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1" r:id="rId5"/>
  </p:sldMasterIdLst>
  <p:notesMasterIdLst>
    <p:notesMasterId r:id="rId26"/>
  </p:notesMasterIdLst>
  <p:sldIdLst>
    <p:sldId id="289" r:id="rId6"/>
    <p:sldId id="257" r:id="rId7"/>
    <p:sldId id="259" r:id="rId8"/>
    <p:sldId id="293" r:id="rId9"/>
    <p:sldId id="281" r:id="rId10"/>
    <p:sldId id="292" r:id="rId11"/>
    <p:sldId id="261" r:id="rId12"/>
    <p:sldId id="294" r:id="rId13"/>
    <p:sldId id="283" r:id="rId14"/>
    <p:sldId id="262" r:id="rId15"/>
    <p:sldId id="263" r:id="rId16"/>
    <p:sldId id="284" r:id="rId17"/>
    <p:sldId id="285" r:id="rId18"/>
    <p:sldId id="295" r:id="rId19"/>
    <p:sldId id="296" r:id="rId20"/>
    <p:sldId id="267" r:id="rId21"/>
    <p:sldId id="291" r:id="rId22"/>
    <p:sldId id="265" r:id="rId23"/>
    <p:sldId id="286" r:id="rId24"/>
    <p:sldId id="28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mac@olemiss.edu" initials="k" lastIdx="2" clrIdx="0">
    <p:extLst>
      <p:ext uri="{19B8F6BF-5375-455C-9EA6-DF929625EA0E}">
        <p15:presenceInfo xmlns:p15="http://schemas.microsoft.com/office/powerpoint/2012/main" userId="kimmac@olemiss.edu" providerId="None"/>
      </p:ext>
    </p:extLst>
  </p:cmAuthor>
  <p:cmAuthor id="2" name="HENRIETTA HENDERSON" initials="HH" lastIdx="3" clrIdx="1">
    <p:extLst>
      <p:ext uri="{19B8F6BF-5375-455C-9EA6-DF929625EA0E}">
        <p15:presenceInfo xmlns:p15="http://schemas.microsoft.com/office/powerpoint/2012/main" userId="S::hhenders@olemiss.edu::56a1cc24-d293-4785-a0a6-1d6a75d73248" providerId="AD"/>
      </p:ext>
    </p:extLst>
  </p:cmAuthor>
  <p:cmAuthor id="3" name="SHARON WALLS" initials="SW" lastIdx="1" clrIdx="2">
    <p:extLst>
      <p:ext uri="{19B8F6BF-5375-455C-9EA6-DF929625EA0E}">
        <p15:presenceInfo xmlns:p15="http://schemas.microsoft.com/office/powerpoint/2012/main" userId="S::swmartin@olemiss.edu::bff738a1-0dc7-490e-9a98-fdeeac8f7e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17" dt="2021-05-07T14:55:34.540"/>
    <p1510:client id="{3D9C0A15-B120-FEFC-6F2A-1AA3546B2E18}" v="1" dt="2021-05-05T16:57:10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96405" autoAdjust="0"/>
  </p:normalViewPr>
  <p:slideViewPr>
    <p:cSldViewPr snapToGrid="0">
      <p:cViewPr varScale="1">
        <p:scale>
          <a:sx n="126" d="100"/>
          <a:sy n="126" d="100"/>
        </p:scale>
        <p:origin x="304" y="200"/>
      </p:cViewPr>
      <p:guideLst/>
    </p:cSldViewPr>
  </p:slideViewPr>
  <p:outlineViewPr>
    <p:cViewPr>
      <p:scale>
        <a:sx n="33" d="100"/>
        <a:sy n="33" d="100"/>
      </p:scale>
      <p:origin x="0" y="-49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ETTA HENDERSON" userId="S::hhenders@olemiss.edu::56a1cc24-d293-4785-a0a6-1d6a75d73248" providerId="AD" clId="Web-{00000000-0000-0000-0000-000000000000}"/>
    <pc:docChg chg="">
      <pc:chgData name="HENRIETTA HENDERSON" userId="S::hhenders@olemiss.edu::56a1cc24-d293-4785-a0a6-1d6a75d73248" providerId="AD" clId="Web-{00000000-0000-0000-0000-000000000000}" dt="2021-05-04T18:28:09.820" v="4"/>
      <pc:docMkLst>
        <pc:docMk/>
      </pc:docMkLst>
      <pc:sldChg chg="addCm modCm">
        <pc:chgData name="HENRIETTA HENDERSON" userId="S::hhenders@olemiss.edu::56a1cc24-d293-4785-a0a6-1d6a75d73248" providerId="AD" clId="Web-{00000000-0000-0000-0000-000000000000}" dt="2021-05-04T18:27:46.023" v="3"/>
        <pc:sldMkLst>
          <pc:docMk/>
          <pc:sldMk cId="1235199628" sldId="265"/>
        </pc:sldMkLst>
      </pc:sldChg>
      <pc:sldChg chg="addCm">
        <pc:chgData name="HENRIETTA HENDERSON" userId="S::hhenders@olemiss.edu::56a1cc24-d293-4785-a0a6-1d6a75d73248" providerId="AD" clId="Web-{00000000-0000-0000-0000-000000000000}" dt="2021-05-04T18:26:23.832" v="1"/>
        <pc:sldMkLst>
          <pc:docMk/>
          <pc:sldMk cId="204837299" sldId="283"/>
        </pc:sldMkLst>
      </pc:sldChg>
      <pc:sldChg chg="addCm">
        <pc:chgData name="HENRIETTA HENDERSON" userId="S::hhenders@olemiss.edu::56a1cc24-d293-4785-a0a6-1d6a75d73248" providerId="AD" clId="Web-{00000000-0000-0000-0000-000000000000}" dt="2021-05-04T18:28:09.820" v="4"/>
        <pc:sldMkLst>
          <pc:docMk/>
          <pc:sldMk cId="2916363633" sldId="289"/>
        </pc:sldMkLst>
      </pc:sldChg>
    </pc:docChg>
  </pc:docChgLst>
  <pc:docChgLst>
    <pc:chgData name="SHARON WALLS" userId="S::swmartin@olemiss.edu::bff738a1-0dc7-490e-9a98-fdeeac8f7ede" providerId="AD" clId="Web-{3D9C0A15-B120-FEFC-6F2A-1AA3546B2E18}"/>
    <pc:docChg chg="">
      <pc:chgData name="SHARON WALLS" userId="S::swmartin@olemiss.edu::bff738a1-0dc7-490e-9a98-fdeeac8f7ede" providerId="AD" clId="Web-{3D9C0A15-B120-FEFC-6F2A-1AA3546B2E18}" dt="2021-05-05T16:57:10.150" v="0"/>
      <pc:docMkLst>
        <pc:docMk/>
      </pc:docMkLst>
      <pc:sldChg chg="addCm">
        <pc:chgData name="SHARON WALLS" userId="S::swmartin@olemiss.edu::bff738a1-0dc7-490e-9a98-fdeeac8f7ede" providerId="AD" clId="Web-{3D9C0A15-B120-FEFC-6F2A-1AA3546B2E18}" dt="2021-05-05T16:57:10.150" v="0"/>
        <pc:sldMkLst>
          <pc:docMk/>
          <pc:sldMk cId="2916363633" sldId="289"/>
        </pc:sldMkLst>
      </pc:sldChg>
    </pc:docChg>
  </pc:docChgLst>
  <pc:docChgLst>
    <pc:chgData name="kimmac@olemiss.edu" userId="S::kimmac@olemiss.edu::8c17c272-5c0f-40d2-9304-68e8a8ee3c13" providerId="AD" clId="Web-{00000000-0000-0000-0000-000000000000}"/>
    <pc:docChg chg="modSld">
      <pc:chgData name="kimmac@olemiss.edu" userId="S::kimmac@olemiss.edu::8c17c272-5c0f-40d2-9304-68e8a8ee3c13" providerId="AD" clId="Web-{00000000-0000-0000-0000-000000000000}" dt="2021-05-07T14:55:34.540" v="10" actId="20577"/>
      <pc:docMkLst>
        <pc:docMk/>
      </pc:docMkLst>
      <pc:sldChg chg="modSp">
        <pc:chgData name="kimmac@olemiss.edu" userId="S::kimmac@olemiss.edu::8c17c272-5c0f-40d2-9304-68e8a8ee3c13" providerId="AD" clId="Web-{00000000-0000-0000-0000-000000000000}" dt="2021-05-07T14:54:33.461" v="2" actId="20577"/>
        <pc:sldMkLst>
          <pc:docMk/>
          <pc:sldMk cId="1572890057" sldId="262"/>
        </pc:sldMkLst>
        <pc:spChg chg="mod">
          <ac:chgData name="kimmac@olemiss.edu" userId="S::kimmac@olemiss.edu::8c17c272-5c0f-40d2-9304-68e8a8ee3c13" providerId="AD" clId="Web-{00000000-0000-0000-0000-000000000000}" dt="2021-05-07T14:54:33.461" v="2" actId="20577"/>
          <ac:spMkLst>
            <pc:docMk/>
            <pc:sldMk cId="1572890057" sldId="262"/>
            <ac:spMk id="191" creationId="{00000000-0000-0000-0000-000000000000}"/>
          </ac:spMkLst>
        </pc:spChg>
      </pc:sldChg>
      <pc:sldChg chg="modSp">
        <pc:chgData name="kimmac@olemiss.edu" userId="S::kimmac@olemiss.edu::8c17c272-5c0f-40d2-9304-68e8a8ee3c13" providerId="AD" clId="Web-{00000000-0000-0000-0000-000000000000}" dt="2021-05-07T14:54:42.930" v="3" actId="20577"/>
        <pc:sldMkLst>
          <pc:docMk/>
          <pc:sldMk cId="1529364267" sldId="263"/>
        </pc:sldMkLst>
        <pc:spChg chg="mod">
          <ac:chgData name="kimmac@olemiss.edu" userId="S::kimmac@olemiss.edu::8c17c272-5c0f-40d2-9304-68e8a8ee3c13" providerId="AD" clId="Web-{00000000-0000-0000-0000-000000000000}" dt="2021-05-07T14:54:42.930" v="3" actId="20577"/>
          <ac:spMkLst>
            <pc:docMk/>
            <pc:sldMk cId="1529364267" sldId="263"/>
            <ac:spMk id="191" creationId="{00000000-0000-0000-0000-000000000000}"/>
          </ac:spMkLst>
        </pc:spChg>
      </pc:sldChg>
      <pc:sldChg chg="modSp">
        <pc:chgData name="kimmac@olemiss.edu" userId="S::kimmac@olemiss.edu::8c17c272-5c0f-40d2-9304-68e8a8ee3c13" providerId="AD" clId="Web-{00000000-0000-0000-0000-000000000000}" dt="2021-05-07T14:55:34.540" v="10" actId="20577"/>
        <pc:sldMkLst>
          <pc:docMk/>
          <pc:sldMk cId="1235199628" sldId="265"/>
        </pc:sldMkLst>
        <pc:spChg chg="mod">
          <ac:chgData name="kimmac@olemiss.edu" userId="S::kimmac@olemiss.edu::8c17c272-5c0f-40d2-9304-68e8a8ee3c13" providerId="AD" clId="Web-{00000000-0000-0000-0000-000000000000}" dt="2021-05-07T14:55:34.540" v="10" actId="20577"/>
          <ac:spMkLst>
            <pc:docMk/>
            <pc:sldMk cId="1235199628" sldId="265"/>
            <ac:spMk id="191" creationId="{00000000-0000-0000-0000-000000000000}"/>
          </ac:spMkLst>
        </pc:spChg>
      </pc:sldChg>
      <pc:sldChg chg="modSp">
        <pc:chgData name="kimmac@olemiss.edu" userId="S::kimmac@olemiss.edu::8c17c272-5c0f-40d2-9304-68e8a8ee3c13" providerId="AD" clId="Web-{00000000-0000-0000-0000-000000000000}" dt="2021-05-07T14:54:50.399" v="4" actId="20577"/>
        <pc:sldMkLst>
          <pc:docMk/>
          <pc:sldMk cId="2670514726" sldId="284"/>
        </pc:sldMkLst>
        <pc:spChg chg="mod">
          <ac:chgData name="kimmac@olemiss.edu" userId="S::kimmac@olemiss.edu::8c17c272-5c0f-40d2-9304-68e8a8ee3c13" providerId="AD" clId="Web-{00000000-0000-0000-0000-000000000000}" dt="2021-05-07T14:54:50.399" v="4" actId="20577"/>
          <ac:spMkLst>
            <pc:docMk/>
            <pc:sldMk cId="2670514726" sldId="284"/>
            <ac:spMk id="191" creationId="{00000000-0000-0000-0000-000000000000}"/>
          </ac:spMkLst>
        </pc:spChg>
      </pc:sldChg>
      <pc:sldChg chg="modSp">
        <pc:chgData name="kimmac@olemiss.edu" userId="S::kimmac@olemiss.edu::8c17c272-5c0f-40d2-9304-68e8a8ee3c13" providerId="AD" clId="Web-{00000000-0000-0000-0000-000000000000}" dt="2021-05-07T14:55:02.321" v="6" actId="20577"/>
        <pc:sldMkLst>
          <pc:docMk/>
          <pc:sldMk cId="2649816468" sldId="285"/>
        </pc:sldMkLst>
        <pc:spChg chg="mod">
          <ac:chgData name="kimmac@olemiss.edu" userId="S::kimmac@olemiss.edu::8c17c272-5c0f-40d2-9304-68e8a8ee3c13" providerId="AD" clId="Web-{00000000-0000-0000-0000-000000000000}" dt="2021-05-07T14:55:02.321" v="6" actId="20577"/>
          <ac:spMkLst>
            <pc:docMk/>
            <pc:sldMk cId="2649816468" sldId="285"/>
            <ac:spMk id="3" creationId="{00000000-0000-0000-0000-000000000000}"/>
          </ac:spMkLst>
        </pc:spChg>
      </pc:sldChg>
      <pc:sldChg chg="modSp">
        <pc:chgData name="kimmac@olemiss.edu" userId="S::kimmac@olemiss.edu::8c17c272-5c0f-40d2-9304-68e8a8ee3c13" providerId="AD" clId="Web-{00000000-0000-0000-0000-000000000000}" dt="2021-05-07T14:54:10.367" v="0" actId="20577"/>
        <pc:sldMkLst>
          <pc:docMk/>
          <pc:sldMk cId="3857845228" sldId="292"/>
        </pc:sldMkLst>
        <pc:spChg chg="mod">
          <ac:chgData name="kimmac@olemiss.edu" userId="S::kimmac@olemiss.edu::8c17c272-5c0f-40d2-9304-68e8a8ee3c13" providerId="AD" clId="Web-{00000000-0000-0000-0000-000000000000}" dt="2021-05-07T14:54:10.367" v="0" actId="20577"/>
          <ac:spMkLst>
            <pc:docMk/>
            <pc:sldMk cId="3857845228" sldId="292"/>
            <ac:spMk id="3" creationId="{00000000-0000-0000-0000-000000000000}"/>
          </ac:spMkLst>
        </pc:spChg>
      </pc:sldChg>
      <pc:sldChg chg="modSp">
        <pc:chgData name="kimmac@olemiss.edu" userId="S::kimmac@olemiss.edu::8c17c272-5c0f-40d2-9304-68e8a8ee3c13" providerId="AD" clId="Web-{00000000-0000-0000-0000-000000000000}" dt="2021-05-07T14:55:09.196" v="7" actId="20577"/>
        <pc:sldMkLst>
          <pc:docMk/>
          <pc:sldMk cId="2600534923" sldId="295"/>
        </pc:sldMkLst>
        <pc:spChg chg="mod">
          <ac:chgData name="kimmac@olemiss.edu" userId="S::kimmac@olemiss.edu::8c17c272-5c0f-40d2-9304-68e8a8ee3c13" providerId="AD" clId="Web-{00000000-0000-0000-0000-000000000000}" dt="2021-05-07T14:55:09.196" v="7" actId="20577"/>
          <ac:spMkLst>
            <pc:docMk/>
            <pc:sldMk cId="2600534923" sldId="295"/>
            <ac:spMk id="3" creationId="{00000000-0000-0000-0000-000000000000}"/>
          </ac:spMkLst>
        </pc:spChg>
      </pc:sldChg>
      <pc:sldChg chg="modSp">
        <pc:chgData name="kimmac@olemiss.edu" userId="S::kimmac@olemiss.edu::8c17c272-5c0f-40d2-9304-68e8a8ee3c13" providerId="AD" clId="Web-{00000000-0000-0000-0000-000000000000}" dt="2021-05-07T14:55:19.478" v="9" actId="20577"/>
        <pc:sldMkLst>
          <pc:docMk/>
          <pc:sldMk cId="217348326" sldId="296"/>
        </pc:sldMkLst>
        <pc:spChg chg="mod">
          <ac:chgData name="kimmac@olemiss.edu" userId="S::kimmac@olemiss.edu::8c17c272-5c0f-40d2-9304-68e8a8ee3c13" providerId="AD" clId="Web-{00000000-0000-0000-0000-000000000000}" dt="2021-05-07T14:55:19.478" v="9" actId="20577"/>
          <ac:spMkLst>
            <pc:docMk/>
            <pc:sldMk cId="217348326" sldId="29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19CEC-59FE-4B42-83F1-29CC519D6DD2}" type="datetimeFigureOut">
              <a:rPr lang="en-US" smtClean="0"/>
              <a:t>11/2/21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190CF-0330-4AB8-AF1A-40C6E902CA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219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8529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015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8487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1149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6B264-D7E8-4926-88CB-12B959917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828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837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88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654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92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277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529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514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3066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-1129488" y="712101"/>
            <a:ext cx="14058189" cy="4586729"/>
            <a:chOff x="-847116" y="591225"/>
            <a:chExt cx="10543642" cy="3440047"/>
          </a:xfrm>
        </p:grpSpPr>
        <p:sp>
          <p:nvSpPr>
            <p:cNvPr id="16" name="Google Shape;16;p3"/>
            <p:cNvSpPr/>
            <p:nvPr/>
          </p:nvSpPr>
          <p:spPr>
            <a:xfrm>
              <a:off x="278002" y="1752528"/>
              <a:ext cx="7944569" cy="1803781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-847116" y="2227372"/>
              <a:ext cx="1691400" cy="1803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7113129" y="1325881"/>
              <a:ext cx="1691507" cy="1803781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-175747" y="1165593"/>
              <a:ext cx="2241448" cy="2390699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4968" y="591225"/>
              <a:ext cx="943237" cy="1006433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7442811" y="2959969"/>
              <a:ext cx="559354" cy="59633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354027" y="961274"/>
              <a:ext cx="1342500" cy="14316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2387600" y="2799484"/>
            <a:ext cx="7416800" cy="77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2387600" y="3704917"/>
            <a:ext cx="7416800" cy="3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905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5"/>
          <p:cNvGrpSpPr/>
          <p:nvPr/>
        </p:nvGrpSpPr>
        <p:grpSpPr>
          <a:xfrm>
            <a:off x="-418254" y="-24499"/>
            <a:ext cx="10014644" cy="2182673"/>
            <a:chOff x="-313691" y="-18375"/>
            <a:chExt cx="7510983" cy="1637005"/>
          </a:xfrm>
        </p:grpSpPr>
        <p:sp>
          <p:nvSpPr>
            <p:cNvPr id="39" name="Google Shape;39;p5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45;p5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46" name="Google Shape;46;p5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9332800" cy="39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▰"/>
              <a:defRPr>
                <a:solidFill>
                  <a:srgbClr val="002060"/>
                </a:solidFill>
              </a:defRPr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 dirty="0"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537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-10400" y="-16266"/>
            <a:ext cx="8331067" cy="6889233"/>
          </a:xfrm>
          <a:custGeom>
            <a:avLst/>
            <a:gdLst/>
            <a:ahLst/>
            <a:cxnLst/>
            <a:rect l="l" t="t" r="r" b="b"/>
            <a:pathLst>
              <a:path w="249932" h="206677" extrusionOk="0">
                <a:moveTo>
                  <a:pt x="134610" y="206677"/>
                </a:moveTo>
                <a:lnTo>
                  <a:pt x="249932" y="0"/>
                </a:lnTo>
                <a:lnTo>
                  <a:pt x="312" y="176"/>
                </a:lnTo>
                <a:lnTo>
                  <a:pt x="0" y="2065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grpSp>
        <p:nvGrpSpPr>
          <p:cNvPr id="53" name="Google Shape;53;p6"/>
          <p:cNvGrpSpPr/>
          <p:nvPr/>
        </p:nvGrpSpPr>
        <p:grpSpPr>
          <a:xfrm>
            <a:off x="-418255" y="-24499"/>
            <a:ext cx="8358488" cy="2182673"/>
            <a:chOff x="-313691" y="-18375"/>
            <a:chExt cx="6268866" cy="1637005"/>
          </a:xfrm>
        </p:grpSpPr>
        <p:sp>
          <p:nvSpPr>
            <p:cNvPr id="54" name="Google Shape;54;p6"/>
            <p:cNvSpPr/>
            <p:nvPr/>
          </p:nvSpPr>
          <p:spPr>
            <a:xfrm>
              <a:off x="256375" y="499825"/>
              <a:ext cx="56988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58;p6"/>
          <p:cNvGrpSpPr/>
          <p:nvPr/>
        </p:nvGrpSpPr>
        <p:grpSpPr>
          <a:xfrm>
            <a:off x="11171551" y="4763643"/>
            <a:ext cx="1749812" cy="2094404"/>
            <a:chOff x="7485392" y="1755351"/>
            <a:chExt cx="2830800" cy="3388272"/>
          </a:xfrm>
        </p:grpSpPr>
        <p:sp>
          <p:nvSpPr>
            <p:cNvPr id="59" name="Google Shape;59;p6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p6"/>
          <p:cNvSpPr/>
          <p:nvPr/>
        </p:nvSpPr>
        <p:spPr>
          <a:xfrm>
            <a:off x="4228773" y="3429000"/>
            <a:ext cx="2408800" cy="3443600"/>
          </a:xfrm>
          <a:prstGeom prst="parallelogram">
            <a:avLst>
              <a:gd name="adj" fmla="val 79448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6"/>
          <p:cNvSpPr/>
          <p:nvPr/>
        </p:nvSpPr>
        <p:spPr>
          <a:xfrm>
            <a:off x="3891459" y="0"/>
            <a:ext cx="4429200" cy="6333200"/>
          </a:xfrm>
          <a:prstGeom prst="parallelogram">
            <a:avLst>
              <a:gd name="adj" fmla="val 79448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52120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3307600" cy="39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╺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╺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╺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11593033" y="6333133"/>
            <a:ext cx="5992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algn="r"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4910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">
  <p:cSld name="Title only - Dark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0"/>
          <p:cNvGrpSpPr/>
          <p:nvPr/>
        </p:nvGrpSpPr>
        <p:grpSpPr>
          <a:xfrm>
            <a:off x="-418254" y="-24499"/>
            <a:ext cx="10014644" cy="2182673"/>
            <a:chOff x="-313691" y="-18375"/>
            <a:chExt cx="7510983" cy="1637005"/>
          </a:xfrm>
        </p:grpSpPr>
        <p:sp>
          <p:nvSpPr>
            <p:cNvPr id="112" name="Google Shape;112;p10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10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119" name="Google Shape;119;p10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10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5819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" type="blank">
  <p:cSld name="Blank - White"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2"/>
          <p:cNvGrpSpPr/>
          <p:nvPr/>
        </p:nvGrpSpPr>
        <p:grpSpPr>
          <a:xfrm>
            <a:off x="-418255" y="-24499"/>
            <a:ext cx="1823720" cy="2182673"/>
            <a:chOff x="-313691" y="-18375"/>
            <a:chExt cx="1367790" cy="1637005"/>
          </a:xfrm>
        </p:grpSpPr>
        <p:sp>
          <p:nvSpPr>
            <p:cNvPr id="136" name="Google Shape;136;p12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9" name="Google Shape;139;p12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140" name="Google Shape;140;p12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6751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 - Dar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3"/>
          <p:cNvGrpSpPr/>
          <p:nvPr/>
        </p:nvGrpSpPr>
        <p:grpSpPr>
          <a:xfrm>
            <a:off x="-418255" y="-24499"/>
            <a:ext cx="1823720" cy="2182673"/>
            <a:chOff x="-313691" y="-18375"/>
            <a:chExt cx="1367790" cy="1637005"/>
          </a:xfrm>
        </p:grpSpPr>
        <p:sp>
          <p:nvSpPr>
            <p:cNvPr id="145" name="Google Shape;145;p13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8" name="Google Shape;148;p13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149" name="Google Shape;149;p13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98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 userDrawn="1"/>
        </p:nvSpPr>
        <p:spPr>
          <a:xfrm>
            <a:off x="0" y="-67"/>
            <a:ext cx="12192000" cy="6858000"/>
          </a:xfrm>
          <a:prstGeom prst="parallelogram">
            <a:avLst>
              <a:gd name="adj" fmla="val 5558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3662600" y="1382933"/>
            <a:ext cx="4866800" cy="409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▰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●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5486263" lvl="8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4791200" y="507932"/>
            <a:ext cx="2609600" cy="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000" b="1" i="0" u="none" strike="noStrike" kern="0" cap="none" spc="0" normalizeH="0" baseline="0" noProof="0">
                <a:ln>
                  <a:noFill/>
                </a:ln>
                <a:solidFill>
                  <a:srgbClr val="7FCA20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t>“</a:t>
            </a:r>
            <a:endParaRPr kumimoji="0" sz="8000" b="1" i="0" u="none" strike="noStrike" kern="0" cap="none" spc="0" normalizeH="0" baseline="0" noProof="0" dirty="0">
              <a:ln>
                <a:noFill/>
              </a:ln>
              <a:solidFill>
                <a:srgbClr val="7FCA20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-215088" y="2893629"/>
            <a:ext cx="2255200" cy="24052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680071" y="1477924"/>
            <a:ext cx="2988400" cy="3187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1427691" y="712100"/>
            <a:ext cx="1257600" cy="13420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9744716" y="1086316"/>
            <a:ext cx="2326000" cy="2479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9026321" y="4226200"/>
            <a:ext cx="1646400" cy="1755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4791200" y="5678399"/>
            <a:ext cx="2609600" cy="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000" b="1" i="0" u="none" strike="noStrike" kern="0" cap="none" spc="0" normalizeH="0" baseline="0" noProof="0">
                <a:ln>
                  <a:noFill/>
                </a:ln>
                <a:solidFill>
                  <a:srgbClr val="7FCA20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t>”</a:t>
            </a:r>
            <a:endParaRPr kumimoji="0" sz="8000" b="1" i="0" u="none" strike="noStrike" kern="0" cap="none" spc="0" normalizeH="0" baseline="0" noProof="0" dirty="0">
              <a:ln>
                <a:noFill/>
              </a:ln>
              <a:solidFill>
                <a:srgbClr val="7FCA20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9566033" y="2692467"/>
            <a:ext cx="2376000" cy="25340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465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5"/>
          <p:cNvGrpSpPr/>
          <p:nvPr/>
        </p:nvGrpSpPr>
        <p:grpSpPr>
          <a:xfrm>
            <a:off x="-418254" y="-24499"/>
            <a:ext cx="10014644" cy="2182673"/>
            <a:chOff x="-313691" y="-18375"/>
            <a:chExt cx="7510983" cy="1637005"/>
          </a:xfrm>
        </p:grpSpPr>
        <p:sp>
          <p:nvSpPr>
            <p:cNvPr id="39" name="Google Shape;39;p5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45;p5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46" name="Google Shape;46;p5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9332800" cy="39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▰"/>
              <a:defRPr>
                <a:solidFill>
                  <a:srgbClr val="002060"/>
                </a:solidFill>
              </a:defRPr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 dirty="0"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4000">
                <a:solidFill>
                  <a:srgbClr val="002060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950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">
  <p:cSld name="Title only - Dark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0"/>
          <p:cNvGrpSpPr/>
          <p:nvPr/>
        </p:nvGrpSpPr>
        <p:grpSpPr>
          <a:xfrm>
            <a:off x="-418254" y="-24499"/>
            <a:ext cx="10014644" cy="2182673"/>
            <a:chOff x="-313691" y="-18375"/>
            <a:chExt cx="7510983" cy="1637005"/>
          </a:xfrm>
        </p:grpSpPr>
        <p:sp>
          <p:nvSpPr>
            <p:cNvPr id="112" name="Google Shape;112;p10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10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119" name="Google Shape;119;p10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10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669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" type="blank">
  <p:cSld name="Blank - White"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2"/>
          <p:cNvGrpSpPr/>
          <p:nvPr/>
        </p:nvGrpSpPr>
        <p:grpSpPr>
          <a:xfrm>
            <a:off x="-418255" y="-24499"/>
            <a:ext cx="1823720" cy="2182673"/>
            <a:chOff x="-313691" y="-18375"/>
            <a:chExt cx="1367790" cy="1637005"/>
          </a:xfrm>
        </p:grpSpPr>
        <p:sp>
          <p:nvSpPr>
            <p:cNvPr id="136" name="Google Shape;136;p12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9" name="Google Shape;139;p12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140" name="Google Shape;140;p12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08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08FC6-BFD7-4AAC-BEE9-B1A786AB7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0243-72B9-4BA5-931B-407527281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55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" y="-16266"/>
            <a:ext cx="10868751" cy="6889233"/>
          </a:xfrm>
          <a:custGeom>
            <a:avLst/>
            <a:gdLst/>
            <a:ahLst/>
            <a:cxnLst/>
            <a:rect l="l" t="t" r="r" b="b"/>
            <a:pathLst>
              <a:path w="241643" h="206677" extrusionOk="0">
                <a:moveTo>
                  <a:pt x="126321" y="206677"/>
                </a:moveTo>
                <a:lnTo>
                  <a:pt x="241643" y="0"/>
                </a:lnTo>
                <a:lnTo>
                  <a:pt x="0" y="0"/>
                </a:lnTo>
                <a:lnTo>
                  <a:pt x="0" y="2066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5056561" y="2134567"/>
            <a:ext cx="4442400" cy="47384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971101" y="-19289"/>
            <a:ext cx="4442400" cy="47384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14400" y="928567"/>
            <a:ext cx="5954800" cy="38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620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-1129488" y="712101"/>
            <a:ext cx="14058189" cy="4586729"/>
            <a:chOff x="-847116" y="591225"/>
            <a:chExt cx="10543642" cy="3440047"/>
          </a:xfrm>
        </p:grpSpPr>
        <p:sp>
          <p:nvSpPr>
            <p:cNvPr id="16" name="Google Shape;16;p3"/>
            <p:cNvSpPr/>
            <p:nvPr/>
          </p:nvSpPr>
          <p:spPr>
            <a:xfrm>
              <a:off x="278002" y="1752528"/>
              <a:ext cx="7944569" cy="1803781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-847116" y="2227372"/>
              <a:ext cx="1691400" cy="1803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7113129" y="1325881"/>
              <a:ext cx="1691507" cy="1803781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-175747" y="1165593"/>
              <a:ext cx="2241448" cy="2390699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4968" y="591225"/>
              <a:ext cx="943237" cy="1006433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7442811" y="2959969"/>
              <a:ext cx="559354" cy="59633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354027" y="961274"/>
              <a:ext cx="1342500" cy="14316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2387600" y="2799484"/>
            <a:ext cx="7416800" cy="77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2387600" y="3704917"/>
            <a:ext cx="7416800" cy="3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961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 userDrawn="1"/>
        </p:nvSpPr>
        <p:spPr>
          <a:xfrm>
            <a:off x="0" y="-67"/>
            <a:ext cx="12192000" cy="6858000"/>
          </a:xfrm>
          <a:prstGeom prst="parallelogram">
            <a:avLst>
              <a:gd name="adj" fmla="val 5558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3662600" y="1382933"/>
            <a:ext cx="4866800" cy="409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▰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●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5486263" lvl="8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4791200" y="507932"/>
            <a:ext cx="2609600" cy="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000" b="1" i="0" u="none" strike="noStrike" kern="0" cap="none" spc="0" normalizeH="0" baseline="0" noProof="0">
                <a:ln>
                  <a:noFill/>
                </a:ln>
                <a:solidFill>
                  <a:srgbClr val="7FCA20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t>“</a:t>
            </a:r>
            <a:endParaRPr kumimoji="0" sz="8000" b="1" i="0" u="none" strike="noStrike" kern="0" cap="none" spc="0" normalizeH="0" baseline="0" noProof="0" dirty="0">
              <a:ln>
                <a:noFill/>
              </a:ln>
              <a:solidFill>
                <a:srgbClr val="7FCA20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-215088" y="2893629"/>
            <a:ext cx="2255200" cy="24052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680071" y="1477924"/>
            <a:ext cx="2988400" cy="3187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1427691" y="712100"/>
            <a:ext cx="1257600" cy="13420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9744716" y="1086316"/>
            <a:ext cx="2326000" cy="2479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9026321" y="4226200"/>
            <a:ext cx="1646400" cy="1755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4791200" y="5678399"/>
            <a:ext cx="2609600" cy="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000" b="1" i="0" u="none" strike="noStrike" kern="0" cap="none" spc="0" normalizeH="0" baseline="0" noProof="0">
                <a:ln>
                  <a:noFill/>
                </a:ln>
                <a:solidFill>
                  <a:srgbClr val="7FCA20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t>”</a:t>
            </a:r>
            <a:endParaRPr kumimoji="0" sz="8000" b="1" i="0" u="none" strike="noStrike" kern="0" cap="none" spc="0" normalizeH="0" baseline="0" noProof="0" dirty="0">
              <a:ln>
                <a:noFill/>
              </a:ln>
              <a:solidFill>
                <a:srgbClr val="7FCA20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9566033" y="2692467"/>
            <a:ext cx="2376000" cy="25340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105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9332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41349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7" r:id="rId5"/>
    <p:sldLayoutId id="2147483680" r:id="rId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9332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2023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hyperlink" Target="https://twitter.com/search?q=institute%20of%20child%20nutrition&amp;src=typd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tiff"/><Relationship Id="rId11" Type="http://schemas.openxmlformats.org/officeDocument/2006/relationships/hyperlink" Target="https://www.instagram.com/theicn/" TargetMode="External"/><Relationship Id="rId5" Type="http://schemas.openxmlformats.org/officeDocument/2006/relationships/hyperlink" Target="https://www.facebook.com/ichildnutrition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hyperlink" Target="https://www.pinterest.com/theic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>
            <a:spLocks noGrp="1"/>
          </p:cNvSpPr>
          <p:nvPr>
            <p:ph type="ctrTitle"/>
          </p:nvPr>
        </p:nvSpPr>
        <p:spPr>
          <a:xfrm>
            <a:off x="800608" y="1838903"/>
            <a:ext cx="5954800" cy="38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>
                <a:solidFill>
                  <a:srgbClr val="002060"/>
                </a:solidFill>
                <a:latin typeface="+mj-lt"/>
              </a:rPr>
              <a:t>Adjusting Standardized Recipes</a:t>
            </a:r>
            <a:br>
              <a:rPr lang="en-US" dirty="0">
                <a:solidFill>
                  <a:srgbClr val="002060"/>
                </a:solidFill>
                <a:latin typeface="+mj-lt"/>
              </a:rPr>
            </a:br>
            <a:endParaRPr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2417" y="4877346"/>
            <a:ext cx="25955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 Light" panose="020F0302020204030204" pitchFamily="34" charset="0"/>
              </a:rPr>
              <a:t>CACFP </a:t>
            </a:r>
            <a:r>
              <a:rPr lang="en-US" sz="2400" b="1" dirty="0" err="1">
                <a:solidFill>
                  <a:srgbClr val="002060"/>
                </a:solidFill>
                <a:latin typeface="Calibri Light" panose="020F0302020204030204" pitchFamily="34" charset="0"/>
              </a:rPr>
              <a:t>iTrain</a:t>
            </a:r>
            <a:r>
              <a:rPr lang="en-US" sz="2400" b="1" dirty="0">
                <a:solidFill>
                  <a:srgbClr val="002060"/>
                </a:solidFill>
                <a:latin typeface="Calibri Light" panose="020F0302020204030204" pitchFamily="34" charset="0"/>
              </a:rPr>
              <a:t> </a:t>
            </a:r>
          </a:p>
          <a:p>
            <a:r>
              <a:rPr lang="en-US" sz="2400" b="1" dirty="0">
                <a:solidFill>
                  <a:srgbClr val="002060"/>
                </a:solidFill>
                <a:latin typeface="Calibri Light" panose="020F0302020204030204" pitchFamily="34" charset="0"/>
              </a:rPr>
              <a:t>Simple Lesson Plan </a:t>
            </a:r>
          </a:p>
        </p:txBody>
      </p:sp>
      <p:pic>
        <p:nvPicPr>
          <p:cNvPr id="4" name="Picture 3" descr="Institute of Child Nutrition Logo " title="Image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95" y="1069099"/>
            <a:ext cx="2390483" cy="43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63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4200" dirty="0"/>
              <a:t>Step 1: </a:t>
            </a:r>
            <a:r>
              <a:rPr lang="en-US" sz="4200" dirty="0">
                <a:solidFill>
                  <a:srgbClr val="002060"/>
                </a:solidFill>
                <a:latin typeface="+mj-lt"/>
              </a:rPr>
              <a:t>Determine the Multiplying Factor</a:t>
            </a:r>
          </a:p>
        </p:txBody>
      </p:sp>
      <p:sp>
        <p:nvSpPr>
          <p:cNvPr id="192" name="Google Shape;192;p20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9195428" cy="39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+mj-lt"/>
              </a:rPr>
              <a:t>Divide the number of servings needed by th</a:t>
            </a:r>
            <a:r>
              <a:rPr lang="en-US" sz="4000" dirty="0">
                <a:latin typeface="+mj-lt"/>
              </a:rPr>
              <a:t>e number of servings in the original recipe</a:t>
            </a:r>
            <a:endParaRPr lang="en-US" sz="4000" dirty="0">
              <a:solidFill>
                <a:srgbClr val="002060"/>
              </a:solidFill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pPr marL="101598" indent="0" algn="ctr">
              <a:buNone/>
            </a:pPr>
            <a:r>
              <a:rPr lang="en-US" sz="4000" b="1" dirty="0">
                <a:latin typeface="+mj-lt"/>
              </a:rPr>
              <a:t>New Yield </a:t>
            </a:r>
            <a:r>
              <a:rPr lang="en-US" sz="4000" dirty="0">
                <a:solidFill>
                  <a:schemeClr val="accent1"/>
                </a:solidFill>
                <a:latin typeface="+mj-lt"/>
              </a:rPr>
              <a:t>÷</a:t>
            </a:r>
            <a:r>
              <a:rPr lang="en-US" sz="4000" b="1" dirty="0">
                <a:latin typeface="+mj-lt"/>
              </a:rPr>
              <a:t> Original Yield </a:t>
            </a:r>
            <a:r>
              <a:rPr lang="en-US" sz="4000" b="1" dirty="0">
                <a:solidFill>
                  <a:schemeClr val="accent1"/>
                </a:solidFill>
                <a:latin typeface="+mj-lt"/>
              </a:rPr>
              <a:t>=</a:t>
            </a:r>
            <a:r>
              <a:rPr lang="en-US" sz="4000" b="1" dirty="0">
                <a:latin typeface="+mj-lt"/>
              </a:rPr>
              <a:t> ??</a:t>
            </a:r>
          </a:p>
          <a:p>
            <a:pPr lvl="1"/>
            <a:endParaRPr lang="en-US" dirty="0">
              <a:solidFill>
                <a:srgbClr val="002060"/>
              </a:solidFill>
              <a:latin typeface="+mj-lt"/>
            </a:endParaRPr>
          </a:p>
          <a:p>
            <a:endParaRPr lang="en-US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2890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4200" dirty="0">
                <a:solidFill>
                  <a:srgbClr val="002060"/>
                </a:solidFill>
                <a:latin typeface="+mj-lt"/>
              </a:rPr>
              <a:t>Step 1: Determine the Multiplying Factor</a:t>
            </a:r>
          </a:p>
        </p:txBody>
      </p:sp>
      <p:sp>
        <p:nvSpPr>
          <p:cNvPr id="192" name="Google Shape;192;p20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9332800" cy="45247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598" indent="0">
              <a:buNone/>
            </a:pPr>
            <a:r>
              <a:rPr lang="en-US" sz="4000" dirty="0">
                <a:solidFill>
                  <a:srgbClr val="002060"/>
                </a:solidFill>
                <a:latin typeface="+mj-lt"/>
              </a:rPr>
              <a:t>For example:</a:t>
            </a:r>
          </a:p>
          <a:p>
            <a:pPr marL="101598" indent="0">
              <a:buNone/>
            </a:pPr>
            <a:r>
              <a:rPr lang="en-US" sz="4000" dirty="0">
                <a:latin typeface="+mj-lt"/>
              </a:rPr>
              <a:t>An operator needs to prepare 35 servings. The recipe’s yield is 25. Divide 35 by 25 to get a factor of 1.4. </a:t>
            </a:r>
          </a:p>
          <a:p>
            <a:pPr marL="101598" indent="0" algn="ctr">
              <a:buNone/>
            </a:pPr>
            <a:r>
              <a:rPr lang="en-US" sz="4000" b="1" dirty="0">
                <a:solidFill>
                  <a:srgbClr val="002060"/>
                </a:solidFill>
                <a:latin typeface="+mj-lt"/>
              </a:rPr>
              <a:t>35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÷</a:t>
            </a:r>
            <a:r>
              <a:rPr lang="en-US" sz="4000" b="1" dirty="0">
                <a:solidFill>
                  <a:srgbClr val="002060"/>
                </a:solidFill>
                <a:latin typeface="+mj-lt"/>
              </a:rPr>
              <a:t> 25 = 1.4</a:t>
            </a:r>
          </a:p>
          <a:p>
            <a:pPr marL="101598" indent="0">
              <a:buNone/>
            </a:pPr>
            <a:endParaRPr lang="en-US" dirty="0">
              <a:latin typeface="+mj-lt"/>
            </a:endParaRPr>
          </a:p>
          <a:p>
            <a:pPr marL="101598" indent="0">
              <a:buNone/>
            </a:pPr>
            <a:endParaRPr lang="en-US" dirty="0">
              <a:solidFill>
                <a:srgbClr val="002060"/>
              </a:solidFill>
              <a:latin typeface="+mj-lt"/>
            </a:endParaRPr>
          </a:p>
          <a:p>
            <a:endParaRPr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9364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736473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4400" dirty="0"/>
              <a:t>Step 2: Determine the New Quantity of Each Ingredient </a:t>
            </a:r>
            <a:endParaRPr lang="en-US" sz="4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2" name="Google Shape;192;p20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9332800" cy="39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+mj-lt"/>
              </a:rPr>
              <a:t>Multiply the original quantity of ingredient by the multiplying factor to get the new quantity. </a:t>
            </a:r>
          </a:p>
          <a:p>
            <a:endParaRPr lang="en-US" sz="1800" dirty="0">
              <a:solidFill>
                <a:srgbClr val="002060"/>
              </a:solidFill>
              <a:latin typeface="+mj-lt"/>
            </a:endParaRPr>
          </a:p>
          <a:p>
            <a:pPr marL="101598" indent="0" algn="ctr">
              <a:buNone/>
            </a:pPr>
            <a:r>
              <a:rPr lang="en-US" sz="4000" b="1" dirty="0">
                <a:latin typeface="+mj-lt"/>
              </a:rPr>
              <a:t>Original Quantity </a:t>
            </a:r>
            <a:r>
              <a:rPr lang="en-US" sz="4000" b="1" dirty="0">
                <a:solidFill>
                  <a:schemeClr val="accent1"/>
                </a:solidFill>
                <a:latin typeface="+mj-lt"/>
              </a:rPr>
              <a:t>x</a:t>
            </a:r>
            <a:r>
              <a:rPr lang="en-US" sz="4000" b="1" dirty="0">
                <a:latin typeface="+mj-lt"/>
              </a:rPr>
              <a:t> Multiplying Factor </a:t>
            </a:r>
            <a:br>
              <a:rPr lang="en-US" sz="4000" b="1" dirty="0">
                <a:latin typeface="+mj-lt"/>
              </a:rPr>
            </a:br>
            <a:r>
              <a:rPr lang="en-US" sz="4000" b="1" dirty="0">
                <a:solidFill>
                  <a:schemeClr val="accent1"/>
                </a:solidFill>
                <a:latin typeface="+mj-lt"/>
              </a:rPr>
              <a:t>=</a:t>
            </a:r>
            <a:r>
              <a:rPr lang="en-US" sz="4000" b="1" dirty="0">
                <a:latin typeface="+mj-lt"/>
              </a:rPr>
              <a:t> New Quantity</a:t>
            </a:r>
            <a:endParaRPr lang="en-US" sz="4000" b="1" dirty="0">
              <a:solidFill>
                <a:srgbClr val="002060"/>
              </a:solidFill>
              <a:latin typeface="+mj-lt"/>
            </a:endParaRPr>
          </a:p>
          <a:p>
            <a:endParaRPr lang="en-US" dirty="0">
              <a:solidFill>
                <a:srgbClr val="002060"/>
              </a:solidFill>
              <a:latin typeface="+mj-lt"/>
            </a:endParaRPr>
          </a:p>
          <a:p>
            <a:endParaRPr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0514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19433" y="1960166"/>
            <a:ext cx="9332800" cy="4235681"/>
          </a:xfrm>
        </p:spPr>
        <p:txBody>
          <a:bodyPr/>
          <a:lstStyle/>
          <a:p>
            <a:pPr marL="101598" indent="0">
              <a:buNone/>
            </a:pPr>
            <a:r>
              <a:rPr lang="en-US" sz="3600" dirty="0">
                <a:solidFill>
                  <a:srgbClr val="002060"/>
                </a:solidFill>
                <a:latin typeface="+mj-lt"/>
              </a:rPr>
              <a:t>For example: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  <a:p>
            <a:pPr marL="101598" indent="0">
              <a:buNone/>
            </a:pPr>
            <a:r>
              <a:rPr lang="en-US" sz="3600" dirty="0">
                <a:solidFill>
                  <a:srgbClr val="002060"/>
                </a:solidFill>
                <a:latin typeface="+mj-lt"/>
              </a:rPr>
              <a:t>25 servings calls for 3 cups of tomatoes. Multiply 3 cups of tomatoes by the multiplying factor. </a:t>
            </a:r>
          </a:p>
          <a:p>
            <a:pPr marL="101598" indent="0" algn="ctr">
              <a:buNone/>
            </a:pPr>
            <a:r>
              <a:rPr lang="en-US" sz="3600" b="1" dirty="0">
                <a:latin typeface="+mj-lt"/>
              </a:rPr>
              <a:t>3 x 1.4 = 4.2</a:t>
            </a:r>
          </a:p>
          <a:p>
            <a:pPr marL="101598" indent="0">
              <a:buNone/>
            </a:pPr>
            <a:r>
              <a:rPr lang="en-US" sz="3200" dirty="0">
                <a:solidFill>
                  <a:srgbClr val="002060"/>
                </a:solidFill>
                <a:latin typeface="+mj-lt"/>
              </a:rPr>
              <a:t>Round up 4.2 cups to 4.25 cups to give you 4 ¼ cups of tomatoes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j-lt"/>
              </a:rPr>
              <a:t>S</a:t>
            </a:r>
            <a:r>
              <a:rPr lang="en-US" sz="4400" dirty="0">
                <a:solidFill>
                  <a:srgbClr val="002060"/>
                </a:solidFill>
                <a:latin typeface="+mj-lt"/>
              </a:rPr>
              <a:t>tep 2: Determine the New Quantity of Each Ingredient</a:t>
            </a:r>
          </a:p>
        </p:txBody>
      </p:sp>
    </p:spTree>
    <p:extLst>
      <p:ext uri="{BB962C8B-B14F-4D97-AF65-F5344CB8AC3E}">
        <p14:creationId xmlns:p14="http://schemas.microsoft.com/office/powerpoint/2010/main" val="2649816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19433" y="2112567"/>
            <a:ext cx="9138512" cy="3999600"/>
          </a:xfrm>
        </p:spPr>
        <p:txBody>
          <a:bodyPr/>
          <a:lstStyle/>
          <a:p>
            <a:pPr marL="101598" indent="0" algn="ctr">
              <a:buNone/>
            </a:pPr>
            <a:r>
              <a:rPr lang="en-US" sz="4000" b="1" dirty="0">
                <a:latin typeface="+mj-lt"/>
              </a:rPr>
              <a:t>Large Group Activity</a:t>
            </a:r>
          </a:p>
          <a:p>
            <a:pPr marL="101598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f</a:t>
            </a:r>
          </a:p>
          <a:p>
            <a:pPr marL="101598" indent="0" algn="ctr">
              <a:buNone/>
            </a:pPr>
            <a:r>
              <a:rPr lang="en-US" sz="4000" dirty="0">
                <a:latin typeface="+mj-lt"/>
              </a:rPr>
              <a:t>Discuss the steps for decreasing the yield using the prior example.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Decreasing a Recipe Yield </a:t>
            </a:r>
          </a:p>
        </p:txBody>
      </p:sp>
    </p:spTree>
    <p:extLst>
      <p:ext uri="{BB962C8B-B14F-4D97-AF65-F5344CB8AC3E}">
        <p14:creationId xmlns:p14="http://schemas.microsoft.com/office/powerpoint/2010/main" val="2600534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19433" y="2112567"/>
            <a:ext cx="9658774" cy="4344218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Before using the multiplying factor, ingredients in mixed units should be converted to a common unit. </a:t>
            </a:r>
          </a:p>
          <a:p>
            <a:pPr marL="711183" lvl="1" indent="0">
              <a:spcBef>
                <a:spcPts val="1000"/>
              </a:spcBef>
              <a:buNone/>
            </a:pP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For example:</a:t>
            </a:r>
          </a:p>
          <a:p>
            <a:pPr marL="711183" lvl="1" indent="0">
              <a:buNone/>
            </a:pP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A recipe calls for 1 pound (lb) 8 ounces (oz) of ground beef. The conversion table indicates 16 oz equals 1 lb. Convert the entire amount to pounds.</a:t>
            </a:r>
            <a:endParaRPr lang="en-US" sz="32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  <a:p>
            <a:pPr marL="711183" lvl="1" indent="0">
              <a:spcBef>
                <a:spcPts val="800"/>
              </a:spcBef>
              <a:buNone/>
            </a:pPr>
            <a:r>
              <a:rPr lang="en-US" sz="30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		1 lb 8 oz =1 lb + 0.5 lb = 1.5 lb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Amounts to Common Units </a:t>
            </a:r>
          </a:p>
        </p:txBody>
      </p:sp>
    </p:spTree>
    <p:extLst>
      <p:ext uri="{BB962C8B-B14F-4D97-AF65-F5344CB8AC3E}">
        <p14:creationId xmlns:p14="http://schemas.microsoft.com/office/powerpoint/2010/main" val="217348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ctrTitle" idx="4294967295"/>
          </p:nvPr>
        </p:nvSpPr>
        <p:spPr>
          <a:xfrm>
            <a:off x="2446267" y="3838333"/>
            <a:ext cx="72996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6600" dirty="0">
                <a:solidFill>
                  <a:srgbClr val="002060"/>
                </a:solidFill>
                <a:latin typeface="+mj-lt"/>
              </a:rPr>
              <a:t>Activity</a:t>
            </a:r>
            <a:endParaRPr sz="8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9" name="Google Shape;199;p21"/>
          <p:cNvSpPr txBox="1">
            <a:spLocks noGrp="1"/>
          </p:cNvSpPr>
          <p:nvPr>
            <p:ph type="subTitle" idx="4294967295"/>
          </p:nvPr>
        </p:nvSpPr>
        <p:spPr>
          <a:xfrm>
            <a:off x="2446267" y="5158340"/>
            <a:ext cx="72996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-US" sz="4400" dirty="0">
                <a:solidFill>
                  <a:srgbClr val="002060"/>
                </a:solidFill>
                <a:latin typeface="+mj-lt"/>
              </a:rPr>
              <a:t>Recipe Adjustments </a:t>
            </a:r>
            <a:endParaRPr sz="4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6467948" y="3129904"/>
            <a:ext cx="413229" cy="39456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9" name="Google Shape;209;p21"/>
          <p:cNvSpPr/>
          <p:nvPr/>
        </p:nvSpPr>
        <p:spPr>
          <a:xfrm rot="2466634">
            <a:off x="4380242" y="1257452"/>
            <a:ext cx="574116" cy="54818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0" name="Google Shape;210;p21"/>
          <p:cNvSpPr/>
          <p:nvPr/>
        </p:nvSpPr>
        <p:spPr>
          <a:xfrm rot="-1609681">
            <a:off x="5219864" y="1602338"/>
            <a:ext cx="413179" cy="39451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>
                <a:lumMod val="10000"/>
                <a:lumOff val="9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b="1" kern="0" dirty="0">
              <a:ln w="22225">
                <a:solidFill>
                  <a:srgbClr val="02C1D3"/>
                </a:solidFill>
                <a:prstDash val="solid"/>
              </a:ln>
              <a:solidFill>
                <a:srgbClr val="02C1D3">
                  <a:lumMod val="40000"/>
                  <a:lumOff val="60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1" name="Google Shape;211;p21"/>
          <p:cNvSpPr/>
          <p:nvPr/>
        </p:nvSpPr>
        <p:spPr>
          <a:xfrm rot="2926628">
            <a:off x="7724934" y="1914888"/>
            <a:ext cx="309396" cy="29542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2" name="Google Shape;212;p21"/>
          <p:cNvSpPr/>
          <p:nvPr/>
        </p:nvSpPr>
        <p:spPr>
          <a:xfrm rot="-1608938">
            <a:off x="6437383" y="443774"/>
            <a:ext cx="278740" cy="26615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8" name="Google Shape;476;p40"/>
          <p:cNvGrpSpPr/>
          <p:nvPr/>
        </p:nvGrpSpPr>
        <p:grpSpPr>
          <a:xfrm>
            <a:off x="5896121" y="911668"/>
            <a:ext cx="1570519" cy="2030267"/>
            <a:chOff x="584925" y="922575"/>
            <a:chExt cx="415200" cy="502525"/>
          </a:xfrm>
          <a:solidFill>
            <a:schemeClr val="accent5"/>
          </a:solidFill>
        </p:grpSpPr>
        <p:sp>
          <p:nvSpPr>
            <p:cNvPr id="19" name="Google Shape;477;p40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61E3A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78;p40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61E3A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79;p40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61E3A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510;p40"/>
          <p:cNvGrpSpPr/>
          <p:nvPr/>
        </p:nvGrpSpPr>
        <p:grpSpPr>
          <a:xfrm>
            <a:off x="4270798" y="2176087"/>
            <a:ext cx="1522937" cy="1348383"/>
            <a:chOff x="1922075" y="1629000"/>
            <a:chExt cx="437200" cy="437200"/>
          </a:xfrm>
          <a:solidFill>
            <a:schemeClr val="accent5"/>
          </a:solidFill>
        </p:grpSpPr>
        <p:sp>
          <p:nvSpPr>
            <p:cNvPr id="23" name="Google Shape;511;p40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61E3A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12;p40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61E3A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801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ctrTitle"/>
          </p:nvPr>
        </p:nvSpPr>
        <p:spPr>
          <a:xfrm>
            <a:off x="2387600" y="2799484"/>
            <a:ext cx="7416800" cy="77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6600" dirty="0">
                <a:solidFill>
                  <a:schemeClr val="bg1"/>
                </a:solidFill>
                <a:latin typeface="+mj-lt"/>
              </a:rPr>
              <a:t>Conclusion</a:t>
            </a:r>
            <a:endParaRPr sz="6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1"/>
          </p:nvPr>
        </p:nvSpPr>
        <p:spPr>
          <a:xfrm>
            <a:off x="2387600" y="3704917"/>
            <a:ext cx="7416800" cy="3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505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Lesson Conclusion</a:t>
            </a:r>
            <a:r>
              <a:rPr lang="en-US" sz="4400" dirty="0"/>
              <a:t> </a:t>
            </a:r>
            <a:endParaRPr lang="en-US" sz="44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2" name="Google Shape;192;p20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9332800" cy="39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200" dirty="0">
                <a:latin typeface="+mj-lt"/>
              </a:rPr>
              <a:t>Using standardized recipes assures the correct amounts of food for reimbursement</a:t>
            </a:r>
          </a:p>
          <a:p>
            <a:r>
              <a:rPr lang="en-US" sz="3200" dirty="0">
                <a:latin typeface="+mj-lt"/>
              </a:rPr>
              <a:t>Adjusting the yield of standardized recipes is a simple two-step process</a:t>
            </a:r>
          </a:p>
          <a:p>
            <a:r>
              <a:rPr lang="en-US" sz="3200" dirty="0">
                <a:latin typeface="+mj-lt"/>
              </a:rPr>
              <a:t>Providing the accurate number of servings helps meet the program’s enrollment need</a:t>
            </a:r>
          </a:p>
          <a:p>
            <a:pPr marL="101598" lvl="0" indent="0">
              <a:buNone/>
            </a:pPr>
            <a:endParaRPr lang="en-US" dirty="0">
              <a:latin typeface="+mj-lt"/>
            </a:endParaRPr>
          </a:p>
          <a:p>
            <a:pPr marL="101598" lvl="0" indent="0">
              <a:buNone/>
            </a:pPr>
            <a:endParaRPr lang="en-US" dirty="0">
              <a:latin typeface="+mj-lt"/>
            </a:endParaRPr>
          </a:p>
          <a:p>
            <a:pPr marL="101598" lvl="0" indent="0">
              <a:buNone/>
            </a:pPr>
            <a:endParaRPr lang="en-US" dirty="0">
              <a:solidFill>
                <a:srgbClr val="002060"/>
              </a:solidFill>
              <a:latin typeface="+mj-lt"/>
            </a:endParaRPr>
          </a:p>
          <a:p>
            <a:endParaRPr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5199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ctrTitle" idx="4294967295"/>
          </p:nvPr>
        </p:nvSpPr>
        <p:spPr>
          <a:xfrm>
            <a:off x="2446267" y="3838333"/>
            <a:ext cx="72996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6600" dirty="0">
                <a:solidFill>
                  <a:srgbClr val="002060"/>
                </a:solidFill>
                <a:latin typeface="+mj-lt"/>
              </a:rPr>
              <a:t>Activity</a:t>
            </a:r>
            <a:endParaRPr sz="6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9" name="Google Shape;199;p21"/>
          <p:cNvSpPr txBox="1">
            <a:spLocks noGrp="1"/>
          </p:cNvSpPr>
          <p:nvPr>
            <p:ph type="subTitle" idx="4294967295"/>
          </p:nvPr>
        </p:nvSpPr>
        <p:spPr>
          <a:xfrm>
            <a:off x="2446267" y="5158340"/>
            <a:ext cx="72996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-US" sz="4400" dirty="0">
                <a:solidFill>
                  <a:srgbClr val="002060"/>
                </a:solidFill>
                <a:latin typeface="+mj-lt"/>
              </a:rPr>
              <a:t>Speed Action Planning </a:t>
            </a:r>
            <a:endParaRPr sz="4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6467948" y="3129904"/>
            <a:ext cx="413229" cy="39456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9" name="Google Shape;209;p21"/>
          <p:cNvSpPr/>
          <p:nvPr/>
        </p:nvSpPr>
        <p:spPr>
          <a:xfrm rot="2466634">
            <a:off x="4380242" y="1257452"/>
            <a:ext cx="574116" cy="54818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0" name="Google Shape;210;p21"/>
          <p:cNvSpPr/>
          <p:nvPr/>
        </p:nvSpPr>
        <p:spPr>
          <a:xfrm rot="-1609681">
            <a:off x="5219864" y="1602338"/>
            <a:ext cx="413179" cy="39451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>
                <a:lumMod val="10000"/>
                <a:lumOff val="9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b="1" kern="0" dirty="0">
              <a:ln w="22225">
                <a:solidFill>
                  <a:srgbClr val="02C1D3"/>
                </a:solidFill>
                <a:prstDash val="solid"/>
              </a:ln>
              <a:solidFill>
                <a:srgbClr val="02C1D3">
                  <a:lumMod val="40000"/>
                  <a:lumOff val="60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1" name="Google Shape;211;p21"/>
          <p:cNvSpPr/>
          <p:nvPr/>
        </p:nvSpPr>
        <p:spPr>
          <a:xfrm rot="2926628">
            <a:off x="7724934" y="1914888"/>
            <a:ext cx="309396" cy="29542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2" name="Google Shape;212;p21"/>
          <p:cNvSpPr/>
          <p:nvPr/>
        </p:nvSpPr>
        <p:spPr>
          <a:xfrm rot="-1608938">
            <a:off x="6437383" y="443774"/>
            <a:ext cx="278740" cy="26615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8" name="Google Shape;476;p40"/>
          <p:cNvGrpSpPr/>
          <p:nvPr/>
        </p:nvGrpSpPr>
        <p:grpSpPr>
          <a:xfrm>
            <a:off x="5896121" y="911668"/>
            <a:ext cx="1570519" cy="2030267"/>
            <a:chOff x="584925" y="922575"/>
            <a:chExt cx="415200" cy="502525"/>
          </a:xfrm>
          <a:solidFill>
            <a:schemeClr val="accent5"/>
          </a:solidFill>
        </p:grpSpPr>
        <p:sp>
          <p:nvSpPr>
            <p:cNvPr id="19" name="Google Shape;477;p40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61E3A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78;p40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61E3A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79;p40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61E3A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510;p40"/>
          <p:cNvGrpSpPr/>
          <p:nvPr/>
        </p:nvGrpSpPr>
        <p:grpSpPr>
          <a:xfrm>
            <a:off x="4270798" y="2176087"/>
            <a:ext cx="1522937" cy="1348383"/>
            <a:chOff x="1922075" y="1629000"/>
            <a:chExt cx="437200" cy="437200"/>
          </a:xfrm>
          <a:solidFill>
            <a:schemeClr val="accent5"/>
          </a:solidFill>
        </p:grpSpPr>
        <p:sp>
          <p:nvSpPr>
            <p:cNvPr id="23" name="Google Shape;511;p40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61E3A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12;p40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61E3A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48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ctrTitle"/>
          </p:nvPr>
        </p:nvSpPr>
        <p:spPr>
          <a:xfrm>
            <a:off x="2387600" y="2799484"/>
            <a:ext cx="7416800" cy="77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6600" dirty="0">
                <a:solidFill>
                  <a:schemeClr val="bg1"/>
                </a:solidFill>
                <a:latin typeface="+mj-lt"/>
              </a:rPr>
              <a:t>Introduction  </a:t>
            </a:r>
            <a:endParaRPr sz="6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1"/>
          </p:nvPr>
        </p:nvSpPr>
        <p:spPr>
          <a:xfrm>
            <a:off x="2387600" y="3704917"/>
            <a:ext cx="7416800" cy="3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>
                <a:solidFill>
                  <a:schemeClr val="bg1"/>
                </a:solidFill>
              </a:rPr>
              <a:t>Trainer and Participants’</a:t>
            </a:r>
          </a:p>
          <a:p>
            <a:pPr marL="0" indent="0"/>
            <a:r>
              <a:rPr lang="en-US" dirty="0">
                <a:solidFill>
                  <a:schemeClr val="bg1"/>
                </a:solidFill>
              </a:rPr>
              <a:t>Introductions</a:t>
            </a:r>
          </a:p>
          <a:p>
            <a:pPr marL="0" indent="0"/>
            <a:endParaRPr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74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ranslucent image - Institute of Child Nutrition " title="Image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650"/>
            <a:ext cx="12192000" cy="70316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66696" y="2722879"/>
            <a:ext cx="12191999" cy="1391921"/>
          </a:xfrm>
        </p:spPr>
        <p:txBody>
          <a:bodyPr>
            <a:normAutofit fontScale="90000"/>
          </a:bodyPr>
          <a:lstStyle/>
          <a:p>
            <a:pPr algn="ctr">
              <a:tabLst>
                <a:tab pos="6289675" algn="l"/>
              </a:tabLst>
            </a:pPr>
            <a:br>
              <a:rPr lang="en-US" sz="2700" i="0" dirty="0">
                <a:solidFill>
                  <a:srgbClr val="002060"/>
                </a:solidFill>
                <a:latin typeface="+mj-lt"/>
                <a:cs typeface="Arial" pitchFamily="34" charset="0"/>
              </a:rPr>
            </a:br>
            <a:r>
              <a:rPr lang="en-US" sz="2700" i="0" dirty="0">
                <a:solidFill>
                  <a:srgbClr val="002060"/>
                </a:solidFill>
                <a:latin typeface="+mj-lt"/>
                <a:cs typeface="Arial" pitchFamily="34" charset="0"/>
              </a:rPr>
              <a:t>The University of Mississippi  </a:t>
            </a:r>
            <a:br>
              <a:rPr lang="en-US" sz="2700" i="0" dirty="0">
                <a:solidFill>
                  <a:srgbClr val="002060"/>
                </a:solidFill>
                <a:latin typeface="+mj-lt"/>
                <a:cs typeface="Arial" pitchFamily="34" charset="0"/>
              </a:rPr>
            </a:br>
            <a:r>
              <a:rPr lang="en-US" sz="2700" i="0" dirty="0">
                <a:solidFill>
                  <a:srgbClr val="002060"/>
                </a:solidFill>
                <a:latin typeface="+mj-lt"/>
                <a:cs typeface="Arial" pitchFamily="34" charset="0"/>
              </a:rPr>
              <a:t>School of Applied Sciences   </a:t>
            </a:r>
            <a:br>
              <a:rPr lang="en-US" sz="2700" i="0" dirty="0">
                <a:solidFill>
                  <a:srgbClr val="002060"/>
                </a:solidFill>
                <a:latin typeface="+mj-lt"/>
                <a:cs typeface="Arial" pitchFamily="34" charset="0"/>
              </a:rPr>
            </a:br>
            <a:r>
              <a:rPr lang="en-US" sz="2700" i="0" dirty="0">
                <a:solidFill>
                  <a:srgbClr val="002060"/>
                </a:solidFill>
                <a:latin typeface="+mj-lt"/>
                <a:cs typeface="Arial" pitchFamily="34" charset="0"/>
              </a:rPr>
              <a:t>www.theicn.org</a:t>
            </a:r>
            <a:r>
              <a:rPr lang="en-US" sz="2700" dirty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en-US" sz="2700" dirty="0">
                <a:solidFill>
                  <a:schemeClr val="accent1"/>
                </a:solidFill>
                <a:latin typeface="+mj-lt"/>
                <a:cs typeface="Arial" pitchFamily="34" charset="0"/>
                <a:sym typeface="Wingdings 2" panose="05020102010507070707" pitchFamily="18" charset="2"/>
              </a:rPr>
              <a:t></a:t>
            </a:r>
            <a:r>
              <a:rPr lang="en-US" sz="2700" dirty="0">
                <a:solidFill>
                  <a:srgbClr val="002060"/>
                </a:solidFill>
                <a:latin typeface="+mj-lt"/>
                <a:cs typeface="Arial" pitchFamily="34" charset="0"/>
              </a:rPr>
              <a:t> 800-321-3054 </a:t>
            </a:r>
            <a:br>
              <a:rPr lang="en-US" sz="2700" dirty="0">
                <a:solidFill>
                  <a:srgbClr val="002060"/>
                </a:solidFill>
                <a:latin typeface="+mj-lt"/>
                <a:cs typeface="Arial" pitchFamily="34" charset="0"/>
              </a:rPr>
            </a:br>
            <a:r>
              <a:rPr lang="en-US" sz="2700" dirty="0">
                <a:solidFill>
                  <a:srgbClr val="002060"/>
                </a:solidFill>
                <a:latin typeface="+mj-lt"/>
                <a:cs typeface="Arial" pitchFamily="34" charset="0"/>
              </a:rPr>
              <a:t>helpdesk@theicn.org </a:t>
            </a:r>
            <a:endParaRPr lang="en-US" sz="3200" i="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Picture 4" descr="Institute of Child Nutrition Logo " title="Image 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7" y="198311"/>
            <a:ext cx="3849345" cy="6930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4498" y="6128967"/>
            <a:ext cx="3076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facebook.com/ichildnutrition</a:t>
            </a:r>
          </a:p>
        </p:txBody>
      </p:sp>
      <p:pic>
        <p:nvPicPr>
          <p:cNvPr id="8" name="Picture 7" descr="Facebook " title="Logo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00" y="4911740"/>
            <a:ext cx="995387" cy="995853"/>
          </a:xfrm>
          <a:prstGeom prst="rect">
            <a:avLst/>
          </a:prstGeom>
        </p:spPr>
      </p:pic>
      <p:pic>
        <p:nvPicPr>
          <p:cNvPr id="9" name="Picture 2" descr="Twitter " title="Log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086" y="4913415"/>
            <a:ext cx="1225255" cy="99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74799" y="6126286"/>
            <a:ext cx="183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@ichildnutrition</a:t>
            </a:r>
          </a:p>
        </p:txBody>
      </p:sp>
      <p:pic>
        <p:nvPicPr>
          <p:cNvPr id="11" name="Picture 8" descr="Pinterest " title="Logo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434" y="4699976"/>
            <a:ext cx="1415918" cy="141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143456" y="6126286"/>
            <a:ext cx="227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pinterest.com/theicn</a:t>
            </a:r>
          </a:p>
        </p:txBody>
      </p:sp>
      <p:pic>
        <p:nvPicPr>
          <p:cNvPr id="13" name="Picture 10" descr="Instagram " title="Logo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754" y="4945667"/>
            <a:ext cx="1077184" cy="10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435578" y="6126286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instagram.com/theicn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481" y="4338935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Follow ICN on Social Media!</a:t>
            </a:r>
          </a:p>
        </p:txBody>
      </p:sp>
      <p:sp>
        <p:nvSpPr>
          <p:cNvPr id="15" name="Rectangle 14" descr="Blue rectangle at bottom of screen " title="Rectangle"/>
          <p:cNvSpPr/>
          <p:nvPr/>
        </p:nvSpPr>
        <p:spPr>
          <a:xfrm>
            <a:off x="0" y="6716829"/>
            <a:ext cx="12192000" cy="3657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oogle Shape;403;p37"/>
          <p:cNvSpPr txBox="1">
            <a:spLocks/>
          </p:cNvSpPr>
          <p:nvPr/>
        </p:nvSpPr>
        <p:spPr>
          <a:xfrm>
            <a:off x="2292739" y="1088713"/>
            <a:ext cx="81736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4880"/>
              </a:buClr>
              <a:buSzPts val="2000"/>
              <a:buFont typeface="Merriweather"/>
              <a:buNone/>
              <a:tabLst/>
              <a:defRPr/>
            </a:pPr>
            <a:r>
              <a:rPr kumimoji="0" lang="en-US" sz="720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sym typeface="Merriweather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9856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>
            <a:spLocks noGrp="1"/>
          </p:cNvSpPr>
          <p:nvPr>
            <p:ph type="body" idx="1"/>
          </p:nvPr>
        </p:nvSpPr>
        <p:spPr>
          <a:xfrm>
            <a:off x="2511358" y="1368867"/>
            <a:ext cx="7169285" cy="412026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buNone/>
            </a:pPr>
            <a:r>
              <a:rPr lang="en-US" sz="6600" b="1" dirty="0">
                <a:solidFill>
                  <a:srgbClr val="002060"/>
                </a:solidFill>
                <a:latin typeface="+mj-lt"/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383747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Standardized Recipe </a:t>
            </a:r>
          </a:p>
        </p:txBody>
      </p:sp>
      <p:sp>
        <p:nvSpPr>
          <p:cNvPr id="4" name="Google Shape;171;p17"/>
          <p:cNvSpPr txBox="1">
            <a:spLocks/>
          </p:cNvSpPr>
          <p:nvPr/>
        </p:nvSpPr>
        <p:spPr>
          <a:xfrm>
            <a:off x="1219433" y="2463441"/>
            <a:ext cx="10073197" cy="1027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4400" b="0" kern="0" dirty="0">
                <a:solidFill>
                  <a:srgbClr val="002060"/>
                </a:solidFill>
                <a:latin typeface="+mj-lt"/>
              </a:rPr>
              <a:t>What is a standardized recipe? </a:t>
            </a:r>
          </a:p>
        </p:txBody>
      </p:sp>
    </p:spTree>
    <p:extLst>
      <p:ext uri="{BB962C8B-B14F-4D97-AF65-F5344CB8AC3E}">
        <p14:creationId xmlns:p14="http://schemas.microsoft.com/office/powerpoint/2010/main" val="197955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8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Standardized Recipe</a:t>
            </a:r>
            <a:endParaRPr sz="4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12" name="Google Shape;412;p38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9332800" cy="39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3600" dirty="0">
                <a:latin typeface="+mj-lt"/>
              </a:rPr>
              <a:t>Tested to produce the same results and yield as long as the: </a:t>
            </a:r>
          </a:p>
          <a:p>
            <a:pPr lvl="1"/>
            <a:r>
              <a:rPr lang="en-US" sz="3600" dirty="0">
                <a:solidFill>
                  <a:srgbClr val="002060"/>
                </a:solidFill>
                <a:latin typeface="+mj-lt"/>
              </a:rPr>
              <a:t>Exact procedures are followed</a:t>
            </a:r>
          </a:p>
          <a:p>
            <a:pPr lvl="1"/>
            <a:r>
              <a:rPr lang="en-US" sz="3600" dirty="0">
                <a:solidFill>
                  <a:srgbClr val="002060"/>
                </a:solidFill>
                <a:latin typeface="+mj-lt"/>
              </a:rPr>
              <a:t>Same type of equipment is used</a:t>
            </a:r>
          </a:p>
          <a:p>
            <a:pPr lvl="1"/>
            <a:r>
              <a:rPr lang="en-US" sz="3600" dirty="0">
                <a:solidFill>
                  <a:srgbClr val="002060"/>
                </a:solidFill>
                <a:latin typeface="+mj-lt"/>
              </a:rPr>
              <a:t>Ingredients are the same quality, in the same quantities</a:t>
            </a:r>
          </a:p>
          <a:p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556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>
                <a:latin typeface="+mj-lt"/>
              </a:rPr>
              <a:t>Child Nutrition Recipe Box </a:t>
            </a:r>
          </a:p>
          <a:p>
            <a:r>
              <a:rPr lang="en-US" sz="4000" dirty="0">
                <a:latin typeface="+mj-lt"/>
              </a:rPr>
              <a:t>Standard Servings (Yield): 25, 50, and 100</a:t>
            </a:r>
          </a:p>
          <a:p>
            <a:r>
              <a:rPr lang="en-US" sz="4000" dirty="0">
                <a:latin typeface="+mj-lt"/>
              </a:rPr>
              <a:t>Software tools for recipe adjustments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Yield and Standardized Recipes </a:t>
            </a:r>
          </a:p>
        </p:txBody>
      </p:sp>
    </p:spTree>
    <p:extLst>
      <p:ext uri="{BB962C8B-B14F-4D97-AF65-F5344CB8AC3E}">
        <p14:creationId xmlns:p14="http://schemas.microsoft.com/office/powerpoint/2010/main" val="385784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ctrTitle"/>
          </p:nvPr>
        </p:nvSpPr>
        <p:spPr>
          <a:xfrm>
            <a:off x="2387600" y="2799484"/>
            <a:ext cx="7416800" cy="77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+mj-lt"/>
              </a:rPr>
              <a:t>Overview </a:t>
            </a:r>
            <a:endParaRPr sz="6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1"/>
          </p:nvPr>
        </p:nvSpPr>
        <p:spPr>
          <a:xfrm>
            <a:off x="2387600" y="3704917"/>
            <a:ext cx="7416800" cy="3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endParaRPr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5191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>
                <a:latin typeface="+mj-lt"/>
              </a:rPr>
              <a:t>Modify the yield of a standardized recipe to meet the needs of child care program enrollment.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Lesson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523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  <a:latin typeface="+mj-lt"/>
              </a:rPr>
              <a:t>Adjusting standardized </a:t>
            </a:r>
            <a:r>
              <a:rPr lang="en-US" sz="3600" dirty="0">
                <a:latin typeface="+mj-lt"/>
              </a:rPr>
              <a:t>r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ecipes is a </a:t>
            </a:r>
            <a:r>
              <a:rPr lang="en-US" sz="3600" dirty="0">
                <a:latin typeface="+mj-lt"/>
              </a:rPr>
              <a:t>two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-step process:</a:t>
            </a:r>
          </a:p>
          <a:p>
            <a:pPr lvl="1"/>
            <a:r>
              <a:rPr lang="en-US" sz="3200" dirty="0">
                <a:solidFill>
                  <a:schemeClr val="accent6"/>
                </a:solidFill>
                <a:latin typeface="+mj-lt"/>
              </a:rPr>
              <a:t>Step 1: Determine the “multiplying factor”</a:t>
            </a:r>
          </a:p>
          <a:p>
            <a:pPr lvl="1"/>
            <a:r>
              <a:rPr lang="en-US" sz="3200" dirty="0">
                <a:solidFill>
                  <a:schemeClr val="accent6"/>
                </a:solidFill>
                <a:latin typeface="+mj-lt"/>
              </a:rPr>
              <a:t>Step 2: Determine the new quantity for each ingredient using the multiplying factor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Changing the Yield of a Standardized Recipe </a:t>
            </a:r>
          </a:p>
        </p:txBody>
      </p:sp>
    </p:spTree>
    <p:extLst>
      <p:ext uri="{BB962C8B-B14F-4D97-AF65-F5344CB8AC3E}">
        <p14:creationId xmlns:p14="http://schemas.microsoft.com/office/powerpoint/2010/main" val="204837299"/>
      </p:ext>
    </p:extLst>
  </p:cSld>
  <p:clrMapOvr>
    <a:masterClrMapping/>
  </p:clrMapOvr>
</p:sld>
</file>

<file path=ppt/theme/theme1.xml><?xml version="1.0" encoding="utf-8"?>
<a:theme xmlns:a="http://schemas.openxmlformats.org/drawingml/2006/main" name="Surrey template">
  <a:themeElements>
    <a:clrScheme name="Custom 347">
      <a:dk1>
        <a:srgbClr val="061E3A"/>
      </a:dk1>
      <a:lt1>
        <a:srgbClr val="FFFFFF"/>
      </a:lt1>
      <a:dk2>
        <a:srgbClr val="757C83"/>
      </a:dk2>
      <a:lt2>
        <a:srgbClr val="EBF0F3"/>
      </a:lt2>
      <a:accent1>
        <a:srgbClr val="7FCA20"/>
      </a:accent1>
      <a:accent2>
        <a:srgbClr val="02C1D3"/>
      </a:accent2>
      <a:accent3>
        <a:srgbClr val="66BDE8"/>
      </a:accent3>
      <a:accent4>
        <a:srgbClr val="1985D2"/>
      </a:accent4>
      <a:accent5>
        <a:srgbClr val="184880"/>
      </a:accent5>
      <a:accent6>
        <a:srgbClr val="061E3A"/>
      </a:accent6>
      <a:hlink>
        <a:srgbClr val="1985D2"/>
      </a:hlink>
      <a:folHlink>
        <a:srgbClr val="6611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urrey template">
  <a:themeElements>
    <a:clrScheme name="Custom 347">
      <a:dk1>
        <a:srgbClr val="061E3A"/>
      </a:dk1>
      <a:lt1>
        <a:srgbClr val="FFFFFF"/>
      </a:lt1>
      <a:dk2>
        <a:srgbClr val="757C83"/>
      </a:dk2>
      <a:lt2>
        <a:srgbClr val="EBF0F3"/>
      </a:lt2>
      <a:accent1>
        <a:srgbClr val="7FCA20"/>
      </a:accent1>
      <a:accent2>
        <a:srgbClr val="02C1D3"/>
      </a:accent2>
      <a:accent3>
        <a:srgbClr val="66BDE8"/>
      </a:accent3>
      <a:accent4>
        <a:srgbClr val="1985D2"/>
      </a:accent4>
      <a:accent5>
        <a:srgbClr val="184880"/>
      </a:accent5>
      <a:accent6>
        <a:srgbClr val="061E3A"/>
      </a:accent6>
      <a:hlink>
        <a:srgbClr val="1985D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4E37AA8E3D2C45BC50162E7E7DAD24" ma:contentTypeVersion="11" ma:contentTypeDescription="Create a new document." ma:contentTypeScope="" ma:versionID="a8f08e611e9f0f27d67f12fc0996828a">
  <xsd:schema xmlns:xsd="http://www.w3.org/2001/XMLSchema" xmlns:xs="http://www.w3.org/2001/XMLSchema" xmlns:p="http://schemas.microsoft.com/office/2006/metadata/properties" xmlns:ns3="399f57f5-dbed-4c34-9a36-43547801a8b1" xmlns:ns4="8988bec7-c4f2-4046-ad18-3a82420eb3eb" targetNamespace="http://schemas.microsoft.com/office/2006/metadata/properties" ma:root="true" ma:fieldsID="f69ce6b05a5e907364143177af6ab716" ns3:_="" ns4:_="">
    <xsd:import namespace="399f57f5-dbed-4c34-9a36-43547801a8b1"/>
    <xsd:import namespace="8988bec7-c4f2-4046-ad18-3a82420eb3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9f57f5-dbed-4c34-9a36-43547801a8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8bec7-c4f2-4046-ad18-3a82420eb3e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F37B2C-F9DA-4683-81E0-B3C6E81129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9f57f5-dbed-4c34-9a36-43547801a8b1"/>
    <ds:schemaRef ds:uri="8988bec7-c4f2-4046-ad18-3a82420eb3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C5DB4A-886A-4E21-8AEC-6187AFF130ED}">
  <ds:schemaRefs>
    <ds:schemaRef ds:uri="http://www.w3.org/XML/1998/namespace"/>
    <ds:schemaRef ds:uri="399f57f5-dbed-4c34-9a36-43547801a8b1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988bec7-c4f2-4046-ad18-3a82420eb3eb"/>
  </ds:schemaRefs>
</ds:datastoreItem>
</file>

<file path=customXml/itemProps3.xml><?xml version="1.0" encoding="utf-8"?>
<ds:datastoreItem xmlns:ds="http://schemas.openxmlformats.org/officeDocument/2006/customXml" ds:itemID="{F3F97B2E-70FC-4232-8A2D-B96F6A7F81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1884</TotalTime>
  <Words>490</Words>
  <Application>Microsoft Macintosh PowerPoint</Application>
  <PresentationFormat>Widescreen</PresentationFormat>
  <Paragraphs>71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IBM Plex Sans</vt:lpstr>
      <vt:lpstr>IBM Plex Sans Light</vt:lpstr>
      <vt:lpstr>Merriweather</vt:lpstr>
      <vt:lpstr>Surrey template</vt:lpstr>
      <vt:lpstr>1_Surrey template</vt:lpstr>
      <vt:lpstr>Adjusting Standardized Recipes </vt:lpstr>
      <vt:lpstr>Introduction  </vt:lpstr>
      <vt:lpstr>PowerPoint Presentation</vt:lpstr>
      <vt:lpstr>Standardized Recipe </vt:lpstr>
      <vt:lpstr>Standardized Recipe</vt:lpstr>
      <vt:lpstr>Yield and Standardized Recipes </vt:lpstr>
      <vt:lpstr>Overview </vt:lpstr>
      <vt:lpstr>Lesson Objective</vt:lpstr>
      <vt:lpstr>Changing the Yield of a Standardized Recipe </vt:lpstr>
      <vt:lpstr>Step 1: Determine the Multiplying Factor</vt:lpstr>
      <vt:lpstr>Step 1: Determine the Multiplying Factor</vt:lpstr>
      <vt:lpstr>Step 2: Determine the New Quantity of Each Ingredient </vt:lpstr>
      <vt:lpstr>Step 2: Determine the New Quantity of Each Ingredient</vt:lpstr>
      <vt:lpstr>Decreasing a Recipe Yield </vt:lpstr>
      <vt:lpstr>Convert Amounts to Common Units </vt:lpstr>
      <vt:lpstr>Activity</vt:lpstr>
      <vt:lpstr>Conclusion</vt:lpstr>
      <vt:lpstr>Lesson Conclusion </vt:lpstr>
      <vt:lpstr>Activity</vt:lpstr>
      <vt:lpstr> The University of Mississippi   School of Applied Sciences    www.theicn.org  800-321-3054  helpdesk@theicn.org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Requirements for Serving Meals  Family Style in the CACFP</dc:title>
  <dc:creator>TC CO</dc:creator>
  <cp:lastModifiedBy>Breanna Tutor</cp:lastModifiedBy>
  <cp:revision>57</cp:revision>
  <dcterms:created xsi:type="dcterms:W3CDTF">2020-05-13T17:38:08Z</dcterms:created>
  <dcterms:modified xsi:type="dcterms:W3CDTF">2021-11-02T18:50:00Z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0x010100444E37AA8E3D2C45BC50162E7E7DAD24</vt:lpwstr>
  </property>
</Properties>
</file>