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5"/>
  </p:notesMasterIdLst>
  <p:sldIdLst>
    <p:sldId id="289" r:id="rId6"/>
    <p:sldId id="257" r:id="rId7"/>
    <p:sldId id="259" r:id="rId8"/>
    <p:sldId id="293" r:id="rId9"/>
    <p:sldId id="261" r:id="rId10"/>
    <p:sldId id="294" r:id="rId11"/>
    <p:sldId id="283" r:id="rId12"/>
    <p:sldId id="262" r:id="rId13"/>
    <p:sldId id="263" r:id="rId14"/>
    <p:sldId id="284" r:id="rId15"/>
    <p:sldId id="285" r:id="rId16"/>
    <p:sldId id="295" r:id="rId17"/>
    <p:sldId id="296" r:id="rId18"/>
    <p:sldId id="297" r:id="rId19"/>
    <p:sldId id="267" r:id="rId20"/>
    <p:sldId id="291" r:id="rId21"/>
    <p:sldId id="265" r:id="rId22"/>
    <p:sldId id="286"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ETTA HENDERSON" initials="HH" lastIdx="1" clrIdx="0">
    <p:extLst>
      <p:ext uri="{19B8F6BF-5375-455C-9EA6-DF929625EA0E}">
        <p15:presenceInfo xmlns:p15="http://schemas.microsoft.com/office/powerpoint/2012/main" userId="S::hhenders@olemiss.edu::56a1cc24-d293-4785-a0a6-1d6a75d73248" providerId="AD"/>
      </p:ext>
    </p:extLst>
  </p:cmAuthor>
  <p:cmAuthor id="2" name="SHARON WALLS" initials="SW" lastIdx="1" clrIdx="1">
    <p:extLst>
      <p:ext uri="{19B8F6BF-5375-455C-9EA6-DF929625EA0E}">
        <p15:presenceInfo xmlns:p15="http://schemas.microsoft.com/office/powerpoint/2012/main" userId="S::swmartin@olemiss.edu::bff738a1-0dc7-490e-9a98-fdeeac8f7ede" providerId="AD"/>
      </p:ext>
    </p:extLst>
  </p:cmAuthor>
  <p:cmAuthor id="3" name="kimmac@olemiss.edu" initials="k" lastIdx="3" clrIdx="2">
    <p:extLst>
      <p:ext uri="{19B8F6BF-5375-455C-9EA6-DF929625EA0E}">
        <p15:presenceInfo xmlns:p15="http://schemas.microsoft.com/office/powerpoint/2012/main" userId="kimmac@olemiss.edu" providerId="None"/>
      </p:ext>
    </p:extLst>
  </p:cmAuthor>
  <p:cmAuthor id="4" name="kimmac@olemiss.edu" initials="ki" lastIdx="1" clrIdx="3">
    <p:extLst>
      <p:ext uri="{19B8F6BF-5375-455C-9EA6-DF929625EA0E}">
        <p15:presenceInfo xmlns:p15="http://schemas.microsoft.com/office/powerpoint/2012/main" userId="S::kimmac@olemiss.edu::8c17c272-5c0f-40d2-9304-68e8a8ee3c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8" dt="2021-05-11T16:29:25.972"/>
    <p1510:client id="{758B9B02-4460-7775-5CE6-5088CAEB72B5}" v="58" dt="2021-05-06T17:29:17.163"/>
    <p1510:client id="{7E25BB12-BE52-198E-7F87-9DB0F1CFAA3B}" v="6" dt="2021-05-06T17:53:48.916"/>
    <p1510:client id="{7F3ECAA1-B633-DFBD-7A66-D80DBED618F4}" v="23" dt="2021-05-07T14:58:26.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ETTA HENDERSON" userId="S::hhenders@olemiss.edu::56a1cc24-d293-4785-a0a6-1d6a75d73248" providerId="AD" clId="Web-{00000000-0000-0000-0000-000000000000}"/>
    <pc:docChg chg="modSld">
      <pc:chgData name="HENRIETTA HENDERSON" userId="S::hhenders@olemiss.edu::56a1cc24-d293-4785-a0a6-1d6a75d73248" providerId="AD" clId="Web-{00000000-0000-0000-0000-000000000000}" dt="2021-05-06T16:13:04.641" v="25" actId="1076"/>
      <pc:docMkLst>
        <pc:docMk/>
      </pc:docMkLst>
      <pc:sldChg chg="modSp">
        <pc:chgData name="HENRIETTA HENDERSON" userId="S::hhenders@olemiss.edu::56a1cc24-d293-4785-a0a6-1d6a75d73248" providerId="AD" clId="Web-{00000000-0000-0000-0000-000000000000}" dt="2021-05-06T16:13:04.641" v="25" actId="1076"/>
        <pc:sldMkLst>
          <pc:docMk/>
          <pc:sldMk cId="1979555453" sldId="293"/>
        </pc:sldMkLst>
        <pc:spChg chg="mod">
          <ac:chgData name="HENRIETTA HENDERSON" userId="S::hhenders@olemiss.edu::56a1cc24-d293-4785-a0a6-1d6a75d73248" providerId="AD" clId="Web-{00000000-0000-0000-0000-000000000000}" dt="2021-05-06T16:13:04.641" v="25" actId="1076"/>
          <ac:spMkLst>
            <pc:docMk/>
            <pc:sldMk cId="1979555453" sldId="293"/>
            <ac:spMk id="4" creationId="{00000000-0000-0000-0000-000000000000}"/>
          </ac:spMkLst>
        </pc:spChg>
      </pc:sldChg>
    </pc:docChg>
  </pc:docChgLst>
  <pc:docChgLst>
    <pc:chgData name="SHARON WALLS" userId="S::swmartin@olemiss.edu::bff738a1-0dc7-490e-9a98-fdeeac8f7ede" providerId="AD" clId="Web-{7E25BB12-BE52-198E-7F87-9DB0F1CFAA3B}"/>
    <pc:docChg chg="modSld">
      <pc:chgData name="SHARON WALLS" userId="S::swmartin@olemiss.edu::bff738a1-0dc7-490e-9a98-fdeeac8f7ede" providerId="AD" clId="Web-{7E25BB12-BE52-198E-7F87-9DB0F1CFAA3B}" dt="2021-05-06T17:53:48.916" v="5"/>
      <pc:docMkLst>
        <pc:docMk/>
      </pc:docMkLst>
      <pc:sldChg chg="modSp">
        <pc:chgData name="SHARON WALLS" userId="S::swmartin@olemiss.edu::bff738a1-0dc7-490e-9a98-fdeeac8f7ede" providerId="AD" clId="Web-{7E25BB12-BE52-198E-7F87-9DB0F1CFAA3B}" dt="2021-05-06T17:50:18.895" v="2" actId="20577"/>
        <pc:sldMkLst>
          <pc:docMk/>
          <pc:sldMk cId="1529364267" sldId="263"/>
        </pc:sldMkLst>
        <pc:spChg chg="mod">
          <ac:chgData name="SHARON WALLS" userId="S::swmartin@olemiss.edu::bff738a1-0dc7-490e-9a98-fdeeac8f7ede" providerId="AD" clId="Web-{7E25BB12-BE52-198E-7F87-9DB0F1CFAA3B}" dt="2021-05-06T17:50:18.895" v="2" actId="20577"/>
          <ac:spMkLst>
            <pc:docMk/>
            <pc:sldMk cId="1529364267" sldId="263"/>
            <ac:spMk id="192" creationId="{00000000-0000-0000-0000-000000000000}"/>
          </ac:spMkLst>
        </pc:spChg>
      </pc:sldChg>
      <pc:sldChg chg="modSp">
        <pc:chgData name="SHARON WALLS" userId="S::swmartin@olemiss.edu::bff738a1-0dc7-490e-9a98-fdeeac8f7ede" providerId="AD" clId="Web-{7E25BB12-BE52-198E-7F87-9DB0F1CFAA3B}" dt="2021-05-06T17:50:55.349" v="4" actId="20577"/>
        <pc:sldMkLst>
          <pc:docMk/>
          <pc:sldMk cId="2670514726" sldId="284"/>
        </pc:sldMkLst>
        <pc:spChg chg="mod">
          <ac:chgData name="SHARON WALLS" userId="S::swmartin@olemiss.edu::bff738a1-0dc7-490e-9a98-fdeeac8f7ede" providerId="AD" clId="Web-{7E25BB12-BE52-198E-7F87-9DB0F1CFAA3B}" dt="2021-05-06T17:50:55.349" v="4" actId="20577"/>
          <ac:spMkLst>
            <pc:docMk/>
            <pc:sldMk cId="2670514726" sldId="284"/>
            <ac:spMk id="192" creationId="{00000000-0000-0000-0000-000000000000}"/>
          </ac:spMkLst>
        </pc:spChg>
      </pc:sldChg>
      <pc:sldChg chg="addCm">
        <pc:chgData name="SHARON WALLS" userId="S::swmartin@olemiss.edu::bff738a1-0dc7-490e-9a98-fdeeac8f7ede" providerId="AD" clId="Web-{7E25BB12-BE52-198E-7F87-9DB0F1CFAA3B}" dt="2021-05-06T17:53:48.916" v="5"/>
        <pc:sldMkLst>
          <pc:docMk/>
          <pc:sldMk cId="2916363633" sldId="289"/>
        </pc:sldMkLst>
      </pc:sldChg>
    </pc:docChg>
  </pc:docChgLst>
  <pc:docChgLst>
    <pc:chgData name="kimmac@olemiss.edu" userId="S::kimmac@olemiss.edu::8c17c272-5c0f-40d2-9304-68e8a8ee3c13" providerId="AD" clId="Web-{00000000-0000-0000-0000-000000000000}"/>
    <pc:docChg chg="">
      <pc:chgData name="kimmac@olemiss.edu" userId="S::kimmac@olemiss.edu::8c17c272-5c0f-40d2-9304-68e8a8ee3c13" providerId="AD" clId="Web-{00000000-0000-0000-0000-000000000000}" dt="2021-05-11T16:29:25.972" v="1"/>
      <pc:docMkLst>
        <pc:docMk/>
      </pc:docMkLst>
      <pc:sldChg chg="addCm">
        <pc:chgData name="kimmac@olemiss.edu" userId="S::kimmac@olemiss.edu::8c17c272-5c0f-40d2-9304-68e8a8ee3c13" providerId="AD" clId="Web-{00000000-0000-0000-0000-000000000000}" dt="2021-05-11T16:29:25.972" v="1"/>
        <pc:sldMkLst>
          <pc:docMk/>
          <pc:sldMk cId="1235199628" sldId="265"/>
        </pc:sldMkLst>
      </pc:sldChg>
      <pc:sldChg chg="delCm">
        <pc:chgData name="kimmac@olemiss.edu" userId="S::kimmac@olemiss.edu::8c17c272-5c0f-40d2-9304-68e8a8ee3c13" providerId="AD" clId="Web-{00000000-0000-0000-0000-000000000000}" dt="2021-05-11T16:28:15.754" v="0"/>
        <pc:sldMkLst>
          <pc:docMk/>
          <pc:sldMk cId="2916363633" sldId="289"/>
        </pc:sldMkLst>
      </pc:sldChg>
    </pc:docChg>
  </pc:docChgLst>
  <pc:docChgLst>
    <pc:chgData name="kimmac@olemiss.edu" userId="S::kimmac@olemiss.edu::8c17c272-5c0f-40d2-9304-68e8a8ee3c13" providerId="AD" clId="Web-{7F3ECAA1-B633-DFBD-7A66-D80DBED618F4}"/>
    <pc:docChg chg="modSld">
      <pc:chgData name="kimmac@olemiss.edu" userId="S::kimmac@olemiss.edu::8c17c272-5c0f-40d2-9304-68e8a8ee3c13" providerId="AD" clId="Web-{7F3ECAA1-B633-DFBD-7A66-D80DBED618F4}" dt="2021-05-07T14:58:26.736" v="18" actId="20577"/>
      <pc:docMkLst>
        <pc:docMk/>
      </pc:docMkLst>
      <pc:sldChg chg="modSp">
        <pc:chgData name="kimmac@olemiss.edu" userId="S::kimmac@olemiss.edu::8c17c272-5c0f-40d2-9304-68e8a8ee3c13" providerId="AD" clId="Web-{7F3ECAA1-B633-DFBD-7A66-D80DBED618F4}" dt="2021-05-07T14:57:31.830" v="5" actId="20577"/>
        <pc:sldMkLst>
          <pc:docMk/>
          <pc:sldMk cId="1572890057" sldId="262"/>
        </pc:sldMkLst>
        <pc:spChg chg="mod">
          <ac:chgData name="kimmac@olemiss.edu" userId="S::kimmac@olemiss.edu::8c17c272-5c0f-40d2-9304-68e8a8ee3c13" providerId="AD" clId="Web-{7F3ECAA1-B633-DFBD-7A66-D80DBED618F4}" dt="2021-05-07T14:57:31.830" v="5" actId="20577"/>
          <ac:spMkLst>
            <pc:docMk/>
            <pc:sldMk cId="1572890057" sldId="262"/>
            <ac:spMk id="191" creationId="{00000000-0000-0000-0000-000000000000}"/>
          </ac:spMkLst>
        </pc:spChg>
      </pc:sldChg>
      <pc:sldChg chg="modSp">
        <pc:chgData name="kimmac@olemiss.edu" userId="S::kimmac@olemiss.edu::8c17c272-5c0f-40d2-9304-68e8a8ee3c13" providerId="AD" clId="Web-{7F3ECAA1-B633-DFBD-7A66-D80DBED618F4}" dt="2021-05-07T14:57:49.174" v="12" actId="20577"/>
        <pc:sldMkLst>
          <pc:docMk/>
          <pc:sldMk cId="1529364267" sldId="263"/>
        </pc:sldMkLst>
        <pc:spChg chg="mod">
          <ac:chgData name="kimmac@olemiss.edu" userId="S::kimmac@olemiss.edu::8c17c272-5c0f-40d2-9304-68e8a8ee3c13" providerId="AD" clId="Web-{7F3ECAA1-B633-DFBD-7A66-D80DBED618F4}" dt="2021-05-07T14:57:49.174" v="12" actId="20577"/>
          <ac:spMkLst>
            <pc:docMk/>
            <pc:sldMk cId="1529364267" sldId="263"/>
            <ac:spMk id="191" creationId="{00000000-0000-0000-0000-000000000000}"/>
          </ac:spMkLst>
        </pc:spChg>
      </pc:sldChg>
      <pc:sldChg chg="modSp">
        <pc:chgData name="kimmac@olemiss.edu" userId="S::kimmac@olemiss.edu::8c17c272-5c0f-40d2-9304-68e8a8ee3c13" providerId="AD" clId="Web-{7F3ECAA1-B633-DFBD-7A66-D80DBED618F4}" dt="2021-05-07T14:58:26.736" v="18" actId="20577"/>
        <pc:sldMkLst>
          <pc:docMk/>
          <pc:sldMk cId="1235199628" sldId="265"/>
        </pc:sldMkLst>
        <pc:spChg chg="mod">
          <ac:chgData name="kimmac@olemiss.edu" userId="S::kimmac@olemiss.edu::8c17c272-5c0f-40d2-9304-68e8a8ee3c13" providerId="AD" clId="Web-{7F3ECAA1-B633-DFBD-7A66-D80DBED618F4}" dt="2021-05-07T14:58:26.736" v="18" actId="20577"/>
          <ac:spMkLst>
            <pc:docMk/>
            <pc:sldMk cId="1235199628" sldId="265"/>
            <ac:spMk id="191" creationId="{00000000-0000-0000-0000-000000000000}"/>
          </ac:spMkLst>
        </pc:spChg>
      </pc:sldChg>
      <pc:sldChg chg="modSp">
        <pc:chgData name="kimmac@olemiss.edu" userId="S::kimmac@olemiss.edu::8c17c272-5c0f-40d2-9304-68e8a8ee3c13" providerId="AD" clId="Web-{7F3ECAA1-B633-DFBD-7A66-D80DBED618F4}" dt="2021-05-07T14:57:22.674" v="2" actId="20577"/>
        <pc:sldMkLst>
          <pc:docMk/>
          <pc:sldMk cId="204837299" sldId="283"/>
        </pc:sldMkLst>
        <pc:spChg chg="mod">
          <ac:chgData name="kimmac@olemiss.edu" userId="S::kimmac@olemiss.edu::8c17c272-5c0f-40d2-9304-68e8a8ee3c13" providerId="AD" clId="Web-{7F3ECAA1-B633-DFBD-7A66-D80DBED618F4}" dt="2021-05-07T14:57:17.080" v="1" actId="20577"/>
          <ac:spMkLst>
            <pc:docMk/>
            <pc:sldMk cId="204837299" sldId="283"/>
            <ac:spMk id="2" creationId="{00000000-0000-0000-0000-000000000000}"/>
          </ac:spMkLst>
        </pc:spChg>
        <pc:spChg chg="mod">
          <ac:chgData name="kimmac@olemiss.edu" userId="S::kimmac@olemiss.edu::8c17c272-5c0f-40d2-9304-68e8a8ee3c13" providerId="AD" clId="Web-{7F3ECAA1-B633-DFBD-7A66-D80DBED618F4}" dt="2021-05-07T14:57:22.674" v="2" actId="20577"/>
          <ac:spMkLst>
            <pc:docMk/>
            <pc:sldMk cId="204837299" sldId="283"/>
            <ac:spMk id="3" creationId="{00000000-0000-0000-0000-000000000000}"/>
          </ac:spMkLst>
        </pc:spChg>
      </pc:sldChg>
      <pc:sldChg chg="modSp">
        <pc:chgData name="kimmac@olemiss.edu" userId="S::kimmac@olemiss.edu::8c17c272-5c0f-40d2-9304-68e8a8ee3c13" providerId="AD" clId="Web-{7F3ECAA1-B633-DFBD-7A66-D80DBED618F4}" dt="2021-05-07T14:58:04.642" v="15" actId="20577"/>
        <pc:sldMkLst>
          <pc:docMk/>
          <pc:sldMk cId="2649816468" sldId="285"/>
        </pc:sldMkLst>
        <pc:spChg chg="mod">
          <ac:chgData name="kimmac@olemiss.edu" userId="S::kimmac@olemiss.edu::8c17c272-5c0f-40d2-9304-68e8a8ee3c13" providerId="AD" clId="Web-{7F3ECAA1-B633-DFBD-7A66-D80DBED618F4}" dt="2021-05-07T14:58:04.642" v="15" actId="20577"/>
          <ac:spMkLst>
            <pc:docMk/>
            <pc:sldMk cId="2649816468" sldId="285"/>
            <ac:spMk id="3" creationId="{00000000-0000-0000-0000-000000000000}"/>
          </ac:spMkLst>
        </pc:spChg>
      </pc:sldChg>
      <pc:sldChg chg="modSp">
        <pc:chgData name="kimmac@olemiss.edu" userId="S::kimmac@olemiss.edu::8c17c272-5c0f-40d2-9304-68e8a8ee3c13" providerId="AD" clId="Web-{7F3ECAA1-B633-DFBD-7A66-D80DBED618F4}" dt="2021-05-07T14:58:12.283" v="16" actId="20577"/>
        <pc:sldMkLst>
          <pc:docMk/>
          <pc:sldMk cId="2600534923" sldId="295"/>
        </pc:sldMkLst>
        <pc:spChg chg="mod">
          <ac:chgData name="kimmac@olemiss.edu" userId="S::kimmac@olemiss.edu::8c17c272-5c0f-40d2-9304-68e8a8ee3c13" providerId="AD" clId="Web-{7F3ECAA1-B633-DFBD-7A66-D80DBED618F4}" dt="2021-05-07T14:58:12.283" v="16" actId="20577"/>
          <ac:spMkLst>
            <pc:docMk/>
            <pc:sldMk cId="2600534923" sldId="295"/>
            <ac:spMk id="3" creationId="{00000000-0000-0000-0000-000000000000}"/>
          </ac:spMkLst>
        </pc:spChg>
      </pc:sldChg>
      <pc:sldChg chg="modSp">
        <pc:chgData name="kimmac@olemiss.edu" userId="S::kimmac@olemiss.edu::8c17c272-5c0f-40d2-9304-68e8a8ee3c13" providerId="AD" clId="Web-{7F3ECAA1-B633-DFBD-7A66-D80DBED618F4}" dt="2021-05-07T14:58:20.674" v="17" actId="20577"/>
        <pc:sldMkLst>
          <pc:docMk/>
          <pc:sldMk cId="2458929127" sldId="297"/>
        </pc:sldMkLst>
        <pc:spChg chg="mod">
          <ac:chgData name="kimmac@olemiss.edu" userId="S::kimmac@olemiss.edu::8c17c272-5c0f-40d2-9304-68e8a8ee3c13" providerId="AD" clId="Web-{7F3ECAA1-B633-DFBD-7A66-D80DBED618F4}" dt="2021-05-07T14:58:20.674" v="17" actId="20577"/>
          <ac:spMkLst>
            <pc:docMk/>
            <pc:sldMk cId="2458929127" sldId="297"/>
            <ac:spMk id="3" creationId="{00000000-0000-0000-0000-000000000000}"/>
          </ac:spMkLst>
        </pc:spChg>
      </pc:sldChg>
    </pc:docChg>
  </pc:docChgLst>
  <pc:docChgLst>
    <pc:chgData name="HENRIETTA HENDERSON" userId="S::hhenders@olemiss.edu::56a1cc24-d293-4785-a0a6-1d6a75d73248" providerId="AD" clId="Web-{758B9B02-4460-7775-5CE6-5088CAEB72B5}"/>
    <pc:docChg chg="modSld">
      <pc:chgData name="HENRIETTA HENDERSON" userId="S::hhenders@olemiss.edu::56a1cc24-d293-4785-a0a6-1d6a75d73248" providerId="AD" clId="Web-{758B9B02-4460-7775-5CE6-5088CAEB72B5}" dt="2021-05-06T17:29:17.163" v="57"/>
      <pc:docMkLst>
        <pc:docMk/>
      </pc:docMkLst>
      <pc:sldChg chg="modSp">
        <pc:chgData name="HENRIETTA HENDERSON" userId="S::hhenders@olemiss.edu::56a1cc24-d293-4785-a0a6-1d6a75d73248" providerId="AD" clId="Web-{758B9B02-4460-7775-5CE6-5088CAEB72B5}" dt="2021-05-06T17:24:58.639" v="48"/>
        <pc:sldMkLst>
          <pc:docMk/>
          <pc:sldMk cId="1529364267" sldId="263"/>
        </pc:sldMkLst>
        <pc:spChg chg="mod">
          <ac:chgData name="HENRIETTA HENDERSON" userId="S::hhenders@olemiss.edu::56a1cc24-d293-4785-a0a6-1d6a75d73248" providerId="AD" clId="Web-{758B9B02-4460-7775-5CE6-5088CAEB72B5}" dt="2021-05-06T17:24:58.639" v="48"/>
          <ac:spMkLst>
            <pc:docMk/>
            <pc:sldMk cId="1529364267" sldId="263"/>
            <ac:spMk id="192" creationId="{00000000-0000-0000-0000-000000000000}"/>
          </ac:spMkLst>
        </pc:spChg>
      </pc:sldChg>
      <pc:sldChg chg="modSp">
        <pc:chgData name="HENRIETTA HENDERSON" userId="S::hhenders@olemiss.edu::56a1cc24-d293-4785-a0a6-1d6a75d73248" providerId="AD" clId="Web-{758B9B02-4460-7775-5CE6-5088CAEB72B5}" dt="2021-05-06T17:26:44.971" v="56" actId="20577"/>
        <pc:sldMkLst>
          <pc:docMk/>
          <pc:sldMk cId="1235199628" sldId="265"/>
        </pc:sldMkLst>
        <pc:spChg chg="mod">
          <ac:chgData name="HENRIETTA HENDERSON" userId="S::hhenders@olemiss.edu::56a1cc24-d293-4785-a0a6-1d6a75d73248" providerId="AD" clId="Web-{758B9B02-4460-7775-5CE6-5088CAEB72B5}" dt="2021-05-06T17:26:44.971" v="56" actId="20577"/>
          <ac:spMkLst>
            <pc:docMk/>
            <pc:sldMk cId="1235199628" sldId="265"/>
            <ac:spMk id="192" creationId="{00000000-0000-0000-0000-000000000000}"/>
          </ac:spMkLst>
        </pc:spChg>
      </pc:sldChg>
      <pc:sldChg chg="modSp">
        <pc:chgData name="HENRIETTA HENDERSON" userId="S::hhenders@olemiss.edu::56a1cc24-d293-4785-a0a6-1d6a75d73248" providerId="AD" clId="Web-{758B9B02-4460-7775-5CE6-5088CAEB72B5}" dt="2021-05-06T17:25:35.734" v="49"/>
        <pc:sldMkLst>
          <pc:docMk/>
          <pc:sldMk cId="2670514726" sldId="284"/>
        </pc:sldMkLst>
        <pc:spChg chg="mod">
          <ac:chgData name="HENRIETTA HENDERSON" userId="S::hhenders@olemiss.edu::56a1cc24-d293-4785-a0a6-1d6a75d73248" providerId="AD" clId="Web-{758B9B02-4460-7775-5CE6-5088CAEB72B5}" dt="2021-05-06T17:25:35.734" v="49"/>
          <ac:spMkLst>
            <pc:docMk/>
            <pc:sldMk cId="2670514726" sldId="284"/>
            <ac:spMk id="192" creationId="{00000000-0000-0000-0000-000000000000}"/>
          </ac:spMkLst>
        </pc:spChg>
      </pc:sldChg>
      <pc:sldChg chg="addCm">
        <pc:chgData name="HENRIETTA HENDERSON" userId="S::hhenders@olemiss.edu::56a1cc24-d293-4785-a0a6-1d6a75d73248" providerId="AD" clId="Web-{758B9B02-4460-7775-5CE6-5088CAEB72B5}" dt="2021-05-06T17:29:17.163" v="57"/>
        <pc:sldMkLst>
          <pc:docMk/>
          <pc:sldMk cId="2916363633" sldId="289"/>
        </pc:sldMkLst>
      </pc:sldChg>
      <pc:sldChg chg="modSp">
        <pc:chgData name="HENRIETTA HENDERSON" userId="S::hhenders@olemiss.edu::56a1cc24-d293-4785-a0a6-1d6a75d73248" providerId="AD" clId="Web-{758B9B02-4460-7775-5CE6-5088CAEB72B5}" dt="2021-05-06T17:18:16.299" v="2"/>
        <pc:sldMkLst>
          <pc:docMk/>
          <pc:sldMk cId="2600534923" sldId="295"/>
        </pc:sldMkLst>
        <pc:spChg chg="mod">
          <ac:chgData name="HENRIETTA HENDERSON" userId="S::hhenders@olemiss.edu::56a1cc24-d293-4785-a0a6-1d6a75d73248" providerId="AD" clId="Web-{758B9B02-4460-7775-5CE6-5088CAEB72B5}" dt="2021-05-06T17:18:16.299" v="2"/>
          <ac:spMkLst>
            <pc:docMk/>
            <pc:sldMk cId="2600534923" sldId="295"/>
            <ac:spMk id="2" creationId="{00000000-0000-0000-0000-000000000000}"/>
          </ac:spMkLst>
        </pc:spChg>
      </pc:sldChg>
      <pc:sldChg chg="modSp">
        <pc:chgData name="HENRIETTA HENDERSON" userId="S::hhenders@olemiss.edu::56a1cc24-d293-4785-a0a6-1d6a75d73248" providerId="AD" clId="Web-{758B9B02-4460-7775-5CE6-5088CAEB72B5}" dt="2021-05-06T17:20:12.506" v="12"/>
        <pc:sldMkLst>
          <pc:docMk/>
          <pc:sldMk cId="217348326" sldId="296"/>
        </pc:sldMkLst>
        <pc:spChg chg="mod">
          <ac:chgData name="HENRIETTA HENDERSON" userId="S::hhenders@olemiss.edu::56a1cc24-d293-4785-a0a6-1d6a75d73248" providerId="AD" clId="Web-{758B9B02-4460-7775-5CE6-5088CAEB72B5}" dt="2021-05-06T17:20:12.506" v="12"/>
          <ac:spMkLst>
            <pc:docMk/>
            <pc:sldMk cId="217348326" sldId="296"/>
            <ac:spMk id="2" creationId="{00000000-0000-0000-0000-000000000000}"/>
          </ac:spMkLst>
        </pc:spChg>
      </pc:sldChg>
      <pc:sldChg chg="modSp">
        <pc:chgData name="HENRIETTA HENDERSON" userId="S::hhenders@olemiss.edu::56a1cc24-d293-4785-a0a6-1d6a75d73248" providerId="AD" clId="Web-{758B9B02-4460-7775-5CE6-5088CAEB72B5}" dt="2021-05-06T17:23:02.073" v="34" actId="1076"/>
        <pc:sldMkLst>
          <pc:docMk/>
          <pc:sldMk cId="2458929127" sldId="297"/>
        </pc:sldMkLst>
        <pc:spChg chg="mod">
          <ac:chgData name="HENRIETTA HENDERSON" userId="S::hhenders@olemiss.edu::56a1cc24-d293-4785-a0a6-1d6a75d73248" providerId="AD" clId="Web-{758B9B02-4460-7775-5CE6-5088CAEB72B5}" dt="2021-05-06T17:23:02.073" v="34" actId="1076"/>
          <ac:spMkLst>
            <pc:docMk/>
            <pc:sldMk cId="2458929127" sldId="29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9CEC-59FE-4B42-83F1-29CC519D6DD2}" type="datetimeFigureOut">
              <a:rPr lang="en-US" smtClean="0"/>
              <a:t>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90CF-0330-4AB8-AF1A-40C6E902CA58}" type="slidenum">
              <a:rPr lang="en-US" smtClean="0"/>
              <a:t>‹#›</a:t>
            </a:fld>
            <a:endParaRPr lang="en-US"/>
          </a:p>
        </p:txBody>
      </p:sp>
    </p:spTree>
    <p:extLst>
      <p:ext uri="{BB962C8B-B14F-4D97-AF65-F5344CB8AC3E}">
        <p14:creationId xmlns:p14="http://schemas.microsoft.com/office/powerpoint/2010/main" val="42792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When a Medical Statement isn’t Needed</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Share core content: </a:t>
            </a:r>
            <a:r>
              <a:rPr lang="en-US" sz="1200" b="0" kern="1200">
                <a:solidFill>
                  <a:schemeClr val="tx1"/>
                </a:solidFill>
                <a:effectLst/>
                <a:latin typeface="+mn-lt"/>
                <a:ea typeface="+mn-ea"/>
                <a:cs typeface="+mn-cs"/>
              </a:rPr>
              <a:t>As previously mentioned, meals that do not meet the CACFP meal pattern requirements are not eligible for reimbursement unless supported by a medical statement. If a modification request aligns with the meal patterns, a medical statement is not required. </a:t>
            </a:r>
            <a:endParaRPr lang="en-US"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For example, a child cannot have strawberries due to a several food allergy. When strawberries are served, this child will receive a different fruit, such as cherry halves or apple slices. In these situations, it is recommended that the parent or guardian request this accommodation in writing. </a:t>
            </a:r>
            <a:endParaRPr lang="en-US"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other cases, more information may be required. For example, if an infant requires the substitution of a Food and Drug Administration exempt infant formula in place of iron-fortified infant formula to accommodate a disability, this information must be included in the statement.</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11</a:t>
            </a:fld>
            <a:endParaRPr lang="en-US"/>
          </a:p>
        </p:txBody>
      </p:sp>
    </p:spTree>
    <p:extLst>
      <p:ext uri="{BB962C8B-B14F-4D97-AF65-F5344CB8AC3E}">
        <p14:creationId xmlns:p14="http://schemas.microsoft.com/office/powerpoint/2010/main" val="225755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Ask posing question: </a:t>
            </a:r>
            <a:r>
              <a:rPr lang="en-US" sz="1200" b="0" kern="1200">
                <a:solidFill>
                  <a:schemeClr val="tx1"/>
                </a:solidFill>
                <a:effectLst/>
                <a:latin typeface="+mn-lt"/>
                <a:ea typeface="+mn-ea"/>
                <a:cs typeface="+mn-cs"/>
              </a:rPr>
              <a:t>How many of you have ever received a milk substitution request? </a:t>
            </a:r>
            <a:endParaRPr lang="en-US"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Share core content: Milk substitutions can be provided without a medical statement as long as the milk substitution is nutritionally equivalent to cow’s milk. To determine which substitutions are available, check with your State agency for an approved list.</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12</a:t>
            </a:fld>
            <a:endParaRPr lang="en-US"/>
          </a:p>
        </p:txBody>
      </p:sp>
    </p:spTree>
    <p:extLst>
      <p:ext uri="{BB962C8B-B14F-4D97-AF65-F5344CB8AC3E}">
        <p14:creationId xmlns:p14="http://schemas.microsoft.com/office/powerpoint/2010/main" val="97716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Non-Disability Special Dietary Needs</a:t>
            </a:r>
          </a:p>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There are times when parents request meal accommodations for non-disability reasons. Generally, the request is based on religious, ethnic, or lifestyle preferences. For example, a parent might ask for a vegetarian diet or a diet without beef. Accommodations are encouraged but not required. For the meal to be reimbursable, centers and homes must follow the meal pattern. </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13</a:t>
            </a:fld>
            <a:endParaRPr lang="en-US"/>
          </a:p>
        </p:txBody>
      </p:sp>
    </p:spTree>
    <p:extLst>
      <p:ext uri="{BB962C8B-B14F-4D97-AF65-F5344CB8AC3E}">
        <p14:creationId xmlns:p14="http://schemas.microsoft.com/office/powerpoint/2010/main" val="84070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Reasonable Accommodation</a:t>
            </a:r>
          </a:p>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All disabilities requesting accommodations should be taken on a case-by-case basis. You should refer to your State agency/sponsor whenever there are questions. </a:t>
            </a:r>
          </a:p>
          <a:p>
            <a:r>
              <a:rPr lang="en-US" sz="1200" kern="1200">
                <a:solidFill>
                  <a:schemeClr val="tx1"/>
                </a:solidFill>
                <a:effectLst/>
                <a:latin typeface="+mn-lt"/>
                <a:ea typeface="+mn-ea"/>
                <a:cs typeface="+mn-cs"/>
              </a:rPr>
              <a:t>Program operators are not required to make modifications that result in a fundamental alteration in the nature of the program. In these situations, some meal modifications may be so expensive that providing the modification would fundamentally alter the nature of the program, such as causing a facility to close for business. Modifications that are so expensive that they would make continued operation of the program unfeasible create a fundamental change in the nature of the program are not required. However, always refer to your State agency/sponsor before making this decision. </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14</a:t>
            </a:fld>
            <a:endParaRPr lang="en-US"/>
          </a:p>
        </p:txBody>
      </p:sp>
    </p:spTree>
    <p:extLst>
      <p:ext uri="{BB962C8B-B14F-4D97-AF65-F5344CB8AC3E}">
        <p14:creationId xmlns:p14="http://schemas.microsoft.com/office/powerpoint/2010/main" val="359422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Activity: Is a Medical Statement Needed?</a:t>
            </a:r>
            <a:br>
              <a:rPr lang="en-US" sz="1200" b="1" kern="1200">
                <a:solidFill>
                  <a:schemeClr val="tx1"/>
                </a:solidFill>
                <a:effectLst/>
                <a:latin typeface="+mn-lt"/>
                <a:ea typeface="+mn-ea"/>
                <a:cs typeface="+mn-cs"/>
              </a:rPr>
            </a:br>
            <a:r>
              <a:rPr lang="en-US" sz="1200" b="1" kern="1200">
                <a:solidFill>
                  <a:schemeClr val="tx1"/>
                </a:solidFill>
                <a:effectLst/>
                <a:latin typeface="+mn-lt"/>
                <a:ea typeface="+mn-ea"/>
                <a:cs typeface="+mn-cs"/>
              </a:rPr>
              <a:t>Time: 15 minutes</a:t>
            </a:r>
          </a:p>
          <a:p>
            <a:pPr lvl="0"/>
            <a:r>
              <a:rPr lang="en-US" sz="1200" b="1" kern="1200">
                <a:solidFill>
                  <a:schemeClr val="tx1"/>
                </a:solidFill>
                <a:effectLst/>
                <a:latin typeface="+mn-lt"/>
                <a:ea typeface="+mn-ea"/>
                <a:cs typeface="+mn-cs"/>
              </a:rPr>
              <a:t>Purpose:</a:t>
            </a:r>
            <a:r>
              <a:rPr lang="en-US" sz="1200" kern="1200">
                <a:solidFill>
                  <a:schemeClr val="tx1"/>
                </a:solidFill>
                <a:effectLst/>
                <a:latin typeface="+mn-lt"/>
                <a:ea typeface="+mn-ea"/>
                <a:cs typeface="+mn-cs"/>
              </a:rPr>
              <a:t> The purpose of the exercise is to determine if a medical statement is needed.</a:t>
            </a:r>
            <a:r>
              <a:rPr lang="en-US" sz="1200" b="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Materials Needed: </a:t>
            </a:r>
            <a:r>
              <a:rPr lang="en-US" sz="1200" kern="1200">
                <a:solidFill>
                  <a:schemeClr val="tx1"/>
                </a:solidFill>
                <a:effectLst/>
                <a:latin typeface="+mn-lt"/>
                <a:ea typeface="+mn-ea"/>
                <a:cs typeface="+mn-cs"/>
              </a:rPr>
              <a:t>Medical Statement Case Study form</a:t>
            </a:r>
          </a:p>
          <a:p>
            <a:r>
              <a:rPr lang="en-US" sz="1200" b="1" kern="1200">
                <a:solidFill>
                  <a:schemeClr val="tx1"/>
                </a:solidFill>
                <a:effectLst/>
                <a:latin typeface="+mn-lt"/>
                <a:ea typeface="+mn-ea"/>
                <a:cs typeface="+mn-cs"/>
              </a:rPr>
              <a:t>Instructions: </a:t>
            </a:r>
            <a:r>
              <a:rPr lang="en-US" sz="1200" kern="1200">
                <a:solidFill>
                  <a:schemeClr val="tx1"/>
                </a:solidFill>
                <a:effectLst/>
                <a:latin typeface="+mn-lt"/>
                <a:ea typeface="+mn-ea"/>
                <a:cs typeface="+mn-cs"/>
              </a:rPr>
              <a:t>Distribute the Medical Statement Case Study form. Instruct participants to read each of the case studies and determine if a medical statement is needed. Answer yes or no after each question. After answering yes or no, go back and answer the questions in the case study.</a:t>
            </a:r>
            <a:r>
              <a:rPr lang="en-US" sz="1200" b="1" kern="1200">
                <a:solidFill>
                  <a:schemeClr val="tx1"/>
                </a:solidFill>
                <a:effectLst/>
                <a:latin typeface="+mn-lt"/>
                <a:ea typeface="+mn-ea"/>
                <a:cs typeface="+mn-cs"/>
              </a:rPr>
              <a:t> </a:t>
            </a:r>
            <a:endParaRPr/>
          </a:p>
        </p:txBody>
      </p:sp>
    </p:spTree>
    <p:extLst>
      <p:ext uri="{BB962C8B-B14F-4D97-AF65-F5344CB8AC3E}">
        <p14:creationId xmlns:p14="http://schemas.microsoft.com/office/powerpoint/2010/main" val="127306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1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medical statement should be requested when a parent asks for meal accommodation for a child with medical disabilities. A definition of a medical disability is substantially limited life activity or major bodily functions: digestive, immune system, respiratory, circulatory, and neurological. The medical statement must list foods to avoid and appropriate substitutions. A medical statement is not needed when a non-disability accommodation is requested. The meal pattern must be followed for accommodations for non-disability accommodations.</a:t>
            </a:r>
          </a:p>
          <a:p>
            <a:pPr marL="0" lvl="0" indent="0" algn="l" rtl="0">
              <a:spcBef>
                <a:spcPts val="0"/>
              </a:spcBef>
              <a:spcAft>
                <a:spcPts val="0"/>
              </a:spcAft>
              <a:buNone/>
            </a:pPr>
            <a:endParaRPr/>
          </a:p>
        </p:txBody>
      </p:sp>
    </p:spTree>
    <p:extLst>
      <p:ext uri="{BB962C8B-B14F-4D97-AF65-F5344CB8AC3E}">
        <p14:creationId xmlns:p14="http://schemas.microsoft.com/office/powerpoint/2010/main" val="204848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49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B264-D7E8-4926-88CB-12B959917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2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37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8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These are all common questions regarding meeting special meal requests. Knowing how to respond is key to ensure you align your practices with the Child and Adult Care Food Program (CACFP) meal pattern requirements. </a:t>
            </a:r>
          </a:p>
          <a:p>
            <a:r>
              <a:rPr lang="en-US" sz="1200" kern="1200">
                <a:solidFill>
                  <a:schemeClr val="tx1"/>
                </a:solidFill>
                <a:effectLst/>
                <a:latin typeface="+mn-lt"/>
                <a:ea typeface="+mn-ea"/>
                <a:cs typeface="+mn-cs"/>
              </a:rPr>
              <a:t>This lesson will explore when to use a medical statement for meal accommodations. Particularly, it will explore how to differentiate between medical needs, food preferences, and non-disability needs. </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9699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6</a:t>
            </a:fld>
            <a:endParaRPr lang="en-US"/>
          </a:p>
        </p:txBody>
      </p:sp>
    </p:spTree>
    <p:extLst>
      <p:ext uri="{BB962C8B-B14F-4D97-AF65-F5344CB8AC3E}">
        <p14:creationId xmlns:p14="http://schemas.microsoft.com/office/powerpoint/2010/main" val="320090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Definition of Disability</a:t>
            </a:r>
          </a:p>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A disability is defined as a health problem that substantially limits major life activities. The health problem could be related to any of the major systems in the body. </a:t>
            </a:r>
          </a:p>
          <a:p>
            <a:r>
              <a:rPr lang="en-US" sz="1200" kern="1200">
                <a:solidFill>
                  <a:schemeClr val="tx1"/>
                </a:solidFill>
                <a:effectLst/>
                <a:latin typeface="+mn-lt"/>
                <a:ea typeface="+mn-ea"/>
                <a:cs typeface="+mn-cs"/>
              </a:rPr>
              <a:t>Some disabilities may call for a meal modification to prevent problems with the child’s health. In these cases, you may need a medical statement.</a:t>
            </a:r>
            <a:endParaRPr lang="en-US"/>
          </a:p>
        </p:txBody>
      </p:sp>
      <p:sp>
        <p:nvSpPr>
          <p:cNvPr id="4" name="Slide Number Placeholder 3"/>
          <p:cNvSpPr>
            <a:spLocks noGrp="1"/>
          </p:cNvSpPr>
          <p:nvPr>
            <p:ph type="sldNum" sz="quarter" idx="10"/>
          </p:nvPr>
        </p:nvSpPr>
        <p:spPr/>
        <p:txBody>
          <a:bodyPr/>
          <a:lstStyle/>
          <a:p>
            <a:fld id="{884190CF-0330-4AB8-AF1A-40C6E902CA58}" type="slidenum">
              <a:rPr lang="en-US" smtClean="0"/>
              <a:t>7</a:t>
            </a:fld>
            <a:endParaRPr lang="en-US"/>
          </a:p>
        </p:txBody>
      </p:sp>
    </p:spTree>
    <p:extLst>
      <p:ext uri="{BB962C8B-B14F-4D97-AF65-F5344CB8AC3E}">
        <p14:creationId xmlns:p14="http://schemas.microsoft.com/office/powerpoint/2010/main" val="218332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What is a Medical Statement? </a:t>
            </a:r>
          </a:p>
          <a:p>
            <a:r>
              <a:rPr lang="en-US" sz="1200" kern="1200">
                <a:solidFill>
                  <a:schemeClr val="tx1"/>
                </a:solidFill>
                <a:effectLst/>
                <a:latin typeface="+mn-lt"/>
                <a:ea typeface="+mn-ea"/>
                <a:cs typeface="+mn-cs"/>
              </a:rPr>
              <a:t>Share core content: A medical statement provides a description of the disability (impairment), foods to avoid or dietary restriction, and appropriate substitutions or needs. It should also include an explanation of what must be done to accommodate the disability. The statement needs to be signed by a licensed health care provider-physician or nurse practitioner.</a:t>
            </a:r>
            <a:endParaRPr/>
          </a:p>
        </p:txBody>
      </p:sp>
    </p:spTree>
    <p:extLst>
      <p:ext uri="{BB962C8B-B14F-4D97-AF65-F5344CB8AC3E}">
        <p14:creationId xmlns:p14="http://schemas.microsoft.com/office/powerpoint/2010/main" val="21227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When do you need a Medical Statement? </a:t>
            </a:r>
          </a:p>
          <a:p>
            <a:r>
              <a:rPr lang="en-US" sz="1200" kern="1200">
                <a:solidFill>
                  <a:schemeClr val="tx1"/>
                </a:solidFill>
                <a:effectLst/>
                <a:latin typeface="+mn-lt"/>
                <a:ea typeface="+mn-ea"/>
                <a:cs typeface="+mn-cs"/>
              </a:rPr>
              <a:t>Share core content: If a child has a disability, it doesn’t necessary require a medical statement. A medical statement is only required when a meal accommodation does not align with the meal pattern requirements. For example, a child with severe seizures must have a very low carbohydrate diet. This accommodation eliminates the grain and fruit component from meals and snacks. This accommodation does not align with the meal pattern; therefore, a child must have a medical statement on file.</a:t>
            </a:r>
            <a:endParaRPr/>
          </a:p>
        </p:txBody>
      </p:sp>
    </p:spTree>
    <p:extLst>
      <p:ext uri="{BB962C8B-B14F-4D97-AF65-F5344CB8AC3E}">
        <p14:creationId xmlns:p14="http://schemas.microsoft.com/office/powerpoint/2010/main" val="319952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a:solidFill>
                  <a:schemeClr val="tx1"/>
                </a:solidFill>
                <a:effectLst/>
                <a:latin typeface="+mn-lt"/>
                <a:ea typeface="+mn-ea"/>
                <a:cs typeface="+mn-cs"/>
              </a:rPr>
              <a:t>Example of Disabilities Requiring Meal Accommodations</a:t>
            </a:r>
          </a:p>
          <a:p>
            <a:r>
              <a:rPr lang="en-US" sz="1200" b="1" kern="1200">
                <a:solidFill>
                  <a:schemeClr val="tx1"/>
                </a:solidFill>
                <a:effectLst/>
                <a:latin typeface="+mn-lt"/>
                <a:ea typeface="+mn-ea"/>
                <a:cs typeface="+mn-cs"/>
              </a:rPr>
              <a:t>Share core content: </a:t>
            </a:r>
            <a:r>
              <a:rPr lang="en-US" sz="1200" kern="1200">
                <a:solidFill>
                  <a:schemeClr val="tx1"/>
                </a:solidFill>
                <a:effectLst/>
                <a:latin typeface="+mn-lt"/>
                <a:ea typeface="+mn-ea"/>
                <a:cs typeface="+mn-cs"/>
              </a:rPr>
              <a:t>Many conditions require a change in diet to support or improve a child’s health. Some disabilities may include but are not limited to food allergies, diabetes, or kidney failure. </a:t>
            </a:r>
          </a:p>
          <a:p>
            <a:r>
              <a:rPr lang="en-US" sz="1200" kern="1200">
                <a:solidFill>
                  <a:schemeClr val="tx1"/>
                </a:solidFill>
                <a:effectLst/>
                <a:latin typeface="+mn-lt"/>
                <a:ea typeface="+mn-ea"/>
                <a:cs typeface="+mn-cs"/>
              </a:rPr>
              <a:t>The medical conditions are all different and require clear instructions on foods to omit and foods to serve the child. Therefore, having a well-written medical statement helps you provide the best meal possible for the child.</a:t>
            </a:r>
          </a:p>
          <a:p>
            <a:r>
              <a:rPr lang="en-US" sz="1200" kern="1200">
                <a:solidFill>
                  <a:schemeClr val="tx1"/>
                </a:solidFill>
                <a:effectLst/>
                <a:latin typeface="+mn-lt"/>
                <a:ea typeface="+mn-ea"/>
                <a:cs typeface="+mn-cs"/>
              </a:rPr>
              <a:t>Essentially, Program regulations require Program operators to provide modifications for participants with disabilities on a case-by-case basis only when requests are supported by a written statement from a State licensed healthcare professional, such as a physician or nurse practitioner.</a:t>
            </a:r>
            <a:endParaRPr/>
          </a:p>
        </p:txBody>
      </p:sp>
    </p:spTree>
    <p:extLst>
      <p:ext uri="{BB962C8B-B14F-4D97-AF65-F5344CB8AC3E}">
        <p14:creationId xmlns:p14="http://schemas.microsoft.com/office/powerpoint/2010/main" val="41151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709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4000">
                <a:solidFill>
                  <a:srgbClr val="002060"/>
                </a:solidFill>
                <a:latin typeface="Calibri Light" panose="020F0302020204030204" pitchFamily="34" charset="0"/>
                <a:cs typeface="Calibri Light" panose="020F0302020204030204" pitchFamily="34" charset="0"/>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Calibri Light" panose="020F03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21053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418255" y="-24499"/>
            <a:ext cx="8358488"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61;p6"/>
          <p:cNvSpPr/>
          <p:nvPr/>
        </p:nvSpPr>
        <p:spPr>
          <a:xfrm>
            <a:off x="4228773" y="3429000"/>
            <a:ext cx="24088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a:off x="3891459" y="0"/>
            <a:ext cx="44292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defTabSz="1219170">
              <a:buClr>
                <a:srgbClr val="000000"/>
              </a:buClr>
            </a:pPr>
            <a:fld id="{00000000-1234-1234-1234-123412341234}" type="slidenum">
              <a:rPr lang="en" sz="1867" kern="0" smtClean="0">
                <a:solidFill>
                  <a:srgbClr val="000000"/>
                </a:solidFill>
                <a:cs typeface="Arial"/>
                <a:sym typeface="Arial"/>
              </a:rPr>
              <a:pPr algn="r" defTabSz="1219170">
                <a:buClr>
                  <a:srgbClr val="000000"/>
                </a:buClr>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226491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2645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67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grpSp>
        <p:nvGrpSpPr>
          <p:cNvPr id="144" name="Google Shape;144;p13"/>
          <p:cNvGrpSpPr/>
          <p:nvPr/>
        </p:nvGrpSpPr>
        <p:grpSpPr>
          <a:xfrm>
            <a:off x="-418255" y="-24499"/>
            <a:ext cx="182372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Google Shape;148;p13"/>
          <p:cNvGrpSpPr/>
          <p:nvPr/>
        </p:nvGrpSpPr>
        <p:grpSpPr>
          <a:xfrm>
            <a:off x="9980523" y="2340468"/>
            <a:ext cx="37744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59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sz="4000">
                <a:solidFill>
                  <a:srgbClr val="002060"/>
                </a:solidFill>
                <a:latin typeface="+mj-lt"/>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mj-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36895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55669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250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D08FC6-BFD7-4AAC-BEE9-B1A786AB7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80243-72B9-4BA5-931B-407527281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55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10868751"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5056561" y="2134567"/>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6971101" y="-19289"/>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962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1496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05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6241349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8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2920233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twitter.com/search?q=institute%20of%20child%20nutrition&amp;src=typd" TargetMode="External"/><Relationship Id="rId12"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hyperlink" Target="https://www.instagram.com/theicn/" TargetMode="External"/><Relationship Id="rId5" Type="http://schemas.openxmlformats.org/officeDocument/2006/relationships/hyperlink" Target="https://www.facebook.com/ichildnutrition/"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pinterest.com/theic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800608" y="1838903"/>
            <a:ext cx="5954800" cy="3810000"/>
          </a:xfrm>
          <a:prstGeom prst="rect">
            <a:avLst/>
          </a:prstGeom>
        </p:spPr>
        <p:txBody>
          <a:bodyPr spcFirstLastPara="1" wrap="square" lIns="0" tIns="0" rIns="0" bIns="0" anchor="t" anchorCtr="0">
            <a:noAutofit/>
          </a:bodyPr>
          <a:lstStyle/>
          <a:p>
            <a:pPr lvl="0"/>
            <a:r>
              <a:rPr lang="en-US" sz="4800">
                <a:solidFill>
                  <a:srgbClr val="002060"/>
                </a:solidFill>
                <a:latin typeface="+mj-lt"/>
              </a:rPr>
              <a:t>When to Request a Medical Statement in the CACFP</a:t>
            </a:r>
            <a:br>
              <a:rPr lang="en-US" sz="4800">
                <a:solidFill>
                  <a:srgbClr val="002060"/>
                </a:solidFill>
                <a:latin typeface="+mj-lt"/>
              </a:rPr>
            </a:br>
            <a:endParaRPr sz="4800">
              <a:solidFill>
                <a:srgbClr val="002060"/>
              </a:solidFill>
              <a:latin typeface="+mj-lt"/>
            </a:endParaRPr>
          </a:p>
        </p:txBody>
      </p:sp>
      <p:sp>
        <p:nvSpPr>
          <p:cNvPr id="3" name="Rectangle 2"/>
          <p:cNvSpPr/>
          <p:nvPr/>
        </p:nvSpPr>
        <p:spPr>
          <a:xfrm>
            <a:off x="732097" y="4775746"/>
            <a:ext cx="2525050" cy="830997"/>
          </a:xfrm>
          <a:prstGeom prst="rect">
            <a:avLst/>
          </a:prstGeom>
        </p:spPr>
        <p:txBody>
          <a:bodyPr wrap="none">
            <a:spAutoFit/>
          </a:bodyPr>
          <a:lstStyle/>
          <a:p>
            <a:r>
              <a:rPr lang="en-US" sz="2400" b="1" dirty="0">
                <a:solidFill>
                  <a:srgbClr val="002060"/>
                </a:solidFill>
                <a:latin typeface="Calibri Light" panose="020F0302020204030204" pitchFamily="34" charset="0"/>
              </a:rPr>
              <a:t>CACFP </a:t>
            </a:r>
            <a:r>
              <a:rPr lang="en-US" sz="2400" b="1" dirty="0" err="1">
                <a:solidFill>
                  <a:srgbClr val="002060"/>
                </a:solidFill>
                <a:latin typeface="Calibri Light" panose="020F0302020204030204" pitchFamily="34" charset="0"/>
              </a:rPr>
              <a:t>iTrain</a:t>
            </a:r>
            <a:endParaRPr lang="en-US" sz="2400" b="1" dirty="0">
              <a:solidFill>
                <a:srgbClr val="002060"/>
              </a:solidFill>
              <a:latin typeface="Calibri Light" panose="020F0302020204030204" pitchFamily="34" charset="0"/>
            </a:endParaRPr>
          </a:p>
          <a:p>
            <a:r>
              <a:rPr lang="en-US" sz="2400" b="1" dirty="0">
                <a:solidFill>
                  <a:srgbClr val="002060"/>
                </a:solidFill>
                <a:latin typeface="Calibri Light" panose="020F0302020204030204" pitchFamily="34" charset="0"/>
              </a:rPr>
              <a:t>Simple Lesson Plan</a:t>
            </a:r>
          </a:p>
        </p:txBody>
      </p:sp>
      <p:pic>
        <p:nvPicPr>
          <p:cNvPr id="4" name="Picture 3" descr="Institute of Child Nutrition Logo " title="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95" y="1069099"/>
            <a:ext cx="2390483" cy="430363"/>
          </a:xfrm>
          <a:prstGeom prst="rect">
            <a:avLst/>
          </a:prstGeom>
        </p:spPr>
      </p:pic>
    </p:spTree>
    <p:extLst>
      <p:ext uri="{BB962C8B-B14F-4D97-AF65-F5344CB8AC3E}">
        <p14:creationId xmlns:p14="http://schemas.microsoft.com/office/powerpoint/2010/main" val="29163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a:t>Example of Disabilities Requiring Meal Accommodations</a:t>
            </a:r>
          </a:p>
        </p:txBody>
      </p:sp>
      <p:sp>
        <p:nvSpPr>
          <p:cNvPr id="192" name="Google Shape;192;p20"/>
          <p:cNvSpPr txBox="1">
            <a:spLocks noGrp="1"/>
          </p:cNvSpPr>
          <p:nvPr>
            <p:ph type="body" idx="1"/>
          </p:nvPr>
        </p:nvSpPr>
        <p:spPr>
          <a:xfrm>
            <a:off x="1219432" y="2112567"/>
            <a:ext cx="9605883" cy="3999600"/>
          </a:xfrm>
          <a:prstGeom prst="rect">
            <a:avLst/>
          </a:prstGeom>
        </p:spPr>
        <p:txBody>
          <a:bodyPr spcFirstLastPara="1" wrap="square" lIns="0" tIns="0" rIns="0" bIns="0" anchor="t" anchorCtr="0">
            <a:noAutofit/>
          </a:bodyPr>
          <a:lstStyle/>
          <a:p>
            <a:pPr marL="608965" indent="-507365"/>
            <a:r>
              <a:rPr lang="en-US" sz="3600" dirty="0"/>
              <a:t>Many conditions require a change in diet to support or improve a child’s health. </a:t>
            </a:r>
          </a:p>
          <a:p>
            <a:pPr marL="1218565" lvl="1" indent="-507365"/>
            <a:r>
              <a:rPr lang="en-US" sz="3600" dirty="0">
                <a:solidFill>
                  <a:srgbClr val="002060"/>
                </a:solidFill>
                <a:latin typeface="+mj-lt"/>
              </a:rPr>
              <a:t>Some disabilities include but are not limited to food allergies, diabetes, or kidney failure. </a:t>
            </a:r>
          </a:p>
          <a:p>
            <a:pPr marL="101600" indent="0">
              <a:buNone/>
            </a:pPr>
            <a:endParaRPr lang="en-US" sz="3200" dirty="0">
              <a:solidFill>
                <a:srgbClr val="002060"/>
              </a:solidFill>
              <a:latin typeface="+mj-lt"/>
            </a:endParaRPr>
          </a:p>
          <a:p>
            <a:pPr marL="100965" indent="0">
              <a:buNone/>
            </a:pPr>
            <a:endParaRPr lang="en-US" sz="3200" dirty="0">
              <a:solidFill>
                <a:srgbClr val="002060"/>
              </a:solidFill>
              <a:latin typeface="+mj-lt"/>
            </a:endParaRPr>
          </a:p>
        </p:txBody>
      </p:sp>
    </p:spTree>
    <p:extLst>
      <p:ext uri="{BB962C8B-B14F-4D97-AF65-F5344CB8AC3E}">
        <p14:creationId xmlns:p14="http://schemas.microsoft.com/office/powerpoint/2010/main" val="267051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60167"/>
            <a:ext cx="9332800" cy="3999600"/>
          </a:xfrm>
        </p:spPr>
        <p:txBody>
          <a:bodyPr/>
          <a:lstStyle/>
          <a:p>
            <a:r>
              <a:rPr lang="en-US" sz="3600" dirty="0">
                <a:latin typeface="+mj-lt"/>
              </a:rPr>
              <a:t>If a modification request aligns with the meal patterns, a medical statement is not required. </a:t>
            </a:r>
          </a:p>
          <a:p>
            <a:pPr lvl="1"/>
            <a:r>
              <a:rPr lang="en-US" sz="2000" dirty="0">
                <a:latin typeface="+mj-lt"/>
              </a:rPr>
              <a:t>However, meals that do not meet the CACFP meal pattern requirements are not eligible for reimbursement unless supported by a medical statement.</a:t>
            </a:r>
          </a:p>
          <a:p>
            <a:endParaRPr lang="en-US" sz="3200" dirty="0">
              <a:solidFill>
                <a:srgbClr val="002060"/>
              </a:solidFill>
              <a:latin typeface="+mj-lt"/>
            </a:endParaRPr>
          </a:p>
        </p:txBody>
      </p:sp>
      <p:sp>
        <p:nvSpPr>
          <p:cNvPr id="3" name="Title 2"/>
          <p:cNvSpPr>
            <a:spLocks noGrp="1"/>
          </p:cNvSpPr>
          <p:nvPr>
            <p:ph type="title"/>
          </p:nvPr>
        </p:nvSpPr>
        <p:spPr/>
        <p:txBody>
          <a:bodyPr/>
          <a:lstStyle/>
          <a:p>
            <a:r>
              <a:rPr lang="en-US" sz="4400" kern="1200" dirty="0"/>
              <a:t>When a Medical Statement Isn’t Needed</a:t>
            </a:r>
          </a:p>
        </p:txBody>
      </p:sp>
    </p:spTree>
    <p:extLst>
      <p:ext uri="{BB962C8B-B14F-4D97-AF65-F5344CB8AC3E}">
        <p14:creationId xmlns:p14="http://schemas.microsoft.com/office/powerpoint/2010/main" val="264981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7"/>
            <a:ext cx="9104438" cy="3999600"/>
          </a:xfrm>
        </p:spPr>
        <p:txBody>
          <a:bodyPr/>
          <a:lstStyle/>
          <a:p>
            <a:r>
              <a:rPr lang="en-US" sz="3600" dirty="0">
                <a:latin typeface="Calibri Light"/>
                <a:cs typeface="Calibri Light"/>
              </a:rPr>
              <a:t>Milk substitutions can be provided without a medical statement as long as the milk substitution is nutritionally equivalent to cow’s milk. </a:t>
            </a:r>
          </a:p>
          <a:p>
            <a:pPr lvl="1"/>
            <a:r>
              <a:rPr lang="en-US" sz="2800" dirty="0">
                <a:solidFill>
                  <a:srgbClr val="002060"/>
                </a:solidFill>
                <a:latin typeface="Calibri Light"/>
                <a:cs typeface="Calibri Light"/>
              </a:rPr>
              <a:t>To determine which substitutions are available, check with your State agency for an approved list.</a:t>
            </a:r>
          </a:p>
          <a:p>
            <a:pPr marL="101598" indent="0">
              <a:buNone/>
            </a:pPr>
            <a:endParaRPr lang="en-US" sz="3200" dirty="0">
              <a:latin typeface="Calibri Light"/>
              <a:cs typeface="Calibri Light"/>
            </a:endParaRPr>
          </a:p>
        </p:txBody>
      </p:sp>
      <p:sp>
        <p:nvSpPr>
          <p:cNvPr id="3" name="Title 2"/>
          <p:cNvSpPr>
            <a:spLocks noGrp="1"/>
          </p:cNvSpPr>
          <p:nvPr>
            <p:ph type="title"/>
          </p:nvPr>
        </p:nvSpPr>
        <p:spPr/>
        <p:txBody>
          <a:bodyPr/>
          <a:lstStyle/>
          <a:p>
            <a:r>
              <a:rPr lang="en-US" sz="4400" dirty="0"/>
              <a:t>Milk Substitutions</a:t>
            </a:r>
          </a:p>
        </p:txBody>
      </p:sp>
    </p:spTree>
    <p:extLst>
      <p:ext uri="{BB962C8B-B14F-4D97-AF65-F5344CB8AC3E}">
        <p14:creationId xmlns:p14="http://schemas.microsoft.com/office/powerpoint/2010/main" val="260053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1977373"/>
            <a:ext cx="9787541" cy="4344218"/>
          </a:xfrm>
        </p:spPr>
        <p:txBody>
          <a:bodyPr/>
          <a:lstStyle/>
          <a:p>
            <a:pPr marL="608965" indent="-507365"/>
            <a:r>
              <a:rPr lang="en-US" sz="3200" dirty="0">
                <a:latin typeface="Calibri Light" panose="020F0302020204030204" pitchFamily="34" charset="0"/>
                <a:cs typeface="Calibri Light" panose="020F0302020204030204" pitchFamily="34" charset="0"/>
              </a:rPr>
              <a:t>There are times when parents request meal accommodations for non-disability reasons. </a:t>
            </a:r>
          </a:p>
          <a:p>
            <a:pPr marL="1218565" lvl="1" indent="-507365"/>
            <a:r>
              <a:rPr lang="en-US" sz="3200" dirty="0">
                <a:solidFill>
                  <a:srgbClr val="002060"/>
                </a:solidFill>
                <a:latin typeface="Calibri Light" panose="020F0302020204030204" pitchFamily="34" charset="0"/>
                <a:cs typeface="Calibri Light" panose="020F0302020204030204" pitchFamily="34" charset="0"/>
              </a:rPr>
              <a:t>Generally, the request is based on religious, ethnic, or lifestyle preferences. </a:t>
            </a:r>
          </a:p>
          <a:p>
            <a:pPr marL="1218565" lvl="1" indent="-507365"/>
            <a:r>
              <a:rPr lang="en-US" sz="3200" dirty="0">
                <a:solidFill>
                  <a:srgbClr val="002060"/>
                </a:solidFill>
                <a:latin typeface="Calibri Light" panose="020F0302020204030204" pitchFamily="34" charset="0"/>
                <a:cs typeface="Calibri Light" panose="020F0302020204030204" pitchFamily="34" charset="0"/>
              </a:rPr>
              <a:t>Accommodations are encouraged but not required. </a:t>
            </a:r>
          </a:p>
          <a:p>
            <a:pPr marL="608965" indent="-507365"/>
            <a:r>
              <a:rPr lang="en-US" sz="3200" dirty="0">
                <a:latin typeface="Calibri Light" panose="020F0302020204030204" pitchFamily="34" charset="0"/>
                <a:cs typeface="Calibri Light" panose="020F0302020204030204" pitchFamily="34" charset="0"/>
              </a:rPr>
              <a:t>For the meal to be reimbursable, centers and homes must follow the meal pattern. </a:t>
            </a:r>
          </a:p>
        </p:txBody>
      </p:sp>
      <p:sp>
        <p:nvSpPr>
          <p:cNvPr id="3" name="Title 2"/>
          <p:cNvSpPr>
            <a:spLocks noGrp="1"/>
          </p:cNvSpPr>
          <p:nvPr>
            <p:ph type="title"/>
          </p:nvPr>
        </p:nvSpPr>
        <p:spPr/>
        <p:txBody>
          <a:bodyPr/>
          <a:lstStyle/>
          <a:p>
            <a:r>
              <a:rPr lang="en-US" dirty="0"/>
              <a:t>Non-Disability Special Dietary</a:t>
            </a:r>
            <a:br>
              <a:rPr lang="en-US" dirty="0"/>
            </a:br>
            <a:r>
              <a:rPr lang="en-US" dirty="0"/>
              <a:t>Needs</a:t>
            </a:r>
          </a:p>
        </p:txBody>
      </p:sp>
    </p:spTree>
    <p:extLst>
      <p:ext uri="{BB962C8B-B14F-4D97-AF65-F5344CB8AC3E}">
        <p14:creationId xmlns:p14="http://schemas.microsoft.com/office/powerpoint/2010/main" val="21734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84239" y="1891341"/>
            <a:ext cx="9775252" cy="4774379"/>
          </a:xfrm>
        </p:spPr>
        <p:txBody>
          <a:bodyPr/>
          <a:lstStyle/>
          <a:p>
            <a:pPr marL="608965" indent="-507365"/>
            <a:r>
              <a:rPr lang="en-US" sz="2800" dirty="0">
                <a:latin typeface="Calibri Light"/>
                <a:cs typeface="Calibri Light"/>
              </a:rPr>
              <a:t>All disabilities requesting accommodations should be taken on a case-by-case basis. </a:t>
            </a:r>
          </a:p>
          <a:p>
            <a:pPr marL="608965" indent="-507365"/>
            <a:r>
              <a:rPr lang="en-US" sz="2800" dirty="0">
                <a:latin typeface="Calibri Light"/>
                <a:cs typeface="Calibri Light"/>
              </a:rPr>
              <a:t>Program operators are not required to make modifications that result in a fundamental alteration in the nature of the program. </a:t>
            </a:r>
          </a:p>
        </p:txBody>
      </p:sp>
      <p:sp>
        <p:nvSpPr>
          <p:cNvPr id="3" name="Title 2"/>
          <p:cNvSpPr>
            <a:spLocks noGrp="1"/>
          </p:cNvSpPr>
          <p:nvPr>
            <p:ph type="title"/>
          </p:nvPr>
        </p:nvSpPr>
        <p:spPr/>
        <p:txBody>
          <a:bodyPr/>
          <a:lstStyle/>
          <a:p>
            <a:r>
              <a:rPr lang="en-US" sz="4400" dirty="0"/>
              <a:t>Reasonable Accommodation</a:t>
            </a:r>
          </a:p>
        </p:txBody>
      </p:sp>
    </p:spTree>
    <p:extLst>
      <p:ext uri="{BB962C8B-B14F-4D97-AF65-F5344CB8AC3E}">
        <p14:creationId xmlns:p14="http://schemas.microsoft.com/office/powerpoint/2010/main" val="245892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a:solidFill>
                  <a:srgbClr val="002060"/>
                </a:solidFill>
                <a:latin typeface="+mj-lt"/>
              </a:rPr>
              <a:t>Activity</a:t>
            </a:r>
            <a:endParaRPr sz="800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a:solidFill>
                  <a:srgbClr val="002060"/>
                </a:solidFill>
                <a:latin typeface="+mj-lt"/>
              </a:rPr>
              <a:t>Is a Medical Statement Needed?</a:t>
            </a:r>
            <a:endParaRPr sz="440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1789801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a:solidFill>
                  <a:schemeClr val="bg1"/>
                </a:solidFill>
                <a:latin typeface="+mj-lt"/>
              </a:rPr>
              <a:t>Conclusion</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a:p>
        </p:txBody>
      </p:sp>
    </p:spTree>
    <p:extLst>
      <p:ext uri="{BB962C8B-B14F-4D97-AF65-F5344CB8AC3E}">
        <p14:creationId xmlns:p14="http://schemas.microsoft.com/office/powerpoint/2010/main" val="37350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sz="4400" dirty="0">
                <a:solidFill>
                  <a:srgbClr val="002060"/>
                </a:solidFill>
                <a:latin typeface="+mj-lt"/>
              </a:rPr>
              <a:t>Lesson Conclusion</a:t>
            </a:r>
            <a:r>
              <a:rPr lang="en-US" sz="4400" dirty="0"/>
              <a:t> </a:t>
            </a:r>
            <a:endParaRPr lang="en-US" sz="4400">
              <a:solidFill>
                <a:srgbClr val="002060"/>
              </a:solidFill>
              <a:latin typeface="+mj-lt"/>
            </a:endParaRPr>
          </a:p>
        </p:txBody>
      </p:sp>
      <p:sp>
        <p:nvSpPr>
          <p:cNvPr id="192" name="Google Shape;192;p20"/>
          <p:cNvSpPr txBox="1">
            <a:spLocks noGrp="1"/>
          </p:cNvSpPr>
          <p:nvPr>
            <p:ph type="body" idx="1"/>
          </p:nvPr>
        </p:nvSpPr>
        <p:spPr>
          <a:xfrm>
            <a:off x="1219433" y="1745167"/>
            <a:ext cx="9332800" cy="4994846"/>
          </a:xfrm>
          <a:prstGeom prst="rect">
            <a:avLst/>
          </a:prstGeom>
        </p:spPr>
        <p:txBody>
          <a:bodyPr spcFirstLastPara="1" wrap="square" lIns="0" tIns="0" rIns="0" bIns="0" anchor="t" anchorCtr="0">
            <a:noAutofit/>
          </a:bodyPr>
          <a:lstStyle/>
          <a:p>
            <a:r>
              <a:rPr lang="en-US" sz="2300" dirty="0">
                <a:latin typeface="+mj-lt"/>
              </a:rPr>
              <a:t>A medical statement should be requested when a parent asks for meal accommodation for a child with medical disabilities. </a:t>
            </a:r>
          </a:p>
          <a:p>
            <a:r>
              <a:rPr lang="en-US" sz="2300" dirty="0">
                <a:latin typeface="+mj-lt"/>
              </a:rPr>
              <a:t>The medical statement must list foods to avoid and appropriate substitutions. </a:t>
            </a:r>
          </a:p>
          <a:p>
            <a:pPr lvl="1"/>
            <a:r>
              <a:rPr lang="en-US" sz="1800" dirty="0">
                <a:latin typeface="+mj-lt"/>
              </a:rPr>
              <a:t>not needed when a non-disability accommodation is requested. </a:t>
            </a:r>
          </a:p>
          <a:p>
            <a:r>
              <a:rPr lang="en-US" sz="2300" dirty="0">
                <a:latin typeface="+mj-lt"/>
              </a:rPr>
              <a:t>The meal pattern must be followed for accommodations for</a:t>
            </a:r>
            <a:br>
              <a:rPr lang="en-US" sz="2300" dirty="0">
                <a:latin typeface="+mj-lt"/>
              </a:rPr>
            </a:br>
            <a:r>
              <a:rPr lang="en-US" sz="2300" dirty="0">
                <a:latin typeface="+mj-lt"/>
              </a:rPr>
              <a:t>non-disability accommodations.</a:t>
            </a:r>
            <a:endParaRPr sz="2300" dirty="0">
              <a:solidFill>
                <a:srgbClr val="002060"/>
              </a:solidFill>
              <a:latin typeface="+mj-lt"/>
            </a:endParaRPr>
          </a:p>
        </p:txBody>
      </p:sp>
    </p:spTree>
    <p:extLst>
      <p:ext uri="{BB962C8B-B14F-4D97-AF65-F5344CB8AC3E}">
        <p14:creationId xmlns:p14="http://schemas.microsoft.com/office/powerpoint/2010/main" val="123519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a:solidFill>
                  <a:srgbClr val="002060"/>
                </a:solidFill>
                <a:latin typeface="+mj-lt"/>
              </a:rPr>
              <a:t>Activity</a:t>
            </a:r>
            <a:endParaRPr sz="660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a:solidFill>
                  <a:srgbClr val="002060"/>
                </a:solidFill>
                <a:latin typeface="+mj-lt"/>
              </a:rPr>
              <a:t>Speed Action Planning </a:t>
            </a:r>
            <a:endParaRPr sz="440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2228486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Translucent image - Institute of Child Nutrition " title="Image"/>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47650"/>
            <a:ext cx="12192000" cy="7031664"/>
          </a:xfrm>
          <a:prstGeom prst="rect">
            <a:avLst/>
          </a:prstGeom>
          <a:solidFill>
            <a:schemeClr val="bg1"/>
          </a:solidFill>
        </p:spPr>
      </p:pic>
      <p:sp>
        <p:nvSpPr>
          <p:cNvPr id="4" name="Title 3"/>
          <p:cNvSpPr>
            <a:spLocks noGrp="1"/>
          </p:cNvSpPr>
          <p:nvPr>
            <p:ph type="title"/>
          </p:nvPr>
        </p:nvSpPr>
        <p:spPr>
          <a:xfrm>
            <a:off x="-66696" y="2722879"/>
            <a:ext cx="12191999" cy="1391921"/>
          </a:xfrm>
        </p:spPr>
        <p:txBody>
          <a:bodyPr>
            <a:normAutofit fontScale="90000"/>
          </a:bodyPr>
          <a:lstStyle/>
          <a:p>
            <a:pPr algn="ctr">
              <a:tabLst>
                <a:tab pos="6289675" algn="l"/>
              </a:tabLst>
            </a:pP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The University of Mississippi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School of Applied Sciences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www.theicn.org</a:t>
            </a:r>
            <a:r>
              <a:rPr lang="en-US" sz="2700" dirty="0">
                <a:solidFill>
                  <a:srgbClr val="002060"/>
                </a:solidFill>
                <a:latin typeface="+mj-lt"/>
                <a:cs typeface="Arial" pitchFamily="34" charset="0"/>
              </a:rPr>
              <a:t> </a:t>
            </a:r>
            <a:r>
              <a:rPr lang="en-US" sz="2700" dirty="0">
                <a:solidFill>
                  <a:schemeClr val="accent1"/>
                </a:solidFill>
                <a:latin typeface="+mj-lt"/>
                <a:cs typeface="Arial" pitchFamily="34" charset="0"/>
                <a:sym typeface="Wingdings 2" panose="05020102010507070707" pitchFamily="18" charset="2"/>
              </a:rPr>
              <a:t></a:t>
            </a:r>
            <a:r>
              <a:rPr lang="en-US" sz="2700" dirty="0">
                <a:solidFill>
                  <a:srgbClr val="002060"/>
                </a:solidFill>
                <a:latin typeface="+mj-lt"/>
                <a:cs typeface="Arial" pitchFamily="34" charset="0"/>
              </a:rPr>
              <a:t> 800-321-3054 </a:t>
            </a:r>
            <a:br>
              <a:rPr lang="en-US" sz="2700" dirty="0">
                <a:solidFill>
                  <a:srgbClr val="002060"/>
                </a:solidFill>
                <a:latin typeface="+mj-lt"/>
                <a:cs typeface="Arial" pitchFamily="34" charset="0"/>
              </a:rPr>
            </a:br>
            <a:r>
              <a:rPr lang="en-US" sz="2700" dirty="0">
                <a:solidFill>
                  <a:srgbClr val="002060"/>
                </a:solidFill>
                <a:latin typeface="+mj-lt"/>
                <a:cs typeface="Arial" pitchFamily="34" charset="0"/>
              </a:rPr>
              <a:t>helpdesk@theicn.org </a:t>
            </a:r>
            <a:endParaRPr lang="en-US" sz="3200" i="0" dirty="0">
              <a:solidFill>
                <a:srgbClr val="002060"/>
              </a:solidFill>
              <a:latin typeface="+mj-lt"/>
              <a:cs typeface="Arial" pitchFamily="34" charset="0"/>
            </a:endParaRPr>
          </a:p>
        </p:txBody>
      </p:sp>
      <p:pic>
        <p:nvPicPr>
          <p:cNvPr id="5" name="Picture 4" descr="Institute of Child Nutrition Logo " title="Imag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69" y="198311"/>
            <a:ext cx="3849345" cy="693004"/>
          </a:xfrm>
          <a:prstGeom prst="rect">
            <a:avLst/>
          </a:prstGeom>
        </p:spPr>
      </p:pic>
      <p:sp>
        <p:nvSpPr>
          <p:cNvPr id="7" name="Rectangle 6"/>
          <p:cNvSpPr/>
          <p:nvPr/>
        </p:nvSpPr>
        <p:spPr>
          <a:xfrm>
            <a:off x="754498" y="6128967"/>
            <a:ext cx="307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facebook.com/ichildnutrition</a:t>
            </a:r>
          </a:p>
        </p:txBody>
      </p:sp>
      <p:pic>
        <p:nvPicPr>
          <p:cNvPr id="8" name="Picture 7" descr="Facebook " title="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300" y="4911740"/>
            <a:ext cx="995387" cy="995853"/>
          </a:xfrm>
          <a:prstGeom prst="rect">
            <a:avLst/>
          </a:prstGeom>
        </p:spPr>
      </p:pic>
      <p:pic>
        <p:nvPicPr>
          <p:cNvPr id="9" name="Picture 2" descr="Twitter " title="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3086" y="4913415"/>
            <a:ext cx="1225255" cy="995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99" y="6126286"/>
            <a:ext cx="1835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@ichildnutrition</a:t>
            </a:r>
          </a:p>
        </p:txBody>
      </p:sp>
      <p:pic>
        <p:nvPicPr>
          <p:cNvPr id="11" name="Picture 8" descr="Pinterest " title="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434" y="4699976"/>
            <a:ext cx="1415918" cy="14159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3456" y="6126286"/>
            <a:ext cx="22733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pinterest.com/theicn</a:t>
            </a:r>
          </a:p>
        </p:txBody>
      </p:sp>
      <p:pic>
        <p:nvPicPr>
          <p:cNvPr id="13" name="Picture 10" descr="Instagram " title="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9754" y="4945667"/>
            <a:ext cx="1077184" cy="1077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35578" y="6126286"/>
            <a:ext cx="23823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rPr>
              <a:t>instagram.com/theicn</a:t>
            </a:r>
          </a:p>
        </p:txBody>
      </p:sp>
      <p:sp>
        <p:nvSpPr>
          <p:cNvPr id="16" name="TextBox 15"/>
          <p:cNvSpPr txBox="1"/>
          <p:nvPr/>
        </p:nvSpPr>
        <p:spPr>
          <a:xfrm>
            <a:off x="28481" y="4338935"/>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Calibri Light" panose="020F0302020204030204"/>
                <a:ea typeface="+mn-ea"/>
                <a:cs typeface="Arial" panose="020B0604020202020204" pitchFamily="34" charset="0"/>
              </a:rPr>
              <a:t>Follow ICN on Social Media!</a:t>
            </a:r>
          </a:p>
        </p:txBody>
      </p:sp>
      <p:sp>
        <p:nvSpPr>
          <p:cNvPr id="15" name="Rectangle 14" descr="Blue rectangle at bottom of screen " title="Rectangle"/>
          <p:cNvSpPr/>
          <p:nvPr/>
        </p:nvSpPr>
        <p:spPr>
          <a:xfrm>
            <a:off x="0" y="6716829"/>
            <a:ext cx="12192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403;p37"/>
          <p:cNvSpPr txBox="1">
            <a:spLocks/>
          </p:cNvSpPr>
          <p:nvPr/>
        </p:nvSpPr>
        <p:spPr>
          <a:xfrm>
            <a:off x="2292739" y="1088713"/>
            <a:ext cx="8173600" cy="1546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marL="0" marR="0" lvl="0" indent="0" algn="ctr" defTabSz="914400" rtl="0" eaLnBrk="1" fontAlgn="auto" latinLnBrk="0" hangingPunct="1">
              <a:lnSpc>
                <a:spcPct val="90000"/>
              </a:lnSpc>
              <a:spcBef>
                <a:spcPts val="0"/>
              </a:spcBef>
              <a:spcAft>
                <a:spcPts val="0"/>
              </a:spcAft>
              <a:buClr>
                <a:srgbClr val="184880"/>
              </a:buClr>
              <a:buSzPts val="2000"/>
              <a:buFont typeface="Merriweather"/>
              <a:buNone/>
              <a:tabLst/>
              <a:defRPr/>
            </a:pPr>
            <a:r>
              <a:rPr kumimoji="0" lang="en-US" sz="7200" i="1" u="none" strike="noStrike" kern="0" cap="none" spc="0" normalizeH="0" baseline="0" noProof="0">
                <a:ln>
                  <a:noFill/>
                </a:ln>
                <a:solidFill>
                  <a:srgbClr val="002060"/>
                </a:solidFill>
                <a:effectLst/>
                <a:uLnTx/>
                <a:uFillTx/>
                <a:latin typeface="+mj-lt"/>
                <a:sym typeface="Merriweather"/>
              </a:rPr>
              <a:t>Thank You!</a:t>
            </a:r>
          </a:p>
        </p:txBody>
      </p:sp>
    </p:spTree>
    <p:extLst>
      <p:ext uri="{BB962C8B-B14F-4D97-AF65-F5344CB8AC3E}">
        <p14:creationId xmlns:p14="http://schemas.microsoft.com/office/powerpoint/2010/main" val="329856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a:solidFill>
                  <a:schemeClr val="bg1"/>
                </a:solidFill>
                <a:latin typeface="+mj-lt"/>
              </a:rPr>
              <a:t>Introduction  </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r>
              <a:rPr lang="en-US">
                <a:solidFill>
                  <a:schemeClr val="bg1"/>
                </a:solidFill>
              </a:rPr>
              <a:t>Trainer and Participants’</a:t>
            </a:r>
          </a:p>
          <a:p>
            <a:pPr marL="0" indent="0"/>
            <a:r>
              <a:rPr lang="en-US">
                <a:solidFill>
                  <a:schemeClr val="bg1"/>
                </a:solidFill>
              </a:rPr>
              <a:t> Introductions</a:t>
            </a:r>
          </a:p>
          <a:p>
            <a:pPr marL="0" indent="0"/>
            <a:endParaRPr b="1">
              <a:solidFill>
                <a:schemeClr val="bg1"/>
              </a:solidFill>
            </a:endParaRPr>
          </a:p>
        </p:txBody>
      </p:sp>
    </p:spTree>
    <p:extLst>
      <p:ext uri="{BB962C8B-B14F-4D97-AF65-F5344CB8AC3E}">
        <p14:creationId xmlns:p14="http://schemas.microsoft.com/office/powerpoint/2010/main" val="123757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11358" y="1368867"/>
            <a:ext cx="7169285" cy="4120266"/>
          </a:xfrm>
          <a:prstGeom prst="rect">
            <a:avLst/>
          </a:prstGeom>
        </p:spPr>
        <p:txBody>
          <a:bodyPr spcFirstLastPara="1" wrap="square" lIns="0" tIns="0" rIns="0" bIns="0" anchor="ctr" anchorCtr="0">
            <a:noAutofit/>
          </a:bodyPr>
          <a:lstStyle/>
          <a:p>
            <a:pPr marL="0" indent="0">
              <a:buNone/>
            </a:pPr>
            <a:r>
              <a:rPr lang="en-US" sz="6600" b="1">
                <a:solidFill>
                  <a:srgbClr val="002060"/>
                </a:solidFill>
                <a:latin typeface="+mj-lt"/>
              </a:rPr>
              <a:t>Welcome!</a:t>
            </a:r>
          </a:p>
        </p:txBody>
      </p:sp>
    </p:spTree>
    <p:extLst>
      <p:ext uri="{BB962C8B-B14F-4D97-AF65-F5344CB8AC3E}">
        <p14:creationId xmlns:p14="http://schemas.microsoft.com/office/powerpoint/2010/main" val="38374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1;p17"/>
          <p:cNvSpPr txBox="1">
            <a:spLocks/>
          </p:cNvSpPr>
          <p:nvPr/>
        </p:nvSpPr>
        <p:spPr>
          <a:xfrm>
            <a:off x="1403788" y="2726676"/>
            <a:ext cx="9286617" cy="212688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a:lnSpc>
                <a:spcPct val="100000"/>
              </a:lnSpc>
              <a:spcAft>
                <a:spcPts val="1200"/>
              </a:spcAft>
            </a:pPr>
            <a:r>
              <a:rPr lang="en-US" sz="5400" kern="0" dirty="0">
                <a:solidFill>
                  <a:srgbClr val="002060"/>
                </a:solidFill>
                <a:latin typeface="+mj-lt"/>
              </a:rPr>
              <a:t>Do you have parents request special meals for their children?</a:t>
            </a:r>
            <a:endParaRPr lang="en-US" sz="5400" dirty="0">
              <a:latin typeface="Calibri Light"/>
            </a:endParaRPr>
          </a:p>
          <a:p>
            <a:pPr>
              <a:lnSpc>
                <a:spcPct val="100000"/>
              </a:lnSpc>
              <a:spcAft>
                <a:spcPts val="1200"/>
              </a:spcAft>
            </a:pPr>
            <a:r>
              <a:rPr lang="en-US" sz="5400" kern="0" dirty="0">
                <a:solidFill>
                  <a:srgbClr val="002060"/>
                </a:solidFill>
                <a:latin typeface="+mj-lt"/>
              </a:rPr>
              <a:t>How do you decide how to honor the request? </a:t>
            </a:r>
          </a:p>
        </p:txBody>
      </p:sp>
      <p:sp>
        <p:nvSpPr>
          <p:cNvPr id="5" name="Title 2"/>
          <p:cNvSpPr>
            <a:spLocks noGrp="1"/>
          </p:cNvSpPr>
          <p:nvPr>
            <p:ph type="title"/>
          </p:nvPr>
        </p:nvSpPr>
        <p:spPr>
          <a:xfrm>
            <a:off x="1219433" y="661167"/>
            <a:ext cx="8035600" cy="1084000"/>
          </a:xfrm>
        </p:spPr>
        <p:txBody>
          <a:bodyPr/>
          <a:lstStyle/>
          <a:p>
            <a:r>
              <a:rPr lang="en-US" sz="4400" dirty="0"/>
              <a:t>Medical Statement</a:t>
            </a:r>
            <a:endParaRPr lang="en-US" dirty="0"/>
          </a:p>
        </p:txBody>
      </p:sp>
    </p:spTree>
    <p:extLst>
      <p:ext uri="{BB962C8B-B14F-4D97-AF65-F5344CB8AC3E}">
        <p14:creationId xmlns:p14="http://schemas.microsoft.com/office/powerpoint/2010/main" val="197955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US" sz="6600">
                <a:solidFill>
                  <a:schemeClr val="bg1"/>
                </a:solidFill>
                <a:latin typeface="+mj-lt"/>
              </a:rPr>
              <a:t>Overview </a:t>
            </a:r>
            <a:endParaRPr sz="660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b="1">
              <a:solidFill>
                <a:schemeClr val="bg1"/>
              </a:solidFill>
              <a:latin typeface="+mj-lt"/>
            </a:endParaRPr>
          </a:p>
        </p:txBody>
      </p:sp>
    </p:spTree>
    <p:extLst>
      <p:ext uri="{BB962C8B-B14F-4D97-AF65-F5344CB8AC3E}">
        <p14:creationId xmlns:p14="http://schemas.microsoft.com/office/powerpoint/2010/main" val="16651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600"/>
              <a:t>Identify </a:t>
            </a:r>
            <a:r>
              <a:rPr lang="en-US" sz="3600" dirty="0"/>
              <a:t>situations requiring medical statements for meal accommodations.</a:t>
            </a:r>
          </a:p>
        </p:txBody>
      </p:sp>
      <p:sp>
        <p:nvSpPr>
          <p:cNvPr id="3" name="Title 2"/>
          <p:cNvSpPr>
            <a:spLocks noGrp="1"/>
          </p:cNvSpPr>
          <p:nvPr>
            <p:ph type="title"/>
          </p:nvPr>
        </p:nvSpPr>
        <p:spPr/>
        <p:txBody>
          <a:bodyPr/>
          <a:lstStyle/>
          <a:p>
            <a:r>
              <a:rPr lang="en-US" sz="4400" dirty="0"/>
              <a:t>Lesson Objective</a:t>
            </a:r>
            <a:endParaRPr lang="en-US" dirty="0"/>
          </a:p>
        </p:txBody>
      </p:sp>
    </p:spTree>
    <p:extLst>
      <p:ext uri="{BB962C8B-B14F-4D97-AF65-F5344CB8AC3E}">
        <p14:creationId xmlns:p14="http://schemas.microsoft.com/office/powerpoint/2010/main" val="10045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433" y="2112566"/>
            <a:ext cx="9332800" cy="4745433"/>
          </a:xfrm>
        </p:spPr>
        <p:txBody>
          <a:bodyPr/>
          <a:lstStyle/>
          <a:p>
            <a:pPr marL="608965" indent="-507365"/>
            <a:r>
              <a:rPr lang="en-US" sz="3600" dirty="0"/>
              <a:t>A disability is defined as a health problem that substantially limits major life activities. </a:t>
            </a:r>
          </a:p>
          <a:p>
            <a:pPr marL="1218565" lvl="1" indent="-507365"/>
            <a:r>
              <a:rPr lang="en-US" sz="3200" dirty="0">
                <a:solidFill>
                  <a:srgbClr val="002060"/>
                </a:solidFill>
                <a:latin typeface="+mj-lt"/>
              </a:rPr>
              <a:t>Some disabilities may call for a meal modification to prevent problems with the child’s health. </a:t>
            </a:r>
          </a:p>
          <a:p>
            <a:pPr marL="1218565" lvl="1" indent="-507365"/>
            <a:r>
              <a:rPr lang="en-US" sz="3200" dirty="0">
                <a:solidFill>
                  <a:srgbClr val="002060"/>
                </a:solidFill>
                <a:latin typeface="+mj-lt"/>
              </a:rPr>
              <a:t>In these cases, you may need a medical statement.</a:t>
            </a:r>
          </a:p>
        </p:txBody>
      </p:sp>
      <p:sp>
        <p:nvSpPr>
          <p:cNvPr id="3" name="Title 2"/>
          <p:cNvSpPr>
            <a:spLocks noGrp="1"/>
          </p:cNvSpPr>
          <p:nvPr>
            <p:ph type="title"/>
          </p:nvPr>
        </p:nvSpPr>
        <p:spPr/>
        <p:txBody>
          <a:bodyPr/>
          <a:lstStyle/>
          <a:p>
            <a:r>
              <a:rPr lang="en-US" sz="4400" kern="1200" dirty="0"/>
              <a:t>Definition of Disability</a:t>
            </a:r>
          </a:p>
        </p:txBody>
      </p:sp>
    </p:spTree>
    <p:extLst>
      <p:ext uri="{BB962C8B-B14F-4D97-AF65-F5344CB8AC3E}">
        <p14:creationId xmlns:p14="http://schemas.microsoft.com/office/powerpoint/2010/main" val="20483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sz="4400" dirty="0"/>
              <a:t>What Is a Medical Statement? </a:t>
            </a:r>
          </a:p>
        </p:txBody>
      </p:sp>
      <p:sp>
        <p:nvSpPr>
          <p:cNvPr id="192" name="Google Shape;192;p20"/>
          <p:cNvSpPr txBox="1">
            <a:spLocks noGrp="1"/>
          </p:cNvSpPr>
          <p:nvPr>
            <p:ph type="body" idx="1"/>
          </p:nvPr>
        </p:nvSpPr>
        <p:spPr>
          <a:xfrm>
            <a:off x="1219433" y="2112567"/>
            <a:ext cx="9195428" cy="4612698"/>
          </a:xfrm>
          <a:prstGeom prst="rect">
            <a:avLst/>
          </a:prstGeom>
        </p:spPr>
        <p:txBody>
          <a:bodyPr spcFirstLastPara="1" wrap="square" lIns="0" tIns="0" rIns="0" bIns="0" anchor="t" anchorCtr="0">
            <a:noAutofit/>
          </a:bodyPr>
          <a:lstStyle/>
          <a:p>
            <a:r>
              <a:rPr lang="en-US" sz="3200" dirty="0"/>
              <a:t>A medical statement provides a description of the disability (impairment), foods to avoid or dietary restriction, and appropriate substitutions or needs. </a:t>
            </a:r>
          </a:p>
          <a:p>
            <a:pPr lvl="1"/>
            <a:r>
              <a:rPr lang="en-US" sz="3200" dirty="0">
                <a:solidFill>
                  <a:srgbClr val="002060"/>
                </a:solidFill>
                <a:latin typeface="+mj-lt"/>
              </a:rPr>
              <a:t>Include an explanation of what must be done to accommodate the disability.</a:t>
            </a:r>
          </a:p>
          <a:p>
            <a:pPr lvl="1"/>
            <a:r>
              <a:rPr lang="en-US" sz="3200" dirty="0">
                <a:solidFill>
                  <a:srgbClr val="002060"/>
                </a:solidFill>
                <a:latin typeface="+mj-lt"/>
              </a:rPr>
              <a:t>Must be signed by a licensed health care provider</a:t>
            </a:r>
            <a:r>
              <a:rPr lang="en-US" dirty="0">
                <a:solidFill>
                  <a:srgbClr val="002060"/>
                </a:solidFill>
                <a:latin typeface="+mj-lt"/>
              </a:rPr>
              <a:t>.</a:t>
            </a:r>
            <a:endParaRPr lang="en-US" sz="3200" dirty="0">
              <a:solidFill>
                <a:srgbClr val="002060"/>
              </a:solidFill>
              <a:latin typeface="+mj-lt"/>
            </a:endParaRPr>
          </a:p>
          <a:p>
            <a:pPr lvl="1"/>
            <a:endParaRPr lang="en-US" dirty="0">
              <a:solidFill>
                <a:srgbClr val="002060"/>
              </a:solidFill>
              <a:latin typeface="+mj-lt"/>
            </a:endParaRPr>
          </a:p>
          <a:p>
            <a:endParaRPr lang="en-US" dirty="0">
              <a:solidFill>
                <a:srgbClr val="002060"/>
              </a:solidFill>
              <a:latin typeface="+mj-lt"/>
            </a:endParaRPr>
          </a:p>
        </p:txBody>
      </p:sp>
    </p:spTree>
    <p:extLst>
      <p:ext uri="{BB962C8B-B14F-4D97-AF65-F5344CB8AC3E}">
        <p14:creationId xmlns:p14="http://schemas.microsoft.com/office/powerpoint/2010/main" val="157289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sz="4400" dirty="0"/>
              <a:t>When Do You Need a Medical Statement? </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pPr marL="608965" indent="-507365"/>
            <a:r>
              <a:rPr lang="en-US" sz="3600" dirty="0"/>
              <a:t>If a child has a disability, it doesn’t necessarily require a medical statement. </a:t>
            </a:r>
          </a:p>
          <a:p>
            <a:pPr marL="608965" indent="-507365"/>
            <a:r>
              <a:rPr lang="en-US" sz="3600" dirty="0"/>
              <a:t>Required when a meal accommodation does not align with the meal pattern requirements. </a:t>
            </a:r>
          </a:p>
          <a:p>
            <a:pPr marL="100965" indent="0">
              <a:buNone/>
            </a:pPr>
            <a:endParaRPr lang="en-US" sz="3200" dirty="0">
              <a:solidFill>
                <a:srgbClr val="002060"/>
              </a:solidFill>
              <a:latin typeface="+mj-lt"/>
            </a:endParaRPr>
          </a:p>
          <a:p>
            <a:pPr marL="608965" indent="-507365"/>
            <a:endParaRPr lang="en-US" sz="3200" dirty="0">
              <a:solidFill>
                <a:srgbClr val="002060"/>
              </a:solidFill>
              <a:latin typeface="+mj-lt"/>
            </a:endParaRPr>
          </a:p>
        </p:txBody>
      </p:sp>
    </p:spTree>
    <p:extLst>
      <p:ext uri="{BB962C8B-B14F-4D97-AF65-F5344CB8AC3E}">
        <p14:creationId xmlns:p14="http://schemas.microsoft.com/office/powerpoint/2010/main" val="1529364267"/>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4E37AA8E3D2C45BC50162E7E7DAD24" ma:contentTypeVersion="11" ma:contentTypeDescription="Create a new document." ma:contentTypeScope="" ma:versionID="a8f08e611e9f0f27d67f12fc0996828a">
  <xsd:schema xmlns:xsd="http://www.w3.org/2001/XMLSchema" xmlns:xs="http://www.w3.org/2001/XMLSchema" xmlns:p="http://schemas.microsoft.com/office/2006/metadata/properties" xmlns:ns3="399f57f5-dbed-4c34-9a36-43547801a8b1" xmlns:ns4="8988bec7-c4f2-4046-ad18-3a82420eb3eb" targetNamespace="http://schemas.microsoft.com/office/2006/metadata/properties" ma:root="true" ma:fieldsID="f69ce6b05a5e907364143177af6ab716" ns3:_="" ns4:_="">
    <xsd:import namespace="399f57f5-dbed-4c34-9a36-43547801a8b1"/>
    <xsd:import namespace="8988bec7-c4f2-4046-ad18-3a82420eb3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57f5-dbed-4c34-9a36-43547801a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8bec7-c4f2-4046-ad18-3a82420eb3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F37B2C-F9DA-4683-81E0-B3C6E811292B}">
  <ds:schemaRefs>
    <ds:schemaRef ds:uri="399f57f5-dbed-4c34-9a36-43547801a8b1"/>
    <ds:schemaRef ds:uri="8988bec7-c4f2-4046-ad18-3a82420eb3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C5DB4A-886A-4E21-8AEC-6187AFF130ED}">
  <ds:schemaRefs>
    <ds:schemaRef ds:uri="8988bec7-c4f2-4046-ad18-3a82420eb3eb"/>
    <ds:schemaRef ds:uri="http://purl.org/dc/dcmitype/"/>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399f57f5-dbed-4c34-9a36-43547801a8b1"/>
    <ds:schemaRef ds:uri="http://www.w3.org/XML/1998/namespace"/>
  </ds:schemaRefs>
</ds:datastoreItem>
</file>

<file path=customXml/itemProps3.xml><?xml version="1.0" encoding="utf-8"?>
<ds:datastoreItem xmlns:ds="http://schemas.openxmlformats.org/officeDocument/2006/customXml" ds:itemID="{F3F97B2E-70FC-4232-8A2D-B96F6A7F8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TotalTime>
  <Words>1560</Words>
  <Application>Microsoft Macintosh PowerPoint</Application>
  <PresentationFormat>Widescreen</PresentationFormat>
  <Paragraphs>94</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IBM Plex Sans</vt:lpstr>
      <vt:lpstr>IBM Plex Sans Light</vt:lpstr>
      <vt:lpstr>Merriweather</vt:lpstr>
      <vt:lpstr>Surrey template</vt:lpstr>
      <vt:lpstr>1_Surrey template</vt:lpstr>
      <vt:lpstr>When to Request a Medical Statement in the CACFP </vt:lpstr>
      <vt:lpstr>Introduction  </vt:lpstr>
      <vt:lpstr>PowerPoint Presentation</vt:lpstr>
      <vt:lpstr>Medical Statement</vt:lpstr>
      <vt:lpstr>Overview </vt:lpstr>
      <vt:lpstr>Lesson Objective</vt:lpstr>
      <vt:lpstr>Definition of Disability</vt:lpstr>
      <vt:lpstr>What Is a Medical Statement? </vt:lpstr>
      <vt:lpstr>When Do You Need a Medical Statement? </vt:lpstr>
      <vt:lpstr>Example of Disabilities Requiring Meal Accommodations</vt:lpstr>
      <vt:lpstr>When a Medical Statement Isn’t Needed</vt:lpstr>
      <vt:lpstr>Milk Substitutions</vt:lpstr>
      <vt:lpstr>Non-Disability Special Dietary Needs</vt:lpstr>
      <vt:lpstr>Reasonable Accommodation</vt:lpstr>
      <vt:lpstr>Activity</vt:lpstr>
      <vt:lpstr>Conclusion</vt:lpstr>
      <vt:lpstr>Lesson Conclusion </vt:lpstr>
      <vt:lpstr>Activity</vt:lpstr>
      <vt:lpstr> The University of Mississippi   School of Applied Sciences    www.theicn.org  800-321-3054  helpdesk@theicn.org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Serving Meals  Family Style in the CACFP</dc:title>
  <dc:creator>TC CO</dc:creator>
  <cp:lastModifiedBy>Breanna Tutor</cp:lastModifiedBy>
  <cp:revision>22</cp:revision>
  <dcterms:created xsi:type="dcterms:W3CDTF">2020-05-13T17:38:08Z</dcterms:created>
  <dcterms:modified xsi:type="dcterms:W3CDTF">2021-11-02T19:33:46Z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0x010100444E37AA8E3D2C45BC50162E7E7DAD24</vt:lpwstr>
  </property>
</Properties>
</file>