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72" r:id="rId3"/>
    <p:sldId id="347" r:id="rId4"/>
    <p:sldId id="348" r:id="rId5"/>
    <p:sldId id="352" r:id="rId6"/>
    <p:sldId id="353" r:id="rId7"/>
    <p:sldId id="354" r:id="rId8"/>
    <p:sldId id="355" r:id="rId9"/>
    <p:sldId id="349" r:id="rId10"/>
    <p:sldId id="350" r:id="rId11"/>
    <p:sldId id="351" r:id="rId12"/>
    <p:sldId id="308" r:id="rId13"/>
    <p:sldId id="309" r:id="rId14"/>
    <p:sldId id="310" r:id="rId15"/>
    <p:sldId id="311" r:id="rId16"/>
    <p:sldId id="331" r:id="rId17"/>
    <p:sldId id="332" r:id="rId18"/>
    <p:sldId id="333" r:id="rId19"/>
    <p:sldId id="312" r:id="rId20"/>
    <p:sldId id="334" r:id="rId21"/>
    <p:sldId id="314" r:id="rId22"/>
    <p:sldId id="335" r:id="rId23"/>
    <p:sldId id="327" r:id="rId24"/>
    <p:sldId id="356" r:id="rId25"/>
    <p:sldId id="35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F2"/>
    <a:srgbClr val="61AB34"/>
    <a:srgbClr val="1954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0" autoAdjust="0"/>
    <p:restoredTop sz="63301" autoAdjust="0"/>
  </p:normalViewPr>
  <p:slideViewPr>
    <p:cSldViewPr snapToGrid="0" snapToObjects="1">
      <p:cViewPr varScale="1">
        <p:scale>
          <a:sx n="73" d="100"/>
          <a:sy n="73" d="100"/>
        </p:scale>
        <p:origin x="2454" y="7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A0891-E3D9-FF43-9F8C-D45C88E3B72F}" type="datetimeFigureOut">
              <a:rPr lang="en-US" smtClean="0"/>
              <a:t>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33C2B-BC30-E74B-90D0-9F97659C00A6}" type="slidenum">
              <a:rPr lang="en-US" smtClean="0"/>
              <a:t>‹#›</a:t>
            </a:fld>
            <a:endParaRPr lang="en-US"/>
          </a:p>
        </p:txBody>
      </p:sp>
    </p:spTree>
    <p:extLst>
      <p:ext uri="{BB962C8B-B14F-4D97-AF65-F5344CB8AC3E}">
        <p14:creationId xmlns:p14="http://schemas.microsoft.com/office/powerpoint/2010/main" val="2758187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c.gov/healthyyouth/npao/index.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dc.gov/healthyyouth/shi/index.ht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Hello everyone</a:t>
            </a:r>
            <a:r>
              <a:rPr lang="en-US" baseline="0" dirty="0"/>
              <a:t>.  Thank you for joining the Indiana Action for Healthy Kids Team today for our School Health Team Training. </a:t>
            </a:r>
            <a:endParaRPr lang="en-US" i="1" dirty="0"/>
          </a:p>
        </p:txBody>
      </p:sp>
      <p:sp>
        <p:nvSpPr>
          <p:cNvPr id="4" name="Slide Number Placeholder 3"/>
          <p:cNvSpPr>
            <a:spLocks noGrp="1"/>
          </p:cNvSpPr>
          <p:nvPr>
            <p:ph type="sldNum" sz="quarter" idx="10"/>
          </p:nvPr>
        </p:nvSpPr>
        <p:spPr/>
        <p:txBody>
          <a:bodyPr/>
          <a:lstStyle/>
          <a:p>
            <a:fld id="{93B33C2B-BC30-E74B-90D0-9F97659C00A6}" type="slidenum">
              <a:rPr lang="en-US" smtClean="0"/>
              <a:t>1</a:t>
            </a:fld>
            <a:endParaRPr lang="en-US"/>
          </a:p>
        </p:txBody>
      </p:sp>
    </p:spTree>
    <p:extLst>
      <p:ext uri="{BB962C8B-B14F-4D97-AF65-F5344CB8AC3E}">
        <p14:creationId xmlns:p14="http://schemas.microsoft.com/office/powerpoint/2010/main" val="375592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243123" y="9283242"/>
            <a:ext cx="3246559" cy="48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nchor="b"/>
          <a:lstStyle>
            <a:lvl1pPr defTabSz="947738">
              <a:defRPr sz="1600">
                <a:solidFill>
                  <a:schemeClr val="tx1"/>
                </a:solidFill>
                <a:latin typeface="Arial" panose="020B0604020202020204" pitchFamily="34" charset="0"/>
              </a:defRPr>
            </a:lvl1pPr>
            <a:lvl2pPr marL="742950" indent="-285750" defTabSz="947738">
              <a:defRPr sz="1600">
                <a:solidFill>
                  <a:schemeClr val="tx1"/>
                </a:solidFill>
                <a:latin typeface="Arial" panose="020B0604020202020204" pitchFamily="34" charset="0"/>
              </a:defRPr>
            </a:lvl2pPr>
            <a:lvl3pPr marL="1143000" indent="-228600" defTabSz="947738">
              <a:defRPr sz="1600">
                <a:solidFill>
                  <a:schemeClr val="tx1"/>
                </a:solidFill>
                <a:latin typeface="Arial" panose="020B0604020202020204" pitchFamily="34" charset="0"/>
              </a:defRPr>
            </a:lvl3pPr>
            <a:lvl4pPr marL="1600200" indent="-228600" defTabSz="947738">
              <a:defRPr sz="1600">
                <a:solidFill>
                  <a:schemeClr val="tx1"/>
                </a:solidFill>
                <a:latin typeface="Arial" panose="020B0604020202020204" pitchFamily="34" charset="0"/>
              </a:defRPr>
            </a:lvl4pPr>
            <a:lvl5pPr marL="2057400" indent="-228600" defTabSz="947738">
              <a:defRPr sz="1600">
                <a:solidFill>
                  <a:schemeClr val="tx1"/>
                </a:solidFill>
                <a:latin typeface="Arial" panose="020B0604020202020204" pitchFamily="34" charset="0"/>
              </a:defRPr>
            </a:lvl5pPr>
            <a:lvl6pPr marL="2514600" indent="-228600" algn="ctr" defTabSz="947738"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defTabSz="947738"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defTabSz="947738"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defTabSz="947738" eaLnBrk="0" fontAlgn="base" hangingPunct="0">
              <a:spcBef>
                <a:spcPct val="50000"/>
              </a:spcBef>
              <a:spcAft>
                <a:spcPct val="0"/>
              </a:spcAft>
              <a:defRPr sz="1600">
                <a:solidFill>
                  <a:schemeClr val="tx1"/>
                </a:solidFill>
                <a:latin typeface="Arial" panose="020B0604020202020204" pitchFamily="34" charset="0"/>
              </a:defRPr>
            </a:lvl9pPr>
          </a:lstStyle>
          <a:p>
            <a:pPr algn="r">
              <a:spcBef>
                <a:spcPct val="0"/>
              </a:spcBef>
            </a:pPr>
            <a:fld id="{46048026-2EF5-4663-B4F1-64FE1F2824E9}" type="slidenum">
              <a:rPr lang="en-US" altLang="en-US" sz="1200"/>
              <a:pPr algn="r">
                <a:spcBef>
                  <a:spcPct val="0"/>
                </a:spcBef>
              </a:pPr>
              <a:t>10</a:t>
            </a:fld>
            <a:endParaRPr lang="en-US" altLang="en-US" sz="1200" dirty="0"/>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Notes Placeholder 4"/>
          <p:cNvSpPr>
            <a:spLocks noGrp="1"/>
          </p:cNvSpPr>
          <p:nvPr/>
        </p:nvSpPr>
        <p:spPr bwMode="auto">
          <a:xfrm>
            <a:off x="747830" y="4641620"/>
            <a:ext cx="5995646" cy="44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spcBef>
                <a:spcPct val="30000"/>
              </a:spcBef>
            </a:pPr>
            <a:endParaRPr lang="en-US" altLang="en-US" sz="1200" dirty="0"/>
          </a:p>
        </p:txBody>
      </p:sp>
      <p:sp>
        <p:nvSpPr>
          <p:cNvPr id="2" name="Notes Placeholder 1"/>
          <p:cNvSpPr>
            <a:spLocks noGrp="1"/>
          </p:cNvSpPr>
          <p:nvPr>
            <p:ph type="body" idx="1"/>
          </p:nvPr>
        </p:nvSpPr>
        <p:spPr/>
        <p:txBody>
          <a:bodyPr/>
          <a:lstStyle/>
          <a:p>
            <a:r>
              <a:rPr lang="en-US" dirty="0"/>
              <a:t>Here</a:t>
            </a:r>
            <a:r>
              <a:rPr lang="en-US" baseline="0" dirty="0"/>
              <a:t> are steps 4, 5 and 6. {Review steps.]</a:t>
            </a:r>
            <a:endParaRPr lang="en-US" dirty="0"/>
          </a:p>
          <a:p>
            <a:endParaRPr lang="en-US" dirty="0"/>
          </a:p>
          <a:p>
            <a:r>
              <a:rPr lang="en-US" dirty="0"/>
              <a:t>The training today mirrors the Game On Process – We’ll take you through each of these 6 steps</a:t>
            </a:r>
            <a:r>
              <a:rPr lang="en-US" baseline="0" dirty="0"/>
              <a:t> in detail throughout the remainder of the training.</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 the end of the training today, we’ll take a few minutes to walk you through the online Game On program so you can get a better feel for how your school can use the program to compliment your school wellness initiatives. </a:t>
            </a:r>
          </a:p>
          <a:p>
            <a:endParaRPr lang="en-US" dirty="0"/>
          </a:p>
        </p:txBody>
      </p:sp>
    </p:spTree>
    <p:extLst>
      <p:ext uri="{BB962C8B-B14F-4D97-AF65-F5344CB8AC3E}">
        <p14:creationId xmlns:p14="http://schemas.microsoft.com/office/powerpoint/2010/main" val="135246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243123" y="9283242"/>
            <a:ext cx="3246559" cy="48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nchor="b"/>
          <a:lstStyle>
            <a:lvl1pPr defTabSz="947738">
              <a:defRPr sz="1600">
                <a:solidFill>
                  <a:schemeClr val="tx1"/>
                </a:solidFill>
                <a:latin typeface="Arial" panose="020B0604020202020204" pitchFamily="34" charset="0"/>
              </a:defRPr>
            </a:lvl1pPr>
            <a:lvl2pPr marL="742950" indent="-285750" defTabSz="947738">
              <a:defRPr sz="1600">
                <a:solidFill>
                  <a:schemeClr val="tx1"/>
                </a:solidFill>
                <a:latin typeface="Arial" panose="020B0604020202020204" pitchFamily="34" charset="0"/>
              </a:defRPr>
            </a:lvl2pPr>
            <a:lvl3pPr marL="1143000" indent="-228600" defTabSz="947738">
              <a:defRPr sz="1600">
                <a:solidFill>
                  <a:schemeClr val="tx1"/>
                </a:solidFill>
                <a:latin typeface="Arial" panose="020B0604020202020204" pitchFamily="34" charset="0"/>
              </a:defRPr>
            </a:lvl3pPr>
            <a:lvl4pPr marL="1600200" indent="-228600" defTabSz="947738">
              <a:defRPr sz="1600">
                <a:solidFill>
                  <a:schemeClr val="tx1"/>
                </a:solidFill>
                <a:latin typeface="Arial" panose="020B0604020202020204" pitchFamily="34" charset="0"/>
              </a:defRPr>
            </a:lvl4pPr>
            <a:lvl5pPr marL="2057400" indent="-228600" defTabSz="947738">
              <a:defRPr sz="1600">
                <a:solidFill>
                  <a:schemeClr val="tx1"/>
                </a:solidFill>
                <a:latin typeface="Arial" panose="020B0604020202020204" pitchFamily="34" charset="0"/>
              </a:defRPr>
            </a:lvl5pPr>
            <a:lvl6pPr marL="2514600" indent="-228600" algn="ctr" defTabSz="947738"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defTabSz="947738"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defTabSz="947738"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defTabSz="947738" eaLnBrk="0" fontAlgn="base" hangingPunct="0">
              <a:spcBef>
                <a:spcPct val="50000"/>
              </a:spcBef>
              <a:spcAft>
                <a:spcPct val="0"/>
              </a:spcAft>
              <a:defRPr sz="1600">
                <a:solidFill>
                  <a:schemeClr val="tx1"/>
                </a:solidFill>
                <a:latin typeface="Arial" panose="020B0604020202020204" pitchFamily="34" charset="0"/>
              </a:defRPr>
            </a:lvl9pPr>
          </a:lstStyle>
          <a:p>
            <a:pPr algn="r">
              <a:spcBef>
                <a:spcPct val="0"/>
              </a:spcBef>
            </a:pPr>
            <a:fld id="{46048026-2EF5-4663-B4F1-64FE1F2824E9}" type="slidenum">
              <a:rPr lang="en-US" altLang="en-US" sz="1200"/>
              <a:pPr algn="r">
                <a:spcBef>
                  <a:spcPct val="0"/>
                </a:spcBef>
              </a:pPr>
              <a:t>11</a:t>
            </a:fld>
            <a:endParaRPr lang="en-US" altLang="en-US" sz="1200" dirty="0"/>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Notes Placeholder 4"/>
          <p:cNvSpPr>
            <a:spLocks noGrp="1"/>
          </p:cNvSpPr>
          <p:nvPr/>
        </p:nvSpPr>
        <p:spPr bwMode="auto">
          <a:xfrm>
            <a:off x="747830" y="4641620"/>
            <a:ext cx="5995646" cy="44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spcBef>
                <a:spcPct val="30000"/>
              </a:spcBef>
            </a:pPr>
            <a:endParaRPr lang="en-US" altLang="en-US" sz="1200" dirty="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333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So</a:t>
            </a:r>
            <a:r>
              <a:rPr lang="en-US" sz="1200" kern="1200" baseline="0" dirty="0">
                <a:solidFill>
                  <a:schemeClr val="tx1"/>
                </a:solidFill>
                <a:effectLst/>
                <a:latin typeface="+mn-lt"/>
                <a:ea typeface="ＭＳ Ｐゴシック" charset="0"/>
                <a:cs typeface="ＭＳ Ｐゴシック" charset="0"/>
              </a:rPr>
              <a:t> w</a:t>
            </a:r>
            <a:r>
              <a:rPr lang="en-US" sz="1200" kern="1200" dirty="0">
                <a:solidFill>
                  <a:schemeClr val="tx1"/>
                </a:solidFill>
                <a:effectLst/>
                <a:latin typeface="+mn-lt"/>
                <a:ea typeface="ＭＳ Ｐゴシック" charset="0"/>
                <a:cs typeface="ＭＳ Ｐゴシック" charset="0"/>
              </a:rPr>
              <a:t>hy do a wellness assessment?</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Although it can be tempting to jump right in and start a project, there are many good reasons to start with an assessment. It</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will enable your team to: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171450" marR="0" lvl="0" indent="-17145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First, develop</a:t>
            </a:r>
            <a:r>
              <a:rPr lang="en-US" sz="1200" kern="1200" baseline="0" dirty="0">
                <a:solidFill>
                  <a:schemeClr val="tx1"/>
                </a:solidFill>
                <a:effectLst/>
                <a:latin typeface="+mn-lt"/>
                <a:ea typeface="ＭＳ Ｐゴシック" charset="0"/>
                <a:cs typeface="ＭＳ Ｐゴシック" charset="0"/>
              </a:rPr>
              <a:t> relationships with key staff.  H</a:t>
            </a:r>
            <a:r>
              <a:rPr lang="en-US" sz="1200" kern="1200" dirty="0">
                <a:solidFill>
                  <a:schemeClr val="tx1"/>
                </a:solidFill>
                <a:effectLst/>
                <a:latin typeface="+mn-lt"/>
                <a:ea typeface="ＭＳ Ｐゴシック" charset="0"/>
                <a:cs typeface="ＭＳ Ｐゴシック" charset="0"/>
              </a:rPr>
              <a:t>opefully you have already been doing this, but the assessment provides another reason to communicate and work together.</a:t>
            </a:r>
          </a:p>
          <a:p>
            <a:pPr marL="171450" marR="0" lvl="0" indent="-17145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Second,</a:t>
            </a:r>
            <a:r>
              <a:rPr lang="en-US" sz="1200" kern="1200" baseline="0" dirty="0">
                <a:solidFill>
                  <a:schemeClr val="tx1"/>
                </a:solidFill>
                <a:effectLst/>
                <a:latin typeface="+mn-lt"/>
                <a:ea typeface="ＭＳ Ｐゴシック" charset="0"/>
                <a:cs typeface="ＭＳ Ｐゴシック" charset="0"/>
              </a:rPr>
              <a:t> it will help you d</a:t>
            </a:r>
            <a:r>
              <a:rPr lang="en-US" sz="1200" kern="1200" dirty="0">
                <a:solidFill>
                  <a:schemeClr val="tx1"/>
                </a:solidFill>
                <a:effectLst/>
                <a:latin typeface="+mn-lt"/>
                <a:ea typeface="ＭＳ Ｐゴシック" charset="0"/>
                <a:cs typeface="ＭＳ Ｐゴシック" charset="0"/>
              </a:rPr>
              <a:t>etermine your school’s strengths and weaknesses</a:t>
            </a:r>
          </a:p>
          <a:p>
            <a:pPr marL="171450" marR="0" lvl="0" indent="-17145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Third,</a:t>
            </a:r>
            <a:r>
              <a:rPr lang="en-US" sz="1200" kern="1200" baseline="0" dirty="0">
                <a:solidFill>
                  <a:schemeClr val="tx1"/>
                </a:solidFill>
                <a:effectLst/>
                <a:latin typeface="+mn-lt"/>
                <a:ea typeface="ＭＳ Ｐゴシック" charset="0"/>
                <a:cs typeface="ＭＳ Ｐゴシック" charset="0"/>
              </a:rPr>
              <a:t> it will help you d</a:t>
            </a:r>
            <a:r>
              <a:rPr lang="en-US" sz="1200" kern="1200" dirty="0">
                <a:solidFill>
                  <a:schemeClr val="tx1"/>
                </a:solidFill>
                <a:effectLst/>
                <a:latin typeface="+mn-lt"/>
                <a:ea typeface="ＭＳ Ｐゴシック" charset="0"/>
                <a:cs typeface="ＭＳ Ｐゴシック" charset="0"/>
              </a:rPr>
              <a:t>efine goals that really suit your school’s needs.  Hopefully,</a:t>
            </a:r>
            <a:r>
              <a:rPr lang="en-US" sz="1200" kern="1200" baseline="0" dirty="0">
                <a:solidFill>
                  <a:schemeClr val="tx1"/>
                </a:solidFill>
                <a:effectLst/>
                <a:latin typeface="+mn-lt"/>
                <a:ea typeface="ＭＳ Ｐゴシック" charset="0"/>
                <a:cs typeface="ＭＳ Ｐゴシック" charset="0"/>
              </a:rPr>
              <a:t> at some point, t</a:t>
            </a:r>
            <a:r>
              <a:rPr lang="en-US" sz="1200" kern="1200" dirty="0">
                <a:solidFill>
                  <a:schemeClr val="tx1"/>
                </a:solidFill>
                <a:effectLst/>
                <a:latin typeface="+mn-lt"/>
                <a:ea typeface="ＭＳ Ｐゴシック" charset="0"/>
                <a:cs typeface="ＭＳ Ｐゴシック" charset="0"/>
              </a:rPr>
              <a:t>hese goals will</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go into the school wellness policy or School Improvement Plan.</a:t>
            </a:r>
          </a:p>
          <a:p>
            <a:pPr marL="171450" marR="0" lvl="0" indent="-17145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Next,</a:t>
            </a:r>
            <a:r>
              <a:rPr lang="en-US" sz="1200" kern="1200" baseline="0" dirty="0">
                <a:solidFill>
                  <a:schemeClr val="tx1"/>
                </a:solidFill>
                <a:effectLst/>
                <a:latin typeface="+mn-lt"/>
                <a:ea typeface="ＭＳ Ｐゴシック" charset="0"/>
                <a:cs typeface="ＭＳ Ｐゴシック" charset="0"/>
              </a:rPr>
              <a:t> it will help you j</a:t>
            </a:r>
            <a:r>
              <a:rPr lang="en-US" sz="1200" kern="1200" dirty="0">
                <a:solidFill>
                  <a:schemeClr val="tx1"/>
                </a:solidFill>
                <a:effectLst/>
                <a:latin typeface="+mn-lt"/>
                <a:ea typeface="ＭＳ Ｐゴシック" charset="0"/>
                <a:cs typeface="ＭＳ Ｐゴシック" charset="0"/>
              </a:rPr>
              <a:t>ustify your decision to make changes</a:t>
            </a:r>
          </a:p>
          <a:p>
            <a:pPr marL="171450" marR="0" lvl="0" indent="-17145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And</a:t>
            </a:r>
            <a:r>
              <a:rPr lang="en-US" sz="1200" kern="1200" baseline="0" dirty="0">
                <a:solidFill>
                  <a:schemeClr val="tx1"/>
                </a:solidFill>
                <a:effectLst/>
                <a:latin typeface="+mn-lt"/>
                <a:ea typeface="ＭＳ Ｐゴシック" charset="0"/>
                <a:cs typeface="ＭＳ Ｐゴシック" charset="0"/>
              </a:rPr>
              <a:t> finally</a:t>
            </a:r>
            <a:r>
              <a:rPr lang="en-US" sz="1200" kern="1200" dirty="0">
                <a:solidFill>
                  <a:schemeClr val="tx1"/>
                </a:solidFill>
                <a:effectLst/>
                <a:latin typeface="+mn-lt"/>
                <a:ea typeface="ＭＳ Ｐゴシック" charset="0"/>
                <a:cs typeface="ＭＳ Ｐゴシック" charset="0"/>
              </a:rPr>
              <a:t>, it will help you document starting points in order to show progress over time.</a:t>
            </a:r>
            <a:r>
              <a:rPr lang="en-US" sz="1200" kern="1200" baseline="0" dirty="0">
                <a:solidFill>
                  <a:schemeClr val="tx1"/>
                </a:solidFill>
                <a:effectLst/>
                <a:latin typeface="+mn-lt"/>
                <a:ea typeface="ＭＳ Ｐゴシック" charset="0"/>
                <a:cs typeface="ＭＳ Ｐゴシック" charset="0"/>
              </a:rPr>
              <a:t>  T</a:t>
            </a:r>
            <a:r>
              <a:rPr lang="en-US" sz="1200" kern="1200" dirty="0">
                <a:solidFill>
                  <a:schemeClr val="tx1"/>
                </a:solidFill>
                <a:effectLst/>
                <a:latin typeface="+mn-lt"/>
                <a:ea typeface="ＭＳ Ｐゴシック" charset="0"/>
                <a:cs typeface="ＭＳ Ｐゴシック" charset="0"/>
              </a:rPr>
              <a:t>his will be very important down the road, as it will enable you to show that your efforts have achieved measureable results and will help to create sustainability for the long-term.  Also, data is always useful to have for funding requests, especially grants.</a:t>
            </a:r>
            <a:endParaRPr lang="en-US" dirty="0">
              <a:ea typeface="ＭＳ Ｐゴシック"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298240C0-E280-4BA6-B504-2BE80572EF48}" type="slidenum">
              <a:rPr lang="en-US"/>
              <a:pPr/>
              <a:t>12</a:t>
            </a:fld>
            <a:endParaRPr lang="en-US"/>
          </a:p>
        </p:txBody>
      </p:sp>
    </p:spTree>
    <p:extLst>
      <p:ext uri="{BB962C8B-B14F-4D97-AF65-F5344CB8AC3E}">
        <p14:creationId xmlns:p14="http://schemas.microsoft.com/office/powerpoint/2010/main" val="80190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Keep in mind that your team should conduct a wellness assessment,</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ideally the same one, annually so that you can measure your</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progress over time.</a:t>
            </a:r>
          </a:p>
          <a:p>
            <a:pPr marL="171450" indent="-171450" eaLnBrk="1" hangingPunct="1">
              <a:spcBef>
                <a:spcPct val="0"/>
              </a:spcBef>
            </a:pPr>
            <a:endParaRPr lang="en-US" dirty="0">
              <a:ea typeface="ＭＳ Ｐゴシック"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89FA54AB-910F-4FAA-BFC3-6DAEDACA187F}" type="slidenum">
              <a:rPr lang="en-US"/>
              <a:pPr/>
              <a:t>13</a:t>
            </a:fld>
            <a:endParaRPr lang="en-US"/>
          </a:p>
        </p:txBody>
      </p:sp>
    </p:spTree>
    <p:extLst>
      <p:ext uri="{BB962C8B-B14F-4D97-AF65-F5344CB8AC3E}">
        <p14:creationId xmlns:p14="http://schemas.microsoft.com/office/powerpoint/2010/main" val="12673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Action for Healthy</a:t>
            </a:r>
            <a:r>
              <a:rPr lang="en-US" sz="1200" kern="1200" baseline="0" dirty="0">
                <a:solidFill>
                  <a:schemeClr val="tx1"/>
                </a:solidFill>
                <a:effectLst/>
                <a:latin typeface="+mn-lt"/>
                <a:ea typeface="ＭＳ Ｐゴシック" charset="0"/>
                <a:cs typeface="ＭＳ Ｐゴシック" charset="0"/>
              </a:rPr>
              <a:t> Kids recommends that you use the School Health Index (SHI) as your assessment tool.</a:t>
            </a:r>
            <a:endParaRPr lang="en-US" sz="12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Action for Healthy Kids (AFHK) has adopted School Health Index (SHI), an online assessment tool developed by the Centers for Disease Control (CDC). The 2014 SHI guides school-based obesity prevention and health promotion efforts. Action for Healthy Kids has worked closely with the </a:t>
            </a:r>
            <a:r>
              <a:rPr lang="en-US" sz="1200" u="sng" kern="1200" dirty="0">
                <a:solidFill>
                  <a:schemeClr val="tx1"/>
                </a:solidFill>
                <a:effectLst/>
                <a:latin typeface="+mn-lt"/>
                <a:ea typeface="ＭＳ Ｐゴシック" charset="0"/>
                <a:cs typeface="ＭＳ Ｐゴシック" charset="0"/>
                <a:hlinkClick r:id="rId3"/>
              </a:rPr>
              <a:t>Centers for Disease Control and Prevention (CDC)</a:t>
            </a:r>
            <a:r>
              <a:rPr lang="en-US" sz="1200" kern="1200" dirty="0">
                <a:solidFill>
                  <a:schemeClr val="tx1"/>
                </a:solidFill>
                <a:effectLst/>
                <a:latin typeface="+mn-lt"/>
                <a:ea typeface="ＭＳ Ｐゴシック" charset="0"/>
                <a:cs typeface="ＭＳ Ｐゴシック" charset="0"/>
              </a:rPr>
              <a:t> to offer an abbreviated online version of </a:t>
            </a:r>
            <a:r>
              <a:rPr lang="en-US" sz="1200" u="sng" kern="1200" dirty="0">
                <a:solidFill>
                  <a:schemeClr val="tx1"/>
                </a:solidFill>
                <a:effectLst/>
                <a:latin typeface="+mn-lt"/>
                <a:ea typeface="ＭＳ Ｐゴシック" charset="0"/>
                <a:cs typeface="ＭＳ Ｐゴシック" charset="0"/>
                <a:hlinkClick r:id="rId4"/>
              </a:rPr>
              <a:t>the SHI</a:t>
            </a:r>
            <a:r>
              <a:rPr lang="en-US" sz="1200" kern="1200" dirty="0">
                <a:solidFill>
                  <a:schemeClr val="tx1"/>
                </a:solidFill>
                <a:effectLst/>
                <a:latin typeface="+mn-lt"/>
                <a:ea typeface="ＭＳ Ｐゴシック" charset="0"/>
                <a:cs typeface="ＭＳ Ｐゴシック" charset="0"/>
              </a:rPr>
              <a:t> to schools as a unified assessment tool to guide school-based obesity prevention and health promotion efforts.  We’ll show you how</a:t>
            </a:r>
            <a:r>
              <a:rPr lang="en-US" sz="1200" kern="1200" baseline="0" dirty="0">
                <a:solidFill>
                  <a:schemeClr val="tx1"/>
                </a:solidFill>
                <a:effectLst/>
                <a:latin typeface="+mn-lt"/>
                <a:ea typeface="ＭＳ Ｐゴシック" charset="0"/>
                <a:cs typeface="ＭＳ Ｐゴシック" charset="0"/>
              </a:rPr>
              <a:t> to use this online tool during the training today. We’ll also dedicate some time for you to complete a SHI module for your own school before the end of the training.</a:t>
            </a:r>
            <a:endParaRPr lang="en-US" i="1" dirty="0"/>
          </a:p>
        </p:txBody>
      </p:sp>
      <p:sp>
        <p:nvSpPr>
          <p:cNvPr id="4" name="Slide Number Placeholder 3"/>
          <p:cNvSpPr>
            <a:spLocks noGrp="1"/>
          </p:cNvSpPr>
          <p:nvPr>
            <p:ph type="sldNum" sz="quarter" idx="10"/>
          </p:nvPr>
        </p:nvSpPr>
        <p:spPr/>
        <p:txBody>
          <a:bodyPr/>
          <a:lstStyle/>
          <a:p>
            <a:fld id="{810898B7-A71C-48FE-BAD2-2793247E9A86}" type="slidenum">
              <a:rPr lang="en-US" smtClean="0"/>
              <a:pPr/>
              <a:t>14</a:t>
            </a:fld>
            <a:endParaRPr lang="en-US" dirty="0"/>
          </a:p>
        </p:txBody>
      </p:sp>
    </p:spTree>
    <p:extLst>
      <p:ext uri="{BB962C8B-B14F-4D97-AF65-F5344CB8AC3E}">
        <p14:creationId xmlns:p14="http://schemas.microsoft.com/office/powerpoint/2010/main" val="340332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90563"/>
            <a:ext cx="4606925" cy="34559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we explore the</a:t>
            </a:r>
            <a:r>
              <a:rPr lang="en-US" baseline="0" dirty="0"/>
              <a:t> SHI technology, I want to give you a little background on the School Health Index. </a:t>
            </a:r>
            <a:r>
              <a:rPr lang="en-US" dirty="0"/>
              <a:t>There are eight modules</a:t>
            </a:r>
            <a:r>
              <a:rPr lang="en-US" baseline="0" dirty="0"/>
              <a:t> in the 2014 School Health Index [read slide]. Each module has a number of questions that assess how well your school is implementing that particular module. As I mentioned, Action for Healthy Kids’ version of the School Health Index is shorter than the CDC’s SHI, as we have adopted only specific questions from all 8 modules. These questions focus on the following topic areas:</a:t>
            </a:r>
          </a:p>
          <a:p>
            <a:pPr lvl="0"/>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Physical activity</a:t>
            </a:r>
          </a:p>
          <a:p>
            <a:pPr lvl="0"/>
            <a:r>
              <a:rPr lang="en-US" sz="1200" kern="1200" dirty="0">
                <a:solidFill>
                  <a:schemeClr val="tx1"/>
                </a:solidFill>
                <a:effectLst/>
                <a:latin typeface="+mn-lt"/>
                <a:ea typeface="ＭＳ Ｐゴシック" charset="0"/>
                <a:cs typeface="ＭＳ Ｐゴシック" charset="0"/>
              </a:rPr>
              <a:t>Healthy eating</a:t>
            </a:r>
          </a:p>
          <a:p>
            <a:pPr lvl="0"/>
            <a:r>
              <a:rPr lang="en-US" sz="1200" kern="1200" dirty="0">
                <a:solidFill>
                  <a:schemeClr val="tx1"/>
                </a:solidFill>
                <a:effectLst/>
                <a:latin typeface="+mn-lt"/>
                <a:ea typeface="ＭＳ Ｐゴシック" charset="0"/>
                <a:cs typeface="ＭＳ Ｐゴシック" charset="0"/>
              </a:rPr>
              <a:t>Tobacco-use prevention</a:t>
            </a:r>
          </a:p>
          <a:p>
            <a:pPr lvl="0"/>
            <a:r>
              <a:rPr lang="en-US" sz="1200" kern="1200" dirty="0">
                <a:solidFill>
                  <a:schemeClr val="tx1"/>
                </a:solidFill>
                <a:effectLst/>
                <a:latin typeface="+mn-lt"/>
                <a:ea typeface="ＭＳ Ｐゴシック" charset="0"/>
                <a:cs typeface="ＭＳ Ｐゴシック" charset="0"/>
              </a:rPr>
              <a:t>Unintentional injury and violence prevention (safety)</a:t>
            </a:r>
          </a:p>
          <a:p>
            <a:pPr lvl="0"/>
            <a:r>
              <a:rPr lang="en-US" sz="1200" kern="1200" dirty="0">
                <a:solidFill>
                  <a:schemeClr val="tx1"/>
                </a:solidFill>
                <a:effectLst/>
                <a:latin typeface="+mn-lt"/>
                <a:ea typeface="ＭＳ Ｐゴシック" charset="0"/>
                <a:cs typeface="ＭＳ Ｐゴシック" charset="0"/>
              </a:rPr>
              <a:t>Asthma</a:t>
            </a:r>
          </a:p>
          <a:p>
            <a:pPr lvl="0"/>
            <a:r>
              <a:rPr lang="en-US" sz="1200" kern="1200" dirty="0">
                <a:solidFill>
                  <a:schemeClr val="tx1"/>
                </a:solidFill>
                <a:effectLst/>
                <a:latin typeface="+mn-lt"/>
                <a:ea typeface="ＭＳ Ｐゴシック" charset="0"/>
                <a:cs typeface="ＭＳ Ｐゴシック" charset="0"/>
              </a:rPr>
              <a:t>Sexual health, including HIV, other STDs and pregnancy prevention</a:t>
            </a:r>
          </a:p>
        </p:txBody>
      </p:sp>
      <p:sp>
        <p:nvSpPr>
          <p:cNvPr id="4" name="Slide Number Placeholder 3"/>
          <p:cNvSpPr>
            <a:spLocks noGrp="1"/>
          </p:cNvSpPr>
          <p:nvPr>
            <p:ph type="sldNum" sz="quarter" idx="10"/>
          </p:nvPr>
        </p:nvSpPr>
        <p:spPr/>
        <p:txBody>
          <a:bodyPr/>
          <a:lstStyle/>
          <a:p>
            <a:fld id="{3AB40F5B-77E7-0D42-9691-7A4BC3DEA28F}" type="slidenum">
              <a:rPr lang="en-US" smtClean="0"/>
              <a:pPr/>
              <a:t>15</a:t>
            </a:fld>
            <a:endParaRPr lang="en-US" dirty="0"/>
          </a:p>
        </p:txBody>
      </p:sp>
    </p:spTree>
    <p:extLst>
      <p:ext uri="{BB962C8B-B14F-4D97-AF65-F5344CB8AC3E}">
        <p14:creationId xmlns:p14="http://schemas.microsoft.com/office/powerpoint/2010/main" val="3492242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Step 2 of Game On can</a:t>
            </a:r>
            <a:r>
              <a:rPr lang="en-US" baseline="0" dirty="0"/>
              <a:t> help your school assess and track progress by:</a:t>
            </a:r>
          </a:p>
          <a:p>
            <a:pPr marL="171450" indent="-171450">
              <a:buFont typeface="Arial" panose="020B0604020202020204" pitchFamily="34" charset="0"/>
              <a:buChar char="•"/>
            </a:pPr>
            <a:r>
              <a:rPr lang="en-US" baseline="0" dirty="0"/>
              <a:t>Outlining why it’s helpful to complete an assessment, so you can secure the buy-in and support from other school health team members and stakeholders </a:t>
            </a:r>
          </a:p>
          <a:p>
            <a:pPr marL="171450" indent="-171450">
              <a:buFont typeface="Arial" panose="020B0604020202020204" pitchFamily="34" charset="0"/>
              <a:buChar char="•"/>
            </a:pPr>
            <a:r>
              <a:rPr lang="en-US" baseline="0" dirty="0"/>
              <a:t>Linking to AFHK’s school portal, an online portal where you can complete AFHK’s modified School Health Index</a:t>
            </a:r>
          </a:p>
          <a:p>
            <a:pPr marL="171450" indent="-171450">
              <a:buFont typeface="Arial" panose="020B0604020202020204" pitchFamily="34" charset="0"/>
              <a:buChar char="•"/>
            </a:pPr>
            <a:r>
              <a:rPr lang="en-US" baseline="0" dirty="0"/>
              <a:t>Providing a step-by-step guide for how to complete AFHK’s online School Health Index</a:t>
            </a:r>
            <a:endParaRPr lang="en-US" dirty="0"/>
          </a:p>
        </p:txBody>
      </p:sp>
      <p:sp>
        <p:nvSpPr>
          <p:cNvPr id="4" name="Slide Number Placeholder 3"/>
          <p:cNvSpPr>
            <a:spLocks noGrp="1"/>
          </p:cNvSpPr>
          <p:nvPr>
            <p:ph type="sldNum" sz="quarter" idx="10"/>
          </p:nvPr>
        </p:nvSpPr>
        <p:spPr/>
        <p:txBody>
          <a:bodyPr/>
          <a:lstStyle/>
          <a:p>
            <a:fld id="{470BAB5F-D262-C449-B908-776E4844B94B}" type="slidenum">
              <a:rPr lang="en-US" smtClean="0"/>
              <a:t>16</a:t>
            </a:fld>
            <a:endParaRPr lang="en-US"/>
          </a:p>
        </p:txBody>
      </p:sp>
    </p:spTree>
    <p:extLst>
      <p:ext uri="{BB962C8B-B14F-4D97-AF65-F5344CB8AC3E}">
        <p14:creationId xmlns:p14="http://schemas.microsoft.com/office/powerpoint/2010/main" val="241671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33237">
              <a:defRPr/>
            </a:pPr>
            <a:r>
              <a:rPr lang="en-US" dirty="0"/>
              <a:t>To use Action for Healthy Kids’ online version of the SHI, simply go to Step 2 of Game On where you’ll click on “Access the Action for Healthy Kids School Health Index”. This will take you to Action for Healthy Kids’ School Portal, where you’ll be prompted to log-in. It’s completely free to create a log-in and multiple people from your school health team can access the portal. This means you can divide and conquer! </a:t>
            </a:r>
          </a:p>
          <a:p>
            <a:pPr defTabSz="933237">
              <a:defRPr/>
            </a:pPr>
            <a:endParaRPr lang="en-US" dirty="0"/>
          </a:p>
          <a:p>
            <a:pPr defTabSz="933237">
              <a:defRPr/>
            </a:pPr>
            <a:r>
              <a:rPr lang="en-US" baseline="0" dirty="0"/>
              <a:t>The AFHK School Health Index is available free to any school that wishes to use it. Today, you’ll have the opportunity to complete one of the School Health Index modules so you can start to feel comfortable with the technology.</a:t>
            </a:r>
          </a:p>
        </p:txBody>
      </p:sp>
      <p:sp>
        <p:nvSpPr>
          <p:cNvPr id="4" name="Slide Number Placeholder 3"/>
          <p:cNvSpPr>
            <a:spLocks noGrp="1"/>
          </p:cNvSpPr>
          <p:nvPr>
            <p:ph type="sldNum" sz="quarter" idx="10"/>
          </p:nvPr>
        </p:nvSpPr>
        <p:spPr/>
        <p:txBody>
          <a:bodyPr/>
          <a:lstStyle/>
          <a:p>
            <a:fld id="{810898B7-A71C-48FE-BAD2-2793247E9A86}" type="slidenum">
              <a:rPr lang="en-US" smtClean="0"/>
              <a:pPr/>
              <a:t>17</a:t>
            </a:fld>
            <a:endParaRPr lang="en-US" dirty="0"/>
          </a:p>
        </p:txBody>
      </p:sp>
    </p:spTree>
    <p:extLst>
      <p:ext uri="{BB962C8B-B14F-4D97-AF65-F5344CB8AC3E}">
        <p14:creationId xmlns:p14="http://schemas.microsoft.com/office/powerpoint/2010/main" val="29403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use the AFHK’s online version of the SHI, a member of your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school health</a:t>
            </a:r>
            <a:r>
              <a:rPr lang="en-US" sz="1200" kern="1200" baseline="0" dirty="0">
                <a:solidFill>
                  <a:schemeClr val="tx1"/>
                </a:solidFill>
                <a:effectLst/>
                <a:latin typeface="+mn-lt"/>
                <a:ea typeface="+mn-ea"/>
                <a:cs typeface="+mn-cs"/>
              </a:rPr>
              <a:t> team will </a:t>
            </a:r>
            <a:r>
              <a:rPr lang="en-US" sz="1200" kern="1200" dirty="0">
                <a:solidFill>
                  <a:schemeClr val="tx1"/>
                </a:solidFill>
                <a:effectLst/>
                <a:latin typeface="+mn-lt"/>
                <a:ea typeface="+mn-ea"/>
                <a:cs typeface="+mn-cs"/>
              </a:rPr>
              <a:t>log on to the Action for Healthy Kids website and set up an account on</a:t>
            </a:r>
            <a:r>
              <a:rPr lang="en-US" sz="1200" kern="1200" baseline="0" dirty="0">
                <a:solidFill>
                  <a:schemeClr val="tx1"/>
                </a:solidFill>
                <a:effectLst/>
                <a:latin typeface="+mn-lt"/>
                <a:ea typeface="+mn-ea"/>
                <a:cs typeface="+mn-cs"/>
              </a:rPr>
              <a:t> our school portal</a:t>
            </a:r>
            <a:r>
              <a:rPr lang="en-US" sz="1200" kern="1200" dirty="0">
                <a:solidFill>
                  <a:schemeClr val="tx1"/>
                </a:solidFill>
                <a:effectLst/>
                <a:latin typeface="+mn-lt"/>
                <a:ea typeface="+mn-ea"/>
                <a:cs typeface="+mn-cs"/>
              </a:rPr>
              <a:t>. From this portal it will also be possible to complete grant applications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recruit</a:t>
            </a:r>
            <a:r>
              <a:rPr lang="en-US" sz="1200" kern="1200" baseline="0" dirty="0">
                <a:solidFill>
                  <a:schemeClr val="tx1"/>
                </a:solidFill>
                <a:effectLst/>
                <a:latin typeface="+mn-lt"/>
                <a:ea typeface="+mn-ea"/>
                <a:cs typeface="+mn-cs"/>
              </a:rPr>
              <a:t> volunteers for health and wellness events.</a:t>
            </a:r>
            <a:r>
              <a:rPr lang="en-US" sz="1200" kern="1200" dirty="0">
                <a:solidFill>
                  <a:schemeClr val="tx1"/>
                </a:solidFill>
                <a:effectLst/>
                <a:latin typeface="+mn-lt"/>
                <a:ea typeface="+mn-ea"/>
                <a:cs typeface="+mn-cs"/>
              </a:rPr>
              <a:t> </a:t>
            </a:r>
            <a:endParaRPr lang="en-US" dirty="0"/>
          </a:p>
          <a:p>
            <a:endParaRPr lang="en-US" dirty="0"/>
          </a:p>
          <a:p>
            <a:r>
              <a:rPr lang="en-US" dirty="0"/>
              <a:t>Here’s what the portal looks like when you log on. You’ll click on School Health</a:t>
            </a:r>
            <a:r>
              <a:rPr lang="en-US" baseline="0" dirty="0"/>
              <a:t> Index on the left-hand side of the screen, and that will take you to the page where you can begin completing the tool.</a:t>
            </a:r>
            <a:endParaRPr lang="en-US" dirty="0"/>
          </a:p>
        </p:txBody>
      </p:sp>
      <p:sp>
        <p:nvSpPr>
          <p:cNvPr id="4" name="Slide Number Placeholder 3"/>
          <p:cNvSpPr>
            <a:spLocks noGrp="1"/>
          </p:cNvSpPr>
          <p:nvPr>
            <p:ph type="sldNum" sz="quarter" idx="10"/>
          </p:nvPr>
        </p:nvSpPr>
        <p:spPr/>
        <p:txBody>
          <a:bodyPr/>
          <a:lstStyle/>
          <a:p>
            <a:fld id="{470BAB5F-D262-C449-B908-776E4844B94B}" type="slidenum">
              <a:rPr lang="en-US" smtClean="0"/>
              <a:t>18</a:t>
            </a:fld>
            <a:endParaRPr lang="en-US"/>
          </a:p>
        </p:txBody>
      </p:sp>
    </p:spTree>
    <p:extLst>
      <p:ext uri="{BB962C8B-B14F-4D97-AF65-F5344CB8AC3E}">
        <p14:creationId xmlns:p14="http://schemas.microsoft.com/office/powerpoint/2010/main" val="270631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90563"/>
            <a:ext cx="4606925" cy="3455987"/>
          </a:xfrm>
        </p:spPr>
      </p:sp>
      <p:sp>
        <p:nvSpPr>
          <p:cNvPr id="3" name="Notes Placeholder 2"/>
          <p:cNvSpPr>
            <a:spLocks noGrp="1"/>
          </p:cNvSpPr>
          <p:nvPr>
            <p:ph type="body" idx="1"/>
          </p:nvPr>
        </p:nvSpPr>
        <p:spPr/>
        <p:txBody>
          <a:bodyPr/>
          <a:lstStyle/>
          <a:p>
            <a:r>
              <a:rPr lang="en-US" dirty="0"/>
              <a:t>After your school completes</a:t>
            </a:r>
            <a:r>
              <a:rPr lang="en-US" baseline="0" dirty="0"/>
              <a:t> the AFHK SHI modules, you will receive a report and links to online resources, based on your answers. Here is an example of a report [Walk through key features of the report.] You also receive a report for each individual module, which looks similar to this report.</a:t>
            </a:r>
          </a:p>
        </p:txBody>
      </p:sp>
      <p:sp>
        <p:nvSpPr>
          <p:cNvPr id="4" name="Slide Number Placeholder 3"/>
          <p:cNvSpPr>
            <a:spLocks noGrp="1"/>
          </p:cNvSpPr>
          <p:nvPr>
            <p:ph type="sldNum" sz="quarter" idx="10"/>
          </p:nvPr>
        </p:nvSpPr>
        <p:spPr/>
        <p:txBody>
          <a:bodyPr/>
          <a:lstStyle/>
          <a:p>
            <a:fld id="{3AB40F5B-77E7-0D42-9691-7A4BC3DEA28F}" type="slidenum">
              <a:rPr lang="en-US" smtClean="0"/>
              <a:pPr/>
              <a:t>19</a:t>
            </a:fld>
            <a:endParaRPr lang="en-US" dirty="0"/>
          </a:p>
        </p:txBody>
      </p:sp>
    </p:spTree>
    <p:extLst>
      <p:ext uri="{BB962C8B-B14F-4D97-AF65-F5344CB8AC3E}">
        <p14:creationId xmlns:p14="http://schemas.microsoft.com/office/powerpoint/2010/main" val="5023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[Review agenda for the day. Link back to what attendees shared about what they hope to get out of today.]</a:t>
            </a:r>
          </a:p>
        </p:txBody>
      </p:sp>
      <p:sp>
        <p:nvSpPr>
          <p:cNvPr id="4" name="Slide Number Placeholder 3"/>
          <p:cNvSpPr>
            <a:spLocks noGrp="1"/>
          </p:cNvSpPr>
          <p:nvPr>
            <p:ph type="sldNum" sz="quarter" idx="10"/>
          </p:nvPr>
        </p:nvSpPr>
        <p:spPr/>
        <p:txBody>
          <a:bodyPr/>
          <a:lstStyle/>
          <a:p>
            <a:fld id="{810898B7-A71C-48FE-BAD2-2793247E9A86}" type="slidenum">
              <a:rPr lang="en-US" smtClean="0"/>
              <a:pPr/>
              <a:t>2</a:t>
            </a:fld>
            <a:endParaRPr lang="en-US" dirty="0"/>
          </a:p>
        </p:txBody>
      </p:sp>
    </p:spTree>
    <p:extLst>
      <p:ext uri="{BB962C8B-B14F-4D97-AF65-F5344CB8AC3E}">
        <p14:creationId xmlns:p14="http://schemas.microsoft.com/office/powerpoint/2010/main" val="298300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After completing</a:t>
            </a:r>
            <a:r>
              <a:rPr lang="en-US" altLang="en-US" baseline="0" dirty="0">
                <a:latin typeface="Arial" panose="020B0604020202020204" pitchFamily="34" charset="0"/>
              </a:rPr>
              <a:t> all modules of the AFHK School Health Index, your school will receive an auto-generated action plan, in addition to the reports. The screenshots on this screen show you how you can access the Action Plan. Keep in mind that you’ll only be able to use the Action Plan feature if you complete all of the SHI modules.</a:t>
            </a:r>
            <a:endParaRPr lang="en-US" dirty="0"/>
          </a:p>
        </p:txBody>
      </p:sp>
      <p:sp>
        <p:nvSpPr>
          <p:cNvPr id="4" name="Slide Number Placeholder 3"/>
          <p:cNvSpPr>
            <a:spLocks noGrp="1"/>
          </p:cNvSpPr>
          <p:nvPr>
            <p:ph type="sldNum" sz="quarter" idx="10"/>
          </p:nvPr>
        </p:nvSpPr>
        <p:spPr/>
        <p:txBody>
          <a:bodyPr/>
          <a:lstStyle/>
          <a:p>
            <a:fld id="{470BAB5F-D262-C449-B908-776E4844B94B}" type="slidenum">
              <a:rPr lang="en-US" smtClean="0"/>
              <a:t>20</a:t>
            </a:fld>
            <a:endParaRPr lang="en-US"/>
          </a:p>
        </p:txBody>
      </p:sp>
    </p:spTree>
    <p:extLst>
      <p:ext uri="{BB962C8B-B14F-4D97-AF65-F5344CB8AC3E}">
        <p14:creationId xmlns:p14="http://schemas.microsoft.com/office/powerpoint/2010/main" val="382209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90563"/>
            <a:ext cx="4606925" cy="34559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Specific action items, based on your SHI responses, will pre-populate in the “pending actions” button which will help your school wellness team focus on areas where you could improve. For example, if your school scores low on the physical activity module, you will receive a number Game On Activity ideas to help increase physical activity opportunities at school. This can help your school stay focused on the needed areas of improvement. Here is an example of what the action plan will look like [review key components of action plan]. </a:t>
            </a:r>
            <a:r>
              <a:rPr lang="en-US" altLang="en-US" baseline="0" dirty="0">
                <a:latin typeface="Arial" panose="020B0604020202020204" pitchFamily="34" charset="0"/>
              </a:rPr>
              <a:t>This action plan can also be customized with additional action items that your school wants to add to the plan.</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are going to walk through this process step by step so you can be familiar with the technology, the reports and the action plan so you can use it for your own school’s assessment. First, let’s talk about why an action plan is so important.</a:t>
            </a:r>
          </a:p>
          <a:p>
            <a:endParaRPr lang="en-US" baseline="0" dirty="0"/>
          </a:p>
        </p:txBody>
      </p:sp>
      <p:sp>
        <p:nvSpPr>
          <p:cNvPr id="4" name="Slide Number Placeholder 3"/>
          <p:cNvSpPr>
            <a:spLocks noGrp="1"/>
          </p:cNvSpPr>
          <p:nvPr>
            <p:ph type="sldNum" sz="quarter" idx="10"/>
          </p:nvPr>
        </p:nvSpPr>
        <p:spPr/>
        <p:txBody>
          <a:bodyPr/>
          <a:lstStyle/>
          <a:p>
            <a:fld id="{3AB40F5B-77E7-0D42-9691-7A4BC3DEA28F}" type="slidenum">
              <a:rPr lang="en-US" smtClean="0"/>
              <a:pPr/>
              <a:t>21</a:t>
            </a:fld>
            <a:endParaRPr lang="en-US" dirty="0"/>
          </a:p>
        </p:txBody>
      </p:sp>
    </p:spTree>
    <p:extLst>
      <p:ext uri="{BB962C8B-B14F-4D97-AF65-F5344CB8AC3E}">
        <p14:creationId xmlns:p14="http://schemas.microsoft.com/office/powerpoint/2010/main" val="125359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Once you accept your pending actions, you can edit them to have a start and end date, owner (person responsible),</a:t>
            </a:r>
            <a:r>
              <a:rPr lang="en-US" baseline="0" dirty="0"/>
              <a:t> measure of success, etc. Simply click on the edit button to modify this. In addition, you can customize the action plan with your own actions, like the first one listed on this screen Host an Annual Health Fair.</a:t>
            </a:r>
          </a:p>
          <a:p>
            <a:endParaRPr lang="en-US" baseline="0" dirty="0"/>
          </a:p>
          <a:p>
            <a:r>
              <a:rPr lang="en-US" baseline="0" dirty="0"/>
              <a:t>We encourage schools to log into their action plan regularly to check off items that have been completed and add new items. </a:t>
            </a:r>
            <a:endParaRPr lang="en-US" dirty="0"/>
          </a:p>
        </p:txBody>
      </p:sp>
      <p:sp>
        <p:nvSpPr>
          <p:cNvPr id="4" name="Slide Number Placeholder 3"/>
          <p:cNvSpPr>
            <a:spLocks noGrp="1"/>
          </p:cNvSpPr>
          <p:nvPr>
            <p:ph type="sldNum" sz="quarter" idx="10"/>
          </p:nvPr>
        </p:nvSpPr>
        <p:spPr/>
        <p:txBody>
          <a:bodyPr/>
          <a:lstStyle/>
          <a:p>
            <a:fld id="{93B33C2B-BC30-E74B-90D0-9F97659C00A6}" type="slidenum">
              <a:rPr lang="en-US" smtClean="0"/>
              <a:t>22</a:t>
            </a:fld>
            <a:endParaRPr lang="en-US"/>
          </a:p>
        </p:txBody>
      </p:sp>
    </p:spTree>
    <p:extLst>
      <p:ext uri="{BB962C8B-B14F-4D97-AF65-F5344CB8AC3E}">
        <p14:creationId xmlns:p14="http://schemas.microsoft.com/office/powerpoint/2010/main" val="320383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90563"/>
            <a:ext cx="4606925" cy="3455987"/>
          </a:xfrm>
        </p:spPr>
      </p:sp>
      <p:sp>
        <p:nvSpPr>
          <p:cNvPr id="3" name="Notes Placeholder 2"/>
          <p:cNvSpPr>
            <a:spLocks noGrp="1"/>
          </p:cNvSpPr>
          <p:nvPr>
            <p:ph type="body" idx="1"/>
          </p:nvPr>
        </p:nvSpPr>
        <p:spPr>
          <a:xfrm>
            <a:off x="685800" y="4223743"/>
            <a:ext cx="5486400" cy="4684514"/>
          </a:xfrm>
        </p:spPr>
        <p:txBody>
          <a:bodyPr/>
          <a:lstStyle/>
          <a:p>
            <a:pPr>
              <a:spcBef>
                <a:spcPts val="425"/>
              </a:spcBef>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We’ll devote</a:t>
            </a:r>
            <a:r>
              <a:rPr lang="en-US"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the remainder of this section to practice using AFHK’s online School Health Index with a test school. This will give you a chance to see how the technology works and give you the opportunity to complete one module of the School Health Index. Then, you can take the information back to your school and complete the rest of the assessment with your school health team. We will also walk through the auto-generated action plan. Keep in mind, action plans are considered a working document and should be used as a guide for your school wellness initiatives. It’s a great tool to measure and evaluate your progress. I recommend using it at every school health team meeting to stay focused and organized. </a:t>
            </a:r>
          </a:p>
          <a:p>
            <a:pPr>
              <a:spcBef>
                <a:spcPts val="425"/>
              </a:spcBef>
            </a:pPr>
            <a:endParaRPr lang="en-US"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ts val="425"/>
              </a:spcBef>
            </a:pPr>
            <a:r>
              <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[Before participants work on their own SHI modules, demonstrate how to use the portal. Pull up the AFHK school portal testing site and use your test school log-in information to walk through a SHI module, report and action plan. See the School Portal Guide for Test Schools for step-by-step instructions. After you demonstrate how to use the portal, allow 10-15 minutes for participants to complete one of the SHI modules. Provide participants with the Instructions for Completing AFHK’s School Health Index to guide them step-by-step.]</a:t>
            </a:r>
          </a:p>
          <a:p>
            <a:pPr>
              <a:spcBef>
                <a:spcPts val="425"/>
              </a:spcBef>
            </a:pPr>
            <a:endPar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ts val="425"/>
              </a:spcBef>
            </a:pPr>
            <a:r>
              <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[Steps: </a:t>
            </a:r>
          </a:p>
          <a:p>
            <a:pPr>
              <a:spcBef>
                <a:spcPts val="425"/>
              </a:spcBef>
            </a:pPr>
            <a:endPar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457200" indent="-457200">
              <a:spcBef>
                <a:spcPts val="425"/>
              </a:spcBef>
              <a:buAutoNum type="arabicPeriod"/>
            </a:pPr>
            <a:r>
              <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on “School Health Index” on the left side in the dark blue.</a:t>
            </a:r>
          </a:p>
          <a:p>
            <a:pPr marL="457200" indent="-457200">
              <a:spcBef>
                <a:spcPts val="425"/>
              </a:spcBef>
              <a:buAutoNum type="arabicPeriod"/>
            </a:pPr>
            <a:r>
              <a:rPr lang="en-US" sz="2000" dirty="0"/>
              <a:t>There is a drop down box to select schools that do not have a SHI started. Find your school and select it.</a:t>
            </a:r>
          </a:p>
          <a:p>
            <a:pPr marL="457200" indent="-457200">
              <a:spcBef>
                <a:spcPts val="425"/>
              </a:spcBef>
              <a:buAutoNum type="arabicPeriod"/>
            </a:pPr>
            <a:r>
              <a:rPr lang="en-US" sz="2000" dirty="0"/>
              <a:t>If a SHI is already started, a list of all your affiliated schools will appear.</a:t>
            </a:r>
          </a:p>
          <a:p>
            <a:pPr marL="457200" indent="-457200">
              <a:spcBef>
                <a:spcPts val="425"/>
              </a:spcBef>
              <a:buAutoNum type="arabicPeriod"/>
            </a:pPr>
            <a:r>
              <a:rPr lang="en-US" sz="2000" dirty="0"/>
              <a:t>You will be able to find your school. Then you can view action plans and SHI modules not started, started and completed. Click on the school name to view any SHI modules that have been started (orange box) or completed (blue box with check mark). </a:t>
            </a:r>
          </a:p>
          <a:p>
            <a:pPr marL="457200" indent="-457200">
              <a:spcBef>
                <a:spcPts val="425"/>
              </a:spcBef>
              <a:buAutoNum type="arabicPeriod"/>
            </a:pPr>
            <a:r>
              <a:rPr lang="en-US" sz="2000" dirty="0"/>
              <a:t>When you click on the school name, you will see the SHI modules listed and the status of each module. </a:t>
            </a:r>
          </a:p>
          <a:p>
            <a:pPr marL="457200" indent="-457200">
              <a:spcBef>
                <a:spcPts val="425"/>
              </a:spcBef>
              <a:buAutoNum type="arabicPeriod"/>
            </a:pPr>
            <a:r>
              <a:rPr lang="en-US" sz="2000" dirty="0"/>
              <a:t>Click on the module box to enter the module to either start, edit or finish and submit. Once a module is submitted it will be marked as completed and will not be able to be edited. To complete the SHI, click on the appropriate response for each question. The responses are explained in the text with each question. Responses are listed in a drop down box under the answer descriptions</a:t>
            </a:r>
            <a:r>
              <a:rPr lang="en-US" sz="2000" baseline="0" dirty="0"/>
              <a:t>.]</a:t>
            </a:r>
            <a:endParaRPr lang="en-US" sz="2000" baseline="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810898B7-A71C-48FE-BAD2-2793247E9A86}" type="slidenum">
              <a:rPr lang="en-US" smtClean="0"/>
              <a:pPr/>
              <a:t>23</a:t>
            </a:fld>
            <a:endParaRPr lang="en-US" dirty="0"/>
          </a:p>
        </p:txBody>
      </p:sp>
    </p:spTree>
    <p:extLst>
      <p:ext uri="{BB962C8B-B14F-4D97-AF65-F5344CB8AC3E}">
        <p14:creationId xmlns:p14="http://schemas.microsoft.com/office/powerpoint/2010/main" val="244458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Wanted to close with some next steps/reminders.</a:t>
            </a:r>
          </a:p>
          <a:p>
            <a:endParaRPr lang="en-US" sz="1000" dirty="0" smtClean="0"/>
          </a:p>
          <a:p>
            <a:r>
              <a:rPr lang="en-US" sz="1000" dirty="0" smtClean="0"/>
              <a:t>You</a:t>
            </a:r>
            <a:r>
              <a:rPr lang="en-US" sz="1000" baseline="0" dirty="0" smtClean="0"/>
              <a:t> will need to complete the SHI prior to attending the wellness workshop. Jason (Brown County) &amp; </a:t>
            </a:r>
            <a:r>
              <a:rPr lang="en-US" sz="1000" baseline="0" dirty="0" err="1" smtClean="0"/>
              <a:t>Gayla</a:t>
            </a:r>
            <a:r>
              <a:rPr lang="en-US" sz="1000" baseline="0" dirty="0" smtClean="0"/>
              <a:t> (Batesville) are registered for the wellness workshop on Wednesday. If you could please email me your completed SHI anytime prior to you attending the workshop that would be great!</a:t>
            </a:r>
          </a:p>
          <a:p>
            <a:endParaRPr lang="en-US" sz="1000" baseline="0" dirty="0" smtClean="0"/>
          </a:p>
          <a:p>
            <a:r>
              <a:rPr lang="en-US" sz="1000" baseline="0" dirty="0" smtClean="0"/>
              <a:t>Jason – Hannah informed me that Brown County Schools has already completed the SHI, so if you just want to double check the info and update anything, as needed, that would work. </a:t>
            </a:r>
          </a:p>
          <a:p>
            <a:endParaRPr lang="en-US" sz="1000" baseline="0" dirty="0" smtClean="0"/>
          </a:p>
          <a:p>
            <a:r>
              <a:rPr lang="en-US" sz="1000" dirty="0" smtClean="0"/>
              <a:t>Next steps:</a:t>
            </a:r>
          </a:p>
          <a:p>
            <a:pPr marL="228600" indent="-228600">
              <a:buAutoNum type="arabicPeriod"/>
            </a:pPr>
            <a:r>
              <a:rPr lang="en-US" sz="1000" dirty="0" smtClean="0"/>
              <a:t>Complete SHI</a:t>
            </a:r>
          </a:p>
          <a:p>
            <a:pPr marL="228600" indent="-228600">
              <a:buAutoNum type="arabicPeriod"/>
            </a:pPr>
            <a:r>
              <a:rPr lang="en-US" sz="1000" dirty="0" smtClean="0"/>
              <a:t>I</a:t>
            </a:r>
            <a:r>
              <a:rPr lang="en-US" sz="1000" baseline="0" dirty="0" smtClean="0"/>
              <a:t> will be able to view your completed SHI – the only ones who will have access to view your SHI results are you, Hannah and myself. </a:t>
            </a:r>
          </a:p>
          <a:p>
            <a:pPr marL="228600" indent="-228600">
              <a:buAutoNum type="arabicPeriod"/>
            </a:pPr>
            <a:r>
              <a:rPr lang="en-US" sz="1000" baseline="0" dirty="0" smtClean="0"/>
              <a:t>Attend wellness workshop, specifically session 2: in depth overview on SHI and Smarter Lunchrooms</a:t>
            </a:r>
          </a:p>
          <a:p>
            <a:pPr marL="228600" indent="-228600">
              <a:buAutoNum type="arabicPeriod"/>
            </a:pPr>
            <a:r>
              <a:rPr lang="en-US" sz="1000" dirty="0" smtClean="0"/>
              <a:t>After the</a:t>
            </a:r>
            <a:r>
              <a:rPr lang="en-US" sz="1000" baseline="0" dirty="0" smtClean="0"/>
              <a:t> workshops are over, we will begin the conversation about when we can visit you for the one-on-one guidance to help you meet your goals. So please start thinking about how you want this to look – do you prefer Allie, Hannah and myself to all come on one day or do you prefer separate visit. Let us know what works best for you and your wellness team. </a:t>
            </a:r>
          </a:p>
          <a:p>
            <a:pPr marL="228600" indent="-228600">
              <a:buAutoNum type="arabicPeriod"/>
            </a:pPr>
            <a:r>
              <a:rPr lang="en-US" sz="1000" baseline="0" dirty="0" smtClean="0"/>
              <a:t>After we help you work on implementing some of your goals you submitted in your application, we will have you resubmit the SHI by June 2018. Again, the nice perk about using the AFHK’s SHI is that your answers will be saved, so when it comes time to resubmit, all you will need to do is update answers on an as needed basis. </a:t>
            </a:r>
          </a:p>
          <a:p>
            <a:pPr marL="228600" indent="-228600">
              <a:buAutoNum type="arabicPeriod"/>
            </a:pPr>
            <a:endParaRPr lang="en-US" sz="1000" baseline="0" dirty="0" smtClean="0"/>
          </a:p>
          <a:p>
            <a:pPr marL="228600" indent="-228600">
              <a:buAutoNum type="arabicPeriod"/>
            </a:pPr>
            <a:endParaRPr lang="en-US" sz="1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To help with sustainability for this project, I will be creating a b</a:t>
            </a:r>
            <a:r>
              <a:rPr lang="en-US" sz="1200" kern="1200" dirty="0" smtClean="0">
                <a:solidFill>
                  <a:schemeClr val="tx1"/>
                </a:solidFill>
                <a:effectLst/>
                <a:latin typeface="+mn-lt"/>
                <a:ea typeface="+mn-ea"/>
                <a:cs typeface="+mn-cs"/>
              </a:rPr>
              <a:t>est practice document/fact sheet with Indiana specific information such as one a pager of wellness policy goals that were implemented by the you, our 5 schools,</a:t>
            </a:r>
            <a:r>
              <a:rPr lang="en-US" sz="1200" kern="1200" baseline="0" dirty="0" smtClean="0">
                <a:solidFill>
                  <a:schemeClr val="tx1"/>
                </a:solidFill>
                <a:effectLst/>
                <a:latin typeface="+mn-lt"/>
                <a:ea typeface="+mn-ea"/>
                <a:cs typeface="+mn-cs"/>
              </a:rPr>
              <a:t> and pictures.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Please let me know if you need anything from us! Again, we are excited to work with you towards </a:t>
            </a:r>
            <a:r>
              <a:rPr lang="en-US" sz="1200" kern="1200" baseline="0" smtClean="0">
                <a:solidFill>
                  <a:schemeClr val="tx1"/>
                </a:solidFill>
                <a:effectLst/>
                <a:latin typeface="+mn-lt"/>
                <a:ea typeface="+mn-ea"/>
                <a:cs typeface="+mn-cs"/>
              </a:rPr>
              <a:t>making your wellness projects come to life! </a:t>
            </a:r>
            <a:endParaRPr lang="en-US" sz="1200" kern="1200" dirty="0" smtClean="0">
              <a:solidFill>
                <a:schemeClr val="tx1"/>
              </a:solidFill>
              <a:effectLst/>
              <a:latin typeface="+mn-lt"/>
              <a:ea typeface="+mn-ea"/>
              <a:cs typeface="+mn-cs"/>
            </a:endParaRPr>
          </a:p>
          <a:p>
            <a:pPr marL="0" indent="0">
              <a:buNone/>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93B33C2B-BC30-E74B-90D0-9F97659C00A6}" type="slidenum">
              <a:rPr lang="en-US" smtClean="0"/>
              <a:t>25</a:t>
            </a:fld>
            <a:endParaRPr lang="en-US"/>
          </a:p>
        </p:txBody>
      </p:sp>
    </p:spTree>
    <p:extLst>
      <p:ext uri="{BB962C8B-B14F-4D97-AF65-F5344CB8AC3E}">
        <p14:creationId xmlns:p14="http://schemas.microsoft.com/office/powerpoint/2010/main" val="9296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Let’s get started.  First I’d like to give you a little background on AFHK.</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p>
          <a:p>
            <a:r>
              <a:rPr lang="en-US" dirty="0"/>
              <a:t>Action for Healthy Kids®</a:t>
            </a:r>
            <a:r>
              <a:rPr lang="en-US" sz="1200" kern="1200" dirty="0">
                <a:solidFill>
                  <a:schemeClr val="tx1"/>
                </a:solidFill>
                <a:effectLst/>
                <a:latin typeface="+mn-lt"/>
                <a:ea typeface="ＭＳ Ｐゴシック" charset="0"/>
                <a:cs typeface="ＭＳ Ｐゴシック" charset="0"/>
              </a:rPr>
              <a:t> mobilizes school professionals, families and communities across the U.S. to take actions that lead to healthy eating, physical activity and healthier schools where kids thrive.</a:t>
            </a:r>
          </a:p>
          <a:p>
            <a:r>
              <a:rPr lang="en-US" dirty="0"/>
              <a:t> </a:t>
            </a:r>
          </a:p>
          <a:p>
            <a:r>
              <a:rPr lang="en-US" dirty="0"/>
              <a:t>We are moms, dads, teachers, students, school and community leaders and school wellness experts who have banded together to create healthier learning environments for our children.   </a:t>
            </a:r>
          </a:p>
          <a:p>
            <a:endParaRPr lang="en-US" dirty="0"/>
          </a:p>
          <a:p>
            <a:r>
              <a:rPr lang="en-US" dirty="0"/>
              <a:t>We believe that everyone has a part to play in ending the nation’s childhood obesity epidemic.  Our programs, tools and resources make that possible. </a:t>
            </a:r>
            <a:endParaRPr lang="en-US" dirty="0">
              <a:latin typeface="Arial" pitchFamily="34" charset="0"/>
              <a:ea typeface="ＭＳ Ｐゴシック" charset="-128"/>
              <a:cs typeface="Arial" pitchFamily="34" charset="0"/>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9AECA18C-F8A8-47F4-9A2F-941BBE9A145B}"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303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a:xfrm>
            <a:off x="685800" y="4343400"/>
            <a:ext cx="5486400" cy="2819400"/>
          </a:xfrm>
        </p:spPr>
        <p:txBody>
          <a:bodyPr wrap="square" numCol="1" anchor="t" anchorCtr="0" compatLnSpc="1">
            <a:prstTxWarp prst="textNoShape">
              <a:avLst/>
            </a:prstTxWarp>
          </a:bodyPr>
          <a:lstStyle/>
          <a:p>
            <a:pPr eaLnBrk="1" hangingPunct="1">
              <a:spcBef>
                <a:spcPct val="0"/>
              </a:spcBef>
              <a:defRPr/>
            </a:pPr>
            <a:r>
              <a:rPr lang="en-US" dirty="0"/>
              <a:t>We were founded in 2002 by former Surgeon General David Satcher.  Today we have more than 110,000 members and constituents in our network.  We also partner with dozens of professional associations, government agencies and corporations at the national and local level.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a:solidFill>
                <a:srgbClr val="173C8B"/>
              </a:solidFill>
              <a:latin typeface="+mn-lt"/>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173C8B"/>
              </a:solidFill>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rgbClr val="173C8B"/>
              </a:solidFill>
              <a:latin typeface="+mn-lt"/>
              <a:cs typeface="Arial" pitchFamily="34" charset="0"/>
            </a:endParaRPr>
          </a:p>
          <a:p>
            <a:pPr eaLnBrk="1" hangingPunct="1">
              <a:spcBef>
                <a:spcPct val="0"/>
              </a:spcBef>
            </a:pPr>
            <a:endParaRPr lang="en-US" i="1" dirty="0">
              <a:solidFill>
                <a:srgbClr val="254061"/>
              </a:solidFill>
              <a:latin typeface="Arial" pitchFamily="34" charset="0"/>
              <a:ea typeface="ＭＳ Ｐゴシック" charset="-128"/>
              <a:cs typeface="Arial" pitchFamily="34" charset="0"/>
            </a:endParaRPr>
          </a:p>
          <a:p>
            <a:pPr eaLnBrk="1" hangingPunct="1">
              <a:spcBef>
                <a:spcPct val="0"/>
              </a:spcBef>
            </a:pPr>
            <a:endParaRPr lang="en-US" b="1" i="1" dirty="0">
              <a:solidFill>
                <a:srgbClr val="254061"/>
              </a:solidFill>
              <a:latin typeface="Arial" pitchFamily="34" charset="0"/>
              <a:ea typeface="ＭＳ Ｐゴシック" charset="-128"/>
              <a:cs typeface="Arial" pitchFamily="34" charset="0"/>
            </a:endParaRPr>
          </a:p>
          <a:p>
            <a:pPr eaLnBrk="1" hangingPunct="1">
              <a:spcBef>
                <a:spcPct val="0"/>
              </a:spcBef>
            </a:pPr>
            <a:endParaRPr lang="en-US" b="1" i="1" dirty="0">
              <a:solidFill>
                <a:srgbClr val="254061"/>
              </a:solidFill>
              <a:latin typeface="Arial" pitchFamily="34" charset="0"/>
              <a:ea typeface="ＭＳ Ｐゴシック" charset="-128"/>
              <a:cs typeface="Arial" pitchFamily="34" charset="0"/>
            </a:endParaRPr>
          </a:p>
          <a:p>
            <a:pPr eaLnBrk="1" hangingPunct="1">
              <a:spcBef>
                <a:spcPct val="0"/>
              </a:spcBef>
            </a:pPr>
            <a:endParaRPr lang="en-US" dirty="0">
              <a:ea typeface="ＭＳ Ｐゴシック"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37197748-FC34-4E97-B4AD-09D4AD46C475}"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4382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that</a:t>
            </a:r>
            <a:r>
              <a:rPr lang="en-US" baseline="0" dirty="0"/>
              <a:t> we’ve set the context and made the case for why we are all here today, I’d like to introduce you to a resource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that I will be referring to throughout the training to help guide you in your efforts to create healthier schools.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Action</a:t>
            </a:r>
            <a:r>
              <a:rPr lang="en-US" baseline="0" dirty="0"/>
              <a:t> for Healthy Kids has an online tool that can be used to help your school minimize conflicting messages by supporting you school in developing (or maintaining) a successful school health and wellness program. </a:t>
            </a:r>
            <a:r>
              <a:rPr lang="en-US" sz="1200" dirty="0"/>
              <a:t>Game On supports America’s schools, their staff, students, and families to incorporate healthy food choices and physical activity into their daily lives and school environment, with the ultimate goal of getting nationally recognized as a health-promoting school.</a:t>
            </a:r>
            <a:r>
              <a:rPr lang="en-US" sz="1200" baseline="0" dirty="0"/>
              <a:t> It doesn’t matter where your school is with school wellness – Whether you are just starting a school health team or you have been implementing wellness initiatives for years – Game On can serve as a tool to provide you with resources and ideas to continually improve your wellness programming. Game On can also be used to compliment other programs your school may already have in place.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548F544-A69A-48B0-BBE7-98F84CA2DA6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0197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Game On strives</a:t>
            </a:r>
            <a:r>
              <a:rPr lang="en-US" baseline="0" dirty="0"/>
              <a:t> to:</a:t>
            </a:r>
          </a:p>
          <a:p>
            <a:pPr marL="171450" indent="-171450">
              <a:buFont typeface="Arial" panose="020B0604020202020204" pitchFamily="34" charset="0"/>
              <a:buChar char="•"/>
            </a:pPr>
            <a:r>
              <a:rPr lang="en-US" sz="1200" dirty="0"/>
              <a:t>Help students learn about and practice the habits of sound nutrition and physical activity</a:t>
            </a:r>
            <a:r>
              <a:rPr lang="en-US" sz="1200" baseline="0" dirty="0"/>
              <a:t>. Game On e</a:t>
            </a:r>
            <a:r>
              <a:rPr lang="en-US" sz="1200" dirty="0"/>
              <a:t>ngages students in making better food choices – including fruits, vegetables, whole grains and low-fat and fat-free milk products – at school and home.</a:t>
            </a:r>
            <a:r>
              <a:rPr lang="en-US" sz="1200" baseline="0" dirty="0"/>
              <a:t> It also focuses on e</a:t>
            </a:r>
            <a:r>
              <a:rPr lang="en-US" sz="1200" dirty="0"/>
              <a:t>ngaging students in getting more physical activity before, during, and after school</a:t>
            </a:r>
            <a:r>
              <a:rPr lang="en-US" sz="1200" baseline="0" dirty="0"/>
              <a:t>. </a:t>
            </a:r>
            <a:r>
              <a:rPr lang="en-US" sz="1200" dirty="0"/>
              <a:t>You’ll find more than 80 Eat Better and Move</a:t>
            </a:r>
            <a:r>
              <a:rPr lang="en-US" sz="1200" baseline="0" dirty="0"/>
              <a:t> More Activity ideas that include resources, ideas and tips for implementing at your school.</a:t>
            </a:r>
          </a:p>
          <a:p>
            <a:pPr marL="171450" indent="-171450">
              <a:buFont typeface="Arial" panose="020B0604020202020204" pitchFamily="34" charset="0"/>
              <a:buChar char="•"/>
            </a:pPr>
            <a:r>
              <a:rPr lang="en-US" sz="1200" dirty="0"/>
              <a:t>Provide schools with a framework and access to tools to integrate health concepts and activities throughout the school year. This framework can be used to</a:t>
            </a:r>
            <a:r>
              <a:rPr lang="en-US" sz="1200" baseline="0" dirty="0"/>
              <a:t> compliment other wellness initiatives or programs your school has in place. </a:t>
            </a:r>
            <a:endParaRPr lang="en-US" sz="1200" dirty="0"/>
          </a:p>
          <a:p>
            <a:pPr marL="171450" indent="-171450">
              <a:buFont typeface="Arial" panose="020B0604020202020204" pitchFamily="34" charset="0"/>
              <a:buChar char="•"/>
            </a:pPr>
            <a:r>
              <a:rPr lang="en-US" sz="1200" dirty="0"/>
              <a:t>Engage educators, school staff, families and community members in helping students eat better and move more – Everyone has a role in school wellness!</a:t>
            </a:r>
          </a:p>
          <a:p>
            <a:pPr marL="171450" indent="-171450">
              <a:buFont typeface="Arial" panose="020B0604020202020204" pitchFamily="34" charset="0"/>
              <a:buChar char="•"/>
            </a:pPr>
            <a:r>
              <a:rPr lang="en-US" sz="1200" dirty="0"/>
              <a:t>Support long-term school wellness policies by promoting sound nutrition and physical activity throughout the school campus. Game On provides strategies</a:t>
            </a:r>
            <a:r>
              <a:rPr lang="en-US" sz="1200" baseline="0" dirty="0"/>
              <a:t> and ideas to help you put your school district’s local school wellness policy in action.</a:t>
            </a:r>
            <a:endParaRPr lang="en-US" baseline="0" dirty="0"/>
          </a:p>
        </p:txBody>
      </p:sp>
      <p:sp>
        <p:nvSpPr>
          <p:cNvPr id="4" name="Slide Number Placeholder 3"/>
          <p:cNvSpPr>
            <a:spLocks noGrp="1"/>
          </p:cNvSpPr>
          <p:nvPr>
            <p:ph type="sldNum" sz="quarter" idx="10"/>
          </p:nvPr>
        </p:nvSpPr>
        <p:spPr/>
        <p:txBody>
          <a:bodyPr/>
          <a:lstStyle/>
          <a:p>
            <a:fld id="{44D48597-8301-41C5-BA28-762731E37894}" type="slidenum">
              <a:rPr lang="en-US" smtClean="0"/>
              <a:t>6</a:t>
            </a:fld>
            <a:endParaRPr lang="en-US" dirty="0"/>
          </a:p>
        </p:txBody>
      </p:sp>
    </p:spTree>
    <p:extLst>
      <p:ext uri="{BB962C8B-B14F-4D97-AF65-F5344CB8AC3E}">
        <p14:creationId xmlns:p14="http://schemas.microsoft.com/office/powerpoint/2010/main" val="188898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243123" y="9283242"/>
            <a:ext cx="3246559" cy="48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nchor="b"/>
          <a:lstStyle>
            <a:lvl1pPr algn="ctr" defTabSz="947738">
              <a:spcBef>
                <a:spcPct val="50000"/>
              </a:spcBef>
              <a:defRPr sz="1600">
                <a:solidFill>
                  <a:schemeClr val="tx1"/>
                </a:solidFill>
                <a:latin typeface="Arial" panose="020B0604020202020204" pitchFamily="34" charset="0"/>
              </a:defRPr>
            </a:lvl1pPr>
            <a:lvl2pPr marL="742950" indent="-285750" algn="ctr" defTabSz="947738">
              <a:spcBef>
                <a:spcPct val="50000"/>
              </a:spcBef>
              <a:defRPr sz="1600">
                <a:solidFill>
                  <a:schemeClr val="tx1"/>
                </a:solidFill>
                <a:latin typeface="Arial" panose="020B0604020202020204" pitchFamily="34" charset="0"/>
              </a:defRPr>
            </a:lvl2pPr>
            <a:lvl3pPr marL="1143000" indent="-228600" algn="ctr" defTabSz="947738">
              <a:spcBef>
                <a:spcPct val="50000"/>
              </a:spcBef>
              <a:defRPr sz="1600">
                <a:solidFill>
                  <a:schemeClr val="tx1"/>
                </a:solidFill>
                <a:latin typeface="Arial" panose="020B0604020202020204" pitchFamily="34" charset="0"/>
              </a:defRPr>
            </a:lvl3pPr>
            <a:lvl4pPr marL="1600200" indent="-228600" algn="ctr" defTabSz="947738">
              <a:spcBef>
                <a:spcPct val="50000"/>
              </a:spcBef>
              <a:defRPr sz="1600">
                <a:solidFill>
                  <a:schemeClr val="tx1"/>
                </a:solidFill>
                <a:latin typeface="Arial" panose="020B0604020202020204" pitchFamily="34" charset="0"/>
              </a:defRPr>
            </a:lvl4pPr>
            <a:lvl5pPr marL="2057400" indent="-228600" algn="ctr" defTabSz="947738">
              <a:spcBef>
                <a:spcPct val="50000"/>
              </a:spcBef>
              <a:defRPr sz="1600">
                <a:solidFill>
                  <a:schemeClr val="tx1"/>
                </a:solidFill>
                <a:latin typeface="Arial" panose="020B0604020202020204" pitchFamily="34" charset="0"/>
              </a:defRPr>
            </a:lvl5pPr>
            <a:lvl6pPr marL="2514600" indent="-228600" algn="ctr" defTabSz="947738"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defTabSz="947738"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defTabSz="947738"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defTabSz="947738" eaLnBrk="0" fontAlgn="base" hangingPunct="0">
              <a:spcBef>
                <a:spcPct val="50000"/>
              </a:spcBef>
              <a:spcAft>
                <a:spcPct val="0"/>
              </a:spcAft>
              <a:defRPr sz="1600">
                <a:solidFill>
                  <a:schemeClr val="tx1"/>
                </a:solidFill>
                <a:latin typeface="Arial" panose="020B0604020202020204" pitchFamily="34" charset="0"/>
              </a:defRPr>
            </a:lvl9pPr>
          </a:lstStyle>
          <a:p>
            <a:pPr algn="r">
              <a:spcBef>
                <a:spcPct val="0"/>
              </a:spcBef>
            </a:pPr>
            <a:fld id="{DC4D0610-A550-4062-8B4D-46BE9EA50979}" type="slidenum">
              <a:rPr lang="en-US" altLang="en-US" sz="1200"/>
              <a:pPr algn="r">
                <a:spcBef>
                  <a:spcPct val="0"/>
                </a:spcBef>
              </a:pPr>
              <a:t>7</a:t>
            </a:fld>
            <a:endParaRPr lang="en-US" altLang="en-US" sz="1200" dirty="0"/>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Notes Placeholder 4"/>
          <p:cNvSpPr>
            <a:spLocks noGrp="1"/>
          </p:cNvSpPr>
          <p:nvPr/>
        </p:nvSpPr>
        <p:spPr bwMode="auto">
          <a:xfrm>
            <a:off x="747830" y="4641620"/>
            <a:ext cx="5995646" cy="44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lstStyle>
            <a:lvl1pPr algn="ctr">
              <a:spcBef>
                <a:spcPct val="50000"/>
              </a:spcBef>
              <a:defRPr sz="1600">
                <a:solidFill>
                  <a:schemeClr val="tx1"/>
                </a:solidFill>
                <a:latin typeface="Arial" panose="020B0604020202020204" pitchFamily="34" charset="0"/>
              </a:defRPr>
            </a:lvl1pPr>
            <a:lvl2pPr marL="742950" indent="-285750" algn="ctr">
              <a:spcBef>
                <a:spcPct val="50000"/>
              </a:spcBef>
              <a:defRPr sz="1600">
                <a:solidFill>
                  <a:schemeClr val="tx1"/>
                </a:solidFill>
                <a:latin typeface="Arial" panose="020B0604020202020204" pitchFamily="34" charset="0"/>
              </a:defRPr>
            </a:lvl2pPr>
            <a:lvl3pPr marL="1143000" indent="-228600" algn="ctr">
              <a:spcBef>
                <a:spcPct val="50000"/>
              </a:spcBef>
              <a:defRPr sz="1600">
                <a:solidFill>
                  <a:schemeClr val="tx1"/>
                </a:solidFill>
                <a:latin typeface="Arial" panose="020B0604020202020204" pitchFamily="34" charset="0"/>
              </a:defRPr>
            </a:lvl3pPr>
            <a:lvl4pPr marL="1600200" indent="-228600" algn="ctr">
              <a:spcBef>
                <a:spcPct val="50000"/>
              </a:spcBef>
              <a:defRPr sz="1600">
                <a:solidFill>
                  <a:schemeClr val="tx1"/>
                </a:solidFill>
                <a:latin typeface="Arial" panose="020B0604020202020204" pitchFamily="34" charset="0"/>
              </a:defRPr>
            </a:lvl4pPr>
            <a:lvl5pPr marL="2057400" indent="-228600" algn="ctr">
              <a:spcBef>
                <a:spcPct val="50000"/>
              </a:spcBef>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spcBef>
                <a:spcPct val="30000"/>
              </a:spcBef>
            </a:pPr>
            <a:endParaRPr lang="en-US" altLang="en-US" sz="1200" dirty="0"/>
          </a:p>
        </p:txBody>
      </p:sp>
      <p:sp>
        <p:nvSpPr>
          <p:cNvPr id="2" name="Notes Placeholder 1"/>
          <p:cNvSpPr>
            <a:spLocks noGrp="1"/>
          </p:cNvSpPr>
          <p:nvPr>
            <p:ph type="body" idx="1"/>
          </p:nvPr>
        </p:nvSpPr>
        <p:spPr/>
        <p:txBody>
          <a:bodyPr/>
          <a:lstStyle/>
          <a:p>
            <a:r>
              <a:rPr lang="en-US" dirty="0"/>
              <a:t>Game On is flexible</a:t>
            </a:r>
            <a:r>
              <a:rPr lang="en-US" baseline="0" dirty="0"/>
              <a:t> to meet your school’s needs. On your screen, you’ll see several examples of how you can use Game On to inform your school wellness program. [Read all or a few activities on screen.]</a:t>
            </a:r>
          </a:p>
        </p:txBody>
      </p:sp>
    </p:spTree>
    <p:extLst>
      <p:ext uri="{BB962C8B-B14F-4D97-AF65-F5344CB8AC3E}">
        <p14:creationId xmlns:p14="http://schemas.microsoft.com/office/powerpoint/2010/main" val="3511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As I’ve mentioned, Game On has more than 80 Eat Better and Move More Activities such as “Host a Taste Test”, “Family Fun Days”, “Brain Breaks”, “Rethink Your Drink”. Each of these Activities are organized into a School Blueprint so you can search for activities based on which area of school you want to make healthier. For example, if you are a classroom teacher, you can click on the “Classroom” on the School Blueprint to find the Eat Better and Move More Activity ideas we recommend for making classrooms healthier.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4D48597-8301-41C5-BA28-762731E37894}" type="slidenum">
              <a:rPr lang="en-US" smtClean="0"/>
              <a:t>8</a:t>
            </a:fld>
            <a:endParaRPr lang="en-US" dirty="0"/>
          </a:p>
        </p:txBody>
      </p:sp>
    </p:spTree>
    <p:extLst>
      <p:ext uri="{BB962C8B-B14F-4D97-AF65-F5344CB8AC3E}">
        <p14:creationId xmlns:p14="http://schemas.microsoft.com/office/powerpoint/2010/main" val="279213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243123" y="9283242"/>
            <a:ext cx="3246559" cy="48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nchor="b"/>
          <a:lstStyle>
            <a:lvl1pPr defTabSz="947738">
              <a:defRPr sz="1600">
                <a:solidFill>
                  <a:schemeClr val="tx1"/>
                </a:solidFill>
                <a:latin typeface="Arial" panose="020B0604020202020204" pitchFamily="34" charset="0"/>
              </a:defRPr>
            </a:lvl1pPr>
            <a:lvl2pPr marL="742950" indent="-285750" defTabSz="947738">
              <a:defRPr sz="1600">
                <a:solidFill>
                  <a:schemeClr val="tx1"/>
                </a:solidFill>
                <a:latin typeface="Arial" panose="020B0604020202020204" pitchFamily="34" charset="0"/>
              </a:defRPr>
            </a:lvl2pPr>
            <a:lvl3pPr marL="1143000" indent="-228600" defTabSz="947738">
              <a:defRPr sz="1600">
                <a:solidFill>
                  <a:schemeClr val="tx1"/>
                </a:solidFill>
                <a:latin typeface="Arial" panose="020B0604020202020204" pitchFamily="34" charset="0"/>
              </a:defRPr>
            </a:lvl3pPr>
            <a:lvl4pPr marL="1600200" indent="-228600" defTabSz="947738">
              <a:defRPr sz="1600">
                <a:solidFill>
                  <a:schemeClr val="tx1"/>
                </a:solidFill>
                <a:latin typeface="Arial" panose="020B0604020202020204" pitchFamily="34" charset="0"/>
              </a:defRPr>
            </a:lvl4pPr>
            <a:lvl5pPr marL="2057400" indent="-228600" defTabSz="947738">
              <a:defRPr sz="1600">
                <a:solidFill>
                  <a:schemeClr val="tx1"/>
                </a:solidFill>
                <a:latin typeface="Arial" panose="020B0604020202020204" pitchFamily="34" charset="0"/>
              </a:defRPr>
            </a:lvl5pPr>
            <a:lvl6pPr marL="2514600" indent="-228600" algn="ctr" defTabSz="947738"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defTabSz="947738"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defTabSz="947738"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defTabSz="947738" eaLnBrk="0" fontAlgn="base" hangingPunct="0">
              <a:spcBef>
                <a:spcPct val="50000"/>
              </a:spcBef>
              <a:spcAft>
                <a:spcPct val="0"/>
              </a:spcAft>
              <a:defRPr sz="1600">
                <a:solidFill>
                  <a:schemeClr val="tx1"/>
                </a:solidFill>
                <a:latin typeface="Arial" panose="020B0604020202020204" pitchFamily="34" charset="0"/>
              </a:defRPr>
            </a:lvl9pPr>
          </a:lstStyle>
          <a:p>
            <a:pPr algn="r">
              <a:spcBef>
                <a:spcPct val="0"/>
              </a:spcBef>
            </a:pPr>
            <a:fld id="{46048026-2EF5-4663-B4F1-64FE1F2824E9}" type="slidenum">
              <a:rPr lang="en-US" altLang="en-US" sz="1200"/>
              <a:pPr algn="r">
                <a:spcBef>
                  <a:spcPct val="0"/>
                </a:spcBef>
              </a:pPr>
              <a:t>9</a:t>
            </a:fld>
            <a:endParaRPr lang="en-US" altLang="en-US" sz="1200" dirty="0"/>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Notes Placeholder 4"/>
          <p:cNvSpPr>
            <a:spLocks noGrp="1"/>
          </p:cNvSpPr>
          <p:nvPr/>
        </p:nvSpPr>
        <p:spPr bwMode="auto">
          <a:xfrm>
            <a:off x="747830" y="4641620"/>
            <a:ext cx="5995646" cy="44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5" tIns="48402" rIns="96805" bIns="48402"/>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spcBef>
                <a:spcPct val="30000"/>
              </a:spcBef>
            </a:pPr>
            <a:endParaRPr lang="en-US" altLang="en-US" sz="1200" dirty="0"/>
          </a:p>
        </p:txBody>
      </p:sp>
      <p:sp>
        <p:nvSpPr>
          <p:cNvPr id="2" name="Notes Placeholder 1"/>
          <p:cNvSpPr>
            <a:spLocks noGrp="1"/>
          </p:cNvSpPr>
          <p:nvPr>
            <p:ph type="body" idx="1"/>
          </p:nvPr>
        </p:nvSpPr>
        <p:spPr/>
        <p:txBody>
          <a:bodyPr/>
          <a:lstStyle/>
          <a:p>
            <a:r>
              <a:rPr lang="en-US" dirty="0"/>
              <a:t>Game On is organized into 6 steps</a:t>
            </a:r>
            <a:r>
              <a:rPr lang="en-US" baseline="0" dirty="0"/>
              <a:t> – We recommend following these 6 steps to ensure you build a strong, sustainable school health and wellness program. This is where the flexibility comes in – If you already have a diverse school health team in place, you can skip Step 1 and start right with Step 2. It’s designed to meet you where you are!</a:t>
            </a:r>
          </a:p>
          <a:p>
            <a:endParaRPr lang="en-US" baseline="0" dirty="0"/>
          </a:p>
          <a:p>
            <a:r>
              <a:rPr lang="en-US" baseline="0" dirty="0"/>
              <a:t>The first 3 steps are listed on your screen. [Review steps.]</a:t>
            </a:r>
            <a:endParaRPr lang="en-US" dirty="0"/>
          </a:p>
        </p:txBody>
      </p:sp>
    </p:spTree>
    <p:extLst>
      <p:ext uri="{BB962C8B-B14F-4D97-AF65-F5344CB8AC3E}">
        <p14:creationId xmlns:p14="http://schemas.microsoft.com/office/powerpoint/2010/main" val="2173491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2" descr="C:\Users\cmuller\AppData\Local\Microsoft\Windows\Temporary Internet Files\Content.IE5\186AWV51\MP900427810[1].jpg"/>
          <p:cNvPicPr>
            <a:picLocks noChangeAspect="1" noChangeArrowheads="1"/>
          </p:cNvPicPr>
          <p:nvPr userDrawn="1"/>
        </p:nvPicPr>
        <p:blipFill rotWithShape="1">
          <a:blip r:embed="rId2">
            <a:alphaModFix/>
          </a:blip>
          <a:srcRect l="27237" t="27915" r="174" b="25965"/>
          <a:stretch/>
        </p:blipFill>
        <p:spPr bwMode="auto">
          <a:xfrm>
            <a:off x="0" y="-13788"/>
            <a:ext cx="9157547" cy="6322002"/>
          </a:xfrm>
          <a:prstGeom prst="rect">
            <a:avLst/>
          </a:prstGeom>
          <a:noFill/>
          <a:effectLst>
            <a:outerShdw blurRad="50800" dist="38100" dir="2700000" algn="tl" rotWithShape="0">
              <a:prstClr val="black">
                <a:alpha val="40000"/>
              </a:prstClr>
            </a:outerShdw>
          </a:effectLst>
          <a:extLst/>
        </p:spPr>
      </p:pic>
      <p:sp>
        <p:nvSpPr>
          <p:cNvPr id="3" name="Content Placeholder 2"/>
          <p:cNvSpPr>
            <a:spLocks noGrp="1"/>
          </p:cNvSpPr>
          <p:nvPr>
            <p:ph idx="1" hasCustomPrompt="1"/>
          </p:nvPr>
        </p:nvSpPr>
        <p:spPr>
          <a:xfrm>
            <a:off x="855806" y="610111"/>
            <a:ext cx="3704236" cy="1133312"/>
          </a:xfrm>
        </p:spPr>
        <p:txBody>
          <a:bodyPr/>
          <a:lstStyle>
            <a:lvl1pPr>
              <a:defRPr b="1" baseline="0">
                <a:solidFill>
                  <a:srgbClr val="FFFFFF"/>
                </a:solidFill>
              </a:defRPr>
            </a:lvl1pPr>
            <a:lvl2pPr marL="338648" indent="0" algn="l">
              <a:buNone/>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stStyle>
          <a:p>
            <a:pPr lvl="0"/>
            <a:r>
              <a:rPr lang="en-US" dirty="0"/>
              <a:t>Click to Add Title Text</a:t>
            </a:r>
          </a:p>
          <a:p>
            <a:pPr lvl="0"/>
            <a:endParaRPr lang="en-US" dirty="0"/>
          </a:p>
        </p:txBody>
      </p:sp>
      <p:grpSp>
        <p:nvGrpSpPr>
          <p:cNvPr id="2" name="Group 1"/>
          <p:cNvGrpSpPr/>
          <p:nvPr userDrawn="1"/>
        </p:nvGrpSpPr>
        <p:grpSpPr>
          <a:xfrm>
            <a:off x="0" y="4978400"/>
            <a:ext cx="9171143" cy="1879600"/>
            <a:chOff x="0" y="4978400"/>
            <a:chExt cx="12381043" cy="1879600"/>
          </a:xfrm>
        </p:grpSpPr>
        <p:pic>
          <p:nvPicPr>
            <p:cNvPr id="9" name="Picture 8" descr="Swoop_Green.eps"/>
            <p:cNvPicPr>
              <a:picLocks noChangeAspect="1"/>
            </p:cNvPicPr>
            <p:nvPr userDrawn="1"/>
          </p:nvPicPr>
          <p:blipFill rotWithShape="1">
            <a:blip r:embed="rId3">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1" name="TextBox 10"/>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
        <p:nvSpPr>
          <p:cNvPr id="13" name="Content Placeholder 2"/>
          <p:cNvSpPr>
            <a:spLocks noGrp="1"/>
          </p:cNvSpPr>
          <p:nvPr userDrawn="1">
            <p:ph idx="10" hasCustomPrompt="1"/>
          </p:nvPr>
        </p:nvSpPr>
        <p:spPr>
          <a:xfrm>
            <a:off x="855806" y="1895823"/>
            <a:ext cx="3704236" cy="1133312"/>
          </a:xfrm>
        </p:spPr>
        <p:txBody>
          <a:bodyPr/>
          <a:lstStyle>
            <a:lvl1pPr>
              <a:defRPr sz="1778" baseline="0">
                <a:solidFill>
                  <a:srgbClr val="FFFFFF"/>
                </a:solidFill>
              </a:defRPr>
            </a:lvl1pPr>
            <a:lvl2pPr marL="338648" indent="0" algn="l">
              <a:buNone/>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stStyle>
          <a:p>
            <a:pPr lvl="0"/>
            <a:r>
              <a:rPr lang="en-US" dirty="0"/>
              <a:t>Subtitle</a:t>
            </a:r>
          </a:p>
          <a:p>
            <a:pPr lvl="0"/>
            <a:r>
              <a:rPr lang="en-US" dirty="0"/>
              <a:t>Date</a:t>
            </a:r>
          </a:p>
          <a:p>
            <a:pPr lvl="0"/>
            <a:endParaRPr lang="en-US" dirty="0"/>
          </a:p>
        </p:txBody>
      </p:sp>
    </p:spTree>
    <p:extLst>
      <p:ext uri="{BB962C8B-B14F-4D97-AF65-F5344CB8AC3E}">
        <p14:creationId xmlns:p14="http://schemas.microsoft.com/office/powerpoint/2010/main" val="169150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0" y="4978400"/>
            <a:ext cx="9171143" cy="1879600"/>
            <a:chOff x="0" y="4978400"/>
            <a:chExt cx="12381043" cy="1879600"/>
          </a:xfrm>
        </p:grpSpPr>
        <p:pic>
          <p:nvPicPr>
            <p:cNvPr id="14" name="Picture 13"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6" name="TextBox 15"/>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249212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074">
                <a:solidFill>
                  <a:srgbClr val="61AB34"/>
                </a:solidFill>
              </a:defRPr>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3"/>
            <a:ext cx="4038600" cy="4525963"/>
          </a:xfrm>
        </p:spPr>
        <p:txBody>
          <a:bodyPr/>
          <a:lstStyle>
            <a:lvl1pPr>
              <a:defRPr sz="2074">
                <a:solidFill>
                  <a:srgbClr val="61AB34"/>
                </a:solidFill>
              </a:defRPr>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0" y="4978400"/>
            <a:ext cx="9171143" cy="1879600"/>
            <a:chOff x="0" y="4978400"/>
            <a:chExt cx="12381043" cy="1879600"/>
          </a:xfrm>
        </p:grpSpPr>
        <p:pic>
          <p:nvPicPr>
            <p:cNvPr id="10" name="Picture 9"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2" name="TextBox 11"/>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23626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78">
                <a:solidFill>
                  <a:srgbClr val="61AB34"/>
                </a:solidFill>
              </a:defRPr>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778">
                <a:solidFill>
                  <a:srgbClr val="61AB34"/>
                </a:solidFill>
              </a:defRPr>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4978400"/>
            <a:ext cx="9171143" cy="1879600"/>
            <a:chOff x="0" y="4978400"/>
            <a:chExt cx="12381043" cy="1879600"/>
          </a:xfrm>
        </p:grpSpPr>
        <p:pic>
          <p:nvPicPr>
            <p:cNvPr id="12" name="Picture 11"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4" name="TextBox 13"/>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23923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3"/>
            <a:ext cx="4668752" cy="31431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p:nvPr>
        </p:nvSpPr>
        <p:spPr>
          <a:xfrm>
            <a:off x="5433124" y="1615989"/>
            <a:ext cx="3253676" cy="3127372"/>
          </a:xfrm>
        </p:spPr>
        <p:txBody>
          <a:bodyPr/>
          <a:lstStyle>
            <a:lvl1pPr marL="0" indent="0">
              <a:buNone/>
              <a:defRPr sz="2370"/>
            </a:lvl1pPr>
            <a:lvl2pPr marL="338648" indent="0">
              <a:buNone/>
              <a:defRPr sz="2074"/>
            </a:lvl2pPr>
            <a:lvl3pPr marL="677296" indent="0">
              <a:buNone/>
              <a:defRPr sz="1778"/>
            </a:lvl3pPr>
            <a:lvl4pPr marL="1015944" indent="0">
              <a:buNone/>
              <a:defRPr sz="1481"/>
            </a:lvl4pPr>
            <a:lvl5pPr marL="1354592" indent="0">
              <a:buNone/>
              <a:defRPr sz="1481"/>
            </a:lvl5pPr>
            <a:lvl6pPr marL="1693240" indent="0">
              <a:buNone/>
              <a:defRPr sz="1481"/>
            </a:lvl6pPr>
            <a:lvl7pPr marL="2031888" indent="0">
              <a:buNone/>
              <a:defRPr sz="1481"/>
            </a:lvl7pPr>
            <a:lvl8pPr marL="2370536" indent="0">
              <a:buNone/>
              <a:defRPr sz="1481"/>
            </a:lvl8pPr>
            <a:lvl9pPr marL="2709184" indent="0">
              <a:buNone/>
              <a:defRPr sz="1481"/>
            </a:lvl9pPr>
          </a:lstStyle>
          <a:p>
            <a:endParaRPr lang="en-US" dirty="0"/>
          </a:p>
        </p:txBody>
      </p:sp>
      <p:grpSp>
        <p:nvGrpSpPr>
          <p:cNvPr id="10" name="Group 9"/>
          <p:cNvGrpSpPr/>
          <p:nvPr userDrawn="1"/>
        </p:nvGrpSpPr>
        <p:grpSpPr>
          <a:xfrm>
            <a:off x="0" y="4978400"/>
            <a:ext cx="9171143" cy="1879600"/>
            <a:chOff x="0" y="4978400"/>
            <a:chExt cx="12381043" cy="1879600"/>
          </a:xfrm>
        </p:grpSpPr>
        <p:pic>
          <p:nvPicPr>
            <p:cNvPr id="11" name="Picture 10"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3" name="TextBox 12"/>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419506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0268"/>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419640"/>
            <a:ext cx="6400800" cy="1752600"/>
          </a:xfrm>
        </p:spPr>
        <p:txBody>
          <a:bodyPr/>
          <a:lstStyle>
            <a:lvl1pPr marL="0" indent="0" algn="l">
              <a:buNone/>
              <a:defRPr>
                <a:solidFill>
                  <a:schemeClr val="tx1">
                    <a:tint val="75000"/>
                  </a:schemeClr>
                </a:solidFill>
                <a:latin typeface="Myriad Pro"/>
                <a:cs typeface="Myriad Pro"/>
              </a:defRPr>
            </a:lvl1pPr>
            <a:lvl2pPr marL="338648" indent="0" algn="ctr">
              <a:buNone/>
              <a:defRPr>
                <a:solidFill>
                  <a:schemeClr val="tx1">
                    <a:tint val="75000"/>
                  </a:schemeClr>
                </a:solidFill>
              </a:defRPr>
            </a:lvl2pPr>
            <a:lvl3pPr marL="677296" indent="0" algn="ctr">
              <a:buNone/>
              <a:defRPr>
                <a:solidFill>
                  <a:schemeClr val="tx1">
                    <a:tint val="75000"/>
                  </a:schemeClr>
                </a:solidFill>
              </a:defRPr>
            </a:lvl3pPr>
            <a:lvl4pPr marL="1015944" indent="0" algn="ctr">
              <a:buNone/>
              <a:defRPr>
                <a:solidFill>
                  <a:schemeClr val="tx1">
                    <a:tint val="75000"/>
                  </a:schemeClr>
                </a:solidFill>
              </a:defRPr>
            </a:lvl4pPr>
            <a:lvl5pPr marL="1354592" indent="0" algn="ctr">
              <a:buNone/>
              <a:defRPr>
                <a:solidFill>
                  <a:schemeClr val="tx1">
                    <a:tint val="75000"/>
                  </a:schemeClr>
                </a:solidFill>
              </a:defRPr>
            </a:lvl5pPr>
            <a:lvl6pPr marL="1693240" indent="0" algn="ctr">
              <a:buNone/>
              <a:defRPr>
                <a:solidFill>
                  <a:schemeClr val="tx1">
                    <a:tint val="75000"/>
                  </a:schemeClr>
                </a:solidFill>
              </a:defRPr>
            </a:lvl6pPr>
            <a:lvl7pPr marL="2031888" indent="0" algn="ctr">
              <a:buNone/>
              <a:defRPr>
                <a:solidFill>
                  <a:schemeClr val="tx1">
                    <a:tint val="75000"/>
                  </a:schemeClr>
                </a:solidFill>
              </a:defRPr>
            </a:lvl7pPr>
            <a:lvl8pPr marL="2370536" indent="0" algn="ctr">
              <a:buNone/>
              <a:defRPr>
                <a:solidFill>
                  <a:schemeClr val="tx1">
                    <a:tint val="75000"/>
                  </a:schemeClr>
                </a:solidFill>
              </a:defRPr>
            </a:lvl8pPr>
            <a:lvl9pPr marL="2709184" indent="0" algn="ctr">
              <a:buNone/>
              <a:defRPr>
                <a:solidFill>
                  <a:schemeClr val="tx1">
                    <a:tint val="75000"/>
                  </a:schemeClr>
                </a:solidFill>
              </a:defRPr>
            </a:lvl9pPr>
          </a:lstStyle>
          <a:p>
            <a:r>
              <a:rPr lang="en-US" dirty="0"/>
              <a:t>Click to edit Master subtitle style</a:t>
            </a:r>
          </a:p>
        </p:txBody>
      </p:sp>
      <p:grpSp>
        <p:nvGrpSpPr>
          <p:cNvPr id="8" name="Group 7"/>
          <p:cNvGrpSpPr/>
          <p:nvPr userDrawn="1"/>
        </p:nvGrpSpPr>
        <p:grpSpPr>
          <a:xfrm>
            <a:off x="0" y="4978400"/>
            <a:ext cx="9171143" cy="1879600"/>
            <a:chOff x="0" y="4978400"/>
            <a:chExt cx="12381043" cy="1879600"/>
          </a:xfrm>
        </p:grpSpPr>
        <p:pic>
          <p:nvPicPr>
            <p:cNvPr id="9" name="Picture 8"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11" name="TextBox 10"/>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147313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296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81">
                <a:solidFill>
                  <a:schemeClr val="tx1">
                    <a:tint val="75000"/>
                  </a:schemeClr>
                </a:solidFill>
              </a:defRPr>
            </a:lvl1pPr>
            <a:lvl2pPr marL="338648" indent="0">
              <a:buNone/>
              <a:defRPr sz="1333">
                <a:solidFill>
                  <a:schemeClr val="tx1">
                    <a:tint val="75000"/>
                  </a:schemeClr>
                </a:solidFill>
              </a:defRPr>
            </a:lvl2pPr>
            <a:lvl3pPr marL="677296" indent="0">
              <a:buNone/>
              <a:defRPr sz="1185">
                <a:solidFill>
                  <a:schemeClr val="tx1">
                    <a:tint val="75000"/>
                  </a:schemeClr>
                </a:solidFill>
              </a:defRPr>
            </a:lvl3pPr>
            <a:lvl4pPr marL="1015944" indent="0">
              <a:buNone/>
              <a:defRPr sz="1037">
                <a:solidFill>
                  <a:schemeClr val="tx1">
                    <a:tint val="75000"/>
                  </a:schemeClr>
                </a:solidFill>
              </a:defRPr>
            </a:lvl4pPr>
            <a:lvl5pPr marL="1354592" indent="0">
              <a:buNone/>
              <a:defRPr sz="1037">
                <a:solidFill>
                  <a:schemeClr val="tx1">
                    <a:tint val="75000"/>
                  </a:schemeClr>
                </a:solidFill>
              </a:defRPr>
            </a:lvl5pPr>
            <a:lvl6pPr marL="1693240" indent="0">
              <a:buNone/>
              <a:defRPr sz="1037">
                <a:solidFill>
                  <a:schemeClr val="tx1">
                    <a:tint val="75000"/>
                  </a:schemeClr>
                </a:solidFill>
              </a:defRPr>
            </a:lvl6pPr>
            <a:lvl7pPr marL="2031888" indent="0">
              <a:buNone/>
              <a:defRPr sz="1037">
                <a:solidFill>
                  <a:schemeClr val="tx1">
                    <a:tint val="75000"/>
                  </a:schemeClr>
                </a:solidFill>
              </a:defRPr>
            </a:lvl7pPr>
            <a:lvl8pPr marL="2370536" indent="0">
              <a:buNone/>
              <a:defRPr sz="1037">
                <a:solidFill>
                  <a:schemeClr val="tx1">
                    <a:tint val="75000"/>
                  </a:schemeClr>
                </a:solidFill>
              </a:defRPr>
            </a:lvl8pPr>
            <a:lvl9pPr marL="2709184" indent="0">
              <a:buNone/>
              <a:defRPr sz="1037">
                <a:solidFill>
                  <a:schemeClr val="tx1">
                    <a:tint val="75000"/>
                  </a:schemeClr>
                </a:solidFill>
              </a:defRPr>
            </a:lvl9pPr>
          </a:lstStyle>
          <a:p>
            <a:pPr lvl="0"/>
            <a:r>
              <a:rPr lang="en-US"/>
              <a:t>Click to edit Master text styles</a:t>
            </a:r>
          </a:p>
        </p:txBody>
      </p:sp>
      <p:grpSp>
        <p:nvGrpSpPr>
          <p:cNvPr id="4" name="Group 3"/>
          <p:cNvGrpSpPr/>
          <p:nvPr userDrawn="1"/>
        </p:nvGrpSpPr>
        <p:grpSpPr>
          <a:xfrm>
            <a:off x="0" y="4978400"/>
            <a:ext cx="9164052" cy="1879600"/>
            <a:chOff x="0" y="4978400"/>
            <a:chExt cx="12371470" cy="1879600"/>
          </a:xfrm>
        </p:grpSpPr>
        <p:pic>
          <p:nvPicPr>
            <p:cNvPr id="5" name="Picture 4" descr="Swoop_G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8400"/>
              <a:ext cx="12371470" cy="18796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3169" y="5814140"/>
              <a:ext cx="1265752" cy="934467"/>
            </a:xfrm>
            <a:prstGeom prst="rect">
              <a:avLst/>
            </a:prstGeom>
          </p:spPr>
        </p:pic>
        <p:sp>
          <p:nvSpPr>
            <p:cNvPr id="7" name="TextBox 6"/>
            <p:cNvSpPr txBox="1"/>
            <p:nvPr userDrawn="1"/>
          </p:nvSpPr>
          <p:spPr>
            <a:xfrm>
              <a:off x="152968"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80228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481" b="1"/>
            </a:lvl1pPr>
          </a:lstStyle>
          <a:p>
            <a:r>
              <a:rPr lang="en-US" dirty="0"/>
              <a:t>Click to edit Master title style</a:t>
            </a:r>
          </a:p>
        </p:txBody>
      </p:sp>
      <p:sp>
        <p:nvSpPr>
          <p:cNvPr id="3" name="Content Placeholder 2"/>
          <p:cNvSpPr>
            <a:spLocks noGrp="1"/>
          </p:cNvSpPr>
          <p:nvPr>
            <p:ph idx="1"/>
          </p:nvPr>
        </p:nvSpPr>
        <p:spPr>
          <a:xfrm>
            <a:off x="3575051" y="273053"/>
            <a:ext cx="5111750" cy="5853113"/>
          </a:xfrm>
        </p:spPr>
        <p:txBody>
          <a:bodyPr/>
          <a:lstStyle>
            <a:lvl1pPr>
              <a:defRPr sz="2370">
                <a:latin typeface="Myriad Pro"/>
                <a:cs typeface="Myriad Pro"/>
              </a:defRPr>
            </a:lvl1pPr>
            <a:lvl2pPr>
              <a:defRPr sz="2074">
                <a:latin typeface="Myriad Pro"/>
                <a:cs typeface="Myriad Pro"/>
              </a:defRPr>
            </a:lvl2pPr>
            <a:lvl3pPr>
              <a:defRPr sz="1778">
                <a:latin typeface="Myriad Pro"/>
                <a:cs typeface="Myriad Pro"/>
              </a:defRPr>
            </a:lvl3pPr>
            <a:lvl4pPr>
              <a:defRPr sz="1481">
                <a:latin typeface="Myriad Pro"/>
                <a:cs typeface="Myriad Pro"/>
              </a:defRPr>
            </a:lvl4pPr>
            <a:lvl5pPr>
              <a:defRPr sz="1481">
                <a:latin typeface="Myriad Pro"/>
                <a:cs typeface="Myriad Pro"/>
              </a:defRPr>
            </a:lvl5pPr>
            <a:lvl6pPr>
              <a:defRPr sz="1481"/>
            </a:lvl6pPr>
            <a:lvl7pPr>
              <a:defRPr sz="1481"/>
            </a:lvl7pPr>
            <a:lvl8pPr>
              <a:defRPr sz="1481"/>
            </a:lvl8pPr>
            <a:lvl9pPr>
              <a:defRPr sz="148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37">
                <a:latin typeface="Myriad Pro"/>
                <a:cs typeface="Myriad Pro"/>
              </a:defRPr>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dirty="0"/>
              <a:t>Click to edit Master text styles</a:t>
            </a:r>
          </a:p>
        </p:txBody>
      </p:sp>
      <p:grpSp>
        <p:nvGrpSpPr>
          <p:cNvPr id="5" name="Group 4"/>
          <p:cNvGrpSpPr/>
          <p:nvPr userDrawn="1"/>
        </p:nvGrpSpPr>
        <p:grpSpPr>
          <a:xfrm>
            <a:off x="0" y="4978400"/>
            <a:ext cx="9171143" cy="1879600"/>
            <a:chOff x="0" y="4978400"/>
            <a:chExt cx="12381043" cy="1879600"/>
          </a:xfrm>
        </p:grpSpPr>
        <p:pic>
          <p:nvPicPr>
            <p:cNvPr id="6" name="Picture 5"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8" name="TextBox 7"/>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17196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81"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370"/>
            </a:lvl1pPr>
            <a:lvl2pPr marL="338648" indent="0">
              <a:buNone/>
              <a:defRPr sz="2074"/>
            </a:lvl2pPr>
            <a:lvl3pPr marL="677296" indent="0">
              <a:buNone/>
              <a:defRPr sz="1778"/>
            </a:lvl3pPr>
            <a:lvl4pPr marL="1015944" indent="0">
              <a:buNone/>
              <a:defRPr sz="1481"/>
            </a:lvl4pPr>
            <a:lvl5pPr marL="1354592" indent="0">
              <a:buNone/>
              <a:defRPr sz="1481"/>
            </a:lvl5pPr>
            <a:lvl6pPr marL="1693240" indent="0">
              <a:buNone/>
              <a:defRPr sz="1481"/>
            </a:lvl6pPr>
            <a:lvl7pPr marL="2031888" indent="0">
              <a:buNone/>
              <a:defRPr sz="1481"/>
            </a:lvl7pPr>
            <a:lvl8pPr marL="2370536" indent="0">
              <a:buNone/>
              <a:defRPr sz="1481"/>
            </a:lvl8pPr>
            <a:lvl9pPr marL="2709184" indent="0">
              <a:buNone/>
              <a:defRPr sz="1481"/>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37">
                <a:latin typeface="Myriad Pro"/>
                <a:cs typeface="Myriad Pro"/>
              </a:defRPr>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dirty="0"/>
              <a:t>Click to edit Master text styles</a:t>
            </a:r>
          </a:p>
        </p:txBody>
      </p:sp>
      <p:grpSp>
        <p:nvGrpSpPr>
          <p:cNvPr id="5" name="Group 4"/>
          <p:cNvGrpSpPr/>
          <p:nvPr userDrawn="1"/>
        </p:nvGrpSpPr>
        <p:grpSpPr>
          <a:xfrm>
            <a:off x="0" y="4978400"/>
            <a:ext cx="9171143" cy="1879600"/>
            <a:chOff x="0" y="4978400"/>
            <a:chExt cx="12381043" cy="1879600"/>
          </a:xfrm>
        </p:grpSpPr>
        <p:pic>
          <p:nvPicPr>
            <p:cNvPr id="6" name="Picture 5" descr="Swoop_Green.eps"/>
            <p:cNvPicPr>
              <a:picLocks noChangeAspect="1"/>
            </p:cNvPicPr>
            <p:nvPr userDrawn="1"/>
          </p:nvPicPr>
          <p:blipFill rotWithShape="1">
            <a:blip r:embed="rId2">
              <a:extLst>
                <a:ext uri="{28A0092B-C50C-407E-A947-70E740481C1C}">
                  <a14:useLocalDpi xmlns:a14="http://schemas.microsoft.com/office/drawing/2010/main" val="0"/>
                </a:ext>
              </a:extLst>
            </a:blip>
            <a:srcRect l="755" r="484"/>
            <a:stretch/>
          </p:blipFill>
          <p:spPr>
            <a:xfrm>
              <a:off x="0" y="4978400"/>
              <a:ext cx="12381043" cy="1879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4704" y="5814140"/>
              <a:ext cx="1272883" cy="934467"/>
            </a:xfrm>
            <a:prstGeom prst="rect">
              <a:avLst/>
            </a:prstGeom>
          </p:spPr>
        </p:pic>
        <p:sp>
          <p:nvSpPr>
            <p:cNvPr id="8" name="TextBox 7"/>
            <p:cNvSpPr txBox="1"/>
            <p:nvPr userDrawn="1"/>
          </p:nvSpPr>
          <p:spPr>
            <a:xfrm>
              <a:off x="153830" y="6221300"/>
              <a:ext cx="2669231" cy="297454"/>
            </a:xfrm>
            <a:prstGeom prst="rect">
              <a:avLst/>
            </a:prstGeom>
            <a:noFill/>
          </p:spPr>
          <p:txBody>
            <a:bodyPr wrap="none" rtlCol="0">
              <a:spAutoFit/>
            </a:bodyPr>
            <a:lstStyle/>
            <a:p>
              <a:r>
                <a:rPr lang="en-US" sz="1333" dirty="0">
                  <a:solidFill>
                    <a:srgbClr val="6BB834"/>
                  </a:solidFill>
                  <a:latin typeface="Myriad Pro"/>
                  <a:cs typeface="Myriad Pro"/>
                </a:rPr>
                <a:t>Learn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Act </a:t>
              </a:r>
              <a:r>
                <a:rPr lang="en-US" sz="1333" dirty="0">
                  <a:solidFill>
                    <a:srgbClr val="6BB834"/>
                  </a:solidFill>
                  <a:latin typeface="Myriad Pro"/>
                  <a:ea typeface="Wingdings"/>
                  <a:cs typeface="Myriad Pro"/>
                  <a:sym typeface="Wingdings"/>
                </a:rPr>
                <a:t></a:t>
              </a:r>
              <a:r>
                <a:rPr lang="en-US" sz="1333" dirty="0">
                  <a:solidFill>
                    <a:srgbClr val="6BB834"/>
                  </a:solidFill>
                  <a:latin typeface="Myriad Pro"/>
                  <a:cs typeface="Myriad Pro"/>
                </a:rPr>
                <a:t> Transform</a:t>
              </a:r>
            </a:p>
          </p:txBody>
        </p:sp>
      </p:grpSp>
    </p:spTree>
    <p:extLst>
      <p:ext uri="{BB962C8B-B14F-4D97-AF65-F5344CB8AC3E}">
        <p14:creationId xmlns:p14="http://schemas.microsoft.com/office/powerpoint/2010/main" val="4039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31431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51654"/>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52" r:id="rId3"/>
    <p:sldLayoutId id="2147483653" r:id="rId4"/>
    <p:sldLayoutId id="2147483650" r:id="rId5"/>
    <p:sldLayoutId id="2147483649" r:id="rId6"/>
    <p:sldLayoutId id="2147483651" r:id="rId7"/>
    <p:sldLayoutId id="2147483656" r:id="rId8"/>
    <p:sldLayoutId id="2147483657" r:id="rId9"/>
  </p:sldLayoutIdLst>
  <p:txStyles>
    <p:titleStyle>
      <a:lvl1pPr algn="l" defTabSz="338648" rtl="0" eaLnBrk="1" latinLnBrk="0" hangingPunct="1">
        <a:spcBef>
          <a:spcPct val="0"/>
        </a:spcBef>
        <a:buNone/>
        <a:defRPr sz="3259" b="1" i="0" kern="1200">
          <a:solidFill>
            <a:srgbClr val="195483"/>
          </a:solidFill>
          <a:latin typeface="Myriad Pro"/>
          <a:ea typeface="+mj-ea"/>
          <a:cs typeface="Myriad Pro"/>
        </a:defRPr>
      </a:lvl1pPr>
    </p:titleStyle>
    <p:bodyStyle>
      <a:lvl1pPr marL="0" indent="0" algn="l" defTabSz="338648" rtl="0" eaLnBrk="1" latinLnBrk="0" hangingPunct="1">
        <a:spcBef>
          <a:spcPct val="20000"/>
        </a:spcBef>
        <a:buFont typeface="Arial"/>
        <a:buNone/>
        <a:defRPr sz="2370" kern="1200">
          <a:solidFill>
            <a:srgbClr val="35B6F2"/>
          </a:solidFill>
          <a:latin typeface="Myriad Pro"/>
          <a:ea typeface="+mn-ea"/>
          <a:cs typeface="Myriad Pro"/>
        </a:defRPr>
      </a:lvl1pPr>
      <a:lvl2pPr marL="550303" indent="-211655" algn="l" defTabSz="338648" rtl="0" eaLnBrk="1" latinLnBrk="0" hangingPunct="1">
        <a:spcBef>
          <a:spcPct val="20000"/>
        </a:spcBef>
        <a:buFont typeface="Arial"/>
        <a:buChar char="–"/>
        <a:defRPr sz="2074" kern="1200">
          <a:solidFill>
            <a:schemeClr val="tx1"/>
          </a:solidFill>
          <a:latin typeface="Myriad Pro"/>
          <a:ea typeface="+mn-ea"/>
          <a:cs typeface="Myriad Pro"/>
        </a:defRPr>
      </a:lvl2pPr>
      <a:lvl3pPr marL="846620" indent="-169324" algn="l" defTabSz="338648" rtl="0" eaLnBrk="1" latinLnBrk="0" hangingPunct="1">
        <a:spcBef>
          <a:spcPct val="20000"/>
        </a:spcBef>
        <a:buFont typeface="Arial"/>
        <a:buChar char="•"/>
        <a:defRPr sz="1778" kern="1200">
          <a:solidFill>
            <a:schemeClr val="tx1"/>
          </a:solidFill>
          <a:latin typeface="Myriad Pro"/>
          <a:ea typeface="+mn-ea"/>
          <a:cs typeface="Myriad Pro"/>
        </a:defRPr>
      </a:lvl3pPr>
      <a:lvl4pPr marL="1185268" indent="-169324" algn="l" defTabSz="338648" rtl="0" eaLnBrk="1" latinLnBrk="0" hangingPunct="1">
        <a:spcBef>
          <a:spcPct val="20000"/>
        </a:spcBef>
        <a:buFont typeface="Arial"/>
        <a:buChar char="–"/>
        <a:defRPr sz="1481" kern="1200">
          <a:solidFill>
            <a:schemeClr val="tx1"/>
          </a:solidFill>
          <a:latin typeface="Myriad Pro"/>
          <a:ea typeface="+mn-ea"/>
          <a:cs typeface="Myriad Pro"/>
        </a:defRPr>
      </a:lvl4pPr>
      <a:lvl5pPr marL="1523916" indent="-169324" algn="l" defTabSz="338648" rtl="0" eaLnBrk="1" latinLnBrk="0" hangingPunct="1">
        <a:spcBef>
          <a:spcPct val="20000"/>
        </a:spcBef>
        <a:buFont typeface="Arial"/>
        <a:buChar char="»"/>
        <a:defRPr sz="1481" kern="1200">
          <a:solidFill>
            <a:schemeClr val="tx1"/>
          </a:solidFill>
          <a:latin typeface="Myriad Pro"/>
          <a:ea typeface="+mn-ea"/>
          <a:cs typeface="Myriad Pro"/>
        </a:defRPr>
      </a:lvl5pPr>
      <a:lvl6pPr marL="1862564" indent="-169324" algn="l" defTabSz="338648" rtl="0" eaLnBrk="1" latinLnBrk="0" hangingPunct="1">
        <a:spcBef>
          <a:spcPct val="20000"/>
        </a:spcBef>
        <a:buFont typeface="Arial"/>
        <a:buChar char="•"/>
        <a:defRPr sz="1481" kern="1200">
          <a:solidFill>
            <a:schemeClr val="tx1"/>
          </a:solidFill>
          <a:latin typeface="+mn-lt"/>
          <a:ea typeface="+mn-ea"/>
          <a:cs typeface="+mn-cs"/>
        </a:defRPr>
      </a:lvl6pPr>
      <a:lvl7pPr marL="2201212" indent="-169324" algn="l" defTabSz="338648" rtl="0" eaLnBrk="1" latinLnBrk="0" hangingPunct="1">
        <a:spcBef>
          <a:spcPct val="20000"/>
        </a:spcBef>
        <a:buFont typeface="Arial"/>
        <a:buChar char="•"/>
        <a:defRPr sz="1481" kern="1200">
          <a:solidFill>
            <a:schemeClr val="tx1"/>
          </a:solidFill>
          <a:latin typeface="+mn-lt"/>
          <a:ea typeface="+mn-ea"/>
          <a:cs typeface="+mn-cs"/>
        </a:defRPr>
      </a:lvl7pPr>
      <a:lvl8pPr marL="2539860" indent="-169324" algn="l" defTabSz="338648" rtl="0" eaLnBrk="1" latinLnBrk="0" hangingPunct="1">
        <a:spcBef>
          <a:spcPct val="20000"/>
        </a:spcBef>
        <a:buFont typeface="Arial"/>
        <a:buChar char="•"/>
        <a:defRPr sz="1481" kern="1200">
          <a:solidFill>
            <a:schemeClr val="tx1"/>
          </a:solidFill>
          <a:latin typeface="+mn-lt"/>
          <a:ea typeface="+mn-ea"/>
          <a:cs typeface="+mn-cs"/>
        </a:defRPr>
      </a:lvl8pPr>
      <a:lvl9pPr marL="2878508" indent="-169324" algn="l" defTabSz="338648" rtl="0" eaLnBrk="1" latinLnBrk="0" hangingPunct="1">
        <a:spcBef>
          <a:spcPct val="20000"/>
        </a:spcBef>
        <a:buFont typeface="Arial"/>
        <a:buChar char="•"/>
        <a:defRPr sz="1481" kern="1200">
          <a:solidFill>
            <a:schemeClr val="tx1"/>
          </a:solidFill>
          <a:latin typeface="+mn-lt"/>
          <a:ea typeface="+mn-ea"/>
          <a:cs typeface="+mn-cs"/>
        </a:defRPr>
      </a:lvl9pPr>
    </p:bodyStyle>
    <p:otherStyle>
      <a:defPPr>
        <a:defRPr lang="en-US"/>
      </a:defPPr>
      <a:lvl1pPr marL="0" algn="l" defTabSz="338648" rtl="0" eaLnBrk="1" latinLnBrk="0" hangingPunct="1">
        <a:defRPr sz="1333" kern="1200">
          <a:solidFill>
            <a:schemeClr val="tx1"/>
          </a:solidFill>
          <a:latin typeface="+mn-lt"/>
          <a:ea typeface="+mn-ea"/>
          <a:cs typeface="+mn-cs"/>
        </a:defRPr>
      </a:lvl1pPr>
      <a:lvl2pPr marL="338648" algn="l" defTabSz="338648" rtl="0" eaLnBrk="1" latinLnBrk="0" hangingPunct="1">
        <a:defRPr sz="1333" kern="1200">
          <a:solidFill>
            <a:schemeClr val="tx1"/>
          </a:solidFill>
          <a:latin typeface="+mn-lt"/>
          <a:ea typeface="+mn-ea"/>
          <a:cs typeface="+mn-cs"/>
        </a:defRPr>
      </a:lvl2pPr>
      <a:lvl3pPr marL="677296" algn="l" defTabSz="338648" rtl="0" eaLnBrk="1" latinLnBrk="0" hangingPunct="1">
        <a:defRPr sz="1333" kern="1200">
          <a:solidFill>
            <a:schemeClr val="tx1"/>
          </a:solidFill>
          <a:latin typeface="+mn-lt"/>
          <a:ea typeface="+mn-ea"/>
          <a:cs typeface="+mn-cs"/>
        </a:defRPr>
      </a:lvl3pPr>
      <a:lvl4pPr marL="1015944" algn="l" defTabSz="338648" rtl="0" eaLnBrk="1" latinLnBrk="0" hangingPunct="1">
        <a:defRPr sz="1333" kern="1200">
          <a:solidFill>
            <a:schemeClr val="tx1"/>
          </a:solidFill>
          <a:latin typeface="+mn-lt"/>
          <a:ea typeface="+mn-ea"/>
          <a:cs typeface="+mn-cs"/>
        </a:defRPr>
      </a:lvl4pPr>
      <a:lvl5pPr marL="1354592" algn="l" defTabSz="338648" rtl="0" eaLnBrk="1" latinLnBrk="0" hangingPunct="1">
        <a:defRPr sz="1333" kern="1200">
          <a:solidFill>
            <a:schemeClr val="tx1"/>
          </a:solidFill>
          <a:latin typeface="+mn-lt"/>
          <a:ea typeface="+mn-ea"/>
          <a:cs typeface="+mn-cs"/>
        </a:defRPr>
      </a:lvl5pPr>
      <a:lvl6pPr marL="1693240" algn="l" defTabSz="338648" rtl="0" eaLnBrk="1" latinLnBrk="0" hangingPunct="1">
        <a:defRPr sz="1333" kern="1200">
          <a:solidFill>
            <a:schemeClr val="tx1"/>
          </a:solidFill>
          <a:latin typeface="+mn-lt"/>
          <a:ea typeface="+mn-ea"/>
          <a:cs typeface="+mn-cs"/>
        </a:defRPr>
      </a:lvl6pPr>
      <a:lvl7pPr marL="2031888" algn="l" defTabSz="338648" rtl="0" eaLnBrk="1" latinLnBrk="0" hangingPunct="1">
        <a:defRPr sz="1333" kern="1200">
          <a:solidFill>
            <a:schemeClr val="tx1"/>
          </a:solidFill>
          <a:latin typeface="+mn-lt"/>
          <a:ea typeface="+mn-ea"/>
          <a:cs typeface="+mn-cs"/>
        </a:defRPr>
      </a:lvl7pPr>
      <a:lvl8pPr marL="2370536" algn="l" defTabSz="338648" rtl="0" eaLnBrk="1" latinLnBrk="0" hangingPunct="1">
        <a:defRPr sz="1333" kern="1200">
          <a:solidFill>
            <a:schemeClr val="tx1"/>
          </a:solidFill>
          <a:latin typeface="+mn-lt"/>
          <a:ea typeface="+mn-ea"/>
          <a:cs typeface="+mn-cs"/>
        </a:defRPr>
      </a:lvl8pPr>
      <a:lvl9pPr marL="2709184" algn="l" defTabSz="338648" rtl="0" eaLnBrk="1" latinLnBrk="0" hangingPunct="1">
        <a:defRPr sz="1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mschabel@doe.in.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ctionforhealthykids.org/game-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5806" y="610111"/>
            <a:ext cx="4874434" cy="1133312"/>
          </a:xfrm>
        </p:spPr>
        <p:txBody>
          <a:bodyPr>
            <a:noAutofit/>
          </a:bodyPr>
          <a:lstStyle/>
          <a:p>
            <a:r>
              <a:rPr lang="en-US" sz="4000" dirty="0"/>
              <a:t>School Health Index Training</a:t>
            </a:r>
          </a:p>
        </p:txBody>
      </p:sp>
      <p:sp>
        <p:nvSpPr>
          <p:cNvPr id="3" name="Content Placeholder 2"/>
          <p:cNvSpPr>
            <a:spLocks noGrp="1"/>
          </p:cNvSpPr>
          <p:nvPr>
            <p:ph idx="10"/>
          </p:nvPr>
        </p:nvSpPr>
        <p:spPr>
          <a:xfrm>
            <a:off x="925475" y="1997679"/>
            <a:ext cx="4160332" cy="1944657"/>
          </a:xfrm>
        </p:spPr>
        <p:txBody>
          <a:bodyPr>
            <a:normAutofit lnSpcReduction="10000"/>
          </a:bodyPr>
          <a:lstStyle/>
          <a:p>
            <a:r>
              <a:rPr lang="en-US" sz="2800" dirty="0"/>
              <a:t>April 3, 2017</a:t>
            </a:r>
          </a:p>
          <a:p>
            <a:endParaRPr lang="en-US" sz="2800" dirty="0"/>
          </a:p>
          <a:p>
            <a:r>
              <a:rPr lang="en-US" sz="2800" dirty="0"/>
              <a:t>Indiana Action for Healthy Kids</a:t>
            </a:r>
          </a:p>
          <a:p>
            <a:endParaRPr lang="en-US" dirty="0"/>
          </a:p>
        </p:txBody>
      </p:sp>
    </p:spTree>
    <p:extLst>
      <p:ext uri="{BB962C8B-B14F-4D97-AF65-F5344CB8AC3E}">
        <p14:creationId xmlns:p14="http://schemas.microsoft.com/office/powerpoint/2010/main" val="215007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3"/>
          <p:cNvSpPr>
            <a:spLocks noGrp="1" noChangeArrowheads="1"/>
          </p:cNvSpPr>
          <p:nvPr>
            <p:ph type="title"/>
          </p:nvPr>
        </p:nvSpPr>
        <p:spPr/>
        <p:txBody>
          <a:bodyPr>
            <a:normAutofit/>
          </a:bodyPr>
          <a:lstStyle/>
          <a:p>
            <a:r>
              <a:rPr lang="en-US" altLang="en-US" sz="4000" dirty="0"/>
              <a:t>Organized in Six Steps</a:t>
            </a:r>
          </a:p>
        </p:txBody>
      </p:sp>
      <p:sp>
        <p:nvSpPr>
          <p:cNvPr id="4" name="Content Placeholder 3"/>
          <p:cNvSpPr>
            <a:spLocks noGrp="1"/>
          </p:cNvSpPr>
          <p:nvPr>
            <p:ph sz="half" idx="2"/>
          </p:nvPr>
        </p:nvSpPr>
        <p:spPr>
          <a:xfrm>
            <a:off x="4019883" y="1569720"/>
            <a:ext cx="4038601" cy="3888105"/>
          </a:xfrm>
        </p:spPr>
        <p:txBody>
          <a:bodyPr>
            <a:normAutofit fontScale="85000" lnSpcReduction="20000"/>
          </a:bodyPr>
          <a:lstStyle/>
          <a:p>
            <a:r>
              <a:rPr lang="en-US" sz="2100" b="1" u="sng" dirty="0"/>
              <a:t>Step 4: Find Activities</a:t>
            </a:r>
            <a:r>
              <a:rPr lang="en-US" sz="2100" dirty="0"/>
              <a:t> — Use the Game On school blueprint to identify activities and resources that line up with school needs.</a:t>
            </a:r>
          </a:p>
          <a:p>
            <a:endParaRPr lang="en-US" sz="2100" b="1" u="sng" dirty="0"/>
          </a:p>
          <a:p>
            <a:r>
              <a:rPr lang="en-US" sz="2100" b="1" u="sng" dirty="0"/>
              <a:t>Step 5: Engage Families &amp; Community</a:t>
            </a:r>
            <a:r>
              <a:rPr lang="en-US" sz="2100" dirty="0"/>
              <a:t> —Partner with parents, volunteers and community organizations on school wellness initiatives to promote consistent messages and ensure sustainability. </a:t>
            </a:r>
          </a:p>
          <a:p>
            <a:endParaRPr lang="en-US" sz="2100" dirty="0"/>
          </a:p>
          <a:p>
            <a:r>
              <a:rPr lang="en-US" sz="2100" b="1" u="sng" dirty="0"/>
              <a:t>Step 6: Receive Recognition</a:t>
            </a:r>
            <a:r>
              <a:rPr lang="en-US" sz="2100" dirty="0"/>
              <a:t> — Apply for recognition through the HealthierUS School Challenge: Smarter Lunchrooms initiative.</a:t>
            </a:r>
          </a:p>
          <a:p>
            <a:endParaRPr lang="en-US" dirty="0"/>
          </a:p>
        </p:txBody>
      </p:sp>
      <p:sp>
        <p:nvSpPr>
          <p:cNvPr id="98309" name="Rectangle 7"/>
          <p:cNvSpPr>
            <a:spLocks noChangeArrowheads="1"/>
          </p:cNvSpPr>
          <p:nvPr/>
        </p:nvSpPr>
        <p:spPr bwMode="auto">
          <a:xfrm>
            <a:off x="3668890" y="2122666"/>
            <a:ext cx="4145139" cy="390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lnSpc>
                <a:spcPct val="90000"/>
              </a:lnSpc>
              <a:spcBef>
                <a:spcPct val="20000"/>
              </a:spcBef>
              <a:buFontTx/>
              <a:buChar char="•"/>
            </a:pPr>
            <a:endParaRPr lang="en-US" altLang="en-US" sz="1630" dirty="0">
              <a:solidFill>
                <a:srgbClr val="173C8B"/>
              </a:solidFill>
              <a:latin typeface="Century Gothic" panose="020B0502020202020204" pitchFamily="34" charset="0"/>
            </a:endParaRPr>
          </a:p>
          <a:p>
            <a:pPr algn="l">
              <a:lnSpc>
                <a:spcPct val="90000"/>
              </a:lnSpc>
              <a:spcBef>
                <a:spcPct val="20000"/>
              </a:spcBef>
            </a:pPr>
            <a:endParaRPr lang="en-US" altLang="en-US" sz="1630" b="1" dirty="0">
              <a:solidFill>
                <a:srgbClr val="173C8B"/>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611" y="2275648"/>
            <a:ext cx="2280023" cy="2613852"/>
          </a:xfrm>
          <a:prstGeom prst="rect">
            <a:avLst/>
          </a:prstGeom>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78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3"/>
          <p:cNvSpPr>
            <a:spLocks noGrp="1" noChangeArrowheads="1"/>
          </p:cNvSpPr>
          <p:nvPr>
            <p:ph type="title"/>
          </p:nvPr>
        </p:nvSpPr>
        <p:spPr/>
        <p:txBody>
          <a:bodyPr>
            <a:normAutofit/>
          </a:bodyPr>
          <a:lstStyle/>
          <a:p>
            <a:r>
              <a:rPr lang="en-US" altLang="en-US" sz="4000" dirty="0"/>
              <a:t>Steps of Game On</a:t>
            </a:r>
          </a:p>
        </p:txBody>
      </p:sp>
      <p:sp>
        <p:nvSpPr>
          <p:cNvPr id="98309" name="Rectangle 7"/>
          <p:cNvSpPr>
            <a:spLocks noChangeArrowheads="1"/>
          </p:cNvSpPr>
          <p:nvPr/>
        </p:nvSpPr>
        <p:spPr bwMode="auto">
          <a:xfrm>
            <a:off x="1908528" y="2413000"/>
            <a:ext cx="5644444" cy="3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marL="253986" indent="-253986">
              <a:lnSpc>
                <a:spcPct val="90000"/>
              </a:lnSpc>
              <a:spcBef>
                <a:spcPct val="20000"/>
              </a:spcBef>
              <a:buClr>
                <a:schemeClr val="accent3"/>
              </a:buClr>
              <a:buFont typeface="Wingdings" panose="05000000000000000000" pitchFamily="2" charset="2"/>
              <a:buChar char="§"/>
            </a:pPr>
            <a:endParaRPr lang="en-US" altLang="en-US" sz="1704" dirty="0">
              <a:solidFill>
                <a:srgbClr val="173C8B"/>
              </a:solidFill>
              <a:latin typeface="+mn-lt"/>
            </a:endParaRPr>
          </a:p>
          <a:p>
            <a:pPr algn="l">
              <a:lnSpc>
                <a:spcPct val="90000"/>
              </a:lnSpc>
              <a:spcBef>
                <a:spcPct val="20000"/>
              </a:spcBef>
              <a:buFontTx/>
              <a:buChar char="•"/>
            </a:pPr>
            <a:endParaRPr lang="en-US" altLang="en-US" sz="370" dirty="0">
              <a:solidFill>
                <a:srgbClr val="173C8B"/>
              </a:solidFill>
              <a:latin typeface="Century Gothic" panose="020B0502020202020204" pitchFamily="34" charset="0"/>
            </a:endParaRPr>
          </a:p>
        </p:txBody>
      </p:sp>
      <p:cxnSp>
        <p:nvCxnSpPr>
          <p:cNvPr id="12" name="Straight Connector 11"/>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pic>
        <p:nvPicPr>
          <p:cNvPr id="19" name="Picture 4" descr="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774" y="4910356"/>
            <a:ext cx="786695"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887" y="4910356"/>
            <a:ext cx="751417"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Watering_Plants_in_Planter_Benches_08162014IMG_25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87" y="4910356"/>
            <a:ext cx="759648"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0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31" y="4910356"/>
            <a:ext cx="769056"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Ella_Vered_8_3rd_Grader_daughter_of_Moran_Vered_IMG_24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9648" y="4910356"/>
            <a:ext cx="752593"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191" y="4910356"/>
            <a:ext cx="778463" cy="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1"/>
          <p:cNvSpPr txBox="1">
            <a:spLocks/>
          </p:cNvSpPr>
          <p:nvPr/>
        </p:nvSpPr>
        <p:spPr>
          <a:xfrm>
            <a:off x="1508334" y="1749132"/>
            <a:ext cx="6729975" cy="2829729"/>
          </a:xfrm>
          <a:prstGeom prst="rect">
            <a:avLst/>
          </a:prstGeom>
        </p:spPr>
        <p:txBody>
          <a:bodyPr vert="horz" lIns="91440" tIns="45720" rIns="91440" bIns="45720" rtlCol="0">
            <a:normAutofit/>
          </a:bodyPr>
          <a:lstStyle>
            <a:lvl1pPr marL="0" indent="0" algn="l" defTabSz="338648" rtl="0" eaLnBrk="1" latinLnBrk="0" hangingPunct="1">
              <a:spcBef>
                <a:spcPct val="20000"/>
              </a:spcBef>
              <a:buFont typeface="Arial"/>
              <a:buNone/>
              <a:defRPr sz="2370" kern="1200">
                <a:solidFill>
                  <a:srgbClr val="35B6F2"/>
                </a:solidFill>
                <a:latin typeface="Myriad Pro"/>
                <a:ea typeface="+mn-ea"/>
                <a:cs typeface="Myriad Pro"/>
              </a:defRPr>
            </a:lvl1pPr>
            <a:lvl2pPr marL="550303" indent="-211655" algn="l" defTabSz="338648" rtl="0" eaLnBrk="1" latinLnBrk="0" hangingPunct="1">
              <a:spcBef>
                <a:spcPct val="20000"/>
              </a:spcBef>
              <a:buFont typeface="Arial"/>
              <a:buChar char="–"/>
              <a:defRPr sz="2074" kern="1200">
                <a:solidFill>
                  <a:schemeClr val="tx1"/>
                </a:solidFill>
                <a:latin typeface="Myriad Pro"/>
                <a:ea typeface="+mn-ea"/>
                <a:cs typeface="Myriad Pro"/>
              </a:defRPr>
            </a:lvl2pPr>
            <a:lvl3pPr marL="846620" indent="-169324" algn="l" defTabSz="338648" rtl="0" eaLnBrk="1" latinLnBrk="0" hangingPunct="1">
              <a:spcBef>
                <a:spcPct val="20000"/>
              </a:spcBef>
              <a:buFont typeface="Arial"/>
              <a:buChar char="•"/>
              <a:defRPr sz="1778" kern="1200">
                <a:solidFill>
                  <a:schemeClr val="tx1"/>
                </a:solidFill>
                <a:latin typeface="Myriad Pro"/>
                <a:ea typeface="+mn-ea"/>
                <a:cs typeface="Myriad Pro"/>
              </a:defRPr>
            </a:lvl3pPr>
            <a:lvl4pPr marL="1185268" indent="-169324" algn="l" defTabSz="338648" rtl="0" eaLnBrk="1" latinLnBrk="0" hangingPunct="1">
              <a:spcBef>
                <a:spcPct val="20000"/>
              </a:spcBef>
              <a:buFont typeface="Arial"/>
              <a:buChar char="–"/>
              <a:defRPr sz="1481" kern="1200">
                <a:solidFill>
                  <a:schemeClr val="tx1"/>
                </a:solidFill>
                <a:latin typeface="Myriad Pro"/>
                <a:ea typeface="+mn-ea"/>
                <a:cs typeface="Myriad Pro"/>
              </a:defRPr>
            </a:lvl4pPr>
            <a:lvl5pPr marL="1523916" indent="-169324" algn="l" defTabSz="338648" rtl="0" eaLnBrk="1" latinLnBrk="0" hangingPunct="1">
              <a:spcBef>
                <a:spcPct val="20000"/>
              </a:spcBef>
              <a:buFont typeface="Arial"/>
              <a:buChar char="»"/>
              <a:defRPr sz="1481" kern="1200">
                <a:solidFill>
                  <a:schemeClr val="tx1"/>
                </a:solidFill>
                <a:latin typeface="Myriad Pro"/>
                <a:ea typeface="+mn-ea"/>
                <a:cs typeface="Myriad Pro"/>
              </a:defRPr>
            </a:lvl5pPr>
            <a:lvl6pPr marL="1862564" indent="-169324" algn="l" defTabSz="338648" rtl="0" eaLnBrk="1" latinLnBrk="0" hangingPunct="1">
              <a:spcBef>
                <a:spcPct val="20000"/>
              </a:spcBef>
              <a:buFont typeface="Arial"/>
              <a:buChar char="•"/>
              <a:defRPr sz="1481" kern="1200">
                <a:solidFill>
                  <a:schemeClr val="tx1"/>
                </a:solidFill>
                <a:latin typeface="+mn-lt"/>
                <a:ea typeface="+mn-ea"/>
                <a:cs typeface="+mn-cs"/>
              </a:defRPr>
            </a:lvl6pPr>
            <a:lvl7pPr marL="2201212" indent="-169324" algn="l" defTabSz="338648" rtl="0" eaLnBrk="1" latinLnBrk="0" hangingPunct="1">
              <a:spcBef>
                <a:spcPct val="20000"/>
              </a:spcBef>
              <a:buFont typeface="Arial"/>
              <a:buChar char="•"/>
              <a:defRPr sz="1481" kern="1200">
                <a:solidFill>
                  <a:schemeClr val="tx1"/>
                </a:solidFill>
                <a:latin typeface="+mn-lt"/>
                <a:ea typeface="+mn-ea"/>
                <a:cs typeface="+mn-cs"/>
              </a:defRPr>
            </a:lvl7pPr>
            <a:lvl8pPr marL="2539860" indent="-169324" algn="l" defTabSz="338648" rtl="0" eaLnBrk="1" latinLnBrk="0" hangingPunct="1">
              <a:spcBef>
                <a:spcPct val="20000"/>
              </a:spcBef>
              <a:buFont typeface="Arial"/>
              <a:buChar char="•"/>
              <a:defRPr sz="1481" kern="1200">
                <a:solidFill>
                  <a:schemeClr val="tx1"/>
                </a:solidFill>
                <a:latin typeface="+mn-lt"/>
                <a:ea typeface="+mn-ea"/>
                <a:cs typeface="+mn-cs"/>
              </a:defRPr>
            </a:lvl8pPr>
            <a:lvl9pPr marL="2878508" indent="-169324" algn="l" defTabSz="338648" rtl="0" eaLnBrk="1" latinLnBrk="0" hangingPunct="1">
              <a:spcBef>
                <a:spcPct val="20000"/>
              </a:spcBef>
              <a:buFont typeface="Arial"/>
              <a:buChar char="•"/>
              <a:defRPr sz="1481" kern="1200">
                <a:solidFill>
                  <a:schemeClr val="tx1"/>
                </a:solidFill>
                <a:latin typeface="+mn-lt"/>
                <a:ea typeface="+mn-ea"/>
                <a:cs typeface="+mn-cs"/>
              </a:defRPr>
            </a:lvl9pPr>
          </a:lstStyle>
          <a:p>
            <a:pPr marL="338648" indent="-338648">
              <a:buFont typeface="Arial" panose="020B0604020202020204" pitchFamily="34" charset="0"/>
              <a:buChar char="•"/>
            </a:pPr>
            <a:r>
              <a:rPr lang="en-US" sz="2400" u="sng" dirty="0"/>
              <a:t>Step 1:</a:t>
            </a:r>
            <a:r>
              <a:rPr lang="en-US" sz="2400" dirty="0"/>
              <a:t> Gather Your Team</a:t>
            </a:r>
          </a:p>
          <a:p>
            <a:pPr marL="338648" indent="-338648">
              <a:buFont typeface="Arial" panose="020B0604020202020204" pitchFamily="34" charset="0"/>
              <a:buChar char="•"/>
            </a:pPr>
            <a:r>
              <a:rPr lang="en-US" sz="2400" b="1" u="sng" dirty="0"/>
              <a:t>Step 2:</a:t>
            </a:r>
            <a:r>
              <a:rPr lang="en-US" sz="2400" b="1" dirty="0"/>
              <a:t> Assess &amp; Track Progress</a:t>
            </a:r>
          </a:p>
          <a:p>
            <a:pPr marL="338648" indent="-338648">
              <a:buFont typeface="Arial" panose="020B0604020202020204" pitchFamily="34" charset="0"/>
              <a:buChar char="•"/>
            </a:pPr>
            <a:r>
              <a:rPr lang="en-US" sz="2400" u="sng" dirty="0"/>
              <a:t>Step 3:</a:t>
            </a:r>
            <a:r>
              <a:rPr lang="en-US" sz="2400" dirty="0"/>
              <a:t> Create &amp; Implement an Action Plan</a:t>
            </a:r>
          </a:p>
          <a:p>
            <a:pPr marL="338648" indent="-338648">
              <a:buFont typeface="Arial" panose="020B0604020202020204" pitchFamily="34" charset="0"/>
              <a:buChar char="•"/>
            </a:pPr>
            <a:r>
              <a:rPr lang="en-US" sz="2400" u="sng" dirty="0"/>
              <a:t>Step 4:</a:t>
            </a:r>
            <a:r>
              <a:rPr lang="en-US" sz="2400" dirty="0"/>
              <a:t> Find Activities</a:t>
            </a:r>
          </a:p>
          <a:p>
            <a:pPr marL="338648" indent="-338648">
              <a:buFont typeface="Arial" panose="020B0604020202020204" pitchFamily="34" charset="0"/>
              <a:buChar char="•"/>
            </a:pPr>
            <a:r>
              <a:rPr lang="en-US" sz="2400" u="sng" dirty="0"/>
              <a:t>Step 5:</a:t>
            </a:r>
            <a:r>
              <a:rPr lang="en-US" sz="2400" dirty="0"/>
              <a:t> Engage Families &amp; Community</a:t>
            </a:r>
          </a:p>
          <a:p>
            <a:pPr marL="338648" indent="-338648">
              <a:buFont typeface="Arial" panose="020B0604020202020204" pitchFamily="34" charset="0"/>
              <a:buChar char="•"/>
            </a:pPr>
            <a:r>
              <a:rPr lang="en-US" sz="2400" u="sng" dirty="0"/>
              <a:t>Step 6:</a:t>
            </a:r>
            <a:r>
              <a:rPr lang="en-US" sz="2400" dirty="0"/>
              <a:t> Receive Recognition</a:t>
            </a:r>
          </a:p>
          <a:p>
            <a:endParaRPr lang="en-US" dirty="0"/>
          </a:p>
        </p:txBody>
      </p:sp>
    </p:spTree>
    <p:extLst>
      <p:ext uri="{BB962C8B-B14F-4D97-AF65-F5344CB8AC3E}">
        <p14:creationId xmlns:p14="http://schemas.microsoft.com/office/powerpoint/2010/main" val="209866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Why Do a Wellness Assessment?</a:t>
            </a:r>
          </a:p>
        </p:txBody>
      </p:sp>
      <p:sp>
        <p:nvSpPr>
          <p:cNvPr id="22529" name="Content Placeholder 2"/>
          <p:cNvSpPr>
            <a:spLocks noGrp="1"/>
          </p:cNvSpPr>
          <p:nvPr>
            <p:ph idx="1"/>
          </p:nvPr>
        </p:nvSpPr>
        <p:spPr>
          <a:xfrm>
            <a:off x="3653738" y="1925038"/>
            <a:ext cx="4937701" cy="3518958"/>
          </a:xfrm>
        </p:spPr>
        <p:txBody>
          <a:bodyPr>
            <a:normAutofit fontScale="92500" lnSpcReduction="10000"/>
          </a:bodyPr>
          <a:lstStyle/>
          <a:p>
            <a:pPr marL="338648" indent="-338648">
              <a:lnSpc>
                <a:spcPct val="90000"/>
              </a:lnSpc>
              <a:buFont typeface="Arial" panose="020B0604020202020204" pitchFamily="34" charset="0"/>
              <a:buChar char="•"/>
            </a:pPr>
            <a:r>
              <a:rPr lang="en-US" sz="2600" dirty="0">
                <a:solidFill>
                  <a:srgbClr val="61AB34"/>
                </a:solidFill>
              </a:rPr>
              <a:t>Develop relationships with key staff.</a:t>
            </a:r>
          </a:p>
          <a:p>
            <a:pPr marL="338648" indent="-338648">
              <a:lnSpc>
                <a:spcPct val="90000"/>
              </a:lnSpc>
              <a:buFont typeface="Arial" panose="020B0604020202020204" pitchFamily="34" charset="0"/>
              <a:buChar char="•"/>
            </a:pPr>
            <a:r>
              <a:rPr lang="en-US" sz="2600" dirty="0">
                <a:solidFill>
                  <a:srgbClr val="61AB34"/>
                </a:solidFill>
              </a:rPr>
              <a:t>Determine your school’s strengths and weaknesses.</a:t>
            </a:r>
          </a:p>
          <a:p>
            <a:pPr marL="338648" indent="-338648">
              <a:lnSpc>
                <a:spcPct val="90000"/>
              </a:lnSpc>
              <a:buFont typeface="Arial" panose="020B0604020202020204" pitchFamily="34" charset="0"/>
              <a:buChar char="•"/>
            </a:pPr>
            <a:r>
              <a:rPr lang="en-US" sz="2600" dirty="0">
                <a:solidFill>
                  <a:srgbClr val="61AB34"/>
                </a:solidFill>
              </a:rPr>
              <a:t>Define goals that suit your school’s needs.</a:t>
            </a:r>
          </a:p>
          <a:p>
            <a:pPr marL="338648" indent="-338648">
              <a:lnSpc>
                <a:spcPct val="90000"/>
              </a:lnSpc>
              <a:buFont typeface="Arial" panose="020B0604020202020204" pitchFamily="34" charset="0"/>
              <a:buChar char="•"/>
            </a:pPr>
            <a:r>
              <a:rPr lang="en-US" sz="2600" dirty="0">
                <a:solidFill>
                  <a:srgbClr val="61AB34"/>
                </a:solidFill>
              </a:rPr>
              <a:t>Justify your decision to make changes.</a:t>
            </a:r>
          </a:p>
          <a:p>
            <a:pPr marL="338648" indent="-338648">
              <a:lnSpc>
                <a:spcPct val="90000"/>
              </a:lnSpc>
              <a:buFont typeface="Arial" panose="020B0604020202020204" pitchFamily="34" charset="0"/>
              <a:buChar char="•"/>
            </a:pPr>
            <a:r>
              <a:rPr lang="en-US" sz="2600" dirty="0">
                <a:solidFill>
                  <a:srgbClr val="61AB34"/>
                </a:solidFill>
              </a:rPr>
              <a:t>Document starting points to show progress over time. </a:t>
            </a:r>
          </a:p>
          <a:p>
            <a:pPr marL="338648" indent="-338648">
              <a:lnSpc>
                <a:spcPct val="90000"/>
              </a:lnSpc>
              <a:buFont typeface="Arial" panose="020B0604020202020204" pitchFamily="34" charset="0"/>
              <a:buChar char="•"/>
            </a:pPr>
            <a:endParaRPr lang="en-US" sz="2000" dirty="0">
              <a:ea typeface="ＭＳ Ｐゴシック" charset="-128"/>
            </a:endParaRPr>
          </a:p>
        </p:txBody>
      </p:sp>
      <p:pic>
        <p:nvPicPr>
          <p:cNvPr id="2051" name="Picture 3" descr="C:\Documents and Settings\cmuller\My Documents\Photos\Shutterstock\ssM AA teacher and student at board .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0364" y="1925038"/>
            <a:ext cx="1975556" cy="2961021"/>
          </a:xfrm>
          <a:prstGeom prst="rect">
            <a:avLst/>
          </a:prstGeom>
          <a:noFill/>
          <a:effectLst>
            <a:outerShdw blurRad="50800" dist="38100" dir="2700000" algn="tl" rotWithShape="0">
              <a:prstClr val="black">
                <a:alpha val="40000"/>
              </a:prstClr>
            </a:outerShdw>
          </a:effectLst>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6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Keep in Mind</a:t>
            </a:r>
          </a:p>
        </p:txBody>
      </p:sp>
      <p:sp>
        <p:nvSpPr>
          <p:cNvPr id="30721" name="Content Placeholder 1"/>
          <p:cNvSpPr>
            <a:spLocks noGrp="1"/>
          </p:cNvSpPr>
          <p:nvPr>
            <p:ph idx="1"/>
          </p:nvPr>
        </p:nvSpPr>
        <p:spPr>
          <a:xfrm>
            <a:off x="935437" y="2385920"/>
            <a:ext cx="4034590" cy="2328265"/>
          </a:xfrm>
        </p:spPr>
        <p:txBody>
          <a:bodyPr>
            <a:normAutofit lnSpcReduction="10000"/>
          </a:bodyPr>
          <a:lstStyle/>
          <a:p>
            <a:pPr algn="r"/>
            <a:r>
              <a:rPr lang="en-US" sz="2963" dirty="0">
                <a:ea typeface="ＭＳ Ｐゴシック" charset="-128"/>
              </a:rPr>
              <a:t>Conduct your wellness assessment annually so you can measure your progress over time.</a:t>
            </a:r>
          </a:p>
        </p:txBody>
      </p:sp>
      <p:pic>
        <p:nvPicPr>
          <p:cNvPr id="5126" name="Picture 6" descr="C:\Documents and Settings\cmuller\My Documents\Photos\Shutterstock\ssM 3 happy cyclist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0109" y="2239953"/>
            <a:ext cx="1748165" cy="2620201"/>
          </a:xfrm>
          <a:prstGeom prst="rect">
            <a:avLst/>
          </a:prstGeom>
          <a:noFill/>
          <a:effectLst>
            <a:outerShdw blurRad="50800" dist="38100" dir="2700000" algn="tl" rotWithShape="0">
              <a:prstClr val="black">
                <a:alpha val="40000"/>
              </a:prstClr>
            </a:outerShdw>
          </a:effectLst>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03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 &amp; Track Progress with the</a:t>
            </a:r>
            <a:br>
              <a:rPr lang="en-US" dirty="0"/>
            </a:br>
            <a:r>
              <a:rPr lang="en-US" dirty="0"/>
              <a:t>School Health Index</a:t>
            </a:r>
            <a:br>
              <a:rPr lang="en-US" dirty="0"/>
            </a:br>
            <a:endParaRPr lang="en-US" dirty="0"/>
          </a:p>
        </p:txBody>
      </p:sp>
      <p:sp>
        <p:nvSpPr>
          <p:cNvPr id="3" name="Text Placeholder 2"/>
          <p:cNvSpPr>
            <a:spLocks noGrp="1"/>
          </p:cNvSpPr>
          <p:nvPr>
            <p:ph type="body" idx="1"/>
          </p:nvPr>
        </p:nvSpPr>
        <p:spPr>
          <a:xfrm>
            <a:off x="4883929" y="3042121"/>
            <a:ext cx="3610784" cy="1111250"/>
          </a:xfrm>
        </p:spPr>
        <p:txBody>
          <a:bodyPr>
            <a:normAutofit lnSpcReduction="10000"/>
          </a:bodyPr>
          <a:lstStyle/>
          <a:p>
            <a:pPr algn="r">
              <a:buClr>
                <a:srgbClr val="95B526"/>
              </a:buClr>
            </a:pPr>
            <a:r>
              <a:rPr lang="en-US" altLang="en-US" sz="1185" dirty="0">
                <a:solidFill>
                  <a:srgbClr val="173C8B"/>
                </a:solidFill>
              </a:rPr>
              <a:t>“</a:t>
            </a:r>
            <a:r>
              <a:rPr lang="en-US" sz="1185" dirty="0">
                <a:solidFill>
                  <a:srgbClr val="173C8B"/>
                </a:solidFill>
              </a:rPr>
              <a:t>The only man who behaves rationally is my tailor; he takes my measurements anew every time he sees me, while all the rest go on with their old measurements and expect me to fit them.</a:t>
            </a:r>
            <a:r>
              <a:rPr lang="en-US" altLang="en-US" sz="1185" dirty="0">
                <a:solidFill>
                  <a:srgbClr val="173C8B"/>
                </a:solidFill>
              </a:rPr>
              <a:t>”</a:t>
            </a:r>
            <a:endParaRPr lang="en-US" sz="1185" dirty="0"/>
          </a:p>
          <a:p>
            <a:pPr algn="r">
              <a:spcBef>
                <a:spcPts val="889"/>
              </a:spcBef>
              <a:buClr>
                <a:srgbClr val="95B526"/>
              </a:buClr>
            </a:pPr>
            <a:r>
              <a:rPr lang="en-US" sz="815" dirty="0">
                <a:solidFill>
                  <a:srgbClr val="173C8B"/>
                </a:solidFill>
              </a:rPr>
              <a:t>– George Bernard Shaw</a:t>
            </a:r>
          </a:p>
          <a:p>
            <a:pPr algn="r">
              <a:spcBef>
                <a:spcPts val="0"/>
              </a:spcBef>
              <a:buClr>
                <a:srgbClr val="95B526"/>
              </a:buClr>
            </a:pPr>
            <a:r>
              <a:rPr lang="en-US" sz="815" dirty="0">
                <a:solidFill>
                  <a:srgbClr val="173C8B"/>
                </a:solidFill>
              </a:rPr>
              <a:t>Playwright and Winner of the Nobel Prize in Literature, 1925</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833" t="12789" r="3935" b="21683"/>
          <a:stretch/>
        </p:blipFill>
        <p:spPr>
          <a:xfrm>
            <a:off x="2549817" y="1265950"/>
            <a:ext cx="2220966" cy="1413306"/>
          </a:xfrm>
          <a:prstGeom prst="rect">
            <a:avLst/>
          </a:prstGeom>
          <a:ln w="28575">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14" y="1267525"/>
            <a:ext cx="1830731" cy="2756865"/>
          </a:xfrm>
          <a:prstGeom prst="rect">
            <a:avLst/>
          </a:prstGeom>
          <a:ln w="28575">
            <a:no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603" b="17012"/>
          <a:stretch/>
        </p:blipFill>
        <p:spPr>
          <a:xfrm>
            <a:off x="2553045" y="2632343"/>
            <a:ext cx="2223628" cy="1392047"/>
          </a:xfrm>
          <a:prstGeom prst="rect">
            <a:avLst/>
          </a:prstGeom>
          <a:ln w="28575">
            <a:noFill/>
          </a:ln>
        </p:spPr>
      </p:pic>
    </p:spTree>
    <p:extLst>
      <p:ext uri="{BB962C8B-B14F-4D97-AF65-F5344CB8AC3E}">
        <p14:creationId xmlns:p14="http://schemas.microsoft.com/office/powerpoint/2010/main" val="153981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478" y="1780285"/>
            <a:ext cx="4925430" cy="1733551"/>
          </a:xfrm>
          <a:prstGeom prst="rect">
            <a:avLst/>
          </a:prstGeom>
        </p:spPr>
        <p:txBody>
          <a:bodyPr wrap="square">
            <a:spAutoFit/>
          </a:bodyPr>
          <a:lstStyle/>
          <a:p>
            <a:endParaRPr lang="en-US" sz="1185" dirty="0">
              <a:solidFill>
                <a:schemeClr val="bg1"/>
              </a:solidFill>
              <a:latin typeface="Helvetica Neue"/>
              <a:cs typeface="Helvetica Neue"/>
            </a:endParaRPr>
          </a:p>
          <a:p>
            <a:endParaRPr lang="en-US" sz="1185"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r>
              <a:rPr lang="en-US" sz="1185" dirty="0">
                <a:solidFill>
                  <a:schemeClr val="bg1"/>
                </a:solidFill>
                <a:latin typeface="Helvetica Neue"/>
                <a:cs typeface="Helvetica Neue"/>
              </a:rPr>
              <a:t> </a:t>
            </a:r>
          </a:p>
          <a:p>
            <a:endParaRPr lang="en-US" sz="1185" dirty="0">
              <a:solidFill>
                <a:schemeClr val="bg1"/>
              </a:solidFill>
              <a:latin typeface="Helvetica Neue"/>
              <a:cs typeface="Helvetica Neue"/>
            </a:endParaRPr>
          </a:p>
          <a:p>
            <a:endParaRPr lang="en-US" sz="1185" dirty="0">
              <a:solidFill>
                <a:schemeClr val="bg1"/>
              </a:solidFill>
              <a:latin typeface="Helvetica Neue"/>
              <a:cs typeface="Helvetica Neue"/>
            </a:endParaRPr>
          </a:p>
        </p:txBody>
      </p:sp>
      <p:sp>
        <p:nvSpPr>
          <p:cNvPr id="9" name="Rectangle 2"/>
          <p:cNvSpPr>
            <a:spLocks noGrp="1" noChangeArrowheads="1"/>
          </p:cNvSpPr>
          <p:nvPr>
            <p:ph type="title"/>
          </p:nvPr>
        </p:nvSpPr>
        <p:spPr/>
        <p:txBody>
          <a:bodyPr>
            <a:normAutofit/>
          </a:bodyPr>
          <a:lstStyle/>
          <a:p>
            <a:r>
              <a:rPr lang="en-US" altLang="en-US" sz="4000" dirty="0"/>
              <a:t>School Health Index (SHI)</a:t>
            </a:r>
          </a:p>
        </p:txBody>
      </p:sp>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00063" y="1883834"/>
            <a:ext cx="4324489" cy="3516841"/>
          </a:xfrm>
          <a:prstGeom prst="rect">
            <a:avLst/>
          </a:prstGeom>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16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7897" y="2480518"/>
            <a:ext cx="2331861" cy="2331861"/>
          </a:xfrm>
        </p:spPr>
      </p:pic>
      <p:sp>
        <p:nvSpPr>
          <p:cNvPr id="3" name="Title 2"/>
          <p:cNvSpPr>
            <a:spLocks noGrp="1"/>
          </p:cNvSpPr>
          <p:nvPr>
            <p:ph type="title"/>
          </p:nvPr>
        </p:nvSpPr>
        <p:spPr>
          <a:xfrm>
            <a:off x="276089" y="406299"/>
            <a:ext cx="7284242" cy="858426"/>
          </a:xfrm>
        </p:spPr>
        <p:txBody>
          <a:bodyPr>
            <a:noAutofit/>
          </a:bodyPr>
          <a:lstStyle/>
          <a:p>
            <a:r>
              <a:rPr lang="en-US" sz="3400" dirty="0"/>
              <a:t>Step 2: Assess &amp; Track Progress</a:t>
            </a:r>
          </a:p>
        </p:txBody>
      </p:sp>
      <p:sp>
        <p:nvSpPr>
          <p:cNvPr id="4" name="Content Placeholder 1"/>
          <p:cNvSpPr txBox="1">
            <a:spLocks/>
          </p:cNvSpPr>
          <p:nvPr/>
        </p:nvSpPr>
        <p:spPr>
          <a:xfrm>
            <a:off x="457200" y="1728973"/>
            <a:ext cx="8050389" cy="40922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dirty="0">
                <a:solidFill>
                  <a:srgbClr val="1392DD"/>
                </a:solidFill>
                <a:latin typeface="Myriad Pro"/>
              </a:rPr>
              <a:t>How can Game On: Step 2 help?</a:t>
            </a:r>
          </a:p>
        </p:txBody>
      </p:sp>
      <p:sp>
        <p:nvSpPr>
          <p:cNvPr id="7" name="Content Placeholder 2"/>
          <p:cNvSpPr txBox="1">
            <a:spLocks/>
          </p:cNvSpPr>
          <p:nvPr/>
        </p:nvSpPr>
        <p:spPr>
          <a:xfrm>
            <a:off x="984473" y="2191279"/>
            <a:ext cx="4342107" cy="335256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889"/>
              </a:spcBef>
              <a:buFont typeface="Arial" panose="020B0604020202020204" pitchFamily="34" charset="0"/>
              <a:buChar char="•"/>
            </a:pPr>
            <a:r>
              <a:rPr lang="en-US" sz="2400" dirty="0">
                <a:solidFill>
                  <a:srgbClr val="61AB34"/>
                </a:solidFill>
                <a:latin typeface="Myriad Pro"/>
              </a:rPr>
              <a:t>Outlines why it’s helpful to complete an assessment</a:t>
            </a:r>
          </a:p>
          <a:p>
            <a:pPr>
              <a:spcBef>
                <a:spcPts val="889"/>
              </a:spcBef>
              <a:buFont typeface="Arial" panose="020B0604020202020204" pitchFamily="34" charset="0"/>
              <a:buChar char="•"/>
            </a:pPr>
            <a:r>
              <a:rPr lang="en-US" sz="2400" dirty="0">
                <a:solidFill>
                  <a:srgbClr val="61AB34"/>
                </a:solidFill>
                <a:latin typeface="Myriad Pro"/>
              </a:rPr>
              <a:t>Links to AFHK’s School Portal, where you can complete AFHK’s modified School Health Index</a:t>
            </a:r>
          </a:p>
          <a:p>
            <a:pPr>
              <a:spcBef>
                <a:spcPts val="889"/>
              </a:spcBef>
              <a:buFont typeface="Arial" panose="020B0604020202020204" pitchFamily="34" charset="0"/>
              <a:buChar char="•"/>
            </a:pPr>
            <a:r>
              <a:rPr lang="en-US" sz="2400" dirty="0">
                <a:solidFill>
                  <a:srgbClr val="61AB34"/>
                </a:solidFill>
                <a:latin typeface="Myriad Pro"/>
              </a:rPr>
              <a:t>Provides a step-by-step guide for how to complete the AFHK’s online School Health Index</a:t>
            </a:r>
          </a:p>
        </p:txBody>
      </p:sp>
      <p:cxnSp>
        <p:nvCxnSpPr>
          <p:cNvPr id="8" name="Straight Connector 7"/>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4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233"/>
            <a:ext cx="7241016" cy="846667"/>
          </a:xfrm>
        </p:spPr>
        <p:txBody>
          <a:bodyPr>
            <a:noAutofit/>
          </a:bodyPr>
          <a:lstStyle/>
          <a:p>
            <a:r>
              <a:rPr lang="en-US" sz="3400" dirty="0"/>
              <a:t>Step 2: Assess &amp; Track Progress</a:t>
            </a:r>
          </a:p>
        </p:txBody>
      </p:sp>
      <p:sp>
        <p:nvSpPr>
          <p:cNvPr id="9" name="Right Arrow 8"/>
          <p:cNvSpPr/>
          <p:nvPr/>
        </p:nvSpPr>
        <p:spPr>
          <a:xfrm>
            <a:off x="4904731" y="3502479"/>
            <a:ext cx="1000128" cy="535527"/>
          </a:xfrm>
          <a:prstGeom prst="rightArrow">
            <a:avLst/>
          </a:prstGeom>
          <a:solidFill>
            <a:srgbClr val="1392DD"/>
          </a:solidFill>
          <a:ln>
            <a:solidFill>
              <a:srgbClr val="139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pic>
        <p:nvPicPr>
          <p:cNvPr id="3" name="Picture 2"/>
          <p:cNvPicPr>
            <a:picLocks noChangeAspect="1"/>
          </p:cNvPicPr>
          <p:nvPr/>
        </p:nvPicPr>
        <p:blipFill rotWithShape="1">
          <a:blip r:embed="rId3"/>
          <a:srcRect l="33124" t="12784" r="34031" b="6881"/>
          <a:stretch/>
        </p:blipFill>
        <p:spPr>
          <a:xfrm>
            <a:off x="6168208" y="2088518"/>
            <a:ext cx="2226493" cy="3063200"/>
          </a:xfrm>
          <a:prstGeom prst="rect">
            <a:avLst/>
          </a:prstGeom>
        </p:spPr>
      </p:pic>
      <p:pic>
        <p:nvPicPr>
          <p:cNvPr id="5" name="Picture 4"/>
          <p:cNvPicPr>
            <a:picLocks noChangeAspect="1"/>
          </p:cNvPicPr>
          <p:nvPr/>
        </p:nvPicPr>
        <p:blipFill rotWithShape="1">
          <a:blip r:embed="rId4"/>
          <a:srcRect l="8875" t="16223" r="9876" b="11999"/>
          <a:stretch/>
        </p:blipFill>
        <p:spPr>
          <a:xfrm>
            <a:off x="521859" y="2546698"/>
            <a:ext cx="4119524" cy="2047086"/>
          </a:xfrm>
          <a:prstGeom prst="rect">
            <a:avLst/>
          </a:prstGeom>
        </p:spPr>
      </p:pic>
      <p:sp>
        <p:nvSpPr>
          <p:cNvPr id="10" name="Oval 9"/>
          <p:cNvSpPr/>
          <p:nvPr/>
        </p:nvSpPr>
        <p:spPr>
          <a:xfrm>
            <a:off x="406400" y="4207933"/>
            <a:ext cx="1890889" cy="445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7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1778" b="8222"/>
          <a:stretch/>
        </p:blipFill>
        <p:spPr>
          <a:xfrm>
            <a:off x="1007936" y="2054699"/>
            <a:ext cx="6687861" cy="3009537"/>
          </a:xfrm>
          <a:prstGeom prst="rect">
            <a:avLst/>
          </a:prstGeom>
        </p:spPr>
      </p:pic>
      <p:sp>
        <p:nvSpPr>
          <p:cNvPr id="7" name="Subtitle 2"/>
          <p:cNvSpPr txBox="1">
            <a:spLocks/>
          </p:cNvSpPr>
          <p:nvPr/>
        </p:nvSpPr>
        <p:spPr>
          <a:xfrm>
            <a:off x="2314222" y="1066800"/>
            <a:ext cx="6604000" cy="903111"/>
          </a:xfrm>
          <a:prstGeom prst="rect">
            <a:avLst/>
          </a:prstGeom>
          <a:noFill/>
        </p:spPr>
        <p:txBody>
          <a:bodyPr vert="horz" lIns="67733" tIns="33867" rIns="67733" bIns="33867" rtlCol="0">
            <a:noAutofit/>
          </a:bodyPr>
          <a:lstStyle/>
          <a:p>
            <a:pPr marL="253986" indent="-253986">
              <a:spcBef>
                <a:spcPct val="20000"/>
              </a:spcBef>
              <a:defRPr/>
            </a:pPr>
            <a:r>
              <a:rPr lang="en-US" sz="2963" b="1" dirty="0">
                <a:solidFill>
                  <a:schemeClr val="bg1"/>
                </a:solidFill>
                <a:latin typeface="Myriad Pro"/>
              </a:rPr>
              <a:t>Step 2: Assess &amp; Track Progress</a:t>
            </a:r>
            <a:endParaRPr lang="en-US" sz="2963" dirty="0">
              <a:solidFill>
                <a:schemeClr val="bg1"/>
              </a:solidFill>
              <a:latin typeface="Myriad Pro"/>
            </a:endParaRPr>
          </a:p>
          <a:p>
            <a:pPr marL="253986" indent="-253986">
              <a:spcBef>
                <a:spcPct val="20000"/>
              </a:spcBef>
              <a:defRPr/>
            </a:pPr>
            <a:endParaRPr lang="en-US" sz="2963" dirty="0">
              <a:solidFill>
                <a:schemeClr val="accent3"/>
              </a:solidFill>
              <a:latin typeface="Myriad Pro"/>
            </a:endParaRPr>
          </a:p>
          <a:p>
            <a:pPr marL="253986" indent="-253986">
              <a:spcBef>
                <a:spcPct val="20000"/>
              </a:spcBef>
              <a:defRPr/>
            </a:pPr>
            <a:endParaRPr lang="en-US" sz="2963" b="1" dirty="0">
              <a:solidFill>
                <a:schemeClr val="accent3"/>
              </a:solidFill>
              <a:latin typeface="Myriad Pro"/>
            </a:endParaRPr>
          </a:p>
        </p:txBody>
      </p:sp>
      <p:cxnSp>
        <p:nvCxnSpPr>
          <p:cNvPr id="8" name="Straight Connector 7"/>
          <p:cNvCxnSpPr/>
          <p:nvPr/>
        </p:nvCxnSpPr>
        <p:spPr>
          <a:xfrm>
            <a:off x="1411111" y="1622778"/>
            <a:ext cx="6208889" cy="0"/>
          </a:xfrm>
          <a:prstGeom prst="line">
            <a:avLst/>
          </a:prstGeom>
          <a:ln w="28575" cap="rnd"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890253" y="4286954"/>
            <a:ext cx="595198" cy="138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sp>
        <p:nvSpPr>
          <p:cNvPr id="14" name="Rounded Rectangle 13"/>
          <p:cNvSpPr/>
          <p:nvPr/>
        </p:nvSpPr>
        <p:spPr>
          <a:xfrm>
            <a:off x="1946527" y="2318681"/>
            <a:ext cx="979371" cy="147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sp>
        <p:nvSpPr>
          <p:cNvPr id="15" name="Oval 14"/>
          <p:cNvSpPr/>
          <p:nvPr/>
        </p:nvSpPr>
        <p:spPr>
          <a:xfrm>
            <a:off x="1007936" y="2976137"/>
            <a:ext cx="752114" cy="286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sp>
        <p:nvSpPr>
          <p:cNvPr id="9" name="Title 1"/>
          <p:cNvSpPr>
            <a:spLocks noGrp="1"/>
          </p:cNvSpPr>
          <p:nvPr>
            <p:ph type="title"/>
          </p:nvPr>
        </p:nvSpPr>
        <p:spPr>
          <a:xfrm>
            <a:off x="465666" y="396979"/>
            <a:ext cx="8229600" cy="846667"/>
          </a:xfrm>
        </p:spPr>
        <p:txBody>
          <a:bodyPr>
            <a:normAutofit/>
          </a:bodyPr>
          <a:lstStyle/>
          <a:p>
            <a:r>
              <a:rPr lang="en-US" sz="3400" dirty="0"/>
              <a:t>Step 2: Assess &amp; Track Progress</a:t>
            </a:r>
          </a:p>
        </p:txBody>
      </p:sp>
      <p:cxnSp>
        <p:nvCxnSpPr>
          <p:cNvPr id="11" name="Straight Connector 10"/>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Step 2: Assess &amp; Track Progress</a:t>
            </a:r>
          </a:p>
        </p:txBody>
      </p:sp>
      <p:pic>
        <p:nvPicPr>
          <p:cNvPr id="3" name="Picture 2"/>
          <p:cNvPicPr>
            <a:picLocks noChangeAspect="1"/>
          </p:cNvPicPr>
          <p:nvPr/>
        </p:nvPicPr>
        <p:blipFill>
          <a:blip r:embed="rId3"/>
          <a:stretch>
            <a:fillRect/>
          </a:stretch>
        </p:blipFill>
        <p:spPr>
          <a:xfrm>
            <a:off x="1524001" y="2111602"/>
            <a:ext cx="5591224" cy="2944611"/>
          </a:xfrm>
          <a:prstGeom prst="rect">
            <a:avLst/>
          </a:prstGeom>
        </p:spPr>
      </p:pic>
      <p:cxnSp>
        <p:nvCxnSpPr>
          <p:cNvPr id="6" name="Straight Connector 5"/>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89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a:xfrm>
            <a:off x="457200" y="1612603"/>
            <a:ext cx="8229600" cy="4040483"/>
          </a:xfrm>
        </p:spPr>
        <p:txBody>
          <a:bodyPr>
            <a:noAutofit/>
          </a:bodyPr>
          <a:lstStyle/>
          <a:p>
            <a:pPr marL="253986" indent="-253986">
              <a:buFont typeface="Arial" panose="020B0604020202020204" pitchFamily="34" charset="0"/>
              <a:buChar char="•"/>
            </a:pPr>
            <a:r>
              <a:rPr lang="en-US" sz="3600" dirty="0">
                <a:solidFill>
                  <a:srgbClr val="61AB34"/>
                </a:solidFill>
              </a:rPr>
              <a:t>Welcome and Introductions</a:t>
            </a:r>
          </a:p>
          <a:p>
            <a:pPr marL="253986" indent="-253986">
              <a:buFont typeface="Arial" panose="020B0604020202020204" pitchFamily="34" charset="0"/>
              <a:buChar char="•"/>
            </a:pPr>
            <a:r>
              <a:rPr lang="en-US" sz="3600" dirty="0">
                <a:solidFill>
                  <a:srgbClr val="61AB34"/>
                </a:solidFill>
              </a:rPr>
              <a:t>Introduction to Game On</a:t>
            </a:r>
          </a:p>
          <a:p>
            <a:pPr marL="253986" indent="-253986">
              <a:buFont typeface="Arial" panose="020B0604020202020204" pitchFamily="34" charset="0"/>
              <a:buChar char="•"/>
            </a:pPr>
            <a:r>
              <a:rPr lang="en-US" sz="3600" dirty="0">
                <a:solidFill>
                  <a:srgbClr val="61AB34"/>
                </a:solidFill>
              </a:rPr>
              <a:t>Step 2: Assess &amp; Track Progress</a:t>
            </a:r>
          </a:p>
          <a:p>
            <a:pPr marL="253986" indent="-253986">
              <a:buFont typeface="Arial" panose="020B0604020202020204" pitchFamily="34" charset="0"/>
              <a:buChar char="•"/>
            </a:pPr>
            <a:r>
              <a:rPr lang="en-US" sz="3600" dirty="0">
                <a:solidFill>
                  <a:srgbClr val="61AB34"/>
                </a:solidFill>
              </a:rPr>
              <a:t>School Health Index Overview &amp; Practice</a:t>
            </a:r>
          </a:p>
        </p:txBody>
      </p:sp>
      <p:cxnSp>
        <p:nvCxnSpPr>
          <p:cNvPr id="10" name="Straight Connector 9"/>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036" y="4893299"/>
            <a:ext cx="2747017" cy="714502"/>
          </a:xfrm>
          <a:prstGeom prst="rect">
            <a:avLst/>
          </a:prstGeom>
        </p:spPr>
      </p:pic>
    </p:spTree>
    <p:extLst>
      <p:ext uri="{BB962C8B-B14F-4D97-AF65-F5344CB8AC3E}">
        <p14:creationId xmlns:p14="http://schemas.microsoft.com/office/powerpoint/2010/main" val="64797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67556" y="1792111"/>
            <a:ext cx="6208889" cy="0"/>
          </a:xfrm>
          <a:prstGeom prst="line">
            <a:avLst/>
          </a:prstGeom>
          <a:ln w="28575" cap="rnd"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3"/>
          <a:srcRect l="13750" t="63214" r="1750" b="9111"/>
          <a:stretch/>
        </p:blipFill>
        <p:spPr>
          <a:xfrm>
            <a:off x="502054" y="2777537"/>
            <a:ext cx="8268996" cy="1523339"/>
          </a:xfrm>
          <a:prstGeom prst="rect">
            <a:avLst/>
          </a:prstGeom>
        </p:spPr>
      </p:pic>
      <p:sp>
        <p:nvSpPr>
          <p:cNvPr id="9" name="Oval 8"/>
          <p:cNvSpPr/>
          <p:nvPr/>
        </p:nvSpPr>
        <p:spPr>
          <a:xfrm>
            <a:off x="3167944" y="3442280"/>
            <a:ext cx="908957" cy="4979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rgbClr val="FF0000"/>
              </a:solidFill>
            </a:endParaRPr>
          </a:p>
        </p:txBody>
      </p:sp>
      <p:sp>
        <p:nvSpPr>
          <p:cNvPr id="10" name="Rectangle 9"/>
          <p:cNvSpPr/>
          <p:nvPr/>
        </p:nvSpPr>
        <p:spPr>
          <a:xfrm>
            <a:off x="679550" y="3637038"/>
            <a:ext cx="875091" cy="17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sp>
        <p:nvSpPr>
          <p:cNvPr id="3" name="Title 2"/>
          <p:cNvSpPr>
            <a:spLocks noGrp="1"/>
          </p:cNvSpPr>
          <p:nvPr>
            <p:ph type="title"/>
          </p:nvPr>
        </p:nvSpPr>
        <p:spPr/>
        <p:txBody>
          <a:bodyPr>
            <a:normAutofit/>
          </a:bodyPr>
          <a:lstStyle/>
          <a:p>
            <a:r>
              <a:rPr lang="en-US" dirty="0"/>
              <a:t>Step 3: Create &amp; Implement an Action Plan</a:t>
            </a:r>
          </a:p>
        </p:txBody>
      </p:sp>
      <p:cxnSp>
        <p:nvCxnSpPr>
          <p:cNvPr id="12" name="Straight Connector 11"/>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37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478" y="1780285"/>
            <a:ext cx="4925430" cy="1733551"/>
          </a:xfrm>
          <a:prstGeom prst="rect">
            <a:avLst/>
          </a:prstGeom>
        </p:spPr>
        <p:txBody>
          <a:bodyPr wrap="square">
            <a:spAutoFit/>
          </a:bodyPr>
          <a:lstStyle/>
          <a:p>
            <a:endParaRPr lang="en-US" sz="1185" dirty="0">
              <a:solidFill>
                <a:schemeClr val="bg1"/>
              </a:solidFill>
              <a:latin typeface="Helvetica Neue"/>
              <a:cs typeface="Helvetica Neue"/>
            </a:endParaRPr>
          </a:p>
          <a:p>
            <a:endParaRPr lang="en-US" sz="1185"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endParaRPr lang="en-US" sz="1185" b="1" dirty="0">
              <a:solidFill>
                <a:schemeClr val="bg1"/>
              </a:solidFill>
              <a:latin typeface="Helvetica Neue"/>
              <a:cs typeface="Helvetica Neue"/>
            </a:endParaRPr>
          </a:p>
          <a:p>
            <a:r>
              <a:rPr lang="en-US" sz="1185" dirty="0">
                <a:solidFill>
                  <a:schemeClr val="bg1"/>
                </a:solidFill>
                <a:latin typeface="Helvetica Neue"/>
                <a:cs typeface="Helvetica Neue"/>
              </a:rPr>
              <a:t> </a:t>
            </a:r>
          </a:p>
          <a:p>
            <a:endParaRPr lang="en-US" sz="1185" dirty="0">
              <a:solidFill>
                <a:schemeClr val="bg1"/>
              </a:solidFill>
              <a:latin typeface="Helvetica Neue"/>
              <a:cs typeface="Helvetica Neue"/>
            </a:endParaRPr>
          </a:p>
          <a:p>
            <a:endParaRPr lang="en-US" sz="1185" dirty="0">
              <a:solidFill>
                <a:schemeClr val="bg1"/>
              </a:solidFill>
              <a:latin typeface="Helvetica Neue"/>
              <a:cs typeface="Helvetica Neue"/>
            </a:endParaRPr>
          </a:p>
        </p:txBody>
      </p:sp>
      <p:sp>
        <p:nvSpPr>
          <p:cNvPr id="2" name="Title 1"/>
          <p:cNvSpPr>
            <a:spLocks noGrp="1"/>
          </p:cNvSpPr>
          <p:nvPr>
            <p:ph type="title"/>
          </p:nvPr>
        </p:nvSpPr>
        <p:spPr/>
        <p:txBody>
          <a:bodyPr>
            <a:normAutofit/>
          </a:bodyPr>
          <a:lstStyle/>
          <a:p>
            <a:r>
              <a:rPr lang="en-US" dirty="0"/>
              <a:t>Step 3: Create &amp; Implement an Action Plan</a:t>
            </a:r>
          </a:p>
        </p:txBody>
      </p:sp>
      <p:pic>
        <p:nvPicPr>
          <p:cNvPr id="6" name="Picture 5"/>
          <p:cNvPicPr>
            <a:picLocks noChangeAspect="1"/>
          </p:cNvPicPr>
          <p:nvPr/>
        </p:nvPicPr>
        <p:blipFill>
          <a:blip r:embed="rId3"/>
          <a:stretch>
            <a:fillRect/>
          </a:stretch>
        </p:blipFill>
        <p:spPr>
          <a:xfrm>
            <a:off x="1408465" y="1694662"/>
            <a:ext cx="6268861" cy="698743"/>
          </a:xfrm>
          <a:prstGeom prst="rect">
            <a:avLst/>
          </a:prstGeom>
        </p:spPr>
      </p:pic>
      <p:pic>
        <p:nvPicPr>
          <p:cNvPr id="8" name="Picture 7"/>
          <p:cNvPicPr>
            <a:picLocks noChangeAspect="1"/>
          </p:cNvPicPr>
          <p:nvPr/>
        </p:nvPicPr>
        <p:blipFill rotWithShape="1">
          <a:blip r:embed="rId4"/>
          <a:srcRect l="3200" b="1963"/>
          <a:stretch/>
        </p:blipFill>
        <p:spPr>
          <a:xfrm>
            <a:off x="3159125" y="3006526"/>
            <a:ext cx="2767542" cy="2218739"/>
          </a:xfrm>
          <a:prstGeom prst="rect">
            <a:avLst/>
          </a:prstGeom>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15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3: Create &amp; Implement an Action Plan</a:t>
            </a:r>
          </a:p>
        </p:txBody>
      </p:sp>
      <p:pic>
        <p:nvPicPr>
          <p:cNvPr id="4" name="Picture 3"/>
          <p:cNvPicPr>
            <a:picLocks noChangeAspect="1"/>
          </p:cNvPicPr>
          <p:nvPr/>
        </p:nvPicPr>
        <p:blipFill rotWithShape="1">
          <a:blip r:embed="rId3"/>
          <a:srcRect l="4000" t="29556" r="2750" b="35332"/>
          <a:stretch/>
        </p:blipFill>
        <p:spPr>
          <a:xfrm>
            <a:off x="399196" y="2385829"/>
            <a:ext cx="8287604" cy="1755283"/>
          </a:xfrm>
          <a:prstGeom prst="rect">
            <a:avLst/>
          </a:prstGeom>
        </p:spPr>
      </p:pic>
      <p:sp>
        <p:nvSpPr>
          <p:cNvPr id="5" name="Rectangle 4"/>
          <p:cNvSpPr/>
          <p:nvPr/>
        </p:nvSpPr>
        <p:spPr>
          <a:xfrm>
            <a:off x="682776" y="2862943"/>
            <a:ext cx="794456" cy="67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p>
        </p:txBody>
      </p:sp>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78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397" y="3965222"/>
            <a:ext cx="4120444" cy="1749778"/>
          </a:xfrm>
          <a:prstGeom prst="rect">
            <a:avLst/>
          </a:prstGeom>
          <a:noFill/>
        </p:spPr>
        <p:txBody>
          <a:bodyPr vert="horz" wrap="square" lIns="67733" tIns="67733" rIns="67733" bIns="67733" rtlCol="0" anchor="t" anchorCtr="0">
            <a:noAutofit/>
          </a:bodyPr>
          <a:lstStyle/>
          <a:p>
            <a:pPr algn="ctr"/>
            <a:endParaRPr lang="en-US" sz="2963" dirty="0">
              <a:solidFill>
                <a:srgbClr val="173C8B"/>
              </a:solidFill>
            </a:endParaRPr>
          </a:p>
        </p:txBody>
      </p:sp>
      <p:sp>
        <p:nvSpPr>
          <p:cNvPr id="7" name="Rectangle 2"/>
          <p:cNvSpPr>
            <a:spLocks noGrp="1" noChangeArrowheads="1"/>
          </p:cNvSpPr>
          <p:nvPr>
            <p:ph type="title"/>
          </p:nvPr>
        </p:nvSpPr>
        <p:spPr/>
        <p:txBody>
          <a:bodyPr>
            <a:normAutofit/>
          </a:bodyPr>
          <a:lstStyle/>
          <a:p>
            <a:r>
              <a:rPr lang="en-US" altLang="en-US" dirty="0"/>
              <a:t>Game On Steps 2 &amp; 3</a:t>
            </a:r>
          </a:p>
        </p:txBody>
      </p:sp>
      <p:sp>
        <p:nvSpPr>
          <p:cNvPr id="2" name="Content Placeholder 1"/>
          <p:cNvSpPr>
            <a:spLocks noGrp="1"/>
          </p:cNvSpPr>
          <p:nvPr>
            <p:ph idx="1"/>
          </p:nvPr>
        </p:nvSpPr>
        <p:spPr>
          <a:xfrm>
            <a:off x="1022774" y="2749459"/>
            <a:ext cx="3963291" cy="1681290"/>
          </a:xfrm>
        </p:spPr>
        <p:txBody>
          <a:bodyPr>
            <a:normAutofit/>
          </a:bodyPr>
          <a:lstStyle/>
          <a:p>
            <a:pPr algn="ctr"/>
            <a:r>
              <a:rPr lang="en-US" sz="3200" dirty="0"/>
              <a:t>Let’s practice using the School Health Index!</a:t>
            </a:r>
          </a:p>
          <a:p>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688" y="1997153"/>
            <a:ext cx="2224552" cy="2978479"/>
          </a:xfrm>
          <a:prstGeom prst="rect">
            <a:avLst/>
          </a:prstGeom>
        </p:spPr>
      </p:pic>
      <p:cxnSp>
        <p:nvCxnSpPr>
          <p:cNvPr id="9" name="Straight Connector 8"/>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78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3"/>
            <a:ext cx="8229600" cy="4010888"/>
          </a:xfrm>
        </p:spPr>
        <p:txBody>
          <a:bodyPr>
            <a:normAutofit/>
          </a:bodyPr>
          <a:lstStyle/>
          <a:p>
            <a:pPr marL="342900" lvl="0" indent="-342900">
              <a:buFont typeface="Arial" panose="020B0604020202020204" pitchFamily="34" charset="0"/>
              <a:buChar char="•"/>
            </a:pPr>
            <a:r>
              <a:rPr lang="en-US" sz="2400" dirty="0" smtClean="0"/>
              <a:t>Complete AFHK’s SHI prior to attending wellness workshop.</a:t>
            </a:r>
          </a:p>
          <a:p>
            <a:pPr marL="342900" lvl="0" indent="-342900">
              <a:buFont typeface="Arial" panose="020B0604020202020204" pitchFamily="34" charset="0"/>
              <a:buChar char="•"/>
            </a:pPr>
            <a:r>
              <a:rPr lang="en-US" sz="2400" dirty="0" smtClean="0"/>
              <a:t>Email Maggie school’s SHI when complete (</a:t>
            </a:r>
            <a:r>
              <a:rPr lang="en-US" sz="2400" dirty="0" smtClean="0">
                <a:hlinkClick r:id="rId2"/>
              </a:rPr>
              <a:t>mschabel@doe.in.gov</a:t>
            </a:r>
            <a:r>
              <a:rPr lang="en-US" sz="2400" dirty="0" smtClean="0"/>
              <a:t>). </a:t>
            </a:r>
          </a:p>
          <a:p>
            <a:pPr marL="342900" lvl="0" indent="-342900">
              <a:buFont typeface="Arial" panose="020B0604020202020204" pitchFamily="34" charset="0"/>
              <a:buChar char="•"/>
            </a:pPr>
            <a:r>
              <a:rPr lang="en-US" sz="2400" dirty="0" smtClean="0"/>
              <a:t>Attend </a:t>
            </a:r>
            <a:r>
              <a:rPr lang="en-US" sz="2400" dirty="0"/>
              <a:t>one of the wellness policy workshops and specifically </a:t>
            </a:r>
            <a:r>
              <a:rPr lang="en-US" sz="2400" dirty="0" smtClean="0"/>
              <a:t>Breakout Session </a:t>
            </a:r>
            <a:r>
              <a:rPr lang="en-US" sz="2400" dirty="0"/>
              <a:t>2 </a:t>
            </a:r>
            <a:r>
              <a:rPr lang="en-US" sz="2400" dirty="0" smtClean="0"/>
              <a:t>–presentation </a:t>
            </a:r>
            <a:r>
              <a:rPr lang="en-US" sz="2400" dirty="0"/>
              <a:t>on Smarter Lunchrooms and School Health Index.</a:t>
            </a:r>
          </a:p>
          <a:p>
            <a:endParaRPr lang="en-US" dirty="0"/>
          </a:p>
        </p:txBody>
      </p:sp>
    </p:spTree>
    <p:extLst>
      <p:ext uri="{BB962C8B-B14F-4D97-AF65-F5344CB8AC3E}">
        <p14:creationId xmlns:p14="http://schemas.microsoft.com/office/powerpoint/2010/main" val="45314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SHI</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work </a:t>
            </a:r>
            <a:r>
              <a:rPr lang="en-US" sz="2400" dirty="0"/>
              <a:t>with you one-on-one after the wellness policy workshops have concluded to provide further guidance and when we will conduct additional conference calls, webinars, and in-person </a:t>
            </a:r>
            <a:r>
              <a:rPr lang="en-US" sz="2400" dirty="0" smtClean="0"/>
              <a:t>meetings</a:t>
            </a:r>
          </a:p>
          <a:p>
            <a:pPr marL="342900" indent="-342900">
              <a:buFont typeface="Arial" panose="020B0604020202020204" pitchFamily="34" charset="0"/>
              <a:buChar char="•"/>
            </a:pPr>
            <a:r>
              <a:rPr lang="en-US" dirty="0" smtClean="0"/>
              <a:t>work </a:t>
            </a:r>
            <a:r>
              <a:rPr lang="en-US" dirty="0"/>
              <a:t>one-on-one with Maggie and Hannah to implement wellness policy changes during school year </a:t>
            </a:r>
            <a:r>
              <a:rPr lang="en-US" dirty="0" smtClean="0"/>
              <a:t>2017-2018</a:t>
            </a:r>
          </a:p>
          <a:p>
            <a:pPr marL="893203" lvl="1" indent="-342900">
              <a:buFont typeface="Arial" panose="020B0604020202020204" pitchFamily="34" charset="0"/>
              <a:buChar char="•"/>
            </a:pPr>
            <a:r>
              <a:rPr lang="en-US" dirty="0" smtClean="0">
                <a:solidFill>
                  <a:srgbClr val="35B6F2"/>
                </a:solidFill>
              </a:rPr>
              <a:t>Will </a:t>
            </a:r>
            <a:r>
              <a:rPr lang="en-US" dirty="0">
                <a:solidFill>
                  <a:srgbClr val="35B6F2"/>
                </a:solidFill>
              </a:rPr>
              <a:t>need to resubmit the SHI by June </a:t>
            </a:r>
            <a:r>
              <a:rPr lang="en-US" dirty="0" smtClean="0">
                <a:solidFill>
                  <a:srgbClr val="35B6F2"/>
                </a:solidFill>
              </a:rPr>
              <a:t>2018</a:t>
            </a:r>
            <a:endParaRPr lang="en-US" dirty="0">
              <a:solidFill>
                <a:srgbClr val="35B6F2"/>
              </a:solidFill>
            </a:endParaRPr>
          </a:p>
          <a:p>
            <a:endParaRPr lang="en-US" sz="2400" dirty="0"/>
          </a:p>
          <a:p>
            <a:endParaRPr lang="en-US" dirty="0"/>
          </a:p>
        </p:txBody>
      </p:sp>
    </p:spTree>
    <p:extLst>
      <p:ext uri="{BB962C8B-B14F-4D97-AF65-F5344CB8AC3E}">
        <p14:creationId xmlns:p14="http://schemas.microsoft.com/office/powerpoint/2010/main" val="258178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sz="4000" dirty="0">
                <a:ea typeface="ＭＳ Ｐゴシック" charset="-128"/>
              </a:rPr>
              <a:t>Who Are We?</a:t>
            </a:r>
          </a:p>
        </p:txBody>
      </p:sp>
      <p:sp>
        <p:nvSpPr>
          <p:cNvPr id="2" name="Content Placeholder 1"/>
          <p:cNvSpPr>
            <a:spLocks noGrp="1"/>
          </p:cNvSpPr>
          <p:nvPr>
            <p:ph idx="1"/>
          </p:nvPr>
        </p:nvSpPr>
        <p:spPr>
          <a:xfrm>
            <a:off x="605247" y="1969831"/>
            <a:ext cx="4506686" cy="3638490"/>
          </a:xfrm>
        </p:spPr>
        <p:txBody>
          <a:bodyPr>
            <a:normAutofit/>
          </a:bodyPr>
          <a:lstStyle/>
          <a:p>
            <a:pPr algn="ctr"/>
            <a:r>
              <a:rPr lang="en-US" sz="2600" dirty="0"/>
              <a:t>Action for Healthy Kids® (AFHK) mobilizes school professionals, families and communities across the U.S. to take actions that lead to healthy eating, physical activity and healthier schools where kids thrive.</a:t>
            </a:r>
          </a:p>
          <a:p>
            <a:endParaRPr lang="en-US" dirty="0"/>
          </a:p>
        </p:txBody>
      </p:sp>
      <p:pic>
        <p:nvPicPr>
          <p:cNvPr id="7" name="Picture 3" descr="C:\Documents and Settings\cmuller\My Documents\Shutterstock\ssM 3 boys.jpg"/>
          <p:cNvPicPr>
            <a:picLocks noChangeAspect="1" noChangeArrowheads="1"/>
          </p:cNvPicPr>
          <p:nvPr/>
        </p:nvPicPr>
        <p:blipFill>
          <a:blip r:embed="rId3" cstate="print"/>
          <a:srcRect/>
          <a:stretch>
            <a:fillRect/>
          </a:stretch>
        </p:blipFill>
        <p:spPr bwMode="auto">
          <a:xfrm flipH="1">
            <a:off x="5711900" y="2177815"/>
            <a:ext cx="2363611" cy="2471796"/>
          </a:xfrm>
          <a:prstGeom prst="rect">
            <a:avLst/>
          </a:prstGeom>
          <a:noFill/>
          <a:ln w="9525">
            <a:noFill/>
            <a:miter lim="800000"/>
            <a:headEnd/>
            <a:tailEnd/>
          </a:ln>
          <a:effectLst>
            <a:outerShdw dist="38100" dir="2700000" algn="tl" rotWithShape="0">
              <a:srgbClr val="808080">
                <a:alpha val="39999"/>
              </a:srgbClr>
            </a:outerShdw>
          </a:effectLst>
        </p:spPr>
      </p:pic>
      <p:pic>
        <p:nvPicPr>
          <p:cNvPr id="39941" name="Picture 5"/>
          <p:cNvPicPr>
            <a:picLocks noChangeAspect="1" noChangeArrowheads="1"/>
          </p:cNvPicPr>
          <p:nvPr/>
        </p:nvPicPr>
        <p:blipFill>
          <a:blip r:embed="rId4" cstate="print"/>
          <a:srcRect/>
          <a:stretch>
            <a:fillRect/>
          </a:stretch>
        </p:blipFill>
        <p:spPr bwMode="auto">
          <a:xfrm>
            <a:off x="5704844" y="4089804"/>
            <a:ext cx="2370667" cy="832556"/>
          </a:xfrm>
          <a:prstGeom prst="rect">
            <a:avLst/>
          </a:prstGeom>
          <a:noFill/>
          <a:ln w="9525">
            <a:noFill/>
            <a:miter lim="800000"/>
            <a:headEnd/>
            <a:tailEnd/>
          </a:ln>
          <a:effectLst>
            <a:outerShdw dist="38100" dir="2700000" algn="tl" rotWithShape="0">
              <a:srgbClr val="808080">
                <a:alpha val="39999"/>
              </a:srgbClr>
            </a:outerShdw>
          </a:effectLst>
        </p:spPr>
      </p:pic>
      <p:cxnSp>
        <p:nvCxnSpPr>
          <p:cNvPr id="11" name="Straight Connector 10"/>
          <p:cNvCxnSpPr/>
          <p:nvPr/>
        </p:nvCxnSpPr>
        <p:spPr>
          <a:xfrm>
            <a:off x="457200" y="1321524"/>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59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sz="4000" dirty="0">
                <a:ea typeface="ＭＳ Ｐゴシック" charset="-128"/>
              </a:rPr>
              <a:t>Who Are We?</a:t>
            </a:r>
          </a:p>
        </p:txBody>
      </p:sp>
      <p:sp>
        <p:nvSpPr>
          <p:cNvPr id="2" name="Content Placeholder 1"/>
          <p:cNvSpPr>
            <a:spLocks noGrp="1"/>
          </p:cNvSpPr>
          <p:nvPr>
            <p:ph idx="1"/>
          </p:nvPr>
        </p:nvSpPr>
        <p:spPr>
          <a:xfrm>
            <a:off x="3681304" y="2169781"/>
            <a:ext cx="4766009" cy="3722400"/>
          </a:xfrm>
        </p:spPr>
        <p:txBody>
          <a:bodyPr>
            <a:normAutofit/>
          </a:bodyPr>
          <a:lstStyle/>
          <a:p>
            <a:pPr algn="ctr"/>
            <a:r>
              <a:rPr lang="en-US" sz="2600" dirty="0"/>
              <a:t>Our goal is to create school communities where children learn how to make healthy choices from the minute they walk in the front door to the minute they leave at the end of the school day.</a:t>
            </a:r>
          </a:p>
          <a:p>
            <a:endParaRPr lang="en-US" dirty="0"/>
          </a:p>
        </p:txBody>
      </p:sp>
      <p:pic>
        <p:nvPicPr>
          <p:cNvPr id="4" name="Picture 3" descr="C:\Users\Carol\AppData\Local\Microsoft\Windows\Temporary Internet Files\Content.IE5\2P9KLSLJ\MP900439398[1].jpg"/>
          <p:cNvPicPr>
            <a:picLocks noChangeAspect="1" noChangeArrowheads="1"/>
          </p:cNvPicPr>
          <p:nvPr/>
        </p:nvPicPr>
        <p:blipFill>
          <a:blip r:embed="rId3" cstate="print">
            <a:lum bright="10000"/>
          </a:blip>
          <a:srcRect/>
          <a:stretch>
            <a:fillRect/>
          </a:stretch>
        </p:blipFill>
        <p:spPr bwMode="auto">
          <a:xfrm>
            <a:off x="1259517" y="2003644"/>
            <a:ext cx="2032323" cy="3148623"/>
          </a:xfrm>
          <a:prstGeom prst="rect">
            <a:avLst/>
          </a:prstGeom>
          <a:noFill/>
          <a:ln w="9525">
            <a:noFill/>
            <a:miter lim="800000"/>
            <a:headEnd/>
            <a:tailEnd/>
          </a:ln>
          <a:effectLst>
            <a:outerShdw dist="38100" dir="2700000" algn="tl" rotWithShape="0">
              <a:srgbClr val="808080">
                <a:alpha val="39999"/>
              </a:srgbClr>
            </a:outerShdw>
          </a:effectLst>
        </p:spPr>
      </p:pic>
      <p:cxnSp>
        <p:nvCxnSpPr>
          <p:cNvPr id="10" name="Straight Connector 9"/>
          <p:cNvCxnSpPr/>
          <p:nvPr/>
        </p:nvCxnSpPr>
        <p:spPr>
          <a:xfrm>
            <a:off x="457200" y="1347651"/>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45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Game On?</a:t>
            </a:r>
          </a:p>
        </p:txBody>
      </p:sp>
      <p:sp>
        <p:nvSpPr>
          <p:cNvPr id="4" name="Content Placeholder 3"/>
          <p:cNvSpPr>
            <a:spLocks noGrp="1"/>
          </p:cNvSpPr>
          <p:nvPr>
            <p:ph idx="1"/>
          </p:nvPr>
        </p:nvSpPr>
        <p:spPr>
          <a:xfrm>
            <a:off x="598311" y="1874520"/>
            <a:ext cx="4668752" cy="3360420"/>
          </a:xfrm>
        </p:spPr>
        <p:txBody>
          <a:bodyPr>
            <a:noAutofit/>
          </a:bodyPr>
          <a:lstStyle/>
          <a:p>
            <a:pPr algn="ctr"/>
            <a:r>
              <a:rPr lang="en-US" sz="2400" dirty="0"/>
              <a:t>Game On supports America’s schools, their staff, students, and families to incorporate healthy food choices and physical activity into their daily lives and school environment, with the ultimate goal of getting nationally recognized as a health-promoting school.</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190" y="2595174"/>
            <a:ext cx="1937926" cy="1919111"/>
          </a:xfrm>
          <a:prstGeom prst="rect">
            <a:avLst/>
          </a:prstGeom>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1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Goals of Game On</a:t>
            </a:r>
          </a:p>
        </p:txBody>
      </p:sp>
      <p:sp>
        <p:nvSpPr>
          <p:cNvPr id="3" name="Content Placeholder 2"/>
          <p:cNvSpPr>
            <a:spLocks noGrp="1"/>
          </p:cNvSpPr>
          <p:nvPr>
            <p:ph idx="1"/>
          </p:nvPr>
        </p:nvSpPr>
        <p:spPr>
          <a:xfrm>
            <a:off x="3812602" y="1667282"/>
            <a:ext cx="4531298" cy="3954780"/>
          </a:xfrm>
        </p:spPr>
        <p:txBody>
          <a:bodyPr>
            <a:normAutofit fontScale="85000" lnSpcReduction="20000"/>
          </a:bodyPr>
          <a:lstStyle/>
          <a:p>
            <a:pPr marL="253986" indent="-253986">
              <a:buFont typeface="Arial" panose="020B0604020202020204" pitchFamily="34" charset="0"/>
              <a:buChar char="•"/>
            </a:pPr>
            <a:r>
              <a:rPr lang="en-US" sz="2400" dirty="0">
                <a:solidFill>
                  <a:srgbClr val="61AB34"/>
                </a:solidFill>
              </a:rPr>
              <a:t>Help students learn about and practice the habits of sound nutrition and physical activity</a:t>
            </a:r>
          </a:p>
          <a:p>
            <a:pPr marL="253986" indent="-253986">
              <a:buFont typeface="Arial" panose="020B0604020202020204" pitchFamily="34" charset="0"/>
              <a:buChar char="•"/>
            </a:pPr>
            <a:r>
              <a:rPr lang="en-US" sz="2400" dirty="0">
                <a:solidFill>
                  <a:srgbClr val="61AB34"/>
                </a:solidFill>
              </a:rPr>
              <a:t>Provide schools with a framework and access to tools to integrate health concepts and activities throughout the school year</a:t>
            </a:r>
          </a:p>
          <a:p>
            <a:pPr marL="253986" indent="-253986">
              <a:buFont typeface="Arial" panose="020B0604020202020204" pitchFamily="34" charset="0"/>
              <a:buChar char="•"/>
            </a:pPr>
            <a:r>
              <a:rPr lang="en-US" sz="2400" dirty="0">
                <a:solidFill>
                  <a:srgbClr val="61AB34"/>
                </a:solidFill>
              </a:rPr>
              <a:t>Engage educators, school staff, families and community members in helping students eat better and move more</a:t>
            </a:r>
          </a:p>
          <a:p>
            <a:pPr marL="253986" indent="-253986">
              <a:buFont typeface="Arial" panose="020B0604020202020204" pitchFamily="34" charset="0"/>
              <a:buChar char="•"/>
            </a:pPr>
            <a:r>
              <a:rPr lang="en-US" sz="2400" dirty="0">
                <a:solidFill>
                  <a:srgbClr val="61AB34"/>
                </a:solidFill>
              </a:rPr>
              <a:t>Support long-term school wellness policies by promoting sound nutrition and physical activity throughout the school campus</a:t>
            </a:r>
          </a:p>
          <a:p>
            <a:pPr marL="338648" indent="-338648">
              <a:buFont typeface="Arial" panose="020B0604020202020204" pitchFamily="34" charset="0"/>
              <a:buChar char="•"/>
            </a:pPr>
            <a:endParaRPr lang="en-US" sz="1926" dirty="0"/>
          </a:p>
          <a:p>
            <a:pPr marL="253986" indent="-253986">
              <a:buFont typeface="Arial" panose="020B0604020202020204" pitchFamily="34" charset="0"/>
              <a:buChar char="•"/>
            </a:pPr>
            <a:endParaRPr lang="en-US" sz="1630" dirty="0"/>
          </a:p>
          <a:p>
            <a:pPr marL="338648" indent="-338648">
              <a:buFont typeface="Arial" panose="020B0604020202020204" pitchFamily="34" charset="0"/>
              <a:buChar char="•"/>
            </a:pPr>
            <a:endParaRPr lang="en-US" dirty="0"/>
          </a:p>
        </p:txBody>
      </p:sp>
      <p:pic>
        <p:nvPicPr>
          <p:cNvPr id="6" name="Picture 8" descr="MPj04278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11" y="2576354"/>
            <a:ext cx="2643096" cy="19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94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Autofit/>
          </a:bodyPr>
          <a:lstStyle/>
          <a:p>
            <a:r>
              <a:rPr lang="en-US" altLang="en-US" sz="3600" dirty="0"/>
              <a:t>How Long Does the Program Run?</a:t>
            </a:r>
          </a:p>
        </p:txBody>
      </p:sp>
      <p:sp>
        <p:nvSpPr>
          <p:cNvPr id="18437" name="Rectangle 3"/>
          <p:cNvSpPr>
            <a:spLocks noGrp="1" noChangeArrowheads="1"/>
          </p:cNvSpPr>
          <p:nvPr>
            <p:ph idx="1"/>
          </p:nvPr>
        </p:nvSpPr>
        <p:spPr>
          <a:xfrm>
            <a:off x="457200" y="1623060"/>
            <a:ext cx="8229600" cy="3749040"/>
          </a:xfrm>
          <a:noFill/>
        </p:spPr>
        <p:txBody>
          <a:bodyPr>
            <a:normAutofit fontScale="92500" lnSpcReduction="20000"/>
          </a:bodyPr>
          <a:lstStyle/>
          <a:p>
            <a:pPr algn="ctr">
              <a:spcBef>
                <a:spcPct val="30000"/>
              </a:spcBef>
            </a:pPr>
            <a:r>
              <a:rPr lang="en-US" altLang="en-US" sz="2400" b="1" dirty="0"/>
              <a:t>Implementation time and strategies vary to meet school needs and resources. </a:t>
            </a:r>
          </a:p>
          <a:p>
            <a:pPr>
              <a:lnSpc>
                <a:spcPct val="80000"/>
              </a:lnSpc>
              <a:spcBef>
                <a:spcPct val="50000"/>
              </a:spcBef>
            </a:pPr>
            <a:r>
              <a:rPr lang="en-US" altLang="en-US" sz="2400" dirty="0"/>
              <a:t> </a:t>
            </a:r>
            <a:r>
              <a:rPr lang="en-US" altLang="en-US" sz="2400" b="1" dirty="0">
                <a:solidFill>
                  <a:srgbClr val="195483"/>
                </a:solidFill>
              </a:rPr>
              <a:t>Use Game On activities:</a:t>
            </a:r>
          </a:p>
          <a:p>
            <a:pPr lvl="1">
              <a:lnSpc>
                <a:spcPct val="80000"/>
              </a:lnSpc>
              <a:buFont typeface="Arial" panose="020B0604020202020204" pitchFamily="34" charset="0"/>
              <a:buChar char="•"/>
            </a:pPr>
            <a:r>
              <a:rPr lang="en-US" altLang="en-US" sz="2400" dirty="0">
                <a:solidFill>
                  <a:srgbClr val="61AB34"/>
                </a:solidFill>
              </a:rPr>
              <a:t>When just starting a school wellness program</a:t>
            </a:r>
          </a:p>
          <a:p>
            <a:pPr lvl="1">
              <a:lnSpc>
                <a:spcPct val="80000"/>
              </a:lnSpc>
              <a:buFont typeface="Arial" panose="020B0604020202020204" pitchFamily="34" charset="0"/>
              <a:buChar char="•"/>
            </a:pPr>
            <a:r>
              <a:rPr lang="en-US" altLang="en-US" sz="2400" dirty="0">
                <a:solidFill>
                  <a:srgbClr val="61AB34"/>
                </a:solidFill>
              </a:rPr>
              <a:t>To enhance long-standing school wellness programs</a:t>
            </a:r>
          </a:p>
          <a:p>
            <a:pPr lvl="1">
              <a:lnSpc>
                <a:spcPct val="80000"/>
              </a:lnSpc>
              <a:buFont typeface="Arial" panose="020B0604020202020204" pitchFamily="34" charset="0"/>
              <a:buChar char="•"/>
            </a:pPr>
            <a:r>
              <a:rPr lang="en-US" altLang="en-US" sz="2400" dirty="0">
                <a:solidFill>
                  <a:srgbClr val="61AB34"/>
                </a:solidFill>
              </a:rPr>
              <a:t>Daily with announcements or brain breaks</a:t>
            </a:r>
          </a:p>
          <a:p>
            <a:pPr lvl="1">
              <a:lnSpc>
                <a:spcPct val="80000"/>
              </a:lnSpc>
              <a:buFont typeface="Arial" panose="020B0604020202020204" pitchFamily="34" charset="0"/>
              <a:buChar char="•"/>
            </a:pPr>
            <a:r>
              <a:rPr lang="en-US" altLang="en-US" sz="2400" dirty="0">
                <a:solidFill>
                  <a:srgbClr val="61AB34"/>
                </a:solidFill>
              </a:rPr>
              <a:t>One or more times per week</a:t>
            </a:r>
          </a:p>
          <a:p>
            <a:pPr lvl="1">
              <a:lnSpc>
                <a:spcPct val="80000"/>
              </a:lnSpc>
              <a:buFont typeface="Arial" panose="020B0604020202020204" pitchFamily="34" charset="0"/>
              <a:buChar char="•"/>
            </a:pPr>
            <a:r>
              <a:rPr lang="en-US" altLang="en-US" sz="2400" dirty="0">
                <a:solidFill>
                  <a:srgbClr val="61AB34"/>
                </a:solidFill>
              </a:rPr>
              <a:t>As part of a month-long project</a:t>
            </a:r>
          </a:p>
          <a:p>
            <a:pPr lvl="1">
              <a:lnSpc>
                <a:spcPct val="80000"/>
              </a:lnSpc>
              <a:buFont typeface="Arial" panose="020B0604020202020204" pitchFamily="34" charset="0"/>
              <a:buChar char="•"/>
            </a:pPr>
            <a:r>
              <a:rPr lang="en-US" altLang="en-US" sz="2400" dirty="0">
                <a:solidFill>
                  <a:srgbClr val="61AB34"/>
                </a:solidFill>
              </a:rPr>
              <a:t>Before, during, after school, at home and for special events</a:t>
            </a:r>
          </a:p>
          <a:p>
            <a:pPr lvl="1">
              <a:lnSpc>
                <a:spcPct val="80000"/>
              </a:lnSpc>
              <a:buFont typeface="Arial" panose="020B0604020202020204" pitchFamily="34" charset="0"/>
              <a:buChar char="•"/>
            </a:pPr>
            <a:r>
              <a:rPr lang="en-US" altLang="en-US" sz="2400" dirty="0">
                <a:solidFill>
                  <a:srgbClr val="61AB34"/>
                </a:solidFill>
              </a:rPr>
              <a:t>By teacher, by grade or by school-wide participation</a:t>
            </a:r>
          </a:p>
          <a:p>
            <a:pPr lvl="1">
              <a:lnSpc>
                <a:spcPct val="80000"/>
              </a:lnSpc>
              <a:buFont typeface="Arial" panose="020B0604020202020204" pitchFamily="34" charset="0"/>
              <a:buChar char="•"/>
            </a:pPr>
            <a:r>
              <a:rPr lang="en-US" altLang="en-US" sz="2400" dirty="0">
                <a:solidFill>
                  <a:srgbClr val="61AB34"/>
                </a:solidFill>
              </a:rPr>
              <a:t>By selecting activities that best meet school goals and capacity</a:t>
            </a:r>
          </a:p>
          <a:p>
            <a:pPr lvl="1">
              <a:lnSpc>
                <a:spcPct val="80000"/>
              </a:lnSpc>
              <a:buFont typeface="Arial" panose="020B0604020202020204" pitchFamily="34" charset="0"/>
              <a:buChar char="•"/>
            </a:pPr>
            <a:r>
              <a:rPr lang="en-US" altLang="en-US" sz="2400" dirty="0">
                <a:solidFill>
                  <a:srgbClr val="61AB34"/>
                </a:solidFill>
              </a:rPr>
              <a:t>Indoors or outdoors depending on available facilities</a:t>
            </a:r>
          </a:p>
          <a:p>
            <a:pPr>
              <a:lnSpc>
                <a:spcPct val="80000"/>
              </a:lnSpc>
            </a:pPr>
            <a:endParaRPr lang="en-US" altLang="en-US" sz="1481" dirty="0"/>
          </a:p>
        </p:txBody>
      </p:sp>
      <p:cxnSp>
        <p:nvCxnSpPr>
          <p:cNvPr id="6" name="Straight Connector 5"/>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69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It’s Fun, Easy, Free and Online!</a:t>
            </a:r>
          </a:p>
        </p:txBody>
      </p:sp>
      <p:sp>
        <p:nvSpPr>
          <p:cNvPr id="3" name="Content Placeholder 2"/>
          <p:cNvSpPr>
            <a:spLocks noGrp="1"/>
          </p:cNvSpPr>
          <p:nvPr>
            <p:ph idx="1"/>
          </p:nvPr>
        </p:nvSpPr>
        <p:spPr>
          <a:xfrm>
            <a:off x="457200" y="1579159"/>
            <a:ext cx="8229600" cy="2328265"/>
          </a:xfrm>
        </p:spPr>
        <p:txBody>
          <a:bodyPr/>
          <a:lstStyle/>
          <a:p>
            <a:pPr algn="ctr"/>
            <a:r>
              <a:rPr lang="en-US" sz="2074" b="1" u="sng" dirty="0">
                <a:hlinkClick r:id="rId3"/>
              </a:rPr>
              <a:t>http://www.actionforhealthykids.org/game-on</a:t>
            </a:r>
            <a:endParaRPr lang="en-US" sz="2074" b="1" u="sng" dirty="0"/>
          </a:p>
          <a:p>
            <a:pPr algn="ctr"/>
            <a:endParaRPr lang="en-US" dirty="0"/>
          </a:p>
        </p:txBody>
      </p:sp>
      <p:pic>
        <p:nvPicPr>
          <p:cNvPr id="1026" name="Picture 2" descr="blue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340" y="2384208"/>
            <a:ext cx="3366347" cy="30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1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3"/>
          <p:cNvSpPr>
            <a:spLocks noGrp="1" noChangeArrowheads="1"/>
          </p:cNvSpPr>
          <p:nvPr>
            <p:ph type="title"/>
          </p:nvPr>
        </p:nvSpPr>
        <p:spPr/>
        <p:txBody>
          <a:bodyPr>
            <a:normAutofit/>
          </a:bodyPr>
          <a:lstStyle/>
          <a:p>
            <a:r>
              <a:rPr lang="en-US" altLang="en-US" sz="4000" dirty="0"/>
              <a:t>Organized in Six Steps</a:t>
            </a:r>
          </a:p>
        </p:txBody>
      </p:sp>
      <p:sp>
        <p:nvSpPr>
          <p:cNvPr id="4" name="Content Placeholder 3"/>
          <p:cNvSpPr>
            <a:spLocks noGrp="1"/>
          </p:cNvSpPr>
          <p:nvPr>
            <p:ph sz="half" idx="2"/>
          </p:nvPr>
        </p:nvSpPr>
        <p:spPr>
          <a:xfrm>
            <a:off x="4351602" y="1760220"/>
            <a:ext cx="3763698" cy="4021455"/>
          </a:xfrm>
        </p:spPr>
        <p:txBody>
          <a:bodyPr>
            <a:normAutofit fontScale="92500" lnSpcReduction="20000"/>
          </a:bodyPr>
          <a:lstStyle/>
          <a:p>
            <a:r>
              <a:rPr lang="en-US" sz="1900" b="1" u="sng" dirty="0"/>
              <a:t>Step 1: Gather Your Team</a:t>
            </a:r>
            <a:r>
              <a:rPr lang="en-US" sz="1900" dirty="0"/>
              <a:t> — Identify volunteers from school staff to parents to community members to serve on the team.</a:t>
            </a:r>
          </a:p>
          <a:p>
            <a:endParaRPr lang="en-US" sz="1900" dirty="0"/>
          </a:p>
          <a:p>
            <a:r>
              <a:rPr lang="en-US" sz="1900" b="1" u="sng" dirty="0"/>
              <a:t>Step 2: Assess &amp; Track Progress</a:t>
            </a:r>
            <a:r>
              <a:rPr lang="en-US" sz="1900" dirty="0"/>
              <a:t> —Assess the health of the school environment using the School Health Index to identify areas of needed improvement.</a:t>
            </a:r>
          </a:p>
          <a:p>
            <a:endParaRPr lang="en-US" sz="1900" dirty="0"/>
          </a:p>
          <a:p>
            <a:r>
              <a:rPr lang="en-US" sz="1900" b="1" u="sng" dirty="0"/>
              <a:t>Step 3: Create &amp; Implement an Action Plan</a:t>
            </a:r>
            <a:r>
              <a:rPr lang="en-US" sz="1900" dirty="0"/>
              <a:t> — A clear action plan will serve as a road map for the wellness team and outline priorities and goals. </a:t>
            </a:r>
          </a:p>
          <a:p>
            <a:endParaRPr lang="en-US" sz="1630" dirty="0"/>
          </a:p>
        </p:txBody>
      </p:sp>
      <p:sp>
        <p:nvSpPr>
          <p:cNvPr id="98309" name="Rectangle 7"/>
          <p:cNvSpPr>
            <a:spLocks noChangeArrowheads="1"/>
          </p:cNvSpPr>
          <p:nvPr/>
        </p:nvSpPr>
        <p:spPr bwMode="auto">
          <a:xfrm>
            <a:off x="3680650" y="2066221"/>
            <a:ext cx="4145139" cy="390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6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6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6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600">
                <a:solidFill>
                  <a:schemeClr val="tx1"/>
                </a:solidFill>
                <a:latin typeface="Arial" panose="020B0604020202020204" pitchFamily="34" charset="0"/>
              </a:defRPr>
            </a:lvl9pPr>
          </a:lstStyle>
          <a:p>
            <a:pPr algn="l">
              <a:lnSpc>
                <a:spcPct val="90000"/>
              </a:lnSpc>
              <a:spcBef>
                <a:spcPct val="20000"/>
              </a:spcBef>
              <a:buFontTx/>
              <a:buChar char="•"/>
            </a:pPr>
            <a:endParaRPr lang="en-US" altLang="en-US" sz="370" dirty="0">
              <a:solidFill>
                <a:srgbClr val="173C8B"/>
              </a:solidFill>
              <a:latin typeface="Century Gothic" panose="020B0502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285" r="3713" b="10000"/>
          <a:stretch/>
        </p:blipFill>
        <p:spPr>
          <a:xfrm>
            <a:off x="1117867" y="2178842"/>
            <a:ext cx="2438958" cy="2822222"/>
          </a:xfrm>
          <a:prstGeom prst="rect">
            <a:avLst/>
          </a:prstGeom>
        </p:spPr>
      </p:pic>
      <p:cxnSp>
        <p:nvCxnSpPr>
          <p:cNvPr id="7" name="Straight Connector 6"/>
          <p:cNvCxnSpPr/>
          <p:nvPr/>
        </p:nvCxnSpPr>
        <p:spPr>
          <a:xfrm>
            <a:off x="457200" y="1330233"/>
            <a:ext cx="8229600" cy="0"/>
          </a:xfrm>
          <a:prstGeom prst="line">
            <a:avLst/>
          </a:prstGeom>
          <a:ln w="28575" cap="rnd" cmpd="sng">
            <a:solidFill>
              <a:srgbClr val="195483"/>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58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1656</TotalTime>
  <Words>3689</Words>
  <Application>Microsoft Office PowerPoint</Application>
  <PresentationFormat>On-screen Show (4:3)</PresentationFormat>
  <Paragraphs>228</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Century Gothic</vt:lpstr>
      <vt:lpstr>Helvetica Neue</vt:lpstr>
      <vt:lpstr>Myriad Pro</vt:lpstr>
      <vt:lpstr>Wingdings</vt:lpstr>
      <vt:lpstr>Office Theme</vt:lpstr>
      <vt:lpstr>PowerPoint Presentation</vt:lpstr>
      <vt:lpstr>Agenda</vt:lpstr>
      <vt:lpstr>Who Are We?</vt:lpstr>
      <vt:lpstr>Who Are We?</vt:lpstr>
      <vt:lpstr>What is Game On?</vt:lpstr>
      <vt:lpstr>Goals of Game On</vt:lpstr>
      <vt:lpstr>How Long Does the Program Run?</vt:lpstr>
      <vt:lpstr>It’s Fun, Easy, Free and Online!</vt:lpstr>
      <vt:lpstr>Organized in Six Steps</vt:lpstr>
      <vt:lpstr>Organized in Six Steps</vt:lpstr>
      <vt:lpstr>Steps of Game On</vt:lpstr>
      <vt:lpstr>Why Do a Wellness Assessment?</vt:lpstr>
      <vt:lpstr>Keep in Mind</vt:lpstr>
      <vt:lpstr>Assess &amp; Track Progress with the School Health Index </vt:lpstr>
      <vt:lpstr>School Health Index (SHI)</vt:lpstr>
      <vt:lpstr>Step 2: Assess &amp; Track Progress</vt:lpstr>
      <vt:lpstr>Step 2: Assess &amp; Track Progress</vt:lpstr>
      <vt:lpstr>Step 2: Assess &amp; Track Progress</vt:lpstr>
      <vt:lpstr>Step 2: Assess &amp; Track Progress</vt:lpstr>
      <vt:lpstr>Step 3: Create &amp; Implement an Action Plan</vt:lpstr>
      <vt:lpstr>Step 3: Create &amp; Implement an Action Plan</vt:lpstr>
      <vt:lpstr>Step 3: Create &amp; Implement an Action Plan</vt:lpstr>
      <vt:lpstr>Game On Steps 2 &amp; 3</vt:lpstr>
      <vt:lpstr>Reminders</vt:lpstr>
      <vt:lpstr>Next Steps for SHI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Hergert</dc:creator>
  <cp:lastModifiedBy>Foland, Beth</cp:lastModifiedBy>
  <cp:revision>110</cp:revision>
  <dcterms:created xsi:type="dcterms:W3CDTF">2016-08-26T16:14:18Z</dcterms:created>
  <dcterms:modified xsi:type="dcterms:W3CDTF">2020-02-11T16:30:45Z</dcterms:modified>
</cp:coreProperties>
</file>