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72" r:id="rId3"/>
    <p:sldId id="260" r:id="rId4"/>
    <p:sldId id="261" r:id="rId5"/>
    <p:sldId id="263" r:id="rId6"/>
    <p:sldId id="264" r:id="rId7"/>
    <p:sldId id="265" r:id="rId8"/>
    <p:sldId id="270" r:id="rId9"/>
    <p:sldId id="266" r:id="rId10"/>
    <p:sldId id="262" r:id="rId11"/>
    <p:sldId id="268" r:id="rId12"/>
    <p:sldId id="269" r:id="rId13"/>
    <p:sldId id="271"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4660"/>
  </p:normalViewPr>
  <p:slideViewPr>
    <p:cSldViewPr snapToGrid="0">
      <p:cViewPr varScale="1">
        <p:scale>
          <a:sx n="117" d="100"/>
          <a:sy n="117" d="100"/>
        </p:scale>
        <p:origin x="10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72593-CBF6-4FB8-9392-EC0BCB8B6C64}" type="datetimeFigureOut">
              <a:rPr lang="en-US" smtClean="0"/>
              <a:t>11/18/2019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2D6F2-3901-421A-B0E5-ABE76012C825}" type="slidenum">
              <a:rPr lang="en-US" smtClean="0"/>
              <a:t>‹#›</a:t>
            </a:fld>
            <a:endParaRPr lang="en-US"/>
          </a:p>
        </p:txBody>
      </p:sp>
    </p:spTree>
    <p:extLst>
      <p:ext uri="{BB962C8B-B14F-4D97-AF65-F5344CB8AC3E}">
        <p14:creationId xmlns:p14="http://schemas.microsoft.com/office/powerpoint/2010/main" val="44435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440"/>
          <p:cNvSpPr>
            <a:spLocks noGrp="1" noRot="1" noChangeAspect="1" noTextEdit="1"/>
          </p:cNvSpPr>
          <p:nvPr>
            <p:ph type="sldImg" idx="2"/>
          </p:nvPr>
        </p:nvSpPr>
        <p:spPr>
          <a:noFill/>
          <a:ln w="9525">
            <a:miter lim="800000"/>
          </a:ln>
        </p:spPr>
      </p:sp>
      <p:sp>
        <p:nvSpPr>
          <p:cNvPr id="441" name="Shape 441"/>
          <p:cNvSpPr txBox="1">
            <a:spLocks noGrp="1"/>
          </p:cNvSpPr>
          <p:nvPr>
            <p:ph type="body" idx="1"/>
          </p:nvPr>
        </p:nvSpPr>
        <p:spPr>
          <a:ln/>
        </p:spPr>
        <p:txBody>
          <a:bodyPr tIns="45695" bIns="45695">
            <a:noAutofit/>
          </a:bodyPr>
          <a:lstStyle/>
          <a:p>
            <a:pPr fontAlgn="auto">
              <a:spcAft>
                <a:spcPts val="0"/>
              </a:spcAft>
              <a:buClr>
                <a:schemeClr val="dk1"/>
              </a:buClr>
              <a:buSzPct val="25000"/>
              <a:defRPr/>
            </a:pPr>
            <a:r>
              <a:rPr lang="en-US" b="1" dirty="0"/>
              <a:t>1) What does nutrition and healthy eating in schools encompass?  </a:t>
            </a:r>
          </a:p>
          <a:p>
            <a:pPr fontAlgn="auto">
              <a:spcAft>
                <a:spcPts val="0"/>
              </a:spcAft>
              <a:buClr>
                <a:schemeClr val="dk1"/>
              </a:buClr>
              <a:buSzPct val="25000"/>
              <a:defRPr/>
            </a:pPr>
            <a:endParaRPr b="1" dirty="0"/>
          </a:p>
          <a:p>
            <a:pPr fontAlgn="auto">
              <a:spcAft>
                <a:spcPts val="0"/>
              </a:spcAft>
              <a:buClr>
                <a:schemeClr val="dk1"/>
              </a:buClr>
              <a:buSzPct val="25000"/>
              <a:defRPr/>
            </a:pPr>
            <a:r>
              <a:rPr lang="en-US" b="1" dirty="0"/>
              <a:t>2) There are a number of different opportunities for students’ to access healthy foods and beverages at schools. These include the following:</a:t>
            </a:r>
          </a:p>
          <a:p>
            <a:pPr marL="171435" indent="-171435" fontAlgn="auto">
              <a:spcAft>
                <a:spcPts val="0"/>
              </a:spcAft>
              <a:buClr>
                <a:schemeClr val="dk1"/>
              </a:buClr>
              <a:buSzPct val="100000"/>
              <a:defRPr/>
            </a:pPr>
            <a:endParaRPr b="1" dirty="0"/>
          </a:p>
          <a:p>
            <a:pPr fontAlgn="auto">
              <a:spcAft>
                <a:spcPts val="0"/>
              </a:spcAft>
              <a:buClr>
                <a:schemeClr val="dk1"/>
              </a:buClr>
              <a:buSzPct val="25000"/>
              <a:defRPr/>
            </a:pPr>
            <a:r>
              <a:rPr lang="en-US" b="1" dirty="0"/>
              <a:t>    a) School Meals (the Food &amp; Nutrition Service Department controls)</a:t>
            </a:r>
          </a:p>
          <a:p>
            <a:pPr fontAlgn="auto">
              <a:spcAft>
                <a:spcPts val="0"/>
              </a:spcAft>
              <a:buClr>
                <a:schemeClr val="dk1"/>
              </a:buClr>
              <a:buSzPct val="25000"/>
              <a:defRPr/>
            </a:pPr>
            <a:endParaRPr b="1" dirty="0"/>
          </a:p>
          <a:p>
            <a:pPr fontAlgn="auto">
              <a:spcAft>
                <a:spcPts val="0"/>
              </a:spcAft>
              <a:buClr>
                <a:schemeClr val="dk1"/>
              </a:buClr>
              <a:buSzPct val="25000"/>
              <a:defRPr/>
            </a:pPr>
            <a:r>
              <a:rPr lang="en-US" b="1" dirty="0"/>
              <a:t>    b) Smart Snacks which in Maryland is the Maryland Nutrition Standards for All Foods Sold in School. These include a la carte foods (food service department has control), in school fundraisers, school stores &amp; snack bars, an</a:t>
            </a:r>
            <a:r>
              <a:rPr lang="en-US" b="1" dirty="0">
                <a:latin typeface="Georgia"/>
                <a:ea typeface="Georgia"/>
                <a:cs typeface="Georgia"/>
                <a:sym typeface="Georgia"/>
              </a:rPr>
              <a:t>d vending machines. </a:t>
            </a:r>
          </a:p>
          <a:p>
            <a:pPr fontAlgn="auto">
              <a:spcAft>
                <a:spcPts val="0"/>
              </a:spcAft>
              <a:buClr>
                <a:schemeClr val="dk1"/>
              </a:buClr>
              <a:buSzPct val="25000"/>
              <a:defRPr/>
            </a:pPr>
            <a:endParaRPr b="1" dirty="0"/>
          </a:p>
          <a:p>
            <a:pPr fontAlgn="auto">
              <a:spcAft>
                <a:spcPts val="0"/>
              </a:spcAft>
              <a:buClr>
                <a:schemeClr val="dk1"/>
              </a:buClr>
              <a:buSzPct val="25000"/>
              <a:defRPr/>
            </a:pPr>
            <a:r>
              <a:rPr lang="en-US" b="1" dirty="0"/>
              <a:t>    c) Classroom celebrations, events, and non-food rewards: Your wellness policy may or may not have information about county level guidance around classroom celebrations, etc. </a:t>
            </a:r>
          </a:p>
          <a:p>
            <a:pPr fontAlgn="auto">
              <a:spcAft>
                <a:spcPts val="0"/>
              </a:spcAft>
              <a:buClr>
                <a:schemeClr val="dk1"/>
              </a:buClr>
              <a:buSzPct val="25000"/>
              <a:defRPr/>
            </a:pPr>
            <a:endParaRPr b="1" dirty="0"/>
          </a:p>
          <a:p>
            <a:pPr fontAlgn="auto">
              <a:spcAft>
                <a:spcPts val="0"/>
              </a:spcAft>
              <a:buClr>
                <a:schemeClr val="dk1"/>
              </a:buClr>
              <a:buSzPct val="25000"/>
              <a:defRPr/>
            </a:pPr>
            <a:r>
              <a:rPr lang="en-US" b="1" dirty="0"/>
              <a:t>3) On the outside of the circle it lists several key areas that affect children’s decisions to access healthy foods and beverages that are available to them in the school.</a:t>
            </a:r>
          </a:p>
          <a:p>
            <a:pPr fontAlgn="auto">
              <a:spcAft>
                <a:spcPts val="0"/>
              </a:spcAft>
              <a:buClr>
                <a:schemeClr val="dk1"/>
              </a:buClr>
              <a:buSzPct val="25000"/>
              <a:defRPr/>
            </a:pPr>
            <a:endParaRPr b="1" dirty="0"/>
          </a:p>
          <a:p>
            <a:pPr fontAlgn="auto">
              <a:spcAft>
                <a:spcPts val="0"/>
              </a:spcAft>
              <a:buClr>
                <a:schemeClr val="dk1"/>
              </a:buClr>
              <a:buSzPct val="25000"/>
              <a:defRPr/>
            </a:pPr>
            <a:r>
              <a:rPr lang="en-US" b="1" dirty="0"/>
              <a:t>    a) Staff role modeling</a:t>
            </a:r>
          </a:p>
          <a:p>
            <a:pPr fontAlgn="auto">
              <a:spcAft>
                <a:spcPts val="0"/>
              </a:spcAft>
              <a:buClr>
                <a:schemeClr val="dk1"/>
              </a:buClr>
              <a:buSzPct val="25000"/>
              <a:defRPr/>
            </a:pPr>
            <a:endParaRPr b="1" dirty="0"/>
          </a:p>
          <a:p>
            <a:pPr fontAlgn="auto">
              <a:spcAft>
                <a:spcPts val="0"/>
              </a:spcAft>
              <a:buClr>
                <a:schemeClr val="dk1"/>
              </a:buClr>
              <a:buSzPct val="25000"/>
              <a:defRPr/>
            </a:pPr>
            <a:r>
              <a:rPr lang="en-US" b="1" dirty="0"/>
              <a:t>    b) Food and beverage marketing</a:t>
            </a:r>
          </a:p>
          <a:p>
            <a:pPr fontAlgn="auto">
              <a:spcAft>
                <a:spcPts val="0"/>
              </a:spcAft>
              <a:buClr>
                <a:schemeClr val="dk1"/>
              </a:buClr>
              <a:buSzPct val="25000"/>
              <a:defRPr/>
            </a:pPr>
            <a:endParaRPr b="1" dirty="0"/>
          </a:p>
          <a:p>
            <a:pPr fontAlgn="auto">
              <a:spcAft>
                <a:spcPts val="0"/>
              </a:spcAft>
              <a:buClr>
                <a:schemeClr val="dk1"/>
              </a:buClr>
              <a:buSzPct val="25000"/>
              <a:defRPr/>
            </a:pPr>
            <a:r>
              <a:rPr lang="en-US" b="1" dirty="0"/>
              <a:t>    c) Healthy eating learning opportunities: these include anything in curriculum, taste testing in school, outside speakers, etc. </a:t>
            </a:r>
          </a:p>
          <a:p>
            <a:pPr fontAlgn="auto">
              <a:spcAft>
                <a:spcPts val="0"/>
              </a:spcAft>
              <a:buClr>
                <a:schemeClr val="dk1"/>
              </a:buClr>
              <a:buSzPct val="25000"/>
              <a:defRPr/>
            </a:pPr>
            <a:r>
              <a:rPr lang="en-US" dirty="0"/>
              <a:t>       </a:t>
            </a:r>
          </a:p>
          <a:p>
            <a:pPr fontAlgn="auto">
              <a:spcAft>
                <a:spcPts val="0"/>
              </a:spcAft>
              <a:buClr>
                <a:schemeClr val="dk1"/>
              </a:buClr>
              <a:buSzPct val="25000"/>
              <a:defRPr/>
            </a:pPr>
            <a:endParaRPr dirty="0"/>
          </a:p>
          <a:p>
            <a:pPr fontAlgn="auto">
              <a:spcAft>
                <a:spcPts val="0"/>
              </a:spcAft>
              <a:buClr>
                <a:schemeClr val="dk1"/>
              </a:buClr>
              <a:buSzPct val="25000"/>
              <a:defRPr/>
            </a:pPr>
            <a:endParaRPr dirty="0"/>
          </a:p>
        </p:txBody>
      </p:sp>
      <p:sp>
        <p:nvSpPr>
          <p:cNvPr id="36868" name="Shape 442"/>
          <p:cNvSpPr>
            <a:spLocks noGrp="1"/>
          </p:cNvSpPr>
          <p:nvPr>
            <p:ph type="sldNum" sz="quarter" idx="12"/>
          </p:nvPr>
        </p:nvSpPr>
        <p:spPr>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CCB91C25-0F53-4967-8DBD-5896D560BA4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53233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53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6083" name="Shape 536"/>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52571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5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7107" name="Shape 542"/>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86968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a:t>
            </a:r>
            <a:r>
              <a:rPr lang="en-US" baseline="0" dirty="0" smtClean="0"/>
              <a:t> the video and discuss Maryland Smart Snack Standards. Reference MSDE’s Maryland Nutrition Standards for All Food Sold in School.</a:t>
            </a:r>
            <a:endParaRPr lang="en-US" dirty="0"/>
          </a:p>
        </p:txBody>
      </p:sp>
      <p:sp>
        <p:nvSpPr>
          <p:cNvPr id="4" name="Slide Number Placeholder 3"/>
          <p:cNvSpPr>
            <a:spLocks noGrp="1"/>
          </p:cNvSpPr>
          <p:nvPr>
            <p:ph type="sldNum" sz="quarter" idx="10"/>
          </p:nvPr>
        </p:nvSpPr>
        <p:spPr/>
        <p:txBody>
          <a:bodyPr/>
          <a:lstStyle/>
          <a:p>
            <a:fld id="{8562D6F2-3901-421A-B0E5-ABE76012C825}" type="slidenum">
              <a:rPr lang="en-US" smtClean="0"/>
              <a:t>13</a:t>
            </a:fld>
            <a:endParaRPr lang="en-US"/>
          </a:p>
        </p:txBody>
      </p:sp>
    </p:spTree>
    <p:extLst>
      <p:ext uri="{BB962C8B-B14F-4D97-AF65-F5344CB8AC3E}">
        <p14:creationId xmlns:p14="http://schemas.microsoft.com/office/powerpoint/2010/main" val="3060061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2D6F2-3901-421A-B0E5-ABE76012C825}" type="slidenum">
              <a:rPr lang="en-US" smtClean="0"/>
              <a:t>14</a:t>
            </a:fld>
            <a:endParaRPr lang="en-US"/>
          </a:p>
        </p:txBody>
      </p:sp>
    </p:spTree>
    <p:extLst>
      <p:ext uri="{BB962C8B-B14F-4D97-AF65-F5344CB8AC3E}">
        <p14:creationId xmlns:p14="http://schemas.microsoft.com/office/powerpoint/2010/main" val="204534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326"/>
          <p:cNvSpPr>
            <a:spLocks noGrp="1" noRot="1" noChangeAspect="1" noTextEdit="1"/>
          </p:cNvSpPr>
          <p:nvPr>
            <p:ph type="sldImg" idx="2"/>
          </p:nvPr>
        </p:nvSpPr>
        <p:spPr>
          <a:xfrm>
            <a:off x="1144588" y="685800"/>
            <a:ext cx="4570412" cy="3429000"/>
          </a:xfrm>
          <a:noFill/>
        </p:spPr>
      </p:sp>
      <p:sp>
        <p:nvSpPr>
          <p:cNvPr id="38915" name="Shape 327"/>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71" rIns="91392" bIns="45671" numCol="1" compatLnSpc="1">
            <a:prstTxWarp prst="textNoShape">
              <a:avLst/>
            </a:prstTxWarp>
          </a:bodyPr>
          <a:lstStyle/>
          <a:p>
            <a:pPr>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8916" name="Shape 328"/>
          <p:cNvSpPr>
            <a:spLocks noGrp="1"/>
          </p:cNvSpPr>
          <p:nvPr>
            <p:ph type="sldNum" sz="quarter" idx="12"/>
          </p:nvPr>
        </p:nvSpPr>
        <p:spPr>
          <a:xfrm>
            <a:off x="3884613" y="8685213"/>
            <a:ext cx="2971800" cy="457200"/>
          </a:xfrm>
          <a:noFill/>
        </p:spPr>
        <p:txBody>
          <a:bodyPr lIns="91392" tIns="45671" rIns="91392" bIns="45671"/>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10BE256A-D8FA-454D-8292-5A89F85E30F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3</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78346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447"/>
          <p:cNvSpPr>
            <a:spLocks noGrp="1" noRot="1" noChangeAspect="1" noTextEdit="1"/>
          </p:cNvSpPr>
          <p:nvPr>
            <p:ph type="sldImg" idx="2"/>
          </p:nvPr>
        </p:nvSpPr>
        <p:spPr>
          <a:noFill/>
          <a:ln w="9525">
            <a:miter lim="800000"/>
          </a:ln>
        </p:spPr>
      </p:sp>
      <p:sp>
        <p:nvSpPr>
          <p:cNvPr id="39939" name="Shape 44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5" bIns="45695" numCol="1" compatLnSpc="1">
            <a:prstTxWarp prst="textNoShape">
              <a:avLst/>
            </a:prstTxWarp>
          </a:bodyPr>
          <a:lstStyle/>
          <a:p>
            <a:pPr>
              <a:lnSpc>
                <a:spcPct val="115000"/>
              </a:lnSpc>
              <a:spcBef>
                <a:spcPct val="0"/>
              </a:spcBef>
              <a:buSzPct val="25000"/>
            </a:pPr>
            <a:endParaRPr lang="en-US" altLang="en-US"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spcBef>
                <a:spcPct val="0"/>
              </a:spcBef>
              <a:buSzPct val="25000"/>
            </a:pPr>
            <a:r>
              <a:rPr lang="en-US" altLang="en-US"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Review</a:t>
            </a:r>
            <a:r>
              <a:rPr lang="en-US" altLang="en-US" baseline="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 and reference handout! </a:t>
            </a:r>
            <a:endParaRPr lang="en-US" altLang="en-US"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9940" name="Shape 449"/>
          <p:cNvSpPr>
            <a:spLocks noGrp="1"/>
          </p:cNvSpPr>
          <p:nvPr>
            <p:ph type="sldNum" sz="quarter" idx="12"/>
          </p:nvPr>
        </p:nvSpPr>
        <p:spPr>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1074E5BF-3018-4CFB-A55E-55FEB6BAA4F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4</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24996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471"/>
          <p:cNvSpPr>
            <a:spLocks noGrp="1" noRot="1" noChangeAspect="1" noTextEdit="1"/>
          </p:cNvSpPr>
          <p:nvPr>
            <p:ph type="sldImg" idx="2"/>
          </p:nvPr>
        </p:nvSpPr>
        <p:spPr>
          <a:noFill/>
        </p:spPr>
      </p:sp>
      <p:sp>
        <p:nvSpPr>
          <p:cNvPr id="41987" name="Shape 47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5" bIns="45695" numCol="1" compatLnSpc="1">
            <a:prstTxWarp prst="textNoShape">
              <a:avLst/>
            </a:prstTxWarp>
          </a:bodyPr>
          <a:lstStyle/>
          <a:p>
            <a:pPr>
              <a:spcBef>
                <a:spcPct val="0"/>
              </a:spcBef>
              <a:buSzPct val="25000"/>
            </a:pPr>
            <a:r>
              <a:rPr lang="en-US" altLang="en-US" sz="1400" smtClean="0">
                <a:solidFill>
                  <a:srgbClr val="000000"/>
                </a:solidFill>
                <a:latin typeface="Calibri" panose="020F0502020204030204" pitchFamily="34" charset="0"/>
                <a:cs typeface="Calibri" panose="020F0502020204030204" pitchFamily="34" charset="0"/>
                <a:sym typeface="Calibri" panose="020F0502020204030204" pitchFamily="34" charset="0"/>
              </a:rPr>
              <a:t>There are strict nutrition standards. </a:t>
            </a:r>
          </a:p>
          <a:p>
            <a:pPr>
              <a:spcBef>
                <a:spcPct val="0"/>
              </a:spcBef>
              <a:buSzPct val="25000"/>
            </a:pPr>
            <a:r>
              <a:rPr lang="en-US" altLang="en-US" sz="1400" smtClean="0">
                <a:solidFill>
                  <a:srgbClr val="000000"/>
                </a:solidFill>
                <a:latin typeface="Calibri" panose="020F0502020204030204" pitchFamily="34" charset="0"/>
                <a:cs typeface="Calibri" panose="020F0502020204030204" pitchFamily="34" charset="0"/>
                <a:sym typeface="Calibri" panose="020F0502020204030204" pitchFamily="34" charset="0"/>
              </a:rPr>
              <a:t>We have to go through regular federal and state reviews to make sure that we are in compliance with the program. </a:t>
            </a:r>
          </a:p>
          <a:p>
            <a:pPr>
              <a:spcBef>
                <a:spcPct val="0"/>
              </a:spcBef>
              <a:buSzPct val="25000"/>
            </a:pPr>
            <a:r>
              <a:rPr lang="en-US" altLang="en-US" sz="1400" b="1" smtClean="0">
                <a:solidFill>
                  <a:srgbClr val="000000"/>
                </a:solidFill>
                <a:latin typeface="Calibri" panose="020F0502020204030204" pitchFamily="34" charset="0"/>
                <a:cs typeface="Calibri" panose="020F0502020204030204" pitchFamily="34" charset="0"/>
                <a:sym typeface="Calibri" panose="020F0502020204030204" pitchFamily="34" charset="0"/>
              </a:rPr>
              <a:t>According to the DGA, a healthy eating pattern includes:</a:t>
            </a:r>
          </a:p>
          <a:p>
            <a:pPr marL="455613" lvl="1">
              <a:spcBef>
                <a:spcPct val="0"/>
              </a:spcBef>
              <a:buSzPct val="25000"/>
            </a:pPr>
            <a:r>
              <a:rPr lang="en-US" altLang="en-US" sz="1400" smtClean="0">
                <a:solidFill>
                  <a:srgbClr val="000000"/>
                </a:solidFill>
                <a:latin typeface="Calibri" panose="020F0502020204030204" pitchFamily="34" charset="0"/>
                <a:cs typeface="Calibri" panose="020F0502020204030204" pitchFamily="34" charset="0"/>
                <a:sym typeface="Calibri" panose="020F0502020204030204" pitchFamily="34" charset="0"/>
              </a:rPr>
              <a:t>A variety of vegetables from all of the subgroups—dark green, red and orange, legumes (beans and peas), starchy, and other</a:t>
            </a:r>
          </a:p>
          <a:p>
            <a:pPr marL="455613" lvl="1">
              <a:spcBef>
                <a:spcPct val="0"/>
              </a:spcBef>
              <a:buSzPct val="25000"/>
            </a:pPr>
            <a:r>
              <a:rPr lang="en-US" altLang="en-US" sz="1400" smtClean="0">
                <a:solidFill>
                  <a:srgbClr val="000000"/>
                </a:solidFill>
                <a:latin typeface="Calibri" panose="020F0502020204030204" pitchFamily="34" charset="0"/>
                <a:cs typeface="Calibri" panose="020F0502020204030204" pitchFamily="34" charset="0"/>
                <a:sym typeface="Calibri" panose="020F0502020204030204" pitchFamily="34" charset="0"/>
              </a:rPr>
              <a:t>Fruits, especially whole fruits</a:t>
            </a:r>
          </a:p>
          <a:p>
            <a:pPr marL="455613" lvl="1">
              <a:spcBef>
                <a:spcPct val="0"/>
              </a:spcBef>
              <a:buSzPct val="25000"/>
            </a:pPr>
            <a:r>
              <a:rPr lang="en-US" altLang="en-US" sz="1400" smtClean="0">
                <a:solidFill>
                  <a:srgbClr val="000000"/>
                </a:solidFill>
                <a:latin typeface="Calibri" panose="020F0502020204030204" pitchFamily="34" charset="0"/>
                <a:cs typeface="Calibri" panose="020F0502020204030204" pitchFamily="34" charset="0"/>
                <a:sym typeface="Calibri" panose="020F0502020204030204" pitchFamily="34" charset="0"/>
              </a:rPr>
              <a:t>Grains, at least half of which are whole grains</a:t>
            </a:r>
          </a:p>
          <a:p>
            <a:pPr marL="455613" lvl="1">
              <a:spcBef>
                <a:spcPct val="0"/>
              </a:spcBef>
              <a:buSzPct val="25000"/>
            </a:pPr>
            <a:r>
              <a:rPr lang="en-US" altLang="en-US" sz="1400" smtClean="0">
                <a:solidFill>
                  <a:srgbClr val="000000"/>
                </a:solidFill>
                <a:latin typeface="Calibri" panose="020F0502020204030204" pitchFamily="34" charset="0"/>
                <a:cs typeface="Calibri" panose="020F0502020204030204" pitchFamily="34" charset="0"/>
                <a:sym typeface="Calibri" panose="020F0502020204030204" pitchFamily="34" charset="0"/>
              </a:rPr>
              <a:t>Fat-free or low-fat dairy, including milk, yogurt, cheese, and/or fortified soy beverages</a:t>
            </a:r>
          </a:p>
          <a:p>
            <a:pPr marL="455613" lvl="1">
              <a:spcBef>
                <a:spcPct val="0"/>
              </a:spcBef>
              <a:buSzPct val="25000"/>
            </a:pPr>
            <a:r>
              <a:rPr lang="en-US" altLang="en-US" sz="1400" smtClean="0">
                <a:solidFill>
                  <a:srgbClr val="000000"/>
                </a:solidFill>
                <a:latin typeface="Calibri" panose="020F0502020204030204" pitchFamily="34" charset="0"/>
                <a:cs typeface="Calibri" panose="020F0502020204030204" pitchFamily="34" charset="0"/>
                <a:sym typeface="Calibri" panose="020F0502020204030204" pitchFamily="34" charset="0"/>
              </a:rPr>
              <a:t>A variety of protein foods, including seafood, lean meats and poultry, eggs, legumes (beans and peas), and nuts, seeds, and soy products</a:t>
            </a:r>
          </a:p>
          <a:p>
            <a:pPr marL="455613" lvl="1">
              <a:spcBef>
                <a:spcPct val="0"/>
              </a:spcBef>
              <a:buSzPct val="25000"/>
            </a:pPr>
            <a:r>
              <a:rPr lang="en-US" altLang="en-US" sz="1400" smtClean="0">
                <a:solidFill>
                  <a:srgbClr val="000000"/>
                </a:solidFill>
                <a:latin typeface="Calibri" panose="020F0502020204030204" pitchFamily="34" charset="0"/>
                <a:cs typeface="Calibri" panose="020F0502020204030204" pitchFamily="34" charset="0"/>
                <a:sym typeface="Calibri" panose="020F0502020204030204" pitchFamily="34" charset="0"/>
              </a:rPr>
              <a:t>Oils</a:t>
            </a:r>
          </a:p>
          <a:p>
            <a:pPr>
              <a:spcBef>
                <a:spcPct val="0"/>
              </a:spcBef>
              <a:buSzPct val="25000"/>
            </a:pPr>
            <a:r>
              <a:rPr lang="en-US" altLang="en-US" sz="1400" b="1" smtClean="0">
                <a:solidFill>
                  <a:srgbClr val="000000"/>
                </a:solidFill>
                <a:latin typeface="Calibri" panose="020F0502020204030204" pitchFamily="34" charset="0"/>
                <a:cs typeface="Calibri" panose="020F0502020204030204" pitchFamily="34" charset="0"/>
                <a:sym typeface="Calibri" panose="020F0502020204030204" pitchFamily="34" charset="0"/>
              </a:rPr>
              <a:t>A healthy eating pattern limits:</a:t>
            </a:r>
          </a:p>
          <a:p>
            <a:pPr marL="455613" lvl="1">
              <a:spcBef>
                <a:spcPct val="0"/>
              </a:spcBef>
              <a:buSzPct val="25000"/>
            </a:pPr>
            <a:r>
              <a:rPr lang="en-US" altLang="en-US" sz="1400" smtClean="0">
                <a:solidFill>
                  <a:srgbClr val="000000"/>
                </a:solidFill>
                <a:latin typeface="Calibri" panose="020F0502020204030204" pitchFamily="34" charset="0"/>
                <a:cs typeface="Calibri" panose="020F0502020204030204" pitchFamily="34" charset="0"/>
                <a:sym typeface="Calibri" panose="020F0502020204030204" pitchFamily="34" charset="0"/>
              </a:rPr>
              <a:t>Saturated fats and </a:t>
            </a:r>
            <a:r>
              <a:rPr lang="en-US" altLang="en-US" sz="1400" i="1" smtClean="0">
                <a:solidFill>
                  <a:srgbClr val="000000"/>
                </a:solidFill>
                <a:latin typeface="Calibri" panose="020F0502020204030204" pitchFamily="34" charset="0"/>
                <a:cs typeface="Calibri" panose="020F0502020204030204" pitchFamily="34" charset="0"/>
                <a:sym typeface="Calibri" panose="020F0502020204030204" pitchFamily="34" charset="0"/>
              </a:rPr>
              <a:t>trans</a:t>
            </a:r>
            <a:r>
              <a:rPr lang="en-US" altLang="en-US" sz="1400" smtClean="0">
                <a:solidFill>
                  <a:srgbClr val="000000"/>
                </a:solidFill>
                <a:latin typeface="Calibri" panose="020F0502020204030204" pitchFamily="34" charset="0"/>
                <a:cs typeface="Calibri" panose="020F0502020204030204" pitchFamily="34" charset="0"/>
                <a:sym typeface="Calibri" panose="020F0502020204030204" pitchFamily="34" charset="0"/>
              </a:rPr>
              <a:t> fats, added sugars, and sodium</a:t>
            </a:r>
          </a:p>
          <a:p>
            <a:pPr>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1988" name="Shape 473"/>
          <p:cNvSpPr>
            <a:spLocks noGrp="1"/>
          </p:cNvSpPr>
          <p:nvPr>
            <p:ph type="sldNum" sz="quarter" idx="12"/>
          </p:nvPr>
        </p:nvSpPr>
        <p:spPr>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9E200404-4372-43B0-B451-C74F2DE3504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04376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480"/>
          <p:cNvSpPr>
            <a:spLocks noGrp="1" noRot="1" noChangeAspect="1" noTextEdit="1"/>
          </p:cNvSpPr>
          <p:nvPr>
            <p:ph type="sldImg" idx="2"/>
          </p:nvPr>
        </p:nvSpPr>
        <p:spPr>
          <a:noFill/>
        </p:spPr>
      </p:sp>
      <p:sp>
        <p:nvSpPr>
          <p:cNvPr id="43011" name="Shape 48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5" bIns="45695" numCol="1" compatLnSpc="1">
            <a:prstTxWarp prst="textNoShape">
              <a:avLst/>
            </a:prstTxWarp>
          </a:bodyPr>
          <a:lstStyle/>
          <a:p>
            <a:pPr>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3012" name="Shape 482"/>
          <p:cNvSpPr>
            <a:spLocks noGrp="1"/>
          </p:cNvSpPr>
          <p:nvPr>
            <p:ph type="sldNum" sz="quarter" idx="12"/>
          </p:nvPr>
        </p:nvSpPr>
        <p:spPr>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89D0B164-3B4F-4A97-A443-0C756205315B}"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6</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7262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488"/>
          <p:cNvSpPr>
            <a:spLocks noGrp="1" noRot="1" noChangeAspect="1" noTextEdit="1"/>
          </p:cNvSpPr>
          <p:nvPr>
            <p:ph type="sldImg" idx="2"/>
          </p:nvPr>
        </p:nvSpPr>
        <p:spPr>
          <a:noFill/>
        </p:spPr>
      </p:sp>
      <p:sp>
        <p:nvSpPr>
          <p:cNvPr id="44035" name="Shape 48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5" bIns="45695" numCol="1" compatLnSpc="1">
            <a:prstTxWarp prst="textNoShape">
              <a:avLst/>
            </a:prstTxWarp>
          </a:bodyPr>
          <a:lstStyle/>
          <a:p>
            <a:pPr>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This is a Before &amp; After look at meals prior to the changes in 2012 that were part of the Healthy, Hunger-Free Kids Act. What is the different in the applesauce? The milk? The pizza</a:t>
            </a:r>
          </a:p>
        </p:txBody>
      </p:sp>
      <p:sp>
        <p:nvSpPr>
          <p:cNvPr id="44036" name="Shape 490"/>
          <p:cNvSpPr>
            <a:spLocks noGrp="1"/>
          </p:cNvSpPr>
          <p:nvPr>
            <p:ph type="sldNum" sz="quarter" idx="12"/>
          </p:nvPr>
        </p:nvSpPr>
        <p:spPr>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16388C37-AEFA-4573-8598-40F91D7A351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43197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609"/>
          <p:cNvSpPr>
            <a:spLocks noGrp="1" noRot="1" noChangeAspect="1" noTextEdit="1"/>
          </p:cNvSpPr>
          <p:nvPr>
            <p:ph type="sldImg" idx="2"/>
          </p:nvPr>
        </p:nvSpPr>
        <p:spPr>
          <a:noFill/>
        </p:spPr>
      </p:sp>
      <p:sp>
        <p:nvSpPr>
          <p:cNvPr id="48131" name="Shape 61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5" bIns="45695" numCol="1" compatLnSpc="1">
            <a:prstTxWarp prst="textNoShape">
              <a:avLst/>
            </a:prstTxWarp>
          </a:bodyPr>
          <a:lstStyle/>
          <a:p>
            <a:pPr>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We offer popular foods that are lower in fat and made with whole grains – our pizza crusts, breading on nuggets/tenders and corn dogs, buns/bread on sandwiches are all made with whole grains.</a:t>
            </a:r>
          </a:p>
          <a:p>
            <a:pPr>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Students are required to choose a fruit or vegetable serving as part of their meal. So, we offer a variety of fruits and vegetable daily, which include fresh fruit and a fresh garden salad every day – in addition to the other fruit and vegetable offerings. </a:t>
            </a:r>
          </a:p>
          <a:p>
            <a:pPr>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Fluid milk is a requirement of the program, and we offer several different milk choices. </a:t>
            </a:r>
          </a:p>
          <a:p>
            <a:pPr>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So, you can see that the meals we offer are always balanced and nutritious. However, what we offer is different from what is actually taken and eaten. That’s where nutrition education takes place, which hopefully you are getting in school courses, and you are given the opportunity to practice it at meal time. </a:t>
            </a:r>
          </a:p>
        </p:txBody>
      </p:sp>
      <p:sp>
        <p:nvSpPr>
          <p:cNvPr id="48132" name="Shape 611"/>
          <p:cNvSpPr>
            <a:spLocks noGrp="1"/>
          </p:cNvSpPr>
          <p:nvPr>
            <p:ph type="sldNum" sz="quarter" idx="12"/>
          </p:nvPr>
        </p:nvSpPr>
        <p:spPr>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2D3260C5-2BA3-437C-B67B-86EA78B9C70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8</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581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524"/>
          <p:cNvSpPr>
            <a:spLocks noGrp="1" noRot="1" noChangeAspect="1" noTextEdit="1"/>
          </p:cNvSpPr>
          <p:nvPr>
            <p:ph type="sldImg" idx="2"/>
          </p:nvPr>
        </p:nvSpPr>
        <p:spPr>
          <a:noFill/>
        </p:spPr>
      </p:sp>
      <p:sp>
        <p:nvSpPr>
          <p:cNvPr id="45059" name="Shape 52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5" bIns="45695" numCol="1" compatLnSpc="1">
            <a:prstTxWarp prst="textNoShape">
              <a:avLst/>
            </a:prstTxWarp>
          </a:bodyPr>
          <a:lstStyle/>
          <a:p>
            <a:pPr>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This slide compares the nutritional information of a school lunch before and after the HHFKA Meal Pattern Changes in 2012.</a:t>
            </a:r>
          </a:p>
        </p:txBody>
      </p:sp>
      <p:sp>
        <p:nvSpPr>
          <p:cNvPr id="45060" name="Shape 526"/>
          <p:cNvSpPr>
            <a:spLocks noGrp="1"/>
          </p:cNvSpPr>
          <p:nvPr>
            <p:ph type="sldNum" sz="quarter" idx="12"/>
          </p:nvPr>
        </p:nvSpPr>
        <p:spPr>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04A88F47-E639-4DD3-8BD0-A8469E6FAA1F}"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9</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1431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46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0963" name="Shape 466"/>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93123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4" name="Shape 29"/>
          <p:cNvSpPr>
            <a:spLocks noChangeArrowheads="1"/>
          </p:cNvSpPr>
          <p:nvPr/>
        </p:nvSpPr>
        <p:spPr bwMode="auto">
          <a:xfrm rot="10800000" flipH="1">
            <a:off x="7213600" y="3810000"/>
            <a:ext cx="4978400" cy="904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5" name="Shape 30"/>
          <p:cNvSpPr>
            <a:spLocks noChangeArrowheads="1"/>
          </p:cNvSpPr>
          <p:nvPr/>
        </p:nvSpPr>
        <p:spPr bwMode="auto">
          <a:xfrm rot="10800000" flipH="1">
            <a:off x="7213600" y="3897314"/>
            <a:ext cx="4978400" cy="192087"/>
          </a:xfrm>
          <a:prstGeom prst="rect">
            <a:avLst/>
          </a:prstGeom>
          <a:solidFill>
            <a:schemeClr val="accent2">
              <a:alpha val="4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6" name="Shape 31"/>
          <p:cNvSpPr>
            <a:spLocks noChangeArrowheads="1"/>
          </p:cNvSpPr>
          <p:nvPr/>
        </p:nvSpPr>
        <p:spPr bwMode="auto">
          <a:xfrm rot="10800000" flipH="1">
            <a:off x="7213600" y="4114801"/>
            <a:ext cx="4978400" cy="9525"/>
          </a:xfrm>
          <a:prstGeom prst="rect">
            <a:avLst/>
          </a:prstGeom>
          <a:solidFill>
            <a:schemeClr val="accent2">
              <a:alpha val="6470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7" name="Shape 32"/>
          <p:cNvSpPr>
            <a:spLocks noChangeArrowheads="1"/>
          </p:cNvSpPr>
          <p:nvPr/>
        </p:nvSpPr>
        <p:spPr bwMode="auto">
          <a:xfrm rot="10800000" flipH="1">
            <a:off x="7213601" y="4164013"/>
            <a:ext cx="2620433" cy="19050"/>
          </a:xfrm>
          <a:prstGeom prst="rect">
            <a:avLst/>
          </a:prstGeom>
          <a:solidFill>
            <a:schemeClr val="accent2">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8" name="Shape 33"/>
          <p:cNvSpPr>
            <a:spLocks noChangeArrowheads="1"/>
          </p:cNvSpPr>
          <p:nvPr/>
        </p:nvSpPr>
        <p:spPr bwMode="auto">
          <a:xfrm rot="10800000" flipH="1">
            <a:off x="7213601" y="4198939"/>
            <a:ext cx="2620433" cy="9525"/>
          </a:xfrm>
          <a:prstGeom prst="rect">
            <a:avLst/>
          </a:prstGeom>
          <a:solidFill>
            <a:schemeClr val="accent2">
              <a:alpha val="6470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9" name="Shape 34"/>
          <p:cNvSpPr>
            <a:spLocks noChangeArrowheads="1"/>
          </p:cNvSpPr>
          <p:nvPr/>
        </p:nvSpPr>
        <p:spPr bwMode="auto">
          <a:xfrm>
            <a:off x="7213601" y="3962400"/>
            <a:ext cx="4085167" cy="26988"/>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 name="Shape 35"/>
          <p:cNvSpPr>
            <a:spLocks noChangeArrowheads="1"/>
          </p:cNvSpPr>
          <p:nvPr/>
        </p:nvSpPr>
        <p:spPr bwMode="auto">
          <a:xfrm>
            <a:off x="9836151" y="4060826"/>
            <a:ext cx="2133600" cy="3651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1" name="Shape 36"/>
          <p:cNvSpPr>
            <a:spLocks noChangeArrowheads="1"/>
          </p:cNvSpPr>
          <p:nvPr/>
        </p:nvSpPr>
        <p:spPr bwMode="auto">
          <a:xfrm>
            <a:off x="0" y="3649664"/>
            <a:ext cx="12192000" cy="244475"/>
          </a:xfrm>
          <a:prstGeom prst="rect">
            <a:avLst/>
          </a:prstGeom>
          <a:solidFill>
            <a:schemeClr val="accent2">
              <a:alpha val="4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2" name="Shape 37"/>
          <p:cNvSpPr>
            <a:spLocks noChangeArrowheads="1"/>
          </p:cNvSpPr>
          <p:nvPr/>
        </p:nvSpPr>
        <p:spPr bwMode="auto">
          <a:xfrm>
            <a:off x="0" y="3675064"/>
            <a:ext cx="12192000" cy="1412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3" name="Shape 38"/>
          <p:cNvSpPr>
            <a:spLocks noChangeArrowheads="1"/>
          </p:cNvSpPr>
          <p:nvPr/>
        </p:nvSpPr>
        <p:spPr bwMode="auto">
          <a:xfrm rot="10800000" flipH="1">
            <a:off x="8551333" y="3643313"/>
            <a:ext cx="3640667" cy="2476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4" name="Shape 39"/>
          <p:cNvSpPr>
            <a:spLocks noChangeArrowheads="1"/>
          </p:cNvSpPr>
          <p:nvPr/>
        </p:nvSpPr>
        <p:spPr bwMode="auto">
          <a:xfrm>
            <a:off x="0" y="0"/>
            <a:ext cx="12192000" cy="3702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40" name="Shape 40"/>
          <p:cNvSpPr txBox="1">
            <a:spLocks noGrp="1"/>
          </p:cNvSpPr>
          <p:nvPr>
            <p:ph type="ctrTitle"/>
          </p:nvPr>
        </p:nvSpPr>
        <p:spPr>
          <a:xfrm>
            <a:off x="609600" y="2401886"/>
            <a:ext cx="11277600" cy="1470024"/>
          </a:xfrm>
          <a:prstGeom prst="rect">
            <a:avLst/>
          </a:prstGeom>
          <a:noFill/>
          <a:ln>
            <a:noFill/>
          </a:ln>
        </p:spPr>
        <p:txBody>
          <a:bodyPr anchor="b"/>
          <a:lstStyle>
            <a:lvl1pPr marL="0" marR="0" lvl="0" indent="0" algn="l" rtl="0">
              <a:spcBef>
                <a:spcPts val="0"/>
              </a:spcBef>
              <a:buClr>
                <a:schemeClr val="lt1"/>
              </a:buClr>
              <a:buFont typeface="Trebuchet MS"/>
              <a:buNone/>
              <a:defRPr sz="44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609600" y="3899937"/>
            <a:ext cx="6604000" cy="1752600"/>
          </a:xfrm>
          <a:prstGeom prst="rect">
            <a:avLst/>
          </a:prstGeom>
          <a:noFill/>
          <a:ln>
            <a:noFill/>
          </a:ln>
        </p:spPr>
        <p:txBody>
          <a:bodyPr/>
          <a:lstStyle>
            <a:lvl1pPr marL="64008" marR="0" lvl="0" indent="-507" algn="l" rtl="0">
              <a:spcBef>
                <a:spcPts val="300"/>
              </a:spcBef>
              <a:buClr>
                <a:schemeClr val="accent3"/>
              </a:buClr>
              <a:buFont typeface="Georgia"/>
              <a:buNone/>
              <a:defRPr sz="2400" b="0" i="0" u="none" strike="noStrike" cap="none">
                <a:solidFill>
                  <a:schemeClr val="dk2"/>
                </a:solidFill>
                <a:latin typeface="Georgia"/>
                <a:ea typeface="Georgia"/>
                <a:cs typeface="Georgia"/>
                <a:sym typeface="Georgia"/>
              </a:defRPr>
            </a:lvl1pPr>
            <a:lvl2pPr marL="457200" marR="0" lvl="1" indent="0" algn="ctr" rtl="0">
              <a:spcBef>
                <a:spcPts val="300"/>
              </a:spcBef>
              <a:buClr>
                <a:schemeClr val="accent2"/>
              </a:buClr>
              <a:buFont typeface="Georgia"/>
              <a:buNone/>
              <a:defRPr sz="2600" b="0" i="0" u="none" strike="noStrike" cap="none">
                <a:solidFill>
                  <a:schemeClr val="accent2"/>
                </a:solidFill>
                <a:latin typeface="Georgia"/>
                <a:ea typeface="Georgia"/>
                <a:cs typeface="Georgia"/>
                <a:sym typeface="Georgia"/>
              </a:defRPr>
            </a:lvl2pPr>
            <a:lvl3pPr marL="914400" marR="0" lvl="2" indent="0" algn="ctr" rtl="0">
              <a:spcBef>
                <a:spcPts val="300"/>
              </a:spcBef>
              <a:buClr>
                <a:schemeClr val="accent1"/>
              </a:buClr>
              <a:buFont typeface="Noto Sans Symbols"/>
              <a:buNone/>
              <a:defRPr sz="2400" b="0" i="0" u="none" strike="noStrike" cap="none">
                <a:solidFill>
                  <a:schemeClr val="accent1"/>
                </a:solidFill>
                <a:latin typeface="Georgia"/>
                <a:ea typeface="Georgia"/>
                <a:cs typeface="Georgia"/>
                <a:sym typeface="Georgia"/>
              </a:defRPr>
            </a:lvl3pPr>
            <a:lvl4pPr marL="1371600" marR="0" lvl="3" indent="0" algn="ctr" rtl="0">
              <a:spcBef>
                <a:spcPts val="300"/>
              </a:spcBef>
              <a:buClr>
                <a:schemeClr val="accent1"/>
              </a:buClr>
              <a:buFont typeface="Noto Sans Symbols"/>
              <a:buNone/>
              <a:defRPr sz="2200" b="0" i="0" u="none" strike="noStrike" cap="none">
                <a:solidFill>
                  <a:schemeClr val="accent1"/>
                </a:solidFill>
                <a:latin typeface="Georgia"/>
                <a:ea typeface="Georgia"/>
                <a:cs typeface="Georgia"/>
                <a:sym typeface="Georgia"/>
              </a:defRPr>
            </a:lvl4pPr>
            <a:lvl5pPr marL="1828800" marR="0" lvl="4" indent="0" algn="ctr" rtl="0">
              <a:spcBef>
                <a:spcPts val="300"/>
              </a:spcBef>
              <a:buClr>
                <a:schemeClr val="accent3"/>
              </a:buClr>
              <a:buFont typeface="Georgia"/>
              <a:buNone/>
              <a:defRPr sz="2000" b="0" i="0" u="none" strike="noStrike" cap="none">
                <a:solidFill>
                  <a:schemeClr val="accent3"/>
                </a:solidFill>
                <a:latin typeface="Georgia"/>
                <a:ea typeface="Georgia"/>
                <a:cs typeface="Georgia"/>
                <a:sym typeface="Georgia"/>
              </a:defRPr>
            </a:lvl5pPr>
            <a:lvl6pPr marL="2286000" marR="0" lvl="5" indent="0" algn="ctr" rtl="0">
              <a:spcBef>
                <a:spcPts val="300"/>
              </a:spcBef>
              <a:buClr>
                <a:schemeClr val="accent3"/>
              </a:buClr>
              <a:buFont typeface="Georgia"/>
              <a:buNone/>
              <a:defRPr sz="1800" b="0" i="0" u="none" strike="noStrike" cap="none">
                <a:solidFill>
                  <a:schemeClr val="accent3"/>
                </a:solidFill>
                <a:latin typeface="Georgia"/>
                <a:ea typeface="Georgia"/>
                <a:cs typeface="Georgia"/>
                <a:sym typeface="Georgia"/>
              </a:defRPr>
            </a:lvl6pPr>
            <a:lvl7pPr marL="2743200" marR="0" lvl="6" indent="0" algn="ctr" rtl="0">
              <a:spcBef>
                <a:spcPts val="300"/>
              </a:spcBef>
              <a:buClr>
                <a:schemeClr val="accent3"/>
              </a:buClr>
              <a:buFont typeface="Georgia"/>
              <a:buNone/>
              <a:defRPr sz="1600" b="0" i="0" u="none" strike="noStrike" cap="none">
                <a:solidFill>
                  <a:schemeClr val="accent3"/>
                </a:solidFill>
                <a:latin typeface="Georgia"/>
                <a:ea typeface="Georgia"/>
                <a:cs typeface="Georgia"/>
                <a:sym typeface="Georgia"/>
              </a:defRPr>
            </a:lvl7pPr>
            <a:lvl8pPr marL="3200400" marR="0" lvl="7" indent="0" algn="ctr" rtl="0">
              <a:spcBef>
                <a:spcPts val="300"/>
              </a:spcBef>
              <a:buClr>
                <a:schemeClr val="accent3"/>
              </a:buClr>
              <a:buFont typeface="Georgia"/>
              <a:buNone/>
              <a:defRPr sz="1500" b="0" i="0" u="none" strike="noStrike" cap="none">
                <a:solidFill>
                  <a:schemeClr val="accent3"/>
                </a:solidFill>
                <a:latin typeface="Georgia"/>
                <a:ea typeface="Georgia"/>
                <a:cs typeface="Georgia"/>
                <a:sym typeface="Georgia"/>
              </a:defRPr>
            </a:lvl8pPr>
            <a:lvl9pPr marL="3657600" marR="0" lvl="8" indent="0" algn="ctr" rtl="0">
              <a:spcBef>
                <a:spcPts val="300"/>
              </a:spcBef>
              <a:buClr>
                <a:schemeClr val="accent3"/>
              </a:buClr>
              <a:buFont typeface="Georgia"/>
              <a:buNone/>
              <a:defRPr sz="1400" b="0" i="0" u="none" strike="noStrike" cap="none">
                <a:solidFill>
                  <a:schemeClr val="accent3"/>
                </a:solidFill>
                <a:latin typeface="Georgia"/>
                <a:ea typeface="Georgia"/>
                <a:cs typeface="Georgia"/>
                <a:sym typeface="Georgia"/>
              </a:defRPr>
            </a:lvl9pPr>
          </a:lstStyle>
          <a:p>
            <a:endParaRPr/>
          </a:p>
        </p:txBody>
      </p:sp>
      <p:sp>
        <p:nvSpPr>
          <p:cNvPr id="15" name="Shape 42"/>
          <p:cNvSpPr txBox="1">
            <a:spLocks noGrp="1"/>
          </p:cNvSpPr>
          <p:nvPr>
            <p:ph type="dt" idx="10"/>
          </p:nvPr>
        </p:nvSpPr>
        <p:spPr>
          <a:xfrm>
            <a:off x="8940800" y="4206875"/>
            <a:ext cx="1280584" cy="457200"/>
          </a:xfrm>
        </p:spPr>
        <p:txBody>
          <a:bodyPr/>
          <a:lstStyle>
            <a:lvl1pPr>
              <a:defRPr/>
            </a:lvl1pPr>
          </a:lstStyle>
          <a:p>
            <a:endParaRPr lang="en-US" altLang="en-US"/>
          </a:p>
        </p:txBody>
      </p:sp>
      <p:sp>
        <p:nvSpPr>
          <p:cNvPr id="16" name="Shape 43"/>
          <p:cNvSpPr txBox="1">
            <a:spLocks noGrp="1"/>
          </p:cNvSpPr>
          <p:nvPr>
            <p:ph type="ftr" idx="11"/>
          </p:nvPr>
        </p:nvSpPr>
        <p:spPr>
          <a:xfrm>
            <a:off x="7213600" y="4205288"/>
            <a:ext cx="1727200" cy="457200"/>
          </a:xfrm>
        </p:spPr>
        <p:txBody>
          <a:bodyPr/>
          <a:lstStyle>
            <a:lvl1pPr>
              <a:defRPr/>
            </a:lvl1pPr>
          </a:lstStyle>
          <a:p>
            <a:endParaRPr lang="en-US" altLang="en-US"/>
          </a:p>
        </p:txBody>
      </p:sp>
      <p:sp>
        <p:nvSpPr>
          <p:cNvPr id="17" name="Shape 44"/>
          <p:cNvSpPr txBox="1">
            <a:spLocks noGrp="1"/>
          </p:cNvSpPr>
          <p:nvPr>
            <p:ph type="sldNum" idx="12"/>
          </p:nvPr>
        </p:nvSpPr>
        <p:spPr>
          <a:xfrm>
            <a:off x="11093451" y="1589"/>
            <a:ext cx="996949" cy="365125"/>
          </a:xfrm>
        </p:spPr>
        <p:txBody>
          <a:bodyPr/>
          <a:lstStyle>
            <a:lvl1pPr>
              <a:defRPr/>
            </a:lvl1pPr>
          </a:lstStyle>
          <a:p>
            <a:fld id="{4993FC81-0A70-45CF-AD8F-430508735E48}" type="slidenum">
              <a:rPr lang="en-US" altLang="en-US"/>
              <a:pPr/>
              <a:t>‹#›</a:t>
            </a:fld>
            <a:endParaRPr lang="en-US" altLang="en-US"/>
          </a:p>
        </p:txBody>
      </p:sp>
    </p:spTree>
    <p:extLst>
      <p:ext uri="{BB962C8B-B14F-4D97-AF65-F5344CB8AC3E}">
        <p14:creationId xmlns:p14="http://schemas.microsoft.com/office/powerpoint/2010/main" val="240427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rot="5400000">
            <a:off x="7569201" y="2616200"/>
            <a:ext cx="5486399" cy="2539999"/>
          </a:xfrm>
          <a:prstGeom prst="rect">
            <a:avLst/>
          </a:prstGeom>
          <a:noFill/>
          <a:ln>
            <a:noFill/>
          </a:ln>
        </p:spPr>
        <p:txBody>
          <a:bodyPr/>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7" name="Shape 137"/>
          <p:cNvSpPr txBox="1">
            <a:spLocks noGrp="1"/>
          </p:cNvSpPr>
          <p:nvPr>
            <p:ph type="body" idx="1"/>
          </p:nvPr>
        </p:nvSpPr>
        <p:spPr>
          <a:xfrm rot="5400000">
            <a:off x="2032001" y="-279400"/>
            <a:ext cx="5486399" cy="8331199"/>
          </a:xfrm>
          <a:prstGeom prst="rect">
            <a:avLst/>
          </a:prstGeom>
          <a:noFill/>
          <a:ln>
            <a:noFill/>
          </a:ln>
        </p:spPr>
        <p:txBody>
          <a:bodyPr/>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4" name="Shape 25"/>
          <p:cNvSpPr txBox="1">
            <a:spLocks noGrp="1"/>
          </p:cNvSpPr>
          <p:nvPr>
            <p:ph type="dt" idx="11"/>
          </p:nvPr>
        </p:nvSpPr>
        <p:spPr>
          <a:ln/>
        </p:spPr>
        <p:txBody>
          <a:bodyPr/>
          <a:lstStyle>
            <a:lvl1pPr>
              <a:defRPr/>
            </a:lvl1pPr>
          </a:lstStyle>
          <a:p>
            <a:endParaRPr lang="en-US" altLang="en-US"/>
          </a:p>
        </p:txBody>
      </p:sp>
      <p:sp>
        <p:nvSpPr>
          <p:cNvPr id="5" name="Shape 26"/>
          <p:cNvSpPr txBox="1">
            <a:spLocks noGrp="1"/>
          </p:cNvSpPr>
          <p:nvPr>
            <p:ph type="ftr" idx="12"/>
          </p:nvPr>
        </p:nvSpPr>
        <p:spPr>
          <a:ln/>
        </p:spPr>
        <p:txBody>
          <a:bodyPr/>
          <a:lstStyle>
            <a:lvl1pPr>
              <a:defRPr/>
            </a:lvl1pPr>
          </a:lstStyle>
          <a:p>
            <a:endParaRPr lang="en-US" altLang="en-US"/>
          </a:p>
        </p:txBody>
      </p:sp>
      <p:sp>
        <p:nvSpPr>
          <p:cNvPr id="6" name="Shape 27"/>
          <p:cNvSpPr txBox="1">
            <a:spLocks noGrp="1"/>
          </p:cNvSpPr>
          <p:nvPr>
            <p:ph type="sldNum" idx="13"/>
          </p:nvPr>
        </p:nvSpPr>
        <p:spPr>
          <a:ln/>
        </p:spPr>
        <p:txBody>
          <a:bodyPr/>
          <a:lstStyle>
            <a:lvl1pPr>
              <a:defRPr/>
            </a:lvl1pPr>
          </a:lstStyle>
          <a:p>
            <a:fld id="{7A520A1A-2D40-482F-BE01-A8695DA420A2}" type="slidenum">
              <a:rPr lang="en-US" altLang="en-US"/>
              <a:pPr/>
              <a:t>‹#›</a:t>
            </a:fld>
            <a:endParaRPr lang="en-US" altLang="en-US"/>
          </a:p>
        </p:txBody>
      </p:sp>
    </p:spTree>
    <p:extLst>
      <p:ext uri="{BB962C8B-B14F-4D97-AF65-F5344CB8AC3E}">
        <p14:creationId xmlns:p14="http://schemas.microsoft.com/office/powerpoint/2010/main" val="30048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09600" y="1143001"/>
            <a:ext cx="10972800" cy="1066799"/>
          </a:xfrm>
          <a:prstGeom prst="rect">
            <a:avLst/>
          </a:prstGeom>
          <a:noFill/>
          <a:ln>
            <a:noFill/>
          </a:ln>
        </p:spPr>
        <p:txBody>
          <a:bodyPr/>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609600" y="2249424"/>
            <a:ext cx="10972800" cy="4325112"/>
          </a:xfrm>
          <a:prstGeom prst="rect">
            <a:avLst/>
          </a:prstGeom>
          <a:noFill/>
          <a:ln>
            <a:noFill/>
          </a:ln>
        </p:spPr>
        <p:txBody>
          <a:bodyPr/>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4" name="Shape 25"/>
          <p:cNvSpPr txBox="1">
            <a:spLocks noGrp="1"/>
          </p:cNvSpPr>
          <p:nvPr>
            <p:ph type="dt" idx="11"/>
          </p:nvPr>
        </p:nvSpPr>
        <p:spPr>
          <a:ln/>
        </p:spPr>
        <p:txBody>
          <a:bodyPr/>
          <a:lstStyle>
            <a:lvl1pPr>
              <a:defRPr/>
            </a:lvl1pPr>
          </a:lstStyle>
          <a:p>
            <a:endParaRPr lang="en-US" altLang="en-US"/>
          </a:p>
        </p:txBody>
      </p:sp>
      <p:sp>
        <p:nvSpPr>
          <p:cNvPr id="5" name="Shape 26"/>
          <p:cNvSpPr txBox="1">
            <a:spLocks noGrp="1"/>
          </p:cNvSpPr>
          <p:nvPr>
            <p:ph type="ftr" idx="12"/>
          </p:nvPr>
        </p:nvSpPr>
        <p:spPr>
          <a:ln/>
        </p:spPr>
        <p:txBody>
          <a:bodyPr/>
          <a:lstStyle>
            <a:lvl1pPr>
              <a:defRPr/>
            </a:lvl1pPr>
          </a:lstStyle>
          <a:p>
            <a:endParaRPr lang="en-US" altLang="en-US"/>
          </a:p>
        </p:txBody>
      </p:sp>
      <p:sp>
        <p:nvSpPr>
          <p:cNvPr id="6" name="Shape 27"/>
          <p:cNvSpPr txBox="1">
            <a:spLocks noGrp="1"/>
          </p:cNvSpPr>
          <p:nvPr>
            <p:ph type="sldNum" idx="13"/>
          </p:nvPr>
        </p:nvSpPr>
        <p:spPr>
          <a:ln/>
        </p:spPr>
        <p:txBody>
          <a:bodyPr/>
          <a:lstStyle>
            <a:lvl1pPr>
              <a:defRPr/>
            </a:lvl1pPr>
          </a:lstStyle>
          <a:p>
            <a:fld id="{36DB09DB-38BE-400B-9FDE-FD2166764032}" type="slidenum">
              <a:rPr lang="en-US" altLang="en-US"/>
              <a:pPr/>
              <a:t>‹#›</a:t>
            </a:fld>
            <a:endParaRPr lang="en-US" altLang="en-US"/>
          </a:p>
        </p:txBody>
      </p:sp>
    </p:spTree>
    <p:extLst>
      <p:ext uri="{BB962C8B-B14F-4D97-AF65-F5344CB8AC3E}">
        <p14:creationId xmlns:p14="http://schemas.microsoft.com/office/powerpoint/2010/main" val="281105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09600" y="1143001"/>
            <a:ext cx="10972800" cy="1066799"/>
          </a:xfrm>
          <a:prstGeom prst="rect">
            <a:avLst/>
          </a:prstGeom>
          <a:noFill/>
          <a:ln>
            <a:noFill/>
          </a:ln>
        </p:spPr>
        <p:txBody>
          <a:bodyPr/>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09601" y="2249425"/>
            <a:ext cx="5384799" cy="4525963"/>
          </a:xfrm>
          <a:prstGeom prst="rect">
            <a:avLst/>
          </a:prstGeom>
          <a:noFill/>
          <a:ln>
            <a:noFill/>
          </a:ln>
        </p:spPr>
        <p:txBody>
          <a:bodyPr/>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31318" algn="l" rtl="0">
              <a:spcBef>
                <a:spcPts val="300"/>
              </a:spcBef>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87375"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888" marR="0" lvl="4" indent="-69088"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2" name="Shape 82"/>
          <p:cNvSpPr txBox="1">
            <a:spLocks noGrp="1"/>
          </p:cNvSpPr>
          <p:nvPr>
            <p:ph type="body" idx="2"/>
          </p:nvPr>
        </p:nvSpPr>
        <p:spPr>
          <a:xfrm>
            <a:off x="6197601" y="2249425"/>
            <a:ext cx="5384799" cy="4525963"/>
          </a:xfrm>
          <a:prstGeom prst="rect">
            <a:avLst/>
          </a:prstGeom>
          <a:noFill/>
          <a:ln>
            <a:noFill/>
          </a:ln>
        </p:spPr>
        <p:txBody>
          <a:bodyPr/>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31318" algn="l" rtl="0">
              <a:spcBef>
                <a:spcPts val="300"/>
              </a:spcBef>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87375"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888" marR="0" lvl="4" indent="-69088"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 name="Shape 25"/>
          <p:cNvSpPr txBox="1">
            <a:spLocks noGrp="1"/>
          </p:cNvSpPr>
          <p:nvPr>
            <p:ph type="dt" idx="11"/>
          </p:nvPr>
        </p:nvSpPr>
        <p:spPr>
          <a:ln/>
        </p:spPr>
        <p:txBody>
          <a:bodyPr/>
          <a:lstStyle>
            <a:lvl1pPr>
              <a:defRPr/>
            </a:lvl1pPr>
          </a:lstStyle>
          <a:p>
            <a:endParaRPr lang="en-US" altLang="en-US"/>
          </a:p>
        </p:txBody>
      </p:sp>
      <p:sp>
        <p:nvSpPr>
          <p:cNvPr id="6" name="Shape 26"/>
          <p:cNvSpPr txBox="1">
            <a:spLocks noGrp="1"/>
          </p:cNvSpPr>
          <p:nvPr>
            <p:ph type="ftr" idx="12"/>
          </p:nvPr>
        </p:nvSpPr>
        <p:spPr>
          <a:ln/>
        </p:spPr>
        <p:txBody>
          <a:bodyPr/>
          <a:lstStyle>
            <a:lvl1pPr>
              <a:defRPr/>
            </a:lvl1pPr>
          </a:lstStyle>
          <a:p>
            <a:endParaRPr lang="en-US" altLang="en-US"/>
          </a:p>
        </p:txBody>
      </p:sp>
      <p:sp>
        <p:nvSpPr>
          <p:cNvPr id="7" name="Shape 27"/>
          <p:cNvSpPr txBox="1">
            <a:spLocks noGrp="1"/>
          </p:cNvSpPr>
          <p:nvPr>
            <p:ph type="sldNum" idx="13"/>
          </p:nvPr>
        </p:nvSpPr>
        <p:spPr>
          <a:ln/>
        </p:spPr>
        <p:txBody>
          <a:bodyPr/>
          <a:lstStyle>
            <a:lvl1pPr>
              <a:defRPr/>
            </a:lvl1pPr>
          </a:lstStyle>
          <a:p>
            <a:fld id="{9658A746-9669-4C51-B267-F687113EDA6F}" type="slidenum">
              <a:rPr lang="en-US" altLang="en-US"/>
              <a:pPr/>
              <a:t>‹#›</a:t>
            </a:fld>
            <a:endParaRPr lang="en-US" altLang="en-US"/>
          </a:p>
        </p:txBody>
      </p:sp>
    </p:spTree>
    <p:extLst>
      <p:ext uri="{BB962C8B-B14F-4D97-AF65-F5344CB8AC3E}">
        <p14:creationId xmlns:p14="http://schemas.microsoft.com/office/powerpoint/2010/main" val="420132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6"/>
        <p:cNvGrpSpPr/>
        <p:nvPr/>
      </p:nvGrpSpPr>
      <p:grpSpPr>
        <a:xfrm>
          <a:off x="0" y="0"/>
          <a:ext cx="0" cy="0"/>
          <a:chOff x="0" y="0"/>
          <a:chExt cx="0" cy="0"/>
        </a:xfrm>
      </p:grpSpPr>
      <p:sp>
        <p:nvSpPr>
          <p:cNvPr id="2" name="Shape 25"/>
          <p:cNvSpPr txBox="1">
            <a:spLocks noGrp="1"/>
          </p:cNvSpPr>
          <p:nvPr>
            <p:ph type="dt" idx="11"/>
          </p:nvPr>
        </p:nvSpPr>
        <p:spPr>
          <a:ln/>
        </p:spPr>
        <p:txBody>
          <a:bodyPr/>
          <a:lstStyle>
            <a:lvl1pPr>
              <a:defRPr/>
            </a:lvl1pPr>
          </a:lstStyle>
          <a:p>
            <a:endParaRPr lang="en-US" altLang="en-US"/>
          </a:p>
        </p:txBody>
      </p:sp>
      <p:sp>
        <p:nvSpPr>
          <p:cNvPr id="3" name="Shape 26"/>
          <p:cNvSpPr txBox="1">
            <a:spLocks noGrp="1"/>
          </p:cNvSpPr>
          <p:nvPr>
            <p:ph type="ftr" idx="12"/>
          </p:nvPr>
        </p:nvSpPr>
        <p:spPr>
          <a:ln/>
        </p:spPr>
        <p:txBody>
          <a:bodyPr/>
          <a:lstStyle>
            <a:lvl1pPr>
              <a:defRPr/>
            </a:lvl1pPr>
          </a:lstStyle>
          <a:p>
            <a:endParaRPr lang="en-US" altLang="en-US"/>
          </a:p>
        </p:txBody>
      </p:sp>
      <p:sp>
        <p:nvSpPr>
          <p:cNvPr id="4" name="Shape 27"/>
          <p:cNvSpPr txBox="1">
            <a:spLocks noGrp="1"/>
          </p:cNvSpPr>
          <p:nvPr>
            <p:ph type="sldNum" idx="13"/>
          </p:nvPr>
        </p:nvSpPr>
        <p:spPr>
          <a:ln/>
        </p:spPr>
        <p:txBody>
          <a:bodyPr/>
          <a:lstStyle>
            <a:lvl1pPr>
              <a:defRPr/>
            </a:lvl1pPr>
          </a:lstStyle>
          <a:p>
            <a:fld id="{080F8EE2-BD72-46C1-8F36-D84DAAA37FCF}" type="slidenum">
              <a:rPr lang="en-US" altLang="en-US"/>
              <a:pPr/>
              <a:t>‹#›</a:t>
            </a:fld>
            <a:endParaRPr lang="en-US" altLang="en-US"/>
          </a:p>
        </p:txBody>
      </p:sp>
    </p:spTree>
    <p:extLst>
      <p:ext uri="{BB962C8B-B14F-4D97-AF65-F5344CB8AC3E}">
        <p14:creationId xmlns:p14="http://schemas.microsoft.com/office/powerpoint/2010/main" val="145731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7_Back_Cover">
    <p:spTree>
      <p:nvGrpSpPr>
        <p:cNvPr id="1" name="Shape 102"/>
        <p:cNvGrpSpPr/>
        <p:nvPr/>
      </p:nvGrpSpPr>
      <p:grpSpPr>
        <a:xfrm>
          <a:off x="0" y="0"/>
          <a:ext cx="0" cy="0"/>
          <a:chOff x="0" y="0"/>
          <a:chExt cx="0" cy="0"/>
        </a:xfrm>
      </p:grpSpPr>
      <p:pic>
        <p:nvPicPr>
          <p:cNvPr id="5" name="Shape 103" descr="Decorative chalk background. "/>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6383" r="8510" b="67021"/>
          <a:stretch>
            <a:fillRect/>
          </a:stretch>
        </p:blipFill>
        <p:spPr bwMode="auto">
          <a:xfrm>
            <a:off x="0" y="4800600"/>
            <a:ext cx="121920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Shape 104"/>
          <p:cNvSpPr txBox="1">
            <a:spLocks noGrp="1"/>
          </p:cNvSpPr>
          <p:nvPr>
            <p:ph type="body" idx="1"/>
          </p:nvPr>
        </p:nvSpPr>
        <p:spPr>
          <a:xfrm>
            <a:off x="203201" y="152400"/>
            <a:ext cx="11785599" cy="1828800"/>
          </a:xfrm>
          <a:prstGeom prst="rect">
            <a:avLst/>
          </a:prstGeom>
          <a:noFill/>
          <a:ln>
            <a:noFill/>
          </a:ln>
        </p:spPr>
        <p:txBody>
          <a:bodyPr anchor="ctr"/>
          <a:lstStyle>
            <a:lvl1pPr marL="365760" marR="0" lvl="0" indent="-86359" algn="ctr"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ctr"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ctr"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ctr"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ctr"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05" name="Shape 105"/>
          <p:cNvSpPr txBox="1">
            <a:spLocks noGrp="1"/>
          </p:cNvSpPr>
          <p:nvPr>
            <p:ph type="body" idx="2"/>
          </p:nvPr>
        </p:nvSpPr>
        <p:spPr>
          <a:xfrm>
            <a:off x="203201" y="4876800"/>
            <a:ext cx="11785599" cy="1752600"/>
          </a:xfrm>
          <a:prstGeom prst="rect">
            <a:avLst/>
          </a:prstGeom>
          <a:noFill/>
          <a:ln>
            <a:noFill/>
          </a:ln>
        </p:spPr>
        <p:txBody>
          <a:bodyPr anchor="ctr"/>
          <a:lstStyle>
            <a:lvl1pPr marL="365760" marR="0" lvl="0" indent="-86359" algn="ctr"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ctr"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ctr"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ctr"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ctr"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06" name="Shape 106"/>
          <p:cNvSpPr txBox="1">
            <a:spLocks noGrp="1"/>
          </p:cNvSpPr>
          <p:nvPr>
            <p:ph type="title"/>
          </p:nvPr>
        </p:nvSpPr>
        <p:spPr>
          <a:xfrm>
            <a:off x="203201" y="2065874"/>
            <a:ext cx="11785599" cy="2658526"/>
          </a:xfrm>
          <a:prstGeom prst="rect">
            <a:avLst/>
          </a:prstGeom>
          <a:noFill/>
          <a:ln>
            <a:noFill/>
          </a:ln>
        </p:spPr>
        <p:txBody>
          <a:bodyPr/>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071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508001" y="1143001"/>
            <a:ext cx="11175999" cy="1069847"/>
          </a:xfrm>
          <a:prstGeom prst="rect">
            <a:avLst/>
          </a:prstGeom>
          <a:noFill/>
          <a:ln>
            <a:noFill/>
          </a:ln>
        </p:spPr>
        <p:txBody>
          <a:bodyPr/>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a:off x="508000" y="2244969"/>
            <a:ext cx="5388864" cy="457200"/>
          </a:xfrm>
          <a:prstGeom prst="rect">
            <a:avLst/>
          </a:prstGeom>
          <a:solidFill>
            <a:srgbClr val="328D96">
              <a:alpha val="24705"/>
            </a:srgbClr>
          </a:solidFill>
          <a:ln w="12700" cap="flat" cmpd="sng">
            <a:solidFill>
              <a:schemeClr val="accent2"/>
            </a:solidFill>
            <a:prstDash val="solid"/>
            <a:round/>
            <a:headEnd type="none" w="med" len="med"/>
            <a:tailEnd type="none" w="med" len="med"/>
          </a:ln>
        </p:spPr>
        <p:txBody>
          <a:bodyPr anchor="ctr"/>
          <a:lstStyle>
            <a:lvl1pPr marL="45720" marR="0" lvl="0" indent="-7619" algn="l" rtl="0">
              <a:spcBef>
                <a:spcPts val="300"/>
              </a:spcBef>
              <a:buClr>
                <a:schemeClr val="accent3"/>
              </a:buClr>
              <a:buFont typeface="Georgia"/>
              <a:buNone/>
              <a:defRPr sz="1900" b="1" i="0" u="none" strike="noStrike" cap="none">
                <a:solidFill>
                  <a:srgbClr val="414141"/>
                </a:solidFill>
                <a:latin typeface="Georgia"/>
                <a:ea typeface="Georgia"/>
                <a:cs typeface="Georgia"/>
                <a:sym typeface="Georgia"/>
              </a:defRPr>
            </a:lvl1pPr>
            <a:lvl2pPr marL="658368" marR="0" lvl="1" indent="-251968" algn="l" rtl="0">
              <a:spcBef>
                <a:spcPts val="300"/>
              </a:spcBef>
              <a:buClr>
                <a:schemeClr val="accent2"/>
              </a:buClr>
              <a:buFont typeface="Georgia"/>
              <a:buNone/>
              <a:defRPr sz="2000" b="1"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800" b="1"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1600" b="1"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1600" b="1"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10" name="Shape 110"/>
          <p:cNvSpPr txBox="1">
            <a:spLocks noGrp="1"/>
          </p:cNvSpPr>
          <p:nvPr>
            <p:ph type="body" idx="2"/>
          </p:nvPr>
        </p:nvSpPr>
        <p:spPr>
          <a:xfrm>
            <a:off x="6294967" y="2244969"/>
            <a:ext cx="5389032" cy="457200"/>
          </a:xfrm>
          <a:prstGeom prst="rect">
            <a:avLst/>
          </a:prstGeom>
          <a:solidFill>
            <a:srgbClr val="328D96">
              <a:alpha val="24705"/>
            </a:srgbClr>
          </a:solidFill>
          <a:ln w="12700" cap="flat" cmpd="sng">
            <a:solidFill>
              <a:schemeClr val="accent2"/>
            </a:solidFill>
            <a:prstDash val="solid"/>
            <a:round/>
            <a:headEnd type="none" w="med" len="med"/>
            <a:tailEnd type="none" w="med" len="med"/>
          </a:ln>
        </p:spPr>
        <p:txBody>
          <a:bodyPr anchor="ctr"/>
          <a:lstStyle>
            <a:lvl1pPr marL="45720" marR="0" lvl="0" indent="-7619" algn="l" rtl="0">
              <a:spcBef>
                <a:spcPts val="300"/>
              </a:spcBef>
              <a:buClr>
                <a:schemeClr val="accent3"/>
              </a:buClr>
              <a:buFont typeface="Georgia"/>
              <a:buNone/>
              <a:defRPr sz="1900" b="1" i="0" u="none" strike="noStrike" cap="none">
                <a:solidFill>
                  <a:srgbClr val="414141"/>
                </a:solidFill>
                <a:latin typeface="Georgia"/>
                <a:ea typeface="Georgia"/>
                <a:cs typeface="Georgia"/>
                <a:sym typeface="Georgia"/>
              </a:defRPr>
            </a:lvl1pPr>
            <a:lvl2pPr marL="658368" marR="0" lvl="1" indent="-251968" algn="l" rtl="0">
              <a:spcBef>
                <a:spcPts val="300"/>
              </a:spcBef>
              <a:buClr>
                <a:schemeClr val="accent2"/>
              </a:buClr>
              <a:buFont typeface="Georgia"/>
              <a:buNone/>
              <a:defRPr sz="2000" b="1"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800" b="1"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1600" b="1"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1600" b="1"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11" name="Shape 111"/>
          <p:cNvSpPr txBox="1">
            <a:spLocks noGrp="1"/>
          </p:cNvSpPr>
          <p:nvPr>
            <p:ph type="body" idx="3"/>
          </p:nvPr>
        </p:nvSpPr>
        <p:spPr>
          <a:xfrm>
            <a:off x="508000" y="2708518"/>
            <a:ext cx="5388864" cy="3886200"/>
          </a:xfrm>
          <a:prstGeom prst="rect">
            <a:avLst/>
          </a:prstGeom>
          <a:noFill/>
          <a:ln>
            <a:noFill/>
          </a:ln>
        </p:spPr>
        <p:txBody>
          <a:bodyPr/>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24968" algn="l" rtl="0">
              <a:spcBef>
                <a:spcPts val="300"/>
              </a:spcBef>
              <a:buClr>
                <a:schemeClr val="accent2"/>
              </a:buClr>
              <a:buSzPct val="100000"/>
              <a:buFont typeface="Georgia"/>
              <a:buChar char="▫"/>
              <a:defRPr sz="20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100075" algn="l" rtl="0">
              <a:spcBef>
                <a:spcPts val="300"/>
              </a:spcBef>
              <a:buClr>
                <a:schemeClr val="accent1"/>
              </a:buClr>
              <a:buSzPct val="100000"/>
              <a:buFont typeface="Noto Sans Symbols"/>
              <a:buChar char="⚫"/>
              <a:defRPr sz="1600" b="0" i="0" u="none" strike="noStrike" cap="none">
                <a:solidFill>
                  <a:schemeClr val="accent1"/>
                </a:solidFill>
                <a:latin typeface="Georgia"/>
                <a:ea typeface="Georgia"/>
                <a:cs typeface="Georgia"/>
                <a:sym typeface="Georgia"/>
              </a:defRPr>
            </a:lvl4pPr>
            <a:lvl5pPr marL="1389888" marR="0" lvl="4" indent="-81788"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12" name="Shape 112"/>
          <p:cNvSpPr txBox="1">
            <a:spLocks noGrp="1"/>
          </p:cNvSpPr>
          <p:nvPr>
            <p:ph type="body" idx="4"/>
          </p:nvPr>
        </p:nvSpPr>
        <p:spPr>
          <a:xfrm>
            <a:off x="6291071" y="2708518"/>
            <a:ext cx="5389032" cy="3886200"/>
          </a:xfrm>
          <a:prstGeom prst="rect">
            <a:avLst/>
          </a:prstGeom>
          <a:noFill/>
          <a:ln>
            <a:noFill/>
          </a:ln>
        </p:spPr>
        <p:txBody>
          <a:bodyPr/>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24968" algn="l" rtl="0">
              <a:spcBef>
                <a:spcPts val="300"/>
              </a:spcBef>
              <a:buClr>
                <a:schemeClr val="accent2"/>
              </a:buClr>
              <a:buSzPct val="100000"/>
              <a:buFont typeface="Georgia"/>
              <a:buChar char="▫"/>
              <a:defRPr sz="20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100075" algn="l" rtl="0">
              <a:spcBef>
                <a:spcPts val="300"/>
              </a:spcBef>
              <a:buClr>
                <a:schemeClr val="accent1"/>
              </a:buClr>
              <a:buSzPct val="100000"/>
              <a:buFont typeface="Noto Sans Symbols"/>
              <a:buChar char="⚫"/>
              <a:defRPr sz="1600" b="0" i="0" u="none" strike="noStrike" cap="none">
                <a:solidFill>
                  <a:schemeClr val="accent1"/>
                </a:solidFill>
                <a:latin typeface="Georgia"/>
                <a:ea typeface="Georgia"/>
                <a:cs typeface="Georgia"/>
                <a:sym typeface="Georgia"/>
              </a:defRPr>
            </a:lvl4pPr>
            <a:lvl5pPr marL="1389888" marR="0" lvl="4" indent="-81788"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 name="Shape 25"/>
          <p:cNvSpPr txBox="1">
            <a:spLocks noGrp="1"/>
          </p:cNvSpPr>
          <p:nvPr>
            <p:ph type="dt" idx="11"/>
          </p:nvPr>
        </p:nvSpPr>
        <p:spPr>
          <a:ln/>
        </p:spPr>
        <p:txBody>
          <a:bodyPr/>
          <a:lstStyle>
            <a:lvl1pPr>
              <a:defRPr/>
            </a:lvl1pPr>
          </a:lstStyle>
          <a:p>
            <a:endParaRPr lang="en-US" altLang="en-US"/>
          </a:p>
        </p:txBody>
      </p:sp>
      <p:sp>
        <p:nvSpPr>
          <p:cNvPr id="8" name="Shape 26"/>
          <p:cNvSpPr txBox="1">
            <a:spLocks noGrp="1"/>
          </p:cNvSpPr>
          <p:nvPr>
            <p:ph type="ftr" idx="12"/>
          </p:nvPr>
        </p:nvSpPr>
        <p:spPr>
          <a:ln/>
        </p:spPr>
        <p:txBody>
          <a:bodyPr/>
          <a:lstStyle>
            <a:lvl1pPr>
              <a:defRPr/>
            </a:lvl1pPr>
          </a:lstStyle>
          <a:p>
            <a:endParaRPr lang="en-US" altLang="en-US"/>
          </a:p>
        </p:txBody>
      </p:sp>
      <p:sp>
        <p:nvSpPr>
          <p:cNvPr id="9" name="Shape 27"/>
          <p:cNvSpPr txBox="1">
            <a:spLocks noGrp="1"/>
          </p:cNvSpPr>
          <p:nvPr>
            <p:ph type="sldNum" idx="13"/>
          </p:nvPr>
        </p:nvSpPr>
        <p:spPr>
          <a:ln/>
        </p:spPr>
        <p:txBody>
          <a:bodyPr/>
          <a:lstStyle>
            <a:lvl1pPr>
              <a:defRPr/>
            </a:lvl1pPr>
          </a:lstStyle>
          <a:p>
            <a:fld id="{410A3490-E89B-4435-88AA-51F570D2EEAD}" type="slidenum">
              <a:rPr lang="en-US" altLang="en-US"/>
              <a:pPr/>
              <a:t>‹#›</a:t>
            </a:fld>
            <a:endParaRPr lang="en-US" altLang="en-US"/>
          </a:p>
        </p:txBody>
      </p:sp>
    </p:spTree>
    <p:extLst>
      <p:ext uri="{BB962C8B-B14F-4D97-AF65-F5344CB8AC3E}">
        <p14:creationId xmlns:p14="http://schemas.microsoft.com/office/powerpoint/2010/main" val="102130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09600" y="1143001"/>
            <a:ext cx="10972800" cy="1069847"/>
          </a:xfrm>
          <a:prstGeom prst="rect">
            <a:avLst/>
          </a:prstGeom>
          <a:noFill/>
          <a:ln>
            <a:noFill/>
          </a:ln>
        </p:spPr>
        <p:txBody>
          <a:bodyPr/>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18"/>
          <p:cNvSpPr txBox="1">
            <a:spLocks noGrp="1"/>
          </p:cNvSpPr>
          <p:nvPr>
            <p:ph type="dt" idx="10"/>
          </p:nvPr>
        </p:nvSpPr>
        <p:spPr>
          <a:xfrm>
            <a:off x="8777818" y="612775"/>
            <a:ext cx="1276349" cy="457200"/>
          </a:xfrm>
        </p:spPr>
        <p:txBody>
          <a:bodyPr/>
          <a:lstStyle>
            <a:lvl1pPr>
              <a:defRPr/>
            </a:lvl1pPr>
          </a:lstStyle>
          <a:p>
            <a:endParaRPr lang="en-US" altLang="en-US"/>
          </a:p>
        </p:txBody>
      </p:sp>
      <p:sp>
        <p:nvSpPr>
          <p:cNvPr id="4" name="Shape 119"/>
          <p:cNvSpPr txBox="1">
            <a:spLocks noGrp="1"/>
          </p:cNvSpPr>
          <p:nvPr>
            <p:ph type="ftr" idx="11"/>
          </p:nvPr>
        </p:nvSpPr>
        <p:spPr/>
        <p:txBody>
          <a:bodyPr/>
          <a:lstStyle>
            <a:lvl1pPr>
              <a:defRPr/>
            </a:lvl1pPr>
          </a:lstStyle>
          <a:p>
            <a:endParaRPr lang="en-US" altLang="en-US"/>
          </a:p>
        </p:txBody>
      </p:sp>
      <p:sp>
        <p:nvSpPr>
          <p:cNvPr id="5" name="Shape 120"/>
          <p:cNvSpPr txBox="1">
            <a:spLocks noGrp="1"/>
          </p:cNvSpPr>
          <p:nvPr>
            <p:ph type="sldNum" idx="12"/>
          </p:nvPr>
        </p:nvSpPr>
        <p:spPr/>
        <p:txBody>
          <a:bodyPr/>
          <a:lstStyle>
            <a:lvl1pPr>
              <a:defRPr/>
            </a:lvl1pPr>
          </a:lstStyle>
          <a:p>
            <a:fld id="{175270BD-4EFE-459D-817E-7C34F6B03689}" type="slidenum">
              <a:rPr lang="en-US" altLang="en-US"/>
              <a:pPr/>
              <a:t>‹#›</a:t>
            </a:fld>
            <a:endParaRPr lang="en-US" altLang="en-US"/>
          </a:p>
        </p:txBody>
      </p:sp>
    </p:spTree>
    <p:extLst>
      <p:ext uri="{BB962C8B-B14F-4D97-AF65-F5344CB8AC3E}">
        <p14:creationId xmlns:p14="http://schemas.microsoft.com/office/powerpoint/2010/main" val="38993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7137995" y="1101971"/>
            <a:ext cx="4511040" cy="877823"/>
          </a:xfrm>
          <a:prstGeom prst="rect">
            <a:avLst/>
          </a:prstGeom>
          <a:noFill/>
          <a:ln>
            <a:noFill/>
          </a:ln>
        </p:spPr>
        <p:txBody>
          <a:bodyPr anchor="b"/>
          <a:lstStyle>
            <a:lvl1pPr marL="0" marR="0" lvl="0" indent="0" algn="l" rtl="0">
              <a:spcBef>
                <a:spcPts val="0"/>
              </a:spcBef>
              <a:buClr>
                <a:schemeClr val="dk2"/>
              </a:buClr>
              <a:buFont typeface="Trebuchet MS"/>
              <a:buNone/>
              <a:defRPr sz="1800" b="1"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3" name="Shape 123"/>
          <p:cNvSpPr txBox="1">
            <a:spLocks noGrp="1"/>
          </p:cNvSpPr>
          <p:nvPr>
            <p:ph type="body" idx="1"/>
          </p:nvPr>
        </p:nvSpPr>
        <p:spPr>
          <a:xfrm>
            <a:off x="7137995" y="2010726"/>
            <a:ext cx="4511040" cy="4617720"/>
          </a:xfrm>
          <a:prstGeom prst="rect">
            <a:avLst/>
          </a:prstGeom>
          <a:noFill/>
          <a:ln>
            <a:noFill/>
          </a:ln>
        </p:spPr>
        <p:txBody>
          <a:bodyPr/>
          <a:lstStyle>
            <a:lvl1pPr marL="9144" marR="0" lvl="0" indent="-9144" algn="l" rtl="0">
              <a:spcBef>
                <a:spcPts val="300"/>
              </a:spcBef>
              <a:buClr>
                <a:schemeClr val="accent3"/>
              </a:buClr>
              <a:buFont typeface="Georgia"/>
              <a:buNone/>
              <a:defRPr sz="1400" b="0" i="0" u="none" strike="noStrike" cap="none">
                <a:solidFill>
                  <a:schemeClr val="dk1"/>
                </a:solidFill>
                <a:latin typeface="Georgia"/>
                <a:ea typeface="Georgia"/>
                <a:cs typeface="Georgia"/>
                <a:sym typeface="Georgia"/>
              </a:defRPr>
            </a:lvl1pPr>
            <a:lvl2pPr marL="658368" marR="0" lvl="1" indent="-251968" algn="l" rtl="0">
              <a:spcBef>
                <a:spcPts val="300"/>
              </a:spcBef>
              <a:buClr>
                <a:schemeClr val="accent2"/>
              </a:buClr>
              <a:buFont typeface="Georgia"/>
              <a:buNone/>
              <a:defRPr sz="1200" b="0"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000" b="0"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900" b="0"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9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24" name="Shape 124"/>
          <p:cNvSpPr txBox="1">
            <a:spLocks noGrp="1"/>
          </p:cNvSpPr>
          <p:nvPr>
            <p:ph type="body" idx="2"/>
          </p:nvPr>
        </p:nvSpPr>
        <p:spPr>
          <a:xfrm>
            <a:off x="203201" y="776288"/>
            <a:ext cx="6803135" cy="5852159"/>
          </a:xfrm>
          <a:prstGeom prst="rect">
            <a:avLst/>
          </a:prstGeom>
          <a:noFill/>
          <a:ln>
            <a:noFill/>
          </a:ln>
        </p:spPr>
        <p:txBody>
          <a:bodyPr/>
          <a:lstStyle>
            <a:lvl1pPr marL="365760" marR="0" lvl="0" indent="-60959" algn="l" rtl="0">
              <a:spcBef>
                <a:spcPts val="300"/>
              </a:spcBef>
              <a:buClr>
                <a:schemeClr val="accent3"/>
              </a:buClr>
              <a:buSzPct val="100000"/>
              <a:buFont typeface="Georgia"/>
              <a:buChar char="•"/>
              <a:defRPr sz="3200" b="0" i="0" u="none" strike="noStrike" cap="none">
                <a:solidFill>
                  <a:schemeClr val="dk1"/>
                </a:solidFill>
                <a:latin typeface="Georgia"/>
                <a:ea typeface="Georgia"/>
                <a:cs typeface="Georgia"/>
                <a:sym typeface="Georgia"/>
              </a:defRPr>
            </a:lvl1pPr>
            <a:lvl2pPr marL="658368" marR="0" lvl="1" indent="-74168" algn="l" rtl="0">
              <a:spcBef>
                <a:spcPts val="300"/>
              </a:spcBef>
              <a:buClr>
                <a:schemeClr val="accent2"/>
              </a:buClr>
              <a:buSzPct val="100000"/>
              <a:buFont typeface="Georgia"/>
              <a:buChar char="▫"/>
              <a:defRPr sz="28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74675" algn="l" rtl="0">
              <a:spcBef>
                <a:spcPts val="300"/>
              </a:spcBef>
              <a:buClr>
                <a:schemeClr val="accent1"/>
              </a:buClr>
              <a:buSzPct val="100000"/>
              <a:buFont typeface="Noto Sans Symbols"/>
              <a:buChar char="⚫"/>
              <a:defRPr sz="20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 name="Shape 25"/>
          <p:cNvSpPr txBox="1">
            <a:spLocks noGrp="1"/>
          </p:cNvSpPr>
          <p:nvPr>
            <p:ph type="dt" idx="11"/>
          </p:nvPr>
        </p:nvSpPr>
        <p:spPr>
          <a:ln/>
        </p:spPr>
        <p:txBody>
          <a:bodyPr/>
          <a:lstStyle>
            <a:lvl1pPr>
              <a:defRPr/>
            </a:lvl1pPr>
          </a:lstStyle>
          <a:p>
            <a:endParaRPr lang="en-US" altLang="en-US"/>
          </a:p>
        </p:txBody>
      </p:sp>
      <p:sp>
        <p:nvSpPr>
          <p:cNvPr id="6" name="Shape 26"/>
          <p:cNvSpPr txBox="1">
            <a:spLocks noGrp="1"/>
          </p:cNvSpPr>
          <p:nvPr>
            <p:ph type="ftr" idx="12"/>
          </p:nvPr>
        </p:nvSpPr>
        <p:spPr>
          <a:ln/>
        </p:spPr>
        <p:txBody>
          <a:bodyPr/>
          <a:lstStyle>
            <a:lvl1pPr>
              <a:defRPr/>
            </a:lvl1pPr>
          </a:lstStyle>
          <a:p>
            <a:endParaRPr lang="en-US" altLang="en-US"/>
          </a:p>
        </p:txBody>
      </p:sp>
      <p:sp>
        <p:nvSpPr>
          <p:cNvPr id="7" name="Shape 27"/>
          <p:cNvSpPr txBox="1">
            <a:spLocks noGrp="1"/>
          </p:cNvSpPr>
          <p:nvPr>
            <p:ph type="sldNum" idx="13"/>
          </p:nvPr>
        </p:nvSpPr>
        <p:spPr>
          <a:ln/>
        </p:spPr>
        <p:txBody>
          <a:bodyPr/>
          <a:lstStyle>
            <a:lvl1pPr>
              <a:defRPr/>
            </a:lvl1pPr>
          </a:lstStyle>
          <a:p>
            <a:fld id="{6300B93A-89C9-4E87-934E-67435DA532A6}" type="slidenum">
              <a:rPr lang="en-US" altLang="en-US"/>
              <a:pPr/>
              <a:t>‹#›</a:t>
            </a:fld>
            <a:endParaRPr lang="en-US" altLang="en-US"/>
          </a:p>
        </p:txBody>
      </p:sp>
    </p:spTree>
    <p:extLst>
      <p:ext uri="{BB962C8B-B14F-4D97-AF65-F5344CB8AC3E}">
        <p14:creationId xmlns:p14="http://schemas.microsoft.com/office/powerpoint/2010/main" val="313430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rot="-5400000">
            <a:off x="5304295" y="3058776"/>
            <a:ext cx="4681637" cy="782404"/>
          </a:xfrm>
          <a:prstGeom prst="rect">
            <a:avLst/>
          </a:prstGeom>
          <a:noFill/>
          <a:ln>
            <a:noFill/>
          </a:ln>
        </p:spPr>
        <p:txBody>
          <a:bodyPr anchor="t"/>
          <a:lstStyle>
            <a:lvl1pPr marL="0" marR="0" lvl="0" indent="0" algn="ctr" rtl="0">
              <a:spcBef>
                <a:spcPts val="0"/>
              </a:spcBef>
              <a:buClr>
                <a:schemeClr val="dk2"/>
              </a:buClr>
              <a:buFont typeface="Trebuchet MS"/>
              <a:buNone/>
              <a:defRPr sz="2000" b="1"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0" name="Shape 130"/>
          <p:cNvSpPr>
            <a:spLocks noGrp="1"/>
          </p:cNvSpPr>
          <p:nvPr>
            <p:ph type="pic" idx="2"/>
          </p:nvPr>
        </p:nvSpPr>
        <p:spPr>
          <a:xfrm>
            <a:off x="538227" y="1143000"/>
            <a:ext cx="6096000" cy="4572000"/>
          </a:xfrm>
          <a:prstGeom prst="rect">
            <a:avLst/>
          </a:prstGeom>
          <a:solidFill>
            <a:srgbClr val="EAEAEA"/>
          </a:solidFill>
          <a:ln w="50800" cap="flat" cmpd="sng">
            <a:solidFill>
              <a:srgbClr val="FFFFFF"/>
            </a:solidFill>
            <a:prstDash val="solid"/>
            <a:miter/>
            <a:headEnd type="none" w="med" len="med"/>
            <a:tailEnd type="none" w="med" len="med"/>
          </a:ln>
          <a:effectLst>
            <a:outerShdw blurRad="57150" dist="31750" dir="4800000" algn="tl" rotWithShape="0">
              <a:srgbClr val="000000">
                <a:alpha val="24705"/>
              </a:srgbClr>
            </a:outerShdw>
          </a:effectLst>
        </p:spPr>
        <p:txBody>
          <a:bodyPr/>
          <a:lstStyle>
            <a:lvl1pPr marL="0" marR="0" lvl="0" indent="0" algn="l" rtl="0">
              <a:spcBef>
                <a:spcPts val="300"/>
              </a:spcBef>
              <a:buClr>
                <a:schemeClr val="accent3"/>
              </a:buClr>
              <a:buFont typeface="Georgia"/>
              <a:buNone/>
              <a:defRPr sz="32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pPr lvl="0"/>
            <a:endParaRPr noProof="0">
              <a:sym typeface="Georgia"/>
            </a:endParaRPr>
          </a:p>
        </p:txBody>
      </p:sp>
      <p:sp>
        <p:nvSpPr>
          <p:cNvPr id="131" name="Shape 131"/>
          <p:cNvSpPr txBox="1">
            <a:spLocks noGrp="1"/>
          </p:cNvSpPr>
          <p:nvPr>
            <p:ph type="body" idx="1"/>
          </p:nvPr>
        </p:nvSpPr>
        <p:spPr>
          <a:xfrm>
            <a:off x="8117923" y="3274309"/>
            <a:ext cx="3454400" cy="2516489"/>
          </a:xfrm>
          <a:prstGeom prst="rect">
            <a:avLst/>
          </a:prstGeom>
          <a:noFill/>
          <a:ln>
            <a:noFill/>
          </a:ln>
        </p:spPr>
        <p:txBody>
          <a:bodyPr/>
          <a:lstStyle>
            <a:lvl1pPr marL="0" marR="0" lvl="0" indent="0" algn="l" rtl="0">
              <a:lnSpc>
                <a:spcPct val="100000"/>
              </a:lnSpc>
              <a:spcBef>
                <a:spcPts val="0"/>
              </a:spcBef>
              <a:buClr>
                <a:schemeClr val="accent3"/>
              </a:buClr>
              <a:buFont typeface="Georgia"/>
              <a:buNone/>
              <a:defRPr sz="1300" b="0" i="0" u="none" strike="noStrike" cap="none">
                <a:solidFill>
                  <a:schemeClr val="dk1"/>
                </a:solidFill>
                <a:latin typeface="Georgia"/>
                <a:ea typeface="Georgia"/>
                <a:cs typeface="Georgia"/>
                <a:sym typeface="Georgia"/>
              </a:defRPr>
            </a:lvl1pPr>
            <a:lvl2pPr marL="658368" marR="0" lvl="1" indent="-251968" algn="l" rtl="0">
              <a:spcBef>
                <a:spcPts val="300"/>
              </a:spcBef>
              <a:buClr>
                <a:schemeClr val="accent2"/>
              </a:buClr>
              <a:buFont typeface="Georgia"/>
              <a:buNone/>
              <a:defRPr sz="1200" b="0"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000" b="0"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900" b="0"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9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 name="Shape 25"/>
          <p:cNvSpPr txBox="1">
            <a:spLocks noGrp="1"/>
          </p:cNvSpPr>
          <p:nvPr>
            <p:ph type="dt" idx="11"/>
          </p:nvPr>
        </p:nvSpPr>
        <p:spPr>
          <a:ln/>
        </p:spPr>
        <p:txBody>
          <a:bodyPr/>
          <a:lstStyle>
            <a:lvl1pPr>
              <a:defRPr/>
            </a:lvl1pPr>
          </a:lstStyle>
          <a:p>
            <a:endParaRPr lang="en-US" altLang="en-US"/>
          </a:p>
        </p:txBody>
      </p:sp>
      <p:sp>
        <p:nvSpPr>
          <p:cNvPr id="6" name="Shape 26"/>
          <p:cNvSpPr txBox="1">
            <a:spLocks noGrp="1"/>
          </p:cNvSpPr>
          <p:nvPr>
            <p:ph type="ftr" idx="12"/>
          </p:nvPr>
        </p:nvSpPr>
        <p:spPr>
          <a:ln/>
        </p:spPr>
        <p:txBody>
          <a:bodyPr/>
          <a:lstStyle>
            <a:lvl1pPr>
              <a:defRPr/>
            </a:lvl1pPr>
          </a:lstStyle>
          <a:p>
            <a:endParaRPr lang="en-US" altLang="en-US"/>
          </a:p>
        </p:txBody>
      </p:sp>
      <p:sp>
        <p:nvSpPr>
          <p:cNvPr id="7" name="Shape 27"/>
          <p:cNvSpPr txBox="1">
            <a:spLocks noGrp="1"/>
          </p:cNvSpPr>
          <p:nvPr>
            <p:ph type="sldNum" idx="13"/>
          </p:nvPr>
        </p:nvSpPr>
        <p:spPr>
          <a:ln/>
        </p:spPr>
        <p:txBody>
          <a:bodyPr/>
          <a:lstStyle>
            <a:lvl1pPr>
              <a:defRPr/>
            </a:lvl1pPr>
          </a:lstStyle>
          <a:p>
            <a:fld id="{DE27E500-1FD7-44B8-A173-A3918F84A5FF}" type="slidenum">
              <a:rPr lang="en-US" altLang="en-US"/>
              <a:pPr/>
              <a:t>‹#›</a:t>
            </a:fld>
            <a:endParaRPr lang="en-US" altLang="en-US"/>
          </a:p>
        </p:txBody>
      </p:sp>
    </p:spTree>
    <p:extLst>
      <p:ext uri="{BB962C8B-B14F-4D97-AF65-F5344CB8AC3E}">
        <p14:creationId xmlns:p14="http://schemas.microsoft.com/office/powerpoint/2010/main" val="22446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a:spLocks noChangeArrowheads="1"/>
          </p:cNvSpPr>
          <p:nvPr/>
        </p:nvSpPr>
        <p:spPr bwMode="auto">
          <a:xfrm>
            <a:off x="0" y="366714"/>
            <a:ext cx="12192000" cy="84137"/>
          </a:xfrm>
          <a:prstGeom prst="rect">
            <a:avLst/>
          </a:prstGeom>
          <a:solidFill>
            <a:schemeClr val="accent2">
              <a:alpha val="4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27" name="Shape 11"/>
          <p:cNvSpPr>
            <a:spLocks noChangeArrowheads="1"/>
          </p:cNvSpPr>
          <p:nvPr/>
        </p:nvSpPr>
        <p:spPr bwMode="auto">
          <a:xfrm>
            <a:off x="0" y="0"/>
            <a:ext cx="12192000" cy="3111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28" name="Shape 12"/>
          <p:cNvSpPr>
            <a:spLocks noChangeArrowheads="1"/>
          </p:cNvSpPr>
          <p:nvPr/>
        </p:nvSpPr>
        <p:spPr bwMode="auto">
          <a:xfrm>
            <a:off x="0" y="307976"/>
            <a:ext cx="12192000" cy="920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29" name="Shape 13"/>
          <p:cNvSpPr>
            <a:spLocks noChangeArrowheads="1"/>
          </p:cNvSpPr>
          <p:nvPr/>
        </p:nvSpPr>
        <p:spPr bwMode="auto">
          <a:xfrm rot="10800000" flipH="1">
            <a:off x="7213600" y="360364"/>
            <a:ext cx="4978400" cy="904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30" name="Shape 14"/>
          <p:cNvSpPr>
            <a:spLocks noChangeArrowheads="1"/>
          </p:cNvSpPr>
          <p:nvPr/>
        </p:nvSpPr>
        <p:spPr bwMode="auto">
          <a:xfrm rot="10800000" flipH="1">
            <a:off x="7213600" y="439739"/>
            <a:ext cx="4978400" cy="180975"/>
          </a:xfrm>
          <a:prstGeom prst="rect">
            <a:avLst/>
          </a:prstGeom>
          <a:solidFill>
            <a:schemeClr val="accent2">
              <a:alpha val="4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31" name="Shape 15"/>
          <p:cNvSpPr>
            <a:spLocks noChangeArrowheads="1"/>
          </p:cNvSpPr>
          <p:nvPr/>
        </p:nvSpPr>
        <p:spPr bwMode="auto">
          <a:xfrm>
            <a:off x="7209367" y="496889"/>
            <a:ext cx="4085167" cy="285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32" name="Shape 16"/>
          <p:cNvSpPr>
            <a:spLocks noChangeArrowheads="1"/>
          </p:cNvSpPr>
          <p:nvPr/>
        </p:nvSpPr>
        <p:spPr bwMode="auto">
          <a:xfrm>
            <a:off x="9831917" y="588963"/>
            <a:ext cx="2133600" cy="36512"/>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33" name="Shape 17"/>
          <p:cNvSpPr>
            <a:spLocks noChangeArrowheads="1"/>
          </p:cNvSpPr>
          <p:nvPr/>
        </p:nvSpPr>
        <p:spPr bwMode="auto">
          <a:xfrm>
            <a:off x="12113684" y="-1588"/>
            <a:ext cx="76200" cy="620713"/>
          </a:xfrm>
          <a:prstGeom prst="rect">
            <a:avLst/>
          </a:prstGeom>
          <a:solidFill>
            <a:srgbClr val="FFFFFF">
              <a:alpha val="6470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34" name="Shape 18"/>
          <p:cNvSpPr>
            <a:spLocks noChangeArrowheads="1"/>
          </p:cNvSpPr>
          <p:nvPr/>
        </p:nvSpPr>
        <p:spPr bwMode="auto">
          <a:xfrm>
            <a:off x="12058651" y="-1588"/>
            <a:ext cx="38100" cy="620713"/>
          </a:xfrm>
          <a:prstGeom prst="rect">
            <a:avLst/>
          </a:prstGeom>
          <a:solidFill>
            <a:srgbClr val="FFFFFF">
              <a:alpha val="6470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35" name="Shape 19"/>
          <p:cNvSpPr>
            <a:spLocks noChangeArrowheads="1"/>
          </p:cNvSpPr>
          <p:nvPr/>
        </p:nvSpPr>
        <p:spPr bwMode="auto">
          <a:xfrm>
            <a:off x="12033251" y="-1588"/>
            <a:ext cx="12700" cy="620713"/>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36" name="Shape 20"/>
          <p:cNvSpPr>
            <a:spLocks noChangeArrowheads="1"/>
          </p:cNvSpPr>
          <p:nvPr/>
        </p:nvSpPr>
        <p:spPr bwMode="auto">
          <a:xfrm>
            <a:off x="11967633" y="-1588"/>
            <a:ext cx="35984" cy="620713"/>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37" name="Shape 21"/>
          <p:cNvSpPr>
            <a:spLocks noChangeArrowheads="1"/>
          </p:cNvSpPr>
          <p:nvPr/>
        </p:nvSpPr>
        <p:spPr bwMode="auto">
          <a:xfrm>
            <a:off x="11887201" y="0"/>
            <a:ext cx="74084" cy="585788"/>
          </a:xfrm>
          <a:prstGeom prst="rect">
            <a:avLst/>
          </a:prstGeom>
          <a:solidFill>
            <a:srgbClr val="FFFF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38" name="Shape 22"/>
          <p:cNvSpPr>
            <a:spLocks noChangeArrowheads="1"/>
          </p:cNvSpPr>
          <p:nvPr/>
        </p:nvSpPr>
        <p:spPr bwMode="auto">
          <a:xfrm>
            <a:off x="11832167" y="0"/>
            <a:ext cx="10584" cy="585788"/>
          </a:xfrm>
          <a:prstGeom prst="rect">
            <a:avLst/>
          </a:prstGeom>
          <a:solidFill>
            <a:srgbClr val="FFFFFF">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Georgia" panose="02040502050405020303" pitchFamily="18" charset="0"/>
              <a:sym typeface="Georgia" panose="02040502050405020303" pitchFamily="18" charset="0"/>
            </a:endParaRPr>
          </a:p>
        </p:txBody>
      </p:sp>
      <p:sp>
        <p:nvSpPr>
          <p:cNvPr id="1039" name="Shape 23"/>
          <p:cNvSpPr txBox="1">
            <a:spLocks noGrp="1"/>
          </p:cNvSpPr>
          <p:nvPr>
            <p:ph type="title"/>
          </p:nvPr>
        </p:nvSpPr>
        <p:spPr bwMode="auto">
          <a:xfrm>
            <a:off x="609600" y="11430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1040" name="Shape 24"/>
          <p:cNvSpPr txBox="1">
            <a:spLocks noGrp="1"/>
          </p:cNvSpPr>
          <p:nvPr>
            <p:ph type="body" idx="1"/>
          </p:nvPr>
        </p:nvSpPr>
        <p:spPr bwMode="auto">
          <a:xfrm>
            <a:off x="609600" y="2249488"/>
            <a:ext cx="10972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41" name="Shape 25"/>
          <p:cNvSpPr txBox="1">
            <a:spLocks noGrp="1"/>
          </p:cNvSpPr>
          <p:nvPr>
            <p:ph type="dt" idx="10"/>
          </p:nvPr>
        </p:nvSpPr>
        <p:spPr bwMode="auto">
          <a:xfrm>
            <a:off x="8782051" y="612775"/>
            <a:ext cx="12763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800">
                <a:solidFill>
                  <a:schemeClr val="accent2"/>
                </a:solidFill>
                <a:latin typeface="Georgia" panose="02040502050405020303" pitchFamily="18" charset="0"/>
                <a:sym typeface="Georgia" panose="02040502050405020303" pitchFamily="18" charset="0"/>
              </a:defRPr>
            </a:lvl1pPr>
          </a:lstStyle>
          <a:p>
            <a:endParaRPr lang="en-US" altLang="en-US"/>
          </a:p>
        </p:txBody>
      </p:sp>
      <p:sp>
        <p:nvSpPr>
          <p:cNvPr id="1042" name="Shape 26"/>
          <p:cNvSpPr txBox="1">
            <a:spLocks noGrp="1"/>
          </p:cNvSpPr>
          <p:nvPr>
            <p:ph type="ftr" idx="11"/>
          </p:nvPr>
        </p:nvSpPr>
        <p:spPr bwMode="auto">
          <a:xfrm>
            <a:off x="7010401" y="612775"/>
            <a:ext cx="17674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sz="800">
                <a:solidFill>
                  <a:schemeClr val="accent2"/>
                </a:solidFill>
                <a:latin typeface="Georgia" panose="02040502050405020303" pitchFamily="18" charset="0"/>
                <a:sym typeface="Georgia" panose="02040502050405020303" pitchFamily="18" charset="0"/>
              </a:defRPr>
            </a:lvl1pPr>
          </a:lstStyle>
          <a:p>
            <a:endParaRPr lang="en-US" altLang="en-US"/>
          </a:p>
        </p:txBody>
      </p:sp>
      <p:sp>
        <p:nvSpPr>
          <p:cNvPr id="1043" name="Shape 27"/>
          <p:cNvSpPr txBox="1">
            <a:spLocks noGrp="1"/>
          </p:cNvSpPr>
          <p:nvPr>
            <p:ph type="sldNum" idx="12"/>
          </p:nvPr>
        </p:nvSpPr>
        <p:spPr bwMode="auto">
          <a:xfrm>
            <a:off x="10898717" y="1588"/>
            <a:ext cx="101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a:buSzPct val="25000"/>
              <a:defRPr sz="1800">
                <a:solidFill>
                  <a:srgbClr val="FFFFFF"/>
                </a:solidFill>
                <a:latin typeface="Georgia" panose="02040502050405020303" pitchFamily="18" charset="0"/>
                <a:sym typeface="Georgia" panose="02040502050405020303" pitchFamily="18" charset="0"/>
              </a:defRPr>
            </a:lvl1pPr>
          </a:lstStyle>
          <a:p>
            <a:fld id="{814410E2-42B8-4516-A557-2BA337343FCA}" type="slidenum">
              <a:rPr lang="en-US" altLang="en-US"/>
              <a:pPr/>
              <a:t>‹#›</a:t>
            </a:fld>
            <a:endParaRPr lang="en-US" altLang="en-US"/>
          </a:p>
        </p:txBody>
      </p:sp>
    </p:spTree>
    <p:extLst>
      <p:ext uri="{BB962C8B-B14F-4D97-AF65-F5344CB8AC3E}">
        <p14:creationId xmlns:p14="http://schemas.microsoft.com/office/powerpoint/2010/main" val="96578409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ffOH4Nazdf8&amp;feature=emb_titl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444"/>
          <p:cNvSpPr txBox="1">
            <a:spLocks noGrp="1"/>
          </p:cNvSpPr>
          <p:nvPr>
            <p:ph type="title"/>
          </p:nvPr>
        </p:nvSpPr>
        <p:spPr>
          <a:xfrm>
            <a:off x="1619251" y="392113"/>
            <a:ext cx="8234363" cy="869950"/>
          </a:xfrm>
        </p:spPr>
        <p:txBody>
          <a:bodyPr vert="horz" wrap="square" lIns="91425" tIns="45700" rIns="91425" bIns="45700" numCol="1" anchor="ctr" anchorCtr="0" compatLnSpc="1">
            <a:prstTxWarp prst="textNoShape">
              <a:avLst/>
            </a:prstTxWarp>
          </a:bodyPr>
          <a:lstStyle/>
          <a:p>
            <a:pPr eaLnBrk="1" hangingPunct="1">
              <a:spcBef>
                <a:spcPct val="0"/>
              </a:spcBef>
              <a:buClr>
                <a:srgbClr val="424456"/>
              </a:buClr>
              <a:buSzPct val="25000"/>
              <a:buFont typeface="Trebuchet MS" panose="020B0603020202020204" pitchFamily="34" charset="0"/>
              <a:buNone/>
            </a:pPr>
            <a:r>
              <a:rPr lang="en-US" altLang="en-US" sz="3600">
                <a:solidFill>
                  <a:srgbClr val="424456"/>
                </a:solidFill>
                <a:latin typeface="Trebuchet MS" panose="020B0603020202020204" pitchFamily="34" charset="0"/>
                <a:cs typeface="Arial" panose="020B0604020202020204" pitchFamily="34" charset="0"/>
                <a:sym typeface="Trebuchet MS" panose="020B0603020202020204" pitchFamily="34" charset="0"/>
              </a:rPr>
              <a:t>Nutrition and Healthy Eating in Schools</a:t>
            </a:r>
          </a:p>
        </p:txBody>
      </p:sp>
      <p:pic>
        <p:nvPicPr>
          <p:cNvPr id="8195" name="Shape 44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149350"/>
            <a:ext cx="5461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1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468"/>
          <p:cNvSpPr txBox="1">
            <a:spLocks noGrp="1"/>
          </p:cNvSpPr>
          <p:nvPr>
            <p:ph type="title"/>
          </p:nvPr>
        </p:nvSpPr>
        <p:spPr>
          <a:xfrm>
            <a:off x="1524000" y="635000"/>
            <a:ext cx="9144000" cy="1066800"/>
          </a:xfrm>
        </p:spPr>
        <p:txBody>
          <a:bodyPr vert="horz" wrap="square" lIns="91425" tIns="45700" rIns="91425" bIns="45700" numCol="1" anchor="ctr" anchorCtr="0" compatLnSpc="1">
            <a:prstTxWarp prst="textNoShape">
              <a:avLst/>
            </a:prstTxWarp>
          </a:bodyPr>
          <a:lstStyle/>
          <a:p>
            <a:pPr eaLnBrk="1" hangingPunct="1">
              <a:spcBef>
                <a:spcPct val="0"/>
              </a:spcBef>
              <a:buClr>
                <a:srgbClr val="424456"/>
              </a:buClr>
              <a:buSzPct val="25000"/>
              <a:buFont typeface="Trebuchet MS" panose="020B0603020202020204" pitchFamily="34" charset="0"/>
              <a:buNone/>
            </a:pPr>
            <a:r>
              <a:rPr lang="en-US" altLang="en-US" sz="3600">
                <a:solidFill>
                  <a:srgbClr val="424456"/>
                </a:solidFill>
                <a:latin typeface="Trebuchet MS" panose="020B0603020202020204" pitchFamily="34" charset="0"/>
                <a:cs typeface="Arial" panose="020B0604020202020204" pitchFamily="34" charset="0"/>
                <a:sym typeface="Trebuchet MS" panose="020B0603020202020204" pitchFamily="34" charset="0"/>
              </a:rPr>
              <a:t>Food and Nutrition Services Departments</a:t>
            </a:r>
          </a:p>
        </p:txBody>
      </p:sp>
      <p:sp>
        <p:nvSpPr>
          <p:cNvPr id="12291" name="Shape 469"/>
          <p:cNvSpPr txBox="1">
            <a:spLocks noGrp="1"/>
          </p:cNvSpPr>
          <p:nvPr>
            <p:ph type="body" idx="1"/>
          </p:nvPr>
        </p:nvSpPr>
        <p:spPr>
          <a:xfrm>
            <a:off x="1981200" y="1676400"/>
            <a:ext cx="8229600" cy="4897438"/>
          </a:xfrm>
        </p:spPr>
        <p:txBody>
          <a:bodyPr vert="horz" wrap="square" lIns="91425" tIns="45700" rIns="91425" bIns="45700" numCol="1" anchor="t" anchorCtr="0" compatLnSpc="1">
            <a:prstTxWarp prst="textNoShape">
              <a:avLst/>
            </a:prstTxWarp>
          </a:bodyPr>
          <a:lstStyle/>
          <a:p>
            <a:pPr marL="365125" indent="-263525" eaLnBrk="1" hangingPunct="1">
              <a:spcBef>
                <a:spcPct val="0"/>
              </a:spcBef>
              <a:buClr>
                <a:srgbClr val="A04DA3"/>
              </a:buClr>
              <a:buSzTx/>
              <a:buFont typeface="Georgia" panose="02040502050405020303" pitchFamily="18" charset="0"/>
              <a:buChar char="•"/>
            </a:pPr>
            <a:r>
              <a:rPr lang="en-US" altLang="en-US" dirty="0" smtClean="0">
                <a:solidFill>
                  <a:srgbClr val="000000"/>
                </a:solidFill>
                <a:latin typeface="Georgia" panose="02040502050405020303" pitchFamily="18" charset="0"/>
                <a:cs typeface="Arial" panose="020B0604020202020204" pitchFamily="34" charset="0"/>
                <a:sym typeface="Georgia" panose="02040502050405020303" pitchFamily="18" charset="0"/>
              </a:rPr>
              <a:t>Manages the Child Nutrition Programs for the County</a:t>
            </a:r>
          </a:p>
          <a:p>
            <a:pPr marL="365125" indent="-263525" eaLnBrk="1" hangingPunct="1">
              <a:buClr>
                <a:srgbClr val="A04DA3"/>
              </a:buClr>
              <a:buSzTx/>
              <a:buFont typeface="Georgia" panose="02040502050405020303" pitchFamily="18" charset="0"/>
              <a:buChar char="•"/>
            </a:pPr>
            <a:r>
              <a:rPr lang="en-US" altLang="en-US" dirty="0" smtClean="0">
                <a:solidFill>
                  <a:srgbClr val="000000"/>
                </a:solidFill>
                <a:latin typeface="Georgia" panose="02040502050405020303" pitchFamily="18" charset="0"/>
                <a:cs typeface="Arial" panose="020B0604020202020204" pitchFamily="34" charset="0"/>
                <a:sym typeface="Georgia" panose="02040502050405020303" pitchFamily="18" charset="0"/>
              </a:rPr>
              <a:t>Some Counties have a team of Child Nutrition Professionals</a:t>
            </a:r>
          </a:p>
          <a:p>
            <a:pPr marL="657225" lvl="1" indent="-250825" eaLnBrk="1" hangingPunct="1">
              <a:buSzTx/>
              <a:buFont typeface="Georgia" panose="02040502050405020303" pitchFamily="18" charset="0"/>
              <a:buChar char="▫"/>
            </a:pPr>
            <a:r>
              <a:rPr lang="en-US" altLang="en-US" dirty="0" smtClean="0">
                <a:latin typeface="Georgia" panose="02040502050405020303" pitchFamily="18" charset="0"/>
                <a:cs typeface="Arial" panose="020B0604020202020204" pitchFamily="34" charset="0"/>
                <a:sym typeface="Georgia" panose="02040502050405020303" pitchFamily="18" charset="0"/>
              </a:rPr>
              <a:t>Registered Dietitians</a:t>
            </a:r>
          </a:p>
          <a:p>
            <a:pPr marL="657225" lvl="1" indent="-250825" eaLnBrk="1" hangingPunct="1">
              <a:buSzTx/>
              <a:buFont typeface="Georgia" panose="02040502050405020303" pitchFamily="18" charset="0"/>
              <a:buChar char="▫"/>
            </a:pPr>
            <a:r>
              <a:rPr lang="en-US" altLang="en-US" dirty="0" smtClean="0">
                <a:latin typeface="Georgia" panose="02040502050405020303" pitchFamily="18" charset="0"/>
                <a:cs typeface="Arial" panose="020B0604020202020204" pitchFamily="34" charset="0"/>
                <a:sym typeface="Georgia" panose="02040502050405020303" pitchFamily="18" charset="0"/>
              </a:rPr>
              <a:t>Professional Chef</a:t>
            </a:r>
          </a:p>
          <a:p>
            <a:pPr marL="657225" lvl="1" indent="-250825" eaLnBrk="1" hangingPunct="1">
              <a:buSzTx/>
              <a:buFont typeface="Georgia" panose="02040502050405020303" pitchFamily="18" charset="0"/>
              <a:buChar char="▫"/>
            </a:pPr>
            <a:r>
              <a:rPr lang="en-US" altLang="en-US" dirty="0" err="1" smtClean="0">
                <a:latin typeface="Georgia" panose="02040502050405020303" pitchFamily="18" charset="0"/>
                <a:cs typeface="Arial" panose="020B0604020202020204" pitchFamily="34" charset="0"/>
                <a:sym typeface="Georgia" panose="02040502050405020303" pitchFamily="18" charset="0"/>
              </a:rPr>
              <a:t>ServSafe</a:t>
            </a:r>
            <a:r>
              <a:rPr lang="en-US" altLang="en-US" dirty="0" smtClean="0">
                <a:latin typeface="Georgia" panose="02040502050405020303" pitchFamily="18" charset="0"/>
                <a:cs typeface="Arial" panose="020B0604020202020204" pitchFamily="34" charset="0"/>
                <a:sym typeface="Georgia" panose="02040502050405020303" pitchFamily="18" charset="0"/>
              </a:rPr>
              <a:t> Certified Managers</a:t>
            </a:r>
          </a:p>
          <a:p>
            <a:pPr marL="365125" indent="-263525" eaLnBrk="1" hangingPunct="1">
              <a:buClr>
                <a:srgbClr val="A04DA3"/>
              </a:buClr>
              <a:buSzTx/>
              <a:buFont typeface="Georgia" panose="02040502050405020303" pitchFamily="18" charset="0"/>
              <a:buChar char="•"/>
            </a:pPr>
            <a:r>
              <a:rPr lang="en-US" altLang="en-US" dirty="0" smtClean="0">
                <a:solidFill>
                  <a:srgbClr val="000000"/>
                </a:solidFill>
                <a:latin typeface="Georgia" panose="02040502050405020303" pitchFamily="18" charset="0"/>
                <a:cs typeface="Arial" panose="020B0604020202020204" pitchFamily="34" charset="0"/>
                <a:sym typeface="Georgia" panose="02040502050405020303" pitchFamily="18" charset="0"/>
              </a:rPr>
              <a:t>Programs are financially self-supporting</a:t>
            </a:r>
          </a:p>
          <a:p>
            <a:pPr marL="657225" lvl="1" indent="-250825" eaLnBrk="1" hangingPunct="1">
              <a:buSzTx/>
              <a:buFont typeface="Georgia" panose="02040502050405020303" pitchFamily="18" charset="0"/>
              <a:buChar char="▫"/>
            </a:pPr>
            <a:r>
              <a:rPr lang="en-US" altLang="en-US" dirty="0" smtClean="0">
                <a:latin typeface="Georgia" panose="02040502050405020303" pitchFamily="18" charset="0"/>
                <a:cs typeface="Arial" panose="020B0604020202020204" pitchFamily="34" charset="0"/>
                <a:sym typeface="Georgia" panose="02040502050405020303" pitchFamily="18" charset="0"/>
              </a:rPr>
              <a:t>Reimbursement from USDA per meal plus revenue from paid meals and a la carte help keep the department staffed and stocked with food.</a:t>
            </a:r>
          </a:p>
          <a:p>
            <a:pPr marL="365125" indent="-263525" eaLnBrk="1" hangingPunct="1">
              <a:buClr>
                <a:srgbClr val="A04DA3"/>
              </a:buClr>
              <a:buSzTx/>
              <a:buNone/>
            </a:pPr>
            <a:endParaRPr lang="en-US" altLang="en-US" dirty="0" smtClean="0">
              <a:solidFill>
                <a:srgbClr val="000000"/>
              </a:solidFill>
              <a:latin typeface="Georgia" panose="02040502050405020303" pitchFamily="18" charset="0"/>
              <a:cs typeface="Arial" panose="020B0604020202020204" pitchFamily="34" charset="0"/>
              <a:sym typeface="Georgia" panose="02040502050405020303" pitchFamily="18" charset="0"/>
            </a:endParaRPr>
          </a:p>
        </p:txBody>
      </p:sp>
    </p:spTree>
    <p:extLst>
      <p:ext uri="{BB962C8B-B14F-4D97-AF65-F5344CB8AC3E}">
        <p14:creationId xmlns:p14="http://schemas.microsoft.com/office/powerpoint/2010/main" val="206535531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538"/>
          <p:cNvSpPr txBox="1">
            <a:spLocks noGrp="1"/>
          </p:cNvSpPr>
          <p:nvPr>
            <p:ph type="title"/>
          </p:nvPr>
        </p:nvSpPr>
        <p:spPr>
          <a:xfrm>
            <a:off x="895350" y="906236"/>
            <a:ext cx="8229600" cy="1066800"/>
          </a:xfrm>
        </p:spPr>
        <p:txBody>
          <a:bodyPr vert="horz" wrap="square" lIns="91425" tIns="45700" rIns="91425" bIns="45700" numCol="1" anchor="ctr" anchorCtr="0" compatLnSpc="1">
            <a:prstTxWarp prst="textNoShape">
              <a:avLst/>
            </a:prstTxWarp>
          </a:bodyPr>
          <a:lstStyle/>
          <a:p>
            <a:pPr eaLnBrk="1" hangingPunct="1">
              <a:spcBef>
                <a:spcPct val="0"/>
              </a:spcBef>
              <a:buClr>
                <a:srgbClr val="424456"/>
              </a:buClr>
              <a:buSzPct val="25000"/>
              <a:buFont typeface="Trebuchet MS" panose="020B0603020202020204" pitchFamily="34" charset="0"/>
              <a:buNone/>
            </a:pPr>
            <a:r>
              <a:rPr lang="en-US" altLang="en-US" dirty="0" smtClean="0">
                <a:solidFill>
                  <a:srgbClr val="424456"/>
                </a:solidFill>
                <a:latin typeface="Trebuchet MS" panose="020B0603020202020204" pitchFamily="34" charset="0"/>
                <a:cs typeface="Arial" panose="020B0604020202020204" pitchFamily="34" charset="0"/>
                <a:sym typeface="Trebuchet MS" panose="020B0603020202020204" pitchFamily="34" charset="0"/>
              </a:rPr>
              <a:t>How are menus developed?</a:t>
            </a:r>
          </a:p>
        </p:txBody>
      </p:sp>
      <p:sp>
        <p:nvSpPr>
          <p:cNvPr id="18435" name="Shape 539"/>
          <p:cNvSpPr txBox="1">
            <a:spLocks noGrp="1"/>
          </p:cNvSpPr>
          <p:nvPr>
            <p:ph type="body" idx="1"/>
          </p:nvPr>
        </p:nvSpPr>
        <p:spPr>
          <a:xfrm>
            <a:off x="1151164" y="2098222"/>
            <a:ext cx="9059636" cy="4475616"/>
          </a:xfrm>
        </p:spPr>
        <p:txBody>
          <a:bodyPr vert="horz" wrap="square" lIns="91425" tIns="45700" rIns="91425" bIns="45700" numCol="1" anchor="t" anchorCtr="0" compatLnSpc="1">
            <a:prstTxWarp prst="textNoShape">
              <a:avLst/>
            </a:prstTxWarp>
          </a:bodyPr>
          <a:lstStyle/>
          <a:p>
            <a:pPr marL="365125" indent="-263525" eaLnBrk="1" hangingPunct="1">
              <a:spcBef>
                <a:spcPct val="0"/>
              </a:spcBef>
              <a:buClr>
                <a:srgbClr val="A04DA3"/>
              </a:buClr>
              <a:buSzTx/>
              <a:buFont typeface="Georgia" panose="02040502050405020303" pitchFamily="18" charset="0"/>
              <a:buChar char="•"/>
            </a:pPr>
            <a:r>
              <a:rPr lang="en-US" altLang="en-US" dirty="0" smtClean="0">
                <a:solidFill>
                  <a:srgbClr val="000000"/>
                </a:solidFill>
                <a:latin typeface="Georgia" panose="02040502050405020303" pitchFamily="18" charset="0"/>
                <a:cs typeface="Arial" panose="020B0604020202020204" pitchFamily="34" charset="0"/>
                <a:sym typeface="Georgia" panose="02040502050405020303" pitchFamily="18" charset="0"/>
              </a:rPr>
              <a:t>There are many considerations that are taken into account</a:t>
            </a:r>
            <a:r>
              <a:rPr lang="en-US" altLang="en-US" dirty="0" smtClean="0">
                <a:solidFill>
                  <a:srgbClr val="000000"/>
                </a:solidFill>
                <a:latin typeface="Georgia" panose="02040502050405020303" pitchFamily="18" charset="0"/>
                <a:cs typeface="Arial" panose="020B0604020202020204" pitchFamily="34" charset="0"/>
                <a:sym typeface="Georgia" panose="02040502050405020303" pitchFamily="18" charset="0"/>
              </a:rPr>
              <a:t>.</a:t>
            </a:r>
          </a:p>
          <a:p>
            <a:pPr marL="101600" indent="0" eaLnBrk="1" hangingPunct="1">
              <a:spcBef>
                <a:spcPct val="0"/>
              </a:spcBef>
              <a:buClr>
                <a:srgbClr val="A04DA3"/>
              </a:buClr>
              <a:buSzTx/>
              <a:buNone/>
            </a:pPr>
            <a:endParaRPr lang="en-US" altLang="en-US" dirty="0" smtClean="0">
              <a:solidFill>
                <a:srgbClr val="000000"/>
              </a:solidFill>
              <a:latin typeface="Georgia" panose="02040502050405020303" pitchFamily="18" charset="0"/>
              <a:cs typeface="Arial" panose="020B0604020202020204" pitchFamily="34" charset="0"/>
              <a:sym typeface="Georgia" panose="02040502050405020303" pitchFamily="18" charset="0"/>
            </a:endParaRPr>
          </a:p>
          <a:p>
            <a:pPr marL="365125" indent="-263525" eaLnBrk="1" hangingPunct="1">
              <a:buClr>
                <a:srgbClr val="A04DA3"/>
              </a:buClr>
              <a:buSzTx/>
              <a:buFont typeface="Georgia" panose="02040502050405020303" pitchFamily="18" charset="0"/>
              <a:buChar char="•"/>
            </a:pPr>
            <a:r>
              <a:rPr lang="en-US" altLang="en-US" dirty="0" smtClean="0">
                <a:solidFill>
                  <a:srgbClr val="000000"/>
                </a:solidFill>
                <a:latin typeface="Georgia" panose="02040502050405020303" pitchFamily="18" charset="0"/>
                <a:cs typeface="Arial" panose="020B0604020202020204" pitchFamily="34" charset="0"/>
                <a:sym typeface="Georgia" panose="02040502050405020303" pitchFamily="18" charset="0"/>
              </a:rPr>
              <a:t>Some describe it like putting together a jigsaw puzzle.</a:t>
            </a:r>
          </a:p>
        </p:txBody>
      </p:sp>
    </p:spTree>
    <p:extLst>
      <p:ext uri="{BB962C8B-B14F-4D97-AF65-F5344CB8AC3E}">
        <p14:creationId xmlns:p14="http://schemas.microsoft.com/office/powerpoint/2010/main" val="231995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Shape 544"/>
          <p:cNvSpPr/>
          <p:nvPr/>
        </p:nvSpPr>
        <p:spPr>
          <a:xfrm>
            <a:off x="8585200" y="5273675"/>
            <a:ext cx="546100" cy="215900"/>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lstStyle/>
          <a:p>
            <a:pPr algn="ctr">
              <a:defRPr/>
            </a:pPr>
            <a:endParaRPr sz="1350" kern="0">
              <a:solidFill>
                <a:srgbClr val="FFFFFF"/>
              </a:solidFill>
              <a:latin typeface="Georgia"/>
              <a:ea typeface="Georgia"/>
              <a:cs typeface="Georgia"/>
              <a:sym typeface="Georgia"/>
            </a:endParaRPr>
          </a:p>
        </p:txBody>
      </p:sp>
      <p:grpSp>
        <p:nvGrpSpPr>
          <p:cNvPr id="19459" name="Shape 545"/>
          <p:cNvGrpSpPr>
            <a:grpSpLocks/>
          </p:cNvGrpSpPr>
          <p:nvPr/>
        </p:nvGrpSpPr>
        <p:grpSpPr bwMode="auto">
          <a:xfrm>
            <a:off x="2055814" y="-257175"/>
            <a:ext cx="8080375" cy="7183438"/>
            <a:chOff x="532433" y="-257538"/>
            <a:chExt cx="8079123" cy="7183071"/>
          </a:xfrm>
        </p:grpSpPr>
        <p:sp>
          <p:nvSpPr>
            <p:cNvPr id="546" name="Shape 546"/>
            <p:cNvSpPr/>
            <p:nvPr/>
          </p:nvSpPr>
          <p:spPr>
            <a:xfrm>
              <a:off x="1043529" y="329807"/>
              <a:ext cx="6180767" cy="6181409"/>
            </a:xfrm>
            <a:prstGeom prst="blockArc">
              <a:avLst>
                <a:gd name="adj1" fmla="val 14648279"/>
                <a:gd name="adj2" fmla="val 16769376"/>
                <a:gd name="adj3" fmla="val 1853"/>
              </a:avLst>
            </a:prstGeom>
            <a:solidFill>
              <a:srgbClr val="9F4BA2"/>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47" name="Shape 547"/>
            <p:cNvSpPr/>
            <p:nvPr/>
          </p:nvSpPr>
          <p:spPr>
            <a:xfrm>
              <a:off x="1870488" y="-257538"/>
              <a:ext cx="6180767" cy="6181409"/>
            </a:xfrm>
            <a:prstGeom prst="blockArc">
              <a:avLst>
                <a:gd name="adj1" fmla="val 12383987"/>
                <a:gd name="adj2" fmla="val 13504260"/>
                <a:gd name="adj3" fmla="val 1853"/>
              </a:avLst>
            </a:prstGeom>
            <a:solidFill>
              <a:srgbClr val="914AA0"/>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48" name="Shape 548"/>
            <p:cNvSpPr/>
            <p:nvPr/>
          </p:nvSpPr>
          <p:spPr>
            <a:xfrm>
              <a:off x="1602242" y="183764"/>
              <a:ext cx="6182354" cy="6181409"/>
            </a:xfrm>
            <a:prstGeom prst="blockArc">
              <a:avLst>
                <a:gd name="adj1" fmla="val 11659697"/>
                <a:gd name="adj2" fmla="val 12963639"/>
                <a:gd name="adj3" fmla="val 1853"/>
              </a:avLst>
            </a:prstGeom>
            <a:solidFill>
              <a:srgbClr val="83499E"/>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49" name="Shape 549"/>
            <p:cNvSpPr/>
            <p:nvPr/>
          </p:nvSpPr>
          <p:spPr>
            <a:xfrm>
              <a:off x="1560974" y="329807"/>
              <a:ext cx="6182354" cy="6181409"/>
            </a:xfrm>
            <a:prstGeom prst="blockArc">
              <a:avLst>
                <a:gd name="adj1" fmla="val 10637654"/>
                <a:gd name="adj2" fmla="val 11830313"/>
                <a:gd name="adj3" fmla="val 1853"/>
              </a:avLst>
            </a:prstGeom>
            <a:solidFill>
              <a:srgbClr val="78499B"/>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50" name="Shape 550"/>
            <p:cNvSpPr/>
            <p:nvPr/>
          </p:nvSpPr>
          <p:spPr>
            <a:xfrm>
              <a:off x="1562560" y="361555"/>
              <a:ext cx="6182355" cy="6181409"/>
            </a:xfrm>
            <a:prstGeom prst="blockArc">
              <a:avLst>
                <a:gd name="adj1" fmla="val 9441875"/>
                <a:gd name="adj2" fmla="val 10673469"/>
                <a:gd name="adj3" fmla="val 1853"/>
              </a:avLst>
            </a:prstGeom>
            <a:solidFill>
              <a:srgbClr val="6B4899"/>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51" name="Shape 551"/>
            <p:cNvSpPr/>
            <p:nvPr/>
          </p:nvSpPr>
          <p:spPr>
            <a:xfrm>
              <a:off x="1599068" y="450451"/>
              <a:ext cx="6180767" cy="6181409"/>
            </a:xfrm>
            <a:prstGeom prst="blockArc">
              <a:avLst>
                <a:gd name="adj1" fmla="val 8321182"/>
                <a:gd name="adj2" fmla="val 9549153"/>
                <a:gd name="adj3" fmla="val 1853"/>
              </a:avLst>
            </a:prstGeom>
            <a:solidFill>
              <a:srgbClr val="5F4898"/>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52" name="Shape 552"/>
            <p:cNvSpPr/>
            <p:nvPr/>
          </p:nvSpPr>
          <p:spPr>
            <a:xfrm>
              <a:off x="1543513" y="390129"/>
              <a:ext cx="6182355" cy="6181409"/>
            </a:xfrm>
            <a:prstGeom prst="blockArc">
              <a:avLst>
                <a:gd name="adj1" fmla="val 6607367"/>
                <a:gd name="adj2" fmla="val 8230363"/>
                <a:gd name="adj3" fmla="val 1853"/>
              </a:avLst>
            </a:prstGeom>
            <a:solidFill>
              <a:srgbClr val="544796"/>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53" name="Shape 553"/>
            <p:cNvSpPr/>
            <p:nvPr/>
          </p:nvSpPr>
          <p:spPr>
            <a:xfrm>
              <a:off x="1700652" y="452039"/>
              <a:ext cx="6180767" cy="6181409"/>
            </a:xfrm>
            <a:prstGeom prst="blockArc">
              <a:avLst>
                <a:gd name="adj1" fmla="val 4179054"/>
                <a:gd name="adj2" fmla="val 6796530"/>
                <a:gd name="adj3" fmla="val 1853"/>
              </a:avLst>
            </a:prstGeom>
            <a:solidFill>
              <a:srgbClr val="484694"/>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54" name="Shape 554"/>
            <p:cNvSpPr/>
            <p:nvPr/>
          </p:nvSpPr>
          <p:spPr>
            <a:xfrm>
              <a:off x="1114955" y="744124"/>
              <a:ext cx="6180767" cy="6181409"/>
            </a:xfrm>
            <a:prstGeom prst="blockArc">
              <a:avLst>
                <a:gd name="adj1" fmla="val 1982245"/>
                <a:gd name="adj2" fmla="val 3443003"/>
                <a:gd name="adj3" fmla="val 1853"/>
              </a:avLst>
            </a:prstGeom>
            <a:solidFill>
              <a:srgbClr val="454F92"/>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55" name="Shape 555"/>
            <p:cNvSpPr/>
            <p:nvPr/>
          </p:nvSpPr>
          <p:spPr>
            <a:xfrm>
              <a:off x="1653034" y="120268"/>
              <a:ext cx="6182354" cy="6181409"/>
            </a:xfrm>
            <a:prstGeom prst="blockArc">
              <a:avLst>
                <a:gd name="adj1" fmla="val 1603049"/>
                <a:gd name="adj2" fmla="val 2910983"/>
                <a:gd name="adj3" fmla="val 1853"/>
              </a:avLst>
            </a:prstGeom>
            <a:solidFill>
              <a:srgbClr val="45578F"/>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56" name="Shape 556"/>
            <p:cNvSpPr/>
            <p:nvPr/>
          </p:nvSpPr>
          <p:spPr>
            <a:xfrm>
              <a:off x="1532403" y="393304"/>
              <a:ext cx="6180767" cy="6181409"/>
            </a:xfrm>
            <a:prstGeom prst="blockArc">
              <a:avLst>
                <a:gd name="adj1" fmla="val 74077"/>
                <a:gd name="adj2" fmla="val 1266502"/>
                <a:gd name="adj3" fmla="val 1853"/>
              </a:avLst>
            </a:prstGeom>
            <a:solidFill>
              <a:srgbClr val="44608D"/>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57" name="Shape 557"/>
            <p:cNvSpPr/>
            <p:nvPr/>
          </p:nvSpPr>
          <p:spPr>
            <a:xfrm>
              <a:off x="1533990" y="328220"/>
              <a:ext cx="6182355" cy="6181409"/>
            </a:xfrm>
            <a:prstGeom prst="blockArc">
              <a:avLst>
                <a:gd name="adj1" fmla="val 20571885"/>
                <a:gd name="adj2" fmla="val 148138"/>
                <a:gd name="adj3" fmla="val 1853"/>
              </a:avLst>
            </a:prstGeom>
            <a:solidFill>
              <a:srgbClr val="43698B"/>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58" name="Shape 558"/>
            <p:cNvSpPr/>
            <p:nvPr/>
          </p:nvSpPr>
          <p:spPr>
            <a:xfrm>
              <a:off x="1545101" y="363143"/>
              <a:ext cx="6182354" cy="6181409"/>
            </a:xfrm>
            <a:prstGeom prst="blockArc">
              <a:avLst>
                <a:gd name="adj1" fmla="val 19447744"/>
                <a:gd name="adj2" fmla="val 20529333"/>
                <a:gd name="adj3" fmla="val 1853"/>
              </a:avLst>
            </a:prstGeom>
            <a:solidFill>
              <a:srgbClr val="427189"/>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59" name="Shape 559"/>
            <p:cNvSpPr/>
            <p:nvPr/>
          </p:nvSpPr>
          <p:spPr>
            <a:xfrm>
              <a:off x="1462564" y="244086"/>
              <a:ext cx="6182354" cy="6181409"/>
            </a:xfrm>
            <a:prstGeom prst="blockArc">
              <a:avLst>
                <a:gd name="adj1" fmla="val 18353244"/>
                <a:gd name="adj2" fmla="val 19611214"/>
                <a:gd name="adj3" fmla="val 1853"/>
              </a:avLst>
            </a:prstGeom>
            <a:solidFill>
              <a:srgbClr val="417887"/>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60" name="Shape 560"/>
            <p:cNvSpPr/>
            <p:nvPr/>
          </p:nvSpPr>
          <p:spPr>
            <a:xfrm>
              <a:off x="1651447" y="369493"/>
              <a:ext cx="6182355" cy="6181409"/>
            </a:xfrm>
            <a:prstGeom prst="blockArc">
              <a:avLst>
                <a:gd name="adj1" fmla="val 16083635"/>
                <a:gd name="adj2" fmla="val 18098395"/>
                <a:gd name="adj3" fmla="val 1853"/>
              </a:avLst>
            </a:prstGeom>
            <a:solidFill>
              <a:srgbClr val="428086"/>
            </a:solidFill>
            <a:ln>
              <a:noFill/>
            </a:ln>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561" name="Shape 561"/>
            <p:cNvSpPr/>
            <p:nvPr/>
          </p:nvSpPr>
          <p:spPr>
            <a:xfrm>
              <a:off x="3675196" y="2772845"/>
              <a:ext cx="1926926" cy="1379467"/>
            </a:xfrm>
            <a:prstGeom prst="ellipse">
              <a:avLst/>
            </a:prstGeom>
            <a:solidFill>
              <a:srgbClr val="52538A"/>
            </a:solidFill>
            <a:ln>
              <a:noFill/>
            </a:ln>
            <a:effectLst>
              <a:outerShdw blurRad="51500" dist="25400" dir="5400000" rotWithShape="0">
                <a:srgbClr val="000000">
                  <a:alpha val="40000"/>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491" name="Shape 562"/>
            <p:cNvSpPr txBox="1">
              <a:spLocks noChangeArrowheads="1"/>
            </p:cNvSpPr>
            <p:nvPr/>
          </p:nvSpPr>
          <p:spPr bwMode="auto">
            <a:xfrm>
              <a:off x="3675378" y="2772231"/>
              <a:ext cx="1927134" cy="138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50" tIns="48250" rIns="48250" bIns="482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3800">
                  <a:solidFill>
                    <a:srgbClr val="FFFFFF"/>
                  </a:solidFill>
                  <a:latin typeface="Georgia" panose="02040502050405020303" pitchFamily="18" charset="0"/>
                  <a:sym typeface="Georgia" panose="02040502050405020303" pitchFamily="18" charset="0"/>
                </a:rPr>
                <a:t>Menu</a:t>
              </a:r>
            </a:p>
          </p:txBody>
        </p:sp>
        <p:sp>
          <p:nvSpPr>
            <p:cNvPr id="563" name="Shape 563"/>
            <p:cNvSpPr/>
            <p:nvPr/>
          </p:nvSpPr>
          <p:spPr>
            <a:xfrm>
              <a:off x="3725988" y="2799"/>
              <a:ext cx="1825342" cy="795297"/>
            </a:xfrm>
            <a:prstGeom prst="ellipse">
              <a:avLst/>
            </a:prstGeom>
            <a:solidFill>
              <a:srgbClr val="428086"/>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493" name="Shape 564"/>
            <p:cNvSpPr txBox="1">
              <a:spLocks noChangeArrowheads="1"/>
            </p:cNvSpPr>
            <p:nvPr/>
          </p:nvSpPr>
          <p:spPr bwMode="auto">
            <a:xfrm>
              <a:off x="3726567" y="2775"/>
              <a:ext cx="1824753"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Commodity Foods</a:t>
              </a:r>
            </a:p>
          </p:txBody>
        </p:sp>
        <p:sp>
          <p:nvSpPr>
            <p:cNvPr id="565" name="Shape 565"/>
            <p:cNvSpPr/>
            <p:nvPr/>
          </p:nvSpPr>
          <p:spPr>
            <a:xfrm>
              <a:off x="5310068" y="464738"/>
              <a:ext cx="2077715" cy="777835"/>
            </a:xfrm>
            <a:prstGeom prst="ellipse">
              <a:avLst/>
            </a:prstGeom>
            <a:solidFill>
              <a:srgbClr val="417887"/>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495" name="Shape 566"/>
            <p:cNvSpPr txBox="1">
              <a:spLocks noChangeArrowheads="1"/>
            </p:cNvSpPr>
            <p:nvPr/>
          </p:nvSpPr>
          <p:spPr bwMode="auto">
            <a:xfrm>
              <a:off x="5309860" y="464452"/>
              <a:ext cx="2077918" cy="77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Vendor Bid Items</a:t>
              </a:r>
            </a:p>
          </p:txBody>
        </p:sp>
        <p:sp>
          <p:nvSpPr>
            <p:cNvPr id="567" name="Shape 567"/>
            <p:cNvSpPr/>
            <p:nvPr/>
          </p:nvSpPr>
          <p:spPr>
            <a:xfrm>
              <a:off x="6222738" y="1390203"/>
              <a:ext cx="1788836" cy="539722"/>
            </a:xfrm>
            <a:prstGeom prst="ellipse">
              <a:avLst/>
            </a:prstGeom>
            <a:solidFill>
              <a:srgbClr val="427189"/>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497" name="Shape 568"/>
            <p:cNvSpPr txBox="1">
              <a:spLocks noChangeArrowheads="1"/>
            </p:cNvSpPr>
            <p:nvPr/>
          </p:nvSpPr>
          <p:spPr bwMode="auto">
            <a:xfrm>
              <a:off x="6223025" y="1390291"/>
              <a:ext cx="1789198" cy="54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Staffing</a:t>
              </a:r>
            </a:p>
          </p:txBody>
        </p:sp>
        <p:sp>
          <p:nvSpPr>
            <p:cNvPr id="569" name="Shape 569"/>
            <p:cNvSpPr/>
            <p:nvPr/>
          </p:nvSpPr>
          <p:spPr>
            <a:xfrm>
              <a:off x="6625901" y="2118829"/>
              <a:ext cx="1849151" cy="795296"/>
            </a:xfrm>
            <a:prstGeom prst="ellipse">
              <a:avLst/>
            </a:prstGeom>
            <a:solidFill>
              <a:srgbClr val="43698B"/>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499" name="Shape 570"/>
            <p:cNvSpPr txBox="1">
              <a:spLocks noChangeArrowheads="1"/>
            </p:cNvSpPr>
            <p:nvPr/>
          </p:nvSpPr>
          <p:spPr bwMode="auto">
            <a:xfrm>
              <a:off x="6626509" y="2118547"/>
              <a:ext cx="1849093"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Time Constraints</a:t>
              </a:r>
            </a:p>
          </p:txBody>
        </p:sp>
        <p:sp>
          <p:nvSpPr>
            <p:cNvPr id="571" name="Shape 571"/>
            <p:cNvSpPr/>
            <p:nvPr/>
          </p:nvSpPr>
          <p:spPr>
            <a:xfrm>
              <a:off x="6756056" y="3152238"/>
              <a:ext cx="1855500" cy="795297"/>
            </a:xfrm>
            <a:prstGeom prst="ellipse">
              <a:avLst/>
            </a:prstGeom>
            <a:solidFill>
              <a:srgbClr val="44608D"/>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501" name="Shape 572"/>
            <p:cNvSpPr txBox="1">
              <a:spLocks noChangeArrowheads="1"/>
            </p:cNvSpPr>
            <p:nvPr/>
          </p:nvSpPr>
          <p:spPr bwMode="auto">
            <a:xfrm>
              <a:off x="6756697" y="3152596"/>
              <a:ext cx="1854860"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Equipment</a:t>
              </a:r>
            </a:p>
          </p:txBody>
        </p:sp>
        <p:sp>
          <p:nvSpPr>
            <p:cNvPr id="573" name="Shape 573"/>
            <p:cNvSpPr/>
            <p:nvPr/>
          </p:nvSpPr>
          <p:spPr>
            <a:xfrm>
              <a:off x="6483048" y="4188823"/>
              <a:ext cx="1993591" cy="795296"/>
            </a:xfrm>
            <a:prstGeom prst="ellipse">
              <a:avLst/>
            </a:prstGeom>
            <a:solidFill>
              <a:srgbClr val="45578F"/>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503" name="Shape 574"/>
            <p:cNvSpPr txBox="1">
              <a:spLocks noChangeArrowheads="1"/>
            </p:cNvSpPr>
            <p:nvPr/>
          </p:nvSpPr>
          <p:spPr bwMode="auto">
            <a:xfrm>
              <a:off x="6482423" y="4189339"/>
              <a:ext cx="1993921"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125" tIns="24125" rIns="24125" bIns="241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900">
                  <a:solidFill>
                    <a:srgbClr val="FFFFFF"/>
                  </a:solidFill>
                  <a:latin typeface="Georgia" panose="02040502050405020303" pitchFamily="18" charset="0"/>
                  <a:sym typeface="Georgia" panose="02040502050405020303" pitchFamily="18" charset="0"/>
                </a:rPr>
                <a:t>State Regulations</a:t>
              </a:r>
            </a:p>
          </p:txBody>
        </p:sp>
        <p:sp>
          <p:nvSpPr>
            <p:cNvPr id="575" name="Shape 575"/>
            <p:cNvSpPr/>
            <p:nvPr/>
          </p:nvSpPr>
          <p:spPr>
            <a:xfrm>
              <a:off x="5729103" y="5106351"/>
              <a:ext cx="2087239" cy="795296"/>
            </a:xfrm>
            <a:prstGeom prst="ellipse">
              <a:avLst/>
            </a:prstGeom>
            <a:solidFill>
              <a:srgbClr val="454F92"/>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505" name="Shape 576"/>
            <p:cNvSpPr txBox="1">
              <a:spLocks noChangeArrowheads="1"/>
            </p:cNvSpPr>
            <p:nvPr/>
          </p:nvSpPr>
          <p:spPr bwMode="auto">
            <a:xfrm>
              <a:off x="5729585" y="5106564"/>
              <a:ext cx="2086014"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Federal Regulations</a:t>
              </a:r>
            </a:p>
          </p:txBody>
        </p:sp>
        <p:sp>
          <p:nvSpPr>
            <p:cNvPr id="577" name="Shape 577"/>
            <p:cNvSpPr/>
            <p:nvPr/>
          </p:nvSpPr>
          <p:spPr>
            <a:xfrm>
              <a:off x="4759290" y="6015941"/>
              <a:ext cx="2193585" cy="795297"/>
            </a:xfrm>
            <a:prstGeom prst="ellipse">
              <a:avLst/>
            </a:prstGeom>
            <a:solidFill>
              <a:srgbClr val="484694"/>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507" name="Shape 578"/>
            <p:cNvSpPr txBox="1">
              <a:spLocks noChangeArrowheads="1"/>
            </p:cNvSpPr>
            <p:nvPr/>
          </p:nvSpPr>
          <p:spPr bwMode="auto">
            <a:xfrm>
              <a:off x="4759941" y="6016307"/>
              <a:ext cx="2192409"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Food Safety Concerns</a:t>
              </a:r>
            </a:p>
          </p:txBody>
        </p:sp>
        <p:sp>
          <p:nvSpPr>
            <p:cNvPr id="579" name="Shape 579"/>
            <p:cNvSpPr/>
            <p:nvPr/>
          </p:nvSpPr>
          <p:spPr>
            <a:xfrm>
              <a:off x="2453010" y="5958794"/>
              <a:ext cx="2257075" cy="795297"/>
            </a:xfrm>
            <a:prstGeom prst="ellipse">
              <a:avLst/>
            </a:prstGeom>
            <a:solidFill>
              <a:srgbClr val="544796"/>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509" name="Shape 580"/>
            <p:cNvSpPr txBox="1">
              <a:spLocks noChangeArrowheads="1"/>
            </p:cNvSpPr>
            <p:nvPr/>
          </p:nvSpPr>
          <p:spPr bwMode="auto">
            <a:xfrm>
              <a:off x="2452933" y="5958203"/>
              <a:ext cx="2256988"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Price of Meals</a:t>
              </a:r>
            </a:p>
          </p:txBody>
        </p:sp>
        <p:sp>
          <p:nvSpPr>
            <p:cNvPr id="581" name="Shape 581"/>
            <p:cNvSpPr/>
            <p:nvPr/>
          </p:nvSpPr>
          <p:spPr>
            <a:xfrm>
              <a:off x="1360980" y="5165085"/>
              <a:ext cx="2057081" cy="795297"/>
            </a:xfrm>
            <a:prstGeom prst="ellipse">
              <a:avLst/>
            </a:prstGeom>
            <a:solidFill>
              <a:srgbClr val="5F4898"/>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511" name="Shape 582"/>
            <p:cNvSpPr txBox="1">
              <a:spLocks noChangeArrowheads="1"/>
            </p:cNvSpPr>
            <p:nvPr/>
          </p:nvSpPr>
          <p:spPr bwMode="auto">
            <a:xfrm>
              <a:off x="1360699" y="5164641"/>
              <a:ext cx="2056958"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Cost of Foods</a:t>
              </a:r>
            </a:p>
          </p:txBody>
        </p:sp>
        <p:sp>
          <p:nvSpPr>
            <p:cNvPr id="583" name="Shape 583"/>
            <p:cNvSpPr/>
            <p:nvPr/>
          </p:nvSpPr>
          <p:spPr>
            <a:xfrm>
              <a:off x="635604" y="4233271"/>
              <a:ext cx="2384056" cy="795296"/>
            </a:xfrm>
            <a:prstGeom prst="ellipse">
              <a:avLst/>
            </a:prstGeom>
            <a:solidFill>
              <a:srgbClr val="6B4899"/>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513" name="Shape 584"/>
            <p:cNvSpPr txBox="1">
              <a:spLocks noChangeArrowheads="1"/>
            </p:cNvSpPr>
            <p:nvPr/>
          </p:nvSpPr>
          <p:spPr bwMode="auto">
            <a:xfrm>
              <a:off x="635020" y="4232883"/>
              <a:ext cx="2385034"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Student Acceptance</a:t>
              </a:r>
            </a:p>
          </p:txBody>
        </p:sp>
        <p:sp>
          <p:nvSpPr>
            <p:cNvPr id="585" name="Shape 585"/>
            <p:cNvSpPr/>
            <p:nvPr/>
          </p:nvSpPr>
          <p:spPr>
            <a:xfrm>
              <a:off x="532433" y="3166525"/>
              <a:ext cx="2122158" cy="795296"/>
            </a:xfrm>
            <a:prstGeom prst="ellipse">
              <a:avLst/>
            </a:prstGeom>
            <a:solidFill>
              <a:srgbClr val="78499B"/>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515" name="Shape 586"/>
            <p:cNvSpPr txBox="1">
              <a:spLocks noChangeArrowheads="1"/>
            </p:cNvSpPr>
            <p:nvPr/>
          </p:nvSpPr>
          <p:spPr bwMode="auto">
            <a:xfrm>
              <a:off x="532433" y="3167108"/>
              <a:ext cx="2122644"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Delivery Schedule</a:t>
              </a:r>
            </a:p>
          </p:txBody>
        </p:sp>
        <p:sp>
          <p:nvSpPr>
            <p:cNvPr id="587" name="Shape 587"/>
            <p:cNvSpPr/>
            <p:nvPr/>
          </p:nvSpPr>
          <p:spPr>
            <a:xfrm>
              <a:off x="591161" y="2118829"/>
              <a:ext cx="2271361" cy="795296"/>
            </a:xfrm>
            <a:prstGeom prst="ellipse">
              <a:avLst/>
            </a:prstGeom>
            <a:solidFill>
              <a:srgbClr val="83499E"/>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517" name="Shape 588"/>
            <p:cNvSpPr txBox="1">
              <a:spLocks noChangeArrowheads="1"/>
            </p:cNvSpPr>
            <p:nvPr/>
          </p:nvSpPr>
          <p:spPr bwMode="auto">
            <a:xfrm>
              <a:off x="591483" y="2118547"/>
              <a:ext cx="2270702"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Transportation</a:t>
              </a:r>
            </a:p>
          </p:txBody>
        </p:sp>
        <p:sp>
          <p:nvSpPr>
            <p:cNvPr id="589" name="Shape 589"/>
            <p:cNvSpPr/>
            <p:nvPr/>
          </p:nvSpPr>
          <p:spPr>
            <a:xfrm>
              <a:off x="1230825" y="1117167"/>
              <a:ext cx="1976131" cy="707989"/>
            </a:xfrm>
            <a:prstGeom prst="ellipse">
              <a:avLst/>
            </a:prstGeom>
            <a:solidFill>
              <a:srgbClr val="914AA0"/>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519" name="Shape 590"/>
            <p:cNvSpPr txBox="1">
              <a:spLocks noChangeArrowheads="1"/>
            </p:cNvSpPr>
            <p:nvPr/>
          </p:nvSpPr>
          <p:spPr bwMode="auto">
            <a:xfrm>
              <a:off x="1230075" y="1117567"/>
              <a:ext cx="1976406" cy="70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Nutrition</a:t>
              </a:r>
            </a:p>
          </p:txBody>
        </p:sp>
        <p:sp>
          <p:nvSpPr>
            <p:cNvPr id="591" name="Shape 591"/>
            <p:cNvSpPr/>
            <p:nvPr/>
          </p:nvSpPr>
          <p:spPr>
            <a:xfrm>
              <a:off x="1872075" y="267898"/>
              <a:ext cx="1852325" cy="795296"/>
            </a:xfrm>
            <a:prstGeom prst="ellipse">
              <a:avLst/>
            </a:prstGeom>
            <a:solidFill>
              <a:srgbClr val="9F4BA2"/>
            </a:solidFill>
            <a:ln>
              <a:noFill/>
            </a:ln>
            <a:effectLst>
              <a:outerShdw blurRad="50799" dist="25400" dir="5400000" rotWithShape="0">
                <a:srgbClr val="000000">
                  <a:alpha val="44705"/>
                </a:srgbClr>
              </a:outerShdw>
            </a:effectLst>
          </p:spPr>
          <p:txBody>
            <a:bodyPr lIns="91425" tIns="91425" rIns="91425" bIns="91425" anchor="ctr"/>
            <a:lstStyle/>
            <a:p>
              <a:pPr>
                <a:defRPr/>
              </a:pPr>
              <a:endParaRPr sz="1400" kern="0">
                <a:solidFill>
                  <a:srgbClr val="000000"/>
                </a:solidFill>
                <a:latin typeface="Arial"/>
                <a:ea typeface="Arial"/>
                <a:cs typeface="Arial"/>
                <a:sym typeface="Arial"/>
              </a:endParaRPr>
            </a:p>
          </p:txBody>
        </p:sp>
        <p:sp>
          <p:nvSpPr>
            <p:cNvPr id="19521" name="Shape 592"/>
            <p:cNvSpPr txBox="1">
              <a:spLocks noChangeArrowheads="1"/>
            </p:cNvSpPr>
            <p:nvPr/>
          </p:nvSpPr>
          <p:spPr bwMode="auto">
            <a:xfrm>
              <a:off x="1872378" y="267538"/>
              <a:ext cx="1852187" cy="79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22850" rIns="22850" bIns="228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90000"/>
                </a:lnSpc>
                <a:spcBef>
                  <a:spcPct val="0"/>
                </a:spcBef>
                <a:spcAft>
                  <a:spcPct val="0"/>
                </a:spcAft>
                <a:buSzPct val="25000"/>
              </a:pPr>
              <a:r>
                <a:rPr lang="en-US" altLang="en-US" sz="1800">
                  <a:solidFill>
                    <a:srgbClr val="FFFFFF"/>
                  </a:solidFill>
                  <a:latin typeface="Georgia" panose="02040502050405020303" pitchFamily="18" charset="0"/>
                  <a:sym typeface="Georgia" panose="02040502050405020303" pitchFamily="18" charset="0"/>
                </a:rPr>
                <a:t>Storage Space</a:t>
              </a:r>
            </a:p>
          </p:txBody>
        </p:sp>
      </p:grpSp>
      <p:cxnSp>
        <p:nvCxnSpPr>
          <p:cNvPr id="19460" name="Shape 593"/>
          <p:cNvCxnSpPr>
            <a:cxnSpLocks noChangeShapeType="1"/>
          </p:cNvCxnSpPr>
          <p:nvPr/>
        </p:nvCxnSpPr>
        <p:spPr bwMode="auto">
          <a:xfrm>
            <a:off x="6096001" y="841376"/>
            <a:ext cx="28575" cy="1698625"/>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61" name="Shape 594"/>
          <p:cNvCxnSpPr>
            <a:cxnSpLocks noChangeShapeType="1"/>
          </p:cNvCxnSpPr>
          <p:nvPr/>
        </p:nvCxnSpPr>
        <p:spPr bwMode="auto">
          <a:xfrm>
            <a:off x="5072063" y="936625"/>
            <a:ext cx="747712" cy="1646238"/>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62" name="Shape 595"/>
          <p:cNvCxnSpPr>
            <a:cxnSpLocks noChangeShapeType="1"/>
          </p:cNvCxnSpPr>
          <p:nvPr/>
        </p:nvCxnSpPr>
        <p:spPr bwMode="auto">
          <a:xfrm>
            <a:off x="4659313" y="1625601"/>
            <a:ext cx="798512" cy="1089025"/>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63" name="Shape 596"/>
          <p:cNvCxnSpPr>
            <a:cxnSpLocks noChangeShapeType="1"/>
          </p:cNvCxnSpPr>
          <p:nvPr/>
        </p:nvCxnSpPr>
        <p:spPr bwMode="auto">
          <a:xfrm flipH="1">
            <a:off x="6516689" y="1023938"/>
            <a:ext cx="369887" cy="1530350"/>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64" name="Shape 597"/>
          <p:cNvCxnSpPr>
            <a:cxnSpLocks noChangeShapeType="1"/>
          </p:cNvCxnSpPr>
          <p:nvPr/>
        </p:nvCxnSpPr>
        <p:spPr bwMode="auto">
          <a:xfrm flipH="1">
            <a:off x="6792913" y="1698625"/>
            <a:ext cx="900112" cy="971550"/>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65" name="Shape 598"/>
          <p:cNvCxnSpPr>
            <a:cxnSpLocks noChangeShapeType="1"/>
          </p:cNvCxnSpPr>
          <p:nvPr/>
        </p:nvCxnSpPr>
        <p:spPr bwMode="auto">
          <a:xfrm flipH="1">
            <a:off x="7112001" y="2474913"/>
            <a:ext cx="993775" cy="457200"/>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66" name="Shape 599"/>
          <p:cNvCxnSpPr>
            <a:cxnSpLocks noChangeShapeType="1"/>
          </p:cNvCxnSpPr>
          <p:nvPr/>
        </p:nvCxnSpPr>
        <p:spPr bwMode="auto">
          <a:xfrm rot="10800000">
            <a:off x="6429376" y="4513264"/>
            <a:ext cx="436563" cy="1438275"/>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67" name="Shape 600"/>
          <p:cNvCxnSpPr>
            <a:cxnSpLocks noChangeShapeType="1"/>
          </p:cNvCxnSpPr>
          <p:nvPr/>
        </p:nvCxnSpPr>
        <p:spPr bwMode="auto">
          <a:xfrm rot="10800000" flipH="1">
            <a:off x="5675313" y="4513263"/>
            <a:ext cx="246062" cy="1408112"/>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68" name="Shape 601"/>
          <p:cNvCxnSpPr>
            <a:cxnSpLocks noChangeShapeType="1"/>
          </p:cNvCxnSpPr>
          <p:nvPr/>
        </p:nvCxnSpPr>
        <p:spPr bwMode="auto">
          <a:xfrm rot="10800000" flipH="1">
            <a:off x="4803776" y="4397375"/>
            <a:ext cx="784225" cy="871538"/>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69" name="Shape 602"/>
          <p:cNvCxnSpPr>
            <a:cxnSpLocks noChangeShapeType="1"/>
          </p:cNvCxnSpPr>
          <p:nvPr/>
        </p:nvCxnSpPr>
        <p:spPr bwMode="auto">
          <a:xfrm rot="10800000" flipH="1">
            <a:off x="4456113" y="3962401"/>
            <a:ext cx="812800" cy="434975"/>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70" name="Shape 603"/>
          <p:cNvCxnSpPr>
            <a:cxnSpLocks noChangeShapeType="1"/>
          </p:cNvCxnSpPr>
          <p:nvPr/>
        </p:nvCxnSpPr>
        <p:spPr bwMode="auto">
          <a:xfrm rot="10800000" flipH="1">
            <a:off x="4224339" y="3570289"/>
            <a:ext cx="782637" cy="73025"/>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71" name="Shape 604"/>
          <p:cNvCxnSpPr>
            <a:cxnSpLocks noChangeShapeType="1"/>
          </p:cNvCxnSpPr>
          <p:nvPr/>
        </p:nvCxnSpPr>
        <p:spPr bwMode="auto">
          <a:xfrm>
            <a:off x="4391026" y="2649538"/>
            <a:ext cx="790575" cy="311150"/>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72" name="Shape 605"/>
          <p:cNvCxnSpPr>
            <a:cxnSpLocks noChangeShapeType="1"/>
          </p:cNvCxnSpPr>
          <p:nvPr/>
        </p:nvCxnSpPr>
        <p:spPr bwMode="auto">
          <a:xfrm rot="10800000">
            <a:off x="6858001" y="4187826"/>
            <a:ext cx="688975" cy="906463"/>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73" name="Shape 606"/>
          <p:cNvCxnSpPr>
            <a:cxnSpLocks noChangeShapeType="1"/>
          </p:cNvCxnSpPr>
          <p:nvPr/>
        </p:nvCxnSpPr>
        <p:spPr bwMode="auto">
          <a:xfrm rot="10800000">
            <a:off x="7154864" y="3817938"/>
            <a:ext cx="871537" cy="565150"/>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19474" name="Shape 607"/>
          <p:cNvCxnSpPr>
            <a:cxnSpLocks noChangeShapeType="1"/>
          </p:cNvCxnSpPr>
          <p:nvPr/>
        </p:nvCxnSpPr>
        <p:spPr bwMode="auto">
          <a:xfrm rot="10800000">
            <a:off x="7264401" y="3403601"/>
            <a:ext cx="849313" cy="93663"/>
          </a:xfrm>
          <a:prstGeom prst="straightConnector1">
            <a:avLst/>
          </a:prstGeom>
          <a:noFill/>
          <a:ln w="53975">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7749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Other Areas of the School Nutrition Environment</a:t>
            </a:r>
            <a:endParaRPr lang="en-US" sz="3600" dirty="0"/>
          </a:p>
        </p:txBody>
      </p:sp>
      <p:sp>
        <p:nvSpPr>
          <p:cNvPr id="3" name="Text Placeholder 2"/>
          <p:cNvSpPr>
            <a:spLocks noGrp="1"/>
          </p:cNvSpPr>
          <p:nvPr>
            <p:ph type="body" idx="1"/>
          </p:nvPr>
        </p:nvSpPr>
        <p:spPr>
          <a:xfrm>
            <a:off x="503465" y="2094303"/>
            <a:ext cx="9726385" cy="4525963"/>
          </a:xfrm>
        </p:spPr>
        <p:txBody>
          <a:bodyPr/>
          <a:lstStyle/>
          <a:p>
            <a:pPr marL="228601" indent="0">
              <a:buNone/>
            </a:pPr>
            <a:r>
              <a:rPr lang="en-US" b="1" u="sng" dirty="0" smtClean="0"/>
              <a:t>Maryland’s Smart Snack Standards</a:t>
            </a:r>
            <a:r>
              <a:rPr lang="en-US" dirty="0" smtClean="0"/>
              <a:t> (includes federal Smart Snack standards) includes</a:t>
            </a:r>
            <a:r>
              <a:rPr lang="en-US" b="1" dirty="0" smtClean="0"/>
              <a:t> all foods and beverages sold to students to students during the school day (12:01am to 30 minutes after school day) on the school campus</a:t>
            </a:r>
          </a:p>
          <a:p>
            <a:pPr>
              <a:buFont typeface="Arial" panose="020B0604020202020204" pitchFamily="34" charset="0"/>
              <a:buChar char="•"/>
            </a:pPr>
            <a:r>
              <a:rPr lang="en-US" b="1" dirty="0"/>
              <a:t> </a:t>
            </a:r>
            <a:r>
              <a:rPr lang="en-US" b="1" dirty="0" smtClean="0"/>
              <a:t> </a:t>
            </a:r>
            <a:r>
              <a:rPr lang="en-US" dirty="0" smtClean="0"/>
              <a:t>vending machines</a:t>
            </a:r>
          </a:p>
          <a:p>
            <a:pPr marL="228601" indent="0">
              <a:buNone/>
            </a:pPr>
            <a:endParaRPr lang="en-US" dirty="0" smtClean="0"/>
          </a:p>
          <a:p>
            <a:pPr>
              <a:buFont typeface="Arial" panose="020B0604020202020204" pitchFamily="34" charset="0"/>
              <a:buChar char="•"/>
            </a:pPr>
            <a:r>
              <a:rPr lang="en-US" dirty="0"/>
              <a:t> </a:t>
            </a:r>
            <a:r>
              <a:rPr lang="en-US" dirty="0" smtClean="0"/>
              <a:t> school stores</a:t>
            </a:r>
          </a:p>
          <a:p>
            <a:pPr marL="228601" indent="0">
              <a:buNone/>
            </a:pPr>
            <a:endParaRPr lang="en-US" dirty="0" smtClean="0"/>
          </a:p>
          <a:p>
            <a:pPr>
              <a:buFont typeface="Arial" panose="020B0604020202020204" pitchFamily="34" charset="0"/>
              <a:buChar char="•"/>
            </a:pPr>
            <a:r>
              <a:rPr lang="en-US" dirty="0"/>
              <a:t> </a:t>
            </a:r>
            <a:r>
              <a:rPr lang="en-US" dirty="0" smtClean="0"/>
              <a:t> fundraising</a:t>
            </a:r>
          </a:p>
          <a:p>
            <a:pPr marL="228601" indent="0">
              <a:buNone/>
            </a:pPr>
            <a:endParaRPr lang="en-US" dirty="0" smtClean="0"/>
          </a:p>
          <a:p>
            <a:pPr>
              <a:buFont typeface="Arial" panose="020B0604020202020204" pitchFamily="34" charset="0"/>
              <a:buChar char="•"/>
            </a:pPr>
            <a:r>
              <a:rPr lang="en-US" dirty="0"/>
              <a:t> </a:t>
            </a:r>
            <a:r>
              <a:rPr lang="en-US" dirty="0" smtClean="0"/>
              <a:t> a la carte in cafeteria (School Meals staff controls)</a:t>
            </a:r>
          </a:p>
          <a:p>
            <a:pPr>
              <a:buFont typeface="Arial" panose="020B0604020202020204" pitchFamily="34" charset="0"/>
              <a:buChar char="•"/>
            </a:pPr>
            <a:endParaRPr lang="en-US" dirty="0"/>
          </a:p>
          <a:p>
            <a:pPr marL="228601" indent="0">
              <a:buNone/>
            </a:pPr>
            <a:r>
              <a:rPr lang="en-US" dirty="0" smtClean="0">
                <a:hlinkClick r:id="rId3"/>
              </a:rPr>
              <a:t>https</a:t>
            </a:r>
            <a:r>
              <a:rPr lang="en-US" dirty="0">
                <a:hlinkClick r:id="rId3"/>
              </a:rPr>
              <a:t>://www.youtube.com/watch?v=ffOH4Nazdf8&amp;feature=emb_title</a:t>
            </a:r>
            <a:endParaRPr lang="en-US" b="1" dirty="0" smtClean="0"/>
          </a:p>
          <a:p>
            <a:pPr marL="228601" indent="0">
              <a:buNone/>
            </a:pPr>
            <a:r>
              <a:rPr lang="en-US" dirty="0"/>
              <a:t>	</a:t>
            </a:r>
          </a:p>
        </p:txBody>
      </p:sp>
      <p:pic>
        <p:nvPicPr>
          <p:cNvPr id="7" name="Picture 6"/>
          <p:cNvPicPr>
            <a:picLocks noChangeAspect="1"/>
          </p:cNvPicPr>
          <p:nvPr/>
        </p:nvPicPr>
        <p:blipFill>
          <a:blip r:embed="rId4"/>
          <a:stretch>
            <a:fillRect/>
          </a:stretch>
        </p:blipFill>
        <p:spPr>
          <a:xfrm>
            <a:off x="6825344" y="3310171"/>
            <a:ext cx="3955868" cy="2209723"/>
          </a:xfrm>
          <a:prstGeom prst="rect">
            <a:avLst/>
          </a:prstGeom>
        </p:spPr>
      </p:pic>
    </p:spTree>
    <p:extLst>
      <p:ext uri="{BB962C8B-B14F-4D97-AF65-F5344CB8AC3E}">
        <p14:creationId xmlns:p14="http://schemas.microsoft.com/office/powerpoint/2010/main" val="206443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Areas of School Nutrition Environment</a:t>
            </a:r>
            <a:endParaRPr lang="en-US" dirty="0"/>
          </a:p>
        </p:txBody>
      </p:sp>
      <p:sp>
        <p:nvSpPr>
          <p:cNvPr id="3" name="Text Placeholder 2"/>
          <p:cNvSpPr>
            <a:spLocks noGrp="1"/>
          </p:cNvSpPr>
          <p:nvPr>
            <p:ph type="body" idx="1"/>
          </p:nvPr>
        </p:nvSpPr>
        <p:spPr>
          <a:xfrm>
            <a:off x="609601" y="2249425"/>
            <a:ext cx="10199913" cy="4525963"/>
          </a:xfrm>
        </p:spPr>
        <p:txBody>
          <a:bodyPr/>
          <a:lstStyle/>
          <a:p>
            <a:r>
              <a:rPr lang="en-US" dirty="0" smtClean="0"/>
              <a:t>Celebrations, Birthdays, Events, and Rewards!</a:t>
            </a:r>
          </a:p>
          <a:p>
            <a:r>
              <a:rPr lang="en-US" dirty="0" smtClean="0"/>
              <a:t>What does your School System’s Wellness Policy say?</a:t>
            </a:r>
          </a:p>
          <a:p>
            <a:endParaRPr lang="en-US" dirty="0"/>
          </a:p>
          <a:p>
            <a:pPr marL="228601" indent="0">
              <a:buNone/>
            </a:pPr>
            <a:r>
              <a:rPr lang="en-US" dirty="0" smtClean="0"/>
              <a:t>  INSERT LOCAL SCHOOL SYSTEM SPECIFIC LANGUAGE HERE</a:t>
            </a:r>
          </a:p>
          <a:p>
            <a:pPr marL="228601" indent="0">
              <a:buNone/>
            </a:pPr>
            <a:endParaRPr lang="en-US" dirty="0"/>
          </a:p>
          <a:p>
            <a:pPr>
              <a:buFont typeface="Arial" panose="020B0604020202020204" pitchFamily="34" charset="0"/>
              <a:buChar char="•"/>
            </a:pPr>
            <a:r>
              <a:rPr lang="en-US" dirty="0" smtClean="0"/>
              <a:t>Implement celebrations that support Child Health: Handout from Alliance for Healthier Generation</a:t>
            </a:r>
          </a:p>
          <a:p>
            <a:pPr marL="228601" indent="0">
              <a:buNone/>
            </a:pPr>
            <a:endParaRPr lang="en-US" dirty="0"/>
          </a:p>
          <a:p>
            <a:pPr marL="228601" indent="0">
              <a:buNone/>
            </a:pPr>
            <a:endParaRPr lang="en-US" dirty="0" smtClean="0"/>
          </a:p>
        </p:txBody>
      </p:sp>
      <p:pic>
        <p:nvPicPr>
          <p:cNvPr id="5" name="Picture 4"/>
          <p:cNvPicPr>
            <a:picLocks noChangeAspect="1"/>
          </p:cNvPicPr>
          <p:nvPr/>
        </p:nvPicPr>
        <p:blipFill>
          <a:blip r:embed="rId3"/>
          <a:stretch>
            <a:fillRect/>
          </a:stretch>
        </p:blipFill>
        <p:spPr>
          <a:xfrm>
            <a:off x="3137807" y="4754969"/>
            <a:ext cx="5143500" cy="1922447"/>
          </a:xfrm>
          <a:prstGeom prst="rect">
            <a:avLst/>
          </a:prstGeom>
        </p:spPr>
      </p:pic>
    </p:spTree>
    <p:extLst>
      <p:ext uri="{BB962C8B-B14F-4D97-AF65-F5344CB8AC3E}">
        <p14:creationId xmlns:p14="http://schemas.microsoft.com/office/powerpoint/2010/main" val="62210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Families</a:t>
            </a:r>
            <a:endParaRPr lang="en-US" dirty="0"/>
          </a:p>
        </p:txBody>
      </p:sp>
      <p:sp>
        <p:nvSpPr>
          <p:cNvPr id="3" name="Text Placeholder 2"/>
          <p:cNvSpPr>
            <a:spLocks noGrp="1"/>
          </p:cNvSpPr>
          <p:nvPr>
            <p:ph type="body" idx="1"/>
          </p:nvPr>
        </p:nvSpPr>
        <p:spPr>
          <a:xfrm>
            <a:off x="609601" y="2249425"/>
            <a:ext cx="10338706" cy="4525963"/>
          </a:xfrm>
        </p:spPr>
        <p:txBody>
          <a:bodyPr/>
          <a:lstStyle/>
          <a:p>
            <a:r>
              <a:rPr lang="en-US" dirty="0" smtClean="0"/>
              <a:t> Locate the lunch and breakfast menus for your local school system: INSERT LINK</a:t>
            </a:r>
          </a:p>
          <a:p>
            <a:endParaRPr lang="en-US" dirty="0"/>
          </a:p>
          <a:p>
            <a:endParaRPr lang="en-US" dirty="0" smtClean="0"/>
          </a:p>
          <a:p>
            <a:r>
              <a:rPr lang="en-US" b="1" dirty="0" err="1" smtClean="0"/>
              <a:t>MyPlate</a:t>
            </a:r>
            <a:r>
              <a:rPr lang="en-US" b="1" dirty="0" smtClean="0"/>
              <a:t> Be A Healthy Role Model for Children: </a:t>
            </a:r>
            <a:r>
              <a:rPr lang="en-US" dirty="0" smtClean="0"/>
              <a:t>See Handout</a:t>
            </a:r>
          </a:p>
          <a:p>
            <a:endParaRPr lang="en-US" dirty="0"/>
          </a:p>
          <a:p>
            <a:endParaRPr lang="en-US" dirty="0" smtClean="0"/>
          </a:p>
          <a:p>
            <a:r>
              <a:rPr lang="en-US" b="1" dirty="0" err="1" smtClean="0"/>
              <a:t>MyPlate</a:t>
            </a:r>
            <a:r>
              <a:rPr lang="en-US" b="1" dirty="0" smtClean="0"/>
              <a:t> Make Celebrations Fun, Healthy and Active: </a:t>
            </a:r>
            <a:r>
              <a:rPr lang="en-US" dirty="0" smtClean="0"/>
              <a:t>See Handout</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81252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9434"/>
            <a:ext cx="10972800" cy="1066799"/>
          </a:xfrm>
        </p:spPr>
        <p:txBody>
          <a:bodyPr/>
          <a:lstStyle/>
          <a:p>
            <a:r>
              <a:rPr lang="en-US" dirty="0" smtClean="0"/>
              <a:t>Nutrition and Healthy Eating in Schools </a:t>
            </a:r>
            <a:endParaRPr lang="en-US" dirty="0"/>
          </a:p>
        </p:txBody>
      </p:sp>
      <p:sp>
        <p:nvSpPr>
          <p:cNvPr id="3" name="Text Placeholder 2"/>
          <p:cNvSpPr>
            <a:spLocks noGrp="1"/>
          </p:cNvSpPr>
          <p:nvPr>
            <p:ph type="body" idx="1"/>
          </p:nvPr>
        </p:nvSpPr>
        <p:spPr/>
        <p:txBody>
          <a:bodyPr/>
          <a:lstStyle/>
          <a:p>
            <a:r>
              <a:rPr lang="en-US" dirty="0" smtClean="0"/>
              <a:t> Explain </a:t>
            </a:r>
            <a:r>
              <a:rPr lang="en-US" dirty="0"/>
              <a:t>the School Meal requirements and their alignment with the Dietary Guidelines for Americans and </a:t>
            </a:r>
            <a:r>
              <a:rPr lang="en-US" dirty="0" err="1"/>
              <a:t>MyPlate</a:t>
            </a:r>
            <a:r>
              <a:rPr lang="en-US" dirty="0"/>
              <a:t> recommendations</a:t>
            </a:r>
            <a:r>
              <a:rPr lang="en-US" dirty="0" smtClean="0"/>
              <a:t>.</a:t>
            </a:r>
          </a:p>
          <a:p>
            <a:pPr marL="279401" indent="0">
              <a:buNone/>
            </a:pPr>
            <a:endParaRPr lang="en-US" dirty="0"/>
          </a:p>
          <a:p>
            <a:r>
              <a:rPr lang="en-US" dirty="0" smtClean="0"/>
              <a:t> Describe </a:t>
            </a:r>
            <a:r>
              <a:rPr lang="en-US" dirty="0"/>
              <a:t>the school nutrition environment and Maryland’s Smart Snack standards. </a:t>
            </a:r>
            <a:endParaRPr lang="en-US" dirty="0" smtClean="0"/>
          </a:p>
          <a:p>
            <a:pPr marL="279401" indent="0">
              <a:buNone/>
            </a:pPr>
            <a:endParaRPr lang="en-US" dirty="0"/>
          </a:p>
          <a:p>
            <a:r>
              <a:rPr lang="en-US" dirty="0"/>
              <a:t> </a:t>
            </a:r>
            <a:r>
              <a:rPr lang="en-US" dirty="0" smtClean="0"/>
              <a:t>Identify </a:t>
            </a:r>
            <a:r>
              <a:rPr lang="en-US" dirty="0"/>
              <a:t>resources to support families and children in healthy food decision making.</a:t>
            </a:r>
          </a:p>
          <a:p>
            <a:pPr marL="279401" indent="0">
              <a:buNone/>
            </a:pPr>
            <a:endParaRPr lang="en-US" dirty="0"/>
          </a:p>
          <a:p>
            <a:endParaRPr lang="en-US" dirty="0"/>
          </a:p>
        </p:txBody>
      </p:sp>
    </p:spTree>
    <p:extLst>
      <p:ext uri="{BB962C8B-B14F-4D97-AF65-F5344CB8AC3E}">
        <p14:creationId xmlns:p14="http://schemas.microsoft.com/office/powerpoint/2010/main" val="274438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hape 330"/>
          <p:cNvSpPr txBox="1">
            <a:spLocks noGrp="1"/>
          </p:cNvSpPr>
          <p:nvPr>
            <p:ph type="title"/>
          </p:nvPr>
        </p:nvSpPr>
        <p:spPr>
          <a:xfrm>
            <a:off x="1524000" y="0"/>
            <a:ext cx="9144000" cy="592138"/>
          </a:xfrm>
        </p:spPr>
        <p:txBody>
          <a:bodyPr vert="horz" wrap="square" lIns="91425" tIns="45700" rIns="91425" bIns="45700" numCol="1" anchor="b" anchorCtr="0" compatLnSpc="1">
            <a:prstTxWarp prst="textNoShape">
              <a:avLst/>
            </a:prstTxWarp>
          </a:bodyPr>
          <a:lstStyle/>
          <a:p>
            <a:pPr algn="ctr" eaLnBrk="1" hangingPunct="1">
              <a:lnSpc>
                <a:spcPct val="110000"/>
              </a:lnSpc>
              <a:spcBef>
                <a:spcPct val="0"/>
              </a:spcBef>
              <a:buClr>
                <a:srgbClr val="C00000"/>
              </a:buClr>
              <a:buSzPct val="25000"/>
              <a:buFontTx/>
              <a:buNone/>
            </a:pPr>
            <a:r>
              <a:rPr lang="en-US" altLang="en-US" sz="2600">
                <a:solidFill>
                  <a:srgbClr val="C00000"/>
                </a:solidFill>
                <a:latin typeface="Arial" panose="020B0604020202020204" pitchFamily="34" charset="0"/>
                <a:cs typeface="Arial" panose="020B0604020202020204" pitchFamily="34" charset="0"/>
                <a:sym typeface="Arial" panose="020B0604020202020204" pitchFamily="34" charset="0"/>
              </a:rPr>
              <a:t/>
            </a:r>
            <a:br>
              <a:rPr lang="en-US" altLang="en-US" sz="2600">
                <a:solidFill>
                  <a:srgbClr val="C00000"/>
                </a:solidFill>
                <a:latin typeface="Arial" panose="020B0604020202020204" pitchFamily="34" charset="0"/>
                <a:cs typeface="Arial" panose="020B0604020202020204" pitchFamily="34" charset="0"/>
                <a:sym typeface="Arial" panose="020B0604020202020204" pitchFamily="34" charset="0"/>
              </a:rPr>
            </a:br>
            <a:r>
              <a:rPr lang="en-US" altLang="en-US" sz="2600">
                <a:solidFill>
                  <a:srgbClr val="C00000"/>
                </a:solidFill>
                <a:latin typeface="Arial" panose="020B0604020202020204" pitchFamily="34" charset="0"/>
                <a:cs typeface="Arial" panose="020B0604020202020204" pitchFamily="34" charset="0"/>
                <a:sym typeface="Arial" panose="020B0604020202020204" pitchFamily="34" charset="0"/>
              </a:rPr>
              <a:t>Dietary Guidelines </a:t>
            </a:r>
            <a:r>
              <a:rPr lang="en-US" altLang="en-US" sz="2600">
                <a:solidFill>
                  <a:srgbClr val="C00000"/>
                </a:solidFill>
                <a:latin typeface="Trebuchet MS" panose="020B0603020202020204" pitchFamily="34" charset="0"/>
                <a:cs typeface="Arial" panose="020B0604020202020204" pitchFamily="34" charset="0"/>
                <a:sym typeface="Trebuchet MS" panose="020B0603020202020204" pitchFamily="34" charset="0"/>
              </a:rPr>
              <a:t>for Americans: Key Recommendations</a:t>
            </a:r>
          </a:p>
        </p:txBody>
      </p:sp>
      <p:sp>
        <p:nvSpPr>
          <p:cNvPr id="10243" name="Shape 331"/>
          <p:cNvSpPr txBox="1">
            <a:spLocks noGrp="1"/>
          </p:cNvSpPr>
          <p:nvPr>
            <p:ph type="body" idx="1"/>
          </p:nvPr>
        </p:nvSpPr>
        <p:spPr>
          <a:xfrm>
            <a:off x="1524000" y="6248400"/>
            <a:ext cx="9144000" cy="609600"/>
          </a:xfrm>
        </p:spPr>
        <p:txBody>
          <a:bodyPr vert="horz" wrap="square" lIns="91425" tIns="45700" rIns="91425" bIns="45700" numCol="1" anchor="t" anchorCtr="0" compatLnSpc="1">
            <a:prstTxWarp prst="textNoShape">
              <a:avLst/>
            </a:prstTxWarp>
          </a:bodyPr>
          <a:lstStyle/>
          <a:p>
            <a:pPr marL="233363" indent="-233363" algn="ctr" eaLnBrk="1" hangingPunct="1">
              <a:lnSpc>
                <a:spcPct val="150000"/>
              </a:lnSpc>
              <a:spcBef>
                <a:spcPct val="0"/>
              </a:spcBef>
              <a:buClr>
                <a:srgbClr val="424456"/>
              </a:buClr>
              <a:buSzPct val="25000"/>
              <a:buNone/>
            </a:pPr>
            <a:r>
              <a:rPr lang="en-US" altLang="en-US" sz="1800" b="1" i="1">
                <a:solidFill>
                  <a:srgbClr val="000000"/>
                </a:solidFill>
                <a:latin typeface="Trebuchet MS" panose="020B0603020202020204" pitchFamily="34" charset="0"/>
                <a:cs typeface="Arial" panose="020B0604020202020204" pitchFamily="34" charset="0"/>
                <a:sym typeface="Trebuchet MS" panose="020B0603020202020204" pitchFamily="34" charset="0"/>
              </a:rPr>
              <a:t>Limit: </a:t>
            </a:r>
            <a:r>
              <a:rPr lang="en-US" altLang="en-US" sz="1800" i="1">
                <a:solidFill>
                  <a:srgbClr val="000000"/>
                </a:solidFill>
                <a:latin typeface="Trebuchet MS" panose="020B0603020202020204" pitchFamily="34" charset="0"/>
                <a:cs typeface="Arial" panose="020B0604020202020204" pitchFamily="34" charset="0"/>
                <a:sym typeface="Trebuchet MS" panose="020B0603020202020204" pitchFamily="34" charset="0"/>
              </a:rPr>
              <a:t>Saturated fats and trans fats, added sugars, and sodium</a:t>
            </a:r>
          </a:p>
        </p:txBody>
      </p:sp>
      <p:pic>
        <p:nvPicPr>
          <p:cNvPr id="10244" name="Shape 33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3285" t="2007" r="3285" b="3212"/>
          <a:stretch>
            <a:fillRect/>
          </a:stretch>
        </p:blipFill>
        <p:spPr bwMode="auto">
          <a:xfrm>
            <a:off x="3581400" y="14478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5" name="Shape 333"/>
          <p:cNvGrpSpPr>
            <a:grpSpLocks/>
          </p:cNvGrpSpPr>
          <p:nvPr/>
        </p:nvGrpSpPr>
        <p:grpSpPr bwMode="auto">
          <a:xfrm>
            <a:off x="8991600" y="1524000"/>
            <a:ext cx="1371600" cy="1143000"/>
            <a:chOff x="7467600" y="1295400"/>
            <a:chExt cx="1371599" cy="1143000"/>
          </a:xfrm>
        </p:grpSpPr>
        <p:sp>
          <p:nvSpPr>
            <p:cNvPr id="10259" name="Shape 334"/>
            <p:cNvSpPr>
              <a:spLocks noChangeArrowheads="1"/>
            </p:cNvSpPr>
            <p:nvPr/>
          </p:nvSpPr>
          <p:spPr bwMode="auto">
            <a:xfrm>
              <a:off x="7467600" y="1295400"/>
              <a:ext cx="1371599" cy="1143000"/>
            </a:xfrm>
            <a:prstGeom prst="wedgeRoundRectCallout">
              <a:avLst>
                <a:gd name="adj1" fmla="val -83245"/>
                <a:gd name="adj2" fmla="val 34088"/>
                <a:gd name="adj3" fmla="val 16667"/>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pPr>
              <a:endParaRPr lang="en-US" altLang="en-US" sz="1800">
                <a:solidFill>
                  <a:srgbClr val="FFFFFF"/>
                </a:solidFill>
                <a:latin typeface="Georgia" panose="02040502050405020303" pitchFamily="18" charset="0"/>
                <a:sym typeface="Georgia" panose="02040502050405020303" pitchFamily="18" charset="0"/>
              </a:endParaRPr>
            </a:p>
          </p:txBody>
        </p:sp>
        <p:sp>
          <p:nvSpPr>
            <p:cNvPr id="10260" name="Shape 335"/>
            <p:cNvSpPr txBox="1">
              <a:spLocks noChangeArrowheads="1"/>
            </p:cNvSpPr>
            <p:nvPr/>
          </p:nvSpPr>
          <p:spPr bwMode="auto">
            <a:xfrm>
              <a:off x="7620000" y="1371600"/>
              <a:ext cx="1143000" cy="92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sz="1800">
                  <a:latin typeface="Georgia" panose="02040502050405020303" pitchFamily="18" charset="0"/>
                  <a:sym typeface="Georgia" panose="02040502050405020303" pitchFamily="18" charset="0"/>
                </a:rPr>
                <a:t>Fat-Free</a:t>
              </a:r>
            </a:p>
            <a:p>
              <a:pPr algn="ctr" eaLnBrk="1" fontAlgn="base" hangingPunct="1">
                <a:spcBef>
                  <a:spcPct val="0"/>
                </a:spcBef>
                <a:spcAft>
                  <a:spcPct val="0"/>
                </a:spcAft>
                <a:buSzPct val="25000"/>
              </a:pPr>
              <a:r>
                <a:rPr lang="en-US" altLang="en-US" sz="1800">
                  <a:latin typeface="Georgia" panose="02040502050405020303" pitchFamily="18" charset="0"/>
                  <a:sym typeface="Georgia" panose="02040502050405020303" pitchFamily="18" charset="0"/>
                </a:rPr>
                <a:t>or</a:t>
              </a:r>
            </a:p>
            <a:p>
              <a:pPr algn="ctr" eaLnBrk="1" fontAlgn="base" hangingPunct="1">
                <a:spcBef>
                  <a:spcPct val="0"/>
                </a:spcBef>
                <a:spcAft>
                  <a:spcPct val="0"/>
                </a:spcAft>
                <a:buSzPct val="25000"/>
              </a:pPr>
              <a:r>
                <a:rPr lang="en-US" altLang="en-US" sz="1800">
                  <a:latin typeface="Georgia" panose="02040502050405020303" pitchFamily="18" charset="0"/>
                  <a:sym typeface="Georgia" panose="02040502050405020303" pitchFamily="18" charset="0"/>
                </a:rPr>
                <a:t>Low-Fat</a:t>
              </a:r>
            </a:p>
          </p:txBody>
        </p:sp>
      </p:grpSp>
      <p:grpSp>
        <p:nvGrpSpPr>
          <p:cNvPr id="10246" name="Shape 336"/>
          <p:cNvGrpSpPr>
            <a:grpSpLocks/>
          </p:cNvGrpSpPr>
          <p:nvPr/>
        </p:nvGrpSpPr>
        <p:grpSpPr bwMode="auto">
          <a:xfrm>
            <a:off x="8991600" y="4572000"/>
            <a:ext cx="1371600" cy="1143000"/>
            <a:chOff x="7467600" y="1295400"/>
            <a:chExt cx="1371599" cy="1143000"/>
          </a:xfrm>
        </p:grpSpPr>
        <p:sp>
          <p:nvSpPr>
            <p:cNvPr id="10257" name="Shape 337"/>
            <p:cNvSpPr>
              <a:spLocks noChangeArrowheads="1"/>
            </p:cNvSpPr>
            <p:nvPr/>
          </p:nvSpPr>
          <p:spPr bwMode="auto">
            <a:xfrm>
              <a:off x="7467600" y="1295400"/>
              <a:ext cx="1371599" cy="1143000"/>
            </a:xfrm>
            <a:prstGeom prst="wedgeRoundRectCallout">
              <a:avLst>
                <a:gd name="adj1" fmla="val -173315"/>
                <a:gd name="adj2" fmla="val -74847"/>
                <a:gd name="adj3" fmla="val 16667"/>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pPr>
              <a:endParaRPr lang="en-US" altLang="en-US" sz="1800">
                <a:solidFill>
                  <a:srgbClr val="FFFFFF"/>
                </a:solidFill>
                <a:latin typeface="Georgia" panose="02040502050405020303" pitchFamily="18" charset="0"/>
                <a:sym typeface="Georgia" panose="02040502050405020303" pitchFamily="18" charset="0"/>
              </a:endParaRPr>
            </a:p>
          </p:txBody>
        </p:sp>
        <p:sp>
          <p:nvSpPr>
            <p:cNvPr id="10258" name="Shape 338"/>
            <p:cNvSpPr txBox="1">
              <a:spLocks noChangeArrowheads="1"/>
            </p:cNvSpPr>
            <p:nvPr/>
          </p:nvSpPr>
          <p:spPr bwMode="auto">
            <a:xfrm>
              <a:off x="7543800" y="1371600"/>
              <a:ext cx="1143000" cy="92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sz="1800">
                  <a:latin typeface="Georgia" panose="02040502050405020303" pitchFamily="18" charset="0"/>
                  <a:sym typeface="Georgia" panose="02040502050405020303" pitchFamily="18" charset="0"/>
                </a:rPr>
                <a:t>Choose a Variety!</a:t>
              </a:r>
            </a:p>
          </p:txBody>
        </p:sp>
      </p:grpSp>
      <p:grpSp>
        <p:nvGrpSpPr>
          <p:cNvPr id="10247" name="Shape 339"/>
          <p:cNvGrpSpPr>
            <a:grpSpLocks/>
          </p:cNvGrpSpPr>
          <p:nvPr/>
        </p:nvGrpSpPr>
        <p:grpSpPr bwMode="auto">
          <a:xfrm>
            <a:off x="8915400" y="3200400"/>
            <a:ext cx="1600200" cy="990600"/>
            <a:chOff x="7467600" y="1207476"/>
            <a:chExt cx="1371599" cy="1143000"/>
          </a:xfrm>
        </p:grpSpPr>
        <p:sp>
          <p:nvSpPr>
            <p:cNvPr id="10255" name="Shape 340"/>
            <p:cNvSpPr>
              <a:spLocks noChangeArrowheads="1"/>
            </p:cNvSpPr>
            <p:nvPr/>
          </p:nvSpPr>
          <p:spPr bwMode="auto">
            <a:xfrm>
              <a:off x="7467600" y="1207476"/>
              <a:ext cx="1371599" cy="1143000"/>
            </a:xfrm>
            <a:prstGeom prst="wedgeRoundRectCallout">
              <a:avLst>
                <a:gd name="adj1" fmla="val -144644"/>
                <a:gd name="adj2" fmla="val -51477"/>
                <a:gd name="adj3" fmla="val 16667"/>
              </a:avLst>
            </a:prstGeom>
            <a:noFill/>
            <a:ln w="3810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pPr>
              <a:endParaRPr lang="en-US" altLang="en-US" sz="1800">
                <a:solidFill>
                  <a:srgbClr val="FFFFFF"/>
                </a:solidFill>
                <a:latin typeface="Georgia" panose="02040502050405020303" pitchFamily="18" charset="0"/>
                <a:sym typeface="Georgia" panose="02040502050405020303" pitchFamily="18" charset="0"/>
              </a:endParaRPr>
            </a:p>
          </p:txBody>
        </p:sp>
        <p:sp>
          <p:nvSpPr>
            <p:cNvPr id="10256" name="Shape 341"/>
            <p:cNvSpPr txBox="1">
              <a:spLocks noChangeArrowheads="1"/>
            </p:cNvSpPr>
            <p:nvPr/>
          </p:nvSpPr>
          <p:spPr bwMode="auto">
            <a:xfrm>
              <a:off x="7543800" y="1396992"/>
              <a:ext cx="1219199" cy="74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sz="1800">
                  <a:latin typeface="Georgia" panose="02040502050405020303" pitchFamily="18" charset="0"/>
                  <a:sym typeface="Georgia" panose="02040502050405020303" pitchFamily="18" charset="0"/>
                </a:rPr>
                <a:t>Whole Grain-Rich!</a:t>
              </a:r>
            </a:p>
          </p:txBody>
        </p:sp>
      </p:grpSp>
      <p:grpSp>
        <p:nvGrpSpPr>
          <p:cNvPr id="10248" name="Shape 342"/>
          <p:cNvGrpSpPr>
            <a:grpSpLocks/>
          </p:cNvGrpSpPr>
          <p:nvPr/>
        </p:nvGrpSpPr>
        <p:grpSpPr bwMode="auto">
          <a:xfrm>
            <a:off x="1676400" y="4191000"/>
            <a:ext cx="1828800" cy="1676400"/>
            <a:chOff x="7467600" y="1295400"/>
            <a:chExt cx="1371599" cy="1153419"/>
          </a:xfrm>
        </p:grpSpPr>
        <p:sp>
          <p:nvSpPr>
            <p:cNvPr id="10253" name="Shape 343"/>
            <p:cNvSpPr>
              <a:spLocks noChangeArrowheads="1"/>
            </p:cNvSpPr>
            <p:nvPr/>
          </p:nvSpPr>
          <p:spPr bwMode="auto">
            <a:xfrm>
              <a:off x="7467600" y="1295400"/>
              <a:ext cx="1371599" cy="1143000"/>
            </a:xfrm>
            <a:prstGeom prst="wedgeRoundRectCallout">
              <a:avLst>
                <a:gd name="adj1" fmla="val 120463"/>
                <a:gd name="adj2" fmla="val -29884"/>
                <a:gd name="adj3" fmla="val 16667"/>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pPr>
              <a:endParaRPr lang="en-US" altLang="en-US" sz="1800">
                <a:solidFill>
                  <a:srgbClr val="FFFFFF"/>
                </a:solidFill>
                <a:latin typeface="Georgia" panose="02040502050405020303" pitchFamily="18" charset="0"/>
                <a:sym typeface="Georgia" panose="02040502050405020303" pitchFamily="18" charset="0"/>
              </a:endParaRPr>
            </a:p>
          </p:txBody>
        </p:sp>
        <p:sp>
          <p:nvSpPr>
            <p:cNvPr id="10254" name="Shape 344"/>
            <p:cNvSpPr txBox="1">
              <a:spLocks noChangeArrowheads="1"/>
            </p:cNvSpPr>
            <p:nvPr/>
          </p:nvSpPr>
          <p:spPr bwMode="auto">
            <a:xfrm>
              <a:off x="7520353" y="1371600"/>
              <a:ext cx="1266091" cy="107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sz="1800">
                  <a:latin typeface="Georgia" panose="02040502050405020303" pitchFamily="18" charset="0"/>
                  <a:sym typeface="Georgia" panose="02040502050405020303" pitchFamily="18" charset="0"/>
                </a:rPr>
                <a:t>Choose a variety: </a:t>
              </a:r>
            </a:p>
            <a:p>
              <a:pPr algn="ctr" eaLnBrk="1" fontAlgn="base" hangingPunct="1">
                <a:spcBef>
                  <a:spcPct val="0"/>
                </a:spcBef>
                <a:spcAft>
                  <a:spcPct val="0"/>
                </a:spcAft>
                <a:buSzPct val="25000"/>
              </a:pPr>
              <a:r>
                <a:rPr lang="en-US" altLang="en-US" sz="1800" i="1">
                  <a:latin typeface="Georgia" panose="02040502050405020303" pitchFamily="18" charset="0"/>
                  <a:sym typeface="Georgia" panose="02040502050405020303" pitchFamily="18" charset="0"/>
                </a:rPr>
                <a:t>dark green, </a:t>
              </a:r>
            </a:p>
            <a:p>
              <a:pPr algn="ctr" eaLnBrk="1" fontAlgn="base" hangingPunct="1">
                <a:spcBef>
                  <a:spcPct val="0"/>
                </a:spcBef>
                <a:spcAft>
                  <a:spcPct val="0"/>
                </a:spcAft>
                <a:buSzPct val="25000"/>
              </a:pPr>
              <a:r>
                <a:rPr lang="en-US" altLang="en-US" sz="1800" i="1">
                  <a:latin typeface="Georgia" panose="02040502050405020303" pitchFamily="18" charset="0"/>
                  <a:sym typeface="Georgia" panose="02040502050405020303" pitchFamily="18" charset="0"/>
                </a:rPr>
                <a:t>red orange, &amp; beans/peas!</a:t>
              </a:r>
            </a:p>
          </p:txBody>
        </p:sp>
      </p:grpSp>
      <p:grpSp>
        <p:nvGrpSpPr>
          <p:cNvPr id="10249" name="Shape 345"/>
          <p:cNvGrpSpPr>
            <a:grpSpLocks/>
          </p:cNvGrpSpPr>
          <p:nvPr/>
        </p:nvGrpSpPr>
        <p:grpSpPr bwMode="auto">
          <a:xfrm>
            <a:off x="1752600" y="1828800"/>
            <a:ext cx="1600200" cy="1697038"/>
            <a:chOff x="7467600" y="1295400"/>
            <a:chExt cx="1371599" cy="1497105"/>
          </a:xfrm>
        </p:grpSpPr>
        <p:sp>
          <p:nvSpPr>
            <p:cNvPr id="10251" name="Shape 346"/>
            <p:cNvSpPr>
              <a:spLocks noChangeArrowheads="1"/>
            </p:cNvSpPr>
            <p:nvPr/>
          </p:nvSpPr>
          <p:spPr bwMode="auto">
            <a:xfrm>
              <a:off x="7467600" y="1295400"/>
              <a:ext cx="1371599" cy="1497105"/>
            </a:xfrm>
            <a:prstGeom prst="wedgeRoundRectCallout">
              <a:avLst>
                <a:gd name="adj1" fmla="val 135602"/>
                <a:gd name="adj2" fmla="val 18167"/>
                <a:gd name="adj3" fmla="val 16667"/>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pPr>
              <a:endParaRPr lang="en-US" altLang="en-US" sz="1800">
                <a:solidFill>
                  <a:srgbClr val="FFFFFF"/>
                </a:solidFill>
                <a:latin typeface="Georgia" panose="02040502050405020303" pitchFamily="18" charset="0"/>
                <a:sym typeface="Georgia" panose="02040502050405020303" pitchFamily="18" charset="0"/>
              </a:endParaRPr>
            </a:p>
          </p:txBody>
        </p:sp>
        <p:sp>
          <p:nvSpPr>
            <p:cNvPr id="10252" name="Shape 347"/>
            <p:cNvSpPr txBox="1">
              <a:spLocks noChangeArrowheads="1"/>
            </p:cNvSpPr>
            <p:nvPr/>
          </p:nvSpPr>
          <p:spPr bwMode="auto">
            <a:xfrm>
              <a:off x="7543800" y="1371600"/>
              <a:ext cx="1143000" cy="130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sz="1800">
                  <a:latin typeface="Georgia" panose="02040502050405020303" pitchFamily="18" charset="0"/>
                  <a:sym typeface="Georgia" panose="02040502050405020303" pitchFamily="18" charset="0"/>
                </a:rPr>
                <a:t>Choose a variety, mostly whole fruit!</a:t>
              </a:r>
            </a:p>
          </p:txBody>
        </p:sp>
      </p:grpSp>
      <p:sp>
        <p:nvSpPr>
          <p:cNvPr id="10250" name="Shape 348"/>
          <p:cNvSpPr txBox="1">
            <a:spLocks noChangeArrowheads="1"/>
          </p:cNvSpPr>
          <p:nvPr/>
        </p:nvSpPr>
        <p:spPr bwMode="auto">
          <a:xfrm>
            <a:off x="1524000" y="6096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sz="2000" b="1" dirty="0">
                <a:latin typeface="Trebuchet MS" panose="020B0603020202020204" pitchFamily="34" charset="0"/>
                <a:sym typeface="Trebuchet MS" panose="020B0603020202020204" pitchFamily="34" charset="0"/>
              </a:rPr>
              <a:t>Consume a variety of healthy foods &amp; beverages </a:t>
            </a:r>
          </a:p>
          <a:p>
            <a:pPr algn="ctr" eaLnBrk="1" fontAlgn="base" hangingPunct="1">
              <a:spcBef>
                <a:spcPct val="0"/>
              </a:spcBef>
              <a:spcAft>
                <a:spcPct val="0"/>
              </a:spcAft>
              <a:buSzPct val="25000"/>
            </a:pPr>
            <a:r>
              <a:rPr lang="en-US" altLang="en-US" sz="2000" b="1" dirty="0">
                <a:latin typeface="Trebuchet MS" panose="020B0603020202020204" pitchFamily="34" charset="0"/>
                <a:sym typeface="Trebuchet MS" panose="020B0603020202020204" pitchFamily="34" charset="0"/>
              </a:rPr>
              <a:t>within an appropriate calorie level.</a:t>
            </a:r>
          </a:p>
        </p:txBody>
      </p:sp>
    </p:spTree>
    <p:extLst>
      <p:ext uri="{BB962C8B-B14F-4D97-AF65-F5344CB8AC3E}">
        <p14:creationId xmlns:p14="http://schemas.microsoft.com/office/powerpoint/2010/main" val="2592379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451"/>
          <p:cNvSpPr txBox="1">
            <a:spLocks noGrp="1"/>
          </p:cNvSpPr>
          <p:nvPr>
            <p:ph type="title"/>
          </p:nvPr>
        </p:nvSpPr>
        <p:spPr>
          <a:xfrm>
            <a:off x="1636713" y="434976"/>
            <a:ext cx="8229600" cy="944563"/>
          </a:xfrm>
        </p:spPr>
        <p:txBody>
          <a:bodyPr vert="horz" wrap="square" lIns="91425" tIns="45700" rIns="91425" bIns="45700" numCol="1" anchor="ctr" anchorCtr="0" compatLnSpc="1">
            <a:prstTxWarp prst="textNoShape">
              <a:avLst/>
            </a:prstTxWarp>
          </a:bodyPr>
          <a:lstStyle/>
          <a:p>
            <a:pPr eaLnBrk="1" hangingPunct="1">
              <a:spcBef>
                <a:spcPct val="0"/>
              </a:spcBef>
              <a:buClr>
                <a:srgbClr val="424456"/>
              </a:buClr>
              <a:buSzPct val="25000"/>
              <a:buFont typeface="Trebuchet MS" panose="020B0603020202020204" pitchFamily="34" charset="0"/>
              <a:buNone/>
            </a:pPr>
            <a:r>
              <a:rPr lang="en-US" altLang="en-US" smtClean="0">
                <a:solidFill>
                  <a:srgbClr val="424456"/>
                </a:solidFill>
                <a:latin typeface="Trebuchet MS" panose="020B0603020202020204" pitchFamily="34" charset="0"/>
                <a:cs typeface="Arial" panose="020B0604020202020204" pitchFamily="34" charset="0"/>
                <a:sym typeface="Trebuchet MS" panose="020B0603020202020204" pitchFamily="34" charset="0"/>
              </a:rPr>
              <a:t>School Meals: The DGA in Action!</a:t>
            </a:r>
          </a:p>
        </p:txBody>
      </p:sp>
      <p:pic>
        <p:nvPicPr>
          <p:cNvPr id="11267" name="Shape 452" descr="2012-03Mar-21 ReFresh Forest Hill (5).jpg"/>
          <p:cNvPicPr preferRelativeResize="0">
            <a:picLocks noGrp="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425686" y="1517158"/>
            <a:ext cx="2884488" cy="2163763"/>
          </a:xfrm>
        </p:spPr>
      </p:pic>
      <p:pic>
        <p:nvPicPr>
          <p:cNvPr id="11268" name="Shape 453" descr="\\kazoo\ntsb\Staff\mlopes\Grants\TEAM NUTRITION\2014-2016 Wellness Leaders\LEAs\Washington County\Smarter Lunchrooms\photo (2).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83" y="3952273"/>
            <a:ext cx="3352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Shape 45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265" y="1497754"/>
            <a:ext cx="28702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Shape 456"/>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7721" y="4051127"/>
            <a:ext cx="3039111" cy="171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7208107" y="1342155"/>
            <a:ext cx="4226933" cy="5220235"/>
          </a:xfrm>
          <a:prstGeom prst="rect">
            <a:avLst/>
          </a:prstGeom>
        </p:spPr>
      </p:pic>
    </p:spTree>
    <p:extLst>
      <p:ext uri="{BB962C8B-B14F-4D97-AF65-F5344CB8AC3E}">
        <p14:creationId xmlns:p14="http://schemas.microsoft.com/office/powerpoint/2010/main" val="738971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475"/>
          <p:cNvSpPr txBox="1">
            <a:spLocks noGrp="1"/>
          </p:cNvSpPr>
          <p:nvPr>
            <p:ph type="title"/>
          </p:nvPr>
        </p:nvSpPr>
        <p:spPr>
          <a:xfrm>
            <a:off x="515318" y="621657"/>
            <a:ext cx="6749405" cy="1439862"/>
          </a:xfrm>
        </p:spPr>
        <p:txBody>
          <a:bodyPr vert="horz" wrap="square" lIns="91425" tIns="45700" rIns="91425" bIns="45700" numCol="1" anchor="ctr" anchorCtr="0" compatLnSpc="1">
            <a:prstTxWarp prst="textNoShape">
              <a:avLst/>
            </a:prstTxWarp>
          </a:bodyPr>
          <a:lstStyle/>
          <a:p>
            <a:pPr marL="117475" algn="ctr" eaLnBrk="1" hangingPunct="1">
              <a:spcBef>
                <a:spcPct val="0"/>
              </a:spcBef>
              <a:buClr>
                <a:srgbClr val="424456"/>
              </a:buClr>
              <a:buSzPct val="25000"/>
            </a:pPr>
            <a:r>
              <a:rPr lang="en-US" altLang="en-US" sz="3600" dirty="0">
                <a:solidFill>
                  <a:srgbClr val="424456"/>
                </a:solidFill>
                <a:latin typeface="Trebuchet MS" panose="020B0603020202020204" pitchFamily="34" charset="0"/>
                <a:cs typeface="Arial" panose="020B0604020202020204" pitchFamily="34" charset="0"/>
                <a:sym typeface="Trebuchet MS" panose="020B0603020202020204" pitchFamily="34" charset="0"/>
              </a:rPr>
              <a:t>How are nutrition standards for </a:t>
            </a:r>
            <a:r>
              <a:rPr lang="en-US" altLang="en-US" sz="3600" dirty="0" smtClean="0">
                <a:solidFill>
                  <a:srgbClr val="424456"/>
                </a:solidFill>
                <a:latin typeface="Trebuchet MS" panose="020B0603020202020204" pitchFamily="34" charset="0"/>
                <a:cs typeface="Arial" panose="020B0604020202020204" pitchFamily="34" charset="0"/>
                <a:sym typeface="Trebuchet MS" panose="020B0603020202020204" pitchFamily="34" charset="0"/>
              </a:rPr>
              <a:t>School Meals established</a:t>
            </a:r>
            <a:r>
              <a:rPr lang="en-US" altLang="en-US" sz="3600" dirty="0">
                <a:solidFill>
                  <a:srgbClr val="424456"/>
                </a:solidFill>
                <a:latin typeface="Trebuchet MS" panose="020B0603020202020204" pitchFamily="34" charset="0"/>
                <a:cs typeface="Arial" panose="020B0604020202020204" pitchFamily="34" charset="0"/>
                <a:sym typeface="Trebuchet MS" panose="020B0603020202020204" pitchFamily="34" charset="0"/>
              </a:rPr>
              <a:t>?</a:t>
            </a:r>
          </a:p>
        </p:txBody>
      </p:sp>
      <p:sp>
        <p:nvSpPr>
          <p:cNvPr id="476" name="Shape 476"/>
          <p:cNvSpPr txBox="1">
            <a:spLocks noGrp="1"/>
          </p:cNvSpPr>
          <p:nvPr>
            <p:ph type="body" idx="1"/>
          </p:nvPr>
        </p:nvSpPr>
        <p:spPr>
          <a:xfrm>
            <a:off x="1704976" y="1846263"/>
            <a:ext cx="8505825" cy="4011612"/>
          </a:xfrm>
        </p:spPr>
        <p:txBody>
          <a:bodyPr vert="horz" wrap="square" lIns="91425" tIns="45700" rIns="91425" bIns="45700" numCol="1" anchor="t" anchorCtr="0" compatLnSpc="1">
            <a:prstTxWarp prst="textNoShape">
              <a:avLst/>
            </a:prstTxWarp>
            <a:noAutofit/>
          </a:bodyPr>
          <a:lstStyle/>
          <a:p>
            <a:pPr marL="274320" lvl="1" indent="-7620" eaLnBrk="1" fontAlgn="auto" hangingPunct="1">
              <a:lnSpc>
                <a:spcPct val="90000"/>
              </a:lnSpc>
              <a:spcBef>
                <a:spcPts val="0"/>
              </a:spcBef>
              <a:spcAft>
                <a:spcPts val="0"/>
              </a:spcAft>
              <a:buSzPct val="25000"/>
              <a:buNone/>
              <a:defRPr/>
            </a:pPr>
            <a:endParaRPr dirty="0"/>
          </a:p>
          <a:p>
            <a:pPr indent="-264160" eaLnBrk="1" fontAlgn="auto" hangingPunct="1">
              <a:lnSpc>
                <a:spcPct val="90000"/>
              </a:lnSpc>
              <a:spcAft>
                <a:spcPts val="0"/>
              </a:spcAft>
              <a:defRPr/>
            </a:pPr>
            <a:r>
              <a:rPr lang="en-US" dirty="0"/>
              <a:t>Meals planned according to: </a:t>
            </a:r>
          </a:p>
          <a:p>
            <a:pPr lvl="1" indent="-251968" eaLnBrk="1" fontAlgn="auto" hangingPunct="1">
              <a:lnSpc>
                <a:spcPct val="90000"/>
              </a:lnSpc>
              <a:spcAft>
                <a:spcPts val="0"/>
              </a:spcAft>
              <a:defRPr/>
            </a:pPr>
            <a:r>
              <a:rPr lang="en-US" dirty="0"/>
              <a:t>A specified Meal Pattern</a:t>
            </a:r>
          </a:p>
          <a:p>
            <a:pPr lvl="1" indent="-251968" eaLnBrk="1" fontAlgn="auto" hangingPunct="1">
              <a:lnSpc>
                <a:spcPct val="90000"/>
              </a:lnSpc>
              <a:spcAft>
                <a:spcPts val="0"/>
              </a:spcAft>
              <a:defRPr/>
            </a:pPr>
            <a:r>
              <a:rPr lang="en-US" dirty="0"/>
              <a:t>Dietary Guidelines for Americans </a:t>
            </a:r>
            <a:br>
              <a:rPr lang="en-US" dirty="0"/>
            </a:br>
            <a:r>
              <a:rPr lang="en-US" dirty="0"/>
              <a:t>(DGA)</a:t>
            </a:r>
          </a:p>
          <a:p>
            <a:pPr lvl="1" indent="-251968" eaLnBrk="1" fontAlgn="auto" hangingPunct="1">
              <a:lnSpc>
                <a:spcPct val="90000"/>
              </a:lnSpc>
              <a:spcAft>
                <a:spcPts val="0"/>
              </a:spcAft>
              <a:defRPr/>
            </a:pPr>
            <a:r>
              <a:rPr lang="en-US" dirty="0"/>
              <a:t>ChooseMyPlate.gov</a:t>
            </a:r>
          </a:p>
          <a:p>
            <a:pPr indent="-264160" eaLnBrk="1" fontAlgn="auto" hangingPunct="1">
              <a:lnSpc>
                <a:spcPct val="90000"/>
              </a:lnSpc>
              <a:spcAft>
                <a:spcPts val="0"/>
              </a:spcAft>
              <a:defRPr/>
            </a:pPr>
            <a:r>
              <a:rPr lang="en-US" dirty="0"/>
              <a:t>Strict nutrition standards</a:t>
            </a:r>
          </a:p>
          <a:p>
            <a:pPr indent="-264160" eaLnBrk="1" fontAlgn="auto" hangingPunct="1">
              <a:lnSpc>
                <a:spcPct val="90000"/>
              </a:lnSpc>
              <a:spcAft>
                <a:spcPts val="0"/>
              </a:spcAft>
              <a:buNone/>
              <a:defRPr/>
            </a:pPr>
            <a:endParaRPr dirty="0"/>
          </a:p>
          <a:p>
            <a:pPr indent="-264160" eaLnBrk="1" fontAlgn="auto" hangingPunct="1">
              <a:lnSpc>
                <a:spcPct val="90000"/>
              </a:lnSpc>
              <a:spcAft>
                <a:spcPts val="0"/>
              </a:spcAft>
              <a:defRPr/>
            </a:pPr>
            <a:r>
              <a:rPr lang="en-US" dirty="0"/>
              <a:t>Regular Federal &amp; State Reviews </a:t>
            </a:r>
          </a:p>
          <a:p>
            <a:pPr indent="-264160" eaLnBrk="1" fontAlgn="auto" hangingPunct="1">
              <a:lnSpc>
                <a:spcPct val="90000"/>
              </a:lnSpc>
              <a:spcAft>
                <a:spcPts val="0"/>
              </a:spcAft>
              <a:buNone/>
              <a:defRPr/>
            </a:pPr>
            <a:endParaRPr dirty="0"/>
          </a:p>
          <a:p>
            <a:pPr marL="822960" lvl="3" indent="-10160" eaLnBrk="1" fontAlgn="auto" hangingPunct="1">
              <a:lnSpc>
                <a:spcPct val="90000"/>
              </a:lnSpc>
              <a:spcAft>
                <a:spcPts val="0"/>
              </a:spcAft>
              <a:buSzPct val="25000"/>
              <a:buNone/>
              <a:defRPr/>
            </a:pPr>
            <a:endParaRPr dirty="0"/>
          </a:p>
        </p:txBody>
      </p:sp>
      <p:pic>
        <p:nvPicPr>
          <p:cNvPr id="13316" name="Shape 47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538" y="4648200"/>
            <a:ext cx="24304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Shape 47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1" y="1770064"/>
            <a:ext cx="28225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85030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484"/>
          <p:cNvSpPr txBox="1">
            <a:spLocks noGrp="1"/>
          </p:cNvSpPr>
          <p:nvPr>
            <p:ph type="title"/>
          </p:nvPr>
        </p:nvSpPr>
        <p:spPr>
          <a:xfrm>
            <a:off x="1714500" y="479426"/>
            <a:ext cx="8229600" cy="823913"/>
          </a:xfrm>
        </p:spPr>
        <p:txBody>
          <a:bodyPr vert="horz" wrap="square" lIns="91425" tIns="45700" rIns="91425" bIns="45700" numCol="1" anchor="ctr" anchorCtr="0" compatLnSpc="1">
            <a:prstTxWarp prst="textNoShape">
              <a:avLst/>
            </a:prstTxWarp>
          </a:bodyPr>
          <a:lstStyle/>
          <a:p>
            <a:pPr algn="ctr" eaLnBrk="1" hangingPunct="1">
              <a:spcBef>
                <a:spcPct val="0"/>
              </a:spcBef>
              <a:buClr>
                <a:srgbClr val="424456"/>
              </a:buClr>
              <a:buSzPct val="25000"/>
              <a:buFont typeface="Trebuchet MS" panose="020B0603020202020204" pitchFamily="34" charset="0"/>
              <a:buNone/>
            </a:pPr>
            <a:r>
              <a:rPr lang="en-US" altLang="en-US" smtClean="0">
                <a:solidFill>
                  <a:srgbClr val="424456"/>
                </a:solidFill>
                <a:latin typeface="Trebuchet MS" panose="020B0603020202020204" pitchFamily="34" charset="0"/>
                <a:cs typeface="Arial" panose="020B0604020202020204" pitchFamily="34" charset="0"/>
                <a:sym typeface="Trebuchet MS" panose="020B0603020202020204" pitchFamily="34" charset="0"/>
              </a:rPr>
              <a:t>Federal Nutrition Requirements </a:t>
            </a:r>
          </a:p>
        </p:txBody>
      </p:sp>
      <p:sp>
        <p:nvSpPr>
          <p:cNvPr id="14339" name="Shape 485"/>
          <p:cNvSpPr txBox="1">
            <a:spLocks noGrp="1"/>
          </p:cNvSpPr>
          <p:nvPr>
            <p:ph type="body" idx="1"/>
          </p:nvPr>
        </p:nvSpPr>
        <p:spPr>
          <a:xfrm>
            <a:off x="1714501" y="1327150"/>
            <a:ext cx="8747125" cy="5219700"/>
          </a:xfrm>
        </p:spPr>
        <p:txBody>
          <a:bodyPr vert="horz" wrap="square" lIns="91425" tIns="45700" rIns="91425" bIns="45700" numCol="1" anchor="t" anchorCtr="0" compatLnSpc="1">
            <a:prstTxWarp prst="textNoShape">
              <a:avLst/>
            </a:prstTxWarp>
          </a:bodyPr>
          <a:lstStyle/>
          <a:p>
            <a:pPr marL="365125" indent="-263525" eaLnBrk="1" hangingPunct="1">
              <a:lnSpc>
                <a:spcPct val="140000"/>
              </a:lnSpc>
              <a:spcBef>
                <a:spcPct val="0"/>
              </a:spcBef>
              <a:buClr>
                <a:srgbClr val="A04DA3"/>
              </a:buClr>
              <a:buSzTx/>
              <a:buFont typeface="Georgia" panose="02040502050405020303" pitchFamily="18" charset="0"/>
              <a:buChar char="•"/>
            </a:pPr>
            <a:r>
              <a:rPr lang="en-US" altLang="en-US" smtClean="0">
                <a:solidFill>
                  <a:srgbClr val="000000"/>
                </a:solidFill>
                <a:latin typeface="Georgia" panose="02040502050405020303" pitchFamily="18" charset="0"/>
                <a:cs typeface="Arial" panose="020B0604020202020204" pitchFamily="34" charset="0"/>
                <a:sym typeface="Georgia" panose="02040502050405020303" pitchFamily="18" charset="0"/>
              </a:rPr>
              <a:t>More fruits and vegetables, including servings of leafy greens, red/orange vegetables, and legumes</a:t>
            </a:r>
          </a:p>
          <a:p>
            <a:pPr marL="365125" indent="-263525" eaLnBrk="1" hangingPunct="1">
              <a:lnSpc>
                <a:spcPct val="140000"/>
              </a:lnSpc>
              <a:buClr>
                <a:srgbClr val="A04DA3"/>
              </a:buClr>
              <a:buSzTx/>
              <a:buFont typeface="Georgia" panose="02040502050405020303" pitchFamily="18" charset="0"/>
              <a:buChar char="•"/>
            </a:pPr>
            <a:r>
              <a:rPr lang="en-US" altLang="en-US" smtClean="0">
                <a:solidFill>
                  <a:srgbClr val="000000"/>
                </a:solidFill>
                <a:latin typeface="Georgia" panose="02040502050405020303" pitchFamily="18" charset="0"/>
                <a:cs typeface="Arial" panose="020B0604020202020204" pitchFamily="34" charset="0"/>
                <a:sym typeface="Georgia" panose="02040502050405020303" pitchFamily="18" charset="0"/>
              </a:rPr>
              <a:t>More whole grains</a:t>
            </a:r>
          </a:p>
          <a:p>
            <a:pPr marL="365125" indent="-263525" eaLnBrk="1" hangingPunct="1">
              <a:lnSpc>
                <a:spcPct val="140000"/>
              </a:lnSpc>
              <a:buClr>
                <a:srgbClr val="A04DA3"/>
              </a:buClr>
              <a:buSzTx/>
              <a:buFont typeface="Georgia" panose="02040502050405020303" pitchFamily="18" charset="0"/>
              <a:buChar char="•"/>
            </a:pPr>
            <a:r>
              <a:rPr lang="en-US" altLang="en-US" smtClean="0">
                <a:solidFill>
                  <a:srgbClr val="000000"/>
                </a:solidFill>
                <a:latin typeface="Georgia" panose="02040502050405020303" pitchFamily="18" charset="0"/>
                <a:cs typeface="Arial" panose="020B0604020202020204" pitchFamily="34" charset="0"/>
                <a:sym typeface="Georgia" panose="02040502050405020303" pitchFamily="18" charset="0"/>
              </a:rPr>
              <a:t>Fat-free or 1% milk</a:t>
            </a:r>
          </a:p>
          <a:p>
            <a:pPr marL="365125" indent="-263525" eaLnBrk="1" hangingPunct="1">
              <a:lnSpc>
                <a:spcPct val="140000"/>
              </a:lnSpc>
              <a:buClr>
                <a:srgbClr val="A04DA3"/>
              </a:buClr>
              <a:buSzTx/>
              <a:buFont typeface="Georgia" panose="02040502050405020303" pitchFamily="18" charset="0"/>
              <a:buChar char="•"/>
            </a:pPr>
            <a:r>
              <a:rPr lang="en-US" altLang="en-US" smtClean="0">
                <a:solidFill>
                  <a:srgbClr val="000000"/>
                </a:solidFill>
                <a:latin typeface="Georgia" panose="02040502050405020303" pitchFamily="18" charset="0"/>
                <a:cs typeface="Arial" panose="020B0604020202020204" pitchFamily="34" charset="0"/>
                <a:sym typeface="Georgia" panose="02040502050405020303" pitchFamily="18" charset="0"/>
              </a:rPr>
              <a:t>Lean Meats, Beans, &amp; Legumes</a:t>
            </a:r>
          </a:p>
          <a:p>
            <a:pPr marL="365125" indent="-263525" eaLnBrk="1" hangingPunct="1">
              <a:lnSpc>
                <a:spcPct val="140000"/>
              </a:lnSpc>
              <a:buClr>
                <a:srgbClr val="A04DA3"/>
              </a:buClr>
              <a:buSzTx/>
              <a:buFont typeface="Georgia" panose="02040502050405020303" pitchFamily="18" charset="0"/>
              <a:buChar char="•"/>
            </a:pPr>
            <a:r>
              <a:rPr lang="en-US" altLang="en-US" smtClean="0">
                <a:solidFill>
                  <a:srgbClr val="000000"/>
                </a:solidFill>
                <a:latin typeface="Georgia" panose="02040502050405020303" pitchFamily="18" charset="0"/>
                <a:cs typeface="Arial" panose="020B0604020202020204" pitchFamily="34" charset="0"/>
                <a:sym typeface="Georgia" panose="02040502050405020303" pitchFamily="18" charset="0"/>
              </a:rPr>
              <a:t>Age-appropriate limits on:</a:t>
            </a:r>
          </a:p>
          <a:p>
            <a:pPr marL="547688" lvl="1" indent="-192088" eaLnBrk="1" hangingPunct="1">
              <a:lnSpc>
                <a:spcPct val="90000"/>
              </a:lnSpc>
              <a:buSzTx/>
              <a:buFont typeface="Georgia" panose="02040502050405020303" pitchFamily="18" charset="0"/>
              <a:buChar char="▫"/>
            </a:pPr>
            <a:r>
              <a:rPr lang="en-US" altLang="en-US" smtClean="0">
                <a:latin typeface="Georgia" panose="02040502050405020303" pitchFamily="18" charset="0"/>
                <a:cs typeface="Arial" panose="020B0604020202020204" pitchFamily="34" charset="0"/>
                <a:sym typeface="Georgia" panose="02040502050405020303" pitchFamily="18" charset="0"/>
              </a:rPr>
              <a:t>Calories</a:t>
            </a:r>
          </a:p>
          <a:p>
            <a:pPr marL="547688" lvl="1" indent="-192088" eaLnBrk="1" hangingPunct="1">
              <a:lnSpc>
                <a:spcPct val="90000"/>
              </a:lnSpc>
              <a:buSzTx/>
              <a:buFont typeface="Georgia" panose="02040502050405020303" pitchFamily="18" charset="0"/>
              <a:buChar char="▫"/>
            </a:pPr>
            <a:r>
              <a:rPr lang="en-US" altLang="en-US" smtClean="0">
                <a:latin typeface="Georgia" panose="02040502050405020303" pitchFamily="18" charset="0"/>
                <a:cs typeface="Arial" panose="020B0604020202020204" pitchFamily="34" charset="0"/>
                <a:sym typeface="Georgia" panose="02040502050405020303" pitchFamily="18" charset="0"/>
              </a:rPr>
              <a:t>Sodium</a:t>
            </a:r>
          </a:p>
          <a:p>
            <a:pPr marL="547688" lvl="1" indent="-192088" eaLnBrk="1" hangingPunct="1">
              <a:lnSpc>
                <a:spcPct val="90000"/>
              </a:lnSpc>
              <a:buSzTx/>
              <a:buFont typeface="Georgia" panose="02040502050405020303" pitchFamily="18" charset="0"/>
              <a:buChar char="▫"/>
            </a:pPr>
            <a:r>
              <a:rPr lang="en-US" altLang="en-US" i="1" smtClean="0">
                <a:latin typeface="Georgia" panose="02040502050405020303" pitchFamily="18" charset="0"/>
                <a:cs typeface="Arial" panose="020B0604020202020204" pitchFamily="34" charset="0"/>
                <a:sym typeface="Georgia" panose="02040502050405020303" pitchFamily="18" charset="0"/>
              </a:rPr>
              <a:t>Trans</a:t>
            </a:r>
            <a:r>
              <a:rPr lang="en-US" altLang="en-US" smtClean="0">
                <a:latin typeface="Georgia" panose="02040502050405020303" pitchFamily="18" charset="0"/>
                <a:cs typeface="Arial" panose="020B0604020202020204" pitchFamily="34" charset="0"/>
                <a:sym typeface="Georgia" panose="02040502050405020303" pitchFamily="18" charset="0"/>
              </a:rPr>
              <a:t> and saturated fat </a:t>
            </a:r>
          </a:p>
        </p:txBody>
      </p:sp>
      <p:pic>
        <p:nvPicPr>
          <p:cNvPr id="486" name="Shape 486" descr="Reimb Meal Pic"/>
          <p:cNvPicPr preferRelativeResize="0"/>
          <p:nvPr/>
        </p:nvPicPr>
        <p:blipFill rotWithShape="1">
          <a:blip r:embed="rId3"/>
          <a:srcRect/>
          <a:stretch/>
        </p:blipFill>
        <p:spPr>
          <a:xfrm>
            <a:off x="8153400" y="3711576"/>
            <a:ext cx="2058988" cy="2759075"/>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164824683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Shape 492"/>
          <p:cNvGrpSpPr>
            <a:grpSpLocks/>
          </p:cNvGrpSpPr>
          <p:nvPr/>
        </p:nvGrpSpPr>
        <p:grpSpPr bwMode="auto">
          <a:xfrm>
            <a:off x="1116808" y="1628777"/>
            <a:ext cx="3409950" cy="4084638"/>
            <a:chOff x="106341125" y="110318025"/>
            <a:chExt cx="4485831" cy="4474007"/>
          </a:xfrm>
        </p:grpSpPr>
        <p:pic>
          <p:nvPicPr>
            <p:cNvPr id="15384" name="Shape 493" descr="th?id=HN"/>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68625" y="110773862"/>
              <a:ext cx="2094442" cy="139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Shape 494" descr="th?id=HN"/>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81562" y="110950475"/>
              <a:ext cx="1590510" cy="116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Shape 496" descr="th?id=HN"/>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61450" y="112952012"/>
              <a:ext cx="1510511" cy="120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8" name="Shape 497"/>
            <p:cNvSpPr txBox="1">
              <a:spLocks noChangeArrowheads="1"/>
            </p:cNvSpPr>
            <p:nvPr/>
          </p:nvSpPr>
          <p:spPr bwMode="auto">
            <a:xfrm>
              <a:off x="106568625" y="112011825"/>
              <a:ext cx="2031573" cy="94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5" tIns="27425" rIns="27425" bIns="274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b="1">
                  <a:latin typeface="Quattrocento Sans" charset="0"/>
                  <a:cs typeface="Quattrocento Sans" charset="0"/>
                  <a:sym typeface="Quattrocento Sans" charset="0"/>
                </a:rPr>
                <a:t>Traditional Enriched Flour Pizza</a:t>
              </a:r>
            </a:p>
          </p:txBody>
        </p:sp>
        <p:sp>
          <p:nvSpPr>
            <p:cNvPr id="15390" name="Shape 499"/>
            <p:cNvSpPr txBox="1">
              <a:spLocks noChangeArrowheads="1"/>
            </p:cNvSpPr>
            <p:nvPr/>
          </p:nvSpPr>
          <p:spPr bwMode="auto">
            <a:xfrm>
              <a:off x="108460700" y="112011825"/>
              <a:ext cx="2366256" cy="68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5" tIns="27425" rIns="27425" bIns="274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b="1">
                  <a:latin typeface="Quattrocento Sans" charset="0"/>
                  <a:cs typeface="Quattrocento Sans" charset="0"/>
                  <a:sym typeface="Quattrocento Sans" charset="0"/>
                </a:rPr>
                <a:t>Sweetened Applesauce (</a:t>
              </a:r>
              <a:r>
                <a:rPr lang="en-US" altLang="en-US" b="1">
                  <a:latin typeface="Cabin" charset="0"/>
                  <a:cs typeface="Cabin" charset="0"/>
                  <a:sym typeface="Cabin" charset="0"/>
                </a:rPr>
                <a:t>¼</a:t>
              </a:r>
              <a:r>
                <a:rPr lang="en-US" altLang="en-US" b="1">
                  <a:latin typeface="Quattrocento Sans" charset="0"/>
                  <a:cs typeface="Quattrocento Sans" charset="0"/>
                  <a:sym typeface="Quattrocento Sans" charset="0"/>
                </a:rPr>
                <a:t> cup)</a:t>
              </a:r>
            </a:p>
          </p:txBody>
        </p:sp>
        <p:sp>
          <p:nvSpPr>
            <p:cNvPr id="15391" name="Shape 500"/>
            <p:cNvSpPr txBox="1">
              <a:spLocks noChangeArrowheads="1"/>
            </p:cNvSpPr>
            <p:nvPr/>
          </p:nvSpPr>
          <p:spPr bwMode="auto">
            <a:xfrm>
              <a:off x="106608450" y="113950825"/>
              <a:ext cx="2004646" cy="84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5" tIns="27425" rIns="27425" bIns="274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b="1">
                  <a:latin typeface="Quattrocento Sans" charset="0"/>
                  <a:cs typeface="Quattrocento Sans" charset="0"/>
                  <a:sym typeface="Quattrocento Sans" charset="0"/>
                </a:rPr>
                <a:t>Green Beans</a:t>
              </a:r>
              <a:br>
                <a:rPr lang="en-US" altLang="en-US" b="1">
                  <a:latin typeface="Quattrocento Sans" charset="0"/>
                  <a:cs typeface="Quattrocento Sans" charset="0"/>
                  <a:sym typeface="Quattrocento Sans" charset="0"/>
                </a:rPr>
              </a:br>
              <a:r>
                <a:rPr lang="en-US" altLang="en-US" b="1">
                  <a:latin typeface="Quattrocento Sans" charset="0"/>
                  <a:cs typeface="Quattrocento Sans" charset="0"/>
                  <a:sym typeface="Quattrocento Sans" charset="0"/>
                </a:rPr>
                <a:t>(</a:t>
              </a:r>
              <a:r>
                <a:rPr lang="en-US" altLang="en-US" b="1">
                  <a:latin typeface="Calibri" panose="020F0502020204030204" pitchFamily="34" charset="0"/>
                  <a:cs typeface="Calibri" panose="020F0502020204030204" pitchFamily="34" charset="0"/>
                  <a:sym typeface="Calibri" panose="020F0502020204030204" pitchFamily="34" charset="0"/>
                </a:rPr>
                <a:t>½</a:t>
              </a:r>
              <a:r>
                <a:rPr lang="en-US" altLang="en-US" b="1">
                  <a:latin typeface="Quattrocento Sans" charset="0"/>
                  <a:cs typeface="Quattrocento Sans" charset="0"/>
                  <a:sym typeface="Quattrocento Sans" charset="0"/>
                </a:rPr>
                <a:t> cup)</a:t>
              </a:r>
            </a:p>
          </p:txBody>
        </p:sp>
        <p:sp>
          <p:nvSpPr>
            <p:cNvPr id="501" name="Shape 501"/>
            <p:cNvSpPr txBox="1"/>
            <p:nvPr/>
          </p:nvSpPr>
          <p:spPr>
            <a:xfrm>
              <a:off x="106341125" y="110318025"/>
              <a:ext cx="4314584" cy="485134"/>
            </a:xfrm>
            <a:prstGeom prst="rect">
              <a:avLst/>
            </a:prstGeom>
            <a:noFill/>
            <a:ln>
              <a:noFill/>
            </a:ln>
          </p:spPr>
          <p:txBody>
            <a:bodyPr lIns="27425" tIns="27425" rIns="27425" bIns="27425"/>
            <a:lstStyle/>
            <a:p>
              <a:pPr algn="ctr">
                <a:buSzPct val="25000"/>
                <a:defRPr/>
              </a:pPr>
              <a:r>
                <a:rPr lang="en-US" sz="2250" b="1" kern="0">
                  <a:solidFill>
                    <a:srgbClr val="000000"/>
                  </a:solidFill>
                  <a:latin typeface="Arial"/>
                  <a:ea typeface="Arial"/>
                  <a:cs typeface="Arial"/>
                  <a:sym typeface="Arial"/>
                </a:rPr>
                <a:t>The Tray of Yesterday</a:t>
              </a:r>
            </a:p>
          </p:txBody>
        </p:sp>
      </p:grpSp>
      <p:grpSp>
        <p:nvGrpSpPr>
          <p:cNvPr id="15363" name="Shape 502"/>
          <p:cNvGrpSpPr>
            <a:grpSpLocks/>
          </p:cNvGrpSpPr>
          <p:nvPr/>
        </p:nvGrpSpPr>
        <p:grpSpPr bwMode="auto">
          <a:xfrm>
            <a:off x="4706938" y="2138364"/>
            <a:ext cx="4167187" cy="1636712"/>
            <a:chOff x="4233967" y="1677509"/>
            <a:chExt cx="5556185" cy="2182256"/>
          </a:xfrm>
        </p:grpSpPr>
        <p:pic>
          <p:nvPicPr>
            <p:cNvPr id="15377" name="Shape 503" descr="th?id=HN"/>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9528" y="1677509"/>
              <a:ext cx="1387457" cy="102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Shape 504" descr="th?id=HN"/>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6396" y="1682450"/>
              <a:ext cx="1933512" cy="130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Shape 506" descr="1345459297_apple_red_delicious"/>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7389" y="2223141"/>
              <a:ext cx="744275" cy="7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Shape 507"/>
            <p:cNvSpPr txBox="1">
              <a:spLocks noChangeArrowheads="1"/>
            </p:cNvSpPr>
            <p:nvPr/>
          </p:nvSpPr>
          <p:spPr bwMode="auto">
            <a:xfrm>
              <a:off x="4233967" y="3059538"/>
              <a:ext cx="1834897" cy="7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5" tIns="27425" rIns="27425" bIns="274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b="1">
                  <a:latin typeface="Quattrocento Sans" charset="0"/>
                  <a:cs typeface="Quattrocento Sans" charset="0"/>
                  <a:sym typeface="Quattrocento Sans" charset="0"/>
                </a:rPr>
                <a:t>Whole Grain Rich Pizza</a:t>
              </a:r>
            </a:p>
          </p:txBody>
        </p:sp>
        <p:sp>
          <p:nvSpPr>
            <p:cNvPr id="508" name="Shape 508"/>
            <p:cNvSpPr txBox="1"/>
            <p:nvPr/>
          </p:nvSpPr>
          <p:spPr>
            <a:xfrm>
              <a:off x="6113545" y="3032159"/>
              <a:ext cx="3676607" cy="827606"/>
            </a:xfrm>
            <a:prstGeom prst="rect">
              <a:avLst/>
            </a:prstGeom>
            <a:noFill/>
            <a:ln>
              <a:noFill/>
            </a:ln>
          </p:spPr>
          <p:txBody>
            <a:bodyPr lIns="27425" tIns="27425" rIns="27425" bIns="27425"/>
            <a:lstStyle/>
            <a:p>
              <a:pPr algn="ctr">
                <a:buSzPct val="25000"/>
                <a:defRPr/>
              </a:pPr>
              <a:r>
                <a:rPr lang="en-US" sz="1400" b="1" kern="0">
                  <a:solidFill>
                    <a:srgbClr val="000000"/>
                  </a:solidFill>
                  <a:latin typeface="Quattrocento Sans"/>
                  <a:ea typeface="Quattrocento Sans"/>
                  <a:cs typeface="Quattrocento Sans"/>
                  <a:sym typeface="Quattrocento Sans"/>
                </a:rPr>
                <a:t>Unsweetened Applesauce (</a:t>
              </a:r>
              <a:r>
                <a:rPr lang="en-US" sz="1400" b="1" kern="0">
                  <a:solidFill>
                    <a:srgbClr val="000000"/>
                  </a:solidFill>
                  <a:latin typeface="Calibri"/>
                  <a:ea typeface="Calibri"/>
                  <a:cs typeface="Calibri"/>
                  <a:sym typeface="Calibri"/>
                </a:rPr>
                <a:t>½</a:t>
              </a:r>
              <a:r>
                <a:rPr lang="en-US" sz="1400" b="1" kern="0">
                  <a:solidFill>
                    <a:srgbClr val="000000"/>
                  </a:solidFill>
                  <a:latin typeface="Quattrocento Sans"/>
                  <a:ea typeface="Quattrocento Sans"/>
                  <a:cs typeface="Quattrocento Sans"/>
                  <a:sym typeface="Quattrocento Sans"/>
                </a:rPr>
                <a:t> cup) or Fresh Apple (1 whole)  or Fresh Apple Slices (½ cup)</a:t>
              </a:r>
            </a:p>
            <a:p>
              <a:pPr algn="ctr">
                <a:defRPr/>
              </a:pPr>
              <a:endParaRPr sz="900" b="1" kern="0">
                <a:solidFill>
                  <a:srgbClr val="000000"/>
                </a:solidFill>
                <a:latin typeface="Quattrocento Sans"/>
                <a:ea typeface="Quattrocento Sans"/>
                <a:cs typeface="Quattrocento Sans"/>
                <a:sym typeface="Quattrocento Sans"/>
              </a:endParaRPr>
            </a:p>
            <a:p>
              <a:pPr>
                <a:defRPr/>
              </a:pPr>
              <a:endParaRPr sz="1350" kern="0">
                <a:solidFill>
                  <a:srgbClr val="000000"/>
                </a:solidFill>
                <a:latin typeface="Arial"/>
                <a:ea typeface="Arial"/>
                <a:cs typeface="Arial"/>
                <a:sym typeface="Arial"/>
              </a:endParaRPr>
            </a:p>
          </p:txBody>
        </p:sp>
      </p:grpSp>
      <p:pic>
        <p:nvPicPr>
          <p:cNvPr id="15364" name="Shape 510" descr="th?id=HN"/>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0450" y="4064001"/>
            <a:ext cx="11620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Shape 511" descr="3oz_Baby_Grimmway"/>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9514" y="3979863"/>
            <a:ext cx="133508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Shape 512" descr="15845492-a-wooden-bowl-full-of-assorted-salad-greens-including-spinach-arugula-and-romaine-horizontal-format-"/>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8263" y="4127501"/>
            <a:ext cx="121126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Shape 513"/>
          <p:cNvSpPr txBox="1">
            <a:spLocks noChangeArrowheads="1"/>
          </p:cNvSpPr>
          <p:nvPr/>
        </p:nvSpPr>
        <p:spPr bwMode="auto">
          <a:xfrm>
            <a:off x="4903789" y="5210176"/>
            <a:ext cx="12731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5" tIns="27425" rIns="27425" bIns="274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b="1">
                <a:latin typeface="Quattrocento Sans" charset="0"/>
                <a:cs typeface="Quattrocento Sans" charset="0"/>
                <a:sym typeface="Quattrocento Sans" charset="0"/>
              </a:rPr>
              <a:t>Low Sodium Green Beans</a:t>
            </a:r>
            <a:br>
              <a:rPr lang="en-US" altLang="en-US" b="1">
                <a:latin typeface="Quattrocento Sans" charset="0"/>
                <a:cs typeface="Quattrocento Sans" charset="0"/>
                <a:sym typeface="Quattrocento Sans" charset="0"/>
              </a:rPr>
            </a:br>
            <a:r>
              <a:rPr lang="en-US" altLang="en-US" b="1">
                <a:latin typeface="Quattrocento Sans" charset="0"/>
                <a:cs typeface="Quattrocento Sans" charset="0"/>
                <a:sym typeface="Quattrocento Sans" charset="0"/>
              </a:rPr>
              <a:t>(</a:t>
            </a:r>
            <a:r>
              <a:rPr lang="en-US" altLang="en-US" b="1">
                <a:latin typeface="Calibri" panose="020F0502020204030204" pitchFamily="34" charset="0"/>
                <a:cs typeface="Calibri" panose="020F0502020204030204" pitchFamily="34" charset="0"/>
                <a:sym typeface="Calibri" panose="020F0502020204030204" pitchFamily="34" charset="0"/>
              </a:rPr>
              <a:t>½</a:t>
            </a:r>
            <a:r>
              <a:rPr lang="en-US" altLang="en-US" b="1">
                <a:latin typeface="Quattrocento Sans" charset="0"/>
                <a:cs typeface="Quattrocento Sans" charset="0"/>
                <a:sym typeface="Quattrocento Sans" charset="0"/>
              </a:rPr>
              <a:t> cup)</a:t>
            </a:r>
          </a:p>
        </p:txBody>
      </p:sp>
      <p:sp>
        <p:nvSpPr>
          <p:cNvPr id="15368" name="Shape 514"/>
          <p:cNvSpPr txBox="1">
            <a:spLocks noChangeArrowheads="1"/>
          </p:cNvSpPr>
          <p:nvPr/>
        </p:nvSpPr>
        <p:spPr bwMode="auto">
          <a:xfrm>
            <a:off x="6259514" y="5267326"/>
            <a:ext cx="10366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5" tIns="27425" rIns="27425" bIns="274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b="1">
                <a:latin typeface="Quattrocento Sans" charset="0"/>
                <a:cs typeface="Quattrocento Sans" charset="0"/>
                <a:sym typeface="Quattrocento Sans" charset="0"/>
              </a:rPr>
              <a:t>Fresh Baby Carrots</a:t>
            </a:r>
            <a:br>
              <a:rPr lang="en-US" altLang="en-US" b="1">
                <a:latin typeface="Quattrocento Sans" charset="0"/>
                <a:cs typeface="Quattrocento Sans" charset="0"/>
                <a:sym typeface="Quattrocento Sans" charset="0"/>
              </a:rPr>
            </a:br>
            <a:r>
              <a:rPr lang="en-US" altLang="en-US" b="1">
                <a:latin typeface="Quattrocento Sans" charset="0"/>
                <a:cs typeface="Quattrocento Sans" charset="0"/>
                <a:sym typeface="Quattrocento Sans" charset="0"/>
              </a:rPr>
              <a:t>(</a:t>
            </a:r>
            <a:r>
              <a:rPr lang="en-US" altLang="en-US" b="1">
                <a:latin typeface="Cabin" charset="0"/>
                <a:cs typeface="Cabin" charset="0"/>
                <a:sym typeface="Cabin" charset="0"/>
              </a:rPr>
              <a:t>¼</a:t>
            </a:r>
            <a:r>
              <a:rPr lang="en-US" altLang="en-US" b="1">
                <a:latin typeface="Quattrocento Sans" charset="0"/>
                <a:cs typeface="Quattrocento Sans" charset="0"/>
                <a:sym typeface="Quattrocento Sans" charset="0"/>
              </a:rPr>
              <a:t> cup)</a:t>
            </a:r>
          </a:p>
        </p:txBody>
      </p:sp>
      <p:sp>
        <p:nvSpPr>
          <p:cNvPr id="15369" name="Shape 515"/>
          <p:cNvSpPr txBox="1">
            <a:spLocks noChangeArrowheads="1"/>
          </p:cNvSpPr>
          <p:nvPr/>
        </p:nvSpPr>
        <p:spPr bwMode="auto">
          <a:xfrm>
            <a:off x="7416801" y="5210176"/>
            <a:ext cx="16176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5" tIns="27425" rIns="27425" bIns="274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b="1">
                <a:latin typeface="Quattrocento Sans" charset="0"/>
                <a:cs typeface="Quattrocento Sans" charset="0"/>
                <a:sym typeface="Quattrocento Sans" charset="0"/>
              </a:rPr>
              <a:t>Fresh Mixed Greens</a:t>
            </a:r>
            <a:br>
              <a:rPr lang="en-US" altLang="en-US" b="1">
                <a:latin typeface="Quattrocento Sans" charset="0"/>
                <a:cs typeface="Quattrocento Sans" charset="0"/>
                <a:sym typeface="Quattrocento Sans" charset="0"/>
              </a:rPr>
            </a:br>
            <a:r>
              <a:rPr lang="en-US" altLang="en-US" b="1">
                <a:latin typeface="Quattrocento Sans" charset="0"/>
                <a:cs typeface="Quattrocento Sans" charset="0"/>
                <a:sym typeface="Quattrocento Sans" charset="0"/>
              </a:rPr>
              <a:t>(</a:t>
            </a:r>
            <a:r>
              <a:rPr lang="en-US" altLang="en-US" b="1">
                <a:latin typeface="Calibri" panose="020F0502020204030204" pitchFamily="34" charset="0"/>
                <a:cs typeface="Calibri" panose="020F0502020204030204" pitchFamily="34" charset="0"/>
                <a:sym typeface="Calibri" panose="020F0502020204030204" pitchFamily="34" charset="0"/>
              </a:rPr>
              <a:t>½</a:t>
            </a:r>
            <a:r>
              <a:rPr lang="en-US" altLang="en-US" b="1">
                <a:latin typeface="Quattrocento Sans" charset="0"/>
                <a:cs typeface="Quattrocento Sans" charset="0"/>
                <a:sym typeface="Quattrocento Sans" charset="0"/>
              </a:rPr>
              <a:t> cup Hand Mixed Selection of Romaine, Spinach &amp; 3-Way Iceberg Blend)</a:t>
            </a:r>
          </a:p>
        </p:txBody>
      </p:sp>
      <p:pic>
        <p:nvPicPr>
          <p:cNvPr id="15370" name="Shape 516" descr="naturally-fresh-lite-ranch-101842"/>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6" y="4127501"/>
            <a:ext cx="9175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Shape 517"/>
          <p:cNvSpPr txBox="1">
            <a:spLocks noChangeArrowheads="1"/>
          </p:cNvSpPr>
          <p:nvPr/>
        </p:nvSpPr>
        <p:spPr bwMode="auto">
          <a:xfrm>
            <a:off x="9144001" y="5162551"/>
            <a:ext cx="10509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5" tIns="27425" rIns="27425" bIns="274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buSzPct val="25000"/>
            </a:pPr>
            <a:r>
              <a:rPr lang="en-US" altLang="en-US" b="1">
                <a:latin typeface="Quattrocento Sans" charset="0"/>
                <a:cs typeface="Quattrocento Sans" charset="0"/>
                <a:sym typeface="Quattrocento Sans" charset="0"/>
              </a:rPr>
              <a:t>Naturally Fresh Lite Ranch Dressing</a:t>
            </a:r>
            <a:br>
              <a:rPr lang="en-US" altLang="en-US" b="1">
                <a:latin typeface="Quattrocento Sans" charset="0"/>
                <a:cs typeface="Quattrocento Sans" charset="0"/>
                <a:sym typeface="Quattrocento Sans" charset="0"/>
              </a:rPr>
            </a:br>
            <a:r>
              <a:rPr lang="en-US" altLang="en-US" b="1">
                <a:latin typeface="Quattrocento Sans" charset="0"/>
                <a:cs typeface="Quattrocento Sans" charset="0"/>
                <a:sym typeface="Quattrocento Sans" charset="0"/>
              </a:rPr>
              <a:t>(2 Tbsp.) </a:t>
            </a:r>
          </a:p>
        </p:txBody>
      </p:sp>
      <p:sp>
        <p:nvSpPr>
          <p:cNvPr id="518" name="Shape 518"/>
          <p:cNvSpPr txBox="1"/>
          <p:nvPr/>
        </p:nvSpPr>
        <p:spPr>
          <a:xfrm>
            <a:off x="6248400" y="1693863"/>
            <a:ext cx="3195638" cy="379412"/>
          </a:xfrm>
          <a:prstGeom prst="rect">
            <a:avLst/>
          </a:prstGeom>
          <a:noFill/>
          <a:ln>
            <a:noFill/>
          </a:ln>
        </p:spPr>
        <p:txBody>
          <a:bodyPr lIns="27425" tIns="27425" rIns="27425" bIns="27425"/>
          <a:lstStyle/>
          <a:p>
            <a:pPr algn="ctr">
              <a:buSzPct val="25000"/>
              <a:defRPr/>
            </a:pPr>
            <a:r>
              <a:rPr lang="en-US" sz="2250" b="1" kern="0">
                <a:solidFill>
                  <a:srgbClr val="000000"/>
                </a:solidFill>
                <a:latin typeface="Arial"/>
                <a:ea typeface="Arial"/>
                <a:cs typeface="Arial"/>
                <a:sym typeface="Arial"/>
              </a:rPr>
              <a:t>The Tray of Today</a:t>
            </a:r>
          </a:p>
        </p:txBody>
      </p:sp>
      <p:sp>
        <p:nvSpPr>
          <p:cNvPr id="15373" name="Shape 519"/>
          <p:cNvSpPr txBox="1">
            <a:spLocks noGrp="1"/>
          </p:cNvSpPr>
          <p:nvPr>
            <p:ph type="title" idx="4294967295"/>
          </p:nvPr>
        </p:nvSpPr>
        <p:spPr>
          <a:xfrm>
            <a:off x="1600201" y="762000"/>
            <a:ext cx="9040813" cy="685800"/>
          </a:xfrm>
        </p:spPr>
        <p:txBody>
          <a:bodyPr vert="horz" wrap="square" lIns="91425" tIns="45700" rIns="91425" bIns="45700" numCol="1" anchor="t" anchorCtr="0" compatLnSpc="1">
            <a:prstTxWarp prst="textNoShape">
              <a:avLst/>
            </a:prstTxWarp>
          </a:bodyPr>
          <a:lstStyle/>
          <a:p>
            <a:pPr algn="ctr" eaLnBrk="1" hangingPunct="1">
              <a:buClr>
                <a:srgbClr val="424456"/>
              </a:buClr>
              <a:buSzPct val="25000"/>
              <a:buFont typeface="Trebuchet MS" panose="020B0603020202020204" pitchFamily="34" charset="0"/>
              <a:buNone/>
            </a:pPr>
            <a:r>
              <a:rPr lang="en-US" altLang="en-US" sz="2800">
                <a:solidFill>
                  <a:srgbClr val="424456"/>
                </a:solidFill>
                <a:latin typeface="Trebuchet MS" panose="020B0603020202020204" pitchFamily="34" charset="0"/>
                <a:cs typeface="Arial" panose="020B0604020202020204" pitchFamily="34" charset="0"/>
                <a:sym typeface="Trebuchet MS" panose="020B0603020202020204" pitchFamily="34" charset="0"/>
              </a:rPr>
              <a:t>School Lunch Meal Comparison Before &amp; After 2012</a:t>
            </a:r>
            <a:endParaRPr lang="en-US" altLang="en-US" sz="2000">
              <a:solidFill>
                <a:srgbClr val="424456"/>
              </a:solidFill>
              <a:latin typeface="Trebuchet MS" panose="020B0603020202020204" pitchFamily="34" charset="0"/>
              <a:cs typeface="Arial" panose="020B0604020202020204" pitchFamily="34" charset="0"/>
              <a:sym typeface="Trebuchet MS" panose="020B0603020202020204" pitchFamily="34" charset="0"/>
            </a:endParaRPr>
          </a:p>
        </p:txBody>
      </p:sp>
      <p:pic>
        <p:nvPicPr>
          <p:cNvPr id="15374" name="Shape 520"/>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b="15668"/>
          <a:stretch>
            <a:fillRect/>
          </a:stretch>
        </p:blipFill>
        <p:spPr bwMode="auto">
          <a:xfrm>
            <a:off x="7700963" y="2089151"/>
            <a:ext cx="1173162"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1" name="Shape 521"/>
          <p:cNvCxnSpPr/>
          <p:nvPr/>
        </p:nvCxnSpPr>
        <p:spPr>
          <a:xfrm>
            <a:off x="4781550" y="1538288"/>
            <a:ext cx="19050" cy="5319712"/>
          </a:xfrm>
          <a:prstGeom prst="straightConnector1">
            <a:avLst/>
          </a:prstGeom>
          <a:noFill/>
          <a:ln w="76200" cap="flat" cmpd="sng">
            <a:solidFill>
              <a:schemeClr val="accent1"/>
            </a:solidFill>
            <a:prstDash val="solid"/>
            <a:round/>
            <a:headEnd type="none" w="med" len="med"/>
            <a:tailEnd type="none" w="med" len="med"/>
          </a:ln>
          <a:effectLst>
            <a:outerShdw blurRad="51500" dist="25400" dir="5400000" rotWithShape="0">
              <a:srgbClr val="000000">
                <a:alpha val="40000"/>
              </a:srgbClr>
            </a:outerShdw>
          </a:effectLst>
        </p:spPr>
      </p:cxnSp>
      <p:cxnSp>
        <p:nvCxnSpPr>
          <p:cNvPr id="522" name="Shape 522"/>
          <p:cNvCxnSpPr/>
          <p:nvPr/>
        </p:nvCxnSpPr>
        <p:spPr>
          <a:xfrm>
            <a:off x="1524000" y="1538288"/>
            <a:ext cx="9124950" cy="0"/>
          </a:xfrm>
          <a:prstGeom prst="straightConnector1">
            <a:avLst/>
          </a:prstGeom>
          <a:noFill/>
          <a:ln w="76200" cap="flat" cmpd="sng">
            <a:solidFill>
              <a:schemeClr val="accent1"/>
            </a:solidFill>
            <a:prstDash val="solid"/>
            <a:round/>
            <a:headEnd type="none" w="med" len="med"/>
            <a:tailEnd type="none" w="med" len="med"/>
          </a:ln>
          <a:effectLst>
            <a:outerShdw blurRad="51500" dist="25400" dir="5400000" rotWithShape="0">
              <a:srgbClr val="000000">
                <a:alpha val="40000"/>
              </a:srgbClr>
            </a:outerShdw>
          </a:effectLst>
        </p:spPr>
      </p:cxnSp>
    </p:spTree>
    <p:extLst>
      <p:ext uri="{BB962C8B-B14F-4D97-AF65-F5344CB8AC3E}">
        <p14:creationId xmlns:p14="http://schemas.microsoft.com/office/powerpoint/2010/main" val="203934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613"/>
          <p:cNvSpPr txBox="1">
            <a:spLocks noGrp="1"/>
          </p:cNvSpPr>
          <p:nvPr>
            <p:ph type="title"/>
          </p:nvPr>
        </p:nvSpPr>
        <p:spPr>
          <a:xfrm>
            <a:off x="1679575" y="495301"/>
            <a:ext cx="5873750" cy="868363"/>
          </a:xfrm>
        </p:spPr>
        <p:txBody>
          <a:bodyPr vert="horz" wrap="square" lIns="91425" tIns="45700" rIns="91425" bIns="45700" numCol="1" anchor="ctr" anchorCtr="0" compatLnSpc="1">
            <a:prstTxWarp prst="textNoShape">
              <a:avLst/>
            </a:prstTxWarp>
          </a:bodyPr>
          <a:lstStyle/>
          <a:p>
            <a:pPr eaLnBrk="1" hangingPunct="1">
              <a:spcBef>
                <a:spcPct val="0"/>
              </a:spcBef>
              <a:buClr>
                <a:srgbClr val="424456"/>
              </a:buClr>
              <a:buSzPct val="25000"/>
              <a:buFont typeface="Trebuchet MS" panose="020B0603020202020204" pitchFamily="34" charset="0"/>
              <a:buNone/>
            </a:pPr>
            <a:r>
              <a:rPr lang="en-US" altLang="en-US" smtClean="0">
                <a:solidFill>
                  <a:srgbClr val="424456"/>
                </a:solidFill>
                <a:latin typeface="Trebuchet MS" panose="020B0603020202020204" pitchFamily="34" charset="0"/>
                <a:cs typeface="Arial" panose="020B0604020202020204" pitchFamily="34" charset="0"/>
                <a:sym typeface="Trebuchet MS" panose="020B0603020202020204" pitchFamily="34" charset="0"/>
              </a:rPr>
              <a:t>A Typical School Lunch</a:t>
            </a:r>
          </a:p>
        </p:txBody>
      </p:sp>
      <p:sp>
        <p:nvSpPr>
          <p:cNvPr id="20483" name="Shape 614"/>
          <p:cNvSpPr txBox="1">
            <a:spLocks noGrp="1"/>
          </p:cNvSpPr>
          <p:nvPr>
            <p:ph type="body" idx="1"/>
          </p:nvPr>
        </p:nvSpPr>
        <p:spPr>
          <a:xfrm>
            <a:off x="2671763" y="1708150"/>
            <a:ext cx="3916362" cy="4446588"/>
          </a:xfrm>
        </p:spPr>
        <p:txBody>
          <a:bodyPr vert="horz" wrap="square" lIns="91425" tIns="45700" rIns="91425" bIns="45700" numCol="1" anchor="t" anchorCtr="0" compatLnSpc="1">
            <a:prstTxWarp prst="textNoShape">
              <a:avLst/>
            </a:prstTxWarp>
          </a:bodyPr>
          <a:lstStyle/>
          <a:p>
            <a:pPr marL="0" indent="0" eaLnBrk="1" hangingPunct="1">
              <a:spcBef>
                <a:spcPct val="0"/>
              </a:spcBef>
              <a:buClr>
                <a:srgbClr val="A04DA3"/>
              </a:buClr>
              <a:buSzPct val="25000"/>
              <a:buNone/>
            </a:pPr>
            <a:r>
              <a:rPr lang="en-US" altLang="en-US" smtClean="0">
                <a:solidFill>
                  <a:srgbClr val="000000"/>
                </a:solidFill>
                <a:latin typeface="Georgia" panose="02040502050405020303" pitchFamily="18" charset="0"/>
                <a:cs typeface="Arial" panose="020B0604020202020204" pitchFamily="34" charset="0"/>
                <a:sym typeface="Georgia" panose="02040502050405020303" pitchFamily="18" charset="0"/>
              </a:rPr>
              <a:t>Food Groups (components)</a:t>
            </a:r>
          </a:p>
          <a:p>
            <a:pPr marL="1028700" lvl="1" indent="-254000" eaLnBrk="1" hangingPunct="1">
              <a:buSzTx/>
              <a:buFont typeface="Georgia" panose="02040502050405020303" pitchFamily="18" charset="0"/>
              <a:buChar char="▫"/>
            </a:pPr>
            <a:r>
              <a:rPr lang="en-US" altLang="en-US" smtClean="0">
                <a:latin typeface="Georgia" panose="02040502050405020303" pitchFamily="18" charset="0"/>
                <a:cs typeface="Arial" panose="020B0604020202020204" pitchFamily="34" charset="0"/>
                <a:sym typeface="Georgia" panose="02040502050405020303" pitchFamily="18" charset="0"/>
              </a:rPr>
              <a:t>Protein (Meat/Meat Alt)</a:t>
            </a:r>
          </a:p>
          <a:p>
            <a:pPr marL="1028700" lvl="1" indent="-254000" eaLnBrk="1" hangingPunct="1">
              <a:buSzTx/>
              <a:buFont typeface="Georgia" panose="02040502050405020303" pitchFamily="18" charset="0"/>
              <a:buChar char="▫"/>
            </a:pPr>
            <a:r>
              <a:rPr lang="en-US" altLang="en-US" smtClean="0">
                <a:latin typeface="Georgia" panose="02040502050405020303" pitchFamily="18" charset="0"/>
                <a:cs typeface="Arial" panose="020B0604020202020204" pitchFamily="34" charset="0"/>
                <a:sym typeface="Georgia" panose="02040502050405020303" pitchFamily="18" charset="0"/>
              </a:rPr>
              <a:t>Grain (Whole Grain)</a:t>
            </a:r>
          </a:p>
          <a:p>
            <a:pPr marL="1028700" lvl="1" indent="-254000" eaLnBrk="1" hangingPunct="1">
              <a:buSzTx/>
              <a:buNone/>
            </a:pPr>
            <a:endParaRPr lang="en-US" altLang="en-US" smtClean="0">
              <a:latin typeface="Georgia" panose="02040502050405020303" pitchFamily="18" charset="0"/>
              <a:cs typeface="Arial" panose="020B0604020202020204" pitchFamily="34" charset="0"/>
              <a:sym typeface="Georgia" panose="02040502050405020303" pitchFamily="18" charset="0"/>
            </a:endParaRPr>
          </a:p>
          <a:p>
            <a:pPr marL="1028700" lvl="1" indent="-254000" eaLnBrk="1" hangingPunct="1">
              <a:buSzTx/>
              <a:buNone/>
            </a:pPr>
            <a:endParaRPr lang="en-US" altLang="en-US" smtClean="0">
              <a:latin typeface="Georgia" panose="02040502050405020303" pitchFamily="18" charset="0"/>
              <a:cs typeface="Arial" panose="020B0604020202020204" pitchFamily="34" charset="0"/>
              <a:sym typeface="Georgia" panose="02040502050405020303" pitchFamily="18" charset="0"/>
            </a:endParaRPr>
          </a:p>
          <a:p>
            <a:pPr marL="1028700" lvl="1" indent="-254000" eaLnBrk="1" hangingPunct="1">
              <a:buSzTx/>
              <a:buNone/>
            </a:pPr>
            <a:endParaRPr lang="en-US" altLang="en-US" smtClean="0">
              <a:latin typeface="Georgia" panose="02040502050405020303" pitchFamily="18" charset="0"/>
              <a:cs typeface="Arial" panose="020B0604020202020204" pitchFamily="34" charset="0"/>
              <a:sym typeface="Georgia" panose="02040502050405020303" pitchFamily="18" charset="0"/>
            </a:endParaRPr>
          </a:p>
          <a:p>
            <a:pPr marL="1028700" lvl="1" indent="-254000" eaLnBrk="1" hangingPunct="1">
              <a:buSzTx/>
              <a:buFont typeface="Georgia" panose="02040502050405020303" pitchFamily="18" charset="0"/>
              <a:buChar char="▫"/>
            </a:pPr>
            <a:r>
              <a:rPr lang="en-US" altLang="en-US" smtClean="0">
                <a:latin typeface="Georgia" panose="02040502050405020303" pitchFamily="18" charset="0"/>
                <a:cs typeface="Arial" panose="020B0604020202020204" pitchFamily="34" charset="0"/>
                <a:sym typeface="Georgia" panose="02040502050405020303" pitchFamily="18" charset="0"/>
              </a:rPr>
              <a:t>Vegetable</a:t>
            </a:r>
          </a:p>
          <a:p>
            <a:pPr marL="1028700" lvl="1" indent="-254000" eaLnBrk="1" hangingPunct="1">
              <a:buSzTx/>
              <a:buFont typeface="Georgia" panose="02040502050405020303" pitchFamily="18" charset="0"/>
              <a:buChar char="▫"/>
            </a:pPr>
            <a:r>
              <a:rPr lang="en-US" altLang="en-US" smtClean="0">
                <a:latin typeface="Georgia" panose="02040502050405020303" pitchFamily="18" charset="0"/>
                <a:cs typeface="Arial" panose="020B0604020202020204" pitchFamily="34" charset="0"/>
                <a:sym typeface="Georgia" panose="02040502050405020303" pitchFamily="18" charset="0"/>
              </a:rPr>
              <a:t>Fruit</a:t>
            </a:r>
          </a:p>
          <a:p>
            <a:pPr marL="1028700" lvl="1" indent="-254000" eaLnBrk="1" hangingPunct="1">
              <a:buSzTx/>
              <a:buNone/>
            </a:pPr>
            <a:endParaRPr lang="en-US" altLang="en-US" smtClean="0">
              <a:latin typeface="Georgia" panose="02040502050405020303" pitchFamily="18" charset="0"/>
              <a:cs typeface="Arial" panose="020B0604020202020204" pitchFamily="34" charset="0"/>
              <a:sym typeface="Georgia" panose="02040502050405020303" pitchFamily="18" charset="0"/>
            </a:endParaRPr>
          </a:p>
          <a:p>
            <a:pPr marL="1028700" lvl="1" indent="-254000" eaLnBrk="1" hangingPunct="1">
              <a:buSzTx/>
              <a:buNone/>
            </a:pPr>
            <a:endParaRPr lang="en-US" altLang="en-US" smtClean="0">
              <a:latin typeface="Georgia" panose="02040502050405020303" pitchFamily="18" charset="0"/>
              <a:cs typeface="Arial" panose="020B0604020202020204" pitchFamily="34" charset="0"/>
              <a:sym typeface="Georgia" panose="02040502050405020303" pitchFamily="18" charset="0"/>
            </a:endParaRPr>
          </a:p>
          <a:p>
            <a:pPr marL="1028700" lvl="1" indent="-254000" eaLnBrk="1" hangingPunct="1">
              <a:buSzTx/>
              <a:buNone/>
            </a:pPr>
            <a:endParaRPr lang="en-US" altLang="en-US" smtClean="0">
              <a:latin typeface="Georgia" panose="02040502050405020303" pitchFamily="18" charset="0"/>
              <a:cs typeface="Arial" panose="020B0604020202020204" pitchFamily="34" charset="0"/>
              <a:sym typeface="Georgia" panose="02040502050405020303" pitchFamily="18" charset="0"/>
            </a:endParaRPr>
          </a:p>
          <a:p>
            <a:pPr marL="1028700" lvl="1" indent="-254000" eaLnBrk="1" hangingPunct="1">
              <a:buSzTx/>
              <a:buFont typeface="Georgia" panose="02040502050405020303" pitchFamily="18" charset="0"/>
              <a:buChar char="▫"/>
            </a:pPr>
            <a:r>
              <a:rPr lang="en-US" altLang="en-US" smtClean="0">
                <a:latin typeface="Georgia" panose="02040502050405020303" pitchFamily="18" charset="0"/>
                <a:cs typeface="Arial" panose="020B0604020202020204" pitchFamily="34" charset="0"/>
                <a:sym typeface="Georgia" panose="02040502050405020303" pitchFamily="18" charset="0"/>
              </a:rPr>
              <a:t>Fluid Milk</a:t>
            </a:r>
          </a:p>
        </p:txBody>
      </p:sp>
      <p:sp>
        <p:nvSpPr>
          <p:cNvPr id="615" name="Shape 615"/>
          <p:cNvSpPr txBox="1">
            <a:spLocks noGrp="1"/>
          </p:cNvSpPr>
          <p:nvPr>
            <p:ph type="body" idx="2"/>
          </p:nvPr>
        </p:nvSpPr>
        <p:spPr>
          <a:xfrm>
            <a:off x="6372225" y="1673225"/>
            <a:ext cx="4044950" cy="4718050"/>
          </a:xfrm>
        </p:spPr>
        <p:txBody>
          <a:bodyPr vert="horz" wrap="square" lIns="91425" tIns="45700" rIns="91425" bIns="45700" numCol="1" anchor="t" anchorCtr="0" compatLnSpc="1">
            <a:prstTxWarp prst="textNoShape">
              <a:avLst/>
            </a:prstTxWarp>
            <a:noAutofit/>
          </a:bodyPr>
          <a:lstStyle/>
          <a:p>
            <a:pPr marL="0" indent="0" eaLnBrk="1" fontAlgn="auto" hangingPunct="1">
              <a:spcBef>
                <a:spcPts val="0"/>
              </a:spcBef>
              <a:spcAft>
                <a:spcPts val="0"/>
              </a:spcAft>
              <a:buSzPct val="25000"/>
              <a:buNone/>
              <a:defRPr/>
            </a:pPr>
            <a:r>
              <a:rPr lang="en-US" dirty="0"/>
              <a:t>Translates to: </a:t>
            </a:r>
          </a:p>
          <a:p>
            <a:pPr indent="-264160" eaLnBrk="1" fontAlgn="auto" hangingPunct="1">
              <a:spcAft>
                <a:spcPts val="0"/>
              </a:spcAft>
              <a:defRPr/>
            </a:pPr>
            <a:r>
              <a:rPr lang="en-US" dirty="0"/>
              <a:t>Entrée item</a:t>
            </a:r>
          </a:p>
          <a:p>
            <a:pPr lvl="1" indent="-251968" eaLnBrk="1" fontAlgn="auto" hangingPunct="1">
              <a:spcAft>
                <a:spcPts val="0"/>
              </a:spcAft>
              <a:defRPr/>
            </a:pPr>
            <a:r>
              <a:rPr lang="en-US" dirty="0"/>
              <a:t>Pizza, Chicken Nuggets/ Tenders, Meat w/Rice Dishes</a:t>
            </a:r>
          </a:p>
          <a:p>
            <a:pPr lvl="1" indent="-251968" eaLnBrk="1" fontAlgn="auto" hangingPunct="1">
              <a:spcAft>
                <a:spcPts val="0"/>
              </a:spcAft>
              <a:defRPr/>
            </a:pPr>
            <a:r>
              <a:rPr lang="en-US" dirty="0"/>
              <a:t>Hot/Cold Sandwiches</a:t>
            </a:r>
          </a:p>
          <a:p>
            <a:pPr lvl="1" indent="-251968" eaLnBrk="1" fontAlgn="auto" hangingPunct="1">
              <a:spcAft>
                <a:spcPts val="0"/>
              </a:spcAft>
              <a:defRPr/>
            </a:pPr>
            <a:r>
              <a:rPr lang="en-US" dirty="0"/>
              <a:t>Entrée Salads</a:t>
            </a:r>
          </a:p>
          <a:p>
            <a:pPr indent="-264160" eaLnBrk="1" fontAlgn="auto" hangingPunct="1">
              <a:spcAft>
                <a:spcPts val="0"/>
              </a:spcAft>
              <a:defRPr/>
            </a:pPr>
            <a:r>
              <a:rPr lang="en-US" dirty="0"/>
              <a:t>Side Items</a:t>
            </a:r>
          </a:p>
          <a:p>
            <a:pPr lvl="1" indent="-251968" eaLnBrk="1" fontAlgn="auto" hangingPunct="1">
              <a:spcAft>
                <a:spcPts val="0"/>
              </a:spcAft>
              <a:defRPr/>
            </a:pPr>
            <a:r>
              <a:rPr lang="en-US" dirty="0"/>
              <a:t>Garden Salad, Steamed Vegetable, Veggies w/Dip</a:t>
            </a:r>
          </a:p>
          <a:p>
            <a:pPr lvl="1" indent="-251968" eaLnBrk="1" fontAlgn="auto" hangingPunct="1">
              <a:spcAft>
                <a:spcPts val="0"/>
              </a:spcAft>
              <a:defRPr/>
            </a:pPr>
            <a:r>
              <a:rPr lang="en-US" dirty="0"/>
              <a:t>Fresh Fruit, Fruit Cup, 100% Fruit Juice</a:t>
            </a:r>
          </a:p>
          <a:p>
            <a:pPr indent="-264160" eaLnBrk="1" fontAlgn="auto" hangingPunct="1">
              <a:spcAft>
                <a:spcPts val="0"/>
              </a:spcAft>
              <a:defRPr/>
            </a:pPr>
            <a:r>
              <a:rPr lang="en-US" dirty="0"/>
              <a:t>Milk Choices</a:t>
            </a:r>
          </a:p>
          <a:p>
            <a:pPr lvl="1" indent="-251968" eaLnBrk="1" fontAlgn="auto" hangingPunct="1">
              <a:spcAft>
                <a:spcPts val="0"/>
              </a:spcAft>
              <a:defRPr/>
            </a:pPr>
            <a:r>
              <a:rPr lang="en-US" dirty="0"/>
              <a:t>Low-Fat Plain </a:t>
            </a:r>
            <a:r>
              <a:rPr lang="en-US" dirty="0" smtClean="0"/>
              <a:t>Milk or Flavored </a:t>
            </a:r>
            <a:r>
              <a:rPr lang="en-US" dirty="0" err="1" smtClean="0"/>
              <a:t>Mik</a:t>
            </a:r>
            <a:endParaRPr lang="en-US" dirty="0"/>
          </a:p>
          <a:p>
            <a:pPr lvl="1" indent="-251968" eaLnBrk="1" fontAlgn="auto" hangingPunct="1">
              <a:spcAft>
                <a:spcPts val="0"/>
              </a:spcAft>
              <a:defRPr/>
            </a:pPr>
            <a:r>
              <a:rPr lang="en-US" dirty="0"/>
              <a:t>NF Plain or Flavored Milk</a:t>
            </a:r>
          </a:p>
        </p:txBody>
      </p:sp>
      <p:pic>
        <p:nvPicPr>
          <p:cNvPr id="20485" name="Shape 616" descr="C:\Users\sbooker\Desktop\Pics for Presentations\School Lunch_ wrap soup baby carrots apple slices milk.bmp"/>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29238"/>
            <a:ext cx="19875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Shape 617" descr="C:\Users\sbooker\Desktop\Pics for Presentations\School LUnch_ Taco Rice Salad Strawberries Milk.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275" y="693738"/>
            <a:ext cx="2249488"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Shape 618" descr="IMG_0362.JP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21828" t="7091" r="11987" b="7091"/>
          <a:stretch>
            <a:fillRect/>
          </a:stretch>
        </p:blipFill>
        <p:spPr bwMode="auto">
          <a:xfrm>
            <a:off x="1524001" y="2133601"/>
            <a:ext cx="18510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10531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8" name="Shape 528"/>
          <p:cNvGraphicFramePr>
            <a:graphicFrameLocks noGrp="1"/>
          </p:cNvGraphicFramePr>
          <p:nvPr/>
        </p:nvGraphicFramePr>
        <p:xfrm>
          <a:off x="1717675" y="1247776"/>
          <a:ext cx="7416800" cy="5332413"/>
        </p:xfrm>
        <a:graphic>
          <a:graphicData uri="http://schemas.openxmlformats.org/drawingml/2006/table">
            <a:tbl>
              <a:tblPr/>
              <a:tblGrid>
                <a:gridCol w="1941513">
                  <a:extLst>
                    <a:ext uri="{9D8B030D-6E8A-4147-A177-3AD203B41FA5}">
                      <a16:colId xmlns:a16="http://schemas.microsoft.com/office/drawing/2014/main" val="3592919854"/>
                    </a:ext>
                  </a:extLst>
                </a:gridCol>
                <a:gridCol w="1812925">
                  <a:extLst>
                    <a:ext uri="{9D8B030D-6E8A-4147-A177-3AD203B41FA5}">
                      <a16:colId xmlns:a16="http://schemas.microsoft.com/office/drawing/2014/main" val="2553666744"/>
                    </a:ext>
                  </a:extLst>
                </a:gridCol>
                <a:gridCol w="1800225">
                  <a:extLst>
                    <a:ext uri="{9D8B030D-6E8A-4147-A177-3AD203B41FA5}">
                      <a16:colId xmlns:a16="http://schemas.microsoft.com/office/drawing/2014/main" val="3812891576"/>
                    </a:ext>
                  </a:extLst>
                </a:gridCol>
                <a:gridCol w="1862137">
                  <a:extLst>
                    <a:ext uri="{9D8B030D-6E8A-4147-A177-3AD203B41FA5}">
                      <a16:colId xmlns:a16="http://schemas.microsoft.com/office/drawing/2014/main" val="985173237"/>
                    </a:ext>
                  </a:extLst>
                </a:gridCol>
              </a:tblGrid>
              <a:tr h="395288">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Nutrient</a:t>
                      </a:r>
                    </a:p>
                  </a:txBody>
                  <a:tcPr marL="19525" marR="19525" marT="19525" marB="19525" anchor="b"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Today</a:t>
                      </a:r>
                    </a:p>
                  </a:txBody>
                  <a:tcPr marL="19525" marR="19525" marT="19525" marB="195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Yesterday</a:t>
                      </a:r>
                    </a:p>
                  </a:txBody>
                  <a:tcPr marL="19525" marR="19525" marT="19525" marB="195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Change</a:t>
                      </a:r>
                    </a:p>
                  </a:txBody>
                  <a:tcPr marL="19525" marR="19525" marT="19525" marB="195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6606359"/>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Calories</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565</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601</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6%</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850980"/>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Total Fat</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15g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22g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32%</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4230126279"/>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Saturated Fat</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4.5g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8.5g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47%</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805679782"/>
                  </a:ext>
                </a:extLst>
              </a:tr>
              <a:tr h="669925">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Trans Fat</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0g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Not Available on All Items</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Unknown Reduction</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3014973"/>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Protein</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24g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28.5g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16%</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9653145"/>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Carbohydrate</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85g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76g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12%</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8067775"/>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Fiber</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9g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3g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200%</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2156167705"/>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Whole Grains</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18g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0.5g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1500%</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796796526"/>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Vitamin A</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10,479 IU</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1483 IU</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600%</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706184047"/>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Vitamin C</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8mg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4mg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100%</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2676956163"/>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Sodium</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1073mg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1257mg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15%</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825666"/>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Calcium</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675mg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800mg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16%</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4549997"/>
                  </a:ext>
                </a:extLst>
              </a:tr>
              <a:tr h="3556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Iron</a:t>
                      </a:r>
                    </a:p>
                  </a:txBody>
                  <a:tcPr marL="19525" marR="19525" marT="19525" marB="19525" horzOverflow="overflow">
                    <a:lnL w="158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5mg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4mg</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19000"/>
                        </a:lnSpc>
                        <a:spcBef>
                          <a:spcPct val="0"/>
                        </a:spcBef>
                        <a:spcAft>
                          <a:spcPct val="0"/>
                        </a:spcAft>
                        <a:buClrTx/>
                        <a:buSzPct val="25000"/>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 25%</a:t>
                      </a:r>
                    </a:p>
                  </a:txBody>
                  <a:tcPr marL="19525" marR="19525" marT="19525" marB="1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9200560"/>
                  </a:ext>
                </a:extLst>
              </a:tr>
            </a:tbl>
          </a:graphicData>
        </a:graphic>
      </p:graphicFrame>
      <p:sp>
        <p:nvSpPr>
          <p:cNvPr id="529" name="Shape 529"/>
          <p:cNvSpPr/>
          <p:nvPr/>
        </p:nvSpPr>
        <p:spPr>
          <a:xfrm>
            <a:off x="7454901" y="5851526"/>
            <a:ext cx="2430463" cy="3465513"/>
          </a:xfrm>
          <a:prstGeom prst="rect">
            <a:avLst/>
          </a:prstGeom>
          <a:noFill/>
          <a:ln>
            <a:noFill/>
          </a:ln>
        </p:spPr>
        <p:txBody>
          <a:bodyPr lIns="0" tIns="0" rIns="0" bIns="0"/>
          <a:lstStyle/>
          <a:p>
            <a:pPr>
              <a:defRPr/>
            </a:pPr>
            <a:endParaRPr sz="1350" kern="0">
              <a:solidFill>
                <a:srgbClr val="000000"/>
              </a:solidFill>
              <a:latin typeface="Georgia"/>
              <a:ea typeface="Georgia"/>
              <a:cs typeface="Georgia"/>
              <a:sym typeface="Georgia"/>
            </a:endParaRPr>
          </a:p>
        </p:txBody>
      </p:sp>
      <p:sp>
        <p:nvSpPr>
          <p:cNvPr id="16464" name="Shape 530"/>
          <p:cNvSpPr txBox="1">
            <a:spLocks noChangeArrowheads="1"/>
          </p:cNvSpPr>
          <p:nvPr/>
        </p:nvSpPr>
        <p:spPr bwMode="auto">
          <a:xfrm>
            <a:off x="9332914" y="1481138"/>
            <a:ext cx="1335087"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5" tIns="27425" rIns="27425" bIns="274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lnSpc>
                <a:spcPct val="150000"/>
              </a:lnSpc>
              <a:spcBef>
                <a:spcPct val="0"/>
              </a:spcBef>
              <a:spcAft>
                <a:spcPct val="0"/>
              </a:spcAft>
              <a:buSzPct val="25000"/>
            </a:pPr>
            <a:r>
              <a:rPr lang="en-US" altLang="en-US" sz="1800" b="1"/>
              <a:t>Significant Changes (&gt;30%) </a:t>
            </a:r>
          </a:p>
          <a:p>
            <a:pPr algn="ctr" eaLnBrk="1" fontAlgn="base" hangingPunct="1">
              <a:lnSpc>
                <a:spcPct val="150000"/>
              </a:lnSpc>
              <a:spcBef>
                <a:spcPct val="0"/>
              </a:spcBef>
              <a:spcAft>
                <a:spcPct val="0"/>
              </a:spcAft>
              <a:buSzPct val="25000"/>
            </a:pPr>
            <a:r>
              <a:rPr lang="en-US" altLang="en-US" sz="1800" b="1"/>
              <a:t>are highlighted in </a:t>
            </a:r>
          </a:p>
          <a:p>
            <a:pPr algn="ctr" eaLnBrk="1" fontAlgn="base" hangingPunct="1">
              <a:lnSpc>
                <a:spcPct val="150000"/>
              </a:lnSpc>
              <a:spcBef>
                <a:spcPct val="0"/>
              </a:spcBef>
              <a:spcAft>
                <a:spcPct val="0"/>
              </a:spcAft>
              <a:buSzPct val="25000"/>
            </a:pPr>
            <a:r>
              <a:rPr lang="en-US" altLang="en-US" sz="1800" b="1"/>
              <a:t>yellow</a:t>
            </a:r>
            <a:r>
              <a:rPr lang="en-US" altLang="en-US" sz="1200" b="1"/>
              <a:t>.</a:t>
            </a:r>
          </a:p>
        </p:txBody>
      </p:sp>
      <p:sp>
        <p:nvSpPr>
          <p:cNvPr id="531" name="Shape 531"/>
          <p:cNvSpPr txBox="1"/>
          <p:nvPr/>
        </p:nvSpPr>
        <p:spPr>
          <a:xfrm>
            <a:off x="1524001" y="457200"/>
            <a:ext cx="9040813" cy="630238"/>
          </a:xfrm>
          <a:prstGeom prst="rect">
            <a:avLst/>
          </a:prstGeom>
          <a:noFill/>
          <a:ln>
            <a:noFill/>
          </a:ln>
        </p:spPr>
        <p:txBody>
          <a:bodyPr lIns="68575" tIns="34275" rIns="68575" bIns="34275" anchor="ctr"/>
          <a:lstStyle/>
          <a:p>
            <a:pPr algn="ctr">
              <a:buClr>
                <a:srgbClr val="262626"/>
              </a:buClr>
              <a:buSzPct val="25000"/>
              <a:defRPr/>
            </a:pPr>
            <a:r>
              <a:rPr lang="en-US" sz="2730" kern="0">
                <a:solidFill>
                  <a:srgbClr val="262626"/>
                </a:solidFill>
                <a:latin typeface="Trebuchet MS"/>
                <a:ea typeface="Trebuchet MS"/>
                <a:cs typeface="Trebuchet MS"/>
                <a:sym typeface="Trebuchet MS"/>
              </a:rPr>
              <a:t>Changing School Lunch Nutrient Profile (Elementary)</a:t>
            </a:r>
          </a:p>
        </p:txBody>
      </p:sp>
      <p:sp>
        <p:nvSpPr>
          <p:cNvPr id="532" name="Shape 532"/>
          <p:cNvSpPr/>
          <p:nvPr/>
        </p:nvSpPr>
        <p:spPr>
          <a:xfrm>
            <a:off x="3716338" y="949326"/>
            <a:ext cx="1771650" cy="5713413"/>
          </a:xfrm>
          <a:prstGeom prst="ellipse">
            <a:avLst/>
          </a:prstGeom>
          <a:noFill/>
          <a:ln w="38100" cap="flat" cmpd="sng">
            <a:solidFill>
              <a:schemeClr val="accent4"/>
            </a:solidFill>
            <a:prstDash val="solid"/>
            <a:round/>
            <a:headEnd type="none" w="med" len="med"/>
            <a:tailEnd type="none" w="med" len="med"/>
          </a:ln>
        </p:spPr>
        <p:txBody>
          <a:bodyPr lIns="91425" tIns="45700" rIns="91425" bIns="45700" anchor="ctr"/>
          <a:lstStyle/>
          <a:p>
            <a:pPr algn="ctr">
              <a:defRPr/>
            </a:pPr>
            <a:endParaRPr kern="0">
              <a:solidFill>
                <a:srgbClr val="000000"/>
              </a:solidFill>
              <a:latin typeface="Georgia"/>
              <a:ea typeface="Georgia"/>
              <a:cs typeface="Georgia"/>
              <a:sym typeface="Georgia"/>
            </a:endParaRPr>
          </a:p>
        </p:txBody>
      </p:sp>
      <p:sp>
        <p:nvSpPr>
          <p:cNvPr id="533" name="Shape 533"/>
          <p:cNvSpPr/>
          <p:nvPr/>
        </p:nvSpPr>
        <p:spPr>
          <a:xfrm>
            <a:off x="7194550" y="1020764"/>
            <a:ext cx="2052638" cy="5684837"/>
          </a:xfrm>
          <a:prstGeom prst="ellipse">
            <a:avLst/>
          </a:prstGeom>
          <a:noFill/>
          <a:ln w="38100" cap="flat" cmpd="sng">
            <a:solidFill>
              <a:schemeClr val="accent4"/>
            </a:solidFill>
            <a:prstDash val="solid"/>
            <a:round/>
            <a:headEnd type="none" w="med" len="med"/>
            <a:tailEnd type="none" w="med" len="med"/>
          </a:ln>
        </p:spPr>
        <p:txBody>
          <a:bodyPr lIns="91425" tIns="45700" rIns="91425" bIns="45700" anchor="ctr"/>
          <a:lstStyle/>
          <a:p>
            <a:pPr algn="ctr">
              <a:defRPr/>
            </a:pPr>
            <a:endParaRPr kern="0">
              <a:solidFill>
                <a:srgbClr val="000000"/>
              </a:solidFill>
              <a:latin typeface="Georgia"/>
              <a:ea typeface="Georgia"/>
              <a:cs typeface="Georgia"/>
              <a:sym typeface="Georgia"/>
            </a:endParaRPr>
          </a:p>
        </p:txBody>
      </p:sp>
    </p:spTree>
    <p:extLst>
      <p:ext uri="{BB962C8B-B14F-4D97-AF65-F5344CB8AC3E}">
        <p14:creationId xmlns:p14="http://schemas.microsoft.com/office/powerpoint/2010/main" val="297620901"/>
      </p:ext>
    </p:extLst>
  </p:cSld>
  <p:clrMapOvr>
    <a:masterClrMapping/>
  </p:clrMapOvr>
</p:sld>
</file>

<file path=ppt/theme/theme1.xml><?xml version="1.0" encoding="utf-8"?>
<a:theme xmlns:a="http://schemas.openxmlformats.org/drawingml/2006/main"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1301</Words>
  <Application>Microsoft Office PowerPoint</Application>
  <PresentationFormat>Widescreen</PresentationFormat>
  <Paragraphs>246</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Cabin</vt:lpstr>
      <vt:lpstr>Calibri</vt:lpstr>
      <vt:lpstr>Georgia</vt:lpstr>
      <vt:lpstr>Noto Sans Symbols</vt:lpstr>
      <vt:lpstr>Quattrocento Sans</vt:lpstr>
      <vt:lpstr>Trebuchet MS</vt:lpstr>
      <vt:lpstr>Urban</vt:lpstr>
      <vt:lpstr>Nutrition and Healthy Eating in Schools</vt:lpstr>
      <vt:lpstr>Nutrition and Healthy Eating in Schools </vt:lpstr>
      <vt:lpstr> Dietary Guidelines for Americans: Key Recommendations</vt:lpstr>
      <vt:lpstr>School Meals: The DGA in Action!</vt:lpstr>
      <vt:lpstr>How are nutrition standards for School Meals established?</vt:lpstr>
      <vt:lpstr>Federal Nutrition Requirements </vt:lpstr>
      <vt:lpstr>School Lunch Meal Comparison Before &amp; After 2012</vt:lpstr>
      <vt:lpstr>A Typical School Lunch</vt:lpstr>
      <vt:lpstr>PowerPoint Presentation</vt:lpstr>
      <vt:lpstr>Food and Nutrition Services Departments</vt:lpstr>
      <vt:lpstr>How are menus developed?</vt:lpstr>
      <vt:lpstr>PowerPoint Presentation</vt:lpstr>
      <vt:lpstr>Other Areas of the School Nutrition Environment</vt:lpstr>
      <vt:lpstr>Other Areas of School Nutrition Environment</vt:lpstr>
      <vt:lpstr>Resources for Families</vt:lpstr>
    </vt:vector>
  </TitlesOfParts>
  <Company>State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Healthy Eating in Schools</dc:title>
  <dc:creator>Windows User</dc:creator>
  <cp:lastModifiedBy>Windows User</cp:lastModifiedBy>
  <cp:revision>8</cp:revision>
  <dcterms:created xsi:type="dcterms:W3CDTF">2019-03-27T14:06:22Z</dcterms:created>
  <dcterms:modified xsi:type="dcterms:W3CDTF">2019-11-18T22:10:00Z</dcterms:modified>
</cp:coreProperties>
</file>