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Lst>
  <p:notesMasterIdLst>
    <p:notesMasterId r:id="rId73"/>
  </p:notesMasterIdLst>
  <p:handoutMasterIdLst>
    <p:handoutMasterId r:id="rId74"/>
  </p:handoutMasterIdLst>
  <p:sldIdLst>
    <p:sldId id="293" r:id="rId2"/>
    <p:sldId id="301" r:id="rId3"/>
    <p:sldId id="367" r:id="rId4"/>
    <p:sldId id="368" r:id="rId5"/>
    <p:sldId id="369" r:id="rId6"/>
    <p:sldId id="371" r:id="rId7"/>
    <p:sldId id="372" r:id="rId8"/>
    <p:sldId id="370" r:id="rId9"/>
    <p:sldId id="373" r:id="rId10"/>
    <p:sldId id="376" r:id="rId11"/>
    <p:sldId id="377" r:id="rId12"/>
    <p:sldId id="378" r:id="rId13"/>
    <p:sldId id="379" r:id="rId14"/>
    <p:sldId id="380" r:id="rId15"/>
    <p:sldId id="381" r:id="rId16"/>
    <p:sldId id="383" r:id="rId17"/>
    <p:sldId id="382" r:id="rId18"/>
    <p:sldId id="384" r:id="rId19"/>
    <p:sldId id="385" r:id="rId20"/>
    <p:sldId id="386" r:id="rId21"/>
    <p:sldId id="387"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1" r:id="rId36"/>
    <p:sldId id="403" r:id="rId37"/>
    <p:sldId id="402" r:id="rId38"/>
    <p:sldId id="435" r:id="rId39"/>
    <p:sldId id="439" r:id="rId40"/>
    <p:sldId id="404" r:id="rId41"/>
    <p:sldId id="406" r:id="rId42"/>
    <p:sldId id="405" r:id="rId43"/>
    <p:sldId id="407" r:id="rId44"/>
    <p:sldId id="408" r:id="rId45"/>
    <p:sldId id="409" r:id="rId46"/>
    <p:sldId id="410" r:id="rId47"/>
    <p:sldId id="411" r:id="rId48"/>
    <p:sldId id="412" r:id="rId49"/>
    <p:sldId id="413" r:id="rId50"/>
    <p:sldId id="414" r:id="rId51"/>
    <p:sldId id="415" r:id="rId52"/>
    <p:sldId id="441" r:id="rId53"/>
    <p:sldId id="416" r:id="rId54"/>
    <p:sldId id="417" r:id="rId55"/>
    <p:sldId id="418" r:id="rId56"/>
    <p:sldId id="419" r:id="rId57"/>
    <p:sldId id="421" r:id="rId58"/>
    <p:sldId id="426" r:id="rId59"/>
    <p:sldId id="430" r:id="rId60"/>
    <p:sldId id="427" r:id="rId61"/>
    <p:sldId id="431" r:id="rId62"/>
    <p:sldId id="422" r:id="rId63"/>
    <p:sldId id="423" r:id="rId64"/>
    <p:sldId id="424" r:id="rId65"/>
    <p:sldId id="428" r:id="rId66"/>
    <p:sldId id="429" r:id="rId67"/>
    <p:sldId id="442" r:id="rId68"/>
    <p:sldId id="434" r:id="rId69"/>
    <p:sldId id="440" r:id="rId70"/>
    <p:sldId id="432" r:id="rId71"/>
    <p:sldId id="433" r:id="rId72"/>
  </p:sldIdLst>
  <p:sldSz cx="9144000" cy="5143500" type="screen16x9"/>
  <p:notesSz cx="6858000" cy="9144000"/>
  <p:custDataLst>
    <p:tags r:id="rId7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9">
          <p15:clr>
            <a:srgbClr val="A4A3A4"/>
          </p15:clr>
        </p15:guide>
        <p15:guide id="2" pos="5759">
          <p15:clr>
            <a:srgbClr val="A4A3A4"/>
          </p15:clr>
        </p15:guide>
        <p15:guide id="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D38"/>
    <a:srgbClr val="EA1F48"/>
    <a:srgbClr val="EFF7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4"/>
    <p:restoredTop sz="83491" autoAdjust="0"/>
  </p:normalViewPr>
  <p:slideViewPr>
    <p:cSldViewPr snapToGrid="0" snapToObjects="1">
      <p:cViewPr varScale="1">
        <p:scale>
          <a:sx n="144" d="100"/>
          <a:sy n="144" d="100"/>
        </p:scale>
        <p:origin x="716" y="80"/>
      </p:cViewPr>
      <p:guideLst>
        <p:guide orient="horz" pos="3239"/>
        <p:guide pos="5759"/>
        <p:guide/>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DB65CF-30C5-C34A-B565-F401FE1BA5DE}" type="datetimeFigureOut">
              <a:rPr lang="en-US" smtClean="0"/>
              <a:t>10/13/2020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7C94B76-3727-6A49-B47B-952F58E7195D}" type="slidenum">
              <a:rPr lang="en-US" smtClean="0"/>
              <a:t>‹#›</a:t>
            </a:fld>
            <a:endParaRPr lang="en-US"/>
          </a:p>
        </p:txBody>
      </p:sp>
    </p:spTree>
    <p:extLst>
      <p:ext uri="{BB962C8B-B14F-4D97-AF65-F5344CB8AC3E}">
        <p14:creationId xmlns:p14="http://schemas.microsoft.com/office/powerpoint/2010/main" val="256845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90D3B6-5913-4E7F-9796-6603F710A3DC}" type="datetimeFigureOut">
              <a:rPr lang="en-US" smtClean="0"/>
              <a:t>10/13/2020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C262D9-81D9-4986-8104-69558C327533}" type="slidenum">
              <a:rPr lang="en-US" smtClean="0"/>
              <a:t>‹#›</a:t>
            </a:fld>
            <a:endParaRPr lang="en-US"/>
          </a:p>
        </p:txBody>
      </p:sp>
    </p:spTree>
    <p:extLst>
      <p:ext uri="{BB962C8B-B14F-4D97-AF65-F5344CB8AC3E}">
        <p14:creationId xmlns:p14="http://schemas.microsoft.com/office/powerpoint/2010/main" val="1595152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ederalregister.gov/citation/84-FR-31227"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everyone! And</a:t>
            </a:r>
            <a:r>
              <a:rPr lang="en-US" baseline="0" dirty="0" smtClean="0"/>
              <a:t> welcome to Converting Grains to Ounce Equivalents in the CACFP</a:t>
            </a:r>
            <a:endParaRPr lang="en-US" dirty="0"/>
          </a:p>
          <a:p>
            <a:endParaRPr lang="en-US" dirty="0"/>
          </a:p>
        </p:txBody>
      </p:sp>
      <p:sp>
        <p:nvSpPr>
          <p:cNvPr id="4" name="Slide Number Placeholder 3"/>
          <p:cNvSpPr>
            <a:spLocks noGrp="1"/>
          </p:cNvSpPr>
          <p:nvPr>
            <p:ph type="sldNum" sz="quarter" idx="10"/>
          </p:nvPr>
        </p:nvSpPr>
        <p:spPr/>
        <p:txBody>
          <a:bodyPr/>
          <a:lstStyle/>
          <a:p>
            <a:fld id="{61CC8927-04CC-44CC-A236-B2A78232679E}" type="slidenum">
              <a:rPr lang="en-US" smtClean="0"/>
              <a:t>1</a:t>
            </a:fld>
            <a:endParaRPr lang="en-US"/>
          </a:p>
        </p:txBody>
      </p:sp>
    </p:spTree>
    <p:extLst>
      <p:ext uri="{BB962C8B-B14F-4D97-AF65-F5344CB8AC3E}">
        <p14:creationId xmlns:p14="http://schemas.microsoft.com/office/powerpoint/2010/main" val="2254397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worksheet</a:t>
            </a:r>
            <a:r>
              <a:rPr lang="en-US" sz="1200" kern="1200" baseline="0" dirty="0">
                <a:solidFill>
                  <a:schemeClr val="tx1"/>
                </a:solidFill>
                <a:effectLst/>
                <a:latin typeface="+mn-lt"/>
                <a:ea typeface="+mn-ea"/>
                <a:cs typeface="+mn-cs"/>
              </a:rPr>
              <a:t> contains three pages of the full Grains Measuring Chart. The first column is where you identify your grain item and size.</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10</a:t>
            </a:fld>
            <a:endParaRPr lang="en-US"/>
          </a:p>
        </p:txBody>
      </p:sp>
    </p:spTree>
    <p:extLst>
      <p:ext uri="{BB962C8B-B14F-4D97-AF65-F5344CB8AC3E}">
        <p14:creationId xmlns:p14="http://schemas.microsoft.com/office/powerpoint/2010/main" val="220273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Age</a:t>
            </a:r>
            <a:r>
              <a:rPr lang="en-US" sz="1200" kern="1200" baseline="0" dirty="0">
                <a:solidFill>
                  <a:schemeClr val="tx1"/>
                </a:solidFill>
                <a:effectLst/>
                <a:latin typeface="+mn-lt"/>
                <a:ea typeface="+mn-ea"/>
                <a:cs typeface="+mn-cs"/>
              </a:rPr>
              <a:t> Group and Meal sections are located at the top of each page and lists the amount to serve in ounce equivalents for your specific grain.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11</a:t>
            </a:fld>
            <a:endParaRPr lang="en-US"/>
          </a:p>
        </p:txBody>
      </p:sp>
    </p:spTree>
    <p:extLst>
      <p:ext uri="{BB962C8B-B14F-4D97-AF65-F5344CB8AC3E}">
        <p14:creationId xmlns:p14="http://schemas.microsoft.com/office/powerpoint/2010/main" val="2728363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Using the Grains Measuring Chart is a simple, 3-step process and is detailed in the worksheet. Let’s walk through it together in more detail.</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12</a:t>
            </a:fld>
            <a:endParaRPr lang="en-US"/>
          </a:p>
        </p:txBody>
      </p:sp>
    </p:spTree>
    <p:extLst>
      <p:ext uri="{BB962C8B-B14F-4D97-AF65-F5344CB8AC3E}">
        <p14:creationId xmlns:p14="http://schemas.microsoft.com/office/powerpoint/2010/main" val="89784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First, locate your grain item from the Grain Item</a:t>
            </a:r>
            <a:r>
              <a:rPr lang="en-US" sz="1200" b="0" i="0" kern="1200" baseline="0" dirty="0">
                <a:solidFill>
                  <a:schemeClr val="tx1"/>
                </a:solidFill>
                <a:effectLst/>
                <a:latin typeface="+mn-lt"/>
                <a:ea typeface="+mn-ea"/>
                <a:cs typeface="+mn-cs"/>
              </a:rPr>
              <a:t> and Size column. Let’s say we’re looking for popcorn.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13</a:t>
            </a:fld>
            <a:endParaRPr lang="en-US"/>
          </a:p>
        </p:txBody>
      </p:sp>
    </p:spTree>
    <p:extLst>
      <p:ext uri="{BB962C8B-B14F-4D97-AF65-F5344CB8AC3E}">
        <p14:creationId xmlns:p14="http://schemas.microsoft.com/office/powerpoint/2010/main" val="123802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Next, check the chart to see if your</a:t>
            </a:r>
            <a:r>
              <a:rPr lang="en-US" sz="1200" b="0" i="0" kern="1200" baseline="0" dirty="0">
                <a:solidFill>
                  <a:schemeClr val="tx1"/>
                </a:solidFill>
                <a:effectLst/>
                <a:latin typeface="+mn-lt"/>
                <a:ea typeface="+mn-ea"/>
                <a:cs typeface="+mn-cs"/>
              </a:rPr>
              <a:t> item lists a size or weight. If the grain you want to serve does not list a weight or size, like our popcorn, then you do not need to check the size or weight of your product before using the chart, so we can proceed to step 3. </a:t>
            </a:r>
          </a:p>
        </p:txBody>
      </p:sp>
      <p:sp>
        <p:nvSpPr>
          <p:cNvPr id="4" name="Slide Number Placeholder 3"/>
          <p:cNvSpPr>
            <a:spLocks noGrp="1"/>
          </p:cNvSpPr>
          <p:nvPr>
            <p:ph type="sldNum" sz="quarter" idx="10"/>
          </p:nvPr>
        </p:nvSpPr>
        <p:spPr/>
        <p:txBody>
          <a:bodyPr/>
          <a:lstStyle/>
          <a:p>
            <a:fld id="{ACC262D9-81D9-4986-8104-69558C327533}" type="slidenum">
              <a:rPr lang="en-US" smtClean="0"/>
              <a:t>14</a:t>
            </a:fld>
            <a:endParaRPr lang="en-US"/>
          </a:p>
        </p:txBody>
      </p:sp>
    </p:spTree>
    <p:extLst>
      <p:ext uri="{BB962C8B-B14F-4D97-AF65-F5344CB8AC3E}">
        <p14:creationId xmlns:p14="http://schemas.microsoft.com/office/powerpoint/2010/main" val="3288412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For</a:t>
            </a:r>
            <a:r>
              <a:rPr lang="en-US" sz="1200" b="0" i="0" kern="1200" baseline="0" dirty="0">
                <a:solidFill>
                  <a:schemeClr val="tx1"/>
                </a:solidFill>
                <a:effectLst/>
                <a:latin typeface="+mn-lt"/>
                <a:ea typeface="+mn-ea"/>
                <a:cs typeface="+mn-cs"/>
              </a:rPr>
              <a:t> our final step, we’ll find the column that corresponds to the age of our participants and the relevant meal being served. </a:t>
            </a:r>
          </a:p>
          <a:p>
            <a:r>
              <a:rPr lang="en-US" sz="1200" b="0" i="0" kern="1200" baseline="0" dirty="0">
                <a:solidFill>
                  <a:schemeClr val="tx1"/>
                </a:solidFill>
                <a:effectLst/>
                <a:latin typeface="+mn-lt"/>
                <a:ea typeface="+mn-ea"/>
                <a:cs typeface="+mn-cs"/>
              </a:rPr>
              <a:t>Follow the column down to the grain item….</a:t>
            </a:r>
          </a:p>
          <a:p>
            <a:r>
              <a:rPr lang="en-US" sz="1200" b="1" i="1" kern="1200" dirty="0">
                <a:solidFill>
                  <a:schemeClr val="tx1"/>
                </a:solidFill>
                <a:effectLst/>
                <a:latin typeface="+mn-lt"/>
                <a:ea typeface="+mn-ea"/>
                <a:cs typeface="+mn-cs"/>
              </a:rPr>
              <a:t>[Click to have the circle animate in showing the correct amount]</a:t>
            </a:r>
          </a:p>
          <a:p>
            <a:r>
              <a:rPr lang="en-US" sz="1200" b="0" i="0" kern="1200" baseline="0" dirty="0">
                <a:solidFill>
                  <a:schemeClr val="tx1"/>
                </a:solidFill>
                <a:effectLst/>
                <a:latin typeface="+mn-lt"/>
                <a:ea typeface="+mn-ea"/>
                <a:cs typeface="+mn-cs"/>
              </a:rPr>
              <a:t>…and in our popcorn example we find that we need to serve 3 cups or 28 grams of popcorn to meet the meal pattern requirement for grains.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15</a:t>
            </a:fld>
            <a:endParaRPr lang="en-US"/>
          </a:p>
        </p:txBody>
      </p:sp>
    </p:spTree>
    <p:extLst>
      <p:ext uri="{BB962C8B-B14F-4D97-AF65-F5344CB8AC3E}">
        <p14:creationId xmlns:p14="http://schemas.microsoft.com/office/powerpoint/2010/main" val="605490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Now</a:t>
            </a:r>
            <a:r>
              <a:rPr lang="en-US" sz="1200" b="0" i="0" kern="1200" baseline="0" dirty="0">
                <a:solidFill>
                  <a:schemeClr val="tx1"/>
                </a:solidFill>
                <a:effectLst/>
                <a:latin typeface="+mn-lt"/>
                <a:ea typeface="+mn-ea"/>
                <a:cs typeface="+mn-cs"/>
              </a:rPr>
              <a:t> let’s look at what happens when we have a grain item that lists a size. In this example, we’re looking for mini-twist pretzels.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16</a:t>
            </a:fld>
            <a:endParaRPr lang="en-US"/>
          </a:p>
        </p:txBody>
      </p:sp>
    </p:spTree>
    <p:extLst>
      <p:ext uri="{BB962C8B-B14F-4D97-AF65-F5344CB8AC3E}">
        <p14:creationId xmlns:p14="http://schemas.microsoft.com/office/powerpoint/2010/main" val="1098083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For Step 2, since pretzels</a:t>
            </a:r>
            <a:r>
              <a:rPr lang="en-US" sz="1200" b="0" i="0" kern="1200" baseline="0" dirty="0">
                <a:solidFill>
                  <a:schemeClr val="tx1"/>
                </a:solidFill>
                <a:effectLst/>
                <a:latin typeface="+mn-lt"/>
                <a:ea typeface="+mn-ea"/>
                <a:cs typeface="+mn-cs"/>
              </a:rPr>
              <a:t> list a size - 1 ¼ by 1</a:t>
            </a:r>
            <a:r>
              <a:rPr lang="en-US" sz="1200" b="0" i="0" kern="1200" baseline="30000" dirty="0">
                <a:solidFill>
                  <a:schemeClr val="tx1"/>
                </a:solidFill>
                <a:effectLst/>
                <a:latin typeface="+mn-lt"/>
                <a:ea typeface="+mn-ea"/>
                <a:cs typeface="+mn-cs"/>
              </a:rPr>
              <a:t>1/2</a:t>
            </a:r>
            <a:r>
              <a:rPr lang="en-US" sz="1200" b="0" i="0" kern="1200" baseline="0" dirty="0">
                <a:solidFill>
                  <a:schemeClr val="tx1"/>
                </a:solidFill>
                <a:effectLst/>
                <a:latin typeface="+mn-lt"/>
                <a:ea typeface="+mn-ea"/>
                <a:cs typeface="+mn-cs"/>
              </a:rPr>
              <a:t> inches – we must check to ensure our pretzels are the same size, or larger than, this size.</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17</a:t>
            </a:fld>
            <a:endParaRPr lang="en-US"/>
          </a:p>
        </p:txBody>
      </p:sp>
    </p:spTree>
    <p:extLst>
      <p:ext uri="{BB962C8B-B14F-4D97-AF65-F5344CB8AC3E}">
        <p14:creationId xmlns:p14="http://schemas.microsoft.com/office/powerpoint/2010/main" val="135053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To assist</a:t>
            </a:r>
            <a:r>
              <a:rPr lang="en-US" sz="1200" b="0" i="0" kern="1200" baseline="0" dirty="0">
                <a:solidFill>
                  <a:schemeClr val="tx1"/>
                </a:solidFill>
                <a:effectLst/>
                <a:latin typeface="+mn-lt"/>
                <a:ea typeface="+mn-ea"/>
                <a:cs typeface="+mn-cs"/>
              </a:rPr>
              <a:t> in checking item sizes, the Worksheet also contains measuring tools to use as a guide. Here, place the pretzels on the shapes to determine if they are the same or larger in size. You can also use the ruler to get an accurate size. Just keep in mind that to use these tools to scale, you need to print the worksheet at 100% on 8 ½” x 11”paper.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18</a:t>
            </a:fld>
            <a:endParaRPr lang="en-US"/>
          </a:p>
        </p:txBody>
      </p:sp>
    </p:spTree>
    <p:extLst>
      <p:ext uri="{BB962C8B-B14F-4D97-AF65-F5344CB8AC3E}">
        <p14:creationId xmlns:p14="http://schemas.microsoft.com/office/powerpoint/2010/main" val="2756329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Let’s look at a few examples. Here, this</a:t>
            </a:r>
            <a:r>
              <a:rPr lang="en-US" sz="1200" b="0" i="0" kern="1200" baseline="0" dirty="0">
                <a:solidFill>
                  <a:schemeClr val="tx1"/>
                </a:solidFill>
                <a:effectLst/>
                <a:latin typeface="+mn-lt"/>
                <a:ea typeface="+mn-ea"/>
                <a:cs typeface="+mn-cs"/>
              </a:rPr>
              <a:t> cracker is smaller than the 2” x 2” square, but it’s just about the same size as the 1 ¾ round across so that’s the measurement we would use. Again, the item must be the same or larger than the size listed on the chart.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19</a:t>
            </a:fld>
            <a:endParaRPr lang="en-US"/>
          </a:p>
        </p:txBody>
      </p:sp>
    </p:spTree>
    <p:extLst>
      <p:ext uri="{BB962C8B-B14F-4D97-AF65-F5344CB8AC3E}">
        <p14:creationId xmlns:p14="http://schemas.microsoft.com/office/powerpoint/2010/main" val="260203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brief overview of the topics Lisa</a:t>
            </a:r>
            <a:r>
              <a:rPr lang="en-US" baseline="0" dirty="0" smtClean="0"/>
              <a:t> and I will cover with you </a:t>
            </a:r>
            <a:r>
              <a:rPr lang="en-US" dirty="0" smtClean="0"/>
              <a:t>today,</a:t>
            </a:r>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2</a:t>
            </a:fld>
            <a:endParaRPr lang="en-US"/>
          </a:p>
        </p:txBody>
      </p:sp>
    </p:spTree>
    <p:extLst>
      <p:ext uri="{BB962C8B-B14F-4D97-AF65-F5344CB8AC3E}">
        <p14:creationId xmlns:p14="http://schemas.microsoft.com/office/powerpoint/2010/main" val="1620692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For these pretzels, we can</a:t>
            </a:r>
            <a:r>
              <a:rPr lang="en-US" sz="1200" b="0" i="0" kern="1200" baseline="0" dirty="0">
                <a:solidFill>
                  <a:schemeClr val="tx1"/>
                </a:solidFill>
                <a:effectLst/>
                <a:latin typeface="+mn-lt"/>
                <a:ea typeface="+mn-ea"/>
                <a:cs typeface="+mn-cs"/>
              </a:rPr>
              <a:t> use the ruler to measure their size, and we see that it is about 1 ½” across.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20</a:t>
            </a:fld>
            <a:endParaRPr lang="en-US"/>
          </a:p>
        </p:txBody>
      </p:sp>
    </p:spTree>
    <p:extLst>
      <p:ext uri="{BB962C8B-B14F-4D97-AF65-F5344CB8AC3E}">
        <p14:creationId xmlns:p14="http://schemas.microsoft.com/office/powerpoint/2010/main" val="36051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Then we flip the pretzel</a:t>
            </a:r>
            <a:r>
              <a:rPr lang="en-US" sz="1200" b="0" i="0" kern="1200" baseline="0" dirty="0">
                <a:solidFill>
                  <a:schemeClr val="tx1"/>
                </a:solidFill>
                <a:effectLst/>
                <a:latin typeface="+mn-lt"/>
                <a:ea typeface="+mn-ea"/>
                <a:cs typeface="+mn-cs"/>
              </a:rPr>
              <a:t> to measure its height at about 1 ½” tall.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21</a:t>
            </a:fld>
            <a:endParaRPr lang="en-US"/>
          </a:p>
        </p:txBody>
      </p:sp>
    </p:spTree>
    <p:extLst>
      <p:ext uri="{BB962C8B-B14F-4D97-AF65-F5344CB8AC3E}">
        <p14:creationId xmlns:p14="http://schemas.microsoft.com/office/powerpoint/2010/main" val="461531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So, what do you think? Are the</a:t>
            </a:r>
            <a:r>
              <a:rPr lang="en-US" sz="1200" b="0" i="0" kern="1200" baseline="0" dirty="0">
                <a:solidFill>
                  <a:schemeClr val="tx1"/>
                </a:solidFill>
                <a:effectLst/>
                <a:latin typeface="+mn-lt"/>
                <a:ea typeface="+mn-ea"/>
                <a:cs typeface="+mn-cs"/>
              </a:rPr>
              <a:t> pretzels we measured at 1 ½” by 1 ½” the same size or larger than the ones on the Grains Measuring Chart? </a:t>
            </a:r>
          </a:p>
          <a:p>
            <a:endParaRPr lang="en-US" sz="1200" b="0" i="0" kern="1200" baseline="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[click to reveal the chart and answer] </a:t>
            </a:r>
          </a:p>
          <a:p>
            <a:endParaRPr lang="en-US" sz="1200" b="1"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are! They are slightly larger, but very</a:t>
            </a:r>
            <a:r>
              <a:rPr lang="en-US" sz="1200" b="0" i="0" kern="1200" baseline="0" dirty="0">
                <a:solidFill>
                  <a:schemeClr val="tx1"/>
                </a:solidFill>
                <a:effectLst/>
                <a:latin typeface="+mn-lt"/>
                <a:ea typeface="+mn-ea"/>
                <a:cs typeface="+mn-cs"/>
              </a:rPr>
              <a:t> close to this size, so we can proceed with using the chart to find the correct amount to serve. </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22</a:t>
            </a:fld>
            <a:endParaRPr lang="en-US"/>
          </a:p>
        </p:txBody>
      </p:sp>
    </p:spTree>
    <p:extLst>
      <p:ext uri="{BB962C8B-B14F-4D97-AF65-F5344CB8AC3E}">
        <p14:creationId xmlns:p14="http://schemas.microsoft.com/office/powerpoint/2010/main" val="853308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Again, in Step</a:t>
            </a:r>
            <a:r>
              <a:rPr lang="en-US" sz="1200" b="0" i="0" kern="1200" baseline="0" dirty="0">
                <a:solidFill>
                  <a:schemeClr val="tx1"/>
                </a:solidFill>
                <a:effectLst/>
                <a:latin typeface="+mn-lt"/>
                <a:ea typeface="+mn-ea"/>
                <a:cs typeface="+mn-cs"/>
              </a:rPr>
              <a:t> 3, we need to find our grain item and the column that corresponds to the age of our participants and the relevant meal being served. </a:t>
            </a:r>
          </a:p>
        </p:txBody>
      </p:sp>
      <p:sp>
        <p:nvSpPr>
          <p:cNvPr id="4" name="Slide Number Placeholder 3"/>
          <p:cNvSpPr>
            <a:spLocks noGrp="1"/>
          </p:cNvSpPr>
          <p:nvPr>
            <p:ph type="sldNum" sz="quarter" idx="10"/>
          </p:nvPr>
        </p:nvSpPr>
        <p:spPr/>
        <p:txBody>
          <a:bodyPr/>
          <a:lstStyle/>
          <a:p>
            <a:fld id="{ACC262D9-81D9-4986-8104-69558C327533}" type="slidenum">
              <a:rPr lang="en-US" smtClean="0"/>
              <a:t>23</a:t>
            </a:fld>
            <a:endParaRPr lang="en-US"/>
          </a:p>
        </p:txBody>
      </p:sp>
    </p:spTree>
    <p:extLst>
      <p:ext uri="{BB962C8B-B14F-4D97-AF65-F5344CB8AC3E}">
        <p14:creationId xmlns:p14="http://schemas.microsoft.com/office/powerpoint/2010/main" val="441713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Say you want to serve pretzels to adult participants as a snack. How many mini-twist pretzels do you need to serve to meet the minimum required grains at snack in the CACFP? </a:t>
            </a:r>
          </a:p>
          <a:p>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[click to reveal the chart and answer] </a:t>
            </a:r>
          </a:p>
          <a:p>
            <a:r>
              <a:rPr lang="en-US" sz="1200" b="0" i="0" kern="1200" baseline="0" dirty="0">
                <a:solidFill>
                  <a:schemeClr val="tx1"/>
                </a:solidFill>
                <a:effectLst/>
                <a:latin typeface="+mn-lt"/>
                <a:ea typeface="+mn-ea"/>
                <a:cs typeface="+mn-cs"/>
              </a:rPr>
              <a:t>Locate the age and meal – Adults at snack only – scroll down to the mini-twist pretzels, and find that we need to serve 14 twists or approximately 2/3 cup to meet the requirement. </a:t>
            </a:r>
          </a:p>
        </p:txBody>
      </p:sp>
      <p:sp>
        <p:nvSpPr>
          <p:cNvPr id="4" name="Slide Number Placeholder 3"/>
          <p:cNvSpPr>
            <a:spLocks noGrp="1"/>
          </p:cNvSpPr>
          <p:nvPr>
            <p:ph type="sldNum" sz="quarter" idx="10"/>
          </p:nvPr>
        </p:nvSpPr>
        <p:spPr/>
        <p:txBody>
          <a:bodyPr/>
          <a:lstStyle/>
          <a:p>
            <a:fld id="{ACC262D9-81D9-4986-8104-69558C327533}" type="slidenum">
              <a:rPr lang="en-US" smtClean="0"/>
              <a:t>24</a:t>
            </a:fld>
            <a:endParaRPr lang="en-US"/>
          </a:p>
        </p:txBody>
      </p:sp>
    </p:spTree>
    <p:extLst>
      <p:ext uri="{BB962C8B-B14F-4D97-AF65-F5344CB8AC3E}">
        <p14:creationId xmlns:p14="http://schemas.microsoft.com/office/powerpoint/2010/main" val="275046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The last</a:t>
            </a:r>
            <a:r>
              <a:rPr lang="en-US" sz="1200" b="0" i="0" kern="1200" baseline="0" dirty="0">
                <a:solidFill>
                  <a:schemeClr val="tx1"/>
                </a:solidFill>
                <a:effectLst/>
                <a:latin typeface="+mn-lt"/>
                <a:ea typeface="+mn-ea"/>
                <a:cs typeface="+mn-cs"/>
              </a:rPr>
              <a:t> item to review are grain items that list a weight. In this example, pita bread rounds must be at least 56 grams. </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25</a:t>
            </a:fld>
            <a:endParaRPr lang="en-US"/>
          </a:p>
        </p:txBody>
      </p:sp>
    </p:spTree>
    <p:extLst>
      <p:ext uri="{BB962C8B-B14F-4D97-AF65-F5344CB8AC3E}">
        <p14:creationId xmlns:p14="http://schemas.microsoft.com/office/powerpoint/2010/main" val="1266765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When items list</a:t>
            </a:r>
            <a:r>
              <a:rPr lang="en-US" sz="1200" b="0" i="0" kern="1200" baseline="0" dirty="0">
                <a:solidFill>
                  <a:schemeClr val="tx1"/>
                </a:solidFill>
                <a:effectLst/>
                <a:latin typeface="+mn-lt"/>
                <a:ea typeface="+mn-ea"/>
                <a:cs typeface="+mn-cs"/>
              </a:rPr>
              <a:t> a weight, we can use the Nutrition Facts Label of our grain item to ensure it weighs the same, or more than, the grain on the chart. </a:t>
            </a:r>
          </a:p>
        </p:txBody>
      </p:sp>
      <p:sp>
        <p:nvSpPr>
          <p:cNvPr id="4" name="Slide Number Placeholder 3"/>
          <p:cNvSpPr>
            <a:spLocks noGrp="1"/>
          </p:cNvSpPr>
          <p:nvPr>
            <p:ph type="sldNum" sz="quarter" idx="10"/>
          </p:nvPr>
        </p:nvSpPr>
        <p:spPr/>
        <p:txBody>
          <a:bodyPr/>
          <a:lstStyle/>
          <a:p>
            <a:fld id="{ACC262D9-81D9-4986-8104-69558C327533}" type="slidenum">
              <a:rPr lang="en-US" smtClean="0"/>
              <a:t>26</a:t>
            </a:fld>
            <a:endParaRPr lang="en-US"/>
          </a:p>
        </p:txBody>
      </p:sp>
    </p:spTree>
    <p:extLst>
      <p:ext uri="{BB962C8B-B14F-4D97-AF65-F5344CB8AC3E}">
        <p14:creationId xmlns:p14="http://schemas.microsoft.com/office/powerpoint/2010/main" val="335967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Here’s the</a:t>
            </a:r>
            <a:r>
              <a:rPr lang="en-US" sz="1200" b="0" i="0" kern="1200" baseline="0" dirty="0">
                <a:solidFill>
                  <a:schemeClr val="tx1"/>
                </a:solidFill>
                <a:effectLst/>
                <a:latin typeface="+mn-lt"/>
                <a:ea typeface="+mn-ea"/>
                <a:cs typeface="+mn-cs"/>
              </a:rPr>
              <a:t> Nutrition Facts label for Brand B Pita Rounds. We can see that they have 57 grams in one serving, which is 1 round. </a:t>
            </a:r>
          </a:p>
        </p:txBody>
      </p:sp>
      <p:sp>
        <p:nvSpPr>
          <p:cNvPr id="4" name="Slide Number Placeholder 3"/>
          <p:cNvSpPr>
            <a:spLocks noGrp="1"/>
          </p:cNvSpPr>
          <p:nvPr>
            <p:ph type="sldNum" sz="quarter" idx="10"/>
          </p:nvPr>
        </p:nvSpPr>
        <p:spPr/>
        <p:txBody>
          <a:bodyPr/>
          <a:lstStyle/>
          <a:p>
            <a:fld id="{ACC262D9-81D9-4986-8104-69558C327533}" type="slidenum">
              <a:rPr lang="en-US" smtClean="0"/>
              <a:t>27</a:t>
            </a:fld>
            <a:endParaRPr lang="en-US"/>
          </a:p>
        </p:txBody>
      </p:sp>
    </p:spTree>
    <p:extLst>
      <p:ext uri="{BB962C8B-B14F-4D97-AF65-F5344CB8AC3E}">
        <p14:creationId xmlns:p14="http://schemas.microsoft.com/office/powerpoint/2010/main" val="3559523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Now we compare this weight</a:t>
            </a:r>
            <a:r>
              <a:rPr lang="en-US" sz="1200" b="0" i="0" kern="1200" baseline="0" dirty="0">
                <a:solidFill>
                  <a:schemeClr val="tx1"/>
                </a:solidFill>
                <a:effectLst/>
                <a:latin typeface="+mn-lt"/>
                <a:ea typeface="+mn-ea"/>
                <a:cs typeface="+mn-cs"/>
              </a:rPr>
              <a:t> to the chart. </a:t>
            </a:r>
            <a:r>
              <a:rPr lang="en-US" dirty="0"/>
              <a:t>Does one Brand B Pita Round weigh the same or more than the pita bread listed on the Grains Measuring Chart? </a:t>
            </a:r>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28</a:t>
            </a:fld>
            <a:endParaRPr lang="en-US"/>
          </a:p>
        </p:txBody>
      </p:sp>
    </p:spTree>
    <p:extLst>
      <p:ext uri="{BB962C8B-B14F-4D97-AF65-F5344CB8AC3E}">
        <p14:creationId xmlns:p14="http://schemas.microsoft.com/office/powerpoint/2010/main" val="3132079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Yes! Since the</a:t>
            </a:r>
            <a:r>
              <a:rPr lang="en-US" sz="1200" b="0" i="0" kern="1200" baseline="0" dirty="0">
                <a:solidFill>
                  <a:schemeClr val="tx1"/>
                </a:solidFill>
                <a:effectLst/>
                <a:latin typeface="+mn-lt"/>
                <a:ea typeface="+mn-ea"/>
                <a:cs typeface="+mn-cs"/>
              </a:rPr>
              <a:t> Brand B Pita Rounds weigh just 1 gram over the chart’s weight, we can continue using the chart for Step 3. </a:t>
            </a:r>
            <a:endParaRPr lang="en-US" dirty="0"/>
          </a:p>
          <a:p>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29</a:t>
            </a:fld>
            <a:endParaRPr lang="en-US"/>
          </a:p>
        </p:txBody>
      </p:sp>
    </p:spTree>
    <p:extLst>
      <p:ext uri="{BB962C8B-B14F-4D97-AF65-F5344CB8AC3E}">
        <p14:creationId xmlns:p14="http://schemas.microsoft.com/office/powerpoint/2010/main" val="251495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Ounce equivalents are a method</a:t>
            </a:r>
            <a:r>
              <a:rPr lang="en-US" sz="1200" kern="1200" baseline="0" dirty="0">
                <a:solidFill>
                  <a:schemeClr val="tx1"/>
                </a:solidFill>
                <a:effectLst/>
                <a:latin typeface="+mn-lt"/>
                <a:ea typeface="+mn-ea"/>
                <a:cs typeface="+mn-cs"/>
              </a:rPr>
              <a:t> to credit grains. </a:t>
            </a:r>
            <a:r>
              <a:rPr lang="en-US" sz="1200" b="0" i="0" kern="1200" dirty="0">
                <a:solidFill>
                  <a:schemeClr val="tx1"/>
                </a:solidFill>
                <a:effectLst/>
                <a:latin typeface="+mn-lt"/>
                <a:ea typeface="+mn-ea"/>
                <a:cs typeface="+mn-cs"/>
              </a:rPr>
              <a:t>Historically, program</a:t>
            </a:r>
            <a:r>
              <a:rPr lang="en-US" sz="1200" b="0" i="0" kern="1200" baseline="0" dirty="0">
                <a:solidFill>
                  <a:schemeClr val="tx1"/>
                </a:solidFill>
                <a:effectLst/>
                <a:latin typeface="+mn-lt"/>
                <a:ea typeface="+mn-ea"/>
                <a:cs typeface="+mn-cs"/>
              </a:rPr>
              <a:t> operators </a:t>
            </a:r>
            <a:r>
              <a:rPr lang="en-US" sz="1200" b="0" i="0" kern="1200" dirty="0">
                <a:solidFill>
                  <a:schemeClr val="tx1"/>
                </a:solidFill>
                <a:effectLst/>
                <a:latin typeface="+mn-lt"/>
                <a:ea typeface="+mn-ea"/>
                <a:cs typeface="+mn-cs"/>
              </a:rPr>
              <a:t>have credited grains served as part of a reimbursable meal or snack based on cups or “servings” of breads and other grain-based foods.</a:t>
            </a:r>
            <a:r>
              <a:rPr lang="en-US" sz="1200" b="0" i="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make compliance easier, under the updated meal</a:t>
            </a:r>
            <a:r>
              <a:rPr lang="en-US" sz="1200" kern="1200" baseline="0" dirty="0">
                <a:solidFill>
                  <a:schemeClr val="tx1"/>
                </a:solidFill>
                <a:effectLst/>
                <a:latin typeface="+mn-lt"/>
                <a:ea typeface="+mn-ea"/>
                <a:cs typeface="+mn-cs"/>
              </a:rPr>
              <a:t> pattern, program operators will be moving from crediting grains as servings to crediting grains as ounce equivalents. One ounce equivalent equals 16 grams of a grain, and you can get an idea of what that looks at from these examples. </a:t>
            </a: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3</a:t>
            </a:fld>
            <a:endParaRPr lang="en-US"/>
          </a:p>
        </p:txBody>
      </p:sp>
    </p:spTree>
    <p:extLst>
      <p:ext uri="{BB962C8B-B14F-4D97-AF65-F5344CB8AC3E}">
        <p14:creationId xmlns:p14="http://schemas.microsoft.com/office/powerpoint/2010/main" val="274727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If we wanted</a:t>
            </a:r>
            <a:r>
              <a:rPr lang="en-US" sz="1200" b="0" i="0" kern="1200" baseline="0" dirty="0">
                <a:solidFill>
                  <a:schemeClr val="tx1"/>
                </a:solidFill>
                <a:effectLst/>
                <a:latin typeface="+mn-lt"/>
                <a:ea typeface="+mn-ea"/>
                <a:cs typeface="+mn-cs"/>
              </a:rPr>
              <a:t> to serve Brand B Pita Rounds to adults at supper, we would locate the column for adults at supper, and connect it to the Pita Bread/Round row…</a:t>
            </a:r>
          </a:p>
          <a:p>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[click to reveal answer]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….we find that we need to serve 1 pita round to meet the minimum grain requirements. </a:t>
            </a:r>
          </a:p>
        </p:txBody>
      </p:sp>
      <p:sp>
        <p:nvSpPr>
          <p:cNvPr id="4" name="Slide Number Placeholder 3"/>
          <p:cNvSpPr>
            <a:spLocks noGrp="1"/>
          </p:cNvSpPr>
          <p:nvPr>
            <p:ph type="sldNum" sz="quarter" idx="10"/>
          </p:nvPr>
        </p:nvSpPr>
        <p:spPr/>
        <p:txBody>
          <a:bodyPr/>
          <a:lstStyle/>
          <a:p>
            <a:fld id="{ACC262D9-81D9-4986-8104-69558C327533}" type="slidenum">
              <a:rPr lang="en-US" smtClean="0"/>
              <a:t>30</a:t>
            </a:fld>
            <a:endParaRPr lang="en-US"/>
          </a:p>
        </p:txBody>
      </p:sp>
    </p:spTree>
    <p:extLst>
      <p:ext uri="{BB962C8B-B14F-4D97-AF65-F5344CB8AC3E}">
        <p14:creationId xmlns:p14="http://schemas.microsoft.com/office/powerpoint/2010/main" val="1175598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When</a:t>
            </a:r>
            <a:r>
              <a:rPr lang="en-US" sz="1200" b="0" i="0" kern="1200" baseline="0" dirty="0">
                <a:solidFill>
                  <a:schemeClr val="tx1"/>
                </a:solidFill>
                <a:effectLst/>
                <a:latin typeface="+mn-lt"/>
                <a:ea typeface="+mn-ea"/>
                <a:cs typeface="+mn-cs"/>
              </a:rPr>
              <a:t> looking at weight and serving size, there may be some instances where you’ll need to do quick calculations to find the weight for one single item. For example, these Brand B pancakes show a serving size of 3 pancakes, and we want to know how much just 1 pancake weighs. </a:t>
            </a:r>
          </a:p>
        </p:txBody>
      </p:sp>
      <p:sp>
        <p:nvSpPr>
          <p:cNvPr id="4" name="Slide Number Placeholder 3"/>
          <p:cNvSpPr>
            <a:spLocks noGrp="1"/>
          </p:cNvSpPr>
          <p:nvPr>
            <p:ph type="sldNum" sz="quarter" idx="10"/>
          </p:nvPr>
        </p:nvSpPr>
        <p:spPr/>
        <p:txBody>
          <a:bodyPr/>
          <a:lstStyle/>
          <a:p>
            <a:fld id="{ACC262D9-81D9-4986-8104-69558C327533}" type="slidenum">
              <a:rPr lang="en-US" smtClean="0"/>
              <a:t>31</a:t>
            </a:fld>
            <a:endParaRPr lang="en-US"/>
          </a:p>
        </p:txBody>
      </p:sp>
    </p:spTree>
    <p:extLst>
      <p:ext uri="{BB962C8B-B14F-4D97-AF65-F5344CB8AC3E}">
        <p14:creationId xmlns:p14="http://schemas.microsoft.com/office/powerpoint/2010/main" val="798615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This will help us determine</a:t>
            </a:r>
            <a:r>
              <a:rPr lang="en-US" sz="1200" b="0" i="0" kern="1200" baseline="0" dirty="0">
                <a:solidFill>
                  <a:schemeClr val="tx1"/>
                </a:solidFill>
                <a:effectLst/>
                <a:latin typeface="+mn-lt"/>
                <a:ea typeface="+mn-ea"/>
                <a:cs typeface="+mn-cs"/>
              </a:rPr>
              <a:t> if we can use the Grains Measuring Chart to find out how much to serve. The chart has the weight listed by single pancake, so we’ll do some quick math. </a:t>
            </a:r>
          </a:p>
        </p:txBody>
      </p:sp>
      <p:sp>
        <p:nvSpPr>
          <p:cNvPr id="4" name="Slide Number Placeholder 3"/>
          <p:cNvSpPr>
            <a:spLocks noGrp="1"/>
          </p:cNvSpPr>
          <p:nvPr>
            <p:ph type="sldNum" sz="quarter" idx="10"/>
          </p:nvPr>
        </p:nvSpPr>
        <p:spPr/>
        <p:txBody>
          <a:bodyPr/>
          <a:lstStyle/>
          <a:p>
            <a:fld id="{ACC262D9-81D9-4986-8104-69558C327533}" type="slidenum">
              <a:rPr lang="en-US" smtClean="0"/>
              <a:t>32</a:t>
            </a:fld>
            <a:endParaRPr lang="en-US"/>
          </a:p>
        </p:txBody>
      </p:sp>
    </p:spTree>
    <p:extLst>
      <p:ext uri="{BB962C8B-B14F-4D97-AF65-F5344CB8AC3E}">
        <p14:creationId xmlns:p14="http://schemas.microsoft.com/office/powerpoint/2010/main" val="502215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Step</a:t>
            </a:r>
            <a:r>
              <a:rPr lang="en-US" sz="1200" b="0" i="0" kern="1200" baseline="0" dirty="0">
                <a:solidFill>
                  <a:schemeClr val="tx1"/>
                </a:solidFill>
                <a:effectLst/>
                <a:latin typeface="+mn-lt"/>
                <a:ea typeface="+mn-ea"/>
                <a:cs typeface="+mn-cs"/>
              </a:rPr>
              <a:t> two in this case would be to l</a:t>
            </a:r>
            <a:r>
              <a:rPr lang="en-US" sz="1200" b="0" i="0" kern="1200" dirty="0">
                <a:solidFill>
                  <a:schemeClr val="tx1"/>
                </a:solidFill>
                <a:effectLst/>
                <a:latin typeface="+mn-lt"/>
                <a:ea typeface="+mn-ea"/>
                <a:cs typeface="+mn-cs"/>
              </a:rPr>
              <a:t>ook</a:t>
            </a:r>
            <a:r>
              <a:rPr lang="en-US" sz="1200" b="0" i="0" kern="1200" baseline="0" dirty="0">
                <a:solidFill>
                  <a:schemeClr val="tx1"/>
                </a:solidFill>
                <a:effectLst/>
                <a:latin typeface="+mn-lt"/>
                <a:ea typeface="+mn-ea"/>
                <a:cs typeface="+mn-cs"/>
              </a:rPr>
              <a:t> at our Nutrition Facts Label, and find the weight of 1 serving size. Here we can see that it is 117 grams.</a:t>
            </a:r>
          </a:p>
        </p:txBody>
      </p:sp>
      <p:sp>
        <p:nvSpPr>
          <p:cNvPr id="4" name="Slide Number Placeholder 3"/>
          <p:cNvSpPr>
            <a:spLocks noGrp="1"/>
          </p:cNvSpPr>
          <p:nvPr>
            <p:ph type="sldNum" sz="quarter" idx="10"/>
          </p:nvPr>
        </p:nvSpPr>
        <p:spPr/>
        <p:txBody>
          <a:bodyPr/>
          <a:lstStyle/>
          <a:p>
            <a:fld id="{ACC262D9-81D9-4986-8104-69558C327533}" type="slidenum">
              <a:rPr lang="en-US" smtClean="0"/>
              <a:t>33</a:t>
            </a:fld>
            <a:endParaRPr lang="en-US"/>
          </a:p>
        </p:txBody>
      </p:sp>
    </p:spTree>
    <p:extLst>
      <p:ext uri="{BB962C8B-B14F-4D97-AF65-F5344CB8AC3E}">
        <p14:creationId xmlns:p14="http://schemas.microsoft.com/office/powerpoint/2010/main" val="28504582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In</a:t>
            </a:r>
            <a:r>
              <a:rPr lang="en-US" sz="1200" b="0" i="0" kern="1200" baseline="0" dirty="0">
                <a:solidFill>
                  <a:schemeClr val="tx1"/>
                </a:solidFill>
                <a:effectLst/>
                <a:latin typeface="+mn-lt"/>
                <a:ea typeface="+mn-ea"/>
                <a:cs typeface="+mn-cs"/>
              </a:rPr>
              <a:t> Step 3, we find how many items are in 1 serving. Here we can see there are 3 pancakes per serving. </a:t>
            </a:r>
          </a:p>
        </p:txBody>
      </p:sp>
      <p:sp>
        <p:nvSpPr>
          <p:cNvPr id="4" name="Slide Number Placeholder 3"/>
          <p:cNvSpPr>
            <a:spLocks noGrp="1"/>
          </p:cNvSpPr>
          <p:nvPr>
            <p:ph type="sldNum" sz="quarter" idx="10"/>
          </p:nvPr>
        </p:nvSpPr>
        <p:spPr/>
        <p:txBody>
          <a:bodyPr/>
          <a:lstStyle/>
          <a:p>
            <a:fld id="{ACC262D9-81D9-4986-8104-69558C327533}" type="slidenum">
              <a:rPr lang="en-US" smtClean="0"/>
              <a:t>34</a:t>
            </a:fld>
            <a:endParaRPr lang="en-US"/>
          </a:p>
        </p:txBody>
      </p:sp>
    </p:spTree>
    <p:extLst>
      <p:ext uri="{BB962C8B-B14F-4D97-AF65-F5344CB8AC3E}">
        <p14:creationId xmlns:p14="http://schemas.microsoft.com/office/powerpoint/2010/main" val="1863309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Since</a:t>
            </a:r>
            <a:r>
              <a:rPr lang="en-US" sz="1200" b="0" i="0" kern="1200" baseline="0" dirty="0">
                <a:solidFill>
                  <a:schemeClr val="tx1"/>
                </a:solidFill>
                <a:effectLst/>
                <a:latin typeface="+mn-lt"/>
                <a:ea typeface="+mn-ea"/>
                <a:cs typeface="+mn-cs"/>
              </a:rPr>
              <a:t> we have more than 1 item per serving, we’ll divide the serving weight by the number of items in one serving to find the weight of each item. In our example, 117 grams divided by 3 pancakes per serving = 39 grams per pancake. </a:t>
            </a:r>
          </a:p>
        </p:txBody>
      </p:sp>
      <p:sp>
        <p:nvSpPr>
          <p:cNvPr id="4" name="Slide Number Placeholder 3"/>
          <p:cNvSpPr>
            <a:spLocks noGrp="1"/>
          </p:cNvSpPr>
          <p:nvPr>
            <p:ph type="sldNum" sz="quarter" idx="10"/>
          </p:nvPr>
        </p:nvSpPr>
        <p:spPr/>
        <p:txBody>
          <a:bodyPr/>
          <a:lstStyle/>
          <a:p>
            <a:fld id="{ACC262D9-81D9-4986-8104-69558C327533}" type="slidenum">
              <a:rPr lang="en-US" smtClean="0"/>
              <a:t>35</a:t>
            </a:fld>
            <a:endParaRPr lang="en-US"/>
          </a:p>
        </p:txBody>
      </p:sp>
    </p:spTree>
    <p:extLst>
      <p:ext uri="{BB962C8B-B14F-4D97-AF65-F5344CB8AC3E}">
        <p14:creationId xmlns:p14="http://schemas.microsoft.com/office/powerpoint/2010/main" val="26070481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Now we can compare our per-pancake</a:t>
            </a:r>
            <a:r>
              <a:rPr lang="en-US" sz="1200" b="0" i="0" kern="1200" baseline="0" dirty="0">
                <a:solidFill>
                  <a:schemeClr val="tx1"/>
                </a:solidFill>
                <a:effectLst/>
                <a:latin typeface="+mn-lt"/>
                <a:ea typeface="+mn-ea"/>
                <a:cs typeface="+mn-cs"/>
              </a:rPr>
              <a:t> weight to the chart. Our single pancake is 39 grams, </a:t>
            </a:r>
            <a:r>
              <a:rPr lang="en-US" sz="1200" b="0" i="0" kern="1200" baseline="0" dirty="0" smtClean="0">
                <a:solidFill>
                  <a:schemeClr val="tx1"/>
                </a:solidFill>
                <a:effectLst/>
                <a:latin typeface="+mn-lt"/>
                <a:ea typeface="+mn-ea"/>
                <a:cs typeface="+mn-cs"/>
              </a:rPr>
              <a:t>and </a:t>
            </a:r>
            <a:r>
              <a:rPr lang="en-US" sz="1200" b="0" i="0" kern="1200" baseline="0" dirty="0">
                <a:solidFill>
                  <a:schemeClr val="tx1"/>
                </a:solidFill>
                <a:effectLst/>
                <a:latin typeface="+mn-lt"/>
                <a:ea typeface="+mn-ea"/>
                <a:cs typeface="+mn-cs"/>
              </a:rPr>
              <a:t>the chart says a single pancake must be 34 grams or more, so we can use the chart to determine how many to serve! </a:t>
            </a:r>
          </a:p>
        </p:txBody>
      </p:sp>
      <p:sp>
        <p:nvSpPr>
          <p:cNvPr id="4" name="Slide Number Placeholder 3"/>
          <p:cNvSpPr>
            <a:spLocks noGrp="1"/>
          </p:cNvSpPr>
          <p:nvPr>
            <p:ph type="sldNum" sz="quarter" idx="10"/>
          </p:nvPr>
        </p:nvSpPr>
        <p:spPr/>
        <p:txBody>
          <a:bodyPr/>
          <a:lstStyle/>
          <a:p>
            <a:fld id="{ACC262D9-81D9-4986-8104-69558C327533}" type="slidenum">
              <a:rPr lang="en-US" smtClean="0"/>
              <a:t>36</a:t>
            </a:fld>
            <a:endParaRPr lang="en-US"/>
          </a:p>
        </p:txBody>
      </p:sp>
    </p:spTree>
    <p:extLst>
      <p:ext uri="{BB962C8B-B14F-4D97-AF65-F5344CB8AC3E}">
        <p14:creationId xmlns:p14="http://schemas.microsoft.com/office/powerpoint/2010/main" val="3817971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 Again,</a:t>
            </a:r>
            <a:r>
              <a:rPr lang="en-US" sz="1200" b="0" i="0" kern="1200" baseline="0" dirty="0">
                <a:solidFill>
                  <a:schemeClr val="tx1"/>
                </a:solidFill>
                <a:effectLst/>
                <a:latin typeface="+mn-lt"/>
                <a:ea typeface="+mn-ea"/>
                <a:cs typeface="+mn-cs"/>
              </a:rPr>
              <a:t> we locate the age of our participants and the meal being served, and determine that we need to serve 1 pancake to meet the minimum grain requirements </a:t>
            </a:r>
          </a:p>
        </p:txBody>
      </p:sp>
      <p:sp>
        <p:nvSpPr>
          <p:cNvPr id="4" name="Slide Number Placeholder 3"/>
          <p:cNvSpPr>
            <a:spLocks noGrp="1"/>
          </p:cNvSpPr>
          <p:nvPr>
            <p:ph type="sldNum" sz="quarter" idx="10"/>
          </p:nvPr>
        </p:nvSpPr>
        <p:spPr/>
        <p:txBody>
          <a:bodyPr/>
          <a:lstStyle/>
          <a:p>
            <a:fld id="{ACC262D9-81D9-4986-8104-69558C327533}" type="slidenum">
              <a:rPr lang="en-US" smtClean="0"/>
              <a:t>37</a:t>
            </a:fld>
            <a:endParaRPr lang="en-US"/>
          </a:p>
        </p:txBody>
      </p:sp>
    </p:spTree>
    <p:extLst>
      <p:ext uri="{BB962C8B-B14F-4D97-AF65-F5344CB8AC3E}">
        <p14:creationId xmlns:p14="http://schemas.microsoft.com/office/powerpoint/2010/main" val="303286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E20D38"/>
                </a:solidFill>
              </a:rPr>
              <a:t>False</a:t>
            </a:r>
            <a:r>
              <a:rPr lang="en-US" dirty="0" smtClean="0"/>
              <a:t> – </a:t>
            </a:r>
            <a:r>
              <a:rPr lang="en-US" i="1" dirty="0" smtClean="0"/>
              <a:t>Step 1 is to find the grain you want to serve under the “Grain item and size column.”</a:t>
            </a:r>
          </a:p>
          <a:p>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38</a:t>
            </a:fld>
            <a:endParaRPr lang="en-US"/>
          </a:p>
        </p:txBody>
      </p:sp>
    </p:spTree>
    <p:extLst>
      <p:ext uri="{BB962C8B-B14F-4D97-AF65-F5344CB8AC3E}">
        <p14:creationId xmlns:p14="http://schemas.microsoft.com/office/powerpoint/2010/main" val="4211961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b="1" dirty="0" smtClean="0">
                <a:solidFill>
                  <a:srgbClr val="E20D38"/>
                </a:solidFill>
              </a:rPr>
              <a:t>True </a:t>
            </a:r>
            <a:r>
              <a:rPr lang="en-US" dirty="0" smtClean="0"/>
              <a:t>– </a:t>
            </a:r>
            <a:r>
              <a:rPr lang="en-US" i="1" dirty="0" smtClean="0"/>
              <a:t>Divide the serving weight by the number of items in one serving to find the weight of each item. </a:t>
            </a:r>
            <a:r>
              <a:rPr lang="en-US" i="0" dirty="0" smtClean="0"/>
              <a:t>(Remember we did that with the pancakes)</a:t>
            </a:r>
            <a:endParaRPr lang="en-US" i="0" dirty="0"/>
          </a:p>
        </p:txBody>
      </p:sp>
      <p:sp>
        <p:nvSpPr>
          <p:cNvPr id="4" name="Slide Number Placeholder 3"/>
          <p:cNvSpPr>
            <a:spLocks noGrp="1"/>
          </p:cNvSpPr>
          <p:nvPr>
            <p:ph type="sldNum" sz="quarter" idx="10"/>
          </p:nvPr>
        </p:nvSpPr>
        <p:spPr/>
        <p:txBody>
          <a:bodyPr/>
          <a:lstStyle/>
          <a:p>
            <a:fld id="{ACC262D9-81D9-4986-8104-69558C327533}" type="slidenum">
              <a:rPr lang="en-US" smtClean="0"/>
              <a:t>39</a:t>
            </a:fld>
            <a:endParaRPr lang="en-US"/>
          </a:p>
        </p:txBody>
      </p:sp>
    </p:spTree>
    <p:extLst>
      <p:ext uri="{BB962C8B-B14F-4D97-AF65-F5344CB8AC3E}">
        <p14:creationId xmlns:p14="http://schemas.microsoft.com/office/powerpoint/2010/main" val="311845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Making the </a:t>
            </a:r>
            <a:r>
              <a:rPr lang="en-US" sz="1200" kern="1200" baseline="0" dirty="0">
                <a:solidFill>
                  <a:schemeClr val="tx1"/>
                </a:solidFill>
                <a:effectLst/>
                <a:latin typeface="+mn-lt"/>
                <a:ea typeface="+mn-ea"/>
                <a:cs typeface="+mn-cs"/>
              </a:rPr>
              <a:t>switch to ounce equivalents increases consistency between CACFP and other Child Nutrition Programs, such as the National School Lunch and School Breakfast Programs, and ensures that children and adults are served the recommended amount of grains, and it ensures standardized portion sizes across the program.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Additionally, using ounce equivalents aligns more closely with the Dietary Guidelines for Americans and the USDA </a:t>
            </a:r>
            <a:r>
              <a:rPr lang="en-US" sz="1200" kern="1200" baseline="0" dirty="0" err="1">
                <a:solidFill>
                  <a:schemeClr val="tx1"/>
                </a:solidFill>
                <a:effectLst/>
                <a:latin typeface="+mn-lt"/>
                <a:ea typeface="+mn-ea"/>
                <a:cs typeface="+mn-cs"/>
              </a:rPr>
              <a:t>MyPlate</a:t>
            </a:r>
            <a:r>
              <a:rPr lang="en-US" sz="1200" kern="1200" baseline="0" dirty="0">
                <a:solidFill>
                  <a:schemeClr val="tx1"/>
                </a:solidFill>
                <a:effectLst/>
                <a:latin typeface="+mn-lt"/>
                <a:ea typeface="+mn-ea"/>
                <a:cs typeface="+mn-cs"/>
              </a:rPr>
              <a:t> Food Guidance System, which provide grain recommendations in ounce equivalents.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It’s important to note that using ounce equivalents does not mean that all grains will need to be weighed in order to convert them, and we’ll talk more about that in a bit.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a:t>
            </a:fld>
            <a:endParaRPr lang="en-US"/>
          </a:p>
        </p:txBody>
      </p:sp>
    </p:spTree>
    <p:extLst>
      <p:ext uri="{BB962C8B-B14F-4D97-AF65-F5344CB8AC3E}">
        <p14:creationId xmlns:p14="http://schemas.microsoft.com/office/powerpoint/2010/main" val="279339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There</a:t>
            </a:r>
            <a:r>
              <a:rPr lang="en-US" sz="1200" kern="1200" baseline="0" dirty="0">
                <a:solidFill>
                  <a:schemeClr val="tx1"/>
                </a:solidFill>
                <a:effectLst/>
                <a:latin typeface="+mn-lt"/>
                <a:ea typeface="+mn-ea"/>
                <a:cs typeface="+mn-cs"/>
              </a:rPr>
              <a:t> may be instances when the Grains Measuring Chart will not be the best tool to use. Such as, if your item is not listed on the chart, or it’s smaller or lighter than what’s on the chart, or if you don’t know the size of an item. Additionally, the chart can not be used if you’re serving a grain item to meet only </a:t>
            </a:r>
            <a:r>
              <a:rPr lang="en-US" sz="1200" u="sng" kern="1200" baseline="0" dirty="0">
                <a:solidFill>
                  <a:schemeClr val="tx1"/>
                </a:solidFill>
                <a:effectLst/>
                <a:latin typeface="+mn-lt"/>
                <a:ea typeface="+mn-ea"/>
                <a:cs typeface="+mn-cs"/>
              </a:rPr>
              <a:t>part</a:t>
            </a:r>
            <a:r>
              <a:rPr lang="en-US" sz="1200" kern="1200" baseline="0" dirty="0">
                <a:solidFill>
                  <a:schemeClr val="tx1"/>
                </a:solidFill>
                <a:effectLst/>
                <a:latin typeface="+mn-lt"/>
                <a:ea typeface="+mn-ea"/>
                <a:cs typeface="+mn-cs"/>
              </a:rPr>
              <a:t> of the grains requirement. </a:t>
            </a:r>
          </a:p>
          <a:p>
            <a:r>
              <a:rPr lang="en-US" sz="1200" kern="1200" baseline="0" dirty="0" smtClean="0">
                <a:solidFill>
                  <a:schemeClr val="tx1"/>
                </a:solidFill>
                <a:effectLst/>
                <a:latin typeface="+mn-lt"/>
                <a:ea typeface="+mn-ea"/>
                <a:cs typeface="+mn-cs"/>
              </a:rPr>
              <a:t>I’ll turn you over to Lisa, and she’ll guide you through the </a:t>
            </a:r>
            <a:r>
              <a:rPr lang="en-US" sz="1200" kern="1200" baseline="0" dirty="0" err="1" smtClean="0">
                <a:solidFill>
                  <a:schemeClr val="tx1"/>
                </a:solidFill>
                <a:effectLst/>
                <a:latin typeface="+mn-lt"/>
                <a:ea typeface="+mn-ea"/>
                <a:cs typeface="+mn-cs"/>
              </a:rPr>
              <a:t>un”charted</a:t>
            </a:r>
            <a:r>
              <a:rPr lang="en-US" sz="1200" kern="1200" baseline="0" dirty="0" smtClean="0">
                <a:solidFill>
                  <a:schemeClr val="tx1"/>
                </a:solidFill>
                <a:effectLst/>
                <a:latin typeface="+mn-lt"/>
                <a:ea typeface="+mn-ea"/>
                <a:cs typeface="+mn-cs"/>
              </a:rPr>
              <a:t>” territory.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40</a:t>
            </a:fld>
            <a:endParaRPr lang="en-US"/>
          </a:p>
        </p:txBody>
      </p:sp>
    </p:spTree>
    <p:extLst>
      <p:ext uri="{BB962C8B-B14F-4D97-AF65-F5344CB8AC3E}">
        <p14:creationId xmlns:p14="http://schemas.microsoft.com/office/powerpoint/2010/main" val="72757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For</a:t>
            </a:r>
            <a:r>
              <a:rPr lang="en-US" sz="1200" kern="1200" baseline="0" dirty="0">
                <a:solidFill>
                  <a:schemeClr val="tx1"/>
                </a:solidFill>
                <a:effectLst/>
                <a:latin typeface="+mn-lt"/>
                <a:ea typeface="+mn-ea"/>
                <a:cs typeface="+mn-cs"/>
              </a:rPr>
              <a:t> any of those situations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Food</a:t>
            </a:r>
            <a:r>
              <a:rPr lang="en-US" sz="1200" kern="1200" baseline="0" dirty="0">
                <a:solidFill>
                  <a:schemeClr val="tx1"/>
                </a:solidFill>
                <a:effectLst/>
                <a:latin typeface="+mn-lt"/>
                <a:ea typeface="+mn-ea"/>
                <a:cs typeface="+mn-cs"/>
              </a:rPr>
              <a:t> Buying Guide is a web-based interactive tool that can be used to determine grain ounce equivalents when the Grains Measuring Chart doesn’t work for your item or calculation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Food</a:t>
            </a:r>
            <a:r>
              <a:rPr lang="en-US" sz="1200" kern="1200" baseline="0" dirty="0">
                <a:solidFill>
                  <a:schemeClr val="tx1"/>
                </a:solidFill>
                <a:effectLst/>
                <a:latin typeface="+mn-lt"/>
                <a:ea typeface="+mn-ea"/>
                <a:cs typeface="+mn-cs"/>
              </a:rPr>
              <a:t> Buying Guide has many resources, but most relevant for converting grains are the Exhibit A Grains Tool and the Recipe Analysis Workbook, or RAW.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41</a:t>
            </a:fld>
            <a:endParaRPr lang="en-US"/>
          </a:p>
        </p:txBody>
      </p:sp>
    </p:spTree>
    <p:extLst>
      <p:ext uri="{BB962C8B-B14F-4D97-AF65-F5344CB8AC3E}">
        <p14:creationId xmlns:p14="http://schemas.microsoft.com/office/powerpoint/2010/main" val="1765719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We’ll start</a:t>
            </a:r>
            <a:r>
              <a:rPr lang="en-US" sz="1200" kern="1200" baseline="0" dirty="0">
                <a:solidFill>
                  <a:schemeClr val="tx1"/>
                </a:solidFill>
                <a:effectLst/>
                <a:latin typeface="+mn-lt"/>
                <a:ea typeface="+mn-ea"/>
                <a:cs typeface="+mn-cs"/>
              </a:rPr>
              <a:t> by looking at the Exhibit A Grains Tool. For this tool, there is a user-friendly mobile app that can be downloaded to your phone or device, or you can visit the FBG website. </a:t>
            </a:r>
          </a:p>
          <a:p>
            <a:r>
              <a:rPr lang="en-US" sz="1200" kern="1200" baseline="0" dirty="0">
                <a:solidFill>
                  <a:schemeClr val="tx1"/>
                </a:solidFill>
                <a:effectLst/>
                <a:latin typeface="+mn-lt"/>
                <a:ea typeface="+mn-ea"/>
                <a:cs typeface="+mn-cs"/>
              </a:rPr>
              <a:t>The Exhibit A Grains Tool can calculate:</a:t>
            </a:r>
          </a:p>
          <a:p>
            <a:pPr marL="228600" indent="-228600">
              <a:buFont typeface="+mj-lt"/>
              <a:buAutoNum type="arabicPeriod"/>
            </a:pPr>
            <a:r>
              <a:rPr lang="en-US" sz="1200" kern="1200" baseline="0" dirty="0">
                <a:solidFill>
                  <a:schemeClr val="tx1"/>
                </a:solidFill>
                <a:effectLst/>
                <a:latin typeface="+mn-lt"/>
                <a:ea typeface="+mn-ea"/>
                <a:cs typeface="+mn-cs"/>
              </a:rPr>
              <a:t>the ounce equivalent grains or the grains/breads servings for your grains product,</a:t>
            </a:r>
          </a:p>
          <a:p>
            <a:pPr marL="228600" indent="-228600">
              <a:buFont typeface="+mj-lt"/>
              <a:buAutoNum type="arabicPeriod"/>
            </a:pPr>
            <a:r>
              <a:rPr lang="en-US" sz="1200" kern="1200" baseline="0" dirty="0">
                <a:solidFill>
                  <a:schemeClr val="tx1"/>
                </a:solidFill>
                <a:effectLst/>
                <a:latin typeface="+mn-lt"/>
                <a:ea typeface="+mn-ea"/>
                <a:cs typeface="+mn-cs"/>
              </a:rPr>
              <a:t>the amount of a grain product to serve in order to provide a specific ounce equivalent grain, and</a:t>
            </a:r>
          </a:p>
          <a:p>
            <a:pPr marL="228600" indent="-228600">
              <a:buFont typeface="+mj-lt"/>
              <a:buAutoNum type="arabicPeriod"/>
            </a:pPr>
            <a:r>
              <a:rPr lang="en-US" sz="1200" kern="1200" baseline="0" dirty="0">
                <a:solidFill>
                  <a:schemeClr val="tx1"/>
                </a:solidFill>
                <a:effectLst/>
                <a:latin typeface="+mn-lt"/>
                <a:ea typeface="+mn-ea"/>
                <a:cs typeface="+mn-cs"/>
              </a:rPr>
              <a:t>the amount of a grain product to serve in order to meet Minimum Grains Requirements as appropriate for a specific age or grade group.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42</a:t>
            </a:fld>
            <a:endParaRPr lang="en-US"/>
          </a:p>
        </p:txBody>
      </p:sp>
    </p:spTree>
    <p:extLst>
      <p:ext uri="{BB962C8B-B14F-4D97-AF65-F5344CB8AC3E}">
        <p14:creationId xmlns:p14="http://schemas.microsoft.com/office/powerpoint/2010/main" val="4068820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Exhibit A Grains</a:t>
            </a:r>
            <a:r>
              <a:rPr lang="en-US" sz="1200" kern="1200" baseline="0" dirty="0">
                <a:solidFill>
                  <a:schemeClr val="tx1"/>
                </a:solidFill>
                <a:effectLst/>
                <a:latin typeface="+mn-lt"/>
                <a:ea typeface="+mn-ea"/>
                <a:cs typeface="+mn-cs"/>
              </a:rPr>
              <a:t> Tool can be accessed from the homepage of the food buying guide, or by clicking “More” in the mobile app after you’ve downloaded it to your device. </a:t>
            </a:r>
            <a:r>
              <a:rPr lang="en-US" sz="1200" b="1" i="1" kern="1200" baseline="0" dirty="0">
                <a:solidFill>
                  <a:schemeClr val="tx1"/>
                </a:solidFill>
                <a:effectLst/>
                <a:latin typeface="+mn-lt"/>
                <a:ea typeface="+mn-ea"/>
                <a:cs typeface="+mn-cs"/>
              </a:rPr>
              <a:t>[Click] </a:t>
            </a:r>
            <a:r>
              <a:rPr lang="en-US" sz="1200" kern="1200" baseline="0" dirty="0">
                <a:solidFill>
                  <a:schemeClr val="tx1"/>
                </a:solidFill>
                <a:effectLst/>
                <a:latin typeface="+mn-lt"/>
                <a:ea typeface="+mn-ea"/>
                <a:cs typeface="+mn-cs"/>
              </a:rPr>
              <a:t>Whether you choose to use the FBG website or the mobile app, you’ll need to create a free </a:t>
            </a:r>
            <a:r>
              <a:rPr lang="en-US" sz="1200" kern="1200" baseline="0" dirty="0" err="1">
                <a:solidFill>
                  <a:schemeClr val="tx1"/>
                </a:solidFill>
                <a:effectLst/>
                <a:latin typeface="+mn-lt"/>
                <a:ea typeface="+mn-ea"/>
                <a:cs typeface="+mn-cs"/>
              </a:rPr>
              <a:t>eAuthentication</a:t>
            </a:r>
            <a:r>
              <a:rPr lang="en-US" sz="1200" kern="1200" baseline="0" dirty="0">
                <a:solidFill>
                  <a:schemeClr val="tx1"/>
                </a:solidFill>
                <a:effectLst/>
                <a:latin typeface="+mn-lt"/>
                <a:ea typeface="+mn-ea"/>
                <a:cs typeface="+mn-cs"/>
              </a:rPr>
              <a:t> account to access the tools.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Today we’ll walk you through how to use the Exhibit A Grains tool through the mobile app, and the training we’ll be releasing shortly after this conference will show you how to use the tool directly from the FBG website.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the mobile app, you can also access the tool by clicking on the Main Menu on the top right of the screen </a:t>
            </a:r>
            <a:r>
              <a:rPr lang="en-US" sz="1200" b="1" i="1" kern="1200" baseline="0" dirty="0">
                <a:solidFill>
                  <a:schemeClr val="tx1"/>
                </a:solidFill>
                <a:effectLst/>
                <a:latin typeface="+mn-lt"/>
                <a:ea typeface="+mn-ea"/>
                <a:cs typeface="+mn-cs"/>
              </a:rPr>
              <a:t>[Click]</a:t>
            </a: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43</a:t>
            </a:fld>
            <a:endParaRPr lang="en-US"/>
          </a:p>
        </p:txBody>
      </p:sp>
    </p:spTree>
    <p:extLst>
      <p:ext uri="{BB962C8B-B14F-4D97-AF65-F5344CB8AC3E}">
        <p14:creationId xmlns:p14="http://schemas.microsoft.com/office/powerpoint/2010/main" val="2258594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Once</a:t>
            </a:r>
            <a:r>
              <a:rPr lang="en-US" sz="1200" kern="1200" baseline="0" dirty="0">
                <a:solidFill>
                  <a:schemeClr val="tx1"/>
                </a:solidFill>
                <a:effectLst/>
                <a:latin typeface="+mn-lt"/>
                <a:ea typeface="+mn-ea"/>
                <a:cs typeface="+mn-cs"/>
              </a:rPr>
              <a:t> inside the tool on the mobile app</a:t>
            </a:r>
            <a:r>
              <a:rPr lang="en-US" sz="1200" kern="1200" dirty="0">
                <a:solidFill>
                  <a:schemeClr val="tx1"/>
                </a:solidFill>
                <a:effectLst/>
                <a:latin typeface="+mn-lt"/>
                <a:ea typeface="+mn-ea"/>
                <a:cs typeface="+mn-cs"/>
              </a:rPr>
              <a:t>, select “Enter Grain Product” </a:t>
            </a:r>
            <a:r>
              <a:rPr lang="en-US" sz="1200" b="1" i="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and type</a:t>
            </a:r>
            <a:r>
              <a:rPr lang="en-US" sz="1200" kern="1200" baseline="0" dirty="0">
                <a:solidFill>
                  <a:schemeClr val="tx1"/>
                </a:solidFill>
                <a:effectLst/>
                <a:latin typeface="+mn-lt"/>
                <a:ea typeface="+mn-ea"/>
                <a:cs typeface="+mn-cs"/>
              </a:rPr>
              <a:t> in your product. </a:t>
            </a:r>
            <a:r>
              <a:rPr lang="en-US" sz="1200" b="1" i="1" kern="1200" dirty="0">
                <a:solidFill>
                  <a:schemeClr val="tx1"/>
                </a:solidFill>
                <a:effectLst/>
                <a:latin typeface="+mn-lt"/>
                <a:ea typeface="+mn-ea"/>
                <a:cs typeface="+mn-cs"/>
              </a:rPr>
              <a:t>[Click] </a:t>
            </a:r>
            <a:r>
              <a:rPr lang="en-US" sz="1200" b="0" i="0" kern="1200" baseline="0" dirty="0">
                <a:solidFill>
                  <a:schemeClr val="tx1"/>
                </a:solidFill>
                <a:effectLst/>
                <a:latin typeface="+mn-lt"/>
                <a:ea typeface="+mn-ea"/>
                <a:cs typeface="+mn-cs"/>
              </a:rPr>
              <a:t>In our example, we’re trying to find the grains contribution and amount to serve for </a:t>
            </a:r>
            <a:r>
              <a:rPr lang="en-US" sz="1200" kern="1200" baseline="0" dirty="0">
                <a:solidFill>
                  <a:schemeClr val="tx1"/>
                </a:solidFill>
                <a:effectLst/>
                <a:latin typeface="+mn-lt"/>
                <a:ea typeface="+mn-ea"/>
                <a:cs typeface="+mn-cs"/>
              </a:rPr>
              <a:t>Kay’s Cheese Crackers.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44</a:t>
            </a:fld>
            <a:endParaRPr lang="en-US"/>
          </a:p>
        </p:txBody>
      </p:sp>
    </p:spTree>
    <p:extLst>
      <p:ext uri="{BB962C8B-B14F-4D97-AF65-F5344CB8AC3E}">
        <p14:creationId xmlns:p14="http://schemas.microsoft.com/office/powerpoint/2010/main" val="1018077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baseline="0" dirty="0">
                <a:solidFill>
                  <a:schemeClr val="tx1"/>
                </a:solidFill>
                <a:effectLst/>
                <a:latin typeface="+mn-lt"/>
                <a:ea typeface="+mn-ea"/>
                <a:cs typeface="+mn-cs"/>
              </a:rPr>
              <a:t>: Click on “Select Exhibit A Item” to search for the food item in the FBG.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45</a:t>
            </a:fld>
            <a:endParaRPr lang="en-US"/>
          </a:p>
        </p:txBody>
      </p:sp>
    </p:spTree>
    <p:extLst>
      <p:ext uri="{BB962C8B-B14F-4D97-AF65-F5344CB8AC3E}">
        <p14:creationId xmlns:p14="http://schemas.microsoft.com/office/powerpoint/2010/main" val="3950700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baseline="0" dirty="0">
                <a:solidFill>
                  <a:schemeClr val="tx1"/>
                </a:solidFill>
                <a:effectLst/>
                <a:latin typeface="+mn-lt"/>
                <a:ea typeface="+mn-ea"/>
                <a:cs typeface="+mn-cs"/>
              </a:rPr>
              <a:t>: And search for one or more keywords – in this case we’ll try “crackers” and hit SEARCH </a:t>
            </a:r>
            <a:r>
              <a:rPr lang="en-US" sz="1200" b="1" i="1" kern="1200" baseline="0" dirty="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Two cracker options appear below – one savory and one sweet. Since we have cheese crackers, we want the savory category so we’ll click “Add” </a:t>
            </a:r>
            <a:r>
              <a:rPr lang="en-US" sz="1200" b="1" i="1" kern="1200" baseline="0" dirty="0">
                <a:solidFill>
                  <a:schemeClr val="tx1"/>
                </a:solidFill>
                <a:effectLst/>
                <a:latin typeface="+mn-lt"/>
                <a:ea typeface="+mn-ea"/>
                <a:cs typeface="+mn-cs"/>
              </a:rPr>
              <a:t>[Click]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Note: </a:t>
            </a:r>
            <a:r>
              <a:rPr lang="en-US" sz="1200" b="0" i="0" kern="1200" baseline="0" dirty="0">
                <a:solidFill>
                  <a:schemeClr val="tx1"/>
                </a:solidFill>
                <a:effectLst/>
                <a:latin typeface="+mn-lt"/>
                <a:ea typeface="+mn-ea"/>
                <a:cs typeface="+mn-cs"/>
              </a:rPr>
              <a:t>If you want more information on either of the items, click on the plus button </a:t>
            </a:r>
            <a:r>
              <a:rPr lang="en-US" sz="1200" b="1" i="1" kern="1200" baseline="0" dirty="0">
                <a:solidFill>
                  <a:schemeClr val="tx1"/>
                </a:solidFill>
                <a:effectLst/>
                <a:latin typeface="+mn-lt"/>
                <a:ea typeface="+mn-ea"/>
                <a:cs typeface="+mn-cs"/>
              </a:rPr>
              <a:t>[Click]</a:t>
            </a:r>
            <a:r>
              <a:rPr lang="en-US" sz="1200" b="0" i="0" kern="1200" baseline="0" dirty="0">
                <a:solidFill>
                  <a:schemeClr val="tx1"/>
                </a:solidFill>
                <a:effectLst/>
                <a:latin typeface="+mn-lt"/>
                <a:ea typeface="+mn-ea"/>
                <a:cs typeface="+mn-cs"/>
              </a:rPr>
              <a:t> to expand the item and view the details so you can determine which item is closest to yours. </a:t>
            </a:r>
          </a:p>
        </p:txBody>
      </p:sp>
      <p:sp>
        <p:nvSpPr>
          <p:cNvPr id="4" name="Slide Number Placeholder 3"/>
          <p:cNvSpPr>
            <a:spLocks noGrp="1"/>
          </p:cNvSpPr>
          <p:nvPr>
            <p:ph type="sldNum" sz="quarter" idx="10"/>
          </p:nvPr>
        </p:nvSpPr>
        <p:spPr/>
        <p:txBody>
          <a:bodyPr/>
          <a:lstStyle/>
          <a:p>
            <a:fld id="{ACC262D9-81D9-4986-8104-69558C327533}" type="slidenum">
              <a:rPr lang="en-US" smtClean="0"/>
              <a:t>46</a:t>
            </a:fld>
            <a:endParaRPr lang="en-US"/>
          </a:p>
        </p:txBody>
      </p:sp>
    </p:spTree>
    <p:extLst>
      <p:ext uri="{BB962C8B-B14F-4D97-AF65-F5344CB8AC3E}">
        <p14:creationId xmlns:p14="http://schemas.microsoft.com/office/powerpoint/2010/main" val="4064311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baseline="0" dirty="0">
                <a:solidFill>
                  <a:schemeClr val="tx1"/>
                </a:solidFill>
                <a:effectLst/>
                <a:latin typeface="+mn-lt"/>
                <a:ea typeface="+mn-ea"/>
                <a:cs typeface="+mn-cs"/>
              </a:rPr>
              <a:t>: We’ll need to pull up our Nutrition Facts Label in order for the next few steps. On the mobile app, we’re being prompted to select the method we want the tool to output. In this case, we want to see ounce equivalent grains. So under “Choose Method” select Ounce Equivalent Grains. </a:t>
            </a:r>
            <a:r>
              <a:rPr lang="en-US" sz="1200" b="1" i="1" kern="1200" baseline="0" dirty="0">
                <a:solidFill>
                  <a:schemeClr val="tx1"/>
                </a:solidFill>
                <a:effectLst/>
                <a:latin typeface="+mn-lt"/>
                <a:ea typeface="+mn-ea"/>
                <a:cs typeface="+mn-cs"/>
              </a:rPr>
              <a:t>[Click to Highlight]</a:t>
            </a:r>
            <a:r>
              <a:rPr lang="en-US" sz="1200" b="0" i="0" kern="1200" baseline="0" dirty="0">
                <a:solidFill>
                  <a:schemeClr val="tx1"/>
                </a:solidFill>
                <a:effectLst/>
                <a:latin typeface="+mn-lt"/>
                <a:ea typeface="+mn-ea"/>
                <a:cs typeface="+mn-cs"/>
              </a:rPr>
              <a:t>.</a:t>
            </a:r>
            <a:endParaRPr lang="en-US" sz="1200" b="1" i="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As mentioned earlier, there are three different ways the tool can output a calculation – the grains contribution in ounce equivalents, the amount to serve based on a desired ounce equivalent, and the amount to serve by age or grade group to meet minimum grains requirements. We’ll walk through all 3 options, so let’s start by selecting the grains contribution. </a:t>
            </a:r>
            <a:r>
              <a:rPr lang="en-US" sz="1200" b="1" i="1" kern="1200" baseline="0" dirty="0">
                <a:solidFill>
                  <a:schemeClr val="tx1"/>
                </a:solidFill>
                <a:effectLst/>
                <a:latin typeface="+mn-lt"/>
                <a:ea typeface="+mn-ea"/>
                <a:cs typeface="+mn-cs"/>
              </a:rPr>
              <a:t>[Click to Highlight]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For the serving size of Kay’s Cheese Crackers, refer to the product label and type in 30 and select grams as the measurement unit. </a:t>
            </a:r>
            <a:r>
              <a:rPr lang="en-US" sz="1200" b="1" i="1" kern="1200" baseline="0" dirty="0">
                <a:solidFill>
                  <a:schemeClr val="tx1"/>
                </a:solidFill>
                <a:effectLst/>
                <a:latin typeface="+mn-lt"/>
                <a:ea typeface="+mn-ea"/>
                <a:cs typeface="+mn-cs"/>
              </a:rPr>
              <a:t>[Click to Highlight]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[Click to Highlight]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At the bottom, the grains contribution has been calculated at 1.25 ounce equivalents. </a:t>
            </a:r>
            <a:r>
              <a:rPr lang="en-US" sz="1200" b="1" i="1" kern="1200" baseline="0" dirty="0" smtClean="0">
                <a:solidFill>
                  <a:schemeClr val="tx1"/>
                </a:solidFill>
                <a:effectLst/>
                <a:latin typeface="+mn-lt"/>
                <a:ea typeface="+mn-ea"/>
                <a:cs typeface="+mn-cs"/>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Click </a:t>
            </a:r>
            <a:r>
              <a:rPr lang="en-US" sz="1200" b="0" i="0" kern="1200" baseline="0" dirty="0">
                <a:solidFill>
                  <a:schemeClr val="tx1"/>
                </a:solidFill>
                <a:effectLst/>
                <a:latin typeface="+mn-lt"/>
                <a:ea typeface="+mn-ea"/>
                <a:cs typeface="+mn-cs"/>
              </a:rPr>
              <a:t>save to keep the information for future reference. </a:t>
            </a:r>
          </a:p>
        </p:txBody>
      </p:sp>
      <p:sp>
        <p:nvSpPr>
          <p:cNvPr id="4" name="Slide Number Placeholder 3"/>
          <p:cNvSpPr>
            <a:spLocks noGrp="1"/>
          </p:cNvSpPr>
          <p:nvPr>
            <p:ph type="sldNum" sz="quarter" idx="10"/>
          </p:nvPr>
        </p:nvSpPr>
        <p:spPr/>
        <p:txBody>
          <a:bodyPr/>
          <a:lstStyle/>
          <a:p>
            <a:fld id="{ACC262D9-81D9-4986-8104-69558C327533}" type="slidenum">
              <a:rPr lang="en-US" smtClean="0"/>
              <a:t>47</a:t>
            </a:fld>
            <a:endParaRPr lang="en-US"/>
          </a:p>
        </p:txBody>
      </p:sp>
    </p:spTree>
    <p:extLst>
      <p:ext uri="{BB962C8B-B14F-4D97-AF65-F5344CB8AC3E}">
        <p14:creationId xmlns:p14="http://schemas.microsoft.com/office/powerpoint/2010/main" val="1351484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baseline="0" dirty="0">
                <a:solidFill>
                  <a:schemeClr val="tx1"/>
                </a:solidFill>
                <a:effectLst/>
                <a:latin typeface="+mn-lt"/>
                <a:ea typeface="+mn-ea"/>
                <a:cs typeface="+mn-cs"/>
              </a:rPr>
              <a:t>: Next, if we want to determine the amount to serve based on a specific desired grains contribution, we simply change our calculation method to “Amount to Serve”.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[Click to Highlight]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Then enter the desired grains contribution – in this case, let’s say we want to see what we need to serve in order to meet 1 ounce equivalent. </a:t>
            </a:r>
            <a:r>
              <a:rPr lang="en-US" sz="1200" b="1" i="1" kern="1200" baseline="0" dirty="0">
                <a:solidFill>
                  <a:schemeClr val="tx1"/>
                </a:solidFill>
                <a:effectLst/>
                <a:latin typeface="+mn-lt"/>
                <a:ea typeface="+mn-ea"/>
                <a:cs typeface="+mn-cs"/>
              </a:rPr>
              <a:t>[Click to Highlight]</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Again, enter the serving size and measurement unit, and the weight and measurement unit, directly from the product label… </a:t>
            </a:r>
            <a:r>
              <a:rPr lang="en-US" sz="1200" b="1" i="1" kern="1200" baseline="0" dirty="0">
                <a:solidFill>
                  <a:schemeClr val="tx1"/>
                </a:solidFill>
                <a:effectLst/>
                <a:latin typeface="+mn-lt"/>
                <a:ea typeface="+mn-ea"/>
                <a:cs typeface="+mn-cs"/>
              </a:rPr>
              <a:t>[Click to Highlight]</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and the amount to serve calculates at 20 pieces to meet 1 ounce equivalent. </a:t>
            </a:r>
            <a:r>
              <a:rPr lang="en-US" sz="1200" b="1" i="1" kern="1200" baseline="0" dirty="0">
                <a:solidFill>
                  <a:schemeClr val="tx1"/>
                </a:solidFill>
                <a:effectLst/>
                <a:latin typeface="+mn-lt"/>
                <a:ea typeface="+mn-ea"/>
                <a:cs typeface="+mn-cs"/>
              </a:rPr>
              <a:t>[Click to Highlight]</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48</a:t>
            </a:fld>
            <a:endParaRPr lang="en-US"/>
          </a:p>
        </p:txBody>
      </p:sp>
    </p:spTree>
    <p:extLst>
      <p:ext uri="{BB962C8B-B14F-4D97-AF65-F5344CB8AC3E}">
        <p14:creationId xmlns:p14="http://schemas.microsoft.com/office/powerpoint/2010/main" val="3974275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baseline="0" dirty="0">
                <a:solidFill>
                  <a:schemeClr val="tx1"/>
                </a:solidFill>
                <a:effectLst/>
                <a:latin typeface="+mn-lt"/>
                <a:ea typeface="+mn-ea"/>
                <a:cs typeface="+mn-cs"/>
              </a:rPr>
              <a:t>: The last calculation the tool can output is the Amount to Serve by Age Group/Grade Group.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baseline="0" dirty="0">
                <a:solidFill>
                  <a:schemeClr val="tx1"/>
                </a:solidFill>
                <a:effectLst/>
                <a:latin typeface="+mn-lt"/>
                <a:ea typeface="+mn-ea"/>
                <a:cs typeface="+mn-cs"/>
              </a:rPr>
              <a:t>[Click to Highlight]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Again, enter the serving size, weight and their measurement units directly from the product label. </a:t>
            </a:r>
            <a:r>
              <a:rPr lang="en-US" sz="1200" b="1" i="1" kern="1200" baseline="0" dirty="0">
                <a:solidFill>
                  <a:schemeClr val="tx1"/>
                </a:solidFill>
                <a:effectLst/>
                <a:latin typeface="+mn-lt"/>
                <a:ea typeface="+mn-ea"/>
                <a:cs typeface="+mn-cs"/>
              </a:rPr>
              <a:t>[Click to Highlight]</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Then, select the Program-Meal combination from the drop-down menu. We’ve selected CACFP Snack in our example. </a:t>
            </a:r>
            <a:r>
              <a:rPr lang="en-US" sz="1200" b="1" i="1" kern="1200" baseline="0" dirty="0">
                <a:solidFill>
                  <a:schemeClr val="tx1"/>
                </a:solidFill>
                <a:effectLst/>
                <a:latin typeface="+mn-lt"/>
                <a:ea typeface="+mn-ea"/>
                <a:cs typeface="+mn-cs"/>
              </a:rPr>
              <a:t>[Click to Highlight]</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Each age groups will populate underneath, and clicking the plus button expands each age group to reveal the amount to serve to meet minimum grains requirements. </a:t>
            </a:r>
            <a:r>
              <a:rPr lang="en-US" sz="1200" b="1" i="1" kern="1200" baseline="0" dirty="0">
                <a:solidFill>
                  <a:schemeClr val="tx1"/>
                </a:solidFill>
                <a:effectLst/>
                <a:latin typeface="+mn-lt"/>
                <a:ea typeface="+mn-ea"/>
                <a:cs typeface="+mn-cs"/>
              </a:rPr>
              <a:t>[Click to Highlight]</a:t>
            </a: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49</a:t>
            </a:fld>
            <a:endParaRPr lang="en-US"/>
          </a:p>
        </p:txBody>
      </p:sp>
    </p:spTree>
    <p:extLst>
      <p:ext uri="{BB962C8B-B14F-4D97-AF65-F5344CB8AC3E}">
        <p14:creationId xmlns:p14="http://schemas.microsoft.com/office/powerpoint/2010/main" val="1687664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switch to grains being credited using ounce equivalents was originally slotted for implementation by October 1, 2017, but was delayed until October 1, 2019 when USDA recognized the significant operational changes for CACFP sponsors. </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On July 1, 2019, a proposed rule to delay implementation again was widely support, and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84 FR 31227</a:t>
            </a:r>
            <a:r>
              <a:rPr lang="en-US" sz="1200" b="0" i="0" u="none" strike="noStrike" kern="1200" baseline="0" dirty="0">
                <a:solidFill>
                  <a:schemeClr val="tx1"/>
                </a:solidFill>
                <a:effectLst/>
                <a:latin typeface="+mn-lt"/>
                <a:ea typeface="+mn-ea"/>
                <a:cs typeface="+mn-cs"/>
              </a:rPr>
              <a:t> granted a two-year extension to allow adequate time for USDA to develop training resources and technical assistance to support sponsors and assure nationwide compliance.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5</a:t>
            </a:fld>
            <a:endParaRPr lang="en-US"/>
          </a:p>
        </p:txBody>
      </p:sp>
    </p:spTree>
    <p:extLst>
      <p:ext uri="{BB962C8B-B14F-4D97-AF65-F5344CB8AC3E}">
        <p14:creationId xmlns:p14="http://schemas.microsoft.com/office/powerpoint/2010/main" val="1733383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baseline="0" dirty="0">
                <a:solidFill>
                  <a:schemeClr val="tx1"/>
                </a:solidFill>
                <a:effectLst/>
                <a:latin typeface="+mn-lt"/>
                <a:ea typeface="+mn-ea"/>
                <a:cs typeface="+mn-cs"/>
              </a:rPr>
              <a:t>: Once the information has been saved, click the back button at the top left-hand side of the screen. </a:t>
            </a:r>
            <a:r>
              <a:rPr lang="en-US" sz="1200" b="1" i="1" kern="1200" baseline="0" dirty="0">
                <a:solidFill>
                  <a:schemeClr val="tx1"/>
                </a:solidFill>
                <a:effectLst/>
                <a:latin typeface="+mn-lt"/>
                <a:ea typeface="+mn-ea"/>
                <a:cs typeface="+mn-cs"/>
              </a:rPr>
              <a:t>[Click]</a:t>
            </a:r>
          </a:p>
        </p:txBody>
      </p:sp>
      <p:sp>
        <p:nvSpPr>
          <p:cNvPr id="4" name="Slide Number Placeholder 3"/>
          <p:cNvSpPr>
            <a:spLocks noGrp="1"/>
          </p:cNvSpPr>
          <p:nvPr>
            <p:ph type="sldNum" sz="quarter" idx="10"/>
          </p:nvPr>
        </p:nvSpPr>
        <p:spPr/>
        <p:txBody>
          <a:bodyPr/>
          <a:lstStyle/>
          <a:p>
            <a:fld id="{ACC262D9-81D9-4986-8104-69558C327533}" type="slidenum">
              <a:rPr lang="en-US" smtClean="0"/>
              <a:t>50</a:t>
            </a:fld>
            <a:endParaRPr lang="en-US"/>
          </a:p>
        </p:txBody>
      </p:sp>
    </p:spTree>
    <p:extLst>
      <p:ext uri="{BB962C8B-B14F-4D97-AF65-F5344CB8AC3E}">
        <p14:creationId xmlns:p14="http://schemas.microsoft.com/office/powerpoint/2010/main" val="2989859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b="0" i="0" kern="1200" baseline="0" dirty="0">
                <a:solidFill>
                  <a:schemeClr val="tx1"/>
                </a:solidFill>
                <a:effectLst/>
                <a:latin typeface="+mn-lt"/>
                <a:ea typeface="+mn-ea"/>
                <a:cs typeface="+mn-cs"/>
              </a:rPr>
              <a:t>: Hitting the back button brings up the My Products page. This houses all saved items and allows you to go back in to review and/or edit each one at any time. Here we can see that the Grains Contribution, Amount to Serve, and Amount to Serve by Age Group show each output we just calculated. This makes it easy to refer back at any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 hope this demonstrated how easy the Exhibit A Grains Tool is to use! The online format is very similar, but the mobile app is a quick and easy way to check grains contributions and amounts to serve when you’re on the go and may not have a computer right in front of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51</a:t>
            </a:fld>
            <a:endParaRPr lang="en-US"/>
          </a:p>
        </p:txBody>
      </p:sp>
    </p:spTree>
    <p:extLst>
      <p:ext uri="{BB962C8B-B14F-4D97-AF65-F5344CB8AC3E}">
        <p14:creationId xmlns:p14="http://schemas.microsoft.com/office/powerpoint/2010/main" val="8371072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Aft>
                <a:spcPts val="300"/>
              </a:spcAft>
            </a:pPr>
            <a:r>
              <a:rPr lang="en-US" b="1" dirty="0" smtClean="0">
                <a:solidFill>
                  <a:srgbClr val="E20D38"/>
                </a:solidFill>
              </a:rPr>
              <a:t>True </a:t>
            </a:r>
            <a:r>
              <a:rPr lang="en-US" dirty="0" smtClean="0"/>
              <a:t>– </a:t>
            </a:r>
            <a:r>
              <a:rPr lang="en-US" i="1" dirty="0" smtClean="0"/>
              <a:t>The Food Buying Guide has many resources that can be used to determine grain ounce equivalent when the Grains Measuring Chart doesn’t work for your calculations.</a:t>
            </a:r>
            <a:endParaRPr lang="en-US" i="1" dirty="0"/>
          </a:p>
        </p:txBody>
      </p:sp>
      <p:sp>
        <p:nvSpPr>
          <p:cNvPr id="4" name="Slide Number Placeholder 3"/>
          <p:cNvSpPr>
            <a:spLocks noGrp="1"/>
          </p:cNvSpPr>
          <p:nvPr>
            <p:ph type="sldNum" sz="quarter" idx="10"/>
          </p:nvPr>
        </p:nvSpPr>
        <p:spPr/>
        <p:txBody>
          <a:bodyPr/>
          <a:lstStyle/>
          <a:p>
            <a:fld id="{ACC262D9-81D9-4986-8104-69558C327533}" type="slidenum">
              <a:rPr lang="en-US" smtClean="0"/>
              <a:t>52</a:t>
            </a:fld>
            <a:endParaRPr lang="en-US"/>
          </a:p>
        </p:txBody>
      </p:sp>
    </p:spTree>
    <p:extLst>
      <p:ext uri="{BB962C8B-B14F-4D97-AF65-F5344CB8AC3E}">
        <p14:creationId xmlns:p14="http://schemas.microsoft.com/office/powerpoint/2010/main" val="23233803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last tool we’ll review is the Recipe Analysis Workbook which I’ll refer</a:t>
            </a:r>
            <a:r>
              <a:rPr lang="en-US" sz="1200" kern="1200" baseline="0" dirty="0">
                <a:solidFill>
                  <a:schemeClr val="tx1"/>
                </a:solidFill>
                <a:effectLst/>
                <a:latin typeface="+mn-lt"/>
                <a:ea typeface="+mn-ea"/>
                <a:cs typeface="+mn-cs"/>
              </a:rPr>
              <a:t> to as the RAW</a:t>
            </a:r>
            <a:r>
              <a:rPr lang="en-US" sz="1200" kern="120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The RAW is a tool to help determine your recipe’s expected meal pattern contributions. </a:t>
            </a:r>
            <a:r>
              <a:rPr lang="en-US" sz="1200" kern="1200" dirty="0">
                <a:solidFill>
                  <a:schemeClr val="tx1"/>
                </a:solidFill>
                <a:effectLst/>
                <a:latin typeface="+mn-lt"/>
                <a:ea typeface="+mn-ea"/>
                <a:cs typeface="+mn-cs"/>
              </a:rPr>
              <a:t>The workbook </a:t>
            </a:r>
            <a:r>
              <a:rPr lang="en-US" sz="1200" kern="1200" baseline="0" dirty="0">
                <a:solidFill>
                  <a:schemeClr val="tx1"/>
                </a:solidFill>
                <a:effectLst/>
                <a:latin typeface="+mn-lt"/>
                <a:ea typeface="+mn-ea"/>
                <a:cs typeface="+mn-cs"/>
              </a:rPr>
              <a:t>can also be accessed from the homepage of the food buying guide at </a:t>
            </a:r>
            <a:r>
              <a:rPr lang="en-US" dirty="0"/>
              <a:t>https://foodbuyingguide.fns.usda.gov. </a:t>
            </a:r>
          </a:p>
          <a:p>
            <a:r>
              <a:rPr lang="en-US" dirty="0"/>
              <a:t>We also walk through</a:t>
            </a:r>
            <a:r>
              <a:rPr lang="en-US" baseline="0" dirty="0"/>
              <a:t> this process in our Grain Ounce Equivalent training that will be available following this conference. </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53</a:t>
            </a:fld>
            <a:endParaRPr lang="en-US"/>
          </a:p>
        </p:txBody>
      </p:sp>
    </p:spTree>
    <p:extLst>
      <p:ext uri="{BB962C8B-B14F-4D97-AF65-F5344CB8AC3E}">
        <p14:creationId xmlns:p14="http://schemas.microsoft.com/office/powerpoint/2010/main" val="29512922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Once you’re inside the</a:t>
            </a:r>
            <a:r>
              <a:rPr lang="en-US" sz="1200" kern="1200" baseline="0" dirty="0">
                <a:solidFill>
                  <a:schemeClr val="tx1"/>
                </a:solidFill>
                <a:effectLst/>
                <a:latin typeface="+mn-lt"/>
                <a:ea typeface="+mn-ea"/>
                <a:cs typeface="+mn-cs"/>
              </a:rPr>
              <a:t> tool, s</a:t>
            </a:r>
            <a:r>
              <a:rPr lang="en-US" sz="1200" kern="1200" dirty="0">
                <a:solidFill>
                  <a:schemeClr val="tx1"/>
                </a:solidFill>
                <a:effectLst/>
                <a:latin typeface="+mn-lt"/>
                <a:ea typeface="+mn-ea"/>
                <a:cs typeface="+mn-cs"/>
              </a:rPr>
              <a:t>elect “Create Recipe Analysis</a:t>
            </a:r>
            <a:r>
              <a:rPr lang="en-US" sz="1200" kern="1200" baseline="0" dirty="0">
                <a:solidFill>
                  <a:schemeClr val="tx1"/>
                </a:solidFill>
                <a:effectLst/>
                <a:latin typeface="+mn-lt"/>
                <a:ea typeface="+mn-ea"/>
                <a:cs typeface="+mn-cs"/>
              </a:rPr>
              <a:t> Workbook” </a:t>
            </a:r>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54</a:t>
            </a:fld>
            <a:endParaRPr lang="en-US"/>
          </a:p>
        </p:txBody>
      </p:sp>
    </p:spTree>
    <p:extLst>
      <p:ext uri="{BB962C8B-B14F-4D97-AF65-F5344CB8AC3E}">
        <p14:creationId xmlns:p14="http://schemas.microsoft.com/office/powerpoint/2010/main" val="36914654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Enter the Recipe Name, Servings per Recipe,</a:t>
            </a:r>
            <a:r>
              <a:rPr lang="en-US" sz="1200" kern="1200" baseline="0" dirty="0">
                <a:solidFill>
                  <a:schemeClr val="tx1"/>
                </a:solidFill>
                <a:effectLst/>
                <a:latin typeface="+mn-lt"/>
                <a:ea typeface="+mn-ea"/>
                <a:cs typeface="+mn-cs"/>
              </a:rPr>
              <a:t> and Serving Size of the recipe you want to calculate. You must enter these fields in order to save your recipe.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55</a:t>
            </a:fld>
            <a:endParaRPr lang="en-US"/>
          </a:p>
        </p:txBody>
      </p:sp>
    </p:spTree>
    <p:extLst>
      <p:ext uri="{BB962C8B-B14F-4D97-AF65-F5344CB8AC3E}">
        <p14:creationId xmlns:p14="http://schemas.microsoft.com/office/powerpoint/2010/main" val="1497526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A RAW can include ingredient(s) for one or more meal components, and each meal component has a separate tab in the RAW. You’ll notice that for grains, there are 3 different tabs, and it’s important to note that there are three methods to calculate the meal pattern contribution for grains: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Method A – based on Exhibit A – Go to this tab to search and select ingredients from Exhibit A </a:t>
            </a:r>
          </a:p>
          <a:p>
            <a:r>
              <a:rPr lang="en-US" sz="1200" b="0" i="0" u="none" strike="noStrike" kern="1200" baseline="0" dirty="0">
                <a:solidFill>
                  <a:schemeClr val="tx1"/>
                </a:solidFill>
                <a:latin typeface="+mn-lt"/>
                <a:ea typeface="+mn-ea"/>
                <a:cs typeface="+mn-cs"/>
              </a:rPr>
              <a:t>• Method B – based on Food Buying Guide – This tab will automatically populate if food ingredients are selected from the search below. </a:t>
            </a:r>
          </a:p>
          <a:p>
            <a:r>
              <a:rPr lang="en-US" sz="1200" b="0" i="0" u="none" strike="noStrike" kern="1200" baseline="0" dirty="0">
                <a:solidFill>
                  <a:schemeClr val="tx1"/>
                </a:solidFill>
                <a:latin typeface="+mn-lt"/>
                <a:ea typeface="+mn-ea"/>
                <a:cs typeface="+mn-cs"/>
              </a:rPr>
              <a:t>• Method C – based on Grams of Creditable Grains – Go to this tab to manually enter grain ingredients.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We’ll walk through each of these methods. </a:t>
            </a:r>
          </a:p>
        </p:txBody>
      </p:sp>
      <p:sp>
        <p:nvSpPr>
          <p:cNvPr id="4" name="Slide Number Placeholder 3"/>
          <p:cNvSpPr>
            <a:spLocks noGrp="1"/>
          </p:cNvSpPr>
          <p:nvPr>
            <p:ph type="sldNum" sz="quarter" idx="10"/>
          </p:nvPr>
        </p:nvSpPr>
        <p:spPr/>
        <p:txBody>
          <a:bodyPr/>
          <a:lstStyle/>
          <a:p>
            <a:fld id="{ACC262D9-81D9-4986-8104-69558C327533}" type="slidenum">
              <a:rPr lang="en-US" smtClean="0"/>
              <a:t>56</a:t>
            </a:fld>
            <a:endParaRPr lang="en-US"/>
          </a:p>
        </p:txBody>
      </p:sp>
    </p:spTree>
    <p:extLst>
      <p:ext uri="{BB962C8B-B14F-4D97-AF65-F5344CB8AC3E}">
        <p14:creationId xmlns:p14="http://schemas.microsoft.com/office/powerpoint/2010/main" val="1515376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a:t>
            </a:r>
            <a:r>
              <a:rPr lang="en-US" sz="1200" b="0" i="0" u="none" strike="noStrike" kern="1200" baseline="0" dirty="0">
                <a:solidFill>
                  <a:schemeClr val="tx1"/>
                </a:solidFill>
                <a:latin typeface="+mn-lt"/>
                <a:ea typeface="+mn-ea"/>
                <a:cs typeface="+mn-cs"/>
              </a:rPr>
              <a:t> Method A is based on the Exhibit A Grains Tool – Go to this tab to search and select ingredients from Exhibit A, the same way we just reviewed together. However, this will utilize the web-based platform versus the mobile app version we just reviewed. Use the search function the same way and type in a keyword for the grain item in your recipe. </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Once the food item has been located, click the corresponding “Add” button </a:t>
            </a:r>
            <a:r>
              <a:rPr lang="en-US" sz="1200" b="1" i="1" u="none" strike="noStrike" kern="1200" baseline="0" dirty="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to populate that food item into the RAW. </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57</a:t>
            </a:fld>
            <a:endParaRPr lang="en-US"/>
          </a:p>
        </p:txBody>
      </p:sp>
    </p:spTree>
    <p:extLst>
      <p:ext uri="{BB962C8B-B14F-4D97-AF65-F5344CB8AC3E}">
        <p14:creationId xmlns:p14="http://schemas.microsoft.com/office/powerpoint/2010/main" val="28545512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product will populate</a:t>
            </a:r>
            <a:r>
              <a:rPr lang="en-US" sz="1200" kern="1200" baseline="0" dirty="0">
                <a:solidFill>
                  <a:schemeClr val="tx1"/>
                </a:solidFill>
                <a:effectLst/>
                <a:latin typeface="+mn-lt"/>
                <a:ea typeface="+mn-ea"/>
                <a:cs typeface="+mn-cs"/>
              </a:rPr>
              <a:t> underneath the search section. Here, o</a:t>
            </a:r>
            <a:r>
              <a:rPr lang="en-US" sz="1200" b="0" i="0" u="none" strike="noStrike" kern="1200" baseline="0" dirty="0">
                <a:solidFill>
                  <a:schemeClr val="tx1"/>
                </a:solidFill>
                <a:latin typeface="+mn-lt"/>
                <a:ea typeface="+mn-ea"/>
                <a:cs typeface="+mn-cs"/>
              </a:rPr>
              <a:t>nly Product Description will be pre-populated from the Exhibit A, and you will need to edit the other fields – enter the Quantity of Product and Weight of One Unit, and select the appropriate Measurement Unit from the drop-down menu. </a:t>
            </a:r>
          </a:p>
        </p:txBody>
      </p:sp>
      <p:sp>
        <p:nvSpPr>
          <p:cNvPr id="4" name="Slide Number Placeholder 3"/>
          <p:cNvSpPr>
            <a:spLocks noGrp="1"/>
          </p:cNvSpPr>
          <p:nvPr>
            <p:ph type="sldNum" sz="quarter" idx="10"/>
          </p:nvPr>
        </p:nvSpPr>
        <p:spPr/>
        <p:txBody>
          <a:bodyPr/>
          <a:lstStyle/>
          <a:p>
            <a:fld id="{ACC262D9-81D9-4986-8104-69558C327533}" type="slidenum">
              <a:rPr lang="en-US" smtClean="0"/>
              <a:t>58</a:t>
            </a:fld>
            <a:endParaRPr lang="en-US"/>
          </a:p>
        </p:txBody>
      </p:sp>
    </p:spTree>
    <p:extLst>
      <p:ext uri="{BB962C8B-B14F-4D97-AF65-F5344CB8AC3E}">
        <p14:creationId xmlns:p14="http://schemas.microsoft.com/office/powerpoint/2010/main" val="29092786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Once those fields have been entered,</a:t>
            </a:r>
            <a:r>
              <a:rPr lang="en-US" sz="1200" kern="1200" baseline="0" dirty="0">
                <a:solidFill>
                  <a:schemeClr val="tx1"/>
                </a:solidFill>
                <a:effectLst/>
                <a:latin typeface="+mn-lt"/>
                <a:ea typeface="+mn-ea"/>
                <a:cs typeface="+mn-cs"/>
              </a:rPr>
              <a:t> t</a:t>
            </a:r>
            <a:r>
              <a:rPr lang="en-US" sz="1200" b="0" i="0" u="none" strike="noStrike" kern="1200" baseline="0" dirty="0">
                <a:solidFill>
                  <a:schemeClr val="tx1"/>
                </a:solidFill>
                <a:latin typeface="+mn-lt"/>
                <a:ea typeface="+mn-ea"/>
                <a:cs typeface="+mn-cs"/>
              </a:rPr>
              <a:t>he Quantity of Product in Ounces and the Weight of One Ounce Equivalent as listed in Exhibit A will automatically calculate.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Meal Pattern Contribution value will calculate automatically as all appropriate fields are filled in </a:t>
            </a:r>
          </a:p>
        </p:txBody>
      </p:sp>
      <p:sp>
        <p:nvSpPr>
          <p:cNvPr id="4" name="Slide Number Placeholder 3"/>
          <p:cNvSpPr>
            <a:spLocks noGrp="1"/>
          </p:cNvSpPr>
          <p:nvPr>
            <p:ph type="sldNum" sz="quarter" idx="10"/>
          </p:nvPr>
        </p:nvSpPr>
        <p:spPr/>
        <p:txBody>
          <a:bodyPr/>
          <a:lstStyle/>
          <a:p>
            <a:fld id="{ACC262D9-81D9-4986-8104-69558C327533}" type="slidenum">
              <a:rPr lang="en-US" smtClean="0"/>
              <a:t>59</a:t>
            </a:fld>
            <a:endParaRPr lang="en-US"/>
          </a:p>
        </p:txBody>
      </p:sp>
    </p:spTree>
    <p:extLst>
      <p:ext uri="{BB962C8B-B14F-4D97-AF65-F5344CB8AC3E}">
        <p14:creationId xmlns:p14="http://schemas.microsoft.com/office/powerpoint/2010/main" val="4048801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t>
            </a:r>
            <a:r>
              <a:rPr lang="en-US" dirty="0"/>
              <a:t>However, you certainly do NOT need to</a:t>
            </a:r>
            <a:r>
              <a:rPr lang="en-US" baseline="0" dirty="0"/>
              <a:t> wait! </a:t>
            </a:r>
            <a:r>
              <a:rPr lang="en-US" sz="1200" b="0" i="0" u="none" strike="noStrike" kern="1200" baseline="0" dirty="0">
                <a:solidFill>
                  <a:schemeClr val="tx1"/>
                </a:solidFill>
                <a:effectLst/>
                <a:latin typeface="+mn-lt"/>
                <a:ea typeface="+mn-ea"/>
                <a:cs typeface="+mn-cs"/>
              </a:rPr>
              <a:t>USDA has granted leniency and support for any early adopters, and does encourage sponsoring organizations to implement ounce equivalents as soon as they are confident and have the training and technical assistance they need to be compliant. Sponsors who implements prior to October 1, 2021 will be provided with technical assistance in lieu of fiscal action for any findings related to grain ounce equivalents.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6</a:t>
            </a:fld>
            <a:endParaRPr lang="en-US"/>
          </a:p>
        </p:txBody>
      </p:sp>
    </p:spTree>
    <p:extLst>
      <p:ext uri="{BB962C8B-B14F-4D97-AF65-F5344CB8AC3E}">
        <p14:creationId xmlns:p14="http://schemas.microsoft.com/office/powerpoint/2010/main" val="3053413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Let’s jump now to Method C. Method C is based on Grams of Creditable Grains. The Method C tab is based on grains food items entered manually. You can add food items using “Add New Ingredient” button</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60</a:t>
            </a:fld>
            <a:endParaRPr lang="en-US"/>
          </a:p>
        </p:txBody>
      </p:sp>
    </p:spTree>
    <p:extLst>
      <p:ext uri="{BB962C8B-B14F-4D97-AF65-F5344CB8AC3E}">
        <p14:creationId xmlns:p14="http://schemas.microsoft.com/office/powerpoint/2010/main" val="978245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Enter </a:t>
            </a:r>
            <a:r>
              <a:rPr lang="en-US" sz="1200" b="0" i="0" u="none" strike="noStrike" kern="1200" baseline="0" dirty="0">
                <a:solidFill>
                  <a:schemeClr val="tx1"/>
                </a:solidFill>
                <a:latin typeface="+mn-lt"/>
                <a:ea typeface="+mn-ea"/>
                <a:cs typeface="+mn-cs"/>
              </a:rPr>
              <a:t>the description of creditable grain ingredient and quantity of ingredient, then select the measurement unit. The Meal Pattern Contribution value will calculate automatically. </a:t>
            </a:r>
          </a:p>
        </p:txBody>
      </p:sp>
      <p:sp>
        <p:nvSpPr>
          <p:cNvPr id="4" name="Slide Number Placeholder 3"/>
          <p:cNvSpPr>
            <a:spLocks noGrp="1"/>
          </p:cNvSpPr>
          <p:nvPr>
            <p:ph type="sldNum" sz="quarter" idx="10"/>
          </p:nvPr>
        </p:nvSpPr>
        <p:spPr/>
        <p:txBody>
          <a:bodyPr/>
          <a:lstStyle/>
          <a:p>
            <a:fld id="{ACC262D9-81D9-4986-8104-69558C327533}" type="slidenum">
              <a:rPr lang="en-US" smtClean="0"/>
              <a:t>61</a:t>
            </a:fld>
            <a:endParaRPr lang="en-US"/>
          </a:p>
        </p:txBody>
      </p:sp>
    </p:spTree>
    <p:extLst>
      <p:ext uri="{BB962C8B-B14F-4D97-AF65-F5344CB8AC3E}">
        <p14:creationId xmlns:p14="http://schemas.microsoft.com/office/powerpoint/2010/main" val="1524973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Method B is based on Food Buying Guide – The Grains – Method B tab will automatically populate if food ingredients are selected from the “Select Creditable Ingredient” tab. This is the same method that is used for the other food components.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Select Creditable Ingredient tab has search controls that allow the user to locate food items within Vegetables, Fruits, Meats/Meat Alternatives, and Grains.</a:t>
            </a:r>
          </a:p>
          <a:p>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Search and select only the recipe food ingredients that contribute to the meal pattern. It is important to select the correct form of the ingredient (fresh, frozen, etc.) from the Food Buying Guide (FBG). If an exact match is not available, choose a food item in the FBG that closely matches your recipe ingredient.</a:t>
            </a:r>
          </a:p>
          <a:p>
            <a:endParaRPr lang="en-US" sz="1200" b="0" i="0" u="none" strike="noStrike" kern="1200" baseline="0" dirty="0">
              <a:solidFill>
                <a:schemeClr val="tx1"/>
              </a:solidFill>
              <a:latin typeface="+mn-lt"/>
              <a:ea typeface="+mn-ea"/>
              <a:cs typeface="+mn-cs"/>
            </a:endParaRPr>
          </a:p>
          <a:p>
            <a:r>
              <a:rPr lang="en-US" sz="1200" b="1" i="1" kern="1200" baseline="0" dirty="0">
                <a:solidFill>
                  <a:schemeClr val="tx1"/>
                </a:solidFill>
                <a:effectLst/>
                <a:latin typeface="+mn-lt"/>
                <a:ea typeface="+mn-ea"/>
                <a:cs typeface="+mn-cs"/>
              </a:rPr>
              <a:t>[Click] </a:t>
            </a:r>
            <a:r>
              <a:rPr lang="en-US" sz="1200" kern="1200" baseline="0" dirty="0">
                <a:solidFill>
                  <a:schemeClr val="tx1"/>
                </a:solidFill>
                <a:effectLst/>
                <a:latin typeface="+mn-lt"/>
                <a:ea typeface="+mn-ea"/>
                <a:cs typeface="+mn-cs"/>
              </a:rPr>
              <a:t>S</a:t>
            </a:r>
            <a:r>
              <a:rPr lang="en-US" sz="1200" b="0" i="0" u="none" strike="noStrike" kern="1200" baseline="0" dirty="0">
                <a:solidFill>
                  <a:schemeClr val="tx1"/>
                </a:solidFill>
                <a:latin typeface="+mn-lt"/>
                <a:ea typeface="+mn-ea"/>
                <a:cs typeface="+mn-cs"/>
              </a:rPr>
              <a:t>earch for food items by entering one or more keywords, and/or selecting a Meal Component and/or Category.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62</a:t>
            </a:fld>
            <a:endParaRPr lang="en-US"/>
          </a:p>
        </p:txBody>
      </p:sp>
    </p:spTree>
    <p:extLst>
      <p:ext uri="{BB962C8B-B14F-4D97-AF65-F5344CB8AC3E}">
        <p14:creationId xmlns:p14="http://schemas.microsoft.com/office/powerpoint/2010/main" val="1767424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Search results are displayed in a table below. Once the food item has been located, click the corresponding “Add” </a:t>
            </a:r>
            <a:r>
              <a:rPr lang="en-US" sz="1200" b="0" i="0" u="none" strike="noStrike" kern="1200" baseline="0" dirty="0" smtClean="0">
                <a:solidFill>
                  <a:schemeClr val="tx1"/>
                </a:solidFill>
                <a:latin typeface="+mn-lt"/>
                <a:ea typeface="+mn-ea"/>
                <a:cs typeface="+mn-cs"/>
              </a:rPr>
              <a:t>button </a:t>
            </a:r>
            <a:r>
              <a:rPr lang="en-US" sz="1200" b="1" i="1" u="none" strike="noStrike" kern="1200" baseline="0" dirty="0" smtClean="0">
                <a:solidFill>
                  <a:schemeClr val="tx1"/>
                </a:solidFill>
                <a:latin typeface="+mn-lt"/>
                <a:ea typeface="+mn-ea"/>
                <a:cs typeface="+mn-cs"/>
              </a:rPr>
              <a:t>[Click] </a:t>
            </a:r>
            <a:r>
              <a:rPr lang="en-US" sz="1200" b="0" i="0" u="none" strike="noStrike" kern="1200" baseline="0" dirty="0">
                <a:solidFill>
                  <a:schemeClr val="tx1"/>
                </a:solidFill>
                <a:latin typeface="+mn-lt"/>
                <a:ea typeface="+mn-ea"/>
                <a:cs typeface="+mn-cs"/>
              </a:rPr>
              <a:t>to populate that food item into the RAW. </a:t>
            </a:r>
            <a:r>
              <a:rPr lang="en-US" sz="1200" b="1" i="1" u="none" strike="noStrike" kern="1200" baseline="0" dirty="0" smtClean="0">
                <a:solidFill>
                  <a:schemeClr val="tx1"/>
                </a:solidFill>
                <a:latin typeface="+mn-lt"/>
                <a:ea typeface="+mn-ea"/>
                <a:cs typeface="+mn-cs"/>
              </a:rPr>
              <a:t>[Click] </a:t>
            </a:r>
            <a:r>
              <a:rPr lang="en-US" sz="1200" b="0" i="0" u="none" strike="noStrike" kern="1200" baseline="0" dirty="0" smtClean="0">
                <a:solidFill>
                  <a:schemeClr val="tx1"/>
                </a:solidFill>
                <a:latin typeface="+mn-lt"/>
                <a:ea typeface="+mn-ea"/>
                <a:cs typeface="+mn-cs"/>
              </a:rPr>
              <a:t>You </a:t>
            </a:r>
            <a:r>
              <a:rPr lang="en-US" sz="1200" b="0" i="0" u="none" strike="noStrike" kern="1200" baseline="0" dirty="0">
                <a:solidFill>
                  <a:schemeClr val="tx1"/>
                </a:solidFill>
                <a:latin typeface="+mn-lt"/>
                <a:ea typeface="+mn-ea"/>
                <a:cs typeface="+mn-cs"/>
              </a:rPr>
              <a:t>will see the item populate under “Food Ingredients Selected for Recipe”. </a:t>
            </a:r>
          </a:p>
        </p:txBody>
      </p:sp>
      <p:sp>
        <p:nvSpPr>
          <p:cNvPr id="4" name="Slide Number Placeholder 3"/>
          <p:cNvSpPr>
            <a:spLocks noGrp="1"/>
          </p:cNvSpPr>
          <p:nvPr>
            <p:ph type="sldNum" sz="quarter" idx="10"/>
          </p:nvPr>
        </p:nvSpPr>
        <p:spPr/>
        <p:txBody>
          <a:bodyPr/>
          <a:lstStyle/>
          <a:p>
            <a:fld id="{ACC262D9-81D9-4986-8104-69558C327533}" type="slidenum">
              <a:rPr lang="en-US" smtClean="0"/>
              <a:t>63</a:t>
            </a:fld>
            <a:endParaRPr lang="en-US"/>
          </a:p>
        </p:txBody>
      </p:sp>
    </p:spTree>
    <p:extLst>
      <p:ext uri="{BB962C8B-B14F-4D97-AF65-F5344CB8AC3E}">
        <p14:creationId xmlns:p14="http://schemas.microsoft.com/office/powerpoint/2010/main" val="38067839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b="0" i="0" u="none" strike="noStrike" kern="1200" baseline="0" dirty="0">
                <a:solidFill>
                  <a:schemeClr val="tx1"/>
                </a:solidFill>
                <a:latin typeface="+mn-lt"/>
                <a:ea typeface="+mn-ea"/>
                <a:cs typeface="+mn-cs"/>
              </a:rPr>
              <a:t>Once the ingredients have been added, they can be viewed on the corresponding tabs of the RAW. Here, we’re looking at the Grains Exhibit B tab.</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Some of the food item information will be pre-populated from the Food Buying Guide such as the Purchase Unit, and some of the pre-populated information will be editable. You may edit certain fields as necessary. </a:t>
            </a:r>
            <a:r>
              <a:rPr lang="en-US" sz="1200" b="1" i="1" u="none" strike="noStrike" kern="1200" baseline="0" dirty="0" smtClean="0">
                <a:solidFill>
                  <a:schemeClr val="tx1"/>
                </a:solidFill>
                <a:latin typeface="+mn-lt"/>
                <a:ea typeface="+mn-ea"/>
                <a:cs typeface="+mn-cs"/>
              </a:rPr>
              <a:t>[Click] </a:t>
            </a:r>
            <a:r>
              <a:rPr lang="en-US" sz="1200" b="0" i="0" u="none" strike="noStrike" kern="1200" baseline="0" dirty="0" smtClean="0">
                <a:solidFill>
                  <a:schemeClr val="tx1"/>
                </a:solidFill>
                <a:latin typeface="+mn-lt"/>
                <a:ea typeface="+mn-ea"/>
                <a:cs typeface="+mn-cs"/>
              </a:rPr>
              <a:t>The </a:t>
            </a:r>
            <a:r>
              <a:rPr lang="en-US" sz="1200" b="0" i="0" u="none" strike="noStrike" kern="1200" baseline="0" dirty="0">
                <a:solidFill>
                  <a:schemeClr val="tx1"/>
                </a:solidFill>
                <a:latin typeface="+mn-lt"/>
                <a:ea typeface="+mn-ea"/>
                <a:cs typeface="+mn-cs"/>
              </a:rPr>
              <a:t>Calculated Quantity to Purchase will calculate automatically for each food item once Quantity of Ingredient is entered.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64</a:t>
            </a:fld>
            <a:endParaRPr lang="en-US"/>
          </a:p>
        </p:txBody>
      </p:sp>
    </p:spTree>
    <p:extLst>
      <p:ext uri="{BB962C8B-B14F-4D97-AF65-F5344CB8AC3E}">
        <p14:creationId xmlns:p14="http://schemas.microsoft.com/office/powerpoint/2010/main" val="901149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Once you’ve added and saved each of your meal components, </a:t>
            </a:r>
            <a:r>
              <a:rPr lang="en-US" sz="1200" b="0" i="0" u="none" strike="noStrike" kern="1200" baseline="0" dirty="0">
                <a:solidFill>
                  <a:schemeClr val="tx1"/>
                </a:solidFill>
                <a:effectLst/>
                <a:latin typeface="+mn-lt"/>
                <a:ea typeface="+mn-ea"/>
                <a:cs typeface="+mn-cs"/>
              </a:rPr>
              <a:t>t</a:t>
            </a:r>
            <a:r>
              <a:rPr lang="en-US" sz="1200" b="0" i="0" u="none" strike="noStrike" kern="1200" baseline="0" dirty="0">
                <a:solidFill>
                  <a:schemeClr val="tx1"/>
                </a:solidFill>
                <a:latin typeface="+mn-lt"/>
                <a:ea typeface="+mn-ea"/>
                <a:cs typeface="+mn-cs"/>
              </a:rPr>
              <a:t>he Meal Pattern Contribution tab of the RAW will automatically generate a meal patterns contribution statement for the products based on the information entered, so you can determine not only your grains contribution, but the entire recipe. </a:t>
            </a:r>
          </a:p>
          <a:p>
            <a:endParaRPr lang="en-US" sz="1200" b="0" i="0" u="none" strike="noStrike" kern="1200" baseline="0" dirty="0">
              <a:solidFill>
                <a:schemeClr val="tx1"/>
              </a:solidFill>
              <a:latin typeface="+mn-lt"/>
              <a:ea typeface="+mn-ea"/>
              <a:cs typeface="+mn-cs"/>
            </a:endParaRPr>
          </a:p>
          <a:p>
            <a:r>
              <a:rPr lang="en-US" sz="1200" b="1" i="1" u="none" strike="noStrike" kern="1200" baseline="0" dirty="0">
                <a:solidFill>
                  <a:schemeClr val="tx1"/>
                </a:solidFill>
                <a:effectLst/>
                <a:latin typeface="+mn-lt"/>
                <a:ea typeface="+mn-ea"/>
                <a:cs typeface="+mn-cs"/>
              </a:rPr>
              <a:t>[Click] </a:t>
            </a:r>
            <a:r>
              <a:rPr lang="en-US" sz="1200" b="0" i="0" u="none" strike="noStrike" kern="1200" baseline="0" dirty="0">
                <a:solidFill>
                  <a:schemeClr val="tx1"/>
                </a:solidFill>
                <a:effectLst/>
                <a:latin typeface="+mn-lt"/>
                <a:ea typeface="+mn-ea"/>
                <a:cs typeface="+mn-cs"/>
              </a:rPr>
              <a:t>Once finished, click Save to keep the recipe information for future reference. Clicking “Back to RAW List” takes you to your saved recipes.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65</a:t>
            </a:fld>
            <a:endParaRPr lang="en-US"/>
          </a:p>
        </p:txBody>
      </p:sp>
    </p:spTree>
    <p:extLst>
      <p:ext uri="{BB962C8B-B14F-4D97-AF65-F5344CB8AC3E}">
        <p14:creationId xmlns:p14="http://schemas.microsoft.com/office/powerpoint/2010/main" val="30882086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For any of your saved recipes, </a:t>
            </a:r>
            <a:r>
              <a:rPr lang="en-US" sz="1200" b="0" i="0" u="none" strike="noStrike" kern="1200" baseline="0" dirty="0">
                <a:solidFill>
                  <a:schemeClr val="tx1"/>
                </a:solidFill>
                <a:effectLst/>
                <a:latin typeface="+mn-lt"/>
                <a:ea typeface="+mn-ea"/>
                <a:cs typeface="+mn-cs"/>
              </a:rPr>
              <a:t>you can edit, copy, delete, or export as a PDF or text file.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66</a:t>
            </a:fld>
            <a:endParaRPr lang="en-US"/>
          </a:p>
        </p:txBody>
      </p:sp>
    </p:spTree>
    <p:extLst>
      <p:ext uri="{BB962C8B-B14F-4D97-AF65-F5344CB8AC3E}">
        <p14:creationId xmlns:p14="http://schemas.microsoft.com/office/powerpoint/2010/main" val="24249346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E20D38"/>
                </a:solidFill>
              </a:rPr>
              <a:t>True</a:t>
            </a:r>
            <a:r>
              <a:rPr lang="en-US" dirty="0" smtClean="0"/>
              <a:t> – </a:t>
            </a:r>
            <a:r>
              <a:rPr lang="en-US" i="1" dirty="0" smtClean="0"/>
              <a:t>This workbook can be accessed from the home page of the Food Buying Guide.</a:t>
            </a:r>
          </a:p>
          <a:p>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67</a:t>
            </a:fld>
            <a:endParaRPr lang="en-US"/>
          </a:p>
        </p:txBody>
      </p:sp>
    </p:spTree>
    <p:extLst>
      <p:ext uri="{BB962C8B-B14F-4D97-AF65-F5344CB8AC3E}">
        <p14:creationId xmlns:p14="http://schemas.microsoft.com/office/powerpoint/2010/main" val="26318784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E20D38"/>
                </a:solidFill>
              </a:rPr>
              <a:t>2. Team Nutrition Food Buying Workbook</a:t>
            </a:r>
          </a:p>
          <a:p>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68</a:t>
            </a:fld>
            <a:endParaRPr lang="en-US"/>
          </a:p>
        </p:txBody>
      </p:sp>
    </p:spTree>
    <p:extLst>
      <p:ext uri="{BB962C8B-B14F-4D97-AF65-F5344CB8AC3E}">
        <p14:creationId xmlns:p14="http://schemas.microsoft.com/office/powerpoint/2010/main" val="36783318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E20D38"/>
                </a:solidFill>
              </a:rPr>
              <a:t>B. Grains Measuring Tool</a:t>
            </a:r>
          </a:p>
          <a:p>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69</a:t>
            </a:fld>
            <a:endParaRPr lang="en-US"/>
          </a:p>
        </p:txBody>
      </p:sp>
    </p:spTree>
    <p:extLst>
      <p:ext uri="{BB962C8B-B14F-4D97-AF65-F5344CB8AC3E}">
        <p14:creationId xmlns:p14="http://schemas.microsoft.com/office/powerpoint/2010/main" val="2947768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You may be wonderi</a:t>
            </a:r>
            <a:r>
              <a:rPr lang="en-US" sz="1200" kern="1200" baseline="0" dirty="0">
                <a:solidFill>
                  <a:schemeClr val="tx1"/>
                </a:solidFill>
                <a:effectLst/>
                <a:latin typeface="+mn-lt"/>
                <a:ea typeface="+mn-ea"/>
                <a:cs typeface="+mn-cs"/>
              </a:rPr>
              <a:t>ng</a:t>
            </a:r>
            <a:r>
              <a:rPr lang="en-US" sz="1200" kern="1200" dirty="0">
                <a:solidFill>
                  <a:schemeClr val="tx1"/>
                </a:solidFill>
                <a:effectLst/>
                <a:latin typeface="+mn-lt"/>
                <a:ea typeface="+mn-ea"/>
                <a:cs typeface="+mn-cs"/>
              </a:rPr>
              <a:t> how grain</a:t>
            </a:r>
            <a:r>
              <a:rPr lang="en-US" sz="1200" kern="1200" baseline="0" dirty="0">
                <a:solidFill>
                  <a:schemeClr val="tx1"/>
                </a:solidFill>
                <a:effectLst/>
                <a:latin typeface="+mn-lt"/>
                <a:ea typeface="+mn-ea"/>
                <a:cs typeface="+mn-cs"/>
              </a:rPr>
              <a:t> ounce equivalents will be monitored, and should be happy to hear that it’ll be the same process as meeting “servings” of grains under the previous meal pattern requirements. The main goal is to identify needs for technical assistance and provide support for sponsors to be successful. Additionally, monitoring will ensure that every participant is receiving the optimal amount of food. </a:t>
            </a:r>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7</a:t>
            </a:fld>
            <a:endParaRPr lang="en-US"/>
          </a:p>
        </p:txBody>
      </p:sp>
    </p:spTree>
    <p:extLst>
      <p:ext uri="{BB962C8B-B14F-4D97-AF65-F5344CB8AC3E}">
        <p14:creationId xmlns:p14="http://schemas.microsoft.com/office/powerpoint/2010/main" val="29760736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That’s a wrap, everyone! Thanks for walking through the different tools used to convert grains to ounce equivalents.</a:t>
            </a:r>
            <a:r>
              <a:rPr lang="en-US" sz="1200" kern="1200" baseline="0" dirty="0">
                <a:solidFill>
                  <a:schemeClr val="tx1"/>
                </a:solidFill>
                <a:effectLst/>
                <a:latin typeface="+mn-lt"/>
                <a:ea typeface="+mn-ea"/>
                <a:cs typeface="+mn-cs"/>
              </a:rPr>
              <a:t> As we mentioned, you’ll get a notification when the Grains Ounce Equivalent Online Training is available. The training walks through the same tools we reviewed today, but allows you to pause as needed and go back any time. These slides will also be sent out for your reference.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CC262D9-81D9-4986-8104-69558C327533}" type="slidenum">
              <a:rPr lang="en-US" smtClean="0"/>
              <a:t>70</a:t>
            </a:fld>
            <a:endParaRPr lang="en-US"/>
          </a:p>
        </p:txBody>
      </p:sp>
    </p:spTree>
    <p:extLst>
      <p:ext uri="{BB962C8B-B14F-4D97-AF65-F5344CB8AC3E}">
        <p14:creationId xmlns:p14="http://schemas.microsoft.com/office/powerpoint/2010/main" val="8944761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Does anyone have any questions?</a:t>
            </a:r>
          </a:p>
          <a:p>
            <a:endParaRPr lang="en-US" baseline="0" dirty="0"/>
          </a:p>
          <a:p>
            <a:r>
              <a:rPr lang="en-US" b="1" baseline="0" dirty="0"/>
              <a:t>VDOE-SNP web address:</a:t>
            </a:r>
          </a:p>
          <a:p>
            <a:r>
              <a:rPr lang="en-US" dirty="0"/>
              <a:t>http://</a:t>
            </a:r>
            <a:r>
              <a:rPr lang="en-US" dirty="0" err="1"/>
              <a:t>www.doe.virginia.gov</a:t>
            </a:r>
            <a:r>
              <a:rPr lang="en-US" dirty="0"/>
              <a:t>/support/nutrition/</a:t>
            </a:r>
            <a:r>
              <a:rPr lang="en-US" dirty="0" err="1"/>
              <a:t>index.shtml</a:t>
            </a:r>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71</a:t>
            </a:fld>
            <a:endParaRPr lang="en-US"/>
          </a:p>
        </p:txBody>
      </p:sp>
    </p:spTree>
    <p:extLst>
      <p:ext uri="{BB962C8B-B14F-4D97-AF65-F5344CB8AC3E}">
        <p14:creationId xmlns:p14="http://schemas.microsoft.com/office/powerpoint/2010/main" val="308307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a:t>
            </a:r>
            <a:r>
              <a:rPr lang="en-US" sz="1200" kern="1200" baseline="0" dirty="0">
                <a:solidFill>
                  <a:schemeClr val="tx1"/>
                </a:solidFill>
                <a:effectLst/>
                <a:latin typeface="+mn-lt"/>
                <a:ea typeface="+mn-ea"/>
                <a:cs typeface="+mn-cs"/>
              </a:rPr>
              <a:t> USDA made good on their promise to develop resources, and now there are multiple methods and tools to support conversion of grains into ounce equivalents. Following this conference, we will be releasing an online training video that walks through each of these tools in detail and provides guidance on when to use different methods. We will briefly discuss each of these resources now, to give you an idea of the different methods you may choose to implement. </a:t>
            </a:r>
            <a:endParaRPr lang="en-US" dirty="0"/>
          </a:p>
        </p:txBody>
      </p:sp>
      <p:sp>
        <p:nvSpPr>
          <p:cNvPr id="4" name="Slide Number Placeholder 3"/>
          <p:cNvSpPr>
            <a:spLocks noGrp="1"/>
          </p:cNvSpPr>
          <p:nvPr>
            <p:ph type="sldNum" sz="quarter" idx="10"/>
          </p:nvPr>
        </p:nvSpPr>
        <p:spPr/>
        <p:txBody>
          <a:bodyPr/>
          <a:lstStyle/>
          <a:p>
            <a:fld id="{ACC262D9-81D9-4986-8104-69558C327533}" type="slidenum">
              <a:rPr lang="en-US" smtClean="0"/>
              <a:t>8</a:t>
            </a:fld>
            <a:endParaRPr lang="en-US"/>
          </a:p>
        </p:txBody>
      </p:sp>
    </p:spTree>
    <p:extLst>
      <p:ext uri="{BB962C8B-B14F-4D97-AF65-F5344CB8AC3E}">
        <p14:creationId xmlns:p14="http://schemas.microsoft.com/office/powerpoint/2010/main" val="1940310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The Team Nutrition Grains Chart is the first method that</a:t>
            </a:r>
            <a:r>
              <a:rPr lang="en-US" sz="1200" kern="1200" baseline="0" dirty="0">
                <a:solidFill>
                  <a:schemeClr val="tx1"/>
                </a:solidFill>
                <a:effectLst/>
                <a:latin typeface="+mn-lt"/>
                <a:ea typeface="+mn-ea"/>
                <a:cs typeface="+mn-cs"/>
              </a:rPr>
              <a:t> can be used to convert your grains. The chart</a:t>
            </a:r>
            <a:r>
              <a:rPr lang="en-US" sz="1200" kern="1200" dirty="0">
                <a:solidFill>
                  <a:schemeClr val="tx1"/>
                </a:solidFill>
                <a:effectLst/>
                <a:latin typeface="+mn-lt"/>
                <a:ea typeface="+mn-ea"/>
                <a:cs typeface="+mn-cs"/>
              </a:rPr>
              <a:t> is located</a:t>
            </a:r>
            <a:r>
              <a:rPr lang="en-US" sz="1200" kern="1200" baseline="0" dirty="0">
                <a:solidFill>
                  <a:schemeClr val="tx1"/>
                </a:solidFill>
                <a:effectLst/>
                <a:latin typeface="+mn-lt"/>
                <a:ea typeface="+mn-ea"/>
                <a:cs typeface="+mn-cs"/>
              </a:rPr>
              <a:t> in the </a:t>
            </a:r>
            <a:r>
              <a:rPr lang="en-US" b="1" i="1" dirty="0"/>
              <a:t>Using Ounce Equivalents for Grains in the Child and Adult Care Food Program </a:t>
            </a:r>
            <a:r>
              <a:rPr lang="en-US" b="0" i="0" dirty="0"/>
              <a:t>worksheet, which can be found at</a:t>
            </a:r>
            <a:r>
              <a:rPr lang="en-US" b="0" i="0" baseline="0" dirty="0"/>
              <a:t> </a:t>
            </a:r>
            <a:r>
              <a:rPr lang="en-US" dirty="0"/>
              <a:t>https://teamnutrition.usda.gov.</a:t>
            </a:r>
            <a:endParaRPr lang="en-US" b="0" i="0" dirty="0"/>
          </a:p>
        </p:txBody>
      </p:sp>
      <p:sp>
        <p:nvSpPr>
          <p:cNvPr id="4" name="Slide Number Placeholder 3"/>
          <p:cNvSpPr>
            <a:spLocks noGrp="1"/>
          </p:cNvSpPr>
          <p:nvPr>
            <p:ph type="sldNum" sz="quarter" idx="10"/>
          </p:nvPr>
        </p:nvSpPr>
        <p:spPr/>
        <p:txBody>
          <a:bodyPr/>
          <a:lstStyle/>
          <a:p>
            <a:fld id="{ACC262D9-81D9-4986-8104-69558C327533}" type="slidenum">
              <a:rPr lang="en-US" smtClean="0"/>
              <a:t>9</a:t>
            </a:fld>
            <a:endParaRPr lang="en-US"/>
          </a:p>
        </p:txBody>
      </p:sp>
    </p:spTree>
    <p:extLst>
      <p:ext uri="{BB962C8B-B14F-4D97-AF65-F5344CB8AC3E}">
        <p14:creationId xmlns:p14="http://schemas.microsoft.com/office/powerpoint/2010/main" val="2475864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icture">
    <p:spTree>
      <p:nvGrpSpPr>
        <p:cNvPr id="1" name=""/>
        <p:cNvGrpSpPr/>
        <p:nvPr/>
      </p:nvGrpSpPr>
      <p:grpSpPr>
        <a:xfrm>
          <a:off x="0" y="0"/>
          <a:ext cx="0" cy="0"/>
          <a:chOff x="0" y="0"/>
          <a:chExt cx="0" cy="0"/>
        </a:xfrm>
      </p:grpSpPr>
      <p:pic>
        <p:nvPicPr>
          <p:cNvPr id="3" name="Picture 2" descr="Youth_Computer.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62025" y="311203"/>
            <a:ext cx="7341356" cy="4147683"/>
          </a:xfrm>
          <a:prstGeom prst="rect">
            <a:avLst/>
          </a:prstGeom>
        </p:spPr>
      </p:pic>
      <p:sp>
        <p:nvSpPr>
          <p:cNvPr id="2" name="Title 1"/>
          <p:cNvSpPr>
            <a:spLocks noGrp="1"/>
          </p:cNvSpPr>
          <p:nvPr>
            <p:ph type="ctrTitle"/>
          </p:nvPr>
        </p:nvSpPr>
        <p:spPr>
          <a:xfrm>
            <a:off x="0" y="1"/>
            <a:ext cx="9144000" cy="723631"/>
          </a:xfrm>
        </p:spPr>
        <p:txBody>
          <a:bodyPr anchor="ctr">
            <a:noAutofit/>
          </a:bodyPr>
          <a:lstStyle>
            <a:lvl1pPr algn="l">
              <a:defRPr sz="3000"/>
            </a:lvl1pPr>
          </a:lstStyle>
          <a:p>
            <a:r>
              <a:rPr lang="en-US" dirty="0"/>
              <a:t>Click to edit Master title style</a:t>
            </a:r>
            <a:endParaRPr dirty="0"/>
          </a:p>
        </p:txBody>
      </p:sp>
      <p:sp>
        <p:nvSpPr>
          <p:cNvPr id="4" name="Rectangle 3"/>
          <p:cNvSpPr/>
          <p:nvPr userDrawn="1"/>
        </p:nvSpPr>
        <p:spPr>
          <a:xfrm>
            <a:off x="4396154" y="723631"/>
            <a:ext cx="4738077" cy="3729482"/>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8" name="Text Placeholder 2"/>
          <p:cNvSpPr>
            <a:spLocks noGrp="1"/>
          </p:cNvSpPr>
          <p:nvPr>
            <p:ph type="body" idx="1"/>
          </p:nvPr>
        </p:nvSpPr>
        <p:spPr>
          <a:xfrm>
            <a:off x="4777272" y="960391"/>
            <a:ext cx="4040188" cy="479822"/>
          </a:xfrm>
          <a:prstGeom prst="rect">
            <a:avLst/>
          </a:prstGeo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9" name="Content Placeholder 3"/>
          <p:cNvSpPr>
            <a:spLocks noGrp="1"/>
          </p:cNvSpPr>
          <p:nvPr>
            <p:ph sz="half" idx="2" hasCustomPrompt="1"/>
          </p:nvPr>
        </p:nvSpPr>
        <p:spPr>
          <a:xfrm>
            <a:off x="4777272" y="1601397"/>
            <a:ext cx="4040188" cy="2355138"/>
          </a:xfrm>
          <a:prstGeom prst="rect">
            <a:avLst/>
          </a:prstGeom>
        </p:spPr>
        <p:txBody>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pic>
        <p:nvPicPr>
          <p:cNvPr id="6" name="Picture 5"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
        <p:nvSpPr>
          <p:cNvPr id="10"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89270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Title Slide with Picture">
    <p:spTree>
      <p:nvGrpSpPr>
        <p:cNvPr id="1" name=""/>
        <p:cNvGrpSpPr/>
        <p:nvPr/>
      </p:nvGrpSpPr>
      <p:grpSpPr>
        <a:xfrm>
          <a:off x="0" y="0"/>
          <a:ext cx="0" cy="0"/>
          <a:chOff x="0" y="0"/>
          <a:chExt cx="0" cy="0"/>
        </a:xfrm>
      </p:grpSpPr>
      <p:pic>
        <p:nvPicPr>
          <p:cNvPr id="2" name="Picture 1" descr="Grad_BW.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8600" y="-1165090"/>
            <a:ext cx="9144000" cy="5619309"/>
          </a:xfrm>
          <a:prstGeom prst="rect">
            <a:avLst/>
          </a:prstGeom>
        </p:spPr>
      </p:pic>
      <p:sp>
        <p:nvSpPr>
          <p:cNvPr id="15"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0" name="Rectangle 9"/>
          <p:cNvSpPr/>
          <p:nvPr userDrawn="1"/>
        </p:nvSpPr>
        <p:spPr>
          <a:xfrm>
            <a:off x="0" y="-183240"/>
            <a:ext cx="3419231" cy="4637459"/>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17" name="Text Placeholder 2"/>
          <p:cNvSpPr>
            <a:spLocks noGrp="1"/>
          </p:cNvSpPr>
          <p:nvPr>
            <p:ph type="body" idx="1"/>
          </p:nvPr>
        </p:nvSpPr>
        <p:spPr>
          <a:xfrm>
            <a:off x="213217" y="0"/>
            <a:ext cx="2975708" cy="593312"/>
          </a:xfrm>
          <a:prstGeom prst="rect">
            <a:avLst/>
          </a:prstGeom>
        </p:spPr>
        <p:txBody>
          <a:bodyPr anchor="b"/>
          <a:lstStyle>
            <a:lvl1pPr marL="0" indent="0">
              <a:buNone/>
              <a:defRPr sz="15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Content Placeholder 3"/>
          <p:cNvSpPr>
            <a:spLocks noGrp="1"/>
          </p:cNvSpPr>
          <p:nvPr>
            <p:ph sz="half" idx="2" hasCustomPrompt="1"/>
          </p:nvPr>
        </p:nvSpPr>
        <p:spPr>
          <a:xfrm>
            <a:off x="228601" y="565289"/>
            <a:ext cx="2975708" cy="3493828"/>
          </a:xfrm>
          <a:prstGeom prst="rect">
            <a:avLst/>
          </a:prstGeom>
        </p:spPr>
        <p:txBody>
          <a:bodyPr/>
          <a:lstStyle>
            <a:lvl1pPr>
              <a:defRPr sz="15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371995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3" name="Picture Placeholder 2"/>
          <p:cNvSpPr>
            <a:spLocks noGrp="1"/>
          </p:cNvSpPr>
          <p:nvPr>
            <p:ph type="pic" idx="1"/>
          </p:nvPr>
        </p:nvSpPr>
        <p:spPr>
          <a:xfrm>
            <a:off x="151057" y="87923"/>
            <a:ext cx="4414716" cy="299614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4" name="Text Placeholder 2"/>
          <p:cNvSpPr>
            <a:spLocks noGrp="1"/>
          </p:cNvSpPr>
          <p:nvPr>
            <p:ph type="body" idx="12"/>
          </p:nvPr>
        </p:nvSpPr>
        <p:spPr>
          <a:xfrm>
            <a:off x="4777272" y="87922"/>
            <a:ext cx="4040188" cy="479822"/>
          </a:xfrm>
          <a:prstGeom prst="rect">
            <a:avLst/>
          </a:prstGeo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5" name="Content Placeholder 3"/>
          <p:cNvSpPr>
            <a:spLocks noGrp="1"/>
          </p:cNvSpPr>
          <p:nvPr>
            <p:ph sz="half" idx="2" hasCustomPrompt="1"/>
          </p:nvPr>
        </p:nvSpPr>
        <p:spPr>
          <a:xfrm>
            <a:off x="4777272" y="728928"/>
            <a:ext cx="4040188" cy="2355138"/>
          </a:xfrm>
          <a:prstGeom prst="rect">
            <a:avLst/>
          </a:prstGeom>
        </p:spPr>
        <p:txBody>
          <a:bodyPr/>
          <a:lstStyle>
            <a:lvl1pPr>
              <a:defRPr sz="1800">
                <a:solidFill>
                  <a:schemeClr val="bg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pic>
        <p:nvPicPr>
          <p:cNvPr id="4" name="Picture 3" descr="hood11.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089599" y="2259862"/>
            <a:ext cx="3565356" cy="2216342"/>
          </a:xfrm>
          <a:prstGeom prst="rect">
            <a:avLst/>
          </a:prstGeom>
        </p:spPr>
      </p:pic>
      <p:pic>
        <p:nvPicPr>
          <p:cNvPr id="7" name="Picture 6"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353390" y="3913909"/>
            <a:ext cx="1736732" cy="562295"/>
          </a:xfrm>
          <a:prstGeom prst="rect">
            <a:avLst/>
          </a:prstGeom>
        </p:spPr>
      </p:pic>
      <p:sp>
        <p:nvSpPr>
          <p:cNvPr id="16" name="Content Placeholder 3"/>
          <p:cNvSpPr>
            <a:spLocks noGrp="1"/>
          </p:cNvSpPr>
          <p:nvPr>
            <p:ph sz="half" idx="13" hasCustomPrompt="1"/>
          </p:nvPr>
        </p:nvSpPr>
        <p:spPr>
          <a:xfrm>
            <a:off x="151058" y="3267808"/>
            <a:ext cx="7332173" cy="1062404"/>
          </a:xfrm>
          <a:prstGeom prst="rect">
            <a:avLst/>
          </a:prstGeom>
        </p:spPr>
        <p:txBody>
          <a:bodyPr/>
          <a:lstStyle>
            <a:lvl1pPr>
              <a:defRPr sz="1800">
                <a:solidFill>
                  <a:schemeClr val="bg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spTree>
    <p:extLst>
      <p:ext uri="{BB962C8B-B14F-4D97-AF65-F5344CB8AC3E}">
        <p14:creationId xmlns:p14="http://schemas.microsoft.com/office/powerpoint/2010/main" val="10542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3" name="Picture Placeholder 2"/>
          <p:cNvSpPr>
            <a:spLocks noGrp="1"/>
          </p:cNvSpPr>
          <p:nvPr>
            <p:ph type="pic" idx="1"/>
          </p:nvPr>
        </p:nvSpPr>
        <p:spPr>
          <a:xfrm>
            <a:off x="151057" y="87923"/>
            <a:ext cx="4414716" cy="299614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4" name="Text Placeholder 2"/>
          <p:cNvSpPr>
            <a:spLocks noGrp="1"/>
          </p:cNvSpPr>
          <p:nvPr>
            <p:ph type="body" idx="12"/>
          </p:nvPr>
        </p:nvSpPr>
        <p:spPr>
          <a:xfrm>
            <a:off x="4777272" y="87922"/>
            <a:ext cx="4040188" cy="479822"/>
          </a:xfrm>
          <a:prstGeom prst="rect">
            <a:avLst/>
          </a:prstGeo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5" name="Content Placeholder 3"/>
          <p:cNvSpPr>
            <a:spLocks noGrp="1"/>
          </p:cNvSpPr>
          <p:nvPr>
            <p:ph sz="half" idx="2" hasCustomPrompt="1"/>
          </p:nvPr>
        </p:nvSpPr>
        <p:spPr>
          <a:xfrm>
            <a:off x="4777272" y="728928"/>
            <a:ext cx="4040188" cy="2355138"/>
          </a:xfrm>
          <a:prstGeom prst="rect">
            <a:avLst/>
          </a:prstGeom>
        </p:spPr>
        <p:txBody>
          <a:bodyPr/>
          <a:lstStyle>
            <a:lvl1pPr>
              <a:defRPr sz="1800">
                <a:solidFill>
                  <a:schemeClr val="bg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pic>
        <p:nvPicPr>
          <p:cNvPr id="3" name="Picture 2" descr="EdEquityProCover.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30501" y="2066193"/>
            <a:ext cx="2059621" cy="2390353"/>
          </a:xfrm>
          <a:prstGeom prst="rect">
            <a:avLst/>
          </a:prstGeom>
        </p:spPr>
      </p:pic>
      <p:pic>
        <p:nvPicPr>
          <p:cNvPr id="7" name="Picture 6"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353390" y="3913909"/>
            <a:ext cx="1736732" cy="562295"/>
          </a:xfrm>
          <a:prstGeom prst="rect">
            <a:avLst/>
          </a:prstGeom>
        </p:spPr>
      </p:pic>
      <p:sp>
        <p:nvSpPr>
          <p:cNvPr id="16" name="Content Placeholder 3"/>
          <p:cNvSpPr>
            <a:spLocks noGrp="1"/>
          </p:cNvSpPr>
          <p:nvPr>
            <p:ph sz="half" idx="13" hasCustomPrompt="1"/>
          </p:nvPr>
        </p:nvSpPr>
        <p:spPr>
          <a:xfrm>
            <a:off x="151058" y="3267808"/>
            <a:ext cx="7332173" cy="1062404"/>
          </a:xfrm>
          <a:prstGeom prst="rect">
            <a:avLst/>
          </a:prstGeom>
        </p:spPr>
        <p:txBody>
          <a:bodyPr/>
          <a:lstStyle>
            <a:lvl1pPr>
              <a:defRPr sz="1800">
                <a:solidFill>
                  <a:schemeClr val="bg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spTree>
    <p:extLst>
      <p:ext uri="{BB962C8B-B14F-4D97-AF65-F5344CB8AC3E}">
        <p14:creationId xmlns:p14="http://schemas.microsoft.com/office/powerpoint/2010/main" val="1989354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3" name="Picture Placeholder 2"/>
          <p:cNvSpPr>
            <a:spLocks noGrp="1"/>
          </p:cNvSpPr>
          <p:nvPr>
            <p:ph type="pic" idx="1"/>
          </p:nvPr>
        </p:nvSpPr>
        <p:spPr>
          <a:xfrm>
            <a:off x="151057" y="87923"/>
            <a:ext cx="4414716" cy="299614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4" name="Text Placeholder 2"/>
          <p:cNvSpPr>
            <a:spLocks noGrp="1"/>
          </p:cNvSpPr>
          <p:nvPr>
            <p:ph type="body" idx="12"/>
          </p:nvPr>
        </p:nvSpPr>
        <p:spPr>
          <a:xfrm>
            <a:off x="4777272" y="87922"/>
            <a:ext cx="4040188" cy="479822"/>
          </a:xfrm>
          <a:prstGeom prst="rect">
            <a:avLst/>
          </a:prstGeom>
        </p:spPr>
        <p:txBody>
          <a:bodyPr anchor="b"/>
          <a:lstStyle>
            <a:lvl1pPr marL="0" indent="0">
              <a:buNone/>
              <a:defRPr sz="18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5" name="Content Placeholder 3"/>
          <p:cNvSpPr>
            <a:spLocks noGrp="1"/>
          </p:cNvSpPr>
          <p:nvPr>
            <p:ph sz="half" idx="2" hasCustomPrompt="1"/>
          </p:nvPr>
        </p:nvSpPr>
        <p:spPr>
          <a:xfrm>
            <a:off x="4777272" y="728928"/>
            <a:ext cx="4040188" cy="2355138"/>
          </a:xfrm>
          <a:prstGeom prst="rect">
            <a:avLst/>
          </a:prstGeom>
        </p:spPr>
        <p:txBody>
          <a:bodyPr/>
          <a:lstStyle>
            <a:lvl1pPr>
              <a:defRPr sz="1800">
                <a:solidFill>
                  <a:schemeClr val="bg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pic>
        <p:nvPicPr>
          <p:cNvPr id="2" name="Picture 1" descr="HS_Student.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975098" y="2321089"/>
            <a:ext cx="2482904" cy="2135457"/>
          </a:xfrm>
          <a:prstGeom prst="rect">
            <a:avLst/>
          </a:prstGeom>
        </p:spPr>
      </p:pic>
      <p:sp>
        <p:nvSpPr>
          <p:cNvPr id="16" name="Content Placeholder 3"/>
          <p:cNvSpPr>
            <a:spLocks noGrp="1"/>
          </p:cNvSpPr>
          <p:nvPr>
            <p:ph sz="half" idx="13" hasCustomPrompt="1"/>
          </p:nvPr>
        </p:nvSpPr>
        <p:spPr>
          <a:xfrm>
            <a:off x="151058" y="3267808"/>
            <a:ext cx="7332173" cy="1062404"/>
          </a:xfrm>
          <a:prstGeom prst="rect">
            <a:avLst/>
          </a:prstGeom>
        </p:spPr>
        <p:txBody>
          <a:bodyPr/>
          <a:lstStyle>
            <a:lvl1pPr>
              <a:defRPr sz="1800">
                <a:solidFill>
                  <a:schemeClr val="bg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pic>
        <p:nvPicPr>
          <p:cNvPr id="10" name="Picture 9"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309684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6" name="Rectangle 5"/>
          <p:cNvSpPr/>
          <p:nvPr userDrawn="1"/>
        </p:nvSpPr>
        <p:spPr>
          <a:xfrm>
            <a:off x="384849" y="288638"/>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8" name="Rectangle 7"/>
          <p:cNvSpPr/>
          <p:nvPr userDrawn="1"/>
        </p:nvSpPr>
        <p:spPr>
          <a:xfrm>
            <a:off x="4693614" y="288638"/>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9"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1" name="Content Placeholder 2"/>
          <p:cNvSpPr>
            <a:spLocks noGrp="1"/>
          </p:cNvSpPr>
          <p:nvPr>
            <p:ph idx="10"/>
          </p:nvPr>
        </p:nvSpPr>
        <p:spPr>
          <a:xfrm>
            <a:off x="521618" y="376560"/>
            <a:ext cx="3757305" cy="2523328"/>
          </a:xfrm>
          <a:prstGeom prst="rect">
            <a:avLst/>
          </a:prstGeo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2"/>
          </p:nvPr>
        </p:nvSpPr>
        <p:spPr>
          <a:xfrm>
            <a:off x="4840153" y="395613"/>
            <a:ext cx="3757305" cy="2523328"/>
          </a:xfrm>
          <a:prstGeom prst="rect">
            <a:avLst/>
          </a:prstGeo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rbsb2_18.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81602" y="1906579"/>
            <a:ext cx="1305615" cy="2667762"/>
          </a:xfrm>
          <a:prstGeom prst="rect">
            <a:avLst/>
          </a:prstGeom>
        </p:spPr>
      </p:pic>
      <p:pic>
        <p:nvPicPr>
          <p:cNvPr id="10" name="Picture 9"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26082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Title Slide with Picture">
    <p:spTree>
      <p:nvGrpSpPr>
        <p:cNvPr id="1" name=""/>
        <p:cNvGrpSpPr/>
        <p:nvPr/>
      </p:nvGrpSpPr>
      <p:grpSpPr>
        <a:xfrm>
          <a:off x="0" y="0"/>
          <a:ext cx="0" cy="0"/>
          <a:chOff x="0" y="0"/>
          <a:chExt cx="0" cy="0"/>
        </a:xfrm>
      </p:grpSpPr>
      <p:sp>
        <p:nvSpPr>
          <p:cNvPr id="9"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pic>
        <p:nvPicPr>
          <p:cNvPr id="2" name="Picture 1" descr="Homework.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01277" y="-95796"/>
            <a:ext cx="7703981" cy="4572000"/>
          </a:xfrm>
          <a:prstGeom prst="rect">
            <a:avLst/>
          </a:prstGeom>
        </p:spPr>
      </p:pic>
      <p:sp>
        <p:nvSpPr>
          <p:cNvPr id="6" name="Rectangle 5"/>
          <p:cNvSpPr/>
          <p:nvPr userDrawn="1"/>
        </p:nvSpPr>
        <p:spPr>
          <a:xfrm>
            <a:off x="0" y="-117232"/>
            <a:ext cx="4261812" cy="4572000"/>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11" name="Content Placeholder 2"/>
          <p:cNvSpPr>
            <a:spLocks noGrp="1"/>
          </p:cNvSpPr>
          <p:nvPr>
            <p:ph idx="10"/>
          </p:nvPr>
        </p:nvSpPr>
        <p:spPr>
          <a:xfrm>
            <a:off x="322385" y="156752"/>
            <a:ext cx="3839307" cy="2642133"/>
          </a:xfrm>
          <a:prstGeom prst="rect">
            <a:avLst/>
          </a:prstGeo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247025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6" name="Rectangle 5"/>
          <p:cNvSpPr/>
          <p:nvPr userDrawn="1"/>
        </p:nvSpPr>
        <p:spPr>
          <a:xfrm>
            <a:off x="384849" y="288638"/>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9"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0" name="Picture Placeholder 2"/>
          <p:cNvSpPr>
            <a:spLocks noGrp="1"/>
          </p:cNvSpPr>
          <p:nvPr>
            <p:ph type="pic" idx="12"/>
          </p:nvPr>
        </p:nvSpPr>
        <p:spPr>
          <a:xfrm>
            <a:off x="393819" y="288637"/>
            <a:ext cx="4024243" cy="252332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1" name="Text Placeholder 3"/>
          <p:cNvSpPr>
            <a:spLocks noGrp="1"/>
          </p:cNvSpPr>
          <p:nvPr>
            <p:ph type="body" sz="half" idx="2"/>
          </p:nvPr>
        </p:nvSpPr>
        <p:spPr>
          <a:xfrm>
            <a:off x="393819" y="2811965"/>
            <a:ext cx="4024243" cy="807536"/>
          </a:xfrm>
          <a:prstGeom prst="rect">
            <a:avLst/>
          </a:prstGeo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2" name="Rectangle 11"/>
          <p:cNvSpPr/>
          <p:nvPr userDrawn="1"/>
        </p:nvSpPr>
        <p:spPr>
          <a:xfrm>
            <a:off x="4666143" y="288638"/>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13" name="Picture Placeholder 2"/>
          <p:cNvSpPr>
            <a:spLocks noGrp="1"/>
          </p:cNvSpPr>
          <p:nvPr>
            <p:ph type="pic" idx="13"/>
          </p:nvPr>
        </p:nvSpPr>
        <p:spPr>
          <a:xfrm>
            <a:off x="4675113" y="288637"/>
            <a:ext cx="4024243" cy="252332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4" name="Text Placeholder 3"/>
          <p:cNvSpPr>
            <a:spLocks noGrp="1"/>
          </p:cNvSpPr>
          <p:nvPr>
            <p:ph type="body" sz="half" idx="14"/>
          </p:nvPr>
        </p:nvSpPr>
        <p:spPr>
          <a:xfrm>
            <a:off x="4675913" y="2811965"/>
            <a:ext cx="4024243" cy="807536"/>
          </a:xfrm>
          <a:prstGeom prst="rect">
            <a:avLst/>
          </a:prstGeo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pic>
        <p:nvPicPr>
          <p:cNvPr id="15" name="Picture 14"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418649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with Picture">
    <p:spTree>
      <p:nvGrpSpPr>
        <p:cNvPr id="1" name=""/>
        <p:cNvGrpSpPr/>
        <p:nvPr/>
      </p:nvGrpSpPr>
      <p:grpSpPr>
        <a:xfrm>
          <a:off x="0" y="0"/>
          <a:ext cx="0" cy="0"/>
          <a:chOff x="0" y="0"/>
          <a:chExt cx="0" cy="0"/>
        </a:xfrm>
      </p:grpSpPr>
      <p:sp>
        <p:nvSpPr>
          <p:cNvPr id="8"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9" name="Content Placeholder 2"/>
          <p:cNvSpPr>
            <a:spLocks noGrp="1"/>
          </p:cNvSpPr>
          <p:nvPr>
            <p:ph idx="1"/>
          </p:nvPr>
        </p:nvSpPr>
        <p:spPr>
          <a:xfrm>
            <a:off x="224693" y="278605"/>
            <a:ext cx="8675077" cy="1399262"/>
          </a:xfrm>
          <a:prstGeom prst="rect">
            <a:avLst/>
          </a:prstGeom>
        </p:spPr>
        <p:txBody>
          <a:bodyPr/>
          <a:lstStyle>
            <a:lvl1pPr>
              <a:defRPr sz="1800">
                <a:solidFill>
                  <a:schemeClr val="tx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10" name="Content Placeholder 2"/>
          <p:cNvSpPr>
            <a:spLocks noGrp="1"/>
          </p:cNvSpPr>
          <p:nvPr>
            <p:ph idx="10"/>
          </p:nvPr>
        </p:nvSpPr>
        <p:spPr>
          <a:xfrm>
            <a:off x="4542692" y="1782480"/>
            <a:ext cx="4357077" cy="2523328"/>
          </a:xfrm>
          <a:prstGeom prst="rect">
            <a:avLst/>
          </a:prstGeo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idx="12"/>
          </p:nvPr>
        </p:nvSpPr>
        <p:spPr>
          <a:xfrm>
            <a:off x="228601" y="1782480"/>
            <a:ext cx="4024243" cy="252332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4" name="Picture 3" descr="hood11.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168443" y="2259862"/>
            <a:ext cx="3808206" cy="2216342"/>
          </a:xfrm>
          <a:prstGeom prst="rect">
            <a:avLst/>
          </a:prstGeom>
        </p:spPr>
      </p:pic>
    </p:spTree>
    <p:extLst>
      <p:ext uri="{BB962C8B-B14F-4D97-AF65-F5344CB8AC3E}">
        <p14:creationId xmlns:p14="http://schemas.microsoft.com/office/powerpoint/2010/main" val="326370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with Picture">
    <p:spTree>
      <p:nvGrpSpPr>
        <p:cNvPr id="1" name=""/>
        <p:cNvGrpSpPr/>
        <p:nvPr/>
      </p:nvGrpSpPr>
      <p:grpSpPr>
        <a:xfrm>
          <a:off x="0" y="0"/>
          <a:ext cx="0" cy="0"/>
          <a:chOff x="0" y="0"/>
          <a:chExt cx="0" cy="0"/>
        </a:xfrm>
      </p:grpSpPr>
      <p:pic>
        <p:nvPicPr>
          <p:cNvPr id="3" name="Picture 2" descr="Assemble.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86690" y="1"/>
            <a:ext cx="8451448" cy="4451079"/>
          </a:xfrm>
          <a:prstGeom prst="rect">
            <a:avLst/>
          </a:prstGeom>
        </p:spPr>
      </p:pic>
      <p:sp>
        <p:nvSpPr>
          <p:cNvPr id="9" name="Rectangle 8"/>
          <p:cNvSpPr/>
          <p:nvPr userDrawn="1"/>
        </p:nvSpPr>
        <p:spPr>
          <a:xfrm>
            <a:off x="5434062" y="0"/>
            <a:ext cx="3709939" cy="4451079"/>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3" name="Text Placeholder 2"/>
          <p:cNvSpPr>
            <a:spLocks noGrp="1"/>
          </p:cNvSpPr>
          <p:nvPr>
            <p:ph type="body" idx="1"/>
          </p:nvPr>
        </p:nvSpPr>
        <p:spPr>
          <a:xfrm>
            <a:off x="5646734" y="154429"/>
            <a:ext cx="3272575" cy="479822"/>
          </a:xfrm>
          <a:prstGeom prst="rect">
            <a:avLst/>
          </a:prstGeo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4" name="Content Placeholder 3"/>
          <p:cNvSpPr>
            <a:spLocks noGrp="1"/>
          </p:cNvSpPr>
          <p:nvPr>
            <p:ph sz="half" idx="2" hasCustomPrompt="1"/>
          </p:nvPr>
        </p:nvSpPr>
        <p:spPr>
          <a:xfrm>
            <a:off x="5646734" y="795436"/>
            <a:ext cx="3272575" cy="2355138"/>
          </a:xfrm>
          <a:prstGeom prst="rect">
            <a:avLst/>
          </a:prstGeom>
        </p:spPr>
        <p:txBody>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spTree>
    <p:extLst>
      <p:ext uri="{BB962C8B-B14F-4D97-AF65-F5344CB8AC3E}">
        <p14:creationId xmlns:p14="http://schemas.microsoft.com/office/powerpoint/2010/main" val="409552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DFE31CF-27C4-4527-B0DD-956A1B90AAAF}" type="datetimeFigureOut">
              <a:rPr lang="en-US" smtClean="0"/>
              <a:t>10/13/2020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74D94-FDB8-4E45-B0FA-9623BD57186E}" type="slidenum">
              <a:rPr lang="en-US" smtClean="0"/>
              <a:t>‹#›</a:t>
            </a:fld>
            <a:endParaRPr lang="en-US"/>
          </a:p>
        </p:txBody>
      </p:sp>
    </p:spTree>
    <p:extLst>
      <p:ext uri="{BB962C8B-B14F-4D97-AF65-F5344CB8AC3E}">
        <p14:creationId xmlns:p14="http://schemas.microsoft.com/office/powerpoint/2010/main" val="1320788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with Picture">
    <p:spTree>
      <p:nvGrpSpPr>
        <p:cNvPr id="1" name=""/>
        <p:cNvGrpSpPr/>
        <p:nvPr/>
      </p:nvGrpSpPr>
      <p:grpSpPr>
        <a:xfrm>
          <a:off x="0" y="0"/>
          <a:ext cx="0" cy="0"/>
          <a:chOff x="0" y="0"/>
          <a:chExt cx="0" cy="0"/>
        </a:xfrm>
      </p:grpSpPr>
      <p:pic>
        <p:nvPicPr>
          <p:cNvPr id="3" name="Picture 2" descr="Youth_Computer.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6305" y="-547999"/>
            <a:ext cx="9621213" cy="5006885"/>
          </a:xfrm>
          <a:prstGeom prst="rect">
            <a:avLst/>
          </a:prstGeom>
        </p:spPr>
      </p:pic>
      <p:sp>
        <p:nvSpPr>
          <p:cNvPr id="7" name="Rectangle 6"/>
          <p:cNvSpPr/>
          <p:nvPr userDrawn="1"/>
        </p:nvSpPr>
        <p:spPr>
          <a:xfrm>
            <a:off x="-261698" y="-111628"/>
            <a:ext cx="9636606" cy="457051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2" name="Title 1"/>
          <p:cNvSpPr>
            <a:spLocks noGrp="1"/>
          </p:cNvSpPr>
          <p:nvPr>
            <p:ph type="ctrTitle"/>
          </p:nvPr>
        </p:nvSpPr>
        <p:spPr>
          <a:xfrm>
            <a:off x="0" y="1"/>
            <a:ext cx="9144000" cy="723631"/>
          </a:xfrm>
        </p:spPr>
        <p:txBody>
          <a:bodyPr anchor="ctr">
            <a:noAutofit/>
          </a:bodyPr>
          <a:lstStyle>
            <a:lvl1pPr algn="l">
              <a:defRPr sz="3000"/>
            </a:lvl1pPr>
          </a:lstStyle>
          <a:p>
            <a:r>
              <a:rPr lang="en-US" dirty="0"/>
              <a:t>Click to edit Master title style</a:t>
            </a:r>
            <a:endParaRPr dirty="0"/>
          </a:p>
        </p:txBody>
      </p:sp>
      <p:sp>
        <p:nvSpPr>
          <p:cNvPr id="9" name="Content Placeholder 2"/>
          <p:cNvSpPr>
            <a:spLocks noGrp="1"/>
          </p:cNvSpPr>
          <p:nvPr>
            <p:ph idx="1"/>
          </p:nvPr>
        </p:nvSpPr>
        <p:spPr>
          <a:xfrm>
            <a:off x="-1" y="813473"/>
            <a:ext cx="9090121" cy="1692336"/>
          </a:xfrm>
          <a:prstGeom prst="rect">
            <a:avLst/>
          </a:prstGeom>
        </p:spPr>
        <p:txBody>
          <a:bodyPr/>
          <a:lstStyle>
            <a:lvl1pPr>
              <a:defRPr sz="1800">
                <a:solidFill>
                  <a:schemeClr val="tx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10" name="Content Placeholder 2"/>
          <p:cNvSpPr>
            <a:spLocks noGrp="1"/>
          </p:cNvSpPr>
          <p:nvPr>
            <p:ph idx="13"/>
          </p:nvPr>
        </p:nvSpPr>
        <p:spPr>
          <a:xfrm>
            <a:off x="-1" y="2639159"/>
            <a:ext cx="9090121" cy="1692336"/>
          </a:xfrm>
          <a:prstGeom prst="rect">
            <a:avLst/>
          </a:prstGeom>
        </p:spPr>
        <p:txBody>
          <a:bodyPr/>
          <a:lstStyle>
            <a:lvl1pPr>
              <a:defRPr sz="1800">
                <a:solidFill>
                  <a:schemeClr val="tx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pic>
        <p:nvPicPr>
          <p:cNvPr id="12" name="Picture 11"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72538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with Picture">
    <p:spTree>
      <p:nvGrpSpPr>
        <p:cNvPr id="1" name=""/>
        <p:cNvGrpSpPr/>
        <p:nvPr/>
      </p:nvGrpSpPr>
      <p:grpSpPr>
        <a:xfrm>
          <a:off x="0" y="0"/>
          <a:ext cx="0" cy="0"/>
          <a:chOff x="0" y="0"/>
          <a:chExt cx="0" cy="0"/>
        </a:xfrm>
      </p:grpSpPr>
      <p:pic>
        <p:nvPicPr>
          <p:cNvPr id="3" name="Picture 2" descr="Youth_Computer.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05430"/>
            <a:ext cx="6316419" cy="4147683"/>
          </a:xfrm>
          <a:prstGeom prst="rect">
            <a:avLst/>
          </a:prstGeom>
        </p:spPr>
      </p:pic>
      <p:sp>
        <p:nvSpPr>
          <p:cNvPr id="2" name="Title 1"/>
          <p:cNvSpPr>
            <a:spLocks noGrp="1"/>
          </p:cNvSpPr>
          <p:nvPr>
            <p:ph type="ctrTitle"/>
          </p:nvPr>
        </p:nvSpPr>
        <p:spPr>
          <a:xfrm>
            <a:off x="0" y="2"/>
            <a:ext cx="9144000" cy="723631"/>
          </a:xfrm>
        </p:spPr>
        <p:txBody>
          <a:bodyPr anchor="ctr">
            <a:noAutofit/>
          </a:bodyPr>
          <a:lstStyle>
            <a:lvl1pPr algn="l">
              <a:defRPr sz="4000"/>
            </a:lvl1pPr>
          </a:lstStyle>
          <a:p>
            <a:r>
              <a:rPr lang="en-US" dirty="0"/>
              <a:t>Click to edit Master title style</a:t>
            </a:r>
            <a:endParaRPr dirty="0"/>
          </a:p>
        </p:txBody>
      </p:sp>
      <p:sp>
        <p:nvSpPr>
          <p:cNvPr id="4" name="Rectangle 3"/>
          <p:cNvSpPr/>
          <p:nvPr userDrawn="1"/>
        </p:nvSpPr>
        <p:spPr>
          <a:xfrm>
            <a:off x="4396159" y="723631"/>
            <a:ext cx="4738077" cy="3729482"/>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8" name="Text Placeholder 2"/>
          <p:cNvSpPr>
            <a:spLocks noGrp="1"/>
          </p:cNvSpPr>
          <p:nvPr>
            <p:ph type="body" idx="1"/>
          </p:nvPr>
        </p:nvSpPr>
        <p:spPr>
          <a:xfrm>
            <a:off x="4777272" y="960391"/>
            <a:ext cx="4040188" cy="47982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2" hasCustomPrompt="1"/>
          </p:nvPr>
        </p:nvSpPr>
        <p:spPr>
          <a:xfrm>
            <a:off x="4777272" y="1601397"/>
            <a:ext cx="4040188" cy="235513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5" name="Picture 4"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with Picture">
    <p:spTree>
      <p:nvGrpSpPr>
        <p:cNvPr id="1" name=""/>
        <p:cNvGrpSpPr/>
        <p:nvPr/>
      </p:nvGrpSpPr>
      <p:grpSpPr>
        <a:xfrm>
          <a:off x="0" y="0"/>
          <a:ext cx="0" cy="0"/>
          <a:chOff x="0" y="0"/>
          <a:chExt cx="0" cy="0"/>
        </a:xfrm>
      </p:grpSpPr>
      <p:pic>
        <p:nvPicPr>
          <p:cNvPr id="3" name="Picture 2" descr="Youth_Computer.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61698" y="-2911105"/>
            <a:ext cx="11258298" cy="7367166"/>
          </a:xfrm>
          <a:prstGeom prst="rect">
            <a:avLst/>
          </a:prstGeom>
        </p:spPr>
      </p:pic>
      <p:sp>
        <p:nvSpPr>
          <p:cNvPr id="7" name="Rectangle 6"/>
          <p:cNvSpPr/>
          <p:nvPr userDrawn="1"/>
        </p:nvSpPr>
        <p:spPr>
          <a:xfrm>
            <a:off x="-261698" y="-111628"/>
            <a:ext cx="9636606" cy="4570514"/>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2" name="Title 1"/>
          <p:cNvSpPr>
            <a:spLocks noGrp="1"/>
          </p:cNvSpPr>
          <p:nvPr>
            <p:ph type="ctrTitle" hasCustomPrompt="1"/>
          </p:nvPr>
        </p:nvSpPr>
        <p:spPr>
          <a:xfrm>
            <a:off x="0" y="2"/>
            <a:ext cx="9144000" cy="723631"/>
          </a:xfrm>
        </p:spPr>
        <p:txBody>
          <a:bodyPr anchor="ctr">
            <a:noAutofit/>
          </a:bodyPr>
          <a:lstStyle>
            <a:lvl1pPr algn="l">
              <a:defRPr sz="4000"/>
            </a:lvl1pPr>
          </a:lstStyle>
          <a:p>
            <a:r>
              <a:rPr lang="en-US" dirty="0"/>
              <a:t>Click to add title</a:t>
            </a:r>
            <a:endParaRPr dirty="0"/>
          </a:p>
        </p:txBody>
      </p:sp>
      <p:sp>
        <p:nvSpPr>
          <p:cNvPr id="9" name="Content Placeholder 2"/>
          <p:cNvSpPr>
            <a:spLocks noGrp="1"/>
          </p:cNvSpPr>
          <p:nvPr>
            <p:ph idx="1"/>
          </p:nvPr>
        </p:nvSpPr>
        <p:spPr>
          <a:xfrm>
            <a:off x="-1" y="813473"/>
            <a:ext cx="9090121" cy="1692336"/>
          </a:xfrm>
          <a:prstGeom prst="rect">
            <a:avLst/>
          </a:prstGeom>
        </p:spPr>
        <p:txBody>
          <a:bodyPr/>
          <a:lstStyle>
            <a:lvl1pPr>
              <a:defRPr sz="2400">
                <a:solidFill>
                  <a:schemeClr val="tx1"/>
                </a:solidFill>
              </a:defRPr>
            </a:lvl1pPr>
            <a:lvl2pPr>
              <a:defRPr sz="2400"/>
            </a:lvl2pPr>
            <a:lvl3pPr>
              <a:defRPr sz="2400"/>
            </a:lvl3pPr>
            <a:lvl4pPr>
              <a:defRPr sz="2400"/>
            </a:lvl4pPr>
            <a:lvl5pPr>
              <a:defRPr sz="2400"/>
            </a:lvl5pPr>
          </a:lstStyle>
          <a:p>
            <a:pPr lvl="0"/>
            <a:r>
              <a:rPr lang="en-US" dirty="0"/>
              <a:t>Click to edit Master text styles</a:t>
            </a:r>
          </a:p>
        </p:txBody>
      </p:sp>
      <p:sp>
        <p:nvSpPr>
          <p:cNvPr id="10" name="Content Placeholder 2"/>
          <p:cNvSpPr>
            <a:spLocks noGrp="1"/>
          </p:cNvSpPr>
          <p:nvPr>
            <p:ph idx="13"/>
          </p:nvPr>
        </p:nvSpPr>
        <p:spPr>
          <a:xfrm>
            <a:off x="-1" y="2639159"/>
            <a:ext cx="9090121" cy="1692336"/>
          </a:xfrm>
          <a:prstGeom prst="rect">
            <a:avLst/>
          </a:prstGeom>
        </p:spPr>
        <p:txBody>
          <a:bodyPr/>
          <a:lstStyle>
            <a:lvl1pPr>
              <a:defRPr sz="2400">
                <a:solidFill>
                  <a:schemeClr val="tx1"/>
                </a:solidFill>
              </a:defRPr>
            </a:lvl1pPr>
            <a:lvl2pPr>
              <a:defRPr sz="2400"/>
            </a:lvl2pPr>
            <a:lvl3pPr>
              <a:defRPr sz="2400"/>
            </a:lvl3pPr>
            <a:lvl4pPr>
              <a:defRPr sz="2400"/>
            </a:lvl4pPr>
            <a:lvl5pPr>
              <a:defRPr sz="2400"/>
            </a:lvl5pPr>
          </a:lstStyle>
          <a:p>
            <a:pPr lvl="0"/>
            <a:r>
              <a:rPr lang="en-US" dirty="0"/>
              <a:t>Click to edit Master text styles</a:t>
            </a:r>
          </a:p>
        </p:txBody>
      </p:sp>
      <p:pic>
        <p:nvPicPr>
          <p:cNvPr id="12" name="Picture 11"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6173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with Picture">
    <p:spTree>
      <p:nvGrpSpPr>
        <p:cNvPr id="1" name=""/>
        <p:cNvGrpSpPr/>
        <p:nvPr/>
      </p:nvGrpSpPr>
      <p:grpSpPr>
        <a:xfrm>
          <a:off x="0" y="0"/>
          <a:ext cx="0" cy="0"/>
          <a:chOff x="0" y="0"/>
          <a:chExt cx="0" cy="0"/>
        </a:xfrm>
      </p:grpSpPr>
      <p:pic>
        <p:nvPicPr>
          <p:cNvPr id="2" name="Picture 1" descr="Apple_Backpack_Blackboard.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07304" y="1"/>
            <a:ext cx="7363336" cy="4452590"/>
          </a:xfrm>
          <a:prstGeom prst="rect">
            <a:avLst/>
          </a:prstGeom>
        </p:spPr>
      </p:pic>
      <p:sp>
        <p:nvSpPr>
          <p:cNvPr id="4" name="Rectangle 3"/>
          <p:cNvSpPr/>
          <p:nvPr userDrawn="1"/>
        </p:nvSpPr>
        <p:spPr>
          <a:xfrm>
            <a:off x="1" y="1"/>
            <a:ext cx="4572000" cy="4452590"/>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6" name="Title 1"/>
          <p:cNvSpPr>
            <a:spLocks noGrp="1"/>
          </p:cNvSpPr>
          <p:nvPr>
            <p:ph type="ctrTitle"/>
          </p:nvPr>
        </p:nvSpPr>
        <p:spPr>
          <a:xfrm>
            <a:off x="0" y="-3432"/>
            <a:ext cx="9444182" cy="747022"/>
          </a:xfrm>
          <a:solidFill>
            <a:schemeClr val="tx2"/>
          </a:solidFill>
        </p:spPr>
        <p:txBody>
          <a:bodyPr anchor="ctr">
            <a:noAutofit/>
          </a:bodyPr>
          <a:lstStyle>
            <a:lvl1pPr algn="l">
              <a:defRPr sz="4000"/>
            </a:lvl1pPr>
          </a:lstStyle>
          <a:p>
            <a:endParaRPr dirty="0"/>
          </a:p>
        </p:txBody>
      </p:sp>
      <p:sp>
        <p:nvSpPr>
          <p:cNvPr id="8" name="Text Placeholder 2"/>
          <p:cNvSpPr>
            <a:spLocks noGrp="1"/>
          </p:cNvSpPr>
          <p:nvPr>
            <p:ph type="body" idx="1"/>
          </p:nvPr>
        </p:nvSpPr>
        <p:spPr>
          <a:xfrm>
            <a:off x="244349" y="917767"/>
            <a:ext cx="4040188" cy="47982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9" name="Content Placeholder 3"/>
          <p:cNvSpPr>
            <a:spLocks noGrp="1"/>
          </p:cNvSpPr>
          <p:nvPr>
            <p:ph sz="half" idx="2" hasCustomPrompt="1"/>
          </p:nvPr>
        </p:nvSpPr>
        <p:spPr>
          <a:xfrm>
            <a:off x="244349" y="1558772"/>
            <a:ext cx="4040188" cy="235513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11" name="Picture 10"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62581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with Picture">
    <p:spTree>
      <p:nvGrpSpPr>
        <p:cNvPr id="1" name=""/>
        <p:cNvGrpSpPr/>
        <p:nvPr/>
      </p:nvGrpSpPr>
      <p:grpSpPr>
        <a:xfrm>
          <a:off x="0" y="0"/>
          <a:ext cx="0" cy="0"/>
          <a:chOff x="0" y="0"/>
          <a:chExt cx="0" cy="0"/>
        </a:xfrm>
      </p:grpSpPr>
      <p:pic>
        <p:nvPicPr>
          <p:cNvPr id="2" name="Picture 1" descr="Apple_Backpack_Blackboard.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4000" y="-2037110"/>
            <a:ext cx="9698181" cy="6489701"/>
          </a:xfrm>
          <a:prstGeom prst="rect">
            <a:avLst/>
          </a:prstGeom>
        </p:spPr>
      </p:pic>
      <p:sp>
        <p:nvSpPr>
          <p:cNvPr id="8" name="Rectangle 7"/>
          <p:cNvSpPr/>
          <p:nvPr userDrawn="1"/>
        </p:nvSpPr>
        <p:spPr>
          <a:xfrm>
            <a:off x="-254000" y="-117401"/>
            <a:ext cx="9636606" cy="4570514"/>
          </a:xfrm>
          <a:prstGeom prst="rect">
            <a:avLst/>
          </a:prstGeom>
          <a:solidFill>
            <a:schemeClr val="bg1">
              <a:alpha val="92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6" name="Title 1"/>
          <p:cNvSpPr>
            <a:spLocks noGrp="1"/>
          </p:cNvSpPr>
          <p:nvPr>
            <p:ph type="ctrTitle"/>
          </p:nvPr>
        </p:nvSpPr>
        <p:spPr>
          <a:xfrm>
            <a:off x="0" y="-3432"/>
            <a:ext cx="9444182" cy="747022"/>
          </a:xfrm>
          <a:solidFill>
            <a:schemeClr val="tx2"/>
          </a:solidFill>
        </p:spPr>
        <p:txBody>
          <a:bodyPr anchor="ctr">
            <a:noAutofit/>
          </a:bodyPr>
          <a:lstStyle>
            <a:lvl1pPr algn="l">
              <a:defRPr sz="4000"/>
            </a:lvl1pPr>
          </a:lstStyle>
          <a:p>
            <a:endParaRPr dirty="0"/>
          </a:p>
        </p:txBody>
      </p:sp>
      <p:sp>
        <p:nvSpPr>
          <p:cNvPr id="10" name="Content Placeholder 2"/>
          <p:cNvSpPr>
            <a:spLocks noGrp="1"/>
          </p:cNvSpPr>
          <p:nvPr>
            <p:ph idx="1"/>
          </p:nvPr>
        </p:nvSpPr>
        <p:spPr>
          <a:xfrm>
            <a:off x="3135440" y="857253"/>
            <a:ext cx="5954685" cy="344855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17587" y="1541914"/>
            <a:ext cx="3008313" cy="2763896"/>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3"/>
          <p:cNvSpPr>
            <a:spLocks noGrp="1"/>
          </p:cNvSpPr>
          <p:nvPr>
            <p:ph type="body" sz="half" idx="12"/>
          </p:nvPr>
        </p:nvSpPr>
        <p:spPr>
          <a:xfrm>
            <a:off x="20890" y="850255"/>
            <a:ext cx="3008313" cy="607805"/>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2" name="Picture 11"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50504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with Picture">
    <p:spTree>
      <p:nvGrpSpPr>
        <p:cNvPr id="1" name=""/>
        <p:cNvGrpSpPr/>
        <p:nvPr/>
      </p:nvGrpSpPr>
      <p:grpSpPr>
        <a:xfrm>
          <a:off x="0" y="0"/>
          <a:ext cx="0" cy="0"/>
          <a:chOff x="0" y="0"/>
          <a:chExt cx="0" cy="0"/>
        </a:xfrm>
      </p:grpSpPr>
      <p:sp>
        <p:nvSpPr>
          <p:cNvPr id="4" name="Rectangle 3"/>
          <p:cNvSpPr/>
          <p:nvPr userDrawn="1"/>
        </p:nvSpPr>
        <p:spPr>
          <a:xfrm>
            <a:off x="0" y="769841"/>
            <a:ext cx="9144000" cy="3683272"/>
          </a:xfrm>
          <a:prstGeom prst="rect">
            <a:avLst/>
          </a:prstGeom>
          <a:solidFill>
            <a:schemeClr val="bg1">
              <a:alpha val="95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4" name="Title 1"/>
          <p:cNvSpPr>
            <a:spLocks noGrp="1"/>
          </p:cNvSpPr>
          <p:nvPr>
            <p:ph type="ctrTitle"/>
          </p:nvPr>
        </p:nvSpPr>
        <p:spPr>
          <a:xfrm>
            <a:off x="-78154" y="-117400"/>
            <a:ext cx="9300308" cy="1102519"/>
          </a:xfrm>
        </p:spPr>
        <p:txBody>
          <a:bodyPr/>
          <a:lstStyle/>
          <a:p>
            <a:r>
              <a:rPr lang="en-US"/>
              <a:t>Click to edit Master title style</a:t>
            </a:r>
          </a:p>
        </p:txBody>
      </p:sp>
      <p:sp>
        <p:nvSpPr>
          <p:cNvPr id="15" name="Subtitle 2"/>
          <p:cNvSpPr>
            <a:spLocks noGrp="1"/>
          </p:cNvSpPr>
          <p:nvPr>
            <p:ph type="subTitle" idx="1"/>
          </p:nvPr>
        </p:nvSpPr>
        <p:spPr>
          <a:xfrm>
            <a:off x="-78154" y="980174"/>
            <a:ext cx="9300308" cy="382635"/>
          </a:xfrm>
          <a:prstGeom prst="rect">
            <a:avLst/>
          </a:prstGeom>
          <a:solidFill>
            <a:schemeClr val="tx1">
              <a:alpha val="49000"/>
            </a:schemeClr>
          </a:solidFill>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VDOE_v_blk_Sta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21337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with Picture">
    <p:spTree>
      <p:nvGrpSpPr>
        <p:cNvPr id="1" name=""/>
        <p:cNvGrpSpPr/>
        <p:nvPr/>
      </p:nvGrpSpPr>
      <p:grpSpPr>
        <a:xfrm>
          <a:off x="0" y="0"/>
          <a:ext cx="0" cy="0"/>
          <a:chOff x="0" y="0"/>
          <a:chExt cx="0" cy="0"/>
        </a:xfrm>
      </p:grpSpPr>
      <p:sp>
        <p:nvSpPr>
          <p:cNvPr id="4" name="Rectangle 3"/>
          <p:cNvSpPr/>
          <p:nvPr userDrawn="1"/>
        </p:nvSpPr>
        <p:spPr>
          <a:xfrm>
            <a:off x="0" y="769841"/>
            <a:ext cx="9144000" cy="3683272"/>
          </a:xfrm>
          <a:prstGeom prst="rect">
            <a:avLst/>
          </a:prstGeom>
          <a:solidFill>
            <a:schemeClr val="bg1">
              <a:alpha val="95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4" name="Title 1"/>
          <p:cNvSpPr>
            <a:spLocks noGrp="1"/>
          </p:cNvSpPr>
          <p:nvPr>
            <p:ph type="ctrTitle"/>
          </p:nvPr>
        </p:nvSpPr>
        <p:spPr>
          <a:xfrm>
            <a:off x="-78154" y="-117400"/>
            <a:ext cx="9300308" cy="1102519"/>
          </a:xfrm>
        </p:spPr>
        <p:txBody>
          <a:bodyPr/>
          <a:lstStyle/>
          <a:p>
            <a:r>
              <a:rPr lang="en-US"/>
              <a:t>Click to edit Master title style</a:t>
            </a:r>
          </a:p>
        </p:txBody>
      </p:sp>
      <p:pic>
        <p:nvPicPr>
          <p:cNvPr id="10" name="Picture 9" descr="VDOE_v_blk_Sta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7562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with Picture">
    <p:spTree>
      <p:nvGrpSpPr>
        <p:cNvPr id="1" name=""/>
        <p:cNvGrpSpPr/>
        <p:nvPr/>
      </p:nvGrpSpPr>
      <p:grpSpPr>
        <a:xfrm>
          <a:off x="0" y="0"/>
          <a:ext cx="0" cy="0"/>
          <a:chOff x="0" y="0"/>
          <a:chExt cx="0" cy="0"/>
        </a:xfrm>
      </p:grpSpPr>
      <p:pic>
        <p:nvPicPr>
          <p:cNvPr id="10" name="Picture 9" descr="VDOE_v_blk_Sta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7798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with Picture">
    <p:spTree>
      <p:nvGrpSpPr>
        <p:cNvPr id="1" name=""/>
        <p:cNvGrpSpPr/>
        <p:nvPr/>
      </p:nvGrpSpPr>
      <p:grpSpPr>
        <a:xfrm>
          <a:off x="0" y="0"/>
          <a:ext cx="0" cy="0"/>
          <a:chOff x="0" y="0"/>
          <a:chExt cx="0" cy="0"/>
        </a:xfrm>
      </p:grpSpPr>
      <p:pic>
        <p:nvPicPr>
          <p:cNvPr id="8" name="Picture 7" descr="HS_Student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380266"/>
            <a:ext cx="9144000" cy="5798340"/>
          </a:xfrm>
          <a:prstGeom prst="rect">
            <a:avLst/>
          </a:prstGeom>
        </p:spPr>
      </p:pic>
      <p:sp>
        <p:nvSpPr>
          <p:cNvPr id="14" name="Title 1"/>
          <p:cNvSpPr>
            <a:spLocks noGrp="1"/>
          </p:cNvSpPr>
          <p:nvPr>
            <p:ph type="ctrTitle"/>
          </p:nvPr>
        </p:nvSpPr>
        <p:spPr>
          <a:xfrm>
            <a:off x="-78154" y="-117400"/>
            <a:ext cx="9300308" cy="1102519"/>
          </a:xfrm>
        </p:spPr>
        <p:txBody>
          <a:bodyPr/>
          <a:lstStyle/>
          <a:p>
            <a:r>
              <a:rPr lang="en-US"/>
              <a:t>Click to edit Master title style</a:t>
            </a:r>
          </a:p>
        </p:txBody>
      </p:sp>
      <p:sp>
        <p:nvSpPr>
          <p:cNvPr id="15" name="Subtitle 2"/>
          <p:cNvSpPr>
            <a:spLocks noGrp="1"/>
          </p:cNvSpPr>
          <p:nvPr>
            <p:ph type="subTitle" idx="1"/>
          </p:nvPr>
        </p:nvSpPr>
        <p:spPr>
          <a:xfrm>
            <a:off x="-78154" y="980174"/>
            <a:ext cx="9300308" cy="382635"/>
          </a:xfrm>
          <a:prstGeom prst="rect">
            <a:avLst/>
          </a:prstGeom>
          <a:solidFill>
            <a:schemeClr val="tx1">
              <a:alpha val="49000"/>
            </a:schemeClr>
          </a:solidFill>
        </p:spPr>
        <p:txBody>
          <a:bodyPr/>
          <a:lstStyle>
            <a:lvl1pPr marL="0" indent="0" algn="ctr">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9789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with Picture">
    <p:spTree>
      <p:nvGrpSpPr>
        <p:cNvPr id="1" name=""/>
        <p:cNvGrpSpPr/>
        <p:nvPr/>
      </p:nvGrpSpPr>
      <p:grpSpPr>
        <a:xfrm>
          <a:off x="0" y="0"/>
          <a:ext cx="0" cy="0"/>
          <a:chOff x="0" y="0"/>
          <a:chExt cx="0" cy="0"/>
        </a:xfrm>
      </p:grpSpPr>
      <p:sp>
        <p:nvSpPr>
          <p:cNvPr id="4" name="Rectangle 3"/>
          <p:cNvSpPr/>
          <p:nvPr userDrawn="1"/>
        </p:nvSpPr>
        <p:spPr>
          <a:xfrm>
            <a:off x="0" y="769841"/>
            <a:ext cx="9144000" cy="3683272"/>
          </a:xfrm>
          <a:prstGeom prst="rect">
            <a:avLst/>
          </a:prstGeom>
          <a:solidFill>
            <a:schemeClr val="bg1">
              <a:alpha val="95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endParaRPr lang="en-US" sz="1400" dirty="0">
              <a:solidFill>
                <a:schemeClr val="tx1"/>
              </a:solidFill>
            </a:endParaRPr>
          </a:p>
        </p:txBody>
      </p:sp>
      <p:pic>
        <p:nvPicPr>
          <p:cNvPr id="3" name="Picture 2" descr="HS_Student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956101"/>
            <a:ext cx="9144000" cy="5414987"/>
          </a:xfrm>
          <a:prstGeom prst="rect">
            <a:avLst/>
          </a:prstGeom>
        </p:spPr>
      </p:pic>
      <p:sp>
        <p:nvSpPr>
          <p:cNvPr id="14" name="Title 1"/>
          <p:cNvSpPr>
            <a:spLocks noGrp="1"/>
          </p:cNvSpPr>
          <p:nvPr>
            <p:ph type="ctrTitle"/>
          </p:nvPr>
        </p:nvSpPr>
        <p:spPr>
          <a:xfrm>
            <a:off x="-78154" y="-117400"/>
            <a:ext cx="9300308" cy="1102519"/>
          </a:xfrm>
        </p:spPr>
        <p:txBody>
          <a:bodyPr>
            <a:normAutofit/>
          </a:bodyPr>
          <a:lstStyle>
            <a:lvl1pPr>
              <a:defRPr sz="4400"/>
            </a:lvl1pPr>
          </a:lstStyle>
          <a:p>
            <a:r>
              <a:rPr lang="en-US" dirty="0"/>
              <a:t>Click to edit Master title style</a:t>
            </a:r>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72568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with Picture">
    <p:spTree>
      <p:nvGrpSpPr>
        <p:cNvPr id="1" name=""/>
        <p:cNvGrpSpPr/>
        <p:nvPr/>
      </p:nvGrpSpPr>
      <p:grpSpPr>
        <a:xfrm>
          <a:off x="0" y="0"/>
          <a:ext cx="0" cy="0"/>
          <a:chOff x="0" y="0"/>
          <a:chExt cx="0" cy="0"/>
        </a:xfrm>
      </p:grpSpPr>
      <p:sp>
        <p:nvSpPr>
          <p:cNvPr id="4" name="Rectangle 3"/>
          <p:cNvSpPr/>
          <p:nvPr userDrawn="1"/>
        </p:nvSpPr>
        <p:spPr>
          <a:xfrm>
            <a:off x="0" y="769841"/>
            <a:ext cx="9144000" cy="3683272"/>
          </a:xfrm>
          <a:prstGeom prst="rect">
            <a:avLst/>
          </a:prstGeom>
          <a:solidFill>
            <a:schemeClr val="bg1">
              <a:alpha val="95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r>
              <a:rPr lang="en-US" sz="1400" dirty="0">
                <a:solidFill>
                  <a:schemeClr val="tx1"/>
                </a:solidFill>
              </a:rPr>
              <a:t/>
            </a:r>
            <a:br>
              <a:rPr lang="en-US" sz="1400" dirty="0">
                <a:solidFill>
                  <a:schemeClr val="tx1"/>
                </a:solidFill>
              </a:rPr>
            </a:br>
            <a:endParaRPr lang="en-US" sz="1400" dirty="0">
              <a:solidFill>
                <a:schemeClr val="tx1"/>
              </a:solidFill>
            </a:endParaRPr>
          </a:p>
        </p:txBody>
      </p:sp>
      <p:pic>
        <p:nvPicPr>
          <p:cNvPr id="3" name="Picture 2" descr="HS_Student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234369"/>
            <a:ext cx="9144000" cy="5693255"/>
          </a:xfrm>
          <a:prstGeom prst="rect">
            <a:avLst/>
          </a:prstGeom>
        </p:spPr>
      </p:pic>
      <p:sp>
        <p:nvSpPr>
          <p:cNvPr id="8" name="Rectangle 7"/>
          <p:cNvSpPr/>
          <p:nvPr userDrawn="1"/>
        </p:nvSpPr>
        <p:spPr>
          <a:xfrm>
            <a:off x="0" y="-1170153"/>
            <a:ext cx="9382606" cy="5623266"/>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9" name="Content Placeholder 2"/>
          <p:cNvSpPr>
            <a:spLocks noGrp="1"/>
          </p:cNvSpPr>
          <p:nvPr>
            <p:ph idx="1"/>
          </p:nvPr>
        </p:nvSpPr>
        <p:spPr>
          <a:xfrm>
            <a:off x="224697" y="278605"/>
            <a:ext cx="8675077" cy="1399262"/>
          </a:xfrm>
          <a:prstGeom prst="rect">
            <a:avLst/>
          </a:prstGeom>
        </p:spPr>
        <p:txBody>
          <a:bodyPr/>
          <a:lstStyle>
            <a:lvl1pPr>
              <a:defRPr sz="2400">
                <a:solidFill>
                  <a:schemeClr val="tx1"/>
                </a:solidFill>
              </a:defRPr>
            </a:lvl1pPr>
            <a:lvl2pPr>
              <a:defRPr sz="2400"/>
            </a:lvl2pPr>
            <a:lvl3pPr>
              <a:defRPr sz="2400"/>
            </a:lvl3pPr>
            <a:lvl4pPr>
              <a:defRPr sz="2400"/>
            </a:lvl4pPr>
            <a:lvl5pPr>
              <a:defRPr sz="2400"/>
            </a:lvl5pPr>
          </a:lstStyle>
          <a:p>
            <a:pPr lvl="0"/>
            <a:r>
              <a:rPr lang="en-US" dirty="0"/>
              <a:t>Click to edit Master text styles</a:t>
            </a:r>
          </a:p>
        </p:txBody>
      </p:sp>
      <p:sp>
        <p:nvSpPr>
          <p:cNvPr id="10" name="Content Placeholder 2"/>
          <p:cNvSpPr>
            <a:spLocks noGrp="1"/>
          </p:cNvSpPr>
          <p:nvPr>
            <p:ph idx="10"/>
          </p:nvPr>
        </p:nvSpPr>
        <p:spPr>
          <a:xfrm>
            <a:off x="224697" y="1782480"/>
            <a:ext cx="4357077" cy="2523328"/>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2"/>
          <p:cNvSpPr>
            <a:spLocks noGrp="1"/>
          </p:cNvSpPr>
          <p:nvPr>
            <p:ph type="pic" idx="12"/>
          </p:nvPr>
        </p:nvSpPr>
        <p:spPr>
          <a:xfrm>
            <a:off x="4875527" y="1782482"/>
            <a:ext cx="4024243" cy="25233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2" name="Picture 11"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68545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Picture">
    <p:spTree>
      <p:nvGrpSpPr>
        <p:cNvPr id="1" name=""/>
        <p:cNvGrpSpPr/>
        <p:nvPr/>
      </p:nvGrpSpPr>
      <p:grpSpPr>
        <a:xfrm>
          <a:off x="0" y="0"/>
          <a:ext cx="0" cy="0"/>
          <a:chOff x="0" y="0"/>
          <a:chExt cx="0" cy="0"/>
        </a:xfrm>
      </p:grpSpPr>
      <p:pic>
        <p:nvPicPr>
          <p:cNvPr id="2" name="Picture 1" descr="Apple_Backpack_Blackboard.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25009" y="0"/>
            <a:ext cx="7119173" cy="4452590"/>
          </a:xfrm>
          <a:prstGeom prst="rect">
            <a:avLst/>
          </a:prstGeom>
        </p:spPr>
      </p:pic>
      <p:sp>
        <p:nvSpPr>
          <p:cNvPr id="4" name="Rectangle 3"/>
          <p:cNvSpPr/>
          <p:nvPr userDrawn="1"/>
        </p:nvSpPr>
        <p:spPr>
          <a:xfrm>
            <a:off x="1" y="0"/>
            <a:ext cx="4572000" cy="4452590"/>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6" name="Title 1"/>
          <p:cNvSpPr>
            <a:spLocks noGrp="1"/>
          </p:cNvSpPr>
          <p:nvPr>
            <p:ph type="ctrTitle"/>
          </p:nvPr>
        </p:nvSpPr>
        <p:spPr>
          <a:xfrm>
            <a:off x="1" y="-3432"/>
            <a:ext cx="9444182" cy="747022"/>
          </a:xfrm>
          <a:solidFill>
            <a:schemeClr val="tx2"/>
          </a:solidFill>
        </p:spPr>
        <p:txBody>
          <a:bodyPr anchor="ctr">
            <a:noAutofit/>
          </a:bodyPr>
          <a:lstStyle>
            <a:lvl1pPr algn="l">
              <a:defRPr sz="3000"/>
            </a:lvl1pPr>
          </a:lstStyle>
          <a:p>
            <a:endParaRPr dirty="0"/>
          </a:p>
        </p:txBody>
      </p:sp>
      <p:sp>
        <p:nvSpPr>
          <p:cNvPr id="8" name="Text Placeholder 2"/>
          <p:cNvSpPr>
            <a:spLocks noGrp="1"/>
          </p:cNvSpPr>
          <p:nvPr>
            <p:ph type="body" idx="1"/>
          </p:nvPr>
        </p:nvSpPr>
        <p:spPr>
          <a:xfrm>
            <a:off x="244350" y="917765"/>
            <a:ext cx="4040188" cy="479822"/>
          </a:xfrm>
          <a:prstGeom prst="rect">
            <a:avLst/>
          </a:prstGeom>
        </p:spPr>
        <p:txBody>
          <a:bodyPr anchor="b"/>
          <a:lstStyle>
            <a:lvl1pPr marL="0" indent="0">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9" name="Content Placeholder 3"/>
          <p:cNvSpPr>
            <a:spLocks noGrp="1"/>
          </p:cNvSpPr>
          <p:nvPr>
            <p:ph sz="half" idx="2" hasCustomPrompt="1"/>
          </p:nvPr>
        </p:nvSpPr>
        <p:spPr>
          <a:xfrm>
            <a:off x="244350" y="1558772"/>
            <a:ext cx="4040188" cy="2355138"/>
          </a:xfrm>
          <a:prstGeom prst="rect">
            <a:avLst/>
          </a:prstGeom>
        </p:spPr>
        <p:txBody>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sp>
        <p:nvSpPr>
          <p:cNvPr id="10"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pic>
        <p:nvPicPr>
          <p:cNvPr id="11" name="Picture 10"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301915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with Picture">
    <p:spTree>
      <p:nvGrpSpPr>
        <p:cNvPr id="1" name=""/>
        <p:cNvGrpSpPr/>
        <p:nvPr/>
      </p:nvGrpSpPr>
      <p:grpSpPr>
        <a:xfrm>
          <a:off x="0" y="0"/>
          <a:ext cx="0" cy="0"/>
          <a:chOff x="0" y="0"/>
          <a:chExt cx="0" cy="0"/>
        </a:xfrm>
      </p:grpSpPr>
      <p:pic>
        <p:nvPicPr>
          <p:cNvPr id="2" name="Picture 1" descr="Apple_Blackboard_1.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01550"/>
            <a:ext cx="6910280" cy="4554141"/>
          </a:xfrm>
          <a:prstGeom prst="rect">
            <a:avLst/>
          </a:prstGeom>
        </p:spPr>
      </p:pic>
      <p:sp>
        <p:nvSpPr>
          <p:cNvPr id="8" name="Rectangle 7"/>
          <p:cNvSpPr/>
          <p:nvPr userDrawn="1"/>
        </p:nvSpPr>
        <p:spPr>
          <a:xfrm>
            <a:off x="5364788" y="946729"/>
            <a:ext cx="4033212" cy="3505862"/>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6" name="Title 1"/>
          <p:cNvSpPr>
            <a:spLocks noGrp="1"/>
          </p:cNvSpPr>
          <p:nvPr>
            <p:ph type="ctrTitle"/>
          </p:nvPr>
        </p:nvSpPr>
        <p:spPr>
          <a:xfrm>
            <a:off x="-346363" y="-100082"/>
            <a:ext cx="9744363" cy="1046810"/>
          </a:xfrm>
          <a:solidFill>
            <a:schemeClr val="tx2"/>
          </a:solidFill>
        </p:spPr>
        <p:txBody>
          <a:bodyPr anchor="ctr">
            <a:noAutofit/>
          </a:bodyPr>
          <a:lstStyle>
            <a:lvl1pPr algn="l">
              <a:defRPr sz="4000"/>
            </a:lvl1pPr>
          </a:lstStyle>
          <a:p>
            <a:endParaRPr dirty="0"/>
          </a:p>
        </p:txBody>
      </p:sp>
      <p:sp>
        <p:nvSpPr>
          <p:cNvPr id="17" name="Text Placeholder 2"/>
          <p:cNvSpPr>
            <a:spLocks noGrp="1"/>
          </p:cNvSpPr>
          <p:nvPr>
            <p:ph type="body" idx="1"/>
          </p:nvPr>
        </p:nvSpPr>
        <p:spPr>
          <a:xfrm>
            <a:off x="5631232" y="1161720"/>
            <a:ext cx="3512768" cy="417184"/>
          </a:xfrm>
          <a:prstGeom prst="rect">
            <a:avLst/>
          </a:prstGeo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p:cNvSpPr>
            <a:spLocks noGrp="1"/>
          </p:cNvSpPr>
          <p:nvPr>
            <p:ph sz="half" idx="2" hasCustomPrompt="1"/>
          </p:nvPr>
        </p:nvSpPr>
        <p:spPr>
          <a:xfrm>
            <a:off x="5646615" y="1741660"/>
            <a:ext cx="3512768" cy="2456666"/>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9" name="Picture 8"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35532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with Picture">
    <p:spTree>
      <p:nvGrpSpPr>
        <p:cNvPr id="1" name=""/>
        <p:cNvGrpSpPr/>
        <p:nvPr/>
      </p:nvGrpSpPr>
      <p:grpSpPr>
        <a:xfrm>
          <a:off x="0" y="0"/>
          <a:ext cx="0" cy="0"/>
          <a:chOff x="0" y="0"/>
          <a:chExt cx="0" cy="0"/>
        </a:xfrm>
      </p:grpSpPr>
      <p:sp>
        <p:nvSpPr>
          <p:cNvPr id="16" name="Title 1"/>
          <p:cNvSpPr>
            <a:spLocks noGrp="1"/>
          </p:cNvSpPr>
          <p:nvPr>
            <p:ph type="ctrTitle"/>
          </p:nvPr>
        </p:nvSpPr>
        <p:spPr>
          <a:xfrm>
            <a:off x="-346363" y="-100082"/>
            <a:ext cx="9744363" cy="1046810"/>
          </a:xfrm>
          <a:solidFill>
            <a:schemeClr val="tx2"/>
          </a:solidFill>
        </p:spPr>
        <p:txBody>
          <a:bodyPr anchor="ctr">
            <a:noAutofit/>
          </a:bodyPr>
          <a:lstStyle>
            <a:lvl1pPr algn="l">
              <a:defRPr sz="4000"/>
            </a:lvl1pPr>
          </a:lstStyle>
          <a:p>
            <a:endParaRPr dirty="0"/>
          </a:p>
        </p:txBody>
      </p:sp>
      <p:sp>
        <p:nvSpPr>
          <p:cNvPr id="17" name="Text Placeholder 2"/>
          <p:cNvSpPr>
            <a:spLocks noGrp="1"/>
          </p:cNvSpPr>
          <p:nvPr>
            <p:ph type="body" idx="1"/>
          </p:nvPr>
        </p:nvSpPr>
        <p:spPr>
          <a:xfrm>
            <a:off x="346078" y="1161720"/>
            <a:ext cx="3512768" cy="417184"/>
          </a:xfrm>
          <a:prstGeom prst="rect">
            <a:avLst/>
          </a:prstGeom>
        </p:spPr>
        <p:txBody>
          <a:bodyPr anchor="b"/>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p:cNvSpPr>
            <a:spLocks noGrp="1"/>
          </p:cNvSpPr>
          <p:nvPr>
            <p:ph sz="half" idx="2" hasCustomPrompt="1"/>
          </p:nvPr>
        </p:nvSpPr>
        <p:spPr>
          <a:xfrm>
            <a:off x="361461" y="1741660"/>
            <a:ext cx="3512768" cy="2456666"/>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sp>
        <p:nvSpPr>
          <p:cNvPr id="9" name="Picture Placeholder 2"/>
          <p:cNvSpPr>
            <a:spLocks noGrp="1"/>
          </p:cNvSpPr>
          <p:nvPr>
            <p:ph type="pic" idx="12"/>
          </p:nvPr>
        </p:nvSpPr>
        <p:spPr>
          <a:xfrm>
            <a:off x="4761528" y="1161719"/>
            <a:ext cx="4024243" cy="25233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8" name="Picture 7" descr="VDOE_v_blk_Sta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95794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Title Slide with Picture">
    <p:spTree>
      <p:nvGrpSpPr>
        <p:cNvPr id="1" name=""/>
        <p:cNvGrpSpPr/>
        <p:nvPr/>
      </p:nvGrpSpPr>
      <p:grpSpPr>
        <a:xfrm>
          <a:off x="0" y="0"/>
          <a:ext cx="0" cy="0"/>
          <a:chOff x="0" y="0"/>
          <a:chExt cx="0" cy="0"/>
        </a:xfrm>
      </p:grpSpPr>
      <p:pic>
        <p:nvPicPr>
          <p:cNvPr id="2" name="Picture 1" descr="Grad_BW.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89008" y="-618823"/>
            <a:ext cx="7453405" cy="5073042"/>
          </a:xfrm>
          <a:prstGeom prst="rect">
            <a:avLst/>
          </a:prstGeom>
        </p:spPr>
      </p:pic>
      <p:sp>
        <p:nvSpPr>
          <p:cNvPr id="10" name="Rectangle 9"/>
          <p:cNvSpPr/>
          <p:nvPr userDrawn="1"/>
        </p:nvSpPr>
        <p:spPr>
          <a:xfrm>
            <a:off x="-1" y="-183240"/>
            <a:ext cx="3419231" cy="4637459"/>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7" name="Text Placeholder 2"/>
          <p:cNvSpPr>
            <a:spLocks noGrp="1"/>
          </p:cNvSpPr>
          <p:nvPr>
            <p:ph type="body" idx="1"/>
          </p:nvPr>
        </p:nvSpPr>
        <p:spPr>
          <a:xfrm>
            <a:off x="213217" y="1"/>
            <a:ext cx="2975708" cy="593312"/>
          </a:xfrm>
          <a:prstGeom prst="rect">
            <a:avLst/>
          </a:prstGeom>
        </p:spPr>
        <p:txBody>
          <a:bodyPr anchor="b"/>
          <a:lstStyle>
            <a:lvl1pPr marL="0" indent="0">
              <a:buNone/>
              <a:defRPr sz="20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p:cNvSpPr>
            <a:spLocks noGrp="1"/>
          </p:cNvSpPr>
          <p:nvPr>
            <p:ph sz="half" idx="2" hasCustomPrompt="1"/>
          </p:nvPr>
        </p:nvSpPr>
        <p:spPr>
          <a:xfrm>
            <a:off x="228600" y="565290"/>
            <a:ext cx="2975708" cy="3493828"/>
          </a:xfrm>
          <a:prstGeom prst="rect">
            <a:avLst/>
          </a:prstGeom>
        </p:spPr>
        <p:txBody>
          <a:bodyPr/>
          <a:lstStyle>
            <a:lvl1pPr>
              <a:defRPr sz="20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87026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13" name="Picture Placeholder 2"/>
          <p:cNvSpPr>
            <a:spLocks noGrp="1"/>
          </p:cNvSpPr>
          <p:nvPr>
            <p:ph type="pic" idx="1"/>
          </p:nvPr>
        </p:nvSpPr>
        <p:spPr>
          <a:xfrm>
            <a:off x="151057" y="87922"/>
            <a:ext cx="4414716" cy="29961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2"/>
          <p:cNvSpPr>
            <a:spLocks noGrp="1"/>
          </p:cNvSpPr>
          <p:nvPr>
            <p:ph type="body" idx="12"/>
          </p:nvPr>
        </p:nvSpPr>
        <p:spPr>
          <a:xfrm>
            <a:off x="4777272" y="87922"/>
            <a:ext cx="4040188" cy="47982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2" hasCustomPrompt="1"/>
          </p:nvPr>
        </p:nvSpPr>
        <p:spPr>
          <a:xfrm>
            <a:off x="4777272" y="728928"/>
            <a:ext cx="4040188" cy="2355138"/>
          </a:xfrm>
          <a:prstGeom prst="rect">
            <a:avLst/>
          </a:prstGeom>
        </p:spPr>
        <p:txBody>
          <a:bodyPr/>
          <a:lstStyle>
            <a:lvl1pPr>
              <a:defRPr sz="2400">
                <a:solidFill>
                  <a:schemeClr val="bg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4" name="Picture 3" descr="hood11.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141939" y="2254684"/>
            <a:ext cx="3657395" cy="2221519"/>
          </a:xfrm>
          <a:prstGeom prst="rect">
            <a:avLst/>
          </a:prstGeom>
        </p:spPr>
      </p:pic>
      <p:sp>
        <p:nvSpPr>
          <p:cNvPr id="16" name="Content Placeholder 3"/>
          <p:cNvSpPr>
            <a:spLocks noGrp="1"/>
          </p:cNvSpPr>
          <p:nvPr>
            <p:ph sz="half" idx="13" hasCustomPrompt="1"/>
          </p:nvPr>
        </p:nvSpPr>
        <p:spPr>
          <a:xfrm>
            <a:off x="151062" y="3267808"/>
            <a:ext cx="7332173" cy="1062404"/>
          </a:xfrm>
          <a:prstGeom prst="rect">
            <a:avLst/>
          </a:prstGeom>
        </p:spPr>
        <p:txBody>
          <a:bodyPr/>
          <a:lstStyle>
            <a:lvl1pPr>
              <a:defRPr sz="2400">
                <a:solidFill>
                  <a:schemeClr val="bg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10" name="Picture 9"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12975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13" name="Picture Placeholder 2"/>
          <p:cNvSpPr>
            <a:spLocks noGrp="1"/>
          </p:cNvSpPr>
          <p:nvPr>
            <p:ph type="pic" idx="1"/>
          </p:nvPr>
        </p:nvSpPr>
        <p:spPr>
          <a:xfrm>
            <a:off x="151057" y="87922"/>
            <a:ext cx="4414716" cy="29961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2"/>
          <p:cNvSpPr>
            <a:spLocks noGrp="1"/>
          </p:cNvSpPr>
          <p:nvPr>
            <p:ph type="body" idx="12"/>
          </p:nvPr>
        </p:nvSpPr>
        <p:spPr>
          <a:xfrm>
            <a:off x="4777272" y="87922"/>
            <a:ext cx="4040188" cy="47982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2" hasCustomPrompt="1"/>
          </p:nvPr>
        </p:nvSpPr>
        <p:spPr>
          <a:xfrm>
            <a:off x="4777272" y="728928"/>
            <a:ext cx="4040188" cy="2355138"/>
          </a:xfrm>
          <a:prstGeom prst="rect">
            <a:avLst/>
          </a:prstGeom>
        </p:spPr>
        <p:txBody>
          <a:bodyPr/>
          <a:lstStyle>
            <a:lvl1pPr>
              <a:defRPr sz="2400">
                <a:solidFill>
                  <a:schemeClr val="bg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3" name="Picture 2" descr="EdEquityProCover.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006268" y="1786275"/>
            <a:ext cx="2160827" cy="2670272"/>
          </a:xfrm>
          <a:prstGeom prst="rect">
            <a:avLst/>
          </a:prstGeom>
        </p:spPr>
      </p:pic>
      <p:sp>
        <p:nvSpPr>
          <p:cNvPr id="16" name="Content Placeholder 3"/>
          <p:cNvSpPr>
            <a:spLocks noGrp="1"/>
          </p:cNvSpPr>
          <p:nvPr>
            <p:ph sz="half" idx="13" hasCustomPrompt="1"/>
          </p:nvPr>
        </p:nvSpPr>
        <p:spPr>
          <a:xfrm>
            <a:off x="151062" y="3267808"/>
            <a:ext cx="7332173" cy="1062404"/>
          </a:xfrm>
          <a:prstGeom prst="rect">
            <a:avLst/>
          </a:prstGeom>
        </p:spPr>
        <p:txBody>
          <a:bodyPr/>
          <a:lstStyle>
            <a:lvl1pPr>
              <a:defRPr sz="2400">
                <a:solidFill>
                  <a:schemeClr val="bg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10" name="Picture 9"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94887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13" name="Picture Placeholder 2"/>
          <p:cNvSpPr>
            <a:spLocks noGrp="1"/>
          </p:cNvSpPr>
          <p:nvPr>
            <p:ph type="pic" idx="1"/>
          </p:nvPr>
        </p:nvSpPr>
        <p:spPr>
          <a:xfrm>
            <a:off x="151057" y="87922"/>
            <a:ext cx="4414716" cy="299614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4" name="Text Placeholder 2"/>
          <p:cNvSpPr>
            <a:spLocks noGrp="1"/>
          </p:cNvSpPr>
          <p:nvPr>
            <p:ph type="body" idx="12"/>
          </p:nvPr>
        </p:nvSpPr>
        <p:spPr>
          <a:xfrm>
            <a:off x="4777272" y="87922"/>
            <a:ext cx="4040188" cy="47982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2" hasCustomPrompt="1"/>
          </p:nvPr>
        </p:nvSpPr>
        <p:spPr>
          <a:xfrm>
            <a:off x="4777272" y="728928"/>
            <a:ext cx="4040188" cy="2355138"/>
          </a:xfrm>
          <a:prstGeom prst="rect">
            <a:avLst/>
          </a:prstGeom>
        </p:spPr>
        <p:txBody>
          <a:bodyPr/>
          <a:lstStyle>
            <a:lvl1pPr>
              <a:defRPr sz="2400">
                <a:solidFill>
                  <a:schemeClr val="bg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2" name="Picture 1" descr="HS_Student.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79308" y="1606565"/>
            <a:ext cx="3030669" cy="2849982"/>
          </a:xfrm>
          <a:prstGeom prst="rect">
            <a:avLst/>
          </a:prstGeom>
        </p:spPr>
      </p:pic>
      <p:sp>
        <p:nvSpPr>
          <p:cNvPr id="16" name="Content Placeholder 3"/>
          <p:cNvSpPr>
            <a:spLocks noGrp="1"/>
          </p:cNvSpPr>
          <p:nvPr>
            <p:ph sz="half" idx="13" hasCustomPrompt="1"/>
          </p:nvPr>
        </p:nvSpPr>
        <p:spPr>
          <a:xfrm>
            <a:off x="151062" y="3267808"/>
            <a:ext cx="7332173" cy="1062404"/>
          </a:xfrm>
          <a:prstGeom prst="rect">
            <a:avLst/>
          </a:prstGeom>
        </p:spPr>
        <p:txBody>
          <a:bodyPr/>
          <a:lstStyle>
            <a:lvl1pPr>
              <a:defRPr sz="2400">
                <a:solidFill>
                  <a:schemeClr val="bg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10" name="Picture 9"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7818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6" name="Rectangle 5"/>
          <p:cNvSpPr/>
          <p:nvPr userDrawn="1"/>
        </p:nvSpPr>
        <p:spPr>
          <a:xfrm>
            <a:off x="384849" y="288639"/>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8" name="Rectangle 7"/>
          <p:cNvSpPr/>
          <p:nvPr userDrawn="1"/>
        </p:nvSpPr>
        <p:spPr>
          <a:xfrm>
            <a:off x="4693614" y="288639"/>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1" name="Content Placeholder 2"/>
          <p:cNvSpPr>
            <a:spLocks noGrp="1"/>
          </p:cNvSpPr>
          <p:nvPr>
            <p:ph idx="10"/>
          </p:nvPr>
        </p:nvSpPr>
        <p:spPr>
          <a:xfrm>
            <a:off x="521623" y="376560"/>
            <a:ext cx="3757305" cy="2523328"/>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2"/>
          </p:nvPr>
        </p:nvSpPr>
        <p:spPr>
          <a:xfrm>
            <a:off x="4840157" y="395613"/>
            <a:ext cx="3757305" cy="2523328"/>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rbsb2_18.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67497" y="1398475"/>
            <a:ext cx="1606296" cy="3175866"/>
          </a:xfrm>
          <a:prstGeom prst="rect">
            <a:avLst/>
          </a:prstGeom>
        </p:spPr>
      </p:pic>
      <p:pic>
        <p:nvPicPr>
          <p:cNvPr id="10" name="Picture 9" descr="VDOE_v_blk_State.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28736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Title Slide with Picture">
    <p:spTree>
      <p:nvGrpSpPr>
        <p:cNvPr id="1" name=""/>
        <p:cNvGrpSpPr/>
        <p:nvPr/>
      </p:nvGrpSpPr>
      <p:grpSpPr>
        <a:xfrm>
          <a:off x="0" y="0"/>
          <a:ext cx="0" cy="0"/>
          <a:chOff x="0" y="0"/>
          <a:chExt cx="0" cy="0"/>
        </a:xfrm>
      </p:grpSpPr>
      <p:pic>
        <p:nvPicPr>
          <p:cNvPr id="2" name="Picture 1" descr="Homework.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682643" y="-208881"/>
            <a:ext cx="7095321" cy="4663649"/>
          </a:xfrm>
          <a:prstGeom prst="rect">
            <a:avLst/>
          </a:prstGeom>
        </p:spPr>
      </p:pic>
      <p:sp>
        <p:nvSpPr>
          <p:cNvPr id="6" name="Rectangle 5"/>
          <p:cNvSpPr/>
          <p:nvPr userDrawn="1"/>
        </p:nvSpPr>
        <p:spPr>
          <a:xfrm>
            <a:off x="0" y="-117232"/>
            <a:ext cx="4261812" cy="4572000"/>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1" name="Content Placeholder 2"/>
          <p:cNvSpPr>
            <a:spLocks noGrp="1"/>
          </p:cNvSpPr>
          <p:nvPr>
            <p:ph idx="10"/>
          </p:nvPr>
        </p:nvSpPr>
        <p:spPr>
          <a:xfrm>
            <a:off x="322390" y="156752"/>
            <a:ext cx="3839307" cy="2642133"/>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359394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Title Slide with Picture">
    <p:spTree>
      <p:nvGrpSpPr>
        <p:cNvPr id="1" name=""/>
        <p:cNvGrpSpPr/>
        <p:nvPr/>
      </p:nvGrpSpPr>
      <p:grpSpPr>
        <a:xfrm>
          <a:off x="0" y="0"/>
          <a:ext cx="0" cy="0"/>
          <a:chOff x="0" y="0"/>
          <a:chExt cx="0" cy="0"/>
        </a:xfrm>
      </p:grpSpPr>
      <p:pic>
        <p:nvPicPr>
          <p:cNvPr id="5" name="Picture 4" descr="GettyImages-50530882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8545" y="-115455"/>
            <a:ext cx="9305636" cy="4572000"/>
          </a:xfrm>
          <a:prstGeom prst="rect">
            <a:avLst/>
          </a:prstGeom>
        </p:spPr>
      </p:pic>
      <p:sp>
        <p:nvSpPr>
          <p:cNvPr id="6" name="Rectangle 5"/>
          <p:cNvSpPr/>
          <p:nvPr userDrawn="1"/>
        </p:nvSpPr>
        <p:spPr>
          <a:xfrm>
            <a:off x="384849" y="288639"/>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0" name="Picture Placeholder 2"/>
          <p:cNvSpPr>
            <a:spLocks noGrp="1"/>
          </p:cNvSpPr>
          <p:nvPr>
            <p:ph type="pic" idx="12"/>
          </p:nvPr>
        </p:nvSpPr>
        <p:spPr>
          <a:xfrm>
            <a:off x="393823" y="288638"/>
            <a:ext cx="4024243" cy="25233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Text Placeholder 3"/>
          <p:cNvSpPr>
            <a:spLocks noGrp="1"/>
          </p:cNvSpPr>
          <p:nvPr>
            <p:ph type="body" sz="half" idx="2"/>
          </p:nvPr>
        </p:nvSpPr>
        <p:spPr>
          <a:xfrm>
            <a:off x="393823" y="2811964"/>
            <a:ext cx="4024243" cy="807536"/>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Rectangle 11"/>
          <p:cNvSpPr/>
          <p:nvPr userDrawn="1"/>
        </p:nvSpPr>
        <p:spPr>
          <a:xfrm>
            <a:off x="4666143" y="288639"/>
            <a:ext cx="4033212" cy="3330863"/>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3" name="Picture Placeholder 2"/>
          <p:cNvSpPr>
            <a:spLocks noGrp="1"/>
          </p:cNvSpPr>
          <p:nvPr>
            <p:ph type="pic" idx="13"/>
          </p:nvPr>
        </p:nvSpPr>
        <p:spPr>
          <a:xfrm>
            <a:off x="4675117" y="288638"/>
            <a:ext cx="4024243" cy="25233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Text Placeholder 3"/>
          <p:cNvSpPr>
            <a:spLocks noGrp="1"/>
          </p:cNvSpPr>
          <p:nvPr>
            <p:ph type="body" sz="half" idx="14"/>
          </p:nvPr>
        </p:nvSpPr>
        <p:spPr>
          <a:xfrm>
            <a:off x="4675917" y="2811964"/>
            <a:ext cx="4024243" cy="807536"/>
          </a:xfrm>
          <a:prstGeom prst="rect">
            <a:avLst/>
          </a:prstGeo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5" name="Picture 14"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20341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Title Slide with Picture">
    <p:spTree>
      <p:nvGrpSpPr>
        <p:cNvPr id="1" name=""/>
        <p:cNvGrpSpPr/>
        <p:nvPr/>
      </p:nvGrpSpPr>
      <p:grpSpPr>
        <a:xfrm>
          <a:off x="0" y="0"/>
          <a:ext cx="0" cy="0"/>
          <a:chOff x="0" y="0"/>
          <a:chExt cx="0" cy="0"/>
        </a:xfrm>
      </p:grpSpPr>
      <p:sp>
        <p:nvSpPr>
          <p:cNvPr id="9" name="Content Placeholder 2"/>
          <p:cNvSpPr>
            <a:spLocks noGrp="1"/>
          </p:cNvSpPr>
          <p:nvPr>
            <p:ph idx="1"/>
          </p:nvPr>
        </p:nvSpPr>
        <p:spPr>
          <a:xfrm>
            <a:off x="224697" y="278605"/>
            <a:ext cx="8675077" cy="1399262"/>
          </a:xfrm>
          <a:prstGeom prst="rect">
            <a:avLst/>
          </a:prstGeom>
        </p:spPr>
        <p:txBody>
          <a:bodyPr/>
          <a:lstStyle>
            <a:lvl1pPr>
              <a:defRPr sz="2400">
                <a:solidFill>
                  <a:schemeClr val="tx1"/>
                </a:solidFill>
              </a:defRPr>
            </a:lvl1pPr>
            <a:lvl2pPr>
              <a:defRPr sz="2400"/>
            </a:lvl2pPr>
            <a:lvl3pPr>
              <a:defRPr sz="2400"/>
            </a:lvl3pPr>
            <a:lvl4pPr>
              <a:defRPr sz="2400"/>
            </a:lvl4pPr>
            <a:lvl5pPr>
              <a:defRPr sz="2400"/>
            </a:lvl5pPr>
          </a:lstStyle>
          <a:p>
            <a:pPr lvl="0"/>
            <a:r>
              <a:rPr lang="en-US" dirty="0"/>
              <a:t>Click to edit Master text styles</a:t>
            </a:r>
          </a:p>
        </p:txBody>
      </p:sp>
      <p:sp>
        <p:nvSpPr>
          <p:cNvPr id="10" name="Content Placeholder 2"/>
          <p:cNvSpPr>
            <a:spLocks noGrp="1"/>
          </p:cNvSpPr>
          <p:nvPr>
            <p:ph idx="10"/>
          </p:nvPr>
        </p:nvSpPr>
        <p:spPr>
          <a:xfrm>
            <a:off x="4542697" y="1782480"/>
            <a:ext cx="4357077" cy="2523328"/>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idx="12"/>
          </p:nvPr>
        </p:nvSpPr>
        <p:spPr>
          <a:xfrm>
            <a:off x="228605" y="1782482"/>
            <a:ext cx="4024243" cy="252332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4" name="Picture 3" descr="hood11.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461189" y="2368846"/>
            <a:ext cx="3338145" cy="2107358"/>
          </a:xfrm>
          <a:prstGeom prst="rect">
            <a:avLst/>
          </a:prstGeom>
        </p:spPr>
      </p:pic>
      <p:pic>
        <p:nvPicPr>
          <p:cNvPr id="12" name="Picture 11"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163220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with Picture">
    <p:spTree>
      <p:nvGrpSpPr>
        <p:cNvPr id="1" name=""/>
        <p:cNvGrpSpPr/>
        <p:nvPr/>
      </p:nvGrpSpPr>
      <p:grpSpPr>
        <a:xfrm>
          <a:off x="0" y="0"/>
          <a:ext cx="0" cy="0"/>
          <a:chOff x="0" y="0"/>
          <a:chExt cx="0" cy="0"/>
        </a:xfrm>
      </p:grpSpPr>
      <p:pic>
        <p:nvPicPr>
          <p:cNvPr id="2" name="Picture 1" descr="Apple_Backpack_Blackboard.jpe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77301"/>
            <a:ext cx="9444182" cy="4729891"/>
          </a:xfrm>
          <a:prstGeom prst="rect">
            <a:avLst/>
          </a:prstGeom>
        </p:spPr>
      </p:pic>
      <p:sp>
        <p:nvSpPr>
          <p:cNvPr id="8" name="Rectangle 7"/>
          <p:cNvSpPr/>
          <p:nvPr userDrawn="1"/>
        </p:nvSpPr>
        <p:spPr>
          <a:xfrm>
            <a:off x="-254000" y="-117401"/>
            <a:ext cx="9636606" cy="4570514"/>
          </a:xfrm>
          <a:prstGeom prst="rect">
            <a:avLst/>
          </a:prstGeom>
          <a:solidFill>
            <a:schemeClr val="bg1">
              <a:alpha val="92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6" name="Title 1"/>
          <p:cNvSpPr>
            <a:spLocks noGrp="1"/>
          </p:cNvSpPr>
          <p:nvPr>
            <p:ph type="ctrTitle"/>
          </p:nvPr>
        </p:nvSpPr>
        <p:spPr>
          <a:xfrm>
            <a:off x="1" y="-3432"/>
            <a:ext cx="9444182" cy="747022"/>
          </a:xfrm>
          <a:solidFill>
            <a:schemeClr val="tx2"/>
          </a:solidFill>
        </p:spPr>
        <p:txBody>
          <a:bodyPr anchor="ctr">
            <a:noAutofit/>
          </a:bodyPr>
          <a:lstStyle>
            <a:lvl1pPr algn="l">
              <a:defRPr sz="3000"/>
            </a:lvl1pPr>
          </a:lstStyle>
          <a:p>
            <a:endParaRPr dirty="0"/>
          </a:p>
        </p:txBody>
      </p:sp>
      <p:sp>
        <p:nvSpPr>
          <p:cNvPr id="10" name="Content Placeholder 2"/>
          <p:cNvSpPr>
            <a:spLocks noGrp="1"/>
          </p:cNvSpPr>
          <p:nvPr>
            <p:ph idx="1"/>
          </p:nvPr>
        </p:nvSpPr>
        <p:spPr>
          <a:xfrm>
            <a:off x="3135436" y="857252"/>
            <a:ext cx="5954685" cy="3448556"/>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17587" y="1541912"/>
            <a:ext cx="3008313" cy="2763896"/>
          </a:xfrm>
          <a:prstGeom prst="rect">
            <a:avLst/>
          </a:prstGeo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3"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4" name="Text Placeholder 3"/>
          <p:cNvSpPr>
            <a:spLocks noGrp="1"/>
          </p:cNvSpPr>
          <p:nvPr>
            <p:ph type="body" sz="half" idx="12"/>
          </p:nvPr>
        </p:nvSpPr>
        <p:spPr>
          <a:xfrm>
            <a:off x="20885" y="850253"/>
            <a:ext cx="3008313" cy="607805"/>
          </a:xfrm>
          <a:prstGeom prst="rect">
            <a:avLst/>
          </a:prstGeom>
        </p:spPr>
        <p:txBody>
          <a:bodyPr/>
          <a:lstStyle>
            <a:lvl1pPr marL="0" indent="0">
              <a:buNone/>
              <a:defRPr sz="15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pic>
        <p:nvPicPr>
          <p:cNvPr id="12" name="Picture 11"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350689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Title Slide with Picture">
    <p:spTree>
      <p:nvGrpSpPr>
        <p:cNvPr id="1" name=""/>
        <p:cNvGrpSpPr/>
        <p:nvPr/>
      </p:nvGrpSpPr>
      <p:grpSpPr>
        <a:xfrm>
          <a:off x="0" y="0"/>
          <a:ext cx="0" cy="0"/>
          <a:chOff x="0" y="0"/>
          <a:chExt cx="0" cy="0"/>
        </a:xfrm>
      </p:grpSpPr>
      <p:pic>
        <p:nvPicPr>
          <p:cNvPr id="3" name="Picture 2" descr="Assemble.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8484" y="2"/>
            <a:ext cx="6673593" cy="4451079"/>
          </a:xfrm>
          <a:prstGeom prst="rect">
            <a:avLst/>
          </a:prstGeom>
        </p:spPr>
      </p:pic>
      <p:sp>
        <p:nvSpPr>
          <p:cNvPr id="9" name="Rectangle 8"/>
          <p:cNvSpPr/>
          <p:nvPr userDrawn="1"/>
        </p:nvSpPr>
        <p:spPr>
          <a:xfrm>
            <a:off x="5434066" y="2"/>
            <a:ext cx="3709939" cy="4451079"/>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74320" tIns="91440" rIns="274320" rtlCol="0" anchor="t" anchorCtr="0"/>
          <a:lstStyle/>
          <a:p>
            <a:pPr algn="l"/>
            <a:r>
              <a:rPr lang="en-US" sz="1400" dirty="0">
                <a:solidFill>
                  <a:schemeClr val="tx1"/>
                </a:solidFill>
              </a:rPr>
              <a:t/>
            </a:r>
            <a:br>
              <a:rPr lang="en-US" sz="1400" dirty="0">
                <a:solidFill>
                  <a:schemeClr val="tx1"/>
                </a:solidFill>
              </a:rPr>
            </a:br>
            <a:endParaRPr lang="en-US" sz="1400" dirty="0">
              <a:solidFill>
                <a:schemeClr val="tx1"/>
              </a:solidFill>
            </a:endParaRPr>
          </a:p>
        </p:txBody>
      </p:sp>
      <p:sp>
        <p:nvSpPr>
          <p:cNvPr id="13" name="Text Placeholder 2"/>
          <p:cNvSpPr>
            <a:spLocks noGrp="1"/>
          </p:cNvSpPr>
          <p:nvPr>
            <p:ph type="body" idx="1"/>
          </p:nvPr>
        </p:nvSpPr>
        <p:spPr>
          <a:xfrm>
            <a:off x="5646738" y="154429"/>
            <a:ext cx="3272575" cy="47982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2" hasCustomPrompt="1"/>
          </p:nvPr>
        </p:nvSpPr>
        <p:spPr>
          <a:xfrm>
            <a:off x="5646738" y="795436"/>
            <a:ext cx="3272575" cy="235513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br>
              <a:rPr lang="en-US" dirty="0"/>
            </a:br>
            <a:endParaRPr lang="en-US" dirty="0"/>
          </a:p>
          <a:p>
            <a:pPr lvl="0"/>
            <a:endParaRPr lang="en-US" dirty="0"/>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62773" y="3826777"/>
            <a:ext cx="1517012" cy="654875"/>
          </a:xfrm>
          <a:prstGeom prst="rect">
            <a:avLst/>
          </a:prstGeom>
        </p:spPr>
      </p:pic>
    </p:spTree>
    <p:extLst>
      <p:ext uri="{BB962C8B-B14F-4D97-AF65-F5344CB8AC3E}">
        <p14:creationId xmlns:p14="http://schemas.microsoft.com/office/powerpoint/2010/main" val="52307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15C19-D3B3-834C-AFA5-0044A1767E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F95DF4-AAED-5C48-AA9B-75F71E8DB42A}"/>
              </a:ext>
            </a:extLst>
          </p:cNvPr>
          <p:cNvSpPr>
            <a:spLocks noGrp="1"/>
          </p:cNvSpPr>
          <p:nvPr>
            <p:ph type="dt" sz="half" idx="10"/>
          </p:nvPr>
        </p:nvSpPr>
        <p:spPr/>
        <p:txBody>
          <a:bodyPr/>
          <a:lstStyle/>
          <a:p>
            <a:fld id="{720EFFB7-C8F9-CF42-9056-6097B8E419BF}" type="datetimeFigureOut">
              <a:rPr lang="en-US" smtClean="0"/>
              <a:t>10/13/2020</a:t>
            </a:fld>
            <a:endParaRPr lang="en-US"/>
          </a:p>
        </p:txBody>
      </p:sp>
      <p:sp>
        <p:nvSpPr>
          <p:cNvPr id="4" name="Footer Placeholder 3">
            <a:extLst>
              <a:ext uri="{FF2B5EF4-FFF2-40B4-BE49-F238E27FC236}">
                <a16:creationId xmlns:a16="http://schemas.microsoft.com/office/drawing/2014/main" id="{F8C023DE-84AF-C044-9DFE-DEF45295CA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C2E744-14AB-8D4E-87D5-A0ADF6B34067}"/>
              </a:ext>
            </a:extLst>
          </p:cNvPr>
          <p:cNvSpPr>
            <a:spLocks noGrp="1"/>
          </p:cNvSpPr>
          <p:nvPr>
            <p:ph type="sldNum" sz="quarter" idx="12"/>
          </p:nvPr>
        </p:nvSpPr>
        <p:spPr/>
        <p:txBody>
          <a:bodyPr/>
          <a:lstStyle/>
          <a:p>
            <a:fld id="{7BC5283A-B9B0-6441-ADDE-89E3755FED6E}" type="slidenum">
              <a:rPr lang="en-US" smtClean="0"/>
              <a:t>‹#›</a:t>
            </a:fld>
            <a:endParaRPr lang="en-US"/>
          </a:p>
        </p:txBody>
      </p:sp>
    </p:spTree>
    <p:extLst>
      <p:ext uri="{BB962C8B-B14F-4D97-AF65-F5344CB8AC3E}">
        <p14:creationId xmlns:p14="http://schemas.microsoft.com/office/powerpoint/2010/main" val="290558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with Picture">
    <p:spTree>
      <p:nvGrpSpPr>
        <p:cNvPr id="1" name=""/>
        <p:cNvGrpSpPr/>
        <p:nvPr/>
      </p:nvGrpSpPr>
      <p:grpSpPr>
        <a:xfrm>
          <a:off x="0" y="0"/>
          <a:ext cx="0" cy="0"/>
          <a:chOff x="0" y="0"/>
          <a:chExt cx="0" cy="0"/>
        </a:xfrm>
      </p:grpSpPr>
      <p:sp>
        <p:nvSpPr>
          <p:cNvPr id="4" name="Rectangle 3"/>
          <p:cNvSpPr/>
          <p:nvPr userDrawn="1"/>
        </p:nvSpPr>
        <p:spPr>
          <a:xfrm>
            <a:off x="0" y="769841"/>
            <a:ext cx="9144000" cy="3683272"/>
          </a:xfrm>
          <a:prstGeom prst="rect">
            <a:avLst/>
          </a:prstGeom>
          <a:solidFill>
            <a:schemeClr val="bg1">
              <a:alpha val="95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r>
              <a:rPr lang="en-US" sz="1050" dirty="0">
                <a:solidFill>
                  <a:schemeClr val="tx1"/>
                </a:solidFill>
              </a:rPr>
              <a:t/>
            </a:r>
            <a:br>
              <a:rPr lang="en-US" sz="1050" dirty="0">
                <a:solidFill>
                  <a:schemeClr val="tx1"/>
                </a:solidFill>
              </a:rPr>
            </a:br>
            <a:endParaRPr lang="en-US" sz="1050" dirty="0">
              <a:solidFill>
                <a:schemeClr val="tx1"/>
              </a:solidFill>
            </a:endParaRPr>
          </a:p>
        </p:txBody>
      </p:sp>
      <p:pic>
        <p:nvPicPr>
          <p:cNvPr id="3" name="Picture 2" descr="HS_Student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887687"/>
            <a:ext cx="9185358" cy="5340800"/>
          </a:xfrm>
          <a:prstGeom prst="rect">
            <a:avLst/>
          </a:prstGeom>
        </p:spPr>
      </p:pic>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4" name="Title 1"/>
          <p:cNvSpPr>
            <a:spLocks noGrp="1"/>
          </p:cNvSpPr>
          <p:nvPr>
            <p:ph type="ctrTitle"/>
          </p:nvPr>
        </p:nvSpPr>
        <p:spPr>
          <a:xfrm>
            <a:off x="-78154" y="-117400"/>
            <a:ext cx="9300308" cy="1102519"/>
          </a:xfrm>
        </p:spPr>
        <p:txBody>
          <a:bodyPr/>
          <a:lstStyle/>
          <a:p>
            <a:r>
              <a:rPr lang="en-US"/>
              <a:t>Click to edit Master title style</a:t>
            </a:r>
          </a:p>
        </p:txBody>
      </p:sp>
      <p:sp>
        <p:nvSpPr>
          <p:cNvPr id="15" name="Subtitle 2"/>
          <p:cNvSpPr>
            <a:spLocks noGrp="1"/>
          </p:cNvSpPr>
          <p:nvPr>
            <p:ph type="subTitle" idx="1"/>
          </p:nvPr>
        </p:nvSpPr>
        <p:spPr>
          <a:xfrm>
            <a:off x="-78154" y="980173"/>
            <a:ext cx="9300308" cy="382635"/>
          </a:xfrm>
          <a:prstGeom prst="rect">
            <a:avLst/>
          </a:prstGeom>
          <a:solidFill>
            <a:schemeClr val="tx1">
              <a:alpha val="49000"/>
            </a:schemeClr>
          </a:solidFill>
        </p:spPr>
        <p:txBody>
          <a:bodyPr/>
          <a:lstStyle>
            <a:lvl1pPr marL="0" indent="0" algn="ctr">
              <a:buNone/>
              <a:defRPr sz="150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342466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Slide with Picture">
    <p:spTree>
      <p:nvGrpSpPr>
        <p:cNvPr id="1" name=""/>
        <p:cNvGrpSpPr/>
        <p:nvPr/>
      </p:nvGrpSpPr>
      <p:grpSpPr>
        <a:xfrm>
          <a:off x="0" y="0"/>
          <a:ext cx="0" cy="0"/>
          <a:chOff x="0" y="0"/>
          <a:chExt cx="0" cy="0"/>
        </a:xfrm>
      </p:grpSpPr>
      <p:sp>
        <p:nvSpPr>
          <p:cNvPr id="4" name="Rectangle 3"/>
          <p:cNvSpPr/>
          <p:nvPr userDrawn="1"/>
        </p:nvSpPr>
        <p:spPr>
          <a:xfrm>
            <a:off x="0" y="769841"/>
            <a:ext cx="9144000" cy="3683272"/>
          </a:xfrm>
          <a:prstGeom prst="rect">
            <a:avLst/>
          </a:prstGeom>
          <a:solidFill>
            <a:schemeClr val="bg1">
              <a:alpha val="95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r>
              <a:rPr lang="en-US" sz="1050" dirty="0">
                <a:solidFill>
                  <a:schemeClr val="tx1"/>
                </a:solidFill>
              </a:rPr>
              <a:t/>
            </a:r>
            <a:br>
              <a:rPr lang="en-US" sz="1050" dirty="0">
                <a:solidFill>
                  <a:schemeClr val="tx1"/>
                </a:solidFill>
              </a:rPr>
            </a:br>
            <a:endParaRPr lang="en-US" sz="1050" dirty="0">
              <a:solidFill>
                <a:schemeClr val="tx1"/>
              </a:solidFill>
            </a:endParaRPr>
          </a:p>
        </p:txBody>
      </p:sp>
      <p:pic>
        <p:nvPicPr>
          <p:cNvPr id="3" name="Picture 2" descr="HS_Student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822960"/>
            <a:ext cx="9398183" cy="5281847"/>
          </a:xfrm>
          <a:prstGeom prst="rect">
            <a:avLst/>
          </a:prstGeom>
        </p:spPr>
      </p:pic>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4" name="Title 1"/>
          <p:cNvSpPr>
            <a:spLocks noGrp="1"/>
          </p:cNvSpPr>
          <p:nvPr>
            <p:ph type="ctrTitle"/>
          </p:nvPr>
        </p:nvSpPr>
        <p:spPr>
          <a:xfrm>
            <a:off x="-78154" y="-117400"/>
            <a:ext cx="9300308" cy="1102519"/>
          </a:xfrm>
        </p:spPr>
        <p:txBody>
          <a:bodyPr>
            <a:normAutofit/>
          </a:bodyPr>
          <a:lstStyle>
            <a:lvl1pPr>
              <a:defRPr sz="3300"/>
            </a:lvl1pPr>
          </a:lstStyle>
          <a:p>
            <a:r>
              <a:rPr lang="en-US" dirty="0"/>
              <a:t>Click to edit Master title style</a:t>
            </a:r>
          </a:p>
        </p:txBody>
      </p:sp>
      <p:pic>
        <p:nvPicPr>
          <p:cNvPr id="8" name="Picture 7"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1085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with Picture">
    <p:spTree>
      <p:nvGrpSpPr>
        <p:cNvPr id="1" name=""/>
        <p:cNvGrpSpPr/>
        <p:nvPr/>
      </p:nvGrpSpPr>
      <p:grpSpPr>
        <a:xfrm>
          <a:off x="0" y="0"/>
          <a:ext cx="0" cy="0"/>
          <a:chOff x="0" y="0"/>
          <a:chExt cx="0" cy="0"/>
        </a:xfrm>
      </p:grpSpPr>
      <p:sp>
        <p:nvSpPr>
          <p:cNvPr id="4" name="Rectangle 3"/>
          <p:cNvSpPr/>
          <p:nvPr userDrawn="1"/>
        </p:nvSpPr>
        <p:spPr>
          <a:xfrm>
            <a:off x="0" y="769841"/>
            <a:ext cx="9144000" cy="3683272"/>
          </a:xfrm>
          <a:prstGeom prst="rect">
            <a:avLst/>
          </a:prstGeom>
          <a:solidFill>
            <a:schemeClr val="bg1">
              <a:alpha val="95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r>
              <a:rPr lang="en-US" sz="1050" dirty="0">
                <a:solidFill>
                  <a:schemeClr val="tx1"/>
                </a:solidFill>
              </a:rPr>
              <a:t/>
            </a:r>
            <a:br>
              <a:rPr lang="en-US" sz="1050" dirty="0">
                <a:solidFill>
                  <a:schemeClr val="tx1"/>
                </a:solidFill>
              </a:rPr>
            </a:br>
            <a:endParaRPr lang="en-US" sz="1050" dirty="0">
              <a:solidFill>
                <a:schemeClr val="tx1"/>
              </a:solidFill>
            </a:endParaRPr>
          </a:p>
        </p:txBody>
      </p:sp>
      <p:pic>
        <p:nvPicPr>
          <p:cNvPr id="3" name="Picture 2" descr="HS_Student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017141"/>
            <a:ext cx="9144000" cy="5476028"/>
          </a:xfrm>
          <a:prstGeom prst="rect">
            <a:avLst/>
          </a:prstGeom>
        </p:spPr>
      </p:pic>
      <p:sp>
        <p:nvSpPr>
          <p:cNvPr id="8" name="Rectangle 7"/>
          <p:cNvSpPr/>
          <p:nvPr userDrawn="1"/>
        </p:nvSpPr>
        <p:spPr>
          <a:xfrm>
            <a:off x="-92364" y="0"/>
            <a:ext cx="9236363" cy="4453113"/>
          </a:xfrm>
          <a:prstGeom prst="rect">
            <a:avLst/>
          </a:prstGeom>
          <a:solidFill>
            <a:schemeClr val="bg1">
              <a:alpha val="77000"/>
            </a:schemeClr>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9" name="Content Placeholder 2"/>
          <p:cNvSpPr>
            <a:spLocks noGrp="1"/>
          </p:cNvSpPr>
          <p:nvPr>
            <p:ph idx="1"/>
          </p:nvPr>
        </p:nvSpPr>
        <p:spPr>
          <a:xfrm>
            <a:off x="224693" y="278605"/>
            <a:ext cx="8675077" cy="1399262"/>
          </a:xfrm>
          <a:prstGeom prst="rect">
            <a:avLst/>
          </a:prstGeom>
        </p:spPr>
        <p:txBody>
          <a:bodyPr/>
          <a:lstStyle>
            <a:lvl1pPr>
              <a:defRPr sz="1800">
                <a:solidFill>
                  <a:schemeClr val="tx1"/>
                </a:solidFill>
              </a:defRPr>
            </a:lvl1pPr>
            <a:lvl2pPr>
              <a:defRPr sz="1800"/>
            </a:lvl2pPr>
            <a:lvl3pPr>
              <a:defRPr sz="1800"/>
            </a:lvl3pPr>
            <a:lvl4pPr>
              <a:defRPr sz="1800"/>
            </a:lvl4pPr>
            <a:lvl5pPr>
              <a:defRPr sz="1800"/>
            </a:lvl5pPr>
          </a:lstStyle>
          <a:p>
            <a:pPr lvl="0"/>
            <a:r>
              <a:rPr lang="en-US" dirty="0"/>
              <a:t>Click to edit Master text styles</a:t>
            </a:r>
          </a:p>
        </p:txBody>
      </p:sp>
      <p:sp>
        <p:nvSpPr>
          <p:cNvPr id="10" name="Content Placeholder 2"/>
          <p:cNvSpPr>
            <a:spLocks noGrp="1"/>
          </p:cNvSpPr>
          <p:nvPr>
            <p:ph idx="10"/>
          </p:nvPr>
        </p:nvSpPr>
        <p:spPr>
          <a:xfrm>
            <a:off x="224693" y="1782480"/>
            <a:ext cx="4357077" cy="2523328"/>
          </a:xfrm>
          <a:prstGeom prst="rect">
            <a:avLst/>
          </a:prstGeom>
        </p:spPr>
        <p:txBody>
          <a:bodyPr/>
          <a:lstStyle>
            <a:lvl1pPr>
              <a:defRPr sz="2400">
                <a:solidFill>
                  <a:schemeClr val="tx1"/>
                </a:solidFill>
              </a:defRPr>
            </a:lvl1pPr>
            <a:lvl2pPr>
              <a:defRPr sz="2100">
                <a:solidFill>
                  <a:schemeClr val="tx1"/>
                </a:solidFill>
              </a:defRPr>
            </a:lvl2pPr>
            <a:lvl3pPr>
              <a:defRPr sz="1800">
                <a:solidFill>
                  <a:schemeClr val="tx1"/>
                </a:solidFill>
              </a:defRPr>
            </a:lvl3pPr>
            <a:lvl4pPr>
              <a:defRPr sz="1500">
                <a:solidFill>
                  <a:schemeClr val="tx1"/>
                </a:solidFill>
              </a:defRPr>
            </a:lvl4pPr>
            <a:lvl5pPr>
              <a:defRPr sz="150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3" name="Picture Placeholder 2"/>
          <p:cNvSpPr>
            <a:spLocks noGrp="1"/>
          </p:cNvSpPr>
          <p:nvPr>
            <p:ph type="pic" idx="12"/>
          </p:nvPr>
        </p:nvSpPr>
        <p:spPr>
          <a:xfrm>
            <a:off x="4875527" y="1782480"/>
            <a:ext cx="4024243" cy="252332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12" name="Picture 11"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31024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ith Picture">
    <p:spTree>
      <p:nvGrpSpPr>
        <p:cNvPr id="1" name=""/>
        <p:cNvGrpSpPr/>
        <p:nvPr/>
      </p:nvGrpSpPr>
      <p:grpSpPr>
        <a:xfrm>
          <a:off x="0" y="0"/>
          <a:ext cx="0" cy="0"/>
          <a:chOff x="0" y="0"/>
          <a:chExt cx="0" cy="0"/>
        </a:xfrm>
      </p:grpSpPr>
      <p:pic>
        <p:nvPicPr>
          <p:cNvPr id="2" name="Picture 1" descr="Apple_Blackboard_1.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46363" y="-100082"/>
            <a:ext cx="6561046" cy="4554141"/>
          </a:xfrm>
          <a:prstGeom prst="rect">
            <a:avLst/>
          </a:prstGeom>
        </p:spPr>
      </p:pic>
      <p:sp>
        <p:nvSpPr>
          <p:cNvPr id="8" name="Rectangle 7"/>
          <p:cNvSpPr/>
          <p:nvPr userDrawn="1"/>
        </p:nvSpPr>
        <p:spPr>
          <a:xfrm>
            <a:off x="5364788" y="946729"/>
            <a:ext cx="4033212" cy="3505862"/>
          </a:xfrm>
          <a:prstGeom prst="rect">
            <a:avLst/>
          </a:prstGeom>
          <a:solidFill>
            <a:schemeClr val="bg1"/>
          </a:solidFill>
          <a:ln>
            <a:noFill/>
          </a:ln>
          <a:effectLst>
            <a:outerShdw blurRad="50800" dist="38100" dir="9000000" algn="tl" rotWithShape="0">
              <a:srgbClr val="000000">
                <a:alpha val="18000"/>
              </a:srgbClr>
            </a:outerShdw>
          </a:effectLst>
        </p:spPr>
        <p:style>
          <a:lnRef idx="1">
            <a:schemeClr val="accent1"/>
          </a:lnRef>
          <a:fillRef idx="3">
            <a:schemeClr val="accent1"/>
          </a:fillRef>
          <a:effectRef idx="2">
            <a:schemeClr val="accent1"/>
          </a:effectRef>
          <a:fontRef idx="minor">
            <a:schemeClr val="lt1"/>
          </a:fontRef>
        </p:style>
        <p:txBody>
          <a:bodyPr lIns="205740" tIns="68580" rIns="205740" rtlCol="0" anchor="t" anchorCtr="0"/>
          <a:lstStyle/>
          <a:p>
            <a:pPr algn="l"/>
            <a:r>
              <a:rPr lang="en-US" sz="1050" dirty="0">
                <a:solidFill>
                  <a:schemeClr val="tx1"/>
                </a:solidFill>
              </a:rPr>
              <a:t/>
            </a:r>
            <a:br>
              <a:rPr lang="en-US" sz="1050" dirty="0">
                <a:solidFill>
                  <a:schemeClr val="tx1"/>
                </a:solidFill>
              </a:rPr>
            </a:br>
            <a:endParaRPr lang="en-US" sz="1050" dirty="0">
              <a:solidFill>
                <a:schemeClr val="tx1"/>
              </a:solidFill>
            </a:endParaRPr>
          </a:p>
        </p:txBody>
      </p:sp>
      <p:sp>
        <p:nvSpPr>
          <p:cNvPr id="15"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6" name="Title 1"/>
          <p:cNvSpPr>
            <a:spLocks noGrp="1"/>
          </p:cNvSpPr>
          <p:nvPr>
            <p:ph type="ctrTitle"/>
          </p:nvPr>
        </p:nvSpPr>
        <p:spPr>
          <a:xfrm>
            <a:off x="-346363" y="-100082"/>
            <a:ext cx="9744363" cy="1046810"/>
          </a:xfrm>
          <a:solidFill>
            <a:schemeClr val="tx2"/>
          </a:solidFill>
        </p:spPr>
        <p:txBody>
          <a:bodyPr anchor="ctr">
            <a:noAutofit/>
          </a:bodyPr>
          <a:lstStyle>
            <a:lvl1pPr algn="l">
              <a:defRPr sz="3000"/>
            </a:lvl1pPr>
          </a:lstStyle>
          <a:p>
            <a:endParaRPr dirty="0"/>
          </a:p>
        </p:txBody>
      </p:sp>
      <p:sp>
        <p:nvSpPr>
          <p:cNvPr id="17" name="Text Placeholder 2"/>
          <p:cNvSpPr>
            <a:spLocks noGrp="1"/>
          </p:cNvSpPr>
          <p:nvPr>
            <p:ph type="body" idx="1"/>
          </p:nvPr>
        </p:nvSpPr>
        <p:spPr>
          <a:xfrm>
            <a:off x="5631232" y="1161720"/>
            <a:ext cx="3512768" cy="417184"/>
          </a:xfrm>
          <a:prstGeom prst="rect">
            <a:avLst/>
          </a:prstGeom>
        </p:spPr>
        <p:txBody>
          <a:bodyPr anchor="b"/>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Content Placeholder 3"/>
          <p:cNvSpPr>
            <a:spLocks noGrp="1"/>
          </p:cNvSpPr>
          <p:nvPr>
            <p:ph sz="half" idx="2" hasCustomPrompt="1"/>
          </p:nvPr>
        </p:nvSpPr>
        <p:spPr>
          <a:xfrm>
            <a:off x="5646616" y="1741661"/>
            <a:ext cx="3512768" cy="2456666"/>
          </a:xfrm>
          <a:prstGeom prst="rect">
            <a:avLst/>
          </a:prstGeom>
        </p:spPr>
        <p:txBody>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pic>
        <p:nvPicPr>
          <p:cNvPr id="9" name="Picture 8" descr="VDOE_v_blk_State.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263449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with Picture">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a:xfrm>
            <a:off x="228600" y="4657452"/>
            <a:ext cx="6150708" cy="273844"/>
          </a:xfrm>
          <a:prstGeom prst="rect">
            <a:avLst/>
          </a:prstGeom>
        </p:spPr>
        <p:txBody>
          <a:bodyPr/>
          <a:lstStyle>
            <a:lvl1pPr>
              <a:defRPr>
                <a:solidFill>
                  <a:schemeClr val="bg1"/>
                </a:solidFill>
              </a:defRPr>
            </a:lvl1pPr>
          </a:lstStyle>
          <a:p>
            <a:endParaRPr lang="en-US" dirty="0"/>
          </a:p>
        </p:txBody>
      </p:sp>
      <p:sp>
        <p:nvSpPr>
          <p:cNvPr id="16" name="Title 1"/>
          <p:cNvSpPr>
            <a:spLocks noGrp="1"/>
          </p:cNvSpPr>
          <p:nvPr>
            <p:ph type="ctrTitle"/>
          </p:nvPr>
        </p:nvSpPr>
        <p:spPr>
          <a:xfrm>
            <a:off x="-346363" y="-100082"/>
            <a:ext cx="9744363" cy="1046810"/>
          </a:xfrm>
          <a:solidFill>
            <a:schemeClr val="tx2"/>
          </a:solidFill>
        </p:spPr>
        <p:txBody>
          <a:bodyPr anchor="ctr">
            <a:noAutofit/>
          </a:bodyPr>
          <a:lstStyle>
            <a:lvl1pPr algn="l">
              <a:defRPr sz="3000"/>
            </a:lvl1pPr>
          </a:lstStyle>
          <a:p>
            <a:endParaRPr dirty="0"/>
          </a:p>
        </p:txBody>
      </p:sp>
      <p:sp>
        <p:nvSpPr>
          <p:cNvPr id="17" name="Text Placeholder 2"/>
          <p:cNvSpPr>
            <a:spLocks noGrp="1"/>
          </p:cNvSpPr>
          <p:nvPr>
            <p:ph type="body" idx="1"/>
          </p:nvPr>
        </p:nvSpPr>
        <p:spPr>
          <a:xfrm>
            <a:off x="346078" y="1161720"/>
            <a:ext cx="3512768" cy="417184"/>
          </a:xfrm>
          <a:prstGeom prst="rect">
            <a:avLst/>
          </a:prstGeom>
        </p:spPr>
        <p:txBody>
          <a:bodyPr anchor="b"/>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Content Placeholder 3"/>
          <p:cNvSpPr>
            <a:spLocks noGrp="1"/>
          </p:cNvSpPr>
          <p:nvPr>
            <p:ph sz="half" idx="2" hasCustomPrompt="1"/>
          </p:nvPr>
        </p:nvSpPr>
        <p:spPr>
          <a:xfrm>
            <a:off x="361462" y="1741661"/>
            <a:ext cx="3512768" cy="2456666"/>
          </a:xfrm>
          <a:prstGeom prst="rect">
            <a:avLst/>
          </a:prstGeom>
        </p:spPr>
        <p:txBody>
          <a:bodyPr/>
          <a:lstStyle>
            <a:lvl1pPr>
              <a:defRPr sz="1800">
                <a:solidFill>
                  <a:schemeClr val="tx1"/>
                </a:solidFill>
              </a:defRPr>
            </a:lvl1pPr>
            <a:lvl2pPr>
              <a:defRPr sz="1500">
                <a:solidFill>
                  <a:schemeClr val="tx1"/>
                </a:solidFill>
              </a:defRPr>
            </a:lvl2pPr>
            <a:lvl3pPr>
              <a:defRPr sz="135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dirty="0"/>
              <a:t>Click to edit Master text styles.</a:t>
            </a:r>
            <a:br>
              <a:rPr lang="en-US" dirty="0"/>
            </a:br>
            <a:endParaRPr lang="en-US" dirty="0"/>
          </a:p>
          <a:p>
            <a:pPr lvl="0"/>
            <a:endParaRPr lang="en-US" dirty="0"/>
          </a:p>
        </p:txBody>
      </p:sp>
      <p:sp>
        <p:nvSpPr>
          <p:cNvPr id="9" name="Picture Placeholder 2"/>
          <p:cNvSpPr>
            <a:spLocks noGrp="1"/>
          </p:cNvSpPr>
          <p:nvPr>
            <p:ph type="pic" idx="12"/>
          </p:nvPr>
        </p:nvSpPr>
        <p:spPr>
          <a:xfrm>
            <a:off x="4761524" y="1161719"/>
            <a:ext cx="4024243" cy="2523327"/>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8" name="Picture 7" descr="VDOE_v_blk_State.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537053" y="3913909"/>
            <a:ext cx="1553069" cy="562295"/>
          </a:xfrm>
          <a:prstGeom prst="rect">
            <a:avLst/>
          </a:prstGeom>
        </p:spPr>
      </p:pic>
    </p:spTree>
    <p:extLst>
      <p:ext uri="{BB962C8B-B14F-4D97-AF65-F5344CB8AC3E}">
        <p14:creationId xmlns:p14="http://schemas.microsoft.com/office/powerpoint/2010/main" val="187285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1935" y="0"/>
            <a:ext cx="9659980" cy="729816"/>
          </a:xfrm>
          <a:prstGeom prst="rect">
            <a:avLst/>
          </a:prstGeom>
          <a:solidFill>
            <a:schemeClr val="tx2"/>
          </a:solidFill>
        </p:spPr>
        <p:txBody>
          <a:bodyPr vert="horz" lIns="457200" tIns="0" rIns="457200" bIns="0" rtlCol="0" anchor="ctr">
            <a:normAutofit/>
          </a:bodyPr>
          <a:lstStyle/>
          <a:p>
            <a:r>
              <a:rPr lang="en-US" dirty="0"/>
              <a:t>Click to edit Master title style</a:t>
            </a:r>
            <a:endParaRPr dirty="0"/>
          </a:p>
        </p:txBody>
      </p:sp>
      <p:sp>
        <p:nvSpPr>
          <p:cNvPr id="11" name="Rectangle 10"/>
          <p:cNvSpPr/>
          <p:nvPr userDrawn="1"/>
        </p:nvSpPr>
        <p:spPr>
          <a:xfrm>
            <a:off x="-260286" y="4462415"/>
            <a:ext cx="9658286" cy="6858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descr="VAisforLearners4VDOE reversed150.png"/>
          <p:cNvPicPr>
            <a:picLocks noChangeAspect="1"/>
          </p:cNvPicPr>
          <p:nvPr userDrawn="1"/>
        </p:nvPicPr>
        <p:blipFill>
          <a:blip r:embed="rId43" cstate="email">
            <a:extLst>
              <a:ext uri="{28A0092B-C50C-407E-A947-70E740481C1C}">
                <a14:useLocalDpi xmlns:a14="http://schemas.microsoft.com/office/drawing/2010/main" val="0"/>
              </a:ext>
            </a:extLst>
          </a:blip>
          <a:stretch>
            <a:fillRect/>
          </a:stretch>
        </p:blipFill>
        <p:spPr>
          <a:xfrm>
            <a:off x="7531137" y="4495084"/>
            <a:ext cx="1442761" cy="611267"/>
          </a:xfrm>
          <a:prstGeom prst="rect">
            <a:avLst/>
          </a:prstGeom>
        </p:spPr>
      </p:pic>
      <p:cxnSp>
        <p:nvCxnSpPr>
          <p:cNvPr id="14" name="Straight Connector 13"/>
          <p:cNvCxnSpPr/>
          <p:nvPr userDrawn="1"/>
        </p:nvCxnSpPr>
        <p:spPr>
          <a:xfrm>
            <a:off x="-261935" y="4462415"/>
            <a:ext cx="9659980" cy="0"/>
          </a:xfrm>
          <a:prstGeom prst="line">
            <a:avLst/>
          </a:prstGeom>
          <a:ln>
            <a:solidFill>
              <a:srgbClr val="E20D3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01108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5" r:id="rId19"/>
    <p:sldLayoutId id="2147483663" r:id="rId20"/>
    <p:sldLayoutId id="2147483690" r:id="rId21"/>
    <p:sldLayoutId id="2147483677" r:id="rId22"/>
    <p:sldLayoutId id="2147483689" r:id="rId23"/>
    <p:sldLayoutId id="2147483688" r:id="rId24"/>
    <p:sldLayoutId id="2147483704" r:id="rId25"/>
    <p:sldLayoutId id="2147483703" r:id="rId26"/>
    <p:sldLayoutId id="2147483702" r:id="rId27"/>
    <p:sldLayoutId id="2147483696" r:id="rId28"/>
    <p:sldLayoutId id="2147483676" r:id="rId29"/>
    <p:sldLayoutId id="2147483687" r:id="rId30"/>
    <p:sldLayoutId id="2147483699" r:id="rId31"/>
    <p:sldLayoutId id="2147483700" r:id="rId32"/>
    <p:sldLayoutId id="2147483691" r:id="rId33"/>
    <p:sldLayoutId id="2147483697" r:id="rId34"/>
    <p:sldLayoutId id="2147483698" r:id="rId35"/>
    <p:sldLayoutId id="2147483694" r:id="rId36"/>
    <p:sldLayoutId id="2147483701" r:id="rId37"/>
    <p:sldLayoutId id="2147483695" r:id="rId38"/>
    <p:sldLayoutId id="2147483692" r:id="rId39"/>
    <p:sldLayoutId id="2147483693" r:id="rId40"/>
    <p:sldLayoutId id="2147483726" r:id="rId4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marL="0" indent="0" algn="ctr" defTabSz="685800" rtl="0" eaLnBrk="1" latinLnBrk="0" hangingPunct="1">
        <a:spcBef>
          <a:spcPts val="0"/>
        </a:spcBef>
        <a:buNone/>
        <a:defRPr sz="1800" kern="1200">
          <a:solidFill>
            <a:schemeClr val="bg1"/>
          </a:solidFill>
          <a:latin typeface="+mj-lt"/>
          <a:ea typeface="+mj-ea"/>
          <a:cs typeface="+mj-cs"/>
        </a:defRPr>
      </a:lvl1pPr>
    </p:titleStyle>
    <p:bodyStyle>
      <a:lvl1pPr marL="0" indent="0" algn="l" defTabSz="685800" rtl="0" eaLnBrk="1" latinLnBrk="0" hangingPunct="1">
        <a:spcBef>
          <a:spcPts val="1500"/>
        </a:spcBef>
        <a:buClr>
          <a:schemeClr val="accent1"/>
        </a:buClr>
        <a:buFont typeface="Arial"/>
        <a:buNone/>
        <a:defRPr sz="900" kern="1200">
          <a:solidFill>
            <a:schemeClr val="tx1">
              <a:lumMod val="65000"/>
              <a:lumOff val="35000"/>
            </a:schemeClr>
          </a:solidFill>
          <a:latin typeface="+mn-lt"/>
          <a:ea typeface="+mn-ea"/>
          <a:cs typeface="+mn-cs"/>
        </a:defRPr>
      </a:lvl1pPr>
      <a:lvl2pPr marL="514350" indent="-252413" algn="l" defTabSz="685800" rtl="0" eaLnBrk="1" latinLnBrk="0" hangingPunct="1">
        <a:spcBef>
          <a:spcPts val="450"/>
        </a:spcBef>
        <a:buClr>
          <a:schemeClr val="accent1">
            <a:lumMod val="50000"/>
          </a:schemeClr>
        </a:buClr>
        <a:buFont typeface="Wingdings 2" pitchFamily="18" charset="2"/>
        <a:buChar char=""/>
        <a:defRPr sz="900" kern="1200">
          <a:solidFill>
            <a:schemeClr val="tx1">
              <a:lumMod val="65000"/>
              <a:lumOff val="35000"/>
            </a:schemeClr>
          </a:solidFill>
          <a:latin typeface="+mn-lt"/>
          <a:ea typeface="+mn-ea"/>
          <a:cs typeface="+mn-cs"/>
        </a:defRPr>
      </a:lvl2pPr>
      <a:lvl3pPr marL="776288" indent="-261938" algn="l" defTabSz="685800" rtl="0" eaLnBrk="1" latinLnBrk="0" hangingPunct="1">
        <a:spcBef>
          <a:spcPts val="450"/>
        </a:spcBef>
        <a:buClr>
          <a:schemeClr val="accent1"/>
        </a:buClr>
        <a:buFont typeface="Wingdings 2" pitchFamily="18" charset="2"/>
        <a:buChar char=""/>
        <a:defRPr sz="900" kern="1200">
          <a:solidFill>
            <a:schemeClr val="tx1">
              <a:lumMod val="65000"/>
              <a:lumOff val="35000"/>
            </a:schemeClr>
          </a:solidFill>
          <a:latin typeface="+mn-lt"/>
          <a:ea typeface="+mn-ea"/>
          <a:cs typeface="+mn-cs"/>
        </a:defRPr>
      </a:lvl3pPr>
      <a:lvl4pPr marL="1028700" indent="-252413" algn="l" defTabSz="685800" rtl="0" eaLnBrk="1" latinLnBrk="0" hangingPunct="1">
        <a:spcBef>
          <a:spcPts val="450"/>
        </a:spcBef>
        <a:buClr>
          <a:schemeClr val="accent1">
            <a:lumMod val="50000"/>
          </a:schemeClr>
        </a:buClr>
        <a:buFont typeface="Courier New"/>
        <a:buChar char="o"/>
        <a:defRPr sz="900" kern="1200">
          <a:solidFill>
            <a:schemeClr val="tx1">
              <a:lumMod val="65000"/>
              <a:lumOff val="35000"/>
            </a:schemeClr>
          </a:solidFill>
          <a:latin typeface="+mn-lt"/>
          <a:ea typeface="+mn-ea"/>
          <a:cs typeface="+mn-cs"/>
        </a:defRPr>
      </a:lvl4pPr>
      <a:lvl5pPr marL="1290638" indent="-261938" algn="l" defTabSz="685800" rtl="0" eaLnBrk="1" latinLnBrk="0" hangingPunct="1">
        <a:spcBef>
          <a:spcPts val="450"/>
        </a:spcBef>
        <a:buClr>
          <a:schemeClr val="accent1"/>
        </a:buClr>
        <a:buFont typeface="Wingdings 2" pitchFamily="18" charset="2"/>
        <a:buChar char=""/>
        <a:defRPr sz="900" kern="1200">
          <a:solidFill>
            <a:schemeClr val="tx1">
              <a:lumMod val="65000"/>
              <a:lumOff val="35000"/>
            </a:schemeClr>
          </a:solidFill>
          <a:latin typeface="+mn-lt"/>
          <a:ea typeface="+mn-ea"/>
          <a:cs typeface="+mn-cs"/>
        </a:defRPr>
      </a:lvl5pPr>
      <a:lvl6pPr marL="1541860" indent="-258366" algn="l" defTabSz="685800" rtl="0" eaLnBrk="1" latinLnBrk="0" hangingPunct="1">
        <a:spcBef>
          <a:spcPct val="20000"/>
        </a:spcBef>
        <a:buClr>
          <a:schemeClr val="accent1">
            <a:lumMod val="50000"/>
          </a:schemeClr>
        </a:buClr>
        <a:buFont typeface="Wingdings 2" pitchFamily="18" charset="2"/>
        <a:buChar char=""/>
        <a:defRPr lang="en-US" sz="900" kern="1200" dirty="0" smtClean="0">
          <a:solidFill>
            <a:schemeClr val="tx1">
              <a:lumMod val="65000"/>
              <a:lumOff val="35000"/>
            </a:schemeClr>
          </a:solidFill>
          <a:latin typeface="+mn-lt"/>
          <a:ea typeface="+mn-ea"/>
          <a:cs typeface="+mn-cs"/>
        </a:defRPr>
      </a:lvl6pPr>
      <a:lvl7pPr marL="1799035" indent="-258366" algn="l" defTabSz="685800" rtl="0" eaLnBrk="1" latinLnBrk="0" hangingPunct="1">
        <a:spcBef>
          <a:spcPct val="20000"/>
        </a:spcBef>
        <a:buClr>
          <a:schemeClr val="accent1"/>
        </a:buClr>
        <a:buFont typeface="Wingdings 2" pitchFamily="18" charset="2"/>
        <a:buChar char=""/>
        <a:defRPr lang="en-US" sz="900" kern="1200" dirty="0" smtClean="0">
          <a:solidFill>
            <a:schemeClr val="tx1">
              <a:lumMod val="65000"/>
              <a:lumOff val="35000"/>
            </a:schemeClr>
          </a:solidFill>
          <a:latin typeface="+mn-lt"/>
          <a:ea typeface="+mn-ea"/>
          <a:cs typeface="+mn-cs"/>
        </a:defRPr>
      </a:lvl7pPr>
      <a:lvl8pPr marL="2057400" indent="-258366" algn="l" defTabSz="685800" rtl="0" eaLnBrk="1" latinLnBrk="0" hangingPunct="1">
        <a:spcBef>
          <a:spcPct val="20000"/>
        </a:spcBef>
        <a:buClr>
          <a:schemeClr val="accent1">
            <a:lumMod val="50000"/>
          </a:schemeClr>
        </a:buClr>
        <a:buFont typeface="Wingdings 2" pitchFamily="18" charset="2"/>
        <a:buChar char=""/>
        <a:defRPr lang="en-US" sz="900" kern="1200" dirty="0" smtClean="0">
          <a:solidFill>
            <a:schemeClr val="tx1">
              <a:lumMod val="65000"/>
              <a:lumOff val="35000"/>
            </a:schemeClr>
          </a:solidFill>
          <a:latin typeface="+mn-lt"/>
          <a:ea typeface="+mn-ea"/>
          <a:cs typeface="+mn-cs"/>
        </a:defRPr>
      </a:lvl8pPr>
      <a:lvl9pPr marL="2315766" indent="-258366" algn="l" defTabSz="685800" rtl="0" eaLnBrk="1" latinLnBrk="0" hangingPunct="1">
        <a:spcBef>
          <a:spcPct val="20000"/>
        </a:spcBef>
        <a:buClr>
          <a:schemeClr val="accent1"/>
        </a:buClr>
        <a:buFont typeface="Wingdings 2" pitchFamily="18" charset="2"/>
        <a:buChar char=""/>
        <a:defRPr lang="en-US" sz="900" kern="1200" dirty="0">
          <a:solidFill>
            <a:schemeClr val="tx1">
              <a:lumMod val="65000"/>
              <a:lumOff val="3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3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ags" Target="../tags/tag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5.xml"/><Relationship Id="rId1" Type="http://schemas.openxmlformats.org/officeDocument/2006/relationships/tags" Target="../tags/tag12.xml"/><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tags" Target="../tags/tag13.xml"/><Relationship Id="rId5" Type="http://schemas.openxmlformats.org/officeDocument/2006/relationships/image" Target="../media/image50.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5.xml"/><Relationship Id="rId1" Type="http://schemas.openxmlformats.org/officeDocument/2006/relationships/tags" Target="../tags/tag14.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tags" Target="../tags/tag1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16.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5.xml"/><Relationship Id="rId1" Type="http://schemas.openxmlformats.org/officeDocument/2006/relationships/tags" Target="../tags/tag17.xml"/><Relationship Id="rId5" Type="http://schemas.openxmlformats.org/officeDocument/2006/relationships/image" Target="../media/image58.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5.xml"/><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5.xml"/><Relationship Id="rId1" Type="http://schemas.openxmlformats.org/officeDocument/2006/relationships/tags" Target="../tags/tag19.xml"/><Relationship Id="rId5" Type="http://schemas.openxmlformats.org/officeDocument/2006/relationships/image" Target="../media/image5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ags" Target="../tags/tag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5.xml"/><Relationship Id="rId1" Type="http://schemas.openxmlformats.org/officeDocument/2006/relationships/tags" Target="../tags/tag21.xml"/><Relationship Id="rId5" Type="http://schemas.openxmlformats.org/officeDocument/2006/relationships/image" Target="../media/image62.jpe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22.xml"/><Relationship Id="rId5" Type="http://schemas.openxmlformats.org/officeDocument/2006/relationships/image" Target="../media/image63.jpe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5.xml"/><Relationship Id="rId1" Type="http://schemas.openxmlformats.org/officeDocument/2006/relationships/tags" Target="../tags/tag23.xml"/><Relationship Id="rId5" Type="http://schemas.openxmlformats.org/officeDocument/2006/relationships/image" Target="../media/image53.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5.xml"/><Relationship Id="rId1" Type="http://schemas.openxmlformats.org/officeDocument/2006/relationships/tags" Target="../tags/tag24.xml"/><Relationship Id="rId5" Type="http://schemas.openxmlformats.org/officeDocument/2006/relationships/image" Target="../media/image65.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tags" Target="../tags/tag25.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5.xml"/><Relationship Id="rId1" Type="http://schemas.openxmlformats.org/officeDocument/2006/relationships/tags" Target="../tags/tag26.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5.xml"/><Relationship Id="rId1" Type="http://schemas.openxmlformats.org/officeDocument/2006/relationships/tags" Target="../tags/tag27.xml"/><Relationship Id="rId6" Type="http://schemas.openxmlformats.org/officeDocument/2006/relationships/image" Target="../media/image53.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5.xml"/><Relationship Id="rId1" Type="http://schemas.openxmlformats.org/officeDocument/2006/relationships/tags" Target="../tags/tag28.xml"/><Relationship Id="rId5" Type="http://schemas.openxmlformats.org/officeDocument/2006/relationships/image" Target="../media/image67.jpe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5.xml"/><Relationship Id="rId1" Type="http://schemas.openxmlformats.org/officeDocument/2006/relationships/tags" Target="../tags/tag29.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5.xml"/><Relationship Id="rId1" Type="http://schemas.openxmlformats.org/officeDocument/2006/relationships/tags" Target="../tags/tag30.xml"/><Relationship Id="rId5" Type="http://schemas.openxmlformats.org/officeDocument/2006/relationships/image" Target="../media/image53.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5.xml"/><Relationship Id="rId1" Type="http://schemas.openxmlformats.org/officeDocument/2006/relationships/tags" Target="../tags/tag31.xml"/><Relationship Id="rId5" Type="http://schemas.openxmlformats.org/officeDocument/2006/relationships/image" Target="../media/image65.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ags" Target="../tags/tag32.xml"/><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5.xml"/><Relationship Id="rId1" Type="http://schemas.openxmlformats.org/officeDocument/2006/relationships/tags" Target="../tags/tag33.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5.xml"/><Relationship Id="rId1" Type="http://schemas.openxmlformats.org/officeDocument/2006/relationships/tags" Target="../tags/tag34.xml"/><Relationship Id="rId6" Type="http://schemas.openxmlformats.org/officeDocument/2006/relationships/image" Target="../media/image71.png"/><Relationship Id="rId5" Type="http://schemas.openxmlformats.org/officeDocument/2006/relationships/image" Target="../media/image68.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5.xml"/><Relationship Id="rId1" Type="http://schemas.openxmlformats.org/officeDocument/2006/relationships/tags" Target="../tags/tag35.xml"/><Relationship Id="rId5" Type="http://schemas.openxmlformats.org/officeDocument/2006/relationships/image" Target="../media/image68.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5.xml"/><Relationship Id="rId1" Type="http://schemas.openxmlformats.org/officeDocument/2006/relationships/tags" Target="../tags/tag3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5.xml"/><Relationship Id="rId1" Type="http://schemas.openxmlformats.org/officeDocument/2006/relationships/tags" Target="../tags/tag37.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5.xml"/><Relationship Id="rId1" Type="http://schemas.openxmlformats.org/officeDocument/2006/relationships/tags" Target="../tags/tag38.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5.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5.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40.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5.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5.xml"/><Relationship Id="rId1" Type="http://schemas.openxmlformats.org/officeDocument/2006/relationships/tags" Target="../tags/tag42.xml"/><Relationship Id="rId5" Type="http://schemas.openxmlformats.org/officeDocument/2006/relationships/hyperlink" Target="https://foodbuyingguide.fns.usda.gov/" TargetMode="Externa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5.xml"/><Relationship Id="rId1" Type="http://schemas.openxmlformats.org/officeDocument/2006/relationships/tags" Target="../tags/tag43.xml"/><Relationship Id="rId5" Type="http://schemas.openxmlformats.org/officeDocument/2006/relationships/image" Target="../media/image81.png"/><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85.png"/><Relationship Id="rId2" Type="http://schemas.openxmlformats.org/officeDocument/2006/relationships/slideLayout" Target="../slideLayouts/slideLayout25.xml"/><Relationship Id="rId1" Type="http://schemas.openxmlformats.org/officeDocument/2006/relationships/tags" Target="../tags/tag4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5.xml"/><Relationship Id="rId1" Type="http://schemas.openxmlformats.org/officeDocument/2006/relationships/tags" Target="../tags/tag45.xm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5.xml"/><Relationship Id="rId1" Type="http://schemas.openxmlformats.org/officeDocument/2006/relationships/tags" Target="../tags/tag46.xm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5.xml"/><Relationship Id="rId1" Type="http://schemas.openxmlformats.org/officeDocument/2006/relationships/tags" Target="../tags/tag47.xml"/><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5.xml"/><Relationship Id="rId1" Type="http://schemas.openxmlformats.org/officeDocument/2006/relationships/tags" Target="../tags/tag48.xml"/><Relationship Id="rId5" Type="http://schemas.openxmlformats.org/officeDocument/2006/relationships/image" Target="../media/image92.png"/><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5.xml"/><Relationship Id="rId1" Type="http://schemas.openxmlformats.org/officeDocument/2006/relationships/tags" Target="../tags/tag49.xml"/><Relationship Id="rId5" Type="http://schemas.openxmlformats.org/officeDocument/2006/relationships/image" Target="../media/image91.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5.xml"/><Relationship Id="rId1" Type="http://schemas.openxmlformats.org/officeDocument/2006/relationships/tags" Target="../tags/tag50.xml"/><Relationship Id="rId5" Type="http://schemas.openxmlformats.org/officeDocument/2006/relationships/image" Target="../media/image91.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5.xml"/><Relationship Id="rId1" Type="http://schemas.openxmlformats.org/officeDocument/2006/relationships/tags" Target="../tags/tag51.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5.xml"/><Relationship Id="rId1" Type="http://schemas.openxmlformats.org/officeDocument/2006/relationships/tags" Target="../tags/tag52.xml"/><Relationship Id="rId5" Type="http://schemas.openxmlformats.org/officeDocument/2006/relationships/image" Target="../media/image96.png"/><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5.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5.xml"/><Relationship Id="rId1" Type="http://schemas.openxmlformats.org/officeDocument/2006/relationships/tags" Target="../tags/tag54.xml"/><Relationship Id="rId5" Type="http://schemas.openxmlformats.org/officeDocument/2006/relationships/hyperlink" Target="https://foodbuyingguide.fns.usda.gov/" TargetMode="External"/><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5.xml"/><Relationship Id="rId1" Type="http://schemas.openxmlformats.org/officeDocument/2006/relationships/tags" Target="../tags/tag55.xm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5.xml"/><Relationship Id="rId1" Type="http://schemas.openxmlformats.org/officeDocument/2006/relationships/tags" Target="../tags/tag56.xml"/><Relationship Id="rId5" Type="http://schemas.openxmlformats.org/officeDocument/2006/relationships/image" Target="../media/image100.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5.xml"/><Relationship Id="rId1" Type="http://schemas.openxmlformats.org/officeDocument/2006/relationships/tags" Target="../tags/tag57.xml"/><Relationship Id="rId5" Type="http://schemas.openxmlformats.org/officeDocument/2006/relationships/image" Target="../media/image100.png"/><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5.xml"/><Relationship Id="rId1" Type="http://schemas.openxmlformats.org/officeDocument/2006/relationships/tags" Target="../tags/tag58.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5.xml"/><Relationship Id="rId1" Type="http://schemas.openxmlformats.org/officeDocument/2006/relationships/tags" Target="../tags/tag59.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5.xml"/><Relationship Id="rId1" Type="http://schemas.openxmlformats.org/officeDocument/2006/relationships/tags" Target="../tags/tag60.xml"/><Relationship Id="rId5" Type="http://schemas.openxmlformats.org/officeDocument/2006/relationships/image" Target="../media/image103.pn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41.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5.xml"/><Relationship Id="rId1" Type="http://schemas.openxmlformats.org/officeDocument/2006/relationships/tags" Target="../tags/tag61.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5.xml"/><Relationship Id="rId1" Type="http://schemas.openxmlformats.org/officeDocument/2006/relationships/tags" Target="../tags/tag62.xml"/><Relationship Id="rId5" Type="http://schemas.openxmlformats.org/officeDocument/2006/relationships/image" Target="../media/image105.png"/><Relationship Id="rId4" Type="http://schemas.openxmlformats.org/officeDocument/2006/relationships/image" Target="../media/image10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5.xml"/><Relationship Id="rId1" Type="http://schemas.openxmlformats.org/officeDocument/2006/relationships/tags" Target="../tags/tag63.xml"/><Relationship Id="rId4" Type="http://schemas.openxmlformats.org/officeDocument/2006/relationships/image" Target="../media/image10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5.xml"/><Relationship Id="rId1" Type="http://schemas.openxmlformats.org/officeDocument/2006/relationships/tags" Target="../tags/tag64.xml"/><Relationship Id="rId5" Type="http://schemas.openxmlformats.org/officeDocument/2006/relationships/image" Target="../media/image108.png"/><Relationship Id="rId4" Type="http://schemas.openxmlformats.org/officeDocument/2006/relationships/image" Target="../media/image10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5.xml"/><Relationship Id="rId1" Type="http://schemas.openxmlformats.org/officeDocument/2006/relationships/tags" Target="../tags/tag65.xml"/><Relationship Id="rId5" Type="http://schemas.openxmlformats.org/officeDocument/2006/relationships/image" Target="../media/image110.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5.xml"/><Relationship Id="rId1" Type="http://schemas.openxmlformats.org/officeDocument/2006/relationships/tags" Target="../tags/tag66.xml"/><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5.xml"/><Relationship Id="rId1" Type="http://schemas.openxmlformats.org/officeDocument/2006/relationships/tags" Target="../tags/tag67.xml"/><Relationship Id="rId4" Type="http://schemas.openxmlformats.org/officeDocument/2006/relationships/image" Target="../media/image11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5.xml"/><Relationship Id="rId1" Type="http://schemas.openxmlformats.org/officeDocument/2006/relationships/tags" Target="../tags/tag6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5.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8.xml"/><Relationship Id="rId4" Type="http://schemas.openxmlformats.org/officeDocument/2006/relationships/image" Target="../media/image42.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5.xml"/><Relationship Id="rId1" Type="http://schemas.openxmlformats.org/officeDocument/2006/relationships/tags" Target="../tags/tag71.xml"/><Relationship Id="rId5" Type="http://schemas.openxmlformats.org/officeDocument/2006/relationships/image" Target="../media/image114.png"/><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71.xml"/><Relationship Id="rId7" Type="http://schemas.openxmlformats.org/officeDocument/2006/relationships/image" Target="../media/image115.png"/><Relationship Id="rId2" Type="http://schemas.openxmlformats.org/officeDocument/2006/relationships/slideLayout" Target="../slideLayouts/slideLayout41.xml"/><Relationship Id="rId1" Type="http://schemas.openxmlformats.org/officeDocument/2006/relationships/tags" Target="../tags/tag72.xml"/><Relationship Id="rId6" Type="http://schemas.openxmlformats.org/officeDocument/2006/relationships/hyperlink" Target="http://www.doe.virginia.gov/support/nutrition/index.shtml" TargetMode="External"/><Relationship Id="rId11" Type="http://schemas.openxmlformats.org/officeDocument/2006/relationships/hyperlink" Target="mailto:Maggie.Parker@doe.virginia.gov" TargetMode="External"/><Relationship Id="rId5" Type="http://schemas.openxmlformats.org/officeDocument/2006/relationships/hyperlink" Target="mailto:Maureen.Thomas@doe.virginia.gov" TargetMode="External"/><Relationship Id="rId10" Type="http://schemas.openxmlformats.org/officeDocument/2006/relationships/hyperlink" Target="mailto:Sonya.Kibler@doe.virginia.gov" TargetMode="External"/><Relationship Id="rId4" Type="http://schemas.openxmlformats.org/officeDocument/2006/relationships/hyperlink" Target="mailto:Lisa.Bonine@doe.virginia.gov" TargetMode="External"/><Relationship Id="rId9"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9.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3433"/>
            <a:ext cx="9444182" cy="1072211"/>
          </a:xfrm>
        </p:spPr>
        <p:txBody>
          <a:bodyPr/>
          <a:lstStyle/>
          <a:p>
            <a:r>
              <a:rPr lang="en-US" sz="3200" b="1" cap="all" dirty="0" smtClean="0">
                <a:effectLst>
                  <a:outerShdw blurRad="38100" dist="38100" dir="2700000" algn="tl">
                    <a:srgbClr val="000000">
                      <a:alpha val="43137"/>
                    </a:srgbClr>
                  </a:outerShdw>
                </a:effectLst>
              </a:rPr>
              <a:t>Fall Regional Meetings</a:t>
            </a:r>
            <a:endParaRPr lang="en-US" sz="3200" b="1" dirty="0"/>
          </a:p>
        </p:txBody>
      </p:sp>
      <p:sp>
        <p:nvSpPr>
          <p:cNvPr id="3" name="Text Placeholder 2"/>
          <p:cNvSpPr>
            <a:spLocks noGrp="1"/>
          </p:cNvSpPr>
          <p:nvPr>
            <p:ph type="body" idx="1"/>
          </p:nvPr>
        </p:nvSpPr>
        <p:spPr>
          <a:xfrm>
            <a:off x="119115" y="1339129"/>
            <a:ext cx="4306183" cy="1479412"/>
          </a:xfrm>
        </p:spPr>
        <p:txBody>
          <a:bodyPr anchor="ctr" anchorCtr="0"/>
          <a:lstStyle/>
          <a:p>
            <a:pPr algn="ctr">
              <a:spcBef>
                <a:spcPts val="0"/>
              </a:spcBef>
            </a:pPr>
            <a:r>
              <a:rPr lang="en-US" sz="2800" dirty="0">
                <a:solidFill>
                  <a:srgbClr val="E20D38"/>
                </a:solidFill>
              </a:rPr>
              <a:t>Converting Grains to Ounce Equivalents in the CACFP</a:t>
            </a:r>
            <a:endParaRPr lang="en-US" sz="4000" dirty="0">
              <a:solidFill>
                <a:srgbClr val="E20D38"/>
              </a:solidFill>
            </a:endParaRPr>
          </a:p>
        </p:txBody>
      </p:sp>
      <p:pic>
        <p:nvPicPr>
          <p:cNvPr id="6" name="Picture 5" descr="Virginia Department of Education Office of School Nutrition Programs logo">
            <a:extLst>
              <a:ext uri="{FF2B5EF4-FFF2-40B4-BE49-F238E27FC236}">
                <a16:creationId xmlns:a16="http://schemas.microsoft.com/office/drawing/2014/main" id="{59BCB187-7C36-5B44-BE7D-EBA0AD27D61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25582" y="3226149"/>
            <a:ext cx="1893248" cy="986158"/>
          </a:xfrm>
          <a:prstGeom prst="rect">
            <a:avLst/>
          </a:prstGeom>
        </p:spPr>
      </p:pic>
    </p:spTree>
    <p:custDataLst>
      <p:tags r:id="rId1"/>
    </p:custDataLst>
    <p:extLst>
      <p:ext uri="{BB962C8B-B14F-4D97-AF65-F5344CB8AC3E}">
        <p14:creationId xmlns:p14="http://schemas.microsoft.com/office/powerpoint/2010/main" val="189958888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TEAM NUTRITION GRAINS CHART</a:t>
            </a:r>
          </a:p>
        </p:txBody>
      </p:sp>
      <p:pic>
        <p:nvPicPr>
          <p:cNvPr id="5" name="Picture 4"/>
          <p:cNvPicPr>
            <a:picLocks noChangeAspect="1"/>
          </p:cNvPicPr>
          <p:nvPr/>
        </p:nvPicPr>
        <p:blipFill rotWithShape="1">
          <a:blip r:embed="rId4"/>
          <a:srcRect t="2218"/>
          <a:stretch/>
        </p:blipFill>
        <p:spPr>
          <a:xfrm>
            <a:off x="1010511" y="1060456"/>
            <a:ext cx="2609730" cy="3316000"/>
          </a:xfrm>
          <a:prstGeom prst="rect">
            <a:avLst/>
          </a:prstGeom>
        </p:spPr>
      </p:pic>
      <p:pic>
        <p:nvPicPr>
          <p:cNvPr id="3" name="Picture 2"/>
          <p:cNvPicPr>
            <a:picLocks noChangeAspect="1"/>
          </p:cNvPicPr>
          <p:nvPr/>
        </p:nvPicPr>
        <p:blipFill>
          <a:blip r:embed="rId5"/>
          <a:stretch>
            <a:fillRect/>
          </a:stretch>
        </p:blipFill>
        <p:spPr>
          <a:xfrm>
            <a:off x="2889175" y="1060455"/>
            <a:ext cx="2643019" cy="3316000"/>
          </a:xfrm>
          <a:prstGeom prst="rect">
            <a:avLst/>
          </a:prstGeom>
        </p:spPr>
      </p:pic>
      <p:pic>
        <p:nvPicPr>
          <p:cNvPr id="4" name="Picture 3"/>
          <p:cNvPicPr>
            <a:picLocks noChangeAspect="1"/>
          </p:cNvPicPr>
          <p:nvPr/>
        </p:nvPicPr>
        <p:blipFill>
          <a:blip r:embed="rId6"/>
          <a:stretch>
            <a:fillRect/>
          </a:stretch>
        </p:blipFill>
        <p:spPr>
          <a:xfrm>
            <a:off x="4842694" y="1040874"/>
            <a:ext cx="2619493" cy="3332837"/>
          </a:xfrm>
          <a:prstGeom prst="rect">
            <a:avLst/>
          </a:prstGeom>
        </p:spPr>
      </p:pic>
      <p:sp>
        <p:nvSpPr>
          <p:cNvPr id="8" name="Rectangle 7"/>
          <p:cNvSpPr/>
          <p:nvPr/>
        </p:nvSpPr>
        <p:spPr>
          <a:xfrm>
            <a:off x="4916927" y="1247129"/>
            <a:ext cx="581977" cy="2859559"/>
          </a:xfrm>
          <a:prstGeom prst="rect">
            <a:avLst/>
          </a:prstGeom>
          <a:noFill/>
          <a:ln w="57150">
            <a:solidFill>
              <a:srgbClr val="EA1F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91897" y="1242702"/>
            <a:ext cx="628344" cy="2767088"/>
          </a:xfrm>
          <a:prstGeom prst="rect">
            <a:avLst/>
          </a:prstGeom>
          <a:noFill/>
          <a:ln w="57150">
            <a:solidFill>
              <a:srgbClr val="EA1F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134968" y="1235569"/>
            <a:ext cx="634475" cy="2618108"/>
          </a:xfrm>
          <a:prstGeom prst="rect">
            <a:avLst/>
          </a:prstGeom>
          <a:noFill/>
          <a:ln w="57150">
            <a:solidFill>
              <a:srgbClr val="EA1F4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9758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TEAM NUTRITION GRAINS CHART</a:t>
            </a:r>
          </a:p>
        </p:txBody>
      </p:sp>
      <p:pic>
        <p:nvPicPr>
          <p:cNvPr id="6" name="Picture 5"/>
          <p:cNvPicPr>
            <a:picLocks noChangeAspect="1"/>
          </p:cNvPicPr>
          <p:nvPr/>
        </p:nvPicPr>
        <p:blipFill>
          <a:blip r:embed="rId4"/>
          <a:stretch>
            <a:fillRect/>
          </a:stretch>
        </p:blipFill>
        <p:spPr>
          <a:xfrm>
            <a:off x="1404790" y="1085337"/>
            <a:ext cx="6166465" cy="3150070"/>
          </a:xfrm>
          <a:prstGeom prst="rect">
            <a:avLst/>
          </a:prstGeom>
        </p:spPr>
      </p:pic>
      <p:sp>
        <p:nvSpPr>
          <p:cNvPr id="8" name="Rectangle 7"/>
          <p:cNvSpPr/>
          <p:nvPr/>
        </p:nvSpPr>
        <p:spPr>
          <a:xfrm rot="10800000">
            <a:off x="4448161" y="1530219"/>
            <a:ext cx="1566971" cy="2705187"/>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a:off x="3116422" y="2525488"/>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120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pic>
        <p:nvPicPr>
          <p:cNvPr id="9" name="Picture 8"/>
          <p:cNvPicPr>
            <a:picLocks noChangeAspect="1"/>
          </p:cNvPicPr>
          <p:nvPr/>
        </p:nvPicPr>
        <p:blipFill>
          <a:blip r:embed="rId4"/>
          <a:stretch>
            <a:fillRect/>
          </a:stretch>
        </p:blipFill>
        <p:spPr>
          <a:xfrm>
            <a:off x="630500" y="1103465"/>
            <a:ext cx="2515661" cy="3200906"/>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2787727" y="1264089"/>
            <a:ext cx="5017520" cy="3005734"/>
          </a:xfrm>
          <a:prstGeom prst="rect">
            <a:avLst/>
          </a:prstGeom>
          <a:ln>
            <a:solidFill>
              <a:schemeClr val="tx1"/>
            </a:solidFill>
          </a:ln>
        </p:spPr>
      </p:pic>
    </p:spTree>
    <p:custDataLst>
      <p:tags r:id="rId1"/>
    </p:custDataLst>
    <p:extLst>
      <p:ext uri="{BB962C8B-B14F-4D97-AF65-F5344CB8AC3E}">
        <p14:creationId xmlns:p14="http://schemas.microsoft.com/office/powerpoint/2010/main" val="194918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103972" y="1047845"/>
            <a:ext cx="3761072" cy="642134"/>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pic>
        <p:nvPicPr>
          <p:cNvPr id="10" name="Picture 9"/>
          <p:cNvPicPr>
            <a:picLocks noChangeAspect="1"/>
          </p:cNvPicPr>
          <p:nvPr/>
        </p:nvPicPr>
        <p:blipFill>
          <a:blip r:embed="rId5"/>
          <a:stretch>
            <a:fillRect/>
          </a:stretch>
        </p:blipFill>
        <p:spPr>
          <a:xfrm>
            <a:off x="2627194" y="1622145"/>
            <a:ext cx="4732611" cy="2554326"/>
          </a:xfrm>
          <a:prstGeom prst="rect">
            <a:avLst/>
          </a:prstGeom>
        </p:spPr>
      </p:pic>
      <p:sp>
        <p:nvSpPr>
          <p:cNvPr id="11" name="Rectangle 10"/>
          <p:cNvSpPr/>
          <p:nvPr/>
        </p:nvSpPr>
        <p:spPr>
          <a:xfrm>
            <a:off x="2610651" y="1902163"/>
            <a:ext cx="1170876" cy="2302860"/>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1208878" y="3453522"/>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277307" y="3658797"/>
            <a:ext cx="877078" cy="369332"/>
          </a:xfrm>
          <a:prstGeom prst="rect">
            <a:avLst/>
          </a:prstGeom>
          <a:noFill/>
        </p:spPr>
        <p:txBody>
          <a:bodyPr wrap="square" rtlCol="0">
            <a:spAutoFit/>
          </a:bodyPr>
          <a:lstStyle/>
          <a:p>
            <a:r>
              <a:rPr lang="en-US" b="1" dirty="0">
                <a:solidFill>
                  <a:schemeClr val="bg1"/>
                </a:solidFill>
              </a:rPr>
              <a:t>Step 1</a:t>
            </a:r>
          </a:p>
        </p:txBody>
      </p:sp>
    </p:spTree>
    <p:custDataLst>
      <p:tags r:id="rId1"/>
    </p:custDataLst>
    <p:extLst>
      <p:ext uri="{BB962C8B-B14F-4D97-AF65-F5344CB8AC3E}">
        <p14:creationId xmlns:p14="http://schemas.microsoft.com/office/powerpoint/2010/main" val="202613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a:srcRect t="5129"/>
          <a:stretch/>
        </p:blipFill>
        <p:spPr>
          <a:xfrm>
            <a:off x="756400" y="1763904"/>
            <a:ext cx="2878799" cy="2473079"/>
          </a:xfrm>
          <a:prstGeom prst="rect">
            <a:avLst/>
          </a:prstGeom>
        </p:spPr>
      </p:pic>
      <p:pic>
        <p:nvPicPr>
          <p:cNvPr id="5" name="Picture 4"/>
          <p:cNvPicPr>
            <a:picLocks noChangeAspect="1"/>
          </p:cNvPicPr>
          <p:nvPr/>
        </p:nvPicPr>
        <p:blipFill rotWithShape="1">
          <a:blip r:embed="rId5"/>
          <a:srcRect l="2930" t="19237"/>
          <a:stretch/>
        </p:blipFill>
        <p:spPr>
          <a:xfrm>
            <a:off x="74644" y="1063694"/>
            <a:ext cx="4327069" cy="615416"/>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pic>
        <p:nvPicPr>
          <p:cNvPr id="10" name="Picture 9"/>
          <p:cNvPicPr>
            <a:picLocks noChangeAspect="1"/>
          </p:cNvPicPr>
          <p:nvPr/>
        </p:nvPicPr>
        <p:blipFill rotWithShape="1">
          <a:blip r:embed="rId6"/>
          <a:srcRect r="1208"/>
          <a:stretch/>
        </p:blipFill>
        <p:spPr>
          <a:xfrm>
            <a:off x="4078253" y="1700116"/>
            <a:ext cx="3103772" cy="2628938"/>
          </a:xfrm>
          <a:prstGeom prst="rect">
            <a:avLst/>
          </a:prstGeom>
        </p:spPr>
      </p:pic>
      <p:sp>
        <p:nvSpPr>
          <p:cNvPr id="16" name="Rectangle 15"/>
          <p:cNvSpPr/>
          <p:nvPr/>
        </p:nvSpPr>
        <p:spPr>
          <a:xfrm rot="16200000">
            <a:off x="5354864" y="1607926"/>
            <a:ext cx="719319" cy="3039627"/>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2780520" y="2898708"/>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874578" y="3076852"/>
            <a:ext cx="877078" cy="369332"/>
          </a:xfrm>
          <a:prstGeom prst="rect">
            <a:avLst/>
          </a:prstGeom>
          <a:noFill/>
        </p:spPr>
        <p:txBody>
          <a:bodyPr wrap="square" rtlCol="0">
            <a:spAutoFit/>
          </a:bodyPr>
          <a:lstStyle/>
          <a:p>
            <a:r>
              <a:rPr lang="en-US" b="1" dirty="0">
                <a:solidFill>
                  <a:schemeClr val="bg1"/>
                </a:solidFill>
              </a:rPr>
              <a:t>Step 2</a:t>
            </a:r>
          </a:p>
        </p:txBody>
      </p:sp>
    </p:spTree>
    <p:custDataLst>
      <p:tags r:id="rId1"/>
    </p:custDataLst>
    <p:extLst>
      <p:ext uri="{BB962C8B-B14F-4D97-AF65-F5344CB8AC3E}">
        <p14:creationId xmlns:p14="http://schemas.microsoft.com/office/powerpoint/2010/main" val="268177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pic>
        <p:nvPicPr>
          <p:cNvPr id="3" name="Picture 2"/>
          <p:cNvPicPr>
            <a:picLocks noChangeAspect="1"/>
          </p:cNvPicPr>
          <p:nvPr/>
        </p:nvPicPr>
        <p:blipFill rotWithShape="1">
          <a:blip r:embed="rId4"/>
          <a:srcRect l="1451" t="7244" r="1100"/>
          <a:stretch/>
        </p:blipFill>
        <p:spPr>
          <a:xfrm>
            <a:off x="51702" y="1035504"/>
            <a:ext cx="4410271" cy="1272246"/>
          </a:xfrm>
          <a:prstGeom prst="rect">
            <a:avLst/>
          </a:prstGeom>
        </p:spPr>
      </p:pic>
      <p:sp>
        <p:nvSpPr>
          <p:cNvPr id="6" name="Rectangle 5"/>
          <p:cNvSpPr/>
          <p:nvPr/>
        </p:nvSpPr>
        <p:spPr>
          <a:xfrm>
            <a:off x="771331" y="1837521"/>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40722" y="1555595"/>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1564242" y="1549539"/>
            <a:ext cx="5617144" cy="2731925"/>
          </a:xfrm>
          <a:prstGeom prst="rect">
            <a:avLst/>
          </a:prstGeom>
        </p:spPr>
      </p:pic>
      <p:sp>
        <p:nvSpPr>
          <p:cNvPr id="16" name="Rectangle 15"/>
          <p:cNvSpPr/>
          <p:nvPr/>
        </p:nvSpPr>
        <p:spPr>
          <a:xfrm>
            <a:off x="4363535" y="1549539"/>
            <a:ext cx="1464554" cy="2731925"/>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3079700" y="1659836"/>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158712" y="1859020"/>
            <a:ext cx="877078" cy="369332"/>
          </a:xfrm>
          <a:prstGeom prst="rect">
            <a:avLst/>
          </a:prstGeom>
          <a:noFill/>
        </p:spPr>
        <p:txBody>
          <a:bodyPr wrap="square" rtlCol="0">
            <a:spAutoFit/>
          </a:bodyPr>
          <a:lstStyle/>
          <a:p>
            <a:r>
              <a:rPr lang="en-US" b="1" dirty="0">
                <a:solidFill>
                  <a:schemeClr val="bg1"/>
                </a:solidFill>
              </a:rPr>
              <a:t>Step 3</a:t>
            </a:r>
          </a:p>
        </p:txBody>
      </p:sp>
      <p:sp>
        <p:nvSpPr>
          <p:cNvPr id="7" name="Oval 6"/>
          <p:cNvSpPr/>
          <p:nvPr/>
        </p:nvSpPr>
        <p:spPr>
          <a:xfrm>
            <a:off x="4176843" y="3984292"/>
            <a:ext cx="1464554" cy="457310"/>
          </a:xfrm>
          <a:prstGeom prst="ellipse">
            <a:avLst/>
          </a:prstGeom>
          <a:noFill/>
          <a:ln w="3810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46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993145"/>
            <a:ext cx="4295775" cy="733425"/>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sp>
        <p:nvSpPr>
          <p:cNvPr id="12" name="Right Arrow 11"/>
          <p:cNvSpPr/>
          <p:nvPr/>
        </p:nvSpPr>
        <p:spPr>
          <a:xfrm>
            <a:off x="940491" y="3584042"/>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008920" y="3789317"/>
            <a:ext cx="877078" cy="369332"/>
          </a:xfrm>
          <a:prstGeom prst="rect">
            <a:avLst/>
          </a:prstGeom>
          <a:noFill/>
        </p:spPr>
        <p:txBody>
          <a:bodyPr wrap="square" rtlCol="0">
            <a:spAutoFit/>
          </a:bodyPr>
          <a:lstStyle/>
          <a:p>
            <a:r>
              <a:rPr lang="en-US" b="1" dirty="0">
                <a:solidFill>
                  <a:schemeClr val="bg1"/>
                </a:solidFill>
              </a:rPr>
              <a:t>Step 1</a:t>
            </a:r>
          </a:p>
        </p:txBody>
      </p:sp>
      <p:pic>
        <p:nvPicPr>
          <p:cNvPr id="3" name="Picture 2"/>
          <p:cNvPicPr>
            <a:picLocks noChangeAspect="1"/>
          </p:cNvPicPr>
          <p:nvPr/>
        </p:nvPicPr>
        <p:blipFill>
          <a:blip r:embed="rId5"/>
          <a:stretch>
            <a:fillRect/>
          </a:stretch>
        </p:blipFill>
        <p:spPr>
          <a:xfrm>
            <a:off x="2341756" y="1593481"/>
            <a:ext cx="4586792" cy="2761891"/>
          </a:xfrm>
          <a:prstGeom prst="rect">
            <a:avLst/>
          </a:prstGeom>
        </p:spPr>
      </p:pic>
    </p:spTree>
    <p:custDataLst>
      <p:tags r:id="rId1"/>
    </p:custDataLst>
    <p:extLst>
      <p:ext uri="{BB962C8B-B14F-4D97-AF65-F5344CB8AC3E}">
        <p14:creationId xmlns:p14="http://schemas.microsoft.com/office/powerpoint/2010/main" val="382658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2930" t="19237"/>
          <a:stretch/>
        </p:blipFill>
        <p:spPr>
          <a:xfrm>
            <a:off x="74644" y="1063694"/>
            <a:ext cx="4327069" cy="615416"/>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pic>
        <p:nvPicPr>
          <p:cNvPr id="10" name="Picture 9"/>
          <p:cNvPicPr>
            <a:picLocks noChangeAspect="1"/>
          </p:cNvPicPr>
          <p:nvPr/>
        </p:nvPicPr>
        <p:blipFill rotWithShape="1">
          <a:blip r:embed="rId5"/>
          <a:srcRect r="1208"/>
          <a:stretch/>
        </p:blipFill>
        <p:spPr>
          <a:xfrm>
            <a:off x="4619428" y="1700116"/>
            <a:ext cx="3103772" cy="2628938"/>
          </a:xfrm>
          <a:prstGeom prst="rect">
            <a:avLst/>
          </a:prstGeom>
        </p:spPr>
      </p:pic>
      <p:pic>
        <p:nvPicPr>
          <p:cNvPr id="11" name="Picture 10"/>
          <p:cNvPicPr>
            <a:picLocks noChangeAspect="1"/>
          </p:cNvPicPr>
          <p:nvPr/>
        </p:nvPicPr>
        <p:blipFill rotWithShape="1">
          <a:blip r:embed="rId6"/>
          <a:srcRect t="5129"/>
          <a:stretch/>
        </p:blipFill>
        <p:spPr>
          <a:xfrm>
            <a:off x="559755" y="1778045"/>
            <a:ext cx="2878799" cy="2473079"/>
          </a:xfrm>
          <a:prstGeom prst="rect">
            <a:avLst/>
          </a:prstGeom>
        </p:spPr>
      </p:pic>
      <p:sp>
        <p:nvSpPr>
          <p:cNvPr id="15" name="Right Arrow 14"/>
          <p:cNvSpPr/>
          <p:nvPr/>
        </p:nvSpPr>
        <p:spPr>
          <a:xfrm>
            <a:off x="3435823" y="3544227"/>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16200000">
            <a:off x="5789728" y="2409532"/>
            <a:ext cx="827318" cy="3039627"/>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529881" y="3722371"/>
            <a:ext cx="877078" cy="369332"/>
          </a:xfrm>
          <a:prstGeom prst="rect">
            <a:avLst/>
          </a:prstGeom>
          <a:noFill/>
        </p:spPr>
        <p:txBody>
          <a:bodyPr wrap="square" rtlCol="0">
            <a:spAutoFit/>
          </a:bodyPr>
          <a:lstStyle/>
          <a:p>
            <a:r>
              <a:rPr lang="en-US" b="1" dirty="0">
                <a:solidFill>
                  <a:schemeClr val="bg1"/>
                </a:solidFill>
              </a:rPr>
              <a:t>Step 2</a:t>
            </a:r>
          </a:p>
        </p:txBody>
      </p:sp>
    </p:spTree>
    <p:custDataLst>
      <p:tags r:id="rId1"/>
    </p:custDataLst>
    <p:extLst>
      <p:ext uri="{BB962C8B-B14F-4D97-AF65-F5344CB8AC3E}">
        <p14:creationId xmlns:p14="http://schemas.microsoft.com/office/powerpoint/2010/main" val="252451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17" name="TextBox 16"/>
          <p:cNvSpPr txBox="1"/>
          <p:nvPr/>
        </p:nvSpPr>
        <p:spPr>
          <a:xfrm>
            <a:off x="3529881" y="3722371"/>
            <a:ext cx="877078" cy="369332"/>
          </a:xfrm>
          <a:prstGeom prst="rect">
            <a:avLst/>
          </a:prstGeom>
          <a:noFill/>
        </p:spPr>
        <p:txBody>
          <a:bodyPr wrap="square" rtlCol="0">
            <a:spAutoFit/>
          </a:bodyPr>
          <a:lstStyle/>
          <a:p>
            <a:r>
              <a:rPr lang="en-US" b="1" dirty="0">
                <a:solidFill>
                  <a:schemeClr val="bg1"/>
                </a:solidFill>
              </a:rPr>
              <a:t>Step 2</a:t>
            </a:r>
          </a:p>
        </p:txBody>
      </p:sp>
      <p:pic>
        <p:nvPicPr>
          <p:cNvPr id="9" name="Picture 8"/>
          <p:cNvPicPr>
            <a:picLocks noChangeAspect="1"/>
          </p:cNvPicPr>
          <p:nvPr/>
        </p:nvPicPr>
        <p:blipFill>
          <a:blip r:embed="rId4"/>
          <a:stretch>
            <a:fillRect/>
          </a:stretch>
        </p:blipFill>
        <p:spPr>
          <a:xfrm>
            <a:off x="196876" y="1050286"/>
            <a:ext cx="2553978" cy="3298690"/>
          </a:xfrm>
          <a:prstGeom prst="rect">
            <a:avLst/>
          </a:prstGeom>
          <a:ln>
            <a:solidFill>
              <a:schemeClr val="tx1"/>
            </a:solidFill>
          </a:ln>
        </p:spPr>
      </p:pic>
      <p:pic>
        <p:nvPicPr>
          <p:cNvPr id="3" name="Picture 2"/>
          <p:cNvPicPr>
            <a:picLocks noChangeAspect="1"/>
          </p:cNvPicPr>
          <p:nvPr/>
        </p:nvPicPr>
        <p:blipFill>
          <a:blip r:embed="rId5"/>
          <a:stretch>
            <a:fillRect/>
          </a:stretch>
        </p:blipFill>
        <p:spPr>
          <a:xfrm>
            <a:off x="2889293" y="1050287"/>
            <a:ext cx="5410469" cy="2863792"/>
          </a:xfrm>
          <a:prstGeom prst="rect">
            <a:avLst/>
          </a:prstGeom>
          <a:ln>
            <a:solidFill>
              <a:schemeClr val="tx1"/>
            </a:solidFill>
          </a:ln>
        </p:spPr>
      </p:pic>
    </p:spTree>
    <p:custDataLst>
      <p:tags r:id="rId1"/>
    </p:custDataLst>
    <p:extLst>
      <p:ext uri="{BB962C8B-B14F-4D97-AF65-F5344CB8AC3E}">
        <p14:creationId xmlns:p14="http://schemas.microsoft.com/office/powerpoint/2010/main" val="274076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17" name="TextBox 16"/>
          <p:cNvSpPr txBox="1"/>
          <p:nvPr/>
        </p:nvSpPr>
        <p:spPr>
          <a:xfrm>
            <a:off x="3529881" y="3722371"/>
            <a:ext cx="877078" cy="369332"/>
          </a:xfrm>
          <a:prstGeom prst="rect">
            <a:avLst/>
          </a:prstGeom>
          <a:noFill/>
        </p:spPr>
        <p:txBody>
          <a:bodyPr wrap="square" rtlCol="0">
            <a:spAutoFit/>
          </a:bodyPr>
          <a:lstStyle/>
          <a:p>
            <a:r>
              <a:rPr lang="en-US" b="1" dirty="0">
                <a:solidFill>
                  <a:schemeClr val="bg1"/>
                </a:solidFill>
              </a:rPr>
              <a:t>Step 2</a:t>
            </a:r>
          </a:p>
        </p:txBody>
      </p:sp>
      <p:pic>
        <p:nvPicPr>
          <p:cNvPr id="3" name="Picture 2"/>
          <p:cNvPicPr>
            <a:picLocks noChangeAspect="1"/>
          </p:cNvPicPr>
          <p:nvPr/>
        </p:nvPicPr>
        <p:blipFill>
          <a:blip r:embed="rId4"/>
          <a:stretch>
            <a:fillRect/>
          </a:stretch>
        </p:blipFill>
        <p:spPr>
          <a:xfrm>
            <a:off x="1003609" y="1050287"/>
            <a:ext cx="6317811" cy="3344054"/>
          </a:xfrm>
          <a:prstGeom prst="rect">
            <a:avLst/>
          </a:prstGeom>
          <a:ln>
            <a:solidFill>
              <a:schemeClr val="tx1"/>
            </a:solidFill>
          </a:ln>
        </p:spPr>
      </p:pic>
      <p:pic>
        <p:nvPicPr>
          <p:cNvPr id="4" name="Picture 3"/>
          <p:cNvPicPr>
            <a:picLocks noChangeAspect="1"/>
          </p:cNvPicPr>
          <p:nvPr/>
        </p:nvPicPr>
        <p:blipFill>
          <a:blip r:embed="rId5">
            <a:clrChange>
              <a:clrFrom>
                <a:srgbClr val="FFFFFF"/>
              </a:clrFrom>
              <a:clrTo>
                <a:srgbClr val="FFFFFF">
                  <a:alpha val="0"/>
                </a:srgbClr>
              </a:clrTo>
            </a:clrChange>
          </a:blip>
          <a:stretch>
            <a:fillRect/>
          </a:stretch>
        </p:blipFill>
        <p:spPr>
          <a:xfrm>
            <a:off x="1071764" y="1516566"/>
            <a:ext cx="1773339" cy="144410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3171537" y="2108385"/>
            <a:ext cx="1981954" cy="1613986"/>
          </a:xfrm>
          <a:prstGeom prst="rect">
            <a:avLst/>
          </a:prstGeom>
        </p:spPr>
      </p:pic>
    </p:spTree>
    <p:custDataLst>
      <p:tags r:id="rId1"/>
    </p:custDataLst>
    <p:extLst>
      <p:ext uri="{BB962C8B-B14F-4D97-AF65-F5344CB8AC3E}">
        <p14:creationId xmlns:p14="http://schemas.microsoft.com/office/powerpoint/2010/main" val="26046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3600" b="1" dirty="0"/>
              <a:t>OVERVIEW</a:t>
            </a:r>
          </a:p>
        </p:txBody>
      </p:sp>
      <p:sp>
        <p:nvSpPr>
          <p:cNvPr id="4" name="TextBox 3">
            <a:extLst>
              <a:ext uri="{FF2B5EF4-FFF2-40B4-BE49-F238E27FC236}">
                <a16:creationId xmlns:a16="http://schemas.microsoft.com/office/drawing/2014/main" id="{A8584BDA-259F-E84E-B36C-C6CDD9C47E05}"/>
              </a:ext>
            </a:extLst>
          </p:cNvPr>
          <p:cNvSpPr txBox="1"/>
          <p:nvPr/>
        </p:nvSpPr>
        <p:spPr>
          <a:xfrm>
            <a:off x="1533273" y="1299070"/>
            <a:ext cx="5940606" cy="2582245"/>
          </a:xfrm>
          <a:prstGeom prst="rect">
            <a:avLst/>
          </a:prstGeom>
          <a:noFill/>
        </p:spPr>
        <p:txBody>
          <a:bodyPr wrap="square" rtlCol="0">
            <a:spAutoFit/>
          </a:bodyPr>
          <a:lstStyle/>
          <a:p>
            <a:pPr marL="285750" indent="-285750">
              <a:lnSpc>
                <a:spcPct val="114000"/>
              </a:lnSpc>
              <a:spcAft>
                <a:spcPts val="600"/>
              </a:spcAft>
              <a:buClr>
                <a:srgbClr val="E20D38"/>
              </a:buClr>
              <a:buFont typeface="Wingdings" pitchFamily="2" charset="2"/>
              <a:buChar char="Ø"/>
            </a:pPr>
            <a:r>
              <a:rPr lang="en-US" sz="2000" dirty="0"/>
              <a:t>Ounce Equivalent Overview</a:t>
            </a:r>
          </a:p>
          <a:p>
            <a:pPr marL="285750" indent="-285750">
              <a:lnSpc>
                <a:spcPct val="114000"/>
              </a:lnSpc>
              <a:spcAft>
                <a:spcPts val="600"/>
              </a:spcAft>
              <a:buClr>
                <a:srgbClr val="E20D38"/>
              </a:buClr>
              <a:buFont typeface="Wingdings" pitchFamily="2" charset="2"/>
              <a:buChar char="Ø"/>
            </a:pPr>
            <a:r>
              <a:rPr lang="en-US" sz="2000" dirty="0"/>
              <a:t>Implementation Timeline</a:t>
            </a:r>
          </a:p>
          <a:p>
            <a:pPr marL="285750" indent="-285750">
              <a:lnSpc>
                <a:spcPct val="114000"/>
              </a:lnSpc>
              <a:spcAft>
                <a:spcPts val="600"/>
              </a:spcAft>
              <a:buClr>
                <a:srgbClr val="E20D38"/>
              </a:buClr>
              <a:buFont typeface="Wingdings" pitchFamily="2" charset="2"/>
              <a:buChar char="Ø"/>
            </a:pPr>
            <a:r>
              <a:rPr lang="en-US" sz="2000" dirty="0"/>
              <a:t>Monitoring</a:t>
            </a:r>
          </a:p>
          <a:p>
            <a:pPr marL="285750" indent="-285750">
              <a:lnSpc>
                <a:spcPct val="114000"/>
              </a:lnSpc>
              <a:spcAft>
                <a:spcPts val="600"/>
              </a:spcAft>
              <a:buClr>
                <a:srgbClr val="E20D38"/>
              </a:buClr>
              <a:buFont typeface="Wingdings" pitchFamily="2" charset="2"/>
              <a:buChar char="Ø"/>
            </a:pPr>
            <a:r>
              <a:rPr lang="en-US" sz="2000" dirty="0"/>
              <a:t>Team Nutrition Grains Measuring Chart</a:t>
            </a:r>
          </a:p>
          <a:p>
            <a:pPr marL="285750" indent="-285750">
              <a:lnSpc>
                <a:spcPct val="114000"/>
              </a:lnSpc>
              <a:spcAft>
                <a:spcPts val="600"/>
              </a:spcAft>
              <a:buClr>
                <a:srgbClr val="E20D38"/>
              </a:buClr>
              <a:buFont typeface="Wingdings" pitchFamily="2" charset="2"/>
              <a:buChar char="Ø"/>
            </a:pPr>
            <a:r>
              <a:rPr lang="en-US" sz="2000" dirty="0"/>
              <a:t>Food Buying Guide – Exhibit A Grains Tool</a:t>
            </a:r>
          </a:p>
          <a:p>
            <a:pPr marL="285750" indent="-285750">
              <a:lnSpc>
                <a:spcPct val="114000"/>
              </a:lnSpc>
              <a:spcAft>
                <a:spcPts val="600"/>
              </a:spcAft>
              <a:buClr>
                <a:srgbClr val="E20D38"/>
              </a:buClr>
              <a:buFont typeface="Wingdings" pitchFamily="2" charset="2"/>
              <a:buChar char="Ø"/>
            </a:pPr>
            <a:r>
              <a:rPr lang="en-US" sz="2000" dirty="0"/>
              <a:t>Food Buying Guide – Recipe Analysis Workbook</a:t>
            </a:r>
          </a:p>
        </p:txBody>
      </p:sp>
    </p:spTree>
    <p:custDataLst>
      <p:tags r:id="rId1"/>
    </p:custDataLst>
    <p:extLst>
      <p:ext uri="{BB962C8B-B14F-4D97-AF65-F5344CB8AC3E}">
        <p14:creationId xmlns:p14="http://schemas.microsoft.com/office/powerpoint/2010/main" val="20684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17" name="TextBox 16"/>
          <p:cNvSpPr txBox="1"/>
          <p:nvPr/>
        </p:nvSpPr>
        <p:spPr>
          <a:xfrm>
            <a:off x="3529881" y="3722371"/>
            <a:ext cx="877078" cy="369332"/>
          </a:xfrm>
          <a:prstGeom prst="rect">
            <a:avLst/>
          </a:prstGeom>
          <a:noFill/>
        </p:spPr>
        <p:txBody>
          <a:bodyPr wrap="square" rtlCol="0">
            <a:spAutoFit/>
          </a:bodyPr>
          <a:lstStyle/>
          <a:p>
            <a:r>
              <a:rPr lang="en-US" b="1" dirty="0">
                <a:solidFill>
                  <a:schemeClr val="bg1"/>
                </a:solidFill>
              </a:rPr>
              <a:t>Step 2</a:t>
            </a:r>
          </a:p>
        </p:txBody>
      </p:sp>
      <p:pic>
        <p:nvPicPr>
          <p:cNvPr id="3" name="Picture 2"/>
          <p:cNvPicPr>
            <a:picLocks noChangeAspect="1"/>
          </p:cNvPicPr>
          <p:nvPr/>
        </p:nvPicPr>
        <p:blipFill>
          <a:blip r:embed="rId4"/>
          <a:stretch>
            <a:fillRect/>
          </a:stretch>
        </p:blipFill>
        <p:spPr>
          <a:xfrm>
            <a:off x="1182029" y="1050287"/>
            <a:ext cx="6139392" cy="3249616"/>
          </a:xfrm>
          <a:prstGeom prst="rect">
            <a:avLst/>
          </a:prstGeom>
          <a:ln>
            <a:solidFill>
              <a:schemeClr val="tx1"/>
            </a:solidFill>
          </a:ln>
        </p:spPr>
      </p:pic>
      <p:sp>
        <p:nvSpPr>
          <p:cNvPr id="5" name="TextBox 4"/>
          <p:cNvSpPr txBox="1"/>
          <p:nvPr/>
        </p:nvSpPr>
        <p:spPr>
          <a:xfrm>
            <a:off x="1555107" y="3925697"/>
            <a:ext cx="2391547" cy="369332"/>
          </a:xfrm>
          <a:prstGeom prst="rect">
            <a:avLst/>
          </a:prstGeom>
          <a:noFill/>
        </p:spPr>
        <p:txBody>
          <a:bodyPr wrap="square" rtlCol="0">
            <a:spAutoFit/>
          </a:bodyPr>
          <a:lstStyle/>
          <a:p>
            <a:r>
              <a:rPr lang="en-US" b="1" dirty="0">
                <a:solidFill>
                  <a:srgbClr val="EA1F48"/>
                </a:solidFill>
              </a:rPr>
              <a:t>~1 ½” across</a:t>
            </a:r>
          </a:p>
        </p:txBody>
      </p:sp>
      <p:pic>
        <p:nvPicPr>
          <p:cNvPr id="12" name="Picture 8" descr="The Best Sex Positions Ever: The Pretzel"/>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l="9036" t="8939" r="8031" b="8885"/>
          <a:stretch/>
        </p:blipFill>
        <p:spPr bwMode="auto">
          <a:xfrm rot="883666">
            <a:off x="1418019" y="3131306"/>
            <a:ext cx="1202348" cy="11821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076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17" name="TextBox 16"/>
          <p:cNvSpPr txBox="1"/>
          <p:nvPr/>
        </p:nvSpPr>
        <p:spPr>
          <a:xfrm>
            <a:off x="3529881" y="3722371"/>
            <a:ext cx="877078" cy="369332"/>
          </a:xfrm>
          <a:prstGeom prst="rect">
            <a:avLst/>
          </a:prstGeom>
          <a:noFill/>
        </p:spPr>
        <p:txBody>
          <a:bodyPr wrap="square" rtlCol="0">
            <a:spAutoFit/>
          </a:bodyPr>
          <a:lstStyle/>
          <a:p>
            <a:r>
              <a:rPr lang="en-US" b="1" dirty="0">
                <a:solidFill>
                  <a:schemeClr val="bg1"/>
                </a:solidFill>
              </a:rPr>
              <a:t>Step 2</a:t>
            </a:r>
          </a:p>
        </p:txBody>
      </p:sp>
      <p:pic>
        <p:nvPicPr>
          <p:cNvPr id="3" name="Picture 2"/>
          <p:cNvPicPr>
            <a:picLocks noChangeAspect="1"/>
          </p:cNvPicPr>
          <p:nvPr/>
        </p:nvPicPr>
        <p:blipFill>
          <a:blip r:embed="rId4"/>
          <a:stretch>
            <a:fillRect/>
          </a:stretch>
        </p:blipFill>
        <p:spPr>
          <a:xfrm>
            <a:off x="1059365" y="1050287"/>
            <a:ext cx="6262055" cy="3314542"/>
          </a:xfrm>
          <a:prstGeom prst="rect">
            <a:avLst/>
          </a:prstGeom>
          <a:ln>
            <a:solidFill>
              <a:schemeClr val="tx1"/>
            </a:solidFill>
          </a:ln>
        </p:spPr>
      </p:pic>
      <p:sp>
        <p:nvSpPr>
          <p:cNvPr id="5" name="TextBox 4"/>
          <p:cNvSpPr txBox="1"/>
          <p:nvPr/>
        </p:nvSpPr>
        <p:spPr>
          <a:xfrm>
            <a:off x="1555107" y="3925697"/>
            <a:ext cx="2391547" cy="369332"/>
          </a:xfrm>
          <a:prstGeom prst="rect">
            <a:avLst/>
          </a:prstGeom>
          <a:noFill/>
        </p:spPr>
        <p:txBody>
          <a:bodyPr wrap="square" rtlCol="0">
            <a:spAutoFit/>
          </a:bodyPr>
          <a:lstStyle/>
          <a:p>
            <a:r>
              <a:rPr lang="en-US" b="1" dirty="0">
                <a:solidFill>
                  <a:srgbClr val="EA1F48"/>
                </a:solidFill>
              </a:rPr>
              <a:t>~1 ½” tall</a:t>
            </a:r>
          </a:p>
        </p:txBody>
      </p:sp>
      <p:pic>
        <p:nvPicPr>
          <p:cNvPr id="8" name="Picture 8" descr="The Best Sex Positions Ever: The Pretzel"/>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l="9036" t="8939" r="8031" b="8885"/>
          <a:stretch/>
        </p:blipFill>
        <p:spPr bwMode="auto">
          <a:xfrm rot="6662604">
            <a:off x="1362703" y="3214038"/>
            <a:ext cx="1089323" cy="10710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1133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389823" y="1776154"/>
            <a:ext cx="3464553" cy="2191927"/>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sp>
        <p:nvSpPr>
          <p:cNvPr id="17" name="TextBox 16"/>
          <p:cNvSpPr txBox="1"/>
          <p:nvPr/>
        </p:nvSpPr>
        <p:spPr>
          <a:xfrm>
            <a:off x="3529881" y="3722371"/>
            <a:ext cx="877078" cy="369332"/>
          </a:xfrm>
          <a:prstGeom prst="rect">
            <a:avLst/>
          </a:prstGeom>
          <a:noFill/>
        </p:spPr>
        <p:txBody>
          <a:bodyPr wrap="square" rtlCol="0">
            <a:spAutoFit/>
          </a:bodyPr>
          <a:lstStyle/>
          <a:p>
            <a:r>
              <a:rPr lang="en-US" b="1" dirty="0">
                <a:solidFill>
                  <a:schemeClr val="bg1"/>
                </a:solidFill>
              </a:rPr>
              <a:t>Step 2</a:t>
            </a:r>
          </a:p>
        </p:txBody>
      </p:sp>
      <p:sp>
        <p:nvSpPr>
          <p:cNvPr id="4" name="TextBox 3"/>
          <p:cNvSpPr txBox="1"/>
          <p:nvPr/>
        </p:nvSpPr>
        <p:spPr>
          <a:xfrm>
            <a:off x="802184" y="1068621"/>
            <a:ext cx="7539631" cy="646331"/>
          </a:xfrm>
          <a:prstGeom prst="rect">
            <a:avLst/>
          </a:prstGeom>
          <a:noFill/>
        </p:spPr>
        <p:txBody>
          <a:bodyPr wrap="square" rtlCol="0">
            <a:spAutoFit/>
          </a:bodyPr>
          <a:lstStyle/>
          <a:p>
            <a:r>
              <a:rPr lang="en-US" dirty="0"/>
              <a:t>Are these pretzels the same size or larger than the mini pretzel listed on the Grains Measuring Chart? Again, they are 1 ½” by 1 ½”.</a:t>
            </a:r>
          </a:p>
        </p:txBody>
      </p:sp>
      <p:pic>
        <p:nvPicPr>
          <p:cNvPr id="9" name="Picture 8"/>
          <p:cNvPicPr>
            <a:picLocks noChangeAspect="1"/>
          </p:cNvPicPr>
          <p:nvPr/>
        </p:nvPicPr>
        <p:blipFill rotWithShape="1">
          <a:blip r:embed="rId5"/>
          <a:srcRect t="5129"/>
          <a:stretch/>
        </p:blipFill>
        <p:spPr>
          <a:xfrm>
            <a:off x="4406959" y="1882222"/>
            <a:ext cx="2689708" cy="2310637"/>
          </a:xfrm>
          <a:prstGeom prst="rect">
            <a:avLst/>
          </a:prstGeom>
        </p:spPr>
      </p:pic>
      <p:sp>
        <p:nvSpPr>
          <p:cNvPr id="6" name="Oval 5"/>
          <p:cNvSpPr/>
          <p:nvPr/>
        </p:nvSpPr>
        <p:spPr>
          <a:xfrm>
            <a:off x="4045219" y="3406246"/>
            <a:ext cx="3336887" cy="903251"/>
          </a:xfrm>
          <a:prstGeom prst="ellipse">
            <a:avLst/>
          </a:prstGeom>
          <a:noFill/>
          <a:ln w="3810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3746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pic>
        <p:nvPicPr>
          <p:cNvPr id="3" name="Picture 2"/>
          <p:cNvPicPr>
            <a:picLocks noChangeAspect="1"/>
          </p:cNvPicPr>
          <p:nvPr/>
        </p:nvPicPr>
        <p:blipFill rotWithShape="1">
          <a:blip r:embed="rId4"/>
          <a:srcRect l="1451" t="7244" r="1100"/>
          <a:stretch/>
        </p:blipFill>
        <p:spPr>
          <a:xfrm>
            <a:off x="1088765" y="1035503"/>
            <a:ext cx="4410271" cy="1272246"/>
          </a:xfrm>
          <a:prstGeom prst="rect">
            <a:avLst/>
          </a:prstGeom>
        </p:spPr>
      </p:pic>
      <p:sp>
        <p:nvSpPr>
          <p:cNvPr id="6" name="Rectangle 5"/>
          <p:cNvSpPr/>
          <p:nvPr/>
        </p:nvSpPr>
        <p:spPr>
          <a:xfrm>
            <a:off x="771331" y="1837521"/>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40722" y="1555595"/>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1538269" y="3671282"/>
            <a:ext cx="1082266" cy="734608"/>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539223" y="3858819"/>
            <a:ext cx="992104" cy="369332"/>
          </a:xfrm>
          <a:prstGeom prst="rect">
            <a:avLst/>
          </a:prstGeom>
          <a:noFill/>
        </p:spPr>
        <p:txBody>
          <a:bodyPr wrap="square" rtlCol="0">
            <a:spAutoFit/>
          </a:bodyPr>
          <a:lstStyle/>
          <a:p>
            <a:r>
              <a:rPr lang="en-US" b="1" dirty="0">
                <a:solidFill>
                  <a:schemeClr val="bg1"/>
                </a:solidFill>
              </a:rPr>
              <a:t>Step 3</a:t>
            </a:r>
          </a:p>
        </p:txBody>
      </p:sp>
      <p:pic>
        <p:nvPicPr>
          <p:cNvPr id="5" name="Picture 4"/>
          <p:cNvPicPr>
            <a:picLocks noChangeAspect="1"/>
          </p:cNvPicPr>
          <p:nvPr/>
        </p:nvPicPr>
        <p:blipFill rotWithShape="1">
          <a:blip r:embed="rId5"/>
          <a:srcRect l="818" t="3140" r="1"/>
          <a:stretch/>
        </p:blipFill>
        <p:spPr>
          <a:xfrm>
            <a:off x="2779049" y="1639229"/>
            <a:ext cx="4368798" cy="2580335"/>
          </a:xfrm>
          <a:prstGeom prst="rect">
            <a:avLst/>
          </a:prstGeom>
          <a:ln>
            <a:solidFill>
              <a:schemeClr val="tx1"/>
            </a:solidFill>
          </a:ln>
        </p:spPr>
      </p:pic>
    </p:spTree>
    <p:custDataLst>
      <p:tags r:id="rId1"/>
    </p:custDataLst>
    <p:extLst>
      <p:ext uri="{BB962C8B-B14F-4D97-AF65-F5344CB8AC3E}">
        <p14:creationId xmlns:p14="http://schemas.microsoft.com/office/powerpoint/2010/main" val="70610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6" name="Rectangle 5"/>
          <p:cNvSpPr/>
          <p:nvPr/>
        </p:nvSpPr>
        <p:spPr>
          <a:xfrm>
            <a:off x="771331" y="1837521"/>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40722" y="1555595"/>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25624" y="1180959"/>
            <a:ext cx="2170923" cy="2862322"/>
          </a:xfrm>
          <a:prstGeom prst="rect">
            <a:avLst/>
          </a:prstGeom>
          <a:noFill/>
        </p:spPr>
        <p:txBody>
          <a:bodyPr wrap="square" rtlCol="0">
            <a:spAutoFit/>
          </a:bodyPr>
          <a:lstStyle/>
          <a:p>
            <a:r>
              <a:rPr lang="en-US" dirty="0"/>
              <a:t>You want to serve pretzels to adult participants as a snack. How many mini-twist pretzels do you need to serve to meet the minimum required grains at snack in the CACFP? </a:t>
            </a:r>
          </a:p>
        </p:txBody>
      </p:sp>
      <p:pic>
        <p:nvPicPr>
          <p:cNvPr id="10" name="Picture 9"/>
          <p:cNvPicPr>
            <a:picLocks noChangeAspect="1"/>
          </p:cNvPicPr>
          <p:nvPr/>
        </p:nvPicPr>
        <p:blipFill>
          <a:blip r:embed="rId4"/>
          <a:stretch>
            <a:fillRect/>
          </a:stretch>
        </p:blipFill>
        <p:spPr>
          <a:xfrm>
            <a:off x="2727650" y="1057471"/>
            <a:ext cx="5141166" cy="3109298"/>
          </a:xfrm>
          <a:prstGeom prst="rect">
            <a:avLst/>
          </a:prstGeom>
        </p:spPr>
      </p:pic>
      <p:sp>
        <p:nvSpPr>
          <p:cNvPr id="11" name="Rectangle 10"/>
          <p:cNvSpPr/>
          <p:nvPr/>
        </p:nvSpPr>
        <p:spPr>
          <a:xfrm>
            <a:off x="5330890" y="1433870"/>
            <a:ext cx="1389498" cy="2745339"/>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16200000">
            <a:off x="4598815" y="2057633"/>
            <a:ext cx="332552" cy="3910598"/>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0409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993145"/>
            <a:ext cx="4295775" cy="733425"/>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pic>
        <p:nvPicPr>
          <p:cNvPr id="10" name="Picture 9"/>
          <p:cNvPicPr>
            <a:picLocks noChangeAspect="1"/>
          </p:cNvPicPr>
          <p:nvPr/>
        </p:nvPicPr>
        <p:blipFill>
          <a:blip r:embed="rId5"/>
          <a:stretch>
            <a:fillRect/>
          </a:stretch>
        </p:blipFill>
        <p:spPr>
          <a:xfrm>
            <a:off x="1733265" y="1567445"/>
            <a:ext cx="5195393" cy="2804103"/>
          </a:xfrm>
          <a:prstGeom prst="rect">
            <a:avLst/>
          </a:prstGeom>
        </p:spPr>
      </p:pic>
      <p:sp>
        <p:nvSpPr>
          <p:cNvPr id="11" name="Rectangle 10"/>
          <p:cNvSpPr/>
          <p:nvPr/>
        </p:nvSpPr>
        <p:spPr>
          <a:xfrm>
            <a:off x="1722114" y="1836583"/>
            <a:ext cx="1333320" cy="2534965"/>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205271" y="3495868"/>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73700" y="3701143"/>
            <a:ext cx="877078" cy="369332"/>
          </a:xfrm>
          <a:prstGeom prst="rect">
            <a:avLst/>
          </a:prstGeom>
          <a:noFill/>
        </p:spPr>
        <p:txBody>
          <a:bodyPr wrap="square" rtlCol="0">
            <a:spAutoFit/>
          </a:bodyPr>
          <a:lstStyle/>
          <a:p>
            <a:r>
              <a:rPr lang="en-US" b="1" dirty="0">
                <a:solidFill>
                  <a:schemeClr val="bg1"/>
                </a:solidFill>
              </a:rPr>
              <a:t>Step 1</a:t>
            </a:r>
          </a:p>
        </p:txBody>
      </p:sp>
    </p:spTree>
    <p:custDataLst>
      <p:tags r:id="rId1"/>
    </p:custDataLst>
    <p:extLst>
      <p:ext uri="{BB962C8B-B14F-4D97-AF65-F5344CB8AC3E}">
        <p14:creationId xmlns:p14="http://schemas.microsoft.com/office/powerpoint/2010/main" val="289244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2930" t="19237"/>
          <a:stretch/>
        </p:blipFill>
        <p:spPr>
          <a:xfrm>
            <a:off x="264211" y="1063694"/>
            <a:ext cx="4327069" cy="615416"/>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pic>
        <p:nvPicPr>
          <p:cNvPr id="10" name="Picture 9"/>
          <p:cNvPicPr>
            <a:picLocks noChangeAspect="1"/>
          </p:cNvPicPr>
          <p:nvPr/>
        </p:nvPicPr>
        <p:blipFill rotWithShape="1">
          <a:blip r:embed="rId5"/>
          <a:srcRect r="1208"/>
          <a:stretch/>
        </p:blipFill>
        <p:spPr>
          <a:xfrm>
            <a:off x="4323575" y="1700116"/>
            <a:ext cx="3103772" cy="2628938"/>
          </a:xfrm>
          <a:prstGeom prst="rect">
            <a:avLst/>
          </a:prstGeom>
        </p:spPr>
      </p:pic>
      <p:pic>
        <p:nvPicPr>
          <p:cNvPr id="11" name="Picture 10"/>
          <p:cNvPicPr>
            <a:picLocks noChangeAspect="1"/>
          </p:cNvPicPr>
          <p:nvPr/>
        </p:nvPicPr>
        <p:blipFill rotWithShape="1">
          <a:blip r:embed="rId6"/>
          <a:srcRect t="5129"/>
          <a:stretch/>
        </p:blipFill>
        <p:spPr>
          <a:xfrm>
            <a:off x="1001722" y="1763904"/>
            <a:ext cx="2878799" cy="2473079"/>
          </a:xfrm>
          <a:prstGeom prst="rect">
            <a:avLst/>
          </a:prstGeom>
        </p:spPr>
      </p:pic>
      <p:sp>
        <p:nvSpPr>
          <p:cNvPr id="15" name="Right Arrow 14"/>
          <p:cNvSpPr/>
          <p:nvPr/>
        </p:nvSpPr>
        <p:spPr>
          <a:xfrm>
            <a:off x="3162690" y="1878560"/>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rot="16200000">
            <a:off x="5446661" y="735083"/>
            <a:ext cx="1026370" cy="3039627"/>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256748" y="2056704"/>
            <a:ext cx="877078" cy="369332"/>
          </a:xfrm>
          <a:prstGeom prst="rect">
            <a:avLst/>
          </a:prstGeom>
          <a:noFill/>
        </p:spPr>
        <p:txBody>
          <a:bodyPr wrap="square" rtlCol="0">
            <a:spAutoFit/>
          </a:bodyPr>
          <a:lstStyle/>
          <a:p>
            <a:r>
              <a:rPr lang="en-US" b="1" dirty="0">
                <a:solidFill>
                  <a:schemeClr val="bg1"/>
                </a:solidFill>
              </a:rPr>
              <a:t>Step 2</a:t>
            </a:r>
          </a:p>
        </p:txBody>
      </p:sp>
    </p:spTree>
    <p:custDataLst>
      <p:tags r:id="rId1"/>
    </p:custDataLst>
    <p:extLst>
      <p:ext uri="{BB962C8B-B14F-4D97-AF65-F5344CB8AC3E}">
        <p14:creationId xmlns:p14="http://schemas.microsoft.com/office/powerpoint/2010/main" val="634097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a:t>USING THE GRAINS MEASURING CHART</a:t>
            </a:r>
            <a:endParaRPr lang="en-US" sz="2800" b="1" dirty="0"/>
          </a:p>
        </p:txBody>
      </p:sp>
      <p:pic>
        <p:nvPicPr>
          <p:cNvPr id="3" name="Picture 2"/>
          <p:cNvPicPr>
            <a:picLocks noChangeAspect="1"/>
          </p:cNvPicPr>
          <p:nvPr/>
        </p:nvPicPr>
        <p:blipFill>
          <a:blip r:embed="rId4"/>
          <a:stretch>
            <a:fillRect/>
          </a:stretch>
        </p:blipFill>
        <p:spPr>
          <a:xfrm>
            <a:off x="416766" y="1445428"/>
            <a:ext cx="4055707" cy="2832322"/>
          </a:xfrm>
          <a:prstGeom prst="rect">
            <a:avLst/>
          </a:prstGeom>
        </p:spPr>
      </p:pic>
      <p:sp>
        <p:nvSpPr>
          <p:cNvPr id="16" name="Rectangle 15"/>
          <p:cNvSpPr/>
          <p:nvPr/>
        </p:nvSpPr>
        <p:spPr>
          <a:xfrm rot="16200000">
            <a:off x="2322949" y="550127"/>
            <a:ext cx="289046" cy="3885600"/>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19672" y="1030607"/>
            <a:ext cx="2861388" cy="400110"/>
          </a:xfrm>
          <a:prstGeom prst="rect">
            <a:avLst/>
          </a:prstGeom>
          <a:noFill/>
        </p:spPr>
        <p:txBody>
          <a:bodyPr wrap="square" rtlCol="0">
            <a:spAutoFit/>
          </a:bodyPr>
          <a:lstStyle/>
          <a:p>
            <a:r>
              <a:rPr lang="en-US" sz="2000" b="1" dirty="0">
                <a:solidFill>
                  <a:srgbClr val="EA1F48"/>
                </a:solidFill>
                <a:latin typeface="Arial Rounded MT Bold" panose="020F0704030504030204" pitchFamily="34" charset="0"/>
              </a:rPr>
              <a:t>Brand B Pita Rounds</a:t>
            </a:r>
          </a:p>
        </p:txBody>
      </p:sp>
      <p:pic>
        <p:nvPicPr>
          <p:cNvPr id="6" name="Picture 2" descr="Pita Bread Facts, Health Benefits and Nutritional Valu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915022" y="1477620"/>
            <a:ext cx="3092879" cy="23196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553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a:t>USING THE GRAINS MEASURING CHART</a:t>
            </a:r>
            <a:endParaRPr lang="en-US" sz="2800" b="1" dirty="0"/>
          </a:p>
        </p:txBody>
      </p:sp>
      <p:pic>
        <p:nvPicPr>
          <p:cNvPr id="3" name="Picture 2"/>
          <p:cNvPicPr>
            <a:picLocks noChangeAspect="1"/>
          </p:cNvPicPr>
          <p:nvPr/>
        </p:nvPicPr>
        <p:blipFill>
          <a:blip r:embed="rId4"/>
          <a:stretch>
            <a:fillRect/>
          </a:stretch>
        </p:blipFill>
        <p:spPr>
          <a:xfrm>
            <a:off x="416766" y="1445428"/>
            <a:ext cx="4055707" cy="2832322"/>
          </a:xfrm>
          <a:prstGeom prst="rect">
            <a:avLst/>
          </a:prstGeom>
        </p:spPr>
      </p:pic>
      <p:sp>
        <p:nvSpPr>
          <p:cNvPr id="16" name="Rectangle 15"/>
          <p:cNvSpPr/>
          <p:nvPr/>
        </p:nvSpPr>
        <p:spPr>
          <a:xfrm rot="16200000">
            <a:off x="2322949" y="550127"/>
            <a:ext cx="289046" cy="3885600"/>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19672" y="1030607"/>
            <a:ext cx="2861388" cy="400110"/>
          </a:xfrm>
          <a:prstGeom prst="rect">
            <a:avLst/>
          </a:prstGeom>
          <a:noFill/>
        </p:spPr>
        <p:txBody>
          <a:bodyPr wrap="square" rtlCol="0">
            <a:spAutoFit/>
          </a:bodyPr>
          <a:lstStyle/>
          <a:p>
            <a:r>
              <a:rPr lang="en-US" sz="2000" b="1" dirty="0">
                <a:solidFill>
                  <a:srgbClr val="EA1F48"/>
                </a:solidFill>
                <a:latin typeface="Arial Rounded MT Bold" panose="020F0704030504030204" pitchFamily="34" charset="0"/>
              </a:rPr>
              <a:t>Brand B Pita Rounds</a:t>
            </a:r>
          </a:p>
        </p:txBody>
      </p:sp>
      <p:sp>
        <p:nvSpPr>
          <p:cNvPr id="6" name="TextBox 5"/>
          <p:cNvSpPr txBox="1"/>
          <p:nvPr/>
        </p:nvSpPr>
        <p:spPr>
          <a:xfrm>
            <a:off x="4822977" y="1748238"/>
            <a:ext cx="3562134" cy="1200329"/>
          </a:xfrm>
          <a:prstGeom prst="rect">
            <a:avLst/>
          </a:prstGeom>
          <a:noFill/>
        </p:spPr>
        <p:txBody>
          <a:bodyPr wrap="square" rtlCol="0">
            <a:spAutoFit/>
          </a:bodyPr>
          <a:lstStyle/>
          <a:p>
            <a:r>
              <a:rPr lang="en-US" dirty="0"/>
              <a:t>Does one </a:t>
            </a:r>
            <a:r>
              <a:rPr lang="en-US" i="1" dirty="0"/>
              <a:t>Brand B Pita Round </a:t>
            </a:r>
            <a:r>
              <a:rPr lang="en-US" dirty="0"/>
              <a:t>weigh the same or more than the pita bread listed on the Grains Measuring Chart? </a:t>
            </a:r>
          </a:p>
        </p:txBody>
      </p:sp>
    </p:spTree>
    <p:custDataLst>
      <p:tags r:id="rId1"/>
    </p:custDataLst>
    <p:extLst>
      <p:ext uri="{BB962C8B-B14F-4D97-AF65-F5344CB8AC3E}">
        <p14:creationId xmlns:p14="http://schemas.microsoft.com/office/powerpoint/2010/main" val="230521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a:t>USING THE GRAINS MEASURING CHART</a:t>
            </a:r>
            <a:endParaRPr lang="en-US" sz="2800" b="1" dirty="0"/>
          </a:p>
        </p:txBody>
      </p:sp>
      <p:pic>
        <p:nvPicPr>
          <p:cNvPr id="3" name="Picture 2"/>
          <p:cNvPicPr>
            <a:picLocks noChangeAspect="1"/>
          </p:cNvPicPr>
          <p:nvPr/>
        </p:nvPicPr>
        <p:blipFill>
          <a:blip r:embed="rId4"/>
          <a:stretch>
            <a:fillRect/>
          </a:stretch>
        </p:blipFill>
        <p:spPr>
          <a:xfrm>
            <a:off x="416766" y="1445428"/>
            <a:ext cx="4055707" cy="2832322"/>
          </a:xfrm>
          <a:prstGeom prst="rect">
            <a:avLst/>
          </a:prstGeom>
        </p:spPr>
      </p:pic>
      <p:sp>
        <p:nvSpPr>
          <p:cNvPr id="16" name="Rectangle 15"/>
          <p:cNvSpPr/>
          <p:nvPr/>
        </p:nvSpPr>
        <p:spPr>
          <a:xfrm rot="16200000">
            <a:off x="2322949" y="550127"/>
            <a:ext cx="289046" cy="3885600"/>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119672" y="1030607"/>
            <a:ext cx="2861388" cy="400110"/>
          </a:xfrm>
          <a:prstGeom prst="rect">
            <a:avLst/>
          </a:prstGeom>
          <a:noFill/>
        </p:spPr>
        <p:txBody>
          <a:bodyPr wrap="square" rtlCol="0">
            <a:spAutoFit/>
          </a:bodyPr>
          <a:lstStyle/>
          <a:p>
            <a:r>
              <a:rPr lang="en-US" sz="2000" b="1" dirty="0">
                <a:solidFill>
                  <a:srgbClr val="EA1F48"/>
                </a:solidFill>
                <a:latin typeface="Arial Rounded MT Bold" panose="020F0704030504030204" pitchFamily="34" charset="0"/>
              </a:rPr>
              <a:t>Brand B Pita Rounds</a:t>
            </a:r>
          </a:p>
        </p:txBody>
      </p:sp>
      <p:pic>
        <p:nvPicPr>
          <p:cNvPr id="7" name="Picture 6"/>
          <p:cNvPicPr>
            <a:picLocks noChangeAspect="1"/>
          </p:cNvPicPr>
          <p:nvPr/>
        </p:nvPicPr>
        <p:blipFill rotWithShape="1">
          <a:blip r:embed="rId5"/>
          <a:srcRect t="5129"/>
          <a:stretch/>
        </p:blipFill>
        <p:spPr>
          <a:xfrm>
            <a:off x="5129347" y="1340916"/>
            <a:ext cx="2878799" cy="2473079"/>
          </a:xfrm>
          <a:prstGeom prst="rect">
            <a:avLst/>
          </a:prstGeom>
        </p:spPr>
      </p:pic>
      <p:sp>
        <p:nvSpPr>
          <p:cNvPr id="8" name="Oval 7"/>
          <p:cNvSpPr/>
          <p:nvPr/>
        </p:nvSpPr>
        <p:spPr>
          <a:xfrm>
            <a:off x="4663600" y="1115718"/>
            <a:ext cx="3052059" cy="1677017"/>
          </a:xfrm>
          <a:prstGeom prst="ellipse">
            <a:avLst/>
          </a:prstGeom>
          <a:noFill/>
          <a:ln w="3810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6174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WHAT ARE OUNCE EQUIVALENTS?</a:t>
            </a:r>
          </a:p>
        </p:txBody>
      </p:sp>
      <p:sp>
        <p:nvSpPr>
          <p:cNvPr id="4" name="TextBox 3">
            <a:extLst>
              <a:ext uri="{FF2B5EF4-FFF2-40B4-BE49-F238E27FC236}">
                <a16:creationId xmlns:a16="http://schemas.microsoft.com/office/drawing/2014/main" id="{A8584BDA-259F-E84E-B36C-C6CDD9C47E05}"/>
              </a:ext>
            </a:extLst>
          </p:cNvPr>
          <p:cNvSpPr txBox="1"/>
          <p:nvPr/>
        </p:nvSpPr>
        <p:spPr>
          <a:xfrm>
            <a:off x="4440614" y="2179655"/>
            <a:ext cx="4433858" cy="784189"/>
          </a:xfrm>
          <a:prstGeom prst="rect">
            <a:avLst/>
          </a:prstGeom>
          <a:noFill/>
        </p:spPr>
        <p:txBody>
          <a:bodyPr wrap="square" rtlCol="0">
            <a:spAutoFit/>
          </a:bodyPr>
          <a:lstStyle/>
          <a:p>
            <a:pPr marL="285750" indent="-285750">
              <a:lnSpc>
                <a:spcPct val="114000"/>
              </a:lnSpc>
              <a:spcAft>
                <a:spcPts val="1200"/>
              </a:spcAft>
              <a:buClr>
                <a:srgbClr val="E20D38"/>
              </a:buClr>
              <a:buFont typeface="Wingdings" pitchFamily="2" charset="2"/>
              <a:buChar char="Ø"/>
            </a:pPr>
            <a:r>
              <a:rPr lang="en-US" sz="1600" dirty="0"/>
              <a:t>Moving from </a:t>
            </a:r>
            <a:r>
              <a:rPr lang="en-US" sz="1600" i="1" dirty="0"/>
              <a:t>servings</a:t>
            </a:r>
            <a:r>
              <a:rPr lang="en-US" sz="1600" dirty="0"/>
              <a:t> to </a:t>
            </a:r>
            <a:r>
              <a:rPr lang="en-US" sz="1600" i="1" dirty="0"/>
              <a:t>ounce equivalents</a:t>
            </a:r>
          </a:p>
          <a:p>
            <a:pPr marL="285750" indent="-285750">
              <a:lnSpc>
                <a:spcPct val="114000"/>
              </a:lnSpc>
              <a:spcAft>
                <a:spcPts val="1200"/>
              </a:spcAft>
              <a:buClr>
                <a:srgbClr val="E20D38"/>
              </a:buClr>
              <a:buFont typeface="Wingdings" pitchFamily="2" charset="2"/>
              <a:buChar char="Ø"/>
            </a:pPr>
            <a:r>
              <a:rPr lang="en-US" sz="1600" dirty="0"/>
              <a:t>One ounce equivalent = </a:t>
            </a:r>
            <a:r>
              <a:rPr lang="en-US" sz="1600" i="1" dirty="0">
                <a:solidFill>
                  <a:srgbClr val="E20D38"/>
                </a:solidFill>
              </a:rPr>
              <a:t>16 grams of grain</a:t>
            </a:r>
          </a:p>
        </p:txBody>
      </p:sp>
      <p:pic>
        <p:nvPicPr>
          <p:cNvPr id="3" name="Picture 2"/>
          <p:cNvPicPr>
            <a:picLocks noChangeAspect="1"/>
          </p:cNvPicPr>
          <p:nvPr/>
        </p:nvPicPr>
        <p:blipFill>
          <a:blip r:embed="rId4"/>
          <a:stretch>
            <a:fillRect/>
          </a:stretch>
        </p:blipFill>
        <p:spPr>
          <a:xfrm>
            <a:off x="269528" y="1289781"/>
            <a:ext cx="3816396" cy="2793250"/>
          </a:xfrm>
          <a:prstGeom prst="rect">
            <a:avLst/>
          </a:prstGeom>
        </p:spPr>
      </p:pic>
    </p:spTree>
    <p:custDataLst>
      <p:tags r:id="rId1"/>
    </p:custDataLst>
    <p:extLst>
      <p:ext uri="{BB962C8B-B14F-4D97-AF65-F5344CB8AC3E}">
        <p14:creationId xmlns:p14="http://schemas.microsoft.com/office/powerpoint/2010/main" val="385306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pic>
        <p:nvPicPr>
          <p:cNvPr id="3" name="Picture 2"/>
          <p:cNvPicPr>
            <a:picLocks noChangeAspect="1"/>
          </p:cNvPicPr>
          <p:nvPr/>
        </p:nvPicPr>
        <p:blipFill rotWithShape="1">
          <a:blip r:embed="rId4"/>
          <a:srcRect l="1451" t="7244" r="1100"/>
          <a:stretch/>
        </p:blipFill>
        <p:spPr>
          <a:xfrm>
            <a:off x="899189" y="1035504"/>
            <a:ext cx="4410271" cy="1272246"/>
          </a:xfrm>
          <a:prstGeom prst="rect">
            <a:avLst/>
          </a:prstGeom>
        </p:spPr>
      </p:pic>
      <p:sp>
        <p:nvSpPr>
          <p:cNvPr id="6" name="Rectangle 5"/>
          <p:cNvSpPr/>
          <p:nvPr/>
        </p:nvSpPr>
        <p:spPr>
          <a:xfrm>
            <a:off x="771331" y="1837521"/>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40722" y="1555595"/>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1303147" y="3316608"/>
            <a:ext cx="1250302" cy="77133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382159" y="3493490"/>
            <a:ext cx="877078" cy="369332"/>
          </a:xfrm>
          <a:prstGeom prst="rect">
            <a:avLst/>
          </a:prstGeom>
          <a:noFill/>
        </p:spPr>
        <p:txBody>
          <a:bodyPr wrap="square" rtlCol="0">
            <a:spAutoFit/>
          </a:bodyPr>
          <a:lstStyle/>
          <a:p>
            <a:r>
              <a:rPr lang="en-US" b="1" dirty="0">
                <a:solidFill>
                  <a:schemeClr val="bg1"/>
                </a:solidFill>
              </a:rPr>
              <a:t>Step 3</a:t>
            </a:r>
          </a:p>
        </p:txBody>
      </p:sp>
      <p:pic>
        <p:nvPicPr>
          <p:cNvPr id="5" name="Picture 4"/>
          <p:cNvPicPr>
            <a:picLocks noChangeAspect="1"/>
          </p:cNvPicPr>
          <p:nvPr/>
        </p:nvPicPr>
        <p:blipFill>
          <a:blip r:embed="rId5"/>
          <a:stretch>
            <a:fillRect/>
          </a:stretch>
        </p:blipFill>
        <p:spPr>
          <a:xfrm>
            <a:off x="2553449" y="1555596"/>
            <a:ext cx="4694838" cy="2839366"/>
          </a:xfrm>
          <a:prstGeom prst="rect">
            <a:avLst/>
          </a:prstGeom>
        </p:spPr>
      </p:pic>
      <p:sp>
        <p:nvSpPr>
          <p:cNvPr id="9" name="Rectangle 8"/>
          <p:cNvSpPr/>
          <p:nvPr/>
        </p:nvSpPr>
        <p:spPr>
          <a:xfrm>
            <a:off x="6134836" y="1837521"/>
            <a:ext cx="1119671" cy="2557441"/>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6200000">
            <a:off x="4658715" y="1372826"/>
            <a:ext cx="544943" cy="4646643"/>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4225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6" name="Rectangle 5"/>
          <p:cNvSpPr/>
          <p:nvPr/>
        </p:nvSpPr>
        <p:spPr>
          <a:xfrm>
            <a:off x="771331" y="1837521"/>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40722" y="1555595"/>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4278678" y="1555046"/>
            <a:ext cx="3038956" cy="2595115"/>
          </a:xfrm>
          <a:prstGeom prst="rect">
            <a:avLst/>
          </a:prstGeom>
        </p:spPr>
      </p:pic>
      <p:sp>
        <p:nvSpPr>
          <p:cNvPr id="14" name="TextBox 13"/>
          <p:cNvSpPr txBox="1"/>
          <p:nvPr/>
        </p:nvSpPr>
        <p:spPr>
          <a:xfrm>
            <a:off x="4474906" y="1113035"/>
            <a:ext cx="2861388" cy="400110"/>
          </a:xfrm>
          <a:prstGeom prst="rect">
            <a:avLst/>
          </a:prstGeom>
          <a:noFill/>
        </p:spPr>
        <p:txBody>
          <a:bodyPr wrap="square" rtlCol="0">
            <a:spAutoFit/>
          </a:bodyPr>
          <a:lstStyle/>
          <a:p>
            <a:r>
              <a:rPr lang="en-US" sz="2000" b="1" dirty="0">
                <a:solidFill>
                  <a:srgbClr val="EA1F48"/>
                </a:solidFill>
                <a:latin typeface="Arial Rounded MT Bold" panose="020F0704030504030204" pitchFamily="34" charset="0"/>
              </a:rPr>
              <a:t>Brand B Pancakes</a:t>
            </a:r>
          </a:p>
        </p:txBody>
      </p:sp>
      <p:sp>
        <p:nvSpPr>
          <p:cNvPr id="16" name="Rectangle 15"/>
          <p:cNvSpPr/>
          <p:nvPr/>
        </p:nvSpPr>
        <p:spPr>
          <a:xfrm rot="16200000">
            <a:off x="5563746" y="1012551"/>
            <a:ext cx="234076" cy="2577016"/>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666777" y="1595887"/>
            <a:ext cx="3162704" cy="2425508"/>
          </a:xfrm>
          <a:prstGeom prst="rect">
            <a:avLst/>
          </a:prstGeom>
        </p:spPr>
      </p:pic>
    </p:spTree>
    <p:custDataLst>
      <p:tags r:id="rId1"/>
    </p:custDataLst>
    <p:extLst>
      <p:ext uri="{BB962C8B-B14F-4D97-AF65-F5344CB8AC3E}">
        <p14:creationId xmlns:p14="http://schemas.microsoft.com/office/powerpoint/2010/main" val="40700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6" name="Rectangle 5"/>
          <p:cNvSpPr/>
          <p:nvPr/>
        </p:nvSpPr>
        <p:spPr>
          <a:xfrm>
            <a:off x="771331" y="1837521"/>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540722" y="1555595"/>
            <a:ext cx="3850433" cy="734608"/>
          </a:xfrm>
          <a:prstGeom prst="rect">
            <a:avLst/>
          </a:prstGeom>
          <a:solidFill>
            <a:schemeClr val="bg1"/>
          </a:solidFill>
          <a:ln>
            <a:solidFill>
              <a:schemeClr val="bg1"/>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200722" y="1425742"/>
            <a:ext cx="8508606" cy="2292016"/>
          </a:xfrm>
          <a:prstGeom prst="rect">
            <a:avLst/>
          </a:prstGeom>
        </p:spPr>
      </p:pic>
    </p:spTree>
    <p:custDataLst>
      <p:tags r:id="rId1"/>
    </p:custDataLst>
    <p:extLst>
      <p:ext uri="{BB962C8B-B14F-4D97-AF65-F5344CB8AC3E}">
        <p14:creationId xmlns:p14="http://schemas.microsoft.com/office/powerpoint/2010/main" val="344621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l="2930" t="19237"/>
          <a:stretch/>
        </p:blipFill>
        <p:spPr>
          <a:xfrm>
            <a:off x="74644" y="1063694"/>
            <a:ext cx="4327069" cy="615416"/>
          </a:xfrm>
          <a:prstGeom prst="rect">
            <a:avLst/>
          </a:prstGeom>
        </p:spPr>
      </p:pic>
      <p:sp>
        <p:nvSpPr>
          <p:cNvPr id="2" name="Title 1"/>
          <p:cNvSpPr>
            <a:spLocks noGrp="1"/>
          </p:cNvSpPr>
          <p:nvPr>
            <p:ph type="ctrTitle"/>
          </p:nvPr>
        </p:nvSpPr>
        <p:spPr/>
        <p:txBody>
          <a:bodyPr>
            <a:normAutofit/>
          </a:bodyPr>
          <a:lstStyle/>
          <a:p>
            <a:r>
              <a:rPr lang="en-US" sz="2800" b="1" dirty="0"/>
              <a:t>USING THE GRAINS MEASURING CHART</a:t>
            </a:r>
          </a:p>
        </p:txBody>
      </p:sp>
      <p:pic>
        <p:nvPicPr>
          <p:cNvPr id="9" name="Picture 8"/>
          <p:cNvPicPr>
            <a:picLocks noChangeAspect="1"/>
          </p:cNvPicPr>
          <p:nvPr/>
        </p:nvPicPr>
        <p:blipFill>
          <a:blip r:embed="rId5"/>
          <a:stretch>
            <a:fillRect/>
          </a:stretch>
        </p:blipFill>
        <p:spPr>
          <a:xfrm>
            <a:off x="4158058" y="1764900"/>
            <a:ext cx="3038956" cy="2595115"/>
          </a:xfrm>
          <a:prstGeom prst="rect">
            <a:avLst/>
          </a:prstGeom>
        </p:spPr>
      </p:pic>
      <p:sp>
        <p:nvSpPr>
          <p:cNvPr id="13" name="Rectangle 12"/>
          <p:cNvSpPr/>
          <p:nvPr/>
        </p:nvSpPr>
        <p:spPr>
          <a:xfrm rot="16200000">
            <a:off x="5443126" y="1228623"/>
            <a:ext cx="234076" cy="2577016"/>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757599" y="1082231"/>
            <a:ext cx="7451471" cy="515343"/>
          </a:xfrm>
          <a:prstGeom prst="rect">
            <a:avLst/>
          </a:prstGeom>
        </p:spPr>
      </p:pic>
      <p:sp>
        <p:nvSpPr>
          <p:cNvPr id="14" name="Right Arrow 13"/>
          <p:cNvSpPr/>
          <p:nvPr/>
        </p:nvSpPr>
        <p:spPr>
          <a:xfrm>
            <a:off x="1387151" y="1825515"/>
            <a:ext cx="2649893" cy="1340673"/>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412007" y="2341962"/>
            <a:ext cx="2634367" cy="307777"/>
          </a:xfrm>
          <a:prstGeom prst="rect">
            <a:avLst/>
          </a:prstGeom>
          <a:noFill/>
        </p:spPr>
        <p:txBody>
          <a:bodyPr wrap="square" rtlCol="0">
            <a:spAutoFit/>
          </a:bodyPr>
          <a:lstStyle/>
          <a:p>
            <a:r>
              <a:rPr lang="en-US" sz="1400" b="1" dirty="0">
                <a:solidFill>
                  <a:schemeClr val="bg1"/>
                </a:solidFill>
              </a:rPr>
              <a:t>Weight of 1 serving = 117 g</a:t>
            </a:r>
          </a:p>
        </p:txBody>
      </p:sp>
      <p:sp>
        <p:nvSpPr>
          <p:cNvPr id="12" name="TextBox 11"/>
          <p:cNvSpPr txBox="1"/>
          <p:nvPr/>
        </p:nvSpPr>
        <p:spPr>
          <a:xfrm>
            <a:off x="4354286" y="1390911"/>
            <a:ext cx="2861388" cy="400110"/>
          </a:xfrm>
          <a:prstGeom prst="rect">
            <a:avLst/>
          </a:prstGeom>
          <a:noFill/>
        </p:spPr>
        <p:txBody>
          <a:bodyPr wrap="square" rtlCol="0">
            <a:spAutoFit/>
          </a:bodyPr>
          <a:lstStyle/>
          <a:p>
            <a:r>
              <a:rPr lang="en-US" sz="2000" b="1" dirty="0">
                <a:solidFill>
                  <a:srgbClr val="EA1F48"/>
                </a:solidFill>
                <a:latin typeface="Arial Rounded MT Bold" panose="020F0704030504030204" pitchFamily="34" charset="0"/>
              </a:rPr>
              <a:t>Brand B Pancakes</a:t>
            </a:r>
          </a:p>
        </p:txBody>
      </p:sp>
    </p:spTree>
    <p:custDataLst>
      <p:tags r:id="rId1"/>
    </p:custDataLst>
    <p:extLst>
      <p:ext uri="{BB962C8B-B14F-4D97-AF65-F5344CB8AC3E}">
        <p14:creationId xmlns:p14="http://schemas.microsoft.com/office/powerpoint/2010/main" val="356358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pic>
        <p:nvPicPr>
          <p:cNvPr id="4" name="Picture 3"/>
          <p:cNvPicPr>
            <a:picLocks noChangeAspect="1"/>
          </p:cNvPicPr>
          <p:nvPr/>
        </p:nvPicPr>
        <p:blipFill>
          <a:blip r:embed="rId4"/>
          <a:stretch>
            <a:fillRect/>
          </a:stretch>
        </p:blipFill>
        <p:spPr>
          <a:xfrm>
            <a:off x="501805" y="1128641"/>
            <a:ext cx="5749705" cy="597150"/>
          </a:xfrm>
          <a:prstGeom prst="rect">
            <a:avLst/>
          </a:prstGeom>
        </p:spPr>
      </p:pic>
      <p:pic>
        <p:nvPicPr>
          <p:cNvPr id="11" name="Picture 10"/>
          <p:cNvPicPr>
            <a:picLocks noChangeAspect="1"/>
          </p:cNvPicPr>
          <p:nvPr/>
        </p:nvPicPr>
        <p:blipFill>
          <a:blip r:embed="rId5"/>
          <a:stretch>
            <a:fillRect/>
          </a:stretch>
        </p:blipFill>
        <p:spPr>
          <a:xfrm>
            <a:off x="4158058" y="1764900"/>
            <a:ext cx="3038956" cy="2595115"/>
          </a:xfrm>
          <a:prstGeom prst="rect">
            <a:avLst/>
          </a:prstGeom>
        </p:spPr>
      </p:pic>
      <p:sp>
        <p:nvSpPr>
          <p:cNvPr id="15" name="Rectangle 14"/>
          <p:cNvSpPr/>
          <p:nvPr/>
        </p:nvSpPr>
        <p:spPr>
          <a:xfrm rot="16200000">
            <a:off x="5443126" y="1228623"/>
            <a:ext cx="234076" cy="2577016"/>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354286" y="1390911"/>
            <a:ext cx="2861388" cy="400110"/>
          </a:xfrm>
          <a:prstGeom prst="rect">
            <a:avLst/>
          </a:prstGeom>
          <a:noFill/>
        </p:spPr>
        <p:txBody>
          <a:bodyPr wrap="square" rtlCol="0">
            <a:spAutoFit/>
          </a:bodyPr>
          <a:lstStyle/>
          <a:p>
            <a:r>
              <a:rPr lang="en-US" sz="2000" b="1" dirty="0">
                <a:solidFill>
                  <a:srgbClr val="EA1F48"/>
                </a:solidFill>
                <a:latin typeface="Arial Rounded MT Bold" panose="020F0704030504030204" pitchFamily="34" charset="0"/>
              </a:rPr>
              <a:t>Brand B Pancakes</a:t>
            </a:r>
          </a:p>
        </p:txBody>
      </p:sp>
      <p:sp>
        <p:nvSpPr>
          <p:cNvPr id="17" name="Right Arrow 16"/>
          <p:cNvSpPr/>
          <p:nvPr/>
        </p:nvSpPr>
        <p:spPr>
          <a:xfrm>
            <a:off x="1387151" y="1825515"/>
            <a:ext cx="2649893" cy="1340673"/>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467987" y="2341962"/>
            <a:ext cx="2634367" cy="307777"/>
          </a:xfrm>
          <a:prstGeom prst="rect">
            <a:avLst/>
          </a:prstGeom>
          <a:noFill/>
        </p:spPr>
        <p:txBody>
          <a:bodyPr wrap="square" rtlCol="0">
            <a:spAutoFit/>
          </a:bodyPr>
          <a:lstStyle/>
          <a:p>
            <a:r>
              <a:rPr lang="en-US" sz="1400" b="1" dirty="0">
                <a:solidFill>
                  <a:schemeClr val="bg1"/>
                </a:solidFill>
              </a:rPr>
              <a:t>1 serving = 3 pancakes</a:t>
            </a:r>
          </a:p>
        </p:txBody>
      </p:sp>
    </p:spTree>
    <p:custDataLst>
      <p:tags r:id="rId1"/>
    </p:custDataLst>
    <p:extLst>
      <p:ext uri="{BB962C8B-B14F-4D97-AF65-F5344CB8AC3E}">
        <p14:creationId xmlns:p14="http://schemas.microsoft.com/office/powerpoint/2010/main" val="83167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19" name="TextBox 18"/>
          <p:cNvSpPr txBox="1"/>
          <p:nvPr/>
        </p:nvSpPr>
        <p:spPr>
          <a:xfrm>
            <a:off x="1467987" y="2341962"/>
            <a:ext cx="2634367" cy="307777"/>
          </a:xfrm>
          <a:prstGeom prst="rect">
            <a:avLst/>
          </a:prstGeom>
          <a:noFill/>
        </p:spPr>
        <p:txBody>
          <a:bodyPr wrap="square" rtlCol="0">
            <a:spAutoFit/>
          </a:bodyPr>
          <a:lstStyle/>
          <a:p>
            <a:r>
              <a:rPr lang="en-US" sz="1400" b="1" dirty="0">
                <a:solidFill>
                  <a:schemeClr val="bg1"/>
                </a:solidFill>
              </a:rPr>
              <a:t>1 serving = 3 pancakes</a:t>
            </a:r>
          </a:p>
        </p:txBody>
      </p:sp>
      <p:pic>
        <p:nvPicPr>
          <p:cNvPr id="5" name="Picture 4"/>
          <p:cNvPicPr>
            <a:picLocks noChangeAspect="1"/>
          </p:cNvPicPr>
          <p:nvPr/>
        </p:nvPicPr>
        <p:blipFill>
          <a:blip r:embed="rId4"/>
          <a:stretch>
            <a:fillRect/>
          </a:stretch>
        </p:blipFill>
        <p:spPr>
          <a:xfrm>
            <a:off x="674706" y="1396070"/>
            <a:ext cx="711459" cy="655559"/>
          </a:xfrm>
          <a:prstGeom prst="rect">
            <a:avLst/>
          </a:prstGeom>
        </p:spPr>
      </p:pic>
      <p:pic>
        <p:nvPicPr>
          <p:cNvPr id="6" name="Picture 5"/>
          <p:cNvPicPr>
            <a:picLocks noChangeAspect="1"/>
          </p:cNvPicPr>
          <p:nvPr/>
        </p:nvPicPr>
        <p:blipFill>
          <a:blip r:embed="rId5"/>
          <a:stretch>
            <a:fillRect/>
          </a:stretch>
        </p:blipFill>
        <p:spPr>
          <a:xfrm>
            <a:off x="1507179" y="1455513"/>
            <a:ext cx="4381500" cy="1003068"/>
          </a:xfrm>
          <a:prstGeom prst="rect">
            <a:avLst/>
          </a:prstGeom>
        </p:spPr>
      </p:pic>
      <p:pic>
        <p:nvPicPr>
          <p:cNvPr id="7" name="Picture 6"/>
          <p:cNvPicPr>
            <a:picLocks noChangeAspect="1"/>
          </p:cNvPicPr>
          <p:nvPr/>
        </p:nvPicPr>
        <p:blipFill>
          <a:blip r:embed="rId6"/>
          <a:stretch>
            <a:fillRect/>
          </a:stretch>
        </p:blipFill>
        <p:spPr>
          <a:xfrm>
            <a:off x="1386165" y="3028880"/>
            <a:ext cx="7097486" cy="670096"/>
          </a:xfrm>
          <a:prstGeom prst="rect">
            <a:avLst/>
          </a:prstGeom>
        </p:spPr>
      </p:pic>
    </p:spTree>
    <p:custDataLst>
      <p:tags r:id="rId1"/>
    </p:custDataLst>
    <p:extLst>
      <p:ext uri="{BB962C8B-B14F-4D97-AF65-F5344CB8AC3E}">
        <p14:creationId xmlns:p14="http://schemas.microsoft.com/office/powerpoint/2010/main" val="10807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19" name="TextBox 18"/>
          <p:cNvSpPr txBox="1"/>
          <p:nvPr/>
        </p:nvSpPr>
        <p:spPr>
          <a:xfrm>
            <a:off x="1467987" y="2341962"/>
            <a:ext cx="2634367" cy="307777"/>
          </a:xfrm>
          <a:prstGeom prst="rect">
            <a:avLst/>
          </a:prstGeom>
          <a:noFill/>
        </p:spPr>
        <p:txBody>
          <a:bodyPr wrap="square" rtlCol="0">
            <a:spAutoFit/>
          </a:bodyPr>
          <a:lstStyle/>
          <a:p>
            <a:r>
              <a:rPr lang="en-US" sz="1400" b="1" dirty="0">
                <a:solidFill>
                  <a:schemeClr val="bg1"/>
                </a:solidFill>
              </a:rPr>
              <a:t>1 serving = 3 pancakes</a:t>
            </a:r>
          </a:p>
        </p:txBody>
      </p:sp>
      <p:pic>
        <p:nvPicPr>
          <p:cNvPr id="3" name="Picture 2"/>
          <p:cNvPicPr>
            <a:picLocks noChangeAspect="1"/>
          </p:cNvPicPr>
          <p:nvPr/>
        </p:nvPicPr>
        <p:blipFill rotWithShape="1">
          <a:blip r:embed="rId4"/>
          <a:srcRect r="74661" b="14882"/>
          <a:stretch/>
        </p:blipFill>
        <p:spPr>
          <a:xfrm>
            <a:off x="5529280" y="3691883"/>
            <a:ext cx="2135779" cy="477232"/>
          </a:xfrm>
          <a:prstGeom prst="rect">
            <a:avLst/>
          </a:prstGeom>
        </p:spPr>
      </p:pic>
      <p:pic>
        <p:nvPicPr>
          <p:cNvPr id="4" name="Picture 3"/>
          <p:cNvPicPr>
            <a:picLocks noChangeAspect="1"/>
          </p:cNvPicPr>
          <p:nvPr/>
        </p:nvPicPr>
        <p:blipFill rotWithShape="1">
          <a:blip r:embed="rId5"/>
          <a:srcRect r="75195"/>
          <a:stretch/>
        </p:blipFill>
        <p:spPr>
          <a:xfrm>
            <a:off x="5497262" y="1302280"/>
            <a:ext cx="2179330" cy="2350809"/>
          </a:xfrm>
          <a:prstGeom prst="rect">
            <a:avLst/>
          </a:prstGeom>
        </p:spPr>
      </p:pic>
      <p:sp>
        <p:nvSpPr>
          <p:cNvPr id="9" name="Oval 8"/>
          <p:cNvSpPr/>
          <p:nvPr/>
        </p:nvSpPr>
        <p:spPr>
          <a:xfrm>
            <a:off x="5274528" y="3509750"/>
            <a:ext cx="1928327" cy="780180"/>
          </a:xfrm>
          <a:prstGeom prst="ellipse">
            <a:avLst/>
          </a:prstGeom>
          <a:noFill/>
          <a:ln w="3810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Single Pancake Images, Stock Photos &amp; Vectors | Shutterstock"/>
          <p:cNvPicPr>
            <a:picLocks noChangeAspect="1" noChangeArrowheads="1"/>
          </p:cNvPicPr>
          <p:nvPr/>
        </p:nvPicPr>
        <p:blipFill rotWithShape="1">
          <a:blip r:embed="rId6">
            <a:extLst>
              <a:ext uri="{28A0092B-C50C-407E-A947-70E740481C1C}">
                <a14:useLocalDpi xmlns:a14="http://schemas.microsoft.com/office/drawing/2010/main" val="0"/>
              </a:ext>
            </a:extLst>
          </a:blip>
          <a:srcRect t="5678" b="7430"/>
          <a:stretch/>
        </p:blipFill>
        <p:spPr bwMode="auto">
          <a:xfrm>
            <a:off x="1209369" y="1245519"/>
            <a:ext cx="3181783" cy="252480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50516" y="3653089"/>
            <a:ext cx="3219983" cy="400110"/>
          </a:xfrm>
          <a:prstGeom prst="rect">
            <a:avLst/>
          </a:prstGeom>
          <a:noFill/>
        </p:spPr>
        <p:txBody>
          <a:bodyPr wrap="square" rtlCol="0">
            <a:spAutoFit/>
          </a:bodyPr>
          <a:lstStyle/>
          <a:p>
            <a:r>
              <a:rPr lang="en-US" sz="2000" b="1" dirty="0"/>
              <a:t>39 grams per pancake</a:t>
            </a:r>
          </a:p>
        </p:txBody>
      </p:sp>
    </p:spTree>
    <p:custDataLst>
      <p:tags r:id="rId1"/>
    </p:custDataLst>
    <p:extLst>
      <p:ext uri="{BB962C8B-B14F-4D97-AF65-F5344CB8AC3E}">
        <p14:creationId xmlns:p14="http://schemas.microsoft.com/office/powerpoint/2010/main" val="201398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USING THE GRAINS MEASURING CHART</a:t>
            </a:r>
          </a:p>
        </p:txBody>
      </p:sp>
      <p:sp>
        <p:nvSpPr>
          <p:cNvPr id="19" name="TextBox 18"/>
          <p:cNvSpPr txBox="1"/>
          <p:nvPr/>
        </p:nvSpPr>
        <p:spPr>
          <a:xfrm>
            <a:off x="1467987" y="2341962"/>
            <a:ext cx="2634367" cy="307777"/>
          </a:xfrm>
          <a:prstGeom prst="rect">
            <a:avLst/>
          </a:prstGeom>
          <a:noFill/>
        </p:spPr>
        <p:txBody>
          <a:bodyPr wrap="square" rtlCol="0">
            <a:spAutoFit/>
          </a:bodyPr>
          <a:lstStyle/>
          <a:p>
            <a:r>
              <a:rPr lang="en-US" sz="1400" b="1" dirty="0">
                <a:solidFill>
                  <a:schemeClr val="bg1"/>
                </a:solidFill>
              </a:rPr>
              <a:t>1 serving = 3 pancakes</a:t>
            </a:r>
          </a:p>
        </p:txBody>
      </p:sp>
      <p:pic>
        <p:nvPicPr>
          <p:cNvPr id="3" name="Picture 2"/>
          <p:cNvPicPr>
            <a:picLocks noChangeAspect="1"/>
          </p:cNvPicPr>
          <p:nvPr/>
        </p:nvPicPr>
        <p:blipFill>
          <a:blip r:embed="rId4"/>
          <a:stretch>
            <a:fillRect/>
          </a:stretch>
        </p:blipFill>
        <p:spPr>
          <a:xfrm>
            <a:off x="522960" y="3435325"/>
            <a:ext cx="7812386" cy="519659"/>
          </a:xfrm>
          <a:prstGeom prst="rect">
            <a:avLst/>
          </a:prstGeom>
        </p:spPr>
      </p:pic>
      <p:pic>
        <p:nvPicPr>
          <p:cNvPr id="4" name="Picture 3"/>
          <p:cNvPicPr>
            <a:picLocks noChangeAspect="1"/>
          </p:cNvPicPr>
          <p:nvPr/>
        </p:nvPicPr>
        <p:blipFill>
          <a:blip r:embed="rId5"/>
          <a:stretch>
            <a:fillRect/>
          </a:stretch>
        </p:blipFill>
        <p:spPr>
          <a:xfrm>
            <a:off x="570088" y="1351933"/>
            <a:ext cx="7736251" cy="2069950"/>
          </a:xfrm>
          <a:prstGeom prst="rect">
            <a:avLst/>
          </a:prstGeom>
        </p:spPr>
      </p:pic>
      <p:sp>
        <p:nvSpPr>
          <p:cNvPr id="13" name="Rectangle 12"/>
          <p:cNvSpPr/>
          <p:nvPr/>
        </p:nvSpPr>
        <p:spPr>
          <a:xfrm>
            <a:off x="4438216" y="1318197"/>
            <a:ext cx="1937702" cy="2581032"/>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16200000">
            <a:off x="3189612" y="712920"/>
            <a:ext cx="519660" cy="5852957"/>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80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KNOWLEDGE CHECK – QUICK POLL</a:t>
            </a:r>
          </a:p>
        </p:txBody>
      </p:sp>
      <p:sp>
        <p:nvSpPr>
          <p:cNvPr id="3" name="TextBox 2"/>
          <p:cNvSpPr txBox="1"/>
          <p:nvPr/>
        </p:nvSpPr>
        <p:spPr>
          <a:xfrm>
            <a:off x="610680" y="1965234"/>
            <a:ext cx="8013700" cy="697563"/>
          </a:xfrm>
          <a:prstGeom prst="rect">
            <a:avLst/>
          </a:prstGeom>
          <a:noFill/>
        </p:spPr>
        <p:txBody>
          <a:bodyPr wrap="square" rtlCol="0">
            <a:spAutoFit/>
          </a:bodyPr>
          <a:lstStyle/>
          <a:p>
            <a:pPr>
              <a:lnSpc>
                <a:spcPct val="114000"/>
              </a:lnSpc>
              <a:spcAft>
                <a:spcPts val="3000"/>
              </a:spcAft>
            </a:pPr>
            <a:r>
              <a:rPr lang="en-US" b="1" dirty="0"/>
              <a:t>True or False: </a:t>
            </a:r>
            <a:r>
              <a:rPr lang="en-US" dirty="0"/>
              <a:t>The first step in using the Grains Measuring Chart is to check if the chart lists a size or weight by the name of the grain</a:t>
            </a:r>
            <a:r>
              <a:rPr lang="en-US" dirty="0" smtClean="0"/>
              <a:t>.</a:t>
            </a:r>
            <a:endParaRPr lang="en-US" dirty="0"/>
          </a:p>
        </p:txBody>
      </p:sp>
    </p:spTree>
    <p:custDataLst>
      <p:tags r:id="rId1"/>
    </p:custDataLst>
    <p:extLst>
      <p:ext uri="{BB962C8B-B14F-4D97-AF65-F5344CB8AC3E}">
        <p14:creationId xmlns:p14="http://schemas.microsoft.com/office/powerpoint/2010/main" val="20580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KNOWLEDGE CHECK – QUICK POLL</a:t>
            </a:r>
          </a:p>
        </p:txBody>
      </p:sp>
      <p:sp>
        <p:nvSpPr>
          <p:cNvPr id="3" name="TextBox 2"/>
          <p:cNvSpPr txBox="1"/>
          <p:nvPr/>
        </p:nvSpPr>
        <p:spPr>
          <a:xfrm>
            <a:off x="565150" y="1941210"/>
            <a:ext cx="8013700" cy="697563"/>
          </a:xfrm>
          <a:prstGeom prst="rect">
            <a:avLst/>
          </a:prstGeom>
          <a:noFill/>
        </p:spPr>
        <p:txBody>
          <a:bodyPr wrap="square" rtlCol="0">
            <a:spAutoFit/>
          </a:bodyPr>
          <a:lstStyle/>
          <a:p>
            <a:pPr>
              <a:lnSpc>
                <a:spcPct val="114000"/>
              </a:lnSpc>
              <a:spcAft>
                <a:spcPts val="3000"/>
              </a:spcAft>
            </a:pPr>
            <a:r>
              <a:rPr lang="en-US" b="1" dirty="0"/>
              <a:t>True or False: </a:t>
            </a:r>
            <a:r>
              <a:rPr lang="en-US" dirty="0"/>
              <a:t>If there is more than one item in a serving, the Nutrition Facts Label can assist in finding the weight of each item</a:t>
            </a:r>
            <a:r>
              <a:rPr lang="en-US" dirty="0" smtClean="0"/>
              <a:t>.</a:t>
            </a:r>
            <a:endParaRPr lang="en-US" dirty="0"/>
          </a:p>
        </p:txBody>
      </p:sp>
    </p:spTree>
    <p:custDataLst>
      <p:tags r:id="rId1"/>
    </p:custDataLst>
    <p:extLst>
      <p:ext uri="{BB962C8B-B14F-4D97-AF65-F5344CB8AC3E}">
        <p14:creationId xmlns:p14="http://schemas.microsoft.com/office/powerpoint/2010/main" val="40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WHY SWITCH TO OUNCE EQUIVALENTS?</a:t>
            </a:r>
          </a:p>
        </p:txBody>
      </p:sp>
      <p:sp>
        <p:nvSpPr>
          <p:cNvPr id="4" name="TextBox 3">
            <a:extLst>
              <a:ext uri="{FF2B5EF4-FFF2-40B4-BE49-F238E27FC236}">
                <a16:creationId xmlns:a16="http://schemas.microsoft.com/office/drawing/2014/main" id="{A8584BDA-259F-E84E-B36C-C6CDD9C47E05}"/>
              </a:ext>
            </a:extLst>
          </p:cNvPr>
          <p:cNvSpPr txBox="1"/>
          <p:nvPr/>
        </p:nvSpPr>
        <p:spPr>
          <a:xfrm>
            <a:off x="406702" y="1524934"/>
            <a:ext cx="4713938" cy="2294859"/>
          </a:xfrm>
          <a:prstGeom prst="rect">
            <a:avLst/>
          </a:prstGeom>
          <a:noFill/>
        </p:spPr>
        <p:txBody>
          <a:bodyPr wrap="square" rtlCol="0">
            <a:spAutoFit/>
          </a:bodyPr>
          <a:lstStyle/>
          <a:p>
            <a:pPr marL="285750" indent="-285750">
              <a:lnSpc>
                <a:spcPct val="114000"/>
              </a:lnSpc>
              <a:spcAft>
                <a:spcPts val="1200"/>
              </a:spcAft>
              <a:buClr>
                <a:srgbClr val="E20D38"/>
              </a:buClr>
              <a:buFont typeface="Wingdings" pitchFamily="2" charset="2"/>
              <a:buChar char="Ø"/>
            </a:pPr>
            <a:r>
              <a:rPr lang="en-US" dirty="0"/>
              <a:t>Provide portion sizes that more closely align with the needs of participants </a:t>
            </a:r>
          </a:p>
          <a:p>
            <a:pPr marL="285750" indent="-285750">
              <a:lnSpc>
                <a:spcPct val="114000"/>
              </a:lnSpc>
              <a:spcAft>
                <a:spcPts val="1200"/>
              </a:spcAft>
              <a:buClr>
                <a:srgbClr val="E20D38"/>
              </a:buClr>
              <a:buFont typeface="Wingdings" pitchFamily="2" charset="2"/>
              <a:buChar char="Ø"/>
            </a:pPr>
            <a:r>
              <a:rPr lang="en-US" dirty="0"/>
              <a:t>Consistency with School Meal Programs, Dietary Guidelines and </a:t>
            </a:r>
            <a:r>
              <a:rPr lang="en-US" dirty="0" err="1"/>
              <a:t>ChooseMyPlate</a:t>
            </a:r>
            <a:endParaRPr lang="en-US" dirty="0"/>
          </a:p>
          <a:p>
            <a:pPr marL="285750" indent="-285750">
              <a:lnSpc>
                <a:spcPct val="114000"/>
              </a:lnSpc>
              <a:spcAft>
                <a:spcPts val="1200"/>
              </a:spcAft>
              <a:buClr>
                <a:srgbClr val="E20D38"/>
              </a:buClr>
              <a:buFont typeface="Wingdings" pitchFamily="2" charset="2"/>
              <a:buChar char="Ø"/>
            </a:pPr>
            <a:r>
              <a:rPr lang="en-US" dirty="0"/>
              <a:t>Does not mean all grains will need to be weighed!</a:t>
            </a:r>
          </a:p>
        </p:txBody>
      </p:sp>
      <p:pic>
        <p:nvPicPr>
          <p:cNvPr id="1026" name="Picture 2" descr="Most Americans eat like MyPlate for just a week a yea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47340" y="1286192"/>
            <a:ext cx="2958194" cy="26896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1775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UN “CHARTED” TERRITORY</a:t>
            </a:r>
          </a:p>
        </p:txBody>
      </p:sp>
      <p:sp>
        <p:nvSpPr>
          <p:cNvPr id="4" name="TextBox 3">
            <a:extLst>
              <a:ext uri="{FF2B5EF4-FFF2-40B4-BE49-F238E27FC236}">
                <a16:creationId xmlns:a16="http://schemas.microsoft.com/office/drawing/2014/main" id="{A8584BDA-259F-E84E-B36C-C6CDD9C47E05}"/>
              </a:ext>
            </a:extLst>
          </p:cNvPr>
          <p:cNvSpPr txBox="1"/>
          <p:nvPr/>
        </p:nvSpPr>
        <p:spPr>
          <a:xfrm>
            <a:off x="1099090" y="1250406"/>
            <a:ext cx="6945820" cy="2918428"/>
          </a:xfrm>
          <a:prstGeom prst="rect">
            <a:avLst/>
          </a:prstGeom>
          <a:noFill/>
        </p:spPr>
        <p:txBody>
          <a:bodyPr wrap="square" rtlCol="0">
            <a:spAutoFit/>
          </a:bodyPr>
          <a:lstStyle/>
          <a:p>
            <a:pPr marL="285750" indent="-285750">
              <a:lnSpc>
                <a:spcPct val="114000"/>
              </a:lnSpc>
              <a:spcAft>
                <a:spcPts val="1200"/>
              </a:spcAft>
              <a:buClr>
                <a:srgbClr val="E20D38"/>
              </a:buClr>
              <a:buFont typeface="Wingdings" pitchFamily="2" charset="2"/>
              <a:buChar char="Ø"/>
            </a:pPr>
            <a:r>
              <a:rPr lang="en-US" dirty="0"/>
              <a:t>Use a different tool if: </a:t>
            </a:r>
          </a:p>
          <a:p>
            <a:pPr marL="800100" lvl="1" indent="-342900">
              <a:lnSpc>
                <a:spcPct val="114000"/>
              </a:lnSpc>
              <a:spcAft>
                <a:spcPts val="1200"/>
              </a:spcAft>
              <a:buClr>
                <a:srgbClr val="E20D38"/>
              </a:buClr>
              <a:buFont typeface="+mj-lt"/>
              <a:buAutoNum type="arabicPeriod"/>
            </a:pPr>
            <a:r>
              <a:rPr lang="en-US" dirty="0"/>
              <a:t>Your item is not listed </a:t>
            </a:r>
            <a:r>
              <a:rPr lang="en-US" b="1" dirty="0">
                <a:solidFill>
                  <a:srgbClr val="E20D38"/>
                </a:solidFill>
              </a:rPr>
              <a:t>or</a:t>
            </a:r>
          </a:p>
          <a:p>
            <a:pPr marL="800100" lvl="1" indent="-342900">
              <a:lnSpc>
                <a:spcPct val="114000"/>
              </a:lnSpc>
              <a:spcAft>
                <a:spcPts val="1200"/>
              </a:spcAft>
              <a:buClr>
                <a:srgbClr val="E20D38"/>
              </a:buClr>
              <a:buFont typeface="+mj-lt"/>
              <a:buAutoNum type="arabicPeriod"/>
            </a:pPr>
            <a:r>
              <a:rPr lang="en-US" dirty="0"/>
              <a:t>Your item is smaller or lighter than what’s listed on the Grains Measuring Chart </a:t>
            </a:r>
            <a:r>
              <a:rPr lang="en-US" b="1" dirty="0">
                <a:solidFill>
                  <a:srgbClr val="E20D38"/>
                </a:solidFill>
              </a:rPr>
              <a:t>or</a:t>
            </a:r>
          </a:p>
          <a:p>
            <a:pPr marL="800100" lvl="1" indent="-342900">
              <a:lnSpc>
                <a:spcPct val="114000"/>
              </a:lnSpc>
              <a:spcAft>
                <a:spcPts val="1200"/>
              </a:spcAft>
              <a:buClr>
                <a:srgbClr val="E20D38"/>
              </a:buClr>
              <a:buFont typeface="+mj-lt"/>
              <a:buAutoNum type="arabicPeriod"/>
            </a:pPr>
            <a:r>
              <a:rPr lang="en-US" dirty="0"/>
              <a:t>You don’t know the size of an item </a:t>
            </a:r>
            <a:r>
              <a:rPr lang="en-US" b="1" dirty="0">
                <a:solidFill>
                  <a:srgbClr val="E20D38"/>
                </a:solidFill>
              </a:rPr>
              <a:t>or</a:t>
            </a:r>
          </a:p>
          <a:p>
            <a:pPr marL="800100" lvl="1" indent="-342900">
              <a:lnSpc>
                <a:spcPct val="114000"/>
              </a:lnSpc>
              <a:spcAft>
                <a:spcPts val="1200"/>
              </a:spcAft>
              <a:buClr>
                <a:srgbClr val="E20D38"/>
              </a:buClr>
              <a:buFont typeface="+mj-lt"/>
              <a:buAutoNum type="arabicPeriod"/>
            </a:pPr>
            <a:r>
              <a:rPr lang="en-US" dirty="0"/>
              <a:t>You are serving a grain item to meet </a:t>
            </a:r>
            <a:r>
              <a:rPr lang="en-US" b="1" dirty="0"/>
              <a:t>part </a:t>
            </a:r>
            <a:r>
              <a:rPr lang="en-US" dirty="0"/>
              <a:t>of the grains requirement</a:t>
            </a:r>
          </a:p>
        </p:txBody>
      </p:sp>
    </p:spTree>
    <p:custDataLst>
      <p:tags r:id="rId1"/>
    </p:custDataLst>
    <p:extLst>
      <p:ext uri="{BB962C8B-B14F-4D97-AF65-F5344CB8AC3E}">
        <p14:creationId xmlns:p14="http://schemas.microsoft.com/office/powerpoint/2010/main" val="337089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a:t>
            </a:r>
          </a:p>
        </p:txBody>
      </p:sp>
      <p:pic>
        <p:nvPicPr>
          <p:cNvPr id="4" name="Picture 3"/>
          <p:cNvPicPr>
            <a:picLocks noChangeAspect="1"/>
          </p:cNvPicPr>
          <p:nvPr/>
        </p:nvPicPr>
        <p:blipFill>
          <a:blip r:embed="rId4"/>
          <a:stretch>
            <a:fillRect/>
          </a:stretch>
        </p:blipFill>
        <p:spPr>
          <a:xfrm>
            <a:off x="4826063" y="1479972"/>
            <a:ext cx="3792398" cy="2405426"/>
          </a:xfrm>
          <a:prstGeom prst="rect">
            <a:avLst/>
          </a:prstGeom>
        </p:spPr>
      </p:pic>
      <p:sp>
        <p:nvSpPr>
          <p:cNvPr id="8" name="TextBox 7">
            <a:extLst>
              <a:ext uri="{FF2B5EF4-FFF2-40B4-BE49-F238E27FC236}">
                <a16:creationId xmlns:a16="http://schemas.microsoft.com/office/drawing/2014/main" id="{A8584BDA-259F-E84E-B36C-C6CDD9C47E05}"/>
              </a:ext>
            </a:extLst>
          </p:cNvPr>
          <p:cNvSpPr txBox="1"/>
          <p:nvPr/>
        </p:nvSpPr>
        <p:spPr>
          <a:xfrm>
            <a:off x="704991" y="1609429"/>
            <a:ext cx="4121072" cy="851387"/>
          </a:xfrm>
          <a:prstGeom prst="rect">
            <a:avLst/>
          </a:prstGeom>
          <a:noFill/>
        </p:spPr>
        <p:txBody>
          <a:bodyPr wrap="square" rtlCol="0">
            <a:spAutoFit/>
          </a:bodyPr>
          <a:lstStyle/>
          <a:p>
            <a:pPr marL="285750" indent="-285750">
              <a:lnSpc>
                <a:spcPct val="114000"/>
              </a:lnSpc>
              <a:spcAft>
                <a:spcPts val="1200"/>
              </a:spcAft>
              <a:buClr>
                <a:srgbClr val="E20D38"/>
              </a:buClr>
              <a:buFont typeface="Wingdings" pitchFamily="2" charset="2"/>
              <a:buChar char="Ø"/>
            </a:pPr>
            <a:r>
              <a:rPr lang="en-US" dirty="0"/>
              <a:t>Exhibit A Grains Tool</a:t>
            </a:r>
          </a:p>
          <a:p>
            <a:pPr marL="285750" indent="-285750">
              <a:lnSpc>
                <a:spcPct val="114000"/>
              </a:lnSpc>
              <a:spcAft>
                <a:spcPts val="1200"/>
              </a:spcAft>
              <a:buClr>
                <a:srgbClr val="E20D38"/>
              </a:buClr>
              <a:buFont typeface="Wingdings" pitchFamily="2" charset="2"/>
              <a:buChar char="Ø"/>
            </a:pPr>
            <a:r>
              <a:rPr lang="en-US" dirty="0"/>
              <a:t>Recipe Analysis Workbook (RAW)</a:t>
            </a:r>
          </a:p>
        </p:txBody>
      </p:sp>
      <p:sp>
        <p:nvSpPr>
          <p:cNvPr id="5" name="TextBox 4"/>
          <p:cNvSpPr txBox="1"/>
          <p:nvPr/>
        </p:nvSpPr>
        <p:spPr>
          <a:xfrm>
            <a:off x="704991" y="2563620"/>
            <a:ext cx="4423776" cy="369332"/>
          </a:xfrm>
          <a:prstGeom prst="rect">
            <a:avLst/>
          </a:prstGeom>
          <a:noFill/>
        </p:spPr>
        <p:txBody>
          <a:bodyPr wrap="square" rtlCol="0">
            <a:spAutoFit/>
          </a:bodyPr>
          <a:lstStyle/>
          <a:p>
            <a:r>
              <a:rPr lang="en-US" b="1" dirty="0">
                <a:solidFill>
                  <a:srgbClr val="E20D38"/>
                </a:solidFill>
                <a:hlinkClick r:id="rId5">
                  <a:extLst>
                    <a:ext uri="{A12FA001-AC4F-418D-AE19-62706E023703}">
                      <ahyp:hlinkClr xmlns:ahyp="http://schemas.microsoft.com/office/drawing/2018/hyperlinkcolor" xmlns="" val="tx"/>
                    </a:ext>
                  </a:extLst>
                </a:hlinkClick>
              </a:rPr>
              <a:t>https://foodbuyingguide.fns.usda.gov/</a:t>
            </a:r>
            <a:endParaRPr lang="en-US" b="1" dirty="0">
              <a:solidFill>
                <a:srgbClr val="E20D38"/>
              </a:solidFill>
            </a:endParaRPr>
          </a:p>
        </p:txBody>
      </p:sp>
    </p:spTree>
    <p:custDataLst>
      <p:tags r:id="rId1"/>
    </p:custDataLst>
    <p:extLst>
      <p:ext uri="{BB962C8B-B14F-4D97-AF65-F5344CB8AC3E}">
        <p14:creationId xmlns:p14="http://schemas.microsoft.com/office/powerpoint/2010/main" val="1926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 </a:t>
            </a:r>
          </a:p>
        </p:txBody>
      </p:sp>
      <p:pic>
        <p:nvPicPr>
          <p:cNvPr id="3" name="Picture 2"/>
          <p:cNvPicPr>
            <a:picLocks noChangeAspect="1"/>
          </p:cNvPicPr>
          <p:nvPr/>
        </p:nvPicPr>
        <p:blipFill>
          <a:blip r:embed="rId4"/>
          <a:stretch>
            <a:fillRect/>
          </a:stretch>
        </p:blipFill>
        <p:spPr>
          <a:xfrm>
            <a:off x="2983658" y="2697908"/>
            <a:ext cx="5042203" cy="809528"/>
          </a:xfrm>
          <a:prstGeom prst="rect">
            <a:avLst/>
          </a:prstGeom>
        </p:spPr>
      </p:pic>
      <p:pic>
        <p:nvPicPr>
          <p:cNvPr id="5" name="Picture 4"/>
          <p:cNvPicPr>
            <a:picLocks noChangeAspect="1"/>
          </p:cNvPicPr>
          <p:nvPr/>
        </p:nvPicPr>
        <p:blipFill>
          <a:blip r:embed="rId5"/>
          <a:stretch>
            <a:fillRect/>
          </a:stretch>
        </p:blipFill>
        <p:spPr>
          <a:xfrm>
            <a:off x="291769" y="1124533"/>
            <a:ext cx="1671743" cy="3086683"/>
          </a:xfrm>
          <a:prstGeom prst="rect">
            <a:avLst/>
          </a:prstGeom>
        </p:spPr>
      </p:pic>
      <p:sp>
        <p:nvSpPr>
          <p:cNvPr id="6" name="TextBox 5"/>
          <p:cNvSpPr txBox="1"/>
          <p:nvPr/>
        </p:nvSpPr>
        <p:spPr>
          <a:xfrm>
            <a:off x="2318075" y="1519136"/>
            <a:ext cx="6226629" cy="954107"/>
          </a:xfrm>
          <a:prstGeom prst="rect">
            <a:avLst/>
          </a:prstGeom>
          <a:noFill/>
        </p:spPr>
        <p:txBody>
          <a:bodyPr wrap="square" rtlCol="0">
            <a:spAutoFit/>
          </a:bodyPr>
          <a:lstStyle/>
          <a:p>
            <a:pPr algn="ctr"/>
            <a:r>
              <a:rPr lang="en-US" sz="2800" b="1" dirty="0"/>
              <a:t>Download the Food Buying Guide Mobile App</a:t>
            </a:r>
          </a:p>
        </p:txBody>
      </p:sp>
    </p:spTree>
    <p:custDataLst>
      <p:tags r:id="rId1"/>
    </p:custDataLst>
    <p:extLst>
      <p:ext uri="{BB962C8B-B14F-4D97-AF65-F5344CB8AC3E}">
        <p14:creationId xmlns:p14="http://schemas.microsoft.com/office/powerpoint/2010/main" val="307378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639508" y="1143329"/>
            <a:ext cx="1464558" cy="2503063"/>
          </a:xfrm>
          <a:prstGeom prst="rect">
            <a:avLst/>
          </a:prstGeom>
          <a:ln>
            <a:solidFill>
              <a:schemeClr val="tx1"/>
            </a:solidFill>
          </a:ln>
        </p:spPr>
      </p:pic>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pic>
        <p:nvPicPr>
          <p:cNvPr id="3" name="Picture 2"/>
          <p:cNvPicPr>
            <a:picLocks noChangeAspect="1"/>
          </p:cNvPicPr>
          <p:nvPr/>
        </p:nvPicPr>
        <p:blipFill>
          <a:blip r:embed="rId5"/>
          <a:stretch>
            <a:fillRect/>
          </a:stretch>
        </p:blipFill>
        <p:spPr>
          <a:xfrm>
            <a:off x="130046" y="1802166"/>
            <a:ext cx="3263893" cy="1759479"/>
          </a:xfrm>
          <a:prstGeom prst="rect">
            <a:avLst/>
          </a:prstGeom>
        </p:spPr>
      </p:pic>
      <p:sp>
        <p:nvSpPr>
          <p:cNvPr id="10" name="Rounded Rectangle 9"/>
          <p:cNvSpPr/>
          <p:nvPr/>
        </p:nvSpPr>
        <p:spPr>
          <a:xfrm>
            <a:off x="4122971" y="3079643"/>
            <a:ext cx="497632" cy="510073"/>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pic>
        <p:nvPicPr>
          <p:cNvPr id="7" name="Picture 6"/>
          <p:cNvPicPr>
            <a:picLocks noChangeAspect="1"/>
          </p:cNvPicPr>
          <p:nvPr/>
        </p:nvPicPr>
        <p:blipFill>
          <a:blip r:embed="rId6"/>
          <a:stretch>
            <a:fillRect/>
          </a:stretch>
        </p:blipFill>
        <p:spPr>
          <a:xfrm>
            <a:off x="5420016" y="1144923"/>
            <a:ext cx="1407723" cy="2528261"/>
          </a:xfrm>
          <a:prstGeom prst="rect">
            <a:avLst/>
          </a:prstGeom>
          <a:ln>
            <a:solidFill>
              <a:schemeClr val="tx1"/>
            </a:solidFill>
          </a:ln>
        </p:spPr>
      </p:pic>
      <p:sp>
        <p:nvSpPr>
          <p:cNvPr id="9" name="Rectangle 8"/>
          <p:cNvSpPr/>
          <p:nvPr/>
        </p:nvSpPr>
        <p:spPr>
          <a:xfrm rot="16200000">
            <a:off x="5884250" y="2933579"/>
            <a:ext cx="193977" cy="1062153"/>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stretch>
            <a:fillRect/>
          </a:stretch>
        </p:blipFill>
        <p:spPr>
          <a:xfrm>
            <a:off x="7140381" y="1146151"/>
            <a:ext cx="1473690" cy="2547691"/>
          </a:xfrm>
          <a:prstGeom prst="rect">
            <a:avLst/>
          </a:prstGeom>
          <a:ln>
            <a:solidFill>
              <a:schemeClr val="tx1"/>
            </a:solidFill>
          </a:ln>
        </p:spPr>
      </p:pic>
      <p:sp>
        <p:nvSpPr>
          <p:cNvPr id="12" name="Rounded Rectangle 11"/>
          <p:cNvSpPr/>
          <p:nvPr/>
        </p:nvSpPr>
        <p:spPr>
          <a:xfrm>
            <a:off x="8382937" y="1143329"/>
            <a:ext cx="328456" cy="30633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3" name="Rectangle 12"/>
          <p:cNvSpPr/>
          <p:nvPr/>
        </p:nvSpPr>
        <p:spPr>
          <a:xfrm rot="16200000">
            <a:off x="7522849" y="2072560"/>
            <a:ext cx="201119" cy="999258"/>
          </a:xfrm>
          <a:prstGeom prst="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93197" y="3881175"/>
            <a:ext cx="2737590" cy="369332"/>
          </a:xfrm>
          <a:prstGeom prst="rect">
            <a:avLst/>
          </a:prstGeom>
          <a:noFill/>
        </p:spPr>
        <p:txBody>
          <a:bodyPr wrap="square" rtlCol="0">
            <a:spAutoFit/>
          </a:bodyPr>
          <a:lstStyle/>
          <a:p>
            <a:pPr algn="ctr"/>
            <a:r>
              <a:rPr lang="en-US" b="1" dirty="0"/>
              <a:t>Website</a:t>
            </a:r>
          </a:p>
        </p:txBody>
      </p:sp>
      <p:sp>
        <p:nvSpPr>
          <p:cNvPr id="15" name="TextBox 14"/>
          <p:cNvSpPr txBox="1"/>
          <p:nvPr/>
        </p:nvSpPr>
        <p:spPr>
          <a:xfrm>
            <a:off x="4755082" y="3881175"/>
            <a:ext cx="2737590" cy="369332"/>
          </a:xfrm>
          <a:prstGeom prst="rect">
            <a:avLst/>
          </a:prstGeom>
          <a:noFill/>
        </p:spPr>
        <p:txBody>
          <a:bodyPr wrap="square" rtlCol="0">
            <a:spAutoFit/>
          </a:bodyPr>
          <a:lstStyle/>
          <a:p>
            <a:pPr algn="ctr"/>
            <a:r>
              <a:rPr lang="en-US" b="1" dirty="0"/>
              <a:t>Mobile App</a:t>
            </a:r>
          </a:p>
        </p:txBody>
      </p:sp>
    </p:spTree>
    <p:custDataLst>
      <p:tags r:id="rId1"/>
    </p:custDataLst>
    <p:extLst>
      <p:ext uri="{BB962C8B-B14F-4D97-AF65-F5344CB8AC3E}">
        <p14:creationId xmlns:p14="http://schemas.microsoft.com/office/powerpoint/2010/main" val="321506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4830789" y="1070517"/>
            <a:ext cx="2491646" cy="3246827"/>
          </a:xfrm>
          <a:prstGeom prst="rect">
            <a:avLst/>
          </a:prstGeom>
        </p:spPr>
      </p:pic>
      <p:pic>
        <p:nvPicPr>
          <p:cNvPr id="5" name="Picture 4"/>
          <p:cNvPicPr>
            <a:picLocks noChangeAspect="1"/>
          </p:cNvPicPr>
          <p:nvPr/>
        </p:nvPicPr>
        <p:blipFill>
          <a:blip r:embed="rId5"/>
          <a:stretch>
            <a:fillRect/>
          </a:stretch>
        </p:blipFill>
        <p:spPr>
          <a:xfrm>
            <a:off x="1191229" y="1070516"/>
            <a:ext cx="2705690" cy="3246828"/>
          </a:xfrm>
          <a:prstGeom prst="rect">
            <a:avLst/>
          </a:prstGeom>
        </p:spPr>
      </p:pic>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sp>
        <p:nvSpPr>
          <p:cNvPr id="10" name="Right Arrow 9"/>
          <p:cNvSpPr/>
          <p:nvPr/>
        </p:nvSpPr>
        <p:spPr>
          <a:xfrm>
            <a:off x="4040796" y="2571750"/>
            <a:ext cx="646116" cy="470843"/>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415379" y="2522720"/>
            <a:ext cx="2158482" cy="431627"/>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3" name="Oval 2"/>
          <p:cNvSpPr/>
          <p:nvPr/>
        </p:nvSpPr>
        <p:spPr>
          <a:xfrm>
            <a:off x="4839828" y="3192328"/>
            <a:ext cx="1299760" cy="280491"/>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299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pic>
        <p:nvPicPr>
          <p:cNvPr id="3" name="Picture 2"/>
          <p:cNvPicPr>
            <a:picLocks noChangeAspect="1"/>
          </p:cNvPicPr>
          <p:nvPr/>
        </p:nvPicPr>
        <p:blipFill rotWithShape="1">
          <a:blip r:embed="rId4"/>
          <a:srcRect b="38163"/>
          <a:stretch/>
        </p:blipFill>
        <p:spPr>
          <a:xfrm>
            <a:off x="3272427" y="1052747"/>
            <a:ext cx="2599145" cy="3362282"/>
          </a:xfrm>
          <a:prstGeom prst="rect">
            <a:avLst/>
          </a:prstGeom>
        </p:spPr>
      </p:pic>
      <p:sp>
        <p:nvSpPr>
          <p:cNvPr id="4" name="Rounded Rectangle 3"/>
          <p:cNvSpPr/>
          <p:nvPr/>
        </p:nvSpPr>
        <p:spPr>
          <a:xfrm>
            <a:off x="3272426" y="2405842"/>
            <a:ext cx="2599145" cy="457674"/>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16078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sp>
        <p:nvSpPr>
          <p:cNvPr id="12" name="Rounded Rectangle 11"/>
          <p:cNvSpPr/>
          <p:nvPr/>
        </p:nvSpPr>
        <p:spPr>
          <a:xfrm>
            <a:off x="1142416" y="1706288"/>
            <a:ext cx="2017551"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pic>
        <p:nvPicPr>
          <p:cNvPr id="3" name="Picture 2"/>
          <p:cNvPicPr>
            <a:picLocks noChangeAspect="1"/>
          </p:cNvPicPr>
          <p:nvPr/>
        </p:nvPicPr>
        <p:blipFill rotWithShape="1">
          <a:blip r:embed="rId4"/>
          <a:srcRect t="12831"/>
          <a:stretch/>
        </p:blipFill>
        <p:spPr>
          <a:xfrm>
            <a:off x="764232" y="1109220"/>
            <a:ext cx="2648266" cy="3255322"/>
          </a:xfrm>
          <a:prstGeom prst="rect">
            <a:avLst/>
          </a:prstGeom>
        </p:spPr>
      </p:pic>
      <p:sp>
        <p:nvSpPr>
          <p:cNvPr id="6" name="Rounded Rectangle 5"/>
          <p:cNvSpPr/>
          <p:nvPr/>
        </p:nvSpPr>
        <p:spPr>
          <a:xfrm>
            <a:off x="1063280" y="1917973"/>
            <a:ext cx="770359"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9" name="Rounded Rectangle 8"/>
          <p:cNvSpPr/>
          <p:nvPr/>
        </p:nvSpPr>
        <p:spPr>
          <a:xfrm>
            <a:off x="2729753" y="2644259"/>
            <a:ext cx="682746" cy="344936"/>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0" name="Right Arrow 9"/>
          <p:cNvSpPr/>
          <p:nvPr/>
        </p:nvSpPr>
        <p:spPr>
          <a:xfrm>
            <a:off x="250186" y="1605927"/>
            <a:ext cx="471355" cy="301047"/>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srcRect t="11894" b="21880"/>
          <a:stretch/>
        </p:blipFill>
        <p:spPr>
          <a:xfrm>
            <a:off x="4572000" y="1096144"/>
            <a:ext cx="2833511" cy="3274646"/>
          </a:xfrm>
          <a:prstGeom prst="rect">
            <a:avLst/>
          </a:prstGeom>
        </p:spPr>
      </p:pic>
      <p:sp>
        <p:nvSpPr>
          <p:cNvPr id="8" name="Right Arrow 7"/>
          <p:cNvSpPr/>
          <p:nvPr/>
        </p:nvSpPr>
        <p:spPr>
          <a:xfrm>
            <a:off x="4036741" y="2310475"/>
            <a:ext cx="535259" cy="344936"/>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55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sp>
        <p:nvSpPr>
          <p:cNvPr id="6" name="Rounded Rectangle 5"/>
          <p:cNvSpPr/>
          <p:nvPr/>
        </p:nvSpPr>
        <p:spPr>
          <a:xfrm>
            <a:off x="2806375" y="2644259"/>
            <a:ext cx="770359"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pic>
        <p:nvPicPr>
          <p:cNvPr id="3" name="Picture 2"/>
          <p:cNvPicPr>
            <a:picLocks noChangeAspect="1"/>
          </p:cNvPicPr>
          <p:nvPr/>
        </p:nvPicPr>
        <p:blipFill>
          <a:blip r:embed="rId4"/>
          <a:stretch>
            <a:fillRect/>
          </a:stretch>
        </p:blipFill>
        <p:spPr>
          <a:xfrm>
            <a:off x="351054" y="1133273"/>
            <a:ext cx="3923037" cy="3021971"/>
          </a:xfrm>
          <a:prstGeom prst="rect">
            <a:avLst/>
          </a:prstGeom>
          <a:ln>
            <a:solidFill>
              <a:schemeClr val="tx1"/>
            </a:solidFill>
          </a:ln>
        </p:spPr>
      </p:pic>
      <p:sp>
        <p:nvSpPr>
          <p:cNvPr id="12" name="Rounded Rectangle 11"/>
          <p:cNvSpPr/>
          <p:nvPr/>
        </p:nvSpPr>
        <p:spPr>
          <a:xfrm>
            <a:off x="295021" y="2925488"/>
            <a:ext cx="3979070"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pic>
        <p:nvPicPr>
          <p:cNvPr id="9" name="Picture 8"/>
          <p:cNvPicPr>
            <a:picLocks noChangeAspect="1"/>
          </p:cNvPicPr>
          <p:nvPr/>
        </p:nvPicPr>
        <p:blipFill>
          <a:blip r:embed="rId5"/>
          <a:stretch>
            <a:fillRect/>
          </a:stretch>
        </p:blipFill>
        <p:spPr>
          <a:xfrm>
            <a:off x="4825697" y="1022939"/>
            <a:ext cx="2031872" cy="3382753"/>
          </a:xfrm>
          <a:prstGeom prst="rect">
            <a:avLst/>
          </a:prstGeom>
        </p:spPr>
      </p:pic>
      <p:sp>
        <p:nvSpPr>
          <p:cNvPr id="10" name="Rounded Rectangle 9"/>
          <p:cNvSpPr/>
          <p:nvPr/>
        </p:nvSpPr>
        <p:spPr>
          <a:xfrm>
            <a:off x="4825697" y="1504762"/>
            <a:ext cx="2004802" cy="217473"/>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1" name="Rounded Rectangle 10"/>
          <p:cNvSpPr/>
          <p:nvPr/>
        </p:nvSpPr>
        <p:spPr>
          <a:xfrm>
            <a:off x="4825697" y="2196014"/>
            <a:ext cx="2004802" cy="227490"/>
          </a:xfrm>
          <a:prstGeom prst="roundRect">
            <a:avLst>
              <a:gd name="adj" fmla="val 22516"/>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5" name="Rounded Rectangle 14"/>
          <p:cNvSpPr/>
          <p:nvPr/>
        </p:nvSpPr>
        <p:spPr>
          <a:xfrm>
            <a:off x="4825697" y="2946334"/>
            <a:ext cx="2031872" cy="831582"/>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8" name="Right Arrow 7"/>
          <p:cNvSpPr/>
          <p:nvPr/>
        </p:nvSpPr>
        <p:spPr>
          <a:xfrm>
            <a:off x="4051149" y="4007422"/>
            <a:ext cx="872146" cy="381350"/>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4857779" y="3823634"/>
            <a:ext cx="1989475" cy="2047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405782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P spid="8"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938287" y="1124167"/>
            <a:ext cx="2053528" cy="3288647"/>
          </a:xfrm>
          <a:prstGeom prst="rect">
            <a:avLst/>
          </a:prstGeom>
        </p:spPr>
      </p:pic>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sp>
        <p:nvSpPr>
          <p:cNvPr id="6" name="Rounded Rectangle 5"/>
          <p:cNvSpPr/>
          <p:nvPr/>
        </p:nvSpPr>
        <p:spPr>
          <a:xfrm>
            <a:off x="2806375" y="2644259"/>
            <a:ext cx="770359"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pic>
        <p:nvPicPr>
          <p:cNvPr id="3" name="Picture 2"/>
          <p:cNvPicPr>
            <a:picLocks noChangeAspect="1"/>
          </p:cNvPicPr>
          <p:nvPr/>
        </p:nvPicPr>
        <p:blipFill>
          <a:blip r:embed="rId5"/>
          <a:stretch>
            <a:fillRect/>
          </a:stretch>
        </p:blipFill>
        <p:spPr>
          <a:xfrm>
            <a:off x="351054" y="1133273"/>
            <a:ext cx="3923037" cy="3021971"/>
          </a:xfrm>
          <a:prstGeom prst="rect">
            <a:avLst/>
          </a:prstGeom>
          <a:ln>
            <a:solidFill>
              <a:schemeClr val="tx1"/>
            </a:solidFill>
          </a:ln>
        </p:spPr>
      </p:pic>
      <p:sp>
        <p:nvSpPr>
          <p:cNvPr id="12" name="Rounded Rectangle 11"/>
          <p:cNvSpPr/>
          <p:nvPr/>
        </p:nvSpPr>
        <p:spPr>
          <a:xfrm>
            <a:off x="295021" y="2925488"/>
            <a:ext cx="3979070"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1" name="Rounded Rectangle 10"/>
          <p:cNvSpPr/>
          <p:nvPr/>
        </p:nvSpPr>
        <p:spPr>
          <a:xfrm>
            <a:off x="4891105" y="2338202"/>
            <a:ext cx="2125024" cy="180437"/>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3" name="Rounded Rectangle 12"/>
          <p:cNvSpPr/>
          <p:nvPr/>
        </p:nvSpPr>
        <p:spPr>
          <a:xfrm>
            <a:off x="4891105" y="3275680"/>
            <a:ext cx="2152525" cy="879564"/>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4" name="Rounded Rectangle 13"/>
          <p:cNvSpPr/>
          <p:nvPr/>
        </p:nvSpPr>
        <p:spPr>
          <a:xfrm>
            <a:off x="4891105" y="2811026"/>
            <a:ext cx="2152525" cy="422289"/>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6" name="Right Arrow 15"/>
          <p:cNvSpPr/>
          <p:nvPr/>
        </p:nvSpPr>
        <p:spPr>
          <a:xfrm>
            <a:off x="4321272" y="4155243"/>
            <a:ext cx="572409" cy="268633"/>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9973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t="1859"/>
          <a:stretch/>
        </p:blipFill>
        <p:spPr>
          <a:xfrm>
            <a:off x="4869911" y="1028325"/>
            <a:ext cx="1970309" cy="3326057"/>
          </a:xfrm>
          <a:prstGeom prst="rect">
            <a:avLst/>
          </a:prstGeom>
        </p:spPr>
      </p:pic>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sp>
        <p:nvSpPr>
          <p:cNvPr id="6" name="Rounded Rectangle 5"/>
          <p:cNvSpPr/>
          <p:nvPr/>
        </p:nvSpPr>
        <p:spPr>
          <a:xfrm>
            <a:off x="2806375" y="2644259"/>
            <a:ext cx="770359"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pic>
        <p:nvPicPr>
          <p:cNvPr id="3" name="Picture 2"/>
          <p:cNvPicPr>
            <a:picLocks noChangeAspect="1"/>
          </p:cNvPicPr>
          <p:nvPr/>
        </p:nvPicPr>
        <p:blipFill>
          <a:blip r:embed="rId5"/>
          <a:stretch>
            <a:fillRect/>
          </a:stretch>
        </p:blipFill>
        <p:spPr>
          <a:xfrm>
            <a:off x="351054" y="1133273"/>
            <a:ext cx="3923037" cy="3021971"/>
          </a:xfrm>
          <a:prstGeom prst="rect">
            <a:avLst/>
          </a:prstGeom>
          <a:ln>
            <a:solidFill>
              <a:schemeClr val="tx1"/>
            </a:solidFill>
          </a:ln>
        </p:spPr>
      </p:pic>
      <p:sp>
        <p:nvSpPr>
          <p:cNvPr id="12" name="Rounded Rectangle 11"/>
          <p:cNvSpPr/>
          <p:nvPr/>
        </p:nvSpPr>
        <p:spPr>
          <a:xfrm>
            <a:off x="295021" y="2936639"/>
            <a:ext cx="3979070" cy="38135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1" name="Rounded Rectangle 10"/>
          <p:cNvSpPr/>
          <p:nvPr/>
        </p:nvSpPr>
        <p:spPr>
          <a:xfrm>
            <a:off x="4870587" y="1676564"/>
            <a:ext cx="1969634" cy="278739"/>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3" name="Rounded Rectangle 12"/>
          <p:cNvSpPr/>
          <p:nvPr/>
        </p:nvSpPr>
        <p:spPr>
          <a:xfrm flipV="1">
            <a:off x="4883019" y="2865875"/>
            <a:ext cx="1969635" cy="423902"/>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4" name="Rounded Rectangle 13"/>
          <p:cNvSpPr/>
          <p:nvPr/>
        </p:nvSpPr>
        <p:spPr>
          <a:xfrm>
            <a:off x="4869912" y="1998509"/>
            <a:ext cx="1969634" cy="793217"/>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16" name="Right Arrow 15"/>
          <p:cNvSpPr/>
          <p:nvPr/>
        </p:nvSpPr>
        <p:spPr>
          <a:xfrm>
            <a:off x="4318973" y="3648659"/>
            <a:ext cx="539786" cy="391646"/>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389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3200" b="1" dirty="0"/>
              <a:t>IMPLEMENTATION</a:t>
            </a:r>
          </a:p>
        </p:txBody>
      </p:sp>
      <p:sp>
        <p:nvSpPr>
          <p:cNvPr id="4" name="TextBox 3">
            <a:extLst>
              <a:ext uri="{FF2B5EF4-FFF2-40B4-BE49-F238E27FC236}">
                <a16:creationId xmlns:a16="http://schemas.microsoft.com/office/drawing/2014/main" id="{A8584BDA-259F-E84E-B36C-C6CDD9C47E05}"/>
              </a:ext>
            </a:extLst>
          </p:cNvPr>
          <p:cNvSpPr txBox="1"/>
          <p:nvPr/>
        </p:nvSpPr>
        <p:spPr>
          <a:xfrm>
            <a:off x="1766185" y="1109771"/>
            <a:ext cx="5611630" cy="1790811"/>
          </a:xfrm>
          <a:prstGeom prst="rect">
            <a:avLst/>
          </a:prstGeom>
          <a:noFill/>
        </p:spPr>
        <p:txBody>
          <a:bodyPr wrap="square" rtlCol="0">
            <a:spAutoFit/>
          </a:bodyPr>
          <a:lstStyle/>
          <a:p>
            <a:pPr>
              <a:lnSpc>
                <a:spcPct val="114000"/>
              </a:lnSpc>
              <a:spcAft>
                <a:spcPts val="1200"/>
              </a:spcAft>
              <a:buClr>
                <a:srgbClr val="E20D38"/>
              </a:buClr>
            </a:pPr>
            <a:r>
              <a:rPr lang="en-US" b="1" dirty="0"/>
              <a:t>July 1, 2019</a:t>
            </a:r>
          </a:p>
          <a:p>
            <a:pPr marL="742950" lvl="1" indent="-285750">
              <a:lnSpc>
                <a:spcPct val="114000"/>
              </a:lnSpc>
              <a:spcAft>
                <a:spcPts val="1200"/>
              </a:spcAft>
              <a:buClr>
                <a:srgbClr val="E20D38"/>
              </a:buClr>
              <a:buFont typeface="Wingdings" pitchFamily="2" charset="2"/>
              <a:buChar char="Ø"/>
            </a:pPr>
            <a:r>
              <a:rPr lang="en-US" dirty="0"/>
              <a:t>Proposed rule to delay implementation</a:t>
            </a:r>
          </a:p>
          <a:p>
            <a:pPr marL="1200150" lvl="2" indent="-285750">
              <a:lnSpc>
                <a:spcPct val="114000"/>
              </a:lnSpc>
              <a:spcAft>
                <a:spcPts val="1200"/>
              </a:spcAft>
              <a:buClr>
                <a:srgbClr val="E20D38"/>
              </a:buClr>
              <a:buFont typeface="Wingdings" pitchFamily="2" charset="2"/>
              <a:buChar char="Ø"/>
            </a:pPr>
            <a:r>
              <a:rPr lang="en-US" dirty="0"/>
              <a:t>Nearly 700 comments</a:t>
            </a:r>
          </a:p>
          <a:p>
            <a:pPr marL="1200150" lvl="2" indent="-285750">
              <a:lnSpc>
                <a:spcPct val="114000"/>
              </a:lnSpc>
              <a:spcAft>
                <a:spcPts val="1200"/>
              </a:spcAft>
              <a:buClr>
                <a:srgbClr val="E20D38"/>
              </a:buClr>
              <a:buFont typeface="Wingdings" pitchFamily="2" charset="2"/>
              <a:buChar char="Ø"/>
            </a:pPr>
            <a:r>
              <a:rPr lang="en-US" dirty="0"/>
              <a:t>Vast majority supported delay</a:t>
            </a:r>
          </a:p>
        </p:txBody>
      </p:sp>
      <p:sp>
        <p:nvSpPr>
          <p:cNvPr id="6" name="TextBox 5">
            <a:extLst>
              <a:ext uri="{FF2B5EF4-FFF2-40B4-BE49-F238E27FC236}">
                <a16:creationId xmlns:a16="http://schemas.microsoft.com/office/drawing/2014/main" id="{A8584BDA-259F-E84E-B36C-C6CDD9C47E05}"/>
              </a:ext>
            </a:extLst>
          </p:cNvPr>
          <p:cNvSpPr txBox="1"/>
          <p:nvPr/>
        </p:nvSpPr>
        <p:spPr>
          <a:xfrm>
            <a:off x="1830161" y="2939476"/>
            <a:ext cx="5611630" cy="1347485"/>
          </a:xfrm>
          <a:prstGeom prst="rect">
            <a:avLst/>
          </a:prstGeom>
          <a:noFill/>
        </p:spPr>
        <p:txBody>
          <a:bodyPr wrap="square" rtlCol="0">
            <a:spAutoFit/>
          </a:bodyPr>
          <a:lstStyle/>
          <a:p>
            <a:pPr>
              <a:lnSpc>
                <a:spcPct val="114000"/>
              </a:lnSpc>
              <a:spcAft>
                <a:spcPts val="1200"/>
              </a:spcAft>
              <a:buClr>
                <a:srgbClr val="E20D38"/>
              </a:buClr>
            </a:pPr>
            <a:r>
              <a:rPr lang="en-US" b="1" dirty="0"/>
              <a:t>September 25, 2019</a:t>
            </a:r>
          </a:p>
          <a:p>
            <a:pPr marL="742950" lvl="1" indent="-285750">
              <a:lnSpc>
                <a:spcPct val="114000"/>
              </a:lnSpc>
              <a:spcAft>
                <a:spcPts val="1200"/>
              </a:spcAft>
              <a:buClr>
                <a:srgbClr val="E20D38"/>
              </a:buClr>
              <a:buFont typeface="Wingdings" pitchFamily="2" charset="2"/>
              <a:buChar char="Ø"/>
            </a:pPr>
            <a:r>
              <a:rPr lang="en-US" dirty="0"/>
              <a:t>Delayed until </a:t>
            </a:r>
            <a:r>
              <a:rPr lang="en-US" b="1" dirty="0">
                <a:solidFill>
                  <a:srgbClr val="E20D38"/>
                </a:solidFill>
              </a:rPr>
              <a:t>October 1, 2021</a:t>
            </a:r>
            <a:endParaRPr lang="en-US" b="1" dirty="0"/>
          </a:p>
          <a:p>
            <a:pPr marL="742950" lvl="1" indent="-285750">
              <a:lnSpc>
                <a:spcPct val="114000"/>
              </a:lnSpc>
              <a:spcAft>
                <a:spcPts val="1200"/>
              </a:spcAft>
              <a:buClr>
                <a:srgbClr val="E20D38"/>
              </a:buClr>
              <a:buFont typeface="Wingdings" pitchFamily="2" charset="2"/>
              <a:buChar char="Ø"/>
            </a:pPr>
            <a:r>
              <a:rPr lang="en-US" dirty="0"/>
              <a:t>Leniency and support for early implementers </a:t>
            </a:r>
          </a:p>
        </p:txBody>
      </p:sp>
    </p:spTree>
    <p:custDataLst>
      <p:tags r:id="rId1"/>
    </p:custDataLst>
    <p:extLst>
      <p:ext uri="{BB962C8B-B14F-4D97-AF65-F5344CB8AC3E}">
        <p14:creationId xmlns:p14="http://schemas.microsoft.com/office/powerpoint/2010/main" val="33707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pic>
        <p:nvPicPr>
          <p:cNvPr id="15" name="Picture 14"/>
          <p:cNvPicPr>
            <a:picLocks noChangeAspect="1"/>
          </p:cNvPicPr>
          <p:nvPr/>
        </p:nvPicPr>
        <p:blipFill>
          <a:blip r:embed="rId4"/>
          <a:stretch>
            <a:fillRect/>
          </a:stretch>
        </p:blipFill>
        <p:spPr>
          <a:xfrm>
            <a:off x="3560863" y="1025440"/>
            <a:ext cx="2022273" cy="3366772"/>
          </a:xfrm>
          <a:prstGeom prst="rect">
            <a:avLst/>
          </a:prstGeom>
        </p:spPr>
      </p:pic>
      <p:sp>
        <p:nvSpPr>
          <p:cNvPr id="17" name="Rounded Rectangle 16"/>
          <p:cNvSpPr/>
          <p:nvPr/>
        </p:nvSpPr>
        <p:spPr>
          <a:xfrm>
            <a:off x="3468028" y="1025440"/>
            <a:ext cx="589043" cy="228975"/>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
        <p:nvSpPr>
          <p:cNvPr id="5" name="Oval 4"/>
          <p:cNvSpPr/>
          <p:nvPr/>
        </p:nvSpPr>
        <p:spPr>
          <a:xfrm>
            <a:off x="3813932" y="4026988"/>
            <a:ext cx="1516134" cy="365224"/>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557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EXHIBIT A GRAINS TOOL</a:t>
            </a:r>
          </a:p>
        </p:txBody>
      </p:sp>
      <p:pic>
        <p:nvPicPr>
          <p:cNvPr id="5" name="Picture 4"/>
          <p:cNvPicPr>
            <a:picLocks noChangeAspect="1"/>
          </p:cNvPicPr>
          <p:nvPr/>
        </p:nvPicPr>
        <p:blipFill>
          <a:blip r:embed="rId4"/>
          <a:stretch>
            <a:fillRect/>
          </a:stretch>
        </p:blipFill>
        <p:spPr>
          <a:xfrm>
            <a:off x="1402950" y="1101388"/>
            <a:ext cx="2349951" cy="3263647"/>
          </a:xfrm>
          <a:prstGeom prst="rect">
            <a:avLst/>
          </a:prstGeom>
        </p:spPr>
      </p:pic>
      <p:sp>
        <p:nvSpPr>
          <p:cNvPr id="7" name="Right Arrow 6"/>
          <p:cNvSpPr/>
          <p:nvPr/>
        </p:nvSpPr>
        <p:spPr>
          <a:xfrm rot="20158291">
            <a:off x="3868691" y="2771284"/>
            <a:ext cx="1153323" cy="814171"/>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5"/>
          <a:srcRect t="2503" b="7577"/>
          <a:stretch/>
        </p:blipFill>
        <p:spPr>
          <a:xfrm>
            <a:off x="5037126" y="1092820"/>
            <a:ext cx="2180817" cy="3277637"/>
          </a:xfrm>
          <a:prstGeom prst="rect">
            <a:avLst/>
          </a:prstGeom>
        </p:spPr>
      </p:pic>
    </p:spTree>
    <p:custDataLst>
      <p:tags r:id="rId1"/>
    </p:custDataLst>
    <p:extLst>
      <p:ext uri="{BB962C8B-B14F-4D97-AF65-F5344CB8AC3E}">
        <p14:creationId xmlns:p14="http://schemas.microsoft.com/office/powerpoint/2010/main" val="265450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KNOWLEDGE CHECK – QUICK POLL</a:t>
            </a:r>
          </a:p>
        </p:txBody>
      </p:sp>
      <p:sp>
        <p:nvSpPr>
          <p:cNvPr id="3" name="TextBox 2"/>
          <p:cNvSpPr txBox="1"/>
          <p:nvPr/>
        </p:nvSpPr>
        <p:spPr>
          <a:xfrm>
            <a:off x="823848" y="1397464"/>
            <a:ext cx="7496304" cy="2000676"/>
          </a:xfrm>
          <a:prstGeom prst="rect">
            <a:avLst/>
          </a:prstGeom>
          <a:noFill/>
        </p:spPr>
        <p:txBody>
          <a:bodyPr wrap="square" rtlCol="0">
            <a:spAutoFit/>
          </a:bodyPr>
          <a:lstStyle/>
          <a:p>
            <a:pPr>
              <a:lnSpc>
                <a:spcPct val="114000"/>
              </a:lnSpc>
              <a:spcAft>
                <a:spcPts val="300"/>
              </a:spcAft>
            </a:pPr>
            <a:r>
              <a:rPr lang="en-US" b="1" dirty="0"/>
              <a:t>True or False: </a:t>
            </a:r>
            <a:r>
              <a:rPr lang="en-US" dirty="0"/>
              <a:t>The Food Buying Guide can be used if </a:t>
            </a:r>
            <a:r>
              <a:rPr lang="en-US" i="1" dirty="0" smtClean="0"/>
              <a:t>ANY</a:t>
            </a:r>
            <a:r>
              <a:rPr lang="en-US" dirty="0" smtClean="0"/>
              <a:t> </a:t>
            </a:r>
            <a:r>
              <a:rPr lang="en-US" dirty="0"/>
              <a:t>of the following occur.</a:t>
            </a:r>
          </a:p>
          <a:p>
            <a:pPr marL="800100" lvl="1" indent="-342900">
              <a:lnSpc>
                <a:spcPct val="114000"/>
              </a:lnSpc>
              <a:spcAft>
                <a:spcPts val="300"/>
              </a:spcAft>
              <a:buClr>
                <a:srgbClr val="EA1F48"/>
              </a:buClr>
              <a:buFont typeface="+mj-lt"/>
              <a:buAutoNum type="arabicPeriod"/>
            </a:pPr>
            <a:r>
              <a:rPr lang="en-US" sz="1600" dirty="0"/>
              <a:t>Grain not listed on measuring chart</a:t>
            </a:r>
          </a:p>
          <a:p>
            <a:pPr marL="800100" lvl="1" indent="-342900">
              <a:lnSpc>
                <a:spcPct val="114000"/>
              </a:lnSpc>
              <a:spcAft>
                <a:spcPts val="300"/>
              </a:spcAft>
              <a:buClr>
                <a:srgbClr val="EA1F48"/>
              </a:buClr>
              <a:buFont typeface="+mj-lt"/>
              <a:buAutoNum type="arabicPeriod"/>
            </a:pPr>
            <a:r>
              <a:rPr lang="en-US" sz="1600" dirty="0"/>
              <a:t>Grain lighter in weight than item </a:t>
            </a:r>
            <a:r>
              <a:rPr lang="en-US" sz="1600" dirty="0" smtClean="0"/>
              <a:t>listed</a:t>
            </a:r>
            <a:endParaRPr lang="en-US" sz="1600" dirty="0"/>
          </a:p>
          <a:p>
            <a:pPr marL="800100" lvl="1" indent="-342900">
              <a:lnSpc>
                <a:spcPct val="114000"/>
              </a:lnSpc>
              <a:spcAft>
                <a:spcPts val="300"/>
              </a:spcAft>
              <a:buClr>
                <a:srgbClr val="EA1F48"/>
              </a:buClr>
              <a:buFont typeface="+mj-lt"/>
              <a:buAutoNum type="arabicPeriod"/>
            </a:pPr>
            <a:r>
              <a:rPr lang="en-US" sz="1600" dirty="0"/>
              <a:t>Smaller than item </a:t>
            </a:r>
            <a:r>
              <a:rPr lang="en-US" sz="1600" dirty="0" smtClean="0"/>
              <a:t>listed</a:t>
            </a:r>
            <a:endParaRPr lang="en-US" sz="1600" dirty="0"/>
          </a:p>
          <a:p>
            <a:pPr marL="800100" lvl="1" indent="-342900">
              <a:lnSpc>
                <a:spcPct val="114000"/>
              </a:lnSpc>
              <a:spcAft>
                <a:spcPts val="1200"/>
              </a:spcAft>
              <a:buClr>
                <a:srgbClr val="EA1F48"/>
              </a:buClr>
              <a:buFont typeface="+mj-lt"/>
              <a:buAutoNum type="arabicPeriod"/>
            </a:pPr>
            <a:r>
              <a:rPr lang="en-US" sz="1600" dirty="0"/>
              <a:t>Serving an item to meet part of the grain </a:t>
            </a:r>
            <a:r>
              <a:rPr lang="en-US" sz="1600" dirty="0" smtClean="0"/>
              <a:t>requirement</a:t>
            </a:r>
            <a:endParaRPr lang="en-US" dirty="0"/>
          </a:p>
        </p:txBody>
      </p:sp>
    </p:spTree>
    <p:custDataLst>
      <p:tags r:id="rId1"/>
    </p:custDataLst>
    <p:extLst>
      <p:ext uri="{BB962C8B-B14F-4D97-AF65-F5344CB8AC3E}">
        <p14:creationId xmlns:p14="http://schemas.microsoft.com/office/powerpoint/2010/main" val="282412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RAW</a:t>
            </a:r>
          </a:p>
        </p:txBody>
      </p:sp>
      <p:pic>
        <p:nvPicPr>
          <p:cNvPr id="4" name="Picture 3"/>
          <p:cNvPicPr>
            <a:picLocks noChangeAspect="1"/>
          </p:cNvPicPr>
          <p:nvPr/>
        </p:nvPicPr>
        <p:blipFill rotWithShape="1">
          <a:blip r:embed="rId4"/>
          <a:srcRect l="861" t="28759" r="-861" b="-1027"/>
          <a:stretch/>
        </p:blipFill>
        <p:spPr>
          <a:xfrm>
            <a:off x="1643976" y="1210213"/>
            <a:ext cx="5856047" cy="2660935"/>
          </a:xfrm>
          <a:prstGeom prst="rect">
            <a:avLst/>
          </a:prstGeom>
          <a:ln>
            <a:solidFill>
              <a:schemeClr val="tx1"/>
            </a:solidFill>
          </a:ln>
        </p:spPr>
      </p:pic>
      <p:sp>
        <p:nvSpPr>
          <p:cNvPr id="7" name="Oval 6"/>
          <p:cNvSpPr/>
          <p:nvPr/>
        </p:nvSpPr>
        <p:spPr>
          <a:xfrm>
            <a:off x="5165748" y="1980202"/>
            <a:ext cx="1516134" cy="365224"/>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015402" y="3962431"/>
            <a:ext cx="5351688" cy="400110"/>
          </a:xfrm>
          <a:prstGeom prst="rect">
            <a:avLst/>
          </a:prstGeom>
          <a:noFill/>
        </p:spPr>
        <p:txBody>
          <a:bodyPr wrap="square" rtlCol="0">
            <a:spAutoFit/>
          </a:bodyPr>
          <a:lstStyle/>
          <a:p>
            <a:r>
              <a:rPr lang="en-US" sz="2000" b="1" dirty="0">
                <a:solidFill>
                  <a:srgbClr val="E20D38"/>
                </a:solidFill>
                <a:hlinkClick r:id="rId5">
                  <a:extLst>
                    <a:ext uri="{A12FA001-AC4F-418D-AE19-62706E023703}">
                      <ahyp:hlinkClr xmlns:ahyp="http://schemas.microsoft.com/office/drawing/2018/hyperlinkcolor" xmlns="" val="tx"/>
                    </a:ext>
                  </a:extLst>
                </a:hlinkClick>
              </a:rPr>
              <a:t>https://foodbuyingguide.fns.usda.gov/</a:t>
            </a:r>
            <a:endParaRPr lang="en-US" sz="2000" b="1" dirty="0">
              <a:solidFill>
                <a:srgbClr val="E20D38"/>
              </a:solidFill>
            </a:endParaRPr>
          </a:p>
        </p:txBody>
      </p:sp>
    </p:spTree>
    <p:custDataLst>
      <p:tags r:id="rId1"/>
    </p:custDataLst>
    <p:extLst>
      <p:ext uri="{BB962C8B-B14F-4D97-AF65-F5344CB8AC3E}">
        <p14:creationId xmlns:p14="http://schemas.microsoft.com/office/powerpoint/2010/main" val="63007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RAW</a:t>
            </a:r>
          </a:p>
        </p:txBody>
      </p:sp>
      <p:pic>
        <p:nvPicPr>
          <p:cNvPr id="5" name="Picture 4"/>
          <p:cNvPicPr>
            <a:picLocks noChangeAspect="1"/>
          </p:cNvPicPr>
          <p:nvPr/>
        </p:nvPicPr>
        <p:blipFill>
          <a:blip r:embed="rId4"/>
          <a:stretch>
            <a:fillRect/>
          </a:stretch>
        </p:blipFill>
        <p:spPr>
          <a:xfrm>
            <a:off x="1019013" y="1147594"/>
            <a:ext cx="6712201" cy="2900300"/>
          </a:xfrm>
          <a:prstGeom prst="rect">
            <a:avLst/>
          </a:prstGeom>
          <a:ln>
            <a:solidFill>
              <a:schemeClr val="tx1"/>
            </a:solidFill>
          </a:ln>
        </p:spPr>
      </p:pic>
      <p:sp>
        <p:nvSpPr>
          <p:cNvPr id="7" name="Oval 6"/>
          <p:cNvSpPr/>
          <p:nvPr/>
        </p:nvSpPr>
        <p:spPr>
          <a:xfrm>
            <a:off x="708784" y="3525008"/>
            <a:ext cx="2389240" cy="436553"/>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9653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9502" y="1350822"/>
            <a:ext cx="8664995" cy="2355366"/>
          </a:xfrm>
          <a:prstGeom prst="rect">
            <a:avLst/>
          </a:prstGeom>
          <a:ln>
            <a:solidFill>
              <a:schemeClr val="tx1"/>
            </a:solidFill>
          </a:ln>
        </p:spPr>
      </p:pic>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RAW</a:t>
            </a:r>
          </a:p>
        </p:txBody>
      </p:sp>
      <p:sp>
        <p:nvSpPr>
          <p:cNvPr id="7" name="Oval 6"/>
          <p:cNvSpPr/>
          <p:nvPr/>
        </p:nvSpPr>
        <p:spPr>
          <a:xfrm>
            <a:off x="791952" y="2612479"/>
            <a:ext cx="1126779" cy="330365"/>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6069331" y="2610849"/>
            <a:ext cx="1151361" cy="323483"/>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282812" y="2934332"/>
            <a:ext cx="985195" cy="327195"/>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1946196" y="2322464"/>
            <a:ext cx="3590692" cy="412082"/>
          </a:xfrm>
          <a:prstGeom prst="rect">
            <a:avLst/>
          </a:prstGeom>
        </p:spPr>
      </p:pic>
    </p:spTree>
    <p:custDataLst>
      <p:tags r:id="rId1"/>
    </p:custDataLst>
    <p:extLst>
      <p:ext uri="{BB962C8B-B14F-4D97-AF65-F5344CB8AC3E}">
        <p14:creationId xmlns:p14="http://schemas.microsoft.com/office/powerpoint/2010/main" val="349349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303350" y="1239686"/>
            <a:ext cx="8537300" cy="2320655"/>
          </a:xfrm>
          <a:prstGeom prst="rect">
            <a:avLst/>
          </a:prstGeom>
          <a:ln>
            <a:solidFill>
              <a:schemeClr val="tx1"/>
            </a:solidFill>
          </a:ln>
        </p:spPr>
      </p:pic>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FOOD BUYING GUIDE - RAW</a:t>
            </a:r>
          </a:p>
        </p:txBody>
      </p:sp>
      <p:sp>
        <p:nvSpPr>
          <p:cNvPr id="10" name="Rounded Rectangle 9"/>
          <p:cNvSpPr/>
          <p:nvPr/>
        </p:nvSpPr>
        <p:spPr>
          <a:xfrm flipV="1">
            <a:off x="2669243" y="3183927"/>
            <a:ext cx="4679412" cy="396055"/>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pic>
        <p:nvPicPr>
          <p:cNvPr id="11" name="Picture 10"/>
          <p:cNvPicPr>
            <a:picLocks noChangeAspect="1"/>
          </p:cNvPicPr>
          <p:nvPr/>
        </p:nvPicPr>
        <p:blipFill>
          <a:blip r:embed="rId5"/>
          <a:stretch>
            <a:fillRect/>
          </a:stretch>
        </p:blipFill>
        <p:spPr>
          <a:xfrm>
            <a:off x="1946196" y="2322464"/>
            <a:ext cx="3590692" cy="412082"/>
          </a:xfrm>
          <a:prstGeom prst="rect">
            <a:avLst/>
          </a:prstGeom>
        </p:spPr>
      </p:pic>
    </p:spTree>
    <p:custDataLst>
      <p:tags r:id="rId1"/>
    </p:custDataLst>
    <p:extLst>
      <p:ext uri="{BB962C8B-B14F-4D97-AF65-F5344CB8AC3E}">
        <p14:creationId xmlns:p14="http://schemas.microsoft.com/office/powerpoint/2010/main" val="167655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A</a:t>
            </a:r>
          </a:p>
        </p:txBody>
      </p:sp>
      <p:pic>
        <p:nvPicPr>
          <p:cNvPr id="12" name="Picture 11"/>
          <p:cNvPicPr>
            <a:picLocks noChangeAspect="1"/>
          </p:cNvPicPr>
          <p:nvPr/>
        </p:nvPicPr>
        <p:blipFill rotWithShape="1">
          <a:blip r:embed="rId4"/>
          <a:srcRect t="43664" r="1367"/>
          <a:stretch/>
        </p:blipFill>
        <p:spPr>
          <a:xfrm>
            <a:off x="336264" y="1610165"/>
            <a:ext cx="8471472" cy="1923170"/>
          </a:xfrm>
          <a:prstGeom prst="rect">
            <a:avLst/>
          </a:prstGeom>
          <a:ln>
            <a:solidFill>
              <a:schemeClr val="tx1"/>
            </a:solidFill>
          </a:ln>
        </p:spPr>
      </p:pic>
      <p:sp>
        <p:nvSpPr>
          <p:cNvPr id="13" name="Right Arrow 12"/>
          <p:cNvSpPr/>
          <p:nvPr/>
        </p:nvSpPr>
        <p:spPr>
          <a:xfrm>
            <a:off x="5140209" y="2211864"/>
            <a:ext cx="1203468" cy="254354"/>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51304" y="2571750"/>
            <a:ext cx="637130" cy="274464"/>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7532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A</a:t>
            </a:r>
          </a:p>
        </p:txBody>
      </p:sp>
      <p:pic>
        <p:nvPicPr>
          <p:cNvPr id="4" name="Picture 3"/>
          <p:cNvPicPr>
            <a:picLocks noChangeAspect="1"/>
          </p:cNvPicPr>
          <p:nvPr/>
        </p:nvPicPr>
        <p:blipFill>
          <a:blip r:embed="rId4"/>
          <a:stretch>
            <a:fillRect/>
          </a:stretch>
        </p:blipFill>
        <p:spPr>
          <a:xfrm>
            <a:off x="500043" y="1300415"/>
            <a:ext cx="7729558" cy="2656069"/>
          </a:xfrm>
          <a:prstGeom prst="rect">
            <a:avLst/>
          </a:prstGeom>
          <a:ln>
            <a:solidFill>
              <a:schemeClr val="tx1"/>
            </a:solidFill>
          </a:ln>
        </p:spPr>
      </p:pic>
      <p:sp>
        <p:nvSpPr>
          <p:cNvPr id="6" name="Rounded Rectangle 5"/>
          <p:cNvSpPr/>
          <p:nvPr/>
        </p:nvSpPr>
        <p:spPr>
          <a:xfrm flipV="1">
            <a:off x="3782132" y="3272982"/>
            <a:ext cx="2719029" cy="669956"/>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47497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A</a:t>
            </a:r>
          </a:p>
        </p:txBody>
      </p:sp>
      <p:pic>
        <p:nvPicPr>
          <p:cNvPr id="7" name="Picture 6"/>
          <p:cNvPicPr>
            <a:picLocks noChangeAspect="1"/>
          </p:cNvPicPr>
          <p:nvPr/>
        </p:nvPicPr>
        <p:blipFill>
          <a:blip r:embed="rId4"/>
          <a:stretch>
            <a:fillRect/>
          </a:stretch>
        </p:blipFill>
        <p:spPr>
          <a:xfrm>
            <a:off x="720277" y="1248201"/>
            <a:ext cx="7703446" cy="2647097"/>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3955892" y="3273385"/>
            <a:ext cx="4467831" cy="601031"/>
          </a:xfrm>
          <a:prstGeom prst="rect">
            <a:avLst/>
          </a:prstGeom>
        </p:spPr>
      </p:pic>
      <p:sp>
        <p:nvSpPr>
          <p:cNvPr id="6" name="Rounded Rectangle 5"/>
          <p:cNvSpPr/>
          <p:nvPr/>
        </p:nvSpPr>
        <p:spPr>
          <a:xfrm flipV="1">
            <a:off x="6639065" y="3273383"/>
            <a:ext cx="1784658" cy="621913"/>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187233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b="1" dirty="0"/>
              <a:t>EARLY IMPLEMENTERS</a:t>
            </a:r>
            <a:endParaRPr lang="en-US" dirty="0"/>
          </a:p>
        </p:txBody>
      </p:sp>
      <p:pic>
        <p:nvPicPr>
          <p:cNvPr id="1026" name="Picture 2" descr="Calendar :: Milton Public School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489225" y="1196613"/>
            <a:ext cx="4328342" cy="32462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581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C</a:t>
            </a:r>
          </a:p>
        </p:txBody>
      </p:sp>
      <p:pic>
        <p:nvPicPr>
          <p:cNvPr id="3" name="Picture 2"/>
          <p:cNvPicPr>
            <a:picLocks noChangeAspect="1"/>
          </p:cNvPicPr>
          <p:nvPr/>
        </p:nvPicPr>
        <p:blipFill>
          <a:blip r:embed="rId4"/>
          <a:stretch>
            <a:fillRect/>
          </a:stretch>
        </p:blipFill>
        <p:spPr>
          <a:xfrm>
            <a:off x="519143" y="1375788"/>
            <a:ext cx="8105714" cy="2391924"/>
          </a:xfrm>
          <a:prstGeom prst="rect">
            <a:avLst/>
          </a:prstGeom>
          <a:ln>
            <a:solidFill>
              <a:schemeClr val="tx1"/>
            </a:solidFill>
          </a:ln>
        </p:spPr>
      </p:pic>
      <p:sp>
        <p:nvSpPr>
          <p:cNvPr id="5" name="Oval 4"/>
          <p:cNvSpPr/>
          <p:nvPr/>
        </p:nvSpPr>
        <p:spPr>
          <a:xfrm>
            <a:off x="681879" y="3459649"/>
            <a:ext cx="1126779" cy="330365"/>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8036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C</a:t>
            </a:r>
          </a:p>
        </p:txBody>
      </p:sp>
      <p:pic>
        <p:nvPicPr>
          <p:cNvPr id="8" name="Picture 7"/>
          <p:cNvPicPr>
            <a:picLocks noChangeAspect="1"/>
          </p:cNvPicPr>
          <p:nvPr/>
        </p:nvPicPr>
        <p:blipFill>
          <a:blip r:embed="rId4"/>
          <a:stretch>
            <a:fillRect/>
          </a:stretch>
        </p:blipFill>
        <p:spPr>
          <a:xfrm>
            <a:off x="447328" y="1315730"/>
            <a:ext cx="7971841" cy="2352419"/>
          </a:xfrm>
          <a:prstGeom prst="rect">
            <a:avLst/>
          </a:prstGeom>
          <a:ln>
            <a:solidFill>
              <a:schemeClr val="tx1"/>
            </a:solidFill>
          </a:ln>
        </p:spPr>
      </p:pic>
      <p:pic>
        <p:nvPicPr>
          <p:cNvPr id="7" name="Picture 6"/>
          <p:cNvPicPr>
            <a:picLocks noChangeAspect="1"/>
          </p:cNvPicPr>
          <p:nvPr/>
        </p:nvPicPr>
        <p:blipFill rotWithShape="1">
          <a:blip r:embed="rId5"/>
          <a:srcRect t="82152"/>
          <a:stretch/>
        </p:blipFill>
        <p:spPr>
          <a:xfrm>
            <a:off x="447328" y="3387586"/>
            <a:ext cx="7971842" cy="463079"/>
          </a:xfrm>
          <a:prstGeom prst="rect">
            <a:avLst/>
          </a:prstGeom>
          <a:ln>
            <a:solidFill>
              <a:schemeClr val="tx1"/>
            </a:solidFill>
          </a:ln>
        </p:spPr>
      </p:pic>
      <p:sp>
        <p:nvSpPr>
          <p:cNvPr id="9" name="Oval 8"/>
          <p:cNvSpPr/>
          <p:nvPr/>
        </p:nvSpPr>
        <p:spPr>
          <a:xfrm>
            <a:off x="769434" y="3350230"/>
            <a:ext cx="723666" cy="306768"/>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flipV="1">
            <a:off x="6463437" y="3139909"/>
            <a:ext cx="1955732" cy="52824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7459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B</a:t>
            </a:r>
          </a:p>
        </p:txBody>
      </p:sp>
      <p:pic>
        <p:nvPicPr>
          <p:cNvPr id="6" name="Picture 5"/>
          <p:cNvPicPr>
            <a:picLocks noChangeAspect="1"/>
          </p:cNvPicPr>
          <p:nvPr/>
        </p:nvPicPr>
        <p:blipFill rotWithShape="1">
          <a:blip r:embed="rId4"/>
          <a:srcRect r="1261" b="3587"/>
          <a:stretch/>
        </p:blipFill>
        <p:spPr>
          <a:xfrm>
            <a:off x="806916" y="1340438"/>
            <a:ext cx="7530167" cy="2442428"/>
          </a:xfrm>
          <a:prstGeom prst="rect">
            <a:avLst/>
          </a:prstGeom>
          <a:ln>
            <a:solidFill>
              <a:schemeClr val="tx1"/>
            </a:solidFill>
          </a:ln>
        </p:spPr>
      </p:pic>
      <p:sp>
        <p:nvSpPr>
          <p:cNvPr id="11" name="Rounded Rectangle 10"/>
          <p:cNvSpPr/>
          <p:nvPr/>
        </p:nvSpPr>
        <p:spPr>
          <a:xfrm flipV="1">
            <a:off x="806916" y="2219572"/>
            <a:ext cx="2538450" cy="1563294"/>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298135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B</a:t>
            </a:r>
          </a:p>
        </p:txBody>
      </p:sp>
      <p:pic>
        <p:nvPicPr>
          <p:cNvPr id="3" name="Picture 2"/>
          <p:cNvPicPr>
            <a:picLocks noChangeAspect="1"/>
          </p:cNvPicPr>
          <p:nvPr/>
        </p:nvPicPr>
        <p:blipFill>
          <a:blip r:embed="rId4"/>
          <a:stretch>
            <a:fillRect/>
          </a:stretch>
        </p:blipFill>
        <p:spPr>
          <a:xfrm>
            <a:off x="949796" y="1014614"/>
            <a:ext cx="6306411" cy="3377027"/>
          </a:xfrm>
          <a:prstGeom prst="rect">
            <a:avLst/>
          </a:prstGeom>
          <a:ln>
            <a:solidFill>
              <a:schemeClr val="tx1"/>
            </a:solidFill>
          </a:ln>
        </p:spPr>
      </p:pic>
      <p:pic>
        <p:nvPicPr>
          <p:cNvPr id="4" name="Picture 3"/>
          <p:cNvPicPr>
            <a:picLocks noChangeAspect="1"/>
          </p:cNvPicPr>
          <p:nvPr/>
        </p:nvPicPr>
        <p:blipFill>
          <a:blip r:embed="rId5"/>
          <a:stretch>
            <a:fillRect/>
          </a:stretch>
        </p:blipFill>
        <p:spPr>
          <a:xfrm>
            <a:off x="3067665" y="1014614"/>
            <a:ext cx="4188542" cy="966865"/>
          </a:xfrm>
          <a:prstGeom prst="rect">
            <a:avLst/>
          </a:prstGeom>
        </p:spPr>
      </p:pic>
      <p:sp>
        <p:nvSpPr>
          <p:cNvPr id="6" name="Oval 5"/>
          <p:cNvSpPr/>
          <p:nvPr/>
        </p:nvSpPr>
        <p:spPr>
          <a:xfrm>
            <a:off x="6660371" y="3343683"/>
            <a:ext cx="814114" cy="278522"/>
          </a:xfrm>
          <a:prstGeom prst="ellipse">
            <a:avLst/>
          </a:prstGeom>
          <a:noFill/>
          <a:ln w="28575">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5400000">
            <a:off x="1127535" y="2591256"/>
            <a:ext cx="525721" cy="463852"/>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rot="13734371">
            <a:off x="5548011" y="2209529"/>
            <a:ext cx="1131448" cy="463852"/>
          </a:xfrm>
          <a:prstGeom prst="rightArrow">
            <a:avLst/>
          </a:prstGeom>
          <a:solidFill>
            <a:srgbClr val="EA1F48"/>
          </a:solidFill>
          <a:ln>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9459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 - METHOD B</a:t>
            </a:r>
          </a:p>
        </p:txBody>
      </p:sp>
      <p:pic>
        <p:nvPicPr>
          <p:cNvPr id="3" name="Picture 2"/>
          <p:cNvPicPr>
            <a:picLocks noChangeAspect="1"/>
          </p:cNvPicPr>
          <p:nvPr/>
        </p:nvPicPr>
        <p:blipFill>
          <a:blip r:embed="rId4"/>
          <a:stretch>
            <a:fillRect/>
          </a:stretch>
        </p:blipFill>
        <p:spPr>
          <a:xfrm>
            <a:off x="522920" y="1776353"/>
            <a:ext cx="8098159" cy="1336982"/>
          </a:xfrm>
          <a:prstGeom prst="rect">
            <a:avLst/>
          </a:prstGeom>
          <a:ln>
            <a:solidFill>
              <a:schemeClr val="tx1"/>
            </a:solidFill>
          </a:ln>
        </p:spPr>
      </p:pic>
      <p:pic>
        <p:nvPicPr>
          <p:cNvPr id="4" name="Picture 3"/>
          <p:cNvPicPr>
            <a:picLocks noChangeAspect="1"/>
          </p:cNvPicPr>
          <p:nvPr/>
        </p:nvPicPr>
        <p:blipFill>
          <a:blip r:embed="rId5"/>
          <a:stretch>
            <a:fillRect/>
          </a:stretch>
        </p:blipFill>
        <p:spPr>
          <a:xfrm>
            <a:off x="6547168" y="2322778"/>
            <a:ext cx="1959937" cy="748340"/>
          </a:xfrm>
          <a:prstGeom prst="rect">
            <a:avLst/>
          </a:prstGeom>
        </p:spPr>
      </p:pic>
      <p:sp>
        <p:nvSpPr>
          <p:cNvPr id="5" name="Rounded Rectangle 4"/>
          <p:cNvSpPr/>
          <p:nvPr/>
        </p:nvSpPr>
        <p:spPr>
          <a:xfrm flipV="1">
            <a:off x="6513715" y="2278174"/>
            <a:ext cx="2107364" cy="835440"/>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283303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400" b="1" dirty="0"/>
              <a:t>RECIPE ANALYSIS WORKBOOK – </a:t>
            </a:r>
            <a:br>
              <a:rPr lang="en-US" sz="2400" b="1" dirty="0"/>
            </a:br>
            <a:r>
              <a:rPr lang="en-US" sz="2400" b="1" dirty="0"/>
              <a:t>MEAL PATTERN CONTRIBUTION</a:t>
            </a:r>
          </a:p>
        </p:txBody>
      </p:sp>
      <p:pic>
        <p:nvPicPr>
          <p:cNvPr id="4" name="Picture 3"/>
          <p:cNvPicPr>
            <a:picLocks noChangeAspect="1"/>
          </p:cNvPicPr>
          <p:nvPr/>
        </p:nvPicPr>
        <p:blipFill>
          <a:blip r:embed="rId4"/>
          <a:stretch>
            <a:fillRect/>
          </a:stretch>
        </p:blipFill>
        <p:spPr>
          <a:xfrm>
            <a:off x="1348613" y="1196587"/>
            <a:ext cx="6446774" cy="3116604"/>
          </a:xfrm>
          <a:prstGeom prst="rect">
            <a:avLst/>
          </a:prstGeom>
          <a:ln>
            <a:solidFill>
              <a:schemeClr val="tx1"/>
            </a:solidFill>
          </a:ln>
        </p:spPr>
      </p:pic>
      <p:sp>
        <p:nvSpPr>
          <p:cNvPr id="5" name="Rounded Rectangle 4"/>
          <p:cNvSpPr/>
          <p:nvPr/>
        </p:nvSpPr>
        <p:spPr>
          <a:xfrm flipV="1">
            <a:off x="4002531" y="4066481"/>
            <a:ext cx="1138937" cy="291314"/>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24978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RECIPE ANALYSIS WORKBOOK</a:t>
            </a:r>
          </a:p>
        </p:txBody>
      </p:sp>
      <p:pic>
        <p:nvPicPr>
          <p:cNvPr id="5" name="Picture 4"/>
          <p:cNvPicPr>
            <a:picLocks noChangeAspect="1"/>
          </p:cNvPicPr>
          <p:nvPr/>
        </p:nvPicPr>
        <p:blipFill>
          <a:blip r:embed="rId4"/>
          <a:stretch>
            <a:fillRect/>
          </a:stretch>
        </p:blipFill>
        <p:spPr>
          <a:xfrm>
            <a:off x="465976" y="1287774"/>
            <a:ext cx="8212047" cy="2567952"/>
          </a:xfrm>
          <a:prstGeom prst="rect">
            <a:avLst/>
          </a:prstGeom>
          <a:ln>
            <a:solidFill>
              <a:schemeClr val="tx1"/>
            </a:solidFill>
          </a:ln>
        </p:spPr>
      </p:pic>
      <p:sp>
        <p:nvSpPr>
          <p:cNvPr id="4" name="Rounded Rectangle 3"/>
          <p:cNvSpPr/>
          <p:nvPr/>
        </p:nvSpPr>
        <p:spPr>
          <a:xfrm flipV="1">
            <a:off x="7058722" y="2985721"/>
            <a:ext cx="1619301" cy="790212"/>
          </a:xfrm>
          <a:prstGeom prst="roundRect">
            <a:avLst/>
          </a:prstGeom>
          <a:noFill/>
          <a:ln w="57150">
            <a:solidFill>
              <a:srgbClr val="EA1F48"/>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1F48"/>
              </a:solidFill>
            </a:endParaRPr>
          </a:p>
        </p:txBody>
      </p:sp>
    </p:spTree>
    <p:custDataLst>
      <p:tags r:id="rId1"/>
    </p:custDataLst>
    <p:extLst>
      <p:ext uri="{BB962C8B-B14F-4D97-AF65-F5344CB8AC3E}">
        <p14:creationId xmlns:p14="http://schemas.microsoft.com/office/powerpoint/2010/main" val="221786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KNOWLEDGE CHECK – QUICK POLL</a:t>
            </a:r>
          </a:p>
        </p:txBody>
      </p:sp>
      <p:sp>
        <p:nvSpPr>
          <p:cNvPr id="3" name="TextBox 2"/>
          <p:cNvSpPr txBox="1"/>
          <p:nvPr/>
        </p:nvSpPr>
        <p:spPr>
          <a:xfrm>
            <a:off x="690358" y="1944675"/>
            <a:ext cx="7364709" cy="723916"/>
          </a:xfrm>
          <a:prstGeom prst="rect">
            <a:avLst/>
          </a:prstGeom>
          <a:noFill/>
        </p:spPr>
        <p:txBody>
          <a:bodyPr wrap="square" rtlCol="0">
            <a:spAutoFit/>
          </a:bodyPr>
          <a:lstStyle/>
          <a:p>
            <a:pPr>
              <a:lnSpc>
                <a:spcPct val="114000"/>
              </a:lnSpc>
              <a:spcAft>
                <a:spcPts val="3000"/>
              </a:spcAft>
            </a:pPr>
            <a:r>
              <a:rPr lang="en-US" b="1" dirty="0"/>
              <a:t>True or False: </a:t>
            </a:r>
            <a:r>
              <a:rPr lang="en-US" dirty="0"/>
              <a:t>The Food Buying Guide (RAW) can be used to determine the ounce equivalents per serving for standardized recipes</a:t>
            </a:r>
            <a:r>
              <a:rPr lang="en-US" dirty="0" smtClean="0"/>
              <a:t>.</a:t>
            </a:r>
            <a:endParaRPr lang="en-US" dirty="0"/>
          </a:p>
        </p:txBody>
      </p:sp>
    </p:spTree>
    <p:custDataLst>
      <p:tags r:id="rId1"/>
    </p:custDataLst>
    <p:extLst>
      <p:ext uri="{BB962C8B-B14F-4D97-AF65-F5344CB8AC3E}">
        <p14:creationId xmlns:p14="http://schemas.microsoft.com/office/powerpoint/2010/main" val="379387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KNOWLEDGE CHECK – QUICK POLL</a:t>
            </a:r>
          </a:p>
        </p:txBody>
      </p:sp>
      <p:sp>
        <p:nvSpPr>
          <p:cNvPr id="3" name="TextBox 2"/>
          <p:cNvSpPr txBox="1"/>
          <p:nvPr/>
        </p:nvSpPr>
        <p:spPr>
          <a:xfrm>
            <a:off x="1697102" y="1419039"/>
            <a:ext cx="5749796" cy="2154564"/>
          </a:xfrm>
          <a:prstGeom prst="rect">
            <a:avLst/>
          </a:prstGeom>
          <a:noFill/>
        </p:spPr>
        <p:txBody>
          <a:bodyPr wrap="square" rtlCol="0">
            <a:spAutoFit/>
          </a:bodyPr>
          <a:lstStyle/>
          <a:p>
            <a:pPr>
              <a:lnSpc>
                <a:spcPct val="114000"/>
              </a:lnSpc>
              <a:spcAft>
                <a:spcPts val="600"/>
              </a:spcAft>
            </a:pPr>
            <a:r>
              <a:rPr lang="en-US" dirty="0"/>
              <a:t>Which of these resources can </a:t>
            </a:r>
            <a:r>
              <a:rPr lang="en-US" i="1" dirty="0"/>
              <a:t>NOT</a:t>
            </a:r>
            <a:r>
              <a:rPr lang="en-US" dirty="0"/>
              <a:t> be used to convert grains into ounce equivalents?</a:t>
            </a:r>
          </a:p>
          <a:p>
            <a:pPr marL="800100" lvl="1" indent="-342900">
              <a:lnSpc>
                <a:spcPct val="114000"/>
              </a:lnSpc>
              <a:spcAft>
                <a:spcPts val="600"/>
              </a:spcAft>
              <a:buFont typeface="+mj-lt"/>
              <a:buAutoNum type="arabicPeriod"/>
            </a:pPr>
            <a:r>
              <a:rPr lang="en-US" sz="1600" dirty="0"/>
              <a:t>Recipe Analysis Workbook</a:t>
            </a:r>
          </a:p>
          <a:p>
            <a:pPr marL="800100" lvl="1" indent="-342900">
              <a:lnSpc>
                <a:spcPct val="114000"/>
              </a:lnSpc>
              <a:spcAft>
                <a:spcPts val="600"/>
              </a:spcAft>
              <a:buFont typeface="+mj-lt"/>
              <a:buAutoNum type="arabicPeriod"/>
            </a:pPr>
            <a:r>
              <a:rPr lang="en-US" sz="1600" dirty="0"/>
              <a:t>Team Nutrition Food Buying Workbook</a:t>
            </a:r>
          </a:p>
          <a:p>
            <a:pPr marL="800100" lvl="1" indent="-342900">
              <a:lnSpc>
                <a:spcPct val="114000"/>
              </a:lnSpc>
              <a:spcAft>
                <a:spcPts val="600"/>
              </a:spcAft>
              <a:buFont typeface="+mj-lt"/>
              <a:buAutoNum type="arabicPeriod"/>
            </a:pPr>
            <a:r>
              <a:rPr lang="en-US" sz="1600" dirty="0"/>
              <a:t>Grains Measuring Chart</a:t>
            </a:r>
          </a:p>
          <a:p>
            <a:pPr marL="800100" lvl="1" indent="-342900">
              <a:lnSpc>
                <a:spcPct val="114000"/>
              </a:lnSpc>
              <a:spcAft>
                <a:spcPts val="1800"/>
              </a:spcAft>
              <a:buFont typeface="+mj-lt"/>
              <a:buAutoNum type="arabicPeriod"/>
            </a:pPr>
            <a:r>
              <a:rPr lang="en-US" sz="1600" dirty="0"/>
              <a:t>Exhibit A Grains </a:t>
            </a:r>
            <a:r>
              <a:rPr lang="en-US" sz="1600" dirty="0" smtClean="0"/>
              <a:t>Tool</a:t>
            </a:r>
            <a:endParaRPr lang="en-US" sz="1600" dirty="0"/>
          </a:p>
        </p:txBody>
      </p:sp>
    </p:spTree>
    <p:custDataLst>
      <p:tags r:id="rId1"/>
    </p:custDataLst>
    <p:extLst>
      <p:ext uri="{BB962C8B-B14F-4D97-AF65-F5344CB8AC3E}">
        <p14:creationId xmlns:p14="http://schemas.microsoft.com/office/powerpoint/2010/main" val="479424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KNOWLEDGE CHECK – QUICK POLL</a:t>
            </a:r>
          </a:p>
        </p:txBody>
      </p:sp>
      <p:sp>
        <p:nvSpPr>
          <p:cNvPr id="3" name="TextBox 2"/>
          <p:cNvSpPr txBox="1"/>
          <p:nvPr/>
        </p:nvSpPr>
        <p:spPr>
          <a:xfrm>
            <a:off x="1440624" y="1764572"/>
            <a:ext cx="6262752" cy="1439240"/>
          </a:xfrm>
          <a:prstGeom prst="rect">
            <a:avLst/>
          </a:prstGeom>
          <a:noFill/>
        </p:spPr>
        <p:txBody>
          <a:bodyPr wrap="square" rtlCol="0">
            <a:spAutoFit/>
          </a:bodyPr>
          <a:lstStyle/>
          <a:p>
            <a:pPr>
              <a:lnSpc>
                <a:spcPct val="114000"/>
              </a:lnSpc>
              <a:spcAft>
                <a:spcPts val="1200"/>
              </a:spcAft>
            </a:pPr>
            <a:r>
              <a:rPr lang="en-US" dirty="0"/>
              <a:t>If the Grains Measuring Chart lists an item by size, check to see if the item is the same size or larger by using the:</a:t>
            </a:r>
            <a:endParaRPr lang="en-US" i="1" dirty="0"/>
          </a:p>
          <a:p>
            <a:pPr marL="800100" lvl="1" indent="-342900">
              <a:lnSpc>
                <a:spcPct val="114000"/>
              </a:lnSpc>
              <a:buFont typeface="+mj-lt"/>
              <a:buAutoNum type="alphaUcPeriod"/>
            </a:pPr>
            <a:r>
              <a:rPr lang="en-US" sz="1600" dirty="0"/>
              <a:t>FBG Size/Weight Indicator Tool</a:t>
            </a:r>
          </a:p>
          <a:p>
            <a:pPr marL="800100" lvl="1" indent="-342900">
              <a:lnSpc>
                <a:spcPct val="114000"/>
              </a:lnSpc>
              <a:spcAft>
                <a:spcPts val="3000"/>
              </a:spcAft>
              <a:buFont typeface="+mj-lt"/>
              <a:buAutoNum type="alphaUcPeriod"/>
            </a:pPr>
            <a:r>
              <a:rPr lang="en-US" sz="1600" dirty="0"/>
              <a:t>Grains Measuring </a:t>
            </a:r>
            <a:r>
              <a:rPr lang="en-US" sz="1600" dirty="0" smtClean="0"/>
              <a:t>Tool</a:t>
            </a:r>
            <a:endParaRPr lang="en-US" sz="1600" dirty="0"/>
          </a:p>
        </p:txBody>
      </p:sp>
    </p:spTree>
    <p:custDataLst>
      <p:tags r:id="rId1"/>
    </p:custDataLst>
    <p:extLst>
      <p:ext uri="{BB962C8B-B14F-4D97-AF65-F5344CB8AC3E}">
        <p14:creationId xmlns:p14="http://schemas.microsoft.com/office/powerpoint/2010/main" val="3279038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b="1" dirty="0"/>
              <a:t>MONITORING</a:t>
            </a:r>
            <a:endParaRPr lang="en-US" b="1" dirty="0"/>
          </a:p>
        </p:txBody>
      </p:sp>
      <p:sp>
        <p:nvSpPr>
          <p:cNvPr id="3" name="TextBox 2">
            <a:extLst>
              <a:ext uri="{FF2B5EF4-FFF2-40B4-BE49-F238E27FC236}">
                <a16:creationId xmlns:a16="http://schemas.microsoft.com/office/drawing/2014/main" id="{A8584BDA-259F-E84E-B36C-C6CDD9C47E05}"/>
              </a:ext>
            </a:extLst>
          </p:cNvPr>
          <p:cNvSpPr txBox="1"/>
          <p:nvPr/>
        </p:nvSpPr>
        <p:spPr>
          <a:xfrm>
            <a:off x="3243212" y="1118713"/>
            <a:ext cx="5614653" cy="3388107"/>
          </a:xfrm>
          <a:prstGeom prst="rect">
            <a:avLst/>
          </a:prstGeom>
          <a:noFill/>
        </p:spPr>
        <p:txBody>
          <a:bodyPr wrap="square" rtlCol="0">
            <a:spAutoFit/>
          </a:bodyPr>
          <a:lstStyle/>
          <a:p>
            <a:pPr marL="285750" indent="-285750">
              <a:lnSpc>
                <a:spcPct val="114000"/>
              </a:lnSpc>
              <a:spcAft>
                <a:spcPts val="1200"/>
              </a:spcAft>
              <a:buClr>
                <a:srgbClr val="E20D38"/>
              </a:buClr>
              <a:buFont typeface="Wingdings" pitchFamily="2" charset="2"/>
              <a:buChar char="Ø"/>
            </a:pPr>
            <a:r>
              <a:rPr lang="en-US" dirty="0"/>
              <a:t>Same process as meeting “servings” of grains</a:t>
            </a:r>
          </a:p>
          <a:p>
            <a:pPr marL="285750" indent="-285750">
              <a:lnSpc>
                <a:spcPct val="114000"/>
              </a:lnSpc>
              <a:spcAft>
                <a:spcPts val="1200"/>
              </a:spcAft>
              <a:buClr>
                <a:srgbClr val="E20D38"/>
              </a:buClr>
              <a:buFont typeface="Wingdings" pitchFamily="2" charset="2"/>
              <a:buChar char="Ø"/>
            </a:pPr>
            <a:r>
              <a:rPr lang="en-US" dirty="0"/>
              <a:t>Monitoring Goals</a:t>
            </a:r>
          </a:p>
          <a:p>
            <a:pPr marL="800100" lvl="1" indent="-342900">
              <a:lnSpc>
                <a:spcPct val="114000"/>
              </a:lnSpc>
              <a:spcAft>
                <a:spcPts val="1200"/>
              </a:spcAft>
              <a:buClr>
                <a:srgbClr val="E20D38"/>
              </a:buClr>
              <a:buFont typeface="+mj-lt"/>
              <a:buAutoNum type="arabicPeriod"/>
            </a:pPr>
            <a:r>
              <a:rPr lang="en-US" dirty="0"/>
              <a:t>Identify needs for technical assistance</a:t>
            </a:r>
          </a:p>
          <a:p>
            <a:pPr marL="800100" lvl="1" indent="-342900">
              <a:lnSpc>
                <a:spcPct val="114000"/>
              </a:lnSpc>
              <a:spcAft>
                <a:spcPts val="1200"/>
              </a:spcAft>
              <a:buClr>
                <a:srgbClr val="E20D38"/>
              </a:buClr>
              <a:buFont typeface="+mj-lt"/>
              <a:buAutoNum type="arabicPeriod"/>
            </a:pPr>
            <a:r>
              <a:rPr lang="en-US" dirty="0"/>
              <a:t>Help sponsors be successful in meeting the requirement</a:t>
            </a:r>
          </a:p>
          <a:p>
            <a:pPr marL="800100" lvl="1" indent="-342900">
              <a:lnSpc>
                <a:spcPct val="114000"/>
              </a:lnSpc>
              <a:spcAft>
                <a:spcPts val="1200"/>
              </a:spcAft>
              <a:buClr>
                <a:srgbClr val="E20D38"/>
              </a:buClr>
              <a:buFont typeface="+mj-lt"/>
              <a:buAutoNum type="arabicPeriod"/>
            </a:pPr>
            <a:r>
              <a:rPr lang="en-US" dirty="0"/>
              <a:t>Ensure participants receive the right amount of food to support health and growth</a:t>
            </a:r>
          </a:p>
          <a:p>
            <a:pPr marL="800100" lvl="1" indent="-342900">
              <a:lnSpc>
                <a:spcPct val="114000"/>
              </a:lnSpc>
              <a:spcAft>
                <a:spcPts val="1200"/>
              </a:spcAft>
              <a:buClr>
                <a:srgbClr val="E20D38"/>
              </a:buClr>
              <a:buFont typeface="+mj-lt"/>
              <a:buAutoNum type="arabicPeriod"/>
            </a:pPr>
            <a:endParaRPr lang="en-US" dirty="0"/>
          </a:p>
        </p:txBody>
      </p:sp>
      <p:pic>
        <p:nvPicPr>
          <p:cNvPr id="2050" name="Picture 2" descr="Checklist: Updating your employee handbook | BenefitsPR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3525" y="1676887"/>
            <a:ext cx="2674711" cy="17889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715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2800" b="1" dirty="0"/>
              <a:t>ONLINE TRAINING</a:t>
            </a:r>
          </a:p>
        </p:txBody>
      </p:sp>
      <p:sp>
        <p:nvSpPr>
          <p:cNvPr id="4" name="TextBox 3">
            <a:extLst>
              <a:ext uri="{FF2B5EF4-FFF2-40B4-BE49-F238E27FC236}">
                <a16:creationId xmlns:a16="http://schemas.microsoft.com/office/drawing/2014/main" id="{A8584BDA-259F-E84E-B36C-C6CDD9C47E05}"/>
              </a:ext>
            </a:extLst>
          </p:cNvPr>
          <p:cNvSpPr txBox="1"/>
          <p:nvPr/>
        </p:nvSpPr>
        <p:spPr>
          <a:xfrm>
            <a:off x="406702" y="1379971"/>
            <a:ext cx="2235521" cy="381708"/>
          </a:xfrm>
          <a:prstGeom prst="rect">
            <a:avLst/>
          </a:prstGeom>
          <a:noFill/>
        </p:spPr>
        <p:txBody>
          <a:bodyPr wrap="square" rtlCol="0">
            <a:spAutoFit/>
          </a:bodyPr>
          <a:lstStyle/>
          <a:p>
            <a:pPr marL="285750" indent="-285750">
              <a:lnSpc>
                <a:spcPct val="114000"/>
              </a:lnSpc>
              <a:spcAft>
                <a:spcPts val="1200"/>
              </a:spcAft>
              <a:buClr>
                <a:srgbClr val="E20D38"/>
              </a:buClr>
              <a:buFont typeface="Wingdings" pitchFamily="2" charset="2"/>
              <a:buChar char="Ø"/>
            </a:pPr>
            <a:r>
              <a:rPr lang="en-US" b="1" dirty="0"/>
              <a:t>Coming soon!</a:t>
            </a:r>
          </a:p>
        </p:txBody>
      </p:sp>
      <p:pic>
        <p:nvPicPr>
          <p:cNvPr id="5" name="Picture 2" descr="Why do I get a black screen on my computer after a while? - Ask Leo!"/>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b="12099"/>
          <a:stretch/>
        </p:blipFill>
        <p:spPr bwMode="auto">
          <a:xfrm>
            <a:off x="2415256" y="1047796"/>
            <a:ext cx="4236295" cy="31931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2676090" y="1180215"/>
            <a:ext cx="3714625" cy="2342482"/>
          </a:xfrm>
          <a:prstGeom prst="rect">
            <a:avLst/>
          </a:prstGeom>
          <a:ln>
            <a:solidFill>
              <a:schemeClr val="bg1"/>
            </a:solidFill>
          </a:ln>
        </p:spPr>
      </p:pic>
    </p:spTree>
    <p:custDataLst>
      <p:tags r:id="rId1"/>
    </p:custDataLst>
    <p:extLst>
      <p:ext uri="{BB962C8B-B14F-4D97-AF65-F5344CB8AC3E}">
        <p14:creationId xmlns:p14="http://schemas.microsoft.com/office/powerpoint/2010/main" val="161185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356887" y="1390016"/>
            <a:ext cx="2894194" cy="262934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spcBef>
                <a:spcPts val="0"/>
              </a:spcBef>
              <a:spcAft>
                <a:spcPts val="600"/>
              </a:spcAft>
              <a:buNone/>
            </a:pPr>
            <a:r>
              <a:rPr lang="en-US" sz="1200" b="1" dirty="0">
                <a:latin typeface="Arial" panose="020B0604020202020204" pitchFamily="34" charset="0"/>
                <a:cs typeface="Arial" panose="020B0604020202020204" pitchFamily="34" charset="0"/>
              </a:rPr>
              <a:t>Regions 1 and 8 CNP Specialist:</a:t>
            </a:r>
          </a:p>
          <a:p>
            <a:pPr marL="0" indent="0" defTabSz="914378">
              <a:spcBef>
                <a:spcPts val="0"/>
              </a:spcBef>
              <a:spcAft>
                <a:spcPts val="1800"/>
              </a:spcAft>
              <a:buNone/>
            </a:pPr>
            <a:r>
              <a:rPr lang="en-US" sz="1200" b="1" dirty="0">
                <a:solidFill>
                  <a:srgbClr val="E20D38"/>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xmlns="" val="tx"/>
                    </a:ext>
                  </a:extLst>
                </a:hlinkClick>
              </a:rPr>
              <a:t>Lisa.Bonine@doe.virginia.gov</a:t>
            </a:r>
            <a:endParaRPr lang="en-US" sz="1200" b="1" dirty="0">
              <a:solidFill>
                <a:srgbClr val="E20D38"/>
              </a:solidFill>
              <a:latin typeface="Arial" panose="020B0604020202020204" pitchFamily="34" charset="0"/>
              <a:cs typeface="Arial" panose="020B0604020202020204" pitchFamily="34" charset="0"/>
            </a:endParaRPr>
          </a:p>
          <a:p>
            <a:pPr marL="0" indent="0" defTabSz="914378">
              <a:spcBef>
                <a:spcPts val="0"/>
              </a:spcBef>
              <a:spcAft>
                <a:spcPts val="600"/>
              </a:spcAft>
              <a:buNone/>
            </a:pPr>
            <a:r>
              <a:rPr lang="en-US" sz="1200" b="1" dirty="0">
                <a:latin typeface="Arial" panose="020B0604020202020204" pitchFamily="34" charset="0"/>
                <a:cs typeface="Arial" panose="020B0604020202020204" pitchFamily="34" charset="0"/>
              </a:rPr>
              <a:t>Regions 2 and 3 CNP Specialist:</a:t>
            </a:r>
          </a:p>
          <a:p>
            <a:pPr marL="0" indent="0" defTabSz="914378">
              <a:spcBef>
                <a:spcPts val="0"/>
              </a:spcBef>
              <a:spcAft>
                <a:spcPts val="1800"/>
              </a:spcAft>
              <a:buNone/>
            </a:pPr>
            <a:r>
              <a:rPr lang="en-US" sz="1200" b="1" dirty="0">
                <a:solidFill>
                  <a:srgbClr val="E20D38"/>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xmlns="" val="tx"/>
                    </a:ext>
                  </a:extLst>
                </a:hlinkClick>
              </a:rPr>
              <a:t>Maureen.Thomas@doe.virginia.gov</a:t>
            </a:r>
            <a:endParaRPr lang="en-US" sz="1200" b="1" dirty="0">
              <a:solidFill>
                <a:srgbClr val="E20D38"/>
              </a:solidFill>
              <a:latin typeface="Arial" panose="020B0604020202020204" pitchFamily="34" charset="0"/>
              <a:cs typeface="Arial" panose="020B0604020202020204" pitchFamily="34" charset="0"/>
            </a:endParaRPr>
          </a:p>
          <a:p>
            <a:pPr marL="0" indent="0" defTabSz="914378">
              <a:spcBef>
                <a:spcPts val="0"/>
              </a:spcBef>
              <a:spcAft>
                <a:spcPts val="600"/>
              </a:spcAft>
              <a:buNone/>
            </a:pPr>
            <a:r>
              <a:rPr lang="en-US" sz="1200" b="1" dirty="0">
                <a:latin typeface="Arial" panose="020B0604020202020204" pitchFamily="34" charset="0"/>
                <a:cs typeface="Arial" panose="020B0604020202020204" pitchFamily="34" charset="0"/>
              </a:rPr>
              <a:t>Regions 4 and 5 CNP Specialist:</a:t>
            </a:r>
          </a:p>
          <a:p>
            <a:pPr marL="0" indent="0" defTabSz="914378">
              <a:spcBef>
                <a:spcPts val="0"/>
              </a:spcBef>
              <a:spcAft>
                <a:spcPts val="600"/>
              </a:spcAft>
              <a:buNone/>
            </a:pPr>
            <a:r>
              <a:rPr lang="en-US" sz="1200" b="1" dirty="0" smtClean="0">
                <a:solidFill>
                  <a:srgbClr val="E20D38"/>
                </a:solidFill>
                <a:latin typeface="Arial" panose="020B0604020202020204" pitchFamily="34" charset="0"/>
                <a:cs typeface="Arial" panose="020B0604020202020204" pitchFamily="34" charset="0"/>
                <a:hlinkClick r:id="rId5">
                  <a:extLst>
                    <a:ext uri="{A12FA001-AC4F-418D-AE19-62706E023703}">
                      <ahyp:hlinkClr xmlns="" xmlns:ahyp="http://schemas.microsoft.com/office/drawing/2018/hyperlinkcolor" xmlns:lc="http://schemas.openxmlformats.org/drawingml/2006/lockedCanvas" val="tx"/>
                    </a:ext>
                  </a:extLst>
                </a:hlinkClick>
              </a:rPr>
              <a:t>RaShae.Royster@doe.virginia.gov</a:t>
            </a:r>
            <a:endParaRPr lang="en-US" sz="1200" b="1" dirty="0">
              <a:solidFill>
                <a:srgbClr val="E20D38"/>
              </a:solidFill>
              <a:latin typeface="Arial" panose="020B0604020202020204" pitchFamily="34" charset="0"/>
              <a:cs typeface="Arial" panose="020B0604020202020204" pitchFamily="34" charset="0"/>
            </a:endParaRPr>
          </a:p>
          <a:p>
            <a:pPr marL="0" indent="0" defTabSz="914378">
              <a:spcBef>
                <a:spcPts val="0"/>
              </a:spcBef>
              <a:spcAft>
                <a:spcPts val="600"/>
              </a:spcAft>
              <a:buNone/>
            </a:pPr>
            <a:endParaRPr lang="en-US" sz="1200" b="1" dirty="0">
              <a:solidFill>
                <a:prstClr val="white">
                  <a:lumMod val="95000"/>
                </a:prstClr>
              </a:solidFill>
              <a:latin typeface="Arial" panose="020B0604020202020204" pitchFamily="34" charset="0"/>
              <a:cs typeface="Arial" panose="020B0604020202020204" pitchFamily="34" charset="0"/>
            </a:endParaRPr>
          </a:p>
        </p:txBody>
      </p:sp>
      <p:sp>
        <p:nvSpPr>
          <p:cNvPr id="17" name="Content Placeholder 3">
            <a:extLst>
              <a:ext uri="{FF2B5EF4-FFF2-40B4-BE49-F238E27FC236}">
                <a16:creationId xmlns:a16="http://schemas.microsoft.com/office/drawing/2014/main" id="{57069999-C98E-CD46-8E9C-4299F054D4F7}"/>
              </a:ext>
            </a:extLst>
          </p:cNvPr>
          <p:cNvSpPr txBox="1">
            <a:spLocks/>
          </p:cNvSpPr>
          <p:nvPr/>
        </p:nvSpPr>
        <p:spPr>
          <a:xfrm>
            <a:off x="6371215" y="1385572"/>
            <a:ext cx="2300112" cy="263869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914378">
              <a:lnSpc>
                <a:spcPct val="114000"/>
              </a:lnSpc>
              <a:spcBef>
                <a:spcPts val="0"/>
              </a:spcBef>
              <a:spcAft>
                <a:spcPts val="600"/>
              </a:spcAft>
              <a:buNone/>
            </a:pPr>
            <a:r>
              <a:rPr lang="en-US" sz="1200" b="1" dirty="0">
                <a:latin typeface="Arial" panose="020B0604020202020204" pitchFamily="34" charset="0"/>
                <a:cs typeface="Arial" panose="020B0604020202020204" pitchFamily="34" charset="0"/>
              </a:rPr>
              <a:t>Visit our Website:</a:t>
            </a:r>
          </a:p>
          <a:p>
            <a:pPr marL="0" indent="0" defTabSz="914378">
              <a:lnSpc>
                <a:spcPct val="114000"/>
              </a:lnSpc>
              <a:spcBef>
                <a:spcPts val="0"/>
              </a:spcBef>
              <a:spcAft>
                <a:spcPts val="1800"/>
              </a:spcAft>
              <a:buNone/>
            </a:pPr>
            <a:r>
              <a:rPr lang="en-US" sz="1200" b="1" dirty="0">
                <a:solidFill>
                  <a:srgbClr val="E20D38"/>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xmlns="" val="tx"/>
                    </a:ext>
                  </a:extLst>
                </a:hlinkClick>
              </a:rPr>
              <a:t>VDOE School Nutrition </a:t>
            </a:r>
            <a:endParaRPr lang="en-US" sz="1200" b="1" dirty="0">
              <a:solidFill>
                <a:srgbClr val="E20D38"/>
              </a:solidFill>
              <a:latin typeface="Arial" panose="020B0604020202020204" pitchFamily="34" charset="0"/>
              <a:cs typeface="Arial" panose="020B0604020202020204" pitchFamily="34" charset="0"/>
            </a:endParaRPr>
          </a:p>
          <a:p>
            <a:pPr marL="0" indent="0" defTabSz="914378">
              <a:lnSpc>
                <a:spcPct val="114000"/>
              </a:lnSpc>
              <a:spcBef>
                <a:spcPts val="0"/>
              </a:spcBef>
              <a:spcAft>
                <a:spcPts val="1800"/>
              </a:spcAft>
              <a:buNone/>
            </a:pPr>
            <a:r>
              <a:rPr lang="en-US" sz="1200" b="1" dirty="0">
                <a:latin typeface="Arial" panose="020B0604020202020204" pitchFamily="34" charset="0"/>
                <a:cs typeface="Arial" panose="020B0604020202020204" pitchFamily="34" charset="0"/>
              </a:rPr>
              <a:t>Follow Us on Twitter, FB, and Instagram: </a:t>
            </a:r>
            <a:r>
              <a:rPr lang="en-US" sz="1200" b="1" dirty="0">
                <a:solidFill>
                  <a:srgbClr val="E20D38"/>
                </a:solidFill>
                <a:latin typeface="Arial" panose="020B0604020202020204" pitchFamily="34" charset="0"/>
                <a:cs typeface="Arial" panose="020B0604020202020204" pitchFamily="34" charset="0"/>
              </a:rPr>
              <a:t>@VDOESNP</a:t>
            </a:r>
          </a:p>
        </p:txBody>
      </p:sp>
      <p:grpSp>
        <p:nvGrpSpPr>
          <p:cNvPr id="16" name="Group 5" descr="Twitter, Facebook, and Instagram icons">
            <a:extLst>
              <a:ext uri="{FF2B5EF4-FFF2-40B4-BE49-F238E27FC236}">
                <a16:creationId xmlns:a16="http://schemas.microsoft.com/office/drawing/2014/main" id="{1AC496CA-A73C-2F42-869D-6F951E383E0A}"/>
              </a:ext>
            </a:extLst>
          </p:cNvPr>
          <p:cNvGrpSpPr/>
          <p:nvPr/>
        </p:nvGrpSpPr>
        <p:grpSpPr>
          <a:xfrm>
            <a:off x="3044696" y="4069902"/>
            <a:ext cx="3054608" cy="959589"/>
            <a:chOff x="2421836" y="3664848"/>
            <a:chExt cx="4521579" cy="1506558"/>
          </a:xfrm>
        </p:grpSpPr>
        <p:grpSp>
          <p:nvGrpSpPr>
            <p:cNvPr id="4" name="Group 3"/>
            <p:cNvGrpSpPr/>
            <p:nvPr/>
          </p:nvGrpSpPr>
          <p:grpSpPr>
            <a:xfrm>
              <a:off x="2421836" y="3817064"/>
              <a:ext cx="2797014" cy="1234274"/>
              <a:chOff x="2235200" y="5089418"/>
              <a:chExt cx="3729352" cy="1645699"/>
            </a:xfrm>
          </p:grpSpPr>
          <p:pic>
            <p:nvPicPr>
              <p:cNvPr id="2" name="Picture 1" descr="Twitter icon"/>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235200" y="5089418"/>
                <a:ext cx="1645699" cy="1645699"/>
              </a:xfrm>
              <a:prstGeom prst="rect">
                <a:avLst/>
              </a:prstGeom>
            </p:spPr>
          </p:pic>
          <p:pic>
            <p:nvPicPr>
              <p:cNvPr id="9" name="Picture 8" descr="Facebook icon"/>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4388045" y="5125494"/>
                <a:ext cx="1576507" cy="1576507"/>
              </a:xfrm>
              <a:prstGeom prst="rect">
                <a:avLst/>
              </a:prstGeom>
            </p:spPr>
          </p:pic>
        </p:grpSp>
        <p:pic>
          <p:nvPicPr>
            <p:cNvPr id="12" name="Picture 11" descr="Twitter, Facebook, and Instagram icons">
              <a:extLst>
                <a:ext uri="{FF2B5EF4-FFF2-40B4-BE49-F238E27FC236}">
                  <a16:creationId xmlns:a16="http://schemas.microsoft.com/office/drawing/2014/main" id="{1DC178A3-7C4B-E949-8A32-4DB27C13C223}"/>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436857" y="3664848"/>
              <a:ext cx="1506558" cy="1506558"/>
            </a:xfrm>
            <a:prstGeom prst="rect">
              <a:avLst/>
            </a:prstGeom>
          </p:spPr>
        </p:pic>
      </p:grpSp>
      <p:sp>
        <p:nvSpPr>
          <p:cNvPr id="3" name="Rectangle 2"/>
          <p:cNvSpPr/>
          <p:nvPr/>
        </p:nvSpPr>
        <p:spPr>
          <a:xfrm>
            <a:off x="3366866" y="1385572"/>
            <a:ext cx="3004349" cy="1892826"/>
          </a:xfrm>
          <a:prstGeom prst="rect">
            <a:avLst/>
          </a:prstGeom>
        </p:spPr>
        <p:txBody>
          <a:bodyPr wrap="square">
            <a:spAutoFit/>
          </a:bodyPr>
          <a:lstStyle/>
          <a:p>
            <a:pPr defTabSz="914378">
              <a:spcAft>
                <a:spcPts val="600"/>
              </a:spcAft>
            </a:pPr>
            <a:r>
              <a:rPr lang="en-US" sz="1200" b="1" dirty="0">
                <a:latin typeface="Arial" panose="020B0604020202020204" pitchFamily="34" charset="0"/>
                <a:cs typeface="Arial" panose="020B0604020202020204" pitchFamily="34" charset="0"/>
              </a:rPr>
              <a:t>Regions 6 and 7 CNP Specialist:</a:t>
            </a:r>
          </a:p>
          <a:p>
            <a:pPr defTabSz="914378">
              <a:spcAft>
                <a:spcPts val="1800"/>
              </a:spcAft>
            </a:pPr>
            <a:r>
              <a:rPr lang="en-US" sz="1200" b="1" u="sng" dirty="0">
                <a:solidFill>
                  <a:srgbClr val="E20D3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xmlns="" val="tx"/>
                    </a:ext>
                  </a:extLst>
                </a:hlinkClick>
              </a:rPr>
              <a:t>Sonya.Kibler@doe.virginia.gov</a:t>
            </a:r>
            <a:endParaRPr lang="en-US" sz="1200" b="1" u="sng" dirty="0">
              <a:solidFill>
                <a:srgbClr val="E20D38"/>
              </a:solidFill>
              <a:latin typeface="Arial" panose="020B0604020202020204" pitchFamily="34" charset="0"/>
              <a:cs typeface="Arial" panose="020B0604020202020204" pitchFamily="34" charset="0"/>
            </a:endParaRPr>
          </a:p>
          <a:p>
            <a:pPr defTabSz="914378">
              <a:spcAft>
                <a:spcPts val="1800"/>
              </a:spcAft>
            </a:pPr>
            <a:r>
              <a:rPr lang="en-US" sz="1200" b="1" u="sng" dirty="0">
                <a:solidFill>
                  <a:srgbClr val="E20D38"/>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xmlns="" val="tx"/>
                    </a:ext>
                  </a:extLst>
                </a:hlinkClick>
              </a:rPr>
              <a:t>Erica.Davis@doe.virginia.gov</a:t>
            </a:r>
            <a:endParaRPr lang="en-US" sz="1200" b="1" u="sng" dirty="0">
              <a:solidFill>
                <a:srgbClr val="E20D38"/>
              </a:solidFill>
              <a:latin typeface="Arial" panose="020B0604020202020204" pitchFamily="34" charset="0"/>
              <a:cs typeface="Arial" panose="020B0604020202020204" pitchFamily="34" charset="0"/>
            </a:endParaRPr>
          </a:p>
          <a:p>
            <a:pPr defTabSz="914378">
              <a:spcAft>
                <a:spcPts val="600"/>
              </a:spcAft>
            </a:pPr>
            <a:r>
              <a:rPr lang="en-US" sz="1200" b="1" dirty="0">
                <a:latin typeface="Arial" panose="020B0604020202020204" pitchFamily="34" charset="0"/>
                <a:cs typeface="Arial" panose="020B0604020202020204" pitchFamily="34" charset="0"/>
              </a:rPr>
              <a:t>CNP Supervisor:</a:t>
            </a:r>
          </a:p>
          <a:p>
            <a:pPr defTabSz="914378">
              <a:spcAft>
                <a:spcPts val="600"/>
              </a:spcAft>
            </a:pPr>
            <a:r>
              <a:rPr lang="en-US" sz="1200" b="1" dirty="0">
                <a:solidFill>
                  <a:srgbClr val="E20D38"/>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xmlns="" val="tx"/>
                    </a:ext>
                  </a:extLst>
                </a:hlinkClick>
              </a:rPr>
              <a:t>Maggie.Parker@doe.virginia.gov</a:t>
            </a:r>
            <a:endParaRPr lang="en-US" sz="1200" b="1" dirty="0">
              <a:solidFill>
                <a:srgbClr val="E20D38"/>
              </a:solidFill>
              <a:latin typeface="Arial" panose="020B0604020202020204" pitchFamily="34" charset="0"/>
              <a:cs typeface="Arial" panose="020B0604020202020204" pitchFamily="34" charset="0"/>
            </a:endParaRPr>
          </a:p>
          <a:p>
            <a:pPr defTabSz="914378">
              <a:spcAft>
                <a:spcPts val="600"/>
              </a:spcAft>
            </a:pPr>
            <a:endParaRPr lang="en-US" sz="1200" b="1" u="sng" dirty="0">
              <a:solidFill>
                <a:schemeClr val="accent1"/>
              </a:solidFill>
              <a:latin typeface="Arial" panose="020B0604020202020204" pitchFamily="34" charset="0"/>
              <a:cs typeface="Arial" panose="020B0604020202020204" pitchFamily="34" charset="0"/>
            </a:endParaRPr>
          </a:p>
        </p:txBody>
      </p:sp>
      <p:sp>
        <p:nvSpPr>
          <p:cNvPr id="6" name="Rectangle 5"/>
          <p:cNvSpPr/>
          <p:nvPr/>
        </p:nvSpPr>
        <p:spPr>
          <a:xfrm>
            <a:off x="3032692" y="371035"/>
            <a:ext cx="3515706" cy="707886"/>
          </a:xfrm>
          <a:prstGeom prst="rect">
            <a:avLst/>
          </a:prstGeom>
        </p:spPr>
        <p:txBody>
          <a:bodyPr wrap="none">
            <a:spAutoFit/>
          </a:bodyPr>
          <a:lstStyle/>
          <a:p>
            <a:r>
              <a:rPr lang="en-US" sz="4000" b="1" dirty="0">
                <a:latin typeface="Arial" panose="020B0604020202020204" pitchFamily="34" charset="0"/>
                <a:cs typeface="Arial" panose="020B0604020202020204" pitchFamily="34" charset="0"/>
              </a:rPr>
              <a:t>QUESTIONS?</a:t>
            </a:r>
            <a:endParaRPr lang="en-US" sz="4000" dirty="0"/>
          </a:p>
        </p:txBody>
      </p:sp>
    </p:spTree>
    <p:custDataLst>
      <p:tags r:id="rId1"/>
    </p:custDataLst>
    <p:extLst>
      <p:ext uri="{BB962C8B-B14F-4D97-AF65-F5344CB8AC3E}">
        <p14:creationId xmlns:p14="http://schemas.microsoft.com/office/powerpoint/2010/main" val="3502711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1CF-F537-9C4E-BDE6-83C11864834F}"/>
              </a:ext>
            </a:extLst>
          </p:cNvPr>
          <p:cNvSpPr>
            <a:spLocks noGrp="1"/>
          </p:cNvSpPr>
          <p:nvPr>
            <p:ph type="ctrTitle"/>
          </p:nvPr>
        </p:nvSpPr>
        <p:spPr/>
        <p:txBody>
          <a:bodyPr>
            <a:normAutofit/>
          </a:bodyPr>
          <a:lstStyle/>
          <a:p>
            <a:r>
              <a:rPr lang="en-US" sz="3200" b="1" dirty="0"/>
              <a:t>HOW TO CONVERT GRAINS</a:t>
            </a:r>
          </a:p>
        </p:txBody>
      </p:sp>
      <p:sp>
        <p:nvSpPr>
          <p:cNvPr id="4" name="TextBox 3">
            <a:extLst>
              <a:ext uri="{FF2B5EF4-FFF2-40B4-BE49-F238E27FC236}">
                <a16:creationId xmlns:a16="http://schemas.microsoft.com/office/drawing/2014/main" id="{A8584BDA-259F-E84E-B36C-C6CDD9C47E05}"/>
              </a:ext>
            </a:extLst>
          </p:cNvPr>
          <p:cNvSpPr txBox="1"/>
          <p:nvPr/>
        </p:nvSpPr>
        <p:spPr>
          <a:xfrm>
            <a:off x="1555206" y="1503748"/>
            <a:ext cx="6033587" cy="1298817"/>
          </a:xfrm>
          <a:prstGeom prst="rect">
            <a:avLst/>
          </a:prstGeom>
          <a:noFill/>
        </p:spPr>
        <p:txBody>
          <a:bodyPr wrap="square" rtlCol="0">
            <a:spAutoFit/>
          </a:bodyPr>
          <a:lstStyle/>
          <a:p>
            <a:pPr marL="457200" indent="-457200">
              <a:lnSpc>
                <a:spcPct val="114000"/>
              </a:lnSpc>
              <a:spcAft>
                <a:spcPts val="600"/>
              </a:spcAft>
              <a:buClr>
                <a:srgbClr val="E20D38"/>
              </a:buClr>
              <a:buFont typeface="+mj-lt"/>
              <a:buAutoNum type="arabicPeriod"/>
            </a:pPr>
            <a:r>
              <a:rPr lang="en-US" sz="2000" dirty="0"/>
              <a:t>Team Nutrition Grains Measuring Chart</a:t>
            </a:r>
          </a:p>
          <a:p>
            <a:pPr marL="457200" indent="-457200">
              <a:lnSpc>
                <a:spcPct val="114000"/>
              </a:lnSpc>
              <a:spcAft>
                <a:spcPts val="600"/>
              </a:spcAft>
              <a:buClr>
                <a:srgbClr val="E20D38"/>
              </a:buClr>
              <a:buFont typeface="+mj-lt"/>
              <a:buAutoNum type="arabicPeriod"/>
            </a:pPr>
            <a:r>
              <a:rPr lang="en-US" sz="2000" dirty="0"/>
              <a:t>Food Buying Guide </a:t>
            </a:r>
            <a:r>
              <a:rPr lang="en-US" sz="2000" i="1" dirty="0"/>
              <a:t>Exhibit A Grains Tool</a:t>
            </a:r>
          </a:p>
          <a:p>
            <a:pPr marL="457200" indent="-457200">
              <a:lnSpc>
                <a:spcPct val="114000"/>
              </a:lnSpc>
              <a:spcAft>
                <a:spcPts val="600"/>
              </a:spcAft>
              <a:buClr>
                <a:srgbClr val="E20D38"/>
              </a:buClr>
              <a:buFont typeface="+mj-lt"/>
              <a:buAutoNum type="arabicPeriod"/>
            </a:pPr>
            <a:r>
              <a:rPr lang="en-US" sz="2000" dirty="0"/>
              <a:t>Food Buying Guide </a:t>
            </a:r>
            <a:r>
              <a:rPr lang="en-US" sz="2000" i="1" dirty="0"/>
              <a:t>Recipe Analysis Workbook</a:t>
            </a:r>
          </a:p>
        </p:txBody>
      </p:sp>
      <p:pic>
        <p:nvPicPr>
          <p:cNvPr id="2054" name="Picture 6" descr="Grain wheat icon on white Royalty Free Vector Image"/>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3879" t="14356" r="16395" b="21877"/>
          <a:stretch/>
        </p:blipFill>
        <p:spPr bwMode="auto">
          <a:xfrm>
            <a:off x="3730597" y="3077610"/>
            <a:ext cx="1167353" cy="115297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59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b="1" dirty="0"/>
              <a:t>TEAM NUTRITION GRAINS CHART</a:t>
            </a:r>
          </a:p>
        </p:txBody>
      </p:sp>
      <p:pic>
        <p:nvPicPr>
          <p:cNvPr id="3" name="Picture 2"/>
          <p:cNvPicPr>
            <a:picLocks noChangeAspect="1"/>
          </p:cNvPicPr>
          <p:nvPr/>
        </p:nvPicPr>
        <p:blipFill>
          <a:blip r:embed="rId4"/>
          <a:stretch>
            <a:fillRect/>
          </a:stretch>
        </p:blipFill>
        <p:spPr>
          <a:xfrm>
            <a:off x="264663" y="1070010"/>
            <a:ext cx="2391308" cy="3042682"/>
          </a:xfrm>
          <a:prstGeom prst="rect">
            <a:avLst/>
          </a:prstGeom>
          <a:ln>
            <a:solidFill>
              <a:schemeClr val="tx1"/>
            </a:solidFill>
          </a:ln>
        </p:spPr>
      </p:pic>
      <p:pic>
        <p:nvPicPr>
          <p:cNvPr id="4" name="Picture 3"/>
          <p:cNvPicPr>
            <a:picLocks noChangeAspect="1"/>
          </p:cNvPicPr>
          <p:nvPr/>
        </p:nvPicPr>
        <p:blipFill rotWithShape="1">
          <a:blip r:embed="rId5"/>
          <a:srcRect t="2218"/>
          <a:stretch/>
        </p:blipFill>
        <p:spPr>
          <a:xfrm>
            <a:off x="2964322" y="1082451"/>
            <a:ext cx="2394626" cy="3042682"/>
          </a:xfrm>
          <a:prstGeom prst="rect">
            <a:avLst/>
          </a:prstGeom>
          <a:ln>
            <a:solidFill>
              <a:schemeClr val="tx1"/>
            </a:solidFill>
          </a:ln>
        </p:spPr>
      </p:pic>
      <p:pic>
        <p:nvPicPr>
          <p:cNvPr id="5" name="Picture 4"/>
          <p:cNvPicPr>
            <a:picLocks noChangeAspect="1"/>
          </p:cNvPicPr>
          <p:nvPr/>
        </p:nvPicPr>
        <p:blipFill>
          <a:blip r:embed="rId6"/>
          <a:stretch>
            <a:fillRect/>
          </a:stretch>
        </p:blipFill>
        <p:spPr>
          <a:xfrm>
            <a:off x="5653023" y="1094891"/>
            <a:ext cx="2346769" cy="3031060"/>
          </a:xfrm>
          <a:prstGeom prst="rect">
            <a:avLst/>
          </a:prstGeom>
          <a:ln>
            <a:solidFill>
              <a:schemeClr val="tx1"/>
            </a:solidFill>
          </a:ln>
        </p:spPr>
      </p:pic>
    </p:spTree>
    <p:custDataLst>
      <p:tags r:id="rId1"/>
    </p:custDataLst>
    <p:extLst>
      <p:ext uri="{BB962C8B-B14F-4D97-AF65-F5344CB8AC3E}">
        <p14:creationId xmlns:p14="http://schemas.microsoft.com/office/powerpoint/2010/main" val="1669527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7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Percept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28829</TotalTime>
  <Words>5226</Words>
  <Application>Microsoft Office PowerPoint</Application>
  <PresentationFormat>On-screen Show (16:9)</PresentationFormat>
  <Paragraphs>399</Paragraphs>
  <Slides>71</Slides>
  <Notes>71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Rounded MT Bold</vt:lpstr>
      <vt:lpstr>Calibri</vt:lpstr>
      <vt:lpstr>Courier New</vt:lpstr>
      <vt:lpstr>Wingdings</vt:lpstr>
      <vt:lpstr>Wingdings 2</vt:lpstr>
      <vt:lpstr>1_Perception</vt:lpstr>
      <vt:lpstr>Fall Regional Meetings</vt:lpstr>
      <vt:lpstr>OVERVIEW</vt:lpstr>
      <vt:lpstr>WHAT ARE OUNCE EQUIVALENTS?</vt:lpstr>
      <vt:lpstr>WHY SWITCH TO OUNCE EQUIVALENTS?</vt:lpstr>
      <vt:lpstr>IMPLEMENTATION</vt:lpstr>
      <vt:lpstr>EARLY IMPLEMENTERS</vt:lpstr>
      <vt:lpstr>MONITORING</vt:lpstr>
      <vt:lpstr>HOW TO CONVERT GRAINS</vt:lpstr>
      <vt:lpstr>TEAM NUTRITION GRAINS CHART</vt:lpstr>
      <vt:lpstr>TEAM NUTRITION GRAINS CHART</vt:lpstr>
      <vt:lpstr>TEAM NUTRITION GRAINS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USING THE GRAINS MEASURING CHART</vt:lpstr>
      <vt:lpstr>KNOWLEDGE CHECK – QUICK POLL</vt:lpstr>
      <vt:lpstr>KNOWLEDGE CHECK – QUICK POLL</vt:lpstr>
      <vt:lpstr>UN “CHARTED” TERRITORY</vt:lpstr>
      <vt:lpstr>FOOD BUYING GUIDE </vt:lpstr>
      <vt:lpstr>FOOD BUYING GUIDE - EXHIBIT A GRAINS TOOL </vt:lpstr>
      <vt:lpstr>FOOD BUYING GUIDE - EXHIBIT A GRAINS TOOL</vt:lpstr>
      <vt:lpstr>FOOD BUYING GUIDE - EXHIBIT A GRAINS TOOL</vt:lpstr>
      <vt:lpstr>FOOD BUYING GUIDE - EXHIBIT A GRAINS TOOL</vt:lpstr>
      <vt:lpstr>FOOD BUYING GUIDE - EXHIBIT A GRAINS TOOL</vt:lpstr>
      <vt:lpstr>FOOD BUYING GUIDE - EXHIBIT A GRAINS TOOL</vt:lpstr>
      <vt:lpstr>FOOD BUYING GUIDE - EXHIBIT A GRAINS TOOL</vt:lpstr>
      <vt:lpstr>FOOD BUYING GUIDE - EXHIBIT A GRAINS TOOL</vt:lpstr>
      <vt:lpstr>FOOD BUYING GUIDE - EXHIBIT A GRAINS TOOL</vt:lpstr>
      <vt:lpstr>FOOD BUYING GUIDE - EXHIBIT A GRAINS TOOL</vt:lpstr>
      <vt:lpstr>KNOWLEDGE CHECK – QUICK POLL</vt:lpstr>
      <vt:lpstr>FOOD BUYING GUIDE - RAW</vt:lpstr>
      <vt:lpstr>FOOD BUYING GUIDE - RAW</vt:lpstr>
      <vt:lpstr>FOOD BUYING GUIDE - RAW</vt:lpstr>
      <vt:lpstr>FOOD BUYING GUIDE - RAW</vt:lpstr>
      <vt:lpstr>RECIPE ANALYSIS WORKBOOK - METHOD A</vt:lpstr>
      <vt:lpstr>RECIPE ANALYSIS WORKBOOK - METHOD A</vt:lpstr>
      <vt:lpstr>RECIPE ANALYSIS WORKBOOK - METHOD A</vt:lpstr>
      <vt:lpstr>RECIPE ANALYSIS WORKBOOK - METHOD C</vt:lpstr>
      <vt:lpstr>RECIPE ANALYSIS WORKBOOK - METHOD C</vt:lpstr>
      <vt:lpstr>RECIPE ANALYSIS WORKBOOK - METHOD B</vt:lpstr>
      <vt:lpstr>RECIPE ANALYSIS WORKBOOK - METHOD B</vt:lpstr>
      <vt:lpstr>RECIPE ANALYSIS WORKBOOK - METHOD B</vt:lpstr>
      <vt:lpstr>RECIPE ANALYSIS WORKBOOK –  MEAL PATTERN CONTRIBUTION</vt:lpstr>
      <vt:lpstr>RECIPE ANALYSIS WORKBOOK</vt:lpstr>
      <vt:lpstr>KNOWLEDGE CHECK – QUICK POLL</vt:lpstr>
      <vt:lpstr>KNOWLEDGE CHECK – QUICK POLL</vt:lpstr>
      <vt:lpstr>KNOWLEDGE CHECK – QUICK POLL</vt:lpstr>
      <vt:lpstr>ONLINE TRAINING</vt:lpstr>
      <vt:lpstr>PowerPoint Presentation</vt:lpstr>
    </vt:vector>
  </TitlesOfParts>
  <Company>Virginia Department of Education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COVID-19 Waiver Updates, Safety, Program Continuity, and Staffing</dc:title>
  <dc:creator>DOE Nutrition</dc:creator>
  <cp:lastModifiedBy>VITA Program</cp:lastModifiedBy>
  <cp:revision>472</cp:revision>
  <dcterms:created xsi:type="dcterms:W3CDTF">2018-11-29T14:38:14Z</dcterms:created>
  <dcterms:modified xsi:type="dcterms:W3CDTF">2020-10-13T18:22:56Z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C1BA006A-C7B2-4A20-9DC4-0347A91D9175</vt:lpwstr>
  </property>
  <property fmtid="{D5CDD505-2E9C-101B-9397-08002B2CF9AE}" pid="3" name="ArticulatePath">
    <vt:lpwstr>grain-ounce-training</vt:lpwstr>
  </property>
</Properties>
</file>