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710" r:id="rId2"/>
  </p:sldMasterIdLst>
  <p:notesMasterIdLst>
    <p:notesMasterId r:id="rId50"/>
  </p:notesMasterIdLst>
  <p:sldIdLst>
    <p:sldId id="257" r:id="rId3"/>
    <p:sldId id="262" r:id="rId4"/>
    <p:sldId id="305" r:id="rId5"/>
    <p:sldId id="258" r:id="rId6"/>
    <p:sldId id="260" r:id="rId7"/>
    <p:sldId id="265" r:id="rId8"/>
    <p:sldId id="281" r:id="rId9"/>
    <p:sldId id="282" r:id="rId10"/>
    <p:sldId id="283" r:id="rId11"/>
    <p:sldId id="288" r:id="rId12"/>
    <p:sldId id="284" r:id="rId13"/>
    <p:sldId id="264" r:id="rId14"/>
    <p:sldId id="267" r:id="rId15"/>
    <p:sldId id="286" r:id="rId16"/>
    <p:sldId id="287" r:id="rId17"/>
    <p:sldId id="268" r:id="rId18"/>
    <p:sldId id="279" r:id="rId19"/>
    <p:sldId id="269" r:id="rId20"/>
    <p:sldId id="289" r:id="rId21"/>
    <p:sldId id="290" r:id="rId22"/>
    <p:sldId id="270" r:id="rId23"/>
    <p:sldId id="291" r:id="rId24"/>
    <p:sldId id="292" r:id="rId25"/>
    <p:sldId id="271" r:id="rId26"/>
    <p:sldId id="293" r:id="rId27"/>
    <p:sldId id="272" r:id="rId28"/>
    <p:sldId id="295" r:id="rId29"/>
    <p:sldId id="306" r:id="rId30"/>
    <p:sldId id="296" r:id="rId31"/>
    <p:sldId id="297" r:id="rId32"/>
    <p:sldId id="298" r:id="rId33"/>
    <p:sldId id="299" r:id="rId34"/>
    <p:sldId id="300" r:id="rId35"/>
    <p:sldId id="280" r:id="rId36"/>
    <p:sldId id="275" r:id="rId37"/>
    <p:sldId id="294" r:id="rId38"/>
    <p:sldId id="276" r:id="rId39"/>
    <p:sldId id="301" r:id="rId40"/>
    <p:sldId id="273" r:id="rId41"/>
    <p:sldId id="302" r:id="rId42"/>
    <p:sldId id="303" r:id="rId43"/>
    <p:sldId id="278" r:id="rId44"/>
    <p:sldId id="285" r:id="rId45"/>
    <p:sldId id="274" r:id="rId46"/>
    <p:sldId id="304" r:id="rId47"/>
    <p:sldId id="261" r:id="rId48"/>
    <p:sldId id="259" r:id="rId4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6480" autoAdjust="0"/>
  </p:normalViewPr>
  <p:slideViewPr>
    <p:cSldViewPr snapToGrid="0">
      <p:cViewPr>
        <p:scale>
          <a:sx n="83" d="100"/>
          <a:sy n="83" d="100"/>
        </p:scale>
        <p:origin x="1844"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6E269B5-A450-40E7-A292-22517D9C251B}" type="datetimeFigureOut">
              <a:rPr lang="en-US" smtClean="0"/>
              <a:t>1/24/2020</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2B63952-BBA8-4838-A0CF-80F9272645AB}" type="slidenum">
              <a:rPr lang="en-US" smtClean="0"/>
              <a:t>‹#›</a:t>
            </a:fld>
            <a:endParaRPr lang="en-US"/>
          </a:p>
        </p:txBody>
      </p:sp>
    </p:spTree>
    <p:extLst>
      <p:ext uri="{BB962C8B-B14F-4D97-AF65-F5344CB8AC3E}">
        <p14:creationId xmlns:p14="http://schemas.microsoft.com/office/powerpoint/2010/main" val="4115451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7013" y="1200150"/>
            <a:ext cx="4321175" cy="3240088"/>
          </a:xfrm>
        </p:spPr>
      </p:sp>
      <p:sp>
        <p:nvSpPr>
          <p:cNvPr id="3" name="Notes Placeholder 2"/>
          <p:cNvSpPr>
            <a:spLocks noGrp="1"/>
          </p:cNvSpPr>
          <p:nvPr>
            <p:ph type="body" idx="1"/>
          </p:nvPr>
        </p:nvSpPr>
        <p:spPr/>
        <p:txBody>
          <a:bodyPr/>
          <a:lstStyle/>
          <a:p>
            <a:r>
              <a:rPr lang="en-US" dirty="0" smtClean="0"/>
              <a:t>Hello and welcome to the Meal Pattern Success Webinar on CACFP Meal Pattern Crediting.  My name is Shirley Wu and I will be presenting the webinar today.  Today’s webinar</a:t>
            </a:r>
            <a:r>
              <a:rPr lang="en-US" baseline="0" dirty="0" smtClean="0"/>
              <a:t> will be focused on updates to the CACFP Meal Pattern within the last year.  </a:t>
            </a:r>
            <a:r>
              <a:rPr lang="en-US" baseline="0" dirty="0" smtClean="0"/>
              <a:t>This training was made possible by a meal pattern grant from the USDA.</a:t>
            </a:r>
            <a:endParaRPr lang="en-US" baseline="0" dirty="0" smtClean="0"/>
          </a:p>
          <a:p>
            <a:endParaRPr lang="en-US" baseline="0" dirty="0" smtClean="0"/>
          </a:p>
          <a:p>
            <a:r>
              <a:rPr lang="en-US" baseline="0" dirty="0" smtClean="0"/>
              <a:t>Before we get started, </a:t>
            </a:r>
            <a:r>
              <a:rPr lang="en-US" baseline="0" dirty="0" smtClean="0"/>
              <a:t>note that all </a:t>
            </a:r>
            <a:r>
              <a:rPr lang="en-US" baseline="0" dirty="0" smtClean="0"/>
              <a:t>the microphones are muted, but we will be accepting questions through the tab on the navigation panel titled </a:t>
            </a:r>
            <a:r>
              <a:rPr lang="en-US" baseline="0" dirty="0" smtClean="0"/>
              <a:t>“Chat or Questions</a:t>
            </a:r>
            <a:r>
              <a:rPr lang="en-US" baseline="0" dirty="0" smtClean="0"/>
              <a:t>”.  At the end of the session, we will have some time to answer any questions you may have.  All questions you submit during this session will be answered at that time.  </a:t>
            </a:r>
            <a:endParaRPr lang="en-US" baseline="0" dirty="0" smtClean="0"/>
          </a:p>
          <a:p>
            <a:endParaRPr lang="en-US" baseline="0" dirty="0" smtClean="0"/>
          </a:p>
          <a:p>
            <a:r>
              <a:rPr lang="en-US" baseline="0" dirty="0" smtClean="0"/>
              <a:t>We also have handouts available under the Handouts tab.  This includes the slides for today’s trainings.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a:t>
            </a:fld>
            <a:endParaRPr lang="en-US"/>
          </a:p>
        </p:txBody>
      </p:sp>
    </p:spTree>
    <p:extLst>
      <p:ext uri="{BB962C8B-B14F-4D97-AF65-F5344CB8AC3E}">
        <p14:creationId xmlns:p14="http://schemas.microsoft.com/office/powerpoint/2010/main" val="577852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resource</a:t>
            </a:r>
            <a:r>
              <a:rPr lang="en-US" baseline="0" dirty="0" smtClean="0"/>
              <a:t> that everyone who runs a CACFP operation needs to be familiar with is the Food Buying Guide.  Those of you who have been operating CACFP for more than 10 years probably remember when this information came in a large binder, but everything is now electronic and the Food Buying Guide is now available online at the website link listed at the bottom of the page.  This is also a clickable link in your PDF slides.  </a:t>
            </a:r>
          </a:p>
          <a:p>
            <a:endParaRPr lang="en-US" baseline="0" dirty="0" smtClean="0"/>
          </a:p>
          <a:p>
            <a:r>
              <a:rPr lang="en-US" baseline="0" dirty="0" smtClean="0"/>
              <a:t>The Food Buying Guide is a resource that helps you figure out how to credit portions.  While sometimes it’s easy to figure out how much to portion individual items, do you know how much lean meat is in those 2 pounds of chicken legs you just purchased?  How about the 10 pounds of pork tenderloins?  What if you wanted to create a recipe for meatballs – how would you know how much ground beef you would need to purchase to make sure that each participant receives their full minimum portion size?  </a:t>
            </a:r>
          </a:p>
          <a:p>
            <a:endParaRPr lang="en-US" baseline="0" dirty="0" smtClean="0"/>
          </a:p>
          <a:p>
            <a:r>
              <a:rPr lang="en-US" baseline="0" dirty="0" smtClean="0"/>
              <a:t>The Food Buying Guide can help you in all these situations.  They have multiple resources, including some new ones that they added this year, to their website.  You can even use the website as a guest, but signing up for a login is easy and having a login provides you with access to more tools since you can save recipes and food item information.  We have an upcoming webinar on Thursday, February 20, 2020 that goes over using the Food Buying Guide and learning about some of the new tools that are now available.  </a:t>
            </a:r>
          </a:p>
          <a:p>
            <a:endParaRPr lang="en-US" baseline="0" dirty="0" smtClean="0"/>
          </a:p>
          <a:p>
            <a:r>
              <a:rPr lang="en-US" b="1" baseline="0" dirty="0" smtClean="0"/>
              <a:t>(click) </a:t>
            </a:r>
            <a:r>
              <a:rPr lang="en-US" baseline="0" dirty="0" smtClean="0"/>
              <a:t>For today’s lesson though, the Food Buying Guide is important because this is your main source for information if you ever have a question about how and whether a food item credits for CACFP.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10</a:t>
            </a:fld>
            <a:endParaRPr lang="en-US"/>
          </a:p>
        </p:txBody>
      </p:sp>
    </p:spTree>
    <p:extLst>
      <p:ext uri="{BB962C8B-B14F-4D97-AF65-F5344CB8AC3E}">
        <p14:creationId xmlns:p14="http://schemas.microsoft.com/office/powerpoint/2010/main" val="46446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you know</a:t>
            </a:r>
            <a:r>
              <a:rPr lang="en-US" baseline="0" dirty="0" smtClean="0"/>
              <a:t> some of the resources that are out there, we can get into some of the updates to CACFP that have been put into place since January 2019.  I will go over the group of 6 memos that make up our food crediting updates and then go over some additional meal pattern updates and some menu documentation reminders at the end.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11</a:t>
            </a:fld>
            <a:endParaRPr lang="en-US"/>
          </a:p>
        </p:txBody>
      </p:sp>
    </p:spTree>
    <p:extLst>
      <p:ext uri="{BB962C8B-B14F-4D97-AF65-F5344CB8AC3E}">
        <p14:creationId xmlns:p14="http://schemas.microsoft.com/office/powerpoint/2010/main" val="2196925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series </a:t>
            </a:r>
            <a:r>
              <a:rPr lang="en-US" dirty="0" smtClean="0"/>
              <a:t>of 6 crediting memos </a:t>
            </a:r>
            <a:r>
              <a:rPr lang="en-US" dirty="0" smtClean="0"/>
              <a:t>will</a:t>
            </a:r>
            <a:r>
              <a:rPr lang="en-US" baseline="0" dirty="0" smtClean="0"/>
              <a:t> make up the bulk of our training today and together, they</a:t>
            </a:r>
            <a:r>
              <a:rPr lang="en-US" dirty="0" smtClean="0"/>
              <a:t> provide </a:t>
            </a:r>
            <a:r>
              <a:rPr lang="en-US" dirty="0" smtClean="0"/>
              <a:t>guidance on </a:t>
            </a:r>
            <a:r>
              <a:rPr lang="en-US" dirty="0" smtClean="0"/>
              <a:t>multiple foods </a:t>
            </a:r>
            <a:r>
              <a:rPr lang="en-US" dirty="0" smtClean="0"/>
              <a:t>that were previously NOT creditable and are now considered to be creditable products in all Child Nutrition Programs.  </a:t>
            </a:r>
            <a:r>
              <a:rPr lang="en-US" dirty="0" smtClean="0"/>
              <a:t>You</a:t>
            </a:r>
            <a:r>
              <a:rPr lang="en-US" baseline="0" dirty="0" smtClean="0"/>
              <a:t> can see the list of all six memos here and the link to them.  ODE CNP sent out the six memos in May of 2019.  </a:t>
            </a:r>
          </a:p>
          <a:p>
            <a:endParaRPr lang="en-US" baseline="0" dirty="0" smtClean="0"/>
          </a:p>
          <a:p>
            <a:r>
              <a:rPr lang="en-US" baseline="0" dirty="0" smtClean="0"/>
              <a:t>Those eagled eyed amongst you may have noticed that the memo numbering is a little strange since it skips memo number 9 and instead has memo 15 at the bottom.  This is because USDA updated the memo on coconut, hominy, corn masa, and corn flour, which was CACFP memo 09-2019, with a new version numbered 15-2019.  This new version supersedes and replaces memo 09-2019, which is why it’s not listed on this page.  Again, all links on this page are clickable in the PDF handout available in your handout tab.  </a:t>
            </a:r>
          </a:p>
          <a:p>
            <a:endParaRPr lang="en-US" baseline="0" dirty="0" smtClean="0"/>
          </a:p>
          <a:p>
            <a:r>
              <a:rPr lang="en-US" baseline="0" dirty="0" smtClean="0"/>
              <a:t>I am going to go over each of these memos and provide information on crediting highlights for each memo.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12</a:t>
            </a:fld>
            <a:endParaRPr lang="en-US"/>
          </a:p>
        </p:txBody>
      </p:sp>
    </p:spTree>
    <p:extLst>
      <p:ext uri="{BB962C8B-B14F-4D97-AF65-F5344CB8AC3E}">
        <p14:creationId xmlns:p14="http://schemas.microsoft.com/office/powerpoint/2010/main" val="621324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start off with memo 08-2019</a:t>
            </a:r>
            <a:r>
              <a:rPr lang="en-US" baseline="0" dirty="0" smtClean="0"/>
              <a:t> – this is the one titled Crediting Shelf-Stable, Dried, and Semi-Dried Meat, Poultry, and Seafood Products.  This memo states that shelf-stable, dried, and semi-dried meats, poultry, and seafood can now be creditable as part of the Meat Component in the Child Nutrition Programs.  This includes basic items such as snack sticks that are made from beef and chicken, beef jerkies, and even seafood jerkies.  </a:t>
            </a:r>
          </a:p>
          <a:p>
            <a:endParaRPr lang="en-US" baseline="0" dirty="0" smtClean="0"/>
          </a:p>
          <a:p>
            <a:r>
              <a:rPr lang="en-US" baseline="0" dirty="0" smtClean="0"/>
              <a:t>And while I mentioned the Food Buying Guide earlier, since there isn’t an industry standard for jerkies and snack sticks, there isn’t a product description for them in the Food Buying Guide.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13</a:t>
            </a:fld>
            <a:endParaRPr lang="en-US"/>
          </a:p>
        </p:txBody>
      </p:sp>
    </p:spTree>
    <p:extLst>
      <p:ext uri="{BB962C8B-B14F-4D97-AF65-F5344CB8AC3E}">
        <p14:creationId xmlns:p14="http://schemas.microsoft.com/office/powerpoint/2010/main" val="1023546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if you want</a:t>
            </a:r>
            <a:r>
              <a:rPr lang="en-US" baseline="0" dirty="0" smtClean="0"/>
              <a:t> to use beef jerkies or meat sticks as part of a creditable meal, you would need to have either a Child Nutrition Label or a Product Formulation Statement.  On the slide, there’s a sample Child Nutrition label – CN labels are usually only available from vendors that work with school districts and are rare to find in grocery stores.  The alternative to a CN label is a Product Formulation Statement, also known as a PFS. </a:t>
            </a:r>
          </a:p>
          <a:p>
            <a:endParaRPr lang="en-US" baseline="0" dirty="0" smtClean="0"/>
          </a:p>
          <a:p>
            <a:r>
              <a:rPr lang="en-US" baseline="0" dirty="0" smtClean="0"/>
              <a:t>A valid PFS needs to include a meat ingredient that has a similar description to a food item in the Food Buying Guide – for example,  Beef Round Roast, and the creditable amount cannot exceed the finished weight of the product.  This means that even though you may need 1.5 pounds of beef to create 1 pound of beef jerky, you can’t credit for more than 1 pound of Meat.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14</a:t>
            </a:fld>
            <a:endParaRPr lang="en-US"/>
          </a:p>
        </p:txBody>
      </p:sp>
    </p:spTree>
    <p:extLst>
      <p:ext uri="{BB962C8B-B14F-4D97-AF65-F5344CB8AC3E}">
        <p14:creationId xmlns:p14="http://schemas.microsoft.com/office/powerpoint/2010/main" val="2286601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a sample dried meat PFS.</a:t>
            </a:r>
            <a:r>
              <a:rPr lang="en-US" baseline="0" dirty="0" smtClean="0"/>
              <a:t>  Remember that all PFS’s require that the letter be on a manufacturer’s letterhead, a list of ingredients, the ingredient weight per serving, the weight of creditable ingredients, the crediting amount per serving, and the signature of the manufacturer’s representative verifying that the information is correct in order to be complete. This is true for all PFSs, not just ones for dried meats.  This example for Beef Sticks include all the required components for a complete PFS.  </a:t>
            </a:r>
          </a:p>
          <a:p>
            <a:endParaRPr lang="en-US" baseline="0" dirty="0" smtClean="0"/>
          </a:p>
          <a:p>
            <a:r>
              <a:rPr lang="en-US" baseline="0" dirty="0" smtClean="0"/>
              <a:t>Because it is a dried meat product, it has </a:t>
            </a:r>
            <a:r>
              <a:rPr lang="en-US" b="1" baseline="0" dirty="0" smtClean="0"/>
              <a:t>(click) </a:t>
            </a:r>
            <a:r>
              <a:rPr lang="en-US" b="0" baseline="0" dirty="0" smtClean="0"/>
              <a:t>an ingredient description that matches with a food item from the Food Buying Guide and it has </a:t>
            </a:r>
            <a:r>
              <a:rPr lang="en-US" b="1" baseline="0" dirty="0" smtClean="0"/>
              <a:t>(click) </a:t>
            </a:r>
            <a:r>
              <a:rPr lang="en-US" b="0" baseline="0" dirty="0" smtClean="0"/>
              <a:t>the creditable amount listed, which </a:t>
            </a:r>
            <a:r>
              <a:rPr lang="en-US" b="1" baseline="0" dirty="0" smtClean="0"/>
              <a:t>(click)</a:t>
            </a:r>
            <a:r>
              <a:rPr lang="en-US" b="0" baseline="0" dirty="0" smtClean="0"/>
              <a:t> does not exceed the finished weight of the product.  In this case, even though the product weighs 1.25 ounces, there is only 1.00 ounces of creditable lean meat per serving.  </a:t>
            </a:r>
          </a:p>
          <a:p>
            <a:endParaRPr lang="en-US" b="0" baseline="0" dirty="0" smtClean="0"/>
          </a:p>
          <a:p>
            <a:r>
              <a:rPr lang="en-US" b="0" baseline="0" dirty="0" smtClean="0"/>
              <a:t>Remember – in order for any beef jerky or other dried meats to be creditable, you will need to have either a CN label, or more likely, a PFS in order for it to be creditable for the CACFP.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15</a:t>
            </a:fld>
            <a:endParaRPr lang="en-US"/>
          </a:p>
        </p:txBody>
      </p:sp>
    </p:spTree>
    <p:extLst>
      <p:ext uri="{BB962C8B-B14F-4D97-AF65-F5344CB8AC3E}">
        <p14:creationId xmlns:p14="http://schemas.microsoft.com/office/powerpoint/2010/main" val="2793849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our next memo, we have Crediting Popcorn in the Child Nutrition Programs.  This is one item that many</a:t>
            </a:r>
            <a:r>
              <a:rPr lang="en-US" baseline="0" dirty="0" smtClean="0"/>
              <a:t> CACFP sponsors have been asking for in the past.  We know that popcorn can be a very popular food, and USDA heard your requests.  In memo 10-2019, it made popped popcorn into a creditable grain, and not only a creditable grain, it is now creditable as a whole grain.  This makes sense since popcorn kernels include the entire grain with the bran, germ, and endosperm included. It is also a good source of fiber. </a:t>
            </a:r>
          </a:p>
          <a:p>
            <a:endParaRPr lang="en-US" baseline="0" dirty="0" smtClean="0"/>
          </a:p>
          <a:p>
            <a:r>
              <a:rPr lang="en-US" baseline="0" dirty="0" smtClean="0"/>
              <a:t>Before you celebrate too early though, take a look at this food item description on the screen.  </a:t>
            </a:r>
            <a:r>
              <a:rPr lang="en-US" b="1" baseline="0" dirty="0" smtClean="0"/>
              <a:t>(click) </a:t>
            </a:r>
            <a:r>
              <a:rPr lang="en-US" baseline="0" dirty="0" smtClean="0"/>
              <a:t>This was downloaded from the Food Buying Guide and you can see next to Serving Size per Meal Contribution, </a:t>
            </a:r>
            <a:r>
              <a:rPr lang="en-US" b="1" baseline="0" dirty="0" smtClean="0"/>
              <a:t>(click) </a:t>
            </a:r>
            <a:r>
              <a:rPr lang="en-US" b="0" baseline="0" dirty="0" smtClean="0"/>
              <a:t>that it takes 3 cups of popped popcorn to provide 1 ounce equivalents of grains. If you are familiar with serving sizes, you know the minimum portion size for children ages 1-5 is ½ ounce equivalent of Grains for all meals and snacks and for children ages 6-18, it is 1 ounce equivalent of Grains and for adults it is 2 ounce equivalent at all meals and 1 ounce equivalent for snacks.  This would mean that even a 1 year old would need 1.5 cups of popcorn in order to meet their minimum portion size requirement.  To serve an adult participant popcorn at lunch and have it credit, you will need 6 cups of popcorn!  That would be a movie theater sized container of popcorn for the minimum portion size!</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16</a:t>
            </a:fld>
            <a:endParaRPr lang="en-US"/>
          </a:p>
        </p:txBody>
      </p:sp>
    </p:spTree>
    <p:extLst>
      <p:ext uri="{BB962C8B-B14F-4D97-AF65-F5344CB8AC3E}">
        <p14:creationId xmlns:p14="http://schemas.microsoft.com/office/powerpoint/2010/main" val="977087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keep in mind that while popcorn is now creditable,</a:t>
            </a:r>
            <a:r>
              <a:rPr lang="en-US" baseline="0" dirty="0" smtClean="0"/>
              <a:t> the minimum portion served may not be realistic for your program or certain participants in your program.  In addition to portion size issues, think about your younger and older participants – popcorn may pose a choking hazard for your younger children as well as older adults who may have problems with chewing and swallowing. </a:t>
            </a:r>
          </a:p>
          <a:p>
            <a:endParaRPr lang="en-US" baseline="0" dirty="0" smtClean="0"/>
          </a:p>
          <a:p>
            <a:r>
              <a:rPr lang="en-US" dirty="0" smtClean="0"/>
              <a:t>When you are serving popcorn, it may be tempting to add lots of</a:t>
            </a:r>
            <a:r>
              <a:rPr lang="en-US" baseline="0" dirty="0" smtClean="0"/>
              <a:t> butter, salt, or even caramel as a treat for your participants.  USDA does not restrict toppings to popcorn, but know that popcorn treats that are commonly considered desserts would not be creditable for CACFP. In all cases, it is best practice to limit unhealthy toppings for your popcorn.  </a:t>
            </a:r>
          </a:p>
          <a:p>
            <a:endParaRPr lang="en-US" baseline="0" dirty="0" smtClean="0"/>
          </a:p>
          <a:p>
            <a:r>
              <a:rPr lang="en-US" baseline="0" dirty="0" smtClean="0"/>
              <a:t>Popcorn that is in combination foods, for example trail mixes or processed “popcorn”-like products, will require a PFS in order to be creditable.</a:t>
            </a:r>
          </a:p>
          <a:p>
            <a:endParaRPr lang="en-US" baseline="0" dirty="0" smtClean="0"/>
          </a:p>
          <a:p>
            <a:r>
              <a:rPr lang="en-US" baseline="0" dirty="0" smtClean="0"/>
              <a:t>And remember to always read the ingredient label.  There are a lot of popcorn shaped products out there that look like popcorn, but instead is a mix of cornmeal, rice flour, and oil.  Those would not be creditable popcorn.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17</a:t>
            </a:fld>
            <a:endParaRPr lang="en-US"/>
          </a:p>
        </p:txBody>
      </p:sp>
    </p:spTree>
    <p:extLst>
      <p:ext uri="{BB962C8B-B14F-4D97-AF65-F5344CB8AC3E}">
        <p14:creationId xmlns:p14="http://schemas.microsoft.com/office/powerpoint/2010/main" val="4599278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on to Surimi. This</a:t>
            </a:r>
            <a:r>
              <a:rPr lang="en-US" baseline="0" dirty="0" smtClean="0"/>
              <a:t> is memo 11-2019 and this memo allows surimi, which is also known as imitation crab, imitation fish, or sometimes just imitation seafood, to be creditable as a meat.  Often, you will find surimi in seafood salads or sushi-style rolls.  They come in a lot of different shapes and textures although the most popular version are the red and white sticks, which you can see on this slide.  Surimi is a combination food, meaning that it includes multiple ingredients, some which credit for CACFP and some which do not.  Because of that, crediting surimi will require a higher volume.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18</a:t>
            </a:fld>
            <a:endParaRPr lang="en-US"/>
          </a:p>
        </p:txBody>
      </p:sp>
    </p:spTree>
    <p:extLst>
      <p:ext uri="{BB962C8B-B14F-4D97-AF65-F5344CB8AC3E}">
        <p14:creationId xmlns:p14="http://schemas.microsoft.com/office/powerpoint/2010/main" val="19549074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food item description for surimi from the Food Buying Guide. Under the Serving Size per Meal Contribution </a:t>
            </a:r>
            <a:r>
              <a:rPr lang="en-US" b="1" dirty="0" smtClean="0"/>
              <a:t>(click)</a:t>
            </a:r>
            <a:r>
              <a:rPr lang="en-US" b="1" baseline="0" dirty="0" smtClean="0"/>
              <a:t> </a:t>
            </a:r>
            <a:r>
              <a:rPr lang="en-US" b="0" baseline="0" dirty="0" smtClean="0"/>
              <a:t>you can see that it takes 3 ounces of surimi to credit for 1 ounce equivalent of Meat.  There is a chart underneath that shows how surimi credits.  Again, 3 ounces of surimi credits for 1 ounce equivalent of Meat, it takes 4.4 ounces of surimi to credit for 1.5 ounce equivalents of Meat and finally 6 ounces of surimi to get 2.0 ounce equivalent of Meat.  If you are wondering why 4.4 ounces is the portion size instead of 4.5 ounces for the 1.5 ounce equivalent portion size, it is because of rounding.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19</a:t>
            </a:fld>
            <a:endParaRPr lang="en-US"/>
          </a:p>
        </p:txBody>
      </p:sp>
    </p:spTree>
    <p:extLst>
      <p:ext uri="{BB962C8B-B14F-4D97-AF65-F5344CB8AC3E}">
        <p14:creationId xmlns:p14="http://schemas.microsoft.com/office/powerpoint/2010/main" val="1991433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(click) </a:t>
            </a:r>
            <a:r>
              <a:rPr lang="en-US" dirty="0" smtClean="0"/>
              <a:t>If you are</a:t>
            </a:r>
            <a:r>
              <a:rPr lang="en-US" baseline="0" dirty="0" smtClean="0"/>
              <a:t> having trouble with the audio, you can choose the phone call option and call in or vice versa, if you are having trouble with your phone line, you can try your computer speaker and choose the computer audio option instead.  There will be a pop-up window showing a volume indicator.  Since you do not have an option to verbally ask questions, </a:t>
            </a:r>
            <a:r>
              <a:rPr lang="en-US" b="1" baseline="0" dirty="0" smtClean="0"/>
              <a:t>(click) </a:t>
            </a:r>
            <a:r>
              <a:rPr lang="en-US" b="0" baseline="0" dirty="0" smtClean="0"/>
              <a:t>you can type in questions in the Questions or Chat box instead.  I will be checking the chat box or questions tab at the end of the training and will answer your questions then.  </a:t>
            </a:r>
            <a:endParaRPr lang="en-US"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2</a:t>
            </a:fld>
            <a:endParaRPr lang="en-US" altLang="en-US"/>
          </a:p>
        </p:txBody>
      </p:sp>
    </p:spTree>
    <p:extLst>
      <p:ext uri="{BB962C8B-B14F-4D97-AF65-F5344CB8AC3E}">
        <p14:creationId xmlns:p14="http://schemas.microsoft.com/office/powerpoint/2010/main" val="1710420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feel strongly that your surimi actually credits for more than stated in the Food Buying Guide, you can request a product formulation statement from the manufacturer.  Without a PFS however, it defaults to the baseline that is set by the Food Buying Guide.  This baseline is reflected in the table seen on this slide and in the previous slide.  </a:t>
            </a:r>
          </a:p>
          <a:p>
            <a:endParaRPr lang="en-US" baseline="0" dirty="0" smtClean="0"/>
          </a:p>
          <a:p>
            <a:r>
              <a:rPr lang="en-US" baseline="0" dirty="0" smtClean="0"/>
              <a:t>If you have purchased surimi recently or are interested in buying surimi, know that it can be a high cost item.  While it is cheaper than some seafood out there, the cost is still often significantly higher than other meat or meat alternate products.  This is because it is a highly processed food and because the portions required will result in high volumes being purchased.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20</a:t>
            </a:fld>
            <a:endParaRPr lang="en-US"/>
          </a:p>
        </p:txBody>
      </p:sp>
    </p:spTree>
    <p:extLst>
      <p:ext uri="{BB962C8B-B14F-4D97-AF65-F5344CB8AC3E}">
        <p14:creationId xmlns:p14="http://schemas.microsoft.com/office/powerpoint/2010/main" val="393167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Staying in the realm of meat</a:t>
            </a:r>
            <a:r>
              <a:rPr lang="en-US" baseline="0" dirty="0" smtClean="0"/>
              <a:t> and meat alternates, we also have Tempeh.  In memo 12-2019, tempeh was allowed as a creditable Meat Alternate.  If you are not familiar with tempeh, it is traditionally a fermented soybean cake, but now can be made out of fermented flax seeds, beans, barleys, and oats.  Tempeh is very versatile and can be used as a meat alternate in sandwiches, salads, wraps, and stir fries.  On the screen is an image of packaged tempeh – they are usually sold in small blocks of 8 to 12 ounces in the grocery stores.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21</a:t>
            </a:fld>
            <a:endParaRPr lang="en-US"/>
          </a:p>
        </p:txBody>
      </p:sp>
    </p:spTree>
    <p:extLst>
      <p:ext uri="{BB962C8B-B14F-4D97-AF65-F5344CB8AC3E}">
        <p14:creationId xmlns:p14="http://schemas.microsoft.com/office/powerpoint/2010/main" val="9816957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credit tempeh</a:t>
            </a:r>
            <a:r>
              <a:rPr lang="en-US" baseline="0" dirty="0" smtClean="0"/>
              <a:t> made from soybeans and other legumes, you would credit it 1 to 1 by volume.  1 ounce of tempeh is equal to 1 ounce equivalent of Meat Alternate.  On the slide, you have the food item description for tempeh from the Food Buying Guide, and it shows the serving size per meal contribution.  Note that this crediting only applies to tempeh made from soybeans and other legumes AND only includes ingredients such as water, tempeh culture, vinegar, seasonings, and herbs.  </a:t>
            </a:r>
          </a:p>
          <a:p>
            <a:endParaRPr lang="en-US" baseline="0" dirty="0" smtClean="0"/>
          </a:p>
          <a:p>
            <a:r>
              <a:rPr lang="en-US" baseline="0" dirty="0" smtClean="0"/>
              <a:t>If you have tempeh made with other ingredients or is a combination food item, other crediting requirements will apply.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22</a:t>
            </a:fld>
            <a:endParaRPr lang="en-US"/>
          </a:p>
        </p:txBody>
      </p:sp>
    </p:spTree>
    <p:extLst>
      <p:ext uri="{BB962C8B-B14F-4D97-AF65-F5344CB8AC3E}">
        <p14:creationId xmlns:p14="http://schemas.microsoft.com/office/powerpoint/2010/main" val="3634064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tempeh that is made from brown rice, sunflower</a:t>
            </a:r>
            <a:r>
              <a:rPr lang="en-US" baseline="0" dirty="0" smtClean="0"/>
              <a:t> seeds, sesame seeds, flax seeds, and any other ingredients or have multiple ingredients, these products may credit for several different components depending on the ingredients in the product.  In order to credit these items for ANY components, remember that the creditable ingredients must have a minimum creditable quantity – which is at least 1/8 cup or ¼ ounce equivalents.  For example, if your tempeh had brown rice, but the amount of brown rice per serving is less than 1/8 cup, then it won’t be creditable towards the grain component.  </a:t>
            </a:r>
          </a:p>
          <a:p>
            <a:endParaRPr lang="en-US" baseline="0" dirty="0" smtClean="0"/>
          </a:p>
          <a:p>
            <a:r>
              <a:rPr lang="en-US" baseline="0" dirty="0" smtClean="0"/>
              <a:t>For tempeh made with multiple ingredients, like the example on the bottom of this slide, a CN label or a PFS must be on file in order for the item to be creditable. Without a CN label or a PFS, there is no way to tell exactly what quantities for each ingredient are in the products.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23</a:t>
            </a:fld>
            <a:endParaRPr lang="en-US"/>
          </a:p>
        </p:txBody>
      </p:sp>
    </p:spTree>
    <p:extLst>
      <p:ext uri="{BB962C8B-B14F-4D97-AF65-F5344CB8AC3E}">
        <p14:creationId xmlns:p14="http://schemas.microsoft.com/office/powerpoint/2010/main" val="4018897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for something a little different – we have memo 13-2019, which is on crediting pasta products made of vegetable flour.  With this memo, pastas that are made of </a:t>
            </a:r>
            <a:r>
              <a:rPr lang="en-US" u="sng" baseline="0" dirty="0" smtClean="0"/>
              <a:t>100%</a:t>
            </a:r>
            <a:r>
              <a:rPr lang="en-US" u="none" baseline="0" dirty="0" smtClean="0"/>
              <a:t> vegetable flour can credit by volume.  This means ½ cup of 100% vegetable flour pasta credits as ½ cup Vegetable. </a:t>
            </a:r>
          </a:p>
          <a:p>
            <a:endParaRPr lang="en-US" u="none" baseline="0" dirty="0" smtClean="0"/>
          </a:p>
          <a:p>
            <a:r>
              <a:rPr lang="en-US" u="none" baseline="0" dirty="0" smtClean="0"/>
              <a:t>If you have pastas that are a mix of vegetable flours AND other non-vegetable ingredients, the pasta is a combination food and will need to have a PFS.  </a:t>
            </a:r>
          </a:p>
          <a:p>
            <a:endParaRPr lang="en-US" u="none" baseline="0" dirty="0" smtClean="0"/>
          </a:p>
          <a:p>
            <a:r>
              <a:rPr lang="en-US" u="none" baseline="0" dirty="0" smtClean="0"/>
              <a:t>For pastas made of 100% legume flours, such as red lentil pastas, these can credit as either a meat alternate or a vegetable.  A ½ cup of 100% legume flour pasta will credit as 2 ounce equivalents of Meat Alternates.</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24</a:t>
            </a:fld>
            <a:endParaRPr lang="en-US"/>
          </a:p>
        </p:txBody>
      </p:sp>
    </p:spTree>
    <p:extLst>
      <p:ext uri="{BB962C8B-B14F-4D97-AF65-F5344CB8AC3E}">
        <p14:creationId xmlns:p14="http://schemas.microsoft.com/office/powerpoint/2010/main" val="1337742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while back, zucchini and other squashes cut into noodle shapes were very popular and these “</a:t>
            </a:r>
            <a:r>
              <a:rPr lang="en-US" baseline="0" dirty="0" err="1" smtClean="0"/>
              <a:t>zoodles</a:t>
            </a:r>
            <a:r>
              <a:rPr lang="en-US" baseline="0" dirty="0" smtClean="0"/>
              <a:t>” like the ones shown on this slide can continue to credit as a Vegetable based on the volume that is served. </a:t>
            </a:r>
          </a:p>
          <a:p>
            <a:endParaRPr lang="en-US" baseline="0" dirty="0" smtClean="0"/>
          </a:p>
          <a:p>
            <a:r>
              <a:rPr lang="en-US" baseline="0" dirty="0" smtClean="0"/>
              <a:t>Note that grain-based pastas that only contain a small amount of vegetable powder for color – such as the spinach pastas or sun-dried tomato pastas, do not credit as a Vegetable, but can credit as a Grain.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25</a:t>
            </a:fld>
            <a:endParaRPr lang="en-US"/>
          </a:p>
        </p:txBody>
      </p:sp>
    </p:spTree>
    <p:extLst>
      <p:ext uri="{BB962C8B-B14F-4D97-AF65-F5344CB8AC3E}">
        <p14:creationId xmlns:p14="http://schemas.microsoft.com/office/powerpoint/2010/main" val="137396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we have our last memo out of the 6 memos we discussed.  Memo 15-2019 replaced memo 09-2019.  They both have the same title, Crediting Coconut, Hominy, Corn Masa, and Corn Flour.  Memo 15-2019 was released by ODE CNP in September 2019 and provided additional guidance on creditable hominy and grits.  It also allowed dried coconuts to also be creditable.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26</a:t>
            </a:fld>
            <a:endParaRPr lang="en-US"/>
          </a:p>
        </p:txBody>
      </p:sp>
    </p:spTree>
    <p:extLst>
      <p:ext uri="{BB962C8B-B14F-4D97-AF65-F5344CB8AC3E}">
        <p14:creationId xmlns:p14="http://schemas.microsoft.com/office/powerpoint/2010/main" val="2562725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this memo had so many items, we will go through the crediting for each item one by one.  We</a:t>
            </a:r>
            <a:r>
              <a:rPr lang="en-US" baseline="0" dirty="0" smtClean="0"/>
              <a:t> will start with coconuts.  With this memo, coconuts now credit as part of the Fruit component.  Fresh and frozen coconuts credit based on the volume served – so ¼ cup of fresh coconut will equal ¼ cup of Fruit.  If you have dried coconuts, like all dried fruits, they credit for twice the volume service.  This means that 1/8 cup of dried coconut will equal ¼ cup of Fruit.  </a:t>
            </a:r>
          </a:p>
          <a:p>
            <a:endParaRPr lang="en-US" baseline="0" dirty="0" smtClean="0"/>
          </a:p>
          <a:p>
            <a:r>
              <a:rPr lang="en-US" baseline="0" dirty="0" smtClean="0"/>
              <a:t>If you have 100% coconut juice – and it has to be 100% juice – this can credit as the Fruit component as well, but will count towards your once per day juice limit for CACFP.  100% juice credits for the volume that is served, so ¼ cup of juice will equal ¼ cup of Fruit.  Sometimes coconut juice is also marketed as coconut water – it means the same thing and both are creditable as long as they are 100% coconut juice or coconut water.  </a:t>
            </a:r>
          </a:p>
          <a:p>
            <a:endParaRPr lang="en-US" baseline="0" dirty="0" smtClean="0"/>
          </a:p>
          <a:p>
            <a:r>
              <a:rPr lang="en-US" baseline="0" dirty="0" smtClean="0"/>
              <a:t>There are some popular coconut products out there that will not credit though – this includes coconut flour and coconut oil.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27</a:t>
            </a:fld>
            <a:endParaRPr lang="en-US"/>
          </a:p>
        </p:txBody>
      </p:sp>
    </p:spTree>
    <p:extLst>
      <p:ext uri="{BB962C8B-B14F-4D97-AF65-F5344CB8AC3E}">
        <p14:creationId xmlns:p14="http://schemas.microsoft.com/office/powerpoint/2010/main" val="1067471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a look at these two coconut waters and</a:t>
            </a:r>
            <a:r>
              <a:rPr lang="en-US" baseline="0" dirty="0" smtClean="0"/>
              <a:t> their ingredient lists.  Which of the two would be creditable?  The one on the left has 100% coconut water as the only ingredient while the one on the right has filtered water as the first ingredient, a sweetener blend as the second ingredient, and coconut water concentrate as the third ingredient.  </a:t>
            </a:r>
          </a:p>
          <a:p>
            <a:endParaRPr lang="en-US" baseline="0" dirty="0" smtClean="0"/>
          </a:p>
          <a:p>
            <a:r>
              <a:rPr lang="en-US" b="1" baseline="0" dirty="0" smtClean="0"/>
              <a:t>(click) </a:t>
            </a:r>
            <a:r>
              <a:rPr lang="en-US" b="0" baseline="0" dirty="0" smtClean="0"/>
              <a:t>If you said the one on the left is creditable, you are correct!  You will ALWAYS want to check to make sure that your items are 100% coconut juice or coconut water.  The item on the right may be shelved with the other coconut juices, but the ingredients indicate that it is not 100% juice.  If in doubt, check the label and if you are not sure after checking the label, the safest route is to not use that particular item.  </a:t>
            </a:r>
            <a:endParaRPr lang="en-US" b="1" dirty="0"/>
          </a:p>
        </p:txBody>
      </p:sp>
      <p:sp>
        <p:nvSpPr>
          <p:cNvPr id="4" name="Slide Number Placeholder 3"/>
          <p:cNvSpPr>
            <a:spLocks noGrp="1"/>
          </p:cNvSpPr>
          <p:nvPr>
            <p:ph type="sldNum" sz="quarter" idx="10"/>
          </p:nvPr>
        </p:nvSpPr>
        <p:spPr/>
        <p:txBody>
          <a:bodyPr/>
          <a:lstStyle/>
          <a:p>
            <a:fld id="{E2B63952-BBA8-4838-A0CF-80F9272645AB}" type="slidenum">
              <a:rPr lang="en-US" smtClean="0"/>
              <a:t>28</a:t>
            </a:fld>
            <a:endParaRPr lang="en-US"/>
          </a:p>
        </p:txBody>
      </p:sp>
    </p:spTree>
    <p:extLst>
      <p:ext uri="{BB962C8B-B14F-4D97-AF65-F5344CB8AC3E}">
        <p14:creationId xmlns:p14="http://schemas.microsoft.com/office/powerpoint/2010/main" val="1240222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let’s go</a:t>
            </a:r>
            <a:r>
              <a:rPr lang="en-US" baseline="0" dirty="0" smtClean="0"/>
              <a:t> to hominy.  Hominy is a corn kernel that is </a:t>
            </a:r>
            <a:r>
              <a:rPr lang="en-US" baseline="0" dirty="0" err="1" smtClean="0"/>
              <a:t>nixtamalized</a:t>
            </a:r>
            <a:r>
              <a:rPr lang="en-US" baseline="0" dirty="0" smtClean="0"/>
              <a:t> – this means that the product was soaked in a lime or lye solution, which releases some of the nutrients.  The canned hominy is often made of whole corn and they are often puffed up and twice the size of a normal corn kernel.  Canned and cooked whole hominy will credit as a Vegetable by volume.  ¼ cup of canned or cooked whole hominy will credit as ¼ cup of Vegetable.</a:t>
            </a:r>
          </a:p>
          <a:p>
            <a:endParaRPr lang="en-US" baseline="0" dirty="0" smtClean="0"/>
          </a:p>
          <a:p>
            <a:r>
              <a:rPr lang="en-US" baseline="0" dirty="0" smtClean="0"/>
              <a:t>Dry hominy or dry hominy grits is when the </a:t>
            </a:r>
            <a:r>
              <a:rPr lang="en-US" baseline="0" dirty="0" err="1" smtClean="0"/>
              <a:t>nixtamalized</a:t>
            </a:r>
            <a:r>
              <a:rPr lang="en-US" baseline="0" dirty="0" smtClean="0"/>
              <a:t> corn kernel is dried and then ground up.  Dry hominy grits will credit as a whole grain since it includes the full grain kernel.  ½ cup of cooked hominy grits or 1 ounce of dry hominy will credit as 1 ounce equivalent whole grains.</a:t>
            </a:r>
          </a:p>
          <a:p>
            <a:endParaRPr lang="en-US" baseline="0" dirty="0" smtClean="0"/>
          </a:p>
          <a:p>
            <a:r>
              <a:rPr lang="en-US" baseline="0" dirty="0" smtClean="0"/>
              <a:t>Grocery stores and food vendors often have both hominy grits and enriched grits or even products labeled simply as “grits” – these are all different products.  While </a:t>
            </a:r>
            <a:r>
              <a:rPr lang="en-US" u="sng" baseline="0" dirty="0" smtClean="0"/>
              <a:t>hominy</a:t>
            </a:r>
            <a:r>
              <a:rPr lang="en-US" u="none" baseline="0" dirty="0" smtClean="0"/>
              <a:t> grits can credit as a whole grain, enriched grits will only credit as an enriched grain since it’s a processed product that does not include the whole kernel, but includes added nutrients.  Products labeled only as “grits” or “stone ground corn” or “</a:t>
            </a:r>
            <a:r>
              <a:rPr lang="en-US" u="none" baseline="0" dirty="0" err="1" smtClean="0"/>
              <a:t>degermed</a:t>
            </a:r>
            <a:r>
              <a:rPr lang="en-US" u="none" baseline="0" dirty="0" smtClean="0"/>
              <a:t> corn” are not creditable since they use processed corn that does not include the whole kernel and do not have added nutrients to make them enriched.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29</a:t>
            </a:fld>
            <a:endParaRPr lang="en-US"/>
          </a:p>
        </p:txBody>
      </p:sp>
    </p:spTree>
    <p:extLst>
      <p:ext uri="{BB962C8B-B14F-4D97-AF65-F5344CB8AC3E}">
        <p14:creationId xmlns:p14="http://schemas.microsoft.com/office/powerpoint/2010/main" val="103304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get started today </a:t>
            </a:r>
            <a:r>
              <a:rPr lang="en-US" baseline="0" dirty="0" smtClean="0"/>
              <a:t>– all registered attendees will receive a certificate from ODE within 1 week from today.  This means that if you have multiple people viewing on one computer, only the person who signed up for the training will receive the certificate.  Only the attendees who viewed the entire session will be provided with a certificate – this is tracked by GoToWebinar.  If you have questions, please e-mail ODE.CommunityNutrition@state.or.us.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a:t>
            </a:fld>
            <a:endParaRPr lang="en-US"/>
          </a:p>
        </p:txBody>
      </p:sp>
    </p:spTree>
    <p:extLst>
      <p:ext uri="{BB962C8B-B14F-4D97-AF65-F5344CB8AC3E}">
        <p14:creationId xmlns:p14="http://schemas.microsoft.com/office/powerpoint/2010/main" val="15607374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Corn masa and masa </a:t>
            </a:r>
            <a:r>
              <a:rPr lang="en-US" dirty="0" err="1" smtClean="0"/>
              <a:t>harina</a:t>
            </a:r>
            <a:r>
              <a:rPr lang="en-US" baseline="0" dirty="0" smtClean="0"/>
              <a:t> is very similar to hominy.  Like hominy, they are made of </a:t>
            </a:r>
            <a:r>
              <a:rPr lang="en-US" baseline="0" dirty="0" err="1" smtClean="0"/>
              <a:t>nixtamalized</a:t>
            </a:r>
            <a:r>
              <a:rPr lang="en-US" baseline="0" dirty="0" smtClean="0"/>
              <a:t> corn, meaning it is soaked in an alkaline solution, and the products are now considered whole grains.  Sometimes masa </a:t>
            </a:r>
            <a:r>
              <a:rPr lang="en-US" baseline="0" dirty="0" err="1" smtClean="0"/>
              <a:t>harina</a:t>
            </a:r>
            <a:r>
              <a:rPr lang="en-US" baseline="0" dirty="0" smtClean="0"/>
              <a:t> is labeled as “ground corn with a trace of lime” or “ground corn treated with lime” – this is the definition of </a:t>
            </a:r>
            <a:r>
              <a:rPr lang="en-US" baseline="0" dirty="0" err="1" smtClean="0"/>
              <a:t>nixtamalized</a:t>
            </a:r>
            <a:r>
              <a:rPr lang="en-US" baseline="0" dirty="0" smtClean="0"/>
              <a:t> and makes the product a whole grain.  To credit corn masa or masa </a:t>
            </a:r>
            <a:r>
              <a:rPr lang="en-US" baseline="0" dirty="0" err="1" smtClean="0"/>
              <a:t>harina</a:t>
            </a:r>
            <a:r>
              <a:rPr lang="en-US" baseline="0" dirty="0" smtClean="0"/>
              <a:t>, ½ cup cooked is equal to 1 ounce dry which is equal to 1 ounce equivalent.  This crediting is the same as dry hominy grits.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30</a:t>
            </a:fld>
            <a:endParaRPr lang="en-US"/>
          </a:p>
        </p:txBody>
      </p:sp>
    </p:spTree>
    <p:extLst>
      <p:ext uri="{BB962C8B-B14F-4D97-AF65-F5344CB8AC3E}">
        <p14:creationId xmlns:p14="http://schemas.microsoft.com/office/powerpoint/2010/main" val="586687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round out the corn family and this memo, we have corn flour and cornmeal.  Unlike hominy</a:t>
            </a:r>
            <a:r>
              <a:rPr lang="en-US" baseline="0" dirty="0" smtClean="0"/>
              <a:t> or corn masa, corn flour and cornmeal is not typically </a:t>
            </a:r>
            <a:r>
              <a:rPr lang="en-US" baseline="0" dirty="0" err="1" smtClean="0"/>
              <a:t>nixtamalized</a:t>
            </a:r>
            <a:r>
              <a:rPr lang="en-US" baseline="0" dirty="0" smtClean="0"/>
              <a:t>, although you may find products that use </a:t>
            </a:r>
            <a:r>
              <a:rPr lang="en-US" baseline="0" dirty="0" err="1" smtClean="0"/>
              <a:t>nixtamalized</a:t>
            </a:r>
            <a:r>
              <a:rPr lang="en-US" baseline="0" dirty="0" smtClean="0"/>
              <a:t> corn flour.  Like the grits example, corn flour and corn meal have multiple varieties and some are whole grains, some are enriched, and some are not creditable at all.  It is always important to read the ingredient list.</a:t>
            </a:r>
          </a:p>
          <a:p>
            <a:endParaRPr lang="en-US" baseline="0" dirty="0" smtClean="0"/>
          </a:p>
          <a:p>
            <a:r>
              <a:rPr lang="en-US" baseline="0" dirty="0" smtClean="0"/>
              <a:t>Items listed with the word “whole” in front of the first ingredient will be whole grain-rich.  For example, whole corn flour or whole cornmeal.  If you see </a:t>
            </a:r>
            <a:r>
              <a:rPr lang="en-US" baseline="0" dirty="0" err="1" smtClean="0"/>
              <a:t>nixtamalized</a:t>
            </a:r>
            <a:r>
              <a:rPr lang="en-US" baseline="0" dirty="0" smtClean="0"/>
              <a:t> corn flour – that is also a whole grain-rich item.  Anytime you see the words </a:t>
            </a:r>
            <a:r>
              <a:rPr lang="en-US" baseline="0" dirty="0" err="1" smtClean="0"/>
              <a:t>nixtamalized</a:t>
            </a:r>
            <a:r>
              <a:rPr lang="en-US" baseline="0" dirty="0" smtClean="0"/>
              <a:t> with a corn product, it is a whole grain-rich item.  </a:t>
            </a:r>
          </a:p>
          <a:p>
            <a:endParaRPr lang="en-US" baseline="0" dirty="0" smtClean="0"/>
          </a:p>
          <a:p>
            <a:r>
              <a:rPr lang="en-US" baseline="0" dirty="0" smtClean="0"/>
              <a:t>Items listed with the words “enriched” or with added vitamins like folic acid, riboflavin, niacin, and thiamine will be considered Creditable, but NOT whole grain-rich.</a:t>
            </a:r>
          </a:p>
          <a:p>
            <a:endParaRPr lang="en-US" baseline="0" dirty="0" smtClean="0"/>
          </a:p>
          <a:p>
            <a:r>
              <a:rPr lang="en-US" baseline="0" dirty="0" smtClean="0"/>
              <a:t>Finally, items that does not have the words whole or enriched, but instead only lists itself as “corn flour”, “corn meal”, or “stone ground corn flour” will NOT be creditable since it is not enriched or whole grain-rich.  </a:t>
            </a:r>
          </a:p>
          <a:p>
            <a:endParaRPr lang="en-US" baseline="0" dirty="0" smtClean="0"/>
          </a:p>
          <a:p>
            <a:r>
              <a:rPr lang="en-US" baseline="0" dirty="0" smtClean="0"/>
              <a:t>Remember, if in doubt, look at the ingredient list – if it does not have the word “whole” or “enriched” or a list of vitamins next to the corn ingredient, the corn flour or corn meal will not be creditable.  </a:t>
            </a:r>
          </a:p>
        </p:txBody>
      </p:sp>
      <p:sp>
        <p:nvSpPr>
          <p:cNvPr id="4" name="Slide Number Placeholder 3"/>
          <p:cNvSpPr>
            <a:spLocks noGrp="1"/>
          </p:cNvSpPr>
          <p:nvPr>
            <p:ph type="sldNum" sz="quarter" idx="10"/>
          </p:nvPr>
        </p:nvSpPr>
        <p:spPr/>
        <p:txBody>
          <a:bodyPr/>
          <a:lstStyle/>
          <a:p>
            <a:fld id="{E2B63952-BBA8-4838-A0CF-80F9272645AB}" type="slidenum">
              <a:rPr lang="en-US" smtClean="0"/>
              <a:t>31</a:t>
            </a:fld>
            <a:endParaRPr lang="en-US"/>
          </a:p>
        </p:txBody>
      </p:sp>
    </p:spTree>
    <p:extLst>
      <p:ext uri="{BB962C8B-B14F-4D97-AF65-F5344CB8AC3E}">
        <p14:creationId xmlns:p14="http://schemas.microsoft.com/office/powerpoint/2010/main" val="8118924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with this</a:t>
            </a:r>
            <a:r>
              <a:rPr lang="en-US" baseline="0" dirty="0" smtClean="0"/>
              <a:t> information about newly creditable items in CACFP, let’s do a thought exercise.  Would you be able to serve your CACFP participants a lunch with milk, beef jerky, coconut juice, popcorn, and </a:t>
            </a:r>
            <a:r>
              <a:rPr lang="en-US" baseline="0" dirty="0" err="1" smtClean="0"/>
              <a:t>zoodles</a:t>
            </a:r>
            <a:r>
              <a:rPr lang="en-US" baseline="0" dirty="0" smtClean="0"/>
              <a:t>? Let’s assume that they are all served in the correct minimum portion sizes.  I will give you a few seconds to think about this.</a:t>
            </a:r>
          </a:p>
          <a:p>
            <a:endParaRPr lang="en-US" baseline="0" dirty="0" smtClean="0"/>
          </a:p>
          <a:p>
            <a:r>
              <a:rPr lang="en-US" baseline="0" dirty="0" smtClean="0"/>
              <a:t>You actually could, because the beef jerky would credit as the Meat, the coconut juice would credit for the fruit – as long as you didn’t serve juice at another meal or snack that day, the popcorn would credit as a grain, and the </a:t>
            </a:r>
            <a:r>
              <a:rPr lang="en-US" baseline="0" dirty="0" err="1" smtClean="0"/>
              <a:t>zoodle</a:t>
            </a:r>
            <a:r>
              <a:rPr lang="en-US" baseline="0" dirty="0" smtClean="0"/>
              <a:t> would credit as a vegetable.  </a:t>
            </a:r>
          </a:p>
          <a:p>
            <a:endParaRPr lang="en-US" baseline="0" dirty="0" smtClean="0"/>
          </a:p>
          <a:p>
            <a:r>
              <a:rPr lang="en-US" baseline="0" dirty="0" smtClean="0"/>
              <a:t>There’s a few things to keep in mind though, before you rush out to create a new menu.  </a:t>
            </a:r>
            <a:r>
              <a:rPr lang="en-US" b="1" baseline="0" dirty="0" smtClean="0"/>
              <a:t>(click) </a:t>
            </a:r>
            <a:r>
              <a:rPr lang="en-US" b="0" baseline="0" dirty="0" smtClean="0"/>
              <a:t>First, the beef jerky MUST have a PFS or a CN label in order to be creditable and you must serve enough to credit for the minimum portion sizes for the age group.  </a:t>
            </a:r>
            <a:r>
              <a:rPr lang="en-US" b="1" baseline="0" dirty="0" smtClean="0"/>
              <a:t>(click) </a:t>
            </a:r>
            <a:r>
              <a:rPr lang="en-US" b="0" baseline="0" dirty="0" smtClean="0"/>
              <a:t>Second, you will likely need to buy a popcorn maker, since you will need at least 1.5 cups to 6 cups of popcorn for each participant depending on the age group that you serve.  Finally, </a:t>
            </a:r>
            <a:r>
              <a:rPr lang="en-US" b="1" baseline="0" dirty="0" smtClean="0"/>
              <a:t>(click)</a:t>
            </a:r>
            <a:r>
              <a:rPr lang="en-US" b="0" baseline="0" dirty="0" smtClean="0"/>
              <a:t>, if you are serving coconut juice, make sure that it is measured, and that the minimum portion size of 1/8 cup for children 1-2 years old and ¼ cup for children ages 3-18 and ½ cup for adults are served.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32</a:t>
            </a:fld>
            <a:endParaRPr lang="en-US"/>
          </a:p>
        </p:txBody>
      </p:sp>
    </p:spTree>
    <p:extLst>
      <p:ext uri="{BB962C8B-B14F-4D97-AF65-F5344CB8AC3E}">
        <p14:creationId xmlns:p14="http://schemas.microsoft.com/office/powerpoint/2010/main" val="2649409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this is to say that just because you could,</a:t>
            </a:r>
            <a:r>
              <a:rPr lang="en-US" baseline="0" dirty="0" smtClean="0"/>
              <a:t> doesn’t mean you should.  USDA had considered these food items we discussed to be non-creditable for many years for a variety of reasons related to nutritional quality and practicality.  While USDA is allowing these foods to be served as part of a creditable meal now, it is still important to keep nutrition quality in mind when you are creating your menus. </a:t>
            </a:r>
          </a:p>
          <a:p>
            <a:endParaRPr lang="en-US" baseline="0" dirty="0" smtClean="0"/>
          </a:p>
          <a:p>
            <a:r>
              <a:rPr lang="en-US" baseline="0" dirty="0" smtClean="0"/>
              <a:t>Is your average participant able to consume the full minimum portion?  Are the foods added to the menus increasing the amount of salt and fat to your meal?  </a:t>
            </a:r>
          </a:p>
          <a:p>
            <a:endParaRPr lang="en-US" baseline="0" dirty="0" smtClean="0"/>
          </a:p>
          <a:p>
            <a:r>
              <a:rPr lang="en-US" baseline="0" dirty="0" smtClean="0"/>
              <a:t>Besides nutrition quality though, you will also want to keep in mind food costs – a few of the items listed can be pricier than other CACFP meal pattern options.</a:t>
            </a:r>
          </a:p>
          <a:p>
            <a:endParaRPr lang="en-US" baseline="0" dirty="0" smtClean="0"/>
          </a:p>
          <a:p>
            <a:r>
              <a:rPr lang="en-US" baseline="0" dirty="0" smtClean="0"/>
              <a:t>And, as always, make sure that you are keeping all supporting documentation that is required to prove that you are serving creditable items in their minimum serving sizes.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33</a:t>
            </a:fld>
            <a:endParaRPr lang="en-US"/>
          </a:p>
        </p:txBody>
      </p:sp>
    </p:spTree>
    <p:extLst>
      <p:ext uri="{BB962C8B-B14F-4D97-AF65-F5344CB8AC3E}">
        <p14:creationId xmlns:p14="http://schemas.microsoft.com/office/powerpoint/2010/main" val="36535961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Due to the changes in crediting, ODE CNP has updated our Non-Creditable Food List to remove many of these items, including popcorn</a:t>
            </a:r>
            <a:r>
              <a:rPr lang="en-US" baseline="0" dirty="0" smtClean="0"/>
              <a:t> and beef jerky</a:t>
            </a:r>
            <a:r>
              <a:rPr lang="en-US" dirty="0" smtClean="0"/>
              <a:t> from our list.  You can</a:t>
            </a:r>
            <a:r>
              <a:rPr lang="en-US" baseline="0" dirty="0" smtClean="0"/>
              <a:t> click on the link to be directed to our new version.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34</a:t>
            </a:fld>
            <a:endParaRPr lang="en-US"/>
          </a:p>
        </p:txBody>
      </p:sp>
    </p:spTree>
    <p:extLst>
      <p:ext uri="{BB962C8B-B14F-4D97-AF65-F5344CB8AC3E}">
        <p14:creationId xmlns:p14="http://schemas.microsoft.com/office/powerpoint/2010/main" val="23297944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test your knowledge and see how much you have learned from this training.  Taking a look at the ingredient list, would the following pasta be creditable for the vegetable component? Yes or No? I will leave up the</a:t>
            </a:r>
            <a:r>
              <a:rPr lang="en-US" baseline="0" dirty="0" smtClean="0"/>
              <a:t> screen for 10 seconds and then I will launch the question in GoToWebinar.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35</a:t>
            </a:fld>
            <a:endParaRPr lang="en-US"/>
          </a:p>
        </p:txBody>
      </p:sp>
    </p:spTree>
    <p:extLst>
      <p:ext uri="{BB962C8B-B14F-4D97-AF65-F5344CB8AC3E}">
        <p14:creationId xmlns:p14="http://schemas.microsoft.com/office/powerpoint/2010/main" val="23612942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Great job everyone. The answer</a:t>
            </a:r>
            <a:r>
              <a:rPr lang="en-US" baseline="0" dirty="0" smtClean="0"/>
              <a:t> is No.  Why is the pasta not creditable for the vegetable component? </a:t>
            </a:r>
            <a:r>
              <a:rPr lang="en-US" b="1" baseline="0" dirty="0" smtClean="0"/>
              <a:t>(click) </a:t>
            </a:r>
            <a:r>
              <a:rPr lang="en-US" b="0" baseline="0" dirty="0" smtClean="0"/>
              <a:t>Because this is a regular pasta with wheat as the main ingredient and a little bit of vegetable puree added to give it color.  Despite having “veggie” in its name, it is not a 100% vegetable flour pasta.  This is why it is always important to read the labels before you purchase a product.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36</a:t>
            </a:fld>
            <a:endParaRPr lang="en-US"/>
          </a:p>
        </p:txBody>
      </p:sp>
    </p:spTree>
    <p:extLst>
      <p:ext uri="{BB962C8B-B14F-4D97-AF65-F5344CB8AC3E}">
        <p14:creationId xmlns:p14="http://schemas.microsoft.com/office/powerpoint/2010/main" val="2153695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another question.  It’s movie day at your center – how much popcorn would you need to make for 10 participants if they all needed 1 ounce servings</a:t>
            </a:r>
            <a:r>
              <a:rPr lang="en-US" baseline="0" dirty="0" smtClean="0"/>
              <a:t> for snack? Is it A) 10 Cups, B) 20 Cups, C) 30 cups, or D) 40 cups?  Let’s launch the poll and you will have 20 seconds to answer.</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37</a:t>
            </a:fld>
            <a:endParaRPr lang="en-US"/>
          </a:p>
        </p:txBody>
      </p:sp>
    </p:spTree>
    <p:extLst>
      <p:ext uri="{BB962C8B-B14F-4D97-AF65-F5344CB8AC3E}">
        <p14:creationId xmlns:p14="http://schemas.microsoft.com/office/powerpoint/2010/main" val="3426390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Very nice, everyone.</a:t>
            </a:r>
            <a:r>
              <a:rPr lang="en-US" baseline="0" dirty="0" smtClean="0"/>
              <a:t>  The answer is C) 30 cups.  If you are wondering why it’s 30 cups, </a:t>
            </a:r>
            <a:r>
              <a:rPr lang="en-US" b="1" baseline="0" dirty="0" smtClean="0"/>
              <a:t>(click) </a:t>
            </a:r>
            <a:r>
              <a:rPr lang="en-US" b="0" baseline="0" dirty="0" smtClean="0"/>
              <a:t>here is the calculation.  We know from the Food Buying Guide that 1 ounce equivalent of grains requires 3 cups of popcorn.  With 10 participants, you needed to have 10 ounce equivalents of Grains.  10 x 3 cups = 30 cups of popcorn.  </a:t>
            </a:r>
          </a:p>
          <a:p>
            <a:endParaRPr lang="en-US" b="0" baseline="0" dirty="0" smtClean="0"/>
          </a:p>
          <a:p>
            <a:r>
              <a:rPr lang="en-US" b="0" baseline="0" dirty="0" smtClean="0"/>
              <a:t>That’s quite a bit of popcorn!  Would this be an amount of popcorn you can make and serve at your site?  Again, think before you update your menus.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38</a:t>
            </a:fld>
            <a:endParaRPr lang="en-US"/>
          </a:p>
        </p:txBody>
      </p:sp>
    </p:spTree>
    <p:extLst>
      <p:ext uri="{BB962C8B-B14F-4D97-AF65-F5344CB8AC3E}">
        <p14:creationId xmlns:p14="http://schemas.microsoft.com/office/powerpoint/2010/main" val="2808959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 those 6 memos however, we also had two memos that were released</a:t>
            </a:r>
            <a:r>
              <a:rPr lang="en-US" baseline="0" dirty="0" smtClean="0"/>
              <a:t> in October of 2019.  The first is a follow-up memo with Questions and Answers on the rule related to flexibilities for milk, whole grains, and sodium requirements.  The second is one on smoothies in child nutrition programs.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39</a:t>
            </a:fld>
            <a:endParaRPr lang="en-US"/>
          </a:p>
        </p:txBody>
      </p:sp>
    </p:spTree>
    <p:extLst>
      <p:ext uri="{BB962C8B-B14F-4D97-AF65-F5344CB8AC3E}">
        <p14:creationId xmlns:p14="http://schemas.microsoft.com/office/powerpoint/2010/main" val="748690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a:t>
            </a:r>
            <a:r>
              <a:rPr lang="en-US" baseline="0" dirty="0" smtClean="0"/>
              <a:t> am going to go over what ODE CNP hopes you will learn from our session then go through a quick review of some CACFP meal pattern basics.  Then, we will go through the main section of our training, which is on Crediting Updates. I will also go over some additional meal pattern updates that were sent out recently and finally go through any questions that have come in through the chat box.  </a:t>
            </a:r>
          </a:p>
        </p:txBody>
      </p:sp>
      <p:sp>
        <p:nvSpPr>
          <p:cNvPr id="4" name="Slide Number Placeholder 3"/>
          <p:cNvSpPr>
            <a:spLocks noGrp="1"/>
          </p:cNvSpPr>
          <p:nvPr>
            <p:ph type="sldNum" sz="quarter" idx="10"/>
          </p:nvPr>
        </p:nvSpPr>
        <p:spPr/>
        <p:txBody>
          <a:bodyPr/>
          <a:lstStyle/>
          <a:p>
            <a:fld id="{E2B63952-BBA8-4838-A0CF-80F9272645AB}" type="slidenum">
              <a:rPr lang="en-US" smtClean="0"/>
              <a:t>4</a:t>
            </a:fld>
            <a:endParaRPr lang="en-US"/>
          </a:p>
        </p:txBody>
      </p:sp>
    </p:spTree>
    <p:extLst>
      <p:ext uri="{BB962C8B-B14F-4D97-AF65-F5344CB8AC3E}">
        <p14:creationId xmlns:p14="http://schemas.microsoft.com/office/powerpoint/2010/main" val="27147032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first memo, it mostly relates to the</a:t>
            </a:r>
            <a:r>
              <a:rPr lang="en-US" baseline="0" dirty="0" smtClean="0"/>
              <a:t> National School Lunch Program and School Breakfast Program.  The one piece that relates to CACFP is the milk flexibility, which allowed 1% flavored milk to be creditable for participants 6 years and older since July 1, 2019.  Note that 1% flavored milk is often hard to find in stores, and most flavored milks are either non-fat or whole milk.  This Q&amp;A memo does not add too much for CACFP sponsors, but if you are with a school district, this would probably be helpful in answering any questions you have related to flexibilities for the NSLP and SBP.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40</a:t>
            </a:fld>
            <a:endParaRPr lang="en-US"/>
          </a:p>
        </p:txBody>
      </p:sp>
    </p:spTree>
    <p:extLst>
      <p:ext uri="{BB962C8B-B14F-4D97-AF65-F5344CB8AC3E}">
        <p14:creationId xmlns:p14="http://schemas.microsoft.com/office/powerpoint/2010/main" val="10023923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smoothie memo</a:t>
            </a:r>
            <a:r>
              <a:rPr lang="en-US" baseline="0" dirty="0" smtClean="0"/>
              <a:t> is an update on previous smoothie memos.  The main change in this memo is that commercially prepared smoothies can now be creditable IF there is a product formulation statement or child nutrition label on file.  Previously, only homemade smoothies were allowed.  Now commercial smoothie mixes are also allowed as long as a PFS or CN label is on file.  </a:t>
            </a:r>
          </a:p>
          <a:p>
            <a:endParaRPr lang="en-US" baseline="0" dirty="0" smtClean="0"/>
          </a:p>
          <a:p>
            <a:r>
              <a:rPr lang="en-US" baseline="0" dirty="0" smtClean="0"/>
              <a:t>This memo also reiterated some of the older rules.  This included the rule that the only ingredient that can credit as a Meat/Meat Alternate is yogurt, including both soy and cow’s milk yogurt.  Like before, 4 ounces of yogurt is equal to 1 ounce equivalent of Meat Alternate.  Even though nut butters are a popular choice to add to smoothies, it won’t credit as a meat alternate since no other meats or meat alternates will credit for the M/MA component. </a:t>
            </a:r>
          </a:p>
          <a:p>
            <a:endParaRPr lang="en-US" baseline="0" dirty="0" smtClean="0"/>
          </a:p>
          <a:p>
            <a:r>
              <a:rPr lang="en-US" baseline="0" dirty="0" smtClean="0"/>
              <a:t>Remember that any vegetables and fruits blended in a smoothie will credit as a juice and is subject to the once per day limit for all juices.   </a:t>
            </a:r>
          </a:p>
          <a:p>
            <a:r>
              <a:rPr lang="en-US" baseline="0" dirty="0" smtClean="0"/>
              <a:t>If you are one of those people that enjoy blending everything possible, know that dry beans and peas will only credit towards the vegetable component when served in a smoothie and NOT for the meat alternate component.  </a:t>
            </a:r>
          </a:p>
          <a:p>
            <a:endParaRPr lang="en-US" baseline="0" dirty="0" smtClean="0"/>
          </a:p>
          <a:p>
            <a:r>
              <a:rPr lang="en-US" baseline="0" dirty="0" smtClean="0"/>
              <a:t>Finally, remember that nutritional supplements are not allowed in smoothies for CACFP.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41</a:t>
            </a:fld>
            <a:endParaRPr lang="en-US"/>
          </a:p>
        </p:txBody>
      </p:sp>
    </p:spTree>
    <p:extLst>
      <p:ext uri="{BB962C8B-B14F-4D97-AF65-F5344CB8AC3E}">
        <p14:creationId xmlns:p14="http://schemas.microsoft.com/office/powerpoint/2010/main" val="3533603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fall, ODE CNP also sent out a memo on the ounce equivalent portion size rule update.  On Sept 25, 2019, USDA delayed the implementation of the ounce equivalent portion sizing requirement for the grains component until Oct 1, 2021.  ODE CNP already trained all Sponsors on ounce equivalents in April 2019 and the information is still valid, however, you don’t need to worry about implementing the ounce equivalent serving sizes until October 1, 2021.  If you have already started implementing ounce equivalents at your site, you are welcome to continue and USDA has released some resources in both English and Spanish that details out ounce equivalent serving sizes for common grain products.  You can click on the link in your PDF handout.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42</a:t>
            </a:fld>
            <a:endParaRPr lang="en-US"/>
          </a:p>
        </p:txBody>
      </p:sp>
    </p:spTree>
    <p:extLst>
      <p:ext uri="{BB962C8B-B14F-4D97-AF65-F5344CB8AC3E}">
        <p14:creationId xmlns:p14="http://schemas.microsoft.com/office/powerpoint/2010/main" val="370946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a:t>
            </a:r>
            <a:r>
              <a:rPr lang="en-US" baseline="0" dirty="0" smtClean="0"/>
              <a:t> that we have gone over all the CACFP meal pattern memos in the last year, here’s a quick reminder on how you should be documenting your menus.  </a:t>
            </a:r>
          </a:p>
          <a:p>
            <a:endParaRPr lang="en-US" baseline="0" dirty="0" smtClean="0"/>
          </a:p>
          <a:p>
            <a:r>
              <a:rPr lang="en-US" baseline="0" dirty="0" smtClean="0"/>
              <a:t>In ODE’s January 16, 2019 memo, we listed out the required CACFP menu documentation.  Here are the highlights: Menus must list the actual food items served.  This helps verify that the food served are creditable.  Whole Grain-Rich items must be labeled. This helps you check that you are serving at least 1 whole grain-rich item each day.  Cereals must include the name of the cereal so it can be matched to the nutrition fact label showing your items are low in sugar.  Similarly, yogurts have to include the flavor of the yogurt so that it can be matched to the nutrition fact label too – this is because the same brand of yogurt can have different sugar levels for different flavors.  Your milk type must be listed for each age group since different age groups require different types of milk.  And finally, infant meals, meaning meals for children younger than 1 year of age, must be documented on the correct infant menu record form.  </a:t>
            </a:r>
          </a:p>
          <a:p>
            <a:endParaRPr lang="en-US" baseline="0" dirty="0" smtClean="0"/>
          </a:p>
          <a:p>
            <a:r>
              <a:rPr lang="en-US" baseline="0" dirty="0" smtClean="0"/>
              <a:t>To read the memo, click on the link in your PDF slides.  </a:t>
            </a:r>
          </a:p>
        </p:txBody>
      </p:sp>
      <p:sp>
        <p:nvSpPr>
          <p:cNvPr id="4" name="Slide Number Placeholder 3"/>
          <p:cNvSpPr>
            <a:spLocks noGrp="1"/>
          </p:cNvSpPr>
          <p:nvPr>
            <p:ph type="sldNum" sz="quarter" idx="10"/>
          </p:nvPr>
        </p:nvSpPr>
        <p:spPr/>
        <p:txBody>
          <a:bodyPr/>
          <a:lstStyle/>
          <a:p>
            <a:fld id="{E2B63952-BBA8-4838-A0CF-80F9272645AB}" type="slidenum">
              <a:rPr lang="en-US" smtClean="0"/>
              <a:t>43</a:t>
            </a:fld>
            <a:endParaRPr lang="en-US"/>
          </a:p>
        </p:txBody>
      </p:sp>
    </p:spTree>
    <p:extLst>
      <p:ext uri="{BB962C8B-B14F-4D97-AF65-F5344CB8AC3E}">
        <p14:creationId xmlns:p14="http://schemas.microsoft.com/office/powerpoint/2010/main" val="4128386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a:t>
            </a:r>
            <a:r>
              <a:rPr lang="en-US" baseline="0" dirty="0" smtClean="0"/>
              <a:t> see all the memos sent out by ODE, you can go to our ODE CNP CACFP Memo Page. All memos are listed on the page and are in reverse chronological order.  </a:t>
            </a:r>
          </a:p>
          <a:p>
            <a:endParaRPr lang="en-US" baseline="0" dirty="0" smtClean="0"/>
          </a:p>
          <a:p>
            <a:r>
              <a:rPr lang="en-US" baseline="0" dirty="0" smtClean="0"/>
              <a:t>Charts, handouts, and tools related to the CACFP meal pattern can be found on our CACFP meal pattern and menu planning page.  </a:t>
            </a:r>
          </a:p>
          <a:p>
            <a:endParaRPr lang="en-US" baseline="0" dirty="0" smtClean="0"/>
          </a:p>
          <a:p>
            <a:r>
              <a:rPr lang="en-US" baseline="0" dirty="0" smtClean="0"/>
              <a:t>And again, there’s the Food Buying Guide which will be the basis for crediting for all Child Nutrition Programs.  Links are available on this slide in your PDF.  </a:t>
            </a:r>
          </a:p>
        </p:txBody>
      </p:sp>
      <p:sp>
        <p:nvSpPr>
          <p:cNvPr id="4" name="Slide Number Placeholder 3"/>
          <p:cNvSpPr>
            <a:spLocks noGrp="1"/>
          </p:cNvSpPr>
          <p:nvPr>
            <p:ph type="sldNum" sz="quarter" idx="10"/>
          </p:nvPr>
        </p:nvSpPr>
        <p:spPr/>
        <p:txBody>
          <a:bodyPr/>
          <a:lstStyle/>
          <a:p>
            <a:fld id="{E2B63952-BBA8-4838-A0CF-80F9272645AB}" type="slidenum">
              <a:rPr lang="en-US" smtClean="0"/>
              <a:t>44</a:t>
            </a:fld>
            <a:endParaRPr lang="en-US"/>
          </a:p>
        </p:txBody>
      </p:sp>
    </p:spTree>
    <p:extLst>
      <p:ext uri="{BB962C8B-B14F-4D97-AF65-F5344CB8AC3E}">
        <p14:creationId xmlns:p14="http://schemas.microsoft.com/office/powerpoint/2010/main" val="1964644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That wraps up our training today on meal pattern crediting.  </a:t>
            </a:r>
            <a:r>
              <a:rPr lang="en-US" b="1" baseline="0" dirty="0" smtClean="0"/>
              <a:t>(click) </a:t>
            </a:r>
            <a:r>
              <a:rPr lang="en-US" baseline="0" dirty="0" smtClean="0"/>
              <a:t>We went over the learning objectives, where you learned which </a:t>
            </a:r>
            <a:r>
              <a:rPr lang="en-US" u="sng" baseline="0" dirty="0" smtClean="0"/>
              <a:t>new</a:t>
            </a:r>
            <a:r>
              <a:rPr lang="en-US" u="none" baseline="0" dirty="0" smtClean="0"/>
              <a:t> food items are creditable for CACFP and where you learned which online pages had information on crediting foods for CACFP.  </a:t>
            </a:r>
            <a:r>
              <a:rPr lang="en-US" b="1" u="none" baseline="0" dirty="0" smtClean="0"/>
              <a:t>(click) </a:t>
            </a:r>
            <a:r>
              <a:rPr lang="en-US" b="0" u="none" baseline="0" dirty="0" smtClean="0"/>
              <a:t>Next, we went over a quick overview of the CACFP meal pattern. </a:t>
            </a:r>
            <a:r>
              <a:rPr lang="en-US" b="1" u="none" baseline="0" dirty="0" smtClean="0"/>
              <a:t>(click) </a:t>
            </a:r>
            <a:r>
              <a:rPr lang="en-US" b="0" u="none" baseline="0" dirty="0" smtClean="0"/>
              <a:t>Then the bulk of our training was on crediting updates via the 6 memos that allowed for new food items to be creditable.  </a:t>
            </a:r>
            <a:r>
              <a:rPr lang="en-US" b="1" u="none" baseline="0" dirty="0" smtClean="0"/>
              <a:t>(click) </a:t>
            </a:r>
            <a:r>
              <a:rPr lang="en-US" b="0" u="none" baseline="0" dirty="0" smtClean="0"/>
              <a:t>We finally ended with some additional reviews of other meal pattern memos.  Now, </a:t>
            </a:r>
            <a:r>
              <a:rPr lang="en-US" b="1" u="none" baseline="0" dirty="0" smtClean="0"/>
              <a:t>(click)</a:t>
            </a:r>
            <a:r>
              <a:rPr lang="en-US" b="0" u="none" baseline="0" dirty="0" smtClean="0"/>
              <a:t> it’s time for questions!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2B63952-BBA8-4838-A0CF-80F9272645AB}" type="slidenum">
              <a:rPr lang="en-US" smtClean="0"/>
              <a:t>45</a:t>
            </a:fld>
            <a:endParaRPr lang="en-US"/>
          </a:p>
        </p:txBody>
      </p:sp>
    </p:spTree>
    <p:extLst>
      <p:ext uri="{BB962C8B-B14F-4D97-AF65-F5344CB8AC3E}">
        <p14:creationId xmlns:p14="http://schemas.microsoft.com/office/powerpoint/2010/main" val="7501412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t>
            </a:r>
            <a:r>
              <a:rPr lang="en-US" baseline="0" dirty="0" smtClean="0"/>
              <a:t>have ____ minutes and </a:t>
            </a:r>
            <a:r>
              <a:rPr lang="en-US" baseline="0" dirty="0" smtClean="0"/>
              <a:t>I am going to take a minute to look at </a:t>
            </a:r>
            <a:r>
              <a:rPr lang="en-US" baseline="0" dirty="0" smtClean="0"/>
              <a:t>the questions that were sent in through the </a:t>
            </a:r>
            <a:r>
              <a:rPr lang="en-US" baseline="0" dirty="0" smtClean="0"/>
              <a:t>question and chat </a:t>
            </a:r>
            <a:r>
              <a:rPr lang="en-US" baseline="0" dirty="0" smtClean="0"/>
              <a:t>box during our </a:t>
            </a:r>
            <a:r>
              <a:rPr lang="en-US" baseline="0" dirty="0" smtClean="0"/>
              <a:t>lesson today. After I review the questions, I will read the questions and then provide an answer. </a:t>
            </a:r>
            <a:r>
              <a:rPr lang="en-US" b="1" baseline="0" dirty="0" smtClean="0"/>
              <a:t>(Answer chat box questions, once those are complete, ask if there are any additional questions.  If there are too many questions to answer in the time frame, silence the microphone and take 1 minute to pick and choose the best questions to answer</a:t>
            </a:r>
            <a:r>
              <a:rPr lang="en-US" b="1" baseline="0" dirty="0" smtClean="0"/>
              <a:t>).   </a:t>
            </a:r>
            <a:endParaRPr lang="en-US" b="1" baseline="0" dirty="0" smtClean="0"/>
          </a:p>
          <a:p>
            <a:endParaRPr lang="en-US" b="1" baseline="0" dirty="0" smtClean="0"/>
          </a:p>
          <a:p>
            <a:r>
              <a:rPr lang="en-US" b="0" baseline="0" dirty="0" smtClean="0"/>
              <a:t>If you still have </a:t>
            </a:r>
            <a:r>
              <a:rPr lang="en-US" b="0" baseline="0" dirty="0" smtClean="0"/>
              <a:t>questions or if your question was not answered, </a:t>
            </a:r>
            <a:r>
              <a:rPr lang="en-US" b="0" baseline="0" dirty="0" smtClean="0"/>
              <a:t>please contact your assigned child nutrition specialist.  </a:t>
            </a:r>
            <a:endParaRPr lang="en-US" b="0" dirty="0"/>
          </a:p>
        </p:txBody>
      </p:sp>
      <p:sp>
        <p:nvSpPr>
          <p:cNvPr id="4" name="Slide Number Placeholder 3"/>
          <p:cNvSpPr>
            <a:spLocks noGrp="1"/>
          </p:cNvSpPr>
          <p:nvPr>
            <p:ph type="sldNum" sz="quarter" idx="10"/>
          </p:nvPr>
        </p:nvSpPr>
        <p:spPr/>
        <p:txBody>
          <a:bodyPr/>
          <a:lstStyle/>
          <a:p>
            <a:fld id="{E2B63952-BBA8-4838-A0CF-80F9272645AB}" type="slidenum">
              <a:rPr lang="en-US" smtClean="0"/>
              <a:t>46</a:t>
            </a:fld>
            <a:endParaRPr lang="en-US"/>
          </a:p>
        </p:txBody>
      </p:sp>
    </p:spTree>
    <p:extLst>
      <p:ext uri="{BB962C8B-B14F-4D97-AF65-F5344CB8AC3E}">
        <p14:creationId xmlns:p14="http://schemas.microsoft.com/office/powerpoint/2010/main" val="6449580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everyone for your time today.  Have </a:t>
            </a:r>
            <a:r>
              <a:rPr lang="en-US" smtClean="0"/>
              <a:t>a </a:t>
            </a:r>
            <a:r>
              <a:rPr lang="en-US" smtClean="0"/>
              <a:t>great </a:t>
            </a:r>
            <a:r>
              <a:rPr lang="en-US" dirty="0" smtClean="0"/>
              <a:t>day.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47</a:t>
            </a:fld>
            <a:endParaRPr lang="en-US"/>
          </a:p>
        </p:txBody>
      </p:sp>
    </p:spTree>
    <p:extLst>
      <p:ext uri="{BB962C8B-B14F-4D97-AF65-F5344CB8AC3E}">
        <p14:creationId xmlns:p14="http://schemas.microsoft.com/office/powerpoint/2010/main" val="189726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two learning objectives for our</a:t>
            </a:r>
            <a:r>
              <a:rPr lang="en-US" baseline="0" dirty="0" smtClean="0"/>
              <a:t> lesson: First, after this training, participants will understand which </a:t>
            </a:r>
            <a:r>
              <a:rPr lang="en-US" u="sng" baseline="0" dirty="0" smtClean="0"/>
              <a:t>new</a:t>
            </a:r>
            <a:r>
              <a:rPr lang="en-US" u="none" baseline="0" dirty="0" smtClean="0"/>
              <a:t> food items are creditable for CACFP and second, that even if you don’t remember everything from this one hour session, you will know where to find information on crediting foods for CACFP.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5</a:t>
            </a:fld>
            <a:endParaRPr lang="en-US"/>
          </a:p>
        </p:txBody>
      </p:sp>
    </p:spTree>
    <p:extLst>
      <p:ext uri="{BB962C8B-B14F-4D97-AF65-F5344CB8AC3E}">
        <p14:creationId xmlns:p14="http://schemas.microsoft.com/office/powerpoint/2010/main" val="204747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we dive into the meal pattern though, I want to learn a little more about those of you who are taking this training.  </a:t>
            </a:r>
            <a:r>
              <a:rPr lang="en-US" b="1" baseline="0" dirty="0" smtClean="0"/>
              <a:t>(launch question 1) </a:t>
            </a:r>
            <a:r>
              <a:rPr lang="en-US" b="0" baseline="0" dirty="0" smtClean="0"/>
              <a:t>Our first question for today is: How long have you been involved with CACFP?  Is it A) less than 1 year, B) 1 to 3 years, C) 3 to 5 years, D) 6 to 10 years, or E) more than 10 years.  Please take 15 seconds to answer the questions.  </a:t>
            </a:r>
          </a:p>
          <a:p>
            <a:endParaRPr lang="en-US" b="0" baseline="0" dirty="0" smtClean="0"/>
          </a:p>
          <a:p>
            <a:r>
              <a:rPr lang="en-US" b="0" baseline="0" dirty="0" smtClean="0"/>
              <a:t>Thank you, everyone. It looks like…..  </a:t>
            </a:r>
          </a:p>
          <a:p>
            <a:endParaRPr lang="en-US" b="0" baseline="0" dirty="0" smtClean="0"/>
          </a:p>
          <a:p>
            <a:r>
              <a:rPr lang="en-US" b="0" baseline="0" dirty="0" smtClean="0"/>
              <a:t>For those of you in the less than 1 year category, while you don’t need to be an expert in the CACFP meal pattern to understand the training today, we will want to make sure you have a little bit of understanding of CACFP before we go into the updates that were implemented in the past year.  For those of you who have been working with CACFP for longer, don’t worry, we are not going to spend too much time on this, but there’s a few resources that we will want to go over for your reference.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6</a:t>
            </a:fld>
            <a:endParaRPr lang="en-US"/>
          </a:p>
        </p:txBody>
      </p:sp>
    </p:spTree>
    <p:extLst>
      <p:ext uri="{BB962C8B-B14F-4D97-AF65-F5344CB8AC3E}">
        <p14:creationId xmlns:p14="http://schemas.microsoft.com/office/powerpoint/2010/main" val="1021723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as a reminder for those of you who have been on the program more than</a:t>
            </a:r>
            <a:r>
              <a:rPr lang="en-US" baseline="0" dirty="0" smtClean="0"/>
              <a:t> 5 years, it’s probably good to think about changes in the last few years in CACFP.  In fact, we had a major meal pattern overhaul in 2017.  Some of these changes include adding a Whole Grain-Rich requirement, making grain-based desserts non-creditable, adding a sugar limit to breakfast cereals and yogurts, and allowing infant meals to be reimbursed when the infants are breastfed by their mothers.  Finally, we also divided the fruits and vegetables into two separate components for the Lunch and Supper meals.  </a:t>
            </a:r>
          </a:p>
          <a:p>
            <a:endParaRPr lang="en-US" baseline="0" dirty="0" smtClean="0"/>
          </a:p>
          <a:p>
            <a:r>
              <a:rPr lang="en-US" baseline="0" dirty="0" smtClean="0"/>
              <a:t>All of these changes were made with the purpose of creating healthier meals for participants of the CACFP.  </a:t>
            </a:r>
            <a:endParaRPr lang="en-US" dirty="0"/>
          </a:p>
        </p:txBody>
      </p:sp>
      <p:sp>
        <p:nvSpPr>
          <p:cNvPr id="4" name="Slide Number Placeholder 3"/>
          <p:cNvSpPr>
            <a:spLocks noGrp="1"/>
          </p:cNvSpPr>
          <p:nvPr>
            <p:ph type="sldNum" sz="quarter" idx="10"/>
          </p:nvPr>
        </p:nvSpPr>
        <p:spPr/>
        <p:txBody>
          <a:bodyPr/>
          <a:lstStyle/>
          <a:p>
            <a:fld id="{E2B63952-BBA8-4838-A0CF-80F9272645AB}" type="slidenum">
              <a:rPr lang="en-US" smtClean="0"/>
              <a:t>7</a:t>
            </a:fld>
            <a:endParaRPr lang="en-US"/>
          </a:p>
        </p:txBody>
      </p:sp>
    </p:spTree>
    <p:extLst>
      <p:ext uri="{BB962C8B-B14F-4D97-AF65-F5344CB8AC3E}">
        <p14:creationId xmlns:p14="http://schemas.microsoft.com/office/powerpoint/2010/main" val="5697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can see some of the sample healthy meals that would be served in CACFP.  This includes a grain, fruit and milk component served at breakfast.  A milk, fruit, grain, and vegetable component served at lunch or supper, and two components of your choosing for snack.  At different age groups, there are different portion sizes to make sure that participants are receiving enough nutrients for each meal.  </a:t>
            </a:r>
          </a:p>
          <a:p>
            <a:endParaRPr lang="en-US" baseline="0" dirty="0" smtClean="0"/>
          </a:p>
          <a:p>
            <a:r>
              <a:rPr lang="en-US" baseline="0" dirty="0" smtClean="0"/>
              <a:t>If you like these graphics and would like some posters with these graphics to put on your classroom or café, there is a link to the website on the slides you can download from the Handouts tab in GoToWebinar.  </a:t>
            </a:r>
            <a:endParaRPr lang="en-US"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8</a:t>
            </a:fld>
            <a:endParaRPr lang="en-US" altLang="en-US"/>
          </a:p>
        </p:txBody>
      </p:sp>
    </p:spTree>
    <p:extLst>
      <p:ext uri="{BB962C8B-B14F-4D97-AF65-F5344CB8AC3E}">
        <p14:creationId xmlns:p14="http://schemas.microsoft.com/office/powerpoint/2010/main" val="269194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 detailed list</a:t>
            </a:r>
            <a:r>
              <a:rPr lang="en-US" baseline="0" dirty="0" smtClean="0"/>
              <a:t> of all requirements for each age group by meal or snack, </a:t>
            </a:r>
            <a:r>
              <a:rPr lang="en-US" baseline="0" dirty="0" smtClean="0"/>
              <a:t>we have our meal </a:t>
            </a:r>
            <a:r>
              <a:rPr lang="en-US" baseline="0" dirty="0" smtClean="0"/>
              <a:t>pattern charts.  </a:t>
            </a:r>
            <a:r>
              <a:rPr lang="en-US" b="0" baseline="0" dirty="0" smtClean="0"/>
              <a:t>We have a different chart for the infant, child, and adult age groups.  In each </a:t>
            </a:r>
            <a:r>
              <a:rPr lang="en-US" b="0" baseline="0" dirty="0" smtClean="0"/>
              <a:t>of these charts, </a:t>
            </a:r>
            <a:r>
              <a:rPr lang="en-US" b="0" baseline="0" dirty="0" smtClean="0"/>
              <a:t>you can </a:t>
            </a:r>
            <a:r>
              <a:rPr lang="en-US" b="0" baseline="0" dirty="0" smtClean="0"/>
              <a:t>see the component requirements for each meal or snack and the portion size requirements of each meal or snack by age group.  </a:t>
            </a:r>
            <a:r>
              <a:rPr lang="en-US" b="0" baseline="0" dirty="0" smtClean="0"/>
              <a:t>We don’t have time to go over the details for each component in detail today, but our ODE CNP CACFP training page includes Meal Pattern videos that go over the meal pattern in-depth.  We also have the meal pattern charts for download from our CACFP meal pattern webpage.  You have a link to it from your PDF slides as well. </a:t>
            </a:r>
            <a:endParaRPr lang="en-US" dirty="0"/>
          </a:p>
        </p:txBody>
      </p:sp>
      <p:sp>
        <p:nvSpPr>
          <p:cNvPr id="4" name="Slide Number Placeholder 3"/>
          <p:cNvSpPr>
            <a:spLocks noGrp="1"/>
          </p:cNvSpPr>
          <p:nvPr>
            <p:ph type="sldNum" sz="quarter" idx="10"/>
          </p:nvPr>
        </p:nvSpPr>
        <p:spPr/>
        <p:txBody>
          <a:bodyPr/>
          <a:lstStyle/>
          <a:p>
            <a:fld id="{0C9ABCD5-98F5-410A-83F4-317D58C43391}" type="slidenum">
              <a:rPr lang="en-US" altLang="en-US" smtClean="0"/>
              <a:pPr/>
              <a:t>9</a:t>
            </a:fld>
            <a:endParaRPr lang="en-US" altLang="en-US"/>
          </a:p>
        </p:txBody>
      </p:sp>
    </p:spTree>
    <p:extLst>
      <p:ext uri="{BB962C8B-B14F-4D97-AF65-F5344CB8AC3E}">
        <p14:creationId xmlns:p14="http://schemas.microsoft.com/office/powerpoint/2010/main" val="21063030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935982"/>
            <a:ext cx="7886700" cy="1325563"/>
          </a:xfrm>
        </p:spPr>
        <p:txBody>
          <a:bodyPr/>
          <a:lstStyle>
            <a:lvl1pPr algn="ctr">
              <a:defRPr>
                <a:solidFill>
                  <a:schemeClr val="tx1"/>
                </a:solidFill>
              </a:defRPr>
            </a:lvl1pPr>
          </a:lstStyle>
          <a:p>
            <a:r>
              <a:rPr lang="en-US" dirty="0" smtClean="0"/>
              <a:t>CLICK TO EDIT MASTER TITLE</a:t>
            </a:r>
            <a:endParaRPr lang="en-US" dirty="0"/>
          </a:p>
        </p:txBody>
      </p:sp>
      <p:pic>
        <p:nvPicPr>
          <p:cNvPr id="12" name="Picture 11"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13" name="Picture 12"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5" name="Picture 4"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39081" y="615148"/>
            <a:ext cx="4296302" cy="2136580"/>
          </a:xfrm>
          <a:prstGeom prst="rect">
            <a:avLst/>
          </a:prstGeom>
        </p:spPr>
      </p:pic>
      <p:pic>
        <p:nvPicPr>
          <p:cNvPr id="9" name="Picture 8" descr="Decorative blue swoosh"/>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400138"/>
            <a:ext cx="9144000" cy="2103535"/>
          </a:xfrm>
          <a:prstGeom prst="rect">
            <a:avLst/>
          </a:prstGeom>
        </p:spPr>
      </p:pic>
      <p:sp>
        <p:nvSpPr>
          <p:cNvPr id="7"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684814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03180133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8"/>
            <a:ext cx="2949178" cy="224707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Edit Master text styles</a:t>
            </a:r>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22400804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no pattern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72832311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no pattern_Logo only">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19597" y="2935982"/>
            <a:ext cx="7886700" cy="1325563"/>
          </a:xfrm>
        </p:spPr>
        <p:txBody>
          <a:bodyPr/>
          <a:lstStyle>
            <a:lvl1pPr algn="ctr">
              <a:defRPr>
                <a:solidFill>
                  <a:schemeClr val="tx1"/>
                </a:solidFill>
              </a:defRPr>
            </a:lvl1pPr>
          </a:lstStyle>
          <a:p>
            <a:r>
              <a:rPr lang="en-US" dirty="0" smtClean="0"/>
              <a:t>CLICK TO EDIT MASTER TITLE</a:t>
            </a:r>
            <a:endParaRPr lang="en-US" dirty="0"/>
          </a:p>
        </p:txBody>
      </p:sp>
      <p:pic>
        <p:nvPicPr>
          <p:cNvPr id="13" name="Picture 12"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5" name="Picture 4"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739081" y="615148"/>
            <a:ext cx="4296302" cy="2136580"/>
          </a:xfrm>
          <a:prstGeom prst="rect">
            <a:avLst/>
          </a:prstGeom>
        </p:spPr>
      </p:pic>
      <p:pic>
        <p:nvPicPr>
          <p:cNvPr id="9" name="Picture 8" descr="Decorative blue swoosh"/>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00138"/>
            <a:ext cx="9144000" cy="2103535"/>
          </a:xfrm>
          <a:prstGeom prst="rect">
            <a:avLst/>
          </a:prstGeom>
        </p:spPr>
      </p:pic>
      <p:sp>
        <p:nvSpPr>
          <p:cNvPr id="7"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56234503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no pattern_Blank">
    <p:bg>
      <p:bgPr>
        <a:solidFill>
          <a:schemeClr val="bg1"/>
        </a:solidFill>
        <a:effectLst/>
      </p:bgPr>
    </p:bg>
    <p:spTree>
      <p:nvGrpSpPr>
        <p:cNvPr id="1" name=""/>
        <p:cNvGrpSpPr/>
        <p:nvPr/>
      </p:nvGrpSpPr>
      <p:grpSpPr>
        <a:xfrm>
          <a:off x="0" y="0"/>
          <a:ext cx="0" cy="0"/>
          <a:chOff x="0" y="0"/>
          <a:chExt cx="0" cy="0"/>
        </a:xfrm>
      </p:grpSpPr>
      <p:sp>
        <p:nvSpPr>
          <p:cNvPr id="8" name="Title 1"/>
          <p:cNvSpPr txBox="1">
            <a:spLocks/>
          </p:cNvSpPr>
          <p:nvPr userDrawn="1"/>
        </p:nvSpPr>
        <p:spPr>
          <a:xfrm>
            <a:off x="0" y="1034505"/>
            <a:ext cx="9144000" cy="949744"/>
          </a:xfrm>
          <a:prstGeom prst="rect">
            <a:avLst/>
          </a:prstGeom>
          <a:solidFill>
            <a:schemeClr val="accent1"/>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altLang="en-US" sz="1600" b="1" i="0" u="none" strike="noStrike" kern="1200" cap="none" spc="0" normalizeH="0" baseline="0" noProof="0" dirty="0" smtClean="0">
              <a:ln>
                <a:noFill/>
              </a:ln>
              <a:solidFill>
                <a:prstClr val="white"/>
              </a:solidFill>
              <a:effectLst/>
              <a:uLnTx/>
              <a:uFillTx/>
              <a:latin typeface="Calibri"/>
              <a:ea typeface="+mj-ea"/>
              <a:cs typeface="+mj-cs"/>
            </a:endParaRPr>
          </a:p>
        </p:txBody>
      </p:sp>
      <p:sp>
        <p:nvSpPr>
          <p:cNvPr id="5" name="Title 1"/>
          <p:cNvSpPr>
            <a:spLocks noGrp="1"/>
          </p:cNvSpPr>
          <p:nvPr>
            <p:ph type="title" hasCustomPrompt="1"/>
          </p:nvPr>
        </p:nvSpPr>
        <p:spPr>
          <a:xfrm>
            <a:off x="0" y="1028295"/>
            <a:ext cx="7152434" cy="1013398"/>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
        <p:nvSpPr>
          <p:cNvPr id="9"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63840277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pattern_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79953959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 pattern_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748246"/>
            <a:ext cx="78867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5542365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 pattern_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2558123"/>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2558123"/>
            <a:ext cx="3886200" cy="27497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44588666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 pattern_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4" y="2471440"/>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4574" y="3372933"/>
            <a:ext cx="3868340" cy="224021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583884" y="2471440"/>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583884" y="3372934"/>
            <a:ext cx="3887391" cy="224021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3"/>
          <p:cNvSpPr>
            <a:spLocks noGrp="1"/>
          </p:cNvSpPr>
          <p:nvPr>
            <p:ph type="sldNum" sz="quarter" idx="10"/>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3010623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no pattern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31530889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Blank">
    <p:bg>
      <p:bgPr>
        <a:solidFill>
          <a:schemeClr val="bg1"/>
        </a:soli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0" y="1028295"/>
            <a:ext cx="7152434" cy="1013398"/>
          </a:xfrm>
        </p:spPr>
        <p:txBody>
          <a:bodyPr>
            <a:normAutofit/>
          </a:bodyPr>
          <a:lstStyle>
            <a:lvl1pPr algn="l">
              <a:defRPr sz="3600">
                <a:solidFill>
                  <a:schemeClr val="bg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sp>
        <p:nvSpPr>
          <p:cNvPr id="9" name="Title 1"/>
          <p:cNvSpPr txBox="1">
            <a:spLocks/>
          </p:cNvSpPr>
          <p:nvPr userDrawn="1"/>
        </p:nvSpPr>
        <p:spPr>
          <a:xfrm>
            <a:off x="0" y="1034505"/>
            <a:ext cx="9144000" cy="949744"/>
          </a:xfrm>
          <a:prstGeom prst="rect">
            <a:avLst/>
          </a:prstGeom>
          <a:solidFill>
            <a:schemeClr val="accent1"/>
          </a:solidFill>
        </p:spPr>
        <p:txBody>
          <a:bodyPr vert="horz" lIns="91440" tIns="45720" rIns="91440" bIns="45720" rtlCol="0" anchor="ctr">
            <a:normAutofit/>
          </a:bodyPr>
          <a:lst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endParaRPr kumimoji="0" lang="en-US" altLang="en-US" sz="1600" b="1" i="0" u="none" strike="noStrike" kern="1200" cap="none" spc="0" normalizeH="0" baseline="0" noProof="0" dirty="0" smtClean="0">
              <a:ln>
                <a:noFill/>
              </a:ln>
              <a:solidFill>
                <a:prstClr val="white"/>
              </a:solidFill>
              <a:effectLst/>
              <a:uLnTx/>
              <a:uFillTx/>
              <a:latin typeface="Calibri"/>
              <a:ea typeface="+mj-ea"/>
              <a:cs typeface="+mj-cs"/>
            </a:endParaRPr>
          </a:p>
        </p:txBody>
      </p:sp>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8"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
        <p:nvSpPr>
          <p:cNvPr id="11"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Tree>
    <p:extLst>
      <p:ext uri="{BB962C8B-B14F-4D97-AF65-F5344CB8AC3E}">
        <p14:creationId xmlns:p14="http://schemas.microsoft.com/office/powerpoint/2010/main" val="257500704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no pattern_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38546"/>
            <a:ext cx="8924544" cy="793583"/>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7" name="Picture 6" descr="Decorative blue ba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71552" y="5594283"/>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0101477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no pattern_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111581"/>
            <a:ext cx="7152434" cy="1013398"/>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53562"/>
            <a:ext cx="1972448" cy="980911"/>
          </a:xfrm>
          <a:prstGeom prst="rect">
            <a:avLst/>
          </a:prstGeom>
        </p:spPr>
      </p:pic>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89284416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 pattern_Content with Caption">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Content Placeholder 2"/>
          <p:cNvSpPr>
            <a:spLocks noGrp="1"/>
          </p:cNvSpPr>
          <p:nvPr>
            <p:ph idx="1"/>
          </p:nvPr>
        </p:nvSpPr>
        <p:spPr>
          <a:xfrm>
            <a:off x="3887391" y="1992834"/>
            <a:ext cx="4629150" cy="38682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629841" y="3593039"/>
            <a:ext cx="2949178" cy="2275953"/>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1419762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pattern_Picture with Caption">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11848" y="111581"/>
            <a:ext cx="6322423" cy="1013398"/>
          </a:xfrm>
        </p:spPr>
        <p:txBody>
          <a:bodyPr>
            <a:normAutofit/>
          </a:bodyPr>
          <a:lstStyle>
            <a:lvl1pPr algn="ctr">
              <a:defRPr sz="3600">
                <a:solidFill>
                  <a:schemeClr val="bg1"/>
                </a:solidFill>
              </a:defRPr>
            </a:lvl1pPr>
          </a:lstStyle>
          <a:p>
            <a:r>
              <a:rPr lang="en-US" dirty="0" smtClean="0"/>
              <a:t>CLICK TO EDIT MASTER STYLE</a:t>
            </a:r>
            <a:endParaRPr lang="en-US" dirty="0"/>
          </a:p>
        </p:txBody>
      </p:sp>
      <p:sp>
        <p:nvSpPr>
          <p:cNvPr id="3" name="Picture Placeholder 2"/>
          <p:cNvSpPr>
            <a:spLocks noGrp="1"/>
          </p:cNvSpPr>
          <p:nvPr>
            <p:ph type="pic" idx="1"/>
          </p:nvPr>
        </p:nvSpPr>
        <p:spPr>
          <a:xfrm>
            <a:off x="3887391" y="1999818"/>
            <a:ext cx="4629150" cy="386123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29841" y="3613978"/>
            <a:ext cx="2949178" cy="224707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30171364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5" descr="I:\aOutsideOffice\Jenni Knaus ODE\Publishing Development ODE\1170823_ODE_HLogo TAG_2016-FINAL-RGB from Illustratorr.jpg"/>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5200" y="5853113"/>
            <a:ext cx="1905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defRPr sz="40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838200" y="1600201"/>
            <a:ext cx="8229600" cy="426719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2057400" indent="-22860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pPr>
              <a:defRPr/>
            </a:pPr>
            <a:endParaRPr lang="en-US" altLang="en-US"/>
          </a:p>
        </p:txBody>
      </p:sp>
      <p:sp>
        <p:nvSpPr>
          <p:cNvPr id="6" name="Slide Number Placeholder 5"/>
          <p:cNvSpPr>
            <a:spLocks noGrp="1"/>
          </p:cNvSpPr>
          <p:nvPr>
            <p:ph type="sldNum" sz="quarter" idx="11"/>
          </p:nvPr>
        </p:nvSpPr>
        <p:spPr>
          <a:xfrm>
            <a:off x="6096000" y="6245225"/>
            <a:ext cx="2133600" cy="476250"/>
          </a:xfrm>
        </p:spPr>
        <p:txBody>
          <a:bodyPr/>
          <a:lstStyle>
            <a:lvl1pPr>
              <a:defRPr/>
            </a:lvl1pPr>
          </a:lstStyle>
          <a:p>
            <a:fld id="{226447FC-8BFD-4D0B-AB8A-829574E1A271}" type="slidenum">
              <a:rPr lang="en-US" altLang="en-US"/>
              <a:pPr/>
              <a:t>‹#›</a:t>
            </a:fld>
            <a:endParaRPr lang="en-US" altLang="en-US"/>
          </a:p>
        </p:txBody>
      </p:sp>
    </p:spTree>
    <p:extLst>
      <p:ext uri="{BB962C8B-B14F-4D97-AF65-F5344CB8AC3E}">
        <p14:creationId xmlns:p14="http://schemas.microsoft.com/office/powerpoint/2010/main" val="3964372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89091" y="280982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dirty="0"/>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95682450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92024" y="2748246"/>
            <a:ext cx="78867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8147616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55811" y="2558123"/>
            <a:ext cx="38862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6311" y="2558123"/>
            <a:ext cx="3886200" cy="274970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47391076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2679825" y="93193"/>
            <a:ext cx="6400800" cy="857421"/>
          </a:xfrm>
        </p:spPr>
        <p:txBody>
          <a:bodyPr>
            <a:noAutofit/>
          </a:bodyPr>
          <a:lstStyle>
            <a:lvl1pPr algn="r">
              <a:defRPr sz="32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584574" y="2471440"/>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4" name="Content Placeholder 3"/>
          <p:cNvSpPr>
            <a:spLocks noGrp="1"/>
          </p:cNvSpPr>
          <p:nvPr>
            <p:ph sz="half" idx="2"/>
          </p:nvPr>
        </p:nvSpPr>
        <p:spPr>
          <a:xfrm>
            <a:off x="584574" y="3372933"/>
            <a:ext cx="3868340" cy="224021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83884" y="2471440"/>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583884" y="3372934"/>
            <a:ext cx="3887391" cy="224021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3"/>
          <p:cNvSpPr>
            <a:spLocks noGrp="1"/>
          </p:cNvSpPr>
          <p:nvPr>
            <p:ph type="sldNum" sz="quarter" idx="10"/>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21008166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881838" y="111581"/>
            <a:ext cx="7152434" cy="1013398"/>
          </a:xfrm>
        </p:spPr>
        <p:txBody>
          <a:bodyPr>
            <a:normAutofit/>
          </a:bodyPr>
          <a:lstStyle>
            <a:lvl1pPr algn="r">
              <a:defRPr sz="3600">
                <a:solidFill>
                  <a:schemeClr val="tx1"/>
                </a:solidFill>
              </a:defRPr>
            </a:lvl1pPr>
          </a:lstStyle>
          <a:p>
            <a:r>
              <a:rPr lang="en-US" dirty="0" smtClean="0"/>
              <a:t>CLICK TO EDIT MASTER TITLE STYLE</a:t>
            </a:r>
            <a:endParaRPr lang="en-US" dirty="0"/>
          </a:p>
        </p:txBody>
      </p:sp>
      <p:pic>
        <p:nvPicPr>
          <p:cNvPr id="6" name="Picture 5"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0611" y="53562"/>
            <a:ext cx="1972448" cy="980912"/>
          </a:xfrm>
          <a:prstGeom prst="rect">
            <a:avLst/>
          </a:prstGeom>
        </p:spPr>
      </p:pic>
      <p:sp>
        <p:nvSpPr>
          <p:cNvPr id="8"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93217716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20178" y="138546"/>
            <a:ext cx="8924544" cy="793583"/>
          </a:xfrm>
        </p:spPr>
        <p:txBody>
          <a:bodyPr>
            <a:normAutofit/>
          </a:bodyPr>
          <a:lstStyle>
            <a:lvl1pPr algn="l">
              <a:defRPr sz="3600">
                <a:solidFill>
                  <a:schemeClr val="tx1"/>
                </a:solidFill>
              </a:defRPr>
            </a:lvl1pPr>
          </a:lstStyle>
          <a:p>
            <a:r>
              <a:rPr lang="en-US" dirty="0" smtClean="0"/>
              <a:t>CLICK TO EDIT MASTER TITLE STYLE</a:t>
            </a:r>
            <a:endParaRPr lang="en-US" dirty="0"/>
          </a:p>
        </p:txBody>
      </p:sp>
      <p:pic>
        <p:nvPicPr>
          <p:cNvPr id="8" name="Picture 7" descr="Decorative geometric patter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494853"/>
          </a:xfrm>
          <a:prstGeom prst="rect">
            <a:avLst/>
          </a:prstGeom>
          <a:noFill/>
        </p:spPr>
      </p:pic>
      <p:pic>
        <p:nvPicPr>
          <p:cNvPr id="7" name="Picture 6" descr="Decorative blue ba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pic>
        <p:nvPicPr>
          <p:cNvPr id="4" name="Picture 3" descr="Oregon Department of Education Logo"/>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71552" y="5594283"/>
            <a:ext cx="1972448" cy="980912"/>
          </a:xfrm>
          <a:prstGeom prst="rect">
            <a:avLst/>
          </a:prstGeom>
        </p:spPr>
      </p:pic>
      <p:sp>
        <p:nvSpPr>
          <p:cNvPr id="6"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323809184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lank">
    <p:bg>
      <p:bgPr>
        <a:solidFill>
          <a:schemeClr val="accent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1881838" y="111581"/>
            <a:ext cx="7152434" cy="1013398"/>
          </a:xfrm>
        </p:spPr>
        <p:txBody>
          <a:bodyPr>
            <a:normAutofit/>
          </a:bodyPr>
          <a:lstStyle>
            <a:lvl1pPr algn="r">
              <a:defRPr sz="3600">
                <a:solidFill>
                  <a:schemeClr val="bg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611" y="53562"/>
            <a:ext cx="1972448" cy="980911"/>
          </a:xfrm>
          <a:prstGeom prst="rect">
            <a:avLst/>
          </a:prstGeom>
        </p:spPr>
      </p:pic>
      <p:sp>
        <p:nvSpPr>
          <p:cNvPr id="5"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15118791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jp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0" name="Picture 9" descr="Decorative geometric pattern"/>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9144000" cy="6494854"/>
          </a:xfrm>
          <a:prstGeom prst="rect">
            <a:avLst/>
          </a:prstGeom>
          <a:noFill/>
        </p:spPr>
      </p:pic>
      <p:pic>
        <p:nvPicPr>
          <p:cNvPr id="11" name="Picture 10" descr="Decorative blue swoosh"/>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 y="-902"/>
            <a:ext cx="9144001" cy="2075283"/>
          </a:xfrm>
          <a:prstGeom prst="rect">
            <a:avLst/>
          </a:prstGeom>
        </p:spPr>
      </p:pic>
      <p:pic>
        <p:nvPicPr>
          <p:cNvPr id="12" name="Picture 11" descr="Decorative blue ba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descr="Oregon Department of Educati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
        <p:nvSpPr>
          <p:cNvPr id="4"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60407740"/>
      </p:ext>
    </p:extLst>
  </p:cSld>
  <p:clrMap bg1="lt1" tx1="dk1" bg2="lt2" tx2="dk2" accent1="accent1" accent2="accent2" accent3="accent3" accent4="accent4" accent5="accent5" accent6="accent6" hlink="hlink" folHlink="folHlink"/>
  <p:sldLayoutIdLst>
    <p:sldLayoutId id="2147483696" r:id="rId1"/>
    <p:sldLayoutId id="2147483721" r:id="rId2"/>
    <p:sldLayoutId id="2147483698" r:id="rId3"/>
    <p:sldLayoutId id="2147483699" r:id="rId4"/>
    <p:sldLayoutId id="2147483701" r:id="rId5"/>
    <p:sldLayoutId id="2147483702" r:id="rId6"/>
    <p:sldLayoutId id="2147483704" r:id="rId7"/>
    <p:sldLayoutId id="2147483709" r:id="rId8"/>
    <p:sldLayoutId id="2147483707" r:id="rId9"/>
    <p:sldLayoutId id="2147483705" r:id="rId10"/>
    <p:sldLayoutId id="2147483706" r:id="rId11"/>
    <p:sldLayoutId id="2147483724"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99848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pic>
        <p:nvPicPr>
          <p:cNvPr id="11" name="Picture 10" descr="Decorative blue swoosh"/>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 y="-902"/>
            <a:ext cx="9144001" cy="2075283"/>
          </a:xfrm>
          <a:prstGeom prst="rect">
            <a:avLst/>
          </a:prstGeom>
        </p:spPr>
      </p:pic>
      <p:pic>
        <p:nvPicPr>
          <p:cNvPr id="12" name="Picture 11" descr="Decorative blue ba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494854"/>
            <a:ext cx="9144000" cy="368372"/>
          </a:xfrm>
          <a:prstGeom prst="rect">
            <a:avLst/>
          </a:prstGeom>
        </p:spPr>
      </p:pic>
      <p:sp>
        <p:nvSpPr>
          <p:cNvPr id="3" name="Text Placeholder 2"/>
          <p:cNvSpPr>
            <a:spLocks noGrp="1"/>
          </p:cNvSpPr>
          <p:nvPr>
            <p:ph type="body" idx="1"/>
          </p:nvPr>
        </p:nvSpPr>
        <p:spPr>
          <a:xfrm>
            <a:off x="628650" y="3427255"/>
            <a:ext cx="7886700" cy="27497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pic>
        <p:nvPicPr>
          <p:cNvPr id="6" name="Picture 5" descr="Oregon Department of Education Logo"/>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173" y="186164"/>
            <a:ext cx="2710888" cy="1348143"/>
          </a:xfrm>
          <a:prstGeom prst="rect">
            <a:avLst/>
          </a:prstGeom>
        </p:spPr>
      </p:pic>
      <p:sp>
        <p:nvSpPr>
          <p:cNvPr id="10" name="Slide Number Placeholder 3"/>
          <p:cNvSpPr>
            <a:spLocks noGrp="1"/>
          </p:cNvSpPr>
          <p:nvPr>
            <p:ph type="sldNum" sz="quarter" idx="4"/>
          </p:nvPr>
        </p:nvSpPr>
        <p:spPr>
          <a:xfrm>
            <a:off x="6457950" y="6492537"/>
            <a:ext cx="2057400" cy="365125"/>
          </a:xfrm>
          <a:prstGeom prst="rect">
            <a:avLst/>
          </a:prstGeom>
        </p:spPr>
        <p:txBody>
          <a:bodyPr vert="horz" lIns="91440" tIns="45720" rIns="91440" bIns="45720" rtlCol="0" anchor="ctr"/>
          <a:lstStyle>
            <a:lvl1pPr algn="r">
              <a:defRPr sz="1200">
                <a:solidFill>
                  <a:schemeClr val="bg1"/>
                </a:solidFill>
              </a:defRPr>
            </a:lvl1pPr>
          </a:lstStyle>
          <a:p>
            <a:fld id="{8A0BAB59-E1FB-40DE-BF54-BC3526BEF81F}" type="slidenum">
              <a:rPr lang="en-US" smtClean="0"/>
              <a:pPr/>
              <a:t>‹#›</a:t>
            </a:fld>
            <a:endParaRPr lang="en-US"/>
          </a:p>
        </p:txBody>
      </p:sp>
    </p:spTree>
    <p:extLst>
      <p:ext uri="{BB962C8B-B14F-4D97-AF65-F5344CB8AC3E}">
        <p14:creationId xmlns:p14="http://schemas.microsoft.com/office/powerpoint/2010/main" val="2991520618"/>
      </p:ext>
    </p:extLst>
  </p:cSld>
  <p:clrMap bg1="lt1" tx1="dk1" bg2="lt2" tx2="dk2" accent1="accent1" accent2="accent2" accent3="accent3" accent4="accent4" accent5="accent5" accent6="accent6" hlink="hlink" folHlink="folHlink"/>
  <p:sldLayoutIdLst>
    <p:sldLayoutId id="2147483711" r:id="rId1"/>
    <p:sldLayoutId id="2147483722"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3" r:id="rId12"/>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foodbuyingguide.fns.usda.g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8" Type="http://schemas.openxmlformats.org/officeDocument/2006/relationships/hyperlink" Target="https://www.oregon.gov/ode/students-and-family/childnutrition/MemoDocuments/Crediting%20Pasta%20Products%20Made%20of%20Vegetable%20Flour%20in%20the%20Child%20Nutrition%20Programs.pdf" TargetMode="External"/><Relationship Id="rId3" Type="http://schemas.openxmlformats.org/officeDocument/2006/relationships/hyperlink" Target="https://www.oregon.gov/ode/students-and-family/childnutrition/cacfp/Pages/CACFPMemosandNewsAnnouncements.aspx" TargetMode="External"/><Relationship Id="rId7" Type="http://schemas.openxmlformats.org/officeDocument/2006/relationships/hyperlink" Target="https://www.oregon.gov/ode/students-and-family/childnutrition/MemoDocuments/Crediting%20Tempeh%20in%20the%20Child%20Nutrition%20Programs.pdf"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www.oregon.gov/ode/students-and-family/childnutrition/MemoDocuments/Crediting%20Surimi%20Seafood%20in%20the%20Child%20Nutrition%20Programs.pdf" TargetMode="External"/><Relationship Id="rId5" Type="http://schemas.openxmlformats.org/officeDocument/2006/relationships/hyperlink" Target="https://www.oregon.gov/ode/students-and-family/childnutrition/MemoDocuments/Crediting%20Popcorn%20in%20the%20Child%20Nutrition%20Programs.pdf" TargetMode="External"/><Relationship Id="rId4" Type="http://schemas.openxmlformats.org/officeDocument/2006/relationships/hyperlink" Target="https://www.oregon.gov/ode/students-and-family/childnutrition/MemoDocuments/Crediting%20Shelf-Stable,%20Dried%20and%20Semi-Dried%20Meat,%20Poultry,%20and%20Seafood%20Products%20in%20the%20Child%20Nutrition%20Programs.pdf" TargetMode="External"/><Relationship Id="rId9" Type="http://schemas.openxmlformats.org/officeDocument/2006/relationships/hyperlink" Target="https://www.oregon.gov/ode/students-and-family/childnutrition/MemoDocuments/Crediting%20Coconut_%20Hominy_%20Corn%20Masa_%20and%20Masa%20Harina%20in%20the%20CNP%20SP34_CACFP15_SFSP15-2019os%20(hr).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9.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mailto:ODE.CommunityNutrition@state.or.u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hyperlink" Target="https://www.oregon.gov/ode/students-and-family/childnutrition/cacfp/Documents/Non-Creditable%20Foods%20in%20CACFP%202019-11-22%20accessible.pdf" TargetMode="External"/><Relationship Id="rId2" Type="http://schemas.openxmlformats.org/officeDocument/2006/relationships/notesSlide" Target="../notesSlides/notesSlide34.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oregon.gov/ode/students-and-family/childnutrition/MemoDocuments/QA%20Final%20Rule%20CNP%20Flexibilities%20for%20Milk_%20WG_%20and%20Sodium%20Req.pdf"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hyperlink" Target="https://www.oregon.gov/ode/students-and-family/childnutrition/MemoDocuments/Smoothies%20Offered%20in%20Child%20Nutrition%20Programs.pdf"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federalregister.gov/documents/2019/09/25/2019-20808/delayed-implementation-of-grains-ounce-equivalents-in-the-child-and-adult-care-food-program"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hyperlink" Target="https://www.fns.usda.gov/sites/default/files/resource-files/CACFPworksheetGrainsOzEq_SP.pdf" TargetMode="External"/><Relationship Id="rId4" Type="http://schemas.openxmlformats.org/officeDocument/2006/relationships/hyperlink" Target="https://www.fns.usda.gov/sites/default/files/resource-files/CACFPworksheetGrainsOzEq%20.pdf"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www.oregon.gov/ode/students-and-family/childnutrition/MemoDocuments/Memo%201-16-2019%20Menu%20Documentation-%20REVISED.pdf" TargetMode="Externa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hyperlink" Target="https://www.oregon.gov/ode/students-and-family/childnutrition/cacfp/Pages/CACFPMemosandNewsAnnouncements.aspx" TargetMode="External"/><Relationship Id="rId7"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hyperlink" Target="https://www.oregon.gov/ode/students-and-family/childnutrition/cacfp/Pages/CACFP-Meal-Pattern-and-Menu-Planning-Page.aspx" TargetMode="External"/><Relationship Id="rId4" Type="http://schemas.openxmlformats.org/officeDocument/2006/relationships/hyperlink" Target="https://foodbuyingguide.fns.usda.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s://www.ascr.usda.gov/filing-program-discrimination-complaint-usda-customer" TargetMode="External"/><Relationship Id="rId2" Type="http://schemas.openxmlformats.org/officeDocument/2006/relationships/notesSlide" Target="../notesSlides/notesSlide47.xml"/><Relationship Id="rId1" Type="http://schemas.openxmlformats.org/officeDocument/2006/relationships/slideLayout" Target="../slideLayouts/slideLayout9.xml"/><Relationship Id="rId4" Type="http://schemas.openxmlformats.org/officeDocument/2006/relationships/hyperlink" Target="mailto:program.intake@usda.gov"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hyperlink" Target="https://pueblo.gpo.gov/TN/TNPubs.php"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9.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0465" y="2689797"/>
            <a:ext cx="8141079" cy="2743849"/>
          </a:xfrm>
        </p:spPr>
        <p:txBody>
          <a:bodyPr>
            <a:normAutofit fontScale="90000"/>
          </a:bodyPr>
          <a:lstStyle/>
          <a:p>
            <a:r>
              <a:rPr lang="en-US" dirty="0" smtClean="0"/>
              <a:t>CACFP Meal Pattern Success Webinar</a:t>
            </a:r>
            <a:br>
              <a:rPr lang="en-US" dirty="0" smtClean="0"/>
            </a:br>
            <a:r>
              <a:rPr lang="en-US" dirty="0" smtClean="0"/>
              <a:t>Meal Pattern Crediting </a:t>
            </a:r>
            <a:br>
              <a:rPr lang="en-US" dirty="0" smtClean="0"/>
            </a:br>
            <a:r>
              <a:rPr lang="en-US" dirty="0" smtClean="0"/>
              <a:t/>
            </a:r>
            <a:br>
              <a:rPr lang="en-US" dirty="0" smtClean="0"/>
            </a:br>
            <a:r>
              <a:rPr lang="en-US" sz="3600" dirty="0" smtClean="0"/>
              <a:t>January 29, 2020, 10 AM</a:t>
            </a:r>
            <a:endParaRPr lang="en-US" dirty="0"/>
          </a:p>
        </p:txBody>
      </p:sp>
      <p:sp>
        <p:nvSpPr>
          <p:cNvPr id="2" name="TextBox 1"/>
          <p:cNvSpPr txBox="1"/>
          <p:nvPr/>
        </p:nvSpPr>
        <p:spPr>
          <a:xfrm>
            <a:off x="812800" y="5798457"/>
            <a:ext cx="7757886" cy="369332"/>
          </a:xfrm>
          <a:prstGeom prst="rect">
            <a:avLst/>
          </a:prstGeom>
          <a:noFill/>
        </p:spPr>
        <p:txBody>
          <a:bodyPr wrap="square" rtlCol="0">
            <a:spAutoFit/>
          </a:bodyPr>
          <a:lstStyle/>
          <a:p>
            <a:pPr algn="ctr"/>
            <a:r>
              <a:rPr lang="en-US" dirty="0" smtClean="0"/>
              <a:t>Funded by the US Department of Agriculture</a:t>
            </a:r>
            <a:endParaRPr lang="en-US" dirty="0"/>
          </a:p>
        </p:txBody>
      </p:sp>
    </p:spTree>
    <p:extLst>
      <p:ext uri="{BB962C8B-B14F-4D97-AF65-F5344CB8AC3E}">
        <p14:creationId xmlns:p14="http://schemas.microsoft.com/office/powerpoint/2010/main" val="3675779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Food Buying Guide</a:t>
            </a:r>
            <a:endParaRPr lang="en-US" dirty="0"/>
          </a:p>
        </p:txBody>
      </p:sp>
      <p:pic>
        <p:nvPicPr>
          <p:cNvPr id="3" name="Picture 2"/>
          <p:cNvPicPr>
            <a:picLocks noChangeAspect="1"/>
          </p:cNvPicPr>
          <p:nvPr/>
        </p:nvPicPr>
        <p:blipFill>
          <a:blip r:embed="rId3"/>
          <a:stretch>
            <a:fillRect/>
          </a:stretch>
        </p:blipFill>
        <p:spPr>
          <a:xfrm>
            <a:off x="744126" y="893751"/>
            <a:ext cx="7390881" cy="4950001"/>
          </a:xfrm>
          <a:prstGeom prst="rect">
            <a:avLst/>
          </a:prstGeom>
        </p:spPr>
      </p:pic>
      <p:sp>
        <p:nvSpPr>
          <p:cNvPr id="4" name="TextBox 3"/>
          <p:cNvSpPr txBox="1"/>
          <p:nvPr/>
        </p:nvSpPr>
        <p:spPr>
          <a:xfrm>
            <a:off x="965897" y="5969875"/>
            <a:ext cx="6947338" cy="523220"/>
          </a:xfrm>
          <a:prstGeom prst="rect">
            <a:avLst/>
          </a:prstGeom>
          <a:noFill/>
        </p:spPr>
        <p:txBody>
          <a:bodyPr wrap="square" rtlCol="0">
            <a:spAutoFit/>
          </a:bodyPr>
          <a:lstStyle/>
          <a:p>
            <a:pPr algn="ctr"/>
            <a:r>
              <a:rPr lang="en-US" sz="2800" dirty="0" smtClean="0">
                <a:hlinkClick r:id="rId4"/>
              </a:rPr>
              <a:t>http://foodbuyingguide.fns.usda.gov</a:t>
            </a:r>
            <a:endParaRPr lang="en-US" sz="2800" dirty="0"/>
          </a:p>
        </p:txBody>
      </p:sp>
      <p:sp>
        <p:nvSpPr>
          <p:cNvPr id="5" name="Flowchart: Alternate Process 4"/>
          <p:cNvSpPr/>
          <p:nvPr/>
        </p:nvSpPr>
        <p:spPr>
          <a:xfrm>
            <a:off x="5392057" y="4071257"/>
            <a:ext cx="3309257" cy="1328057"/>
          </a:xfrm>
          <a:prstGeom prst="flowChartAlternateProces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smtClean="0"/>
              <a:t>Main source of crediting information for CACFP</a:t>
            </a:r>
            <a:endParaRPr lang="en-US" sz="2400" dirty="0"/>
          </a:p>
        </p:txBody>
      </p:sp>
    </p:spTree>
    <p:extLst>
      <p:ext uri="{BB962C8B-B14F-4D97-AF65-F5344CB8AC3E}">
        <p14:creationId xmlns:p14="http://schemas.microsoft.com/office/powerpoint/2010/main" val="34941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Updates since January 2019</a:t>
            </a:r>
            <a:endParaRPr lang="en-US" dirty="0"/>
          </a:p>
        </p:txBody>
      </p:sp>
      <p:sp>
        <p:nvSpPr>
          <p:cNvPr id="4" name="Subtitle 3"/>
          <p:cNvSpPr>
            <a:spLocks noGrp="1"/>
          </p:cNvSpPr>
          <p:nvPr>
            <p:ph type="subTitle" idx="1"/>
          </p:nvPr>
        </p:nvSpPr>
        <p:spPr>
          <a:xfrm>
            <a:off x="242857" y="2378903"/>
            <a:ext cx="6858000" cy="1655762"/>
          </a:xfrm>
        </p:spPr>
        <p:txBody>
          <a:bodyPr>
            <a:normAutofit/>
          </a:bodyPr>
          <a:lstStyle/>
          <a:p>
            <a:pPr marL="342900" indent="-342900" algn="l">
              <a:buFont typeface="Arial" panose="020B0604020202020204" pitchFamily="34" charset="0"/>
              <a:buChar char="•"/>
            </a:pPr>
            <a:r>
              <a:rPr lang="en-US" sz="2800" dirty="0" smtClean="0"/>
              <a:t>Food Crediting Updates</a:t>
            </a:r>
          </a:p>
          <a:p>
            <a:pPr marL="342900" indent="-342900" algn="l">
              <a:buFont typeface="Arial" panose="020B0604020202020204" pitchFamily="34" charset="0"/>
              <a:buChar char="•"/>
            </a:pPr>
            <a:r>
              <a:rPr lang="en-US" sz="2800" dirty="0" smtClean="0"/>
              <a:t>Additional Meal Pattern Updates</a:t>
            </a:r>
          </a:p>
          <a:p>
            <a:pPr marL="342900" indent="-342900" algn="l">
              <a:buFont typeface="Arial" panose="020B0604020202020204" pitchFamily="34" charset="0"/>
              <a:buChar char="•"/>
            </a:pPr>
            <a:r>
              <a:rPr lang="en-US" sz="2800" dirty="0" smtClean="0"/>
              <a:t>Menu Documentation Reminder</a:t>
            </a:r>
            <a:endParaRPr lang="en-US" sz="28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3545" y="3040117"/>
            <a:ext cx="3090015" cy="3090015"/>
          </a:xfrm>
          <a:prstGeom prst="rect">
            <a:avLst/>
          </a:prstGeom>
        </p:spPr>
      </p:pic>
    </p:spTree>
    <p:extLst>
      <p:ext uri="{BB962C8B-B14F-4D97-AF65-F5344CB8AC3E}">
        <p14:creationId xmlns:p14="http://schemas.microsoft.com/office/powerpoint/2010/main" val="2135712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Crediting Updates: 6 Memos</a:t>
            </a:r>
            <a:endParaRPr lang="en-US" dirty="0"/>
          </a:p>
        </p:txBody>
      </p:sp>
      <p:sp>
        <p:nvSpPr>
          <p:cNvPr id="3" name="Content Placeholder 2"/>
          <p:cNvSpPr>
            <a:spLocks noGrp="1"/>
          </p:cNvSpPr>
          <p:nvPr>
            <p:ph idx="1"/>
          </p:nvPr>
        </p:nvSpPr>
        <p:spPr>
          <a:xfrm>
            <a:off x="178675" y="2154621"/>
            <a:ext cx="8901949" cy="4214648"/>
          </a:xfrm>
        </p:spPr>
        <p:txBody>
          <a:bodyPr>
            <a:normAutofit/>
          </a:bodyPr>
          <a:lstStyle/>
          <a:p>
            <a:r>
              <a:rPr lang="en-US" dirty="0" smtClean="0"/>
              <a:t>Memos: Find on the </a:t>
            </a:r>
            <a:r>
              <a:rPr lang="en-US" dirty="0" smtClean="0">
                <a:hlinkClick r:id="rId3"/>
              </a:rPr>
              <a:t>ODE CNP CACFP Memo Page</a:t>
            </a:r>
            <a:endParaRPr lang="en-US" dirty="0" smtClean="0"/>
          </a:p>
          <a:p>
            <a:pPr lvl="1"/>
            <a:r>
              <a:rPr lang="en-US" sz="2200" b="1" dirty="0" smtClean="0">
                <a:hlinkClick r:id="rId4"/>
              </a:rPr>
              <a:t>CACFP 08-2019</a:t>
            </a:r>
            <a:r>
              <a:rPr lang="en-US" sz="2200" dirty="0" smtClean="0"/>
              <a:t>: Crediting Shelf-Stable, Dried and Semi-Dried Meat, Poultry, and Seafood Products in the Child Nutrition Programs </a:t>
            </a:r>
          </a:p>
          <a:p>
            <a:pPr lvl="1"/>
            <a:r>
              <a:rPr lang="en-US" sz="2200" b="1" dirty="0" smtClean="0">
                <a:hlinkClick r:id="rId5"/>
              </a:rPr>
              <a:t>CACFP 10-2019</a:t>
            </a:r>
            <a:r>
              <a:rPr lang="en-US" sz="2200" b="1" dirty="0" smtClean="0"/>
              <a:t>: </a:t>
            </a:r>
            <a:r>
              <a:rPr lang="en-US" sz="2200" dirty="0" smtClean="0"/>
              <a:t>Crediting Popcorn in the Child Nutrition Programs</a:t>
            </a:r>
          </a:p>
          <a:p>
            <a:pPr lvl="1"/>
            <a:r>
              <a:rPr lang="en-US" sz="2200" b="1" dirty="0" smtClean="0">
                <a:hlinkClick r:id="rId6"/>
              </a:rPr>
              <a:t>CACFP 11-2019</a:t>
            </a:r>
            <a:r>
              <a:rPr lang="en-US" sz="2200" b="1" dirty="0" smtClean="0"/>
              <a:t>: </a:t>
            </a:r>
            <a:r>
              <a:rPr lang="en-US" sz="2200" dirty="0" smtClean="0"/>
              <a:t>Crediting Surimi Seafood in the Child Nutrition Programs</a:t>
            </a:r>
          </a:p>
          <a:p>
            <a:pPr lvl="1"/>
            <a:r>
              <a:rPr lang="en-US" sz="2200" b="1" dirty="0" smtClean="0">
                <a:hlinkClick r:id="rId7"/>
              </a:rPr>
              <a:t>CACFP 12-2019</a:t>
            </a:r>
            <a:r>
              <a:rPr lang="en-US" sz="2200" b="1" dirty="0" smtClean="0"/>
              <a:t>: </a:t>
            </a:r>
            <a:r>
              <a:rPr lang="en-US" sz="2200" dirty="0" smtClean="0"/>
              <a:t>Crediting Tempeh in the Child Nutrition Programs</a:t>
            </a:r>
          </a:p>
          <a:p>
            <a:pPr lvl="1"/>
            <a:r>
              <a:rPr lang="en-US" sz="2200" b="1" dirty="0" smtClean="0">
                <a:hlinkClick r:id="rId8"/>
              </a:rPr>
              <a:t>CACFP 13-2019</a:t>
            </a:r>
            <a:r>
              <a:rPr lang="en-US" sz="2200" b="1" dirty="0" smtClean="0"/>
              <a:t>: </a:t>
            </a:r>
            <a:r>
              <a:rPr lang="en-US" sz="2200" dirty="0" smtClean="0"/>
              <a:t>Crediting Pasta Products Made of Vegetable Flour in the Child Nutrition Programs</a:t>
            </a:r>
            <a:endParaRPr lang="en-US" sz="2200" b="1" dirty="0" smtClean="0"/>
          </a:p>
          <a:p>
            <a:pPr lvl="1"/>
            <a:r>
              <a:rPr lang="en-US" sz="2200" b="1" dirty="0">
                <a:hlinkClick r:id="rId9"/>
              </a:rPr>
              <a:t>CACFP 15-2019</a:t>
            </a:r>
            <a:r>
              <a:rPr lang="en-US" sz="2200" dirty="0"/>
              <a:t>: Crediting Coconut, Hominy, Corn Masa, and Corn Flour in the Child Nutrition </a:t>
            </a:r>
            <a:r>
              <a:rPr lang="en-US" sz="2200" dirty="0" smtClean="0"/>
              <a:t>Programs (replaced CACFP 09-2019)</a:t>
            </a:r>
            <a:endParaRPr lang="en-US" sz="2200" dirty="0"/>
          </a:p>
          <a:p>
            <a:pPr lvl="1"/>
            <a:endParaRPr lang="en-US" dirty="0"/>
          </a:p>
        </p:txBody>
      </p:sp>
    </p:spTree>
    <p:extLst>
      <p:ext uri="{BB962C8B-B14F-4D97-AF65-F5344CB8AC3E}">
        <p14:creationId xmlns:p14="http://schemas.microsoft.com/office/powerpoint/2010/main" val="3814788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08-2019</a:t>
            </a:r>
            <a:endParaRPr lang="en-US" dirty="0"/>
          </a:p>
        </p:txBody>
      </p:sp>
      <p:sp>
        <p:nvSpPr>
          <p:cNvPr id="3" name="Content Placeholder 2"/>
          <p:cNvSpPr>
            <a:spLocks noGrp="1"/>
          </p:cNvSpPr>
          <p:nvPr>
            <p:ph idx="4294967295"/>
          </p:nvPr>
        </p:nvSpPr>
        <p:spPr>
          <a:xfrm>
            <a:off x="271626" y="1266442"/>
            <a:ext cx="8620125" cy="4146550"/>
          </a:xfrm>
        </p:spPr>
        <p:txBody>
          <a:bodyPr/>
          <a:lstStyle/>
          <a:p>
            <a:pPr marL="0" indent="0">
              <a:buNone/>
            </a:pPr>
            <a:r>
              <a:rPr lang="en-US" u="sng" dirty="0" smtClean="0"/>
              <a:t>Crediting </a:t>
            </a:r>
            <a:r>
              <a:rPr lang="en-US" u="sng" dirty="0"/>
              <a:t>Shelf-Stable, Dried, and Semi-Dried Meat, Poultry and Seafood </a:t>
            </a:r>
            <a:r>
              <a:rPr lang="en-US" u="sng" dirty="0" smtClean="0"/>
              <a:t>Products</a:t>
            </a:r>
          </a:p>
          <a:p>
            <a:pPr marL="0" indent="0">
              <a:buNone/>
            </a:pPr>
            <a:endParaRPr lang="en-US" sz="300" dirty="0"/>
          </a:p>
          <a:p>
            <a:r>
              <a:rPr lang="en-US" sz="2400" dirty="0" smtClean="0"/>
              <a:t>Shelf-stable, dried, and semi-dried meat, poultry, and seafood are now creditable as </a:t>
            </a:r>
            <a:r>
              <a:rPr lang="en-US" sz="2400" dirty="0" smtClean="0"/>
              <a:t>Meat </a:t>
            </a:r>
            <a:r>
              <a:rPr lang="en-US" sz="2400" dirty="0" smtClean="0"/>
              <a:t>in the Child Nutrition Programs</a:t>
            </a:r>
            <a:endParaRPr lang="en-US" sz="2000" dirty="0"/>
          </a:p>
          <a:p>
            <a:r>
              <a:rPr lang="en-US" sz="2400" dirty="0" smtClean="0"/>
              <a:t>Includes: Snack sticks made of beef and chicken, and meat, poultry, and seafood jerky</a:t>
            </a:r>
          </a:p>
          <a:p>
            <a:endParaRPr lang="en-US" sz="2400" dirty="0"/>
          </a:p>
          <a:p>
            <a:r>
              <a:rPr lang="en-US" sz="2400" dirty="0" smtClean="0"/>
              <a:t>Not listed in the Food Buying Guide: Industry standards vary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2642" y="4860071"/>
            <a:ext cx="4381730" cy="1577953"/>
          </a:xfrm>
          <a:prstGeom prst="rect">
            <a:avLst/>
          </a:prstGeom>
        </p:spPr>
      </p:pic>
    </p:spTree>
    <p:extLst>
      <p:ext uri="{BB962C8B-B14F-4D97-AF65-F5344CB8AC3E}">
        <p14:creationId xmlns:p14="http://schemas.microsoft.com/office/powerpoint/2010/main" val="3172274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08-2019</a:t>
            </a:r>
            <a:endParaRPr lang="en-US" dirty="0"/>
          </a:p>
        </p:txBody>
      </p:sp>
      <p:sp>
        <p:nvSpPr>
          <p:cNvPr id="3" name="Content Placeholder 2"/>
          <p:cNvSpPr>
            <a:spLocks noGrp="1"/>
          </p:cNvSpPr>
          <p:nvPr>
            <p:ph idx="4294967295"/>
          </p:nvPr>
        </p:nvSpPr>
        <p:spPr>
          <a:xfrm>
            <a:off x="271627" y="1124978"/>
            <a:ext cx="8620125" cy="5362907"/>
          </a:xfrm>
        </p:spPr>
        <p:txBody>
          <a:bodyPr>
            <a:normAutofit lnSpcReduction="10000"/>
          </a:bodyPr>
          <a:lstStyle/>
          <a:p>
            <a:pPr marL="0" indent="0">
              <a:buNone/>
            </a:pPr>
            <a:r>
              <a:rPr lang="en-US" u="sng" dirty="0" smtClean="0"/>
              <a:t>Crediting </a:t>
            </a:r>
            <a:r>
              <a:rPr lang="en-US" u="sng" dirty="0"/>
              <a:t>Shelf-Stable, Dried, and Semi-Dried Meat, Poultry and Seafood </a:t>
            </a:r>
            <a:r>
              <a:rPr lang="en-US" u="sng" dirty="0" smtClean="0"/>
              <a:t>Products</a:t>
            </a:r>
          </a:p>
          <a:p>
            <a:pPr marL="0" indent="0">
              <a:buNone/>
            </a:pPr>
            <a:endParaRPr lang="en-US" sz="300" dirty="0"/>
          </a:p>
          <a:p>
            <a:r>
              <a:rPr lang="en-US" sz="2400" dirty="0" smtClean="0"/>
              <a:t>Must have </a:t>
            </a:r>
            <a:r>
              <a:rPr lang="en-US" sz="2400" b="1" dirty="0" smtClean="0"/>
              <a:t>Child Nutrition </a:t>
            </a:r>
            <a:r>
              <a:rPr lang="en-US" sz="2400" b="1" dirty="0" smtClean="0"/>
              <a:t>(CN) Label </a:t>
            </a:r>
            <a:r>
              <a:rPr lang="en-US" sz="2400" b="1" dirty="0" smtClean="0"/>
              <a:t>or</a:t>
            </a:r>
            <a:r>
              <a:rPr lang="en-US" sz="2400" dirty="0" smtClean="0"/>
              <a:t> </a:t>
            </a:r>
            <a:r>
              <a:rPr lang="en-US" sz="2400" b="1" dirty="0" smtClean="0"/>
              <a:t>Product Formulation Statements </a:t>
            </a:r>
            <a:r>
              <a:rPr lang="en-US" sz="2400" dirty="0" smtClean="0"/>
              <a:t>(PFS) to be creditable – not listed in the Food Buying Guide for Child Nutrition Programs</a:t>
            </a:r>
          </a:p>
          <a:p>
            <a:pPr lvl="1"/>
            <a:endParaRPr lang="en-US" sz="2000" dirty="0" smtClean="0"/>
          </a:p>
          <a:p>
            <a:pPr lvl="1"/>
            <a:endParaRPr lang="en-US" sz="2000" dirty="0"/>
          </a:p>
          <a:p>
            <a:pPr lvl="1"/>
            <a:endParaRPr lang="en-US" sz="2000" dirty="0" smtClean="0"/>
          </a:p>
          <a:p>
            <a:pPr lvl="1"/>
            <a:endParaRPr lang="en-US" sz="2000" dirty="0"/>
          </a:p>
          <a:p>
            <a:pPr lvl="1"/>
            <a:endParaRPr lang="en-US" sz="2000" dirty="0" smtClean="0"/>
          </a:p>
          <a:p>
            <a:pPr lvl="1"/>
            <a:endParaRPr lang="en-US" sz="2000" dirty="0"/>
          </a:p>
          <a:p>
            <a:r>
              <a:rPr lang="en-US" sz="2400" dirty="0" smtClean="0"/>
              <a:t>Meat </a:t>
            </a:r>
            <a:r>
              <a:rPr lang="en-US" sz="2400" dirty="0" smtClean="0"/>
              <a:t>ingredient in PFS must have a similar description to a food item in the Food Buying Guide</a:t>
            </a:r>
          </a:p>
          <a:p>
            <a:r>
              <a:rPr lang="en-US" sz="2400" dirty="0" smtClean="0"/>
              <a:t>The creditable amount cannot exceed the finished weight of the product</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4501" y="3100154"/>
            <a:ext cx="3048000" cy="1664168"/>
          </a:xfrm>
          <a:prstGeom prst="rect">
            <a:avLst/>
          </a:prstGeom>
        </p:spPr>
      </p:pic>
    </p:spTree>
    <p:extLst>
      <p:ext uri="{BB962C8B-B14F-4D97-AF65-F5344CB8AC3E}">
        <p14:creationId xmlns:p14="http://schemas.microsoft.com/office/powerpoint/2010/main" val="1780462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81838" y="111581"/>
            <a:ext cx="7152434" cy="432165"/>
          </a:xfrm>
        </p:spPr>
        <p:txBody>
          <a:bodyPr>
            <a:normAutofit fontScale="90000"/>
          </a:bodyPr>
          <a:lstStyle/>
          <a:p>
            <a:r>
              <a:rPr lang="en-US" dirty="0" smtClean="0"/>
              <a:t>Sample Dried Meat PFS</a:t>
            </a:r>
            <a:endParaRPr lang="en-US" dirty="0"/>
          </a:p>
        </p:txBody>
      </p:sp>
      <p:pic>
        <p:nvPicPr>
          <p:cNvPr id="4" name="Picture 3"/>
          <p:cNvPicPr>
            <a:picLocks noChangeAspect="1"/>
          </p:cNvPicPr>
          <p:nvPr/>
        </p:nvPicPr>
        <p:blipFill>
          <a:blip r:embed="rId3"/>
          <a:stretch>
            <a:fillRect/>
          </a:stretch>
        </p:blipFill>
        <p:spPr>
          <a:xfrm>
            <a:off x="843948" y="543746"/>
            <a:ext cx="7343610" cy="6090817"/>
          </a:xfrm>
          <a:prstGeom prst="rect">
            <a:avLst/>
          </a:prstGeom>
          <a:ln>
            <a:solidFill>
              <a:schemeClr val="tx1"/>
            </a:solidFill>
          </a:ln>
        </p:spPr>
      </p:pic>
      <p:sp>
        <p:nvSpPr>
          <p:cNvPr id="5" name="Rounded Rectangular Callout 4"/>
          <p:cNvSpPr/>
          <p:nvPr/>
        </p:nvSpPr>
        <p:spPr>
          <a:xfrm>
            <a:off x="112848" y="819807"/>
            <a:ext cx="2566659" cy="1082566"/>
          </a:xfrm>
          <a:prstGeom prst="wedgeRoundRectCallout">
            <a:avLst>
              <a:gd name="adj1" fmla="val -2794"/>
              <a:gd name="adj2" fmla="val 228222"/>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Ingredient description matches item from the Food Buying Guide</a:t>
            </a:r>
            <a:endParaRPr lang="en-US" dirty="0"/>
          </a:p>
        </p:txBody>
      </p:sp>
      <p:sp>
        <p:nvSpPr>
          <p:cNvPr id="6" name="Rounded Rectangular Callout 5"/>
          <p:cNvSpPr/>
          <p:nvPr/>
        </p:nvSpPr>
        <p:spPr>
          <a:xfrm>
            <a:off x="6947337" y="4782207"/>
            <a:ext cx="1755228" cy="1481958"/>
          </a:xfrm>
          <a:prstGeom prst="wedgeRoundRectCallout">
            <a:avLst>
              <a:gd name="adj1" fmla="val -24426"/>
              <a:gd name="adj2" fmla="val -92819"/>
              <a:gd name="adj3" fmla="val 1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Creditable amount does not exceed the finished weight of product </a:t>
            </a:r>
            <a:endParaRPr lang="en-US" dirty="0"/>
          </a:p>
        </p:txBody>
      </p:sp>
      <p:sp>
        <p:nvSpPr>
          <p:cNvPr id="7" name="Rectangle 6"/>
          <p:cNvSpPr/>
          <p:nvPr/>
        </p:nvSpPr>
        <p:spPr>
          <a:xfrm>
            <a:off x="1313793" y="2217683"/>
            <a:ext cx="1502979" cy="262758"/>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200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10-2019</a:t>
            </a:r>
            <a:endParaRPr lang="en-US" dirty="0"/>
          </a:p>
        </p:txBody>
      </p:sp>
      <p:sp>
        <p:nvSpPr>
          <p:cNvPr id="3" name="Content Placeholder 2"/>
          <p:cNvSpPr>
            <a:spLocks noGrp="1"/>
          </p:cNvSpPr>
          <p:nvPr>
            <p:ph idx="4294967295"/>
          </p:nvPr>
        </p:nvSpPr>
        <p:spPr>
          <a:xfrm>
            <a:off x="219058" y="1124979"/>
            <a:ext cx="8609013" cy="1246188"/>
          </a:xfrm>
        </p:spPr>
        <p:txBody>
          <a:bodyPr/>
          <a:lstStyle/>
          <a:p>
            <a:pPr marL="0" indent="0">
              <a:buNone/>
            </a:pPr>
            <a:r>
              <a:rPr lang="en-US" u="sng" dirty="0"/>
              <a:t>Crediting Popcorn in the Child</a:t>
            </a:r>
            <a:r>
              <a:rPr lang="en-US" u="sng" dirty="0" smtClean="0"/>
              <a:t> </a:t>
            </a:r>
            <a:r>
              <a:rPr lang="en-US" u="sng" dirty="0"/>
              <a:t>Nutrition </a:t>
            </a:r>
            <a:r>
              <a:rPr lang="en-US" u="sng" dirty="0" smtClean="0"/>
              <a:t>Programs</a:t>
            </a:r>
            <a:endParaRPr lang="en-US" dirty="0" smtClean="0"/>
          </a:p>
          <a:p>
            <a:pPr marL="0" indent="0">
              <a:buNone/>
            </a:pPr>
            <a:endParaRPr lang="en-US" sz="300" u="sng" dirty="0" smtClean="0"/>
          </a:p>
          <a:p>
            <a:r>
              <a:rPr lang="en-US" sz="2400" dirty="0" smtClean="0"/>
              <a:t>Popped popcorn is now creditable as a whole grain</a:t>
            </a:r>
            <a:endParaRPr lang="en-US" sz="2400" dirty="0"/>
          </a:p>
        </p:txBody>
      </p:sp>
      <p:pic>
        <p:nvPicPr>
          <p:cNvPr id="4" name="Picture 3"/>
          <p:cNvPicPr>
            <a:picLocks noChangeAspect="1"/>
          </p:cNvPicPr>
          <p:nvPr/>
        </p:nvPicPr>
        <p:blipFill>
          <a:blip r:embed="rId3"/>
          <a:stretch>
            <a:fillRect/>
          </a:stretch>
        </p:blipFill>
        <p:spPr>
          <a:xfrm>
            <a:off x="74250" y="2519032"/>
            <a:ext cx="8845550" cy="2662567"/>
          </a:xfrm>
          <a:prstGeom prst="rect">
            <a:avLst/>
          </a:prstGeom>
        </p:spPr>
      </p:pic>
      <p:sp>
        <p:nvSpPr>
          <p:cNvPr id="5" name="Rectangle 4"/>
          <p:cNvSpPr/>
          <p:nvPr/>
        </p:nvSpPr>
        <p:spPr>
          <a:xfrm>
            <a:off x="2680138" y="4056992"/>
            <a:ext cx="2585545" cy="30480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Rounded Rectangular Callout 5"/>
          <p:cNvSpPr/>
          <p:nvPr/>
        </p:nvSpPr>
        <p:spPr>
          <a:xfrm>
            <a:off x="819807" y="5329465"/>
            <a:ext cx="6726621" cy="703473"/>
          </a:xfrm>
          <a:prstGeom prst="wedgeRoundRectCallout">
            <a:avLst>
              <a:gd name="adj1" fmla="val -21525"/>
              <a:gd name="adj2" fmla="val -83935"/>
              <a:gd name="adj3" fmla="val 16667"/>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This information can be found on the Food Buying Guide</a:t>
            </a:r>
            <a:endParaRPr lang="en-US" dirty="0"/>
          </a:p>
        </p:txBody>
      </p:sp>
    </p:spTree>
    <p:extLst>
      <p:ext uri="{BB962C8B-B14F-4D97-AF65-F5344CB8AC3E}">
        <p14:creationId xmlns:p14="http://schemas.microsoft.com/office/powerpoint/2010/main" val="64387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1838" y="111581"/>
            <a:ext cx="6295210" cy="1013398"/>
          </a:xfrm>
        </p:spPr>
        <p:txBody>
          <a:bodyPr/>
          <a:lstStyle/>
          <a:p>
            <a:pPr algn="ctr"/>
            <a:r>
              <a:rPr lang="en-US" dirty="0" smtClean="0"/>
              <a:t>Crediting Popcorn</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4762" y="1821542"/>
            <a:ext cx="2090186" cy="3654969"/>
          </a:xfrm>
          <a:prstGeom prst="rect">
            <a:avLst/>
          </a:prstGeom>
        </p:spPr>
      </p:pic>
      <p:sp>
        <p:nvSpPr>
          <p:cNvPr id="8" name="TextBox 7"/>
          <p:cNvSpPr txBox="1"/>
          <p:nvPr/>
        </p:nvSpPr>
        <p:spPr>
          <a:xfrm>
            <a:off x="342836" y="1275506"/>
            <a:ext cx="6268420" cy="5016758"/>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Volume </a:t>
            </a:r>
            <a:r>
              <a:rPr lang="en-US" sz="2400" dirty="0" smtClean="0"/>
              <a:t>required to meet portion size may be too large</a:t>
            </a:r>
          </a:p>
          <a:p>
            <a:pPr marL="800100" lvl="1" indent="-342900">
              <a:buFont typeface="Arial" panose="020B0604020202020204" pitchFamily="34" charset="0"/>
              <a:buChar char="•"/>
            </a:pPr>
            <a:r>
              <a:rPr lang="en-US" sz="2400" dirty="0" smtClean="0"/>
              <a:t>3 cups = 1 ounce </a:t>
            </a:r>
            <a:r>
              <a:rPr lang="en-US" sz="2400" dirty="0" smtClean="0"/>
              <a:t>equivalent</a:t>
            </a:r>
          </a:p>
          <a:p>
            <a:pPr marL="800100" lvl="1"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a:t>May not be suitable for younger children and older adults – choking hazard</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Limit </a:t>
            </a:r>
            <a:r>
              <a:rPr lang="en-US" sz="2400" dirty="0" smtClean="0"/>
              <a:t>unhealthy toppings that add salt, sugar, or saturated fats</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Popcorn </a:t>
            </a:r>
            <a:r>
              <a:rPr lang="en-US" sz="2400" dirty="0" smtClean="0"/>
              <a:t>in combination foods will require either a Product Formulation Statement or a recipe to be </a:t>
            </a:r>
            <a:r>
              <a:rPr lang="en-US" sz="2400" dirty="0" smtClean="0"/>
              <a:t>creditable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Be wary of popcorn shaped products – many are not made of popcorn but cornmeal</a:t>
            </a:r>
            <a:endParaRPr lang="en-US" sz="2400" dirty="0"/>
          </a:p>
        </p:txBody>
      </p:sp>
    </p:spTree>
    <p:extLst>
      <p:ext uri="{BB962C8B-B14F-4D97-AF65-F5344CB8AC3E}">
        <p14:creationId xmlns:p14="http://schemas.microsoft.com/office/powerpoint/2010/main" val="2692891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11-2019</a:t>
            </a:r>
            <a:endParaRPr lang="en-US" dirty="0"/>
          </a:p>
        </p:txBody>
      </p:sp>
      <p:sp>
        <p:nvSpPr>
          <p:cNvPr id="3" name="Content Placeholder 2"/>
          <p:cNvSpPr>
            <a:spLocks noGrp="1"/>
          </p:cNvSpPr>
          <p:nvPr>
            <p:ph idx="4294967295"/>
          </p:nvPr>
        </p:nvSpPr>
        <p:spPr>
          <a:xfrm>
            <a:off x="152087" y="1298356"/>
            <a:ext cx="8831263" cy="2012950"/>
          </a:xfrm>
        </p:spPr>
        <p:txBody>
          <a:bodyPr/>
          <a:lstStyle/>
          <a:p>
            <a:pPr marL="0" indent="0">
              <a:buNone/>
            </a:pPr>
            <a:r>
              <a:rPr lang="en-US" u="sng" dirty="0" smtClean="0"/>
              <a:t>Crediting </a:t>
            </a:r>
            <a:r>
              <a:rPr lang="en-US" u="sng" dirty="0"/>
              <a:t>Surimi Seafood in the Child Nutrition Programs</a:t>
            </a:r>
          </a:p>
          <a:p>
            <a:endParaRPr lang="en-US" sz="1200" dirty="0" smtClean="0"/>
          </a:p>
          <a:p>
            <a:r>
              <a:rPr lang="en-US" dirty="0" smtClean="0"/>
              <a:t>Surimi is also called imitation crab/fish</a:t>
            </a:r>
          </a:p>
          <a:p>
            <a:r>
              <a:rPr lang="en-US" dirty="0" smtClean="0"/>
              <a:t>Creditable as a </a:t>
            </a:r>
            <a:r>
              <a:rPr lang="en-US" dirty="0" smtClean="0"/>
              <a:t>Meat/Meat </a:t>
            </a:r>
            <a:r>
              <a:rPr lang="en-US" dirty="0"/>
              <a:t>A</a:t>
            </a:r>
            <a:r>
              <a:rPr lang="en-US" dirty="0" smtClean="0"/>
              <a:t>lternate</a:t>
            </a:r>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0224" y="3947138"/>
            <a:ext cx="2823108" cy="2117331"/>
          </a:xfrm>
          <a:prstGeom prst="rect">
            <a:avLst/>
          </a:prstGeom>
        </p:spPr>
      </p:pic>
      <p:sp>
        <p:nvSpPr>
          <p:cNvPr id="5" name="TextBox 4"/>
          <p:cNvSpPr txBox="1"/>
          <p:nvPr/>
        </p:nvSpPr>
        <p:spPr>
          <a:xfrm>
            <a:off x="152087" y="3200431"/>
            <a:ext cx="5728137" cy="2677656"/>
          </a:xfrm>
          <a:prstGeom prst="rect">
            <a:avLst/>
          </a:prstGeom>
          <a:noFill/>
        </p:spPr>
        <p:txBody>
          <a:bodyPr wrap="square" rtlCol="0">
            <a:spAutoFit/>
          </a:bodyPr>
          <a:lstStyle/>
          <a:p>
            <a:pPr marL="342900" indent="-342900">
              <a:buFont typeface="Arial" panose="020B0604020202020204" pitchFamily="34" charset="0"/>
              <a:buChar char="•"/>
            </a:pPr>
            <a:r>
              <a:rPr lang="en-US" sz="2800" dirty="0" smtClean="0"/>
              <a:t>Often served in seafood salads and sushi-style rolls</a:t>
            </a:r>
          </a:p>
          <a:p>
            <a:pPr marL="342900" indent="-342900">
              <a:buFont typeface="Arial" panose="020B0604020202020204" pitchFamily="34" charset="0"/>
              <a:buChar char="•"/>
            </a:pPr>
            <a:r>
              <a:rPr lang="en-US" sz="2800" dirty="0" smtClean="0"/>
              <a:t>Available in different shapes and textures – most popular in sticks</a:t>
            </a:r>
          </a:p>
          <a:p>
            <a:pPr marL="342900" indent="-342900">
              <a:buFont typeface="Arial" panose="020B0604020202020204" pitchFamily="34" charset="0"/>
              <a:buChar char="•"/>
            </a:pPr>
            <a:r>
              <a:rPr lang="en-US" sz="2800" dirty="0" smtClean="0"/>
              <a:t>Surimi most likely include other ingredients</a:t>
            </a:r>
            <a:endParaRPr lang="en-US" sz="2800" dirty="0"/>
          </a:p>
        </p:txBody>
      </p:sp>
    </p:spTree>
    <p:extLst>
      <p:ext uri="{BB962C8B-B14F-4D97-AF65-F5344CB8AC3E}">
        <p14:creationId xmlns:p14="http://schemas.microsoft.com/office/powerpoint/2010/main" val="2217859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11-2019</a:t>
            </a:r>
            <a:endParaRPr lang="en-US" dirty="0"/>
          </a:p>
        </p:txBody>
      </p:sp>
      <p:sp>
        <p:nvSpPr>
          <p:cNvPr id="3" name="Content Placeholder 2"/>
          <p:cNvSpPr>
            <a:spLocks noGrp="1"/>
          </p:cNvSpPr>
          <p:nvPr>
            <p:ph idx="4294967295"/>
          </p:nvPr>
        </p:nvSpPr>
        <p:spPr>
          <a:xfrm>
            <a:off x="115614" y="1256314"/>
            <a:ext cx="8831263" cy="2012950"/>
          </a:xfrm>
        </p:spPr>
        <p:txBody>
          <a:bodyPr/>
          <a:lstStyle/>
          <a:p>
            <a:pPr marL="0" indent="0">
              <a:buNone/>
            </a:pPr>
            <a:r>
              <a:rPr lang="en-US" u="sng" dirty="0" smtClean="0"/>
              <a:t>Crediting </a:t>
            </a:r>
            <a:r>
              <a:rPr lang="en-US" u="sng" dirty="0"/>
              <a:t>Surimi Seafood in the Child Nutrition Programs</a:t>
            </a:r>
          </a:p>
          <a:p>
            <a:endParaRPr lang="en-US" sz="1200" dirty="0" smtClean="0"/>
          </a:p>
          <a:p>
            <a:endParaRPr lang="en-US" dirty="0"/>
          </a:p>
        </p:txBody>
      </p:sp>
      <p:pic>
        <p:nvPicPr>
          <p:cNvPr id="6" name="Picture 5"/>
          <p:cNvPicPr>
            <a:picLocks noChangeAspect="1"/>
          </p:cNvPicPr>
          <p:nvPr/>
        </p:nvPicPr>
        <p:blipFill>
          <a:blip r:embed="rId3"/>
          <a:stretch>
            <a:fillRect/>
          </a:stretch>
        </p:blipFill>
        <p:spPr>
          <a:xfrm>
            <a:off x="97491" y="1786793"/>
            <a:ext cx="9046509" cy="2754733"/>
          </a:xfrm>
          <a:prstGeom prst="rect">
            <a:avLst/>
          </a:prstGeom>
        </p:spPr>
      </p:pic>
      <p:sp>
        <p:nvSpPr>
          <p:cNvPr id="7" name="Rectangle 6"/>
          <p:cNvSpPr/>
          <p:nvPr/>
        </p:nvSpPr>
        <p:spPr>
          <a:xfrm>
            <a:off x="2827282" y="3400599"/>
            <a:ext cx="1513489" cy="257001"/>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576527025"/>
              </p:ext>
            </p:extLst>
          </p:nvPr>
        </p:nvGraphicFramePr>
        <p:xfrm>
          <a:off x="2182647" y="4760310"/>
          <a:ext cx="4064000" cy="1483360"/>
        </p:xfrm>
        <a:graphic>
          <a:graphicData uri="http://schemas.openxmlformats.org/drawingml/2006/table">
            <a:tbl>
              <a:tblPr firstRow="1" bandRow="1">
                <a:tableStyleId>{7DF18680-E054-41AD-8BC1-D1AEF772440D}</a:tableStyleId>
              </a:tblPr>
              <a:tblGrid>
                <a:gridCol w="2238703">
                  <a:extLst>
                    <a:ext uri="{9D8B030D-6E8A-4147-A177-3AD203B41FA5}">
                      <a16:colId xmlns:a16="http://schemas.microsoft.com/office/drawing/2014/main" val="2733298552"/>
                    </a:ext>
                  </a:extLst>
                </a:gridCol>
                <a:gridCol w="1825297">
                  <a:extLst>
                    <a:ext uri="{9D8B030D-6E8A-4147-A177-3AD203B41FA5}">
                      <a16:colId xmlns:a16="http://schemas.microsoft.com/office/drawing/2014/main" val="374633919"/>
                    </a:ext>
                  </a:extLst>
                </a:gridCol>
              </a:tblGrid>
              <a:tr h="370840">
                <a:tc>
                  <a:txBody>
                    <a:bodyPr/>
                    <a:lstStyle/>
                    <a:p>
                      <a:r>
                        <a:rPr lang="en-US" dirty="0" smtClean="0"/>
                        <a:t>Surimi Portion Size</a:t>
                      </a:r>
                      <a:endParaRPr lang="en-US" dirty="0"/>
                    </a:p>
                  </a:txBody>
                  <a:tcPr/>
                </a:tc>
                <a:tc>
                  <a:txBody>
                    <a:bodyPr/>
                    <a:lstStyle/>
                    <a:p>
                      <a:r>
                        <a:rPr lang="en-US" dirty="0" smtClean="0"/>
                        <a:t>M/MA Crediting</a:t>
                      </a:r>
                      <a:endParaRPr lang="en-US" dirty="0"/>
                    </a:p>
                  </a:txBody>
                  <a:tcPr/>
                </a:tc>
                <a:extLst>
                  <a:ext uri="{0D108BD9-81ED-4DB2-BD59-A6C34878D82A}">
                    <a16:rowId xmlns:a16="http://schemas.microsoft.com/office/drawing/2014/main" val="695532561"/>
                  </a:ext>
                </a:extLst>
              </a:tr>
              <a:tr h="370840">
                <a:tc>
                  <a:txBody>
                    <a:bodyPr/>
                    <a:lstStyle/>
                    <a:p>
                      <a:pPr algn="ctr"/>
                      <a:r>
                        <a:rPr lang="en-US" dirty="0" smtClean="0"/>
                        <a:t>3 ounces</a:t>
                      </a:r>
                      <a:endParaRPr lang="en-US" dirty="0"/>
                    </a:p>
                  </a:txBody>
                  <a:tcPr/>
                </a:tc>
                <a:tc>
                  <a:txBody>
                    <a:bodyPr/>
                    <a:lstStyle/>
                    <a:p>
                      <a:pPr algn="ctr"/>
                      <a:r>
                        <a:rPr lang="en-US" dirty="0" smtClean="0"/>
                        <a:t>1.0 M/MA</a:t>
                      </a:r>
                      <a:endParaRPr lang="en-US" dirty="0"/>
                    </a:p>
                  </a:txBody>
                  <a:tcPr/>
                </a:tc>
                <a:extLst>
                  <a:ext uri="{0D108BD9-81ED-4DB2-BD59-A6C34878D82A}">
                    <a16:rowId xmlns:a16="http://schemas.microsoft.com/office/drawing/2014/main" val="467991866"/>
                  </a:ext>
                </a:extLst>
              </a:tr>
              <a:tr h="370840">
                <a:tc>
                  <a:txBody>
                    <a:bodyPr/>
                    <a:lstStyle/>
                    <a:p>
                      <a:pPr algn="ctr"/>
                      <a:r>
                        <a:rPr lang="en-US" dirty="0" smtClean="0"/>
                        <a:t>4.4 ounces</a:t>
                      </a:r>
                      <a:endParaRPr lang="en-US" dirty="0"/>
                    </a:p>
                  </a:txBody>
                  <a:tcPr/>
                </a:tc>
                <a:tc>
                  <a:txBody>
                    <a:bodyPr/>
                    <a:lstStyle/>
                    <a:p>
                      <a:pPr algn="ctr"/>
                      <a:r>
                        <a:rPr lang="en-US" dirty="0" smtClean="0"/>
                        <a:t>1.5 M/MA</a:t>
                      </a:r>
                      <a:endParaRPr lang="en-US" dirty="0"/>
                    </a:p>
                  </a:txBody>
                  <a:tcPr/>
                </a:tc>
                <a:extLst>
                  <a:ext uri="{0D108BD9-81ED-4DB2-BD59-A6C34878D82A}">
                    <a16:rowId xmlns:a16="http://schemas.microsoft.com/office/drawing/2014/main" val="253520977"/>
                  </a:ext>
                </a:extLst>
              </a:tr>
              <a:tr h="370840">
                <a:tc>
                  <a:txBody>
                    <a:bodyPr/>
                    <a:lstStyle/>
                    <a:p>
                      <a:pPr algn="ctr"/>
                      <a:r>
                        <a:rPr lang="en-US" dirty="0" smtClean="0"/>
                        <a:t>6 ounces</a:t>
                      </a:r>
                      <a:endParaRPr lang="en-US" dirty="0"/>
                    </a:p>
                  </a:txBody>
                  <a:tcPr/>
                </a:tc>
                <a:tc>
                  <a:txBody>
                    <a:bodyPr/>
                    <a:lstStyle/>
                    <a:p>
                      <a:pPr algn="ctr"/>
                      <a:r>
                        <a:rPr lang="en-US" dirty="0" smtClean="0"/>
                        <a:t>2.0 M/MA</a:t>
                      </a:r>
                      <a:endParaRPr lang="en-US" dirty="0"/>
                    </a:p>
                  </a:txBody>
                  <a:tcPr/>
                </a:tc>
                <a:extLst>
                  <a:ext uri="{0D108BD9-81ED-4DB2-BD59-A6C34878D82A}">
                    <a16:rowId xmlns:a16="http://schemas.microsoft.com/office/drawing/2014/main" val="772871297"/>
                  </a:ext>
                </a:extLst>
              </a:tr>
            </a:tbl>
          </a:graphicData>
        </a:graphic>
      </p:graphicFrame>
    </p:spTree>
    <p:extLst>
      <p:ext uri="{BB962C8B-B14F-4D97-AF65-F5344CB8AC3E}">
        <p14:creationId xmlns:p14="http://schemas.microsoft.com/office/powerpoint/2010/main" val="270577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GoToWebinar</a:t>
            </a:r>
            <a:endParaRPr lang="en-US" dirty="0"/>
          </a:p>
        </p:txBody>
      </p:sp>
      <p:sp>
        <p:nvSpPr>
          <p:cNvPr id="3" name="Rectangle 2"/>
          <p:cNvSpPr/>
          <p:nvPr/>
        </p:nvSpPr>
        <p:spPr>
          <a:xfrm>
            <a:off x="4818185" y="2189285"/>
            <a:ext cx="949569" cy="76493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39" y="1139134"/>
            <a:ext cx="4842942" cy="4445062"/>
          </a:xfrm>
          <a:prstGeom prst="rect">
            <a:avLst/>
          </a:prstGeom>
        </p:spPr>
      </p:pic>
      <p:sp>
        <p:nvSpPr>
          <p:cNvPr id="5" name="TextBox 4"/>
          <p:cNvSpPr txBox="1"/>
          <p:nvPr/>
        </p:nvSpPr>
        <p:spPr>
          <a:xfrm>
            <a:off x="346841" y="5791201"/>
            <a:ext cx="6337738" cy="461665"/>
          </a:xfrm>
          <a:prstGeom prst="rect">
            <a:avLst/>
          </a:prstGeom>
          <a:noFill/>
        </p:spPr>
        <p:txBody>
          <a:bodyPr wrap="square" rtlCol="0">
            <a:spAutoFit/>
          </a:bodyPr>
          <a:lstStyle/>
          <a:p>
            <a:r>
              <a:rPr lang="en-US" sz="2400" dirty="0" smtClean="0"/>
              <a:t>Use the “Questions/Chat” Box for any questions</a:t>
            </a:r>
            <a:endParaRPr lang="en-US" sz="2400" dirty="0"/>
          </a:p>
        </p:txBody>
      </p:sp>
      <p:sp>
        <p:nvSpPr>
          <p:cNvPr id="6" name="TextBox 5"/>
          <p:cNvSpPr txBox="1"/>
          <p:nvPr/>
        </p:nvSpPr>
        <p:spPr>
          <a:xfrm>
            <a:off x="4582450" y="830378"/>
            <a:ext cx="4372304" cy="830997"/>
          </a:xfrm>
          <a:prstGeom prst="rect">
            <a:avLst/>
          </a:prstGeom>
          <a:noFill/>
        </p:spPr>
        <p:txBody>
          <a:bodyPr wrap="square" rtlCol="0">
            <a:spAutoFit/>
          </a:bodyPr>
          <a:lstStyle/>
          <a:p>
            <a:r>
              <a:rPr lang="en-US" sz="2400" dirty="0" smtClean="0"/>
              <a:t>If you can’t hear me right now, call in using the Phone Call option</a:t>
            </a:r>
            <a:endParaRPr lang="en-US" sz="2400" dirty="0"/>
          </a:p>
        </p:txBody>
      </p:sp>
    </p:spTree>
    <p:extLst>
      <p:ext uri="{BB962C8B-B14F-4D97-AF65-F5344CB8AC3E}">
        <p14:creationId xmlns:p14="http://schemas.microsoft.com/office/powerpoint/2010/main" val="321765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11-2019</a:t>
            </a:r>
            <a:endParaRPr lang="en-US" dirty="0"/>
          </a:p>
        </p:txBody>
      </p:sp>
      <p:sp>
        <p:nvSpPr>
          <p:cNvPr id="3" name="Content Placeholder 2"/>
          <p:cNvSpPr>
            <a:spLocks noGrp="1"/>
          </p:cNvSpPr>
          <p:nvPr>
            <p:ph idx="4294967295"/>
          </p:nvPr>
        </p:nvSpPr>
        <p:spPr>
          <a:xfrm>
            <a:off x="115614" y="1256314"/>
            <a:ext cx="8831263" cy="2012950"/>
          </a:xfrm>
        </p:spPr>
        <p:txBody>
          <a:bodyPr/>
          <a:lstStyle/>
          <a:p>
            <a:pPr marL="0" indent="0">
              <a:buNone/>
            </a:pPr>
            <a:r>
              <a:rPr lang="en-US" u="sng" dirty="0" smtClean="0"/>
              <a:t>Crediting </a:t>
            </a:r>
            <a:r>
              <a:rPr lang="en-US" u="sng" dirty="0"/>
              <a:t>Surimi Seafood in the Child Nutrition Programs</a:t>
            </a:r>
          </a:p>
          <a:p>
            <a:endParaRPr lang="en-US" sz="1200" dirty="0" smtClean="0"/>
          </a:p>
          <a:p>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601358824"/>
              </p:ext>
            </p:extLst>
          </p:nvPr>
        </p:nvGraphicFramePr>
        <p:xfrm>
          <a:off x="2499245" y="1917239"/>
          <a:ext cx="4064000" cy="1483360"/>
        </p:xfrm>
        <a:graphic>
          <a:graphicData uri="http://schemas.openxmlformats.org/drawingml/2006/table">
            <a:tbl>
              <a:tblPr firstRow="1" bandRow="1">
                <a:tableStyleId>{7DF18680-E054-41AD-8BC1-D1AEF772440D}</a:tableStyleId>
              </a:tblPr>
              <a:tblGrid>
                <a:gridCol w="2238703">
                  <a:extLst>
                    <a:ext uri="{9D8B030D-6E8A-4147-A177-3AD203B41FA5}">
                      <a16:colId xmlns:a16="http://schemas.microsoft.com/office/drawing/2014/main" val="2733298552"/>
                    </a:ext>
                  </a:extLst>
                </a:gridCol>
                <a:gridCol w="1825297">
                  <a:extLst>
                    <a:ext uri="{9D8B030D-6E8A-4147-A177-3AD203B41FA5}">
                      <a16:colId xmlns:a16="http://schemas.microsoft.com/office/drawing/2014/main" val="374633919"/>
                    </a:ext>
                  </a:extLst>
                </a:gridCol>
              </a:tblGrid>
              <a:tr h="370840">
                <a:tc>
                  <a:txBody>
                    <a:bodyPr/>
                    <a:lstStyle/>
                    <a:p>
                      <a:r>
                        <a:rPr lang="en-US" dirty="0" smtClean="0"/>
                        <a:t>Surimi Portion Size</a:t>
                      </a:r>
                      <a:endParaRPr lang="en-US" dirty="0"/>
                    </a:p>
                  </a:txBody>
                  <a:tcPr/>
                </a:tc>
                <a:tc>
                  <a:txBody>
                    <a:bodyPr/>
                    <a:lstStyle/>
                    <a:p>
                      <a:r>
                        <a:rPr lang="en-US" dirty="0" smtClean="0"/>
                        <a:t>M/MA Crediting</a:t>
                      </a:r>
                      <a:endParaRPr lang="en-US" dirty="0"/>
                    </a:p>
                  </a:txBody>
                  <a:tcPr/>
                </a:tc>
                <a:extLst>
                  <a:ext uri="{0D108BD9-81ED-4DB2-BD59-A6C34878D82A}">
                    <a16:rowId xmlns:a16="http://schemas.microsoft.com/office/drawing/2014/main" val="695532561"/>
                  </a:ext>
                </a:extLst>
              </a:tr>
              <a:tr h="370840">
                <a:tc>
                  <a:txBody>
                    <a:bodyPr/>
                    <a:lstStyle/>
                    <a:p>
                      <a:pPr algn="ctr"/>
                      <a:r>
                        <a:rPr lang="en-US" dirty="0" smtClean="0"/>
                        <a:t>3 ounces</a:t>
                      </a:r>
                      <a:endParaRPr lang="en-US" dirty="0"/>
                    </a:p>
                  </a:txBody>
                  <a:tcPr/>
                </a:tc>
                <a:tc>
                  <a:txBody>
                    <a:bodyPr/>
                    <a:lstStyle/>
                    <a:p>
                      <a:pPr algn="ctr"/>
                      <a:r>
                        <a:rPr lang="en-US" dirty="0" smtClean="0"/>
                        <a:t>1.0 M/MA</a:t>
                      </a:r>
                      <a:endParaRPr lang="en-US" dirty="0"/>
                    </a:p>
                  </a:txBody>
                  <a:tcPr/>
                </a:tc>
                <a:extLst>
                  <a:ext uri="{0D108BD9-81ED-4DB2-BD59-A6C34878D82A}">
                    <a16:rowId xmlns:a16="http://schemas.microsoft.com/office/drawing/2014/main" val="467991866"/>
                  </a:ext>
                </a:extLst>
              </a:tr>
              <a:tr h="370840">
                <a:tc>
                  <a:txBody>
                    <a:bodyPr/>
                    <a:lstStyle/>
                    <a:p>
                      <a:pPr algn="ctr"/>
                      <a:r>
                        <a:rPr lang="en-US" dirty="0" smtClean="0"/>
                        <a:t>4.4 ounces</a:t>
                      </a:r>
                      <a:endParaRPr lang="en-US" dirty="0"/>
                    </a:p>
                  </a:txBody>
                  <a:tcPr/>
                </a:tc>
                <a:tc>
                  <a:txBody>
                    <a:bodyPr/>
                    <a:lstStyle/>
                    <a:p>
                      <a:pPr algn="ctr"/>
                      <a:r>
                        <a:rPr lang="en-US" dirty="0" smtClean="0"/>
                        <a:t>1.5 M/MA</a:t>
                      </a:r>
                      <a:endParaRPr lang="en-US" dirty="0"/>
                    </a:p>
                  </a:txBody>
                  <a:tcPr/>
                </a:tc>
                <a:extLst>
                  <a:ext uri="{0D108BD9-81ED-4DB2-BD59-A6C34878D82A}">
                    <a16:rowId xmlns:a16="http://schemas.microsoft.com/office/drawing/2014/main" val="253520977"/>
                  </a:ext>
                </a:extLst>
              </a:tr>
              <a:tr h="370840">
                <a:tc>
                  <a:txBody>
                    <a:bodyPr/>
                    <a:lstStyle/>
                    <a:p>
                      <a:pPr algn="ctr"/>
                      <a:r>
                        <a:rPr lang="en-US" dirty="0" smtClean="0"/>
                        <a:t>6 ounces</a:t>
                      </a:r>
                      <a:endParaRPr lang="en-US" dirty="0"/>
                    </a:p>
                  </a:txBody>
                  <a:tcPr/>
                </a:tc>
                <a:tc>
                  <a:txBody>
                    <a:bodyPr/>
                    <a:lstStyle/>
                    <a:p>
                      <a:pPr algn="ctr"/>
                      <a:r>
                        <a:rPr lang="en-US" dirty="0" smtClean="0"/>
                        <a:t>2.0 M/MA</a:t>
                      </a:r>
                      <a:endParaRPr lang="en-US" dirty="0"/>
                    </a:p>
                  </a:txBody>
                  <a:tcPr/>
                </a:tc>
                <a:extLst>
                  <a:ext uri="{0D108BD9-81ED-4DB2-BD59-A6C34878D82A}">
                    <a16:rowId xmlns:a16="http://schemas.microsoft.com/office/drawing/2014/main" val="772871297"/>
                  </a:ext>
                </a:extLst>
              </a:tr>
            </a:tbl>
          </a:graphicData>
        </a:graphic>
      </p:graphicFrame>
      <p:sp>
        <p:nvSpPr>
          <p:cNvPr id="4" name="TextBox 3"/>
          <p:cNvSpPr txBox="1"/>
          <p:nvPr/>
        </p:nvSpPr>
        <p:spPr>
          <a:xfrm>
            <a:off x="409903" y="3678620"/>
            <a:ext cx="8071944" cy="2492990"/>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To credit a different amount of M/MA per portion size, a PFS will be required</a:t>
            </a:r>
          </a:p>
          <a:p>
            <a:pPr marL="457200" indent="-457200">
              <a:buFont typeface="Arial" panose="020B0604020202020204" pitchFamily="34" charset="0"/>
              <a:buChar char="•"/>
            </a:pPr>
            <a:endParaRPr lang="en-US" sz="1600" dirty="0" smtClean="0"/>
          </a:p>
          <a:p>
            <a:pPr marL="457200" indent="-457200">
              <a:buFont typeface="Arial" panose="020B0604020202020204" pitchFamily="34" charset="0"/>
              <a:buChar char="•"/>
            </a:pPr>
            <a:r>
              <a:rPr lang="en-US" sz="2800" dirty="0" smtClean="0"/>
              <a:t>Surimi can be a high cost item – with the portion sizes required, it may be cost-prohibitive to serve a minimum portion size for all participants</a:t>
            </a:r>
            <a:endParaRPr lang="en-US" sz="2800" dirty="0"/>
          </a:p>
        </p:txBody>
      </p:sp>
    </p:spTree>
    <p:extLst>
      <p:ext uri="{BB962C8B-B14F-4D97-AF65-F5344CB8AC3E}">
        <p14:creationId xmlns:p14="http://schemas.microsoft.com/office/powerpoint/2010/main" val="17349749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12-2019</a:t>
            </a:r>
            <a:endParaRPr lang="en-US" dirty="0"/>
          </a:p>
        </p:txBody>
      </p:sp>
      <p:sp>
        <p:nvSpPr>
          <p:cNvPr id="3" name="Content Placeholder 2"/>
          <p:cNvSpPr>
            <a:spLocks noGrp="1"/>
          </p:cNvSpPr>
          <p:nvPr>
            <p:ph idx="4294967295"/>
          </p:nvPr>
        </p:nvSpPr>
        <p:spPr>
          <a:xfrm>
            <a:off x="147145" y="1324674"/>
            <a:ext cx="8809038" cy="3740811"/>
          </a:xfrm>
        </p:spPr>
        <p:txBody>
          <a:bodyPr>
            <a:normAutofit lnSpcReduction="10000"/>
          </a:bodyPr>
          <a:lstStyle/>
          <a:p>
            <a:pPr marL="0" indent="0">
              <a:buNone/>
            </a:pPr>
            <a:r>
              <a:rPr lang="en-US" u="sng" dirty="0"/>
              <a:t>Crediting Tempeh in the Child Nutrition </a:t>
            </a:r>
            <a:r>
              <a:rPr lang="en-US" u="sng" dirty="0" smtClean="0"/>
              <a:t>Programs</a:t>
            </a:r>
          </a:p>
          <a:p>
            <a:pPr marL="0" indent="0">
              <a:buNone/>
            </a:pPr>
            <a:endParaRPr lang="en-US" u="sng" dirty="0"/>
          </a:p>
          <a:p>
            <a:r>
              <a:rPr lang="en-US" dirty="0" smtClean="0"/>
              <a:t>Tempeh is now creditable as a Meat Alternate</a:t>
            </a:r>
          </a:p>
          <a:p>
            <a:r>
              <a:rPr lang="en-US" dirty="0" smtClean="0"/>
              <a:t>Tempeh </a:t>
            </a:r>
            <a:r>
              <a:rPr lang="en-US" dirty="0" smtClean="0"/>
              <a:t>is a fermented soybean cake</a:t>
            </a:r>
          </a:p>
          <a:p>
            <a:r>
              <a:rPr lang="en-US" dirty="0" smtClean="0"/>
              <a:t>Tempeh can also be made from other ingredients, such as flax seed, beans, barley, and oat</a:t>
            </a:r>
          </a:p>
          <a:p>
            <a:r>
              <a:rPr lang="en-US" dirty="0" smtClean="0"/>
              <a:t>Can be used as a meat alternate in sandwiches, salads, wraps, and stir-fries</a:t>
            </a:r>
            <a:endParaRPr lang="en-US" dirty="0"/>
          </a:p>
        </p:txBody>
      </p:sp>
      <p:grpSp>
        <p:nvGrpSpPr>
          <p:cNvPr id="5" name="Group 4"/>
          <p:cNvGrpSpPr/>
          <p:nvPr/>
        </p:nvGrpSpPr>
        <p:grpSpPr>
          <a:xfrm>
            <a:off x="4203165" y="4625788"/>
            <a:ext cx="2950670" cy="1500094"/>
            <a:chOff x="5855232" y="4750440"/>
            <a:chExt cx="2658676" cy="1367758"/>
          </a:xfrm>
        </p:grpSpPr>
        <p:pic>
          <p:nvPicPr>
            <p:cNvPr id="1026" name="id-947A3036-BC50-40EE-AE82-27CF28FBB595" descr="Image.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374" t="10187" r="20905" b="11496"/>
            <a:stretch/>
          </p:blipFill>
          <p:spPr bwMode="auto">
            <a:xfrm rot="5400000">
              <a:off x="6500691" y="4104981"/>
              <a:ext cx="1367758" cy="265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922239" y="4963886"/>
              <a:ext cx="422622" cy="85292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741782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CACFP 12-2019</a:t>
            </a:r>
          </a:p>
        </p:txBody>
      </p:sp>
      <p:sp>
        <p:nvSpPr>
          <p:cNvPr id="3" name="TextBox 2"/>
          <p:cNvSpPr txBox="1"/>
          <p:nvPr/>
        </p:nvSpPr>
        <p:spPr>
          <a:xfrm>
            <a:off x="430924" y="1124979"/>
            <a:ext cx="8282152" cy="800219"/>
          </a:xfrm>
          <a:prstGeom prst="rect">
            <a:avLst/>
          </a:prstGeom>
          <a:noFill/>
        </p:spPr>
        <p:txBody>
          <a:bodyPr wrap="square" rtlCol="0">
            <a:spAutoFit/>
          </a:bodyPr>
          <a:lstStyle/>
          <a:p>
            <a:r>
              <a:rPr lang="en-US" sz="2800" u="sng" dirty="0"/>
              <a:t>Crediting Tempeh in the Child Nutrition Programs</a:t>
            </a:r>
          </a:p>
          <a:p>
            <a:endParaRPr lang="en-US" dirty="0"/>
          </a:p>
        </p:txBody>
      </p:sp>
      <p:sp>
        <p:nvSpPr>
          <p:cNvPr id="4" name="TextBox 3"/>
          <p:cNvSpPr txBox="1"/>
          <p:nvPr/>
        </p:nvSpPr>
        <p:spPr>
          <a:xfrm>
            <a:off x="515007" y="1702894"/>
            <a:ext cx="8113985" cy="1815882"/>
          </a:xfrm>
          <a:prstGeom prst="rect">
            <a:avLst/>
          </a:prstGeom>
          <a:noFill/>
        </p:spPr>
        <p:txBody>
          <a:bodyPr wrap="square" rtlCol="0">
            <a:spAutoFit/>
          </a:bodyPr>
          <a:lstStyle/>
          <a:p>
            <a:pPr marL="285750" indent="-285750">
              <a:buFont typeface="Arial" panose="020B0604020202020204" pitchFamily="34" charset="0"/>
              <a:buChar char="•"/>
            </a:pPr>
            <a:r>
              <a:rPr lang="en-US" sz="2800" b="1" dirty="0" smtClean="0"/>
              <a:t>1 ounce of tempeh = 1 ounce equivalent of </a:t>
            </a:r>
            <a:r>
              <a:rPr lang="en-US" sz="2800" b="1" dirty="0" smtClean="0"/>
              <a:t>Meat </a:t>
            </a:r>
            <a:r>
              <a:rPr lang="en-US" sz="2800" b="1" dirty="0" smtClean="0"/>
              <a:t>Alternate </a:t>
            </a:r>
            <a:r>
              <a:rPr lang="en-US" sz="2800" dirty="0" smtClean="0"/>
              <a:t>for tempeh with ingredients limited to: soybeans (or other legumes), water, tempeh culture, and vinegar, seasonings, and herbs</a:t>
            </a:r>
          </a:p>
        </p:txBody>
      </p:sp>
      <p:pic>
        <p:nvPicPr>
          <p:cNvPr id="5" name="Picture 4"/>
          <p:cNvPicPr>
            <a:picLocks noChangeAspect="1"/>
          </p:cNvPicPr>
          <p:nvPr/>
        </p:nvPicPr>
        <p:blipFill>
          <a:blip r:embed="rId3"/>
          <a:stretch>
            <a:fillRect/>
          </a:stretch>
        </p:blipFill>
        <p:spPr>
          <a:xfrm>
            <a:off x="134396" y="3592349"/>
            <a:ext cx="8899876" cy="2703348"/>
          </a:xfrm>
          <a:prstGeom prst="rect">
            <a:avLst/>
          </a:prstGeom>
        </p:spPr>
      </p:pic>
      <p:sp>
        <p:nvSpPr>
          <p:cNvPr id="6" name="Rectangle 5"/>
          <p:cNvSpPr/>
          <p:nvPr/>
        </p:nvSpPr>
        <p:spPr>
          <a:xfrm>
            <a:off x="2793513" y="5108029"/>
            <a:ext cx="1988694" cy="325820"/>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538457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CACFP 12-2019</a:t>
            </a:r>
          </a:p>
        </p:txBody>
      </p:sp>
      <p:sp>
        <p:nvSpPr>
          <p:cNvPr id="3" name="TextBox 2"/>
          <p:cNvSpPr txBox="1"/>
          <p:nvPr/>
        </p:nvSpPr>
        <p:spPr>
          <a:xfrm>
            <a:off x="430924" y="1124979"/>
            <a:ext cx="8282152" cy="800219"/>
          </a:xfrm>
          <a:prstGeom prst="rect">
            <a:avLst/>
          </a:prstGeom>
          <a:noFill/>
        </p:spPr>
        <p:txBody>
          <a:bodyPr wrap="square" rtlCol="0">
            <a:spAutoFit/>
          </a:bodyPr>
          <a:lstStyle/>
          <a:p>
            <a:r>
              <a:rPr lang="en-US" sz="2800" u="sng" dirty="0"/>
              <a:t>Crediting Tempeh in the Child Nutrition Programs</a:t>
            </a:r>
          </a:p>
          <a:p>
            <a:endParaRPr lang="en-US" dirty="0"/>
          </a:p>
        </p:txBody>
      </p:sp>
      <p:sp>
        <p:nvSpPr>
          <p:cNvPr id="4" name="TextBox 3"/>
          <p:cNvSpPr txBox="1"/>
          <p:nvPr/>
        </p:nvSpPr>
        <p:spPr>
          <a:xfrm>
            <a:off x="515007" y="1794569"/>
            <a:ext cx="8198069" cy="3293209"/>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Tempeh created from brown rice, sunflower seeds, sesame seeds, flax seeds, </a:t>
            </a:r>
            <a:r>
              <a:rPr lang="en-US" sz="2800" dirty="0" err="1" smtClean="0"/>
              <a:t>etc</a:t>
            </a:r>
            <a:r>
              <a:rPr lang="en-US" sz="2800" dirty="0" smtClean="0"/>
              <a:t>, may also credit as meat alternates, grains, and/or vegetables.</a:t>
            </a:r>
          </a:p>
          <a:p>
            <a:pPr marL="285750" indent="-285750">
              <a:buFont typeface="Arial" panose="020B0604020202020204" pitchFamily="34" charset="0"/>
              <a:buChar char="•"/>
            </a:pPr>
            <a:endParaRPr lang="en-US" sz="1200" dirty="0" smtClean="0"/>
          </a:p>
          <a:p>
            <a:pPr marL="742950" lvl="1" indent="-285750">
              <a:buFont typeface="Arial" panose="020B0604020202020204" pitchFamily="34" charset="0"/>
              <a:buChar char="•"/>
            </a:pPr>
            <a:r>
              <a:rPr lang="en-US" sz="2800" dirty="0" smtClean="0"/>
              <a:t>Creditable ingredients must be present in the </a:t>
            </a:r>
            <a:r>
              <a:rPr lang="en-US" sz="2800" b="1" dirty="0" smtClean="0"/>
              <a:t>minimum creditable quantities </a:t>
            </a:r>
            <a:r>
              <a:rPr lang="en-US" sz="2800" dirty="0" smtClean="0"/>
              <a:t>(1/8 cup or ¼ ounce equivalents)</a:t>
            </a:r>
          </a:p>
          <a:p>
            <a:pPr marL="742950" lvl="1" indent="-285750">
              <a:buFont typeface="Arial" panose="020B0604020202020204" pitchFamily="34" charset="0"/>
              <a:buChar char="•"/>
            </a:pPr>
            <a:r>
              <a:rPr lang="en-US" sz="2800" dirty="0" smtClean="0"/>
              <a:t>Must have either a </a:t>
            </a:r>
            <a:r>
              <a:rPr lang="en-US" sz="2800" b="1" dirty="0" smtClean="0"/>
              <a:t>CN Label or PFS</a:t>
            </a:r>
            <a:r>
              <a:rPr lang="en-US" sz="2800" dirty="0" smtClean="0"/>
              <a:t> to credit</a:t>
            </a:r>
          </a:p>
        </p:txBody>
      </p:sp>
      <p:pic>
        <p:nvPicPr>
          <p:cNvPr id="2051" name="id-9CB6E76B-454B-4DB9-A933-91761EE139AA" descr="Image.jpeg"/>
          <p:cNvPicPr>
            <a:picLocks noChangeAspect="1" noChangeArrowheads="1"/>
          </p:cNvPicPr>
          <p:nvPr/>
        </p:nvPicPr>
        <p:blipFill rotWithShape="1">
          <a:blip r:embed="rId3">
            <a:extLst>
              <a:ext uri="{28A0092B-C50C-407E-A947-70E740481C1C}">
                <a14:useLocalDpi xmlns:a14="http://schemas.microsoft.com/office/drawing/2010/main" val="0"/>
              </a:ext>
            </a:extLst>
          </a:blip>
          <a:srcRect l="32500" t="59597" r="32732" b="34755"/>
          <a:stretch/>
        </p:blipFill>
        <p:spPr bwMode="auto">
          <a:xfrm>
            <a:off x="1805747" y="5218407"/>
            <a:ext cx="5144045" cy="111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58660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13-2019</a:t>
            </a:r>
            <a:endParaRPr lang="en-US" dirty="0"/>
          </a:p>
        </p:txBody>
      </p:sp>
      <p:sp>
        <p:nvSpPr>
          <p:cNvPr id="3" name="Content Placeholder 2"/>
          <p:cNvSpPr>
            <a:spLocks noGrp="1"/>
          </p:cNvSpPr>
          <p:nvPr>
            <p:ph idx="4294967295"/>
          </p:nvPr>
        </p:nvSpPr>
        <p:spPr>
          <a:xfrm>
            <a:off x="114027" y="1235129"/>
            <a:ext cx="8840787" cy="4850361"/>
          </a:xfrm>
        </p:spPr>
        <p:txBody>
          <a:bodyPr>
            <a:normAutofit lnSpcReduction="10000"/>
          </a:bodyPr>
          <a:lstStyle/>
          <a:p>
            <a:pPr marL="0" indent="0">
              <a:buNone/>
            </a:pPr>
            <a:r>
              <a:rPr lang="en-US" u="sng" dirty="0"/>
              <a:t>Crediting Pasta Products Made of Vegetable Flour in the Child Nutrition </a:t>
            </a:r>
            <a:r>
              <a:rPr lang="en-US" u="sng" dirty="0" smtClean="0"/>
              <a:t>Programs</a:t>
            </a:r>
          </a:p>
          <a:p>
            <a:pPr marL="0" indent="0">
              <a:buNone/>
            </a:pPr>
            <a:endParaRPr lang="en-US" b="1" u="sng" dirty="0"/>
          </a:p>
          <a:p>
            <a:r>
              <a:rPr lang="en-US" dirty="0" smtClean="0"/>
              <a:t>Pastas made of </a:t>
            </a:r>
            <a:r>
              <a:rPr lang="en-US" b="1" dirty="0" smtClean="0"/>
              <a:t>100% vegetable flour </a:t>
            </a:r>
            <a:r>
              <a:rPr lang="en-US" dirty="0" smtClean="0"/>
              <a:t>can credit 1:1</a:t>
            </a:r>
          </a:p>
          <a:p>
            <a:pPr lvl="1"/>
            <a:r>
              <a:rPr lang="en-US" dirty="0" smtClean="0"/>
              <a:t>½ cup of 100% vegetable flour pasta credit as ½ cup </a:t>
            </a:r>
            <a:r>
              <a:rPr lang="en-US" dirty="0" smtClean="0"/>
              <a:t>Vegetable</a:t>
            </a:r>
            <a:endParaRPr lang="en-US" dirty="0" smtClean="0"/>
          </a:p>
          <a:p>
            <a:pPr lvl="1"/>
            <a:endParaRPr lang="en-US" sz="1200" dirty="0"/>
          </a:p>
          <a:p>
            <a:r>
              <a:rPr lang="en-US" dirty="0" smtClean="0"/>
              <a:t>Pastas made of vegetable flours </a:t>
            </a:r>
            <a:r>
              <a:rPr lang="en-US" u="sng" dirty="0" smtClean="0"/>
              <a:t>AND</a:t>
            </a:r>
            <a:r>
              <a:rPr lang="en-US" dirty="0" smtClean="0"/>
              <a:t> other non-vegetable ingredients must have a PFS</a:t>
            </a:r>
          </a:p>
          <a:p>
            <a:endParaRPr lang="en-US" sz="1200" dirty="0"/>
          </a:p>
          <a:p>
            <a:r>
              <a:rPr lang="en-US" dirty="0" smtClean="0"/>
              <a:t>Pastas made of </a:t>
            </a:r>
            <a:r>
              <a:rPr lang="en-US" b="1" dirty="0" smtClean="0"/>
              <a:t>100% legume flours </a:t>
            </a:r>
            <a:r>
              <a:rPr lang="en-US" dirty="0" smtClean="0"/>
              <a:t>can credit as a </a:t>
            </a:r>
            <a:r>
              <a:rPr lang="en-US" dirty="0" smtClean="0"/>
              <a:t>Meat </a:t>
            </a:r>
            <a:r>
              <a:rPr lang="en-US" dirty="0"/>
              <a:t>A</a:t>
            </a:r>
            <a:r>
              <a:rPr lang="en-US" dirty="0" smtClean="0"/>
              <a:t>lternate </a:t>
            </a:r>
            <a:r>
              <a:rPr lang="en-US" dirty="0" smtClean="0"/>
              <a:t>(or as </a:t>
            </a:r>
            <a:r>
              <a:rPr lang="en-US" dirty="0" smtClean="0"/>
              <a:t>Vegetable</a:t>
            </a:r>
            <a:r>
              <a:rPr lang="en-US" dirty="0" smtClean="0"/>
              <a:t>)</a:t>
            </a:r>
          </a:p>
          <a:p>
            <a:pPr lvl="1"/>
            <a:r>
              <a:rPr lang="en-US" dirty="0" smtClean="0"/>
              <a:t>½ cup of 100% legume flour pasta credit as 2 ounce equivalents </a:t>
            </a:r>
            <a:r>
              <a:rPr lang="en-US" dirty="0" smtClean="0"/>
              <a:t>Meat </a:t>
            </a:r>
            <a:r>
              <a:rPr lang="en-US" dirty="0"/>
              <a:t>A</a:t>
            </a:r>
            <a:r>
              <a:rPr lang="en-US" dirty="0" smtClean="0"/>
              <a:t>lternate</a:t>
            </a:r>
            <a:endParaRPr lang="en-US" dirty="0"/>
          </a:p>
        </p:txBody>
      </p:sp>
    </p:spTree>
    <p:extLst>
      <p:ext uri="{BB962C8B-B14F-4D97-AF65-F5344CB8AC3E}">
        <p14:creationId xmlns:p14="http://schemas.microsoft.com/office/powerpoint/2010/main" val="19982436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13-2019</a:t>
            </a:r>
            <a:endParaRPr lang="en-US" dirty="0"/>
          </a:p>
        </p:txBody>
      </p:sp>
      <p:sp>
        <p:nvSpPr>
          <p:cNvPr id="3" name="Content Placeholder 2"/>
          <p:cNvSpPr>
            <a:spLocks noGrp="1"/>
          </p:cNvSpPr>
          <p:nvPr>
            <p:ph idx="4294967295"/>
          </p:nvPr>
        </p:nvSpPr>
        <p:spPr>
          <a:xfrm>
            <a:off x="114027" y="1235129"/>
            <a:ext cx="8840787" cy="5291795"/>
          </a:xfrm>
        </p:spPr>
        <p:txBody>
          <a:bodyPr>
            <a:normAutofit/>
          </a:bodyPr>
          <a:lstStyle/>
          <a:p>
            <a:pPr marL="0" indent="0">
              <a:buNone/>
            </a:pPr>
            <a:r>
              <a:rPr lang="en-US" u="sng" dirty="0"/>
              <a:t>Crediting Pasta Products Made of Vegetable Flour in the Child Nutrition </a:t>
            </a:r>
            <a:r>
              <a:rPr lang="en-US" u="sng" dirty="0" smtClean="0"/>
              <a:t>Programs</a:t>
            </a:r>
          </a:p>
          <a:p>
            <a:pPr marL="0" indent="0">
              <a:buNone/>
            </a:pPr>
            <a:endParaRPr lang="en-US" sz="1200" b="1" u="sng" dirty="0" smtClean="0"/>
          </a:p>
          <a:p>
            <a:pPr lvl="1"/>
            <a:endParaRPr lang="en-US" dirty="0" smtClean="0"/>
          </a:p>
          <a:p>
            <a:pPr lvl="1"/>
            <a:endParaRPr lang="en-US" dirty="0"/>
          </a:p>
          <a:p>
            <a:pPr lvl="1"/>
            <a:endParaRPr lang="en-US" dirty="0" smtClean="0"/>
          </a:p>
          <a:p>
            <a:pPr lvl="1"/>
            <a:endParaRPr lang="en-US" dirty="0"/>
          </a:p>
          <a:p>
            <a:pPr lvl="1"/>
            <a:endParaRPr lang="en-US" dirty="0"/>
          </a:p>
          <a:p>
            <a:endParaRPr lang="en-US" dirty="0" smtClean="0"/>
          </a:p>
          <a:p>
            <a:r>
              <a:rPr lang="en-US" dirty="0" smtClean="0"/>
              <a:t>Grain-based pasta products that contain small amounts of vegetable powder for color (ex. Spinach, sun-dried tomatoes) do not credit as a Vegetable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4201" y="2500936"/>
            <a:ext cx="2926080" cy="1645920"/>
          </a:xfrm>
          <a:prstGeom prst="rect">
            <a:avLst/>
          </a:prstGeom>
        </p:spPr>
      </p:pic>
      <p:sp>
        <p:nvSpPr>
          <p:cNvPr id="5" name="TextBox 4"/>
          <p:cNvSpPr txBox="1"/>
          <p:nvPr/>
        </p:nvSpPr>
        <p:spPr>
          <a:xfrm>
            <a:off x="114027" y="2298294"/>
            <a:ext cx="5645642"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Whole vegetables cut into noodles or spirals continue to credit based on volume served</a:t>
            </a:r>
          </a:p>
          <a:p>
            <a:pPr marL="914400" lvl="1" indent="-457200">
              <a:buFont typeface="Arial" panose="020B0604020202020204" pitchFamily="34" charset="0"/>
              <a:buChar char="•"/>
            </a:pPr>
            <a:r>
              <a:rPr lang="en-US" sz="2800" dirty="0"/>
              <a:t>Ex. 1 cup of zucchini noodle </a:t>
            </a:r>
            <a:r>
              <a:rPr lang="en-US" sz="2800" dirty="0" smtClean="0"/>
              <a:t>(“</a:t>
            </a:r>
            <a:r>
              <a:rPr lang="en-US" sz="2800" dirty="0" err="1"/>
              <a:t>zoodles</a:t>
            </a:r>
            <a:r>
              <a:rPr lang="en-US" sz="2800" dirty="0"/>
              <a:t>”) = 1 cup Vegetable component</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12686155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15-2019</a:t>
            </a:r>
            <a:endParaRPr lang="en-US" dirty="0"/>
          </a:p>
        </p:txBody>
      </p:sp>
      <p:sp>
        <p:nvSpPr>
          <p:cNvPr id="3" name="Content Placeholder 2"/>
          <p:cNvSpPr>
            <a:spLocks noGrp="1"/>
          </p:cNvSpPr>
          <p:nvPr>
            <p:ph idx="4294967295"/>
          </p:nvPr>
        </p:nvSpPr>
        <p:spPr>
          <a:xfrm>
            <a:off x="161734" y="1293145"/>
            <a:ext cx="8872538" cy="4135437"/>
          </a:xfrm>
        </p:spPr>
        <p:txBody>
          <a:bodyPr/>
          <a:lstStyle/>
          <a:p>
            <a:pPr marL="0" indent="0">
              <a:buNone/>
            </a:pPr>
            <a:r>
              <a:rPr lang="en-US" u="sng" dirty="0"/>
              <a:t>Crediting Coconut, Hominy, Corn Masa, and Corn Flour in the Child Nutrition </a:t>
            </a:r>
            <a:r>
              <a:rPr lang="en-US" u="sng" dirty="0" smtClean="0"/>
              <a:t>Programs</a:t>
            </a:r>
          </a:p>
          <a:p>
            <a:pPr marL="0" indent="0">
              <a:buNone/>
            </a:pPr>
            <a:endParaRPr lang="en-US" sz="1600" u="sng" dirty="0"/>
          </a:p>
          <a:p>
            <a:r>
              <a:rPr lang="en-US" dirty="0" smtClean="0"/>
              <a:t>Replaces CACFP 09-2019</a:t>
            </a:r>
          </a:p>
          <a:p>
            <a:pPr lvl="1"/>
            <a:r>
              <a:rPr lang="en-US" dirty="0" smtClean="0"/>
              <a:t>CACFP 09-2019 provided crediting information for Coconut, Hominy, Corn Masa, and Corn Flour</a:t>
            </a:r>
          </a:p>
          <a:p>
            <a:pPr lvl="1"/>
            <a:r>
              <a:rPr lang="en-US" dirty="0" smtClean="0"/>
              <a:t>CACFP 15-2019 provided additional guidance on creditable hominy and grits and allowed dried coconuts to be creditable</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9533" y="4746502"/>
            <a:ext cx="2257846" cy="1533063"/>
          </a:xfrm>
          <a:prstGeom prst="rect">
            <a:avLst/>
          </a:prstGeom>
        </p:spPr>
      </p:pic>
    </p:spTree>
    <p:extLst>
      <p:ext uri="{BB962C8B-B14F-4D97-AF65-F5344CB8AC3E}">
        <p14:creationId xmlns:p14="http://schemas.microsoft.com/office/powerpoint/2010/main" val="4148074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15-2019</a:t>
            </a:r>
            <a:endParaRPr lang="en-US" dirty="0"/>
          </a:p>
        </p:txBody>
      </p:sp>
      <p:pic>
        <p:nvPicPr>
          <p:cNvPr id="10" name="Picture 9"/>
          <p:cNvPicPr>
            <a:picLocks noChangeAspect="1"/>
          </p:cNvPicPr>
          <p:nvPr/>
        </p:nvPicPr>
        <p:blipFill>
          <a:blip r:embed="rId3"/>
          <a:stretch>
            <a:fillRect/>
          </a:stretch>
        </p:blipFill>
        <p:spPr>
          <a:xfrm>
            <a:off x="6432086" y="4690663"/>
            <a:ext cx="2488570" cy="1767451"/>
          </a:xfrm>
          <a:prstGeom prst="rect">
            <a:avLst/>
          </a:prstGeom>
        </p:spPr>
      </p:pic>
      <p:sp>
        <p:nvSpPr>
          <p:cNvPr id="3" name="Content Placeholder 2"/>
          <p:cNvSpPr>
            <a:spLocks noGrp="1"/>
          </p:cNvSpPr>
          <p:nvPr>
            <p:ph idx="4294967295"/>
          </p:nvPr>
        </p:nvSpPr>
        <p:spPr>
          <a:xfrm>
            <a:off x="161734" y="961576"/>
            <a:ext cx="8872538" cy="5201899"/>
          </a:xfrm>
        </p:spPr>
        <p:txBody>
          <a:bodyPr>
            <a:normAutofit lnSpcReduction="10000"/>
          </a:bodyPr>
          <a:lstStyle/>
          <a:p>
            <a:pPr marL="0" indent="0">
              <a:buNone/>
            </a:pPr>
            <a:r>
              <a:rPr lang="en-US" u="sng" dirty="0"/>
              <a:t>Crediting Coconut, Hominy, Corn Masa, and Corn Flour in the Child Nutrition </a:t>
            </a:r>
            <a:r>
              <a:rPr lang="en-US" u="sng" dirty="0" smtClean="0"/>
              <a:t>Programs</a:t>
            </a:r>
          </a:p>
          <a:p>
            <a:pPr marL="0" indent="0">
              <a:buNone/>
            </a:pPr>
            <a:endParaRPr lang="en-US" sz="800" u="sng" dirty="0"/>
          </a:p>
          <a:p>
            <a:pPr marL="0" indent="0">
              <a:buNone/>
            </a:pPr>
            <a:r>
              <a:rPr lang="en-US" b="1" dirty="0" smtClean="0"/>
              <a:t>Coconut:</a:t>
            </a:r>
          </a:p>
          <a:p>
            <a:r>
              <a:rPr lang="en-US" dirty="0" smtClean="0"/>
              <a:t>Fresh, frozen, and dried coconut are creditable as a Fruit</a:t>
            </a:r>
          </a:p>
          <a:p>
            <a:pPr lvl="1"/>
            <a:r>
              <a:rPr lang="en-US" dirty="0" smtClean="0"/>
              <a:t>Fresh and frozen coconut credit based on the volume </a:t>
            </a:r>
            <a:r>
              <a:rPr lang="en-US" dirty="0" smtClean="0"/>
              <a:t>served</a:t>
            </a:r>
          </a:p>
          <a:p>
            <a:pPr lvl="2"/>
            <a:r>
              <a:rPr lang="en-US" dirty="0" smtClean="0"/>
              <a:t> </a:t>
            </a:r>
            <a:r>
              <a:rPr lang="en-US" dirty="0" smtClean="0"/>
              <a:t>¼ cup of fresh coconut = ¼ cup of Fruit</a:t>
            </a:r>
          </a:p>
          <a:p>
            <a:pPr lvl="1"/>
            <a:r>
              <a:rPr lang="en-US" dirty="0" smtClean="0"/>
              <a:t>Dried coconut credits at twice the volume </a:t>
            </a:r>
            <a:r>
              <a:rPr lang="en-US" dirty="0" smtClean="0"/>
              <a:t>served</a:t>
            </a:r>
          </a:p>
          <a:p>
            <a:pPr lvl="2"/>
            <a:r>
              <a:rPr lang="en-US" dirty="0" smtClean="0"/>
              <a:t>1/8 </a:t>
            </a:r>
            <a:r>
              <a:rPr lang="en-US" dirty="0" smtClean="0"/>
              <a:t>cup of dried coconut = ¼ cup of Fruit</a:t>
            </a:r>
          </a:p>
          <a:p>
            <a:pPr lvl="1"/>
            <a:r>
              <a:rPr lang="en-US" dirty="0" smtClean="0"/>
              <a:t>100% Coconut Juice can credit as a Fruit Component – it will count towards the once per day juice </a:t>
            </a:r>
            <a:r>
              <a:rPr lang="en-US" dirty="0" smtClean="0"/>
              <a:t>limit</a:t>
            </a:r>
          </a:p>
          <a:p>
            <a:pPr lvl="2"/>
            <a:r>
              <a:rPr lang="en-US" dirty="0" smtClean="0"/>
              <a:t>¼ cup of coconut juice = ¼ cup of Fruit</a:t>
            </a:r>
            <a:endParaRPr lang="en-US" dirty="0" smtClean="0"/>
          </a:p>
          <a:p>
            <a:pPr lvl="1"/>
            <a:endParaRPr lang="en-US" sz="800" dirty="0"/>
          </a:p>
          <a:p>
            <a:r>
              <a:rPr lang="en-US" dirty="0" smtClean="0"/>
              <a:t>Coconut flour and coconut oil are </a:t>
            </a:r>
            <a:r>
              <a:rPr lang="en-US" b="1" dirty="0" smtClean="0"/>
              <a:t>NOT creditable</a:t>
            </a:r>
            <a:endParaRPr lang="en-US" b="1" dirty="0"/>
          </a:p>
        </p:txBody>
      </p:sp>
    </p:spTree>
    <p:extLst>
      <p:ext uri="{BB962C8B-B14F-4D97-AF65-F5344CB8AC3E}">
        <p14:creationId xmlns:p14="http://schemas.microsoft.com/office/powerpoint/2010/main" val="32372841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Which Coconut Water is Creditable? </a:t>
            </a:r>
            <a:endParaRPr lang="en-US" dirty="0"/>
          </a:p>
        </p:txBody>
      </p:sp>
      <p:grpSp>
        <p:nvGrpSpPr>
          <p:cNvPr id="7" name="Group 6"/>
          <p:cNvGrpSpPr/>
          <p:nvPr/>
        </p:nvGrpSpPr>
        <p:grpSpPr>
          <a:xfrm>
            <a:off x="6892417" y="1490703"/>
            <a:ext cx="1729068" cy="4180338"/>
            <a:chOff x="6892417" y="1490703"/>
            <a:chExt cx="1729068" cy="4180338"/>
          </a:xfrm>
        </p:grpSpPr>
        <p:pic>
          <p:nvPicPr>
            <p:cNvPr id="4" name="Picture 3"/>
            <p:cNvPicPr>
              <a:picLocks noChangeAspect="1"/>
            </p:cNvPicPr>
            <p:nvPr/>
          </p:nvPicPr>
          <p:blipFill>
            <a:blip r:embed="rId3"/>
            <a:stretch>
              <a:fillRect/>
            </a:stretch>
          </p:blipFill>
          <p:spPr>
            <a:xfrm>
              <a:off x="6892417" y="1490703"/>
              <a:ext cx="1729068" cy="4180338"/>
            </a:xfrm>
            <a:prstGeom prst="rect">
              <a:avLst/>
            </a:prstGeom>
          </p:spPr>
        </p:pic>
        <p:sp>
          <p:nvSpPr>
            <p:cNvPr id="6" name="Rectangle 5"/>
            <p:cNvSpPr/>
            <p:nvPr/>
          </p:nvSpPr>
          <p:spPr>
            <a:xfrm>
              <a:off x="7253728" y="2919933"/>
              <a:ext cx="1068080" cy="591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98291" y="1490703"/>
            <a:ext cx="2048782" cy="4014666"/>
            <a:chOff x="298291" y="1490703"/>
            <a:chExt cx="2048782" cy="4014666"/>
          </a:xfrm>
        </p:grpSpPr>
        <p:pic>
          <p:nvPicPr>
            <p:cNvPr id="3" name="Picture 2"/>
            <p:cNvPicPr>
              <a:picLocks noChangeAspect="1"/>
            </p:cNvPicPr>
            <p:nvPr/>
          </p:nvPicPr>
          <p:blipFill>
            <a:blip r:embed="rId4"/>
            <a:stretch>
              <a:fillRect/>
            </a:stretch>
          </p:blipFill>
          <p:spPr>
            <a:xfrm>
              <a:off x="298291" y="1490703"/>
              <a:ext cx="2048782" cy="4014666"/>
            </a:xfrm>
            <a:prstGeom prst="rect">
              <a:avLst/>
            </a:prstGeom>
          </p:spPr>
        </p:pic>
        <p:sp>
          <p:nvSpPr>
            <p:cNvPr id="8" name="Rectangle 7"/>
            <p:cNvSpPr/>
            <p:nvPr/>
          </p:nvSpPr>
          <p:spPr>
            <a:xfrm>
              <a:off x="875980" y="2766252"/>
              <a:ext cx="553250" cy="139081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ight Arrow Callout 4"/>
          <p:cNvSpPr/>
          <p:nvPr/>
        </p:nvSpPr>
        <p:spPr>
          <a:xfrm>
            <a:off x="2347073" y="3261140"/>
            <a:ext cx="4783710" cy="2409901"/>
          </a:xfrm>
          <a:prstGeom prst="rightArrowCallout">
            <a:avLst>
              <a:gd name="adj1" fmla="val 29545"/>
              <a:gd name="adj2" fmla="val 24043"/>
              <a:gd name="adj3" fmla="val 36160"/>
              <a:gd name="adj4" fmla="val 6497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Ingredients: Filtered water, proprietary sweetener blend (</a:t>
            </a:r>
            <a:r>
              <a:rPr lang="en-US" dirty="0" err="1" smtClean="0"/>
              <a:t>Erythritol</a:t>
            </a:r>
            <a:r>
              <a:rPr lang="en-US" dirty="0" smtClean="0"/>
              <a:t>, Stevia Leaf Extract), coconut water concentrate, natural flavors, potassium citrate, citric acid, white tea extract, sea salt, </a:t>
            </a:r>
            <a:r>
              <a:rPr lang="en-US" dirty="0" err="1" smtClean="0"/>
              <a:t>coffeefruit</a:t>
            </a:r>
            <a:r>
              <a:rPr lang="en-US" dirty="0" smtClean="0"/>
              <a:t> extract, malic acid, vitamin D</a:t>
            </a:r>
            <a:endParaRPr lang="en-US" dirty="0"/>
          </a:p>
        </p:txBody>
      </p:sp>
      <p:sp>
        <p:nvSpPr>
          <p:cNvPr id="10" name="Left Arrow Callout 9"/>
          <p:cNvSpPr/>
          <p:nvPr/>
        </p:nvSpPr>
        <p:spPr>
          <a:xfrm>
            <a:off x="2274475" y="1744276"/>
            <a:ext cx="4049486" cy="1337021"/>
          </a:xfrm>
          <a:prstGeom prst="leftArrowCallout">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Ingredients: 100% Coconut Water</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772" y="4275757"/>
            <a:ext cx="1762761" cy="2017466"/>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0783" y="4638752"/>
            <a:ext cx="1398013" cy="1398013"/>
          </a:xfrm>
          <a:prstGeom prst="rect">
            <a:avLst/>
          </a:prstGeom>
        </p:spPr>
      </p:pic>
    </p:spTree>
    <p:extLst>
      <p:ext uri="{BB962C8B-B14F-4D97-AF65-F5344CB8AC3E}">
        <p14:creationId xmlns:p14="http://schemas.microsoft.com/office/powerpoint/2010/main" val="335207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15-2019</a:t>
            </a:r>
            <a:endParaRPr lang="en-US" dirty="0"/>
          </a:p>
        </p:txBody>
      </p:sp>
      <p:sp>
        <p:nvSpPr>
          <p:cNvPr id="3" name="Content Placeholder 2"/>
          <p:cNvSpPr>
            <a:spLocks noGrp="1"/>
          </p:cNvSpPr>
          <p:nvPr>
            <p:ph idx="4294967295"/>
          </p:nvPr>
        </p:nvSpPr>
        <p:spPr>
          <a:xfrm>
            <a:off x="161734" y="988345"/>
            <a:ext cx="8872538" cy="5443986"/>
          </a:xfrm>
        </p:spPr>
        <p:txBody>
          <a:bodyPr>
            <a:normAutofit/>
          </a:bodyPr>
          <a:lstStyle/>
          <a:p>
            <a:pPr marL="0" indent="0">
              <a:buNone/>
            </a:pPr>
            <a:r>
              <a:rPr lang="en-US" u="sng" dirty="0"/>
              <a:t>Crediting Coconut, Hominy, Corn Masa, and Corn Flour in the Child Nutrition </a:t>
            </a:r>
            <a:r>
              <a:rPr lang="en-US" u="sng" dirty="0" smtClean="0"/>
              <a:t>Programs</a:t>
            </a:r>
          </a:p>
          <a:p>
            <a:pPr marL="0" indent="0">
              <a:buNone/>
            </a:pPr>
            <a:endParaRPr lang="en-US" sz="800" u="sng" dirty="0" smtClean="0"/>
          </a:p>
          <a:p>
            <a:pPr marL="0" indent="0">
              <a:buNone/>
            </a:pPr>
            <a:r>
              <a:rPr lang="en-US" b="1" dirty="0" smtClean="0"/>
              <a:t>Hominy:</a:t>
            </a:r>
          </a:p>
          <a:p>
            <a:r>
              <a:rPr lang="en-US" dirty="0" smtClean="0"/>
              <a:t>Canned or cooked whole hominy credits as a Vegetable</a:t>
            </a:r>
          </a:p>
          <a:p>
            <a:pPr lvl="1"/>
            <a:r>
              <a:rPr lang="en-US" dirty="0" smtClean="0"/>
              <a:t>¼ cup will credit </a:t>
            </a:r>
            <a:r>
              <a:rPr lang="en-US" dirty="0" smtClean="0"/>
              <a:t>as </a:t>
            </a:r>
            <a:r>
              <a:rPr lang="en-US" dirty="0" smtClean="0"/>
              <a:t>¼ cup Vegetable</a:t>
            </a:r>
          </a:p>
          <a:p>
            <a:r>
              <a:rPr lang="en-US" dirty="0" smtClean="0"/>
              <a:t>Dry Hominy Grits will credit as a Whole Grain</a:t>
            </a:r>
          </a:p>
          <a:p>
            <a:pPr lvl="1"/>
            <a:r>
              <a:rPr lang="en-US" dirty="0" smtClean="0"/>
              <a:t>½ cup cooked or 1 ounce of dry hominy credit as 1 ounce equivalent </a:t>
            </a:r>
            <a:r>
              <a:rPr lang="en-US" dirty="0" smtClean="0"/>
              <a:t>Whole </a:t>
            </a:r>
            <a:r>
              <a:rPr lang="en-US" dirty="0"/>
              <a:t>G</a:t>
            </a:r>
            <a:r>
              <a:rPr lang="en-US" dirty="0" smtClean="0"/>
              <a:t>rain</a:t>
            </a:r>
            <a:endParaRPr lang="en-US" dirty="0" smtClean="0"/>
          </a:p>
          <a:p>
            <a:pPr lvl="1"/>
            <a:r>
              <a:rPr lang="en-US" dirty="0" smtClean="0"/>
              <a:t>Products labeled “enriched grits” credit as an enriched grain</a:t>
            </a:r>
          </a:p>
          <a:p>
            <a:pPr lvl="1"/>
            <a:r>
              <a:rPr lang="en-US" dirty="0" smtClean="0"/>
              <a:t>Products labeled only as “grits”, “stone ground corn” or “</a:t>
            </a:r>
            <a:r>
              <a:rPr lang="en-US" dirty="0" err="1" smtClean="0"/>
              <a:t>degermed</a:t>
            </a:r>
            <a:r>
              <a:rPr lang="en-US" dirty="0" smtClean="0"/>
              <a:t> corn” are not creditable</a:t>
            </a:r>
            <a:endParaRPr lang="en-US" dirty="0"/>
          </a:p>
        </p:txBody>
      </p:sp>
    </p:spTree>
    <p:extLst>
      <p:ext uri="{BB962C8B-B14F-4D97-AF65-F5344CB8AC3E}">
        <p14:creationId xmlns:p14="http://schemas.microsoft.com/office/powerpoint/2010/main" val="40422875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Certificate of Completion</a:t>
            </a:r>
            <a:endParaRPr lang="en-US" dirty="0"/>
          </a:p>
        </p:txBody>
      </p:sp>
      <p:pic>
        <p:nvPicPr>
          <p:cNvPr id="4" name="Content Placeholder 3"/>
          <p:cNvPicPr>
            <a:picLocks noGrp="1" noChangeAspect="1"/>
          </p:cNvPicPr>
          <p:nvPr>
            <p:ph idx="4294967295"/>
          </p:nvPr>
        </p:nvPicPr>
        <p:blipFill>
          <a:blip r:embed="rId3"/>
          <a:stretch>
            <a:fillRect/>
          </a:stretch>
        </p:blipFill>
        <p:spPr>
          <a:xfrm>
            <a:off x="1682141" y="988345"/>
            <a:ext cx="5254686" cy="3840842"/>
          </a:xfrm>
          <a:prstGeom prst="rect">
            <a:avLst/>
          </a:prstGeom>
        </p:spPr>
      </p:pic>
      <p:sp>
        <p:nvSpPr>
          <p:cNvPr id="6" name="TextBox 5"/>
          <p:cNvSpPr txBox="1"/>
          <p:nvPr/>
        </p:nvSpPr>
        <p:spPr>
          <a:xfrm>
            <a:off x="168166" y="4960883"/>
            <a:ext cx="8975834"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Certificates will be sent within 1 week to the registered attendee</a:t>
            </a:r>
          </a:p>
          <a:p>
            <a:pPr marL="285750" indent="-285750">
              <a:buFont typeface="Arial" panose="020B0604020202020204" pitchFamily="34" charset="0"/>
              <a:buChar char="•"/>
            </a:pPr>
            <a:r>
              <a:rPr lang="en-US" sz="2000" dirty="0" smtClean="0"/>
              <a:t>Only attendees who </a:t>
            </a:r>
            <a:r>
              <a:rPr lang="en-US" sz="2000" dirty="0" smtClean="0"/>
              <a:t>viewed </a:t>
            </a:r>
            <a:r>
              <a:rPr lang="en-US" sz="2000" dirty="0" smtClean="0"/>
              <a:t>the entire session will be provided with a certificate</a:t>
            </a:r>
          </a:p>
          <a:p>
            <a:pPr marL="285750" indent="-285750">
              <a:buFont typeface="Arial" panose="020B0604020202020204" pitchFamily="34" charset="0"/>
              <a:buChar char="•"/>
            </a:pPr>
            <a:r>
              <a:rPr lang="en-US" sz="2000" dirty="0" smtClean="0"/>
              <a:t>Questions: </a:t>
            </a:r>
            <a:r>
              <a:rPr lang="en-US" sz="2000" dirty="0" smtClean="0">
                <a:hlinkClick r:id="rId4"/>
              </a:rPr>
              <a:t>ODE.CommunityNutrition@state.or.us</a:t>
            </a:r>
            <a:r>
              <a:rPr lang="en-US" sz="2000" dirty="0" smtClean="0"/>
              <a:t> </a:t>
            </a:r>
            <a:endParaRPr lang="en-US" sz="2000" dirty="0"/>
          </a:p>
        </p:txBody>
      </p:sp>
    </p:spTree>
    <p:extLst>
      <p:ext uri="{BB962C8B-B14F-4D97-AF65-F5344CB8AC3E}">
        <p14:creationId xmlns:p14="http://schemas.microsoft.com/office/powerpoint/2010/main" val="1833946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15-2019</a:t>
            </a:r>
            <a:endParaRPr lang="en-US" dirty="0"/>
          </a:p>
        </p:txBody>
      </p:sp>
      <p:sp>
        <p:nvSpPr>
          <p:cNvPr id="3" name="Content Placeholder 2"/>
          <p:cNvSpPr>
            <a:spLocks noGrp="1"/>
          </p:cNvSpPr>
          <p:nvPr>
            <p:ph idx="4294967295"/>
          </p:nvPr>
        </p:nvSpPr>
        <p:spPr>
          <a:xfrm>
            <a:off x="161734" y="988345"/>
            <a:ext cx="8872538" cy="5443986"/>
          </a:xfrm>
        </p:spPr>
        <p:txBody>
          <a:bodyPr>
            <a:normAutofit/>
          </a:bodyPr>
          <a:lstStyle/>
          <a:p>
            <a:pPr marL="0" indent="0">
              <a:buNone/>
            </a:pPr>
            <a:r>
              <a:rPr lang="en-US" u="sng" dirty="0"/>
              <a:t>Crediting Coconut, Hominy, Corn Masa, and Corn Flour in the Child Nutrition </a:t>
            </a:r>
            <a:r>
              <a:rPr lang="en-US" u="sng" dirty="0" smtClean="0"/>
              <a:t>Programs</a:t>
            </a:r>
          </a:p>
          <a:p>
            <a:pPr marL="0" indent="0">
              <a:buNone/>
            </a:pPr>
            <a:endParaRPr lang="en-US" sz="800" u="sng" dirty="0" smtClean="0"/>
          </a:p>
          <a:p>
            <a:pPr marL="0" indent="0">
              <a:buNone/>
            </a:pPr>
            <a:r>
              <a:rPr lang="en-US" b="1" dirty="0" smtClean="0"/>
              <a:t>Corn Masa and Masa </a:t>
            </a:r>
            <a:r>
              <a:rPr lang="en-US" b="1" dirty="0" err="1" smtClean="0"/>
              <a:t>Harina</a:t>
            </a:r>
            <a:endParaRPr lang="en-US" b="1" dirty="0" smtClean="0"/>
          </a:p>
          <a:p>
            <a:r>
              <a:rPr lang="en-US" dirty="0" smtClean="0"/>
              <a:t>Corn Masa and Masa </a:t>
            </a:r>
            <a:r>
              <a:rPr lang="en-US" dirty="0" err="1" smtClean="0"/>
              <a:t>Harina</a:t>
            </a:r>
            <a:r>
              <a:rPr lang="en-US" dirty="0" smtClean="0"/>
              <a:t> are </a:t>
            </a:r>
            <a:r>
              <a:rPr lang="en-US" b="1" dirty="0" err="1" smtClean="0"/>
              <a:t>nixtamalized</a:t>
            </a:r>
            <a:r>
              <a:rPr lang="en-US" dirty="0" smtClean="0"/>
              <a:t> – soaked and cooked in an alkaline solution to increase nutrient availability – and are considered </a:t>
            </a:r>
            <a:r>
              <a:rPr lang="en-US" b="1" dirty="0" smtClean="0"/>
              <a:t>whole grains </a:t>
            </a:r>
          </a:p>
          <a:p>
            <a:pPr lvl="1"/>
            <a:r>
              <a:rPr lang="en-US" dirty="0" err="1" smtClean="0"/>
              <a:t>Nixtamalized</a:t>
            </a:r>
            <a:r>
              <a:rPr lang="en-US" dirty="0" smtClean="0"/>
              <a:t> corn can be labeled as “ground corn with trace of lime” or “ground corn treated with lime”  </a:t>
            </a:r>
          </a:p>
          <a:p>
            <a:pPr lvl="1"/>
            <a:r>
              <a:rPr lang="en-US" dirty="0" smtClean="0"/>
              <a:t>Use Exhibit A to credit Corn Masa and Masa </a:t>
            </a:r>
            <a:r>
              <a:rPr lang="en-US" dirty="0" err="1" smtClean="0"/>
              <a:t>Harina</a:t>
            </a:r>
            <a:r>
              <a:rPr lang="en-US" dirty="0" smtClean="0"/>
              <a:t> (Cereal Grains) – </a:t>
            </a:r>
            <a:r>
              <a:rPr lang="en-US" b="1" dirty="0" smtClean="0"/>
              <a:t>½ cup cooked or 1 ounce dry = 1 ounce equivalent</a:t>
            </a:r>
          </a:p>
        </p:txBody>
      </p:sp>
    </p:spTree>
    <p:extLst>
      <p:ext uri="{BB962C8B-B14F-4D97-AF65-F5344CB8AC3E}">
        <p14:creationId xmlns:p14="http://schemas.microsoft.com/office/powerpoint/2010/main" val="1028517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15-2019</a:t>
            </a:r>
            <a:endParaRPr lang="en-US" dirty="0"/>
          </a:p>
        </p:txBody>
      </p:sp>
      <p:sp>
        <p:nvSpPr>
          <p:cNvPr id="3" name="Content Placeholder 2"/>
          <p:cNvSpPr>
            <a:spLocks noGrp="1"/>
          </p:cNvSpPr>
          <p:nvPr>
            <p:ph idx="4294967295"/>
          </p:nvPr>
        </p:nvSpPr>
        <p:spPr>
          <a:xfrm>
            <a:off x="161734" y="988345"/>
            <a:ext cx="8872538" cy="5443986"/>
          </a:xfrm>
        </p:spPr>
        <p:txBody>
          <a:bodyPr>
            <a:normAutofit/>
          </a:bodyPr>
          <a:lstStyle/>
          <a:p>
            <a:pPr marL="0" indent="0">
              <a:buNone/>
            </a:pPr>
            <a:r>
              <a:rPr lang="en-US" u="sng" dirty="0"/>
              <a:t>Crediting Coconut, Hominy, Corn Masa, and Corn Flour in the Child Nutrition </a:t>
            </a:r>
            <a:r>
              <a:rPr lang="en-US" u="sng" dirty="0" smtClean="0"/>
              <a:t>Programs</a:t>
            </a:r>
          </a:p>
          <a:p>
            <a:pPr marL="0" indent="0">
              <a:buNone/>
            </a:pPr>
            <a:endParaRPr lang="en-US" sz="800" u="sng" dirty="0" smtClean="0"/>
          </a:p>
          <a:p>
            <a:pPr marL="0" indent="0">
              <a:buNone/>
            </a:pPr>
            <a:r>
              <a:rPr lang="en-US" b="1" dirty="0" smtClean="0"/>
              <a:t>Corn Flour and Cornmeal</a:t>
            </a:r>
          </a:p>
          <a:p>
            <a:r>
              <a:rPr lang="en-US" dirty="0" smtClean="0"/>
              <a:t>Corn flour and cornmeal crediting will vary:</a:t>
            </a:r>
          </a:p>
          <a:p>
            <a:pPr lvl="1"/>
            <a:r>
              <a:rPr lang="en-US" dirty="0" smtClean="0"/>
              <a:t>Use Exhibit A to credit Corn Flour and Cornmeal (Cereal Grains) – </a:t>
            </a:r>
            <a:r>
              <a:rPr lang="en-US" b="1" dirty="0" smtClean="0"/>
              <a:t>½ cup cooked or 1 ounce dry = 1 ounce equivalent</a:t>
            </a:r>
          </a:p>
          <a:p>
            <a:pPr lvl="1"/>
            <a:r>
              <a:rPr lang="en-US" dirty="0" smtClean="0"/>
              <a:t>“</a:t>
            </a:r>
            <a:r>
              <a:rPr lang="en-US" dirty="0"/>
              <a:t>W</a:t>
            </a:r>
            <a:r>
              <a:rPr lang="en-US" dirty="0" smtClean="0"/>
              <a:t>hole corn flour”, “whole cornmeal”, and “</a:t>
            </a:r>
            <a:r>
              <a:rPr lang="en-US" dirty="0" err="1" smtClean="0"/>
              <a:t>nixtamalized</a:t>
            </a:r>
            <a:r>
              <a:rPr lang="en-US" dirty="0" smtClean="0"/>
              <a:t> corn flour” will be considered </a:t>
            </a:r>
            <a:r>
              <a:rPr lang="en-US" b="1" dirty="0" smtClean="0"/>
              <a:t>Whole </a:t>
            </a:r>
            <a:r>
              <a:rPr lang="en-US" b="1" dirty="0" smtClean="0"/>
              <a:t>G</a:t>
            </a:r>
            <a:r>
              <a:rPr lang="en-US" b="1" dirty="0" smtClean="0"/>
              <a:t>rain-Rich</a:t>
            </a:r>
            <a:endParaRPr lang="en-US" b="1" dirty="0" smtClean="0"/>
          </a:p>
          <a:p>
            <a:pPr lvl="1"/>
            <a:r>
              <a:rPr lang="en-US" dirty="0" smtClean="0"/>
              <a:t>“Enriched corn flour”, “enriched cornmeal”, or “yellow corn flour (</a:t>
            </a:r>
            <a:r>
              <a:rPr lang="en-US" i="1" dirty="0" smtClean="0"/>
              <a:t>folic acid, riboflavin, niacin, and thiamine)”</a:t>
            </a:r>
            <a:r>
              <a:rPr lang="en-US" dirty="0" smtClean="0"/>
              <a:t> will be considered </a:t>
            </a:r>
            <a:r>
              <a:rPr lang="en-US" b="1" dirty="0" smtClean="0"/>
              <a:t>Creditable</a:t>
            </a:r>
            <a:r>
              <a:rPr lang="en-US" dirty="0" smtClean="0"/>
              <a:t>, but </a:t>
            </a:r>
            <a:r>
              <a:rPr lang="en-US" u="sng" dirty="0" smtClean="0"/>
              <a:t>not</a:t>
            </a:r>
            <a:r>
              <a:rPr lang="en-US" dirty="0" smtClean="0"/>
              <a:t> </a:t>
            </a:r>
            <a:r>
              <a:rPr lang="en-US" dirty="0" smtClean="0"/>
              <a:t>Whole </a:t>
            </a:r>
            <a:r>
              <a:rPr lang="en-US" dirty="0" smtClean="0"/>
              <a:t>G</a:t>
            </a:r>
            <a:r>
              <a:rPr lang="en-US" dirty="0" smtClean="0"/>
              <a:t>rain-Rich</a:t>
            </a:r>
            <a:endParaRPr lang="en-US" dirty="0" smtClean="0"/>
          </a:p>
          <a:p>
            <a:pPr lvl="1"/>
            <a:r>
              <a:rPr lang="en-US" dirty="0" smtClean="0"/>
              <a:t>“Corn flour”, “corn meal”, “stone ground corn flour” </a:t>
            </a:r>
            <a:r>
              <a:rPr lang="en-US" b="1" dirty="0" smtClean="0"/>
              <a:t>will not credit as a grain </a:t>
            </a:r>
            <a:r>
              <a:rPr lang="en-US" dirty="0" smtClean="0"/>
              <a:t>because it is not enriched or whole grain-rich</a:t>
            </a:r>
          </a:p>
          <a:p>
            <a:pPr lvl="1"/>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16965018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Mix and Match</a:t>
            </a:r>
            <a:endParaRPr lang="en-US" dirty="0"/>
          </a:p>
        </p:txBody>
      </p:sp>
      <p:sp>
        <p:nvSpPr>
          <p:cNvPr id="3" name="TextBox 2"/>
          <p:cNvSpPr txBox="1"/>
          <p:nvPr/>
        </p:nvSpPr>
        <p:spPr>
          <a:xfrm>
            <a:off x="451945" y="1261241"/>
            <a:ext cx="8008883" cy="523220"/>
          </a:xfrm>
          <a:prstGeom prst="rect">
            <a:avLst/>
          </a:prstGeom>
          <a:noFill/>
        </p:spPr>
        <p:txBody>
          <a:bodyPr wrap="square" rtlCol="0">
            <a:spAutoFit/>
          </a:bodyPr>
          <a:lstStyle/>
          <a:p>
            <a:r>
              <a:rPr lang="en-US" sz="2800" dirty="0" smtClean="0"/>
              <a:t>Could you serve the following?</a:t>
            </a:r>
          </a:p>
        </p:txBody>
      </p:sp>
      <p:sp>
        <p:nvSpPr>
          <p:cNvPr id="4" name="Rectangle 3"/>
          <p:cNvSpPr/>
          <p:nvPr/>
        </p:nvSpPr>
        <p:spPr>
          <a:xfrm>
            <a:off x="451945" y="1920723"/>
            <a:ext cx="8250621" cy="4343443"/>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t"/>
          <a:lstStyle/>
          <a:p>
            <a:pPr algn="ctr"/>
            <a:r>
              <a:rPr lang="en-US" sz="3200" dirty="0" smtClean="0"/>
              <a:t>Lunch</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8849" y="2385768"/>
            <a:ext cx="2926080" cy="195072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0664" y="2341544"/>
            <a:ext cx="2284248" cy="17131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475" y="1920723"/>
            <a:ext cx="2554828" cy="2554828"/>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9001" y="3666030"/>
            <a:ext cx="1457785" cy="254913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6708" y="4336488"/>
            <a:ext cx="2926080" cy="1645920"/>
          </a:xfrm>
          <a:prstGeom prst="rect">
            <a:avLst/>
          </a:prstGeom>
        </p:spPr>
      </p:pic>
      <p:sp>
        <p:nvSpPr>
          <p:cNvPr id="10" name="Rounded Rectangular Callout 9"/>
          <p:cNvSpPr/>
          <p:nvPr/>
        </p:nvSpPr>
        <p:spPr>
          <a:xfrm>
            <a:off x="5309827" y="1353585"/>
            <a:ext cx="1521673" cy="861752"/>
          </a:xfrm>
          <a:prstGeom prst="wedgeRoundRectCallout">
            <a:avLst>
              <a:gd name="adj1" fmla="val -46062"/>
              <a:gd name="adj2" fmla="val 124060"/>
              <a:gd name="adj3" fmla="val 1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Need a PFS or CN Label</a:t>
            </a:r>
            <a:endParaRPr lang="en-US" dirty="0"/>
          </a:p>
        </p:txBody>
      </p:sp>
      <p:sp>
        <p:nvSpPr>
          <p:cNvPr id="11" name="Rounded Rectangular Callout 10"/>
          <p:cNvSpPr/>
          <p:nvPr/>
        </p:nvSpPr>
        <p:spPr>
          <a:xfrm>
            <a:off x="293474" y="4410254"/>
            <a:ext cx="1419211" cy="1257630"/>
          </a:xfrm>
          <a:prstGeom prst="wedgeRoundRectCallout">
            <a:avLst>
              <a:gd name="adj1" fmla="val 93522"/>
              <a:gd name="adj2" fmla="val 17861"/>
              <a:gd name="adj3" fmla="val 1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Need 1.5-6 cups for a creditable portion</a:t>
            </a:r>
            <a:endParaRPr lang="en-US" dirty="0"/>
          </a:p>
        </p:txBody>
      </p:sp>
      <mc:AlternateContent xmlns:mc="http://schemas.openxmlformats.org/markup-compatibility/2006">
        <mc:Choice xmlns:a14="http://schemas.microsoft.com/office/drawing/2010/main" Requires="a14">
          <p:sp>
            <p:nvSpPr>
              <p:cNvPr id="12" name="Rounded Rectangular Callout 11"/>
              <p:cNvSpPr/>
              <p:nvPr/>
            </p:nvSpPr>
            <p:spPr>
              <a:xfrm>
                <a:off x="7409689" y="4509718"/>
                <a:ext cx="1521673" cy="1332669"/>
              </a:xfrm>
              <a:prstGeom prst="wedgeRoundRectCallout">
                <a:avLst>
                  <a:gd name="adj1" fmla="val -22668"/>
                  <a:gd name="adj2" fmla="val -110029"/>
                  <a:gd name="adj3" fmla="val 16667"/>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Need </a:t>
                </a:r>
                <a14:m>
                  <m:oMath xmlns:m="http://schemas.openxmlformats.org/officeDocument/2006/math">
                    <m:f>
                      <m:fPr>
                        <m:type m:val="skw"/>
                        <m:ctrlPr>
                          <a:rPr lang="en-US" sz="1400" i="1" smtClean="0">
                            <a:latin typeface="+mj-lt"/>
                          </a:rPr>
                        </m:ctrlPr>
                      </m:fPr>
                      <m:num>
                        <m:r>
                          <a:rPr lang="en-US" sz="1400" b="0" i="1" smtClean="0">
                            <a:latin typeface="+mj-lt"/>
                          </a:rPr>
                          <m:t>1</m:t>
                        </m:r>
                      </m:num>
                      <m:den>
                        <m:r>
                          <a:rPr lang="en-US" sz="1400" b="0" i="1" smtClean="0">
                            <a:latin typeface="+mj-lt"/>
                          </a:rPr>
                          <m:t>8</m:t>
                        </m:r>
                      </m:den>
                    </m:f>
                  </m:oMath>
                </a14:m>
                <a:r>
                  <a:rPr lang="en-US" dirty="0" smtClean="0"/>
                  <a:t>– ½  cup for a creditable portion</a:t>
                </a:r>
                <a:endParaRPr lang="en-US" dirty="0"/>
              </a:p>
            </p:txBody>
          </p:sp>
        </mc:Choice>
        <mc:Fallback>
          <p:sp>
            <p:nvSpPr>
              <p:cNvPr id="12" name="Rounded Rectangular Callout 11"/>
              <p:cNvSpPr>
                <a:spLocks noRot="1" noChangeAspect="1" noMove="1" noResize="1" noEditPoints="1" noAdjustHandles="1" noChangeArrowheads="1" noChangeShapeType="1" noTextEdit="1"/>
              </p:cNvSpPr>
              <p:nvPr/>
            </p:nvSpPr>
            <p:spPr>
              <a:xfrm>
                <a:off x="7409689" y="4509718"/>
                <a:ext cx="1521673" cy="1332669"/>
              </a:xfrm>
              <a:prstGeom prst="wedgeRoundRectCallout">
                <a:avLst>
                  <a:gd name="adj1" fmla="val -22668"/>
                  <a:gd name="adj2" fmla="val -110029"/>
                  <a:gd name="adj3" fmla="val 16667"/>
                </a:avLst>
              </a:prstGeom>
              <a:blipFill>
                <a:blip r:embed="rId8"/>
                <a:stretch>
                  <a:fillRect r="-787" b="-551"/>
                </a:stretch>
              </a:blipFill>
              <a:ln w="28575"/>
            </p:spPr>
            <p:txBody>
              <a:bodyPr/>
              <a:lstStyle/>
              <a:p>
                <a:r>
                  <a:rPr lang="en-US">
                    <a:noFill/>
                  </a:rPr>
                  <a:t> </a:t>
                </a:r>
              </a:p>
            </p:txBody>
          </p:sp>
        </mc:Fallback>
      </mc:AlternateContent>
    </p:spTree>
    <p:extLst>
      <p:ext uri="{BB962C8B-B14F-4D97-AF65-F5344CB8AC3E}">
        <p14:creationId xmlns:p14="http://schemas.microsoft.com/office/powerpoint/2010/main" val="188060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Keep In Mind</a:t>
            </a:r>
            <a:endParaRPr lang="en-US" dirty="0"/>
          </a:p>
        </p:txBody>
      </p:sp>
      <p:sp>
        <p:nvSpPr>
          <p:cNvPr id="3" name="TextBox 2"/>
          <p:cNvSpPr txBox="1"/>
          <p:nvPr/>
        </p:nvSpPr>
        <p:spPr>
          <a:xfrm>
            <a:off x="178676" y="1460938"/>
            <a:ext cx="8855596" cy="440120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Just because you </a:t>
            </a:r>
            <a:r>
              <a:rPr lang="en-US" sz="2800" dirty="0" smtClean="0"/>
              <a:t>could </a:t>
            </a:r>
            <a:r>
              <a:rPr lang="en-US" sz="2800" dirty="0" smtClean="0"/>
              <a:t>doesn’t mean you should</a:t>
            </a:r>
          </a:p>
          <a:p>
            <a:pPr marL="457200" indent="-457200">
              <a:buFont typeface="Arial" panose="020B0604020202020204" pitchFamily="34" charset="0"/>
              <a:buChar char="•"/>
            </a:pPr>
            <a:endParaRPr lang="en-US" sz="1200" dirty="0" smtClean="0"/>
          </a:p>
          <a:p>
            <a:pPr marL="457200" indent="-457200">
              <a:buFont typeface="Arial" panose="020B0604020202020204" pitchFamily="34" charset="0"/>
              <a:buChar char="•"/>
            </a:pPr>
            <a:r>
              <a:rPr lang="en-US" sz="2800" dirty="0" smtClean="0"/>
              <a:t>Remember to keep nutrition quality in mind:</a:t>
            </a:r>
          </a:p>
          <a:p>
            <a:pPr marL="914400" lvl="1" indent="-457200">
              <a:buFont typeface="Arial" panose="020B0604020202020204" pitchFamily="34" charset="0"/>
              <a:buChar char="•"/>
            </a:pPr>
            <a:r>
              <a:rPr lang="en-US" sz="2800" dirty="0" smtClean="0"/>
              <a:t>Does the minimum portion require more volume than a participant can consume?</a:t>
            </a:r>
          </a:p>
          <a:p>
            <a:pPr marL="914400" lvl="1" indent="-457200">
              <a:buFont typeface="Arial" panose="020B0604020202020204" pitchFamily="34" charset="0"/>
              <a:buChar char="•"/>
            </a:pPr>
            <a:r>
              <a:rPr lang="en-US" sz="2800" dirty="0" smtClean="0"/>
              <a:t>How much added salt or fat is this adding to the meal? </a:t>
            </a:r>
          </a:p>
          <a:p>
            <a:pPr marL="457200" indent="-457200">
              <a:buFont typeface="Arial" panose="020B0604020202020204" pitchFamily="34" charset="0"/>
              <a:buChar char="•"/>
            </a:pPr>
            <a:endParaRPr lang="en-US" sz="800" dirty="0" smtClean="0"/>
          </a:p>
          <a:p>
            <a:pPr marL="457200" indent="-457200">
              <a:buFont typeface="Arial" panose="020B0604020202020204" pitchFamily="34" charset="0"/>
              <a:buChar char="•"/>
            </a:pPr>
            <a:r>
              <a:rPr lang="en-US" sz="2800" dirty="0" smtClean="0"/>
              <a:t>Cost considerations: How much will this cost?</a:t>
            </a:r>
          </a:p>
          <a:p>
            <a:pPr marL="457200" indent="-457200">
              <a:buFont typeface="Arial" panose="020B0604020202020204" pitchFamily="34" charset="0"/>
              <a:buChar char="•"/>
            </a:pPr>
            <a:endParaRPr lang="en-US" sz="800" dirty="0" smtClean="0"/>
          </a:p>
          <a:p>
            <a:pPr marL="457200" indent="-457200">
              <a:buFont typeface="Arial" panose="020B0604020202020204" pitchFamily="34" charset="0"/>
              <a:buChar char="•"/>
            </a:pPr>
            <a:r>
              <a:rPr lang="en-US" sz="2800" dirty="0" smtClean="0"/>
              <a:t>Supporting documentation is required to make many of the items discussed creditable</a:t>
            </a:r>
            <a:endParaRPr lang="en-US" sz="2800" dirty="0"/>
          </a:p>
        </p:txBody>
      </p:sp>
    </p:spTree>
    <p:extLst>
      <p:ext uri="{BB962C8B-B14F-4D97-AF65-F5344CB8AC3E}">
        <p14:creationId xmlns:p14="http://schemas.microsoft.com/office/powerpoint/2010/main" val="2446958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Updated ODE CNP Resources</a:t>
            </a:r>
            <a:endParaRPr lang="en-US" dirty="0"/>
          </a:p>
        </p:txBody>
      </p:sp>
      <p:sp>
        <p:nvSpPr>
          <p:cNvPr id="3" name="Subtitle 2"/>
          <p:cNvSpPr>
            <a:spLocks noGrp="1"/>
          </p:cNvSpPr>
          <p:nvPr>
            <p:ph type="subTitle" idx="4294967295"/>
          </p:nvPr>
        </p:nvSpPr>
        <p:spPr>
          <a:xfrm>
            <a:off x="120178" y="1102386"/>
            <a:ext cx="6858000" cy="684373"/>
          </a:xfrm>
        </p:spPr>
        <p:txBody>
          <a:bodyPr/>
          <a:lstStyle/>
          <a:p>
            <a:pPr marL="0" indent="0" algn="l">
              <a:buNone/>
            </a:pPr>
            <a:r>
              <a:rPr lang="en-US" dirty="0" smtClean="0">
                <a:hlinkClick r:id="rId3"/>
              </a:rPr>
              <a:t>Non-Creditable Food List</a:t>
            </a:r>
            <a:endParaRPr lang="en-US" dirty="0"/>
          </a:p>
        </p:txBody>
      </p:sp>
      <p:pic>
        <p:nvPicPr>
          <p:cNvPr id="4" name="Picture 3"/>
          <p:cNvPicPr>
            <a:picLocks noChangeAspect="1"/>
          </p:cNvPicPr>
          <p:nvPr/>
        </p:nvPicPr>
        <p:blipFill>
          <a:blip r:embed="rId4"/>
          <a:stretch>
            <a:fillRect/>
          </a:stretch>
        </p:blipFill>
        <p:spPr>
          <a:xfrm>
            <a:off x="722418" y="1957016"/>
            <a:ext cx="3136788" cy="4083885"/>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4014951" y="1957016"/>
            <a:ext cx="3144668" cy="4083886"/>
          </a:xfrm>
          <a:prstGeom prst="rect">
            <a:avLst/>
          </a:prstGeom>
          <a:ln>
            <a:solidFill>
              <a:schemeClr val="tx1"/>
            </a:solidFill>
          </a:ln>
        </p:spPr>
      </p:pic>
    </p:spTree>
    <p:extLst>
      <p:ext uri="{BB962C8B-B14F-4D97-AF65-F5344CB8AC3E}">
        <p14:creationId xmlns:p14="http://schemas.microsoft.com/office/powerpoint/2010/main" val="9538740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305" y="868325"/>
            <a:ext cx="8355239" cy="1433439"/>
          </a:xfrm>
        </p:spPr>
        <p:txBody>
          <a:bodyPr>
            <a:normAutofit/>
          </a:bodyPr>
          <a:lstStyle/>
          <a:p>
            <a:pPr algn="l"/>
            <a:r>
              <a:rPr lang="en-US" dirty="0" smtClean="0"/>
              <a:t>Question 2: Would the following pasta be creditable for the Vegetable Component?  </a:t>
            </a:r>
            <a:endParaRPr lang="en-US" dirty="0"/>
          </a:p>
        </p:txBody>
      </p:sp>
      <p:pic>
        <p:nvPicPr>
          <p:cNvPr id="2" name="Picture 1"/>
          <p:cNvPicPr>
            <a:picLocks noChangeAspect="1"/>
          </p:cNvPicPr>
          <p:nvPr/>
        </p:nvPicPr>
        <p:blipFill>
          <a:blip r:embed="rId3"/>
          <a:stretch>
            <a:fillRect/>
          </a:stretch>
        </p:blipFill>
        <p:spPr>
          <a:xfrm>
            <a:off x="326304" y="2150500"/>
            <a:ext cx="8277028" cy="795173"/>
          </a:xfrm>
          <a:prstGeom prst="rect">
            <a:avLst/>
          </a:prstGeom>
        </p:spPr>
      </p:pic>
      <p:grpSp>
        <p:nvGrpSpPr>
          <p:cNvPr id="6" name="Group 5"/>
          <p:cNvGrpSpPr/>
          <p:nvPr/>
        </p:nvGrpSpPr>
        <p:grpSpPr>
          <a:xfrm>
            <a:off x="911685" y="3057837"/>
            <a:ext cx="7184478" cy="2046741"/>
            <a:chOff x="911685" y="3909175"/>
            <a:chExt cx="7184478" cy="2046741"/>
          </a:xfrm>
        </p:grpSpPr>
        <p:pic>
          <p:nvPicPr>
            <p:cNvPr id="3" name="Picture 2"/>
            <p:cNvPicPr>
              <a:picLocks noChangeAspect="1"/>
            </p:cNvPicPr>
            <p:nvPr/>
          </p:nvPicPr>
          <p:blipFill>
            <a:blip r:embed="rId4"/>
            <a:stretch>
              <a:fillRect/>
            </a:stretch>
          </p:blipFill>
          <p:spPr>
            <a:xfrm>
              <a:off x="911685" y="3909175"/>
              <a:ext cx="7184478" cy="2046741"/>
            </a:xfrm>
            <a:prstGeom prst="rect">
              <a:avLst/>
            </a:prstGeom>
          </p:spPr>
        </p:pic>
        <p:sp>
          <p:nvSpPr>
            <p:cNvPr id="5" name="Oval 4"/>
            <p:cNvSpPr/>
            <p:nvPr/>
          </p:nvSpPr>
          <p:spPr>
            <a:xfrm>
              <a:off x="1040524" y="4761186"/>
              <a:ext cx="462455" cy="2312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7" name="TextBox 6"/>
          <p:cNvSpPr txBox="1"/>
          <p:nvPr/>
        </p:nvSpPr>
        <p:spPr>
          <a:xfrm>
            <a:off x="3392763" y="5314785"/>
            <a:ext cx="3510455" cy="954107"/>
          </a:xfrm>
          <a:prstGeom prst="rect">
            <a:avLst/>
          </a:prstGeom>
          <a:noFill/>
        </p:spPr>
        <p:txBody>
          <a:bodyPr wrap="square" rtlCol="0">
            <a:spAutoFit/>
          </a:bodyPr>
          <a:lstStyle/>
          <a:p>
            <a:pPr marL="342900" indent="-342900">
              <a:buAutoNum type="alphaUcPeriod"/>
            </a:pPr>
            <a:r>
              <a:rPr lang="en-US" sz="2800" dirty="0" smtClean="0"/>
              <a:t>Yes</a:t>
            </a:r>
          </a:p>
          <a:p>
            <a:pPr marL="342900" indent="-342900">
              <a:buAutoNum type="alphaUcPeriod"/>
            </a:pPr>
            <a:r>
              <a:rPr lang="en-US" sz="2800" dirty="0" smtClean="0"/>
              <a:t>No</a:t>
            </a:r>
            <a:endParaRPr lang="en-US" sz="2800" dirty="0"/>
          </a:p>
        </p:txBody>
      </p:sp>
    </p:spTree>
    <p:extLst>
      <p:ext uri="{BB962C8B-B14F-4D97-AF65-F5344CB8AC3E}">
        <p14:creationId xmlns:p14="http://schemas.microsoft.com/office/powerpoint/2010/main" val="39132586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6305" y="868325"/>
            <a:ext cx="8355239" cy="1433439"/>
          </a:xfrm>
        </p:spPr>
        <p:txBody>
          <a:bodyPr>
            <a:normAutofit/>
          </a:bodyPr>
          <a:lstStyle/>
          <a:p>
            <a:pPr algn="l"/>
            <a:r>
              <a:rPr lang="en-US" dirty="0" smtClean="0"/>
              <a:t>Question 2: Would the following pasta be creditable for the Vegetable Component?  </a:t>
            </a:r>
            <a:endParaRPr lang="en-US" dirty="0"/>
          </a:p>
        </p:txBody>
      </p:sp>
      <p:pic>
        <p:nvPicPr>
          <p:cNvPr id="2" name="Picture 1"/>
          <p:cNvPicPr>
            <a:picLocks noChangeAspect="1"/>
          </p:cNvPicPr>
          <p:nvPr/>
        </p:nvPicPr>
        <p:blipFill>
          <a:blip r:embed="rId3"/>
          <a:stretch>
            <a:fillRect/>
          </a:stretch>
        </p:blipFill>
        <p:spPr>
          <a:xfrm>
            <a:off x="326304" y="2150500"/>
            <a:ext cx="8277028" cy="795173"/>
          </a:xfrm>
          <a:prstGeom prst="rect">
            <a:avLst/>
          </a:prstGeom>
        </p:spPr>
      </p:pic>
      <p:grpSp>
        <p:nvGrpSpPr>
          <p:cNvPr id="6" name="Group 5"/>
          <p:cNvGrpSpPr/>
          <p:nvPr/>
        </p:nvGrpSpPr>
        <p:grpSpPr>
          <a:xfrm>
            <a:off x="911685" y="3057837"/>
            <a:ext cx="7184478" cy="2046741"/>
            <a:chOff x="911685" y="3909175"/>
            <a:chExt cx="7184478" cy="2046741"/>
          </a:xfrm>
        </p:grpSpPr>
        <p:pic>
          <p:nvPicPr>
            <p:cNvPr id="3" name="Picture 2"/>
            <p:cNvPicPr>
              <a:picLocks noChangeAspect="1"/>
            </p:cNvPicPr>
            <p:nvPr/>
          </p:nvPicPr>
          <p:blipFill>
            <a:blip r:embed="rId4"/>
            <a:stretch>
              <a:fillRect/>
            </a:stretch>
          </p:blipFill>
          <p:spPr>
            <a:xfrm>
              <a:off x="911685" y="3909175"/>
              <a:ext cx="7184478" cy="2046741"/>
            </a:xfrm>
            <a:prstGeom prst="rect">
              <a:avLst/>
            </a:prstGeom>
          </p:spPr>
        </p:pic>
        <p:sp>
          <p:nvSpPr>
            <p:cNvPr id="5" name="Oval 4"/>
            <p:cNvSpPr/>
            <p:nvPr/>
          </p:nvSpPr>
          <p:spPr>
            <a:xfrm>
              <a:off x="1040524" y="4761186"/>
              <a:ext cx="462455" cy="23122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7" name="TextBox 6"/>
          <p:cNvSpPr txBox="1"/>
          <p:nvPr/>
        </p:nvSpPr>
        <p:spPr>
          <a:xfrm>
            <a:off x="3392763" y="5314785"/>
            <a:ext cx="3510455" cy="954107"/>
          </a:xfrm>
          <a:prstGeom prst="rect">
            <a:avLst/>
          </a:prstGeom>
          <a:noFill/>
        </p:spPr>
        <p:txBody>
          <a:bodyPr wrap="square" rtlCol="0">
            <a:spAutoFit/>
          </a:bodyPr>
          <a:lstStyle/>
          <a:p>
            <a:pPr marL="342900" indent="-342900">
              <a:buAutoNum type="alphaUcPeriod"/>
            </a:pPr>
            <a:r>
              <a:rPr lang="en-US" sz="2800" dirty="0" smtClean="0"/>
              <a:t>Yes</a:t>
            </a:r>
          </a:p>
          <a:p>
            <a:pPr marL="342900" indent="-342900">
              <a:buAutoNum type="alphaUcPeriod"/>
            </a:pPr>
            <a:r>
              <a:rPr lang="en-US" sz="2800" b="1" dirty="0" smtClean="0"/>
              <a:t>No</a:t>
            </a:r>
            <a:endParaRPr lang="en-US" sz="2800" b="1" dirty="0"/>
          </a:p>
        </p:txBody>
      </p:sp>
      <p:sp>
        <p:nvSpPr>
          <p:cNvPr id="8" name="Rectangle 7"/>
          <p:cNvSpPr/>
          <p:nvPr/>
        </p:nvSpPr>
        <p:spPr>
          <a:xfrm>
            <a:off x="326304" y="2413927"/>
            <a:ext cx="3184151" cy="287231"/>
          </a:xfrm>
          <a:prstGeom prst="rect">
            <a:avLst/>
          </a:prstGeom>
          <a:no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238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73" y="1080137"/>
            <a:ext cx="8542340" cy="2137714"/>
          </a:xfrm>
        </p:spPr>
        <p:txBody>
          <a:bodyPr>
            <a:normAutofit/>
          </a:bodyPr>
          <a:lstStyle/>
          <a:p>
            <a:pPr algn="l"/>
            <a:r>
              <a:rPr lang="en-US" dirty="0" smtClean="0"/>
              <a:t>Question 3</a:t>
            </a:r>
            <a:r>
              <a:rPr lang="en-US" dirty="0" smtClean="0"/>
              <a:t>:  It’s Movie Day at your Center – how much popcorn would you need to make for 10 participants if they all needed 1 ounce servings for snack? </a:t>
            </a:r>
            <a:endParaRPr lang="en-US" dirty="0"/>
          </a:p>
        </p:txBody>
      </p:sp>
      <p:sp>
        <p:nvSpPr>
          <p:cNvPr id="3" name="TextBox 2"/>
          <p:cNvSpPr txBox="1"/>
          <p:nvPr/>
        </p:nvSpPr>
        <p:spPr>
          <a:xfrm>
            <a:off x="628214" y="3399334"/>
            <a:ext cx="7371041" cy="2185214"/>
          </a:xfrm>
          <a:prstGeom prst="rect">
            <a:avLst/>
          </a:prstGeom>
          <a:noFill/>
        </p:spPr>
        <p:txBody>
          <a:bodyPr wrap="square" rtlCol="0">
            <a:spAutoFit/>
          </a:bodyPr>
          <a:lstStyle/>
          <a:p>
            <a:pPr marL="457200" indent="-457200">
              <a:buAutoNum type="alphaUcPeriod"/>
            </a:pPr>
            <a:r>
              <a:rPr lang="en-US" sz="2800" dirty="0" smtClean="0"/>
              <a:t>10 Cups</a:t>
            </a:r>
          </a:p>
          <a:p>
            <a:pPr marL="457200" indent="-457200">
              <a:buAutoNum type="alphaUcPeriod"/>
            </a:pPr>
            <a:r>
              <a:rPr lang="en-US" sz="2800" dirty="0" smtClean="0"/>
              <a:t>20 Cups</a:t>
            </a:r>
          </a:p>
          <a:p>
            <a:pPr marL="457200" indent="-457200">
              <a:buAutoNum type="alphaUcPeriod"/>
            </a:pPr>
            <a:r>
              <a:rPr lang="en-US" sz="2800" dirty="0" smtClean="0"/>
              <a:t>30 cups</a:t>
            </a:r>
          </a:p>
          <a:p>
            <a:pPr marL="457200" indent="-457200">
              <a:buAutoNum type="alphaUcPeriod"/>
            </a:pPr>
            <a:r>
              <a:rPr lang="en-US" sz="2800" dirty="0" smtClean="0"/>
              <a:t>40 Cups</a:t>
            </a:r>
          </a:p>
          <a:p>
            <a:pPr marL="457200" indent="-457200">
              <a:buAutoNum type="alphaUcPeriod"/>
            </a:pPr>
            <a:endParaRPr lang="en-US" sz="2400" dirty="0"/>
          </a:p>
        </p:txBody>
      </p:sp>
    </p:spTree>
    <p:extLst>
      <p:ext uri="{BB962C8B-B14F-4D97-AF65-F5344CB8AC3E}">
        <p14:creationId xmlns:p14="http://schemas.microsoft.com/office/powerpoint/2010/main" val="17059962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73" y="1080137"/>
            <a:ext cx="8542340" cy="2137714"/>
          </a:xfrm>
        </p:spPr>
        <p:txBody>
          <a:bodyPr>
            <a:normAutofit/>
          </a:bodyPr>
          <a:lstStyle/>
          <a:p>
            <a:pPr algn="l"/>
            <a:r>
              <a:rPr lang="en-US" dirty="0" smtClean="0"/>
              <a:t>Question 3</a:t>
            </a:r>
            <a:r>
              <a:rPr lang="en-US" dirty="0" smtClean="0"/>
              <a:t>:  It’s Movie Day at your Center – how much popcorn would you need to make for 10 participants if they all need 1 ounce servings for snack? </a:t>
            </a:r>
            <a:endParaRPr lang="en-US" dirty="0"/>
          </a:p>
        </p:txBody>
      </p:sp>
      <p:sp>
        <p:nvSpPr>
          <p:cNvPr id="3" name="TextBox 2"/>
          <p:cNvSpPr txBox="1"/>
          <p:nvPr/>
        </p:nvSpPr>
        <p:spPr>
          <a:xfrm>
            <a:off x="558413" y="3580818"/>
            <a:ext cx="7371041" cy="2185214"/>
          </a:xfrm>
          <a:prstGeom prst="rect">
            <a:avLst/>
          </a:prstGeom>
          <a:noFill/>
        </p:spPr>
        <p:txBody>
          <a:bodyPr wrap="square" rtlCol="0">
            <a:spAutoFit/>
          </a:bodyPr>
          <a:lstStyle/>
          <a:p>
            <a:pPr marL="457200" indent="-457200">
              <a:buAutoNum type="alphaUcPeriod"/>
            </a:pPr>
            <a:r>
              <a:rPr lang="en-US" sz="2800" dirty="0" smtClean="0"/>
              <a:t>10 Cups</a:t>
            </a:r>
          </a:p>
          <a:p>
            <a:pPr marL="457200" indent="-457200">
              <a:buAutoNum type="alphaUcPeriod"/>
            </a:pPr>
            <a:r>
              <a:rPr lang="en-US" sz="2800" dirty="0" smtClean="0"/>
              <a:t>20 Cups</a:t>
            </a:r>
          </a:p>
          <a:p>
            <a:pPr marL="457200" indent="-457200">
              <a:buAutoNum type="alphaUcPeriod"/>
            </a:pPr>
            <a:r>
              <a:rPr lang="en-US" sz="2800" b="1" dirty="0" smtClean="0"/>
              <a:t>30 cups</a:t>
            </a:r>
          </a:p>
          <a:p>
            <a:pPr marL="457200" indent="-457200">
              <a:buAutoNum type="alphaUcPeriod"/>
            </a:pPr>
            <a:r>
              <a:rPr lang="en-US" sz="2800" dirty="0" smtClean="0"/>
              <a:t>40 Cups</a:t>
            </a:r>
          </a:p>
          <a:p>
            <a:pPr marL="457200" indent="-457200">
              <a:buAutoNum type="alphaUcPeriod"/>
            </a:pPr>
            <a:endParaRPr lang="en-US" sz="2400" dirty="0"/>
          </a:p>
        </p:txBody>
      </p:sp>
      <p:sp>
        <p:nvSpPr>
          <p:cNvPr id="4" name="TextBox 3"/>
          <p:cNvSpPr txBox="1"/>
          <p:nvPr/>
        </p:nvSpPr>
        <p:spPr>
          <a:xfrm>
            <a:off x="2945623" y="3580818"/>
            <a:ext cx="5975011" cy="1815882"/>
          </a:xfrm>
          <a:prstGeom prst="rect">
            <a:avLst/>
          </a:prstGeom>
          <a:noFill/>
        </p:spPr>
        <p:txBody>
          <a:bodyPr wrap="square" rtlCol="0">
            <a:spAutoFit/>
          </a:bodyPr>
          <a:lstStyle/>
          <a:p>
            <a:r>
              <a:rPr lang="en-US" sz="2800" b="1" dirty="0" smtClean="0"/>
              <a:t>Calculation:</a:t>
            </a:r>
            <a:r>
              <a:rPr lang="en-US" sz="2800" dirty="0" smtClean="0"/>
              <a:t> </a:t>
            </a:r>
          </a:p>
          <a:p>
            <a:r>
              <a:rPr lang="en-US" sz="2800" dirty="0" smtClean="0"/>
              <a:t>1 ounce equivalent Grains = 3 cups</a:t>
            </a:r>
          </a:p>
          <a:p>
            <a:r>
              <a:rPr lang="en-US" sz="2800" dirty="0" smtClean="0"/>
              <a:t>10 participants = 10 ounce equivalents</a:t>
            </a:r>
          </a:p>
          <a:p>
            <a:r>
              <a:rPr lang="en-US" sz="2800" dirty="0" smtClean="0"/>
              <a:t>10 oz. eq. X 3 Cups = 30 Cups</a:t>
            </a:r>
            <a:r>
              <a:rPr lang="en-US" sz="2800" b="1" dirty="0" smtClean="0"/>
              <a:t> </a:t>
            </a:r>
            <a:endParaRPr lang="en-US" sz="2800" b="1" dirty="0"/>
          </a:p>
        </p:txBody>
      </p:sp>
    </p:spTree>
    <p:extLst>
      <p:ext uri="{BB962C8B-B14F-4D97-AF65-F5344CB8AC3E}">
        <p14:creationId xmlns:p14="http://schemas.microsoft.com/office/powerpoint/2010/main" val="2722606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Meal Pattern Related Memos</a:t>
            </a:r>
            <a:endParaRPr lang="en-US" dirty="0"/>
          </a:p>
        </p:txBody>
      </p:sp>
      <p:sp>
        <p:nvSpPr>
          <p:cNvPr id="3" name="Content Placeholder 2"/>
          <p:cNvSpPr>
            <a:spLocks noGrp="1"/>
          </p:cNvSpPr>
          <p:nvPr>
            <p:ph idx="1"/>
          </p:nvPr>
        </p:nvSpPr>
        <p:spPr>
          <a:xfrm>
            <a:off x="271609" y="2254259"/>
            <a:ext cx="8651673" cy="3295203"/>
          </a:xfrm>
        </p:spPr>
        <p:txBody>
          <a:bodyPr/>
          <a:lstStyle/>
          <a:p>
            <a:r>
              <a:rPr lang="en-US" b="1" dirty="0" smtClean="0">
                <a:hlinkClick r:id="rId3"/>
              </a:rPr>
              <a:t>CACFP 16-2019</a:t>
            </a:r>
            <a:r>
              <a:rPr lang="en-US" b="1" dirty="0" smtClean="0"/>
              <a:t>: </a:t>
            </a:r>
            <a:r>
              <a:rPr lang="en-US" dirty="0" smtClean="0"/>
              <a:t>Questions and Answers on the Final Rule </a:t>
            </a:r>
            <a:r>
              <a:rPr lang="en-US" i="1" dirty="0" smtClean="0"/>
              <a:t>Child Nutrition Programs: Flexibilities for Milk, Whole Grains, and Sodium Requirements</a:t>
            </a:r>
          </a:p>
          <a:p>
            <a:pPr marL="0" indent="0">
              <a:buNone/>
            </a:pPr>
            <a:endParaRPr lang="en-US" b="1" dirty="0" smtClean="0"/>
          </a:p>
          <a:p>
            <a:r>
              <a:rPr lang="en-US" b="1" dirty="0" smtClean="0">
                <a:hlinkClick r:id="rId4"/>
              </a:rPr>
              <a:t>CACFP 17-2019</a:t>
            </a:r>
            <a:r>
              <a:rPr lang="en-US" b="1" dirty="0" smtClean="0"/>
              <a:t>: </a:t>
            </a:r>
            <a:r>
              <a:rPr lang="en-US" dirty="0" smtClean="0"/>
              <a:t>Smoothies Offered in Child Nutrition Programs</a:t>
            </a:r>
            <a:endParaRPr lang="en-US" dirty="0"/>
          </a:p>
        </p:txBody>
      </p:sp>
    </p:spTree>
    <p:extLst>
      <p:ext uri="{BB962C8B-B14F-4D97-AF65-F5344CB8AC3E}">
        <p14:creationId xmlns:p14="http://schemas.microsoft.com/office/powerpoint/2010/main" val="3905621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Subtitle 2"/>
          <p:cNvSpPr>
            <a:spLocks noGrp="1"/>
          </p:cNvSpPr>
          <p:nvPr>
            <p:ph type="subTitle" idx="1"/>
          </p:nvPr>
        </p:nvSpPr>
        <p:spPr>
          <a:xfrm>
            <a:off x="989091" y="2809827"/>
            <a:ext cx="7093364" cy="2718614"/>
          </a:xfrm>
        </p:spPr>
        <p:txBody>
          <a:bodyPr>
            <a:normAutofit/>
          </a:bodyPr>
          <a:lstStyle/>
          <a:p>
            <a:pPr marL="342900" indent="-342900" algn="l">
              <a:buFont typeface="Wingdings" panose="05000000000000000000" pitchFamily="2" charset="2"/>
              <a:buChar char="q"/>
            </a:pPr>
            <a:r>
              <a:rPr lang="en-US" sz="2800" dirty="0" smtClean="0"/>
              <a:t>Learning Objectives</a:t>
            </a:r>
          </a:p>
          <a:p>
            <a:pPr marL="342900" indent="-342900" algn="l">
              <a:buFont typeface="Wingdings" panose="05000000000000000000" pitchFamily="2" charset="2"/>
              <a:buChar char="q"/>
            </a:pPr>
            <a:r>
              <a:rPr lang="en-US" sz="2800" dirty="0" smtClean="0"/>
              <a:t>CACFP Meal Pattern Overview</a:t>
            </a:r>
          </a:p>
          <a:p>
            <a:pPr marL="342900" indent="-342900" algn="l">
              <a:buFont typeface="Wingdings" panose="05000000000000000000" pitchFamily="2" charset="2"/>
              <a:buChar char="q"/>
            </a:pPr>
            <a:r>
              <a:rPr lang="en-US" sz="2800" dirty="0" smtClean="0"/>
              <a:t>Crediting Updates</a:t>
            </a:r>
          </a:p>
          <a:p>
            <a:pPr marL="342900" indent="-342900" algn="l">
              <a:buFont typeface="Wingdings" panose="05000000000000000000" pitchFamily="2" charset="2"/>
              <a:buChar char="q"/>
            </a:pPr>
            <a:r>
              <a:rPr lang="en-US" sz="2800" dirty="0" smtClean="0"/>
              <a:t>Additional Meal Pattern Updates</a:t>
            </a:r>
          </a:p>
          <a:p>
            <a:pPr marL="342900" indent="-342900" algn="l">
              <a:buFont typeface="Wingdings" panose="05000000000000000000" pitchFamily="2" charset="2"/>
              <a:buChar char="q"/>
            </a:pPr>
            <a:r>
              <a:rPr lang="en-US" sz="2800" dirty="0" smtClean="0"/>
              <a:t>Questions</a:t>
            </a:r>
          </a:p>
          <a:p>
            <a:pPr marL="342900" indent="-342900" algn="l">
              <a:buFont typeface="Arial" panose="020B0604020202020204" pitchFamily="34" charset="0"/>
              <a:buChar char="•"/>
            </a:pPr>
            <a:endParaRPr lang="en-US" dirty="0"/>
          </a:p>
        </p:txBody>
      </p:sp>
    </p:spTree>
    <p:extLst>
      <p:ext uri="{BB962C8B-B14F-4D97-AF65-F5344CB8AC3E}">
        <p14:creationId xmlns:p14="http://schemas.microsoft.com/office/powerpoint/2010/main" val="29155711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a:t>
            </a:r>
            <a:r>
              <a:rPr lang="en-US" dirty="0" smtClean="0"/>
              <a:t>16-2019</a:t>
            </a:r>
            <a:endParaRPr lang="en-US" dirty="0"/>
          </a:p>
        </p:txBody>
      </p:sp>
      <p:sp>
        <p:nvSpPr>
          <p:cNvPr id="3" name="Content Placeholder 2"/>
          <p:cNvSpPr>
            <a:spLocks noGrp="1"/>
          </p:cNvSpPr>
          <p:nvPr>
            <p:ph idx="4294967295"/>
          </p:nvPr>
        </p:nvSpPr>
        <p:spPr>
          <a:xfrm>
            <a:off x="161734" y="988345"/>
            <a:ext cx="8872538" cy="1510550"/>
          </a:xfrm>
        </p:spPr>
        <p:txBody>
          <a:bodyPr>
            <a:normAutofit/>
          </a:bodyPr>
          <a:lstStyle/>
          <a:p>
            <a:pPr marL="0" indent="0">
              <a:buNone/>
            </a:pPr>
            <a:r>
              <a:rPr lang="en-US" u="sng" dirty="0" smtClean="0"/>
              <a:t>Questions and Answers on the Final Rule Child Nutrition Programs: Flexibilities for Milk, Whole Grains, and Sodium Requirements:</a:t>
            </a:r>
            <a:endParaRPr lang="en-US" u="sng" dirty="0" smtClean="0"/>
          </a:p>
          <a:p>
            <a:pPr marL="0" indent="0">
              <a:buNone/>
            </a:pPr>
            <a:endParaRPr lang="en-US" sz="800" u="sng" dirty="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668" y="2575676"/>
            <a:ext cx="2416405" cy="2416405"/>
          </a:xfrm>
          <a:prstGeom prst="rect">
            <a:avLst/>
          </a:prstGeom>
        </p:spPr>
      </p:pic>
      <p:sp>
        <p:nvSpPr>
          <p:cNvPr id="5" name="TextBox 4"/>
          <p:cNvSpPr txBox="1"/>
          <p:nvPr/>
        </p:nvSpPr>
        <p:spPr>
          <a:xfrm>
            <a:off x="2617557" y="2394192"/>
            <a:ext cx="5814467" cy="3754874"/>
          </a:xfrm>
          <a:prstGeom prst="rect">
            <a:avLst/>
          </a:prstGeom>
          <a:noFill/>
        </p:spPr>
        <p:txBody>
          <a:bodyPr wrap="square" rtlCol="0">
            <a:spAutoFit/>
          </a:bodyPr>
          <a:lstStyle/>
          <a:p>
            <a:pPr marL="342900" indent="-342900">
              <a:buFont typeface="Arial" panose="020B0604020202020204" pitchFamily="34" charset="0"/>
              <a:buChar char="•"/>
            </a:pPr>
            <a:r>
              <a:rPr lang="en-US" sz="2400" dirty="0"/>
              <a:t>Most of the memo relates to the National School Lunch Program (NSLP) and School Breakfast Program (SBP) </a:t>
            </a:r>
            <a:r>
              <a:rPr lang="en-US" sz="2400" dirty="0" smtClean="0"/>
              <a:t>only</a:t>
            </a:r>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dirty="0"/>
              <a:t>Only the Milk Flexibility applies to CACFP: </a:t>
            </a:r>
            <a:r>
              <a:rPr lang="en-US" sz="2400" b="1" dirty="0"/>
              <a:t>1% Flavored Milk</a:t>
            </a:r>
            <a:r>
              <a:rPr lang="en-US" sz="2400" dirty="0"/>
              <a:t> has been creditable for participants </a:t>
            </a:r>
            <a:r>
              <a:rPr lang="en-US" sz="2400" b="1" dirty="0"/>
              <a:t>6 years old and older </a:t>
            </a:r>
            <a:r>
              <a:rPr lang="en-US" sz="2400" dirty="0"/>
              <a:t>since July 1, 2019</a:t>
            </a:r>
          </a:p>
          <a:p>
            <a:pPr marL="800100" lvl="1" indent="-342900">
              <a:buFont typeface="Arial" panose="020B0604020202020204" pitchFamily="34" charset="0"/>
              <a:buChar char="•"/>
            </a:pPr>
            <a:r>
              <a:rPr lang="en-US" sz="2000" dirty="0"/>
              <a:t>While 1% Flavored Milk is allowed, it is often hard to find in stores </a:t>
            </a:r>
          </a:p>
          <a:p>
            <a:endParaRPr lang="en-US" dirty="0"/>
          </a:p>
        </p:txBody>
      </p:sp>
    </p:spTree>
    <p:extLst>
      <p:ext uri="{BB962C8B-B14F-4D97-AF65-F5344CB8AC3E}">
        <p14:creationId xmlns:p14="http://schemas.microsoft.com/office/powerpoint/2010/main" val="12466797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CACFP </a:t>
            </a:r>
            <a:r>
              <a:rPr lang="en-US" dirty="0" smtClean="0"/>
              <a:t>17-2019</a:t>
            </a:r>
            <a:endParaRPr lang="en-US" dirty="0"/>
          </a:p>
        </p:txBody>
      </p:sp>
      <p:sp>
        <p:nvSpPr>
          <p:cNvPr id="3" name="Content Placeholder 2"/>
          <p:cNvSpPr>
            <a:spLocks noGrp="1"/>
          </p:cNvSpPr>
          <p:nvPr>
            <p:ph idx="4294967295"/>
          </p:nvPr>
        </p:nvSpPr>
        <p:spPr>
          <a:xfrm>
            <a:off x="161734" y="1365273"/>
            <a:ext cx="8872538" cy="617090"/>
          </a:xfrm>
        </p:spPr>
        <p:txBody>
          <a:bodyPr>
            <a:normAutofit/>
          </a:bodyPr>
          <a:lstStyle/>
          <a:p>
            <a:pPr marL="0" indent="0">
              <a:buNone/>
            </a:pPr>
            <a:r>
              <a:rPr lang="en-US" u="sng" dirty="0" smtClean="0"/>
              <a:t>Smoothies offered in Child Nutrition Programs:</a:t>
            </a:r>
            <a:endParaRPr lang="en-US" u="sng" dirty="0" smtClean="0"/>
          </a:p>
          <a:p>
            <a:pPr marL="0" indent="0">
              <a:buNone/>
            </a:pPr>
            <a:endParaRPr lang="en-US" sz="800" u="sng" dirty="0" smtClean="0"/>
          </a:p>
        </p:txBody>
      </p:sp>
      <p:sp>
        <p:nvSpPr>
          <p:cNvPr id="5" name="TextBox 4"/>
          <p:cNvSpPr txBox="1"/>
          <p:nvPr/>
        </p:nvSpPr>
        <p:spPr>
          <a:xfrm>
            <a:off x="312190" y="2080085"/>
            <a:ext cx="8571626" cy="5047536"/>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Commercially prepared smoothies may be creditable </a:t>
            </a:r>
            <a:r>
              <a:rPr lang="en-US" sz="2400" u="sng" dirty="0" smtClean="0"/>
              <a:t>IF</a:t>
            </a:r>
            <a:r>
              <a:rPr lang="en-US" sz="2400" dirty="0" smtClean="0"/>
              <a:t> a Product Formulation Statement or Child Nutrition Label is on file</a:t>
            </a:r>
          </a:p>
          <a:p>
            <a:pPr marL="342900" indent="-342900">
              <a:buFont typeface="Arial" panose="020B0604020202020204" pitchFamily="34" charset="0"/>
              <a:buChar char="•"/>
            </a:pPr>
            <a:endParaRPr lang="en-US" sz="800" dirty="0" smtClean="0"/>
          </a:p>
          <a:p>
            <a:pPr marL="342900" indent="-342900">
              <a:buFont typeface="Arial" panose="020B0604020202020204" pitchFamily="34" charset="0"/>
              <a:buChar char="•"/>
            </a:pPr>
            <a:r>
              <a:rPr lang="en-US" sz="2400" dirty="0" smtClean="0"/>
              <a:t>Yogurt in smoothies may credit as a Meat Alternate (MA)</a:t>
            </a:r>
          </a:p>
          <a:p>
            <a:pPr marL="800100" lvl="1" indent="-342900">
              <a:buFont typeface="Arial" panose="020B0604020202020204" pitchFamily="34" charset="0"/>
              <a:buChar char="•"/>
            </a:pPr>
            <a:r>
              <a:rPr lang="en-US" sz="2000" dirty="0" smtClean="0"/>
              <a:t>4 ounces of yogurt = 1 ounce equivalent MA</a:t>
            </a:r>
          </a:p>
          <a:p>
            <a:pPr marL="800100" lvl="1" indent="-342900">
              <a:buFont typeface="Arial" panose="020B0604020202020204" pitchFamily="34" charset="0"/>
              <a:buChar char="•"/>
            </a:pPr>
            <a:r>
              <a:rPr lang="en-US" sz="2000" dirty="0" smtClean="0"/>
              <a:t>No other meats or meat alternates will credit for the Meat/Meat Alternate Component </a:t>
            </a:r>
          </a:p>
          <a:p>
            <a:pPr lvl="1"/>
            <a:endParaRPr lang="en-US" sz="800" dirty="0" smtClean="0"/>
          </a:p>
          <a:p>
            <a:pPr marL="342900" indent="-342900">
              <a:buFont typeface="Arial" panose="020B0604020202020204" pitchFamily="34" charset="0"/>
              <a:buChar char="•"/>
            </a:pPr>
            <a:r>
              <a:rPr lang="en-US" sz="2400" dirty="0" smtClean="0"/>
              <a:t>Vegetables and Fruits blended in a smoothie credit as juice and are subject to the once per day limit for all juices</a:t>
            </a:r>
          </a:p>
          <a:p>
            <a:pPr marL="800100" lvl="1" indent="-342900">
              <a:buFont typeface="Arial" panose="020B0604020202020204" pitchFamily="34" charset="0"/>
              <a:buChar char="•"/>
            </a:pPr>
            <a:r>
              <a:rPr lang="en-US" sz="2000" dirty="0" smtClean="0"/>
              <a:t>Dry beans and peas credit towards the Vegetable component when served in a smoothie</a:t>
            </a:r>
          </a:p>
          <a:p>
            <a:pPr marL="800100" lvl="1"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sz="2400" dirty="0" smtClean="0"/>
              <a:t>Nutritional supplements are not allowed in smoothies for CACFP</a:t>
            </a:r>
          </a:p>
          <a:p>
            <a:endParaRPr lang="en-US" sz="2400" dirty="0"/>
          </a:p>
          <a:p>
            <a:endParaRPr lang="en-US" dirty="0"/>
          </a:p>
        </p:txBody>
      </p:sp>
    </p:spTree>
    <p:extLst>
      <p:ext uri="{BB962C8B-B14F-4D97-AF65-F5344CB8AC3E}">
        <p14:creationId xmlns:p14="http://schemas.microsoft.com/office/powerpoint/2010/main" val="31545796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Meal Pattern Updates</a:t>
            </a:r>
            <a:endParaRPr lang="en-US" dirty="0"/>
          </a:p>
        </p:txBody>
      </p:sp>
      <p:sp>
        <p:nvSpPr>
          <p:cNvPr id="3" name="Subtitle 2"/>
          <p:cNvSpPr>
            <a:spLocks noGrp="1"/>
          </p:cNvSpPr>
          <p:nvPr>
            <p:ph type="subTitle" idx="1"/>
          </p:nvPr>
        </p:nvSpPr>
        <p:spPr>
          <a:xfrm>
            <a:off x="174504" y="2190116"/>
            <a:ext cx="5556202" cy="3885263"/>
          </a:xfrm>
        </p:spPr>
        <p:txBody>
          <a:bodyPr>
            <a:normAutofit lnSpcReduction="10000"/>
          </a:bodyPr>
          <a:lstStyle/>
          <a:p>
            <a:pPr algn="l"/>
            <a:r>
              <a:rPr lang="en-US" sz="2800" dirty="0" smtClean="0"/>
              <a:t>Ounce Equivalent Portion Sizing for Grains</a:t>
            </a:r>
            <a:r>
              <a:rPr lang="en-US" sz="2800" dirty="0" smtClean="0"/>
              <a:t>: </a:t>
            </a:r>
            <a:r>
              <a:rPr lang="en-US" sz="2800" dirty="0" smtClean="0">
                <a:hlinkClick r:id="rId3"/>
              </a:rPr>
              <a:t>Final Rule</a:t>
            </a:r>
            <a:endParaRPr lang="en-US" sz="2800" dirty="0" smtClean="0"/>
          </a:p>
          <a:p>
            <a:pPr marL="800089" lvl="1" indent="-342900" algn="l">
              <a:buFont typeface="Arial" panose="020B0604020202020204" pitchFamily="34" charset="0"/>
              <a:buChar char="•"/>
            </a:pPr>
            <a:r>
              <a:rPr lang="en-US" sz="2800" dirty="0" smtClean="0"/>
              <a:t>Ounce Equivalent implementation for the Grains Component delayed until </a:t>
            </a:r>
            <a:r>
              <a:rPr lang="en-US" sz="2800" b="1" dirty="0" smtClean="0"/>
              <a:t>October 1, 2021</a:t>
            </a:r>
            <a:r>
              <a:rPr lang="en-US" sz="1800" b="1" dirty="0" smtClean="0"/>
              <a:t> </a:t>
            </a:r>
          </a:p>
          <a:p>
            <a:pPr marL="800089" lvl="1" indent="-342900" algn="l">
              <a:buFont typeface="Arial" panose="020B0604020202020204" pitchFamily="34" charset="0"/>
              <a:buChar char="•"/>
            </a:pPr>
            <a:endParaRPr lang="en-US" sz="1800" b="1" dirty="0"/>
          </a:p>
          <a:p>
            <a:pPr marL="800089" lvl="1" indent="-342900" algn="l">
              <a:buFont typeface="Arial" panose="020B0604020202020204" pitchFamily="34" charset="0"/>
              <a:buChar char="•"/>
            </a:pPr>
            <a:r>
              <a:rPr lang="en-US" sz="2800" dirty="0" smtClean="0"/>
              <a:t>USDA Resources: Using Ounce Equivalents for Grains in the CACFP: </a:t>
            </a:r>
            <a:r>
              <a:rPr lang="en-US" sz="2800" dirty="0" smtClean="0">
                <a:hlinkClick r:id="rId4"/>
              </a:rPr>
              <a:t>English</a:t>
            </a:r>
            <a:r>
              <a:rPr lang="en-US" sz="2800" dirty="0" smtClean="0"/>
              <a:t> and </a:t>
            </a:r>
            <a:r>
              <a:rPr lang="en-US" sz="2800" dirty="0" smtClean="0">
                <a:hlinkClick r:id="rId5"/>
              </a:rPr>
              <a:t>Spanish</a:t>
            </a:r>
            <a:endParaRPr lang="en-US" sz="2800" dirty="0"/>
          </a:p>
        </p:txBody>
      </p:sp>
      <p:pic>
        <p:nvPicPr>
          <p:cNvPr id="4" name="Picture 3"/>
          <p:cNvPicPr>
            <a:picLocks noChangeAspect="1"/>
          </p:cNvPicPr>
          <p:nvPr/>
        </p:nvPicPr>
        <p:blipFill>
          <a:blip r:embed="rId6"/>
          <a:stretch>
            <a:fillRect/>
          </a:stretch>
        </p:blipFill>
        <p:spPr>
          <a:xfrm>
            <a:off x="5730706" y="1928858"/>
            <a:ext cx="3039760" cy="3942777"/>
          </a:xfrm>
          <a:prstGeom prst="rect">
            <a:avLst/>
          </a:prstGeom>
          <a:ln>
            <a:solidFill>
              <a:schemeClr val="tx1"/>
            </a:solidFill>
          </a:ln>
        </p:spPr>
      </p:pic>
    </p:spTree>
    <p:extLst>
      <p:ext uri="{BB962C8B-B14F-4D97-AF65-F5344CB8AC3E}">
        <p14:creationId xmlns:p14="http://schemas.microsoft.com/office/powerpoint/2010/main" val="18589560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Reminders on Menu Documentation</a:t>
            </a:r>
            <a:endParaRPr lang="en-US" dirty="0"/>
          </a:p>
        </p:txBody>
      </p:sp>
      <p:sp>
        <p:nvSpPr>
          <p:cNvPr id="3" name="TextBox 2"/>
          <p:cNvSpPr txBox="1"/>
          <p:nvPr/>
        </p:nvSpPr>
        <p:spPr>
          <a:xfrm>
            <a:off x="471714" y="1008743"/>
            <a:ext cx="8573008" cy="5262979"/>
          </a:xfrm>
          <a:prstGeom prst="rect">
            <a:avLst/>
          </a:prstGeom>
          <a:noFill/>
        </p:spPr>
        <p:txBody>
          <a:bodyPr wrap="square" rtlCol="0">
            <a:spAutoFit/>
          </a:bodyPr>
          <a:lstStyle/>
          <a:p>
            <a:r>
              <a:rPr lang="en-US" sz="2800" dirty="0" smtClean="0"/>
              <a:t>Refer to the memo: </a:t>
            </a:r>
            <a:r>
              <a:rPr lang="en-US" sz="2800" dirty="0" smtClean="0">
                <a:hlinkClick r:id="rId3"/>
              </a:rPr>
              <a:t>Required CACFP Menu Documentation REVISED </a:t>
            </a:r>
            <a:r>
              <a:rPr lang="en-US" sz="2800" dirty="0" smtClean="0"/>
              <a:t>sent January 16, 2019</a:t>
            </a:r>
          </a:p>
          <a:p>
            <a:endParaRPr lang="en-US" sz="2800" dirty="0"/>
          </a:p>
          <a:p>
            <a:r>
              <a:rPr lang="en-US" sz="2800" dirty="0" smtClean="0"/>
              <a:t>Highlights:</a:t>
            </a:r>
          </a:p>
          <a:p>
            <a:pPr marL="457200" indent="-457200">
              <a:buFont typeface="Arial" panose="020B0604020202020204" pitchFamily="34" charset="0"/>
              <a:buChar char="•"/>
            </a:pPr>
            <a:r>
              <a:rPr lang="en-US" sz="2800" dirty="0" smtClean="0"/>
              <a:t>Menus must list the actual food items served</a:t>
            </a:r>
          </a:p>
          <a:p>
            <a:pPr marL="457200" indent="-457200">
              <a:buFont typeface="Arial" panose="020B0604020202020204" pitchFamily="34" charset="0"/>
              <a:buChar char="•"/>
            </a:pPr>
            <a:r>
              <a:rPr lang="en-US" sz="2800" dirty="0" smtClean="0"/>
              <a:t>Whole Grain-Rich items must be labeled</a:t>
            </a:r>
          </a:p>
          <a:p>
            <a:pPr marL="457200" indent="-457200">
              <a:buFont typeface="Arial" panose="020B0604020202020204" pitchFamily="34" charset="0"/>
              <a:buChar char="•"/>
            </a:pPr>
            <a:r>
              <a:rPr lang="en-US" sz="2800" dirty="0" smtClean="0"/>
              <a:t>Cereals must include the name of the cereal</a:t>
            </a:r>
          </a:p>
          <a:p>
            <a:pPr marL="457200" indent="-457200">
              <a:buFont typeface="Arial" panose="020B0604020202020204" pitchFamily="34" charset="0"/>
              <a:buChar char="•"/>
            </a:pPr>
            <a:r>
              <a:rPr lang="en-US" sz="2800" dirty="0" smtClean="0"/>
              <a:t>Yogurts must include the flavor of the yogurt</a:t>
            </a:r>
          </a:p>
          <a:p>
            <a:pPr marL="457200" indent="-457200">
              <a:buFont typeface="Arial" panose="020B0604020202020204" pitchFamily="34" charset="0"/>
              <a:buChar char="•"/>
            </a:pPr>
            <a:r>
              <a:rPr lang="en-US" sz="2800" dirty="0" smtClean="0"/>
              <a:t>Milk type must be included for each age group</a:t>
            </a:r>
          </a:p>
          <a:p>
            <a:pPr marL="457200" indent="-457200">
              <a:buFont typeface="Arial" panose="020B0604020202020204" pitchFamily="34" charset="0"/>
              <a:buChar char="•"/>
            </a:pPr>
            <a:r>
              <a:rPr lang="en-US" sz="2800" dirty="0" smtClean="0"/>
              <a:t>Infant meals (&lt;1 year) must be documented on the correct infant menu record form</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24996044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can I find more information?</a:t>
            </a:r>
            <a:endParaRPr lang="en-US" dirty="0"/>
          </a:p>
        </p:txBody>
      </p:sp>
      <p:sp>
        <p:nvSpPr>
          <p:cNvPr id="3" name="Content Placeholder 2"/>
          <p:cNvSpPr>
            <a:spLocks noGrp="1"/>
          </p:cNvSpPr>
          <p:nvPr>
            <p:ph idx="1"/>
          </p:nvPr>
        </p:nvSpPr>
        <p:spPr>
          <a:xfrm>
            <a:off x="220309" y="2291044"/>
            <a:ext cx="8575348" cy="3710612"/>
          </a:xfrm>
        </p:spPr>
        <p:txBody>
          <a:bodyPr>
            <a:normAutofit/>
          </a:bodyPr>
          <a:lstStyle/>
          <a:p>
            <a:r>
              <a:rPr lang="en-US" dirty="0" smtClean="0">
                <a:hlinkClick r:id="rId3"/>
              </a:rPr>
              <a:t>ODE CNP’s CACFP Memo </a:t>
            </a:r>
            <a:r>
              <a:rPr lang="en-US" dirty="0" smtClean="0">
                <a:hlinkClick r:id="rId3"/>
              </a:rPr>
              <a:t>Page</a:t>
            </a:r>
            <a:endParaRPr lang="en-US" dirty="0">
              <a:hlinkClick r:id="rId4"/>
            </a:endParaRPr>
          </a:p>
          <a:p>
            <a:r>
              <a:rPr lang="en-US" dirty="0" smtClean="0">
                <a:hlinkClick r:id="rId5"/>
              </a:rPr>
              <a:t>ODE CNP’s CACFP Meal Pattern and Menu Planning Page</a:t>
            </a:r>
            <a:endParaRPr lang="en-US" dirty="0" smtClean="0"/>
          </a:p>
          <a:p>
            <a:r>
              <a:rPr lang="en-US" dirty="0">
                <a:hlinkClick r:id="rId4"/>
              </a:rPr>
              <a:t>The Food Buying Guide</a:t>
            </a:r>
            <a:endParaRPr lang="en-US" dirty="0"/>
          </a:p>
          <a:p>
            <a:pPr marL="0" indent="0">
              <a:buNone/>
            </a:pPr>
            <a:endParaRPr lang="en-US" dirty="0"/>
          </a:p>
        </p:txBody>
      </p:sp>
      <p:pic>
        <p:nvPicPr>
          <p:cNvPr id="4" name="Picture 3"/>
          <p:cNvPicPr>
            <a:picLocks noChangeAspect="1"/>
          </p:cNvPicPr>
          <p:nvPr/>
        </p:nvPicPr>
        <p:blipFill>
          <a:blip r:embed="rId6"/>
          <a:stretch>
            <a:fillRect/>
          </a:stretch>
        </p:blipFill>
        <p:spPr>
          <a:xfrm>
            <a:off x="4615542" y="3963468"/>
            <a:ext cx="3781289" cy="2281527"/>
          </a:xfrm>
          <a:prstGeom prst="rect">
            <a:avLst/>
          </a:prstGeom>
          <a:ln>
            <a:solidFill>
              <a:schemeClr val="tx1"/>
            </a:solidFill>
          </a:ln>
        </p:spPr>
      </p:pic>
      <p:pic>
        <p:nvPicPr>
          <p:cNvPr id="5" name="Picture 4"/>
          <p:cNvPicPr>
            <a:picLocks noChangeAspect="1"/>
          </p:cNvPicPr>
          <p:nvPr/>
        </p:nvPicPr>
        <p:blipFill>
          <a:blip r:embed="rId7"/>
          <a:stretch>
            <a:fillRect/>
          </a:stretch>
        </p:blipFill>
        <p:spPr>
          <a:xfrm>
            <a:off x="573314" y="3963468"/>
            <a:ext cx="3754828" cy="2281527"/>
          </a:xfrm>
          <a:prstGeom prst="rect">
            <a:avLst/>
          </a:prstGeom>
          <a:ln>
            <a:solidFill>
              <a:schemeClr val="tx1"/>
            </a:solidFill>
          </a:ln>
        </p:spPr>
      </p:pic>
    </p:spTree>
    <p:extLst>
      <p:ext uri="{BB962C8B-B14F-4D97-AF65-F5344CB8AC3E}">
        <p14:creationId xmlns:p14="http://schemas.microsoft.com/office/powerpoint/2010/main" val="693305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a:t>
            </a:r>
            <a:endParaRPr lang="en-US" dirty="0"/>
          </a:p>
        </p:txBody>
      </p:sp>
      <p:sp>
        <p:nvSpPr>
          <p:cNvPr id="3" name="Subtitle 2"/>
          <p:cNvSpPr>
            <a:spLocks noGrp="1"/>
          </p:cNvSpPr>
          <p:nvPr>
            <p:ph type="subTitle" idx="1"/>
          </p:nvPr>
        </p:nvSpPr>
        <p:spPr>
          <a:xfrm>
            <a:off x="989091" y="2809827"/>
            <a:ext cx="7093364" cy="2718614"/>
          </a:xfrm>
        </p:spPr>
        <p:txBody>
          <a:bodyPr>
            <a:normAutofit/>
          </a:bodyPr>
          <a:lstStyle/>
          <a:p>
            <a:pPr marL="342900" indent="-342900" algn="l">
              <a:buFont typeface="Wingdings" panose="05000000000000000000" pitchFamily="2" charset="2"/>
              <a:buChar char="q"/>
            </a:pPr>
            <a:r>
              <a:rPr lang="en-US" sz="2800" dirty="0" smtClean="0"/>
              <a:t>Learning Objectives</a:t>
            </a:r>
          </a:p>
          <a:p>
            <a:pPr marL="342900" indent="-342900" algn="l">
              <a:buFont typeface="Wingdings" panose="05000000000000000000" pitchFamily="2" charset="2"/>
              <a:buChar char="q"/>
            </a:pPr>
            <a:r>
              <a:rPr lang="en-US" sz="2800" dirty="0" smtClean="0"/>
              <a:t>CACFP Meal Pattern Overview</a:t>
            </a:r>
          </a:p>
          <a:p>
            <a:pPr marL="342900" indent="-342900" algn="l">
              <a:buFont typeface="Wingdings" panose="05000000000000000000" pitchFamily="2" charset="2"/>
              <a:buChar char="q"/>
            </a:pPr>
            <a:r>
              <a:rPr lang="en-US" sz="2800" dirty="0" smtClean="0"/>
              <a:t>Crediting Updates</a:t>
            </a:r>
          </a:p>
          <a:p>
            <a:pPr marL="342900" indent="-342900" algn="l">
              <a:buFont typeface="Wingdings" panose="05000000000000000000" pitchFamily="2" charset="2"/>
              <a:buChar char="q"/>
            </a:pPr>
            <a:r>
              <a:rPr lang="en-US" sz="2800" dirty="0" smtClean="0"/>
              <a:t>Additional Meal Pattern Updates</a:t>
            </a:r>
          </a:p>
          <a:p>
            <a:pPr marL="342900" indent="-342900" algn="l">
              <a:buFont typeface="Wingdings" panose="05000000000000000000" pitchFamily="2" charset="2"/>
              <a:buChar char="q"/>
            </a:pPr>
            <a:r>
              <a:rPr lang="en-US" sz="2800" dirty="0" smtClean="0"/>
              <a:t>Questions</a:t>
            </a:r>
          </a:p>
          <a:p>
            <a:pPr marL="342900" indent="-342900" algn="l">
              <a:buFont typeface="Arial" panose="020B0604020202020204" pitchFamily="34" charset="0"/>
              <a:buChar char="•"/>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72" y="2598058"/>
            <a:ext cx="459708" cy="5261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72" y="3072893"/>
            <a:ext cx="459708" cy="52613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72" y="3643002"/>
            <a:ext cx="459708" cy="52613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72" y="4117837"/>
            <a:ext cx="459708" cy="526132"/>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872" y="4643969"/>
            <a:ext cx="459708" cy="526132"/>
          </a:xfrm>
          <a:prstGeom prst="rect">
            <a:avLst/>
          </a:prstGeom>
        </p:spPr>
      </p:pic>
    </p:spTree>
    <p:extLst>
      <p:ext uri="{BB962C8B-B14F-4D97-AF65-F5344CB8AC3E}">
        <p14:creationId xmlns:p14="http://schemas.microsoft.com/office/powerpoint/2010/main" val="319475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3296" y="1926958"/>
            <a:ext cx="4347145" cy="879304"/>
          </a:xfrm>
        </p:spPr>
        <p:txBody>
          <a:bodyPr>
            <a:normAutofit/>
          </a:bodyPr>
          <a:lstStyle/>
          <a:p>
            <a:r>
              <a:rPr lang="en-US" sz="5400" dirty="0" smtClean="0"/>
              <a:t>Questions?</a:t>
            </a:r>
            <a:endParaRPr lang="en-US" sz="5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86993" y="2806262"/>
            <a:ext cx="3439749" cy="2286000"/>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712076" y="5244662"/>
            <a:ext cx="7924800" cy="1295400"/>
          </a:xfrm>
          <a:prstGeom prst="rect">
            <a:avLst/>
          </a:prstGeom>
        </p:spPr>
        <p:txBody>
          <a:bodyPr vert="horz" lIns="91440" tIns="45720" rIns="91440" bIns="45720" rtlCol="0">
            <a:normAutofit/>
          </a:bodyPr>
          <a:lstStyle>
            <a:lvl1pPr marL="0" indent="0" algn="ctr"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smtClean="0"/>
              <a:t>More Questions? </a:t>
            </a:r>
          </a:p>
          <a:p>
            <a:r>
              <a:rPr lang="en-US" sz="2800" smtClean="0"/>
              <a:t>Contact your assigned Child Nutrition Specialist</a:t>
            </a:r>
            <a:endParaRPr lang="en-US" sz="2800" dirty="0"/>
          </a:p>
        </p:txBody>
      </p:sp>
    </p:spTree>
    <p:extLst>
      <p:ext uri="{BB962C8B-B14F-4D97-AF65-F5344CB8AC3E}">
        <p14:creationId xmlns:p14="http://schemas.microsoft.com/office/powerpoint/2010/main" val="1233611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hape 953"/>
          <p:cNvSpPr txBox="1">
            <a:spLocks/>
          </p:cNvSpPr>
          <p:nvPr/>
        </p:nvSpPr>
        <p:spPr>
          <a:xfrm>
            <a:off x="0" y="0"/>
            <a:ext cx="9072305" cy="6910593"/>
          </a:xfrm>
          <a:prstGeom prst="rect">
            <a:avLst/>
          </a:prstGeom>
          <a:noFill/>
          <a:ln>
            <a:noFill/>
          </a:ln>
        </p:spPr>
        <p:txBody>
          <a:bodyPr vert="horz" lIns="91425" tIns="45700" rIns="91425" bIns="45700" rtlCol="0" anchor="ctr" anchorCtr="0">
            <a:noAutofit/>
          </a:bodyPr>
          <a:lstStyle>
            <a:lvl1pPr algn="r" defTabSz="914377" rtl="0" eaLnBrk="1" latinLnBrk="0" hangingPunct="1">
              <a:lnSpc>
                <a:spcPct val="90000"/>
              </a:lnSpc>
              <a:spcBef>
                <a:spcPct val="0"/>
              </a:spcBef>
              <a:buNone/>
              <a:defRPr sz="3600" b="1" kern="1200">
                <a:solidFill>
                  <a:schemeClr val="bg1"/>
                </a:solidFill>
                <a:latin typeface="+mj-lt"/>
                <a:ea typeface="+mj-ea"/>
                <a:cs typeface="+mj-cs"/>
              </a:defRPr>
            </a:lvl1pPr>
          </a:lstStyle>
          <a:p>
            <a:pPr algn="l">
              <a:lnSpc>
                <a:spcPct val="100000"/>
              </a:lnSpc>
              <a:spcBef>
                <a:spcPts val="0"/>
              </a:spcBef>
              <a:buClr>
                <a:schemeClr val="dk1"/>
              </a:buClr>
              <a:buSzPct val="25000"/>
              <a:buFont typeface="Arial"/>
              <a:buNone/>
            </a:pPr>
            <a:r>
              <a:rPr lang="en-US" sz="1600" b="0" dirty="0" smtClean="0">
                <a:latin typeface="Arial"/>
                <a:ea typeface="Arial"/>
                <a:cs typeface="Arial"/>
                <a:sym typeface="Arial"/>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sex, disability, age, or reprisal or retaliation for prior civil rights activity in any program or activity conducted or funded by USDA.</a:t>
            </a:r>
            <a:br>
              <a:rPr lang="en-US" sz="1600" b="0" dirty="0" smtClean="0">
                <a:latin typeface="Arial"/>
                <a:ea typeface="Arial"/>
                <a:cs typeface="Arial"/>
                <a:sym typeface="Arial"/>
              </a:rPr>
            </a:br>
            <a:r>
              <a:rPr lang="en-US" sz="1600" b="0" dirty="0" smtClean="0">
                <a:latin typeface="Arial"/>
                <a:ea typeface="Arial"/>
                <a:cs typeface="Arial"/>
                <a:sym typeface="Arial"/>
              </a:rPr>
              <a:t/>
            </a:r>
            <a:br>
              <a:rPr lang="en-US" sz="1600" b="0" dirty="0" smtClean="0">
                <a:latin typeface="Arial"/>
                <a:ea typeface="Arial"/>
                <a:cs typeface="Arial"/>
                <a:sym typeface="Arial"/>
              </a:rPr>
            </a:br>
            <a:r>
              <a:rPr lang="en-US" sz="1600" b="0" dirty="0" smtClean="0">
                <a:latin typeface="Arial"/>
                <a:ea typeface="Arial"/>
                <a:cs typeface="Arial"/>
                <a:sym typeface="Arial"/>
              </a:rPr>
              <a:t>Persons with disabilities who require alternative means of communication for program information (e.g. Braille, large print, audiotape, American Sign Language, etc.), should contact the Agency (State or local) where they applied for benefits. Individuals who are deaf, hard of hearing or have speech disabilities may contact USDA through the Federal Relay Service at (800) 877-8339. Additionally, program information may be made available in languages other than English.</a:t>
            </a:r>
            <a:br>
              <a:rPr lang="en-US" sz="1600" b="0" dirty="0" smtClean="0">
                <a:latin typeface="Arial"/>
                <a:ea typeface="Arial"/>
                <a:cs typeface="Arial"/>
                <a:sym typeface="Arial"/>
              </a:rPr>
            </a:br>
            <a:r>
              <a:rPr lang="en-US" sz="1600" b="0" dirty="0" smtClean="0">
                <a:latin typeface="Arial"/>
                <a:ea typeface="Arial"/>
                <a:cs typeface="Arial"/>
                <a:sym typeface="Arial"/>
              </a:rPr>
              <a:t/>
            </a:r>
            <a:br>
              <a:rPr lang="en-US" sz="1600" b="0" dirty="0" smtClean="0">
                <a:latin typeface="Arial"/>
                <a:ea typeface="Arial"/>
                <a:cs typeface="Arial"/>
                <a:sym typeface="Arial"/>
              </a:rPr>
            </a:br>
            <a:r>
              <a:rPr lang="en-US" sz="1600" b="0" dirty="0" smtClean="0">
                <a:latin typeface="Arial"/>
                <a:ea typeface="Arial"/>
                <a:cs typeface="Arial"/>
                <a:sym typeface="Arial"/>
              </a:rPr>
              <a:t>To file a program complaint of discrimination, complete the USDA Program Discrimination Complaint Form, (AD-3027) found online at the </a:t>
            </a:r>
            <a:r>
              <a:rPr lang="en-US" sz="1600" b="0" dirty="0" smtClean="0">
                <a:latin typeface="Arial"/>
                <a:ea typeface="Arial"/>
                <a:cs typeface="Arial"/>
                <a:sym typeface="Arial"/>
                <a:hlinkClick r:id="rId3"/>
              </a:rPr>
              <a:t>USDA complaint resolution page</a:t>
            </a:r>
            <a:r>
              <a:rPr lang="en-US" sz="1600" b="0" dirty="0" smtClean="0">
                <a:latin typeface="Arial"/>
                <a:ea typeface="Arial"/>
                <a:cs typeface="Arial"/>
                <a:sym typeface="Arial"/>
              </a:rPr>
              <a:t>, and at any USDA office, or write a letter addressed to USDA and provide in the letter all of the information requested in the form. To request a copy of the complaint form, call (866) 632-9992. </a:t>
            </a:r>
            <a:br>
              <a:rPr lang="en-US" sz="1600" b="0" dirty="0" smtClean="0">
                <a:latin typeface="Arial"/>
                <a:ea typeface="Arial"/>
                <a:cs typeface="Arial"/>
                <a:sym typeface="Arial"/>
              </a:rPr>
            </a:br>
            <a:r>
              <a:rPr lang="en-US" sz="400" b="0" dirty="0" smtClean="0">
                <a:latin typeface="Arial"/>
                <a:ea typeface="Arial"/>
                <a:cs typeface="Arial"/>
                <a:sym typeface="Arial"/>
              </a:rPr>
              <a:t/>
            </a:r>
            <a:br>
              <a:rPr lang="en-US" sz="400" b="0" dirty="0" smtClean="0">
                <a:latin typeface="Arial"/>
                <a:ea typeface="Arial"/>
                <a:cs typeface="Arial"/>
                <a:sym typeface="Arial"/>
              </a:rPr>
            </a:br>
            <a:r>
              <a:rPr lang="en-US" sz="1600" b="0" dirty="0" smtClean="0">
                <a:latin typeface="Arial"/>
                <a:ea typeface="Arial"/>
                <a:cs typeface="Arial"/>
                <a:sym typeface="Arial"/>
              </a:rPr>
              <a:t>Submit your completed form or letter to USDA by:</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(1) mail: U.S. Department of Agriculture</a:t>
            </a:r>
            <a:br>
              <a:rPr lang="en-US" sz="1600" b="0" dirty="0" smtClean="0">
                <a:latin typeface="Arial"/>
                <a:ea typeface="Arial"/>
                <a:cs typeface="Arial"/>
                <a:sym typeface="Arial"/>
              </a:rPr>
            </a:br>
            <a:r>
              <a:rPr lang="en-US" sz="1600" b="0" dirty="0" smtClean="0">
                <a:latin typeface="Arial"/>
                <a:ea typeface="Arial"/>
                <a:cs typeface="Arial"/>
                <a:sym typeface="Arial"/>
              </a:rPr>
              <a:t>Office of the Assistant Secretary for Civil Rights</a:t>
            </a:r>
            <a:br>
              <a:rPr lang="en-US" sz="1600" b="0" dirty="0" smtClean="0">
                <a:latin typeface="Arial"/>
                <a:ea typeface="Arial"/>
                <a:cs typeface="Arial"/>
                <a:sym typeface="Arial"/>
              </a:rPr>
            </a:br>
            <a:r>
              <a:rPr lang="en-US" sz="1600" b="0" dirty="0" smtClean="0">
                <a:latin typeface="Arial"/>
                <a:ea typeface="Arial"/>
                <a:cs typeface="Arial"/>
                <a:sym typeface="Arial"/>
              </a:rPr>
              <a:t>1400 Independence Avenue, SW</a:t>
            </a:r>
            <a:br>
              <a:rPr lang="en-US" sz="1600" b="0" dirty="0" smtClean="0">
                <a:latin typeface="Arial"/>
                <a:ea typeface="Arial"/>
                <a:cs typeface="Arial"/>
                <a:sym typeface="Arial"/>
              </a:rPr>
            </a:br>
            <a:r>
              <a:rPr lang="en-US" sz="1600" b="0" dirty="0" smtClean="0">
                <a:latin typeface="Arial"/>
                <a:ea typeface="Arial"/>
                <a:cs typeface="Arial"/>
                <a:sym typeface="Arial"/>
              </a:rPr>
              <a:t>Washington, D.C. 20250-9410;</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(2) fax: (202) 690-7442; or</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(3) email: </a:t>
            </a:r>
            <a:r>
              <a:rPr lang="en-US" sz="1600" b="0" u="sng" dirty="0" smtClean="0">
                <a:latin typeface="Arial"/>
                <a:ea typeface="Arial"/>
                <a:cs typeface="Arial"/>
                <a:sym typeface="Arial"/>
                <a:hlinkClick r:id="rId4"/>
              </a:rPr>
              <a:t>program.intake@usda.gov</a:t>
            </a:r>
            <a:r>
              <a:rPr lang="en-US" sz="1600" b="0" dirty="0" smtClean="0">
                <a:latin typeface="Arial"/>
                <a:ea typeface="Arial"/>
                <a:cs typeface="Arial"/>
                <a:sym typeface="Arial"/>
              </a:rPr>
              <a:t> </a:t>
            </a:r>
            <a:br>
              <a:rPr lang="en-US" sz="1600" b="0" dirty="0" smtClean="0">
                <a:latin typeface="Arial"/>
                <a:ea typeface="Arial"/>
                <a:cs typeface="Arial"/>
                <a:sym typeface="Arial"/>
              </a:rPr>
            </a:br>
            <a:r>
              <a:rPr lang="en-US" sz="800" b="0" dirty="0" smtClean="0">
                <a:latin typeface="Arial"/>
                <a:ea typeface="Arial"/>
                <a:cs typeface="Arial"/>
                <a:sym typeface="Arial"/>
              </a:rPr>
              <a:t/>
            </a:r>
            <a:br>
              <a:rPr lang="en-US" sz="800" b="0" dirty="0" smtClean="0">
                <a:latin typeface="Arial"/>
                <a:ea typeface="Arial"/>
                <a:cs typeface="Arial"/>
                <a:sym typeface="Arial"/>
              </a:rPr>
            </a:br>
            <a:r>
              <a:rPr lang="en-US" sz="1600" b="0" dirty="0" smtClean="0">
                <a:latin typeface="Arial"/>
                <a:ea typeface="Arial"/>
                <a:cs typeface="Arial"/>
                <a:sym typeface="Arial"/>
              </a:rPr>
              <a:t>This institution is an equal opportunity provider.</a:t>
            </a:r>
            <a:endParaRPr lang="en-US" sz="1600" b="0" dirty="0">
              <a:latin typeface="Arial"/>
              <a:ea typeface="Arial"/>
              <a:cs typeface="Arial"/>
              <a:sym typeface="Arial"/>
            </a:endParaRPr>
          </a:p>
        </p:txBody>
      </p:sp>
    </p:spTree>
    <p:extLst>
      <p:ext uri="{BB962C8B-B14F-4D97-AF65-F5344CB8AC3E}">
        <p14:creationId xmlns:p14="http://schemas.microsoft.com/office/powerpoint/2010/main" val="2272377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lstStyle/>
          <a:p>
            <a:r>
              <a:rPr lang="en-US" dirty="0" smtClean="0"/>
              <a:t>Participants will understand which new food items are creditable for </a:t>
            </a:r>
            <a:r>
              <a:rPr lang="en-US" dirty="0" smtClean="0"/>
              <a:t>CACFP</a:t>
            </a:r>
          </a:p>
          <a:p>
            <a:pPr marL="0" indent="0">
              <a:buNone/>
            </a:pPr>
            <a:endParaRPr lang="en-US" dirty="0" smtClean="0"/>
          </a:p>
          <a:p>
            <a:r>
              <a:rPr lang="en-US" dirty="0" smtClean="0"/>
              <a:t>Participants will know where to find information on crediting foods for CACFP</a:t>
            </a:r>
            <a:endParaRPr lang="en-US" dirty="0"/>
          </a:p>
        </p:txBody>
      </p:sp>
    </p:spTree>
    <p:extLst>
      <p:ext uri="{BB962C8B-B14F-4D97-AF65-F5344CB8AC3E}">
        <p14:creationId xmlns:p14="http://schemas.microsoft.com/office/powerpoint/2010/main" val="885134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4776" y="1047002"/>
            <a:ext cx="8418300" cy="2600088"/>
          </a:xfrm>
        </p:spPr>
        <p:txBody>
          <a:bodyPr>
            <a:normAutofit/>
          </a:bodyPr>
          <a:lstStyle/>
          <a:p>
            <a:pPr algn="l"/>
            <a:r>
              <a:rPr lang="en-US" sz="3200" dirty="0"/>
              <a:t>Question 1: </a:t>
            </a:r>
            <a:r>
              <a:rPr lang="en-US" sz="3200" dirty="0" smtClean="0"/>
              <a:t>How long have you been involved with CACFP?</a:t>
            </a:r>
            <a:endParaRPr lang="en-US" sz="3200" dirty="0"/>
          </a:p>
        </p:txBody>
      </p:sp>
      <p:sp>
        <p:nvSpPr>
          <p:cNvPr id="5" name="TextBox 4"/>
          <p:cNvSpPr txBox="1"/>
          <p:nvPr/>
        </p:nvSpPr>
        <p:spPr>
          <a:xfrm>
            <a:off x="909388" y="3048000"/>
            <a:ext cx="7189076" cy="2246769"/>
          </a:xfrm>
          <a:prstGeom prst="rect">
            <a:avLst/>
          </a:prstGeom>
          <a:noFill/>
        </p:spPr>
        <p:txBody>
          <a:bodyPr wrap="square" rtlCol="0">
            <a:spAutoFit/>
          </a:bodyPr>
          <a:lstStyle/>
          <a:p>
            <a:pPr marL="514350" indent="-514350">
              <a:buAutoNum type="alphaUcParenR"/>
            </a:pPr>
            <a:r>
              <a:rPr lang="en-US" sz="2800" dirty="0" smtClean="0"/>
              <a:t>Less than 1 year</a:t>
            </a:r>
          </a:p>
          <a:p>
            <a:pPr marL="514350" indent="-514350">
              <a:buAutoNum type="alphaUcParenR"/>
            </a:pPr>
            <a:r>
              <a:rPr lang="en-US" sz="2800" dirty="0" smtClean="0"/>
              <a:t>1 to 3 years</a:t>
            </a:r>
          </a:p>
          <a:p>
            <a:pPr marL="514350" indent="-514350">
              <a:buAutoNum type="alphaUcParenR"/>
            </a:pPr>
            <a:r>
              <a:rPr lang="en-US" sz="2800" dirty="0" smtClean="0"/>
              <a:t>3 to 5 years</a:t>
            </a:r>
          </a:p>
          <a:p>
            <a:pPr marL="514350" indent="-514350">
              <a:buAutoNum type="alphaUcParenR"/>
            </a:pPr>
            <a:r>
              <a:rPr lang="en-US" sz="2800" dirty="0" smtClean="0"/>
              <a:t>6 to 10 years</a:t>
            </a:r>
          </a:p>
          <a:p>
            <a:pPr marL="514350" indent="-514350">
              <a:buAutoNum type="alphaUcParenR"/>
            </a:pPr>
            <a:r>
              <a:rPr lang="en-US" sz="2800" dirty="0" smtClean="0"/>
              <a:t>More than 10 years</a:t>
            </a:r>
            <a:endParaRPr lang="en-US" sz="2800" dirty="0"/>
          </a:p>
        </p:txBody>
      </p:sp>
    </p:spTree>
    <p:extLst>
      <p:ext uri="{BB962C8B-B14F-4D97-AF65-F5344CB8AC3E}">
        <p14:creationId xmlns:p14="http://schemas.microsoft.com/office/powerpoint/2010/main" val="30363135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CACFP Meal Pattern Overview</a:t>
            </a:r>
            <a:endParaRPr lang="en-US" dirty="0"/>
          </a:p>
        </p:txBody>
      </p:sp>
      <p:sp>
        <p:nvSpPr>
          <p:cNvPr id="4" name="Subtitle 3"/>
          <p:cNvSpPr>
            <a:spLocks noGrp="1"/>
          </p:cNvSpPr>
          <p:nvPr>
            <p:ph type="subTitle" idx="1"/>
          </p:nvPr>
        </p:nvSpPr>
        <p:spPr>
          <a:xfrm>
            <a:off x="158773" y="2221246"/>
            <a:ext cx="8921852" cy="3443829"/>
          </a:xfrm>
        </p:spPr>
        <p:txBody>
          <a:bodyPr>
            <a:normAutofit lnSpcReduction="10000"/>
          </a:bodyPr>
          <a:lstStyle/>
          <a:p>
            <a:pPr marL="342900" indent="-342900" algn="l">
              <a:buFont typeface="Arial" panose="020B0604020202020204" pitchFamily="34" charset="0"/>
              <a:buChar char="•"/>
            </a:pPr>
            <a:r>
              <a:rPr lang="en-US" sz="2800" dirty="0" smtClean="0"/>
              <a:t>CACFP Meal Pattern had a major update October 1, </a:t>
            </a:r>
            <a:r>
              <a:rPr lang="en-US" sz="2800" dirty="0" smtClean="0"/>
              <a:t>2017</a:t>
            </a:r>
          </a:p>
          <a:p>
            <a:pPr marL="342900" indent="-342900" algn="l">
              <a:buFont typeface="Arial" panose="020B0604020202020204" pitchFamily="34" charset="0"/>
              <a:buChar char="•"/>
            </a:pPr>
            <a:endParaRPr lang="en-US" sz="800" dirty="0" smtClean="0"/>
          </a:p>
          <a:p>
            <a:pPr marL="342900" indent="-342900" algn="l">
              <a:buFont typeface="Arial" panose="020B0604020202020204" pitchFamily="34" charset="0"/>
              <a:buChar char="•"/>
            </a:pPr>
            <a:r>
              <a:rPr lang="en-US" sz="2800" b="1" dirty="0" smtClean="0"/>
              <a:t>Major Changes:</a:t>
            </a:r>
          </a:p>
          <a:p>
            <a:pPr marL="800089" lvl="1" indent="-342900" algn="l">
              <a:buFont typeface="Arial" panose="020B0604020202020204" pitchFamily="34" charset="0"/>
              <a:buChar char="•"/>
            </a:pPr>
            <a:r>
              <a:rPr lang="en-US" sz="2400" dirty="0" smtClean="0"/>
              <a:t>Included </a:t>
            </a:r>
            <a:r>
              <a:rPr lang="en-US" sz="2400" b="1" dirty="0" smtClean="0"/>
              <a:t>Whole Grain-Rich </a:t>
            </a:r>
            <a:r>
              <a:rPr lang="en-US" sz="2400" dirty="0" smtClean="0"/>
              <a:t>Requirements</a:t>
            </a:r>
          </a:p>
          <a:p>
            <a:pPr marL="800089" lvl="1" indent="-342900" algn="l">
              <a:buFont typeface="Arial" panose="020B0604020202020204" pitchFamily="34" charset="0"/>
              <a:buChar char="•"/>
            </a:pPr>
            <a:r>
              <a:rPr lang="en-US" sz="2400" dirty="0" smtClean="0"/>
              <a:t>Made </a:t>
            </a:r>
            <a:r>
              <a:rPr lang="en-US" sz="2400" b="1" dirty="0" smtClean="0"/>
              <a:t>Grain-Based Desserts </a:t>
            </a:r>
            <a:r>
              <a:rPr lang="en-US" sz="2400" dirty="0" smtClean="0"/>
              <a:t>non-creditable</a:t>
            </a:r>
          </a:p>
          <a:p>
            <a:pPr marL="800089" lvl="1" indent="-342900" algn="l">
              <a:buFont typeface="Arial" panose="020B0604020202020204" pitchFamily="34" charset="0"/>
              <a:buChar char="•"/>
            </a:pPr>
            <a:r>
              <a:rPr lang="en-US" sz="2400" b="1" dirty="0" smtClean="0"/>
              <a:t>Breakfast Cereals and Yogurts </a:t>
            </a:r>
            <a:r>
              <a:rPr lang="en-US" sz="2400" dirty="0" smtClean="0"/>
              <a:t>have a sugar limit</a:t>
            </a:r>
          </a:p>
          <a:p>
            <a:pPr marL="800089" lvl="1" indent="-342900" algn="l">
              <a:buFont typeface="Arial" panose="020B0604020202020204" pitchFamily="34" charset="0"/>
              <a:buChar char="•"/>
            </a:pPr>
            <a:r>
              <a:rPr lang="en-US" sz="2400" dirty="0" smtClean="0"/>
              <a:t>Allowed </a:t>
            </a:r>
            <a:r>
              <a:rPr lang="en-US" sz="2400" b="1" dirty="0" smtClean="0"/>
              <a:t>breastfed infant meals </a:t>
            </a:r>
            <a:r>
              <a:rPr lang="en-US" sz="2400" dirty="0" smtClean="0"/>
              <a:t>to be reimbursed</a:t>
            </a:r>
          </a:p>
          <a:p>
            <a:pPr marL="800089" lvl="1" indent="-342900" algn="l">
              <a:buFont typeface="Arial" panose="020B0604020202020204" pitchFamily="34" charset="0"/>
              <a:buChar char="•"/>
            </a:pPr>
            <a:r>
              <a:rPr lang="en-US" sz="2400" dirty="0" smtClean="0"/>
              <a:t>Divided the </a:t>
            </a:r>
            <a:r>
              <a:rPr lang="en-US" sz="2400" b="1" dirty="0" smtClean="0"/>
              <a:t>Fruits and Vegetables </a:t>
            </a:r>
            <a:r>
              <a:rPr lang="en-US" sz="2400" dirty="0" smtClean="0"/>
              <a:t>into two separate components for Lunch and Supper</a:t>
            </a:r>
          </a:p>
          <a:p>
            <a:pPr marL="800089" lvl="1" indent="-342900" algn="l">
              <a:buFont typeface="Arial" panose="020B0604020202020204" pitchFamily="34" charset="0"/>
              <a:buChar char="•"/>
            </a:pPr>
            <a:endParaRPr lang="en-US" sz="2400" dirty="0"/>
          </a:p>
        </p:txBody>
      </p:sp>
    </p:spTree>
    <p:extLst>
      <p:ext uri="{BB962C8B-B14F-4D97-AF65-F5344CB8AC3E}">
        <p14:creationId xmlns:p14="http://schemas.microsoft.com/office/powerpoint/2010/main" val="2183326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Meals and Snacks</a:t>
            </a:r>
            <a:endParaRPr lang="en-US" dirty="0"/>
          </a:p>
        </p:txBody>
      </p:sp>
      <p:sp>
        <p:nvSpPr>
          <p:cNvPr id="3" name="Content Placeholder 2"/>
          <p:cNvSpPr>
            <a:spLocks noGrp="1"/>
          </p:cNvSpPr>
          <p:nvPr>
            <p:ph idx="4294967295"/>
          </p:nvPr>
        </p:nvSpPr>
        <p:spPr>
          <a:xfrm>
            <a:off x="0" y="1049338"/>
            <a:ext cx="3352800" cy="673100"/>
          </a:xfrm>
        </p:spPr>
        <p:txBody>
          <a:bodyPr/>
          <a:lstStyle/>
          <a:p>
            <a:pPr marL="0" indent="0" algn="ctr">
              <a:buNone/>
            </a:pPr>
            <a:r>
              <a:rPr lang="en-US" sz="2800" b="1" dirty="0" smtClean="0"/>
              <a:t>Breakfast</a:t>
            </a:r>
            <a:endParaRPr lang="en-US" sz="2800" b="1" dirty="0"/>
          </a:p>
        </p:txBody>
      </p:sp>
      <p:sp>
        <p:nvSpPr>
          <p:cNvPr id="4" name="Content Placeholder 2"/>
          <p:cNvSpPr txBox="1">
            <a:spLocks/>
          </p:cNvSpPr>
          <p:nvPr/>
        </p:nvSpPr>
        <p:spPr bwMode="auto">
          <a:xfrm>
            <a:off x="126123" y="4196303"/>
            <a:ext cx="2764221" cy="524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sz="2800" b="1" kern="0" dirty="0" smtClean="0"/>
              <a:t>Snack</a:t>
            </a:r>
            <a:endParaRPr lang="en-US" sz="2800" b="1" kern="0" dirty="0"/>
          </a:p>
        </p:txBody>
      </p:sp>
      <p:pic>
        <p:nvPicPr>
          <p:cNvPr id="12" name="Picture 11" descr="Sample snack with 1 serving of crackers and 3/4 cup mandarin oranges." title="Sample snack 2"/>
          <p:cNvPicPr>
            <a:picLocks noChangeAspect="1"/>
          </p:cNvPicPr>
          <p:nvPr/>
        </p:nvPicPr>
        <p:blipFill rotWithShape="1">
          <a:blip r:embed="rId3" cstate="print">
            <a:extLst>
              <a:ext uri="{28A0092B-C50C-407E-A947-70E740481C1C}">
                <a14:useLocalDpi xmlns:a14="http://schemas.microsoft.com/office/drawing/2010/main" val="0"/>
              </a:ext>
            </a:extLst>
          </a:blip>
          <a:srcRect r="48958"/>
          <a:stretch/>
        </p:blipFill>
        <p:spPr>
          <a:xfrm>
            <a:off x="2245225" y="3859739"/>
            <a:ext cx="2215149" cy="2441186"/>
          </a:xfrm>
          <a:prstGeom prst="rect">
            <a:avLst/>
          </a:prstGeom>
        </p:spPr>
      </p:pic>
      <p:sp>
        <p:nvSpPr>
          <p:cNvPr id="5" name="Content Placeholder 2"/>
          <p:cNvSpPr txBox="1">
            <a:spLocks/>
          </p:cNvSpPr>
          <p:nvPr/>
        </p:nvSpPr>
        <p:spPr bwMode="auto">
          <a:xfrm>
            <a:off x="4953000" y="1449823"/>
            <a:ext cx="3352800" cy="674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Arial" panose="020B0604020202020204" pitchFamily="34" charset="0"/>
                <a:ea typeface="+mn-ea"/>
                <a:cs typeface="Arial" panose="020B0604020202020204" pitchFamily="34" charset="0"/>
              </a:defRPr>
            </a:lvl1pPr>
            <a:lvl2pPr marL="742950" indent="-285750" algn="l" rtl="0" eaLnBrk="1" fontAlgn="base" hangingPunct="1">
              <a:spcBef>
                <a:spcPct val="20000"/>
              </a:spcBef>
              <a:spcAft>
                <a:spcPct val="0"/>
              </a:spcAft>
              <a:buChar char="–"/>
              <a:defRPr sz="2800">
                <a:solidFill>
                  <a:schemeClr val="tx1"/>
                </a:solidFill>
                <a:latin typeface="Arial" panose="020B0604020202020204" pitchFamily="34" charset="0"/>
                <a:cs typeface="Arial" panose="020B0604020202020204" pitchFamily="34" charset="0"/>
              </a:defRPr>
            </a:lvl2pPr>
            <a:lvl3pPr marL="1143000" indent="-228600" algn="l" rtl="0" eaLnBrk="1" fontAlgn="base" hangingPunct="1">
              <a:spcBef>
                <a:spcPct val="20000"/>
              </a:spcBef>
              <a:spcAft>
                <a:spcPct val="0"/>
              </a:spcAft>
              <a:buChar char="•"/>
              <a:defRPr sz="2400">
                <a:solidFill>
                  <a:schemeClr val="tx1"/>
                </a:solidFill>
                <a:latin typeface="Arial" panose="020B0604020202020204" pitchFamily="34" charset="0"/>
                <a:cs typeface="Arial" panose="020B0604020202020204" pitchFamily="34" charset="0"/>
              </a:defRPr>
            </a:lvl3pPr>
            <a:lvl4pPr marL="1600200" indent="-228600" algn="l" rtl="0" eaLnBrk="1" fontAlgn="base" hangingPunct="1">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4pPr>
            <a:lvl5pPr marL="2057400" indent="-228600" algn="l" rtl="0" eaLnBrk="1" fontAlgn="base" hangingPunct="1">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indent="0" algn="ctr">
              <a:buFontTx/>
              <a:buNone/>
            </a:pPr>
            <a:r>
              <a:rPr lang="en-US" sz="2800" b="1" kern="0" dirty="0" smtClean="0"/>
              <a:t>Lunch/Supper</a:t>
            </a:r>
            <a:endParaRPr lang="en-US" sz="2800" b="1" kern="0" dirty="0"/>
          </a:p>
        </p:txBody>
      </p:sp>
      <p:pic>
        <p:nvPicPr>
          <p:cNvPr id="6" name="Picture 5"/>
          <p:cNvPicPr>
            <a:picLocks noChangeAspect="1"/>
          </p:cNvPicPr>
          <p:nvPr/>
        </p:nvPicPr>
        <p:blipFill>
          <a:blip r:embed="rId4"/>
          <a:stretch>
            <a:fillRect/>
          </a:stretch>
        </p:blipFill>
        <p:spPr>
          <a:xfrm>
            <a:off x="704193" y="1481226"/>
            <a:ext cx="3567769" cy="2378513"/>
          </a:xfrm>
          <a:prstGeom prst="rect">
            <a:avLst/>
          </a:prstGeom>
        </p:spPr>
      </p:pic>
      <p:pic>
        <p:nvPicPr>
          <p:cNvPr id="11" name="Content Placeholder 3" descr="Sample lunch or supper showing 1/2 cup milk, 1/8 cup blueberries, 1/2 serving of grilled cheese, and 1/8 cup broccoli." title="Sample Lunch or Supper"/>
          <p:cNvPicPr>
            <a:picLocks noChangeAspect="1"/>
          </p:cNvPicPr>
          <p:nvPr/>
        </p:nvPicPr>
        <p:blipFill rotWithShape="1">
          <a:blip r:embed="rId5">
            <a:extLst>
              <a:ext uri="{28A0092B-C50C-407E-A947-70E740481C1C}">
                <a14:useLocalDpi xmlns:a14="http://schemas.microsoft.com/office/drawing/2010/main" val="0"/>
              </a:ext>
            </a:extLst>
          </a:blip>
          <a:srcRect r="33334"/>
          <a:stretch/>
        </p:blipFill>
        <p:spPr bwMode="auto">
          <a:xfrm>
            <a:off x="4597871" y="2291255"/>
            <a:ext cx="4290562" cy="3620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03955" y="6116258"/>
            <a:ext cx="5540045" cy="369332"/>
          </a:xfrm>
          <a:prstGeom prst="rect">
            <a:avLst/>
          </a:prstGeom>
          <a:noFill/>
        </p:spPr>
        <p:txBody>
          <a:bodyPr wrap="square" rtlCol="0">
            <a:spAutoFit/>
          </a:bodyPr>
          <a:lstStyle/>
          <a:p>
            <a:r>
              <a:rPr lang="en-US" dirty="0" smtClean="0"/>
              <a:t>Posters available on the </a:t>
            </a:r>
            <a:r>
              <a:rPr lang="en-US" dirty="0" smtClean="0">
                <a:hlinkClick r:id="rId6"/>
              </a:rPr>
              <a:t>Team Nutrition Ordering Website</a:t>
            </a:r>
            <a:endParaRPr lang="en-US" dirty="0"/>
          </a:p>
        </p:txBody>
      </p:sp>
    </p:spTree>
    <p:extLst>
      <p:ext uri="{BB962C8B-B14F-4D97-AF65-F5344CB8AC3E}">
        <p14:creationId xmlns:p14="http://schemas.microsoft.com/office/powerpoint/2010/main" val="15906159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Meal Pattern Charts</a:t>
            </a:r>
            <a:endParaRPr lang="en-US" dirty="0"/>
          </a:p>
        </p:txBody>
      </p:sp>
      <p:pic>
        <p:nvPicPr>
          <p:cNvPr id="4" name="Content Placeholder 3"/>
          <p:cNvPicPr>
            <a:picLocks noGrp="1" noChangeAspect="1"/>
          </p:cNvPicPr>
          <p:nvPr>
            <p:ph idx="4294967295"/>
          </p:nvPr>
        </p:nvPicPr>
        <p:blipFill>
          <a:blip r:embed="rId3"/>
          <a:stretch>
            <a:fillRect/>
          </a:stretch>
        </p:blipFill>
        <p:spPr>
          <a:xfrm>
            <a:off x="300252" y="1124979"/>
            <a:ext cx="3907181" cy="5076124"/>
          </a:xfrm>
          <a:prstGeom prst="rect">
            <a:avLst/>
          </a:prstGeom>
          <a:ln>
            <a:solidFill>
              <a:schemeClr val="tx1"/>
            </a:solidFill>
          </a:ln>
        </p:spPr>
      </p:pic>
      <p:pic>
        <p:nvPicPr>
          <p:cNvPr id="7" name="Picture 6"/>
          <p:cNvPicPr>
            <a:picLocks noChangeAspect="1"/>
          </p:cNvPicPr>
          <p:nvPr/>
        </p:nvPicPr>
        <p:blipFill>
          <a:blip r:embed="rId4"/>
          <a:stretch>
            <a:fillRect/>
          </a:stretch>
        </p:blipFill>
        <p:spPr>
          <a:xfrm>
            <a:off x="4797993" y="1124979"/>
            <a:ext cx="4152227" cy="5076123"/>
          </a:xfrm>
          <a:prstGeom prst="rect">
            <a:avLst/>
          </a:prstGeom>
          <a:ln>
            <a:solidFill>
              <a:schemeClr val="tx1"/>
            </a:solidFill>
          </a:ln>
        </p:spPr>
      </p:pic>
      <p:pic>
        <p:nvPicPr>
          <p:cNvPr id="8" name="Picture 7"/>
          <p:cNvPicPr>
            <a:picLocks noChangeAspect="1"/>
          </p:cNvPicPr>
          <p:nvPr/>
        </p:nvPicPr>
        <p:blipFill>
          <a:blip r:embed="rId5"/>
          <a:stretch>
            <a:fillRect/>
          </a:stretch>
        </p:blipFill>
        <p:spPr>
          <a:xfrm>
            <a:off x="2427890" y="1112781"/>
            <a:ext cx="3940956" cy="5088322"/>
          </a:xfrm>
          <a:prstGeom prst="rect">
            <a:avLst/>
          </a:prstGeom>
          <a:ln>
            <a:solidFill>
              <a:schemeClr val="tx1"/>
            </a:solidFill>
          </a:ln>
        </p:spPr>
      </p:pic>
    </p:spTree>
    <p:extLst>
      <p:ext uri="{BB962C8B-B14F-4D97-AF65-F5344CB8AC3E}">
        <p14:creationId xmlns:p14="http://schemas.microsoft.com/office/powerpoint/2010/main" val="1032871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DE_Powerpoint - pattern background">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72BCB2-EAC7-46E4-A670-3ED36BA53CEC}" vid="{7F503C52-12B9-4EA8-9F89-165746C6E469}"/>
    </a:ext>
  </a:extLst>
</a:theme>
</file>

<file path=ppt/theme/theme2.xml><?xml version="1.0" encoding="utf-8"?>
<a:theme xmlns:a="http://schemas.openxmlformats.org/drawingml/2006/main" name="ODE_Powerpoint">
  <a:themeElements>
    <a:clrScheme name="ODE Color Theme">
      <a:dk1>
        <a:sysClr val="windowText" lastClr="000000"/>
      </a:dk1>
      <a:lt1>
        <a:sysClr val="window" lastClr="FFFFFF"/>
      </a:lt1>
      <a:dk2>
        <a:srgbClr val="344654"/>
      </a:dk2>
      <a:lt2>
        <a:srgbClr val="E2F4FC"/>
      </a:lt2>
      <a:accent1>
        <a:srgbClr val="1B75BC"/>
      </a:accent1>
      <a:accent2>
        <a:srgbClr val="9F2065"/>
      </a:accent2>
      <a:accent3>
        <a:srgbClr val="E26B2A"/>
      </a:accent3>
      <a:accent4>
        <a:srgbClr val="72C9F1"/>
      </a:accent4>
      <a:accent5>
        <a:srgbClr val="408740"/>
      </a:accent5>
      <a:accent6>
        <a:srgbClr val="1B75BC"/>
      </a:accent6>
      <a:hlink>
        <a:srgbClr val="1B75BC"/>
      </a:hlink>
      <a:folHlink>
        <a:srgbClr val="21AAE8"/>
      </a:folHlink>
    </a:clrScheme>
    <a:fontScheme name="OD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672BCB2-EAC7-46E4-A670-3ED36BA53CEC}" vid="{45A6DAF1-5290-4CB7-877E-E266750732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ode-powerpoint-template-march-2019</Template>
  <TotalTime>3754</TotalTime>
  <Words>9005</Words>
  <Application>Microsoft Office PowerPoint</Application>
  <PresentationFormat>On-screen Show (4:3)</PresentationFormat>
  <Paragraphs>491</Paragraphs>
  <Slides>47</Slides>
  <Notes>47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47</vt:i4>
      </vt:variant>
    </vt:vector>
  </HeadingPairs>
  <TitlesOfParts>
    <vt:vector size="52" baseType="lpstr">
      <vt:lpstr>Arial</vt:lpstr>
      <vt:lpstr>Calibri</vt:lpstr>
      <vt:lpstr>Wingdings</vt:lpstr>
      <vt:lpstr>ODE_Powerpoint - pattern background</vt:lpstr>
      <vt:lpstr>ODE_Powerpoint</vt:lpstr>
      <vt:lpstr>CACFP Meal Pattern Success Webinar Meal Pattern Crediting   January 29, 2020, 10 AM</vt:lpstr>
      <vt:lpstr>Using GoToWebinar</vt:lpstr>
      <vt:lpstr>Certificate of Completion</vt:lpstr>
      <vt:lpstr>Overview </vt:lpstr>
      <vt:lpstr>Learning Objectives</vt:lpstr>
      <vt:lpstr>Question 1: How long have you been involved with CACFP?</vt:lpstr>
      <vt:lpstr>CACFP Meal Pattern Overview</vt:lpstr>
      <vt:lpstr>Meals and Snacks</vt:lpstr>
      <vt:lpstr>Meal Pattern Charts</vt:lpstr>
      <vt:lpstr>The Food Buying Guide</vt:lpstr>
      <vt:lpstr>Updates since January 2019</vt:lpstr>
      <vt:lpstr>Crediting Updates: 6 Memos</vt:lpstr>
      <vt:lpstr>CACFP 08-2019</vt:lpstr>
      <vt:lpstr>CACFP 08-2019</vt:lpstr>
      <vt:lpstr>Sample Dried Meat PFS</vt:lpstr>
      <vt:lpstr>CACFP 10-2019</vt:lpstr>
      <vt:lpstr>Crediting Popcorn</vt:lpstr>
      <vt:lpstr>CACFP 11-2019</vt:lpstr>
      <vt:lpstr>CACFP 11-2019</vt:lpstr>
      <vt:lpstr>CACFP 11-2019</vt:lpstr>
      <vt:lpstr>CACFP 12-2019</vt:lpstr>
      <vt:lpstr>CACFP 12-2019</vt:lpstr>
      <vt:lpstr>CACFP 12-2019</vt:lpstr>
      <vt:lpstr>CACFP 13-2019</vt:lpstr>
      <vt:lpstr>CACFP 13-2019</vt:lpstr>
      <vt:lpstr>CACFP 15-2019</vt:lpstr>
      <vt:lpstr>CACFP 15-2019</vt:lpstr>
      <vt:lpstr>Which Coconut Water is Creditable? </vt:lpstr>
      <vt:lpstr>CACFP 15-2019</vt:lpstr>
      <vt:lpstr>CACFP 15-2019</vt:lpstr>
      <vt:lpstr>CACFP 15-2019</vt:lpstr>
      <vt:lpstr>Mix and Match</vt:lpstr>
      <vt:lpstr>Things to Keep In Mind</vt:lpstr>
      <vt:lpstr>Updated ODE CNP Resources</vt:lpstr>
      <vt:lpstr>Question 2: Would the following pasta be creditable for the Vegetable Component?  </vt:lpstr>
      <vt:lpstr>Question 2: Would the following pasta be creditable for the Vegetable Component?  </vt:lpstr>
      <vt:lpstr>Question 3:  It’s Movie Day at your Center – how much popcorn would you need to make for 10 participants if they all needed 1 ounce servings for snack? </vt:lpstr>
      <vt:lpstr>Question 3:  It’s Movie Day at your Center – how much popcorn would you need to make for 10 participants if they all need 1 ounce servings for snack? </vt:lpstr>
      <vt:lpstr>Additional Meal Pattern Related Memos</vt:lpstr>
      <vt:lpstr>CACFP 16-2019</vt:lpstr>
      <vt:lpstr>CACFP 17-2019</vt:lpstr>
      <vt:lpstr>Additional Meal Pattern Updates</vt:lpstr>
      <vt:lpstr>Reminders on Menu Documentation</vt:lpstr>
      <vt:lpstr>Where can I find more information?</vt:lpstr>
      <vt:lpstr>Overview </vt:lpstr>
      <vt:lpstr>PowerPoint Presentation</vt:lpstr>
      <vt:lpstr>PowerPoint Presentation</vt:lpstr>
    </vt:vector>
  </TitlesOfParts>
  <Company>Oregon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CACFP Meal Pattern Webinar Topic Date and Time</dc:title>
  <dc:creator>WU Shirley - ODE</dc:creator>
  <cp:lastModifiedBy>WU Shirley - ODE</cp:lastModifiedBy>
  <cp:revision>85</cp:revision>
  <cp:lastPrinted>2017-08-28T18:38:33Z</cp:lastPrinted>
  <dcterms:created xsi:type="dcterms:W3CDTF">2020-01-02T21:46:29Z</dcterms:created>
  <dcterms:modified xsi:type="dcterms:W3CDTF">2020-01-26T23:43:59Z</dcterms:modified>
</cp:coreProperties>
</file>