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10" r:id="rId2"/>
  </p:sldMasterIdLst>
  <p:notesMasterIdLst>
    <p:notesMasterId r:id="rId44"/>
  </p:notesMasterIdLst>
  <p:handoutMasterIdLst>
    <p:handoutMasterId r:id="rId45"/>
  </p:handoutMasterIdLst>
  <p:sldIdLst>
    <p:sldId id="632" r:id="rId3"/>
    <p:sldId id="633" r:id="rId4"/>
    <p:sldId id="634" r:id="rId5"/>
    <p:sldId id="635" r:id="rId6"/>
    <p:sldId id="636" r:id="rId7"/>
    <p:sldId id="637" r:id="rId8"/>
    <p:sldId id="642" r:id="rId9"/>
    <p:sldId id="643" r:id="rId10"/>
    <p:sldId id="645" r:id="rId11"/>
    <p:sldId id="644" r:id="rId12"/>
    <p:sldId id="648" r:id="rId13"/>
    <p:sldId id="599" r:id="rId14"/>
    <p:sldId id="649" r:id="rId15"/>
    <p:sldId id="593" r:id="rId16"/>
    <p:sldId id="651" r:id="rId17"/>
    <p:sldId id="652" r:id="rId18"/>
    <p:sldId id="653" r:id="rId19"/>
    <p:sldId id="654" r:id="rId20"/>
    <p:sldId id="656" r:id="rId21"/>
    <p:sldId id="657" r:id="rId22"/>
    <p:sldId id="658" r:id="rId23"/>
    <p:sldId id="659" r:id="rId24"/>
    <p:sldId id="660" r:id="rId25"/>
    <p:sldId id="661" r:id="rId26"/>
    <p:sldId id="662" r:id="rId27"/>
    <p:sldId id="663" r:id="rId28"/>
    <p:sldId id="664" r:id="rId29"/>
    <p:sldId id="665" r:id="rId30"/>
    <p:sldId id="666" r:id="rId31"/>
    <p:sldId id="598" r:id="rId32"/>
    <p:sldId id="667" r:id="rId33"/>
    <p:sldId id="668" r:id="rId34"/>
    <p:sldId id="556" r:id="rId35"/>
    <p:sldId id="650" r:id="rId36"/>
    <p:sldId id="669" r:id="rId37"/>
    <p:sldId id="670" r:id="rId38"/>
    <p:sldId id="317" r:id="rId39"/>
    <p:sldId id="638" r:id="rId40"/>
    <p:sldId id="639" r:id="rId41"/>
    <p:sldId id="640" r:id="rId42"/>
    <p:sldId id="641" r:id="rId43"/>
  </p:sldIdLst>
  <p:sldSz cx="9144000" cy="6858000" type="screen4x3"/>
  <p:notesSz cx="7315200" cy="96012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U Shirley - ODE" initials="WS-O" lastIdx="20" clrIdx="0">
    <p:extLst>
      <p:ext uri="{19B8F6BF-5375-455C-9EA6-DF929625EA0E}">
        <p15:presenceInfo xmlns:p15="http://schemas.microsoft.com/office/powerpoint/2012/main" userId="S-1-5-21-2237050375-1962090969-1930583096-403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7C7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66623" autoAdjust="0"/>
  </p:normalViewPr>
  <p:slideViewPr>
    <p:cSldViewPr snapToGrid="0">
      <p:cViewPr>
        <p:scale>
          <a:sx n="98" d="100"/>
          <a:sy n="98" d="100"/>
        </p:scale>
        <p:origin x="240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A95E1800-43F3-4E17-A483-D91A34210741}" type="datetimeFigureOut">
              <a:rPr lang="en-US" smtClean="0"/>
              <a:t>9/4/2020</a:t>
            </a:fld>
            <a:endParaRPr lang="en-US"/>
          </a:p>
        </p:txBody>
      </p:sp>
      <p:sp>
        <p:nvSpPr>
          <p:cNvPr id="4" name="Footer Placeholder 3"/>
          <p:cNvSpPr>
            <a:spLocks noGrp="1"/>
          </p:cNvSpPr>
          <p:nvPr>
            <p:ph type="ftr" sz="quarter" idx="2"/>
          </p:nvPr>
        </p:nvSpPr>
        <p:spPr>
          <a:xfrm>
            <a:off x="0" y="9120189"/>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81012"/>
          </a:xfrm>
          <a:prstGeom prst="rect">
            <a:avLst/>
          </a:prstGeom>
        </p:spPr>
        <p:txBody>
          <a:bodyPr vert="horz" lIns="91440" tIns="45720" rIns="91440" bIns="45720" rtlCol="0" anchor="b"/>
          <a:lstStyle>
            <a:lvl1pPr algn="r">
              <a:defRPr sz="1200"/>
            </a:lvl1pPr>
          </a:lstStyle>
          <a:p>
            <a:fld id="{71CB6679-1546-47E2-880A-1ADB2852E52F}" type="slidenum">
              <a:rPr lang="en-US" smtClean="0"/>
              <a:t>‹#›</a:t>
            </a:fld>
            <a:endParaRPr lang="en-US"/>
          </a:p>
        </p:txBody>
      </p:sp>
    </p:spTree>
    <p:extLst>
      <p:ext uri="{BB962C8B-B14F-4D97-AF65-F5344CB8AC3E}">
        <p14:creationId xmlns:p14="http://schemas.microsoft.com/office/powerpoint/2010/main" val="13623035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9/4/2020</a:t>
            </a:fld>
            <a:endParaRPr lang="en-US"/>
          </a:p>
        </p:txBody>
      </p:sp>
      <p:sp>
        <p:nvSpPr>
          <p:cNvPr id="4" name="Slide Image Placeholder 3"/>
          <p:cNvSpPr>
            <a:spLocks noGrp="1" noRot="1" noChangeAspect="1"/>
          </p:cNvSpPr>
          <p:nvPr>
            <p:ph type="sldImg" idx="2"/>
          </p:nvPr>
        </p:nvSpPr>
        <p:spPr>
          <a:xfrm>
            <a:off x="1498600" y="1200150"/>
            <a:ext cx="431800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smtClean="0"/>
              <a:t>Hello and welcome to the CACFP Meal Pattern Webinar on Serving Ounce Equivalents</a:t>
            </a:r>
            <a:r>
              <a:rPr lang="en-US" baseline="0" dirty="0" smtClean="0"/>
              <a:t> for </a:t>
            </a:r>
            <a:r>
              <a:rPr lang="en-US" baseline="0" smtClean="0"/>
              <a:t>Grains</a:t>
            </a:r>
            <a:r>
              <a:rPr lang="en-US" smtClean="0"/>
              <a:t>.</a:t>
            </a:r>
            <a:r>
              <a:rPr lang="en-US" baseline="0" smtClean="0"/>
              <a:t>  </a:t>
            </a:r>
            <a:r>
              <a:rPr lang="en-US" baseline="0" dirty="0" smtClean="0"/>
              <a:t>This series has been funded by a grant from USDA. </a:t>
            </a:r>
          </a:p>
          <a:p>
            <a:endParaRPr lang="en-US" baseline="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1</a:t>
            </a:fld>
            <a:endParaRPr lang="en-US"/>
          </a:p>
        </p:txBody>
      </p:sp>
    </p:spTree>
    <p:extLst>
      <p:ext uri="{BB962C8B-B14F-4D97-AF65-F5344CB8AC3E}">
        <p14:creationId xmlns:p14="http://schemas.microsoft.com/office/powerpoint/2010/main" val="1070650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do we use Ounce Equivalents?  We use it</a:t>
            </a:r>
            <a:r>
              <a:rPr lang="en-US" baseline="0" dirty="0" smtClean="0"/>
              <a:t> because ounce equivalents allow us to be more precise with our measurements.  And also, since it’s already in use in the National School Lunch Program and in the Dietary Guidelines for Americans, it helps Sponsors to have one standard across programs.  </a:t>
            </a:r>
          </a:p>
          <a:p>
            <a:endParaRPr lang="en-US" baseline="0" dirty="0" smtClean="0"/>
          </a:p>
          <a:p>
            <a:r>
              <a:rPr lang="en-US" baseline="0" dirty="0" smtClean="0"/>
              <a:t>For those of you who aren’t familiar with ounce equivalents though, don’t worry – it’s simply another way to measure grains and in practice, there won’t be many changes, if at all, to your programs.  </a:t>
            </a:r>
            <a:endParaRPr lang="en-US" dirty="0"/>
          </a:p>
        </p:txBody>
      </p:sp>
    </p:spTree>
    <p:extLst>
      <p:ext uri="{BB962C8B-B14F-4D97-AF65-F5344CB8AC3E}">
        <p14:creationId xmlns:p14="http://schemas.microsoft.com/office/powerpoint/2010/main" val="1056678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that in mind, let’s compare</a:t>
            </a:r>
            <a:r>
              <a:rPr lang="en-US" baseline="0" dirty="0" smtClean="0"/>
              <a:t> ounce equivalents to our current minimum serving sizes:</a:t>
            </a:r>
          </a:p>
          <a:p>
            <a:endParaRPr lang="en-US" baseline="0" dirty="0" smtClean="0"/>
          </a:p>
          <a:p>
            <a:r>
              <a:rPr lang="en-US" baseline="0" dirty="0" smtClean="0"/>
              <a:t>With ounce equivalents, we will be simply shifting the language from slice or serving to ounce equivalent.  1 slice or serving is equal to 1 ounce equivalent.  </a:t>
            </a:r>
          </a:p>
          <a:p>
            <a:endParaRPr lang="en-US" baseline="0" dirty="0" smtClean="0"/>
          </a:p>
          <a:p>
            <a:r>
              <a:rPr lang="en-US" baseline="0" dirty="0" smtClean="0"/>
              <a:t>So if you had a child, Adam, who is 4 years old – under the current minimum serving size, Adam’s minimum serving size will be ½ a slice for any meal or snack.  Under ounce equivalents though, a minimum serving size will be ½ ounce equivalent. Instead of serving Adam ½ a slice or ½ a serving, you are now serving Adam ½ ounce equivalent for his grains component.</a:t>
            </a:r>
          </a:p>
          <a:p>
            <a:endParaRPr lang="en-US" baseline="0" dirty="0" smtClean="0"/>
          </a:p>
          <a:p>
            <a:r>
              <a:rPr lang="en-US" baseline="0" dirty="0" smtClean="0"/>
              <a:t>Not much change there.</a:t>
            </a:r>
            <a:endParaRPr lang="en-US" dirty="0"/>
          </a:p>
        </p:txBody>
      </p:sp>
    </p:spTree>
    <p:extLst>
      <p:ext uri="{BB962C8B-B14F-4D97-AF65-F5344CB8AC3E}">
        <p14:creationId xmlns:p14="http://schemas.microsoft.com/office/powerpoint/2010/main" val="245043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Looking at all the age groups, you can see that it’s a simple shift from serving size to ounce equivalent. </a:t>
            </a:r>
          </a:p>
          <a:p>
            <a:endParaRPr lang="en-US" baseline="0" dirty="0" smtClean="0"/>
          </a:p>
          <a:p>
            <a:r>
              <a:rPr lang="en-US" baseline="0" dirty="0" smtClean="0"/>
              <a:t>Children ages 1-2 and 3-5 all will receive at least ½ ounce equivalents for all meals and snacks.</a:t>
            </a:r>
          </a:p>
          <a:p>
            <a:r>
              <a:rPr lang="en-US" baseline="0" dirty="0" smtClean="0"/>
              <a:t>Children ages 6-12 and 13-18 will receive at least 1 ounce equivalent for all meals and snacks.</a:t>
            </a:r>
          </a:p>
          <a:p>
            <a:r>
              <a:rPr lang="en-US" baseline="0" dirty="0" smtClean="0"/>
              <a:t>Adults will receive 2 ounce equivalents for all meals and 1 ounce equivalent for all snacks.</a:t>
            </a:r>
          </a:p>
          <a:p>
            <a:endParaRPr lang="en-US" baseline="0" dirty="0" smtClean="0"/>
          </a:p>
          <a:p>
            <a:r>
              <a:rPr lang="en-US" baseline="0" dirty="0" smtClean="0"/>
              <a:t>Notice that infants are missing – because infants consume such small portions, their serving sizes have not converted to ounce equivalents, but are staying with tablespoons as the unit of measurement.  </a:t>
            </a:r>
          </a:p>
        </p:txBody>
      </p:sp>
    </p:spTree>
    <p:extLst>
      <p:ext uri="{BB962C8B-B14F-4D97-AF65-F5344CB8AC3E}">
        <p14:creationId xmlns:p14="http://schemas.microsoft.com/office/powerpoint/2010/main" val="1388278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does a</a:t>
            </a:r>
            <a:r>
              <a:rPr lang="en-US" baseline="0" dirty="0" smtClean="0"/>
              <a:t> one ounce equivalent portion look like?  Here are 6 different examples.  1 ounce equivalent looks like 20 cheese crackers, 12 thin wheat crackers, 5 woven whole-wheat crackers, or one small slice of toast, or 1 croissant, or ½ cup of cooked rice.    </a:t>
            </a:r>
          </a:p>
          <a:p>
            <a:endParaRPr lang="en-US" baseline="0" dirty="0" smtClean="0"/>
          </a:p>
          <a:p>
            <a:r>
              <a:rPr lang="en-US" baseline="0" dirty="0" smtClean="0"/>
              <a:t>This probably looks very similar to your current minimum serving sizes for grains. In fact, if you compare the ounce equivalent minimum serving sizes to the serving sizes in use now, there probably is very little practical difference. </a:t>
            </a:r>
          </a:p>
          <a:p>
            <a:endParaRPr lang="en-US" baseline="0" dirty="0" smtClean="0"/>
          </a:p>
          <a:p>
            <a:r>
              <a:rPr lang="en-US" baseline="0" dirty="0" smtClean="0"/>
              <a:t>Let’s look at Exhibit A to explore this further.</a:t>
            </a:r>
            <a:endParaRPr lang="en-US" dirty="0"/>
          </a:p>
        </p:txBody>
      </p:sp>
    </p:spTree>
    <p:extLst>
      <p:ext uri="{BB962C8B-B14F-4D97-AF65-F5344CB8AC3E}">
        <p14:creationId xmlns:p14="http://schemas.microsoft.com/office/powerpoint/2010/main" val="2307748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be familiar with Exhibit A already for grain-based desserts, but it’s actually a great multi-tasking</a:t>
            </a:r>
            <a:r>
              <a:rPr lang="en-US" baseline="0" dirty="0" smtClean="0"/>
              <a:t> tool.  The original purpose for Exhibit A was to help Child Nutrition Sponsors and Providers figure out serving sizes for different types of grains.  With the switch over to ounce equivalents, Exhibit A is now even more handy, because it shows you both ounce equivalent minimum serving sizes and the current minimum serving sizes so you can compare the differences. </a:t>
            </a:r>
          </a:p>
          <a:p>
            <a:endParaRPr lang="en-US" baseline="0" dirty="0" smtClean="0"/>
          </a:p>
          <a:p>
            <a:r>
              <a:rPr lang="en-US" baseline="0" dirty="0" smtClean="0"/>
              <a:t>Looking at this first page of Exhibit A, if you look at the middle column </a:t>
            </a:r>
            <a:r>
              <a:rPr lang="en-US" b="1" baseline="0" dirty="0" smtClean="0"/>
              <a:t>(click) </a:t>
            </a:r>
            <a:r>
              <a:rPr lang="en-US" b="0" baseline="0" dirty="0" smtClean="0"/>
              <a:t>highlighted here in the blue box, you will see a series of numbers with ounce equivalents equaling another number in grams or ounces.  This is a conversion factor. </a:t>
            </a:r>
            <a:r>
              <a:rPr lang="en-US" b="1" baseline="0" dirty="0" smtClean="0"/>
              <a:t>(click)</a:t>
            </a:r>
            <a:r>
              <a:rPr lang="en-US" b="0" baseline="0" dirty="0" smtClean="0"/>
              <a:t> Essentially, for all products in Group A, 1 ounce equivalent serving size is equal to 22 grams or 0.8 grams in weight for the product.  If you look at all the ingredients in Group A – and if you can’t read the words on my screen, you can download the Exhibit A file from the Handouts Tab – you will notice that they are all very similar products with similar ingredients - not too much water or other non-grain ingredients added.  Similarly, if you move down to Group B and look at the ounce equivalent column, you will see that all items from Group B can have 1 ounce equivalent serving size for every 28 grams weight or 1 ounce of weight.  </a:t>
            </a:r>
          </a:p>
          <a:p>
            <a:endParaRPr lang="en-US" b="0" baseline="0" dirty="0" smtClean="0"/>
          </a:p>
          <a:p>
            <a:r>
              <a:rPr lang="en-US" b="0" baseline="0" dirty="0" smtClean="0"/>
              <a:t>What’s interesting is that if you compare this column to the minimum serving size column on the right-most column </a:t>
            </a:r>
            <a:r>
              <a:rPr lang="en-US" b="1" baseline="0" dirty="0" smtClean="0"/>
              <a:t>(click) </a:t>
            </a:r>
            <a:r>
              <a:rPr lang="en-US" b="0" baseline="0" dirty="0" smtClean="0"/>
              <a:t>now highlighted in the red box, you will notice that 1 ounce equivalent and 1 serving only has a slight difference in gram weight.  For Group A, 1 ounce equivalent is equal to 22 grams.  For Minimum Serving Size in use right now, 1 serving is equal to 20 grams.  22 grams versus 20 grams.  That is a difference of 2 grams only.  </a:t>
            </a:r>
          </a:p>
          <a:p>
            <a:endParaRPr lang="en-US" b="0" baseline="0" dirty="0" smtClean="0"/>
          </a:p>
          <a:p>
            <a:r>
              <a:rPr lang="en-US" b="0" baseline="0" dirty="0" smtClean="0"/>
              <a:t>In fact, if you go through all 3 pages of Exhibit A, you will notice that ounce equivalents and our current minimum serving sizes only vary between 2-10 grams.  </a:t>
            </a:r>
            <a:endParaRPr lang="en-US" dirty="0"/>
          </a:p>
        </p:txBody>
      </p:sp>
    </p:spTree>
    <p:extLst>
      <p:ext uri="{BB962C8B-B14F-4D97-AF65-F5344CB8AC3E}">
        <p14:creationId xmlns:p14="http://schemas.microsoft.com/office/powerpoint/2010/main" val="2272263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not familiar with how heavy a gram is, here</a:t>
            </a:r>
            <a:r>
              <a:rPr lang="en-US" baseline="0" dirty="0" smtClean="0"/>
              <a:t> are a few common examples you might have lying around.  2 paperclips would equal 2 grams.  A credit card would weigh about 5 grams, and a USB drive would weigh between 7-9 grams.  </a:t>
            </a:r>
          </a:p>
          <a:p>
            <a:endParaRPr lang="en-US" baseline="0" dirty="0" smtClean="0"/>
          </a:p>
          <a:p>
            <a:r>
              <a:rPr lang="en-US" baseline="0" dirty="0" smtClean="0"/>
              <a:t>So as you are preparing yourself to move over to ounce equivalents understand that this shift to ounce equivalents represent a very small practical difference to your day to day service.  2-10 grams is a small difference.  Very small.  I would bet there there’s some kids out there who drops more than 2-10 grams in crumbs alone every meal and snack time.  </a:t>
            </a:r>
            <a:endParaRPr lang="en-US" dirty="0"/>
          </a:p>
        </p:txBody>
      </p:sp>
    </p:spTree>
    <p:extLst>
      <p:ext uri="{BB962C8B-B14F-4D97-AF65-F5344CB8AC3E}">
        <p14:creationId xmlns:p14="http://schemas.microsoft.com/office/powerpoint/2010/main" val="2064513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does ounce equivalents matter at all?  It matters because ounce</a:t>
            </a:r>
            <a:r>
              <a:rPr lang="en-US" baseline="0" dirty="0" smtClean="0"/>
              <a:t> equivalents will be the new standard measurement, and as Sponsors, you need to understand what standard you will be expected to follow.  </a:t>
            </a:r>
          </a:p>
          <a:p>
            <a:endParaRPr lang="en-US" baseline="0" dirty="0" smtClean="0"/>
          </a:p>
          <a:p>
            <a:r>
              <a:rPr lang="en-US" baseline="0" dirty="0" smtClean="0"/>
              <a:t>This is why Exhibit A is such an important tool for anyone that needs to understand whether they are meeting minimum serving sizes for their grains component.  While Exhibit A does not contain all grain items that are available, they cover a large swath of common grain products that are served today.  There are 9 different groups in Exhibit A, and while we won’t have time to go through all the different groups today, I do want to focus on one group, Group I.</a:t>
            </a:r>
            <a:endParaRPr lang="en-US" dirty="0"/>
          </a:p>
        </p:txBody>
      </p:sp>
    </p:spTree>
    <p:extLst>
      <p:ext uri="{BB962C8B-B14F-4D97-AF65-F5344CB8AC3E}">
        <p14:creationId xmlns:p14="http://schemas.microsoft.com/office/powerpoint/2010/main" val="1520171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a:t>
            </a:r>
            <a:r>
              <a:rPr lang="en-US" baseline="0" dirty="0" smtClean="0"/>
              <a:t> I is listed under Page 3 of Exhibit A, and this group only contains ready-to-eat breakfast cereals </a:t>
            </a:r>
            <a:r>
              <a:rPr lang="en-US" b="1" baseline="0" dirty="0" smtClean="0"/>
              <a:t>(click).  </a:t>
            </a:r>
            <a:r>
              <a:rPr lang="en-US" b="0" baseline="0" dirty="0" smtClean="0"/>
              <a:t>I am highlighting it here so you can all see where it’s located.  Breakfast cereals have probably the largest difference compared to the previous minimum serving size.  If you can see the middle column, you will see that the ounce equivalent measurements are broken up into 3 distinct groups for cereals.  One for flakes and rounds, one for puffed cereal, and one for granola.  The reason why they are broken up into three different groups is because cereal is often hard to measure by weight, instead, it is often served using volume.  However, because cereal has so many different shapes and densities, using 1 volume measure might result in having too much variations in creditable grains.  So it was broken out into the 3 different groups.  </a:t>
            </a:r>
          </a:p>
          <a:p>
            <a:endParaRPr lang="en-US" b="0" baseline="0" dirty="0" smtClean="0"/>
          </a:p>
          <a:p>
            <a:r>
              <a:rPr lang="en-US" b="0" baseline="0" dirty="0" smtClean="0"/>
              <a:t>In general, flakes and rounds include cereals like cornflakes and cheerios – the cheerios would fall under the rounds category.  Puffed cereals would include cereals like </a:t>
            </a:r>
            <a:r>
              <a:rPr lang="en-US" b="0" baseline="0" dirty="0" err="1" smtClean="0"/>
              <a:t>Kix</a:t>
            </a:r>
            <a:r>
              <a:rPr lang="en-US" b="0" baseline="0" dirty="0" smtClean="0"/>
              <a:t> and Chex. Sometimes people think that </a:t>
            </a:r>
            <a:r>
              <a:rPr lang="en-US" b="0" baseline="0" dirty="0" err="1" smtClean="0"/>
              <a:t>Kix</a:t>
            </a:r>
            <a:r>
              <a:rPr lang="en-US" b="0" baseline="0" dirty="0" smtClean="0"/>
              <a:t> is a round instead of a puff – remember that rounds are more for donut-shaped cereals like Cheerios.  Instead, because </a:t>
            </a:r>
            <a:r>
              <a:rPr lang="en-US" b="0" baseline="0" dirty="0" err="1" smtClean="0"/>
              <a:t>Kix</a:t>
            </a:r>
            <a:r>
              <a:rPr lang="en-US" b="0" baseline="0" dirty="0" smtClean="0"/>
              <a:t> has a lot of air in between, it would be considered a puff instead.  Granola is fairly self-explanatory. </a:t>
            </a:r>
            <a:endParaRPr lang="en-US" dirty="0" smtClean="0"/>
          </a:p>
        </p:txBody>
      </p:sp>
    </p:spTree>
    <p:extLst>
      <p:ext uri="{BB962C8B-B14F-4D97-AF65-F5344CB8AC3E}">
        <p14:creationId xmlns:p14="http://schemas.microsoft.com/office/powerpoint/2010/main" val="2479457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 you know</a:t>
            </a:r>
            <a:r>
              <a:rPr lang="en-US" baseline="0" dirty="0" smtClean="0"/>
              <a:t> what type of information is on Exhibit A – how do we use it to figure out if we are meeting our ounce equivalent portion size requirements?</a:t>
            </a:r>
          </a:p>
          <a:p>
            <a:endParaRPr lang="en-US" baseline="0" dirty="0" smtClean="0"/>
          </a:p>
          <a:p>
            <a:r>
              <a:rPr lang="en-US" baseline="0" dirty="0" smtClean="0"/>
              <a:t>Let’s take an example – we have Kyle who is 8 years old and you would like to serve him a sandwich for his afterschool Supper.  How can you use Exhibit A to figure out if his meal meets ounce equivalent portion size requirements? </a:t>
            </a:r>
          </a:p>
          <a:p>
            <a:endParaRPr lang="en-US" baseline="0" dirty="0" smtClean="0"/>
          </a:p>
          <a:p>
            <a:r>
              <a:rPr lang="en-US" b="1" baseline="0" dirty="0" smtClean="0"/>
              <a:t>(click) </a:t>
            </a:r>
            <a:r>
              <a:rPr lang="en-US" b="0" baseline="0" dirty="0" smtClean="0"/>
              <a:t>The first step is to find the grain item on your Exhibit A list.  In this case, Bread is on Group B of Exhibit A.</a:t>
            </a:r>
            <a:endParaRPr lang="en-US" b="1" dirty="0"/>
          </a:p>
        </p:txBody>
      </p:sp>
    </p:spTree>
    <p:extLst>
      <p:ext uri="{BB962C8B-B14F-4D97-AF65-F5344CB8AC3E}">
        <p14:creationId xmlns:p14="http://schemas.microsoft.com/office/powerpoint/2010/main" val="347114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pull up Exhibit A again, and </a:t>
            </a:r>
            <a:r>
              <a:rPr lang="en-US" b="1" baseline="0" dirty="0" smtClean="0"/>
              <a:t>(click) </a:t>
            </a:r>
            <a:r>
              <a:rPr lang="en-US" b="0" baseline="0" dirty="0" smtClean="0"/>
              <a:t>here you can see Breads under Group B.  </a:t>
            </a:r>
          </a:p>
          <a:p>
            <a:endParaRPr lang="en-US" b="0" baseline="0" dirty="0" smtClean="0"/>
          </a:p>
          <a:p>
            <a:r>
              <a:rPr lang="en-US" b="0" baseline="0" dirty="0" smtClean="0"/>
              <a:t>Once you find the Group, you will</a:t>
            </a:r>
            <a:r>
              <a:rPr lang="en-US" b="1" baseline="0" dirty="0" smtClean="0"/>
              <a:t> (click)</a:t>
            </a:r>
            <a:r>
              <a:rPr lang="en-US" b="0" baseline="0" dirty="0" smtClean="0"/>
              <a:t> take a look at the Ounce Equivalent Column.  </a:t>
            </a:r>
            <a:r>
              <a:rPr lang="en-US" b="1" baseline="0" dirty="0" smtClean="0"/>
              <a:t>(click) </a:t>
            </a:r>
            <a:r>
              <a:rPr lang="en-US" b="0" baseline="0" dirty="0" smtClean="0"/>
              <a:t>Here it is – the middle column.</a:t>
            </a:r>
          </a:p>
          <a:p>
            <a:endParaRPr lang="en-US" b="0" baseline="0" dirty="0" smtClean="0"/>
          </a:p>
          <a:p>
            <a:r>
              <a:rPr lang="en-US" b="0" baseline="0" dirty="0" smtClean="0"/>
              <a:t>Next, </a:t>
            </a:r>
            <a:r>
              <a:rPr lang="en-US" b="1" baseline="0" dirty="0" smtClean="0"/>
              <a:t>(click) </a:t>
            </a:r>
            <a:r>
              <a:rPr lang="en-US" b="0" baseline="0" dirty="0" smtClean="0"/>
              <a:t>look at the gram or ounce weight for 1 or ½ ounce equivalent – this will depend on the age group that you are serving.  Kyle is 8, so </a:t>
            </a:r>
            <a:r>
              <a:rPr lang="en-US" b="1" baseline="0" dirty="0" smtClean="0"/>
              <a:t>(click)</a:t>
            </a:r>
            <a:r>
              <a:rPr lang="en-US" b="0" baseline="0" dirty="0" smtClean="0"/>
              <a:t> 1 ounce equivalent will be his minimum serving size for the grains component and the weight will be 28 grams. </a:t>
            </a:r>
          </a:p>
          <a:p>
            <a:endParaRPr lang="en-US" b="0" baseline="0" dirty="0" smtClean="0"/>
          </a:p>
          <a:p>
            <a:r>
              <a:rPr lang="en-US" b="1" baseline="0" dirty="0" smtClean="0"/>
              <a:t>(click)</a:t>
            </a:r>
            <a:r>
              <a:rPr lang="en-US" b="0" baseline="0" dirty="0" smtClean="0"/>
              <a:t> If you are serving adults, you will notice that there isn’t a 2 ounce equivalents option – if serving breakfast, lunch or supper for adults, just use the 1 ounce equivalent numbers and multiple the gram weight by 2.  </a:t>
            </a:r>
            <a:endParaRPr lang="en-US" b="1" dirty="0"/>
          </a:p>
        </p:txBody>
      </p:sp>
    </p:spTree>
    <p:extLst>
      <p:ext uri="{BB962C8B-B14F-4D97-AF65-F5344CB8AC3E}">
        <p14:creationId xmlns:p14="http://schemas.microsoft.com/office/powerpoint/2010/main" val="138806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had some audio issues with a webinar last time, so I wanted to do a quick poll to see if you can all hear me.  </a:t>
            </a:r>
          </a:p>
          <a:p>
            <a:endParaRPr lang="en-US" baseline="0" dirty="0" smtClean="0"/>
          </a:p>
          <a:p>
            <a:r>
              <a:rPr lang="en-US" baseline="0" dirty="0" smtClean="0"/>
              <a:t>Ok, sounds great!/Let me change my audio option.  </a:t>
            </a:r>
          </a:p>
          <a:p>
            <a:endParaRPr lang="en-US" baseline="0" dirty="0" smtClean="0"/>
          </a:p>
          <a:p>
            <a:r>
              <a:rPr lang="en-US" dirty="0" smtClean="0"/>
              <a:t>If you are</a:t>
            </a:r>
            <a:r>
              <a:rPr lang="en-US" baseline="0" dirty="0" smtClean="0"/>
              <a:t> having trouble with the audio, check to see if your setting is on computer audio or phone call.  This is available under Settings.  To switch over to a phone call, use the number on the screen and type in the access code when prompted.  All attendee lines will be muted, so you </a:t>
            </a:r>
            <a:r>
              <a:rPr lang="en-US" b="0" baseline="0" dirty="0" smtClean="0"/>
              <a:t>can type in questions in the Questions or Chat box instead.  I will be checking the chat box and questions tab at the end of the training and will answer your questions at that time.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a:t>
            </a:fld>
            <a:endParaRPr lang="en-US" altLang="en-US"/>
          </a:p>
        </p:txBody>
      </p:sp>
    </p:spTree>
    <p:extLst>
      <p:ext uri="{BB962C8B-B14F-4D97-AF65-F5344CB8AC3E}">
        <p14:creationId xmlns:p14="http://schemas.microsoft.com/office/powerpoint/2010/main" val="1807665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know your required minimum serving size for your grain item, you will want to compare it to the serving size listed on the Nutrition Facts label.  This will be </a:t>
            </a:r>
            <a:r>
              <a:rPr lang="en-US" b="1" baseline="0" dirty="0" smtClean="0"/>
              <a:t>(click) </a:t>
            </a:r>
            <a:r>
              <a:rPr lang="en-US" b="0" baseline="0" dirty="0" smtClean="0"/>
              <a:t>step 4.  Looking at your nutrition facts label, look for the </a:t>
            </a:r>
            <a:r>
              <a:rPr lang="en-US" b="1" baseline="0" dirty="0" smtClean="0"/>
              <a:t>(click) </a:t>
            </a:r>
            <a:r>
              <a:rPr lang="en-US" b="0" baseline="0" dirty="0" smtClean="0"/>
              <a:t>Serving Size at the top of the label.  It will always have a weight in grams or ounces.  In our example, it lists 1 slice as 32 grams.  </a:t>
            </a:r>
          </a:p>
          <a:p>
            <a:endParaRPr lang="en-US" b="0" baseline="0" dirty="0" smtClean="0"/>
          </a:p>
          <a:p>
            <a:r>
              <a:rPr lang="en-US" b="0" baseline="0" dirty="0" smtClean="0"/>
              <a:t>When you are reviewing the Nutrition Fact Label though, you will want to consider the portion size that you serve your participants.  This is step 5 </a:t>
            </a:r>
            <a:r>
              <a:rPr lang="en-US" b="1" baseline="0" dirty="0" smtClean="0"/>
              <a:t>(click). </a:t>
            </a:r>
            <a:r>
              <a:rPr lang="en-US" b="0" baseline="0" dirty="0" smtClean="0"/>
              <a:t>A full-size sandwich typically contains 2 slices of bread, so if you serve 2 slices of bread to Kyle, you will want to take the Serving Size on the label and double it.  32 grams times 2 equals 64 grams total.  The total weight of the item served will be 64 grams.  </a:t>
            </a:r>
          </a:p>
          <a:p>
            <a:endParaRPr lang="en-US" b="0" baseline="0" dirty="0" smtClean="0"/>
          </a:p>
          <a:p>
            <a:r>
              <a:rPr lang="en-US" b="0" baseline="0" dirty="0" smtClean="0"/>
              <a:t>Our final step </a:t>
            </a:r>
            <a:r>
              <a:rPr lang="en-US" b="1" baseline="0" dirty="0" smtClean="0"/>
              <a:t>(click) </a:t>
            </a:r>
            <a:r>
              <a:rPr lang="en-US" b="0" baseline="0" dirty="0" smtClean="0"/>
              <a:t>requires you to evaluate the portion that will be served – 64 grams to the minimum serving size – 28 grams.  Does this meet your minimum serving size?</a:t>
            </a:r>
            <a:endParaRPr lang="en-US" dirty="0"/>
          </a:p>
        </p:txBody>
      </p:sp>
    </p:spTree>
    <p:extLst>
      <p:ext uri="{BB962C8B-B14F-4D97-AF65-F5344CB8AC3E}">
        <p14:creationId xmlns:p14="http://schemas.microsoft.com/office/powerpoint/2010/main" val="679088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It does.  Since 64 grams is greater</a:t>
            </a:r>
            <a:r>
              <a:rPr lang="en-US" baseline="0" dirty="0" smtClean="0"/>
              <a:t> than 28 grams, it exceeds the minimum serving size requirements under ounce equivalents.  </a:t>
            </a:r>
          </a:p>
          <a:p>
            <a:endParaRPr lang="en-US" baseline="0" dirty="0" smtClean="0"/>
          </a:p>
          <a:p>
            <a:r>
              <a:rPr lang="en-US" baseline="0" dirty="0" smtClean="0"/>
              <a:t>You will notice as you review your grain products that most of the grain products and portions you serve will exceed the minimum serving size.  CACFP does not have a ceiling on the portion sizes served, just a minimum, so servings can be larger.</a:t>
            </a:r>
            <a:endParaRPr lang="en-US" dirty="0"/>
          </a:p>
        </p:txBody>
      </p:sp>
    </p:spTree>
    <p:extLst>
      <p:ext uri="{BB962C8B-B14F-4D97-AF65-F5344CB8AC3E}">
        <p14:creationId xmlns:p14="http://schemas.microsoft.com/office/powerpoint/2010/main" val="3545132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 know</a:t>
            </a:r>
            <a:r>
              <a:rPr lang="en-US" baseline="0" dirty="0" smtClean="0"/>
              <a:t> how to use Exhibit A to determine whether your grain items are meeting minimum ounce equivalent serving sizes, let’s try a question. </a:t>
            </a:r>
            <a:r>
              <a:rPr lang="en-US" b="1" baseline="0" dirty="0" smtClean="0"/>
              <a:t>(launch poll) </a:t>
            </a:r>
            <a:endParaRPr lang="en-US" baseline="0" dirty="0" smtClean="0"/>
          </a:p>
          <a:p>
            <a:endParaRPr lang="en-US" baseline="0" dirty="0" smtClean="0"/>
          </a:p>
          <a:p>
            <a:r>
              <a:rPr lang="en-US" baseline="0" dirty="0" smtClean="0"/>
              <a:t>The question is: You are serving </a:t>
            </a:r>
            <a:r>
              <a:rPr lang="en-US" baseline="0" dirty="0" err="1" smtClean="0"/>
              <a:t>Kix</a:t>
            </a:r>
            <a:r>
              <a:rPr lang="en-US" baseline="0" dirty="0" smtClean="0"/>
              <a:t> to a group of 4 year olds. What is the minimum portion size for each child?  Is it 0.25 cups, 0.5 cups, 0.625 cups, or 0.85 cups?  </a:t>
            </a:r>
          </a:p>
          <a:p>
            <a:endParaRPr lang="en-US" baseline="0" dirty="0" smtClean="0"/>
          </a:p>
          <a:p>
            <a:r>
              <a:rPr lang="en-US" baseline="0" dirty="0" smtClean="0"/>
              <a:t>This will take a few steps to figure out.  So download Exhibit A if you haven’t already and take a look at the group that contains breakfast cereal.  You will also need to know the minimum serving size for 4 year olds under ounce equivalents.  You can also look at the slides for this lesson. </a:t>
            </a:r>
          </a:p>
          <a:p>
            <a:endParaRPr lang="en-US" baseline="0" dirty="0" smtClean="0"/>
          </a:p>
          <a:p>
            <a:r>
              <a:rPr lang="en-US" baseline="0" dirty="0" smtClean="0"/>
              <a:t>Give it your best guess and we will go through our answer together.  </a:t>
            </a:r>
          </a:p>
          <a:p>
            <a:endParaRPr lang="en-US" baseline="0" dirty="0" smtClean="0"/>
          </a:p>
          <a:p>
            <a:r>
              <a:rPr lang="en-US" baseline="0" dirty="0" smtClean="0"/>
              <a:t>Ok, what did everyone think? It looks like the majority chose….</a:t>
            </a:r>
            <a:endParaRPr lang="en-US" dirty="0"/>
          </a:p>
        </p:txBody>
      </p:sp>
    </p:spTree>
    <p:extLst>
      <p:ext uri="{BB962C8B-B14F-4D97-AF65-F5344CB8AC3E}">
        <p14:creationId xmlns:p14="http://schemas.microsoft.com/office/powerpoint/2010/main" val="1394430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answer is 0.625</a:t>
            </a:r>
            <a:r>
              <a:rPr lang="en-US" baseline="0" dirty="0" smtClean="0"/>
              <a:t> cups.  </a:t>
            </a:r>
          </a:p>
          <a:p>
            <a:endParaRPr lang="en-US" baseline="0" dirty="0" smtClean="0"/>
          </a:p>
          <a:p>
            <a:r>
              <a:rPr lang="en-US" baseline="0" dirty="0" smtClean="0"/>
              <a:t>How did we get this answer?  Like I said before, there’s a few pieces of information you need to know. </a:t>
            </a:r>
          </a:p>
          <a:p>
            <a:endParaRPr lang="en-US" baseline="0" dirty="0" smtClean="0"/>
          </a:p>
          <a:p>
            <a:r>
              <a:rPr lang="en-US" baseline="0" dirty="0" smtClean="0"/>
              <a:t>First, what is the minimum serving size for a 4 year old? </a:t>
            </a:r>
            <a:r>
              <a:rPr lang="en-US" b="1" baseline="0" dirty="0" smtClean="0"/>
              <a:t>(click) </a:t>
            </a:r>
            <a:r>
              <a:rPr lang="en-US" b="0" baseline="0" dirty="0" smtClean="0"/>
              <a:t>It’s ½ ounce for all meals and snacks.  </a:t>
            </a:r>
          </a:p>
          <a:p>
            <a:endParaRPr lang="en-US" b="0" baseline="0" dirty="0" smtClean="0"/>
          </a:p>
          <a:p>
            <a:r>
              <a:rPr lang="en-US" b="0" baseline="0" dirty="0" smtClean="0"/>
              <a:t>Next, we need to know what kind of cereal </a:t>
            </a:r>
            <a:r>
              <a:rPr lang="en-US" b="0" baseline="0" dirty="0" err="1" smtClean="0"/>
              <a:t>Kix</a:t>
            </a:r>
            <a:r>
              <a:rPr lang="en-US" b="0" baseline="0" dirty="0" smtClean="0"/>
              <a:t> falls under.  </a:t>
            </a:r>
            <a:r>
              <a:rPr lang="en-US" b="1" baseline="0" dirty="0" smtClean="0"/>
              <a:t>(click) </a:t>
            </a:r>
            <a:r>
              <a:rPr lang="en-US" b="0" baseline="0" dirty="0" smtClean="0"/>
              <a:t>Even though </a:t>
            </a:r>
            <a:r>
              <a:rPr lang="en-US" b="0" baseline="0" dirty="0" err="1" smtClean="0"/>
              <a:t>Kix</a:t>
            </a:r>
            <a:r>
              <a:rPr lang="en-US" b="0" baseline="0" dirty="0" smtClean="0"/>
              <a:t> is a round-shaped cereal, because it has a lot of air inside the cereal, it is considered a puffed cereal.  </a:t>
            </a:r>
          </a:p>
          <a:p>
            <a:endParaRPr lang="en-US" b="0" baseline="0" dirty="0" smtClean="0"/>
          </a:p>
          <a:p>
            <a:r>
              <a:rPr lang="en-US" b="0" baseline="0" dirty="0" smtClean="0"/>
              <a:t>The next step is to look at Exhibit A – </a:t>
            </a:r>
            <a:r>
              <a:rPr lang="en-US" b="1" baseline="0" dirty="0" smtClean="0"/>
              <a:t>(click) </a:t>
            </a:r>
            <a:r>
              <a:rPr lang="en-US" b="0" baseline="0" dirty="0" smtClean="0"/>
              <a:t>and you can find Ready to eat breakfast cereals under Group I.  And in the middle column </a:t>
            </a:r>
            <a:r>
              <a:rPr lang="en-US" b="1" baseline="0" dirty="0" smtClean="0"/>
              <a:t>(click) </a:t>
            </a:r>
            <a:r>
              <a:rPr lang="en-US" b="0" baseline="0" dirty="0" smtClean="0"/>
              <a:t>you can find 1 </a:t>
            </a:r>
            <a:r>
              <a:rPr lang="en-US" b="0" baseline="0" dirty="0" err="1" smtClean="0"/>
              <a:t>oz</a:t>
            </a:r>
            <a:r>
              <a:rPr lang="en-US" b="0" baseline="0" dirty="0" smtClean="0"/>
              <a:t> </a:t>
            </a:r>
            <a:r>
              <a:rPr lang="en-US" b="0" baseline="0" dirty="0" err="1" smtClean="0"/>
              <a:t>eq</a:t>
            </a:r>
            <a:r>
              <a:rPr lang="en-US" b="0" baseline="0" dirty="0" smtClean="0"/>
              <a:t> is equal to 1.25 cups for 1 ounce for puffed cereal. </a:t>
            </a:r>
          </a:p>
          <a:p>
            <a:endParaRPr lang="en-US" b="0" baseline="0" dirty="0" smtClean="0"/>
          </a:p>
          <a:p>
            <a:r>
              <a:rPr lang="en-US" b="0" baseline="0" dirty="0" smtClean="0"/>
              <a:t>But you only need ½ ounce equivalent.  So we need to do a little bit of math – </a:t>
            </a:r>
            <a:r>
              <a:rPr lang="en-US" b="1" baseline="0" dirty="0" smtClean="0"/>
              <a:t>(click) </a:t>
            </a:r>
            <a:r>
              <a:rPr lang="en-US" b="0" baseline="0" dirty="0" smtClean="0"/>
              <a:t>1.25 divided by 2 equals 0.625.  And that is how we got our answer.</a:t>
            </a:r>
          </a:p>
          <a:p>
            <a:endParaRPr lang="en-US" b="0" baseline="0" dirty="0" smtClean="0"/>
          </a:p>
          <a:p>
            <a:r>
              <a:rPr lang="en-US" b="0" baseline="0" dirty="0" smtClean="0"/>
              <a:t>So 0.625 is a really awkward measurement, since there’s not really any easy measuring cups to use if you are scooping out the cereal yourself.  In this case, you can </a:t>
            </a:r>
            <a:r>
              <a:rPr lang="en-US" b="1" baseline="0" dirty="0" smtClean="0"/>
              <a:t>(click) </a:t>
            </a:r>
            <a:r>
              <a:rPr lang="en-US" b="0" baseline="0" dirty="0" smtClean="0"/>
              <a:t>choose to use a 2/3 cup measurement, which is the closest standard measurement.  Or, if you don’t have 2/3 cup measurements, you can also use ¾ cup measurements.  Remember that if you are using approximate measurements, you always want to round up, not down so you can make sure that you are meeting a full minimum serving.  </a:t>
            </a:r>
            <a:endParaRPr lang="en-US" dirty="0"/>
          </a:p>
        </p:txBody>
      </p:sp>
    </p:spTree>
    <p:extLst>
      <p:ext uri="{BB962C8B-B14F-4D97-AF65-F5344CB8AC3E}">
        <p14:creationId xmlns:p14="http://schemas.microsoft.com/office/powerpoint/2010/main" val="692361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if using Exhibit A seems</a:t>
            </a:r>
            <a:r>
              <a:rPr lang="en-US" baseline="0" dirty="0" smtClean="0"/>
              <a:t> like a lot of work and you want something a little easier?  </a:t>
            </a:r>
          </a:p>
          <a:p>
            <a:endParaRPr lang="en-US" baseline="0" dirty="0" smtClean="0"/>
          </a:p>
          <a:p>
            <a:r>
              <a:rPr lang="en-US" baseline="0" dirty="0" smtClean="0"/>
              <a:t>Well you’re in luck, because we have a handout from USDA’s Team Nutrition titled Using Ounce Equivalents for Grains in the Child and Adult Care Food Program.  This 6-page handout provides practical serving sizes for common grain items based on age groups.  There’s no calculations required, and the handout contains links to helpful tools for grain items that you don’t find listed on this handout.  </a:t>
            </a:r>
          </a:p>
          <a:p>
            <a:endParaRPr lang="en-US" baseline="0" dirty="0" smtClean="0"/>
          </a:p>
          <a:p>
            <a:r>
              <a:rPr lang="en-US" baseline="0" dirty="0" smtClean="0"/>
              <a:t>We highly recommend that you use this chart – if you are familiar with the ODE Easy to Use Grains Chart, it’s pretty much the same format.  Let’s take a look at their Grains Measuring chart so you can see how it works.  If you want to follow along and you cannot read all the small print on this webinar – I would highly recommend that you download this handout from the Handouts tab right now.  </a:t>
            </a:r>
          </a:p>
          <a:p>
            <a:endParaRPr lang="en-US" baseline="0" dirty="0" smtClean="0"/>
          </a:p>
          <a:p>
            <a:r>
              <a:rPr lang="en-US" baseline="0" dirty="0" smtClean="0"/>
              <a:t>If you click on the link in your slides, you can go directly to Team Nutrition’s webpage to download the file. They also have a Spanish version and you can order print copies as well.</a:t>
            </a:r>
          </a:p>
        </p:txBody>
      </p:sp>
    </p:spTree>
    <p:extLst>
      <p:ext uri="{BB962C8B-B14F-4D97-AF65-F5344CB8AC3E}">
        <p14:creationId xmlns:p14="http://schemas.microsoft.com/office/powerpoint/2010/main" val="2082419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what the Grains Measuring</a:t>
            </a:r>
            <a:r>
              <a:rPr lang="en-US" baseline="0" dirty="0" smtClean="0"/>
              <a:t> Chart looks like.  It goes from pages 2 to 4 of the handout and it lists all the most common Exhibit A items and the appropriate serving sizes for the age group served.  Let’s look at an example and see how it works.</a:t>
            </a:r>
            <a:endParaRPr lang="en-US" dirty="0"/>
          </a:p>
        </p:txBody>
      </p:sp>
    </p:spTree>
    <p:extLst>
      <p:ext uri="{BB962C8B-B14F-4D97-AF65-F5344CB8AC3E}">
        <p14:creationId xmlns:p14="http://schemas.microsoft.com/office/powerpoint/2010/main" val="2223815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Addison</a:t>
            </a:r>
            <a:r>
              <a:rPr lang="en-US" baseline="0" dirty="0" smtClean="0"/>
              <a:t> who is 5 years old.  You want to serve her oatmeal.  Using the Grains Measuring Chart, what would be the minimum portion size that must be served?  You can see the measuring chart on the screen, and it’s hard to read, but at the very bottom, </a:t>
            </a:r>
            <a:r>
              <a:rPr lang="en-US" b="1" baseline="0" dirty="0" smtClean="0"/>
              <a:t>(click) </a:t>
            </a:r>
            <a:r>
              <a:rPr lang="en-US" baseline="0" dirty="0" smtClean="0"/>
              <a:t>you can see oatmeal there.  </a:t>
            </a:r>
            <a:r>
              <a:rPr lang="en-US" b="1" baseline="0" dirty="0" smtClean="0"/>
              <a:t>(click) </a:t>
            </a:r>
            <a:r>
              <a:rPr lang="en-US" b="0" baseline="0" dirty="0" smtClean="0"/>
              <a:t>Let’s make it a little bigger. There we go.  Looking at the chart, the 2</a:t>
            </a:r>
            <a:r>
              <a:rPr lang="en-US" b="0" baseline="30000" dirty="0" smtClean="0"/>
              <a:t>nd</a:t>
            </a:r>
            <a:r>
              <a:rPr lang="en-US" b="0" baseline="0" dirty="0" smtClean="0"/>
              <a:t> column from the left lists the minimum serving size for ages 1-5 years </a:t>
            </a:r>
            <a:r>
              <a:rPr lang="en-US" b="1" baseline="0" dirty="0" smtClean="0"/>
              <a:t>(click).</a:t>
            </a:r>
            <a:r>
              <a:rPr lang="en-US" b="0" baseline="0" dirty="0" smtClean="0"/>
              <a:t>  Addison is 5 years old, so she would fall in this category.  For this age group, the minimum serving size for oatmeal is ¼ cup cooked or 14 grams dry.  </a:t>
            </a:r>
            <a:r>
              <a:rPr lang="en-US" b="1" baseline="0" dirty="0" smtClean="0"/>
              <a:t>(click) </a:t>
            </a:r>
            <a:r>
              <a:rPr lang="en-US" b="0" baseline="0" dirty="0" smtClean="0"/>
              <a:t>So that would be your answer.  </a:t>
            </a:r>
          </a:p>
          <a:p>
            <a:endParaRPr lang="en-US" b="0" baseline="0" dirty="0" smtClean="0"/>
          </a:p>
          <a:p>
            <a:r>
              <a:rPr lang="en-US" b="0" baseline="0" dirty="0" smtClean="0"/>
              <a:t>Pretty easy right? </a:t>
            </a:r>
          </a:p>
        </p:txBody>
      </p:sp>
    </p:spTree>
    <p:extLst>
      <p:ext uri="{BB962C8B-B14F-4D97-AF65-F5344CB8AC3E}">
        <p14:creationId xmlns:p14="http://schemas.microsoft.com/office/powerpoint/2010/main" val="2599953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 want to point out that</a:t>
            </a:r>
            <a:r>
              <a:rPr lang="en-US" baseline="0" dirty="0" smtClean="0"/>
              <a:t> cereal is listed on the Grains Measuring Chart as well and you might notice that it states puffed cereal requires ¾ cups or 14 grams instead of 0.625 cups like we had as an answer in our poll earlier.  This is because USDA knows most people won’t be using 0.625 cups and they round up in increments of a quarter cup.  </a:t>
            </a:r>
          </a:p>
          <a:p>
            <a:endParaRPr lang="en-US" baseline="0" dirty="0" smtClean="0"/>
          </a:p>
          <a:p>
            <a:r>
              <a:rPr lang="en-US" baseline="0" dirty="0" smtClean="0"/>
              <a:t>And remember – never round down.  If you round down to ½ cup, then your grains will not meet minimum serving size requirements.  </a:t>
            </a:r>
            <a:endParaRPr lang="en-US" dirty="0"/>
          </a:p>
        </p:txBody>
      </p:sp>
    </p:spTree>
    <p:extLst>
      <p:ext uri="{BB962C8B-B14F-4D97-AF65-F5344CB8AC3E}">
        <p14:creationId xmlns:p14="http://schemas.microsoft.com/office/powerpoint/2010/main" val="528260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have you try out</a:t>
            </a:r>
            <a:r>
              <a:rPr lang="en-US" baseline="0" dirty="0" smtClean="0"/>
              <a:t> one example by yourself.  I’m not going to launch the poll yet, because I want to give you a chance to review the chart on the screen.  </a:t>
            </a:r>
            <a:r>
              <a:rPr lang="en-US" dirty="0" smtClean="0"/>
              <a:t>If you can’t read the numbers on the screen, download the handout titled Using Ounce Equivalents</a:t>
            </a:r>
            <a:r>
              <a:rPr lang="en-US" baseline="0" dirty="0" smtClean="0"/>
              <a:t> and the items on the chart is on page 3. </a:t>
            </a:r>
          </a:p>
          <a:p>
            <a:endParaRPr lang="en-US" baseline="0" dirty="0" smtClean="0"/>
          </a:p>
          <a:p>
            <a:r>
              <a:rPr lang="en-US" baseline="0" dirty="0" smtClean="0"/>
              <a:t>The question is – based on the chart on the screen, what is the minimum number of saltine crackers that must be served to an adult participant at snack.  Is it 4 crackers, 8 crackers, 14 crackers, or 16 crackers?  </a:t>
            </a:r>
          </a:p>
          <a:p>
            <a:endParaRPr lang="en-US" baseline="0" dirty="0" smtClean="0"/>
          </a:p>
          <a:p>
            <a:r>
              <a:rPr lang="en-US" baseline="0" dirty="0" smtClean="0"/>
              <a:t>I’ll give you a little more time to review this.  Ok, time to launch the poll </a:t>
            </a:r>
            <a:r>
              <a:rPr lang="en-US" b="1" baseline="0" dirty="0" smtClean="0"/>
              <a:t>(launch).  </a:t>
            </a:r>
            <a:r>
              <a:rPr lang="en-US" b="0" baseline="0" dirty="0" smtClean="0"/>
              <a:t>If you still want to look at the chart, download the handout to review it.  </a:t>
            </a:r>
          </a:p>
          <a:p>
            <a:endParaRPr lang="en-US" b="0" baseline="0" dirty="0" smtClean="0"/>
          </a:p>
          <a:p>
            <a:r>
              <a:rPr lang="en-US" b="0" baseline="0" dirty="0" smtClean="0"/>
              <a:t>Ok, what did everybody choose? </a:t>
            </a:r>
            <a:endParaRPr lang="en-US" dirty="0"/>
          </a:p>
        </p:txBody>
      </p:sp>
    </p:spTree>
    <p:extLst>
      <p:ext uri="{BB962C8B-B14F-4D97-AF65-F5344CB8AC3E}">
        <p14:creationId xmlns:p14="http://schemas.microsoft.com/office/powerpoint/2010/main" val="3970331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 is 8 crackers.  </a:t>
            </a:r>
          </a:p>
          <a:p>
            <a:endParaRPr lang="en-US" dirty="0" smtClean="0"/>
          </a:p>
          <a:p>
            <a:r>
              <a:rPr lang="en-US" dirty="0" smtClean="0"/>
              <a:t>Why is it 8 crackers? Remember that adults at snack only require 1 ounce equivalent for their minimum serving</a:t>
            </a:r>
            <a:r>
              <a:rPr lang="en-US" baseline="0" dirty="0" smtClean="0"/>
              <a:t> size.  So we will look at the </a:t>
            </a:r>
            <a:r>
              <a:rPr lang="en-US" b="1" baseline="0" dirty="0" smtClean="0"/>
              <a:t>(click) </a:t>
            </a:r>
            <a:r>
              <a:rPr lang="en-US" b="0" baseline="0" dirty="0" smtClean="0"/>
              <a:t>middle column.  And you can see </a:t>
            </a:r>
            <a:r>
              <a:rPr lang="en-US" b="1" baseline="0" dirty="0" smtClean="0"/>
              <a:t>(click) </a:t>
            </a:r>
            <a:r>
              <a:rPr lang="en-US" b="0" baseline="0" dirty="0" smtClean="0"/>
              <a:t>adults at snack only listed under the age group.  Then you scroll down to saltine crackers about 3 rows down </a:t>
            </a:r>
            <a:r>
              <a:rPr lang="en-US" b="1" baseline="0" dirty="0" smtClean="0"/>
              <a:t>(click) </a:t>
            </a:r>
            <a:r>
              <a:rPr lang="en-US" b="0" baseline="0" dirty="0" smtClean="0"/>
              <a:t>and you see 8 crackers. </a:t>
            </a:r>
          </a:p>
          <a:p>
            <a:endParaRPr lang="en-US" b="0" baseline="0" dirty="0" smtClean="0"/>
          </a:p>
          <a:p>
            <a:r>
              <a:rPr lang="en-US" b="0" baseline="0" dirty="0" smtClean="0"/>
              <a:t>So it’s all about looking in the right place for the right answer.  This handout is very useful if you are using a common grain item, however, what if the item you are wanting to use is on Exhibit A, but not on this list, and you are not wanting to attempt any calculations yourself? </a:t>
            </a:r>
            <a:endParaRPr lang="en-US" dirty="0"/>
          </a:p>
        </p:txBody>
      </p:sp>
    </p:spTree>
    <p:extLst>
      <p:ext uri="{BB962C8B-B14F-4D97-AF65-F5344CB8AC3E}">
        <p14:creationId xmlns:p14="http://schemas.microsoft.com/office/powerpoint/2010/main" val="3689064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get into our lesson today, I</a:t>
            </a:r>
            <a:r>
              <a:rPr lang="en-US" baseline="0" dirty="0" smtClean="0"/>
              <a:t> wanted to let you all know that you will receive a certificate from ODE within 1 week from today if you are registered for this webinar and attend the full session. Attendance is tracked by </a:t>
            </a:r>
            <a:r>
              <a:rPr lang="en-US" baseline="0" dirty="0" err="1" smtClean="0"/>
              <a:t>GoToWebinar</a:t>
            </a:r>
            <a:r>
              <a:rPr lang="en-US" baseline="0" dirty="0" smtClean="0"/>
              <a:t> using your unique registration link.  This means that if you have multiple people viewing on one computer, only the person who signed up for the training will receive the certificate. If you have questions, please e-mail ODE.CommunityNutrition@state.or.us.  Slides for today along with other resources are available as a download from your Handouts tab.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a:t>
            </a:fld>
            <a:endParaRPr lang="en-US"/>
          </a:p>
        </p:txBody>
      </p:sp>
    </p:spTree>
    <p:extLst>
      <p:ext uri="{BB962C8B-B14F-4D97-AF65-F5344CB8AC3E}">
        <p14:creationId xmlns:p14="http://schemas.microsoft.com/office/powerpoint/2010/main" val="18057994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where the Exhibit A Grains Tool comes in.  If the grain item you are wanting to portion out is not on the handout, go to the Food Buying Guide and take a look at the Exhibit A Grains</a:t>
            </a:r>
            <a:r>
              <a:rPr lang="en-US" baseline="0" dirty="0" smtClean="0"/>
              <a:t> Tool.  </a:t>
            </a:r>
            <a:endParaRPr lang="en-US" dirty="0" smtClean="0"/>
          </a:p>
          <a:p>
            <a:endParaRPr lang="en-US" dirty="0" smtClean="0"/>
          </a:p>
          <a:p>
            <a:r>
              <a:rPr lang="en-US" dirty="0" smtClean="0"/>
              <a:t>This is available</a:t>
            </a:r>
            <a:r>
              <a:rPr lang="en-US" baseline="0" dirty="0" smtClean="0"/>
              <a:t> on both the desktop webpage and their Food Buying Guide Mobile App.  </a:t>
            </a:r>
          </a:p>
          <a:p>
            <a:endParaRPr lang="en-US" baseline="0" dirty="0" smtClean="0"/>
          </a:p>
          <a:p>
            <a:r>
              <a:rPr lang="en-US" baseline="0" dirty="0" smtClean="0"/>
              <a:t>On the webpage, once you sign into the Food Buying Guide, you can </a:t>
            </a:r>
            <a:r>
              <a:rPr lang="en-US" b="1" baseline="0" dirty="0" smtClean="0"/>
              <a:t>(click) </a:t>
            </a:r>
            <a:r>
              <a:rPr lang="en-US" b="0" baseline="0" dirty="0" smtClean="0"/>
              <a:t>find it listed in the middle of the page.  For the mobile app, it’s located on the </a:t>
            </a:r>
            <a:r>
              <a:rPr lang="en-US" b="0" baseline="0" smtClean="0"/>
              <a:t>bottom row </a:t>
            </a:r>
            <a:r>
              <a:rPr lang="en-US" b="1" baseline="0" smtClean="0"/>
              <a:t>(click).  </a:t>
            </a:r>
            <a:r>
              <a:rPr lang="en-US" b="0" baseline="0" smtClean="0"/>
              <a:t>  </a:t>
            </a:r>
            <a:endParaRPr lang="en-US" dirty="0"/>
          </a:p>
        </p:txBody>
      </p:sp>
    </p:spTree>
    <p:extLst>
      <p:ext uri="{BB962C8B-B14F-4D97-AF65-F5344CB8AC3E}">
        <p14:creationId xmlns:p14="http://schemas.microsoft.com/office/powerpoint/2010/main" val="123771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click into the Exhibit</a:t>
            </a:r>
            <a:r>
              <a:rPr lang="en-US" baseline="0" dirty="0" smtClean="0"/>
              <a:t> A Grains Tool, it will look like the image on the bottom that says ‘Exhibit A Grains Tool – Edit Product’ – and all you have to do is enter in your </a:t>
            </a:r>
            <a:r>
              <a:rPr lang="en-US" b="1" baseline="0" dirty="0" smtClean="0"/>
              <a:t>(click) </a:t>
            </a:r>
            <a:r>
              <a:rPr lang="en-US" baseline="0" dirty="0" smtClean="0"/>
              <a:t>Product Name, </a:t>
            </a:r>
            <a:r>
              <a:rPr lang="en-US" b="1" baseline="0" dirty="0" smtClean="0"/>
              <a:t>(click) </a:t>
            </a:r>
            <a:r>
              <a:rPr lang="en-US" baseline="0" dirty="0" smtClean="0"/>
              <a:t>type in the keyword for the grain item – for example Pie Crust, and then some items matching the name will pop up at the bottom.  Pick the one you want, and then </a:t>
            </a:r>
            <a:r>
              <a:rPr lang="en-US" b="1" baseline="0" dirty="0" smtClean="0"/>
              <a:t>(click) </a:t>
            </a:r>
            <a:r>
              <a:rPr lang="en-US" b="0" baseline="0" dirty="0" smtClean="0"/>
              <a:t>enter in the serving size from the nutrition label </a:t>
            </a:r>
            <a:r>
              <a:rPr lang="en-US" b="1" baseline="0" dirty="0" smtClean="0"/>
              <a:t>(click) </a:t>
            </a:r>
            <a:r>
              <a:rPr lang="en-US" b="0" baseline="0" dirty="0" smtClean="0"/>
              <a:t>and then </a:t>
            </a:r>
            <a:r>
              <a:rPr lang="en-US" b="1" baseline="0" dirty="0" smtClean="0"/>
              <a:t>(click) </a:t>
            </a:r>
            <a:r>
              <a:rPr lang="en-US" b="0" baseline="0" dirty="0" smtClean="0"/>
              <a:t>add the unit (grams or ounces).  The Exhibit A Grains Tool will then give you an </a:t>
            </a:r>
            <a:r>
              <a:rPr lang="en-US" b="1" baseline="0" dirty="0" smtClean="0"/>
              <a:t>(click).  </a:t>
            </a:r>
            <a:r>
              <a:rPr lang="en-US" b="0" baseline="0" dirty="0" smtClean="0"/>
              <a:t>And in this case, our pie crust with a serving size of 21 grams per serving will result in 0.5 ounce equivalents of grains.  </a:t>
            </a:r>
          </a:p>
          <a:p>
            <a:endParaRPr lang="en-US" b="0" baseline="0" dirty="0" smtClean="0"/>
          </a:p>
          <a:p>
            <a:r>
              <a:rPr lang="en-US" b="0" baseline="0" dirty="0" smtClean="0"/>
              <a:t>0.5 ounces will be good for children ages 1 through 5, but based on the tool, if you were serving ages 6-18 year olds, you would need to double the suggested portion.  And if you were serving adults, you would need to quadruple the suggested portions.  </a:t>
            </a:r>
          </a:p>
          <a:p>
            <a:endParaRPr lang="en-US" b="0" baseline="0" dirty="0" smtClean="0"/>
          </a:p>
          <a:p>
            <a:r>
              <a:rPr lang="en-US" b="0" baseline="0" dirty="0" smtClean="0"/>
              <a:t>This tool does have some limitations – it only includes grains that are listed in Exhibit A, so there’s really only a handful of items that are not listed on the Handout, but would be listed here.  Know that if you ever get stuck on crediting a grain item though, reach out to your assigned Child Nutrition Specialist and they can help you figure it out.  </a:t>
            </a:r>
            <a:endParaRPr lang="en-US" dirty="0"/>
          </a:p>
        </p:txBody>
      </p:sp>
    </p:spTree>
    <p:extLst>
      <p:ext uri="{BB962C8B-B14F-4D97-AF65-F5344CB8AC3E}">
        <p14:creationId xmlns:p14="http://schemas.microsoft.com/office/powerpoint/2010/main" val="8376695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don’t have time today to go over processed combination foods today, but know that anytime you have a processed combination food, they will need either a product formulation statement or a Child Nutrition Label in order to be creditable.  The product formulation statement or child nutrition label will also conveniently include the portion sizes.  Most of the time, these portion sizes will already be in ounce equivalents, but if not, you may need to convert it yourself based on the weight that is provided per serving. </a:t>
            </a:r>
          </a:p>
          <a:p>
            <a:endParaRPr lang="en-US" baseline="0" dirty="0" smtClean="0"/>
          </a:p>
          <a:p>
            <a:r>
              <a:rPr lang="en-US" baseline="0" dirty="0" smtClean="0"/>
              <a:t>For all single component grain products though, you do not need to collect any additional supporting documentation beyond what is required for your sugar limit thresholds – these are your breakfast cereals, or your whole grain-rich items.  </a:t>
            </a:r>
            <a:endParaRPr lang="en-US" dirty="0"/>
          </a:p>
        </p:txBody>
      </p:sp>
    </p:spTree>
    <p:extLst>
      <p:ext uri="{BB962C8B-B14F-4D97-AF65-F5344CB8AC3E}">
        <p14:creationId xmlns:p14="http://schemas.microsoft.com/office/powerpoint/2010/main" val="3446770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need help with organizing your grain items, ODE</a:t>
            </a:r>
            <a:r>
              <a:rPr lang="en-US" baseline="0" dirty="0" smtClean="0"/>
              <a:t> has created a handy Product Specification Sheet.  This is not a required form, but if you have a lot of different grain items and want a form that can help you organize both creditability status and serving size requirements.  Remember that serving a portion size that is larger than the minimum serving is allowed.  There’s also notes section at the bottom for any additional information you want to add.  </a:t>
            </a:r>
            <a:endParaRPr lang="en-US" dirty="0"/>
          </a:p>
        </p:txBody>
      </p:sp>
    </p:spTree>
    <p:extLst>
      <p:ext uri="{BB962C8B-B14F-4D97-AF65-F5344CB8AC3E}">
        <p14:creationId xmlns:p14="http://schemas.microsoft.com/office/powerpoint/2010/main" val="993304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put it all together, as you are preparing for</a:t>
            </a:r>
            <a:r>
              <a:rPr lang="en-US" baseline="0" dirty="0" smtClean="0"/>
              <a:t> the move to ounce equivalents, here are the steps you should take.</a:t>
            </a:r>
          </a:p>
          <a:p>
            <a:endParaRPr lang="en-US" baseline="0" dirty="0" smtClean="0"/>
          </a:p>
          <a:p>
            <a:r>
              <a:rPr lang="en-US" baseline="0" dirty="0" smtClean="0"/>
              <a:t>First, review what grain products you are currently serving.  It’s always a good idea to review your menus at least once a year and see what’s working and what’s not.  For example, checking creditability.</a:t>
            </a:r>
          </a:p>
          <a:p>
            <a:endParaRPr lang="en-US" baseline="0" dirty="0" smtClean="0"/>
          </a:p>
          <a:p>
            <a:r>
              <a:rPr lang="en-US" baseline="0" dirty="0" smtClean="0"/>
              <a:t>Next, figure out how much your participants are receiving – what are the portion sizes for each of your grain items that are served.  </a:t>
            </a:r>
          </a:p>
          <a:p>
            <a:endParaRPr lang="en-US" baseline="0" dirty="0" smtClean="0"/>
          </a:p>
          <a:p>
            <a:r>
              <a:rPr lang="en-US" baseline="0" dirty="0" smtClean="0"/>
              <a:t>Once you have that information, you will want to know if this meets minimum ounce equivalent serving sizes for each of the age groups that you serve.  </a:t>
            </a:r>
          </a:p>
          <a:p>
            <a:endParaRPr lang="en-US" baseline="0" dirty="0" smtClean="0"/>
          </a:p>
          <a:p>
            <a:r>
              <a:rPr lang="en-US" baseline="0" dirty="0" smtClean="0"/>
              <a:t>Compare your portions to the Grains Measuring Chart on the Using Ounce Equivalents for Grains handout.  If your item is not on the handout, you can use the Exhibit A Grains Tool on the Food Buying Guide or reach out to your specialist if the item is not on either tool.</a:t>
            </a:r>
          </a:p>
          <a:p>
            <a:endParaRPr lang="en-US" baseline="0" dirty="0" smtClean="0"/>
          </a:p>
          <a:p>
            <a:r>
              <a:rPr lang="en-US" baseline="0" dirty="0" smtClean="0"/>
              <a:t>Finally, if all portions serve meets or exceeds the minimum serving sizes for the age groups and meal or snack type, then your item will be all set for ounce equivalents.  Again, don’t be surprised if most of your items far exceed minimum serving sizes.  </a:t>
            </a:r>
            <a:endParaRPr lang="en-US" dirty="0"/>
          </a:p>
        </p:txBody>
      </p:sp>
    </p:spTree>
    <p:extLst>
      <p:ext uri="{BB962C8B-B14F-4D97-AF65-F5344CB8AC3E}">
        <p14:creationId xmlns:p14="http://schemas.microsoft.com/office/powerpoint/2010/main" val="3056482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we</a:t>
            </a:r>
            <a:r>
              <a:rPr lang="en-US" baseline="0" dirty="0" smtClean="0"/>
              <a:t> talked through the available resources.  Let’s answer one last poll question.  </a:t>
            </a:r>
            <a:r>
              <a:rPr lang="en-US" b="1" baseline="0" dirty="0" smtClean="0"/>
              <a:t>(launch poll)</a:t>
            </a:r>
            <a:endParaRPr lang="en-US" baseline="0" dirty="0" smtClean="0"/>
          </a:p>
          <a:p>
            <a:endParaRPr lang="en-US" baseline="0" dirty="0" smtClean="0"/>
          </a:p>
          <a:p>
            <a:r>
              <a:rPr lang="en-US" baseline="0" dirty="0" smtClean="0"/>
              <a:t>What resources can be used to figure out minimum ounce equivalent serving size for your grain item?  Check all that applies. </a:t>
            </a:r>
          </a:p>
          <a:p>
            <a:endParaRPr lang="en-US" baseline="0" dirty="0" smtClean="0"/>
          </a:p>
          <a:p>
            <a:r>
              <a:rPr lang="en-US" baseline="0" dirty="0" smtClean="0"/>
              <a:t>Is it Exhibit A, Using the Oz </a:t>
            </a:r>
            <a:r>
              <a:rPr lang="en-US" baseline="0" dirty="0" err="1" smtClean="0"/>
              <a:t>Eq</a:t>
            </a:r>
            <a:r>
              <a:rPr lang="en-US" baseline="0" dirty="0" smtClean="0"/>
              <a:t> for Grains in the CACFP handout, Exhibit A Grains Tools in the Food Buying Guide, or your friendly child nutrition specialist?  </a:t>
            </a:r>
            <a:endParaRPr lang="en-US" dirty="0"/>
          </a:p>
        </p:txBody>
      </p:sp>
    </p:spTree>
    <p:extLst>
      <p:ext uri="{BB962C8B-B14F-4D97-AF65-F5344CB8AC3E}">
        <p14:creationId xmlns:p14="http://schemas.microsoft.com/office/powerpoint/2010/main" val="1822456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you got it. It’s all of the above!</a:t>
            </a:r>
          </a:p>
          <a:p>
            <a:endParaRPr lang="en-US" dirty="0" smtClean="0"/>
          </a:p>
          <a:p>
            <a:r>
              <a:rPr lang="en-US" dirty="0" smtClean="0"/>
              <a:t>Use the tools that are available to you, but if you do have questions beyond what they can provide, do reach out to us.  We want to make sure that you feel comfortable</a:t>
            </a:r>
            <a:r>
              <a:rPr lang="en-US" baseline="0" dirty="0" smtClean="0"/>
              <a:t> with ounce equivalents as we start this transition.</a:t>
            </a:r>
            <a:endParaRPr lang="en-US" dirty="0"/>
          </a:p>
        </p:txBody>
      </p:sp>
    </p:spTree>
    <p:extLst>
      <p:ext uri="{BB962C8B-B14F-4D97-AF65-F5344CB8AC3E}">
        <p14:creationId xmlns:p14="http://schemas.microsoft.com/office/powerpoint/2010/main" val="1162268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do a quick summary of what we have learned about ounce equivalents.  </a:t>
            </a:r>
          </a:p>
          <a:p>
            <a:endParaRPr lang="en-US" baseline="0" dirty="0" smtClean="0"/>
          </a:p>
          <a:p>
            <a:r>
              <a:rPr lang="en-US" baseline="0" dirty="0" smtClean="0"/>
              <a:t>We know it </a:t>
            </a:r>
            <a:r>
              <a:rPr lang="en-US" u="none" baseline="0" dirty="0" smtClean="0"/>
              <a:t>will become effective October 1, 2021.  </a:t>
            </a:r>
            <a:endParaRPr lang="en-US" baseline="0" dirty="0" smtClean="0"/>
          </a:p>
          <a:p>
            <a:r>
              <a:rPr lang="en-US" baseline="0" dirty="0" smtClean="0"/>
              <a:t>We also know that ounce equivalents is a method of crediting serving sizes for the grains component that is going to replace our current method of determining serving sizes.  </a:t>
            </a:r>
          </a:p>
          <a:p>
            <a:endParaRPr lang="en-US" baseline="0" dirty="0" smtClean="0"/>
          </a:p>
          <a:p>
            <a:r>
              <a:rPr lang="en-US" baseline="0" dirty="0" smtClean="0"/>
              <a:t>The reason why we are moving to ounce equivalents is because this will be a more </a:t>
            </a:r>
            <a:r>
              <a:rPr lang="en-US" u="sng" baseline="0" dirty="0" smtClean="0"/>
              <a:t>consistent</a:t>
            </a:r>
            <a:r>
              <a:rPr lang="en-US" u="none" baseline="0" dirty="0" smtClean="0"/>
              <a:t> system of measurement that will align CACFP with the National School Lunch Program and also the current Dietary Guidelines for Americans.  </a:t>
            </a:r>
          </a:p>
          <a:p>
            <a:endParaRPr lang="en-US" baseline="0" dirty="0" smtClean="0"/>
          </a:p>
          <a:p>
            <a:r>
              <a:rPr lang="en-US" baseline="0" dirty="0" smtClean="0"/>
              <a:t>In effect, what used to be 1 serving of grains will now be 1 ounce equivalent and that the actual different in grams between 1 serving and 1 ounce equivalent is very </a:t>
            </a:r>
            <a:r>
              <a:rPr lang="en-US" baseline="0" dirty="0" err="1" smtClean="0"/>
              <a:t>very</a:t>
            </a:r>
            <a:r>
              <a:rPr lang="en-US" baseline="0" dirty="0" smtClean="0"/>
              <a:t> small.  </a:t>
            </a:r>
          </a:p>
          <a:p>
            <a:endParaRPr lang="en-US" baseline="0" dirty="0" smtClean="0"/>
          </a:p>
          <a:p>
            <a:r>
              <a:rPr lang="en-US" baseline="0" dirty="0" smtClean="0"/>
              <a:t>There’s several different resources available which will help you figure out your portion sizes under ounce equivalents – I would highly recommend using the Team Nutrition Handout since it provides almost everything you need in an easy to use format.  </a:t>
            </a:r>
          </a:p>
          <a:p>
            <a:endParaRPr lang="en-US" baseline="0" dirty="0" smtClean="0"/>
          </a:p>
          <a:p>
            <a:r>
              <a:rPr lang="en-US" baseline="0" dirty="0" smtClean="0"/>
              <a:t>And finally, know that we are not requiring any additional documentation for single grain components showing ounce equivalents.  </a:t>
            </a:r>
          </a:p>
        </p:txBody>
      </p:sp>
    </p:spTree>
    <p:extLst>
      <p:ext uri="{BB962C8B-B14F-4D97-AF65-F5344CB8AC3E}">
        <p14:creationId xmlns:p14="http://schemas.microsoft.com/office/powerpoint/2010/main" val="25545545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know we went over quite a bit of information </a:t>
            </a:r>
            <a:r>
              <a:rPr lang="en-US" baseline="0" smtClean="0"/>
              <a:t>today.  We </a:t>
            </a:r>
            <a:r>
              <a:rPr lang="en-US" baseline="0" dirty="0" smtClean="0"/>
              <a:t>have ____ minutes and I am going to take a minute to look at the questions that were sent in through the question and chat box during our lesson today. I will mute my line while I go through them.  </a:t>
            </a:r>
            <a:r>
              <a:rPr lang="en-US" b="1" baseline="0" dirty="0" smtClean="0"/>
              <a:t>(Answer chat box questions, once those are complete, ask if there are any additional questions.  If there are too many questions to answer in the time frame, silence the microphone and take 1 minute to pick and choose the best questions to answer).   </a:t>
            </a:r>
          </a:p>
          <a:p>
            <a:endParaRPr lang="en-US" b="1" baseline="0" dirty="0" smtClean="0"/>
          </a:p>
          <a:p>
            <a:r>
              <a:rPr lang="en-US" b="0" baseline="0" dirty="0" smtClean="0"/>
              <a:t>If you still have questions or if your question was not answered, please contact your assigned child nutrition specialist.  </a:t>
            </a:r>
            <a:endParaRPr lang="en-US" b="0" dirty="0"/>
          </a:p>
        </p:txBody>
      </p:sp>
      <p:sp>
        <p:nvSpPr>
          <p:cNvPr id="4" name="Slide Number Placeholder 3"/>
          <p:cNvSpPr>
            <a:spLocks noGrp="1"/>
          </p:cNvSpPr>
          <p:nvPr>
            <p:ph type="sldNum" sz="quarter" idx="10"/>
          </p:nvPr>
        </p:nvSpPr>
        <p:spPr/>
        <p:txBody>
          <a:bodyPr/>
          <a:lstStyle/>
          <a:p>
            <a:fld id="{E2B63952-BBA8-4838-A0CF-80F9272645AB}" type="slidenum">
              <a:rPr lang="en-US" smtClean="0"/>
              <a:t>38</a:t>
            </a:fld>
            <a:endParaRPr lang="en-US"/>
          </a:p>
        </p:txBody>
      </p:sp>
    </p:spTree>
    <p:extLst>
      <p:ext uri="{BB962C8B-B14F-4D97-AF65-F5344CB8AC3E}">
        <p14:creationId xmlns:p14="http://schemas.microsoft.com/office/powerpoint/2010/main" val="17123630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taking part in our webinar on ounce equivalents in the grains component. ODE is committed to equity and excellence for every learner.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39</a:t>
            </a:fld>
            <a:endParaRPr lang="en-US"/>
          </a:p>
        </p:txBody>
      </p:sp>
    </p:spTree>
    <p:extLst>
      <p:ext uri="{BB962C8B-B14F-4D97-AF65-F5344CB8AC3E}">
        <p14:creationId xmlns:p14="http://schemas.microsoft.com/office/powerpoint/2010/main" val="2629710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be going through</a:t>
            </a:r>
            <a:r>
              <a:rPr lang="en-US" baseline="0" dirty="0" smtClean="0"/>
              <a:t> a few poll questions during our training today – these questions are meant to see if you are following along, so just answer as best you can. </a:t>
            </a:r>
            <a:r>
              <a:rPr lang="en-US" b="1" baseline="0" dirty="0" smtClean="0"/>
              <a:t>(launch poll) </a:t>
            </a:r>
            <a:r>
              <a:rPr lang="en-US" b="0" baseline="0" dirty="0" smtClean="0"/>
              <a:t>Our current question though is regarding ounce equivalents – are you currently using ounce equivalents to determine portion sizing for your grains component?  Yes or No?  </a:t>
            </a:r>
          </a:p>
          <a:p>
            <a:endParaRPr lang="en-US" b="0" baseline="0" dirty="0" smtClean="0"/>
          </a:p>
          <a:p>
            <a:r>
              <a:rPr lang="en-US" b="1" baseline="0" dirty="0" smtClean="0"/>
              <a:t>(close poll, share poll) </a:t>
            </a:r>
            <a:r>
              <a:rPr lang="en-US" b="0" baseline="0" dirty="0" smtClean="0"/>
              <a:t>Looks like….</a:t>
            </a:r>
            <a:endParaRPr lang="en-US" b="1" dirty="0"/>
          </a:p>
        </p:txBody>
      </p:sp>
      <p:sp>
        <p:nvSpPr>
          <p:cNvPr id="4" name="Slide Number Placeholder 3"/>
          <p:cNvSpPr>
            <a:spLocks noGrp="1"/>
          </p:cNvSpPr>
          <p:nvPr>
            <p:ph type="sldNum" sz="quarter" idx="10"/>
          </p:nvPr>
        </p:nvSpPr>
        <p:spPr/>
        <p:txBody>
          <a:bodyPr/>
          <a:lstStyle/>
          <a:p>
            <a:fld id="{E2B63952-BBA8-4838-A0CF-80F9272645AB}" type="slidenum">
              <a:rPr lang="en-US" smtClean="0"/>
              <a:t>4</a:t>
            </a:fld>
            <a:endParaRPr lang="en-US"/>
          </a:p>
        </p:txBody>
      </p:sp>
    </p:spTree>
    <p:extLst>
      <p:ext uri="{BB962C8B-B14F-4D97-AF65-F5344CB8AC3E}">
        <p14:creationId xmlns:p14="http://schemas.microsoft.com/office/powerpoint/2010/main" val="1634259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we want to make sure that our communities are supported in their goal to reach equitable implementation of policy, practices, procedures, and legislation.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40</a:t>
            </a:fld>
            <a:endParaRPr lang="en-US"/>
          </a:p>
        </p:txBody>
      </p:sp>
    </p:spTree>
    <p:extLst>
      <p:ext uri="{BB962C8B-B14F-4D97-AF65-F5344CB8AC3E}">
        <p14:creationId xmlns:p14="http://schemas.microsoft.com/office/powerpoint/2010/main" val="1213787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more CACFP meal pattern videos, take a look at the ODE CNP YouTube channel.  This institution is an equal opportunity provider.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41</a:t>
            </a:fld>
            <a:endParaRPr lang="en-US"/>
          </a:p>
        </p:txBody>
      </p:sp>
    </p:spTree>
    <p:extLst>
      <p:ext uri="{BB962C8B-B14F-4D97-AF65-F5344CB8AC3E}">
        <p14:creationId xmlns:p14="http://schemas.microsoft.com/office/powerpoint/2010/main" val="3650381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taking part in that poll everyone.  For</a:t>
            </a:r>
            <a:r>
              <a:rPr lang="en-US" baseline="0" dirty="0" smtClean="0"/>
              <a:t> those of you who have already started ounce equivalents, hopefully this webinar will help reassure you that you are on the right path.  For those of you who have not started on ounce equivalents yet, hopefully this webinar will provide you with the confidence to start planning for the change over to using ounce equivalents in the grains component.</a:t>
            </a:r>
          </a:p>
          <a:p>
            <a:endParaRPr lang="en-US" baseline="0" dirty="0" smtClean="0"/>
          </a:p>
          <a:p>
            <a:r>
              <a:rPr lang="en-US" baseline="0" dirty="0" smtClean="0"/>
              <a:t>We will go over the definition of ounce equivalents, then we will go over understanding ounce equivalent serving sizes and their use in the grains component.  Finally, we will go over in depth three different resources that can be used to determine whether your grain items are meeting ounce equivalent serving size requirements.  They are Exhibit A, Team Nutrition’s Using Ounce Equivalents for Grains in the CACFP Handout, and the Food Buying Guide Exhibit A Grains Tool.  With each resource, we will go over an example and show you how to figure out if it meets ounce equivalent serving sizes.  </a:t>
            </a:r>
            <a:endParaRPr lang="en-US" dirty="0" smtClean="0"/>
          </a:p>
          <a:p>
            <a:endParaRPr lang="en-US" baseline="0" dirty="0" smtClean="0"/>
          </a:p>
          <a:p>
            <a:r>
              <a:rPr lang="en-US" baseline="0" dirty="0" smtClean="0"/>
              <a:t>At the end, we will have a few minutes as always for Questions and Answers.  </a:t>
            </a:r>
          </a:p>
        </p:txBody>
      </p:sp>
      <p:sp>
        <p:nvSpPr>
          <p:cNvPr id="4" name="Slide Number Placeholder 3"/>
          <p:cNvSpPr>
            <a:spLocks noGrp="1"/>
          </p:cNvSpPr>
          <p:nvPr>
            <p:ph type="sldNum" sz="quarter" idx="10"/>
          </p:nvPr>
        </p:nvSpPr>
        <p:spPr/>
        <p:txBody>
          <a:bodyPr/>
          <a:lstStyle/>
          <a:p>
            <a:fld id="{E2B63952-BBA8-4838-A0CF-80F9272645AB}" type="slidenum">
              <a:rPr lang="en-US" smtClean="0"/>
              <a:t>5</a:t>
            </a:fld>
            <a:endParaRPr lang="en-US"/>
          </a:p>
        </p:txBody>
      </p:sp>
    </p:spTree>
    <p:extLst>
      <p:ext uri="{BB962C8B-B14F-4D97-AF65-F5344CB8AC3E}">
        <p14:creationId xmlns:p14="http://schemas.microsoft.com/office/powerpoint/2010/main" val="2522543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you finish this webinar today, you will learn the definition of ounce</a:t>
            </a:r>
            <a:r>
              <a:rPr lang="en-US" baseline="0" dirty="0" smtClean="0"/>
              <a:t> equivalents, know whether grain products meet minimum ounce equivalent portion sizes using the available resources out there, and know where to find those resources.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6</a:t>
            </a:fld>
            <a:endParaRPr lang="en-US"/>
          </a:p>
        </p:txBody>
      </p:sp>
    </p:spTree>
    <p:extLst>
      <p:ext uri="{BB962C8B-B14F-4D97-AF65-F5344CB8AC3E}">
        <p14:creationId xmlns:p14="http://schemas.microsoft.com/office/powerpoint/2010/main" val="3376865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ounce equivalents anyway?  The definition</a:t>
            </a:r>
            <a:r>
              <a:rPr lang="en-US" baseline="0" dirty="0" smtClean="0"/>
              <a:t> of ounce equivalents is: a method of measurement for the grains and meat/meat alternate components in the Child Nutrition Programs.  </a:t>
            </a:r>
          </a:p>
          <a:p>
            <a:endParaRPr lang="en-US" baseline="0" dirty="0" smtClean="0"/>
          </a:p>
          <a:p>
            <a:r>
              <a:rPr lang="en-US" baseline="0" dirty="0" smtClean="0"/>
              <a:t>You are likely already familiar with ounce equivalents as it’s used in the meat/meat alternate component.  You use ounce equivalents because only the lean meats can be counted in Child Nutrition Programs, so ounce equivalents allow you to figure out the portion of the meat that is lean meat only and whether the portion of meat served will meet minimum portion size requirements.</a:t>
            </a:r>
          </a:p>
          <a:p>
            <a:endParaRPr lang="en-US" baseline="0" dirty="0" smtClean="0"/>
          </a:p>
          <a:p>
            <a:r>
              <a:rPr lang="en-US" baseline="0" dirty="0" smtClean="0"/>
              <a:t>Starting on October 1, 2021, you will also be required to use ounce equivalents for the grains component in CACFP as well if you are not currently doing so already.  Sponsors who are on the National School Lunch Program have all switched over to ounce equivalents for their grains component.  </a:t>
            </a:r>
          </a:p>
          <a:p>
            <a:endParaRPr lang="en-US" baseline="0" dirty="0" smtClean="0"/>
          </a:p>
          <a:p>
            <a:endParaRPr lang="en-US" dirty="0"/>
          </a:p>
        </p:txBody>
      </p:sp>
    </p:spTree>
    <p:extLst>
      <p:ext uri="{BB962C8B-B14F-4D97-AF65-F5344CB8AC3E}">
        <p14:creationId xmlns:p14="http://schemas.microsoft.com/office/powerpoint/2010/main" val="3094222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does ounce</a:t>
            </a:r>
            <a:r>
              <a:rPr lang="en-US" baseline="0" dirty="0" smtClean="0"/>
              <a:t> equivalents in the grains component look like?</a:t>
            </a:r>
          </a:p>
          <a:p>
            <a:endParaRPr lang="en-US" baseline="0" dirty="0" smtClean="0"/>
          </a:p>
          <a:p>
            <a:r>
              <a:rPr lang="en-US" baseline="0" dirty="0" smtClean="0"/>
              <a:t>Ounce equivalents will allow you to credit for the amount of grains that is in any given grain product.  Many grain products have additional ingredients in them like oil, milk, and eggs that can increase the weight of the final products.  Because of that, the amount of grains in a product can vary from item to item.  Take a bread roll and compare that to a waffle – while a bread roll might be smaller than the waffle, </a:t>
            </a:r>
            <a:r>
              <a:rPr lang="en-US" b="1" baseline="0" dirty="0" smtClean="0"/>
              <a:t>(click) </a:t>
            </a:r>
            <a:r>
              <a:rPr lang="en-US" baseline="0" dirty="0" smtClean="0"/>
              <a:t>the amount of creditable grain flour in the product might be the same because it is mostly grains, while waffles include other ingredients.  </a:t>
            </a:r>
          </a:p>
          <a:p>
            <a:endParaRPr lang="en-US" baseline="0" dirty="0" smtClean="0"/>
          </a:p>
          <a:p>
            <a:r>
              <a:rPr lang="en-US" baseline="0" dirty="0" smtClean="0"/>
              <a:t>In addition, grain products may vary in sizes.  Waffles come in many different sizes </a:t>
            </a:r>
            <a:r>
              <a:rPr lang="en-US" b="1" baseline="0" dirty="0" smtClean="0"/>
              <a:t>(click) </a:t>
            </a:r>
            <a:r>
              <a:rPr lang="en-US" b="0" baseline="0" dirty="0" smtClean="0"/>
              <a:t>with some crediting for far larger portions than the minimum.  </a:t>
            </a:r>
          </a:p>
          <a:p>
            <a:endParaRPr lang="en-US" b="0" baseline="0" dirty="0" smtClean="0"/>
          </a:p>
          <a:p>
            <a:r>
              <a:rPr lang="en-US" b="0" baseline="0" dirty="0" smtClean="0"/>
              <a:t>The takeaway is that us</a:t>
            </a:r>
            <a:r>
              <a:rPr lang="en-US" baseline="0" dirty="0" smtClean="0"/>
              <a:t>ing ounce equivalents will help you figure out whether your portion sizes are meeting minimum serving size requirements. </a:t>
            </a:r>
            <a:endParaRPr lang="en-US" dirty="0"/>
          </a:p>
        </p:txBody>
      </p:sp>
    </p:spTree>
    <p:extLst>
      <p:ext uri="{BB962C8B-B14F-4D97-AF65-F5344CB8AC3E}">
        <p14:creationId xmlns:p14="http://schemas.microsoft.com/office/powerpoint/2010/main" val="3547988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explore our bread roll and waffle</a:t>
            </a:r>
            <a:r>
              <a:rPr lang="en-US" baseline="0" dirty="0" smtClean="0"/>
              <a:t> examples a little more closely.  </a:t>
            </a:r>
          </a:p>
          <a:p>
            <a:endParaRPr lang="en-US" baseline="0" dirty="0" smtClean="0"/>
          </a:p>
          <a:p>
            <a:r>
              <a:rPr lang="en-US" baseline="0" dirty="0" smtClean="0"/>
              <a:t>Here we have both products’ ingredient lists.  You can see that the bread contains mostly whole wheat flour, water, salt, instant yeast, and vegetable flour.  All ingredients except for the water and flour are probably in very small amounts.  In contrast, the waffle includes enriched flour, water, vegetable oil, eggs, baking soda, sugar, and salt.  This is not only more ingredients than the bread roll, but the proportion of non-flour ingredients is probably higher compared to the bread roll.  When you take into account the other ingredients, you can see how both items may have the same amount of creditable flour, but the addition of the other ingredients result in a heavier weight for the waffles.  </a:t>
            </a:r>
            <a:endParaRPr lang="en-US" dirty="0"/>
          </a:p>
        </p:txBody>
      </p:sp>
    </p:spTree>
    <p:extLst>
      <p:ext uri="{BB962C8B-B14F-4D97-AF65-F5344CB8AC3E}">
        <p14:creationId xmlns:p14="http://schemas.microsoft.com/office/powerpoint/2010/main" val="499984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only">
    <p:bg>
      <p:bgPr>
        <a:solidFill>
          <a:schemeClr val="bg1"/>
        </a:solidFill>
        <a:effectLst/>
      </p:bgPr>
    </p:bg>
    <p:spTree>
      <p:nvGrpSpPr>
        <p:cNvPr id="1" name=""/>
        <p:cNvGrpSpPr/>
        <p:nvPr/>
      </p:nvGrpSpPr>
      <p:grpSpPr>
        <a:xfrm>
          <a:off x="0" y="0"/>
          <a:ext cx="0" cy="0"/>
          <a:chOff x="0" y="0"/>
          <a:chExt cx="0" cy="0"/>
        </a:xfrm>
      </p:grpSpPr>
      <p:pic>
        <p:nvPicPr>
          <p:cNvPr id="12" name="Picture 11"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13" name="Picture 12"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Tree>
    <p:extLst>
      <p:ext uri="{BB962C8B-B14F-4D97-AF65-F5344CB8AC3E}">
        <p14:creationId xmlns:p14="http://schemas.microsoft.com/office/powerpoint/2010/main" val="2684814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Tree>
    <p:extLst>
      <p:ext uri="{BB962C8B-B14F-4D97-AF65-F5344CB8AC3E}">
        <p14:creationId xmlns:p14="http://schemas.microsoft.com/office/powerpoint/2010/main" val="22240080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no pattern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Tree>
    <p:extLst>
      <p:ext uri="{BB962C8B-B14F-4D97-AF65-F5344CB8AC3E}">
        <p14:creationId xmlns:p14="http://schemas.microsoft.com/office/powerpoint/2010/main" val="24077712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 pattern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042461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Blank">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0" y="1028295"/>
            <a:ext cx="7152434" cy="1013398"/>
          </a:xfrm>
        </p:spPr>
        <p:txBody>
          <a:bodyPr>
            <a:normAutofit/>
          </a:bodyPr>
          <a:lstStyle>
            <a:lvl1pPr algn="l">
              <a:defRPr sz="3600">
                <a:solidFill>
                  <a:schemeClr val="bg1"/>
                </a:solidFill>
              </a:defRPr>
            </a:lvl1pPr>
          </a:lstStyle>
          <a:p>
            <a:r>
              <a:rPr lang="en-US" dirty="0" smtClean="0"/>
              <a:t>CLICK TO EDIT MASTER TITLE STYLE</a:t>
            </a:r>
            <a:endParaRPr lang="en-US" dirty="0"/>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sp>
        <p:nvSpPr>
          <p:cNvPr id="9" name="Title 1"/>
          <p:cNvSpPr txBox="1">
            <a:spLocks/>
          </p:cNvSpPr>
          <p:nvPr userDrawn="1"/>
        </p:nvSpPr>
        <p:spPr>
          <a:xfrm>
            <a:off x="0" y="1034505"/>
            <a:ext cx="9144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smtClean="0">
              <a:ln>
                <a:noFill/>
              </a:ln>
              <a:solidFill>
                <a:prstClr val="white"/>
              </a:solidFill>
              <a:effectLst/>
              <a:uLnTx/>
              <a:uFillTx/>
              <a:latin typeface="Calibri"/>
              <a:ea typeface="+mj-ea"/>
              <a:cs typeface="+mj-cs"/>
            </a:endParaRPr>
          </a:p>
        </p:txBody>
      </p:sp>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
        <p:nvSpPr>
          <p:cNvPr id="11"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2799137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o pattern_Logo only">
    <p:bg>
      <p:bgPr>
        <a:solidFill>
          <a:schemeClr val="bg1"/>
        </a:solidFill>
        <a:effectLst/>
      </p:bgPr>
    </p:bg>
    <p:spTree>
      <p:nvGrpSpPr>
        <p:cNvPr id="1" name=""/>
        <p:cNvGrpSpPr/>
        <p:nvPr/>
      </p:nvGrpSpPr>
      <p:grpSpPr>
        <a:xfrm>
          <a:off x="0" y="0"/>
          <a:ext cx="0" cy="0"/>
          <a:chOff x="0" y="0"/>
          <a:chExt cx="0" cy="0"/>
        </a:xfrm>
      </p:grpSpPr>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Tree>
    <p:extLst>
      <p:ext uri="{BB962C8B-B14F-4D97-AF65-F5344CB8AC3E}">
        <p14:creationId xmlns:p14="http://schemas.microsoft.com/office/powerpoint/2010/main" val="25623450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pattern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995395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 pattern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54236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pattern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45886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 pattern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010623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 pattern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Tree>
    <p:extLst>
      <p:ext uri="{BB962C8B-B14F-4D97-AF65-F5344CB8AC3E}">
        <p14:creationId xmlns:p14="http://schemas.microsoft.com/office/powerpoint/2010/main" val="13153088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568245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o pattern_3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Tree>
    <p:extLst>
      <p:ext uri="{BB962C8B-B14F-4D97-AF65-F5344CB8AC3E}">
        <p14:creationId xmlns:p14="http://schemas.microsoft.com/office/powerpoint/2010/main" val="101014779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Tree>
    <p:extLst>
      <p:ext uri="{BB962C8B-B14F-4D97-AF65-F5344CB8AC3E}">
        <p14:creationId xmlns:p14="http://schemas.microsoft.com/office/powerpoint/2010/main" val="38928441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 pattern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Tree>
    <p:extLst>
      <p:ext uri="{BB962C8B-B14F-4D97-AF65-F5344CB8AC3E}">
        <p14:creationId xmlns:p14="http://schemas.microsoft.com/office/powerpoint/2010/main" val="114197628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 pattern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Tree>
    <p:extLst>
      <p:ext uri="{BB962C8B-B14F-4D97-AF65-F5344CB8AC3E}">
        <p14:creationId xmlns:p14="http://schemas.microsoft.com/office/powerpoint/2010/main" val="13017136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4761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739107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100816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Tree>
    <p:extLst>
      <p:ext uri="{BB962C8B-B14F-4D97-AF65-F5344CB8AC3E}">
        <p14:creationId xmlns:p14="http://schemas.microsoft.com/office/powerpoint/2010/main" val="29321771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bg1"/>
        </a:solidFill>
        <a:effectLst/>
      </p:bgPr>
    </p:bg>
    <p:spTree>
      <p:nvGrpSpPr>
        <p:cNvPr id="1" name=""/>
        <p:cNvGrpSpPr/>
        <p:nvPr/>
      </p:nvGrpSpPr>
      <p:grpSpPr>
        <a:xfrm>
          <a:off x="0" y="0"/>
          <a:ext cx="0" cy="0"/>
          <a:chOff x="0" y="0"/>
          <a:chExt cx="0" cy="0"/>
        </a:xfrm>
      </p:grpSpPr>
      <p:pic>
        <p:nvPicPr>
          <p:cNvPr id="8" name="Picture 7"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Tree>
    <p:extLst>
      <p:ext uri="{BB962C8B-B14F-4D97-AF65-F5344CB8AC3E}">
        <p14:creationId xmlns:p14="http://schemas.microsoft.com/office/powerpoint/2010/main" val="32380918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Tree>
    <p:extLst>
      <p:ext uri="{BB962C8B-B14F-4D97-AF65-F5344CB8AC3E}">
        <p14:creationId xmlns:p14="http://schemas.microsoft.com/office/powerpoint/2010/main" val="15118791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Tree>
    <p:extLst>
      <p:ext uri="{BB962C8B-B14F-4D97-AF65-F5344CB8AC3E}">
        <p14:creationId xmlns:p14="http://schemas.microsoft.com/office/powerpoint/2010/main" val="20318013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Decorative geometric pattern"/>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11" name="Picture 10" descr="Decorative blue swoosh"/>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698" r:id="rId2"/>
    <p:sldLayoutId id="2147483699" r:id="rId3"/>
    <p:sldLayoutId id="2147483701" r:id="rId4"/>
    <p:sldLayoutId id="2147483702" r:id="rId5"/>
    <p:sldLayoutId id="2147483704" r:id="rId6"/>
    <p:sldLayoutId id="2147483709" r:id="rId7"/>
    <p:sldLayoutId id="2147483707" r:id="rId8"/>
    <p:sldLayoutId id="2147483705" r:id="rId9"/>
    <p:sldLayoutId id="2147483706" r:id="rId10"/>
    <p:sldLayoutId id="2147483722" r:id="rId11"/>
    <p:sldLayoutId id="2147483723" r:id="rId12"/>
    <p:sldLayoutId id="2147483727" r:id="rId13"/>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Decorative blue swoosh"/>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Tree>
    <p:extLst>
      <p:ext uri="{BB962C8B-B14F-4D97-AF65-F5344CB8AC3E}">
        <p14:creationId xmlns:p14="http://schemas.microsoft.com/office/powerpoint/2010/main" val="299152061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xml"/><Relationship Id="rId1" Type="http://schemas.openxmlformats.org/officeDocument/2006/relationships/tags" Target="../tags/tag11.xml"/><Relationship Id="rId5" Type="http://schemas.microsoft.com/office/2007/relationships/hdphoto" Target="../media/hdphoto1.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tags" Target="../tags/tag12.xml"/><Relationship Id="rId5" Type="http://schemas.microsoft.com/office/2007/relationships/hdphoto" Target="../media/hdphoto2.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8.png"/><Relationship Id="rId2" Type="http://schemas.openxmlformats.org/officeDocument/2006/relationships/slideLayout" Target="../slideLayouts/slideLayout19.xml"/><Relationship Id="rId1" Type="http://schemas.openxmlformats.org/officeDocument/2006/relationships/tags" Target="../tags/tag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1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1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tags" Target="../tags/tag18.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ags" Target="../tags/tag19.xml"/><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tags" Target="../tags/tag20.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0.xml"/><Relationship Id="rId1" Type="http://schemas.openxmlformats.org/officeDocument/2006/relationships/tags" Target="../tags/tag21.xml"/><Relationship Id="rId6" Type="http://schemas.microsoft.com/office/2007/relationships/hdphoto" Target="../media/hdphoto3.wdp"/><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tags" Target="../tags/tag22.xml"/><Relationship Id="rId5" Type="http://schemas.openxmlformats.org/officeDocument/2006/relationships/image" Target="../media/image27.png"/><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0.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0.xml"/><Relationship Id="rId1" Type="http://schemas.openxmlformats.org/officeDocument/2006/relationships/tags" Target="../tags/tag24.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9.xml"/><Relationship Id="rId1" Type="http://schemas.openxmlformats.org/officeDocument/2006/relationships/tags" Target="../tags/tag25.xml"/><Relationship Id="rId5" Type="http://schemas.openxmlformats.org/officeDocument/2006/relationships/image" Target="../media/image29.png"/><Relationship Id="rId4" Type="http://schemas.openxmlformats.org/officeDocument/2006/relationships/hyperlink" Target="https://www.fns.usda.gov/tn/using-ounce-equivalents-grains-cacfp"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9.xml"/><Relationship Id="rId1" Type="http://schemas.openxmlformats.org/officeDocument/2006/relationships/tags" Target="../tags/tag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9.xml"/><Relationship Id="rId1" Type="http://schemas.openxmlformats.org/officeDocument/2006/relationships/tags" Target="../tags/tag27.xml"/><Relationship Id="rId6" Type="http://schemas.openxmlformats.org/officeDocument/2006/relationships/image" Target="../media/image34.png"/><Relationship Id="rId5" Type="http://schemas.openxmlformats.org/officeDocument/2006/relationships/image" Target="../media/image31.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9.xml"/><Relationship Id="rId1" Type="http://schemas.openxmlformats.org/officeDocument/2006/relationships/tags" Target="../tags/tag28.xml"/><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0.xml"/><Relationship Id="rId1" Type="http://schemas.openxmlformats.org/officeDocument/2006/relationships/tags" Target="../tags/tag29.xml"/><Relationship Id="rId5" Type="http://schemas.openxmlformats.org/officeDocument/2006/relationships/image" Target="../media/image37.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0.xml"/><Relationship Id="rId1" Type="http://schemas.openxmlformats.org/officeDocument/2006/relationships/tags" Target="../tags/tag30.xml"/><Relationship Id="rId5" Type="http://schemas.openxmlformats.org/officeDocument/2006/relationships/image" Target="../media/image37.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hyperlink" Target="mailto:ODE.CommunityNutrition@state.or.us" TargetMode="Externa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9.xml"/><Relationship Id="rId1" Type="http://schemas.openxmlformats.org/officeDocument/2006/relationships/tags" Target="../tags/tag3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foodbuyingguide.fns.usda.gov/"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9.xml"/><Relationship Id="rId1" Type="http://schemas.openxmlformats.org/officeDocument/2006/relationships/tags" Target="../tags/tag32.xml"/><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9.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1.xml"/><Relationship Id="rId1" Type="http://schemas.openxmlformats.org/officeDocument/2006/relationships/tags" Target="../tags/tag34.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1.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0.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0.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8.xml"/><Relationship Id="rId1" Type="http://schemas.openxmlformats.org/officeDocument/2006/relationships/tags" Target="../tags/tag42.xml"/><Relationship Id="rId5" Type="http://schemas.openxmlformats.org/officeDocument/2006/relationships/hyperlink" Target="mailto:program.intake@usda.gov" TargetMode="External"/><Relationship Id="rId4" Type="http://schemas.openxmlformats.org/officeDocument/2006/relationships/hyperlink" Target="https://www.ascr.usda.gov/filing-program-discrimination-complaint-usda-customer"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0465" y="2689797"/>
            <a:ext cx="8119787" cy="2743849"/>
          </a:xfrm>
        </p:spPr>
        <p:txBody>
          <a:bodyPr>
            <a:normAutofit fontScale="90000"/>
          </a:bodyPr>
          <a:lstStyle/>
          <a:p>
            <a:r>
              <a:rPr lang="en-US" dirty="0" smtClean="0"/>
              <a:t>CACFP Meal Pattern Success Webinar</a:t>
            </a:r>
            <a:br>
              <a:rPr lang="en-US" dirty="0" smtClean="0"/>
            </a:br>
            <a:r>
              <a:rPr lang="en-US" dirty="0" smtClean="0"/>
              <a:t>Serving Ounce Equivalents for Grains</a:t>
            </a:r>
            <a:r>
              <a:rPr lang="en-US" dirty="0"/>
              <a:t/>
            </a:r>
            <a:br>
              <a:rPr lang="en-US" dirty="0"/>
            </a:br>
            <a:r>
              <a:rPr lang="en-US" dirty="0" smtClean="0"/>
              <a:t/>
            </a:r>
            <a:br>
              <a:rPr lang="en-US" dirty="0" smtClean="0"/>
            </a:br>
            <a:r>
              <a:rPr lang="en-US" dirty="0" smtClean="0"/>
              <a:t>August 26, 2020</a:t>
            </a:r>
            <a:endParaRPr lang="en-US" dirty="0"/>
          </a:p>
        </p:txBody>
      </p:sp>
      <p:sp>
        <p:nvSpPr>
          <p:cNvPr id="2" name="TextBox 1"/>
          <p:cNvSpPr txBox="1"/>
          <p:nvPr/>
        </p:nvSpPr>
        <p:spPr>
          <a:xfrm>
            <a:off x="2218829" y="5720416"/>
            <a:ext cx="4658673" cy="381361"/>
          </a:xfrm>
          <a:prstGeom prst="rect">
            <a:avLst/>
          </a:prstGeom>
          <a:noFill/>
        </p:spPr>
        <p:txBody>
          <a:bodyPr wrap="square" rtlCol="0">
            <a:spAutoFit/>
          </a:bodyPr>
          <a:lstStyle/>
          <a:p>
            <a:r>
              <a:rPr lang="en-US" dirty="0" smtClean="0"/>
              <a:t>This training was funded by a grant from USDA</a:t>
            </a:r>
            <a:endParaRPr lang="en-US" dirty="0"/>
          </a:p>
        </p:txBody>
      </p:sp>
    </p:spTree>
    <p:custDataLst>
      <p:tags r:id="rId1"/>
    </p:custDataLst>
    <p:extLst>
      <p:ext uri="{BB962C8B-B14F-4D97-AF65-F5344CB8AC3E}">
        <p14:creationId xmlns:p14="http://schemas.microsoft.com/office/powerpoint/2010/main" val="3787802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Ounce Equivalents?</a:t>
            </a:r>
            <a:endParaRPr lang="en-US" dirty="0"/>
          </a:p>
        </p:txBody>
      </p:sp>
      <p:sp>
        <p:nvSpPr>
          <p:cNvPr id="3" name="TextBox 2"/>
          <p:cNvSpPr txBox="1"/>
          <p:nvPr/>
        </p:nvSpPr>
        <p:spPr>
          <a:xfrm>
            <a:off x="129702" y="1286635"/>
            <a:ext cx="8787838" cy="1569660"/>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More precise method of measurement</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800" dirty="0" smtClean="0"/>
              <a:t>Standardization with the National School Lunch Program and with the </a:t>
            </a:r>
            <a:r>
              <a:rPr lang="en-US" sz="2800" i="1" dirty="0" smtClean="0"/>
              <a:t>Dietary Guidelines for Americans</a:t>
            </a:r>
            <a:endParaRPr lang="en-US" sz="2800" dirty="0"/>
          </a:p>
        </p:txBody>
      </p:sp>
      <p:sp>
        <p:nvSpPr>
          <p:cNvPr id="4" name="Rectangle 3"/>
          <p:cNvSpPr/>
          <p:nvPr/>
        </p:nvSpPr>
        <p:spPr>
          <a:xfrm>
            <a:off x="278860" y="4863829"/>
            <a:ext cx="8580314" cy="1154349"/>
          </a:xfrm>
          <a:prstGeom prst="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US" sz="2600" dirty="0" smtClean="0"/>
              <a:t>Ounce equivalents is simply another way to measure grains.</a:t>
            </a:r>
          </a:p>
          <a:p>
            <a:pPr algn="ctr"/>
            <a:r>
              <a:rPr lang="en-US" sz="2600" b="1" dirty="0" smtClean="0"/>
              <a:t>In practice, there will not be many changes.</a:t>
            </a:r>
            <a:endParaRPr lang="en-US" sz="2600" b="1" dirty="0"/>
          </a:p>
        </p:txBody>
      </p:sp>
      <p:pic>
        <p:nvPicPr>
          <p:cNvPr id="5" name="Picture 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569" t="17058" r="-1569" b="19137"/>
          <a:stretch/>
        </p:blipFill>
        <p:spPr>
          <a:xfrm>
            <a:off x="2892358" y="3017952"/>
            <a:ext cx="2838855" cy="1811337"/>
          </a:xfrm>
          <a:prstGeom prst="rect">
            <a:avLst/>
          </a:prstGeom>
        </p:spPr>
      </p:pic>
    </p:spTree>
    <p:custDataLst>
      <p:tags r:id="rId1"/>
    </p:custDataLst>
    <p:extLst>
      <p:ext uri="{BB962C8B-B14F-4D97-AF65-F5344CB8AC3E}">
        <p14:creationId xmlns:p14="http://schemas.microsoft.com/office/powerpoint/2010/main" val="3671401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Comparing Minimum Serving Sizes </a:t>
            </a:r>
            <a:br>
              <a:rPr lang="en-US" dirty="0" smtClean="0"/>
            </a:br>
            <a:r>
              <a:rPr lang="en-US" dirty="0" smtClean="0"/>
              <a:t>and Ounce Equivalents </a:t>
            </a:r>
            <a:endParaRPr lang="en-US" dirty="0"/>
          </a:p>
        </p:txBody>
      </p:sp>
      <p:sp>
        <p:nvSpPr>
          <p:cNvPr id="3" name="TextBox 2"/>
          <p:cNvSpPr txBox="1"/>
          <p:nvPr/>
        </p:nvSpPr>
        <p:spPr>
          <a:xfrm>
            <a:off x="317771" y="1556426"/>
            <a:ext cx="8443608" cy="1138773"/>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Current serving sizes = 1 slice/serving</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2800" dirty="0" smtClean="0"/>
              <a:t>1 slice/serving = 1 ounce equivalent (oz. eq.)</a:t>
            </a:r>
            <a:endParaRPr lang="en-US" sz="2800" dirty="0"/>
          </a:p>
        </p:txBody>
      </p:sp>
      <p:sp>
        <p:nvSpPr>
          <p:cNvPr id="6" name="TextBox 5"/>
          <p:cNvSpPr txBox="1"/>
          <p:nvPr/>
        </p:nvSpPr>
        <p:spPr>
          <a:xfrm>
            <a:off x="3450077" y="3327684"/>
            <a:ext cx="5006502" cy="2431435"/>
          </a:xfrm>
          <a:prstGeom prst="rect">
            <a:avLst/>
          </a:prstGeom>
          <a:noFill/>
        </p:spPr>
        <p:txBody>
          <a:bodyPr wrap="square" rtlCol="0">
            <a:spAutoFit/>
          </a:bodyPr>
          <a:lstStyle/>
          <a:p>
            <a:r>
              <a:rPr lang="en-US" sz="2800" dirty="0" smtClean="0"/>
              <a:t>Ex. Adam is 4 years old. Currently, a serving size of Grains is ½ slice for a meal or snack.</a:t>
            </a:r>
          </a:p>
          <a:p>
            <a:endParaRPr lang="en-US" sz="1200" dirty="0" smtClean="0"/>
          </a:p>
          <a:p>
            <a:r>
              <a:rPr lang="en-US" sz="2800" dirty="0" smtClean="0"/>
              <a:t>Under Oz. Eq., a minimum serving size will be ½ oz. eq.</a:t>
            </a:r>
            <a:endParaRPr lang="en-US" sz="2800" dirty="0"/>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7742" b="100000" l="6897" r="91379"/>
                    </a14:imgEffect>
                  </a14:imgLayer>
                </a14:imgProps>
              </a:ext>
            </a:extLst>
          </a:blip>
          <a:stretch>
            <a:fillRect/>
          </a:stretch>
        </p:blipFill>
        <p:spPr>
          <a:xfrm>
            <a:off x="486383" y="3424961"/>
            <a:ext cx="2341123" cy="3128225"/>
          </a:xfrm>
          <a:prstGeom prst="rect">
            <a:avLst/>
          </a:prstGeom>
        </p:spPr>
      </p:pic>
    </p:spTree>
    <p:custDataLst>
      <p:tags r:id="rId1"/>
    </p:custDataLst>
    <p:extLst>
      <p:ext uri="{BB962C8B-B14F-4D97-AF65-F5344CB8AC3E}">
        <p14:creationId xmlns:p14="http://schemas.microsoft.com/office/powerpoint/2010/main" val="4160317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Required Minimum Serving Sizes Chart</a:t>
            </a:r>
            <a:br>
              <a:rPr lang="en-US" dirty="0" smtClean="0"/>
            </a:br>
            <a:r>
              <a:rPr lang="en-US" dirty="0" smtClean="0"/>
              <a:t>Using Ounce Equivalents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92243560"/>
              </p:ext>
            </p:extLst>
          </p:nvPr>
        </p:nvGraphicFramePr>
        <p:xfrm>
          <a:off x="711060" y="1989250"/>
          <a:ext cx="7697443" cy="1613328"/>
        </p:xfrm>
        <a:graphic>
          <a:graphicData uri="http://schemas.openxmlformats.org/drawingml/2006/table">
            <a:tbl>
              <a:tblPr firstRow="1" firstCol="1" bandRow="1">
                <a:tableStyleId>{F5AB1C69-6EDB-4FF4-983F-18BD219EF322}</a:tableStyleId>
              </a:tblPr>
              <a:tblGrid>
                <a:gridCol w="1803005">
                  <a:extLst>
                    <a:ext uri="{9D8B030D-6E8A-4147-A177-3AD203B41FA5}">
                      <a16:colId xmlns:a16="http://schemas.microsoft.com/office/drawing/2014/main" val="4104148100"/>
                    </a:ext>
                  </a:extLst>
                </a:gridCol>
                <a:gridCol w="1473224">
                  <a:extLst>
                    <a:ext uri="{9D8B030D-6E8A-4147-A177-3AD203B41FA5}">
                      <a16:colId xmlns:a16="http://schemas.microsoft.com/office/drawing/2014/main" val="2895200893"/>
                    </a:ext>
                  </a:extLst>
                </a:gridCol>
                <a:gridCol w="1473995">
                  <a:extLst>
                    <a:ext uri="{9D8B030D-6E8A-4147-A177-3AD203B41FA5}">
                      <a16:colId xmlns:a16="http://schemas.microsoft.com/office/drawing/2014/main" val="1788410825"/>
                    </a:ext>
                  </a:extLst>
                </a:gridCol>
                <a:gridCol w="1473224">
                  <a:extLst>
                    <a:ext uri="{9D8B030D-6E8A-4147-A177-3AD203B41FA5}">
                      <a16:colId xmlns:a16="http://schemas.microsoft.com/office/drawing/2014/main" val="2695340998"/>
                    </a:ext>
                  </a:extLst>
                </a:gridCol>
                <a:gridCol w="1473995">
                  <a:extLst>
                    <a:ext uri="{9D8B030D-6E8A-4147-A177-3AD203B41FA5}">
                      <a16:colId xmlns:a16="http://schemas.microsoft.com/office/drawing/2014/main" val="2604760527"/>
                    </a:ext>
                  </a:extLst>
                </a:gridCol>
              </a:tblGrid>
              <a:tr h="403332">
                <a:tc>
                  <a:txBody>
                    <a:bodyPr/>
                    <a:lstStyle/>
                    <a:p>
                      <a:pPr marL="0">
                        <a:spcBef>
                          <a:spcPts val="0"/>
                        </a:spcBef>
                        <a:spcAft>
                          <a:spcPts val="0"/>
                        </a:spcAft>
                      </a:pPr>
                      <a:r>
                        <a:rPr lang="en-US" sz="2000">
                          <a:effectLst/>
                        </a:rPr>
                        <a:t>Meals</a:t>
                      </a:r>
                      <a:endParaRPr lang="en-US" sz="1600">
                        <a:effectLst/>
                        <a:latin typeface="Calibri" panose="020F0502020204030204" pitchFamily="34" charset="0"/>
                        <a:cs typeface="Times New Roman" panose="02020603050405020304" pitchFamily="18" charset="0"/>
                      </a:endParaRPr>
                    </a:p>
                  </a:txBody>
                  <a:tcPr marL="68580" marR="68580" marT="0" marB="0"/>
                </a:tc>
                <a:tc>
                  <a:txBody>
                    <a:bodyPr/>
                    <a:lstStyle/>
                    <a:p>
                      <a:pPr algn="ctr">
                        <a:spcBef>
                          <a:spcPts val="0"/>
                        </a:spcBef>
                        <a:spcAft>
                          <a:spcPts val="0"/>
                        </a:spcAft>
                      </a:pPr>
                      <a:r>
                        <a:rPr lang="en-US" sz="2000">
                          <a:effectLst/>
                        </a:rPr>
                        <a:t>Ages 1-2</a:t>
                      </a:r>
                      <a:endParaRPr lang="en-US" sz="1600">
                        <a:effectLst/>
                        <a:latin typeface="Calibri" panose="020F0502020204030204" pitchFamily="34" charset="0"/>
                        <a:cs typeface="Times New Roman" panose="02020603050405020304" pitchFamily="18" charset="0"/>
                      </a:endParaRPr>
                    </a:p>
                  </a:txBody>
                  <a:tcPr marL="68580" marR="68580" marT="0" marB="0"/>
                </a:tc>
                <a:tc>
                  <a:txBody>
                    <a:bodyPr/>
                    <a:lstStyle/>
                    <a:p>
                      <a:pPr marR="0" algn="ctr">
                        <a:spcBef>
                          <a:spcPts val="0"/>
                        </a:spcBef>
                        <a:spcAft>
                          <a:spcPts val="0"/>
                        </a:spcAft>
                      </a:pPr>
                      <a:r>
                        <a:rPr lang="en-US" sz="2000">
                          <a:effectLst/>
                        </a:rPr>
                        <a:t>Ages 3-5</a:t>
                      </a:r>
                      <a:endParaRPr lang="en-US" sz="1600">
                        <a:effectLst/>
                        <a:latin typeface="Calibri" panose="020F0502020204030204" pitchFamily="34" charset="0"/>
                        <a:cs typeface="Times New Roman" panose="02020603050405020304" pitchFamily="18" charset="0"/>
                      </a:endParaRPr>
                    </a:p>
                  </a:txBody>
                  <a:tcPr marL="68580" marR="68580" marT="0" marB="0"/>
                </a:tc>
                <a:tc>
                  <a:txBody>
                    <a:bodyPr/>
                    <a:lstStyle/>
                    <a:p>
                      <a:pPr marR="0" algn="ctr">
                        <a:spcBef>
                          <a:spcPts val="0"/>
                        </a:spcBef>
                        <a:spcAft>
                          <a:spcPts val="0"/>
                        </a:spcAft>
                      </a:pPr>
                      <a:r>
                        <a:rPr lang="en-US" sz="2000">
                          <a:effectLst/>
                        </a:rPr>
                        <a:t>Ages 6-12</a:t>
                      </a:r>
                      <a:endParaRPr lang="en-US" sz="1600">
                        <a:effectLst/>
                        <a:latin typeface="Calibri" panose="020F0502020204030204" pitchFamily="34" charset="0"/>
                        <a:cs typeface="Times New Roman" panose="02020603050405020304" pitchFamily="18" charset="0"/>
                      </a:endParaRPr>
                    </a:p>
                  </a:txBody>
                  <a:tcPr marL="68580" marR="68580" marT="0" marB="0"/>
                </a:tc>
                <a:tc>
                  <a:txBody>
                    <a:bodyPr/>
                    <a:lstStyle/>
                    <a:p>
                      <a:pPr algn="ctr">
                        <a:spcBef>
                          <a:spcPts val="0"/>
                        </a:spcBef>
                        <a:spcAft>
                          <a:spcPts val="0"/>
                        </a:spcAft>
                      </a:pPr>
                      <a:r>
                        <a:rPr lang="en-US" sz="2000">
                          <a:effectLst/>
                        </a:rPr>
                        <a:t>Ages 13-18</a:t>
                      </a:r>
                      <a:endParaRPr lang="en-US" sz="16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2803114"/>
                  </a:ext>
                </a:extLst>
              </a:tr>
              <a:tr h="403332">
                <a:tc>
                  <a:txBody>
                    <a:bodyPr/>
                    <a:lstStyle/>
                    <a:p>
                      <a:pPr marL="0">
                        <a:spcBef>
                          <a:spcPts val="0"/>
                        </a:spcBef>
                        <a:spcAft>
                          <a:spcPts val="0"/>
                        </a:spcAft>
                      </a:pPr>
                      <a:r>
                        <a:rPr lang="en-US" sz="2000">
                          <a:effectLst/>
                        </a:rPr>
                        <a:t>Breakfast</a:t>
                      </a:r>
                      <a:endParaRPr lang="en-US" sz="1600">
                        <a:effectLst/>
                        <a:latin typeface="Calibri" panose="020F0502020204030204" pitchFamily="34" charset="0"/>
                        <a:cs typeface="Times New Roman" panose="02020603050405020304" pitchFamily="18" charset="0"/>
                      </a:endParaRPr>
                    </a:p>
                  </a:txBody>
                  <a:tcPr marL="68580" marR="68580" marT="0" marB="0"/>
                </a:tc>
                <a:tc>
                  <a:txBody>
                    <a:bodyPr/>
                    <a:lstStyle/>
                    <a:p>
                      <a:pPr algn="ctr">
                        <a:spcBef>
                          <a:spcPts val="0"/>
                        </a:spcBef>
                        <a:spcAft>
                          <a:spcPts val="0"/>
                        </a:spcAft>
                      </a:pPr>
                      <a:r>
                        <a:rPr lang="en-US" sz="2000" dirty="0">
                          <a:effectLst/>
                        </a:rPr>
                        <a:t>½ </a:t>
                      </a:r>
                      <a:r>
                        <a:rPr lang="en-US" sz="2000" dirty="0" err="1">
                          <a:effectLst/>
                        </a:rPr>
                        <a:t>oz</a:t>
                      </a:r>
                      <a:r>
                        <a:rPr lang="en-US" sz="2000" dirty="0">
                          <a:effectLst/>
                        </a:rPr>
                        <a:t> </a:t>
                      </a:r>
                      <a:r>
                        <a:rPr lang="en-US" sz="2000" dirty="0" err="1">
                          <a:effectLst/>
                        </a:rPr>
                        <a:t>eq</a:t>
                      </a:r>
                      <a:endParaRPr lang="en-US"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spcBef>
                          <a:spcPts val="0"/>
                        </a:spcBef>
                        <a:spcAft>
                          <a:spcPts val="0"/>
                        </a:spcAft>
                      </a:pPr>
                      <a:r>
                        <a:rPr lang="en-US" sz="2000" dirty="0">
                          <a:effectLst/>
                        </a:rPr>
                        <a:t>½ </a:t>
                      </a:r>
                      <a:r>
                        <a:rPr lang="en-US" sz="2000" dirty="0" err="1">
                          <a:effectLst/>
                        </a:rPr>
                        <a:t>oz</a:t>
                      </a:r>
                      <a:r>
                        <a:rPr lang="en-US" sz="2000" dirty="0">
                          <a:effectLst/>
                        </a:rPr>
                        <a:t> </a:t>
                      </a:r>
                      <a:r>
                        <a:rPr lang="en-US" sz="2000" dirty="0" err="1">
                          <a:effectLst/>
                        </a:rPr>
                        <a:t>eq</a:t>
                      </a:r>
                      <a:endParaRPr lang="en-US"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spcBef>
                          <a:spcPts val="0"/>
                        </a:spcBef>
                        <a:spcAft>
                          <a:spcPts val="0"/>
                        </a:spcAft>
                      </a:pPr>
                      <a:r>
                        <a:rPr lang="en-US" sz="2000">
                          <a:effectLst/>
                        </a:rPr>
                        <a:t>1 oz eq</a:t>
                      </a:r>
                      <a:endParaRPr lang="en-US" sz="1600">
                        <a:effectLst/>
                        <a:latin typeface="Calibri" panose="020F0502020204030204" pitchFamily="34" charset="0"/>
                        <a:cs typeface="Times New Roman" panose="02020603050405020304" pitchFamily="18" charset="0"/>
                      </a:endParaRPr>
                    </a:p>
                  </a:txBody>
                  <a:tcPr marL="68580" marR="68580" marT="0" marB="0"/>
                </a:tc>
                <a:tc>
                  <a:txBody>
                    <a:bodyPr/>
                    <a:lstStyle/>
                    <a:p>
                      <a:pPr marR="0" algn="ctr">
                        <a:spcBef>
                          <a:spcPts val="0"/>
                        </a:spcBef>
                        <a:spcAft>
                          <a:spcPts val="0"/>
                        </a:spcAft>
                      </a:pPr>
                      <a:r>
                        <a:rPr lang="en-US" sz="2000">
                          <a:effectLst/>
                        </a:rPr>
                        <a:t>1 oz eq</a:t>
                      </a:r>
                      <a:endParaRPr lang="en-US" sz="16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462772"/>
                  </a:ext>
                </a:extLst>
              </a:tr>
              <a:tr h="403332">
                <a:tc>
                  <a:txBody>
                    <a:bodyPr/>
                    <a:lstStyle/>
                    <a:p>
                      <a:pPr marL="0">
                        <a:spcBef>
                          <a:spcPts val="0"/>
                        </a:spcBef>
                        <a:spcAft>
                          <a:spcPts val="0"/>
                        </a:spcAft>
                      </a:pPr>
                      <a:r>
                        <a:rPr lang="en-US" sz="2000">
                          <a:effectLst/>
                        </a:rPr>
                        <a:t>Snack</a:t>
                      </a:r>
                      <a:endParaRPr lang="en-US" sz="1600">
                        <a:effectLst/>
                        <a:latin typeface="Calibri" panose="020F0502020204030204" pitchFamily="34" charset="0"/>
                        <a:cs typeface="Times New Roman" panose="02020603050405020304" pitchFamily="18" charset="0"/>
                      </a:endParaRPr>
                    </a:p>
                  </a:txBody>
                  <a:tcPr marL="68580" marR="68580" marT="0" marB="0"/>
                </a:tc>
                <a:tc>
                  <a:txBody>
                    <a:bodyPr/>
                    <a:lstStyle/>
                    <a:p>
                      <a:pPr algn="ctr">
                        <a:spcBef>
                          <a:spcPts val="0"/>
                        </a:spcBef>
                        <a:spcAft>
                          <a:spcPts val="0"/>
                        </a:spcAft>
                      </a:pPr>
                      <a:r>
                        <a:rPr lang="en-US" sz="2000">
                          <a:effectLst/>
                        </a:rPr>
                        <a:t>½ oz eq</a:t>
                      </a:r>
                      <a:endParaRPr lang="en-US" sz="1600">
                        <a:effectLst/>
                        <a:latin typeface="Calibri" panose="020F0502020204030204" pitchFamily="34" charset="0"/>
                        <a:cs typeface="Times New Roman" panose="02020603050405020304" pitchFamily="18" charset="0"/>
                      </a:endParaRPr>
                    </a:p>
                  </a:txBody>
                  <a:tcPr marL="68580" marR="68580" marT="0" marB="0"/>
                </a:tc>
                <a:tc>
                  <a:txBody>
                    <a:bodyPr/>
                    <a:lstStyle/>
                    <a:p>
                      <a:pPr algn="ctr">
                        <a:spcBef>
                          <a:spcPts val="0"/>
                        </a:spcBef>
                        <a:spcAft>
                          <a:spcPts val="0"/>
                        </a:spcAft>
                      </a:pPr>
                      <a:r>
                        <a:rPr lang="en-US" sz="2000">
                          <a:effectLst/>
                        </a:rPr>
                        <a:t>½ oz eq</a:t>
                      </a:r>
                      <a:endParaRPr lang="en-US" sz="1600">
                        <a:effectLst/>
                        <a:latin typeface="Calibri" panose="020F0502020204030204" pitchFamily="34" charset="0"/>
                        <a:cs typeface="Times New Roman" panose="02020603050405020304" pitchFamily="18" charset="0"/>
                      </a:endParaRPr>
                    </a:p>
                  </a:txBody>
                  <a:tcPr marL="68580" marR="68580" marT="0" marB="0"/>
                </a:tc>
                <a:tc>
                  <a:txBody>
                    <a:bodyPr/>
                    <a:lstStyle/>
                    <a:p>
                      <a:pPr algn="ctr">
                        <a:spcBef>
                          <a:spcPts val="0"/>
                        </a:spcBef>
                        <a:spcAft>
                          <a:spcPts val="0"/>
                        </a:spcAft>
                      </a:pPr>
                      <a:r>
                        <a:rPr lang="en-US" sz="2000" dirty="0">
                          <a:effectLst/>
                        </a:rPr>
                        <a:t>1 </a:t>
                      </a:r>
                      <a:r>
                        <a:rPr lang="en-US" sz="2000" dirty="0" err="1">
                          <a:effectLst/>
                        </a:rPr>
                        <a:t>oz</a:t>
                      </a:r>
                      <a:r>
                        <a:rPr lang="en-US" sz="2000" dirty="0">
                          <a:effectLst/>
                        </a:rPr>
                        <a:t> </a:t>
                      </a:r>
                      <a:r>
                        <a:rPr lang="en-US" sz="2000" dirty="0" err="1">
                          <a:effectLst/>
                        </a:rPr>
                        <a:t>eq</a:t>
                      </a:r>
                      <a:endParaRPr lang="en-US"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marR="0" algn="ctr">
                        <a:spcBef>
                          <a:spcPts val="0"/>
                        </a:spcBef>
                        <a:spcAft>
                          <a:spcPts val="0"/>
                        </a:spcAft>
                      </a:pPr>
                      <a:r>
                        <a:rPr lang="en-US" sz="2000" dirty="0">
                          <a:effectLst/>
                        </a:rPr>
                        <a:t>1 </a:t>
                      </a:r>
                      <a:r>
                        <a:rPr lang="en-US" sz="2000" dirty="0" err="1">
                          <a:effectLst/>
                        </a:rPr>
                        <a:t>oz</a:t>
                      </a:r>
                      <a:r>
                        <a:rPr lang="en-US" sz="2000" dirty="0">
                          <a:effectLst/>
                        </a:rPr>
                        <a:t> </a:t>
                      </a:r>
                      <a:r>
                        <a:rPr lang="en-US" sz="2000" dirty="0" err="1">
                          <a:effectLst/>
                        </a:rPr>
                        <a:t>eq</a:t>
                      </a:r>
                      <a:endParaRPr lang="en-US" sz="16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0218348"/>
                  </a:ext>
                </a:extLst>
              </a:tr>
              <a:tr h="403332">
                <a:tc>
                  <a:txBody>
                    <a:bodyPr/>
                    <a:lstStyle/>
                    <a:p>
                      <a:pPr marL="0">
                        <a:spcBef>
                          <a:spcPts val="0"/>
                        </a:spcBef>
                        <a:spcAft>
                          <a:spcPts val="0"/>
                        </a:spcAft>
                      </a:pPr>
                      <a:r>
                        <a:rPr lang="en-US" sz="2000">
                          <a:effectLst/>
                        </a:rPr>
                        <a:t>Lunch/Supper</a:t>
                      </a:r>
                      <a:endParaRPr lang="en-US" sz="1600">
                        <a:effectLst/>
                        <a:latin typeface="Calibri" panose="020F0502020204030204" pitchFamily="34" charset="0"/>
                        <a:cs typeface="Times New Roman" panose="02020603050405020304" pitchFamily="18" charset="0"/>
                      </a:endParaRPr>
                    </a:p>
                  </a:txBody>
                  <a:tcPr marL="68580" marR="68580" marT="0" marB="0"/>
                </a:tc>
                <a:tc>
                  <a:txBody>
                    <a:bodyPr/>
                    <a:lstStyle/>
                    <a:p>
                      <a:pPr algn="ctr">
                        <a:spcBef>
                          <a:spcPts val="0"/>
                        </a:spcBef>
                        <a:spcAft>
                          <a:spcPts val="0"/>
                        </a:spcAft>
                      </a:pPr>
                      <a:r>
                        <a:rPr lang="en-US" sz="2000">
                          <a:effectLst/>
                        </a:rPr>
                        <a:t>½ oz eq</a:t>
                      </a:r>
                      <a:endParaRPr lang="en-US" sz="1600">
                        <a:effectLst/>
                        <a:latin typeface="Calibri" panose="020F0502020204030204" pitchFamily="34" charset="0"/>
                        <a:cs typeface="Times New Roman" panose="02020603050405020304" pitchFamily="18" charset="0"/>
                      </a:endParaRPr>
                    </a:p>
                  </a:txBody>
                  <a:tcPr marL="68580" marR="68580" marT="0" marB="0"/>
                </a:tc>
                <a:tc>
                  <a:txBody>
                    <a:bodyPr/>
                    <a:lstStyle/>
                    <a:p>
                      <a:pPr algn="ctr">
                        <a:spcBef>
                          <a:spcPts val="0"/>
                        </a:spcBef>
                        <a:spcAft>
                          <a:spcPts val="0"/>
                        </a:spcAft>
                      </a:pPr>
                      <a:r>
                        <a:rPr lang="en-US" sz="2000">
                          <a:effectLst/>
                        </a:rPr>
                        <a:t>½ oz eq</a:t>
                      </a:r>
                      <a:endParaRPr lang="en-US" sz="1600">
                        <a:effectLst/>
                        <a:latin typeface="Calibri" panose="020F0502020204030204" pitchFamily="34" charset="0"/>
                        <a:cs typeface="Times New Roman" panose="02020603050405020304" pitchFamily="18" charset="0"/>
                      </a:endParaRPr>
                    </a:p>
                  </a:txBody>
                  <a:tcPr marL="68580" marR="68580" marT="0" marB="0"/>
                </a:tc>
                <a:tc>
                  <a:txBody>
                    <a:bodyPr/>
                    <a:lstStyle/>
                    <a:p>
                      <a:pPr algn="ctr">
                        <a:spcBef>
                          <a:spcPts val="0"/>
                        </a:spcBef>
                        <a:spcAft>
                          <a:spcPts val="0"/>
                        </a:spcAft>
                      </a:pPr>
                      <a:r>
                        <a:rPr lang="en-US" sz="2000">
                          <a:effectLst/>
                        </a:rPr>
                        <a:t>1 oz eq</a:t>
                      </a:r>
                      <a:endParaRPr lang="en-US" sz="1600">
                        <a:effectLst/>
                        <a:latin typeface="Calibri" panose="020F0502020204030204" pitchFamily="34" charset="0"/>
                        <a:cs typeface="Times New Roman" panose="02020603050405020304" pitchFamily="18" charset="0"/>
                      </a:endParaRPr>
                    </a:p>
                  </a:txBody>
                  <a:tcPr marL="68580" marR="68580" marT="0" marB="0"/>
                </a:tc>
                <a:tc>
                  <a:txBody>
                    <a:bodyPr/>
                    <a:lstStyle/>
                    <a:p>
                      <a:pPr marR="0" algn="ctr">
                        <a:spcBef>
                          <a:spcPts val="0"/>
                        </a:spcBef>
                        <a:spcAft>
                          <a:spcPts val="0"/>
                        </a:spcAft>
                      </a:pPr>
                      <a:r>
                        <a:rPr lang="en-US" sz="2000" dirty="0">
                          <a:effectLst/>
                        </a:rPr>
                        <a:t>1 </a:t>
                      </a:r>
                      <a:r>
                        <a:rPr lang="en-US" sz="2000" dirty="0" err="1">
                          <a:effectLst/>
                        </a:rPr>
                        <a:t>oz</a:t>
                      </a:r>
                      <a:r>
                        <a:rPr lang="en-US" sz="2000" dirty="0">
                          <a:effectLst/>
                        </a:rPr>
                        <a:t> </a:t>
                      </a:r>
                      <a:r>
                        <a:rPr lang="en-US" sz="2000" dirty="0" err="1">
                          <a:effectLst/>
                        </a:rPr>
                        <a:t>eq</a:t>
                      </a:r>
                      <a:endParaRPr lang="en-US" sz="16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409749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08557990"/>
              </p:ext>
            </p:extLst>
          </p:nvPr>
        </p:nvGraphicFramePr>
        <p:xfrm>
          <a:off x="711060" y="4360133"/>
          <a:ext cx="7697443" cy="1622600"/>
        </p:xfrm>
        <a:graphic>
          <a:graphicData uri="http://schemas.openxmlformats.org/drawingml/2006/table">
            <a:tbl>
              <a:tblPr firstRow="1" firstCol="1" bandRow="1">
                <a:tableStyleId>{F5AB1C69-6EDB-4FF4-983F-18BD219EF322}</a:tableStyleId>
              </a:tblPr>
              <a:tblGrid>
                <a:gridCol w="1803005">
                  <a:extLst>
                    <a:ext uri="{9D8B030D-6E8A-4147-A177-3AD203B41FA5}">
                      <a16:colId xmlns:a16="http://schemas.microsoft.com/office/drawing/2014/main" val="1112796678"/>
                    </a:ext>
                  </a:extLst>
                </a:gridCol>
                <a:gridCol w="5894438">
                  <a:extLst>
                    <a:ext uri="{9D8B030D-6E8A-4147-A177-3AD203B41FA5}">
                      <a16:colId xmlns:a16="http://schemas.microsoft.com/office/drawing/2014/main" val="2424219623"/>
                    </a:ext>
                  </a:extLst>
                </a:gridCol>
              </a:tblGrid>
              <a:tr h="405650">
                <a:tc>
                  <a:txBody>
                    <a:bodyPr/>
                    <a:lstStyle/>
                    <a:p>
                      <a:pPr marL="0">
                        <a:spcBef>
                          <a:spcPts val="0"/>
                        </a:spcBef>
                        <a:spcAft>
                          <a:spcPts val="0"/>
                        </a:spcAft>
                      </a:pPr>
                      <a:r>
                        <a:rPr lang="en-US" sz="2000" dirty="0">
                          <a:effectLst/>
                        </a:rPr>
                        <a:t>Meals</a:t>
                      </a:r>
                      <a:endParaRPr lang="en-US"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marL="0" algn="ctr">
                        <a:spcBef>
                          <a:spcPts val="0"/>
                        </a:spcBef>
                        <a:spcAft>
                          <a:spcPts val="0"/>
                        </a:spcAft>
                      </a:pPr>
                      <a:r>
                        <a:rPr lang="en-US" sz="2000" dirty="0">
                          <a:effectLst/>
                        </a:rPr>
                        <a:t>Minimum Portion Sizes</a:t>
                      </a:r>
                      <a:endParaRPr lang="en-US" sz="16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6189005"/>
                  </a:ext>
                </a:extLst>
              </a:tr>
              <a:tr h="405650">
                <a:tc>
                  <a:txBody>
                    <a:bodyPr/>
                    <a:lstStyle/>
                    <a:p>
                      <a:pPr marL="0">
                        <a:spcBef>
                          <a:spcPts val="0"/>
                        </a:spcBef>
                        <a:spcAft>
                          <a:spcPts val="0"/>
                        </a:spcAft>
                      </a:pPr>
                      <a:r>
                        <a:rPr lang="en-US" sz="2000" dirty="0">
                          <a:effectLst/>
                        </a:rPr>
                        <a:t>Breakfast</a:t>
                      </a:r>
                      <a:endParaRPr lang="en-US"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marL="0" algn="ctr">
                        <a:spcBef>
                          <a:spcPts val="0"/>
                        </a:spcBef>
                        <a:spcAft>
                          <a:spcPts val="0"/>
                        </a:spcAft>
                      </a:pPr>
                      <a:r>
                        <a:rPr lang="en-US" sz="2000" dirty="0">
                          <a:effectLst/>
                        </a:rPr>
                        <a:t>2 </a:t>
                      </a:r>
                      <a:r>
                        <a:rPr lang="en-US" sz="2000" dirty="0" err="1">
                          <a:effectLst/>
                        </a:rPr>
                        <a:t>oz</a:t>
                      </a:r>
                      <a:r>
                        <a:rPr lang="en-US" sz="2000" dirty="0">
                          <a:effectLst/>
                        </a:rPr>
                        <a:t> </a:t>
                      </a:r>
                      <a:r>
                        <a:rPr lang="en-US" sz="2000" dirty="0" err="1">
                          <a:effectLst/>
                        </a:rPr>
                        <a:t>eq</a:t>
                      </a:r>
                      <a:endParaRPr lang="en-US" sz="16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3669541"/>
                  </a:ext>
                </a:extLst>
              </a:tr>
              <a:tr h="405650">
                <a:tc>
                  <a:txBody>
                    <a:bodyPr/>
                    <a:lstStyle/>
                    <a:p>
                      <a:pPr marL="0">
                        <a:spcBef>
                          <a:spcPts val="0"/>
                        </a:spcBef>
                        <a:spcAft>
                          <a:spcPts val="0"/>
                        </a:spcAft>
                      </a:pPr>
                      <a:r>
                        <a:rPr lang="en-US" sz="2000" dirty="0">
                          <a:effectLst/>
                        </a:rPr>
                        <a:t>Snack</a:t>
                      </a:r>
                      <a:endParaRPr lang="en-US"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marL="0" algn="ctr">
                        <a:spcBef>
                          <a:spcPts val="0"/>
                        </a:spcBef>
                        <a:spcAft>
                          <a:spcPts val="0"/>
                        </a:spcAft>
                      </a:pPr>
                      <a:r>
                        <a:rPr lang="en-US" sz="2000">
                          <a:effectLst/>
                        </a:rPr>
                        <a:t>1 oz eq</a:t>
                      </a:r>
                      <a:endParaRPr lang="en-US" sz="16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3885547"/>
                  </a:ext>
                </a:extLst>
              </a:tr>
              <a:tr h="405650">
                <a:tc>
                  <a:txBody>
                    <a:bodyPr/>
                    <a:lstStyle/>
                    <a:p>
                      <a:pPr marL="0">
                        <a:spcBef>
                          <a:spcPts val="0"/>
                        </a:spcBef>
                        <a:spcAft>
                          <a:spcPts val="0"/>
                        </a:spcAft>
                      </a:pPr>
                      <a:r>
                        <a:rPr lang="en-US" sz="2000" dirty="0">
                          <a:effectLst/>
                        </a:rPr>
                        <a:t>Lunch/Supper</a:t>
                      </a:r>
                      <a:endParaRPr lang="en-US"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marL="0" algn="ctr">
                        <a:spcBef>
                          <a:spcPts val="0"/>
                        </a:spcBef>
                        <a:spcAft>
                          <a:spcPts val="0"/>
                        </a:spcAft>
                      </a:pPr>
                      <a:r>
                        <a:rPr lang="en-US" sz="2000" dirty="0">
                          <a:effectLst/>
                        </a:rPr>
                        <a:t>2 </a:t>
                      </a:r>
                      <a:r>
                        <a:rPr lang="en-US" sz="2000" dirty="0" err="1">
                          <a:effectLst/>
                        </a:rPr>
                        <a:t>oz</a:t>
                      </a:r>
                      <a:r>
                        <a:rPr lang="en-US" sz="2000" dirty="0">
                          <a:effectLst/>
                        </a:rPr>
                        <a:t> </a:t>
                      </a:r>
                      <a:r>
                        <a:rPr lang="en-US" sz="2000" dirty="0" err="1">
                          <a:effectLst/>
                        </a:rPr>
                        <a:t>eq</a:t>
                      </a:r>
                      <a:endParaRPr lang="en-US" sz="16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0183644"/>
                  </a:ext>
                </a:extLst>
              </a:tr>
            </a:tbl>
          </a:graphicData>
        </a:graphic>
      </p:graphicFrame>
      <p:sp>
        <p:nvSpPr>
          <p:cNvPr id="7" name="TextBox 6"/>
          <p:cNvSpPr txBox="1"/>
          <p:nvPr/>
        </p:nvSpPr>
        <p:spPr>
          <a:xfrm>
            <a:off x="327952" y="1145935"/>
            <a:ext cx="8511247" cy="830997"/>
          </a:xfrm>
          <a:prstGeom prst="rect">
            <a:avLst/>
          </a:prstGeom>
          <a:noFill/>
        </p:spPr>
        <p:txBody>
          <a:bodyPr wrap="square" rtlCol="0">
            <a:spAutoFit/>
          </a:bodyPr>
          <a:lstStyle/>
          <a:p>
            <a:r>
              <a:rPr lang="en-US" sz="2400" b="1" dirty="0" smtClean="0"/>
              <a:t>Child Meal Pattern: </a:t>
            </a:r>
            <a:r>
              <a:rPr lang="en-US" sz="2400" dirty="0" smtClean="0"/>
              <a:t>Grains Component Minimum Serving Sizes by Age Group</a:t>
            </a:r>
            <a:endParaRPr lang="en-US" sz="2400" dirty="0"/>
          </a:p>
        </p:txBody>
      </p:sp>
      <p:sp>
        <p:nvSpPr>
          <p:cNvPr id="8" name="TextBox 7"/>
          <p:cNvSpPr txBox="1"/>
          <p:nvPr/>
        </p:nvSpPr>
        <p:spPr>
          <a:xfrm>
            <a:off x="399640" y="3836913"/>
            <a:ext cx="8634632" cy="523220"/>
          </a:xfrm>
          <a:prstGeom prst="rect">
            <a:avLst/>
          </a:prstGeom>
          <a:noFill/>
        </p:spPr>
        <p:txBody>
          <a:bodyPr wrap="square" rtlCol="0">
            <a:spAutoFit/>
          </a:bodyPr>
          <a:lstStyle/>
          <a:p>
            <a:r>
              <a:rPr lang="en-US" sz="2400" b="1" dirty="0" smtClean="0"/>
              <a:t>Adult Meal Pattern: </a:t>
            </a:r>
            <a:r>
              <a:rPr lang="en-US" sz="2400" dirty="0" smtClean="0"/>
              <a:t>Grains Component Minimum Serving </a:t>
            </a:r>
            <a:r>
              <a:rPr lang="en-US" sz="2800" dirty="0" smtClean="0"/>
              <a:t>Sizes</a:t>
            </a:r>
            <a:endParaRPr lang="en-US" sz="2400" dirty="0"/>
          </a:p>
        </p:txBody>
      </p:sp>
    </p:spTree>
    <p:custDataLst>
      <p:tags r:id="rId1"/>
    </p:custDataLst>
    <p:extLst>
      <p:ext uri="{BB962C8B-B14F-4D97-AF65-F5344CB8AC3E}">
        <p14:creationId xmlns:p14="http://schemas.microsoft.com/office/powerpoint/2010/main" val="1152535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a:t>
            </a:r>
            <a:r>
              <a:rPr lang="en-US" dirty="0" smtClean="0"/>
              <a:t> Ounce Equivalent Portions</a:t>
            </a:r>
            <a:endParaRPr lang="en-US" dirty="0"/>
          </a:p>
        </p:txBody>
      </p:sp>
      <p:pic>
        <p:nvPicPr>
          <p:cNvPr id="3" name="Picture 2"/>
          <p:cNvPicPr>
            <a:picLocks noChangeAspect="1"/>
          </p:cNvPicPr>
          <p:nvPr/>
        </p:nvPicPr>
        <p:blipFill>
          <a:blip r:embed="rId4"/>
          <a:stretch>
            <a:fillRect/>
          </a:stretch>
        </p:blipFill>
        <p:spPr>
          <a:xfrm>
            <a:off x="360733" y="1348901"/>
            <a:ext cx="8377677" cy="218548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868" y="4040221"/>
            <a:ext cx="1819964" cy="1391055"/>
          </a:xfrm>
          <a:prstGeom prst="rect">
            <a:avLst/>
          </a:prstGeom>
        </p:spPr>
      </p:pic>
      <p:sp>
        <p:nvSpPr>
          <p:cNvPr id="6" name="TextBox 5"/>
          <p:cNvSpPr txBox="1"/>
          <p:nvPr/>
        </p:nvSpPr>
        <p:spPr>
          <a:xfrm>
            <a:off x="366165" y="5713379"/>
            <a:ext cx="2451370" cy="646331"/>
          </a:xfrm>
          <a:prstGeom prst="rect">
            <a:avLst/>
          </a:prstGeom>
          <a:noFill/>
        </p:spPr>
        <p:txBody>
          <a:bodyPr wrap="square" rtlCol="0">
            <a:spAutoFit/>
          </a:bodyPr>
          <a:lstStyle/>
          <a:p>
            <a:r>
              <a:rPr lang="en-US" b="1" dirty="0" smtClean="0"/>
              <a:t>1 slice of toast or 28 g </a:t>
            </a:r>
          </a:p>
          <a:p>
            <a:r>
              <a:rPr lang="en-US" b="1" dirty="0" smtClean="0"/>
              <a:t>= 1 oz. eq.</a:t>
            </a:r>
            <a:endParaRPr lang="en-US" b="1" dirty="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5026" y="4040221"/>
            <a:ext cx="2749685" cy="1420671"/>
          </a:xfrm>
          <a:prstGeom prst="rect">
            <a:avLst/>
          </a:prstGeom>
        </p:spPr>
      </p:pic>
      <p:sp>
        <p:nvSpPr>
          <p:cNvPr id="8" name="TextBox 7"/>
          <p:cNvSpPr txBox="1"/>
          <p:nvPr/>
        </p:nvSpPr>
        <p:spPr>
          <a:xfrm>
            <a:off x="3500739" y="5713378"/>
            <a:ext cx="2097664" cy="646331"/>
          </a:xfrm>
          <a:prstGeom prst="rect">
            <a:avLst/>
          </a:prstGeom>
          <a:noFill/>
        </p:spPr>
        <p:txBody>
          <a:bodyPr wrap="square" rtlCol="0">
            <a:spAutoFit/>
          </a:bodyPr>
          <a:lstStyle/>
          <a:p>
            <a:r>
              <a:rPr lang="en-US" b="1" dirty="0" smtClean="0"/>
              <a:t>1 croissant or 34 g </a:t>
            </a:r>
          </a:p>
          <a:p>
            <a:r>
              <a:rPr lang="en-US" b="1" dirty="0" smtClean="0"/>
              <a:t>= 1 oz. eq.</a:t>
            </a:r>
            <a:endParaRPr lang="en-US" b="1" dirty="0"/>
          </a:p>
        </p:txBody>
      </p:sp>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t="29847"/>
          <a:stretch/>
        </p:blipFill>
        <p:spPr>
          <a:xfrm>
            <a:off x="6126511" y="4012658"/>
            <a:ext cx="2907761" cy="1700720"/>
          </a:xfrm>
          <a:prstGeom prst="rect">
            <a:avLst/>
          </a:prstGeom>
        </p:spPr>
      </p:pic>
      <p:sp>
        <p:nvSpPr>
          <p:cNvPr id="10" name="TextBox 9"/>
          <p:cNvSpPr txBox="1"/>
          <p:nvPr/>
        </p:nvSpPr>
        <p:spPr>
          <a:xfrm>
            <a:off x="6281607" y="5713378"/>
            <a:ext cx="2277220" cy="646331"/>
          </a:xfrm>
          <a:prstGeom prst="rect">
            <a:avLst/>
          </a:prstGeom>
          <a:noFill/>
        </p:spPr>
        <p:txBody>
          <a:bodyPr wrap="square" rtlCol="0">
            <a:spAutoFit/>
          </a:bodyPr>
          <a:lstStyle/>
          <a:p>
            <a:r>
              <a:rPr lang="en-US" b="1" dirty="0" smtClean="0"/>
              <a:t>½ cup cooked rice or 28 g dry = 1 oz. eq.</a:t>
            </a:r>
            <a:endParaRPr lang="en-US" b="1" dirty="0"/>
          </a:p>
        </p:txBody>
      </p:sp>
    </p:spTree>
    <p:custDataLst>
      <p:tags r:id="rId1"/>
    </p:custDataLst>
    <p:extLst>
      <p:ext uri="{BB962C8B-B14F-4D97-AF65-F5344CB8AC3E}">
        <p14:creationId xmlns:p14="http://schemas.microsoft.com/office/powerpoint/2010/main" val="508556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881838" y="111581"/>
            <a:ext cx="5350235" cy="491534"/>
          </a:xfrm>
        </p:spPr>
        <p:txBody>
          <a:bodyPr>
            <a:normAutofit fontScale="90000"/>
          </a:bodyPr>
          <a:lstStyle/>
          <a:p>
            <a:pPr algn="ctr"/>
            <a:r>
              <a:rPr lang="en-US" dirty="0" smtClean="0"/>
              <a:t>Exhibit A</a:t>
            </a:r>
            <a:endParaRPr lang="en-US" dirty="0"/>
          </a:p>
        </p:txBody>
      </p:sp>
      <p:pic>
        <p:nvPicPr>
          <p:cNvPr id="4" name="Picture 3"/>
          <p:cNvPicPr>
            <a:picLocks noChangeAspect="1"/>
          </p:cNvPicPr>
          <p:nvPr/>
        </p:nvPicPr>
        <p:blipFill>
          <a:blip r:embed="rId4"/>
          <a:stretch>
            <a:fillRect/>
          </a:stretch>
        </p:blipFill>
        <p:spPr>
          <a:xfrm>
            <a:off x="168613" y="588922"/>
            <a:ext cx="8625191" cy="6181642"/>
          </a:xfrm>
          <a:prstGeom prst="rect">
            <a:avLst/>
          </a:prstGeom>
          <a:ln>
            <a:solidFill>
              <a:schemeClr val="tx1"/>
            </a:solidFill>
          </a:ln>
        </p:spPr>
      </p:pic>
      <p:sp>
        <p:nvSpPr>
          <p:cNvPr id="5" name="Rectangle 4"/>
          <p:cNvSpPr/>
          <p:nvPr/>
        </p:nvSpPr>
        <p:spPr>
          <a:xfrm>
            <a:off x="3936165" y="1080456"/>
            <a:ext cx="2211716" cy="445782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12732" y="1086351"/>
            <a:ext cx="2159540" cy="44519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782110" y="1335932"/>
            <a:ext cx="1212715"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7719" y="1147272"/>
            <a:ext cx="2224391" cy="2162096"/>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Column provides the conversion for product weight to ounce equivalents. 22 grams of bread sticks = 1 oz. eq. </a:t>
            </a:r>
            <a:endParaRPr lang="en-US" sz="2000" dirty="0"/>
          </a:p>
        </p:txBody>
      </p:sp>
    </p:spTree>
    <p:custDataLst>
      <p:tags r:id="rId1"/>
    </p:custDataLst>
    <p:extLst>
      <p:ext uri="{BB962C8B-B14F-4D97-AF65-F5344CB8AC3E}">
        <p14:creationId xmlns:p14="http://schemas.microsoft.com/office/powerpoint/2010/main" val="92494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heavy is 2 to 10 grams?</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107736" y="789968"/>
            <a:ext cx="1090309" cy="2180617"/>
          </a:xfrm>
          <a:prstGeom prst="rect">
            <a:avLst/>
          </a:prstGeom>
        </p:spPr>
      </p:pic>
      <p:sp>
        <p:nvSpPr>
          <p:cNvPr id="4" name="TextBox 3"/>
          <p:cNvSpPr txBox="1"/>
          <p:nvPr/>
        </p:nvSpPr>
        <p:spPr>
          <a:xfrm>
            <a:off x="363511" y="2635574"/>
            <a:ext cx="3036652" cy="461665"/>
          </a:xfrm>
          <a:prstGeom prst="rect">
            <a:avLst/>
          </a:prstGeom>
          <a:noFill/>
        </p:spPr>
        <p:txBody>
          <a:bodyPr wrap="square" rtlCol="0">
            <a:spAutoFit/>
          </a:bodyPr>
          <a:lstStyle/>
          <a:p>
            <a:r>
              <a:rPr lang="en-US" sz="2400" dirty="0" smtClean="0"/>
              <a:t>2 Paperclips = 2 grams </a:t>
            </a:r>
            <a:endParaRPr lang="en-US" sz="24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336683" y="1059100"/>
            <a:ext cx="1090309" cy="2180617"/>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9795" t="24345" r="11380" b="23566"/>
          <a:stretch/>
        </p:blipFill>
        <p:spPr>
          <a:xfrm>
            <a:off x="3968885" y="1076528"/>
            <a:ext cx="4435813" cy="2931268"/>
          </a:xfrm>
          <a:prstGeom prst="rect">
            <a:avLst/>
          </a:prstGeom>
        </p:spPr>
      </p:pic>
      <p:sp>
        <p:nvSpPr>
          <p:cNvPr id="7" name="TextBox 6"/>
          <p:cNvSpPr txBox="1"/>
          <p:nvPr/>
        </p:nvSpPr>
        <p:spPr>
          <a:xfrm>
            <a:off x="4731230" y="3890442"/>
            <a:ext cx="3036652" cy="461665"/>
          </a:xfrm>
          <a:prstGeom prst="rect">
            <a:avLst/>
          </a:prstGeom>
          <a:noFill/>
        </p:spPr>
        <p:txBody>
          <a:bodyPr wrap="square" rtlCol="0">
            <a:spAutoFit/>
          </a:bodyPr>
          <a:lstStyle/>
          <a:p>
            <a:r>
              <a:rPr lang="en-US" sz="2400" dirty="0" smtClean="0"/>
              <a:t>Credit Card = 5 grams </a:t>
            </a:r>
            <a:endParaRPr lang="en-US" sz="2400"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2852" y="3660869"/>
            <a:ext cx="2477311" cy="1723796"/>
          </a:xfrm>
          <a:prstGeom prst="rect">
            <a:avLst/>
          </a:prstGeom>
        </p:spPr>
      </p:pic>
      <p:sp>
        <p:nvSpPr>
          <p:cNvPr id="9" name="TextBox 8"/>
          <p:cNvSpPr txBox="1"/>
          <p:nvPr/>
        </p:nvSpPr>
        <p:spPr>
          <a:xfrm>
            <a:off x="694251" y="5670604"/>
            <a:ext cx="3036652" cy="461665"/>
          </a:xfrm>
          <a:prstGeom prst="rect">
            <a:avLst/>
          </a:prstGeom>
          <a:noFill/>
        </p:spPr>
        <p:txBody>
          <a:bodyPr wrap="square" rtlCol="0">
            <a:spAutoFit/>
          </a:bodyPr>
          <a:lstStyle/>
          <a:p>
            <a:r>
              <a:rPr lang="en-US" sz="2400" dirty="0" smtClean="0"/>
              <a:t>USB Drive = 7-9 grams</a:t>
            </a:r>
            <a:endParaRPr lang="en-US" sz="2400" dirty="0"/>
          </a:p>
        </p:txBody>
      </p:sp>
      <p:sp>
        <p:nvSpPr>
          <p:cNvPr id="10" name="TextBox 9"/>
          <p:cNvSpPr txBox="1"/>
          <p:nvPr/>
        </p:nvSpPr>
        <p:spPr>
          <a:xfrm>
            <a:off x="4501183" y="4672685"/>
            <a:ext cx="4533089" cy="1692771"/>
          </a:xfrm>
          <a:prstGeom prst="rect">
            <a:avLst/>
          </a:prstGeom>
          <a:noFill/>
        </p:spPr>
        <p:txBody>
          <a:bodyPr wrap="square" rtlCol="0">
            <a:spAutoFit/>
          </a:bodyPr>
          <a:lstStyle/>
          <a:p>
            <a:r>
              <a:rPr lang="en-US" sz="2800" dirty="0" smtClean="0"/>
              <a:t>The difference between current serving sizes and ounce equivalents is small.</a:t>
            </a:r>
          </a:p>
          <a:p>
            <a:pPr algn="ctr"/>
            <a:r>
              <a:rPr lang="en-US" sz="1600" dirty="0" smtClean="0"/>
              <a:t>Very small.</a:t>
            </a:r>
            <a:endParaRPr lang="en-US" sz="1600" dirty="0"/>
          </a:p>
        </p:txBody>
      </p:sp>
    </p:spTree>
    <p:custDataLst>
      <p:tags r:id="rId1"/>
    </p:custDataLst>
    <p:extLst>
      <p:ext uri="{BB962C8B-B14F-4D97-AF65-F5344CB8AC3E}">
        <p14:creationId xmlns:p14="http://schemas.microsoft.com/office/powerpoint/2010/main" val="1791728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881838" y="111581"/>
            <a:ext cx="5350235" cy="491534"/>
          </a:xfrm>
        </p:spPr>
        <p:txBody>
          <a:bodyPr>
            <a:normAutofit fontScale="90000"/>
          </a:bodyPr>
          <a:lstStyle/>
          <a:p>
            <a:pPr algn="ctr"/>
            <a:r>
              <a:rPr lang="en-US" dirty="0" smtClean="0"/>
              <a:t>Exhibit A</a:t>
            </a:r>
            <a:endParaRPr lang="en-US" dirty="0"/>
          </a:p>
        </p:txBody>
      </p:sp>
      <p:pic>
        <p:nvPicPr>
          <p:cNvPr id="4" name="Picture 3"/>
          <p:cNvPicPr>
            <a:picLocks noChangeAspect="1"/>
          </p:cNvPicPr>
          <p:nvPr/>
        </p:nvPicPr>
        <p:blipFill>
          <a:blip r:embed="rId4"/>
          <a:stretch>
            <a:fillRect/>
          </a:stretch>
        </p:blipFill>
        <p:spPr>
          <a:xfrm>
            <a:off x="168613" y="588922"/>
            <a:ext cx="8625191" cy="6181642"/>
          </a:xfrm>
          <a:prstGeom prst="rect">
            <a:avLst/>
          </a:prstGeom>
          <a:ln>
            <a:solidFill>
              <a:schemeClr val="tx1"/>
            </a:solidFill>
          </a:ln>
        </p:spPr>
      </p:pic>
    </p:spTree>
    <p:custDataLst>
      <p:tags r:id="rId1"/>
    </p:custDataLst>
    <p:extLst>
      <p:ext uri="{BB962C8B-B14F-4D97-AF65-F5344CB8AC3E}">
        <p14:creationId xmlns:p14="http://schemas.microsoft.com/office/powerpoint/2010/main" val="4015233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6732" y="111581"/>
            <a:ext cx="8917540" cy="640691"/>
          </a:xfrm>
        </p:spPr>
        <p:txBody>
          <a:bodyPr>
            <a:normAutofit/>
          </a:bodyPr>
          <a:lstStyle/>
          <a:p>
            <a:pPr algn="ctr"/>
            <a:r>
              <a:rPr lang="en-US" dirty="0" smtClean="0"/>
              <a:t>Exhibit A, Page 3</a:t>
            </a:r>
            <a:endParaRPr lang="en-US" dirty="0"/>
          </a:p>
        </p:txBody>
      </p:sp>
      <p:pic>
        <p:nvPicPr>
          <p:cNvPr id="3" name="Picture 2"/>
          <p:cNvPicPr>
            <a:picLocks noChangeAspect="1"/>
          </p:cNvPicPr>
          <p:nvPr/>
        </p:nvPicPr>
        <p:blipFill>
          <a:blip r:embed="rId4"/>
          <a:stretch>
            <a:fillRect/>
          </a:stretch>
        </p:blipFill>
        <p:spPr>
          <a:xfrm>
            <a:off x="116732" y="752272"/>
            <a:ext cx="8917540" cy="4349798"/>
          </a:xfrm>
          <a:prstGeom prst="rect">
            <a:avLst/>
          </a:prstGeom>
        </p:spPr>
      </p:pic>
      <p:sp>
        <p:nvSpPr>
          <p:cNvPr id="4" name="Rectangle 3"/>
          <p:cNvSpPr/>
          <p:nvPr/>
        </p:nvSpPr>
        <p:spPr>
          <a:xfrm>
            <a:off x="207523" y="3456562"/>
            <a:ext cx="8748410" cy="1173804"/>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2374" y="5272391"/>
            <a:ext cx="8683559"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Portions for breakfast cereals will change based on type of cereal</a:t>
            </a:r>
          </a:p>
          <a:p>
            <a:pPr marL="342900" indent="-342900">
              <a:buFont typeface="Arial" panose="020B0604020202020204" pitchFamily="34" charset="0"/>
              <a:buChar char="•"/>
            </a:pPr>
            <a:r>
              <a:rPr lang="en-US" sz="2400" dirty="0" smtClean="0"/>
              <a:t>3 categories: 1) Flakes and Rounds 2) Puffed 3) Granola</a:t>
            </a:r>
            <a:endParaRPr lang="en-US" sz="2400" dirty="0"/>
          </a:p>
        </p:txBody>
      </p:sp>
    </p:spTree>
    <p:custDataLst>
      <p:tags r:id="rId1"/>
    </p:custDataLst>
    <p:extLst>
      <p:ext uri="{BB962C8B-B14F-4D97-AF65-F5344CB8AC3E}">
        <p14:creationId xmlns:p14="http://schemas.microsoft.com/office/powerpoint/2010/main" val="331352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Exhibit A</a:t>
            </a:r>
            <a:endParaRPr lang="en-US" dirty="0"/>
          </a:p>
        </p:txBody>
      </p:sp>
      <p:pic>
        <p:nvPicPr>
          <p:cNvPr id="4" name="Picture 3" descr="Illustration of a boy sitting on a chair eating a sandwich.&#10;">
            <a:extLst>
              <a:ext uri="{FF2B5EF4-FFF2-40B4-BE49-F238E27FC236}">
                <a16:creationId xmlns:a16="http://schemas.microsoft.com/office/drawing/2014/main" id="{B8992D2C-77DB-B149-BF2C-776D3848A66A}"/>
              </a:ext>
            </a:extLst>
          </p:cNvPr>
          <p:cNvPicPr>
            <a:picLocks noChangeAspect="1"/>
          </p:cNvPicPr>
          <p:nvPr/>
        </p:nvPicPr>
        <p:blipFill rotWithShape="1">
          <a:blip r:embed="rId4"/>
          <a:srcRect b="33693"/>
          <a:stretch/>
        </p:blipFill>
        <p:spPr>
          <a:xfrm flipH="1">
            <a:off x="486382" y="3335171"/>
            <a:ext cx="4802024" cy="3154179"/>
          </a:xfrm>
          <a:prstGeom prst="rect">
            <a:avLst/>
          </a:prstGeom>
        </p:spPr>
      </p:pic>
      <p:sp>
        <p:nvSpPr>
          <p:cNvPr id="5" name="TextBox 4"/>
          <p:cNvSpPr txBox="1"/>
          <p:nvPr/>
        </p:nvSpPr>
        <p:spPr>
          <a:xfrm>
            <a:off x="228827" y="1190882"/>
            <a:ext cx="8662772" cy="2000548"/>
          </a:xfrm>
          <a:prstGeom prst="rect">
            <a:avLst/>
          </a:prstGeom>
          <a:noFill/>
        </p:spPr>
        <p:txBody>
          <a:bodyPr wrap="square" rtlCol="0">
            <a:spAutoFit/>
          </a:bodyPr>
          <a:lstStyle/>
          <a:p>
            <a:r>
              <a:rPr lang="en-US" sz="2800" dirty="0" smtClean="0"/>
              <a:t>Kyle is 8 years old and you want to serve him a sandwich for his afterschool Supper.</a:t>
            </a:r>
          </a:p>
          <a:p>
            <a:endParaRPr lang="en-US" sz="1200" dirty="0"/>
          </a:p>
          <a:p>
            <a:r>
              <a:rPr lang="en-US" sz="2800" dirty="0" smtClean="0"/>
              <a:t>How can you use Exhibit A to figure out if his meal meets ounce equivalent portion size requirements?</a:t>
            </a:r>
            <a:endParaRPr lang="en-US" sz="2800" dirty="0"/>
          </a:p>
        </p:txBody>
      </p:sp>
      <p:sp>
        <p:nvSpPr>
          <p:cNvPr id="6" name="Rectangle 5"/>
          <p:cNvSpPr/>
          <p:nvPr/>
        </p:nvSpPr>
        <p:spPr>
          <a:xfrm>
            <a:off x="4182893" y="3975370"/>
            <a:ext cx="4358510" cy="1355387"/>
          </a:xfrm>
          <a:prstGeom prst="rect">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t>Step 1</a:t>
            </a:r>
            <a:r>
              <a:rPr lang="en-US" sz="2400" dirty="0" smtClean="0"/>
              <a:t>: Find the grain item – Bread – on the Exhibit A list</a:t>
            </a:r>
            <a:endParaRPr lang="en-US" sz="2400" dirty="0"/>
          </a:p>
        </p:txBody>
      </p:sp>
    </p:spTree>
    <p:custDataLst>
      <p:tags r:id="rId1"/>
    </p:custDataLst>
    <p:extLst>
      <p:ext uri="{BB962C8B-B14F-4D97-AF65-F5344CB8AC3E}">
        <p14:creationId xmlns:p14="http://schemas.microsoft.com/office/powerpoint/2010/main" val="403977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881838" y="111581"/>
            <a:ext cx="5350235" cy="491534"/>
          </a:xfrm>
        </p:spPr>
        <p:txBody>
          <a:bodyPr>
            <a:normAutofit fontScale="90000"/>
          </a:bodyPr>
          <a:lstStyle/>
          <a:p>
            <a:pPr algn="ctr"/>
            <a:r>
              <a:rPr lang="en-US" dirty="0" smtClean="0"/>
              <a:t>Exhibit A</a:t>
            </a:r>
            <a:endParaRPr lang="en-US" dirty="0"/>
          </a:p>
        </p:txBody>
      </p:sp>
      <p:pic>
        <p:nvPicPr>
          <p:cNvPr id="4" name="Picture 3"/>
          <p:cNvPicPr>
            <a:picLocks noChangeAspect="1"/>
          </p:cNvPicPr>
          <p:nvPr/>
        </p:nvPicPr>
        <p:blipFill>
          <a:blip r:embed="rId4"/>
          <a:stretch>
            <a:fillRect/>
          </a:stretch>
        </p:blipFill>
        <p:spPr>
          <a:xfrm>
            <a:off x="168613" y="588922"/>
            <a:ext cx="8625191" cy="6181642"/>
          </a:xfrm>
          <a:prstGeom prst="rect">
            <a:avLst/>
          </a:prstGeom>
          <a:ln>
            <a:solidFill>
              <a:schemeClr val="tx1"/>
            </a:solidFill>
          </a:ln>
        </p:spPr>
      </p:pic>
      <p:sp>
        <p:nvSpPr>
          <p:cNvPr id="2" name="Right Arrow 1"/>
          <p:cNvSpPr/>
          <p:nvPr/>
        </p:nvSpPr>
        <p:spPr>
          <a:xfrm>
            <a:off x="272374" y="3300920"/>
            <a:ext cx="693907" cy="42801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p:cNvSpPr/>
          <p:nvPr/>
        </p:nvSpPr>
        <p:spPr>
          <a:xfrm>
            <a:off x="518807" y="4027251"/>
            <a:ext cx="4358510" cy="1199745"/>
          </a:xfrm>
          <a:prstGeom prst="rect">
            <a:avLst/>
          </a:prstGeom>
          <a:solidFill>
            <a:schemeClr val="bg1"/>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t>Step 2: </a:t>
            </a:r>
            <a:r>
              <a:rPr lang="en-US" sz="2400" dirty="0" smtClean="0"/>
              <a:t>Locate the Oz </a:t>
            </a:r>
            <a:r>
              <a:rPr lang="en-US" sz="2400" dirty="0" err="1" smtClean="0"/>
              <a:t>Eq</a:t>
            </a:r>
            <a:r>
              <a:rPr lang="en-US" sz="2400" dirty="0" smtClean="0"/>
              <a:t> column for the Group</a:t>
            </a:r>
            <a:endParaRPr lang="en-US" sz="2400" dirty="0"/>
          </a:p>
        </p:txBody>
      </p:sp>
      <p:sp>
        <p:nvSpPr>
          <p:cNvPr id="8" name="Rectangle 7"/>
          <p:cNvSpPr/>
          <p:nvPr/>
        </p:nvSpPr>
        <p:spPr>
          <a:xfrm>
            <a:off x="3981853" y="2736715"/>
            <a:ext cx="2224393" cy="992222"/>
          </a:xfrm>
          <a:prstGeom prst="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3711100" y="4708242"/>
            <a:ext cx="4990292" cy="1938991"/>
          </a:xfrm>
          <a:prstGeom prst="rect">
            <a:avLst/>
          </a:prstGeom>
          <a:solidFill>
            <a:schemeClr val="bg1"/>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t>Step 3</a:t>
            </a:r>
            <a:r>
              <a:rPr lang="en-US" sz="2400" dirty="0" smtClean="0"/>
              <a:t>: Look at the gram or ounce weight for 1 or ½ oz. </a:t>
            </a:r>
            <a:r>
              <a:rPr lang="en-US" sz="2400" dirty="0" err="1" smtClean="0"/>
              <a:t>eq</a:t>
            </a:r>
            <a:r>
              <a:rPr lang="en-US" sz="2400" dirty="0" smtClean="0"/>
              <a:t> (depending on age group) – this is the required minimum serving size for the Grains Component – 1 </a:t>
            </a:r>
            <a:r>
              <a:rPr lang="en-US" sz="2400" dirty="0" err="1" smtClean="0"/>
              <a:t>oz</a:t>
            </a:r>
            <a:r>
              <a:rPr lang="en-US" sz="2400" dirty="0" smtClean="0"/>
              <a:t> </a:t>
            </a:r>
            <a:r>
              <a:rPr lang="en-US" sz="2400" dirty="0" err="1" smtClean="0"/>
              <a:t>eq</a:t>
            </a:r>
            <a:r>
              <a:rPr lang="en-US" sz="2400" dirty="0" smtClean="0"/>
              <a:t> = 28 gm</a:t>
            </a:r>
            <a:endParaRPr lang="en-US" sz="2400" dirty="0"/>
          </a:p>
        </p:txBody>
      </p:sp>
      <p:sp>
        <p:nvSpPr>
          <p:cNvPr id="10" name="Right Arrow 9"/>
          <p:cNvSpPr/>
          <p:nvPr/>
        </p:nvSpPr>
        <p:spPr>
          <a:xfrm>
            <a:off x="3336587" y="2795081"/>
            <a:ext cx="693907" cy="42801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Down Arrow Callout 4"/>
          <p:cNvSpPr/>
          <p:nvPr/>
        </p:nvSpPr>
        <p:spPr>
          <a:xfrm>
            <a:off x="5674468" y="603115"/>
            <a:ext cx="3190672" cy="4119320"/>
          </a:xfrm>
          <a:prstGeom prst="downArrowCallout">
            <a:avLst>
              <a:gd name="adj1" fmla="val 17650"/>
              <a:gd name="adj2" fmla="val 25000"/>
              <a:gd name="adj3" fmla="val 14057"/>
              <a:gd name="adj4" fmla="val 454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For adult participants at Breakfast, Lunch, and Supper, use the 1 oz. eq. and multiply by 2</a:t>
            </a:r>
            <a:endParaRPr lang="en-US" sz="2400" dirty="0"/>
          </a:p>
        </p:txBody>
      </p:sp>
    </p:spTree>
    <p:custDataLst>
      <p:tags r:id="rId1"/>
    </p:custDataLst>
    <p:extLst>
      <p:ext uri="{BB962C8B-B14F-4D97-AF65-F5344CB8AC3E}">
        <p14:creationId xmlns:p14="http://schemas.microsoft.com/office/powerpoint/2010/main" val="93533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GoToWebinar</a:t>
            </a:r>
            <a:endParaRPr lang="en-US" dirty="0"/>
          </a:p>
        </p:txBody>
      </p:sp>
      <p:sp>
        <p:nvSpPr>
          <p:cNvPr id="3" name="Rectangle 2"/>
          <p:cNvSpPr/>
          <p:nvPr/>
        </p:nvSpPr>
        <p:spPr>
          <a:xfrm>
            <a:off x="4818185" y="2189285"/>
            <a:ext cx="949569" cy="76493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97695" y="4026959"/>
            <a:ext cx="6337738" cy="1200329"/>
          </a:xfrm>
          <a:prstGeom prst="rect">
            <a:avLst/>
          </a:prstGeom>
          <a:noFill/>
        </p:spPr>
        <p:txBody>
          <a:bodyPr wrap="square" rtlCol="0">
            <a:spAutoFit/>
          </a:bodyPr>
          <a:lstStyle/>
          <a:p>
            <a:r>
              <a:rPr lang="en-US" sz="2400" dirty="0" smtClean="0"/>
              <a:t>All attendee lines are muted</a:t>
            </a:r>
          </a:p>
          <a:p>
            <a:endParaRPr lang="en-US" sz="2400" dirty="0" smtClean="0"/>
          </a:p>
          <a:p>
            <a:r>
              <a:rPr lang="en-US" sz="2400" dirty="0" smtClean="0"/>
              <a:t>Use the “Questions/Chat” Box for any questions</a:t>
            </a:r>
            <a:endParaRPr lang="en-US" sz="2400" dirty="0"/>
          </a:p>
        </p:txBody>
      </p:sp>
      <p:sp>
        <p:nvSpPr>
          <p:cNvPr id="6" name="TextBox 5"/>
          <p:cNvSpPr txBox="1"/>
          <p:nvPr/>
        </p:nvSpPr>
        <p:spPr>
          <a:xfrm>
            <a:off x="513610" y="2026879"/>
            <a:ext cx="8287389" cy="1569660"/>
          </a:xfrm>
          <a:prstGeom prst="rect">
            <a:avLst/>
          </a:prstGeom>
          <a:noFill/>
        </p:spPr>
        <p:txBody>
          <a:bodyPr wrap="square" rtlCol="0">
            <a:spAutoFit/>
          </a:bodyPr>
          <a:lstStyle/>
          <a:p>
            <a:r>
              <a:rPr lang="en-US" sz="2400" dirty="0" smtClean="0"/>
              <a:t>If you can’t hear me right now, you may need to change your audio option: </a:t>
            </a:r>
          </a:p>
          <a:p>
            <a:pPr marL="800100" lvl="1" indent="-342900">
              <a:buFont typeface="Arial" panose="020B0604020202020204" pitchFamily="34" charset="0"/>
              <a:buChar char="•"/>
            </a:pPr>
            <a:r>
              <a:rPr lang="en-US" sz="2400" dirty="0" smtClean="0"/>
              <a:t>Computer Audio </a:t>
            </a:r>
          </a:p>
          <a:p>
            <a:pPr marL="800100" lvl="1" indent="-342900">
              <a:buFont typeface="Arial" panose="020B0604020202020204" pitchFamily="34" charset="0"/>
              <a:buChar char="•"/>
            </a:pPr>
            <a:r>
              <a:rPr lang="en-US" sz="2400" dirty="0" smtClean="0"/>
              <a:t>Phone Call: 1-951-384-3421 + Access Code: 355-219-853</a:t>
            </a:r>
          </a:p>
        </p:txBody>
      </p:sp>
      <p:sp>
        <p:nvSpPr>
          <p:cNvPr id="4" name="TextBox 3"/>
          <p:cNvSpPr txBox="1"/>
          <p:nvPr/>
        </p:nvSpPr>
        <p:spPr>
          <a:xfrm>
            <a:off x="385032" y="1156338"/>
            <a:ext cx="8394835" cy="646331"/>
          </a:xfrm>
          <a:prstGeom prst="rect">
            <a:avLst/>
          </a:prstGeom>
          <a:noFill/>
        </p:spPr>
        <p:txBody>
          <a:bodyPr wrap="square" rtlCol="0">
            <a:spAutoFit/>
          </a:bodyPr>
          <a:lstStyle/>
          <a:p>
            <a:r>
              <a:rPr lang="en-US" sz="3600" b="1" dirty="0" smtClean="0"/>
              <a:t>Poll Question #1: Can you hear the audio?</a:t>
            </a:r>
            <a:endParaRPr lang="en-US" sz="3600" b="1" dirty="0"/>
          </a:p>
        </p:txBody>
      </p:sp>
    </p:spTree>
    <p:custDataLst>
      <p:tags r:id="rId1"/>
    </p:custDataLst>
    <p:extLst>
      <p:ext uri="{BB962C8B-B14F-4D97-AF65-F5344CB8AC3E}">
        <p14:creationId xmlns:p14="http://schemas.microsoft.com/office/powerpoint/2010/main" val="2723736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Exhibit A Cont’d</a:t>
            </a:r>
            <a:endParaRPr lang="en-US" dirty="0"/>
          </a:p>
        </p:txBody>
      </p:sp>
      <p:pic>
        <p:nvPicPr>
          <p:cNvPr id="3" name="Picture 2"/>
          <p:cNvPicPr>
            <a:picLocks noChangeAspect="1"/>
          </p:cNvPicPr>
          <p:nvPr/>
        </p:nvPicPr>
        <p:blipFill>
          <a:blip r:embed="rId4"/>
          <a:stretch>
            <a:fillRect/>
          </a:stretch>
        </p:blipFill>
        <p:spPr>
          <a:xfrm>
            <a:off x="344117" y="1247163"/>
            <a:ext cx="3695700" cy="2171700"/>
          </a:xfrm>
          <a:prstGeom prst="rect">
            <a:avLst/>
          </a:prstGeom>
          <a:ln w="57150">
            <a:solidFill>
              <a:schemeClr val="tx1"/>
            </a:solidFill>
          </a:ln>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5550" r="99360"/>
                    </a14:imgEffect>
                  </a14:imgLayer>
                </a14:imgProps>
              </a:ext>
              <a:ext uri="{28A0092B-C50C-407E-A947-70E740481C1C}">
                <a14:useLocalDpi xmlns:a14="http://schemas.microsoft.com/office/drawing/2010/main" val="0"/>
              </a:ext>
            </a:extLst>
          </a:blip>
          <a:srcRect l="8411" t="30096" r="7450" b="12813"/>
          <a:stretch/>
        </p:blipFill>
        <p:spPr>
          <a:xfrm>
            <a:off x="149157" y="3735422"/>
            <a:ext cx="4072647" cy="2198451"/>
          </a:xfrm>
          <a:prstGeom prst="rect">
            <a:avLst/>
          </a:prstGeom>
        </p:spPr>
      </p:pic>
      <p:sp>
        <p:nvSpPr>
          <p:cNvPr id="5" name="Rectangle 4"/>
          <p:cNvSpPr/>
          <p:nvPr/>
        </p:nvSpPr>
        <p:spPr>
          <a:xfrm>
            <a:off x="4306110" y="1018163"/>
            <a:ext cx="4572001" cy="1165696"/>
          </a:xfrm>
          <a:prstGeom prst="rect">
            <a:avLst/>
          </a:prstGeom>
          <a:solidFill>
            <a:schemeClr val="bg1"/>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t>Step 4</a:t>
            </a:r>
            <a:r>
              <a:rPr lang="en-US" sz="2400" dirty="0" smtClean="0"/>
              <a:t>: Find the </a:t>
            </a:r>
            <a:r>
              <a:rPr lang="en-US" sz="2400" dirty="0" err="1" smtClean="0"/>
              <a:t>the</a:t>
            </a:r>
            <a:r>
              <a:rPr lang="en-US" sz="2400" dirty="0" smtClean="0"/>
              <a:t> Serving Size weight of your Grain product (32 g)</a:t>
            </a:r>
            <a:endParaRPr lang="en-US" sz="2400" dirty="0"/>
          </a:p>
        </p:txBody>
      </p:sp>
      <p:sp>
        <p:nvSpPr>
          <p:cNvPr id="6" name="Rectangle 5"/>
          <p:cNvSpPr/>
          <p:nvPr/>
        </p:nvSpPr>
        <p:spPr>
          <a:xfrm>
            <a:off x="285346" y="2003894"/>
            <a:ext cx="3754471" cy="329119"/>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99626" y="2281484"/>
            <a:ext cx="4572000" cy="2588376"/>
          </a:xfrm>
          <a:prstGeom prst="rect">
            <a:avLst/>
          </a:prstGeom>
          <a:solidFill>
            <a:schemeClr val="bg1"/>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t>Step 5</a:t>
            </a:r>
            <a:r>
              <a:rPr lang="en-US" sz="2400" dirty="0" smtClean="0"/>
              <a:t>: Consider your Portion Size (2 slices for 1 sandwich) served and compare to the Serving Size (1 slice) on the label and calculate the total weight for the Portion Size (2 slices x 32 g = 64 grams total)</a:t>
            </a:r>
            <a:endParaRPr lang="en-US" sz="2400" dirty="0"/>
          </a:p>
        </p:txBody>
      </p:sp>
      <p:sp>
        <p:nvSpPr>
          <p:cNvPr id="8" name="Rectangle 7"/>
          <p:cNvSpPr/>
          <p:nvPr/>
        </p:nvSpPr>
        <p:spPr>
          <a:xfrm>
            <a:off x="6854759" y="5531796"/>
            <a:ext cx="2079718" cy="920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99624" y="5034170"/>
            <a:ext cx="4572001" cy="1199745"/>
          </a:xfrm>
          <a:prstGeom prst="rect">
            <a:avLst/>
          </a:prstGeom>
          <a:solidFill>
            <a:schemeClr val="bg1"/>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t>Step 6: </a:t>
            </a:r>
            <a:r>
              <a:rPr lang="en-US" sz="2400" dirty="0" smtClean="0"/>
              <a:t>Evaluate – does the Portion Size meet or exceed the oz. eq.  minimum serving size? </a:t>
            </a:r>
            <a:r>
              <a:rPr lang="en-US" sz="2100" dirty="0" smtClean="0"/>
              <a:t>(64 g vs. 28 g)</a:t>
            </a:r>
            <a:endParaRPr lang="en-US" sz="2100" dirty="0"/>
          </a:p>
        </p:txBody>
      </p:sp>
    </p:spTree>
    <p:custDataLst>
      <p:tags r:id="rId1"/>
    </p:custDataLst>
    <p:extLst>
      <p:ext uri="{BB962C8B-B14F-4D97-AF65-F5344CB8AC3E}">
        <p14:creationId xmlns:p14="http://schemas.microsoft.com/office/powerpoint/2010/main" val="201302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Exhibit A Cont’d</a:t>
            </a:r>
            <a:endParaRPr lang="en-US" dirty="0"/>
          </a:p>
        </p:txBody>
      </p:sp>
      <p:pic>
        <p:nvPicPr>
          <p:cNvPr id="3" name="Picture 2" descr="Illustration of a boy sitting on a chair eating a sandwich.&#10;">
            <a:extLst>
              <a:ext uri="{FF2B5EF4-FFF2-40B4-BE49-F238E27FC236}">
                <a16:creationId xmlns:a16="http://schemas.microsoft.com/office/drawing/2014/main" id="{B8992D2C-77DB-B149-BF2C-776D3848A66A}"/>
              </a:ext>
            </a:extLst>
          </p:cNvPr>
          <p:cNvPicPr>
            <a:picLocks noChangeAspect="1"/>
          </p:cNvPicPr>
          <p:nvPr/>
        </p:nvPicPr>
        <p:blipFill rotWithShape="1">
          <a:blip r:embed="rId4"/>
          <a:srcRect b="33693"/>
          <a:stretch/>
        </p:blipFill>
        <p:spPr>
          <a:xfrm flipH="1">
            <a:off x="486382" y="3335171"/>
            <a:ext cx="4802024" cy="3154179"/>
          </a:xfrm>
          <a:prstGeom prst="rect">
            <a:avLst/>
          </a:prstGeom>
        </p:spPr>
      </p:pic>
      <p:sp>
        <p:nvSpPr>
          <p:cNvPr id="4" name="TextBox 3"/>
          <p:cNvSpPr txBox="1"/>
          <p:nvPr/>
        </p:nvSpPr>
        <p:spPr>
          <a:xfrm>
            <a:off x="661482" y="1070043"/>
            <a:ext cx="7380051" cy="1815882"/>
          </a:xfrm>
          <a:prstGeom prst="rect">
            <a:avLst/>
          </a:prstGeom>
          <a:noFill/>
        </p:spPr>
        <p:txBody>
          <a:bodyPr wrap="square" rtlCol="0">
            <a:spAutoFit/>
          </a:bodyPr>
          <a:lstStyle/>
          <a:p>
            <a:r>
              <a:rPr lang="en-US" sz="3200" dirty="0" smtClean="0"/>
              <a:t>64 grams is &gt; 28 grams </a:t>
            </a:r>
          </a:p>
          <a:p>
            <a:endParaRPr lang="en-US" sz="1600" dirty="0" smtClean="0"/>
          </a:p>
          <a:p>
            <a:r>
              <a:rPr lang="en-US" sz="3200" dirty="0" smtClean="0"/>
              <a:t>It exceeds the minimum serving size requirements under ounce equivalents!</a:t>
            </a:r>
            <a:endParaRPr lang="en-US" sz="3200" dirty="0"/>
          </a:p>
        </p:txBody>
      </p:sp>
      <p:sp>
        <p:nvSpPr>
          <p:cNvPr id="5" name="TextBox 4"/>
          <p:cNvSpPr txBox="1"/>
          <p:nvPr/>
        </p:nvSpPr>
        <p:spPr>
          <a:xfrm>
            <a:off x="4357991" y="3255523"/>
            <a:ext cx="4461754" cy="2123658"/>
          </a:xfrm>
          <a:prstGeom prst="rect">
            <a:avLst/>
          </a:prstGeom>
          <a:noFill/>
        </p:spPr>
        <p:txBody>
          <a:bodyPr wrap="square" rtlCol="0">
            <a:spAutoFit/>
          </a:bodyPr>
          <a:lstStyle/>
          <a:p>
            <a:r>
              <a:rPr lang="en-US" sz="2400" b="1" dirty="0" smtClean="0"/>
              <a:t>Note: </a:t>
            </a:r>
            <a:r>
              <a:rPr lang="en-US" sz="2400" dirty="0" smtClean="0"/>
              <a:t>Most grain products and grain portions served will exceed the minimum serving size. </a:t>
            </a:r>
          </a:p>
          <a:p>
            <a:endParaRPr lang="en-US" sz="1200" dirty="0" smtClean="0"/>
          </a:p>
          <a:p>
            <a:r>
              <a:rPr lang="en-US" sz="2400" dirty="0" smtClean="0"/>
              <a:t>Sponsors are allowed to serve larger portions in CACFP</a:t>
            </a:r>
            <a:endParaRPr lang="en-US" sz="2400" b="1"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3319" y="1000963"/>
            <a:ext cx="1205636" cy="1379841"/>
          </a:xfrm>
          <a:prstGeom prst="rect">
            <a:avLst/>
          </a:prstGeom>
        </p:spPr>
      </p:pic>
    </p:spTree>
    <p:custDataLst>
      <p:tags r:id="rId1"/>
    </p:custDataLst>
    <p:extLst>
      <p:ext uri="{BB962C8B-B14F-4D97-AF65-F5344CB8AC3E}">
        <p14:creationId xmlns:p14="http://schemas.microsoft.com/office/powerpoint/2010/main" val="3092285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#3</a:t>
            </a:r>
            <a:endParaRPr lang="en-US" dirty="0"/>
          </a:p>
        </p:txBody>
      </p:sp>
      <p:sp>
        <p:nvSpPr>
          <p:cNvPr id="3" name="TextBox 2"/>
          <p:cNvSpPr txBox="1"/>
          <p:nvPr/>
        </p:nvSpPr>
        <p:spPr>
          <a:xfrm>
            <a:off x="337226" y="932129"/>
            <a:ext cx="8294451" cy="954107"/>
          </a:xfrm>
          <a:prstGeom prst="rect">
            <a:avLst/>
          </a:prstGeom>
          <a:noFill/>
        </p:spPr>
        <p:txBody>
          <a:bodyPr wrap="square" rtlCol="0">
            <a:spAutoFit/>
          </a:bodyPr>
          <a:lstStyle/>
          <a:p>
            <a:r>
              <a:rPr lang="en-US" sz="2800" b="1" dirty="0" smtClean="0"/>
              <a:t>Question: </a:t>
            </a:r>
            <a:r>
              <a:rPr lang="en-US" sz="2800" dirty="0" smtClean="0"/>
              <a:t>You are serving </a:t>
            </a:r>
            <a:r>
              <a:rPr lang="en-US" sz="2800" dirty="0" err="1" smtClean="0"/>
              <a:t>Kix</a:t>
            </a:r>
            <a:r>
              <a:rPr lang="en-US" sz="2800" dirty="0" smtClean="0"/>
              <a:t> to a group of 4-year olds. What is the minimum portion size for each child?</a:t>
            </a:r>
            <a:endParaRPr lang="en-US" sz="2800" b="1" dirty="0"/>
          </a:p>
        </p:txBody>
      </p:sp>
      <p:sp>
        <p:nvSpPr>
          <p:cNvPr id="4" name="TextBox 3"/>
          <p:cNvSpPr txBox="1"/>
          <p:nvPr/>
        </p:nvSpPr>
        <p:spPr>
          <a:xfrm>
            <a:off x="337226" y="2127115"/>
            <a:ext cx="6459165" cy="2246769"/>
          </a:xfrm>
          <a:prstGeom prst="rect">
            <a:avLst/>
          </a:prstGeom>
          <a:noFill/>
        </p:spPr>
        <p:txBody>
          <a:bodyPr wrap="square" rtlCol="0">
            <a:spAutoFit/>
          </a:bodyPr>
          <a:lstStyle/>
          <a:p>
            <a:pPr marL="457200" indent="-457200">
              <a:buAutoNum type="alphaUcPeriod"/>
            </a:pPr>
            <a:r>
              <a:rPr lang="en-US" sz="2800" dirty="0" smtClean="0"/>
              <a:t>0.25 cups</a:t>
            </a:r>
          </a:p>
          <a:p>
            <a:pPr marL="457200" indent="-457200">
              <a:buAutoNum type="alphaUcPeriod"/>
            </a:pPr>
            <a:r>
              <a:rPr lang="en-US" sz="2800" dirty="0" smtClean="0"/>
              <a:t>0.5 cups</a:t>
            </a:r>
          </a:p>
          <a:p>
            <a:pPr marL="457200" indent="-457200">
              <a:buAutoNum type="alphaUcPeriod"/>
            </a:pPr>
            <a:r>
              <a:rPr lang="en-US" sz="2800" dirty="0" smtClean="0"/>
              <a:t>0.625 cups</a:t>
            </a:r>
          </a:p>
          <a:p>
            <a:pPr marL="457200" indent="-457200">
              <a:buAutoNum type="alphaUcPeriod"/>
            </a:pPr>
            <a:r>
              <a:rPr lang="en-US" sz="2800" dirty="0" smtClean="0"/>
              <a:t>0.85 cups</a:t>
            </a:r>
          </a:p>
          <a:p>
            <a:pPr marL="457200" indent="-457200">
              <a:buAutoNum type="alphaUcPeriod"/>
            </a:pPr>
            <a:endParaRPr lang="en-US" sz="2800" dirty="0"/>
          </a:p>
        </p:txBody>
      </p:sp>
    </p:spTree>
    <p:custDataLst>
      <p:tags r:id="rId1"/>
    </p:custDataLst>
    <p:extLst>
      <p:ext uri="{BB962C8B-B14F-4D97-AF65-F5344CB8AC3E}">
        <p14:creationId xmlns:p14="http://schemas.microsoft.com/office/powerpoint/2010/main" val="12448004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#3</a:t>
            </a:r>
            <a:endParaRPr lang="en-US" dirty="0"/>
          </a:p>
        </p:txBody>
      </p:sp>
      <p:sp>
        <p:nvSpPr>
          <p:cNvPr id="3" name="TextBox 2"/>
          <p:cNvSpPr txBox="1"/>
          <p:nvPr/>
        </p:nvSpPr>
        <p:spPr>
          <a:xfrm>
            <a:off x="337226" y="932129"/>
            <a:ext cx="8294451" cy="954107"/>
          </a:xfrm>
          <a:prstGeom prst="rect">
            <a:avLst/>
          </a:prstGeom>
          <a:noFill/>
        </p:spPr>
        <p:txBody>
          <a:bodyPr wrap="square" rtlCol="0">
            <a:spAutoFit/>
          </a:bodyPr>
          <a:lstStyle/>
          <a:p>
            <a:r>
              <a:rPr lang="en-US" sz="2800" b="1" dirty="0" smtClean="0"/>
              <a:t>Question: </a:t>
            </a:r>
            <a:r>
              <a:rPr lang="en-US" sz="2800" dirty="0" smtClean="0"/>
              <a:t>You are serving </a:t>
            </a:r>
            <a:r>
              <a:rPr lang="en-US" sz="2800" dirty="0" err="1" smtClean="0"/>
              <a:t>Kix</a:t>
            </a:r>
            <a:r>
              <a:rPr lang="en-US" sz="2800" dirty="0" smtClean="0"/>
              <a:t> to a group of 4-year olds. What is the minimum portion size for each child?</a:t>
            </a:r>
            <a:endParaRPr lang="en-US" sz="2800" b="1" dirty="0"/>
          </a:p>
        </p:txBody>
      </p:sp>
      <p:sp>
        <p:nvSpPr>
          <p:cNvPr id="4" name="TextBox 3"/>
          <p:cNvSpPr txBox="1"/>
          <p:nvPr/>
        </p:nvSpPr>
        <p:spPr>
          <a:xfrm>
            <a:off x="337226" y="2127115"/>
            <a:ext cx="6459165" cy="2246769"/>
          </a:xfrm>
          <a:prstGeom prst="rect">
            <a:avLst/>
          </a:prstGeom>
          <a:noFill/>
        </p:spPr>
        <p:txBody>
          <a:bodyPr wrap="square" rtlCol="0">
            <a:spAutoFit/>
          </a:bodyPr>
          <a:lstStyle/>
          <a:p>
            <a:pPr marL="457200" indent="-457200">
              <a:buAutoNum type="alphaUcPeriod"/>
            </a:pPr>
            <a:r>
              <a:rPr lang="en-US" sz="2800" dirty="0" smtClean="0"/>
              <a:t>0.25 cups</a:t>
            </a:r>
          </a:p>
          <a:p>
            <a:pPr marL="457200" indent="-457200">
              <a:buAutoNum type="alphaUcPeriod"/>
            </a:pPr>
            <a:r>
              <a:rPr lang="en-US" sz="2800" dirty="0" smtClean="0"/>
              <a:t>0.5 cups</a:t>
            </a:r>
          </a:p>
          <a:p>
            <a:pPr marL="457200" indent="-457200">
              <a:buAutoNum type="alphaUcPeriod"/>
            </a:pPr>
            <a:r>
              <a:rPr lang="en-US" sz="2800" b="1" dirty="0" smtClean="0"/>
              <a:t>0.625 cups</a:t>
            </a:r>
          </a:p>
          <a:p>
            <a:pPr marL="457200" indent="-457200">
              <a:buAutoNum type="alphaUcPeriod"/>
            </a:pPr>
            <a:r>
              <a:rPr lang="en-US" sz="2800" dirty="0" smtClean="0"/>
              <a:t>0.85 cups</a:t>
            </a:r>
          </a:p>
          <a:p>
            <a:pPr marL="457200" indent="-457200">
              <a:buAutoNum type="alphaUcPeriod"/>
            </a:pPr>
            <a:endParaRPr lang="en-US" sz="2800" dirty="0"/>
          </a:p>
        </p:txBody>
      </p:sp>
      <p:sp>
        <p:nvSpPr>
          <p:cNvPr id="5" name="TextBox 4"/>
          <p:cNvSpPr txBox="1"/>
          <p:nvPr/>
        </p:nvSpPr>
        <p:spPr>
          <a:xfrm>
            <a:off x="2814536" y="2958852"/>
            <a:ext cx="3210127" cy="543288"/>
          </a:xfrm>
          <a:prstGeom prst="rect">
            <a:avLst/>
          </a:prstGeom>
          <a:ln w="38100"/>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err="1" smtClean="0"/>
              <a:t>Kix</a:t>
            </a:r>
            <a:r>
              <a:rPr lang="en-US" sz="2800" dirty="0" smtClean="0"/>
              <a:t> is a puffed cereal</a:t>
            </a:r>
            <a:endParaRPr lang="en-US" sz="2800" dirty="0"/>
          </a:p>
        </p:txBody>
      </p:sp>
      <p:pic>
        <p:nvPicPr>
          <p:cNvPr id="6" name="Picture 5"/>
          <p:cNvPicPr>
            <a:picLocks noChangeAspect="1"/>
          </p:cNvPicPr>
          <p:nvPr/>
        </p:nvPicPr>
        <p:blipFill>
          <a:blip r:embed="rId4"/>
          <a:stretch>
            <a:fillRect/>
          </a:stretch>
        </p:blipFill>
        <p:spPr>
          <a:xfrm>
            <a:off x="90792" y="4028762"/>
            <a:ext cx="8953930" cy="1235972"/>
          </a:xfrm>
          <a:prstGeom prst="rect">
            <a:avLst/>
          </a:prstGeom>
        </p:spPr>
      </p:pic>
      <p:sp>
        <p:nvSpPr>
          <p:cNvPr id="7" name="Rectangle 6"/>
          <p:cNvSpPr/>
          <p:nvPr/>
        </p:nvSpPr>
        <p:spPr>
          <a:xfrm>
            <a:off x="3780817" y="4533089"/>
            <a:ext cx="2736715" cy="367417"/>
          </a:xfrm>
          <a:prstGeom prst="rect">
            <a:avLst/>
          </a:prstGeom>
          <a:noFill/>
          <a:ln w="38100">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Rectangle 10"/>
          <p:cNvSpPr/>
          <p:nvPr/>
        </p:nvSpPr>
        <p:spPr>
          <a:xfrm>
            <a:off x="7263319" y="5644666"/>
            <a:ext cx="1781403" cy="81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14536" y="2161282"/>
            <a:ext cx="5953327" cy="523220"/>
          </a:xfrm>
          <a:prstGeom prst="rect">
            <a:avLst/>
          </a:prstGeom>
          <a:ln w="38100"/>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smtClean="0"/>
              <a:t>Serving Sizes for 4-year olds = ½ oz. eq.</a:t>
            </a:r>
            <a:endParaRPr lang="en-US" sz="2800" dirty="0"/>
          </a:p>
        </p:txBody>
      </p:sp>
      <p:sp>
        <p:nvSpPr>
          <p:cNvPr id="9" name="TextBox 8"/>
          <p:cNvSpPr txBox="1"/>
          <p:nvPr/>
        </p:nvSpPr>
        <p:spPr>
          <a:xfrm>
            <a:off x="985737" y="5544663"/>
            <a:ext cx="3359285" cy="523220"/>
          </a:xfrm>
          <a:prstGeom prst="rect">
            <a:avLst/>
          </a:prstGeom>
          <a:ln w="38100"/>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smtClean="0"/>
              <a:t>1.25 ÷ 2 = 0.625 cups</a:t>
            </a:r>
            <a:endParaRPr lang="en-US" sz="2800" dirty="0"/>
          </a:p>
        </p:txBody>
      </p:sp>
      <p:sp>
        <p:nvSpPr>
          <p:cNvPr id="10" name="Rectangular Callout 9"/>
          <p:cNvSpPr/>
          <p:nvPr/>
        </p:nvSpPr>
        <p:spPr>
          <a:xfrm>
            <a:off x="4419599" y="5511538"/>
            <a:ext cx="4049950" cy="763993"/>
          </a:xfrm>
          <a:prstGeom prst="wedgeRectCallout">
            <a:avLst>
              <a:gd name="adj1" fmla="val -55054"/>
              <a:gd name="adj2" fmla="val -18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Recommend using 2/3 cup  or ¾ cup measurement for closest portions</a:t>
            </a:r>
            <a:endParaRPr lang="en-US" sz="2000" dirty="0"/>
          </a:p>
        </p:txBody>
      </p:sp>
    </p:spTree>
    <p:custDataLst>
      <p:tags r:id="rId1"/>
    </p:custDataLst>
    <p:extLst>
      <p:ext uri="{BB962C8B-B14F-4D97-AF65-F5344CB8AC3E}">
        <p14:creationId xmlns:p14="http://schemas.microsoft.com/office/powerpoint/2010/main" val="122664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i="1" dirty="0" smtClean="0">
                <a:hlinkClick r:id="rId4"/>
              </a:rPr>
              <a:t>Using Ounce Equivalents for Grains in the Child and Adult Care Food Program</a:t>
            </a:r>
            <a:endParaRPr lang="en-US" sz="3000" i="1" dirty="0"/>
          </a:p>
        </p:txBody>
      </p:sp>
      <p:pic>
        <p:nvPicPr>
          <p:cNvPr id="3" name="Picture 2"/>
          <p:cNvPicPr>
            <a:picLocks noChangeAspect="1"/>
          </p:cNvPicPr>
          <p:nvPr/>
        </p:nvPicPr>
        <p:blipFill>
          <a:blip r:embed="rId5"/>
          <a:stretch>
            <a:fillRect/>
          </a:stretch>
        </p:blipFill>
        <p:spPr>
          <a:xfrm>
            <a:off x="338663" y="1173803"/>
            <a:ext cx="4061075" cy="5280599"/>
          </a:xfrm>
          <a:prstGeom prst="rect">
            <a:avLst/>
          </a:prstGeom>
        </p:spPr>
      </p:pic>
      <p:sp>
        <p:nvSpPr>
          <p:cNvPr id="4" name="TextBox 3"/>
          <p:cNvSpPr txBox="1"/>
          <p:nvPr/>
        </p:nvSpPr>
        <p:spPr>
          <a:xfrm>
            <a:off x="4500664" y="1426724"/>
            <a:ext cx="4462272" cy="4893647"/>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t>USDA Team Nutrition resource</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2400" dirty="0" smtClean="0"/>
              <a:t>Provides practical serving sizes for common grain items based on age groups</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2400" dirty="0" smtClean="0"/>
              <a:t>No calculations required</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2400" dirty="0" smtClean="0"/>
              <a:t>Also contains links to helpful tools for grains not listed on this handout</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2400" dirty="0" smtClean="0"/>
              <a:t>Highly recommended – similar to the Easy to Use Grains Chart</a:t>
            </a:r>
          </a:p>
        </p:txBody>
      </p:sp>
    </p:spTree>
    <p:custDataLst>
      <p:tags r:id="rId1"/>
    </p:custDataLst>
    <p:extLst>
      <p:ext uri="{BB962C8B-B14F-4D97-AF65-F5344CB8AC3E}">
        <p14:creationId xmlns:p14="http://schemas.microsoft.com/office/powerpoint/2010/main" val="774005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3809270" y="186502"/>
            <a:ext cx="4892628" cy="6374353"/>
          </a:xfrm>
          <a:prstGeom prst="rect">
            <a:avLst/>
          </a:prstGeom>
          <a:ln>
            <a:solidFill>
              <a:schemeClr val="tx1"/>
            </a:solidFill>
          </a:ln>
        </p:spPr>
      </p:pic>
      <p:pic>
        <p:nvPicPr>
          <p:cNvPr id="4" name="Picture 3"/>
          <p:cNvPicPr>
            <a:picLocks noChangeAspect="1"/>
          </p:cNvPicPr>
          <p:nvPr/>
        </p:nvPicPr>
        <p:blipFill>
          <a:blip r:embed="rId5"/>
          <a:stretch>
            <a:fillRect/>
          </a:stretch>
        </p:blipFill>
        <p:spPr>
          <a:xfrm>
            <a:off x="2250739" y="201636"/>
            <a:ext cx="4868077" cy="6364263"/>
          </a:xfrm>
          <a:prstGeom prst="rect">
            <a:avLst/>
          </a:prstGeom>
          <a:ln>
            <a:solidFill>
              <a:schemeClr val="tx1"/>
            </a:solidFill>
          </a:ln>
        </p:spPr>
      </p:pic>
      <p:pic>
        <p:nvPicPr>
          <p:cNvPr id="3" name="Picture 2"/>
          <p:cNvPicPr>
            <a:picLocks noChangeAspect="1"/>
          </p:cNvPicPr>
          <p:nvPr/>
        </p:nvPicPr>
        <p:blipFill>
          <a:blip r:embed="rId6"/>
          <a:stretch>
            <a:fillRect/>
          </a:stretch>
        </p:blipFill>
        <p:spPr>
          <a:xfrm>
            <a:off x="311284" y="186504"/>
            <a:ext cx="4889973" cy="6364263"/>
          </a:xfrm>
          <a:prstGeom prst="rect">
            <a:avLst/>
          </a:prstGeom>
          <a:ln>
            <a:solidFill>
              <a:schemeClr val="tx1"/>
            </a:solidFill>
          </a:ln>
        </p:spPr>
      </p:pic>
      <p:sp>
        <p:nvSpPr>
          <p:cNvPr id="6" name="Rectangle 5"/>
          <p:cNvSpPr/>
          <p:nvPr/>
        </p:nvSpPr>
        <p:spPr>
          <a:xfrm>
            <a:off x="2518751" y="5291846"/>
            <a:ext cx="4332051" cy="10376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Pages 2-4 include the Grains Measuring Chart for CACFP</a:t>
            </a:r>
            <a:endParaRPr lang="en-US" sz="2400" dirty="0"/>
          </a:p>
        </p:txBody>
      </p:sp>
    </p:spTree>
    <p:custDataLst>
      <p:tags r:id="rId1"/>
    </p:custDataLst>
    <p:extLst>
      <p:ext uri="{BB962C8B-B14F-4D97-AF65-F5344CB8AC3E}">
        <p14:creationId xmlns:p14="http://schemas.microsoft.com/office/powerpoint/2010/main" val="442874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Grains Measuring Chart</a:t>
            </a:r>
            <a:endParaRPr lang="en-US" dirty="0"/>
          </a:p>
        </p:txBody>
      </p:sp>
      <p:grpSp>
        <p:nvGrpSpPr>
          <p:cNvPr id="6" name="Group 5"/>
          <p:cNvGrpSpPr/>
          <p:nvPr/>
        </p:nvGrpSpPr>
        <p:grpSpPr>
          <a:xfrm>
            <a:off x="58366" y="3158248"/>
            <a:ext cx="2684835" cy="3260718"/>
            <a:chOff x="4684449" y="2555132"/>
            <a:chExt cx="2014667" cy="2527901"/>
          </a:xfrm>
        </p:grpSpPr>
        <p:pic>
          <p:nvPicPr>
            <p:cNvPr id="3" name="Picture 2" descr="Illustration of a girl eating yogurt with elderly couple.">
              <a:extLst>
                <a:ext uri="{FF2B5EF4-FFF2-40B4-BE49-F238E27FC236}">
                  <a16:creationId xmlns:a16="http://schemas.microsoft.com/office/drawing/2014/main" id="{30908B6B-C32C-5942-81C3-EF0141BDC37F}"/>
                </a:ext>
              </a:extLst>
            </p:cNvPr>
            <p:cNvPicPr>
              <a:picLocks noChangeAspect="1"/>
            </p:cNvPicPr>
            <p:nvPr/>
          </p:nvPicPr>
          <p:blipFill rotWithShape="1">
            <a:blip r:embed="rId4"/>
            <a:srcRect t="30961" r="65094"/>
            <a:stretch/>
          </p:blipFill>
          <p:spPr>
            <a:xfrm>
              <a:off x="4684449" y="2555132"/>
              <a:ext cx="1554223" cy="2527901"/>
            </a:xfrm>
            <a:prstGeom prst="rect">
              <a:avLst/>
            </a:prstGeom>
          </p:spPr>
        </p:pic>
        <p:sp>
          <p:nvSpPr>
            <p:cNvPr id="5" name="Rectangle 4"/>
            <p:cNvSpPr/>
            <p:nvPr/>
          </p:nvSpPr>
          <p:spPr>
            <a:xfrm rot="1202057">
              <a:off x="5881993" y="3618689"/>
              <a:ext cx="817123" cy="11867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56681" y="1426724"/>
            <a:ext cx="4299625" cy="1569660"/>
          </a:xfrm>
          <a:prstGeom prst="rect">
            <a:avLst/>
          </a:prstGeom>
          <a:noFill/>
        </p:spPr>
        <p:txBody>
          <a:bodyPr wrap="square" rtlCol="0">
            <a:spAutoFit/>
          </a:bodyPr>
          <a:lstStyle/>
          <a:p>
            <a:r>
              <a:rPr lang="en-US" sz="2400" dirty="0" smtClean="0"/>
              <a:t>Addison is 5 years old and you are serving her oatmeal.  What is the minimum portion size that must be served?  </a:t>
            </a:r>
            <a:endParaRPr lang="en-US" sz="2400" dirty="0"/>
          </a:p>
        </p:txBody>
      </p:sp>
      <p:pic>
        <p:nvPicPr>
          <p:cNvPr id="8" name="Picture 7"/>
          <p:cNvPicPr>
            <a:picLocks noChangeAspect="1"/>
          </p:cNvPicPr>
          <p:nvPr/>
        </p:nvPicPr>
        <p:blipFill>
          <a:blip r:embed="rId5"/>
          <a:stretch>
            <a:fillRect/>
          </a:stretch>
        </p:blipFill>
        <p:spPr>
          <a:xfrm>
            <a:off x="4966054" y="1264596"/>
            <a:ext cx="3739239" cy="4888481"/>
          </a:xfrm>
          <a:prstGeom prst="rect">
            <a:avLst/>
          </a:prstGeom>
          <a:ln>
            <a:solidFill>
              <a:schemeClr val="tx1"/>
            </a:solidFill>
          </a:ln>
        </p:spPr>
      </p:pic>
      <p:sp>
        <p:nvSpPr>
          <p:cNvPr id="9" name="Rectangle 8"/>
          <p:cNvSpPr/>
          <p:nvPr/>
        </p:nvSpPr>
        <p:spPr>
          <a:xfrm>
            <a:off x="4967591" y="4876800"/>
            <a:ext cx="3780818" cy="418726"/>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ular Callout 9"/>
          <p:cNvSpPr/>
          <p:nvPr/>
        </p:nvSpPr>
        <p:spPr>
          <a:xfrm>
            <a:off x="2010384" y="3158249"/>
            <a:ext cx="7023888" cy="966279"/>
          </a:xfrm>
          <a:prstGeom prst="wedgeRectCallout">
            <a:avLst>
              <a:gd name="adj1" fmla="val 16099"/>
              <a:gd name="adj2" fmla="val 1249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6"/>
          <a:stretch>
            <a:fillRect/>
          </a:stretch>
        </p:blipFill>
        <p:spPr>
          <a:xfrm>
            <a:off x="2068427" y="3298129"/>
            <a:ext cx="6965845" cy="569737"/>
          </a:xfrm>
          <a:prstGeom prst="rect">
            <a:avLst/>
          </a:prstGeom>
        </p:spPr>
      </p:pic>
      <p:sp>
        <p:nvSpPr>
          <p:cNvPr id="12" name="Down Arrow 11"/>
          <p:cNvSpPr/>
          <p:nvPr/>
        </p:nvSpPr>
        <p:spPr>
          <a:xfrm>
            <a:off x="4493410" y="2363824"/>
            <a:ext cx="635540" cy="8365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28153" y="4491128"/>
            <a:ext cx="2328153" cy="1485089"/>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The minimum portion is ¼ cup cooked</a:t>
            </a:r>
            <a:endParaRPr lang="en-US" sz="2800" dirty="0"/>
          </a:p>
        </p:txBody>
      </p:sp>
    </p:spTree>
    <p:custDataLst>
      <p:tags r:id="rId1"/>
    </p:custDataLst>
    <p:extLst>
      <p:ext uri="{BB962C8B-B14F-4D97-AF65-F5344CB8AC3E}">
        <p14:creationId xmlns:p14="http://schemas.microsoft.com/office/powerpoint/2010/main" val="424352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459223" y="305709"/>
            <a:ext cx="8188414" cy="2620814"/>
          </a:xfrm>
          <a:prstGeom prst="rect">
            <a:avLst/>
          </a:prstGeom>
        </p:spPr>
      </p:pic>
      <p:pic>
        <p:nvPicPr>
          <p:cNvPr id="4" name="Picture 3"/>
          <p:cNvPicPr>
            <a:picLocks noChangeAspect="1"/>
          </p:cNvPicPr>
          <p:nvPr/>
        </p:nvPicPr>
        <p:blipFill>
          <a:blip r:embed="rId5"/>
          <a:stretch>
            <a:fillRect/>
          </a:stretch>
        </p:blipFill>
        <p:spPr>
          <a:xfrm>
            <a:off x="442300" y="2920628"/>
            <a:ext cx="8285873" cy="1443849"/>
          </a:xfrm>
          <a:prstGeom prst="rect">
            <a:avLst/>
          </a:prstGeom>
        </p:spPr>
      </p:pic>
      <p:sp>
        <p:nvSpPr>
          <p:cNvPr id="5" name="Rectangle 4"/>
          <p:cNvSpPr/>
          <p:nvPr/>
        </p:nvSpPr>
        <p:spPr>
          <a:xfrm>
            <a:off x="2658889" y="3832699"/>
            <a:ext cx="2081719" cy="616084"/>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1304" y="4649491"/>
            <a:ext cx="8942696" cy="175432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Puffed cereal portion size for ages 1-5 years is ¾ cup instead of 0.625 cups </a:t>
            </a:r>
            <a:r>
              <a:rPr lang="en-US" sz="2400" smtClean="0"/>
              <a:t>because USDA </a:t>
            </a:r>
            <a:r>
              <a:rPr lang="en-US" sz="2400" dirty="0" smtClean="0"/>
              <a:t>rounds up to the next quarter cup</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2400" dirty="0" smtClean="0"/>
              <a:t>Never round down because it won’t meet minimum serving size requirements</a:t>
            </a:r>
            <a:endParaRPr lang="en-US" sz="2400" dirty="0"/>
          </a:p>
        </p:txBody>
      </p:sp>
    </p:spTree>
    <p:custDataLst>
      <p:tags r:id="rId1"/>
    </p:custDataLst>
    <p:extLst>
      <p:ext uri="{BB962C8B-B14F-4D97-AF65-F5344CB8AC3E}">
        <p14:creationId xmlns:p14="http://schemas.microsoft.com/office/powerpoint/2010/main" val="2266720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Poll #4</a:t>
            </a:r>
            <a:endParaRPr lang="en-US" dirty="0"/>
          </a:p>
        </p:txBody>
      </p:sp>
      <p:sp>
        <p:nvSpPr>
          <p:cNvPr id="4" name="TextBox 3"/>
          <p:cNvSpPr txBox="1"/>
          <p:nvPr/>
        </p:nvSpPr>
        <p:spPr>
          <a:xfrm>
            <a:off x="120178" y="849548"/>
            <a:ext cx="8586281" cy="1384995"/>
          </a:xfrm>
          <a:prstGeom prst="rect">
            <a:avLst/>
          </a:prstGeom>
          <a:noFill/>
        </p:spPr>
        <p:txBody>
          <a:bodyPr wrap="square" rtlCol="0">
            <a:spAutoFit/>
          </a:bodyPr>
          <a:lstStyle/>
          <a:p>
            <a:r>
              <a:rPr lang="en-US" sz="2800" b="1" dirty="0" smtClean="0"/>
              <a:t>Question: </a:t>
            </a:r>
            <a:r>
              <a:rPr lang="en-US" sz="2800" dirty="0" smtClean="0"/>
              <a:t>Based on the chart on the screen, what is the minimum number of </a:t>
            </a:r>
            <a:r>
              <a:rPr lang="en-US" sz="2800" u="sng" dirty="0" smtClean="0"/>
              <a:t>saltine</a:t>
            </a:r>
            <a:r>
              <a:rPr lang="en-US" sz="2800" dirty="0" smtClean="0"/>
              <a:t> crackers that must be served to an </a:t>
            </a:r>
            <a:r>
              <a:rPr lang="en-US" sz="2800" u="sng" dirty="0" smtClean="0"/>
              <a:t>adult</a:t>
            </a:r>
            <a:r>
              <a:rPr lang="en-US" sz="2800" dirty="0" smtClean="0"/>
              <a:t> participant at </a:t>
            </a:r>
            <a:r>
              <a:rPr lang="en-US" sz="2800" u="sng" dirty="0" smtClean="0"/>
              <a:t>snack</a:t>
            </a:r>
            <a:r>
              <a:rPr lang="en-US" sz="2800" dirty="0" smtClean="0"/>
              <a:t>. </a:t>
            </a:r>
            <a:endParaRPr lang="en-US" sz="2800" b="1" dirty="0"/>
          </a:p>
        </p:txBody>
      </p:sp>
      <p:pic>
        <p:nvPicPr>
          <p:cNvPr id="5" name="Picture 4"/>
          <p:cNvPicPr>
            <a:picLocks noChangeAspect="1"/>
          </p:cNvPicPr>
          <p:nvPr/>
        </p:nvPicPr>
        <p:blipFill rotWithShape="1">
          <a:blip r:embed="rId4"/>
          <a:srcRect l="2912"/>
          <a:stretch/>
        </p:blipFill>
        <p:spPr>
          <a:xfrm>
            <a:off x="395590" y="2341123"/>
            <a:ext cx="5960585" cy="1964987"/>
          </a:xfrm>
          <a:prstGeom prst="rect">
            <a:avLst/>
          </a:prstGeom>
        </p:spPr>
      </p:pic>
      <p:pic>
        <p:nvPicPr>
          <p:cNvPr id="6" name="Picture 5"/>
          <p:cNvPicPr>
            <a:picLocks noChangeAspect="1"/>
          </p:cNvPicPr>
          <p:nvPr/>
        </p:nvPicPr>
        <p:blipFill rotWithShape="1">
          <a:blip r:embed="rId5"/>
          <a:srcRect r="1328"/>
          <a:stretch/>
        </p:blipFill>
        <p:spPr>
          <a:xfrm>
            <a:off x="418492" y="4254230"/>
            <a:ext cx="5930428" cy="2124075"/>
          </a:xfrm>
          <a:prstGeom prst="rect">
            <a:avLst/>
          </a:prstGeom>
        </p:spPr>
      </p:pic>
      <p:sp>
        <p:nvSpPr>
          <p:cNvPr id="7" name="TextBox 6"/>
          <p:cNvSpPr txBox="1"/>
          <p:nvPr/>
        </p:nvSpPr>
        <p:spPr>
          <a:xfrm>
            <a:off x="6465651" y="2945545"/>
            <a:ext cx="2516221" cy="2246769"/>
          </a:xfrm>
          <a:prstGeom prst="rect">
            <a:avLst/>
          </a:prstGeom>
          <a:noFill/>
        </p:spPr>
        <p:txBody>
          <a:bodyPr wrap="square" rtlCol="0">
            <a:spAutoFit/>
          </a:bodyPr>
          <a:lstStyle/>
          <a:p>
            <a:pPr marL="514350" indent="-514350">
              <a:buAutoNum type="alphaUcPeriod"/>
            </a:pPr>
            <a:r>
              <a:rPr lang="en-US" sz="2800" dirty="0" smtClean="0"/>
              <a:t>4 crackers</a:t>
            </a:r>
          </a:p>
          <a:p>
            <a:pPr marL="514350" indent="-514350">
              <a:buAutoNum type="alphaUcPeriod"/>
            </a:pPr>
            <a:r>
              <a:rPr lang="en-US" sz="2800" dirty="0" smtClean="0"/>
              <a:t>8 crackers</a:t>
            </a:r>
          </a:p>
          <a:p>
            <a:pPr marL="514350" indent="-514350">
              <a:buAutoNum type="alphaUcPeriod"/>
            </a:pPr>
            <a:r>
              <a:rPr lang="en-US" sz="2800" dirty="0" smtClean="0"/>
              <a:t>14 crackers</a:t>
            </a:r>
          </a:p>
          <a:p>
            <a:pPr marL="514350" indent="-514350">
              <a:buAutoNum type="alphaUcPeriod"/>
            </a:pPr>
            <a:r>
              <a:rPr lang="en-US" sz="2800" dirty="0" smtClean="0"/>
              <a:t>16 crackers</a:t>
            </a:r>
          </a:p>
          <a:p>
            <a:pPr marL="514350" indent="-514350">
              <a:buAutoNum type="alphaUcPeriod"/>
            </a:pPr>
            <a:endParaRPr lang="en-US" sz="2800" dirty="0"/>
          </a:p>
        </p:txBody>
      </p:sp>
    </p:spTree>
    <p:custDataLst>
      <p:tags r:id="rId1"/>
    </p:custDataLst>
    <p:extLst>
      <p:ext uri="{BB962C8B-B14F-4D97-AF65-F5344CB8AC3E}">
        <p14:creationId xmlns:p14="http://schemas.microsoft.com/office/powerpoint/2010/main" val="11437012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Poll #4</a:t>
            </a:r>
            <a:endParaRPr lang="en-US" dirty="0"/>
          </a:p>
        </p:txBody>
      </p:sp>
      <p:sp>
        <p:nvSpPr>
          <p:cNvPr id="4" name="TextBox 3"/>
          <p:cNvSpPr txBox="1"/>
          <p:nvPr/>
        </p:nvSpPr>
        <p:spPr>
          <a:xfrm>
            <a:off x="120178" y="849548"/>
            <a:ext cx="8586281" cy="1384995"/>
          </a:xfrm>
          <a:prstGeom prst="rect">
            <a:avLst/>
          </a:prstGeom>
          <a:noFill/>
        </p:spPr>
        <p:txBody>
          <a:bodyPr wrap="square" rtlCol="0">
            <a:spAutoFit/>
          </a:bodyPr>
          <a:lstStyle/>
          <a:p>
            <a:r>
              <a:rPr lang="en-US" sz="2800" b="1" dirty="0" smtClean="0"/>
              <a:t>Question: </a:t>
            </a:r>
            <a:r>
              <a:rPr lang="en-US" sz="2800" dirty="0" smtClean="0"/>
              <a:t>Based on the chart on the screen, what is the minimum number of </a:t>
            </a:r>
            <a:r>
              <a:rPr lang="en-US" sz="2800" u="sng" dirty="0" smtClean="0"/>
              <a:t>saltine</a:t>
            </a:r>
            <a:r>
              <a:rPr lang="en-US" sz="2800" dirty="0" smtClean="0"/>
              <a:t> crackers that must be served to an </a:t>
            </a:r>
            <a:r>
              <a:rPr lang="en-US" sz="2800" u="sng" dirty="0" smtClean="0"/>
              <a:t>adult</a:t>
            </a:r>
            <a:r>
              <a:rPr lang="en-US" sz="2800" dirty="0" smtClean="0"/>
              <a:t> participant at </a:t>
            </a:r>
            <a:r>
              <a:rPr lang="en-US" sz="2800" u="sng" dirty="0" smtClean="0"/>
              <a:t>snack</a:t>
            </a:r>
            <a:r>
              <a:rPr lang="en-US" sz="2800" dirty="0" smtClean="0"/>
              <a:t>. </a:t>
            </a:r>
            <a:endParaRPr lang="en-US" sz="2800" b="1" dirty="0"/>
          </a:p>
        </p:txBody>
      </p:sp>
      <p:pic>
        <p:nvPicPr>
          <p:cNvPr id="5" name="Picture 4"/>
          <p:cNvPicPr>
            <a:picLocks noChangeAspect="1"/>
          </p:cNvPicPr>
          <p:nvPr/>
        </p:nvPicPr>
        <p:blipFill rotWithShape="1">
          <a:blip r:embed="rId4"/>
          <a:srcRect l="2912"/>
          <a:stretch/>
        </p:blipFill>
        <p:spPr>
          <a:xfrm>
            <a:off x="395590" y="2341123"/>
            <a:ext cx="5960585" cy="1964987"/>
          </a:xfrm>
          <a:prstGeom prst="rect">
            <a:avLst/>
          </a:prstGeom>
        </p:spPr>
      </p:pic>
      <p:pic>
        <p:nvPicPr>
          <p:cNvPr id="6" name="Picture 5"/>
          <p:cNvPicPr>
            <a:picLocks noChangeAspect="1"/>
          </p:cNvPicPr>
          <p:nvPr/>
        </p:nvPicPr>
        <p:blipFill rotWithShape="1">
          <a:blip r:embed="rId5"/>
          <a:srcRect r="1328"/>
          <a:stretch/>
        </p:blipFill>
        <p:spPr>
          <a:xfrm>
            <a:off x="418492" y="4254230"/>
            <a:ext cx="5930428" cy="2124075"/>
          </a:xfrm>
          <a:prstGeom prst="rect">
            <a:avLst/>
          </a:prstGeom>
        </p:spPr>
      </p:pic>
      <p:sp>
        <p:nvSpPr>
          <p:cNvPr id="7" name="TextBox 6"/>
          <p:cNvSpPr txBox="1"/>
          <p:nvPr/>
        </p:nvSpPr>
        <p:spPr>
          <a:xfrm>
            <a:off x="6465651" y="2945545"/>
            <a:ext cx="2516221" cy="2246769"/>
          </a:xfrm>
          <a:prstGeom prst="rect">
            <a:avLst/>
          </a:prstGeom>
          <a:noFill/>
        </p:spPr>
        <p:txBody>
          <a:bodyPr wrap="square" rtlCol="0">
            <a:spAutoFit/>
          </a:bodyPr>
          <a:lstStyle/>
          <a:p>
            <a:pPr marL="514350" indent="-514350">
              <a:buAutoNum type="alphaUcPeriod"/>
            </a:pPr>
            <a:r>
              <a:rPr lang="en-US" sz="2800" dirty="0" smtClean="0"/>
              <a:t>4 crackers</a:t>
            </a:r>
          </a:p>
          <a:p>
            <a:pPr marL="514350" indent="-514350">
              <a:buAutoNum type="alphaUcPeriod"/>
            </a:pPr>
            <a:r>
              <a:rPr lang="en-US" sz="2800" b="1" dirty="0" smtClean="0"/>
              <a:t>8 crackers</a:t>
            </a:r>
          </a:p>
          <a:p>
            <a:pPr marL="514350" indent="-514350">
              <a:buAutoNum type="alphaUcPeriod"/>
            </a:pPr>
            <a:r>
              <a:rPr lang="en-US" sz="2800" dirty="0" smtClean="0"/>
              <a:t>14 crackers</a:t>
            </a:r>
          </a:p>
          <a:p>
            <a:pPr marL="514350" indent="-514350">
              <a:buAutoNum type="alphaUcPeriod"/>
            </a:pPr>
            <a:r>
              <a:rPr lang="en-US" sz="2800" dirty="0" smtClean="0"/>
              <a:t>16 crackers</a:t>
            </a:r>
          </a:p>
          <a:p>
            <a:pPr marL="514350" indent="-514350">
              <a:buAutoNum type="alphaUcPeriod"/>
            </a:pPr>
            <a:endParaRPr lang="en-US" sz="2800" dirty="0"/>
          </a:p>
        </p:txBody>
      </p:sp>
      <p:sp>
        <p:nvSpPr>
          <p:cNvPr id="2" name="Rectangle 1"/>
          <p:cNvSpPr/>
          <p:nvPr/>
        </p:nvSpPr>
        <p:spPr>
          <a:xfrm>
            <a:off x="3404681" y="2701250"/>
            <a:ext cx="1517515" cy="36770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83706" y="3503680"/>
            <a:ext cx="1525520" cy="2317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13649" y="4994596"/>
            <a:ext cx="1525520" cy="3491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0823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Certificate of Completion</a:t>
            </a:r>
            <a:endParaRPr lang="en-US" dirty="0"/>
          </a:p>
        </p:txBody>
      </p:sp>
      <p:pic>
        <p:nvPicPr>
          <p:cNvPr id="4" name="Content Placeholder 3"/>
          <p:cNvPicPr>
            <a:picLocks noGrp="1" noChangeAspect="1"/>
          </p:cNvPicPr>
          <p:nvPr>
            <p:ph idx="4294967295"/>
          </p:nvPr>
        </p:nvPicPr>
        <p:blipFill>
          <a:blip r:embed="rId4"/>
          <a:stretch>
            <a:fillRect/>
          </a:stretch>
        </p:blipFill>
        <p:spPr>
          <a:xfrm>
            <a:off x="1682141" y="988345"/>
            <a:ext cx="5254686" cy="3840842"/>
          </a:xfrm>
          <a:prstGeom prst="rect">
            <a:avLst/>
          </a:prstGeom>
        </p:spPr>
      </p:pic>
      <p:sp>
        <p:nvSpPr>
          <p:cNvPr id="6" name="TextBox 5"/>
          <p:cNvSpPr txBox="1"/>
          <p:nvPr/>
        </p:nvSpPr>
        <p:spPr>
          <a:xfrm>
            <a:off x="168166" y="4960883"/>
            <a:ext cx="8975834"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Certificates will be sent within 1 week to the registered attendee</a:t>
            </a:r>
          </a:p>
          <a:p>
            <a:pPr marL="285750" indent="-285750">
              <a:buFont typeface="Arial" panose="020B0604020202020204" pitchFamily="34" charset="0"/>
              <a:buChar char="•"/>
            </a:pPr>
            <a:r>
              <a:rPr lang="en-US" sz="2000" dirty="0" smtClean="0"/>
              <a:t>Only attendees who viewed the entire session will be provided with a certificate</a:t>
            </a:r>
          </a:p>
          <a:p>
            <a:pPr marL="285750" indent="-285750">
              <a:buFont typeface="Arial" panose="020B0604020202020204" pitchFamily="34" charset="0"/>
              <a:buChar char="•"/>
            </a:pPr>
            <a:r>
              <a:rPr lang="en-US" sz="2000" dirty="0" smtClean="0"/>
              <a:t>Questions? E-mail </a:t>
            </a:r>
            <a:r>
              <a:rPr lang="en-US" sz="2000" dirty="0" smtClean="0">
                <a:hlinkClick r:id="rId5"/>
              </a:rPr>
              <a:t>ODE.CommunityNutrition@state.or.us</a:t>
            </a:r>
            <a:r>
              <a:rPr lang="en-US" sz="2000" dirty="0" smtClean="0"/>
              <a:t> </a:t>
            </a:r>
            <a:endParaRPr lang="en-US" sz="2000" dirty="0"/>
          </a:p>
        </p:txBody>
      </p:sp>
    </p:spTree>
    <p:custDataLst>
      <p:tags r:id="rId1"/>
    </p:custDataLst>
    <p:extLst>
      <p:ext uri="{BB962C8B-B14F-4D97-AF65-F5344CB8AC3E}">
        <p14:creationId xmlns:p14="http://schemas.microsoft.com/office/powerpoint/2010/main" val="3205118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USDA’s Exhibit A Grains Tools</a:t>
            </a:r>
            <a:endParaRPr lang="en-US" dirty="0"/>
          </a:p>
        </p:txBody>
      </p:sp>
      <p:sp>
        <p:nvSpPr>
          <p:cNvPr id="3" name="TextBox 2"/>
          <p:cNvSpPr txBox="1"/>
          <p:nvPr/>
        </p:nvSpPr>
        <p:spPr>
          <a:xfrm>
            <a:off x="734291" y="1593273"/>
            <a:ext cx="7841673" cy="1384995"/>
          </a:xfrm>
          <a:prstGeom prst="rect">
            <a:avLst/>
          </a:prstGeom>
          <a:noFill/>
        </p:spPr>
        <p:txBody>
          <a:bodyPr wrap="square" rtlCol="0">
            <a:spAutoFit/>
          </a:bodyPr>
          <a:lstStyle/>
          <a:p>
            <a:r>
              <a:rPr lang="en-US" sz="2800" dirty="0" smtClean="0"/>
              <a:t>Go to: </a:t>
            </a:r>
            <a:r>
              <a:rPr lang="en-US" sz="2800" dirty="0">
                <a:hlinkClick r:id="rId4"/>
              </a:rPr>
              <a:t>https://foodbuyingguide.fns.usda.gov</a:t>
            </a:r>
            <a:r>
              <a:rPr lang="en-US" sz="2800" dirty="0" smtClean="0">
                <a:hlinkClick r:id="rId4"/>
              </a:rPr>
              <a:t>/</a:t>
            </a:r>
            <a:r>
              <a:rPr lang="en-US" sz="2800" dirty="0" smtClean="0"/>
              <a:t> or the Food Buying Guide Mobile App</a:t>
            </a:r>
          </a:p>
          <a:p>
            <a:endParaRPr lang="en-US" sz="2800" dirty="0"/>
          </a:p>
        </p:txBody>
      </p:sp>
      <p:pic>
        <p:nvPicPr>
          <p:cNvPr id="5" name="Picture 4"/>
          <p:cNvPicPr>
            <a:picLocks noChangeAspect="1"/>
          </p:cNvPicPr>
          <p:nvPr/>
        </p:nvPicPr>
        <p:blipFill>
          <a:blip r:embed="rId5"/>
          <a:stretch>
            <a:fillRect/>
          </a:stretch>
        </p:blipFill>
        <p:spPr>
          <a:xfrm>
            <a:off x="463738" y="2737581"/>
            <a:ext cx="5247594" cy="3470520"/>
          </a:xfrm>
          <a:prstGeom prst="rect">
            <a:avLst/>
          </a:prstGeom>
          <a:ln>
            <a:solidFill>
              <a:schemeClr val="tx1"/>
            </a:solidFill>
          </a:ln>
        </p:spPr>
      </p:pic>
      <p:sp>
        <p:nvSpPr>
          <p:cNvPr id="6" name="Rectangle 5"/>
          <p:cNvSpPr/>
          <p:nvPr/>
        </p:nvSpPr>
        <p:spPr>
          <a:xfrm>
            <a:off x="2220354" y="4330671"/>
            <a:ext cx="1658919" cy="1582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6"/>
          <a:stretch>
            <a:fillRect/>
          </a:stretch>
        </p:blipFill>
        <p:spPr>
          <a:xfrm>
            <a:off x="5969893" y="2285770"/>
            <a:ext cx="2250528" cy="3850525"/>
          </a:xfrm>
          <a:prstGeom prst="rect">
            <a:avLst/>
          </a:prstGeom>
        </p:spPr>
      </p:pic>
      <p:sp>
        <p:nvSpPr>
          <p:cNvPr id="8" name="Rectangle 7"/>
          <p:cNvSpPr/>
          <p:nvPr/>
        </p:nvSpPr>
        <p:spPr>
          <a:xfrm>
            <a:off x="6838674" y="4779818"/>
            <a:ext cx="587362" cy="5264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9185" y="1051976"/>
            <a:ext cx="8096602" cy="523220"/>
          </a:xfrm>
          <a:prstGeom prst="rect">
            <a:avLst/>
          </a:prstGeom>
          <a:noFill/>
        </p:spPr>
        <p:txBody>
          <a:bodyPr wrap="square" rtlCol="0">
            <a:spAutoFit/>
          </a:bodyPr>
          <a:lstStyle/>
          <a:p>
            <a:r>
              <a:rPr lang="en-US" sz="2800" dirty="0" smtClean="0"/>
              <a:t>If the grain item you are using is not on the handout:</a:t>
            </a:r>
            <a:endParaRPr lang="en-US" sz="2800" dirty="0"/>
          </a:p>
        </p:txBody>
      </p:sp>
    </p:spTree>
    <p:custDataLst>
      <p:tags r:id="rId1"/>
    </p:custDataLst>
    <p:extLst>
      <p:ext uri="{BB962C8B-B14F-4D97-AF65-F5344CB8AC3E}">
        <p14:creationId xmlns:p14="http://schemas.microsoft.com/office/powerpoint/2010/main" val="256869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Exhibit A Grains Tool</a:t>
            </a:r>
            <a:endParaRPr lang="en-US"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5842" r="13732" b="20512"/>
          <a:stretch/>
        </p:blipFill>
        <p:spPr>
          <a:xfrm>
            <a:off x="1881838" y="984169"/>
            <a:ext cx="5700409" cy="1690239"/>
          </a:xfrm>
          <a:prstGeom prst="rect">
            <a:avLst/>
          </a:prstGeom>
        </p:spPr>
      </p:pic>
      <p:pic>
        <p:nvPicPr>
          <p:cNvPr id="5" name="Picture 4"/>
          <p:cNvPicPr>
            <a:picLocks noChangeAspect="1"/>
          </p:cNvPicPr>
          <p:nvPr/>
        </p:nvPicPr>
        <p:blipFill>
          <a:blip r:embed="rId5"/>
          <a:stretch>
            <a:fillRect/>
          </a:stretch>
        </p:blipFill>
        <p:spPr>
          <a:xfrm>
            <a:off x="512324" y="2674408"/>
            <a:ext cx="8096250" cy="3752837"/>
          </a:xfrm>
          <a:prstGeom prst="rect">
            <a:avLst/>
          </a:prstGeom>
        </p:spPr>
      </p:pic>
      <p:sp>
        <p:nvSpPr>
          <p:cNvPr id="6" name="Rectangle 5"/>
          <p:cNvSpPr/>
          <p:nvPr/>
        </p:nvSpPr>
        <p:spPr>
          <a:xfrm>
            <a:off x="1881838" y="3546996"/>
            <a:ext cx="2800409" cy="27273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81838" y="4141728"/>
            <a:ext cx="5141532" cy="34596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57850" y="5567107"/>
            <a:ext cx="2800409" cy="27273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23371" y="5533060"/>
            <a:ext cx="1452664" cy="30677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ular Callout 9"/>
          <p:cNvSpPr/>
          <p:nvPr/>
        </p:nvSpPr>
        <p:spPr>
          <a:xfrm>
            <a:off x="5025956" y="3145277"/>
            <a:ext cx="1997413" cy="674451"/>
          </a:xfrm>
          <a:prstGeom prst="wedgeRectCallout">
            <a:avLst>
              <a:gd name="adj1" fmla="val -68333"/>
              <a:gd name="adj2" fmla="val 298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Product name or name of dish</a:t>
            </a:r>
            <a:endParaRPr lang="en-US" dirty="0"/>
          </a:p>
        </p:txBody>
      </p:sp>
      <p:sp>
        <p:nvSpPr>
          <p:cNvPr id="11" name="Rectangular Callout 10"/>
          <p:cNvSpPr/>
          <p:nvPr/>
        </p:nvSpPr>
        <p:spPr>
          <a:xfrm>
            <a:off x="7496783" y="3819728"/>
            <a:ext cx="1329447" cy="667966"/>
          </a:xfrm>
          <a:prstGeom prst="wedgeRectCallout">
            <a:avLst>
              <a:gd name="adj1" fmla="val -76931"/>
              <a:gd name="adj2" fmla="val 246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 grain item</a:t>
            </a:r>
            <a:endParaRPr lang="en-US" dirty="0"/>
          </a:p>
        </p:txBody>
      </p:sp>
      <p:sp>
        <p:nvSpPr>
          <p:cNvPr id="12" name="Rectangular Callout 11"/>
          <p:cNvSpPr/>
          <p:nvPr/>
        </p:nvSpPr>
        <p:spPr>
          <a:xfrm>
            <a:off x="3677055" y="4786009"/>
            <a:ext cx="2153056" cy="66148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 Serving Size from Nutrition Label</a:t>
            </a:r>
            <a:endParaRPr lang="en-US" dirty="0"/>
          </a:p>
        </p:txBody>
      </p:sp>
      <p:sp>
        <p:nvSpPr>
          <p:cNvPr id="13" name="Rectangular Callout 12"/>
          <p:cNvSpPr/>
          <p:nvPr/>
        </p:nvSpPr>
        <p:spPr>
          <a:xfrm>
            <a:off x="6024664" y="4792494"/>
            <a:ext cx="998705" cy="64851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unit</a:t>
            </a:r>
            <a:endParaRPr lang="en-US" dirty="0"/>
          </a:p>
        </p:txBody>
      </p:sp>
      <p:sp>
        <p:nvSpPr>
          <p:cNvPr id="14" name="Rectangular Callout 13"/>
          <p:cNvSpPr/>
          <p:nvPr/>
        </p:nvSpPr>
        <p:spPr>
          <a:xfrm>
            <a:off x="7671881" y="4870315"/>
            <a:ext cx="1050587" cy="57717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Answer</a:t>
            </a:r>
            <a:endParaRPr lang="en-US" dirty="0"/>
          </a:p>
        </p:txBody>
      </p:sp>
      <p:sp>
        <p:nvSpPr>
          <p:cNvPr id="15" name="Rectangle 14"/>
          <p:cNvSpPr/>
          <p:nvPr/>
        </p:nvSpPr>
        <p:spPr>
          <a:xfrm>
            <a:off x="1881838" y="1777946"/>
            <a:ext cx="1445022" cy="42423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367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Notes on Ounce Equivalents</a:t>
            </a:r>
            <a:endParaRPr lang="en-US" dirty="0"/>
          </a:p>
        </p:txBody>
      </p:sp>
      <p:sp>
        <p:nvSpPr>
          <p:cNvPr id="3" name="TextBox 2"/>
          <p:cNvSpPr txBox="1"/>
          <p:nvPr/>
        </p:nvSpPr>
        <p:spPr>
          <a:xfrm>
            <a:off x="188068" y="1647217"/>
            <a:ext cx="8690042" cy="3970318"/>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t>Processed combination foods </a:t>
            </a:r>
            <a:r>
              <a:rPr lang="en-US" sz="2800" dirty="0" smtClean="0"/>
              <a:t>will still require Product Formulation Statements or Child Nutrition Labels – make sure the portion size provided is in ounce equivalents</a:t>
            </a:r>
          </a:p>
          <a:p>
            <a:endParaRPr lang="en-US" sz="2800" dirty="0" smtClean="0"/>
          </a:p>
          <a:p>
            <a:pPr marL="457200" indent="-457200">
              <a:buFont typeface="Arial" panose="020B0604020202020204" pitchFamily="34" charset="0"/>
              <a:buChar char="•"/>
            </a:pPr>
            <a:r>
              <a:rPr lang="en-US" sz="2800" b="1" dirty="0" smtClean="0"/>
              <a:t>Single component grain products </a:t>
            </a:r>
            <a:r>
              <a:rPr lang="en-US" sz="2800" dirty="0" smtClean="0"/>
              <a:t>will not need additional supporting documentation beyond what is required for sugar limit thresholds and whole grain-rich documentation</a:t>
            </a:r>
            <a:endParaRPr lang="en-US" sz="2800" dirty="0"/>
          </a:p>
        </p:txBody>
      </p:sp>
    </p:spTree>
    <p:custDataLst>
      <p:tags r:id="rId1"/>
    </p:custDataLst>
    <p:extLst>
      <p:ext uri="{BB962C8B-B14F-4D97-AF65-F5344CB8AC3E}">
        <p14:creationId xmlns:p14="http://schemas.microsoft.com/office/powerpoint/2010/main" val="21985474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Product Specification Sheets</a:t>
            </a:r>
            <a:endParaRPr lang="en-US" dirty="0"/>
          </a:p>
        </p:txBody>
      </p:sp>
      <p:pic>
        <p:nvPicPr>
          <p:cNvPr id="7" name="Picture 6"/>
          <p:cNvPicPr>
            <a:picLocks noChangeAspect="1"/>
          </p:cNvPicPr>
          <p:nvPr/>
        </p:nvPicPr>
        <p:blipFill>
          <a:blip r:embed="rId4"/>
          <a:stretch>
            <a:fillRect/>
          </a:stretch>
        </p:blipFill>
        <p:spPr>
          <a:xfrm>
            <a:off x="623455" y="1083414"/>
            <a:ext cx="4067606" cy="5315696"/>
          </a:xfrm>
          <a:prstGeom prst="rect">
            <a:avLst/>
          </a:prstGeom>
          <a:ln>
            <a:solidFill>
              <a:schemeClr val="tx1"/>
            </a:solidFill>
          </a:ln>
        </p:spPr>
      </p:pic>
      <p:sp>
        <p:nvSpPr>
          <p:cNvPr id="4" name="TextBox 3"/>
          <p:cNvSpPr txBox="1"/>
          <p:nvPr/>
        </p:nvSpPr>
        <p:spPr>
          <a:xfrm>
            <a:off x="4894767" y="1083414"/>
            <a:ext cx="3935799"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Helpful tool to organize grain products for CACFP</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Not required</a:t>
            </a:r>
          </a:p>
          <a:p>
            <a:pPr marL="342900" indent="-34290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Serving larger portions than the minimum serving size is allowed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Document calculations under the Notes section</a:t>
            </a:r>
          </a:p>
          <a:p>
            <a:endParaRPr lang="en-US" sz="2400" dirty="0" smtClean="0"/>
          </a:p>
          <a:p>
            <a:pPr marL="342900" indent="-342900">
              <a:buFont typeface="Arial" panose="020B0604020202020204" pitchFamily="34" charset="0"/>
              <a:buChar char="•"/>
            </a:pPr>
            <a:endParaRPr lang="en-US" sz="2400" dirty="0"/>
          </a:p>
        </p:txBody>
      </p:sp>
    </p:spTree>
    <p:custDataLst>
      <p:tags r:id="rId1"/>
    </p:custDataLst>
    <p:extLst>
      <p:ext uri="{BB962C8B-B14F-4D97-AF65-F5344CB8AC3E}">
        <p14:creationId xmlns:p14="http://schemas.microsoft.com/office/powerpoint/2010/main" val="37180180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Ounce Equivalents</a:t>
            </a:r>
            <a:endParaRPr lang="en-US" dirty="0"/>
          </a:p>
        </p:txBody>
      </p:sp>
      <p:sp>
        <p:nvSpPr>
          <p:cNvPr id="3" name="TextBox 2"/>
          <p:cNvSpPr txBox="1"/>
          <p:nvPr/>
        </p:nvSpPr>
        <p:spPr>
          <a:xfrm>
            <a:off x="298315" y="1124979"/>
            <a:ext cx="8612740" cy="5324535"/>
          </a:xfrm>
          <a:prstGeom prst="rect">
            <a:avLst/>
          </a:prstGeom>
          <a:noFill/>
        </p:spPr>
        <p:txBody>
          <a:bodyPr wrap="square" rtlCol="0">
            <a:spAutoFit/>
          </a:bodyPr>
          <a:lstStyle/>
          <a:p>
            <a:pPr marL="514350" indent="-514350">
              <a:buFont typeface="+mj-lt"/>
              <a:buAutoNum type="arabicPeriod"/>
            </a:pPr>
            <a:r>
              <a:rPr lang="en-US" sz="2400" dirty="0" smtClean="0"/>
              <a:t>Review your current grain products</a:t>
            </a:r>
          </a:p>
          <a:p>
            <a:endParaRPr lang="en-US" sz="1200" dirty="0" smtClean="0"/>
          </a:p>
          <a:p>
            <a:pPr marL="514350" indent="-514350">
              <a:buFont typeface="+mj-lt"/>
              <a:buAutoNum type="arabicPeriod" startAt="2"/>
            </a:pPr>
            <a:r>
              <a:rPr lang="en-US" sz="2400" dirty="0" smtClean="0"/>
              <a:t>Find out what portions are being served to your participants</a:t>
            </a:r>
          </a:p>
          <a:p>
            <a:endParaRPr lang="en-US" sz="1200" dirty="0" smtClean="0"/>
          </a:p>
          <a:p>
            <a:pPr marL="457200" indent="-457200">
              <a:buFont typeface="+mj-lt"/>
              <a:buAutoNum type="arabicPeriod" startAt="3"/>
            </a:pPr>
            <a:r>
              <a:rPr lang="en-US" sz="2400" dirty="0" smtClean="0"/>
              <a:t>Figure out your minimum serving size for each age group served</a:t>
            </a:r>
          </a:p>
          <a:p>
            <a:pPr marL="971550" lvl="1" indent="-514350">
              <a:buFont typeface="Arial" panose="020B0604020202020204" pitchFamily="34" charset="0"/>
              <a:buChar char="•"/>
            </a:pPr>
            <a:r>
              <a:rPr lang="en-US" sz="2000" dirty="0" smtClean="0"/>
              <a:t>½ oz. eq. for children 1-5</a:t>
            </a:r>
          </a:p>
          <a:p>
            <a:pPr marL="971550" lvl="1" indent="-514350">
              <a:buFont typeface="Arial" panose="020B0604020202020204" pitchFamily="34" charset="0"/>
              <a:buChar char="•"/>
            </a:pPr>
            <a:r>
              <a:rPr lang="en-US" sz="2000" dirty="0" smtClean="0"/>
              <a:t>1 oz. eq. for children 6-18</a:t>
            </a:r>
          </a:p>
          <a:p>
            <a:pPr marL="971550" lvl="1" indent="-514350">
              <a:buFont typeface="Arial" panose="020B0604020202020204" pitchFamily="34" charset="0"/>
              <a:buChar char="•"/>
            </a:pPr>
            <a:r>
              <a:rPr lang="en-US" sz="2000" dirty="0" smtClean="0"/>
              <a:t>2 oz. eq. at meals and 1 oz. eq. at snacks for adults</a:t>
            </a:r>
          </a:p>
          <a:p>
            <a:endParaRPr lang="en-US" sz="1200" dirty="0" smtClean="0"/>
          </a:p>
          <a:p>
            <a:pPr marL="514350" indent="-514350">
              <a:buFont typeface="+mj-lt"/>
              <a:buAutoNum type="arabicPeriod" startAt="4"/>
            </a:pPr>
            <a:r>
              <a:rPr lang="en-US" sz="2400" dirty="0" smtClean="0"/>
              <a:t>Compare portion sizes served to the Grains Measuring Chart on the </a:t>
            </a:r>
            <a:r>
              <a:rPr lang="en-US" sz="2400" i="1" dirty="0" smtClean="0"/>
              <a:t>Using Ounce Equivalents for Grains in the CACFP </a:t>
            </a:r>
            <a:r>
              <a:rPr lang="en-US" sz="2400" dirty="0" smtClean="0"/>
              <a:t>Handout</a:t>
            </a:r>
          </a:p>
          <a:p>
            <a:pPr marL="914400" lvl="1" indent="-457200">
              <a:buFont typeface="Arial" panose="020B0604020202020204" pitchFamily="34" charset="0"/>
              <a:buChar char="•"/>
            </a:pPr>
            <a:r>
              <a:rPr lang="en-US" sz="2000" dirty="0" smtClean="0"/>
              <a:t>If the item is NOT on the handout, use the Exhibit A Grains Tool on the Food Buying Guide or reach out to your specialist</a:t>
            </a:r>
          </a:p>
          <a:p>
            <a:pPr marL="514350" indent="-514350">
              <a:buFont typeface="+mj-lt"/>
              <a:buAutoNum type="arabicPeriod" startAt="4"/>
            </a:pPr>
            <a:endParaRPr lang="en-US" sz="1200" dirty="0" smtClean="0"/>
          </a:p>
          <a:p>
            <a:pPr marL="514350" indent="-514350">
              <a:buFont typeface="+mj-lt"/>
              <a:buAutoNum type="arabicPeriod" startAt="4"/>
            </a:pPr>
            <a:r>
              <a:rPr lang="en-US" sz="2400" dirty="0" smtClean="0"/>
              <a:t>If portions served meets or exceeds the minimum serving sizes listed for the age group and meal/snack, the item will meet minimum serving sizes for grains</a:t>
            </a:r>
            <a:endParaRPr lang="en-US" sz="2400" dirty="0"/>
          </a:p>
        </p:txBody>
      </p:sp>
    </p:spTree>
    <p:custDataLst>
      <p:tags r:id="rId1"/>
    </p:custDataLst>
    <p:extLst>
      <p:ext uri="{BB962C8B-B14F-4D97-AF65-F5344CB8AC3E}">
        <p14:creationId xmlns:p14="http://schemas.microsoft.com/office/powerpoint/2010/main" val="2072415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Poll #5</a:t>
            </a:r>
            <a:endParaRPr lang="en-US" dirty="0"/>
          </a:p>
        </p:txBody>
      </p:sp>
      <p:sp>
        <p:nvSpPr>
          <p:cNvPr id="4" name="TextBox 3"/>
          <p:cNvSpPr txBox="1"/>
          <p:nvPr/>
        </p:nvSpPr>
        <p:spPr>
          <a:xfrm>
            <a:off x="304800" y="1108953"/>
            <a:ext cx="8411183" cy="1384995"/>
          </a:xfrm>
          <a:prstGeom prst="rect">
            <a:avLst/>
          </a:prstGeom>
          <a:noFill/>
        </p:spPr>
        <p:txBody>
          <a:bodyPr wrap="square" rtlCol="0">
            <a:spAutoFit/>
          </a:bodyPr>
          <a:lstStyle/>
          <a:p>
            <a:r>
              <a:rPr lang="en-US" sz="2800" b="1" dirty="0" smtClean="0"/>
              <a:t>Question: </a:t>
            </a:r>
            <a:r>
              <a:rPr lang="en-US" sz="2800" dirty="0" smtClean="0"/>
              <a:t>What resources can </a:t>
            </a:r>
            <a:r>
              <a:rPr lang="en-US" sz="2800" dirty="0" smtClean="0"/>
              <a:t>be used to </a:t>
            </a:r>
            <a:r>
              <a:rPr lang="en-US" sz="2800" dirty="0" smtClean="0"/>
              <a:t>figure out minimum oz. eq. serving size for your grain item? (check all that applies) </a:t>
            </a:r>
            <a:endParaRPr lang="en-US" sz="2800" b="1" dirty="0"/>
          </a:p>
        </p:txBody>
      </p:sp>
      <p:sp>
        <p:nvSpPr>
          <p:cNvPr id="5" name="TextBox 4"/>
          <p:cNvSpPr txBox="1"/>
          <p:nvPr/>
        </p:nvSpPr>
        <p:spPr>
          <a:xfrm>
            <a:off x="304800" y="2829285"/>
            <a:ext cx="8839200" cy="2246769"/>
          </a:xfrm>
          <a:prstGeom prst="rect">
            <a:avLst/>
          </a:prstGeom>
          <a:noFill/>
        </p:spPr>
        <p:txBody>
          <a:bodyPr wrap="square" rtlCol="0">
            <a:spAutoFit/>
          </a:bodyPr>
          <a:lstStyle/>
          <a:p>
            <a:pPr marL="514350" indent="-514350">
              <a:buAutoNum type="alphaUcPeriod"/>
            </a:pPr>
            <a:r>
              <a:rPr lang="en-US" sz="2800" dirty="0" smtClean="0"/>
              <a:t>Exhibit A</a:t>
            </a:r>
            <a:endParaRPr lang="en-US" sz="2800" i="1" dirty="0" smtClean="0"/>
          </a:p>
          <a:p>
            <a:pPr marL="514350" indent="-514350">
              <a:buAutoNum type="alphaUcPeriod"/>
            </a:pPr>
            <a:r>
              <a:rPr lang="en-US" sz="2800" i="1" dirty="0" smtClean="0"/>
              <a:t>Using Ounce Equivalents for Grains in the CACFP </a:t>
            </a:r>
            <a:r>
              <a:rPr lang="en-US" sz="2800" dirty="0" smtClean="0"/>
              <a:t>Handout</a:t>
            </a:r>
          </a:p>
          <a:p>
            <a:pPr marL="514350" indent="-514350">
              <a:buAutoNum type="alphaUcPeriod"/>
            </a:pPr>
            <a:r>
              <a:rPr lang="en-US" sz="2800" dirty="0" smtClean="0"/>
              <a:t>Exhibit A Grains Tool in the Food Buying Guide</a:t>
            </a:r>
          </a:p>
          <a:p>
            <a:pPr marL="514350" indent="-514350">
              <a:buAutoNum type="alphaUcPeriod"/>
            </a:pPr>
            <a:r>
              <a:rPr lang="en-US" sz="2800" dirty="0" smtClean="0"/>
              <a:t>Your friendly Child Nutrition Specialist</a:t>
            </a:r>
          </a:p>
        </p:txBody>
      </p:sp>
    </p:spTree>
    <p:custDataLst>
      <p:tags r:id="rId1"/>
    </p:custDataLst>
    <p:extLst>
      <p:ext uri="{BB962C8B-B14F-4D97-AF65-F5344CB8AC3E}">
        <p14:creationId xmlns:p14="http://schemas.microsoft.com/office/powerpoint/2010/main" val="34390202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Poll #5</a:t>
            </a:r>
            <a:endParaRPr lang="en-US" dirty="0"/>
          </a:p>
        </p:txBody>
      </p:sp>
      <p:sp>
        <p:nvSpPr>
          <p:cNvPr id="4" name="TextBox 3"/>
          <p:cNvSpPr txBox="1"/>
          <p:nvPr/>
        </p:nvSpPr>
        <p:spPr>
          <a:xfrm>
            <a:off x="304800" y="1108953"/>
            <a:ext cx="8411183" cy="1384995"/>
          </a:xfrm>
          <a:prstGeom prst="rect">
            <a:avLst/>
          </a:prstGeom>
          <a:noFill/>
        </p:spPr>
        <p:txBody>
          <a:bodyPr wrap="square" rtlCol="0">
            <a:spAutoFit/>
          </a:bodyPr>
          <a:lstStyle/>
          <a:p>
            <a:r>
              <a:rPr lang="en-US" sz="2800" b="1" dirty="0" smtClean="0"/>
              <a:t>Question: </a:t>
            </a:r>
            <a:r>
              <a:rPr lang="en-US" sz="2800" dirty="0" smtClean="0"/>
              <a:t>What resources can be used to figure out minimum oz. eq. serving size for your grain item? (check all that applies) </a:t>
            </a:r>
            <a:endParaRPr lang="en-US" sz="2800" b="1" dirty="0"/>
          </a:p>
        </p:txBody>
      </p:sp>
      <p:sp>
        <p:nvSpPr>
          <p:cNvPr id="5" name="TextBox 4"/>
          <p:cNvSpPr txBox="1"/>
          <p:nvPr/>
        </p:nvSpPr>
        <p:spPr>
          <a:xfrm>
            <a:off x="304800" y="2829285"/>
            <a:ext cx="8839200" cy="2246769"/>
          </a:xfrm>
          <a:prstGeom prst="rect">
            <a:avLst/>
          </a:prstGeom>
          <a:noFill/>
        </p:spPr>
        <p:txBody>
          <a:bodyPr wrap="square" rtlCol="0">
            <a:spAutoFit/>
          </a:bodyPr>
          <a:lstStyle/>
          <a:p>
            <a:pPr marL="514350" indent="-514350">
              <a:buAutoNum type="alphaUcPeriod"/>
            </a:pPr>
            <a:r>
              <a:rPr lang="en-US" sz="2800" b="1" dirty="0" smtClean="0"/>
              <a:t>Exhibit A</a:t>
            </a:r>
            <a:endParaRPr lang="en-US" sz="2800" b="1" i="1" dirty="0" smtClean="0"/>
          </a:p>
          <a:p>
            <a:pPr marL="514350" indent="-514350">
              <a:buAutoNum type="alphaUcPeriod"/>
            </a:pPr>
            <a:r>
              <a:rPr lang="en-US" sz="2800" b="1" i="1" dirty="0" smtClean="0"/>
              <a:t>Using Ounce Equivalents for Grains in the CACFP </a:t>
            </a:r>
            <a:r>
              <a:rPr lang="en-US" sz="2800" b="1" dirty="0" smtClean="0"/>
              <a:t>Handout</a:t>
            </a:r>
          </a:p>
          <a:p>
            <a:pPr marL="514350" indent="-514350">
              <a:buAutoNum type="alphaUcPeriod"/>
            </a:pPr>
            <a:r>
              <a:rPr lang="en-US" sz="2800" b="1" dirty="0" smtClean="0"/>
              <a:t>Exhibit A Grains Tool in the Food Buying Guide</a:t>
            </a:r>
          </a:p>
          <a:p>
            <a:pPr marL="514350" indent="-514350">
              <a:buAutoNum type="alphaUcPeriod"/>
            </a:pPr>
            <a:r>
              <a:rPr lang="en-US" sz="2800" b="1" dirty="0" smtClean="0"/>
              <a:t>Your friendly Child Nutrition Specialist</a:t>
            </a:r>
          </a:p>
        </p:txBody>
      </p:sp>
      <p:sp>
        <p:nvSpPr>
          <p:cNvPr id="2" name="TextBox 1"/>
          <p:cNvSpPr txBox="1"/>
          <p:nvPr/>
        </p:nvSpPr>
        <p:spPr>
          <a:xfrm>
            <a:off x="765243" y="5726349"/>
            <a:ext cx="5648527" cy="523220"/>
          </a:xfrm>
          <a:prstGeom prst="rect">
            <a:avLst/>
          </a:prstGeom>
          <a:noFill/>
        </p:spPr>
        <p:txBody>
          <a:bodyPr wrap="square" rtlCol="0">
            <a:spAutoFit/>
          </a:bodyPr>
          <a:lstStyle/>
          <a:p>
            <a:pPr algn="ctr"/>
            <a:r>
              <a:rPr lang="en-US" sz="2800" dirty="0" smtClean="0"/>
              <a:t>It’s all of the above!</a:t>
            </a:r>
            <a:endParaRPr lang="en-US" sz="2800" dirty="0"/>
          </a:p>
        </p:txBody>
      </p:sp>
    </p:spTree>
    <p:custDataLst>
      <p:tags r:id="rId1"/>
    </p:custDataLst>
    <p:extLst>
      <p:ext uri="{BB962C8B-B14F-4D97-AF65-F5344CB8AC3E}">
        <p14:creationId xmlns:p14="http://schemas.microsoft.com/office/powerpoint/2010/main" val="273354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Ounce Equivalents (</a:t>
            </a:r>
            <a:r>
              <a:rPr lang="en-US" dirty="0" err="1" smtClean="0"/>
              <a:t>oz</a:t>
            </a:r>
            <a:r>
              <a:rPr lang="en-US" dirty="0" smtClean="0"/>
              <a:t> eq.) Summary</a:t>
            </a:r>
            <a:endParaRPr lang="en-US" dirty="0"/>
          </a:p>
        </p:txBody>
      </p:sp>
      <p:sp>
        <p:nvSpPr>
          <p:cNvPr id="3" name="TextBox 2"/>
          <p:cNvSpPr txBox="1"/>
          <p:nvPr/>
        </p:nvSpPr>
        <p:spPr>
          <a:xfrm>
            <a:off x="202507" y="972392"/>
            <a:ext cx="8831765" cy="5586145"/>
          </a:xfrm>
          <a:prstGeom prst="rect">
            <a:avLst/>
          </a:prstGeom>
          <a:noFill/>
        </p:spPr>
        <p:txBody>
          <a:bodyPr wrap="square" rtlCol="0">
            <a:spAutoFit/>
          </a:bodyPr>
          <a:lstStyle/>
          <a:p>
            <a:pPr marL="457200" indent="-457200">
              <a:buFont typeface="Arial" panose="020B0604020202020204" pitchFamily="34" charset="0"/>
              <a:buChar char="•"/>
            </a:pPr>
            <a:r>
              <a:rPr lang="en-US" sz="2700" b="1" dirty="0"/>
              <a:t>Effective: </a:t>
            </a:r>
            <a:r>
              <a:rPr lang="en-US" sz="2700" dirty="0"/>
              <a:t>October </a:t>
            </a:r>
            <a:r>
              <a:rPr lang="en-US" sz="2700" dirty="0" smtClean="0"/>
              <a:t>1, </a:t>
            </a:r>
            <a:r>
              <a:rPr lang="en-US" sz="2700" dirty="0"/>
              <a:t>2021</a:t>
            </a:r>
            <a:endParaRPr lang="en-US" sz="2700" b="1" dirty="0"/>
          </a:p>
          <a:p>
            <a:pPr marL="457200" indent="-457200">
              <a:buFont typeface="Arial" panose="020B0604020202020204" pitchFamily="34" charset="0"/>
              <a:buChar char="•"/>
            </a:pPr>
            <a:endParaRPr lang="en-US" sz="1200" dirty="0" smtClean="0"/>
          </a:p>
          <a:p>
            <a:pPr marL="457200" indent="-457200">
              <a:buFont typeface="Arial" panose="020B0604020202020204" pitchFamily="34" charset="0"/>
              <a:buChar char="•"/>
            </a:pPr>
            <a:r>
              <a:rPr lang="en-US" sz="2700" dirty="0" smtClean="0"/>
              <a:t>Method of crediting serving sizes for the grains component</a:t>
            </a:r>
          </a:p>
          <a:p>
            <a:pPr marL="457200" indent="-457200">
              <a:buFont typeface="Arial" panose="020B0604020202020204" pitchFamily="34" charset="0"/>
              <a:buChar char="•"/>
            </a:pPr>
            <a:endParaRPr lang="en-US" sz="1200" b="1" dirty="0" smtClean="0"/>
          </a:p>
          <a:p>
            <a:pPr marL="457200" indent="-457200">
              <a:buFont typeface="Arial" panose="020B0604020202020204" pitchFamily="34" charset="0"/>
              <a:buChar char="•"/>
            </a:pPr>
            <a:r>
              <a:rPr lang="en-US" sz="2700" b="1" dirty="0" smtClean="0"/>
              <a:t>Purpose:</a:t>
            </a:r>
            <a:r>
              <a:rPr lang="en-US" sz="2700" dirty="0" smtClean="0"/>
              <a:t> To move towards a more consistent system of measurement that also matches the </a:t>
            </a:r>
            <a:r>
              <a:rPr lang="en-US" sz="2700" dirty="0"/>
              <a:t>National School Lunch </a:t>
            </a:r>
            <a:r>
              <a:rPr lang="en-US" sz="2700" dirty="0" smtClean="0"/>
              <a:t>Programs and the </a:t>
            </a:r>
            <a:r>
              <a:rPr lang="en-US" sz="2700" i="1" dirty="0" smtClean="0"/>
              <a:t>Dietary Guidelines for Americans</a:t>
            </a:r>
            <a:r>
              <a:rPr lang="en-US" sz="2700" dirty="0" smtClean="0"/>
              <a:t> </a:t>
            </a:r>
          </a:p>
          <a:p>
            <a:pPr marL="457200" indent="-457200">
              <a:buFont typeface="Arial" panose="020B0604020202020204" pitchFamily="34" charset="0"/>
              <a:buChar char="•"/>
            </a:pPr>
            <a:endParaRPr lang="en-US" sz="1200" b="1" dirty="0" smtClean="0"/>
          </a:p>
          <a:p>
            <a:pPr marL="457200" indent="-457200">
              <a:buFont typeface="Arial" panose="020B0604020202020204" pitchFamily="34" charset="0"/>
              <a:buChar char="•"/>
            </a:pPr>
            <a:r>
              <a:rPr lang="en-US" sz="2700" b="1" dirty="0"/>
              <a:t>Food Chart Conversion</a:t>
            </a:r>
            <a:r>
              <a:rPr lang="en-US" sz="2700" dirty="0"/>
              <a:t>: </a:t>
            </a:r>
          </a:p>
          <a:p>
            <a:pPr marL="914400" lvl="1" indent="-457200">
              <a:buFont typeface="Arial" panose="020B0604020202020204" pitchFamily="34" charset="0"/>
              <a:buChar char="•"/>
            </a:pPr>
            <a:r>
              <a:rPr lang="en-US" sz="2700" b="1" dirty="0" smtClean="0"/>
              <a:t>1 </a:t>
            </a:r>
            <a:r>
              <a:rPr lang="en-US" sz="2700" b="1" dirty="0" err="1" smtClean="0"/>
              <a:t>oz</a:t>
            </a:r>
            <a:r>
              <a:rPr lang="en-US" sz="2700" b="1" dirty="0" smtClean="0"/>
              <a:t> </a:t>
            </a:r>
            <a:r>
              <a:rPr lang="en-US" sz="2700" b="1" dirty="0" err="1" smtClean="0"/>
              <a:t>eq</a:t>
            </a:r>
            <a:r>
              <a:rPr lang="en-US" sz="2700" b="1" dirty="0" smtClean="0"/>
              <a:t> </a:t>
            </a:r>
            <a:r>
              <a:rPr lang="en-US" sz="2700" b="1" dirty="0"/>
              <a:t>= 1 serving/slice</a:t>
            </a:r>
          </a:p>
          <a:p>
            <a:pPr marL="457200" indent="-457200">
              <a:buFont typeface="Arial" panose="020B0604020202020204" pitchFamily="34" charset="0"/>
              <a:buChar char="•"/>
            </a:pPr>
            <a:endParaRPr lang="en-US" sz="1200" b="1" dirty="0"/>
          </a:p>
          <a:p>
            <a:pPr marL="457200" indent="-457200">
              <a:buFont typeface="Arial" panose="020B0604020202020204" pitchFamily="34" charset="0"/>
              <a:buChar char="•"/>
            </a:pPr>
            <a:r>
              <a:rPr lang="en-US" sz="2700" b="1" dirty="0" smtClean="0"/>
              <a:t>Resources:</a:t>
            </a:r>
            <a:r>
              <a:rPr lang="en-US" sz="2700" dirty="0" smtClean="0"/>
              <a:t> Exhibit A, Team Nutrition’s Ounce Equivalents Handout, the Food Buying Guide Exhibit A Grains Tool, Product Specification Sheet, your specialist</a:t>
            </a:r>
          </a:p>
          <a:p>
            <a:pPr marL="457200" indent="-457200">
              <a:buFont typeface="Arial" panose="020B0604020202020204" pitchFamily="34" charset="0"/>
              <a:buChar char="•"/>
            </a:pPr>
            <a:endParaRPr lang="en-US" sz="1200" dirty="0" smtClean="0"/>
          </a:p>
          <a:p>
            <a:pPr marL="457200" indent="-457200">
              <a:buFont typeface="Arial" panose="020B0604020202020204" pitchFamily="34" charset="0"/>
              <a:buChar char="•"/>
            </a:pPr>
            <a:r>
              <a:rPr lang="en-US" sz="2700" b="1" dirty="0" smtClean="0"/>
              <a:t>No additional documentation </a:t>
            </a:r>
            <a:r>
              <a:rPr lang="en-US" sz="2700" dirty="0" smtClean="0"/>
              <a:t>required</a:t>
            </a:r>
          </a:p>
        </p:txBody>
      </p:sp>
    </p:spTree>
    <p:custDataLst>
      <p:tags r:id="rId1"/>
    </p:custDataLst>
    <p:extLst>
      <p:ext uri="{BB962C8B-B14F-4D97-AF65-F5344CB8AC3E}">
        <p14:creationId xmlns:p14="http://schemas.microsoft.com/office/powerpoint/2010/main" val="19484653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33296" y="1926958"/>
            <a:ext cx="4347145" cy="879304"/>
          </a:xfrm>
        </p:spPr>
        <p:txBody>
          <a:bodyPr>
            <a:normAutofit/>
          </a:bodyPr>
          <a:lstStyle/>
          <a:p>
            <a:r>
              <a:rPr lang="en-US" sz="5400" dirty="0" smtClean="0"/>
              <a:t>Questions?</a:t>
            </a:r>
            <a:endParaRPr lang="en-US" sz="5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6993" y="2806262"/>
            <a:ext cx="3439749" cy="2286000"/>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a:xfrm>
            <a:off x="712076" y="5244662"/>
            <a:ext cx="7924800" cy="1295400"/>
          </a:xfrm>
          <a:prstGeom prst="rect">
            <a:avLst/>
          </a:prstGeom>
        </p:spPr>
        <p:txBody>
          <a:bodyPr vert="horz" lIns="91440" tIns="45720" rIns="91440" bIns="45720" rtlCol="0">
            <a:normAutofit/>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smtClean="0"/>
              <a:t>More Questions? </a:t>
            </a:r>
          </a:p>
          <a:p>
            <a:r>
              <a:rPr lang="en-US" sz="2800" smtClean="0"/>
              <a:t>Contact your assigned Child Nutrition Specialist</a:t>
            </a:r>
            <a:endParaRPr lang="en-US" sz="2800" dirty="0"/>
          </a:p>
        </p:txBody>
      </p:sp>
    </p:spTree>
    <p:custDataLst>
      <p:tags r:id="rId1"/>
    </p:custDataLst>
    <p:extLst>
      <p:ext uri="{BB962C8B-B14F-4D97-AF65-F5344CB8AC3E}">
        <p14:creationId xmlns:p14="http://schemas.microsoft.com/office/powerpoint/2010/main" val="31258892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878038"/>
            <a:ext cx="9143999" cy="1013398"/>
          </a:xfrm>
          <a:solidFill>
            <a:schemeClr val="accent1"/>
          </a:solidFill>
        </p:spPr>
        <p:txBody>
          <a:bodyPr>
            <a:normAutofit/>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2400" b="0" dirty="0">
                <a:solidFill>
                  <a:prstClr val="white"/>
                </a:solidFill>
                <a:ea typeface="+mn-ea"/>
                <a:cs typeface="+mn-cs"/>
              </a:rPr>
              <a:t>“Our Why” </a:t>
            </a:r>
            <a:endParaRPr lang="en-US" altLang="en-US" sz="1600" dirty="0">
              <a:solidFill>
                <a:prstClr val="white"/>
              </a:solidFill>
              <a:ea typeface="+mn-ea"/>
              <a:cs typeface="+mn-cs"/>
            </a:endParaRPr>
          </a:p>
        </p:txBody>
      </p:sp>
      <p:sp>
        <p:nvSpPr>
          <p:cNvPr id="3" name="Slide Number Placeholder 2"/>
          <p:cNvSpPr>
            <a:spLocks noGrp="1"/>
          </p:cNvSpPr>
          <p:nvPr>
            <p:ph type="sldNum" sz="quarter" idx="4294967295"/>
          </p:nvPr>
        </p:nvSpPr>
        <p:spPr/>
        <p:txBody>
          <a:bodyPr/>
          <a:lstStyle/>
          <a:p>
            <a:endParaRPr lang="en-US" dirty="0"/>
          </a:p>
        </p:txBody>
      </p:sp>
      <p:sp>
        <p:nvSpPr>
          <p:cNvPr id="6" name="Rectangle 5"/>
          <p:cNvSpPr/>
          <p:nvPr/>
        </p:nvSpPr>
        <p:spPr>
          <a:xfrm>
            <a:off x="239753" y="2108074"/>
            <a:ext cx="8664493" cy="2852063"/>
          </a:xfrm>
          <a:prstGeom prst="rect">
            <a:avLst/>
          </a:prstGeom>
        </p:spPr>
        <p:txBody>
          <a:bodyPr wrap="square">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lang="en-US" altLang="en-US" sz="2200" b="1" noProof="0" dirty="0" smtClean="0">
                <a:solidFill>
                  <a:prstClr val="black"/>
                </a:solidFill>
                <a:latin typeface="Calibri"/>
              </a:rPr>
              <a:t>Equity and Excellence for Every Learner</a:t>
            </a:r>
            <a:endParaRPr kumimoji="0" lang="en-US" altLang="en-US" sz="2200" b="1" i="0" u="none" strike="noStrike" kern="1200" cap="none" spc="0" normalizeH="0" baseline="0" noProof="0" dirty="0" smtClean="0">
              <a:ln>
                <a:noFill/>
              </a:ln>
              <a:solidFill>
                <a:prstClr val="black"/>
              </a:solidFill>
              <a:effectLst/>
              <a:uLnTx/>
              <a:uFillTx/>
              <a:latin typeface="Calibri"/>
            </a:endParaRP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smtClean="0">
                <a:ln>
                  <a:noFill/>
                </a:ln>
                <a:solidFill>
                  <a:prstClr val="black"/>
                </a:solidFill>
                <a:effectLst/>
                <a:uLnTx/>
                <a:uFillTx/>
                <a:latin typeface="Calibri"/>
              </a:rPr>
              <a:t>The Oregon Department of Education works in partnership with school districts</a:t>
            </a:r>
            <a:r>
              <a:rPr lang="en-US" altLang="en-US" sz="2200" dirty="0" smtClean="0">
                <a:solidFill>
                  <a:prstClr val="black"/>
                </a:solidFill>
                <a:latin typeface="Calibri"/>
              </a:rPr>
              <a:t>, </a:t>
            </a:r>
            <a:r>
              <a:rPr kumimoji="0" lang="en-US" altLang="en-US" sz="2200" b="0" i="0" u="none" strike="noStrike" kern="1200" cap="none" spc="0" normalizeH="0" baseline="0" noProof="0" dirty="0" smtClean="0">
                <a:ln>
                  <a:noFill/>
                </a:ln>
                <a:solidFill>
                  <a:prstClr val="black"/>
                </a:solidFill>
                <a:effectLst/>
                <a:uLnTx/>
                <a:uFillTx/>
                <a:latin typeface="Calibri"/>
              </a:rPr>
              <a:t>education service districts</a:t>
            </a:r>
            <a:r>
              <a:rPr kumimoji="0" lang="en-US" altLang="en-US" sz="2200" b="0" i="0" u="none" strike="noStrike" kern="1200" cap="none" spc="0" normalizeH="0" noProof="0" dirty="0" smtClean="0">
                <a:ln>
                  <a:noFill/>
                </a:ln>
                <a:solidFill>
                  <a:prstClr val="black"/>
                </a:solidFill>
                <a:effectLst/>
                <a:uLnTx/>
                <a:uFillTx/>
                <a:latin typeface="Calibri"/>
              </a:rPr>
              <a:t> and community partners</a:t>
            </a:r>
            <a:r>
              <a:rPr lang="en-US" altLang="en-US" sz="2200" dirty="0" smtClean="0">
                <a:solidFill>
                  <a:prstClr val="black"/>
                </a:solidFill>
                <a:latin typeface="Calibri"/>
              </a:rPr>
              <a:t>;</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noProof="0" dirty="0" smtClean="0">
                <a:ln>
                  <a:noFill/>
                </a:ln>
                <a:solidFill>
                  <a:prstClr val="black"/>
                </a:solidFill>
                <a:effectLst/>
                <a:uLnTx/>
                <a:uFillTx/>
                <a:latin typeface="Calibri"/>
              </a:rPr>
              <a:t>Together, we serve over 580,000 K-12 students;</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smtClean="0">
                <a:solidFill>
                  <a:prstClr val="black"/>
                </a:solidFill>
                <a:latin typeface="Calibri"/>
              </a:rPr>
              <a:t>We believe every student should have access to a </a:t>
            </a:r>
            <a:r>
              <a:rPr kumimoji="0" lang="en-US" altLang="en-US" sz="2200" b="0" i="0" u="none" strike="noStrike" kern="1200" cap="none" spc="0" normalizeH="0" noProof="0" dirty="0" smtClean="0">
                <a:ln>
                  <a:noFill/>
                </a:ln>
                <a:solidFill>
                  <a:prstClr val="black"/>
                </a:solidFill>
                <a:effectLst/>
                <a:uLnTx/>
                <a:uFillTx/>
                <a:latin typeface="Calibri"/>
              </a:rPr>
              <a:t>high-</a:t>
            </a:r>
            <a:r>
              <a:rPr lang="en-US" altLang="en-US" sz="2200" dirty="0" smtClean="0">
                <a:solidFill>
                  <a:prstClr val="black"/>
                </a:solidFill>
                <a:latin typeface="Calibri"/>
              </a:rPr>
              <a:t>quality, well-rounded learning experience;</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smtClean="0">
                <a:solidFill>
                  <a:prstClr val="black"/>
                </a:solidFill>
                <a:latin typeface="Calibri"/>
              </a:rPr>
              <a:t>We work to achieve the Governor’s vision that every student in Oregon graduates with a plan for their future</a:t>
            </a:r>
            <a:r>
              <a:rPr lang="en-US" sz="2200" dirty="0" smtClean="0">
                <a:solidFill>
                  <a:prstClr val="black"/>
                </a:solidFill>
                <a:latin typeface="Calibri"/>
              </a:rPr>
              <a:t>.</a:t>
            </a:r>
            <a:endParaRPr kumimoji="0" lang="en-US" sz="2200" b="0" i="0" u="none" strike="noStrike" kern="1200" cap="none" spc="0" normalizeH="0" baseline="0" noProof="0" dirty="0">
              <a:ln>
                <a:noFill/>
              </a:ln>
              <a:solidFill>
                <a:prstClr val="black"/>
              </a:solidFill>
              <a:effectLst/>
              <a:uLnTx/>
              <a:uFillTx/>
              <a:latin typeface="Calibri"/>
            </a:endParaRPr>
          </a:p>
        </p:txBody>
      </p:sp>
      <p:pic>
        <p:nvPicPr>
          <p:cNvPr id="5" name="Picture 4" descr="&quot;&quot;"/>
          <p:cNvPicPr>
            <a:picLocks noChangeAspect="1"/>
          </p:cNvPicPr>
          <p:nvPr/>
        </p:nvPicPr>
        <p:blipFill rotWithShape="1">
          <a:blip r:embed="rId4" cstate="print">
            <a:extLst>
              <a:ext uri="{28A0092B-C50C-407E-A947-70E740481C1C}">
                <a14:useLocalDpi xmlns:a14="http://schemas.microsoft.com/office/drawing/2010/main" val="0"/>
              </a:ext>
            </a:extLst>
          </a:blip>
          <a:srcRect t="39380" b="18402"/>
          <a:stretch/>
        </p:blipFill>
        <p:spPr>
          <a:xfrm>
            <a:off x="1" y="5010151"/>
            <a:ext cx="9143999" cy="1847849"/>
          </a:xfrm>
          <a:prstGeom prst="rect">
            <a:avLst/>
          </a:prstGeom>
        </p:spPr>
      </p:pic>
    </p:spTree>
    <p:custDataLst>
      <p:tags r:id="rId1"/>
    </p:custDataLst>
    <p:extLst>
      <p:ext uri="{BB962C8B-B14F-4D97-AF65-F5344CB8AC3E}">
        <p14:creationId xmlns:p14="http://schemas.microsoft.com/office/powerpoint/2010/main" val="292087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#2</a:t>
            </a:r>
            <a:endParaRPr lang="en-US" dirty="0"/>
          </a:p>
        </p:txBody>
      </p:sp>
      <p:sp>
        <p:nvSpPr>
          <p:cNvPr id="4" name="Content Placeholder 3"/>
          <p:cNvSpPr>
            <a:spLocks noGrp="1"/>
          </p:cNvSpPr>
          <p:nvPr>
            <p:ph idx="1"/>
          </p:nvPr>
        </p:nvSpPr>
        <p:spPr>
          <a:xfrm>
            <a:off x="308837" y="2367751"/>
            <a:ext cx="8677717" cy="3804197"/>
          </a:xfrm>
        </p:spPr>
        <p:txBody>
          <a:bodyPr>
            <a:normAutofit/>
          </a:bodyPr>
          <a:lstStyle/>
          <a:p>
            <a:pPr marL="0" indent="0">
              <a:buNone/>
            </a:pPr>
            <a:r>
              <a:rPr lang="en-US" b="1" dirty="0" smtClean="0"/>
              <a:t>Are you currently using ounce equivalents to determine portion sizing for your Grains Component?</a:t>
            </a:r>
          </a:p>
          <a:p>
            <a:pPr marL="0" indent="0">
              <a:buNone/>
            </a:pPr>
            <a:endParaRPr lang="en-US" b="1" dirty="0"/>
          </a:p>
          <a:p>
            <a:pPr marL="514350" indent="-514350">
              <a:buAutoNum type="alphaUcPeriod"/>
            </a:pPr>
            <a:r>
              <a:rPr lang="en-US" dirty="0" smtClean="0"/>
              <a:t>Yes</a:t>
            </a:r>
          </a:p>
          <a:p>
            <a:pPr marL="514350" indent="-514350">
              <a:buAutoNum type="alphaUcPeriod"/>
            </a:pPr>
            <a:r>
              <a:rPr lang="en-US" dirty="0" smtClean="0"/>
              <a:t>No</a:t>
            </a:r>
          </a:p>
          <a:p>
            <a:pPr marL="0" indent="0">
              <a:buNone/>
            </a:pPr>
            <a:endParaRPr lang="en-US" sz="1600" b="1" dirty="0" smtClean="0"/>
          </a:p>
          <a:p>
            <a:pPr marL="0" indent="0">
              <a:buNone/>
            </a:pPr>
            <a:endParaRPr lang="en-US" sz="1800" b="1" dirty="0" smtClean="0"/>
          </a:p>
        </p:txBody>
      </p:sp>
    </p:spTree>
    <p:custDataLst>
      <p:tags r:id="rId1"/>
    </p:custDataLst>
    <p:extLst>
      <p:ext uri="{BB962C8B-B14F-4D97-AF65-F5344CB8AC3E}">
        <p14:creationId xmlns:p14="http://schemas.microsoft.com/office/powerpoint/2010/main" val="38576413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2400" b="0" dirty="0">
                <a:solidFill>
                  <a:prstClr val="white"/>
                </a:solidFill>
                <a:ea typeface="+mn-ea"/>
                <a:cs typeface="+mn-cs"/>
              </a:rPr>
              <a:t>Education Equity Stance</a:t>
            </a:r>
            <a:endParaRPr lang="en-US" altLang="en-US" sz="1600" dirty="0">
              <a:solidFill>
                <a:prstClr val="white"/>
              </a:solidFill>
              <a:ea typeface="+mn-ea"/>
              <a:cs typeface="+mn-cs"/>
            </a:endParaRPr>
          </a:p>
        </p:txBody>
      </p:sp>
      <p:sp>
        <p:nvSpPr>
          <p:cNvPr id="3" name="Slide Number Placeholder 2"/>
          <p:cNvSpPr>
            <a:spLocks noGrp="1"/>
          </p:cNvSpPr>
          <p:nvPr>
            <p:ph type="sldNum" sz="quarter" idx="4294967295"/>
          </p:nvPr>
        </p:nvSpPr>
        <p:spPr/>
        <p:txBody>
          <a:bodyPr/>
          <a:lstStyle/>
          <a:p>
            <a:endParaRPr lang="en-US" dirty="0"/>
          </a:p>
        </p:txBody>
      </p:sp>
      <p:sp>
        <p:nvSpPr>
          <p:cNvPr id="5" name="Rectangle 4"/>
          <p:cNvSpPr/>
          <p:nvPr/>
        </p:nvSpPr>
        <p:spPr>
          <a:xfrm>
            <a:off x="341333" y="2784521"/>
            <a:ext cx="8461334" cy="2677656"/>
          </a:xfrm>
          <a:prstGeom prst="rect">
            <a:avLst/>
          </a:prstGeom>
        </p:spPr>
        <p:txBody>
          <a:bodyPr wrap="square">
            <a:spAutoFit/>
          </a:bodyPr>
          <a:lstStyle/>
          <a:p>
            <a:pPr algn="ctr"/>
            <a:r>
              <a:rPr lang="en-US" sz="2400" i="1" dirty="0" smtClean="0"/>
              <a:t>Education </a:t>
            </a:r>
            <a:r>
              <a:rPr lang="en-US" sz="2400" i="1" dirty="0"/>
              <a:t>equity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p>
        </p:txBody>
      </p:sp>
    </p:spTree>
    <p:custDataLst>
      <p:tags r:id="rId1"/>
    </p:custDataLst>
    <p:extLst>
      <p:ext uri="{BB962C8B-B14F-4D97-AF65-F5344CB8AC3E}">
        <p14:creationId xmlns:p14="http://schemas.microsoft.com/office/powerpoint/2010/main" val="40201619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hape 953"/>
          <p:cNvSpPr txBox="1">
            <a:spLocks/>
          </p:cNvSpPr>
          <p:nvPr/>
        </p:nvSpPr>
        <p:spPr>
          <a:xfrm>
            <a:off x="97277" y="0"/>
            <a:ext cx="9144000" cy="6910593"/>
          </a:xfrm>
          <a:prstGeom prst="rect">
            <a:avLst/>
          </a:prstGeom>
          <a:noFill/>
          <a:ln>
            <a:noFill/>
          </a:ln>
        </p:spPr>
        <p:txBody>
          <a:bodyPr vert="horz" lIns="91425" tIns="45700" rIns="91425" bIns="45700" rtlCol="0" anchor="ctr" anchorCtr="0">
            <a:noAutofit/>
          </a:bodyPr>
          <a:lstStyle>
            <a:lvl1pPr algn="r" defTabSz="914377" rtl="0" eaLnBrk="1" latinLnBrk="0" hangingPunct="1">
              <a:lnSpc>
                <a:spcPct val="90000"/>
              </a:lnSpc>
              <a:spcBef>
                <a:spcPct val="0"/>
              </a:spcBef>
              <a:buNone/>
              <a:defRPr sz="3600" b="1" kern="1200">
                <a:solidFill>
                  <a:schemeClr val="bg1"/>
                </a:solidFill>
                <a:latin typeface="+mj-lt"/>
                <a:ea typeface="+mj-ea"/>
                <a:cs typeface="+mj-cs"/>
              </a:defRPr>
            </a:lvl1pPr>
          </a:lstStyle>
          <a:p>
            <a:pPr algn="l">
              <a:lnSpc>
                <a:spcPct val="100000"/>
              </a:lnSpc>
              <a:spcBef>
                <a:spcPts val="0"/>
              </a:spcBef>
              <a:buClr>
                <a:schemeClr val="dk1"/>
              </a:buClr>
              <a:buSzPct val="25000"/>
              <a:buFont typeface="Arial"/>
              <a:buNone/>
            </a:pPr>
            <a:r>
              <a:rPr lang="en-US" sz="1600" b="0" dirty="0" smtClean="0">
                <a:latin typeface="Arial"/>
                <a:ea typeface="Arial"/>
                <a:cs typeface="Arial"/>
                <a:sym typeface="Arial"/>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br>
              <a:rPr lang="en-US" sz="1600" b="0" dirty="0" smtClean="0">
                <a:latin typeface="Arial"/>
                <a:ea typeface="Arial"/>
                <a:cs typeface="Arial"/>
                <a:sym typeface="Arial"/>
              </a:rPr>
            </a:br>
            <a:r>
              <a:rPr lang="en-US" sz="1600" b="0" dirty="0" smtClean="0">
                <a:latin typeface="Arial"/>
                <a:ea typeface="Arial"/>
                <a:cs typeface="Arial"/>
                <a:sym typeface="Arial"/>
              </a:rPr>
              <a:t/>
            </a:r>
            <a:br>
              <a:rPr lang="en-US" sz="1600" b="0" dirty="0" smtClean="0">
                <a:latin typeface="Arial"/>
                <a:ea typeface="Arial"/>
                <a:cs typeface="Arial"/>
                <a:sym typeface="Arial"/>
              </a:rPr>
            </a:br>
            <a:r>
              <a:rPr lang="en-US" sz="1600" b="0" dirty="0" smtClean="0">
                <a:latin typeface="Arial"/>
                <a:ea typeface="Arial"/>
                <a:cs typeface="Arial"/>
                <a:sym typeface="Arial"/>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br>
              <a:rPr lang="en-US" sz="1600" b="0" dirty="0" smtClean="0">
                <a:latin typeface="Arial"/>
                <a:ea typeface="Arial"/>
                <a:cs typeface="Arial"/>
                <a:sym typeface="Arial"/>
              </a:rPr>
            </a:br>
            <a:r>
              <a:rPr lang="en-US" sz="1600" b="0" dirty="0" smtClean="0">
                <a:latin typeface="Arial"/>
                <a:ea typeface="Arial"/>
                <a:cs typeface="Arial"/>
                <a:sym typeface="Arial"/>
              </a:rPr>
              <a:t/>
            </a:r>
            <a:br>
              <a:rPr lang="en-US" sz="1600" b="0" dirty="0" smtClean="0">
                <a:latin typeface="Arial"/>
                <a:ea typeface="Arial"/>
                <a:cs typeface="Arial"/>
                <a:sym typeface="Arial"/>
              </a:rPr>
            </a:br>
            <a:r>
              <a:rPr lang="en-US" sz="1600" b="0" dirty="0" smtClean="0">
                <a:latin typeface="Arial"/>
                <a:ea typeface="Arial"/>
                <a:cs typeface="Arial"/>
                <a:sym typeface="Arial"/>
              </a:rPr>
              <a:t>To file a program complaint of discrimination, complete the USDA Program Discrimination Complaint Form, (AD-3027) found online at the </a:t>
            </a:r>
            <a:r>
              <a:rPr lang="en-US" sz="1600" b="0" dirty="0" smtClean="0">
                <a:latin typeface="Arial"/>
                <a:ea typeface="Arial"/>
                <a:cs typeface="Arial"/>
                <a:sym typeface="Arial"/>
                <a:hlinkClick r:id="rId4"/>
              </a:rPr>
              <a:t>USDA complaint resolution page</a:t>
            </a:r>
            <a:r>
              <a:rPr lang="en-US" sz="1600" b="0" dirty="0" smtClean="0">
                <a:latin typeface="Arial"/>
                <a:ea typeface="Arial"/>
                <a:cs typeface="Arial"/>
                <a:sym typeface="Arial"/>
              </a:rPr>
              <a:t>, and at any USDA office, or write a letter addressed to USDA and provide in the letter all of the information requested in the form. To request a copy of the complaint form, call (866) 632-9992. </a:t>
            </a:r>
            <a:br>
              <a:rPr lang="en-US" sz="1600" b="0" dirty="0" smtClean="0">
                <a:latin typeface="Arial"/>
                <a:ea typeface="Arial"/>
                <a:cs typeface="Arial"/>
                <a:sym typeface="Arial"/>
              </a:rPr>
            </a:br>
            <a:r>
              <a:rPr lang="en-US" sz="400" b="0" dirty="0" smtClean="0">
                <a:latin typeface="Arial"/>
                <a:ea typeface="Arial"/>
                <a:cs typeface="Arial"/>
                <a:sym typeface="Arial"/>
              </a:rPr>
              <a:t/>
            </a:r>
            <a:br>
              <a:rPr lang="en-US" sz="400" b="0" dirty="0" smtClean="0">
                <a:latin typeface="Arial"/>
                <a:ea typeface="Arial"/>
                <a:cs typeface="Arial"/>
                <a:sym typeface="Arial"/>
              </a:rPr>
            </a:br>
            <a:r>
              <a:rPr lang="en-US" sz="1600" b="0" dirty="0" smtClean="0">
                <a:latin typeface="Arial"/>
                <a:ea typeface="Arial"/>
                <a:cs typeface="Arial"/>
                <a:sym typeface="Arial"/>
              </a:rPr>
              <a:t>Submit your completed form or letter to USDA by:</a:t>
            </a:r>
            <a:br>
              <a:rPr lang="en-US" sz="1600" b="0" dirty="0" smtClean="0">
                <a:latin typeface="Arial"/>
                <a:ea typeface="Arial"/>
                <a:cs typeface="Arial"/>
                <a:sym typeface="Arial"/>
              </a:rPr>
            </a:br>
            <a:r>
              <a:rPr lang="en-US" sz="800" b="0" dirty="0" smtClean="0">
                <a:latin typeface="Arial"/>
                <a:ea typeface="Arial"/>
                <a:cs typeface="Arial"/>
                <a:sym typeface="Arial"/>
              </a:rPr>
              <a:t/>
            </a:r>
            <a:br>
              <a:rPr lang="en-US" sz="800" b="0" dirty="0" smtClean="0">
                <a:latin typeface="Arial"/>
                <a:ea typeface="Arial"/>
                <a:cs typeface="Arial"/>
                <a:sym typeface="Arial"/>
              </a:rPr>
            </a:br>
            <a:r>
              <a:rPr lang="en-US" sz="1600" b="0" dirty="0" smtClean="0">
                <a:latin typeface="Arial"/>
                <a:ea typeface="Arial"/>
                <a:cs typeface="Arial"/>
                <a:sym typeface="Arial"/>
              </a:rPr>
              <a:t>(1) mail: U.S. Department of Agriculture</a:t>
            </a:r>
            <a:br>
              <a:rPr lang="en-US" sz="1600" b="0" dirty="0" smtClean="0">
                <a:latin typeface="Arial"/>
                <a:ea typeface="Arial"/>
                <a:cs typeface="Arial"/>
                <a:sym typeface="Arial"/>
              </a:rPr>
            </a:br>
            <a:r>
              <a:rPr lang="en-US" sz="1600" b="0" dirty="0" smtClean="0">
                <a:latin typeface="Arial"/>
                <a:ea typeface="Arial"/>
                <a:cs typeface="Arial"/>
                <a:sym typeface="Arial"/>
              </a:rPr>
              <a:t>Office of the Assistant Secretary for Civil Rights</a:t>
            </a:r>
            <a:br>
              <a:rPr lang="en-US" sz="1600" b="0" dirty="0" smtClean="0">
                <a:latin typeface="Arial"/>
                <a:ea typeface="Arial"/>
                <a:cs typeface="Arial"/>
                <a:sym typeface="Arial"/>
              </a:rPr>
            </a:br>
            <a:r>
              <a:rPr lang="en-US" sz="1600" b="0" dirty="0" smtClean="0">
                <a:latin typeface="Arial"/>
                <a:ea typeface="Arial"/>
                <a:cs typeface="Arial"/>
                <a:sym typeface="Arial"/>
              </a:rPr>
              <a:t>1400 Independence Avenue, SW</a:t>
            </a:r>
            <a:br>
              <a:rPr lang="en-US" sz="1600" b="0" dirty="0" smtClean="0">
                <a:latin typeface="Arial"/>
                <a:ea typeface="Arial"/>
                <a:cs typeface="Arial"/>
                <a:sym typeface="Arial"/>
              </a:rPr>
            </a:br>
            <a:r>
              <a:rPr lang="en-US" sz="1600" b="0" dirty="0" smtClean="0">
                <a:latin typeface="Arial"/>
                <a:ea typeface="Arial"/>
                <a:cs typeface="Arial"/>
                <a:sym typeface="Arial"/>
              </a:rPr>
              <a:t>Washington, D.C. 20250-9410;</a:t>
            </a:r>
            <a:br>
              <a:rPr lang="en-US" sz="1600" b="0" dirty="0" smtClean="0">
                <a:latin typeface="Arial"/>
                <a:ea typeface="Arial"/>
                <a:cs typeface="Arial"/>
                <a:sym typeface="Arial"/>
              </a:rPr>
            </a:br>
            <a:r>
              <a:rPr lang="en-US" sz="800" b="0" dirty="0" smtClean="0">
                <a:latin typeface="Arial"/>
                <a:ea typeface="Arial"/>
                <a:cs typeface="Arial"/>
                <a:sym typeface="Arial"/>
              </a:rPr>
              <a:t/>
            </a:r>
            <a:br>
              <a:rPr lang="en-US" sz="800" b="0" dirty="0" smtClean="0">
                <a:latin typeface="Arial"/>
                <a:ea typeface="Arial"/>
                <a:cs typeface="Arial"/>
                <a:sym typeface="Arial"/>
              </a:rPr>
            </a:br>
            <a:r>
              <a:rPr lang="en-US" sz="1600" b="0" dirty="0" smtClean="0">
                <a:latin typeface="Arial"/>
                <a:ea typeface="Arial"/>
                <a:cs typeface="Arial"/>
                <a:sym typeface="Arial"/>
              </a:rPr>
              <a:t>(2) fax: (202) 690-7442; or</a:t>
            </a:r>
            <a:br>
              <a:rPr lang="en-US" sz="1600" b="0" dirty="0" smtClean="0">
                <a:latin typeface="Arial"/>
                <a:ea typeface="Arial"/>
                <a:cs typeface="Arial"/>
                <a:sym typeface="Arial"/>
              </a:rPr>
            </a:br>
            <a:r>
              <a:rPr lang="en-US" sz="800" b="0" dirty="0" smtClean="0">
                <a:latin typeface="Arial"/>
                <a:ea typeface="Arial"/>
                <a:cs typeface="Arial"/>
                <a:sym typeface="Arial"/>
              </a:rPr>
              <a:t/>
            </a:r>
            <a:br>
              <a:rPr lang="en-US" sz="800" b="0" dirty="0" smtClean="0">
                <a:latin typeface="Arial"/>
                <a:ea typeface="Arial"/>
                <a:cs typeface="Arial"/>
                <a:sym typeface="Arial"/>
              </a:rPr>
            </a:br>
            <a:r>
              <a:rPr lang="en-US" sz="1600" b="0" dirty="0" smtClean="0">
                <a:latin typeface="Arial"/>
                <a:ea typeface="Arial"/>
                <a:cs typeface="Arial"/>
                <a:sym typeface="Arial"/>
              </a:rPr>
              <a:t>(3) email: </a:t>
            </a:r>
            <a:r>
              <a:rPr lang="en-US" sz="1600" b="0" u="sng" dirty="0" smtClean="0">
                <a:latin typeface="Arial"/>
                <a:ea typeface="Arial"/>
                <a:cs typeface="Arial"/>
                <a:sym typeface="Arial"/>
                <a:hlinkClick r:id="rId5"/>
              </a:rPr>
              <a:t>program.intake@usda.gov</a:t>
            </a:r>
            <a:r>
              <a:rPr lang="en-US" sz="1600" b="0" dirty="0" smtClean="0">
                <a:latin typeface="Arial"/>
                <a:ea typeface="Arial"/>
                <a:cs typeface="Arial"/>
                <a:sym typeface="Arial"/>
              </a:rPr>
              <a:t> </a:t>
            </a:r>
            <a:br>
              <a:rPr lang="en-US" sz="1600" b="0" dirty="0" smtClean="0">
                <a:latin typeface="Arial"/>
                <a:ea typeface="Arial"/>
                <a:cs typeface="Arial"/>
                <a:sym typeface="Arial"/>
              </a:rPr>
            </a:br>
            <a:r>
              <a:rPr lang="en-US" sz="800" b="0" dirty="0" smtClean="0">
                <a:latin typeface="Arial"/>
                <a:ea typeface="Arial"/>
                <a:cs typeface="Arial"/>
                <a:sym typeface="Arial"/>
              </a:rPr>
              <a:t/>
            </a:r>
            <a:br>
              <a:rPr lang="en-US" sz="800" b="0" dirty="0" smtClean="0">
                <a:latin typeface="Arial"/>
                <a:ea typeface="Arial"/>
                <a:cs typeface="Arial"/>
                <a:sym typeface="Arial"/>
              </a:rPr>
            </a:br>
            <a:r>
              <a:rPr lang="en-US" sz="1600" b="0" dirty="0" smtClean="0">
                <a:latin typeface="Arial"/>
                <a:ea typeface="Arial"/>
                <a:cs typeface="Arial"/>
                <a:sym typeface="Arial"/>
              </a:rPr>
              <a:t>This institution is an equal opportunity provider.</a:t>
            </a:r>
            <a:endParaRPr lang="en-US" sz="1600" b="0" dirty="0">
              <a:latin typeface="Arial"/>
              <a:ea typeface="Arial"/>
              <a:cs typeface="Arial"/>
              <a:sym typeface="Arial"/>
            </a:endParaRPr>
          </a:p>
        </p:txBody>
      </p:sp>
    </p:spTree>
    <p:custDataLst>
      <p:tags r:id="rId1"/>
    </p:custDataLst>
    <p:extLst>
      <p:ext uri="{BB962C8B-B14F-4D97-AF65-F5344CB8AC3E}">
        <p14:creationId xmlns:p14="http://schemas.microsoft.com/office/powerpoint/2010/main" val="869444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Subtitle 2"/>
          <p:cNvSpPr>
            <a:spLocks noGrp="1"/>
          </p:cNvSpPr>
          <p:nvPr>
            <p:ph type="subTitle" idx="1"/>
          </p:nvPr>
        </p:nvSpPr>
        <p:spPr>
          <a:xfrm>
            <a:off x="229366" y="2241170"/>
            <a:ext cx="8609834" cy="4183227"/>
          </a:xfrm>
        </p:spPr>
        <p:txBody>
          <a:bodyPr>
            <a:normAutofit lnSpcReduction="10000"/>
          </a:bodyPr>
          <a:lstStyle/>
          <a:p>
            <a:pPr marL="342900" indent="-342900" algn="l">
              <a:buFont typeface="Arial" panose="020B0604020202020204" pitchFamily="34" charset="0"/>
              <a:buChar char="•"/>
            </a:pPr>
            <a:r>
              <a:rPr lang="en-US" sz="2800" dirty="0" smtClean="0"/>
              <a:t>What is Ounce Equivalents?</a:t>
            </a:r>
          </a:p>
          <a:p>
            <a:pPr marL="342900" indent="-342900" algn="l">
              <a:buFont typeface="Arial" panose="020B0604020202020204" pitchFamily="34" charset="0"/>
              <a:buChar char="•"/>
            </a:pPr>
            <a:r>
              <a:rPr lang="en-US" sz="2800" dirty="0" smtClean="0"/>
              <a:t>Understanding Ounce Equivalent Serving Sizes for Grains</a:t>
            </a:r>
          </a:p>
          <a:p>
            <a:pPr marL="342900" indent="-342900" algn="l">
              <a:buFont typeface="Arial" panose="020B0604020202020204" pitchFamily="34" charset="0"/>
              <a:buChar char="•"/>
            </a:pPr>
            <a:r>
              <a:rPr lang="en-US" sz="2800" dirty="0" smtClean="0"/>
              <a:t>Ounce Equivalent Resources</a:t>
            </a:r>
          </a:p>
          <a:p>
            <a:pPr marL="800089" lvl="1" indent="-342900" algn="l">
              <a:buFont typeface="Arial" panose="020B0604020202020204" pitchFamily="34" charset="0"/>
              <a:buChar char="•"/>
            </a:pPr>
            <a:r>
              <a:rPr lang="en-US" sz="2400" dirty="0" smtClean="0"/>
              <a:t>Exhibit A </a:t>
            </a:r>
            <a:endParaRPr lang="en-US" sz="2400" dirty="0"/>
          </a:p>
          <a:p>
            <a:pPr marL="800089" lvl="1" indent="-342900" algn="l">
              <a:buFont typeface="Arial" panose="020B0604020202020204" pitchFamily="34" charset="0"/>
              <a:buChar char="•"/>
            </a:pPr>
            <a:r>
              <a:rPr lang="en-US" sz="2400" dirty="0" smtClean="0"/>
              <a:t>Team Nutrition’s: </a:t>
            </a:r>
            <a:r>
              <a:rPr lang="en-US" sz="2400" i="1" dirty="0" smtClean="0"/>
              <a:t>Using Ounce Equivalents for Grains in the Child and Adult Care Food Program</a:t>
            </a:r>
            <a:endParaRPr lang="en-US" sz="2400" dirty="0" smtClean="0"/>
          </a:p>
          <a:p>
            <a:pPr marL="800089" lvl="1" indent="-342900" algn="l">
              <a:buFont typeface="Arial" panose="020B0604020202020204" pitchFamily="34" charset="0"/>
              <a:buChar char="•"/>
            </a:pPr>
            <a:r>
              <a:rPr lang="en-US" sz="2400" dirty="0" smtClean="0"/>
              <a:t>The Food Buying Guide Exhibit A Grains Tool</a:t>
            </a:r>
          </a:p>
          <a:p>
            <a:pPr algn="l"/>
            <a:endParaRPr lang="en-US" sz="1900" dirty="0" smtClean="0"/>
          </a:p>
          <a:p>
            <a:pPr marL="342900" indent="-342900" algn="l">
              <a:buFont typeface="Arial" panose="020B0604020202020204" pitchFamily="34" charset="0"/>
              <a:buChar char="•"/>
            </a:pPr>
            <a:r>
              <a:rPr lang="en-US" sz="2800" dirty="0" smtClean="0"/>
              <a:t>Questions and Answers</a:t>
            </a:r>
            <a:endParaRPr lang="en-US" sz="2800" dirty="0"/>
          </a:p>
        </p:txBody>
      </p:sp>
    </p:spTree>
    <p:custDataLst>
      <p:tags r:id="rId1"/>
    </p:custDataLst>
    <p:extLst>
      <p:ext uri="{BB962C8B-B14F-4D97-AF65-F5344CB8AC3E}">
        <p14:creationId xmlns:p14="http://schemas.microsoft.com/office/powerpoint/2010/main" val="826155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52075" y="2680989"/>
            <a:ext cx="8218512" cy="2914242"/>
          </a:xfrm>
        </p:spPr>
        <p:txBody>
          <a:bodyPr>
            <a:normAutofit/>
          </a:bodyPr>
          <a:lstStyle/>
          <a:p>
            <a:r>
              <a:rPr lang="en-US" dirty="0" smtClean="0"/>
              <a:t>Learn the definition of ounce equivalents</a:t>
            </a:r>
          </a:p>
          <a:p>
            <a:endParaRPr lang="en-US" sz="1900" dirty="0"/>
          </a:p>
          <a:p>
            <a:r>
              <a:rPr lang="en-US" dirty="0" smtClean="0"/>
              <a:t>Know whether grain products meet minimum ounce equivalent portion sizes using available resources</a:t>
            </a:r>
          </a:p>
          <a:p>
            <a:endParaRPr lang="en-US" sz="1800" dirty="0"/>
          </a:p>
          <a:p>
            <a:r>
              <a:rPr lang="en-US" dirty="0" smtClean="0"/>
              <a:t>Know where to find ounce equivalent resources</a:t>
            </a:r>
            <a:endParaRPr lang="en-US" dirty="0"/>
          </a:p>
          <a:p>
            <a:endParaRPr lang="en-US" dirty="0"/>
          </a:p>
        </p:txBody>
      </p:sp>
    </p:spTree>
    <p:custDataLst>
      <p:tags r:id="rId1"/>
    </p:custDataLst>
    <p:extLst>
      <p:ext uri="{BB962C8B-B14F-4D97-AF65-F5344CB8AC3E}">
        <p14:creationId xmlns:p14="http://schemas.microsoft.com/office/powerpoint/2010/main" val="2401492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Ounce Equivalents (oz. eq.)?</a:t>
            </a:r>
            <a:endParaRPr lang="en-US" dirty="0"/>
          </a:p>
        </p:txBody>
      </p:sp>
      <p:sp>
        <p:nvSpPr>
          <p:cNvPr id="3" name="TextBox 2"/>
          <p:cNvSpPr txBox="1"/>
          <p:nvPr/>
        </p:nvSpPr>
        <p:spPr>
          <a:xfrm>
            <a:off x="473413" y="1124979"/>
            <a:ext cx="8372272" cy="1384995"/>
          </a:xfrm>
          <a:prstGeom prst="rect">
            <a:avLst/>
          </a:prstGeom>
          <a:noFill/>
        </p:spPr>
        <p:txBody>
          <a:bodyPr wrap="square" rtlCol="0">
            <a:spAutoFit/>
          </a:bodyPr>
          <a:lstStyle/>
          <a:p>
            <a:r>
              <a:rPr lang="en-US" sz="2800" b="1" dirty="0" smtClean="0"/>
              <a:t>Definition: </a:t>
            </a:r>
            <a:r>
              <a:rPr lang="en-US" sz="2800" dirty="0" smtClean="0"/>
              <a:t>A method of measurements for the grains and meat/meat alternate components in the Child Nutrition Programs  </a:t>
            </a:r>
            <a:endParaRPr lang="en-US" sz="2800" dirty="0"/>
          </a:p>
        </p:txBody>
      </p:sp>
      <p:sp>
        <p:nvSpPr>
          <p:cNvPr id="4" name="TextBox 3"/>
          <p:cNvSpPr txBox="1"/>
          <p:nvPr/>
        </p:nvSpPr>
        <p:spPr>
          <a:xfrm>
            <a:off x="629055" y="2846962"/>
            <a:ext cx="7976681" cy="3293209"/>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Oz. eq. measurement has been in use for the </a:t>
            </a:r>
            <a:r>
              <a:rPr lang="en-US" sz="2800" b="1" dirty="0" smtClean="0"/>
              <a:t>meat/meat alternate component </a:t>
            </a:r>
          </a:p>
          <a:p>
            <a:endParaRPr lang="en-US" sz="1200" b="1" dirty="0" smtClean="0"/>
          </a:p>
          <a:p>
            <a:pPr marL="457200" indent="-457200">
              <a:buFont typeface="Arial" panose="020B0604020202020204" pitchFamily="34" charset="0"/>
              <a:buChar char="•"/>
            </a:pPr>
            <a:r>
              <a:rPr lang="en-US" sz="2800" dirty="0" smtClean="0"/>
              <a:t>Starting </a:t>
            </a:r>
            <a:r>
              <a:rPr lang="en-US" sz="2800" b="1" dirty="0" smtClean="0"/>
              <a:t>October 1, 2021</a:t>
            </a:r>
            <a:r>
              <a:rPr lang="en-US" sz="2800" dirty="0" smtClean="0"/>
              <a:t>, ounce equivalents will be the required method of measurement/portion sizing for the </a:t>
            </a:r>
            <a:r>
              <a:rPr lang="en-US" sz="2800" b="1" dirty="0" smtClean="0"/>
              <a:t>grains component in CACFP</a:t>
            </a:r>
          </a:p>
          <a:p>
            <a:pPr marL="914400" lvl="1" indent="-457200">
              <a:buFont typeface="Arial" panose="020B0604020202020204" pitchFamily="34" charset="0"/>
              <a:buChar char="•"/>
            </a:pPr>
            <a:r>
              <a:rPr lang="en-US" sz="2800" dirty="0" smtClean="0"/>
              <a:t>It is the current method of measurement for the National School Lunch Program</a:t>
            </a:r>
            <a:endParaRPr lang="en-US" sz="2800" dirty="0"/>
          </a:p>
        </p:txBody>
      </p:sp>
    </p:spTree>
    <p:custDataLst>
      <p:tags r:id="rId1"/>
    </p:custDataLst>
    <p:extLst>
      <p:ext uri="{BB962C8B-B14F-4D97-AF65-F5344CB8AC3E}">
        <p14:creationId xmlns:p14="http://schemas.microsoft.com/office/powerpoint/2010/main" val="1614332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Ounce Equivalents</a:t>
            </a:r>
            <a:endParaRPr lang="en-US" dirty="0"/>
          </a:p>
        </p:txBody>
      </p:sp>
      <p:sp>
        <p:nvSpPr>
          <p:cNvPr id="3" name="TextBox 2"/>
          <p:cNvSpPr txBox="1"/>
          <p:nvPr/>
        </p:nvSpPr>
        <p:spPr>
          <a:xfrm>
            <a:off x="291830" y="1238655"/>
            <a:ext cx="8508459" cy="1754326"/>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Ounce equivalents allows you to credit for the amount of grains in any given grain product</a:t>
            </a:r>
          </a:p>
          <a:p>
            <a:pPr marL="342900" indent="-342900">
              <a:buFont typeface="Arial" panose="020B0604020202020204" pitchFamily="34" charset="0"/>
              <a:buChar char="•"/>
            </a:pPr>
            <a:endParaRPr lang="en-US" sz="1200" dirty="0" smtClean="0"/>
          </a:p>
          <a:p>
            <a:pPr marL="800100" lvl="1" indent="-342900">
              <a:buFont typeface="Arial" panose="020B0604020202020204" pitchFamily="34" charset="0"/>
              <a:buChar char="•"/>
            </a:pPr>
            <a:r>
              <a:rPr lang="en-US" sz="2400" dirty="0" smtClean="0"/>
              <a:t>Amount of grains in a product can vary from item to item</a:t>
            </a:r>
          </a:p>
          <a:p>
            <a:pPr marL="800100" lvl="1" indent="-342900">
              <a:buFont typeface="Arial" panose="020B0604020202020204" pitchFamily="34" charset="0"/>
              <a:buChar char="•"/>
            </a:pPr>
            <a:r>
              <a:rPr lang="en-US" sz="2400" dirty="0" smtClean="0"/>
              <a:t>Size of grain products may vary from item to item</a:t>
            </a:r>
            <a:endParaRPr lang="en-US" sz="24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890" y="4343160"/>
            <a:ext cx="1768813" cy="244211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4896" y="4959245"/>
            <a:ext cx="1742509" cy="120160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7167" y="4642644"/>
            <a:ext cx="2407520" cy="1660187"/>
          </a:xfrm>
          <a:prstGeom prst="rect">
            <a:avLst/>
          </a:prstGeom>
        </p:spPr>
      </p:pic>
      <p:sp>
        <p:nvSpPr>
          <p:cNvPr id="8" name="TextBox 7"/>
          <p:cNvSpPr txBox="1"/>
          <p:nvPr/>
        </p:nvSpPr>
        <p:spPr>
          <a:xfrm>
            <a:off x="702007" y="3410006"/>
            <a:ext cx="1872578" cy="1015663"/>
          </a:xfrm>
          <a:prstGeom prst="rect">
            <a:avLst/>
          </a:prstGeom>
          <a:noFill/>
        </p:spPr>
        <p:txBody>
          <a:bodyPr wrap="square" rtlCol="0">
            <a:spAutoFit/>
          </a:bodyPr>
          <a:lstStyle/>
          <a:p>
            <a:pPr algn="ctr"/>
            <a:r>
              <a:rPr lang="en-US" sz="2000" dirty="0" smtClean="0"/>
              <a:t>Bread Roll</a:t>
            </a:r>
          </a:p>
          <a:p>
            <a:pPr algn="ctr"/>
            <a:r>
              <a:rPr lang="en-US" sz="2000" dirty="0" smtClean="0"/>
              <a:t>100% Grain</a:t>
            </a:r>
          </a:p>
          <a:p>
            <a:pPr algn="ctr"/>
            <a:r>
              <a:rPr lang="en-US" sz="2000" dirty="0" smtClean="0"/>
              <a:t>38 grams/roll</a:t>
            </a:r>
            <a:endParaRPr lang="en-US" sz="2000" dirty="0"/>
          </a:p>
        </p:txBody>
      </p:sp>
      <p:sp>
        <p:nvSpPr>
          <p:cNvPr id="9" name="TextBox 8"/>
          <p:cNvSpPr txBox="1"/>
          <p:nvPr/>
        </p:nvSpPr>
        <p:spPr>
          <a:xfrm>
            <a:off x="3299861" y="3410007"/>
            <a:ext cx="1872578" cy="1015663"/>
          </a:xfrm>
          <a:prstGeom prst="rect">
            <a:avLst/>
          </a:prstGeom>
          <a:noFill/>
        </p:spPr>
        <p:txBody>
          <a:bodyPr wrap="square" rtlCol="0">
            <a:spAutoFit/>
          </a:bodyPr>
          <a:lstStyle/>
          <a:p>
            <a:pPr algn="ctr"/>
            <a:r>
              <a:rPr lang="en-US" sz="2000" dirty="0" smtClean="0"/>
              <a:t>Waffle</a:t>
            </a:r>
          </a:p>
          <a:p>
            <a:pPr algn="ctr"/>
            <a:r>
              <a:rPr lang="en-US" sz="2000" dirty="0" smtClean="0"/>
              <a:t>?? % Grain</a:t>
            </a:r>
          </a:p>
          <a:p>
            <a:pPr algn="ctr"/>
            <a:r>
              <a:rPr lang="en-US" sz="2000" dirty="0" smtClean="0"/>
              <a:t>45 grams each</a:t>
            </a:r>
            <a:endParaRPr lang="en-US" sz="2000" dirty="0"/>
          </a:p>
        </p:txBody>
      </p:sp>
      <p:sp>
        <p:nvSpPr>
          <p:cNvPr id="10" name="TextBox 9"/>
          <p:cNvSpPr txBox="1"/>
          <p:nvPr/>
        </p:nvSpPr>
        <p:spPr>
          <a:xfrm>
            <a:off x="6402801" y="3410008"/>
            <a:ext cx="1872578" cy="1015663"/>
          </a:xfrm>
          <a:prstGeom prst="rect">
            <a:avLst/>
          </a:prstGeom>
          <a:noFill/>
        </p:spPr>
        <p:txBody>
          <a:bodyPr wrap="square" rtlCol="0">
            <a:spAutoFit/>
          </a:bodyPr>
          <a:lstStyle/>
          <a:p>
            <a:pPr algn="ctr"/>
            <a:r>
              <a:rPr lang="en-US" sz="2000" dirty="0" smtClean="0"/>
              <a:t>Waffle</a:t>
            </a:r>
          </a:p>
          <a:p>
            <a:pPr algn="ctr"/>
            <a:r>
              <a:rPr lang="en-US" sz="2000" dirty="0" smtClean="0"/>
              <a:t>?? % Grain</a:t>
            </a:r>
          </a:p>
          <a:p>
            <a:pPr algn="ctr"/>
            <a:r>
              <a:rPr lang="en-US" sz="2000" dirty="0" smtClean="0"/>
              <a:t>86 grams each</a:t>
            </a:r>
            <a:endParaRPr lang="en-US" sz="2000" dirty="0"/>
          </a:p>
        </p:txBody>
      </p:sp>
      <p:sp>
        <p:nvSpPr>
          <p:cNvPr id="4" name="TextBox 3"/>
          <p:cNvSpPr txBox="1"/>
          <p:nvPr/>
        </p:nvSpPr>
        <p:spPr>
          <a:xfrm>
            <a:off x="838409" y="4372401"/>
            <a:ext cx="1438182" cy="400110"/>
          </a:xfrm>
          <a:prstGeom prst="rect">
            <a:avLst/>
          </a:prstGeom>
          <a:noFill/>
        </p:spPr>
        <p:txBody>
          <a:bodyPr wrap="square" rtlCol="0">
            <a:spAutoFit/>
          </a:bodyPr>
          <a:lstStyle/>
          <a:p>
            <a:pPr algn="ctr"/>
            <a:r>
              <a:rPr lang="en-US" sz="2000" dirty="0" smtClean="0"/>
              <a:t>1.25 oz. eq.</a:t>
            </a:r>
            <a:endParaRPr lang="en-US" sz="2000" dirty="0"/>
          </a:p>
        </p:txBody>
      </p:sp>
      <p:sp>
        <p:nvSpPr>
          <p:cNvPr id="11" name="TextBox 10"/>
          <p:cNvSpPr txBox="1"/>
          <p:nvPr/>
        </p:nvSpPr>
        <p:spPr>
          <a:xfrm>
            <a:off x="3585844" y="4394745"/>
            <a:ext cx="1438182" cy="400110"/>
          </a:xfrm>
          <a:prstGeom prst="rect">
            <a:avLst/>
          </a:prstGeom>
          <a:noFill/>
        </p:spPr>
        <p:txBody>
          <a:bodyPr wrap="square" rtlCol="0">
            <a:spAutoFit/>
          </a:bodyPr>
          <a:lstStyle/>
          <a:p>
            <a:pPr algn="ctr"/>
            <a:r>
              <a:rPr lang="en-US" sz="2000" dirty="0" smtClean="0"/>
              <a:t>1.25 oz. eq.</a:t>
            </a:r>
            <a:endParaRPr lang="en-US" sz="2000" dirty="0"/>
          </a:p>
        </p:txBody>
      </p:sp>
      <p:sp>
        <p:nvSpPr>
          <p:cNvPr id="12" name="TextBox 11"/>
          <p:cNvSpPr txBox="1"/>
          <p:nvPr/>
        </p:nvSpPr>
        <p:spPr>
          <a:xfrm>
            <a:off x="6619999" y="4341477"/>
            <a:ext cx="1438182" cy="400110"/>
          </a:xfrm>
          <a:prstGeom prst="rect">
            <a:avLst/>
          </a:prstGeom>
          <a:noFill/>
        </p:spPr>
        <p:txBody>
          <a:bodyPr wrap="square" rtlCol="0">
            <a:spAutoFit/>
          </a:bodyPr>
          <a:lstStyle/>
          <a:p>
            <a:pPr algn="ctr"/>
            <a:r>
              <a:rPr lang="en-US" sz="2000" dirty="0" smtClean="0"/>
              <a:t>2.5 oz. eq</a:t>
            </a:r>
            <a:r>
              <a:rPr lang="en-US" sz="2000" dirty="0"/>
              <a:t>.</a:t>
            </a:r>
          </a:p>
        </p:txBody>
      </p:sp>
    </p:spTree>
    <p:custDataLst>
      <p:tags r:id="rId1"/>
    </p:custDataLst>
    <p:extLst>
      <p:ext uri="{BB962C8B-B14F-4D97-AF65-F5344CB8AC3E}">
        <p14:creationId xmlns:p14="http://schemas.microsoft.com/office/powerpoint/2010/main" val="23392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Oz. Eq. Cont’d</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4826" y="2233643"/>
            <a:ext cx="1768813" cy="2442119"/>
          </a:xfrm>
          <a:prstGeom prst="rect">
            <a:avLst/>
          </a:prstGeom>
        </p:spPr>
      </p:pic>
      <p:sp>
        <p:nvSpPr>
          <p:cNvPr id="4" name="TextBox 3"/>
          <p:cNvSpPr txBox="1"/>
          <p:nvPr/>
        </p:nvSpPr>
        <p:spPr>
          <a:xfrm>
            <a:off x="1382943" y="1300489"/>
            <a:ext cx="1872578" cy="1323439"/>
          </a:xfrm>
          <a:prstGeom prst="rect">
            <a:avLst/>
          </a:prstGeom>
          <a:noFill/>
        </p:spPr>
        <p:txBody>
          <a:bodyPr wrap="square" rtlCol="0">
            <a:spAutoFit/>
          </a:bodyPr>
          <a:lstStyle/>
          <a:p>
            <a:pPr algn="ctr"/>
            <a:r>
              <a:rPr lang="en-US" sz="2000" dirty="0" smtClean="0"/>
              <a:t>Bread Roll</a:t>
            </a:r>
          </a:p>
          <a:p>
            <a:pPr algn="ctr"/>
            <a:r>
              <a:rPr lang="en-US" sz="2000" dirty="0" smtClean="0"/>
              <a:t>100% Grain</a:t>
            </a:r>
          </a:p>
          <a:p>
            <a:pPr algn="ctr"/>
            <a:r>
              <a:rPr lang="en-US" sz="2000" dirty="0" smtClean="0"/>
              <a:t>38 grams/roll</a:t>
            </a:r>
          </a:p>
          <a:p>
            <a:pPr algn="ctr"/>
            <a:r>
              <a:rPr lang="en-US" sz="2000" dirty="0" smtClean="0"/>
              <a:t>1.25 oz. eq.</a:t>
            </a:r>
            <a:endParaRPr lang="en-US" sz="2000" dirty="0"/>
          </a:p>
        </p:txBody>
      </p:sp>
      <p:sp>
        <p:nvSpPr>
          <p:cNvPr id="5" name="Rectangle 4"/>
          <p:cNvSpPr/>
          <p:nvPr/>
        </p:nvSpPr>
        <p:spPr>
          <a:xfrm>
            <a:off x="979251" y="4370962"/>
            <a:ext cx="2710774" cy="1394298"/>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INGREDIENTS: Whole wheat flour, water, salt, instant yeast, vegetable oil</a:t>
            </a:r>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0377" y="2674217"/>
            <a:ext cx="1742509" cy="1201606"/>
          </a:xfrm>
          <a:prstGeom prst="rect">
            <a:avLst/>
          </a:prstGeom>
        </p:spPr>
      </p:pic>
      <p:sp>
        <p:nvSpPr>
          <p:cNvPr id="7" name="TextBox 6"/>
          <p:cNvSpPr txBox="1"/>
          <p:nvPr/>
        </p:nvSpPr>
        <p:spPr>
          <a:xfrm>
            <a:off x="5485342" y="1124979"/>
            <a:ext cx="1872578" cy="1323439"/>
          </a:xfrm>
          <a:prstGeom prst="rect">
            <a:avLst/>
          </a:prstGeom>
          <a:noFill/>
        </p:spPr>
        <p:txBody>
          <a:bodyPr wrap="square" rtlCol="0">
            <a:spAutoFit/>
          </a:bodyPr>
          <a:lstStyle/>
          <a:p>
            <a:pPr algn="ctr"/>
            <a:r>
              <a:rPr lang="en-US" sz="2000" dirty="0" smtClean="0"/>
              <a:t>Waffle</a:t>
            </a:r>
          </a:p>
          <a:p>
            <a:pPr algn="ctr"/>
            <a:r>
              <a:rPr lang="en-US" sz="2000" dirty="0" smtClean="0"/>
              <a:t>?? % Grain</a:t>
            </a:r>
          </a:p>
          <a:p>
            <a:pPr algn="ctr"/>
            <a:r>
              <a:rPr lang="en-US" sz="2000" dirty="0" smtClean="0"/>
              <a:t>45 grams each</a:t>
            </a:r>
          </a:p>
          <a:p>
            <a:pPr algn="ctr"/>
            <a:r>
              <a:rPr lang="en-US" sz="2000" dirty="0" smtClean="0"/>
              <a:t>1.25 oz. eq.</a:t>
            </a:r>
            <a:endParaRPr lang="en-US" sz="2000" dirty="0"/>
          </a:p>
        </p:txBody>
      </p:sp>
      <p:sp>
        <p:nvSpPr>
          <p:cNvPr id="8" name="Rectangle 7"/>
          <p:cNvSpPr/>
          <p:nvPr/>
        </p:nvSpPr>
        <p:spPr>
          <a:xfrm>
            <a:off x="4922196" y="4348264"/>
            <a:ext cx="3180944" cy="1416996"/>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INGREDIENTS: Enriched flour, water, vegetable oil, eggs, baking soda, sugar, salt</a:t>
            </a:r>
            <a:endParaRPr lang="en-US" dirty="0"/>
          </a:p>
        </p:txBody>
      </p:sp>
    </p:spTree>
    <p:custDataLst>
      <p:tags r:id="rId1"/>
    </p:custDataLst>
    <p:extLst>
      <p:ext uri="{BB962C8B-B14F-4D97-AF65-F5344CB8AC3E}">
        <p14:creationId xmlns:p14="http://schemas.microsoft.com/office/powerpoint/2010/main" val="33162005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DE_POWERPOINT - PATTERN BACKGROUND" val="GbDu06nB"/>
  <p:tag name="ARTICULATE_DESIGN_ID_ODE_POWERPOINT" val="oyRfsU85"/>
  <p:tag name="ARTICULATE_SLIDE_THUMBNAIL_REFRESH" val="1"/>
  <p:tag name="ARTICULATE_SLIDE_COUNT" val="4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DE_Powerpoint - pattern background">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457_ODE Powerpoint Template October 2018.potx" id="{83723655-B764-402B-9CAE-8BA2A13D1208}" vid="{A4176366-CCB1-4C72-89AD-52862F500E32}"/>
    </a:ext>
  </a:extLst>
</a:theme>
</file>

<file path=ppt/theme/theme2.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457_ODE Powerpoint Template October 2018.potx" id="{83723655-B764-402B-9CAE-8BA2A13D1208}" vid="{BF19C954-9DB6-430E-9B7A-0F9D3D08565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ode-powerpoint-template-october-2018</Template>
  <TotalTime>17032</TotalTime>
  <Words>7850</Words>
  <Application>Microsoft Office PowerPoint</Application>
  <PresentationFormat>On-screen Show (4:3)</PresentationFormat>
  <Paragraphs>466</Paragraphs>
  <Slides>41</Slides>
  <Notes>41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41</vt:i4>
      </vt:variant>
    </vt:vector>
  </HeadingPairs>
  <TitlesOfParts>
    <vt:vector size="46" baseType="lpstr">
      <vt:lpstr>Arial</vt:lpstr>
      <vt:lpstr>Calibri</vt:lpstr>
      <vt:lpstr>Times New Roman</vt:lpstr>
      <vt:lpstr>ODE_Powerpoint - pattern background</vt:lpstr>
      <vt:lpstr>ODE_Powerpoint</vt:lpstr>
      <vt:lpstr>CACFP Meal Pattern Success Webinar Serving Ounce Equivalents for Grains  August 26, 2020</vt:lpstr>
      <vt:lpstr>Using GoToWebinar</vt:lpstr>
      <vt:lpstr>Certificate of Completion</vt:lpstr>
      <vt:lpstr>Poll #2</vt:lpstr>
      <vt:lpstr>Overview </vt:lpstr>
      <vt:lpstr>Learning Objectives</vt:lpstr>
      <vt:lpstr>What is Ounce Equivalents (oz. eq.)?</vt:lpstr>
      <vt:lpstr>Understanding Ounce Equivalents</vt:lpstr>
      <vt:lpstr>Understanding Oz. Eq. Cont’d</vt:lpstr>
      <vt:lpstr>Why use Ounce Equivalents?</vt:lpstr>
      <vt:lpstr>Comparing Minimum Serving Sizes  and Ounce Equivalents </vt:lpstr>
      <vt:lpstr>Required Minimum Serving Sizes Chart Using Ounce Equivalents</vt:lpstr>
      <vt:lpstr>1 Ounce Equivalent Portions</vt:lpstr>
      <vt:lpstr>Exhibit A</vt:lpstr>
      <vt:lpstr>How heavy is 2 to 10 grams?</vt:lpstr>
      <vt:lpstr>Exhibit A</vt:lpstr>
      <vt:lpstr>Exhibit A, Page 3</vt:lpstr>
      <vt:lpstr>How to Use Exhibit A</vt:lpstr>
      <vt:lpstr>Exhibit A</vt:lpstr>
      <vt:lpstr>How to Use Exhibit A Cont’d</vt:lpstr>
      <vt:lpstr>How to Use Exhibit A Cont’d</vt:lpstr>
      <vt:lpstr>Poll #3</vt:lpstr>
      <vt:lpstr>Poll #3</vt:lpstr>
      <vt:lpstr>Using Ounce Equivalents for Grains in the Child and Adult Care Food Program</vt:lpstr>
      <vt:lpstr>PowerPoint Presentation</vt:lpstr>
      <vt:lpstr>Using the Grains Measuring Chart</vt:lpstr>
      <vt:lpstr>PowerPoint Presentation</vt:lpstr>
      <vt:lpstr>Poll #4</vt:lpstr>
      <vt:lpstr>Poll #4</vt:lpstr>
      <vt:lpstr>USDA’s Exhibit A Grains Tools</vt:lpstr>
      <vt:lpstr>Using the Exhibit A Grains Tool</vt:lpstr>
      <vt:lpstr>Additional Notes on Ounce Equivalents</vt:lpstr>
      <vt:lpstr>Product Specification Sheets</vt:lpstr>
      <vt:lpstr>Preparing for Ounce Equivalents</vt:lpstr>
      <vt:lpstr>Poll #5</vt:lpstr>
      <vt:lpstr>Poll #5</vt:lpstr>
      <vt:lpstr>Ounce Equivalents (oz eq.) Summary</vt:lpstr>
      <vt:lpstr>PowerPoint Presentation</vt:lpstr>
      <vt:lpstr>Oregon Department of Education “Our Why” </vt:lpstr>
      <vt:lpstr>Oregon Department of Education Education Equity Stance</vt:lpstr>
      <vt:lpstr>PowerPoint Presentation</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ODE Child Nutrition Programs   CACFP Annual Training</dc:title>
  <dc:creator>WU Shirley - ODE</dc:creator>
  <cp:lastModifiedBy>WU Shirley - ODE</cp:lastModifiedBy>
  <cp:revision>719</cp:revision>
  <cp:lastPrinted>2019-03-01T21:54:08Z</cp:lastPrinted>
  <dcterms:created xsi:type="dcterms:W3CDTF">2018-12-26T21:10:40Z</dcterms:created>
  <dcterms:modified xsi:type="dcterms:W3CDTF">2020-09-04T15:36:00Z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0578E682-27CD-4F30-BB0D-26084163B38F</vt:lpwstr>
  </property>
  <property fmtid="{D5CDD505-2E9C-101B-9397-08002B2CF9AE}" pid="3" name="ArticulatePath">
    <vt:lpwstr>Annual Training Slides Webinar 2019_08_20</vt:lpwstr>
  </property>
</Properties>
</file>