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sldIdLst>
    <p:sldId id="256" r:id="rId2"/>
    <p:sldId id="286" r:id="rId3"/>
    <p:sldId id="258" r:id="rId4"/>
    <p:sldId id="263" r:id="rId5"/>
    <p:sldId id="267" r:id="rId6"/>
    <p:sldId id="264" r:id="rId7"/>
    <p:sldId id="276" r:id="rId8"/>
    <p:sldId id="277" r:id="rId9"/>
    <p:sldId id="262" r:id="rId10"/>
    <p:sldId id="278" r:id="rId11"/>
    <p:sldId id="266" r:id="rId12"/>
    <p:sldId id="279" r:id="rId13"/>
    <p:sldId id="282" r:id="rId14"/>
    <p:sldId id="274" r:id="rId15"/>
    <p:sldId id="283" r:id="rId16"/>
    <p:sldId id="284" r:id="rId17"/>
    <p:sldId id="285" r:id="rId18"/>
    <p:sldId id="265" r:id="rId19"/>
    <p:sldId id="271" r:id="rId20"/>
    <p:sldId id="281" r:id="rId21"/>
    <p:sldId id="280" r:id="rId22"/>
    <p:sldId id="270" r:id="rId23"/>
    <p:sldId id="272" r:id="rId24"/>
    <p:sldId id="268" r:id="rId25"/>
    <p:sldId id="261" r:id="rId26"/>
    <p:sldId id="259" r:id="rId27"/>
    <p:sldId id="260" r:id="rId28"/>
    <p:sldId id="257" r:id="rId29"/>
    <p:sldId id="28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791" autoAdjust="0"/>
  </p:normalViewPr>
  <p:slideViewPr>
    <p:cSldViewPr>
      <p:cViewPr varScale="1">
        <p:scale>
          <a:sx n="45" d="100"/>
          <a:sy n="45" d="100"/>
        </p:scale>
        <p:origin x="18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954DC2F-AA0D-4951-A92B-E92C8E473F41}" type="datetimeFigureOut">
              <a:rPr lang="en-US"/>
              <a:pPr>
                <a:defRPr/>
              </a:pPr>
              <a:t>7/15/2021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C9ABCD5-98F5-410A-83F4-317D58C43391}" type="slidenum">
              <a:rPr lang="en-US" altLang="en-US"/>
              <a:pPr/>
              <a:t>‹#›</a:t>
            </a:fld>
            <a:endParaRPr lang="en-US" altLang="en-US"/>
          </a:p>
        </p:txBody>
      </p:sp>
    </p:spTree>
    <p:extLst>
      <p:ext uri="{BB962C8B-B14F-4D97-AF65-F5344CB8AC3E}">
        <p14:creationId xmlns:p14="http://schemas.microsoft.com/office/powerpoint/2010/main" val="4119220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smtClean="0"/>
              <a:t>Hello and welcome to the Meal Pattern Success Webinar on Offer Versus Serve in the CACFP</a:t>
            </a:r>
            <a:r>
              <a:rPr lang="en-US" altLang="en-US" baseline="0" dirty="0" smtClean="0"/>
              <a:t>.  This session will only be relevant for afterschool at-risk sponsors and adult day care sponsors only since they are the only sponsor types who are eligible to use offer versus serve in CACFP. My name is ___________ and I’ll be presenting the webinar today.  Before we get started, since this is a webinar, we will be muting all microphones, but will be accepting questions through the chat box.  At the end of the session, we’ll have around 5 minutes to answer any questions you might have.  Questions you submit will be answered at that time.  </a:t>
            </a:r>
            <a:endParaRPr lang="en-US" altLang="en-US" dirty="0" smtClean="0"/>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8BF58B7-CAC9-488A-AB53-A61AE96DC8AC}" type="slidenum">
              <a:rPr lang="en-US" altLang="en-US">
                <a:latin typeface="Arial" charset="0"/>
              </a:rPr>
              <a:pPr>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poll.  What if</a:t>
            </a:r>
            <a:r>
              <a:rPr lang="en-US" baseline="0" dirty="0" smtClean="0"/>
              <a:t> you had a participant who chooses fluid milk, and the two cereals for his breakfast. Would his breakfast be reimbursable? </a:t>
            </a:r>
            <a:r>
              <a:rPr lang="en-US" b="1" baseline="0" dirty="0" smtClean="0"/>
              <a:t>(Open poll, wait 1 minute or until at least 80% of participants have answered)</a:t>
            </a:r>
            <a:r>
              <a:rPr lang="en-US" b="0" baseline="0" dirty="0" smtClean="0"/>
              <a:t>  Right, the answer would be no </a:t>
            </a:r>
            <a:r>
              <a:rPr lang="en-US" b="1" baseline="0" dirty="0" smtClean="0"/>
              <a:t>(click)</a:t>
            </a:r>
            <a:r>
              <a:rPr lang="en-US" b="0" baseline="0" dirty="0" smtClean="0"/>
              <a:t>, because a participant must choose at least 3 items and the two cereals are considered 1 item.  In these situations, site staff should encourage (but never force) the participant to go back and choose one more item. An easy solution would be to have a basket full of kiwis at the end of the line so participants can quickly grab it and have a fully reimbursable meal.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10</a:t>
            </a:fld>
            <a:endParaRPr lang="en-US" altLang="en-US"/>
          </a:p>
        </p:txBody>
      </p:sp>
    </p:spTree>
    <p:extLst>
      <p:ext uri="{BB962C8B-B14F-4D97-AF65-F5344CB8AC3E}">
        <p14:creationId xmlns:p14="http://schemas.microsoft.com/office/powerpoint/2010/main" val="216905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understand OVS for breakfast,</a:t>
            </a:r>
            <a:r>
              <a:rPr lang="en-US" baseline="0" dirty="0" smtClean="0"/>
              <a:t> let’s move on to OVS requirements for lunch or supper.  The requirements are the same for lunch and supper.  The lunch or supper must have at least one item from each of the five different food components in the minimum serving sizes.  This means you need at least one item from the fluid milk component, the grains component, the fruit component, the vegetable component, and the meat or meat alternate component.  Note that the fruit component and the vegetable components are separate components for the lunch and supper meals.  A lunch of BBQ pork sandwich with coleslaw, oranges, and fluid milk would have all five components.  Out of these five components, a participant must take at least 3 of the components.  So a participant who takes the BBQ sandwich and the coleslaw would have taken 3 components, since they are taking a meat component, a grain component, and a vegetable component.  This would be a reimbursable meal.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11</a:t>
            </a:fld>
            <a:endParaRPr lang="en-US" altLang="en-US"/>
          </a:p>
        </p:txBody>
      </p:sp>
    </p:spTree>
    <p:extLst>
      <p:ext uri="{BB962C8B-B14F-4D97-AF65-F5344CB8AC3E}">
        <p14:creationId xmlns:p14="http://schemas.microsoft.com/office/powerpoint/2010/main" val="196835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sample menu.  In this supper, you have roast chicken, whole wheat bun, steamed carrots, pineapple</a:t>
            </a:r>
            <a:r>
              <a:rPr lang="en-US" baseline="0" dirty="0" smtClean="0"/>
              <a:t> tidbits, and fluid milk.  This would meet the offer requirements and then some of serving at least one item from all 5 food components.  If you had a participant who takes </a:t>
            </a:r>
            <a:r>
              <a:rPr lang="en-US" b="1" baseline="0" dirty="0" smtClean="0"/>
              <a:t>(click) </a:t>
            </a:r>
            <a:r>
              <a:rPr lang="en-US" b="0" baseline="0" dirty="0" smtClean="0"/>
              <a:t>roast chicken, the bun, and the carrots, then this would be </a:t>
            </a:r>
            <a:r>
              <a:rPr lang="en-US" b="1" baseline="0" dirty="0" smtClean="0"/>
              <a:t>(click) </a:t>
            </a:r>
            <a:r>
              <a:rPr lang="en-US" b="0" baseline="0" dirty="0" smtClean="0"/>
              <a:t>a reimbursable meal.  What if you had a participant who wanted </a:t>
            </a:r>
            <a:r>
              <a:rPr lang="en-US" b="1" baseline="0" dirty="0" smtClean="0"/>
              <a:t>(click)</a:t>
            </a:r>
            <a:r>
              <a:rPr lang="en-US" b="0" baseline="0" dirty="0" smtClean="0"/>
              <a:t> steamed carrots, pineapple tidbits, and peaches instead?  </a:t>
            </a:r>
            <a:r>
              <a:rPr lang="en-US" b="1" baseline="0" dirty="0" smtClean="0"/>
              <a:t>(click) </a:t>
            </a:r>
            <a:r>
              <a:rPr lang="en-US" b="0" baseline="0" dirty="0" smtClean="0"/>
              <a:t>This would NOT be a reimbursable meal, because even though the participant took 3 items, it does not cover 3 different food components. The pineapples and peaches are both in the fruit component, and the carrots is in the vegetable component.  This is only 2 components and for lunch and supper, the participants need to take at least 3 food </a:t>
            </a:r>
            <a:r>
              <a:rPr lang="en-US" b="0" u="sng" baseline="0" dirty="0" smtClean="0"/>
              <a:t>components</a:t>
            </a:r>
            <a:r>
              <a:rPr lang="en-US" b="0" baseline="0" dirty="0" smtClean="0"/>
              <a:t>, not just 3 food items.  In this situation, just like in the situation before with breakfast, encourage the participant to take one more item so they will have at least 3 food components.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12</a:t>
            </a:fld>
            <a:endParaRPr lang="en-US" altLang="en-US"/>
          </a:p>
        </p:txBody>
      </p:sp>
    </p:spTree>
    <p:extLst>
      <p:ext uri="{BB962C8B-B14F-4D97-AF65-F5344CB8AC3E}">
        <p14:creationId xmlns:p14="http://schemas.microsoft.com/office/powerpoint/2010/main" val="131585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supper menu</a:t>
            </a:r>
            <a:r>
              <a:rPr lang="en-US" baseline="0" dirty="0" smtClean="0"/>
              <a:t> that includes a combination food.  Again, all five meal components are available so it meets the offer requirements for an OVS supper.  If a participant took </a:t>
            </a:r>
            <a:r>
              <a:rPr lang="en-US" b="1" baseline="0" dirty="0" smtClean="0"/>
              <a:t>(click) </a:t>
            </a:r>
            <a:r>
              <a:rPr lang="en-US" baseline="0" dirty="0" smtClean="0"/>
              <a:t>the meat lasagna and the fluid milk, this would be a reimbursable meal </a:t>
            </a:r>
            <a:r>
              <a:rPr lang="en-US" b="1" baseline="0" dirty="0" smtClean="0"/>
              <a:t>(click) </a:t>
            </a:r>
            <a:r>
              <a:rPr lang="en-US" b="0" baseline="0" dirty="0" smtClean="0"/>
              <a:t>since it includes 3 components. The meat lasagna will cover the meat component and the grains component and the fluid milk will cover the fluid milk component.  If you had a second participant who takes </a:t>
            </a:r>
            <a:r>
              <a:rPr lang="en-US" b="1" baseline="0" dirty="0" smtClean="0"/>
              <a:t>(click)</a:t>
            </a:r>
            <a:r>
              <a:rPr lang="en-US" b="0" baseline="0" dirty="0" smtClean="0"/>
              <a:t> roasted green beans, apple slices, and fluid milk, that would also be a reimbursable meal </a:t>
            </a:r>
            <a:r>
              <a:rPr lang="en-US" b="1" baseline="0" dirty="0" smtClean="0"/>
              <a:t>(click) </a:t>
            </a:r>
            <a:r>
              <a:rPr lang="en-US" b="0" baseline="0" dirty="0" smtClean="0"/>
              <a:t>since this includes 3 components even though the participant didn’t take the combination food item.  The roasted green beans will be the vegetable component, the apple slices will be the fruit component, and the fluid milk will be the fluid milk component.  As you can see, OVS rules are different for breakfast and lunch or supper, so make sure that all staff are aware of the differences between the meals if you serve both breakfast and lunch or supper.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13</a:t>
            </a:fld>
            <a:endParaRPr lang="en-US" altLang="en-US"/>
          </a:p>
        </p:txBody>
      </p:sp>
    </p:spTree>
    <p:extLst>
      <p:ext uri="{BB962C8B-B14F-4D97-AF65-F5344CB8AC3E}">
        <p14:creationId xmlns:p14="http://schemas.microsoft.com/office/powerpoint/2010/main" val="72883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a:t>
            </a:r>
            <a:r>
              <a:rPr lang="en-US" baseline="0" dirty="0" smtClean="0"/>
              <a:t> another poll.  Would a lunch with fluid milk, cheese pizza, pineapples, and a green salad meet the ‘offer’ requirements for OVS lunch? </a:t>
            </a:r>
            <a:r>
              <a:rPr lang="en-US" b="1" baseline="0" dirty="0" smtClean="0"/>
              <a:t>(Open poll, wait 1 minute or until at least 80% of participants have answered)</a:t>
            </a:r>
            <a:r>
              <a:rPr lang="en-US" b="0" baseline="0" dirty="0" smtClean="0"/>
              <a:t> </a:t>
            </a:r>
            <a:r>
              <a:rPr lang="en-US" b="1" baseline="0" dirty="0" smtClean="0"/>
              <a:t>(click) </a:t>
            </a:r>
            <a:r>
              <a:rPr lang="en-US" b="0" baseline="0" dirty="0" smtClean="0"/>
              <a:t>The answer is yes, because you are offering all 5 components. The pizza includes both the grains and meat alternate component.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14</a:t>
            </a:fld>
            <a:endParaRPr lang="en-US" altLang="en-US"/>
          </a:p>
        </p:txBody>
      </p:sp>
    </p:spTree>
    <p:extLst>
      <p:ext uri="{BB962C8B-B14F-4D97-AF65-F5344CB8AC3E}">
        <p14:creationId xmlns:p14="http://schemas.microsoft.com/office/powerpoint/2010/main" val="144515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one more example.  You have a participant who chooses fluid milk and the pizza for their OVS lunch.  Would this be a reimbursable lunch? </a:t>
            </a:r>
            <a:r>
              <a:rPr lang="en-US" b="1" baseline="0" dirty="0" smtClean="0"/>
              <a:t>(Open poll, wait 1 minute or until at least 80% of participants have answered)</a:t>
            </a:r>
            <a:r>
              <a:rPr lang="en-US" b="0" baseline="0" dirty="0" smtClean="0"/>
              <a:t> </a:t>
            </a:r>
            <a:r>
              <a:rPr lang="en-US" b="1" baseline="0" dirty="0" smtClean="0"/>
              <a:t>(click) </a:t>
            </a:r>
            <a:r>
              <a:rPr lang="en-US" b="0" baseline="0" dirty="0" smtClean="0"/>
              <a:t>Yes this would.  The participant took 3 different food components, the fluid milk, the meat alternate, and the grain component.  Remember that for breakfast, participants must take 3 food items, but for lunch, they must take 3 food </a:t>
            </a:r>
            <a:r>
              <a:rPr lang="en-US" b="0" u="sng" baseline="0" dirty="0" smtClean="0"/>
              <a:t>components.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15</a:t>
            </a:fld>
            <a:endParaRPr lang="en-US" altLang="en-US"/>
          </a:p>
        </p:txBody>
      </p:sp>
    </p:spTree>
    <p:extLst>
      <p:ext uri="{BB962C8B-B14F-4D97-AF65-F5344CB8AC3E}">
        <p14:creationId xmlns:p14="http://schemas.microsoft.com/office/powerpoint/2010/main" val="68959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things can get complicated when you have combination foods or if you offer two or more items from the same component.  For example, if you wanted to provide strawberries</a:t>
            </a:r>
            <a:r>
              <a:rPr lang="en-US" baseline="0" dirty="0" smtClean="0"/>
              <a:t> and oranges, your participants will need to know that taking the strawberries and oranges will only count as 1 component for lunch or supper.  To help cut down on confusion, when you have combination foods or two or more food items from the same component, you must provide some instructions or signs to help participants select a reimbursable meal.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16</a:t>
            </a:fld>
            <a:endParaRPr lang="en-US" altLang="en-US"/>
          </a:p>
        </p:txBody>
      </p:sp>
    </p:spTree>
    <p:extLst>
      <p:ext uri="{BB962C8B-B14F-4D97-AF65-F5344CB8AC3E}">
        <p14:creationId xmlns:p14="http://schemas.microsoft.com/office/powerpoint/2010/main" val="42332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sample sign for serving combination foods at lunch or supper.</a:t>
            </a:r>
            <a:r>
              <a:rPr lang="en-US" baseline="0" dirty="0" smtClean="0"/>
              <a:t>  The sign only needs to be put out when you have combination foods and helps your participants know how many items they need to have. It’s a simple and visual way to help your participants out and make your meal time staff’s life a little easier as well.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17</a:t>
            </a:fld>
            <a:endParaRPr lang="en-US" altLang="en-US"/>
          </a:p>
        </p:txBody>
      </p:sp>
    </p:spTree>
    <p:extLst>
      <p:ext uri="{BB962C8B-B14F-4D97-AF65-F5344CB8AC3E}">
        <p14:creationId xmlns:p14="http://schemas.microsoft.com/office/powerpoint/2010/main" val="141094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a:t>
            </a:r>
            <a:r>
              <a:rPr lang="en-US" baseline="0" dirty="0" smtClean="0"/>
              <a:t> comes to OVS, there’s a lot of different ways you can serve OVS and so there’s a lot of different questions that come up regarding what’s allowed and not allowed for OVS.  We’ll go through a few of the common questions we get.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18</a:t>
            </a:fld>
            <a:endParaRPr lang="en-US" altLang="en-US"/>
          </a:p>
        </p:txBody>
      </p:sp>
    </p:spTree>
    <p:extLst>
      <p:ext uri="{BB962C8B-B14F-4D97-AF65-F5344CB8AC3E}">
        <p14:creationId xmlns:p14="http://schemas.microsoft.com/office/powerpoint/2010/main" val="94677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one we get from a lot of school districts</a:t>
            </a:r>
            <a:r>
              <a:rPr lang="en-US" baseline="0" dirty="0" smtClean="0"/>
              <a:t> since the requirements are different for CACFP and NSLP.  </a:t>
            </a:r>
            <a:r>
              <a:rPr lang="en-US" b="0" baseline="0" dirty="0" smtClean="0"/>
              <a:t>The question is, do participants need to take a fruit or vegetable for a reimbursable OVS meal?  And the answer is </a:t>
            </a:r>
            <a:r>
              <a:rPr lang="en-US" b="1" baseline="0" dirty="0" smtClean="0"/>
              <a:t>(click)</a:t>
            </a:r>
            <a:r>
              <a:rPr lang="en-US" b="0" baseline="0" dirty="0" smtClean="0"/>
              <a:t> no, since CACFP OVS does not require participants to take any specific components for the meal to be reimbursable.  The only requirement is for participants to take a minimum of 3 food items for breakfast and a minimum of 3 food components for lunch or supper.  So a participant at lunch time can take just the grains, meat, and fluid milk component and have a fully reimbursable meal.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19</a:t>
            </a:fld>
            <a:endParaRPr lang="en-US" altLang="en-US"/>
          </a:p>
        </p:txBody>
      </p:sp>
    </p:spTree>
    <p:extLst>
      <p:ext uri="{BB962C8B-B14F-4D97-AF65-F5344CB8AC3E}">
        <p14:creationId xmlns:p14="http://schemas.microsoft.com/office/powerpoint/2010/main" val="154276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new to GoToWebinar, you might</a:t>
            </a:r>
            <a:r>
              <a:rPr lang="en-US" baseline="0" dirty="0" smtClean="0"/>
              <a:t> have noticed that there’s a small navigation panel </a:t>
            </a:r>
            <a:r>
              <a:rPr lang="en-US" b="1" baseline="0" dirty="0" smtClean="0"/>
              <a:t>(click)</a:t>
            </a:r>
            <a:r>
              <a:rPr lang="en-US" baseline="0" dirty="0" smtClean="0"/>
              <a:t> that’s available when you first opened GoToWebinar.  You will want to click on the orange box with the arrow to expand or minimize the navigation panel.  The image on the screen shows the navigation panel when it is expanded. When you expand the panel, you’ll be able to change audio options or ask questions in the Questions Tab </a:t>
            </a:r>
            <a:r>
              <a:rPr lang="en-US" b="1" baseline="0" dirty="0" smtClean="0"/>
              <a:t>(click).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9ABCD5-98F5-410A-83F4-317D58C43391}"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2352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a:t>
            </a:r>
            <a:r>
              <a:rPr lang="en-US" baseline="0" dirty="0" smtClean="0"/>
              <a:t> question about fruits and vegetables in OVS.  The question is, can I substitute a vegetable component for the fruit component at lunch or supper in OVS?  This question comes up because there is a flexibility in the regular lunch and supper meal pattern in CACFP to substitute a second vegetable component for the fruit component at those meals.  For OVS however, </a:t>
            </a:r>
            <a:r>
              <a:rPr lang="en-US" b="1" baseline="0" dirty="0" smtClean="0"/>
              <a:t>(click)</a:t>
            </a:r>
            <a:r>
              <a:rPr lang="en-US" b="0" baseline="0" dirty="0" smtClean="0"/>
              <a:t> the answer is no, because in OVS, you need to offer all five components, fluid milk, grains, meat or meat alternates, vegetables, AND fruits.  This allows participants to get more choices and higher nutrition intake. Since you are always allowed to serve more items in OVS, there’s nothing that would prevent you from offering an additional vegetable with the meal if you know that your participants prefer having extra vegetables.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20</a:t>
            </a:fld>
            <a:endParaRPr lang="en-US" altLang="en-US"/>
          </a:p>
        </p:txBody>
      </p:sp>
    </p:spTree>
    <p:extLst>
      <p:ext uri="{BB962C8B-B14F-4D97-AF65-F5344CB8AC3E}">
        <p14:creationId xmlns:p14="http://schemas.microsoft.com/office/powerpoint/2010/main" val="353462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question, does the 3 times a week limit for substituting grains with meat or meat alternates at breakfast apply to OVS? If you’re not familiar with this new flexibility, sponsors are now allowed to substitute the grains component with a meat or meat alternate at breakfast up to 3 times a week.  So a breakfast with oatmeal, banana, and milk would also be creditable if you had a sausage patty, banana, and milk.  This is allowed up to three times a week only.  However, </a:t>
            </a:r>
            <a:r>
              <a:rPr lang="en-US" b="1" baseline="0" dirty="0" smtClean="0"/>
              <a:t>(click) </a:t>
            </a:r>
            <a:r>
              <a:rPr lang="en-US" b="0" baseline="0" dirty="0" smtClean="0"/>
              <a:t>if you are serving an OVS breakfast, this flexibility does not apply since you already can serve meat or meat alternates as the fourth item at breakfast without any restrictions.  This means that sausage patty, banana, and milk offered at breakfast would not be creditable as an OVS breakfast, but offering oatmeal, sausage patty, banana, and milk at breakfast would be a creditable OVS breakfast and participants may choose any 3 of those four items.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21</a:t>
            </a:fld>
            <a:endParaRPr lang="en-US" altLang="en-US"/>
          </a:p>
        </p:txBody>
      </p:sp>
    </p:spTree>
    <p:extLst>
      <p:ext uri="{BB962C8B-B14F-4D97-AF65-F5344CB8AC3E}">
        <p14:creationId xmlns:p14="http://schemas.microsoft.com/office/powerpoint/2010/main" val="63236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next question: if you are serving supper and providing multiple grain options, do all the grain options have to be whole grain-rich? For example, you are</a:t>
            </a:r>
            <a:r>
              <a:rPr lang="en-US" baseline="0" dirty="0" smtClean="0"/>
              <a:t> serving toast, rice, green beans, a hamburger patty, and peaches.  The toast is whole grain-rich, but the rice is just enriched white rice.  Would this meet the whole grain-rich requirements of serving 1 whole grain-rich grain component each day?  The answer is </a:t>
            </a:r>
            <a:r>
              <a:rPr lang="en-US" b="1" baseline="0" dirty="0" smtClean="0"/>
              <a:t>(click) </a:t>
            </a:r>
            <a:r>
              <a:rPr lang="en-US" b="0" baseline="0" dirty="0" smtClean="0"/>
              <a:t>no.  If this is the only meal with a whole grain-rich item served that day, then all the grain options served will have to be whole grain-rich.  If you did have a participant take the enriched rich with the hamburger and peaches, they would not be getting a whole grain-rich grain.  The intention of requiring whole grain-rich items once per day is so that participants will be exposed to more nutritious grain options. For sponsors offering multiple grain options during an OVS meal, make sure that all grain options are whole grain-rich if the meal is being used to meet the daily whole grain-rich requirements.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22</a:t>
            </a:fld>
            <a:endParaRPr lang="en-US" altLang="en-US"/>
          </a:p>
        </p:txBody>
      </p:sp>
    </p:spTree>
    <p:extLst>
      <p:ext uri="{BB962C8B-B14F-4D97-AF65-F5344CB8AC3E}">
        <p14:creationId xmlns:p14="http://schemas.microsoft.com/office/powerpoint/2010/main" val="298832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our last question and this one is about costs.  A lot of my participants want to take ALL the available components for their OVS meal and it’s making my costs go sky-high.  Can I limit the number of items or components taken per participant? The answer is </a:t>
            </a:r>
            <a:r>
              <a:rPr lang="en-US" b="1" baseline="0" dirty="0" smtClean="0"/>
              <a:t>(click) </a:t>
            </a:r>
            <a:r>
              <a:rPr lang="en-US" b="0" baseline="0" dirty="0" smtClean="0"/>
              <a:t>no.  While we understand that cost considerations are a big part of any food service operation, the concept of OVS is that you, as the sponsor, get to decide what to offer, but the participant gets to choose what they take and the only limitation for them is that they need to take at least a minimum amount of food items for breakfast and a minimum amount of food components for lunch or supper to make sure they get enough nutrients.  There is no limitation on the maximum amount of food they can take.  If this is an issue that is causing high cost overruns, you can consider offering the minimum amount of food items for breakfast or a minimum amount of food components for lunch or supper.  While it might be nice to offer participants 6 different items for supper, sponsors are only required to offer 5 components and if you can meet all 5 components in the minimum serving size with 5 or less items (if you have combination food items), then that will be enough to meet the ‘offer’ requirements of OVS. </a:t>
            </a:r>
          </a:p>
          <a:p>
            <a:endParaRPr lang="en-US" b="0" baseline="0" dirty="0" smtClean="0"/>
          </a:p>
          <a:p>
            <a:r>
              <a:rPr lang="en-US" b="0" baseline="0" dirty="0" smtClean="0"/>
              <a:t>Another way to balance your budget would be to mix high cost items with low cost items for meals. While participants may take all the components, the overall cost of the meal may be lightened.  </a:t>
            </a:r>
          </a:p>
          <a:p>
            <a:endParaRPr lang="en-US" b="0" baseline="0" dirty="0" smtClean="0"/>
          </a:p>
          <a:p>
            <a:r>
              <a:rPr lang="en-US" b="0" baseline="0" dirty="0" smtClean="0"/>
              <a:t>Finally, another way to fight cost issues is to switch away from OVS to a standard meal service.  If your participants are taking all options offered already, then it might make more sense to have a standard meal service where you have 3 components offered for breakfast and 5 components for lunch or supper.  In the standard meal service there’s more predictability in inventory and costs and potentially one less item to serve for breakfast.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23</a:t>
            </a:fld>
            <a:endParaRPr lang="en-US" altLang="en-US"/>
          </a:p>
        </p:txBody>
      </p:sp>
    </p:spTree>
    <p:extLst>
      <p:ext uri="{BB962C8B-B14F-4D97-AF65-F5344CB8AC3E}">
        <p14:creationId xmlns:p14="http://schemas.microsoft.com/office/powerpoint/2010/main" val="2391062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still have questions</a:t>
            </a:r>
            <a:r>
              <a:rPr lang="en-US" baseline="0" dirty="0" smtClean="0"/>
              <a:t> or want to review some of the information you learned today, we have two handouts on OVS.  The first, on the left, provides some basic definitions and the requirements of OVS for breakfast and lunch.  The second handout, on the right, provides illustrated examples of reimbursable and non-reimbursable meals for breakfast and for lunch and supper.  This can be downloaded from the CACFP meal pattern and menu planning page.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24</a:t>
            </a:fld>
            <a:endParaRPr lang="en-US" altLang="en-US"/>
          </a:p>
        </p:txBody>
      </p:sp>
    </p:spTree>
    <p:extLst>
      <p:ext uri="{BB962C8B-B14F-4D97-AF65-F5344CB8AC3E}">
        <p14:creationId xmlns:p14="http://schemas.microsoft.com/office/powerpoint/2010/main" val="574652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looked at what OVS is and the requirements for OVS, we also discussed some common questions that we’ve seen related to OVS.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25</a:t>
            </a:fld>
            <a:endParaRPr lang="en-US" altLang="en-US"/>
          </a:p>
        </p:txBody>
      </p:sp>
    </p:spTree>
    <p:extLst>
      <p:ext uri="{BB962C8B-B14F-4D97-AF65-F5344CB8AC3E}">
        <p14:creationId xmlns:p14="http://schemas.microsoft.com/office/powerpoint/2010/main" val="4252565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we’re going to open it up to any additional questions you might have.  We have ____ minutes and we’ll take a look first at the questions that were sent in through the chat box during our sessions.  </a:t>
            </a:r>
            <a:r>
              <a:rPr lang="en-US" b="1" baseline="0" dirty="0" smtClean="0"/>
              <a:t>(Answer chat box questions, once those are complete, ask if there are any additional questions.  If there are too many questions to answer in the time frame, silence the microphone and take 1 minute to pick and choose the best questions to answer)</a:t>
            </a:r>
          </a:p>
          <a:p>
            <a:endParaRPr lang="en-US" b="1" baseline="0" dirty="0" smtClean="0"/>
          </a:p>
          <a:p>
            <a:r>
              <a:rPr lang="en-US" b="0" baseline="0" dirty="0" smtClean="0"/>
              <a:t>If you still have questions, please contact your assigned child nutrition specialist.  </a:t>
            </a:r>
            <a:endParaRPr lang="en-US" b="0"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26</a:t>
            </a:fld>
            <a:endParaRPr lang="en-US" altLang="en-US"/>
          </a:p>
        </p:txBody>
      </p:sp>
    </p:spTree>
    <p:extLst>
      <p:ext uri="{BB962C8B-B14F-4D97-AF65-F5344CB8AC3E}">
        <p14:creationId xmlns:p14="http://schemas.microsoft.com/office/powerpoint/2010/main" val="1936757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everyone for your time today.  A certificate will be sent to the e-mail you used to sign up for this lesson along with a survey</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27</a:t>
            </a:fld>
            <a:endParaRPr lang="en-US" altLang="en-US"/>
          </a:p>
        </p:txBody>
      </p:sp>
    </p:spTree>
    <p:extLst>
      <p:ext uri="{BB962C8B-B14F-4D97-AF65-F5344CB8AC3E}">
        <p14:creationId xmlns:p14="http://schemas.microsoft.com/office/powerpoint/2010/main" val="21062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1257300" y="719138"/>
            <a:ext cx="4802188"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50" name="Shape 950"/>
          <p:cNvSpPr txBox="1">
            <a:spLocks noGrp="1"/>
          </p:cNvSpPr>
          <p:nvPr>
            <p:ph type="body" idx="1"/>
          </p:nvPr>
        </p:nvSpPr>
        <p:spPr>
          <a:xfrm>
            <a:off x="731520" y="4560569"/>
            <a:ext cx="5852319" cy="4320664"/>
          </a:xfrm>
          <a:prstGeom prst="rect">
            <a:avLst/>
          </a:prstGeom>
          <a:noFill/>
          <a:ln>
            <a:noFill/>
          </a:ln>
        </p:spPr>
        <p:txBody>
          <a:bodyPr lIns="96640" tIns="48307" rIns="96640" bIns="48307" anchor="t" anchorCtr="0">
            <a:noAutofit/>
          </a:bodyPr>
          <a:lstStyle/>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300" dirty="0" smtClean="0"/>
              <a:t>Thank</a:t>
            </a:r>
            <a:r>
              <a:rPr lang="en-US" sz="1300" baseline="0" dirty="0" smtClean="0"/>
              <a:t> you for all you do to feed Oregon! Have a great day.</a:t>
            </a:r>
          </a:p>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300" baseline="0" dirty="0" smtClean="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300" b="1" baseline="0" dirty="0" smtClean="0"/>
              <a:t>(Save all questions from the chat box before closing the training.) </a:t>
            </a:r>
            <a:endParaRPr lang="en-US" sz="1300" b="1" dirty="0" smtClean="0"/>
          </a:p>
          <a:p>
            <a:pPr marL="0" marR="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300" dirty="0" smtClean="0"/>
          </a:p>
        </p:txBody>
      </p:sp>
      <p:sp>
        <p:nvSpPr>
          <p:cNvPr id="951" name="Shape 951"/>
          <p:cNvSpPr txBox="1">
            <a:spLocks noGrp="1"/>
          </p:cNvSpPr>
          <p:nvPr>
            <p:ph type="sldNum" idx="12"/>
          </p:nvPr>
        </p:nvSpPr>
        <p:spPr>
          <a:xfrm>
            <a:off x="4143587" y="9119474"/>
            <a:ext cx="3169792" cy="479936"/>
          </a:xfrm>
          <a:prstGeom prst="rect">
            <a:avLst/>
          </a:prstGeom>
          <a:noFill/>
          <a:ln>
            <a:noFill/>
          </a:ln>
        </p:spPr>
        <p:txBody>
          <a:bodyPr lIns="96640" tIns="48307" rIns="96640" bIns="48307" anchor="b" anchorCtr="0">
            <a:noAutofit/>
          </a:bodyPr>
          <a:lstStyle/>
          <a:p>
            <a:pPr algn="r">
              <a:buClr>
                <a:srgbClr val="000000"/>
              </a:buClr>
              <a:buSzPct val="25000"/>
            </a:pPr>
            <a:fld id="{00000000-1234-1234-1234-123412341234}" type="slidenum">
              <a:rPr lang="en-US" sz="1300"/>
              <a:pPr algn="r">
                <a:buClr>
                  <a:srgbClr val="000000"/>
                </a:buClr>
                <a:buSzPct val="25000"/>
              </a:pPr>
              <a:t>28</a:t>
            </a:fld>
            <a:endParaRPr lang="en-US" sz="1300"/>
          </a:p>
        </p:txBody>
      </p:sp>
    </p:spTree>
    <p:extLst>
      <p:ext uri="{BB962C8B-B14F-4D97-AF65-F5344CB8AC3E}">
        <p14:creationId xmlns:p14="http://schemas.microsoft.com/office/powerpoint/2010/main" val="248791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83396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be going</a:t>
            </a:r>
            <a:r>
              <a:rPr lang="en-US" baseline="0" dirty="0" smtClean="0"/>
              <a:t> over the definition and requirements of offer versus serve, also known as OVS.  We’ll also look at some common questions about OVS and at the end answer any additional questions you might have.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309263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offer versus serve? Offer versus serve is an optional style of meal service for afterschool at-risk sponsors and adult day care sponsors that allows participants to decline some of the food offered in a reimbursable breakfast, lunch, or supper.  It is not allowed at snack since there’s not enough components to offer enough choice while still allowing for enough nutrition.  The benefits of OVS is that it helps save money by reducing food waste since participants get a choice of what they want to eat, and increased amounts of choice also increases satisfaction for participants.</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188839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to know a few different terms before we</a:t>
            </a:r>
            <a:r>
              <a:rPr lang="en-US" baseline="0" dirty="0" smtClean="0"/>
              <a:t> get into how to use OVS.  The first term to know is food component.  A food component is a food category that makes up a reimbursable meal for CACFP.  There are 5 different food components in CACFP and they are fluid milk, fruits, grains, meat or meat alternates, and vegetables.  The next term to know is food item.  A food item is different from a food component, because while the food component is a category of foods, a food item is a specific food within the food component.  So a carrot is a food item that is within the vegetable food component.  Peanuts are a food item within the meat alternate category.  The definition of a food item in CACFP and other Child Nutrition Programs is a little different to how you might understand food items.  You might think that a whole apple is a different food item compared to applesauce, but since both are apples, they are considered the same food item.  </a:t>
            </a:r>
          </a:p>
          <a:p>
            <a:endParaRPr lang="en-US" baseline="0" dirty="0" smtClean="0"/>
          </a:p>
          <a:p>
            <a:r>
              <a:rPr lang="en-US" baseline="0" dirty="0" smtClean="0"/>
              <a:t>Finally, let’s define combination foods.  A combination food is a food item that contains two or more food components.  A peanut butter and jelly sandwich would be a combination food since it has peanut butter, which is a food item within the meat alternate food component and it has bread, which would be a food item within the grains food component.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124773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what a food</a:t>
            </a:r>
            <a:r>
              <a:rPr lang="en-US" baseline="0" dirty="0" smtClean="0"/>
              <a:t> component, a food item, and a combination food are, let’s look at the requirements for offer versus serve at breakfast.  If you wanted to use the OVS meal service style for breakfast, you would need to offer four different food </a:t>
            </a:r>
            <a:r>
              <a:rPr lang="en-US" u="sng" baseline="0" dirty="0" smtClean="0"/>
              <a:t>items</a:t>
            </a:r>
            <a:r>
              <a:rPr lang="en-US" u="none" baseline="0" dirty="0" smtClean="0"/>
              <a:t> in the minimum serving size from the fluid milk component, the grains component, a combined vegetable and fruit component, and then one additional food component from either the meat/meat alternate component, the fruit or vegetable component, or the grains component.  While the fruit and vegetable components are separate components for lunch, supper, and snacks, at breakfast, they are still one component.  This means if you serve milk, pancakes, oranges, and apples for breakfast, you would have four different food items from three different food components.  </a:t>
            </a:r>
          </a:p>
          <a:p>
            <a:endParaRPr lang="en-US" u="none" baseline="0" dirty="0" smtClean="0"/>
          </a:p>
          <a:p>
            <a:r>
              <a:rPr lang="en-US" u="none" baseline="0" dirty="0" smtClean="0"/>
              <a:t>From the four different items that are served, your participants must take 3 different food items.  So if you had your milk, pancakes, oranges, and scrambled eggs out on the meal service area and a participant takes milk, oranges, and apples, that would count as 3 different food items.  It’s only from two different food </a:t>
            </a:r>
            <a:r>
              <a:rPr lang="en-US" u="sng" baseline="0" dirty="0" smtClean="0"/>
              <a:t>components</a:t>
            </a:r>
            <a:r>
              <a:rPr lang="en-US" u="none" baseline="0" dirty="0" smtClean="0"/>
              <a:t>, but for breakfast, as long as the food items served covers the requirement of four food items from the meal components shown on the screen, then the meal will be reimbursable.  Sometimes you may have participants who take two servings of 1 item, if for example, you had a participant who took milk and two servings of pancakes, that will only count as 2 items, not 3.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180492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sample menu of waffles,</a:t>
            </a:r>
            <a:r>
              <a:rPr lang="en-US" baseline="0" dirty="0" smtClean="0"/>
              <a:t> strawberries, oranges, and fluid milk.  This meets the ‘offer’ requirements of OVS.  If you had a participant who took </a:t>
            </a:r>
            <a:r>
              <a:rPr lang="en-US" b="1" baseline="0" dirty="0" smtClean="0"/>
              <a:t>(click)</a:t>
            </a:r>
            <a:r>
              <a:rPr lang="en-US" b="0" baseline="0" dirty="0" smtClean="0"/>
              <a:t> waffles, strawberries, and fluid milk, </a:t>
            </a:r>
            <a:r>
              <a:rPr lang="en-US" b="1" baseline="0" dirty="0" smtClean="0"/>
              <a:t>(click)</a:t>
            </a:r>
            <a:r>
              <a:rPr lang="en-US" b="0" baseline="0" dirty="0" smtClean="0"/>
              <a:t> this would be a reimbursable meal.  Similarly, if a participant wanted </a:t>
            </a:r>
            <a:r>
              <a:rPr lang="en-US" b="1" baseline="0" dirty="0" smtClean="0"/>
              <a:t>(click) </a:t>
            </a:r>
            <a:r>
              <a:rPr lang="en-US" b="0" baseline="0" dirty="0" smtClean="0"/>
              <a:t>strawberries, oranges, and fluid milk, that is still 3 different items, and </a:t>
            </a:r>
            <a:r>
              <a:rPr lang="en-US" b="1" baseline="0" dirty="0" smtClean="0"/>
              <a:t>(click) </a:t>
            </a:r>
            <a:r>
              <a:rPr lang="en-US" b="0" baseline="0" dirty="0" smtClean="0"/>
              <a:t>would also be a reimbursable meal.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7</a:t>
            </a:fld>
            <a:endParaRPr lang="en-US" altLang="en-US"/>
          </a:p>
        </p:txBody>
      </p:sp>
    </p:spTree>
    <p:extLst>
      <p:ext uri="{BB962C8B-B14F-4D97-AF65-F5344CB8AC3E}">
        <p14:creationId xmlns:p14="http://schemas.microsoft.com/office/powerpoint/2010/main" val="140995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a:t>
            </a:r>
            <a:r>
              <a:rPr lang="en-US" baseline="0" dirty="0" smtClean="0"/>
              <a:t> few of the food items may be offered using combination foods.  A breakfast burrito that contains scrambled eggs and sausages wrapped around a tortilla would be considered a combination food and would be considered 2 food items.  This meal would meet the “offer” requirements because it has a grain component, a meat and meat alternate component, a vegetable or fruit component, and the fluid milk component.  Our first participant takes </a:t>
            </a:r>
            <a:r>
              <a:rPr lang="en-US" b="1" baseline="0" dirty="0" smtClean="0"/>
              <a:t>(click) </a:t>
            </a:r>
            <a:r>
              <a:rPr lang="en-US" baseline="0" dirty="0" smtClean="0"/>
              <a:t>all the offered food items, and this would be a creditable meal </a:t>
            </a:r>
            <a:r>
              <a:rPr lang="en-US" b="1" baseline="0" dirty="0" smtClean="0"/>
              <a:t>(click)</a:t>
            </a:r>
            <a:r>
              <a:rPr lang="en-US" b="0" baseline="0" dirty="0" smtClean="0"/>
              <a:t> since participants can take more than the minimum of 3 items.  What if a participant comes through and only takes </a:t>
            </a:r>
            <a:r>
              <a:rPr lang="en-US" b="1" baseline="0" dirty="0" smtClean="0"/>
              <a:t>(click)</a:t>
            </a:r>
            <a:r>
              <a:rPr lang="en-US" b="0" baseline="0" dirty="0" smtClean="0"/>
              <a:t> the hash brown and fluid milk?  Would this be a creditable meal? </a:t>
            </a:r>
            <a:r>
              <a:rPr lang="en-US" b="1" baseline="0" dirty="0" smtClean="0"/>
              <a:t>(click) </a:t>
            </a:r>
            <a:r>
              <a:rPr lang="en-US" b="0" baseline="0" dirty="0" smtClean="0"/>
              <a:t>No. This is because the hash brown and fluid milk makes up only two food items.  If the participant had taken the breakfast burrito and either the hash brown or fluid milk, they would have had 3 food items, but not taking the breakfast burrito meant that they only had 2 food items.</a:t>
            </a:r>
            <a:r>
              <a:rPr lang="en-US" baseline="0" dirty="0" smtClean="0"/>
              <a:t> </a:t>
            </a:r>
          </a:p>
          <a:p>
            <a:endParaRPr lang="en-US" baseline="0" dirty="0" smtClean="0"/>
          </a:p>
          <a:p>
            <a:r>
              <a:rPr lang="en-US" baseline="0" dirty="0" smtClean="0"/>
              <a:t>When combination foods are offered at breakfast and only two additional food items are offered along with it, this will require the participants to take the combination food AND another food item in order to claim a reimbursable meal.  If you’re serving a combination food item at breakfast and you know that you have a large percentage of the participants who may not want to take the item for whatever reason, a good way to make sure that there’s enough items for all participants to get a reimbursable meal would be to add an additional food item to the menu.  While this will increase the number of food items you’re serving and increase costs a little, depending on the additional food item offered, it can earn you more reimbursements since more of the meals taken will be reimbursable while increasing participant satisfaction.  In addition, the cost increase might actually be minimal or there might not be a cost increase at all, since you might ‘sell’ less of the costlier combination foods.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8</a:t>
            </a:fld>
            <a:endParaRPr lang="en-US" altLang="en-US"/>
          </a:p>
        </p:txBody>
      </p:sp>
    </p:spTree>
    <p:extLst>
      <p:ext uri="{BB962C8B-B14F-4D97-AF65-F5344CB8AC3E}">
        <p14:creationId xmlns:p14="http://schemas.microsoft.com/office/powerpoint/2010/main" val="206609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quick poll.</a:t>
            </a:r>
            <a:r>
              <a:rPr lang="en-US" baseline="0" dirty="0" smtClean="0"/>
              <a:t>  Let’s say you wanted to serve fluid milk, kiwis, eggs, and two different types of cereal for breakfast. Would this meet the ‘offer’ requirements for OVS breakfast?  </a:t>
            </a:r>
            <a:r>
              <a:rPr lang="en-US" b="1" baseline="0" dirty="0" smtClean="0"/>
              <a:t>(Open poll, wait 1 minute or until at least 80% of participants have answered)</a:t>
            </a:r>
            <a:r>
              <a:rPr lang="en-US" b="0" baseline="0" dirty="0" smtClean="0"/>
              <a:t>  The answer is </a:t>
            </a:r>
            <a:r>
              <a:rPr lang="en-US" b="1" baseline="0" dirty="0" smtClean="0"/>
              <a:t>(click) </a:t>
            </a:r>
            <a:r>
              <a:rPr lang="en-US" b="0" baseline="0" dirty="0" smtClean="0"/>
              <a:t>yes! This would meet the offer requirements of OVS breakfast, because it has 4 items with the two cereals counting as 1 item.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9</a:t>
            </a:fld>
            <a:endParaRPr lang="en-US" altLang="en-US"/>
          </a:p>
        </p:txBody>
      </p:sp>
    </p:spTree>
    <p:extLst>
      <p:ext uri="{BB962C8B-B14F-4D97-AF65-F5344CB8AC3E}">
        <p14:creationId xmlns:p14="http://schemas.microsoft.com/office/powerpoint/2010/main" val="2934509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98195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3399BAC2-F985-492E-8C66-45DD0FC1B1CC}" type="slidenum">
              <a:rPr lang="en-US" altLang="en-US"/>
              <a:pPr/>
              <a:t>‹#›</a:t>
            </a:fld>
            <a:endParaRPr lang="en-US" altLang="en-US"/>
          </a:p>
        </p:txBody>
      </p:sp>
    </p:spTree>
    <p:extLst>
      <p:ext uri="{BB962C8B-B14F-4D97-AF65-F5344CB8AC3E}">
        <p14:creationId xmlns:p14="http://schemas.microsoft.com/office/powerpoint/2010/main" val="293237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B2649CA0-1FA7-4A42-AB63-8A4A753306CE}" type="slidenum">
              <a:rPr lang="en-US" altLang="en-US"/>
              <a:pPr/>
              <a:t>‹#›</a:t>
            </a:fld>
            <a:endParaRPr lang="en-US" altLang="en-US"/>
          </a:p>
        </p:txBody>
      </p:sp>
    </p:spTree>
    <p:extLst>
      <p:ext uri="{BB962C8B-B14F-4D97-AF65-F5344CB8AC3E}">
        <p14:creationId xmlns:p14="http://schemas.microsoft.com/office/powerpoint/2010/main" val="254316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smtClean="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7549479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226447FC-8BFD-4D0B-AB8A-829574E1A271}" type="slidenum">
              <a:rPr lang="en-US" altLang="en-US"/>
              <a:pPr/>
              <a:t>‹#›</a:t>
            </a:fld>
            <a:endParaRPr lang="en-US" altLang="en-US"/>
          </a:p>
        </p:txBody>
      </p:sp>
    </p:spTree>
    <p:extLst>
      <p:ext uri="{BB962C8B-B14F-4D97-AF65-F5344CB8AC3E}">
        <p14:creationId xmlns:p14="http://schemas.microsoft.com/office/powerpoint/2010/main" val="210751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17448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791A5B57-F909-4AC3-9311-3EA94818A276}" type="slidenum">
              <a:rPr lang="en-US" altLang="en-US"/>
              <a:pPr/>
              <a:t>‹#›</a:t>
            </a:fld>
            <a:endParaRPr lang="en-US" altLang="en-US"/>
          </a:p>
        </p:txBody>
      </p:sp>
    </p:spTree>
    <p:extLst>
      <p:ext uri="{BB962C8B-B14F-4D97-AF65-F5344CB8AC3E}">
        <p14:creationId xmlns:p14="http://schemas.microsoft.com/office/powerpoint/2010/main" val="239430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9" name="Slide Number Placeholder 8"/>
          <p:cNvSpPr>
            <a:spLocks noGrp="1"/>
          </p:cNvSpPr>
          <p:nvPr>
            <p:ph type="sldNum" sz="quarter" idx="11"/>
          </p:nvPr>
        </p:nvSpPr>
        <p:spPr>
          <a:xfrm>
            <a:off x="6096000" y="6245225"/>
            <a:ext cx="2133600" cy="476250"/>
          </a:xfrm>
        </p:spPr>
        <p:txBody>
          <a:bodyPr/>
          <a:lstStyle>
            <a:lvl1pPr>
              <a:defRPr/>
            </a:lvl1pPr>
          </a:lstStyle>
          <a:p>
            <a:fld id="{1B1CC7A4-579E-4DCB-AC1B-7A58E54DE2AE}" type="slidenum">
              <a:rPr lang="en-US" altLang="en-US"/>
              <a:pPr/>
              <a:t>‹#›</a:t>
            </a:fld>
            <a:endParaRPr lang="en-US" altLang="en-US"/>
          </a:p>
        </p:txBody>
      </p:sp>
    </p:spTree>
    <p:extLst>
      <p:ext uri="{BB962C8B-B14F-4D97-AF65-F5344CB8AC3E}">
        <p14:creationId xmlns:p14="http://schemas.microsoft.com/office/powerpoint/2010/main" val="155481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6297A6A4-B866-4F24-B81C-2F7CB92E9F3F}" type="slidenum">
              <a:rPr lang="en-US" altLang="en-US"/>
              <a:pPr/>
              <a:t>‹#›</a:t>
            </a:fld>
            <a:endParaRPr lang="en-US" altLang="en-US"/>
          </a:p>
        </p:txBody>
      </p:sp>
    </p:spTree>
    <p:extLst>
      <p:ext uri="{BB962C8B-B14F-4D97-AF65-F5344CB8AC3E}">
        <p14:creationId xmlns:p14="http://schemas.microsoft.com/office/powerpoint/2010/main" val="11849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6096000" y="6245225"/>
            <a:ext cx="21336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76415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9D92ADDD-D6AD-4757-AB20-9B906F4FE357}" type="slidenum">
              <a:rPr lang="en-US" altLang="en-US"/>
              <a:pPr/>
              <a:t>‹#›</a:t>
            </a:fld>
            <a:endParaRPr lang="en-US" altLang="en-US"/>
          </a:p>
        </p:txBody>
      </p:sp>
    </p:spTree>
    <p:extLst>
      <p:ext uri="{BB962C8B-B14F-4D97-AF65-F5344CB8AC3E}">
        <p14:creationId xmlns:p14="http://schemas.microsoft.com/office/powerpoint/2010/main" val="349851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3DC4D9BF-B17E-41A1-A0D0-45684979F605}" type="slidenum">
              <a:rPr lang="en-US" altLang="en-US"/>
              <a:pPr/>
              <a:t>‹#›</a:t>
            </a:fld>
            <a:endParaRPr lang="en-US" altLang="en-US"/>
          </a:p>
        </p:txBody>
      </p:sp>
    </p:spTree>
    <p:extLst>
      <p:ext uri="{BB962C8B-B14F-4D97-AF65-F5344CB8AC3E}">
        <p14:creationId xmlns:p14="http://schemas.microsoft.com/office/powerpoint/2010/main" val="18233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US" alt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fld id="{786BEC99-EBB7-441A-96C4-AA710557F2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scr.usda.gov/filing-program-discrimination-complaint-usda-customer"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mailto:program.intake@usda.gov"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hyperlink" Target="https://www.oregon.gov/ode/students-and-family/childnutrition/cacfp/Pages/Community%20Nutrition%20Programs.aspx" TargetMode="External"/><Relationship Id="rId4" Type="http://schemas.openxmlformats.org/officeDocument/2006/relationships/hyperlink" Target="mailto:Shirley.Wu@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dirty="0" smtClean="0">
                <a:latin typeface="Arial" charset="0"/>
                <a:cs typeface="Arial" charset="0"/>
              </a:rPr>
              <a:t>Meal Pattern Success Webinar</a:t>
            </a:r>
          </a:p>
        </p:txBody>
      </p:sp>
      <p:sp>
        <p:nvSpPr>
          <p:cNvPr id="14339" name="Rectangle 3"/>
          <p:cNvSpPr>
            <a:spLocks noGrp="1" noChangeArrowheads="1"/>
          </p:cNvSpPr>
          <p:nvPr>
            <p:ph type="subTitle" idx="1"/>
          </p:nvPr>
        </p:nvSpPr>
        <p:spPr>
          <a:xfrm>
            <a:off x="1219200" y="3349624"/>
            <a:ext cx="7086600" cy="1755775"/>
          </a:xfrm>
        </p:spPr>
        <p:txBody>
          <a:bodyPr/>
          <a:lstStyle/>
          <a:p>
            <a:r>
              <a:rPr lang="en-US" altLang="en-US" dirty="0" smtClean="0">
                <a:latin typeface="Arial" charset="0"/>
                <a:cs typeface="Arial" charset="0"/>
              </a:rPr>
              <a:t>Offer Versus Serve in CACFP</a:t>
            </a:r>
          </a:p>
          <a:p>
            <a:r>
              <a:rPr lang="en-US" altLang="en-US" sz="2800" dirty="0" smtClean="0">
                <a:latin typeface="Arial" charset="0"/>
                <a:cs typeface="Arial" charset="0"/>
              </a:rPr>
              <a:t>For Afterschool At-Risk and Adult Day Care Sponsors Only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25475"/>
            <a:ext cx="1524000" cy="1524000"/>
          </a:xfrm>
          <a:prstGeom prst="rect">
            <a:avLst/>
          </a:prstGeom>
        </p:spPr>
      </p:pic>
      <p:sp>
        <p:nvSpPr>
          <p:cNvPr id="5" name="TextBox 4"/>
          <p:cNvSpPr txBox="1"/>
          <p:nvPr/>
        </p:nvSpPr>
        <p:spPr>
          <a:xfrm>
            <a:off x="3200400" y="5257800"/>
            <a:ext cx="3810000" cy="584775"/>
          </a:xfrm>
          <a:prstGeom prst="rect">
            <a:avLst/>
          </a:prstGeom>
          <a:noFill/>
        </p:spPr>
        <p:txBody>
          <a:bodyPr wrap="square" rtlCol="0">
            <a:spAutoFit/>
          </a:bodyPr>
          <a:lstStyle/>
          <a:p>
            <a:r>
              <a:rPr lang="en-US" sz="3200" dirty="0" smtClean="0"/>
              <a:t>Sept 19, 2019</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630362"/>
          </a:xfrm>
        </p:spPr>
        <p:txBody>
          <a:bodyPr/>
          <a:lstStyle/>
          <a:p>
            <a:r>
              <a:rPr lang="en-US" sz="3800" dirty="0" smtClean="0"/>
              <a:t>Poll 2: A participant chooses the following items. Would this breakfast be reimbursable?</a:t>
            </a:r>
            <a:endParaRPr lang="en-US" sz="3800" dirty="0"/>
          </a:p>
        </p:txBody>
      </p:sp>
      <p:pic>
        <p:nvPicPr>
          <p:cNvPr id="4" name="Content Placeholder 3"/>
          <p:cNvPicPr>
            <a:picLocks noGrp="1" noChangeAspect="1"/>
          </p:cNvPicPr>
          <p:nvPr>
            <p:ph idx="1"/>
          </p:nvPr>
        </p:nvPicPr>
        <p:blipFill>
          <a:blip r:embed="rId3"/>
          <a:stretch>
            <a:fillRect/>
          </a:stretch>
        </p:blipFill>
        <p:spPr>
          <a:xfrm>
            <a:off x="838200" y="2667000"/>
            <a:ext cx="1460500" cy="1447800"/>
          </a:xfrm>
          <a:prstGeom prst="rect">
            <a:avLst/>
          </a:prstGeom>
        </p:spPr>
      </p:pic>
      <p:pic>
        <p:nvPicPr>
          <p:cNvPr id="5" name="Picture 4"/>
          <p:cNvPicPr>
            <a:picLocks noChangeAspect="1"/>
          </p:cNvPicPr>
          <p:nvPr/>
        </p:nvPicPr>
        <p:blipFill>
          <a:blip r:embed="rId4"/>
          <a:stretch>
            <a:fillRect/>
          </a:stretch>
        </p:blipFill>
        <p:spPr>
          <a:xfrm>
            <a:off x="2298699" y="2667000"/>
            <a:ext cx="1486237" cy="1447800"/>
          </a:xfrm>
          <a:prstGeom prst="rect">
            <a:avLst/>
          </a:prstGeom>
        </p:spPr>
      </p:pic>
      <p:pic>
        <p:nvPicPr>
          <p:cNvPr id="6" name="Picture 5"/>
          <p:cNvPicPr>
            <a:picLocks noChangeAspect="1"/>
          </p:cNvPicPr>
          <p:nvPr/>
        </p:nvPicPr>
        <p:blipFill>
          <a:blip r:embed="rId5"/>
          <a:stretch>
            <a:fillRect/>
          </a:stretch>
        </p:blipFill>
        <p:spPr>
          <a:xfrm>
            <a:off x="3784935" y="2667000"/>
            <a:ext cx="1514827" cy="1447800"/>
          </a:xfrm>
          <a:prstGeom prst="rect">
            <a:avLst/>
          </a:prstGeom>
        </p:spPr>
      </p:pic>
      <p:pic>
        <p:nvPicPr>
          <p:cNvPr id="7" name="Picture 6"/>
          <p:cNvPicPr>
            <a:picLocks noChangeAspect="1"/>
          </p:cNvPicPr>
          <p:nvPr/>
        </p:nvPicPr>
        <p:blipFill>
          <a:blip r:embed="rId6"/>
          <a:stretch>
            <a:fillRect/>
          </a:stretch>
        </p:blipFill>
        <p:spPr>
          <a:xfrm>
            <a:off x="5316585" y="2667000"/>
            <a:ext cx="1570726" cy="1447800"/>
          </a:xfrm>
          <a:prstGeom prst="rect">
            <a:avLst/>
          </a:prstGeom>
        </p:spPr>
      </p:pic>
      <p:pic>
        <p:nvPicPr>
          <p:cNvPr id="8" name="Picture 7"/>
          <p:cNvPicPr>
            <a:picLocks noChangeAspect="1"/>
          </p:cNvPicPr>
          <p:nvPr/>
        </p:nvPicPr>
        <p:blipFill>
          <a:blip r:embed="rId7"/>
          <a:stretch>
            <a:fillRect/>
          </a:stretch>
        </p:blipFill>
        <p:spPr>
          <a:xfrm>
            <a:off x="6904133" y="2675906"/>
            <a:ext cx="1507413" cy="1438894"/>
          </a:xfrm>
          <a:prstGeom prst="rect">
            <a:avLst/>
          </a:prstGeom>
        </p:spPr>
      </p:pic>
      <p:sp>
        <p:nvSpPr>
          <p:cNvPr id="9" name="Right Arrow 8"/>
          <p:cNvSpPr/>
          <p:nvPr/>
        </p:nvSpPr>
        <p:spPr>
          <a:xfrm rot="16200000">
            <a:off x="1187450" y="43434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ight Arrow 11"/>
          <p:cNvSpPr/>
          <p:nvPr/>
        </p:nvSpPr>
        <p:spPr>
          <a:xfrm rot="16200000">
            <a:off x="5634715" y="4343399"/>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ight Arrow 12"/>
          <p:cNvSpPr/>
          <p:nvPr/>
        </p:nvSpPr>
        <p:spPr>
          <a:xfrm rot="16200000">
            <a:off x="7144171" y="434339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095500" y="5257800"/>
            <a:ext cx="5715000" cy="1200329"/>
          </a:xfrm>
          <a:prstGeom prst="rect">
            <a:avLst/>
          </a:prstGeom>
          <a:noFill/>
        </p:spPr>
        <p:txBody>
          <a:bodyPr wrap="square" rtlCol="0">
            <a:spAutoFit/>
          </a:bodyPr>
          <a:lstStyle/>
          <a:p>
            <a:r>
              <a:rPr lang="en-US" sz="2400" dirty="0" smtClean="0"/>
              <a:t>No, because a participant must choose at least 3 items, and the two cereals are considered 1 item</a:t>
            </a:r>
            <a:endParaRPr lang="en-US" sz="2400" dirty="0"/>
          </a:p>
        </p:txBody>
      </p:sp>
    </p:spTree>
    <p:extLst>
      <p:ext uri="{BB962C8B-B14F-4D97-AF65-F5344CB8AC3E}">
        <p14:creationId xmlns:p14="http://schemas.microsoft.com/office/powerpoint/2010/main" val="25420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OVS Requirements at Lunch or Supper</a:t>
            </a:r>
            <a:endParaRPr lang="en-US" dirty="0"/>
          </a:p>
        </p:txBody>
      </p:sp>
      <p:sp>
        <p:nvSpPr>
          <p:cNvPr id="3" name="Content Placeholder 2"/>
          <p:cNvSpPr>
            <a:spLocks noGrp="1"/>
          </p:cNvSpPr>
          <p:nvPr>
            <p:ph idx="1"/>
          </p:nvPr>
        </p:nvSpPr>
        <p:spPr/>
        <p:txBody>
          <a:bodyPr/>
          <a:lstStyle/>
          <a:p>
            <a:r>
              <a:rPr lang="en-US" dirty="0" smtClean="0"/>
              <a:t>Offer at least one </a:t>
            </a:r>
            <a:r>
              <a:rPr lang="en-US" u="sng" dirty="0" smtClean="0"/>
              <a:t>item</a:t>
            </a:r>
            <a:r>
              <a:rPr lang="en-US" dirty="0" smtClean="0"/>
              <a:t> from each of the 5 food </a:t>
            </a:r>
            <a:r>
              <a:rPr lang="en-US" u="sng" dirty="0" smtClean="0"/>
              <a:t>components</a:t>
            </a:r>
            <a:r>
              <a:rPr lang="en-US" dirty="0" smtClean="0"/>
              <a:t> in the minimum serving sizes</a:t>
            </a:r>
            <a:endParaRPr lang="en-US" dirty="0"/>
          </a:p>
        </p:txBody>
      </p:sp>
      <p:pic>
        <p:nvPicPr>
          <p:cNvPr id="5" name="Picture 4"/>
          <p:cNvPicPr>
            <a:picLocks noChangeAspect="1"/>
          </p:cNvPicPr>
          <p:nvPr/>
        </p:nvPicPr>
        <p:blipFill>
          <a:blip r:embed="rId3"/>
          <a:stretch>
            <a:fillRect/>
          </a:stretch>
        </p:blipFill>
        <p:spPr>
          <a:xfrm>
            <a:off x="1143000" y="3276600"/>
            <a:ext cx="7744691" cy="1799823"/>
          </a:xfrm>
          <a:prstGeom prst="rect">
            <a:avLst/>
          </a:prstGeom>
        </p:spPr>
      </p:pic>
      <p:sp>
        <p:nvSpPr>
          <p:cNvPr id="7" name="TextBox 6"/>
          <p:cNvSpPr txBox="1"/>
          <p:nvPr/>
        </p:nvSpPr>
        <p:spPr>
          <a:xfrm>
            <a:off x="1052945" y="5185671"/>
            <a:ext cx="79248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Participants must take at least 3 different food </a:t>
            </a:r>
            <a:r>
              <a:rPr lang="en-US" sz="3200" u="sng" dirty="0" smtClean="0"/>
              <a:t>components</a:t>
            </a:r>
            <a:endParaRPr lang="en-US" sz="3200" u="sng" dirty="0"/>
          </a:p>
        </p:txBody>
      </p:sp>
    </p:spTree>
    <p:extLst>
      <p:ext uri="{BB962C8B-B14F-4D97-AF65-F5344CB8AC3E}">
        <p14:creationId xmlns:p14="http://schemas.microsoft.com/office/powerpoint/2010/main" val="4175161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Menu</a:t>
            </a:r>
            <a:endParaRPr lang="en-US" dirty="0"/>
          </a:p>
        </p:txBody>
      </p:sp>
      <p:sp>
        <p:nvSpPr>
          <p:cNvPr id="3" name="Content Placeholder 2"/>
          <p:cNvSpPr>
            <a:spLocks noGrp="1"/>
          </p:cNvSpPr>
          <p:nvPr>
            <p:ph idx="1"/>
          </p:nvPr>
        </p:nvSpPr>
        <p:spPr>
          <a:xfrm>
            <a:off x="2971800" y="1524000"/>
            <a:ext cx="3505200" cy="4191000"/>
          </a:xfrm>
          <a:ln w="28575">
            <a:solidFill>
              <a:schemeClr val="accent2"/>
            </a:solidFill>
          </a:ln>
        </p:spPr>
        <p:txBody>
          <a:bodyPr/>
          <a:lstStyle/>
          <a:p>
            <a:pPr marL="0" indent="0" algn="ctr">
              <a:buNone/>
            </a:pPr>
            <a:r>
              <a:rPr lang="en-US" dirty="0" smtClean="0"/>
              <a:t>Supper 1</a:t>
            </a:r>
          </a:p>
          <a:p>
            <a:pPr marL="0" indent="0" algn="ctr">
              <a:buNone/>
            </a:pPr>
            <a:r>
              <a:rPr lang="en-US" dirty="0" smtClean="0"/>
              <a:t>Roast Chicken</a:t>
            </a:r>
          </a:p>
          <a:p>
            <a:pPr marL="0" indent="0" algn="ctr">
              <a:buNone/>
            </a:pPr>
            <a:r>
              <a:rPr lang="en-US" dirty="0" smtClean="0"/>
              <a:t>WW Bun</a:t>
            </a:r>
          </a:p>
          <a:p>
            <a:pPr marL="0" indent="0" algn="ctr">
              <a:buNone/>
            </a:pPr>
            <a:r>
              <a:rPr lang="en-US" dirty="0" smtClean="0"/>
              <a:t>Steamed Carrots</a:t>
            </a:r>
          </a:p>
          <a:p>
            <a:pPr marL="0" indent="0" algn="ctr">
              <a:buNone/>
            </a:pPr>
            <a:r>
              <a:rPr lang="en-US" dirty="0" smtClean="0"/>
              <a:t>Pineapple Tidbits</a:t>
            </a:r>
          </a:p>
          <a:p>
            <a:pPr marL="0" indent="0" algn="ctr">
              <a:buNone/>
            </a:pPr>
            <a:r>
              <a:rPr lang="en-US" dirty="0" smtClean="0"/>
              <a:t>Peaches</a:t>
            </a:r>
          </a:p>
          <a:p>
            <a:pPr marL="0" indent="0" algn="ctr">
              <a:buNone/>
            </a:pPr>
            <a:r>
              <a:rPr lang="en-US" dirty="0" smtClean="0"/>
              <a:t>Fluid Milk</a:t>
            </a:r>
          </a:p>
          <a:p>
            <a:pPr marL="0" indent="0" algn="ctr">
              <a:buNone/>
            </a:pPr>
            <a:endParaRPr lang="en-US" dirty="0" smtClean="0"/>
          </a:p>
          <a:p>
            <a:pPr marL="0" indent="0" algn="ctr">
              <a:buNone/>
            </a:pPr>
            <a:endParaRPr lang="en-US" dirty="0"/>
          </a:p>
        </p:txBody>
      </p:sp>
      <p:sp>
        <p:nvSpPr>
          <p:cNvPr id="4" name="Right Arrow 3"/>
          <p:cNvSpPr/>
          <p:nvPr/>
        </p:nvSpPr>
        <p:spPr>
          <a:xfrm>
            <a:off x="2438400" y="21336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a:off x="2438400" y="27432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Arrow 5"/>
          <p:cNvSpPr/>
          <p:nvPr/>
        </p:nvSpPr>
        <p:spPr>
          <a:xfrm>
            <a:off x="2438400" y="3388642"/>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6"/>
          <p:cNvSpPr/>
          <p:nvPr/>
        </p:nvSpPr>
        <p:spPr>
          <a:xfrm rot="10800000">
            <a:off x="6477000" y="3375303"/>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10800000">
            <a:off x="6476999" y="44958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Arrow 9"/>
          <p:cNvSpPr/>
          <p:nvPr/>
        </p:nvSpPr>
        <p:spPr>
          <a:xfrm rot="10800000">
            <a:off x="6476999" y="393124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922677"/>
            <a:ext cx="790964" cy="905252"/>
          </a:xfrm>
          <a:prstGeom prst="rect">
            <a:avLst/>
          </a:prstGeom>
        </p:spPr>
      </p:pic>
      <p:sp>
        <p:nvSpPr>
          <p:cNvPr id="12" name="Multiply 11"/>
          <p:cNvSpPr/>
          <p:nvPr/>
        </p:nvSpPr>
        <p:spPr>
          <a:xfrm>
            <a:off x="7467600" y="2885288"/>
            <a:ext cx="1219200" cy="11073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6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Menu</a:t>
            </a:r>
            <a:endParaRPr lang="en-US" dirty="0"/>
          </a:p>
        </p:txBody>
      </p:sp>
      <p:sp>
        <p:nvSpPr>
          <p:cNvPr id="3" name="Content Placeholder 2"/>
          <p:cNvSpPr>
            <a:spLocks noGrp="1"/>
          </p:cNvSpPr>
          <p:nvPr>
            <p:ph idx="1"/>
          </p:nvPr>
        </p:nvSpPr>
        <p:spPr>
          <a:xfrm>
            <a:off x="2514600" y="1524000"/>
            <a:ext cx="4343400" cy="3200400"/>
          </a:xfrm>
          <a:ln w="28575">
            <a:solidFill>
              <a:schemeClr val="accent2"/>
            </a:solidFill>
          </a:ln>
        </p:spPr>
        <p:txBody>
          <a:bodyPr/>
          <a:lstStyle/>
          <a:p>
            <a:pPr marL="0" indent="0" algn="ctr">
              <a:buNone/>
            </a:pPr>
            <a:r>
              <a:rPr lang="en-US" dirty="0" smtClean="0"/>
              <a:t>Supper 2</a:t>
            </a:r>
          </a:p>
          <a:p>
            <a:pPr marL="0" indent="0" algn="ctr">
              <a:buNone/>
            </a:pPr>
            <a:r>
              <a:rPr lang="en-US" dirty="0" smtClean="0"/>
              <a:t>Meat Lasagna</a:t>
            </a:r>
          </a:p>
          <a:p>
            <a:pPr marL="0" indent="0" algn="ctr">
              <a:buNone/>
            </a:pPr>
            <a:r>
              <a:rPr lang="en-US" dirty="0" smtClean="0"/>
              <a:t>Roasted Green Beans</a:t>
            </a:r>
          </a:p>
          <a:p>
            <a:pPr marL="0" indent="0" algn="ctr">
              <a:buNone/>
            </a:pPr>
            <a:r>
              <a:rPr lang="en-US" dirty="0" smtClean="0"/>
              <a:t>Apple Slices</a:t>
            </a:r>
          </a:p>
          <a:p>
            <a:pPr marL="0" indent="0" algn="ctr">
              <a:buNone/>
            </a:pPr>
            <a:r>
              <a:rPr lang="en-US" dirty="0" smtClean="0"/>
              <a:t>Fluid Milk</a:t>
            </a:r>
          </a:p>
          <a:p>
            <a:pPr marL="0" indent="0" algn="ctr">
              <a:buNone/>
            </a:pPr>
            <a:endParaRPr lang="en-US" dirty="0" smtClean="0"/>
          </a:p>
          <a:p>
            <a:pPr marL="0" indent="0" algn="ctr">
              <a:buNone/>
            </a:pPr>
            <a:endParaRPr lang="en-US" dirty="0"/>
          </a:p>
        </p:txBody>
      </p:sp>
      <p:sp>
        <p:nvSpPr>
          <p:cNvPr id="4" name="Right Arrow 3"/>
          <p:cNvSpPr/>
          <p:nvPr/>
        </p:nvSpPr>
        <p:spPr>
          <a:xfrm>
            <a:off x="1905000" y="21336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a:off x="1924792" y="4038600"/>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Arrow 5"/>
          <p:cNvSpPr/>
          <p:nvPr/>
        </p:nvSpPr>
        <p:spPr>
          <a:xfrm rot="10800000">
            <a:off x="6858000" y="2734294"/>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ight Arrow 9"/>
          <p:cNvSpPr/>
          <p:nvPr/>
        </p:nvSpPr>
        <p:spPr>
          <a:xfrm rot="10800000">
            <a:off x="6858000" y="331863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ight Arrow 10"/>
          <p:cNvSpPr/>
          <p:nvPr/>
        </p:nvSpPr>
        <p:spPr>
          <a:xfrm rot="10800000">
            <a:off x="6858000" y="394458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922677"/>
            <a:ext cx="790964" cy="90525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922677"/>
            <a:ext cx="790964" cy="905252"/>
          </a:xfrm>
          <a:prstGeom prst="rect">
            <a:avLst/>
          </a:prstGeom>
        </p:spPr>
      </p:pic>
    </p:spTree>
    <p:extLst>
      <p:ext uri="{BB962C8B-B14F-4D97-AF65-F5344CB8AC3E}">
        <p14:creationId xmlns:p14="http://schemas.microsoft.com/office/powerpoint/2010/main" val="40529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516067"/>
            <a:ext cx="8229600" cy="1143000"/>
          </a:xfrm>
        </p:spPr>
        <p:txBody>
          <a:bodyPr/>
          <a:lstStyle/>
          <a:p>
            <a:r>
              <a:rPr lang="en-US" dirty="0" smtClean="0"/>
              <a:t>Poll 3: Would this lunch meet the ‘offer’ requirements of OVS lunch? </a:t>
            </a:r>
            <a:endParaRPr lang="en-US" dirty="0"/>
          </a:p>
        </p:txBody>
      </p:sp>
      <p:sp>
        <p:nvSpPr>
          <p:cNvPr id="3" name="Content Placeholder 2"/>
          <p:cNvSpPr>
            <a:spLocks noGrp="1"/>
          </p:cNvSpPr>
          <p:nvPr>
            <p:ph idx="1"/>
          </p:nvPr>
        </p:nvSpPr>
        <p:spPr>
          <a:xfrm>
            <a:off x="1905000" y="4114800"/>
            <a:ext cx="5867400" cy="1295400"/>
          </a:xfrm>
        </p:spPr>
        <p:txBody>
          <a:bodyPr/>
          <a:lstStyle/>
          <a:p>
            <a:pPr marL="0" indent="0">
              <a:buNone/>
            </a:pPr>
            <a:r>
              <a:rPr lang="en-US" dirty="0" smtClean="0"/>
              <a:t>Yes, because all 5 components are offered.</a:t>
            </a:r>
            <a:endParaRPr lang="en-US" dirty="0"/>
          </a:p>
        </p:txBody>
      </p:sp>
      <p:pic>
        <p:nvPicPr>
          <p:cNvPr id="4" name="Content Placeholder 3"/>
          <p:cNvPicPr>
            <a:picLocks noChangeAspect="1"/>
          </p:cNvPicPr>
          <p:nvPr/>
        </p:nvPicPr>
        <p:blipFill>
          <a:blip r:embed="rId3"/>
          <a:stretch>
            <a:fillRect/>
          </a:stretch>
        </p:blipFill>
        <p:spPr bwMode="auto">
          <a:xfrm>
            <a:off x="1714206" y="2057399"/>
            <a:ext cx="1460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3174706" y="2044980"/>
            <a:ext cx="1473494" cy="1460220"/>
          </a:xfrm>
          <a:prstGeom prst="rect">
            <a:avLst/>
          </a:prstGeom>
        </p:spPr>
      </p:pic>
      <p:pic>
        <p:nvPicPr>
          <p:cNvPr id="6" name="Picture 5"/>
          <p:cNvPicPr>
            <a:picLocks noChangeAspect="1"/>
          </p:cNvPicPr>
          <p:nvPr/>
        </p:nvPicPr>
        <p:blipFill>
          <a:blip r:embed="rId5"/>
          <a:stretch>
            <a:fillRect/>
          </a:stretch>
        </p:blipFill>
        <p:spPr>
          <a:xfrm>
            <a:off x="4635205" y="2057399"/>
            <a:ext cx="1395153" cy="1447800"/>
          </a:xfrm>
          <a:prstGeom prst="rect">
            <a:avLst/>
          </a:prstGeom>
        </p:spPr>
      </p:pic>
      <p:pic>
        <p:nvPicPr>
          <p:cNvPr id="7" name="Picture 6"/>
          <p:cNvPicPr>
            <a:picLocks noChangeAspect="1"/>
          </p:cNvPicPr>
          <p:nvPr/>
        </p:nvPicPr>
        <p:blipFill>
          <a:blip r:embed="rId6"/>
          <a:stretch>
            <a:fillRect/>
          </a:stretch>
        </p:blipFill>
        <p:spPr>
          <a:xfrm>
            <a:off x="6030358" y="2059377"/>
            <a:ext cx="1406390" cy="1445821"/>
          </a:xfrm>
          <a:prstGeom prst="rect">
            <a:avLst/>
          </a:prstGeom>
        </p:spPr>
      </p:pic>
    </p:spTree>
    <p:extLst>
      <p:ext uri="{BB962C8B-B14F-4D97-AF65-F5344CB8AC3E}">
        <p14:creationId xmlns:p14="http://schemas.microsoft.com/office/powerpoint/2010/main" val="25254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8455"/>
            <a:ext cx="8229600" cy="1769933"/>
          </a:xfrm>
        </p:spPr>
        <p:txBody>
          <a:bodyPr/>
          <a:lstStyle/>
          <a:p>
            <a:r>
              <a:rPr lang="en-US" dirty="0" smtClean="0"/>
              <a:t>Poll 4: A participant chooses the following items. Would this be a reimbursable lunch?</a:t>
            </a:r>
            <a:endParaRPr lang="en-US" dirty="0"/>
          </a:p>
        </p:txBody>
      </p:sp>
      <p:sp>
        <p:nvSpPr>
          <p:cNvPr id="3" name="Content Placeholder 2"/>
          <p:cNvSpPr>
            <a:spLocks noGrp="1"/>
          </p:cNvSpPr>
          <p:nvPr>
            <p:ph idx="1"/>
          </p:nvPr>
        </p:nvSpPr>
        <p:spPr>
          <a:xfrm>
            <a:off x="1905000" y="4953000"/>
            <a:ext cx="6477000" cy="1295400"/>
          </a:xfrm>
        </p:spPr>
        <p:txBody>
          <a:bodyPr/>
          <a:lstStyle/>
          <a:p>
            <a:pPr marL="0" indent="0">
              <a:buNone/>
            </a:pPr>
            <a:r>
              <a:rPr lang="en-US" sz="2800" dirty="0" smtClean="0"/>
              <a:t>Yes, because the participant took 3 food components, the fluid milk, M/MA, and grains components </a:t>
            </a:r>
            <a:endParaRPr lang="en-US" sz="2800" dirty="0"/>
          </a:p>
        </p:txBody>
      </p:sp>
      <p:pic>
        <p:nvPicPr>
          <p:cNvPr id="4" name="Content Placeholder 3"/>
          <p:cNvPicPr>
            <a:picLocks noChangeAspect="1"/>
          </p:cNvPicPr>
          <p:nvPr/>
        </p:nvPicPr>
        <p:blipFill>
          <a:blip r:embed="rId3"/>
          <a:stretch>
            <a:fillRect/>
          </a:stretch>
        </p:blipFill>
        <p:spPr bwMode="auto">
          <a:xfrm>
            <a:off x="1714206" y="2362199"/>
            <a:ext cx="1460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3174706" y="2349780"/>
            <a:ext cx="1473494" cy="1460220"/>
          </a:xfrm>
          <a:prstGeom prst="rect">
            <a:avLst/>
          </a:prstGeom>
        </p:spPr>
      </p:pic>
      <p:pic>
        <p:nvPicPr>
          <p:cNvPr id="6" name="Picture 5"/>
          <p:cNvPicPr>
            <a:picLocks noChangeAspect="1"/>
          </p:cNvPicPr>
          <p:nvPr/>
        </p:nvPicPr>
        <p:blipFill>
          <a:blip r:embed="rId5"/>
          <a:stretch>
            <a:fillRect/>
          </a:stretch>
        </p:blipFill>
        <p:spPr>
          <a:xfrm>
            <a:off x="4635205" y="2362199"/>
            <a:ext cx="1395153" cy="1447800"/>
          </a:xfrm>
          <a:prstGeom prst="rect">
            <a:avLst/>
          </a:prstGeom>
        </p:spPr>
      </p:pic>
      <p:pic>
        <p:nvPicPr>
          <p:cNvPr id="7" name="Picture 6"/>
          <p:cNvPicPr>
            <a:picLocks noChangeAspect="1"/>
          </p:cNvPicPr>
          <p:nvPr/>
        </p:nvPicPr>
        <p:blipFill>
          <a:blip r:embed="rId6"/>
          <a:stretch>
            <a:fillRect/>
          </a:stretch>
        </p:blipFill>
        <p:spPr>
          <a:xfrm>
            <a:off x="6030358" y="2364177"/>
            <a:ext cx="1406390" cy="1445821"/>
          </a:xfrm>
          <a:prstGeom prst="rect">
            <a:avLst/>
          </a:prstGeom>
        </p:spPr>
      </p:pic>
      <p:sp>
        <p:nvSpPr>
          <p:cNvPr id="8" name="Right Arrow 7"/>
          <p:cNvSpPr/>
          <p:nvPr/>
        </p:nvSpPr>
        <p:spPr>
          <a:xfrm rot="16200000">
            <a:off x="2063456" y="4012967"/>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16200000">
            <a:off x="3530453" y="4012966"/>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50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or Signs</a:t>
            </a:r>
            <a:endParaRPr lang="en-US" dirty="0"/>
          </a:p>
        </p:txBody>
      </p:sp>
      <p:sp>
        <p:nvSpPr>
          <p:cNvPr id="3" name="Content Placeholder 2"/>
          <p:cNvSpPr>
            <a:spLocks noGrp="1"/>
          </p:cNvSpPr>
          <p:nvPr>
            <p:ph idx="1"/>
          </p:nvPr>
        </p:nvSpPr>
        <p:spPr/>
        <p:txBody>
          <a:bodyPr/>
          <a:lstStyle/>
          <a:p>
            <a:r>
              <a:rPr lang="en-US" dirty="0" smtClean="0"/>
              <a:t>If combination foods or two or more food items from one component is offered, instructions or signs must be available</a:t>
            </a:r>
          </a:p>
          <a:p>
            <a:endParaRPr lang="en-US" dirty="0"/>
          </a:p>
          <a:p>
            <a:r>
              <a:rPr lang="en-US" dirty="0" smtClean="0"/>
              <a:t>This helps participants select enough components for a reimbursable meal</a:t>
            </a:r>
            <a:endParaRPr lang="en-US" dirty="0"/>
          </a:p>
        </p:txBody>
      </p:sp>
    </p:spTree>
    <p:extLst>
      <p:ext uri="{BB962C8B-B14F-4D97-AF65-F5344CB8AC3E}">
        <p14:creationId xmlns:p14="http://schemas.microsoft.com/office/powerpoint/2010/main" val="245421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248400"/>
          </a:xfrm>
        </p:spPr>
        <p:txBody>
          <a:bodyPr/>
          <a:lstStyle/>
          <a:p>
            <a:r>
              <a:rPr lang="en-US" dirty="0" smtClean="0">
                <a:latin typeface="Segoe UI Semibold" panose="020B0702040204020203" pitchFamily="34" charset="0"/>
                <a:cs typeface="Segoe UI Semibold" panose="020B0702040204020203" pitchFamily="34" charset="0"/>
              </a:rPr>
              <a:t>If you take a main dish today</a:t>
            </a:r>
            <a:br>
              <a:rPr lang="en-US" dirty="0" smtClean="0">
                <a:latin typeface="Segoe UI Semibold" panose="020B0702040204020203" pitchFamily="34" charset="0"/>
                <a:cs typeface="Segoe UI Semibold" panose="020B0702040204020203" pitchFamily="34" charset="0"/>
              </a:rPr>
            </a:br>
            <a:r>
              <a:rPr lang="en-US" dirty="0" smtClean="0">
                <a:latin typeface="Segoe UI Semibold" panose="020B0702040204020203" pitchFamily="34" charset="0"/>
                <a:cs typeface="Segoe UI Semibold" panose="020B0702040204020203" pitchFamily="34" charset="0"/>
              </a:rPr>
              <a:t/>
            </a:r>
            <a:br>
              <a:rPr lang="en-US" dirty="0" smtClean="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
            </a:r>
            <a:br>
              <a:rPr lang="en-US" dirty="0">
                <a:latin typeface="Segoe UI Semibold" panose="020B0702040204020203" pitchFamily="34" charset="0"/>
                <a:cs typeface="Segoe UI Semibold" panose="020B0702040204020203" pitchFamily="34" charset="0"/>
              </a:rPr>
            </a:br>
            <a:r>
              <a:rPr lang="en-US" sz="3200" dirty="0" smtClean="0">
                <a:latin typeface="Segoe UI Semibold" panose="020B0702040204020203" pitchFamily="34" charset="0"/>
                <a:cs typeface="Segoe UI Semibold" panose="020B0702040204020203" pitchFamily="34" charset="0"/>
              </a:rPr>
              <a:t>Take at least 1 more item for a full meal!</a:t>
            </a:r>
            <a:br>
              <a:rPr lang="en-US" sz="3200" dirty="0" smtClean="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
            </a:r>
            <a:br>
              <a:rPr lang="en-US" dirty="0">
                <a:latin typeface="Segoe UI Semibold" panose="020B0702040204020203" pitchFamily="34" charset="0"/>
                <a:cs typeface="Segoe UI Semibold" panose="020B0702040204020203" pitchFamily="34" charset="0"/>
              </a:rPr>
            </a:br>
            <a:r>
              <a:rPr lang="en-US" sz="3600" dirty="0" smtClean="0">
                <a:latin typeface="Segoe UI Semibold" panose="020B0702040204020203" pitchFamily="34" charset="0"/>
                <a:cs typeface="Segoe UI Semibold" panose="020B0702040204020203" pitchFamily="34" charset="0"/>
              </a:rPr>
              <a:t>If you did not take a main dish today</a:t>
            </a:r>
            <a:br>
              <a:rPr lang="en-US" sz="3600" dirty="0" smtClean="0">
                <a:latin typeface="Segoe UI Semibold" panose="020B0702040204020203" pitchFamily="34" charset="0"/>
                <a:cs typeface="Segoe UI Semibold" panose="020B0702040204020203" pitchFamily="34" charset="0"/>
              </a:rPr>
            </a:br>
            <a:r>
              <a:rPr lang="en-US" sz="3600" dirty="0" smtClean="0">
                <a:latin typeface="Segoe UI Semibold" panose="020B0702040204020203" pitchFamily="34" charset="0"/>
                <a:cs typeface="Segoe UI Semibold" panose="020B0702040204020203" pitchFamily="34" charset="0"/>
              </a:rPr>
              <a:t/>
            </a:r>
            <a:br>
              <a:rPr lang="en-US" sz="3600" dirty="0" smtClean="0">
                <a:latin typeface="Segoe UI Semibold" panose="020B0702040204020203" pitchFamily="34" charset="0"/>
                <a:cs typeface="Segoe UI Semibold" panose="020B0702040204020203" pitchFamily="34" charset="0"/>
              </a:rPr>
            </a:br>
            <a:r>
              <a:rPr lang="en-US" sz="3600" dirty="0">
                <a:latin typeface="Segoe UI Semibold" panose="020B0702040204020203" pitchFamily="34" charset="0"/>
                <a:cs typeface="Segoe UI Semibold" panose="020B0702040204020203" pitchFamily="34" charset="0"/>
              </a:rPr>
              <a:t/>
            </a:r>
            <a:br>
              <a:rPr lang="en-US" sz="3600" dirty="0">
                <a:latin typeface="Segoe UI Semibold" panose="020B0702040204020203" pitchFamily="34" charset="0"/>
                <a:cs typeface="Segoe UI Semibold" panose="020B0702040204020203" pitchFamily="34" charset="0"/>
              </a:rPr>
            </a:br>
            <a:r>
              <a:rPr lang="en-US" sz="3600" dirty="0">
                <a:latin typeface="Segoe UI Semibold" panose="020B0702040204020203" pitchFamily="34" charset="0"/>
                <a:cs typeface="Segoe UI Semibold" panose="020B0702040204020203" pitchFamily="34" charset="0"/>
              </a:rPr>
              <a:t/>
            </a:r>
            <a:br>
              <a:rPr lang="en-US" sz="3600" dirty="0">
                <a:latin typeface="Segoe UI Semibold" panose="020B0702040204020203" pitchFamily="34" charset="0"/>
                <a:cs typeface="Segoe UI Semibold" panose="020B0702040204020203" pitchFamily="34" charset="0"/>
              </a:rPr>
            </a:br>
            <a:r>
              <a:rPr lang="en-US" sz="3600" dirty="0" smtClean="0">
                <a:latin typeface="Segoe UI Semibold" panose="020B0702040204020203" pitchFamily="34" charset="0"/>
                <a:cs typeface="Segoe UI Semibold" panose="020B0702040204020203" pitchFamily="34" charset="0"/>
              </a:rPr>
              <a:t>Take at least 3 items for a full meal!</a:t>
            </a:r>
            <a:endParaRPr lang="en-US" sz="3600" dirty="0">
              <a:latin typeface="Segoe UI Semibold" panose="020B0702040204020203" pitchFamily="34" charset="0"/>
              <a:cs typeface="Segoe UI Semibold" panose="020B0702040204020203" pitchFamily="34" charset="0"/>
            </a:endParaRPr>
          </a:p>
        </p:txBody>
      </p:sp>
      <p:sp>
        <p:nvSpPr>
          <p:cNvPr id="5" name="Rectangle 4"/>
          <p:cNvSpPr/>
          <p:nvPr/>
        </p:nvSpPr>
        <p:spPr>
          <a:xfrm>
            <a:off x="228600" y="228600"/>
            <a:ext cx="8610600" cy="6400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047217"/>
            <a:ext cx="1905000" cy="11625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39537"/>
            <a:ext cx="953787" cy="9537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4191000"/>
            <a:ext cx="1371600" cy="1371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226" y="4369107"/>
            <a:ext cx="953787" cy="95378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129402"/>
            <a:ext cx="2348428" cy="1433198"/>
          </a:xfrm>
          <a:prstGeom prst="rect">
            <a:avLst/>
          </a:prstGeom>
        </p:spPr>
      </p:pic>
    </p:spTree>
    <p:extLst>
      <p:ext uri="{BB962C8B-B14F-4D97-AF65-F5344CB8AC3E}">
        <p14:creationId xmlns:p14="http://schemas.microsoft.com/office/powerpoint/2010/main" val="398916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1143000"/>
          </a:xfrm>
        </p:spPr>
        <p:txBody>
          <a:bodyPr/>
          <a:lstStyle/>
          <a:p>
            <a:r>
              <a:rPr lang="en-US" dirty="0" smtClean="0"/>
              <a:t>Common Questions about OVS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981200"/>
            <a:ext cx="1676400" cy="3821050"/>
          </a:xfrm>
        </p:spPr>
      </p:pic>
    </p:spTree>
    <p:extLst>
      <p:ext uri="{BB962C8B-B14F-4D97-AF65-F5344CB8AC3E}">
        <p14:creationId xmlns:p14="http://schemas.microsoft.com/office/powerpoint/2010/main" val="1326367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7784" y="457200"/>
            <a:ext cx="8229600" cy="1706562"/>
          </a:xfrm>
        </p:spPr>
        <p:txBody>
          <a:bodyPr/>
          <a:lstStyle/>
          <a:p>
            <a:r>
              <a:rPr lang="en-US" b="1" dirty="0" smtClean="0"/>
              <a:t>Question:</a:t>
            </a:r>
            <a:r>
              <a:rPr lang="en-US" dirty="0" smtClean="0"/>
              <a:t> Do participants need to take a fruit or vegetable for a reimbursable OVS meal?</a:t>
            </a:r>
            <a:endParaRPr lang="en-US" dirty="0"/>
          </a:p>
        </p:txBody>
      </p:sp>
      <p:sp>
        <p:nvSpPr>
          <p:cNvPr id="3" name="Content Placeholder 2"/>
          <p:cNvSpPr>
            <a:spLocks noGrp="1"/>
          </p:cNvSpPr>
          <p:nvPr>
            <p:ph idx="1"/>
          </p:nvPr>
        </p:nvSpPr>
        <p:spPr>
          <a:xfrm>
            <a:off x="877784" y="2667000"/>
            <a:ext cx="8229600" cy="3429000"/>
          </a:xfrm>
        </p:spPr>
        <p:txBody>
          <a:bodyPr/>
          <a:lstStyle/>
          <a:p>
            <a:pPr marL="0" indent="0">
              <a:buNone/>
            </a:pPr>
            <a:r>
              <a:rPr lang="en-US" b="1" dirty="0" smtClean="0"/>
              <a:t>Answer</a:t>
            </a:r>
            <a:r>
              <a:rPr lang="en-US" dirty="0" smtClean="0"/>
              <a:t>: No. CACFP OVS does not require participants to take any specific components for the meal to be reimbursable. Participants can take a minimum of any 3 food items for breakfast and a minimum of any 3 food components for lunch or supper.</a:t>
            </a:r>
            <a:endParaRPr lang="en-US" dirty="0"/>
          </a:p>
        </p:txBody>
      </p:sp>
    </p:spTree>
    <p:extLst>
      <p:ext uri="{BB962C8B-B14F-4D97-AF65-F5344CB8AC3E}">
        <p14:creationId xmlns:p14="http://schemas.microsoft.com/office/powerpoint/2010/main" val="8380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31" y="228600"/>
            <a:ext cx="8229600" cy="639762"/>
          </a:xfrm>
        </p:spPr>
        <p:txBody>
          <a:bodyPr/>
          <a:lstStyle/>
          <a:p>
            <a:r>
              <a:rPr lang="en-US" dirty="0" smtClean="0"/>
              <a:t>Using GoToWebinar</a:t>
            </a:r>
            <a:endParaRPr lang="en-US" dirty="0"/>
          </a:p>
        </p:txBody>
      </p:sp>
      <p:pic>
        <p:nvPicPr>
          <p:cNvPr id="1028"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313506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95600" y="990600"/>
            <a:ext cx="838200" cy="175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99CCFF"/>
              </a:solidFill>
              <a:effectLst/>
              <a:uLnTx/>
              <a:uFillTx/>
              <a:latin typeface="Arial"/>
              <a:ea typeface="+mn-ea"/>
              <a:cs typeface="+mn-cs"/>
            </a:endParaRPr>
          </a:p>
        </p:txBody>
      </p:sp>
      <p:sp>
        <p:nvSpPr>
          <p:cNvPr id="8" name="Rectangle 7"/>
          <p:cNvSpPr/>
          <p:nvPr/>
        </p:nvSpPr>
        <p:spPr>
          <a:xfrm>
            <a:off x="3429000" y="3581400"/>
            <a:ext cx="2906462"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99CCFF"/>
              </a:solidFill>
              <a:effectLst/>
              <a:uLnTx/>
              <a:uFillTx/>
              <a:latin typeface="Arial"/>
              <a:ea typeface="+mn-ea"/>
              <a:cs typeface="+mn-cs"/>
            </a:endParaRPr>
          </a:p>
        </p:txBody>
      </p:sp>
    </p:spTree>
    <p:extLst>
      <p:ext uri="{BB962C8B-B14F-4D97-AF65-F5344CB8AC3E}">
        <p14:creationId xmlns:p14="http://schemas.microsoft.com/office/powerpoint/2010/main" val="12600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935162"/>
          </a:xfrm>
        </p:spPr>
        <p:txBody>
          <a:bodyPr/>
          <a:lstStyle/>
          <a:p>
            <a:r>
              <a:rPr lang="en-US" b="1" dirty="0" smtClean="0"/>
              <a:t>Question:</a:t>
            </a:r>
            <a:r>
              <a:rPr lang="en-US" dirty="0" smtClean="0"/>
              <a:t> Can I substitute a vegetable for the fruit component at lunch or supper in OVS? </a:t>
            </a:r>
            <a:endParaRPr lang="en-US" dirty="0"/>
          </a:p>
        </p:txBody>
      </p:sp>
      <p:sp>
        <p:nvSpPr>
          <p:cNvPr id="3" name="Content Placeholder 2"/>
          <p:cNvSpPr>
            <a:spLocks noGrp="1"/>
          </p:cNvSpPr>
          <p:nvPr>
            <p:ph idx="1"/>
          </p:nvPr>
        </p:nvSpPr>
        <p:spPr>
          <a:xfrm>
            <a:off x="838200" y="2819400"/>
            <a:ext cx="8229600" cy="3048000"/>
          </a:xfrm>
        </p:spPr>
        <p:txBody>
          <a:bodyPr/>
          <a:lstStyle/>
          <a:p>
            <a:pPr marL="0" indent="0">
              <a:buNone/>
            </a:pPr>
            <a:r>
              <a:rPr lang="en-US" b="1" dirty="0" smtClean="0"/>
              <a:t>Answer: </a:t>
            </a:r>
            <a:r>
              <a:rPr lang="en-US" dirty="0" smtClean="0"/>
              <a:t>No, while there is flexibility to serve two vegetables in the CACFP lunch and supper meal pattern, OVS lunch and supper requires all five components to be offered to provide a variety of nutrients.</a:t>
            </a:r>
            <a:endParaRPr lang="en-US" b="1" dirty="0"/>
          </a:p>
        </p:txBody>
      </p:sp>
    </p:spTree>
    <p:extLst>
      <p:ext uri="{BB962C8B-B14F-4D97-AF65-F5344CB8AC3E}">
        <p14:creationId xmlns:p14="http://schemas.microsoft.com/office/powerpoint/2010/main" val="132164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858962"/>
          </a:xfrm>
        </p:spPr>
        <p:txBody>
          <a:bodyPr/>
          <a:lstStyle/>
          <a:p>
            <a:r>
              <a:rPr lang="en-US" sz="3600" b="1" dirty="0" smtClean="0"/>
              <a:t>Question</a:t>
            </a:r>
            <a:r>
              <a:rPr lang="en-US" sz="3600" dirty="0" smtClean="0"/>
              <a:t>: Does the 3 times a week limit for substituting grains with meat/meat alternates at breakfast apply to OVS?</a:t>
            </a:r>
            <a:endParaRPr lang="en-US" sz="3600" dirty="0"/>
          </a:p>
        </p:txBody>
      </p:sp>
      <p:sp>
        <p:nvSpPr>
          <p:cNvPr id="3" name="Content Placeholder 2"/>
          <p:cNvSpPr>
            <a:spLocks noGrp="1"/>
          </p:cNvSpPr>
          <p:nvPr>
            <p:ph idx="1"/>
          </p:nvPr>
        </p:nvSpPr>
        <p:spPr>
          <a:xfrm>
            <a:off x="1158834" y="2590800"/>
            <a:ext cx="7985166" cy="3352800"/>
          </a:xfrm>
        </p:spPr>
        <p:txBody>
          <a:bodyPr/>
          <a:lstStyle/>
          <a:p>
            <a:pPr marL="0" indent="0">
              <a:buNone/>
            </a:pPr>
            <a:r>
              <a:rPr lang="en-US" b="1" dirty="0" smtClean="0"/>
              <a:t>Answer: </a:t>
            </a:r>
            <a:r>
              <a:rPr lang="en-US" dirty="0" smtClean="0"/>
              <a:t>No. Offer versus serve already allows meat or meat alternates to be served at breakfast in addition to the grains component so this flexibility will not apply. A meat or meat alternate item may be served as the fourth item at breakfast without any weekly limitations.</a:t>
            </a:r>
            <a:endParaRPr lang="en-US" b="1" dirty="0"/>
          </a:p>
        </p:txBody>
      </p:sp>
    </p:spTree>
    <p:extLst>
      <p:ext uri="{BB962C8B-B14F-4D97-AF65-F5344CB8AC3E}">
        <p14:creationId xmlns:p14="http://schemas.microsoft.com/office/powerpoint/2010/main" val="30600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2087562"/>
          </a:xfrm>
        </p:spPr>
        <p:txBody>
          <a:bodyPr/>
          <a:lstStyle/>
          <a:p>
            <a:r>
              <a:rPr lang="en-US" sz="3600" b="1" dirty="0" smtClean="0"/>
              <a:t>Question:</a:t>
            </a:r>
            <a:r>
              <a:rPr lang="en-US" sz="3600" dirty="0" smtClean="0"/>
              <a:t> If I’m serving supper and I’m providing multiple grain options, do all the grain options have to be whole grain-rich?</a:t>
            </a:r>
            <a:endParaRPr lang="en-US" sz="3600" dirty="0"/>
          </a:p>
        </p:txBody>
      </p:sp>
      <p:sp>
        <p:nvSpPr>
          <p:cNvPr id="3" name="Content Placeholder 2"/>
          <p:cNvSpPr>
            <a:spLocks noGrp="1"/>
          </p:cNvSpPr>
          <p:nvPr>
            <p:ph idx="1"/>
          </p:nvPr>
        </p:nvSpPr>
        <p:spPr>
          <a:xfrm>
            <a:off x="838200" y="3048000"/>
            <a:ext cx="8229600" cy="2819400"/>
          </a:xfrm>
        </p:spPr>
        <p:txBody>
          <a:bodyPr/>
          <a:lstStyle/>
          <a:p>
            <a:pPr marL="0" indent="0">
              <a:buNone/>
            </a:pPr>
            <a:r>
              <a:rPr lang="en-US" b="1" dirty="0" smtClean="0"/>
              <a:t>Answer: </a:t>
            </a:r>
            <a:r>
              <a:rPr lang="en-US" dirty="0" smtClean="0"/>
              <a:t>If this is the only meal with a whole grain-rich item served that day, then all grain options offered will have to be whole grain-rich.</a:t>
            </a:r>
            <a:endParaRPr lang="en-US" b="1" dirty="0"/>
          </a:p>
        </p:txBody>
      </p:sp>
    </p:spTree>
    <p:extLst>
      <p:ext uri="{BB962C8B-B14F-4D97-AF65-F5344CB8AC3E}">
        <p14:creationId xmlns:p14="http://schemas.microsoft.com/office/powerpoint/2010/main" val="25091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3078162"/>
          </a:xfrm>
        </p:spPr>
        <p:txBody>
          <a:bodyPr/>
          <a:lstStyle/>
          <a:p>
            <a:r>
              <a:rPr lang="en-US" sz="3200" b="1" dirty="0" smtClean="0"/>
              <a:t>Question:</a:t>
            </a:r>
            <a:r>
              <a:rPr lang="en-US" sz="3200" dirty="0" smtClean="0"/>
              <a:t> A lot of my participants want to take ALL the available components for their OVS meal and it’s making my costs go sky-high. Can I limit the number of items or components taken per participant?</a:t>
            </a:r>
            <a:endParaRPr lang="en-US" sz="3200" dirty="0"/>
          </a:p>
        </p:txBody>
      </p:sp>
      <p:sp>
        <p:nvSpPr>
          <p:cNvPr id="3" name="Content Placeholder 2"/>
          <p:cNvSpPr>
            <a:spLocks noGrp="1"/>
          </p:cNvSpPr>
          <p:nvPr>
            <p:ph idx="1"/>
          </p:nvPr>
        </p:nvSpPr>
        <p:spPr>
          <a:xfrm>
            <a:off x="1219200" y="3352800"/>
            <a:ext cx="7960426" cy="2743200"/>
          </a:xfrm>
        </p:spPr>
        <p:txBody>
          <a:bodyPr/>
          <a:lstStyle/>
          <a:p>
            <a:pPr marL="0" indent="0">
              <a:buNone/>
            </a:pPr>
            <a:r>
              <a:rPr lang="en-US" sz="2800" b="1" dirty="0" smtClean="0"/>
              <a:t>Answer: </a:t>
            </a:r>
            <a:r>
              <a:rPr lang="en-US" sz="2800" dirty="0" smtClean="0"/>
              <a:t>No.  The concept of OVS is that the sponsor gets to decide what to offer, but the participant gets to choose what they take and the only limit is on the minimum amount of food items or components to take. There is no maximum amount of food items they can take. </a:t>
            </a:r>
            <a:endParaRPr lang="en-US" sz="2800" b="1" dirty="0"/>
          </a:p>
        </p:txBody>
      </p:sp>
    </p:spTree>
    <p:extLst>
      <p:ext uri="{BB962C8B-B14F-4D97-AF65-F5344CB8AC3E}">
        <p14:creationId xmlns:p14="http://schemas.microsoft.com/office/powerpoint/2010/main" val="368211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07621"/>
          </a:xfrm>
        </p:spPr>
        <p:txBody>
          <a:bodyPr/>
          <a:lstStyle/>
          <a:p>
            <a:r>
              <a:rPr lang="en-US" dirty="0" smtClean="0"/>
              <a:t>Resources</a:t>
            </a:r>
            <a:endParaRPr lang="en-US" dirty="0"/>
          </a:p>
        </p:txBody>
      </p:sp>
      <p:pic>
        <p:nvPicPr>
          <p:cNvPr id="4" name="Content Placeholder 3"/>
          <p:cNvPicPr>
            <a:picLocks noGrp="1" noChangeAspect="1"/>
          </p:cNvPicPr>
          <p:nvPr>
            <p:ph idx="1"/>
          </p:nvPr>
        </p:nvPicPr>
        <p:blipFill>
          <a:blip r:embed="rId3"/>
          <a:stretch>
            <a:fillRect/>
          </a:stretch>
        </p:blipFill>
        <p:spPr>
          <a:xfrm>
            <a:off x="275122" y="990600"/>
            <a:ext cx="4220678" cy="5499089"/>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48200" y="988621"/>
            <a:ext cx="4245877" cy="5501068"/>
          </a:xfrm>
          <a:prstGeom prst="rect">
            <a:avLst/>
          </a:prstGeom>
          <a:ln>
            <a:solidFill>
              <a:schemeClr val="tx1"/>
            </a:solidFill>
          </a:ln>
        </p:spPr>
      </p:pic>
    </p:spTree>
    <p:extLst>
      <p:ext uri="{BB962C8B-B14F-4D97-AF65-F5344CB8AC3E}">
        <p14:creationId xmlns:p14="http://schemas.microsoft.com/office/powerpoint/2010/main" val="3087207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a:t>What is Offer Versus Serve (OVS)?</a:t>
            </a:r>
          </a:p>
          <a:p>
            <a:r>
              <a:rPr lang="en-US" dirty="0"/>
              <a:t>OVS Requirements</a:t>
            </a:r>
          </a:p>
          <a:p>
            <a:r>
              <a:rPr lang="en-US" dirty="0"/>
              <a:t>Common Questions about OVS</a:t>
            </a:r>
          </a:p>
          <a:p>
            <a:pPr marL="0" indent="0">
              <a:buNone/>
            </a:pPr>
            <a:endParaRPr lang="en-US" dirty="0"/>
          </a:p>
        </p:txBody>
      </p:sp>
    </p:spTree>
    <p:extLst>
      <p:ext uri="{BB962C8B-B14F-4D97-AF65-F5344CB8AC3E}">
        <p14:creationId xmlns:p14="http://schemas.microsoft.com/office/powerpoint/2010/main" val="2685239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143000" y="4572000"/>
            <a:ext cx="7924800" cy="1295400"/>
          </a:xfrm>
        </p:spPr>
        <p:txBody>
          <a:bodyPr/>
          <a:lstStyle/>
          <a:p>
            <a:pPr marL="0" indent="0" algn="ctr">
              <a:buNone/>
            </a:pPr>
            <a:r>
              <a:rPr lang="en-US" sz="2800" dirty="0" smtClean="0"/>
              <a:t>More Questions? </a:t>
            </a:r>
          </a:p>
          <a:p>
            <a:pPr marL="0" indent="0" algn="ctr">
              <a:buNone/>
            </a:pPr>
            <a:r>
              <a:rPr lang="en-US" sz="2800" dirty="0" smtClean="0"/>
              <a:t>Contact your assigned Child Nutrition Specialist</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00200"/>
            <a:ext cx="3439749"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50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772400" cy="1143000"/>
          </a:xfrm>
        </p:spPr>
        <p:txBody>
          <a:bodyPr/>
          <a:lstStyle/>
          <a:p>
            <a:r>
              <a:rPr lang="en-US" dirty="0" smtClean="0"/>
              <a:t>Thank You!</a:t>
            </a:r>
            <a:endParaRPr lang="en-US" dirty="0"/>
          </a:p>
        </p:txBody>
      </p:sp>
      <p:pic>
        <p:nvPicPr>
          <p:cNvPr id="6" name="Content Placeholder 4"/>
          <p:cNvPicPr>
            <a:picLocks noGrp="1" noChangeAspect="1"/>
          </p:cNvPicPr>
          <p:nvPr>
            <p:ph idx="1"/>
          </p:nvPr>
        </p:nvPicPr>
        <p:blipFill>
          <a:blip r:embed="rId3"/>
          <a:stretch>
            <a:fillRect/>
          </a:stretch>
        </p:blipFill>
        <p:spPr>
          <a:xfrm>
            <a:off x="1983406" y="1381195"/>
            <a:ext cx="5481987" cy="4267200"/>
          </a:xfrm>
          <a:prstGeom prst="rect">
            <a:avLst/>
          </a:prstGeom>
        </p:spPr>
      </p:pic>
    </p:spTree>
    <p:extLst>
      <p:ext uri="{BB962C8B-B14F-4D97-AF65-F5344CB8AC3E}">
        <p14:creationId xmlns:p14="http://schemas.microsoft.com/office/powerpoint/2010/main" val="21797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952"/>
        <p:cNvGrpSpPr/>
        <p:nvPr/>
      </p:nvGrpSpPr>
      <p:grpSpPr>
        <a:xfrm>
          <a:off x="0" y="0"/>
          <a:ext cx="0" cy="0"/>
          <a:chOff x="0" y="0"/>
          <a:chExt cx="0" cy="0"/>
        </a:xfrm>
      </p:grpSpPr>
      <p:sp>
        <p:nvSpPr>
          <p:cNvPr id="953" name="Shape 953"/>
          <p:cNvSpPr txBox="1">
            <a:spLocks noGrp="1"/>
          </p:cNvSpPr>
          <p:nvPr>
            <p:ph type="title"/>
          </p:nvPr>
        </p:nvSpPr>
        <p:spPr>
          <a:xfrm>
            <a:off x="152400" y="0"/>
            <a:ext cx="8991600" cy="7010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To file a program complaint of discrimination, complete the USDA Program Discrimination Complaint Form, (AD-3027) found online </a:t>
            </a:r>
            <a:r>
              <a:rPr lang="en-US" sz="1600" b="0" i="0" u="none" strike="noStrike" cap="none" dirty="0" smtClean="0">
                <a:solidFill>
                  <a:schemeClr val="dk1"/>
                </a:solidFill>
                <a:latin typeface="Arial"/>
                <a:ea typeface="Arial"/>
                <a:cs typeface="Arial"/>
                <a:sym typeface="Arial"/>
              </a:rPr>
              <a:t>at the </a:t>
            </a:r>
            <a:r>
              <a:rPr lang="en-US" sz="1600" b="0" i="0" u="none" strike="noStrike" cap="none" dirty="0" smtClean="0">
                <a:solidFill>
                  <a:schemeClr val="dk1"/>
                </a:solidFill>
                <a:latin typeface="Arial"/>
                <a:ea typeface="Arial"/>
                <a:cs typeface="Arial"/>
                <a:sym typeface="Arial"/>
                <a:hlinkClick r:id="rId3"/>
              </a:rPr>
              <a:t>USDA complaint resolution page</a:t>
            </a:r>
            <a:r>
              <a:rPr lang="en-US" sz="1600" b="0" i="0" u="none" strike="noStrike" cap="none" dirty="0" smtClean="0">
                <a:solidFill>
                  <a:schemeClr val="dk1"/>
                </a:solidFill>
                <a:latin typeface="Arial"/>
                <a:ea typeface="Arial"/>
                <a:cs typeface="Arial"/>
                <a:sym typeface="Arial"/>
              </a:rPr>
              <a:t>, and </a:t>
            </a:r>
            <a:r>
              <a:rPr lang="en-US" sz="1600" b="0" i="0" u="none" strike="noStrike" cap="none" dirty="0">
                <a:solidFill>
                  <a:schemeClr val="dk1"/>
                </a:solidFill>
                <a:latin typeface="Arial"/>
                <a:ea typeface="Arial"/>
                <a:cs typeface="Arial"/>
                <a:sym typeface="Arial"/>
              </a:rPr>
              <a:t>at any USDA office, or write a letter addressed to USDA and provide in the letter all of the information requested in the form. To request a copy of the complaint form, call (866) 632-9992. </a:t>
            </a:r>
            <a:br>
              <a:rPr lang="en-US" sz="1600" b="0" i="0" u="none" strike="noStrike" cap="none" dirty="0">
                <a:solidFill>
                  <a:schemeClr val="dk1"/>
                </a:solidFill>
                <a:latin typeface="Arial"/>
                <a:ea typeface="Arial"/>
                <a:cs typeface="Arial"/>
                <a:sym typeface="Arial"/>
              </a:rPr>
            </a:br>
            <a:r>
              <a:rPr lang="en-US" sz="400" b="0" i="0" u="none" strike="noStrike" cap="none" dirty="0">
                <a:solidFill>
                  <a:schemeClr val="dk1"/>
                </a:solidFill>
                <a:latin typeface="Arial"/>
                <a:ea typeface="Arial"/>
                <a:cs typeface="Arial"/>
                <a:sym typeface="Arial"/>
              </a:rPr>
              <a:t/>
            </a:r>
            <a:br>
              <a:rPr lang="en-US" sz="4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Submit your completed form or letter to USDA by:</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(1) mail: U.S. Department of Agriculture</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Office of the Assistant Secretary for Civil Rights</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1400 Independence Avenue, SW</a:t>
            </a:r>
            <a:br>
              <a:rPr lang="en-US" sz="16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Washington, D.C. 20250-9410;</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(2) fax: (202) 690-7442; or</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(3) email: </a:t>
            </a:r>
            <a:r>
              <a:rPr lang="en-US" sz="1600" b="0" i="0" u="sng" strike="noStrike" cap="none" dirty="0">
                <a:solidFill>
                  <a:schemeClr val="hlink"/>
                </a:solidFill>
                <a:latin typeface="Arial"/>
                <a:ea typeface="Arial"/>
                <a:cs typeface="Arial"/>
                <a:sym typeface="Arial"/>
                <a:hlinkClick r:id="rId4"/>
              </a:rPr>
              <a:t>program.intake@usda.gov</a:t>
            </a:r>
            <a:r>
              <a:rPr lang="en-US" sz="1600" b="0" i="0" u="none" strike="noStrike" cap="none" dirty="0">
                <a:solidFill>
                  <a:schemeClr val="dk1"/>
                </a:solidFill>
                <a:latin typeface="Arial"/>
                <a:ea typeface="Arial"/>
                <a:cs typeface="Arial"/>
                <a:sym typeface="Arial"/>
              </a:rPr>
              <a:t> </a:t>
            </a:r>
            <a:br>
              <a:rPr lang="en-US" sz="16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a:r>
            <a:br>
              <a:rPr lang="en-US" sz="800" b="0" i="0" u="none" strike="noStrike" cap="none" dirty="0">
                <a:solidFill>
                  <a:schemeClr val="dk1"/>
                </a:solidFill>
                <a:latin typeface="Arial"/>
                <a:ea typeface="Arial"/>
                <a:cs typeface="Arial"/>
                <a:sym typeface="Arial"/>
              </a:rPr>
            </a:br>
            <a:r>
              <a:rPr lang="en-US" sz="1600" b="0" i="0" u="none" strike="noStrike" cap="none" dirty="0">
                <a:solidFill>
                  <a:schemeClr val="dk1"/>
                </a:solidFill>
                <a:latin typeface="Arial"/>
                <a:ea typeface="Arial"/>
                <a:cs typeface="Arial"/>
                <a:sym typeface="Arial"/>
              </a:rPr>
              <a:t>This institution is an equal opportunity provider.</a:t>
            </a:r>
          </a:p>
        </p:txBody>
      </p:sp>
    </p:spTree>
    <p:extLst>
      <p:ext uri="{BB962C8B-B14F-4D97-AF65-F5344CB8AC3E}">
        <p14:creationId xmlns:p14="http://schemas.microsoft.com/office/powerpoint/2010/main" val="4281466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29</a:t>
            </a:fld>
            <a:endParaRPr lang="en-US"/>
          </a:p>
        </p:txBody>
      </p:sp>
      <p:sp>
        <p:nvSpPr>
          <p:cNvPr id="5" name="Subtitle 4"/>
          <p:cNvSpPr>
            <a:spLocks noGrp="1"/>
          </p:cNvSpPr>
          <p:nvPr>
            <p:ph type="subTitle" idx="1"/>
          </p:nvPr>
        </p:nvSpPr>
        <p:spPr>
          <a:xfrm>
            <a:off x="330424" y="2411446"/>
            <a:ext cx="8613279" cy="3711338"/>
          </a:xfrm>
        </p:spPr>
        <p:txBody>
          <a:bodyPr>
            <a:normAutofit/>
          </a:bodyPr>
          <a:lstStyle/>
          <a:p>
            <a:r>
              <a:rPr lang="en-US" sz="3200" dirty="0" smtClean="0"/>
              <a:t>Questions?</a:t>
            </a:r>
          </a:p>
          <a:p>
            <a:endParaRPr lang="en-US" sz="3200" dirty="0"/>
          </a:p>
          <a:p>
            <a:r>
              <a:rPr lang="en-US" sz="3200" dirty="0" smtClean="0"/>
              <a:t>E-mail: </a:t>
            </a:r>
            <a:r>
              <a:rPr lang="en-US" sz="3200" dirty="0" smtClean="0">
                <a:hlinkClick r:id="rId4"/>
              </a:rPr>
              <a:t>Shirley.Wu@state.or.us</a:t>
            </a:r>
            <a:r>
              <a:rPr lang="en-US" sz="3200" dirty="0" smtClean="0"/>
              <a:t> </a:t>
            </a:r>
          </a:p>
          <a:p>
            <a:endParaRPr lang="en-US" sz="3200" dirty="0"/>
          </a:p>
          <a:p>
            <a:r>
              <a:rPr lang="en-US" sz="3200" dirty="0" smtClean="0">
                <a:hlinkClick r:id="rId5"/>
              </a:rPr>
              <a:t>ODE Child Nutrition Programs </a:t>
            </a:r>
            <a:r>
              <a:rPr lang="en-US" sz="3200" dirty="0">
                <a:hlinkClick r:id="rId5"/>
              </a:rPr>
              <a:t>CACFP </a:t>
            </a:r>
            <a:r>
              <a:rPr lang="en-US" sz="3200" dirty="0" smtClean="0">
                <a:hlinkClick r:id="rId5"/>
              </a:rPr>
              <a:t>Page</a:t>
            </a:r>
            <a:endParaRPr lang="en-US" sz="3200" dirty="0"/>
          </a:p>
        </p:txBody>
      </p:sp>
    </p:spTree>
    <p:custDataLst>
      <p:tags r:id="rId1"/>
    </p:custDataLst>
    <p:extLst>
      <p:ext uri="{BB962C8B-B14F-4D97-AF65-F5344CB8AC3E}">
        <p14:creationId xmlns:p14="http://schemas.microsoft.com/office/powerpoint/2010/main" val="1781348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Offer Versus Serve (OVS)?</a:t>
            </a:r>
          </a:p>
          <a:p>
            <a:r>
              <a:rPr lang="en-US" dirty="0" smtClean="0"/>
              <a:t>OVS Requirements</a:t>
            </a:r>
          </a:p>
          <a:p>
            <a:r>
              <a:rPr lang="en-US" dirty="0" smtClean="0"/>
              <a:t>Common Questions about OVS</a:t>
            </a:r>
          </a:p>
          <a:p>
            <a:endParaRPr lang="en-US" dirty="0"/>
          </a:p>
          <a:p>
            <a:r>
              <a:rPr lang="en-US" dirty="0" smtClean="0"/>
              <a:t>Q&amp;A</a:t>
            </a:r>
            <a:endParaRPr lang="en-US" dirty="0"/>
          </a:p>
        </p:txBody>
      </p:sp>
    </p:spTree>
    <p:extLst>
      <p:ext uri="{BB962C8B-B14F-4D97-AF65-F5344CB8AC3E}">
        <p14:creationId xmlns:p14="http://schemas.microsoft.com/office/powerpoint/2010/main" val="418252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Offer Versus Serve (OVS)?</a:t>
            </a:r>
            <a:endParaRPr lang="en-US" dirty="0"/>
          </a:p>
        </p:txBody>
      </p:sp>
      <p:sp>
        <p:nvSpPr>
          <p:cNvPr id="3" name="Content Placeholder 2"/>
          <p:cNvSpPr>
            <a:spLocks noGrp="1"/>
          </p:cNvSpPr>
          <p:nvPr>
            <p:ph idx="1"/>
          </p:nvPr>
        </p:nvSpPr>
        <p:spPr/>
        <p:txBody>
          <a:bodyPr/>
          <a:lstStyle/>
          <a:p>
            <a:r>
              <a:rPr lang="en-US" sz="3000" dirty="0" smtClean="0"/>
              <a:t>An optional style of meal service that allows participants to decline some of the food offered in a reimbursable breakfast, lunch, or supper</a:t>
            </a:r>
          </a:p>
          <a:p>
            <a:pPr lvl="1"/>
            <a:r>
              <a:rPr lang="en-US" sz="2600" dirty="0" smtClean="0"/>
              <a:t>Not allowed at snack</a:t>
            </a:r>
          </a:p>
          <a:p>
            <a:pPr lvl="1"/>
            <a:endParaRPr lang="en-US" sz="2400" dirty="0"/>
          </a:p>
          <a:p>
            <a:r>
              <a:rPr lang="en-US" sz="3000" dirty="0" smtClean="0"/>
              <a:t>It helps save money by reducing food waste</a:t>
            </a:r>
          </a:p>
          <a:p>
            <a:r>
              <a:rPr lang="en-US" sz="3000" dirty="0" smtClean="0"/>
              <a:t>Increases satisfaction for participants</a:t>
            </a:r>
            <a:endParaRPr lang="en-US" sz="3000" dirty="0"/>
          </a:p>
        </p:txBody>
      </p:sp>
    </p:spTree>
    <p:extLst>
      <p:ext uri="{BB962C8B-B14F-4D97-AF65-F5344CB8AC3E}">
        <p14:creationId xmlns:p14="http://schemas.microsoft.com/office/powerpoint/2010/main" val="141334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715962"/>
          </a:xfrm>
        </p:spPr>
        <p:txBody>
          <a:bodyPr/>
          <a:lstStyle/>
          <a:p>
            <a:r>
              <a:rPr lang="en-US" dirty="0" smtClean="0"/>
              <a:t>Definitions</a:t>
            </a:r>
            <a:endParaRPr lang="en-US" dirty="0"/>
          </a:p>
        </p:txBody>
      </p:sp>
      <p:sp>
        <p:nvSpPr>
          <p:cNvPr id="3" name="Content Placeholder 2"/>
          <p:cNvSpPr>
            <a:spLocks noGrp="1"/>
          </p:cNvSpPr>
          <p:nvPr>
            <p:ph idx="1"/>
          </p:nvPr>
        </p:nvSpPr>
        <p:spPr>
          <a:xfrm>
            <a:off x="838200" y="1219200"/>
            <a:ext cx="8153400" cy="4648201"/>
          </a:xfrm>
        </p:spPr>
        <p:txBody>
          <a:bodyPr/>
          <a:lstStyle/>
          <a:p>
            <a:r>
              <a:rPr lang="en-US" sz="2800" b="1" dirty="0" smtClean="0"/>
              <a:t>Food Component</a:t>
            </a:r>
            <a:r>
              <a:rPr lang="en-US" sz="2800" dirty="0" smtClean="0"/>
              <a:t>: One of the food categories that comprise a reimbursable meal, Ex: fluid milk, fruits, grains, meat/meat alternates, vegetables</a:t>
            </a:r>
          </a:p>
          <a:p>
            <a:endParaRPr lang="en-US" sz="1400" dirty="0"/>
          </a:p>
          <a:p>
            <a:r>
              <a:rPr lang="en-US" sz="2800" b="1" dirty="0" smtClean="0"/>
              <a:t>Food Item</a:t>
            </a:r>
            <a:r>
              <a:rPr lang="en-US" sz="2800" dirty="0" smtClean="0"/>
              <a:t>: A specific food offered within the food components, Ex: carrots, toast, chicken, grapes</a:t>
            </a:r>
          </a:p>
          <a:p>
            <a:endParaRPr lang="en-US" sz="1400" dirty="0" smtClean="0"/>
          </a:p>
          <a:p>
            <a:r>
              <a:rPr lang="en-US" sz="2800" b="1" dirty="0" smtClean="0"/>
              <a:t>Combination Food</a:t>
            </a:r>
            <a:r>
              <a:rPr lang="en-US" sz="2800" dirty="0" smtClean="0"/>
              <a:t>: A food item that contains two or more food components</a:t>
            </a:r>
            <a:endParaRPr lang="en-US" sz="2800" dirty="0"/>
          </a:p>
        </p:txBody>
      </p:sp>
    </p:spTree>
    <p:extLst>
      <p:ext uri="{BB962C8B-B14F-4D97-AF65-F5344CB8AC3E}">
        <p14:creationId xmlns:p14="http://schemas.microsoft.com/office/powerpoint/2010/main" val="124486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OVS Requirements at Breakfast</a:t>
            </a:r>
            <a:endParaRPr lang="en-US" dirty="0"/>
          </a:p>
        </p:txBody>
      </p:sp>
      <p:sp>
        <p:nvSpPr>
          <p:cNvPr id="3" name="Content Placeholder 2"/>
          <p:cNvSpPr>
            <a:spLocks noGrp="1"/>
          </p:cNvSpPr>
          <p:nvPr>
            <p:ph idx="1"/>
          </p:nvPr>
        </p:nvSpPr>
        <p:spPr>
          <a:xfrm>
            <a:off x="838200" y="1417638"/>
            <a:ext cx="8229600" cy="1752599"/>
          </a:xfrm>
        </p:spPr>
        <p:txBody>
          <a:bodyPr/>
          <a:lstStyle/>
          <a:p>
            <a:r>
              <a:rPr lang="en-US" dirty="0" smtClean="0"/>
              <a:t>Offer four food </a:t>
            </a:r>
            <a:r>
              <a:rPr lang="en-US" u="sng" dirty="0" smtClean="0"/>
              <a:t>items</a:t>
            </a:r>
            <a:r>
              <a:rPr lang="en-US" dirty="0" smtClean="0"/>
              <a:t> in the minimum serving size from the following food components:</a:t>
            </a:r>
            <a:endParaRPr lang="en-US" dirty="0"/>
          </a:p>
        </p:txBody>
      </p:sp>
      <p:pic>
        <p:nvPicPr>
          <p:cNvPr id="4" name="Picture 3"/>
          <p:cNvPicPr>
            <a:picLocks noChangeAspect="1"/>
          </p:cNvPicPr>
          <p:nvPr/>
        </p:nvPicPr>
        <p:blipFill>
          <a:blip r:embed="rId3"/>
          <a:stretch>
            <a:fillRect/>
          </a:stretch>
        </p:blipFill>
        <p:spPr>
          <a:xfrm>
            <a:off x="1031928" y="3200400"/>
            <a:ext cx="7842143" cy="1752600"/>
          </a:xfrm>
          <a:prstGeom prst="rect">
            <a:avLst/>
          </a:prstGeom>
        </p:spPr>
      </p:pic>
      <p:sp>
        <p:nvSpPr>
          <p:cNvPr id="6" name="TextBox 5"/>
          <p:cNvSpPr txBox="1"/>
          <p:nvPr/>
        </p:nvSpPr>
        <p:spPr>
          <a:xfrm>
            <a:off x="898565" y="5105400"/>
            <a:ext cx="7975506"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Participants must take at least 3 different food </a:t>
            </a:r>
            <a:r>
              <a:rPr lang="en-US" sz="3200" u="sng" dirty="0" smtClean="0"/>
              <a:t>items</a:t>
            </a:r>
            <a:endParaRPr lang="en-US" sz="3200" dirty="0"/>
          </a:p>
        </p:txBody>
      </p:sp>
      <p:cxnSp>
        <p:nvCxnSpPr>
          <p:cNvPr id="8" name="Straight Connector 7"/>
          <p:cNvCxnSpPr/>
          <p:nvPr/>
        </p:nvCxnSpPr>
        <p:spPr>
          <a:xfrm flipH="1">
            <a:off x="6477000" y="3322637"/>
            <a:ext cx="152400" cy="990600"/>
          </a:xfrm>
          <a:prstGeom prst="line">
            <a:avLst/>
          </a:prstGeom>
          <a:ln w="38100">
            <a:solidFill>
              <a:schemeClr val="bg2">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7315200" y="3320658"/>
            <a:ext cx="152400" cy="990600"/>
          </a:xfrm>
          <a:prstGeom prst="line">
            <a:avLst/>
          </a:prstGeom>
          <a:ln w="38100">
            <a:solidFill>
              <a:schemeClr val="bg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24707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Menu</a:t>
            </a:r>
            <a:endParaRPr lang="en-US" dirty="0"/>
          </a:p>
        </p:txBody>
      </p:sp>
      <p:sp>
        <p:nvSpPr>
          <p:cNvPr id="3" name="Content Placeholder 2"/>
          <p:cNvSpPr>
            <a:spLocks noGrp="1"/>
          </p:cNvSpPr>
          <p:nvPr>
            <p:ph idx="1"/>
          </p:nvPr>
        </p:nvSpPr>
        <p:spPr>
          <a:xfrm>
            <a:off x="3048000" y="1828801"/>
            <a:ext cx="2971800" cy="3124199"/>
          </a:xfrm>
          <a:ln w="38100">
            <a:solidFill>
              <a:schemeClr val="accent2"/>
            </a:solidFill>
          </a:ln>
        </p:spPr>
        <p:txBody>
          <a:bodyPr/>
          <a:lstStyle/>
          <a:p>
            <a:pPr marL="0" indent="0" algn="ctr">
              <a:buNone/>
            </a:pPr>
            <a:r>
              <a:rPr lang="en-US" u="sng" dirty="0" smtClean="0"/>
              <a:t>Breakfast 1</a:t>
            </a:r>
          </a:p>
          <a:p>
            <a:pPr marL="0" indent="0" algn="ctr">
              <a:buNone/>
            </a:pPr>
            <a:r>
              <a:rPr lang="en-US" dirty="0" smtClean="0"/>
              <a:t>Waffles</a:t>
            </a:r>
          </a:p>
          <a:p>
            <a:pPr marL="0" indent="0" algn="ctr">
              <a:buNone/>
            </a:pPr>
            <a:r>
              <a:rPr lang="en-US" dirty="0" smtClean="0"/>
              <a:t>Strawberries</a:t>
            </a:r>
          </a:p>
          <a:p>
            <a:pPr marL="0" indent="0" algn="ctr">
              <a:buNone/>
            </a:pPr>
            <a:r>
              <a:rPr lang="en-US" dirty="0" smtClean="0"/>
              <a:t>Oranges</a:t>
            </a:r>
          </a:p>
          <a:p>
            <a:pPr marL="0" indent="0" algn="ctr">
              <a:buNone/>
            </a:pPr>
            <a:r>
              <a:rPr lang="en-US" dirty="0" smtClean="0"/>
              <a:t>Fluid Milk</a:t>
            </a:r>
            <a:endParaRPr lang="en-US" dirty="0"/>
          </a:p>
        </p:txBody>
      </p:sp>
      <p:sp>
        <p:nvSpPr>
          <p:cNvPr id="4" name="Right Arrow 3"/>
          <p:cNvSpPr/>
          <p:nvPr/>
        </p:nvSpPr>
        <p:spPr>
          <a:xfrm>
            <a:off x="2438400" y="2514601"/>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a:off x="2438400" y="3139282"/>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Arrow 5"/>
          <p:cNvSpPr/>
          <p:nvPr/>
        </p:nvSpPr>
        <p:spPr>
          <a:xfrm>
            <a:off x="2438400" y="4267201"/>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6"/>
          <p:cNvSpPr/>
          <p:nvPr/>
        </p:nvSpPr>
        <p:spPr>
          <a:xfrm rot="10800000">
            <a:off x="5949538" y="3112067"/>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p:cNvSpPr/>
          <p:nvPr/>
        </p:nvSpPr>
        <p:spPr>
          <a:xfrm rot="10800000">
            <a:off x="5949538" y="3618253"/>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10800000">
            <a:off x="5949538" y="4180588"/>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40" y="3375304"/>
            <a:ext cx="790964" cy="9052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275336"/>
            <a:ext cx="790964" cy="905252"/>
          </a:xfrm>
          <a:prstGeom prst="rect">
            <a:avLst/>
          </a:prstGeom>
        </p:spPr>
      </p:pic>
    </p:spTree>
    <p:extLst>
      <p:ext uri="{BB962C8B-B14F-4D97-AF65-F5344CB8AC3E}">
        <p14:creationId xmlns:p14="http://schemas.microsoft.com/office/powerpoint/2010/main" val="2400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Menu</a:t>
            </a:r>
            <a:endParaRPr lang="en-US" dirty="0"/>
          </a:p>
        </p:txBody>
      </p:sp>
      <p:sp>
        <p:nvSpPr>
          <p:cNvPr id="3" name="Content Placeholder 2"/>
          <p:cNvSpPr>
            <a:spLocks noGrp="1"/>
          </p:cNvSpPr>
          <p:nvPr>
            <p:ph idx="1"/>
          </p:nvPr>
        </p:nvSpPr>
        <p:spPr>
          <a:xfrm>
            <a:off x="3048000" y="1828801"/>
            <a:ext cx="2971800" cy="3047999"/>
          </a:xfrm>
          <a:ln w="38100">
            <a:solidFill>
              <a:schemeClr val="accent2"/>
            </a:solidFill>
          </a:ln>
        </p:spPr>
        <p:txBody>
          <a:bodyPr/>
          <a:lstStyle/>
          <a:p>
            <a:pPr marL="0" indent="0" algn="ctr">
              <a:buNone/>
            </a:pPr>
            <a:r>
              <a:rPr lang="en-US" u="sng" dirty="0" smtClean="0"/>
              <a:t>Breakfast 2</a:t>
            </a:r>
          </a:p>
          <a:p>
            <a:pPr marL="0" indent="0" algn="ctr">
              <a:buNone/>
            </a:pPr>
            <a:r>
              <a:rPr lang="en-US" dirty="0" smtClean="0"/>
              <a:t>Breakfast Burrito</a:t>
            </a:r>
          </a:p>
          <a:p>
            <a:pPr marL="0" indent="0" algn="ctr">
              <a:buNone/>
            </a:pPr>
            <a:r>
              <a:rPr lang="en-US" dirty="0" smtClean="0"/>
              <a:t>Hash Brown</a:t>
            </a:r>
          </a:p>
          <a:p>
            <a:pPr marL="0" indent="0" algn="ctr">
              <a:buNone/>
            </a:pPr>
            <a:r>
              <a:rPr lang="en-US" dirty="0" smtClean="0"/>
              <a:t>Fluid Milk</a:t>
            </a:r>
            <a:endParaRPr lang="en-US" dirty="0"/>
          </a:p>
        </p:txBody>
      </p:sp>
      <p:sp>
        <p:nvSpPr>
          <p:cNvPr id="4" name="Right Arrow 3"/>
          <p:cNvSpPr/>
          <p:nvPr/>
        </p:nvSpPr>
        <p:spPr>
          <a:xfrm>
            <a:off x="2438400" y="2514601"/>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a:off x="2438400" y="3540806"/>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Arrow 5"/>
          <p:cNvSpPr/>
          <p:nvPr/>
        </p:nvSpPr>
        <p:spPr>
          <a:xfrm>
            <a:off x="2438400" y="4075453"/>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ight Arrow 6"/>
          <p:cNvSpPr/>
          <p:nvPr/>
        </p:nvSpPr>
        <p:spPr>
          <a:xfrm rot="10800000">
            <a:off x="5894118" y="3540806"/>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ight Arrow 8"/>
          <p:cNvSpPr/>
          <p:nvPr/>
        </p:nvSpPr>
        <p:spPr>
          <a:xfrm rot="10800000">
            <a:off x="5894119" y="4153027"/>
            <a:ext cx="762000" cy="457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440" y="3375304"/>
            <a:ext cx="790964" cy="905252"/>
          </a:xfrm>
          <a:prstGeom prst="rect">
            <a:avLst/>
          </a:prstGeom>
        </p:spPr>
      </p:pic>
      <p:sp>
        <p:nvSpPr>
          <p:cNvPr id="11" name="Multiply 10"/>
          <p:cNvSpPr/>
          <p:nvPr/>
        </p:nvSpPr>
        <p:spPr>
          <a:xfrm>
            <a:off x="7010400" y="3274233"/>
            <a:ext cx="1219200" cy="11073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9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Poll 1: Would this breakfast meet the ‘offer’ requirements for OVS breakfast?</a:t>
            </a:r>
            <a:endParaRPr lang="en-US" sz="3600" dirty="0"/>
          </a:p>
        </p:txBody>
      </p:sp>
      <p:pic>
        <p:nvPicPr>
          <p:cNvPr id="4" name="Content Placeholder 3"/>
          <p:cNvPicPr>
            <a:picLocks noGrp="1" noChangeAspect="1"/>
          </p:cNvPicPr>
          <p:nvPr>
            <p:ph idx="1"/>
          </p:nvPr>
        </p:nvPicPr>
        <p:blipFill>
          <a:blip r:embed="rId3"/>
          <a:stretch>
            <a:fillRect/>
          </a:stretch>
        </p:blipFill>
        <p:spPr>
          <a:xfrm>
            <a:off x="838200" y="1905000"/>
            <a:ext cx="1460500" cy="1447800"/>
          </a:xfrm>
          <a:prstGeom prst="rect">
            <a:avLst/>
          </a:prstGeom>
        </p:spPr>
      </p:pic>
      <p:pic>
        <p:nvPicPr>
          <p:cNvPr id="5" name="Picture 4"/>
          <p:cNvPicPr>
            <a:picLocks noChangeAspect="1"/>
          </p:cNvPicPr>
          <p:nvPr/>
        </p:nvPicPr>
        <p:blipFill>
          <a:blip r:embed="rId4"/>
          <a:stretch>
            <a:fillRect/>
          </a:stretch>
        </p:blipFill>
        <p:spPr>
          <a:xfrm>
            <a:off x="2298699" y="1905000"/>
            <a:ext cx="1486237" cy="1447800"/>
          </a:xfrm>
          <a:prstGeom prst="rect">
            <a:avLst/>
          </a:prstGeom>
        </p:spPr>
      </p:pic>
      <p:pic>
        <p:nvPicPr>
          <p:cNvPr id="6" name="Picture 5"/>
          <p:cNvPicPr>
            <a:picLocks noChangeAspect="1"/>
          </p:cNvPicPr>
          <p:nvPr/>
        </p:nvPicPr>
        <p:blipFill>
          <a:blip r:embed="rId5"/>
          <a:stretch>
            <a:fillRect/>
          </a:stretch>
        </p:blipFill>
        <p:spPr>
          <a:xfrm>
            <a:off x="3784935" y="1905000"/>
            <a:ext cx="1514827" cy="1447800"/>
          </a:xfrm>
          <a:prstGeom prst="rect">
            <a:avLst/>
          </a:prstGeom>
        </p:spPr>
      </p:pic>
      <p:pic>
        <p:nvPicPr>
          <p:cNvPr id="7" name="Picture 6"/>
          <p:cNvPicPr>
            <a:picLocks noChangeAspect="1"/>
          </p:cNvPicPr>
          <p:nvPr/>
        </p:nvPicPr>
        <p:blipFill>
          <a:blip r:embed="rId6"/>
          <a:stretch>
            <a:fillRect/>
          </a:stretch>
        </p:blipFill>
        <p:spPr>
          <a:xfrm>
            <a:off x="5316585" y="1905000"/>
            <a:ext cx="1570726" cy="1447800"/>
          </a:xfrm>
          <a:prstGeom prst="rect">
            <a:avLst/>
          </a:prstGeom>
        </p:spPr>
      </p:pic>
      <p:pic>
        <p:nvPicPr>
          <p:cNvPr id="8" name="Picture 7"/>
          <p:cNvPicPr>
            <a:picLocks noChangeAspect="1"/>
          </p:cNvPicPr>
          <p:nvPr/>
        </p:nvPicPr>
        <p:blipFill>
          <a:blip r:embed="rId7"/>
          <a:stretch>
            <a:fillRect/>
          </a:stretch>
        </p:blipFill>
        <p:spPr>
          <a:xfrm>
            <a:off x="6904133" y="1913906"/>
            <a:ext cx="1507413" cy="1438894"/>
          </a:xfrm>
          <a:prstGeom prst="rect">
            <a:avLst/>
          </a:prstGeom>
        </p:spPr>
      </p:pic>
      <p:sp>
        <p:nvSpPr>
          <p:cNvPr id="13" name="TextBox 12"/>
          <p:cNvSpPr txBox="1"/>
          <p:nvPr/>
        </p:nvSpPr>
        <p:spPr>
          <a:xfrm>
            <a:off x="1981200" y="3840162"/>
            <a:ext cx="5943600" cy="2062103"/>
          </a:xfrm>
          <a:prstGeom prst="rect">
            <a:avLst/>
          </a:prstGeom>
          <a:noFill/>
        </p:spPr>
        <p:txBody>
          <a:bodyPr wrap="square" rtlCol="0">
            <a:spAutoFit/>
          </a:bodyPr>
          <a:lstStyle/>
          <a:p>
            <a:r>
              <a:rPr lang="en-US" sz="3200" dirty="0" smtClean="0"/>
              <a:t>Yes. This would meet the ‘offer’ requirements of OVS breakfast because it has 4 items (the two cereals count as 1 item)</a:t>
            </a:r>
            <a:endParaRPr lang="en-US" sz="3200" dirty="0"/>
          </a:p>
        </p:txBody>
      </p:sp>
    </p:spTree>
    <p:extLst>
      <p:ext uri="{BB962C8B-B14F-4D97-AF65-F5344CB8AC3E}">
        <p14:creationId xmlns:p14="http://schemas.microsoft.com/office/powerpoint/2010/main" val="37024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de-template_2017">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E 2017 PPT Template A.pptx [Read-Only]" id="{E9FFAB21-AEA4-42B1-AA84-145F5B3310BB}" vid="{F7529993-0A55-42AA-9A08-B1321E717F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ODE 2017 PPT Template A</Template>
  <TotalTime>1432</TotalTime>
  <Words>5084</Words>
  <Application>Microsoft Office PowerPoint</Application>
  <PresentationFormat>On-screen Show (4:3)</PresentationFormat>
  <Paragraphs>166</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Bookman Old Style</vt:lpstr>
      <vt:lpstr>Calibri</vt:lpstr>
      <vt:lpstr>Segoe UI Semibold</vt:lpstr>
      <vt:lpstr>ode-template_2017</vt:lpstr>
      <vt:lpstr>Meal Pattern Success Webinar</vt:lpstr>
      <vt:lpstr>Using GoToWebinar</vt:lpstr>
      <vt:lpstr>Overview</vt:lpstr>
      <vt:lpstr>What is Offer Versus Serve (OVS)?</vt:lpstr>
      <vt:lpstr>Definitions</vt:lpstr>
      <vt:lpstr>OVS Requirements at Breakfast</vt:lpstr>
      <vt:lpstr>Sample Menu</vt:lpstr>
      <vt:lpstr>Sample Menu</vt:lpstr>
      <vt:lpstr>Poll 1: Would this breakfast meet the ‘offer’ requirements for OVS breakfast?</vt:lpstr>
      <vt:lpstr>Poll 2: A participant chooses the following items. Would this breakfast be reimbursable?</vt:lpstr>
      <vt:lpstr>OVS Requirements at Lunch or Supper</vt:lpstr>
      <vt:lpstr>Sample Menu</vt:lpstr>
      <vt:lpstr>Sample Menu</vt:lpstr>
      <vt:lpstr>Poll 3: Would this lunch meet the ‘offer’ requirements of OVS lunch? </vt:lpstr>
      <vt:lpstr>Poll 4: A participant chooses the following items. Would this be a reimbursable lunch?</vt:lpstr>
      <vt:lpstr>Instructions or Signs</vt:lpstr>
      <vt:lpstr>If you take a main dish today   Take at least 1 more item for a full meal!  If you did not take a main dish today    Take at least 3 items for a full meal!</vt:lpstr>
      <vt:lpstr>Common Questions about OVS</vt:lpstr>
      <vt:lpstr>Question: Do participants need to take a fruit or vegetable for a reimbursable OVS meal?</vt:lpstr>
      <vt:lpstr>Question: Can I substitute a vegetable for the fruit component at lunch or supper in OVS? </vt:lpstr>
      <vt:lpstr>Question: Does the 3 times a week limit for substituting grains with meat/meat alternates at breakfast apply to OVS?</vt:lpstr>
      <vt:lpstr>Question: If I’m serving supper and I’m providing multiple grain options, do all the grain options have to be whole grain-rich?</vt:lpstr>
      <vt:lpstr>Question: A lot of my participants want to take ALL the available components for their OVS meal and it’s making my costs go sky-high. Can I limit the number of items or components taken per participant?</vt:lpstr>
      <vt:lpstr>Resources</vt:lpstr>
      <vt:lpstr>Review</vt:lpstr>
      <vt:lpstr>Questions</vt:lpstr>
      <vt:lpstr>Thank You!</vt:lpstr>
      <vt:lpstr>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To file a program complaint of discrimination, complete the USDA Program Discrimination Complaint Form, (AD-3027) found online at the USDA complaint resolution page,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This institution is an equal opportunity provider.</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Meal Pattern Success Webinar</dc:title>
  <dc:creator>"wus"</dc:creator>
  <cp:lastModifiedBy>Janae Owens</cp:lastModifiedBy>
  <cp:revision>51</cp:revision>
  <dcterms:created xsi:type="dcterms:W3CDTF">2018-08-22T23:29:34Z</dcterms:created>
  <dcterms:modified xsi:type="dcterms:W3CDTF">2021-07-15T19:02:41Z</dcterms:modified>
</cp:coreProperties>
</file>