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36" r:id="rId1"/>
  </p:sldMasterIdLst>
  <p:notesMasterIdLst>
    <p:notesMasterId r:id="rId52"/>
  </p:notesMasterIdLst>
  <p:handoutMasterIdLst>
    <p:handoutMasterId r:id="rId53"/>
  </p:handoutMasterIdLst>
  <p:sldIdLst>
    <p:sldId id="551" r:id="rId2"/>
    <p:sldId id="449" r:id="rId3"/>
    <p:sldId id="261" r:id="rId4"/>
    <p:sldId id="463" r:id="rId5"/>
    <p:sldId id="295" r:id="rId6"/>
    <p:sldId id="544" r:id="rId7"/>
    <p:sldId id="308" r:id="rId8"/>
    <p:sldId id="558" r:id="rId9"/>
    <p:sldId id="462" r:id="rId10"/>
    <p:sldId id="458" r:id="rId11"/>
    <p:sldId id="559" r:id="rId12"/>
    <p:sldId id="312" r:id="rId13"/>
    <p:sldId id="298" r:id="rId14"/>
    <p:sldId id="304" r:id="rId15"/>
    <p:sldId id="429" r:id="rId16"/>
    <p:sldId id="459" r:id="rId17"/>
    <p:sldId id="448" r:id="rId18"/>
    <p:sldId id="471" r:id="rId19"/>
    <p:sldId id="535" r:id="rId20"/>
    <p:sldId id="314" r:id="rId21"/>
    <p:sldId id="537" r:id="rId22"/>
    <p:sldId id="302" r:id="rId23"/>
    <p:sldId id="538" r:id="rId24"/>
    <p:sldId id="465" r:id="rId25"/>
    <p:sldId id="548" r:id="rId26"/>
    <p:sldId id="557" r:id="rId27"/>
    <p:sldId id="546" r:id="rId28"/>
    <p:sldId id="306" r:id="rId29"/>
    <p:sldId id="307" r:id="rId30"/>
    <p:sldId id="305" r:id="rId31"/>
    <p:sldId id="289" r:id="rId32"/>
    <p:sldId id="309" r:id="rId33"/>
    <p:sldId id="424" r:id="rId34"/>
    <p:sldId id="288" r:id="rId35"/>
    <p:sldId id="381" r:id="rId36"/>
    <p:sldId id="467" r:id="rId37"/>
    <p:sldId id="446" r:id="rId38"/>
    <p:sldId id="552" r:id="rId39"/>
    <p:sldId id="383" r:id="rId40"/>
    <p:sldId id="401" r:id="rId41"/>
    <p:sldId id="554" r:id="rId42"/>
    <p:sldId id="531" r:id="rId43"/>
    <p:sldId id="536" r:id="rId44"/>
    <p:sldId id="541" r:id="rId45"/>
    <p:sldId id="422" r:id="rId46"/>
    <p:sldId id="303" r:id="rId47"/>
    <p:sldId id="533" r:id="rId48"/>
    <p:sldId id="400" r:id="rId49"/>
    <p:sldId id="560" r:id="rId50"/>
    <p:sldId id="561" r:id="rId51"/>
  </p:sldIdLst>
  <p:sldSz cx="12192000" cy="6858000"/>
  <p:notesSz cx="7315200" cy="9601200"/>
  <p:defaultTextStyle>
    <a:defPPr>
      <a:defRPr lang="en-US"/>
    </a:defPPr>
    <a:lvl1pPr algn="l" rtl="0" eaLnBrk="0" fontAlgn="base" hangingPunct="0">
      <a:spcBef>
        <a:spcPct val="0"/>
      </a:spcBef>
      <a:spcAft>
        <a:spcPct val="0"/>
      </a:spcAft>
      <a:defRPr kern="1200">
        <a:solidFill>
          <a:schemeClr val="tx1"/>
        </a:solidFill>
        <a:latin typeface="Open Sans Light" panose="020B0306030504020204" pitchFamily="34" charset="0"/>
        <a:ea typeface="+mn-ea"/>
        <a:cs typeface="+mn-cs"/>
      </a:defRPr>
    </a:lvl1pPr>
    <a:lvl2pPr marL="457200" algn="l" rtl="0" eaLnBrk="0" fontAlgn="base" hangingPunct="0">
      <a:spcBef>
        <a:spcPct val="0"/>
      </a:spcBef>
      <a:spcAft>
        <a:spcPct val="0"/>
      </a:spcAft>
      <a:defRPr kern="1200">
        <a:solidFill>
          <a:schemeClr val="tx1"/>
        </a:solidFill>
        <a:latin typeface="Open Sans Light" panose="020B0306030504020204" pitchFamily="34" charset="0"/>
        <a:ea typeface="+mn-ea"/>
        <a:cs typeface="+mn-cs"/>
      </a:defRPr>
    </a:lvl2pPr>
    <a:lvl3pPr marL="914400" algn="l" rtl="0" eaLnBrk="0" fontAlgn="base" hangingPunct="0">
      <a:spcBef>
        <a:spcPct val="0"/>
      </a:spcBef>
      <a:spcAft>
        <a:spcPct val="0"/>
      </a:spcAft>
      <a:defRPr kern="1200">
        <a:solidFill>
          <a:schemeClr val="tx1"/>
        </a:solidFill>
        <a:latin typeface="Open Sans Light" panose="020B0306030504020204" pitchFamily="34" charset="0"/>
        <a:ea typeface="+mn-ea"/>
        <a:cs typeface="+mn-cs"/>
      </a:defRPr>
    </a:lvl3pPr>
    <a:lvl4pPr marL="1371600" algn="l" rtl="0" eaLnBrk="0" fontAlgn="base" hangingPunct="0">
      <a:spcBef>
        <a:spcPct val="0"/>
      </a:spcBef>
      <a:spcAft>
        <a:spcPct val="0"/>
      </a:spcAft>
      <a:defRPr kern="1200">
        <a:solidFill>
          <a:schemeClr val="tx1"/>
        </a:solidFill>
        <a:latin typeface="Open Sans Light" panose="020B0306030504020204" pitchFamily="34" charset="0"/>
        <a:ea typeface="+mn-ea"/>
        <a:cs typeface="+mn-cs"/>
      </a:defRPr>
    </a:lvl4pPr>
    <a:lvl5pPr marL="1828800" algn="l" rtl="0" eaLnBrk="0" fontAlgn="base" hangingPunct="0">
      <a:spcBef>
        <a:spcPct val="0"/>
      </a:spcBef>
      <a:spcAft>
        <a:spcPct val="0"/>
      </a:spcAft>
      <a:defRPr kern="1200">
        <a:solidFill>
          <a:schemeClr val="tx1"/>
        </a:solidFill>
        <a:latin typeface="Open Sans Light" panose="020B0306030504020204" pitchFamily="34" charset="0"/>
        <a:ea typeface="+mn-ea"/>
        <a:cs typeface="+mn-cs"/>
      </a:defRPr>
    </a:lvl5pPr>
    <a:lvl6pPr marL="2286000" algn="l" defTabSz="914400" rtl="0" eaLnBrk="1" latinLnBrk="0" hangingPunct="1">
      <a:defRPr kern="1200">
        <a:solidFill>
          <a:schemeClr val="tx1"/>
        </a:solidFill>
        <a:latin typeface="Open Sans Light" panose="020B0306030504020204" pitchFamily="34" charset="0"/>
        <a:ea typeface="+mn-ea"/>
        <a:cs typeface="+mn-cs"/>
      </a:defRPr>
    </a:lvl6pPr>
    <a:lvl7pPr marL="2743200" algn="l" defTabSz="914400" rtl="0" eaLnBrk="1" latinLnBrk="0" hangingPunct="1">
      <a:defRPr kern="1200">
        <a:solidFill>
          <a:schemeClr val="tx1"/>
        </a:solidFill>
        <a:latin typeface="Open Sans Light" panose="020B0306030504020204" pitchFamily="34" charset="0"/>
        <a:ea typeface="+mn-ea"/>
        <a:cs typeface="+mn-cs"/>
      </a:defRPr>
    </a:lvl7pPr>
    <a:lvl8pPr marL="3200400" algn="l" defTabSz="914400" rtl="0" eaLnBrk="1" latinLnBrk="0" hangingPunct="1">
      <a:defRPr kern="1200">
        <a:solidFill>
          <a:schemeClr val="tx1"/>
        </a:solidFill>
        <a:latin typeface="Open Sans Light" panose="020B0306030504020204" pitchFamily="34" charset="0"/>
        <a:ea typeface="+mn-ea"/>
        <a:cs typeface="+mn-cs"/>
      </a:defRPr>
    </a:lvl8pPr>
    <a:lvl9pPr marL="3657600" algn="l" defTabSz="914400" rtl="0" eaLnBrk="1" latinLnBrk="0" hangingPunct="1">
      <a:defRPr kern="1200">
        <a:solidFill>
          <a:schemeClr val="tx1"/>
        </a:solidFill>
        <a:latin typeface="Open Sans Light" panose="020B0306030504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ily Brinkman" initials="" lastIdx="37" clrIdx="0"/>
  <p:cmAuthor id="2" name="Jill R. Ladd" initials="" lastIdx="26" clrIdx="1"/>
  <p:cmAuthor id="3" name="Cheryl S. Johnson"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78" autoAdjust="0"/>
    <p:restoredTop sz="80936" autoAdjust="0"/>
  </p:normalViewPr>
  <p:slideViewPr>
    <p:cSldViewPr>
      <p:cViewPr varScale="1">
        <p:scale>
          <a:sx n="85" d="100"/>
          <a:sy n="85" d="100"/>
        </p:scale>
        <p:origin x="1134" y="78"/>
      </p:cViewPr>
      <p:guideLst>
        <p:guide orient="horz" pos="2160"/>
        <p:guide pos="3840"/>
      </p:guideLst>
    </p:cSldViewPr>
  </p:slideViewPr>
  <p:outlineViewPr>
    <p:cViewPr>
      <p:scale>
        <a:sx n="33" d="100"/>
        <a:sy n="33" d="100"/>
      </p:scale>
      <p:origin x="0" y="-9675"/>
    </p:cViewPr>
  </p:outlineViewPr>
  <p:notesTextViewPr>
    <p:cViewPr>
      <p:scale>
        <a:sx n="3" d="2"/>
        <a:sy n="3" d="2"/>
      </p:scale>
      <p:origin x="0" y="0"/>
    </p:cViewPr>
  </p:notesTextViewPr>
  <p:sorterViewPr>
    <p:cViewPr varScale="1">
      <p:scale>
        <a:sx n="1" d="1"/>
        <a:sy n="1" d="1"/>
      </p:scale>
      <p:origin x="0" y="-6900"/>
    </p:cViewPr>
  </p:sorterViewPr>
  <p:notesViewPr>
    <p:cSldViewPr>
      <p:cViewPr varScale="1">
        <p:scale>
          <a:sx n="80" d="100"/>
          <a:sy n="80" d="100"/>
        </p:scale>
        <p:origin x="3804" y="10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5055F9-E3DF-4AED-B6DD-ED0E8680A492}"/>
              </a:ext>
            </a:extLst>
          </p:cNvPr>
          <p:cNvSpPr>
            <a:spLocks noGrp="1"/>
          </p:cNvSpPr>
          <p:nvPr>
            <p:ph type="hdr" sz="quarter"/>
          </p:nvPr>
        </p:nvSpPr>
        <p:spPr>
          <a:xfrm>
            <a:off x="0" y="0"/>
            <a:ext cx="3170238" cy="481013"/>
          </a:xfrm>
          <a:prstGeom prst="rect">
            <a:avLst/>
          </a:prstGeom>
        </p:spPr>
        <p:txBody>
          <a:bodyPr vert="horz" lIns="95741" tIns="47870" rIns="95741" bIns="4787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2D823F2A-E1F6-4DA7-9725-CAD3D3D26A12}"/>
              </a:ext>
            </a:extLst>
          </p:cNvPr>
          <p:cNvSpPr>
            <a:spLocks noGrp="1"/>
          </p:cNvSpPr>
          <p:nvPr>
            <p:ph type="dt" sz="quarter" idx="1"/>
          </p:nvPr>
        </p:nvSpPr>
        <p:spPr>
          <a:xfrm>
            <a:off x="4143375" y="0"/>
            <a:ext cx="3170238" cy="481013"/>
          </a:xfrm>
          <a:prstGeom prst="rect">
            <a:avLst/>
          </a:prstGeom>
        </p:spPr>
        <p:txBody>
          <a:bodyPr vert="horz" lIns="95741" tIns="47870" rIns="95741" bIns="47870" rtlCol="0"/>
          <a:lstStyle>
            <a:lvl1pPr algn="r" eaLnBrk="1" fontAlgn="auto" hangingPunct="1">
              <a:spcBef>
                <a:spcPts val="0"/>
              </a:spcBef>
              <a:spcAft>
                <a:spcPts val="0"/>
              </a:spcAft>
              <a:defRPr sz="1100">
                <a:latin typeface="Arial" panose="020B0604020202020204" pitchFamily="34" charset="0"/>
                <a:cs typeface="Arial" panose="020B0604020202020204" pitchFamily="34" charset="0"/>
              </a:defRPr>
            </a:lvl1pPr>
          </a:lstStyle>
          <a:p>
            <a:pPr>
              <a:defRPr/>
            </a:pPr>
            <a:r>
              <a:rPr lang="en-US"/>
              <a:t>01/2021</a:t>
            </a:r>
          </a:p>
        </p:txBody>
      </p:sp>
      <p:sp>
        <p:nvSpPr>
          <p:cNvPr id="4" name="Footer Placeholder 3">
            <a:extLst>
              <a:ext uri="{FF2B5EF4-FFF2-40B4-BE49-F238E27FC236}">
                <a16:creationId xmlns:a16="http://schemas.microsoft.com/office/drawing/2014/main" id="{29EC3008-9889-4151-B326-EE652A08AF3E}"/>
              </a:ext>
            </a:extLst>
          </p:cNvPr>
          <p:cNvSpPr>
            <a:spLocks noGrp="1"/>
          </p:cNvSpPr>
          <p:nvPr>
            <p:ph type="ftr" sz="quarter" idx="2"/>
          </p:nvPr>
        </p:nvSpPr>
        <p:spPr>
          <a:xfrm>
            <a:off x="0" y="9118600"/>
            <a:ext cx="6746875" cy="481013"/>
          </a:xfrm>
          <a:prstGeom prst="rect">
            <a:avLst/>
          </a:prstGeom>
        </p:spPr>
        <p:txBody>
          <a:bodyPr vert="horz" lIns="95741" tIns="47870" rIns="95741" bIns="47870" rtlCol="0" anchor="b"/>
          <a:lstStyle>
            <a:lvl1pPr algn="l" eaLnBrk="1" fontAlgn="auto" hangingPunct="1">
              <a:spcBef>
                <a:spcPts val="0"/>
              </a:spcBef>
              <a:spcAft>
                <a:spcPts val="0"/>
              </a:spcAft>
              <a:defRPr sz="1100">
                <a:latin typeface="Arial" panose="020B0604020202020204" pitchFamily="34" charset="0"/>
                <a:cs typeface="Arial" panose="020B0604020202020204" pitchFamily="34" charset="0"/>
              </a:defRPr>
            </a:lvl1pPr>
          </a:lstStyle>
          <a:p>
            <a:pPr>
              <a:defRPr/>
            </a:pPr>
            <a:r>
              <a:rPr lang="en-US"/>
              <a:t>* Brain Breaks * Child Nutrition &amp; Wellness, Kansas State Department of Education</a:t>
            </a:r>
          </a:p>
        </p:txBody>
      </p:sp>
      <p:sp>
        <p:nvSpPr>
          <p:cNvPr id="5" name="Slide Number Placeholder 4">
            <a:extLst>
              <a:ext uri="{FF2B5EF4-FFF2-40B4-BE49-F238E27FC236}">
                <a16:creationId xmlns:a16="http://schemas.microsoft.com/office/drawing/2014/main" id="{8DDB3B22-D484-45D9-9740-76E5681FD837}"/>
              </a:ext>
            </a:extLst>
          </p:cNvPr>
          <p:cNvSpPr>
            <a:spLocks noGrp="1"/>
          </p:cNvSpPr>
          <p:nvPr>
            <p:ph type="sldNum" sz="quarter" idx="3"/>
          </p:nvPr>
        </p:nvSpPr>
        <p:spPr>
          <a:xfrm>
            <a:off x="6746875" y="9118600"/>
            <a:ext cx="566738" cy="481013"/>
          </a:xfrm>
          <a:prstGeom prst="rect">
            <a:avLst/>
          </a:prstGeom>
        </p:spPr>
        <p:txBody>
          <a:bodyPr vert="horz" wrap="square" lIns="95741" tIns="47870" rIns="95741" bIns="47870" numCol="1" anchor="b" anchorCtr="0" compatLnSpc="1">
            <a:prstTxWarp prst="textNoShape">
              <a:avLst/>
            </a:prstTxWarp>
          </a:bodyPr>
          <a:lstStyle>
            <a:lvl1pPr algn="r" eaLnBrk="1" fontAlgn="auto" hangingPunct="1">
              <a:spcBef>
                <a:spcPts val="0"/>
              </a:spcBef>
              <a:spcAft>
                <a:spcPts val="0"/>
              </a:spcAft>
              <a:defRPr sz="1100">
                <a:latin typeface="+mn-lt"/>
              </a:defRPr>
            </a:lvl1pPr>
          </a:lstStyle>
          <a:p>
            <a:pPr>
              <a:defRPr/>
            </a:pPr>
            <a:fld id="{42715B46-4956-4C7E-81AD-429A150B86E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9B3F84-BA1E-4913-98A9-C25921E83705}"/>
              </a:ext>
            </a:extLst>
          </p:cNvPr>
          <p:cNvSpPr>
            <a:spLocks noGrp="1"/>
          </p:cNvSpPr>
          <p:nvPr>
            <p:ph type="hdr" sz="quarter"/>
          </p:nvPr>
        </p:nvSpPr>
        <p:spPr>
          <a:xfrm>
            <a:off x="0" y="0"/>
            <a:ext cx="3170238" cy="481013"/>
          </a:xfrm>
          <a:prstGeom prst="rect">
            <a:avLst/>
          </a:prstGeom>
        </p:spPr>
        <p:txBody>
          <a:bodyPr vert="horz" lIns="95741" tIns="47870" rIns="95741" bIns="4787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4" name="Slide Image Placeholder 3">
            <a:extLst>
              <a:ext uri="{FF2B5EF4-FFF2-40B4-BE49-F238E27FC236}">
                <a16:creationId xmlns:a16="http://schemas.microsoft.com/office/drawing/2014/main" id="{6F97D302-5899-41C4-A864-79087DDC6AF6}"/>
              </a:ext>
            </a:extLst>
          </p:cNvPr>
          <p:cNvSpPr>
            <a:spLocks noGrp="1" noRot="1" noChangeAspect="1"/>
          </p:cNvSpPr>
          <p:nvPr>
            <p:ph type="sldImg" idx="2"/>
          </p:nvPr>
        </p:nvSpPr>
        <p:spPr>
          <a:xfrm>
            <a:off x="1452563" y="509588"/>
            <a:ext cx="4410075" cy="2481262"/>
          </a:xfrm>
          <a:prstGeom prst="rect">
            <a:avLst/>
          </a:prstGeom>
          <a:noFill/>
          <a:ln w="12700">
            <a:solidFill>
              <a:prstClr val="black"/>
            </a:solidFill>
          </a:ln>
        </p:spPr>
        <p:txBody>
          <a:bodyPr vert="horz" lIns="95741" tIns="47870" rIns="95741" bIns="47870" rtlCol="0" anchor="ctr"/>
          <a:lstStyle/>
          <a:p>
            <a:pPr lvl="0"/>
            <a:endParaRPr lang="en-US" noProof="0"/>
          </a:p>
        </p:txBody>
      </p:sp>
      <p:sp>
        <p:nvSpPr>
          <p:cNvPr id="5" name="Notes Placeholder 4">
            <a:extLst>
              <a:ext uri="{FF2B5EF4-FFF2-40B4-BE49-F238E27FC236}">
                <a16:creationId xmlns:a16="http://schemas.microsoft.com/office/drawing/2014/main" id="{51EB1793-02C0-4E1D-848D-7781F1398462}"/>
              </a:ext>
            </a:extLst>
          </p:cNvPr>
          <p:cNvSpPr>
            <a:spLocks noGrp="1"/>
          </p:cNvSpPr>
          <p:nvPr>
            <p:ph type="body" sz="quarter" idx="3"/>
          </p:nvPr>
        </p:nvSpPr>
        <p:spPr>
          <a:xfrm>
            <a:off x="650875" y="3225800"/>
            <a:ext cx="6176963" cy="5824538"/>
          </a:xfrm>
          <a:prstGeom prst="rect">
            <a:avLst/>
          </a:prstGeom>
        </p:spPr>
        <p:txBody>
          <a:bodyPr vert="horz" lIns="95741" tIns="47870" rIns="95741" bIns="4787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5C9EF60A-802C-4B27-8A4B-9AA6627536E4}"/>
              </a:ext>
            </a:extLst>
          </p:cNvPr>
          <p:cNvSpPr>
            <a:spLocks noGrp="1"/>
          </p:cNvSpPr>
          <p:nvPr>
            <p:ph type="ftr" sz="quarter" idx="4"/>
          </p:nvPr>
        </p:nvSpPr>
        <p:spPr>
          <a:xfrm>
            <a:off x="0" y="9118600"/>
            <a:ext cx="6421438" cy="481013"/>
          </a:xfrm>
          <a:prstGeom prst="rect">
            <a:avLst/>
          </a:prstGeom>
        </p:spPr>
        <p:txBody>
          <a:bodyPr vert="horz" lIns="95741" tIns="47870" rIns="95741" bIns="47870" rtlCol="0" anchor="b"/>
          <a:lstStyle>
            <a:lvl1pPr algn="l" eaLnBrk="1" fontAlgn="auto" hangingPunct="1">
              <a:spcBef>
                <a:spcPts val="0"/>
              </a:spcBef>
              <a:spcAft>
                <a:spcPts val="0"/>
              </a:spcAft>
              <a:defRPr sz="1100">
                <a:solidFill>
                  <a:schemeClr val="tx1"/>
                </a:solidFill>
                <a:latin typeface="Arial" pitchFamily="34" charset="0"/>
                <a:cs typeface="Arial" pitchFamily="34" charset="0"/>
              </a:defRPr>
            </a:lvl1pPr>
          </a:lstStyle>
          <a:p>
            <a:pPr>
              <a:defRPr/>
            </a:pPr>
            <a:r>
              <a:rPr lang="en-US"/>
              <a:t>* Brain Breaks * Child Nutrition &amp; Wellness, Kansas State Department of Education</a:t>
            </a:r>
          </a:p>
        </p:txBody>
      </p:sp>
      <p:sp>
        <p:nvSpPr>
          <p:cNvPr id="7" name="Slide Number Placeholder 6">
            <a:extLst>
              <a:ext uri="{FF2B5EF4-FFF2-40B4-BE49-F238E27FC236}">
                <a16:creationId xmlns:a16="http://schemas.microsoft.com/office/drawing/2014/main" id="{CCE1D764-A6FA-4614-894B-C38F1A888EC5}"/>
              </a:ext>
            </a:extLst>
          </p:cNvPr>
          <p:cNvSpPr>
            <a:spLocks noGrp="1"/>
          </p:cNvSpPr>
          <p:nvPr>
            <p:ph type="sldNum" sz="quarter" idx="5"/>
          </p:nvPr>
        </p:nvSpPr>
        <p:spPr>
          <a:xfrm>
            <a:off x="6502400" y="9118600"/>
            <a:ext cx="811213" cy="481013"/>
          </a:xfrm>
          <a:prstGeom prst="rect">
            <a:avLst/>
          </a:prstGeom>
        </p:spPr>
        <p:txBody>
          <a:bodyPr vert="horz" wrap="square" lIns="95741" tIns="47870" rIns="95741" bIns="47870" numCol="1" anchor="b" anchorCtr="0" compatLnSpc="1">
            <a:prstTxWarp prst="textNoShape">
              <a:avLst/>
            </a:prstTxWarp>
          </a:bodyPr>
          <a:lstStyle>
            <a:lvl1pPr algn="r" eaLnBrk="1" fontAlgn="auto" hangingPunct="1">
              <a:spcBef>
                <a:spcPts val="0"/>
              </a:spcBef>
              <a:spcAft>
                <a:spcPts val="0"/>
              </a:spcAft>
              <a:defRPr sz="1100">
                <a:latin typeface="+mn-lt"/>
              </a:defRPr>
            </a:lvl1pPr>
          </a:lstStyle>
          <a:p>
            <a:pPr>
              <a:defRPr/>
            </a:pPr>
            <a:fld id="{FD74BF11-584F-417B-BD50-FF29E960D2DE}" type="slidenum">
              <a:rPr lang="en-US" altLang="en-US"/>
              <a:pPr>
                <a:defRPr/>
              </a:pPr>
              <a:t>‹#›</a:t>
            </a:fld>
            <a:endParaRPr lang="en-US" altLang="en-US"/>
          </a:p>
        </p:txBody>
      </p:sp>
      <p:sp>
        <p:nvSpPr>
          <p:cNvPr id="8" name="Date Placeholder 7">
            <a:extLst>
              <a:ext uri="{FF2B5EF4-FFF2-40B4-BE49-F238E27FC236}">
                <a16:creationId xmlns:a16="http://schemas.microsoft.com/office/drawing/2014/main" id="{6C09F12E-50F2-401F-8259-71BF9EDE31C1}"/>
              </a:ext>
            </a:extLst>
          </p:cNvPr>
          <p:cNvSpPr>
            <a:spLocks noGrp="1"/>
          </p:cNvSpPr>
          <p:nvPr>
            <p:ph type="dt" idx="1"/>
          </p:nvPr>
        </p:nvSpPr>
        <p:spPr>
          <a:xfrm>
            <a:off x="4143375" y="0"/>
            <a:ext cx="3170238" cy="481013"/>
          </a:xfrm>
          <a:prstGeom prst="rect">
            <a:avLst/>
          </a:prstGeom>
        </p:spPr>
        <p:txBody>
          <a:bodyPr vert="horz" lIns="95741" tIns="47870" rIns="95741" bIns="47870" rtlCol="0"/>
          <a:lstStyle>
            <a:lvl1pPr algn="r" eaLnBrk="1" fontAlgn="auto" hangingPunct="1">
              <a:spcBef>
                <a:spcPts val="0"/>
              </a:spcBef>
              <a:spcAft>
                <a:spcPts val="0"/>
              </a:spcAft>
              <a:defRPr sz="1100">
                <a:latin typeface="Arial" panose="020B0604020202020204" pitchFamily="34" charset="0"/>
                <a:cs typeface="Arial" panose="020B0604020202020204" pitchFamily="34" charset="0"/>
              </a:defRPr>
            </a:lvl1pPr>
          </a:lstStyle>
          <a:p>
            <a:pPr>
              <a:defRPr/>
            </a:pPr>
            <a:r>
              <a:rPr lang="en-US"/>
              <a:t>1/2021</a:t>
            </a:r>
          </a:p>
        </p:txBody>
      </p:sp>
    </p:spTree>
  </p:cSld>
  <p:clrMap bg1="lt1" tx1="dk1" bg2="lt2" tx2="dk2" accent1="accent1" accent2="accent2" accent3="accent3" accent4="accent4" accent5="accent5" accent6="accent6" hlink="hlink" folHlink="folHlink"/>
  <p:hf hdr="0"/>
  <p:notesStyle>
    <a:lvl1pPr algn="l" rtl="0" eaLnBrk="0" fontAlgn="base" hangingPunct="0">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200" kern="1200">
        <a:solidFill>
          <a:schemeClr val="tx1"/>
        </a:solidFill>
        <a:latin typeface="+mn-lt"/>
        <a:ea typeface="+mn-ea"/>
        <a:cs typeface="Arial" charset="0"/>
      </a:defRPr>
    </a:lvl2pPr>
    <a:lvl3pPr marL="914400" algn="l" rtl="0" eaLnBrk="0" fontAlgn="base" hangingPunct="0">
      <a:spcBef>
        <a:spcPct val="0"/>
      </a:spcBef>
      <a:spcAft>
        <a:spcPct val="0"/>
      </a:spcAft>
      <a:defRPr sz="1200" kern="1200">
        <a:solidFill>
          <a:schemeClr val="tx1"/>
        </a:solidFill>
        <a:latin typeface="+mn-lt"/>
        <a:ea typeface="+mn-ea"/>
        <a:cs typeface="Arial" charset="0"/>
      </a:defRPr>
    </a:lvl3pPr>
    <a:lvl4pPr marL="1371600" algn="l" rtl="0" eaLnBrk="0" fontAlgn="base" hangingPunct="0">
      <a:spcBef>
        <a:spcPct val="0"/>
      </a:spcBef>
      <a:spcAft>
        <a:spcPct val="0"/>
      </a:spcAft>
      <a:defRPr sz="1200" kern="1200">
        <a:solidFill>
          <a:schemeClr val="tx1"/>
        </a:solidFill>
        <a:latin typeface="+mn-lt"/>
        <a:ea typeface="+mn-ea"/>
        <a:cs typeface="Arial" charset="0"/>
      </a:defRPr>
    </a:lvl4pPr>
    <a:lvl5pPr marL="1828800" algn="l" rtl="0" eaLnBrk="0" fontAlgn="base" hangingPunct="0">
      <a:spcBef>
        <a:spcPct val="0"/>
      </a:spcBef>
      <a:spcAft>
        <a:spcPct val="0"/>
      </a:spcAft>
      <a:defRPr sz="1200" kern="1200">
        <a:solidFill>
          <a:schemeClr val="tx1"/>
        </a:solidFill>
        <a:latin typeface="+mn-lt"/>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dc.gov/healthyschools/physicalactivity/classroom-pa.ht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cbi.nlm.nih.gov/books/NBK201501/"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the-teacher-next-door.com/my-blog/classroom-ideas/time-for-a-brain-break"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Notes Placeholder 2">
            <a:extLst>
              <a:ext uri="{FF2B5EF4-FFF2-40B4-BE49-F238E27FC236}">
                <a16:creationId xmlns:a16="http://schemas.microsoft.com/office/drawing/2014/main" id="{91439A85-7C86-4F74-9501-09A25D2EB3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a:latin typeface="Times New Roman" panose="02020603050405020304" pitchFamily="18" charset="0"/>
                <a:cs typeface="Times New Roman" panose="02020603050405020304" pitchFamily="18" charset="0"/>
              </a:rPr>
              <a:t>Display this slide prior to start of the class.</a:t>
            </a:r>
          </a:p>
          <a:p>
            <a:endParaRPr lang="en-US" altLang="en-US" i="1">
              <a:latin typeface="Times New Roman" panose="02020603050405020304" pitchFamily="18" charset="0"/>
              <a:cs typeface="Times New Roman" panose="02020603050405020304" pitchFamily="18" charset="0"/>
            </a:endParaRPr>
          </a:p>
          <a:p>
            <a:r>
              <a:rPr lang="en-US" altLang="en-US" i="1">
                <a:latin typeface="Times New Roman" panose="02020603050405020304" pitchFamily="18" charset="0"/>
                <a:cs typeface="Times New Roman" panose="02020603050405020304" pitchFamily="18" charset="0"/>
              </a:rPr>
              <a:t>Note to trainer:  The Slide File Handout with be emailed to participants along with their certificate for attending.   Participants will complete the attendance survey at the end of the training.  </a:t>
            </a:r>
          </a:p>
          <a:p>
            <a:endParaRPr lang="en-US" altLang="en-US" i="1">
              <a:latin typeface="Times New Roman" panose="02020603050405020304" pitchFamily="18" charset="0"/>
              <a:cs typeface="Times New Roman" panose="02020603050405020304" pitchFamily="18" charset="0"/>
            </a:endParaRPr>
          </a:p>
          <a:p>
            <a:r>
              <a:rPr lang="en-US" altLang="en-US" i="1">
                <a:latin typeface="Times New Roman" panose="02020603050405020304" pitchFamily="18" charset="0"/>
                <a:cs typeface="Times New Roman" panose="02020603050405020304" pitchFamily="18" charset="0"/>
              </a:rPr>
              <a:t>Welcome participants as they enter the session.</a:t>
            </a:r>
          </a:p>
          <a:p>
            <a:endParaRPr lang="en-US" altLang="en-US" i="1">
              <a:latin typeface="Times New Roman" panose="02020603050405020304" pitchFamily="18" charset="0"/>
              <a:cs typeface="Times New Roman" panose="02020603050405020304" pitchFamily="18" charset="0"/>
            </a:endParaRPr>
          </a:p>
          <a:p>
            <a:r>
              <a:rPr lang="en-US" altLang="en-US" i="1">
                <a:latin typeface="Times New Roman" panose="02020603050405020304" pitchFamily="18" charset="0"/>
                <a:cs typeface="Times New Roman" panose="02020603050405020304" pitchFamily="18" charset="0"/>
              </a:rPr>
              <a:t>Perform periodic sound checks prior to the start of the class.   </a:t>
            </a:r>
          </a:p>
          <a:p>
            <a:endParaRPr lang="en-US" altLang="en-US" i="1">
              <a:latin typeface="Times New Roman" panose="02020603050405020304" pitchFamily="18" charset="0"/>
              <a:cs typeface="Times New Roman" panose="02020603050405020304" pitchFamily="18" charset="0"/>
            </a:endParaRPr>
          </a:p>
          <a:p>
            <a:r>
              <a:rPr lang="en-US" altLang="en-US" i="1">
                <a:latin typeface="Times New Roman" panose="02020603050405020304" pitchFamily="18" charset="0"/>
                <a:cs typeface="Times New Roman" panose="02020603050405020304" pitchFamily="18" charset="0"/>
              </a:rPr>
              <a:t>At the designated starting time, thank participants for coming, introduce yourself, and welcome them to the class.  </a:t>
            </a:r>
          </a:p>
          <a:p>
            <a:endParaRPr lang="en-US" altLang="en-US"/>
          </a:p>
          <a:p>
            <a:endParaRPr lang="en-US" altLang="en-US"/>
          </a:p>
          <a:p>
            <a:endParaRPr lang="en-US" altLang="en-US"/>
          </a:p>
          <a:p>
            <a:endParaRPr lang="en-US" altLang="en-US"/>
          </a:p>
          <a:p>
            <a:endParaRPr lang="en-US" altLang="en-US"/>
          </a:p>
        </p:txBody>
      </p:sp>
      <p:sp>
        <p:nvSpPr>
          <p:cNvPr id="17411" name="Slide Image Placeholder 5">
            <a:extLst>
              <a:ext uri="{FF2B5EF4-FFF2-40B4-BE49-F238E27FC236}">
                <a16:creationId xmlns:a16="http://schemas.microsoft.com/office/drawing/2014/main" id="{9B879ADB-47AA-466E-B8A9-207C27FC65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Date Placeholder 1">
            <a:extLst>
              <a:ext uri="{FF2B5EF4-FFF2-40B4-BE49-F238E27FC236}">
                <a16:creationId xmlns:a16="http://schemas.microsoft.com/office/drawing/2014/main" id="{2C655E1A-45BA-42C6-8362-80784D359CEB}"/>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17413" name="Footer Placeholder 2">
            <a:extLst>
              <a:ext uri="{FF2B5EF4-FFF2-40B4-BE49-F238E27FC236}">
                <a16:creationId xmlns:a16="http://schemas.microsoft.com/office/drawing/2014/main" id="{020CB785-8875-42B4-AE15-F7F9366BF65A}"/>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4" name="Slide Number Placeholder 3">
            <a:extLst>
              <a:ext uri="{FF2B5EF4-FFF2-40B4-BE49-F238E27FC236}">
                <a16:creationId xmlns:a16="http://schemas.microsoft.com/office/drawing/2014/main" id="{13042C93-0013-4BC6-96D2-3007B5DA9216}"/>
              </a:ext>
            </a:extLst>
          </p:cNvPr>
          <p:cNvSpPr>
            <a:spLocks noGrp="1"/>
          </p:cNvSpPr>
          <p:nvPr>
            <p:ph type="sldNum" sz="quarter" idx="5"/>
          </p:nvPr>
        </p:nvSpPr>
        <p:spPr/>
        <p:txBody>
          <a:bodyPr/>
          <a:lstStyle/>
          <a:p>
            <a:pPr>
              <a:defRPr/>
            </a:pPr>
            <a:fld id="{62E47BE2-CFCF-46D4-96DD-DB4D464FDBC4}" type="slidenum">
              <a:rPr lang="en-US" altLang="en-US" smtClean="0"/>
              <a:pPr>
                <a:defRPr/>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Notes Placeholder 2">
            <a:extLst>
              <a:ext uri="{FF2B5EF4-FFF2-40B4-BE49-F238E27FC236}">
                <a16:creationId xmlns:a16="http://schemas.microsoft.com/office/drawing/2014/main" id="{855A54EC-DAA9-4ACC-AA44-1C0C9CDA62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Center for Disease Control (CDC) defines classroom physical activity as any physical activity done in the classroom.1-4 It can take place at any time and occur in one or several brief periods during the school day. 1-4 It includes integrating physical activity into academic instruction as well as providing breaks from instruction specifically designed for physical activity.1-4 The CDC recommends classroom physical activity be offered in addition to physical education and recess and at all school grade levels (elementary, middle, and high school)</a:t>
            </a:r>
          </a:p>
          <a:p>
            <a:r>
              <a:rPr lang="en-US" altLang="en-US" dirty="0">
                <a:hlinkClick r:id="rId3"/>
              </a:rPr>
              <a:t>https://www.cdc.gov/healthyschools/physicalactivity/classroom-pa.htm</a:t>
            </a:r>
            <a:endParaRPr lang="en-US" altLang="en-US" dirty="0"/>
          </a:p>
        </p:txBody>
      </p:sp>
      <p:sp>
        <p:nvSpPr>
          <p:cNvPr id="35843" name="Slide Image Placeholder 10">
            <a:extLst>
              <a:ext uri="{FF2B5EF4-FFF2-40B4-BE49-F238E27FC236}">
                <a16:creationId xmlns:a16="http://schemas.microsoft.com/office/drawing/2014/main" id="{C902A834-C962-47B7-AB63-38DF523455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Date Placeholder 1">
            <a:extLst>
              <a:ext uri="{FF2B5EF4-FFF2-40B4-BE49-F238E27FC236}">
                <a16:creationId xmlns:a16="http://schemas.microsoft.com/office/drawing/2014/main" id="{40D165F8-E384-451A-BC2C-1ED50EC5695F}"/>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35845" name="Footer Placeholder 2">
            <a:extLst>
              <a:ext uri="{FF2B5EF4-FFF2-40B4-BE49-F238E27FC236}">
                <a16:creationId xmlns:a16="http://schemas.microsoft.com/office/drawing/2014/main" id="{1E7DA9AB-8E31-4024-8D21-BD98E26B4245}"/>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4" name="Slide Number Placeholder 3">
            <a:extLst>
              <a:ext uri="{FF2B5EF4-FFF2-40B4-BE49-F238E27FC236}">
                <a16:creationId xmlns:a16="http://schemas.microsoft.com/office/drawing/2014/main" id="{7EDA47C7-517F-4BD2-A105-1A46AA43137F}"/>
              </a:ext>
            </a:extLst>
          </p:cNvPr>
          <p:cNvSpPr>
            <a:spLocks noGrp="1"/>
          </p:cNvSpPr>
          <p:nvPr>
            <p:ph type="sldNum" sz="quarter" idx="5"/>
          </p:nvPr>
        </p:nvSpPr>
        <p:spPr/>
        <p:txBody>
          <a:bodyPr/>
          <a:lstStyle/>
          <a:p>
            <a:pPr>
              <a:defRPr/>
            </a:pPr>
            <a:fld id="{14F8C97E-0D5E-4112-9281-3428B1E827FC}" type="slidenum">
              <a:rPr lang="en-US" altLang="en-US" smtClean="0"/>
              <a:pPr>
                <a:defRPr/>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Notes Placeholder 2">
            <a:extLst>
              <a:ext uri="{FF2B5EF4-FFF2-40B4-BE49-F238E27FC236}">
                <a16:creationId xmlns:a16="http://schemas.microsoft.com/office/drawing/2014/main" id="{4E629311-A60F-4E64-AC4D-E9E66233F5CB}"/>
              </a:ext>
            </a:extLst>
          </p:cNvPr>
          <p:cNvSpPr>
            <a:spLocks noGrp="1" noChangeArrowheads="1"/>
          </p:cNvSpPr>
          <p:nvPr>
            <p:ph type="body" idx="1"/>
          </p:nvPr>
        </p:nvSpPr>
        <p:spPr/>
        <p:txBody>
          <a:bodyPr/>
          <a:lstStyle/>
          <a:p>
            <a:pPr>
              <a:defRPr/>
            </a:pPr>
            <a:r>
              <a:rPr lang="en-US" altLang="en-US" dirty="0"/>
              <a:t>We just talked about different forms of brain breaks and how not all brain breaks are physical brain breaks. Let’s try our hand at a relaxing brain break that uses a video to practice a calming exercise. </a:t>
            </a:r>
            <a:endParaRPr lang="en-US" altLang="en-US" b="1" dirty="0"/>
          </a:p>
          <a:p>
            <a:pPr algn="ctr">
              <a:defRPr/>
            </a:pPr>
            <a:endParaRPr lang="en-US" altLang="en-US" b="1" dirty="0"/>
          </a:p>
          <a:p>
            <a:pPr algn="ctr">
              <a:defRPr/>
            </a:pPr>
            <a:endParaRPr lang="en-US" altLang="en-US" b="1" dirty="0"/>
          </a:p>
          <a:p>
            <a:pPr algn="ctr">
              <a:defRPr/>
            </a:pPr>
            <a:r>
              <a:rPr lang="en-US" altLang="en-US" b="1" dirty="0"/>
              <a:t>Activity: Five Finger Breathing</a:t>
            </a:r>
          </a:p>
          <a:p>
            <a:pPr>
              <a:defRPr/>
            </a:pPr>
            <a:endParaRPr lang="en-US" altLang="en-US" dirty="0"/>
          </a:p>
          <a:p>
            <a:pPr>
              <a:defRPr/>
            </a:pPr>
            <a:r>
              <a:rPr lang="en-US" altLang="en-US" b="1" dirty="0"/>
              <a:t>Supplies:</a:t>
            </a:r>
          </a:p>
          <a:p>
            <a:pPr marL="234475" indent="-234475">
              <a:buFont typeface="+mj-lt"/>
              <a:buAutoNum type="arabicPeriod"/>
              <a:defRPr/>
            </a:pPr>
            <a:r>
              <a:rPr lang="en-US" altLang="en-US" i="1" dirty="0">
                <a:latin typeface="Times New Roman" panose="02020603050405020304" pitchFamily="18" charset="0"/>
                <a:cs typeface="Times New Roman" panose="02020603050405020304" pitchFamily="18" charset="0"/>
              </a:rPr>
              <a:t>YouTube Video Five Finger Breathing</a:t>
            </a:r>
          </a:p>
          <a:p>
            <a:pPr>
              <a:defRPr/>
            </a:pPr>
            <a:endParaRPr lang="en-US" altLang="en-US" dirty="0"/>
          </a:p>
          <a:p>
            <a:pPr>
              <a:defRPr/>
            </a:pPr>
            <a:r>
              <a:rPr lang="en-US" altLang="en-US" b="1" dirty="0"/>
              <a:t>Procedure:</a:t>
            </a:r>
          </a:p>
          <a:p>
            <a:pPr marL="234475" indent="-234475">
              <a:buFont typeface="+mj-lt"/>
              <a:buAutoNum type="arabicPeriod"/>
              <a:defRPr/>
            </a:pPr>
            <a:r>
              <a:rPr lang="en-US" altLang="en-US" i="1" dirty="0">
                <a:latin typeface="Times New Roman" panose="02020603050405020304" pitchFamily="18" charset="0"/>
                <a:cs typeface="Times New Roman" panose="02020603050405020304" pitchFamily="18" charset="0"/>
              </a:rPr>
              <a:t>Click on the Brain Break graphic to launch the video or go to: https://youtu.be/DSgOW879jjA and ask participants to participate as the video leads them through the exercises. </a:t>
            </a:r>
          </a:p>
          <a:p>
            <a:pPr marL="234475" indent="-234475">
              <a:buFont typeface="+mj-lt"/>
              <a:buAutoNum type="arabicPeriod"/>
              <a:defRPr/>
            </a:pPr>
            <a:r>
              <a:rPr lang="en-US" altLang="en-US" i="1" dirty="0">
                <a:latin typeface="Times New Roman" panose="02020603050405020304" pitchFamily="18" charset="0"/>
                <a:cs typeface="Times New Roman" panose="02020603050405020304" pitchFamily="18" charset="0"/>
              </a:rPr>
              <a:t>Once the video is done, lead participants in a short discussion about how they felt after completing this exercise. Did they feel relaxed? Did they feel refocused? How do the participants see this activity working in a classroom</a:t>
            </a:r>
            <a:r>
              <a:rPr lang="en-US" altLang="en-US" dirty="0"/>
              <a:t>?</a:t>
            </a:r>
          </a:p>
          <a:p>
            <a:pPr>
              <a:defRPr/>
            </a:pPr>
            <a:endParaRPr lang="en-US" altLang="en-US" dirty="0"/>
          </a:p>
          <a:p>
            <a:pPr>
              <a:defRPr/>
            </a:pPr>
            <a:r>
              <a:rPr lang="en-US" altLang="en-US" b="1" dirty="0"/>
              <a:t>Estimated Time:  </a:t>
            </a:r>
          </a:p>
          <a:p>
            <a:pPr>
              <a:defRPr/>
            </a:pPr>
            <a:r>
              <a:rPr lang="en-US" altLang="en-US" i="1" dirty="0">
                <a:latin typeface="Times New Roman" panose="02020603050405020304" pitchFamily="18" charset="0"/>
                <a:cs typeface="Times New Roman" panose="02020603050405020304" pitchFamily="18" charset="0"/>
              </a:rPr>
              <a:t>5 minutes</a:t>
            </a:r>
          </a:p>
        </p:txBody>
      </p:sp>
      <p:sp>
        <p:nvSpPr>
          <p:cNvPr id="2" name="Slide Image Placeholder 5">
            <a:extLst>
              <a:ext uri="{FF2B5EF4-FFF2-40B4-BE49-F238E27FC236}">
                <a16:creationId xmlns:a16="http://schemas.microsoft.com/office/drawing/2014/main" id="{5AE22745-3DD1-415A-85C8-33563F0F4D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Date Placeholder 2">
            <a:extLst>
              <a:ext uri="{FF2B5EF4-FFF2-40B4-BE49-F238E27FC236}">
                <a16:creationId xmlns:a16="http://schemas.microsoft.com/office/drawing/2014/main" id="{44B42331-B243-4DEE-8D30-48E56BBF6478}"/>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37893" name="Footer Placeholder 3">
            <a:extLst>
              <a:ext uri="{FF2B5EF4-FFF2-40B4-BE49-F238E27FC236}">
                <a16:creationId xmlns:a16="http://schemas.microsoft.com/office/drawing/2014/main" id="{1CA072DA-D370-43E0-82AE-DDF82B943310}"/>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5" name="Slide Number Placeholder 4">
            <a:extLst>
              <a:ext uri="{FF2B5EF4-FFF2-40B4-BE49-F238E27FC236}">
                <a16:creationId xmlns:a16="http://schemas.microsoft.com/office/drawing/2014/main" id="{404ABC48-545B-46FF-B7B6-6768EC7097F0}"/>
              </a:ext>
            </a:extLst>
          </p:cNvPr>
          <p:cNvSpPr>
            <a:spLocks noGrp="1"/>
          </p:cNvSpPr>
          <p:nvPr>
            <p:ph type="sldNum" sz="quarter" idx="5"/>
          </p:nvPr>
        </p:nvSpPr>
        <p:spPr/>
        <p:txBody>
          <a:bodyPr/>
          <a:lstStyle/>
          <a:p>
            <a:pPr>
              <a:defRPr/>
            </a:pPr>
            <a:fld id="{1B5CF312-7E34-477E-A81C-8C984B1B15E5}" type="slidenum">
              <a:rPr lang="en-US" altLang="en-US" smtClean="0"/>
              <a:pPr>
                <a:defRPr/>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Notes Placeholder 2">
            <a:extLst>
              <a:ext uri="{FF2B5EF4-FFF2-40B4-BE49-F238E27FC236}">
                <a16:creationId xmlns:a16="http://schemas.microsoft.com/office/drawing/2014/main" id="{55FC3657-5370-41D2-9583-E3334DC724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There are numerous benefits for students and teachers when brain breaks are incorporated throughout the school day.</a:t>
            </a:r>
          </a:p>
        </p:txBody>
      </p:sp>
      <p:sp>
        <p:nvSpPr>
          <p:cNvPr id="39939" name="Slide Image Placeholder 5">
            <a:extLst>
              <a:ext uri="{FF2B5EF4-FFF2-40B4-BE49-F238E27FC236}">
                <a16:creationId xmlns:a16="http://schemas.microsoft.com/office/drawing/2014/main" id="{017EC830-34F8-4B7F-B4C0-AC835444BB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Date Placeholder 1">
            <a:extLst>
              <a:ext uri="{FF2B5EF4-FFF2-40B4-BE49-F238E27FC236}">
                <a16:creationId xmlns:a16="http://schemas.microsoft.com/office/drawing/2014/main" id="{AAEB64C6-B9F2-4E73-A5AC-901534895352}"/>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39941" name="Footer Placeholder 2">
            <a:extLst>
              <a:ext uri="{FF2B5EF4-FFF2-40B4-BE49-F238E27FC236}">
                <a16:creationId xmlns:a16="http://schemas.microsoft.com/office/drawing/2014/main" id="{2CF3FAD6-0A87-4ED5-BC49-2344DAB9EAFD}"/>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4" name="Slide Number Placeholder 3">
            <a:extLst>
              <a:ext uri="{FF2B5EF4-FFF2-40B4-BE49-F238E27FC236}">
                <a16:creationId xmlns:a16="http://schemas.microsoft.com/office/drawing/2014/main" id="{CB4BD4A6-8749-4D77-83C0-4C0FB1B76BCE}"/>
              </a:ext>
            </a:extLst>
          </p:cNvPr>
          <p:cNvSpPr>
            <a:spLocks noGrp="1"/>
          </p:cNvSpPr>
          <p:nvPr>
            <p:ph type="sldNum" sz="quarter" idx="5"/>
          </p:nvPr>
        </p:nvSpPr>
        <p:spPr/>
        <p:txBody>
          <a:bodyPr/>
          <a:lstStyle/>
          <a:p>
            <a:pPr>
              <a:defRPr/>
            </a:pPr>
            <a:fld id="{E05E8813-74AC-405D-A589-0FD7C470348E}" type="slidenum">
              <a:rPr lang="en-US" altLang="en-US" smtClean="0"/>
              <a:pPr>
                <a:defRPr/>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Notes Placeholder 2">
            <a:extLst>
              <a:ext uri="{FF2B5EF4-FFF2-40B4-BE49-F238E27FC236}">
                <a16:creationId xmlns:a16="http://schemas.microsoft.com/office/drawing/2014/main" id="{4B288313-C876-4878-B173-0406C649F43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 brain break is just what it sounds like—a break from whatever kids are focusing on. </a:t>
            </a:r>
          </a:p>
          <a:p>
            <a:endParaRPr lang="en-US" altLang="en-US" dirty="0"/>
          </a:p>
          <a:p>
            <a:r>
              <a:rPr lang="en-US" altLang="en-US" dirty="0"/>
              <a:t>Students learn better when they have breaks because their brain gets a chance to reset. Some people say it’s the oxygen flowing to the brain when students move, but there’s more to it than that. There’s a lot going on in the brain and too much of one activity can lead to stress or overload. Classroom teachers can help reduce overload and assist students with being more receptive to new learning when they use brain breaks. If a teacher notices students are starting to act out or lose focus, it might be time for a brain break. Ideally, brain breaks are used before students have lost focus, but they can be implemented at any time when a class needs to refocus or re-energize.</a:t>
            </a:r>
          </a:p>
          <a:p>
            <a:endParaRPr lang="en-US" altLang="en-US" dirty="0"/>
          </a:p>
          <a:p>
            <a:r>
              <a:rPr lang="en-US" altLang="en-US" dirty="0"/>
              <a:t>Brain breaks involve the whole class. Many take the form of games or get students interacting in some way—working together to keep a ball off the floor, forming groups of a certain size upon a signal, lining up in alphabetical order or by height. Activities like this make students work together. That means teachers are helping to develop social skills at the same time they are getting kids ready for more learning.</a:t>
            </a:r>
          </a:p>
          <a:p>
            <a:endParaRPr lang="en-US" altLang="en-US" dirty="0"/>
          </a:p>
          <a:p>
            <a:r>
              <a:rPr lang="en-US" altLang="en-US" dirty="0"/>
              <a:t>Kids need to move, but they are often sitting for the majority of their day at school. Most kids (grown-ups, too) don’t get enough physical activity in the day. While the amount of activity students get during brain boosts isn’t going to qualify as enough activity for the day, it does work more movement in their day. </a:t>
            </a:r>
          </a:p>
        </p:txBody>
      </p:sp>
      <p:sp>
        <p:nvSpPr>
          <p:cNvPr id="41987" name="Slide Image Placeholder 5">
            <a:extLst>
              <a:ext uri="{FF2B5EF4-FFF2-40B4-BE49-F238E27FC236}">
                <a16:creationId xmlns:a16="http://schemas.microsoft.com/office/drawing/2014/main" id="{F0A33498-1D37-4A6C-B874-CE2B13762C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Date Placeholder 1">
            <a:extLst>
              <a:ext uri="{FF2B5EF4-FFF2-40B4-BE49-F238E27FC236}">
                <a16:creationId xmlns:a16="http://schemas.microsoft.com/office/drawing/2014/main" id="{7D8ECCF7-5A4E-4A60-9402-6E31C2108DA7}"/>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41989" name="Footer Placeholder 2">
            <a:extLst>
              <a:ext uri="{FF2B5EF4-FFF2-40B4-BE49-F238E27FC236}">
                <a16:creationId xmlns:a16="http://schemas.microsoft.com/office/drawing/2014/main" id="{A99E2811-212D-42A5-94F6-BD004AB3BA03}"/>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4" name="Slide Number Placeholder 3">
            <a:extLst>
              <a:ext uri="{FF2B5EF4-FFF2-40B4-BE49-F238E27FC236}">
                <a16:creationId xmlns:a16="http://schemas.microsoft.com/office/drawing/2014/main" id="{86F4A2F4-A6DD-4F02-AE09-39DCE0E5D629}"/>
              </a:ext>
            </a:extLst>
          </p:cNvPr>
          <p:cNvSpPr>
            <a:spLocks noGrp="1"/>
          </p:cNvSpPr>
          <p:nvPr>
            <p:ph type="sldNum" sz="quarter" idx="5"/>
          </p:nvPr>
        </p:nvSpPr>
        <p:spPr/>
        <p:txBody>
          <a:bodyPr/>
          <a:lstStyle/>
          <a:p>
            <a:pPr>
              <a:defRPr/>
            </a:pPr>
            <a:fld id="{41A91549-EBBE-40EC-8430-20437D221599}" type="slidenum">
              <a:rPr lang="en-US" altLang="en-US" smtClean="0"/>
              <a:pPr>
                <a:defRPr/>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Notes Placeholder 2">
            <a:extLst>
              <a:ext uri="{FF2B5EF4-FFF2-40B4-BE49-F238E27FC236}">
                <a16:creationId xmlns:a16="http://schemas.microsoft.com/office/drawing/2014/main" id="{F9230935-4F29-4750-89BF-4335AB7F303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There are many physiological processes that occur with movement and exercise. When a person moves, blood flow increases to the brain as well as to the rest of the body. Stored energy is utilized and endorphins or feel good chemicals are released. Engaging in physical activity increases blood flow and oxygen to the brain which can boost neural connectivity and stimulate nerve cell growth. Which in turn impacts learning and memory. Exercise in a sense changes the structure of the brain improving attention, memory and overall cognitive function. The endorphins that are released during exercise seem to help improve mood and help people cope with stress.</a:t>
            </a:r>
          </a:p>
          <a:p>
            <a:endParaRPr lang="en-US" altLang="en-US" dirty="0">
              <a:hlinkClick r:id="rId3"/>
            </a:endParaRPr>
          </a:p>
          <a:p>
            <a:endParaRPr lang="en-US" altLang="en-US" dirty="0">
              <a:hlinkClick r:id="rId3"/>
            </a:endParaRPr>
          </a:p>
          <a:p>
            <a:endParaRPr lang="en-US" altLang="en-US" dirty="0"/>
          </a:p>
          <a:p>
            <a:endParaRPr lang="en-US" altLang="en-US" dirty="0"/>
          </a:p>
        </p:txBody>
      </p:sp>
      <p:sp>
        <p:nvSpPr>
          <p:cNvPr id="44035" name="Slide Image Placeholder 5">
            <a:extLst>
              <a:ext uri="{FF2B5EF4-FFF2-40B4-BE49-F238E27FC236}">
                <a16:creationId xmlns:a16="http://schemas.microsoft.com/office/drawing/2014/main" id="{322FF82F-8F12-4371-AC91-781D3D3C640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Date Placeholder 1">
            <a:extLst>
              <a:ext uri="{FF2B5EF4-FFF2-40B4-BE49-F238E27FC236}">
                <a16:creationId xmlns:a16="http://schemas.microsoft.com/office/drawing/2014/main" id="{3F0DC15B-4A72-418A-AAA3-6A5682566B7D}"/>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44037" name="Footer Placeholder 2">
            <a:extLst>
              <a:ext uri="{FF2B5EF4-FFF2-40B4-BE49-F238E27FC236}">
                <a16:creationId xmlns:a16="http://schemas.microsoft.com/office/drawing/2014/main" id="{4D842D53-1F31-4F9F-9F21-899A847D8C8D}"/>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4" name="Slide Number Placeholder 3">
            <a:extLst>
              <a:ext uri="{FF2B5EF4-FFF2-40B4-BE49-F238E27FC236}">
                <a16:creationId xmlns:a16="http://schemas.microsoft.com/office/drawing/2014/main" id="{734189B3-6634-4CC9-BB75-CA92861296E9}"/>
              </a:ext>
            </a:extLst>
          </p:cNvPr>
          <p:cNvSpPr>
            <a:spLocks noGrp="1"/>
          </p:cNvSpPr>
          <p:nvPr>
            <p:ph type="sldNum" sz="quarter" idx="5"/>
          </p:nvPr>
        </p:nvSpPr>
        <p:spPr/>
        <p:txBody>
          <a:bodyPr/>
          <a:lstStyle/>
          <a:p>
            <a:pPr>
              <a:defRPr/>
            </a:pPr>
            <a:fld id="{7C3B9FD4-7755-4BD2-BFC5-F8B70210BBA9}" type="slidenum">
              <a:rPr lang="en-US" altLang="en-US" smtClean="0"/>
              <a:pPr>
                <a:defRPr/>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082" name="Google Shape;313;g22ddae5d31_0_74:notes">
            <a:extLst>
              <a:ext uri="{FF2B5EF4-FFF2-40B4-BE49-F238E27FC236}">
                <a16:creationId xmlns:a16="http://schemas.microsoft.com/office/drawing/2014/main" id="{A6E8EADD-5C67-4C07-9398-FCE45BC588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Research conducted by Chuck Hillman at the University of Illinois showed that kids learn more quickly after exercise. Their study demonstrated that students were 20 percent faster at learning vocabulary words after they had exercised as compared to when they had not. The pictures in this slide demonstrate how a simple 20-minute walk activates and stimulates the brain. Although most brain breaks in school do not last 20 minutes, multiple short bouts of physical activity are still beneficial. </a:t>
            </a:r>
          </a:p>
          <a:p>
            <a:endParaRPr lang="en-US" altLang="en-US" dirty="0"/>
          </a:p>
          <a:p>
            <a:endParaRPr lang="en-US" altLang="en-US" dirty="0">
              <a:hlinkClick r:id="rId3"/>
            </a:endParaRPr>
          </a:p>
          <a:p>
            <a:endParaRPr lang="en-US" altLang="en-US" dirty="0">
              <a:hlinkClick r:id="rId3"/>
            </a:endParaRPr>
          </a:p>
        </p:txBody>
      </p:sp>
      <p:sp>
        <p:nvSpPr>
          <p:cNvPr id="46083" name="Slide Image Placeholder 2">
            <a:extLst>
              <a:ext uri="{FF2B5EF4-FFF2-40B4-BE49-F238E27FC236}">
                <a16:creationId xmlns:a16="http://schemas.microsoft.com/office/drawing/2014/main" id="{09C1A7EF-4489-40E2-88EF-05B7CE1E8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Date Placeholder 1">
            <a:extLst>
              <a:ext uri="{FF2B5EF4-FFF2-40B4-BE49-F238E27FC236}">
                <a16:creationId xmlns:a16="http://schemas.microsoft.com/office/drawing/2014/main" id="{441F6117-5691-4642-AC04-E54A82F04329}"/>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46085" name="Footer Placeholder 2">
            <a:extLst>
              <a:ext uri="{FF2B5EF4-FFF2-40B4-BE49-F238E27FC236}">
                <a16:creationId xmlns:a16="http://schemas.microsoft.com/office/drawing/2014/main" id="{186FFDFD-E8A9-48FB-AB0E-A20F12C7C411}"/>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4" name="Slide Number Placeholder 3">
            <a:extLst>
              <a:ext uri="{FF2B5EF4-FFF2-40B4-BE49-F238E27FC236}">
                <a16:creationId xmlns:a16="http://schemas.microsoft.com/office/drawing/2014/main" id="{E1E54717-39C7-4CAC-946D-E50A92477745}"/>
              </a:ext>
            </a:extLst>
          </p:cNvPr>
          <p:cNvSpPr>
            <a:spLocks noGrp="1"/>
          </p:cNvSpPr>
          <p:nvPr>
            <p:ph type="sldNum" sz="quarter" idx="5"/>
          </p:nvPr>
        </p:nvSpPr>
        <p:spPr/>
        <p:txBody>
          <a:bodyPr/>
          <a:lstStyle/>
          <a:p>
            <a:pPr>
              <a:defRPr/>
            </a:pPr>
            <a:fld id="{C6F297B3-7B66-46B5-A743-DBFEACCC55D0}" type="slidenum">
              <a:rPr lang="en-US" altLang="en-US" smtClean="0"/>
              <a:pPr>
                <a:defRPr/>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Notes Placeholder 2">
            <a:extLst>
              <a:ext uri="{FF2B5EF4-FFF2-40B4-BE49-F238E27FC236}">
                <a16:creationId xmlns:a16="http://schemas.microsoft.com/office/drawing/2014/main" id="{B831CC67-A63C-43EA-9BC7-08D394A28A7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In addition, classroom brain breaks can benefit students by:</a:t>
            </a:r>
          </a:p>
          <a:p>
            <a:endParaRPr lang="en-US" altLang="en-US" dirty="0"/>
          </a:p>
          <a:p>
            <a:r>
              <a:rPr lang="en-US" altLang="en-US" i="1" dirty="0">
                <a:latin typeface="Times New Roman" panose="02020603050405020304" pitchFamily="18" charset="0"/>
                <a:cs typeface="Times New Roman" panose="02020603050405020304" pitchFamily="18" charset="0"/>
              </a:rPr>
              <a:t>Read Slide…</a:t>
            </a:r>
          </a:p>
        </p:txBody>
      </p:sp>
      <p:sp>
        <p:nvSpPr>
          <p:cNvPr id="48131" name="Slide Image Placeholder 5">
            <a:extLst>
              <a:ext uri="{FF2B5EF4-FFF2-40B4-BE49-F238E27FC236}">
                <a16:creationId xmlns:a16="http://schemas.microsoft.com/office/drawing/2014/main" id="{61BD3712-DA10-45F6-B620-A3B3C0F047F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Date Placeholder 1">
            <a:extLst>
              <a:ext uri="{FF2B5EF4-FFF2-40B4-BE49-F238E27FC236}">
                <a16:creationId xmlns:a16="http://schemas.microsoft.com/office/drawing/2014/main" id="{B50F22C7-541E-4B90-97CC-50332FE6AB93}"/>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48133" name="Footer Placeholder 2">
            <a:extLst>
              <a:ext uri="{FF2B5EF4-FFF2-40B4-BE49-F238E27FC236}">
                <a16:creationId xmlns:a16="http://schemas.microsoft.com/office/drawing/2014/main" id="{413F1622-C11D-4E0C-8134-828D9B516930}"/>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4" name="Slide Number Placeholder 3">
            <a:extLst>
              <a:ext uri="{FF2B5EF4-FFF2-40B4-BE49-F238E27FC236}">
                <a16:creationId xmlns:a16="http://schemas.microsoft.com/office/drawing/2014/main" id="{7F865D65-B9A4-410F-9EC0-F00932EC7402}"/>
              </a:ext>
            </a:extLst>
          </p:cNvPr>
          <p:cNvSpPr>
            <a:spLocks noGrp="1"/>
          </p:cNvSpPr>
          <p:nvPr>
            <p:ph type="sldNum" sz="quarter" idx="5"/>
          </p:nvPr>
        </p:nvSpPr>
        <p:spPr/>
        <p:txBody>
          <a:bodyPr/>
          <a:lstStyle/>
          <a:p>
            <a:pPr>
              <a:defRPr/>
            </a:pPr>
            <a:fld id="{59F0305E-606C-4748-AA7A-898A9E95DEB7}" type="slidenum">
              <a:rPr lang="en-US" altLang="en-US" smtClean="0"/>
              <a:pPr>
                <a:defRPr/>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otes Placeholder 2">
            <a:extLst>
              <a:ext uri="{FF2B5EF4-FFF2-40B4-BE49-F238E27FC236}">
                <a16:creationId xmlns:a16="http://schemas.microsoft.com/office/drawing/2014/main" id="{4A820886-A5AE-435A-8968-9B5BFD07973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Do brain breaks really work? Physical activity and its relationship to Academic Achievement has been widely researched. It has been determined that students who are physically active tend to have better grades, higher school attendance, increased cognitive performance with memory and concentration, and improved classroom behaviors for example being less jittery or noisy and remaining on-task.</a:t>
            </a:r>
          </a:p>
          <a:p>
            <a:endParaRPr lang="en-US" altLang="en-US" dirty="0"/>
          </a:p>
          <a:p>
            <a:r>
              <a:rPr lang="en-US" altLang="en-US" dirty="0"/>
              <a:t>Brain breaks can engage all students especially those with different learning styles or varied temperament. Overall brain breaks can enhance the student teacher relationship.</a:t>
            </a:r>
          </a:p>
        </p:txBody>
      </p:sp>
      <p:sp>
        <p:nvSpPr>
          <p:cNvPr id="50179" name="Slide Image Placeholder 5">
            <a:extLst>
              <a:ext uri="{FF2B5EF4-FFF2-40B4-BE49-F238E27FC236}">
                <a16:creationId xmlns:a16="http://schemas.microsoft.com/office/drawing/2014/main" id="{83BCDA56-BF24-4737-A8B3-9CD8E6ED9A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Date Placeholder 1">
            <a:extLst>
              <a:ext uri="{FF2B5EF4-FFF2-40B4-BE49-F238E27FC236}">
                <a16:creationId xmlns:a16="http://schemas.microsoft.com/office/drawing/2014/main" id="{46C87A46-D3E9-49FE-9146-E77B60C76738}"/>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50181" name="Footer Placeholder 2">
            <a:extLst>
              <a:ext uri="{FF2B5EF4-FFF2-40B4-BE49-F238E27FC236}">
                <a16:creationId xmlns:a16="http://schemas.microsoft.com/office/drawing/2014/main" id="{A9F3D061-F992-4650-9F1F-CDC62009ED8F}"/>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4" name="Slide Number Placeholder 3">
            <a:extLst>
              <a:ext uri="{FF2B5EF4-FFF2-40B4-BE49-F238E27FC236}">
                <a16:creationId xmlns:a16="http://schemas.microsoft.com/office/drawing/2014/main" id="{44C60AE9-A60B-44D3-9108-6335DE5A083A}"/>
              </a:ext>
            </a:extLst>
          </p:cNvPr>
          <p:cNvSpPr>
            <a:spLocks noGrp="1"/>
          </p:cNvSpPr>
          <p:nvPr>
            <p:ph type="sldNum" sz="quarter" idx="5"/>
          </p:nvPr>
        </p:nvSpPr>
        <p:spPr/>
        <p:txBody>
          <a:bodyPr/>
          <a:lstStyle/>
          <a:p>
            <a:pPr>
              <a:defRPr/>
            </a:pPr>
            <a:fld id="{1DE4FC91-845F-43BF-8C5C-6F266B91D775}" type="slidenum">
              <a:rPr lang="en-US" altLang="en-US" smtClean="0"/>
              <a:pPr>
                <a:defRPr/>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2226" name="Shape 541">
            <a:extLst>
              <a:ext uri="{FF2B5EF4-FFF2-40B4-BE49-F238E27FC236}">
                <a16:creationId xmlns:a16="http://schemas.microsoft.com/office/drawing/2014/main" id="{83AA8945-00F9-49D6-90E4-85A2B3D378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academic achievement benefits resulting from brain breaks was included in The Journal of Experimental Child Psychology which stated that “Regular, “playful” breaks during intense, sustained cognitive work, maximizes learning and achievement gains!”</a:t>
            </a:r>
          </a:p>
        </p:txBody>
      </p:sp>
      <p:sp>
        <p:nvSpPr>
          <p:cNvPr id="52227" name="Slide Image Placeholder 2">
            <a:extLst>
              <a:ext uri="{FF2B5EF4-FFF2-40B4-BE49-F238E27FC236}">
                <a16:creationId xmlns:a16="http://schemas.microsoft.com/office/drawing/2014/main" id="{A6DA8654-78F0-4122-9B7F-675C477010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Date Placeholder 1">
            <a:extLst>
              <a:ext uri="{FF2B5EF4-FFF2-40B4-BE49-F238E27FC236}">
                <a16:creationId xmlns:a16="http://schemas.microsoft.com/office/drawing/2014/main" id="{94BB654D-E40F-4FFE-8016-9ECA374D2A22}"/>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52229" name="Footer Placeholder 2">
            <a:extLst>
              <a:ext uri="{FF2B5EF4-FFF2-40B4-BE49-F238E27FC236}">
                <a16:creationId xmlns:a16="http://schemas.microsoft.com/office/drawing/2014/main" id="{D36AAAA5-418B-4566-9B6E-AB1D4D300267}"/>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4" name="Slide Number Placeholder 3">
            <a:extLst>
              <a:ext uri="{FF2B5EF4-FFF2-40B4-BE49-F238E27FC236}">
                <a16:creationId xmlns:a16="http://schemas.microsoft.com/office/drawing/2014/main" id="{30FC3915-48A7-4D5A-82A6-10E62806211F}"/>
              </a:ext>
            </a:extLst>
          </p:cNvPr>
          <p:cNvSpPr>
            <a:spLocks noGrp="1"/>
          </p:cNvSpPr>
          <p:nvPr>
            <p:ph type="sldNum" sz="quarter" idx="5"/>
          </p:nvPr>
        </p:nvSpPr>
        <p:spPr/>
        <p:txBody>
          <a:bodyPr/>
          <a:lstStyle/>
          <a:p>
            <a:pPr>
              <a:defRPr/>
            </a:pPr>
            <a:fld id="{3B09886D-00AD-415F-8B01-65611E2A0F88}" type="slidenum">
              <a:rPr lang="en-US" altLang="en-US" smtClean="0"/>
              <a:pPr>
                <a:defRPr/>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a:extLst>
              <a:ext uri="{FF2B5EF4-FFF2-40B4-BE49-F238E27FC236}">
                <a16:creationId xmlns:a16="http://schemas.microsoft.com/office/drawing/2014/main" id="{036A4258-E9E8-4F6E-81FF-F6C4CD59277A}"/>
              </a:ext>
            </a:extLst>
          </p:cNvPr>
          <p:cNvSpPr>
            <a:spLocks noGrp="1"/>
          </p:cNvSpPr>
          <p:nvPr>
            <p:ph type="body" idx="1"/>
          </p:nvPr>
        </p:nvSpPr>
        <p:spPr/>
        <p:txBody>
          <a:bodyPr/>
          <a:lstStyle/>
          <a:p>
            <a:pPr algn="ctr">
              <a:defRPr/>
            </a:pPr>
            <a:r>
              <a:rPr lang="en-US" b="1" dirty="0"/>
              <a:t>Activity: Freeze Frame</a:t>
            </a:r>
          </a:p>
          <a:p>
            <a:pPr>
              <a:defRPr/>
            </a:pPr>
            <a:endParaRPr lang="en-US" dirty="0"/>
          </a:p>
          <a:p>
            <a:pPr>
              <a:defRPr/>
            </a:pPr>
            <a:r>
              <a:rPr lang="en-US" b="1" dirty="0"/>
              <a:t>Supplies:</a:t>
            </a:r>
          </a:p>
          <a:p>
            <a:pPr marL="234475" indent="-234475">
              <a:buFont typeface="+mj-lt"/>
              <a:buAutoNum type="arabicPeriod"/>
              <a:defRPr/>
            </a:pPr>
            <a:r>
              <a:rPr lang="en-US" i="1" dirty="0">
                <a:latin typeface="Times New Roman" panose="02020603050405020304" pitchFamily="18" charset="0"/>
                <a:cs typeface="Times New Roman" panose="02020603050405020304" pitchFamily="18" charset="0"/>
              </a:rPr>
              <a:t>Freeze Frame music (J. </a:t>
            </a:r>
            <a:r>
              <a:rPr lang="en-US" i="1" dirty="0" err="1">
                <a:latin typeface="Times New Roman" panose="02020603050405020304" pitchFamily="18" charset="0"/>
                <a:cs typeface="Times New Roman" panose="02020603050405020304" pitchFamily="18" charset="0"/>
              </a:rPr>
              <a:t>Geiles</a:t>
            </a:r>
            <a:r>
              <a:rPr lang="en-US" i="1" dirty="0">
                <a:latin typeface="Times New Roman" panose="02020603050405020304" pitchFamily="18" charset="0"/>
                <a:cs typeface="Times New Roman" panose="02020603050405020304" pitchFamily="18" charset="0"/>
              </a:rPr>
              <a:t> Band) https://www.youtube.com/watch?v=wHo43B6nu60 </a:t>
            </a:r>
          </a:p>
          <a:p>
            <a:pPr>
              <a:defRPr/>
            </a:pPr>
            <a:endParaRPr lang="en-US" dirty="0"/>
          </a:p>
          <a:p>
            <a:pPr>
              <a:defRPr/>
            </a:pPr>
            <a:endParaRPr lang="en-US" dirty="0"/>
          </a:p>
          <a:p>
            <a:pPr>
              <a:defRPr/>
            </a:pPr>
            <a:r>
              <a:rPr lang="en-US" b="1" dirty="0"/>
              <a:t>Procedure:</a:t>
            </a:r>
          </a:p>
          <a:p>
            <a:pPr marL="234475" indent="-234475">
              <a:buFont typeface="+mj-lt"/>
              <a:buAutoNum type="arabicPeriod"/>
              <a:defRPr/>
            </a:pPr>
            <a:r>
              <a:rPr lang="en-US" i="1" dirty="0">
                <a:latin typeface="Times New Roman" panose="02020603050405020304" pitchFamily="18" charset="0"/>
                <a:cs typeface="Times New Roman" panose="02020603050405020304" pitchFamily="18" charset="0"/>
              </a:rPr>
              <a:t>Let participants know that you are going to play some music and that you’d like them to turn on their videos and move to the music. Participants could dance, sway their arms, jog in place, side step, clap, drum, play air guitar, etc. to the music. Instruct the participants to freeze when the music stops. </a:t>
            </a:r>
          </a:p>
          <a:p>
            <a:pPr marL="234475" indent="-234475">
              <a:buFont typeface="+mj-lt"/>
              <a:buAutoNum type="arabicPeriod"/>
              <a:defRPr/>
            </a:pPr>
            <a:r>
              <a:rPr lang="en-US" i="1" dirty="0">
                <a:latin typeface="Times New Roman" panose="02020603050405020304" pitchFamily="18" charset="0"/>
                <a:cs typeface="Times New Roman" panose="02020603050405020304" pitchFamily="18" charset="0"/>
              </a:rPr>
              <a:t>Share screen, click on Brain Break icon on screen, and select the box that allows audio to be shared with participants. (This video may start with ads, so after a few seconds, click on skip ad.)</a:t>
            </a:r>
          </a:p>
          <a:p>
            <a:pPr marL="234475" indent="-234475">
              <a:buFont typeface="+mj-lt"/>
              <a:buAutoNum type="arabicPeriod"/>
              <a:defRPr/>
            </a:pPr>
            <a:r>
              <a:rPr lang="en-US" i="1" dirty="0">
                <a:latin typeface="Times New Roman" panose="02020603050405020304" pitchFamily="18" charset="0"/>
                <a:cs typeface="Times New Roman" panose="02020603050405020304" pitchFamily="18" charset="0"/>
              </a:rPr>
              <a:t>Start and stop the music intermittently for the entirety of the song. </a:t>
            </a:r>
          </a:p>
          <a:p>
            <a:pPr>
              <a:defRPr/>
            </a:pPr>
            <a:endParaRPr lang="en-US" dirty="0"/>
          </a:p>
          <a:p>
            <a:pPr>
              <a:defRPr/>
            </a:pPr>
            <a:r>
              <a:rPr lang="en-US" b="1" dirty="0"/>
              <a:t>Estimated Time:  </a:t>
            </a:r>
          </a:p>
          <a:p>
            <a:pPr marL="234475" indent="-234475">
              <a:buFont typeface="+mj-lt"/>
              <a:buAutoNum type="arabicPeriod"/>
              <a:defRPr/>
            </a:pPr>
            <a:r>
              <a:rPr lang="en-US" i="1" dirty="0">
                <a:latin typeface="Times New Roman" panose="02020603050405020304" pitchFamily="18" charset="0"/>
                <a:cs typeface="Times New Roman" panose="02020603050405020304" pitchFamily="18" charset="0"/>
              </a:rPr>
              <a:t>Song is about 3:30 minutes total activity should last only about 4 min.</a:t>
            </a:r>
          </a:p>
          <a:p>
            <a:pPr>
              <a:defRPr/>
            </a:pPr>
            <a:endParaRPr lang="en-US" dirty="0"/>
          </a:p>
          <a:p>
            <a:pPr>
              <a:defRPr/>
            </a:pPr>
            <a:endParaRPr lang="en-US" dirty="0"/>
          </a:p>
        </p:txBody>
      </p:sp>
      <p:sp>
        <p:nvSpPr>
          <p:cNvPr id="54275" name="Slide Image Placeholder 6">
            <a:extLst>
              <a:ext uri="{FF2B5EF4-FFF2-40B4-BE49-F238E27FC236}">
                <a16:creationId xmlns:a16="http://schemas.microsoft.com/office/drawing/2014/main" id="{296D3BC1-5F1D-4238-A858-00407856BBD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Date Placeholder 1">
            <a:extLst>
              <a:ext uri="{FF2B5EF4-FFF2-40B4-BE49-F238E27FC236}">
                <a16:creationId xmlns:a16="http://schemas.microsoft.com/office/drawing/2014/main" id="{A8CB558C-ACBA-43EE-B4D8-3D10097E7517}"/>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54277" name="Footer Placeholder 3">
            <a:extLst>
              <a:ext uri="{FF2B5EF4-FFF2-40B4-BE49-F238E27FC236}">
                <a16:creationId xmlns:a16="http://schemas.microsoft.com/office/drawing/2014/main" id="{48CD7357-D08F-4E6A-8458-46D97A20B0CF}"/>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5" name="Slide Number Placeholder 4">
            <a:extLst>
              <a:ext uri="{FF2B5EF4-FFF2-40B4-BE49-F238E27FC236}">
                <a16:creationId xmlns:a16="http://schemas.microsoft.com/office/drawing/2014/main" id="{5B1C6522-78F9-4611-8AB7-DE843127F497}"/>
              </a:ext>
            </a:extLst>
          </p:cNvPr>
          <p:cNvSpPr>
            <a:spLocks noGrp="1"/>
          </p:cNvSpPr>
          <p:nvPr>
            <p:ph type="sldNum" sz="quarter" idx="5"/>
          </p:nvPr>
        </p:nvSpPr>
        <p:spPr/>
        <p:txBody>
          <a:bodyPr/>
          <a:lstStyle/>
          <a:p>
            <a:pPr>
              <a:defRPr/>
            </a:pPr>
            <a:fld id="{707C9981-8D76-458B-8F2A-4372A5B2CF90}" type="slidenum">
              <a:rPr lang="en-US" altLang="en-US" smtClean="0"/>
              <a:pPr>
                <a:defRPr/>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otes Placeholder 2">
            <a:extLst>
              <a:ext uri="{FF2B5EF4-FFF2-40B4-BE49-F238E27FC236}">
                <a16:creationId xmlns:a16="http://schemas.microsoft.com/office/drawing/2014/main" id="{58E1CF9B-3DB6-478F-B02A-20FF90AF0B8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dirty="0">
                <a:latin typeface="Times New Roman" panose="02020603050405020304" pitchFamily="18" charset="0"/>
                <a:cs typeface="Times New Roman" panose="02020603050405020304" pitchFamily="18" charset="0"/>
              </a:rPr>
              <a:t>Inform participants this is a two hour class and will end by (insert time that is two hours from planned start time). </a:t>
            </a:r>
          </a:p>
          <a:p>
            <a:endParaRPr lang="en-US" altLang="en-US" i="1" dirty="0">
              <a:latin typeface="Times New Roman" panose="02020603050405020304" pitchFamily="18" charset="0"/>
              <a:cs typeface="Times New Roman" panose="02020603050405020304" pitchFamily="18" charset="0"/>
            </a:endParaRPr>
          </a:p>
          <a:p>
            <a:r>
              <a:rPr lang="en-US" altLang="en-US" i="1" dirty="0">
                <a:latin typeface="Times New Roman" panose="02020603050405020304" pitchFamily="18" charset="0"/>
                <a:cs typeface="Times New Roman" panose="02020603050405020304" pitchFamily="18" charset="0"/>
              </a:rPr>
              <a:t>Explain that the Slide File is available upon request as an email attachment. Add contact information to chat box by copying and pasting from title slide.   </a:t>
            </a:r>
          </a:p>
          <a:p>
            <a:endParaRPr lang="en-US" altLang="en-US" i="1" dirty="0">
              <a:latin typeface="Times New Roman" panose="02020603050405020304" pitchFamily="18" charset="0"/>
              <a:cs typeface="Times New Roman" panose="02020603050405020304" pitchFamily="18" charset="0"/>
            </a:endParaRPr>
          </a:p>
          <a:p>
            <a:r>
              <a:rPr lang="en-US" altLang="en-US" i="1" dirty="0">
                <a:latin typeface="Times New Roman" panose="02020603050405020304" pitchFamily="18" charset="0"/>
                <a:cs typeface="Times New Roman" panose="02020603050405020304" pitchFamily="18" charset="0"/>
              </a:rPr>
              <a:t>Let participants know that the class will be recorded, if applicable. (record class to the Cloud).</a:t>
            </a:r>
          </a:p>
          <a:p>
            <a:endParaRPr lang="en-US" altLang="en-US" i="1" dirty="0">
              <a:latin typeface="Times New Roman" panose="02020603050405020304" pitchFamily="18" charset="0"/>
              <a:cs typeface="Times New Roman" panose="02020603050405020304" pitchFamily="18" charset="0"/>
            </a:endParaRPr>
          </a:p>
          <a:p>
            <a:r>
              <a:rPr lang="en-US" altLang="en-US" i="1" dirty="0">
                <a:latin typeface="Times New Roman" panose="02020603050405020304" pitchFamily="18" charset="0"/>
                <a:cs typeface="Times New Roman" panose="02020603050405020304" pitchFamily="18" charset="0"/>
              </a:rPr>
              <a:t>Inform participants that they can mute and unmute their audio. When in “unmute” mode, their conversations and background noise can be heard.  </a:t>
            </a:r>
          </a:p>
          <a:p>
            <a:endParaRPr lang="en-US" altLang="en-US" i="1" dirty="0">
              <a:latin typeface="Times New Roman" panose="02020603050405020304" pitchFamily="18" charset="0"/>
              <a:cs typeface="Times New Roman" panose="02020603050405020304" pitchFamily="18" charset="0"/>
            </a:endParaRPr>
          </a:p>
          <a:p>
            <a:r>
              <a:rPr lang="en-US" altLang="en-US" i="1" dirty="0">
                <a:latin typeface="Times New Roman" panose="02020603050405020304" pitchFamily="18" charset="0"/>
                <a:cs typeface="Times New Roman" panose="02020603050405020304" pitchFamily="18" charset="0"/>
              </a:rPr>
              <a:t>Encourage participants to ask questions and provide comment as appropriate to the class content. Explain that participants may ask questions or provide input by unmuting their audio or typing in the chat box.  </a:t>
            </a:r>
          </a:p>
          <a:p>
            <a:endParaRPr lang="en-US" altLang="en-US" i="1" dirty="0">
              <a:latin typeface="Times New Roman" panose="02020603050405020304" pitchFamily="18" charset="0"/>
              <a:cs typeface="Times New Roman" panose="02020603050405020304" pitchFamily="18" charset="0"/>
            </a:endParaRPr>
          </a:p>
          <a:p>
            <a:r>
              <a:rPr lang="en-US" altLang="en-US" i="1" dirty="0">
                <a:latin typeface="Times New Roman" panose="02020603050405020304" pitchFamily="18" charset="0"/>
                <a:cs typeface="Times New Roman" panose="02020603050405020304" pitchFamily="18" charset="0"/>
              </a:rPr>
              <a:t>Attendance will be taken at the end of class via a Survey Monkey survey.  It is important to complete the Attendance Survey in order to receive a Certificate of Completion for the class.  The Attendance Survey will ask for three pieces of information, Sponsor Number, Sponsor Name, and Names of Attendees. For example, Sponsor Number for a public school is the USD designation. Sponsor Name for a public school is the name of the school district. As an added note regarding the Attendance Survey, multiple attendees from one Sponsor can be included in a single Attendance Survey.</a:t>
            </a:r>
          </a:p>
          <a:p>
            <a:endParaRPr lang="en-US" altLang="en-US" dirty="0"/>
          </a:p>
        </p:txBody>
      </p:sp>
      <p:sp>
        <p:nvSpPr>
          <p:cNvPr id="19459" name="Slide Image Placeholder 5">
            <a:extLst>
              <a:ext uri="{FF2B5EF4-FFF2-40B4-BE49-F238E27FC236}">
                <a16:creationId xmlns:a16="http://schemas.microsoft.com/office/drawing/2014/main" id="{B0828255-2D7B-47FA-A296-F1FE4E29AE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0" name="Date Placeholder 1">
            <a:extLst>
              <a:ext uri="{FF2B5EF4-FFF2-40B4-BE49-F238E27FC236}">
                <a16:creationId xmlns:a16="http://schemas.microsoft.com/office/drawing/2014/main" id="{C3E8D082-33D9-49FB-93C4-3DACD9637096}"/>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19461" name="Footer Placeholder 2">
            <a:extLst>
              <a:ext uri="{FF2B5EF4-FFF2-40B4-BE49-F238E27FC236}">
                <a16:creationId xmlns:a16="http://schemas.microsoft.com/office/drawing/2014/main" id="{A5ED1FDB-6EC5-4B86-B0D0-6EDDD2A5938D}"/>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4" name="Slide Number Placeholder 3">
            <a:extLst>
              <a:ext uri="{FF2B5EF4-FFF2-40B4-BE49-F238E27FC236}">
                <a16:creationId xmlns:a16="http://schemas.microsoft.com/office/drawing/2014/main" id="{ACB7F603-AD54-4877-AE48-7B1219E41B61}"/>
              </a:ext>
            </a:extLst>
          </p:cNvPr>
          <p:cNvSpPr>
            <a:spLocks noGrp="1"/>
          </p:cNvSpPr>
          <p:nvPr>
            <p:ph type="sldNum" sz="quarter" idx="5"/>
          </p:nvPr>
        </p:nvSpPr>
        <p:spPr/>
        <p:txBody>
          <a:bodyPr/>
          <a:lstStyle/>
          <a:p>
            <a:pPr>
              <a:defRPr/>
            </a:pPr>
            <a:fld id="{51978290-F353-4214-B89B-D23DBEDEAA27}" type="slidenum">
              <a:rPr lang="en-US" altLang="en-US" smtClean="0"/>
              <a:pPr>
                <a:defRPr/>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Notes Placeholder 2">
            <a:extLst>
              <a:ext uri="{FF2B5EF4-FFF2-40B4-BE49-F238E27FC236}">
                <a16:creationId xmlns:a16="http://schemas.microsoft.com/office/drawing/2014/main" id="{A7053BB6-52D2-4964-9643-8956935505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Implementing brain breaks in the classroom can be fun and easy. It is essential for schools to develop physical activity programs that include brain breaks.</a:t>
            </a:r>
          </a:p>
          <a:p>
            <a:endParaRPr lang="en-US" altLang="en-US" dirty="0"/>
          </a:p>
          <a:p>
            <a:r>
              <a:rPr lang="en-US" altLang="en-US" dirty="0"/>
              <a:t>In the Shape of the Nation 2016 Report it states physical education programs are a meaningful contributor to the development of healthy, active children and provide the safe, supervised, structured environment children need to learn and practice physically active behaviors. </a:t>
            </a:r>
          </a:p>
          <a:p>
            <a:endParaRPr lang="en-US" altLang="en-US" dirty="0"/>
          </a:p>
          <a:p>
            <a:r>
              <a:rPr lang="en-US" altLang="en-US" dirty="0"/>
              <a:t>During this training you have participated in three different brain breaks that could be incorporated into classroom and even virtual learning! Let’s explore how brain breaks can be implemented throughout the school day. </a:t>
            </a:r>
          </a:p>
          <a:p>
            <a:endParaRPr lang="en-US" altLang="en-US" dirty="0"/>
          </a:p>
          <a:p>
            <a:endParaRPr lang="en-US" altLang="en-US" dirty="0"/>
          </a:p>
          <a:p>
            <a:br>
              <a:rPr lang="en-US" altLang="en-US" dirty="0"/>
            </a:br>
            <a:endParaRPr lang="en-US" altLang="en-US" dirty="0"/>
          </a:p>
          <a:p>
            <a:endParaRPr lang="en-US" altLang="en-US" dirty="0"/>
          </a:p>
          <a:p>
            <a:endParaRPr lang="en-US" altLang="en-US" dirty="0"/>
          </a:p>
          <a:p>
            <a:endParaRPr lang="en-US" altLang="en-US" dirty="0"/>
          </a:p>
        </p:txBody>
      </p:sp>
      <p:sp>
        <p:nvSpPr>
          <p:cNvPr id="56323" name="Slide Image Placeholder 6">
            <a:extLst>
              <a:ext uri="{FF2B5EF4-FFF2-40B4-BE49-F238E27FC236}">
                <a16:creationId xmlns:a16="http://schemas.microsoft.com/office/drawing/2014/main" id="{88F92375-27A8-420F-BFAB-7D248AD710F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Date Placeholder 1">
            <a:extLst>
              <a:ext uri="{FF2B5EF4-FFF2-40B4-BE49-F238E27FC236}">
                <a16:creationId xmlns:a16="http://schemas.microsoft.com/office/drawing/2014/main" id="{9EA368FD-2858-4FDB-9BA3-9786D6CB5175}"/>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56325" name="Footer Placeholder 2">
            <a:extLst>
              <a:ext uri="{FF2B5EF4-FFF2-40B4-BE49-F238E27FC236}">
                <a16:creationId xmlns:a16="http://schemas.microsoft.com/office/drawing/2014/main" id="{A611A280-B627-4D68-A025-59DFD63C32C3}"/>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4" name="Slide Number Placeholder 3">
            <a:extLst>
              <a:ext uri="{FF2B5EF4-FFF2-40B4-BE49-F238E27FC236}">
                <a16:creationId xmlns:a16="http://schemas.microsoft.com/office/drawing/2014/main" id="{38AD804C-10BA-4D0B-8626-8FEF572CE90B}"/>
              </a:ext>
            </a:extLst>
          </p:cNvPr>
          <p:cNvSpPr>
            <a:spLocks noGrp="1"/>
          </p:cNvSpPr>
          <p:nvPr>
            <p:ph type="sldNum" sz="quarter" idx="5"/>
          </p:nvPr>
        </p:nvSpPr>
        <p:spPr/>
        <p:txBody>
          <a:bodyPr/>
          <a:lstStyle/>
          <a:p>
            <a:pPr>
              <a:defRPr/>
            </a:pPr>
            <a:fld id="{2C66B287-31D4-4B01-86C9-84038B482F29}" type="slidenum">
              <a:rPr lang="en-US" altLang="en-US" smtClean="0"/>
              <a:pPr>
                <a:defRPr/>
              </a:pPr>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a:extLst>
              <a:ext uri="{FF2B5EF4-FFF2-40B4-BE49-F238E27FC236}">
                <a16:creationId xmlns:a16="http://schemas.microsoft.com/office/drawing/2014/main" id="{2464BE4B-ED6B-420E-9685-B3DC5245775A}"/>
              </a:ext>
            </a:extLst>
          </p:cNvPr>
          <p:cNvSpPr>
            <a:spLocks noGrp="1"/>
          </p:cNvSpPr>
          <p:nvPr>
            <p:ph type="body" idx="1"/>
          </p:nvPr>
        </p:nvSpPr>
        <p:spPr/>
        <p:txBody>
          <a:bodyPr/>
          <a:lstStyle/>
          <a:p>
            <a:pPr>
              <a:defRPr/>
            </a:pPr>
            <a:r>
              <a:rPr lang="en-US" altLang="en-US" dirty="0"/>
              <a:t>We’ve learned today that by adding physically active brain breaks throughout the school day, it can make classwork seem less daunting for students. </a:t>
            </a:r>
            <a:r>
              <a:rPr lang="en-US" altLang="en-US" dirty="0">
                <a:sym typeface="Calibri"/>
              </a:rPr>
              <a:t>Next, l</a:t>
            </a:r>
            <a:r>
              <a:rPr lang="en-US" altLang="en-US" dirty="0"/>
              <a:t>et’s discuss some tips that will assist with incorporating physical activity during the school day:</a:t>
            </a:r>
          </a:p>
          <a:p>
            <a:pPr>
              <a:defRPr/>
            </a:pPr>
            <a:endParaRPr lang="en-US" altLang="en-US" dirty="0"/>
          </a:p>
          <a:p>
            <a:pPr marL="175856" indent="-175856">
              <a:buFont typeface="Arial" panose="020B0604020202020204" pitchFamily="34" charset="0"/>
              <a:buChar char="•"/>
              <a:defRPr/>
            </a:pPr>
            <a:r>
              <a:rPr lang="en-US" dirty="0">
                <a:sym typeface="Calibri"/>
              </a:rPr>
              <a:t>Incorporate Brain Breaks into the classroom routine (i.e. at predetermined times, during transitions, etc.) so that they are ingrained into the daily schedule. </a:t>
            </a:r>
          </a:p>
          <a:p>
            <a:pPr marL="175856" indent="-175856">
              <a:buFont typeface="Arial" panose="020B0604020202020204" pitchFamily="34" charset="0"/>
              <a:buChar char="•"/>
              <a:defRPr/>
            </a:pPr>
            <a:endParaRPr lang="en-US" dirty="0">
              <a:sym typeface="Calibri"/>
            </a:endParaRPr>
          </a:p>
          <a:p>
            <a:pPr marL="175856" indent="-175856">
              <a:buFont typeface="Arial" panose="020B0604020202020204" pitchFamily="34" charset="0"/>
              <a:buChar char="•"/>
              <a:defRPr/>
            </a:pPr>
            <a:r>
              <a:rPr lang="en-US" dirty="0">
                <a:sym typeface="Calibri"/>
              </a:rPr>
              <a:t>Create active environments within the classroom by including opportunities to move such as having students walk to a predetermined spot to pick up and/or turn in worksheets instead of handing worksheets out to students or going around to gather assignments from students once they are complete. </a:t>
            </a:r>
          </a:p>
          <a:p>
            <a:pPr marL="175856" indent="-175856">
              <a:buFont typeface="Arial" panose="020B0604020202020204" pitchFamily="34" charset="0"/>
              <a:buChar char="•"/>
              <a:defRPr/>
            </a:pPr>
            <a:endParaRPr lang="en-US" dirty="0">
              <a:sym typeface="Calibri"/>
            </a:endParaRPr>
          </a:p>
          <a:p>
            <a:pPr marL="175856" indent="-175856">
              <a:buFont typeface="Arial" panose="020B0604020202020204" pitchFamily="34" charset="0"/>
              <a:buChar char="•"/>
              <a:defRPr/>
            </a:pPr>
            <a:r>
              <a:rPr lang="en-US" dirty="0">
                <a:sym typeface="Calibri"/>
              </a:rPr>
              <a:t>Use active instructional strategies. Rather than asking students to raise their hand to answer a question, ask them to stand up instead. Other active instructional strategies include having a scavenger hunt to locate rhyming words or setting up stations throughout the room in order to have students complete a worksheet.</a:t>
            </a:r>
          </a:p>
          <a:p>
            <a:pPr marL="175856" indent="-175856">
              <a:buFont typeface="Arial" panose="020B0604020202020204" pitchFamily="34" charset="0"/>
              <a:buChar char="•"/>
              <a:defRPr/>
            </a:pPr>
            <a:endParaRPr lang="en-US" dirty="0">
              <a:sym typeface="Calibri"/>
            </a:endParaRPr>
          </a:p>
          <a:p>
            <a:pPr marL="175856" indent="-175856">
              <a:buFont typeface="Arial" panose="020B0604020202020204" pitchFamily="34" charset="0"/>
              <a:buChar char="•"/>
              <a:defRPr/>
            </a:pPr>
            <a:r>
              <a:rPr lang="en-US" dirty="0">
                <a:sym typeface="Calibri"/>
              </a:rPr>
              <a:t>Use activities </a:t>
            </a:r>
            <a:r>
              <a:rPr lang="en-US" dirty="0"/>
              <a:t>that integrate movement into instruction. For example: during classroom language arts instruction when students are working on vocabulary words you could use a balloon or ball that the students can throw around to one another in the classroom while the student who catches the ball can put the next letter in the vocabulary word they are trying to spell.  </a:t>
            </a:r>
            <a:endParaRPr lang="en-US" dirty="0">
              <a:sym typeface="Calibri"/>
            </a:endParaRPr>
          </a:p>
          <a:p>
            <a:pPr marL="175856" indent="-175856">
              <a:buFont typeface="Arial" panose="020B0604020202020204" pitchFamily="34" charset="0"/>
              <a:buChar char="•"/>
              <a:defRPr/>
            </a:pPr>
            <a:endParaRPr lang="en-US" dirty="0">
              <a:sym typeface="Calibri"/>
            </a:endParaRPr>
          </a:p>
          <a:p>
            <a:pPr marL="175856" indent="-175856">
              <a:buFont typeface="Arial" panose="020B0604020202020204" pitchFamily="34" charset="0"/>
              <a:buChar char="•"/>
              <a:defRPr/>
            </a:pPr>
            <a:r>
              <a:rPr lang="en-US" dirty="0">
                <a:sym typeface="Calibri"/>
              </a:rPr>
              <a:t>Flexible seating can also provide opportunities for brain breaks for students.  Examples of flexible seating include stand up desks and exercise balls. </a:t>
            </a:r>
          </a:p>
          <a:p>
            <a:pPr>
              <a:defRPr/>
            </a:pPr>
            <a:endParaRPr lang="en-US" dirty="0">
              <a:sym typeface="Calibri"/>
            </a:endParaRPr>
          </a:p>
        </p:txBody>
      </p:sp>
      <p:sp>
        <p:nvSpPr>
          <p:cNvPr id="58371" name="Slide Image Placeholder 11">
            <a:extLst>
              <a:ext uri="{FF2B5EF4-FFF2-40B4-BE49-F238E27FC236}">
                <a16:creationId xmlns:a16="http://schemas.microsoft.com/office/drawing/2014/main" id="{B7B6F062-602B-41BD-AE36-6D21D7FBF8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Date Placeholder 1">
            <a:extLst>
              <a:ext uri="{FF2B5EF4-FFF2-40B4-BE49-F238E27FC236}">
                <a16:creationId xmlns:a16="http://schemas.microsoft.com/office/drawing/2014/main" id="{60649705-ED2C-4B53-A7D3-D0A3E2F81148}"/>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58373" name="Footer Placeholder 3">
            <a:extLst>
              <a:ext uri="{FF2B5EF4-FFF2-40B4-BE49-F238E27FC236}">
                <a16:creationId xmlns:a16="http://schemas.microsoft.com/office/drawing/2014/main" id="{9A5C82DF-0BE3-4E3B-A7ED-3AEEFDF9A016}"/>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5" name="Slide Number Placeholder 4">
            <a:extLst>
              <a:ext uri="{FF2B5EF4-FFF2-40B4-BE49-F238E27FC236}">
                <a16:creationId xmlns:a16="http://schemas.microsoft.com/office/drawing/2014/main" id="{7A106CBD-7C92-4EBC-839A-B308ABCD6225}"/>
              </a:ext>
            </a:extLst>
          </p:cNvPr>
          <p:cNvSpPr>
            <a:spLocks noGrp="1"/>
          </p:cNvSpPr>
          <p:nvPr>
            <p:ph type="sldNum" sz="quarter" idx="5"/>
          </p:nvPr>
        </p:nvSpPr>
        <p:spPr/>
        <p:txBody>
          <a:bodyPr/>
          <a:lstStyle/>
          <a:p>
            <a:pPr>
              <a:defRPr/>
            </a:pPr>
            <a:fld id="{9F72C991-78DE-4027-872A-431091274FCE}" type="slidenum">
              <a:rPr lang="en-US" altLang="en-US" smtClean="0"/>
              <a:pPr>
                <a:defRPr/>
              </a:pPr>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Notes Placeholder 2">
            <a:extLst>
              <a:ext uri="{FF2B5EF4-FFF2-40B4-BE49-F238E27FC236}">
                <a16:creationId xmlns:a16="http://schemas.microsoft.com/office/drawing/2014/main" id="{E5766EE1-4409-42A9-BE29-B9AE1BC9D8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Have brain break ideas ready to go when the need arises! Having a “list”, jar, bowl, popsicle sticks, and/or task cards with different brain breaks to choose from will make it easier to spontaneously incorporate a brain break when students are showing signs of needing a break. </a:t>
            </a:r>
          </a:p>
          <a:p>
            <a:endParaRPr lang="en-US" altLang="en-US" dirty="0"/>
          </a:p>
          <a:p>
            <a:r>
              <a:rPr lang="en-US" altLang="en-US" dirty="0"/>
              <a:t>Timing and frequency of brain breaks is important and should take place prior to distraction, fatigue or inattention setting in. Students should have a movement type brain break every 25-30 minutes. Brain breaks can take 1-3 minutes of class time to complete. Brain breaks can also be integrated as part of classroom learning activities and instruction. </a:t>
            </a:r>
          </a:p>
          <a:p>
            <a:endParaRPr lang="en-US" altLang="en-US" dirty="0"/>
          </a:p>
          <a:p>
            <a:r>
              <a:rPr lang="en-US" altLang="en-US" dirty="0"/>
              <a:t>Structuring brain breaks will depend on the children’s ages, abilities, focus development, and learning styles and can be seamlessly worked into lesson plans. </a:t>
            </a:r>
          </a:p>
          <a:p>
            <a:endParaRPr lang="en-US" altLang="en-US" dirty="0"/>
          </a:p>
          <a:p>
            <a:r>
              <a:rPr lang="en-US" altLang="en-US" dirty="0"/>
              <a:t>Brain breaks aren’t only refreshing students…but for teachers too! Teachers are also encouraged to participate!</a:t>
            </a:r>
          </a:p>
        </p:txBody>
      </p:sp>
      <p:sp>
        <p:nvSpPr>
          <p:cNvPr id="60419" name="Slide Image Placeholder 5">
            <a:extLst>
              <a:ext uri="{FF2B5EF4-FFF2-40B4-BE49-F238E27FC236}">
                <a16:creationId xmlns:a16="http://schemas.microsoft.com/office/drawing/2014/main" id="{48E43503-7A71-4DD1-B63B-1041F381F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Date Placeholder 1">
            <a:extLst>
              <a:ext uri="{FF2B5EF4-FFF2-40B4-BE49-F238E27FC236}">
                <a16:creationId xmlns:a16="http://schemas.microsoft.com/office/drawing/2014/main" id="{7C6FBB42-0C94-412A-9A06-01FF711A2E31}"/>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60421" name="Footer Placeholder 2">
            <a:extLst>
              <a:ext uri="{FF2B5EF4-FFF2-40B4-BE49-F238E27FC236}">
                <a16:creationId xmlns:a16="http://schemas.microsoft.com/office/drawing/2014/main" id="{2D70E237-91F7-4401-91E8-15A559860A64}"/>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4" name="Slide Number Placeholder 3">
            <a:extLst>
              <a:ext uri="{FF2B5EF4-FFF2-40B4-BE49-F238E27FC236}">
                <a16:creationId xmlns:a16="http://schemas.microsoft.com/office/drawing/2014/main" id="{5A405D1C-5AB9-49F4-84B3-F7B423045FD3}"/>
              </a:ext>
            </a:extLst>
          </p:cNvPr>
          <p:cNvSpPr>
            <a:spLocks noGrp="1"/>
          </p:cNvSpPr>
          <p:nvPr>
            <p:ph type="sldNum" sz="quarter" idx="5"/>
          </p:nvPr>
        </p:nvSpPr>
        <p:spPr/>
        <p:txBody>
          <a:bodyPr/>
          <a:lstStyle/>
          <a:p>
            <a:pPr>
              <a:defRPr/>
            </a:pPr>
            <a:fld id="{2FB96119-EC53-4194-8FEE-1F0D79646319}" type="slidenum">
              <a:rPr lang="en-US" altLang="en-US" smtClean="0"/>
              <a:pPr>
                <a:defRPr/>
              </a:pPr>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Notes Placeholder 2">
            <a:extLst>
              <a:ext uri="{FF2B5EF4-FFF2-40B4-BE49-F238E27FC236}">
                <a16:creationId xmlns:a16="http://schemas.microsoft.com/office/drawing/2014/main" id="{1116398D-96D4-4C2E-88DD-5B1779C22D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Let’s explore some simple steps for implementing brain breaks. </a:t>
            </a:r>
          </a:p>
          <a:p>
            <a:endParaRPr lang="en-US" altLang="en-US" dirty="0"/>
          </a:p>
          <a:p>
            <a:r>
              <a:rPr lang="en-US" altLang="en-US" dirty="0"/>
              <a:t>First, its important to set class expectations for participating in brain breaks. Remind students that everyone is encouraged to participate and give their best effort. Set a time limit for the activity and share with students. Remind students of the rules and the stop and respond signals. Develop a technique for getting students to resume work such as a 10-second count-down cue or play a short 10-second musical clip cue.  It is important to </a:t>
            </a:r>
            <a:r>
              <a:rPr lang="en-US" altLang="en-US" dirty="0">
                <a:sym typeface="Calibri" panose="020F0502020204030204" pitchFamily="34" charset="0"/>
              </a:rPr>
              <a:t>decide ahead of time what is an acceptable level of noise and devise a signal to let students know when the volume is reaching the maximum level.</a:t>
            </a:r>
            <a:endParaRPr lang="en-US" altLang="en-US" dirty="0"/>
          </a:p>
          <a:p>
            <a:endParaRPr lang="en-US" altLang="en-US" dirty="0"/>
          </a:p>
          <a:p>
            <a:r>
              <a:rPr lang="en-US" altLang="en-US" dirty="0"/>
              <a:t>Make sure that the area is safe for the brain break. Move objects out of the way for safe movement. </a:t>
            </a:r>
          </a:p>
          <a:p>
            <a:endParaRPr lang="en-US" altLang="en-US" dirty="0"/>
          </a:p>
          <a:p>
            <a:r>
              <a:rPr lang="en-US" altLang="en-US" dirty="0"/>
              <a:t>Provide instruction for the brain break. If needed display the written directions, explain them, and demonstrate the task. </a:t>
            </a:r>
          </a:p>
          <a:p>
            <a:endParaRPr lang="en-US" altLang="en-US" dirty="0"/>
          </a:p>
          <a:p>
            <a:r>
              <a:rPr lang="en-US" altLang="en-US" dirty="0"/>
              <a:t>Pay compliments to students during the brain break – value their participation so they will want to participate again. </a:t>
            </a:r>
          </a:p>
          <a:p>
            <a:endParaRPr lang="en-US" altLang="en-US" dirty="0"/>
          </a:p>
          <a:p>
            <a:r>
              <a:rPr lang="en-US" altLang="en-US" dirty="0"/>
              <a:t>Let students provide feedback about the activity and whether they liked the activity.</a:t>
            </a:r>
          </a:p>
        </p:txBody>
      </p:sp>
      <p:sp>
        <p:nvSpPr>
          <p:cNvPr id="62467" name="Slide Image Placeholder 5">
            <a:extLst>
              <a:ext uri="{FF2B5EF4-FFF2-40B4-BE49-F238E27FC236}">
                <a16:creationId xmlns:a16="http://schemas.microsoft.com/office/drawing/2014/main" id="{65F758D2-52EA-4600-AA06-71E6C68059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Date Placeholder 1">
            <a:extLst>
              <a:ext uri="{FF2B5EF4-FFF2-40B4-BE49-F238E27FC236}">
                <a16:creationId xmlns:a16="http://schemas.microsoft.com/office/drawing/2014/main" id="{3DB0B180-D415-40E8-B21D-C0CDE104CA5A}"/>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62469" name="Footer Placeholder 2">
            <a:extLst>
              <a:ext uri="{FF2B5EF4-FFF2-40B4-BE49-F238E27FC236}">
                <a16:creationId xmlns:a16="http://schemas.microsoft.com/office/drawing/2014/main" id="{A0F25E42-390B-4C40-AB6A-E59CFB554B02}"/>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4" name="Slide Number Placeholder 3">
            <a:extLst>
              <a:ext uri="{FF2B5EF4-FFF2-40B4-BE49-F238E27FC236}">
                <a16:creationId xmlns:a16="http://schemas.microsoft.com/office/drawing/2014/main" id="{A5DC15DB-0C0D-4824-B300-317256C9F96E}"/>
              </a:ext>
            </a:extLst>
          </p:cNvPr>
          <p:cNvSpPr>
            <a:spLocks noGrp="1"/>
          </p:cNvSpPr>
          <p:nvPr>
            <p:ph type="sldNum" sz="quarter" idx="5"/>
          </p:nvPr>
        </p:nvSpPr>
        <p:spPr/>
        <p:txBody>
          <a:bodyPr/>
          <a:lstStyle/>
          <a:p>
            <a:pPr>
              <a:defRPr/>
            </a:pPr>
            <a:fld id="{95B40065-2E58-49B7-BAC8-9F3A7BDAD259}" type="slidenum">
              <a:rPr lang="en-US" altLang="en-US" smtClean="0"/>
              <a:pPr>
                <a:defRPr/>
              </a:pPr>
              <a:t>23</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4514" name="Shape 379">
            <a:extLst>
              <a:ext uri="{FF2B5EF4-FFF2-40B4-BE49-F238E27FC236}">
                <a16:creationId xmlns:a16="http://schemas.microsoft.com/office/drawing/2014/main" id="{B0353154-029D-46AA-949D-04EACBB5A7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ym typeface="Calibri" panose="020F0502020204030204" pitchFamily="34" charset="0"/>
              </a:rPr>
              <a:t>It is important that once the brain beak is over that students bring their focus back to the lesson or classroom task. </a:t>
            </a:r>
            <a:r>
              <a:rPr lang="en-US" altLang="en-US" dirty="0"/>
              <a:t>How can students be refocused after a brain break?</a:t>
            </a:r>
          </a:p>
          <a:p>
            <a:endParaRPr lang="en-US" altLang="en-US" dirty="0"/>
          </a:p>
          <a:p>
            <a:r>
              <a:rPr lang="en-US" altLang="en-US" dirty="0"/>
              <a:t>Attention Getters may include: hand-clappers, silly whistles, a train whistle or a duck call.  Or use a Call &amp; Respond technique, for example, teacher says something like “Active Kids” and the students respond with “Do Better”. Unlimited variations are possible like using the school mascot or a favorite teacher saying. </a:t>
            </a:r>
          </a:p>
          <a:p>
            <a:endParaRPr lang="en-US" altLang="en-US" dirty="0"/>
          </a:p>
          <a:p>
            <a:r>
              <a:rPr lang="en-US" altLang="en-US" dirty="0"/>
              <a:t>Another way to bring students back is to use the “Give me a hand” technique - Tell the kids, “give me a hand” means students stop and raise one hand in the air. Other variations could include “Give me a clap” and students clap, “Give me a stomp” and students stomp one foot, or may ask any combination such as “Give me three claps and a stomp” and the students’ attention is focused back on the tasks at hand. </a:t>
            </a:r>
          </a:p>
          <a:p>
            <a:endParaRPr lang="en-US" altLang="en-US" dirty="0"/>
          </a:p>
          <a:p>
            <a:r>
              <a:rPr lang="en-US" altLang="en-US" dirty="0"/>
              <a:t>Have live music you can play and stop when you want students to freeze. </a:t>
            </a:r>
          </a:p>
        </p:txBody>
      </p:sp>
      <p:sp>
        <p:nvSpPr>
          <p:cNvPr id="64515" name="Slide Image Placeholder 2">
            <a:extLst>
              <a:ext uri="{FF2B5EF4-FFF2-40B4-BE49-F238E27FC236}">
                <a16:creationId xmlns:a16="http://schemas.microsoft.com/office/drawing/2014/main" id="{381C3AEB-77C1-4A4E-A5A6-F9D01C4884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Date Placeholder 1">
            <a:extLst>
              <a:ext uri="{FF2B5EF4-FFF2-40B4-BE49-F238E27FC236}">
                <a16:creationId xmlns:a16="http://schemas.microsoft.com/office/drawing/2014/main" id="{3D18FFF7-BD97-48BE-8C43-E6F2496C86D4}"/>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64517" name="Footer Placeholder 2">
            <a:extLst>
              <a:ext uri="{FF2B5EF4-FFF2-40B4-BE49-F238E27FC236}">
                <a16:creationId xmlns:a16="http://schemas.microsoft.com/office/drawing/2014/main" id="{20CA2CB7-4442-416B-BF12-C23C5B25EE2C}"/>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4" name="Slide Number Placeholder 3">
            <a:extLst>
              <a:ext uri="{FF2B5EF4-FFF2-40B4-BE49-F238E27FC236}">
                <a16:creationId xmlns:a16="http://schemas.microsoft.com/office/drawing/2014/main" id="{4C0B9393-0E11-4741-B9BA-E68C76E691EF}"/>
              </a:ext>
            </a:extLst>
          </p:cNvPr>
          <p:cNvSpPr>
            <a:spLocks noGrp="1"/>
          </p:cNvSpPr>
          <p:nvPr>
            <p:ph type="sldNum" sz="quarter" idx="5"/>
          </p:nvPr>
        </p:nvSpPr>
        <p:spPr/>
        <p:txBody>
          <a:bodyPr/>
          <a:lstStyle/>
          <a:p>
            <a:pPr>
              <a:defRPr/>
            </a:pPr>
            <a:fld id="{318FFA67-B558-4D2D-8180-BC6B445CAFA3}" type="slidenum">
              <a:rPr lang="en-US" altLang="en-US" smtClean="0"/>
              <a:pPr>
                <a:defRPr/>
              </a:pPr>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Notes Placeholder 2">
            <a:extLst>
              <a:ext uri="{FF2B5EF4-FFF2-40B4-BE49-F238E27FC236}">
                <a16:creationId xmlns:a16="http://schemas.microsoft.com/office/drawing/2014/main" id="{2BF9B912-9CC9-4CB2-AA5F-9815A16B49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What types of classroom items can be used for brain breaks? Be creative and use items found in the classroom. For example, students can use their desk to do desk pushups! Students chairs can be used to do chair squats or dips. A wall can be used to do wall sits or wall pushups. Ask students to place a pencil on the floor and ask them to jump over the pencil a designated number of times. Have students attempt to balance a book on top of their head! </a:t>
            </a:r>
          </a:p>
          <a:p>
            <a:endParaRPr lang="en-US" altLang="en-US" dirty="0"/>
          </a:p>
          <a:p>
            <a:r>
              <a:rPr lang="en-US" altLang="en-US" dirty="0"/>
              <a:t>Scraps of paper from the recycle bin can be used for a fun brain break called “Keep it Clean” where a teacher can create a line using tape or an imaginary line can be drawn the middle of the room. Give students several pages of paper from the recycle bin. Students can begin throwing objects across the line—the object is to keep objects off of your side of the room. When you call “time” the cleanest side (the one with the fewest objects) wins. </a:t>
            </a:r>
          </a:p>
          <a:p>
            <a:endParaRPr lang="en-US" altLang="en-US" dirty="0"/>
          </a:p>
          <a:p>
            <a:r>
              <a:rPr lang="en-US" altLang="en-US" dirty="0"/>
              <a:t>Brain breaks can even be taken outside. Have students use sidewalk chalk to write spelling words, practice sentence writing or math facts. </a:t>
            </a:r>
          </a:p>
          <a:p>
            <a:endParaRPr lang="en-US" altLang="en-US" dirty="0"/>
          </a:p>
          <a:p>
            <a:r>
              <a:rPr lang="en-US" altLang="en-US" dirty="0"/>
              <a:t>How have you used items in your classroom to conduct brain breaks? </a:t>
            </a:r>
            <a:r>
              <a:rPr lang="en-US" altLang="en-US" i="1" dirty="0">
                <a:latin typeface="Times New Roman" panose="02020603050405020304" pitchFamily="18" charset="0"/>
                <a:cs typeface="Times New Roman" panose="02020603050405020304" pitchFamily="18" charset="0"/>
              </a:rPr>
              <a:t>Ask participants to unmute or type in the chat box. </a:t>
            </a:r>
          </a:p>
          <a:p>
            <a:endParaRPr lang="en-US" altLang="en-US" dirty="0"/>
          </a:p>
        </p:txBody>
      </p:sp>
      <p:sp>
        <p:nvSpPr>
          <p:cNvPr id="66563" name="Slide Image Placeholder 5">
            <a:extLst>
              <a:ext uri="{FF2B5EF4-FFF2-40B4-BE49-F238E27FC236}">
                <a16:creationId xmlns:a16="http://schemas.microsoft.com/office/drawing/2014/main" id="{78999F79-4A8A-43DD-80CF-6DA53334BE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Date Placeholder 1">
            <a:extLst>
              <a:ext uri="{FF2B5EF4-FFF2-40B4-BE49-F238E27FC236}">
                <a16:creationId xmlns:a16="http://schemas.microsoft.com/office/drawing/2014/main" id="{485E1B88-C306-490E-8EEC-D0AAB2EF631B}"/>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66565" name="Footer Placeholder 2">
            <a:extLst>
              <a:ext uri="{FF2B5EF4-FFF2-40B4-BE49-F238E27FC236}">
                <a16:creationId xmlns:a16="http://schemas.microsoft.com/office/drawing/2014/main" id="{9DBF5D2E-E511-4C6F-BBF8-C35B917F28E1}"/>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4" name="Slide Number Placeholder 3">
            <a:extLst>
              <a:ext uri="{FF2B5EF4-FFF2-40B4-BE49-F238E27FC236}">
                <a16:creationId xmlns:a16="http://schemas.microsoft.com/office/drawing/2014/main" id="{C74AAE86-98D2-4DA9-8B05-96691D5076CC}"/>
              </a:ext>
            </a:extLst>
          </p:cNvPr>
          <p:cNvSpPr>
            <a:spLocks noGrp="1"/>
          </p:cNvSpPr>
          <p:nvPr>
            <p:ph type="sldNum" sz="quarter" idx="5"/>
          </p:nvPr>
        </p:nvSpPr>
        <p:spPr/>
        <p:txBody>
          <a:bodyPr/>
          <a:lstStyle/>
          <a:p>
            <a:pPr>
              <a:defRPr/>
            </a:pPr>
            <a:fld id="{43763984-666E-45A4-9ADE-DEABBE5B08C4}" type="slidenum">
              <a:rPr lang="en-US" altLang="en-US" smtClean="0"/>
              <a:pPr>
                <a:defRPr/>
              </a:pPr>
              <a:t>25</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Notes Placeholder 2">
            <a:extLst>
              <a:ext uri="{FF2B5EF4-FFF2-40B4-BE49-F238E27FC236}">
                <a16:creationId xmlns:a16="http://schemas.microsoft.com/office/drawing/2014/main" id="{0577B40B-B62D-4843-AF1A-E818E8C87FCE}"/>
              </a:ext>
            </a:extLst>
          </p:cNvPr>
          <p:cNvSpPr>
            <a:spLocks noGrp="1" noChangeArrowheads="1"/>
          </p:cNvSpPr>
          <p:nvPr>
            <p:ph type="body" idx="1"/>
          </p:nvPr>
        </p:nvSpPr>
        <p:spPr bwMode="auto">
          <a:xfrm>
            <a:off x="517525" y="3086100"/>
            <a:ext cx="6672263" cy="63119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a:defRPr/>
            </a:pPr>
            <a:r>
              <a:rPr lang="en-US" altLang="en-US" sz="1100" dirty="0"/>
              <a:t>Brain Break can also be conducted with no materials or preparation!  Here are a few ideas to consider!</a:t>
            </a:r>
          </a:p>
          <a:p>
            <a:pPr>
              <a:defRPr/>
            </a:pPr>
            <a:endParaRPr lang="en-US" altLang="en-US" sz="800" b="1" dirty="0"/>
          </a:p>
          <a:p>
            <a:pPr>
              <a:defRPr/>
            </a:pPr>
            <a:r>
              <a:rPr lang="en-US" altLang="en-US" sz="1100" b="1" dirty="0"/>
              <a:t>Write Your Name</a:t>
            </a:r>
            <a:r>
              <a:rPr lang="en-US" altLang="en-US" sz="1100" dirty="0"/>
              <a:t>: Have students use their index finger as an imaginary pencil, ask them to write their name in huge cursive in the air. Now repeat using different body parts as your pencil — elbow, knee, toe, belly button, head. Don’t forget to make sure all your i’s are dotted and t’s are crossed! This could be used to practice spelling words or sight words as well!</a:t>
            </a:r>
          </a:p>
          <a:p>
            <a:pPr>
              <a:defRPr/>
            </a:pPr>
            <a:endParaRPr lang="en-US" altLang="en-US" sz="800" dirty="0"/>
          </a:p>
          <a:p>
            <a:pPr>
              <a:defRPr/>
            </a:pPr>
            <a:r>
              <a:rPr lang="en-US" altLang="en-US" sz="1100" b="1" dirty="0"/>
              <a:t>Shake It</a:t>
            </a:r>
            <a:r>
              <a:rPr lang="en-US" altLang="en-US" sz="1100" dirty="0"/>
              <a:t>: Have students remain seated and ask them to raise their hands in the air. Have them start by shaking their right hand 10 times, left hand 10 times, left foot 10 times and right foot 10 times. Repeat counting down the number of shakes from 9-1. Speed up or slow down the counting to keep it interesting.</a:t>
            </a:r>
          </a:p>
          <a:p>
            <a:pPr>
              <a:defRPr/>
            </a:pPr>
            <a:endParaRPr lang="en-US" altLang="en-US" sz="800" dirty="0"/>
          </a:p>
          <a:p>
            <a:pPr>
              <a:defRPr/>
            </a:pPr>
            <a:r>
              <a:rPr lang="en-US" altLang="en-US" sz="1100" b="1" dirty="0"/>
              <a:t>Animal Instincts</a:t>
            </a:r>
            <a:r>
              <a:rPr lang="en-US" altLang="en-US" sz="1100" dirty="0"/>
              <a:t>: Pick one student to call out an animal and have everyone mimic how that animal moves. Go around the room until every student has an opportunity to call out an animal and the class has mimicked that animal.</a:t>
            </a:r>
          </a:p>
          <a:p>
            <a:pPr>
              <a:defRPr/>
            </a:pPr>
            <a:endParaRPr lang="en-US" altLang="en-US" sz="800" dirty="0"/>
          </a:p>
          <a:p>
            <a:pPr>
              <a:defRPr/>
            </a:pPr>
            <a:r>
              <a:rPr lang="en-US" altLang="en-US" sz="1100" b="1" dirty="0"/>
              <a:t>Calm Down</a:t>
            </a:r>
            <a:r>
              <a:rPr lang="en-US" altLang="en-US" sz="1100" dirty="0"/>
              <a:t>: Lead students in stretches to help loosen up tension. Have students each hold for 15-20 seconds each: reach for the sky, touch toes, arm circles, neck circles, knee to chest, etc.</a:t>
            </a:r>
          </a:p>
          <a:p>
            <a:pPr>
              <a:defRPr/>
            </a:pPr>
            <a:endParaRPr lang="en-US" altLang="en-US" sz="800" dirty="0"/>
          </a:p>
          <a:p>
            <a:pPr>
              <a:defRPr/>
            </a:pPr>
            <a:r>
              <a:rPr lang="en-US" altLang="en-US" sz="1100" b="1" dirty="0"/>
              <a:t>Walk and Talk</a:t>
            </a:r>
            <a:r>
              <a:rPr lang="en-US" altLang="en-US" sz="1100" dirty="0"/>
              <a:t>: Break students into groups of 2 or 3, and assign a topic related to a current lesson plan that students need to discuss while taking a 5-minute walk. They should report their discussion back to the class.</a:t>
            </a:r>
          </a:p>
          <a:p>
            <a:pPr>
              <a:defRPr/>
            </a:pPr>
            <a:endParaRPr lang="en-US" altLang="en-US" sz="800" dirty="0"/>
          </a:p>
          <a:p>
            <a:pPr>
              <a:defRPr/>
            </a:pPr>
            <a:r>
              <a:rPr lang="en-US" altLang="en-US" sz="1100" b="1" dirty="0"/>
              <a:t>Rainstorm</a:t>
            </a:r>
            <a:r>
              <a:rPr lang="en-US" altLang="en-US" sz="1100" dirty="0"/>
              <a:t>: Have a rainstorm in your classroom. Have students follow your lead; begin by having students very lightly rubbing their hands together, then lightly snap, slap their thighs, slap their thighs and stomp their feet (the rainstorm is at its peak!). Then stop stomping their feet, just slap their thighs, return to lightly snapping, rubbing their hands and stop. Do each action for 20 seconds.</a:t>
            </a:r>
          </a:p>
          <a:p>
            <a:pPr>
              <a:defRPr/>
            </a:pPr>
            <a:endParaRPr lang="en-US" altLang="en-US" sz="800" dirty="0"/>
          </a:p>
          <a:p>
            <a:pPr>
              <a:defRPr/>
            </a:pPr>
            <a:r>
              <a:rPr lang="en-US" altLang="en-US" sz="1100" b="1" dirty="0"/>
              <a:t>5-4-3-2-1</a:t>
            </a:r>
            <a:r>
              <a:rPr lang="en-US" altLang="en-US" sz="1100" dirty="0"/>
              <a:t>. In this simple game, students stand up and the teacher (or leader) has them do five different movements in descending order. For example the teacher would say: "Do five jumping jacks, spin around four times, hop on one foot three times, walk all the way around the classroom two times, give your neighbor one high-five (pausing in between each task for students to do it).</a:t>
            </a:r>
          </a:p>
          <a:p>
            <a:pPr>
              <a:defRPr/>
            </a:pPr>
            <a:endParaRPr lang="en-US" altLang="en-US" sz="800" dirty="0"/>
          </a:p>
          <a:p>
            <a:pPr>
              <a:defRPr/>
            </a:pPr>
            <a:r>
              <a:rPr lang="en-US" altLang="en-US" sz="1100" b="1" dirty="0"/>
              <a:t>Find it Fast </a:t>
            </a:r>
            <a:r>
              <a:rPr lang="en-US" altLang="en-US" sz="1100" dirty="0"/>
              <a:t>Call out a color or other trait (something round, something made of wood), and students must find an object in the room that fits the trait and get to it quickly. </a:t>
            </a:r>
          </a:p>
          <a:p>
            <a:pPr>
              <a:defRPr/>
            </a:pPr>
            <a:endParaRPr lang="en-US" altLang="en-US" sz="800" dirty="0"/>
          </a:p>
          <a:p>
            <a:pPr>
              <a:defRPr/>
            </a:pPr>
            <a:r>
              <a:rPr lang="en-US" altLang="en-US" sz="1100" b="1" dirty="0"/>
              <a:t>Simon Says</a:t>
            </a:r>
            <a:r>
              <a:rPr lang="en-US" altLang="en-US" sz="1100" dirty="0"/>
              <a:t>. An oldie but a goody!</a:t>
            </a:r>
          </a:p>
          <a:p>
            <a:pPr>
              <a:defRPr/>
            </a:pPr>
            <a:endParaRPr lang="en-US" altLang="en-US" sz="800" dirty="0"/>
          </a:p>
          <a:p>
            <a:pPr>
              <a:defRPr/>
            </a:pPr>
            <a:r>
              <a:rPr lang="en-US" altLang="en-US" sz="1100" b="1" dirty="0"/>
              <a:t>Jump Skip Counting</a:t>
            </a:r>
            <a:r>
              <a:rPr lang="en-US" altLang="en-US" sz="1100" dirty="0"/>
              <a:t> Have students count by twos, fives, tens etc. while jumping with each count. You could also practice spelling words this way.</a:t>
            </a:r>
          </a:p>
        </p:txBody>
      </p:sp>
      <p:sp>
        <p:nvSpPr>
          <p:cNvPr id="68611" name="Slide Image Placeholder 11">
            <a:extLst>
              <a:ext uri="{FF2B5EF4-FFF2-40B4-BE49-F238E27FC236}">
                <a16:creationId xmlns:a16="http://schemas.microsoft.com/office/drawing/2014/main" id="{80F32C14-831A-4744-9D58-46B5D8AE31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Date Placeholder 1">
            <a:extLst>
              <a:ext uri="{FF2B5EF4-FFF2-40B4-BE49-F238E27FC236}">
                <a16:creationId xmlns:a16="http://schemas.microsoft.com/office/drawing/2014/main" id="{65EB9E50-99AC-431C-87D6-E3F9FADC37BC}"/>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68613" name="Footer Placeholder 3">
            <a:extLst>
              <a:ext uri="{FF2B5EF4-FFF2-40B4-BE49-F238E27FC236}">
                <a16:creationId xmlns:a16="http://schemas.microsoft.com/office/drawing/2014/main" id="{4088F392-6941-4F90-958F-24CD68B1C910}"/>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5" name="Slide Number Placeholder 4">
            <a:extLst>
              <a:ext uri="{FF2B5EF4-FFF2-40B4-BE49-F238E27FC236}">
                <a16:creationId xmlns:a16="http://schemas.microsoft.com/office/drawing/2014/main" id="{0A953EDF-A00A-4960-8224-55AEA85B10BC}"/>
              </a:ext>
            </a:extLst>
          </p:cNvPr>
          <p:cNvSpPr>
            <a:spLocks noGrp="1"/>
          </p:cNvSpPr>
          <p:nvPr>
            <p:ph type="sldNum" sz="quarter" idx="5"/>
          </p:nvPr>
        </p:nvSpPr>
        <p:spPr/>
        <p:txBody>
          <a:bodyPr/>
          <a:lstStyle/>
          <a:p>
            <a:pPr>
              <a:defRPr/>
            </a:pPr>
            <a:fld id="{9802C964-62CC-454E-B2AE-07B6BF4F4131}" type="slidenum">
              <a:rPr lang="en-US" altLang="en-US" smtClean="0"/>
              <a:pPr>
                <a:defRPr/>
              </a:pPr>
              <a:t>26</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a:extLst>
              <a:ext uri="{FF2B5EF4-FFF2-40B4-BE49-F238E27FC236}">
                <a16:creationId xmlns:a16="http://schemas.microsoft.com/office/drawing/2014/main" id="{036A4258-E9E8-4F6E-81FF-F6C4CD59277A}"/>
              </a:ext>
            </a:extLst>
          </p:cNvPr>
          <p:cNvSpPr>
            <a:spLocks noGrp="1"/>
          </p:cNvSpPr>
          <p:nvPr>
            <p:ph type="body" idx="1"/>
          </p:nvPr>
        </p:nvSpPr>
        <p:spPr/>
        <p:txBody>
          <a:bodyPr/>
          <a:lstStyle/>
          <a:p>
            <a:pPr algn="ctr">
              <a:defRPr/>
            </a:pPr>
            <a:r>
              <a:rPr lang="en-US" b="1" dirty="0"/>
              <a:t>Activity: Alphabet Scavenger Hunt</a:t>
            </a:r>
          </a:p>
          <a:p>
            <a:pPr>
              <a:defRPr/>
            </a:pPr>
            <a:endParaRPr lang="en-US" dirty="0"/>
          </a:p>
          <a:p>
            <a:pPr>
              <a:defRPr/>
            </a:pPr>
            <a:r>
              <a:rPr lang="en-US" b="1" dirty="0"/>
              <a:t>Supplies:</a:t>
            </a:r>
          </a:p>
          <a:p>
            <a:pPr marL="234475" indent="-234475">
              <a:buFont typeface="+mj-lt"/>
              <a:buAutoNum type="arabicPeriod"/>
              <a:defRPr/>
            </a:pPr>
            <a:r>
              <a:rPr lang="en-US" i="1" dirty="0">
                <a:latin typeface="Times New Roman" panose="02020603050405020304" pitchFamily="18" charset="0"/>
                <a:cs typeface="Times New Roman" panose="02020603050405020304" pitchFamily="18" charset="0"/>
              </a:rPr>
              <a:t>Timer</a:t>
            </a:r>
          </a:p>
          <a:p>
            <a:pPr marL="234475" indent="-234475">
              <a:buFont typeface="+mj-lt"/>
              <a:buAutoNum type="arabicPeriod"/>
              <a:defRPr/>
            </a:pPr>
            <a:r>
              <a:rPr lang="en-US" i="1" dirty="0">
                <a:latin typeface="Times New Roman" panose="02020603050405020304" pitchFamily="18" charset="0"/>
                <a:cs typeface="Times New Roman" panose="02020603050405020304" pitchFamily="18" charset="0"/>
              </a:rPr>
              <a:t>Letters for instructor to call out. (C, O, P, B, G, N, W, J, S)</a:t>
            </a:r>
          </a:p>
          <a:p>
            <a:pPr>
              <a:defRPr/>
            </a:pPr>
            <a:r>
              <a:rPr lang="en-US" dirty="0"/>
              <a:t> </a:t>
            </a:r>
          </a:p>
          <a:p>
            <a:pPr>
              <a:defRPr/>
            </a:pPr>
            <a:r>
              <a:rPr lang="en-US" b="1" dirty="0"/>
              <a:t>Procedure:</a:t>
            </a:r>
          </a:p>
          <a:p>
            <a:pPr marL="234475" indent="-234475">
              <a:buFont typeface="+mj-lt"/>
              <a:buAutoNum type="arabicPeriod"/>
              <a:defRPr/>
            </a:pPr>
            <a:r>
              <a:rPr lang="en-US" i="1" dirty="0">
                <a:latin typeface="Times New Roman" panose="02020603050405020304" pitchFamily="18" charset="0"/>
                <a:cs typeface="Times New Roman" panose="02020603050405020304" pitchFamily="18" charset="0"/>
              </a:rPr>
              <a:t>Instructor explains to the participants that they will be getting up and out of their seats for a movement brain break.  Participants will be competing in an alphabet scavenger hunt.  </a:t>
            </a:r>
          </a:p>
          <a:p>
            <a:pPr marL="234475" indent="-234475">
              <a:buFont typeface="+mj-lt"/>
              <a:buAutoNum type="arabicPeriod"/>
              <a:defRPr/>
            </a:pPr>
            <a:r>
              <a:rPr lang="en-US" i="1" dirty="0">
                <a:latin typeface="Times New Roman" panose="02020603050405020304" pitchFamily="18" charset="0"/>
                <a:cs typeface="Times New Roman" panose="02020603050405020304" pitchFamily="18" charset="0"/>
              </a:rPr>
              <a:t>Explain that the instructor will provide a letter of the alphabet and that the participant will have 30 seconds to find an object that begins with that letter and display it on their screen.</a:t>
            </a:r>
          </a:p>
          <a:p>
            <a:pPr marL="234475" indent="-234475">
              <a:buFont typeface="+mj-lt"/>
              <a:buAutoNum type="arabicPeriod"/>
              <a:defRPr/>
            </a:pPr>
            <a:r>
              <a:rPr lang="en-US" i="1" dirty="0">
                <a:latin typeface="Times New Roman" panose="02020603050405020304" pitchFamily="18" charset="0"/>
                <a:cs typeface="Times New Roman" panose="02020603050405020304" pitchFamily="18" charset="0"/>
              </a:rPr>
              <a:t>Instructor will randomly select a letter of the alphabet and provide 30 seconds for participants to locate an object beginning with that letter. Participants should have the chance to find at least 8 objects. (C, O, P, B, G, N, W, J, S)</a:t>
            </a:r>
          </a:p>
          <a:p>
            <a:pPr marL="234475" indent="-234475">
              <a:buFont typeface="+mj-lt"/>
              <a:buAutoNum type="arabicPeriod"/>
              <a:defRPr/>
            </a:pPr>
            <a:r>
              <a:rPr lang="en-US" i="1" dirty="0">
                <a:latin typeface="Times New Roman" panose="02020603050405020304" pitchFamily="18" charset="0"/>
                <a:cs typeface="Times New Roman" panose="02020603050405020304" pitchFamily="18" charset="0"/>
              </a:rPr>
              <a:t>Ask participants how they feel after completing the activity?  Are they more energized? Happy? </a:t>
            </a:r>
          </a:p>
          <a:p>
            <a:pPr>
              <a:defRPr/>
            </a:pPr>
            <a:endParaRPr lang="en-US" dirty="0"/>
          </a:p>
          <a:p>
            <a:pPr>
              <a:defRPr/>
            </a:pPr>
            <a:r>
              <a:rPr lang="en-US" b="1" dirty="0"/>
              <a:t>Estimated Time:  </a:t>
            </a:r>
          </a:p>
          <a:p>
            <a:pPr>
              <a:defRPr/>
            </a:pPr>
            <a:r>
              <a:rPr lang="en-US" i="1" dirty="0">
                <a:latin typeface="Times New Roman" panose="02020603050405020304" pitchFamily="18" charset="0"/>
                <a:cs typeface="Times New Roman" panose="02020603050405020304" pitchFamily="18" charset="0"/>
              </a:rPr>
              <a:t>5 minutes</a:t>
            </a:r>
          </a:p>
          <a:p>
            <a:pPr>
              <a:defRPr/>
            </a:pPr>
            <a:endParaRPr lang="en-US" dirty="0"/>
          </a:p>
          <a:p>
            <a:pPr>
              <a:defRPr/>
            </a:pPr>
            <a:endParaRPr lang="en-US" dirty="0"/>
          </a:p>
        </p:txBody>
      </p:sp>
      <p:sp>
        <p:nvSpPr>
          <p:cNvPr id="70659" name="Slide Image Placeholder 6">
            <a:extLst>
              <a:ext uri="{FF2B5EF4-FFF2-40B4-BE49-F238E27FC236}">
                <a16:creationId xmlns:a16="http://schemas.microsoft.com/office/drawing/2014/main" id="{DBAB84E4-6093-43CA-8792-4B80422323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Date Placeholder 1">
            <a:extLst>
              <a:ext uri="{FF2B5EF4-FFF2-40B4-BE49-F238E27FC236}">
                <a16:creationId xmlns:a16="http://schemas.microsoft.com/office/drawing/2014/main" id="{F11D7526-EE75-45FB-BBFA-7F01102D3609}"/>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70661" name="Footer Placeholder 3">
            <a:extLst>
              <a:ext uri="{FF2B5EF4-FFF2-40B4-BE49-F238E27FC236}">
                <a16:creationId xmlns:a16="http://schemas.microsoft.com/office/drawing/2014/main" id="{4C8B8527-91CF-4A02-8605-8F1F9886A47C}"/>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5" name="Slide Number Placeholder 4">
            <a:extLst>
              <a:ext uri="{FF2B5EF4-FFF2-40B4-BE49-F238E27FC236}">
                <a16:creationId xmlns:a16="http://schemas.microsoft.com/office/drawing/2014/main" id="{B3D7031B-D35B-4C17-B082-958B35138F81}"/>
              </a:ext>
            </a:extLst>
          </p:cNvPr>
          <p:cNvSpPr>
            <a:spLocks noGrp="1"/>
          </p:cNvSpPr>
          <p:nvPr>
            <p:ph type="sldNum" sz="quarter" idx="5"/>
          </p:nvPr>
        </p:nvSpPr>
        <p:spPr/>
        <p:txBody>
          <a:bodyPr/>
          <a:lstStyle/>
          <a:p>
            <a:pPr>
              <a:defRPr/>
            </a:pPr>
            <a:fld id="{A74EAF55-F33A-4DAF-89D0-1D214F14888E}" type="slidenum">
              <a:rPr lang="en-US" altLang="en-US" smtClean="0"/>
              <a:pPr>
                <a:defRPr/>
              </a:pPr>
              <a:t>27</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Notes Placeholder 2">
            <a:extLst>
              <a:ext uri="{FF2B5EF4-FFF2-40B4-BE49-F238E27FC236}">
                <a16:creationId xmlns:a16="http://schemas.microsoft.com/office/drawing/2014/main" id="{5FBB1B41-518F-408A-A173-E6FF30C82A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Elementary students have shorter attention spans and may get restless more quickly, for example they may max out with an activity after 10 minutes. Therefore, breaking school work up with frequent brain breaks can help keep students stay on task.  Elementary students may do well on equal ratios of school work followed by the same amount of activity. </a:t>
            </a:r>
          </a:p>
          <a:p>
            <a:endParaRPr lang="en-US" altLang="en-US" dirty="0"/>
          </a:p>
          <a:p>
            <a:r>
              <a:rPr lang="en-US" altLang="en-US" dirty="0"/>
              <a:t>Brain break activities that may be fun for elementary school age include: </a:t>
            </a:r>
            <a:r>
              <a:rPr lang="en-US" altLang="en-US" i="1" dirty="0">
                <a:latin typeface="Times New Roman" panose="02020603050405020304" pitchFamily="18" charset="0"/>
                <a:cs typeface="Times New Roman" panose="02020603050405020304" pitchFamily="18" charset="0"/>
              </a:rPr>
              <a:t>Read slide…</a:t>
            </a:r>
          </a:p>
          <a:p>
            <a:endParaRPr lang="en-US" altLang="en-US" dirty="0"/>
          </a:p>
          <a:p>
            <a:r>
              <a:rPr lang="en-US" altLang="en-US" dirty="0"/>
              <a:t>Let’s watch a video of a hallway in a school that has been turned into a means in which elementary students can have fun and be physically active. </a:t>
            </a:r>
            <a:r>
              <a:rPr lang="en-US" altLang="en-US" i="1" dirty="0">
                <a:latin typeface="Times New Roman" panose="02020603050405020304" pitchFamily="18" charset="0"/>
                <a:cs typeface="Times New Roman" panose="02020603050405020304" pitchFamily="18" charset="0"/>
              </a:rPr>
              <a:t>Click on the photo on the slide to watch the video or use the following link - https://www.youtube.com/watch?app=desktop&amp;v=laos8VosF0U </a:t>
            </a:r>
          </a:p>
          <a:p>
            <a:endParaRPr lang="en-US" altLang="en-US" dirty="0"/>
          </a:p>
        </p:txBody>
      </p:sp>
      <p:sp>
        <p:nvSpPr>
          <p:cNvPr id="72707" name="Slide Image Placeholder 5">
            <a:extLst>
              <a:ext uri="{FF2B5EF4-FFF2-40B4-BE49-F238E27FC236}">
                <a16:creationId xmlns:a16="http://schemas.microsoft.com/office/drawing/2014/main" id="{8B7D5446-C890-4C61-9697-71BAA65189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Date Placeholder 1">
            <a:extLst>
              <a:ext uri="{FF2B5EF4-FFF2-40B4-BE49-F238E27FC236}">
                <a16:creationId xmlns:a16="http://schemas.microsoft.com/office/drawing/2014/main" id="{06F387BA-23C9-4275-BE4F-194783FDDF4B}"/>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72709" name="Footer Placeholder 2">
            <a:extLst>
              <a:ext uri="{FF2B5EF4-FFF2-40B4-BE49-F238E27FC236}">
                <a16:creationId xmlns:a16="http://schemas.microsoft.com/office/drawing/2014/main" id="{2AFB9B37-494C-4259-BB8B-08AA1CEBCB71}"/>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4" name="Slide Number Placeholder 3">
            <a:extLst>
              <a:ext uri="{FF2B5EF4-FFF2-40B4-BE49-F238E27FC236}">
                <a16:creationId xmlns:a16="http://schemas.microsoft.com/office/drawing/2014/main" id="{BA9F83C7-4858-4A36-8889-9A5C7CF53CDA}"/>
              </a:ext>
            </a:extLst>
          </p:cNvPr>
          <p:cNvSpPr>
            <a:spLocks noGrp="1"/>
          </p:cNvSpPr>
          <p:nvPr>
            <p:ph type="sldNum" sz="quarter" idx="5"/>
          </p:nvPr>
        </p:nvSpPr>
        <p:spPr/>
        <p:txBody>
          <a:bodyPr/>
          <a:lstStyle/>
          <a:p>
            <a:pPr>
              <a:defRPr/>
            </a:pPr>
            <a:fld id="{4537E084-BAE8-44D9-BA70-8F990B93B90F}" type="slidenum">
              <a:rPr lang="en-US" altLang="en-US" smtClean="0"/>
              <a:pPr>
                <a:defRPr/>
              </a:pPr>
              <a:t>28</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Notes Placeholder 2">
            <a:extLst>
              <a:ext uri="{FF2B5EF4-FFF2-40B4-BE49-F238E27FC236}">
                <a16:creationId xmlns:a16="http://schemas.microsoft.com/office/drawing/2014/main" id="{8BD4513D-0AFC-47D9-96DA-F897C7BCB4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Middle schoolers have a longer attention span than compared to elementary students so they may be able to stay focused on an academic task longer. However, allowing for longer brain breaks can be helpful as middle school students typically do not have the opportunity to participate in recess like elementary students. </a:t>
            </a:r>
          </a:p>
          <a:p>
            <a:endParaRPr lang="en-US" altLang="en-US"/>
          </a:p>
          <a:p>
            <a:r>
              <a:rPr lang="en-US" altLang="en-US"/>
              <a:t>Middle schoolers may enjoy participating in a talent show or going outside for a brain break. Another idea for middle schoolers is allowing students to pick an object or bring one from home. The student can hide the object and then describe the object allowing students the opportunity to try and guess what it is. Try having middle schoolers skip count around the room or work in groups to decipher brain teasers.</a:t>
            </a:r>
          </a:p>
          <a:p>
            <a:endParaRPr lang="en-US" altLang="en-US"/>
          </a:p>
          <a:p>
            <a:r>
              <a:rPr lang="en-US" altLang="en-US"/>
              <a:t>Let’s watch a video of an active hallway in a middle school. </a:t>
            </a:r>
            <a:r>
              <a:rPr lang="en-US" altLang="en-US" i="1">
                <a:latin typeface="Times New Roman" panose="02020603050405020304" pitchFamily="18" charset="0"/>
                <a:cs typeface="Times New Roman" panose="02020603050405020304" pitchFamily="18" charset="0"/>
              </a:rPr>
              <a:t>Click on the photo on the slide to watch the video or use the following link - https://www.youtube.com/watch?app=desktop&amp;v=gNiL7R4LOk4 </a:t>
            </a:r>
          </a:p>
        </p:txBody>
      </p:sp>
      <p:sp>
        <p:nvSpPr>
          <p:cNvPr id="74755" name="Slide Image Placeholder 5">
            <a:extLst>
              <a:ext uri="{FF2B5EF4-FFF2-40B4-BE49-F238E27FC236}">
                <a16:creationId xmlns:a16="http://schemas.microsoft.com/office/drawing/2014/main" id="{5B5CDAF7-6E53-4811-AA33-03DCCFC8E7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Date Placeholder 1">
            <a:extLst>
              <a:ext uri="{FF2B5EF4-FFF2-40B4-BE49-F238E27FC236}">
                <a16:creationId xmlns:a16="http://schemas.microsoft.com/office/drawing/2014/main" id="{5158EE53-5A46-480E-A28E-AC2A9F6C1C13}"/>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74757" name="Footer Placeholder 2">
            <a:extLst>
              <a:ext uri="{FF2B5EF4-FFF2-40B4-BE49-F238E27FC236}">
                <a16:creationId xmlns:a16="http://schemas.microsoft.com/office/drawing/2014/main" id="{F5D1AD23-74FB-44AB-8520-2A984FEBFA11}"/>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4" name="Slide Number Placeholder 3">
            <a:extLst>
              <a:ext uri="{FF2B5EF4-FFF2-40B4-BE49-F238E27FC236}">
                <a16:creationId xmlns:a16="http://schemas.microsoft.com/office/drawing/2014/main" id="{902CBF40-037D-4770-8DEE-C6D44C747403}"/>
              </a:ext>
            </a:extLst>
          </p:cNvPr>
          <p:cNvSpPr>
            <a:spLocks noGrp="1"/>
          </p:cNvSpPr>
          <p:nvPr>
            <p:ph type="sldNum" sz="quarter" idx="5"/>
          </p:nvPr>
        </p:nvSpPr>
        <p:spPr/>
        <p:txBody>
          <a:bodyPr/>
          <a:lstStyle/>
          <a:p>
            <a:pPr>
              <a:defRPr/>
            </a:pPr>
            <a:fld id="{8958390B-F870-4D05-8A6F-8BAA50DBA7E4}" type="slidenum">
              <a:rPr lang="en-US" altLang="en-US" smtClean="0"/>
              <a:pPr>
                <a:defRPr/>
              </a:pPr>
              <a:t>29</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otes Placeholder 2">
            <a:extLst>
              <a:ext uri="{FF2B5EF4-FFF2-40B4-BE49-F238E27FC236}">
                <a16:creationId xmlns:a16="http://schemas.microsoft.com/office/drawing/2014/main" id="{B5E07F39-F928-4F7C-87F9-AFDE79AC8E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Classrooms are a great place to promote lifelong healthy habits, such as being physically active. This training provides information on the importance and benefits of incorporating brain breaks in the classroom and provides examples, tools and resources that will assist schools with developing and implementing brain breaks. </a:t>
            </a:r>
          </a:p>
          <a:p>
            <a:endParaRPr lang="en-US" altLang="en-US" dirty="0"/>
          </a:p>
          <a:p>
            <a:r>
              <a:rPr lang="en-US" altLang="en-US" dirty="0"/>
              <a:t>By the end of this class, participants will be able to…</a:t>
            </a:r>
            <a:r>
              <a:rPr lang="en-US" altLang="en-US" i="1" dirty="0">
                <a:latin typeface="Times New Roman" panose="02020603050405020304" pitchFamily="18" charset="0"/>
                <a:cs typeface="Times New Roman" panose="02020603050405020304" pitchFamily="18" charset="0"/>
              </a:rPr>
              <a:t>Read Slide. </a:t>
            </a:r>
          </a:p>
        </p:txBody>
      </p:sp>
      <p:sp>
        <p:nvSpPr>
          <p:cNvPr id="21507" name="Slide Image Placeholder 5">
            <a:extLst>
              <a:ext uri="{FF2B5EF4-FFF2-40B4-BE49-F238E27FC236}">
                <a16:creationId xmlns:a16="http://schemas.microsoft.com/office/drawing/2014/main" id="{C58877AD-3EC9-4F9C-8295-1EE1458F97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8" name="Date Placeholder 1">
            <a:extLst>
              <a:ext uri="{FF2B5EF4-FFF2-40B4-BE49-F238E27FC236}">
                <a16:creationId xmlns:a16="http://schemas.microsoft.com/office/drawing/2014/main" id="{8C5247D8-BCF7-4040-A6AA-DC5E72ACF283}"/>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21509" name="Footer Placeholder 2">
            <a:extLst>
              <a:ext uri="{FF2B5EF4-FFF2-40B4-BE49-F238E27FC236}">
                <a16:creationId xmlns:a16="http://schemas.microsoft.com/office/drawing/2014/main" id="{E6F70A24-F964-42F2-A1C4-58F14760E2FF}"/>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4" name="Slide Number Placeholder 3">
            <a:extLst>
              <a:ext uri="{FF2B5EF4-FFF2-40B4-BE49-F238E27FC236}">
                <a16:creationId xmlns:a16="http://schemas.microsoft.com/office/drawing/2014/main" id="{4F2F624C-7886-41CB-B2AA-36B6B81576A1}"/>
              </a:ext>
            </a:extLst>
          </p:cNvPr>
          <p:cNvSpPr>
            <a:spLocks noGrp="1"/>
          </p:cNvSpPr>
          <p:nvPr>
            <p:ph type="sldNum" sz="quarter" idx="5"/>
          </p:nvPr>
        </p:nvSpPr>
        <p:spPr/>
        <p:txBody>
          <a:bodyPr/>
          <a:lstStyle/>
          <a:p>
            <a:pPr>
              <a:defRPr/>
            </a:pPr>
            <a:fld id="{6602CFD2-266C-40DA-A77E-1AB4401C7CF4}" type="slidenum">
              <a:rPr lang="en-US" altLang="en-US" smtClean="0"/>
              <a:pPr>
                <a:defRPr/>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Notes Placeholder 2">
            <a:extLst>
              <a:ext uri="{FF2B5EF4-FFF2-40B4-BE49-F238E27FC236}">
                <a16:creationId xmlns:a16="http://schemas.microsoft.com/office/drawing/2014/main" id="{F4F72CEC-EBFE-48CF-8EA6-9F022AB3D48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Older students typically have a longer attention span and can last up to 30 minutes or more on an activity. Highschool students could very easily last an hour doing school work and then taking a short 3-5 minute break.</a:t>
            </a:r>
          </a:p>
          <a:p>
            <a:endParaRPr lang="en-US" altLang="en-US" dirty="0"/>
          </a:p>
          <a:p>
            <a:r>
              <a:rPr lang="en-US" altLang="en-US" dirty="0"/>
              <a:t>Allow for more flexibility with older students by letting them come up with their own brain breaks or allowing them to take brain breaks at unstructured times on an individual basis. </a:t>
            </a:r>
          </a:p>
          <a:p>
            <a:endParaRPr lang="en-US" altLang="en-US" dirty="0"/>
          </a:p>
          <a:p>
            <a:r>
              <a:rPr lang="en-US" altLang="en-US" dirty="0"/>
              <a:t>While breaks can help reset student focus, an alternative, especially for older students may be to change teaching strategies throughout a lesson. For instance, try having students team up on a think-pair-share activity or allow them to work in groups. These activities can help break up any restlessness or boredom from a long lesson.</a:t>
            </a:r>
          </a:p>
          <a:p>
            <a:endParaRPr lang="en-US" altLang="en-US" dirty="0"/>
          </a:p>
          <a:p>
            <a:r>
              <a:rPr lang="en-US" altLang="en-US" dirty="0"/>
              <a:t>Ideas for brain breaks with older students can include: </a:t>
            </a:r>
            <a:r>
              <a:rPr lang="en-US" altLang="en-US" i="1" dirty="0">
                <a:latin typeface="Times New Roman" panose="02020603050405020304" pitchFamily="18" charset="0"/>
                <a:cs typeface="Times New Roman" panose="02020603050405020304" pitchFamily="18" charset="0"/>
              </a:rPr>
              <a:t>read slide…</a:t>
            </a:r>
          </a:p>
        </p:txBody>
      </p:sp>
      <p:sp>
        <p:nvSpPr>
          <p:cNvPr id="76803" name="Slide Image Placeholder 5">
            <a:extLst>
              <a:ext uri="{FF2B5EF4-FFF2-40B4-BE49-F238E27FC236}">
                <a16:creationId xmlns:a16="http://schemas.microsoft.com/office/drawing/2014/main" id="{ED600659-DF4A-4D74-863F-5DF72D2B0B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Date Placeholder 1">
            <a:extLst>
              <a:ext uri="{FF2B5EF4-FFF2-40B4-BE49-F238E27FC236}">
                <a16:creationId xmlns:a16="http://schemas.microsoft.com/office/drawing/2014/main" id="{F8C660ED-3BFE-439F-BF24-3397BB10F78A}"/>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76805" name="Footer Placeholder 2">
            <a:extLst>
              <a:ext uri="{FF2B5EF4-FFF2-40B4-BE49-F238E27FC236}">
                <a16:creationId xmlns:a16="http://schemas.microsoft.com/office/drawing/2014/main" id="{009B20C4-9D30-4C72-B5AD-29CD3E8EE510}"/>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4" name="Slide Number Placeholder 3">
            <a:extLst>
              <a:ext uri="{FF2B5EF4-FFF2-40B4-BE49-F238E27FC236}">
                <a16:creationId xmlns:a16="http://schemas.microsoft.com/office/drawing/2014/main" id="{FE273635-4621-4152-905E-FC1A42AE6781}"/>
              </a:ext>
            </a:extLst>
          </p:cNvPr>
          <p:cNvSpPr>
            <a:spLocks noGrp="1"/>
          </p:cNvSpPr>
          <p:nvPr>
            <p:ph type="sldNum" sz="quarter" idx="5"/>
          </p:nvPr>
        </p:nvSpPr>
        <p:spPr/>
        <p:txBody>
          <a:bodyPr/>
          <a:lstStyle/>
          <a:p>
            <a:pPr>
              <a:defRPr/>
            </a:pPr>
            <a:fld id="{F41E9AC7-94E6-4557-9C34-4858CD362CF6}" type="slidenum">
              <a:rPr lang="en-US" altLang="en-US" smtClean="0"/>
              <a:pPr>
                <a:defRPr/>
              </a:pPr>
              <a:t>30</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Notes Placeholder 2">
            <a:extLst>
              <a:ext uri="{FF2B5EF4-FFF2-40B4-BE49-F238E27FC236}">
                <a16:creationId xmlns:a16="http://schemas.microsoft.com/office/drawing/2014/main" id="{E8495DAC-81DB-4F46-9EBC-DFD6395CA020}"/>
              </a:ext>
            </a:extLst>
          </p:cNvPr>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a:t>Social distancing and virtual learning should not deter teachers and schools from developing and incorporating brain breaks throughout the school day.</a:t>
            </a:r>
          </a:p>
          <a:p>
            <a:pPr>
              <a:defRPr/>
            </a:pPr>
            <a:endParaRPr lang="en-US" altLang="en-US" dirty="0"/>
          </a:p>
          <a:p>
            <a:pPr>
              <a:defRPr/>
            </a:pPr>
            <a:r>
              <a:rPr lang="en-US" altLang="en-US" dirty="0"/>
              <a:t>Implementing brain breaks throughout the day can help make learning less stressful in both in-person and virtual learning modalities. Brain breaks can be just as effective in a virtual world adding structure to the day, giving students and teachers a break from staring at a screen and providing needed physical activity to recharge the brain. </a:t>
            </a:r>
          </a:p>
          <a:p>
            <a:pPr>
              <a:defRPr/>
            </a:pPr>
            <a:endParaRPr lang="en-US" altLang="en-US" dirty="0"/>
          </a:p>
          <a:p>
            <a:pPr>
              <a:defRPr/>
            </a:pPr>
            <a:r>
              <a:rPr lang="en-US" altLang="en-US" dirty="0"/>
              <a:t>Many of the same implementation strategies and brain break ideas that are used in the physical classroom can be used in a virtual format or can be slightly adapted to work with remote learning. One could argue that remote learners may benefit even more from physical activity breaks in order to keep students engaged and give them a break from sitting in front of a screen!</a:t>
            </a:r>
          </a:p>
          <a:p>
            <a:pPr>
              <a:defRPr/>
            </a:pPr>
            <a:endParaRPr lang="en-US" altLang="en-US" dirty="0"/>
          </a:p>
          <a:p>
            <a:pPr>
              <a:defRPr/>
            </a:pPr>
            <a:r>
              <a:rPr lang="en-US" altLang="en-US" dirty="0"/>
              <a:t>Having students participate in brain breaks during remote learning allows for students to freely socialize and get physically activity during the school day…something many are desperately missing while learning remotely.</a:t>
            </a:r>
          </a:p>
          <a:p>
            <a:pPr>
              <a:defRPr/>
            </a:pPr>
            <a:endParaRPr lang="en-US" altLang="en-US" dirty="0"/>
          </a:p>
          <a:p>
            <a:pPr>
              <a:defRPr/>
            </a:pPr>
            <a:r>
              <a:rPr lang="en-US" altLang="en-US" dirty="0"/>
              <a:t>Ideas for virtual brain breaks may include… </a:t>
            </a:r>
            <a:r>
              <a:rPr lang="en-US" altLang="en-US" i="1" dirty="0">
                <a:latin typeface="Times New Roman" panose="02020603050405020304" pitchFamily="18" charset="0"/>
                <a:cs typeface="Times New Roman" panose="02020603050405020304" pitchFamily="18" charset="0"/>
              </a:rPr>
              <a:t>Read Slide…</a:t>
            </a:r>
          </a:p>
          <a:p>
            <a:pPr>
              <a:defRPr/>
            </a:pPr>
            <a:endParaRPr lang="en-US" altLang="en-US" dirty="0"/>
          </a:p>
          <a:p>
            <a:pPr marL="175856" indent="-175856">
              <a:buFont typeface="Arial" panose="020B0604020202020204" pitchFamily="34" charset="0"/>
              <a:buChar char="•"/>
              <a:defRPr/>
            </a:pPr>
            <a:r>
              <a:rPr lang="en-US" altLang="en-US" dirty="0"/>
              <a:t>Charades</a:t>
            </a:r>
          </a:p>
          <a:p>
            <a:pPr marL="175856" indent="-175856">
              <a:buFont typeface="Arial" panose="020B0604020202020204" pitchFamily="34" charset="0"/>
              <a:buChar char="•"/>
              <a:defRPr/>
            </a:pPr>
            <a:r>
              <a:rPr lang="en-US" altLang="en-US" dirty="0"/>
              <a:t>Virtual PE class</a:t>
            </a:r>
          </a:p>
          <a:p>
            <a:pPr marL="175856" indent="-175856">
              <a:buFont typeface="Arial" panose="020B0604020202020204" pitchFamily="34" charset="0"/>
              <a:buChar char="•"/>
              <a:defRPr/>
            </a:pPr>
            <a:r>
              <a:rPr lang="en-US" altLang="en-US" dirty="0"/>
              <a:t>GoNoodle.com</a:t>
            </a:r>
          </a:p>
          <a:p>
            <a:pPr marL="175856" indent="-175856">
              <a:buFont typeface="Arial" panose="020B0604020202020204" pitchFamily="34" charset="0"/>
              <a:buChar char="•"/>
              <a:defRPr/>
            </a:pPr>
            <a:r>
              <a:rPr lang="en-US" altLang="en-US" dirty="0"/>
              <a:t>Dance Videos – YouTube</a:t>
            </a:r>
          </a:p>
          <a:p>
            <a:pPr marL="175856" indent="-175856">
              <a:buFont typeface="Arial" panose="020B0604020202020204" pitchFamily="34" charset="0"/>
              <a:buChar char="•"/>
              <a:defRPr/>
            </a:pPr>
            <a:r>
              <a:rPr lang="en-US" altLang="en-US" dirty="0"/>
              <a:t>Virtual Scavenger Hunt </a:t>
            </a:r>
          </a:p>
          <a:p>
            <a:pPr>
              <a:defRPr/>
            </a:pPr>
            <a:endParaRPr lang="en-US" altLang="en-US" dirty="0"/>
          </a:p>
        </p:txBody>
      </p:sp>
      <p:sp>
        <p:nvSpPr>
          <p:cNvPr id="78851" name="Slide Image Placeholder 5">
            <a:extLst>
              <a:ext uri="{FF2B5EF4-FFF2-40B4-BE49-F238E27FC236}">
                <a16:creationId xmlns:a16="http://schemas.microsoft.com/office/drawing/2014/main" id="{5AA3203E-DE63-459C-B1D9-1A769C410B6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2" name="Date Placeholder 1">
            <a:extLst>
              <a:ext uri="{FF2B5EF4-FFF2-40B4-BE49-F238E27FC236}">
                <a16:creationId xmlns:a16="http://schemas.microsoft.com/office/drawing/2014/main" id="{26E313BC-DDE0-4021-8E60-214E151FE039}"/>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78853" name="Footer Placeholder 2">
            <a:extLst>
              <a:ext uri="{FF2B5EF4-FFF2-40B4-BE49-F238E27FC236}">
                <a16:creationId xmlns:a16="http://schemas.microsoft.com/office/drawing/2014/main" id="{11C93D58-4EA5-4C96-B559-4D62348655F8}"/>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4" name="Slide Number Placeholder 3">
            <a:extLst>
              <a:ext uri="{FF2B5EF4-FFF2-40B4-BE49-F238E27FC236}">
                <a16:creationId xmlns:a16="http://schemas.microsoft.com/office/drawing/2014/main" id="{D1F41918-AAD0-46F4-86D7-82CBED2DF82E}"/>
              </a:ext>
            </a:extLst>
          </p:cNvPr>
          <p:cNvSpPr>
            <a:spLocks noGrp="1"/>
          </p:cNvSpPr>
          <p:nvPr>
            <p:ph type="sldNum" sz="quarter" idx="5"/>
          </p:nvPr>
        </p:nvSpPr>
        <p:spPr/>
        <p:txBody>
          <a:bodyPr/>
          <a:lstStyle/>
          <a:p>
            <a:pPr>
              <a:defRPr/>
            </a:pPr>
            <a:fld id="{FBA87F0F-45F5-4950-833F-377DB589E19F}" type="slidenum">
              <a:rPr lang="en-US" altLang="en-US" smtClean="0"/>
              <a:pPr>
                <a:defRPr/>
              </a:pPr>
              <a:t>31</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Notes Placeholder 2">
            <a:extLst>
              <a:ext uri="{FF2B5EF4-FFF2-40B4-BE49-F238E27FC236}">
                <a16:creationId xmlns:a16="http://schemas.microsoft.com/office/drawing/2014/main" id="{A3006241-B9D7-4247-AD9C-E8151F5653C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Consider these tips and hints as you consider incorporating brain breaks into the school day. </a:t>
            </a:r>
            <a:r>
              <a:rPr lang="en-US" altLang="en-US" i="1" dirty="0">
                <a:latin typeface="Times New Roman" panose="02020603050405020304" pitchFamily="18" charset="0"/>
                <a:cs typeface="Times New Roman" panose="02020603050405020304" pitchFamily="18" charset="0"/>
              </a:rPr>
              <a:t>Read Slide. </a:t>
            </a:r>
          </a:p>
        </p:txBody>
      </p:sp>
      <p:sp>
        <p:nvSpPr>
          <p:cNvPr id="80899" name="Slide Image Placeholder 5">
            <a:extLst>
              <a:ext uri="{FF2B5EF4-FFF2-40B4-BE49-F238E27FC236}">
                <a16:creationId xmlns:a16="http://schemas.microsoft.com/office/drawing/2014/main" id="{9A85F495-F38F-456A-AB59-211ACC7197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Date Placeholder 1">
            <a:extLst>
              <a:ext uri="{FF2B5EF4-FFF2-40B4-BE49-F238E27FC236}">
                <a16:creationId xmlns:a16="http://schemas.microsoft.com/office/drawing/2014/main" id="{4E564743-6917-4CFA-A244-E1962B1C7E16}"/>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80901" name="Footer Placeholder 2">
            <a:extLst>
              <a:ext uri="{FF2B5EF4-FFF2-40B4-BE49-F238E27FC236}">
                <a16:creationId xmlns:a16="http://schemas.microsoft.com/office/drawing/2014/main" id="{419EB7BC-1AEB-46C4-A34D-0E44790F7DFE}"/>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4" name="Slide Number Placeholder 3">
            <a:extLst>
              <a:ext uri="{FF2B5EF4-FFF2-40B4-BE49-F238E27FC236}">
                <a16:creationId xmlns:a16="http://schemas.microsoft.com/office/drawing/2014/main" id="{1D24F3CE-4EE2-45B5-994A-DB439CFCC521}"/>
              </a:ext>
            </a:extLst>
          </p:cNvPr>
          <p:cNvSpPr>
            <a:spLocks noGrp="1"/>
          </p:cNvSpPr>
          <p:nvPr>
            <p:ph type="sldNum" sz="quarter" idx="5"/>
          </p:nvPr>
        </p:nvSpPr>
        <p:spPr/>
        <p:txBody>
          <a:bodyPr/>
          <a:lstStyle/>
          <a:p>
            <a:pPr>
              <a:defRPr/>
            </a:pPr>
            <a:fld id="{1C4E4443-0B7C-45EC-A650-9CB65322C5DF}" type="slidenum">
              <a:rPr lang="en-US" altLang="en-US" smtClean="0"/>
              <a:pPr>
                <a:defRPr/>
              </a:pPr>
              <a:t>32</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Notes Placeholder 2">
            <a:extLst>
              <a:ext uri="{FF2B5EF4-FFF2-40B4-BE49-F238E27FC236}">
                <a16:creationId xmlns:a16="http://schemas.microsoft.com/office/drawing/2014/main" id="{F7F3C000-0C40-45BA-986C-7D01D1D3A192}"/>
              </a:ext>
            </a:extLst>
          </p:cNvPr>
          <p:cNvSpPr>
            <a:spLocks noGrp="1" noChangeArrowheads="1"/>
          </p:cNvSpPr>
          <p:nvPr>
            <p:ph type="body" idx="1"/>
          </p:nvPr>
        </p:nvSpPr>
        <p:spPr/>
        <p:txBody>
          <a:bodyPr/>
          <a:lstStyle/>
          <a:p>
            <a:pPr>
              <a:defRPr/>
            </a:pPr>
            <a:r>
              <a:rPr lang="en-US" altLang="en-US" dirty="0"/>
              <a:t>Some other tips and hints include: </a:t>
            </a:r>
          </a:p>
          <a:p>
            <a:pPr>
              <a:defRPr/>
            </a:pPr>
            <a:endParaRPr lang="en-US" altLang="en-US" dirty="0"/>
          </a:p>
          <a:p>
            <a:pPr marL="175856" indent="-175856">
              <a:buFont typeface="Arial" panose="020B0604020202020204" pitchFamily="34" charset="0"/>
              <a:buChar char="•"/>
              <a:defRPr/>
            </a:pPr>
            <a:r>
              <a:rPr lang="en-US" altLang="en-US" dirty="0"/>
              <a:t>Activities should allow for maximum participation of students.</a:t>
            </a:r>
          </a:p>
          <a:p>
            <a:pPr marL="175856" indent="-175856">
              <a:buFont typeface="Arial" panose="020B0604020202020204" pitchFamily="34" charset="0"/>
              <a:buChar char="•"/>
              <a:defRPr/>
            </a:pPr>
            <a:r>
              <a:rPr lang="en-US" altLang="en-US" dirty="0"/>
              <a:t>Accommodations are made for students with disabilities.</a:t>
            </a:r>
          </a:p>
          <a:p>
            <a:pPr marL="175856" indent="-175856">
              <a:buFont typeface="Arial" panose="020B0604020202020204" pitchFamily="34" charset="0"/>
              <a:buChar char="•"/>
              <a:defRPr/>
            </a:pPr>
            <a:r>
              <a:rPr lang="en-US" altLang="en-US" dirty="0"/>
              <a:t>Be sure to not use exercise as punishment.</a:t>
            </a:r>
          </a:p>
          <a:p>
            <a:pPr marL="175856" indent="-175856">
              <a:buFont typeface="Arial" panose="020B0604020202020204" pitchFamily="34" charset="0"/>
              <a:buChar char="•"/>
              <a:defRPr/>
            </a:pPr>
            <a:r>
              <a:rPr lang="en-US" altLang="en-US" dirty="0"/>
              <a:t>On the flip side, encourage participation but do not force participation. </a:t>
            </a:r>
            <a:r>
              <a:rPr lang="en-US" dirty="0"/>
              <a:t>Brain breaks ask students to move or perform a skill that some students may not be comfortable doing in front of others. Brain breaks should be seen as safe and not as a stressor for students. If a student chooses not participate in a brain break, teachers should encourage participation, but if the student remains calm and is not disruptive, students should not be forced to participate. </a:t>
            </a:r>
            <a:endParaRPr lang="en-US" altLang="en-US" dirty="0"/>
          </a:p>
          <a:p>
            <a:pPr marL="175856" indent="-175856">
              <a:buFont typeface="Arial" panose="020B0604020202020204" pitchFamily="34" charset="0"/>
              <a:buChar char="•"/>
              <a:defRPr/>
            </a:pPr>
            <a:r>
              <a:rPr lang="en-US" altLang="en-US" dirty="0"/>
              <a:t>Use valid, reliable assessment and evaluation strategies </a:t>
            </a:r>
          </a:p>
          <a:p>
            <a:pPr marL="175856" indent="-175856">
              <a:buFont typeface="Arial" panose="020B0604020202020204" pitchFamily="34" charset="0"/>
              <a:buChar char="•"/>
              <a:defRPr/>
            </a:pPr>
            <a:r>
              <a:rPr lang="en-US" altLang="en-US" dirty="0"/>
              <a:t>Emphasize student learning, fair play and personal health &amp; wellness.</a:t>
            </a:r>
          </a:p>
          <a:p>
            <a:pPr marL="175856" indent="-175856">
              <a:buFont typeface="Arial" panose="020B0604020202020204" pitchFamily="34" charset="0"/>
              <a:buChar char="•"/>
              <a:defRPr/>
            </a:pPr>
            <a:r>
              <a:rPr lang="en-US" altLang="en-US" dirty="0"/>
              <a:t>Provide a culture and atmosphere of safety.</a:t>
            </a:r>
          </a:p>
        </p:txBody>
      </p:sp>
      <p:sp>
        <p:nvSpPr>
          <p:cNvPr id="82947" name="Slide Image Placeholder 3">
            <a:extLst>
              <a:ext uri="{FF2B5EF4-FFF2-40B4-BE49-F238E27FC236}">
                <a16:creationId xmlns:a16="http://schemas.microsoft.com/office/drawing/2014/main" id="{B5E39C20-6086-4765-A6D3-0E7650927E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Date Placeholder 1">
            <a:extLst>
              <a:ext uri="{FF2B5EF4-FFF2-40B4-BE49-F238E27FC236}">
                <a16:creationId xmlns:a16="http://schemas.microsoft.com/office/drawing/2014/main" id="{89FE8AB6-96D0-474D-A6E4-6FD7B6FAEC02}"/>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82949" name="Footer Placeholder 2">
            <a:extLst>
              <a:ext uri="{FF2B5EF4-FFF2-40B4-BE49-F238E27FC236}">
                <a16:creationId xmlns:a16="http://schemas.microsoft.com/office/drawing/2014/main" id="{CECCEB1E-A963-42B6-BE8B-46534DD43C1E}"/>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4" name="Slide Number Placeholder 3">
            <a:extLst>
              <a:ext uri="{FF2B5EF4-FFF2-40B4-BE49-F238E27FC236}">
                <a16:creationId xmlns:a16="http://schemas.microsoft.com/office/drawing/2014/main" id="{C8FE72C4-3B44-49CA-8B24-3517BDACA09D}"/>
              </a:ext>
            </a:extLst>
          </p:cNvPr>
          <p:cNvSpPr>
            <a:spLocks noGrp="1"/>
          </p:cNvSpPr>
          <p:nvPr>
            <p:ph type="sldNum" sz="quarter" idx="5"/>
          </p:nvPr>
        </p:nvSpPr>
        <p:spPr/>
        <p:txBody>
          <a:bodyPr/>
          <a:lstStyle/>
          <a:p>
            <a:pPr>
              <a:defRPr/>
            </a:pPr>
            <a:fld id="{48470A02-6F1C-47E0-8194-AB7F87F7A2B8}" type="slidenum">
              <a:rPr lang="en-US" altLang="en-US" smtClean="0"/>
              <a:pPr>
                <a:defRPr/>
              </a:pPr>
              <a:t>33</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Notes Placeholder 2">
            <a:extLst>
              <a:ext uri="{FF2B5EF4-FFF2-40B4-BE49-F238E27FC236}">
                <a16:creationId xmlns:a16="http://schemas.microsoft.com/office/drawing/2014/main" id="{33107208-26E1-4141-8F9A-92F6FE4340D3}"/>
              </a:ext>
            </a:extLst>
          </p:cNvPr>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a:defRPr/>
            </a:pPr>
            <a:r>
              <a:rPr lang="en-US" altLang="en-US" b="1" dirty="0"/>
              <a:t>Activity: Brain Break Sharing</a:t>
            </a:r>
          </a:p>
          <a:p>
            <a:pPr>
              <a:defRPr/>
            </a:pPr>
            <a:endParaRPr lang="en-US" altLang="en-US" dirty="0"/>
          </a:p>
          <a:p>
            <a:pPr>
              <a:defRPr/>
            </a:pPr>
            <a:r>
              <a:rPr lang="en-US" altLang="en-US" b="1" dirty="0"/>
              <a:t>Procedure:</a:t>
            </a:r>
          </a:p>
          <a:p>
            <a:pPr marL="234475" indent="-234475">
              <a:buFont typeface="+mj-lt"/>
              <a:buAutoNum type="arabicPeriod"/>
              <a:defRPr/>
            </a:pPr>
            <a:r>
              <a:rPr lang="en-US" altLang="en-US" i="1" dirty="0">
                <a:latin typeface="Times New Roman" panose="02020603050405020304" pitchFamily="18" charset="0"/>
                <a:cs typeface="Times New Roman" panose="02020603050405020304" pitchFamily="18" charset="0"/>
              </a:rPr>
              <a:t>Ask participants to share some of their student’s favorite brain breaks, either by unmuting and sharing or typing in the </a:t>
            </a:r>
            <a:r>
              <a:rPr lang="en-US" altLang="en-US" i="1" dirty="0" err="1">
                <a:latin typeface="Times New Roman" panose="02020603050405020304" pitchFamily="18" charset="0"/>
                <a:cs typeface="Times New Roman" panose="02020603050405020304" pitchFamily="18" charset="0"/>
              </a:rPr>
              <a:t>chatbox</a:t>
            </a:r>
            <a:r>
              <a:rPr lang="en-US" altLang="en-US" i="1" dirty="0">
                <a:latin typeface="Times New Roman" panose="02020603050405020304" pitchFamily="18" charset="0"/>
                <a:cs typeface="Times New Roman" panose="02020603050405020304" pitchFamily="18" charset="0"/>
              </a:rPr>
              <a:t>. </a:t>
            </a:r>
          </a:p>
          <a:p>
            <a:pPr>
              <a:defRPr/>
            </a:pPr>
            <a:endParaRPr lang="en-US" altLang="en-US" dirty="0"/>
          </a:p>
          <a:p>
            <a:pPr>
              <a:defRPr/>
            </a:pPr>
            <a:r>
              <a:rPr lang="en-US" altLang="en-US" b="1" dirty="0"/>
              <a:t>Estimated Time: </a:t>
            </a:r>
          </a:p>
          <a:p>
            <a:pPr>
              <a:defRPr/>
            </a:pPr>
            <a:r>
              <a:rPr lang="en-US" altLang="en-US" i="1" dirty="0">
                <a:latin typeface="Times New Roman" panose="02020603050405020304" pitchFamily="18" charset="0"/>
                <a:cs typeface="Times New Roman" panose="02020603050405020304" pitchFamily="18" charset="0"/>
              </a:rPr>
              <a:t>5 minutes</a:t>
            </a:r>
          </a:p>
          <a:p>
            <a:pPr>
              <a:defRPr/>
            </a:pPr>
            <a:endParaRPr lang="en-US" altLang="en-US" dirty="0"/>
          </a:p>
          <a:p>
            <a:pPr>
              <a:defRPr/>
            </a:pPr>
            <a:endParaRPr lang="en-US" altLang="en-US" dirty="0"/>
          </a:p>
        </p:txBody>
      </p:sp>
      <p:sp>
        <p:nvSpPr>
          <p:cNvPr id="84995" name="Slide Image Placeholder 6">
            <a:extLst>
              <a:ext uri="{FF2B5EF4-FFF2-40B4-BE49-F238E27FC236}">
                <a16:creationId xmlns:a16="http://schemas.microsoft.com/office/drawing/2014/main" id="{9E96739A-C1EF-43F4-B80A-C6A3CD265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6" name="Date Placeholder 1">
            <a:extLst>
              <a:ext uri="{FF2B5EF4-FFF2-40B4-BE49-F238E27FC236}">
                <a16:creationId xmlns:a16="http://schemas.microsoft.com/office/drawing/2014/main" id="{0BA6C803-5408-4981-9B98-497303214378}"/>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84997" name="Footer Placeholder 2">
            <a:extLst>
              <a:ext uri="{FF2B5EF4-FFF2-40B4-BE49-F238E27FC236}">
                <a16:creationId xmlns:a16="http://schemas.microsoft.com/office/drawing/2014/main" id="{1C68B08A-6B3E-48FA-AA06-1AABC0A43CC9}"/>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4" name="Slide Number Placeholder 3">
            <a:extLst>
              <a:ext uri="{FF2B5EF4-FFF2-40B4-BE49-F238E27FC236}">
                <a16:creationId xmlns:a16="http://schemas.microsoft.com/office/drawing/2014/main" id="{818053B2-76DF-4883-B99E-4E4CD8AB969B}"/>
              </a:ext>
            </a:extLst>
          </p:cNvPr>
          <p:cNvSpPr>
            <a:spLocks noGrp="1"/>
          </p:cNvSpPr>
          <p:nvPr>
            <p:ph type="sldNum" sz="quarter" idx="5"/>
          </p:nvPr>
        </p:nvSpPr>
        <p:spPr/>
        <p:txBody>
          <a:bodyPr/>
          <a:lstStyle/>
          <a:p>
            <a:pPr>
              <a:defRPr/>
            </a:pPr>
            <a:fld id="{C77A0EA0-BDDF-4988-90A7-E24D0E0546FD}" type="slidenum">
              <a:rPr lang="en-US" altLang="en-US" smtClean="0"/>
              <a:pPr>
                <a:defRPr/>
              </a:pPr>
              <a:t>34</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7042" name="Google Shape;404;g22ddae5d31_0_179:notes">
            <a:extLst>
              <a:ext uri="{FF2B5EF4-FFF2-40B4-BE49-F238E27FC236}">
                <a16:creationId xmlns:a16="http://schemas.microsoft.com/office/drawing/2014/main" id="{2096A16C-28F4-4EDE-9C6B-498ED6A741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Another means in allowing students to be active in the classroom is through flexible seating. Flexible seating is the practice of allowing and providing many seating options for students. This means having different types of seats like yoga balls, chairs, couches, stools, etc. ... Flexible seating works similar to fidget toys and allows students to fidget by bouncing on a ball, standing, balancing on a wobble chair.</a:t>
            </a:r>
          </a:p>
          <a:p>
            <a:endParaRPr lang="en-US" altLang="en-US" dirty="0"/>
          </a:p>
          <a:p>
            <a:r>
              <a:rPr lang="en-US" altLang="en-US" dirty="0"/>
              <a:t>Here are some pictures of active classrooms!  As you can see there are different types of seating, standing desks, balance boards, </a:t>
            </a:r>
            <a:r>
              <a:rPr lang="en-US" altLang="en-US" dirty="0" err="1"/>
              <a:t>wooble</a:t>
            </a:r>
            <a:r>
              <a:rPr lang="en-US" altLang="en-US" dirty="0"/>
              <a:t> stools, modular seating, floor seats, and balance boards.</a:t>
            </a:r>
          </a:p>
        </p:txBody>
      </p:sp>
      <p:sp>
        <p:nvSpPr>
          <p:cNvPr id="87043" name="Slide Image Placeholder 2">
            <a:extLst>
              <a:ext uri="{FF2B5EF4-FFF2-40B4-BE49-F238E27FC236}">
                <a16:creationId xmlns:a16="http://schemas.microsoft.com/office/drawing/2014/main" id="{5398369A-DCAC-4C8D-9538-4DDC8C031B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Date Placeholder 1">
            <a:extLst>
              <a:ext uri="{FF2B5EF4-FFF2-40B4-BE49-F238E27FC236}">
                <a16:creationId xmlns:a16="http://schemas.microsoft.com/office/drawing/2014/main" id="{C7C9F5D0-09AE-405B-9B1A-19A18615B977}"/>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87045" name="Footer Placeholder 2">
            <a:extLst>
              <a:ext uri="{FF2B5EF4-FFF2-40B4-BE49-F238E27FC236}">
                <a16:creationId xmlns:a16="http://schemas.microsoft.com/office/drawing/2014/main" id="{03A5A128-E0C8-49B0-8264-68521C48950F}"/>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4" name="Slide Number Placeholder 3">
            <a:extLst>
              <a:ext uri="{FF2B5EF4-FFF2-40B4-BE49-F238E27FC236}">
                <a16:creationId xmlns:a16="http://schemas.microsoft.com/office/drawing/2014/main" id="{09E42189-B1A6-480F-AE1D-DECDB4923297}"/>
              </a:ext>
            </a:extLst>
          </p:cNvPr>
          <p:cNvSpPr>
            <a:spLocks noGrp="1"/>
          </p:cNvSpPr>
          <p:nvPr>
            <p:ph type="sldNum" sz="quarter" idx="5"/>
          </p:nvPr>
        </p:nvSpPr>
        <p:spPr/>
        <p:txBody>
          <a:bodyPr/>
          <a:lstStyle/>
          <a:p>
            <a:pPr>
              <a:defRPr/>
            </a:pPr>
            <a:fld id="{9C68FBD6-B3DA-4288-B902-00D849E3C2C1}" type="slidenum">
              <a:rPr lang="en-US" altLang="en-US" smtClean="0"/>
              <a:pPr>
                <a:defRPr/>
              </a:pPr>
              <a:t>35</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9090" name="Shape 433">
            <a:extLst>
              <a:ext uri="{FF2B5EF4-FFF2-40B4-BE49-F238E27FC236}">
                <a16:creationId xmlns:a16="http://schemas.microsoft.com/office/drawing/2014/main" id="{59CD0E16-9FE3-48DE-B167-2451E8A145D2}"/>
              </a:ext>
            </a:extLst>
          </p:cNvPr>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a:t>Flexible seating provides a break from sitting on a standard chair and adds variety in the classroom. As shown in these pictures, raised tables/carts with the option of stools give students the choice to stand or sit while learning. Notice the carts are on wheels which would allow for movability around the classroom. Schools may utilize stability balls in replacement of chairs or wobble chairs or even couches. </a:t>
            </a:r>
          </a:p>
          <a:p>
            <a:pPr>
              <a:defRPr/>
            </a:pPr>
            <a:endParaRPr lang="en-US" altLang="en-US" dirty="0"/>
          </a:p>
          <a:p>
            <a:pPr>
              <a:defRPr/>
            </a:pPr>
            <a:r>
              <a:rPr lang="en-US" altLang="en-US" dirty="0"/>
              <a:t>The ideas for seating are endless…</a:t>
            </a:r>
          </a:p>
          <a:p>
            <a:pPr>
              <a:defRPr/>
            </a:pPr>
            <a:endParaRPr lang="en-US" altLang="en-US" dirty="0"/>
          </a:p>
          <a:p>
            <a:pPr marL="175856" indent="-175856">
              <a:buFont typeface="Arial" panose="020B0604020202020204" pitchFamily="34" charset="0"/>
              <a:buChar char="•"/>
              <a:defRPr/>
            </a:pPr>
            <a:r>
              <a:rPr lang="en-US" altLang="en-US" dirty="0"/>
              <a:t>Bean bags</a:t>
            </a:r>
          </a:p>
          <a:p>
            <a:pPr marL="175856" indent="-175856">
              <a:buFont typeface="Arial" panose="020B0604020202020204" pitchFamily="34" charset="0"/>
              <a:buChar char="•"/>
              <a:defRPr/>
            </a:pPr>
            <a:r>
              <a:rPr lang="en-US" altLang="en-US" dirty="0"/>
              <a:t>Couches</a:t>
            </a:r>
          </a:p>
          <a:p>
            <a:pPr marL="175856" indent="-175856">
              <a:buFont typeface="Arial" panose="020B0604020202020204" pitchFamily="34" charset="0"/>
              <a:buChar char="•"/>
              <a:defRPr/>
            </a:pPr>
            <a:r>
              <a:rPr lang="en-US" altLang="en-US" dirty="0"/>
              <a:t>Exercise/Stability Balls</a:t>
            </a:r>
          </a:p>
          <a:p>
            <a:pPr marL="175856" indent="-175856">
              <a:buFont typeface="Arial" panose="020B0604020202020204" pitchFamily="34" charset="0"/>
              <a:buChar char="•"/>
              <a:defRPr/>
            </a:pPr>
            <a:r>
              <a:rPr lang="en-US" altLang="en-US" dirty="0"/>
              <a:t>Wobble chairs,</a:t>
            </a:r>
          </a:p>
          <a:p>
            <a:pPr marL="175856" indent="-175856">
              <a:buFont typeface="Arial" panose="020B0604020202020204" pitchFamily="34" charset="0"/>
              <a:buChar char="•"/>
              <a:defRPr/>
            </a:pPr>
            <a:r>
              <a:rPr lang="en-US" altLang="en-US" dirty="0"/>
              <a:t>Options of sitting on the floor. </a:t>
            </a:r>
          </a:p>
          <a:p>
            <a:pPr marL="175856" indent="-175856">
              <a:buFont typeface="Arial" panose="020B0604020202020204" pitchFamily="34" charset="0"/>
              <a:buChar char="•"/>
              <a:defRPr/>
            </a:pPr>
            <a:r>
              <a:rPr lang="en-US" altLang="en-US" dirty="0"/>
              <a:t>Balance Discs </a:t>
            </a:r>
          </a:p>
          <a:p>
            <a:pPr marL="175856" indent="-175856">
              <a:buFont typeface="Arial" panose="020B0604020202020204" pitchFamily="34" charset="0"/>
              <a:buChar char="•"/>
              <a:defRPr/>
            </a:pPr>
            <a:r>
              <a:rPr lang="en-US" altLang="en-US" dirty="0"/>
              <a:t>Stools</a:t>
            </a:r>
          </a:p>
          <a:p>
            <a:pPr marL="175856" indent="-175856">
              <a:buFont typeface="Arial" panose="020B0604020202020204" pitchFamily="34" charset="0"/>
              <a:buChar char="•"/>
              <a:defRPr/>
            </a:pPr>
            <a:r>
              <a:rPr lang="en-US" altLang="en-US" dirty="0"/>
              <a:t>Cushions</a:t>
            </a:r>
          </a:p>
          <a:p>
            <a:pPr marL="175856" indent="-175856">
              <a:buFont typeface="Arial" panose="020B0604020202020204" pitchFamily="34" charset="0"/>
              <a:buChar char="•"/>
              <a:defRPr/>
            </a:pPr>
            <a:r>
              <a:rPr lang="en-US" altLang="en-US" dirty="0"/>
              <a:t>Crates</a:t>
            </a:r>
          </a:p>
          <a:p>
            <a:pPr marL="175856" indent="-175856">
              <a:buFont typeface="Arial" panose="020B0604020202020204" pitchFamily="34" charset="0"/>
              <a:buChar char="•"/>
              <a:defRPr/>
            </a:pPr>
            <a:r>
              <a:rPr lang="en-US" altLang="en-US" dirty="0"/>
              <a:t>Mats</a:t>
            </a:r>
          </a:p>
          <a:p>
            <a:pPr marL="175856" indent="-175856">
              <a:buFont typeface="Arial" panose="020B0604020202020204" pitchFamily="34" charset="0"/>
              <a:buChar char="•"/>
              <a:defRPr/>
            </a:pPr>
            <a:r>
              <a:rPr lang="en-US" altLang="en-US" dirty="0"/>
              <a:t>Standing desks</a:t>
            </a:r>
          </a:p>
          <a:p>
            <a:pPr marL="175856" indent="-175856">
              <a:buFont typeface="Arial" panose="020B0604020202020204" pitchFamily="34" charset="0"/>
              <a:buChar char="•"/>
              <a:defRPr/>
            </a:pPr>
            <a:r>
              <a:rPr lang="en-US" altLang="en-US" dirty="0"/>
              <a:t>Pillows </a:t>
            </a:r>
          </a:p>
          <a:p>
            <a:pPr marL="175856" indent="-175856">
              <a:buFont typeface="Arial" panose="020B0604020202020204" pitchFamily="34" charset="0"/>
              <a:buChar char="•"/>
              <a:defRPr/>
            </a:pPr>
            <a:r>
              <a:rPr lang="en-US" altLang="en-US" dirty="0"/>
              <a:t>Scoop chairs etc. </a:t>
            </a:r>
          </a:p>
        </p:txBody>
      </p:sp>
      <p:sp>
        <p:nvSpPr>
          <p:cNvPr id="89091" name="Slide Image Placeholder 2">
            <a:extLst>
              <a:ext uri="{FF2B5EF4-FFF2-40B4-BE49-F238E27FC236}">
                <a16:creationId xmlns:a16="http://schemas.microsoft.com/office/drawing/2014/main" id="{84937F85-BC88-4698-8A39-40000C334C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2" name="Date Placeholder 1">
            <a:extLst>
              <a:ext uri="{FF2B5EF4-FFF2-40B4-BE49-F238E27FC236}">
                <a16:creationId xmlns:a16="http://schemas.microsoft.com/office/drawing/2014/main" id="{C2623490-8434-488E-8DEC-ECD4C3C9B633}"/>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89093" name="Footer Placeholder 2">
            <a:extLst>
              <a:ext uri="{FF2B5EF4-FFF2-40B4-BE49-F238E27FC236}">
                <a16:creationId xmlns:a16="http://schemas.microsoft.com/office/drawing/2014/main" id="{5D9A06B5-AA4B-43BB-8D24-EF43A2B039DD}"/>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4" name="Slide Number Placeholder 3">
            <a:extLst>
              <a:ext uri="{FF2B5EF4-FFF2-40B4-BE49-F238E27FC236}">
                <a16:creationId xmlns:a16="http://schemas.microsoft.com/office/drawing/2014/main" id="{98316A91-9F46-43FB-B897-8AD0B56640DB}"/>
              </a:ext>
            </a:extLst>
          </p:cNvPr>
          <p:cNvSpPr>
            <a:spLocks noGrp="1"/>
          </p:cNvSpPr>
          <p:nvPr>
            <p:ph type="sldNum" sz="quarter" idx="5"/>
          </p:nvPr>
        </p:nvSpPr>
        <p:spPr/>
        <p:txBody>
          <a:bodyPr/>
          <a:lstStyle/>
          <a:p>
            <a:pPr>
              <a:defRPr/>
            </a:pPr>
            <a:fld id="{4ADBF0F4-C240-4B27-8437-C33F47BB5E74}" type="slidenum">
              <a:rPr lang="en-US" altLang="en-US" smtClean="0"/>
              <a:pPr>
                <a:defRPr/>
              </a:pPr>
              <a:t>36</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1138" name="Notes Placeholder 1">
            <a:extLst>
              <a:ext uri="{FF2B5EF4-FFF2-40B4-BE49-F238E27FC236}">
                <a16:creationId xmlns:a16="http://schemas.microsoft.com/office/drawing/2014/main" id="{03B548A4-ACE6-4CE7-980F-354F432BC2E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When implementing flexible seating it is important to consider the following: </a:t>
            </a:r>
          </a:p>
          <a:p>
            <a:endParaRPr lang="en-US" altLang="en-US" dirty="0"/>
          </a:p>
          <a:p>
            <a:r>
              <a:rPr lang="en-US" altLang="en-US" i="1" dirty="0">
                <a:latin typeface="Times New Roman" panose="02020603050405020304" pitchFamily="18" charset="0"/>
                <a:cs typeface="Times New Roman" panose="02020603050405020304" pitchFamily="18" charset="0"/>
              </a:rPr>
              <a:t>Read Slide…</a:t>
            </a:r>
          </a:p>
        </p:txBody>
      </p:sp>
      <p:sp>
        <p:nvSpPr>
          <p:cNvPr id="91139" name="Slide Image Placeholder 4">
            <a:extLst>
              <a:ext uri="{FF2B5EF4-FFF2-40B4-BE49-F238E27FC236}">
                <a16:creationId xmlns:a16="http://schemas.microsoft.com/office/drawing/2014/main" id="{F00123CB-6F9F-414F-BCE6-352A7DE331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Date Placeholder 1">
            <a:extLst>
              <a:ext uri="{FF2B5EF4-FFF2-40B4-BE49-F238E27FC236}">
                <a16:creationId xmlns:a16="http://schemas.microsoft.com/office/drawing/2014/main" id="{CBCDF202-5367-402E-8487-59BDA4BB2B49}"/>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91141" name="Footer Placeholder 2">
            <a:extLst>
              <a:ext uri="{FF2B5EF4-FFF2-40B4-BE49-F238E27FC236}">
                <a16:creationId xmlns:a16="http://schemas.microsoft.com/office/drawing/2014/main" id="{16663D7E-1FEE-4E29-B28C-123568B5A1A3}"/>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4" name="Slide Number Placeholder 3">
            <a:extLst>
              <a:ext uri="{FF2B5EF4-FFF2-40B4-BE49-F238E27FC236}">
                <a16:creationId xmlns:a16="http://schemas.microsoft.com/office/drawing/2014/main" id="{15955E67-B02D-4166-B0A4-DA120F879667}"/>
              </a:ext>
            </a:extLst>
          </p:cNvPr>
          <p:cNvSpPr>
            <a:spLocks noGrp="1"/>
          </p:cNvSpPr>
          <p:nvPr>
            <p:ph type="sldNum" sz="quarter" idx="5"/>
          </p:nvPr>
        </p:nvSpPr>
        <p:spPr/>
        <p:txBody>
          <a:bodyPr/>
          <a:lstStyle/>
          <a:p>
            <a:pPr>
              <a:defRPr/>
            </a:pPr>
            <a:fld id="{663B9A62-93C9-4581-BFA0-C4D4ABA832C7}" type="slidenum">
              <a:rPr lang="en-US" altLang="en-US" smtClean="0"/>
              <a:pPr>
                <a:defRPr/>
              </a:pPr>
              <a:t>37</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Notes Placeholder 2">
            <a:extLst>
              <a:ext uri="{FF2B5EF4-FFF2-40B4-BE49-F238E27FC236}">
                <a16:creationId xmlns:a16="http://schemas.microsoft.com/office/drawing/2014/main" id="{185B4DFB-CA40-4AFE-B14A-73BB610405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Let’s explore some valuable tools and resources that schools can use to promote a healthy school environment and encourage physical activity throughout the school day. </a:t>
            </a:r>
          </a:p>
          <a:p>
            <a:endParaRPr lang="en-US" altLang="en-US" dirty="0"/>
          </a:p>
        </p:txBody>
      </p:sp>
      <p:sp>
        <p:nvSpPr>
          <p:cNvPr id="93187" name="Slide Image Placeholder 5">
            <a:extLst>
              <a:ext uri="{FF2B5EF4-FFF2-40B4-BE49-F238E27FC236}">
                <a16:creationId xmlns:a16="http://schemas.microsoft.com/office/drawing/2014/main" id="{C93118E5-EFDA-4A17-A537-52AAECD33E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Date Placeholder 1">
            <a:extLst>
              <a:ext uri="{FF2B5EF4-FFF2-40B4-BE49-F238E27FC236}">
                <a16:creationId xmlns:a16="http://schemas.microsoft.com/office/drawing/2014/main" id="{8E57B096-8FEA-4188-A0EE-FE19285C49EF}"/>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93189" name="Footer Placeholder 2">
            <a:extLst>
              <a:ext uri="{FF2B5EF4-FFF2-40B4-BE49-F238E27FC236}">
                <a16:creationId xmlns:a16="http://schemas.microsoft.com/office/drawing/2014/main" id="{A2242DB1-6598-41ED-938D-A3368ABE47AE}"/>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4" name="Slide Number Placeholder 3">
            <a:extLst>
              <a:ext uri="{FF2B5EF4-FFF2-40B4-BE49-F238E27FC236}">
                <a16:creationId xmlns:a16="http://schemas.microsoft.com/office/drawing/2014/main" id="{84A3B2D2-730D-4D92-A480-30CA5C1A045B}"/>
              </a:ext>
            </a:extLst>
          </p:cNvPr>
          <p:cNvSpPr>
            <a:spLocks noGrp="1"/>
          </p:cNvSpPr>
          <p:nvPr>
            <p:ph type="sldNum" sz="quarter" idx="5"/>
          </p:nvPr>
        </p:nvSpPr>
        <p:spPr/>
        <p:txBody>
          <a:bodyPr/>
          <a:lstStyle/>
          <a:p>
            <a:pPr>
              <a:defRPr/>
            </a:pPr>
            <a:fld id="{8346A69D-BCE7-4D94-9F89-6D66F4E49ECB}" type="slidenum">
              <a:rPr lang="en-US" altLang="en-US" smtClean="0"/>
              <a:pPr>
                <a:defRPr/>
              </a:pPr>
              <a:t>38</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Notes Placeholder 2">
            <a:extLst>
              <a:ext uri="{FF2B5EF4-FFF2-40B4-BE49-F238E27FC236}">
                <a16:creationId xmlns:a16="http://schemas.microsoft.com/office/drawing/2014/main" id="{C895D820-B0E8-41B5-ADA4-A6FCF4C5F4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Schools can ensure that brain breaks are implemented by creating and executing wellness polices that include physical activity throughout the day and beyond. Wellness policies are a written document that guides a local education agency or school district’s efforts to establish a school environment that promotes students’ health, well-being and ability to learn. Research has shown that well-designed, well-implemented school wellness programs and policies can effectively promote healthy habits. Promoting healthier school environments supports students’ learning and behavior. </a:t>
            </a:r>
          </a:p>
          <a:p>
            <a:endParaRPr lang="en-US" altLang="en-US" dirty="0"/>
          </a:p>
          <a:p>
            <a:r>
              <a:rPr lang="en-US" altLang="en-US" dirty="0"/>
              <a:t>Federal and state law requires that local educational agencies participating in the school meal programs establish a local school wellness policy. </a:t>
            </a:r>
          </a:p>
          <a:p>
            <a:r>
              <a:rPr lang="en-US" altLang="en-US" dirty="0"/>
              <a:t>Local educational agencies are required to establish local school wellness policies which, at a minimum, include goals for nutrition, nutrition promotion and education, physical activity, and integrated school-based activities that promote student wellness. </a:t>
            </a:r>
          </a:p>
          <a:p>
            <a:endParaRPr lang="en-US" altLang="en-US" dirty="0"/>
          </a:p>
          <a:p>
            <a:r>
              <a:rPr lang="en-US" altLang="en-US" dirty="0"/>
              <a:t>Kansas law supports the federal requirement for local wellness policies by directing the Kansas State Board of Education to “develop nutrition guidelines for all foods and beverages made available to students in Kansas public schools during the school day…In developing such guidelines, particular attention shall be given to providing healthful foods and beverages, physical activities and wellness education with the goals of preventing and reducing childhood obesity.” The state law also requires that “When establishing the wellness policy of the school district, the board of education of each district shall take into consideration the guidelines developed by the state board…” The Kansas State Board of Education recently approved an updated version of the Kansas School Model Wellness Policy Guidelines in fall 2020.  </a:t>
            </a:r>
          </a:p>
          <a:p>
            <a:endParaRPr lang="en-US" altLang="en-US" dirty="0"/>
          </a:p>
          <a:p>
            <a:r>
              <a:rPr lang="en-US" altLang="en-US" dirty="0"/>
              <a:t>Let’s explore the Kansas School Model Wellness Policy Guidelines…</a:t>
            </a:r>
          </a:p>
          <a:p>
            <a:endParaRPr lang="en-US" altLang="en-US" dirty="0"/>
          </a:p>
        </p:txBody>
      </p:sp>
      <p:sp>
        <p:nvSpPr>
          <p:cNvPr id="95235" name="Slide Image Placeholder 5">
            <a:extLst>
              <a:ext uri="{FF2B5EF4-FFF2-40B4-BE49-F238E27FC236}">
                <a16:creationId xmlns:a16="http://schemas.microsoft.com/office/drawing/2014/main" id="{D625C7D7-EF02-4DC8-A3F8-41FA2957B1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6" name="Date Placeholder 1">
            <a:extLst>
              <a:ext uri="{FF2B5EF4-FFF2-40B4-BE49-F238E27FC236}">
                <a16:creationId xmlns:a16="http://schemas.microsoft.com/office/drawing/2014/main" id="{11A6018D-D8B7-4578-946C-899BFCEB8367}"/>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95237" name="Footer Placeholder 2">
            <a:extLst>
              <a:ext uri="{FF2B5EF4-FFF2-40B4-BE49-F238E27FC236}">
                <a16:creationId xmlns:a16="http://schemas.microsoft.com/office/drawing/2014/main" id="{E5100A31-04A5-4F8C-9B91-8C5652ECC842}"/>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4" name="Slide Number Placeholder 3">
            <a:extLst>
              <a:ext uri="{FF2B5EF4-FFF2-40B4-BE49-F238E27FC236}">
                <a16:creationId xmlns:a16="http://schemas.microsoft.com/office/drawing/2014/main" id="{CFAE5535-0A0E-4D06-B013-9091B196BDEE}"/>
              </a:ext>
            </a:extLst>
          </p:cNvPr>
          <p:cNvSpPr>
            <a:spLocks noGrp="1"/>
          </p:cNvSpPr>
          <p:nvPr>
            <p:ph type="sldNum" sz="quarter" idx="5"/>
          </p:nvPr>
        </p:nvSpPr>
        <p:spPr/>
        <p:txBody>
          <a:bodyPr/>
          <a:lstStyle/>
          <a:p>
            <a:pPr>
              <a:defRPr/>
            </a:pPr>
            <a:fld id="{7B047DE4-074B-4AF0-875F-89C9DD45326F}" type="slidenum">
              <a:rPr lang="en-US" altLang="en-US" smtClean="0"/>
              <a:pPr>
                <a:defRPr/>
              </a:pPr>
              <a:t>39</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Notes Placeholder 2">
            <a:extLst>
              <a:ext uri="{FF2B5EF4-FFF2-40B4-BE49-F238E27FC236}">
                <a16:creationId xmlns:a16="http://schemas.microsoft.com/office/drawing/2014/main" id="{0D511A56-5489-4AA0-92F8-02E64AE5061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Brain breaks are quick and effective activities used to change or focus the physical or mental state of learners. Brain breaks energize, stimulate and activate the brain.</a:t>
            </a:r>
          </a:p>
          <a:p>
            <a:endParaRPr lang="en-US" altLang="en-US" dirty="0"/>
          </a:p>
          <a:p>
            <a:endParaRPr lang="en-US" altLang="en-US" dirty="0"/>
          </a:p>
        </p:txBody>
      </p:sp>
      <p:sp>
        <p:nvSpPr>
          <p:cNvPr id="23555" name="Slide Image Placeholder 5">
            <a:extLst>
              <a:ext uri="{FF2B5EF4-FFF2-40B4-BE49-F238E27FC236}">
                <a16:creationId xmlns:a16="http://schemas.microsoft.com/office/drawing/2014/main" id="{44206B77-CA92-40AA-9BA7-1C5F935099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Date Placeholder 1">
            <a:extLst>
              <a:ext uri="{FF2B5EF4-FFF2-40B4-BE49-F238E27FC236}">
                <a16:creationId xmlns:a16="http://schemas.microsoft.com/office/drawing/2014/main" id="{67584F95-5F37-40B3-A27A-CB41FE04612E}"/>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23557" name="Footer Placeholder 2">
            <a:extLst>
              <a:ext uri="{FF2B5EF4-FFF2-40B4-BE49-F238E27FC236}">
                <a16:creationId xmlns:a16="http://schemas.microsoft.com/office/drawing/2014/main" id="{47B09992-BB0B-456D-A45D-E7377FF01C7B}"/>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4" name="Slide Number Placeholder 3">
            <a:extLst>
              <a:ext uri="{FF2B5EF4-FFF2-40B4-BE49-F238E27FC236}">
                <a16:creationId xmlns:a16="http://schemas.microsoft.com/office/drawing/2014/main" id="{6D1E6447-F6BE-44E5-9549-FDDDAEE34112}"/>
              </a:ext>
            </a:extLst>
          </p:cNvPr>
          <p:cNvSpPr>
            <a:spLocks noGrp="1"/>
          </p:cNvSpPr>
          <p:nvPr>
            <p:ph type="sldNum" sz="quarter" idx="5"/>
          </p:nvPr>
        </p:nvSpPr>
        <p:spPr/>
        <p:txBody>
          <a:bodyPr/>
          <a:lstStyle/>
          <a:p>
            <a:pPr>
              <a:defRPr/>
            </a:pPr>
            <a:fld id="{D9C9D197-B016-4F53-879B-A265C310609D}" type="slidenum">
              <a:rPr lang="en-US" altLang="en-US" smtClean="0"/>
              <a:pPr>
                <a:defRPr/>
              </a:pPr>
              <a:t>4</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Notes Placeholder 2">
            <a:extLst>
              <a:ext uri="{FF2B5EF4-FFF2-40B4-BE49-F238E27FC236}">
                <a16:creationId xmlns:a16="http://schemas.microsoft.com/office/drawing/2014/main" id="{A587CFDC-BEDC-4D8B-B534-B6CD57817A4A}"/>
              </a:ext>
            </a:extLst>
          </p:cNvPr>
          <p:cNvSpPr>
            <a:spLocks noGrp="1"/>
          </p:cNvSpPr>
          <p:nvPr>
            <p:ph type="body" idx="1"/>
          </p:nvPr>
        </p:nvSpPr>
        <p:spPr/>
        <p:txBody>
          <a:bodyPr/>
          <a:lstStyle/>
          <a:p>
            <a:pPr>
              <a:defRPr/>
            </a:pPr>
            <a:r>
              <a:rPr lang="en-US" dirty="0"/>
              <a:t>The Kansas School Wellness Policy Model Guidelines were developed to assist Sponsors in establishing and implementing local school wellness policies that meet minimum standards designed to support a school environment that promotes sound nutrition and student health, reduces childhood obesity and provides transparency to the public on school wellness policy content and implementation. </a:t>
            </a:r>
          </a:p>
          <a:p>
            <a:pPr>
              <a:defRPr/>
            </a:pPr>
            <a:endParaRPr lang="en-US" dirty="0"/>
          </a:p>
          <a:p>
            <a:pPr>
              <a:defRPr/>
            </a:pPr>
            <a:r>
              <a:rPr lang="en-US" dirty="0"/>
              <a:t>State law requires that each school board consider these guidelines when developing local wellness policies. The model guidelines are divided into four categories of policy statements: </a:t>
            </a:r>
          </a:p>
          <a:p>
            <a:pPr>
              <a:defRPr/>
            </a:pPr>
            <a:r>
              <a:rPr lang="en-US" dirty="0"/>
              <a:t>1) Nutrition 2) Nutrition Promotion and Education 3) Physical Activity and 4) Integrated School Based Wellness.  </a:t>
            </a:r>
          </a:p>
          <a:p>
            <a:pPr>
              <a:defRPr/>
            </a:pPr>
            <a:endParaRPr lang="en-US" dirty="0"/>
          </a:p>
          <a:p>
            <a:pPr>
              <a:defRPr/>
            </a:pPr>
            <a:r>
              <a:rPr lang="en-US" dirty="0"/>
              <a:t>Each policy statement falls within one of three levels: </a:t>
            </a:r>
          </a:p>
          <a:p>
            <a:pPr marL="234475" indent="-234475">
              <a:buFont typeface="+mj-lt"/>
              <a:buAutoNum type="arabicPeriod"/>
              <a:defRPr/>
            </a:pPr>
            <a:r>
              <a:rPr lang="en-US" dirty="0"/>
              <a:t>The policy statements at the IMPLEMENTING level meet all requirements of current federal and state laws, regulations and policies. </a:t>
            </a:r>
          </a:p>
          <a:p>
            <a:pPr marL="234475" indent="-234475">
              <a:buFont typeface="+mj-lt"/>
              <a:buAutoNum type="arabicPeriod"/>
              <a:defRPr/>
            </a:pPr>
            <a:r>
              <a:rPr lang="en-US" dirty="0"/>
              <a:t>The policy statements at the TRANSITIONING level show growth from the implementing level. </a:t>
            </a:r>
          </a:p>
          <a:p>
            <a:pPr marL="234475" indent="-234475">
              <a:buFont typeface="+mj-lt"/>
              <a:buAutoNum type="arabicPeriod"/>
              <a:defRPr/>
            </a:pPr>
            <a:r>
              <a:rPr lang="en-US" dirty="0"/>
              <a:t>The policy statements at the MODELING level reflect highly effective practices.</a:t>
            </a:r>
            <a:endParaRPr lang="en-US" altLang="en-US" dirty="0"/>
          </a:p>
        </p:txBody>
      </p:sp>
      <p:sp>
        <p:nvSpPr>
          <p:cNvPr id="97283" name="Slide Image Placeholder 5">
            <a:extLst>
              <a:ext uri="{FF2B5EF4-FFF2-40B4-BE49-F238E27FC236}">
                <a16:creationId xmlns:a16="http://schemas.microsoft.com/office/drawing/2014/main" id="{AB890230-6C1C-4F89-AEF7-D3367BADA24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4" name="Date Placeholder 1">
            <a:extLst>
              <a:ext uri="{FF2B5EF4-FFF2-40B4-BE49-F238E27FC236}">
                <a16:creationId xmlns:a16="http://schemas.microsoft.com/office/drawing/2014/main" id="{7D5D92DD-01B5-4F4A-BE15-5D919496B841}"/>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97285" name="Footer Placeholder 2">
            <a:extLst>
              <a:ext uri="{FF2B5EF4-FFF2-40B4-BE49-F238E27FC236}">
                <a16:creationId xmlns:a16="http://schemas.microsoft.com/office/drawing/2014/main" id="{8A1A2EDE-3B6A-401C-818F-EBDCC5C5FEF5}"/>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4" name="Slide Number Placeholder 3">
            <a:extLst>
              <a:ext uri="{FF2B5EF4-FFF2-40B4-BE49-F238E27FC236}">
                <a16:creationId xmlns:a16="http://schemas.microsoft.com/office/drawing/2014/main" id="{661FE584-D392-4933-8378-A7848B75BFB8}"/>
              </a:ext>
            </a:extLst>
          </p:cNvPr>
          <p:cNvSpPr>
            <a:spLocks noGrp="1"/>
          </p:cNvSpPr>
          <p:nvPr>
            <p:ph type="sldNum" sz="quarter" idx="5"/>
          </p:nvPr>
        </p:nvSpPr>
        <p:spPr/>
        <p:txBody>
          <a:bodyPr/>
          <a:lstStyle/>
          <a:p>
            <a:pPr>
              <a:defRPr/>
            </a:pPr>
            <a:fld id="{20D81A3C-A845-4D02-ACD8-5D6798A85F20}" type="slidenum">
              <a:rPr lang="en-US" altLang="en-US" smtClean="0"/>
              <a:pPr>
                <a:defRPr/>
              </a:pPr>
              <a:t>40</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a:extLst>
              <a:ext uri="{FF2B5EF4-FFF2-40B4-BE49-F238E27FC236}">
                <a16:creationId xmlns:a16="http://schemas.microsoft.com/office/drawing/2014/main" id="{98E005AF-FF6C-4580-8BBE-E38A81C3E16F}"/>
              </a:ext>
            </a:extLst>
          </p:cNvPr>
          <p:cNvSpPr>
            <a:spLocks noGrp="1"/>
          </p:cNvSpPr>
          <p:nvPr>
            <p:ph type="body" idx="1"/>
          </p:nvPr>
        </p:nvSpPr>
        <p:spPr/>
        <p:txBody>
          <a:bodyPr/>
          <a:lstStyle/>
          <a:p>
            <a:pPr>
              <a:defRPr/>
            </a:pPr>
            <a:r>
              <a:rPr lang="en-US" dirty="0"/>
              <a:t>Within the Physical Activity Category there are a number of recommendations regarding physical activity throughout the school day at the implementing, transitioning and modeling levels. </a:t>
            </a:r>
          </a:p>
          <a:p>
            <a:pPr>
              <a:defRPr/>
            </a:pPr>
            <a:endParaRPr lang="en-US" dirty="0"/>
          </a:p>
          <a:p>
            <a:pPr>
              <a:defRPr/>
            </a:pPr>
            <a:r>
              <a:rPr lang="en-US" dirty="0"/>
              <a:t>At the modeling level, which reflects highly effective practices the guidelines state the following regarding brain breaks: </a:t>
            </a:r>
          </a:p>
          <a:p>
            <a:pPr marL="175856" indent="-175856">
              <a:buFont typeface="Arial" panose="020B0604020202020204" pitchFamily="34" charset="0"/>
              <a:buChar char="•"/>
              <a:defRPr/>
            </a:pPr>
            <a:r>
              <a:rPr lang="en-US" altLang="en-US" dirty="0"/>
              <a:t>Structured physical activity opportunities (i.e. Brain Breaks) in addition to recess and physical education, are offered to all students at least 2 times daily. School staff are encouraged to participate.</a:t>
            </a:r>
          </a:p>
          <a:p>
            <a:pPr marL="175856" indent="-175856">
              <a:buFont typeface="Arial" panose="020B0604020202020204" pitchFamily="34" charset="0"/>
              <a:buChar char="•"/>
              <a:defRPr/>
            </a:pPr>
            <a:r>
              <a:rPr lang="en-US" altLang="en-US" dirty="0"/>
              <a:t>Structured physical activity are approved by a licensed physical education teacher and integrated into 3 or more core curriculum subjects such as math, language arts, and social studies as well as non-core and elective subjects.</a:t>
            </a:r>
          </a:p>
          <a:p>
            <a:pPr marL="175856" indent="-175856">
              <a:buFont typeface="Arial" panose="020B0604020202020204" pitchFamily="34" charset="0"/>
              <a:buChar char="•"/>
              <a:defRPr/>
            </a:pPr>
            <a:r>
              <a:rPr lang="en-US" altLang="en-US" dirty="0"/>
              <a:t>Professional development on integrating physical activity into core/non-core subjects is provided to staff.</a:t>
            </a:r>
          </a:p>
          <a:p>
            <a:pPr>
              <a:defRPr/>
            </a:pPr>
            <a:endParaRPr lang="en-US" altLang="en-US" dirty="0"/>
          </a:p>
          <a:p>
            <a:pPr>
              <a:defRPr/>
            </a:pPr>
            <a:r>
              <a:rPr lang="en-US" altLang="en-US" dirty="0"/>
              <a:t>Lets do a poll to see how many of your districts meet the modeling level policy regarding offering students the opportunity to participate in structured physical activity opportunities (i.e. Brain Breaks) 2 times daily, in addition to recess and physical education. </a:t>
            </a:r>
          </a:p>
          <a:p>
            <a:pPr>
              <a:defRPr/>
            </a:pPr>
            <a:endParaRPr lang="en-US" dirty="0"/>
          </a:p>
          <a:p>
            <a:pPr>
              <a:defRPr/>
            </a:pPr>
            <a:r>
              <a:rPr lang="en-US" i="1" dirty="0">
                <a:latin typeface="Times New Roman" panose="02020603050405020304" pitchFamily="18" charset="0"/>
                <a:cs typeface="Times New Roman" panose="02020603050405020304" pitchFamily="18" charset="0"/>
              </a:rPr>
              <a:t>Launch Poll: </a:t>
            </a:r>
            <a:r>
              <a:rPr lang="en-US" dirty="0"/>
              <a:t>Does your School offer the opportunity for structured physical activity at least 2 times daily, in addition to recess and PE?</a:t>
            </a:r>
          </a:p>
        </p:txBody>
      </p:sp>
      <p:sp>
        <p:nvSpPr>
          <p:cNvPr id="99331" name="Slide Image Placeholder 6">
            <a:extLst>
              <a:ext uri="{FF2B5EF4-FFF2-40B4-BE49-F238E27FC236}">
                <a16:creationId xmlns:a16="http://schemas.microsoft.com/office/drawing/2014/main" id="{64D70245-F08D-46C6-A1E7-9517C64F02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Date Placeholder 1">
            <a:extLst>
              <a:ext uri="{FF2B5EF4-FFF2-40B4-BE49-F238E27FC236}">
                <a16:creationId xmlns:a16="http://schemas.microsoft.com/office/drawing/2014/main" id="{C8D02336-5191-4E5E-95BF-325CF80CCACE}"/>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99333" name="Footer Placeholder 3">
            <a:extLst>
              <a:ext uri="{FF2B5EF4-FFF2-40B4-BE49-F238E27FC236}">
                <a16:creationId xmlns:a16="http://schemas.microsoft.com/office/drawing/2014/main" id="{54A550C0-D99A-485A-AE56-8FBEFBF0ED5E}"/>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5" name="Slide Number Placeholder 4">
            <a:extLst>
              <a:ext uri="{FF2B5EF4-FFF2-40B4-BE49-F238E27FC236}">
                <a16:creationId xmlns:a16="http://schemas.microsoft.com/office/drawing/2014/main" id="{B4591B78-640A-4908-A5FA-CE4D79C864CA}"/>
              </a:ext>
            </a:extLst>
          </p:cNvPr>
          <p:cNvSpPr>
            <a:spLocks noGrp="1"/>
          </p:cNvSpPr>
          <p:nvPr>
            <p:ph type="sldNum" sz="quarter" idx="5"/>
          </p:nvPr>
        </p:nvSpPr>
        <p:spPr/>
        <p:txBody>
          <a:bodyPr/>
          <a:lstStyle/>
          <a:p>
            <a:pPr>
              <a:defRPr/>
            </a:pPr>
            <a:fld id="{DB62CCDA-A107-4C03-87DC-154790EBF030}" type="slidenum">
              <a:rPr lang="en-US" altLang="en-US" smtClean="0"/>
              <a:pPr>
                <a:defRPr/>
              </a:pPr>
              <a:t>41</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Notes Placeholder 2">
            <a:extLst>
              <a:ext uri="{FF2B5EF4-FFF2-40B4-BE49-F238E27FC236}">
                <a16:creationId xmlns:a16="http://schemas.microsoft.com/office/drawing/2014/main" id="{42691A5D-6B51-49F3-B5AB-D5E5034CD5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There are several tools on the Child Nutrition &amp; Wellness website, designed to assist with assessing a district’s current situation, setting wellness policy goals, and implementing activities to support established goals. Access to these tools is through the Kansas State Department of Education, Child Nutrition &amp; Wellness website at www.kn-eat.org, School Wellness Policies  </a:t>
            </a:r>
          </a:p>
          <a:p>
            <a:endParaRPr lang="en-US" altLang="en-US" dirty="0"/>
          </a:p>
          <a:p>
            <a:r>
              <a:rPr lang="en-US" altLang="en-US" dirty="0"/>
              <a:t>Under Creating Healthier Schools Handouts and Brochures find handouts and brochures to assist in creating a healthier school environment </a:t>
            </a:r>
          </a:p>
          <a:p>
            <a:endParaRPr lang="en-US" altLang="en-US" dirty="0"/>
          </a:p>
          <a:p>
            <a:r>
              <a:rPr lang="en-US" altLang="en-US" dirty="0"/>
              <a:t>Under "Resources From Other Organizations, there are links to Action for Healthy Kids, Alliance for a Healthier Generation, Centers for Disease Control and Prevention, and other reputable organizations. </a:t>
            </a:r>
          </a:p>
          <a:p>
            <a:endParaRPr lang="en-US" altLang="en-US" dirty="0"/>
          </a:p>
          <a:p>
            <a:r>
              <a:rPr lang="en-US" altLang="en-US" dirty="0"/>
              <a:t>Under Resources for School Wellness Committees and KSDE Wellness Coaches, there are downloadable documents in the Wellness Policy Impact Playbook, and links to more online school wellness resources, such as Kansas Team Nutrition. </a:t>
            </a:r>
          </a:p>
          <a:p>
            <a:endParaRPr lang="en-US" altLang="en-US" dirty="0"/>
          </a:p>
        </p:txBody>
      </p:sp>
      <p:sp>
        <p:nvSpPr>
          <p:cNvPr id="101379" name="Slide Image Placeholder 5">
            <a:extLst>
              <a:ext uri="{FF2B5EF4-FFF2-40B4-BE49-F238E27FC236}">
                <a16:creationId xmlns:a16="http://schemas.microsoft.com/office/drawing/2014/main" id="{D9CD9B37-9028-47AA-8B97-18A3DA5EC9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Date Placeholder 1">
            <a:extLst>
              <a:ext uri="{FF2B5EF4-FFF2-40B4-BE49-F238E27FC236}">
                <a16:creationId xmlns:a16="http://schemas.microsoft.com/office/drawing/2014/main" id="{F4227E2C-BFF0-4B13-B056-06C1B90E7340}"/>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101381" name="Footer Placeholder 2">
            <a:extLst>
              <a:ext uri="{FF2B5EF4-FFF2-40B4-BE49-F238E27FC236}">
                <a16:creationId xmlns:a16="http://schemas.microsoft.com/office/drawing/2014/main" id="{307B04EE-AF24-410D-AC03-D778241C7A11}"/>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4" name="Slide Number Placeholder 3">
            <a:extLst>
              <a:ext uri="{FF2B5EF4-FFF2-40B4-BE49-F238E27FC236}">
                <a16:creationId xmlns:a16="http://schemas.microsoft.com/office/drawing/2014/main" id="{84A4982C-78DB-4AD3-9C3D-C3874BC8BFA0}"/>
              </a:ext>
            </a:extLst>
          </p:cNvPr>
          <p:cNvSpPr>
            <a:spLocks noGrp="1"/>
          </p:cNvSpPr>
          <p:nvPr>
            <p:ph type="sldNum" sz="quarter" idx="5"/>
          </p:nvPr>
        </p:nvSpPr>
        <p:spPr/>
        <p:txBody>
          <a:bodyPr/>
          <a:lstStyle/>
          <a:p>
            <a:pPr>
              <a:defRPr/>
            </a:pPr>
            <a:fld id="{0ED34FB4-4208-4D4E-BAC0-9063F015E4CC}" type="slidenum">
              <a:rPr lang="en-US" altLang="en-US" smtClean="0"/>
              <a:pPr>
                <a:defRPr/>
              </a:pPr>
              <a:t>42</a:t>
            </a:fld>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Notes Placeholder 2">
            <a:extLst>
              <a:ext uri="{FF2B5EF4-FFF2-40B4-BE49-F238E27FC236}">
                <a16:creationId xmlns:a16="http://schemas.microsoft.com/office/drawing/2014/main" id="{A3118C94-9DE7-476E-975A-B109399219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national recommendation for schools is to have a comprehensive approach for addressing physical education and physical activity in schools.10–12 This approach is called Comprehensive School Physical Activity Programs.13</a:t>
            </a:r>
          </a:p>
          <a:p>
            <a:endParaRPr lang="en-US" altLang="en-US" dirty="0"/>
          </a:p>
          <a:p>
            <a:r>
              <a:rPr lang="en-US" altLang="en-US" dirty="0"/>
              <a:t>Utilize the Comprehensive School Physical Activity Program or the Strategies for Classroom Physical Activity in Schools developed by the CDC to assist with planning for physical activity in the classroom.</a:t>
            </a:r>
          </a:p>
          <a:p>
            <a:endParaRPr lang="en-US" altLang="en-US" dirty="0"/>
          </a:p>
          <a:p>
            <a:endParaRPr lang="en-US" altLang="en-US" dirty="0"/>
          </a:p>
          <a:p>
            <a:endParaRPr lang="en-US" altLang="en-US" dirty="0"/>
          </a:p>
        </p:txBody>
      </p:sp>
      <p:sp>
        <p:nvSpPr>
          <p:cNvPr id="103427" name="Slide Image Placeholder 5">
            <a:extLst>
              <a:ext uri="{FF2B5EF4-FFF2-40B4-BE49-F238E27FC236}">
                <a16:creationId xmlns:a16="http://schemas.microsoft.com/office/drawing/2014/main" id="{1AD6B0A5-5C03-4F24-9DDD-EFB6AB6585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8" name="Date Placeholder 1">
            <a:extLst>
              <a:ext uri="{FF2B5EF4-FFF2-40B4-BE49-F238E27FC236}">
                <a16:creationId xmlns:a16="http://schemas.microsoft.com/office/drawing/2014/main" id="{82C23B9E-A373-4AD2-91DF-5AF79FD3F274}"/>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103429" name="Footer Placeholder 2">
            <a:extLst>
              <a:ext uri="{FF2B5EF4-FFF2-40B4-BE49-F238E27FC236}">
                <a16:creationId xmlns:a16="http://schemas.microsoft.com/office/drawing/2014/main" id="{1073800C-04A9-4788-A6AA-0FF09D8A0535}"/>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4" name="Slide Number Placeholder 3">
            <a:extLst>
              <a:ext uri="{FF2B5EF4-FFF2-40B4-BE49-F238E27FC236}">
                <a16:creationId xmlns:a16="http://schemas.microsoft.com/office/drawing/2014/main" id="{B5BBBE92-1EFD-4C10-A02D-0B175457BFAC}"/>
              </a:ext>
            </a:extLst>
          </p:cNvPr>
          <p:cNvSpPr>
            <a:spLocks noGrp="1"/>
          </p:cNvSpPr>
          <p:nvPr>
            <p:ph type="sldNum" sz="quarter" idx="5"/>
          </p:nvPr>
        </p:nvSpPr>
        <p:spPr/>
        <p:txBody>
          <a:bodyPr/>
          <a:lstStyle/>
          <a:p>
            <a:pPr>
              <a:defRPr/>
            </a:pPr>
            <a:fld id="{9C026D62-D114-48C5-85B7-89113BE95C3E}" type="slidenum">
              <a:rPr lang="en-US" altLang="en-US" smtClean="0"/>
              <a:pPr>
                <a:defRPr/>
              </a:pPr>
              <a:t>43</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a:extLst>
              <a:ext uri="{FF2B5EF4-FFF2-40B4-BE49-F238E27FC236}">
                <a16:creationId xmlns:a16="http://schemas.microsoft.com/office/drawing/2014/main" id="{0A108971-EBF3-4331-BF9A-9E77E17EAAE0}"/>
              </a:ext>
            </a:extLst>
          </p:cNvPr>
          <p:cNvSpPr>
            <a:spLocks noGrp="1"/>
          </p:cNvSpPr>
          <p:nvPr>
            <p:ph type="body" idx="1"/>
          </p:nvPr>
        </p:nvSpPr>
        <p:spPr/>
        <p:txBody>
          <a:bodyPr/>
          <a:lstStyle/>
          <a:p>
            <a:pPr>
              <a:defRPr/>
            </a:pPr>
            <a:r>
              <a:rPr lang="en-US" dirty="0"/>
              <a:t>The CDC has developed a helpful tool for implementing physical activity in the classroom. The Classroom Physical Activity Promotion Kit. The ten steps include:</a:t>
            </a:r>
          </a:p>
          <a:p>
            <a:pPr>
              <a:defRPr/>
            </a:pPr>
            <a:endParaRPr lang="en-US" dirty="0"/>
          </a:p>
          <a:p>
            <a:pPr marL="234475" indent="-234475">
              <a:buFont typeface="+mj-lt"/>
              <a:buAutoNum type="arabicPeriod"/>
              <a:defRPr/>
            </a:pPr>
            <a:r>
              <a:rPr lang="en-US" dirty="0"/>
              <a:t>Identify who will help in planning for classroom physical activity.</a:t>
            </a:r>
          </a:p>
          <a:p>
            <a:pPr marL="234475" indent="-234475">
              <a:buFont typeface="+mj-lt"/>
              <a:buAutoNum type="arabicPeriod"/>
              <a:defRPr/>
            </a:pPr>
            <a:r>
              <a:rPr lang="en-US" dirty="0"/>
              <a:t>Identify classrooms where physical activity practices already exist.</a:t>
            </a:r>
          </a:p>
          <a:p>
            <a:pPr marL="234475" indent="-234475">
              <a:buFont typeface="+mj-lt"/>
              <a:buAutoNum type="arabicPeriod"/>
              <a:defRPr/>
            </a:pPr>
            <a:r>
              <a:rPr lang="en-US" dirty="0"/>
              <a:t>Provide professional development/in-services.</a:t>
            </a:r>
          </a:p>
          <a:p>
            <a:pPr marL="234475" indent="-234475">
              <a:buFont typeface="+mj-lt"/>
              <a:buAutoNum type="arabicPeriod"/>
              <a:defRPr/>
            </a:pPr>
            <a:r>
              <a:rPr lang="en-US" dirty="0"/>
              <a:t>Identify approaches to incorporate classroom physical activity.</a:t>
            </a:r>
          </a:p>
          <a:p>
            <a:pPr marL="234475" indent="-234475">
              <a:buFont typeface="+mj-lt"/>
              <a:buAutoNum type="arabicPeriod"/>
              <a:defRPr/>
            </a:pPr>
            <a:r>
              <a:rPr lang="en-US" dirty="0"/>
              <a:t>Identify opportunities and appropriate times for classroom physical activity.</a:t>
            </a:r>
          </a:p>
          <a:p>
            <a:pPr marL="234475" indent="-234475">
              <a:buFont typeface="+mj-lt"/>
              <a:buAutoNum type="arabicPeriod"/>
              <a:defRPr/>
            </a:pPr>
            <a:r>
              <a:rPr lang="en-US" dirty="0"/>
              <a:t>Identify materials, technology and resources to promote classroom physical activity.</a:t>
            </a:r>
          </a:p>
          <a:p>
            <a:pPr marL="234475" indent="-234475">
              <a:buFont typeface="+mj-lt"/>
              <a:buAutoNum type="arabicPeriod"/>
              <a:defRPr/>
            </a:pPr>
            <a:r>
              <a:rPr lang="en-US" dirty="0"/>
              <a:t>Identify ways to create and use classroom space.</a:t>
            </a:r>
          </a:p>
          <a:p>
            <a:pPr marL="234475" indent="-234475">
              <a:buFont typeface="+mj-lt"/>
              <a:buAutoNum type="arabicPeriod"/>
              <a:defRPr/>
            </a:pPr>
            <a:r>
              <a:rPr lang="en-US" dirty="0"/>
              <a:t>Ensure that classroom physical activity is appropriate and safe for all students and communicate expectations.</a:t>
            </a:r>
          </a:p>
          <a:p>
            <a:pPr marL="234475" indent="-234475">
              <a:buFont typeface="+mj-lt"/>
              <a:buAutoNum type="arabicPeriod"/>
              <a:defRPr/>
            </a:pPr>
            <a:r>
              <a:rPr lang="en-US" dirty="0"/>
              <a:t>Collect information on classroom physical activity.</a:t>
            </a:r>
          </a:p>
          <a:p>
            <a:pPr marL="234475" indent="-234475">
              <a:buFont typeface="+mj-lt"/>
              <a:buAutoNum type="arabicPeriod"/>
              <a:defRPr/>
            </a:pPr>
            <a:r>
              <a:rPr lang="en-US" dirty="0"/>
              <a:t>Share best practices, challenges and lessons learned. </a:t>
            </a:r>
          </a:p>
        </p:txBody>
      </p:sp>
      <p:sp>
        <p:nvSpPr>
          <p:cNvPr id="105475" name="Slide Image Placeholder 6">
            <a:extLst>
              <a:ext uri="{FF2B5EF4-FFF2-40B4-BE49-F238E27FC236}">
                <a16:creationId xmlns:a16="http://schemas.microsoft.com/office/drawing/2014/main" id="{76DF63EB-AF7A-464E-A45C-1C5AFECB21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6" name="Date Placeholder 1">
            <a:extLst>
              <a:ext uri="{FF2B5EF4-FFF2-40B4-BE49-F238E27FC236}">
                <a16:creationId xmlns:a16="http://schemas.microsoft.com/office/drawing/2014/main" id="{14D7FA44-214C-4F1F-ABC2-DE811AE8AD16}"/>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105477" name="Footer Placeholder 3">
            <a:extLst>
              <a:ext uri="{FF2B5EF4-FFF2-40B4-BE49-F238E27FC236}">
                <a16:creationId xmlns:a16="http://schemas.microsoft.com/office/drawing/2014/main" id="{9B5B46EE-368E-4C77-98F4-FB2139D19268}"/>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5" name="Slide Number Placeholder 4">
            <a:extLst>
              <a:ext uri="{FF2B5EF4-FFF2-40B4-BE49-F238E27FC236}">
                <a16:creationId xmlns:a16="http://schemas.microsoft.com/office/drawing/2014/main" id="{1BB8C1AF-9C25-404C-BBE0-9520BC1AD254}"/>
              </a:ext>
            </a:extLst>
          </p:cNvPr>
          <p:cNvSpPr>
            <a:spLocks noGrp="1"/>
          </p:cNvSpPr>
          <p:nvPr>
            <p:ph type="sldNum" sz="quarter" idx="5"/>
          </p:nvPr>
        </p:nvSpPr>
        <p:spPr/>
        <p:txBody>
          <a:bodyPr/>
          <a:lstStyle/>
          <a:p>
            <a:pPr>
              <a:defRPr/>
            </a:pPr>
            <a:fld id="{FB63EB6E-8984-44DD-8918-260BF0B4B73F}" type="slidenum">
              <a:rPr lang="en-US" altLang="en-US" smtClean="0"/>
              <a:pPr>
                <a:defRPr/>
              </a:pPr>
              <a:t>44</a:t>
            </a:fld>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Notes Placeholder 2">
            <a:extLst>
              <a:ext uri="{FF2B5EF4-FFF2-40B4-BE49-F238E27FC236}">
                <a16:creationId xmlns:a16="http://schemas.microsoft.com/office/drawing/2014/main" id="{11FBAA46-8C10-48C1-A838-3CD69C4E161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Kansas Association for Health, Physical Education, Recreation and Dance website, www.kahperd.org provides access to numerous resources and physical activity programs that can be helpful to schools in creating active schools!</a:t>
            </a:r>
          </a:p>
        </p:txBody>
      </p:sp>
      <p:sp>
        <p:nvSpPr>
          <p:cNvPr id="107523" name="Slide Image Placeholder 3">
            <a:extLst>
              <a:ext uri="{FF2B5EF4-FFF2-40B4-BE49-F238E27FC236}">
                <a16:creationId xmlns:a16="http://schemas.microsoft.com/office/drawing/2014/main" id="{C442995D-6E35-49D5-91DA-7F29BF8E4D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4" name="Date Placeholder 1">
            <a:extLst>
              <a:ext uri="{FF2B5EF4-FFF2-40B4-BE49-F238E27FC236}">
                <a16:creationId xmlns:a16="http://schemas.microsoft.com/office/drawing/2014/main" id="{BEA9A103-9466-4C4F-B95F-A3D5E2786239}"/>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107525" name="Footer Placeholder 2">
            <a:extLst>
              <a:ext uri="{FF2B5EF4-FFF2-40B4-BE49-F238E27FC236}">
                <a16:creationId xmlns:a16="http://schemas.microsoft.com/office/drawing/2014/main" id="{CD89A950-9180-4127-9706-BB8F24C59163}"/>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4" name="Slide Number Placeholder 3">
            <a:extLst>
              <a:ext uri="{FF2B5EF4-FFF2-40B4-BE49-F238E27FC236}">
                <a16:creationId xmlns:a16="http://schemas.microsoft.com/office/drawing/2014/main" id="{8A722F15-B77B-4B39-8BF1-2015ECA8EBEB}"/>
              </a:ext>
            </a:extLst>
          </p:cNvPr>
          <p:cNvSpPr>
            <a:spLocks noGrp="1"/>
          </p:cNvSpPr>
          <p:nvPr>
            <p:ph type="sldNum" sz="quarter" idx="5"/>
          </p:nvPr>
        </p:nvSpPr>
        <p:spPr/>
        <p:txBody>
          <a:bodyPr/>
          <a:lstStyle/>
          <a:p>
            <a:pPr>
              <a:defRPr/>
            </a:pPr>
            <a:fld id="{028A2FA4-90E9-492E-900C-43F1A94B5EAA}" type="slidenum">
              <a:rPr lang="en-US" altLang="en-US" smtClean="0"/>
              <a:pPr>
                <a:defRPr/>
              </a:pPr>
              <a:t>45</a:t>
            </a:fld>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Notes Placeholder 2">
            <a:extLst>
              <a:ext uri="{FF2B5EF4-FFF2-40B4-BE49-F238E27FC236}">
                <a16:creationId xmlns:a16="http://schemas.microsoft.com/office/drawing/2014/main" id="{54192778-5397-4025-88EE-2CC71902164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 quick google search will reveal hundreds of physical activity breaks that can be incorporated throughout the school day! Here are a few websites that can assist in providing ideas for brain breaks during the school day.  </a:t>
            </a:r>
          </a:p>
          <a:p>
            <a:endParaRPr lang="en-US" altLang="en-US"/>
          </a:p>
          <a:p>
            <a:r>
              <a:rPr lang="en-US" altLang="en-US" i="1">
                <a:latin typeface="Times New Roman" panose="02020603050405020304" pitchFamily="18" charset="0"/>
                <a:cs typeface="Times New Roman" panose="02020603050405020304" pitchFamily="18" charset="0"/>
              </a:rPr>
              <a:t>As time allows, click on the links and explore the resources with participants so they can become familiar with the listed resources. </a:t>
            </a:r>
          </a:p>
        </p:txBody>
      </p:sp>
      <p:sp>
        <p:nvSpPr>
          <p:cNvPr id="109571" name="Slide Image Placeholder 5">
            <a:extLst>
              <a:ext uri="{FF2B5EF4-FFF2-40B4-BE49-F238E27FC236}">
                <a16:creationId xmlns:a16="http://schemas.microsoft.com/office/drawing/2014/main" id="{A2CE5A61-0847-429E-9D3B-4184722531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2" name="Date Placeholder 1">
            <a:extLst>
              <a:ext uri="{FF2B5EF4-FFF2-40B4-BE49-F238E27FC236}">
                <a16:creationId xmlns:a16="http://schemas.microsoft.com/office/drawing/2014/main" id="{02DDCD3D-91B9-49A1-B72F-91E98B635FCB}"/>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109573" name="Footer Placeholder 2">
            <a:extLst>
              <a:ext uri="{FF2B5EF4-FFF2-40B4-BE49-F238E27FC236}">
                <a16:creationId xmlns:a16="http://schemas.microsoft.com/office/drawing/2014/main" id="{307FF438-CA92-4D4F-B8E8-2DFB42D33EF3}"/>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4" name="Slide Number Placeholder 3">
            <a:extLst>
              <a:ext uri="{FF2B5EF4-FFF2-40B4-BE49-F238E27FC236}">
                <a16:creationId xmlns:a16="http://schemas.microsoft.com/office/drawing/2014/main" id="{CEDFEBEF-4480-47EB-9A35-F9DBF28ECAF5}"/>
              </a:ext>
            </a:extLst>
          </p:cNvPr>
          <p:cNvSpPr>
            <a:spLocks noGrp="1"/>
          </p:cNvSpPr>
          <p:nvPr>
            <p:ph type="sldNum" sz="quarter" idx="5"/>
          </p:nvPr>
        </p:nvSpPr>
        <p:spPr/>
        <p:txBody>
          <a:bodyPr/>
          <a:lstStyle/>
          <a:p>
            <a:pPr>
              <a:defRPr/>
            </a:pPr>
            <a:fld id="{9969B7CD-E945-4B11-9CE5-388AB0A63205}" type="slidenum">
              <a:rPr lang="en-US" altLang="en-US" smtClean="0"/>
              <a:pPr>
                <a:defRPr/>
              </a:pPr>
              <a:t>46</a:t>
            </a:fld>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Notes Placeholder 2">
            <a:extLst>
              <a:ext uri="{FF2B5EF4-FFF2-40B4-BE49-F238E27FC236}">
                <a16:creationId xmlns:a16="http://schemas.microsoft.com/office/drawing/2014/main" id="{AC81E714-036B-4CE5-8FE1-0D1CA45B78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Ensuring that students have the opportunity to participate in physical activity throughout the school day results in many benefits to students, teachers and the school community. Schools have a responsibility to ensure students and staff work in a healthy environment. Schools can do this by encouraging physical activity which enhances a students’ readiness to learn in turn making it easier for teachers to instruct. </a:t>
            </a:r>
          </a:p>
          <a:p>
            <a:endParaRPr lang="en-US" altLang="en-US" dirty="0"/>
          </a:p>
          <a:p>
            <a:r>
              <a:rPr lang="en-US" altLang="en-US" dirty="0"/>
              <a:t>Brain Breaks can be easy and fun to implement! There are different types of brain breaks for every situation and every type of learner. Brain breaks can occur in the classroom, at home or virtually anywhere. Numerous resources are available to assist schools in integrating brain breaks into the daily routine.</a:t>
            </a:r>
          </a:p>
          <a:p>
            <a:endParaRPr lang="en-US" altLang="en-US" dirty="0"/>
          </a:p>
          <a:p>
            <a:r>
              <a:rPr lang="en-US" altLang="en-US" dirty="0"/>
              <a:t>Physical activity breaks whether short bouts, PE class or recess help promote fitness and boost brain health and support cognitive development. Decades of research demonstrates physical activity may improve school performance and achievement. </a:t>
            </a:r>
          </a:p>
          <a:p>
            <a:endParaRPr lang="en-US" altLang="en-US" dirty="0"/>
          </a:p>
          <a:p>
            <a:r>
              <a:rPr lang="en-US" altLang="en-US" dirty="0"/>
              <a:t>Healthy students are better performing students!</a:t>
            </a:r>
          </a:p>
          <a:p>
            <a:endParaRPr lang="en-US" altLang="en-US" dirty="0"/>
          </a:p>
        </p:txBody>
      </p:sp>
      <p:sp>
        <p:nvSpPr>
          <p:cNvPr id="111619" name="Slide Image Placeholder 5">
            <a:extLst>
              <a:ext uri="{FF2B5EF4-FFF2-40B4-BE49-F238E27FC236}">
                <a16:creationId xmlns:a16="http://schemas.microsoft.com/office/drawing/2014/main" id="{C9BD3A3D-5E16-4721-9BEC-D336BA285CE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20" name="Date Placeholder 1">
            <a:extLst>
              <a:ext uri="{FF2B5EF4-FFF2-40B4-BE49-F238E27FC236}">
                <a16:creationId xmlns:a16="http://schemas.microsoft.com/office/drawing/2014/main" id="{A995A7D6-9EC2-499C-A5F2-68661F87E1CF}"/>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111621" name="Footer Placeholder 2">
            <a:extLst>
              <a:ext uri="{FF2B5EF4-FFF2-40B4-BE49-F238E27FC236}">
                <a16:creationId xmlns:a16="http://schemas.microsoft.com/office/drawing/2014/main" id="{922AA74C-2CA0-4396-BBC2-ADE1EAF7B824}"/>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4" name="Slide Number Placeholder 3">
            <a:extLst>
              <a:ext uri="{FF2B5EF4-FFF2-40B4-BE49-F238E27FC236}">
                <a16:creationId xmlns:a16="http://schemas.microsoft.com/office/drawing/2014/main" id="{B9599B8D-5BE9-46E2-A2AD-5D0F237B696D}"/>
              </a:ext>
            </a:extLst>
          </p:cNvPr>
          <p:cNvSpPr>
            <a:spLocks noGrp="1"/>
          </p:cNvSpPr>
          <p:nvPr>
            <p:ph type="sldNum" sz="quarter" idx="5"/>
          </p:nvPr>
        </p:nvSpPr>
        <p:spPr/>
        <p:txBody>
          <a:bodyPr/>
          <a:lstStyle/>
          <a:p>
            <a:pPr>
              <a:defRPr/>
            </a:pPr>
            <a:fld id="{6B6EA542-F6D3-4406-B2BF-8B15D4F357D3}" type="slidenum">
              <a:rPr lang="en-US" altLang="en-US" smtClean="0"/>
              <a:pPr>
                <a:defRPr/>
              </a:pPr>
              <a:t>47</a:t>
            </a:fld>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Date Placeholder 1">
            <a:extLst>
              <a:ext uri="{FF2B5EF4-FFF2-40B4-BE49-F238E27FC236}">
                <a16:creationId xmlns:a16="http://schemas.microsoft.com/office/drawing/2014/main" id="{06031A55-9F3F-421A-BCCB-28224E50379E}"/>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113667" name="Footer Placeholder 2">
            <a:extLst>
              <a:ext uri="{FF2B5EF4-FFF2-40B4-BE49-F238E27FC236}">
                <a16:creationId xmlns:a16="http://schemas.microsoft.com/office/drawing/2014/main" id="{696ECEB2-327F-4E83-9949-1CFE33AFE8D1}"/>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4" name="Slide Number Placeholder 3">
            <a:extLst>
              <a:ext uri="{FF2B5EF4-FFF2-40B4-BE49-F238E27FC236}">
                <a16:creationId xmlns:a16="http://schemas.microsoft.com/office/drawing/2014/main" id="{AD1BBD1C-16BB-4995-B603-5DAA74B5C995}"/>
              </a:ext>
            </a:extLst>
          </p:cNvPr>
          <p:cNvSpPr>
            <a:spLocks noGrp="1"/>
          </p:cNvSpPr>
          <p:nvPr>
            <p:ph type="sldNum" sz="quarter" idx="5"/>
          </p:nvPr>
        </p:nvSpPr>
        <p:spPr/>
        <p:txBody>
          <a:bodyPr/>
          <a:lstStyle/>
          <a:p>
            <a:pPr>
              <a:defRPr/>
            </a:pPr>
            <a:fld id="{D24E88FC-7833-408A-A7B5-9E86FBDF1415}" type="slidenum">
              <a:rPr lang="en-US" altLang="en-US" smtClean="0"/>
              <a:pPr>
                <a:defRPr/>
              </a:pPr>
              <a:t>48</a:t>
            </a:fld>
            <a:endParaRPr lang="en-US" altLang="en-US"/>
          </a:p>
        </p:txBody>
      </p:sp>
      <p:sp>
        <p:nvSpPr>
          <p:cNvPr id="113669" name="Slide Image Placeholder 7">
            <a:extLst>
              <a:ext uri="{FF2B5EF4-FFF2-40B4-BE49-F238E27FC236}">
                <a16:creationId xmlns:a16="http://schemas.microsoft.com/office/drawing/2014/main" id="{18FCCA70-32FD-4685-9D82-E39606F17E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70" name="Notes Placeholder 8">
            <a:extLst>
              <a:ext uri="{FF2B5EF4-FFF2-40B4-BE49-F238E27FC236}">
                <a16:creationId xmlns:a16="http://schemas.microsoft.com/office/drawing/2014/main" id="{FF972701-A91A-4B27-965C-EC32A9D58A6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Date Placeholder 6">
            <a:extLst>
              <a:ext uri="{FF2B5EF4-FFF2-40B4-BE49-F238E27FC236}">
                <a16:creationId xmlns:a16="http://schemas.microsoft.com/office/drawing/2014/main" id="{BDE9231A-6620-46C3-9457-D956848729CB}"/>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115715" name="Footer Placeholder 7">
            <a:extLst>
              <a:ext uri="{FF2B5EF4-FFF2-40B4-BE49-F238E27FC236}">
                <a16:creationId xmlns:a16="http://schemas.microsoft.com/office/drawing/2014/main" id="{775012EA-DA45-46DD-800F-978D2978BA0F}"/>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9" name="Slide Number Placeholder 8">
            <a:extLst>
              <a:ext uri="{FF2B5EF4-FFF2-40B4-BE49-F238E27FC236}">
                <a16:creationId xmlns:a16="http://schemas.microsoft.com/office/drawing/2014/main" id="{5EDDD4B1-E4A6-4E32-929F-19397A522CFB}"/>
              </a:ext>
            </a:extLst>
          </p:cNvPr>
          <p:cNvSpPr>
            <a:spLocks noGrp="1"/>
          </p:cNvSpPr>
          <p:nvPr>
            <p:ph type="sldNum" sz="quarter" idx="5"/>
          </p:nvPr>
        </p:nvSpPr>
        <p:spPr/>
        <p:txBody>
          <a:bodyPr/>
          <a:lstStyle/>
          <a:p>
            <a:pPr>
              <a:defRPr/>
            </a:pPr>
            <a:fld id="{C8EEA40C-79CD-4651-9D5D-B4FB1641D62E}" type="slidenum">
              <a:rPr lang="en-US" altLang="en-US" smtClean="0"/>
              <a:pPr>
                <a:defRPr/>
              </a:pPr>
              <a:t>49</a:t>
            </a:fld>
            <a:endParaRPr lang="en-US" altLang="en-US"/>
          </a:p>
        </p:txBody>
      </p:sp>
      <p:sp>
        <p:nvSpPr>
          <p:cNvPr id="115717" name="Slide Image Placeholder 12">
            <a:extLst>
              <a:ext uri="{FF2B5EF4-FFF2-40B4-BE49-F238E27FC236}">
                <a16:creationId xmlns:a16="http://schemas.microsoft.com/office/drawing/2014/main" id="{E82CED3D-3D62-43C0-91CF-06A75974A1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8" name="Notes Placeholder 13">
            <a:extLst>
              <a:ext uri="{FF2B5EF4-FFF2-40B4-BE49-F238E27FC236}">
                <a16:creationId xmlns:a16="http://schemas.microsoft.com/office/drawing/2014/main" id="{48FF94A5-7B1C-42EB-8EA4-C05F631872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a:latin typeface="Times New Roman" panose="02020603050405020304" pitchFamily="18" charset="0"/>
                <a:cs typeface="Times New Roman" panose="02020603050405020304" pitchFamily="18" charset="0"/>
              </a:rPr>
              <a:t>Class attendance will be conducted electronically through Survey Monkey. Participants must complete the survey to receive a certificate of completion.  Participants may use their phones, laptops, or nutrition program computer to access the survey electronically. Enter the link provided into the address bar of preferred web browser. If using a mobile device with a QR Code reader, scan the QR code that will be provided on the screen at the end of the session. </a:t>
            </a:r>
          </a:p>
          <a:p>
            <a:endParaRPr lang="en-US" altLang="en-US" i="1">
              <a:latin typeface="Times New Roman" panose="02020603050405020304" pitchFamily="18" charset="0"/>
              <a:cs typeface="Times New Roman" panose="02020603050405020304" pitchFamily="18" charset="0"/>
            </a:endParaRPr>
          </a:p>
          <a:p>
            <a:r>
              <a:rPr lang="en-US" altLang="en-US" i="1">
                <a:latin typeface="Times New Roman" panose="02020603050405020304" pitchFamily="18" charset="0"/>
                <a:cs typeface="Times New Roman" panose="02020603050405020304" pitchFamily="18" charset="0"/>
              </a:rPr>
              <a:t>The attendance survey set up so that a lead person, such as the Director, can enter multiple names on the comment line of the attendance survey in Survey Monkey. This should make it easier to track group participation in the electronic delivery of these classes.  </a:t>
            </a:r>
          </a:p>
          <a:p>
            <a:endParaRPr lang="en-US" altLang="en-US" i="1">
              <a:latin typeface="Times New Roman" panose="02020603050405020304" pitchFamily="18" charset="0"/>
              <a:cs typeface="Times New Roman" panose="02020603050405020304" pitchFamily="18" charset="0"/>
            </a:endParaRPr>
          </a:p>
          <a:p>
            <a:r>
              <a:rPr lang="en-US" altLang="en-US" i="1">
                <a:latin typeface="Times New Roman" panose="02020603050405020304" pitchFamily="18" charset="0"/>
                <a:cs typeface="Times New Roman" panose="02020603050405020304" pitchFamily="18" charset="0"/>
              </a:rPr>
              <a:t>Certificates and the slide handout will be sent via email. </a:t>
            </a:r>
          </a:p>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Notes Placeholder 2">
            <a:extLst>
              <a:ext uri="{FF2B5EF4-FFF2-40B4-BE49-F238E27FC236}">
                <a16:creationId xmlns:a16="http://schemas.microsoft.com/office/drawing/2014/main" id="{46E57E48-5D5C-4282-AA05-8CA9E4EA2A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Lets begin this class with a brain break that could be incorporated into classroom learning and will help us to activate our brains and get us ready todays training.  </a:t>
            </a:r>
            <a:r>
              <a:rPr lang="en-US" altLang="en-US" i="1" dirty="0">
                <a:latin typeface="Times New Roman" panose="02020603050405020304" pitchFamily="18" charset="0"/>
                <a:cs typeface="Times New Roman" panose="02020603050405020304" pitchFamily="18" charset="0"/>
              </a:rPr>
              <a:t>Advance to next slide. </a:t>
            </a:r>
          </a:p>
          <a:p>
            <a:endParaRPr lang="en-US" altLang="en-US" dirty="0"/>
          </a:p>
          <a:p>
            <a:endParaRPr lang="en-US" altLang="en-US" dirty="0"/>
          </a:p>
        </p:txBody>
      </p:sp>
      <p:sp>
        <p:nvSpPr>
          <p:cNvPr id="25603" name="Slide Image Placeholder 6">
            <a:extLst>
              <a:ext uri="{FF2B5EF4-FFF2-40B4-BE49-F238E27FC236}">
                <a16:creationId xmlns:a16="http://schemas.microsoft.com/office/drawing/2014/main" id="{B23F558A-29A6-473F-BF8C-CD4625FA46A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4" name="Date Placeholder 1">
            <a:extLst>
              <a:ext uri="{FF2B5EF4-FFF2-40B4-BE49-F238E27FC236}">
                <a16:creationId xmlns:a16="http://schemas.microsoft.com/office/drawing/2014/main" id="{1953FD97-0347-4212-8F8A-57BDA08A27FB}"/>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25605" name="Footer Placeholder 2">
            <a:extLst>
              <a:ext uri="{FF2B5EF4-FFF2-40B4-BE49-F238E27FC236}">
                <a16:creationId xmlns:a16="http://schemas.microsoft.com/office/drawing/2014/main" id="{1C3D9526-BFE5-45AA-8FAC-46729D996120}"/>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4" name="Slide Number Placeholder 3">
            <a:extLst>
              <a:ext uri="{FF2B5EF4-FFF2-40B4-BE49-F238E27FC236}">
                <a16:creationId xmlns:a16="http://schemas.microsoft.com/office/drawing/2014/main" id="{ADEFDF86-0D00-4629-A837-61C0DE8A2BF7}"/>
              </a:ext>
            </a:extLst>
          </p:cNvPr>
          <p:cNvSpPr>
            <a:spLocks noGrp="1"/>
          </p:cNvSpPr>
          <p:nvPr>
            <p:ph type="sldNum" sz="quarter" idx="5"/>
          </p:nvPr>
        </p:nvSpPr>
        <p:spPr/>
        <p:txBody>
          <a:bodyPr/>
          <a:lstStyle/>
          <a:p>
            <a:pPr>
              <a:defRPr/>
            </a:pPr>
            <a:fld id="{1D525B0E-50D7-45DF-A67A-98A1B07D7272}" type="slidenum">
              <a:rPr lang="en-US" altLang="en-US" smtClean="0"/>
              <a:pPr>
                <a:defRPr/>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Notes Placeholder 2">
            <a:extLst>
              <a:ext uri="{FF2B5EF4-FFF2-40B4-BE49-F238E27FC236}">
                <a16:creationId xmlns:a16="http://schemas.microsoft.com/office/drawing/2014/main" id="{755F9360-5BEC-4485-ADCD-8EAC57160995}"/>
              </a:ext>
            </a:extLst>
          </p:cNvPr>
          <p:cNvSpPr>
            <a:spLocks noGrp="1" noChangeArrowheads="1"/>
          </p:cNvSpPr>
          <p:nvPr>
            <p:ph type="body" idx="1"/>
          </p:nvPr>
        </p:nvSpPr>
        <p:spPr/>
        <p:txBody>
          <a:bodyPr/>
          <a:lstStyle/>
          <a:p>
            <a:pPr algn="ctr">
              <a:defRPr/>
            </a:pPr>
            <a:r>
              <a:rPr lang="en-US" b="1" dirty="0"/>
              <a:t>Activity: Warm-Up Ice Breaker</a:t>
            </a:r>
          </a:p>
          <a:p>
            <a:pPr>
              <a:defRPr/>
            </a:pPr>
            <a:endParaRPr lang="en-US" dirty="0"/>
          </a:p>
          <a:p>
            <a:pPr>
              <a:defRPr/>
            </a:pPr>
            <a:r>
              <a:rPr lang="en-US" b="1" dirty="0"/>
              <a:t>Supplies:</a:t>
            </a:r>
          </a:p>
          <a:p>
            <a:pPr marL="234475" indent="-234475">
              <a:buFont typeface="+mj-lt"/>
              <a:buAutoNum type="arabicPeriod"/>
              <a:defRPr/>
            </a:pPr>
            <a:r>
              <a:rPr lang="en-US" i="1" dirty="0">
                <a:latin typeface="Times New Roman" panose="02020603050405020304" pitchFamily="18" charset="0"/>
                <a:cs typeface="Times New Roman" panose="02020603050405020304" pitchFamily="18" charset="0"/>
              </a:rPr>
              <a:t>1 pair of dice</a:t>
            </a:r>
          </a:p>
          <a:p>
            <a:pPr marL="234475" indent="-234475">
              <a:buFont typeface="+mj-lt"/>
              <a:buAutoNum type="arabicPeriod"/>
              <a:defRPr/>
            </a:pPr>
            <a:r>
              <a:rPr lang="en-US" i="1" dirty="0">
                <a:latin typeface="Times New Roman" panose="02020603050405020304" pitchFamily="18" charset="0"/>
                <a:cs typeface="Times New Roman" panose="02020603050405020304" pitchFamily="18" charset="0"/>
              </a:rPr>
              <a:t>12 activities found on slide</a:t>
            </a:r>
          </a:p>
          <a:p>
            <a:pPr>
              <a:defRPr/>
            </a:pPr>
            <a:endParaRPr lang="en-US" dirty="0"/>
          </a:p>
          <a:p>
            <a:pPr>
              <a:defRPr/>
            </a:pPr>
            <a:r>
              <a:rPr lang="en-US" b="1" dirty="0"/>
              <a:t>Procedure:</a:t>
            </a:r>
          </a:p>
          <a:p>
            <a:pPr marL="234475" indent="-234475">
              <a:buFont typeface="+mj-lt"/>
              <a:buAutoNum type="arabicPeriod"/>
              <a:defRPr/>
            </a:pPr>
            <a:r>
              <a:rPr lang="en-US" i="1" dirty="0">
                <a:latin typeface="Times New Roman" panose="02020603050405020304" pitchFamily="18" charset="0"/>
                <a:cs typeface="Times New Roman" panose="02020603050405020304" pitchFamily="18" charset="0"/>
              </a:rPr>
              <a:t>Instructor to display the “Roll the Dice to Break The Ice” activities on slide.</a:t>
            </a:r>
          </a:p>
          <a:p>
            <a:pPr marL="234475" indent="-234475">
              <a:buFont typeface="+mj-lt"/>
              <a:buAutoNum type="arabicPeriod"/>
              <a:defRPr/>
            </a:pPr>
            <a:r>
              <a:rPr lang="en-US" i="1" dirty="0">
                <a:latin typeface="Times New Roman" panose="02020603050405020304" pitchFamily="18" charset="0"/>
                <a:cs typeface="Times New Roman" panose="02020603050405020304" pitchFamily="18" charset="0"/>
              </a:rPr>
              <a:t>Instructor will roll the pair of dice and add together whatever numbers they land on ask the participants to engage in the activity that coincides with the number on the dice. </a:t>
            </a:r>
          </a:p>
          <a:p>
            <a:pPr marL="234475" indent="-234475">
              <a:buFont typeface="+mj-lt"/>
              <a:buAutoNum type="arabicPeriod"/>
              <a:defRPr/>
            </a:pPr>
            <a:r>
              <a:rPr lang="en-US" i="1" dirty="0">
                <a:latin typeface="Times New Roman" panose="02020603050405020304" pitchFamily="18" charset="0"/>
                <a:cs typeface="Times New Roman" panose="02020603050405020304" pitchFamily="18" charset="0"/>
              </a:rPr>
              <a:t>Encourage participants to turn their videos on so we can see everyone in action!</a:t>
            </a:r>
          </a:p>
          <a:p>
            <a:pPr marL="234475" indent="-234475">
              <a:buFont typeface="+mj-lt"/>
              <a:buAutoNum type="arabicPeriod"/>
              <a:defRPr/>
            </a:pPr>
            <a:r>
              <a:rPr lang="en-US" i="1" dirty="0">
                <a:latin typeface="Times New Roman" panose="02020603050405020304" pitchFamily="18" charset="0"/>
                <a:cs typeface="Times New Roman" panose="02020603050405020304" pitchFamily="18" charset="0"/>
              </a:rPr>
              <a:t>Roll dice 5-6 times and ask participants to participate in corresponding activities. Explain that this can also be a way to reinforce simple addition for younger elementary students as they can help add up the sum of the two dice.</a:t>
            </a:r>
          </a:p>
          <a:p>
            <a:pPr>
              <a:defRPr/>
            </a:pPr>
            <a:endParaRPr lang="en-US" dirty="0"/>
          </a:p>
          <a:p>
            <a:pPr>
              <a:defRPr/>
            </a:pPr>
            <a:r>
              <a:rPr lang="en-US" b="1" dirty="0"/>
              <a:t>Estimated Time:  </a:t>
            </a:r>
          </a:p>
          <a:p>
            <a:pPr>
              <a:defRPr/>
            </a:pPr>
            <a:r>
              <a:rPr lang="en-US" i="1" dirty="0">
                <a:latin typeface="Times New Roman" panose="02020603050405020304" pitchFamily="18" charset="0"/>
                <a:cs typeface="Times New Roman" panose="02020603050405020304" pitchFamily="18" charset="0"/>
              </a:rPr>
              <a:t>5 minutes</a:t>
            </a:r>
          </a:p>
        </p:txBody>
      </p:sp>
      <p:sp>
        <p:nvSpPr>
          <p:cNvPr id="27651" name="Slide Image Placeholder 5">
            <a:extLst>
              <a:ext uri="{FF2B5EF4-FFF2-40B4-BE49-F238E27FC236}">
                <a16:creationId xmlns:a16="http://schemas.microsoft.com/office/drawing/2014/main" id="{2A2436A1-B1E4-4D8F-B572-9CB7B12D66C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Date Placeholder 1">
            <a:extLst>
              <a:ext uri="{FF2B5EF4-FFF2-40B4-BE49-F238E27FC236}">
                <a16:creationId xmlns:a16="http://schemas.microsoft.com/office/drawing/2014/main" id="{697ACA9F-2C31-4D50-BE24-E5DC77A8CD5D}"/>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27653" name="Footer Placeholder 2">
            <a:extLst>
              <a:ext uri="{FF2B5EF4-FFF2-40B4-BE49-F238E27FC236}">
                <a16:creationId xmlns:a16="http://schemas.microsoft.com/office/drawing/2014/main" id="{186C11E2-E702-44D7-9EDD-460A1FFA4781}"/>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4" name="Slide Number Placeholder 3">
            <a:extLst>
              <a:ext uri="{FF2B5EF4-FFF2-40B4-BE49-F238E27FC236}">
                <a16:creationId xmlns:a16="http://schemas.microsoft.com/office/drawing/2014/main" id="{8FAC5F1B-4CFB-482C-8822-45DE3DBFB84D}"/>
              </a:ext>
            </a:extLst>
          </p:cNvPr>
          <p:cNvSpPr>
            <a:spLocks noGrp="1"/>
          </p:cNvSpPr>
          <p:nvPr>
            <p:ph type="sldNum" sz="quarter" idx="5"/>
          </p:nvPr>
        </p:nvSpPr>
        <p:spPr/>
        <p:txBody>
          <a:bodyPr/>
          <a:lstStyle/>
          <a:p>
            <a:pPr>
              <a:defRPr/>
            </a:pPr>
            <a:fld id="{A41A6EF9-8755-4137-AC2E-8367A59BE059}" type="slidenum">
              <a:rPr lang="en-US" altLang="en-US" smtClean="0"/>
              <a:pPr>
                <a:defRPr/>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Notes Placeholder 2">
            <a:extLst>
              <a:ext uri="{FF2B5EF4-FFF2-40B4-BE49-F238E27FC236}">
                <a16:creationId xmlns:a16="http://schemas.microsoft.com/office/drawing/2014/main" id="{5ABE9329-E859-4A96-B99B-CBA9894A596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Brain breaks are quick mental pauses taken regularly throughout the day. Brain breaks can be whole-class or individual activities that provide opportunities to escape from classroom instruction, homework or any other long duration endeavor to move, and interact in safe, structured ways. For example, students can stand up and stretch behind their chair while listening to an inspiring or calming song that helps them refocus. Students can act out different characters, places, or objects to help them recharge. Brain breaks only take a few minutes and then students should be redirected to their next task.</a:t>
            </a:r>
          </a:p>
          <a:p>
            <a:endParaRPr lang="en-US" altLang="en-US" dirty="0"/>
          </a:p>
          <a:p>
            <a:endParaRPr lang="en-US" altLang="en-US" dirty="0"/>
          </a:p>
          <a:p>
            <a:endParaRPr lang="en-US" altLang="en-US" dirty="0"/>
          </a:p>
          <a:p>
            <a:endParaRPr lang="en-US" altLang="en-US" dirty="0"/>
          </a:p>
          <a:p>
            <a:endParaRPr lang="en-US" altLang="en-US" dirty="0"/>
          </a:p>
        </p:txBody>
      </p:sp>
      <p:sp>
        <p:nvSpPr>
          <p:cNvPr id="29699" name="Slide Image Placeholder 5">
            <a:extLst>
              <a:ext uri="{FF2B5EF4-FFF2-40B4-BE49-F238E27FC236}">
                <a16:creationId xmlns:a16="http://schemas.microsoft.com/office/drawing/2014/main" id="{9E3B20FA-CA1D-4B4F-A3C5-E9CCF20B5A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Date Placeholder 1">
            <a:extLst>
              <a:ext uri="{FF2B5EF4-FFF2-40B4-BE49-F238E27FC236}">
                <a16:creationId xmlns:a16="http://schemas.microsoft.com/office/drawing/2014/main" id="{BF5258BB-7183-433C-BC25-682FF53C3FDE}"/>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29701" name="Footer Placeholder 2">
            <a:extLst>
              <a:ext uri="{FF2B5EF4-FFF2-40B4-BE49-F238E27FC236}">
                <a16:creationId xmlns:a16="http://schemas.microsoft.com/office/drawing/2014/main" id="{238B869C-C6E4-47B3-84D4-0F9B8B0E1E55}"/>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4" name="Slide Number Placeholder 3">
            <a:extLst>
              <a:ext uri="{FF2B5EF4-FFF2-40B4-BE49-F238E27FC236}">
                <a16:creationId xmlns:a16="http://schemas.microsoft.com/office/drawing/2014/main" id="{B84368D2-1533-4840-AF38-0664C2A2EE15}"/>
              </a:ext>
            </a:extLst>
          </p:cNvPr>
          <p:cNvSpPr>
            <a:spLocks noGrp="1"/>
          </p:cNvSpPr>
          <p:nvPr>
            <p:ph type="sldNum" sz="quarter" idx="5"/>
          </p:nvPr>
        </p:nvSpPr>
        <p:spPr/>
        <p:txBody>
          <a:bodyPr/>
          <a:lstStyle/>
          <a:p>
            <a:pPr>
              <a:defRPr/>
            </a:pPr>
            <a:fld id="{BB8CFA81-989B-40F9-A86B-4094D96C6335}" type="slidenum">
              <a:rPr lang="en-US" altLang="en-US" smtClean="0"/>
              <a:pPr>
                <a:defRPr/>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Notes Placeholder 2">
            <a:extLst>
              <a:ext uri="{FF2B5EF4-FFF2-40B4-BE49-F238E27FC236}">
                <a16:creationId xmlns:a16="http://schemas.microsoft.com/office/drawing/2014/main" id="{9AFE8046-B64B-445D-8AAB-40BB453FEAD0}"/>
              </a:ext>
            </a:extLst>
          </p:cNvPr>
          <p:cNvSpPr>
            <a:spLocks noGrp="1" noChangeArrowheads="1"/>
          </p:cNvSpPr>
          <p:nvPr>
            <p:ph type="body" idx="1"/>
          </p:nvPr>
        </p:nvSpPr>
        <p:spPr/>
        <p:txBody>
          <a:bodyPr/>
          <a:lstStyle/>
          <a:p>
            <a:pPr>
              <a:defRPr/>
            </a:pPr>
            <a:r>
              <a:rPr lang="en-US" altLang="en-US" dirty="0"/>
              <a:t>Typically brain breaks are considered active in nature, however, not all brain breaks need to be physical in nature unless the target is to get students blood flowing and increase the amount of physical activity they obtain during the day. Brain breaks can include relaxing activities or sensory activities. All provide a positive outcome for students.</a:t>
            </a:r>
          </a:p>
          <a:p>
            <a:pPr>
              <a:defRPr/>
            </a:pPr>
            <a:endParaRPr lang="en-US" altLang="en-US" dirty="0"/>
          </a:p>
          <a:p>
            <a:pPr>
              <a:defRPr/>
            </a:pPr>
            <a:r>
              <a:rPr lang="en-US" altLang="en-US" dirty="0"/>
              <a:t>Brain Breaks can come in many different forms including:</a:t>
            </a:r>
          </a:p>
          <a:p>
            <a:pPr>
              <a:defRPr/>
            </a:pPr>
            <a:endParaRPr lang="en-US" altLang="en-US" dirty="0"/>
          </a:p>
          <a:p>
            <a:pPr marL="175856" indent="-175856">
              <a:buFont typeface="Arial" panose="020B0604020202020204" pitchFamily="34" charset="0"/>
              <a:buChar char="•"/>
              <a:defRPr/>
            </a:pPr>
            <a:r>
              <a:rPr lang="en-US" altLang="en-US" dirty="0"/>
              <a:t>Physical Brain Breaks such as dancing, singing, jumping pope, running in place, shadow boxing</a:t>
            </a:r>
          </a:p>
          <a:p>
            <a:pPr marL="175856" indent="-175856">
              <a:buFont typeface="Arial" panose="020B0604020202020204" pitchFamily="34" charset="0"/>
              <a:buChar char="•"/>
              <a:defRPr/>
            </a:pPr>
            <a:r>
              <a:rPr lang="en-US" altLang="en-US" dirty="0"/>
              <a:t>Relaxing Brain Breaks including breathing exercises, yoga, meditation or watching a calming video</a:t>
            </a:r>
          </a:p>
          <a:p>
            <a:pPr marL="175856" indent="-175856">
              <a:buFont typeface="Arial" panose="020B0604020202020204" pitchFamily="34" charset="0"/>
              <a:buChar char="•"/>
              <a:defRPr/>
            </a:pPr>
            <a:r>
              <a:rPr lang="en-US" altLang="en-US" dirty="0"/>
              <a:t>Sensory Brain Breaks can be conducted using sensory bins, going on a nature walk or a scavenger hunt</a:t>
            </a:r>
          </a:p>
          <a:p>
            <a:pPr marL="175856" indent="-175856">
              <a:buFont typeface="Arial" panose="020B0604020202020204" pitchFamily="34" charset="0"/>
              <a:buChar char="•"/>
              <a:defRPr/>
            </a:pPr>
            <a:r>
              <a:rPr lang="en-US" altLang="en-US" dirty="0"/>
              <a:t>Skill-Building Brain Breaks that utilize puzzles, juggling, spelling</a:t>
            </a:r>
          </a:p>
          <a:p>
            <a:pPr>
              <a:defRPr/>
            </a:pPr>
            <a:endParaRPr lang="en-US" altLang="en-US" dirty="0"/>
          </a:p>
        </p:txBody>
      </p:sp>
      <p:sp>
        <p:nvSpPr>
          <p:cNvPr id="31747" name="Slide Image Placeholder 5">
            <a:extLst>
              <a:ext uri="{FF2B5EF4-FFF2-40B4-BE49-F238E27FC236}">
                <a16:creationId xmlns:a16="http://schemas.microsoft.com/office/drawing/2014/main" id="{67D7F6AA-FFDA-446A-B3A4-556144DDF6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Date Placeholder 1">
            <a:extLst>
              <a:ext uri="{FF2B5EF4-FFF2-40B4-BE49-F238E27FC236}">
                <a16:creationId xmlns:a16="http://schemas.microsoft.com/office/drawing/2014/main" id="{34A5A7F1-5103-40F1-8E08-ECE5B9ED86B7}"/>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31749" name="Footer Placeholder 2">
            <a:extLst>
              <a:ext uri="{FF2B5EF4-FFF2-40B4-BE49-F238E27FC236}">
                <a16:creationId xmlns:a16="http://schemas.microsoft.com/office/drawing/2014/main" id="{DE7D0A8D-0DBD-41E8-BFFD-07F563416D7B}"/>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4" name="Slide Number Placeholder 3">
            <a:extLst>
              <a:ext uri="{FF2B5EF4-FFF2-40B4-BE49-F238E27FC236}">
                <a16:creationId xmlns:a16="http://schemas.microsoft.com/office/drawing/2014/main" id="{3CD51601-386B-4549-918B-221F1C1A030B}"/>
              </a:ext>
            </a:extLst>
          </p:cNvPr>
          <p:cNvSpPr>
            <a:spLocks noGrp="1"/>
          </p:cNvSpPr>
          <p:nvPr>
            <p:ph type="sldNum" sz="quarter" idx="5"/>
          </p:nvPr>
        </p:nvSpPr>
        <p:spPr/>
        <p:txBody>
          <a:bodyPr/>
          <a:lstStyle/>
          <a:p>
            <a:pPr>
              <a:defRPr/>
            </a:pPr>
            <a:fld id="{A170FED4-4D66-4201-A612-82D85A5A0804}" type="slidenum">
              <a:rPr lang="en-US" altLang="en-US" smtClean="0"/>
              <a:pPr>
                <a:defRPr/>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Notes Placeholder 2">
            <a:extLst>
              <a:ext uri="{FF2B5EF4-FFF2-40B4-BE49-F238E27FC236}">
                <a16:creationId xmlns:a16="http://schemas.microsoft.com/office/drawing/2014/main" id="{DAED1517-F592-47F8-A0F4-16DE9ACA11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Breaks can be taken during any part of the day and can be in different forms. Start the day off right with a simple warm up to get the blood flowing or some deep breathing exercises to relax before jumping into a lesson. When a class gets chatty try a talking type of brain break that allows students to visit informally for a pre-determined amount of time. When test time roles around, longer more vigorous activities can do the trick to help students focus. Let’s take a look at different types of brain breaks:</a:t>
            </a:r>
          </a:p>
          <a:p>
            <a:endParaRPr lang="en-US" altLang="en-US" dirty="0"/>
          </a:p>
          <a:p>
            <a:r>
              <a:rPr lang="en-US" altLang="en-US" dirty="0"/>
              <a:t>Structured physical activities are planned activities that may be incorporated into core and non-core curriculum.</a:t>
            </a:r>
          </a:p>
          <a:p>
            <a:endParaRPr lang="en-US" altLang="en-US" dirty="0"/>
          </a:p>
          <a:p>
            <a:r>
              <a:rPr lang="en-US" altLang="en-US" dirty="0"/>
              <a:t>Unstructured or free play time provides an opportunity for creativity. This allows children to practice alternative thinking and the freedom to explore new ideas without fear of failure or the stress of grades. Regular exposure to new skills can increase students cognitive flexibility and help prepare them for academic challenges.</a:t>
            </a:r>
          </a:p>
          <a:p>
            <a:endParaRPr lang="en-US" altLang="en-US" dirty="0"/>
          </a:p>
          <a:p>
            <a:r>
              <a:rPr lang="en-US" altLang="en-US" dirty="0"/>
              <a:t>Younger students tend to benefit from taking breaks at timed intervals. For instance, students might work for ten minutes and then take a two-minute break. You can use a timer to help students understand how much time is passing. It helps kids learn what they can do in a set amount of time. Give specific instructions about how long the break will last, and explain the activity. Then start the timer. The timer provides a built-in warning that the break is winding down. You can also use verbal reminders like, “Wasn’t that fun? Now it’s time to get back to Math!”</a:t>
            </a:r>
          </a:p>
          <a:p>
            <a:endParaRPr lang="en-US" altLang="en-US" dirty="0"/>
          </a:p>
          <a:p>
            <a:r>
              <a:rPr lang="en-US" altLang="en-US" dirty="0"/>
              <a:t>Older kids tend to benefit from taking breaks that are tied to a certain number of behaviors. For instance, once the math assignment is complete, students might take a five-minute brain break before moving on to English. Or after completing five out of 10 math problems.</a:t>
            </a:r>
          </a:p>
          <a:p>
            <a:endParaRPr lang="en-US" altLang="en-US" dirty="0"/>
          </a:p>
          <a:p>
            <a:endParaRPr lang="en-US" altLang="en-US" dirty="0"/>
          </a:p>
        </p:txBody>
      </p:sp>
      <p:sp>
        <p:nvSpPr>
          <p:cNvPr id="33795" name="Slide Image Placeholder 5">
            <a:extLst>
              <a:ext uri="{FF2B5EF4-FFF2-40B4-BE49-F238E27FC236}">
                <a16:creationId xmlns:a16="http://schemas.microsoft.com/office/drawing/2014/main" id="{81EBAA2E-C5E3-4676-9327-AB1093A7D2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Date Placeholder 1">
            <a:extLst>
              <a:ext uri="{FF2B5EF4-FFF2-40B4-BE49-F238E27FC236}">
                <a16:creationId xmlns:a16="http://schemas.microsoft.com/office/drawing/2014/main" id="{0C627803-9322-446F-8E2A-BDDA14C74966}"/>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1/2021</a:t>
            </a:r>
          </a:p>
        </p:txBody>
      </p:sp>
      <p:sp>
        <p:nvSpPr>
          <p:cNvPr id="33797" name="Footer Placeholder 2">
            <a:extLst>
              <a:ext uri="{FF2B5EF4-FFF2-40B4-BE49-F238E27FC236}">
                <a16:creationId xmlns:a16="http://schemas.microsoft.com/office/drawing/2014/main" id="{6CABF3EF-7180-421B-A6CD-EB2FEE874588}"/>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62000" indent="-292100">
              <a:defRPr>
                <a:solidFill>
                  <a:schemeClr val="tx1"/>
                </a:solidFill>
                <a:latin typeface="Open Sans Light" panose="020B0306030504020204" pitchFamily="34" charset="0"/>
              </a:defRPr>
            </a:lvl2pPr>
            <a:lvl3pPr marL="1171575" indent="-233363">
              <a:defRPr>
                <a:solidFill>
                  <a:schemeClr val="tx1"/>
                </a:solidFill>
                <a:latin typeface="Open Sans Light" panose="020B0306030504020204" pitchFamily="34" charset="0"/>
              </a:defRPr>
            </a:lvl3pPr>
            <a:lvl4pPr marL="1639888" indent="-233363">
              <a:defRPr>
                <a:solidFill>
                  <a:schemeClr val="tx1"/>
                </a:solidFill>
                <a:latin typeface="Open Sans Light" panose="020B0306030504020204" pitchFamily="34" charset="0"/>
              </a:defRPr>
            </a:lvl4pPr>
            <a:lvl5pPr marL="2109788" indent="-233363">
              <a:defRPr>
                <a:solidFill>
                  <a:schemeClr val="tx1"/>
                </a:solidFill>
                <a:latin typeface="Open Sans Light" panose="020B0306030504020204" pitchFamily="34" charset="0"/>
              </a:defRPr>
            </a:lvl5pPr>
            <a:lvl6pPr marL="2566988" indent="-233363" eaLnBrk="0" fontAlgn="base" hangingPunct="0">
              <a:spcBef>
                <a:spcPct val="0"/>
              </a:spcBef>
              <a:spcAft>
                <a:spcPct val="0"/>
              </a:spcAft>
              <a:defRPr>
                <a:solidFill>
                  <a:schemeClr val="tx1"/>
                </a:solidFill>
                <a:latin typeface="Open Sans Light" panose="020B0306030504020204" pitchFamily="34" charset="0"/>
              </a:defRPr>
            </a:lvl6pPr>
            <a:lvl7pPr marL="3024188" indent="-233363" eaLnBrk="0" fontAlgn="base" hangingPunct="0">
              <a:spcBef>
                <a:spcPct val="0"/>
              </a:spcBef>
              <a:spcAft>
                <a:spcPct val="0"/>
              </a:spcAft>
              <a:defRPr>
                <a:solidFill>
                  <a:schemeClr val="tx1"/>
                </a:solidFill>
                <a:latin typeface="Open Sans Light" panose="020B0306030504020204" pitchFamily="34" charset="0"/>
              </a:defRPr>
            </a:lvl7pPr>
            <a:lvl8pPr marL="3481388" indent="-233363" eaLnBrk="0" fontAlgn="base" hangingPunct="0">
              <a:spcBef>
                <a:spcPct val="0"/>
              </a:spcBef>
              <a:spcAft>
                <a:spcPct val="0"/>
              </a:spcAft>
              <a:defRPr>
                <a:solidFill>
                  <a:schemeClr val="tx1"/>
                </a:solidFill>
                <a:latin typeface="Open Sans Light" panose="020B0306030504020204" pitchFamily="34" charset="0"/>
              </a:defRPr>
            </a:lvl8pPr>
            <a:lvl9pPr marL="3938588" indent="-233363" eaLnBrk="0" fontAlgn="base" hangingPunct="0">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r>
              <a:rPr lang="en-US" altLang="en-US">
                <a:latin typeface="Arial" panose="020B0604020202020204" pitchFamily="34" charset="0"/>
              </a:rPr>
              <a:t>* Brain Breaks * Child Nutrition &amp; Wellness, Kansas State Department of Education</a:t>
            </a:r>
          </a:p>
        </p:txBody>
      </p:sp>
      <p:sp>
        <p:nvSpPr>
          <p:cNvPr id="4" name="Slide Number Placeholder 3">
            <a:extLst>
              <a:ext uri="{FF2B5EF4-FFF2-40B4-BE49-F238E27FC236}">
                <a16:creationId xmlns:a16="http://schemas.microsoft.com/office/drawing/2014/main" id="{BE423FC7-3D26-423F-827D-4674303C1919}"/>
              </a:ext>
            </a:extLst>
          </p:cNvPr>
          <p:cNvSpPr>
            <a:spLocks noGrp="1"/>
          </p:cNvSpPr>
          <p:nvPr>
            <p:ph type="sldNum" sz="quarter" idx="5"/>
          </p:nvPr>
        </p:nvSpPr>
        <p:spPr/>
        <p:txBody>
          <a:bodyPr/>
          <a:lstStyle/>
          <a:p>
            <a:pPr>
              <a:defRPr/>
            </a:pPr>
            <a:fld id="{5798D771-3C57-4B98-A103-7D019B643275}" type="slidenum">
              <a:rPr lang="en-US" altLang="en-US" smtClean="0"/>
              <a:pPr>
                <a:defRPr/>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0DB05F0E-22EA-46A4-8D4B-2F9FE676D5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8">
            <a:extLst>
              <a:ext uri="{FF2B5EF4-FFF2-40B4-BE49-F238E27FC236}">
                <a16:creationId xmlns:a16="http://schemas.microsoft.com/office/drawing/2014/main" id="{8869E7FE-9A1D-4E8F-BC34-ED82C4D9E4FC}"/>
              </a:ext>
            </a:extLst>
          </p:cNvPr>
          <p:cNvSpPr txBox="1">
            <a:spLocks noChangeArrowheads="1"/>
          </p:cNvSpPr>
          <p:nvPr userDrawn="1"/>
        </p:nvSpPr>
        <p:spPr bwMode="auto">
          <a:xfrm>
            <a:off x="762000" y="6581775"/>
            <a:ext cx="6577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defRPr/>
            </a:pPr>
            <a:r>
              <a:rPr lang="en-US" altLang="en-US" sz="1200" dirty="0">
                <a:solidFill>
                  <a:schemeClr val="tx2"/>
                </a:solidFill>
              </a:rPr>
              <a:t>KANSAS STATE DEPARTMENT OF EDUCATION </a:t>
            </a:r>
            <a:r>
              <a:rPr lang="en-US" altLang="en-US" sz="1200" i="1" dirty="0">
                <a:solidFill>
                  <a:schemeClr val="tx2"/>
                </a:solidFill>
              </a:rPr>
              <a:t>| www.ksde.org |www.kn-eat.org</a:t>
            </a:r>
          </a:p>
        </p:txBody>
      </p:sp>
      <p:sp>
        <p:nvSpPr>
          <p:cNvPr id="3" name="Subtitle 2"/>
          <p:cNvSpPr>
            <a:spLocks noGrp="1"/>
          </p:cNvSpPr>
          <p:nvPr>
            <p:ph type="subTitle" idx="1"/>
          </p:nvPr>
        </p:nvSpPr>
        <p:spPr>
          <a:xfrm>
            <a:off x="1524000" y="4326467"/>
            <a:ext cx="7480151" cy="1037658"/>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itle 7">
            <a:extLst>
              <a:ext uri="{FF2B5EF4-FFF2-40B4-BE49-F238E27FC236}">
                <a16:creationId xmlns:a16="http://schemas.microsoft.com/office/drawing/2014/main" id="{D549B9DA-B246-4EEB-B88F-6E64659851AD}"/>
              </a:ext>
            </a:extLst>
          </p:cNvPr>
          <p:cNvSpPr>
            <a:spLocks noGrp="1"/>
          </p:cNvSpPr>
          <p:nvPr>
            <p:ph type="title"/>
          </p:nvPr>
        </p:nvSpPr>
        <p:spPr>
          <a:xfrm>
            <a:off x="1524000" y="1597891"/>
            <a:ext cx="7480151" cy="2728576"/>
          </a:xfrm>
        </p:spPr>
        <p:txBody>
          <a:bodyPr/>
          <a:lstStyle>
            <a:lvl1pPr>
              <a:defRPr sz="5000">
                <a:solidFill>
                  <a:schemeClr val="bg1"/>
                </a:solidFill>
              </a:defRPr>
            </a:lvl1pPr>
          </a:lstStyle>
          <a:p>
            <a:r>
              <a:rPr lang="en-US" dirty="0"/>
              <a:t>Click to edit Master title style</a:t>
            </a:r>
          </a:p>
        </p:txBody>
      </p:sp>
      <p:sp>
        <p:nvSpPr>
          <p:cNvPr id="6" name="Date Placeholder 8">
            <a:extLst>
              <a:ext uri="{FF2B5EF4-FFF2-40B4-BE49-F238E27FC236}">
                <a16:creationId xmlns:a16="http://schemas.microsoft.com/office/drawing/2014/main" id="{F145BC92-ADCE-494F-B659-A46DB341ECBE}"/>
              </a:ext>
            </a:extLst>
          </p:cNvPr>
          <p:cNvSpPr>
            <a:spLocks noGrp="1"/>
          </p:cNvSpPr>
          <p:nvPr>
            <p:ph type="dt" sz="half" idx="10"/>
          </p:nvPr>
        </p:nvSpPr>
        <p:spPr/>
        <p:txBody>
          <a:bodyPr/>
          <a:lstStyle>
            <a:lvl1pPr>
              <a:defRPr/>
            </a:lvl1pPr>
          </a:lstStyle>
          <a:p>
            <a:pPr>
              <a:defRPr/>
            </a:pPr>
            <a:fld id="{3F3F0EB5-FB67-47A4-AF37-2F0289E9A3CE}" type="datetimeFigureOut">
              <a:rPr lang="en-US"/>
              <a:pPr>
                <a:defRPr/>
              </a:pPr>
              <a:t>7/1/2021</a:t>
            </a:fld>
            <a:endParaRPr lang="en-US"/>
          </a:p>
        </p:txBody>
      </p:sp>
      <p:sp>
        <p:nvSpPr>
          <p:cNvPr id="7" name="Footer Placeholder 9">
            <a:extLst>
              <a:ext uri="{FF2B5EF4-FFF2-40B4-BE49-F238E27FC236}">
                <a16:creationId xmlns:a16="http://schemas.microsoft.com/office/drawing/2014/main" id="{D7FDA27C-796B-4967-A444-772AE70E6AF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10">
            <a:extLst>
              <a:ext uri="{FF2B5EF4-FFF2-40B4-BE49-F238E27FC236}">
                <a16:creationId xmlns:a16="http://schemas.microsoft.com/office/drawing/2014/main" id="{6DBEC513-F8CA-4F01-A40C-E673520DF180}"/>
              </a:ext>
            </a:extLst>
          </p:cNvPr>
          <p:cNvSpPr>
            <a:spLocks noGrp="1"/>
          </p:cNvSpPr>
          <p:nvPr>
            <p:ph type="sldNum" sz="quarter" idx="12"/>
          </p:nvPr>
        </p:nvSpPr>
        <p:spPr/>
        <p:txBody>
          <a:bodyPr/>
          <a:lstStyle>
            <a:lvl1pPr>
              <a:defRPr/>
            </a:lvl1pPr>
          </a:lstStyle>
          <a:p>
            <a:pPr>
              <a:defRPr/>
            </a:pPr>
            <a:fld id="{59A5FFF5-8D75-42C2-9440-22CDC8769D16}" type="slidenum">
              <a:rPr lang="en-US"/>
              <a:pPr>
                <a:defRPr/>
              </a:pPr>
              <a:t>‹#›</a:t>
            </a:fld>
            <a:endParaRPr lang="en-US"/>
          </a:p>
        </p:txBody>
      </p:sp>
    </p:spTree>
    <p:extLst>
      <p:ext uri="{BB962C8B-B14F-4D97-AF65-F5344CB8AC3E}">
        <p14:creationId xmlns:p14="http://schemas.microsoft.com/office/powerpoint/2010/main" val="3108801006"/>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hoto">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FB0E707F-587F-47B3-8C90-C1BEE59D47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3175"/>
            <a:ext cx="12188825"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a:extLst>
              <a:ext uri="{FF2B5EF4-FFF2-40B4-BE49-F238E27FC236}">
                <a16:creationId xmlns:a16="http://schemas.microsoft.com/office/drawing/2014/main" id="{1D4316CC-A48F-4BBE-B42A-217912B9343F}"/>
              </a:ext>
            </a:extLst>
          </p:cNvPr>
          <p:cNvSpPr>
            <a:spLocks noGrp="1" noChangeAspect="1"/>
          </p:cNvSpPr>
          <p:nvPr>
            <p:ph type="pic" sz="quarter" idx="13"/>
          </p:nvPr>
        </p:nvSpPr>
        <p:spPr>
          <a:xfrm>
            <a:off x="0" y="0"/>
            <a:ext cx="12188952" cy="5116945"/>
          </a:xfrm>
        </p:spPr>
        <p:txBody>
          <a:bodyPr rtlCol="0" anchor="ctr">
            <a:noAutofit/>
          </a:bodyPr>
          <a:lstStyle>
            <a:lvl1pPr marL="0" indent="0" algn="ctr">
              <a:buNone/>
              <a:defRPr/>
            </a:lvl1pPr>
          </a:lstStyle>
          <a:p>
            <a:pPr lvl="0"/>
            <a:r>
              <a:rPr lang="en-US" noProof="0"/>
              <a:t>Click icon to add picture</a:t>
            </a:r>
            <a:endParaRPr lang="en-US" noProof="0" dirty="0"/>
          </a:p>
        </p:txBody>
      </p:sp>
      <p:sp>
        <p:nvSpPr>
          <p:cNvPr id="11" name="Title 10">
            <a:extLst>
              <a:ext uri="{FF2B5EF4-FFF2-40B4-BE49-F238E27FC236}">
                <a16:creationId xmlns:a16="http://schemas.microsoft.com/office/drawing/2014/main" id="{18FF99EB-A947-4D83-8F9E-CA5EF676B147}"/>
              </a:ext>
            </a:extLst>
          </p:cNvPr>
          <p:cNvSpPr>
            <a:spLocks noGrp="1"/>
          </p:cNvSpPr>
          <p:nvPr>
            <p:ph type="title"/>
          </p:nvPr>
        </p:nvSpPr>
        <p:spPr>
          <a:xfrm>
            <a:off x="838200" y="5218545"/>
            <a:ext cx="10420927" cy="1003851"/>
          </a:xfrm>
        </p:spPr>
        <p:txBody>
          <a:bodyPr anchor="t">
            <a:normAutofit/>
          </a:bodyPr>
          <a:lstStyle>
            <a:lvl1pPr>
              <a:defRPr sz="3200">
                <a:solidFill>
                  <a:schemeClr val="bg1"/>
                </a:solidFill>
              </a:defRPr>
            </a:lvl1pPr>
          </a:lstStyle>
          <a:p>
            <a:r>
              <a:rPr lang="en-US"/>
              <a:t>Click to edit Master title style</a:t>
            </a:r>
          </a:p>
        </p:txBody>
      </p:sp>
      <p:sp>
        <p:nvSpPr>
          <p:cNvPr id="5" name="Date Placeholder 1">
            <a:extLst>
              <a:ext uri="{FF2B5EF4-FFF2-40B4-BE49-F238E27FC236}">
                <a16:creationId xmlns:a16="http://schemas.microsoft.com/office/drawing/2014/main" id="{3E44FDC4-1EF0-473A-B92B-DB4C50FADF98}"/>
              </a:ext>
            </a:extLst>
          </p:cNvPr>
          <p:cNvSpPr>
            <a:spLocks noGrp="1"/>
          </p:cNvSpPr>
          <p:nvPr>
            <p:ph type="dt" sz="half" idx="14"/>
          </p:nvPr>
        </p:nvSpPr>
        <p:spPr/>
        <p:txBody>
          <a:bodyPr/>
          <a:lstStyle>
            <a:lvl1pPr>
              <a:defRPr/>
            </a:lvl1pPr>
          </a:lstStyle>
          <a:p>
            <a:pPr>
              <a:defRPr/>
            </a:pPr>
            <a:fld id="{6856A5AA-D668-487E-B7DE-F5635061B223}" type="datetimeFigureOut">
              <a:rPr lang="en-US"/>
              <a:pPr>
                <a:defRPr/>
              </a:pPr>
              <a:t>7/1/2021</a:t>
            </a:fld>
            <a:endParaRPr lang="en-US"/>
          </a:p>
        </p:txBody>
      </p:sp>
      <p:sp>
        <p:nvSpPr>
          <p:cNvPr id="6" name="Footer Placeholder 2">
            <a:extLst>
              <a:ext uri="{FF2B5EF4-FFF2-40B4-BE49-F238E27FC236}">
                <a16:creationId xmlns:a16="http://schemas.microsoft.com/office/drawing/2014/main" id="{153B413C-9391-40DB-B25C-DD367325FAF8}"/>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3">
            <a:extLst>
              <a:ext uri="{FF2B5EF4-FFF2-40B4-BE49-F238E27FC236}">
                <a16:creationId xmlns:a16="http://schemas.microsoft.com/office/drawing/2014/main" id="{CE5B2CAE-3156-4807-A0BD-17615A35BD83}"/>
              </a:ext>
            </a:extLst>
          </p:cNvPr>
          <p:cNvSpPr>
            <a:spLocks noGrp="1"/>
          </p:cNvSpPr>
          <p:nvPr>
            <p:ph type="sldNum" sz="quarter" idx="16"/>
          </p:nvPr>
        </p:nvSpPr>
        <p:spPr/>
        <p:txBody>
          <a:bodyPr/>
          <a:lstStyle>
            <a:lvl1pPr>
              <a:defRPr/>
            </a:lvl1pPr>
          </a:lstStyle>
          <a:p>
            <a:pPr>
              <a:defRPr/>
            </a:pPr>
            <a:fld id="{ACA0E61B-D0A0-4BB2-AE44-C108548AA369}" type="slidenum">
              <a:rPr lang="en-US"/>
              <a:pPr>
                <a:defRPr/>
              </a:pPr>
              <a:t>‹#›</a:t>
            </a:fld>
            <a:endParaRPr lang="en-US"/>
          </a:p>
        </p:txBody>
      </p:sp>
    </p:spTree>
    <p:extLst>
      <p:ext uri="{BB962C8B-B14F-4D97-AF65-F5344CB8AC3E}">
        <p14:creationId xmlns:p14="http://schemas.microsoft.com/office/powerpoint/2010/main" val="2484082172"/>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D9F3DECE-3D90-46B8-AA48-F29BB31281AC}"/>
              </a:ext>
            </a:extLst>
          </p:cNvPr>
          <p:cNvSpPr>
            <a:spLocks noGrp="1"/>
          </p:cNvSpPr>
          <p:nvPr>
            <p:ph type="media" sz="quarter" idx="14"/>
          </p:nvPr>
        </p:nvSpPr>
        <p:spPr>
          <a:xfrm>
            <a:off x="1134918" y="803563"/>
            <a:ext cx="9922164" cy="4932218"/>
          </a:xfrm>
        </p:spPr>
        <p:txBody>
          <a:bodyPr rtlCol="0" anchor="ctr">
            <a:normAutofit/>
          </a:bodyPr>
          <a:lstStyle>
            <a:lvl1pPr marL="0" indent="0" algn="ctr">
              <a:buNone/>
              <a:defRPr>
                <a:noFill/>
              </a:defRPr>
            </a:lvl1pPr>
          </a:lstStyle>
          <a:p>
            <a:pPr lvl="0"/>
            <a:r>
              <a:rPr lang="en-US" noProof="0"/>
              <a:t>Click icon to add media</a:t>
            </a:r>
          </a:p>
        </p:txBody>
      </p:sp>
      <p:sp>
        <p:nvSpPr>
          <p:cNvPr id="3" name="Date Placeholder 3">
            <a:extLst>
              <a:ext uri="{FF2B5EF4-FFF2-40B4-BE49-F238E27FC236}">
                <a16:creationId xmlns:a16="http://schemas.microsoft.com/office/drawing/2014/main" id="{330297EE-B1BE-4070-842F-9674244BEE59}"/>
              </a:ext>
            </a:extLst>
          </p:cNvPr>
          <p:cNvSpPr>
            <a:spLocks noGrp="1"/>
          </p:cNvSpPr>
          <p:nvPr>
            <p:ph type="dt" sz="half" idx="15"/>
          </p:nvPr>
        </p:nvSpPr>
        <p:spPr/>
        <p:txBody>
          <a:bodyPr/>
          <a:lstStyle>
            <a:lvl1pPr>
              <a:defRPr/>
            </a:lvl1pPr>
          </a:lstStyle>
          <a:p>
            <a:pPr>
              <a:defRPr/>
            </a:pPr>
            <a:fld id="{313868E1-981F-4002-9333-9E20BCD16359}" type="datetimeFigureOut">
              <a:rPr lang="en-US"/>
              <a:pPr>
                <a:defRPr/>
              </a:pPr>
              <a:t>7/1/2021</a:t>
            </a:fld>
            <a:endParaRPr lang="en-US"/>
          </a:p>
        </p:txBody>
      </p:sp>
      <p:sp>
        <p:nvSpPr>
          <p:cNvPr id="4" name="Footer Placeholder 4">
            <a:extLst>
              <a:ext uri="{FF2B5EF4-FFF2-40B4-BE49-F238E27FC236}">
                <a16:creationId xmlns:a16="http://schemas.microsoft.com/office/drawing/2014/main" id="{931D1BA3-6B01-4D58-8A9F-A238611AC4CE}"/>
              </a:ext>
            </a:extLst>
          </p:cNvPr>
          <p:cNvSpPr>
            <a:spLocks noGrp="1"/>
          </p:cNvSpPr>
          <p:nvPr>
            <p:ph type="ftr" sz="quarter" idx="16"/>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B2FB11E-484E-43EE-B7DA-7AA29E58ADAC}"/>
              </a:ext>
            </a:extLst>
          </p:cNvPr>
          <p:cNvSpPr>
            <a:spLocks noGrp="1"/>
          </p:cNvSpPr>
          <p:nvPr>
            <p:ph type="sldNum" sz="quarter" idx="17"/>
          </p:nvPr>
        </p:nvSpPr>
        <p:spPr/>
        <p:txBody>
          <a:bodyPr/>
          <a:lstStyle>
            <a:lvl1pPr>
              <a:defRPr/>
            </a:lvl1pPr>
          </a:lstStyle>
          <a:p>
            <a:pPr>
              <a:defRPr/>
            </a:pPr>
            <a:fld id="{42F46CB2-F466-46EB-B3DC-80096C1C9329}" type="slidenum">
              <a:rPr lang="en-US"/>
              <a:pPr>
                <a:defRPr/>
              </a:pPr>
              <a:t>‹#›</a:t>
            </a:fld>
            <a:endParaRPr lang="en-US"/>
          </a:p>
        </p:txBody>
      </p:sp>
    </p:spTree>
    <p:extLst>
      <p:ext uri="{BB962C8B-B14F-4D97-AF65-F5344CB8AC3E}">
        <p14:creationId xmlns:p14="http://schemas.microsoft.com/office/powerpoint/2010/main" val="3332622433"/>
      </p:ext>
    </p:extLst>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333F96-7986-47EA-89F4-380A415B0B9D}"/>
              </a:ext>
            </a:extLst>
          </p:cNvPr>
          <p:cNvSpPr txBox="1">
            <a:spLocks noChangeArrowheads="1"/>
          </p:cNvSpPr>
          <p:nvPr userDrawn="1"/>
        </p:nvSpPr>
        <p:spPr bwMode="auto">
          <a:xfrm>
            <a:off x="280988" y="6505575"/>
            <a:ext cx="65770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defRPr/>
            </a:pPr>
            <a:r>
              <a:rPr lang="en-US" altLang="en-US" sz="1200">
                <a:solidFill>
                  <a:schemeClr val="tx2"/>
                </a:solidFill>
              </a:rPr>
              <a:t>KANSAS STATE DEPARTMENT OF EDUCATION </a:t>
            </a:r>
            <a:r>
              <a:rPr lang="en-US" altLang="en-US" sz="1200" i="1">
                <a:solidFill>
                  <a:schemeClr val="tx2"/>
                </a:solidFill>
              </a:rPr>
              <a:t>| www.ksde.org |www.kn-eat.org</a:t>
            </a:r>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457201"/>
            <a:ext cx="6172200" cy="5403850"/>
          </a:xfrm>
          <a:prstGeom prst="rect">
            <a:avLst/>
          </a:prstGeo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Date Placeholder 4">
            <a:extLst>
              <a:ext uri="{FF2B5EF4-FFF2-40B4-BE49-F238E27FC236}">
                <a16:creationId xmlns:a16="http://schemas.microsoft.com/office/drawing/2014/main" id="{51AC570E-49EE-4725-BBBC-A23975FDF2DC}"/>
              </a:ext>
            </a:extLst>
          </p:cNvPr>
          <p:cNvSpPr>
            <a:spLocks noGrp="1"/>
          </p:cNvSpPr>
          <p:nvPr>
            <p:ph type="dt" sz="half" idx="10"/>
          </p:nvPr>
        </p:nvSpPr>
        <p:spPr/>
        <p:txBody>
          <a:bodyPr/>
          <a:lstStyle>
            <a:lvl1pPr>
              <a:defRPr/>
            </a:lvl1pPr>
          </a:lstStyle>
          <a:p>
            <a:pPr>
              <a:defRPr/>
            </a:pPr>
            <a:fld id="{6768470D-3D56-458B-9A4E-47C28CFB4DD8}" type="datetimeFigureOut">
              <a:rPr lang="en-US"/>
              <a:pPr>
                <a:defRPr/>
              </a:pPr>
              <a:t>7/1/2021</a:t>
            </a:fld>
            <a:endParaRPr lang="en-US"/>
          </a:p>
        </p:txBody>
      </p:sp>
      <p:sp>
        <p:nvSpPr>
          <p:cNvPr id="7" name="Footer Placeholder 5">
            <a:extLst>
              <a:ext uri="{FF2B5EF4-FFF2-40B4-BE49-F238E27FC236}">
                <a16:creationId xmlns:a16="http://schemas.microsoft.com/office/drawing/2014/main" id="{F22DAD46-4EC9-4085-8F4A-0515A1EB4B9E}"/>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27A312A9-0763-45D1-8797-771CB86863E1}"/>
              </a:ext>
            </a:extLst>
          </p:cNvPr>
          <p:cNvSpPr>
            <a:spLocks noGrp="1"/>
          </p:cNvSpPr>
          <p:nvPr>
            <p:ph type="sldNum" sz="quarter" idx="12"/>
          </p:nvPr>
        </p:nvSpPr>
        <p:spPr/>
        <p:txBody>
          <a:bodyPr/>
          <a:lstStyle>
            <a:lvl1pPr>
              <a:defRPr/>
            </a:lvl1pPr>
          </a:lstStyle>
          <a:p>
            <a:pPr>
              <a:defRPr/>
            </a:pPr>
            <a:fld id="{DD5362DB-4B37-4483-A281-5F59F349CADF}" type="slidenum">
              <a:rPr lang="en-US"/>
              <a:pPr>
                <a:defRPr/>
              </a:pPr>
              <a:t>‹#›</a:t>
            </a:fld>
            <a:endParaRPr lang="en-US"/>
          </a:p>
        </p:txBody>
      </p:sp>
    </p:spTree>
    <p:extLst>
      <p:ext uri="{BB962C8B-B14F-4D97-AF65-F5344CB8AC3E}">
        <p14:creationId xmlns:p14="http://schemas.microsoft.com/office/powerpoint/2010/main" val="2289221436"/>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856BF90-F689-4B02-8735-50550B9093D7}"/>
              </a:ext>
            </a:extLst>
          </p:cNvPr>
          <p:cNvSpPr txBox="1">
            <a:spLocks noChangeArrowheads="1"/>
          </p:cNvSpPr>
          <p:nvPr userDrawn="1"/>
        </p:nvSpPr>
        <p:spPr bwMode="auto">
          <a:xfrm>
            <a:off x="280988" y="6505575"/>
            <a:ext cx="65770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defRPr/>
            </a:pPr>
            <a:r>
              <a:rPr lang="en-US" altLang="en-US" sz="1200">
                <a:solidFill>
                  <a:schemeClr val="tx2"/>
                </a:solidFill>
              </a:rPr>
              <a:t>KANSAS STATE DEPARTMENT OF EDUCATION </a:t>
            </a:r>
            <a:r>
              <a:rPr lang="en-US" altLang="en-US" sz="1200" i="1">
                <a:solidFill>
                  <a:schemeClr val="tx2"/>
                </a:solidFill>
              </a:rPr>
              <a:t>| www.ksde.org |www.kn-eat.org</a:t>
            </a:r>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5183188" y="457201"/>
            <a:ext cx="6172200" cy="5403850"/>
          </a:xfrm>
          <a:prstGeom prst="rect">
            <a:avLst/>
          </a:prstGeom>
          <a:noFill/>
        </p:spPr>
        <p:txBody>
          <a:bodyPr rtlCol="0" anchor="ct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Date Placeholder 4">
            <a:extLst>
              <a:ext uri="{FF2B5EF4-FFF2-40B4-BE49-F238E27FC236}">
                <a16:creationId xmlns:a16="http://schemas.microsoft.com/office/drawing/2014/main" id="{4A0DBE75-56C4-489B-B8EB-8969449743AE}"/>
              </a:ext>
            </a:extLst>
          </p:cNvPr>
          <p:cNvSpPr>
            <a:spLocks noGrp="1"/>
          </p:cNvSpPr>
          <p:nvPr>
            <p:ph type="dt" sz="half" idx="10"/>
          </p:nvPr>
        </p:nvSpPr>
        <p:spPr/>
        <p:txBody>
          <a:bodyPr/>
          <a:lstStyle>
            <a:lvl1pPr>
              <a:defRPr/>
            </a:lvl1pPr>
          </a:lstStyle>
          <a:p>
            <a:pPr>
              <a:defRPr/>
            </a:pPr>
            <a:fld id="{FE4105BB-AA26-4DDE-ADF8-1161BB5D046F}" type="datetimeFigureOut">
              <a:rPr lang="en-US"/>
              <a:pPr>
                <a:defRPr/>
              </a:pPr>
              <a:t>7/1/2021</a:t>
            </a:fld>
            <a:endParaRPr lang="en-US"/>
          </a:p>
        </p:txBody>
      </p:sp>
      <p:sp>
        <p:nvSpPr>
          <p:cNvPr id="7" name="Footer Placeholder 5">
            <a:extLst>
              <a:ext uri="{FF2B5EF4-FFF2-40B4-BE49-F238E27FC236}">
                <a16:creationId xmlns:a16="http://schemas.microsoft.com/office/drawing/2014/main" id="{9D5C8589-424C-4FAD-9D27-10A613FDB0BF}"/>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BB43ED0D-4DA0-400D-875F-91ADA5CE2790}"/>
              </a:ext>
            </a:extLst>
          </p:cNvPr>
          <p:cNvSpPr>
            <a:spLocks noGrp="1"/>
          </p:cNvSpPr>
          <p:nvPr>
            <p:ph type="sldNum" sz="quarter" idx="12"/>
          </p:nvPr>
        </p:nvSpPr>
        <p:spPr/>
        <p:txBody>
          <a:bodyPr/>
          <a:lstStyle>
            <a:lvl1pPr>
              <a:defRPr/>
            </a:lvl1pPr>
          </a:lstStyle>
          <a:p>
            <a:pPr>
              <a:defRPr/>
            </a:pPr>
            <a:fld id="{71BEDB3B-A6E0-42A9-84FD-CC2C37F4E822}" type="slidenum">
              <a:rPr lang="en-US"/>
              <a:pPr>
                <a:defRPr/>
              </a:pPr>
              <a:t>‹#›</a:t>
            </a:fld>
            <a:endParaRPr lang="en-US"/>
          </a:p>
        </p:txBody>
      </p:sp>
    </p:spTree>
    <p:extLst>
      <p:ext uri="{BB962C8B-B14F-4D97-AF65-F5344CB8AC3E}">
        <p14:creationId xmlns:p14="http://schemas.microsoft.com/office/powerpoint/2010/main" val="1936338356"/>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2 consultant information">
    <p:spTree>
      <p:nvGrpSpPr>
        <p:cNvPr id="1" name=""/>
        <p:cNvGrpSpPr/>
        <p:nvPr/>
      </p:nvGrpSpPr>
      <p:grpSpPr>
        <a:xfrm>
          <a:off x="0" y="0"/>
          <a:ext cx="0" cy="0"/>
          <a:chOff x="0" y="0"/>
          <a:chExt cx="0" cy="0"/>
        </a:xfrm>
      </p:grpSpPr>
      <p:pic>
        <p:nvPicPr>
          <p:cNvPr id="4" name="Picture 7" descr="Kansans Can contact page&#10;Kansas State Department of Education&#10;www.ksde.org&#10;#KansansCan&#10;Kansas leads the world in the success of each student.">
            <a:extLst>
              <a:ext uri="{FF2B5EF4-FFF2-40B4-BE49-F238E27FC236}">
                <a16:creationId xmlns:a16="http://schemas.microsoft.com/office/drawing/2014/main" id="{67C11F99-B11D-4379-84B7-022C3B7367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descr="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
            <a:extLst>
              <a:ext uri="{FF2B5EF4-FFF2-40B4-BE49-F238E27FC236}">
                <a16:creationId xmlns:a16="http://schemas.microsoft.com/office/drawing/2014/main" id="{62AA4C19-AA3C-406D-BC1D-65EAA54ADD4A}"/>
              </a:ext>
            </a:extLst>
          </p:cNvPr>
          <p:cNvSpPr txBox="1">
            <a:spLocks noChangeArrowheads="1"/>
          </p:cNvSpPr>
          <p:nvPr/>
        </p:nvSpPr>
        <p:spPr bwMode="auto">
          <a:xfrm>
            <a:off x="1244600" y="5662613"/>
            <a:ext cx="96869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Light" panose="020B0306030504020204" pitchFamily="34" charset="0"/>
              </a:defRPr>
            </a:lvl1pPr>
            <a:lvl2pPr marL="742950" indent="-285750">
              <a:defRPr>
                <a:solidFill>
                  <a:schemeClr val="tx1"/>
                </a:solidFill>
                <a:latin typeface="Open Sans Light" panose="020B0306030504020204" pitchFamily="34" charset="0"/>
              </a:defRPr>
            </a:lvl2pPr>
            <a:lvl3pPr marL="1143000" indent="-228600">
              <a:defRPr>
                <a:solidFill>
                  <a:schemeClr val="tx1"/>
                </a:solidFill>
                <a:latin typeface="Open Sans Light" panose="020B0306030504020204" pitchFamily="34" charset="0"/>
              </a:defRPr>
            </a:lvl3pPr>
            <a:lvl4pPr marL="1600200" indent="-228600">
              <a:defRPr>
                <a:solidFill>
                  <a:schemeClr val="tx1"/>
                </a:solidFill>
                <a:latin typeface="Open Sans Light" panose="020B0306030504020204" pitchFamily="34" charset="0"/>
              </a:defRPr>
            </a:lvl4pPr>
            <a:lvl5pPr marL="2057400" indent="-228600">
              <a:defRPr>
                <a:solidFill>
                  <a:schemeClr val="tx1"/>
                </a:solidFill>
                <a:latin typeface="Open Sans Light" panose="020B0306030504020204" pitchFamily="34" charset="0"/>
              </a:defRPr>
            </a:lvl5pPr>
            <a:lvl6pPr marL="2514600" indent="-228600" fontAlgn="base">
              <a:spcBef>
                <a:spcPct val="0"/>
              </a:spcBef>
              <a:spcAft>
                <a:spcPct val="0"/>
              </a:spcAft>
              <a:defRPr>
                <a:solidFill>
                  <a:schemeClr val="tx1"/>
                </a:solidFill>
                <a:latin typeface="Open Sans Light" panose="020B0306030504020204" pitchFamily="34" charset="0"/>
              </a:defRPr>
            </a:lvl6pPr>
            <a:lvl7pPr marL="2971800" indent="-228600" fontAlgn="base">
              <a:spcBef>
                <a:spcPct val="0"/>
              </a:spcBef>
              <a:spcAft>
                <a:spcPct val="0"/>
              </a:spcAft>
              <a:defRPr>
                <a:solidFill>
                  <a:schemeClr val="tx1"/>
                </a:solidFill>
                <a:latin typeface="Open Sans Light" panose="020B0306030504020204" pitchFamily="34" charset="0"/>
              </a:defRPr>
            </a:lvl7pPr>
            <a:lvl8pPr marL="3429000" indent="-228600" fontAlgn="base">
              <a:spcBef>
                <a:spcPct val="0"/>
              </a:spcBef>
              <a:spcAft>
                <a:spcPct val="0"/>
              </a:spcAft>
              <a:defRPr>
                <a:solidFill>
                  <a:schemeClr val="tx1"/>
                </a:solidFill>
                <a:latin typeface="Open Sans Light" panose="020B0306030504020204" pitchFamily="34" charset="0"/>
              </a:defRPr>
            </a:lvl8pPr>
            <a:lvl9pPr marL="3886200" indent="-228600" fontAlgn="base">
              <a:spcBef>
                <a:spcPct val="0"/>
              </a:spcBef>
              <a:spcAft>
                <a:spcPct val="0"/>
              </a:spcAft>
              <a:defRPr>
                <a:solidFill>
                  <a:schemeClr val="tx1"/>
                </a:solidFill>
                <a:latin typeface="Open Sans Light" panose="020B0306030504020204" pitchFamily="34" charset="0"/>
              </a:defRPr>
            </a:lvl9pPr>
          </a:lstStyle>
          <a:p>
            <a:pPr eaLnBrk="1" hangingPunct="1">
              <a:defRPr/>
            </a:pPr>
            <a:r>
              <a:rPr lang="en-US" altLang="en-US" sz="900"/>
              <a:t>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a:t>
            </a:r>
          </a:p>
        </p:txBody>
      </p:sp>
      <p:sp>
        <p:nvSpPr>
          <p:cNvPr id="9" name="Content Placeholder 8">
            <a:extLst>
              <a:ext uri="{FF2B5EF4-FFF2-40B4-BE49-F238E27FC236}">
                <a16:creationId xmlns:a16="http://schemas.microsoft.com/office/drawing/2014/main" id="{019EEF34-BD1D-4AD5-89F7-C78D3A3B74B9}"/>
              </a:ext>
            </a:extLst>
          </p:cNvPr>
          <p:cNvSpPr>
            <a:spLocks noGrp="1"/>
          </p:cNvSpPr>
          <p:nvPr>
            <p:ph sz="quarter" idx="13"/>
          </p:nvPr>
        </p:nvSpPr>
        <p:spPr>
          <a:xfrm>
            <a:off x="1244889" y="3168073"/>
            <a:ext cx="4592495" cy="2354046"/>
          </a:xfrm>
        </p:spPr>
        <p:txBody>
          <a:bodyPr anchor="ctr">
            <a:normAutofit/>
          </a:bodyPr>
          <a:lstStyle>
            <a:lvl1pPr marL="0" indent="0">
              <a:buNone/>
              <a:defRPr sz="2000" b="0"/>
            </a:lvl1pPr>
            <a:lvl2pPr marL="457200" indent="0">
              <a:buNone/>
              <a:defRPr sz="2000"/>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p:txBody>
      </p:sp>
      <p:sp>
        <p:nvSpPr>
          <p:cNvPr id="13" name="Content Placeholder 8">
            <a:extLst>
              <a:ext uri="{FF2B5EF4-FFF2-40B4-BE49-F238E27FC236}">
                <a16:creationId xmlns:a16="http://schemas.microsoft.com/office/drawing/2014/main" id="{D0AFE5B4-1938-41A0-B0F4-D9FA324FA7EF}"/>
              </a:ext>
            </a:extLst>
          </p:cNvPr>
          <p:cNvSpPr>
            <a:spLocks noGrp="1"/>
          </p:cNvSpPr>
          <p:nvPr>
            <p:ph sz="quarter" idx="14"/>
          </p:nvPr>
        </p:nvSpPr>
        <p:spPr>
          <a:xfrm>
            <a:off x="6338743" y="3168073"/>
            <a:ext cx="4592495" cy="2354046"/>
          </a:xfrm>
        </p:spPr>
        <p:txBody>
          <a:bodyPr anchor="ctr">
            <a:normAutofit/>
          </a:bodyPr>
          <a:lstStyle>
            <a:lvl1pPr marL="0" indent="0">
              <a:buNone/>
              <a:defRPr sz="2000" b="0"/>
            </a:lvl1pPr>
            <a:lvl2pPr marL="457200" indent="0">
              <a:buNone/>
              <a:defRPr sz="2000"/>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p:txBody>
      </p:sp>
      <p:sp>
        <p:nvSpPr>
          <p:cNvPr id="6" name="Date Placeholder 2">
            <a:extLst>
              <a:ext uri="{FF2B5EF4-FFF2-40B4-BE49-F238E27FC236}">
                <a16:creationId xmlns:a16="http://schemas.microsoft.com/office/drawing/2014/main" id="{D8CB1769-CF4B-4A24-BC34-0436E455D659}"/>
              </a:ext>
            </a:extLst>
          </p:cNvPr>
          <p:cNvSpPr>
            <a:spLocks noGrp="1"/>
          </p:cNvSpPr>
          <p:nvPr>
            <p:ph type="dt" sz="half" idx="15"/>
          </p:nvPr>
        </p:nvSpPr>
        <p:spPr/>
        <p:txBody>
          <a:bodyPr/>
          <a:lstStyle>
            <a:lvl1pPr>
              <a:defRPr/>
            </a:lvl1pPr>
          </a:lstStyle>
          <a:p>
            <a:pPr>
              <a:defRPr/>
            </a:pPr>
            <a:fld id="{C7F2726B-3EE1-4762-9650-0180652405ED}" type="datetimeFigureOut">
              <a:rPr lang="en-US"/>
              <a:pPr>
                <a:defRPr/>
              </a:pPr>
              <a:t>7/1/2021</a:t>
            </a:fld>
            <a:endParaRPr lang="en-US"/>
          </a:p>
        </p:txBody>
      </p:sp>
      <p:sp>
        <p:nvSpPr>
          <p:cNvPr id="7" name="Footer Placeholder 3">
            <a:extLst>
              <a:ext uri="{FF2B5EF4-FFF2-40B4-BE49-F238E27FC236}">
                <a16:creationId xmlns:a16="http://schemas.microsoft.com/office/drawing/2014/main" id="{F3EEC4BF-DF67-4158-BACA-4463015F6AE1}"/>
              </a:ext>
            </a:extLst>
          </p:cNvPr>
          <p:cNvSpPr>
            <a:spLocks noGrp="1"/>
          </p:cNvSpPr>
          <p:nvPr>
            <p:ph type="ftr" sz="quarter" idx="16"/>
          </p:nvPr>
        </p:nvSpPr>
        <p:spPr/>
        <p:txBody>
          <a:bodyPr/>
          <a:lstStyle>
            <a:lvl1pPr>
              <a:defRPr/>
            </a:lvl1pPr>
          </a:lstStyle>
          <a:p>
            <a:pPr>
              <a:defRPr/>
            </a:pPr>
            <a:endParaRPr lang="en-US"/>
          </a:p>
        </p:txBody>
      </p:sp>
      <p:sp>
        <p:nvSpPr>
          <p:cNvPr id="8" name="Slide Number Placeholder 4">
            <a:extLst>
              <a:ext uri="{FF2B5EF4-FFF2-40B4-BE49-F238E27FC236}">
                <a16:creationId xmlns:a16="http://schemas.microsoft.com/office/drawing/2014/main" id="{510A9B9A-59AC-41CF-BDC8-A75EF4EFBDB7}"/>
              </a:ext>
            </a:extLst>
          </p:cNvPr>
          <p:cNvSpPr>
            <a:spLocks noGrp="1"/>
          </p:cNvSpPr>
          <p:nvPr>
            <p:ph type="sldNum" sz="quarter" idx="17"/>
          </p:nvPr>
        </p:nvSpPr>
        <p:spPr/>
        <p:txBody>
          <a:bodyPr/>
          <a:lstStyle>
            <a:lvl1pPr>
              <a:defRPr/>
            </a:lvl1pPr>
          </a:lstStyle>
          <a:p>
            <a:pPr>
              <a:defRPr/>
            </a:pPr>
            <a:fld id="{7A74398C-9D12-494A-9B72-E4BE670D93A5}" type="slidenum">
              <a:rPr lang="en-US"/>
              <a:pPr>
                <a:defRPr/>
              </a:pPr>
              <a:t>‹#›</a:t>
            </a:fld>
            <a:endParaRPr lang="en-US"/>
          </a:p>
        </p:txBody>
      </p:sp>
    </p:spTree>
    <p:extLst>
      <p:ext uri="{BB962C8B-B14F-4D97-AF65-F5344CB8AC3E}">
        <p14:creationId xmlns:p14="http://schemas.microsoft.com/office/powerpoint/2010/main" val="3607262975"/>
      </p:ext>
    </p:extLst>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1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EE206A-7C47-4423-9441-F8A984F975C2}"/>
              </a:ext>
            </a:extLst>
          </p:cNvPr>
          <p:cNvSpPr txBox="1">
            <a:spLocks noChangeArrowheads="1"/>
          </p:cNvSpPr>
          <p:nvPr userDrawn="1"/>
        </p:nvSpPr>
        <p:spPr bwMode="auto">
          <a:xfrm>
            <a:off x="280988" y="6505575"/>
            <a:ext cx="65770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defRPr/>
            </a:pPr>
            <a:r>
              <a:rPr lang="en-US" altLang="en-US" sz="1200">
                <a:solidFill>
                  <a:schemeClr val="tx2"/>
                </a:solidFill>
              </a:rPr>
              <a:t>KANSAS STATE DEPARTMENT OF EDUCATION </a:t>
            </a:r>
            <a:r>
              <a:rPr lang="en-US" altLang="en-US" sz="1200" i="1">
                <a:solidFill>
                  <a:schemeClr val="tx2"/>
                </a:solidFill>
              </a:rPr>
              <a:t>| www.ksde.org |www.kn-eat.org</a:t>
            </a:r>
          </a:p>
        </p:txBody>
      </p:sp>
    </p:spTree>
    <p:extLst>
      <p:ext uri="{BB962C8B-B14F-4D97-AF65-F5344CB8AC3E}">
        <p14:creationId xmlns:p14="http://schemas.microsoft.com/office/powerpoint/2010/main" val="1550907405"/>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44073"/>
            <a:ext cx="10515600" cy="4532890"/>
          </a:xfrm>
          <a:prstGeom prst="rect">
            <a:avLst/>
          </a:prstGeom>
        </p:spPr>
        <p:txBody>
          <a:bodyPr/>
          <a:lstStyle>
            <a:lvl1pPr marL="339725" indent="-339725">
              <a:lnSpc>
                <a:spcPct val="100000"/>
              </a:lnSpc>
              <a:buClr>
                <a:srgbClr val="C00000"/>
              </a:buClr>
              <a:defRPr/>
            </a:lvl1pPr>
            <a:lvl2pPr marL="801688" indent="-344488">
              <a:lnSpc>
                <a:spcPct val="100000"/>
              </a:lnSpc>
              <a:defRPr/>
            </a:lvl2pPr>
            <a:lvl3pPr marL="1201738" indent="-287338">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F4E87B5A-4C30-4ABE-B2BE-71FBF9F2A8BD}"/>
              </a:ext>
            </a:extLst>
          </p:cNvPr>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707A3972-8D3E-413A-A495-268D969FD841}"/>
              </a:ext>
            </a:extLst>
          </p:cNvPr>
          <p:cNvSpPr>
            <a:spLocks noGrp="1"/>
          </p:cNvSpPr>
          <p:nvPr>
            <p:ph type="dt" sz="half" idx="10"/>
          </p:nvPr>
        </p:nvSpPr>
        <p:spPr/>
        <p:txBody>
          <a:bodyPr/>
          <a:lstStyle>
            <a:lvl1pPr>
              <a:defRPr/>
            </a:lvl1pPr>
          </a:lstStyle>
          <a:p>
            <a:pPr>
              <a:defRPr/>
            </a:pPr>
            <a:fld id="{27822918-41C3-45CC-9BEE-F0D5463B8E1C}" type="datetimeFigureOut">
              <a:rPr lang="en-US"/>
              <a:pPr>
                <a:defRPr/>
              </a:pPr>
              <a:t>7/1/2021</a:t>
            </a:fld>
            <a:endParaRPr lang="en-US"/>
          </a:p>
        </p:txBody>
      </p:sp>
      <p:sp>
        <p:nvSpPr>
          <p:cNvPr id="5" name="Footer Placeholder 4">
            <a:extLst>
              <a:ext uri="{FF2B5EF4-FFF2-40B4-BE49-F238E27FC236}">
                <a16:creationId xmlns:a16="http://schemas.microsoft.com/office/drawing/2014/main" id="{7C90B208-1EF4-4B81-A719-A5F2FB21F15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DE21643-40C2-4BD1-9829-25F12A07A129}"/>
              </a:ext>
            </a:extLst>
          </p:cNvPr>
          <p:cNvSpPr>
            <a:spLocks noGrp="1"/>
          </p:cNvSpPr>
          <p:nvPr>
            <p:ph type="sldNum" sz="quarter" idx="12"/>
          </p:nvPr>
        </p:nvSpPr>
        <p:spPr/>
        <p:txBody>
          <a:bodyPr/>
          <a:lstStyle>
            <a:lvl1pPr>
              <a:defRPr/>
            </a:lvl1pPr>
          </a:lstStyle>
          <a:p>
            <a:pPr>
              <a:defRPr/>
            </a:pPr>
            <a:fld id="{841CA68C-F91C-4668-90D5-8500C20953AA}" type="slidenum">
              <a:rPr lang="en-US"/>
              <a:pPr>
                <a:defRPr/>
              </a:pPr>
              <a:t>‹#›</a:t>
            </a:fld>
            <a:endParaRPr lang="en-US"/>
          </a:p>
        </p:txBody>
      </p:sp>
    </p:spTree>
    <p:extLst>
      <p:ext uri="{BB962C8B-B14F-4D97-AF65-F5344CB8AC3E}">
        <p14:creationId xmlns:p14="http://schemas.microsoft.com/office/powerpoint/2010/main" val="1180295158"/>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D86D1FC4-21E7-43E9-A3F6-0FE064AFFF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6743CB3-E979-4E80-AFE0-73DE71E3A575}"/>
              </a:ext>
            </a:extLst>
          </p:cNvPr>
          <p:cNvSpPr txBox="1">
            <a:spLocks noChangeArrowheads="1"/>
          </p:cNvSpPr>
          <p:nvPr userDrawn="1"/>
        </p:nvSpPr>
        <p:spPr bwMode="auto">
          <a:xfrm>
            <a:off x="8077200" y="6613525"/>
            <a:ext cx="4038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defRPr/>
            </a:pPr>
            <a:r>
              <a:rPr lang="en-US" altLang="en-US" sz="800" dirty="0">
                <a:solidFill>
                  <a:schemeClr val="tx2"/>
                </a:solidFill>
              </a:rPr>
              <a:t>KANSAS STATE DEPARTMENT OF EDUCATION </a:t>
            </a:r>
            <a:r>
              <a:rPr lang="en-US" altLang="en-US" sz="800" i="1" dirty="0">
                <a:solidFill>
                  <a:schemeClr val="tx2"/>
                </a:solidFill>
              </a:rPr>
              <a:t>| www.ksde.org |www.kn-eat.org</a:t>
            </a:r>
          </a:p>
        </p:txBody>
      </p:sp>
      <p:sp>
        <p:nvSpPr>
          <p:cNvPr id="2" name="Title 1"/>
          <p:cNvSpPr>
            <a:spLocks noGrp="1"/>
          </p:cNvSpPr>
          <p:nvPr>
            <p:ph type="title"/>
          </p:nvPr>
        </p:nvSpPr>
        <p:spPr>
          <a:xfrm>
            <a:off x="1676400" y="423334"/>
            <a:ext cx="8340436" cy="2548466"/>
          </a:xfrm>
          <a:prstGeom prst="rect">
            <a:avLst/>
          </a:prstGeom>
        </p:spPr>
        <p:txBody>
          <a:bodyPr rIns="457200" anchor="b"/>
          <a:lstStyle>
            <a:lvl1pPr>
              <a:defRPr sz="44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1676400" y="3246268"/>
            <a:ext cx="8340436" cy="1500187"/>
          </a:xfrm>
          <a:prstGeom prst="rect">
            <a:avLst/>
          </a:prstGeom>
        </p:spPr>
        <p:txBody>
          <a:bodyPr tIns="182880" rIns="457200" bIns="182880"/>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Date Placeholder 3">
            <a:extLst>
              <a:ext uri="{FF2B5EF4-FFF2-40B4-BE49-F238E27FC236}">
                <a16:creationId xmlns:a16="http://schemas.microsoft.com/office/drawing/2014/main" id="{CCEDEB4D-13E5-4146-A507-1C0655071AAC}"/>
              </a:ext>
            </a:extLst>
          </p:cNvPr>
          <p:cNvSpPr>
            <a:spLocks noGrp="1"/>
          </p:cNvSpPr>
          <p:nvPr>
            <p:ph type="dt" sz="half" idx="10"/>
          </p:nvPr>
        </p:nvSpPr>
        <p:spPr/>
        <p:txBody>
          <a:bodyPr/>
          <a:lstStyle>
            <a:lvl1pPr>
              <a:defRPr/>
            </a:lvl1pPr>
          </a:lstStyle>
          <a:p>
            <a:pPr>
              <a:defRPr/>
            </a:pPr>
            <a:fld id="{008610E9-21C1-4216-A446-7CD8B936CF04}" type="datetimeFigureOut">
              <a:rPr lang="en-US"/>
              <a:pPr>
                <a:defRPr/>
              </a:pPr>
              <a:t>7/1/2021</a:t>
            </a:fld>
            <a:endParaRPr lang="en-US"/>
          </a:p>
        </p:txBody>
      </p:sp>
      <p:sp>
        <p:nvSpPr>
          <p:cNvPr id="7" name="Footer Placeholder 4">
            <a:extLst>
              <a:ext uri="{FF2B5EF4-FFF2-40B4-BE49-F238E27FC236}">
                <a16:creationId xmlns:a16="http://schemas.microsoft.com/office/drawing/2014/main" id="{AA0B2486-723E-4B92-91A8-F819787DDAE8}"/>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E7C283B4-09AB-41A0-9594-DE19D8800A8C}"/>
              </a:ext>
            </a:extLst>
          </p:cNvPr>
          <p:cNvSpPr>
            <a:spLocks noGrp="1"/>
          </p:cNvSpPr>
          <p:nvPr>
            <p:ph type="sldNum" sz="quarter" idx="12"/>
          </p:nvPr>
        </p:nvSpPr>
        <p:spPr/>
        <p:txBody>
          <a:bodyPr/>
          <a:lstStyle>
            <a:lvl1pPr>
              <a:defRPr/>
            </a:lvl1pPr>
          </a:lstStyle>
          <a:p>
            <a:pPr>
              <a:defRPr/>
            </a:pPr>
            <a:fld id="{4E6A70FA-0A66-4BE5-893F-A2DA32FD1BD5}" type="slidenum">
              <a:rPr lang="en-US"/>
              <a:pPr>
                <a:defRPr/>
              </a:pPr>
              <a:t>‹#›</a:t>
            </a:fld>
            <a:endParaRPr lang="en-US"/>
          </a:p>
        </p:txBody>
      </p:sp>
    </p:spTree>
    <p:extLst>
      <p:ext uri="{BB962C8B-B14F-4D97-AF65-F5344CB8AC3E}">
        <p14:creationId xmlns:p14="http://schemas.microsoft.com/office/powerpoint/2010/main" val="2487235376"/>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E88A6FD-DE0B-4BA7-8D91-6FE97A8DED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a:extLst>
              <a:ext uri="{FF2B5EF4-FFF2-40B4-BE49-F238E27FC236}">
                <a16:creationId xmlns:a16="http://schemas.microsoft.com/office/drawing/2014/main" id="{E1829E2D-5DC0-4E9F-B678-9019679156F8}"/>
              </a:ext>
            </a:extLst>
          </p:cNvPr>
          <p:cNvSpPr>
            <a:spLocks noGrp="1"/>
          </p:cNvSpPr>
          <p:nvPr>
            <p:ph type="title"/>
          </p:nvPr>
        </p:nvSpPr>
        <p:spPr>
          <a:xfrm>
            <a:off x="838200" y="4290581"/>
            <a:ext cx="11353800" cy="891019"/>
          </a:xfrm>
          <a:prstGeom prst="rect">
            <a:avLst/>
          </a:prstGeom>
        </p:spPr>
        <p:txBody>
          <a:bodyPr anchor="t"/>
          <a:lstStyle/>
          <a:p>
            <a:r>
              <a:rPr lang="en-US"/>
              <a:t>Click to edit Master title style</a:t>
            </a:r>
          </a:p>
        </p:txBody>
      </p:sp>
      <p:sp>
        <p:nvSpPr>
          <p:cNvPr id="9" name="Text Placeholder 2">
            <a:extLst>
              <a:ext uri="{FF2B5EF4-FFF2-40B4-BE49-F238E27FC236}">
                <a16:creationId xmlns:a16="http://schemas.microsoft.com/office/drawing/2014/main" id="{4389D740-357F-4BFD-B6E8-D6C74B9D819B}"/>
              </a:ext>
            </a:extLst>
          </p:cNvPr>
          <p:cNvSpPr>
            <a:spLocks noGrp="1"/>
          </p:cNvSpPr>
          <p:nvPr>
            <p:ph type="body" idx="1"/>
          </p:nvPr>
        </p:nvSpPr>
        <p:spPr>
          <a:xfrm>
            <a:off x="3581400" y="5331272"/>
            <a:ext cx="8610600" cy="688099"/>
          </a:xfrm>
          <a:prstGeom prst="rect">
            <a:avLst/>
          </a:prstGeo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Date Placeholder 2">
            <a:extLst>
              <a:ext uri="{FF2B5EF4-FFF2-40B4-BE49-F238E27FC236}">
                <a16:creationId xmlns:a16="http://schemas.microsoft.com/office/drawing/2014/main" id="{B7625390-1A1C-4A6B-8796-FB19EB6F6B5E}"/>
              </a:ext>
            </a:extLst>
          </p:cNvPr>
          <p:cNvSpPr>
            <a:spLocks noGrp="1"/>
          </p:cNvSpPr>
          <p:nvPr>
            <p:ph type="dt" sz="half" idx="10"/>
          </p:nvPr>
        </p:nvSpPr>
        <p:spPr/>
        <p:txBody>
          <a:bodyPr/>
          <a:lstStyle>
            <a:lvl1pPr>
              <a:defRPr/>
            </a:lvl1pPr>
          </a:lstStyle>
          <a:p>
            <a:pPr>
              <a:defRPr/>
            </a:pPr>
            <a:fld id="{FC312194-F350-4837-B39C-E7C12B31BCBF}" type="datetimeFigureOut">
              <a:rPr lang="en-US"/>
              <a:pPr>
                <a:defRPr/>
              </a:pPr>
              <a:t>7/1/2021</a:t>
            </a:fld>
            <a:endParaRPr lang="en-US"/>
          </a:p>
        </p:txBody>
      </p:sp>
      <p:sp>
        <p:nvSpPr>
          <p:cNvPr id="6" name="Footer Placeholder 3">
            <a:extLst>
              <a:ext uri="{FF2B5EF4-FFF2-40B4-BE49-F238E27FC236}">
                <a16:creationId xmlns:a16="http://schemas.microsoft.com/office/drawing/2014/main" id="{F1B25672-E0A0-4D86-BE76-5AC8BC4C393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4">
            <a:extLst>
              <a:ext uri="{FF2B5EF4-FFF2-40B4-BE49-F238E27FC236}">
                <a16:creationId xmlns:a16="http://schemas.microsoft.com/office/drawing/2014/main" id="{EADB30CA-3D18-4AA2-AB8F-A4B8652CDD4E}"/>
              </a:ext>
            </a:extLst>
          </p:cNvPr>
          <p:cNvSpPr>
            <a:spLocks noGrp="1"/>
          </p:cNvSpPr>
          <p:nvPr>
            <p:ph type="sldNum" sz="quarter" idx="12"/>
          </p:nvPr>
        </p:nvSpPr>
        <p:spPr/>
        <p:txBody>
          <a:bodyPr/>
          <a:lstStyle>
            <a:lvl1pPr>
              <a:defRPr/>
            </a:lvl1pPr>
          </a:lstStyle>
          <a:p>
            <a:pPr>
              <a:defRPr/>
            </a:pPr>
            <a:fld id="{E83892E1-373A-445C-AABD-ADBD601DC0B3}" type="slidenum">
              <a:rPr lang="en-US"/>
              <a:pPr>
                <a:defRPr/>
              </a:pPr>
              <a:t>‹#›</a:t>
            </a:fld>
            <a:endParaRPr lang="en-US"/>
          </a:p>
        </p:txBody>
      </p:sp>
    </p:spTree>
    <p:extLst>
      <p:ext uri="{BB962C8B-B14F-4D97-AF65-F5344CB8AC3E}">
        <p14:creationId xmlns:p14="http://schemas.microsoft.com/office/powerpoint/2010/main" val="2377796463"/>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CD0CFDC3-B650-4CCE-8A51-79C6018F060B}"/>
              </a:ext>
            </a:extLst>
          </p:cNvPr>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94648EA7-825C-4DCA-B2DB-1CA801594987}"/>
              </a:ext>
            </a:extLst>
          </p:cNvPr>
          <p:cNvSpPr>
            <a:spLocks noGrp="1"/>
          </p:cNvSpPr>
          <p:nvPr>
            <p:ph type="dt" sz="half" idx="10"/>
          </p:nvPr>
        </p:nvSpPr>
        <p:spPr/>
        <p:txBody>
          <a:bodyPr/>
          <a:lstStyle>
            <a:lvl1pPr>
              <a:defRPr/>
            </a:lvl1pPr>
          </a:lstStyle>
          <a:p>
            <a:pPr>
              <a:defRPr/>
            </a:pPr>
            <a:fld id="{1B84AAE8-CB48-4FF3-886A-B5C799B80194}" type="datetimeFigureOut">
              <a:rPr lang="en-US"/>
              <a:pPr>
                <a:defRPr/>
              </a:pPr>
              <a:t>7/1/2021</a:t>
            </a:fld>
            <a:endParaRPr lang="en-US"/>
          </a:p>
        </p:txBody>
      </p:sp>
      <p:sp>
        <p:nvSpPr>
          <p:cNvPr id="6" name="Footer Placeholder 4">
            <a:extLst>
              <a:ext uri="{FF2B5EF4-FFF2-40B4-BE49-F238E27FC236}">
                <a16:creationId xmlns:a16="http://schemas.microsoft.com/office/drawing/2014/main" id="{0E3479D3-9ECD-4502-B9BA-8BC13420951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C23A2C4-A902-48A6-B0DA-F3E2041F5A46}"/>
              </a:ext>
            </a:extLst>
          </p:cNvPr>
          <p:cNvSpPr>
            <a:spLocks noGrp="1"/>
          </p:cNvSpPr>
          <p:nvPr>
            <p:ph type="sldNum" sz="quarter" idx="12"/>
          </p:nvPr>
        </p:nvSpPr>
        <p:spPr/>
        <p:txBody>
          <a:bodyPr/>
          <a:lstStyle>
            <a:lvl1pPr>
              <a:defRPr/>
            </a:lvl1pPr>
          </a:lstStyle>
          <a:p>
            <a:pPr>
              <a:defRPr/>
            </a:pPr>
            <a:fld id="{F4AD87BA-7A2E-42F7-8AAF-879BB4541315}" type="slidenum">
              <a:rPr lang="en-US"/>
              <a:pPr>
                <a:defRPr/>
              </a:pPr>
              <a:t>‹#›</a:t>
            </a:fld>
            <a:endParaRPr lang="en-US"/>
          </a:p>
        </p:txBody>
      </p:sp>
    </p:spTree>
    <p:extLst>
      <p:ext uri="{BB962C8B-B14F-4D97-AF65-F5344CB8AC3E}">
        <p14:creationId xmlns:p14="http://schemas.microsoft.com/office/powerpoint/2010/main" val="1474647522"/>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54CBA2E5-089C-4A86-B4D4-6B6082FBD4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365126"/>
            <a:ext cx="10515600" cy="1149350"/>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2"/>
            <a:ext cx="5157787" cy="914255"/>
          </a:xfrm>
          <a:prstGeom prst="rect">
            <a:avLst/>
          </a:prstGeom>
        </p:spPr>
        <p:txBody>
          <a:bodyPr anchor="b">
            <a:normAutofit/>
          </a:bodyPr>
          <a:lstStyle>
            <a:lvl1pPr marL="0" indent="0">
              <a:buNone/>
              <a:defRPr sz="28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671761"/>
            <a:ext cx="5157787" cy="2980893"/>
          </a:xfrm>
          <a:prstGeom prst="rect">
            <a:avLst/>
          </a:prstGeom>
        </p:spPr>
        <p:txBody>
          <a:bodyPr/>
          <a:lstStyle>
            <a:lvl1pPr>
              <a:defRPr sz="2400"/>
            </a:lvl1pPr>
            <a:lvl2pPr>
              <a:defRPr sz="20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2"/>
            <a:ext cx="5183188" cy="914255"/>
          </a:xfrm>
          <a:prstGeom prst="rect">
            <a:avLst/>
          </a:prstGeom>
        </p:spPr>
        <p:txBody>
          <a:bodyPr anchor="b">
            <a:normAutofit/>
          </a:bodyPr>
          <a:lstStyle>
            <a:lvl1pPr marL="0" indent="0">
              <a:buNone/>
              <a:defRPr sz="28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671761"/>
            <a:ext cx="5183188" cy="2980894"/>
          </a:xfrm>
          <a:prstGeom prst="rect">
            <a:avLst/>
          </a:prstGeom>
        </p:spPr>
        <p:txBody>
          <a:bodyPr/>
          <a:lstStyle>
            <a:lvl1pPr>
              <a:defRPr sz="2400"/>
            </a:lvl1pPr>
            <a:lvl2pPr>
              <a:defRPr sz="20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AC4463E7-9E0C-44EA-B3F5-7E058CF3EC43}"/>
              </a:ext>
            </a:extLst>
          </p:cNvPr>
          <p:cNvSpPr>
            <a:spLocks noGrp="1"/>
          </p:cNvSpPr>
          <p:nvPr>
            <p:ph type="dt" sz="half" idx="10"/>
          </p:nvPr>
        </p:nvSpPr>
        <p:spPr/>
        <p:txBody>
          <a:bodyPr/>
          <a:lstStyle>
            <a:lvl1pPr>
              <a:defRPr/>
            </a:lvl1pPr>
          </a:lstStyle>
          <a:p>
            <a:pPr>
              <a:defRPr/>
            </a:pPr>
            <a:fld id="{83049407-7483-4016-A4AF-07E8727E40AA}" type="datetimeFigureOut">
              <a:rPr lang="en-US"/>
              <a:pPr>
                <a:defRPr/>
              </a:pPr>
              <a:t>7/1/2021</a:t>
            </a:fld>
            <a:endParaRPr lang="en-US"/>
          </a:p>
        </p:txBody>
      </p:sp>
      <p:sp>
        <p:nvSpPr>
          <p:cNvPr id="9" name="Footer Placeholder 7">
            <a:extLst>
              <a:ext uri="{FF2B5EF4-FFF2-40B4-BE49-F238E27FC236}">
                <a16:creationId xmlns:a16="http://schemas.microsoft.com/office/drawing/2014/main" id="{A5D006D6-B7F8-4CD4-8EA8-4AFA3CA0017E}"/>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500F1314-C28D-4E81-8EDE-19CA0253F8BD}"/>
              </a:ext>
            </a:extLst>
          </p:cNvPr>
          <p:cNvSpPr>
            <a:spLocks noGrp="1"/>
          </p:cNvSpPr>
          <p:nvPr>
            <p:ph type="sldNum" sz="quarter" idx="12"/>
          </p:nvPr>
        </p:nvSpPr>
        <p:spPr/>
        <p:txBody>
          <a:bodyPr/>
          <a:lstStyle>
            <a:lvl1pPr>
              <a:defRPr/>
            </a:lvl1pPr>
          </a:lstStyle>
          <a:p>
            <a:pPr>
              <a:defRPr/>
            </a:pPr>
            <a:fld id="{65BD0D98-E9BB-4359-B721-12F087F00AC6}" type="slidenum">
              <a:rPr lang="en-US"/>
              <a:pPr>
                <a:defRPr/>
              </a:pPr>
              <a:t>‹#›</a:t>
            </a:fld>
            <a:endParaRPr lang="en-US"/>
          </a:p>
        </p:txBody>
      </p:sp>
    </p:spTree>
    <p:extLst>
      <p:ext uri="{BB962C8B-B14F-4D97-AF65-F5344CB8AC3E}">
        <p14:creationId xmlns:p14="http://schemas.microsoft.com/office/powerpoint/2010/main" val="3255462336"/>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672B6210-1A6D-4AE3-849C-32A5243A0C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12">
            <a:extLst>
              <a:ext uri="{FF2B5EF4-FFF2-40B4-BE49-F238E27FC236}">
                <a16:creationId xmlns:a16="http://schemas.microsoft.com/office/drawing/2014/main" id="{8527C91C-D68F-46DB-9618-F4AE37D5AFEF}"/>
              </a:ext>
            </a:extLst>
          </p:cNvPr>
          <p:cNvSpPr>
            <a:spLocks noGrp="1"/>
          </p:cNvSpPr>
          <p:nvPr>
            <p:ph sz="quarter" idx="13"/>
          </p:nvPr>
        </p:nvSpPr>
        <p:spPr>
          <a:xfrm>
            <a:off x="838200" y="1458913"/>
            <a:ext cx="10393363" cy="2817523"/>
          </a:xfrm>
        </p:spPr>
        <p:txBody>
          <a:bodyPr lIns="1645920" tIns="914400" rIns="1645920" bIns="914400">
            <a:normAutofit/>
          </a:bodyPr>
          <a:lstStyle>
            <a:lvl1pPr marL="0" indent="0">
              <a:buNone/>
              <a:defRPr sz="3600" i="1"/>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6" name="Text Placeholder 15">
            <a:extLst>
              <a:ext uri="{FF2B5EF4-FFF2-40B4-BE49-F238E27FC236}">
                <a16:creationId xmlns:a16="http://schemas.microsoft.com/office/drawing/2014/main" id="{40D0A9EE-76F6-42DC-BF8D-A7F378AFACB4}"/>
              </a:ext>
            </a:extLst>
          </p:cNvPr>
          <p:cNvSpPr>
            <a:spLocks noGrp="1"/>
          </p:cNvSpPr>
          <p:nvPr>
            <p:ph type="body" sz="quarter" idx="14"/>
          </p:nvPr>
        </p:nvSpPr>
        <p:spPr>
          <a:xfrm>
            <a:off x="828675" y="4284663"/>
            <a:ext cx="10402888" cy="850900"/>
          </a:xfrm>
        </p:spPr>
        <p:txBody>
          <a:bodyPr anchor="b">
            <a:normAutofit/>
          </a:bodyPr>
          <a:lstStyle>
            <a:lvl1pPr marL="0" indent="0" algn="r">
              <a:buNone/>
              <a:defRPr sz="1800"/>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Edit Master text styles</a:t>
            </a:r>
          </a:p>
        </p:txBody>
      </p:sp>
      <p:sp>
        <p:nvSpPr>
          <p:cNvPr id="5" name="Date Placeholder 8">
            <a:extLst>
              <a:ext uri="{FF2B5EF4-FFF2-40B4-BE49-F238E27FC236}">
                <a16:creationId xmlns:a16="http://schemas.microsoft.com/office/drawing/2014/main" id="{D146E5FF-32D1-4322-97C9-4D9B2116F112}"/>
              </a:ext>
            </a:extLst>
          </p:cNvPr>
          <p:cNvSpPr>
            <a:spLocks noGrp="1"/>
          </p:cNvSpPr>
          <p:nvPr>
            <p:ph type="dt" sz="half" idx="15"/>
          </p:nvPr>
        </p:nvSpPr>
        <p:spPr/>
        <p:txBody>
          <a:bodyPr/>
          <a:lstStyle>
            <a:lvl1pPr>
              <a:defRPr/>
            </a:lvl1pPr>
          </a:lstStyle>
          <a:p>
            <a:pPr>
              <a:defRPr/>
            </a:pPr>
            <a:fld id="{D75B99C2-6605-415F-B83B-843CC8BBDC4D}" type="datetimeFigureOut">
              <a:rPr lang="en-US"/>
              <a:pPr>
                <a:defRPr/>
              </a:pPr>
              <a:t>7/1/2021</a:t>
            </a:fld>
            <a:endParaRPr lang="en-US"/>
          </a:p>
        </p:txBody>
      </p:sp>
      <p:sp>
        <p:nvSpPr>
          <p:cNvPr id="6" name="Footer Placeholder 9">
            <a:extLst>
              <a:ext uri="{FF2B5EF4-FFF2-40B4-BE49-F238E27FC236}">
                <a16:creationId xmlns:a16="http://schemas.microsoft.com/office/drawing/2014/main" id="{9EA75237-F71E-45E7-8709-B6A59599FE49}"/>
              </a:ext>
            </a:extLst>
          </p:cNvPr>
          <p:cNvSpPr>
            <a:spLocks noGrp="1"/>
          </p:cNvSpPr>
          <p:nvPr>
            <p:ph type="ftr" sz="quarter" idx="16"/>
          </p:nvPr>
        </p:nvSpPr>
        <p:spPr/>
        <p:txBody>
          <a:bodyPr/>
          <a:lstStyle>
            <a:lvl1pPr>
              <a:defRPr/>
            </a:lvl1pPr>
          </a:lstStyle>
          <a:p>
            <a:pPr>
              <a:defRPr/>
            </a:pPr>
            <a:endParaRPr lang="en-US"/>
          </a:p>
        </p:txBody>
      </p:sp>
      <p:sp>
        <p:nvSpPr>
          <p:cNvPr id="7" name="Slide Number Placeholder 10">
            <a:extLst>
              <a:ext uri="{FF2B5EF4-FFF2-40B4-BE49-F238E27FC236}">
                <a16:creationId xmlns:a16="http://schemas.microsoft.com/office/drawing/2014/main" id="{3D94C32B-574C-4D2F-862B-E333BC331391}"/>
              </a:ext>
            </a:extLst>
          </p:cNvPr>
          <p:cNvSpPr>
            <a:spLocks noGrp="1"/>
          </p:cNvSpPr>
          <p:nvPr>
            <p:ph type="sldNum" sz="quarter" idx="17"/>
          </p:nvPr>
        </p:nvSpPr>
        <p:spPr/>
        <p:txBody>
          <a:bodyPr/>
          <a:lstStyle>
            <a:lvl1pPr>
              <a:defRPr/>
            </a:lvl1pPr>
          </a:lstStyle>
          <a:p>
            <a:pPr>
              <a:defRPr/>
            </a:pPr>
            <a:fld id="{7418E565-5B22-45EF-9684-7916F04418F0}" type="slidenum">
              <a:rPr lang="en-US"/>
              <a:pPr>
                <a:defRPr/>
              </a:pPr>
              <a:t>‹#›</a:t>
            </a:fld>
            <a:endParaRPr lang="en-US"/>
          </a:p>
        </p:txBody>
      </p:sp>
    </p:spTree>
    <p:extLst>
      <p:ext uri="{BB962C8B-B14F-4D97-AF65-F5344CB8AC3E}">
        <p14:creationId xmlns:p14="http://schemas.microsoft.com/office/powerpoint/2010/main" val="2196816225"/>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only star">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8D57179A-ACCF-45D6-9960-74397FE610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838200" y="2766219"/>
            <a:ext cx="10515600" cy="1325563"/>
          </a:xfrm>
        </p:spPr>
        <p:txBody>
          <a:bodyPr/>
          <a:lstStyle>
            <a:lvl1pPr>
              <a:defRPr>
                <a:solidFill>
                  <a:schemeClr val="bg1"/>
                </a:solidFill>
              </a:defRPr>
            </a:lvl1pPr>
          </a:lstStyle>
          <a:p>
            <a:r>
              <a:rPr lang="en-US"/>
              <a:t>Click to edit Master title style</a:t>
            </a:r>
          </a:p>
        </p:txBody>
      </p:sp>
      <p:sp>
        <p:nvSpPr>
          <p:cNvPr id="4" name="Date Placeholder 8">
            <a:extLst>
              <a:ext uri="{FF2B5EF4-FFF2-40B4-BE49-F238E27FC236}">
                <a16:creationId xmlns:a16="http://schemas.microsoft.com/office/drawing/2014/main" id="{0526B93D-A647-4E39-9340-D0EFD6BF460A}"/>
              </a:ext>
            </a:extLst>
          </p:cNvPr>
          <p:cNvSpPr>
            <a:spLocks noGrp="1"/>
          </p:cNvSpPr>
          <p:nvPr>
            <p:ph type="dt" sz="half" idx="10"/>
          </p:nvPr>
        </p:nvSpPr>
        <p:spPr/>
        <p:txBody>
          <a:bodyPr/>
          <a:lstStyle>
            <a:lvl1pPr>
              <a:defRPr/>
            </a:lvl1pPr>
          </a:lstStyle>
          <a:p>
            <a:pPr>
              <a:defRPr/>
            </a:pPr>
            <a:fld id="{F2AF0E97-F715-4299-B478-E52737B46167}" type="datetimeFigureOut">
              <a:rPr lang="en-US"/>
              <a:pPr>
                <a:defRPr/>
              </a:pPr>
              <a:t>7/1/2021</a:t>
            </a:fld>
            <a:endParaRPr lang="en-US"/>
          </a:p>
        </p:txBody>
      </p:sp>
      <p:sp>
        <p:nvSpPr>
          <p:cNvPr id="5" name="Footer Placeholder 9">
            <a:extLst>
              <a:ext uri="{FF2B5EF4-FFF2-40B4-BE49-F238E27FC236}">
                <a16:creationId xmlns:a16="http://schemas.microsoft.com/office/drawing/2014/main" id="{4DDE4533-A5BB-4AC5-8D98-2BA303233EE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0">
            <a:extLst>
              <a:ext uri="{FF2B5EF4-FFF2-40B4-BE49-F238E27FC236}">
                <a16:creationId xmlns:a16="http://schemas.microsoft.com/office/drawing/2014/main" id="{530C2AB9-B20F-4C55-B331-B7A3F0A97435}"/>
              </a:ext>
            </a:extLst>
          </p:cNvPr>
          <p:cNvSpPr>
            <a:spLocks noGrp="1"/>
          </p:cNvSpPr>
          <p:nvPr>
            <p:ph type="sldNum" sz="quarter" idx="12"/>
          </p:nvPr>
        </p:nvSpPr>
        <p:spPr/>
        <p:txBody>
          <a:bodyPr/>
          <a:lstStyle>
            <a:lvl1pPr>
              <a:defRPr/>
            </a:lvl1pPr>
          </a:lstStyle>
          <a:p>
            <a:pPr>
              <a:defRPr/>
            </a:pPr>
            <a:fld id="{378FC8D6-4BA9-41CA-91CB-4500C65C44F8}" type="slidenum">
              <a:rPr lang="en-US"/>
              <a:pPr>
                <a:defRPr/>
              </a:pPr>
              <a:t>‹#›</a:t>
            </a:fld>
            <a:endParaRPr lang="en-US"/>
          </a:p>
        </p:txBody>
      </p:sp>
    </p:spTree>
    <p:extLst>
      <p:ext uri="{BB962C8B-B14F-4D97-AF65-F5344CB8AC3E}">
        <p14:creationId xmlns:p14="http://schemas.microsoft.com/office/powerpoint/2010/main" val="1777564032"/>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only logo">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62AE2807-136E-4C98-B1A4-F954FDA8E4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1218565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838200" y="2766219"/>
            <a:ext cx="10515600" cy="1325563"/>
          </a:xfrm>
        </p:spPr>
        <p:txBody>
          <a:bodyPr/>
          <a:lstStyle>
            <a:lvl1pPr>
              <a:defRPr>
                <a:solidFill>
                  <a:schemeClr val="bg1"/>
                </a:solidFill>
              </a:defRPr>
            </a:lvl1pPr>
          </a:lstStyle>
          <a:p>
            <a:r>
              <a:rPr lang="en-US"/>
              <a:t>Click to edit Master title style</a:t>
            </a:r>
          </a:p>
        </p:txBody>
      </p:sp>
      <p:sp>
        <p:nvSpPr>
          <p:cNvPr id="4" name="Date Placeholder 8">
            <a:extLst>
              <a:ext uri="{FF2B5EF4-FFF2-40B4-BE49-F238E27FC236}">
                <a16:creationId xmlns:a16="http://schemas.microsoft.com/office/drawing/2014/main" id="{4E26D683-3E34-407E-A7B6-373A4D405E0D}"/>
              </a:ext>
            </a:extLst>
          </p:cNvPr>
          <p:cNvSpPr>
            <a:spLocks noGrp="1"/>
          </p:cNvSpPr>
          <p:nvPr>
            <p:ph type="dt" sz="half" idx="10"/>
          </p:nvPr>
        </p:nvSpPr>
        <p:spPr/>
        <p:txBody>
          <a:bodyPr/>
          <a:lstStyle>
            <a:lvl1pPr>
              <a:defRPr/>
            </a:lvl1pPr>
          </a:lstStyle>
          <a:p>
            <a:pPr>
              <a:defRPr/>
            </a:pPr>
            <a:fld id="{473CED2A-6144-4BA1-AEE5-C20018928FE1}" type="datetimeFigureOut">
              <a:rPr lang="en-US"/>
              <a:pPr>
                <a:defRPr/>
              </a:pPr>
              <a:t>7/1/2021</a:t>
            </a:fld>
            <a:endParaRPr lang="en-US"/>
          </a:p>
        </p:txBody>
      </p:sp>
      <p:sp>
        <p:nvSpPr>
          <p:cNvPr id="5" name="Footer Placeholder 9">
            <a:extLst>
              <a:ext uri="{FF2B5EF4-FFF2-40B4-BE49-F238E27FC236}">
                <a16:creationId xmlns:a16="http://schemas.microsoft.com/office/drawing/2014/main" id="{F0B82DF5-441C-487A-9497-57E36AF28CF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0">
            <a:extLst>
              <a:ext uri="{FF2B5EF4-FFF2-40B4-BE49-F238E27FC236}">
                <a16:creationId xmlns:a16="http://schemas.microsoft.com/office/drawing/2014/main" id="{064D32EC-E44C-4085-98F4-07A7CFD9BDA6}"/>
              </a:ext>
            </a:extLst>
          </p:cNvPr>
          <p:cNvSpPr>
            <a:spLocks noGrp="1"/>
          </p:cNvSpPr>
          <p:nvPr>
            <p:ph type="sldNum" sz="quarter" idx="12"/>
          </p:nvPr>
        </p:nvSpPr>
        <p:spPr/>
        <p:txBody>
          <a:bodyPr/>
          <a:lstStyle>
            <a:lvl1pPr>
              <a:defRPr/>
            </a:lvl1pPr>
          </a:lstStyle>
          <a:p>
            <a:pPr>
              <a:defRPr/>
            </a:pPr>
            <a:fld id="{F14EB1DD-46B7-474B-A025-932FE0654143}" type="slidenum">
              <a:rPr lang="en-US"/>
              <a:pPr>
                <a:defRPr/>
              </a:pPr>
              <a:t>‹#›</a:t>
            </a:fld>
            <a:endParaRPr lang="en-US"/>
          </a:p>
        </p:txBody>
      </p:sp>
    </p:spTree>
    <p:extLst>
      <p:ext uri="{BB962C8B-B14F-4D97-AF65-F5344CB8AC3E}">
        <p14:creationId xmlns:p14="http://schemas.microsoft.com/office/powerpoint/2010/main" val="3511320435"/>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a:extLst>
              <a:ext uri="{FF2B5EF4-FFF2-40B4-BE49-F238E27FC236}">
                <a16:creationId xmlns:a16="http://schemas.microsoft.com/office/drawing/2014/main" id="{C54C8214-C7E8-4CA7-B0F7-683D1EC3119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a:extLst>
              <a:ext uri="{FF2B5EF4-FFF2-40B4-BE49-F238E27FC236}">
                <a16:creationId xmlns:a16="http://schemas.microsoft.com/office/drawing/2014/main" id="{EC2C2D75-3E0B-43B2-87DA-C890674603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8099A477-F064-48F0-9499-C12528D1D2FD}" type="datetimeFigureOut">
              <a:rPr lang="en-US"/>
              <a:pPr>
                <a:defRPr/>
              </a:pPr>
              <a:t>7/1/2021</a:t>
            </a:fld>
            <a:endParaRPr lang="en-US"/>
          </a:p>
        </p:txBody>
      </p:sp>
      <p:sp>
        <p:nvSpPr>
          <p:cNvPr id="5" name="Footer Placeholder 4">
            <a:extLst>
              <a:ext uri="{FF2B5EF4-FFF2-40B4-BE49-F238E27FC236}">
                <a16:creationId xmlns:a16="http://schemas.microsoft.com/office/drawing/2014/main" id="{A6EF7A79-A167-48AC-B81F-CE99210C4E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25CF69D-E350-4778-9143-BBF7C0A1F5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BF24BC42-4C0E-4FB4-BA10-8A7589B1A893}" type="slidenum">
              <a:rPr lang="en-US"/>
              <a:pPr>
                <a:defRPr/>
              </a:pPr>
              <a:t>‹#›</a:t>
            </a:fld>
            <a:endParaRPr lang="en-US"/>
          </a:p>
        </p:txBody>
      </p:sp>
      <p:sp>
        <p:nvSpPr>
          <p:cNvPr id="1030" name="Title Placeholder 14">
            <a:extLst>
              <a:ext uri="{FF2B5EF4-FFF2-40B4-BE49-F238E27FC236}">
                <a16:creationId xmlns:a16="http://schemas.microsoft.com/office/drawing/2014/main" id="{494339DF-6E9F-4F86-A6C3-DBAACD8F43A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1" name="Text Placeholder 15">
            <a:extLst>
              <a:ext uri="{FF2B5EF4-FFF2-40B4-BE49-F238E27FC236}">
                <a16:creationId xmlns:a16="http://schemas.microsoft.com/office/drawing/2014/main" id="{D86A90CB-9015-4EA5-BA0B-81A9E6D9E275}"/>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683" r:id="rId1"/>
    <p:sldLayoutId id="2147484680" r:id="rId2"/>
    <p:sldLayoutId id="2147484684" r:id="rId3"/>
    <p:sldLayoutId id="2147484685" r:id="rId4"/>
    <p:sldLayoutId id="2147484681" r:id="rId5"/>
    <p:sldLayoutId id="2147484686" r:id="rId6"/>
    <p:sldLayoutId id="2147484687" r:id="rId7"/>
    <p:sldLayoutId id="2147484688" r:id="rId8"/>
    <p:sldLayoutId id="2147484689" r:id="rId9"/>
    <p:sldLayoutId id="2147484690" r:id="rId10"/>
    <p:sldLayoutId id="2147484682" r:id="rId11"/>
    <p:sldLayoutId id="2147484691" r:id="rId12"/>
    <p:sldLayoutId id="2147484692" r:id="rId13"/>
    <p:sldLayoutId id="2147484693" r:id="rId14"/>
    <p:sldLayoutId id="2147484694" r:id="rId15"/>
  </p:sldLayoutIdLst>
  <p:transition>
    <p:fade thruBlk="1"/>
  </p:transition>
  <p:txStyles>
    <p:titleStyle>
      <a:lvl1pPr algn="l" rtl="0" eaLnBrk="0" fontAlgn="base" hangingPunct="0">
        <a:lnSpc>
          <a:spcPct val="90000"/>
        </a:lnSpc>
        <a:spcBef>
          <a:spcPct val="0"/>
        </a:spcBef>
        <a:spcAft>
          <a:spcPct val="0"/>
        </a:spcAft>
        <a:defRPr sz="40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lgn="l" rtl="0" eaLnBrk="0" fontAlgn="base" hangingPunct="0">
        <a:lnSpc>
          <a:spcPct val="90000"/>
        </a:lnSpc>
        <a:spcBef>
          <a:spcPct val="0"/>
        </a:spcBef>
        <a:spcAft>
          <a:spcPct val="0"/>
        </a:spcAft>
        <a:defRPr sz="4000">
          <a:solidFill>
            <a:schemeClr val="tx1"/>
          </a:solidFill>
          <a:latin typeface="Open Sans Semibold" panose="020B0706030804020204" pitchFamily="34" charset="0"/>
          <a:cs typeface="Open Sans Semibold" panose="020B0706030804020204" pitchFamily="34" charset="0"/>
        </a:defRPr>
      </a:lvl2pPr>
      <a:lvl3pPr algn="l" rtl="0" eaLnBrk="0" fontAlgn="base" hangingPunct="0">
        <a:lnSpc>
          <a:spcPct val="90000"/>
        </a:lnSpc>
        <a:spcBef>
          <a:spcPct val="0"/>
        </a:spcBef>
        <a:spcAft>
          <a:spcPct val="0"/>
        </a:spcAft>
        <a:defRPr sz="4000">
          <a:solidFill>
            <a:schemeClr val="tx1"/>
          </a:solidFill>
          <a:latin typeface="Open Sans Semibold" panose="020B0706030804020204" pitchFamily="34" charset="0"/>
          <a:cs typeface="Open Sans Semibold" panose="020B0706030804020204" pitchFamily="34" charset="0"/>
        </a:defRPr>
      </a:lvl3pPr>
      <a:lvl4pPr algn="l" rtl="0" eaLnBrk="0" fontAlgn="base" hangingPunct="0">
        <a:lnSpc>
          <a:spcPct val="90000"/>
        </a:lnSpc>
        <a:spcBef>
          <a:spcPct val="0"/>
        </a:spcBef>
        <a:spcAft>
          <a:spcPct val="0"/>
        </a:spcAft>
        <a:defRPr sz="4000">
          <a:solidFill>
            <a:schemeClr val="tx1"/>
          </a:solidFill>
          <a:latin typeface="Open Sans Semibold" panose="020B0706030804020204" pitchFamily="34" charset="0"/>
          <a:cs typeface="Open Sans Semibold" panose="020B0706030804020204" pitchFamily="34" charset="0"/>
        </a:defRPr>
      </a:lvl4pPr>
      <a:lvl5pPr algn="l" rtl="0" eaLnBrk="0" fontAlgn="base" hangingPunct="0">
        <a:lnSpc>
          <a:spcPct val="90000"/>
        </a:lnSpc>
        <a:spcBef>
          <a:spcPct val="0"/>
        </a:spcBef>
        <a:spcAft>
          <a:spcPct val="0"/>
        </a:spcAft>
        <a:defRPr sz="4000">
          <a:solidFill>
            <a:schemeClr val="tx1"/>
          </a:solidFill>
          <a:latin typeface="Open Sans Semibold" panose="020B0706030804020204" pitchFamily="34" charset="0"/>
          <a:cs typeface="Open Sans Semibold" panose="020B0706030804020204" pitchFamily="34" charset="0"/>
        </a:defRPr>
      </a:lvl5pPr>
      <a:lvl6pPr marL="457200" algn="l" rtl="0" fontAlgn="base">
        <a:lnSpc>
          <a:spcPct val="90000"/>
        </a:lnSpc>
        <a:spcBef>
          <a:spcPct val="0"/>
        </a:spcBef>
        <a:spcAft>
          <a:spcPct val="0"/>
        </a:spcAft>
        <a:defRPr sz="4400">
          <a:solidFill>
            <a:schemeClr val="tx1"/>
          </a:solidFill>
          <a:latin typeface="Open Sans Semibold" panose="020B0706030804020204" pitchFamily="34" charset="0"/>
          <a:cs typeface="Open Sans Semibold" panose="020B0706030804020204" pitchFamily="34" charset="0"/>
        </a:defRPr>
      </a:lvl6pPr>
      <a:lvl7pPr marL="914400" algn="l" rtl="0" fontAlgn="base">
        <a:lnSpc>
          <a:spcPct val="90000"/>
        </a:lnSpc>
        <a:spcBef>
          <a:spcPct val="0"/>
        </a:spcBef>
        <a:spcAft>
          <a:spcPct val="0"/>
        </a:spcAft>
        <a:defRPr sz="4400">
          <a:solidFill>
            <a:schemeClr val="tx1"/>
          </a:solidFill>
          <a:latin typeface="Open Sans Semibold" panose="020B0706030804020204" pitchFamily="34" charset="0"/>
          <a:cs typeface="Open Sans Semibold" panose="020B0706030804020204" pitchFamily="34" charset="0"/>
        </a:defRPr>
      </a:lvl7pPr>
      <a:lvl8pPr marL="1371600" algn="l" rtl="0" fontAlgn="base">
        <a:lnSpc>
          <a:spcPct val="90000"/>
        </a:lnSpc>
        <a:spcBef>
          <a:spcPct val="0"/>
        </a:spcBef>
        <a:spcAft>
          <a:spcPct val="0"/>
        </a:spcAft>
        <a:defRPr sz="4400">
          <a:solidFill>
            <a:schemeClr val="tx1"/>
          </a:solidFill>
          <a:latin typeface="Open Sans Semibold" panose="020B0706030804020204" pitchFamily="34" charset="0"/>
          <a:cs typeface="Open Sans Semibold" panose="020B0706030804020204" pitchFamily="34" charset="0"/>
        </a:defRPr>
      </a:lvl8pPr>
      <a:lvl9pPr marL="1828800" algn="l" rtl="0" fontAlgn="base">
        <a:lnSpc>
          <a:spcPct val="90000"/>
        </a:lnSpc>
        <a:spcBef>
          <a:spcPct val="0"/>
        </a:spcBef>
        <a:spcAft>
          <a:spcPct val="0"/>
        </a:spcAft>
        <a:defRPr sz="4400">
          <a:solidFill>
            <a:schemeClr val="tx1"/>
          </a:solidFill>
          <a:latin typeface="Open Sans Semibold" panose="020B0706030804020204" pitchFamily="34" charset="0"/>
          <a:cs typeface="Open Sans Semibold" panose="020B0706030804020204" pitchFamily="34" charset="0"/>
        </a:defRPr>
      </a:lvl9pPr>
    </p:titleStyle>
    <p:bodyStyle>
      <a:lvl1pPr marL="339725" indent="-339725" algn="l" rtl="0" eaLnBrk="0" fontAlgn="base" hangingPunct="0">
        <a:spcBef>
          <a:spcPts val="1000"/>
        </a:spcBef>
        <a:spcAft>
          <a:spcPct val="0"/>
        </a:spcAft>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801688" indent="-344488" algn="l" rtl="0" eaLnBrk="0" fontAlgn="base" hangingPunct="0">
        <a:lnSpc>
          <a:spcPct val="90000"/>
        </a:lnSpc>
        <a:spcBef>
          <a:spcPts val="500"/>
        </a:spcBef>
        <a:spcAft>
          <a:spcPct val="0"/>
        </a:spcAft>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201738" indent="-287338" algn="l" rtl="0" eaLnBrk="0" fontAlgn="base" hangingPunct="0">
        <a:lnSpc>
          <a:spcPct val="90000"/>
        </a:lnSpc>
        <a:spcBef>
          <a:spcPts val="500"/>
        </a:spcBef>
        <a:spcAft>
          <a:spcPct val="0"/>
        </a:spcAft>
        <a:buClr>
          <a:srgbClr val="3570CF"/>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rtl="0" eaLnBrk="0" fontAlgn="base" hangingPunct="0">
        <a:lnSpc>
          <a:spcPct val="90000"/>
        </a:lnSpc>
        <a:spcBef>
          <a:spcPts val="500"/>
        </a:spcBef>
        <a:spcAft>
          <a:spcPct val="0"/>
        </a:spcAft>
        <a:buClr>
          <a:schemeClr val="accent2"/>
        </a:buClr>
        <a:buFont typeface="Arial" panose="020B0604020202020204" pitchFamily="34" charset="0"/>
        <a:buChar char="•"/>
        <a:defRPr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rtl="0" eaLnBrk="0" fontAlgn="base" hangingPunct="0">
        <a:lnSpc>
          <a:spcPct val="90000"/>
        </a:lnSpc>
        <a:spcBef>
          <a:spcPts val="500"/>
        </a:spcBef>
        <a:spcAft>
          <a:spcPct val="0"/>
        </a:spcAft>
        <a:buClr>
          <a:srgbClr val="888C91"/>
        </a:buClr>
        <a:buFont typeface="Arial" panose="020B0604020202020204" pitchFamily="34" charset="0"/>
        <a:buChar char="•"/>
        <a:defRPr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youtu.be/DSgOW879jjA"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wHo43B6nu60"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youtube.com/watch?v=laos8VosF0U"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3" Type="http://schemas.openxmlformats.org/officeDocument/2006/relationships/hyperlink" Target="http://www.youtube.com/watch?v=gNiL7R4LOk4"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 Id="rId9" Type="http://schemas.openxmlformats.org/officeDocument/2006/relationships/image" Target="../media/image20.jpe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hyperlink" Target="http://www.kn-eat.org/" TargetMode="External"/><Relationship Id="rId2" Type="http://schemas.openxmlformats.org/officeDocument/2006/relationships/notesSlide" Target="../notesSlides/notesSlide42.xml"/><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kahperd.org/"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hyperlink" Target="https://www.cdc.gov/healthyschools/bam/teachers.htm" TargetMode="External"/><Relationship Id="rId7" Type="http://schemas.openxmlformats.org/officeDocument/2006/relationships/hyperlink" Target="https://www.thebodycoach.com/blog/pe-with-joe"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www.gonoodle.com/" TargetMode="External"/><Relationship Id="rId5" Type="http://schemas.openxmlformats.org/officeDocument/2006/relationships/hyperlink" Target="https://www.activeschoolsus.org/" TargetMode="External"/><Relationship Id="rId4" Type="http://schemas.openxmlformats.org/officeDocument/2006/relationships/hyperlink" Target="https://www.actionforhealthykids.org/activity/nutrition-based-physical-activity-games/"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usda.gov/sites/default/files/documents/USDA-OASCR%20P-Complaint-Form-0508-0002-508-11-28-17Fax2Mail.pdf"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hyperlink" Target="mailto:program.intake@usda.gov" TargetMode="External"/><Relationship Id="rId4" Type="http://schemas.openxmlformats.org/officeDocument/2006/relationships/hyperlink" Target="https://www.usda.gov/oascr/how-to-file-a-program-discrimination-complaint"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hyperlink" Target="http://www.kn-eat.org/" TargetMode="External"/><Relationship Id="rId4" Type="http://schemas.openxmlformats.org/officeDocument/2006/relationships/hyperlink" Target="https://www.surveymonkey.com/r/FGDVZ7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www.kn-eat.or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ubtitle 2">
            <a:extLst>
              <a:ext uri="{FF2B5EF4-FFF2-40B4-BE49-F238E27FC236}">
                <a16:creationId xmlns:a16="http://schemas.microsoft.com/office/drawing/2014/main" id="{4878BE8D-2131-4650-812F-F7854F0398FB}"/>
              </a:ext>
            </a:extLst>
          </p:cNvPr>
          <p:cNvSpPr>
            <a:spLocks noGrp="1" noChangeArrowheads="1"/>
          </p:cNvSpPr>
          <p:nvPr>
            <p:ph type="subTitle" idx="1"/>
          </p:nvPr>
        </p:nvSpPr>
        <p:spPr>
          <a:xfrm>
            <a:off x="1447800" y="1292225"/>
            <a:ext cx="7480300" cy="1038225"/>
          </a:xfrm>
        </p:spPr>
        <p:txBody>
          <a:bodyPr/>
          <a:lstStyle/>
          <a:p>
            <a:pPr>
              <a:defRPr/>
            </a:pPr>
            <a:r>
              <a:rPr lang="en-US" altLang="en-US" dirty="0">
                <a:solidFill>
                  <a:schemeClr val="accent1">
                    <a:lumMod val="40000"/>
                    <a:lumOff val="60000"/>
                  </a:schemeClr>
                </a:solidFill>
              </a:rPr>
              <a:t>Welcome to</a:t>
            </a:r>
          </a:p>
        </p:txBody>
      </p:sp>
      <p:sp>
        <p:nvSpPr>
          <p:cNvPr id="16387" name="Title 1">
            <a:extLst>
              <a:ext uri="{FF2B5EF4-FFF2-40B4-BE49-F238E27FC236}">
                <a16:creationId xmlns:a16="http://schemas.microsoft.com/office/drawing/2014/main" id="{8FA0F46E-1880-47BD-A240-4C3ED3340663}"/>
              </a:ext>
            </a:extLst>
          </p:cNvPr>
          <p:cNvSpPr>
            <a:spLocks noGrp="1" noChangeArrowheads="1"/>
          </p:cNvSpPr>
          <p:nvPr>
            <p:ph type="title"/>
          </p:nvPr>
        </p:nvSpPr>
        <p:spPr>
          <a:xfrm>
            <a:off x="1447800" y="1539875"/>
            <a:ext cx="7480300" cy="2727325"/>
          </a:xfrm>
        </p:spPr>
        <p:txBody>
          <a:bodyPr/>
          <a:lstStyle/>
          <a:p>
            <a:pPr>
              <a:lnSpc>
                <a:spcPct val="100000"/>
              </a:lnSpc>
            </a:pPr>
            <a:br>
              <a:rPr lang="en-US" altLang="en-US"/>
            </a:br>
            <a:r>
              <a:rPr lang="en-US" altLang="en-US"/>
              <a:t>Brain Breaks in the Classroom and Beyond</a:t>
            </a:r>
            <a:br>
              <a:rPr lang="en-US" altLang="en-US"/>
            </a:br>
            <a:endParaRPr lang="en-US" altLang="en-US"/>
          </a:p>
        </p:txBody>
      </p:sp>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149799-A3DB-4474-9063-06195C88D5E7}"/>
              </a:ext>
            </a:extLst>
          </p:cNvPr>
          <p:cNvSpPr>
            <a:spLocks noGrp="1"/>
          </p:cNvSpPr>
          <p:nvPr>
            <p:ph idx="1"/>
          </p:nvPr>
        </p:nvSpPr>
        <p:spPr>
          <a:xfrm>
            <a:off x="838200" y="1644650"/>
            <a:ext cx="10515600" cy="4532313"/>
          </a:xfrm>
        </p:spPr>
        <p:txBody>
          <a:bodyPr>
            <a:normAutofit/>
          </a:bodyPr>
          <a:lstStyle/>
          <a:p>
            <a:pPr>
              <a:defRPr/>
            </a:pPr>
            <a:endParaRPr lang="en-US" dirty="0"/>
          </a:p>
          <a:p>
            <a:pPr marL="0" indent="0" algn="ctr">
              <a:buFont typeface="Arial" panose="020B0604020202020204" pitchFamily="34" charset="0"/>
              <a:buNone/>
              <a:defRPr/>
            </a:pPr>
            <a:r>
              <a:rPr lang="en-US" sz="3200" i="1" dirty="0">
                <a:solidFill>
                  <a:schemeClr val="accent5">
                    <a:lumMod val="75000"/>
                  </a:schemeClr>
                </a:solidFill>
                <a:latin typeface="+mj-lt"/>
              </a:rPr>
              <a:t>Any physical activity that takes place in the classroom, occurring at any time throughout the school day and may or may not be incorporated into academic instruction. </a:t>
            </a:r>
          </a:p>
          <a:p>
            <a:pPr lvl="1">
              <a:defRPr/>
            </a:pPr>
            <a:endParaRPr lang="en-US" dirty="0"/>
          </a:p>
          <a:p>
            <a:pPr>
              <a:defRPr/>
            </a:pPr>
            <a:endParaRPr lang="en-US" dirty="0"/>
          </a:p>
        </p:txBody>
      </p:sp>
      <p:sp>
        <p:nvSpPr>
          <p:cNvPr id="34819" name="Title 2">
            <a:extLst>
              <a:ext uri="{FF2B5EF4-FFF2-40B4-BE49-F238E27FC236}">
                <a16:creationId xmlns:a16="http://schemas.microsoft.com/office/drawing/2014/main" id="{04B187F1-6F05-40CB-BD0B-8DA03BB00C8D}"/>
              </a:ext>
            </a:extLst>
          </p:cNvPr>
          <p:cNvSpPr>
            <a:spLocks noGrp="1" noChangeArrowheads="1"/>
          </p:cNvSpPr>
          <p:nvPr>
            <p:ph type="title"/>
          </p:nvPr>
        </p:nvSpPr>
        <p:spPr/>
        <p:txBody>
          <a:bodyPr/>
          <a:lstStyle/>
          <a:p>
            <a:r>
              <a:rPr lang="en-US" altLang="en-US"/>
              <a:t>Classroom Physical Activity</a:t>
            </a:r>
          </a:p>
        </p:txBody>
      </p:sp>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218305A0-1B2B-4A7B-8783-5C87FFDBC067}"/>
              </a:ext>
            </a:extLst>
          </p:cNvPr>
          <p:cNvSpPr>
            <a:spLocks noGrp="1" noChangeArrowheads="1"/>
          </p:cNvSpPr>
          <p:nvPr>
            <p:ph type="title"/>
          </p:nvPr>
        </p:nvSpPr>
        <p:spPr/>
        <p:txBody>
          <a:bodyPr/>
          <a:lstStyle/>
          <a:p>
            <a:r>
              <a:rPr lang="en-US" altLang="en-US"/>
              <a:t>Five Finger Breathing </a:t>
            </a:r>
          </a:p>
        </p:txBody>
      </p:sp>
      <p:sp>
        <p:nvSpPr>
          <p:cNvPr id="36867" name="Rectangle 1">
            <a:extLst>
              <a:ext uri="{FF2B5EF4-FFF2-40B4-BE49-F238E27FC236}">
                <a16:creationId xmlns:a16="http://schemas.microsoft.com/office/drawing/2014/main" id="{3FFDA560-A435-4FDC-8F7C-7AE0A3C0F986}"/>
              </a:ext>
            </a:extLst>
          </p:cNvPr>
          <p:cNvSpPr>
            <a:spLocks noChangeArrowheads="1"/>
          </p:cNvSpPr>
          <p:nvPr/>
        </p:nvSpPr>
        <p:spPr bwMode="auto">
          <a:xfrm>
            <a:off x="3733800" y="4572000"/>
            <a:ext cx="3344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2"/>
              </a:buClr>
              <a:buFont typeface="Arial" panose="020B0604020202020204" pitchFamily="34" charset="0"/>
              <a:buChar char="•"/>
              <a:defRPr sz="2800">
                <a:solidFill>
                  <a:schemeClr val="tx1"/>
                </a:solidFill>
                <a:latin typeface="Open Sans Light" panose="020B0306030504020204" pitchFamily="34" charset="0"/>
                <a:cs typeface="Open Sans Light" panose="020B0306030504020204" pitchFamily="34" charset="0"/>
              </a:defRPr>
            </a:lvl1pPr>
            <a:lvl2pPr marL="742950" indent="-285750">
              <a:lnSpc>
                <a:spcPct val="90000"/>
              </a:lnSpc>
              <a:spcBef>
                <a:spcPts val="500"/>
              </a:spcBef>
              <a:buClr>
                <a:schemeClr val="accent1"/>
              </a:buClr>
              <a:buFont typeface="Arial" panose="020B0604020202020204" pitchFamily="34" charset="0"/>
              <a:buChar char="•"/>
              <a:defRPr sz="2400">
                <a:solidFill>
                  <a:schemeClr val="tx1"/>
                </a:solidFill>
                <a:latin typeface="Open Sans Light" panose="020B0306030504020204" pitchFamily="34" charset="0"/>
                <a:cs typeface="Open Sans Light" panose="020B0306030504020204" pitchFamily="34" charset="0"/>
              </a:defRPr>
            </a:lvl2pPr>
            <a:lvl3pPr marL="1143000" indent="-228600">
              <a:lnSpc>
                <a:spcPct val="90000"/>
              </a:lnSpc>
              <a:spcBef>
                <a:spcPts val="500"/>
              </a:spcBef>
              <a:buClr>
                <a:srgbClr val="3570CF"/>
              </a:buClr>
              <a:buFont typeface="Arial" panose="020B0604020202020204" pitchFamily="34" charset="0"/>
              <a:buChar char="•"/>
              <a:defRPr sz="2000">
                <a:solidFill>
                  <a:schemeClr val="tx1"/>
                </a:solidFill>
                <a:latin typeface="Open Sans Light" panose="020B0306030504020204" pitchFamily="34" charset="0"/>
                <a:cs typeface="Open Sans Light" panose="020B0306030504020204" pitchFamily="34" charset="0"/>
              </a:defRPr>
            </a:lvl3pPr>
            <a:lvl4pPr marL="1600200" indent="-228600">
              <a:lnSpc>
                <a:spcPct val="90000"/>
              </a:lnSpc>
              <a:spcBef>
                <a:spcPts val="500"/>
              </a:spcBef>
              <a:buClr>
                <a:schemeClr val="accent2"/>
              </a:buClr>
              <a:buFont typeface="Arial" panose="020B0604020202020204" pitchFamily="34" charset="0"/>
              <a:buChar char="•"/>
              <a:defRPr>
                <a:solidFill>
                  <a:schemeClr val="tx1"/>
                </a:solidFill>
                <a:latin typeface="Open Sans Light" panose="020B0306030504020204" pitchFamily="34" charset="0"/>
                <a:cs typeface="Open Sans Light" panose="020B0306030504020204" pitchFamily="34" charset="0"/>
              </a:defRPr>
            </a:lvl4pPr>
            <a:lvl5pPr marL="2057400" indent="-228600">
              <a:lnSpc>
                <a:spcPct val="90000"/>
              </a:lnSpc>
              <a:spcBef>
                <a:spcPts val="500"/>
              </a:spcBef>
              <a:buClr>
                <a:srgbClr val="888C91"/>
              </a:buClr>
              <a:buFont typeface="Arial" panose="020B0604020202020204" pitchFamily="34" charset="0"/>
              <a:buChar char="•"/>
              <a:defRPr>
                <a:solidFill>
                  <a:schemeClr val="tx1"/>
                </a:solidFill>
                <a:latin typeface="Open Sans Light" panose="020B0306030504020204" pitchFamily="34" charset="0"/>
                <a:cs typeface="Open Sans Light" panose="020B0306030504020204" pitchFamily="34" charset="0"/>
              </a:defRPr>
            </a:lvl5pPr>
            <a:lvl6pPr marL="2514600" indent="-228600" eaLnBrk="0" fontAlgn="base" hangingPunct="0">
              <a:lnSpc>
                <a:spcPct val="90000"/>
              </a:lnSpc>
              <a:spcBef>
                <a:spcPts val="500"/>
              </a:spcBef>
              <a:spcAft>
                <a:spcPct val="0"/>
              </a:spcAft>
              <a:buClr>
                <a:srgbClr val="888C91"/>
              </a:buClr>
              <a:buFont typeface="Arial" panose="020B0604020202020204" pitchFamily="34" charset="0"/>
              <a:buChar char="•"/>
              <a:defRPr>
                <a:solidFill>
                  <a:schemeClr val="tx1"/>
                </a:solidFill>
                <a:latin typeface="Open Sans Light" panose="020B0306030504020204" pitchFamily="34" charset="0"/>
                <a:cs typeface="Open Sans Light" panose="020B0306030504020204" pitchFamily="34" charset="0"/>
              </a:defRPr>
            </a:lvl6pPr>
            <a:lvl7pPr marL="2971800" indent="-228600" eaLnBrk="0" fontAlgn="base" hangingPunct="0">
              <a:lnSpc>
                <a:spcPct val="90000"/>
              </a:lnSpc>
              <a:spcBef>
                <a:spcPts val="500"/>
              </a:spcBef>
              <a:spcAft>
                <a:spcPct val="0"/>
              </a:spcAft>
              <a:buClr>
                <a:srgbClr val="888C91"/>
              </a:buClr>
              <a:buFont typeface="Arial" panose="020B0604020202020204" pitchFamily="34" charset="0"/>
              <a:buChar char="•"/>
              <a:defRPr>
                <a:solidFill>
                  <a:schemeClr val="tx1"/>
                </a:solidFill>
                <a:latin typeface="Open Sans Light" panose="020B0306030504020204" pitchFamily="34" charset="0"/>
                <a:cs typeface="Open Sans Light" panose="020B0306030504020204" pitchFamily="34" charset="0"/>
              </a:defRPr>
            </a:lvl7pPr>
            <a:lvl8pPr marL="3429000" indent="-228600" eaLnBrk="0" fontAlgn="base" hangingPunct="0">
              <a:lnSpc>
                <a:spcPct val="90000"/>
              </a:lnSpc>
              <a:spcBef>
                <a:spcPts val="500"/>
              </a:spcBef>
              <a:spcAft>
                <a:spcPct val="0"/>
              </a:spcAft>
              <a:buClr>
                <a:srgbClr val="888C91"/>
              </a:buClr>
              <a:buFont typeface="Arial" panose="020B0604020202020204" pitchFamily="34" charset="0"/>
              <a:buChar char="•"/>
              <a:defRPr>
                <a:solidFill>
                  <a:schemeClr val="tx1"/>
                </a:solidFill>
                <a:latin typeface="Open Sans Light" panose="020B0306030504020204" pitchFamily="34" charset="0"/>
                <a:cs typeface="Open Sans Light" panose="020B0306030504020204" pitchFamily="34" charset="0"/>
              </a:defRPr>
            </a:lvl8pPr>
            <a:lvl9pPr marL="3886200" indent="-228600" eaLnBrk="0" fontAlgn="base" hangingPunct="0">
              <a:lnSpc>
                <a:spcPct val="90000"/>
              </a:lnSpc>
              <a:spcBef>
                <a:spcPts val="500"/>
              </a:spcBef>
              <a:spcAft>
                <a:spcPct val="0"/>
              </a:spcAft>
              <a:buClr>
                <a:srgbClr val="888C91"/>
              </a:buClr>
              <a:buFont typeface="Arial" panose="020B0604020202020204" pitchFamily="34" charset="0"/>
              <a:buChar char="•"/>
              <a:defRPr>
                <a:solidFill>
                  <a:schemeClr val="tx1"/>
                </a:solidFill>
                <a:latin typeface="Open Sans Light" panose="020B0306030504020204" pitchFamily="34" charset="0"/>
                <a:cs typeface="Open Sans Light" panose="020B0306030504020204" pitchFamily="34" charset="0"/>
              </a:defRPr>
            </a:lvl9pPr>
          </a:lstStyle>
          <a:p>
            <a:pPr>
              <a:spcBef>
                <a:spcPct val="0"/>
              </a:spcBef>
              <a:buClrTx/>
              <a:buFontTx/>
              <a:buNone/>
            </a:pPr>
            <a:r>
              <a:rPr lang="en-US" altLang="en-US" sz="1800"/>
              <a:t>https://youtu.be/DSgOW879jjA</a:t>
            </a:r>
          </a:p>
        </p:txBody>
      </p:sp>
      <p:pic>
        <p:nvPicPr>
          <p:cNvPr id="36868" name="Picture 2">
            <a:hlinkClick r:id="rId3"/>
            <a:extLst>
              <a:ext uri="{FF2B5EF4-FFF2-40B4-BE49-F238E27FC236}">
                <a16:creationId xmlns:a16="http://schemas.microsoft.com/office/drawing/2014/main" id="{CCD19DC3-B758-4B8F-9DE8-7399966B8B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8332" b="16667"/>
          <a:stretch>
            <a:fillRect/>
          </a:stretch>
        </p:blipFill>
        <p:spPr bwMode="auto">
          <a:xfrm>
            <a:off x="2138363" y="2195513"/>
            <a:ext cx="79152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B510E772-0EE6-4E3C-9C24-607A3489DA4F}"/>
              </a:ext>
            </a:extLst>
          </p:cNvPr>
          <p:cNvSpPr>
            <a:spLocks noGrp="1" noChangeArrowheads="1"/>
          </p:cNvSpPr>
          <p:nvPr>
            <p:ph type="title"/>
          </p:nvPr>
        </p:nvSpPr>
        <p:spPr>
          <a:xfrm>
            <a:off x="1676400" y="423863"/>
            <a:ext cx="8340725" cy="2547937"/>
          </a:xfrm>
        </p:spPr>
        <p:txBody>
          <a:bodyPr/>
          <a:lstStyle/>
          <a:p>
            <a:r>
              <a:rPr lang="en-US" altLang="en-US"/>
              <a:t>Benefits of Brain Breaks</a:t>
            </a:r>
          </a:p>
        </p:txBody>
      </p:sp>
      <p:sp>
        <p:nvSpPr>
          <p:cNvPr id="38915" name="Text Placeholder 2">
            <a:extLst>
              <a:ext uri="{FF2B5EF4-FFF2-40B4-BE49-F238E27FC236}">
                <a16:creationId xmlns:a16="http://schemas.microsoft.com/office/drawing/2014/main" id="{F4441F11-9A42-402E-9235-DEA476734849}"/>
              </a:ext>
            </a:extLst>
          </p:cNvPr>
          <p:cNvSpPr>
            <a:spLocks noGrp="1" noChangeArrowheads="1"/>
          </p:cNvSpPr>
          <p:nvPr>
            <p:ph type="body" idx="1"/>
          </p:nvPr>
        </p:nvSpPr>
        <p:spPr>
          <a:xfrm>
            <a:off x="1676400" y="3246438"/>
            <a:ext cx="8340725" cy="1500187"/>
          </a:xfrm>
        </p:spPr>
        <p:txBody>
          <a:bodyPr/>
          <a:lstStyle/>
          <a:p>
            <a:endParaRPr lang="en-US" altLang="en-US"/>
          </a:p>
        </p:txBody>
      </p:sp>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1">
            <a:extLst>
              <a:ext uri="{FF2B5EF4-FFF2-40B4-BE49-F238E27FC236}">
                <a16:creationId xmlns:a16="http://schemas.microsoft.com/office/drawing/2014/main" id="{6C0A4714-5304-4DFC-8C5B-D26C2BA555E9}"/>
              </a:ext>
            </a:extLst>
          </p:cNvPr>
          <p:cNvSpPr>
            <a:spLocks noGrp="1" noChangeArrowheads="1"/>
          </p:cNvSpPr>
          <p:nvPr>
            <p:ph idx="1"/>
          </p:nvPr>
        </p:nvSpPr>
        <p:spPr>
          <a:xfrm>
            <a:off x="838200" y="1644650"/>
            <a:ext cx="6400800" cy="4532313"/>
          </a:xfrm>
        </p:spPr>
        <p:txBody>
          <a:bodyPr/>
          <a:lstStyle/>
          <a:p>
            <a:r>
              <a:rPr lang="en-US" altLang="en-US"/>
              <a:t>Reduces stress and frustration </a:t>
            </a:r>
          </a:p>
          <a:p>
            <a:r>
              <a:rPr lang="en-US" altLang="en-US"/>
              <a:t>Increases attention and productivity </a:t>
            </a:r>
          </a:p>
          <a:p>
            <a:r>
              <a:rPr lang="en-US" altLang="en-US"/>
              <a:t>Re-energizes students and get them refocused</a:t>
            </a:r>
          </a:p>
          <a:p>
            <a:r>
              <a:rPr lang="en-US" altLang="en-US"/>
              <a:t>Assists students develop social skills </a:t>
            </a:r>
          </a:p>
          <a:p>
            <a:r>
              <a:rPr lang="en-US" altLang="en-US"/>
              <a:t>Boosts student activity</a:t>
            </a:r>
          </a:p>
          <a:p>
            <a:endParaRPr lang="en-US" altLang="en-US"/>
          </a:p>
          <a:p>
            <a:endParaRPr lang="en-US" altLang="en-US"/>
          </a:p>
        </p:txBody>
      </p:sp>
      <p:sp>
        <p:nvSpPr>
          <p:cNvPr id="40963" name="Title 2">
            <a:extLst>
              <a:ext uri="{FF2B5EF4-FFF2-40B4-BE49-F238E27FC236}">
                <a16:creationId xmlns:a16="http://schemas.microsoft.com/office/drawing/2014/main" id="{BE51E766-31B8-452D-A4F4-1C6CD8DC1023}"/>
              </a:ext>
            </a:extLst>
          </p:cNvPr>
          <p:cNvSpPr>
            <a:spLocks noGrp="1" noChangeArrowheads="1"/>
          </p:cNvSpPr>
          <p:nvPr>
            <p:ph type="title"/>
          </p:nvPr>
        </p:nvSpPr>
        <p:spPr/>
        <p:txBody>
          <a:bodyPr/>
          <a:lstStyle/>
          <a:p>
            <a:r>
              <a:rPr lang="en-US" altLang="en-US"/>
              <a:t>Benefits of Brain Breaks</a:t>
            </a:r>
          </a:p>
        </p:txBody>
      </p:sp>
      <p:pic>
        <p:nvPicPr>
          <p:cNvPr id="40964" name="Picture 2">
            <a:extLst>
              <a:ext uri="{FF2B5EF4-FFF2-40B4-BE49-F238E27FC236}">
                <a16:creationId xmlns:a16="http://schemas.microsoft.com/office/drawing/2014/main" id="{73BFC90E-45AB-494C-ACCF-BC42D0CC7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2500" t="28889" r="39375" b="52222"/>
          <a:stretch>
            <a:fillRect/>
          </a:stretch>
        </p:blipFill>
        <p:spPr bwMode="auto">
          <a:xfrm>
            <a:off x="7086600" y="2076450"/>
            <a:ext cx="4614863"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1">
            <a:extLst>
              <a:ext uri="{FF2B5EF4-FFF2-40B4-BE49-F238E27FC236}">
                <a16:creationId xmlns:a16="http://schemas.microsoft.com/office/drawing/2014/main" id="{FCFEDF48-4FC3-4ED9-A9E1-17CE0CE3FB63}"/>
              </a:ext>
            </a:extLst>
          </p:cNvPr>
          <p:cNvSpPr>
            <a:spLocks noGrp="1" noChangeArrowheads="1"/>
          </p:cNvSpPr>
          <p:nvPr>
            <p:ph idx="1"/>
          </p:nvPr>
        </p:nvSpPr>
        <p:spPr>
          <a:xfrm>
            <a:off x="838200" y="1644650"/>
            <a:ext cx="10515600" cy="4532313"/>
          </a:xfrm>
        </p:spPr>
        <p:txBody>
          <a:bodyPr/>
          <a:lstStyle/>
          <a:p>
            <a:r>
              <a:rPr lang="en-US" altLang="en-US"/>
              <a:t>Exercise increases blood flow to the brain and body</a:t>
            </a:r>
          </a:p>
          <a:p>
            <a:r>
              <a:rPr lang="en-US" altLang="en-US"/>
              <a:t>Boosts neural connectivity in the brain</a:t>
            </a:r>
          </a:p>
          <a:p>
            <a:r>
              <a:rPr lang="en-US" altLang="en-US"/>
              <a:t>Stimulates nerve cell growth</a:t>
            </a:r>
          </a:p>
          <a:p>
            <a:r>
              <a:rPr lang="en-US" altLang="en-US"/>
              <a:t>Utilize stored excess energy</a:t>
            </a:r>
          </a:p>
          <a:p>
            <a:r>
              <a:rPr lang="en-US" altLang="en-US"/>
              <a:t>Feel good chemicals or endorphins are released</a:t>
            </a:r>
          </a:p>
          <a:p>
            <a:r>
              <a:rPr lang="en-US" altLang="en-US"/>
              <a:t>Improves attention, memory and overall cognitive function</a:t>
            </a:r>
          </a:p>
          <a:p>
            <a:endParaRPr lang="en-US" altLang="en-US"/>
          </a:p>
        </p:txBody>
      </p:sp>
      <p:sp>
        <p:nvSpPr>
          <p:cNvPr id="43011" name="Title 2">
            <a:extLst>
              <a:ext uri="{FF2B5EF4-FFF2-40B4-BE49-F238E27FC236}">
                <a16:creationId xmlns:a16="http://schemas.microsoft.com/office/drawing/2014/main" id="{7523A7C9-F0BE-4722-91CA-63BBD0742414}"/>
              </a:ext>
            </a:extLst>
          </p:cNvPr>
          <p:cNvSpPr>
            <a:spLocks noGrp="1" noChangeArrowheads="1"/>
          </p:cNvSpPr>
          <p:nvPr>
            <p:ph type="title"/>
          </p:nvPr>
        </p:nvSpPr>
        <p:spPr/>
        <p:txBody>
          <a:bodyPr/>
          <a:lstStyle/>
          <a:p>
            <a:r>
              <a:rPr lang="en-US" altLang="en-US"/>
              <a:t>Brain Breaks and the Body</a:t>
            </a:r>
          </a:p>
        </p:txBody>
      </p:sp>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Google Shape;315;p42">
            <a:extLst>
              <a:ext uri="{FF2B5EF4-FFF2-40B4-BE49-F238E27FC236}">
                <a16:creationId xmlns:a16="http://schemas.microsoft.com/office/drawing/2014/main" id="{7AFC21F7-2BE3-405A-9415-0D82008FC1AE}"/>
              </a:ext>
            </a:extLst>
          </p:cNvPr>
          <p:cNvSpPr>
            <a:spLocks noGrp="1" noChangeArrowheads="1"/>
          </p:cNvSpPr>
          <p:nvPr>
            <p:ph type="title"/>
          </p:nvPr>
        </p:nvSpPr>
        <p:spPr>
          <a:xfrm>
            <a:off x="609600" y="365125"/>
            <a:ext cx="10896600" cy="1325563"/>
          </a:xfrm>
        </p:spPr>
        <p:txBody>
          <a:bodyPr/>
          <a:lstStyle/>
          <a:p>
            <a:r>
              <a:rPr lang="en-US" altLang="en-US"/>
              <a:t>How Does Physical Activity Affect Our Brain</a:t>
            </a:r>
          </a:p>
        </p:txBody>
      </p:sp>
      <p:grpSp>
        <p:nvGrpSpPr>
          <p:cNvPr id="45059" name="Google Shape;316;p42">
            <a:extLst>
              <a:ext uri="{FF2B5EF4-FFF2-40B4-BE49-F238E27FC236}">
                <a16:creationId xmlns:a16="http://schemas.microsoft.com/office/drawing/2014/main" id="{8E896FE3-2A32-43F3-A7BF-D1DB91018941}"/>
              </a:ext>
            </a:extLst>
          </p:cNvPr>
          <p:cNvGrpSpPr>
            <a:grpSpLocks/>
          </p:cNvGrpSpPr>
          <p:nvPr/>
        </p:nvGrpSpPr>
        <p:grpSpPr bwMode="auto">
          <a:xfrm>
            <a:off x="1968500" y="1524000"/>
            <a:ext cx="3532188" cy="4629150"/>
            <a:chOff x="381000" y="995308"/>
            <a:chExt cx="4114800" cy="5176974"/>
          </a:xfrm>
        </p:grpSpPr>
        <p:sp>
          <p:nvSpPr>
            <p:cNvPr id="317" name="Google Shape;317;p42">
              <a:extLst>
                <a:ext uri="{FF2B5EF4-FFF2-40B4-BE49-F238E27FC236}">
                  <a16:creationId xmlns:a16="http://schemas.microsoft.com/office/drawing/2014/main" id="{D0403495-EE14-4107-90EC-CD5D257B8EAD}"/>
                </a:ext>
              </a:extLst>
            </p:cNvPr>
            <p:cNvSpPr txBox="1"/>
            <p:nvPr/>
          </p:nvSpPr>
          <p:spPr>
            <a:xfrm>
              <a:off x="691690" y="5094634"/>
              <a:ext cx="3423144" cy="1077648"/>
            </a:xfrm>
            <a:prstGeom prst="rect">
              <a:avLst/>
            </a:prstGeom>
            <a:noFill/>
            <a:ln>
              <a:noFill/>
            </a:ln>
          </p:spPr>
          <p:txBody>
            <a:bodyPr spcFirstLastPara="1" lIns="121900" tIns="60933" rIns="121900" bIns="60933"/>
            <a:lstStyle/>
            <a:p>
              <a:pPr algn="ctr" defTabSz="1219170" eaLnBrk="1" fontAlgn="auto" hangingPunct="1">
                <a:spcBef>
                  <a:spcPts val="0"/>
                </a:spcBef>
                <a:spcAft>
                  <a:spcPts val="0"/>
                </a:spcAft>
                <a:buClr>
                  <a:srgbClr val="000000"/>
                </a:buClr>
                <a:defRPr/>
              </a:pPr>
              <a:r>
                <a:rPr lang="en" sz="2667" kern="0" dirty="0">
                  <a:solidFill>
                    <a:srgbClr val="000000"/>
                  </a:solidFill>
                  <a:latin typeface="Calibri"/>
                  <a:ea typeface="Calibri"/>
                  <a:cs typeface="Calibri"/>
                  <a:sym typeface="Calibri"/>
                </a:rPr>
                <a:t>After 20 minutes of </a:t>
              </a:r>
              <a:r>
                <a:rPr lang="en" sz="3600" kern="0" dirty="0">
                  <a:solidFill>
                    <a:srgbClr val="000000"/>
                  </a:solidFill>
                  <a:latin typeface="Calibri"/>
                  <a:ea typeface="Calibri"/>
                  <a:cs typeface="Calibri"/>
                  <a:sym typeface="Calibri"/>
                </a:rPr>
                <a:t>Sitting Quietly</a:t>
              </a:r>
              <a:endParaRPr sz="3600" kern="0" dirty="0">
                <a:solidFill>
                  <a:srgbClr val="000000"/>
                </a:solidFill>
                <a:latin typeface="Arial"/>
                <a:cs typeface="Arial"/>
                <a:sym typeface="Arial"/>
              </a:endParaRPr>
            </a:p>
          </p:txBody>
        </p:sp>
        <p:pic>
          <p:nvPicPr>
            <p:cNvPr id="45071" name="Google Shape;318;p42" descr="C:\Users\pontifex\Desktop\Untitled-1.png">
              <a:extLst>
                <a:ext uri="{FF2B5EF4-FFF2-40B4-BE49-F238E27FC236}">
                  <a16:creationId xmlns:a16="http://schemas.microsoft.com/office/drawing/2014/main" id="{227036FE-D1E0-48EB-8A77-612948672FD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5308"/>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060" name="Google Shape;319;p42">
            <a:extLst>
              <a:ext uri="{FF2B5EF4-FFF2-40B4-BE49-F238E27FC236}">
                <a16:creationId xmlns:a16="http://schemas.microsoft.com/office/drawing/2014/main" id="{2B600D2F-A5F4-4AF2-850E-0558CE089222}"/>
              </a:ext>
            </a:extLst>
          </p:cNvPr>
          <p:cNvGrpSpPr>
            <a:grpSpLocks/>
          </p:cNvGrpSpPr>
          <p:nvPr/>
        </p:nvGrpSpPr>
        <p:grpSpPr bwMode="auto">
          <a:xfrm>
            <a:off x="6716713" y="1535113"/>
            <a:ext cx="3532187" cy="4691062"/>
            <a:chOff x="4724400" y="995308"/>
            <a:chExt cx="4114801" cy="5176973"/>
          </a:xfrm>
        </p:grpSpPr>
        <p:pic>
          <p:nvPicPr>
            <p:cNvPr id="45068" name="Google Shape;320;p42" descr="C:\Users\pontifex\Desktop\Untitled-2.png">
              <a:extLst>
                <a:ext uri="{FF2B5EF4-FFF2-40B4-BE49-F238E27FC236}">
                  <a16:creationId xmlns:a16="http://schemas.microsoft.com/office/drawing/2014/main" id="{133A98BD-7598-4710-96DD-B56D307034FA}"/>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995308"/>
              <a:ext cx="4114801" cy="405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 name="Google Shape;321;p42">
              <a:extLst>
                <a:ext uri="{FF2B5EF4-FFF2-40B4-BE49-F238E27FC236}">
                  <a16:creationId xmlns:a16="http://schemas.microsoft.com/office/drawing/2014/main" id="{19659D02-C5DF-4D80-9B2F-059743C86020}"/>
                </a:ext>
              </a:extLst>
            </p:cNvPr>
            <p:cNvSpPr txBox="1"/>
            <p:nvPr/>
          </p:nvSpPr>
          <p:spPr>
            <a:xfrm>
              <a:off x="4953719" y="5094840"/>
              <a:ext cx="3750480" cy="1077441"/>
            </a:xfrm>
            <a:prstGeom prst="rect">
              <a:avLst/>
            </a:prstGeom>
            <a:noFill/>
            <a:ln>
              <a:noFill/>
            </a:ln>
          </p:spPr>
          <p:txBody>
            <a:bodyPr spcFirstLastPara="1" lIns="121900" tIns="60933" rIns="121900" bIns="60933"/>
            <a:lstStyle/>
            <a:p>
              <a:pPr algn="ctr" defTabSz="1219170" eaLnBrk="1" fontAlgn="auto" hangingPunct="1">
                <a:spcBef>
                  <a:spcPts val="0"/>
                </a:spcBef>
                <a:spcAft>
                  <a:spcPts val="0"/>
                </a:spcAft>
                <a:buClr>
                  <a:srgbClr val="000000"/>
                </a:buClr>
                <a:defRPr/>
              </a:pPr>
              <a:r>
                <a:rPr lang="en" sz="2667" kern="0" dirty="0">
                  <a:solidFill>
                    <a:srgbClr val="000000"/>
                  </a:solidFill>
                  <a:latin typeface="Calibri"/>
                  <a:ea typeface="Calibri"/>
                  <a:cs typeface="Calibri"/>
                  <a:sym typeface="Calibri"/>
                </a:rPr>
                <a:t>After 20 minutes of </a:t>
              </a:r>
              <a:br>
                <a:rPr lang="en" sz="2667" kern="0" dirty="0">
                  <a:solidFill>
                    <a:srgbClr val="000000"/>
                  </a:solidFill>
                  <a:latin typeface="Calibri"/>
                  <a:ea typeface="Calibri"/>
                  <a:cs typeface="Calibri"/>
                  <a:sym typeface="Calibri"/>
                </a:rPr>
              </a:br>
              <a:r>
                <a:rPr lang="en" sz="3600" kern="0" dirty="0">
                  <a:solidFill>
                    <a:srgbClr val="000000"/>
                  </a:solidFill>
                  <a:latin typeface="Calibri"/>
                  <a:ea typeface="Calibri"/>
                  <a:cs typeface="Calibri"/>
                  <a:sym typeface="Calibri"/>
                </a:rPr>
                <a:t>Walking</a:t>
              </a:r>
              <a:endParaRPr sz="3600" kern="0" dirty="0">
                <a:solidFill>
                  <a:srgbClr val="000000"/>
                </a:solidFill>
                <a:latin typeface="Calibri"/>
                <a:ea typeface="Calibri"/>
                <a:cs typeface="Calibri"/>
                <a:sym typeface="Calibri"/>
              </a:endParaRPr>
            </a:p>
          </p:txBody>
        </p:sp>
      </p:grpSp>
      <p:grpSp>
        <p:nvGrpSpPr>
          <p:cNvPr id="45061" name="Google Shape;322;p42">
            <a:extLst>
              <a:ext uri="{FF2B5EF4-FFF2-40B4-BE49-F238E27FC236}">
                <a16:creationId xmlns:a16="http://schemas.microsoft.com/office/drawing/2014/main" id="{9A807F07-40A3-4409-87BB-B8C2E73A9152}"/>
              </a:ext>
            </a:extLst>
          </p:cNvPr>
          <p:cNvGrpSpPr>
            <a:grpSpLocks/>
          </p:cNvGrpSpPr>
          <p:nvPr/>
        </p:nvGrpSpPr>
        <p:grpSpPr bwMode="auto">
          <a:xfrm>
            <a:off x="4995863" y="4316413"/>
            <a:ext cx="2090737" cy="636587"/>
            <a:chOff x="3733800" y="4921743"/>
            <a:chExt cx="1523886" cy="335958"/>
          </a:xfrm>
        </p:grpSpPr>
        <p:pic>
          <p:nvPicPr>
            <p:cNvPr id="45063" name="Google Shape;323;p42" descr="G:\Pontifex\Templates\Figure Templates\SpectrumScale.png">
              <a:extLst>
                <a:ext uri="{FF2B5EF4-FFF2-40B4-BE49-F238E27FC236}">
                  <a16:creationId xmlns:a16="http://schemas.microsoft.com/office/drawing/2014/main" id="{C4333A75-F071-4398-AEEB-2501CCBFFA6F}"/>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4921743"/>
              <a:ext cx="1371600" cy="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64" name="Google Shape;324;p42">
              <a:extLst>
                <a:ext uri="{FF2B5EF4-FFF2-40B4-BE49-F238E27FC236}">
                  <a16:creationId xmlns:a16="http://schemas.microsoft.com/office/drawing/2014/main" id="{A4438CF7-91ED-4355-811B-59261A86FD7E}"/>
                </a:ext>
              </a:extLst>
            </p:cNvPr>
            <p:cNvGrpSpPr>
              <a:grpSpLocks/>
            </p:cNvGrpSpPr>
            <p:nvPr/>
          </p:nvGrpSpPr>
          <p:grpSpPr bwMode="auto">
            <a:xfrm>
              <a:off x="3733800" y="4969133"/>
              <a:ext cx="1523886" cy="288568"/>
              <a:chOff x="3733800" y="4953000"/>
              <a:chExt cx="1523886" cy="288568"/>
            </a:xfrm>
          </p:grpSpPr>
          <p:sp>
            <p:nvSpPr>
              <p:cNvPr id="325" name="Google Shape;325;p42">
                <a:extLst>
                  <a:ext uri="{FF2B5EF4-FFF2-40B4-BE49-F238E27FC236}">
                    <a16:creationId xmlns:a16="http://schemas.microsoft.com/office/drawing/2014/main" id="{2BA30244-9611-4080-A9B3-7EC073A76EE8}"/>
                  </a:ext>
                </a:extLst>
              </p:cNvPr>
              <p:cNvSpPr txBox="1"/>
              <p:nvPr/>
            </p:nvSpPr>
            <p:spPr>
              <a:xfrm>
                <a:off x="3733800" y="4964256"/>
                <a:ext cx="263816" cy="277312"/>
              </a:xfrm>
              <a:prstGeom prst="rect">
                <a:avLst/>
              </a:prstGeom>
              <a:noFill/>
              <a:ln>
                <a:noFill/>
              </a:ln>
            </p:spPr>
            <p:txBody>
              <a:bodyPr spcFirstLastPara="1" lIns="121900" tIns="60933" rIns="121900" bIns="60933"/>
              <a:lstStyle/>
              <a:p>
                <a:pPr defTabSz="1219170" eaLnBrk="1" fontAlgn="auto" hangingPunct="1">
                  <a:spcBef>
                    <a:spcPts val="0"/>
                  </a:spcBef>
                  <a:spcAft>
                    <a:spcPts val="0"/>
                  </a:spcAft>
                  <a:buClr>
                    <a:srgbClr val="000000"/>
                  </a:buClr>
                  <a:defRPr/>
                </a:pPr>
                <a:r>
                  <a:rPr lang="en" sz="1600" kern="0">
                    <a:solidFill>
                      <a:srgbClr val="000000"/>
                    </a:solidFill>
                    <a:latin typeface="Calibri"/>
                    <a:ea typeface="Calibri"/>
                    <a:cs typeface="Calibri"/>
                    <a:sym typeface="Calibri"/>
                  </a:rPr>
                  <a:t>3</a:t>
                </a:r>
                <a:endParaRPr sz="1867" kern="0" dirty="0">
                  <a:solidFill>
                    <a:srgbClr val="000000"/>
                  </a:solidFill>
                  <a:latin typeface="Arial"/>
                  <a:cs typeface="Arial"/>
                  <a:sym typeface="Arial"/>
                </a:endParaRPr>
              </a:p>
            </p:txBody>
          </p:sp>
          <p:sp>
            <p:nvSpPr>
              <p:cNvPr id="326" name="Google Shape;326;p42">
                <a:extLst>
                  <a:ext uri="{FF2B5EF4-FFF2-40B4-BE49-F238E27FC236}">
                    <a16:creationId xmlns:a16="http://schemas.microsoft.com/office/drawing/2014/main" id="{E726CBE1-11F2-435E-9143-4E88E57BFA7A}"/>
                  </a:ext>
                </a:extLst>
              </p:cNvPr>
              <p:cNvSpPr txBox="1"/>
              <p:nvPr/>
            </p:nvSpPr>
            <p:spPr>
              <a:xfrm>
                <a:off x="4993870" y="4953364"/>
                <a:ext cx="263816" cy="276475"/>
              </a:xfrm>
              <a:prstGeom prst="rect">
                <a:avLst/>
              </a:prstGeom>
              <a:noFill/>
              <a:ln>
                <a:noFill/>
              </a:ln>
            </p:spPr>
            <p:txBody>
              <a:bodyPr spcFirstLastPara="1" lIns="121900" tIns="60933" rIns="121900" bIns="60933"/>
              <a:lstStyle/>
              <a:p>
                <a:pPr defTabSz="1219170" eaLnBrk="1" fontAlgn="auto" hangingPunct="1">
                  <a:spcBef>
                    <a:spcPts val="0"/>
                  </a:spcBef>
                  <a:spcAft>
                    <a:spcPts val="0"/>
                  </a:spcAft>
                  <a:buClr>
                    <a:srgbClr val="000000"/>
                  </a:buClr>
                  <a:defRPr/>
                </a:pPr>
                <a:r>
                  <a:rPr lang="en" sz="1600" kern="0">
                    <a:solidFill>
                      <a:srgbClr val="000000"/>
                    </a:solidFill>
                    <a:latin typeface="Calibri"/>
                    <a:ea typeface="Calibri"/>
                    <a:cs typeface="Calibri"/>
                    <a:sym typeface="Calibri"/>
                  </a:rPr>
                  <a:t>8</a:t>
                </a:r>
                <a:endParaRPr sz="1867" kern="0" dirty="0">
                  <a:solidFill>
                    <a:srgbClr val="000000"/>
                  </a:solidFill>
                  <a:latin typeface="Arial"/>
                  <a:cs typeface="Arial"/>
                  <a:sym typeface="Arial"/>
                </a:endParaRPr>
              </a:p>
            </p:txBody>
          </p:sp>
          <p:sp>
            <p:nvSpPr>
              <p:cNvPr id="327" name="Google Shape;327;p42">
                <a:extLst>
                  <a:ext uri="{FF2B5EF4-FFF2-40B4-BE49-F238E27FC236}">
                    <a16:creationId xmlns:a16="http://schemas.microsoft.com/office/drawing/2014/main" id="{78EAC8A5-35CD-4161-A2E5-4B7EB4FD560E}"/>
                  </a:ext>
                </a:extLst>
              </p:cNvPr>
              <p:cNvSpPr txBox="1"/>
              <p:nvPr/>
            </p:nvSpPr>
            <p:spPr>
              <a:xfrm>
                <a:off x="4274160" y="4953364"/>
                <a:ext cx="356383" cy="276475"/>
              </a:xfrm>
              <a:prstGeom prst="rect">
                <a:avLst/>
              </a:prstGeom>
              <a:noFill/>
              <a:ln>
                <a:noFill/>
              </a:ln>
            </p:spPr>
            <p:txBody>
              <a:bodyPr spcFirstLastPara="1" lIns="121900" tIns="60933" rIns="121900" bIns="60933"/>
              <a:lstStyle/>
              <a:p>
                <a:pPr defTabSz="1219170" eaLnBrk="1" fontAlgn="auto" hangingPunct="1">
                  <a:spcBef>
                    <a:spcPts val="0"/>
                  </a:spcBef>
                  <a:spcAft>
                    <a:spcPts val="0"/>
                  </a:spcAft>
                  <a:buClr>
                    <a:srgbClr val="000000"/>
                  </a:buClr>
                  <a:defRPr/>
                </a:pPr>
                <a:r>
                  <a:rPr lang="en" sz="1600" kern="0" dirty="0">
                    <a:solidFill>
                      <a:srgbClr val="000000"/>
                    </a:solidFill>
                    <a:latin typeface="Calibri"/>
                    <a:ea typeface="Calibri"/>
                    <a:cs typeface="Calibri"/>
                    <a:sym typeface="Calibri"/>
                  </a:rPr>
                  <a:t>µV</a:t>
                </a:r>
                <a:endParaRPr sz="1867" kern="0" dirty="0">
                  <a:solidFill>
                    <a:srgbClr val="000000"/>
                  </a:solidFill>
                  <a:latin typeface="Arial"/>
                  <a:cs typeface="Arial"/>
                  <a:sym typeface="Arial"/>
                </a:endParaRPr>
              </a:p>
            </p:txBody>
          </p:sp>
        </p:grpSp>
      </p:grpSp>
      <p:pic>
        <p:nvPicPr>
          <p:cNvPr id="45062" name="Google Shape;328;p42" descr="Active school logo.jpg">
            <a:extLst>
              <a:ext uri="{FF2B5EF4-FFF2-40B4-BE49-F238E27FC236}">
                <a16:creationId xmlns:a16="http://schemas.microsoft.com/office/drawing/2014/main" id="{DFFC4BEE-4C3D-4B4E-977A-E601E12B97AF}"/>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5870575"/>
            <a:ext cx="11239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1">
            <a:extLst>
              <a:ext uri="{FF2B5EF4-FFF2-40B4-BE49-F238E27FC236}">
                <a16:creationId xmlns:a16="http://schemas.microsoft.com/office/drawing/2014/main" id="{0B0B5703-D7EB-4758-8D73-23DBAE5C67FE}"/>
              </a:ext>
            </a:extLst>
          </p:cNvPr>
          <p:cNvSpPr>
            <a:spLocks noGrp="1" noChangeArrowheads="1"/>
          </p:cNvSpPr>
          <p:nvPr>
            <p:ph idx="1"/>
          </p:nvPr>
        </p:nvSpPr>
        <p:spPr>
          <a:xfrm>
            <a:off x="838200" y="1644650"/>
            <a:ext cx="10972800" cy="4679950"/>
          </a:xfrm>
        </p:spPr>
        <p:txBody>
          <a:bodyPr/>
          <a:lstStyle/>
          <a:p>
            <a:r>
              <a:rPr lang="en-US" altLang="en-US"/>
              <a:t>Improving concentration and the ability to stay on-task in          the classroom.</a:t>
            </a:r>
          </a:p>
          <a:p>
            <a:r>
              <a:rPr lang="en-US" altLang="en-US"/>
              <a:t>Reducing disruptive behavior, such as fidgeting, in the classroom.</a:t>
            </a:r>
          </a:p>
          <a:p>
            <a:r>
              <a:rPr lang="en-US" altLang="en-US"/>
              <a:t>Improving motivation and engagement in the learning process.</a:t>
            </a:r>
          </a:p>
          <a:p>
            <a:r>
              <a:rPr lang="en-US" altLang="en-US"/>
              <a:t>Helping to improve academic performance (higher grades and test scores).</a:t>
            </a:r>
          </a:p>
          <a:p>
            <a:r>
              <a:rPr lang="en-US" altLang="en-US"/>
              <a:t>Increasing the amount of overall daily physical activity achieved   by student’s.</a:t>
            </a:r>
          </a:p>
          <a:p>
            <a:endParaRPr lang="en-US" altLang="en-US"/>
          </a:p>
        </p:txBody>
      </p:sp>
      <p:sp>
        <p:nvSpPr>
          <p:cNvPr id="47107" name="Title 2">
            <a:extLst>
              <a:ext uri="{FF2B5EF4-FFF2-40B4-BE49-F238E27FC236}">
                <a16:creationId xmlns:a16="http://schemas.microsoft.com/office/drawing/2014/main" id="{52A477EA-176E-4AB3-A977-F9B92547B6FF}"/>
              </a:ext>
            </a:extLst>
          </p:cNvPr>
          <p:cNvSpPr>
            <a:spLocks noGrp="1" noChangeArrowheads="1"/>
          </p:cNvSpPr>
          <p:nvPr>
            <p:ph type="title"/>
          </p:nvPr>
        </p:nvSpPr>
        <p:spPr>
          <a:xfrm>
            <a:off x="685800" y="365125"/>
            <a:ext cx="10972800" cy="1325563"/>
          </a:xfrm>
        </p:spPr>
        <p:txBody>
          <a:bodyPr/>
          <a:lstStyle/>
          <a:p>
            <a:r>
              <a:rPr lang="en-US" altLang="en-US" sz="4200"/>
              <a:t>Classroom Brain Breaks Benefits Students</a:t>
            </a:r>
          </a:p>
        </p:txBody>
      </p:sp>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1">
            <a:extLst>
              <a:ext uri="{FF2B5EF4-FFF2-40B4-BE49-F238E27FC236}">
                <a16:creationId xmlns:a16="http://schemas.microsoft.com/office/drawing/2014/main" id="{3CDEF88E-DA46-4FD2-85F5-37F1BB9364F7}"/>
              </a:ext>
            </a:extLst>
          </p:cNvPr>
          <p:cNvSpPr>
            <a:spLocks noGrp="1" noChangeArrowheads="1"/>
          </p:cNvSpPr>
          <p:nvPr>
            <p:ph idx="1"/>
          </p:nvPr>
        </p:nvSpPr>
        <p:spPr>
          <a:xfrm>
            <a:off x="4724400" y="1644650"/>
            <a:ext cx="6781800" cy="4532313"/>
          </a:xfrm>
        </p:spPr>
        <p:txBody>
          <a:bodyPr/>
          <a:lstStyle/>
          <a:p>
            <a:r>
              <a:rPr lang="en-US" altLang="en-US"/>
              <a:t>Research demonstrates improvements on academic performance. </a:t>
            </a:r>
          </a:p>
          <a:p>
            <a:pPr lvl="1"/>
            <a:r>
              <a:rPr lang="en-US" altLang="en-US"/>
              <a:t>Students who are active tend to have better grades and higher attendance</a:t>
            </a:r>
          </a:p>
          <a:p>
            <a:pPr lvl="1"/>
            <a:r>
              <a:rPr lang="en-US" altLang="en-US"/>
              <a:t>Better cognitive performance </a:t>
            </a:r>
          </a:p>
          <a:p>
            <a:pPr lvl="1"/>
            <a:r>
              <a:rPr lang="en-US" altLang="en-US"/>
              <a:t>Improved behaviors</a:t>
            </a:r>
          </a:p>
          <a:p>
            <a:r>
              <a:rPr lang="en-US" altLang="en-US"/>
              <a:t>Engages different learning styles and child temperaments</a:t>
            </a:r>
          </a:p>
          <a:p>
            <a:r>
              <a:rPr lang="en-US" altLang="en-US"/>
              <a:t>Enhances student teacher relationships</a:t>
            </a:r>
          </a:p>
          <a:p>
            <a:endParaRPr lang="en-US" altLang="en-US"/>
          </a:p>
        </p:txBody>
      </p:sp>
      <p:sp>
        <p:nvSpPr>
          <p:cNvPr id="49155" name="Title 2">
            <a:extLst>
              <a:ext uri="{FF2B5EF4-FFF2-40B4-BE49-F238E27FC236}">
                <a16:creationId xmlns:a16="http://schemas.microsoft.com/office/drawing/2014/main" id="{44B20986-62F7-4BFE-9E5F-6797D9B78AB5}"/>
              </a:ext>
            </a:extLst>
          </p:cNvPr>
          <p:cNvSpPr>
            <a:spLocks noGrp="1" noChangeArrowheads="1"/>
          </p:cNvSpPr>
          <p:nvPr>
            <p:ph type="title"/>
          </p:nvPr>
        </p:nvSpPr>
        <p:spPr>
          <a:xfrm>
            <a:off x="533400" y="365125"/>
            <a:ext cx="11201400" cy="1325563"/>
          </a:xfrm>
        </p:spPr>
        <p:txBody>
          <a:bodyPr/>
          <a:lstStyle/>
          <a:p>
            <a:r>
              <a:rPr lang="en-US" altLang="en-US"/>
              <a:t>Brain Breaks and Academic Achievement</a:t>
            </a:r>
          </a:p>
        </p:txBody>
      </p:sp>
      <p:pic>
        <p:nvPicPr>
          <p:cNvPr id="49156" name="Picture 4">
            <a:extLst>
              <a:ext uri="{FF2B5EF4-FFF2-40B4-BE49-F238E27FC236}">
                <a16:creationId xmlns:a16="http://schemas.microsoft.com/office/drawing/2014/main" id="{CF273C3F-C603-4256-A7D1-B57988B575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764" t="19688" r="14839" b="24019"/>
          <a:stretch>
            <a:fillRect/>
          </a:stretch>
        </p:blipFill>
        <p:spPr bwMode="auto">
          <a:xfrm>
            <a:off x="747713" y="1905000"/>
            <a:ext cx="359568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Content Placeholder 5">
            <a:extLst>
              <a:ext uri="{FF2B5EF4-FFF2-40B4-BE49-F238E27FC236}">
                <a16:creationId xmlns:a16="http://schemas.microsoft.com/office/drawing/2014/main" id="{98E67E50-8C99-48A4-9309-3A235423D24F}"/>
              </a:ext>
            </a:extLst>
          </p:cNvPr>
          <p:cNvSpPr>
            <a:spLocks noGrp="1" noChangeArrowheads="1"/>
          </p:cNvSpPr>
          <p:nvPr>
            <p:ph idx="1"/>
          </p:nvPr>
        </p:nvSpPr>
        <p:spPr>
          <a:xfrm>
            <a:off x="838200" y="1371600"/>
            <a:ext cx="10515600" cy="4805363"/>
          </a:xfrm>
        </p:spPr>
        <p:txBody>
          <a:bodyPr/>
          <a:lstStyle/>
          <a:p>
            <a:pPr marL="0" indent="0" algn="ctr" eaLnBrk="1" hangingPunct="1">
              <a:spcBef>
                <a:spcPct val="0"/>
              </a:spcBef>
              <a:buClr>
                <a:srgbClr val="000000"/>
              </a:buClr>
              <a:buFont typeface="Arial" panose="020B0604020202020204" pitchFamily="34" charset="0"/>
              <a:buNone/>
              <a:defRPr/>
            </a:pPr>
            <a:r>
              <a:rPr lang="en-US" altLang="en-US" sz="3600" i="1" dirty="0">
                <a:solidFill>
                  <a:schemeClr val="accent5">
                    <a:lumMod val="75000"/>
                  </a:schemeClr>
                </a:solidFill>
                <a:latin typeface="+mj-lt"/>
                <a:cs typeface="Calibri" panose="020F0502020204030204" pitchFamily="34" charset="0"/>
                <a:sym typeface="Calibri" panose="020F0502020204030204" pitchFamily="34" charset="0"/>
              </a:rPr>
              <a:t>Regular, “playful” breaks during intense, </a:t>
            </a:r>
          </a:p>
          <a:p>
            <a:pPr marL="0" indent="0" algn="ctr" eaLnBrk="1" hangingPunct="1">
              <a:spcBef>
                <a:spcPct val="0"/>
              </a:spcBef>
              <a:buClr>
                <a:srgbClr val="000000"/>
              </a:buClr>
              <a:buFont typeface="Arial" panose="020B0604020202020204" pitchFamily="34" charset="0"/>
              <a:buNone/>
              <a:defRPr/>
            </a:pPr>
            <a:r>
              <a:rPr lang="en-US" altLang="en-US" sz="3600" i="1" dirty="0">
                <a:solidFill>
                  <a:schemeClr val="accent5">
                    <a:lumMod val="75000"/>
                  </a:schemeClr>
                </a:solidFill>
                <a:latin typeface="+mj-lt"/>
                <a:cs typeface="Calibri" panose="020F0502020204030204" pitchFamily="34" charset="0"/>
                <a:sym typeface="Calibri" panose="020F0502020204030204" pitchFamily="34" charset="0"/>
              </a:rPr>
              <a:t>sustained cognitive work, maximizes learning </a:t>
            </a:r>
          </a:p>
          <a:p>
            <a:pPr marL="0" indent="0" algn="ctr" eaLnBrk="1" hangingPunct="1">
              <a:spcBef>
                <a:spcPct val="0"/>
              </a:spcBef>
              <a:buClr>
                <a:srgbClr val="000000"/>
              </a:buClr>
              <a:buFont typeface="Arial" panose="020B0604020202020204" pitchFamily="34" charset="0"/>
              <a:buNone/>
              <a:defRPr/>
            </a:pPr>
            <a:r>
              <a:rPr lang="en-US" altLang="en-US" sz="3600" i="1" dirty="0">
                <a:solidFill>
                  <a:schemeClr val="accent5">
                    <a:lumMod val="75000"/>
                  </a:schemeClr>
                </a:solidFill>
                <a:latin typeface="+mj-lt"/>
                <a:cs typeface="Calibri" panose="020F0502020204030204" pitchFamily="34" charset="0"/>
                <a:sym typeface="Calibri" panose="020F0502020204030204" pitchFamily="34" charset="0"/>
              </a:rPr>
              <a:t>and achievement gains. </a:t>
            </a:r>
          </a:p>
          <a:p>
            <a:pPr marL="0" indent="0" algn="ctr" eaLnBrk="1" hangingPunct="1">
              <a:spcBef>
                <a:spcPct val="0"/>
              </a:spcBef>
              <a:buClr>
                <a:srgbClr val="000000"/>
              </a:buClr>
              <a:buFont typeface="Arial" panose="020B0604020202020204" pitchFamily="34" charset="0"/>
              <a:buNone/>
              <a:defRPr/>
            </a:pPr>
            <a:endParaRPr lang="en-US" altLang="en-US" sz="2100" dirty="0">
              <a:solidFill>
                <a:srgbClr val="12284C"/>
              </a:solidFill>
              <a:latin typeface="Calibri" panose="020F0502020204030204" pitchFamily="34" charset="0"/>
              <a:cs typeface="Calibri" panose="020F0502020204030204" pitchFamily="34" charset="0"/>
              <a:sym typeface="Calibri" panose="020F0502020204030204" pitchFamily="34" charset="0"/>
            </a:endParaRPr>
          </a:p>
          <a:p>
            <a:pPr marL="0" indent="0" algn="ctr" eaLnBrk="1" hangingPunct="1">
              <a:spcBef>
                <a:spcPct val="0"/>
              </a:spcBef>
              <a:buClr>
                <a:srgbClr val="000000"/>
              </a:buClr>
              <a:buFont typeface="Arial" panose="020B0604020202020204" pitchFamily="34" charset="0"/>
              <a:buNone/>
              <a:defRPr/>
            </a:pPr>
            <a:r>
              <a:rPr lang="en-US" altLang="en-US" sz="2100" dirty="0">
                <a:solidFill>
                  <a:srgbClr val="12284C"/>
                </a:solidFill>
                <a:latin typeface="Calibri" panose="020F0502020204030204" pitchFamily="34" charset="0"/>
                <a:cs typeface="Calibri" panose="020F0502020204030204" pitchFamily="34" charset="0"/>
                <a:sym typeface="Calibri" panose="020F0502020204030204" pitchFamily="34" charset="0"/>
              </a:rPr>
              <a:t>(Journal of Experimental Child Psychology, 51, 123-13)</a:t>
            </a:r>
            <a:endParaRPr lang="en-US" altLang="en-US" sz="2100" dirty="0"/>
          </a:p>
        </p:txBody>
      </p:sp>
      <p:pic>
        <p:nvPicPr>
          <p:cNvPr id="51203" name="Shape 544" descr="Free vector graphic: Children, Playing, Exercise, Play - Free ...">
            <a:extLst>
              <a:ext uri="{FF2B5EF4-FFF2-40B4-BE49-F238E27FC236}">
                <a16:creationId xmlns:a16="http://schemas.microsoft.com/office/drawing/2014/main" id="{6ACE3CAE-771A-46F4-A31D-AAC813FA1C6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b="47362"/>
          <a:stretch>
            <a:fillRect/>
          </a:stretch>
        </p:blipFill>
        <p:spPr bwMode="auto">
          <a:xfrm>
            <a:off x="0" y="4038600"/>
            <a:ext cx="11201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Shape 545" descr="Active school logo.jpg">
            <a:extLst>
              <a:ext uri="{FF2B5EF4-FFF2-40B4-BE49-F238E27FC236}">
                <a16:creationId xmlns:a16="http://schemas.microsoft.com/office/drawing/2014/main" id="{E3C96B61-83A4-4F9F-AF31-6F2F8C875285}"/>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763" y="5856288"/>
            <a:ext cx="11985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a:hlinkClick r:id="rId3"/>
            <a:extLst>
              <a:ext uri="{FF2B5EF4-FFF2-40B4-BE49-F238E27FC236}">
                <a16:creationId xmlns:a16="http://schemas.microsoft.com/office/drawing/2014/main" id="{B951FBB0-9E36-4B75-93A6-E93F19989FD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693988" y="1644650"/>
            <a:ext cx="6804025" cy="4532313"/>
          </a:xfrm>
        </p:spPr>
      </p:pic>
      <p:sp>
        <p:nvSpPr>
          <p:cNvPr id="53251" name="Title 1">
            <a:extLst>
              <a:ext uri="{FF2B5EF4-FFF2-40B4-BE49-F238E27FC236}">
                <a16:creationId xmlns:a16="http://schemas.microsoft.com/office/drawing/2014/main" id="{D7189B68-8946-4F3A-AC59-47C6B2E2375B}"/>
              </a:ext>
            </a:extLst>
          </p:cNvPr>
          <p:cNvSpPr>
            <a:spLocks noGrp="1" noChangeArrowheads="1"/>
          </p:cNvSpPr>
          <p:nvPr>
            <p:ph type="title"/>
          </p:nvPr>
        </p:nvSpPr>
        <p:spPr/>
        <p:txBody>
          <a:bodyPr/>
          <a:lstStyle/>
          <a:p>
            <a:r>
              <a:rPr lang="en-US" altLang="en-US"/>
              <a:t>Freeze Frame</a:t>
            </a:r>
          </a:p>
        </p:txBody>
      </p:sp>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Content Placeholder 2">
            <a:extLst>
              <a:ext uri="{FF2B5EF4-FFF2-40B4-BE49-F238E27FC236}">
                <a16:creationId xmlns:a16="http://schemas.microsoft.com/office/drawing/2014/main" id="{59A83969-49F7-490F-A7DE-AB68E003C22A}"/>
              </a:ext>
            </a:extLst>
          </p:cNvPr>
          <p:cNvSpPr>
            <a:spLocks noGrp="1" noChangeArrowheads="1"/>
          </p:cNvSpPr>
          <p:nvPr>
            <p:ph idx="1"/>
          </p:nvPr>
        </p:nvSpPr>
        <p:spPr>
          <a:xfrm>
            <a:off x="838200" y="1644650"/>
            <a:ext cx="10515600" cy="4532313"/>
          </a:xfrm>
        </p:spPr>
        <p:txBody>
          <a:bodyPr/>
          <a:lstStyle/>
          <a:p>
            <a:r>
              <a:rPr lang="en-US" altLang="en-US"/>
              <a:t>Class ending time</a:t>
            </a:r>
          </a:p>
          <a:p>
            <a:r>
              <a:rPr lang="en-US" altLang="en-US"/>
              <a:t>Participant materials</a:t>
            </a:r>
          </a:p>
          <a:p>
            <a:r>
              <a:rPr lang="en-US" altLang="en-US"/>
              <a:t>Recorded class</a:t>
            </a:r>
          </a:p>
          <a:p>
            <a:r>
              <a:rPr lang="en-US" altLang="en-US"/>
              <a:t>Mute and unmute features</a:t>
            </a:r>
          </a:p>
          <a:p>
            <a:r>
              <a:rPr lang="en-US" altLang="en-US"/>
              <a:t>Q&amp;A protocol</a:t>
            </a:r>
          </a:p>
          <a:p>
            <a:r>
              <a:rPr lang="en-US" altLang="en-US"/>
              <a:t>Attendance</a:t>
            </a:r>
          </a:p>
          <a:p>
            <a:endParaRPr lang="en-US" altLang="en-US"/>
          </a:p>
        </p:txBody>
      </p:sp>
      <p:sp>
        <p:nvSpPr>
          <p:cNvPr id="18435" name="Title 1">
            <a:extLst>
              <a:ext uri="{FF2B5EF4-FFF2-40B4-BE49-F238E27FC236}">
                <a16:creationId xmlns:a16="http://schemas.microsoft.com/office/drawing/2014/main" id="{5BCA28C8-6466-4E05-BD02-608A1194B1E2}"/>
              </a:ext>
            </a:extLst>
          </p:cNvPr>
          <p:cNvSpPr>
            <a:spLocks noGrp="1" noChangeArrowheads="1"/>
          </p:cNvSpPr>
          <p:nvPr>
            <p:ph type="title"/>
          </p:nvPr>
        </p:nvSpPr>
        <p:spPr/>
        <p:txBody>
          <a:bodyPr/>
          <a:lstStyle/>
          <a:p>
            <a:r>
              <a:rPr lang="en-US" altLang="en-US"/>
              <a:t>Class Logistics</a:t>
            </a:r>
          </a:p>
        </p:txBody>
      </p:sp>
      <p:pic>
        <p:nvPicPr>
          <p:cNvPr id="18436" name="Picture 3">
            <a:extLst>
              <a:ext uri="{FF2B5EF4-FFF2-40B4-BE49-F238E27FC236}">
                <a16:creationId xmlns:a16="http://schemas.microsoft.com/office/drawing/2014/main" id="{D6C6C6FC-0AF3-4F35-BACF-C7C692BAF193}"/>
              </a:ext>
            </a:extLst>
          </p:cNvPr>
          <p:cNvPicPr>
            <a:picLocks noChangeAspect="1"/>
          </p:cNvPicPr>
          <p:nvPr/>
        </p:nvPicPr>
        <p:blipFill>
          <a:blip r:embed="rId3">
            <a:extLst>
              <a:ext uri="{28A0092B-C50C-407E-A947-70E740481C1C}">
                <a14:useLocalDpi xmlns:a14="http://schemas.microsoft.com/office/drawing/2010/main" val="0"/>
              </a:ext>
            </a:extLst>
          </a:blip>
          <a:srcRect t="11964"/>
          <a:stretch>
            <a:fillRect/>
          </a:stretch>
        </p:blipFill>
        <p:spPr bwMode="auto">
          <a:xfrm>
            <a:off x="7235825" y="1900238"/>
            <a:ext cx="3511550" cy="30575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97B306AB-BD14-4DBA-A90F-9F39373A34E4}"/>
              </a:ext>
            </a:extLst>
          </p:cNvPr>
          <p:cNvCxnSpPr>
            <a:cxnSpLocks/>
          </p:cNvCxnSpPr>
          <p:nvPr/>
        </p:nvCxnSpPr>
        <p:spPr>
          <a:xfrm>
            <a:off x="3276600" y="4419600"/>
            <a:ext cx="3352800" cy="0"/>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0942F47D-5BF9-44C9-B4B2-B84AC08E45A4}"/>
              </a:ext>
            </a:extLst>
          </p:cNvPr>
          <p:cNvSpPr>
            <a:spLocks noGrp="1" noChangeArrowheads="1"/>
          </p:cNvSpPr>
          <p:nvPr>
            <p:ph type="title"/>
          </p:nvPr>
        </p:nvSpPr>
        <p:spPr>
          <a:xfrm>
            <a:off x="1676400" y="423863"/>
            <a:ext cx="8340725" cy="2547937"/>
          </a:xfrm>
        </p:spPr>
        <p:txBody>
          <a:bodyPr/>
          <a:lstStyle/>
          <a:p>
            <a:r>
              <a:rPr lang="en-US" altLang="en-US"/>
              <a:t>Implementing Brain Breaks</a:t>
            </a:r>
          </a:p>
        </p:txBody>
      </p:sp>
      <p:sp>
        <p:nvSpPr>
          <p:cNvPr id="55299" name="Text Placeholder 4">
            <a:extLst>
              <a:ext uri="{FF2B5EF4-FFF2-40B4-BE49-F238E27FC236}">
                <a16:creationId xmlns:a16="http://schemas.microsoft.com/office/drawing/2014/main" id="{AEED7180-DEA8-40E4-AE1D-B70A68E5BD85}"/>
              </a:ext>
            </a:extLst>
          </p:cNvPr>
          <p:cNvSpPr>
            <a:spLocks noGrp="1" noChangeArrowheads="1"/>
          </p:cNvSpPr>
          <p:nvPr>
            <p:ph type="body" idx="1"/>
          </p:nvPr>
        </p:nvSpPr>
        <p:spPr>
          <a:xfrm>
            <a:off x="1676400" y="3246438"/>
            <a:ext cx="8340725" cy="1500187"/>
          </a:xfrm>
        </p:spPr>
        <p:txBody>
          <a:bodyPr/>
          <a:lstStyle/>
          <a:p>
            <a:endParaRPr lang="en-US" altLang="en-US"/>
          </a:p>
        </p:txBody>
      </p:sp>
    </p:spTree>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ontent Placeholder 1">
            <a:extLst>
              <a:ext uri="{FF2B5EF4-FFF2-40B4-BE49-F238E27FC236}">
                <a16:creationId xmlns:a16="http://schemas.microsoft.com/office/drawing/2014/main" id="{6813AAD0-77C8-40A6-A7F5-C022E248A2AA}"/>
              </a:ext>
            </a:extLst>
          </p:cNvPr>
          <p:cNvSpPr>
            <a:spLocks noGrp="1" noChangeArrowheads="1"/>
          </p:cNvSpPr>
          <p:nvPr>
            <p:ph idx="1"/>
          </p:nvPr>
        </p:nvSpPr>
        <p:spPr>
          <a:xfrm>
            <a:off x="838200" y="1644650"/>
            <a:ext cx="6705600" cy="4532313"/>
          </a:xfrm>
        </p:spPr>
        <p:txBody>
          <a:bodyPr/>
          <a:lstStyle/>
          <a:p>
            <a:r>
              <a:rPr lang="en-US" altLang="en-US">
                <a:sym typeface="Calibri" panose="020F0502020204030204" pitchFamily="34" charset="0"/>
              </a:rPr>
              <a:t>Daily Routine</a:t>
            </a:r>
          </a:p>
          <a:p>
            <a:r>
              <a:rPr lang="en-US" altLang="en-US">
                <a:sym typeface="Calibri" panose="020F0502020204030204" pitchFamily="34" charset="0"/>
              </a:rPr>
              <a:t>Create Active Environments</a:t>
            </a:r>
          </a:p>
          <a:p>
            <a:r>
              <a:rPr lang="en-US" altLang="en-US">
                <a:sym typeface="Calibri" panose="020F0502020204030204" pitchFamily="34" charset="0"/>
              </a:rPr>
              <a:t>Use Active Instructional Strategies</a:t>
            </a:r>
          </a:p>
          <a:p>
            <a:r>
              <a:rPr lang="en-US" altLang="en-US">
                <a:sym typeface="Calibri" panose="020F0502020204030204" pitchFamily="34" charset="0"/>
              </a:rPr>
              <a:t>Brain Boost</a:t>
            </a:r>
          </a:p>
          <a:p>
            <a:r>
              <a:rPr lang="en-US" altLang="en-US">
                <a:sym typeface="Calibri" panose="020F0502020204030204" pitchFamily="34" charset="0"/>
              </a:rPr>
              <a:t>Flexible Seating</a:t>
            </a:r>
          </a:p>
          <a:p>
            <a:endParaRPr lang="en-US" altLang="en-US"/>
          </a:p>
        </p:txBody>
      </p:sp>
      <p:sp>
        <p:nvSpPr>
          <p:cNvPr id="57347" name="Title 2">
            <a:extLst>
              <a:ext uri="{FF2B5EF4-FFF2-40B4-BE49-F238E27FC236}">
                <a16:creationId xmlns:a16="http://schemas.microsoft.com/office/drawing/2014/main" id="{C21CA8F5-E307-42B0-9BB9-B5A9D0236E05}"/>
              </a:ext>
            </a:extLst>
          </p:cNvPr>
          <p:cNvSpPr>
            <a:spLocks noGrp="1" noChangeArrowheads="1"/>
          </p:cNvSpPr>
          <p:nvPr>
            <p:ph type="title"/>
          </p:nvPr>
        </p:nvSpPr>
        <p:spPr/>
        <p:txBody>
          <a:bodyPr/>
          <a:lstStyle/>
          <a:p>
            <a:r>
              <a:rPr lang="en-US" altLang="en-US"/>
              <a:t>Physical Activity During School</a:t>
            </a:r>
          </a:p>
        </p:txBody>
      </p:sp>
      <p:pic>
        <p:nvPicPr>
          <p:cNvPr id="57348" name="Google Shape;364;p45">
            <a:extLst>
              <a:ext uri="{FF2B5EF4-FFF2-40B4-BE49-F238E27FC236}">
                <a16:creationId xmlns:a16="http://schemas.microsoft.com/office/drawing/2014/main" id="{069AEAFE-2A94-415A-BB6A-A618AF6D74A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690688"/>
            <a:ext cx="4435475" cy="2957512"/>
          </a:xfrm>
          <a:prstGeom prst="rect">
            <a:avLst/>
          </a:prstGeom>
          <a:noFill/>
          <a:ln w="38100">
            <a:solidFill>
              <a:srgbClr val="002060"/>
            </a:solidFill>
            <a:round/>
            <a:headEnd type="none" w="sm" len="sm"/>
            <a:tailEnd type="none" w="sm" len="sm"/>
          </a:ln>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ontent Placeholder 1">
            <a:extLst>
              <a:ext uri="{FF2B5EF4-FFF2-40B4-BE49-F238E27FC236}">
                <a16:creationId xmlns:a16="http://schemas.microsoft.com/office/drawing/2014/main" id="{BA79A403-FA49-4028-BCA4-115993B35938}"/>
              </a:ext>
            </a:extLst>
          </p:cNvPr>
          <p:cNvSpPr>
            <a:spLocks noGrp="1" noChangeArrowheads="1"/>
          </p:cNvSpPr>
          <p:nvPr>
            <p:ph idx="1"/>
          </p:nvPr>
        </p:nvSpPr>
        <p:spPr>
          <a:xfrm>
            <a:off x="838200" y="1644650"/>
            <a:ext cx="6172200" cy="4532313"/>
          </a:xfrm>
        </p:spPr>
        <p:txBody>
          <a:bodyPr/>
          <a:lstStyle/>
          <a:p>
            <a:r>
              <a:rPr lang="en-US" altLang="en-US"/>
              <a:t>Prioritize and plan for movement throughout the day</a:t>
            </a:r>
          </a:p>
          <a:p>
            <a:pPr lvl="1"/>
            <a:r>
              <a:rPr lang="en-US" altLang="en-US"/>
              <a:t>Have a list of brain break ideas ready for when the need arises! </a:t>
            </a:r>
          </a:p>
          <a:p>
            <a:r>
              <a:rPr lang="en-US" altLang="en-US"/>
              <a:t>Timing</a:t>
            </a:r>
          </a:p>
          <a:p>
            <a:pPr lvl="1"/>
            <a:r>
              <a:rPr lang="en-US" altLang="en-US"/>
              <a:t>Provide opportunities for brain breaks every 25-30 minutes</a:t>
            </a:r>
          </a:p>
          <a:p>
            <a:r>
              <a:rPr lang="en-US" altLang="en-US"/>
              <a:t>Work them into lesson plans</a:t>
            </a:r>
          </a:p>
        </p:txBody>
      </p:sp>
      <p:sp>
        <p:nvSpPr>
          <p:cNvPr id="59395" name="Title 2">
            <a:extLst>
              <a:ext uri="{FF2B5EF4-FFF2-40B4-BE49-F238E27FC236}">
                <a16:creationId xmlns:a16="http://schemas.microsoft.com/office/drawing/2014/main" id="{C9139F76-1017-4551-A386-88C625C42EA2}"/>
              </a:ext>
            </a:extLst>
          </p:cNvPr>
          <p:cNvSpPr>
            <a:spLocks noGrp="1" noChangeArrowheads="1"/>
          </p:cNvSpPr>
          <p:nvPr>
            <p:ph type="title"/>
          </p:nvPr>
        </p:nvSpPr>
        <p:spPr/>
        <p:txBody>
          <a:bodyPr/>
          <a:lstStyle/>
          <a:p>
            <a:r>
              <a:rPr lang="en-US" altLang="en-US"/>
              <a:t>How to Implement Brain Breaks</a:t>
            </a:r>
          </a:p>
        </p:txBody>
      </p:sp>
      <p:pic>
        <p:nvPicPr>
          <p:cNvPr id="59396" name="Shape 391">
            <a:extLst>
              <a:ext uri="{FF2B5EF4-FFF2-40B4-BE49-F238E27FC236}">
                <a16:creationId xmlns:a16="http://schemas.microsoft.com/office/drawing/2014/main" id="{DA0F5B28-CFA6-4295-BB36-F91E63927A2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1690688"/>
            <a:ext cx="2890838" cy="4341812"/>
          </a:xfrm>
          <a:prstGeom prst="rect">
            <a:avLst/>
          </a:prstGeom>
          <a:noFill/>
          <a:ln w="38100">
            <a:solidFill>
              <a:srgbClr val="002060"/>
            </a:solidFill>
            <a:round/>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Content Placeholder 1">
            <a:extLst>
              <a:ext uri="{FF2B5EF4-FFF2-40B4-BE49-F238E27FC236}">
                <a16:creationId xmlns:a16="http://schemas.microsoft.com/office/drawing/2014/main" id="{655BD6E5-7C24-423E-B60B-D65A35308EF0}"/>
              </a:ext>
            </a:extLst>
          </p:cNvPr>
          <p:cNvSpPr>
            <a:spLocks noGrp="1" noChangeArrowheads="1"/>
          </p:cNvSpPr>
          <p:nvPr>
            <p:ph idx="1"/>
          </p:nvPr>
        </p:nvSpPr>
        <p:spPr>
          <a:xfrm>
            <a:off x="4343400" y="1644650"/>
            <a:ext cx="7010400" cy="4532313"/>
          </a:xfrm>
        </p:spPr>
        <p:txBody>
          <a:bodyPr/>
          <a:lstStyle/>
          <a:p>
            <a:r>
              <a:rPr lang="en-US" altLang="en-US"/>
              <a:t>Set behavior expectations before beginning. </a:t>
            </a:r>
          </a:p>
          <a:p>
            <a:r>
              <a:rPr lang="en-US" altLang="en-US"/>
              <a:t>Provide instruction for the brain break.</a:t>
            </a:r>
          </a:p>
          <a:p>
            <a:r>
              <a:rPr lang="en-US" altLang="en-US"/>
              <a:t>Set a timer for the activity if there isn’t a naturally occurring end to the activity.</a:t>
            </a:r>
          </a:p>
          <a:p>
            <a:r>
              <a:rPr lang="en-US" altLang="en-US"/>
              <a:t>Pay compliments to students during the brain break. </a:t>
            </a:r>
          </a:p>
          <a:p>
            <a:r>
              <a:rPr lang="en-US" altLang="en-US"/>
              <a:t>Let students provide feedback about the activity.</a:t>
            </a:r>
          </a:p>
          <a:p>
            <a:endParaRPr lang="en-US" altLang="en-US"/>
          </a:p>
          <a:p>
            <a:endParaRPr lang="en-US" altLang="en-US"/>
          </a:p>
        </p:txBody>
      </p:sp>
      <p:sp>
        <p:nvSpPr>
          <p:cNvPr id="61443" name="Title 2">
            <a:extLst>
              <a:ext uri="{FF2B5EF4-FFF2-40B4-BE49-F238E27FC236}">
                <a16:creationId xmlns:a16="http://schemas.microsoft.com/office/drawing/2014/main" id="{FA883435-70A7-4BCB-B1A3-2704F415B7D6}"/>
              </a:ext>
            </a:extLst>
          </p:cNvPr>
          <p:cNvSpPr>
            <a:spLocks noGrp="1" noChangeArrowheads="1"/>
          </p:cNvSpPr>
          <p:nvPr>
            <p:ph type="title"/>
          </p:nvPr>
        </p:nvSpPr>
        <p:spPr>
          <a:xfrm>
            <a:off x="609600" y="365125"/>
            <a:ext cx="11049000" cy="1325563"/>
          </a:xfrm>
        </p:spPr>
        <p:txBody>
          <a:bodyPr/>
          <a:lstStyle/>
          <a:p>
            <a:r>
              <a:rPr lang="en-US" altLang="en-US"/>
              <a:t>Simple Steps for Implementing Brain Breaks</a:t>
            </a:r>
          </a:p>
        </p:txBody>
      </p:sp>
      <p:pic>
        <p:nvPicPr>
          <p:cNvPr id="4" name="Shape 390">
            <a:extLst>
              <a:ext uri="{FF2B5EF4-FFF2-40B4-BE49-F238E27FC236}">
                <a16:creationId xmlns:a16="http://schemas.microsoft.com/office/drawing/2014/main" id="{BAE0E669-2ACF-4DE3-95C4-8645945AC21B}"/>
              </a:ext>
            </a:extLst>
          </p:cNvPr>
          <p:cNvPicPr preferRelativeResize="0"/>
          <p:nvPr/>
        </p:nvPicPr>
        <p:blipFill rotWithShape="1">
          <a:blip r:embed="rId3">
            <a:alphaModFix/>
          </a:blip>
          <a:srcRect/>
          <a:stretch/>
        </p:blipFill>
        <p:spPr>
          <a:xfrm>
            <a:off x="1066800" y="1690688"/>
            <a:ext cx="2660650" cy="3981450"/>
          </a:xfrm>
          <a:prstGeom prst="rect">
            <a:avLst/>
          </a:prstGeom>
          <a:noFill/>
          <a:ln w="38100" cap="flat" cmpd="sng">
            <a:solidFill>
              <a:schemeClr val="tx2">
                <a:lumMod val="90000"/>
                <a:lumOff val="10000"/>
              </a:schemeClr>
            </a:solidFill>
            <a:prstDash val="solid"/>
            <a:round/>
            <a:headEnd type="none" w="med" len="med"/>
            <a:tailEnd type="none" w="med" len="med"/>
          </a:ln>
        </p:spPr>
      </p:pic>
    </p:spTree>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hape 381">
            <a:extLst>
              <a:ext uri="{FF2B5EF4-FFF2-40B4-BE49-F238E27FC236}">
                <a16:creationId xmlns:a16="http://schemas.microsoft.com/office/drawing/2014/main" id="{3579E755-B114-46BF-BD61-60C94ACD00C2}"/>
              </a:ext>
            </a:extLst>
          </p:cNvPr>
          <p:cNvSpPr>
            <a:spLocks noGrp="1" noChangeArrowheads="1"/>
          </p:cNvSpPr>
          <p:nvPr>
            <p:ph type="title"/>
          </p:nvPr>
        </p:nvSpPr>
        <p:spPr/>
        <p:txBody>
          <a:bodyPr/>
          <a:lstStyle/>
          <a:p>
            <a:r>
              <a:rPr lang="en-US" altLang="en-US"/>
              <a:t>How to Bring the Students Back?</a:t>
            </a:r>
          </a:p>
        </p:txBody>
      </p:sp>
      <p:pic>
        <p:nvPicPr>
          <p:cNvPr id="63491" name="Shape 382">
            <a:extLst>
              <a:ext uri="{FF2B5EF4-FFF2-40B4-BE49-F238E27FC236}">
                <a16:creationId xmlns:a16="http://schemas.microsoft.com/office/drawing/2014/main" id="{674F33BA-9503-46C4-B4EE-5FE2DC042BF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900238"/>
            <a:ext cx="3935413" cy="393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3" name="Shape 383">
            <a:extLst>
              <a:ext uri="{FF2B5EF4-FFF2-40B4-BE49-F238E27FC236}">
                <a16:creationId xmlns:a16="http://schemas.microsoft.com/office/drawing/2014/main" id="{68EA2895-DDAB-4EAE-9701-4FAEB7582793}"/>
              </a:ext>
            </a:extLst>
          </p:cNvPr>
          <p:cNvSpPr txBox="1"/>
          <p:nvPr/>
        </p:nvSpPr>
        <p:spPr>
          <a:xfrm>
            <a:off x="6142038" y="2217738"/>
            <a:ext cx="4830762" cy="3559175"/>
          </a:xfrm>
          <a:prstGeom prst="rect">
            <a:avLst/>
          </a:prstGeom>
          <a:noFill/>
          <a:ln>
            <a:noFill/>
          </a:ln>
        </p:spPr>
        <p:txBody>
          <a:bodyPr lIns="121900" tIns="121900" rIns="121900" bIns="121900"/>
          <a:lstStyle/>
          <a:p>
            <a:pPr marL="571500" indent="-571500" eaLnBrk="1" fontAlgn="auto" hangingPunct="1">
              <a:spcBef>
                <a:spcPts val="853"/>
              </a:spcBef>
              <a:spcAft>
                <a:spcPts val="0"/>
              </a:spcAft>
              <a:buClr>
                <a:srgbClr val="C00000"/>
              </a:buClr>
              <a:buSzPts val="3200"/>
              <a:buFont typeface="Arial" panose="020B0604020202020204" pitchFamily="34" charset="0"/>
              <a:buChar char="•"/>
              <a:defRPr/>
            </a:pPr>
            <a:r>
              <a:rPr lang="en" sz="3200" dirty="0">
                <a:solidFill>
                  <a:srgbClr val="002060"/>
                </a:solidFill>
                <a:latin typeface="+mj-lt"/>
                <a:ea typeface="Calibri"/>
                <a:cs typeface="Calibri"/>
                <a:sym typeface="Calibri"/>
              </a:rPr>
              <a:t>Attention getters</a:t>
            </a:r>
          </a:p>
          <a:p>
            <a:pPr marL="457200" indent="-457200" eaLnBrk="1" fontAlgn="auto" hangingPunct="1">
              <a:spcBef>
                <a:spcPts val="853"/>
              </a:spcBef>
              <a:spcAft>
                <a:spcPts val="0"/>
              </a:spcAft>
              <a:buClr>
                <a:srgbClr val="C00000"/>
              </a:buClr>
              <a:buFont typeface="Arial" panose="020B0604020202020204" pitchFamily="34" charset="0"/>
              <a:buChar char="•"/>
              <a:defRPr/>
            </a:pPr>
            <a:endParaRPr sz="3200" dirty="0">
              <a:latin typeface="+mj-lt"/>
              <a:ea typeface="Calibri"/>
              <a:cs typeface="Calibri"/>
              <a:sym typeface="Calibri"/>
            </a:endParaRPr>
          </a:p>
          <a:p>
            <a:pPr marL="571500" indent="-571500" eaLnBrk="1" fontAlgn="auto" hangingPunct="1">
              <a:spcBef>
                <a:spcPts val="853"/>
              </a:spcBef>
              <a:spcAft>
                <a:spcPts val="0"/>
              </a:spcAft>
              <a:buClr>
                <a:srgbClr val="C00000"/>
              </a:buClr>
              <a:buSzPts val="3200"/>
              <a:buFont typeface="Arial" panose="020B0604020202020204" pitchFamily="34" charset="0"/>
              <a:buChar char="•"/>
              <a:defRPr/>
            </a:pPr>
            <a:r>
              <a:rPr lang="en" sz="3200" dirty="0">
                <a:solidFill>
                  <a:srgbClr val="002060"/>
                </a:solidFill>
                <a:latin typeface="+mj-lt"/>
                <a:ea typeface="Calibri"/>
                <a:cs typeface="Calibri"/>
                <a:sym typeface="Calibri"/>
              </a:rPr>
              <a:t>Call and Respond</a:t>
            </a:r>
          </a:p>
        </p:txBody>
      </p:sp>
      <p:pic>
        <p:nvPicPr>
          <p:cNvPr id="63493" name="Shape 384" descr="Active school logo.jpg">
            <a:extLst>
              <a:ext uri="{FF2B5EF4-FFF2-40B4-BE49-F238E27FC236}">
                <a16:creationId xmlns:a16="http://schemas.microsoft.com/office/drawing/2014/main" id="{FC6A8AAD-A2D9-48A0-BBF9-67D289E853C6}"/>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5795963"/>
            <a:ext cx="14287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Content Placeholder 2">
            <a:extLst>
              <a:ext uri="{FF2B5EF4-FFF2-40B4-BE49-F238E27FC236}">
                <a16:creationId xmlns:a16="http://schemas.microsoft.com/office/drawing/2014/main" id="{73CC6D01-86FB-4378-A6F3-2EA48BE01F08}"/>
              </a:ext>
            </a:extLst>
          </p:cNvPr>
          <p:cNvSpPr>
            <a:spLocks noGrp="1" noChangeArrowheads="1"/>
          </p:cNvSpPr>
          <p:nvPr>
            <p:ph sz="half" idx="1"/>
          </p:nvPr>
        </p:nvSpPr>
        <p:spPr>
          <a:xfrm>
            <a:off x="1066800" y="1825625"/>
            <a:ext cx="3124200" cy="4351338"/>
          </a:xfrm>
        </p:spPr>
        <p:txBody>
          <a:bodyPr/>
          <a:lstStyle/>
          <a:p>
            <a:pPr>
              <a:buClr>
                <a:srgbClr val="C00000"/>
              </a:buClr>
            </a:pPr>
            <a:r>
              <a:rPr lang="en-US" altLang="en-US" sz="3000"/>
              <a:t>Ruler</a:t>
            </a:r>
          </a:p>
          <a:p>
            <a:pPr>
              <a:buClr>
                <a:srgbClr val="C00000"/>
              </a:buClr>
            </a:pPr>
            <a:r>
              <a:rPr lang="en-US" altLang="en-US" sz="3000"/>
              <a:t>Pencil</a:t>
            </a:r>
          </a:p>
          <a:p>
            <a:pPr>
              <a:buClr>
                <a:srgbClr val="C00000"/>
              </a:buClr>
            </a:pPr>
            <a:r>
              <a:rPr lang="en-US" altLang="en-US" sz="3000"/>
              <a:t>Chair</a:t>
            </a:r>
          </a:p>
          <a:p>
            <a:pPr>
              <a:buClr>
                <a:srgbClr val="C00000"/>
              </a:buClr>
            </a:pPr>
            <a:r>
              <a:rPr lang="en-US" altLang="en-US" sz="3000"/>
              <a:t>Wall</a:t>
            </a:r>
          </a:p>
          <a:p>
            <a:pPr>
              <a:buClr>
                <a:srgbClr val="C00000"/>
              </a:buClr>
            </a:pPr>
            <a:r>
              <a:rPr lang="en-US" altLang="en-US" sz="3000"/>
              <a:t>Desk</a:t>
            </a:r>
          </a:p>
          <a:p>
            <a:pPr>
              <a:buClr>
                <a:srgbClr val="C00000"/>
              </a:buClr>
            </a:pPr>
            <a:r>
              <a:rPr lang="en-US" altLang="en-US" sz="3000"/>
              <a:t>Floor</a:t>
            </a:r>
          </a:p>
        </p:txBody>
      </p:sp>
      <p:sp>
        <p:nvSpPr>
          <p:cNvPr id="65539" name="Content Placeholder 3">
            <a:extLst>
              <a:ext uri="{FF2B5EF4-FFF2-40B4-BE49-F238E27FC236}">
                <a16:creationId xmlns:a16="http://schemas.microsoft.com/office/drawing/2014/main" id="{E390A0EC-1762-4988-A2C6-919C6A389B36}"/>
              </a:ext>
            </a:extLst>
          </p:cNvPr>
          <p:cNvSpPr>
            <a:spLocks noGrp="1" noChangeArrowheads="1"/>
          </p:cNvSpPr>
          <p:nvPr>
            <p:ph sz="half" idx="2"/>
          </p:nvPr>
        </p:nvSpPr>
        <p:spPr>
          <a:xfrm>
            <a:off x="4495800" y="1825625"/>
            <a:ext cx="3124200" cy="4351338"/>
          </a:xfrm>
        </p:spPr>
        <p:txBody>
          <a:bodyPr/>
          <a:lstStyle/>
          <a:p>
            <a:pPr>
              <a:buClr>
                <a:srgbClr val="C00000"/>
              </a:buClr>
            </a:pPr>
            <a:r>
              <a:rPr lang="en-US" altLang="en-US" sz="3000"/>
              <a:t>Paper</a:t>
            </a:r>
          </a:p>
          <a:p>
            <a:pPr>
              <a:buClr>
                <a:srgbClr val="C00000"/>
              </a:buClr>
            </a:pPr>
            <a:r>
              <a:rPr lang="en-US" altLang="en-US" sz="3000"/>
              <a:t>Radio</a:t>
            </a:r>
          </a:p>
          <a:p>
            <a:pPr>
              <a:buClr>
                <a:srgbClr val="C00000"/>
              </a:buClr>
            </a:pPr>
            <a:r>
              <a:rPr lang="en-US" altLang="en-US" sz="3000"/>
              <a:t>Ball</a:t>
            </a:r>
          </a:p>
          <a:p>
            <a:pPr>
              <a:buClr>
                <a:srgbClr val="C00000"/>
              </a:buClr>
            </a:pPr>
            <a:r>
              <a:rPr lang="en-US" altLang="en-US" sz="3000"/>
              <a:t>Tape</a:t>
            </a:r>
          </a:p>
          <a:p>
            <a:pPr>
              <a:buClr>
                <a:srgbClr val="C00000"/>
              </a:buClr>
            </a:pPr>
            <a:r>
              <a:rPr lang="en-US" altLang="en-US" sz="3000"/>
              <a:t>Phones</a:t>
            </a:r>
          </a:p>
          <a:p>
            <a:pPr>
              <a:buClr>
                <a:srgbClr val="C00000"/>
              </a:buClr>
            </a:pPr>
            <a:r>
              <a:rPr lang="en-US" altLang="en-US" sz="3000"/>
              <a:t>Timers</a:t>
            </a:r>
          </a:p>
        </p:txBody>
      </p:sp>
      <p:sp>
        <p:nvSpPr>
          <p:cNvPr id="65540" name="Title 1">
            <a:extLst>
              <a:ext uri="{FF2B5EF4-FFF2-40B4-BE49-F238E27FC236}">
                <a16:creationId xmlns:a16="http://schemas.microsoft.com/office/drawing/2014/main" id="{828C7E73-1B75-434E-A97B-4CAB23AD3C2B}"/>
              </a:ext>
            </a:extLst>
          </p:cNvPr>
          <p:cNvSpPr>
            <a:spLocks noGrp="1" noChangeArrowheads="1"/>
          </p:cNvSpPr>
          <p:nvPr>
            <p:ph type="title"/>
          </p:nvPr>
        </p:nvSpPr>
        <p:spPr>
          <a:xfrm>
            <a:off x="838200" y="365125"/>
            <a:ext cx="10591800" cy="1325563"/>
          </a:xfrm>
        </p:spPr>
        <p:txBody>
          <a:bodyPr/>
          <a:lstStyle/>
          <a:p>
            <a:r>
              <a:rPr lang="en-US" altLang="en-US" sz="4200"/>
              <a:t>Classroom Items to Use for Brain Breaks</a:t>
            </a:r>
          </a:p>
        </p:txBody>
      </p:sp>
      <p:sp>
        <p:nvSpPr>
          <p:cNvPr id="65541" name="Content Placeholder 3">
            <a:extLst>
              <a:ext uri="{FF2B5EF4-FFF2-40B4-BE49-F238E27FC236}">
                <a16:creationId xmlns:a16="http://schemas.microsoft.com/office/drawing/2014/main" id="{344602FA-3C86-4850-B28E-9EC24B2A600C}"/>
              </a:ext>
            </a:extLst>
          </p:cNvPr>
          <p:cNvSpPr txBox="1">
            <a:spLocks noChangeArrowheads="1"/>
          </p:cNvSpPr>
          <p:nvPr/>
        </p:nvSpPr>
        <p:spPr bwMode="auto">
          <a:xfrm>
            <a:off x="8077200" y="1825625"/>
            <a:ext cx="31242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39725" indent="-339725">
              <a:spcBef>
                <a:spcPts val="1000"/>
              </a:spcBef>
              <a:buClr>
                <a:schemeClr val="accent2"/>
              </a:buClr>
              <a:buFont typeface="Arial" panose="020B0604020202020204" pitchFamily="34" charset="0"/>
              <a:buChar char="•"/>
              <a:defRPr sz="2800">
                <a:solidFill>
                  <a:schemeClr val="tx1"/>
                </a:solidFill>
                <a:latin typeface="Open Sans Light" panose="020B0306030504020204" pitchFamily="34" charset="0"/>
                <a:cs typeface="Open Sans Light" panose="020B0306030504020204" pitchFamily="34" charset="0"/>
              </a:defRPr>
            </a:lvl1pPr>
            <a:lvl2pPr marL="801688" indent="-344488">
              <a:lnSpc>
                <a:spcPct val="90000"/>
              </a:lnSpc>
              <a:spcBef>
                <a:spcPts val="500"/>
              </a:spcBef>
              <a:buClr>
                <a:schemeClr val="accent1"/>
              </a:buClr>
              <a:buFont typeface="Arial" panose="020B0604020202020204" pitchFamily="34" charset="0"/>
              <a:buChar char="•"/>
              <a:defRPr sz="2400">
                <a:solidFill>
                  <a:schemeClr val="tx1"/>
                </a:solidFill>
                <a:latin typeface="Open Sans Light" panose="020B0306030504020204" pitchFamily="34" charset="0"/>
                <a:cs typeface="Open Sans Light" panose="020B0306030504020204" pitchFamily="34" charset="0"/>
              </a:defRPr>
            </a:lvl2pPr>
            <a:lvl3pPr marL="1201738" indent="-287338">
              <a:lnSpc>
                <a:spcPct val="90000"/>
              </a:lnSpc>
              <a:spcBef>
                <a:spcPts val="500"/>
              </a:spcBef>
              <a:buClr>
                <a:srgbClr val="3570CF"/>
              </a:buClr>
              <a:buFont typeface="Arial" panose="020B0604020202020204" pitchFamily="34" charset="0"/>
              <a:buChar char="•"/>
              <a:defRPr sz="2000">
                <a:solidFill>
                  <a:schemeClr val="tx1"/>
                </a:solidFill>
                <a:latin typeface="Open Sans Light" panose="020B0306030504020204" pitchFamily="34" charset="0"/>
                <a:cs typeface="Open Sans Light" panose="020B0306030504020204" pitchFamily="34" charset="0"/>
              </a:defRPr>
            </a:lvl3pPr>
            <a:lvl4pPr marL="1600200" indent="-228600">
              <a:lnSpc>
                <a:spcPct val="90000"/>
              </a:lnSpc>
              <a:spcBef>
                <a:spcPts val="500"/>
              </a:spcBef>
              <a:buClr>
                <a:schemeClr val="accent2"/>
              </a:buClr>
              <a:buFont typeface="Arial" panose="020B0604020202020204" pitchFamily="34" charset="0"/>
              <a:buChar char="•"/>
              <a:defRPr>
                <a:solidFill>
                  <a:schemeClr val="tx1"/>
                </a:solidFill>
                <a:latin typeface="Open Sans Light" panose="020B0306030504020204" pitchFamily="34" charset="0"/>
                <a:cs typeface="Open Sans Light" panose="020B0306030504020204" pitchFamily="34" charset="0"/>
              </a:defRPr>
            </a:lvl4pPr>
            <a:lvl5pPr marL="2057400" indent="-228600">
              <a:lnSpc>
                <a:spcPct val="90000"/>
              </a:lnSpc>
              <a:spcBef>
                <a:spcPts val="500"/>
              </a:spcBef>
              <a:buClr>
                <a:srgbClr val="888C91"/>
              </a:buClr>
              <a:buFont typeface="Arial" panose="020B0604020202020204" pitchFamily="34" charset="0"/>
              <a:buChar char="•"/>
              <a:defRPr>
                <a:solidFill>
                  <a:schemeClr val="tx1"/>
                </a:solidFill>
                <a:latin typeface="Open Sans Light" panose="020B0306030504020204" pitchFamily="34" charset="0"/>
                <a:cs typeface="Open Sans Light" panose="020B0306030504020204" pitchFamily="34" charset="0"/>
              </a:defRPr>
            </a:lvl5pPr>
            <a:lvl6pPr marL="2514600" indent="-228600" eaLnBrk="0" fontAlgn="base" hangingPunct="0">
              <a:lnSpc>
                <a:spcPct val="90000"/>
              </a:lnSpc>
              <a:spcBef>
                <a:spcPts val="500"/>
              </a:spcBef>
              <a:spcAft>
                <a:spcPct val="0"/>
              </a:spcAft>
              <a:buClr>
                <a:srgbClr val="888C91"/>
              </a:buClr>
              <a:buFont typeface="Arial" panose="020B0604020202020204" pitchFamily="34" charset="0"/>
              <a:buChar char="•"/>
              <a:defRPr>
                <a:solidFill>
                  <a:schemeClr val="tx1"/>
                </a:solidFill>
                <a:latin typeface="Open Sans Light" panose="020B0306030504020204" pitchFamily="34" charset="0"/>
                <a:cs typeface="Open Sans Light" panose="020B0306030504020204" pitchFamily="34" charset="0"/>
              </a:defRPr>
            </a:lvl6pPr>
            <a:lvl7pPr marL="2971800" indent="-228600" eaLnBrk="0" fontAlgn="base" hangingPunct="0">
              <a:lnSpc>
                <a:spcPct val="90000"/>
              </a:lnSpc>
              <a:spcBef>
                <a:spcPts val="500"/>
              </a:spcBef>
              <a:spcAft>
                <a:spcPct val="0"/>
              </a:spcAft>
              <a:buClr>
                <a:srgbClr val="888C91"/>
              </a:buClr>
              <a:buFont typeface="Arial" panose="020B0604020202020204" pitchFamily="34" charset="0"/>
              <a:buChar char="•"/>
              <a:defRPr>
                <a:solidFill>
                  <a:schemeClr val="tx1"/>
                </a:solidFill>
                <a:latin typeface="Open Sans Light" panose="020B0306030504020204" pitchFamily="34" charset="0"/>
                <a:cs typeface="Open Sans Light" panose="020B0306030504020204" pitchFamily="34" charset="0"/>
              </a:defRPr>
            </a:lvl7pPr>
            <a:lvl8pPr marL="3429000" indent="-228600" eaLnBrk="0" fontAlgn="base" hangingPunct="0">
              <a:lnSpc>
                <a:spcPct val="90000"/>
              </a:lnSpc>
              <a:spcBef>
                <a:spcPts val="500"/>
              </a:spcBef>
              <a:spcAft>
                <a:spcPct val="0"/>
              </a:spcAft>
              <a:buClr>
                <a:srgbClr val="888C91"/>
              </a:buClr>
              <a:buFont typeface="Arial" panose="020B0604020202020204" pitchFamily="34" charset="0"/>
              <a:buChar char="•"/>
              <a:defRPr>
                <a:solidFill>
                  <a:schemeClr val="tx1"/>
                </a:solidFill>
                <a:latin typeface="Open Sans Light" panose="020B0306030504020204" pitchFamily="34" charset="0"/>
                <a:cs typeface="Open Sans Light" panose="020B0306030504020204" pitchFamily="34" charset="0"/>
              </a:defRPr>
            </a:lvl8pPr>
            <a:lvl9pPr marL="3886200" indent="-228600" eaLnBrk="0" fontAlgn="base" hangingPunct="0">
              <a:lnSpc>
                <a:spcPct val="90000"/>
              </a:lnSpc>
              <a:spcBef>
                <a:spcPts val="500"/>
              </a:spcBef>
              <a:spcAft>
                <a:spcPct val="0"/>
              </a:spcAft>
              <a:buClr>
                <a:srgbClr val="888C91"/>
              </a:buClr>
              <a:buFont typeface="Arial" panose="020B0604020202020204" pitchFamily="34" charset="0"/>
              <a:buChar char="•"/>
              <a:defRPr>
                <a:solidFill>
                  <a:schemeClr val="tx1"/>
                </a:solidFill>
                <a:latin typeface="Open Sans Light" panose="020B0306030504020204" pitchFamily="34" charset="0"/>
                <a:cs typeface="Open Sans Light" panose="020B0306030504020204" pitchFamily="34" charset="0"/>
              </a:defRPr>
            </a:lvl9pPr>
          </a:lstStyle>
          <a:p>
            <a:pPr>
              <a:buClr>
                <a:srgbClr val="C00000"/>
              </a:buClr>
            </a:pPr>
            <a:r>
              <a:rPr lang="en-US" altLang="en-US" sz="3000"/>
              <a:t>Cups</a:t>
            </a:r>
          </a:p>
          <a:p>
            <a:pPr>
              <a:buClr>
                <a:srgbClr val="C00000"/>
              </a:buClr>
            </a:pPr>
            <a:r>
              <a:rPr lang="en-US" altLang="en-US" sz="3000"/>
              <a:t>Sticky Notes</a:t>
            </a:r>
          </a:p>
          <a:p>
            <a:pPr>
              <a:buClr>
                <a:srgbClr val="C00000"/>
              </a:buClr>
            </a:pPr>
            <a:r>
              <a:rPr lang="en-US" altLang="en-US" sz="3000"/>
              <a:t>Note Cards</a:t>
            </a:r>
          </a:p>
          <a:p>
            <a:pPr>
              <a:buClr>
                <a:srgbClr val="C00000"/>
              </a:buClr>
            </a:pPr>
            <a:r>
              <a:rPr lang="en-US" altLang="en-US" sz="3000"/>
              <a:t>Chalk</a:t>
            </a:r>
          </a:p>
        </p:txBody>
      </p:sp>
    </p:spTree>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2">
            <a:extLst>
              <a:ext uri="{FF2B5EF4-FFF2-40B4-BE49-F238E27FC236}">
                <a16:creationId xmlns:a16="http://schemas.microsoft.com/office/drawing/2014/main" id="{6A6993B6-8D8B-4FCC-89DF-32818C75D5A0}"/>
              </a:ext>
            </a:extLst>
          </p:cNvPr>
          <p:cNvSpPr>
            <a:spLocks noGrp="1" noChangeArrowheads="1"/>
          </p:cNvSpPr>
          <p:nvPr>
            <p:ph sz="half" idx="1"/>
          </p:nvPr>
        </p:nvSpPr>
        <p:spPr>
          <a:xfrm>
            <a:off x="1066800" y="1905000"/>
            <a:ext cx="4953000" cy="4271963"/>
          </a:xfrm>
        </p:spPr>
        <p:txBody>
          <a:bodyPr/>
          <a:lstStyle/>
          <a:p>
            <a:pPr>
              <a:buClr>
                <a:srgbClr val="C00000"/>
              </a:buClr>
            </a:pPr>
            <a:r>
              <a:rPr lang="en-US" altLang="en-US" sz="3000"/>
              <a:t>Write Your Name</a:t>
            </a:r>
          </a:p>
          <a:p>
            <a:pPr>
              <a:buClr>
                <a:srgbClr val="C00000"/>
              </a:buClr>
            </a:pPr>
            <a:r>
              <a:rPr lang="en-US" altLang="en-US" sz="3000"/>
              <a:t>Shake It</a:t>
            </a:r>
          </a:p>
          <a:p>
            <a:pPr>
              <a:buClr>
                <a:srgbClr val="C00000"/>
              </a:buClr>
            </a:pPr>
            <a:r>
              <a:rPr lang="en-US" altLang="en-US" sz="3000"/>
              <a:t>Animal Instincts</a:t>
            </a:r>
          </a:p>
          <a:p>
            <a:pPr>
              <a:buClr>
                <a:srgbClr val="C00000"/>
              </a:buClr>
            </a:pPr>
            <a:r>
              <a:rPr lang="en-US" altLang="en-US" sz="3000"/>
              <a:t>Calm Down</a:t>
            </a:r>
          </a:p>
          <a:p>
            <a:pPr>
              <a:buClr>
                <a:srgbClr val="C00000"/>
              </a:buClr>
            </a:pPr>
            <a:r>
              <a:rPr lang="en-US" altLang="en-US" sz="3000"/>
              <a:t>Walk and Talks</a:t>
            </a:r>
          </a:p>
        </p:txBody>
      </p:sp>
      <p:sp>
        <p:nvSpPr>
          <p:cNvPr id="67587" name="Content Placeholder 3">
            <a:extLst>
              <a:ext uri="{FF2B5EF4-FFF2-40B4-BE49-F238E27FC236}">
                <a16:creationId xmlns:a16="http://schemas.microsoft.com/office/drawing/2014/main" id="{52B41A14-4831-47BA-AD23-274BF7C8BAFB}"/>
              </a:ext>
            </a:extLst>
          </p:cNvPr>
          <p:cNvSpPr>
            <a:spLocks noGrp="1" noChangeArrowheads="1"/>
          </p:cNvSpPr>
          <p:nvPr>
            <p:ph sz="half" idx="2"/>
          </p:nvPr>
        </p:nvSpPr>
        <p:spPr>
          <a:xfrm>
            <a:off x="6172200" y="1905000"/>
            <a:ext cx="5181600" cy="4271963"/>
          </a:xfrm>
        </p:spPr>
        <p:txBody>
          <a:bodyPr/>
          <a:lstStyle/>
          <a:p>
            <a:pPr>
              <a:buClr>
                <a:srgbClr val="C00000"/>
              </a:buClr>
            </a:pPr>
            <a:r>
              <a:rPr lang="en-US" altLang="en-US" sz="3000"/>
              <a:t>Rainstorm</a:t>
            </a:r>
          </a:p>
          <a:p>
            <a:pPr>
              <a:buClr>
                <a:srgbClr val="C00000"/>
              </a:buClr>
            </a:pPr>
            <a:r>
              <a:rPr lang="en-US" altLang="en-US" sz="3000"/>
              <a:t>5-4-3-2-1</a:t>
            </a:r>
          </a:p>
          <a:p>
            <a:pPr>
              <a:buClr>
                <a:srgbClr val="C00000"/>
              </a:buClr>
            </a:pPr>
            <a:r>
              <a:rPr lang="en-US" altLang="en-US" sz="3000"/>
              <a:t>Find it Fast</a:t>
            </a:r>
          </a:p>
          <a:p>
            <a:pPr>
              <a:buClr>
                <a:srgbClr val="C00000"/>
              </a:buClr>
            </a:pPr>
            <a:r>
              <a:rPr lang="en-US" altLang="en-US" sz="3000"/>
              <a:t>Simon Says</a:t>
            </a:r>
          </a:p>
          <a:p>
            <a:pPr>
              <a:buClr>
                <a:srgbClr val="C00000"/>
              </a:buClr>
            </a:pPr>
            <a:r>
              <a:rPr lang="en-US" altLang="en-US" sz="3000"/>
              <a:t>Jump Skip Counting</a:t>
            </a:r>
          </a:p>
        </p:txBody>
      </p:sp>
      <p:sp>
        <p:nvSpPr>
          <p:cNvPr id="67588" name="Title 1">
            <a:extLst>
              <a:ext uri="{FF2B5EF4-FFF2-40B4-BE49-F238E27FC236}">
                <a16:creationId xmlns:a16="http://schemas.microsoft.com/office/drawing/2014/main" id="{1012B6DA-6A89-41E1-B11B-1B476C9C70C7}"/>
              </a:ext>
            </a:extLst>
          </p:cNvPr>
          <p:cNvSpPr>
            <a:spLocks noGrp="1" noChangeArrowheads="1"/>
          </p:cNvSpPr>
          <p:nvPr>
            <p:ph type="title"/>
          </p:nvPr>
        </p:nvSpPr>
        <p:spPr/>
        <p:txBody>
          <a:bodyPr/>
          <a:lstStyle/>
          <a:p>
            <a:pPr>
              <a:lnSpc>
                <a:spcPct val="100000"/>
              </a:lnSpc>
            </a:pPr>
            <a:r>
              <a:rPr lang="en-US" altLang="en-US"/>
              <a:t>Brain Breaks that Require No Materials </a:t>
            </a:r>
            <a:br>
              <a:rPr lang="en-US" altLang="en-US"/>
            </a:br>
            <a:r>
              <a:rPr lang="en-US" altLang="en-US"/>
              <a:t>or Prep</a:t>
            </a:r>
          </a:p>
        </p:txBody>
      </p:sp>
    </p:spTree>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38D84819-0292-47AE-BEFC-CAD3DE58FBA3}"/>
              </a:ext>
            </a:extLst>
          </p:cNvPr>
          <p:cNvSpPr>
            <a:spLocks noGrp="1" noChangeArrowheads="1"/>
          </p:cNvSpPr>
          <p:nvPr>
            <p:ph type="title"/>
          </p:nvPr>
        </p:nvSpPr>
        <p:spPr/>
        <p:txBody>
          <a:bodyPr/>
          <a:lstStyle/>
          <a:p>
            <a:r>
              <a:rPr lang="en-US" altLang="en-US"/>
              <a:t>Alphabet Scavenger Hunt</a:t>
            </a:r>
          </a:p>
        </p:txBody>
      </p:sp>
      <p:pic>
        <p:nvPicPr>
          <p:cNvPr id="69635" name="Picture 2">
            <a:extLst>
              <a:ext uri="{FF2B5EF4-FFF2-40B4-BE49-F238E27FC236}">
                <a16:creationId xmlns:a16="http://schemas.microsoft.com/office/drawing/2014/main" id="{2BF5AFDD-F3AE-45A3-8137-85BE55432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644650"/>
            <a:ext cx="701040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Content Placeholder 1">
            <a:extLst>
              <a:ext uri="{FF2B5EF4-FFF2-40B4-BE49-F238E27FC236}">
                <a16:creationId xmlns:a16="http://schemas.microsoft.com/office/drawing/2014/main" id="{61C8983E-D71C-4C0B-BE6C-A79840DFB037}"/>
              </a:ext>
            </a:extLst>
          </p:cNvPr>
          <p:cNvSpPr>
            <a:spLocks noGrp="1" noChangeArrowheads="1"/>
          </p:cNvSpPr>
          <p:nvPr>
            <p:ph idx="1"/>
          </p:nvPr>
        </p:nvSpPr>
        <p:spPr>
          <a:xfrm>
            <a:off x="838200" y="1644650"/>
            <a:ext cx="10515600" cy="4532313"/>
          </a:xfrm>
        </p:spPr>
        <p:txBody>
          <a:bodyPr/>
          <a:lstStyle/>
          <a:p>
            <a:r>
              <a:rPr lang="en-US" altLang="en-US"/>
              <a:t>Exercise Balls </a:t>
            </a:r>
          </a:p>
          <a:p>
            <a:r>
              <a:rPr lang="en-US" altLang="en-US"/>
              <a:t>Flexible Seating</a:t>
            </a:r>
          </a:p>
          <a:p>
            <a:r>
              <a:rPr lang="en-US" altLang="en-US"/>
              <a:t>Balloon Volleyball</a:t>
            </a:r>
          </a:p>
          <a:p>
            <a:r>
              <a:rPr lang="en-US" altLang="en-US"/>
              <a:t>Riddles</a:t>
            </a:r>
          </a:p>
          <a:p>
            <a:r>
              <a:rPr lang="en-US" altLang="en-US"/>
              <a:t>Drawing pages</a:t>
            </a:r>
          </a:p>
          <a:p>
            <a:r>
              <a:rPr lang="en-US" altLang="en-US"/>
              <a:t>Whole Class Brain Breaks</a:t>
            </a:r>
          </a:p>
          <a:p>
            <a:r>
              <a:rPr lang="en-US" altLang="en-US"/>
              <a:t>Boogie (Dance) Breaks</a:t>
            </a:r>
          </a:p>
          <a:p>
            <a:endParaRPr lang="en-US" altLang="en-US"/>
          </a:p>
        </p:txBody>
      </p:sp>
      <p:sp>
        <p:nvSpPr>
          <p:cNvPr id="71683" name="Title 2">
            <a:extLst>
              <a:ext uri="{FF2B5EF4-FFF2-40B4-BE49-F238E27FC236}">
                <a16:creationId xmlns:a16="http://schemas.microsoft.com/office/drawing/2014/main" id="{6D4608A8-741F-4FEB-8E41-7573F1D20B17}"/>
              </a:ext>
            </a:extLst>
          </p:cNvPr>
          <p:cNvSpPr>
            <a:spLocks noGrp="1" noChangeArrowheads="1"/>
          </p:cNvSpPr>
          <p:nvPr>
            <p:ph type="title"/>
          </p:nvPr>
        </p:nvSpPr>
        <p:spPr>
          <a:xfrm>
            <a:off x="533400" y="365125"/>
            <a:ext cx="11201400" cy="1325563"/>
          </a:xfrm>
        </p:spPr>
        <p:txBody>
          <a:bodyPr/>
          <a:lstStyle/>
          <a:p>
            <a:r>
              <a:rPr lang="en-US" altLang="en-US"/>
              <a:t>Brain Breaks for Elementary School Students</a:t>
            </a:r>
          </a:p>
        </p:txBody>
      </p:sp>
      <p:pic>
        <p:nvPicPr>
          <p:cNvPr id="4" name="Google Shape;419;p51" descr="Une vidéo à voir absolument... &#10;Le nouveau &quot;Super-parcours moteur&quot; de l'école de la Paix à Repentigny se veut un beau moyen pour les enfants qui ressentent le besoin de bouger." title="Le Super-parcours moteur de l'école de la Paix.">
            <a:hlinkClick r:id="rId3"/>
            <a:extLst>
              <a:ext uri="{FF2B5EF4-FFF2-40B4-BE49-F238E27FC236}">
                <a16:creationId xmlns:a16="http://schemas.microsoft.com/office/drawing/2014/main" id="{D59BB85A-95FE-4533-9111-343E71C2D492}"/>
              </a:ext>
            </a:extLst>
          </p:cNvPr>
          <p:cNvPicPr preferRelativeResize="0"/>
          <p:nvPr/>
        </p:nvPicPr>
        <p:blipFill>
          <a:blip r:embed="rId4">
            <a:alphaModFix/>
          </a:blip>
          <a:stretch>
            <a:fillRect/>
          </a:stretch>
        </p:blipFill>
        <p:spPr>
          <a:xfrm>
            <a:off x="6113463" y="1690688"/>
            <a:ext cx="5148262" cy="3795712"/>
          </a:xfrm>
          <a:prstGeom prst="rect">
            <a:avLst/>
          </a:prstGeom>
          <a:noFill/>
          <a:ln w="38100" cap="flat" cmpd="sng">
            <a:solidFill>
              <a:srgbClr val="FFA400"/>
            </a:solidFill>
            <a:prstDash val="solid"/>
            <a:round/>
            <a:headEnd type="none" w="sm" len="sm"/>
            <a:tailEnd type="none" w="sm" len="sm"/>
          </a:ln>
        </p:spPr>
      </p:pic>
    </p:spTree>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1">
            <a:extLst>
              <a:ext uri="{FF2B5EF4-FFF2-40B4-BE49-F238E27FC236}">
                <a16:creationId xmlns:a16="http://schemas.microsoft.com/office/drawing/2014/main" id="{6D92BC90-6C46-42D8-A9EA-2EF94A08216E}"/>
              </a:ext>
            </a:extLst>
          </p:cNvPr>
          <p:cNvSpPr>
            <a:spLocks noGrp="1" noChangeArrowheads="1"/>
          </p:cNvSpPr>
          <p:nvPr>
            <p:ph idx="1"/>
          </p:nvPr>
        </p:nvSpPr>
        <p:spPr>
          <a:xfrm>
            <a:off x="838200" y="1644650"/>
            <a:ext cx="10515600" cy="4532313"/>
          </a:xfrm>
        </p:spPr>
        <p:txBody>
          <a:bodyPr/>
          <a:lstStyle/>
          <a:p>
            <a:r>
              <a:rPr lang="en-US" altLang="en-US"/>
              <a:t>Talent Show</a:t>
            </a:r>
          </a:p>
          <a:p>
            <a:r>
              <a:rPr lang="en-US" altLang="en-US"/>
              <a:t>Recess or Outside Time</a:t>
            </a:r>
          </a:p>
          <a:p>
            <a:r>
              <a:rPr lang="en-US" altLang="en-US"/>
              <a:t>Pick an object</a:t>
            </a:r>
          </a:p>
          <a:p>
            <a:r>
              <a:rPr lang="en-US" altLang="en-US"/>
              <a:t>Skip Counting</a:t>
            </a:r>
          </a:p>
          <a:p>
            <a:r>
              <a:rPr lang="en-US" altLang="en-US"/>
              <a:t>Brain Teasers</a:t>
            </a:r>
          </a:p>
        </p:txBody>
      </p:sp>
      <p:sp>
        <p:nvSpPr>
          <p:cNvPr id="73731" name="Title 2">
            <a:extLst>
              <a:ext uri="{FF2B5EF4-FFF2-40B4-BE49-F238E27FC236}">
                <a16:creationId xmlns:a16="http://schemas.microsoft.com/office/drawing/2014/main" id="{C1674197-D9D3-47A9-AD16-CD7C699C0F71}"/>
              </a:ext>
            </a:extLst>
          </p:cNvPr>
          <p:cNvSpPr>
            <a:spLocks noGrp="1" noChangeArrowheads="1"/>
          </p:cNvSpPr>
          <p:nvPr>
            <p:ph type="title"/>
          </p:nvPr>
        </p:nvSpPr>
        <p:spPr>
          <a:xfrm>
            <a:off x="838200" y="365125"/>
            <a:ext cx="10896600" cy="1325563"/>
          </a:xfrm>
        </p:spPr>
        <p:txBody>
          <a:bodyPr/>
          <a:lstStyle/>
          <a:p>
            <a:r>
              <a:rPr lang="en-US" altLang="en-US"/>
              <a:t>Brain Breaks for Middle School Students</a:t>
            </a:r>
          </a:p>
        </p:txBody>
      </p:sp>
      <p:pic>
        <p:nvPicPr>
          <p:cNvPr id="4" name="Google Shape;316;p40" title="Active Hallway Active Schools">
            <a:hlinkClick r:id="rId3"/>
            <a:extLst>
              <a:ext uri="{FF2B5EF4-FFF2-40B4-BE49-F238E27FC236}">
                <a16:creationId xmlns:a16="http://schemas.microsoft.com/office/drawing/2014/main" id="{AEC8B331-664D-467E-A7AA-06DDC5096127}"/>
              </a:ext>
            </a:extLst>
          </p:cNvPr>
          <p:cNvPicPr preferRelativeResize="0"/>
          <p:nvPr/>
        </p:nvPicPr>
        <p:blipFill rotWithShape="1">
          <a:blip r:embed="rId4">
            <a:alphaModFix/>
          </a:blip>
          <a:srcRect/>
          <a:stretch/>
        </p:blipFill>
        <p:spPr>
          <a:xfrm>
            <a:off x="6096000" y="1754188"/>
            <a:ext cx="5356225" cy="4116387"/>
          </a:xfrm>
          <a:prstGeom prst="rect">
            <a:avLst/>
          </a:prstGeom>
          <a:noFill/>
          <a:ln>
            <a:noFill/>
          </a:ln>
        </p:spPr>
      </p:pic>
    </p:spTree>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3">
            <a:extLst>
              <a:ext uri="{FF2B5EF4-FFF2-40B4-BE49-F238E27FC236}">
                <a16:creationId xmlns:a16="http://schemas.microsoft.com/office/drawing/2014/main" id="{A6C218BA-4F60-4DC8-8E97-E8C65E3C2268}"/>
              </a:ext>
            </a:extLst>
          </p:cNvPr>
          <p:cNvSpPr>
            <a:spLocks noGrp="1" noChangeArrowheads="1"/>
          </p:cNvSpPr>
          <p:nvPr>
            <p:ph idx="1"/>
          </p:nvPr>
        </p:nvSpPr>
        <p:spPr>
          <a:xfrm>
            <a:off x="838200" y="1644650"/>
            <a:ext cx="10515600" cy="4532313"/>
          </a:xfrm>
        </p:spPr>
        <p:txBody>
          <a:bodyPr/>
          <a:lstStyle/>
          <a:p>
            <a:r>
              <a:rPr lang="en-US" altLang="en-US"/>
              <a:t>Define brain breaks.</a:t>
            </a:r>
          </a:p>
          <a:p>
            <a:r>
              <a:rPr lang="en-US" altLang="en-US"/>
              <a:t>Discuss the benefits of brain breaks.</a:t>
            </a:r>
          </a:p>
          <a:p>
            <a:r>
              <a:rPr lang="en-US" altLang="en-US"/>
              <a:t>Learn how to implement brain breaks.</a:t>
            </a:r>
          </a:p>
          <a:p>
            <a:r>
              <a:rPr lang="en-US" altLang="en-US"/>
              <a:t>Discover brain break ideas for the classroom.</a:t>
            </a:r>
          </a:p>
          <a:p>
            <a:r>
              <a:rPr lang="en-US" altLang="en-US"/>
              <a:t>Explore tools and resources for schools.</a:t>
            </a:r>
          </a:p>
        </p:txBody>
      </p:sp>
      <p:sp>
        <p:nvSpPr>
          <p:cNvPr id="20483" name="Title 1">
            <a:extLst>
              <a:ext uri="{FF2B5EF4-FFF2-40B4-BE49-F238E27FC236}">
                <a16:creationId xmlns:a16="http://schemas.microsoft.com/office/drawing/2014/main" id="{7A9A9EDC-EE31-4E8B-85EA-0EE04F130B7C}"/>
              </a:ext>
            </a:extLst>
          </p:cNvPr>
          <p:cNvSpPr>
            <a:spLocks noGrp="1" noChangeArrowheads="1"/>
          </p:cNvSpPr>
          <p:nvPr>
            <p:ph type="title"/>
          </p:nvPr>
        </p:nvSpPr>
        <p:spPr/>
        <p:txBody>
          <a:bodyPr/>
          <a:lstStyle/>
          <a:p>
            <a:r>
              <a:rPr lang="en-US" altLang="en-US"/>
              <a:t>Objectives</a:t>
            </a:r>
          </a:p>
        </p:txBody>
      </p:sp>
    </p:spTree>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Content Placeholder 1">
            <a:extLst>
              <a:ext uri="{FF2B5EF4-FFF2-40B4-BE49-F238E27FC236}">
                <a16:creationId xmlns:a16="http://schemas.microsoft.com/office/drawing/2014/main" id="{8BF2F9C0-A69D-4AF9-BDD1-8C4C4BA09A0F}"/>
              </a:ext>
            </a:extLst>
          </p:cNvPr>
          <p:cNvSpPr>
            <a:spLocks noGrp="1" noChangeArrowheads="1"/>
          </p:cNvSpPr>
          <p:nvPr>
            <p:ph idx="1"/>
          </p:nvPr>
        </p:nvSpPr>
        <p:spPr>
          <a:xfrm>
            <a:off x="838200" y="1644650"/>
            <a:ext cx="10515600" cy="4532313"/>
          </a:xfrm>
        </p:spPr>
        <p:txBody>
          <a:bodyPr/>
          <a:lstStyle/>
          <a:p>
            <a:r>
              <a:rPr lang="en-US" altLang="en-US"/>
              <a:t>Hallway Obstacle course</a:t>
            </a:r>
          </a:p>
          <a:p>
            <a:r>
              <a:rPr lang="en-US" altLang="en-US"/>
              <a:t>Nature Walk</a:t>
            </a:r>
          </a:p>
          <a:p>
            <a:r>
              <a:rPr lang="en-US" altLang="en-US"/>
              <a:t>Free Unstructured Breaks</a:t>
            </a:r>
          </a:p>
          <a:p>
            <a:r>
              <a:rPr lang="en-US" altLang="en-US"/>
              <a:t>Dance Party</a:t>
            </a:r>
          </a:p>
          <a:p>
            <a:r>
              <a:rPr lang="en-US" altLang="en-US"/>
              <a:t>Independent Brain Breaks </a:t>
            </a:r>
          </a:p>
          <a:p>
            <a:endParaRPr lang="en-US" altLang="en-US"/>
          </a:p>
        </p:txBody>
      </p:sp>
      <p:sp>
        <p:nvSpPr>
          <p:cNvPr id="75779" name="Title 2">
            <a:extLst>
              <a:ext uri="{FF2B5EF4-FFF2-40B4-BE49-F238E27FC236}">
                <a16:creationId xmlns:a16="http://schemas.microsoft.com/office/drawing/2014/main" id="{66833196-52C8-432C-BD7D-FFDD0CDAF274}"/>
              </a:ext>
            </a:extLst>
          </p:cNvPr>
          <p:cNvSpPr>
            <a:spLocks noGrp="1" noChangeArrowheads="1"/>
          </p:cNvSpPr>
          <p:nvPr>
            <p:ph type="title"/>
          </p:nvPr>
        </p:nvSpPr>
        <p:spPr/>
        <p:txBody>
          <a:bodyPr/>
          <a:lstStyle/>
          <a:p>
            <a:r>
              <a:rPr lang="en-US" altLang="en-US"/>
              <a:t>Brain Breaks for High School Students</a:t>
            </a:r>
          </a:p>
        </p:txBody>
      </p:sp>
      <p:pic>
        <p:nvPicPr>
          <p:cNvPr id="75780" name="Picture 2">
            <a:extLst>
              <a:ext uri="{FF2B5EF4-FFF2-40B4-BE49-F238E27FC236}">
                <a16:creationId xmlns:a16="http://schemas.microsoft.com/office/drawing/2014/main" id="{B5E0F972-521C-4E0B-B7F4-6D96171352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924" r="9924"/>
          <a:stretch>
            <a:fillRect/>
          </a:stretch>
        </p:blipFill>
        <p:spPr bwMode="auto">
          <a:xfrm>
            <a:off x="6400800" y="1198563"/>
            <a:ext cx="5181600" cy="431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Content Placeholder 1">
            <a:extLst>
              <a:ext uri="{FF2B5EF4-FFF2-40B4-BE49-F238E27FC236}">
                <a16:creationId xmlns:a16="http://schemas.microsoft.com/office/drawing/2014/main" id="{67E0764F-6926-47F5-A406-A9D2A8D72F68}"/>
              </a:ext>
            </a:extLst>
          </p:cNvPr>
          <p:cNvSpPr>
            <a:spLocks noGrp="1" noChangeArrowheads="1"/>
          </p:cNvSpPr>
          <p:nvPr>
            <p:ph idx="1"/>
          </p:nvPr>
        </p:nvSpPr>
        <p:spPr>
          <a:xfrm>
            <a:off x="838200" y="1644650"/>
            <a:ext cx="10515600" cy="4532313"/>
          </a:xfrm>
        </p:spPr>
        <p:txBody>
          <a:bodyPr/>
          <a:lstStyle/>
          <a:p>
            <a:r>
              <a:rPr lang="en-US" altLang="en-US"/>
              <a:t>Charades</a:t>
            </a:r>
          </a:p>
          <a:p>
            <a:r>
              <a:rPr lang="en-US" altLang="en-US"/>
              <a:t>Virtual PE class</a:t>
            </a:r>
          </a:p>
          <a:p>
            <a:r>
              <a:rPr lang="en-US" altLang="en-US"/>
              <a:t>GoNoodle.com</a:t>
            </a:r>
          </a:p>
          <a:p>
            <a:r>
              <a:rPr lang="en-US" altLang="en-US"/>
              <a:t>Dance Videos – YouTube</a:t>
            </a:r>
          </a:p>
          <a:p>
            <a:r>
              <a:rPr lang="en-US" altLang="en-US"/>
              <a:t>Virtual Scavenger Hunt </a:t>
            </a:r>
          </a:p>
        </p:txBody>
      </p:sp>
      <p:sp>
        <p:nvSpPr>
          <p:cNvPr id="77827" name="Title 2">
            <a:extLst>
              <a:ext uri="{FF2B5EF4-FFF2-40B4-BE49-F238E27FC236}">
                <a16:creationId xmlns:a16="http://schemas.microsoft.com/office/drawing/2014/main" id="{201EDEE2-10C4-4EAF-BBF4-2F68F55C0402}"/>
              </a:ext>
            </a:extLst>
          </p:cNvPr>
          <p:cNvSpPr>
            <a:spLocks noGrp="1" noChangeArrowheads="1"/>
          </p:cNvSpPr>
          <p:nvPr>
            <p:ph type="title"/>
          </p:nvPr>
        </p:nvSpPr>
        <p:spPr/>
        <p:txBody>
          <a:bodyPr/>
          <a:lstStyle/>
          <a:p>
            <a:r>
              <a:rPr lang="en-US" altLang="en-US"/>
              <a:t>Virtual Brain Breaks</a:t>
            </a:r>
          </a:p>
        </p:txBody>
      </p:sp>
      <p:pic>
        <p:nvPicPr>
          <p:cNvPr id="77828" name="Picture 2">
            <a:extLst>
              <a:ext uri="{FF2B5EF4-FFF2-40B4-BE49-F238E27FC236}">
                <a16:creationId xmlns:a16="http://schemas.microsoft.com/office/drawing/2014/main" id="{E761115C-5439-45EB-8B41-27E36838E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9300" y="1866900"/>
            <a:ext cx="46863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Content Placeholder 1">
            <a:extLst>
              <a:ext uri="{FF2B5EF4-FFF2-40B4-BE49-F238E27FC236}">
                <a16:creationId xmlns:a16="http://schemas.microsoft.com/office/drawing/2014/main" id="{1C1A13BE-3804-4C58-A568-A283E20756C2}"/>
              </a:ext>
            </a:extLst>
          </p:cNvPr>
          <p:cNvSpPr>
            <a:spLocks noGrp="1" noChangeArrowheads="1"/>
          </p:cNvSpPr>
          <p:nvPr>
            <p:ph idx="1"/>
          </p:nvPr>
        </p:nvSpPr>
        <p:spPr>
          <a:xfrm>
            <a:off x="838200" y="1644650"/>
            <a:ext cx="7010400" cy="4532313"/>
          </a:xfrm>
        </p:spPr>
        <p:txBody>
          <a:bodyPr/>
          <a:lstStyle/>
          <a:p>
            <a:r>
              <a:rPr lang="en-US" altLang="en-US"/>
              <a:t>Play age appropriate music</a:t>
            </a:r>
          </a:p>
          <a:p>
            <a:r>
              <a:rPr lang="en-US" altLang="en-US"/>
              <a:t>Use age appropriate movements</a:t>
            </a:r>
          </a:p>
          <a:p>
            <a:r>
              <a:rPr lang="en-US" altLang="en-US"/>
              <a:t>Make adaptations or modify for students where needed</a:t>
            </a:r>
          </a:p>
          <a:p>
            <a:r>
              <a:rPr lang="en-US" altLang="en-US"/>
              <a:t>Let students choose the activity</a:t>
            </a:r>
          </a:p>
          <a:p>
            <a:r>
              <a:rPr lang="en-US" altLang="en-US"/>
              <a:t>Vary the activities and equipment and body parts</a:t>
            </a:r>
          </a:p>
          <a:p>
            <a:r>
              <a:rPr lang="en-US" altLang="en-US"/>
              <a:t>Most of all make it fun!</a:t>
            </a:r>
          </a:p>
        </p:txBody>
      </p:sp>
      <p:sp>
        <p:nvSpPr>
          <p:cNvPr id="79875" name="Title 2">
            <a:extLst>
              <a:ext uri="{FF2B5EF4-FFF2-40B4-BE49-F238E27FC236}">
                <a16:creationId xmlns:a16="http://schemas.microsoft.com/office/drawing/2014/main" id="{3BCC185F-7411-49F3-B046-34BE0FAD60BA}"/>
              </a:ext>
            </a:extLst>
          </p:cNvPr>
          <p:cNvSpPr>
            <a:spLocks noGrp="1" noChangeArrowheads="1"/>
          </p:cNvSpPr>
          <p:nvPr>
            <p:ph type="title"/>
          </p:nvPr>
        </p:nvSpPr>
        <p:spPr/>
        <p:txBody>
          <a:bodyPr/>
          <a:lstStyle/>
          <a:p>
            <a:r>
              <a:rPr lang="en-US" altLang="en-US"/>
              <a:t>Tips and Hints</a:t>
            </a:r>
          </a:p>
        </p:txBody>
      </p:sp>
      <p:pic>
        <p:nvPicPr>
          <p:cNvPr id="4" name="Shape 375">
            <a:extLst>
              <a:ext uri="{FF2B5EF4-FFF2-40B4-BE49-F238E27FC236}">
                <a16:creationId xmlns:a16="http://schemas.microsoft.com/office/drawing/2014/main" id="{4DCAE13C-C538-41D7-B7B2-6D503BDB7272}"/>
              </a:ext>
            </a:extLst>
          </p:cNvPr>
          <p:cNvPicPr preferRelativeResize="0"/>
          <p:nvPr/>
        </p:nvPicPr>
        <p:blipFill rotWithShape="1">
          <a:blip r:embed="rId3">
            <a:alphaModFix/>
          </a:blip>
          <a:srcRect/>
          <a:stretch/>
        </p:blipFill>
        <p:spPr>
          <a:xfrm>
            <a:off x="8369300" y="1371600"/>
            <a:ext cx="2992438" cy="4383088"/>
          </a:xfrm>
          <a:prstGeom prst="rect">
            <a:avLst/>
          </a:prstGeom>
          <a:noFill/>
          <a:ln w="38100" cap="flat" cmpd="sng">
            <a:solidFill>
              <a:schemeClr val="accent3"/>
            </a:solidFill>
            <a:prstDash val="solid"/>
            <a:round/>
            <a:headEnd type="none" w="med" len="med"/>
            <a:tailEnd type="none" w="med" len="med"/>
          </a:ln>
        </p:spPr>
      </p:pic>
    </p:spTree>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Content Placeholder 2">
            <a:extLst>
              <a:ext uri="{FF2B5EF4-FFF2-40B4-BE49-F238E27FC236}">
                <a16:creationId xmlns:a16="http://schemas.microsoft.com/office/drawing/2014/main" id="{FEB17C13-5E2E-45E4-AD5C-C459EB3ADCCF}"/>
              </a:ext>
            </a:extLst>
          </p:cNvPr>
          <p:cNvSpPr>
            <a:spLocks noGrp="1" noChangeArrowheads="1"/>
          </p:cNvSpPr>
          <p:nvPr>
            <p:ph idx="1"/>
          </p:nvPr>
        </p:nvSpPr>
        <p:spPr>
          <a:xfrm>
            <a:off x="838200" y="1644650"/>
            <a:ext cx="10515600" cy="4532313"/>
          </a:xfrm>
        </p:spPr>
        <p:txBody>
          <a:bodyPr/>
          <a:lstStyle/>
          <a:p>
            <a:r>
              <a:rPr lang="en-US" altLang="en-US"/>
              <a:t>Activities should allow for maximum participation of students.</a:t>
            </a:r>
          </a:p>
          <a:p>
            <a:r>
              <a:rPr lang="en-US" altLang="en-US"/>
              <a:t>Accommodations are made for students with disabilities.</a:t>
            </a:r>
          </a:p>
          <a:p>
            <a:r>
              <a:rPr lang="en-US" altLang="en-US"/>
              <a:t>Be sure to not use exercise as punishment.</a:t>
            </a:r>
          </a:p>
          <a:p>
            <a:r>
              <a:rPr lang="en-US" altLang="en-US"/>
              <a:t>Encourage participation but do not force participation. </a:t>
            </a:r>
          </a:p>
          <a:p>
            <a:r>
              <a:rPr lang="en-US" altLang="en-US"/>
              <a:t>Use valid, reliable assessment and evaluation strategies. </a:t>
            </a:r>
          </a:p>
          <a:p>
            <a:r>
              <a:rPr lang="en-US" altLang="en-US"/>
              <a:t>Emphasize student learning, fair play and personal              health &amp; wellness.</a:t>
            </a:r>
          </a:p>
          <a:p>
            <a:r>
              <a:rPr lang="en-US" altLang="en-US"/>
              <a:t>Provide a culture and atmosphere of safety.</a:t>
            </a:r>
          </a:p>
        </p:txBody>
      </p:sp>
      <p:sp>
        <p:nvSpPr>
          <p:cNvPr id="81923" name="Title 1">
            <a:extLst>
              <a:ext uri="{FF2B5EF4-FFF2-40B4-BE49-F238E27FC236}">
                <a16:creationId xmlns:a16="http://schemas.microsoft.com/office/drawing/2014/main" id="{FB5E270D-3772-4B91-8598-783F0B884DE3}"/>
              </a:ext>
            </a:extLst>
          </p:cNvPr>
          <p:cNvSpPr>
            <a:spLocks noGrp="1" noChangeArrowheads="1"/>
          </p:cNvSpPr>
          <p:nvPr>
            <p:ph type="title"/>
          </p:nvPr>
        </p:nvSpPr>
        <p:spPr/>
        <p:txBody>
          <a:bodyPr/>
          <a:lstStyle/>
          <a:p>
            <a:r>
              <a:rPr lang="en-US" altLang="en-US"/>
              <a:t>Tips and Hints</a:t>
            </a:r>
          </a:p>
        </p:txBody>
      </p:sp>
    </p:spTree>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Content Placeholder 2">
            <a:extLst>
              <a:ext uri="{FF2B5EF4-FFF2-40B4-BE49-F238E27FC236}">
                <a16:creationId xmlns:a16="http://schemas.microsoft.com/office/drawing/2014/main" id="{B3E01975-88EA-4309-9A44-1178F2A64E57}"/>
              </a:ext>
            </a:extLst>
          </p:cNvPr>
          <p:cNvSpPr>
            <a:spLocks noGrp="1" noChangeArrowheads="1"/>
          </p:cNvSpPr>
          <p:nvPr>
            <p:ph idx="1"/>
          </p:nvPr>
        </p:nvSpPr>
        <p:spPr>
          <a:xfrm>
            <a:off x="838200" y="1644650"/>
            <a:ext cx="10515600" cy="4532313"/>
          </a:xfrm>
        </p:spPr>
        <p:txBody>
          <a:bodyPr/>
          <a:lstStyle/>
          <a:p>
            <a:pPr marL="0" indent="0">
              <a:buFont typeface="Arial" panose="020B0604020202020204" pitchFamily="34" charset="0"/>
              <a:buNone/>
              <a:defRPr/>
            </a:pPr>
            <a:r>
              <a:rPr lang="en-US" altLang="en-US" i="1" dirty="0">
                <a:solidFill>
                  <a:schemeClr val="accent5">
                    <a:lumMod val="75000"/>
                  </a:schemeClr>
                </a:solidFill>
                <a:latin typeface="+mj-lt"/>
              </a:rPr>
              <a:t>What are your student’s </a:t>
            </a:r>
          </a:p>
          <a:p>
            <a:pPr marL="0" indent="0">
              <a:buFont typeface="Arial" panose="020B0604020202020204" pitchFamily="34" charset="0"/>
              <a:buNone/>
              <a:defRPr/>
            </a:pPr>
            <a:r>
              <a:rPr lang="en-US" altLang="en-US" i="1" dirty="0">
                <a:solidFill>
                  <a:schemeClr val="accent5">
                    <a:lumMod val="75000"/>
                  </a:schemeClr>
                </a:solidFill>
                <a:latin typeface="+mj-lt"/>
              </a:rPr>
              <a:t>favorite brain breaks?</a:t>
            </a:r>
          </a:p>
        </p:txBody>
      </p:sp>
      <p:sp>
        <p:nvSpPr>
          <p:cNvPr id="83971" name="Title 1">
            <a:extLst>
              <a:ext uri="{FF2B5EF4-FFF2-40B4-BE49-F238E27FC236}">
                <a16:creationId xmlns:a16="http://schemas.microsoft.com/office/drawing/2014/main" id="{1578A720-9786-4341-BC0D-D26C1A884781}"/>
              </a:ext>
            </a:extLst>
          </p:cNvPr>
          <p:cNvSpPr>
            <a:spLocks noGrp="1" noChangeArrowheads="1"/>
          </p:cNvSpPr>
          <p:nvPr>
            <p:ph type="title"/>
          </p:nvPr>
        </p:nvSpPr>
        <p:spPr/>
        <p:txBody>
          <a:bodyPr/>
          <a:lstStyle/>
          <a:p>
            <a:r>
              <a:rPr lang="en-US" altLang="en-US"/>
              <a:t>Brain Break Sharing </a:t>
            </a:r>
          </a:p>
        </p:txBody>
      </p:sp>
      <p:pic>
        <p:nvPicPr>
          <p:cNvPr id="83972" name="Picture 2">
            <a:extLst>
              <a:ext uri="{FF2B5EF4-FFF2-40B4-BE49-F238E27FC236}">
                <a16:creationId xmlns:a16="http://schemas.microsoft.com/office/drawing/2014/main" id="{3D805DF4-E964-4F20-B03F-F653A3230F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111" t="21111" r="22221" b="21111"/>
          <a:stretch>
            <a:fillRect/>
          </a:stretch>
        </p:blipFill>
        <p:spPr bwMode="auto">
          <a:xfrm>
            <a:off x="6248400" y="1219200"/>
            <a:ext cx="4597400" cy="468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Content Placeholder 2">
            <a:extLst>
              <a:ext uri="{FF2B5EF4-FFF2-40B4-BE49-F238E27FC236}">
                <a16:creationId xmlns:a16="http://schemas.microsoft.com/office/drawing/2014/main" id="{7FC03F8F-804E-44B2-BDC4-9EC3CF65FCC5}"/>
              </a:ext>
            </a:extLst>
          </p:cNvPr>
          <p:cNvSpPr>
            <a:spLocks noGrp="1" noChangeArrowheads="1"/>
          </p:cNvSpPr>
          <p:nvPr>
            <p:ph idx="1"/>
          </p:nvPr>
        </p:nvSpPr>
        <p:spPr>
          <a:xfrm>
            <a:off x="838200" y="1644650"/>
            <a:ext cx="10515600" cy="4532313"/>
          </a:xfrm>
        </p:spPr>
        <p:txBody>
          <a:bodyPr/>
          <a:lstStyle/>
          <a:p>
            <a:endParaRPr lang="en-US" altLang="en-US"/>
          </a:p>
        </p:txBody>
      </p:sp>
      <p:pic>
        <p:nvPicPr>
          <p:cNvPr id="86019" name="Google Shape;406;p50">
            <a:extLst>
              <a:ext uri="{FF2B5EF4-FFF2-40B4-BE49-F238E27FC236}">
                <a16:creationId xmlns:a16="http://schemas.microsoft.com/office/drawing/2014/main" id="{AAD6919B-D46A-4D42-93EC-F49301E08DD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t="30885"/>
          <a:stretch>
            <a:fillRect/>
          </a:stretch>
        </p:blipFill>
        <p:spPr bwMode="auto">
          <a:xfrm>
            <a:off x="831850" y="3827463"/>
            <a:ext cx="3768725" cy="2344737"/>
          </a:xfrm>
          <a:prstGeom prst="rect">
            <a:avLst/>
          </a:prstGeom>
          <a:noFill/>
          <a:ln w="1905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86020" name="Google Shape;407;p50">
            <a:extLst>
              <a:ext uri="{FF2B5EF4-FFF2-40B4-BE49-F238E27FC236}">
                <a16:creationId xmlns:a16="http://schemas.microsoft.com/office/drawing/2014/main" id="{E2B81F75-21E1-45EC-A96B-3A4410FC9EE0}"/>
              </a:ext>
            </a:extLst>
          </p:cNvPr>
          <p:cNvSpPr>
            <a:spLocks noGrp="1" noChangeArrowheads="1"/>
          </p:cNvSpPr>
          <p:nvPr>
            <p:ph type="title"/>
          </p:nvPr>
        </p:nvSpPr>
        <p:spPr/>
        <p:txBody>
          <a:bodyPr/>
          <a:lstStyle/>
          <a:p>
            <a:r>
              <a:rPr lang="en-US" altLang="en-US"/>
              <a:t>Active Classrooms</a:t>
            </a:r>
          </a:p>
        </p:txBody>
      </p:sp>
      <p:pic>
        <p:nvPicPr>
          <p:cNvPr id="86021" name="Google Shape;408;p50">
            <a:extLst>
              <a:ext uri="{FF2B5EF4-FFF2-40B4-BE49-F238E27FC236}">
                <a16:creationId xmlns:a16="http://schemas.microsoft.com/office/drawing/2014/main" id="{149D58B4-3755-4E14-9D77-59939C364A9F}"/>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850" y="1673225"/>
            <a:ext cx="2795588" cy="2043113"/>
          </a:xfrm>
          <a:prstGeom prst="rect">
            <a:avLst/>
          </a:prstGeom>
          <a:noFill/>
          <a:ln w="1905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pic>
      <p:pic>
        <p:nvPicPr>
          <p:cNvPr id="86022" name="Google Shape;409;p50">
            <a:extLst>
              <a:ext uri="{FF2B5EF4-FFF2-40B4-BE49-F238E27FC236}">
                <a16:creationId xmlns:a16="http://schemas.microsoft.com/office/drawing/2014/main" id="{DF18B384-33C3-44D9-9899-FCF5BFD91935}"/>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625" y="1671638"/>
            <a:ext cx="2716213" cy="2027237"/>
          </a:xfrm>
          <a:prstGeom prst="rect">
            <a:avLst/>
          </a:prstGeom>
          <a:noFill/>
          <a:ln w="1905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pic>
      <p:pic>
        <p:nvPicPr>
          <p:cNvPr id="86023" name="Google Shape;410;p50">
            <a:extLst>
              <a:ext uri="{FF2B5EF4-FFF2-40B4-BE49-F238E27FC236}">
                <a16:creationId xmlns:a16="http://schemas.microsoft.com/office/drawing/2014/main" id="{FB1AC16C-0E4E-4F1E-81C6-4CF7C91D3919}"/>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58275" y="1673225"/>
            <a:ext cx="2295525" cy="3392488"/>
          </a:xfrm>
          <a:prstGeom prst="rect">
            <a:avLst/>
          </a:prstGeom>
          <a:noFill/>
          <a:ln w="1905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pic>
      <p:pic>
        <p:nvPicPr>
          <p:cNvPr id="86024" name="Google Shape;411;p50">
            <a:extLst>
              <a:ext uri="{FF2B5EF4-FFF2-40B4-BE49-F238E27FC236}">
                <a16:creationId xmlns:a16="http://schemas.microsoft.com/office/drawing/2014/main" id="{0781E93F-B68B-41B8-8634-EA58DC525376}"/>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14750" y="1671638"/>
            <a:ext cx="2465388" cy="2044700"/>
          </a:xfrm>
          <a:prstGeom prst="rect">
            <a:avLst/>
          </a:prstGeom>
          <a:noFill/>
          <a:ln w="1905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pic>
      <p:pic>
        <p:nvPicPr>
          <p:cNvPr id="86025" name="Google Shape;412;p50">
            <a:extLst>
              <a:ext uri="{FF2B5EF4-FFF2-40B4-BE49-F238E27FC236}">
                <a16:creationId xmlns:a16="http://schemas.microsoft.com/office/drawing/2014/main" id="{17C63918-5BE6-4088-9321-D64CA5C5BC01}"/>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1063" y="3827463"/>
            <a:ext cx="4224337" cy="2344737"/>
          </a:xfrm>
          <a:prstGeom prst="rect">
            <a:avLst/>
          </a:prstGeom>
          <a:noFill/>
          <a:ln w="1905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pic>
      <p:pic>
        <p:nvPicPr>
          <p:cNvPr id="86026" name="Google Shape;413;p50" descr="Active school logo.jpg">
            <a:extLst>
              <a:ext uri="{FF2B5EF4-FFF2-40B4-BE49-F238E27FC236}">
                <a16:creationId xmlns:a16="http://schemas.microsoft.com/office/drawing/2014/main" id="{240983C3-9BC6-431F-86A2-C288BCCCB351}"/>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91663" y="5213350"/>
            <a:ext cx="14271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hape 435">
            <a:extLst>
              <a:ext uri="{FF2B5EF4-FFF2-40B4-BE49-F238E27FC236}">
                <a16:creationId xmlns:a16="http://schemas.microsoft.com/office/drawing/2014/main" id="{E15B326F-6F68-4BD7-81B0-CD3474EE9693}"/>
              </a:ext>
            </a:extLst>
          </p:cNvPr>
          <p:cNvSpPr>
            <a:spLocks noGrp="1"/>
          </p:cNvSpPr>
          <p:nvPr>
            <p:ph type="title"/>
          </p:nvPr>
        </p:nvSpPr>
        <p:spPr>
          <a:xfrm>
            <a:off x="304800" y="463550"/>
            <a:ext cx="11506200" cy="949325"/>
          </a:xfrm>
          <a:ln w="38100" cap="flat">
            <a:solidFill>
              <a:schemeClr val="bg1"/>
            </a:solidFill>
            <a:round/>
            <a:headEnd type="none" w="med" len="med"/>
            <a:tailEnd type="none" w="med" len="med"/>
          </a:ln>
        </p:spPr>
        <p:txBody>
          <a:bodyPr lIns="121900" tIns="121900" rIns="121900" bIns="121900"/>
          <a:lstStyle/>
          <a:p>
            <a:pPr algn="ctr" eaLnBrk="1" hangingPunct="1"/>
            <a:r>
              <a:rPr lang="en-US" altLang="en-US">
                <a:solidFill>
                  <a:srgbClr val="002060"/>
                </a:solidFill>
              </a:rPr>
              <a:t>Examples of Flexible Seating in the Classroom</a:t>
            </a:r>
          </a:p>
        </p:txBody>
      </p:sp>
      <p:sp>
        <p:nvSpPr>
          <p:cNvPr id="88067" name="Shape 436">
            <a:extLst>
              <a:ext uri="{FF2B5EF4-FFF2-40B4-BE49-F238E27FC236}">
                <a16:creationId xmlns:a16="http://schemas.microsoft.com/office/drawing/2014/main" id="{FE0FF2FB-29AD-4FD7-9AAE-A1995005EBAD}"/>
              </a:ext>
            </a:extLst>
          </p:cNvPr>
          <p:cNvSpPr txBox="1">
            <a:spLocks noChangeArrowheads="1"/>
          </p:cNvSpPr>
          <p:nvPr/>
        </p:nvSpPr>
        <p:spPr bwMode="auto">
          <a:xfrm>
            <a:off x="923925" y="1412875"/>
            <a:ext cx="431800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lstStyle>
            <a:lvl1pPr>
              <a:spcBef>
                <a:spcPts val="1000"/>
              </a:spcBef>
              <a:buClr>
                <a:schemeClr val="accent2"/>
              </a:buClr>
              <a:buFont typeface="Arial" panose="020B0604020202020204" pitchFamily="34" charset="0"/>
              <a:buChar char="•"/>
              <a:defRPr sz="2800">
                <a:solidFill>
                  <a:schemeClr val="tx1"/>
                </a:solidFill>
                <a:latin typeface="Open Sans Light" panose="020B0306030504020204" pitchFamily="34" charset="0"/>
                <a:cs typeface="Open Sans Light" panose="020B0306030504020204" pitchFamily="34" charset="0"/>
              </a:defRPr>
            </a:lvl1pPr>
            <a:lvl2pPr marL="742950" indent="-285750">
              <a:lnSpc>
                <a:spcPct val="90000"/>
              </a:lnSpc>
              <a:spcBef>
                <a:spcPts val="500"/>
              </a:spcBef>
              <a:buClr>
                <a:schemeClr val="accent1"/>
              </a:buClr>
              <a:buFont typeface="Arial" panose="020B0604020202020204" pitchFamily="34" charset="0"/>
              <a:buChar char="•"/>
              <a:defRPr sz="2400">
                <a:solidFill>
                  <a:schemeClr val="tx1"/>
                </a:solidFill>
                <a:latin typeface="Open Sans Light" panose="020B0306030504020204" pitchFamily="34" charset="0"/>
                <a:cs typeface="Open Sans Light" panose="020B0306030504020204" pitchFamily="34" charset="0"/>
              </a:defRPr>
            </a:lvl2pPr>
            <a:lvl3pPr marL="1143000" indent="-228600">
              <a:lnSpc>
                <a:spcPct val="90000"/>
              </a:lnSpc>
              <a:spcBef>
                <a:spcPts val="500"/>
              </a:spcBef>
              <a:buClr>
                <a:srgbClr val="3570CF"/>
              </a:buClr>
              <a:buFont typeface="Arial" panose="020B0604020202020204" pitchFamily="34" charset="0"/>
              <a:buChar char="•"/>
              <a:defRPr sz="2000">
                <a:solidFill>
                  <a:schemeClr val="tx1"/>
                </a:solidFill>
                <a:latin typeface="Open Sans Light" panose="020B0306030504020204" pitchFamily="34" charset="0"/>
                <a:cs typeface="Open Sans Light" panose="020B0306030504020204" pitchFamily="34" charset="0"/>
              </a:defRPr>
            </a:lvl3pPr>
            <a:lvl4pPr marL="1600200" indent="-228600">
              <a:lnSpc>
                <a:spcPct val="90000"/>
              </a:lnSpc>
              <a:spcBef>
                <a:spcPts val="500"/>
              </a:spcBef>
              <a:buClr>
                <a:schemeClr val="accent2"/>
              </a:buClr>
              <a:buFont typeface="Arial" panose="020B0604020202020204" pitchFamily="34" charset="0"/>
              <a:buChar char="•"/>
              <a:defRPr>
                <a:solidFill>
                  <a:schemeClr val="tx1"/>
                </a:solidFill>
                <a:latin typeface="Open Sans Light" panose="020B0306030504020204" pitchFamily="34" charset="0"/>
                <a:cs typeface="Open Sans Light" panose="020B0306030504020204" pitchFamily="34" charset="0"/>
              </a:defRPr>
            </a:lvl4pPr>
            <a:lvl5pPr marL="2057400" indent="-228600">
              <a:lnSpc>
                <a:spcPct val="90000"/>
              </a:lnSpc>
              <a:spcBef>
                <a:spcPts val="500"/>
              </a:spcBef>
              <a:buClr>
                <a:srgbClr val="888C91"/>
              </a:buClr>
              <a:buFont typeface="Arial" panose="020B0604020202020204" pitchFamily="34" charset="0"/>
              <a:buChar char="•"/>
              <a:defRPr>
                <a:solidFill>
                  <a:schemeClr val="tx1"/>
                </a:solidFill>
                <a:latin typeface="Open Sans Light" panose="020B0306030504020204" pitchFamily="34" charset="0"/>
                <a:cs typeface="Open Sans Light" panose="020B0306030504020204" pitchFamily="34" charset="0"/>
              </a:defRPr>
            </a:lvl5pPr>
            <a:lvl6pPr marL="2514600" indent="-228600" eaLnBrk="0" fontAlgn="base" hangingPunct="0">
              <a:lnSpc>
                <a:spcPct val="90000"/>
              </a:lnSpc>
              <a:spcBef>
                <a:spcPts val="500"/>
              </a:spcBef>
              <a:spcAft>
                <a:spcPct val="0"/>
              </a:spcAft>
              <a:buClr>
                <a:srgbClr val="888C91"/>
              </a:buClr>
              <a:buFont typeface="Arial" panose="020B0604020202020204" pitchFamily="34" charset="0"/>
              <a:buChar char="•"/>
              <a:defRPr>
                <a:solidFill>
                  <a:schemeClr val="tx1"/>
                </a:solidFill>
                <a:latin typeface="Open Sans Light" panose="020B0306030504020204" pitchFamily="34" charset="0"/>
                <a:cs typeface="Open Sans Light" panose="020B0306030504020204" pitchFamily="34" charset="0"/>
              </a:defRPr>
            </a:lvl6pPr>
            <a:lvl7pPr marL="2971800" indent="-228600" eaLnBrk="0" fontAlgn="base" hangingPunct="0">
              <a:lnSpc>
                <a:spcPct val="90000"/>
              </a:lnSpc>
              <a:spcBef>
                <a:spcPts val="500"/>
              </a:spcBef>
              <a:spcAft>
                <a:spcPct val="0"/>
              </a:spcAft>
              <a:buClr>
                <a:srgbClr val="888C91"/>
              </a:buClr>
              <a:buFont typeface="Arial" panose="020B0604020202020204" pitchFamily="34" charset="0"/>
              <a:buChar char="•"/>
              <a:defRPr>
                <a:solidFill>
                  <a:schemeClr val="tx1"/>
                </a:solidFill>
                <a:latin typeface="Open Sans Light" panose="020B0306030504020204" pitchFamily="34" charset="0"/>
                <a:cs typeface="Open Sans Light" panose="020B0306030504020204" pitchFamily="34" charset="0"/>
              </a:defRPr>
            </a:lvl7pPr>
            <a:lvl8pPr marL="3429000" indent="-228600" eaLnBrk="0" fontAlgn="base" hangingPunct="0">
              <a:lnSpc>
                <a:spcPct val="90000"/>
              </a:lnSpc>
              <a:spcBef>
                <a:spcPts val="500"/>
              </a:spcBef>
              <a:spcAft>
                <a:spcPct val="0"/>
              </a:spcAft>
              <a:buClr>
                <a:srgbClr val="888C91"/>
              </a:buClr>
              <a:buFont typeface="Arial" panose="020B0604020202020204" pitchFamily="34" charset="0"/>
              <a:buChar char="•"/>
              <a:defRPr>
                <a:solidFill>
                  <a:schemeClr val="tx1"/>
                </a:solidFill>
                <a:latin typeface="Open Sans Light" panose="020B0306030504020204" pitchFamily="34" charset="0"/>
                <a:cs typeface="Open Sans Light" panose="020B0306030504020204" pitchFamily="34" charset="0"/>
              </a:defRPr>
            </a:lvl8pPr>
            <a:lvl9pPr marL="3886200" indent="-228600" eaLnBrk="0" fontAlgn="base" hangingPunct="0">
              <a:lnSpc>
                <a:spcPct val="90000"/>
              </a:lnSpc>
              <a:spcBef>
                <a:spcPts val="500"/>
              </a:spcBef>
              <a:spcAft>
                <a:spcPct val="0"/>
              </a:spcAft>
              <a:buClr>
                <a:srgbClr val="888C91"/>
              </a:buClr>
              <a:buFont typeface="Arial" panose="020B0604020202020204" pitchFamily="34" charset="0"/>
              <a:buChar char="•"/>
              <a:defRPr>
                <a:solidFill>
                  <a:schemeClr val="tx1"/>
                </a:solidFill>
                <a:latin typeface="Open Sans Light" panose="020B0306030504020204" pitchFamily="34" charset="0"/>
                <a:cs typeface="Open Sans Light" panose="020B0306030504020204" pitchFamily="34" charset="0"/>
              </a:defRPr>
            </a:lvl9pPr>
          </a:lstStyle>
          <a:p>
            <a:pPr eaLnBrk="1" hangingPunct="1">
              <a:spcBef>
                <a:spcPct val="0"/>
              </a:spcBef>
              <a:buClrTx/>
              <a:buFontTx/>
              <a:buNone/>
            </a:pPr>
            <a:endParaRPr lang="en-US" altLang="en-US" sz="3200">
              <a:latin typeface="Arial" panose="020B0604020202020204" pitchFamily="34" charset="0"/>
            </a:endParaRPr>
          </a:p>
        </p:txBody>
      </p:sp>
      <p:pic>
        <p:nvPicPr>
          <p:cNvPr id="88068" name="Shape 437" descr="IMG_3051.JPG">
            <a:extLst>
              <a:ext uri="{FF2B5EF4-FFF2-40B4-BE49-F238E27FC236}">
                <a16:creationId xmlns:a16="http://schemas.microsoft.com/office/drawing/2014/main" id="{891D9D39-BFB7-4E05-927B-61949E3B932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0" y="1981200"/>
            <a:ext cx="4530725" cy="3398838"/>
          </a:xfrm>
          <a:prstGeom prst="rect">
            <a:avLst/>
          </a:prstGeom>
          <a:noFill/>
          <a:ln w="28575">
            <a:solidFill>
              <a:srgbClr val="FFA400"/>
            </a:solidFill>
            <a:round/>
            <a:headEnd/>
            <a:tailEnd/>
          </a:ln>
          <a:extLst>
            <a:ext uri="{909E8E84-426E-40DD-AFC4-6F175D3DCCD1}">
              <a14:hiddenFill xmlns:a14="http://schemas.microsoft.com/office/drawing/2010/main">
                <a:solidFill>
                  <a:srgbClr val="FFFFFF"/>
                </a:solidFill>
              </a14:hiddenFill>
            </a:ext>
          </a:extLst>
        </p:spPr>
      </p:pic>
      <p:pic>
        <p:nvPicPr>
          <p:cNvPr id="6" name="Shape 445">
            <a:extLst>
              <a:ext uri="{FF2B5EF4-FFF2-40B4-BE49-F238E27FC236}">
                <a16:creationId xmlns:a16="http://schemas.microsoft.com/office/drawing/2014/main" id="{3685B082-3D65-46DE-A441-A1DD8ECDA591}"/>
              </a:ext>
            </a:extLst>
          </p:cNvPr>
          <p:cNvPicPr preferRelativeResize="0"/>
          <p:nvPr/>
        </p:nvPicPr>
        <p:blipFill>
          <a:blip r:embed="rId4">
            <a:alphaModFix/>
          </a:blip>
          <a:stretch>
            <a:fillRect/>
          </a:stretch>
        </p:blipFill>
        <p:spPr>
          <a:xfrm>
            <a:off x="1600200" y="1433513"/>
            <a:ext cx="3505200" cy="4495800"/>
          </a:xfrm>
          <a:prstGeom prst="rect">
            <a:avLst/>
          </a:prstGeom>
          <a:noFill/>
          <a:ln w="28575" cap="flat" cmpd="sng">
            <a:solidFill>
              <a:schemeClr val="accent3"/>
            </a:solidFill>
            <a:prstDash val="solid"/>
            <a:round/>
            <a:headEnd type="none" w="med" len="med"/>
            <a:tailEnd type="none" w="med" len="med"/>
          </a:ln>
        </p:spPr>
      </p:pic>
    </p:spTree>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Content Placeholder 1">
            <a:extLst>
              <a:ext uri="{FF2B5EF4-FFF2-40B4-BE49-F238E27FC236}">
                <a16:creationId xmlns:a16="http://schemas.microsoft.com/office/drawing/2014/main" id="{D04FC1DF-350E-4B67-B9A9-EC0F8F647F0B}"/>
              </a:ext>
            </a:extLst>
          </p:cNvPr>
          <p:cNvSpPr>
            <a:spLocks noGrp="1"/>
          </p:cNvSpPr>
          <p:nvPr>
            <p:ph idx="1"/>
          </p:nvPr>
        </p:nvSpPr>
        <p:spPr>
          <a:xfrm>
            <a:off x="838200" y="1644650"/>
            <a:ext cx="7696200" cy="4532313"/>
          </a:xfrm>
        </p:spPr>
        <p:txBody>
          <a:bodyPr/>
          <a:lstStyle/>
          <a:p>
            <a:pPr marL="0" indent="0">
              <a:spcBef>
                <a:spcPts val="600"/>
              </a:spcBef>
              <a:buFont typeface="Arial" panose="020B0604020202020204" pitchFamily="34" charset="0"/>
              <a:buNone/>
              <a:defRPr/>
            </a:pPr>
            <a:r>
              <a:rPr lang="en-US" altLang="en-US" sz="2400" dirty="0">
                <a:latin typeface="+mj-lt"/>
                <a:sym typeface="Open Sans Light" panose="020B0306030504020204" pitchFamily="34" charset="0"/>
              </a:rPr>
              <a:t>Research different ways of acquiring flexible seating: </a:t>
            </a:r>
          </a:p>
          <a:p>
            <a:pPr marL="568325">
              <a:spcBef>
                <a:spcPts val="600"/>
              </a:spcBef>
              <a:defRPr/>
            </a:pPr>
            <a:r>
              <a:rPr lang="en-US" altLang="en-US" sz="2400" dirty="0">
                <a:sym typeface="Open Sans Light" panose="020B0306030504020204" pitchFamily="34" charset="0"/>
              </a:rPr>
              <a:t>Purchasing</a:t>
            </a:r>
          </a:p>
          <a:p>
            <a:pPr marL="568325">
              <a:spcBef>
                <a:spcPts val="600"/>
              </a:spcBef>
              <a:defRPr/>
            </a:pPr>
            <a:r>
              <a:rPr lang="en-US" altLang="en-US" sz="2400" dirty="0">
                <a:sym typeface="Open Sans Light" panose="020B0306030504020204" pitchFamily="34" charset="0"/>
              </a:rPr>
              <a:t>School Made</a:t>
            </a:r>
          </a:p>
          <a:p>
            <a:pPr marL="568325">
              <a:spcBef>
                <a:spcPts val="600"/>
              </a:spcBef>
              <a:defRPr/>
            </a:pPr>
            <a:r>
              <a:rPr lang="en-US" altLang="en-US" sz="2400" dirty="0">
                <a:sym typeface="Open Sans Light" panose="020B0306030504020204" pitchFamily="34" charset="0"/>
              </a:rPr>
              <a:t>Requesting Donations </a:t>
            </a:r>
          </a:p>
          <a:p>
            <a:pPr marL="568325">
              <a:spcBef>
                <a:spcPts val="600"/>
              </a:spcBef>
              <a:defRPr/>
            </a:pPr>
            <a:r>
              <a:rPr lang="en-US" altLang="en-US" sz="2400" dirty="0">
                <a:sym typeface="Open Sans Light" panose="020B0306030504020204" pitchFamily="34" charset="0"/>
              </a:rPr>
              <a:t>Grant Funding</a:t>
            </a:r>
          </a:p>
          <a:p>
            <a:pPr marL="0" indent="0">
              <a:spcBef>
                <a:spcPts val="600"/>
              </a:spcBef>
              <a:buFont typeface="Arial" panose="020B0604020202020204" pitchFamily="34" charset="0"/>
              <a:buNone/>
              <a:defRPr/>
            </a:pPr>
            <a:r>
              <a:rPr lang="en-US" altLang="en-US" sz="2400" dirty="0">
                <a:latin typeface="+mj-lt"/>
                <a:sym typeface="Open Sans Light" panose="020B0306030504020204" pitchFamily="34" charset="0"/>
              </a:rPr>
              <a:t>Establish expectations for use and behavior:</a:t>
            </a:r>
          </a:p>
          <a:p>
            <a:pPr marL="568325">
              <a:spcBef>
                <a:spcPts val="600"/>
              </a:spcBef>
              <a:defRPr/>
            </a:pPr>
            <a:r>
              <a:rPr lang="en-US" altLang="en-US" sz="2400" dirty="0">
                <a:sym typeface="Open Sans Light" panose="020B0306030504020204" pitchFamily="34" charset="0"/>
              </a:rPr>
              <a:t>Share the plan for sharing and how students may choose a type of seat.</a:t>
            </a:r>
          </a:p>
          <a:p>
            <a:pPr marL="568325">
              <a:spcBef>
                <a:spcPts val="600"/>
              </a:spcBef>
              <a:defRPr/>
            </a:pPr>
            <a:r>
              <a:rPr lang="en-US" altLang="en-US" sz="2400" dirty="0">
                <a:sym typeface="Open Sans Light" panose="020B0306030504020204" pitchFamily="34" charset="0"/>
              </a:rPr>
              <a:t>Let students know that the teacher can move anyone at anytime.</a:t>
            </a:r>
          </a:p>
        </p:txBody>
      </p:sp>
      <p:sp>
        <p:nvSpPr>
          <p:cNvPr id="90115" name="Google Shape;373;p48">
            <a:extLst>
              <a:ext uri="{FF2B5EF4-FFF2-40B4-BE49-F238E27FC236}">
                <a16:creationId xmlns:a16="http://schemas.microsoft.com/office/drawing/2014/main" id="{147373B9-DB3C-4BCB-88EC-7BCFCDDA631C}"/>
              </a:ext>
            </a:extLst>
          </p:cNvPr>
          <p:cNvSpPr>
            <a:spLocks noGrp="1" noChangeArrowheads="1"/>
          </p:cNvSpPr>
          <p:nvPr>
            <p:ph type="title"/>
          </p:nvPr>
        </p:nvSpPr>
        <p:spPr/>
        <p:txBody>
          <a:bodyPr/>
          <a:lstStyle/>
          <a:p>
            <a:r>
              <a:rPr lang="en-US" altLang="en-US"/>
              <a:t>Flexible Seating – Implementation </a:t>
            </a:r>
          </a:p>
        </p:txBody>
      </p:sp>
      <p:pic>
        <p:nvPicPr>
          <p:cNvPr id="90116" name="Shape 454" descr="IMG_4861.JPG">
            <a:extLst>
              <a:ext uri="{FF2B5EF4-FFF2-40B4-BE49-F238E27FC236}">
                <a16:creationId xmlns:a16="http://schemas.microsoft.com/office/drawing/2014/main" id="{F3472DD4-6D6C-48FE-8274-1AC0C296944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0" y="1828800"/>
            <a:ext cx="2819400" cy="3759200"/>
          </a:xfrm>
          <a:prstGeom prst="rect">
            <a:avLst/>
          </a:prstGeom>
          <a:noFill/>
          <a:ln w="28575">
            <a:solidFill>
              <a:srgbClr val="FFA400"/>
            </a:solidFill>
            <a:round/>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3">
            <a:extLst>
              <a:ext uri="{FF2B5EF4-FFF2-40B4-BE49-F238E27FC236}">
                <a16:creationId xmlns:a16="http://schemas.microsoft.com/office/drawing/2014/main" id="{FA1FDB67-CB2C-427B-A2BD-B7D4EC185787}"/>
              </a:ext>
            </a:extLst>
          </p:cNvPr>
          <p:cNvSpPr>
            <a:spLocks noGrp="1" noChangeArrowheads="1"/>
          </p:cNvSpPr>
          <p:nvPr>
            <p:ph type="title"/>
          </p:nvPr>
        </p:nvSpPr>
        <p:spPr>
          <a:xfrm>
            <a:off x="1676400" y="423863"/>
            <a:ext cx="8340725" cy="2547937"/>
          </a:xfrm>
        </p:spPr>
        <p:txBody>
          <a:bodyPr/>
          <a:lstStyle/>
          <a:p>
            <a:pPr>
              <a:lnSpc>
                <a:spcPct val="100000"/>
              </a:lnSpc>
            </a:pPr>
            <a:r>
              <a:rPr lang="en-US" altLang="en-US"/>
              <a:t>Supporting Brain Breaks </a:t>
            </a:r>
            <a:br>
              <a:rPr lang="en-US" altLang="en-US"/>
            </a:br>
            <a:r>
              <a:rPr lang="en-US" altLang="en-US"/>
              <a:t>in Schools </a:t>
            </a:r>
          </a:p>
        </p:txBody>
      </p:sp>
      <p:sp>
        <p:nvSpPr>
          <p:cNvPr id="92163" name="Text Placeholder 2">
            <a:extLst>
              <a:ext uri="{FF2B5EF4-FFF2-40B4-BE49-F238E27FC236}">
                <a16:creationId xmlns:a16="http://schemas.microsoft.com/office/drawing/2014/main" id="{C6578BE6-C458-4F24-98C0-7E3F84B12458}"/>
              </a:ext>
            </a:extLst>
          </p:cNvPr>
          <p:cNvSpPr>
            <a:spLocks noGrp="1" noChangeArrowheads="1"/>
          </p:cNvSpPr>
          <p:nvPr>
            <p:ph type="body" idx="1"/>
          </p:nvPr>
        </p:nvSpPr>
        <p:spPr>
          <a:xfrm>
            <a:off x="1676400" y="3246438"/>
            <a:ext cx="8340725" cy="1500187"/>
          </a:xfrm>
        </p:spPr>
        <p:txBody>
          <a:bodyPr/>
          <a:lstStyle/>
          <a:p>
            <a:endParaRPr lang="en-US" altLang="en-US"/>
          </a:p>
        </p:txBody>
      </p:sp>
    </p:spTree>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Content Placeholder 1">
            <a:extLst>
              <a:ext uri="{FF2B5EF4-FFF2-40B4-BE49-F238E27FC236}">
                <a16:creationId xmlns:a16="http://schemas.microsoft.com/office/drawing/2014/main" id="{3F2BC0B0-B08E-4D7D-84C3-3C2CB5A54E48}"/>
              </a:ext>
            </a:extLst>
          </p:cNvPr>
          <p:cNvSpPr>
            <a:spLocks noGrp="1" noChangeArrowheads="1"/>
          </p:cNvSpPr>
          <p:nvPr>
            <p:ph idx="1"/>
          </p:nvPr>
        </p:nvSpPr>
        <p:spPr>
          <a:xfrm>
            <a:off x="838200" y="1828800"/>
            <a:ext cx="10515600" cy="4348163"/>
          </a:xfrm>
        </p:spPr>
        <p:txBody>
          <a:bodyPr/>
          <a:lstStyle/>
          <a:p>
            <a:r>
              <a:rPr lang="en-US" altLang="en-US"/>
              <a:t>A written document that guides a local education agency (LEA) or school district’s efforts to establish a school environment that promotes students’ health, well-being, and ability to learn.</a:t>
            </a:r>
          </a:p>
          <a:p>
            <a:r>
              <a:rPr lang="en-US" altLang="en-US"/>
              <a:t>Federal and State Law requires that local educational agencies participating in the school meal programs establish a local school wellness policy. </a:t>
            </a:r>
          </a:p>
        </p:txBody>
      </p:sp>
      <p:sp>
        <p:nvSpPr>
          <p:cNvPr id="94211" name="Title 2">
            <a:extLst>
              <a:ext uri="{FF2B5EF4-FFF2-40B4-BE49-F238E27FC236}">
                <a16:creationId xmlns:a16="http://schemas.microsoft.com/office/drawing/2014/main" id="{1FC9AF72-8C56-443E-A8C5-335D1CFC08FB}"/>
              </a:ext>
            </a:extLst>
          </p:cNvPr>
          <p:cNvSpPr>
            <a:spLocks noGrp="1" noChangeArrowheads="1"/>
          </p:cNvSpPr>
          <p:nvPr>
            <p:ph type="title"/>
          </p:nvPr>
        </p:nvSpPr>
        <p:spPr/>
        <p:txBody>
          <a:bodyPr/>
          <a:lstStyle/>
          <a:p>
            <a:pPr>
              <a:lnSpc>
                <a:spcPct val="100000"/>
              </a:lnSpc>
            </a:pPr>
            <a:r>
              <a:rPr lang="en-US" altLang="en-US"/>
              <a:t>Create Wellness Policies Focused on Physical Activity</a:t>
            </a:r>
          </a:p>
        </p:txBody>
      </p:sp>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D7CC1448-DB15-4034-A621-F151DDF0AD49}"/>
              </a:ext>
            </a:extLst>
          </p:cNvPr>
          <p:cNvSpPr>
            <a:spLocks noGrp="1" noChangeArrowheads="1"/>
          </p:cNvSpPr>
          <p:nvPr>
            <p:ph type="title"/>
          </p:nvPr>
        </p:nvSpPr>
        <p:spPr>
          <a:xfrm>
            <a:off x="1676400" y="423863"/>
            <a:ext cx="8340725" cy="2547937"/>
          </a:xfrm>
        </p:spPr>
        <p:txBody>
          <a:bodyPr/>
          <a:lstStyle/>
          <a:p>
            <a:r>
              <a:rPr lang="en-US" altLang="en-US"/>
              <a:t>What are Brain Breaks?</a:t>
            </a:r>
          </a:p>
        </p:txBody>
      </p:sp>
      <p:sp>
        <p:nvSpPr>
          <p:cNvPr id="22531" name="Text Placeholder 2">
            <a:extLst>
              <a:ext uri="{FF2B5EF4-FFF2-40B4-BE49-F238E27FC236}">
                <a16:creationId xmlns:a16="http://schemas.microsoft.com/office/drawing/2014/main" id="{24E61179-3E62-4C31-A276-9E74ABF8BED6}"/>
              </a:ext>
            </a:extLst>
          </p:cNvPr>
          <p:cNvSpPr>
            <a:spLocks noGrp="1" noChangeArrowheads="1"/>
          </p:cNvSpPr>
          <p:nvPr>
            <p:ph type="body" idx="1"/>
          </p:nvPr>
        </p:nvSpPr>
        <p:spPr>
          <a:xfrm>
            <a:off x="1676400" y="3246438"/>
            <a:ext cx="8340725" cy="1500187"/>
          </a:xfrm>
        </p:spPr>
        <p:txBody>
          <a:bodyPr/>
          <a:lstStyle/>
          <a:p>
            <a:endParaRPr lang="en-US" altLang="en-US"/>
          </a:p>
        </p:txBody>
      </p:sp>
    </p:spTree>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Content Placeholder 1">
            <a:extLst>
              <a:ext uri="{FF2B5EF4-FFF2-40B4-BE49-F238E27FC236}">
                <a16:creationId xmlns:a16="http://schemas.microsoft.com/office/drawing/2014/main" id="{6C9F7E9B-4ABE-4E3A-AE9A-A7C67957F825}"/>
              </a:ext>
            </a:extLst>
          </p:cNvPr>
          <p:cNvSpPr>
            <a:spLocks noGrp="1"/>
          </p:cNvSpPr>
          <p:nvPr>
            <p:ph sz="half" idx="1"/>
          </p:nvPr>
        </p:nvSpPr>
        <p:spPr>
          <a:xfrm>
            <a:off x="838200" y="2049463"/>
            <a:ext cx="5181600" cy="4351337"/>
          </a:xfrm>
        </p:spPr>
        <p:txBody>
          <a:bodyPr/>
          <a:lstStyle/>
          <a:p>
            <a:pPr marL="0" indent="0">
              <a:buFont typeface="Arial" panose="020B0604020202020204" pitchFamily="34" charset="0"/>
              <a:buNone/>
              <a:defRPr/>
            </a:pPr>
            <a:r>
              <a:rPr lang="en-US" altLang="en-US" b="1" dirty="0">
                <a:latin typeface="+mj-lt"/>
              </a:rPr>
              <a:t>Categories:</a:t>
            </a:r>
          </a:p>
          <a:p>
            <a:pPr marL="514350" indent="-514350">
              <a:buClr>
                <a:srgbClr val="C00000"/>
              </a:buClr>
              <a:buFont typeface="+mj-lt"/>
              <a:buAutoNum type="arabicPeriod"/>
              <a:defRPr/>
            </a:pPr>
            <a:r>
              <a:rPr lang="en-US" altLang="en-US" dirty="0"/>
              <a:t>Nutrition</a:t>
            </a:r>
          </a:p>
          <a:p>
            <a:pPr marL="514350" indent="-514350">
              <a:buClr>
                <a:srgbClr val="C00000"/>
              </a:buClr>
              <a:buFont typeface="+mj-lt"/>
              <a:buAutoNum type="arabicPeriod"/>
              <a:defRPr/>
            </a:pPr>
            <a:r>
              <a:rPr lang="en-US" altLang="en-US" dirty="0"/>
              <a:t>Nutrition Promotion and Education</a:t>
            </a:r>
          </a:p>
          <a:p>
            <a:pPr marL="514350" indent="-514350">
              <a:buClr>
                <a:srgbClr val="C00000"/>
              </a:buClr>
              <a:buFont typeface="+mj-lt"/>
              <a:buAutoNum type="arabicPeriod"/>
              <a:defRPr/>
            </a:pPr>
            <a:r>
              <a:rPr lang="en-US" altLang="en-US" dirty="0"/>
              <a:t>Physical Activity</a:t>
            </a:r>
          </a:p>
          <a:p>
            <a:pPr marL="514350" indent="-514350">
              <a:buClr>
                <a:srgbClr val="C00000"/>
              </a:buClr>
              <a:buFont typeface="+mj-lt"/>
              <a:buAutoNum type="arabicPeriod"/>
              <a:defRPr/>
            </a:pPr>
            <a:r>
              <a:rPr lang="en-US" altLang="en-US" dirty="0"/>
              <a:t>Integrated School Based Wellness </a:t>
            </a:r>
          </a:p>
          <a:p>
            <a:pPr>
              <a:defRPr/>
            </a:pPr>
            <a:endParaRPr lang="en-US" altLang="en-US" dirty="0"/>
          </a:p>
        </p:txBody>
      </p:sp>
      <p:sp>
        <p:nvSpPr>
          <p:cNvPr id="7" name="Content Placeholder 6">
            <a:extLst>
              <a:ext uri="{FF2B5EF4-FFF2-40B4-BE49-F238E27FC236}">
                <a16:creationId xmlns:a16="http://schemas.microsoft.com/office/drawing/2014/main" id="{B5D2724E-056B-4F74-B115-5591C9BEFFA5}"/>
              </a:ext>
            </a:extLst>
          </p:cNvPr>
          <p:cNvSpPr>
            <a:spLocks noGrp="1"/>
          </p:cNvSpPr>
          <p:nvPr>
            <p:ph sz="half" idx="2"/>
          </p:nvPr>
        </p:nvSpPr>
        <p:spPr>
          <a:xfrm>
            <a:off x="6705600" y="2049463"/>
            <a:ext cx="4648200" cy="4351337"/>
          </a:xfrm>
        </p:spPr>
        <p:txBody>
          <a:bodyPr/>
          <a:lstStyle/>
          <a:p>
            <a:pPr marL="0" indent="0">
              <a:buFont typeface="Arial" panose="020B0604020202020204" pitchFamily="34" charset="0"/>
              <a:buNone/>
              <a:defRPr/>
            </a:pPr>
            <a:r>
              <a:rPr lang="en-US" altLang="en-US" b="1" dirty="0">
                <a:latin typeface="+mj-lt"/>
              </a:rPr>
              <a:t>Levels:</a:t>
            </a:r>
          </a:p>
          <a:p>
            <a:pPr marL="514350" indent="-514350">
              <a:buClr>
                <a:srgbClr val="C00000"/>
              </a:buClr>
              <a:buFont typeface="+mj-lt"/>
              <a:buAutoNum type="arabicPeriod"/>
              <a:defRPr/>
            </a:pPr>
            <a:r>
              <a:rPr lang="en-US" altLang="en-US" dirty="0"/>
              <a:t>Implementing</a:t>
            </a:r>
          </a:p>
          <a:p>
            <a:pPr marL="514350" indent="-514350">
              <a:buClr>
                <a:srgbClr val="C00000"/>
              </a:buClr>
              <a:buFont typeface="+mj-lt"/>
              <a:buAutoNum type="arabicPeriod"/>
              <a:defRPr/>
            </a:pPr>
            <a:r>
              <a:rPr lang="en-US" altLang="en-US" dirty="0"/>
              <a:t>Transitioning</a:t>
            </a:r>
          </a:p>
          <a:p>
            <a:pPr marL="514350" indent="-514350">
              <a:buClr>
                <a:srgbClr val="C00000"/>
              </a:buClr>
              <a:buFont typeface="+mj-lt"/>
              <a:buAutoNum type="arabicPeriod"/>
              <a:defRPr/>
            </a:pPr>
            <a:r>
              <a:rPr lang="en-US" altLang="en-US" dirty="0"/>
              <a:t>Modeling  </a:t>
            </a:r>
          </a:p>
          <a:p>
            <a:pPr>
              <a:defRPr/>
            </a:pPr>
            <a:endParaRPr lang="en-US" dirty="0"/>
          </a:p>
        </p:txBody>
      </p:sp>
      <p:sp>
        <p:nvSpPr>
          <p:cNvPr id="96260" name="Title 2">
            <a:extLst>
              <a:ext uri="{FF2B5EF4-FFF2-40B4-BE49-F238E27FC236}">
                <a16:creationId xmlns:a16="http://schemas.microsoft.com/office/drawing/2014/main" id="{8721CAF4-4681-449C-A7C2-C0025E206A6C}"/>
              </a:ext>
            </a:extLst>
          </p:cNvPr>
          <p:cNvSpPr>
            <a:spLocks noGrp="1" noChangeArrowheads="1"/>
          </p:cNvSpPr>
          <p:nvPr>
            <p:ph type="title"/>
          </p:nvPr>
        </p:nvSpPr>
        <p:spPr/>
        <p:txBody>
          <a:bodyPr/>
          <a:lstStyle/>
          <a:p>
            <a:pPr>
              <a:lnSpc>
                <a:spcPct val="100000"/>
              </a:lnSpc>
            </a:pPr>
            <a:r>
              <a:rPr lang="en-US" altLang="en-US"/>
              <a:t>Kansas School Wellness Policy Model Guidelines</a:t>
            </a:r>
          </a:p>
        </p:txBody>
      </p:sp>
    </p:spTree>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
            <a:extLst>
              <a:ext uri="{FF2B5EF4-FFF2-40B4-BE49-F238E27FC236}">
                <a16:creationId xmlns:a16="http://schemas.microsoft.com/office/drawing/2014/main" id="{8881FB52-E577-443D-9A73-162DED0964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609600"/>
            <a:ext cx="11255375" cy="5038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3">
            <a:extLst>
              <a:ext uri="{FF2B5EF4-FFF2-40B4-BE49-F238E27FC236}">
                <a16:creationId xmlns:a16="http://schemas.microsoft.com/office/drawing/2014/main" id="{68D10688-D59F-4070-A0D4-23E92075026B}"/>
              </a:ext>
            </a:extLst>
          </p:cNvPr>
          <p:cNvPicPr>
            <a:picLocks noChangeAspect="1"/>
          </p:cNvPicPr>
          <p:nvPr/>
        </p:nvPicPr>
        <p:blipFill>
          <a:blip r:embed="rId3">
            <a:extLst>
              <a:ext uri="{28A0092B-C50C-407E-A947-70E740481C1C}">
                <a14:useLocalDpi xmlns:a14="http://schemas.microsoft.com/office/drawing/2010/main" val="0"/>
              </a:ext>
            </a:extLst>
          </a:blip>
          <a:srcRect b="20715"/>
          <a:stretch>
            <a:fillRect/>
          </a:stretch>
        </p:blipFill>
        <p:spPr bwMode="auto">
          <a:xfrm>
            <a:off x="7429500" y="2800350"/>
            <a:ext cx="4273550" cy="2838450"/>
          </a:xfrm>
          <a:prstGeom prst="rect">
            <a:avLst/>
          </a:prstGeom>
          <a:ln>
            <a:solidFill>
              <a:schemeClr val="accent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0355" name="Picture 14">
            <a:extLst>
              <a:ext uri="{FF2B5EF4-FFF2-40B4-BE49-F238E27FC236}">
                <a16:creationId xmlns:a16="http://schemas.microsoft.com/office/drawing/2014/main" id="{5DA74339-882A-4DFD-9CA7-D554D5A278F7}"/>
              </a:ext>
            </a:extLst>
          </p:cNvPr>
          <p:cNvPicPr>
            <a:picLocks noChangeAspect="1"/>
          </p:cNvPicPr>
          <p:nvPr/>
        </p:nvPicPr>
        <p:blipFill>
          <a:blip r:embed="rId4">
            <a:extLst>
              <a:ext uri="{28A0092B-C50C-407E-A947-70E740481C1C}">
                <a14:useLocalDpi xmlns:a14="http://schemas.microsoft.com/office/drawing/2010/main" val="0"/>
              </a:ext>
            </a:extLst>
          </a:blip>
          <a:srcRect l="3859" r="6110"/>
          <a:stretch>
            <a:fillRect/>
          </a:stretch>
        </p:blipFill>
        <p:spPr bwMode="auto">
          <a:xfrm>
            <a:off x="838200" y="3752850"/>
            <a:ext cx="4929188" cy="2074863"/>
          </a:xfrm>
          <a:prstGeom prst="rect">
            <a:avLst/>
          </a:prstGeom>
          <a:ln>
            <a:solidFill>
              <a:schemeClr val="accent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0356" name="Picture 48">
            <a:extLst>
              <a:ext uri="{FF2B5EF4-FFF2-40B4-BE49-F238E27FC236}">
                <a16:creationId xmlns:a16="http://schemas.microsoft.com/office/drawing/2014/main" id="{B5DC7976-694A-4C35-8C42-784BE6B264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19975" y="604838"/>
            <a:ext cx="4275138" cy="1874837"/>
          </a:xfrm>
          <a:prstGeom prst="rect">
            <a:avLst/>
          </a:prstGeom>
          <a:ln>
            <a:solidFill>
              <a:schemeClr val="accent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0357" name="Picture 8">
            <a:extLst>
              <a:ext uri="{FF2B5EF4-FFF2-40B4-BE49-F238E27FC236}">
                <a16:creationId xmlns:a16="http://schemas.microsoft.com/office/drawing/2014/main" id="{999EECC7-3D6A-4231-8F8C-080866FB4CC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6725" y="377825"/>
            <a:ext cx="6669088" cy="3173413"/>
          </a:xfrm>
          <a:prstGeom prst="rect">
            <a:avLst/>
          </a:prstGeom>
          <a:ln>
            <a:solidFill>
              <a:schemeClr val="accent2"/>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20" name="Straight Arrow Connector 19">
            <a:extLst>
              <a:ext uri="{FF2B5EF4-FFF2-40B4-BE49-F238E27FC236}">
                <a16:creationId xmlns:a16="http://schemas.microsoft.com/office/drawing/2014/main" id="{44F9D1DE-A2E1-4F63-A457-E572BB527D03}"/>
              </a:ext>
            </a:extLst>
          </p:cNvPr>
          <p:cNvCxnSpPr>
            <a:cxnSpLocks/>
          </p:cNvCxnSpPr>
          <p:nvPr/>
        </p:nvCxnSpPr>
        <p:spPr>
          <a:xfrm flipV="1">
            <a:off x="3657600" y="1503363"/>
            <a:ext cx="3962400" cy="1401762"/>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14C55CCE-7C3B-4755-98C4-4586F857B0EA}"/>
              </a:ext>
            </a:extLst>
          </p:cNvPr>
          <p:cNvCxnSpPr>
            <a:cxnSpLocks/>
          </p:cNvCxnSpPr>
          <p:nvPr/>
        </p:nvCxnSpPr>
        <p:spPr>
          <a:xfrm>
            <a:off x="2438400" y="3276600"/>
            <a:ext cx="533400" cy="547688"/>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B3C70E5-46EF-41A8-967F-2F3050B9ED49}"/>
              </a:ext>
            </a:extLst>
          </p:cNvPr>
          <p:cNvCxnSpPr>
            <a:cxnSpLocks/>
          </p:cNvCxnSpPr>
          <p:nvPr/>
        </p:nvCxnSpPr>
        <p:spPr>
          <a:xfrm flipV="1">
            <a:off x="5486400" y="3106738"/>
            <a:ext cx="2133600" cy="322262"/>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0361" name="TextBox 1">
            <a:extLst>
              <a:ext uri="{FF2B5EF4-FFF2-40B4-BE49-F238E27FC236}">
                <a16:creationId xmlns:a16="http://schemas.microsoft.com/office/drawing/2014/main" id="{06D2240B-E58E-4725-A695-85242FBD38FD}"/>
              </a:ext>
            </a:extLst>
          </p:cNvPr>
          <p:cNvSpPr txBox="1">
            <a:spLocks noChangeArrowheads="1"/>
          </p:cNvSpPr>
          <p:nvPr/>
        </p:nvSpPr>
        <p:spPr bwMode="auto">
          <a:xfrm>
            <a:off x="5324475" y="5980113"/>
            <a:ext cx="6400800" cy="461962"/>
          </a:xfrm>
          <a:prstGeom prst="rect">
            <a:avLst/>
          </a:prstGeom>
          <a:solidFill>
            <a:schemeClr val="tx1">
              <a:lumMod val="10000"/>
              <a:lumOff val="90000"/>
            </a:schemeClr>
          </a:solidFill>
          <a:ln>
            <a:solidFill>
              <a:schemeClr val="tx1"/>
            </a:solidFill>
          </a:ln>
        </p:spPr>
        <p:txBody>
          <a:bodyPr>
            <a:spAutoFit/>
          </a:bodyPr>
          <a:lstStyle>
            <a:lvl1pPr>
              <a:lnSpc>
                <a:spcPct val="90000"/>
              </a:lnSpc>
              <a:spcBef>
                <a:spcPts val="1000"/>
              </a:spcBef>
              <a:buClr>
                <a:schemeClr val="accent2"/>
              </a:buClr>
              <a:buFont typeface="Arial" panose="020B0604020202020204" pitchFamily="34" charset="0"/>
              <a:buChar char="•"/>
              <a:defRPr sz="2800">
                <a:solidFill>
                  <a:schemeClr val="tx1"/>
                </a:solidFill>
                <a:latin typeface="Open Sans Light" panose="020B0306030504020204" pitchFamily="34" charset="0"/>
                <a:cs typeface="Open Sans Light" panose="020B0306030504020204" pitchFamily="34" charset="0"/>
              </a:defRPr>
            </a:lvl1pPr>
            <a:lvl2pPr marL="742950" indent="-285750">
              <a:lnSpc>
                <a:spcPct val="90000"/>
              </a:lnSpc>
              <a:spcBef>
                <a:spcPts val="500"/>
              </a:spcBef>
              <a:buClr>
                <a:schemeClr val="accent1"/>
              </a:buClr>
              <a:buFont typeface="Arial" panose="020B0604020202020204" pitchFamily="34" charset="0"/>
              <a:buChar char="•"/>
              <a:defRPr sz="2400">
                <a:solidFill>
                  <a:schemeClr val="tx1"/>
                </a:solidFill>
                <a:latin typeface="Open Sans Light" panose="020B0306030504020204" pitchFamily="34" charset="0"/>
                <a:cs typeface="Open Sans Light" panose="020B0306030504020204" pitchFamily="34" charset="0"/>
              </a:defRPr>
            </a:lvl2pPr>
            <a:lvl3pPr marL="1143000" indent="-228600">
              <a:lnSpc>
                <a:spcPct val="90000"/>
              </a:lnSpc>
              <a:spcBef>
                <a:spcPts val="500"/>
              </a:spcBef>
              <a:buClr>
                <a:srgbClr val="3570CF"/>
              </a:buClr>
              <a:buFont typeface="Arial" panose="020B0604020202020204" pitchFamily="34" charset="0"/>
              <a:buChar char="•"/>
              <a:defRPr sz="2000">
                <a:solidFill>
                  <a:schemeClr val="tx1"/>
                </a:solidFill>
                <a:latin typeface="Open Sans Light" panose="020B0306030504020204" pitchFamily="34" charset="0"/>
                <a:cs typeface="Open Sans Light" panose="020B0306030504020204" pitchFamily="34" charset="0"/>
              </a:defRPr>
            </a:lvl3pPr>
            <a:lvl4pPr marL="1600200" indent="-228600">
              <a:lnSpc>
                <a:spcPct val="90000"/>
              </a:lnSpc>
              <a:spcBef>
                <a:spcPts val="500"/>
              </a:spcBef>
              <a:buClr>
                <a:schemeClr val="accent2"/>
              </a:buClr>
              <a:buFont typeface="Arial" panose="020B0604020202020204" pitchFamily="34" charset="0"/>
              <a:buChar char="•"/>
              <a:defRPr>
                <a:solidFill>
                  <a:schemeClr val="tx1"/>
                </a:solidFill>
                <a:latin typeface="Open Sans Light" panose="020B0306030504020204" pitchFamily="34" charset="0"/>
                <a:cs typeface="Open Sans Light" panose="020B0306030504020204" pitchFamily="34" charset="0"/>
              </a:defRPr>
            </a:lvl4pPr>
            <a:lvl5pPr marL="2057400" indent="-228600">
              <a:lnSpc>
                <a:spcPct val="90000"/>
              </a:lnSpc>
              <a:spcBef>
                <a:spcPts val="500"/>
              </a:spcBef>
              <a:buClr>
                <a:srgbClr val="888C91"/>
              </a:buClr>
              <a:buFont typeface="Arial" panose="020B0604020202020204" pitchFamily="34" charset="0"/>
              <a:buChar char="•"/>
              <a:defRPr>
                <a:solidFill>
                  <a:schemeClr val="tx1"/>
                </a:solidFill>
                <a:latin typeface="Open Sans Light" panose="020B0306030504020204" pitchFamily="34" charset="0"/>
                <a:cs typeface="Open Sans Light" panose="020B0306030504020204" pitchFamily="34" charset="0"/>
              </a:defRPr>
            </a:lvl5pPr>
            <a:lvl6pPr marL="2514600" indent="-228600" eaLnBrk="0" fontAlgn="base" hangingPunct="0">
              <a:lnSpc>
                <a:spcPct val="90000"/>
              </a:lnSpc>
              <a:spcBef>
                <a:spcPts val="500"/>
              </a:spcBef>
              <a:spcAft>
                <a:spcPct val="0"/>
              </a:spcAft>
              <a:buClr>
                <a:srgbClr val="888C91"/>
              </a:buClr>
              <a:buFont typeface="Arial" panose="020B0604020202020204" pitchFamily="34" charset="0"/>
              <a:buChar char="•"/>
              <a:defRPr>
                <a:solidFill>
                  <a:schemeClr val="tx1"/>
                </a:solidFill>
                <a:latin typeface="Open Sans Light" panose="020B0306030504020204" pitchFamily="34" charset="0"/>
                <a:cs typeface="Open Sans Light" panose="020B0306030504020204" pitchFamily="34" charset="0"/>
              </a:defRPr>
            </a:lvl6pPr>
            <a:lvl7pPr marL="2971800" indent="-228600" eaLnBrk="0" fontAlgn="base" hangingPunct="0">
              <a:lnSpc>
                <a:spcPct val="90000"/>
              </a:lnSpc>
              <a:spcBef>
                <a:spcPts val="500"/>
              </a:spcBef>
              <a:spcAft>
                <a:spcPct val="0"/>
              </a:spcAft>
              <a:buClr>
                <a:srgbClr val="888C91"/>
              </a:buClr>
              <a:buFont typeface="Arial" panose="020B0604020202020204" pitchFamily="34" charset="0"/>
              <a:buChar char="•"/>
              <a:defRPr>
                <a:solidFill>
                  <a:schemeClr val="tx1"/>
                </a:solidFill>
                <a:latin typeface="Open Sans Light" panose="020B0306030504020204" pitchFamily="34" charset="0"/>
                <a:cs typeface="Open Sans Light" panose="020B0306030504020204" pitchFamily="34" charset="0"/>
              </a:defRPr>
            </a:lvl7pPr>
            <a:lvl8pPr marL="3429000" indent="-228600" eaLnBrk="0" fontAlgn="base" hangingPunct="0">
              <a:lnSpc>
                <a:spcPct val="90000"/>
              </a:lnSpc>
              <a:spcBef>
                <a:spcPts val="500"/>
              </a:spcBef>
              <a:spcAft>
                <a:spcPct val="0"/>
              </a:spcAft>
              <a:buClr>
                <a:srgbClr val="888C91"/>
              </a:buClr>
              <a:buFont typeface="Arial" panose="020B0604020202020204" pitchFamily="34" charset="0"/>
              <a:buChar char="•"/>
              <a:defRPr>
                <a:solidFill>
                  <a:schemeClr val="tx1"/>
                </a:solidFill>
                <a:latin typeface="Open Sans Light" panose="020B0306030504020204" pitchFamily="34" charset="0"/>
                <a:cs typeface="Open Sans Light" panose="020B0306030504020204" pitchFamily="34" charset="0"/>
              </a:defRPr>
            </a:lvl8pPr>
            <a:lvl9pPr marL="3886200" indent="-228600" eaLnBrk="0" fontAlgn="base" hangingPunct="0">
              <a:lnSpc>
                <a:spcPct val="90000"/>
              </a:lnSpc>
              <a:spcBef>
                <a:spcPts val="500"/>
              </a:spcBef>
              <a:spcAft>
                <a:spcPct val="0"/>
              </a:spcAft>
              <a:buClr>
                <a:srgbClr val="888C91"/>
              </a:buClr>
              <a:buFont typeface="Arial" panose="020B0604020202020204" pitchFamily="34" charset="0"/>
              <a:buChar char="•"/>
              <a:defRPr>
                <a:solidFill>
                  <a:schemeClr val="tx1"/>
                </a:solidFill>
                <a:latin typeface="Open Sans Light" panose="020B0306030504020204" pitchFamily="34" charset="0"/>
                <a:cs typeface="Open Sans Light" panose="020B0306030504020204" pitchFamily="34" charset="0"/>
              </a:defRPr>
            </a:lvl9pPr>
          </a:lstStyle>
          <a:p>
            <a:pPr eaLnBrk="1" hangingPunct="1">
              <a:lnSpc>
                <a:spcPct val="100000"/>
              </a:lnSpc>
              <a:spcBef>
                <a:spcPct val="0"/>
              </a:spcBef>
              <a:buClrTx/>
              <a:buFontTx/>
              <a:buNone/>
              <a:defRPr/>
            </a:pPr>
            <a:r>
              <a:rPr lang="en-US" altLang="en-US" sz="2400" b="1" dirty="0">
                <a:latin typeface="Arial" panose="020B0604020202020204" pitchFamily="34" charset="0"/>
                <a:hlinkClick r:id="rId7"/>
              </a:rPr>
              <a:t>www.kn-eat.org</a:t>
            </a:r>
            <a:r>
              <a:rPr lang="en-US" altLang="en-US" sz="2400" b="1" dirty="0">
                <a:latin typeface="Arial" panose="020B0604020202020204" pitchFamily="34" charset="0"/>
              </a:rPr>
              <a:t>, School Wellness Policies </a:t>
            </a:r>
          </a:p>
        </p:txBody>
      </p:sp>
    </p:spTree>
  </p:cSld>
  <p:clrMapOvr>
    <a:masterClrMapping/>
  </p:clrMapOvr>
  <p:transition>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Content Placeholder 1">
            <a:extLst>
              <a:ext uri="{FF2B5EF4-FFF2-40B4-BE49-F238E27FC236}">
                <a16:creationId xmlns:a16="http://schemas.microsoft.com/office/drawing/2014/main" id="{3B200D02-23B1-4E49-8B29-A9909531B43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90600" y="1660525"/>
            <a:ext cx="3487738" cy="4532313"/>
          </a:xfrm>
          <a:ln>
            <a:solidFill>
              <a:schemeClr val="tx1"/>
            </a:solidFill>
            <a:miter lim="800000"/>
            <a:headEnd/>
            <a:tailEnd/>
          </a:ln>
        </p:spPr>
      </p:pic>
      <p:sp>
        <p:nvSpPr>
          <p:cNvPr id="102403" name="Title 2">
            <a:extLst>
              <a:ext uri="{FF2B5EF4-FFF2-40B4-BE49-F238E27FC236}">
                <a16:creationId xmlns:a16="http://schemas.microsoft.com/office/drawing/2014/main" id="{42E7F6CE-044D-4806-819E-BB7A9773BA1C}"/>
              </a:ext>
            </a:extLst>
          </p:cNvPr>
          <p:cNvSpPr>
            <a:spLocks noGrp="1" noChangeArrowheads="1"/>
          </p:cNvSpPr>
          <p:nvPr>
            <p:ph type="title"/>
          </p:nvPr>
        </p:nvSpPr>
        <p:spPr/>
        <p:txBody>
          <a:bodyPr/>
          <a:lstStyle/>
          <a:p>
            <a:r>
              <a:rPr lang="en-US" altLang="en-US"/>
              <a:t>CDC Resources </a:t>
            </a:r>
          </a:p>
        </p:txBody>
      </p:sp>
      <p:pic>
        <p:nvPicPr>
          <p:cNvPr id="102404" name="Picture 2" descr="https://www.cdc.gov/healthyschools/physicalactivity/images/PE-PA-Circular-Model-785w.jpg">
            <a:extLst>
              <a:ext uri="{FF2B5EF4-FFF2-40B4-BE49-F238E27FC236}">
                <a16:creationId xmlns:a16="http://schemas.microsoft.com/office/drawing/2014/main" id="{4C2BFE41-1071-4F25-B997-7F64A29BE7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897063"/>
            <a:ext cx="5116513" cy="405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5" name="TextBox 2">
            <a:extLst>
              <a:ext uri="{FF2B5EF4-FFF2-40B4-BE49-F238E27FC236}">
                <a16:creationId xmlns:a16="http://schemas.microsoft.com/office/drawing/2014/main" id="{C49FFE8A-E164-40FA-BBA8-A6A5F74BCF37}"/>
              </a:ext>
            </a:extLst>
          </p:cNvPr>
          <p:cNvSpPr txBox="1">
            <a:spLocks noChangeArrowheads="1"/>
          </p:cNvSpPr>
          <p:nvPr/>
        </p:nvSpPr>
        <p:spPr bwMode="auto">
          <a:xfrm>
            <a:off x="5619750" y="1027113"/>
            <a:ext cx="57150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sz="2800">
                <a:solidFill>
                  <a:schemeClr val="tx1"/>
                </a:solidFill>
                <a:latin typeface="Open Sans Light" panose="020B0306030504020204" pitchFamily="34" charset="0"/>
                <a:cs typeface="Open Sans Light" panose="020B0306030504020204" pitchFamily="34" charset="0"/>
              </a:defRPr>
            </a:lvl1pPr>
            <a:lvl2pPr marL="742950" indent="-285750">
              <a:lnSpc>
                <a:spcPct val="90000"/>
              </a:lnSpc>
              <a:spcBef>
                <a:spcPts val="500"/>
              </a:spcBef>
              <a:buClr>
                <a:schemeClr val="accent1"/>
              </a:buClr>
              <a:buFont typeface="Arial" panose="020B0604020202020204" pitchFamily="34" charset="0"/>
              <a:buChar char="•"/>
              <a:defRPr sz="2400">
                <a:solidFill>
                  <a:schemeClr val="tx1"/>
                </a:solidFill>
                <a:latin typeface="Open Sans Light" panose="020B0306030504020204" pitchFamily="34" charset="0"/>
                <a:cs typeface="Open Sans Light" panose="020B0306030504020204" pitchFamily="34" charset="0"/>
              </a:defRPr>
            </a:lvl2pPr>
            <a:lvl3pPr marL="1143000" indent="-228600">
              <a:lnSpc>
                <a:spcPct val="90000"/>
              </a:lnSpc>
              <a:spcBef>
                <a:spcPts val="500"/>
              </a:spcBef>
              <a:buClr>
                <a:srgbClr val="3570CF"/>
              </a:buClr>
              <a:buFont typeface="Arial" panose="020B0604020202020204" pitchFamily="34" charset="0"/>
              <a:buChar char="•"/>
              <a:defRPr sz="2000">
                <a:solidFill>
                  <a:schemeClr val="tx1"/>
                </a:solidFill>
                <a:latin typeface="Open Sans Light" panose="020B0306030504020204" pitchFamily="34" charset="0"/>
                <a:cs typeface="Open Sans Light" panose="020B0306030504020204" pitchFamily="34" charset="0"/>
              </a:defRPr>
            </a:lvl3pPr>
            <a:lvl4pPr marL="1600200" indent="-228600">
              <a:lnSpc>
                <a:spcPct val="90000"/>
              </a:lnSpc>
              <a:spcBef>
                <a:spcPts val="500"/>
              </a:spcBef>
              <a:buClr>
                <a:schemeClr val="accent2"/>
              </a:buClr>
              <a:buFont typeface="Arial" panose="020B0604020202020204" pitchFamily="34" charset="0"/>
              <a:buChar char="•"/>
              <a:defRPr>
                <a:solidFill>
                  <a:schemeClr val="tx1"/>
                </a:solidFill>
                <a:latin typeface="Open Sans Light" panose="020B0306030504020204" pitchFamily="34" charset="0"/>
                <a:cs typeface="Open Sans Light" panose="020B0306030504020204" pitchFamily="34" charset="0"/>
              </a:defRPr>
            </a:lvl4pPr>
            <a:lvl5pPr marL="2057400" indent="-228600">
              <a:lnSpc>
                <a:spcPct val="90000"/>
              </a:lnSpc>
              <a:spcBef>
                <a:spcPts val="500"/>
              </a:spcBef>
              <a:buClr>
                <a:srgbClr val="888C91"/>
              </a:buClr>
              <a:buFont typeface="Arial" panose="020B0604020202020204" pitchFamily="34" charset="0"/>
              <a:buChar char="•"/>
              <a:defRPr>
                <a:solidFill>
                  <a:schemeClr val="tx1"/>
                </a:solidFill>
                <a:latin typeface="Open Sans Light" panose="020B0306030504020204" pitchFamily="34" charset="0"/>
                <a:cs typeface="Open Sans Light" panose="020B0306030504020204" pitchFamily="34" charset="0"/>
              </a:defRPr>
            </a:lvl5pPr>
            <a:lvl6pPr marL="2514600" indent="-228600" eaLnBrk="0" fontAlgn="base" hangingPunct="0">
              <a:lnSpc>
                <a:spcPct val="90000"/>
              </a:lnSpc>
              <a:spcBef>
                <a:spcPts val="500"/>
              </a:spcBef>
              <a:spcAft>
                <a:spcPct val="0"/>
              </a:spcAft>
              <a:buClr>
                <a:srgbClr val="888C91"/>
              </a:buClr>
              <a:buFont typeface="Arial" panose="020B0604020202020204" pitchFamily="34" charset="0"/>
              <a:buChar char="•"/>
              <a:defRPr>
                <a:solidFill>
                  <a:schemeClr val="tx1"/>
                </a:solidFill>
                <a:latin typeface="Open Sans Light" panose="020B0306030504020204" pitchFamily="34" charset="0"/>
                <a:cs typeface="Open Sans Light" panose="020B0306030504020204" pitchFamily="34" charset="0"/>
              </a:defRPr>
            </a:lvl6pPr>
            <a:lvl7pPr marL="2971800" indent="-228600" eaLnBrk="0" fontAlgn="base" hangingPunct="0">
              <a:lnSpc>
                <a:spcPct val="90000"/>
              </a:lnSpc>
              <a:spcBef>
                <a:spcPts val="500"/>
              </a:spcBef>
              <a:spcAft>
                <a:spcPct val="0"/>
              </a:spcAft>
              <a:buClr>
                <a:srgbClr val="888C91"/>
              </a:buClr>
              <a:buFont typeface="Arial" panose="020B0604020202020204" pitchFamily="34" charset="0"/>
              <a:buChar char="•"/>
              <a:defRPr>
                <a:solidFill>
                  <a:schemeClr val="tx1"/>
                </a:solidFill>
                <a:latin typeface="Open Sans Light" panose="020B0306030504020204" pitchFamily="34" charset="0"/>
                <a:cs typeface="Open Sans Light" panose="020B0306030504020204" pitchFamily="34" charset="0"/>
              </a:defRPr>
            </a:lvl7pPr>
            <a:lvl8pPr marL="3429000" indent="-228600" eaLnBrk="0" fontAlgn="base" hangingPunct="0">
              <a:lnSpc>
                <a:spcPct val="90000"/>
              </a:lnSpc>
              <a:spcBef>
                <a:spcPts val="500"/>
              </a:spcBef>
              <a:spcAft>
                <a:spcPct val="0"/>
              </a:spcAft>
              <a:buClr>
                <a:srgbClr val="888C91"/>
              </a:buClr>
              <a:buFont typeface="Arial" panose="020B0604020202020204" pitchFamily="34" charset="0"/>
              <a:buChar char="•"/>
              <a:defRPr>
                <a:solidFill>
                  <a:schemeClr val="tx1"/>
                </a:solidFill>
                <a:latin typeface="Open Sans Light" panose="020B0306030504020204" pitchFamily="34" charset="0"/>
                <a:cs typeface="Open Sans Light" panose="020B0306030504020204" pitchFamily="34" charset="0"/>
              </a:defRPr>
            </a:lvl8pPr>
            <a:lvl9pPr marL="3886200" indent="-228600" eaLnBrk="0" fontAlgn="base" hangingPunct="0">
              <a:lnSpc>
                <a:spcPct val="90000"/>
              </a:lnSpc>
              <a:spcBef>
                <a:spcPts val="500"/>
              </a:spcBef>
              <a:spcAft>
                <a:spcPct val="0"/>
              </a:spcAft>
              <a:buClr>
                <a:srgbClr val="888C91"/>
              </a:buClr>
              <a:buFont typeface="Arial" panose="020B0604020202020204" pitchFamily="34" charset="0"/>
              <a:buChar char="•"/>
              <a:defRPr>
                <a:solidFill>
                  <a:schemeClr val="tx1"/>
                </a:solidFill>
                <a:latin typeface="Open Sans Light" panose="020B0306030504020204" pitchFamily="34" charset="0"/>
                <a:cs typeface="Open Sans Light" panose="020B0306030504020204" pitchFamily="34" charset="0"/>
              </a:defRPr>
            </a:lvl9pPr>
          </a:lstStyle>
          <a:p>
            <a:pPr algn="ctr" eaLnBrk="1" hangingPunct="1">
              <a:spcBef>
                <a:spcPct val="0"/>
              </a:spcBef>
              <a:buClrTx/>
              <a:buFontTx/>
              <a:buNone/>
            </a:pPr>
            <a:r>
              <a:rPr lang="en-US" altLang="en-US">
                <a:solidFill>
                  <a:srgbClr val="002060"/>
                </a:solidFill>
                <a:latin typeface="Arial" panose="020B0604020202020204" pitchFamily="34" charset="0"/>
              </a:rPr>
              <a:t>Comprehensive School Physical Activity Program </a:t>
            </a:r>
          </a:p>
        </p:txBody>
      </p:sp>
    </p:spTree>
  </p:cSld>
  <p:clrMapOvr>
    <a:masterClrMapping/>
  </p:clrMapOvr>
  <p:transition>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4" descr="https://www.cdc.gov/healthyschools/physicalactivity/images/ClassActivity_8.5x11_horizontal.jpg">
            <a:extLst>
              <a:ext uri="{FF2B5EF4-FFF2-40B4-BE49-F238E27FC236}">
                <a16:creationId xmlns:a16="http://schemas.microsoft.com/office/drawing/2014/main" id="{EAB03652-E3CE-41D2-AC46-76376E451F5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38500" y="1719263"/>
            <a:ext cx="5715000" cy="4416425"/>
          </a:xfrm>
        </p:spPr>
      </p:pic>
      <p:sp>
        <p:nvSpPr>
          <p:cNvPr id="104451" name="Title 2">
            <a:extLst>
              <a:ext uri="{FF2B5EF4-FFF2-40B4-BE49-F238E27FC236}">
                <a16:creationId xmlns:a16="http://schemas.microsoft.com/office/drawing/2014/main" id="{F2788992-76B9-41E6-B59E-F9E035A75473}"/>
              </a:ext>
            </a:extLst>
          </p:cNvPr>
          <p:cNvSpPr>
            <a:spLocks noGrp="1" noChangeArrowheads="1"/>
          </p:cNvSpPr>
          <p:nvPr>
            <p:ph type="title"/>
          </p:nvPr>
        </p:nvSpPr>
        <p:spPr/>
        <p:txBody>
          <a:bodyPr/>
          <a:lstStyle/>
          <a:p>
            <a:pPr>
              <a:lnSpc>
                <a:spcPct val="100000"/>
              </a:lnSpc>
            </a:pPr>
            <a:r>
              <a:rPr lang="en-US" altLang="en-US"/>
              <a:t>CDC Classroom Physical Activity Promotion Kit</a:t>
            </a:r>
          </a:p>
        </p:txBody>
      </p:sp>
    </p:spTree>
  </p:cSld>
  <p:clrMapOvr>
    <a:masterClrMapping/>
  </p:clrMapOvr>
  <p:transition>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Content Placeholder 4">
            <a:extLst>
              <a:ext uri="{FF2B5EF4-FFF2-40B4-BE49-F238E27FC236}">
                <a16:creationId xmlns:a16="http://schemas.microsoft.com/office/drawing/2014/main" id="{3DD1EEEF-D5F2-44CB-91BB-EF9A0FBE7407}"/>
              </a:ext>
            </a:extLst>
          </p:cNvPr>
          <p:cNvSpPr>
            <a:spLocks noGrp="1"/>
          </p:cNvSpPr>
          <p:nvPr>
            <p:ph idx="1"/>
          </p:nvPr>
        </p:nvSpPr>
        <p:spPr>
          <a:xfrm>
            <a:off x="838200" y="1644650"/>
            <a:ext cx="10515600" cy="4532313"/>
          </a:xfrm>
        </p:spPr>
        <p:txBody>
          <a:bodyPr rtlCol="0">
            <a:normAutofit/>
          </a:bodyPr>
          <a:lstStyle/>
          <a:p>
            <a:pPr marL="0" indent="0" algn="ctr" eaLnBrk="1" fontAlgn="auto" hangingPunct="1">
              <a:spcAft>
                <a:spcPts val="0"/>
              </a:spcAft>
              <a:buFont typeface="Arial" panose="020B0604020202020204" pitchFamily="34" charset="0"/>
              <a:buNone/>
              <a:defRPr/>
            </a:pPr>
            <a:endParaRPr lang="en-US" altLang="en-US" dirty="0"/>
          </a:p>
          <a:p>
            <a:pPr marL="0" indent="0" algn="ctr" eaLnBrk="1" fontAlgn="auto" hangingPunct="1">
              <a:spcAft>
                <a:spcPts val="0"/>
              </a:spcAft>
              <a:buFont typeface="Arial" panose="020B0604020202020204" pitchFamily="34" charset="0"/>
              <a:buNone/>
              <a:defRPr/>
            </a:pPr>
            <a:r>
              <a:rPr lang="en-US" altLang="en-US" dirty="0"/>
              <a:t>Kansas Association for Health, Physical Education, </a:t>
            </a:r>
          </a:p>
          <a:p>
            <a:pPr marL="0" indent="0" algn="ctr" eaLnBrk="1" fontAlgn="auto" hangingPunct="1">
              <a:spcAft>
                <a:spcPts val="0"/>
              </a:spcAft>
              <a:buFont typeface="Arial" panose="020B0604020202020204" pitchFamily="34" charset="0"/>
              <a:buNone/>
              <a:defRPr/>
            </a:pPr>
            <a:r>
              <a:rPr lang="en-US" altLang="en-US" dirty="0"/>
              <a:t>Recreation &amp; Dance</a:t>
            </a:r>
          </a:p>
          <a:p>
            <a:pPr marL="0" indent="0" algn="ctr" eaLnBrk="1" fontAlgn="auto" hangingPunct="1">
              <a:spcAft>
                <a:spcPts val="0"/>
              </a:spcAft>
              <a:buFont typeface="Arial" panose="020B0604020202020204" pitchFamily="34" charset="0"/>
              <a:buNone/>
              <a:defRPr/>
            </a:pPr>
            <a:endParaRPr lang="en-US" altLang="en-US" dirty="0"/>
          </a:p>
          <a:p>
            <a:pPr marL="0" indent="0" algn="ctr" eaLnBrk="1" fontAlgn="auto" hangingPunct="1">
              <a:spcAft>
                <a:spcPts val="0"/>
              </a:spcAft>
              <a:buFont typeface="Arial" panose="020B0604020202020204" pitchFamily="34" charset="0"/>
              <a:buNone/>
              <a:defRPr/>
            </a:pPr>
            <a:r>
              <a:rPr lang="en-US" altLang="en-US" dirty="0"/>
              <a:t>Mission: Seek to promote and advocate for </a:t>
            </a:r>
          </a:p>
          <a:p>
            <a:pPr marL="0" indent="0" algn="ctr" eaLnBrk="1" fontAlgn="auto" hangingPunct="1">
              <a:spcAft>
                <a:spcPts val="0"/>
              </a:spcAft>
              <a:buFont typeface="Arial" panose="020B0604020202020204" pitchFamily="34" charset="0"/>
              <a:buNone/>
              <a:defRPr/>
            </a:pPr>
            <a:r>
              <a:rPr lang="en-US" altLang="en-US" dirty="0"/>
              <a:t>healthy, active Kansans.</a:t>
            </a:r>
          </a:p>
          <a:p>
            <a:pPr marL="58737" indent="0" algn="ctr" eaLnBrk="1" fontAlgn="auto" hangingPunct="1">
              <a:spcAft>
                <a:spcPts val="0"/>
              </a:spcAft>
              <a:buFont typeface="Arial" panose="020B0604020202020204" pitchFamily="34" charset="0"/>
              <a:buNone/>
              <a:defRPr/>
            </a:pPr>
            <a:r>
              <a:rPr lang="en-US" b="1" dirty="0">
                <a:hlinkClick r:id="rId3"/>
              </a:rPr>
              <a:t>www.kahperd.org</a:t>
            </a:r>
            <a:endParaRPr lang="en-US" b="1" dirty="0"/>
          </a:p>
          <a:p>
            <a:pPr marL="0" indent="0" eaLnBrk="1" fontAlgn="auto" hangingPunct="1">
              <a:spcAft>
                <a:spcPts val="0"/>
              </a:spcAft>
              <a:buFont typeface="Arial" panose="020B0604020202020204" pitchFamily="34" charset="0"/>
              <a:buNone/>
              <a:defRPr/>
            </a:pPr>
            <a:endParaRPr lang="en-US" altLang="en-US" dirty="0"/>
          </a:p>
        </p:txBody>
      </p:sp>
      <p:pic>
        <p:nvPicPr>
          <p:cNvPr id="106499" name="image1.jpeg" descr="Related image">
            <a:extLst>
              <a:ext uri="{FF2B5EF4-FFF2-40B4-BE49-F238E27FC236}">
                <a16:creationId xmlns:a16="http://schemas.microsoft.com/office/drawing/2014/main" id="{6ABFCF33-D553-47E2-AB8F-0F06354676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427038"/>
            <a:ext cx="3408363"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Content Placeholder 1">
            <a:extLst>
              <a:ext uri="{FF2B5EF4-FFF2-40B4-BE49-F238E27FC236}">
                <a16:creationId xmlns:a16="http://schemas.microsoft.com/office/drawing/2014/main" id="{FBA109D4-4B9F-4AD4-81CC-9E4B4283CE96}"/>
              </a:ext>
            </a:extLst>
          </p:cNvPr>
          <p:cNvSpPr>
            <a:spLocks noGrp="1" noChangeArrowheads="1"/>
          </p:cNvSpPr>
          <p:nvPr>
            <p:ph idx="1"/>
          </p:nvPr>
        </p:nvSpPr>
        <p:spPr>
          <a:xfrm>
            <a:off x="838200" y="1644650"/>
            <a:ext cx="10591800" cy="4451350"/>
          </a:xfrm>
        </p:spPr>
        <p:txBody>
          <a:bodyPr/>
          <a:lstStyle/>
          <a:p>
            <a:pPr>
              <a:spcBef>
                <a:spcPts val="300"/>
              </a:spcBef>
            </a:pPr>
            <a:r>
              <a:rPr lang="en-US" altLang="en-US" sz="2600" dirty="0"/>
              <a:t>BAM! Body and Mind</a:t>
            </a:r>
          </a:p>
          <a:p>
            <a:pPr lvl="1">
              <a:spcBef>
                <a:spcPts val="300"/>
              </a:spcBef>
            </a:pPr>
            <a:r>
              <a:rPr lang="en-US" altLang="en-US" sz="2200" dirty="0">
                <a:hlinkClick r:id="rId3"/>
              </a:rPr>
              <a:t>https://www.cdc.gov/healthyschools/bam/teachers.htm</a:t>
            </a:r>
            <a:r>
              <a:rPr lang="en-US" altLang="en-US" sz="2200" dirty="0"/>
              <a:t> </a:t>
            </a:r>
          </a:p>
          <a:p>
            <a:pPr>
              <a:spcBef>
                <a:spcPts val="300"/>
              </a:spcBef>
            </a:pPr>
            <a:r>
              <a:rPr lang="en-US" altLang="en-US" sz="2600" dirty="0"/>
              <a:t>Nutrition Based Physical Activity Games - Action for Healthy Kids</a:t>
            </a:r>
            <a:endParaRPr lang="en-US" altLang="en-US" sz="2600" dirty="0">
              <a:hlinkClick r:id="rId4"/>
            </a:endParaRPr>
          </a:p>
          <a:p>
            <a:pPr lvl="1">
              <a:spcBef>
                <a:spcPts val="300"/>
              </a:spcBef>
            </a:pPr>
            <a:r>
              <a:rPr lang="en-US" altLang="en-US" sz="2200" dirty="0">
                <a:hlinkClick r:id="rId4"/>
              </a:rPr>
              <a:t>https://www.actionforhealthykids.org/activity/nutrition-based-physical-activity-games/</a:t>
            </a:r>
            <a:r>
              <a:rPr lang="en-US" altLang="en-US" sz="2200" dirty="0"/>
              <a:t> </a:t>
            </a:r>
          </a:p>
          <a:p>
            <a:pPr>
              <a:spcBef>
                <a:spcPts val="300"/>
              </a:spcBef>
            </a:pPr>
            <a:r>
              <a:rPr lang="en-US" altLang="en-US" sz="2600" dirty="0"/>
              <a:t>Active Schools Movement</a:t>
            </a:r>
          </a:p>
          <a:p>
            <a:pPr lvl="1">
              <a:spcBef>
                <a:spcPts val="300"/>
              </a:spcBef>
            </a:pPr>
            <a:r>
              <a:rPr lang="en-US" altLang="en-US" sz="2200" dirty="0">
                <a:hlinkClick r:id="rId5"/>
              </a:rPr>
              <a:t>https://www.activeschoolsus.org/</a:t>
            </a:r>
            <a:endParaRPr lang="en-US" altLang="en-US" sz="2200" dirty="0"/>
          </a:p>
          <a:p>
            <a:pPr>
              <a:spcBef>
                <a:spcPts val="300"/>
              </a:spcBef>
            </a:pPr>
            <a:r>
              <a:rPr lang="en-US" altLang="en-US" sz="2600" dirty="0" err="1"/>
              <a:t>GoNoodle</a:t>
            </a:r>
            <a:endParaRPr lang="en-US" altLang="en-US" sz="2600" dirty="0"/>
          </a:p>
          <a:p>
            <a:pPr lvl="1">
              <a:spcBef>
                <a:spcPts val="300"/>
              </a:spcBef>
            </a:pPr>
            <a:r>
              <a:rPr lang="en-US" altLang="en-US" sz="2200" dirty="0">
                <a:hlinkClick r:id="rId6"/>
              </a:rPr>
              <a:t>https://www.gonoodle.com/</a:t>
            </a:r>
            <a:r>
              <a:rPr lang="en-US" altLang="en-US" sz="2200" dirty="0"/>
              <a:t> </a:t>
            </a:r>
          </a:p>
          <a:p>
            <a:pPr>
              <a:spcBef>
                <a:spcPts val="300"/>
              </a:spcBef>
            </a:pPr>
            <a:r>
              <a:rPr lang="en-US" altLang="en-US" sz="2200" dirty="0">
                <a:sym typeface="Calibri" panose="020F0502020204030204" pitchFamily="34" charset="0"/>
              </a:rPr>
              <a:t>PE with Joe</a:t>
            </a:r>
          </a:p>
          <a:p>
            <a:pPr lvl="1">
              <a:spcBef>
                <a:spcPts val="300"/>
              </a:spcBef>
            </a:pPr>
            <a:r>
              <a:rPr lang="en-US" altLang="en-US" sz="2200" dirty="0">
                <a:sym typeface="Calibri" panose="020F0502020204030204" pitchFamily="34" charset="0"/>
                <a:hlinkClick r:id="rId7"/>
              </a:rPr>
              <a:t>https://www.thebodycoach.com/blog/pe-with-joe</a:t>
            </a:r>
            <a:r>
              <a:rPr lang="en-US" altLang="en-US" sz="2200" dirty="0">
                <a:sym typeface="Calibri" panose="020F0502020204030204" pitchFamily="34" charset="0"/>
              </a:rPr>
              <a:t> </a:t>
            </a:r>
          </a:p>
          <a:p>
            <a:endParaRPr lang="en-US" altLang="en-US" dirty="0"/>
          </a:p>
          <a:p>
            <a:endParaRPr lang="en-US" altLang="en-US" dirty="0"/>
          </a:p>
        </p:txBody>
      </p:sp>
      <p:sp>
        <p:nvSpPr>
          <p:cNvPr id="108547" name="Title 2">
            <a:extLst>
              <a:ext uri="{FF2B5EF4-FFF2-40B4-BE49-F238E27FC236}">
                <a16:creationId xmlns:a16="http://schemas.microsoft.com/office/drawing/2014/main" id="{136BF322-A902-441B-A106-2AE62221786A}"/>
              </a:ext>
            </a:extLst>
          </p:cNvPr>
          <p:cNvSpPr>
            <a:spLocks noGrp="1" noChangeArrowheads="1"/>
          </p:cNvSpPr>
          <p:nvPr>
            <p:ph type="title"/>
          </p:nvPr>
        </p:nvSpPr>
        <p:spPr/>
        <p:txBody>
          <a:bodyPr/>
          <a:lstStyle/>
          <a:p>
            <a:r>
              <a:rPr lang="en-US" altLang="en-US"/>
              <a:t>Tools and Resources for Schools</a:t>
            </a:r>
          </a:p>
        </p:txBody>
      </p:sp>
      <p:pic>
        <p:nvPicPr>
          <p:cNvPr id="108548" name="Picture 2">
            <a:extLst>
              <a:ext uri="{FF2B5EF4-FFF2-40B4-BE49-F238E27FC236}">
                <a16:creationId xmlns:a16="http://schemas.microsoft.com/office/drawing/2014/main" id="{5A6079C8-3AC0-4710-BE10-33452FAC1D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5000" t="50000" r="74374" b="31111"/>
          <a:stretch>
            <a:fillRect/>
          </a:stretch>
        </p:blipFill>
        <p:spPr bwMode="auto">
          <a:xfrm>
            <a:off x="7391400" y="3429000"/>
            <a:ext cx="4394200"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Content Placeholder 1">
            <a:extLst>
              <a:ext uri="{FF2B5EF4-FFF2-40B4-BE49-F238E27FC236}">
                <a16:creationId xmlns:a16="http://schemas.microsoft.com/office/drawing/2014/main" id="{F5BCF300-6176-4C49-A470-65B863A64E18}"/>
              </a:ext>
            </a:extLst>
          </p:cNvPr>
          <p:cNvSpPr>
            <a:spLocks noGrp="1" noChangeArrowheads="1"/>
          </p:cNvSpPr>
          <p:nvPr>
            <p:ph idx="1"/>
          </p:nvPr>
        </p:nvSpPr>
        <p:spPr>
          <a:xfrm>
            <a:off x="838200" y="1644650"/>
            <a:ext cx="6553200" cy="4532313"/>
          </a:xfrm>
        </p:spPr>
        <p:txBody>
          <a:bodyPr/>
          <a:lstStyle/>
          <a:p>
            <a:r>
              <a:rPr lang="en-US" altLang="en-US"/>
              <a:t>Brain Breaks can be easy and fun       to implement!</a:t>
            </a:r>
          </a:p>
          <a:p>
            <a:r>
              <a:rPr lang="en-US" altLang="en-US"/>
              <a:t>Numerous resources are available to assist schools in integrating brain breaks into the daily routine.</a:t>
            </a:r>
          </a:p>
          <a:p>
            <a:r>
              <a:rPr lang="en-US" altLang="en-US"/>
              <a:t>Physical activity may improve school performance and achievement. </a:t>
            </a:r>
          </a:p>
          <a:p>
            <a:r>
              <a:rPr lang="en-US" altLang="en-US"/>
              <a:t>Healthy students are better performing students!</a:t>
            </a:r>
          </a:p>
          <a:p>
            <a:endParaRPr lang="en-US" altLang="en-US"/>
          </a:p>
          <a:p>
            <a:endParaRPr lang="en-US" altLang="en-US"/>
          </a:p>
        </p:txBody>
      </p:sp>
      <p:sp>
        <p:nvSpPr>
          <p:cNvPr id="110595" name="Title 2">
            <a:extLst>
              <a:ext uri="{FF2B5EF4-FFF2-40B4-BE49-F238E27FC236}">
                <a16:creationId xmlns:a16="http://schemas.microsoft.com/office/drawing/2014/main" id="{175944BB-D12F-4C13-A437-CA5B7771B5F4}"/>
              </a:ext>
            </a:extLst>
          </p:cNvPr>
          <p:cNvSpPr>
            <a:spLocks noGrp="1" noChangeArrowheads="1"/>
          </p:cNvSpPr>
          <p:nvPr>
            <p:ph type="title"/>
          </p:nvPr>
        </p:nvSpPr>
        <p:spPr/>
        <p:txBody>
          <a:bodyPr/>
          <a:lstStyle/>
          <a:p>
            <a:r>
              <a:rPr lang="en-US" altLang="en-US"/>
              <a:t>Summary</a:t>
            </a:r>
          </a:p>
        </p:txBody>
      </p:sp>
      <p:pic>
        <p:nvPicPr>
          <p:cNvPr id="110596" name="Picture 2">
            <a:extLst>
              <a:ext uri="{FF2B5EF4-FFF2-40B4-BE49-F238E27FC236}">
                <a16:creationId xmlns:a16="http://schemas.microsoft.com/office/drawing/2014/main" id="{82D5AF5E-8F95-499D-A1B6-9FC012F4DE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532" r="6474"/>
          <a:stretch>
            <a:fillRect/>
          </a:stretch>
        </p:blipFill>
        <p:spPr bwMode="auto">
          <a:xfrm>
            <a:off x="7231063" y="1884363"/>
            <a:ext cx="4122737"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9CEFAC49-F357-4FA8-A749-B40B5D07AC1D}"/>
              </a:ext>
            </a:extLst>
          </p:cNvPr>
          <p:cNvSpPr>
            <a:spLocks noGrp="1"/>
          </p:cNvSpPr>
          <p:nvPr>
            <p:ph idx="1"/>
          </p:nvPr>
        </p:nvSpPr>
        <p:spPr>
          <a:xfrm>
            <a:off x="647700" y="1570038"/>
            <a:ext cx="10896600" cy="4876800"/>
          </a:xfrm>
        </p:spPr>
        <p:txBody>
          <a:bodyPr rtlCol="0">
            <a:normAutofit fontScale="47500" lnSpcReduction="20000"/>
          </a:bodyPr>
          <a:lstStyle/>
          <a:p>
            <a:pPr marL="0" indent="0" eaLnBrk="1" fontAlgn="auto" hangingPunct="1">
              <a:lnSpc>
                <a:spcPct val="120000"/>
              </a:lnSpc>
              <a:spcBef>
                <a:spcPts val="0"/>
              </a:spcBef>
              <a:spcAft>
                <a:spcPts val="0"/>
              </a:spcAft>
              <a:buFont typeface="Arial" panose="020B0604020202020204" pitchFamily="34" charset="0"/>
              <a:buNone/>
              <a:defRPr/>
            </a:pPr>
            <a:r>
              <a:rPr lang="en-US" dirty="0"/>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sex, disability, age, or reprisal or retaliation for prior civil rights activity in any program or activity conducted or funded by USDA.</a:t>
            </a:r>
            <a:br>
              <a:rPr lang="en-US" sz="1800" dirty="0"/>
            </a:br>
            <a:br>
              <a:rPr lang="en-US" sz="1800" dirty="0"/>
            </a:br>
            <a:r>
              <a:rPr lang="en-US" dirty="0"/>
              <a:t>Persons with disabilities who require alternative means of communication for program information (e.g. Braille, large print, audiotape, American Sign Language, etc.), should contact the Agency (State or local) where they applied for benefits. Individuals who are deaf, hard of hearing or have speech disabilities may contact USDA through the Federal Relay Service at (800) 877-8339. Additionally, program information may be made available in languages other than English.</a:t>
            </a:r>
            <a:br>
              <a:rPr lang="en-US" sz="1800" dirty="0"/>
            </a:br>
            <a:br>
              <a:rPr lang="en-US" sz="1800" dirty="0"/>
            </a:br>
            <a:r>
              <a:rPr lang="en-US" dirty="0"/>
              <a:t>To file a program complaint of discrimination, complete the </a:t>
            </a:r>
            <a:r>
              <a:rPr lang="en-US" dirty="0">
                <a:hlinkClick r:id="rId3"/>
              </a:rPr>
              <a:t>USDA Program Discrimination Complaint Form</a:t>
            </a:r>
            <a:r>
              <a:rPr lang="en-US" dirty="0"/>
              <a:t>, (AD-3027) found online at: </a:t>
            </a:r>
            <a:r>
              <a:rPr lang="en-US" dirty="0">
                <a:hlinkClick r:id="rId4" tooltip="Link USDA Office of the Assistant Secretary for Civil Rights webpage for information about customer complaint filing"/>
              </a:rPr>
              <a:t>https://www.usda.gov/oascr/how-to-file-a-program-discrimination-complaint</a:t>
            </a:r>
            <a:r>
              <a:rPr lang="en-US" dirty="0"/>
              <a:t>, and at any USDA office, or write a letter addressed to USDA and provide in the letter all of the information requested in the form. To request a copy of the complaint form, call (866) 632-9992. Submit your completed form or letter to USDA by:</a:t>
            </a:r>
            <a:br>
              <a:rPr lang="en-US" sz="1800" dirty="0"/>
            </a:br>
            <a:br>
              <a:rPr lang="en-US" sz="1800" dirty="0"/>
            </a:br>
            <a:r>
              <a:rPr lang="en-US" dirty="0"/>
              <a:t>(1)   Mail: U.S. Department of Agriculture</a:t>
            </a:r>
            <a:br>
              <a:rPr lang="en-US" sz="1800" dirty="0"/>
            </a:br>
            <a:r>
              <a:rPr lang="en-US" dirty="0"/>
              <a:t>Office of the Assistant Secretary for Civil Rights</a:t>
            </a:r>
            <a:br>
              <a:rPr lang="en-US" sz="1800" dirty="0"/>
            </a:br>
            <a:r>
              <a:rPr lang="en-US" dirty="0"/>
              <a:t>1400 Independence Avenue, SW</a:t>
            </a:r>
            <a:br>
              <a:rPr lang="en-US" sz="1800" dirty="0"/>
            </a:br>
            <a:r>
              <a:rPr lang="en-US" dirty="0"/>
              <a:t>Washington, D.C. 20250-9410;</a:t>
            </a:r>
            <a:br>
              <a:rPr lang="en-US" sz="1800" dirty="0"/>
            </a:br>
            <a:br>
              <a:rPr lang="en-US" sz="1800" dirty="0"/>
            </a:br>
            <a:r>
              <a:rPr lang="en-US" dirty="0"/>
              <a:t>(2)   Fax: (202) 690-7442; or</a:t>
            </a:r>
            <a:br>
              <a:rPr lang="en-US" sz="1800" dirty="0"/>
            </a:br>
            <a:br>
              <a:rPr lang="en-US" sz="1800" dirty="0"/>
            </a:br>
            <a:r>
              <a:rPr lang="en-US" dirty="0"/>
              <a:t>(3)   Email: </a:t>
            </a:r>
            <a:r>
              <a:rPr lang="en-US" dirty="0">
                <a:hlinkClick r:id="rId5"/>
              </a:rPr>
              <a:t>program.intake@usda.gov</a:t>
            </a:r>
            <a:r>
              <a:rPr lang="en-US" dirty="0"/>
              <a:t>.</a:t>
            </a:r>
            <a:br>
              <a:rPr lang="en-US" sz="1800" dirty="0"/>
            </a:br>
            <a:br>
              <a:rPr lang="en-US" sz="1800" dirty="0"/>
            </a:br>
            <a:r>
              <a:rPr lang="en-US" dirty="0"/>
              <a:t>This institution is an equal opportunity provider.</a:t>
            </a:r>
            <a:endParaRPr lang="en-US" sz="1400" dirty="0"/>
          </a:p>
        </p:txBody>
      </p:sp>
      <p:sp>
        <p:nvSpPr>
          <p:cNvPr id="112643" name="Title 1">
            <a:extLst>
              <a:ext uri="{FF2B5EF4-FFF2-40B4-BE49-F238E27FC236}">
                <a16:creationId xmlns:a16="http://schemas.microsoft.com/office/drawing/2014/main" id="{74481329-05BB-45B0-8412-4449213AD999}"/>
              </a:ext>
            </a:extLst>
          </p:cNvPr>
          <p:cNvSpPr>
            <a:spLocks noGrp="1" noChangeArrowheads="1"/>
          </p:cNvSpPr>
          <p:nvPr>
            <p:ph type="title"/>
          </p:nvPr>
        </p:nvSpPr>
        <p:spPr>
          <a:xfrm>
            <a:off x="838200" y="152400"/>
            <a:ext cx="10515600" cy="1447800"/>
          </a:xfrm>
        </p:spPr>
        <p:txBody>
          <a:bodyPr/>
          <a:lstStyle/>
          <a:p>
            <a:pPr eaLnBrk="1" hangingPunct="1"/>
            <a:r>
              <a:rPr lang="en-US" altLang="en-US"/>
              <a:t>USDA Nondiscrimination Statement</a:t>
            </a:r>
          </a:p>
        </p:txBody>
      </p:sp>
    </p:spTree>
  </p:cSld>
  <p:clrMapOvr>
    <a:masterClrMapping/>
  </p:clrMapOvr>
  <p:transition>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3">
            <a:extLst>
              <a:ext uri="{FF2B5EF4-FFF2-40B4-BE49-F238E27FC236}">
                <a16:creationId xmlns:a16="http://schemas.microsoft.com/office/drawing/2014/main" id="{A39CA1EC-4441-487F-887C-F44C184A69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1028"/>
          <a:stretch>
            <a:fillRect/>
          </a:stretch>
        </p:blipFill>
        <p:spPr bwMode="auto">
          <a:xfrm>
            <a:off x="8837613" y="400050"/>
            <a:ext cx="24384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Content Placeholder 1">
            <a:extLst>
              <a:ext uri="{FF2B5EF4-FFF2-40B4-BE49-F238E27FC236}">
                <a16:creationId xmlns:a16="http://schemas.microsoft.com/office/drawing/2014/main" id="{C2E87EF5-AD61-46FB-89D3-8C34DB9E8F46}"/>
              </a:ext>
            </a:extLst>
          </p:cNvPr>
          <p:cNvSpPr>
            <a:spLocks noGrp="1" noChangeArrowheads="1"/>
          </p:cNvSpPr>
          <p:nvPr>
            <p:ph idx="1"/>
          </p:nvPr>
        </p:nvSpPr>
        <p:spPr>
          <a:xfrm>
            <a:off x="838200" y="1644650"/>
            <a:ext cx="10515600" cy="4532313"/>
          </a:xfrm>
        </p:spPr>
        <p:txBody>
          <a:bodyPr/>
          <a:lstStyle/>
          <a:p>
            <a:pPr marL="0" indent="0">
              <a:buFont typeface="Arial" panose="020B0604020202020204" pitchFamily="34" charset="0"/>
              <a:buNone/>
            </a:pPr>
            <a:r>
              <a:rPr lang="en-US" altLang="en-US">
                <a:hlinkClick r:id="rId4"/>
              </a:rPr>
              <a:t>https://www.surveymonkey.com/r/FGDVZ7V</a:t>
            </a:r>
            <a:r>
              <a:rPr lang="en-US" altLang="en-US"/>
              <a:t> </a:t>
            </a:r>
          </a:p>
        </p:txBody>
      </p:sp>
      <p:sp>
        <p:nvSpPr>
          <p:cNvPr id="114692" name="Title 2">
            <a:extLst>
              <a:ext uri="{FF2B5EF4-FFF2-40B4-BE49-F238E27FC236}">
                <a16:creationId xmlns:a16="http://schemas.microsoft.com/office/drawing/2014/main" id="{4C0CC788-44A7-46B8-BCDB-493B2CC36A2D}"/>
              </a:ext>
            </a:extLst>
          </p:cNvPr>
          <p:cNvSpPr>
            <a:spLocks noGrp="1" noChangeArrowheads="1"/>
          </p:cNvSpPr>
          <p:nvPr>
            <p:ph type="title"/>
          </p:nvPr>
        </p:nvSpPr>
        <p:spPr/>
        <p:txBody>
          <a:bodyPr/>
          <a:lstStyle/>
          <a:p>
            <a:r>
              <a:rPr lang="en-US" altLang="en-US"/>
              <a:t>Attendance</a:t>
            </a:r>
          </a:p>
        </p:txBody>
      </p:sp>
      <p:sp>
        <p:nvSpPr>
          <p:cNvPr id="5" name="TextBox 4">
            <a:extLst>
              <a:ext uri="{FF2B5EF4-FFF2-40B4-BE49-F238E27FC236}">
                <a16:creationId xmlns:a16="http://schemas.microsoft.com/office/drawing/2014/main" id="{7DAFDFA3-D521-4C76-A0CD-5281157DCABB}"/>
              </a:ext>
            </a:extLst>
          </p:cNvPr>
          <p:cNvSpPr txBox="1"/>
          <p:nvPr/>
        </p:nvSpPr>
        <p:spPr>
          <a:xfrm>
            <a:off x="901700" y="2951163"/>
            <a:ext cx="6248400" cy="2800350"/>
          </a:xfrm>
          <a:prstGeom prst="rect">
            <a:avLst/>
          </a:prstGeom>
          <a:solidFill>
            <a:schemeClr val="bg1">
              <a:lumMod val="85000"/>
            </a:schemeClr>
          </a:solidFill>
          <a:ln>
            <a:solidFill>
              <a:schemeClr val="accent1"/>
            </a:solidFill>
          </a:ln>
        </p:spPr>
        <p:txBody>
          <a:bodyPr>
            <a:spAutoFit/>
          </a:bodyPr>
          <a:lstStyle/>
          <a:p>
            <a:pPr algn="ctr">
              <a:defRPr/>
            </a:pPr>
            <a:endParaRPr lang="en-US" dirty="0"/>
          </a:p>
          <a:p>
            <a:pPr algn="ctr">
              <a:defRPr/>
            </a:pPr>
            <a:r>
              <a:rPr lang="en-US" sz="2000" dirty="0"/>
              <a:t>Thank you for Attending!</a:t>
            </a:r>
          </a:p>
          <a:p>
            <a:pPr algn="ctr">
              <a:defRPr/>
            </a:pPr>
            <a:endParaRPr lang="en-US" sz="2000" dirty="0"/>
          </a:p>
          <a:p>
            <a:pPr algn="ctr">
              <a:defRPr/>
            </a:pPr>
            <a:r>
              <a:rPr lang="en-US" sz="2000" dirty="0"/>
              <a:t>Please contact us whenever you need assistance.</a:t>
            </a:r>
          </a:p>
          <a:p>
            <a:pPr algn="ctr">
              <a:defRPr/>
            </a:pPr>
            <a:endParaRPr lang="en-US" sz="2000" dirty="0"/>
          </a:p>
          <a:p>
            <a:pPr algn="ctr">
              <a:defRPr/>
            </a:pPr>
            <a:r>
              <a:rPr lang="en-US" sz="2000" dirty="0"/>
              <a:t>785-296-2276</a:t>
            </a:r>
          </a:p>
          <a:p>
            <a:pPr algn="ctr">
              <a:defRPr/>
            </a:pPr>
            <a:r>
              <a:rPr lang="en-US" sz="2000" dirty="0"/>
              <a:t>Child Nutrition &amp; Wellness</a:t>
            </a:r>
          </a:p>
          <a:p>
            <a:pPr algn="ctr">
              <a:defRPr/>
            </a:pPr>
            <a:r>
              <a:rPr lang="en-US" sz="2000" dirty="0">
                <a:solidFill>
                  <a:srgbClr val="C00000"/>
                </a:solidFill>
                <a:hlinkClick r:id="rId5"/>
              </a:rPr>
              <a:t>www.kn-eat.org</a:t>
            </a:r>
            <a:r>
              <a:rPr lang="en-US" sz="2000" dirty="0">
                <a:solidFill>
                  <a:srgbClr val="C00000"/>
                </a:solidFill>
              </a:rPr>
              <a:t> </a:t>
            </a:r>
          </a:p>
          <a:p>
            <a:pPr>
              <a:defRPr/>
            </a:pPr>
            <a:endParaRPr lang="en-US" dirty="0"/>
          </a:p>
        </p:txBody>
      </p:sp>
      <p:sp>
        <p:nvSpPr>
          <p:cNvPr id="6" name="TextBox 5">
            <a:extLst>
              <a:ext uri="{FF2B5EF4-FFF2-40B4-BE49-F238E27FC236}">
                <a16:creationId xmlns:a16="http://schemas.microsoft.com/office/drawing/2014/main" id="{2926A2C5-7776-4F9F-84F6-97CFCBAD0E47}"/>
              </a:ext>
            </a:extLst>
          </p:cNvPr>
          <p:cNvSpPr txBox="1"/>
          <p:nvPr/>
        </p:nvSpPr>
        <p:spPr>
          <a:xfrm rot="20463421">
            <a:off x="9266238" y="969963"/>
            <a:ext cx="2341562" cy="708025"/>
          </a:xfrm>
          <a:prstGeom prst="rect">
            <a:avLst/>
          </a:prstGeom>
          <a:noFill/>
        </p:spPr>
        <p:txBody>
          <a:bodyPr>
            <a:spAutoFit/>
          </a:bodyPr>
          <a:lstStyle/>
          <a:p>
            <a:pPr>
              <a:defRPr/>
            </a:pPr>
            <a:r>
              <a:rPr lang="en-US" sz="4000" dirty="0">
                <a:solidFill>
                  <a:schemeClr val="bg1">
                    <a:lumMod val="75000"/>
                  </a:schemeClr>
                </a:solidFill>
              </a:rPr>
              <a:t>Sample</a:t>
            </a:r>
          </a:p>
        </p:txBody>
      </p:sp>
      <p:grpSp>
        <p:nvGrpSpPr>
          <p:cNvPr id="114695" name="Group 6">
            <a:extLst>
              <a:ext uri="{FF2B5EF4-FFF2-40B4-BE49-F238E27FC236}">
                <a16:creationId xmlns:a16="http://schemas.microsoft.com/office/drawing/2014/main" id="{49D89274-7933-4C64-9FA3-64CC8C0FE601}"/>
              </a:ext>
            </a:extLst>
          </p:cNvPr>
          <p:cNvGrpSpPr>
            <a:grpSpLocks/>
          </p:cNvGrpSpPr>
          <p:nvPr/>
        </p:nvGrpSpPr>
        <p:grpSpPr bwMode="auto">
          <a:xfrm>
            <a:off x="8832850" y="3074988"/>
            <a:ext cx="2438400" cy="3005137"/>
            <a:chOff x="8832697" y="3074465"/>
            <a:chExt cx="2438400" cy="3005131"/>
          </a:xfrm>
        </p:grpSpPr>
        <p:pic>
          <p:nvPicPr>
            <p:cNvPr id="114696" name="Picture 2">
              <a:extLst>
                <a:ext uri="{FF2B5EF4-FFF2-40B4-BE49-F238E27FC236}">
                  <a16:creationId xmlns:a16="http://schemas.microsoft.com/office/drawing/2014/main" id="{78E2B852-98E2-4B2A-ABB1-90223320ED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32697" y="3074465"/>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7" name="TextBox 3">
              <a:extLst>
                <a:ext uri="{FF2B5EF4-FFF2-40B4-BE49-F238E27FC236}">
                  <a16:creationId xmlns:a16="http://schemas.microsoft.com/office/drawing/2014/main" id="{58B311E4-D206-4E74-8FBF-7EC1505ECB86}"/>
                </a:ext>
              </a:extLst>
            </p:cNvPr>
            <p:cNvSpPr txBox="1">
              <a:spLocks noChangeArrowheads="1"/>
            </p:cNvSpPr>
            <p:nvPr/>
          </p:nvSpPr>
          <p:spPr bwMode="auto">
            <a:xfrm>
              <a:off x="9277233" y="5710264"/>
              <a:ext cx="14818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2"/>
                </a:buClr>
                <a:buFont typeface="Arial" panose="020B0604020202020204" pitchFamily="34" charset="0"/>
                <a:buChar char="•"/>
                <a:defRPr sz="2800">
                  <a:solidFill>
                    <a:schemeClr val="tx1"/>
                  </a:solidFill>
                  <a:latin typeface="Open Sans Light" panose="020B0306030504020204" pitchFamily="34" charset="0"/>
                  <a:cs typeface="Open Sans Light" panose="020B0306030504020204" pitchFamily="34" charset="0"/>
                </a:defRPr>
              </a:lvl1pPr>
              <a:lvl2pPr marL="742950" indent="-285750">
                <a:lnSpc>
                  <a:spcPct val="90000"/>
                </a:lnSpc>
                <a:spcBef>
                  <a:spcPts val="500"/>
                </a:spcBef>
                <a:buClr>
                  <a:schemeClr val="accent1"/>
                </a:buClr>
                <a:buFont typeface="Arial" panose="020B0604020202020204" pitchFamily="34" charset="0"/>
                <a:buChar char="•"/>
                <a:defRPr sz="2400">
                  <a:solidFill>
                    <a:schemeClr val="tx1"/>
                  </a:solidFill>
                  <a:latin typeface="Open Sans Light" panose="020B0306030504020204" pitchFamily="34" charset="0"/>
                  <a:cs typeface="Open Sans Light" panose="020B0306030504020204" pitchFamily="34" charset="0"/>
                </a:defRPr>
              </a:lvl2pPr>
              <a:lvl3pPr marL="1143000" indent="-228600">
                <a:lnSpc>
                  <a:spcPct val="90000"/>
                </a:lnSpc>
                <a:spcBef>
                  <a:spcPts val="500"/>
                </a:spcBef>
                <a:buClr>
                  <a:srgbClr val="3570CF"/>
                </a:buClr>
                <a:buFont typeface="Arial" panose="020B0604020202020204" pitchFamily="34" charset="0"/>
                <a:buChar char="•"/>
                <a:defRPr sz="2000">
                  <a:solidFill>
                    <a:schemeClr val="tx1"/>
                  </a:solidFill>
                  <a:latin typeface="Open Sans Light" panose="020B0306030504020204" pitchFamily="34" charset="0"/>
                  <a:cs typeface="Open Sans Light" panose="020B0306030504020204" pitchFamily="34" charset="0"/>
                </a:defRPr>
              </a:lvl3pPr>
              <a:lvl4pPr marL="1600200" indent="-228600">
                <a:lnSpc>
                  <a:spcPct val="90000"/>
                </a:lnSpc>
                <a:spcBef>
                  <a:spcPts val="500"/>
                </a:spcBef>
                <a:buClr>
                  <a:schemeClr val="accent2"/>
                </a:buClr>
                <a:buFont typeface="Arial" panose="020B0604020202020204" pitchFamily="34" charset="0"/>
                <a:buChar char="•"/>
                <a:defRPr>
                  <a:solidFill>
                    <a:schemeClr val="tx1"/>
                  </a:solidFill>
                  <a:latin typeface="Open Sans Light" panose="020B0306030504020204" pitchFamily="34" charset="0"/>
                  <a:cs typeface="Open Sans Light" panose="020B0306030504020204" pitchFamily="34" charset="0"/>
                </a:defRPr>
              </a:lvl4pPr>
              <a:lvl5pPr marL="2057400" indent="-228600">
                <a:lnSpc>
                  <a:spcPct val="90000"/>
                </a:lnSpc>
                <a:spcBef>
                  <a:spcPts val="500"/>
                </a:spcBef>
                <a:buClr>
                  <a:srgbClr val="888C91"/>
                </a:buClr>
                <a:buFont typeface="Arial" panose="020B0604020202020204" pitchFamily="34" charset="0"/>
                <a:buChar char="•"/>
                <a:defRPr>
                  <a:solidFill>
                    <a:schemeClr val="tx1"/>
                  </a:solidFill>
                  <a:latin typeface="Open Sans Light" panose="020B0306030504020204" pitchFamily="34" charset="0"/>
                  <a:cs typeface="Open Sans Light" panose="020B0306030504020204" pitchFamily="34" charset="0"/>
                </a:defRPr>
              </a:lvl5pPr>
              <a:lvl6pPr marL="2514600" indent="-228600" eaLnBrk="0" fontAlgn="base" hangingPunct="0">
                <a:lnSpc>
                  <a:spcPct val="90000"/>
                </a:lnSpc>
                <a:spcBef>
                  <a:spcPts val="500"/>
                </a:spcBef>
                <a:spcAft>
                  <a:spcPct val="0"/>
                </a:spcAft>
                <a:buClr>
                  <a:srgbClr val="888C91"/>
                </a:buClr>
                <a:buFont typeface="Arial" panose="020B0604020202020204" pitchFamily="34" charset="0"/>
                <a:buChar char="•"/>
                <a:defRPr>
                  <a:solidFill>
                    <a:schemeClr val="tx1"/>
                  </a:solidFill>
                  <a:latin typeface="Open Sans Light" panose="020B0306030504020204" pitchFamily="34" charset="0"/>
                  <a:cs typeface="Open Sans Light" panose="020B0306030504020204" pitchFamily="34" charset="0"/>
                </a:defRPr>
              </a:lvl6pPr>
              <a:lvl7pPr marL="2971800" indent="-228600" eaLnBrk="0" fontAlgn="base" hangingPunct="0">
                <a:lnSpc>
                  <a:spcPct val="90000"/>
                </a:lnSpc>
                <a:spcBef>
                  <a:spcPts val="500"/>
                </a:spcBef>
                <a:spcAft>
                  <a:spcPct val="0"/>
                </a:spcAft>
                <a:buClr>
                  <a:srgbClr val="888C91"/>
                </a:buClr>
                <a:buFont typeface="Arial" panose="020B0604020202020204" pitchFamily="34" charset="0"/>
                <a:buChar char="•"/>
                <a:defRPr>
                  <a:solidFill>
                    <a:schemeClr val="tx1"/>
                  </a:solidFill>
                  <a:latin typeface="Open Sans Light" panose="020B0306030504020204" pitchFamily="34" charset="0"/>
                  <a:cs typeface="Open Sans Light" panose="020B0306030504020204" pitchFamily="34" charset="0"/>
                </a:defRPr>
              </a:lvl7pPr>
              <a:lvl8pPr marL="3429000" indent="-228600" eaLnBrk="0" fontAlgn="base" hangingPunct="0">
                <a:lnSpc>
                  <a:spcPct val="90000"/>
                </a:lnSpc>
                <a:spcBef>
                  <a:spcPts val="500"/>
                </a:spcBef>
                <a:spcAft>
                  <a:spcPct val="0"/>
                </a:spcAft>
                <a:buClr>
                  <a:srgbClr val="888C91"/>
                </a:buClr>
                <a:buFont typeface="Arial" panose="020B0604020202020204" pitchFamily="34" charset="0"/>
                <a:buChar char="•"/>
                <a:defRPr>
                  <a:solidFill>
                    <a:schemeClr val="tx1"/>
                  </a:solidFill>
                  <a:latin typeface="Open Sans Light" panose="020B0306030504020204" pitchFamily="34" charset="0"/>
                  <a:cs typeface="Open Sans Light" panose="020B0306030504020204" pitchFamily="34" charset="0"/>
                </a:defRPr>
              </a:lvl8pPr>
              <a:lvl9pPr marL="3886200" indent="-228600" eaLnBrk="0" fontAlgn="base" hangingPunct="0">
                <a:lnSpc>
                  <a:spcPct val="90000"/>
                </a:lnSpc>
                <a:spcBef>
                  <a:spcPts val="500"/>
                </a:spcBef>
                <a:spcAft>
                  <a:spcPct val="0"/>
                </a:spcAft>
                <a:buClr>
                  <a:srgbClr val="888C91"/>
                </a:buClr>
                <a:buFont typeface="Arial" panose="020B0604020202020204" pitchFamily="34" charset="0"/>
                <a:buChar char="•"/>
                <a:defRPr>
                  <a:solidFill>
                    <a:schemeClr val="tx1"/>
                  </a:solidFill>
                  <a:latin typeface="Open Sans Light" panose="020B0306030504020204" pitchFamily="34" charset="0"/>
                  <a:cs typeface="Open Sans Light" panose="020B0306030504020204" pitchFamily="34" charset="0"/>
                </a:defRPr>
              </a:lvl9pPr>
            </a:lstStyle>
            <a:p>
              <a:pPr>
                <a:spcBef>
                  <a:spcPct val="0"/>
                </a:spcBef>
                <a:buClrTx/>
                <a:buFontTx/>
                <a:buNone/>
              </a:pPr>
              <a:r>
                <a:rPr lang="en-US" altLang="en-US" sz="1800"/>
                <a:t>Brain Breaks</a:t>
              </a:r>
            </a:p>
          </p:txBody>
        </p:sp>
      </p:grpSp>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a:extLst>
              <a:ext uri="{FF2B5EF4-FFF2-40B4-BE49-F238E27FC236}">
                <a16:creationId xmlns:a16="http://schemas.microsoft.com/office/drawing/2014/main" id="{EF920BCF-E1E4-4ED7-B9A2-1A7C0D632ED9}"/>
              </a:ext>
            </a:extLst>
          </p:cNvPr>
          <p:cNvSpPr>
            <a:spLocks noGrp="1"/>
          </p:cNvSpPr>
          <p:nvPr>
            <p:ph idx="1"/>
          </p:nvPr>
        </p:nvSpPr>
        <p:spPr>
          <a:xfrm>
            <a:off x="838200" y="1644650"/>
            <a:ext cx="10515600" cy="3841750"/>
          </a:xfrm>
        </p:spPr>
        <p:txBody>
          <a:bodyPr/>
          <a:lstStyle/>
          <a:p>
            <a:pPr>
              <a:defRPr/>
            </a:pPr>
            <a:endParaRPr lang="en-US" altLang="en-US" dirty="0"/>
          </a:p>
          <a:p>
            <a:pPr>
              <a:defRPr/>
            </a:pPr>
            <a:endParaRPr lang="en-US" altLang="en-US" dirty="0"/>
          </a:p>
          <a:p>
            <a:pPr>
              <a:defRPr/>
            </a:pPr>
            <a:endParaRPr lang="en-US" altLang="en-US" dirty="0"/>
          </a:p>
          <a:p>
            <a:pPr>
              <a:defRPr/>
            </a:pPr>
            <a:endParaRPr lang="en-US" altLang="en-US" dirty="0"/>
          </a:p>
          <a:p>
            <a:pPr>
              <a:defRPr/>
            </a:pPr>
            <a:endParaRPr lang="en-US" altLang="en-US" dirty="0"/>
          </a:p>
          <a:p>
            <a:pPr>
              <a:defRPr/>
            </a:pPr>
            <a:endParaRPr lang="en-US" altLang="en-US" dirty="0"/>
          </a:p>
          <a:p>
            <a:pPr>
              <a:defRPr/>
            </a:pPr>
            <a:endParaRPr lang="en-US" altLang="en-US" dirty="0"/>
          </a:p>
          <a:p>
            <a:pPr>
              <a:defRPr/>
            </a:pPr>
            <a:endParaRPr lang="en-US" altLang="en-US" sz="1600" dirty="0"/>
          </a:p>
          <a:p>
            <a:pPr marL="0" indent="0">
              <a:buFont typeface="Arial" panose="020B0604020202020204" pitchFamily="34" charset="0"/>
              <a:buNone/>
              <a:defRPr/>
            </a:pPr>
            <a:r>
              <a:rPr lang="en-US" altLang="en-US" sz="1800" dirty="0"/>
              <a:t>Adapted from Prodigy.com</a:t>
            </a:r>
          </a:p>
          <a:p>
            <a:pPr>
              <a:defRPr/>
            </a:pPr>
            <a:endParaRPr lang="en-US" altLang="en-US" dirty="0"/>
          </a:p>
        </p:txBody>
      </p:sp>
      <p:sp>
        <p:nvSpPr>
          <p:cNvPr id="24579" name="Title 1">
            <a:extLst>
              <a:ext uri="{FF2B5EF4-FFF2-40B4-BE49-F238E27FC236}">
                <a16:creationId xmlns:a16="http://schemas.microsoft.com/office/drawing/2014/main" id="{34865F4E-DAF6-4AC0-9EC3-FEDD625D59CF}"/>
              </a:ext>
            </a:extLst>
          </p:cNvPr>
          <p:cNvSpPr>
            <a:spLocks noGrp="1" noChangeArrowheads="1"/>
          </p:cNvSpPr>
          <p:nvPr>
            <p:ph type="title"/>
          </p:nvPr>
        </p:nvSpPr>
        <p:spPr/>
        <p:txBody>
          <a:bodyPr/>
          <a:lstStyle/>
          <a:p>
            <a:r>
              <a:rPr lang="en-US" altLang="en-US"/>
              <a:t>Roll the Dice to Break the Ice</a:t>
            </a:r>
          </a:p>
        </p:txBody>
      </p:sp>
      <p:pic>
        <p:nvPicPr>
          <p:cNvPr id="24580" name="Picture 3">
            <a:extLst>
              <a:ext uri="{FF2B5EF4-FFF2-40B4-BE49-F238E27FC236}">
                <a16:creationId xmlns:a16="http://schemas.microsoft.com/office/drawing/2014/main" id="{4B0E1554-5637-47F4-878A-1D154BACA3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6463" y="1644650"/>
            <a:ext cx="5299075" cy="351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D991B2-B286-478A-8DF7-961021C49D38}"/>
              </a:ext>
            </a:extLst>
          </p:cNvPr>
          <p:cNvSpPr>
            <a:spLocks noGrp="1"/>
          </p:cNvSpPr>
          <p:nvPr>
            <p:ph idx="1"/>
          </p:nvPr>
        </p:nvSpPr>
        <p:spPr>
          <a:xfrm>
            <a:off x="838200" y="1644650"/>
            <a:ext cx="10515600" cy="4532313"/>
          </a:xfrm>
        </p:spPr>
        <p:txBody>
          <a:bodyPr/>
          <a:lstStyle/>
          <a:p>
            <a:pPr marL="0" indent="0" algn="ctr">
              <a:buFont typeface="Arial" panose="020B0604020202020204" pitchFamily="34" charset="0"/>
              <a:buNone/>
              <a:defRPr/>
            </a:pPr>
            <a:r>
              <a:rPr lang="en-US" dirty="0"/>
              <a:t>Thank you for Attending!</a:t>
            </a:r>
          </a:p>
          <a:p>
            <a:pPr marL="0" indent="0" algn="ctr">
              <a:buFont typeface="Arial" panose="020B0604020202020204" pitchFamily="34" charset="0"/>
              <a:buNone/>
              <a:defRPr/>
            </a:pPr>
            <a:endParaRPr lang="en-US" dirty="0"/>
          </a:p>
          <a:p>
            <a:pPr marL="0" indent="0" algn="ctr">
              <a:buFont typeface="Arial" panose="020B0604020202020204" pitchFamily="34" charset="0"/>
              <a:buNone/>
              <a:defRPr/>
            </a:pPr>
            <a:r>
              <a:rPr lang="en-US" dirty="0"/>
              <a:t>Please contact us whenever you need assistance.</a:t>
            </a:r>
          </a:p>
          <a:p>
            <a:pPr marL="0" indent="0" algn="ctr">
              <a:buFont typeface="Arial" panose="020B0604020202020204" pitchFamily="34" charset="0"/>
              <a:buNone/>
              <a:defRPr/>
            </a:pPr>
            <a:endParaRPr lang="en-US" dirty="0"/>
          </a:p>
          <a:p>
            <a:pPr marL="0" indent="0" algn="ctr">
              <a:buFont typeface="Arial" panose="020B0604020202020204" pitchFamily="34" charset="0"/>
              <a:buNone/>
              <a:defRPr/>
            </a:pPr>
            <a:r>
              <a:rPr lang="en-US" dirty="0"/>
              <a:t>785-296-2276</a:t>
            </a:r>
          </a:p>
          <a:p>
            <a:pPr marL="0" indent="0" algn="ctr">
              <a:buFont typeface="Arial" panose="020B0604020202020204" pitchFamily="34" charset="0"/>
              <a:buNone/>
              <a:defRPr/>
            </a:pPr>
            <a:r>
              <a:rPr lang="en-US" dirty="0"/>
              <a:t>Child Nutrition &amp; Wellness</a:t>
            </a:r>
          </a:p>
          <a:p>
            <a:pPr marL="0" indent="0" algn="ctr">
              <a:buFont typeface="Arial" panose="020B0604020202020204" pitchFamily="34" charset="0"/>
              <a:buNone/>
              <a:defRPr/>
            </a:pPr>
            <a:r>
              <a:rPr lang="en-US" dirty="0">
                <a:solidFill>
                  <a:srgbClr val="C00000"/>
                </a:solidFill>
                <a:hlinkClick r:id="rId2"/>
              </a:rPr>
              <a:t>www.kn-eat.org</a:t>
            </a:r>
            <a:r>
              <a:rPr lang="en-US" dirty="0">
                <a:solidFill>
                  <a:srgbClr val="C00000"/>
                </a:solidFill>
              </a:rPr>
              <a:t> </a:t>
            </a:r>
          </a:p>
          <a:p>
            <a:pPr>
              <a:defRPr/>
            </a:pPr>
            <a:endParaRPr lang="en-US" dirty="0"/>
          </a:p>
        </p:txBody>
      </p:sp>
      <p:sp>
        <p:nvSpPr>
          <p:cNvPr id="116739" name="Title 2">
            <a:extLst>
              <a:ext uri="{FF2B5EF4-FFF2-40B4-BE49-F238E27FC236}">
                <a16:creationId xmlns:a16="http://schemas.microsoft.com/office/drawing/2014/main" id="{19A68E2C-BCBF-4337-A0C4-BE1D0769220F}"/>
              </a:ext>
            </a:extLst>
          </p:cNvPr>
          <p:cNvSpPr>
            <a:spLocks noGrp="1" noChangeArrowheads="1"/>
          </p:cNvSpPr>
          <p:nvPr>
            <p:ph type="title"/>
          </p:nvPr>
        </p:nvSpPr>
        <p:spPr/>
        <p:txBody>
          <a:bodyPr/>
          <a:lstStyle/>
          <a:p>
            <a:pPr algn="ctr"/>
            <a:r>
              <a:rPr lang="en-US" altLang="en-US"/>
              <a:t>Thank you for attending!</a:t>
            </a:r>
          </a:p>
        </p:txBody>
      </p:sp>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a:extLst>
              <a:ext uri="{FF2B5EF4-FFF2-40B4-BE49-F238E27FC236}">
                <a16:creationId xmlns:a16="http://schemas.microsoft.com/office/drawing/2014/main" id="{58C5DC7C-6660-42B0-9C6D-3E236EBEBFAA}"/>
              </a:ext>
            </a:extLst>
          </p:cNvPr>
          <p:cNvSpPr>
            <a:spLocks noGrp="1" noChangeArrowheads="1"/>
          </p:cNvSpPr>
          <p:nvPr>
            <p:ph sz="half" idx="1"/>
          </p:nvPr>
        </p:nvSpPr>
        <p:spPr/>
        <p:txBody>
          <a:bodyPr/>
          <a:lstStyle/>
          <a:p>
            <a:pPr marL="514350" indent="-514350">
              <a:buClr>
                <a:schemeClr val="accent5"/>
              </a:buClr>
              <a:buFont typeface="+mj-lt"/>
              <a:buAutoNum type="arabicPeriod"/>
              <a:defRPr/>
            </a:pPr>
            <a:r>
              <a:rPr lang="en-US" altLang="en-US" dirty="0"/>
              <a:t>Skip 1 circle around the room you are in.</a:t>
            </a:r>
          </a:p>
          <a:p>
            <a:pPr marL="514350" indent="-514350">
              <a:buClr>
                <a:schemeClr val="accent5"/>
              </a:buClr>
              <a:buFont typeface="+mj-lt"/>
              <a:buAutoNum type="arabicPeriod"/>
              <a:defRPr/>
            </a:pPr>
            <a:r>
              <a:rPr lang="en-US" altLang="en-US" dirty="0"/>
              <a:t>Complete 2 desk push ups.</a:t>
            </a:r>
          </a:p>
          <a:p>
            <a:pPr marL="514350" indent="-514350">
              <a:buClr>
                <a:schemeClr val="accent5"/>
              </a:buClr>
              <a:buFont typeface="+mj-lt"/>
              <a:buAutoNum type="arabicPeriod"/>
              <a:defRPr/>
            </a:pPr>
            <a:r>
              <a:rPr lang="en-US" altLang="en-US" dirty="0"/>
              <a:t>Pat your head and rub your  stomach 3 times.</a:t>
            </a:r>
          </a:p>
          <a:p>
            <a:pPr marL="514350" indent="-514350">
              <a:buClr>
                <a:schemeClr val="accent5"/>
              </a:buClr>
              <a:buFont typeface="+mj-lt"/>
              <a:buAutoNum type="arabicPeriod"/>
              <a:defRPr/>
            </a:pPr>
            <a:r>
              <a:rPr lang="en-US" altLang="en-US" dirty="0"/>
              <a:t>Do 4 jumping jacks. </a:t>
            </a:r>
          </a:p>
          <a:p>
            <a:pPr marL="514350" indent="-514350">
              <a:buClr>
                <a:schemeClr val="accent5"/>
              </a:buClr>
              <a:buFont typeface="+mj-lt"/>
              <a:buAutoNum type="arabicPeriod"/>
              <a:defRPr/>
            </a:pPr>
            <a:r>
              <a:rPr lang="en-US" altLang="en-US" dirty="0"/>
              <a:t>Complete 5 toe touches.</a:t>
            </a:r>
          </a:p>
          <a:p>
            <a:pPr marL="514350" indent="-514350">
              <a:buClr>
                <a:schemeClr val="accent5"/>
              </a:buClr>
              <a:buFont typeface="+mj-lt"/>
              <a:buAutoNum type="arabicPeriod"/>
              <a:defRPr/>
            </a:pPr>
            <a:r>
              <a:rPr lang="en-US" altLang="en-US" dirty="0"/>
              <a:t>Do 6 sit ups. </a:t>
            </a:r>
          </a:p>
        </p:txBody>
      </p:sp>
      <p:sp>
        <p:nvSpPr>
          <p:cNvPr id="26627" name="Content Placeholder 3">
            <a:extLst>
              <a:ext uri="{FF2B5EF4-FFF2-40B4-BE49-F238E27FC236}">
                <a16:creationId xmlns:a16="http://schemas.microsoft.com/office/drawing/2014/main" id="{D1FD1DE4-D166-4928-8112-2884EB6D5470}"/>
              </a:ext>
            </a:extLst>
          </p:cNvPr>
          <p:cNvSpPr>
            <a:spLocks noGrp="1" noChangeArrowheads="1"/>
          </p:cNvSpPr>
          <p:nvPr>
            <p:ph sz="half" idx="2"/>
          </p:nvPr>
        </p:nvSpPr>
        <p:spPr/>
        <p:txBody>
          <a:bodyPr/>
          <a:lstStyle/>
          <a:p>
            <a:pPr marL="514350" indent="-514350">
              <a:buClr>
                <a:schemeClr val="accent5"/>
              </a:buClr>
              <a:buFont typeface="+mj-lt"/>
              <a:buAutoNum type="arabicPeriod" startAt="7"/>
              <a:defRPr/>
            </a:pPr>
            <a:r>
              <a:rPr lang="en-US" altLang="en-US" dirty="0"/>
              <a:t>Do 7 bicep curls. </a:t>
            </a:r>
          </a:p>
          <a:p>
            <a:pPr marL="514350" indent="-514350">
              <a:buClr>
                <a:schemeClr val="accent5"/>
              </a:buClr>
              <a:buFont typeface="+mj-lt"/>
              <a:buAutoNum type="arabicPeriod" startAt="7"/>
              <a:defRPr/>
            </a:pPr>
            <a:r>
              <a:rPr lang="en-US" altLang="en-US" dirty="0"/>
              <a:t>March with high knees for 8 seconds.</a:t>
            </a:r>
          </a:p>
          <a:p>
            <a:pPr marL="514350" indent="-514350">
              <a:buClr>
                <a:schemeClr val="accent5"/>
              </a:buClr>
              <a:buFont typeface="+mj-lt"/>
              <a:buAutoNum type="arabicPeriod" startAt="7"/>
              <a:defRPr/>
            </a:pPr>
            <a:r>
              <a:rPr lang="en-US" altLang="en-US" dirty="0"/>
              <a:t>Complete 9 chair squats.</a:t>
            </a:r>
          </a:p>
          <a:p>
            <a:pPr marL="514350" indent="-514350">
              <a:buClr>
                <a:schemeClr val="accent5"/>
              </a:buClr>
              <a:buFont typeface="+mj-lt"/>
              <a:buAutoNum type="arabicPeriod" startAt="7"/>
              <a:defRPr/>
            </a:pPr>
            <a:r>
              <a:rPr lang="en-US" altLang="en-US" dirty="0"/>
              <a:t>Wave your arms over your head 10 times.</a:t>
            </a:r>
          </a:p>
          <a:p>
            <a:pPr marL="514350" indent="-514350">
              <a:buClr>
                <a:schemeClr val="accent5"/>
              </a:buClr>
              <a:buFont typeface="+mj-lt"/>
              <a:buAutoNum type="arabicPeriod" startAt="7"/>
              <a:defRPr/>
            </a:pPr>
            <a:r>
              <a:rPr lang="en-US" altLang="en-US" dirty="0"/>
              <a:t>Jog in place for 11 seconds.</a:t>
            </a:r>
          </a:p>
          <a:p>
            <a:pPr marL="514350" indent="-514350">
              <a:buClr>
                <a:schemeClr val="accent5"/>
              </a:buClr>
              <a:buFont typeface="+mj-lt"/>
              <a:buAutoNum type="arabicPeriod" startAt="7"/>
              <a:defRPr/>
            </a:pPr>
            <a:r>
              <a:rPr lang="en-US" altLang="en-US" dirty="0"/>
              <a:t>Take 12 deep breaths.</a:t>
            </a:r>
          </a:p>
        </p:txBody>
      </p:sp>
      <p:sp>
        <p:nvSpPr>
          <p:cNvPr id="26628" name="Title 1">
            <a:extLst>
              <a:ext uri="{FF2B5EF4-FFF2-40B4-BE49-F238E27FC236}">
                <a16:creationId xmlns:a16="http://schemas.microsoft.com/office/drawing/2014/main" id="{99542C5F-3281-4C97-A7BF-86626333E45F}"/>
              </a:ext>
            </a:extLst>
          </p:cNvPr>
          <p:cNvSpPr>
            <a:spLocks noGrp="1" noChangeArrowheads="1"/>
          </p:cNvSpPr>
          <p:nvPr>
            <p:ph type="title"/>
          </p:nvPr>
        </p:nvSpPr>
        <p:spPr/>
        <p:txBody>
          <a:bodyPr/>
          <a:lstStyle/>
          <a:p>
            <a:r>
              <a:rPr lang="en-US" altLang="en-US"/>
              <a:t>Roll the Dice to Break the Ice Activities </a:t>
            </a:r>
          </a:p>
        </p:txBody>
      </p:sp>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1">
            <a:extLst>
              <a:ext uri="{FF2B5EF4-FFF2-40B4-BE49-F238E27FC236}">
                <a16:creationId xmlns:a16="http://schemas.microsoft.com/office/drawing/2014/main" id="{1F982B4C-F8F4-42D0-ACF0-6918FE51A499}"/>
              </a:ext>
            </a:extLst>
          </p:cNvPr>
          <p:cNvSpPr>
            <a:spLocks noGrp="1" noChangeArrowheads="1"/>
          </p:cNvSpPr>
          <p:nvPr>
            <p:ph idx="1"/>
          </p:nvPr>
        </p:nvSpPr>
        <p:spPr>
          <a:xfrm>
            <a:off x="838200" y="1644650"/>
            <a:ext cx="10515600" cy="4532313"/>
          </a:xfrm>
        </p:spPr>
        <p:txBody>
          <a:bodyPr/>
          <a:lstStyle/>
          <a:p>
            <a:r>
              <a:rPr lang="en-US" altLang="en-US"/>
              <a:t>Mental breaks that help students stay focused and attentive</a:t>
            </a:r>
          </a:p>
          <a:p>
            <a:r>
              <a:rPr lang="en-US" altLang="en-US"/>
              <a:t>Usually active in nature</a:t>
            </a:r>
          </a:p>
          <a:p>
            <a:r>
              <a:rPr lang="en-US" altLang="en-US"/>
              <a:t>Gets students up and blood circulating to the brain</a:t>
            </a:r>
          </a:p>
          <a:p>
            <a:r>
              <a:rPr lang="en-US" altLang="en-US"/>
              <a:t>Designed to energize or relax</a:t>
            </a:r>
          </a:p>
          <a:p>
            <a:r>
              <a:rPr lang="en-US" altLang="en-US"/>
              <a:t>Helps students process what they are learning in class</a:t>
            </a:r>
          </a:p>
          <a:p>
            <a:endParaRPr lang="en-US" altLang="en-US"/>
          </a:p>
          <a:p>
            <a:endParaRPr lang="en-US" altLang="en-US"/>
          </a:p>
          <a:p>
            <a:endParaRPr lang="en-US" altLang="en-US"/>
          </a:p>
          <a:p>
            <a:endParaRPr lang="en-US" altLang="en-US"/>
          </a:p>
        </p:txBody>
      </p:sp>
      <p:sp>
        <p:nvSpPr>
          <p:cNvPr id="28675" name="Title 2">
            <a:extLst>
              <a:ext uri="{FF2B5EF4-FFF2-40B4-BE49-F238E27FC236}">
                <a16:creationId xmlns:a16="http://schemas.microsoft.com/office/drawing/2014/main" id="{AB78B81B-1B1C-4C26-94EE-121C301652DB}"/>
              </a:ext>
            </a:extLst>
          </p:cNvPr>
          <p:cNvSpPr>
            <a:spLocks noGrp="1" noChangeArrowheads="1"/>
          </p:cNvSpPr>
          <p:nvPr>
            <p:ph type="title"/>
          </p:nvPr>
        </p:nvSpPr>
        <p:spPr/>
        <p:txBody>
          <a:bodyPr/>
          <a:lstStyle/>
          <a:p>
            <a:r>
              <a:rPr lang="en-US" altLang="en-US"/>
              <a:t>Brain Breaks</a:t>
            </a:r>
          </a:p>
        </p:txBody>
      </p:sp>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a:extLst>
              <a:ext uri="{FF2B5EF4-FFF2-40B4-BE49-F238E27FC236}">
                <a16:creationId xmlns:a16="http://schemas.microsoft.com/office/drawing/2014/main" id="{74F6751B-9FC5-49B1-8A82-0A1CC0DD5A86}"/>
              </a:ext>
            </a:extLst>
          </p:cNvPr>
          <p:cNvSpPr>
            <a:spLocks noGrp="1" noChangeArrowheads="1"/>
          </p:cNvSpPr>
          <p:nvPr>
            <p:ph idx="1"/>
          </p:nvPr>
        </p:nvSpPr>
        <p:spPr>
          <a:xfrm>
            <a:off x="838200" y="1644650"/>
            <a:ext cx="10515600" cy="4532313"/>
          </a:xfrm>
        </p:spPr>
        <p:txBody>
          <a:bodyPr/>
          <a:lstStyle/>
          <a:p>
            <a:r>
              <a:rPr lang="en-US" altLang="en-US"/>
              <a:t>Physical </a:t>
            </a:r>
          </a:p>
          <a:p>
            <a:r>
              <a:rPr lang="en-US" altLang="en-US"/>
              <a:t>Relaxing </a:t>
            </a:r>
          </a:p>
          <a:p>
            <a:r>
              <a:rPr lang="en-US" altLang="en-US"/>
              <a:t>Sensory </a:t>
            </a:r>
          </a:p>
          <a:p>
            <a:r>
              <a:rPr lang="en-US" altLang="en-US"/>
              <a:t>Skill-building</a:t>
            </a:r>
          </a:p>
          <a:p>
            <a:endParaRPr lang="en-US" altLang="en-US"/>
          </a:p>
        </p:txBody>
      </p:sp>
      <p:sp>
        <p:nvSpPr>
          <p:cNvPr id="30723" name="Title 2">
            <a:extLst>
              <a:ext uri="{FF2B5EF4-FFF2-40B4-BE49-F238E27FC236}">
                <a16:creationId xmlns:a16="http://schemas.microsoft.com/office/drawing/2014/main" id="{2B7527D4-C394-4243-A033-9CD8E1B0D85B}"/>
              </a:ext>
            </a:extLst>
          </p:cNvPr>
          <p:cNvSpPr>
            <a:spLocks noGrp="1" noChangeArrowheads="1"/>
          </p:cNvSpPr>
          <p:nvPr>
            <p:ph type="title"/>
          </p:nvPr>
        </p:nvSpPr>
        <p:spPr/>
        <p:txBody>
          <a:bodyPr/>
          <a:lstStyle/>
          <a:p>
            <a:r>
              <a:rPr lang="en-US" altLang="en-US"/>
              <a:t>Forms of Brain Breaks</a:t>
            </a:r>
          </a:p>
        </p:txBody>
      </p:sp>
      <p:pic>
        <p:nvPicPr>
          <p:cNvPr id="30724" name="Picture 4">
            <a:extLst>
              <a:ext uri="{FF2B5EF4-FFF2-40B4-BE49-F238E27FC236}">
                <a16:creationId xmlns:a16="http://schemas.microsoft.com/office/drawing/2014/main" id="{9AC385F6-3DBE-44C7-9B13-5F30CFB110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1050" y="1644650"/>
            <a:ext cx="3994150"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1">
            <a:extLst>
              <a:ext uri="{FF2B5EF4-FFF2-40B4-BE49-F238E27FC236}">
                <a16:creationId xmlns:a16="http://schemas.microsoft.com/office/drawing/2014/main" id="{7BA22FE9-1E2B-49D5-BFB6-7AC2D347A309}"/>
              </a:ext>
            </a:extLst>
          </p:cNvPr>
          <p:cNvSpPr>
            <a:spLocks noGrp="1" noChangeArrowheads="1"/>
          </p:cNvSpPr>
          <p:nvPr>
            <p:ph idx="1"/>
          </p:nvPr>
        </p:nvSpPr>
        <p:spPr>
          <a:xfrm>
            <a:off x="838200" y="1644650"/>
            <a:ext cx="10515600" cy="4532313"/>
          </a:xfrm>
        </p:spPr>
        <p:txBody>
          <a:bodyPr/>
          <a:lstStyle/>
          <a:p>
            <a:r>
              <a:rPr lang="en-US" altLang="en-US"/>
              <a:t>Structured = Planned</a:t>
            </a:r>
          </a:p>
          <a:p>
            <a:r>
              <a:rPr lang="en-US" altLang="en-US"/>
              <a:t>Unstructured = Free Play</a:t>
            </a:r>
          </a:p>
          <a:p>
            <a:r>
              <a:rPr lang="en-US" altLang="en-US"/>
              <a:t>Timed breaks</a:t>
            </a:r>
          </a:p>
          <a:p>
            <a:r>
              <a:rPr lang="en-US" altLang="en-US"/>
              <a:t>Ratio breaks                                             </a:t>
            </a:r>
          </a:p>
          <a:p>
            <a:endParaRPr lang="en-US" altLang="en-US"/>
          </a:p>
        </p:txBody>
      </p:sp>
      <p:sp>
        <p:nvSpPr>
          <p:cNvPr id="32771" name="Title 2">
            <a:extLst>
              <a:ext uri="{FF2B5EF4-FFF2-40B4-BE49-F238E27FC236}">
                <a16:creationId xmlns:a16="http://schemas.microsoft.com/office/drawing/2014/main" id="{A1CA786E-4865-4D28-BCED-26AB52AE9EA0}"/>
              </a:ext>
            </a:extLst>
          </p:cNvPr>
          <p:cNvSpPr>
            <a:spLocks noGrp="1" noChangeArrowheads="1"/>
          </p:cNvSpPr>
          <p:nvPr>
            <p:ph type="title"/>
          </p:nvPr>
        </p:nvSpPr>
        <p:spPr/>
        <p:txBody>
          <a:bodyPr/>
          <a:lstStyle/>
          <a:p>
            <a:r>
              <a:rPr lang="en-US" altLang="en-US"/>
              <a:t>Types of Brain Breaks</a:t>
            </a:r>
          </a:p>
        </p:txBody>
      </p:sp>
      <p:pic>
        <p:nvPicPr>
          <p:cNvPr id="32772" name="Picture 2">
            <a:extLst>
              <a:ext uri="{FF2B5EF4-FFF2-40B4-BE49-F238E27FC236}">
                <a16:creationId xmlns:a16="http://schemas.microsoft.com/office/drawing/2014/main" id="{E863FFC6-ED18-4295-BA11-B8EDD74675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146" t="13033" r="13043"/>
          <a:stretch>
            <a:fillRect/>
          </a:stretch>
        </p:blipFill>
        <p:spPr bwMode="auto">
          <a:xfrm>
            <a:off x="6553200" y="1644650"/>
            <a:ext cx="4038600" cy="411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theme/theme1.xml><?xml version="1.0" encoding="utf-8"?>
<a:theme xmlns:a="http://schemas.openxmlformats.org/drawingml/2006/main" name="Custom Design">
  <a:themeElements>
    <a:clrScheme name="Custom 3">
      <a:dk1>
        <a:srgbClr val="12284C"/>
      </a:dk1>
      <a:lt1>
        <a:sysClr val="window" lastClr="FFFFFF"/>
      </a:lt1>
      <a:dk2>
        <a:srgbClr val="12284C"/>
      </a:dk2>
      <a:lt2>
        <a:srgbClr val="E7E6E6"/>
      </a:lt2>
      <a:accent1>
        <a:srgbClr val="FFA400"/>
      </a:accent1>
      <a:accent2>
        <a:srgbClr val="12284C"/>
      </a:accent2>
      <a:accent3>
        <a:srgbClr val="00B796"/>
      </a:accent3>
      <a:accent4>
        <a:srgbClr val="005587"/>
      </a:accent4>
      <a:accent5>
        <a:srgbClr val="D50032"/>
      </a:accent5>
      <a:accent6>
        <a:srgbClr val="3E4043"/>
      </a:accent6>
      <a:hlink>
        <a:srgbClr val="008970"/>
      </a:hlink>
      <a:folHlink>
        <a:srgbClr val="9F0025"/>
      </a:folHlink>
    </a:clrScheme>
    <a:fontScheme name="KSDE Open Sans">
      <a:majorFont>
        <a:latin typeface="Open Sans"/>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Blue Template</Template>
  <TotalTime>19303</TotalTime>
  <Words>9095</Words>
  <Application>Microsoft Office PowerPoint</Application>
  <PresentationFormat>Widescreen</PresentationFormat>
  <Paragraphs>756</Paragraphs>
  <Slides>50</Slides>
  <Notes>49</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Open Sans Light</vt:lpstr>
      <vt:lpstr>Arial</vt:lpstr>
      <vt:lpstr>Open Sans Semibold</vt:lpstr>
      <vt:lpstr>Calibri</vt:lpstr>
      <vt:lpstr>Open Sans</vt:lpstr>
      <vt:lpstr>Times New Roman</vt:lpstr>
      <vt:lpstr>Custom Design</vt:lpstr>
      <vt:lpstr> Brain Breaks in the Classroom and Beyond </vt:lpstr>
      <vt:lpstr>Class Logistics</vt:lpstr>
      <vt:lpstr>Objectives</vt:lpstr>
      <vt:lpstr>What are Brain Breaks?</vt:lpstr>
      <vt:lpstr>Roll the Dice to Break the Ice</vt:lpstr>
      <vt:lpstr>Roll the Dice to Break the Ice Activities </vt:lpstr>
      <vt:lpstr>Brain Breaks</vt:lpstr>
      <vt:lpstr>Forms of Brain Breaks</vt:lpstr>
      <vt:lpstr>Types of Brain Breaks</vt:lpstr>
      <vt:lpstr>Classroom Physical Activity</vt:lpstr>
      <vt:lpstr>Five Finger Breathing </vt:lpstr>
      <vt:lpstr>Benefits of Brain Breaks</vt:lpstr>
      <vt:lpstr>Benefits of Brain Breaks</vt:lpstr>
      <vt:lpstr>Brain Breaks and the Body</vt:lpstr>
      <vt:lpstr>How Does Physical Activity Affect Our Brain</vt:lpstr>
      <vt:lpstr>Classroom Brain Breaks Benefits Students</vt:lpstr>
      <vt:lpstr>Brain Breaks and Academic Achievement</vt:lpstr>
      <vt:lpstr>PowerPoint Presentation</vt:lpstr>
      <vt:lpstr>Freeze Frame</vt:lpstr>
      <vt:lpstr>Implementing Brain Breaks</vt:lpstr>
      <vt:lpstr>Physical Activity During School</vt:lpstr>
      <vt:lpstr>How to Implement Brain Breaks</vt:lpstr>
      <vt:lpstr>Simple Steps for Implementing Brain Breaks</vt:lpstr>
      <vt:lpstr>How to Bring the Students Back?</vt:lpstr>
      <vt:lpstr>Classroom Items to Use for Brain Breaks</vt:lpstr>
      <vt:lpstr>Brain Breaks that Require No Materials  or Prep</vt:lpstr>
      <vt:lpstr>Alphabet Scavenger Hunt</vt:lpstr>
      <vt:lpstr>Brain Breaks for Elementary School Students</vt:lpstr>
      <vt:lpstr>Brain Breaks for Middle School Students</vt:lpstr>
      <vt:lpstr>Brain Breaks for High School Students</vt:lpstr>
      <vt:lpstr>Virtual Brain Breaks</vt:lpstr>
      <vt:lpstr>Tips and Hints</vt:lpstr>
      <vt:lpstr>Tips and Hints</vt:lpstr>
      <vt:lpstr>Brain Break Sharing </vt:lpstr>
      <vt:lpstr>Active Classrooms</vt:lpstr>
      <vt:lpstr>Examples of Flexible Seating in the Classroom</vt:lpstr>
      <vt:lpstr>Flexible Seating – Implementation </vt:lpstr>
      <vt:lpstr>Supporting Brain Breaks  in Schools </vt:lpstr>
      <vt:lpstr>Create Wellness Policies Focused on Physical Activity</vt:lpstr>
      <vt:lpstr>Kansas School Wellness Policy Model Guidelines</vt:lpstr>
      <vt:lpstr>PowerPoint Presentation</vt:lpstr>
      <vt:lpstr>PowerPoint Presentation</vt:lpstr>
      <vt:lpstr>CDC Resources </vt:lpstr>
      <vt:lpstr>CDC Classroom Physical Activity Promotion Kit</vt:lpstr>
      <vt:lpstr>PowerPoint Presentation</vt:lpstr>
      <vt:lpstr>Tools and Resources for Schools</vt:lpstr>
      <vt:lpstr>Summary</vt:lpstr>
      <vt:lpstr>USDA Nondiscrimination Statement</vt:lpstr>
      <vt:lpstr>Attendance</vt:lpstr>
      <vt:lpstr>Thank you for attending!</vt:lpstr>
    </vt:vector>
  </TitlesOfParts>
  <Company>Ks Dept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Contributing to the Team</dc:title>
  <dc:creator>C S Johnson</dc:creator>
  <cp:lastModifiedBy>Karen M. Seymour</cp:lastModifiedBy>
  <cp:revision>470</cp:revision>
  <cp:lastPrinted>2021-02-12T17:04:02Z</cp:lastPrinted>
  <dcterms:created xsi:type="dcterms:W3CDTF">2009-08-06T15:08:03Z</dcterms:created>
  <dcterms:modified xsi:type="dcterms:W3CDTF">2021-07-01T16:29:04Z</dcterms:modified>
</cp:coreProperties>
</file>