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4" r:id="rId1"/>
  </p:sldMasterIdLst>
  <p:notesMasterIdLst>
    <p:notesMasterId r:id="rId73"/>
  </p:notesMasterIdLst>
  <p:handoutMasterIdLst>
    <p:handoutMasterId r:id="rId74"/>
  </p:handoutMasterIdLst>
  <p:sldIdLst>
    <p:sldId id="289" r:id="rId2"/>
    <p:sldId id="449" r:id="rId3"/>
    <p:sldId id="291" r:id="rId4"/>
    <p:sldId id="292" r:id="rId5"/>
    <p:sldId id="293" r:id="rId6"/>
    <p:sldId id="407" r:id="rId7"/>
    <p:sldId id="402" r:id="rId8"/>
    <p:sldId id="297" r:id="rId9"/>
    <p:sldId id="298" r:id="rId10"/>
    <p:sldId id="408" r:id="rId11"/>
    <p:sldId id="299" r:id="rId12"/>
    <p:sldId id="300" r:id="rId13"/>
    <p:sldId id="301" r:id="rId14"/>
    <p:sldId id="302" r:id="rId15"/>
    <p:sldId id="303" r:id="rId16"/>
    <p:sldId id="304" r:id="rId17"/>
    <p:sldId id="305" r:id="rId18"/>
    <p:sldId id="306" r:id="rId19"/>
    <p:sldId id="308" r:id="rId20"/>
    <p:sldId id="309" r:id="rId21"/>
    <p:sldId id="312" r:id="rId22"/>
    <p:sldId id="313" r:id="rId23"/>
    <p:sldId id="403" r:id="rId24"/>
    <p:sldId id="314" r:id="rId25"/>
    <p:sldId id="350" r:id="rId26"/>
    <p:sldId id="317" r:id="rId27"/>
    <p:sldId id="316" r:id="rId28"/>
    <p:sldId id="318" r:id="rId29"/>
    <p:sldId id="319" r:id="rId30"/>
    <p:sldId id="379" r:id="rId31"/>
    <p:sldId id="320" r:id="rId32"/>
    <p:sldId id="322" r:id="rId33"/>
    <p:sldId id="323" r:id="rId34"/>
    <p:sldId id="324" r:id="rId35"/>
    <p:sldId id="325" r:id="rId36"/>
    <p:sldId id="380" r:id="rId37"/>
    <p:sldId id="326" r:id="rId38"/>
    <p:sldId id="327" r:id="rId39"/>
    <p:sldId id="409" r:id="rId40"/>
    <p:sldId id="452" r:id="rId41"/>
    <p:sldId id="457" r:id="rId42"/>
    <p:sldId id="454" r:id="rId43"/>
    <p:sldId id="453" r:id="rId44"/>
    <p:sldId id="456" r:id="rId45"/>
    <p:sldId id="458" r:id="rId46"/>
    <p:sldId id="334" r:id="rId47"/>
    <p:sldId id="337" r:id="rId48"/>
    <p:sldId id="388" r:id="rId49"/>
    <p:sldId id="405" r:id="rId50"/>
    <p:sldId id="335" r:id="rId51"/>
    <p:sldId id="336" r:id="rId52"/>
    <p:sldId id="383" r:id="rId53"/>
    <p:sldId id="401" r:id="rId54"/>
    <p:sldId id="338" r:id="rId55"/>
    <p:sldId id="394" r:id="rId56"/>
    <p:sldId id="340" r:id="rId57"/>
    <p:sldId id="344" r:id="rId58"/>
    <p:sldId id="345" r:id="rId59"/>
    <p:sldId id="386" r:id="rId60"/>
    <p:sldId id="387" r:id="rId61"/>
    <p:sldId id="392" r:id="rId62"/>
    <p:sldId id="348" r:id="rId63"/>
    <p:sldId id="349" r:id="rId64"/>
    <p:sldId id="460" r:id="rId65"/>
    <p:sldId id="461" r:id="rId66"/>
    <p:sldId id="462" r:id="rId67"/>
    <p:sldId id="351" r:id="rId68"/>
    <p:sldId id="406" r:id="rId69"/>
    <p:sldId id="282" r:id="rId70"/>
    <p:sldId id="288" r:id="rId71"/>
    <p:sldId id="463" r:id="rId7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Brinkman" initials="EB" lastIdx="40" clrIdx="0">
    <p:extLst>
      <p:ext uri="{19B8F6BF-5375-455C-9EA6-DF929625EA0E}">
        <p15:presenceInfo xmlns:p15="http://schemas.microsoft.com/office/powerpoint/2012/main" userId="S-1-5-21-3991781186-3178972888-1074896750-3362" providerId="AD"/>
      </p:ext>
    </p:extLst>
  </p:cmAuthor>
  <p:cmAuthor id="2" name="Karen M. Seymour" initials="KMS" lastIdx="9" clrIdx="1">
    <p:extLst>
      <p:ext uri="{19B8F6BF-5375-455C-9EA6-DF929625EA0E}">
        <p15:presenceInfo xmlns:p15="http://schemas.microsoft.com/office/powerpoint/2012/main" userId="S-1-5-21-3991781186-3178972888-1074896750-14762" providerId="AD"/>
      </p:ext>
    </p:extLst>
  </p:cmAuthor>
  <p:cmAuthor id="3" name="Jill R. Ladd" initials="JRL" lastIdx="3" clrIdx="2">
    <p:extLst>
      <p:ext uri="{19B8F6BF-5375-455C-9EA6-DF929625EA0E}">
        <p15:presenceInfo xmlns:p15="http://schemas.microsoft.com/office/powerpoint/2012/main" userId="S-1-5-21-3991781186-3178972888-1074896750-6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00"/>
    <a:srgbClr val="EEB500"/>
    <a:srgbClr val="2E5000"/>
    <a:srgbClr val="6B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6550" autoAdjust="0"/>
  </p:normalViewPr>
  <p:slideViewPr>
    <p:cSldViewPr>
      <p:cViewPr varScale="1">
        <p:scale>
          <a:sx n="91" d="100"/>
          <a:sy n="91" d="100"/>
        </p:scale>
        <p:origin x="1080" y="78"/>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30" d="100"/>
        <a:sy n="130" d="100"/>
      </p:scale>
      <p:origin x="0" y="-19104"/>
    </p:cViewPr>
  </p:sorterViewPr>
  <p:notesViewPr>
    <p:cSldViewPr>
      <p:cViewPr varScale="1">
        <p:scale>
          <a:sx n="83" d="100"/>
          <a:sy n="83" d="100"/>
        </p:scale>
        <p:origin x="381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E09DA8-5781-4F91-B4A4-4463ED68D462}"/>
              </a:ext>
            </a:extLst>
          </p:cNvPr>
          <p:cNvSpPr>
            <a:spLocks noGrp="1"/>
          </p:cNvSpPr>
          <p:nvPr>
            <p:ph type="hdr" sz="quarter"/>
          </p:nvPr>
        </p:nvSpPr>
        <p:spPr>
          <a:xfrm>
            <a:off x="1" y="0"/>
            <a:ext cx="3038258" cy="465292"/>
          </a:xfrm>
          <a:prstGeom prst="rect">
            <a:avLst/>
          </a:prstGeom>
        </p:spPr>
        <p:txBody>
          <a:bodyPr vert="horz" lIns="91428" tIns="45714" rIns="91428" bIns="45714"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2F32DDFE-A1D2-491B-81ED-B4C3EA73ED8D}"/>
              </a:ext>
            </a:extLst>
          </p:cNvPr>
          <p:cNvSpPr>
            <a:spLocks noGrp="1"/>
          </p:cNvSpPr>
          <p:nvPr>
            <p:ph type="dt" sz="quarter" idx="1"/>
          </p:nvPr>
        </p:nvSpPr>
        <p:spPr>
          <a:xfrm>
            <a:off x="3970576" y="0"/>
            <a:ext cx="3038258" cy="465292"/>
          </a:xfrm>
          <a:prstGeom prst="rect">
            <a:avLst/>
          </a:prstGeom>
        </p:spPr>
        <p:txBody>
          <a:bodyPr vert="horz" lIns="91428" tIns="45714" rIns="91428" bIns="45714" rtlCol="0"/>
          <a:lstStyle>
            <a:lvl1pPr algn="r" eaLnBrk="1" fontAlgn="auto" hangingPunct="1">
              <a:spcBef>
                <a:spcPts val="0"/>
              </a:spcBef>
              <a:spcAft>
                <a:spcPts val="0"/>
              </a:spcAft>
              <a:defRPr sz="1100">
                <a:latin typeface="Arial" panose="020B0604020202020204" pitchFamily="34" charset="0"/>
                <a:cs typeface="Arial" panose="020B0604020202020204" pitchFamily="34" charset="0"/>
              </a:defRPr>
            </a:lvl1pPr>
          </a:lstStyle>
          <a:p>
            <a:pPr>
              <a:defRPr/>
            </a:pPr>
            <a:r>
              <a:rPr lang="en-US" dirty="0"/>
              <a:t>February 2021</a:t>
            </a:r>
          </a:p>
        </p:txBody>
      </p:sp>
      <p:sp>
        <p:nvSpPr>
          <p:cNvPr id="4" name="Footer Placeholder 3">
            <a:extLst>
              <a:ext uri="{FF2B5EF4-FFF2-40B4-BE49-F238E27FC236}">
                <a16:creationId xmlns:a16="http://schemas.microsoft.com/office/drawing/2014/main" id="{0EC223D5-B74B-4D85-B1CF-3576730A6552}"/>
              </a:ext>
            </a:extLst>
          </p:cNvPr>
          <p:cNvSpPr>
            <a:spLocks noGrp="1"/>
          </p:cNvSpPr>
          <p:nvPr>
            <p:ph type="ftr" sz="quarter" idx="2"/>
          </p:nvPr>
        </p:nvSpPr>
        <p:spPr>
          <a:xfrm>
            <a:off x="0" y="8829537"/>
            <a:ext cx="6465112" cy="465292"/>
          </a:xfrm>
          <a:prstGeom prst="rect">
            <a:avLst/>
          </a:prstGeom>
        </p:spPr>
        <p:txBody>
          <a:bodyPr vert="horz" lIns="91428" tIns="45714" rIns="91428" bIns="45714" rtlCol="0" anchor="b"/>
          <a:lstStyle>
            <a:lvl1pPr algn="l" eaLnBrk="1" fontAlgn="auto" hangingPunct="1">
              <a:spcBef>
                <a:spcPts val="0"/>
              </a:spcBef>
              <a:spcAft>
                <a:spcPts val="0"/>
              </a:spcAft>
              <a:defRPr sz="1100">
                <a:latin typeface="Arial" panose="020B0604020202020204" pitchFamily="34" charset="0"/>
                <a:cs typeface="Arial" panose="020B0604020202020204" pitchFamily="34" charset="0"/>
              </a:defRPr>
            </a:lvl1pPr>
          </a:lstStyle>
          <a:p>
            <a:pPr>
              <a:defRPr/>
            </a:pPr>
            <a:r>
              <a:rPr lang="en-US" dirty="0"/>
              <a:t>* Nutrition and Brain Function * Child Nutrition &amp; Wellness, KSDE</a:t>
            </a:r>
          </a:p>
        </p:txBody>
      </p:sp>
      <p:sp>
        <p:nvSpPr>
          <p:cNvPr id="5" name="Slide Number Placeholder 4">
            <a:extLst>
              <a:ext uri="{FF2B5EF4-FFF2-40B4-BE49-F238E27FC236}">
                <a16:creationId xmlns:a16="http://schemas.microsoft.com/office/drawing/2014/main" id="{E8081C76-BBBD-4E61-BF3D-1FDF689ACEAD}"/>
              </a:ext>
            </a:extLst>
          </p:cNvPr>
          <p:cNvSpPr>
            <a:spLocks noGrp="1"/>
          </p:cNvSpPr>
          <p:nvPr>
            <p:ph type="sldNum" sz="quarter" idx="3"/>
          </p:nvPr>
        </p:nvSpPr>
        <p:spPr>
          <a:xfrm>
            <a:off x="6465112" y="8829537"/>
            <a:ext cx="543722" cy="465292"/>
          </a:xfrm>
          <a:prstGeom prst="rect">
            <a:avLst/>
          </a:prstGeom>
        </p:spPr>
        <p:txBody>
          <a:bodyPr vert="horz" wrap="square" lIns="91428" tIns="45714" rIns="91428" bIns="45714" numCol="1" anchor="b" anchorCtr="0" compatLnSpc="1">
            <a:prstTxWarp prst="textNoShape">
              <a:avLst/>
            </a:prstTxWarp>
          </a:bodyPr>
          <a:lstStyle>
            <a:lvl1pPr algn="r" eaLnBrk="1" fontAlgn="auto" hangingPunct="1">
              <a:spcBef>
                <a:spcPts val="0"/>
              </a:spcBef>
              <a:spcAft>
                <a:spcPts val="0"/>
              </a:spcAft>
              <a:defRPr sz="1100">
                <a:latin typeface="+mn-lt"/>
              </a:defRPr>
            </a:lvl1pPr>
          </a:lstStyle>
          <a:p>
            <a:pPr>
              <a:defRPr/>
            </a:pPr>
            <a:fld id="{92333AB5-379F-4CB4-A0F3-1A0D452252E4}" type="slidenum">
              <a:rPr lang="en-US" altLang="en-US">
                <a:latin typeface="Arial" panose="020B0604020202020204" pitchFamily="34" charset="0"/>
                <a:cs typeface="Arial" panose="020B0604020202020204" pitchFamily="34" charset="0"/>
              </a:rPr>
              <a:pPr>
                <a:defRPr/>
              </a:pPr>
              <a:t>‹#›</a:t>
            </a:fld>
            <a:endParaRPr lang="en-US" altLang="en-US"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AFF235-A14D-4EBC-902B-E29B65FEABD2}"/>
              </a:ext>
            </a:extLst>
          </p:cNvPr>
          <p:cNvSpPr>
            <a:spLocks noGrp="1"/>
          </p:cNvSpPr>
          <p:nvPr>
            <p:ph type="hdr" sz="quarter"/>
          </p:nvPr>
        </p:nvSpPr>
        <p:spPr>
          <a:xfrm>
            <a:off x="1" y="0"/>
            <a:ext cx="3038258" cy="465292"/>
          </a:xfrm>
          <a:prstGeom prst="rect">
            <a:avLst/>
          </a:prstGeom>
        </p:spPr>
        <p:txBody>
          <a:bodyPr vert="horz" lIns="91428" tIns="45714" rIns="91428" bIns="45714"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a:extLst>
              <a:ext uri="{FF2B5EF4-FFF2-40B4-BE49-F238E27FC236}">
                <a16:creationId xmlns:a16="http://schemas.microsoft.com/office/drawing/2014/main" id="{9EC259E6-BCE2-4F00-AB20-A02EA845BA53}"/>
              </a:ext>
            </a:extLst>
          </p:cNvPr>
          <p:cNvSpPr>
            <a:spLocks noGrp="1" noRot="1" noChangeAspect="1"/>
          </p:cNvSpPr>
          <p:nvPr>
            <p:ph type="sldImg" idx="2"/>
          </p:nvPr>
        </p:nvSpPr>
        <p:spPr>
          <a:xfrm>
            <a:off x="1371600" y="493713"/>
            <a:ext cx="4267200" cy="2401887"/>
          </a:xfrm>
          <a:prstGeom prst="rect">
            <a:avLst/>
          </a:prstGeom>
          <a:noFill/>
          <a:ln w="12700">
            <a:solidFill>
              <a:prstClr val="black"/>
            </a:solidFill>
          </a:ln>
        </p:spPr>
        <p:txBody>
          <a:bodyPr vert="horz" lIns="91428" tIns="45714" rIns="91428" bIns="45714" rtlCol="0" anchor="ctr"/>
          <a:lstStyle/>
          <a:p>
            <a:pPr lvl="0"/>
            <a:endParaRPr lang="en-US" noProof="0"/>
          </a:p>
        </p:txBody>
      </p:sp>
      <p:sp>
        <p:nvSpPr>
          <p:cNvPr id="5" name="Notes Placeholder 4">
            <a:extLst>
              <a:ext uri="{FF2B5EF4-FFF2-40B4-BE49-F238E27FC236}">
                <a16:creationId xmlns:a16="http://schemas.microsoft.com/office/drawing/2014/main" id="{C923DCA3-AF49-482A-9DAA-B1C67AD6EAAC}"/>
              </a:ext>
            </a:extLst>
          </p:cNvPr>
          <p:cNvSpPr>
            <a:spLocks noGrp="1"/>
          </p:cNvSpPr>
          <p:nvPr>
            <p:ph type="body" sz="quarter" idx="3"/>
          </p:nvPr>
        </p:nvSpPr>
        <p:spPr>
          <a:xfrm>
            <a:off x="623634" y="3123428"/>
            <a:ext cx="5919824" cy="5640088"/>
          </a:xfrm>
          <a:prstGeom prst="rect">
            <a:avLst/>
          </a:prstGeom>
        </p:spPr>
        <p:txBody>
          <a:bodyPr vert="horz" lIns="91428" tIns="45714" rIns="91428" bIns="45714"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360A4926-A004-4FD0-BFFA-D5FCE3826BB6}"/>
              </a:ext>
            </a:extLst>
          </p:cNvPr>
          <p:cNvSpPr>
            <a:spLocks noGrp="1"/>
          </p:cNvSpPr>
          <p:nvPr>
            <p:ph type="ftr" sz="quarter" idx="4"/>
          </p:nvPr>
        </p:nvSpPr>
        <p:spPr>
          <a:xfrm>
            <a:off x="1" y="8829537"/>
            <a:ext cx="6153295" cy="465292"/>
          </a:xfrm>
          <a:prstGeom prst="rect">
            <a:avLst/>
          </a:prstGeom>
        </p:spPr>
        <p:txBody>
          <a:bodyPr vert="horz" lIns="91428" tIns="45714" rIns="91428" bIns="45714" rtlCol="0" anchor="b"/>
          <a:lstStyle>
            <a:lvl1pPr algn="l" eaLnBrk="1" fontAlgn="auto" hangingPunct="1">
              <a:spcBef>
                <a:spcPts val="0"/>
              </a:spcBef>
              <a:spcAft>
                <a:spcPts val="0"/>
              </a:spcAft>
              <a:defRPr sz="1100">
                <a:solidFill>
                  <a:srgbClr val="FF0000"/>
                </a:solidFill>
                <a:latin typeface="Arial" pitchFamily="34" charset="0"/>
                <a:cs typeface="Arial" pitchFamily="34" charset="0"/>
              </a:defRPr>
            </a:lvl1pPr>
          </a:lstStyle>
          <a:p>
            <a:pPr>
              <a:defRPr/>
            </a:pPr>
            <a:r>
              <a:rPr lang="en-US" dirty="0">
                <a:solidFill>
                  <a:schemeClr val="tx1"/>
                </a:solidFill>
              </a:rPr>
              <a:t>*</a:t>
            </a:r>
            <a:r>
              <a:rPr lang="en-US" dirty="0"/>
              <a:t> </a:t>
            </a:r>
            <a:r>
              <a:rPr lang="en-US" dirty="0">
                <a:solidFill>
                  <a:schemeClr val="tx1"/>
                </a:solidFill>
              </a:rPr>
              <a:t>Nutrition and Brain Function * Child Nutrition &amp; Wellness, KSDE</a:t>
            </a:r>
          </a:p>
        </p:txBody>
      </p:sp>
      <p:sp>
        <p:nvSpPr>
          <p:cNvPr id="7" name="Slide Number Placeholder 6">
            <a:extLst>
              <a:ext uri="{FF2B5EF4-FFF2-40B4-BE49-F238E27FC236}">
                <a16:creationId xmlns:a16="http://schemas.microsoft.com/office/drawing/2014/main" id="{55CB20AD-D89B-4CDE-8F44-FE1C3702D5B8}"/>
              </a:ext>
            </a:extLst>
          </p:cNvPr>
          <p:cNvSpPr>
            <a:spLocks noGrp="1"/>
          </p:cNvSpPr>
          <p:nvPr>
            <p:ph type="sldNum" sz="quarter" idx="5"/>
          </p:nvPr>
        </p:nvSpPr>
        <p:spPr>
          <a:xfrm>
            <a:off x="6231641" y="8829537"/>
            <a:ext cx="777192" cy="465292"/>
          </a:xfrm>
          <a:prstGeom prst="rect">
            <a:avLst/>
          </a:prstGeom>
        </p:spPr>
        <p:txBody>
          <a:bodyPr vert="horz" wrap="square" lIns="91428" tIns="45714" rIns="91428" bIns="45714" numCol="1" anchor="b" anchorCtr="0" compatLnSpc="1">
            <a:prstTxWarp prst="textNoShape">
              <a:avLst/>
            </a:prstTxWarp>
          </a:bodyPr>
          <a:lstStyle>
            <a:lvl1pPr algn="r" eaLnBrk="1" fontAlgn="auto" hangingPunct="1">
              <a:spcBef>
                <a:spcPts val="0"/>
              </a:spcBef>
              <a:spcAft>
                <a:spcPts val="0"/>
              </a:spcAft>
              <a:defRPr sz="1100">
                <a:latin typeface="+mn-lt"/>
              </a:defRPr>
            </a:lvl1pPr>
          </a:lstStyle>
          <a:p>
            <a:pPr>
              <a:defRPr/>
            </a:pPr>
            <a:fld id="{7B4EBB17-9025-42A3-A63C-9BB9DF6E39DD}" type="slidenum">
              <a:rPr lang="en-US" altLang="en-US"/>
              <a:pPr>
                <a:defRPr/>
              </a:pPr>
              <a:t>‹#›</a:t>
            </a:fld>
            <a:endParaRPr lang="en-US" altLang="en-US"/>
          </a:p>
        </p:txBody>
      </p:sp>
      <p:sp>
        <p:nvSpPr>
          <p:cNvPr id="8" name="Date Placeholder 7">
            <a:extLst>
              <a:ext uri="{FF2B5EF4-FFF2-40B4-BE49-F238E27FC236}">
                <a16:creationId xmlns:a16="http://schemas.microsoft.com/office/drawing/2014/main" id="{173876D5-D8FF-4643-9189-9402BAFCADEF}"/>
              </a:ext>
            </a:extLst>
          </p:cNvPr>
          <p:cNvSpPr>
            <a:spLocks noGrp="1"/>
          </p:cNvSpPr>
          <p:nvPr>
            <p:ph type="dt" idx="1"/>
          </p:nvPr>
        </p:nvSpPr>
        <p:spPr>
          <a:xfrm>
            <a:off x="3970576" y="0"/>
            <a:ext cx="3038258" cy="465292"/>
          </a:xfrm>
          <a:prstGeom prst="rect">
            <a:avLst/>
          </a:prstGeom>
        </p:spPr>
        <p:txBody>
          <a:bodyPr vert="horz" lIns="91428" tIns="45714" rIns="91428" bIns="45714" rtlCol="0"/>
          <a:lstStyle>
            <a:lvl1pPr algn="r" eaLnBrk="1" fontAlgn="auto" hangingPunct="1">
              <a:spcBef>
                <a:spcPts val="0"/>
              </a:spcBef>
              <a:spcAft>
                <a:spcPts val="0"/>
              </a:spcAft>
              <a:defRPr sz="1100">
                <a:latin typeface="Arial" panose="020B0604020202020204" pitchFamily="34" charset="0"/>
                <a:cs typeface="Arial" panose="020B0604020202020204" pitchFamily="34" charset="0"/>
              </a:defRPr>
            </a:lvl1pPr>
          </a:lstStyle>
          <a:p>
            <a:pPr>
              <a:defRPr/>
            </a:pPr>
            <a:r>
              <a:rPr lang="en-US" dirty="0"/>
              <a:t>1/2021</a:t>
            </a:r>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mn-lt"/>
        <a:ea typeface="+mn-ea"/>
        <a:cs typeface="Arial" charset="0"/>
      </a:defRPr>
    </a:lvl2pPr>
    <a:lvl3pPr marL="914400" algn="l" rtl="0" eaLnBrk="0" fontAlgn="base" hangingPunct="0">
      <a:spcBef>
        <a:spcPct val="0"/>
      </a:spcBef>
      <a:spcAft>
        <a:spcPct val="0"/>
      </a:spcAft>
      <a:defRPr sz="1200" kern="1200">
        <a:solidFill>
          <a:schemeClr val="tx1"/>
        </a:solidFill>
        <a:latin typeface="+mn-lt"/>
        <a:ea typeface="+mn-ea"/>
        <a:cs typeface="Arial" charset="0"/>
      </a:defRPr>
    </a:lvl3pPr>
    <a:lvl4pPr marL="1371600" algn="l" rtl="0" eaLnBrk="0" fontAlgn="base" hangingPunct="0">
      <a:spcBef>
        <a:spcPct val="0"/>
      </a:spcBef>
      <a:spcAft>
        <a:spcPct val="0"/>
      </a:spcAft>
      <a:defRPr sz="1200" kern="1200">
        <a:solidFill>
          <a:schemeClr val="tx1"/>
        </a:solidFill>
        <a:latin typeface="+mn-lt"/>
        <a:ea typeface="+mn-ea"/>
        <a:cs typeface="Arial" charset="0"/>
      </a:defRPr>
    </a:lvl4pPr>
    <a:lvl5pPr marL="1828800" algn="l" rtl="0" eaLnBrk="0" fontAlgn="base" hangingPunct="0">
      <a:spcBef>
        <a:spcPct val="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brainconnection.brainhq.com/brain-teasers/word-list-recall/play"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braingle.com/mind/25.htm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dc.gov/healthyschools/nutrition/pdf/School_Nutrition_Framework_508tagged.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fns.usda.gov/ffvp/fresh-fruit-and-vegetable-program"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otes Placeholder 2"/>
          <p:cNvSpPr>
            <a:spLocks noGrp="1"/>
          </p:cNvSpPr>
          <p:nvPr>
            <p:ph type="body" idx="1"/>
          </p:nvPr>
        </p:nvSpPr>
        <p:spPr/>
        <p:txBody>
          <a:bodyPr/>
          <a:lstStyle/>
          <a:p>
            <a:r>
              <a:rPr lang="en-US" altLang="en-US" i="1" dirty="0">
                <a:latin typeface="Times New Roman" panose="02020603050405020304" pitchFamily="18" charset="0"/>
                <a:cs typeface="Times New Roman" panose="02020603050405020304" pitchFamily="18" charset="0"/>
              </a:rPr>
              <a:t>Display this slide prior to start of the class.</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Add Slide File Handout contact information to the session’s chat box by copying and pasting from the title slide. Announce availability of the slide file aloud.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Welcome participants as they enter the session.</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Perform periodic sound checks prior to the start of the class.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At the designated starting time, thank participants for coming, introduce yourself, and welcome them to the class.  </a:t>
            </a:r>
          </a:p>
          <a:p>
            <a:endParaRPr lang="en-US" altLang="en-US" dirty="0"/>
          </a:p>
          <a:p>
            <a:endParaRPr lang="en-US" altLang="en-US" dirty="0"/>
          </a:p>
          <a:p>
            <a:endParaRPr lang="en-US" altLang="en-US" dirty="0"/>
          </a:p>
          <a:p>
            <a:endParaRPr lang="en-US" altLang="en-US" dirty="0"/>
          </a:p>
          <a:p>
            <a:endParaRPr lang="en-US" altLang="en-US" dirty="0"/>
          </a:p>
        </p:txBody>
      </p:sp>
      <p:sp>
        <p:nvSpPr>
          <p:cNvPr id="3" name="Slide Image Placeholder 2">
            <a:extLst>
              <a:ext uri="{FF2B5EF4-FFF2-40B4-BE49-F238E27FC236}">
                <a16:creationId xmlns:a16="http://schemas.microsoft.com/office/drawing/2014/main" id="{7EC06C10-B80A-4E2F-AE0C-5AA5588C46A7}"/>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895A25DD-5EEE-4995-ACB4-B259C901F24A}"/>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958B41FF-59D6-4542-9901-D7734F961EB4}"/>
              </a:ext>
            </a:extLst>
          </p:cNvPr>
          <p:cNvSpPr>
            <a:spLocks noGrp="1"/>
          </p:cNvSpPr>
          <p:nvPr>
            <p:ph type="sldNum" sz="quarter" idx="5"/>
          </p:nvPr>
        </p:nvSpPr>
        <p:spPr/>
        <p:txBody>
          <a:bodyPr/>
          <a:lstStyle/>
          <a:p>
            <a:pPr>
              <a:defRPr/>
            </a:pPr>
            <a:fld id="{7B4EBB17-9025-42A3-A63C-9BB9DF6E39DD}" type="slidenum">
              <a:rPr lang="en-US" altLang="en-US" smtClean="0"/>
              <a:pPr>
                <a:defRPr/>
              </a:pPr>
              <a:t>1</a:t>
            </a:fld>
            <a:endParaRPr lang="en-US" altLang="en-US"/>
          </a:p>
        </p:txBody>
      </p:sp>
      <p:sp>
        <p:nvSpPr>
          <p:cNvPr id="6" name="Footer Placeholder 5">
            <a:extLst>
              <a:ext uri="{FF2B5EF4-FFF2-40B4-BE49-F238E27FC236}">
                <a16:creationId xmlns:a16="http://schemas.microsoft.com/office/drawing/2014/main" id="{01C68FCB-66DA-4E91-AB1B-1E62CA96A77D}"/>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The forebrain also contains additional structures such as the… </a:t>
            </a:r>
            <a:r>
              <a:rPr lang="en-US" altLang="en-US" i="1" dirty="0">
                <a:latin typeface="Times New Roman" panose="02020603050405020304" pitchFamily="18" charset="0"/>
                <a:cs typeface="Times New Roman" panose="02020603050405020304" pitchFamily="18" charset="0"/>
              </a:rPr>
              <a:t>read slide.</a:t>
            </a:r>
          </a:p>
          <a:p>
            <a:endParaRPr lang="en-US" altLang="en-US" dirty="0"/>
          </a:p>
          <a:p>
            <a:r>
              <a:rPr lang="en-US" altLang="en-US" dirty="0"/>
              <a:t>These structures assist with transmission of messages between the spinal cord and the cerebrum. Each having unique and vital roles including:</a:t>
            </a:r>
          </a:p>
          <a:p>
            <a:pPr marL="171450" indent="-171450">
              <a:buFont typeface="Arial" panose="020B0604020202020204" pitchFamily="34" charset="0"/>
              <a:buChar char="•"/>
            </a:pPr>
            <a:r>
              <a:rPr lang="en-US" altLang="en-US" dirty="0"/>
              <a:t>determination of emotional state, </a:t>
            </a:r>
          </a:p>
          <a:p>
            <a:pPr marL="171450" indent="-171450">
              <a:buFont typeface="Arial" panose="020B0604020202020204" pitchFamily="34" charset="0"/>
              <a:buChar char="•"/>
            </a:pPr>
            <a:r>
              <a:rPr lang="en-US" altLang="en-US" dirty="0"/>
              <a:t>sleep states,</a:t>
            </a:r>
          </a:p>
          <a:p>
            <a:pPr marL="171450" indent="-171450">
              <a:buFont typeface="Arial" panose="020B0604020202020204" pitchFamily="34" charset="0"/>
              <a:buChar char="•"/>
            </a:pPr>
            <a:r>
              <a:rPr lang="en-US" altLang="en-US" dirty="0"/>
              <a:t>initiation of movement,</a:t>
            </a:r>
          </a:p>
          <a:p>
            <a:pPr marL="171450" indent="-171450">
              <a:buFont typeface="Arial" panose="020B0604020202020204" pitchFamily="34" charset="0"/>
              <a:buChar char="•"/>
            </a:pPr>
            <a:r>
              <a:rPr lang="en-US" altLang="en-US" dirty="0"/>
              <a:t>control of endocrine system, and hormones,</a:t>
            </a:r>
          </a:p>
          <a:p>
            <a:pPr marL="171450" indent="-171450">
              <a:buFont typeface="Arial" panose="020B0604020202020204" pitchFamily="34" charset="0"/>
              <a:buChar char="•"/>
            </a:pPr>
            <a:r>
              <a:rPr lang="en-US" altLang="en-US" dirty="0"/>
              <a:t>memory transmission, </a:t>
            </a:r>
          </a:p>
          <a:p>
            <a:pPr marL="171450" indent="-171450">
              <a:buFont typeface="Arial" panose="020B0604020202020204" pitchFamily="34" charset="0"/>
              <a:buChar char="•"/>
            </a:pPr>
            <a:r>
              <a:rPr lang="en-US" altLang="en-US" dirty="0"/>
              <a:t>perception,</a:t>
            </a:r>
          </a:p>
          <a:p>
            <a:pPr marL="171450" indent="-171450">
              <a:buFont typeface="Arial" panose="020B0604020202020204" pitchFamily="34" charset="0"/>
              <a:buChar char="•"/>
            </a:pPr>
            <a:r>
              <a:rPr lang="en-US" altLang="en-US" dirty="0"/>
              <a:t>digestion,</a:t>
            </a:r>
          </a:p>
          <a:p>
            <a:pPr marL="171450" indent="-171450">
              <a:buFont typeface="Arial" panose="020B0604020202020204" pitchFamily="34" charset="0"/>
              <a:buChar char="•"/>
            </a:pPr>
            <a:r>
              <a:rPr lang="en-US" altLang="en-US" dirty="0"/>
              <a:t>and conversion of food to energy.</a:t>
            </a:r>
          </a:p>
          <a:p>
            <a:endParaRPr lang="en-US" dirty="0"/>
          </a:p>
        </p:txBody>
      </p:sp>
      <p:sp>
        <p:nvSpPr>
          <p:cNvPr id="8" name="Slide Image Placeholder 7">
            <a:extLst>
              <a:ext uri="{FF2B5EF4-FFF2-40B4-BE49-F238E27FC236}">
                <a16:creationId xmlns:a16="http://schemas.microsoft.com/office/drawing/2014/main" id="{CF77C09C-6A4B-424C-8D95-13E9D7F6BFA4}"/>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158DE66B-A8E6-4848-B3A7-40A669838441}"/>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1EECCE28-31DF-48D8-AC17-C968B51D2CA0}"/>
              </a:ext>
            </a:extLst>
          </p:cNvPr>
          <p:cNvSpPr>
            <a:spLocks noGrp="1"/>
          </p:cNvSpPr>
          <p:nvPr>
            <p:ph type="sldNum" sz="quarter" idx="5"/>
          </p:nvPr>
        </p:nvSpPr>
        <p:spPr/>
        <p:txBody>
          <a:bodyPr/>
          <a:lstStyle/>
          <a:p>
            <a:pPr>
              <a:defRPr/>
            </a:pPr>
            <a:fld id="{7B4EBB17-9025-42A3-A63C-9BB9DF6E39DD}" type="slidenum">
              <a:rPr lang="en-US" altLang="en-US" smtClean="0"/>
              <a:pPr>
                <a:defRPr/>
              </a:pPr>
              <a:t>10</a:t>
            </a:fld>
            <a:endParaRPr lang="en-US" altLang="en-US"/>
          </a:p>
        </p:txBody>
      </p:sp>
      <p:sp>
        <p:nvSpPr>
          <p:cNvPr id="6" name="Footer Placeholder 5">
            <a:extLst>
              <a:ext uri="{FF2B5EF4-FFF2-40B4-BE49-F238E27FC236}">
                <a16:creationId xmlns:a16="http://schemas.microsoft.com/office/drawing/2014/main" id="{75933079-B189-4EA6-A844-DEE2F0A5A0D1}"/>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959499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Nutrition and diet quality over the lifespan can have a direct impact on the development, structure and cognitive activity of the brain. </a:t>
            </a:r>
          </a:p>
        </p:txBody>
      </p:sp>
      <p:sp>
        <p:nvSpPr>
          <p:cNvPr id="2" name="Date Placeholder 1">
            <a:extLst>
              <a:ext uri="{FF2B5EF4-FFF2-40B4-BE49-F238E27FC236}">
                <a16:creationId xmlns:a16="http://schemas.microsoft.com/office/drawing/2014/main" id="{80B79AAD-0859-4469-8160-F8AB2334FCD1}"/>
              </a:ext>
            </a:extLst>
          </p:cNvPr>
          <p:cNvSpPr>
            <a:spLocks noGrp="1"/>
          </p:cNvSpPr>
          <p:nvPr>
            <p:ph type="dt" idx="1"/>
          </p:nvPr>
        </p:nvSpPr>
        <p:spPr/>
        <p:txBody>
          <a:bodyPr/>
          <a:lstStyle/>
          <a:p>
            <a:pPr>
              <a:defRPr/>
            </a:pPr>
            <a:r>
              <a:rPr lang="en-US"/>
              <a:t>1/2021</a:t>
            </a:r>
            <a:endParaRPr lang="en-US" dirty="0"/>
          </a:p>
        </p:txBody>
      </p:sp>
      <p:sp>
        <p:nvSpPr>
          <p:cNvPr id="4" name="Slide Number Placeholder 3">
            <a:extLst>
              <a:ext uri="{FF2B5EF4-FFF2-40B4-BE49-F238E27FC236}">
                <a16:creationId xmlns:a16="http://schemas.microsoft.com/office/drawing/2014/main" id="{67436073-EE91-4EF5-877A-74ED429606A9}"/>
              </a:ext>
            </a:extLst>
          </p:cNvPr>
          <p:cNvSpPr>
            <a:spLocks noGrp="1"/>
          </p:cNvSpPr>
          <p:nvPr>
            <p:ph type="sldNum" sz="quarter" idx="5"/>
          </p:nvPr>
        </p:nvSpPr>
        <p:spPr/>
        <p:txBody>
          <a:bodyPr/>
          <a:lstStyle/>
          <a:p>
            <a:pPr>
              <a:defRPr/>
            </a:pPr>
            <a:fld id="{7B4EBB17-9025-42A3-A63C-9BB9DF6E39DD}" type="slidenum">
              <a:rPr lang="en-US" altLang="en-US" smtClean="0"/>
              <a:pPr>
                <a:defRPr/>
              </a:pPr>
              <a:t>11</a:t>
            </a:fld>
            <a:endParaRPr lang="en-US" altLang="en-US"/>
          </a:p>
        </p:txBody>
      </p:sp>
      <p:sp>
        <p:nvSpPr>
          <p:cNvPr id="5" name="Footer Placeholder 4">
            <a:extLst>
              <a:ext uri="{FF2B5EF4-FFF2-40B4-BE49-F238E27FC236}">
                <a16:creationId xmlns:a16="http://schemas.microsoft.com/office/drawing/2014/main" id="{50F86008-2ABA-4AEF-8E76-8A251ADE0A0D}"/>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609533" y="3128143"/>
            <a:ext cx="5919824" cy="56385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order for the brain to develop and operate properly it requires an array of quality nutrients coming from macronutrients or substances needed in relatively large amounts; (carbohydrates, protein, fat), and micronutrients, typically chemical elements needed in smaller amounts; (vitamins, minerals), and water. Additionally, fiber, prebiotics and probiotics have notable roles in the gastrointestinal tract, that may further impact brain function. </a:t>
            </a:r>
          </a:p>
          <a:p>
            <a:endParaRPr lang="en-US" altLang="en-US" dirty="0"/>
          </a:p>
          <a:p>
            <a:r>
              <a:rPr lang="en-US" altLang="en-US" dirty="0"/>
              <a:t>Research has demonstrated that special attention to diet should be taken early, during pregnancy and especially through the age of three where the brain is undergoing its most rapid and vulnerable development period. </a:t>
            </a:r>
          </a:p>
          <a:p>
            <a:endParaRPr lang="en-US" altLang="en-US" dirty="0"/>
          </a:p>
          <a:p>
            <a:endParaRPr lang="en-US" altLang="en-US" dirty="0"/>
          </a:p>
          <a:p>
            <a:endParaRPr lang="en-US" altLang="en-US" dirty="0"/>
          </a:p>
          <a:p>
            <a:endParaRPr lang="en-US" altLang="en-US" dirty="0"/>
          </a:p>
          <a:p>
            <a:endParaRPr lang="en-US" altLang="en-US" dirty="0"/>
          </a:p>
        </p:txBody>
      </p:sp>
      <p:sp>
        <p:nvSpPr>
          <p:cNvPr id="2" name="Date Placeholder 1">
            <a:extLst>
              <a:ext uri="{FF2B5EF4-FFF2-40B4-BE49-F238E27FC236}">
                <a16:creationId xmlns:a16="http://schemas.microsoft.com/office/drawing/2014/main" id="{0B7DC2BC-1083-46CB-82E2-C063B94D7CE6}"/>
              </a:ext>
            </a:extLst>
          </p:cNvPr>
          <p:cNvSpPr>
            <a:spLocks noGrp="1"/>
          </p:cNvSpPr>
          <p:nvPr>
            <p:ph type="dt" idx="1"/>
          </p:nvPr>
        </p:nvSpPr>
        <p:spPr/>
        <p:txBody>
          <a:bodyPr/>
          <a:lstStyle/>
          <a:p>
            <a:pPr>
              <a:defRPr/>
            </a:pPr>
            <a:r>
              <a:rPr lang="en-US"/>
              <a:t>1/2021</a:t>
            </a:r>
            <a:endParaRPr lang="en-US" dirty="0"/>
          </a:p>
        </p:txBody>
      </p:sp>
      <p:sp>
        <p:nvSpPr>
          <p:cNvPr id="4" name="Slide Number Placeholder 3">
            <a:extLst>
              <a:ext uri="{FF2B5EF4-FFF2-40B4-BE49-F238E27FC236}">
                <a16:creationId xmlns:a16="http://schemas.microsoft.com/office/drawing/2014/main" id="{B41DCD98-B955-4043-B3BF-6C1F102F5220}"/>
              </a:ext>
            </a:extLst>
          </p:cNvPr>
          <p:cNvSpPr>
            <a:spLocks noGrp="1"/>
          </p:cNvSpPr>
          <p:nvPr>
            <p:ph type="sldNum" sz="quarter" idx="5"/>
          </p:nvPr>
        </p:nvSpPr>
        <p:spPr/>
        <p:txBody>
          <a:bodyPr/>
          <a:lstStyle/>
          <a:p>
            <a:pPr>
              <a:defRPr/>
            </a:pPr>
            <a:fld id="{7B4EBB17-9025-42A3-A63C-9BB9DF6E39DD}" type="slidenum">
              <a:rPr lang="en-US" altLang="en-US" smtClean="0"/>
              <a:pPr>
                <a:defRPr/>
              </a:pPr>
              <a:t>12</a:t>
            </a:fld>
            <a:endParaRPr lang="en-US" altLang="en-US"/>
          </a:p>
        </p:txBody>
      </p:sp>
      <p:sp>
        <p:nvSpPr>
          <p:cNvPr id="5" name="Footer Placeholder 4">
            <a:extLst>
              <a:ext uri="{FF2B5EF4-FFF2-40B4-BE49-F238E27FC236}">
                <a16:creationId xmlns:a16="http://schemas.microsoft.com/office/drawing/2014/main" id="{4BE146E4-EB25-43AD-AAD2-90F97B3288D6}"/>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Carbohydrates consumed in the diet provide glucose, the primary and preferred fuel for the brain. The brain needs a constant supply of energy, accounting for more than 20%-30% of the body’s entire energy requirement. Glucose is used for nerve cell transmission and communication and to maintain brain cell vitality. The human brain is always on, therefore, continually requiring this fuel source. </a:t>
            </a:r>
          </a:p>
          <a:p>
            <a:endParaRPr lang="en-US" altLang="en-US" dirty="0"/>
          </a:p>
          <a:p>
            <a:r>
              <a:rPr lang="en-US" altLang="en-US" dirty="0"/>
              <a:t>Carbohydrates in the diet come from … </a:t>
            </a:r>
            <a:r>
              <a:rPr lang="en-US" altLang="en-US" i="1" dirty="0">
                <a:latin typeface="Times New Roman" panose="02020603050405020304" pitchFamily="18" charset="0"/>
                <a:cs typeface="Times New Roman" panose="02020603050405020304" pitchFamily="18" charset="0"/>
              </a:rPr>
              <a:t>read slide</a:t>
            </a:r>
            <a:r>
              <a:rPr lang="en-US" altLang="en-US" i="1" dirty="0"/>
              <a:t>. </a:t>
            </a:r>
          </a:p>
          <a:p>
            <a:endParaRPr lang="en-US" altLang="en-US" u="sng" dirty="0"/>
          </a:p>
        </p:txBody>
      </p:sp>
      <p:sp>
        <p:nvSpPr>
          <p:cNvPr id="2" name="Date Placeholder 1">
            <a:extLst>
              <a:ext uri="{FF2B5EF4-FFF2-40B4-BE49-F238E27FC236}">
                <a16:creationId xmlns:a16="http://schemas.microsoft.com/office/drawing/2014/main" id="{D59E3667-0A1B-416C-9906-A06FC1A724EA}"/>
              </a:ext>
            </a:extLst>
          </p:cNvPr>
          <p:cNvSpPr>
            <a:spLocks noGrp="1"/>
          </p:cNvSpPr>
          <p:nvPr>
            <p:ph type="dt" idx="1"/>
          </p:nvPr>
        </p:nvSpPr>
        <p:spPr/>
        <p:txBody>
          <a:bodyPr/>
          <a:lstStyle/>
          <a:p>
            <a:pPr>
              <a:defRPr/>
            </a:pPr>
            <a:r>
              <a:rPr lang="en-US"/>
              <a:t>1/2021</a:t>
            </a:r>
            <a:endParaRPr lang="en-US" dirty="0"/>
          </a:p>
        </p:txBody>
      </p:sp>
      <p:sp>
        <p:nvSpPr>
          <p:cNvPr id="4" name="Slide Number Placeholder 3">
            <a:extLst>
              <a:ext uri="{FF2B5EF4-FFF2-40B4-BE49-F238E27FC236}">
                <a16:creationId xmlns:a16="http://schemas.microsoft.com/office/drawing/2014/main" id="{90155270-5942-46A9-881F-1DE96B3CF5F9}"/>
              </a:ext>
            </a:extLst>
          </p:cNvPr>
          <p:cNvSpPr>
            <a:spLocks noGrp="1"/>
          </p:cNvSpPr>
          <p:nvPr>
            <p:ph type="sldNum" sz="quarter" idx="5"/>
          </p:nvPr>
        </p:nvSpPr>
        <p:spPr/>
        <p:txBody>
          <a:bodyPr/>
          <a:lstStyle/>
          <a:p>
            <a:pPr>
              <a:defRPr/>
            </a:pPr>
            <a:fld id="{7B4EBB17-9025-42A3-A63C-9BB9DF6E39DD}" type="slidenum">
              <a:rPr lang="en-US" altLang="en-US" smtClean="0"/>
              <a:pPr>
                <a:defRPr/>
              </a:pPr>
              <a:t>13</a:t>
            </a:fld>
            <a:endParaRPr lang="en-US" altLang="en-US"/>
          </a:p>
        </p:txBody>
      </p:sp>
      <p:sp>
        <p:nvSpPr>
          <p:cNvPr id="5" name="Footer Placeholder 4">
            <a:extLst>
              <a:ext uri="{FF2B5EF4-FFF2-40B4-BE49-F238E27FC236}">
                <a16:creationId xmlns:a16="http://schemas.microsoft.com/office/drawing/2014/main" id="{C3C08E5E-BEB9-481E-8304-1B07A37BC062}"/>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Proteins consumed in the diet provide amino acids, the building blocks necessary for growth, repair and optimal brain function. There are 20 different amino acids, 9 of them classified as essential, which means they can not be made by the body. Amino acids make up part of cell membranes and aid in formation of neurotransmitters. Neurotransmitters are the chemical messengers assisting with brain cell communication. Amino acids also help in the important task of transporting glucose into the brain. Proteins play a major role in early brain development and everyday brain functions. </a:t>
            </a:r>
          </a:p>
          <a:p>
            <a:endParaRPr lang="en-US" altLang="en-US" dirty="0"/>
          </a:p>
          <a:p>
            <a:r>
              <a:rPr lang="en-US" altLang="en-US" dirty="0"/>
              <a:t>It is important to consume quality protein sources in the diet to obtain amino acids. Quality proteins come mainly from animal sources which supply the body with the 9 essential amino acids, however, there are some plant based proteins that do contain amino acids. Most plant protein sources, however, do not contain all of the essential amino acids, so it is beneficial to eat other complementary protein sources during meals or throughout the day, such as rice and beans. </a:t>
            </a:r>
          </a:p>
          <a:p>
            <a:endParaRPr lang="en-US" altLang="en-US" dirty="0"/>
          </a:p>
          <a:p>
            <a:r>
              <a:rPr lang="en-US" altLang="en-US" dirty="0"/>
              <a:t>Sources of quality proteins include… </a:t>
            </a:r>
            <a:r>
              <a:rPr lang="en-US" altLang="en-US" i="1" dirty="0">
                <a:latin typeface="Times New Roman" panose="02020603050405020304" pitchFamily="18" charset="0"/>
                <a:cs typeface="Times New Roman" panose="02020603050405020304" pitchFamily="18" charset="0"/>
              </a:rPr>
              <a:t>read slide. </a:t>
            </a:r>
          </a:p>
          <a:p>
            <a:endParaRPr lang="en-US" altLang="en-US" dirty="0"/>
          </a:p>
        </p:txBody>
      </p:sp>
      <p:sp>
        <p:nvSpPr>
          <p:cNvPr id="2" name="Date Placeholder 1">
            <a:extLst>
              <a:ext uri="{FF2B5EF4-FFF2-40B4-BE49-F238E27FC236}">
                <a16:creationId xmlns:a16="http://schemas.microsoft.com/office/drawing/2014/main" id="{EE26828D-B245-41F2-BA6A-0165EF398B6B}"/>
              </a:ext>
            </a:extLst>
          </p:cNvPr>
          <p:cNvSpPr>
            <a:spLocks noGrp="1"/>
          </p:cNvSpPr>
          <p:nvPr>
            <p:ph type="dt" idx="1"/>
          </p:nvPr>
        </p:nvSpPr>
        <p:spPr/>
        <p:txBody>
          <a:bodyPr/>
          <a:lstStyle/>
          <a:p>
            <a:pPr>
              <a:defRPr/>
            </a:pPr>
            <a:r>
              <a:rPr lang="en-US"/>
              <a:t>1/2021</a:t>
            </a:r>
            <a:endParaRPr lang="en-US" dirty="0"/>
          </a:p>
        </p:txBody>
      </p:sp>
      <p:sp>
        <p:nvSpPr>
          <p:cNvPr id="4" name="Slide Number Placeholder 3">
            <a:extLst>
              <a:ext uri="{FF2B5EF4-FFF2-40B4-BE49-F238E27FC236}">
                <a16:creationId xmlns:a16="http://schemas.microsoft.com/office/drawing/2014/main" id="{0C07E28A-5EA8-437C-8044-F5DF6F01AD9D}"/>
              </a:ext>
            </a:extLst>
          </p:cNvPr>
          <p:cNvSpPr>
            <a:spLocks noGrp="1"/>
          </p:cNvSpPr>
          <p:nvPr>
            <p:ph type="sldNum" sz="quarter" idx="5"/>
          </p:nvPr>
        </p:nvSpPr>
        <p:spPr/>
        <p:txBody>
          <a:bodyPr/>
          <a:lstStyle/>
          <a:p>
            <a:pPr>
              <a:defRPr/>
            </a:pPr>
            <a:fld id="{7B4EBB17-9025-42A3-A63C-9BB9DF6E39DD}" type="slidenum">
              <a:rPr lang="en-US" altLang="en-US" smtClean="0"/>
              <a:pPr>
                <a:defRPr/>
              </a:pPr>
              <a:t>14</a:t>
            </a:fld>
            <a:endParaRPr lang="en-US" altLang="en-US"/>
          </a:p>
        </p:txBody>
      </p:sp>
      <p:sp>
        <p:nvSpPr>
          <p:cNvPr id="5" name="Footer Placeholder 4">
            <a:extLst>
              <a:ext uri="{FF2B5EF4-FFF2-40B4-BE49-F238E27FC236}">
                <a16:creationId xmlns:a16="http://schemas.microsoft.com/office/drawing/2014/main" id="{6800FD52-D9B2-499B-BE99-FA3E32E995F8}"/>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Consuming unsaturated fats, commonly known as “healthy” fats, can provide the body with the essential fatty acids omega 3; alpha-linolenic acid (ALA) and omega 6; linoleic acid (LA). These fats are considered essential because they are not made in the body and must be obtained through the diet. Essential fatty acids are a main structural component of the brain. The brain is comprised of about 50% fat. Fatty acids play a key role in nerve formation and are needed for the development of and primary functions of neurotransmitters, hormones and immune molecules as well as play vital roles in structure and function of brain neurons and how well they communicate with one another. </a:t>
            </a:r>
            <a:endParaRPr lang="en-US" altLang="en-US" strike="sngStrike" dirty="0"/>
          </a:p>
          <a:p>
            <a:endParaRPr lang="en-US" altLang="en-US" dirty="0"/>
          </a:p>
          <a:p>
            <a:r>
              <a:rPr lang="en-US" altLang="en-US" dirty="0"/>
              <a:t>Omega 3 and Omega 6 fatty acids have been researched extensively in relation to brain development, cognition, attention and overall health and can be beneficial for optimal brain development and function. </a:t>
            </a:r>
          </a:p>
          <a:p>
            <a:endParaRPr lang="en-US" altLang="en-US" dirty="0"/>
          </a:p>
          <a:p>
            <a:r>
              <a:rPr lang="en-US" altLang="en-US" dirty="0"/>
              <a:t>It is important to note, even though both omega 3 and omega 6 are essential, it is still recommended to consume more omega 3 fatty acids than omega 6 fatty acids. </a:t>
            </a:r>
          </a:p>
          <a:p>
            <a:endParaRPr lang="en-US" altLang="en-US" strike="sngStrike" dirty="0"/>
          </a:p>
          <a:p>
            <a:r>
              <a:rPr lang="en-US" altLang="en-US" dirty="0"/>
              <a:t>Omega 3 food sources include… </a:t>
            </a:r>
            <a:r>
              <a:rPr lang="en-US" altLang="en-US" i="1" dirty="0">
                <a:latin typeface="Times New Roman" panose="02020603050405020304" pitchFamily="18" charset="0"/>
                <a:cs typeface="Times New Roman" panose="02020603050405020304" pitchFamily="18" charset="0"/>
              </a:rPr>
              <a:t>read slide.</a:t>
            </a:r>
          </a:p>
          <a:p>
            <a:r>
              <a:rPr lang="en-US" altLang="en-US" dirty="0"/>
              <a:t>Omega 6 food sources include… </a:t>
            </a:r>
            <a:r>
              <a:rPr lang="en-US" altLang="en-US" i="1" dirty="0">
                <a:latin typeface="Times New Roman" panose="02020603050405020304" pitchFamily="18" charset="0"/>
                <a:cs typeface="Times New Roman" panose="02020603050405020304" pitchFamily="18" charset="0"/>
              </a:rPr>
              <a:t>read slide.</a:t>
            </a:r>
          </a:p>
          <a:p>
            <a:endParaRPr lang="en-US" altLang="en-US" dirty="0"/>
          </a:p>
          <a:p>
            <a:endParaRPr lang="en-US" altLang="en-US" dirty="0"/>
          </a:p>
          <a:p>
            <a:endParaRPr lang="en-US" altLang="en-US" dirty="0"/>
          </a:p>
        </p:txBody>
      </p:sp>
      <p:sp>
        <p:nvSpPr>
          <p:cNvPr id="2" name="Date Placeholder 1">
            <a:extLst>
              <a:ext uri="{FF2B5EF4-FFF2-40B4-BE49-F238E27FC236}">
                <a16:creationId xmlns:a16="http://schemas.microsoft.com/office/drawing/2014/main" id="{6EBD49E4-4A7B-4CD0-A51E-807A48AA57B0}"/>
              </a:ext>
            </a:extLst>
          </p:cNvPr>
          <p:cNvSpPr>
            <a:spLocks noGrp="1"/>
          </p:cNvSpPr>
          <p:nvPr>
            <p:ph type="dt" idx="1"/>
          </p:nvPr>
        </p:nvSpPr>
        <p:spPr/>
        <p:txBody>
          <a:bodyPr/>
          <a:lstStyle/>
          <a:p>
            <a:pPr>
              <a:defRPr/>
            </a:pPr>
            <a:r>
              <a:rPr lang="en-US"/>
              <a:t>1/2021</a:t>
            </a:r>
            <a:endParaRPr lang="en-US" dirty="0"/>
          </a:p>
        </p:txBody>
      </p:sp>
      <p:sp>
        <p:nvSpPr>
          <p:cNvPr id="4" name="Slide Number Placeholder 3">
            <a:extLst>
              <a:ext uri="{FF2B5EF4-FFF2-40B4-BE49-F238E27FC236}">
                <a16:creationId xmlns:a16="http://schemas.microsoft.com/office/drawing/2014/main" id="{FD0D3592-74C6-4096-BE12-1D87E3B6995D}"/>
              </a:ext>
            </a:extLst>
          </p:cNvPr>
          <p:cNvSpPr>
            <a:spLocks noGrp="1"/>
          </p:cNvSpPr>
          <p:nvPr>
            <p:ph type="sldNum" sz="quarter" idx="5"/>
          </p:nvPr>
        </p:nvSpPr>
        <p:spPr/>
        <p:txBody>
          <a:bodyPr/>
          <a:lstStyle/>
          <a:p>
            <a:pPr>
              <a:defRPr/>
            </a:pPr>
            <a:fld id="{7B4EBB17-9025-42A3-A63C-9BB9DF6E39DD}" type="slidenum">
              <a:rPr lang="en-US" altLang="en-US" smtClean="0"/>
              <a:pPr>
                <a:defRPr/>
              </a:pPr>
              <a:t>15</a:t>
            </a:fld>
            <a:endParaRPr lang="en-US" altLang="en-US"/>
          </a:p>
        </p:txBody>
      </p:sp>
      <p:sp>
        <p:nvSpPr>
          <p:cNvPr id="5" name="Footer Placeholder 4">
            <a:extLst>
              <a:ext uri="{FF2B5EF4-FFF2-40B4-BE49-F238E27FC236}">
                <a16:creationId xmlns:a16="http://schemas.microsoft.com/office/drawing/2014/main" id="{71B273BC-30BE-4663-A3DF-65A04E71C2BF}"/>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ltLang="en-US"/>
              <a:t>Vitamins, one type of micronutrient, are essential organic compounds obtained from eating a variety of animal and plant foods. There are 13 major vitamins including water soluble vitamins; B-complex and C, and fat soluble vitamins; A,D,E, and K. While vitamins are only needed in small amounts, they are required for proper brain function. Vitamins function as cofactors in chemical reactions in the brain. They play a role in nerve conduction and cellular activity in the brain, acting as co-enzymes in breakdown and synthesis reactions, including energy production, protection of brain cells from oxidation, and the creation of neurotransmitters and hormones.</a:t>
            </a:r>
          </a:p>
          <a:p>
            <a:endParaRPr lang="en-US" altLang="en-US"/>
          </a:p>
          <a:p>
            <a:r>
              <a:rPr lang="en-US" altLang="en-US"/>
              <a:t>The brain is highly susceptible to oxidative damage due to it’s vulnerable fatty acid cell membranes, therefore, it is important to make sure the diet includes the right amount of vitamin rich, nutrient dense foods to maintain proper brain function.  </a:t>
            </a:r>
          </a:p>
          <a:p>
            <a:endParaRPr lang="en-US" altLang="en-US"/>
          </a:p>
          <a:p>
            <a:endParaRPr lang="en-US" altLang="en-US" dirty="0"/>
          </a:p>
        </p:txBody>
      </p:sp>
      <p:sp>
        <p:nvSpPr>
          <p:cNvPr id="3" name="Slide Image Placeholder 2">
            <a:extLst>
              <a:ext uri="{FF2B5EF4-FFF2-40B4-BE49-F238E27FC236}">
                <a16:creationId xmlns:a16="http://schemas.microsoft.com/office/drawing/2014/main" id="{A2C1E705-AC79-4C7D-954A-E2C97CCC595C}"/>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42D013FC-BE9F-4C2B-A4FF-CF7A16C18036}"/>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A60E931C-E893-402F-B9DC-ACFC017999A3}"/>
              </a:ext>
            </a:extLst>
          </p:cNvPr>
          <p:cNvSpPr>
            <a:spLocks noGrp="1"/>
          </p:cNvSpPr>
          <p:nvPr>
            <p:ph type="sldNum" sz="quarter" idx="5"/>
          </p:nvPr>
        </p:nvSpPr>
        <p:spPr/>
        <p:txBody>
          <a:bodyPr/>
          <a:lstStyle/>
          <a:p>
            <a:pPr>
              <a:defRPr/>
            </a:pPr>
            <a:fld id="{7B4EBB17-9025-42A3-A63C-9BB9DF6E39DD}" type="slidenum">
              <a:rPr lang="en-US" altLang="en-US" smtClean="0"/>
              <a:pPr>
                <a:defRPr/>
              </a:pPr>
              <a:t>16</a:t>
            </a:fld>
            <a:endParaRPr lang="en-US" altLang="en-US"/>
          </a:p>
        </p:txBody>
      </p:sp>
      <p:sp>
        <p:nvSpPr>
          <p:cNvPr id="6" name="Footer Placeholder 5">
            <a:extLst>
              <a:ext uri="{FF2B5EF4-FFF2-40B4-BE49-F238E27FC236}">
                <a16:creationId xmlns:a16="http://schemas.microsoft.com/office/drawing/2014/main" id="{A73E5D80-882F-4404-B862-71CD7D238AC7}"/>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Notes Placeholder 2">
            <a:extLst>
              <a:ext uri="{FF2B5EF4-FFF2-40B4-BE49-F238E27FC236}">
                <a16:creationId xmlns:a16="http://schemas.microsoft.com/office/drawing/2014/main" id="{192BF4B6-2DF2-4843-9A50-892A034919B3}"/>
              </a:ext>
            </a:extLst>
          </p:cNvPr>
          <p:cNvSpPr>
            <a:spLocks noGrp="1"/>
          </p:cNvSpPr>
          <p:nvPr>
            <p:ph type="body" idx="1"/>
          </p:nvPr>
        </p:nvSpPr>
        <p:spPr/>
        <p:txBody>
          <a:bodyPr/>
          <a:lstStyle/>
          <a:p>
            <a:r>
              <a:rPr lang="en-US" altLang="en-US" dirty="0"/>
              <a:t>Minerals another type of micronutrient, are essential inorganic compounds that can not be made by the body and must be obtained from food. They are typically needed in small amounts, yet still are required for proper brain function. Minerals play a similar role like vitamins do in cellular activity in the brain. Minerals aid in cellular metabolism and central nervous system cell division. Research has shown that iron, iodine and zinc specifically can have a profound effect on cognitive development. </a:t>
            </a:r>
          </a:p>
          <a:p>
            <a:endParaRPr lang="en-US" altLang="en-US" dirty="0"/>
          </a:p>
          <a:p>
            <a:r>
              <a:rPr lang="en-US" altLang="en-US" dirty="0"/>
              <a:t>Minerals include… </a:t>
            </a:r>
            <a:r>
              <a:rPr lang="en-US" altLang="en-US" i="1" dirty="0">
                <a:latin typeface="Times New Roman" panose="02020603050405020304" pitchFamily="18" charset="0"/>
                <a:cs typeface="Times New Roman" panose="02020603050405020304" pitchFamily="18" charset="0"/>
              </a:rPr>
              <a:t>read slide.</a:t>
            </a:r>
          </a:p>
          <a:p>
            <a:endParaRPr lang="en-US" altLang="en-US" dirty="0"/>
          </a:p>
          <a:p>
            <a:r>
              <a:rPr lang="en-US" altLang="en-US" dirty="0"/>
              <a:t>Deficiencies in any micronutrients - vitamins, minerals can have negative consequences on brain development and functioning.</a:t>
            </a:r>
          </a:p>
          <a:p>
            <a:endParaRPr lang="en-US" altLang="en-US" dirty="0"/>
          </a:p>
          <a:p>
            <a:endParaRPr lang="en-US" altLang="en-US" dirty="0"/>
          </a:p>
        </p:txBody>
      </p:sp>
      <p:sp>
        <p:nvSpPr>
          <p:cNvPr id="3" name="Slide Image Placeholder 2">
            <a:extLst>
              <a:ext uri="{FF2B5EF4-FFF2-40B4-BE49-F238E27FC236}">
                <a16:creationId xmlns:a16="http://schemas.microsoft.com/office/drawing/2014/main" id="{FE171645-3629-4D32-BAC4-67D5D1DF7067}"/>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41795A78-5306-4163-8A57-65AE7092BA04}"/>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24489E95-6EBE-441C-80DD-87269A66EFE5}"/>
              </a:ext>
            </a:extLst>
          </p:cNvPr>
          <p:cNvSpPr>
            <a:spLocks noGrp="1"/>
          </p:cNvSpPr>
          <p:nvPr>
            <p:ph type="sldNum" sz="quarter" idx="5"/>
          </p:nvPr>
        </p:nvSpPr>
        <p:spPr/>
        <p:txBody>
          <a:bodyPr/>
          <a:lstStyle/>
          <a:p>
            <a:pPr>
              <a:defRPr/>
            </a:pPr>
            <a:fld id="{7B4EBB17-9025-42A3-A63C-9BB9DF6E39DD}" type="slidenum">
              <a:rPr lang="en-US" altLang="en-US" smtClean="0"/>
              <a:pPr>
                <a:defRPr/>
              </a:pPr>
              <a:t>17</a:t>
            </a:fld>
            <a:endParaRPr lang="en-US" altLang="en-US"/>
          </a:p>
        </p:txBody>
      </p:sp>
      <p:sp>
        <p:nvSpPr>
          <p:cNvPr id="6" name="Footer Placeholder 5">
            <a:extLst>
              <a:ext uri="{FF2B5EF4-FFF2-40B4-BE49-F238E27FC236}">
                <a16:creationId xmlns:a16="http://schemas.microsoft.com/office/drawing/2014/main" id="{E33A83CF-AF8A-46B2-AAF4-633DAC70E3C8}"/>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a:extLst>
              <a:ext uri="{FF2B5EF4-FFF2-40B4-BE49-F238E27FC236}">
                <a16:creationId xmlns:a16="http://schemas.microsoft.com/office/drawing/2014/main" id="{FAFA2251-0228-489C-9131-42FE2E878A1B}"/>
              </a:ext>
            </a:extLst>
          </p:cNvPr>
          <p:cNvSpPr>
            <a:spLocks noGrp="1"/>
          </p:cNvSpPr>
          <p:nvPr>
            <p:ph type="body" idx="1"/>
          </p:nvPr>
        </p:nvSpPr>
        <p:spPr/>
        <p:txBody>
          <a:bodyPr/>
          <a:lstStyle/>
          <a:p>
            <a:r>
              <a:rPr lang="en-US" altLang="en-US"/>
              <a:t>Water is critical for life and is one of the most necessary components of the brain. The brain is comprised of approximately 75% water and the body is approximately 60% water, therefore, survival does not continue long without consuming it.</a:t>
            </a:r>
          </a:p>
          <a:p>
            <a:r>
              <a:rPr lang="en-US" altLang="en-US"/>
              <a:t>Water is essential for carrying out many brain functions, including transporting nutrients and cushioning the brain. Water is obtained from more than just drinking water. Foods consumed, and other fluids can provide water. </a:t>
            </a:r>
          </a:p>
          <a:p>
            <a:endParaRPr lang="en-US" altLang="en-US"/>
          </a:p>
          <a:p>
            <a:r>
              <a:rPr lang="en-US" altLang="en-US"/>
              <a:t>Approximately 80% of fluid intake comes from consuming beverages and about 20% comes from consuming foods. </a:t>
            </a:r>
          </a:p>
          <a:p>
            <a:endParaRPr lang="en-US" altLang="en-US"/>
          </a:p>
          <a:p>
            <a:r>
              <a:rPr lang="en-US" altLang="en-US"/>
              <a:t>It is important to note that brain function decreases without proper hydration. Even mild dehydration, a body water loss of 1%, has been shown to cause cognitive impairments. Detrimental effects from dehydration include: poor concentration, fatigue, slower reaction time, memory problems as well as moodiness and anxiety. </a:t>
            </a:r>
          </a:p>
          <a:p>
            <a:endParaRPr lang="en-US" altLang="en-US"/>
          </a:p>
          <a:p>
            <a:endParaRPr lang="en-US" altLang="en-US" dirty="0"/>
          </a:p>
        </p:txBody>
      </p:sp>
      <p:sp>
        <p:nvSpPr>
          <p:cNvPr id="3" name="Slide Image Placeholder 2">
            <a:extLst>
              <a:ext uri="{FF2B5EF4-FFF2-40B4-BE49-F238E27FC236}">
                <a16:creationId xmlns:a16="http://schemas.microsoft.com/office/drawing/2014/main" id="{1EAC9B81-2369-4775-9D9A-DCBAE8C2D295}"/>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AA2EC453-B677-480C-BEEB-C09E2D0D1232}"/>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817EAAD2-A35B-45B8-AAB3-0C45B53421F0}"/>
              </a:ext>
            </a:extLst>
          </p:cNvPr>
          <p:cNvSpPr>
            <a:spLocks noGrp="1"/>
          </p:cNvSpPr>
          <p:nvPr>
            <p:ph type="sldNum" sz="quarter" idx="5"/>
          </p:nvPr>
        </p:nvSpPr>
        <p:spPr/>
        <p:txBody>
          <a:bodyPr/>
          <a:lstStyle/>
          <a:p>
            <a:pPr>
              <a:defRPr/>
            </a:pPr>
            <a:fld id="{7B4EBB17-9025-42A3-A63C-9BB9DF6E39DD}" type="slidenum">
              <a:rPr lang="en-US" altLang="en-US" smtClean="0"/>
              <a:pPr>
                <a:defRPr/>
              </a:pPr>
              <a:t>18</a:t>
            </a:fld>
            <a:endParaRPr lang="en-US" altLang="en-US"/>
          </a:p>
        </p:txBody>
      </p:sp>
      <p:sp>
        <p:nvSpPr>
          <p:cNvPr id="6" name="Footer Placeholder 5">
            <a:extLst>
              <a:ext uri="{FF2B5EF4-FFF2-40B4-BE49-F238E27FC236}">
                <a16:creationId xmlns:a16="http://schemas.microsoft.com/office/drawing/2014/main" id="{ACE9266B-F981-492B-94A9-C12FF139F22A}"/>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a:extLst>
              <a:ext uri="{FF2B5EF4-FFF2-40B4-BE49-F238E27FC236}">
                <a16:creationId xmlns:a16="http://schemas.microsoft.com/office/drawing/2014/main" id="{D79ED02F-CFDF-41F2-8EAA-E573F49C5079}"/>
              </a:ext>
            </a:extLst>
          </p:cNvPr>
          <p:cNvSpPr>
            <a:spLocks noGrp="1"/>
          </p:cNvSpPr>
          <p:nvPr>
            <p:ph type="body" idx="1"/>
          </p:nvPr>
        </p:nvSpPr>
        <p:spPr/>
        <p:txBody>
          <a:bodyPr/>
          <a:lstStyle/>
          <a:p>
            <a:r>
              <a:rPr lang="en-US" altLang="en-US" dirty="0"/>
              <a:t>Consuming a fiber-rich diet helps maintain a healthy gastrointestinal tract and some research is showing that this can have positive impacts on brain function.</a:t>
            </a:r>
          </a:p>
          <a:p>
            <a:endParaRPr lang="en-US" altLang="en-US" dirty="0"/>
          </a:p>
          <a:p>
            <a:r>
              <a:rPr lang="en-US" altLang="en-US" dirty="0"/>
              <a:t>Fiber is an edible, but non-digestible part of carbohydrates and plant foods. There are two categories of dietary fiber, soluble and insoluble. Insoluble fiber goes through the digestive tract virtually unchanged. It’s role is to provide a “feeling of fullness”, assist in waste transit through the digestive system by creating bulk in the stool and helping to relieve constipation. Soluble fiber absorbs water in the gastrointestinal tract forming a gel that softens waste, and binds to cholesterol and sugar, which has a positive effect of slowing absorption of these nutrients into the blood stream. </a:t>
            </a:r>
          </a:p>
          <a:p>
            <a:endParaRPr lang="en-US" altLang="en-US" dirty="0"/>
          </a:p>
          <a:p>
            <a:r>
              <a:rPr lang="en-US" altLang="en-US" dirty="0"/>
              <a:t>Dr. Keith </a:t>
            </a:r>
            <a:r>
              <a:rPr lang="en-US" altLang="en-US" dirty="0" err="1"/>
              <a:t>Ayoob</a:t>
            </a:r>
            <a:r>
              <a:rPr lang="en-US" altLang="en-US" dirty="0"/>
              <a:t>, nutrition expert, provides evidence of the benefits of a high fiber diet on human behavior. He believes a healthier gut equals less depression, less anxiety, improved focus/attention and multitasking. Additionally, researchers at the University of Illinois, concluded soluble fiber, in particular, is beneficial to the brain; influencing cognitive control in children.</a:t>
            </a:r>
          </a:p>
          <a:p>
            <a:endParaRPr lang="en-US" altLang="en-US" dirty="0"/>
          </a:p>
          <a:p>
            <a:r>
              <a:rPr lang="en-US" altLang="en-US" dirty="0"/>
              <a:t>High fiber foods, include… </a:t>
            </a:r>
            <a:r>
              <a:rPr lang="en-US" altLang="en-US" i="1" dirty="0">
                <a:latin typeface="Times New Roman" panose="02020603050405020304" pitchFamily="18" charset="0"/>
                <a:cs typeface="Times New Roman" panose="02020603050405020304" pitchFamily="18" charset="0"/>
              </a:rPr>
              <a:t>read slide.</a:t>
            </a:r>
          </a:p>
        </p:txBody>
      </p:sp>
      <p:sp>
        <p:nvSpPr>
          <p:cNvPr id="6" name="Slide Image Placeholder 5">
            <a:extLst>
              <a:ext uri="{FF2B5EF4-FFF2-40B4-BE49-F238E27FC236}">
                <a16:creationId xmlns:a16="http://schemas.microsoft.com/office/drawing/2014/main" id="{9BCB0825-5A2E-43FE-8E4A-31CCEB99BB24}"/>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947CC96A-F577-4FE7-A5C7-E80F7EBEB596}"/>
              </a:ext>
            </a:extLst>
          </p:cNvPr>
          <p:cNvSpPr>
            <a:spLocks noGrp="1"/>
          </p:cNvSpPr>
          <p:nvPr>
            <p:ph type="dt" idx="1"/>
          </p:nvPr>
        </p:nvSpPr>
        <p:spPr/>
        <p:txBody>
          <a:bodyPr/>
          <a:lstStyle/>
          <a:p>
            <a:pPr>
              <a:defRPr/>
            </a:pPr>
            <a:r>
              <a:rPr lang="en-US"/>
              <a:t>1/2021</a:t>
            </a:r>
            <a:endParaRPr lang="en-US" dirty="0"/>
          </a:p>
        </p:txBody>
      </p:sp>
      <p:sp>
        <p:nvSpPr>
          <p:cNvPr id="4" name="Slide Number Placeholder 3">
            <a:extLst>
              <a:ext uri="{FF2B5EF4-FFF2-40B4-BE49-F238E27FC236}">
                <a16:creationId xmlns:a16="http://schemas.microsoft.com/office/drawing/2014/main" id="{F6B16518-10E9-489E-B472-E1EAFF43757A}"/>
              </a:ext>
            </a:extLst>
          </p:cNvPr>
          <p:cNvSpPr>
            <a:spLocks noGrp="1"/>
          </p:cNvSpPr>
          <p:nvPr>
            <p:ph type="sldNum" sz="quarter" idx="5"/>
          </p:nvPr>
        </p:nvSpPr>
        <p:spPr/>
        <p:txBody>
          <a:bodyPr/>
          <a:lstStyle/>
          <a:p>
            <a:pPr>
              <a:defRPr/>
            </a:pPr>
            <a:fld id="{7B4EBB17-9025-42A3-A63C-9BB9DF6E39DD}" type="slidenum">
              <a:rPr lang="en-US" altLang="en-US" smtClean="0"/>
              <a:pPr>
                <a:defRPr/>
              </a:pPr>
              <a:t>19</a:t>
            </a:fld>
            <a:endParaRPr lang="en-US" altLang="en-US"/>
          </a:p>
        </p:txBody>
      </p:sp>
      <p:sp>
        <p:nvSpPr>
          <p:cNvPr id="5" name="Footer Placeholder 4">
            <a:extLst>
              <a:ext uri="{FF2B5EF4-FFF2-40B4-BE49-F238E27FC236}">
                <a16:creationId xmlns:a16="http://schemas.microsoft.com/office/drawing/2014/main" id="{A5494D23-1402-4929-8FC4-DCB8D48B0B32}"/>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otes Placeholder 2">
            <a:extLst>
              <a:ext uri="{FF2B5EF4-FFF2-40B4-BE49-F238E27FC236}">
                <a16:creationId xmlns:a16="http://schemas.microsoft.com/office/drawing/2014/main" id="{FF36D0E6-259B-4767-B743-51CB4E04707F}"/>
              </a:ext>
            </a:extLst>
          </p:cNvPr>
          <p:cNvSpPr>
            <a:spLocks noGrp="1" noChangeArrowheads="1"/>
          </p:cNvSpPr>
          <p:nvPr>
            <p:ph type="body" idx="1"/>
          </p:nvPr>
        </p:nvSpPr>
        <p:spPr/>
        <p:txBody>
          <a:bodyPr/>
          <a:lstStyle/>
          <a:p>
            <a:r>
              <a:rPr lang="en-US" altLang="en-US" i="1" dirty="0">
                <a:latin typeface="Times New Roman" panose="02020603050405020304" pitchFamily="18" charset="0"/>
                <a:cs typeface="Times New Roman" panose="02020603050405020304" pitchFamily="18" charset="0"/>
              </a:rPr>
              <a:t>Inform participants this is a two hour class and will end by (insert time that is two hours from planned start time).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Explain that the Slide File is available upon request as an email attachment. Add contact information to chat box by copying and pasting from title slide.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Let participants know that the class will be recorded, if applicable. (record class to the Cloud).</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Inform participants that they can mute and unmute their audio. When in “unmute” mode, their conversations and background noise can be heard.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Encourage participants to ask questions and provide comment as appropriate to the class content. Explain that participants may ask questions or provide input by unmuting their audio or typing in the chat box.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Attendance will be taken at the end of class via a Survey Monkey survey.  It is important to complete the Attendance Survey in order to receive a Certificate of Completion for the class.  The Attendance Survey will ask for three pieces of information, Sponsor Number, Sponsor Name, and Names of Attendees. For example, Sponsor Number for a public school is the USD designation. Sponsor Name for a public school is the name of the school district. As an added note regarding the Attendance Survey, multiple attendees from one Sponsor can be included in a single Attendance Survey.</a:t>
            </a:r>
          </a:p>
          <a:p>
            <a:endParaRPr lang="en-US" altLang="en-US" dirty="0"/>
          </a:p>
        </p:txBody>
      </p:sp>
      <p:sp>
        <p:nvSpPr>
          <p:cNvPr id="3" name="Slide Image Placeholder 2">
            <a:extLst>
              <a:ext uri="{FF2B5EF4-FFF2-40B4-BE49-F238E27FC236}">
                <a16:creationId xmlns:a16="http://schemas.microsoft.com/office/drawing/2014/main" id="{18DB6973-512D-44B5-99A1-11D7B7BC8F9F}"/>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731D1305-1253-4D6F-B7BD-572FD50DBDC0}"/>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2DD4E1A8-BB92-4AA5-9EF3-76AD715D85FD}"/>
              </a:ext>
            </a:extLst>
          </p:cNvPr>
          <p:cNvSpPr>
            <a:spLocks noGrp="1"/>
          </p:cNvSpPr>
          <p:nvPr>
            <p:ph type="sldNum" sz="quarter" idx="5"/>
          </p:nvPr>
        </p:nvSpPr>
        <p:spPr/>
        <p:txBody>
          <a:bodyPr/>
          <a:lstStyle/>
          <a:p>
            <a:pPr>
              <a:defRPr/>
            </a:pPr>
            <a:fld id="{7B4EBB17-9025-42A3-A63C-9BB9DF6E39DD}" type="slidenum">
              <a:rPr lang="en-US" altLang="en-US" smtClean="0"/>
              <a:pPr>
                <a:defRPr/>
              </a:pPr>
              <a:t>2</a:t>
            </a:fld>
            <a:endParaRPr lang="en-US" altLang="en-US"/>
          </a:p>
        </p:txBody>
      </p:sp>
      <p:sp>
        <p:nvSpPr>
          <p:cNvPr id="6" name="Footer Placeholder 5">
            <a:extLst>
              <a:ext uri="{FF2B5EF4-FFF2-40B4-BE49-F238E27FC236}">
                <a16:creationId xmlns:a16="http://schemas.microsoft.com/office/drawing/2014/main" id="{C438AED3-CF39-416E-8C2B-DF80D20F462D}"/>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t>There has been some research providing evidence that a healthful diet including foods that contain prebiotics and probiotics can keep the gastrointestinal tract and brain functioning effectively. Millions of probiotics or “good” bacteria inhabit the gut, making up the microbiome. Probiotics play an important role maintaining a proper balance in the gut. These tiny microorganisms aid in digestion and absorption, contribute to immune function, and ultimately help the body and brain function correctly. In order for probiotics to flourish in the intestines they need prebiotics, which can come from insoluble fiber. Prebiotics are the fuel source or sugars that feed the “good” bacteria. </a:t>
            </a:r>
          </a:p>
          <a:p>
            <a:endParaRPr lang="en-US" altLang="en-US" dirty="0"/>
          </a:p>
          <a:p>
            <a:r>
              <a:rPr lang="en-US" altLang="en-US" dirty="0"/>
              <a:t>Although, the gastrointestinal tract does not directly participate in cognitive functioning, recent research indicates a healthy microbiome may have a positive effect on the brain.</a:t>
            </a:r>
          </a:p>
          <a:p>
            <a:endParaRPr lang="en-US" altLang="en-US" dirty="0"/>
          </a:p>
          <a:p>
            <a:r>
              <a:rPr lang="en-US" altLang="en-US" dirty="0"/>
              <a:t>Gut healthy prebiotic foods include … </a:t>
            </a:r>
            <a:r>
              <a:rPr lang="en-US" altLang="en-US" i="1" dirty="0">
                <a:latin typeface="Times New Roman" panose="02020603050405020304" pitchFamily="18" charset="0"/>
                <a:cs typeface="Times New Roman" panose="02020603050405020304" pitchFamily="18" charset="0"/>
              </a:rPr>
              <a:t>read slide.</a:t>
            </a:r>
          </a:p>
          <a:p>
            <a:endParaRPr lang="en-US" altLang="en-US" dirty="0"/>
          </a:p>
          <a:p>
            <a:r>
              <a:rPr lang="en-US" altLang="en-US" dirty="0"/>
              <a:t>Probiotic foods include… </a:t>
            </a:r>
            <a:r>
              <a:rPr lang="en-US" altLang="en-US" i="1" dirty="0">
                <a:latin typeface="Times New Roman" panose="02020603050405020304" pitchFamily="18" charset="0"/>
                <a:cs typeface="Times New Roman" panose="02020603050405020304" pitchFamily="18" charset="0"/>
              </a:rPr>
              <a:t>read slide.</a:t>
            </a:r>
          </a:p>
          <a:p>
            <a:endParaRPr lang="en-US" altLang="en-US" dirty="0"/>
          </a:p>
          <a:p>
            <a:r>
              <a:rPr lang="en-US" altLang="en-US" i="1" dirty="0">
                <a:latin typeface="Times New Roman" panose="02020603050405020304" pitchFamily="18" charset="0"/>
                <a:cs typeface="Times New Roman" panose="02020603050405020304" pitchFamily="18" charset="0"/>
              </a:rPr>
              <a:t>Instructor note. Tempeh is a fermented soy product. Not all fermented foods or cottage cheese brands for example contain probiotics. Check ingredient labels to look for the words live active cultures.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3" name="Slide Image Placeholder 2">
            <a:extLst>
              <a:ext uri="{FF2B5EF4-FFF2-40B4-BE49-F238E27FC236}">
                <a16:creationId xmlns:a16="http://schemas.microsoft.com/office/drawing/2014/main" id="{E5EABED7-A537-4B39-A532-8191BE091347}"/>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96B0782D-44B1-4B20-8843-8A1FB814955A}"/>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C69A0C32-B32E-4CA4-847A-C2AED5075D07}"/>
              </a:ext>
            </a:extLst>
          </p:cNvPr>
          <p:cNvSpPr>
            <a:spLocks noGrp="1"/>
          </p:cNvSpPr>
          <p:nvPr>
            <p:ph type="sldNum" sz="quarter" idx="5"/>
          </p:nvPr>
        </p:nvSpPr>
        <p:spPr/>
        <p:txBody>
          <a:bodyPr/>
          <a:lstStyle/>
          <a:p>
            <a:pPr>
              <a:defRPr/>
            </a:pPr>
            <a:fld id="{7B4EBB17-9025-42A3-A63C-9BB9DF6E39DD}" type="slidenum">
              <a:rPr lang="en-US" altLang="en-US" smtClean="0"/>
              <a:pPr>
                <a:defRPr/>
              </a:pPr>
              <a:t>20</a:t>
            </a:fld>
            <a:endParaRPr lang="en-US" altLang="en-US"/>
          </a:p>
        </p:txBody>
      </p:sp>
      <p:sp>
        <p:nvSpPr>
          <p:cNvPr id="6" name="Footer Placeholder 5">
            <a:extLst>
              <a:ext uri="{FF2B5EF4-FFF2-40B4-BE49-F238E27FC236}">
                <a16:creationId xmlns:a16="http://schemas.microsoft.com/office/drawing/2014/main" id="{B039FA64-842D-4CC1-9058-9C8DD6FB4B83}"/>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Notes Placeholder 2"/>
          <p:cNvSpPr>
            <a:spLocks noGrp="1"/>
          </p:cNvSpPr>
          <p:nvPr>
            <p:ph type="body" idx="1"/>
          </p:nvPr>
        </p:nvSpPr>
        <p:spPr/>
        <p:txBody>
          <a:bodyPr/>
          <a:lstStyle/>
          <a:p>
            <a:r>
              <a:rPr lang="en-US" altLang="en-US"/>
              <a:t>A large body of scientific evidence suggests a strong connection between nutrition and cognitive function resulting in a positive effect on academic achievement. </a:t>
            </a:r>
          </a:p>
          <a:p>
            <a:endParaRPr lang="en-US" altLang="en-US"/>
          </a:p>
          <a:p>
            <a:endParaRPr lang="en-US" altLang="en-US"/>
          </a:p>
          <a:p>
            <a:endParaRPr lang="en-US" altLang="en-US" dirty="0"/>
          </a:p>
        </p:txBody>
      </p:sp>
      <p:sp>
        <p:nvSpPr>
          <p:cNvPr id="6" name="Slide Image Placeholder 5">
            <a:extLst>
              <a:ext uri="{FF2B5EF4-FFF2-40B4-BE49-F238E27FC236}">
                <a16:creationId xmlns:a16="http://schemas.microsoft.com/office/drawing/2014/main" id="{614B3644-7EEF-44AD-9FEF-95AB9D8FB7BB}"/>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30A7F1BD-5757-4A12-9D95-8A239F682BF7}"/>
              </a:ext>
            </a:extLst>
          </p:cNvPr>
          <p:cNvSpPr>
            <a:spLocks noGrp="1"/>
          </p:cNvSpPr>
          <p:nvPr>
            <p:ph type="dt" idx="1"/>
          </p:nvPr>
        </p:nvSpPr>
        <p:spPr/>
        <p:txBody>
          <a:bodyPr/>
          <a:lstStyle/>
          <a:p>
            <a:pPr>
              <a:defRPr/>
            </a:pPr>
            <a:r>
              <a:rPr lang="en-US"/>
              <a:t>1/2021</a:t>
            </a:r>
            <a:endParaRPr lang="en-US" dirty="0"/>
          </a:p>
        </p:txBody>
      </p:sp>
      <p:sp>
        <p:nvSpPr>
          <p:cNvPr id="4" name="Slide Number Placeholder 3">
            <a:extLst>
              <a:ext uri="{FF2B5EF4-FFF2-40B4-BE49-F238E27FC236}">
                <a16:creationId xmlns:a16="http://schemas.microsoft.com/office/drawing/2014/main" id="{8B9687F6-D889-4ACD-97F5-7BCAAD686554}"/>
              </a:ext>
            </a:extLst>
          </p:cNvPr>
          <p:cNvSpPr>
            <a:spLocks noGrp="1"/>
          </p:cNvSpPr>
          <p:nvPr>
            <p:ph type="sldNum" sz="quarter" idx="5"/>
          </p:nvPr>
        </p:nvSpPr>
        <p:spPr/>
        <p:txBody>
          <a:bodyPr/>
          <a:lstStyle/>
          <a:p>
            <a:pPr>
              <a:defRPr/>
            </a:pPr>
            <a:fld id="{7B4EBB17-9025-42A3-A63C-9BB9DF6E39DD}" type="slidenum">
              <a:rPr lang="en-US" altLang="en-US" smtClean="0"/>
              <a:pPr>
                <a:defRPr/>
              </a:pPr>
              <a:t>21</a:t>
            </a:fld>
            <a:endParaRPr lang="en-US" altLang="en-US"/>
          </a:p>
        </p:txBody>
      </p:sp>
      <p:sp>
        <p:nvSpPr>
          <p:cNvPr id="5" name="Footer Placeholder 4">
            <a:extLst>
              <a:ext uri="{FF2B5EF4-FFF2-40B4-BE49-F238E27FC236}">
                <a16:creationId xmlns:a16="http://schemas.microsoft.com/office/drawing/2014/main" id="{176224F3-F2FC-4501-B06C-FF5322C24749}"/>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a:extLst>
              <a:ext uri="{FF2B5EF4-FFF2-40B4-BE49-F238E27FC236}">
                <a16:creationId xmlns:a16="http://schemas.microsoft.com/office/drawing/2014/main" id="{54DAD140-CED4-4C05-9CBC-718FEF3BB0DB}"/>
              </a:ext>
            </a:extLst>
          </p:cNvPr>
          <p:cNvSpPr>
            <a:spLocks noGrp="1"/>
          </p:cNvSpPr>
          <p:nvPr>
            <p:ph type="body" idx="1"/>
          </p:nvPr>
        </p:nvSpPr>
        <p:spPr/>
        <p:txBody>
          <a:bodyPr/>
          <a:lstStyle/>
          <a:p>
            <a:r>
              <a:rPr lang="en-US" altLang="en-US" dirty="0"/>
              <a:t>As mentioned earlier cognitive function refers to a variety of mental processes that occur throughout different parts of the brain. The brain’s executive functions, those critical to learning, include… </a:t>
            </a:r>
            <a:r>
              <a:rPr lang="en-US" altLang="en-US" i="1" dirty="0">
                <a:latin typeface="Times New Roman" panose="02020603050405020304" pitchFamily="18" charset="0"/>
                <a:cs typeface="Times New Roman" panose="02020603050405020304" pitchFamily="18" charset="0"/>
              </a:rPr>
              <a:t>read slide. </a:t>
            </a:r>
          </a:p>
          <a:p>
            <a:endParaRPr lang="en-US" altLang="en-US" dirty="0"/>
          </a:p>
          <a:p>
            <a:endParaRPr lang="en-US" altLang="en-US" dirty="0"/>
          </a:p>
          <a:p>
            <a:endParaRPr lang="en-US" altLang="en-US" dirty="0"/>
          </a:p>
          <a:p>
            <a:endParaRPr lang="en-US" altLang="en-US" dirty="0"/>
          </a:p>
        </p:txBody>
      </p:sp>
      <p:sp>
        <p:nvSpPr>
          <p:cNvPr id="3" name="Slide Image Placeholder 2">
            <a:extLst>
              <a:ext uri="{FF2B5EF4-FFF2-40B4-BE49-F238E27FC236}">
                <a16:creationId xmlns:a16="http://schemas.microsoft.com/office/drawing/2014/main" id="{3F4F9668-0374-44DF-98F9-F9FD815367B7}"/>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15AC3A07-D4AE-4239-AC16-7CE1A39A83FE}"/>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34A7A26B-6B9C-4BD4-AB45-D97C6944232A}"/>
              </a:ext>
            </a:extLst>
          </p:cNvPr>
          <p:cNvSpPr>
            <a:spLocks noGrp="1"/>
          </p:cNvSpPr>
          <p:nvPr>
            <p:ph type="sldNum" sz="quarter" idx="5"/>
          </p:nvPr>
        </p:nvSpPr>
        <p:spPr/>
        <p:txBody>
          <a:bodyPr/>
          <a:lstStyle/>
          <a:p>
            <a:pPr>
              <a:defRPr/>
            </a:pPr>
            <a:fld id="{7B4EBB17-9025-42A3-A63C-9BB9DF6E39DD}" type="slidenum">
              <a:rPr lang="en-US" altLang="en-US" smtClean="0"/>
              <a:pPr>
                <a:defRPr/>
              </a:pPr>
              <a:t>22</a:t>
            </a:fld>
            <a:endParaRPr lang="en-US" altLang="en-US"/>
          </a:p>
        </p:txBody>
      </p:sp>
      <p:sp>
        <p:nvSpPr>
          <p:cNvPr id="6" name="Footer Placeholder 5">
            <a:extLst>
              <a:ext uri="{FF2B5EF4-FFF2-40B4-BE49-F238E27FC236}">
                <a16:creationId xmlns:a16="http://schemas.microsoft.com/office/drawing/2014/main" id="{D860ADFD-4880-443C-BD76-AF5EBC3F7BA2}"/>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a:extLst>
              <a:ext uri="{FF2B5EF4-FFF2-40B4-BE49-F238E27FC236}">
                <a16:creationId xmlns:a16="http://schemas.microsoft.com/office/drawing/2014/main" id="{54DAD140-CED4-4C05-9CBC-718FEF3BB0DB}"/>
              </a:ext>
            </a:extLst>
          </p:cNvPr>
          <p:cNvSpPr>
            <a:spLocks noGrp="1"/>
          </p:cNvSpPr>
          <p:nvPr>
            <p:ph type="body" idx="1"/>
          </p:nvPr>
        </p:nvSpPr>
        <p:spPr/>
        <p:txBody>
          <a:bodyPr/>
          <a:lstStyle/>
          <a:p>
            <a:r>
              <a:rPr lang="en-US" altLang="en-US" dirty="0"/>
              <a:t>Research has demonstrated that cognitive functions such as:</a:t>
            </a:r>
          </a:p>
          <a:p>
            <a:endParaRPr lang="en-US" altLang="en-US" dirty="0"/>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creative thinking and decision making</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planning and organizing </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reasoning and trouble shooting and</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multitasking</a:t>
            </a:r>
          </a:p>
          <a:p>
            <a:pPr lvl="1"/>
            <a:endParaRPr lang="en-US" altLang="en-US" dirty="0">
              <a:latin typeface="Arial" panose="020B0604020202020204" pitchFamily="34" charset="0"/>
              <a:cs typeface="Arial" panose="020B0604020202020204" pitchFamily="34" charset="0"/>
            </a:endParaRPr>
          </a:p>
          <a:p>
            <a:r>
              <a:rPr lang="en-US" altLang="en-US" dirty="0"/>
              <a:t>…are optimized through consuming healthy, nutrient dense foods. Thus, helping students perform better academically. </a:t>
            </a:r>
          </a:p>
          <a:p>
            <a:endParaRPr lang="en-US" altLang="en-US" dirty="0"/>
          </a:p>
          <a:p>
            <a:endParaRPr lang="en-US" altLang="en-US" dirty="0"/>
          </a:p>
          <a:p>
            <a:endParaRPr lang="en-US" altLang="en-US" dirty="0"/>
          </a:p>
          <a:p>
            <a:endParaRPr lang="en-US" altLang="en-US" dirty="0"/>
          </a:p>
        </p:txBody>
      </p:sp>
      <p:sp>
        <p:nvSpPr>
          <p:cNvPr id="3" name="Slide Image Placeholder 2">
            <a:extLst>
              <a:ext uri="{FF2B5EF4-FFF2-40B4-BE49-F238E27FC236}">
                <a16:creationId xmlns:a16="http://schemas.microsoft.com/office/drawing/2014/main" id="{497406B8-1177-4F84-9952-DAFEEE14B0B3}"/>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5A2025CB-E372-4DC0-8031-A052ABE22543}"/>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32258090-141D-43B6-A00A-059EBBBC496F}"/>
              </a:ext>
            </a:extLst>
          </p:cNvPr>
          <p:cNvSpPr>
            <a:spLocks noGrp="1"/>
          </p:cNvSpPr>
          <p:nvPr>
            <p:ph type="sldNum" sz="quarter" idx="5"/>
          </p:nvPr>
        </p:nvSpPr>
        <p:spPr/>
        <p:txBody>
          <a:bodyPr/>
          <a:lstStyle/>
          <a:p>
            <a:pPr>
              <a:defRPr/>
            </a:pPr>
            <a:fld id="{7B4EBB17-9025-42A3-A63C-9BB9DF6E39DD}" type="slidenum">
              <a:rPr lang="en-US" altLang="en-US" smtClean="0"/>
              <a:pPr>
                <a:defRPr/>
              </a:pPr>
              <a:t>23</a:t>
            </a:fld>
            <a:endParaRPr lang="en-US" altLang="en-US"/>
          </a:p>
        </p:txBody>
      </p:sp>
      <p:sp>
        <p:nvSpPr>
          <p:cNvPr id="6" name="Footer Placeholder 5">
            <a:extLst>
              <a:ext uri="{FF2B5EF4-FFF2-40B4-BE49-F238E27FC236}">
                <a16:creationId xmlns:a16="http://schemas.microsoft.com/office/drawing/2014/main" id="{85869B16-FD7D-4FAF-801E-3ED577FA078F}"/>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4097416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Notes Placeholder 2">
            <a:extLst>
              <a:ext uri="{FF2B5EF4-FFF2-40B4-BE49-F238E27FC236}">
                <a16:creationId xmlns:a16="http://schemas.microsoft.com/office/drawing/2014/main" id="{14B7E969-3241-46B0-8BF5-C978FD0C01FB}"/>
              </a:ext>
            </a:extLst>
          </p:cNvPr>
          <p:cNvSpPr>
            <a:spLocks noGrp="1"/>
          </p:cNvSpPr>
          <p:nvPr>
            <p:ph type="body" idx="1"/>
          </p:nvPr>
        </p:nvSpPr>
        <p:spPr/>
        <p:txBody>
          <a:bodyPr/>
          <a:lstStyle/>
          <a:p>
            <a:r>
              <a:rPr lang="en-US" altLang="en-US" dirty="0"/>
              <a:t>So how is academic achievement or success defined?</a:t>
            </a:r>
          </a:p>
          <a:p>
            <a:endParaRPr lang="en-US" altLang="en-US" dirty="0"/>
          </a:p>
          <a:p>
            <a:r>
              <a:rPr lang="en-US" altLang="en-US" dirty="0"/>
              <a:t>The CDC defines academic achievement as… </a:t>
            </a:r>
            <a:r>
              <a:rPr lang="en-US" altLang="en-US" i="1" dirty="0">
                <a:latin typeface="Times New Roman" panose="02020603050405020304" pitchFamily="18" charset="0"/>
                <a:cs typeface="Times New Roman" panose="02020603050405020304" pitchFamily="18" charset="0"/>
              </a:rPr>
              <a:t>read slide.</a:t>
            </a:r>
          </a:p>
          <a:p>
            <a:endParaRPr lang="en-US" altLang="en-US" dirty="0"/>
          </a:p>
          <a:p>
            <a:endParaRPr lang="en-US" altLang="en-US" dirty="0"/>
          </a:p>
          <a:p>
            <a:endParaRPr lang="en-US" altLang="en-US" dirty="0"/>
          </a:p>
          <a:p>
            <a:endParaRPr lang="en-US" altLang="en-US" dirty="0"/>
          </a:p>
        </p:txBody>
      </p:sp>
      <p:sp>
        <p:nvSpPr>
          <p:cNvPr id="3" name="Slide Image Placeholder 2">
            <a:extLst>
              <a:ext uri="{FF2B5EF4-FFF2-40B4-BE49-F238E27FC236}">
                <a16:creationId xmlns:a16="http://schemas.microsoft.com/office/drawing/2014/main" id="{121C5F20-2E60-4C4D-8E6E-F95FCB53BEE9}"/>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20FC164B-5765-4080-B190-626F97C3F577}"/>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BD084599-AF19-4BAD-8798-FFD50B20116D}"/>
              </a:ext>
            </a:extLst>
          </p:cNvPr>
          <p:cNvSpPr>
            <a:spLocks noGrp="1"/>
          </p:cNvSpPr>
          <p:nvPr>
            <p:ph type="sldNum" sz="quarter" idx="5"/>
          </p:nvPr>
        </p:nvSpPr>
        <p:spPr/>
        <p:txBody>
          <a:bodyPr/>
          <a:lstStyle/>
          <a:p>
            <a:pPr>
              <a:defRPr/>
            </a:pPr>
            <a:fld id="{7B4EBB17-9025-42A3-A63C-9BB9DF6E39DD}" type="slidenum">
              <a:rPr lang="en-US" altLang="en-US" smtClean="0"/>
              <a:pPr>
                <a:defRPr/>
              </a:pPr>
              <a:t>24</a:t>
            </a:fld>
            <a:endParaRPr lang="en-US" altLang="en-US"/>
          </a:p>
        </p:txBody>
      </p:sp>
      <p:sp>
        <p:nvSpPr>
          <p:cNvPr id="6" name="Footer Placeholder 5">
            <a:extLst>
              <a:ext uri="{FF2B5EF4-FFF2-40B4-BE49-F238E27FC236}">
                <a16:creationId xmlns:a16="http://schemas.microsoft.com/office/drawing/2014/main" id="{BC13D091-3C4E-45EE-B803-9E15768C7484}"/>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Notes Placeholder 2">
            <a:extLst>
              <a:ext uri="{FF2B5EF4-FFF2-40B4-BE49-F238E27FC236}">
                <a16:creationId xmlns:a16="http://schemas.microsoft.com/office/drawing/2014/main" id="{1B09CA35-8ACD-49DD-9371-571548454709}"/>
              </a:ext>
            </a:extLst>
          </p:cNvPr>
          <p:cNvSpPr>
            <a:spLocks noGrp="1"/>
          </p:cNvSpPr>
          <p:nvPr>
            <p:ph type="body" idx="1"/>
          </p:nvPr>
        </p:nvSpPr>
        <p:spPr>
          <a:xfrm>
            <a:off x="685800" y="3125728"/>
            <a:ext cx="5919824" cy="5640088"/>
          </a:xfrm>
        </p:spPr>
        <p:txBody>
          <a:bodyPr/>
          <a:lstStyle/>
          <a:p>
            <a:r>
              <a:rPr lang="en-US" altLang="en-US" dirty="0"/>
              <a:t>The CDC’s core messages to help improve the health of students is as follows. </a:t>
            </a:r>
          </a:p>
          <a:p>
            <a:endParaRPr lang="en-US" altLang="en-US" dirty="0"/>
          </a:p>
          <a:p>
            <a:pPr marL="169863" indent="-169863">
              <a:buFont typeface="+mj-lt"/>
              <a:buAutoNum type="arabicPeriod"/>
            </a:pPr>
            <a:r>
              <a:rPr lang="en-US" altLang="en-US" dirty="0"/>
              <a:t>Healthy students are better learners</a:t>
            </a:r>
          </a:p>
          <a:p>
            <a:pPr lvl="1" indent="-457200"/>
            <a:r>
              <a:rPr lang="en-US" altLang="en-US" dirty="0">
                <a:latin typeface="Arial" panose="020B0604020202020204" pitchFamily="34" charset="0"/>
                <a:cs typeface="Arial" panose="020B0604020202020204" pitchFamily="34" charset="0"/>
              </a:rPr>
              <a:t>    Healthy students are better on all levels of academic achievement.</a:t>
            </a:r>
          </a:p>
          <a:p>
            <a:pPr lvl="1" indent="-457200"/>
            <a:endParaRPr lang="en-US" altLang="en-US" dirty="0">
              <a:latin typeface="Arial" panose="020B0604020202020204" pitchFamily="34" charset="0"/>
              <a:cs typeface="Arial" panose="020B0604020202020204" pitchFamily="34" charset="0"/>
            </a:endParaRPr>
          </a:p>
          <a:p>
            <a:pPr lvl="1" indent="-457200"/>
            <a:r>
              <a:rPr lang="en-US" altLang="en-US" dirty="0">
                <a:latin typeface="Arial" panose="020B0604020202020204" pitchFamily="34" charset="0"/>
                <a:cs typeface="Arial" panose="020B0604020202020204" pitchFamily="34" charset="0"/>
              </a:rPr>
              <a:t>2. Schools can influence eating and physical activity behaviors.</a:t>
            </a:r>
          </a:p>
          <a:p>
            <a:pPr lvl="1" indent="-457200"/>
            <a:r>
              <a:rPr lang="en-US" altLang="en-US" dirty="0">
                <a:latin typeface="Arial" panose="020B0604020202020204" pitchFamily="34" charset="0"/>
                <a:cs typeface="Arial" panose="020B0604020202020204" pitchFamily="34" charset="0"/>
              </a:rPr>
              <a:t>    Students spend much of their time at school and may eat as many as 2 out    </a:t>
            </a:r>
          </a:p>
          <a:p>
            <a:pPr lvl="1" indent="-457200"/>
            <a:r>
              <a:rPr lang="en-US" altLang="en-US" dirty="0">
                <a:latin typeface="Arial" panose="020B0604020202020204" pitchFamily="34" charset="0"/>
                <a:cs typeface="Arial" panose="020B0604020202020204" pitchFamily="34" charset="0"/>
              </a:rPr>
              <a:t>    of 3 meals per day and may get much of their physical activity at school as well.</a:t>
            </a:r>
          </a:p>
          <a:p>
            <a:pPr lvl="1" indent="-457200"/>
            <a:endParaRPr lang="en-US" altLang="en-US" dirty="0">
              <a:latin typeface="Arial" panose="020B0604020202020204" pitchFamily="34" charset="0"/>
              <a:cs typeface="Arial" panose="020B0604020202020204" pitchFamily="34" charset="0"/>
            </a:endParaRPr>
          </a:p>
          <a:p>
            <a:pPr lvl="1" indent="-457200"/>
            <a:r>
              <a:rPr lang="en-US" altLang="en-US" dirty="0">
                <a:latin typeface="Arial" panose="020B0604020202020204" pitchFamily="34" charset="0"/>
                <a:cs typeface="Arial" panose="020B0604020202020204" pitchFamily="34" charset="0"/>
              </a:rPr>
              <a:t>3. Healthy, successful students help build strong communities</a:t>
            </a:r>
          </a:p>
          <a:p>
            <a:pPr lvl="1" indent="-457200"/>
            <a:r>
              <a:rPr lang="en-US" altLang="en-US" dirty="0">
                <a:latin typeface="Arial" panose="020B0604020202020204" pitchFamily="34" charset="0"/>
                <a:cs typeface="Arial" panose="020B0604020202020204" pitchFamily="34" charset="0"/>
              </a:rPr>
              <a:t>    Investing in the health of students contributes to healthy communities in the future. </a:t>
            </a:r>
          </a:p>
          <a:p>
            <a:pPr lvl="1" indent="-457200"/>
            <a:endParaRPr lang="en-US" altLang="en-US" dirty="0">
              <a:latin typeface="Arial" panose="020B0604020202020204" pitchFamily="34" charset="0"/>
              <a:cs typeface="Arial" panose="020B0604020202020204" pitchFamily="34" charset="0"/>
            </a:endParaRPr>
          </a:p>
          <a:p>
            <a:pPr lvl="1" indent="-457200"/>
            <a:r>
              <a:rPr lang="en-US" altLang="en-US" dirty="0">
                <a:latin typeface="Arial" panose="020B0604020202020204" pitchFamily="34" charset="0"/>
                <a:cs typeface="Arial" panose="020B0604020202020204" pitchFamily="34" charset="0"/>
              </a:rPr>
              <a:t>4. All students deserve the opportunity to be healthy and successful.</a:t>
            </a:r>
          </a:p>
          <a:p>
            <a:pPr lvl="1" indent="-457200"/>
            <a:r>
              <a:rPr lang="en-US" altLang="en-US" dirty="0">
                <a:latin typeface="Arial" panose="020B0604020202020204" pitchFamily="34" charset="0"/>
                <a:cs typeface="Arial" panose="020B0604020202020204" pitchFamily="34" charset="0"/>
              </a:rPr>
              <a:t>    Providing access to healthy foods and physical activity plays an important role in  </a:t>
            </a:r>
          </a:p>
          <a:p>
            <a:pPr lvl="1" indent="-457200"/>
            <a:r>
              <a:rPr lang="en-US" altLang="en-US" dirty="0">
                <a:latin typeface="Arial" panose="020B0604020202020204" pitchFamily="34" charset="0"/>
                <a:cs typeface="Arial" panose="020B0604020202020204" pitchFamily="34" charset="0"/>
              </a:rPr>
              <a:t>    the academic achievement of students.</a:t>
            </a:r>
          </a:p>
          <a:p>
            <a:pPr lvl="1" indent="-457200"/>
            <a:endParaRPr lang="en-US" altLang="en-US" dirty="0">
              <a:latin typeface="Arial" panose="020B0604020202020204" pitchFamily="34" charset="0"/>
              <a:cs typeface="Arial" panose="020B0604020202020204" pitchFamily="34" charset="0"/>
            </a:endParaRPr>
          </a:p>
          <a:p>
            <a:pPr lvl="1" indent="-457200"/>
            <a:r>
              <a:rPr lang="en-US" altLang="en-US" dirty="0">
                <a:latin typeface="Arial" panose="020B0604020202020204" pitchFamily="34" charset="0"/>
                <a:cs typeface="Arial" panose="020B0604020202020204" pitchFamily="34" charset="0"/>
              </a:rPr>
              <a:t>The CDC has great resources for promoting healthy school environments available at www.cdc.gov/healthyschools.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3" name="Slide Image Placeholder 2">
            <a:extLst>
              <a:ext uri="{FF2B5EF4-FFF2-40B4-BE49-F238E27FC236}">
                <a16:creationId xmlns:a16="http://schemas.microsoft.com/office/drawing/2014/main" id="{BE8A6F1F-736F-480D-94A9-1AF3E754C675}"/>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F4F4AD45-EAA9-4F63-998D-19BA2E646AEC}"/>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AD203BCB-C383-411F-970D-EEE710BF7BFE}"/>
              </a:ext>
            </a:extLst>
          </p:cNvPr>
          <p:cNvSpPr>
            <a:spLocks noGrp="1"/>
          </p:cNvSpPr>
          <p:nvPr>
            <p:ph type="sldNum" sz="quarter" idx="5"/>
          </p:nvPr>
        </p:nvSpPr>
        <p:spPr/>
        <p:txBody>
          <a:bodyPr/>
          <a:lstStyle/>
          <a:p>
            <a:pPr>
              <a:defRPr/>
            </a:pPr>
            <a:fld id="{7B4EBB17-9025-42A3-A63C-9BB9DF6E39DD}" type="slidenum">
              <a:rPr lang="en-US" altLang="en-US" smtClean="0"/>
              <a:pPr>
                <a:defRPr/>
              </a:pPr>
              <a:t>25</a:t>
            </a:fld>
            <a:endParaRPr lang="en-US" altLang="en-US"/>
          </a:p>
        </p:txBody>
      </p:sp>
      <p:sp>
        <p:nvSpPr>
          <p:cNvPr id="6" name="Footer Placeholder 5">
            <a:extLst>
              <a:ext uri="{FF2B5EF4-FFF2-40B4-BE49-F238E27FC236}">
                <a16:creationId xmlns:a16="http://schemas.microsoft.com/office/drawing/2014/main" id="{BE7547B2-766F-49C3-8623-9A1D734E6AE6}"/>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Notes Placeholder 2">
            <a:extLst>
              <a:ext uri="{FF2B5EF4-FFF2-40B4-BE49-F238E27FC236}">
                <a16:creationId xmlns:a16="http://schemas.microsoft.com/office/drawing/2014/main" id="{B09B8C36-17DE-46A7-BB69-9DC1455F3027}"/>
              </a:ext>
            </a:extLst>
          </p:cNvPr>
          <p:cNvSpPr>
            <a:spLocks noGrp="1"/>
          </p:cNvSpPr>
          <p:nvPr>
            <p:ph type="body" idx="1"/>
          </p:nvPr>
        </p:nvSpPr>
        <p:spPr/>
        <p:txBody>
          <a:bodyPr/>
          <a:lstStyle/>
          <a:p>
            <a:r>
              <a:rPr lang="en-US" altLang="en-US" dirty="0"/>
              <a:t>It pays dividends to promote nutrition and support a healthy school environment to maximize students academic success.</a:t>
            </a:r>
          </a:p>
          <a:p>
            <a:r>
              <a:rPr lang="en-US" altLang="en-US" dirty="0"/>
              <a:t>When students are healthier, academic success may be easier to accomplish. It is important for students to succeed academically, as there are many benefits for students, schools, businesses, communities, and the nation including: </a:t>
            </a:r>
          </a:p>
          <a:p>
            <a:endParaRPr lang="en-US" altLang="en-US" dirty="0"/>
          </a:p>
          <a:p>
            <a:pPr marL="171450" indent="-171450">
              <a:buFont typeface="Arial" panose="020B0604020202020204" pitchFamily="34" charset="0"/>
              <a:buChar char="•"/>
            </a:pPr>
            <a:r>
              <a:rPr lang="en-US" altLang="en-US" dirty="0"/>
              <a:t>Higher student attendance. Children who are in school, versus being absent, are learning. </a:t>
            </a:r>
          </a:p>
          <a:p>
            <a:pPr marL="171450" indent="-171450">
              <a:buFont typeface="Arial" panose="020B0604020202020204" pitchFamily="34" charset="0"/>
              <a:buChar char="•"/>
            </a:pPr>
            <a:r>
              <a:rPr lang="en-US" altLang="en-US" dirty="0"/>
              <a:t>Improved grades and standardized test scores.</a:t>
            </a:r>
          </a:p>
          <a:p>
            <a:pPr marL="171450" indent="-171450">
              <a:buFont typeface="Arial" panose="020B0604020202020204" pitchFamily="34" charset="0"/>
              <a:buChar char="•"/>
            </a:pPr>
            <a:r>
              <a:rPr lang="en-US" altLang="en-US" dirty="0"/>
              <a:t>More productive students, positively affecting graduation rates. </a:t>
            </a:r>
          </a:p>
          <a:p>
            <a:pPr marL="171450" indent="-171450">
              <a:buFont typeface="Arial" panose="020B0604020202020204" pitchFamily="34" charset="0"/>
              <a:buChar char="•"/>
            </a:pPr>
            <a:r>
              <a:rPr lang="en-US" altLang="en-US" dirty="0"/>
              <a:t>Students are better prepared for college, workforce or the military. </a:t>
            </a:r>
          </a:p>
          <a:p>
            <a:pPr marL="171450" indent="-171450">
              <a:buFont typeface="Arial" panose="020B0604020202020204" pitchFamily="34" charset="0"/>
              <a:buChar char="•"/>
            </a:pPr>
            <a:r>
              <a:rPr lang="en-US" altLang="en-US" dirty="0"/>
              <a:t>Money is saved by students, families, and schools. Schools specifically spend less staff time tending to and supporting underperforming students who may have medical issues associated with obesity or behavioral issues. </a:t>
            </a:r>
          </a:p>
          <a:p>
            <a:pPr marL="171450" indent="-171450">
              <a:buFont typeface="Arial" panose="020B0604020202020204" pitchFamily="34" charset="0"/>
              <a:buChar char="•"/>
            </a:pPr>
            <a:r>
              <a:rPr lang="en-US" altLang="en-US" dirty="0"/>
              <a:t>Less money is spent on chronic diseases and health care.</a:t>
            </a:r>
          </a:p>
          <a:p>
            <a:pPr marL="171450" indent="-171450">
              <a:buFont typeface="Arial" panose="020B0604020202020204" pitchFamily="34" charset="0"/>
              <a:buChar char="•"/>
            </a:pPr>
            <a:r>
              <a:rPr lang="en-US" altLang="en-US" dirty="0"/>
              <a:t>Academic success can have an overall powerful and positive effect on the future of local businesses and the community as a whole. </a:t>
            </a:r>
          </a:p>
          <a:p>
            <a:endParaRPr lang="en-US" altLang="en-US" dirty="0"/>
          </a:p>
          <a:p>
            <a:endParaRPr lang="en-US" altLang="en-US" dirty="0"/>
          </a:p>
        </p:txBody>
      </p:sp>
      <p:sp>
        <p:nvSpPr>
          <p:cNvPr id="3" name="Slide Image Placeholder 2">
            <a:extLst>
              <a:ext uri="{FF2B5EF4-FFF2-40B4-BE49-F238E27FC236}">
                <a16:creationId xmlns:a16="http://schemas.microsoft.com/office/drawing/2014/main" id="{04B55D20-53B7-4306-9105-6DBD09496452}"/>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7FA2D14E-1762-42C6-90D6-AA75C28BB3B9}"/>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DBD95965-01EE-425F-AF09-44DF716ACD41}"/>
              </a:ext>
            </a:extLst>
          </p:cNvPr>
          <p:cNvSpPr>
            <a:spLocks noGrp="1"/>
          </p:cNvSpPr>
          <p:nvPr>
            <p:ph type="sldNum" sz="quarter" idx="5"/>
          </p:nvPr>
        </p:nvSpPr>
        <p:spPr/>
        <p:txBody>
          <a:bodyPr/>
          <a:lstStyle/>
          <a:p>
            <a:pPr>
              <a:defRPr/>
            </a:pPr>
            <a:fld id="{7B4EBB17-9025-42A3-A63C-9BB9DF6E39DD}" type="slidenum">
              <a:rPr lang="en-US" altLang="en-US" smtClean="0"/>
              <a:pPr>
                <a:defRPr/>
              </a:pPr>
              <a:t>26</a:t>
            </a:fld>
            <a:endParaRPr lang="en-US" altLang="en-US"/>
          </a:p>
        </p:txBody>
      </p:sp>
      <p:sp>
        <p:nvSpPr>
          <p:cNvPr id="6" name="Footer Placeholder 5">
            <a:extLst>
              <a:ext uri="{FF2B5EF4-FFF2-40B4-BE49-F238E27FC236}">
                <a16:creationId xmlns:a16="http://schemas.microsoft.com/office/drawing/2014/main" id="{EB7F52A5-0FBB-4733-8FFB-E16EEC543E17}"/>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Notes Placeholder 2"/>
          <p:cNvSpPr>
            <a:spLocks noGrp="1"/>
          </p:cNvSpPr>
          <p:nvPr>
            <p:ph type="body" idx="1"/>
          </p:nvPr>
        </p:nvSpPr>
        <p:spPr/>
        <p:txBody>
          <a:bodyPr/>
          <a:lstStyle/>
          <a:p>
            <a:r>
              <a:rPr lang="en-US" altLang="en-US" dirty="0"/>
              <a:t>Studies show that children who eat healthy foods learn more quickly and retain what they are learning. Reports from academic institutions demonstrate that students are more engaged and comprehend information better when they are properly fed.</a:t>
            </a:r>
          </a:p>
          <a:p>
            <a:endParaRPr lang="en-US" altLang="en-US" dirty="0"/>
          </a:p>
          <a:p>
            <a:r>
              <a:rPr lang="en-US" altLang="en-US" dirty="0"/>
              <a:t>Outcomes of good nutrition on cognitive function include… </a:t>
            </a:r>
            <a:r>
              <a:rPr lang="en-US" altLang="en-US" i="1" dirty="0">
                <a:latin typeface="Times New Roman" panose="02020603050405020304" pitchFamily="18" charset="0"/>
                <a:cs typeface="Times New Roman" panose="02020603050405020304" pitchFamily="18" charset="0"/>
              </a:rPr>
              <a:t>read slide.</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3" name="Slide Image Placeholder 2">
            <a:extLst>
              <a:ext uri="{FF2B5EF4-FFF2-40B4-BE49-F238E27FC236}">
                <a16:creationId xmlns:a16="http://schemas.microsoft.com/office/drawing/2014/main" id="{89BA475C-F7A0-4724-B2EB-E13CC890EC54}"/>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FC7F9821-A5B9-4FDE-BC87-3FA438F34A49}"/>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DAFC915B-884A-40F4-A00A-92D0EFD05C8D}"/>
              </a:ext>
            </a:extLst>
          </p:cNvPr>
          <p:cNvSpPr>
            <a:spLocks noGrp="1"/>
          </p:cNvSpPr>
          <p:nvPr>
            <p:ph type="sldNum" sz="quarter" idx="5"/>
          </p:nvPr>
        </p:nvSpPr>
        <p:spPr/>
        <p:txBody>
          <a:bodyPr/>
          <a:lstStyle/>
          <a:p>
            <a:pPr>
              <a:defRPr/>
            </a:pPr>
            <a:fld id="{7B4EBB17-9025-42A3-A63C-9BB9DF6E39DD}" type="slidenum">
              <a:rPr lang="en-US" altLang="en-US" smtClean="0"/>
              <a:pPr>
                <a:defRPr/>
              </a:pPr>
              <a:t>27</a:t>
            </a:fld>
            <a:endParaRPr lang="en-US" altLang="en-US"/>
          </a:p>
        </p:txBody>
      </p:sp>
      <p:sp>
        <p:nvSpPr>
          <p:cNvPr id="6" name="Footer Placeholder 5">
            <a:extLst>
              <a:ext uri="{FF2B5EF4-FFF2-40B4-BE49-F238E27FC236}">
                <a16:creationId xmlns:a16="http://schemas.microsoft.com/office/drawing/2014/main" id="{DA35B65F-2884-4E35-974F-134365C7AF70}"/>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5B163BAB-1E71-494B-B0A6-D587C5C93421}"/>
              </a:ext>
            </a:extLst>
          </p:cNvPr>
          <p:cNvSpPr>
            <a:spLocks noGrp="1"/>
          </p:cNvSpPr>
          <p:nvPr>
            <p:ph type="body" idx="1"/>
          </p:nvPr>
        </p:nvSpPr>
        <p:spPr/>
        <p:txBody>
          <a:bodyPr>
            <a:normAutofit fontScale="92500" lnSpcReduction="10000"/>
          </a:bodyPr>
          <a:lstStyle/>
          <a:p>
            <a:pPr algn="ctr"/>
            <a:r>
              <a:rPr lang="en-US" b="1" dirty="0"/>
              <a:t>Activity: Total Recall </a:t>
            </a:r>
          </a:p>
          <a:p>
            <a:endParaRPr lang="en-US" dirty="0"/>
          </a:p>
          <a:p>
            <a:pPr lvl="0"/>
            <a:r>
              <a:rPr lang="en-US" dirty="0"/>
              <a:t>Let’s do a fun activity to challenge our brains. The average person’s short-term memory can hold about 7 pieces of information. This test will help determine your limit.</a:t>
            </a:r>
          </a:p>
          <a:p>
            <a:pPr lvl="0"/>
            <a:endParaRPr lang="en-US" dirty="0"/>
          </a:p>
          <a:p>
            <a:pPr marL="228600" indent="-228600">
              <a:buFont typeface="+mj-lt"/>
              <a:buAutoNum type="arabicPeriod"/>
            </a:pPr>
            <a:r>
              <a:rPr lang="en-US" i="1" dirty="0">
                <a:latin typeface="Times New Roman" panose="02020603050405020304" pitchFamily="18" charset="0"/>
                <a:cs typeface="Times New Roman" panose="02020603050405020304" pitchFamily="18" charset="0"/>
              </a:rPr>
              <a:t>Ask participants to grab a sheet of paper and a writing utensil. Explain that you will be pulling up a website and 15 words will flash on the screen. Once all 15 words have cycled through, ask participants to write down all of the words that they remember. </a:t>
            </a:r>
          </a:p>
          <a:p>
            <a:pPr marL="228600" indent="-228600">
              <a:buFont typeface="+mj-lt"/>
              <a:buAutoNum type="arabicPeriod"/>
            </a:pPr>
            <a:endParaRPr lang="en-US" i="1"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i="1" dirty="0">
                <a:latin typeface="Times New Roman" panose="02020603050405020304" pitchFamily="18" charset="0"/>
                <a:cs typeface="Times New Roman" panose="02020603050405020304" pitchFamily="18" charset="0"/>
              </a:rPr>
              <a:t>Click the picture on the slide to pull up the Word List Recall website.  It can also be accessed at </a:t>
            </a:r>
            <a:r>
              <a:rPr lang="en-US" i="1" dirty="0">
                <a:latin typeface="Times New Roman" panose="02020603050405020304" pitchFamily="18" charset="0"/>
                <a:cs typeface="Times New Roman" panose="02020603050405020304" pitchFamily="18" charset="0"/>
                <a:hlinkClick r:id="rId3"/>
              </a:rPr>
              <a:t>https://Brainconnection.brainhq.com/brain-teasers/word-list-recall/play</a:t>
            </a:r>
            <a:r>
              <a:rPr lang="en-US" i="1" dirty="0">
                <a:latin typeface="Times New Roman" panose="02020603050405020304" pitchFamily="18" charset="0"/>
                <a:cs typeface="Times New Roman" panose="02020603050405020304" pitchFamily="18" charset="0"/>
              </a:rPr>
              <a:t>. (KSDE staff double check that this site has not been blocked before teaching the class. If it is blocked email, KSDE IT to have the website unblocked). Click “Start” to begin.</a:t>
            </a:r>
          </a:p>
          <a:p>
            <a:pPr marL="228600" indent="-228600">
              <a:buFont typeface="+mj-lt"/>
              <a:buAutoNum type="arabicPeriod"/>
            </a:pPr>
            <a:endParaRPr lang="en-US" i="1"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i="1" dirty="0">
                <a:latin typeface="Times New Roman" panose="02020603050405020304" pitchFamily="18" charset="0"/>
                <a:cs typeface="Times New Roman" panose="02020603050405020304" pitchFamily="18" charset="0"/>
              </a:rPr>
              <a:t>Give participants a minute or two to write as many of the words as they can remember.  Once you’ve given everyone time to jot down the words they remembered, click on “Answers” on the website. </a:t>
            </a:r>
          </a:p>
          <a:p>
            <a:pPr marL="228600" indent="-228600">
              <a:buFont typeface="+mj-lt"/>
              <a:buAutoNum type="arabicPeriod"/>
            </a:pPr>
            <a:endParaRPr lang="en-US" i="1"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i="1" dirty="0">
                <a:latin typeface="Times New Roman" panose="02020603050405020304" pitchFamily="18" charset="0"/>
                <a:cs typeface="Times New Roman" panose="02020603050405020304" pitchFamily="18" charset="0"/>
              </a:rPr>
              <a:t>Ask participants to raise their hands if they averaged less than 5 words. Ask participants if any of them were hungry while playing this game? Ask participants to raise their hands if they averaged more than 5 words. Of those who answered greater than 5 words correctly“ ask how many have had breakfast and or lunch?” (this will depend on the time class is held AM/PM) Lead a brief discussion on what the participants think the benefits of food have on memory and cognitive function?</a:t>
            </a:r>
          </a:p>
          <a:p>
            <a:endParaRPr lang="en-US" dirty="0"/>
          </a:p>
          <a:p>
            <a:r>
              <a:rPr lang="en-US" b="1" dirty="0"/>
              <a:t>Estimated Time:  </a:t>
            </a:r>
          </a:p>
          <a:p>
            <a:r>
              <a:rPr lang="en-US" i="1" dirty="0">
                <a:latin typeface="Times New Roman" panose="02020603050405020304" pitchFamily="18" charset="0"/>
                <a:cs typeface="Times New Roman" panose="02020603050405020304" pitchFamily="18" charset="0"/>
              </a:rPr>
              <a:t>7-10 minutes </a:t>
            </a:r>
          </a:p>
          <a:p>
            <a:endParaRPr lang="en-US" dirty="0"/>
          </a:p>
          <a:p>
            <a:r>
              <a:rPr lang="en-US" i="1" dirty="0">
                <a:latin typeface="Times New Roman" panose="02020603050405020304" pitchFamily="18" charset="0"/>
                <a:cs typeface="Times New Roman" panose="02020603050405020304" pitchFamily="18" charset="0"/>
              </a:rPr>
              <a:t>Additional Instructor Notes:  https://Brainconnection.brainhq.com - word list recall game. The average 20 year old will recall 7 of the 15 words and an average 80 year old will recall 4. </a:t>
            </a:r>
          </a:p>
          <a:p>
            <a:r>
              <a:rPr lang="en-US" i="1" dirty="0">
                <a:latin typeface="Times New Roman" panose="02020603050405020304" pitchFamily="18" charset="0"/>
                <a:cs typeface="Times New Roman" panose="02020603050405020304" pitchFamily="18" charset="0"/>
              </a:rPr>
              <a:t>Try other games or brain teasers on www.Braingle.com and continue to test and train your short term memory. The average person's </a:t>
            </a:r>
            <a:r>
              <a:rPr lang="en-US" i="1" dirty="0">
                <a:latin typeface="Times New Roman" panose="02020603050405020304" pitchFamily="18" charset="0"/>
                <a:cs typeface="Times New Roman" panose="02020603050405020304" pitchFamily="18" charset="0"/>
                <a:hlinkClick r:id="rId4"/>
              </a:rPr>
              <a:t>short-term memory</a:t>
            </a:r>
            <a:r>
              <a:rPr lang="en-US" i="1" dirty="0">
                <a:latin typeface="Times New Roman" panose="02020603050405020304" pitchFamily="18" charset="0"/>
                <a:cs typeface="Times New Roman" panose="02020603050405020304" pitchFamily="18" charset="0"/>
              </a:rPr>
              <a:t> can hold about 7 pieces of information. This test will help determine your limit.</a:t>
            </a:r>
          </a:p>
          <a:p>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hlinkClick r:id="rId3"/>
              </a:rPr>
              <a:t>https://Brainconnection.brainhq.com/brain-teasers/word-list-recall/play</a:t>
            </a:r>
            <a:endParaRPr lang="en-US" i="1" dirty="0">
              <a:latin typeface="Times New Roman" panose="02020603050405020304" pitchFamily="18" charset="0"/>
              <a:cs typeface="Times New Roman" panose="02020603050405020304" pitchFamily="18" charset="0"/>
            </a:endParaRPr>
          </a:p>
        </p:txBody>
      </p:sp>
      <p:sp>
        <p:nvSpPr>
          <p:cNvPr id="4" name="Slide Image Placeholder 3">
            <a:extLst>
              <a:ext uri="{FF2B5EF4-FFF2-40B4-BE49-F238E27FC236}">
                <a16:creationId xmlns:a16="http://schemas.microsoft.com/office/drawing/2014/main" id="{EB854405-B95B-458A-BAB8-0C41BBE5B632}"/>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DCFA0CD1-0DC8-4575-9B12-48239026F317}"/>
              </a:ext>
            </a:extLst>
          </p:cNvPr>
          <p:cNvSpPr>
            <a:spLocks noGrp="1"/>
          </p:cNvSpPr>
          <p:nvPr>
            <p:ph type="dt" idx="1"/>
          </p:nvPr>
        </p:nvSpPr>
        <p:spPr/>
        <p:txBody>
          <a:bodyPr/>
          <a:lstStyle/>
          <a:p>
            <a:pPr>
              <a:defRPr/>
            </a:pPr>
            <a:r>
              <a:rPr lang="en-US"/>
              <a:t>1/2021</a:t>
            </a:r>
            <a:endParaRPr lang="en-US" dirty="0"/>
          </a:p>
        </p:txBody>
      </p:sp>
      <p:sp>
        <p:nvSpPr>
          <p:cNvPr id="6" name="Slide Number Placeholder 5">
            <a:extLst>
              <a:ext uri="{FF2B5EF4-FFF2-40B4-BE49-F238E27FC236}">
                <a16:creationId xmlns:a16="http://schemas.microsoft.com/office/drawing/2014/main" id="{60E34FAB-AEC2-4F78-92FA-5DCBF0785857}"/>
              </a:ext>
            </a:extLst>
          </p:cNvPr>
          <p:cNvSpPr>
            <a:spLocks noGrp="1"/>
          </p:cNvSpPr>
          <p:nvPr>
            <p:ph type="sldNum" sz="quarter" idx="5"/>
          </p:nvPr>
        </p:nvSpPr>
        <p:spPr/>
        <p:txBody>
          <a:bodyPr/>
          <a:lstStyle/>
          <a:p>
            <a:pPr>
              <a:defRPr/>
            </a:pPr>
            <a:fld id="{7B4EBB17-9025-42A3-A63C-9BB9DF6E39DD}" type="slidenum">
              <a:rPr lang="en-US" altLang="en-US" smtClean="0"/>
              <a:pPr>
                <a:defRPr/>
              </a:pPr>
              <a:t>28</a:t>
            </a:fld>
            <a:endParaRPr lang="en-US" altLang="en-US"/>
          </a:p>
        </p:txBody>
      </p:sp>
      <p:sp>
        <p:nvSpPr>
          <p:cNvPr id="7" name="Footer Placeholder 6">
            <a:extLst>
              <a:ext uri="{FF2B5EF4-FFF2-40B4-BE49-F238E27FC236}">
                <a16:creationId xmlns:a16="http://schemas.microsoft.com/office/drawing/2014/main" id="{879D62DD-32D5-4E74-8BD1-EC692BBE12DB}"/>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Notes Placeholder 2"/>
          <p:cNvSpPr>
            <a:spLocks noGrp="1"/>
          </p:cNvSpPr>
          <p:nvPr>
            <p:ph type="body" idx="1"/>
          </p:nvPr>
        </p:nvSpPr>
        <p:spPr/>
        <p:txBody>
          <a:bodyPr/>
          <a:lstStyle/>
          <a:p>
            <a:r>
              <a:rPr lang="en-US" altLang="en-US"/>
              <a:t>There can be detrimental effects to brain development and function and to the body of children and adults when there is a deficiency in one or multiple nutrients. </a:t>
            </a:r>
            <a:endParaRPr lang="en-US" altLang="en-US" dirty="0"/>
          </a:p>
        </p:txBody>
      </p:sp>
      <p:sp>
        <p:nvSpPr>
          <p:cNvPr id="3" name="Slide Image Placeholder 2">
            <a:extLst>
              <a:ext uri="{FF2B5EF4-FFF2-40B4-BE49-F238E27FC236}">
                <a16:creationId xmlns:a16="http://schemas.microsoft.com/office/drawing/2014/main" id="{8D39D979-204C-4C7F-8401-A348A0A138F9}"/>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42CC1026-3156-4F94-810C-85B2D36DA9A5}"/>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FA9338E3-C5D9-42D7-973A-0B5E1C1D45FA}"/>
              </a:ext>
            </a:extLst>
          </p:cNvPr>
          <p:cNvSpPr>
            <a:spLocks noGrp="1"/>
          </p:cNvSpPr>
          <p:nvPr>
            <p:ph type="sldNum" sz="quarter" idx="5"/>
          </p:nvPr>
        </p:nvSpPr>
        <p:spPr/>
        <p:txBody>
          <a:bodyPr/>
          <a:lstStyle/>
          <a:p>
            <a:pPr>
              <a:defRPr/>
            </a:pPr>
            <a:fld id="{7B4EBB17-9025-42A3-A63C-9BB9DF6E39DD}" type="slidenum">
              <a:rPr lang="en-US" altLang="en-US" smtClean="0"/>
              <a:pPr>
                <a:defRPr/>
              </a:pPr>
              <a:t>29</a:t>
            </a:fld>
            <a:endParaRPr lang="en-US" altLang="en-US"/>
          </a:p>
        </p:txBody>
      </p:sp>
      <p:sp>
        <p:nvSpPr>
          <p:cNvPr id="6" name="Footer Placeholder 5">
            <a:extLst>
              <a:ext uri="{FF2B5EF4-FFF2-40B4-BE49-F238E27FC236}">
                <a16:creationId xmlns:a16="http://schemas.microsoft.com/office/drawing/2014/main" id="{79CDCCC6-BCE3-4B89-AA3B-D3920F1FE951}"/>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otes Placeholder 2"/>
          <p:cNvSpPr>
            <a:spLocks noGrp="1"/>
          </p:cNvSpPr>
          <p:nvPr>
            <p:ph type="body" idx="1"/>
          </p:nvPr>
        </p:nvSpPr>
        <p:spPr/>
        <p:txBody>
          <a:bodyPr/>
          <a:lstStyle/>
          <a:p>
            <a:r>
              <a:rPr lang="en-US" altLang="en-US" dirty="0"/>
              <a:t>Nutrition is a key environmental component that can impact the growth, and development of the brain and ultimately impact the learning success of students. This class provides information about the development, structures and the cognitive functions of the brain, while highlighting nutrition’s impact on cognition and academic achievement. This class also covers best practices on how to play a role in optimizing child nutrition status to improve brain function, leading to successful academic performance. By the end of this class, participants will be able to… </a:t>
            </a:r>
            <a:r>
              <a:rPr lang="en-US" altLang="en-US" i="1" dirty="0">
                <a:latin typeface="Times New Roman" panose="02020603050405020304" pitchFamily="18" charset="0"/>
                <a:cs typeface="Times New Roman" panose="02020603050405020304" pitchFamily="18" charset="0"/>
              </a:rPr>
              <a:t>read slide.</a:t>
            </a:r>
          </a:p>
          <a:p>
            <a:endParaRPr lang="en-US" altLang="en-US" dirty="0"/>
          </a:p>
          <a:p>
            <a:r>
              <a:rPr lang="en-US" altLang="en-US" dirty="0"/>
              <a:t> </a:t>
            </a:r>
          </a:p>
        </p:txBody>
      </p:sp>
      <p:sp>
        <p:nvSpPr>
          <p:cNvPr id="3" name="Slide Image Placeholder 2">
            <a:extLst>
              <a:ext uri="{FF2B5EF4-FFF2-40B4-BE49-F238E27FC236}">
                <a16:creationId xmlns:a16="http://schemas.microsoft.com/office/drawing/2014/main" id="{10C6A081-66AA-4D3E-878F-1095DF2718DA}"/>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C9D1972E-1CA9-4D0B-9CFF-8DF1D6A7DC36}"/>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46729517-35A4-4C07-A9A4-5E34B2B4741D}"/>
              </a:ext>
            </a:extLst>
          </p:cNvPr>
          <p:cNvSpPr>
            <a:spLocks noGrp="1"/>
          </p:cNvSpPr>
          <p:nvPr>
            <p:ph type="sldNum" sz="quarter" idx="5"/>
          </p:nvPr>
        </p:nvSpPr>
        <p:spPr/>
        <p:txBody>
          <a:bodyPr/>
          <a:lstStyle/>
          <a:p>
            <a:pPr>
              <a:defRPr/>
            </a:pPr>
            <a:fld id="{7B4EBB17-9025-42A3-A63C-9BB9DF6E39DD}" type="slidenum">
              <a:rPr lang="en-US" altLang="en-US" smtClean="0"/>
              <a:pPr>
                <a:defRPr/>
              </a:pPr>
              <a:t>3</a:t>
            </a:fld>
            <a:endParaRPr lang="en-US" altLang="en-US"/>
          </a:p>
        </p:txBody>
      </p:sp>
      <p:sp>
        <p:nvSpPr>
          <p:cNvPr id="6" name="Footer Placeholder 5">
            <a:extLst>
              <a:ext uri="{FF2B5EF4-FFF2-40B4-BE49-F238E27FC236}">
                <a16:creationId xmlns:a16="http://schemas.microsoft.com/office/drawing/2014/main" id="{0878D3E5-AC2F-4325-AD19-2702FF8DA34B}"/>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Notes Placeholder 2">
            <a:extLst>
              <a:ext uri="{FF2B5EF4-FFF2-40B4-BE49-F238E27FC236}">
                <a16:creationId xmlns:a16="http://schemas.microsoft.com/office/drawing/2014/main" id="{9AC6EDE6-6CDC-4997-8C5B-40A1B780E77C}"/>
              </a:ext>
            </a:extLst>
          </p:cNvPr>
          <p:cNvSpPr>
            <a:spLocks noGrp="1"/>
          </p:cNvSpPr>
          <p:nvPr>
            <p:ph type="body" idx="1"/>
          </p:nvPr>
        </p:nvSpPr>
        <p:spPr>
          <a:xfrm>
            <a:off x="623634" y="3123428"/>
            <a:ext cx="6081966" cy="5944372"/>
          </a:xfrm>
        </p:spPr>
        <p:txBody>
          <a:bodyPr>
            <a:normAutofit fontScale="92500" lnSpcReduction="10000"/>
          </a:bodyPr>
          <a:lstStyle/>
          <a:p>
            <a:r>
              <a:rPr lang="en-US" altLang="en-US" dirty="0"/>
              <a:t>Nutritional deficiencies specifically during times of rapid brain development prior to birth, infancy and early childhood, can lead to negative long-term effects on the brain, such as cognition and behavior, which could potentially affect overall academic achievement. Some nutrients of concern during periods of rapid brain development include: the macronutrients - protein, carbohydrates and unsaturated fats, and the micronutrients iron, zinc, Vitamins B 6,12 and folate, Vitamin D, iodine, copper, choline and selenium. </a:t>
            </a:r>
          </a:p>
          <a:p>
            <a:endParaRPr lang="en-US" altLang="en-US" dirty="0"/>
          </a:p>
          <a:p>
            <a:r>
              <a:rPr lang="en-US" altLang="en-US" dirty="0"/>
              <a:t>Because is not easily determined which nutrient could be lacking in the diet it is necessary to consume appropriate amounts of ALL nutrients to avoid potential cognitive deficits or compromising children’s brain health. The Dietary Guidelines for Americans recommends to focus on a healthy eating pattern including a variety of nutrient dense foods in the right amounts, while limiting added sugar, salt and saturated fat intake.</a:t>
            </a:r>
          </a:p>
          <a:p>
            <a:endParaRPr lang="en-US" altLang="en-US" dirty="0"/>
          </a:p>
          <a:p>
            <a:r>
              <a:rPr lang="en-US" altLang="en-US" i="1" dirty="0">
                <a:latin typeface="Times New Roman" panose="02020603050405020304" pitchFamily="18" charset="0"/>
                <a:cs typeface="Times New Roman" panose="02020603050405020304" pitchFamily="18" charset="0"/>
              </a:rPr>
              <a:t>Instructor Notes</a:t>
            </a:r>
          </a:p>
          <a:p>
            <a:pPr marL="171450"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Poor intake of Protein and Carbohydrates or Protein-Energy malnutrition - may result in growth failure of the fetus as well as postnatal growth affecting neurodevelopment.</a:t>
            </a:r>
          </a:p>
          <a:p>
            <a:pPr marL="171450"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Fat and essential fats play vital roles in the development of the structure and function of brain neurons and are important for improved attention and cognition. </a:t>
            </a:r>
          </a:p>
          <a:p>
            <a:pPr marL="171450"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Iron is necessary for formation of hemoglobin. This enables red blood cells to carry oxygen throughout the body and to the brain.</a:t>
            </a:r>
          </a:p>
          <a:p>
            <a:pPr marL="171450"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Zinc is a mineral in high demand in the body and is used for nutrient metabolism, growth and repair and maintaining the immune system.</a:t>
            </a:r>
          </a:p>
          <a:p>
            <a:pPr marL="171450"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B Vitamins are essential for early brain development, energy production mainly in the metabolism of carbohydrates, neurological function, and DNA synthesis. B Vitamins play a role in managing homocysteine levels in the body and brain. When homocysteine levels are high in the body and brain, it can cause inflammation and possibly cause detrimental affects on the brain. </a:t>
            </a:r>
          </a:p>
          <a:p>
            <a:pPr marL="171450"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In addition, the B vitamin folate specifically plays a key role in formation of genetic material, formation of red and white blood cells and also management of homocysteine levels.</a:t>
            </a:r>
          </a:p>
          <a:p>
            <a:pPr marL="171450"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Vitamin D, plays a role in the regulation of dopamine and serotonin neurotransmitters in the brain. Vitamin D deficiency has been scientifically linked as possible contributor of depression and mood disorders. </a:t>
            </a:r>
          </a:p>
          <a:p>
            <a:pPr marL="171450"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Iodine or Iodide is a necessary component of the thyroid hormones, which control metabolism. Iodine is also needed for proper bone and brain development during pregnancy and infancy. Although it is uncommon to see a deficiency in the general population in the US, according to NHANES 2001-2006 data, it did indicate a substantial number of pregnant women in the US were consuming insufficient amounts of iodine and were at risk for deficiency. Low intake of iodine increases the risk of severe, irreversible brain deficits in an unborn child. Low iodine in infants and children is linked to ADHD and a reduction in IQ.</a:t>
            </a:r>
          </a:p>
          <a:p>
            <a:endParaRPr lang="en-US" altLang="en-US" dirty="0"/>
          </a:p>
        </p:txBody>
      </p:sp>
      <p:sp>
        <p:nvSpPr>
          <p:cNvPr id="3" name="Slide Image Placeholder 2">
            <a:extLst>
              <a:ext uri="{FF2B5EF4-FFF2-40B4-BE49-F238E27FC236}">
                <a16:creationId xmlns:a16="http://schemas.microsoft.com/office/drawing/2014/main" id="{658FF044-4C9D-412E-A46E-B3AE89BE4715}"/>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C94CDD27-3D38-4175-9760-8AEAF7B36F6F}"/>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C2F3E193-59F2-43E3-9FA3-65ABC41BADE6}"/>
              </a:ext>
            </a:extLst>
          </p:cNvPr>
          <p:cNvSpPr>
            <a:spLocks noGrp="1"/>
          </p:cNvSpPr>
          <p:nvPr>
            <p:ph type="sldNum" sz="quarter" idx="5"/>
          </p:nvPr>
        </p:nvSpPr>
        <p:spPr/>
        <p:txBody>
          <a:bodyPr/>
          <a:lstStyle/>
          <a:p>
            <a:pPr>
              <a:defRPr/>
            </a:pPr>
            <a:fld id="{7B4EBB17-9025-42A3-A63C-9BB9DF6E39DD}" type="slidenum">
              <a:rPr lang="en-US" altLang="en-US" smtClean="0"/>
              <a:pPr>
                <a:defRPr/>
              </a:pPr>
              <a:t>30</a:t>
            </a:fld>
            <a:endParaRPr lang="en-US" altLang="en-US"/>
          </a:p>
        </p:txBody>
      </p:sp>
      <p:sp>
        <p:nvSpPr>
          <p:cNvPr id="6" name="Footer Placeholder 5">
            <a:extLst>
              <a:ext uri="{FF2B5EF4-FFF2-40B4-BE49-F238E27FC236}">
                <a16:creationId xmlns:a16="http://schemas.microsoft.com/office/drawing/2014/main" id="{3DAF35F5-1BA0-4435-B31A-4794D94EF7DD}"/>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Notes Placeholder 2"/>
          <p:cNvSpPr>
            <a:spLocks noGrp="1"/>
          </p:cNvSpPr>
          <p:nvPr>
            <p:ph type="body" idx="1"/>
          </p:nvPr>
        </p:nvSpPr>
        <p:spPr/>
        <p:txBody>
          <a:bodyPr/>
          <a:lstStyle/>
          <a:p>
            <a:r>
              <a:rPr lang="en-US" altLang="en-US" dirty="0"/>
              <a:t>Poor nutritional status including inadequate dietary intake or over consumption can have consequences on brain functions such as cognitive processes, emotions, behavior, and neuroendocrine functions.</a:t>
            </a:r>
          </a:p>
          <a:p>
            <a:endParaRPr lang="en-US" altLang="en-US" dirty="0"/>
          </a:p>
          <a:p>
            <a:r>
              <a:rPr lang="en-US" altLang="en-US" dirty="0"/>
              <a:t>Some of the consequences of poor nutrition, that may affect the cognitive function of school aged children, include... </a:t>
            </a:r>
            <a:r>
              <a:rPr lang="en-US" altLang="en-US" i="1" dirty="0">
                <a:latin typeface="Times New Roman" panose="02020603050405020304" pitchFamily="18" charset="0"/>
                <a:cs typeface="Times New Roman" panose="02020603050405020304" pitchFamily="18" charset="0"/>
              </a:rPr>
              <a:t>read slide.</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3" name="Slide Image Placeholder 2">
            <a:extLst>
              <a:ext uri="{FF2B5EF4-FFF2-40B4-BE49-F238E27FC236}">
                <a16:creationId xmlns:a16="http://schemas.microsoft.com/office/drawing/2014/main" id="{A14BFB84-39AA-467C-81FB-99D87BDD07A4}"/>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0ABFA01D-3452-41B1-A3AE-D74A40FDB006}"/>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45B47D59-B97E-45C5-81A4-664B944ACEE7}"/>
              </a:ext>
            </a:extLst>
          </p:cNvPr>
          <p:cNvSpPr>
            <a:spLocks noGrp="1"/>
          </p:cNvSpPr>
          <p:nvPr>
            <p:ph type="sldNum" sz="quarter" idx="5"/>
          </p:nvPr>
        </p:nvSpPr>
        <p:spPr/>
        <p:txBody>
          <a:bodyPr/>
          <a:lstStyle/>
          <a:p>
            <a:pPr>
              <a:defRPr/>
            </a:pPr>
            <a:fld id="{7B4EBB17-9025-42A3-A63C-9BB9DF6E39DD}" type="slidenum">
              <a:rPr lang="en-US" altLang="en-US" smtClean="0"/>
              <a:pPr>
                <a:defRPr/>
              </a:pPr>
              <a:t>31</a:t>
            </a:fld>
            <a:endParaRPr lang="en-US" altLang="en-US"/>
          </a:p>
        </p:txBody>
      </p:sp>
      <p:sp>
        <p:nvSpPr>
          <p:cNvPr id="6" name="Footer Placeholder 5">
            <a:extLst>
              <a:ext uri="{FF2B5EF4-FFF2-40B4-BE49-F238E27FC236}">
                <a16:creationId xmlns:a16="http://schemas.microsoft.com/office/drawing/2014/main" id="{13A77F6C-47B4-402A-9CFD-80C183944A8E}"/>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p:txBody>
          <a:bodyPr/>
          <a:lstStyle/>
          <a:p>
            <a:pPr marL="0" lvl="1"/>
            <a:r>
              <a:rPr lang="en-US" altLang="en-US" dirty="0">
                <a:latin typeface="Arial" panose="020B0604020202020204" pitchFamily="34" charset="0"/>
                <a:cs typeface="Arial" panose="020B0604020202020204" pitchFamily="34" charset="0"/>
              </a:rPr>
              <a:t>Close attention should be paid to those individuals in high risk populations, such as those who are food insecure or malnourished(lacking proper nutrition), whether they are underweight or overweight, as well as, the disabled, chronically ill and socially and emotionally disturbed. All of these individuals may be at an increased risk for experiencing nutritional deficiencies which could potentially contribute to cognitive deficits. </a:t>
            </a:r>
          </a:p>
          <a:p>
            <a:pPr lvl="1"/>
            <a:endParaRPr lang="en-US" altLang="en-US" dirty="0"/>
          </a:p>
          <a:p>
            <a:endParaRPr lang="en-US" altLang="en-US" dirty="0"/>
          </a:p>
        </p:txBody>
      </p:sp>
      <p:sp>
        <p:nvSpPr>
          <p:cNvPr id="2" name="Date Placeholder 1">
            <a:extLst>
              <a:ext uri="{FF2B5EF4-FFF2-40B4-BE49-F238E27FC236}">
                <a16:creationId xmlns:a16="http://schemas.microsoft.com/office/drawing/2014/main" id="{95D82884-3680-44B9-B17E-CF416B82F921}"/>
              </a:ext>
            </a:extLst>
          </p:cNvPr>
          <p:cNvSpPr>
            <a:spLocks noGrp="1"/>
          </p:cNvSpPr>
          <p:nvPr>
            <p:ph type="dt" idx="1"/>
          </p:nvPr>
        </p:nvSpPr>
        <p:spPr/>
        <p:txBody>
          <a:bodyPr/>
          <a:lstStyle/>
          <a:p>
            <a:r>
              <a:rPr lang="en-US"/>
              <a:t>1/2021</a:t>
            </a:r>
            <a:endParaRPr lang="en-US" dirty="0"/>
          </a:p>
        </p:txBody>
      </p:sp>
      <p:sp>
        <p:nvSpPr>
          <p:cNvPr id="4" name="Slide Number Placeholder 3">
            <a:extLst>
              <a:ext uri="{FF2B5EF4-FFF2-40B4-BE49-F238E27FC236}">
                <a16:creationId xmlns:a16="http://schemas.microsoft.com/office/drawing/2014/main" id="{BDD47AB4-8FD4-404A-8115-4A4C5403220D}"/>
              </a:ext>
            </a:extLst>
          </p:cNvPr>
          <p:cNvSpPr>
            <a:spLocks noGrp="1"/>
          </p:cNvSpPr>
          <p:nvPr>
            <p:ph type="sldNum" sz="quarter" idx="5"/>
          </p:nvPr>
        </p:nvSpPr>
        <p:spPr/>
        <p:txBody>
          <a:bodyPr/>
          <a:lstStyle/>
          <a:p>
            <a:fld id="{7B4EBB17-9025-42A3-A63C-9BB9DF6E39DD}" type="slidenum">
              <a:rPr lang="en-US" altLang="en-US" smtClean="0"/>
              <a:pPr/>
              <a:t>32</a:t>
            </a:fld>
            <a:endParaRPr lang="en-US" altLang="en-US"/>
          </a:p>
        </p:txBody>
      </p:sp>
      <p:sp>
        <p:nvSpPr>
          <p:cNvPr id="15" name="Slide Image Placeholder 14">
            <a:extLst>
              <a:ext uri="{FF2B5EF4-FFF2-40B4-BE49-F238E27FC236}">
                <a16:creationId xmlns:a16="http://schemas.microsoft.com/office/drawing/2014/main" id="{54B377F4-D0E1-4D1D-9286-5F795327FA52}"/>
              </a:ext>
            </a:extLst>
          </p:cNvPr>
          <p:cNvSpPr>
            <a:spLocks noGrp="1" noRot="1" noChangeAspect="1"/>
          </p:cNvSpPr>
          <p:nvPr>
            <p:ph type="sldImg"/>
          </p:nvPr>
        </p:nvSpPr>
        <p:spPr/>
      </p:sp>
      <p:sp>
        <p:nvSpPr>
          <p:cNvPr id="5" name="Footer Placeholder 4">
            <a:extLst>
              <a:ext uri="{FF2B5EF4-FFF2-40B4-BE49-F238E27FC236}">
                <a16:creationId xmlns:a16="http://schemas.microsoft.com/office/drawing/2014/main" id="{CE611242-C117-4C1A-AD13-CE9850B98C9A}"/>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Notes Placeholder 2"/>
          <p:cNvSpPr>
            <a:spLocks noGrp="1"/>
          </p:cNvSpPr>
          <p:nvPr>
            <p:ph type="body" idx="1"/>
          </p:nvPr>
        </p:nvSpPr>
        <p:spPr/>
        <p:txBody>
          <a:bodyPr/>
          <a:lstStyle/>
          <a:p>
            <a:r>
              <a:rPr lang="en-US" altLang="en-US" dirty="0"/>
              <a:t>Far too many children go without food on a daily basis. One out of 5 Kansas children are living in a food insecure household. 2018 Feeding America data shows the food insecurity rate in Kansas is 12.7%. The data also shows that 18.4% of Kansas kids live in a food insecure household.</a:t>
            </a:r>
          </a:p>
          <a:p>
            <a:endParaRPr lang="en-US" altLang="en-US" dirty="0"/>
          </a:p>
          <a:p>
            <a:r>
              <a:rPr lang="en-US" altLang="en-US" dirty="0"/>
              <a:t>According to No Kid Hungry statistics three out of 4 American teachers see children who are hungry from not getting enough food at home. 80% of teachers see hungry students lose the ability to concentrate. 46% of students say hunger hurts their performance in school and distracts them from doing homework.</a:t>
            </a:r>
          </a:p>
          <a:p>
            <a:endParaRPr lang="en-US" altLang="en-US" dirty="0"/>
          </a:p>
          <a:p>
            <a:r>
              <a:rPr lang="en-US" altLang="en-US" dirty="0"/>
              <a:t>Research has demonstrated students who experience food insufficiency may have lower math scores. Another study also indicated regular weight or overweight children at nutritional risk have lower math scores, poorer attendance and more behavior problems. </a:t>
            </a:r>
          </a:p>
          <a:p>
            <a:endParaRPr lang="en-US" altLang="en-US" dirty="0"/>
          </a:p>
          <a:p>
            <a:r>
              <a:rPr lang="en-US" altLang="en-US" dirty="0"/>
              <a:t>For this at-risk population, food insecurity, hunger, poverty and stress can have a significant effect on brain development and academic success. </a:t>
            </a:r>
          </a:p>
          <a:p>
            <a:endParaRPr lang="en-US" altLang="en-US" dirty="0"/>
          </a:p>
          <a:p>
            <a:endParaRPr lang="en-US" altLang="en-US" dirty="0"/>
          </a:p>
        </p:txBody>
      </p:sp>
      <p:sp>
        <p:nvSpPr>
          <p:cNvPr id="2" name="Date Placeholder 1">
            <a:extLst>
              <a:ext uri="{FF2B5EF4-FFF2-40B4-BE49-F238E27FC236}">
                <a16:creationId xmlns:a16="http://schemas.microsoft.com/office/drawing/2014/main" id="{3708CC6E-AC8E-4407-B3B3-1E4D0D82FC4E}"/>
              </a:ext>
            </a:extLst>
          </p:cNvPr>
          <p:cNvSpPr>
            <a:spLocks noGrp="1"/>
          </p:cNvSpPr>
          <p:nvPr>
            <p:ph type="dt" idx="1"/>
          </p:nvPr>
        </p:nvSpPr>
        <p:spPr/>
        <p:txBody>
          <a:bodyPr/>
          <a:lstStyle/>
          <a:p>
            <a:r>
              <a:rPr lang="en-US"/>
              <a:t>1/2021</a:t>
            </a:r>
            <a:endParaRPr lang="en-US" dirty="0"/>
          </a:p>
        </p:txBody>
      </p:sp>
      <p:sp>
        <p:nvSpPr>
          <p:cNvPr id="4" name="Slide Number Placeholder 3">
            <a:extLst>
              <a:ext uri="{FF2B5EF4-FFF2-40B4-BE49-F238E27FC236}">
                <a16:creationId xmlns:a16="http://schemas.microsoft.com/office/drawing/2014/main" id="{E303F4AB-F6F8-400E-862B-E77BEDB69D9C}"/>
              </a:ext>
            </a:extLst>
          </p:cNvPr>
          <p:cNvSpPr>
            <a:spLocks noGrp="1"/>
          </p:cNvSpPr>
          <p:nvPr>
            <p:ph type="sldNum" sz="quarter" idx="5"/>
          </p:nvPr>
        </p:nvSpPr>
        <p:spPr/>
        <p:txBody>
          <a:bodyPr/>
          <a:lstStyle/>
          <a:p>
            <a:fld id="{7B4EBB17-9025-42A3-A63C-9BB9DF6E39DD}" type="slidenum">
              <a:rPr lang="en-US" altLang="en-US" smtClean="0"/>
              <a:pPr/>
              <a:t>33</a:t>
            </a:fld>
            <a:endParaRPr lang="en-US" altLang="en-US"/>
          </a:p>
        </p:txBody>
      </p:sp>
      <p:sp>
        <p:nvSpPr>
          <p:cNvPr id="9" name="Slide Image Placeholder 8">
            <a:extLst>
              <a:ext uri="{FF2B5EF4-FFF2-40B4-BE49-F238E27FC236}">
                <a16:creationId xmlns:a16="http://schemas.microsoft.com/office/drawing/2014/main" id="{5DF3814F-0AED-49D2-9EB5-DE42A1558588}"/>
              </a:ext>
            </a:extLst>
          </p:cNvPr>
          <p:cNvSpPr>
            <a:spLocks noGrp="1" noRot="1" noChangeAspect="1"/>
          </p:cNvSpPr>
          <p:nvPr>
            <p:ph type="sldImg"/>
          </p:nvPr>
        </p:nvSpPr>
        <p:spPr/>
      </p:sp>
      <p:sp>
        <p:nvSpPr>
          <p:cNvPr id="5" name="Footer Placeholder 4">
            <a:extLst>
              <a:ext uri="{FF2B5EF4-FFF2-40B4-BE49-F238E27FC236}">
                <a16:creationId xmlns:a16="http://schemas.microsoft.com/office/drawing/2014/main" id="{FF281172-8627-4B90-A8FF-90543A958AD1}"/>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altLang="en-US" dirty="0"/>
              <a:t>There are cognitive consequences when children suffer from the physical symptoms of hunger or poor nutrition.</a:t>
            </a:r>
          </a:p>
          <a:p>
            <a:r>
              <a:rPr lang="en-US" altLang="en-US" dirty="0"/>
              <a:t>Hunger symptoms can cause distractions, behavioral issues, multiple nurse visits, and absenteeism; ultimately keeping children from learning.</a:t>
            </a:r>
          </a:p>
          <a:p>
            <a:endParaRPr lang="en-US" altLang="en-US" dirty="0"/>
          </a:p>
          <a:p>
            <a:r>
              <a:rPr lang="en-US" altLang="en-US" dirty="0"/>
              <a:t>Be aware of the physical signs of hunger which include… </a:t>
            </a:r>
            <a:r>
              <a:rPr lang="en-US" altLang="en-US" i="1" dirty="0">
                <a:latin typeface="Times New Roman" panose="02020603050405020304" pitchFamily="18" charset="0"/>
                <a:cs typeface="Times New Roman" panose="02020603050405020304" pitchFamily="18" charset="0"/>
              </a:rPr>
              <a:t>read slide.</a:t>
            </a:r>
          </a:p>
          <a:p>
            <a:endParaRPr lang="en-US" altLang="en-US" dirty="0"/>
          </a:p>
          <a:p>
            <a:endParaRPr lang="en-US" altLang="en-US" dirty="0"/>
          </a:p>
        </p:txBody>
      </p:sp>
      <p:sp>
        <p:nvSpPr>
          <p:cNvPr id="6" name="Slide Image Placeholder 5">
            <a:extLst>
              <a:ext uri="{FF2B5EF4-FFF2-40B4-BE49-F238E27FC236}">
                <a16:creationId xmlns:a16="http://schemas.microsoft.com/office/drawing/2014/main" id="{0B3F12C8-1C9D-4BF4-97E2-5F334DEAE34F}"/>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CD7DF9C2-55AA-4F5D-AF1F-8B4022F83445}"/>
              </a:ext>
            </a:extLst>
          </p:cNvPr>
          <p:cNvSpPr>
            <a:spLocks noGrp="1"/>
          </p:cNvSpPr>
          <p:nvPr>
            <p:ph type="dt" idx="1"/>
          </p:nvPr>
        </p:nvSpPr>
        <p:spPr/>
        <p:txBody>
          <a:bodyPr/>
          <a:lstStyle/>
          <a:p>
            <a:pPr>
              <a:defRPr/>
            </a:pPr>
            <a:r>
              <a:rPr lang="en-US"/>
              <a:t>1/2021</a:t>
            </a:r>
            <a:endParaRPr lang="en-US" dirty="0"/>
          </a:p>
        </p:txBody>
      </p:sp>
      <p:sp>
        <p:nvSpPr>
          <p:cNvPr id="4" name="Slide Number Placeholder 3">
            <a:extLst>
              <a:ext uri="{FF2B5EF4-FFF2-40B4-BE49-F238E27FC236}">
                <a16:creationId xmlns:a16="http://schemas.microsoft.com/office/drawing/2014/main" id="{298BE8FF-1D65-44A0-B0AC-B7C704652635}"/>
              </a:ext>
            </a:extLst>
          </p:cNvPr>
          <p:cNvSpPr>
            <a:spLocks noGrp="1"/>
          </p:cNvSpPr>
          <p:nvPr>
            <p:ph type="sldNum" sz="quarter" idx="5"/>
          </p:nvPr>
        </p:nvSpPr>
        <p:spPr/>
        <p:txBody>
          <a:bodyPr/>
          <a:lstStyle/>
          <a:p>
            <a:pPr>
              <a:defRPr/>
            </a:pPr>
            <a:fld id="{7B4EBB17-9025-42A3-A63C-9BB9DF6E39DD}" type="slidenum">
              <a:rPr lang="en-US" altLang="en-US" smtClean="0"/>
              <a:pPr>
                <a:defRPr/>
              </a:pPr>
              <a:t>34</a:t>
            </a:fld>
            <a:endParaRPr lang="en-US" altLang="en-US"/>
          </a:p>
        </p:txBody>
      </p:sp>
      <p:sp>
        <p:nvSpPr>
          <p:cNvPr id="5" name="Footer Placeholder 4">
            <a:extLst>
              <a:ext uri="{FF2B5EF4-FFF2-40B4-BE49-F238E27FC236}">
                <a16:creationId xmlns:a16="http://schemas.microsoft.com/office/drawing/2014/main" id="{BAB2921E-5E91-47B7-9538-17CE4D6667AC}"/>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Notes Placeholder 2"/>
          <p:cNvSpPr>
            <a:spLocks noGrp="1"/>
          </p:cNvSpPr>
          <p:nvPr>
            <p:ph type="body" idx="1"/>
          </p:nvPr>
        </p:nvSpPr>
        <p:spPr/>
        <p:txBody>
          <a:bodyPr/>
          <a:lstStyle/>
          <a:p>
            <a:r>
              <a:rPr lang="en-US" altLang="en-US" dirty="0"/>
              <a:t>Obesity also continues to be a health and academic issue. It is important to note that even in an obese state, nutritional deficits may still be present.</a:t>
            </a:r>
          </a:p>
          <a:p>
            <a:endParaRPr lang="en-US" altLang="en-US" dirty="0"/>
          </a:p>
          <a:p>
            <a:pPr marL="171450" indent="-171450">
              <a:buFont typeface="Arial" panose="020B0604020202020204" pitchFamily="34" charset="0"/>
              <a:buChar char="•"/>
            </a:pPr>
            <a:r>
              <a:rPr lang="en-US" altLang="en-US" dirty="0"/>
              <a:t>According to the NHANES Data for 2015-2016, the incidence of obesity among children continues to increase in the United States. “Nearly 1 in 5 school aged children and young people (6 to19 years) has obesity“. </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Obesity is directly associated with lower levels of student achievement according to the Wellness Impact Resource 2014. </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Dietary intake in excess can cause cognitive function deficits and research has demonstrated that obesity has been linked with poor standardized test performance and reduction of test scores.  </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In addition, researchers </a:t>
            </a:r>
            <a:r>
              <a:rPr lang="en-US" altLang="en-US" dirty="0" err="1"/>
              <a:t>Datar</a:t>
            </a:r>
            <a:r>
              <a:rPr lang="en-US" altLang="en-US" dirty="0"/>
              <a:t> and Strum, 2006 state specifically children who become overweight between kindergarten and the end of third grade show reduction in test scores.</a:t>
            </a:r>
          </a:p>
          <a:p>
            <a:endParaRPr lang="en-US" altLang="en-US" dirty="0"/>
          </a:p>
          <a:p>
            <a:r>
              <a:rPr lang="en-US" altLang="en-US" dirty="0"/>
              <a:t>It is critical to maintain a healthy weight in order to promote proper brain function and to reduce the risk of nutritional deficiencies, chronic disease and mental illness.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 </a:t>
            </a:r>
          </a:p>
        </p:txBody>
      </p:sp>
      <p:sp>
        <p:nvSpPr>
          <p:cNvPr id="6" name="Slide Image Placeholder 5">
            <a:extLst>
              <a:ext uri="{FF2B5EF4-FFF2-40B4-BE49-F238E27FC236}">
                <a16:creationId xmlns:a16="http://schemas.microsoft.com/office/drawing/2014/main" id="{3B27B7C4-0747-4368-B4D5-6D19D3513A3D}"/>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09D23BFF-E753-4D06-84B6-F1E4D9E0A353}"/>
              </a:ext>
            </a:extLst>
          </p:cNvPr>
          <p:cNvSpPr>
            <a:spLocks noGrp="1"/>
          </p:cNvSpPr>
          <p:nvPr>
            <p:ph type="dt" idx="1"/>
          </p:nvPr>
        </p:nvSpPr>
        <p:spPr/>
        <p:txBody>
          <a:bodyPr/>
          <a:lstStyle/>
          <a:p>
            <a:pPr>
              <a:defRPr/>
            </a:pPr>
            <a:r>
              <a:rPr lang="en-US"/>
              <a:t>1/2021</a:t>
            </a:r>
            <a:endParaRPr lang="en-US" dirty="0"/>
          </a:p>
        </p:txBody>
      </p:sp>
      <p:sp>
        <p:nvSpPr>
          <p:cNvPr id="4" name="Slide Number Placeholder 3">
            <a:extLst>
              <a:ext uri="{FF2B5EF4-FFF2-40B4-BE49-F238E27FC236}">
                <a16:creationId xmlns:a16="http://schemas.microsoft.com/office/drawing/2014/main" id="{062A7F37-EB8C-4F0C-A86C-F6C6B68EAA76}"/>
              </a:ext>
            </a:extLst>
          </p:cNvPr>
          <p:cNvSpPr>
            <a:spLocks noGrp="1"/>
          </p:cNvSpPr>
          <p:nvPr>
            <p:ph type="sldNum" sz="quarter" idx="5"/>
          </p:nvPr>
        </p:nvSpPr>
        <p:spPr/>
        <p:txBody>
          <a:bodyPr/>
          <a:lstStyle/>
          <a:p>
            <a:pPr>
              <a:defRPr/>
            </a:pPr>
            <a:fld id="{7B4EBB17-9025-42A3-A63C-9BB9DF6E39DD}" type="slidenum">
              <a:rPr lang="en-US" altLang="en-US" smtClean="0"/>
              <a:pPr>
                <a:defRPr/>
              </a:pPr>
              <a:t>35</a:t>
            </a:fld>
            <a:endParaRPr lang="en-US" altLang="en-US"/>
          </a:p>
        </p:txBody>
      </p:sp>
      <p:sp>
        <p:nvSpPr>
          <p:cNvPr id="5" name="Footer Placeholder 4">
            <a:extLst>
              <a:ext uri="{FF2B5EF4-FFF2-40B4-BE49-F238E27FC236}">
                <a16:creationId xmlns:a16="http://schemas.microsoft.com/office/drawing/2014/main" id="{C7D1AA64-9B04-4A47-A1BB-2445E393DA2B}"/>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Notes Placeholder 2">
            <a:extLst>
              <a:ext uri="{FF2B5EF4-FFF2-40B4-BE49-F238E27FC236}">
                <a16:creationId xmlns:a16="http://schemas.microsoft.com/office/drawing/2014/main" id="{23F94374-CD32-4554-833D-E2940123D1B7}"/>
              </a:ext>
            </a:extLst>
          </p:cNvPr>
          <p:cNvSpPr>
            <a:spLocks noGrp="1"/>
          </p:cNvSpPr>
          <p:nvPr>
            <p:ph type="body" idx="1"/>
          </p:nvPr>
        </p:nvSpPr>
        <p:spPr>
          <a:xfrm>
            <a:off x="623634" y="3123428"/>
            <a:ext cx="5919824" cy="6020572"/>
          </a:xfrm>
        </p:spPr>
        <p:txBody>
          <a:bodyPr>
            <a:normAutofit lnSpcReduction="10000"/>
          </a:bodyPr>
          <a:lstStyle/>
          <a:p>
            <a:pPr>
              <a:lnSpc>
                <a:spcPct val="110000"/>
              </a:lnSpc>
            </a:pPr>
            <a:r>
              <a:rPr lang="en-US" altLang="en-US" dirty="0"/>
              <a:t>Glucose or “sugar” is the primary energy source for the brain, however, too much can cause detrimental effects to cognitive function and memory. The US Dietary Guidelines for Americans specifically recommends no more than 10% of daily calories come from added sugars. Unfortunately, when added sugars are consumed it may leave less room for more nutrient dense foods in the diet.</a:t>
            </a:r>
          </a:p>
          <a:p>
            <a:pPr>
              <a:lnSpc>
                <a:spcPct val="110000"/>
              </a:lnSpc>
            </a:pPr>
            <a:endParaRPr lang="en-US" altLang="en-US" dirty="0"/>
          </a:p>
          <a:p>
            <a:pPr>
              <a:lnSpc>
                <a:spcPct val="110000"/>
              </a:lnSpc>
            </a:pPr>
            <a:r>
              <a:rPr lang="en-US" altLang="en-US" dirty="0"/>
              <a:t>High sugar intake may be a key contributor to obesity. There is a cascade of physiological responses in the body when high levels of sugar are consumed regularly. High levels of sugar intake can cause an imbalance of the hormone insulin, over time affecting the hormone leptin causing leptin resistance, which in turn may cause difficulty in regulating the feeling of fullness. The brain eventually stops hearing the message to stop eating, therefore, promoting and contributing to obesity.</a:t>
            </a:r>
          </a:p>
          <a:p>
            <a:pPr>
              <a:lnSpc>
                <a:spcPct val="110000"/>
              </a:lnSpc>
            </a:pPr>
            <a:endParaRPr lang="en-US" altLang="en-US" dirty="0"/>
          </a:p>
          <a:p>
            <a:pPr>
              <a:lnSpc>
                <a:spcPct val="110000"/>
              </a:lnSpc>
            </a:pPr>
            <a:r>
              <a:rPr lang="en-US" altLang="en-US" dirty="0"/>
              <a:t>In a 2016 article in Today’s Dietitian, American children get an average of 16% of their total daily calories from added sugars. According to a 2014 article in Today’s Dietitian, sodas are the number one source of added sugar in children’s diets. Followed by fruit drinks. Most sugary beverages provide little nutrient value in the diet and on average contribute to 8% of the daily calorie intake in children. Although the 2017 Youth Risk Behavior Survey has demonstrated a downward trend in soda consumption among Kansas High school students, other surveys have correlated higher soda intake with decreased academic performance.  </a:t>
            </a:r>
          </a:p>
          <a:p>
            <a:endParaRPr lang="en-US" altLang="en-US" dirty="0"/>
          </a:p>
          <a:p>
            <a:r>
              <a:rPr lang="en-US" altLang="en-US" i="1" dirty="0">
                <a:latin typeface="Times New Roman" panose="02020603050405020304" pitchFamily="18" charset="0"/>
                <a:cs typeface="Times New Roman" panose="02020603050405020304" pitchFamily="18" charset="0"/>
              </a:rPr>
              <a:t>Instructor Notes: One teaspoon of sugar = 4 grams of sugar</a:t>
            </a:r>
          </a:p>
          <a:p>
            <a:r>
              <a:rPr lang="en-US" altLang="en-US" b="1" i="1" dirty="0">
                <a:latin typeface="Times New Roman" panose="02020603050405020304" pitchFamily="18" charset="0"/>
                <a:cs typeface="Times New Roman" panose="02020603050405020304" pitchFamily="18" charset="0"/>
              </a:rPr>
              <a:t>12 oz. can regular soda</a:t>
            </a:r>
          </a:p>
          <a:p>
            <a:pPr marL="463550" lvl="1"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Contains 140-165 calories</a:t>
            </a:r>
          </a:p>
          <a:p>
            <a:pPr marL="463550" lvl="1"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35-42 grams of sugar (approximately 8-10 teaspoons of sugar)</a:t>
            </a:r>
          </a:p>
          <a:p>
            <a:r>
              <a:rPr lang="en-US" altLang="en-US" b="1" i="1" dirty="0">
                <a:latin typeface="Times New Roman" panose="02020603050405020304" pitchFamily="18" charset="0"/>
                <a:cs typeface="Times New Roman" panose="02020603050405020304" pitchFamily="18" charset="0"/>
              </a:rPr>
              <a:t>20 oz. regular soda </a:t>
            </a:r>
          </a:p>
          <a:p>
            <a:pPr marL="463550" lvl="1"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Contains 220-295 calories</a:t>
            </a:r>
          </a:p>
          <a:p>
            <a:pPr marL="463550" lvl="1"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51-65 grams of sugar (approx. 13-16 teaspoons of sugar)</a:t>
            </a:r>
          </a:p>
          <a:p>
            <a:r>
              <a:rPr lang="en-US" altLang="en-US" b="1" i="1" dirty="0">
                <a:latin typeface="Times New Roman" panose="02020603050405020304" pitchFamily="18" charset="0"/>
                <a:cs typeface="Times New Roman" panose="02020603050405020304" pitchFamily="18" charset="0"/>
              </a:rPr>
              <a:t>8 oz 100% fruit juice</a:t>
            </a:r>
          </a:p>
          <a:p>
            <a:pPr marL="463550"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Contains about 110 calories</a:t>
            </a:r>
          </a:p>
          <a:p>
            <a:pPr marL="463550"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20-26 grams of sugar (approximately 5-7 teaspoons of sugar)</a:t>
            </a:r>
          </a:p>
          <a:p>
            <a:endParaRPr lang="en-US" altLang="en-US" dirty="0"/>
          </a:p>
          <a:p>
            <a:endParaRPr lang="en-US" altLang="en-US" dirty="0"/>
          </a:p>
          <a:p>
            <a:endParaRPr lang="en-US" altLang="en-US" dirty="0"/>
          </a:p>
        </p:txBody>
      </p:sp>
      <p:sp>
        <p:nvSpPr>
          <p:cNvPr id="3" name="Slide Image Placeholder 2">
            <a:extLst>
              <a:ext uri="{FF2B5EF4-FFF2-40B4-BE49-F238E27FC236}">
                <a16:creationId xmlns:a16="http://schemas.microsoft.com/office/drawing/2014/main" id="{FDA30A02-F6EC-492E-8682-297D010ADB72}"/>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D7D56D17-2013-4E75-8382-BCD576113C94}"/>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59B2F493-A015-477E-9C23-305841280A3A}"/>
              </a:ext>
            </a:extLst>
          </p:cNvPr>
          <p:cNvSpPr>
            <a:spLocks noGrp="1"/>
          </p:cNvSpPr>
          <p:nvPr>
            <p:ph type="sldNum" sz="quarter" idx="5"/>
          </p:nvPr>
        </p:nvSpPr>
        <p:spPr/>
        <p:txBody>
          <a:bodyPr/>
          <a:lstStyle/>
          <a:p>
            <a:pPr>
              <a:defRPr/>
            </a:pPr>
            <a:fld id="{7B4EBB17-9025-42A3-A63C-9BB9DF6E39DD}" type="slidenum">
              <a:rPr lang="en-US" altLang="en-US" smtClean="0"/>
              <a:pPr>
                <a:defRPr/>
              </a:pPr>
              <a:t>36</a:t>
            </a:fld>
            <a:endParaRPr lang="en-US" altLang="en-US"/>
          </a:p>
        </p:txBody>
      </p:sp>
      <p:sp>
        <p:nvSpPr>
          <p:cNvPr id="6" name="Footer Placeholder 5">
            <a:extLst>
              <a:ext uri="{FF2B5EF4-FFF2-40B4-BE49-F238E27FC236}">
                <a16:creationId xmlns:a16="http://schemas.microsoft.com/office/drawing/2014/main" id="{ED11C953-1A68-40FB-9149-80C5DC6DECBB}"/>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Notes Placeholder 2">
            <a:extLst>
              <a:ext uri="{FF2B5EF4-FFF2-40B4-BE49-F238E27FC236}">
                <a16:creationId xmlns:a16="http://schemas.microsoft.com/office/drawing/2014/main" id="{3A826670-3B54-4D02-8E3B-ABABE8C6FC0B}"/>
              </a:ext>
            </a:extLst>
          </p:cNvPr>
          <p:cNvSpPr>
            <a:spLocks noGrp="1"/>
          </p:cNvSpPr>
          <p:nvPr>
            <p:ph type="body" idx="1"/>
          </p:nvPr>
        </p:nvSpPr>
        <p:spPr/>
        <p:txBody>
          <a:bodyPr/>
          <a:lstStyle/>
          <a:p>
            <a:r>
              <a:rPr lang="en-US" altLang="en-US" dirty="0"/>
              <a:t>Early damage to the brain during development can cause issues with being able to digest and absorb nutrients or cause consumption issues that disrupt brain function, learning and ultimately academic achievement. Children with physical, emotional and learning disabilities are at even greater nutritional risk due to some experiencing digestion or malabsorption disorders, lack of eating or hunger cues, or compulsive and addictive behaviors. Certain disabilities may play a major role in how a child feels on a daily basis.</a:t>
            </a:r>
          </a:p>
          <a:p>
            <a:endParaRPr lang="en-US" altLang="en-US" dirty="0"/>
          </a:p>
          <a:p>
            <a:pPr marL="0" lvl="1"/>
            <a:r>
              <a:rPr lang="en-US" altLang="en-US" i="1" dirty="0">
                <a:latin typeface="Times New Roman" panose="02020603050405020304" pitchFamily="18" charset="0"/>
                <a:cs typeface="Times New Roman" panose="02020603050405020304" pitchFamily="18" charset="0"/>
              </a:rPr>
              <a:t>Instructor may provide some examples – </a:t>
            </a:r>
          </a:p>
          <a:p>
            <a:pPr marL="171450" lvl="1"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Gastrointestinal Diseases such as Chron’s Disease, Celiac Disease, Eosinophilic gastroenteritis also including severe food allergies </a:t>
            </a:r>
          </a:p>
          <a:p>
            <a:pPr marL="171450" lvl="1"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Learning disabilities such as Autism, where an individual may be unable to learn how to eat or eats selectively.</a:t>
            </a:r>
          </a:p>
          <a:p>
            <a:pPr marL="171450" lvl="1"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Physical disabilities where an individual is unable chew or swallow.</a:t>
            </a:r>
          </a:p>
          <a:p>
            <a:pPr marL="171450" lvl="1" indent="-171450">
              <a:buFont typeface="Arial" panose="020B0604020202020204" pitchFamily="34" charset="0"/>
              <a:buChar char="•"/>
            </a:pPr>
            <a:r>
              <a:rPr lang="en-US" altLang="en-US" i="1" dirty="0">
                <a:latin typeface="Times New Roman" panose="02020603050405020304" pitchFamily="18" charset="0"/>
                <a:cs typeface="Times New Roman" panose="02020603050405020304" pitchFamily="18" charset="0"/>
              </a:rPr>
              <a:t>Mental disorders including emotional disorders, and eating disorders where an individual may refuse to eat, overeat, or compulsively eat a single food.</a:t>
            </a:r>
          </a:p>
          <a:p>
            <a:endParaRPr lang="en-US" altLang="en-US" dirty="0"/>
          </a:p>
          <a:p>
            <a:endParaRPr lang="en-US" altLang="en-US" dirty="0"/>
          </a:p>
        </p:txBody>
      </p:sp>
      <p:sp>
        <p:nvSpPr>
          <p:cNvPr id="3" name="Slide Image Placeholder 2">
            <a:extLst>
              <a:ext uri="{FF2B5EF4-FFF2-40B4-BE49-F238E27FC236}">
                <a16:creationId xmlns:a16="http://schemas.microsoft.com/office/drawing/2014/main" id="{EA6A0FA5-D6D8-4F0C-B910-3AE8BA6F2D5C}"/>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E1AB1C22-6332-41CA-B1F3-F11CDBA57CA6}"/>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AE9B3E1F-A657-4E1A-A987-7A286B84853D}"/>
              </a:ext>
            </a:extLst>
          </p:cNvPr>
          <p:cNvSpPr>
            <a:spLocks noGrp="1"/>
          </p:cNvSpPr>
          <p:nvPr>
            <p:ph type="sldNum" sz="quarter" idx="5"/>
          </p:nvPr>
        </p:nvSpPr>
        <p:spPr/>
        <p:txBody>
          <a:bodyPr/>
          <a:lstStyle/>
          <a:p>
            <a:pPr>
              <a:defRPr/>
            </a:pPr>
            <a:fld id="{7B4EBB17-9025-42A3-A63C-9BB9DF6E39DD}" type="slidenum">
              <a:rPr lang="en-US" altLang="en-US" smtClean="0"/>
              <a:pPr>
                <a:defRPr/>
              </a:pPr>
              <a:t>37</a:t>
            </a:fld>
            <a:endParaRPr lang="en-US" altLang="en-US"/>
          </a:p>
        </p:txBody>
      </p:sp>
      <p:sp>
        <p:nvSpPr>
          <p:cNvPr id="6" name="Footer Placeholder 5">
            <a:extLst>
              <a:ext uri="{FF2B5EF4-FFF2-40B4-BE49-F238E27FC236}">
                <a16:creationId xmlns:a16="http://schemas.microsoft.com/office/drawing/2014/main" id="{16264E92-EC70-4284-9E23-26FCDDF64F38}"/>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Notes Placeholder 2">
            <a:extLst>
              <a:ext uri="{FF2B5EF4-FFF2-40B4-BE49-F238E27FC236}">
                <a16:creationId xmlns:a16="http://schemas.microsoft.com/office/drawing/2014/main" id="{5C128D9F-05E7-4492-A697-F3390FB20DE1}"/>
              </a:ext>
            </a:extLst>
          </p:cNvPr>
          <p:cNvSpPr>
            <a:spLocks noGrp="1"/>
          </p:cNvSpPr>
          <p:nvPr>
            <p:ph type="body" idx="1"/>
          </p:nvPr>
        </p:nvSpPr>
        <p:spPr/>
        <p:txBody>
          <a:bodyPr/>
          <a:lstStyle/>
          <a:p>
            <a:r>
              <a:rPr lang="en-US" altLang="en-US" dirty="0"/>
              <a:t>Poor nutrition may be associated with…</a:t>
            </a:r>
            <a:r>
              <a:rPr lang="en-US" altLang="en-US" i="1" dirty="0">
                <a:latin typeface="Times New Roman" panose="02020603050405020304" pitchFamily="18" charset="0"/>
                <a:cs typeface="Times New Roman" panose="02020603050405020304" pitchFamily="18" charset="0"/>
              </a:rPr>
              <a:t>read slide.</a:t>
            </a:r>
          </a:p>
          <a:p>
            <a:endParaRPr lang="en-US" altLang="en-US" dirty="0"/>
          </a:p>
          <a:p>
            <a:r>
              <a:rPr lang="en-US" altLang="en-US" dirty="0"/>
              <a:t>Social and emotional wellness of students is a top priority for schools and is a very important public health issue. </a:t>
            </a:r>
          </a:p>
          <a:p>
            <a:endParaRPr lang="en-US" altLang="en-US" dirty="0"/>
          </a:p>
          <a:p>
            <a:r>
              <a:rPr lang="en-US" altLang="en-US" dirty="0"/>
              <a:t>There is a large body of research demonstrating the link between nutritional deficiencies and mental health disorders such as depression and anxiety. There seems to be a link between dietary consumption during early life stages and mental health outcomes in children. Keep in mind that good health and proper nutrition in general can positively effect the way one feels and thinks. For example an obese child who is subject to the stigma of being overweight may develop low-self esteem or self-blame which can manifest in impairments to cognitive functioning. Simply eating the right balance of nutrients can help with how one feels, positively affecting overall cognitive function, and social function contributing to academic success.</a:t>
            </a:r>
          </a:p>
          <a:p>
            <a:endParaRPr lang="en-US" altLang="en-US" dirty="0"/>
          </a:p>
          <a:p>
            <a:r>
              <a:rPr lang="en-US" altLang="en-US" dirty="0"/>
              <a:t>Additionally, research by Brown et al 2008 has demonstrated that eating breakfast, can enhance a student’s psychosocial well-being, reduce aggression and school suspensions, and decrease discipline problems.</a:t>
            </a:r>
          </a:p>
          <a:p>
            <a:endParaRPr lang="en-US" altLang="en-US" dirty="0"/>
          </a:p>
          <a:p>
            <a:endParaRPr lang="en-US" altLang="en-US" dirty="0"/>
          </a:p>
          <a:p>
            <a:endParaRPr lang="en-US" altLang="en-US" dirty="0"/>
          </a:p>
        </p:txBody>
      </p:sp>
      <p:sp>
        <p:nvSpPr>
          <p:cNvPr id="3" name="Slide Image Placeholder 2">
            <a:extLst>
              <a:ext uri="{FF2B5EF4-FFF2-40B4-BE49-F238E27FC236}">
                <a16:creationId xmlns:a16="http://schemas.microsoft.com/office/drawing/2014/main" id="{9E223B53-1AE1-42D2-9E1B-F8538C5F4475}"/>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D571C2DE-BC56-4FDD-B3FD-95CF642B63A2}"/>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1EFC3BD2-FB7D-4FBA-91EF-136C693091EA}"/>
              </a:ext>
            </a:extLst>
          </p:cNvPr>
          <p:cNvSpPr>
            <a:spLocks noGrp="1"/>
          </p:cNvSpPr>
          <p:nvPr>
            <p:ph type="sldNum" sz="quarter" idx="5"/>
          </p:nvPr>
        </p:nvSpPr>
        <p:spPr/>
        <p:txBody>
          <a:bodyPr/>
          <a:lstStyle/>
          <a:p>
            <a:pPr>
              <a:defRPr/>
            </a:pPr>
            <a:fld id="{7B4EBB17-9025-42A3-A63C-9BB9DF6E39DD}" type="slidenum">
              <a:rPr lang="en-US" altLang="en-US" smtClean="0"/>
              <a:pPr>
                <a:defRPr/>
              </a:pPr>
              <a:t>38</a:t>
            </a:fld>
            <a:endParaRPr lang="en-US" altLang="en-US"/>
          </a:p>
        </p:txBody>
      </p:sp>
      <p:sp>
        <p:nvSpPr>
          <p:cNvPr id="6" name="Footer Placeholder 5">
            <a:extLst>
              <a:ext uri="{FF2B5EF4-FFF2-40B4-BE49-F238E27FC236}">
                <a16:creationId xmlns:a16="http://schemas.microsoft.com/office/drawing/2014/main" id="{FF056143-4363-43AB-AB99-8D8A14821C34}"/>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5B163BAB-1E71-494B-B0A6-D587C5C93421}"/>
              </a:ext>
            </a:extLst>
          </p:cNvPr>
          <p:cNvSpPr>
            <a:spLocks noGrp="1"/>
          </p:cNvSpPr>
          <p:nvPr>
            <p:ph type="body" idx="1"/>
          </p:nvPr>
        </p:nvSpPr>
        <p:spPr/>
        <p:txBody>
          <a:bodyPr/>
          <a:lstStyle/>
          <a:p>
            <a:pPr algn="ctr"/>
            <a:r>
              <a:rPr lang="en-US" b="1" dirty="0"/>
              <a:t>Activity: Sugar Shockers</a:t>
            </a:r>
          </a:p>
          <a:p>
            <a:endParaRPr lang="en-US" dirty="0"/>
          </a:p>
          <a:p>
            <a:r>
              <a:rPr lang="en-US" dirty="0"/>
              <a:t>Let’s begin this activity with a poll question. </a:t>
            </a:r>
          </a:p>
          <a:p>
            <a:r>
              <a:rPr lang="en-US" dirty="0"/>
              <a:t> </a:t>
            </a:r>
          </a:p>
          <a:p>
            <a:r>
              <a:rPr lang="en-US" altLang="en-US" b="1" dirty="0"/>
              <a:t>Poll Question: What potential problems can arise when “added” sugars are consumed in excess?</a:t>
            </a:r>
          </a:p>
          <a:p>
            <a:pPr marL="228600" indent="-228600">
              <a:buFont typeface="+mj-lt"/>
              <a:buAutoNum type="alphaUcPeriod"/>
            </a:pPr>
            <a:r>
              <a:rPr lang="en-US" altLang="en-US" dirty="0"/>
              <a:t>Lower standardized test scores.</a:t>
            </a:r>
          </a:p>
          <a:p>
            <a:pPr marL="228600" indent="-228600">
              <a:buFont typeface="+mj-lt"/>
              <a:buAutoNum type="alphaUcPeriod"/>
            </a:pPr>
            <a:r>
              <a:rPr lang="en-US" altLang="en-US" dirty="0"/>
              <a:t>Leaves little room for more nutrient dense foods in the diet.</a:t>
            </a:r>
          </a:p>
          <a:p>
            <a:pPr marL="228600" indent="-228600">
              <a:buFont typeface="+mj-lt"/>
              <a:buAutoNum type="alphaUcPeriod"/>
            </a:pPr>
            <a:r>
              <a:rPr lang="en-US" altLang="en-US" dirty="0"/>
              <a:t>Development of insulin resistance over time.</a:t>
            </a:r>
          </a:p>
          <a:p>
            <a:pPr marL="228600" indent="-228600">
              <a:buFont typeface="+mj-lt"/>
              <a:buAutoNum type="alphaUcPeriod"/>
            </a:pPr>
            <a:r>
              <a:rPr lang="en-US" altLang="en-US" dirty="0"/>
              <a:t>Contributes to obesity.</a:t>
            </a:r>
          </a:p>
          <a:p>
            <a:pPr marL="228600" indent="-228600">
              <a:buFont typeface="+mj-lt"/>
              <a:buAutoNum type="alphaUcPeriod"/>
            </a:pPr>
            <a:r>
              <a:rPr lang="en-US" altLang="en-US" b="1" dirty="0"/>
              <a:t>All of the above</a:t>
            </a:r>
          </a:p>
          <a:p>
            <a:endParaRPr lang="en-US" dirty="0"/>
          </a:p>
          <a:p>
            <a:r>
              <a:rPr lang="en-US" dirty="0"/>
              <a:t>It has not always been easy to tell by a nutrition label whether or not sugar is an “added” ingredient. Some products that typically contain natural sugars may have extra sugar “added” to improve taste. For example, tart dried fruit or juice may have sugar added to make it more palatable. </a:t>
            </a:r>
          </a:p>
          <a:p>
            <a:endParaRPr lang="en-US" dirty="0"/>
          </a:p>
          <a:p>
            <a:r>
              <a:rPr lang="en-US" dirty="0"/>
              <a:t>The new Nutrition Facts Label does make it easier to identify “added” sugars. </a:t>
            </a:r>
            <a:r>
              <a:rPr lang="en-US" b="1" dirty="0"/>
              <a:t>FDA's definition of added sugars includes sugars</a:t>
            </a:r>
            <a:r>
              <a:rPr lang="en-US" dirty="0"/>
              <a:t> that are either </a:t>
            </a:r>
            <a:r>
              <a:rPr lang="en-US" b="1" dirty="0"/>
              <a:t>added</a:t>
            </a:r>
            <a:r>
              <a:rPr lang="en-US" dirty="0"/>
              <a:t> during the processing of foods such as sucrose or dextrose, foods packaged as sweeteners such as table sugar, sugar from syrups and honey and sugars from concentrated fruit or vegetable juices. This does not include naturally occurring sugars found in milk, fruit or vegetables.</a:t>
            </a:r>
          </a:p>
          <a:p>
            <a:endParaRPr lang="en-US" dirty="0"/>
          </a:p>
          <a:p>
            <a:pPr lvl="0"/>
            <a:r>
              <a:rPr lang="en-US" dirty="0"/>
              <a:t>Let’s take a look at some common foods and drinks and determine how much sugar is added to each of the products. You may be surprised by some of the added sugar in popular foods and drinks. For your reference, 4 grams of sugar = 1 teaspoon of sugar = 1 sugar cube. </a:t>
            </a:r>
          </a:p>
          <a:p>
            <a:endParaRPr lang="en-US" dirty="0"/>
          </a:p>
        </p:txBody>
      </p:sp>
      <p:sp>
        <p:nvSpPr>
          <p:cNvPr id="4" name="Slide Image Placeholder 3">
            <a:extLst>
              <a:ext uri="{FF2B5EF4-FFF2-40B4-BE49-F238E27FC236}">
                <a16:creationId xmlns:a16="http://schemas.microsoft.com/office/drawing/2014/main" id="{647D55ED-615D-49F1-B2CC-280AE84291EB}"/>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5696A45B-D1D5-4D91-A0C5-1E9366A9346A}"/>
              </a:ext>
            </a:extLst>
          </p:cNvPr>
          <p:cNvSpPr>
            <a:spLocks noGrp="1"/>
          </p:cNvSpPr>
          <p:nvPr>
            <p:ph type="dt" idx="1"/>
          </p:nvPr>
        </p:nvSpPr>
        <p:spPr/>
        <p:txBody>
          <a:bodyPr/>
          <a:lstStyle/>
          <a:p>
            <a:pPr>
              <a:defRPr/>
            </a:pPr>
            <a:r>
              <a:rPr lang="en-US"/>
              <a:t>1/2021</a:t>
            </a:r>
            <a:endParaRPr lang="en-US" dirty="0"/>
          </a:p>
        </p:txBody>
      </p:sp>
      <p:sp>
        <p:nvSpPr>
          <p:cNvPr id="6" name="Slide Number Placeholder 5">
            <a:extLst>
              <a:ext uri="{FF2B5EF4-FFF2-40B4-BE49-F238E27FC236}">
                <a16:creationId xmlns:a16="http://schemas.microsoft.com/office/drawing/2014/main" id="{4550634B-CADD-47E8-B662-DFD24F4F8B41}"/>
              </a:ext>
            </a:extLst>
          </p:cNvPr>
          <p:cNvSpPr>
            <a:spLocks noGrp="1"/>
          </p:cNvSpPr>
          <p:nvPr>
            <p:ph type="sldNum" sz="quarter" idx="5"/>
          </p:nvPr>
        </p:nvSpPr>
        <p:spPr/>
        <p:txBody>
          <a:bodyPr/>
          <a:lstStyle/>
          <a:p>
            <a:pPr>
              <a:defRPr/>
            </a:pPr>
            <a:fld id="{7B4EBB17-9025-42A3-A63C-9BB9DF6E39DD}" type="slidenum">
              <a:rPr lang="en-US" altLang="en-US" smtClean="0"/>
              <a:pPr>
                <a:defRPr/>
              </a:pPr>
              <a:t>39</a:t>
            </a:fld>
            <a:endParaRPr lang="en-US" altLang="en-US"/>
          </a:p>
        </p:txBody>
      </p:sp>
      <p:sp>
        <p:nvSpPr>
          <p:cNvPr id="7" name="Footer Placeholder 6">
            <a:extLst>
              <a:ext uri="{FF2B5EF4-FFF2-40B4-BE49-F238E27FC236}">
                <a16:creationId xmlns:a16="http://schemas.microsoft.com/office/drawing/2014/main" id="{A7DAD2D0-551A-4EB9-A180-F956184A49BD}"/>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173251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Notes Placeholder 2"/>
          <p:cNvSpPr>
            <a:spLocks noGrp="1"/>
          </p:cNvSpPr>
          <p:nvPr>
            <p:ph type="body" idx="1"/>
          </p:nvPr>
        </p:nvSpPr>
        <p:spPr/>
        <p:txBody>
          <a:bodyPr/>
          <a:lstStyle/>
          <a:p>
            <a:r>
              <a:rPr lang="en-US" altLang="en-US"/>
              <a:t>The brain is one of the largest and most intricate organs, performing many complex functions, and regulating all bodily processes. </a:t>
            </a:r>
            <a:endParaRPr lang="en-US" altLang="en-US" dirty="0"/>
          </a:p>
        </p:txBody>
      </p:sp>
      <p:sp>
        <p:nvSpPr>
          <p:cNvPr id="3" name="Slide Image Placeholder 2">
            <a:extLst>
              <a:ext uri="{FF2B5EF4-FFF2-40B4-BE49-F238E27FC236}">
                <a16:creationId xmlns:a16="http://schemas.microsoft.com/office/drawing/2014/main" id="{43FF5196-5C3A-4117-9D4C-24DB83CF5438}"/>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95B0B4D7-7191-44BA-8292-A9AFFACC28A0}"/>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8884B673-C9AE-4ABE-9396-EA188D6B1751}"/>
              </a:ext>
            </a:extLst>
          </p:cNvPr>
          <p:cNvSpPr>
            <a:spLocks noGrp="1"/>
          </p:cNvSpPr>
          <p:nvPr>
            <p:ph type="sldNum" sz="quarter" idx="5"/>
          </p:nvPr>
        </p:nvSpPr>
        <p:spPr/>
        <p:txBody>
          <a:bodyPr/>
          <a:lstStyle/>
          <a:p>
            <a:pPr>
              <a:defRPr/>
            </a:pPr>
            <a:fld id="{7B4EBB17-9025-42A3-A63C-9BB9DF6E39DD}" type="slidenum">
              <a:rPr lang="en-US" altLang="en-US" smtClean="0"/>
              <a:pPr>
                <a:defRPr/>
              </a:pPr>
              <a:t>4</a:t>
            </a:fld>
            <a:endParaRPr lang="en-US" altLang="en-US"/>
          </a:p>
        </p:txBody>
      </p:sp>
      <p:sp>
        <p:nvSpPr>
          <p:cNvPr id="6" name="Footer Placeholder 5">
            <a:extLst>
              <a:ext uri="{FF2B5EF4-FFF2-40B4-BE49-F238E27FC236}">
                <a16:creationId xmlns:a16="http://schemas.microsoft.com/office/drawing/2014/main" id="{5DE7C77C-B3F8-4855-8438-FC4FAF91E598}"/>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5B163BAB-1E71-494B-B0A6-D587C5C93421}"/>
              </a:ext>
            </a:extLst>
          </p:cNvPr>
          <p:cNvSpPr>
            <a:spLocks noGrp="1"/>
          </p:cNvSpPr>
          <p:nvPr>
            <p:ph type="body" idx="1"/>
          </p:nvPr>
        </p:nvSpPr>
        <p:spPr/>
        <p:txBody>
          <a:bodyPr/>
          <a:lstStyle/>
          <a:p>
            <a:pPr algn="ctr"/>
            <a:r>
              <a:rPr lang="en-US" b="1" dirty="0"/>
              <a:t>Activity: Sugar Shockers - Yogurt</a:t>
            </a:r>
          </a:p>
          <a:p>
            <a:endParaRPr lang="en-US" dirty="0"/>
          </a:p>
          <a:p>
            <a:r>
              <a:rPr lang="en-US" dirty="0"/>
              <a:t>How much “added sugar” is in this yogurt? </a:t>
            </a:r>
            <a:r>
              <a:rPr lang="en-US" i="1" dirty="0">
                <a:latin typeface="Times New Roman" panose="02020603050405020304" pitchFamily="18" charset="0"/>
                <a:cs typeface="Times New Roman" panose="02020603050405020304" pitchFamily="18" charset="0"/>
              </a:rPr>
              <a:t>Click to reveal arrow pointing towards 15 grams of added sugar. </a:t>
            </a:r>
          </a:p>
          <a:p>
            <a:endParaRPr lang="en-US" dirty="0"/>
          </a:p>
          <a:p>
            <a:r>
              <a:rPr lang="en-US" dirty="0"/>
              <a:t>If 4 grams of sugar = 1 teaspoon of sugar = 1 sugar cube. How much added sugar, in teaspoons/sugar cubes, are in this one serving of yogurt. </a:t>
            </a:r>
            <a:r>
              <a:rPr lang="en-US" i="1" dirty="0">
                <a:latin typeface="Times New Roman" panose="02020603050405020304" pitchFamily="18" charset="0"/>
                <a:cs typeface="Times New Roman" panose="02020603050405020304" pitchFamily="18" charset="0"/>
              </a:rPr>
              <a:t>Ask participants to type their answer into the chat box.  Click to reveal answer, 3 ¾ teaspoons/cubes of sugar. </a:t>
            </a:r>
          </a:p>
        </p:txBody>
      </p:sp>
      <p:sp>
        <p:nvSpPr>
          <p:cNvPr id="4" name="Slide Image Placeholder 3">
            <a:extLst>
              <a:ext uri="{FF2B5EF4-FFF2-40B4-BE49-F238E27FC236}">
                <a16:creationId xmlns:a16="http://schemas.microsoft.com/office/drawing/2014/main" id="{24BD23D7-FDD8-4F5E-B455-A39251FB2DFA}"/>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C4AC7AB1-7F77-40CE-B5FA-E7294EDCC83D}"/>
              </a:ext>
            </a:extLst>
          </p:cNvPr>
          <p:cNvSpPr>
            <a:spLocks noGrp="1"/>
          </p:cNvSpPr>
          <p:nvPr>
            <p:ph type="dt" idx="1"/>
          </p:nvPr>
        </p:nvSpPr>
        <p:spPr/>
        <p:txBody>
          <a:bodyPr/>
          <a:lstStyle/>
          <a:p>
            <a:pPr>
              <a:defRPr/>
            </a:pPr>
            <a:r>
              <a:rPr lang="en-US"/>
              <a:t>1/2021</a:t>
            </a:r>
            <a:endParaRPr lang="en-US" dirty="0"/>
          </a:p>
        </p:txBody>
      </p:sp>
      <p:sp>
        <p:nvSpPr>
          <p:cNvPr id="6" name="Slide Number Placeholder 5">
            <a:extLst>
              <a:ext uri="{FF2B5EF4-FFF2-40B4-BE49-F238E27FC236}">
                <a16:creationId xmlns:a16="http://schemas.microsoft.com/office/drawing/2014/main" id="{6536FFB2-99A8-43F0-AAC5-DDC08BD432ED}"/>
              </a:ext>
            </a:extLst>
          </p:cNvPr>
          <p:cNvSpPr>
            <a:spLocks noGrp="1"/>
          </p:cNvSpPr>
          <p:nvPr>
            <p:ph type="sldNum" sz="quarter" idx="5"/>
          </p:nvPr>
        </p:nvSpPr>
        <p:spPr/>
        <p:txBody>
          <a:bodyPr/>
          <a:lstStyle/>
          <a:p>
            <a:pPr>
              <a:defRPr/>
            </a:pPr>
            <a:fld id="{7B4EBB17-9025-42A3-A63C-9BB9DF6E39DD}" type="slidenum">
              <a:rPr lang="en-US" altLang="en-US" smtClean="0"/>
              <a:pPr>
                <a:defRPr/>
              </a:pPr>
              <a:t>40</a:t>
            </a:fld>
            <a:endParaRPr lang="en-US" altLang="en-US"/>
          </a:p>
        </p:txBody>
      </p:sp>
      <p:sp>
        <p:nvSpPr>
          <p:cNvPr id="7" name="Footer Placeholder 6">
            <a:extLst>
              <a:ext uri="{FF2B5EF4-FFF2-40B4-BE49-F238E27FC236}">
                <a16:creationId xmlns:a16="http://schemas.microsoft.com/office/drawing/2014/main" id="{ADA16B1B-EBD3-4D49-9634-E81D5DBD82C7}"/>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1857407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5B163BAB-1E71-494B-B0A6-D587C5C93421}"/>
              </a:ext>
            </a:extLst>
          </p:cNvPr>
          <p:cNvSpPr>
            <a:spLocks noGrp="1"/>
          </p:cNvSpPr>
          <p:nvPr>
            <p:ph type="body" idx="1"/>
          </p:nvPr>
        </p:nvSpPr>
        <p:spPr/>
        <p:txBody>
          <a:bodyPr/>
          <a:lstStyle/>
          <a:p>
            <a:pPr algn="ctr"/>
            <a:r>
              <a:rPr lang="en-US" b="1" dirty="0"/>
              <a:t>Activity: Sugar Shockers - Ice Cream</a:t>
            </a:r>
          </a:p>
          <a:p>
            <a:endParaRPr lang="en-US" dirty="0"/>
          </a:p>
          <a:p>
            <a:r>
              <a:rPr lang="en-US" dirty="0"/>
              <a:t>How much “added sugar” is in this ice cream?  </a:t>
            </a:r>
            <a:r>
              <a:rPr lang="en-US" i="1" dirty="0">
                <a:latin typeface="Times New Roman" panose="02020603050405020304" pitchFamily="18" charset="0"/>
                <a:cs typeface="Times New Roman" panose="02020603050405020304" pitchFamily="18" charset="0"/>
              </a:rPr>
              <a:t>Click to reveal arrow pointing towards 16 grams of added sugar. </a:t>
            </a:r>
          </a:p>
          <a:p>
            <a:endParaRPr lang="en-US" dirty="0"/>
          </a:p>
          <a:p>
            <a:r>
              <a:rPr lang="en-US" dirty="0"/>
              <a:t>How much added sugar, in teaspoons/sugar cubes, are in this one serving of ice cream. </a:t>
            </a:r>
            <a:r>
              <a:rPr lang="en-US" i="1" dirty="0">
                <a:latin typeface="Times New Roman" panose="02020603050405020304" pitchFamily="18" charset="0"/>
                <a:cs typeface="Times New Roman" panose="02020603050405020304" pitchFamily="18" charset="0"/>
              </a:rPr>
              <a:t>Ask participants to type their answer into the chat box.  Click to reveal answer, 4 teaspoons/cubes of sugar. </a:t>
            </a:r>
          </a:p>
        </p:txBody>
      </p:sp>
      <p:sp>
        <p:nvSpPr>
          <p:cNvPr id="4" name="Slide Image Placeholder 3">
            <a:extLst>
              <a:ext uri="{FF2B5EF4-FFF2-40B4-BE49-F238E27FC236}">
                <a16:creationId xmlns:a16="http://schemas.microsoft.com/office/drawing/2014/main" id="{23B05E67-FD0E-488B-9F2D-30CB4DED759F}"/>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9454E1E0-BDDF-48BB-934A-BF3889EF486F}"/>
              </a:ext>
            </a:extLst>
          </p:cNvPr>
          <p:cNvSpPr>
            <a:spLocks noGrp="1"/>
          </p:cNvSpPr>
          <p:nvPr>
            <p:ph type="dt" idx="1"/>
          </p:nvPr>
        </p:nvSpPr>
        <p:spPr/>
        <p:txBody>
          <a:bodyPr/>
          <a:lstStyle/>
          <a:p>
            <a:pPr>
              <a:defRPr/>
            </a:pPr>
            <a:r>
              <a:rPr lang="en-US"/>
              <a:t>1/2021</a:t>
            </a:r>
            <a:endParaRPr lang="en-US" dirty="0"/>
          </a:p>
        </p:txBody>
      </p:sp>
      <p:sp>
        <p:nvSpPr>
          <p:cNvPr id="6" name="Slide Number Placeholder 5">
            <a:extLst>
              <a:ext uri="{FF2B5EF4-FFF2-40B4-BE49-F238E27FC236}">
                <a16:creationId xmlns:a16="http://schemas.microsoft.com/office/drawing/2014/main" id="{88472DD3-74D7-4FA1-9D0F-BDE10D3A8AEE}"/>
              </a:ext>
            </a:extLst>
          </p:cNvPr>
          <p:cNvSpPr>
            <a:spLocks noGrp="1"/>
          </p:cNvSpPr>
          <p:nvPr>
            <p:ph type="sldNum" sz="quarter" idx="5"/>
          </p:nvPr>
        </p:nvSpPr>
        <p:spPr/>
        <p:txBody>
          <a:bodyPr/>
          <a:lstStyle/>
          <a:p>
            <a:pPr>
              <a:defRPr/>
            </a:pPr>
            <a:fld id="{7B4EBB17-9025-42A3-A63C-9BB9DF6E39DD}" type="slidenum">
              <a:rPr lang="en-US" altLang="en-US" smtClean="0"/>
              <a:pPr>
                <a:defRPr/>
              </a:pPr>
              <a:t>41</a:t>
            </a:fld>
            <a:endParaRPr lang="en-US" altLang="en-US"/>
          </a:p>
        </p:txBody>
      </p:sp>
      <p:sp>
        <p:nvSpPr>
          <p:cNvPr id="7" name="Footer Placeholder 6">
            <a:extLst>
              <a:ext uri="{FF2B5EF4-FFF2-40B4-BE49-F238E27FC236}">
                <a16:creationId xmlns:a16="http://schemas.microsoft.com/office/drawing/2014/main" id="{0F3EDDB9-0ED6-4906-B085-DD4A6175E366}"/>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2238256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5B163BAB-1E71-494B-B0A6-D587C5C93421}"/>
              </a:ext>
            </a:extLst>
          </p:cNvPr>
          <p:cNvSpPr>
            <a:spLocks noGrp="1"/>
          </p:cNvSpPr>
          <p:nvPr>
            <p:ph type="body" idx="1"/>
          </p:nvPr>
        </p:nvSpPr>
        <p:spPr/>
        <p:txBody>
          <a:bodyPr/>
          <a:lstStyle/>
          <a:p>
            <a:pPr algn="ctr"/>
            <a:r>
              <a:rPr lang="en-US" b="1" dirty="0"/>
              <a:t>Activity: Sugar Shockers - Chocolate Milk</a:t>
            </a:r>
          </a:p>
          <a:p>
            <a:endParaRPr lang="en-US" dirty="0"/>
          </a:p>
          <a:p>
            <a:r>
              <a:rPr lang="en-US" dirty="0"/>
              <a:t>How much “added sugar” is in this chocolate milk? </a:t>
            </a:r>
            <a:r>
              <a:rPr lang="en-US" i="1" dirty="0">
                <a:latin typeface="Times New Roman" panose="02020603050405020304" pitchFamily="18" charset="0"/>
                <a:cs typeface="Times New Roman" panose="02020603050405020304" pitchFamily="18" charset="0"/>
              </a:rPr>
              <a:t>Click to reveal arrow pointing towards 13 grams of added sugar. </a:t>
            </a:r>
          </a:p>
          <a:p>
            <a:endParaRPr lang="en-US" dirty="0"/>
          </a:p>
          <a:p>
            <a:r>
              <a:rPr lang="en-US" dirty="0"/>
              <a:t>How much added sugar, in teaspoons/sugar cubes, are in this one serving of chocolate milk? </a:t>
            </a:r>
            <a:r>
              <a:rPr lang="en-US" i="1" dirty="0">
                <a:latin typeface="Times New Roman" panose="02020603050405020304" pitchFamily="18" charset="0"/>
                <a:cs typeface="Times New Roman" panose="02020603050405020304" pitchFamily="18" charset="0"/>
              </a:rPr>
              <a:t>Ask participants to type their answer into the chat box.  Wait for answers. Reveal that there are 3.25 teaspoons of added sugar. </a:t>
            </a:r>
          </a:p>
        </p:txBody>
      </p:sp>
      <p:sp>
        <p:nvSpPr>
          <p:cNvPr id="4" name="Slide Image Placeholder 3">
            <a:extLst>
              <a:ext uri="{FF2B5EF4-FFF2-40B4-BE49-F238E27FC236}">
                <a16:creationId xmlns:a16="http://schemas.microsoft.com/office/drawing/2014/main" id="{AEC36954-D8CB-43C3-BFF4-AB3931999B07}"/>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DF44D65D-61F7-4FA3-841C-8D5AFB9FC79B}"/>
              </a:ext>
            </a:extLst>
          </p:cNvPr>
          <p:cNvSpPr>
            <a:spLocks noGrp="1"/>
          </p:cNvSpPr>
          <p:nvPr>
            <p:ph type="dt" idx="1"/>
          </p:nvPr>
        </p:nvSpPr>
        <p:spPr/>
        <p:txBody>
          <a:bodyPr/>
          <a:lstStyle/>
          <a:p>
            <a:pPr>
              <a:defRPr/>
            </a:pPr>
            <a:r>
              <a:rPr lang="en-US"/>
              <a:t>1/2021</a:t>
            </a:r>
            <a:endParaRPr lang="en-US" dirty="0"/>
          </a:p>
        </p:txBody>
      </p:sp>
      <p:sp>
        <p:nvSpPr>
          <p:cNvPr id="6" name="Slide Number Placeholder 5">
            <a:extLst>
              <a:ext uri="{FF2B5EF4-FFF2-40B4-BE49-F238E27FC236}">
                <a16:creationId xmlns:a16="http://schemas.microsoft.com/office/drawing/2014/main" id="{0B428630-8CF4-4339-8865-047EF178EA11}"/>
              </a:ext>
            </a:extLst>
          </p:cNvPr>
          <p:cNvSpPr>
            <a:spLocks noGrp="1"/>
          </p:cNvSpPr>
          <p:nvPr>
            <p:ph type="sldNum" sz="quarter" idx="5"/>
          </p:nvPr>
        </p:nvSpPr>
        <p:spPr/>
        <p:txBody>
          <a:bodyPr/>
          <a:lstStyle/>
          <a:p>
            <a:pPr>
              <a:defRPr/>
            </a:pPr>
            <a:fld id="{7B4EBB17-9025-42A3-A63C-9BB9DF6E39DD}" type="slidenum">
              <a:rPr lang="en-US" altLang="en-US" smtClean="0"/>
              <a:pPr>
                <a:defRPr/>
              </a:pPr>
              <a:t>42</a:t>
            </a:fld>
            <a:endParaRPr lang="en-US" altLang="en-US"/>
          </a:p>
        </p:txBody>
      </p:sp>
      <p:sp>
        <p:nvSpPr>
          <p:cNvPr id="7" name="Footer Placeholder 6">
            <a:extLst>
              <a:ext uri="{FF2B5EF4-FFF2-40B4-BE49-F238E27FC236}">
                <a16:creationId xmlns:a16="http://schemas.microsoft.com/office/drawing/2014/main" id="{DCC3D1A8-DA95-4339-BF99-5B40FB0DF6D3}"/>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853764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5B163BAB-1E71-494B-B0A6-D587C5C93421}"/>
              </a:ext>
            </a:extLst>
          </p:cNvPr>
          <p:cNvSpPr>
            <a:spLocks noGrp="1"/>
          </p:cNvSpPr>
          <p:nvPr>
            <p:ph type="body" idx="1"/>
          </p:nvPr>
        </p:nvSpPr>
        <p:spPr/>
        <p:txBody>
          <a:bodyPr/>
          <a:lstStyle/>
          <a:p>
            <a:pPr algn="ctr"/>
            <a:r>
              <a:rPr lang="en-US" b="1" dirty="0"/>
              <a:t>Activity: Sugar Shockers - Soda</a:t>
            </a:r>
          </a:p>
          <a:p>
            <a:endParaRPr lang="en-US" dirty="0"/>
          </a:p>
          <a:p>
            <a:r>
              <a:rPr lang="en-US" dirty="0"/>
              <a:t>How much “added sugar” is in this soda? </a:t>
            </a:r>
            <a:r>
              <a:rPr lang="en-US" i="1" dirty="0">
                <a:latin typeface="Times New Roman" panose="02020603050405020304" pitchFamily="18" charset="0"/>
                <a:cs typeface="Times New Roman" panose="02020603050405020304" pitchFamily="18" charset="0"/>
              </a:rPr>
              <a:t>Click to reveal arrow pointing towards 39 grams of added sugar. </a:t>
            </a:r>
          </a:p>
          <a:p>
            <a:endParaRPr lang="en-US" dirty="0"/>
          </a:p>
          <a:p>
            <a:r>
              <a:rPr lang="en-US" dirty="0"/>
              <a:t>How much added sugar, in teaspoons/sugar cubes, are in this one serving of soda? </a:t>
            </a:r>
            <a:r>
              <a:rPr lang="en-US" i="1" dirty="0">
                <a:latin typeface="Times New Roman" panose="02020603050405020304" pitchFamily="18" charset="0"/>
                <a:cs typeface="Times New Roman" panose="02020603050405020304" pitchFamily="18" charset="0"/>
              </a:rPr>
              <a:t>Ask participants to type their answer into the chat box.  Wait for answers. Reveal that there are 9.75 teaspoons of added sugar. </a:t>
            </a:r>
          </a:p>
        </p:txBody>
      </p:sp>
      <p:sp>
        <p:nvSpPr>
          <p:cNvPr id="4" name="Slide Image Placeholder 3">
            <a:extLst>
              <a:ext uri="{FF2B5EF4-FFF2-40B4-BE49-F238E27FC236}">
                <a16:creationId xmlns:a16="http://schemas.microsoft.com/office/drawing/2014/main" id="{EFD1BD2A-55BC-4787-8C8D-9D23BE9CD75D}"/>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72AB8A77-D8B1-4136-98D0-2A60F04A4BFC}"/>
              </a:ext>
            </a:extLst>
          </p:cNvPr>
          <p:cNvSpPr>
            <a:spLocks noGrp="1"/>
          </p:cNvSpPr>
          <p:nvPr>
            <p:ph type="dt" idx="1"/>
          </p:nvPr>
        </p:nvSpPr>
        <p:spPr/>
        <p:txBody>
          <a:bodyPr/>
          <a:lstStyle/>
          <a:p>
            <a:pPr>
              <a:defRPr/>
            </a:pPr>
            <a:r>
              <a:rPr lang="en-US"/>
              <a:t>1/2021</a:t>
            </a:r>
            <a:endParaRPr lang="en-US" dirty="0"/>
          </a:p>
        </p:txBody>
      </p:sp>
      <p:sp>
        <p:nvSpPr>
          <p:cNvPr id="6" name="Slide Number Placeholder 5">
            <a:extLst>
              <a:ext uri="{FF2B5EF4-FFF2-40B4-BE49-F238E27FC236}">
                <a16:creationId xmlns:a16="http://schemas.microsoft.com/office/drawing/2014/main" id="{60C83FC9-F4B5-43EB-A877-6169A856FD4D}"/>
              </a:ext>
            </a:extLst>
          </p:cNvPr>
          <p:cNvSpPr>
            <a:spLocks noGrp="1"/>
          </p:cNvSpPr>
          <p:nvPr>
            <p:ph type="sldNum" sz="quarter" idx="5"/>
          </p:nvPr>
        </p:nvSpPr>
        <p:spPr/>
        <p:txBody>
          <a:bodyPr/>
          <a:lstStyle/>
          <a:p>
            <a:pPr>
              <a:defRPr/>
            </a:pPr>
            <a:fld id="{7B4EBB17-9025-42A3-A63C-9BB9DF6E39DD}" type="slidenum">
              <a:rPr lang="en-US" altLang="en-US" smtClean="0"/>
              <a:pPr>
                <a:defRPr/>
              </a:pPr>
              <a:t>43</a:t>
            </a:fld>
            <a:endParaRPr lang="en-US" altLang="en-US"/>
          </a:p>
        </p:txBody>
      </p:sp>
      <p:sp>
        <p:nvSpPr>
          <p:cNvPr id="7" name="Footer Placeholder 6">
            <a:extLst>
              <a:ext uri="{FF2B5EF4-FFF2-40B4-BE49-F238E27FC236}">
                <a16:creationId xmlns:a16="http://schemas.microsoft.com/office/drawing/2014/main" id="{937DEB62-FDAD-44FE-8A5F-620CD17CDE6F}"/>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2802842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5B163BAB-1E71-494B-B0A6-D587C5C93421}"/>
              </a:ext>
            </a:extLst>
          </p:cNvPr>
          <p:cNvSpPr>
            <a:spLocks noGrp="1"/>
          </p:cNvSpPr>
          <p:nvPr>
            <p:ph type="body" idx="1"/>
          </p:nvPr>
        </p:nvSpPr>
        <p:spPr/>
        <p:txBody>
          <a:bodyPr/>
          <a:lstStyle/>
          <a:p>
            <a:pPr algn="ctr"/>
            <a:r>
              <a:rPr lang="en-US" b="1" dirty="0"/>
              <a:t>Activity: Sugar Shockers - Animal Crackers</a:t>
            </a:r>
          </a:p>
          <a:p>
            <a:endParaRPr lang="en-US" dirty="0"/>
          </a:p>
          <a:p>
            <a:r>
              <a:rPr lang="en-US" dirty="0"/>
              <a:t>How much “added sugar” are in these animal crackers? </a:t>
            </a:r>
            <a:r>
              <a:rPr lang="en-US" i="1" dirty="0">
                <a:latin typeface="Times New Roman" panose="02020603050405020304" pitchFamily="18" charset="0"/>
                <a:cs typeface="Times New Roman" panose="02020603050405020304" pitchFamily="18" charset="0"/>
              </a:rPr>
              <a:t>Click to reveal arrow pointing towards 7 grams of added sugar. </a:t>
            </a:r>
          </a:p>
          <a:p>
            <a:endParaRPr lang="en-US" dirty="0"/>
          </a:p>
          <a:p>
            <a:r>
              <a:rPr lang="en-US" dirty="0"/>
              <a:t>How much added sugar, in teaspoons/sugar cubes, are in one serving of these animal crackers? </a:t>
            </a:r>
            <a:r>
              <a:rPr lang="en-US" i="1" dirty="0">
                <a:latin typeface="Times New Roman" panose="02020603050405020304" pitchFamily="18" charset="0"/>
                <a:cs typeface="Times New Roman" panose="02020603050405020304" pitchFamily="18" charset="0"/>
              </a:rPr>
              <a:t>Ask participants to type their answer into the chat box.  Wait for answers. Reveal that there are 1.75 teaspoons of added sugar. </a:t>
            </a:r>
          </a:p>
        </p:txBody>
      </p:sp>
      <p:sp>
        <p:nvSpPr>
          <p:cNvPr id="4" name="Slide Image Placeholder 3">
            <a:extLst>
              <a:ext uri="{FF2B5EF4-FFF2-40B4-BE49-F238E27FC236}">
                <a16:creationId xmlns:a16="http://schemas.microsoft.com/office/drawing/2014/main" id="{76AA8213-E6BA-48BE-AC92-F7493A12ED2C}"/>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5ABF006C-36AF-4304-8ED4-44157FC76698}"/>
              </a:ext>
            </a:extLst>
          </p:cNvPr>
          <p:cNvSpPr>
            <a:spLocks noGrp="1"/>
          </p:cNvSpPr>
          <p:nvPr>
            <p:ph type="dt" idx="1"/>
          </p:nvPr>
        </p:nvSpPr>
        <p:spPr/>
        <p:txBody>
          <a:bodyPr/>
          <a:lstStyle/>
          <a:p>
            <a:pPr>
              <a:defRPr/>
            </a:pPr>
            <a:r>
              <a:rPr lang="en-US"/>
              <a:t>1/2021</a:t>
            </a:r>
            <a:endParaRPr lang="en-US" dirty="0"/>
          </a:p>
        </p:txBody>
      </p:sp>
      <p:sp>
        <p:nvSpPr>
          <p:cNvPr id="6" name="Slide Number Placeholder 5">
            <a:extLst>
              <a:ext uri="{FF2B5EF4-FFF2-40B4-BE49-F238E27FC236}">
                <a16:creationId xmlns:a16="http://schemas.microsoft.com/office/drawing/2014/main" id="{B56A74D1-41D8-4234-9487-774672FE7727}"/>
              </a:ext>
            </a:extLst>
          </p:cNvPr>
          <p:cNvSpPr>
            <a:spLocks noGrp="1"/>
          </p:cNvSpPr>
          <p:nvPr>
            <p:ph type="sldNum" sz="quarter" idx="5"/>
          </p:nvPr>
        </p:nvSpPr>
        <p:spPr/>
        <p:txBody>
          <a:bodyPr/>
          <a:lstStyle/>
          <a:p>
            <a:pPr>
              <a:defRPr/>
            </a:pPr>
            <a:fld id="{7B4EBB17-9025-42A3-A63C-9BB9DF6E39DD}" type="slidenum">
              <a:rPr lang="en-US" altLang="en-US" smtClean="0"/>
              <a:pPr>
                <a:defRPr/>
              </a:pPr>
              <a:t>44</a:t>
            </a:fld>
            <a:endParaRPr lang="en-US" altLang="en-US"/>
          </a:p>
        </p:txBody>
      </p:sp>
      <p:sp>
        <p:nvSpPr>
          <p:cNvPr id="7" name="Footer Placeholder 6">
            <a:extLst>
              <a:ext uri="{FF2B5EF4-FFF2-40B4-BE49-F238E27FC236}">
                <a16:creationId xmlns:a16="http://schemas.microsoft.com/office/drawing/2014/main" id="{24BF47AA-DA43-4F8F-9E4D-CC190C34FB9E}"/>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1153791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5B163BAB-1E71-494B-B0A6-D587C5C93421}"/>
              </a:ext>
            </a:extLst>
          </p:cNvPr>
          <p:cNvSpPr>
            <a:spLocks noGrp="1"/>
          </p:cNvSpPr>
          <p:nvPr>
            <p:ph type="body" idx="1"/>
          </p:nvPr>
        </p:nvSpPr>
        <p:spPr/>
        <p:txBody>
          <a:bodyPr/>
          <a:lstStyle/>
          <a:p>
            <a:pPr algn="ctr"/>
            <a:r>
              <a:rPr lang="en-US" b="1" dirty="0"/>
              <a:t>Activity: Sugar Shockers - Animal Crackers</a:t>
            </a:r>
          </a:p>
          <a:p>
            <a:endParaRPr lang="en-US" dirty="0"/>
          </a:p>
          <a:p>
            <a:r>
              <a:rPr lang="en-US" dirty="0"/>
              <a:t>How much “added sugar” are in these cookies? </a:t>
            </a:r>
            <a:r>
              <a:rPr lang="en-US" i="1" dirty="0">
                <a:latin typeface="Times New Roman" panose="02020603050405020304" pitchFamily="18" charset="0"/>
                <a:cs typeface="Times New Roman" panose="02020603050405020304" pitchFamily="18" charset="0"/>
              </a:rPr>
              <a:t>Click to reveal arrow pointing towards 14 grams of added sugar. </a:t>
            </a:r>
          </a:p>
          <a:p>
            <a:endParaRPr lang="en-US" dirty="0"/>
          </a:p>
          <a:p>
            <a:r>
              <a:rPr lang="en-US" dirty="0"/>
              <a:t>How much added sugar, in teaspoons/sugar cubes, are in one serving of these cookies? </a:t>
            </a:r>
            <a:r>
              <a:rPr lang="en-US" i="1" dirty="0">
                <a:latin typeface="Times New Roman" panose="02020603050405020304" pitchFamily="18" charset="0"/>
                <a:cs typeface="Times New Roman" panose="02020603050405020304" pitchFamily="18" charset="0"/>
              </a:rPr>
              <a:t>Ask participants to type their answer into the chat box. Wait for answers. Reveal that there are 3.5 teaspoons of added sugar. </a:t>
            </a:r>
          </a:p>
        </p:txBody>
      </p:sp>
      <p:sp>
        <p:nvSpPr>
          <p:cNvPr id="4" name="Slide Image Placeholder 3">
            <a:extLst>
              <a:ext uri="{FF2B5EF4-FFF2-40B4-BE49-F238E27FC236}">
                <a16:creationId xmlns:a16="http://schemas.microsoft.com/office/drawing/2014/main" id="{DA7A176A-81D5-413F-B1FE-7611DB1D43A3}"/>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F1F02705-8733-4EF7-95F3-1CC4A9CA59A3}"/>
              </a:ext>
            </a:extLst>
          </p:cNvPr>
          <p:cNvSpPr>
            <a:spLocks noGrp="1"/>
          </p:cNvSpPr>
          <p:nvPr>
            <p:ph type="dt" idx="1"/>
          </p:nvPr>
        </p:nvSpPr>
        <p:spPr/>
        <p:txBody>
          <a:bodyPr/>
          <a:lstStyle/>
          <a:p>
            <a:pPr>
              <a:defRPr/>
            </a:pPr>
            <a:r>
              <a:rPr lang="en-US"/>
              <a:t>1/2021</a:t>
            </a:r>
            <a:endParaRPr lang="en-US" dirty="0"/>
          </a:p>
        </p:txBody>
      </p:sp>
      <p:sp>
        <p:nvSpPr>
          <p:cNvPr id="6" name="Slide Number Placeholder 5">
            <a:extLst>
              <a:ext uri="{FF2B5EF4-FFF2-40B4-BE49-F238E27FC236}">
                <a16:creationId xmlns:a16="http://schemas.microsoft.com/office/drawing/2014/main" id="{6859FA94-1B0B-44B1-AD56-DAA3B58D0B7F}"/>
              </a:ext>
            </a:extLst>
          </p:cNvPr>
          <p:cNvSpPr>
            <a:spLocks noGrp="1"/>
          </p:cNvSpPr>
          <p:nvPr>
            <p:ph type="sldNum" sz="quarter" idx="5"/>
          </p:nvPr>
        </p:nvSpPr>
        <p:spPr/>
        <p:txBody>
          <a:bodyPr/>
          <a:lstStyle/>
          <a:p>
            <a:pPr>
              <a:defRPr/>
            </a:pPr>
            <a:fld id="{7B4EBB17-9025-42A3-A63C-9BB9DF6E39DD}" type="slidenum">
              <a:rPr lang="en-US" altLang="en-US" smtClean="0"/>
              <a:pPr>
                <a:defRPr/>
              </a:pPr>
              <a:t>45</a:t>
            </a:fld>
            <a:endParaRPr lang="en-US" altLang="en-US"/>
          </a:p>
        </p:txBody>
      </p:sp>
      <p:sp>
        <p:nvSpPr>
          <p:cNvPr id="7" name="Footer Placeholder 6">
            <a:extLst>
              <a:ext uri="{FF2B5EF4-FFF2-40B4-BE49-F238E27FC236}">
                <a16:creationId xmlns:a16="http://schemas.microsoft.com/office/drawing/2014/main" id="{DEC016A2-B3B3-4391-B4F1-80A31DBFDB0C}"/>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4833693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Notes Placeholder 2"/>
          <p:cNvSpPr>
            <a:spLocks noGrp="1"/>
          </p:cNvSpPr>
          <p:nvPr>
            <p:ph type="body" idx="1"/>
          </p:nvPr>
        </p:nvSpPr>
        <p:spPr/>
        <p:txBody>
          <a:bodyPr/>
          <a:lstStyle/>
          <a:p>
            <a:r>
              <a:rPr lang="en-US" altLang="en-US"/>
              <a:t>Educational institutions in particular can have a profound effect on the health and wellness of their students. Think about how many hours a child is in school through their prime developmental years. Students spend much of each day in school, and may consume 2-3 meals while in school. Let’s explore ways schools can optimize the nutrition status of students and positively impact academic success. </a:t>
            </a:r>
          </a:p>
          <a:p>
            <a:endParaRPr lang="en-US" altLang="en-US" dirty="0"/>
          </a:p>
        </p:txBody>
      </p:sp>
      <p:sp>
        <p:nvSpPr>
          <p:cNvPr id="3" name="Slide Image Placeholder 2">
            <a:extLst>
              <a:ext uri="{FF2B5EF4-FFF2-40B4-BE49-F238E27FC236}">
                <a16:creationId xmlns:a16="http://schemas.microsoft.com/office/drawing/2014/main" id="{04C9589F-EC7D-48FF-895A-F95776EFBB7C}"/>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FE249473-00C6-4469-BEF0-CF46AB5A6275}"/>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44B4F766-F486-4A7F-8024-E559E6C2FBF6}"/>
              </a:ext>
            </a:extLst>
          </p:cNvPr>
          <p:cNvSpPr>
            <a:spLocks noGrp="1"/>
          </p:cNvSpPr>
          <p:nvPr>
            <p:ph type="sldNum" sz="quarter" idx="5"/>
          </p:nvPr>
        </p:nvSpPr>
        <p:spPr/>
        <p:txBody>
          <a:bodyPr/>
          <a:lstStyle/>
          <a:p>
            <a:pPr>
              <a:defRPr/>
            </a:pPr>
            <a:fld id="{7B4EBB17-9025-42A3-A63C-9BB9DF6E39DD}" type="slidenum">
              <a:rPr lang="en-US" altLang="en-US" smtClean="0"/>
              <a:pPr>
                <a:defRPr/>
              </a:pPr>
              <a:t>46</a:t>
            </a:fld>
            <a:endParaRPr lang="en-US" altLang="en-US"/>
          </a:p>
        </p:txBody>
      </p:sp>
      <p:sp>
        <p:nvSpPr>
          <p:cNvPr id="6" name="Footer Placeholder 5">
            <a:extLst>
              <a:ext uri="{FF2B5EF4-FFF2-40B4-BE49-F238E27FC236}">
                <a16:creationId xmlns:a16="http://schemas.microsoft.com/office/drawing/2014/main" id="{6CCD67BA-D714-4AFE-A59A-633F527F47F8}"/>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Notes Placeholder 2"/>
          <p:cNvSpPr>
            <a:spLocks noGrp="1"/>
          </p:cNvSpPr>
          <p:nvPr>
            <p:ph type="body" idx="1"/>
          </p:nvPr>
        </p:nvSpPr>
        <p:spPr/>
        <p:txBody>
          <a:bodyPr/>
          <a:lstStyle/>
          <a:p>
            <a:r>
              <a:rPr lang="en-US" altLang="en-US" i="1" dirty="0">
                <a:latin typeface="Times New Roman" panose="02020603050405020304" pitchFamily="18" charset="0"/>
                <a:cs typeface="Times New Roman" panose="02020603050405020304" pitchFamily="18" charset="0"/>
              </a:rPr>
              <a:t>Read slide… </a:t>
            </a:r>
            <a:r>
              <a:rPr lang="en-US" altLang="en-US" dirty="0"/>
              <a:t>This is a statement made by Dr. </a:t>
            </a:r>
            <a:r>
              <a:rPr lang="en-US" altLang="en-US" dirty="0" err="1"/>
              <a:t>Satch</a:t>
            </a:r>
            <a:r>
              <a:rPr lang="en-US" altLang="en-US" dirty="0"/>
              <a:t> former US Surgeon General in 2004, and still holds true today. Schools have the potential for creating a culture of wellness for children. Schools can successfully promote nutrition and healthy eating behaviors throughout the school day and beyond. </a:t>
            </a:r>
          </a:p>
          <a:p>
            <a:endParaRPr lang="en-US" altLang="en-US" dirty="0"/>
          </a:p>
          <a:p>
            <a:r>
              <a:rPr lang="en-US" altLang="en-US" dirty="0"/>
              <a:t>The academic achievement and overall physical well-being of students in Kansas today will impact the success of our communities, our state and the nation in the future. It is critical that schools provide quality nutrition and nutrition education; those tools students need to succeed. </a:t>
            </a:r>
          </a:p>
          <a:p>
            <a:endParaRPr lang="en-US" altLang="en-US" dirty="0"/>
          </a:p>
          <a:p>
            <a:endParaRPr lang="en-US" altLang="en-US" dirty="0"/>
          </a:p>
        </p:txBody>
      </p:sp>
      <p:sp>
        <p:nvSpPr>
          <p:cNvPr id="3" name="Slide Image Placeholder 2">
            <a:extLst>
              <a:ext uri="{FF2B5EF4-FFF2-40B4-BE49-F238E27FC236}">
                <a16:creationId xmlns:a16="http://schemas.microsoft.com/office/drawing/2014/main" id="{84053BE6-4B17-4980-94D6-237D68E98C47}"/>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586AB2BF-3CC0-41B4-9379-B788B1003ADD}"/>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BD4288EA-96D6-4289-8724-592953AF1A8D}"/>
              </a:ext>
            </a:extLst>
          </p:cNvPr>
          <p:cNvSpPr>
            <a:spLocks noGrp="1"/>
          </p:cNvSpPr>
          <p:nvPr>
            <p:ph type="sldNum" sz="quarter" idx="5"/>
          </p:nvPr>
        </p:nvSpPr>
        <p:spPr/>
        <p:txBody>
          <a:bodyPr/>
          <a:lstStyle/>
          <a:p>
            <a:pPr>
              <a:defRPr/>
            </a:pPr>
            <a:fld id="{7B4EBB17-9025-42A3-A63C-9BB9DF6E39DD}" type="slidenum">
              <a:rPr lang="en-US" altLang="en-US" smtClean="0"/>
              <a:pPr>
                <a:defRPr/>
              </a:pPr>
              <a:t>47</a:t>
            </a:fld>
            <a:endParaRPr lang="en-US" altLang="en-US"/>
          </a:p>
        </p:txBody>
      </p:sp>
      <p:sp>
        <p:nvSpPr>
          <p:cNvPr id="6" name="Footer Placeholder 5">
            <a:extLst>
              <a:ext uri="{FF2B5EF4-FFF2-40B4-BE49-F238E27FC236}">
                <a16:creationId xmlns:a16="http://schemas.microsoft.com/office/drawing/2014/main" id="{88E3DFE9-0965-46EB-8002-3EA375ABC308}"/>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Notes Placeholder 2">
            <a:extLst>
              <a:ext uri="{FF2B5EF4-FFF2-40B4-BE49-F238E27FC236}">
                <a16:creationId xmlns:a16="http://schemas.microsoft.com/office/drawing/2014/main" id="{E518ED9A-12DE-4247-8FD3-783002FD65B0}"/>
              </a:ext>
            </a:extLst>
          </p:cNvPr>
          <p:cNvSpPr>
            <a:spLocks noGrp="1"/>
          </p:cNvSpPr>
          <p:nvPr>
            <p:ph type="body" idx="1"/>
          </p:nvPr>
        </p:nvSpPr>
        <p:spPr/>
        <p:txBody>
          <a:bodyPr/>
          <a:lstStyle/>
          <a:p>
            <a:r>
              <a:rPr lang="en-US" dirty="0"/>
              <a:t>At the beginning of the 2017-18 school year, KSDE launched the Kansans Can School Redesign Project in support of Kansas’ vision for education. State Level Outcomes drive that vision! </a:t>
            </a:r>
          </a:p>
          <a:p>
            <a:endParaRPr lang="en-US" dirty="0"/>
          </a:p>
          <a:p>
            <a:r>
              <a:rPr lang="en-US" dirty="0"/>
              <a:t>The Kansas State Board of Education recognizes the link between nutrition and academic achievement, which further supports districts to continue a more student-focused system that provides nutrition support to enhance success. </a:t>
            </a:r>
            <a:r>
              <a:rPr lang="en-US" altLang="en-US" dirty="0"/>
              <a:t>Kansas schools are in a great position to </a:t>
            </a:r>
            <a:r>
              <a:rPr lang="en-US" dirty="0"/>
              <a:t>implement Wellness policies to create a healthier school environment through expanding access to nutrition education and implementing innovative school meal programs as part of school redesign. </a:t>
            </a:r>
          </a:p>
          <a:p>
            <a:r>
              <a:rPr lang="en-US" dirty="0"/>
              <a:t> </a:t>
            </a:r>
          </a:p>
          <a:p>
            <a:r>
              <a:rPr lang="en-US" dirty="0"/>
              <a:t>Good nutrition can have a positive impact on all of these state focused outcomes including</a:t>
            </a:r>
            <a:r>
              <a:rPr lang="en-US" i="1" dirty="0">
                <a:latin typeface="Times New Roman" panose="02020603050405020304" pitchFamily="18" charset="0"/>
                <a:cs typeface="Times New Roman" panose="02020603050405020304" pitchFamily="18" charset="0"/>
              </a:rPr>
              <a:t>… read slide.</a:t>
            </a:r>
          </a:p>
          <a:p>
            <a:endParaRPr lang="en-US" dirty="0"/>
          </a:p>
          <a:p>
            <a:pPr marL="171450" indent="-171450">
              <a:buFont typeface="Arial" panose="020B0604020202020204" pitchFamily="34" charset="0"/>
              <a:buChar char="•"/>
            </a:pPr>
            <a:r>
              <a:rPr lang="en-US" dirty="0"/>
              <a:t>High School Graduation Rates</a:t>
            </a:r>
          </a:p>
          <a:p>
            <a:pPr marL="171450" indent="-171450">
              <a:buFont typeface="Arial" panose="020B0604020202020204" pitchFamily="34" charset="0"/>
              <a:buChar char="•"/>
            </a:pPr>
            <a:r>
              <a:rPr lang="en-US" dirty="0"/>
              <a:t>Post Secondary Completion/Attendance</a:t>
            </a:r>
          </a:p>
          <a:p>
            <a:pPr marL="171450" indent="-171450">
              <a:buFont typeface="Arial" panose="020B0604020202020204" pitchFamily="34" charset="0"/>
              <a:buChar char="•"/>
            </a:pPr>
            <a:r>
              <a:rPr lang="en-US" dirty="0"/>
              <a:t>Remedial Rate of Students Attending Post-Secondary</a:t>
            </a:r>
          </a:p>
          <a:p>
            <a:pPr marL="171450" indent="-171450">
              <a:buFont typeface="Arial" panose="020B0604020202020204" pitchFamily="34" charset="0"/>
              <a:buChar char="•"/>
            </a:pPr>
            <a:r>
              <a:rPr lang="en-US" dirty="0"/>
              <a:t>Kindergarten Readiness</a:t>
            </a:r>
          </a:p>
          <a:p>
            <a:pPr marL="171450" indent="-171450">
              <a:buFont typeface="Arial" panose="020B0604020202020204" pitchFamily="34" charset="0"/>
              <a:buChar char="•"/>
            </a:pPr>
            <a:r>
              <a:rPr lang="en-US" dirty="0"/>
              <a:t>Individual Plan of Study Focused on Career Interest </a:t>
            </a:r>
          </a:p>
          <a:p>
            <a:pPr marL="171450" indent="-171450">
              <a:buFont typeface="Arial" panose="020B0604020202020204" pitchFamily="34" charset="0"/>
              <a:buChar char="•"/>
            </a:pPr>
            <a:r>
              <a:rPr lang="en-US" dirty="0"/>
              <a:t>Social/Emotional Growth Measured Locally</a:t>
            </a:r>
          </a:p>
          <a:p>
            <a:endParaRPr lang="en-US" altLang="en-US" dirty="0"/>
          </a:p>
          <a:p>
            <a:endParaRPr lang="en-US" altLang="en-US" dirty="0"/>
          </a:p>
        </p:txBody>
      </p:sp>
      <p:sp>
        <p:nvSpPr>
          <p:cNvPr id="3" name="Slide Image Placeholder 2">
            <a:extLst>
              <a:ext uri="{FF2B5EF4-FFF2-40B4-BE49-F238E27FC236}">
                <a16:creationId xmlns:a16="http://schemas.microsoft.com/office/drawing/2014/main" id="{07620F3E-6D8A-4C7F-89C4-989FD4806F85}"/>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1F0A3980-B87D-4747-A9E9-441141F7C6F1}"/>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C9023712-183D-4558-9823-F752F8680C83}"/>
              </a:ext>
            </a:extLst>
          </p:cNvPr>
          <p:cNvSpPr>
            <a:spLocks noGrp="1"/>
          </p:cNvSpPr>
          <p:nvPr>
            <p:ph type="sldNum" sz="quarter" idx="5"/>
          </p:nvPr>
        </p:nvSpPr>
        <p:spPr/>
        <p:txBody>
          <a:bodyPr/>
          <a:lstStyle/>
          <a:p>
            <a:pPr>
              <a:defRPr/>
            </a:pPr>
            <a:fld id="{7B4EBB17-9025-42A3-A63C-9BB9DF6E39DD}" type="slidenum">
              <a:rPr lang="en-US" altLang="en-US" smtClean="0"/>
              <a:pPr>
                <a:defRPr/>
              </a:pPr>
              <a:t>48</a:t>
            </a:fld>
            <a:endParaRPr lang="en-US" altLang="en-US"/>
          </a:p>
        </p:txBody>
      </p:sp>
      <p:sp>
        <p:nvSpPr>
          <p:cNvPr id="6" name="Footer Placeholder 5">
            <a:extLst>
              <a:ext uri="{FF2B5EF4-FFF2-40B4-BE49-F238E27FC236}">
                <a16:creationId xmlns:a16="http://schemas.microsoft.com/office/drawing/2014/main" id="{CBC667B3-1FD8-4DFB-A496-0E6AAA1F4AE4}"/>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Notes Placeholder 2"/>
          <p:cNvSpPr>
            <a:spLocks noGrp="1"/>
          </p:cNvSpPr>
          <p:nvPr>
            <p:ph type="body" idx="1"/>
          </p:nvPr>
        </p:nvSpPr>
        <p:spPr/>
        <p:txBody>
          <a:bodyPr/>
          <a:lstStyle/>
          <a:p>
            <a:r>
              <a:rPr lang="en-US" altLang="en-US" dirty="0"/>
              <a:t>The CDC’s Components of the School Nutrition Environment and Services Model serves as a comprehensive framework for addressing school nutrition. The figure above illustrates the different parts of the school nutrition environment and how they influence students’ access to healthy foods and beverages. The CDC provides a resource guide to support healthy school nutrition environment. </a:t>
            </a:r>
          </a:p>
          <a:p>
            <a:endParaRPr lang="en-US" altLang="en-US" dirty="0">
              <a:hlinkClick r:id="rId3"/>
            </a:endParaRPr>
          </a:p>
          <a:p>
            <a:r>
              <a:rPr lang="en-US" altLang="en-US" dirty="0">
                <a:hlinkClick r:id="rId3"/>
              </a:rPr>
              <a:t>https://www.cdc.gov/healthyschools/nutrition/pdf/School_Nutrition_Framework_508tagged.pdf</a:t>
            </a:r>
            <a:endParaRPr lang="en-US" altLang="en-US" dirty="0"/>
          </a:p>
        </p:txBody>
      </p:sp>
      <p:sp>
        <p:nvSpPr>
          <p:cNvPr id="3" name="Slide Image Placeholder 2">
            <a:extLst>
              <a:ext uri="{FF2B5EF4-FFF2-40B4-BE49-F238E27FC236}">
                <a16:creationId xmlns:a16="http://schemas.microsoft.com/office/drawing/2014/main" id="{39E6B9BB-E0A6-4C69-B479-E52505F34438}"/>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0717B66C-A05F-4094-B0EE-81427EADBEA3}"/>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E8B55619-5B16-47C4-BF43-5D2E24B4D4A3}"/>
              </a:ext>
            </a:extLst>
          </p:cNvPr>
          <p:cNvSpPr>
            <a:spLocks noGrp="1"/>
          </p:cNvSpPr>
          <p:nvPr>
            <p:ph type="sldNum" sz="quarter" idx="5"/>
          </p:nvPr>
        </p:nvSpPr>
        <p:spPr/>
        <p:txBody>
          <a:bodyPr/>
          <a:lstStyle/>
          <a:p>
            <a:pPr>
              <a:defRPr/>
            </a:pPr>
            <a:fld id="{7B4EBB17-9025-42A3-A63C-9BB9DF6E39DD}" type="slidenum">
              <a:rPr lang="en-US" altLang="en-US" smtClean="0"/>
              <a:pPr>
                <a:defRPr/>
              </a:pPr>
              <a:t>49</a:t>
            </a:fld>
            <a:endParaRPr lang="en-US" altLang="en-US"/>
          </a:p>
        </p:txBody>
      </p:sp>
      <p:sp>
        <p:nvSpPr>
          <p:cNvPr id="6" name="Footer Placeholder 5">
            <a:extLst>
              <a:ext uri="{FF2B5EF4-FFF2-40B4-BE49-F238E27FC236}">
                <a16:creationId xmlns:a16="http://schemas.microsoft.com/office/drawing/2014/main" id="{72BEF84E-C643-4B60-95DF-26CD5BD449DD}"/>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344759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Notes Placeholder 2"/>
          <p:cNvSpPr>
            <a:spLocks noGrp="1"/>
          </p:cNvSpPr>
          <p:nvPr>
            <p:ph type="body" idx="1"/>
          </p:nvPr>
        </p:nvSpPr>
        <p:spPr/>
        <p:txBody>
          <a:bodyPr/>
          <a:lstStyle/>
          <a:p>
            <a:r>
              <a:rPr lang="en-US" altLang="en-US"/>
              <a:t>Brain formation begins during pregnancy, accelerates during early childhood and reaches approximately 90% of adult volume by age 6. Brain development continues at a slower pace during adolescent years with some parts of the brain continuing to develop into early adulthood and throughout the remaining lifespan. </a:t>
            </a:r>
            <a:endParaRPr lang="en-US" altLang="en-US" dirty="0"/>
          </a:p>
        </p:txBody>
      </p:sp>
      <p:sp>
        <p:nvSpPr>
          <p:cNvPr id="3" name="Slide Image Placeholder 2">
            <a:extLst>
              <a:ext uri="{FF2B5EF4-FFF2-40B4-BE49-F238E27FC236}">
                <a16:creationId xmlns:a16="http://schemas.microsoft.com/office/drawing/2014/main" id="{0FC39808-EEC5-4187-B755-402B5904617A}"/>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298638B3-2507-472B-95F7-8CB27C7D9DAF}"/>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EA23DE0C-68D2-4306-B66D-71DA86230B57}"/>
              </a:ext>
            </a:extLst>
          </p:cNvPr>
          <p:cNvSpPr>
            <a:spLocks noGrp="1"/>
          </p:cNvSpPr>
          <p:nvPr>
            <p:ph type="sldNum" sz="quarter" idx="5"/>
          </p:nvPr>
        </p:nvSpPr>
        <p:spPr/>
        <p:txBody>
          <a:bodyPr/>
          <a:lstStyle/>
          <a:p>
            <a:pPr>
              <a:defRPr/>
            </a:pPr>
            <a:fld id="{7B4EBB17-9025-42A3-A63C-9BB9DF6E39DD}" type="slidenum">
              <a:rPr lang="en-US" altLang="en-US" smtClean="0"/>
              <a:pPr>
                <a:defRPr/>
              </a:pPr>
              <a:t>5</a:t>
            </a:fld>
            <a:endParaRPr lang="en-US" altLang="en-US"/>
          </a:p>
        </p:txBody>
      </p:sp>
      <p:sp>
        <p:nvSpPr>
          <p:cNvPr id="6" name="Footer Placeholder 5">
            <a:extLst>
              <a:ext uri="{FF2B5EF4-FFF2-40B4-BE49-F238E27FC236}">
                <a16:creationId xmlns:a16="http://schemas.microsoft.com/office/drawing/2014/main" id="{5574270C-5238-40B2-9266-0F1540C4692E}"/>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Notes Placeholder 2">
            <a:extLst>
              <a:ext uri="{FF2B5EF4-FFF2-40B4-BE49-F238E27FC236}">
                <a16:creationId xmlns:a16="http://schemas.microsoft.com/office/drawing/2014/main" id="{D171ED06-7DEA-41B4-91DB-4926AAC29916}"/>
              </a:ext>
            </a:extLst>
          </p:cNvPr>
          <p:cNvSpPr>
            <a:spLocks noGrp="1"/>
          </p:cNvSpPr>
          <p:nvPr>
            <p:ph type="body" idx="1"/>
          </p:nvPr>
        </p:nvSpPr>
        <p:spPr/>
        <p:txBody>
          <a:bodyPr/>
          <a:lstStyle/>
          <a:p>
            <a:r>
              <a:rPr lang="en-US" altLang="en-US" dirty="0"/>
              <a:t>There are many ways schools can make an impact on students nutrition status, cognitive function, and academic potential through:</a:t>
            </a:r>
          </a:p>
          <a:p>
            <a:endParaRPr lang="en-US" altLang="en-US" dirty="0"/>
          </a:p>
          <a:p>
            <a:r>
              <a:rPr lang="en-US" altLang="en-US" dirty="0"/>
              <a:t>Implementing Modeling Level School Wellness Policies</a:t>
            </a:r>
          </a:p>
          <a:p>
            <a:pPr lvl="1"/>
            <a:endParaRPr lang="en-US" dirty="0">
              <a:latin typeface="Arial" panose="020B0604020202020204" pitchFamily="34" charset="0"/>
              <a:cs typeface="Arial" panose="020B0604020202020204" pitchFamily="34" charset="0"/>
            </a:endParaRPr>
          </a:p>
          <a:p>
            <a:pPr marL="0" lvl="1"/>
            <a:r>
              <a:rPr lang="en-US" dirty="0">
                <a:latin typeface="Arial" panose="020B0604020202020204" pitchFamily="34" charset="0"/>
                <a:cs typeface="Arial" panose="020B0604020202020204" pitchFamily="34" charset="0"/>
              </a:rPr>
              <a:t>Promoting School Meal Programs such as:</a:t>
            </a:r>
          </a:p>
          <a:p>
            <a:pPr marL="173038" lvl="2"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Providing Innovative Breakfast options</a:t>
            </a:r>
          </a:p>
          <a:p>
            <a:pPr marL="173038" lvl="2"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Increasing variety in School Lunch</a:t>
            </a:r>
          </a:p>
          <a:p>
            <a:pPr marL="173038" lvl="2"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Applying for the Fresh Fruit and Vegetable Program</a:t>
            </a:r>
          </a:p>
          <a:p>
            <a:pPr marL="173038" lvl="2"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Offering After School and Summer Meal Programs</a:t>
            </a:r>
          </a:p>
          <a:p>
            <a:endParaRPr lang="en-US" dirty="0"/>
          </a:p>
          <a:p>
            <a:r>
              <a:rPr lang="en-US" dirty="0"/>
              <a:t>Improving Nutrition Quality</a:t>
            </a:r>
          </a:p>
          <a:p>
            <a:pPr marL="171450" lvl="1"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Consider buying fresh local foods and/or implementing Farm to Plate initiatives, following Smart Snacks standards and providing nutrient dense foods.</a:t>
            </a:r>
          </a:p>
          <a:p>
            <a:endParaRPr lang="en-US" dirty="0"/>
          </a:p>
          <a:p>
            <a:endParaRPr lang="en-US" altLang="en-US" dirty="0"/>
          </a:p>
          <a:p>
            <a:r>
              <a:rPr lang="en-US" altLang="en-US" dirty="0"/>
              <a:t>    </a:t>
            </a:r>
          </a:p>
        </p:txBody>
      </p:sp>
      <p:sp>
        <p:nvSpPr>
          <p:cNvPr id="3" name="Slide Image Placeholder 2">
            <a:extLst>
              <a:ext uri="{FF2B5EF4-FFF2-40B4-BE49-F238E27FC236}">
                <a16:creationId xmlns:a16="http://schemas.microsoft.com/office/drawing/2014/main" id="{5476C52F-87B3-4B49-99E2-665AFC8FD935}"/>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86DF6424-9E7C-4BD2-A9CF-14174B79A3C7}"/>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9B2291A7-FA18-41DF-BB54-1F1D0349EB99}"/>
              </a:ext>
            </a:extLst>
          </p:cNvPr>
          <p:cNvSpPr>
            <a:spLocks noGrp="1"/>
          </p:cNvSpPr>
          <p:nvPr>
            <p:ph type="sldNum" sz="quarter" idx="5"/>
          </p:nvPr>
        </p:nvSpPr>
        <p:spPr/>
        <p:txBody>
          <a:bodyPr/>
          <a:lstStyle/>
          <a:p>
            <a:pPr>
              <a:defRPr/>
            </a:pPr>
            <a:fld id="{7B4EBB17-9025-42A3-A63C-9BB9DF6E39DD}" type="slidenum">
              <a:rPr lang="en-US" altLang="en-US" smtClean="0"/>
              <a:pPr>
                <a:defRPr/>
              </a:pPr>
              <a:t>50</a:t>
            </a:fld>
            <a:endParaRPr lang="en-US" altLang="en-US"/>
          </a:p>
        </p:txBody>
      </p:sp>
      <p:sp>
        <p:nvSpPr>
          <p:cNvPr id="6" name="Footer Placeholder 5">
            <a:extLst>
              <a:ext uri="{FF2B5EF4-FFF2-40B4-BE49-F238E27FC236}">
                <a16:creationId xmlns:a16="http://schemas.microsoft.com/office/drawing/2014/main" id="{934F2669-48BF-4DDA-8C94-D342CFC4BC98}"/>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Notes Placeholder 2">
            <a:extLst>
              <a:ext uri="{FF2B5EF4-FFF2-40B4-BE49-F238E27FC236}">
                <a16:creationId xmlns:a16="http://schemas.microsoft.com/office/drawing/2014/main" id="{B4D4EDDA-B2C8-4EF2-A7FA-4E53F4878D52}"/>
              </a:ext>
            </a:extLst>
          </p:cNvPr>
          <p:cNvSpPr>
            <a:spLocks noGrp="1"/>
          </p:cNvSpPr>
          <p:nvPr>
            <p:ph type="body" idx="1"/>
          </p:nvPr>
        </p:nvSpPr>
        <p:spPr/>
        <p:txBody>
          <a:bodyPr/>
          <a:lstStyle/>
          <a:p>
            <a:r>
              <a:rPr lang="en-US" altLang="en-US" dirty="0"/>
              <a:t>Schools can also…</a:t>
            </a:r>
          </a:p>
          <a:p>
            <a:endParaRPr lang="en-US" altLang="en-US" dirty="0"/>
          </a:p>
          <a:p>
            <a:r>
              <a:rPr lang="en-US" altLang="en-US" dirty="0"/>
              <a:t>Hold Staff/Parent Nutrition Education and Wellness Programs </a:t>
            </a:r>
          </a:p>
          <a:p>
            <a:pPr marL="173038" lvl="1"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Inspire school teachers/staff and parents to be role models.</a:t>
            </a:r>
          </a:p>
          <a:p>
            <a:pPr marL="171450" indent="-171450">
              <a:buFont typeface="Arial" panose="020B0604020202020204" pitchFamily="34" charset="0"/>
              <a:buChar char="•"/>
            </a:pPr>
            <a:endParaRPr lang="en-US" dirty="0"/>
          </a:p>
          <a:p>
            <a:r>
              <a:rPr lang="en-US" dirty="0"/>
              <a:t>Encourage Staff, Student and Parent Engagement</a:t>
            </a:r>
          </a:p>
          <a:p>
            <a:pPr marL="173038" lvl="1"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This could include nutrition newsletters, health and nutrition focused social media posts to families, staff and family wellness challenges, inviting parent volunteers into the classroom or cafeteria.</a:t>
            </a:r>
          </a:p>
          <a:p>
            <a:pPr marL="171450" indent="-171450">
              <a:buFont typeface="Arial" panose="020B0604020202020204" pitchFamily="34" charset="0"/>
              <a:buChar char="•"/>
            </a:pPr>
            <a:endParaRPr lang="en-US" altLang="en-US" dirty="0"/>
          </a:p>
          <a:p>
            <a:r>
              <a:rPr lang="en-US" altLang="en-US" dirty="0"/>
              <a:t>Use a coordinated school health framework to partner with local and national organizations – for example developing relationships with the local hospitals and businesses, county extension offices, health departments, and national nutrition and wellness organizations such as anti-hunger organizations. Schools can benefit from a targeted effort of connecting with businesses, communities, parents, higher education, and elected officials. </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Provide nutrition education focused on childbearing years, early childhood and beyond.</a:t>
            </a:r>
          </a:p>
          <a:p>
            <a:pPr marL="171450" indent="-171450">
              <a:buFont typeface="Arial" panose="020B0604020202020204" pitchFamily="34" charset="0"/>
              <a:buChar char="•"/>
            </a:pPr>
            <a:r>
              <a:rPr lang="en-US" altLang="en-US" dirty="0"/>
              <a:t>Conduct timely screening and identification of At-Risk populations. </a:t>
            </a:r>
          </a:p>
          <a:p>
            <a:pPr marL="171450" indent="-171450">
              <a:buFont typeface="Arial" panose="020B0604020202020204" pitchFamily="34" charset="0"/>
              <a:buChar char="•"/>
            </a:pPr>
            <a:r>
              <a:rPr lang="en-US" altLang="en-US" dirty="0"/>
              <a:t>Offer programs to help hungry families – for example backpack and food pantry programs and/or provide connections with local food banks and Women infants and Children (WIC) programs.</a:t>
            </a:r>
          </a:p>
          <a:p>
            <a:endParaRPr lang="en-US" altLang="en-US" dirty="0"/>
          </a:p>
          <a:p>
            <a:r>
              <a:rPr lang="en-US" altLang="en-US" dirty="0"/>
              <a:t>With schools’ important role to improve student wellness it only makes sense to keep nutrition top priority. Quality meals and programs, teaching nutrition education and promoting staff and family wellness, favorably compliment schools’ wellness efforts and help achieve Modeling Level Wellness Policies.</a:t>
            </a:r>
          </a:p>
        </p:txBody>
      </p:sp>
      <p:sp>
        <p:nvSpPr>
          <p:cNvPr id="6" name="Slide Image Placeholder 5">
            <a:extLst>
              <a:ext uri="{FF2B5EF4-FFF2-40B4-BE49-F238E27FC236}">
                <a16:creationId xmlns:a16="http://schemas.microsoft.com/office/drawing/2014/main" id="{660323A3-F6CD-4E9E-92A6-BE8C0E8E86BD}"/>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48596587-C533-49AC-BBCA-3C441E66975B}"/>
              </a:ext>
            </a:extLst>
          </p:cNvPr>
          <p:cNvSpPr>
            <a:spLocks noGrp="1"/>
          </p:cNvSpPr>
          <p:nvPr>
            <p:ph type="dt" idx="1"/>
          </p:nvPr>
        </p:nvSpPr>
        <p:spPr/>
        <p:txBody>
          <a:bodyPr/>
          <a:lstStyle/>
          <a:p>
            <a:pPr>
              <a:defRPr/>
            </a:pPr>
            <a:r>
              <a:rPr lang="en-US"/>
              <a:t>1/2021</a:t>
            </a:r>
            <a:endParaRPr lang="en-US" dirty="0"/>
          </a:p>
        </p:txBody>
      </p:sp>
      <p:sp>
        <p:nvSpPr>
          <p:cNvPr id="4" name="Slide Number Placeholder 3">
            <a:extLst>
              <a:ext uri="{FF2B5EF4-FFF2-40B4-BE49-F238E27FC236}">
                <a16:creationId xmlns:a16="http://schemas.microsoft.com/office/drawing/2014/main" id="{42493BA9-6F3E-4572-AD39-ACEA23E0896E}"/>
              </a:ext>
            </a:extLst>
          </p:cNvPr>
          <p:cNvSpPr>
            <a:spLocks noGrp="1"/>
          </p:cNvSpPr>
          <p:nvPr>
            <p:ph type="sldNum" sz="quarter" idx="5"/>
          </p:nvPr>
        </p:nvSpPr>
        <p:spPr/>
        <p:txBody>
          <a:bodyPr/>
          <a:lstStyle/>
          <a:p>
            <a:pPr>
              <a:defRPr/>
            </a:pPr>
            <a:fld id="{7B4EBB17-9025-42A3-A63C-9BB9DF6E39DD}" type="slidenum">
              <a:rPr lang="en-US" altLang="en-US" smtClean="0"/>
              <a:pPr>
                <a:defRPr/>
              </a:pPr>
              <a:t>51</a:t>
            </a:fld>
            <a:endParaRPr lang="en-US" altLang="en-US"/>
          </a:p>
        </p:txBody>
      </p:sp>
      <p:sp>
        <p:nvSpPr>
          <p:cNvPr id="5" name="Footer Placeholder 4">
            <a:extLst>
              <a:ext uri="{FF2B5EF4-FFF2-40B4-BE49-F238E27FC236}">
                <a16:creationId xmlns:a16="http://schemas.microsoft.com/office/drawing/2014/main" id="{430E7B9A-CAB5-45F5-8718-0090127836AC}"/>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Notes Placeholder 2"/>
          <p:cNvSpPr>
            <a:spLocks noGrp="1"/>
          </p:cNvSpPr>
          <p:nvPr>
            <p:ph type="body" idx="1"/>
          </p:nvPr>
        </p:nvSpPr>
        <p:spPr/>
        <p:txBody>
          <a:bodyPr/>
          <a:lstStyle/>
          <a:p>
            <a:r>
              <a:rPr lang="en-US" altLang="en-US" dirty="0"/>
              <a:t>Wellness polices are written documents that guide sponsors in promoting a healthy school environment.</a:t>
            </a:r>
          </a:p>
          <a:p>
            <a:endParaRPr lang="en-US" altLang="en-US" dirty="0"/>
          </a:p>
          <a:p>
            <a:r>
              <a:rPr lang="en-US" altLang="en-US" dirty="0"/>
              <a:t>How effectively school wellness policies are developed and executed directly impacts children’s success and future growth. Research has shown that well-designed, well-implemented school programs and policies can effectively promote healthy eating habits. Committing to helping students cultivate life-long proper eating habits will help support positive cognitive development. Promoting healthier school environments support students’ learning and behavior. </a:t>
            </a:r>
          </a:p>
          <a:p>
            <a:endParaRPr lang="en-US" altLang="en-US" dirty="0"/>
          </a:p>
          <a:p>
            <a:r>
              <a:rPr lang="en-US" altLang="en-US" dirty="0"/>
              <a:t>Modeling Level Wellness policies reflect highly effective practices!</a:t>
            </a:r>
          </a:p>
          <a:p>
            <a:endParaRPr lang="en-US" altLang="en-US" dirty="0"/>
          </a:p>
          <a:p>
            <a:endParaRPr lang="en-US" altLang="en-US" dirty="0"/>
          </a:p>
          <a:p>
            <a:endParaRPr lang="en-US" altLang="en-US" dirty="0"/>
          </a:p>
          <a:p>
            <a:endParaRPr lang="en-US" altLang="en-US" dirty="0"/>
          </a:p>
          <a:p>
            <a:endParaRPr lang="en-US" altLang="en-US" dirty="0"/>
          </a:p>
        </p:txBody>
      </p:sp>
      <p:sp>
        <p:nvSpPr>
          <p:cNvPr id="3" name="Slide Image Placeholder 2">
            <a:extLst>
              <a:ext uri="{FF2B5EF4-FFF2-40B4-BE49-F238E27FC236}">
                <a16:creationId xmlns:a16="http://schemas.microsoft.com/office/drawing/2014/main" id="{B72DD967-8371-4DB6-BDFB-19ADF60EDA6E}"/>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7A8B4D90-5870-44A5-8F71-3156C6A993A8}"/>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069C1CBF-3937-4D42-B285-A3FD7607E988}"/>
              </a:ext>
            </a:extLst>
          </p:cNvPr>
          <p:cNvSpPr>
            <a:spLocks noGrp="1"/>
          </p:cNvSpPr>
          <p:nvPr>
            <p:ph type="sldNum" sz="quarter" idx="5"/>
          </p:nvPr>
        </p:nvSpPr>
        <p:spPr/>
        <p:txBody>
          <a:bodyPr/>
          <a:lstStyle/>
          <a:p>
            <a:pPr>
              <a:defRPr/>
            </a:pPr>
            <a:fld id="{7B4EBB17-9025-42A3-A63C-9BB9DF6E39DD}" type="slidenum">
              <a:rPr lang="en-US" altLang="en-US" smtClean="0"/>
              <a:pPr>
                <a:defRPr/>
              </a:pPr>
              <a:t>52</a:t>
            </a:fld>
            <a:endParaRPr lang="en-US" altLang="en-US"/>
          </a:p>
        </p:txBody>
      </p:sp>
      <p:sp>
        <p:nvSpPr>
          <p:cNvPr id="6" name="Footer Placeholder 5">
            <a:extLst>
              <a:ext uri="{FF2B5EF4-FFF2-40B4-BE49-F238E27FC236}">
                <a16:creationId xmlns:a16="http://schemas.microsoft.com/office/drawing/2014/main" id="{250A614D-087D-4625-AAEF-6534301996CA}"/>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Notes Placeholder 2"/>
          <p:cNvSpPr>
            <a:spLocks noGrp="1"/>
          </p:cNvSpPr>
          <p:nvPr>
            <p:ph type="body" idx="1"/>
          </p:nvPr>
        </p:nvSpPr>
        <p:spPr/>
        <p:txBody>
          <a:bodyPr/>
          <a:lstStyle/>
          <a:p>
            <a:r>
              <a:rPr lang="en-US" altLang="en-US" dirty="0"/>
              <a:t>Several Kansas Modeling Level Wellness Policies focused on nutrition that could be implemented to improve nutritional needs of students include… </a:t>
            </a:r>
            <a:r>
              <a:rPr lang="en-US" altLang="en-US" i="1" dirty="0">
                <a:latin typeface="Times New Roman" panose="02020603050405020304" pitchFamily="18" charset="0"/>
                <a:cs typeface="Times New Roman" panose="02020603050405020304" pitchFamily="18" charset="0"/>
              </a:rPr>
              <a:t>Read Slide. </a:t>
            </a:r>
          </a:p>
          <a:p>
            <a:endParaRPr lang="en-US" altLang="en-US" dirty="0"/>
          </a:p>
          <a:p>
            <a:r>
              <a:rPr lang="en-US" altLang="en-US" i="1" dirty="0">
                <a:latin typeface="Times New Roman" panose="02020603050405020304" pitchFamily="18" charset="0"/>
                <a:cs typeface="Times New Roman" panose="02020603050405020304" pitchFamily="18" charset="0"/>
              </a:rPr>
              <a:t>Instructor Notes:</a:t>
            </a:r>
          </a:p>
          <a:p>
            <a:r>
              <a:rPr lang="en-US" altLang="en-US" i="1" dirty="0">
                <a:latin typeface="Times New Roman" panose="02020603050405020304" pitchFamily="18" charset="0"/>
                <a:cs typeface="Times New Roman" panose="02020603050405020304" pitchFamily="18" charset="0"/>
              </a:rPr>
              <a:t>Instructor may provide several additional policy examples: </a:t>
            </a:r>
          </a:p>
          <a:p>
            <a:pPr marL="228600" indent="-228600">
              <a:buFont typeface="+mj-lt"/>
              <a:buAutoNum type="arabicPeriod"/>
            </a:pPr>
            <a:r>
              <a:rPr lang="en-US" altLang="en-US" i="1" dirty="0">
                <a:latin typeface="Times New Roman" panose="02020603050405020304" pitchFamily="18" charset="0"/>
                <a:cs typeface="Times New Roman" panose="02020603050405020304" pitchFamily="18" charset="0"/>
              </a:rPr>
              <a:t>Integrate age appropriate nutrition education into three or more core subjects such as math, science, language arts or social sciences as well as three or more non-core and elective subjects.</a:t>
            </a:r>
          </a:p>
          <a:p>
            <a:pPr marL="228600" indent="-228600">
              <a:buFont typeface="+mj-lt"/>
              <a:buAutoNum type="arabicPeriod"/>
            </a:pPr>
            <a:r>
              <a:rPr lang="en-US" altLang="en-US" i="1" dirty="0">
                <a:latin typeface="Times New Roman" panose="02020603050405020304" pitchFamily="18" charset="0"/>
                <a:cs typeface="Times New Roman" panose="02020603050405020304" pitchFamily="18" charset="0"/>
              </a:rPr>
              <a:t>Student focused advisory council who meet with foodservice and school administration twice per year to provide input.</a:t>
            </a:r>
          </a:p>
          <a:p>
            <a:pPr marL="228600" indent="-228600">
              <a:buFont typeface="+mj-lt"/>
              <a:buAutoNum type="arabicPeriod"/>
            </a:pPr>
            <a:r>
              <a:rPr lang="en-US" altLang="en-US" i="1" dirty="0">
                <a:latin typeface="Times New Roman" panose="02020603050405020304" pitchFamily="18" charset="0"/>
                <a:cs typeface="Times New Roman" panose="02020603050405020304" pitchFamily="18" charset="0"/>
              </a:rPr>
              <a:t>Provide active learning experiences to students including food preparation or hands-on nutrition activities at least once per quarter.</a:t>
            </a:r>
          </a:p>
          <a:p>
            <a:pPr marL="228600" indent="-228600">
              <a:buFont typeface="+mj-lt"/>
              <a:buAutoNum type="arabicPeriod"/>
            </a:pPr>
            <a:r>
              <a:rPr lang="en-US" altLang="en-US" i="1" dirty="0">
                <a:latin typeface="Times New Roman" panose="02020603050405020304" pitchFamily="18" charset="0"/>
                <a:cs typeface="Times New Roman" panose="02020603050405020304" pitchFamily="18" charset="0"/>
              </a:rPr>
              <a:t>Fundraising activities support nutrition, nutrition education, and physical activity messaging.</a:t>
            </a:r>
          </a:p>
          <a:p>
            <a:pPr marL="228600" indent="-228600">
              <a:buFont typeface="+mj-lt"/>
              <a:buAutoNum type="arabicPeriod"/>
            </a:pPr>
            <a:r>
              <a:rPr lang="en-US" altLang="en-US" i="1" dirty="0">
                <a:latin typeface="Times New Roman" panose="02020603050405020304" pitchFamily="18" charset="0"/>
                <a:cs typeface="Times New Roman" panose="02020603050405020304" pitchFamily="18" charset="0"/>
              </a:rPr>
              <a:t>Teachers or other school personnel participate in nutrition education-related professional development at least once per year.</a:t>
            </a:r>
          </a:p>
          <a:p>
            <a:endParaRPr lang="en-US" altLang="en-US" dirty="0"/>
          </a:p>
        </p:txBody>
      </p:sp>
      <p:sp>
        <p:nvSpPr>
          <p:cNvPr id="3" name="Slide Image Placeholder 2">
            <a:extLst>
              <a:ext uri="{FF2B5EF4-FFF2-40B4-BE49-F238E27FC236}">
                <a16:creationId xmlns:a16="http://schemas.microsoft.com/office/drawing/2014/main" id="{D05C5302-DBFC-404B-A694-EA45C2F22259}"/>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201B76E1-1AF4-4A77-9A75-7EF755A568C8}"/>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453F8CAE-3E2B-4A44-83F1-616262B2F1EC}"/>
              </a:ext>
            </a:extLst>
          </p:cNvPr>
          <p:cNvSpPr>
            <a:spLocks noGrp="1"/>
          </p:cNvSpPr>
          <p:nvPr>
            <p:ph type="sldNum" sz="quarter" idx="5"/>
          </p:nvPr>
        </p:nvSpPr>
        <p:spPr/>
        <p:txBody>
          <a:bodyPr/>
          <a:lstStyle/>
          <a:p>
            <a:pPr>
              <a:defRPr/>
            </a:pPr>
            <a:fld id="{7B4EBB17-9025-42A3-A63C-9BB9DF6E39DD}" type="slidenum">
              <a:rPr lang="en-US" altLang="en-US" smtClean="0"/>
              <a:pPr>
                <a:defRPr/>
              </a:pPr>
              <a:t>53</a:t>
            </a:fld>
            <a:endParaRPr lang="en-US" altLang="en-US"/>
          </a:p>
        </p:txBody>
      </p:sp>
      <p:sp>
        <p:nvSpPr>
          <p:cNvPr id="6" name="Footer Placeholder 5">
            <a:extLst>
              <a:ext uri="{FF2B5EF4-FFF2-40B4-BE49-F238E27FC236}">
                <a16:creationId xmlns:a16="http://schemas.microsoft.com/office/drawing/2014/main" id="{7E7DACCA-B6DD-4763-8AB4-E3301052047E}"/>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Notes Placeholder 2">
            <a:extLst>
              <a:ext uri="{FF2B5EF4-FFF2-40B4-BE49-F238E27FC236}">
                <a16:creationId xmlns:a16="http://schemas.microsoft.com/office/drawing/2014/main" id="{48C4D099-FE4D-4467-910F-2921FAADDE6D}"/>
              </a:ext>
            </a:extLst>
          </p:cNvPr>
          <p:cNvSpPr>
            <a:spLocks noGrp="1"/>
          </p:cNvSpPr>
          <p:nvPr>
            <p:ph type="body" idx="1"/>
          </p:nvPr>
        </p:nvSpPr>
        <p:spPr/>
        <p:txBody>
          <a:bodyPr/>
          <a:lstStyle/>
          <a:p>
            <a:r>
              <a:rPr lang="en-US" altLang="en-US" dirty="0"/>
              <a:t>There are big benefits from eating school breakfast and lunch including...</a:t>
            </a:r>
            <a:r>
              <a:rPr lang="en-US" altLang="en-US" i="1" dirty="0">
                <a:latin typeface="Times New Roman" panose="02020603050405020304" pitchFamily="18" charset="0"/>
                <a:cs typeface="Times New Roman" panose="02020603050405020304" pitchFamily="18" charset="0"/>
              </a:rPr>
              <a:t>read slide.</a:t>
            </a:r>
          </a:p>
          <a:p>
            <a:endParaRPr lang="en-US" altLang="en-US" dirty="0"/>
          </a:p>
          <a:p>
            <a:r>
              <a:rPr lang="en-US" altLang="en-US" dirty="0"/>
              <a:t>School meal programs provide students with wholesome meals consisting of whole grains, fat free or low fat milk options, a variety of fruits and vegetables and lean proteins. </a:t>
            </a:r>
            <a:r>
              <a:rPr lang="en-US" dirty="0"/>
              <a:t>The required meal pattern standards </a:t>
            </a:r>
            <a:r>
              <a:rPr lang="en-US" altLang="en-US" dirty="0"/>
              <a:t>are age appropriate, provide specific calorie minimums and maximums, and limit unhealthy fat and sodium, which helps support obesity prevention, improve students health and reduce food insecurity.</a:t>
            </a:r>
          </a:p>
          <a:p>
            <a:endParaRPr lang="en-US" altLang="en-US" dirty="0"/>
          </a:p>
        </p:txBody>
      </p:sp>
      <p:sp>
        <p:nvSpPr>
          <p:cNvPr id="3" name="Slide Image Placeholder 2">
            <a:extLst>
              <a:ext uri="{FF2B5EF4-FFF2-40B4-BE49-F238E27FC236}">
                <a16:creationId xmlns:a16="http://schemas.microsoft.com/office/drawing/2014/main" id="{7DECA3F2-4F4C-4A99-98D0-02B259ADEAEE}"/>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4CB59586-CD66-4400-B3DE-97270FA681F3}"/>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CD5E54E6-5B0E-4ED5-A613-8C2BC3CDE084}"/>
              </a:ext>
            </a:extLst>
          </p:cNvPr>
          <p:cNvSpPr>
            <a:spLocks noGrp="1"/>
          </p:cNvSpPr>
          <p:nvPr>
            <p:ph type="sldNum" sz="quarter" idx="5"/>
          </p:nvPr>
        </p:nvSpPr>
        <p:spPr/>
        <p:txBody>
          <a:bodyPr/>
          <a:lstStyle/>
          <a:p>
            <a:pPr>
              <a:defRPr/>
            </a:pPr>
            <a:fld id="{7B4EBB17-9025-42A3-A63C-9BB9DF6E39DD}" type="slidenum">
              <a:rPr lang="en-US" altLang="en-US" smtClean="0"/>
              <a:pPr>
                <a:defRPr/>
              </a:pPr>
              <a:t>54</a:t>
            </a:fld>
            <a:endParaRPr lang="en-US" altLang="en-US"/>
          </a:p>
        </p:txBody>
      </p:sp>
      <p:sp>
        <p:nvSpPr>
          <p:cNvPr id="6" name="Footer Placeholder 5">
            <a:extLst>
              <a:ext uri="{FF2B5EF4-FFF2-40B4-BE49-F238E27FC236}">
                <a16:creationId xmlns:a16="http://schemas.microsoft.com/office/drawing/2014/main" id="{A0FB117A-9A9A-4513-8600-115021050AB2}"/>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Notes Placeholder 2"/>
          <p:cNvSpPr>
            <a:spLocks noGrp="1"/>
          </p:cNvSpPr>
          <p:nvPr>
            <p:ph type="body" idx="1"/>
          </p:nvPr>
        </p:nvSpPr>
        <p:spPr/>
        <p:txBody>
          <a:bodyPr/>
          <a:lstStyle/>
          <a:p>
            <a:r>
              <a:rPr lang="en-US" altLang="en-US" dirty="0"/>
              <a:t>Recently, The School Nutrition and Meal Cost Study was published. The comprehensive assessment of school meal programs, concluded…</a:t>
            </a:r>
            <a:endParaRPr lang="en-US" altLang="en-US" i="1" dirty="0">
              <a:latin typeface="Times New Roman" panose="02020603050405020304" pitchFamily="18" charset="0"/>
              <a:cs typeface="Times New Roman" panose="02020603050405020304" pitchFamily="18" charset="0"/>
            </a:endParaRPr>
          </a:p>
          <a:p>
            <a:endParaRPr lang="en-US" altLang="en-US" dirty="0"/>
          </a:p>
          <a:p>
            <a:r>
              <a:rPr lang="en-US" altLang="en-US" b="1" dirty="0"/>
              <a:t>School meals are much healthier.</a:t>
            </a:r>
            <a:r>
              <a:rPr lang="en-US" altLang="en-US" dirty="0"/>
              <a:t> The nutritional quality of school lunches and breakfasts increased by 41 percent and 44 percent, respectively, between school years 2009-10 and 2014-15.</a:t>
            </a:r>
          </a:p>
          <a:p>
            <a:endParaRPr lang="en-US" altLang="en-US" dirty="0"/>
          </a:p>
          <a:p>
            <a:r>
              <a:rPr lang="en-US" altLang="en-US" b="1" dirty="0"/>
              <a:t>Schools are complying with the updated standards</a:t>
            </a:r>
            <a:r>
              <a:rPr lang="en-US" altLang="en-US" dirty="0"/>
              <a:t>. More than 80 percent of daily lunch menus meet the daily National School Lunch Program meal pattern requirements.</a:t>
            </a:r>
          </a:p>
          <a:p>
            <a:endParaRPr lang="en-US" altLang="en-US" dirty="0"/>
          </a:p>
          <a:p>
            <a:r>
              <a:rPr lang="en-US" altLang="en-US" b="1" dirty="0"/>
              <a:t>Student participation rates are associated with healthier meals. </a:t>
            </a:r>
            <a:r>
              <a:rPr lang="en-US" altLang="en-US" dirty="0"/>
              <a:t>Rates of student participation in school lunch programs are considerably higher in schools that offer healthier meals.</a:t>
            </a:r>
          </a:p>
          <a:p>
            <a:endParaRPr lang="en-US" altLang="en-US" dirty="0"/>
          </a:p>
          <a:p>
            <a:r>
              <a:rPr lang="en-US" altLang="en-US" b="1" dirty="0"/>
              <a:t>The amount of food students throw away has not increased since the healthier standards took effect.</a:t>
            </a:r>
            <a:r>
              <a:rPr lang="en-US" altLang="en-US" dirty="0"/>
              <a:t> “Plate waste” is also lower in schools that give students choices in food items, such as a variety of whole fruits.</a:t>
            </a:r>
          </a:p>
          <a:p>
            <a:endParaRPr lang="en-US" altLang="en-US" dirty="0"/>
          </a:p>
        </p:txBody>
      </p:sp>
      <p:sp>
        <p:nvSpPr>
          <p:cNvPr id="3" name="Slide Image Placeholder 2">
            <a:extLst>
              <a:ext uri="{FF2B5EF4-FFF2-40B4-BE49-F238E27FC236}">
                <a16:creationId xmlns:a16="http://schemas.microsoft.com/office/drawing/2014/main" id="{82B282C6-1950-4281-9F49-A4E3E3D8FA40}"/>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6C1B561B-FE45-4667-A656-F4C3942FED2D}"/>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1F55824E-D3FF-4AAF-A4E1-F8B960A834C5}"/>
              </a:ext>
            </a:extLst>
          </p:cNvPr>
          <p:cNvSpPr>
            <a:spLocks noGrp="1"/>
          </p:cNvSpPr>
          <p:nvPr>
            <p:ph type="sldNum" sz="quarter" idx="5"/>
          </p:nvPr>
        </p:nvSpPr>
        <p:spPr/>
        <p:txBody>
          <a:bodyPr/>
          <a:lstStyle/>
          <a:p>
            <a:pPr>
              <a:defRPr/>
            </a:pPr>
            <a:fld id="{7B4EBB17-9025-42A3-A63C-9BB9DF6E39DD}" type="slidenum">
              <a:rPr lang="en-US" altLang="en-US" smtClean="0"/>
              <a:pPr>
                <a:defRPr/>
              </a:pPr>
              <a:t>55</a:t>
            </a:fld>
            <a:endParaRPr lang="en-US" altLang="en-US"/>
          </a:p>
        </p:txBody>
      </p:sp>
      <p:sp>
        <p:nvSpPr>
          <p:cNvPr id="6" name="Footer Placeholder 5">
            <a:extLst>
              <a:ext uri="{FF2B5EF4-FFF2-40B4-BE49-F238E27FC236}">
                <a16:creationId xmlns:a16="http://schemas.microsoft.com/office/drawing/2014/main" id="{89FE3B93-8341-40C4-93EE-E2747169A72A}"/>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Notes Placeholder 2">
            <a:extLst>
              <a:ext uri="{FF2B5EF4-FFF2-40B4-BE49-F238E27FC236}">
                <a16:creationId xmlns:a16="http://schemas.microsoft.com/office/drawing/2014/main" id="{6E62C223-4F50-4F81-89B4-11136213C0A3}"/>
              </a:ext>
            </a:extLst>
          </p:cNvPr>
          <p:cNvSpPr>
            <a:spLocks noGrp="1"/>
          </p:cNvSpPr>
          <p:nvPr>
            <p:ph type="body" idx="1"/>
          </p:nvPr>
        </p:nvSpPr>
        <p:spPr>
          <a:xfrm>
            <a:off x="623634" y="3123428"/>
            <a:ext cx="6153294" cy="5868172"/>
          </a:xfrm>
        </p:spPr>
        <p:txBody>
          <a:bodyPr>
            <a:normAutofit fontScale="92500"/>
          </a:bodyPr>
          <a:lstStyle/>
          <a:p>
            <a:r>
              <a:rPr lang="en-US" altLang="en-US" dirty="0"/>
              <a:t>Breakfast is Brain Fuel! Eating breakfast serves a vital purpose, whether is eaten at home or school. School b</a:t>
            </a:r>
            <a:r>
              <a:rPr lang="en-US" dirty="0"/>
              <a:t>reakfasts must provide one-fourth (1/4) of the daily recommended levels for protein, calcium, iron, vitamin A, vitamin C and calories. </a:t>
            </a:r>
            <a:r>
              <a:rPr lang="en-US" altLang="en-US" dirty="0"/>
              <a:t>Therefore, providing the necessary calories, protein, carbs, fats and right amount of vitamins and minerals, fiber and water to start the day out right!</a:t>
            </a:r>
          </a:p>
          <a:p>
            <a:endParaRPr lang="en-US" altLang="en-US" dirty="0"/>
          </a:p>
          <a:p>
            <a:r>
              <a:rPr lang="en-US" altLang="en-US" dirty="0"/>
              <a:t>Breakfast eaters tend to get more of the required macro and micronutrients such as protein, calcium, fiber, and folate for proper brain function. </a:t>
            </a:r>
            <a:r>
              <a:rPr lang="en-US" dirty="0"/>
              <a:t>Children who eat school breakfast consume more fruit, and milk and have more variety in their diet. Children who eat breakfast also tend to have lower BMI’s and a reduced risk for obesity, diabetes and other metabolic syndromes.</a:t>
            </a:r>
          </a:p>
          <a:p>
            <a:endParaRPr lang="en-US" altLang="en-US" dirty="0"/>
          </a:p>
          <a:p>
            <a:r>
              <a:rPr lang="en-US" altLang="en-US" dirty="0"/>
              <a:t>Serving breakfast in schools can be a cost-effective and direct way to improve students nutrition and wellness and overall academic performance.  Research regarding the relationship between academic performance and breakfast has consistently confirmed that fueling the body before learning is what matters most! Breakfast eaters perform better academically than children who do not eat breakfast, allowing them to reach higher levels of achievement in reading and math. Breakfast eaters have demonstrated better problem-solving abilities, enhanced memory, and improved scores on standardized tests. </a:t>
            </a:r>
          </a:p>
          <a:p>
            <a:endParaRPr lang="en-US" altLang="en-US" dirty="0"/>
          </a:p>
          <a:p>
            <a:r>
              <a:rPr lang="en-US" altLang="en-US" dirty="0"/>
              <a:t>Unfortunately, many students skip breakfast. Young children particularly do not do well when they don’t have fuel and hungry students have difficulty concentrating. Schools can make a difference by promoting innovative breakfast programs to fill in the gaps. Innovative School breakfasts can include, Second Chance Breakfasts, Breakfast in the Classroom, or Grab and Go Breakfast. This helps those students who may have not been hungry at home or did not have any food available to eat. </a:t>
            </a:r>
          </a:p>
          <a:p>
            <a:endParaRPr lang="en-US" altLang="en-US" dirty="0"/>
          </a:p>
          <a:p>
            <a:r>
              <a:rPr lang="en-US" altLang="en-US" dirty="0"/>
              <a:t>A modeling level wellness policy that districts can implement is offering innovative or alternative breakfast service for example Breakfast in the Classroom, Second Chance or Grab and Go. </a:t>
            </a:r>
          </a:p>
          <a:p>
            <a:endParaRPr lang="en-US" altLang="en-US" dirty="0"/>
          </a:p>
          <a:p>
            <a:r>
              <a:rPr lang="en-US" altLang="en-US" b="1" dirty="0"/>
              <a:t>Poll: What innovative breakfast delivery models has your school or district implemented? </a:t>
            </a:r>
          </a:p>
          <a:p>
            <a:pPr marL="171450" indent="-171450">
              <a:buFont typeface="Arial" panose="020B0604020202020204" pitchFamily="34" charset="0"/>
              <a:buChar char="•"/>
            </a:pPr>
            <a:r>
              <a:rPr lang="en-US" altLang="en-US" dirty="0"/>
              <a:t>Grab and Go Breakfast</a:t>
            </a:r>
          </a:p>
          <a:p>
            <a:pPr marL="171450" indent="-171450">
              <a:buFont typeface="Arial" panose="020B0604020202020204" pitchFamily="34" charset="0"/>
              <a:buChar char="•"/>
            </a:pPr>
            <a:r>
              <a:rPr lang="en-US" altLang="en-US" dirty="0"/>
              <a:t>Second Chance Breakfast</a:t>
            </a:r>
          </a:p>
          <a:p>
            <a:pPr marL="171450" indent="-171450">
              <a:buFont typeface="Arial" panose="020B0604020202020204" pitchFamily="34" charset="0"/>
              <a:buChar char="•"/>
            </a:pPr>
            <a:r>
              <a:rPr lang="en-US" altLang="en-US" dirty="0"/>
              <a:t>Breakfast in the Classroom</a:t>
            </a:r>
          </a:p>
          <a:p>
            <a:pPr marL="171450" indent="-171450">
              <a:buFont typeface="Arial" panose="020B0604020202020204" pitchFamily="34" charset="0"/>
              <a:buChar char="•"/>
            </a:pPr>
            <a:r>
              <a:rPr lang="en-US" altLang="en-US" dirty="0"/>
              <a:t>None</a:t>
            </a:r>
          </a:p>
        </p:txBody>
      </p:sp>
      <p:sp>
        <p:nvSpPr>
          <p:cNvPr id="3" name="Slide Image Placeholder 2">
            <a:extLst>
              <a:ext uri="{FF2B5EF4-FFF2-40B4-BE49-F238E27FC236}">
                <a16:creationId xmlns:a16="http://schemas.microsoft.com/office/drawing/2014/main" id="{AE964DAD-5135-4347-B344-D4AD00C13334}"/>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F01749F1-5CDB-488E-A5C3-8EC57287F283}"/>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CF3AE51B-AF5D-4ABA-A235-30200BE52703}"/>
              </a:ext>
            </a:extLst>
          </p:cNvPr>
          <p:cNvSpPr>
            <a:spLocks noGrp="1"/>
          </p:cNvSpPr>
          <p:nvPr>
            <p:ph type="sldNum" sz="quarter" idx="5"/>
          </p:nvPr>
        </p:nvSpPr>
        <p:spPr/>
        <p:txBody>
          <a:bodyPr/>
          <a:lstStyle/>
          <a:p>
            <a:pPr>
              <a:defRPr/>
            </a:pPr>
            <a:fld id="{7B4EBB17-9025-42A3-A63C-9BB9DF6E39DD}" type="slidenum">
              <a:rPr lang="en-US" altLang="en-US" smtClean="0"/>
              <a:pPr>
                <a:defRPr/>
              </a:pPr>
              <a:t>56</a:t>
            </a:fld>
            <a:endParaRPr lang="en-US" altLang="en-US"/>
          </a:p>
        </p:txBody>
      </p:sp>
      <p:sp>
        <p:nvSpPr>
          <p:cNvPr id="6" name="Footer Placeholder 5">
            <a:extLst>
              <a:ext uri="{FF2B5EF4-FFF2-40B4-BE49-F238E27FC236}">
                <a16:creationId xmlns:a16="http://schemas.microsoft.com/office/drawing/2014/main" id="{39E16396-92AD-4EB1-B825-FD203B8A8E39}"/>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Notes Placeholder 2"/>
          <p:cNvSpPr>
            <a:spLocks noGrp="1"/>
          </p:cNvSpPr>
          <p:nvPr>
            <p:ph type="body" idx="1"/>
          </p:nvPr>
        </p:nvSpPr>
        <p:spPr/>
        <p:txBody>
          <a:bodyPr/>
          <a:lstStyle/>
          <a:p>
            <a:r>
              <a:rPr lang="en-US" altLang="en-US" dirty="0"/>
              <a:t>Examples of healthy breakfast meals can be found in the KSDE’s Healthier Kansas Menus – Innovative School Breakfast Options. Some ideas include: …</a:t>
            </a:r>
            <a:r>
              <a:rPr lang="en-US" altLang="en-US" i="1" dirty="0">
                <a:latin typeface="Times New Roman" panose="02020603050405020304" pitchFamily="18" charset="0"/>
                <a:cs typeface="Times New Roman" panose="02020603050405020304" pitchFamily="18" charset="0"/>
              </a:rPr>
              <a:t>read slide.</a:t>
            </a:r>
          </a:p>
          <a:p>
            <a:endParaRPr lang="en-US" altLang="en-US" dirty="0"/>
          </a:p>
        </p:txBody>
      </p:sp>
      <p:sp>
        <p:nvSpPr>
          <p:cNvPr id="3" name="Slide Image Placeholder 2">
            <a:extLst>
              <a:ext uri="{FF2B5EF4-FFF2-40B4-BE49-F238E27FC236}">
                <a16:creationId xmlns:a16="http://schemas.microsoft.com/office/drawing/2014/main" id="{0B73287E-2815-4689-A31F-5F69BEB60E88}"/>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C811D095-6755-40C3-BFFA-1DFF6BD8AE7F}"/>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7A558467-FA30-46C5-864F-0F8FF523FA34}"/>
              </a:ext>
            </a:extLst>
          </p:cNvPr>
          <p:cNvSpPr>
            <a:spLocks noGrp="1"/>
          </p:cNvSpPr>
          <p:nvPr>
            <p:ph type="sldNum" sz="quarter" idx="5"/>
          </p:nvPr>
        </p:nvSpPr>
        <p:spPr/>
        <p:txBody>
          <a:bodyPr/>
          <a:lstStyle/>
          <a:p>
            <a:pPr>
              <a:defRPr/>
            </a:pPr>
            <a:fld id="{7B4EBB17-9025-42A3-A63C-9BB9DF6E39DD}" type="slidenum">
              <a:rPr lang="en-US" altLang="en-US" smtClean="0"/>
              <a:pPr>
                <a:defRPr/>
              </a:pPr>
              <a:t>57</a:t>
            </a:fld>
            <a:endParaRPr lang="en-US" altLang="en-US"/>
          </a:p>
        </p:txBody>
      </p:sp>
      <p:sp>
        <p:nvSpPr>
          <p:cNvPr id="6" name="Footer Placeholder 5">
            <a:extLst>
              <a:ext uri="{FF2B5EF4-FFF2-40B4-BE49-F238E27FC236}">
                <a16:creationId xmlns:a16="http://schemas.microsoft.com/office/drawing/2014/main" id="{DE0F3EC1-7210-4DE7-BC10-E8FF0753D824}"/>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Notes Placeholder 2"/>
          <p:cNvSpPr>
            <a:spLocks noGrp="1"/>
          </p:cNvSpPr>
          <p:nvPr>
            <p:ph type="body" idx="1"/>
          </p:nvPr>
        </p:nvSpPr>
        <p:spPr/>
        <p:txBody>
          <a:bodyPr/>
          <a:lstStyle/>
          <a:p>
            <a:r>
              <a:rPr lang="en-US" altLang="en-US" dirty="0"/>
              <a:t>The National School Lunch Program provides students with nutritious meals consisting of whole grains, fat free or low fat milk options, a variety of fruits and vegetables and lean proteins. School meals are age appropriate, provide specific calorie minimums and maximums, and limit unhealthy fat and sodium, which helps support obesity prevention, improve students health and reduce food insecurity.</a:t>
            </a:r>
          </a:p>
          <a:p>
            <a:endParaRPr lang="en-US" altLang="en-US" dirty="0"/>
          </a:p>
          <a:p>
            <a:r>
              <a:rPr lang="en-US" altLang="en-US" dirty="0"/>
              <a:t>There are many benefits to eating school lunch including</a:t>
            </a:r>
            <a:r>
              <a:rPr lang="en-US" altLang="en-US" i="1" dirty="0">
                <a:latin typeface="Times New Roman" panose="02020603050405020304" pitchFamily="18" charset="0"/>
                <a:cs typeface="Times New Roman" panose="02020603050405020304" pitchFamily="18" charset="0"/>
              </a:rPr>
              <a:t>… read slide.</a:t>
            </a:r>
          </a:p>
        </p:txBody>
      </p:sp>
      <p:sp>
        <p:nvSpPr>
          <p:cNvPr id="3" name="Slide Image Placeholder 2">
            <a:extLst>
              <a:ext uri="{FF2B5EF4-FFF2-40B4-BE49-F238E27FC236}">
                <a16:creationId xmlns:a16="http://schemas.microsoft.com/office/drawing/2014/main" id="{1BA22CAF-26AE-407C-8704-8A987F0013FE}"/>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D317CCCB-C388-471D-9028-2055033D5890}"/>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E90E648A-363C-431F-9921-52A008679867}"/>
              </a:ext>
            </a:extLst>
          </p:cNvPr>
          <p:cNvSpPr>
            <a:spLocks noGrp="1"/>
          </p:cNvSpPr>
          <p:nvPr>
            <p:ph type="sldNum" sz="quarter" idx="5"/>
          </p:nvPr>
        </p:nvSpPr>
        <p:spPr/>
        <p:txBody>
          <a:bodyPr/>
          <a:lstStyle/>
          <a:p>
            <a:pPr>
              <a:defRPr/>
            </a:pPr>
            <a:fld id="{7B4EBB17-9025-42A3-A63C-9BB9DF6E39DD}" type="slidenum">
              <a:rPr lang="en-US" altLang="en-US" smtClean="0"/>
              <a:pPr>
                <a:defRPr/>
              </a:pPr>
              <a:t>58</a:t>
            </a:fld>
            <a:endParaRPr lang="en-US" altLang="en-US"/>
          </a:p>
        </p:txBody>
      </p:sp>
      <p:sp>
        <p:nvSpPr>
          <p:cNvPr id="6" name="Footer Placeholder 5">
            <a:extLst>
              <a:ext uri="{FF2B5EF4-FFF2-40B4-BE49-F238E27FC236}">
                <a16:creationId xmlns:a16="http://schemas.microsoft.com/office/drawing/2014/main" id="{E1647889-CB04-4AF9-914D-D4F8158C9223}"/>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great way to provide additional quality foods and nutritious opportunities to students is through The Fresh Fruit and Vegetable Program, which is a USDA federal assistance program that provides funds to eligible schools to offer fresh fruit and vegetables throughout the school day to elementary students.</a:t>
            </a:r>
          </a:p>
          <a:p>
            <a:endParaRPr lang="en-US" altLang="en-US" dirty="0"/>
          </a:p>
          <a:p>
            <a:r>
              <a:rPr lang="en-US" altLang="en-US" dirty="0"/>
              <a:t>This program is beneficial because it… </a:t>
            </a:r>
            <a:r>
              <a:rPr lang="en-US" altLang="en-US" i="1" dirty="0">
                <a:latin typeface="Times New Roman" panose="02020603050405020304" pitchFamily="18" charset="0"/>
                <a:cs typeface="Times New Roman" panose="02020603050405020304" pitchFamily="18" charset="0"/>
              </a:rPr>
              <a:t>read slide. </a:t>
            </a:r>
          </a:p>
          <a:p>
            <a:endParaRPr lang="en-US" altLang="en-US" i="1" dirty="0"/>
          </a:p>
          <a:p>
            <a:r>
              <a:rPr lang="en-US" altLang="en-US" dirty="0"/>
              <a:t>This program helps increase fruit and vegetable consumption, contributing to increased intake of vitamins, minerals, and fiber, as well as, helping children meet the recommended intake of a variety of fruits and vegetables per day. </a:t>
            </a:r>
          </a:p>
          <a:p>
            <a:endParaRPr lang="en-US" altLang="en-US" dirty="0"/>
          </a:p>
          <a:p>
            <a:r>
              <a:rPr lang="en-US" altLang="en-US" dirty="0"/>
              <a:t>For more information on this program visit: </a:t>
            </a:r>
          </a:p>
          <a:p>
            <a:r>
              <a:rPr lang="en-US" altLang="en-US" dirty="0">
                <a:hlinkClick r:id="rId3"/>
              </a:rPr>
              <a:t>https://www.fns.usda.gov/ffvp/fresh-fruit-and-vegetable-program</a:t>
            </a:r>
            <a:endParaRPr lang="en-US" altLang="en-US" dirty="0"/>
          </a:p>
          <a:p>
            <a:endParaRPr lang="en-US" altLang="en-US" dirty="0"/>
          </a:p>
          <a:p>
            <a:endParaRPr lang="en-US" altLang="en-US" dirty="0"/>
          </a:p>
        </p:txBody>
      </p:sp>
      <p:sp>
        <p:nvSpPr>
          <p:cNvPr id="2" name="Date Placeholder 1">
            <a:extLst>
              <a:ext uri="{FF2B5EF4-FFF2-40B4-BE49-F238E27FC236}">
                <a16:creationId xmlns:a16="http://schemas.microsoft.com/office/drawing/2014/main" id="{07A06AF0-645A-48E5-B660-70A73FF579DD}"/>
              </a:ext>
            </a:extLst>
          </p:cNvPr>
          <p:cNvSpPr>
            <a:spLocks noGrp="1"/>
          </p:cNvSpPr>
          <p:nvPr>
            <p:ph type="dt" idx="1"/>
          </p:nvPr>
        </p:nvSpPr>
        <p:spPr/>
        <p:txBody>
          <a:bodyPr/>
          <a:lstStyle/>
          <a:p>
            <a:pPr>
              <a:defRPr/>
            </a:pPr>
            <a:r>
              <a:rPr lang="en-US"/>
              <a:t>1/2021</a:t>
            </a:r>
            <a:endParaRPr lang="en-US" dirty="0"/>
          </a:p>
        </p:txBody>
      </p:sp>
      <p:sp>
        <p:nvSpPr>
          <p:cNvPr id="4" name="Slide Number Placeholder 3">
            <a:extLst>
              <a:ext uri="{FF2B5EF4-FFF2-40B4-BE49-F238E27FC236}">
                <a16:creationId xmlns:a16="http://schemas.microsoft.com/office/drawing/2014/main" id="{C7B82C1F-98A9-4B74-9174-3E3D33A6E1B7}"/>
              </a:ext>
            </a:extLst>
          </p:cNvPr>
          <p:cNvSpPr>
            <a:spLocks noGrp="1"/>
          </p:cNvSpPr>
          <p:nvPr>
            <p:ph type="sldNum" sz="quarter" idx="5"/>
          </p:nvPr>
        </p:nvSpPr>
        <p:spPr/>
        <p:txBody>
          <a:bodyPr/>
          <a:lstStyle/>
          <a:p>
            <a:pPr>
              <a:defRPr/>
            </a:pPr>
            <a:fld id="{7B4EBB17-9025-42A3-A63C-9BB9DF6E39DD}" type="slidenum">
              <a:rPr lang="en-US" altLang="en-US" smtClean="0"/>
              <a:pPr>
                <a:defRPr/>
              </a:pPr>
              <a:t>59</a:t>
            </a:fld>
            <a:endParaRPr lang="en-US" altLang="en-US"/>
          </a:p>
        </p:txBody>
      </p:sp>
      <p:sp>
        <p:nvSpPr>
          <p:cNvPr id="5" name="Footer Placeholder 4">
            <a:extLst>
              <a:ext uri="{FF2B5EF4-FFF2-40B4-BE49-F238E27FC236}">
                <a16:creationId xmlns:a16="http://schemas.microsoft.com/office/drawing/2014/main" id="{7282F5B4-A734-4904-BBC4-6E5F33AFB28B}"/>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The brain is structured into three basic “units” </a:t>
            </a:r>
            <a:r>
              <a:rPr lang="en-US" altLang="en-US" i="1" dirty="0">
                <a:latin typeface="Times New Roman" panose="02020603050405020304" pitchFamily="18" charset="0"/>
                <a:cs typeface="Times New Roman" panose="02020603050405020304" pitchFamily="18" charset="0"/>
              </a:rPr>
              <a:t>read slide…</a:t>
            </a:r>
          </a:p>
          <a:p>
            <a:endParaRPr lang="en-US" altLang="en-US" dirty="0"/>
          </a:p>
          <a:p>
            <a:pPr marL="171450" indent="-171450">
              <a:buFont typeface="Arial" panose="020B0604020202020204" pitchFamily="34" charset="0"/>
              <a:buChar char="•"/>
            </a:pPr>
            <a:r>
              <a:rPr lang="en-US" altLang="en-US" dirty="0"/>
              <a:t>The forebrain hosts the largest and most advanced part of the brain including the cerebrum and cerebral cortex where intellectual activities occur.</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The midbrain houses the uppermost part of brain stem and is the relay station for sensory and motor information that controls reflexes, eye movements and voluntary movement.</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The hindbrain includes the cerebellum, brain stem, upper part of the spinal cord including the medulla oblongata and pons; controlling the body’s vital functions such as breathing, heart rhythm, digestion and coordinating body movements and posture.</a:t>
            </a:r>
          </a:p>
          <a:p>
            <a:endParaRPr lang="en-US" dirty="0"/>
          </a:p>
        </p:txBody>
      </p:sp>
      <p:sp>
        <p:nvSpPr>
          <p:cNvPr id="8" name="Slide Image Placeholder 7">
            <a:extLst>
              <a:ext uri="{FF2B5EF4-FFF2-40B4-BE49-F238E27FC236}">
                <a16:creationId xmlns:a16="http://schemas.microsoft.com/office/drawing/2014/main" id="{3EB0D8F9-5B78-4869-AB0A-BF3A49D42C1C}"/>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34135979-BA7E-4FC2-B05A-C6CA039C5009}"/>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ED75AA86-EF89-4A9E-9960-104AE5C94F0E}"/>
              </a:ext>
            </a:extLst>
          </p:cNvPr>
          <p:cNvSpPr>
            <a:spLocks noGrp="1"/>
          </p:cNvSpPr>
          <p:nvPr>
            <p:ph type="sldNum" sz="quarter" idx="5"/>
          </p:nvPr>
        </p:nvSpPr>
        <p:spPr/>
        <p:txBody>
          <a:bodyPr/>
          <a:lstStyle/>
          <a:p>
            <a:pPr>
              <a:defRPr/>
            </a:pPr>
            <a:fld id="{7B4EBB17-9025-42A3-A63C-9BB9DF6E39DD}" type="slidenum">
              <a:rPr lang="en-US" altLang="en-US" smtClean="0"/>
              <a:pPr>
                <a:defRPr/>
              </a:pPr>
              <a:t>6</a:t>
            </a:fld>
            <a:endParaRPr lang="en-US" altLang="en-US"/>
          </a:p>
        </p:txBody>
      </p:sp>
      <p:sp>
        <p:nvSpPr>
          <p:cNvPr id="6" name="Footer Placeholder 5">
            <a:extLst>
              <a:ext uri="{FF2B5EF4-FFF2-40B4-BE49-F238E27FC236}">
                <a16:creationId xmlns:a16="http://schemas.microsoft.com/office/drawing/2014/main" id="{4D1C47C4-9BFF-4476-BC33-09D2F99BA249}"/>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34425495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Notes Placeholder 2"/>
          <p:cNvSpPr>
            <a:spLocks noGrp="1"/>
          </p:cNvSpPr>
          <p:nvPr>
            <p:ph type="body" idx="1"/>
          </p:nvPr>
        </p:nvSpPr>
        <p:spPr/>
        <p:txBody>
          <a:bodyPr/>
          <a:lstStyle/>
          <a:p>
            <a:r>
              <a:rPr lang="en-US" altLang="en-US" dirty="0"/>
              <a:t>The Afterschool Snack Program was first implemented in 1999 as a result of the 1998 reauthorization of the Child Nutrition Act. This program provides funds for the service of nutritious snacks for children enrolled in eligible after school care programs. </a:t>
            </a:r>
          </a:p>
          <a:p>
            <a:endParaRPr lang="en-US" altLang="en-US" dirty="0"/>
          </a:p>
          <a:p>
            <a:r>
              <a:rPr lang="en-US" altLang="en-US" dirty="0"/>
              <a:t>The CACFP At-Risk Afterschool Meals Program is a federal program that provides reimbursement for healthful meals and snacks served to at-risk children and adults. Meals can be provided to qualified after school care sites that provide programming and snacks for low-income school age children and youth. </a:t>
            </a:r>
          </a:p>
          <a:p>
            <a:endParaRPr lang="en-US" altLang="en-US" dirty="0"/>
          </a:p>
          <a:p>
            <a:r>
              <a:rPr lang="en-US" altLang="en-US" dirty="0"/>
              <a:t>The Summer Food Service Program can be sponsored by school districts and community organizations throughout the summer in low income areas because the need for good nutrition does not end with the school year.</a:t>
            </a:r>
          </a:p>
          <a:p>
            <a:endParaRPr lang="en-US" altLang="en-US" dirty="0"/>
          </a:p>
          <a:p>
            <a:endParaRPr lang="en-US" altLang="en-US" dirty="0"/>
          </a:p>
        </p:txBody>
      </p:sp>
      <p:sp>
        <p:nvSpPr>
          <p:cNvPr id="3" name="Slide Image Placeholder 2">
            <a:extLst>
              <a:ext uri="{FF2B5EF4-FFF2-40B4-BE49-F238E27FC236}">
                <a16:creationId xmlns:a16="http://schemas.microsoft.com/office/drawing/2014/main" id="{76D04E07-2AF8-425F-83CD-B863031FF609}"/>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09F1B032-19A9-4262-9D8D-401B8D6DB61F}"/>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EE108213-7249-491B-BAC3-430A1A4E5AB6}"/>
              </a:ext>
            </a:extLst>
          </p:cNvPr>
          <p:cNvSpPr>
            <a:spLocks noGrp="1"/>
          </p:cNvSpPr>
          <p:nvPr>
            <p:ph type="sldNum" sz="quarter" idx="5"/>
          </p:nvPr>
        </p:nvSpPr>
        <p:spPr/>
        <p:txBody>
          <a:bodyPr/>
          <a:lstStyle/>
          <a:p>
            <a:pPr>
              <a:defRPr/>
            </a:pPr>
            <a:fld id="{7B4EBB17-9025-42A3-A63C-9BB9DF6E39DD}" type="slidenum">
              <a:rPr lang="en-US" altLang="en-US" smtClean="0"/>
              <a:pPr>
                <a:defRPr/>
              </a:pPr>
              <a:t>60</a:t>
            </a:fld>
            <a:endParaRPr lang="en-US" altLang="en-US"/>
          </a:p>
        </p:txBody>
      </p:sp>
      <p:sp>
        <p:nvSpPr>
          <p:cNvPr id="6" name="Footer Placeholder 5">
            <a:extLst>
              <a:ext uri="{FF2B5EF4-FFF2-40B4-BE49-F238E27FC236}">
                <a16:creationId xmlns:a16="http://schemas.microsoft.com/office/drawing/2014/main" id="{920FB2BA-0B19-4231-9F7F-D226D93D4EB1}"/>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Notes Placeholder 2"/>
          <p:cNvSpPr>
            <a:spLocks noGrp="1"/>
          </p:cNvSpPr>
          <p:nvPr>
            <p:ph type="body" idx="1"/>
          </p:nvPr>
        </p:nvSpPr>
        <p:spPr/>
        <p:txBody>
          <a:bodyPr/>
          <a:lstStyle/>
          <a:p>
            <a:r>
              <a:rPr lang="en-US" altLang="en-US" dirty="0"/>
              <a:t>Farm to plate initiatives connects schools with local communities, provides fresh, healthy food options and supports local farming and food producers. Students gain access to healthy, local foods as well as engage in educational opportunities such as school gardens and food preparation activities. Farm to plate teaches children and their families to make informed food choices and strengthens the local economy. Incorporating local food into school meals encourages children to experience more healthy foods. </a:t>
            </a:r>
          </a:p>
          <a:p>
            <a:endParaRPr lang="en-US" altLang="en-US" dirty="0"/>
          </a:p>
          <a:p>
            <a:r>
              <a:rPr lang="en-US" altLang="en-US" dirty="0"/>
              <a:t>When schools hear Farm to Plate, fruits and vegetables typically come to mind. The growing season in Kansas can make it challenging to incorporate local fruits and vegetables only, but Kansas has many other products like local beef and pork, milk and whole wheat flour that can be served weekly, year-round!</a:t>
            </a:r>
          </a:p>
          <a:p>
            <a:endParaRPr lang="en-US" altLang="en-US" dirty="0"/>
          </a:p>
          <a:p>
            <a:r>
              <a:rPr lang="en-US" altLang="en-US" dirty="0"/>
              <a:t>The Kansas School Wellness Policy Guidelines support incorporating local food products into school meals. A Modeling Level Wellness Policy can be met through serving a Kansas product in the school meals program at least one time per week.  </a:t>
            </a:r>
          </a:p>
          <a:p>
            <a:endParaRPr lang="en-US" altLang="en-US" dirty="0"/>
          </a:p>
          <a:p>
            <a:endParaRPr lang="en-US" altLang="en-US" dirty="0"/>
          </a:p>
          <a:p>
            <a:endParaRPr lang="en-US" altLang="en-US" dirty="0"/>
          </a:p>
          <a:p>
            <a:endParaRPr lang="en-US" altLang="en-US" dirty="0"/>
          </a:p>
        </p:txBody>
      </p:sp>
      <p:sp>
        <p:nvSpPr>
          <p:cNvPr id="3" name="Slide Image Placeholder 2">
            <a:extLst>
              <a:ext uri="{FF2B5EF4-FFF2-40B4-BE49-F238E27FC236}">
                <a16:creationId xmlns:a16="http://schemas.microsoft.com/office/drawing/2014/main" id="{399441F0-F96E-4838-B73F-BC3AF9C25C8E}"/>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8215B9E4-CEFE-46FA-8BCC-1ED1647DA9C1}"/>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B4F77A20-3A8F-41BA-89D8-2CEAAF888329}"/>
              </a:ext>
            </a:extLst>
          </p:cNvPr>
          <p:cNvSpPr>
            <a:spLocks noGrp="1"/>
          </p:cNvSpPr>
          <p:nvPr>
            <p:ph type="sldNum" sz="quarter" idx="5"/>
          </p:nvPr>
        </p:nvSpPr>
        <p:spPr/>
        <p:txBody>
          <a:bodyPr/>
          <a:lstStyle/>
          <a:p>
            <a:pPr>
              <a:defRPr/>
            </a:pPr>
            <a:fld id="{7B4EBB17-9025-42A3-A63C-9BB9DF6E39DD}" type="slidenum">
              <a:rPr lang="en-US" altLang="en-US" smtClean="0"/>
              <a:pPr>
                <a:defRPr/>
              </a:pPr>
              <a:t>61</a:t>
            </a:fld>
            <a:endParaRPr lang="en-US" altLang="en-US"/>
          </a:p>
        </p:txBody>
      </p:sp>
      <p:sp>
        <p:nvSpPr>
          <p:cNvPr id="6" name="Footer Placeholder 5">
            <a:extLst>
              <a:ext uri="{FF2B5EF4-FFF2-40B4-BE49-F238E27FC236}">
                <a16:creationId xmlns:a16="http://schemas.microsoft.com/office/drawing/2014/main" id="{7B652648-D98E-4931-B3FC-F301814857A7}"/>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Notes Placeholder 2"/>
          <p:cNvSpPr>
            <a:spLocks noGrp="1"/>
          </p:cNvSpPr>
          <p:nvPr>
            <p:ph type="body" idx="1"/>
          </p:nvPr>
        </p:nvSpPr>
        <p:spPr/>
        <p:txBody>
          <a:bodyPr/>
          <a:lstStyle/>
          <a:p>
            <a:r>
              <a:rPr lang="en-US" altLang="en-US" dirty="0"/>
              <a:t>There is a variety of ways to improve nutrition quality in school meals; such as following the National School Meal and Smart Snacks standards, utilizing scratch cooking and baking techniques, using fresh local foods often and identifying nutrient dense foods to serve. </a:t>
            </a:r>
          </a:p>
          <a:p>
            <a:endParaRPr lang="en-US" altLang="en-US" dirty="0"/>
          </a:p>
          <a:p>
            <a:r>
              <a:rPr lang="en-US" altLang="en-US" dirty="0"/>
              <a:t>Nutrient density was briefly discussed earlier and can be simply defined as the ratio of nutrients to calorie content. In other words, the most concentrated amount of healthy nutrients relative to the food’s calorie content. The Dietary Guidelines for Americans recommend choosing foods that are nutrient dense and further defines nutrient density, as foods and beverages that contain vitamins, minerals, dietary fiber, and other beneficial substances that may have positive health effects. They are also naturally lean or low in saturated fat and have little or no added saturated fat, sugars, refined starches, and sodium. </a:t>
            </a:r>
          </a:p>
          <a:p>
            <a:endParaRPr lang="en-US" altLang="en-US" dirty="0"/>
          </a:p>
          <a:p>
            <a:r>
              <a:rPr lang="en-US" altLang="en-US" i="1" dirty="0">
                <a:latin typeface="Times New Roman" panose="02020603050405020304" pitchFamily="18" charset="0"/>
                <a:cs typeface="Times New Roman" panose="02020603050405020304" pitchFamily="18" charset="0"/>
              </a:rPr>
              <a:t>Read slide… Examples of nutrient dense foods served in school settings include: whole grains, eggs, fat-free (skim) and low-fat (1%) milk, lean meats and poultry, seafood, beans and peas, fruits, vegetables, unsalted nuts and seeds. </a:t>
            </a:r>
          </a:p>
          <a:p>
            <a:endParaRPr lang="en-US" altLang="en-US" dirty="0"/>
          </a:p>
          <a:p>
            <a:endParaRPr lang="en-US" altLang="en-US" dirty="0"/>
          </a:p>
        </p:txBody>
      </p:sp>
      <p:sp>
        <p:nvSpPr>
          <p:cNvPr id="3" name="Slide Image Placeholder 2">
            <a:extLst>
              <a:ext uri="{FF2B5EF4-FFF2-40B4-BE49-F238E27FC236}">
                <a16:creationId xmlns:a16="http://schemas.microsoft.com/office/drawing/2014/main" id="{6D696E8E-69C5-445C-B5AC-33B5E10E4249}"/>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42ADA052-A4A2-4567-AD6D-C68B860789FD}"/>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A795A00B-FB71-4246-9BC8-1E42DDBB4F81}"/>
              </a:ext>
            </a:extLst>
          </p:cNvPr>
          <p:cNvSpPr>
            <a:spLocks noGrp="1"/>
          </p:cNvSpPr>
          <p:nvPr>
            <p:ph type="sldNum" sz="quarter" idx="5"/>
          </p:nvPr>
        </p:nvSpPr>
        <p:spPr/>
        <p:txBody>
          <a:bodyPr/>
          <a:lstStyle/>
          <a:p>
            <a:pPr>
              <a:defRPr/>
            </a:pPr>
            <a:fld id="{7B4EBB17-9025-42A3-A63C-9BB9DF6E39DD}" type="slidenum">
              <a:rPr lang="en-US" altLang="en-US" smtClean="0"/>
              <a:pPr>
                <a:defRPr/>
              </a:pPr>
              <a:t>62</a:t>
            </a:fld>
            <a:endParaRPr lang="en-US" altLang="en-US"/>
          </a:p>
        </p:txBody>
      </p:sp>
      <p:sp>
        <p:nvSpPr>
          <p:cNvPr id="6" name="Footer Placeholder 5">
            <a:extLst>
              <a:ext uri="{FF2B5EF4-FFF2-40B4-BE49-F238E27FC236}">
                <a16:creationId xmlns:a16="http://schemas.microsoft.com/office/drawing/2014/main" id="{270BD33A-56B8-4837-9E0C-E603BF25896F}"/>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32B6F7C1-30F7-4C24-9219-636720B751D4}"/>
              </a:ext>
            </a:extLst>
          </p:cNvPr>
          <p:cNvSpPr>
            <a:spLocks noGrp="1"/>
          </p:cNvSpPr>
          <p:nvPr>
            <p:ph type="body" idx="1"/>
          </p:nvPr>
        </p:nvSpPr>
        <p:spPr/>
        <p:txBody>
          <a:bodyPr/>
          <a:lstStyle/>
          <a:p>
            <a:pPr algn="ctr"/>
            <a:r>
              <a:rPr lang="en-US" b="1" dirty="0"/>
              <a:t>Activity: This or That </a:t>
            </a:r>
          </a:p>
          <a:p>
            <a:endParaRPr lang="en-US" dirty="0"/>
          </a:p>
          <a:p>
            <a:r>
              <a:rPr lang="en-US" dirty="0"/>
              <a:t>When making a food or beverage choice consider nutrient density. Think of nutrient density this way:  You are wanting a snack and it is a few hours until dinner so you decide between whole grain crackers or sandwich cookies. Which do you choose?  </a:t>
            </a:r>
          </a:p>
          <a:p>
            <a:endParaRPr lang="en-US" dirty="0"/>
          </a:p>
          <a:p>
            <a:r>
              <a:rPr lang="en-US" dirty="0"/>
              <a:t>A whole grain cracker made with whole grain flour would be more nutrient dense than the sandwich cookie made with white flour and the first ingredient being sugar. </a:t>
            </a:r>
          </a:p>
          <a:p>
            <a:endParaRPr lang="en-US" dirty="0"/>
          </a:p>
        </p:txBody>
      </p:sp>
      <p:sp>
        <p:nvSpPr>
          <p:cNvPr id="4" name="Slide Image Placeholder 3">
            <a:extLst>
              <a:ext uri="{FF2B5EF4-FFF2-40B4-BE49-F238E27FC236}">
                <a16:creationId xmlns:a16="http://schemas.microsoft.com/office/drawing/2014/main" id="{04F38F79-435D-48E6-9ECE-08F335F3A0FD}"/>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B309FFA0-8861-4EF6-A36F-5A0EA0587DFF}"/>
              </a:ext>
            </a:extLst>
          </p:cNvPr>
          <p:cNvSpPr>
            <a:spLocks noGrp="1"/>
          </p:cNvSpPr>
          <p:nvPr>
            <p:ph type="dt" idx="1"/>
          </p:nvPr>
        </p:nvSpPr>
        <p:spPr/>
        <p:txBody>
          <a:bodyPr/>
          <a:lstStyle/>
          <a:p>
            <a:pPr>
              <a:defRPr/>
            </a:pPr>
            <a:r>
              <a:rPr lang="en-US"/>
              <a:t>1/2021</a:t>
            </a:r>
            <a:endParaRPr lang="en-US" dirty="0"/>
          </a:p>
        </p:txBody>
      </p:sp>
      <p:sp>
        <p:nvSpPr>
          <p:cNvPr id="6" name="Slide Number Placeholder 5">
            <a:extLst>
              <a:ext uri="{FF2B5EF4-FFF2-40B4-BE49-F238E27FC236}">
                <a16:creationId xmlns:a16="http://schemas.microsoft.com/office/drawing/2014/main" id="{3EB28190-ECC2-4FC1-AD10-19A6A9D5EFB2}"/>
              </a:ext>
            </a:extLst>
          </p:cNvPr>
          <p:cNvSpPr>
            <a:spLocks noGrp="1"/>
          </p:cNvSpPr>
          <p:nvPr>
            <p:ph type="sldNum" sz="quarter" idx="5"/>
          </p:nvPr>
        </p:nvSpPr>
        <p:spPr/>
        <p:txBody>
          <a:bodyPr/>
          <a:lstStyle/>
          <a:p>
            <a:pPr>
              <a:defRPr/>
            </a:pPr>
            <a:fld id="{7B4EBB17-9025-42A3-A63C-9BB9DF6E39DD}" type="slidenum">
              <a:rPr lang="en-US" altLang="en-US" smtClean="0"/>
              <a:pPr>
                <a:defRPr/>
              </a:pPr>
              <a:t>63</a:t>
            </a:fld>
            <a:endParaRPr lang="en-US" altLang="en-US"/>
          </a:p>
        </p:txBody>
      </p:sp>
      <p:sp>
        <p:nvSpPr>
          <p:cNvPr id="7" name="Footer Placeholder 6">
            <a:extLst>
              <a:ext uri="{FF2B5EF4-FFF2-40B4-BE49-F238E27FC236}">
                <a16:creationId xmlns:a16="http://schemas.microsoft.com/office/drawing/2014/main" id="{627E1D67-286B-4F6F-9DD6-0912D0B5A70A}"/>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32B6F7C1-30F7-4C24-9219-636720B751D4}"/>
              </a:ext>
            </a:extLst>
          </p:cNvPr>
          <p:cNvSpPr>
            <a:spLocks noGrp="1"/>
          </p:cNvSpPr>
          <p:nvPr>
            <p:ph type="body" idx="1"/>
          </p:nvPr>
        </p:nvSpPr>
        <p:spPr/>
        <p:txBody>
          <a:bodyPr/>
          <a:lstStyle/>
          <a:p>
            <a:pPr algn="ctr"/>
            <a:r>
              <a:rPr lang="en-US" b="1" dirty="0"/>
              <a:t>Activity: This or That </a:t>
            </a:r>
          </a:p>
          <a:p>
            <a:endParaRPr lang="en-US" dirty="0"/>
          </a:p>
          <a:p>
            <a:r>
              <a:rPr lang="en-US" dirty="0"/>
              <a:t>Which is more nutrient dense, an orange or orange juice?  </a:t>
            </a:r>
            <a:r>
              <a:rPr lang="en-US" i="1" dirty="0">
                <a:latin typeface="Times New Roman" panose="02020603050405020304" pitchFamily="18" charset="0"/>
                <a:cs typeface="Times New Roman" panose="02020603050405020304" pitchFamily="18" charset="0"/>
              </a:rPr>
              <a:t>Ask participants to type their guess in the chat box. </a:t>
            </a:r>
          </a:p>
          <a:p>
            <a:endParaRPr lang="en-US" dirty="0"/>
          </a:p>
          <a:p>
            <a:r>
              <a:rPr lang="en-US" dirty="0"/>
              <a:t>An orange is more nutrient dense than orange juice. Fiber is found in the pulp of the fruit. When juice is made, the pulp is usually removed, and unfortunately the fiber goes with it!</a:t>
            </a:r>
          </a:p>
          <a:p>
            <a:endParaRPr lang="en-US" dirty="0"/>
          </a:p>
          <a:p>
            <a:endParaRPr lang="en-US" dirty="0"/>
          </a:p>
          <a:p>
            <a:endParaRPr lang="en-US" dirty="0"/>
          </a:p>
          <a:p>
            <a:endParaRPr lang="en-US" dirty="0"/>
          </a:p>
        </p:txBody>
      </p:sp>
      <p:sp>
        <p:nvSpPr>
          <p:cNvPr id="4" name="Slide Image Placeholder 3">
            <a:extLst>
              <a:ext uri="{FF2B5EF4-FFF2-40B4-BE49-F238E27FC236}">
                <a16:creationId xmlns:a16="http://schemas.microsoft.com/office/drawing/2014/main" id="{C60CD9A1-1BEA-4E13-9D9A-AB3F60ED2143}"/>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3BD2396B-6E20-4ED8-82D1-9575A9A0FA1D}"/>
              </a:ext>
            </a:extLst>
          </p:cNvPr>
          <p:cNvSpPr>
            <a:spLocks noGrp="1"/>
          </p:cNvSpPr>
          <p:nvPr>
            <p:ph type="dt" idx="1"/>
          </p:nvPr>
        </p:nvSpPr>
        <p:spPr/>
        <p:txBody>
          <a:bodyPr/>
          <a:lstStyle/>
          <a:p>
            <a:pPr>
              <a:defRPr/>
            </a:pPr>
            <a:r>
              <a:rPr lang="en-US"/>
              <a:t>1/2021</a:t>
            </a:r>
            <a:endParaRPr lang="en-US" dirty="0"/>
          </a:p>
        </p:txBody>
      </p:sp>
      <p:sp>
        <p:nvSpPr>
          <p:cNvPr id="6" name="Slide Number Placeholder 5">
            <a:extLst>
              <a:ext uri="{FF2B5EF4-FFF2-40B4-BE49-F238E27FC236}">
                <a16:creationId xmlns:a16="http://schemas.microsoft.com/office/drawing/2014/main" id="{141C09FA-E281-4840-8DBF-B4BA12681A56}"/>
              </a:ext>
            </a:extLst>
          </p:cNvPr>
          <p:cNvSpPr>
            <a:spLocks noGrp="1"/>
          </p:cNvSpPr>
          <p:nvPr>
            <p:ph type="sldNum" sz="quarter" idx="5"/>
          </p:nvPr>
        </p:nvSpPr>
        <p:spPr/>
        <p:txBody>
          <a:bodyPr/>
          <a:lstStyle/>
          <a:p>
            <a:pPr>
              <a:defRPr/>
            </a:pPr>
            <a:fld id="{7B4EBB17-9025-42A3-A63C-9BB9DF6E39DD}" type="slidenum">
              <a:rPr lang="en-US" altLang="en-US" smtClean="0"/>
              <a:pPr>
                <a:defRPr/>
              </a:pPr>
              <a:t>64</a:t>
            </a:fld>
            <a:endParaRPr lang="en-US" altLang="en-US"/>
          </a:p>
        </p:txBody>
      </p:sp>
      <p:sp>
        <p:nvSpPr>
          <p:cNvPr id="7" name="Footer Placeholder 6">
            <a:extLst>
              <a:ext uri="{FF2B5EF4-FFF2-40B4-BE49-F238E27FC236}">
                <a16:creationId xmlns:a16="http://schemas.microsoft.com/office/drawing/2014/main" id="{ABC4B61C-B115-4435-83AF-402CEBB59270}"/>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39330453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32B6F7C1-30F7-4C24-9219-636720B751D4}"/>
              </a:ext>
            </a:extLst>
          </p:cNvPr>
          <p:cNvSpPr>
            <a:spLocks noGrp="1"/>
          </p:cNvSpPr>
          <p:nvPr>
            <p:ph type="body" idx="1"/>
          </p:nvPr>
        </p:nvSpPr>
        <p:spPr/>
        <p:txBody>
          <a:bodyPr/>
          <a:lstStyle/>
          <a:p>
            <a:pPr algn="ctr"/>
            <a:r>
              <a:rPr lang="en-US" b="1" dirty="0"/>
              <a:t>Activity: This or That </a:t>
            </a:r>
          </a:p>
          <a:p>
            <a:endParaRPr lang="en-US" dirty="0"/>
          </a:p>
          <a:p>
            <a:r>
              <a:rPr lang="en-US" dirty="0"/>
              <a:t>Which is more nutrient dense, pretzels or peanuts?  </a:t>
            </a:r>
            <a:r>
              <a:rPr lang="en-US" i="1" dirty="0">
                <a:latin typeface="Times New Roman" panose="02020603050405020304" pitchFamily="18" charset="0"/>
                <a:cs typeface="Times New Roman" panose="02020603050405020304" pitchFamily="18" charset="0"/>
              </a:rPr>
              <a:t>Ask participants to type their guess in the chat box. </a:t>
            </a:r>
          </a:p>
          <a:p>
            <a:endParaRPr lang="en-US" dirty="0"/>
          </a:p>
          <a:p>
            <a:r>
              <a:rPr lang="en-US" dirty="0"/>
              <a:t>Peanuts are more nutrient dense than pretzels. Peanuts will provide a source of protein that pretzels will not. Protein helps keep us full longer! Pretzels are made with refined white flour. </a:t>
            </a:r>
          </a:p>
          <a:p>
            <a:endParaRPr lang="en-US" dirty="0"/>
          </a:p>
          <a:p>
            <a:endParaRPr lang="en-US" dirty="0"/>
          </a:p>
          <a:p>
            <a:endParaRPr lang="en-US" dirty="0"/>
          </a:p>
          <a:p>
            <a:endParaRPr lang="en-US" dirty="0"/>
          </a:p>
        </p:txBody>
      </p:sp>
      <p:sp>
        <p:nvSpPr>
          <p:cNvPr id="4" name="Slide Image Placeholder 3">
            <a:extLst>
              <a:ext uri="{FF2B5EF4-FFF2-40B4-BE49-F238E27FC236}">
                <a16:creationId xmlns:a16="http://schemas.microsoft.com/office/drawing/2014/main" id="{2F927FE8-7832-4C1E-8263-525C3D68B6D6}"/>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6CF66569-8BC6-4A69-A85D-14D36EF2D5FF}"/>
              </a:ext>
            </a:extLst>
          </p:cNvPr>
          <p:cNvSpPr>
            <a:spLocks noGrp="1"/>
          </p:cNvSpPr>
          <p:nvPr>
            <p:ph type="dt" idx="1"/>
          </p:nvPr>
        </p:nvSpPr>
        <p:spPr/>
        <p:txBody>
          <a:bodyPr/>
          <a:lstStyle/>
          <a:p>
            <a:pPr>
              <a:defRPr/>
            </a:pPr>
            <a:r>
              <a:rPr lang="en-US"/>
              <a:t>1/2021</a:t>
            </a:r>
            <a:endParaRPr lang="en-US" dirty="0"/>
          </a:p>
        </p:txBody>
      </p:sp>
      <p:sp>
        <p:nvSpPr>
          <p:cNvPr id="6" name="Slide Number Placeholder 5">
            <a:extLst>
              <a:ext uri="{FF2B5EF4-FFF2-40B4-BE49-F238E27FC236}">
                <a16:creationId xmlns:a16="http://schemas.microsoft.com/office/drawing/2014/main" id="{AF532045-CDB1-4CA1-8C28-4F005979912E}"/>
              </a:ext>
            </a:extLst>
          </p:cNvPr>
          <p:cNvSpPr>
            <a:spLocks noGrp="1"/>
          </p:cNvSpPr>
          <p:nvPr>
            <p:ph type="sldNum" sz="quarter" idx="5"/>
          </p:nvPr>
        </p:nvSpPr>
        <p:spPr/>
        <p:txBody>
          <a:bodyPr/>
          <a:lstStyle/>
          <a:p>
            <a:pPr>
              <a:defRPr/>
            </a:pPr>
            <a:fld id="{7B4EBB17-9025-42A3-A63C-9BB9DF6E39DD}" type="slidenum">
              <a:rPr lang="en-US" altLang="en-US" smtClean="0"/>
              <a:pPr>
                <a:defRPr/>
              </a:pPr>
              <a:t>65</a:t>
            </a:fld>
            <a:endParaRPr lang="en-US" altLang="en-US"/>
          </a:p>
        </p:txBody>
      </p:sp>
      <p:sp>
        <p:nvSpPr>
          <p:cNvPr id="7" name="Footer Placeholder 6">
            <a:extLst>
              <a:ext uri="{FF2B5EF4-FFF2-40B4-BE49-F238E27FC236}">
                <a16:creationId xmlns:a16="http://schemas.microsoft.com/office/drawing/2014/main" id="{8C9A54A0-4EEC-47B0-AC19-B663D5966472}"/>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31152394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32B6F7C1-30F7-4C24-9219-636720B751D4}"/>
              </a:ext>
            </a:extLst>
          </p:cNvPr>
          <p:cNvSpPr>
            <a:spLocks noGrp="1"/>
          </p:cNvSpPr>
          <p:nvPr>
            <p:ph type="body" idx="1"/>
          </p:nvPr>
        </p:nvSpPr>
        <p:spPr/>
        <p:txBody>
          <a:bodyPr/>
          <a:lstStyle/>
          <a:p>
            <a:pPr algn="ctr"/>
            <a:r>
              <a:rPr lang="en-US" b="1" dirty="0"/>
              <a:t>Activity: This or That </a:t>
            </a:r>
          </a:p>
          <a:p>
            <a:endParaRPr lang="en-US" dirty="0"/>
          </a:p>
          <a:p>
            <a:r>
              <a:rPr lang="en-US" dirty="0"/>
              <a:t>Which is more nutrient dense, veggie straws or popcorn?  </a:t>
            </a:r>
            <a:r>
              <a:rPr lang="en-US" i="1" dirty="0">
                <a:latin typeface="Times New Roman" panose="02020603050405020304" pitchFamily="18" charset="0"/>
                <a:cs typeface="Times New Roman" panose="02020603050405020304" pitchFamily="18" charset="0"/>
              </a:rPr>
              <a:t>Ask participants to type their guess in the chat box. </a:t>
            </a:r>
          </a:p>
          <a:p>
            <a:endParaRPr lang="en-US" dirty="0"/>
          </a:p>
          <a:p>
            <a:r>
              <a:rPr lang="en-US" dirty="0"/>
              <a:t>Popcorn is more nutrient dense than veggie straws. Some people are tricked by veggie straws as they have vegetable in the name and often times are promoted as natural or organic. The first ingredient in veggie straws is potato flour, an unenriched starch. Popcorn is a whole grain, fiber-rich snack option, making it the more nutrient dense choice. </a:t>
            </a:r>
          </a:p>
          <a:p>
            <a:endParaRPr lang="en-US" dirty="0"/>
          </a:p>
          <a:p>
            <a:endParaRPr lang="en-US" dirty="0"/>
          </a:p>
          <a:p>
            <a:endParaRPr lang="en-US" dirty="0"/>
          </a:p>
          <a:p>
            <a:endParaRPr lang="en-US" dirty="0"/>
          </a:p>
        </p:txBody>
      </p:sp>
      <p:sp>
        <p:nvSpPr>
          <p:cNvPr id="4" name="Slide Image Placeholder 3">
            <a:extLst>
              <a:ext uri="{FF2B5EF4-FFF2-40B4-BE49-F238E27FC236}">
                <a16:creationId xmlns:a16="http://schemas.microsoft.com/office/drawing/2014/main" id="{AE4FCC39-BD61-4DAF-B648-55043A27F263}"/>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FEE0F014-392C-4BC0-BC92-8486DBB89522}"/>
              </a:ext>
            </a:extLst>
          </p:cNvPr>
          <p:cNvSpPr>
            <a:spLocks noGrp="1"/>
          </p:cNvSpPr>
          <p:nvPr>
            <p:ph type="dt" idx="1"/>
          </p:nvPr>
        </p:nvSpPr>
        <p:spPr/>
        <p:txBody>
          <a:bodyPr/>
          <a:lstStyle/>
          <a:p>
            <a:pPr>
              <a:defRPr/>
            </a:pPr>
            <a:r>
              <a:rPr lang="en-US"/>
              <a:t>1/2021</a:t>
            </a:r>
            <a:endParaRPr lang="en-US" dirty="0"/>
          </a:p>
        </p:txBody>
      </p:sp>
      <p:sp>
        <p:nvSpPr>
          <p:cNvPr id="6" name="Slide Number Placeholder 5">
            <a:extLst>
              <a:ext uri="{FF2B5EF4-FFF2-40B4-BE49-F238E27FC236}">
                <a16:creationId xmlns:a16="http://schemas.microsoft.com/office/drawing/2014/main" id="{13D9ABD1-965D-4BA3-8DFF-6586A00A6C9D}"/>
              </a:ext>
            </a:extLst>
          </p:cNvPr>
          <p:cNvSpPr>
            <a:spLocks noGrp="1"/>
          </p:cNvSpPr>
          <p:nvPr>
            <p:ph type="sldNum" sz="quarter" idx="5"/>
          </p:nvPr>
        </p:nvSpPr>
        <p:spPr/>
        <p:txBody>
          <a:bodyPr/>
          <a:lstStyle/>
          <a:p>
            <a:pPr>
              <a:defRPr/>
            </a:pPr>
            <a:fld id="{7B4EBB17-9025-42A3-A63C-9BB9DF6E39DD}" type="slidenum">
              <a:rPr lang="en-US" altLang="en-US" smtClean="0"/>
              <a:pPr>
                <a:defRPr/>
              </a:pPr>
              <a:t>66</a:t>
            </a:fld>
            <a:endParaRPr lang="en-US" altLang="en-US"/>
          </a:p>
        </p:txBody>
      </p:sp>
      <p:sp>
        <p:nvSpPr>
          <p:cNvPr id="7" name="Footer Placeholder 6">
            <a:extLst>
              <a:ext uri="{FF2B5EF4-FFF2-40B4-BE49-F238E27FC236}">
                <a16:creationId xmlns:a16="http://schemas.microsoft.com/office/drawing/2014/main" id="{EA11FB7B-3FBE-4C9E-9287-BD5BF9FAE817}"/>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3786536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Notes Placeholder 2">
            <a:extLst>
              <a:ext uri="{FF2B5EF4-FFF2-40B4-BE49-F238E27FC236}">
                <a16:creationId xmlns:a16="http://schemas.microsoft.com/office/drawing/2014/main" id="{92D82C06-3D92-473B-A82E-0AFA13E18662}"/>
              </a:ext>
            </a:extLst>
          </p:cNvPr>
          <p:cNvSpPr>
            <a:spLocks noGrp="1"/>
          </p:cNvSpPr>
          <p:nvPr>
            <p:ph type="body" idx="1"/>
          </p:nvPr>
        </p:nvSpPr>
        <p:spPr/>
        <p:txBody>
          <a:bodyPr/>
          <a:lstStyle/>
          <a:p>
            <a:r>
              <a:rPr lang="en-US" altLang="en-US" dirty="0"/>
              <a:t>There are many known factors that affect brain function. Nutrition is one of those factors and research continues to demonstrate what you eat matters!</a:t>
            </a:r>
          </a:p>
          <a:p>
            <a:endParaRPr lang="en-US" altLang="en-US" dirty="0"/>
          </a:p>
          <a:p>
            <a:r>
              <a:rPr lang="en-US" altLang="en-US" dirty="0"/>
              <a:t>Quality nutrition can be linked to the health of the brain and specifically how children</a:t>
            </a:r>
          </a:p>
          <a:p>
            <a:r>
              <a:rPr lang="en-US" altLang="en-US" dirty="0"/>
              <a:t>perform in school.</a:t>
            </a:r>
          </a:p>
          <a:p>
            <a:endParaRPr lang="en-US" altLang="en-US" dirty="0"/>
          </a:p>
          <a:p>
            <a:r>
              <a:rPr lang="en-US" altLang="en-US" dirty="0"/>
              <a:t>An array of nutrients like carbs, fat and protein and water plus vitamins and minerals are essential for a healthy brain. The key is promotion of overall diet quality rather than isolated micronutrients or dietary components consumed by children and adolescents.</a:t>
            </a:r>
          </a:p>
          <a:p>
            <a:endParaRPr lang="en-US" altLang="en-US" dirty="0"/>
          </a:p>
          <a:p>
            <a:r>
              <a:rPr lang="en-US" altLang="en-US" dirty="0"/>
              <a:t>Enhancing brain functions through proper nutrition can be a simple way for student to </a:t>
            </a:r>
          </a:p>
          <a:p>
            <a:r>
              <a:rPr lang="en-US" altLang="en-US" dirty="0"/>
              <a:t>enhance academic achievement.</a:t>
            </a:r>
          </a:p>
          <a:p>
            <a:endParaRPr lang="en-US" altLang="en-US" dirty="0"/>
          </a:p>
          <a:p>
            <a:pPr lvl="0"/>
            <a:r>
              <a:rPr lang="en-US" dirty="0"/>
              <a:t>Creating healthy school environments takes a school-wide approach. S</a:t>
            </a:r>
            <a:r>
              <a:rPr lang="en-US" altLang="en-US" dirty="0"/>
              <a:t>chools can play an important role in addressing the nutritional needs of children. It is vital to create a healthier school environment so children are ready to learn.</a:t>
            </a:r>
          </a:p>
          <a:p>
            <a:endParaRPr lang="en-US" altLang="en-US" dirty="0"/>
          </a:p>
          <a:p>
            <a:r>
              <a:rPr lang="en-US" altLang="en-US" dirty="0"/>
              <a:t>Now is the time for schools </a:t>
            </a:r>
            <a:r>
              <a:rPr lang="en-US" dirty="0"/>
              <a:t>to impact children’s health and see positive benefits. </a:t>
            </a:r>
          </a:p>
          <a:p>
            <a:endParaRPr lang="en-US" altLang="en-US" dirty="0"/>
          </a:p>
        </p:txBody>
      </p:sp>
      <p:sp>
        <p:nvSpPr>
          <p:cNvPr id="3" name="Slide Image Placeholder 2">
            <a:extLst>
              <a:ext uri="{FF2B5EF4-FFF2-40B4-BE49-F238E27FC236}">
                <a16:creationId xmlns:a16="http://schemas.microsoft.com/office/drawing/2014/main" id="{1088B813-C635-43BB-B0FE-C13ECD08DA12}"/>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469FEE5B-3E25-4465-8B39-4FF569D73202}"/>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5C0D5DCE-5DD4-461F-8A30-CCB12B9D0381}"/>
              </a:ext>
            </a:extLst>
          </p:cNvPr>
          <p:cNvSpPr>
            <a:spLocks noGrp="1"/>
          </p:cNvSpPr>
          <p:nvPr>
            <p:ph type="sldNum" sz="quarter" idx="5"/>
          </p:nvPr>
        </p:nvSpPr>
        <p:spPr/>
        <p:txBody>
          <a:bodyPr/>
          <a:lstStyle/>
          <a:p>
            <a:pPr>
              <a:defRPr/>
            </a:pPr>
            <a:fld id="{7B4EBB17-9025-42A3-A63C-9BB9DF6E39DD}" type="slidenum">
              <a:rPr lang="en-US" altLang="en-US" smtClean="0"/>
              <a:pPr>
                <a:defRPr/>
              </a:pPr>
              <a:t>67</a:t>
            </a:fld>
            <a:endParaRPr lang="en-US" altLang="en-US"/>
          </a:p>
        </p:txBody>
      </p:sp>
      <p:sp>
        <p:nvSpPr>
          <p:cNvPr id="6" name="Footer Placeholder 5">
            <a:extLst>
              <a:ext uri="{FF2B5EF4-FFF2-40B4-BE49-F238E27FC236}">
                <a16:creationId xmlns:a16="http://schemas.microsoft.com/office/drawing/2014/main" id="{C68B00F9-A2A5-4DA3-99BD-1C59DF3A73F4}"/>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Notes Placeholder 2">
            <a:extLst>
              <a:ext uri="{FF2B5EF4-FFF2-40B4-BE49-F238E27FC236}">
                <a16:creationId xmlns:a16="http://schemas.microsoft.com/office/drawing/2014/main" id="{92D82C06-3D92-473B-A82E-0AFA13E18662}"/>
              </a:ext>
            </a:extLst>
          </p:cNvPr>
          <p:cNvSpPr>
            <a:spLocks noGrp="1"/>
          </p:cNvSpPr>
          <p:nvPr>
            <p:ph type="body" idx="1"/>
          </p:nvPr>
        </p:nvSpPr>
        <p:spPr/>
        <p:txBody>
          <a:bodyPr/>
          <a:lstStyle/>
          <a:p>
            <a:r>
              <a:rPr lang="en-US" altLang="en-US" dirty="0"/>
              <a:t>Here is a list of helpful resources and tools. </a:t>
            </a:r>
            <a:r>
              <a:rPr lang="en-US" altLang="en-US" i="1" dirty="0">
                <a:latin typeface="Times New Roman" panose="02020603050405020304" pitchFamily="18" charset="0"/>
                <a:cs typeface="Times New Roman" panose="02020603050405020304" pitchFamily="18" charset="0"/>
              </a:rPr>
              <a:t>Read slide…</a:t>
            </a:r>
          </a:p>
        </p:txBody>
      </p:sp>
      <p:sp>
        <p:nvSpPr>
          <p:cNvPr id="3" name="Slide Image Placeholder 2">
            <a:extLst>
              <a:ext uri="{FF2B5EF4-FFF2-40B4-BE49-F238E27FC236}">
                <a16:creationId xmlns:a16="http://schemas.microsoft.com/office/drawing/2014/main" id="{C8EE9C71-B9F3-45C1-88D1-A80DB4C8F008}"/>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D3287F8E-92F5-4045-B415-1927A145B587}"/>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EA2E641F-908B-4F6F-8EB2-92B4E3E18C3B}"/>
              </a:ext>
            </a:extLst>
          </p:cNvPr>
          <p:cNvSpPr>
            <a:spLocks noGrp="1"/>
          </p:cNvSpPr>
          <p:nvPr>
            <p:ph type="sldNum" sz="quarter" idx="5"/>
          </p:nvPr>
        </p:nvSpPr>
        <p:spPr/>
        <p:txBody>
          <a:bodyPr/>
          <a:lstStyle/>
          <a:p>
            <a:pPr>
              <a:defRPr/>
            </a:pPr>
            <a:fld id="{7B4EBB17-9025-42A3-A63C-9BB9DF6E39DD}" type="slidenum">
              <a:rPr lang="en-US" altLang="en-US" smtClean="0"/>
              <a:pPr>
                <a:defRPr/>
              </a:pPr>
              <a:t>68</a:t>
            </a:fld>
            <a:endParaRPr lang="en-US" altLang="en-US"/>
          </a:p>
        </p:txBody>
      </p:sp>
      <p:sp>
        <p:nvSpPr>
          <p:cNvPr id="6" name="Footer Placeholder 5">
            <a:extLst>
              <a:ext uri="{FF2B5EF4-FFF2-40B4-BE49-F238E27FC236}">
                <a16:creationId xmlns:a16="http://schemas.microsoft.com/office/drawing/2014/main" id="{387A5E5E-8276-4B03-96AD-69E4968FC41C}"/>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6002558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34BFD454-05A3-49D8-8349-D0603B3452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a:extLst>
              <a:ext uri="{FF2B5EF4-FFF2-40B4-BE49-F238E27FC236}">
                <a16:creationId xmlns:a16="http://schemas.microsoft.com/office/drawing/2014/main" id="{D22C6B34-5620-48D2-9AD3-504EB4673D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Date Placeholder 1">
            <a:extLst>
              <a:ext uri="{FF2B5EF4-FFF2-40B4-BE49-F238E27FC236}">
                <a16:creationId xmlns:a16="http://schemas.microsoft.com/office/drawing/2014/main" id="{D7F536E4-BA23-431D-BDA1-79CF8BFB18EA}"/>
              </a:ext>
            </a:extLst>
          </p:cNvPr>
          <p:cNvSpPr>
            <a:spLocks noGrp="1"/>
          </p:cNvSpPr>
          <p:nvPr>
            <p:ph type="dt" idx="1"/>
          </p:nvPr>
        </p:nvSpPr>
        <p:spPr/>
        <p:txBody>
          <a:bodyPr/>
          <a:lstStyle/>
          <a:p>
            <a:pPr>
              <a:defRPr/>
            </a:pPr>
            <a:r>
              <a:rPr lang="en-US"/>
              <a:t>1/2021</a:t>
            </a:r>
            <a:endParaRPr lang="en-US" dirty="0"/>
          </a:p>
        </p:txBody>
      </p:sp>
      <p:sp>
        <p:nvSpPr>
          <p:cNvPr id="4" name="Slide Number Placeholder 3">
            <a:extLst>
              <a:ext uri="{FF2B5EF4-FFF2-40B4-BE49-F238E27FC236}">
                <a16:creationId xmlns:a16="http://schemas.microsoft.com/office/drawing/2014/main" id="{C49004AA-DC7D-4366-A11B-9BB4BABFF10B}"/>
              </a:ext>
            </a:extLst>
          </p:cNvPr>
          <p:cNvSpPr>
            <a:spLocks noGrp="1"/>
          </p:cNvSpPr>
          <p:nvPr>
            <p:ph type="sldNum" sz="quarter" idx="5"/>
          </p:nvPr>
        </p:nvSpPr>
        <p:spPr/>
        <p:txBody>
          <a:bodyPr/>
          <a:lstStyle/>
          <a:p>
            <a:pPr>
              <a:defRPr/>
            </a:pPr>
            <a:fld id="{7B4EBB17-9025-42A3-A63C-9BB9DF6E39DD}" type="slidenum">
              <a:rPr lang="en-US" altLang="en-US" smtClean="0"/>
              <a:pPr>
                <a:defRPr/>
              </a:pPr>
              <a:t>69</a:t>
            </a:fld>
            <a:endParaRPr lang="en-US" altLang="en-US"/>
          </a:p>
        </p:txBody>
      </p:sp>
      <p:sp>
        <p:nvSpPr>
          <p:cNvPr id="5" name="Footer Placeholder 4">
            <a:extLst>
              <a:ext uri="{FF2B5EF4-FFF2-40B4-BE49-F238E27FC236}">
                <a16:creationId xmlns:a16="http://schemas.microsoft.com/office/drawing/2014/main" id="{AA33EF5E-F158-4C16-8191-9A59E007AA8F}"/>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Notes Placeholder 2"/>
          <p:cNvSpPr>
            <a:spLocks noGrp="1"/>
          </p:cNvSpPr>
          <p:nvPr>
            <p:ph type="body" idx="1"/>
          </p:nvPr>
        </p:nvSpPr>
        <p:spPr/>
        <p:txBody>
          <a:bodyPr/>
          <a:lstStyle/>
          <a:p>
            <a:r>
              <a:rPr lang="en-US" altLang="en-US" dirty="0"/>
              <a:t>The cerebral cortex and cerebrum, the outer most layer of the brain, primarily make up the forebrain. This is a vital and advanced part of the brain where a majority of information processing and cognitive functioning occurs. The cerebrum is constructed of multiple lobes and is further broken into two hemispheres that communicate with each other controlling intellectual activities. </a:t>
            </a:r>
          </a:p>
          <a:p>
            <a:endParaRPr lang="en-US" altLang="en-US" dirty="0"/>
          </a:p>
          <a:p>
            <a:r>
              <a:rPr lang="en-US" altLang="en-US" dirty="0"/>
              <a:t>The lobes of the cerebrum include… </a:t>
            </a:r>
            <a:r>
              <a:rPr lang="en-US" altLang="en-US" i="1" dirty="0">
                <a:latin typeface="Times New Roman" panose="02020603050405020304" pitchFamily="18" charset="0"/>
                <a:cs typeface="Times New Roman" panose="02020603050405020304" pitchFamily="18" charset="0"/>
              </a:rPr>
              <a:t>read slide.</a:t>
            </a:r>
          </a:p>
        </p:txBody>
      </p:sp>
      <p:sp>
        <p:nvSpPr>
          <p:cNvPr id="3" name="Slide Image Placeholder 2">
            <a:extLst>
              <a:ext uri="{FF2B5EF4-FFF2-40B4-BE49-F238E27FC236}">
                <a16:creationId xmlns:a16="http://schemas.microsoft.com/office/drawing/2014/main" id="{6474479C-EA7B-4D8A-B6B2-14274067E27C}"/>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55D223C4-B83A-4797-8A41-6D63FAC43061}"/>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8531E7A0-5B76-4D64-AAB1-81C51926EA49}"/>
              </a:ext>
            </a:extLst>
          </p:cNvPr>
          <p:cNvSpPr>
            <a:spLocks noGrp="1"/>
          </p:cNvSpPr>
          <p:nvPr>
            <p:ph type="sldNum" sz="quarter" idx="5"/>
          </p:nvPr>
        </p:nvSpPr>
        <p:spPr/>
        <p:txBody>
          <a:bodyPr/>
          <a:lstStyle/>
          <a:p>
            <a:pPr>
              <a:defRPr/>
            </a:pPr>
            <a:fld id="{7B4EBB17-9025-42A3-A63C-9BB9DF6E39DD}" type="slidenum">
              <a:rPr lang="en-US" altLang="en-US" smtClean="0"/>
              <a:pPr>
                <a:defRPr/>
              </a:pPr>
              <a:t>7</a:t>
            </a:fld>
            <a:endParaRPr lang="en-US" altLang="en-US"/>
          </a:p>
        </p:txBody>
      </p:sp>
      <p:sp>
        <p:nvSpPr>
          <p:cNvPr id="6" name="Footer Placeholder 5">
            <a:extLst>
              <a:ext uri="{FF2B5EF4-FFF2-40B4-BE49-F238E27FC236}">
                <a16:creationId xmlns:a16="http://schemas.microsoft.com/office/drawing/2014/main" id="{B5B09065-E6C2-45AA-AB6C-F84D099625D1}"/>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22557952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a:extLst>
              <a:ext uri="{FF2B5EF4-FFF2-40B4-BE49-F238E27FC236}">
                <a16:creationId xmlns:a16="http://schemas.microsoft.com/office/drawing/2014/main" id="{714A8FBF-3A83-4438-8E34-540C265590EF}"/>
              </a:ext>
            </a:extLst>
          </p:cNvPr>
          <p:cNvSpPr>
            <a:spLocks noGrp="1" noChangeArrowheads="1"/>
          </p:cNvSpPr>
          <p:nvPr>
            <p:ph type="body" idx="1"/>
          </p:nvPr>
        </p:nvSpPr>
        <p:spPr/>
        <p:txBody>
          <a:bodyPr/>
          <a:lstStyle/>
          <a:p>
            <a:r>
              <a:rPr lang="en-US" altLang="en-US" i="1" dirty="0">
                <a:latin typeface="Times New Roman" panose="02020603050405020304" pitchFamily="18" charset="0"/>
                <a:cs typeface="Times New Roman" panose="02020603050405020304" pitchFamily="18" charset="0"/>
              </a:rPr>
              <a:t>Class attendance will be conducted electronically through Survey Monkey. Participants must complete the survey to receive a certificate of completion.  Participants may use their phones, laptops, or nutrition program computer to access the survey electronically. Enter the link provided into the address bar of preferred web browser. If using a mobile device with a QR Code reader, scan the QR code that will be provided on the screen at the end of the session.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The attendance survey set up so that a lead person, such as the Director, can enter multiple names on the comment line of the attendance survey in Survey Monkey. This should make it easier to track group participation in the electronic delivery of these classes.  </a:t>
            </a:r>
          </a:p>
          <a:p>
            <a:endParaRPr lang="en-US" altLang="en-US" dirty="0"/>
          </a:p>
        </p:txBody>
      </p:sp>
      <p:sp>
        <p:nvSpPr>
          <p:cNvPr id="3" name="Slide Image Placeholder 2">
            <a:extLst>
              <a:ext uri="{FF2B5EF4-FFF2-40B4-BE49-F238E27FC236}">
                <a16:creationId xmlns:a16="http://schemas.microsoft.com/office/drawing/2014/main" id="{E534628D-7A83-4E5B-B1A6-91B4250C2E29}"/>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E50D7479-6574-4990-9662-2121F7BC1273}"/>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680839E1-6D5B-4E57-9F61-50F0929A1642}"/>
              </a:ext>
            </a:extLst>
          </p:cNvPr>
          <p:cNvSpPr>
            <a:spLocks noGrp="1"/>
          </p:cNvSpPr>
          <p:nvPr>
            <p:ph type="sldNum" sz="quarter" idx="5"/>
          </p:nvPr>
        </p:nvSpPr>
        <p:spPr/>
        <p:txBody>
          <a:bodyPr/>
          <a:lstStyle/>
          <a:p>
            <a:pPr>
              <a:defRPr/>
            </a:pPr>
            <a:fld id="{7B4EBB17-9025-42A3-A63C-9BB9DF6E39DD}" type="slidenum">
              <a:rPr lang="en-US" altLang="en-US" smtClean="0"/>
              <a:pPr>
                <a:defRPr/>
              </a:pPr>
              <a:t>70</a:t>
            </a:fld>
            <a:endParaRPr lang="en-US" altLang="en-US"/>
          </a:p>
        </p:txBody>
      </p:sp>
      <p:sp>
        <p:nvSpPr>
          <p:cNvPr id="6" name="Footer Placeholder 5">
            <a:extLst>
              <a:ext uri="{FF2B5EF4-FFF2-40B4-BE49-F238E27FC236}">
                <a16:creationId xmlns:a16="http://schemas.microsoft.com/office/drawing/2014/main" id="{811DBC6C-5276-4248-BB07-08E5D10E6C41}"/>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7B4EBB17-9025-42A3-A63C-9BB9DF6E39DD}" type="slidenum">
              <a:rPr lang="en-US" altLang="en-US" smtClean="0"/>
              <a:pPr>
                <a:defRPr/>
              </a:pPr>
              <a:t>71</a:t>
            </a:fld>
            <a:endParaRPr lang="en-US" altLang="en-US"/>
          </a:p>
        </p:txBody>
      </p:sp>
      <p:sp>
        <p:nvSpPr>
          <p:cNvPr id="6" name="Date Placeholder 5"/>
          <p:cNvSpPr>
            <a:spLocks noGrp="1"/>
          </p:cNvSpPr>
          <p:nvPr>
            <p:ph type="dt" idx="1"/>
          </p:nvPr>
        </p:nvSpPr>
        <p:spPr/>
        <p:txBody>
          <a:bodyPr/>
          <a:lstStyle/>
          <a:p>
            <a:pPr>
              <a:defRPr/>
            </a:pPr>
            <a:r>
              <a:rPr lang="en-US"/>
              <a:t>1/2021</a:t>
            </a:r>
            <a:endParaRPr lang="en-US" dirty="0"/>
          </a:p>
        </p:txBody>
      </p:sp>
      <p:sp>
        <p:nvSpPr>
          <p:cNvPr id="7" name="Footer Placeholder 6">
            <a:extLst>
              <a:ext uri="{FF2B5EF4-FFF2-40B4-BE49-F238E27FC236}">
                <a16:creationId xmlns:a16="http://schemas.microsoft.com/office/drawing/2014/main" id="{38DBB76E-99A7-4A4E-AABB-5D07E49D8AC0}"/>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extLst>
      <p:ext uri="{BB962C8B-B14F-4D97-AF65-F5344CB8AC3E}">
        <p14:creationId xmlns:p14="http://schemas.microsoft.com/office/powerpoint/2010/main" val="7167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Notes Placeholder 2">
            <a:extLst>
              <a:ext uri="{FF2B5EF4-FFF2-40B4-BE49-F238E27FC236}">
                <a16:creationId xmlns:a16="http://schemas.microsoft.com/office/drawing/2014/main" id="{4EF388D8-3423-48E8-B3FD-AF7BF7E2F991}"/>
              </a:ext>
            </a:extLst>
          </p:cNvPr>
          <p:cNvSpPr>
            <a:spLocks noGrp="1"/>
          </p:cNvSpPr>
          <p:nvPr>
            <p:ph type="body" idx="1"/>
          </p:nvPr>
        </p:nvSpPr>
        <p:spPr/>
        <p:txBody>
          <a:bodyPr/>
          <a:lstStyle/>
          <a:p>
            <a:r>
              <a:rPr lang="en-US" altLang="en-US" dirty="0"/>
              <a:t>This diagram shows some of the cognitive functions that occur in the different lobes of the cerebrum. Cognitive function refers to higher order mental processes that help us gather and integrate information; encompassing self-control, cognitive flexibility, working memory and attention. </a:t>
            </a:r>
          </a:p>
          <a:p>
            <a:endParaRPr lang="en-US" dirty="0"/>
          </a:p>
          <a:p>
            <a:pPr marL="171450" indent="-171450">
              <a:buFont typeface="Arial" panose="020B0604020202020204" pitchFamily="34" charset="0"/>
              <a:buChar char="•"/>
            </a:pPr>
            <a:r>
              <a:rPr lang="en-US" dirty="0"/>
              <a:t>The frontal lobe is responsible for emotions, reasoning, planning, speech, judgement, and problem solving. The frontal lobe also contains a motor area that assists in voluntary movements.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parietal lobe is responsible for primary processing of nerve impulses from sensory data. In addition, some language function such as reading occurs in this area of the brain.</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t>The occipital lobe is responsible for vision and recognizing objects.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temporal lobe is responsible for hearing, behavior, accessing memories, and understanding language. This area also plays a role in emotion. </a:t>
            </a:r>
          </a:p>
          <a:p>
            <a:pPr lvl="1"/>
            <a:endParaRPr lang="en-US" dirty="0"/>
          </a:p>
          <a:p>
            <a:endParaRPr lang="en-US" altLang="en-US" dirty="0"/>
          </a:p>
        </p:txBody>
      </p:sp>
      <p:sp>
        <p:nvSpPr>
          <p:cNvPr id="3" name="Slide Image Placeholder 2">
            <a:extLst>
              <a:ext uri="{FF2B5EF4-FFF2-40B4-BE49-F238E27FC236}">
                <a16:creationId xmlns:a16="http://schemas.microsoft.com/office/drawing/2014/main" id="{18934883-7A86-41BE-9744-9F7B9E7B9AE0}"/>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5E8E8DA8-D599-4137-970C-05DF93F45179}"/>
              </a:ext>
            </a:extLst>
          </p:cNvPr>
          <p:cNvSpPr>
            <a:spLocks noGrp="1"/>
          </p:cNvSpPr>
          <p:nvPr>
            <p:ph type="dt" idx="1"/>
          </p:nvPr>
        </p:nvSpPr>
        <p:spPr/>
        <p:txBody>
          <a:bodyPr/>
          <a:lstStyle/>
          <a:p>
            <a:pPr>
              <a:defRPr/>
            </a:pPr>
            <a:r>
              <a:rPr lang="en-US"/>
              <a:t>1/2021</a:t>
            </a:r>
            <a:endParaRPr lang="en-US" dirty="0"/>
          </a:p>
        </p:txBody>
      </p:sp>
      <p:sp>
        <p:nvSpPr>
          <p:cNvPr id="5" name="Slide Number Placeholder 4">
            <a:extLst>
              <a:ext uri="{FF2B5EF4-FFF2-40B4-BE49-F238E27FC236}">
                <a16:creationId xmlns:a16="http://schemas.microsoft.com/office/drawing/2014/main" id="{CB393524-7DC3-4876-B022-3B35080459C9}"/>
              </a:ext>
            </a:extLst>
          </p:cNvPr>
          <p:cNvSpPr>
            <a:spLocks noGrp="1"/>
          </p:cNvSpPr>
          <p:nvPr>
            <p:ph type="sldNum" sz="quarter" idx="5"/>
          </p:nvPr>
        </p:nvSpPr>
        <p:spPr/>
        <p:txBody>
          <a:bodyPr/>
          <a:lstStyle/>
          <a:p>
            <a:pPr>
              <a:defRPr/>
            </a:pPr>
            <a:fld id="{7B4EBB17-9025-42A3-A63C-9BB9DF6E39DD}" type="slidenum">
              <a:rPr lang="en-US" altLang="en-US" smtClean="0"/>
              <a:pPr>
                <a:defRPr/>
              </a:pPr>
              <a:t>8</a:t>
            </a:fld>
            <a:endParaRPr lang="en-US" altLang="en-US"/>
          </a:p>
        </p:txBody>
      </p:sp>
      <p:sp>
        <p:nvSpPr>
          <p:cNvPr id="6" name="Footer Placeholder 5">
            <a:extLst>
              <a:ext uri="{FF2B5EF4-FFF2-40B4-BE49-F238E27FC236}">
                <a16:creationId xmlns:a16="http://schemas.microsoft.com/office/drawing/2014/main" id="{325E4279-FCE0-48CB-8A7D-DBC7EC17934B}"/>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C637A2E3-8D5A-422A-9FC8-B8ECEE940ED9}"/>
              </a:ext>
            </a:extLst>
          </p:cNvPr>
          <p:cNvSpPr>
            <a:spLocks noGrp="1"/>
          </p:cNvSpPr>
          <p:nvPr>
            <p:ph type="body" idx="1"/>
          </p:nvPr>
        </p:nvSpPr>
        <p:spPr>
          <a:xfrm>
            <a:off x="685800" y="2971799"/>
            <a:ext cx="5867400" cy="6096001"/>
          </a:xfrm>
        </p:spPr>
        <p:txBody>
          <a:bodyPr>
            <a:noAutofit/>
          </a:bodyPr>
          <a:lstStyle/>
          <a:p>
            <a:pPr algn="ctr"/>
            <a:r>
              <a:rPr lang="en-US" sz="1100" b="1" dirty="0"/>
              <a:t>Poll Activity: Lobes of Fun!</a:t>
            </a:r>
            <a:endParaRPr lang="en-US" sz="1100" dirty="0"/>
          </a:p>
          <a:p>
            <a:r>
              <a:rPr lang="en-US" sz="1100" dirty="0"/>
              <a:t>Let’s have “Lobes of Fun!” See if you can remember the lobes of the brain. </a:t>
            </a:r>
          </a:p>
          <a:p>
            <a:endParaRPr lang="en-US" sz="800" dirty="0"/>
          </a:p>
          <a:p>
            <a:r>
              <a:rPr lang="en-US" sz="1100" b="1" dirty="0"/>
              <a:t>Poll Questions </a:t>
            </a:r>
          </a:p>
          <a:p>
            <a:endParaRPr lang="en-US" sz="800" dirty="0"/>
          </a:p>
          <a:p>
            <a:r>
              <a:rPr lang="en-US" sz="1100" b="1" dirty="0"/>
              <a:t>Question #1: What is lobe A?</a:t>
            </a:r>
          </a:p>
          <a:p>
            <a:pPr marL="228600" indent="-228600">
              <a:buFont typeface="+mj-lt"/>
              <a:buAutoNum type="arabicPeriod"/>
            </a:pPr>
            <a:r>
              <a:rPr lang="en-US" sz="1100" b="1" dirty="0"/>
              <a:t>Frontal Lobe</a:t>
            </a:r>
          </a:p>
          <a:p>
            <a:pPr marL="228600" indent="-228600">
              <a:buFont typeface="+mj-lt"/>
              <a:buAutoNum type="arabicPeriod"/>
            </a:pPr>
            <a:r>
              <a:rPr lang="en-US" sz="1100" dirty="0"/>
              <a:t>Parietal Lobe</a:t>
            </a:r>
          </a:p>
          <a:p>
            <a:pPr marL="228600" indent="-228600">
              <a:buFont typeface="+mj-lt"/>
              <a:buAutoNum type="arabicPeriod"/>
            </a:pPr>
            <a:r>
              <a:rPr lang="en-US" sz="1100" dirty="0"/>
              <a:t>Occipital Lobe</a:t>
            </a:r>
          </a:p>
          <a:p>
            <a:pPr marL="228600" indent="-228600">
              <a:buFont typeface="+mj-lt"/>
              <a:buAutoNum type="arabicPeriod"/>
            </a:pPr>
            <a:r>
              <a:rPr lang="en-US" sz="1100" dirty="0"/>
              <a:t>Temporal Lobe</a:t>
            </a:r>
          </a:p>
          <a:p>
            <a:pPr lvl="0"/>
            <a:r>
              <a:rPr lang="en-US" sz="1100" dirty="0"/>
              <a:t>Remember the frontal lobe is responsible for emotions, reasoning, planning, speech, judgement, and problem solving. The frontal lobe also contains a motor area that assists in voluntary movements.</a:t>
            </a:r>
          </a:p>
          <a:p>
            <a:endParaRPr lang="en-US" sz="800" dirty="0"/>
          </a:p>
          <a:p>
            <a:r>
              <a:rPr lang="en-US" sz="1100" b="1" dirty="0"/>
              <a:t>Question #2: What is lobe B?</a:t>
            </a:r>
          </a:p>
          <a:p>
            <a:pPr marL="228600" indent="-228600">
              <a:buFont typeface="+mj-lt"/>
              <a:buAutoNum type="arabicPeriod"/>
            </a:pPr>
            <a:r>
              <a:rPr lang="en-US" sz="1100" dirty="0"/>
              <a:t>Frontal Lobe</a:t>
            </a:r>
          </a:p>
          <a:p>
            <a:pPr marL="228600" indent="-228600">
              <a:buFont typeface="+mj-lt"/>
              <a:buAutoNum type="arabicPeriod"/>
            </a:pPr>
            <a:r>
              <a:rPr lang="en-US" sz="1100" dirty="0"/>
              <a:t>Parietal Lobe</a:t>
            </a:r>
          </a:p>
          <a:p>
            <a:pPr marL="228600" indent="-228600">
              <a:buFont typeface="+mj-lt"/>
              <a:buAutoNum type="arabicPeriod"/>
            </a:pPr>
            <a:r>
              <a:rPr lang="en-US" sz="1100" dirty="0"/>
              <a:t>Occipital Lobe</a:t>
            </a:r>
          </a:p>
          <a:p>
            <a:pPr marL="228600" indent="-228600">
              <a:buFont typeface="+mj-lt"/>
              <a:buAutoNum type="arabicPeriod"/>
            </a:pPr>
            <a:r>
              <a:rPr lang="en-US" sz="1100" b="1" dirty="0"/>
              <a:t>Temporal Lobe</a:t>
            </a:r>
          </a:p>
          <a:p>
            <a:pPr lvl="0"/>
            <a:r>
              <a:rPr lang="en-US" sz="1100" dirty="0"/>
              <a:t>The temporal lobe is responsible for hearing, behavior, accessing memories, and understanding language. This area also plays a role in emotion. </a:t>
            </a:r>
          </a:p>
          <a:p>
            <a:endParaRPr lang="en-US" sz="800" dirty="0"/>
          </a:p>
          <a:p>
            <a:r>
              <a:rPr lang="en-US" sz="1100" b="1" dirty="0"/>
              <a:t>Question #3: What is lobe C?</a:t>
            </a:r>
          </a:p>
          <a:p>
            <a:pPr marL="228600" indent="-228600">
              <a:buFont typeface="+mj-lt"/>
              <a:buAutoNum type="arabicPeriod"/>
            </a:pPr>
            <a:r>
              <a:rPr lang="en-US" sz="1100" dirty="0"/>
              <a:t>Frontal Lobe</a:t>
            </a:r>
          </a:p>
          <a:p>
            <a:pPr marL="228600" indent="-228600">
              <a:buFont typeface="+mj-lt"/>
              <a:buAutoNum type="arabicPeriod"/>
            </a:pPr>
            <a:r>
              <a:rPr lang="en-US" sz="1100" b="1" dirty="0"/>
              <a:t>Parietal Lobe</a:t>
            </a:r>
          </a:p>
          <a:p>
            <a:pPr marL="228600" indent="-228600">
              <a:buFont typeface="+mj-lt"/>
              <a:buAutoNum type="arabicPeriod"/>
            </a:pPr>
            <a:r>
              <a:rPr lang="en-US" sz="1100" dirty="0"/>
              <a:t>Occipital Lobe</a:t>
            </a:r>
          </a:p>
          <a:p>
            <a:pPr marL="228600" indent="-228600">
              <a:buFont typeface="+mj-lt"/>
              <a:buAutoNum type="arabicPeriod"/>
            </a:pPr>
            <a:r>
              <a:rPr lang="en-US" sz="1100" dirty="0"/>
              <a:t>Temporal Lobe</a:t>
            </a:r>
          </a:p>
          <a:p>
            <a:pPr lvl="0"/>
            <a:r>
              <a:rPr lang="en-US" sz="1100" dirty="0"/>
              <a:t>The parietal lobe is responsible for primary processing of nerve impulses from sensory data. In addition, some language function such as reading occurs in this area of the brain.</a:t>
            </a:r>
          </a:p>
          <a:p>
            <a:endParaRPr lang="en-US" sz="800" dirty="0"/>
          </a:p>
          <a:p>
            <a:r>
              <a:rPr lang="en-US" sz="1100" b="1" dirty="0"/>
              <a:t>Question #4: What is lobe D?</a:t>
            </a:r>
          </a:p>
          <a:p>
            <a:pPr marL="228600" indent="-228600">
              <a:buFont typeface="+mj-lt"/>
              <a:buAutoNum type="arabicPeriod"/>
            </a:pPr>
            <a:r>
              <a:rPr lang="en-US" sz="1100" dirty="0"/>
              <a:t>Frontal Lobe</a:t>
            </a:r>
          </a:p>
          <a:p>
            <a:pPr marL="228600" indent="-228600">
              <a:buFont typeface="+mj-lt"/>
              <a:buAutoNum type="arabicPeriod"/>
            </a:pPr>
            <a:r>
              <a:rPr lang="en-US" sz="1100" dirty="0"/>
              <a:t>Parietal Lobe</a:t>
            </a:r>
          </a:p>
          <a:p>
            <a:pPr marL="228600" indent="-228600">
              <a:buFont typeface="+mj-lt"/>
              <a:buAutoNum type="arabicPeriod"/>
            </a:pPr>
            <a:r>
              <a:rPr lang="en-US" sz="1100" b="1" dirty="0"/>
              <a:t>Occipital Lobe</a:t>
            </a:r>
          </a:p>
          <a:p>
            <a:pPr marL="228600" indent="-228600">
              <a:buFont typeface="+mj-lt"/>
              <a:buAutoNum type="arabicPeriod"/>
            </a:pPr>
            <a:r>
              <a:rPr lang="en-US" sz="1100" dirty="0"/>
              <a:t>Temporal Lobe</a:t>
            </a:r>
          </a:p>
          <a:p>
            <a:r>
              <a:rPr lang="en-US" sz="1100" dirty="0"/>
              <a:t>The occipital lobe is responsible for vision and recognizing objects</a:t>
            </a:r>
          </a:p>
        </p:txBody>
      </p:sp>
      <p:sp>
        <p:nvSpPr>
          <p:cNvPr id="4" name="Slide Image Placeholder 3">
            <a:extLst>
              <a:ext uri="{FF2B5EF4-FFF2-40B4-BE49-F238E27FC236}">
                <a16:creationId xmlns:a16="http://schemas.microsoft.com/office/drawing/2014/main" id="{61F840D2-1879-4D05-90A1-A78732005A38}"/>
              </a:ext>
            </a:extLst>
          </p:cNvPr>
          <p:cNvSpPr>
            <a:spLocks noGrp="1" noRot="1" noChangeAspect="1"/>
          </p:cNvSpPr>
          <p:nvPr>
            <p:ph type="sldImg"/>
          </p:nvPr>
        </p:nvSpPr>
        <p:spPr/>
      </p:sp>
      <p:sp>
        <p:nvSpPr>
          <p:cNvPr id="2" name="Date Placeholder 1">
            <a:extLst>
              <a:ext uri="{FF2B5EF4-FFF2-40B4-BE49-F238E27FC236}">
                <a16:creationId xmlns:a16="http://schemas.microsoft.com/office/drawing/2014/main" id="{658A5087-F27E-43F7-976D-6DC765AA0BD2}"/>
              </a:ext>
            </a:extLst>
          </p:cNvPr>
          <p:cNvSpPr>
            <a:spLocks noGrp="1"/>
          </p:cNvSpPr>
          <p:nvPr>
            <p:ph type="dt" idx="1"/>
          </p:nvPr>
        </p:nvSpPr>
        <p:spPr/>
        <p:txBody>
          <a:bodyPr/>
          <a:lstStyle/>
          <a:p>
            <a:pPr>
              <a:defRPr/>
            </a:pPr>
            <a:r>
              <a:rPr lang="en-US"/>
              <a:t>1/2021</a:t>
            </a:r>
            <a:endParaRPr lang="en-US" dirty="0"/>
          </a:p>
        </p:txBody>
      </p:sp>
      <p:sp>
        <p:nvSpPr>
          <p:cNvPr id="6" name="Slide Number Placeholder 5">
            <a:extLst>
              <a:ext uri="{FF2B5EF4-FFF2-40B4-BE49-F238E27FC236}">
                <a16:creationId xmlns:a16="http://schemas.microsoft.com/office/drawing/2014/main" id="{0BE72BE4-2B39-4B8D-B560-A2EB20371797}"/>
              </a:ext>
            </a:extLst>
          </p:cNvPr>
          <p:cNvSpPr>
            <a:spLocks noGrp="1"/>
          </p:cNvSpPr>
          <p:nvPr>
            <p:ph type="sldNum" sz="quarter" idx="5"/>
          </p:nvPr>
        </p:nvSpPr>
        <p:spPr/>
        <p:txBody>
          <a:bodyPr/>
          <a:lstStyle/>
          <a:p>
            <a:pPr>
              <a:defRPr/>
            </a:pPr>
            <a:fld id="{7B4EBB17-9025-42A3-A63C-9BB9DF6E39DD}" type="slidenum">
              <a:rPr lang="en-US" altLang="en-US" smtClean="0"/>
              <a:pPr>
                <a:defRPr/>
              </a:pPr>
              <a:t>9</a:t>
            </a:fld>
            <a:endParaRPr lang="en-US" altLang="en-US"/>
          </a:p>
        </p:txBody>
      </p:sp>
      <p:sp>
        <p:nvSpPr>
          <p:cNvPr id="7" name="Footer Placeholder 6">
            <a:extLst>
              <a:ext uri="{FF2B5EF4-FFF2-40B4-BE49-F238E27FC236}">
                <a16:creationId xmlns:a16="http://schemas.microsoft.com/office/drawing/2014/main" id="{DD4312DD-38A3-4409-88DA-E08045D75243}"/>
              </a:ext>
            </a:extLst>
          </p:cNvPr>
          <p:cNvSpPr>
            <a:spLocks noGrp="1"/>
          </p:cNvSpPr>
          <p:nvPr>
            <p:ph type="ftr" sz="quarter" idx="4"/>
          </p:nvPr>
        </p:nvSpPr>
        <p:spPr/>
        <p:txBody>
          <a:bodyPr/>
          <a:lstStyle/>
          <a:p>
            <a:pPr>
              <a:defRPr/>
            </a:pPr>
            <a:r>
              <a:rPr lang="en-US">
                <a:solidFill>
                  <a:schemeClr val="tx1"/>
                </a:solidFill>
              </a:rPr>
              <a:t>*</a:t>
            </a:r>
            <a:r>
              <a:rPr lang="en-US"/>
              <a:t> </a:t>
            </a:r>
            <a:r>
              <a:rPr lang="en-US">
                <a:solidFill>
                  <a:schemeClr val="tx1"/>
                </a:solidFill>
              </a:rPr>
              <a:t>Nutrition and Brain Function * Child Nutrition &amp; Wellness, KSDE</a:t>
            </a:r>
            <a:endParaRPr lang="en-US" dirty="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normAutofit/>
          </a:bodyPr>
          <a:lstStyle>
            <a:lvl1pPr>
              <a:defRPr sz="4800">
                <a:solidFill>
                  <a:schemeClr val="tx1"/>
                </a:solidFill>
              </a:defRPr>
            </a:lvl1pPr>
          </a:lstStyle>
          <a:p>
            <a:r>
              <a:rPr lang="en-US" dirty="0"/>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FD69F0EF-43D1-4614-902C-78F6E2A6EB42}" type="datetime1">
              <a:rPr lang="en-US" smtClean="0"/>
              <a:t>7/1/2021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r>
              <a:rPr lang="en-US"/>
              <a:t>* Nutrition and Brain Function * Child Nutrition &amp; Wellness, KSDE</a:t>
            </a:r>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54725470"/>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hoto">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3C2A90F1-063D-4864-959D-69314655AD8F}" type="datetime1">
              <a:rPr lang="en-US" smtClean="0"/>
              <a:t>7/1/2021</a:t>
            </a:fld>
            <a:endParaRPr lang="en-US"/>
          </a:p>
        </p:txBody>
      </p:sp>
      <p:sp>
        <p:nvSpPr>
          <p:cNvPr id="3" name="Footer Placeholder 2"/>
          <p:cNvSpPr>
            <a:spLocks noGrp="1"/>
          </p:cNvSpPr>
          <p:nvPr>
            <p:ph type="ftr" sz="quarter" idx="11"/>
          </p:nvPr>
        </p:nvSpPr>
        <p:spPr/>
        <p:txBody>
          <a:bodyPr/>
          <a:lstStyle/>
          <a:p>
            <a:pPr>
              <a:defRPr/>
            </a:pPr>
            <a:r>
              <a:rPr lang="en-US"/>
              <a:t>* Nutrition and Brain Function * Child Nutrition &amp; Wellness, KSDE</a:t>
            </a:r>
          </a:p>
        </p:txBody>
      </p:sp>
      <p:sp>
        <p:nvSpPr>
          <p:cNvPr id="4" name="Slide Number Placeholder 3"/>
          <p:cNvSpPr>
            <a:spLocks noGrp="1"/>
          </p:cNvSpPr>
          <p:nvPr>
            <p:ph type="sldNum" sz="quarter" idx="12"/>
          </p:nvPr>
        </p:nvSpPr>
        <p:spPr/>
        <p:txBody>
          <a:bodyPr/>
          <a:lstStyle/>
          <a:p>
            <a:pPr>
              <a:defRPr/>
            </a:pPr>
            <a:fld id="{054B9CD5-C98C-453B-A1A2-41D44F5A1065}" type="slidenum">
              <a:rPr lang="en-US" smtClean="0"/>
              <a:pPr>
                <a:defRPr/>
              </a:pPr>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r>
              <a:rPr lang="en-US"/>
              <a:t>Click icon to add picture</a:t>
            </a:r>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04527575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r>
              <a:rPr lang="en-US"/>
              <a:t>Click icon to add media</a:t>
            </a:r>
          </a:p>
        </p:txBody>
      </p:sp>
      <p:sp>
        <p:nvSpPr>
          <p:cNvPr id="2" name="Date Placeholder 1"/>
          <p:cNvSpPr>
            <a:spLocks noGrp="1"/>
          </p:cNvSpPr>
          <p:nvPr>
            <p:ph type="dt" sz="half" idx="10"/>
          </p:nvPr>
        </p:nvSpPr>
        <p:spPr/>
        <p:txBody>
          <a:bodyPr/>
          <a:lstStyle/>
          <a:p>
            <a:fld id="{4967F90B-EA77-4C28-B96A-C22D8C4AE57C}" type="datetime1">
              <a:rPr lang="en-US" smtClean="0"/>
              <a:t>7/1/2021</a:t>
            </a:fld>
            <a:endParaRPr lang="en-US"/>
          </a:p>
        </p:txBody>
      </p:sp>
      <p:sp>
        <p:nvSpPr>
          <p:cNvPr id="3" name="Footer Placeholder 2"/>
          <p:cNvSpPr>
            <a:spLocks noGrp="1"/>
          </p:cNvSpPr>
          <p:nvPr>
            <p:ph type="ftr" sz="quarter" idx="11"/>
          </p:nvPr>
        </p:nvSpPr>
        <p:spPr/>
        <p:txBody>
          <a:bodyPr/>
          <a:lstStyle/>
          <a:p>
            <a:pPr>
              <a:defRPr/>
            </a:pPr>
            <a:r>
              <a:rPr lang="en-US"/>
              <a:t>* Nutrition and Brain Function * Child Nutrition &amp; Wellness, KSDE</a:t>
            </a:r>
          </a:p>
        </p:txBody>
      </p:sp>
      <p:sp>
        <p:nvSpPr>
          <p:cNvPr id="4" name="Slide Number Placeholder 3"/>
          <p:cNvSpPr>
            <a:spLocks noGrp="1"/>
          </p:cNvSpPr>
          <p:nvPr>
            <p:ph type="sldNum" sz="quarter" idx="12"/>
          </p:nvPr>
        </p:nvSpPr>
        <p:spPr/>
        <p:txBody>
          <a:bodyPr/>
          <a:lstStyle/>
          <a:p>
            <a:pPr>
              <a:defRPr/>
            </a:pPr>
            <a:fld id="{054B9CD5-C98C-453B-A1A2-41D44F5A1065}" type="slidenum">
              <a:rPr lang="en-US" smtClean="0"/>
              <a:pPr>
                <a:defRPr/>
              </a:pPr>
              <a:t>‹#›</a:t>
            </a:fld>
            <a:endParaRPr lang="en-US"/>
          </a:p>
        </p:txBody>
      </p:sp>
    </p:spTree>
    <p:extLst>
      <p:ext uri="{BB962C8B-B14F-4D97-AF65-F5344CB8AC3E}">
        <p14:creationId xmlns:p14="http://schemas.microsoft.com/office/powerpoint/2010/main" val="3567285240"/>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AFF2A1A-6928-4AFD-8095-529E8823671F}" type="datetime1">
              <a:rPr lang="en-US" smtClean="0"/>
              <a:t>7/1/2021</a:t>
            </a:fld>
            <a:endParaRPr lang="en-US"/>
          </a:p>
        </p:txBody>
      </p:sp>
      <p:sp>
        <p:nvSpPr>
          <p:cNvPr id="6" name="Footer Placeholder 5"/>
          <p:cNvSpPr>
            <a:spLocks noGrp="1"/>
          </p:cNvSpPr>
          <p:nvPr>
            <p:ph type="ftr" sz="quarter" idx="11"/>
          </p:nvPr>
        </p:nvSpPr>
        <p:spPr/>
        <p:txBody>
          <a:bodyPr/>
          <a:lstStyle/>
          <a:p>
            <a:pPr>
              <a:defRPr/>
            </a:pPr>
            <a:r>
              <a:rPr lang="en-US"/>
              <a:t>* Nutrition and Brain Function * Child Nutrition &amp; Wellness, KSDE</a:t>
            </a:r>
          </a:p>
        </p:txBody>
      </p:sp>
      <p:sp>
        <p:nvSpPr>
          <p:cNvPr id="7" name="Slide Number Placeholder 6"/>
          <p:cNvSpPr>
            <a:spLocks noGrp="1"/>
          </p:cNvSpPr>
          <p:nvPr>
            <p:ph type="sldNum" sz="quarter" idx="12"/>
          </p:nvPr>
        </p:nvSpPr>
        <p:spPr/>
        <p:txBody>
          <a:bodyPr/>
          <a:lstStyle/>
          <a:p>
            <a:pPr>
              <a:defRPr/>
            </a:pPr>
            <a:fld id="{3A7C05E6-A7A2-4307-9BF0-5C32DD64CFD2}" type="slidenum">
              <a:rPr lang="en-US" smtClean="0"/>
              <a:pPr>
                <a:defRPr/>
              </a:pPr>
              <a:t>‹#›</a:t>
            </a:fld>
            <a:endParaRPr lang="en-US"/>
          </a:p>
        </p:txBody>
      </p:sp>
    </p:spTree>
    <p:extLst>
      <p:ext uri="{BB962C8B-B14F-4D97-AF65-F5344CB8AC3E}">
        <p14:creationId xmlns:p14="http://schemas.microsoft.com/office/powerpoint/2010/main" val="279058355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7EAE31C-7609-44C3-8E38-4EA1A66BCDBC}" type="datetime1">
              <a:rPr lang="en-US" smtClean="0"/>
              <a:t>7/1/2021</a:t>
            </a:fld>
            <a:endParaRPr lang="en-US"/>
          </a:p>
        </p:txBody>
      </p:sp>
      <p:sp>
        <p:nvSpPr>
          <p:cNvPr id="6" name="Footer Placeholder 5"/>
          <p:cNvSpPr>
            <a:spLocks noGrp="1"/>
          </p:cNvSpPr>
          <p:nvPr>
            <p:ph type="ftr" sz="quarter" idx="11"/>
          </p:nvPr>
        </p:nvSpPr>
        <p:spPr/>
        <p:txBody>
          <a:bodyPr/>
          <a:lstStyle/>
          <a:p>
            <a:pPr>
              <a:defRPr/>
            </a:pPr>
            <a:r>
              <a:rPr lang="en-US"/>
              <a:t>* Nutrition and Brain Function * Child Nutrition &amp; Wellness, KSDE</a:t>
            </a:r>
          </a:p>
        </p:txBody>
      </p:sp>
      <p:sp>
        <p:nvSpPr>
          <p:cNvPr id="7" name="Slide Number Placeholder 6"/>
          <p:cNvSpPr>
            <a:spLocks noGrp="1"/>
          </p:cNvSpPr>
          <p:nvPr>
            <p:ph type="sldNum" sz="quarter" idx="12"/>
          </p:nvPr>
        </p:nvSpPr>
        <p:spPr/>
        <p:txBody>
          <a:bodyPr/>
          <a:lstStyle/>
          <a:p>
            <a:pPr>
              <a:defRPr/>
            </a:pPr>
            <a:fld id="{8E712BA8-641E-49E2-9794-415C7DAB9E15}" type="slidenum">
              <a:rPr lang="en-US" smtClean="0"/>
              <a:pPr>
                <a:defRPr/>
              </a:pPr>
              <a:t>‹#›</a:t>
            </a:fld>
            <a:endParaRPr lang="en-US"/>
          </a:p>
        </p:txBody>
      </p:sp>
    </p:spTree>
    <p:extLst>
      <p:ext uri="{BB962C8B-B14F-4D97-AF65-F5344CB8AC3E}">
        <p14:creationId xmlns:p14="http://schemas.microsoft.com/office/powerpoint/2010/main" val="3846476943"/>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383B489C-3C06-4FAF-A68D-91B790444BE5}" type="datetime1">
              <a:rPr lang="en-US" smtClean="0"/>
              <a:t>7/1/2021</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pPr>
              <a:defRPr/>
            </a:pPr>
            <a:r>
              <a:rPr lang="en-US"/>
              <a:t>* Nutrition and Brain Function * Child Nutrition &amp; Wellness, KSDE</a:t>
            </a:r>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pPr>
              <a:defRPr/>
            </a:pPr>
            <a:fld id="{054B9CD5-C98C-453B-A1A2-41D44F5A1065}" type="slidenum">
              <a:rPr lang="en-US" smtClean="0"/>
              <a:pPr>
                <a:defRPr/>
              </a:pPr>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861918382"/>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p:spPr>
        <p:txBody>
          <a:bodyPr/>
          <a:lstStyle>
            <a:lvl1pPr marL="609585" indent="-609585">
              <a:buFont typeface="Arial" panose="020B0604020202020204" pitchFamily="34" charset="0"/>
              <a:buChar char="•"/>
              <a:defRPr sz="320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1"/>
            <a:ext cx="5486400" cy="4876799"/>
          </a:xfrm>
          <a:prstGeom prst="rect">
            <a:avLst/>
          </a:prstGeom>
        </p:spPr>
        <p:txBody>
          <a:bodyPr/>
          <a:lstStyle>
            <a:lvl1pPr marL="609585" indent="-609585">
              <a:buFont typeface="Arial" panose="020B0604020202020204" pitchFamily="34" charset="0"/>
              <a:buChar char="•"/>
              <a:defRPr sz="320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D86335-18AA-445E-B943-50B7AABC2CF4}"/>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7C1A4674-D774-4D41-BDF0-D132E4C03C38}" type="datetime1">
              <a:rPr lang="en-US" smtClean="0"/>
              <a:t>7/1/2021</a:t>
            </a:fld>
            <a:endParaRPr lang="en-US"/>
          </a:p>
        </p:txBody>
      </p:sp>
      <p:sp>
        <p:nvSpPr>
          <p:cNvPr id="6" name="Footer Placeholder 4">
            <a:extLst>
              <a:ext uri="{FF2B5EF4-FFF2-40B4-BE49-F238E27FC236}">
                <a16:creationId xmlns:a16="http://schemas.microsoft.com/office/drawing/2014/main" id="{93D95A36-4CEA-4745-BAEF-131A62B3EB8B}"/>
              </a:ext>
            </a:extLst>
          </p:cNvPr>
          <p:cNvSpPr>
            <a:spLocks noGrp="1"/>
          </p:cNvSpPr>
          <p:nvPr>
            <p:ph type="ftr" sz="quarter" idx="11"/>
          </p:nvPr>
        </p:nvSpPr>
        <p:spPr/>
        <p:txBody>
          <a:bodyPr/>
          <a:lstStyle>
            <a:lvl1pPr>
              <a:defRPr/>
            </a:lvl1pPr>
          </a:lstStyle>
          <a:p>
            <a:pPr>
              <a:defRPr/>
            </a:pPr>
            <a:r>
              <a:rPr lang="en-US"/>
              <a:t>* Nutrition and Brain Function * Child Nutrition &amp; Wellness, KSDE</a:t>
            </a:r>
          </a:p>
        </p:txBody>
      </p:sp>
      <p:sp>
        <p:nvSpPr>
          <p:cNvPr id="7" name="Slide Number Placeholder 5">
            <a:extLst>
              <a:ext uri="{FF2B5EF4-FFF2-40B4-BE49-F238E27FC236}">
                <a16:creationId xmlns:a16="http://schemas.microsoft.com/office/drawing/2014/main" id="{36BDA2FE-AB2C-4A32-ADF7-030D96380D99}"/>
              </a:ext>
            </a:extLst>
          </p:cNvPr>
          <p:cNvSpPr>
            <a:spLocks noGrp="1"/>
          </p:cNvSpPr>
          <p:nvPr>
            <p:ph type="sldNum" sz="quarter" idx="12"/>
          </p:nvPr>
        </p:nvSpPr>
        <p:spPr/>
        <p:txBody>
          <a:bodyPr/>
          <a:lstStyle>
            <a:lvl1pPr>
              <a:defRPr/>
            </a:lvl1pPr>
          </a:lstStyle>
          <a:p>
            <a:pPr>
              <a:defRPr/>
            </a:pPr>
            <a:fld id="{1310B3D7-3E99-4FA7-B12E-810ACD833EE7}" type="slidenum">
              <a:rPr lang="en-US"/>
              <a:pPr>
                <a:defRPr/>
              </a:pPr>
              <a:t>‹#›</a:t>
            </a:fld>
            <a:endParaRPr lang="en-US"/>
          </a:p>
        </p:txBody>
      </p:sp>
    </p:spTree>
    <p:extLst>
      <p:ext uri="{BB962C8B-B14F-4D97-AF65-F5344CB8AC3E}">
        <p14:creationId xmlns:p14="http://schemas.microsoft.com/office/powerpoint/2010/main" val="3959655812"/>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lvl1pPr>
              <a:defRPr>
                <a:solidFill>
                  <a:schemeClr val="tx2"/>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D7014464-43FF-47B4-BFA7-35039A7E2B53}"/>
              </a:ext>
            </a:extLst>
          </p:cNvPr>
          <p:cNvSpPr>
            <a:spLocks noGrp="1"/>
          </p:cNvSpPr>
          <p:nvPr>
            <p:ph type="ftr" sz="quarter" idx="10"/>
          </p:nvPr>
        </p:nvSpPr>
        <p:spPr/>
        <p:txBody>
          <a:bodyPr/>
          <a:lstStyle>
            <a:lvl1pPr>
              <a:defRPr/>
            </a:lvl1pPr>
          </a:lstStyle>
          <a:p>
            <a:pPr>
              <a:defRPr/>
            </a:pPr>
            <a:r>
              <a:rPr lang="en-US"/>
              <a:t>* Nutrition and Brain Function * Child Nutrition &amp; Wellness, KSDE</a:t>
            </a:r>
          </a:p>
        </p:txBody>
      </p:sp>
      <p:sp>
        <p:nvSpPr>
          <p:cNvPr id="5" name="Slide Number Placeholder 4">
            <a:extLst>
              <a:ext uri="{FF2B5EF4-FFF2-40B4-BE49-F238E27FC236}">
                <a16:creationId xmlns:a16="http://schemas.microsoft.com/office/drawing/2014/main" id="{F1722AFD-D782-4F2D-BC98-DCFEFA23D543}"/>
              </a:ext>
            </a:extLst>
          </p:cNvPr>
          <p:cNvSpPr>
            <a:spLocks noGrp="1"/>
          </p:cNvSpPr>
          <p:nvPr>
            <p:ph type="sldNum" sz="quarter" idx="11"/>
          </p:nvPr>
        </p:nvSpPr>
        <p:spPr/>
        <p:txBody>
          <a:bodyPr/>
          <a:lstStyle>
            <a:lvl1pPr>
              <a:defRPr/>
            </a:lvl1pPr>
          </a:lstStyle>
          <a:p>
            <a:pPr>
              <a:defRPr/>
            </a:pPr>
            <a:fld id="{54892942-F660-4667-8705-7D80946EADEC}" type="slidenum">
              <a:rPr lang="en-US"/>
              <a:pPr>
                <a:defRPr/>
              </a:pPr>
              <a:t>‹#›</a:t>
            </a:fld>
            <a:endParaRPr lang="en-US"/>
          </a:p>
        </p:txBody>
      </p:sp>
    </p:spTree>
    <p:extLst>
      <p:ext uri="{BB962C8B-B14F-4D97-AF65-F5344CB8AC3E}">
        <p14:creationId xmlns:p14="http://schemas.microsoft.com/office/powerpoint/2010/main" val="301374355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lvl1pPr>
              <a:lnSpc>
                <a:spcPct val="100000"/>
              </a:lnSpc>
              <a:buClr>
                <a:schemeClr val="accent3"/>
              </a:buClr>
              <a:defRPr/>
            </a:lvl1pPr>
            <a:lvl2pPr>
              <a:lnSpc>
                <a:spcPct val="100000"/>
              </a:lnSpc>
              <a:buClr>
                <a:schemeClr val="accent1"/>
              </a:buClr>
              <a:defRPr/>
            </a:lvl2pPr>
            <a:lvl3pPr>
              <a:lnSpc>
                <a:spcPct val="100000"/>
              </a:lnSpc>
              <a:buClr>
                <a:schemeClr val="accent5">
                  <a:lumMod val="60000"/>
                  <a:lumOff val="40000"/>
                </a:schemeClr>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8E8FB4-CEFB-4F48-AF20-774DC40A8B10}" type="datetime1">
              <a:rPr lang="en-US" smtClean="0"/>
              <a:t>7/1/2021</a:t>
            </a:fld>
            <a:endParaRPr lang="en-US"/>
          </a:p>
        </p:txBody>
      </p:sp>
      <p:sp>
        <p:nvSpPr>
          <p:cNvPr id="5" name="Footer Placeholder 4"/>
          <p:cNvSpPr>
            <a:spLocks noGrp="1"/>
          </p:cNvSpPr>
          <p:nvPr>
            <p:ph type="ftr" sz="quarter" idx="11"/>
          </p:nvPr>
        </p:nvSpPr>
        <p:spPr/>
        <p:txBody>
          <a:bodyPr/>
          <a:lstStyle/>
          <a:p>
            <a:pPr>
              <a:defRPr/>
            </a:pPr>
            <a:r>
              <a:rPr lang="en-US"/>
              <a:t>* Nutrition and Brain Function * Child Nutrition &amp; Wellness, KSDE</a:t>
            </a:r>
          </a:p>
        </p:txBody>
      </p:sp>
      <p:sp>
        <p:nvSpPr>
          <p:cNvPr id="6" name="Slide Number Placeholder 5"/>
          <p:cNvSpPr>
            <a:spLocks noGrp="1"/>
          </p:cNvSpPr>
          <p:nvPr>
            <p:ph type="sldNum" sz="quarter" idx="12"/>
          </p:nvPr>
        </p:nvSpPr>
        <p:spPr/>
        <p:txBody>
          <a:bodyPr/>
          <a:lstStyle/>
          <a:p>
            <a:pPr>
              <a:defRPr/>
            </a:pPr>
            <a:fld id="{FC44E087-48F1-4735-98E3-35A4B29C2266}" type="slidenum">
              <a:rPr lang="en-US" smtClean="0"/>
              <a:pPr>
                <a:defRPr/>
              </a:pPr>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3868214721"/>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 y="668"/>
            <a:ext cx="12189625" cy="6856664"/>
          </a:xfrm>
          <a:prstGeom prst="rect">
            <a:avLst/>
          </a:prstGeom>
        </p:spPr>
      </p:pic>
      <p:sp>
        <p:nvSpPr>
          <p:cNvPr id="2" name="Title 1"/>
          <p:cNvSpPr>
            <a:spLocks noGrp="1"/>
          </p:cNvSpPr>
          <p:nvPr>
            <p:ph type="title"/>
          </p:nvPr>
        </p:nvSpPr>
        <p:spPr>
          <a:xfrm>
            <a:off x="1893456" y="410972"/>
            <a:ext cx="8340436" cy="2713228"/>
          </a:xfrm>
          <a:prstGeom prst="rect">
            <a:avLst/>
          </a:prstGeom>
        </p:spPr>
        <p:txBody>
          <a:bodyPr rIns="457200" anchor="b">
            <a:normAutofit/>
          </a:bodyPr>
          <a:lstStyle>
            <a:lvl1pPr>
              <a:lnSpc>
                <a:spcPct val="100000"/>
              </a:lnSpc>
              <a:defRPr sz="44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42202-E0FC-4C1D-B520-7FC26C45EC36}" type="datetime1">
              <a:rPr lang="en-US" smtClean="0"/>
              <a:t>7/1/2021</a:t>
            </a:fld>
            <a:endParaRPr lang="en-US"/>
          </a:p>
        </p:txBody>
      </p:sp>
      <p:sp>
        <p:nvSpPr>
          <p:cNvPr id="5" name="Footer Placeholder 4"/>
          <p:cNvSpPr>
            <a:spLocks noGrp="1"/>
          </p:cNvSpPr>
          <p:nvPr>
            <p:ph type="ftr" sz="quarter" idx="11"/>
          </p:nvPr>
        </p:nvSpPr>
        <p:spPr/>
        <p:txBody>
          <a:bodyPr/>
          <a:lstStyle/>
          <a:p>
            <a:r>
              <a:rPr lang="en-US"/>
              <a:t>* Nutrition and Brain Function * Child Nutrition &amp; Wellness, KSDE</a:t>
            </a:r>
          </a:p>
        </p:txBody>
      </p:sp>
      <p:sp>
        <p:nvSpPr>
          <p:cNvPr id="6" name="Slide Number Placeholder 5"/>
          <p:cNvSpPr>
            <a:spLocks noGrp="1"/>
          </p:cNvSpPr>
          <p:nvPr>
            <p:ph type="sldNum" sz="quarter" idx="12"/>
          </p:nvPr>
        </p:nvSpPr>
        <p:spPr/>
        <p:txBody>
          <a:bodyPr/>
          <a:lstStyle/>
          <a:p>
            <a:pPr>
              <a:defRPr/>
            </a:pPr>
            <a:fld id="{7E5A06A0-0EB6-4EE8-ABF1-F6E7CCC34201}" type="slidenum">
              <a:rPr lang="en-US" smtClean="0"/>
              <a:pPr>
                <a:defRPr/>
              </a:pPr>
              <a:t>‹#›</a:t>
            </a:fld>
            <a:endParaRPr lang="en-US"/>
          </a:p>
        </p:txBody>
      </p:sp>
    </p:spTree>
    <p:extLst>
      <p:ext uri="{BB962C8B-B14F-4D97-AF65-F5344CB8AC3E}">
        <p14:creationId xmlns:p14="http://schemas.microsoft.com/office/powerpoint/2010/main" val="81921021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247578A6-ECCB-4F54-AB2F-CBA99BD760FD}" type="datetime1">
              <a:rPr lang="en-US" smtClean="0"/>
              <a:t>7/1/2021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pPr>
              <a:defRPr/>
            </a:pPr>
            <a:r>
              <a:rPr lang="en-US"/>
              <a:t>* Nutrition and Brain Function * Child Nutrition &amp; Wellness, KSDE</a:t>
            </a:r>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pPr>
              <a:defRPr/>
            </a:pPr>
            <a:fld id="{054B9CD5-C98C-453B-A1A2-41D44F5A1065}" type="slidenum">
              <a:rPr lang="en-US" smtClean="0"/>
              <a:pPr>
                <a:defRPr/>
              </a:pPr>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7797420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buClr>
                <a:schemeClr val="accent3"/>
              </a:buClr>
              <a:defRPr/>
            </a:lvl1pPr>
            <a:lvl3pPr>
              <a:buClr>
                <a:schemeClr val="accent5">
                  <a:lumMod val="60000"/>
                  <a:lumOff val="40000"/>
                </a:schemeClr>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buClr>
                <a:schemeClr val="accent3"/>
              </a:buClr>
              <a:defRPr/>
            </a:lvl1pPr>
            <a:lvl3pPr>
              <a:buClr>
                <a:schemeClr val="accent5">
                  <a:lumMod val="60000"/>
                  <a:lumOff val="40000"/>
                </a:schemeClr>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9CD9C77-8DBC-43B7-A4A5-4F2DCE24B85F}" type="datetime1">
              <a:rPr lang="en-US" smtClean="0"/>
              <a:t>7/1/2021</a:t>
            </a:fld>
            <a:endParaRPr lang="en-US"/>
          </a:p>
        </p:txBody>
      </p:sp>
      <p:sp>
        <p:nvSpPr>
          <p:cNvPr id="6" name="Footer Placeholder 5"/>
          <p:cNvSpPr>
            <a:spLocks noGrp="1"/>
          </p:cNvSpPr>
          <p:nvPr>
            <p:ph type="ftr" sz="quarter" idx="11"/>
          </p:nvPr>
        </p:nvSpPr>
        <p:spPr/>
        <p:txBody>
          <a:bodyPr/>
          <a:lstStyle/>
          <a:p>
            <a:pPr>
              <a:defRPr/>
            </a:pPr>
            <a:r>
              <a:rPr lang="en-US"/>
              <a:t>* Nutrition and Brain Function * Child Nutrition &amp; Wellness, KSDE</a:t>
            </a:r>
          </a:p>
        </p:txBody>
      </p:sp>
      <p:sp>
        <p:nvSpPr>
          <p:cNvPr id="7" name="Slide Number Placeholder 6"/>
          <p:cNvSpPr>
            <a:spLocks noGrp="1"/>
          </p:cNvSpPr>
          <p:nvPr>
            <p:ph type="sldNum" sz="quarter" idx="12"/>
          </p:nvPr>
        </p:nvSpPr>
        <p:spPr/>
        <p:txBody>
          <a:bodyPr/>
          <a:lstStyle/>
          <a:p>
            <a:pPr>
              <a:defRPr/>
            </a:pPr>
            <a:fld id="{68E285B4-EB45-4838-A073-F8D00BE74B19}" type="slidenum">
              <a:rPr lang="en-US" smtClean="0"/>
              <a:pPr>
                <a:defRPr/>
              </a:pPr>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1997537519"/>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7ACD16F-8FDA-45E7-BFF8-46C751C10E80}" type="datetime1">
              <a:rPr lang="en-US" smtClean="0"/>
              <a:t>7/1/2021</a:t>
            </a:fld>
            <a:endParaRPr lang="en-US"/>
          </a:p>
        </p:txBody>
      </p:sp>
      <p:sp>
        <p:nvSpPr>
          <p:cNvPr id="8" name="Footer Placeholder 7"/>
          <p:cNvSpPr>
            <a:spLocks noGrp="1"/>
          </p:cNvSpPr>
          <p:nvPr>
            <p:ph type="ftr" sz="quarter" idx="11"/>
          </p:nvPr>
        </p:nvSpPr>
        <p:spPr/>
        <p:txBody>
          <a:bodyPr/>
          <a:lstStyle/>
          <a:p>
            <a:pPr>
              <a:defRPr/>
            </a:pPr>
            <a:r>
              <a:rPr lang="en-US"/>
              <a:t>* Nutrition and Brain Function * Child Nutrition &amp; Wellness, KSDE</a:t>
            </a:r>
          </a:p>
        </p:txBody>
      </p:sp>
      <p:sp>
        <p:nvSpPr>
          <p:cNvPr id="9" name="Slide Number Placeholder 8"/>
          <p:cNvSpPr>
            <a:spLocks noGrp="1"/>
          </p:cNvSpPr>
          <p:nvPr>
            <p:ph type="sldNum" sz="quarter" idx="12"/>
          </p:nvPr>
        </p:nvSpPr>
        <p:spPr/>
        <p:txBody>
          <a:bodyPr/>
          <a:lstStyle/>
          <a:p>
            <a:pPr>
              <a:defRPr/>
            </a:pPr>
            <a:fld id="{D2F2DF14-92EF-4420-B45F-6321421C2F0C}" type="slidenum">
              <a:rPr lang="en-US" smtClean="0"/>
              <a:pPr>
                <a:defRPr/>
              </a:pPr>
              <a:t>‹#›</a:t>
            </a:fld>
            <a:endParaRPr lang="en-US"/>
          </a:p>
        </p:txBody>
      </p:sp>
    </p:spTree>
    <p:extLst>
      <p:ext uri="{BB962C8B-B14F-4D97-AF65-F5344CB8AC3E}">
        <p14:creationId xmlns:p14="http://schemas.microsoft.com/office/powerpoint/2010/main" val="358189340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ED398974-4D30-4A0D-959F-1346EAB9D353}" type="datetime1">
              <a:rPr lang="en-US" smtClean="0"/>
              <a:t>7/1/2021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pPr>
              <a:defRPr/>
            </a:pPr>
            <a:r>
              <a:rPr lang="en-US"/>
              <a:t>* Nutrition and Brain Function * Child Nutrition &amp; Wellness, KSDE</a:t>
            </a:r>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pPr>
              <a:defRPr/>
            </a:pPr>
            <a:fld id="{054B9CD5-C98C-453B-A1A2-41D44F5A1065}" type="slidenum">
              <a:rPr lang="en-US" smtClean="0"/>
              <a:pPr>
                <a:defRPr/>
              </a:pPr>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Edit Master text styles</a:t>
            </a:r>
          </a:p>
        </p:txBody>
      </p:sp>
    </p:spTree>
    <p:extLst>
      <p:ext uri="{BB962C8B-B14F-4D97-AF65-F5344CB8AC3E}">
        <p14:creationId xmlns:p14="http://schemas.microsoft.com/office/powerpoint/2010/main" val="352306458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9CE309EA-D270-4546-9132-2AE1A7DF579B}" type="datetime1">
              <a:rPr lang="en-US" smtClean="0"/>
              <a:t>7/1/2021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pPr>
              <a:defRPr/>
            </a:pPr>
            <a:r>
              <a:rPr lang="en-US"/>
              <a:t>* Nutrition and Brain Function * Child Nutrition &amp; Wellness, KSDE</a:t>
            </a:r>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pPr>
              <a:defRPr/>
            </a:pPr>
            <a:fld id="{054B9CD5-C98C-453B-A1A2-41D44F5A1065}" type="slidenum">
              <a:rPr lang="en-US" smtClean="0"/>
              <a:pPr>
                <a:defRPr/>
              </a:pPr>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2476499" y="762000"/>
            <a:ext cx="7239000" cy="1325563"/>
          </a:xfrm>
        </p:spPr>
        <p:txBody>
          <a:bodyPr anchor="t"/>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5301575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6AC76557-B6F8-41CB-951D-B272D982E18E}" type="datetime1">
              <a:rPr lang="en-US" smtClean="0"/>
              <a:t>7/1/2021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pPr>
              <a:defRPr/>
            </a:pPr>
            <a:r>
              <a:rPr lang="en-US"/>
              <a:t>* Nutrition and Brain Function * Child Nutrition &amp; Wellness, KSDE</a:t>
            </a:r>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pPr>
              <a:defRPr/>
            </a:pPr>
            <a:fld id="{054B9CD5-C98C-453B-A1A2-41D44F5A1065}" type="slidenum">
              <a:rPr lang="en-US" smtClean="0"/>
              <a:pPr>
                <a:defRPr/>
              </a:pPr>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88240684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F3DAE-2EAB-435A-9C45-BCDA6172DC27}" type="datetime1">
              <a:rPr lang="en-US" smtClean="0"/>
              <a:t>7/1/2021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 Nutrition and Brain Function * Child Nutrition &amp; Wellness, KSDE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54B9CD5-C98C-453B-A1A2-41D44F5A1065}" type="slidenum">
              <a:rPr lang="en-US" smtClean="0"/>
              <a:pPr>
                <a:defRPr/>
              </a:pPr>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2512744"/>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 id="2147484716" r:id="rId12"/>
    <p:sldLayoutId id="2147484717" r:id="rId13"/>
    <p:sldLayoutId id="2147484718" r:id="rId14"/>
    <p:sldLayoutId id="2147484719" r:id="rId15"/>
    <p:sldLayoutId id="2147484720" r:id="rId16"/>
  </p:sldLayoutIdLst>
  <p:transition>
    <p:fade thruBlk="1"/>
  </p:transition>
  <p:hf sldNum="0" hdr="0" ftr="0" dt="0"/>
  <p:txStyles>
    <p:titleStyle>
      <a:lvl1pPr algn="l" defTabSz="914400" rtl="0" eaLnBrk="1" latinLnBrk="0" hangingPunct="1">
        <a:lnSpc>
          <a:spcPct val="90000"/>
        </a:lnSpc>
        <a:spcBef>
          <a:spcPct val="0"/>
        </a:spcBef>
        <a:buNone/>
        <a:defRPr sz="40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339725" indent="-339725"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801688" indent="-344488"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254125" indent="-339725"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rainconnection.brainhq.com/brain-teasers/word-list-recall/play"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actionforhealthykids.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fns.usda.gov/ffvp/fresh-fruit-and-vegetable-progra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4.xml"/><Relationship Id="rId1" Type="http://schemas.openxmlformats.org/officeDocument/2006/relationships/slideLayout" Target="../slideLayouts/slideLayout8.xml"/><Relationship Id="rId4" Type="http://schemas.openxmlformats.org/officeDocument/2006/relationships/image" Target="../media/image56.jpeg"/></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image" Target="../media/image58.jpeg"/></Relationships>
</file>

<file path=ppt/slides/_rels/slide6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6.xml"/><Relationship Id="rId1" Type="http://schemas.openxmlformats.org/officeDocument/2006/relationships/slideLayout" Target="../slideLayouts/slideLayout8.xml"/><Relationship Id="rId4" Type="http://schemas.openxmlformats.org/officeDocument/2006/relationships/image" Target="../media/image60.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www.healthiergeneration.org/" TargetMode="External"/><Relationship Id="rId3" Type="http://schemas.openxmlformats.org/officeDocument/2006/relationships/hyperlink" Target="https://www.kn-eat.org/" TargetMode="External"/><Relationship Id="rId7" Type="http://schemas.openxmlformats.org/officeDocument/2006/relationships/hyperlink" Target="https://www.fns.usda.gov/tn/guide-smart-snacks-school"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www.choosemyplate.com/" TargetMode="External"/><Relationship Id="rId11" Type="http://schemas.openxmlformats.org/officeDocument/2006/relationships/hyperlink" Target="https://www.genyouthnow.org/reports/the-wellness-impact-report" TargetMode="External"/><Relationship Id="rId5" Type="http://schemas.openxmlformats.org/officeDocument/2006/relationships/hyperlink" Target="https://www.fns.usda.gov/school-meals/tools-schools" TargetMode="External"/><Relationship Id="rId10" Type="http://schemas.openxmlformats.org/officeDocument/2006/relationships/hyperlink" Target="https://www.actionforhealthykids.org/" TargetMode="External"/><Relationship Id="rId4" Type="http://schemas.openxmlformats.org/officeDocument/2006/relationships/hyperlink" Target="https://www.cdc.gov/healthyschools/nutrition/pdf/School_Nutrition_Framework_508tagged.pdf" TargetMode="External"/><Relationship Id="rId9" Type="http://schemas.openxmlformats.org/officeDocument/2006/relationships/hyperlink" Target="https://theicn.org/cnss/resources/"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mailto:program.intake@usda.gov" TargetMode="External"/><Relationship Id="rId5" Type="http://schemas.openxmlformats.org/officeDocument/2006/relationships/hyperlink" Target="https://www.usda.gov/oascr/how-to-file-a-program-discrimination-complaint" TargetMode="External"/><Relationship Id="rId4" Type="http://schemas.openxmlformats.org/officeDocument/2006/relationships/hyperlink" Target="https://www.usda.gov/sites/default/files/documents/USDA-OASCR%20P-Complaint-Form-0508-0002-508-11-28-17Fax2Mail.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surveymonkey.com/r/FFT5Q7M"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www.kn-eat.org/"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kn-eat.org/"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686542-5A06-4394-B59F-51CBE5EEB516}"/>
              </a:ext>
            </a:extLst>
          </p:cNvPr>
          <p:cNvSpPr/>
          <p:nvPr/>
        </p:nvSpPr>
        <p:spPr>
          <a:xfrm>
            <a:off x="3893188" y="3048000"/>
            <a:ext cx="4412611" cy="3124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5" name="Title 1">
            <a:extLst>
              <a:ext uri="{FF2B5EF4-FFF2-40B4-BE49-F238E27FC236}">
                <a16:creationId xmlns:a16="http://schemas.microsoft.com/office/drawing/2014/main" id="{7B81D3BE-2D54-4F6F-9471-B54DFDF56725}"/>
              </a:ext>
            </a:extLst>
          </p:cNvPr>
          <p:cNvSpPr>
            <a:spLocks noGrp="1"/>
          </p:cNvSpPr>
          <p:nvPr>
            <p:ph type="title"/>
          </p:nvPr>
        </p:nvSpPr>
        <p:spPr/>
        <p:txBody>
          <a:bodyPr/>
          <a:lstStyle/>
          <a:p>
            <a:br>
              <a:rPr lang="en-US" altLang="en-US" dirty="0"/>
            </a:br>
            <a:r>
              <a:rPr lang="en-US" altLang="en-US" dirty="0"/>
              <a:t>Nutrition and Brain Function</a:t>
            </a:r>
            <a:br>
              <a:rPr lang="en-US" altLang="en-US" dirty="0"/>
            </a:br>
            <a:endParaRPr lang="en-US" altLang="en-US" dirty="0"/>
          </a:p>
        </p:txBody>
      </p:sp>
      <p:sp>
        <p:nvSpPr>
          <p:cNvPr id="18434" name="Subtitle 2">
            <a:extLst>
              <a:ext uri="{FF2B5EF4-FFF2-40B4-BE49-F238E27FC236}">
                <a16:creationId xmlns:a16="http://schemas.microsoft.com/office/drawing/2014/main" id="{7486E631-5620-45F4-A9D5-9CFC2B137C69}"/>
              </a:ext>
            </a:extLst>
          </p:cNvPr>
          <p:cNvSpPr>
            <a:spLocks noGrp="1"/>
          </p:cNvSpPr>
          <p:nvPr>
            <p:ph type="subTitle" idx="1"/>
          </p:nvPr>
        </p:nvSpPr>
        <p:spPr>
          <a:xfrm>
            <a:off x="1524000" y="1905000"/>
            <a:ext cx="7480151" cy="1037658"/>
          </a:xfrm>
        </p:spPr>
        <p:txBody>
          <a:bodyPr/>
          <a:lstStyle/>
          <a:p>
            <a:r>
              <a:rPr lang="en-US" altLang="en-US" dirty="0"/>
              <a:t>Welcome to</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34EB4-55A4-4854-9414-7DA8A5C0BB6F}"/>
              </a:ext>
            </a:extLst>
          </p:cNvPr>
          <p:cNvSpPr>
            <a:spLocks noGrp="1"/>
          </p:cNvSpPr>
          <p:nvPr>
            <p:ph idx="1"/>
          </p:nvPr>
        </p:nvSpPr>
        <p:spPr/>
        <p:txBody>
          <a:bodyPr/>
          <a:lstStyle/>
          <a:p>
            <a:r>
              <a:rPr lang="en-US" altLang="en-US" dirty="0"/>
              <a:t>Hippocampus</a:t>
            </a:r>
          </a:p>
          <a:p>
            <a:r>
              <a:rPr lang="en-US" altLang="en-US" dirty="0"/>
              <a:t>Thalamus</a:t>
            </a:r>
          </a:p>
          <a:p>
            <a:r>
              <a:rPr lang="en-US" altLang="en-US" dirty="0"/>
              <a:t>Hypothalamus</a:t>
            </a:r>
          </a:p>
          <a:p>
            <a:r>
              <a:rPr lang="en-US" altLang="en-US" dirty="0"/>
              <a:t>Basal Ganglia</a:t>
            </a:r>
          </a:p>
          <a:p>
            <a:r>
              <a:rPr lang="en-US" altLang="en-US" dirty="0"/>
              <a:t>Pituitary Gland</a:t>
            </a:r>
          </a:p>
          <a:p>
            <a:r>
              <a:rPr lang="en-US" altLang="en-US" dirty="0"/>
              <a:t>Amygdala</a:t>
            </a:r>
          </a:p>
          <a:p>
            <a:endParaRPr lang="en-US" dirty="0"/>
          </a:p>
        </p:txBody>
      </p:sp>
      <p:sp>
        <p:nvSpPr>
          <p:cNvPr id="5" name="Title 2">
            <a:extLst>
              <a:ext uri="{FF2B5EF4-FFF2-40B4-BE49-F238E27FC236}">
                <a16:creationId xmlns:a16="http://schemas.microsoft.com/office/drawing/2014/main" id="{1A19D65E-8ECB-47D0-AADC-1E17882F3F85}"/>
              </a:ext>
            </a:extLst>
          </p:cNvPr>
          <p:cNvSpPr>
            <a:spLocks noGrp="1"/>
          </p:cNvSpPr>
          <p:nvPr>
            <p:ph type="title"/>
          </p:nvPr>
        </p:nvSpPr>
        <p:spPr/>
        <p:txBody>
          <a:bodyPr/>
          <a:lstStyle/>
          <a:p>
            <a:r>
              <a:rPr lang="en-US" altLang="en-US"/>
              <a:t>Additional Brain Structures and Function</a:t>
            </a:r>
            <a:endParaRPr lang="en-US" altLang="en-US" dirty="0"/>
          </a:p>
        </p:txBody>
      </p:sp>
      <p:pic>
        <p:nvPicPr>
          <p:cNvPr id="1026" name="Picture 2" descr="https://media.gettyimages.com/vectors/limbic-system-vector-id1075061016?k=6&amp;m=1075061016&amp;s=612x612&amp;w=0&amp;h=iwriy_K09r6DrQKRiePgERZLmmUBB90gNXqlf2vqES0=">
            <a:extLst>
              <a:ext uri="{FF2B5EF4-FFF2-40B4-BE49-F238E27FC236}">
                <a16:creationId xmlns:a16="http://schemas.microsoft.com/office/drawing/2014/main" id="{35BA89D9-2A47-4F22-B684-3EFD0CAD96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15"/>
          <a:stretch/>
        </p:blipFill>
        <p:spPr bwMode="auto">
          <a:xfrm>
            <a:off x="5105400" y="1518227"/>
            <a:ext cx="4673075"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3322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3D2A-DD27-4243-B883-233B13B40E06}"/>
              </a:ext>
            </a:extLst>
          </p:cNvPr>
          <p:cNvSpPr>
            <a:spLocks noGrp="1"/>
          </p:cNvSpPr>
          <p:nvPr>
            <p:ph type="title"/>
          </p:nvPr>
        </p:nvSpPr>
        <p:spPr/>
        <p:txBody>
          <a:bodyPr/>
          <a:lstStyle/>
          <a:p>
            <a:pPr>
              <a:lnSpc>
                <a:spcPct val="100000"/>
              </a:lnSpc>
            </a:pPr>
            <a:r>
              <a:rPr lang="en-US" dirty="0"/>
              <a:t>Role of Nutrients                        in the Brain</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0241F4-07A7-4AE0-A26C-BA45300FEAC5}"/>
              </a:ext>
            </a:extLst>
          </p:cNvPr>
          <p:cNvSpPr>
            <a:spLocks noGrp="1"/>
          </p:cNvSpPr>
          <p:nvPr>
            <p:ph sz="half" idx="1"/>
          </p:nvPr>
        </p:nvSpPr>
        <p:spPr/>
        <p:txBody>
          <a:bodyPr/>
          <a:lstStyle/>
          <a:p>
            <a:r>
              <a:rPr lang="en-US" altLang="en-US"/>
              <a:t>Macronutrients </a:t>
            </a:r>
          </a:p>
          <a:p>
            <a:pPr lvl="1"/>
            <a:r>
              <a:rPr lang="en-US" altLang="en-US"/>
              <a:t>Carbohydrates</a:t>
            </a:r>
          </a:p>
          <a:p>
            <a:pPr lvl="1"/>
            <a:r>
              <a:rPr lang="en-US" altLang="en-US"/>
              <a:t>Protein</a:t>
            </a:r>
          </a:p>
          <a:p>
            <a:pPr lvl="1"/>
            <a:r>
              <a:rPr lang="en-US" altLang="en-US"/>
              <a:t>Fat</a:t>
            </a:r>
          </a:p>
          <a:p>
            <a:r>
              <a:rPr lang="en-US" altLang="en-US"/>
              <a:t>Micronutrients</a:t>
            </a:r>
          </a:p>
          <a:p>
            <a:pPr lvl="1"/>
            <a:r>
              <a:rPr lang="en-US" altLang="en-US"/>
              <a:t>Vitamins</a:t>
            </a:r>
          </a:p>
          <a:p>
            <a:pPr lvl="1"/>
            <a:r>
              <a:rPr lang="en-US" altLang="en-US"/>
              <a:t>Minerals</a:t>
            </a:r>
          </a:p>
          <a:p>
            <a:r>
              <a:rPr lang="en-US" altLang="en-US"/>
              <a:t>Water</a:t>
            </a:r>
          </a:p>
          <a:p>
            <a:endParaRPr lang="en-US" dirty="0"/>
          </a:p>
        </p:txBody>
      </p:sp>
      <p:sp>
        <p:nvSpPr>
          <p:cNvPr id="2" name="Title 1">
            <a:extLst>
              <a:ext uri="{FF2B5EF4-FFF2-40B4-BE49-F238E27FC236}">
                <a16:creationId xmlns:a16="http://schemas.microsoft.com/office/drawing/2014/main" id="{643C89CE-AC6E-42E4-B08E-D9092802F031}"/>
              </a:ext>
            </a:extLst>
          </p:cNvPr>
          <p:cNvSpPr>
            <a:spLocks noGrp="1"/>
          </p:cNvSpPr>
          <p:nvPr>
            <p:ph type="title"/>
          </p:nvPr>
        </p:nvSpPr>
        <p:spPr/>
        <p:txBody>
          <a:bodyPr/>
          <a:lstStyle/>
          <a:p>
            <a:r>
              <a:rPr lang="en-US" altLang="en-US"/>
              <a:t>Nutrients</a:t>
            </a:r>
            <a:endParaRPr lang="en-US" dirty="0"/>
          </a:p>
        </p:txBody>
      </p:sp>
      <p:pic>
        <p:nvPicPr>
          <p:cNvPr id="2050" name="Picture 2" descr="https://media.gettyimages.com/photos/selection-of-healthy-rich-fiber-sources-vegan-food-for-cooking-picture-id812997516?k=6&amp;m=812997516&amp;s=612x612&amp;w=0&amp;h=UnNQ_YZwiLZ0QFxx7mNZKwmemM1vbpanrpUB1xGaR0Y=">
            <a:extLst>
              <a:ext uri="{FF2B5EF4-FFF2-40B4-BE49-F238E27FC236}">
                <a16:creationId xmlns:a16="http://schemas.microsoft.com/office/drawing/2014/main" id="{9D692EB2-B15F-4802-B7C8-F866E88B6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1825625"/>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a:extLst>
              <a:ext uri="{FF2B5EF4-FFF2-40B4-BE49-F238E27FC236}">
                <a16:creationId xmlns:a16="http://schemas.microsoft.com/office/drawing/2014/main" id="{471722FD-3306-4B63-965B-B64A9D9D6257}"/>
              </a:ext>
            </a:extLst>
          </p:cNvPr>
          <p:cNvSpPr>
            <a:spLocks noGrp="1"/>
          </p:cNvSpPr>
          <p:nvPr>
            <p:ph idx="1"/>
          </p:nvPr>
        </p:nvSpPr>
        <p:spPr/>
        <p:txBody>
          <a:bodyPr/>
          <a:lstStyle/>
          <a:p>
            <a:r>
              <a:rPr lang="en-US" altLang="en-US" dirty="0"/>
              <a:t>Glucose - primary fuel for the brain</a:t>
            </a:r>
          </a:p>
          <a:p>
            <a:r>
              <a:rPr lang="en-US" altLang="en-US" dirty="0"/>
              <a:t>Carbohydrates sources</a:t>
            </a:r>
          </a:p>
          <a:p>
            <a:pPr lvl="1"/>
            <a:r>
              <a:rPr lang="en-US" altLang="en-US" dirty="0"/>
              <a:t>Whole grains, fruit, starchy vegetables, milk, beans, nuts and seeds, added sugars</a:t>
            </a:r>
          </a:p>
          <a:p>
            <a:pPr lvl="1"/>
            <a:endParaRPr lang="en-US" altLang="en-US" dirty="0"/>
          </a:p>
          <a:p>
            <a:pPr lvl="1"/>
            <a:endParaRPr lang="en-US" altLang="en-US" dirty="0"/>
          </a:p>
          <a:p>
            <a:pPr lvl="1"/>
            <a:endParaRPr lang="en-US" altLang="en-US" dirty="0"/>
          </a:p>
        </p:txBody>
      </p:sp>
      <p:sp>
        <p:nvSpPr>
          <p:cNvPr id="47107" name="Title 2">
            <a:extLst>
              <a:ext uri="{FF2B5EF4-FFF2-40B4-BE49-F238E27FC236}">
                <a16:creationId xmlns:a16="http://schemas.microsoft.com/office/drawing/2014/main" id="{04EEC830-8C72-4DBE-AE25-5FBD5175A225}"/>
              </a:ext>
            </a:extLst>
          </p:cNvPr>
          <p:cNvSpPr>
            <a:spLocks noGrp="1"/>
          </p:cNvSpPr>
          <p:nvPr>
            <p:ph type="title"/>
          </p:nvPr>
        </p:nvSpPr>
        <p:spPr/>
        <p:txBody>
          <a:bodyPr/>
          <a:lstStyle/>
          <a:p>
            <a:r>
              <a:rPr lang="en-US" altLang="en-US"/>
              <a:t>Carbohydrates</a:t>
            </a:r>
            <a:endParaRPr lang="en-US" altLang="en-US" dirty="0"/>
          </a:p>
        </p:txBody>
      </p:sp>
      <p:pic>
        <p:nvPicPr>
          <p:cNvPr id="2" name="Picture 1">
            <a:extLst>
              <a:ext uri="{FF2B5EF4-FFF2-40B4-BE49-F238E27FC236}">
                <a16:creationId xmlns:a16="http://schemas.microsoft.com/office/drawing/2014/main" id="{DCDCFEA2-63DC-4861-A5C7-5BC0F0B48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254" y="3585033"/>
            <a:ext cx="3615736" cy="2413231"/>
          </a:xfrm>
          <a:prstGeom prst="ellipse">
            <a:avLst/>
          </a:prstGeom>
          <a:ln>
            <a:noFill/>
          </a:ln>
          <a:effectLst>
            <a:softEdge rad="112500"/>
          </a:effectLst>
        </p:spPr>
      </p:pic>
      <p:pic>
        <p:nvPicPr>
          <p:cNvPr id="3" name="Picture 2">
            <a:extLst>
              <a:ext uri="{FF2B5EF4-FFF2-40B4-BE49-F238E27FC236}">
                <a16:creationId xmlns:a16="http://schemas.microsoft.com/office/drawing/2014/main" id="{CC3E0F71-E40E-47E8-A735-969D4F7004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8514" y="3585033"/>
            <a:ext cx="3619847" cy="2413231"/>
          </a:xfrm>
          <a:prstGeom prst="ellipse">
            <a:avLst/>
          </a:prstGeom>
          <a:ln>
            <a:noFill/>
          </a:ln>
          <a:effectLst>
            <a:softEdge rad="112500"/>
          </a:effectLst>
        </p:spPr>
      </p:pic>
      <p:pic>
        <p:nvPicPr>
          <p:cNvPr id="40966" name="Picture 3">
            <a:extLst>
              <a:ext uri="{FF2B5EF4-FFF2-40B4-BE49-F238E27FC236}">
                <a16:creationId xmlns:a16="http://schemas.microsoft.com/office/drawing/2014/main" id="{E16531AB-0180-4B1F-BC74-E2D71D2773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8971" y="4124037"/>
            <a:ext cx="2659357" cy="18696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a:extLst>
              <a:ext uri="{FF2B5EF4-FFF2-40B4-BE49-F238E27FC236}">
                <a16:creationId xmlns:a16="http://schemas.microsoft.com/office/drawing/2014/main" id="{129D3AB9-227C-4749-8F75-1075D60A8E9D}"/>
              </a:ext>
            </a:extLst>
          </p:cNvPr>
          <p:cNvSpPr>
            <a:spLocks noGrp="1"/>
          </p:cNvSpPr>
          <p:nvPr>
            <p:ph idx="1"/>
          </p:nvPr>
        </p:nvSpPr>
        <p:spPr/>
        <p:txBody>
          <a:bodyPr/>
          <a:lstStyle/>
          <a:p>
            <a:r>
              <a:rPr lang="en-US" altLang="en-US" dirty="0"/>
              <a:t>Amino Acids - primary component of neurotransmitters</a:t>
            </a:r>
          </a:p>
          <a:p>
            <a:r>
              <a:rPr lang="en-US" altLang="en-US" dirty="0"/>
              <a:t>Quality Protein sources</a:t>
            </a:r>
          </a:p>
          <a:p>
            <a:pPr lvl="1"/>
            <a:r>
              <a:rPr lang="en-US" altLang="en-US" dirty="0"/>
              <a:t>Lean red meat, poultry, seafood, eggs, dairy, soybeans, quinoa, buckwheat, and chia seeds</a:t>
            </a:r>
          </a:p>
        </p:txBody>
      </p:sp>
      <p:sp>
        <p:nvSpPr>
          <p:cNvPr id="48131" name="Title 2">
            <a:extLst>
              <a:ext uri="{FF2B5EF4-FFF2-40B4-BE49-F238E27FC236}">
                <a16:creationId xmlns:a16="http://schemas.microsoft.com/office/drawing/2014/main" id="{048A109C-156F-48F3-AA7B-E888FDA8C192}"/>
              </a:ext>
            </a:extLst>
          </p:cNvPr>
          <p:cNvSpPr>
            <a:spLocks noGrp="1"/>
          </p:cNvSpPr>
          <p:nvPr>
            <p:ph type="title"/>
          </p:nvPr>
        </p:nvSpPr>
        <p:spPr/>
        <p:txBody>
          <a:bodyPr/>
          <a:lstStyle/>
          <a:p>
            <a:r>
              <a:rPr lang="en-US" altLang="en-US"/>
              <a:t>Proteins</a:t>
            </a:r>
            <a:endParaRPr lang="en-US" altLang="en-US" dirty="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a:extLst>
              <a:ext uri="{FF2B5EF4-FFF2-40B4-BE49-F238E27FC236}">
                <a16:creationId xmlns:a16="http://schemas.microsoft.com/office/drawing/2014/main" id="{E38787F3-9E2C-4948-BED1-F9D3D07E286F}"/>
              </a:ext>
            </a:extLst>
          </p:cNvPr>
          <p:cNvSpPr>
            <a:spLocks noGrp="1"/>
          </p:cNvSpPr>
          <p:nvPr>
            <p:ph idx="1"/>
          </p:nvPr>
        </p:nvSpPr>
        <p:spPr/>
        <p:txBody>
          <a:bodyPr/>
          <a:lstStyle/>
          <a:p>
            <a:r>
              <a:rPr lang="en-US" altLang="en-US" dirty="0"/>
              <a:t>Fatty Acids - primary component of brain neurons structure and function, cell membranes, neurotransmitters, hormones</a:t>
            </a:r>
          </a:p>
          <a:p>
            <a:r>
              <a:rPr lang="en-US" altLang="en-US" dirty="0"/>
              <a:t>Fat sources</a:t>
            </a:r>
          </a:p>
          <a:p>
            <a:pPr lvl="1"/>
            <a:r>
              <a:rPr lang="en-US" altLang="en-US" dirty="0"/>
              <a:t>Omega 3</a:t>
            </a:r>
          </a:p>
          <a:p>
            <a:pPr lvl="2"/>
            <a:r>
              <a:rPr lang="en-US" altLang="en-US" dirty="0"/>
              <a:t>Oily fish (such as salmon, herring, mackerel, tuna and sardines), fish oil, flaxseed oil, flaxseeds, walnuts, and chia seeds</a:t>
            </a:r>
          </a:p>
          <a:p>
            <a:pPr lvl="1"/>
            <a:r>
              <a:rPr lang="en-US" altLang="en-US" dirty="0"/>
              <a:t>Omega 6</a:t>
            </a:r>
          </a:p>
          <a:p>
            <a:pPr lvl="2"/>
            <a:r>
              <a:rPr lang="en-US" altLang="en-US" dirty="0"/>
              <a:t>Peanut oil, olive oil, safflower oil, sunflower oil, corn oil, soybean oil, sunflower seeds, eggs, walnuts, pumpkin seeds</a:t>
            </a:r>
          </a:p>
        </p:txBody>
      </p:sp>
      <p:sp>
        <p:nvSpPr>
          <p:cNvPr id="49155" name="Title 2">
            <a:extLst>
              <a:ext uri="{FF2B5EF4-FFF2-40B4-BE49-F238E27FC236}">
                <a16:creationId xmlns:a16="http://schemas.microsoft.com/office/drawing/2014/main" id="{399E1AD1-F709-4DA0-B204-3B4B02F2DEE6}"/>
              </a:ext>
            </a:extLst>
          </p:cNvPr>
          <p:cNvSpPr>
            <a:spLocks noGrp="1"/>
          </p:cNvSpPr>
          <p:nvPr>
            <p:ph type="title"/>
          </p:nvPr>
        </p:nvSpPr>
        <p:spPr/>
        <p:txBody>
          <a:bodyPr/>
          <a:lstStyle/>
          <a:p>
            <a:r>
              <a:rPr lang="en-US" altLang="en-US"/>
              <a:t>Fats</a:t>
            </a:r>
            <a:endParaRPr lang="en-US" altLang="en-US" dirty="0"/>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a:extLst>
              <a:ext uri="{FF2B5EF4-FFF2-40B4-BE49-F238E27FC236}">
                <a16:creationId xmlns:a16="http://schemas.microsoft.com/office/drawing/2014/main" id="{82952993-E441-47C0-BF98-9822BD635808}"/>
              </a:ext>
            </a:extLst>
          </p:cNvPr>
          <p:cNvSpPr>
            <a:spLocks noGrp="1"/>
          </p:cNvSpPr>
          <p:nvPr>
            <p:ph idx="1"/>
          </p:nvPr>
        </p:nvSpPr>
        <p:spPr/>
        <p:txBody>
          <a:bodyPr/>
          <a:lstStyle/>
          <a:p>
            <a:r>
              <a:rPr lang="en-US" altLang="en-US"/>
              <a:t>Micronutrients – function as cofactors in chemical reactions in the brain</a:t>
            </a:r>
          </a:p>
          <a:p>
            <a:r>
              <a:rPr lang="en-US" altLang="en-US"/>
              <a:t>Water Soluble Vitamins</a:t>
            </a:r>
          </a:p>
          <a:p>
            <a:pPr lvl="1"/>
            <a:r>
              <a:rPr lang="en-US" altLang="en-US"/>
              <a:t>B-complex and C</a:t>
            </a:r>
          </a:p>
          <a:p>
            <a:r>
              <a:rPr lang="en-US" altLang="en-US"/>
              <a:t>Fat Soluble Vitamins</a:t>
            </a:r>
          </a:p>
          <a:p>
            <a:pPr lvl="1"/>
            <a:r>
              <a:rPr lang="en-US" altLang="en-US"/>
              <a:t>A, D, E, and K</a:t>
            </a:r>
            <a:endParaRPr lang="en-US" altLang="en-US" dirty="0"/>
          </a:p>
        </p:txBody>
      </p:sp>
      <p:sp>
        <p:nvSpPr>
          <p:cNvPr id="52227" name="Title 2">
            <a:extLst>
              <a:ext uri="{FF2B5EF4-FFF2-40B4-BE49-F238E27FC236}">
                <a16:creationId xmlns:a16="http://schemas.microsoft.com/office/drawing/2014/main" id="{86C90703-1D53-41B8-90C6-E3C0FA6353BA}"/>
              </a:ext>
            </a:extLst>
          </p:cNvPr>
          <p:cNvSpPr>
            <a:spLocks noGrp="1"/>
          </p:cNvSpPr>
          <p:nvPr>
            <p:ph type="title"/>
          </p:nvPr>
        </p:nvSpPr>
        <p:spPr/>
        <p:txBody>
          <a:bodyPr/>
          <a:lstStyle/>
          <a:p>
            <a:r>
              <a:rPr lang="en-US" altLang="en-US"/>
              <a:t>Vitamins</a:t>
            </a:r>
            <a:endParaRPr lang="en-US" altLang="en-US" dirty="0"/>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a:extLst>
              <a:ext uri="{FF2B5EF4-FFF2-40B4-BE49-F238E27FC236}">
                <a16:creationId xmlns:a16="http://schemas.microsoft.com/office/drawing/2014/main" id="{83395FE2-5E8C-475B-AD73-7807697B061C}"/>
              </a:ext>
            </a:extLst>
          </p:cNvPr>
          <p:cNvSpPr>
            <a:spLocks noGrp="1"/>
          </p:cNvSpPr>
          <p:nvPr>
            <p:ph idx="1"/>
          </p:nvPr>
        </p:nvSpPr>
        <p:spPr/>
        <p:txBody>
          <a:bodyPr/>
          <a:lstStyle/>
          <a:p>
            <a:r>
              <a:rPr lang="en-US" altLang="en-US" dirty="0"/>
              <a:t>Micronutrients – function as cofactors in chemical reactions in the brain </a:t>
            </a:r>
          </a:p>
          <a:p>
            <a:r>
              <a:rPr lang="en-US" altLang="en-US" dirty="0"/>
              <a:t>Minerals</a:t>
            </a:r>
          </a:p>
          <a:p>
            <a:pPr lvl="1"/>
            <a:r>
              <a:rPr lang="en-US" altLang="en-US" dirty="0"/>
              <a:t>Sodium, potassium, calcium, phosphorus, chloride, magnesium, sulfur, iron, manganese, copper, iodine, zinc, cobalt, fluoride, selenium</a:t>
            </a:r>
          </a:p>
        </p:txBody>
      </p:sp>
      <p:sp>
        <p:nvSpPr>
          <p:cNvPr id="3" name="Title 2">
            <a:extLst>
              <a:ext uri="{FF2B5EF4-FFF2-40B4-BE49-F238E27FC236}">
                <a16:creationId xmlns:a16="http://schemas.microsoft.com/office/drawing/2014/main" id="{4A7FB123-1ED7-43D9-9D3F-A40026A1C970}"/>
              </a:ext>
            </a:extLst>
          </p:cNvPr>
          <p:cNvSpPr>
            <a:spLocks noGrp="1"/>
          </p:cNvSpPr>
          <p:nvPr>
            <p:ph type="title"/>
          </p:nvPr>
        </p:nvSpPr>
        <p:spPr/>
        <p:txBody>
          <a:bodyPr/>
          <a:lstStyle/>
          <a:p>
            <a:r>
              <a:rPr lang="en-US"/>
              <a:t>Minerals </a:t>
            </a:r>
            <a:endParaRPr lang="en-US"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a:extLst>
              <a:ext uri="{FF2B5EF4-FFF2-40B4-BE49-F238E27FC236}">
                <a16:creationId xmlns:a16="http://schemas.microsoft.com/office/drawing/2014/main" id="{DFA45A6F-D67E-49F5-B968-0ECC391310A5}"/>
              </a:ext>
            </a:extLst>
          </p:cNvPr>
          <p:cNvSpPr>
            <a:spLocks noGrp="1"/>
          </p:cNvSpPr>
          <p:nvPr>
            <p:ph idx="1"/>
          </p:nvPr>
        </p:nvSpPr>
        <p:spPr/>
        <p:txBody>
          <a:bodyPr/>
          <a:lstStyle/>
          <a:p>
            <a:r>
              <a:rPr lang="en-US" altLang="en-US"/>
              <a:t>Vital for life - transport of nutrients to the brain and cushions brain tissue.</a:t>
            </a:r>
          </a:p>
          <a:p>
            <a:r>
              <a:rPr lang="en-US" altLang="en-US"/>
              <a:t>Brain is approx. 75% water</a:t>
            </a:r>
          </a:p>
          <a:p>
            <a:pPr lvl="1"/>
            <a:r>
              <a:rPr lang="en-US" altLang="en-US"/>
              <a:t>Body is approx. 60% water</a:t>
            </a:r>
          </a:p>
          <a:p>
            <a:r>
              <a:rPr lang="en-US" altLang="en-US"/>
              <a:t>Fluids</a:t>
            </a:r>
          </a:p>
          <a:p>
            <a:pPr lvl="1"/>
            <a:r>
              <a:rPr lang="en-US" altLang="en-US"/>
              <a:t>80% from fluids consumed</a:t>
            </a:r>
          </a:p>
          <a:p>
            <a:pPr lvl="1"/>
            <a:r>
              <a:rPr lang="en-US" altLang="en-US"/>
              <a:t>20% from foods consumed</a:t>
            </a:r>
            <a:endParaRPr lang="en-US" altLang="en-US" dirty="0"/>
          </a:p>
        </p:txBody>
      </p:sp>
      <p:sp>
        <p:nvSpPr>
          <p:cNvPr id="50179" name="Title 2">
            <a:extLst>
              <a:ext uri="{FF2B5EF4-FFF2-40B4-BE49-F238E27FC236}">
                <a16:creationId xmlns:a16="http://schemas.microsoft.com/office/drawing/2014/main" id="{AE3AFEE8-6E87-448D-9CB1-97B493B94C2E}"/>
              </a:ext>
            </a:extLst>
          </p:cNvPr>
          <p:cNvSpPr>
            <a:spLocks noGrp="1"/>
          </p:cNvSpPr>
          <p:nvPr>
            <p:ph type="title"/>
          </p:nvPr>
        </p:nvSpPr>
        <p:spPr/>
        <p:txBody>
          <a:bodyPr/>
          <a:lstStyle/>
          <a:p>
            <a:r>
              <a:rPr lang="en-US" altLang="en-US"/>
              <a:t>Water</a:t>
            </a:r>
            <a:endParaRPr lang="en-US" altLang="en-US" dirty="0"/>
          </a:p>
        </p:txBody>
      </p:sp>
      <p:pic>
        <p:nvPicPr>
          <p:cNvPr id="2" name="Picture 1">
            <a:extLst>
              <a:ext uri="{FF2B5EF4-FFF2-40B4-BE49-F238E27FC236}">
                <a16:creationId xmlns:a16="http://schemas.microsoft.com/office/drawing/2014/main" id="{088772E9-3048-42DA-B712-67E147A6AF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360408"/>
            <a:ext cx="3151188" cy="3151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a:extLst>
              <a:ext uri="{FF2B5EF4-FFF2-40B4-BE49-F238E27FC236}">
                <a16:creationId xmlns:a16="http://schemas.microsoft.com/office/drawing/2014/main" id="{2E264AF4-C7E0-4F96-AD99-5709F126F2FD}"/>
              </a:ext>
            </a:extLst>
          </p:cNvPr>
          <p:cNvSpPr>
            <a:spLocks noGrp="1"/>
          </p:cNvSpPr>
          <p:nvPr>
            <p:ph idx="1"/>
          </p:nvPr>
        </p:nvSpPr>
        <p:spPr/>
        <p:txBody>
          <a:bodyPr/>
          <a:lstStyle/>
          <a:p>
            <a:r>
              <a:rPr lang="en-US" dirty="0"/>
              <a:t>Fiber – keeps the gut healthy; affects digestion and nutrient absorption, may help reduce body and brain inflammation</a:t>
            </a:r>
          </a:p>
          <a:p>
            <a:r>
              <a:rPr lang="en-US" dirty="0"/>
              <a:t>Two categories of fiber</a:t>
            </a:r>
          </a:p>
          <a:p>
            <a:pPr lvl="1"/>
            <a:r>
              <a:rPr lang="en-US" dirty="0"/>
              <a:t>Soluble and insoluble</a:t>
            </a:r>
          </a:p>
          <a:p>
            <a:r>
              <a:rPr lang="en-US" dirty="0"/>
              <a:t>Fiber sources</a:t>
            </a:r>
          </a:p>
          <a:p>
            <a:pPr lvl="1"/>
            <a:r>
              <a:rPr lang="en-US" dirty="0"/>
              <a:t>Whole fruits, vegetables, whole-grain foods (breads, cereals, oats, wheat bran), beans, peas and lentils, nuts and seeds</a:t>
            </a:r>
          </a:p>
          <a:p>
            <a:endParaRPr lang="en-US" altLang="en-US" dirty="0"/>
          </a:p>
        </p:txBody>
      </p:sp>
      <p:sp>
        <p:nvSpPr>
          <p:cNvPr id="57347" name="Title 2">
            <a:extLst>
              <a:ext uri="{FF2B5EF4-FFF2-40B4-BE49-F238E27FC236}">
                <a16:creationId xmlns:a16="http://schemas.microsoft.com/office/drawing/2014/main" id="{AEF724E7-4FD6-4423-B7C3-EA1E0D414042}"/>
              </a:ext>
            </a:extLst>
          </p:cNvPr>
          <p:cNvSpPr>
            <a:spLocks noGrp="1"/>
          </p:cNvSpPr>
          <p:nvPr>
            <p:ph type="title"/>
          </p:nvPr>
        </p:nvSpPr>
        <p:spPr/>
        <p:txBody>
          <a:bodyPr/>
          <a:lstStyle/>
          <a:p>
            <a:r>
              <a:rPr lang="en-US" altLang="en-US"/>
              <a:t>Fiber</a:t>
            </a:r>
            <a:endParaRPr lang="en-US" altLang="en-US"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DE632A83-350D-48FD-84BD-526DA675A82D}"/>
              </a:ext>
            </a:extLst>
          </p:cNvPr>
          <p:cNvSpPr>
            <a:spLocks noGrp="1"/>
          </p:cNvSpPr>
          <p:nvPr>
            <p:ph idx="1"/>
          </p:nvPr>
        </p:nvSpPr>
        <p:spPr/>
        <p:txBody>
          <a:bodyPr/>
          <a:lstStyle/>
          <a:p>
            <a:r>
              <a:rPr lang="en-US" altLang="en-US" dirty="0"/>
              <a:t>Class ending time</a:t>
            </a:r>
          </a:p>
          <a:p>
            <a:r>
              <a:rPr lang="en-US" altLang="en-US" dirty="0"/>
              <a:t>Participant materials</a:t>
            </a:r>
          </a:p>
          <a:p>
            <a:r>
              <a:rPr lang="en-US" altLang="en-US" dirty="0"/>
              <a:t>Recorded class</a:t>
            </a:r>
          </a:p>
          <a:p>
            <a:r>
              <a:rPr lang="en-US" altLang="en-US" dirty="0"/>
              <a:t>Mute and unmute features</a:t>
            </a:r>
          </a:p>
          <a:p>
            <a:r>
              <a:rPr lang="en-US" altLang="en-US" dirty="0"/>
              <a:t>Q&amp;A protocol</a:t>
            </a:r>
          </a:p>
          <a:p>
            <a:r>
              <a:rPr lang="en-US" altLang="en-US" dirty="0"/>
              <a:t>Attendance</a:t>
            </a:r>
          </a:p>
          <a:p>
            <a:endParaRPr lang="en-US" altLang="en-US" dirty="0"/>
          </a:p>
        </p:txBody>
      </p:sp>
      <p:sp>
        <p:nvSpPr>
          <p:cNvPr id="20483" name="Title 1">
            <a:extLst>
              <a:ext uri="{FF2B5EF4-FFF2-40B4-BE49-F238E27FC236}">
                <a16:creationId xmlns:a16="http://schemas.microsoft.com/office/drawing/2014/main" id="{B92182F3-1EE3-43FB-B0FE-8CB0FC9034DC}"/>
              </a:ext>
            </a:extLst>
          </p:cNvPr>
          <p:cNvSpPr>
            <a:spLocks noGrp="1"/>
          </p:cNvSpPr>
          <p:nvPr>
            <p:ph type="title"/>
          </p:nvPr>
        </p:nvSpPr>
        <p:spPr/>
        <p:txBody>
          <a:bodyPr/>
          <a:lstStyle/>
          <a:p>
            <a:r>
              <a:rPr lang="en-US" altLang="en-US"/>
              <a:t>Class Logistics</a:t>
            </a:r>
            <a:endParaRPr lang="en-US" altLang="en-US" dirty="0"/>
          </a:p>
        </p:txBody>
      </p:sp>
      <p:pic>
        <p:nvPicPr>
          <p:cNvPr id="19460" name="Picture 3">
            <a:extLst>
              <a:ext uri="{FF2B5EF4-FFF2-40B4-BE49-F238E27FC236}">
                <a16:creationId xmlns:a16="http://schemas.microsoft.com/office/drawing/2014/main" id="{8F640BED-51EE-4913-A8A4-C96919830A0B}"/>
              </a:ext>
            </a:extLst>
          </p:cNvPr>
          <p:cNvPicPr>
            <a:picLocks noChangeAspect="1"/>
          </p:cNvPicPr>
          <p:nvPr/>
        </p:nvPicPr>
        <p:blipFill>
          <a:blip r:embed="rId3">
            <a:extLst>
              <a:ext uri="{28A0092B-C50C-407E-A947-70E740481C1C}">
                <a14:useLocalDpi xmlns:a14="http://schemas.microsoft.com/office/drawing/2010/main" val="0"/>
              </a:ext>
            </a:extLst>
          </a:blip>
          <a:srcRect t="11964"/>
          <a:stretch>
            <a:fillRect/>
          </a:stretch>
        </p:blipFill>
        <p:spPr bwMode="auto">
          <a:xfrm>
            <a:off x="7543800" y="2209800"/>
            <a:ext cx="3511550" cy="30575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7B306AB-BD14-4DBA-A90F-9F39373A34E4}"/>
              </a:ext>
            </a:extLst>
          </p:cNvPr>
          <p:cNvCxnSpPr>
            <a:cxnSpLocks/>
          </p:cNvCxnSpPr>
          <p:nvPr/>
        </p:nvCxnSpPr>
        <p:spPr>
          <a:xfrm>
            <a:off x="3429000" y="4648200"/>
            <a:ext cx="323596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a:extLst>
              <a:ext uri="{FF2B5EF4-FFF2-40B4-BE49-F238E27FC236}">
                <a16:creationId xmlns:a16="http://schemas.microsoft.com/office/drawing/2014/main" id="{FD841C9E-5B45-402A-AD26-1DB2FDCB09DF}"/>
              </a:ext>
            </a:extLst>
          </p:cNvPr>
          <p:cNvSpPr>
            <a:spLocks noGrp="1"/>
          </p:cNvSpPr>
          <p:nvPr>
            <p:ph idx="1"/>
          </p:nvPr>
        </p:nvSpPr>
        <p:spPr/>
        <p:txBody>
          <a:bodyPr/>
          <a:lstStyle/>
          <a:p>
            <a:r>
              <a:rPr lang="en-US" altLang="en-US" dirty="0"/>
              <a:t>Probiotics – aid in digestion, absorption and immune function.</a:t>
            </a:r>
          </a:p>
          <a:p>
            <a:r>
              <a:rPr lang="en-US" altLang="en-US" dirty="0"/>
              <a:t>Prebiotics – food for probiotics. </a:t>
            </a:r>
          </a:p>
          <a:p>
            <a:r>
              <a:rPr lang="en-US" altLang="en-US" dirty="0"/>
              <a:t>Prebiotic foods</a:t>
            </a:r>
          </a:p>
          <a:p>
            <a:pPr lvl="1"/>
            <a:r>
              <a:rPr lang="en-US" altLang="en-US" dirty="0"/>
              <a:t>Whole fruits, vegetables, beans, oats, whole grains, onions, garlic </a:t>
            </a:r>
          </a:p>
          <a:p>
            <a:r>
              <a:rPr lang="en-US" altLang="en-US" dirty="0"/>
              <a:t>Probiotic/fermented foods </a:t>
            </a:r>
          </a:p>
          <a:p>
            <a:pPr lvl="1"/>
            <a:r>
              <a:rPr lang="en-US" altLang="en-US" dirty="0"/>
              <a:t>Yogurt, tempeh, raw sauerkraut, cottage cheese</a:t>
            </a:r>
          </a:p>
        </p:txBody>
      </p:sp>
      <p:sp>
        <p:nvSpPr>
          <p:cNvPr id="57347" name="Title 2">
            <a:extLst>
              <a:ext uri="{FF2B5EF4-FFF2-40B4-BE49-F238E27FC236}">
                <a16:creationId xmlns:a16="http://schemas.microsoft.com/office/drawing/2014/main" id="{CA2CB672-688F-4686-9143-5512DFB8000C}"/>
              </a:ext>
            </a:extLst>
          </p:cNvPr>
          <p:cNvSpPr>
            <a:spLocks noGrp="1"/>
          </p:cNvSpPr>
          <p:nvPr>
            <p:ph type="title"/>
          </p:nvPr>
        </p:nvSpPr>
        <p:spPr/>
        <p:txBody>
          <a:bodyPr/>
          <a:lstStyle/>
          <a:p>
            <a:r>
              <a:rPr lang="en-US" altLang="en-US"/>
              <a:t>Prebiotics and Probiotics</a:t>
            </a:r>
            <a:endParaRPr lang="en-US" altLang="en-US" dirty="0"/>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51F3-2BF4-4B80-A542-70976224C144}"/>
              </a:ext>
            </a:extLst>
          </p:cNvPr>
          <p:cNvSpPr>
            <a:spLocks noGrp="1"/>
          </p:cNvSpPr>
          <p:nvPr>
            <p:ph type="title"/>
          </p:nvPr>
        </p:nvSpPr>
        <p:spPr/>
        <p:txBody>
          <a:bodyPr/>
          <a:lstStyle/>
          <a:p>
            <a:r>
              <a:rPr lang="en-US" dirty="0"/>
              <a:t>Nutrition’s Impact on Academic Achievement</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3891FF-89C8-47A7-956A-DB1EA976DCAB}"/>
              </a:ext>
            </a:extLst>
          </p:cNvPr>
          <p:cNvSpPr>
            <a:spLocks noGrp="1"/>
          </p:cNvSpPr>
          <p:nvPr>
            <p:ph idx="1"/>
          </p:nvPr>
        </p:nvSpPr>
        <p:spPr/>
        <p:txBody>
          <a:bodyPr/>
          <a:lstStyle/>
          <a:p>
            <a:pPr marL="0" indent="0">
              <a:buNone/>
            </a:pPr>
            <a:r>
              <a:rPr lang="en-US" altLang="en-US" dirty="0"/>
              <a:t>Mental processes that help gather and integrate information occurring in different parts of the brain.</a:t>
            </a:r>
          </a:p>
          <a:p>
            <a:r>
              <a:rPr lang="en-US" altLang="en-US" dirty="0"/>
              <a:t>Executive Functions</a:t>
            </a:r>
          </a:p>
          <a:p>
            <a:pPr lvl="1">
              <a:spcBef>
                <a:spcPts val="1000"/>
              </a:spcBef>
            </a:pPr>
            <a:r>
              <a:rPr lang="en-US" altLang="en-US" dirty="0"/>
              <a:t>Working Memory</a:t>
            </a:r>
          </a:p>
          <a:p>
            <a:pPr lvl="1">
              <a:spcBef>
                <a:spcPts val="1000"/>
              </a:spcBef>
            </a:pPr>
            <a:r>
              <a:rPr lang="en-US" altLang="en-US" dirty="0"/>
              <a:t>Problem Solving</a:t>
            </a:r>
          </a:p>
          <a:p>
            <a:pPr lvl="1">
              <a:spcBef>
                <a:spcPts val="1000"/>
              </a:spcBef>
            </a:pPr>
            <a:r>
              <a:rPr lang="en-US" altLang="en-US" dirty="0"/>
              <a:t>Reasoning and Planning </a:t>
            </a:r>
          </a:p>
          <a:p>
            <a:endParaRPr lang="en-US" altLang="en-US" dirty="0"/>
          </a:p>
        </p:txBody>
      </p:sp>
      <p:sp>
        <p:nvSpPr>
          <p:cNvPr id="3" name="Title 2">
            <a:extLst>
              <a:ext uri="{FF2B5EF4-FFF2-40B4-BE49-F238E27FC236}">
                <a16:creationId xmlns:a16="http://schemas.microsoft.com/office/drawing/2014/main" id="{F13C466D-7E54-421F-AB02-AC72E0AF0DB4}"/>
              </a:ext>
            </a:extLst>
          </p:cNvPr>
          <p:cNvSpPr>
            <a:spLocks noGrp="1"/>
          </p:cNvSpPr>
          <p:nvPr>
            <p:ph type="title"/>
          </p:nvPr>
        </p:nvSpPr>
        <p:spPr/>
        <p:txBody>
          <a:bodyPr/>
          <a:lstStyle/>
          <a:p>
            <a:r>
              <a:rPr lang="en-US"/>
              <a:t>Cognitive Functioning </a:t>
            </a:r>
            <a:endParaRPr lang="en-US" dirty="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3891FF-89C8-47A7-956A-DB1EA976DCAB}"/>
              </a:ext>
            </a:extLst>
          </p:cNvPr>
          <p:cNvSpPr>
            <a:spLocks noGrp="1"/>
          </p:cNvSpPr>
          <p:nvPr>
            <p:ph idx="1"/>
          </p:nvPr>
        </p:nvSpPr>
        <p:spPr/>
        <p:txBody>
          <a:bodyPr/>
          <a:lstStyle/>
          <a:p>
            <a:r>
              <a:rPr lang="en-US" altLang="en-US" dirty="0"/>
              <a:t>Optimizing brain functions with nutrition = better students</a:t>
            </a:r>
          </a:p>
          <a:p>
            <a:pPr lvl="1"/>
            <a:r>
              <a:rPr lang="en-US" altLang="en-US" dirty="0"/>
              <a:t>creative thinking and decision making</a:t>
            </a:r>
          </a:p>
          <a:p>
            <a:pPr lvl="1"/>
            <a:r>
              <a:rPr lang="en-US" altLang="en-US" dirty="0"/>
              <a:t>planning and organizing </a:t>
            </a:r>
          </a:p>
          <a:p>
            <a:pPr lvl="1"/>
            <a:r>
              <a:rPr lang="en-US" altLang="en-US" dirty="0"/>
              <a:t>reasoning and trouble shooting </a:t>
            </a:r>
          </a:p>
          <a:p>
            <a:pPr lvl="1"/>
            <a:r>
              <a:rPr lang="en-US" altLang="en-US" dirty="0"/>
              <a:t>multitasking</a:t>
            </a:r>
          </a:p>
        </p:txBody>
      </p:sp>
      <p:sp>
        <p:nvSpPr>
          <p:cNvPr id="3" name="Title 2">
            <a:extLst>
              <a:ext uri="{FF2B5EF4-FFF2-40B4-BE49-F238E27FC236}">
                <a16:creationId xmlns:a16="http://schemas.microsoft.com/office/drawing/2014/main" id="{F13C466D-7E54-421F-AB02-AC72E0AF0DB4}"/>
              </a:ext>
            </a:extLst>
          </p:cNvPr>
          <p:cNvSpPr>
            <a:spLocks noGrp="1"/>
          </p:cNvSpPr>
          <p:nvPr>
            <p:ph type="title"/>
          </p:nvPr>
        </p:nvSpPr>
        <p:spPr/>
        <p:txBody>
          <a:bodyPr/>
          <a:lstStyle/>
          <a:p>
            <a:r>
              <a:rPr lang="en-US"/>
              <a:t>Optimize Cognition with Nutrition</a:t>
            </a:r>
            <a:endParaRPr lang="en-US" dirty="0"/>
          </a:p>
        </p:txBody>
      </p:sp>
    </p:spTree>
    <p:extLst>
      <p:ext uri="{BB962C8B-B14F-4D97-AF65-F5344CB8AC3E}">
        <p14:creationId xmlns:p14="http://schemas.microsoft.com/office/powerpoint/2010/main" val="964773519"/>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1FDCEC-0902-4C46-B938-9EB57F205BA1}"/>
              </a:ext>
            </a:extLst>
          </p:cNvPr>
          <p:cNvSpPr>
            <a:spLocks noGrp="1"/>
          </p:cNvSpPr>
          <p:nvPr>
            <p:ph idx="1"/>
          </p:nvPr>
        </p:nvSpPr>
        <p:spPr/>
        <p:txBody>
          <a:bodyPr/>
          <a:lstStyle/>
          <a:p>
            <a:pPr marL="0" indent="0">
              <a:buNone/>
            </a:pPr>
            <a:r>
              <a:rPr lang="en-US" dirty="0"/>
              <a:t>CDC describes academic achievement as:</a:t>
            </a:r>
          </a:p>
          <a:p>
            <a:pPr marL="514350" indent="-514350">
              <a:buSzPct val="90000"/>
              <a:buFont typeface="+mj-lt"/>
              <a:buAutoNum type="arabicPeriod"/>
            </a:pPr>
            <a:r>
              <a:rPr lang="en-US" dirty="0"/>
              <a:t>Academic performance (class grades, standardized tests, and graduation rates). </a:t>
            </a:r>
          </a:p>
          <a:p>
            <a:pPr marL="514350" indent="-514350">
              <a:buSzPct val="90000"/>
              <a:buFont typeface="+mj-lt"/>
              <a:buAutoNum type="arabicPeriod"/>
            </a:pPr>
            <a:r>
              <a:rPr lang="en-US" dirty="0"/>
              <a:t>Education behavior (attendance, dropout rates, and behavioral problems at schools).</a:t>
            </a:r>
          </a:p>
          <a:p>
            <a:pPr marL="514350" indent="-514350">
              <a:buSzPct val="90000"/>
              <a:buFont typeface="+mj-lt"/>
              <a:buAutoNum type="arabicPeriod"/>
            </a:pPr>
            <a:r>
              <a:rPr lang="en-US" dirty="0"/>
              <a:t>Students’ cognitive skills and attitudes (concentration, memory, and mood).</a:t>
            </a:r>
          </a:p>
        </p:txBody>
      </p:sp>
      <p:sp>
        <p:nvSpPr>
          <p:cNvPr id="63491" name="Title 2">
            <a:extLst>
              <a:ext uri="{FF2B5EF4-FFF2-40B4-BE49-F238E27FC236}">
                <a16:creationId xmlns:a16="http://schemas.microsoft.com/office/drawing/2014/main" id="{AC90729D-779C-4DA9-8255-C54EE92EE0D9}"/>
              </a:ext>
            </a:extLst>
          </p:cNvPr>
          <p:cNvSpPr>
            <a:spLocks noGrp="1"/>
          </p:cNvSpPr>
          <p:nvPr>
            <p:ph type="title"/>
          </p:nvPr>
        </p:nvSpPr>
        <p:spPr/>
        <p:txBody>
          <a:bodyPr/>
          <a:lstStyle/>
          <a:p>
            <a:r>
              <a:rPr lang="en-US" altLang="en-US"/>
              <a:t>Academic Achievement</a:t>
            </a:r>
            <a:endParaRPr lang="en-US" altLang="en-US" dirty="0"/>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F62463-481B-4D62-8807-5B01637BFC43}"/>
              </a:ext>
            </a:extLst>
          </p:cNvPr>
          <p:cNvSpPr>
            <a:spLocks noGrp="1"/>
          </p:cNvSpPr>
          <p:nvPr>
            <p:ph idx="1"/>
          </p:nvPr>
        </p:nvSpPr>
        <p:spPr/>
        <p:txBody>
          <a:bodyPr/>
          <a:lstStyle/>
          <a:p>
            <a:pPr marL="514350" indent="-514350">
              <a:buSzPct val="90000"/>
              <a:buFont typeface="+mj-lt"/>
              <a:buAutoNum type="arabicPeriod"/>
            </a:pPr>
            <a:r>
              <a:rPr lang="en-US" dirty="0"/>
              <a:t>Healthy students are better learners. </a:t>
            </a:r>
          </a:p>
          <a:p>
            <a:pPr marL="514350" indent="-514350">
              <a:spcBef>
                <a:spcPts val="600"/>
              </a:spcBef>
              <a:buSzPct val="90000"/>
              <a:buFont typeface="+mj-lt"/>
              <a:buAutoNum type="arabicPeriod"/>
            </a:pPr>
            <a:r>
              <a:rPr lang="en-US" dirty="0"/>
              <a:t>Schools can influence eating and physical activity behaviors. </a:t>
            </a:r>
          </a:p>
          <a:p>
            <a:pPr marL="514350" indent="-514350">
              <a:spcBef>
                <a:spcPts val="600"/>
              </a:spcBef>
              <a:buSzPct val="90000"/>
              <a:buFont typeface="+mj-lt"/>
              <a:buAutoNum type="arabicPeriod"/>
            </a:pPr>
            <a:r>
              <a:rPr lang="en-US" dirty="0"/>
              <a:t>Healthy, successful students help build strong communities. </a:t>
            </a:r>
          </a:p>
          <a:p>
            <a:pPr marL="514350" indent="-514350">
              <a:spcBef>
                <a:spcPts val="600"/>
              </a:spcBef>
              <a:buSzPct val="90000"/>
              <a:buFont typeface="+mj-lt"/>
              <a:buAutoNum type="arabicPeriod"/>
            </a:pPr>
            <a:r>
              <a:rPr lang="en-US" dirty="0"/>
              <a:t>All students deserve the opportunity to be healthy and successful.</a:t>
            </a:r>
          </a:p>
        </p:txBody>
      </p:sp>
      <p:sp>
        <p:nvSpPr>
          <p:cNvPr id="82947" name="Title 2">
            <a:extLst>
              <a:ext uri="{FF2B5EF4-FFF2-40B4-BE49-F238E27FC236}">
                <a16:creationId xmlns:a16="http://schemas.microsoft.com/office/drawing/2014/main" id="{765B4A2A-212A-4092-9DE5-55409D002422}"/>
              </a:ext>
            </a:extLst>
          </p:cNvPr>
          <p:cNvSpPr>
            <a:spLocks noGrp="1"/>
          </p:cNvSpPr>
          <p:nvPr>
            <p:ph type="title"/>
          </p:nvPr>
        </p:nvSpPr>
        <p:spPr/>
        <p:txBody>
          <a:bodyPr/>
          <a:lstStyle/>
          <a:p>
            <a:r>
              <a:rPr lang="en-US" altLang="en-US"/>
              <a:t>CDC Core Messages</a:t>
            </a:r>
            <a:endParaRPr lang="en-US" altLang="en-US" dirty="0"/>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p:txBody>
          <a:bodyPr/>
          <a:lstStyle/>
          <a:p>
            <a:r>
              <a:rPr lang="en-US" altLang="en-US" dirty="0"/>
              <a:t>Higher student attendance </a:t>
            </a:r>
          </a:p>
          <a:p>
            <a:r>
              <a:rPr lang="en-US" altLang="en-US" dirty="0"/>
              <a:t>Improved grades and standardized testing score</a:t>
            </a:r>
          </a:p>
          <a:p>
            <a:r>
              <a:rPr lang="en-US" altLang="en-US" dirty="0"/>
              <a:t>Increased graduation rates</a:t>
            </a:r>
          </a:p>
          <a:p>
            <a:r>
              <a:rPr lang="en-US" altLang="en-US" dirty="0"/>
              <a:t>Students better prepared for college, workforce, or military </a:t>
            </a:r>
          </a:p>
          <a:p>
            <a:r>
              <a:rPr lang="en-US" altLang="en-US" dirty="0"/>
              <a:t>Money saved by students, families, schools</a:t>
            </a:r>
          </a:p>
          <a:p>
            <a:r>
              <a:rPr lang="en-US" altLang="en-US" dirty="0"/>
              <a:t>Overall positive future for local businesses and community</a:t>
            </a:r>
          </a:p>
        </p:txBody>
      </p:sp>
      <p:sp>
        <p:nvSpPr>
          <p:cNvPr id="77827" name="Title 2">
            <a:extLst>
              <a:ext uri="{FF2B5EF4-FFF2-40B4-BE49-F238E27FC236}">
                <a16:creationId xmlns:a16="http://schemas.microsoft.com/office/drawing/2014/main" id="{0F5A0D19-D98E-487F-9EA0-4076EC3B95D9}"/>
              </a:ext>
            </a:extLst>
          </p:cNvPr>
          <p:cNvSpPr>
            <a:spLocks noGrp="1"/>
          </p:cNvSpPr>
          <p:nvPr>
            <p:ph type="title"/>
          </p:nvPr>
        </p:nvSpPr>
        <p:spPr/>
        <p:txBody>
          <a:bodyPr/>
          <a:lstStyle/>
          <a:p>
            <a:r>
              <a:rPr lang="en-US" altLang="en-US"/>
              <a:t>Importance of Academic Success </a:t>
            </a:r>
            <a:endParaRPr lang="en-US" altLang="en-US" dirty="0"/>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Content Placeholder 3">
            <a:extLst>
              <a:ext uri="{FF2B5EF4-FFF2-40B4-BE49-F238E27FC236}">
                <a16:creationId xmlns:a16="http://schemas.microsoft.com/office/drawing/2014/main" id="{65922EBF-CB52-448C-BCCB-28A8BF179FB5}"/>
              </a:ext>
            </a:extLst>
          </p:cNvPr>
          <p:cNvSpPr>
            <a:spLocks noGrp="1"/>
          </p:cNvSpPr>
          <p:nvPr>
            <p:ph idx="1"/>
          </p:nvPr>
        </p:nvSpPr>
        <p:spPr/>
        <p:txBody>
          <a:bodyPr/>
          <a:lstStyle/>
          <a:p>
            <a:r>
              <a:rPr lang="en-US" altLang="en-US"/>
              <a:t>Faster learning and advanced retention</a:t>
            </a:r>
          </a:p>
          <a:p>
            <a:r>
              <a:rPr lang="en-US" altLang="en-US"/>
              <a:t>Increased attentiveness and engagement</a:t>
            </a:r>
          </a:p>
          <a:p>
            <a:r>
              <a:rPr lang="en-US" altLang="en-US"/>
              <a:t>Greater comprehension of information </a:t>
            </a:r>
          </a:p>
          <a:p>
            <a:r>
              <a:rPr lang="en-US" altLang="en-US"/>
              <a:t>Better problem-solving abilities </a:t>
            </a:r>
          </a:p>
          <a:p>
            <a:r>
              <a:rPr lang="en-US" altLang="en-US"/>
              <a:t>Improved memory</a:t>
            </a:r>
          </a:p>
          <a:p>
            <a:r>
              <a:rPr lang="en-US" altLang="en-US"/>
              <a:t>Enhanced decision making</a:t>
            </a:r>
          </a:p>
          <a:p>
            <a:r>
              <a:rPr lang="en-US" altLang="en-US"/>
              <a:t>Positive behaviors </a:t>
            </a:r>
          </a:p>
          <a:p>
            <a:endParaRPr lang="en-US" altLang="en-US" dirty="0"/>
          </a:p>
        </p:txBody>
      </p:sp>
      <p:sp>
        <p:nvSpPr>
          <p:cNvPr id="139266" name="Title 1">
            <a:extLst>
              <a:ext uri="{FF2B5EF4-FFF2-40B4-BE49-F238E27FC236}">
                <a16:creationId xmlns:a16="http://schemas.microsoft.com/office/drawing/2014/main" id="{034E840B-9EB8-470A-BD98-1F2B982D6621}"/>
              </a:ext>
            </a:extLst>
          </p:cNvPr>
          <p:cNvSpPr>
            <a:spLocks noGrp="1"/>
          </p:cNvSpPr>
          <p:nvPr>
            <p:ph type="title"/>
          </p:nvPr>
        </p:nvSpPr>
        <p:spPr/>
        <p:txBody>
          <a:bodyPr/>
          <a:lstStyle/>
          <a:p>
            <a:r>
              <a:rPr lang="en-US" altLang="en-US"/>
              <a:t>Outcomes of Good Nutrition</a:t>
            </a:r>
            <a:endParaRPr lang="en-US" altLang="en-US" dirty="0"/>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15A9D1C-400A-4C11-8EDC-E7B9B9B7C487}"/>
              </a:ext>
            </a:extLst>
          </p:cNvPr>
          <p:cNvSpPr>
            <a:spLocks noGrp="1"/>
          </p:cNvSpPr>
          <p:nvPr>
            <p:ph type="title"/>
          </p:nvPr>
        </p:nvSpPr>
        <p:spPr/>
        <p:txBody>
          <a:bodyPr>
            <a:normAutofit fontScale="90000"/>
          </a:bodyPr>
          <a:lstStyle/>
          <a:p>
            <a:r>
              <a:rPr lang="en-US" altLang="en-US" dirty="0"/>
              <a:t>“Total Recall”</a:t>
            </a:r>
            <a:br>
              <a:rPr lang="en-US" altLang="en-US" dirty="0"/>
            </a:br>
            <a:br>
              <a:rPr lang="en-US" altLang="en-US" dirty="0"/>
            </a:br>
            <a:endParaRPr lang="en-US" altLang="en-US" dirty="0"/>
          </a:p>
        </p:txBody>
      </p:sp>
      <p:pic>
        <p:nvPicPr>
          <p:cNvPr id="4098" name="Picture 2" descr="https://media.gettyimages.com/photos/choose-your-personality-that-matching-you-picture-id482385108?k=6&amp;m=482385108&amp;s=612x612&amp;w=0&amp;h=YYY-99asN4szuAFHiI9b0qhGiRqaIosBXTy3FkUKez4=">
            <a:hlinkClick r:id="rId3"/>
            <a:extLst>
              <a:ext uri="{FF2B5EF4-FFF2-40B4-BE49-F238E27FC236}">
                <a16:creationId xmlns:a16="http://schemas.microsoft.com/office/drawing/2014/main" id="{6F783017-73D9-4D93-9337-81112BB05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1600200"/>
            <a:ext cx="6146800" cy="4610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6B9D-2C6C-4D45-AE53-EF1061AD4CC6}"/>
              </a:ext>
            </a:extLst>
          </p:cNvPr>
          <p:cNvSpPr>
            <a:spLocks noGrp="1"/>
          </p:cNvSpPr>
          <p:nvPr>
            <p:ph type="title"/>
          </p:nvPr>
        </p:nvSpPr>
        <p:spPr/>
        <p:txBody>
          <a:bodyPr/>
          <a:lstStyle/>
          <a:p>
            <a:r>
              <a:rPr lang="en-US"/>
              <a:t>Consequences of</a:t>
            </a:r>
            <a:br>
              <a:rPr lang="en-US"/>
            </a:br>
            <a:r>
              <a:rPr lang="en-US"/>
              <a:t>Poor Nutrition</a:t>
            </a:r>
            <a:endParaRPr lang="en-US"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3"/>
          <p:cNvSpPr>
            <a:spLocks noGrp="1"/>
          </p:cNvSpPr>
          <p:nvPr>
            <p:ph idx="1"/>
          </p:nvPr>
        </p:nvSpPr>
        <p:spPr/>
        <p:txBody>
          <a:bodyPr/>
          <a:lstStyle/>
          <a:p>
            <a:r>
              <a:rPr lang="en-US" altLang="en-US" dirty="0"/>
              <a:t>Describe brain basics: development, structures and functions related to learning.</a:t>
            </a:r>
          </a:p>
          <a:p>
            <a:r>
              <a:rPr lang="en-US" altLang="en-US" dirty="0"/>
              <a:t>Explain the role of nutrients in the brain and key food sources.</a:t>
            </a:r>
          </a:p>
          <a:p>
            <a:r>
              <a:rPr lang="en-US" altLang="en-US" dirty="0"/>
              <a:t>Discuss nutrition’s impact on academic achievement.</a:t>
            </a:r>
          </a:p>
          <a:p>
            <a:r>
              <a:rPr lang="en-US" altLang="en-US" dirty="0"/>
              <a:t>Understand consequences of poor nutrition on brain function. </a:t>
            </a:r>
          </a:p>
          <a:p>
            <a:r>
              <a:rPr lang="en-US" altLang="en-US" dirty="0"/>
              <a:t>Explore ways schools can optimize nutrition to maximize academic achievement.</a:t>
            </a:r>
          </a:p>
        </p:txBody>
      </p:sp>
      <p:sp>
        <p:nvSpPr>
          <p:cNvPr id="12290" name="Title 1">
            <a:extLst>
              <a:ext uri="{FF2B5EF4-FFF2-40B4-BE49-F238E27FC236}">
                <a16:creationId xmlns:a16="http://schemas.microsoft.com/office/drawing/2014/main" id="{9E37EDB7-897C-4FDF-9338-BF06672C61A8}"/>
              </a:ext>
            </a:extLst>
          </p:cNvPr>
          <p:cNvSpPr>
            <a:spLocks noGrp="1"/>
          </p:cNvSpPr>
          <p:nvPr>
            <p:ph type="title"/>
          </p:nvPr>
        </p:nvSpPr>
        <p:spPr/>
        <p:txBody>
          <a:bodyPr/>
          <a:lstStyle/>
          <a:p>
            <a:r>
              <a:rPr lang="en-US" altLang="en-US"/>
              <a:t>Objectives</a:t>
            </a:r>
            <a:endParaRPr lang="en-US" altLang="en-US" dirty="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sz="half" idx="1"/>
          </p:nvPr>
        </p:nvSpPr>
        <p:spPr>
          <a:xfrm>
            <a:off x="838200" y="1825625"/>
            <a:ext cx="7239000" cy="4351338"/>
          </a:xfrm>
        </p:spPr>
        <p:txBody>
          <a:bodyPr/>
          <a:lstStyle/>
          <a:p>
            <a:r>
              <a:rPr lang="en-US" altLang="en-US" dirty="0"/>
              <a:t>Protein, carbohydrate and unsaturated fat </a:t>
            </a:r>
          </a:p>
          <a:p>
            <a:r>
              <a:rPr lang="en-US" altLang="en-US" dirty="0"/>
              <a:t>Vitamins and Minerals </a:t>
            </a:r>
          </a:p>
          <a:p>
            <a:pPr lvl="1"/>
            <a:r>
              <a:rPr lang="en-US" altLang="en-US" dirty="0"/>
              <a:t>Iron</a:t>
            </a:r>
          </a:p>
          <a:p>
            <a:pPr lvl="1"/>
            <a:r>
              <a:rPr lang="en-US" altLang="en-US" dirty="0"/>
              <a:t>Zinc</a:t>
            </a:r>
          </a:p>
          <a:p>
            <a:pPr lvl="1"/>
            <a:r>
              <a:rPr lang="en-US" altLang="en-US" dirty="0"/>
              <a:t>B vitamins</a:t>
            </a:r>
          </a:p>
          <a:p>
            <a:pPr lvl="2"/>
            <a:r>
              <a:rPr lang="en-US" altLang="en-US" dirty="0"/>
              <a:t>B 6 and 12</a:t>
            </a:r>
          </a:p>
          <a:p>
            <a:pPr lvl="2"/>
            <a:r>
              <a:rPr lang="en-US" altLang="en-US" dirty="0"/>
              <a:t>Folate</a:t>
            </a:r>
          </a:p>
          <a:p>
            <a:endParaRPr lang="en-US" altLang="en-US" dirty="0"/>
          </a:p>
          <a:p>
            <a:endParaRPr lang="en-US" altLang="en-US" dirty="0"/>
          </a:p>
        </p:txBody>
      </p:sp>
      <p:sp>
        <p:nvSpPr>
          <p:cNvPr id="2" name="Title 1">
            <a:extLst>
              <a:ext uri="{FF2B5EF4-FFF2-40B4-BE49-F238E27FC236}">
                <a16:creationId xmlns:a16="http://schemas.microsoft.com/office/drawing/2014/main" id="{B5242CF4-65CE-493B-A94D-84B06488EAA6}"/>
              </a:ext>
            </a:extLst>
          </p:cNvPr>
          <p:cNvSpPr>
            <a:spLocks noGrp="1"/>
          </p:cNvSpPr>
          <p:nvPr>
            <p:ph type="title"/>
          </p:nvPr>
        </p:nvSpPr>
        <p:spPr/>
        <p:txBody>
          <a:bodyPr/>
          <a:lstStyle/>
          <a:p>
            <a:r>
              <a:rPr lang="en-US" altLang="en-US" dirty="0"/>
              <a:t>Nutrition Deficiency and Early Brain Development</a:t>
            </a:r>
            <a:endParaRPr lang="en-US" dirty="0"/>
          </a:p>
        </p:txBody>
      </p:sp>
      <p:sp>
        <p:nvSpPr>
          <p:cNvPr id="10" name="Content Placeholder 2">
            <a:extLst>
              <a:ext uri="{FF2B5EF4-FFF2-40B4-BE49-F238E27FC236}">
                <a16:creationId xmlns:a16="http://schemas.microsoft.com/office/drawing/2014/main" id="{B72E0271-828A-4D2F-A603-E6592498CAC8}"/>
              </a:ext>
            </a:extLst>
          </p:cNvPr>
          <p:cNvSpPr txBox="1">
            <a:spLocks/>
          </p:cNvSpPr>
          <p:nvPr/>
        </p:nvSpPr>
        <p:spPr>
          <a:xfrm>
            <a:off x="6934200" y="1820862"/>
            <a:ext cx="4495800" cy="4351338"/>
          </a:xfrm>
          <a:prstGeom prst="rect">
            <a:avLst/>
          </a:prstGeom>
        </p:spPr>
        <p:txBody>
          <a:bodyPr vert="horz" lIns="91440" tIns="45720" rIns="91440" bIns="45720" rtlCol="0">
            <a:normAutofit/>
          </a:bodyPr>
          <a:lstStyle>
            <a:lvl1pPr marL="339725" indent="-339725"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801688" indent="-344488"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254125" indent="-339725"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b="1" dirty="0"/>
              <a:t> </a:t>
            </a:r>
            <a:endParaRPr lang="en-US" altLang="en-US" dirty="0"/>
          </a:p>
          <a:p>
            <a:endParaRPr lang="en-US" altLang="en-US" dirty="0"/>
          </a:p>
          <a:p>
            <a:pPr lvl="1"/>
            <a:r>
              <a:rPr lang="en-US" altLang="en-US" dirty="0"/>
              <a:t>Vitamin D</a:t>
            </a:r>
          </a:p>
          <a:p>
            <a:pPr lvl="1"/>
            <a:r>
              <a:rPr lang="en-US" altLang="en-US" dirty="0"/>
              <a:t>Iodine (Iodide)</a:t>
            </a:r>
          </a:p>
          <a:p>
            <a:pPr lvl="1"/>
            <a:r>
              <a:rPr lang="en-US" altLang="en-US" dirty="0"/>
              <a:t>Copper</a:t>
            </a:r>
          </a:p>
          <a:p>
            <a:pPr lvl="1"/>
            <a:r>
              <a:rPr lang="en-US" altLang="en-US" dirty="0"/>
              <a:t>Choline</a:t>
            </a:r>
          </a:p>
          <a:p>
            <a:pPr lvl="1"/>
            <a:r>
              <a:rPr lang="en-US" altLang="en-US" dirty="0"/>
              <a:t>Selenium</a:t>
            </a:r>
          </a:p>
          <a:p>
            <a:endParaRPr lang="en-US" altLang="en-US" dirty="0"/>
          </a:p>
          <a:p>
            <a:endParaRPr lang="en-US" altLang="en-US" dirty="0"/>
          </a:p>
        </p:txBody>
      </p:sp>
      <p:pic>
        <p:nvPicPr>
          <p:cNvPr id="9" name="Content Placeholder 4">
            <a:extLst>
              <a:ext uri="{FF2B5EF4-FFF2-40B4-BE49-F238E27FC236}">
                <a16:creationId xmlns:a16="http://schemas.microsoft.com/office/drawing/2014/main" id="{0CDB2BA6-D554-4B26-BB75-1A3A2E01F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7700" y="3243323"/>
            <a:ext cx="2175934" cy="1506415"/>
          </a:xfrm>
          <a:prstGeom prst="rect">
            <a:avLst/>
          </a:prstGeom>
          <a:ln>
            <a:noFill/>
          </a:ln>
          <a:effectLst>
            <a:outerShdw blurRad="50800" dist="38100" dir="2700000" algn="tl" rotWithShape="0">
              <a:prstClr val="black">
                <a:alpha val="40000"/>
              </a:prstClr>
            </a:outerShdw>
          </a:effec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a:extLst>
              <a:ext uri="{FF2B5EF4-FFF2-40B4-BE49-F238E27FC236}">
                <a16:creationId xmlns:a16="http://schemas.microsoft.com/office/drawing/2014/main" id="{969A5F89-8152-434D-83A2-4FFE394E6B5C}"/>
              </a:ext>
            </a:extLst>
          </p:cNvPr>
          <p:cNvSpPr>
            <a:spLocks noGrp="1"/>
          </p:cNvSpPr>
          <p:nvPr>
            <p:ph idx="1"/>
          </p:nvPr>
        </p:nvSpPr>
        <p:spPr/>
        <p:txBody>
          <a:bodyPr>
            <a:normAutofit fontScale="92500" lnSpcReduction="10000"/>
          </a:bodyPr>
          <a:lstStyle/>
          <a:p>
            <a:r>
              <a:rPr lang="en-US" altLang="en-US"/>
              <a:t>Increased nutrient deficiencies</a:t>
            </a:r>
          </a:p>
          <a:p>
            <a:r>
              <a:rPr lang="en-US" altLang="en-US"/>
              <a:t>Delayed growth and mental development</a:t>
            </a:r>
          </a:p>
          <a:p>
            <a:r>
              <a:rPr lang="en-US" altLang="en-US"/>
              <a:t>Reduced energy</a:t>
            </a:r>
          </a:p>
          <a:p>
            <a:r>
              <a:rPr lang="en-US" altLang="en-US"/>
              <a:t>Decreased focus and concentration</a:t>
            </a:r>
          </a:p>
          <a:p>
            <a:r>
              <a:rPr lang="en-US" altLang="en-US"/>
              <a:t>Poor grades and testing scores</a:t>
            </a:r>
          </a:p>
          <a:p>
            <a:r>
              <a:rPr lang="en-US" altLang="en-US"/>
              <a:t>Chronic diseases and conditions</a:t>
            </a:r>
          </a:p>
          <a:p>
            <a:r>
              <a:rPr lang="en-US" altLang="en-US"/>
              <a:t>Tooth decay</a:t>
            </a:r>
          </a:p>
          <a:p>
            <a:r>
              <a:rPr lang="en-US" altLang="en-US"/>
              <a:t>Psychological disturbances - depression, anxiety</a:t>
            </a:r>
          </a:p>
          <a:p>
            <a:r>
              <a:rPr lang="en-US" altLang="en-US"/>
              <a:t>Negative behavior</a:t>
            </a:r>
          </a:p>
          <a:p>
            <a:endParaRPr lang="en-US" altLang="en-US"/>
          </a:p>
          <a:p>
            <a:endParaRPr lang="en-US" altLang="en-US" dirty="0"/>
          </a:p>
        </p:txBody>
      </p:sp>
      <p:sp>
        <p:nvSpPr>
          <p:cNvPr id="3" name="Title 2">
            <a:extLst>
              <a:ext uri="{FF2B5EF4-FFF2-40B4-BE49-F238E27FC236}">
                <a16:creationId xmlns:a16="http://schemas.microsoft.com/office/drawing/2014/main" id="{61150EE1-B8CC-4B6C-8121-35D67971D44F}"/>
              </a:ext>
            </a:extLst>
          </p:cNvPr>
          <p:cNvSpPr>
            <a:spLocks noGrp="1"/>
          </p:cNvSpPr>
          <p:nvPr>
            <p:ph type="title"/>
          </p:nvPr>
        </p:nvSpPr>
        <p:spPr/>
        <p:txBody>
          <a:bodyPr/>
          <a:lstStyle/>
          <a:p>
            <a:r>
              <a:rPr lang="en-US"/>
              <a:t>Consequences of Poor Nutrition</a:t>
            </a:r>
            <a:endParaRPr lang="en-US" dirty="0"/>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64C4A798-8E0A-42D5-8211-9710156ECD58}"/>
              </a:ext>
            </a:extLst>
          </p:cNvPr>
          <p:cNvSpPr>
            <a:spLocks noGrp="1"/>
          </p:cNvSpPr>
          <p:nvPr>
            <p:ph idx="1"/>
          </p:nvPr>
        </p:nvSpPr>
        <p:spPr/>
        <p:txBody>
          <a:bodyPr/>
          <a:lstStyle/>
          <a:p>
            <a:r>
              <a:rPr lang="en-US" altLang="en-US"/>
              <a:t>Food Insecure</a:t>
            </a:r>
          </a:p>
          <a:p>
            <a:r>
              <a:rPr lang="en-US" altLang="en-US"/>
              <a:t>Overweight/Obese</a:t>
            </a:r>
          </a:p>
          <a:p>
            <a:r>
              <a:rPr lang="en-US" altLang="en-US"/>
              <a:t>Disabled and Chronic Illness</a:t>
            </a:r>
          </a:p>
          <a:p>
            <a:r>
              <a:rPr lang="en-US" altLang="en-US"/>
              <a:t>Mental illness and Social/Emotional disturbance</a:t>
            </a:r>
          </a:p>
          <a:p>
            <a:endParaRPr lang="en-US" altLang="en-US" dirty="0"/>
          </a:p>
        </p:txBody>
      </p:sp>
      <p:sp>
        <p:nvSpPr>
          <p:cNvPr id="91139" name="Title 2">
            <a:extLst>
              <a:ext uri="{FF2B5EF4-FFF2-40B4-BE49-F238E27FC236}">
                <a16:creationId xmlns:a16="http://schemas.microsoft.com/office/drawing/2014/main" id="{48E982BF-52A4-4271-BECA-6C334A539BF0}"/>
              </a:ext>
            </a:extLst>
          </p:cNvPr>
          <p:cNvSpPr>
            <a:spLocks noGrp="1"/>
          </p:cNvSpPr>
          <p:nvPr>
            <p:ph type="title"/>
          </p:nvPr>
        </p:nvSpPr>
        <p:spPr/>
        <p:txBody>
          <a:bodyPr/>
          <a:lstStyle/>
          <a:p>
            <a:r>
              <a:rPr lang="en-US" altLang="en-US"/>
              <a:t>Higher Risk Populations</a:t>
            </a:r>
            <a:endParaRPr lang="en-US" altLang="en-US" dirty="0"/>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1"/>
          <p:cNvSpPr>
            <a:spLocks noGrp="1"/>
          </p:cNvSpPr>
          <p:nvPr>
            <p:ph idx="1"/>
          </p:nvPr>
        </p:nvSpPr>
        <p:spPr/>
        <p:txBody>
          <a:bodyPr/>
          <a:lstStyle/>
          <a:p>
            <a:r>
              <a:rPr lang="en-US" altLang="en-US" dirty="0"/>
              <a:t>One in five Kansas children live in a food insecure household.</a:t>
            </a:r>
          </a:p>
          <a:p>
            <a:r>
              <a:rPr lang="en-US" altLang="en-US" dirty="0"/>
              <a:t>Food insecurity rate in Kansas is 12.7%  (2018 data).</a:t>
            </a:r>
          </a:p>
        </p:txBody>
      </p:sp>
      <p:sp>
        <p:nvSpPr>
          <p:cNvPr id="73731" name="Title 2">
            <a:extLst>
              <a:ext uri="{FF2B5EF4-FFF2-40B4-BE49-F238E27FC236}">
                <a16:creationId xmlns:a16="http://schemas.microsoft.com/office/drawing/2014/main" id="{BCC5E0EB-E03E-4EB3-95FF-B767DD812BC8}"/>
              </a:ext>
            </a:extLst>
          </p:cNvPr>
          <p:cNvSpPr>
            <a:spLocks noGrp="1"/>
          </p:cNvSpPr>
          <p:nvPr>
            <p:ph type="title"/>
          </p:nvPr>
        </p:nvSpPr>
        <p:spPr/>
        <p:txBody>
          <a:bodyPr/>
          <a:lstStyle/>
          <a:p>
            <a:r>
              <a:rPr lang="en-US" altLang="en-US"/>
              <a:t>Food Insecurity in Kansas</a:t>
            </a:r>
            <a:endParaRPr lang="en-US" altLang="en-US" dirty="0"/>
          </a:p>
        </p:txBody>
      </p:sp>
      <p:pic>
        <p:nvPicPr>
          <p:cNvPr id="4" name="Picture 3">
            <a:extLst>
              <a:ext uri="{FF2B5EF4-FFF2-40B4-BE49-F238E27FC236}">
                <a16:creationId xmlns:a16="http://schemas.microsoft.com/office/drawing/2014/main" id="{B915BEB0-85F5-463C-972D-DA77CC99C2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2969636"/>
            <a:ext cx="4419600" cy="2949182"/>
          </a:xfrm>
          <a:prstGeom prst="ellipse">
            <a:avLst/>
          </a:prstGeom>
          <a:ln>
            <a:noFill/>
          </a:ln>
          <a:effectLst>
            <a:softEdge rad="112500"/>
          </a:effectLst>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84F9CF-9D5A-4446-BCD8-FAAFC8400F3A}"/>
              </a:ext>
            </a:extLst>
          </p:cNvPr>
          <p:cNvSpPr>
            <a:spLocks noGrp="1"/>
          </p:cNvSpPr>
          <p:nvPr>
            <p:ph sz="half" idx="1"/>
          </p:nvPr>
        </p:nvSpPr>
        <p:spPr/>
        <p:txBody>
          <a:bodyPr/>
          <a:lstStyle/>
          <a:p>
            <a:pPr>
              <a:lnSpc>
                <a:spcPct val="100000"/>
              </a:lnSpc>
            </a:pPr>
            <a:r>
              <a:rPr lang="en-US" altLang="en-US" dirty="0"/>
              <a:t>Stomach Growling, gurgling - “Hunger pangs”</a:t>
            </a:r>
          </a:p>
          <a:p>
            <a:pPr>
              <a:lnSpc>
                <a:spcPct val="100000"/>
              </a:lnSpc>
            </a:pPr>
            <a:r>
              <a:rPr lang="en-US" altLang="en-US" dirty="0"/>
              <a:t>Nausea</a:t>
            </a:r>
          </a:p>
          <a:p>
            <a:pPr>
              <a:lnSpc>
                <a:spcPct val="100000"/>
              </a:lnSpc>
            </a:pPr>
            <a:r>
              <a:rPr lang="en-US" altLang="en-US" dirty="0"/>
              <a:t>Yawning/sleepiness</a:t>
            </a:r>
          </a:p>
          <a:p>
            <a:pPr>
              <a:lnSpc>
                <a:spcPct val="100000"/>
              </a:lnSpc>
            </a:pPr>
            <a:r>
              <a:rPr lang="en-US" altLang="en-US" dirty="0"/>
              <a:t>Headache</a:t>
            </a:r>
          </a:p>
          <a:p>
            <a:endParaRPr lang="en-US" dirty="0"/>
          </a:p>
        </p:txBody>
      </p:sp>
      <p:sp>
        <p:nvSpPr>
          <p:cNvPr id="4" name="Content Placeholder 3">
            <a:extLst>
              <a:ext uri="{FF2B5EF4-FFF2-40B4-BE49-F238E27FC236}">
                <a16:creationId xmlns:a16="http://schemas.microsoft.com/office/drawing/2014/main" id="{D11E69AB-833F-4B60-BB58-C4CAB062BAFF}"/>
              </a:ext>
            </a:extLst>
          </p:cNvPr>
          <p:cNvSpPr>
            <a:spLocks noGrp="1"/>
          </p:cNvSpPr>
          <p:nvPr>
            <p:ph sz="half" idx="2"/>
          </p:nvPr>
        </p:nvSpPr>
        <p:spPr/>
        <p:txBody>
          <a:bodyPr/>
          <a:lstStyle/>
          <a:p>
            <a:pPr>
              <a:lnSpc>
                <a:spcPct val="100000"/>
              </a:lnSpc>
            </a:pPr>
            <a:r>
              <a:rPr lang="en-US" altLang="en-US" dirty="0"/>
              <a:t>Dizziness or light headedness</a:t>
            </a:r>
          </a:p>
          <a:p>
            <a:pPr>
              <a:lnSpc>
                <a:spcPct val="100000"/>
              </a:lnSpc>
            </a:pPr>
            <a:r>
              <a:rPr lang="en-US" altLang="en-US" dirty="0"/>
              <a:t>Irritability</a:t>
            </a:r>
          </a:p>
          <a:p>
            <a:pPr>
              <a:lnSpc>
                <a:spcPct val="100000"/>
              </a:lnSpc>
            </a:pPr>
            <a:r>
              <a:rPr lang="en-US" altLang="en-US" dirty="0"/>
              <a:t>Shaky</a:t>
            </a:r>
          </a:p>
          <a:p>
            <a:pPr>
              <a:lnSpc>
                <a:spcPct val="100000"/>
              </a:lnSpc>
            </a:pPr>
            <a:r>
              <a:rPr lang="en-US" altLang="en-US" dirty="0"/>
              <a:t>Cravings</a:t>
            </a:r>
          </a:p>
          <a:p>
            <a:endParaRPr lang="en-US" dirty="0"/>
          </a:p>
        </p:txBody>
      </p:sp>
      <p:sp>
        <p:nvSpPr>
          <p:cNvPr id="2" name="Title 1">
            <a:extLst>
              <a:ext uri="{FF2B5EF4-FFF2-40B4-BE49-F238E27FC236}">
                <a16:creationId xmlns:a16="http://schemas.microsoft.com/office/drawing/2014/main" id="{4C25CA92-A33E-43D6-9583-9FCFCD26F5D5}"/>
              </a:ext>
            </a:extLst>
          </p:cNvPr>
          <p:cNvSpPr>
            <a:spLocks noGrp="1"/>
          </p:cNvSpPr>
          <p:nvPr>
            <p:ph type="title"/>
          </p:nvPr>
        </p:nvSpPr>
        <p:spPr/>
        <p:txBody>
          <a:bodyPr/>
          <a:lstStyle/>
          <a:p>
            <a:r>
              <a:rPr lang="en-US" altLang="en-US"/>
              <a:t>Physical Signs of Hunger</a:t>
            </a:r>
            <a:endParaRPr lang="en-US" dirty="0"/>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idx="1"/>
          </p:nvPr>
        </p:nvSpPr>
        <p:spPr/>
        <p:txBody>
          <a:bodyPr/>
          <a:lstStyle/>
          <a:p>
            <a:r>
              <a:rPr lang="en-US" altLang="en-US"/>
              <a:t>Nutritional deficiencies possible</a:t>
            </a:r>
          </a:p>
          <a:p>
            <a:r>
              <a:rPr lang="en-US" altLang="en-US"/>
              <a:t>Lower levels of student academic achievement</a:t>
            </a:r>
          </a:p>
          <a:p>
            <a:r>
              <a:rPr lang="en-US" altLang="en-US"/>
              <a:t>Dietary intake in excess can cause cognitive deficits</a:t>
            </a:r>
          </a:p>
          <a:p>
            <a:r>
              <a:rPr lang="en-US" altLang="en-US"/>
              <a:t>Poor standardized test scores</a:t>
            </a:r>
          </a:p>
          <a:p>
            <a:r>
              <a:rPr lang="en-US" altLang="en-US"/>
              <a:t>Increased risk of low self-esteem</a:t>
            </a:r>
          </a:p>
          <a:p>
            <a:r>
              <a:rPr lang="en-US" altLang="en-US"/>
              <a:t>Overweight may experience earlier onset of chronic disease</a:t>
            </a:r>
          </a:p>
          <a:p>
            <a:endParaRPr lang="en-US" altLang="en-US" dirty="0"/>
          </a:p>
        </p:txBody>
      </p:sp>
      <p:sp>
        <p:nvSpPr>
          <p:cNvPr id="91139" name="Title 2">
            <a:extLst>
              <a:ext uri="{FF2B5EF4-FFF2-40B4-BE49-F238E27FC236}">
                <a16:creationId xmlns:a16="http://schemas.microsoft.com/office/drawing/2014/main" id="{09325408-6BC4-4729-80A3-894B92630530}"/>
              </a:ext>
            </a:extLst>
          </p:cNvPr>
          <p:cNvSpPr>
            <a:spLocks noGrp="1"/>
          </p:cNvSpPr>
          <p:nvPr>
            <p:ph type="title"/>
          </p:nvPr>
        </p:nvSpPr>
        <p:spPr/>
        <p:txBody>
          <a:bodyPr/>
          <a:lstStyle/>
          <a:p>
            <a:r>
              <a:rPr lang="en-US" altLang="en-US"/>
              <a:t>Obesity</a:t>
            </a:r>
            <a:endParaRPr lang="en-US" altLang="en-US" dirty="0"/>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BB40899-DCD0-405A-BDAB-0B8AE24101CD}"/>
              </a:ext>
            </a:extLst>
          </p:cNvPr>
          <p:cNvSpPr/>
          <p:nvPr/>
        </p:nvSpPr>
        <p:spPr>
          <a:xfrm>
            <a:off x="3276600" y="1600200"/>
            <a:ext cx="5638800" cy="1247775"/>
          </a:xfrm>
          <a:prstGeom prst="roundRect">
            <a:avLst/>
          </a:prstGeom>
          <a:solidFill>
            <a:srgbClr val="2E5000"/>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dirty="0"/>
              <a:t>High Sugar Intake</a:t>
            </a:r>
          </a:p>
        </p:txBody>
      </p:sp>
      <p:sp>
        <p:nvSpPr>
          <p:cNvPr id="3" name="Title 2">
            <a:extLst>
              <a:ext uri="{FF2B5EF4-FFF2-40B4-BE49-F238E27FC236}">
                <a16:creationId xmlns:a16="http://schemas.microsoft.com/office/drawing/2014/main" id="{B9E111FD-ECC0-4C4D-A026-8FDF46F96BFC}"/>
              </a:ext>
            </a:extLst>
          </p:cNvPr>
          <p:cNvSpPr>
            <a:spLocks noGrp="1"/>
          </p:cNvSpPr>
          <p:nvPr>
            <p:ph type="title"/>
          </p:nvPr>
        </p:nvSpPr>
        <p:spPr/>
        <p:txBody>
          <a:bodyPr/>
          <a:lstStyle/>
          <a:p>
            <a:r>
              <a:rPr lang="en-US"/>
              <a:t>Consequences of High Sugar Intake</a:t>
            </a:r>
            <a:endParaRPr lang="en-US" dirty="0"/>
          </a:p>
        </p:txBody>
      </p:sp>
      <p:sp>
        <p:nvSpPr>
          <p:cNvPr id="6" name="Rounded Rectangle 5">
            <a:extLst>
              <a:ext uri="{FF2B5EF4-FFF2-40B4-BE49-F238E27FC236}">
                <a16:creationId xmlns:a16="http://schemas.microsoft.com/office/drawing/2014/main" id="{93FD3F14-FB9C-473E-8AA3-CCBC12F69A1A}"/>
              </a:ext>
            </a:extLst>
          </p:cNvPr>
          <p:cNvSpPr/>
          <p:nvPr/>
        </p:nvSpPr>
        <p:spPr>
          <a:xfrm>
            <a:off x="617538" y="3205162"/>
            <a:ext cx="1828800" cy="1493838"/>
          </a:xfrm>
          <a:prstGeom prst="roundRect">
            <a:avLst/>
          </a:prstGeom>
          <a:solidFill>
            <a:srgbClr val="6BBC00"/>
          </a:solidFill>
          <a:ln>
            <a:solidFill>
              <a:srgbClr val="2E5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rPr>
              <a:t>Increased insulin secretion</a:t>
            </a:r>
          </a:p>
        </p:txBody>
      </p:sp>
      <p:sp>
        <p:nvSpPr>
          <p:cNvPr id="7" name="Rounded Rectangle 6">
            <a:extLst>
              <a:ext uri="{FF2B5EF4-FFF2-40B4-BE49-F238E27FC236}">
                <a16:creationId xmlns:a16="http://schemas.microsoft.com/office/drawing/2014/main" id="{8B7B509F-74AC-4094-BF12-AB4D0DF38225}"/>
              </a:ext>
            </a:extLst>
          </p:cNvPr>
          <p:cNvSpPr/>
          <p:nvPr/>
        </p:nvSpPr>
        <p:spPr>
          <a:xfrm>
            <a:off x="7466013" y="3160712"/>
            <a:ext cx="1820862" cy="1530350"/>
          </a:xfrm>
          <a:prstGeom prst="roundRect">
            <a:avLst/>
          </a:prstGeom>
          <a:solidFill>
            <a:srgbClr val="6BBC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dirty="0"/>
              <a:t>More cravings for sugar</a:t>
            </a:r>
          </a:p>
        </p:txBody>
      </p:sp>
      <p:sp>
        <p:nvSpPr>
          <p:cNvPr id="9" name="Rounded Rectangle 8">
            <a:extLst>
              <a:ext uri="{FF2B5EF4-FFF2-40B4-BE49-F238E27FC236}">
                <a16:creationId xmlns:a16="http://schemas.microsoft.com/office/drawing/2014/main" id="{6D7495E6-A8AC-4F2D-BFF7-A4EADD91DC8A}"/>
              </a:ext>
            </a:extLst>
          </p:cNvPr>
          <p:cNvSpPr/>
          <p:nvPr/>
        </p:nvSpPr>
        <p:spPr>
          <a:xfrm>
            <a:off x="9737725" y="3189287"/>
            <a:ext cx="1828800" cy="1538288"/>
          </a:xfrm>
          <a:prstGeom prst="roundRect">
            <a:avLst/>
          </a:prstGeom>
          <a:solidFill>
            <a:srgbClr val="6BBC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dirty="0">
                <a:solidFill>
                  <a:schemeClr val="bg1"/>
                </a:solidFill>
              </a:rPr>
              <a:t>Leads to obesity</a:t>
            </a:r>
          </a:p>
        </p:txBody>
      </p:sp>
      <p:sp>
        <p:nvSpPr>
          <p:cNvPr id="10" name="Rounded Rectangle 9">
            <a:extLst>
              <a:ext uri="{FF2B5EF4-FFF2-40B4-BE49-F238E27FC236}">
                <a16:creationId xmlns:a16="http://schemas.microsoft.com/office/drawing/2014/main" id="{479EE35C-B016-4982-A11D-51FDB1E2417A}"/>
              </a:ext>
            </a:extLst>
          </p:cNvPr>
          <p:cNvSpPr/>
          <p:nvPr/>
        </p:nvSpPr>
        <p:spPr>
          <a:xfrm>
            <a:off x="3276600" y="5011737"/>
            <a:ext cx="5638800" cy="1217613"/>
          </a:xfrm>
          <a:prstGeom prst="roundRect">
            <a:avLst/>
          </a:prstGeom>
          <a:solidFill>
            <a:srgbClr val="2E5000"/>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dirty="0"/>
              <a:t>Decreased Academic Performance</a:t>
            </a:r>
          </a:p>
        </p:txBody>
      </p:sp>
      <p:sp>
        <p:nvSpPr>
          <p:cNvPr id="11" name="Rounded Rectangle 10">
            <a:extLst>
              <a:ext uri="{FF2B5EF4-FFF2-40B4-BE49-F238E27FC236}">
                <a16:creationId xmlns:a16="http://schemas.microsoft.com/office/drawing/2014/main" id="{7E8C9B67-2D5B-4510-9F6F-43F23788901A}"/>
              </a:ext>
            </a:extLst>
          </p:cNvPr>
          <p:cNvSpPr/>
          <p:nvPr/>
        </p:nvSpPr>
        <p:spPr>
          <a:xfrm>
            <a:off x="2897188" y="3160712"/>
            <a:ext cx="1828800" cy="1538288"/>
          </a:xfrm>
          <a:prstGeom prst="roundRect">
            <a:avLst/>
          </a:prstGeom>
          <a:solidFill>
            <a:srgbClr val="6BBC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dirty="0">
                <a:solidFill>
                  <a:schemeClr val="bg1"/>
                </a:solidFill>
              </a:rPr>
              <a:t>Hormone imbalance</a:t>
            </a:r>
          </a:p>
        </p:txBody>
      </p:sp>
      <p:sp>
        <p:nvSpPr>
          <p:cNvPr id="12" name="Content Placeholder 4">
            <a:extLst>
              <a:ext uri="{FF2B5EF4-FFF2-40B4-BE49-F238E27FC236}">
                <a16:creationId xmlns:a16="http://schemas.microsoft.com/office/drawing/2014/main" id="{C4AC6212-E9E4-4DBE-928B-8C4CA9195C21}"/>
              </a:ext>
            </a:extLst>
          </p:cNvPr>
          <p:cNvSpPr txBox="1">
            <a:spLocks/>
          </p:cNvSpPr>
          <p:nvPr/>
        </p:nvSpPr>
        <p:spPr>
          <a:xfrm>
            <a:off x="5178425" y="3160712"/>
            <a:ext cx="1835150" cy="1530350"/>
          </a:xfrm>
          <a:prstGeom prst="roundRect">
            <a:avLst/>
          </a:prstGeom>
          <a:solidFill>
            <a:srgbClr val="6BBC00"/>
          </a:solidFill>
          <a:ln w="12700" cap="flat" cmpd="sng" algn="ctr">
            <a:solidFill>
              <a:srgbClr val="2E5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lIns="91440" tIns="45720" rIns="91440" bIns="45720" spcCol="0" rtlCol="0" fromWordArt="0" anchor="ctr" forceAA="0">
            <a:noAutofit/>
          </a:bodyPr>
          <a:lstStyle>
            <a:lvl1pPr marL="339725" indent="-339725"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lt1"/>
                </a:solidFill>
                <a:latin typeface="+mn-lt"/>
                <a:ea typeface="+mn-ea"/>
                <a:cs typeface="+mn-cs"/>
              </a:defRPr>
            </a:lvl1pPr>
            <a:lvl2pPr marL="801688" indent="-344488"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lt1"/>
                </a:solidFill>
                <a:latin typeface="+mn-lt"/>
                <a:ea typeface="+mn-ea"/>
                <a:cs typeface="+mn-cs"/>
              </a:defRPr>
            </a:lvl2pPr>
            <a:lvl3pPr marL="1254125" indent="-339725"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defRPr/>
            </a:pPr>
            <a:r>
              <a:rPr lang="en-US" sz="2400">
                <a:solidFill>
                  <a:schemeClr val="bg1"/>
                </a:solidFill>
              </a:rPr>
              <a:t>Increased fat storage</a:t>
            </a:r>
            <a:endParaRPr lang="en-US" sz="2400" dirty="0">
              <a:solidFill>
                <a:schemeClr val="bg1"/>
              </a:solidFill>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a:extLst>
              <a:ext uri="{FF2B5EF4-FFF2-40B4-BE49-F238E27FC236}">
                <a16:creationId xmlns:a16="http://schemas.microsoft.com/office/drawing/2014/main" id="{C20079CE-82BE-47ED-B2D8-E36139E23763}"/>
              </a:ext>
            </a:extLst>
          </p:cNvPr>
          <p:cNvSpPr>
            <a:spLocks noGrp="1"/>
          </p:cNvSpPr>
          <p:nvPr>
            <p:ph idx="1"/>
          </p:nvPr>
        </p:nvSpPr>
        <p:spPr/>
        <p:txBody>
          <a:bodyPr/>
          <a:lstStyle/>
          <a:p>
            <a:r>
              <a:rPr lang="en-US" altLang="en-US" dirty="0"/>
              <a:t>Digestive or malabsorption disorders</a:t>
            </a:r>
          </a:p>
          <a:p>
            <a:r>
              <a:rPr lang="en-US" altLang="en-US" dirty="0"/>
              <a:t>Lack eating or hunger ques, refusing to eat</a:t>
            </a:r>
          </a:p>
          <a:p>
            <a:r>
              <a:rPr lang="en-US" altLang="en-US" dirty="0"/>
              <a:t>Compulsive and addictive behaviors </a:t>
            </a:r>
          </a:p>
          <a:p>
            <a:pPr lvl="1"/>
            <a:endParaRPr lang="en-US" altLang="en-US" dirty="0"/>
          </a:p>
        </p:txBody>
      </p:sp>
      <p:sp>
        <p:nvSpPr>
          <p:cNvPr id="79875" name="Title 2">
            <a:extLst>
              <a:ext uri="{FF2B5EF4-FFF2-40B4-BE49-F238E27FC236}">
                <a16:creationId xmlns:a16="http://schemas.microsoft.com/office/drawing/2014/main" id="{D814ABEB-3BBC-4091-BADB-2EB08AE7BC57}"/>
              </a:ext>
            </a:extLst>
          </p:cNvPr>
          <p:cNvSpPr>
            <a:spLocks noGrp="1"/>
          </p:cNvSpPr>
          <p:nvPr>
            <p:ph type="title"/>
          </p:nvPr>
        </p:nvSpPr>
        <p:spPr/>
        <p:txBody>
          <a:bodyPr/>
          <a:lstStyle/>
          <a:p>
            <a:r>
              <a:rPr lang="en-US" altLang="en-US"/>
              <a:t>Nutrition Risks: Children with Disabilities</a:t>
            </a:r>
            <a:endParaRPr lang="en-US" altLang="en-US" dirty="0"/>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1">
            <a:extLst>
              <a:ext uri="{FF2B5EF4-FFF2-40B4-BE49-F238E27FC236}">
                <a16:creationId xmlns:a16="http://schemas.microsoft.com/office/drawing/2014/main" id="{B3708704-9902-4109-B811-E057D9B2BDFC}"/>
              </a:ext>
            </a:extLst>
          </p:cNvPr>
          <p:cNvSpPr>
            <a:spLocks noGrp="1"/>
          </p:cNvSpPr>
          <p:nvPr>
            <p:ph idx="1"/>
          </p:nvPr>
        </p:nvSpPr>
        <p:spPr/>
        <p:txBody>
          <a:bodyPr/>
          <a:lstStyle/>
          <a:p>
            <a:pPr marL="0" indent="0">
              <a:buNone/>
            </a:pPr>
            <a:r>
              <a:rPr lang="en-US" altLang="en-US" dirty="0"/>
              <a:t>Poor nutrition may be associated with: </a:t>
            </a:r>
          </a:p>
          <a:p>
            <a:r>
              <a:rPr lang="en-US" altLang="en-US" dirty="0"/>
              <a:t>Depression and anxiety</a:t>
            </a:r>
          </a:p>
          <a:p>
            <a:r>
              <a:rPr lang="en-US" altLang="en-US" dirty="0"/>
              <a:t>Low self-esteem and self blame</a:t>
            </a:r>
          </a:p>
          <a:p>
            <a:r>
              <a:rPr lang="en-US" altLang="en-US" dirty="0"/>
              <a:t>Other mood disorders</a:t>
            </a:r>
          </a:p>
          <a:p>
            <a:r>
              <a:rPr lang="en-US" altLang="en-US" dirty="0"/>
              <a:t>Behavioral problems</a:t>
            </a:r>
          </a:p>
          <a:p>
            <a:r>
              <a:rPr lang="en-US" altLang="en-US" dirty="0"/>
              <a:t>Aggression</a:t>
            </a:r>
          </a:p>
          <a:p>
            <a:pPr lvl="1"/>
            <a:endParaRPr lang="en-US" altLang="en-US" dirty="0"/>
          </a:p>
        </p:txBody>
      </p:sp>
      <p:sp>
        <p:nvSpPr>
          <p:cNvPr id="101379" name="Title 2">
            <a:extLst>
              <a:ext uri="{FF2B5EF4-FFF2-40B4-BE49-F238E27FC236}">
                <a16:creationId xmlns:a16="http://schemas.microsoft.com/office/drawing/2014/main" id="{BCEBAF45-63A1-48D8-9B7D-EEDC98F2BD05}"/>
              </a:ext>
            </a:extLst>
          </p:cNvPr>
          <p:cNvSpPr>
            <a:spLocks noGrp="1"/>
          </p:cNvSpPr>
          <p:nvPr>
            <p:ph type="title"/>
          </p:nvPr>
        </p:nvSpPr>
        <p:spPr/>
        <p:txBody>
          <a:bodyPr/>
          <a:lstStyle/>
          <a:p>
            <a:r>
              <a:rPr lang="en-US" altLang="en-US"/>
              <a:t>Social and Emotional Wellbeing</a:t>
            </a:r>
            <a:endParaRPr lang="en-US" altLang="en-US" dirty="0"/>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15A9D1C-400A-4C11-8EDC-E7B9B9B7C487}"/>
              </a:ext>
            </a:extLst>
          </p:cNvPr>
          <p:cNvSpPr>
            <a:spLocks noGrp="1"/>
          </p:cNvSpPr>
          <p:nvPr>
            <p:ph type="title"/>
          </p:nvPr>
        </p:nvSpPr>
        <p:spPr/>
        <p:txBody>
          <a:bodyPr>
            <a:normAutofit fontScale="90000"/>
          </a:bodyPr>
          <a:lstStyle/>
          <a:p>
            <a:r>
              <a:rPr lang="en-US" altLang="en-US" dirty="0"/>
              <a:t>“Sugar Shockers”</a:t>
            </a:r>
            <a:br>
              <a:rPr lang="en-US" altLang="en-US" dirty="0"/>
            </a:br>
            <a:br>
              <a:rPr lang="en-US" altLang="en-US" dirty="0"/>
            </a:br>
            <a:endParaRPr lang="en-US" altLang="en-US" dirty="0"/>
          </a:p>
        </p:txBody>
      </p:sp>
      <p:pic>
        <p:nvPicPr>
          <p:cNvPr id="5" name="Content Placeholder 2">
            <a:extLst>
              <a:ext uri="{FF2B5EF4-FFF2-40B4-BE49-F238E27FC236}">
                <a16:creationId xmlns:a16="http://schemas.microsoft.com/office/drawing/2014/main" id="{8D507B2E-7BA8-4B14-8615-94B6028AD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453116" y="1981200"/>
            <a:ext cx="5285767" cy="3932237"/>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725357"/>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5314-9A43-4C93-BB6C-48379A36A106}"/>
              </a:ext>
            </a:extLst>
          </p:cNvPr>
          <p:cNvSpPr>
            <a:spLocks noGrp="1"/>
          </p:cNvSpPr>
          <p:nvPr>
            <p:ph type="title"/>
          </p:nvPr>
        </p:nvSpPr>
        <p:spPr/>
        <p:txBody>
          <a:bodyPr/>
          <a:lstStyle/>
          <a:p>
            <a:r>
              <a:rPr lang="en-US" dirty="0"/>
              <a:t>Brain Basics</a:t>
            </a:r>
          </a:p>
        </p:txBody>
      </p:sp>
      <p:sp>
        <p:nvSpPr>
          <p:cNvPr id="4" name="Text Placeholder 3">
            <a:extLst>
              <a:ext uri="{FF2B5EF4-FFF2-40B4-BE49-F238E27FC236}">
                <a16:creationId xmlns:a16="http://schemas.microsoft.com/office/drawing/2014/main" id="{3082C823-996A-4A21-8AB8-C8EFB413EAFC}"/>
              </a:ext>
            </a:extLst>
          </p:cNvPr>
          <p:cNvSpPr>
            <a:spLocks noGrp="1"/>
          </p:cNvSpPr>
          <p:nvPr>
            <p:ph type="body" idx="1"/>
          </p:nvPr>
        </p:nvSpPr>
        <p:spPr/>
        <p:txBody>
          <a:bodyPr/>
          <a:lstStyle/>
          <a:p>
            <a:endParaRPr lang="en-US"/>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15A9D1C-400A-4C11-8EDC-E7B9B9B7C487}"/>
              </a:ext>
            </a:extLst>
          </p:cNvPr>
          <p:cNvSpPr>
            <a:spLocks noGrp="1"/>
          </p:cNvSpPr>
          <p:nvPr>
            <p:ph type="title"/>
          </p:nvPr>
        </p:nvSpPr>
        <p:spPr/>
        <p:txBody>
          <a:bodyPr>
            <a:normAutofit fontScale="90000"/>
          </a:bodyPr>
          <a:lstStyle/>
          <a:p>
            <a:r>
              <a:rPr lang="en-US" altLang="en-US" dirty="0"/>
              <a:t>Yogurt</a:t>
            </a:r>
            <a:br>
              <a:rPr lang="en-US" altLang="en-US" dirty="0"/>
            </a:br>
            <a:br>
              <a:rPr lang="en-US" altLang="en-US" dirty="0"/>
            </a:br>
            <a:br>
              <a:rPr lang="en-US" altLang="en-US" dirty="0"/>
            </a:br>
            <a:endParaRPr lang="en-US" altLang="en-US" dirty="0"/>
          </a:p>
        </p:txBody>
      </p:sp>
      <p:pic>
        <p:nvPicPr>
          <p:cNvPr id="8" name="Picture 7">
            <a:extLst>
              <a:ext uri="{FF2B5EF4-FFF2-40B4-BE49-F238E27FC236}">
                <a16:creationId xmlns:a16="http://schemas.microsoft.com/office/drawing/2014/main" id="{1F570FA1-B11B-41B2-8141-C7B81C9BC8AD}"/>
              </a:ext>
            </a:extLst>
          </p:cNvPr>
          <p:cNvPicPr>
            <a:picLocks noChangeAspect="1"/>
          </p:cNvPicPr>
          <p:nvPr/>
        </p:nvPicPr>
        <p:blipFill>
          <a:blip r:embed="rId3"/>
          <a:stretch>
            <a:fillRect/>
          </a:stretch>
        </p:blipFill>
        <p:spPr>
          <a:xfrm>
            <a:off x="2057400" y="2257726"/>
            <a:ext cx="2286000" cy="3999122"/>
          </a:xfrm>
          <a:prstGeom prst="rect">
            <a:avLst/>
          </a:prstGeom>
        </p:spPr>
      </p:pic>
      <p:pic>
        <p:nvPicPr>
          <p:cNvPr id="10" name="Picture 9">
            <a:extLst>
              <a:ext uri="{FF2B5EF4-FFF2-40B4-BE49-F238E27FC236}">
                <a16:creationId xmlns:a16="http://schemas.microsoft.com/office/drawing/2014/main" id="{56ECB0F4-83E6-4F93-9B1E-8DE9B455B1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969" r="4980"/>
          <a:stretch/>
        </p:blipFill>
        <p:spPr>
          <a:xfrm>
            <a:off x="4896612" y="2667000"/>
            <a:ext cx="2398775" cy="2460458"/>
          </a:xfrm>
          <a:prstGeom prst="rect">
            <a:avLst/>
          </a:prstGeom>
        </p:spPr>
      </p:pic>
      <p:sp>
        <p:nvSpPr>
          <p:cNvPr id="16" name="Arrow: Right 15">
            <a:extLst>
              <a:ext uri="{FF2B5EF4-FFF2-40B4-BE49-F238E27FC236}">
                <a16:creationId xmlns:a16="http://schemas.microsoft.com/office/drawing/2014/main" id="{5321C506-716E-49AD-95C4-3186F800583A}"/>
              </a:ext>
            </a:extLst>
          </p:cNvPr>
          <p:cNvSpPr/>
          <p:nvPr/>
        </p:nvSpPr>
        <p:spPr>
          <a:xfrm>
            <a:off x="1371600" y="4800601"/>
            <a:ext cx="990600" cy="15239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571D117-A61D-4B6C-BF45-0887985D8FAE}"/>
              </a:ext>
            </a:extLst>
          </p:cNvPr>
          <p:cNvGrpSpPr/>
          <p:nvPr/>
        </p:nvGrpSpPr>
        <p:grpSpPr>
          <a:xfrm>
            <a:off x="8229600" y="2644942"/>
            <a:ext cx="2514600" cy="2460458"/>
            <a:chOff x="8305800" y="1990752"/>
            <a:chExt cx="3590952" cy="3395715"/>
          </a:xfrm>
        </p:grpSpPr>
        <p:pic>
          <p:nvPicPr>
            <p:cNvPr id="21" name="Picture 20">
              <a:extLst>
                <a:ext uri="{FF2B5EF4-FFF2-40B4-BE49-F238E27FC236}">
                  <a16:creationId xmlns:a16="http://schemas.microsoft.com/office/drawing/2014/main" id="{47B300F6-A443-4906-A138-0DDEEA7FF2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1990752"/>
              <a:ext cx="1609752" cy="1609752"/>
            </a:xfrm>
            <a:prstGeom prst="rect">
              <a:avLst/>
            </a:prstGeom>
          </p:spPr>
        </p:pic>
        <p:pic>
          <p:nvPicPr>
            <p:cNvPr id="22" name="Picture 21">
              <a:extLst>
                <a:ext uri="{FF2B5EF4-FFF2-40B4-BE49-F238E27FC236}">
                  <a16:creationId xmlns:a16="http://schemas.microsoft.com/office/drawing/2014/main" id="{9AEE94D8-571D-486D-BA7D-07BD4ED7B8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0828" y="1990752"/>
              <a:ext cx="1609752" cy="1609752"/>
            </a:xfrm>
            <a:prstGeom prst="rect">
              <a:avLst/>
            </a:prstGeom>
          </p:spPr>
        </p:pic>
        <p:pic>
          <p:nvPicPr>
            <p:cNvPr id="23" name="Picture 22">
              <a:extLst>
                <a:ext uri="{FF2B5EF4-FFF2-40B4-BE49-F238E27FC236}">
                  <a16:creationId xmlns:a16="http://schemas.microsoft.com/office/drawing/2014/main" id="{5D859AA6-FE2A-4A50-81E2-E4693B2B38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3821" y="3776715"/>
              <a:ext cx="1609752" cy="1609752"/>
            </a:xfrm>
            <a:prstGeom prst="rect">
              <a:avLst/>
            </a:prstGeom>
          </p:spPr>
        </p:pic>
        <p:pic>
          <p:nvPicPr>
            <p:cNvPr id="24" name="Picture 23">
              <a:extLst>
                <a:ext uri="{FF2B5EF4-FFF2-40B4-BE49-F238E27FC236}">
                  <a16:creationId xmlns:a16="http://schemas.microsoft.com/office/drawing/2014/main" id="{098F88A2-23A6-4E46-9C6E-F45961B427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7447" b="-1"/>
            <a:stretch/>
          </p:blipFill>
          <p:spPr>
            <a:xfrm>
              <a:off x="10287000" y="4343401"/>
              <a:ext cx="1609752" cy="1006972"/>
            </a:xfrm>
            <a:prstGeom prst="rect">
              <a:avLst/>
            </a:prstGeom>
          </p:spPr>
        </p:pic>
      </p:grpSp>
    </p:spTree>
    <p:extLst>
      <p:ext uri="{BB962C8B-B14F-4D97-AF65-F5344CB8AC3E}">
        <p14:creationId xmlns:p14="http://schemas.microsoft.com/office/powerpoint/2010/main" val="19199288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15A9D1C-400A-4C11-8EDC-E7B9B9B7C487}"/>
              </a:ext>
            </a:extLst>
          </p:cNvPr>
          <p:cNvSpPr>
            <a:spLocks noGrp="1"/>
          </p:cNvSpPr>
          <p:nvPr>
            <p:ph type="title"/>
          </p:nvPr>
        </p:nvSpPr>
        <p:spPr/>
        <p:txBody>
          <a:bodyPr>
            <a:normAutofit fontScale="90000"/>
          </a:bodyPr>
          <a:lstStyle/>
          <a:p>
            <a:r>
              <a:rPr lang="en-US" altLang="en-US" dirty="0"/>
              <a:t>Ice Cream</a:t>
            </a:r>
            <a:br>
              <a:rPr lang="en-US" altLang="en-US" dirty="0"/>
            </a:br>
            <a:br>
              <a:rPr lang="en-US" altLang="en-US" dirty="0"/>
            </a:br>
            <a:endParaRPr lang="en-US" altLang="en-US" dirty="0"/>
          </a:p>
        </p:txBody>
      </p:sp>
      <p:pic>
        <p:nvPicPr>
          <p:cNvPr id="2" name="Picture 1">
            <a:extLst>
              <a:ext uri="{FF2B5EF4-FFF2-40B4-BE49-F238E27FC236}">
                <a16:creationId xmlns:a16="http://schemas.microsoft.com/office/drawing/2014/main" id="{AB63DD47-780D-4736-AEAC-1C2AAFF4ABE5}"/>
              </a:ext>
            </a:extLst>
          </p:cNvPr>
          <p:cNvPicPr>
            <a:picLocks noChangeAspect="1"/>
          </p:cNvPicPr>
          <p:nvPr/>
        </p:nvPicPr>
        <p:blipFill>
          <a:blip r:embed="rId3"/>
          <a:stretch>
            <a:fillRect/>
          </a:stretch>
        </p:blipFill>
        <p:spPr>
          <a:xfrm>
            <a:off x="2109187" y="2133600"/>
            <a:ext cx="1777013" cy="4117328"/>
          </a:xfrm>
          <a:prstGeom prst="rect">
            <a:avLst/>
          </a:prstGeom>
        </p:spPr>
      </p:pic>
      <p:sp>
        <p:nvSpPr>
          <p:cNvPr id="16" name="Arrow: Right 15">
            <a:extLst>
              <a:ext uri="{FF2B5EF4-FFF2-40B4-BE49-F238E27FC236}">
                <a16:creationId xmlns:a16="http://schemas.microsoft.com/office/drawing/2014/main" id="{5321C506-716E-49AD-95C4-3186F800583A}"/>
              </a:ext>
            </a:extLst>
          </p:cNvPr>
          <p:cNvSpPr/>
          <p:nvPr/>
        </p:nvSpPr>
        <p:spPr>
          <a:xfrm>
            <a:off x="1219200" y="4648201"/>
            <a:ext cx="990600" cy="15239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955AF5-B52B-4983-AF0E-E24D05D1F5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r="27419"/>
          <a:stretch/>
        </p:blipFill>
        <p:spPr>
          <a:xfrm>
            <a:off x="5006853" y="1800563"/>
            <a:ext cx="2308347" cy="3576379"/>
          </a:xfrm>
          <a:prstGeom prst="rect">
            <a:avLst/>
          </a:prstGeom>
        </p:spPr>
      </p:pic>
      <p:grpSp>
        <p:nvGrpSpPr>
          <p:cNvPr id="11" name="Group 10">
            <a:extLst>
              <a:ext uri="{FF2B5EF4-FFF2-40B4-BE49-F238E27FC236}">
                <a16:creationId xmlns:a16="http://schemas.microsoft.com/office/drawing/2014/main" id="{B730226C-3B46-46F3-9202-D5403191D350}"/>
              </a:ext>
            </a:extLst>
          </p:cNvPr>
          <p:cNvGrpSpPr/>
          <p:nvPr/>
        </p:nvGrpSpPr>
        <p:grpSpPr>
          <a:xfrm>
            <a:off x="8153400" y="2505075"/>
            <a:ext cx="2819400" cy="2871867"/>
            <a:chOff x="8305800" y="1990752"/>
            <a:chExt cx="3414780" cy="3395715"/>
          </a:xfrm>
        </p:grpSpPr>
        <p:pic>
          <p:nvPicPr>
            <p:cNvPr id="12" name="Picture 11">
              <a:extLst>
                <a:ext uri="{FF2B5EF4-FFF2-40B4-BE49-F238E27FC236}">
                  <a16:creationId xmlns:a16="http://schemas.microsoft.com/office/drawing/2014/main" id="{EEB1681A-F197-422E-90F3-6D62EF9182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1990752"/>
              <a:ext cx="1609752" cy="1609752"/>
            </a:xfrm>
            <a:prstGeom prst="rect">
              <a:avLst/>
            </a:prstGeom>
          </p:spPr>
        </p:pic>
        <p:pic>
          <p:nvPicPr>
            <p:cNvPr id="14" name="Picture 13">
              <a:extLst>
                <a:ext uri="{FF2B5EF4-FFF2-40B4-BE49-F238E27FC236}">
                  <a16:creationId xmlns:a16="http://schemas.microsoft.com/office/drawing/2014/main" id="{CBDA1B5F-5F2E-4B0D-B455-3D61C7470C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0828" y="1990752"/>
              <a:ext cx="1609752" cy="1609752"/>
            </a:xfrm>
            <a:prstGeom prst="rect">
              <a:avLst/>
            </a:prstGeom>
          </p:spPr>
        </p:pic>
        <p:pic>
          <p:nvPicPr>
            <p:cNvPr id="17" name="Picture 16">
              <a:extLst>
                <a:ext uri="{FF2B5EF4-FFF2-40B4-BE49-F238E27FC236}">
                  <a16:creationId xmlns:a16="http://schemas.microsoft.com/office/drawing/2014/main" id="{5EA46B16-7DE7-4E28-AFC5-9294EB8897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3821" y="3776715"/>
              <a:ext cx="1609752" cy="1609752"/>
            </a:xfrm>
            <a:prstGeom prst="rect">
              <a:avLst/>
            </a:prstGeom>
          </p:spPr>
        </p:pic>
        <p:pic>
          <p:nvPicPr>
            <p:cNvPr id="18" name="Picture 17">
              <a:extLst>
                <a:ext uri="{FF2B5EF4-FFF2-40B4-BE49-F238E27FC236}">
                  <a16:creationId xmlns:a16="http://schemas.microsoft.com/office/drawing/2014/main" id="{4C0A4383-2B01-492F-8940-5992B2AD01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0828" y="3776715"/>
              <a:ext cx="1609752" cy="1609752"/>
            </a:xfrm>
            <a:prstGeom prst="rect">
              <a:avLst/>
            </a:prstGeom>
          </p:spPr>
        </p:pic>
      </p:grpSp>
    </p:spTree>
    <p:extLst>
      <p:ext uri="{BB962C8B-B14F-4D97-AF65-F5344CB8AC3E}">
        <p14:creationId xmlns:p14="http://schemas.microsoft.com/office/powerpoint/2010/main" val="153355432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3B41788-3920-4C2F-8A98-4A5AC6D3483E}"/>
              </a:ext>
            </a:extLst>
          </p:cNvPr>
          <p:cNvPicPr>
            <a:picLocks noChangeAspect="1"/>
          </p:cNvPicPr>
          <p:nvPr/>
        </p:nvPicPr>
        <p:blipFill>
          <a:blip r:embed="rId3"/>
          <a:stretch>
            <a:fillRect/>
          </a:stretch>
        </p:blipFill>
        <p:spPr>
          <a:xfrm>
            <a:off x="2054008" y="1961079"/>
            <a:ext cx="2160860" cy="4358976"/>
          </a:xfrm>
          <a:prstGeom prst="rect">
            <a:avLst/>
          </a:prstGeom>
        </p:spPr>
      </p:pic>
      <p:sp>
        <p:nvSpPr>
          <p:cNvPr id="14338" name="Title 1">
            <a:extLst>
              <a:ext uri="{FF2B5EF4-FFF2-40B4-BE49-F238E27FC236}">
                <a16:creationId xmlns:a16="http://schemas.microsoft.com/office/drawing/2014/main" id="{E15A9D1C-400A-4C11-8EDC-E7B9B9B7C487}"/>
              </a:ext>
            </a:extLst>
          </p:cNvPr>
          <p:cNvSpPr>
            <a:spLocks noGrp="1"/>
          </p:cNvSpPr>
          <p:nvPr>
            <p:ph type="title"/>
          </p:nvPr>
        </p:nvSpPr>
        <p:spPr/>
        <p:txBody>
          <a:bodyPr>
            <a:normAutofit fontScale="90000"/>
          </a:bodyPr>
          <a:lstStyle/>
          <a:p>
            <a:r>
              <a:rPr lang="en-US" altLang="en-US" dirty="0"/>
              <a:t>Chocolate Milk</a:t>
            </a:r>
            <a:br>
              <a:rPr lang="en-US" altLang="en-US" dirty="0"/>
            </a:br>
            <a:br>
              <a:rPr lang="en-US" altLang="en-US" dirty="0"/>
            </a:br>
            <a:endParaRPr lang="en-US" altLang="en-US" dirty="0"/>
          </a:p>
        </p:txBody>
      </p:sp>
      <p:sp>
        <p:nvSpPr>
          <p:cNvPr id="16" name="Arrow: Right 15">
            <a:extLst>
              <a:ext uri="{FF2B5EF4-FFF2-40B4-BE49-F238E27FC236}">
                <a16:creationId xmlns:a16="http://schemas.microsoft.com/office/drawing/2014/main" id="{5321C506-716E-49AD-95C4-3186F800583A}"/>
              </a:ext>
            </a:extLst>
          </p:cNvPr>
          <p:cNvSpPr/>
          <p:nvPr/>
        </p:nvSpPr>
        <p:spPr>
          <a:xfrm>
            <a:off x="1241702" y="4507162"/>
            <a:ext cx="990600" cy="15239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0383D7-AA8E-4855-8DD0-67EB2DEC45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911569"/>
            <a:ext cx="2667000" cy="4000500"/>
          </a:xfrm>
          <a:prstGeom prst="rect">
            <a:avLst/>
          </a:prstGeom>
        </p:spPr>
      </p:pic>
      <p:grpSp>
        <p:nvGrpSpPr>
          <p:cNvPr id="21" name="Group 20">
            <a:extLst>
              <a:ext uri="{FF2B5EF4-FFF2-40B4-BE49-F238E27FC236}">
                <a16:creationId xmlns:a16="http://schemas.microsoft.com/office/drawing/2014/main" id="{511FC9F0-02C6-43B0-AA99-5DD7C2C1F47A}"/>
              </a:ext>
            </a:extLst>
          </p:cNvPr>
          <p:cNvGrpSpPr/>
          <p:nvPr/>
        </p:nvGrpSpPr>
        <p:grpSpPr>
          <a:xfrm>
            <a:off x="7770902" y="2702056"/>
            <a:ext cx="2680751" cy="2568838"/>
            <a:chOff x="8368249" y="1991381"/>
            <a:chExt cx="3528503" cy="3320657"/>
          </a:xfrm>
        </p:grpSpPr>
        <p:pic>
          <p:nvPicPr>
            <p:cNvPr id="22" name="Picture 21">
              <a:extLst>
                <a:ext uri="{FF2B5EF4-FFF2-40B4-BE49-F238E27FC236}">
                  <a16:creationId xmlns:a16="http://schemas.microsoft.com/office/drawing/2014/main" id="{926F6350-3D62-4687-8345-C0A632C6E6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8249" y="2053068"/>
              <a:ext cx="1609752" cy="1609752"/>
            </a:xfrm>
            <a:prstGeom prst="rect">
              <a:avLst/>
            </a:prstGeom>
          </p:spPr>
        </p:pic>
        <p:pic>
          <p:nvPicPr>
            <p:cNvPr id="23" name="Picture 22">
              <a:extLst>
                <a:ext uri="{FF2B5EF4-FFF2-40B4-BE49-F238E27FC236}">
                  <a16:creationId xmlns:a16="http://schemas.microsoft.com/office/drawing/2014/main" id="{B82B6E30-4E80-48C5-A979-6BC5EE41A5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7000" y="1991381"/>
              <a:ext cx="1609752" cy="1609752"/>
            </a:xfrm>
            <a:prstGeom prst="rect">
              <a:avLst/>
            </a:prstGeom>
          </p:spPr>
        </p:pic>
        <p:pic>
          <p:nvPicPr>
            <p:cNvPr id="24" name="Picture 23">
              <a:extLst>
                <a:ext uri="{FF2B5EF4-FFF2-40B4-BE49-F238E27FC236}">
                  <a16:creationId xmlns:a16="http://schemas.microsoft.com/office/drawing/2014/main" id="{FD9EBAEA-2225-4870-B51B-B4A0BFF151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5849" b="-1"/>
            <a:stretch/>
          </p:blipFill>
          <p:spPr>
            <a:xfrm>
              <a:off x="10287000" y="4708027"/>
              <a:ext cx="1609752" cy="549773"/>
            </a:xfrm>
            <a:prstGeom prst="rect">
              <a:avLst/>
            </a:prstGeom>
          </p:spPr>
        </p:pic>
        <p:pic>
          <p:nvPicPr>
            <p:cNvPr id="25" name="Picture 24">
              <a:extLst>
                <a:ext uri="{FF2B5EF4-FFF2-40B4-BE49-F238E27FC236}">
                  <a16:creationId xmlns:a16="http://schemas.microsoft.com/office/drawing/2014/main" id="{AD8D1DDA-766F-4CA4-851C-57F9763F1E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9756" y="3702286"/>
              <a:ext cx="1609752" cy="1609752"/>
            </a:xfrm>
            <a:prstGeom prst="rect">
              <a:avLst/>
            </a:prstGeom>
          </p:spPr>
        </p:pic>
      </p:grpSp>
    </p:spTree>
    <p:extLst>
      <p:ext uri="{BB962C8B-B14F-4D97-AF65-F5344CB8AC3E}">
        <p14:creationId xmlns:p14="http://schemas.microsoft.com/office/powerpoint/2010/main" val="208018718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1A2448-880B-4B41-B925-E3A910459747}"/>
              </a:ext>
            </a:extLst>
          </p:cNvPr>
          <p:cNvPicPr>
            <a:picLocks noChangeAspect="1"/>
          </p:cNvPicPr>
          <p:nvPr/>
        </p:nvPicPr>
        <p:blipFill>
          <a:blip r:embed="rId3"/>
          <a:stretch>
            <a:fillRect/>
          </a:stretch>
        </p:blipFill>
        <p:spPr>
          <a:xfrm>
            <a:off x="2139965" y="2247283"/>
            <a:ext cx="2039611" cy="3787850"/>
          </a:xfrm>
          <a:prstGeom prst="rect">
            <a:avLst/>
          </a:prstGeom>
        </p:spPr>
      </p:pic>
      <p:sp>
        <p:nvSpPr>
          <p:cNvPr id="14338" name="Title 1">
            <a:extLst>
              <a:ext uri="{FF2B5EF4-FFF2-40B4-BE49-F238E27FC236}">
                <a16:creationId xmlns:a16="http://schemas.microsoft.com/office/drawing/2014/main" id="{E15A9D1C-400A-4C11-8EDC-E7B9B9B7C487}"/>
              </a:ext>
            </a:extLst>
          </p:cNvPr>
          <p:cNvSpPr>
            <a:spLocks noGrp="1"/>
          </p:cNvSpPr>
          <p:nvPr>
            <p:ph type="title"/>
          </p:nvPr>
        </p:nvSpPr>
        <p:spPr/>
        <p:txBody>
          <a:bodyPr>
            <a:normAutofit fontScale="90000"/>
          </a:bodyPr>
          <a:lstStyle/>
          <a:p>
            <a:r>
              <a:rPr lang="en-US" altLang="en-US" dirty="0"/>
              <a:t>Soda</a:t>
            </a:r>
            <a:br>
              <a:rPr lang="en-US" altLang="en-US" dirty="0"/>
            </a:br>
            <a:br>
              <a:rPr lang="en-US" altLang="en-US" dirty="0"/>
            </a:br>
            <a:endParaRPr lang="en-US" altLang="en-US" dirty="0"/>
          </a:p>
        </p:txBody>
      </p:sp>
      <p:sp>
        <p:nvSpPr>
          <p:cNvPr id="16" name="Arrow: Right 15">
            <a:extLst>
              <a:ext uri="{FF2B5EF4-FFF2-40B4-BE49-F238E27FC236}">
                <a16:creationId xmlns:a16="http://schemas.microsoft.com/office/drawing/2014/main" id="{5321C506-716E-49AD-95C4-3186F800583A}"/>
              </a:ext>
            </a:extLst>
          </p:cNvPr>
          <p:cNvSpPr/>
          <p:nvPr/>
        </p:nvSpPr>
        <p:spPr>
          <a:xfrm>
            <a:off x="1310842" y="4946578"/>
            <a:ext cx="990600" cy="15239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6B7ECF6-8E04-4231-A8E5-74C6117B9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3571" y="1828800"/>
            <a:ext cx="2664857" cy="4175521"/>
          </a:xfrm>
          <a:prstGeom prst="rect">
            <a:avLst/>
          </a:prstGeom>
        </p:spPr>
      </p:pic>
      <p:grpSp>
        <p:nvGrpSpPr>
          <p:cNvPr id="3" name="Group 2">
            <a:extLst>
              <a:ext uri="{FF2B5EF4-FFF2-40B4-BE49-F238E27FC236}">
                <a16:creationId xmlns:a16="http://schemas.microsoft.com/office/drawing/2014/main" id="{E4567B4B-6F7C-4803-9F16-F2D70A43F566}"/>
              </a:ext>
            </a:extLst>
          </p:cNvPr>
          <p:cNvGrpSpPr/>
          <p:nvPr/>
        </p:nvGrpSpPr>
        <p:grpSpPr>
          <a:xfrm>
            <a:off x="8070753" y="2380018"/>
            <a:ext cx="2743200" cy="3200400"/>
            <a:chOff x="6695351" y="731921"/>
            <a:chExt cx="5068773" cy="6145152"/>
          </a:xfrm>
        </p:grpSpPr>
        <p:pic>
          <p:nvPicPr>
            <p:cNvPr id="7" name="Picture 6">
              <a:extLst>
                <a:ext uri="{FF2B5EF4-FFF2-40B4-BE49-F238E27FC236}">
                  <a16:creationId xmlns:a16="http://schemas.microsoft.com/office/drawing/2014/main" id="{667E5E80-7BD9-456E-974A-6A8674C609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496" y="762000"/>
              <a:ext cx="1609752" cy="1609752"/>
            </a:xfrm>
            <a:prstGeom prst="rect">
              <a:avLst/>
            </a:prstGeom>
          </p:spPr>
        </p:pic>
        <p:pic>
          <p:nvPicPr>
            <p:cNvPr id="8" name="Picture 7">
              <a:extLst>
                <a:ext uri="{FF2B5EF4-FFF2-40B4-BE49-F238E27FC236}">
                  <a16:creationId xmlns:a16="http://schemas.microsoft.com/office/drawing/2014/main" id="{382E9F9F-449A-4694-B332-164AAB8855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5686" y="731921"/>
              <a:ext cx="1609752" cy="1609752"/>
            </a:xfrm>
            <a:prstGeom prst="rect">
              <a:avLst/>
            </a:prstGeom>
          </p:spPr>
        </p:pic>
        <p:pic>
          <p:nvPicPr>
            <p:cNvPr id="9" name="Picture 8">
              <a:extLst>
                <a:ext uri="{FF2B5EF4-FFF2-40B4-BE49-F238E27FC236}">
                  <a16:creationId xmlns:a16="http://schemas.microsoft.com/office/drawing/2014/main" id="{DD37C9A6-6290-4662-B7B8-8BFD4FF924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4372" y="2329451"/>
              <a:ext cx="1609752" cy="1609752"/>
            </a:xfrm>
            <a:prstGeom prst="rect">
              <a:avLst/>
            </a:prstGeom>
          </p:spPr>
        </p:pic>
        <p:pic>
          <p:nvPicPr>
            <p:cNvPr id="10" name="Picture 9">
              <a:extLst>
                <a:ext uri="{FF2B5EF4-FFF2-40B4-BE49-F238E27FC236}">
                  <a16:creationId xmlns:a16="http://schemas.microsoft.com/office/drawing/2014/main" id="{7994F700-9E51-446E-962A-AF60895B03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8050" y="4191888"/>
              <a:ext cx="1609752" cy="1609752"/>
            </a:xfrm>
            <a:prstGeom prst="rect">
              <a:avLst/>
            </a:prstGeom>
          </p:spPr>
        </p:pic>
        <p:pic>
          <p:nvPicPr>
            <p:cNvPr id="11" name="Picture 10">
              <a:extLst>
                <a:ext uri="{FF2B5EF4-FFF2-40B4-BE49-F238E27FC236}">
                  <a16:creationId xmlns:a16="http://schemas.microsoft.com/office/drawing/2014/main" id="{BBE27668-F988-4AF1-BE27-4A91E4B45C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3549" y="4113617"/>
              <a:ext cx="1609752" cy="1609752"/>
            </a:xfrm>
            <a:prstGeom prst="rect">
              <a:avLst/>
            </a:prstGeom>
          </p:spPr>
        </p:pic>
        <p:pic>
          <p:nvPicPr>
            <p:cNvPr id="12" name="Picture 11">
              <a:extLst>
                <a:ext uri="{FF2B5EF4-FFF2-40B4-BE49-F238E27FC236}">
                  <a16:creationId xmlns:a16="http://schemas.microsoft.com/office/drawing/2014/main" id="{3A51D5C4-58E0-4361-A8D5-153D7F75CA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4620" y="4113617"/>
              <a:ext cx="1609752" cy="1609752"/>
            </a:xfrm>
            <a:prstGeom prst="rect">
              <a:avLst/>
            </a:prstGeom>
          </p:spPr>
        </p:pic>
        <p:pic>
          <p:nvPicPr>
            <p:cNvPr id="13" name="Picture 12">
              <a:extLst>
                <a:ext uri="{FF2B5EF4-FFF2-40B4-BE49-F238E27FC236}">
                  <a16:creationId xmlns:a16="http://schemas.microsoft.com/office/drawing/2014/main" id="{DB11BBF0-6F88-4C07-8375-9A92A28EC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5351" y="762000"/>
              <a:ext cx="1609752" cy="1609752"/>
            </a:xfrm>
            <a:prstGeom prst="rect">
              <a:avLst/>
            </a:prstGeom>
          </p:spPr>
        </p:pic>
        <p:pic>
          <p:nvPicPr>
            <p:cNvPr id="14" name="Picture 13">
              <a:extLst>
                <a:ext uri="{FF2B5EF4-FFF2-40B4-BE49-F238E27FC236}">
                  <a16:creationId xmlns:a16="http://schemas.microsoft.com/office/drawing/2014/main" id="{E7DC8283-CC4C-4069-8AFB-A7CB4CD6AE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9917" y="2405837"/>
              <a:ext cx="1609752" cy="1609752"/>
            </a:xfrm>
            <a:prstGeom prst="rect">
              <a:avLst/>
            </a:prstGeom>
          </p:spPr>
        </p:pic>
        <p:pic>
          <p:nvPicPr>
            <p:cNvPr id="15" name="Picture 14">
              <a:extLst>
                <a:ext uri="{FF2B5EF4-FFF2-40B4-BE49-F238E27FC236}">
                  <a16:creationId xmlns:a16="http://schemas.microsoft.com/office/drawing/2014/main" id="{F6FDA921-9972-412B-9346-47180C131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5518" y="2371752"/>
              <a:ext cx="1609752" cy="1609752"/>
            </a:xfrm>
            <a:prstGeom prst="rect">
              <a:avLst/>
            </a:prstGeom>
          </p:spPr>
        </p:pic>
        <p:pic>
          <p:nvPicPr>
            <p:cNvPr id="17" name="Picture 16">
              <a:extLst>
                <a:ext uri="{FF2B5EF4-FFF2-40B4-BE49-F238E27FC236}">
                  <a16:creationId xmlns:a16="http://schemas.microsoft.com/office/drawing/2014/main" id="{91765F06-965C-4D86-93DA-BE219ABF3B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9165"/>
            <a:stretch/>
          </p:blipFill>
          <p:spPr>
            <a:xfrm>
              <a:off x="8077200" y="5897783"/>
              <a:ext cx="1609752" cy="979290"/>
            </a:xfrm>
            <a:prstGeom prst="rect">
              <a:avLst/>
            </a:prstGeom>
          </p:spPr>
        </p:pic>
      </p:grpSp>
    </p:spTree>
    <p:extLst>
      <p:ext uri="{BB962C8B-B14F-4D97-AF65-F5344CB8AC3E}">
        <p14:creationId xmlns:p14="http://schemas.microsoft.com/office/powerpoint/2010/main" val="17709521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15A9D1C-400A-4C11-8EDC-E7B9B9B7C487}"/>
              </a:ext>
            </a:extLst>
          </p:cNvPr>
          <p:cNvSpPr>
            <a:spLocks noGrp="1"/>
          </p:cNvSpPr>
          <p:nvPr>
            <p:ph type="title"/>
          </p:nvPr>
        </p:nvSpPr>
        <p:spPr/>
        <p:txBody>
          <a:bodyPr>
            <a:normAutofit fontScale="90000"/>
          </a:bodyPr>
          <a:lstStyle/>
          <a:p>
            <a:r>
              <a:rPr lang="en-US" altLang="en-US" dirty="0"/>
              <a:t>Animal Crackers</a:t>
            </a:r>
            <a:br>
              <a:rPr lang="en-US" altLang="en-US" dirty="0"/>
            </a:br>
            <a:br>
              <a:rPr lang="en-US" altLang="en-US" dirty="0"/>
            </a:br>
            <a:endParaRPr lang="en-US" altLang="en-US" dirty="0"/>
          </a:p>
        </p:txBody>
      </p:sp>
      <p:grpSp>
        <p:nvGrpSpPr>
          <p:cNvPr id="7" name="Group 6">
            <a:extLst>
              <a:ext uri="{FF2B5EF4-FFF2-40B4-BE49-F238E27FC236}">
                <a16:creationId xmlns:a16="http://schemas.microsoft.com/office/drawing/2014/main" id="{59CC378E-BEA4-42EF-BACE-CE21BEBBE937}"/>
              </a:ext>
            </a:extLst>
          </p:cNvPr>
          <p:cNvGrpSpPr/>
          <p:nvPr/>
        </p:nvGrpSpPr>
        <p:grpSpPr>
          <a:xfrm>
            <a:off x="8991600" y="2590800"/>
            <a:ext cx="1981200" cy="2178277"/>
            <a:chOff x="9452492" y="1981200"/>
            <a:chExt cx="2414628" cy="2787877"/>
          </a:xfrm>
        </p:grpSpPr>
        <p:pic>
          <p:nvPicPr>
            <p:cNvPr id="8" name="Picture 7">
              <a:extLst>
                <a:ext uri="{FF2B5EF4-FFF2-40B4-BE49-F238E27FC236}">
                  <a16:creationId xmlns:a16="http://schemas.microsoft.com/office/drawing/2014/main" id="{23833E06-B755-4BE4-A3EA-90741B8AE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492" y="1981200"/>
              <a:ext cx="1609752" cy="1609752"/>
            </a:xfrm>
            <a:prstGeom prst="rect">
              <a:avLst/>
            </a:prstGeom>
          </p:spPr>
        </p:pic>
        <p:pic>
          <p:nvPicPr>
            <p:cNvPr id="9" name="Picture 8">
              <a:extLst>
                <a:ext uri="{FF2B5EF4-FFF2-40B4-BE49-F238E27FC236}">
                  <a16:creationId xmlns:a16="http://schemas.microsoft.com/office/drawing/2014/main" id="{1C70CB08-3277-43E9-920E-0F801BC462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009"/>
            <a:stretch/>
          </p:blipFill>
          <p:spPr>
            <a:xfrm>
              <a:off x="10257368" y="3835573"/>
              <a:ext cx="1609752" cy="933504"/>
            </a:xfrm>
            <a:prstGeom prst="rect">
              <a:avLst/>
            </a:prstGeom>
          </p:spPr>
        </p:pic>
      </p:grpSp>
      <p:pic>
        <p:nvPicPr>
          <p:cNvPr id="2" name="Picture 1">
            <a:extLst>
              <a:ext uri="{FF2B5EF4-FFF2-40B4-BE49-F238E27FC236}">
                <a16:creationId xmlns:a16="http://schemas.microsoft.com/office/drawing/2014/main" id="{7B1F9B26-3F7F-4592-B205-64680DF4EF3C}"/>
              </a:ext>
            </a:extLst>
          </p:cNvPr>
          <p:cNvPicPr>
            <a:picLocks noChangeAspect="1"/>
          </p:cNvPicPr>
          <p:nvPr/>
        </p:nvPicPr>
        <p:blipFill>
          <a:blip r:embed="rId5"/>
          <a:stretch>
            <a:fillRect/>
          </a:stretch>
        </p:blipFill>
        <p:spPr>
          <a:xfrm>
            <a:off x="2117267" y="1981200"/>
            <a:ext cx="1824690" cy="4347417"/>
          </a:xfrm>
          <a:prstGeom prst="rect">
            <a:avLst/>
          </a:prstGeom>
        </p:spPr>
      </p:pic>
      <p:sp>
        <p:nvSpPr>
          <p:cNvPr id="16" name="Arrow: Right 15">
            <a:extLst>
              <a:ext uri="{FF2B5EF4-FFF2-40B4-BE49-F238E27FC236}">
                <a16:creationId xmlns:a16="http://schemas.microsoft.com/office/drawing/2014/main" id="{5321C506-716E-49AD-95C4-3186F800583A}"/>
              </a:ext>
            </a:extLst>
          </p:cNvPr>
          <p:cNvSpPr/>
          <p:nvPr/>
        </p:nvSpPr>
        <p:spPr>
          <a:xfrm>
            <a:off x="1295400" y="4749188"/>
            <a:ext cx="990600" cy="15239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614A908-3FA9-4098-8681-3ED82CDA3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0188" y="2362200"/>
            <a:ext cx="1810276" cy="2797936"/>
          </a:xfrm>
          <a:prstGeom prst="rect">
            <a:avLst/>
          </a:prstGeom>
        </p:spPr>
      </p:pic>
      <p:pic>
        <p:nvPicPr>
          <p:cNvPr id="13" name="Picture 12">
            <a:extLst>
              <a:ext uri="{FF2B5EF4-FFF2-40B4-BE49-F238E27FC236}">
                <a16:creationId xmlns:a16="http://schemas.microsoft.com/office/drawing/2014/main" id="{6CFC6F8A-4414-4FC8-8088-220CA98B8B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5419" y="2371725"/>
            <a:ext cx="1820686" cy="2814025"/>
          </a:xfrm>
          <a:prstGeom prst="rect">
            <a:avLst/>
          </a:prstGeom>
        </p:spPr>
      </p:pic>
    </p:spTree>
    <p:extLst>
      <p:ext uri="{BB962C8B-B14F-4D97-AF65-F5344CB8AC3E}">
        <p14:creationId xmlns:p14="http://schemas.microsoft.com/office/powerpoint/2010/main" val="16708984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87DFE9-8BDC-410E-890C-83F773A8B0A9}"/>
              </a:ext>
            </a:extLst>
          </p:cNvPr>
          <p:cNvPicPr>
            <a:picLocks noChangeAspect="1"/>
          </p:cNvPicPr>
          <p:nvPr/>
        </p:nvPicPr>
        <p:blipFill>
          <a:blip r:embed="rId3"/>
          <a:stretch>
            <a:fillRect/>
          </a:stretch>
        </p:blipFill>
        <p:spPr>
          <a:xfrm>
            <a:off x="2056640" y="1981200"/>
            <a:ext cx="1829560" cy="4332794"/>
          </a:xfrm>
          <a:prstGeom prst="rect">
            <a:avLst/>
          </a:prstGeom>
        </p:spPr>
      </p:pic>
      <p:sp>
        <p:nvSpPr>
          <p:cNvPr id="14338" name="Title 1">
            <a:extLst>
              <a:ext uri="{FF2B5EF4-FFF2-40B4-BE49-F238E27FC236}">
                <a16:creationId xmlns:a16="http://schemas.microsoft.com/office/drawing/2014/main" id="{E15A9D1C-400A-4C11-8EDC-E7B9B9B7C487}"/>
              </a:ext>
            </a:extLst>
          </p:cNvPr>
          <p:cNvSpPr>
            <a:spLocks noGrp="1"/>
          </p:cNvSpPr>
          <p:nvPr>
            <p:ph type="title"/>
          </p:nvPr>
        </p:nvSpPr>
        <p:spPr/>
        <p:txBody>
          <a:bodyPr>
            <a:normAutofit fontScale="90000"/>
          </a:bodyPr>
          <a:lstStyle/>
          <a:p>
            <a:r>
              <a:rPr lang="en-US" altLang="en-US" dirty="0"/>
              <a:t>Cookies</a:t>
            </a:r>
            <a:br>
              <a:rPr lang="en-US" altLang="en-US" dirty="0"/>
            </a:br>
            <a:br>
              <a:rPr lang="en-US" altLang="en-US" dirty="0"/>
            </a:br>
            <a:endParaRPr lang="en-US" altLang="en-US" dirty="0"/>
          </a:p>
        </p:txBody>
      </p:sp>
      <p:sp>
        <p:nvSpPr>
          <p:cNvPr id="16" name="Arrow: Right 15">
            <a:extLst>
              <a:ext uri="{FF2B5EF4-FFF2-40B4-BE49-F238E27FC236}">
                <a16:creationId xmlns:a16="http://schemas.microsoft.com/office/drawing/2014/main" id="{5321C506-716E-49AD-95C4-3186F800583A}"/>
              </a:ext>
            </a:extLst>
          </p:cNvPr>
          <p:cNvSpPr/>
          <p:nvPr/>
        </p:nvSpPr>
        <p:spPr>
          <a:xfrm>
            <a:off x="1169045" y="4739560"/>
            <a:ext cx="990600" cy="15239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8CE72C-6022-4754-AB46-A998C6D552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764" r="13460"/>
          <a:stretch/>
        </p:blipFill>
        <p:spPr>
          <a:xfrm>
            <a:off x="4465123" y="2467001"/>
            <a:ext cx="3261753" cy="3305957"/>
          </a:xfrm>
          <a:prstGeom prst="rect">
            <a:avLst/>
          </a:prstGeom>
        </p:spPr>
      </p:pic>
      <p:grpSp>
        <p:nvGrpSpPr>
          <p:cNvPr id="10" name="Group 9">
            <a:extLst>
              <a:ext uri="{FF2B5EF4-FFF2-40B4-BE49-F238E27FC236}">
                <a16:creationId xmlns:a16="http://schemas.microsoft.com/office/drawing/2014/main" id="{4F14FCF5-E365-486D-B5ED-67397B6D170D}"/>
              </a:ext>
            </a:extLst>
          </p:cNvPr>
          <p:cNvGrpSpPr/>
          <p:nvPr/>
        </p:nvGrpSpPr>
        <p:grpSpPr>
          <a:xfrm>
            <a:off x="8610601" y="2895600"/>
            <a:ext cx="2438400" cy="2500622"/>
            <a:chOff x="8495216" y="1277343"/>
            <a:chExt cx="3390621" cy="3434573"/>
          </a:xfrm>
        </p:grpSpPr>
        <p:pic>
          <p:nvPicPr>
            <p:cNvPr id="8" name="Picture 7">
              <a:extLst>
                <a:ext uri="{FF2B5EF4-FFF2-40B4-BE49-F238E27FC236}">
                  <a16:creationId xmlns:a16="http://schemas.microsoft.com/office/drawing/2014/main" id="{23833E06-B755-4BE4-A3EA-90741B8AE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1531" y="3102164"/>
              <a:ext cx="1609752" cy="1609752"/>
            </a:xfrm>
            <a:prstGeom prst="rect">
              <a:avLst/>
            </a:prstGeom>
          </p:spPr>
        </p:pic>
        <p:pic>
          <p:nvPicPr>
            <p:cNvPr id="9" name="Picture 8">
              <a:extLst>
                <a:ext uri="{FF2B5EF4-FFF2-40B4-BE49-F238E27FC236}">
                  <a16:creationId xmlns:a16="http://schemas.microsoft.com/office/drawing/2014/main" id="{1C70CB08-3277-43E9-920E-0F801BC462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7930"/>
            <a:stretch/>
          </p:blipFill>
          <p:spPr>
            <a:xfrm>
              <a:off x="10239867" y="3809999"/>
              <a:ext cx="1609752" cy="838199"/>
            </a:xfrm>
            <a:prstGeom prst="rect">
              <a:avLst/>
            </a:prstGeom>
          </p:spPr>
        </p:pic>
        <p:pic>
          <p:nvPicPr>
            <p:cNvPr id="14" name="Picture 13">
              <a:extLst>
                <a:ext uri="{FF2B5EF4-FFF2-40B4-BE49-F238E27FC236}">
                  <a16:creationId xmlns:a16="http://schemas.microsoft.com/office/drawing/2014/main" id="{9CA7DE96-99E0-4B71-9963-3D6F8BE307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6085" y="1277343"/>
              <a:ext cx="1609752" cy="1609752"/>
            </a:xfrm>
            <a:prstGeom prst="rect">
              <a:avLst/>
            </a:prstGeom>
          </p:spPr>
        </p:pic>
        <p:pic>
          <p:nvPicPr>
            <p:cNvPr id="15" name="Picture 14">
              <a:extLst>
                <a:ext uri="{FF2B5EF4-FFF2-40B4-BE49-F238E27FC236}">
                  <a16:creationId xmlns:a16="http://schemas.microsoft.com/office/drawing/2014/main" id="{75D8A2D0-1164-41E7-B818-27F463BA6F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5216" y="1349262"/>
              <a:ext cx="1609752" cy="1609752"/>
            </a:xfrm>
            <a:prstGeom prst="rect">
              <a:avLst/>
            </a:prstGeom>
          </p:spPr>
        </p:pic>
      </p:grpSp>
    </p:spTree>
    <p:extLst>
      <p:ext uri="{BB962C8B-B14F-4D97-AF65-F5344CB8AC3E}">
        <p14:creationId xmlns:p14="http://schemas.microsoft.com/office/powerpoint/2010/main" val="2877620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6976C-F6E2-493A-811D-48AFB0C16A4D}"/>
              </a:ext>
            </a:extLst>
          </p:cNvPr>
          <p:cNvSpPr>
            <a:spLocks noGrp="1"/>
          </p:cNvSpPr>
          <p:nvPr>
            <p:ph type="title"/>
          </p:nvPr>
        </p:nvSpPr>
        <p:spPr/>
        <p:txBody>
          <a:bodyPr>
            <a:normAutofit fontScale="90000"/>
          </a:bodyPr>
          <a:lstStyle/>
          <a:p>
            <a:br>
              <a:rPr lang="en-US" altLang="en-US"/>
            </a:br>
            <a:br>
              <a:rPr lang="en-US" altLang="en-US"/>
            </a:br>
            <a:br>
              <a:rPr lang="en-US" altLang="en-US"/>
            </a:br>
            <a:br>
              <a:rPr lang="en-US" altLang="en-US"/>
            </a:br>
            <a:br>
              <a:rPr lang="en-US" altLang="en-US"/>
            </a:br>
            <a:br>
              <a:rPr lang="en-US" altLang="en-US"/>
            </a:br>
            <a:br>
              <a:rPr lang="en-US" altLang="en-US"/>
            </a:br>
            <a:r>
              <a:rPr lang="en-US" altLang="en-US"/>
              <a:t>Explore Ways to Optimize Nutrition and Maximize Academic Achievement</a:t>
            </a:r>
            <a:endParaRPr lang="en-US" dirty="0"/>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CAE87A-6833-4730-A515-E6DF0F27BD86}"/>
              </a:ext>
            </a:extLst>
          </p:cNvPr>
          <p:cNvSpPr>
            <a:spLocks noGrp="1"/>
          </p:cNvSpPr>
          <p:nvPr>
            <p:ph idx="1"/>
          </p:nvPr>
        </p:nvSpPr>
        <p:spPr/>
        <p:txBody>
          <a:bodyPr>
            <a:normAutofit/>
          </a:bodyPr>
          <a:lstStyle/>
          <a:p>
            <a:pPr marL="0" indent="0" algn="ctr">
              <a:buNone/>
            </a:pPr>
            <a:r>
              <a:rPr lang="en-US" b="1" i="1" dirty="0">
                <a:solidFill>
                  <a:schemeClr val="accent5"/>
                </a:solidFill>
              </a:rPr>
              <a:t>“Schools have the unique opportunity - even the responsibility - to teach and model healthy eating and physical activity, both in theory and practice. Improving children’s health likely improves school performance, and it may even help a school’s bottom line.”</a:t>
            </a:r>
          </a:p>
          <a:p>
            <a:pPr marL="0" indent="0">
              <a:buNone/>
            </a:pPr>
            <a:endParaRPr lang="en-US" sz="1800" dirty="0"/>
          </a:p>
          <a:p>
            <a:pPr marL="0" indent="4572000">
              <a:spcBef>
                <a:spcPts val="0"/>
              </a:spcBef>
              <a:buNone/>
            </a:pPr>
            <a:r>
              <a:rPr lang="en-US" sz="2000" dirty="0"/>
              <a:t>Dr. </a:t>
            </a:r>
            <a:r>
              <a:rPr lang="en-US" sz="2000" dirty="0" err="1"/>
              <a:t>Satch</a:t>
            </a:r>
            <a:r>
              <a:rPr lang="en-US" sz="2000" dirty="0"/>
              <a:t>, former US Surgeon General and </a:t>
            </a:r>
          </a:p>
          <a:p>
            <a:pPr marL="0" indent="4572000">
              <a:spcBef>
                <a:spcPts val="0"/>
              </a:spcBef>
              <a:buNone/>
            </a:pPr>
            <a:r>
              <a:rPr lang="en-US" sz="2000" dirty="0"/>
              <a:t>founding chair of Action for Healthy Kids</a:t>
            </a:r>
          </a:p>
          <a:p>
            <a:pPr marL="0" indent="4572000">
              <a:spcBef>
                <a:spcPts val="0"/>
              </a:spcBef>
              <a:buNone/>
            </a:pPr>
            <a:r>
              <a:rPr lang="en-US" sz="2000" dirty="0">
                <a:hlinkClick r:id="rId3"/>
              </a:rPr>
              <a:t>http://www.actionforhealthykids.org</a:t>
            </a:r>
            <a:r>
              <a:rPr lang="en-US" sz="2000" dirty="0"/>
              <a:t> </a:t>
            </a:r>
          </a:p>
          <a:p>
            <a:pPr marL="0" indent="4572000">
              <a:spcBef>
                <a:spcPts val="0"/>
              </a:spcBef>
              <a:buNone/>
            </a:pPr>
            <a:r>
              <a:rPr lang="en-US" sz="2000" dirty="0"/>
              <a:t>Sept. 23, 2004 news release</a:t>
            </a:r>
          </a:p>
          <a:p>
            <a:pPr marL="0" indent="0">
              <a:buNone/>
            </a:pPr>
            <a:endParaRPr lang="en-US" dirty="0"/>
          </a:p>
        </p:txBody>
      </p:sp>
      <p:sp>
        <p:nvSpPr>
          <p:cNvPr id="3" name="Title 2">
            <a:extLst>
              <a:ext uri="{FF2B5EF4-FFF2-40B4-BE49-F238E27FC236}">
                <a16:creationId xmlns:a16="http://schemas.microsoft.com/office/drawing/2014/main" id="{4B0148BB-CE40-4F41-A2B9-295CA5F5D536}"/>
              </a:ext>
            </a:extLst>
          </p:cNvPr>
          <p:cNvSpPr>
            <a:spLocks noGrp="1"/>
          </p:cNvSpPr>
          <p:nvPr>
            <p:ph type="title"/>
          </p:nvPr>
        </p:nvSpPr>
        <p:spPr/>
        <p:txBody>
          <a:bodyPr/>
          <a:lstStyle/>
          <a:p>
            <a:r>
              <a:rPr lang="en-US" altLang="en-US"/>
              <a:t>The Role of Schools </a:t>
            </a:r>
            <a:endParaRPr lang="en-US" dirty="0"/>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73EA24-FA42-4D78-8FDD-9855321058D6}"/>
              </a:ext>
            </a:extLst>
          </p:cNvPr>
          <p:cNvSpPr>
            <a:spLocks noGrp="1"/>
          </p:cNvSpPr>
          <p:nvPr>
            <p:ph idx="1"/>
          </p:nvPr>
        </p:nvSpPr>
        <p:spPr/>
        <p:txBody>
          <a:bodyPr/>
          <a:lstStyle/>
          <a:p>
            <a:pPr marL="0" indent="0">
              <a:buNone/>
            </a:pPr>
            <a:r>
              <a:rPr lang="en-US" dirty="0"/>
              <a:t>State Level Outcomes will drive Vision!</a:t>
            </a:r>
          </a:p>
          <a:p>
            <a:r>
              <a:rPr lang="en-US" dirty="0"/>
              <a:t>High School Graduation Rates</a:t>
            </a:r>
          </a:p>
          <a:p>
            <a:r>
              <a:rPr lang="en-US" dirty="0"/>
              <a:t>Post Secondary Completion/Attendance</a:t>
            </a:r>
          </a:p>
          <a:p>
            <a:r>
              <a:rPr lang="en-US" dirty="0"/>
              <a:t>Remedial Rate of Students Attending Post-Secondary</a:t>
            </a:r>
          </a:p>
          <a:p>
            <a:r>
              <a:rPr lang="en-US" dirty="0"/>
              <a:t>Kindergarten Readiness</a:t>
            </a:r>
          </a:p>
          <a:p>
            <a:r>
              <a:rPr lang="en-US" dirty="0"/>
              <a:t>Individual Plan of Study Focused on Career Interest </a:t>
            </a:r>
          </a:p>
          <a:p>
            <a:r>
              <a:rPr lang="en-US" dirty="0"/>
              <a:t>Social/Emotional Growth Measured Locally</a:t>
            </a:r>
          </a:p>
          <a:p>
            <a:endParaRPr lang="en-US" dirty="0"/>
          </a:p>
        </p:txBody>
      </p:sp>
      <p:sp>
        <p:nvSpPr>
          <p:cNvPr id="106498" name="Title 4"/>
          <p:cNvSpPr>
            <a:spLocks noGrp="1"/>
          </p:cNvSpPr>
          <p:nvPr>
            <p:ph type="title"/>
          </p:nvPr>
        </p:nvSpPr>
        <p:spPr/>
        <p:txBody>
          <a:bodyPr/>
          <a:lstStyle/>
          <a:p>
            <a:r>
              <a:rPr lang="en-US" altLang="en-US"/>
              <a:t>Vision for Kansas</a:t>
            </a: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p:cNvSpPr>
            <a:spLocks noGrp="1"/>
          </p:cNvSpPr>
          <p:nvPr>
            <p:ph sz="half" idx="1"/>
          </p:nvPr>
        </p:nvSpPr>
        <p:spPr/>
        <p:txBody>
          <a:bodyPr>
            <a:normAutofit/>
          </a:bodyPr>
          <a:lstStyle/>
          <a:p>
            <a:pPr marL="0" indent="0" algn="ctr">
              <a:buNone/>
            </a:pPr>
            <a:endParaRPr lang="en-US" altLang="en-US" sz="3600" b="1" dirty="0"/>
          </a:p>
          <a:p>
            <a:pPr marL="0" indent="0" algn="ctr">
              <a:lnSpc>
                <a:spcPct val="100000"/>
              </a:lnSpc>
              <a:buNone/>
            </a:pPr>
            <a:r>
              <a:rPr lang="en-US" altLang="en-US" sz="3600" b="1" dirty="0">
                <a:solidFill>
                  <a:schemeClr val="accent4"/>
                </a:solidFill>
              </a:rPr>
              <a:t>Components of the School Nutrition Environment and Services Model</a:t>
            </a:r>
          </a:p>
        </p:txBody>
      </p:sp>
      <p:sp>
        <p:nvSpPr>
          <p:cNvPr id="100354" name="Title 1"/>
          <p:cNvSpPr>
            <a:spLocks noGrp="1"/>
          </p:cNvSpPr>
          <p:nvPr>
            <p:ph type="title"/>
          </p:nvPr>
        </p:nvSpPr>
        <p:spPr/>
        <p:txBody>
          <a:bodyPr/>
          <a:lstStyle/>
          <a:p>
            <a:r>
              <a:rPr lang="en-US" altLang="en-US"/>
              <a:t>CDC’s Framework</a:t>
            </a:r>
          </a:p>
        </p:txBody>
      </p:sp>
      <p:pic>
        <p:nvPicPr>
          <p:cNvPr id="3" name="Picture 2">
            <a:extLst>
              <a:ext uri="{FF2B5EF4-FFF2-40B4-BE49-F238E27FC236}">
                <a16:creationId xmlns:a16="http://schemas.microsoft.com/office/drawing/2014/main" id="{EF38A9DD-3B5A-4BD8-A043-4768793E1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2" y="1371600"/>
            <a:ext cx="4572000" cy="4572000"/>
          </a:xfrm>
          <a:prstGeom prst="rect">
            <a:avLst/>
          </a:prstGeom>
        </p:spPr>
      </p:pic>
    </p:spTree>
    <p:extLst>
      <p:ext uri="{BB962C8B-B14F-4D97-AF65-F5344CB8AC3E}">
        <p14:creationId xmlns:p14="http://schemas.microsoft.com/office/powerpoint/2010/main" val="56633850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3"/>
          <p:cNvSpPr>
            <a:spLocks noGrp="1"/>
          </p:cNvSpPr>
          <p:nvPr>
            <p:ph idx="1"/>
          </p:nvPr>
        </p:nvSpPr>
        <p:spPr>
          <a:xfrm>
            <a:off x="838200" y="1644073"/>
            <a:ext cx="5410200" cy="4532890"/>
          </a:xfrm>
        </p:spPr>
        <p:txBody>
          <a:bodyPr/>
          <a:lstStyle/>
          <a:p>
            <a:r>
              <a:rPr lang="en-US" altLang="en-US" dirty="0"/>
              <a:t>Formation begins during pregnancy.</a:t>
            </a:r>
          </a:p>
          <a:p>
            <a:r>
              <a:rPr lang="en-US" altLang="en-US" dirty="0"/>
              <a:t>Accelerated development through the age of 3.</a:t>
            </a:r>
          </a:p>
          <a:p>
            <a:r>
              <a:rPr lang="en-US" altLang="en-US" dirty="0"/>
              <a:t>Most development complete by early adulthood.</a:t>
            </a:r>
          </a:p>
          <a:p>
            <a:endParaRPr lang="en-US" altLang="en-US" dirty="0"/>
          </a:p>
        </p:txBody>
      </p:sp>
      <p:sp>
        <p:nvSpPr>
          <p:cNvPr id="30722" name="Title 2">
            <a:extLst>
              <a:ext uri="{FF2B5EF4-FFF2-40B4-BE49-F238E27FC236}">
                <a16:creationId xmlns:a16="http://schemas.microsoft.com/office/drawing/2014/main" id="{CA5E6DBA-03B1-47B1-B28F-732E81C522A3}"/>
              </a:ext>
            </a:extLst>
          </p:cNvPr>
          <p:cNvSpPr>
            <a:spLocks noGrp="1"/>
          </p:cNvSpPr>
          <p:nvPr>
            <p:ph type="title"/>
          </p:nvPr>
        </p:nvSpPr>
        <p:spPr/>
        <p:txBody>
          <a:bodyPr/>
          <a:lstStyle/>
          <a:p>
            <a:r>
              <a:rPr lang="en-US" altLang="en-US"/>
              <a:t>Brain Development</a:t>
            </a:r>
            <a:endParaRPr lang="en-US" altLang="en-US" dirty="0"/>
          </a:p>
        </p:txBody>
      </p:sp>
      <p:pic>
        <p:nvPicPr>
          <p:cNvPr id="7" name="Content Placeholder 2">
            <a:extLst>
              <a:ext uri="{FF2B5EF4-FFF2-40B4-BE49-F238E27FC236}">
                <a16:creationId xmlns:a16="http://schemas.microsoft.com/office/drawing/2014/main" id="{550408B1-C47A-43D5-9EFB-4264C619B7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19900" y="1696338"/>
            <a:ext cx="4267200" cy="350895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4CDDEC-F9B2-430E-9D19-E9495EB99E96}"/>
              </a:ext>
            </a:extLst>
          </p:cNvPr>
          <p:cNvSpPr>
            <a:spLocks noGrp="1"/>
          </p:cNvSpPr>
          <p:nvPr>
            <p:ph idx="1"/>
          </p:nvPr>
        </p:nvSpPr>
        <p:spPr/>
        <p:txBody>
          <a:bodyPr/>
          <a:lstStyle/>
          <a:p>
            <a:r>
              <a:rPr lang="en-US" altLang="en-US"/>
              <a:t>Implementing Modeling Level School Wellness Policies</a:t>
            </a:r>
          </a:p>
          <a:p>
            <a:r>
              <a:rPr lang="en-US"/>
              <a:t>Promote school meal programs </a:t>
            </a:r>
          </a:p>
          <a:p>
            <a:r>
              <a:rPr lang="en-US"/>
              <a:t>Improving nutrition quality</a:t>
            </a:r>
          </a:p>
          <a:p>
            <a:endParaRPr lang="en-US" altLang="en-US"/>
          </a:p>
          <a:p>
            <a:endParaRPr lang="en-US"/>
          </a:p>
          <a:p>
            <a:pPr lvl="1"/>
            <a:endParaRPr lang="en-US" altLang="en-US" dirty="0"/>
          </a:p>
        </p:txBody>
      </p:sp>
      <p:sp>
        <p:nvSpPr>
          <p:cNvPr id="171011" name="Title 2">
            <a:extLst>
              <a:ext uri="{FF2B5EF4-FFF2-40B4-BE49-F238E27FC236}">
                <a16:creationId xmlns:a16="http://schemas.microsoft.com/office/drawing/2014/main" id="{68363EF0-87D5-497A-9461-4D5B6C457C56}"/>
              </a:ext>
            </a:extLst>
          </p:cNvPr>
          <p:cNvSpPr>
            <a:spLocks noGrp="1"/>
          </p:cNvSpPr>
          <p:nvPr>
            <p:ph type="title"/>
          </p:nvPr>
        </p:nvSpPr>
        <p:spPr/>
        <p:txBody>
          <a:bodyPr/>
          <a:lstStyle/>
          <a:p>
            <a:r>
              <a:rPr lang="en-US" altLang="en-US"/>
              <a:t>Maximize Academic Achievement </a:t>
            </a:r>
            <a:endParaRPr lang="en-US" altLang="en-US" dirty="0"/>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1">
            <a:extLst>
              <a:ext uri="{FF2B5EF4-FFF2-40B4-BE49-F238E27FC236}">
                <a16:creationId xmlns:a16="http://schemas.microsoft.com/office/drawing/2014/main" id="{215D5FC8-1BE8-4236-B846-55481F6CA749}"/>
              </a:ext>
            </a:extLst>
          </p:cNvPr>
          <p:cNvSpPr>
            <a:spLocks noGrp="1"/>
          </p:cNvSpPr>
          <p:nvPr>
            <p:ph idx="1"/>
          </p:nvPr>
        </p:nvSpPr>
        <p:spPr/>
        <p:txBody>
          <a:bodyPr/>
          <a:lstStyle/>
          <a:p>
            <a:r>
              <a:rPr lang="en-US" altLang="en-US"/>
              <a:t>Hold staff/parent nutrition education and wellness programs </a:t>
            </a:r>
          </a:p>
          <a:p>
            <a:r>
              <a:rPr lang="en-US"/>
              <a:t>Encourage staff, student and parent engagement</a:t>
            </a:r>
            <a:endParaRPr lang="en-US" altLang="en-US"/>
          </a:p>
          <a:p>
            <a:r>
              <a:rPr lang="en-US" altLang="en-US"/>
              <a:t>Partner with organizations</a:t>
            </a:r>
            <a:endParaRPr lang="en-US"/>
          </a:p>
          <a:p>
            <a:r>
              <a:rPr lang="en-US"/>
              <a:t>Teach nutrition education during childbearing years </a:t>
            </a:r>
          </a:p>
          <a:p>
            <a:r>
              <a:rPr lang="en-US"/>
              <a:t>Conduct screening and identification of At-Risk populations</a:t>
            </a:r>
          </a:p>
          <a:p>
            <a:r>
              <a:rPr lang="en-US"/>
              <a:t>Offer programs to help hungry families </a:t>
            </a:r>
          </a:p>
          <a:p>
            <a:endParaRPr lang="en-US" altLang="en-US"/>
          </a:p>
          <a:p>
            <a:endParaRPr lang="en-US" altLang="en-US"/>
          </a:p>
          <a:p>
            <a:endParaRPr lang="en-US" altLang="en-US" dirty="0"/>
          </a:p>
        </p:txBody>
      </p:sp>
      <p:sp>
        <p:nvSpPr>
          <p:cNvPr id="3" name="Title 2">
            <a:extLst>
              <a:ext uri="{FF2B5EF4-FFF2-40B4-BE49-F238E27FC236}">
                <a16:creationId xmlns:a16="http://schemas.microsoft.com/office/drawing/2014/main" id="{CCEBCB18-1DC0-444E-BD69-D6445969D527}"/>
              </a:ext>
            </a:extLst>
          </p:cNvPr>
          <p:cNvSpPr>
            <a:spLocks noGrp="1"/>
          </p:cNvSpPr>
          <p:nvPr>
            <p:ph type="title"/>
          </p:nvPr>
        </p:nvSpPr>
        <p:spPr/>
        <p:txBody>
          <a:bodyPr/>
          <a:lstStyle/>
          <a:p>
            <a:r>
              <a:rPr lang="en-US" dirty="0"/>
              <a:t>Maximize Academic Achievement</a:t>
            </a: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1"/>
          <p:cNvSpPr>
            <a:spLocks noGrp="1"/>
          </p:cNvSpPr>
          <p:nvPr>
            <p:ph idx="1"/>
          </p:nvPr>
        </p:nvSpPr>
        <p:spPr/>
        <p:txBody>
          <a:bodyPr/>
          <a:lstStyle/>
          <a:p>
            <a:r>
              <a:rPr lang="en-US" altLang="en-US"/>
              <a:t>A written document that guides a local education agency (LEA) or school district’s efforts to establish a school environment that promotes students’ health, well-being, and ability to learn.</a:t>
            </a:r>
          </a:p>
          <a:p>
            <a:r>
              <a:rPr lang="en-US" altLang="en-US"/>
              <a:t>Modeling Level Wellness Policies reflect highly effective practices!</a:t>
            </a:r>
          </a:p>
        </p:txBody>
      </p:sp>
      <p:sp>
        <p:nvSpPr>
          <p:cNvPr id="112643" name="Title 2"/>
          <p:cNvSpPr>
            <a:spLocks noGrp="1"/>
          </p:cNvSpPr>
          <p:nvPr>
            <p:ph type="title"/>
          </p:nvPr>
        </p:nvSpPr>
        <p:spPr/>
        <p:txBody>
          <a:bodyPr/>
          <a:lstStyle/>
          <a:p>
            <a:r>
              <a:rPr lang="en-US" altLang="en-US"/>
              <a:t>Wellness Policy – Modeling Success</a:t>
            </a: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1">
            <a:extLst>
              <a:ext uri="{FF2B5EF4-FFF2-40B4-BE49-F238E27FC236}">
                <a16:creationId xmlns:a16="http://schemas.microsoft.com/office/drawing/2014/main" id="{6C9F7E9B-4ABE-4E3A-AE9A-A7C67957F825}"/>
              </a:ext>
            </a:extLst>
          </p:cNvPr>
          <p:cNvSpPr>
            <a:spLocks noGrp="1"/>
          </p:cNvSpPr>
          <p:nvPr>
            <p:ph idx="1"/>
          </p:nvPr>
        </p:nvSpPr>
        <p:spPr/>
        <p:txBody>
          <a:bodyPr/>
          <a:lstStyle/>
          <a:p>
            <a:r>
              <a:rPr lang="en-US" altLang="en-US" dirty="0"/>
              <a:t>Participate in two or more of the four child nutrition programs.</a:t>
            </a:r>
          </a:p>
          <a:p>
            <a:pPr lvl="1"/>
            <a:r>
              <a:rPr lang="en-US" altLang="en-US" dirty="0"/>
              <a:t>At-Risk Afterschool Meals, Afterschool Snack Program, Fresh Fruit and Vegetable Program, or Summer Food Service Program</a:t>
            </a:r>
          </a:p>
          <a:p>
            <a:r>
              <a:rPr lang="en-US" altLang="en-US" dirty="0"/>
              <a:t>At least five different fruits are offered each week at breakfast. At least two fruits per week are served fresh.</a:t>
            </a:r>
          </a:p>
          <a:p>
            <a:r>
              <a:rPr lang="en-US" altLang="en-US" dirty="0"/>
              <a:t>District has implemented alternative “2nd Chance Breakfast Service” options.</a:t>
            </a:r>
          </a:p>
          <a:p>
            <a:r>
              <a:rPr lang="en-US" altLang="en-US" dirty="0"/>
              <a:t>All foods and beverages sold in schools are in compliance with USDA Smart Snacks in School.</a:t>
            </a:r>
          </a:p>
          <a:p>
            <a:endParaRPr lang="en-US" altLang="en-US" dirty="0"/>
          </a:p>
          <a:p>
            <a:endParaRPr lang="en-US" altLang="en-US" dirty="0"/>
          </a:p>
          <a:p>
            <a:endParaRPr lang="en-US" altLang="en-US" dirty="0"/>
          </a:p>
        </p:txBody>
      </p:sp>
      <p:sp>
        <p:nvSpPr>
          <p:cNvPr id="114691" name="Title 2"/>
          <p:cNvSpPr>
            <a:spLocks noGrp="1"/>
          </p:cNvSpPr>
          <p:nvPr>
            <p:ph type="title"/>
          </p:nvPr>
        </p:nvSpPr>
        <p:spPr/>
        <p:txBody>
          <a:bodyPr/>
          <a:lstStyle/>
          <a:p>
            <a:r>
              <a:rPr lang="en-US" altLang="en-US"/>
              <a:t>Modeling Level Wellness Policies</a:t>
            </a: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1"/>
          <p:cNvSpPr>
            <a:spLocks noGrp="1"/>
          </p:cNvSpPr>
          <p:nvPr>
            <p:ph idx="1"/>
          </p:nvPr>
        </p:nvSpPr>
        <p:spPr/>
        <p:txBody>
          <a:bodyPr>
            <a:normAutofit fontScale="92500" lnSpcReduction="20000"/>
          </a:bodyPr>
          <a:lstStyle/>
          <a:p>
            <a:r>
              <a:rPr lang="en-US" altLang="en-US" dirty="0"/>
              <a:t>Reduced absenteeism and tardiness</a:t>
            </a:r>
          </a:p>
          <a:p>
            <a:r>
              <a:rPr lang="en-US" altLang="en-US" dirty="0"/>
              <a:t>Higher standardized test scores and improved academic achievement</a:t>
            </a:r>
          </a:p>
          <a:p>
            <a:r>
              <a:rPr lang="en-US" altLang="en-US" dirty="0"/>
              <a:t>Healthier environment</a:t>
            </a:r>
          </a:p>
          <a:p>
            <a:r>
              <a:rPr lang="en-US" altLang="en-US" dirty="0"/>
              <a:t>Money saved</a:t>
            </a:r>
          </a:p>
          <a:p>
            <a:r>
              <a:rPr lang="en-US" altLang="en-US" dirty="0"/>
              <a:t>Reduced illness and visits to the nurse</a:t>
            </a:r>
          </a:p>
          <a:p>
            <a:r>
              <a:rPr lang="en-US" altLang="en-US" dirty="0"/>
              <a:t>Reduced obesity</a:t>
            </a:r>
          </a:p>
          <a:p>
            <a:r>
              <a:rPr lang="en-US" altLang="en-US" dirty="0"/>
              <a:t>Promote proper growth and development</a:t>
            </a:r>
          </a:p>
          <a:p>
            <a:r>
              <a:rPr lang="en-US" altLang="en-US" dirty="0"/>
              <a:t>Improvements in brain function</a:t>
            </a:r>
          </a:p>
          <a:p>
            <a:r>
              <a:rPr lang="en-US" altLang="en-US" dirty="0"/>
              <a:t>Overall better students</a:t>
            </a:r>
          </a:p>
          <a:p>
            <a:endParaRPr lang="en-US" altLang="en-US" dirty="0"/>
          </a:p>
          <a:p>
            <a:endParaRPr lang="en-US" altLang="en-US" dirty="0"/>
          </a:p>
        </p:txBody>
      </p:sp>
      <p:sp>
        <p:nvSpPr>
          <p:cNvPr id="83971" name="Title 2">
            <a:extLst>
              <a:ext uri="{FF2B5EF4-FFF2-40B4-BE49-F238E27FC236}">
                <a16:creationId xmlns:a16="http://schemas.microsoft.com/office/drawing/2014/main" id="{0549004D-DA6A-4D45-89C6-5C0222AAFF02}"/>
              </a:ext>
            </a:extLst>
          </p:cNvPr>
          <p:cNvSpPr>
            <a:spLocks noGrp="1"/>
          </p:cNvSpPr>
          <p:nvPr>
            <p:ph type="title"/>
          </p:nvPr>
        </p:nvSpPr>
        <p:spPr>
          <a:xfrm>
            <a:off x="838200" y="365125"/>
            <a:ext cx="10820400" cy="1325563"/>
          </a:xfrm>
        </p:spPr>
        <p:txBody>
          <a:bodyPr/>
          <a:lstStyle/>
          <a:p>
            <a:r>
              <a:rPr lang="en-US" altLang="en-US" dirty="0"/>
              <a:t>Promote School Meals = Many Benefits!</a:t>
            </a:r>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1">
            <a:extLst>
              <a:ext uri="{FF2B5EF4-FFF2-40B4-BE49-F238E27FC236}">
                <a16:creationId xmlns:a16="http://schemas.microsoft.com/office/drawing/2014/main" id="{388BC7B2-930F-4BC6-BE2F-A0056E316E22}"/>
              </a:ext>
            </a:extLst>
          </p:cNvPr>
          <p:cNvSpPr>
            <a:spLocks noGrp="1"/>
          </p:cNvSpPr>
          <p:nvPr>
            <p:ph idx="1"/>
          </p:nvPr>
        </p:nvSpPr>
        <p:spPr>
          <a:xfrm>
            <a:off x="838200" y="1904999"/>
            <a:ext cx="10591800" cy="4271963"/>
          </a:xfrm>
        </p:spPr>
        <p:txBody>
          <a:bodyPr/>
          <a:lstStyle/>
          <a:p>
            <a:pPr marL="0" indent="0">
              <a:buNone/>
            </a:pPr>
            <a:r>
              <a:rPr lang="en-US" altLang="en-US" dirty="0"/>
              <a:t>USDA’s Findings:</a:t>
            </a:r>
          </a:p>
          <a:p>
            <a:r>
              <a:rPr lang="en-US" altLang="en-US" dirty="0"/>
              <a:t>School meals are much healthier. </a:t>
            </a:r>
          </a:p>
          <a:p>
            <a:r>
              <a:rPr lang="en-US" altLang="en-US" dirty="0"/>
              <a:t>Schools are complying with the updated standards. </a:t>
            </a:r>
          </a:p>
          <a:p>
            <a:r>
              <a:rPr lang="en-US" altLang="en-US" dirty="0"/>
              <a:t>Student participation rates are associated with healthier meals. </a:t>
            </a:r>
          </a:p>
          <a:p>
            <a:r>
              <a:rPr lang="en-US" altLang="en-US" dirty="0"/>
              <a:t>The amount of food students throw away has not increased since the healthier standards took effect. </a:t>
            </a:r>
          </a:p>
          <a:p>
            <a:endParaRPr lang="en-US" altLang="en-US" dirty="0"/>
          </a:p>
        </p:txBody>
      </p:sp>
      <p:sp>
        <p:nvSpPr>
          <p:cNvPr id="118787" name="Title 2"/>
          <p:cNvSpPr>
            <a:spLocks noGrp="1"/>
          </p:cNvSpPr>
          <p:nvPr>
            <p:ph type="title"/>
          </p:nvPr>
        </p:nvSpPr>
        <p:spPr/>
        <p:txBody>
          <a:bodyPr/>
          <a:lstStyle/>
          <a:p>
            <a:pPr>
              <a:lnSpc>
                <a:spcPct val="100000"/>
              </a:lnSpc>
            </a:pPr>
            <a:r>
              <a:rPr lang="en-US" altLang="en-US" dirty="0"/>
              <a:t>School Nutrition and </a:t>
            </a:r>
            <a:br>
              <a:rPr lang="en-US" altLang="en-US" dirty="0"/>
            </a:br>
            <a:r>
              <a:rPr lang="en-US" altLang="en-US" dirty="0"/>
              <a:t>Meal Cost Study Findings</a:t>
            </a: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
            <a:extLst>
              <a:ext uri="{FF2B5EF4-FFF2-40B4-BE49-F238E27FC236}">
                <a16:creationId xmlns:a16="http://schemas.microsoft.com/office/drawing/2014/main" id="{60CD3785-BEBB-4CAB-92AE-0D0E1E3C98E8}"/>
              </a:ext>
            </a:extLst>
          </p:cNvPr>
          <p:cNvSpPr>
            <a:spLocks noGrp="1"/>
          </p:cNvSpPr>
          <p:nvPr>
            <p:ph idx="1"/>
          </p:nvPr>
        </p:nvSpPr>
        <p:spPr/>
        <p:txBody>
          <a:bodyPr/>
          <a:lstStyle/>
          <a:p>
            <a:endParaRPr lang="en-US" altLang="en-US"/>
          </a:p>
          <a:p>
            <a:endParaRPr lang="en-US" altLang="en-US"/>
          </a:p>
          <a:p>
            <a:endParaRPr lang="en-US" altLang="en-US" dirty="0"/>
          </a:p>
        </p:txBody>
      </p:sp>
      <p:sp>
        <p:nvSpPr>
          <p:cNvPr id="168963" name="Title 2">
            <a:extLst>
              <a:ext uri="{FF2B5EF4-FFF2-40B4-BE49-F238E27FC236}">
                <a16:creationId xmlns:a16="http://schemas.microsoft.com/office/drawing/2014/main" id="{1EAFC61B-7F7D-4625-B39E-6A1946C3BE2D}"/>
              </a:ext>
            </a:extLst>
          </p:cNvPr>
          <p:cNvSpPr>
            <a:spLocks noGrp="1"/>
          </p:cNvSpPr>
          <p:nvPr>
            <p:ph type="title"/>
          </p:nvPr>
        </p:nvSpPr>
        <p:spPr/>
        <p:txBody>
          <a:bodyPr/>
          <a:lstStyle/>
          <a:p>
            <a:r>
              <a:rPr lang="en-US" altLang="en-US"/>
              <a:t>Breakfast is Brain Fuel!</a:t>
            </a:r>
            <a:endParaRPr lang="en-US" altLang="en-US" dirty="0"/>
          </a:p>
        </p:txBody>
      </p:sp>
      <p:pic>
        <p:nvPicPr>
          <p:cNvPr id="114692" name="Picture 1">
            <a:extLst>
              <a:ext uri="{FF2B5EF4-FFF2-40B4-BE49-F238E27FC236}">
                <a16:creationId xmlns:a16="http://schemas.microsoft.com/office/drawing/2014/main" id="{D14DA8B7-7E49-45B0-A7E3-CFFCB21E9F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9161" y="1952625"/>
            <a:ext cx="5873678" cy="39157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42D841-13EC-49B8-8A43-F5BC42D53048}"/>
              </a:ext>
            </a:extLst>
          </p:cNvPr>
          <p:cNvSpPr>
            <a:spLocks noGrp="1"/>
          </p:cNvSpPr>
          <p:nvPr>
            <p:ph idx="1"/>
          </p:nvPr>
        </p:nvSpPr>
        <p:spPr/>
        <p:txBody>
          <a:bodyPr>
            <a:normAutofit/>
          </a:bodyPr>
          <a:lstStyle/>
          <a:p>
            <a:r>
              <a:rPr lang="en-US" dirty="0"/>
              <a:t>Whole wheat bagel with toppings, fresh strawberries, milk</a:t>
            </a:r>
          </a:p>
          <a:p>
            <a:r>
              <a:rPr lang="en-US" dirty="0"/>
              <a:t>Fruit, yogurt and granola parfait, apple juice</a:t>
            </a:r>
          </a:p>
          <a:p>
            <a:r>
              <a:rPr lang="en-US" dirty="0"/>
              <a:t>Whole grain assorted cereal, string cheese, fruit</a:t>
            </a:r>
          </a:p>
          <a:p>
            <a:r>
              <a:rPr lang="en-US" dirty="0"/>
              <a:t>Western omelet quesadilla, 100% fruit juice, milk</a:t>
            </a:r>
          </a:p>
          <a:p>
            <a:r>
              <a:rPr lang="en-US" dirty="0"/>
              <a:t>Biscuit sandwich, fruit, milk</a:t>
            </a:r>
          </a:p>
          <a:p>
            <a:pPr marL="0" indent="0">
              <a:buNone/>
            </a:pPr>
            <a:r>
              <a:rPr lang="en-US" dirty="0"/>
              <a:t>			From KSDE </a:t>
            </a:r>
            <a:r>
              <a:rPr lang="en-US" i="1" dirty="0"/>
              <a:t>Healthier Kansas Menus </a:t>
            </a:r>
            <a:r>
              <a:rPr lang="en-US" dirty="0"/>
              <a:t>– 					Innovative School Breakfast Options</a:t>
            </a:r>
          </a:p>
          <a:p>
            <a:pPr lvl="1"/>
            <a:endParaRPr lang="en-US" dirty="0"/>
          </a:p>
        </p:txBody>
      </p:sp>
      <p:sp>
        <p:nvSpPr>
          <p:cNvPr id="122883" name="Title 2"/>
          <p:cNvSpPr>
            <a:spLocks noGrp="1"/>
          </p:cNvSpPr>
          <p:nvPr>
            <p:ph type="title"/>
          </p:nvPr>
        </p:nvSpPr>
        <p:spPr/>
        <p:txBody>
          <a:bodyPr/>
          <a:lstStyle/>
          <a:p>
            <a:r>
              <a:rPr lang="en-US" altLang="en-US"/>
              <a:t>Examples of Quality Breakfasts</a:t>
            </a: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9EC8C-8AC6-451C-BD94-07CAD717352F}"/>
              </a:ext>
            </a:extLst>
          </p:cNvPr>
          <p:cNvSpPr>
            <a:spLocks noGrp="1"/>
          </p:cNvSpPr>
          <p:nvPr>
            <p:ph idx="1"/>
          </p:nvPr>
        </p:nvSpPr>
        <p:spPr/>
        <p:txBody>
          <a:bodyPr/>
          <a:lstStyle/>
          <a:p>
            <a:pPr marL="0" indent="0">
              <a:buNone/>
            </a:pPr>
            <a:r>
              <a:rPr lang="en-US" dirty="0"/>
              <a:t>Eating School Lunch provides benefits to students:</a:t>
            </a:r>
          </a:p>
          <a:p>
            <a:r>
              <a:rPr lang="en-US" altLang="en-US" dirty="0"/>
              <a:t>Meals meet The Dietary Guidelines </a:t>
            </a:r>
          </a:p>
          <a:p>
            <a:r>
              <a:rPr lang="en-US" altLang="en-US" dirty="0"/>
              <a:t>Consume over twice as many servings of vegetables </a:t>
            </a:r>
          </a:p>
          <a:p>
            <a:r>
              <a:rPr lang="en-US" altLang="en-US" dirty="0"/>
              <a:t>Learn about food choices and healthful eating </a:t>
            </a:r>
          </a:p>
          <a:p>
            <a:r>
              <a:rPr lang="en-US" altLang="en-US" dirty="0"/>
              <a:t>Drink four times as much milk </a:t>
            </a:r>
          </a:p>
          <a:p>
            <a:r>
              <a:rPr lang="en-US" altLang="en-US" dirty="0"/>
              <a:t>Intake of substantially less added sugars and fat</a:t>
            </a:r>
          </a:p>
          <a:p>
            <a:r>
              <a:rPr lang="en-US" altLang="en-US" dirty="0"/>
              <a:t>Recognize and experience a variety of different foods</a:t>
            </a:r>
          </a:p>
          <a:p>
            <a:r>
              <a:rPr lang="en-US" altLang="en-US" dirty="0"/>
              <a:t>Helps maintain a healthy weight</a:t>
            </a:r>
          </a:p>
          <a:p>
            <a:pPr lvl="1"/>
            <a:endParaRPr lang="en-US" altLang="en-US" dirty="0"/>
          </a:p>
          <a:p>
            <a:pPr lvl="1"/>
            <a:endParaRPr lang="en-US" dirty="0"/>
          </a:p>
        </p:txBody>
      </p:sp>
      <p:sp>
        <p:nvSpPr>
          <p:cNvPr id="3" name="Title 2">
            <a:extLst>
              <a:ext uri="{FF2B5EF4-FFF2-40B4-BE49-F238E27FC236}">
                <a16:creationId xmlns:a16="http://schemas.microsoft.com/office/drawing/2014/main" id="{C7B1E5A5-F77B-499C-8CC4-FE30714821F0}"/>
              </a:ext>
            </a:extLst>
          </p:cNvPr>
          <p:cNvSpPr>
            <a:spLocks noGrp="1"/>
          </p:cNvSpPr>
          <p:nvPr>
            <p:ph type="title"/>
          </p:nvPr>
        </p:nvSpPr>
        <p:spPr/>
        <p:txBody>
          <a:bodyPr/>
          <a:lstStyle/>
          <a:p>
            <a:r>
              <a:rPr lang="en-US"/>
              <a:t>School Lunch Highlights</a:t>
            </a:r>
            <a:endParaRPr lang="en-US" dirty="0"/>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1">
            <a:extLst>
              <a:ext uri="{FF2B5EF4-FFF2-40B4-BE49-F238E27FC236}">
                <a16:creationId xmlns:a16="http://schemas.microsoft.com/office/drawing/2014/main" id="{943FA90A-3443-4C4B-8911-FF72CA60258E}"/>
              </a:ext>
            </a:extLst>
          </p:cNvPr>
          <p:cNvSpPr>
            <a:spLocks noGrp="1"/>
          </p:cNvSpPr>
          <p:nvPr>
            <p:ph idx="1"/>
          </p:nvPr>
        </p:nvSpPr>
        <p:spPr/>
        <p:txBody>
          <a:bodyPr/>
          <a:lstStyle/>
          <a:p>
            <a:r>
              <a:rPr lang="en-US" altLang="en-US" dirty="0"/>
              <a:t>What is it?</a:t>
            </a:r>
          </a:p>
          <a:p>
            <a:r>
              <a:rPr lang="en-US" altLang="en-US" dirty="0"/>
              <a:t>Why is the program beneficial?</a:t>
            </a:r>
          </a:p>
          <a:p>
            <a:pPr lvl="1"/>
            <a:r>
              <a:rPr lang="en-US" altLang="en-US" dirty="0"/>
              <a:t>Encourages students to try new fruits and vegetables.</a:t>
            </a:r>
          </a:p>
          <a:p>
            <a:pPr lvl="1"/>
            <a:r>
              <a:rPr lang="en-US" altLang="en-US" dirty="0"/>
              <a:t>Increases acceptance of fruits and vegetables.</a:t>
            </a:r>
          </a:p>
          <a:p>
            <a:pPr lvl="1"/>
            <a:r>
              <a:rPr lang="en-US" altLang="en-US" dirty="0"/>
              <a:t>Enhances nutrition education in schools.</a:t>
            </a:r>
          </a:p>
          <a:p>
            <a:pPr lvl="1"/>
            <a:r>
              <a:rPr lang="en-US" altLang="en-US" dirty="0"/>
              <a:t>Promotes a healthier school environment.</a:t>
            </a:r>
          </a:p>
          <a:p>
            <a:pPr marL="0" indent="0">
              <a:buNone/>
            </a:pPr>
            <a:endParaRPr lang="en-US" dirty="0">
              <a:hlinkClick r:id="rId3"/>
            </a:endParaRPr>
          </a:p>
          <a:p>
            <a:pPr marL="0" indent="0">
              <a:buNone/>
            </a:pPr>
            <a:r>
              <a:rPr lang="en-US" dirty="0">
                <a:hlinkClick r:id="rId3"/>
              </a:rPr>
              <a:t>https://www.fns.usda.gov/ffvp/fresh-fruit-and-vegetable-program</a:t>
            </a:r>
            <a:endParaRPr lang="en-US" altLang="en-US" dirty="0"/>
          </a:p>
        </p:txBody>
      </p:sp>
      <p:sp>
        <p:nvSpPr>
          <p:cNvPr id="126979" name="Title 2"/>
          <p:cNvSpPr>
            <a:spLocks noGrp="1"/>
          </p:cNvSpPr>
          <p:nvPr>
            <p:ph type="title"/>
          </p:nvPr>
        </p:nvSpPr>
        <p:spPr/>
        <p:txBody>
          <a:bodyPr/>
          <a:lstStyle/>
          <a:p>
            <a:r>
              <a:rPr lang="en-US" altLang="en-US"/>
              <a:t>Fresh Fruit and Vegetable Program </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DE89-C0C5-40DA-BFBF-9772B94A4E7D}"/>
              </a:ext>
            </a:extLst>
          </p:cNvPr>
          <p:cNvSpPr>
            <a:spLocks noGrp="1"/>
          </p:cNvSpPr>
          <p:nvPr>
            <p:ph idx="1"/>
          </p:nvPr>
        </p:nvSpPr>
        <p:spPr/>
        <p:txBody>
          <a:bodyPr/>
          <a:lstStyle/>
          <a:p>
            <a:r>
              <a:rPr lang="en-US" dirty="0"/>
              <a:t>Three Basic Units</a:t>
            </a:r>
          </a:p>
          <a:p>
            <a:pPr lvl="1">
              <a:lnSpc>
                <a:spcPct val="150000"/>
              </a:lnSpc>
              <a:spcBef>
                <a:spcPts val="0"/>
              </a:spcBef>
            </a:pPr>
            <a:r>
              <a:rPr lang="en-US" dirty="0"/>
              <a:t>Forebrain </a:t>
            </a:r>
          </a:p>
          <a:p>
            <a:pPr lvl="1">
              <a:lnSpc>
                <a:spcPct val="150000"/>
              </a:lnSpc>
              <a:spcBef>
                <a:spcPts val="0"/>
              </a:spcBef>
            </a:pPr>
            <a:r>
              <a:rPr lang="en-US" dirty="0"/>
              <a:t>Midbrain </a:t>
            </a:r>
          </a:p>
          <a:p>
            <a:pPr lvl="1">
              <a:lnSpc>
                <a:spcPct val="150000"/>
              </a:lnSpc>
              <a:spcBef>
                <a:spcPts val="0"/>
              </a:spcBef>
            </a:pPr>
            <a:r>
              <a:rPr lang="en-US" dirty="0"/>
              <a:t>Hindbrain</a:t>
            </a:r>
          </a:p>
          <a:p>
            <a:endParaRPr lang="en-US" dirty="0"/>
          </a:p>
        </p:txBody>
      </p:sp>
      <p:sp>
        <p:nvSpPr>
          <p:cNvPr id="2" name="Title 1">
            <a:extLst>
              <a:ext uri="{FF2B5EF4-FFF2-40B4-BE49-F238E27FC236}">
                <a16:creationId xmlns:a16="http://schemas.microsoft.com/office/drawing/2014/main" id="{DA02BB71-5C26-4255-9A2C-DF63E53F7C89}"/>
              </a:ext>
            </a:extLst>
          </p:cNvPr>
          <p:cNvSpPr>
            <a:spLocks noGrp="1"/>
          </p:cNvSpPr>
          <p:nvPr>
            <p:ph type="title"/>
          </p:nvPr>
        </p:nvSpPr>
        <p:spPr/>
        <p:txBody>
          <a:bodyPr/>
          <a:lstStyle/>
          <a:p>
            <a:r>
              <a:rPr lang="en-US"/>
              <a:t>Brain Structure </a:t>
            </a:r>
            <a:endParaRPr lang="en-US" dirty="0"/>
          </a:p>
        </p:txBody>
      </p:sp>
      <p:pic>
        <p:nvPicPr>
          <p:cNvPr id="1026" name="Picture 2" descr="https://qph.fs.quoracdn.net/main-qimg-80382edaa1e5827b5cc1ead9cbf5554e-c">
            <a:extLst>
              <a:ext uri="{FF2B5EF4-FFF2-40B4-BE49-F238E27FC236}">
                <a16:creationId xmlns:a16="http://schemas.microsoft.com/office/drawing/2014/main" id="{73A03AE3-DC53-42E4-94C7-4C74E8BFD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666" y="1600200"/>
            <a:ext cx="5350810" cy="390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098230"/>
      </p:ext>
    </p:extLst>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ontent Placeholder 1">
            <a:extLst>
              <a:ext uri="{FF2B5EF4-FFF2-40B4-BE49-F238E27FC236}">
                <a16:creationId xmlns:a16="http://schemas.microsoft.com/office/drawing/2014/main" id="{D805950A-B733-4A7F-9B2E-13C0995E59CF}"/>
              </a:ext>
            </a:extLst>
          </p:cNvPr>
          <p:cNvSpPr>
            <a:spLocks noGrp="1"/>
          </p:cNvSpPr>
          <p:nvPr>
            <p:ph idx="1"/>
          </p:nvPr>
        </p:nvSpPr>
        <p:spPr/>
        <p:txBody>
          <a:bodyPr/>
          <a:lstStyle/>
          <a:p>
            <a:r>
              <a:rPr lang="en-US" altLang="en-US"/>
              <a:t>Afterschool Snack Program</a:t>
            </a:r>
          </a:p>
          <a:p>
            <a:r>
              <a:rPr lang="en-US" altLang="en-US"/>
              <a:t>CACFP At-Risk Afterschool Meals Program</a:t>
            </a:r>
          </a:p>
          <a:p>
            <a:r>
              <a:rPr lang="en-US" altLang="en-US"/>
              <a:t>Summer Food Service Program</a:t>
            </a:r>
          </a:p>
          <a:p>
            <a:pPr lvl="1"/>
            <a:endParaRPr lang="en-US" altLang="en-US" dirty="0"/>
          </a:p>
        </p:txBody>
      </p:sp>
      <p:sp>
        <p:nvSpPr>
          <p:cNvPr id="129027" name="Title 2"/>
          <p:cNvSpPr>
            <a:spLocks noGrp="1"/>
          </p:cNvSpPr>
          <p:nvPr>
            <p:ph type="title"/>
          </p:nvPr>
        </p:nvSpPr>
        <p:spPr/>
        <p:txBody>
          <a:bodyPr/>
          <a:lstStyle/>
          <a:p>
            <a:r>
              <a:rPr lang="en-US" altLang="en-US" dirty="0"/>
              <a:t>Afterschool Snack and Meals Programs</a:t>
            </a:r>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Content Placeholder 2"/>
          <p:cNvSpPr>
            <a:spLocks noGrp="1"/>
          </p:cNvSpPr>
          <p:nvPr>
            <p:ph idx="1"/>
          </p:nvPr>
        </p:nvSpPr>
        <p:spPr>
          <a:xfrm>
            <a:off x="838200" y="1644073"/>
            <a:ext cx="5715000" cy="4532890"/>
          </a:xfrm>
        </p:spPr>
        <p:txBody>
          <a:bodyPr/>
          <a:lstStyle/>
          <a:p>
            <a:r>
              <a:rPr lang="en-US" altLang="en-US" dirty="0"/>
              <a:t>Wide variety of local products can be found in Kansas.</a:t>
            </a:r>
          </a:p>
          <a:p>
            <a:r>
              <a:rPr lang="en-US" altLang="en-US" dirty="0"/>
              <a:t>Encourages and teaches children and their families. </a:t>
            </a:r>
          </a:p>
          <a:p>
            <a:r>
              <a:rPr lang="en-US" altLang="en-US" dirty="0"/>
              <a:t>Strengthens the local economy. </a:t>
            </a:r>
          </a:p>
          <a:p>
            <a:r>
              <a:rPr lang="en-US" altLang="en-US" dirty="0"/>
              <a:t>Children are more likely to eat local foods! </a:t>
            </a:r>
          </a:p>
        </p:txBody>
      </p:sp>
      <p:sp>
        <p:nvSpPr>
          <p:cNvPr id="133122" name="Title 1"/>
          <p:cNvSpPr>
            <a:spLocks noGrp="1"/>
          </p:cNvSpPr>
          <p:nvPr>
            <p:ph type="title"/>
          </p:nvPr>
        </p:nvSpPr>
        <p:spPr/>
        <p:txBody>
          <a:bodyPr/>
          <a:lstStyle/>
          <a:p>
            <a:r>
              <a:rPr lang="en-US" altLang="en-US"/>
              <a:t>Farm to Plate Initiatives</a:t>
            </a:r>
          </a:p>
        </p:txBody>
      </p:sp>
      <p:pic>
        <p:nvPicPr>
          <p:cNvPr id="5" name="Picture 4">
            <a:extLst>
              <a:ext uri="{FF2B5EF4-FFF2-40B4-BE49-F238E27FC236}">
                <a16:creationId xmlns:a16="http://schemas.microsoft.com/office/drawing/2014/main" id="{2E8C9605-B579-438A-ABAF-F420142EA868}"/>
              </a:ext>
            </a:extLst>
          </p:cNvPr>
          <p:cNvPicPr>
            <a:picLocks noChangeAspect="1"/>
          </p:cNvPicPr>
          <p:nvPr/>
        </p:nvPicPr>
        <p:blipFill rotWithShape="1">
          <a:blip r:embed="rId3"/>
          <a:srcRect r="13187"/>
          <a:stretch/>
        </p:blipFill>
        <p:spPr>
          <a:xfrm>
            <a:off x="7149545" y="1690688"/>
            <a:ext cx="4169690" cy="320278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1"/>
          <p:cNvSpPr>
            <a:spLocks noGrp="1"/>
          </p:cNvSpPr>
          <p:nvPr>
            <p:ph idx="1"/>
          </p:nvPr>
        </p:nvSpPr>
        <p:spPr/>
        <p:txBody>
          <a:bodyPr>
            <a:normAutofit/>
          </a:bodyPr>
          <a:lstStyle/>
          <a:p>
            <a:r>
              <a:rPr lang="en-US" altLang="en-US" dirty="0"/>
              <a:t>Nutrient Dense = Nutrients : Calories</a:t>
            </a:r>
          </a:p>
          <a:p>
            <a:r>
              <a:rPr lang="en-US" altLang="en-US" dirty="0"/>
              <a:t>The most concentrated amount of nutrients for the amount of calories in the food item.</a:t>
            </a:r>
          </a:p>
          <a:p>
            <a:endParaRPr lang="en-US" altLang="en-US" dirty="0"/>
          </a:p>
          <a:p>
            <a:pPr marL="0" indent="0">
              <a:buNone/>
            </a:pPr>
            <a:r>
              <a:rPr lang="en-US" altLang="en-US" dirty="0"/>
              <a:t>Examples of nutrient dense foods served in school settings: whole grains, eggs, fat-free (skim) and low-fat (1%) milk, lean meats and poultry, seafood, beans and peas, fruits, vegetables, unsalted nuts and seeds. 	</a:t>
            </a:r>
          </a:p>
        </p:txBody>
      </p:sp>
      <p:sp>
        <p:nvSpPr>
          <p:cNvPr id="135171" name="Title 2"/>
          <p:cNvSpPr>
            <a:spLocks noGrp="1"/>
          </p:cNvSpPr>
          <p:nvPr>
            <p:ph type="title"/>
          </p:nvPr>
        </p:nvSpPr>
        <p:spPr/>
        <p:txBody>
          <a:bodyPr/>
          <a:lstStyle/>
          <a:p>
            <a:r>
              <a:rPr lang="en-US" altLang="en-US"/>
              <a:t>Improve Nutrient Quality</a:t>
            </a:r>
            <a:endParaRPr lang="en-US" altLang="en-US" dirty="0"/>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9C07D8D-E015-4D67-AD05-DEDA2BBEBBE1}"/>
              </a:ext>
            </a:extLst>
          </p:cNvPr>
          <p:cNvSpPr>
            <a:spLocks noGrp="1"/>
          </p:cNvSpPr>
          <p:nvPr>
            <p:ph type="title"/>
          </p:nvPr>
        </p:nvSpPr>
        <p:spPr/>
        <p:txBody>
          <a:bodyPr>
            <a:normAutofit/>
          </a:bodyPr>
          <a:lstStyle/>
          <a:p>
            <a:r>
              <a:rPr lang="en-US" altLang="en-US" dirty="0"/>
              <a:t>“This or That”</a:t>
            </a:r>
          </a:p>
        </p:txBody>
      </p:sp>
      <p:pic>
        <p:nvPicPr>
          <p:cNvPr id="1026" name="Picture 2" descr="https://media.gettyimages.com/photos/young-nerd-boy-hates-eating-broccoli-picture-id484894842?k=6&amp;m=484894842&amp;s=612x612&amp;w=0&amp;h=zQL2GTx0hU29siQXb-7GpLphmEC3xvetUMqSMR0c68o=">
            <a:extLst>
              <a:ext uri="{FF2B5EF4-FFF2-40B4-BE49-F238E27FC236}">
                <a16:creationId xmlns:a16="http://schemas.microsoft.com/office/drawing/2014/main" id="{CB75464F-BB7D-4A18-B6A1-E042E7821D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36"/>
          <a:stretch/>
        </p:blipFill>
        <p:spPr bwMode="auto">
          <a:xfrm>
            <a:off x="3470275" y="1600200"/>
            <a:ext cx="5251450" cy="4426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9C07D8D-E015-4D67-AD05-DEDA2BBEBBE1}"/>
              </a:ext>
            </a:extLst>
          </p:cNvPr>
          <p:cNvSpPr>
            <a:spLocks noGrp="1"/>
          </p:cNvSpPr>
          <p:nvPr>
            <p:ph type="title"/>
          </p:nvPr>
        </p:nvSpPr>
        <p:spPr/>
        <p:txBody>
          <a:bodyPr>
            <a:normAutofit/>
          </a:bodyPr>
          <a:lstStyle/>
          <a:p>
            <a:r>
              <a:rPr lang="en-US" altLang="en-US" dirty="0"/>
              <a:t>“This or That”</a:t>
            </a:r>
          </a:p>
        </p:txBody>
      </p:sp>
      <p:pic>
        <p:nvPicPr>
          <p:cNvPr id="11" name="Picture 2">
            <a:extLst>
              <a:ext uri="{FF2B5EF4-FFF2-40B4-BE49-F238E27FC236}">
                <a16:creationId xmlns:a16="http://schemas.microsoft.com/office/drawing/2014/main" id="{332CC62E-65E1-466F-B910-DD6BD885AE5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712" r="25619" b="19243"/>
          <a:stretch/>
        </p:blipFill>
        <p:spPr bwMode="auto">
          <a:xfrm>
            <a:off x="2590800" y="2087563"/>
            <a:ext cx="3388450" cy="3521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374AA2F5-B723-45E1-9246-6571D2B0FC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81800" y="2065902"/>
            <a:ext cx="2362200" cy="3543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53206"/>
      </p:ext>
    </p:extLst>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9C07D8D-E015-4D67-AD05-DEDA2BBEBBE1}"/>
              </a:ext>
            </a:extLst>
          </p:cNvPr>
          <p:cNvSpPr>
            <a:spLocks noGrp="1"/>
          </p:cNvSpPr>
          <p:nvPr>
            <p:ph type="title"/>
          </p:nvPr>
        </p:nvSpPr>
        <p:spPr/>
        <p:txBody>
          <a:bodyPr>
            <a:normAutofit/>
          </a:bodyPr>
          <a:lstStyle/>
          <a:p>
            <a:r>
              <a:rPr lang="en-US" altLang="en-US" dirty="0"/>
              <a:t>“This or That”</a:t>
            </a:r>
          </a:p>
        </p:txBody>
      </p:sp>
      <p:pic>
        <p:nvPicPr>
          <p:cNvPr id="11" name="Picture 2">
            <a:extLst>
              <a:ext uri="{FF2B5EF4-FFF2-40B4-BE49-F238E27FC236}">
                <a16:creationId xmlns:a16="http://schemas.microsoft.com/office/drawing/2014/main" id="{332CC62E-65E1-466F-B910-DD6BD885AE5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220" b="36545"/>
          <a:stretch/>
        </p:blipFill>
        <p:spPr bwMode="auto">
          <a:xfrm>
            <a:off x="1905000" y="2438400"/>
            <a:ext cx="3505200" cy="3053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374AA2F5-B723-45E1-9246-6571D2B0FC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95999" y="2520021"/>
            <a:ext cx="4230315" cy="2810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162062"/>
      </p:ext>
    </p:extLst>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9C07D8D-E015-4D67-AD05-DEDA2BBEBBE1}"/>
              </a:ext>
            </a:extLst>
          </p:cNvPr>
          <p:cNvSpPr>
            <a:spLocks noGrp="1"/>
          </p:cNvSpPr>
          <p:nvPr>
            <p:ph type="title"/>
          </p:nvPr>
        </p:nvSpPr>
        <p:spPr/>
        <p:txBody>
          <a:bodyPr>
            <a:normAutofit/>
          </a:bodyPr>
          <a:lstStyle/>
          <a:p>
            <a:r>
              <a:rPr lang="en-US" altLang="en-US" dirty="0"/>
              <a:t>Activity: “This or That”</a:t>
            </a:r>
          </a:p>
        </p:txBody>
      </p:sp>
      <p:pic>
        <p:nvPicPr>
          <p:cNvPr id="11" name="Picture 2">
            <a:extLst>
              <a:ext uri="{FF2B5EF4-FFF2-40B4-BE49-F238E27FC236}">
                <a16:creationId xmlns:a16="http://schemas.microsoft.com/office/drawing/2014/main" id="{332CC62E-65E1-466F-B910-DD6BD885AE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76400" y="2514600"/>
            <a:ext cx="36576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374AA2F5-B723-45E1-9246-6571D2B0FC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43600" y="2514600"/>
            <a:ext cx="4636068"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65632"/>
      </p:ext>
    </p:extLst>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3"/>
          <p:cNvSpPr>
            <a:spLocks noGrp="1"/>
          </p:cNvSpPr>
          <p:nvPr>
            <p:ph idx="1"/>
          </p:nvPr>
        </p:nvSpPr>
        <p:spPr/>
        <p:txBody>
          <a:bodyPr/>
          <a:lstStyle/>
          <a:p>
            <a:r>
              <a:rPr lang="en-US" altLang="en-US"/>
              <a:t>Quality nutrition linked to brain health and how children perform in school.</a:t>
            </a:r>
          </a:p>
          <a:p>
            <a:r>
              <a:rPr lang="en-US" altLang="en-US"/>
              <a:t>A variety of foods is important for growth and development.</a:t>
            </a:r>
          </a:p>
          <a:p>
            <a:r>
              <a:rPr lang="en-US" altLang="en-US"/>
              <a:t>The key is promotion of overall diet quality. </a:t>
            </a:r>
          </a:p>
          <a:p>
            <a:r>
              <a:rPr lang="en-US" altLang="en-US"/>
              <a:t>Enhancing brain functions through proper nutrition can be a simple way for students to optimize academic achievement.</a:t>
            </a:r>
          </a:p>
          <a:p>
            <a:r>
              <a:rPr lang="en-US" altLang="en-US"/>
              <a:t>Creating healthy school environments takes a school-wide approach. Now is the time for schools to impact children’s health and see positive benefits. </a:t>
            </a:r>
          </a:p>
          <a:p>
            <a:endParaRPr lang="en-US" altLang="en-US"/>
          </a:p>
          <a:p>
            <a:endParaRPr lang="en-US" altLang="en-US" dirty="0"/>
          </a:p>
        </p:txBody>
      </p:sp>
      <p:sp>
        <p:nvSpPr>
          <p:cNvPr id="139267" name="Title 1"/>
          <p:cNvSpPr>
            <a:spLocks noGrp="1"/>
          </p:cNvSpPr>
          <p:nvPr>
            <p:ph type="title"/>
          </p:nvPr>
        </p:nvSpPr>
        <p:spPr/>
        <p:txBody>
          <a:bodyPr/>
          <a:lstStyle/>
          <a:p>
            <a:r>
              <a:rPr lang="en-US" altLang="en-US"/>
              <a:t>Summary – What You Eat Matters!</a:t>
            </a:r>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3"/>
          <p:cNvSpPr>
            <a:spLocks noGrp="1"/>
          </p:cNvSpPr>
          <p:nvPr>
            <p:ph idx="1"/>
          </p:nvPr>
        </p:nvSpPr>
        <p:spPr>
          <a:xfrm>
            <a:off x="838200" y="1447800"/>
            <a:ext cx="10744200" cy="4876800"/>
          </a:xfrm>
        </p:spPr>
        <p:txBody>
          <a:bodyPr>
            <a:normAutofit fontScale="92500" lnSpcReduction="20000"/>
          </a:bodyPr>
          <a:lstStyle/>
          <a:p>
            <a:pPr>
              <a:lnSpc>
                <a:spcPct val="120000"/>
              </a:lnSpc>
              <a:spcBef>
                <a:spcPts val="200"/>
              </a:spcBef>
            </a:pPr>
            <a:r>
              <a:rPr lang="en-US" altLang="en-US" sz="2400" dirty="0"/>
              <a:t>Kansas School Wellness Policies – </a:t>
            </a:r>
            <a:r>
              <a:rPr lang="en-US" sz="2400" dirty="0">
                <a:hlinkClick r:id="rId3"/>
              </a:rPr>
              <a:t>https://www.kn-eat.org/</a:t>
            </a:r>
            <a:endParaRPr lang="en-US" sz="2400" dirty="0"/>
          </a:p>
          <a:p>
            <a:pPr>
              <a:lnSpc>
                <a:spcPct val="120000"/>
              </a:lnSpc>
              <a:spcBef>
                <a:spcPts val="200"/>
              </a:spcBef>
            </a:pPr>
            <a:r>
              <a:rPr lang="en-US" altLang="en-US" sz="2400" dirty="0"/>
              <a:t>CDC – </a:t>
            </a:r>
            <a:r>
              <a:rPr lang="en-US" altLang="en-US" sz="2400" dirty="0">
                <a:hlinkClick r:id="rId4"/>
              </a:rPr>
              <a:t>https://www.cdc.gov/healthyschools/nutrition/pdf/School_Nutrition_Frame work_508tagged.pdf</a:t>
            </a:r>
            <a:endParaRPr lang="en-US" altLang="en-US" sz="2400" dirty="0"/>
          </a:p>
          <a:p>
            <a:pPr>
              <a:lnSpc>
                <a:spcPct val="120000"/>
              </a:lnSpc>
              <a:spcBef>
                <a:spcPts val="200"/>
              </a:spcBef>
            </a:pPr>
            <a:r>
              <a:rPr lang="en-US" altLang="en-US" sz="2400" dirty="0"/>
              <a:t>USDA and Team Nutrition</a:t>
            </a:r>
          </a:p>
          <a:p>
            <a:pPr lvl="1">
              <a:lnSpc>
                <a:spcPct val="120000"/>
              </a:lnSpc>
              <a:spcBef>
                <a:spcPts val="200"/>
              </a:spcBef>
            </a:pPr>
            <a:r>
              <a:rPr lang="en-US" dirty="0">
                <a:hlinkClick r:id="rId5"/>
              </a:rPr>
              <a:t>https://www.fns.usda.gov/school-meals/tools-schools</a:t>
            </a:r>
            <a:endParaRPr lang="en-US" dirty="0"/>
          </a:p>
          <a:p>
            <a:pPr lvl="1">
              <a:lnSpc>
                <a:spcPct val="120000"/>
              </a:lnSpc>
              <a:spcBef>
                <a:spcPts val="200"/>
              </a:spcBef>
            </a:pPr>
            <a:r>
              <a:rPr lang="en-US" altLang="en-US" dirty="0" err="1"/>
              <a:t>ChooseMyPlate</a:t>
            </a:r>
            <a:r>
              <a:rPr lang="en-US" altLang="en-US" dirty="0"/>
              <a:t> – </a:t>
            </a:r>
            <a:r>
              <a:rPr lang="en-US" altLang="en-US" dirty="0">
                <a:hlinkClick r:id="rId6"/>
              </a:rPr>
              <a:t>choosemyplate.gov</a:t>
            </a:r>
            <a:endParaRPr lang="en-US" altLang="en-US" dirty="0"/>
          </a:p>
          <a:p>
            <a:pPr lvl="1">
              <a:lnSpc>
                <a:spcPct val="120000"/>
              </a:lnSpc>
              <a:spcBef>
                <a:spcPts val="200"/>
              </a:spcBef>
            </a:pPr>
            <a:r>
              <a:rPr lang="en-US" altLang="en-US" dirty="0"/>
              <a:t>Smart Snack Guidelines – </a:t>
            </a:r>
            <a:r>
              <a:rPr lang="en-US" dirty="0">
                <a:hlinkClick r:id="rId7"/>
              </a:rPr>
              <a:t>https://www.fns.usda.gov/tn/guide-smart-snacks-school</a:t>
            </a:r>
            <a:endParaRPr lang="en-US" altLang="en-US" dirty="0"/>
          </a:p>
          <a:p>
            <a:pPr>
              <a:lnSpc>
                <a:spcPct val="120000"/>
              </a:lnSpc>
              <a:spcBef>
                <a:spcPts val="200"/>
              </a:spcBef>
            </a:pPr>
            <a:r>
              <a:rPr lang="en-US" altLang="en-US" sz="2600" dirty="0"/>
              <a:t>Alliance for a Healthier Generation – </a:t>
            </a:r>
            <a:r>
              <a:rPr lang="en-US" sz="2600" dirty="0">
                <a:hlinkClick r:id="rId8"/>
              </a:rPr>
              <a:t>https://www.healthiergeneration.org/</a:t>
            </a:r>
            <a:endParaRPr lang="en-US" altLang="en-US" sz="2600" dirty="0"/>
          </a:p>
          <a:p>
            <a:pPr>
              <a:lnSpc>
                <a:spcPct val="120000"/>
              </a:lnSpc>
              <a:spcBef>
                <a:spcPts val="200"/>
              </a:spcBef>
            </a:pPr>
            <a:r>
              <a:rPr lang="en-US" altLang="en-US" sz="2600" dirty="0"/>
              <a:t>Child Nutrition Sharing Site – </a:t>
            </a:r>
            <a:r>
              <a:rPr lang="en-US" sz="2600" dirty="0">
                <a:hlinkClick r:id="rId9"/>
              </a:rPr>
              <a:t>https://theicn.org/cnss/resources/</a:t>
            </a:r>
            <a:endParaRPr lang="en-US" sz="2600" dirty="0"/>
          </a:p>
          <a:p>
            <a:pPr>
              <a:lnSpc>
                <a:spcPct val="120000"/>
              </a:lnSpc>
              <a:spcBef>
                <a:spcPts val="200"/>
              </a:spcBef>
            </a:pPr>
            <a:r>
              <a:rPr lang="en-US" altLang="en-US" sz="2600" dirty="0"/>
              <a:t>Action for Healthy Kids – </a:t>
            </a:r>
            <a:r>
              <a:rPr lang="en-US" sz="2600" dirty="0">
                <a:hlinkClick r:id="rId10"/>
              </a:rPr>
              <a:t>https://www.actionforhealthykids.org/</a:t>
            </a:r>
            <a:endParaRPr lang="en-US" altLang="en-US" sz="2600" dirty="0"/>
          </a:p>
          <a:p>
            <a:pPr>
              <a:lnSpc>
                <a:spcPct val="120000"/>
              </a:lnSpc>
              <a:spcBef>
                <a:spcPts val="200"/>
              </a:spcBef>
            </a:pPr>
            <a:r>
              <a:rPr lang="en-US" altLang="en-US" sz="2600" dirty="0"/>
              <a:t>The Wellness Impact Report – </a:t>
            </a:r>
            <a:r>
              <a:rPr lang="en-US" sz="2600" dirty="0">
                <a:hlinkClick r:id="rId11"/>
              </a:rPr>
              <a:t>https://www.genyouthnow.org/reports/the-wellness-impact-report</a:t>
            </a:r>
            <a:endParaRPr lang="en-US" altLang="en-US" sz="2600" dirty="0"/>
          </a:p>
          <a:p>
            <a:endParaRPr lang="en-US" altLang="en-US" dirty="0"/>
          </a:p>
          <a:p>
            <a:endParaRPr lang="en-US" altLang="en-US" dirty="0"/>
          </a:p>
        </p:txBody>
      </p:sp>
      <p:sp>
        <p:nvSpPr>
          <p:cNvPr id="139267" name="Title 1"/>
          <p:cNvSpPr>
            <a:spLocks noGrp="1"/>
          </p:cNvSpPr>
          <p:nvPr>
            <p:ph type="title"/>
          </p:nvPr>
        </p:nvSpPr>
        <p:spPr>
          <a:xfrm>
            <a:off x="838200" y="365125"/>
            <a:ext cx="10515600" cy="1235075"/>
          </a:xfrm>
        </p:spPr>
        <p:txBody>
          <a:bodyPr/>
          <a:lstStyle/>
          <a:p>
            <a:r>
              <a:rPr lang="en-US" altLang="en-US" dirty="0"/>
              <a:t>Resources for Schools</a:t>
            </a:r>
          </a:p>
        </p:txBody>
      </p:sp>
    </p:spTree>
    <p:extLst>
      <p:ext uri="{BB962C8B-B14F-4D97-AF65-F5344CB8AC3E}">
        <p14:creationId xmlns:p14="http://schemas.microsoft.com/office/powerpoint/2010/main" val="2976044182"/>
      </p:ext>
    </p:extLst>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Content Placeholder 3">
            <a:extLst>
              <a:ext uri="{FF2B5EF4-FFF2-40B4-BE49-F238E27FC236}">
                <a16:creationId xmlns:a16="http://schemas.microsoft.com/office/drawing/2014/main" id="{663818E4-3A38-405E-84E7-B067CC1BCC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5257800"/>
            <a:ext cx="13350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a:extLst>
              <a:ext uri="{FF2B5EF4-FFF2-40B4-BE49-F238E27FC236}">
                <a16:creationId xmlns:a16="http://schemas.microsoft.com/office/drawing/2014/main" id="{9CEFAC49-F357-4FA8-A749-B40B5D07AC1D}"/>
              </a:ext>
            </a:extLst>
          </p:cNvPr>
          <p:cNvSpPr>
            <a:spLocks noGrp="1"/>
          </p:cNvSpPr>
          <p:nvPr>
            <p:ph idx="1"/>
          </p:nvPr>
        </p:nvSpPr>
        <p:spPr>
          <a:xfrm>
            <a:off x="838200" y="1447800"/>
            <a:ext cx="10820400" cy="4729163"/>
          </a:xfrm>
        </p:spPr>
        <p:txBody>
          <a:bodyPr>
            <a:noAutofit/>
          </a:bodyPr>
          <a:lstStyle/>
          <a:p>
            <a:pPr marL="0" indent="0">
              <a:spcBef>
                <a:spcPts val="0"/>
              </a:spcBef>
              <a:spcAft>
                <a:spcPts val="600"/>
              </a:spcAft>
              <a:buClr>
                <a:schemeClr val="accent6">
                  <a:lumMod val="75000"/>
                </a:schemeClr>
              </a:buClr>
              <a:buNone/>
              <a:defRPr/>
            </a:pPr>
            <a:r>
              <a:rPr lang="en-US" sz="13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sz="1300" dirty="0"/>
            </a:br>
            <a:br>
              <a:rPr lang="en-US" sz="1300" dirty="0"/>
            </a:br>
            <a:r>
              <a:rPr lang="en-US" sz="13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sz="1300" dirty="0"/>
            </a:br>
            <a:br>
              <a:rPr lang="en-US" sz="1300" dirty="0"/>
            </a:br>
            <a:r>
              <a:rPr lang="en-US" sz="1300" dirty="0"/>
              <a:t>To file a program complaint of discrimination, complete the </a:t>
            </a:r>
            <a:r>
              <a:rPr lang="en-US" sz="1300" dirty="0">
                <a:hlinkClick r:id="rId4"/>
              </a:rPr>
              <a:t>USDA Program Discrimination Complaint Form</a:t>
            </a:r>
            <a:r>
              <a:rPr lang="en-US" sz="1300" dirty="0"/>
              <a:t>, (AD-3027) found online at: </a:t>
            </a:r>
            <a:r>
              <a:rPr lang="en-US" sz="1300" dirty="0">
                <a:hlinkClick r:id="rId5" tooltip="Link USDA Office of the Assistant Secretary for Civil Rights webpage for information about customer complaint filing"/>
              </a:rPr>
              <a:t>https://www.usda.gov/oascr/how-to-file-a-program-discrimination-complaint</a:t>
            </a:r>
            <a:r>
              <a:rPr lang="en-US" sz="1300" dirty="0"/>
              <a:t>, and at any USDA office, or write a letter addressed to USDA and provide in the letter all of the information requested in the form. To request a copy of the complaint form, call (866) 632-9992. Submit your completed form or letter to USDA by:</a:t>
            </a:r>
          </a:p>
          <a:p>
            <a:pPr marL="0" indent="0">
              <a:spcBef>
                <a:spcPts val="0"/>
              </a:spcBef>
              <a:buClr>
                <a:schemeClr val="accent6">
                  <a:lumMod val="75000"/>
                </a:schemeClr>
              </a:buClr>
              <a:buNone/>
              <a:defRPr/>
            </a:pPr>
            <a:r>
              <a:rPr lang="en-US" sz="1300" dirty="0"/>
              <a:t>(1)   Mail: U.S. Department of Agriculture</a:t>
            </a:r>
          </a:p>
          <a:p>
            <a:pPr marL="347663" indent="0">
              <a:spcBef>
                <a:spcPts val="0"/>
              </a:spcBef>
              <a:buClr>
                <a:schemeClr val="accent6">
                  <a:lumMod val="75000"/>
                </a:schemeClr>
              </a:buClr>
              <a:buNone/>
              <a:defRPr/>
            </a:pPr>
            <a:r>
              <a:rPr lang="en-US" sz="1300" dirty="0"/>
              <a:t>Office of the Assistant Secretary for Civil Rights</a:t>
            </a:r>
          </a:p>
          <a:p>
            <a:pPr marL="347663" indent="0">
              <a:spcBef>
                <a:spcPts val="0"/>
              </a:spcBef>
              <a:buClr>
                <a:schemeClr val="accent6">
                  <a:lumMod val="75000"/>
                </a:schemeClr>
              </a:buClr>
              <a:buNone/>
              <a:defRPr/>
            </a:pPr>
            <a:r>
              <a:rPr lang="en-US" sz="1300" dirty="0"/>
              <a:t>1400 Independence Avenue, SW</a:t>
            </a:r>
          </a:p>
          <a:p>
            <a:pPr marL="347663" indent="0">
              <a:spcBef>
                <a:spcPts val="0"/>
              </a:spcBef>
              <a:spcAft>
                <a:spcPts val="600"/>
              </a:spcAft>
              <a:buClr>
                <a:schemeClr val="accent6">
                  <a:lumMod val="75000"/>
                </a:schemeClr>
              </a:buClr>
              <a:buNone/>
              <a:defRPr/>
            </a:pPr>
            <a:r>
              <a:rPr lang="en-US" sz="1300" dirty="0"/>
              <a:t>Washington, D.C. 20250-9410;</a:t>
            </a:r>
          </a:p>
          <a:p>
            <a:pPr marL="0" indent="0">
              <a:spcBef>
                <a:spcPts val="0"/>
              </a:spcBef>
              <a:spcAft>
                <a:spcPts val="600"/>
              </a:spcAft>
              <a:buClr>
                <a:schemeClr val="accent6">
                  <a:lumMod val="75000"/>
                </a:schemeClr>
              </a:buClr>
              <a:buNone/>
              <a:defRPr/>
            </a:pPr>
            <a:r>
              <a:rPr lang="en-US" sz="1300" dirty="0"/>
              <a:t>(2)   Fax: (202) 690-7442; or</a:t>
            </a:r>
          </a:p>
          <a:p>
            <a:pPr marL="0" indent="0">
              <a:spcBef>
                <a:spcPts val="0"/>
              </a:spcBef>
              <a:spcAft>
                <a:spcPts val="600"/>
              </a:spcAft>
              <a:buClr>
                <a:schemeClr val="accent6">
                  <a:lumMod val="75000"/>
                </a:schemeClr>
              </a:buClr>
              <a:buNone/>
              <a:defRPr/>
            </a:pPr>
            <a:r>
              <a:rPr lang="en-US" sz="1300" dirty="0"/>
              <a:t>(3)   Email: </a:t>
            </a:r>
            <a:r>
              <a:rPr lang="en-US" sz="1300" dirty="0">
                <a:hlinkClick r:id="rId6"/>
              </a:rPr>
              <a:t>program.intake@usda.gov</a:t>
            </a:r>
            <a:r>
              <a:rPr lang="en-US" sz="1300" dirty="0"/>
              <a:t>.</a:t>
            </a:r>
            <a:br>
              <a:rPr lang="en-US" sz="1300" dirty="0"/>
            </a:br>
            <a:br>
              <a:rPr lang="en-US" sz="1300" dirty="0"/>
            </a:br>
            <a:r>
              <a:rPr lang="en-US" sz="1300" dirty="0"/>
              <a:t>This institution is an equal opportunity provider.</a:t>
            </a:r>
            <a:endParaRPr lang="en-US" sz="1300" dirty="0">
              <a:solidFill>
                <a:schemeClr val="tx1">
                  <a:lumMod val="65000"/>
                  <a:lumOff val="35000"/>
                </a:schemeClr>
              </a:solidFill>
            </a:endParaRPr>
          </a:p>
        </p:txBody>
      </p:sp>
      <p:sp>
        <p:nvSpPr>
          <p:cNvPr id="184324" name="Title 4">
            <a:extLst>
              <a:ext uri="{FF2B5EF4-FFF2-40B4-BE49-F238E27FC236}">
                <a16:creationId xmlns:a16="http://schemas.microsoft.com/office/drawing/2014/main" id="{B739F27F-B33E-4923-B799-F3D833EAFD66}"/>
              </a:ext>
            </a:extLst>
          </p:cNvPr>
          <p:cNvSpPr>
            <a:spLocks noGrp="1"/>
          </p:cNvSpPr>
          <p:nvPr>
            <p:ph type="title"/>
          </p:nvPr>
        </p:nvSpPr>
        <p:spPr>
          <a:xfrm>
            <a:off x="838200" y="365125"/>
            <a:ext cx="10515600" cy="1082675"/>
          </a:xfrm>
        </p:spPr>
        <p:txBody>
          <a:bodyPr/>
          <a:lstStyle/>
          <a:p>
            <a:r>
              <a:rPr lang="en-US" altLang="en-US" dirty="0"/>
              <a:t>USDA Nondiscrimination Statement</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DA3283-2A9D-49C9-B105-44A78BFE95E5}"/>
              </a:ext>
            </a:extLst>
          </p:cNvPr>
          <p:cNvSpPr>
            <a:spLocks noGrp="1"/>
          </p:cNvSpPr>
          <p:nvPr>
            <p:ph idx="1"/>
          </p:nvPr>
        </p:nvSpPr>
        <p:spPr/>
        <p:txBody>
          <a:bodyPr/>
          <a:lstStyle/>
          <a:p>
            <a:r>
              <a:rPr lang="en-US" dirty="0"/>
              <a:t>Cerebral Cortex and Cerebrum – Information Processing</a:t>
            </a:r>
          </a:p>
          <a:p>
            <a:pPr lvl="1">
              <a:lnSpc>
                <a:spcPct val="150000"/>
              </a:lnSpc>
            </a:pPr>
            <a:r>
              <a:rPr lang="en-US" altLang="en-US" dirty="0"/>
              <a:t>Frontal Lobe </a:t>
            </a:r>
          </a:p>
          <a:p>
            <a:pPr lvl="1">
              <a:lnSpc>
                <a:spcPct val="150000"/>
              </a:lnSpc>
            </a:pPr>
            <a:r>
              <a:rPr lang="en-US" altLang="en-US" dirty="0"/>
              <a:t>Parietal Lobe</a:t>
            </a:r>
          </a:p>
          <a:p>
            <a:pPr lvl="1">
              <a:lnSpc>
                <a:spcPct val="150000"/>
              </a:lnSpc>
            </a:pPr>
            <a:r>
              <a:rPr lang="en-US" altLang="en-US" dirty="0"/>
              <a:t>Occipital Lobe</a:t>
            </a:r>
          </a:p>
          <a:p>
            <a:pPr lvl="1">
              <a:lnSpc>
                <a:spcPct val="150000"/>
              </a:lnSpc>
            </a:pPr>
            <a:r>
              <a:rPr lang="en-US" altLang="en-US" dirty="0"/>
              <a:t>Temporal Lobe</a:t>
            </a:r>
          </a:p>
          <a:p>
            <a:pPr lvl="1"/>
            <a:endParaRPr lang="en-US" dirty="0"/>
          </a:p>
          <a:p>
            <a:pPr lvl="1"/>
            <a:endParaRPr lang="en-US" dirty="0"/>
          </a:p>
        </p:txBody>
      </p:sp>
      <p:sp>
        <p:nvSpPr>
          <p:cNvPr id="24579" name="Title 2">
            <a:extLst>
              <a:ext uri="{FF2B5EF4-FFF2-40B4-BE49-F238E27FC236}">
                <a16:creationId xmlns:a16="http://schemas.microsoft.com/office/drawing/2014/main" id="{119B698B-8845-4353-8D56-4E6CEE466B6C}"/>
              </a:ext>
            </a:extLst>
          </p:cNvPr>
          <p:cNvSpPr>
            <a:spLocks noGrp="1"/>
          </p:cNvSpPr>
          <p:nvPr>
            <p:ph type="title"/>
          </p:nvPr>
        </p:nvSpPr>
        <p:spPr/>
        <p:txBody>
          <a:bodyPr/>
          <a:lstStyle/>
          <a:p>
            <a:r>
              <a:rPr lang="en-US" altLang="en-US"/>
              <a:t>Brain Structure</a:t>
            </a:r>
            <a:endParaRPr lang="en-US" altLang="en-US" dirty="0"/>
          </a:p>
        </p:txBody>
      </p:sp>
      <p:pic>
        <p:nvPicPr>
          <p:cNvPr id="4" name="Picture 3">
            <a:extLst>
              <a:ext uri="{FF2B5EF4-FFF2-40B4-BE49-F238E27FC236}">
                <a16:creationId xmlns:a16="http://schemas.microsoft.com/office/drawing/2014/main" id="{B07BC70C-1399-4889-84AD-8AA06C08FD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138363"/>
            <a:ext cx="4038600" cy="4038600"/>
          </a:xfrm>
          <a:prstGeom prst="rect">
            <a:avLst/>
          </a:prstGeom>
        </p:spPr>
      </p:pic>
    </p:spTree>
    <p:extLst>
      <p:ext uri="{BB962C8B-B14F-4D97-AF65-F5344CB8AC3E}">
        <p14:creationId xmlns:p14="http://schemas.microsoft.com/office/powerpoint/2010/main" val="1303004548"/>
      </p:ext>
    </p:extLst>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a:extLst>
              <a:ext uri="{FF2B5EF4-FFF2-40B4-BE49-F238E27FC236}">
                <a16:creationId xmlns:a16="http://schemas.microsoft.com/office/drawing/2014/main" id="{EBD7EF44-5A55-4DCF-B093-BD406FAAE07B}"/>
              </a:ext>
            </a:extLst>
          </p:cNvPr>
          <p:cNvSpPr>
            <a:spLocks noGrp="1" noChangeArrowheads="1"/>
          </p:cNvSpPr>
          <p:nvPr>
            <p:ph idx="1"/>
          </p:nvPr>
        </p:nvSpPr>
        <p:spPr/>
        <p:txBody>
          <a:bodyPr/>
          <a:lstStyle/>
          <a:p>
            <a:pPr marL="0" indent="0">
              <a:buNone/>
            </a:pPr>
            <a:r>
              <a:rPr lang="en-US" altLang="en-US" dirty="0">
                <a:hlinkClick r:id="rId3"/>
              </a:rPr>
              <a:t>https://www.surveymonkey.com/r/FFT5Q7M</a:t>
            </a:r>
            <a:r>
              <a:rPr lang="en-US" altLang="en-US" dirty="0"/>
              <a:t> </a:t>
            </a:r>
          </a:p>
        </p:txBody>
      </p:sp>
      <p:sp>
        <p:nvSpPr>
          <p:cNvPr id="186371" name="Rectangle 2">
            <a:extLst>
              <a:ext uri="{FF2B5EF4-FFF2-40B4-BE49-F238E27FC236}">
                <a16:creationId xmlns:a16="http://schemas.microsoft.com/office/drawing/2014/main" id="{E7EBFA9B-7F52-4264-B76D-44247BE70CBA}"/>
              </a:ext>
            </a:extLst>
          </p:cNvPr>
          <p:cNvSpPr>
            <a:spLocks noGrp="1"/>
          </p:cNvSpPr>
          <p:nvPr>
            <p:ph type="title"/>
          </p:nvPr>
        </p:nvSpPr>
        <p:spPr/>
        <p:txBody>
          <a:bodyPr/>
          <a:lstStyle/>
          <a:p>
            <a:r>
              <a:rPr lang="en-US" altLang="en-US"/>
              <a:t>Attendance</a:t>
            </a:r>
            <a:endParaRPr lang="en-US" altLang="en-US" dirty="0"/>
          </a:p>
        </p:txBody>
      </p:sp>
      <p:sp>
        <p:nvSpPr>
          <p:cNvPr id="3" name="TextBox 2">
            <a:extLst>
              <a:ext uri="{FF2B5EF4-FFF2-40B4-BE49-F238E27FC236}">
                <a16:creationId xmlns:a16="http://schemas.microsoft.com/office/drawing/2014/main" id="{73F32A43-D598-4784-9C4D-2E6872806CA2}"/>
              </a:ext>
            </a:extLst>
          </p:cNvPr>
          <p:cNvSpPr txBox="1"/>
          <p:nvPr/>
        </p:nvSpPr>
        <p:spPr>
          <a:xfrm>
            <a:off x="1097288" y="2808167"/>
            <a:ext cx="6553200" cy="3170099"/>
          </a:xfrm>
          <a:prstGeom prst="rect">
            <a:avLst/>
          </a:prstGeom>
          <a:solidFill>
            <a:schemeClr val="bg1">
              <a:lumMod val="85000"/>
            </a:schemeClr>
          </a:solidFill>
          <a:ln>
            <a:solidFill>
              <a:schemeClr val="accent1"/>
            </a:solidFill>
          </a:ln>
        </p:spPr>
        <p:txBody>
          <a:bodyPr wrap="square">
            <a:spAutoFit/>
          </a:bodyPr>
          <a:lstStyle/>
          <a:p>
            <a:pPr algn="ctr">
              <a:defRPr/>
            </a:pPr>
            <a:endParaRPr lang="en-US" sz="1400" dirty="0"/>
          </a:p>
          <a:p>
            <a:pPr algn="ctr">
              <a:defRPr/>
            </a:pPr>
            <a:r>
              <a:rPr lang="en-US" sz="2000" dirty="0"/>
              <a:t>Thank you for Attending!</a:t>
            </a:r>
          </a:p>
          <a:p>
            <a:pPr algn="ctr">
              <a:defRPr/>
            </a:pPr>
            <a:endParaRPr lang="en-US" sz="1200" b="1" dirty="0"/>
          </a:p>
          <a:p>
            <a:pPr algn="ctr">
              <a:defRPr/>
            </a:pPr>
            <a:r>
              <a:rPr lang="en-US" sz="2400" b="1" dirty="0">
                <a:solidFill>
                  <a:schemeClr val="accent5"/>
                </a:solidFill>
              </a:rPr>
              <a:t>Join us tomorrow from 9:00-11:00 am for </a:t>
            </a:r>
          </a:p>
          <a:p>
            <a:pPr algn="ctr">
              <a:defRPr/>
            </a:pPr>
            <a:r>
              <a:rPr lang="en-US" sz="2400" b="1" dirty="0">
                <a:solidFill>
                  <a:schemeClr val="accent5"/>
                </a:solidFill>
              </a:rPr>
              <a:t>Brain Breaks and a message from </a:t>
            </a:r>
          </a:p>
          <a:p>
            <a:pPr algn="ctr">
              <a:defRPr/>
            </a:pPr>
            <a:r>
              <a:rPr lang="en-US" sz="2400" b="1" dirty="0">
                <a:solidFill>
                  <a:schemeClr val="accent5"/>
                </a:solidFill>
              </a:rPr>
              <a:t>Dr. Randy Watson, Commissioner, KSDE.</a:t>
            </a:r>
          </a:p>
          <a:p>
            <a:pPr algn="ctr">
              <a:defRPr/>
            </a:pPr>
            <a:endParaRPr lang="en-US" sz="1200" dirty="0"/>
          </a:p>
          <a:p>
            <a:pPr algn="ctr">
              <a:defRPr/>
            </a:pPr>
            <a:r>
              <a:rPr lang="en-US" sz="2000" dirty="0"/>
              <a:t>785-296-2276</a:t>
            </a:r>
          </a:p>
          <a:p>
            <a:pPr algn="ctr">
              <a:defRPr/>
            </a:pPr>
            <a:r>
              <a:rPr lang="en-US" sz="2000" dirty="0"/>
              <a:t>Child Nutrition &amp; Wellness</a:t>
            </a:r>
          </a:p>
          <a:p>
            <a:pPr algn="ctr">
              <a:defRPr/>
            </a:pPr>
            <a:r>
              <a:rPr lang="en-US" sz="2000" dirty="0">
                <a:solidFill>
                  <a:schemeClr val="accent3">
                    <a:lumMod val="75000"/>
                  </a:schemeClr>
                </a:solidFill>
                <a:hlinkClick r:id="rId4">
                  <a:extLst>
                    <a:ext uri="{A12FA001-AC4F-418D-AE19-62706E023703}">
                      <ahyp:hlinkClr xmlns:ahyp="http://schemas.microsoft.com/office/drawing/2018/hyperlinkcolor" val="tx"/>
                    </a:ext>
                  </a:extLst>
                </a:hlinkClick>
              </a:rPr>
              <a:t>www.kn-eat.org</a:t>
            </a:r>
            <a:r>
              <a:rPr lang="en-US" sz="2000" dirty="0">
                <a:solidFill>
                  <a:schemeClr val="accent3">
                    <a:lumMod val="75000"/>
                  </a:schemeClr>
                </a:solidFill>
              </a:rPr>
              <a:t> </a:t>
            </a:r>
          </a:p>
          <a:p>
            <a:pPr algn="ctr">
              <a:defRPr/>
            </a:pPr>
            <a:endParaRPr lang="en-US" sz="1000" dirty="0"/>
          </a:p>
        </p:txBody>
      </p:sp>
      <p:grpSp>
        <p:nvGrpSpPr>
          <p:cNvPr id="5" name="Group 4">
            <a:extLst>
              <a:ext uri="{FF2B5EF4-FFF2-40B4-BE49-F238E27FC236}">
                <a16:creationId xmlns:a16="http://schemas.microsoft.com/office/drawing/2014/main" id="{AF9B04AE-80F4-482B-BD80-36D96CFBD8DC}"/>
              </a:ext>
            </a:extLst>
          </p:cNvPr>
          <p:cNvGrpSpPr/>
          <p:nvPr/>
        </p:nvGrpSpPr>
        <p:grpSpPr>
          <a:xfrm>
            <a:off x="8355671" y="3092436"/>
            <a:ext cx="2998129" cy="2980761"/>
            <a:chOff x="8483141" y="3068638"/>
            <a:chExt cx="2998129" cy="2980761"/>
          </a:xfrm>
        </p:grpSpPr>
        <p:sp>
          <p:nvSpPr>
            <p:cNvPr id="185352" name="TextBox 4">
              <a:extLst>
                <a:ext uri="{FF2B5EF4-FFF2-40B4-BE49-F238E27FC236}">
                  <a16:creationId xmlns:a16="http://schemas.microsoft.com/office/drawing/2014/main" id="{9009ADC1-4EC5-4B24-8EC3-2B50B31B5DFB}"/>
                </a:ext>
              </a:extLst>
            </p:cNvPr>
            <p:cNvSpPr txBox="1">
              <a:spLocks noChangeArrowheads="1"/>
            </p:cNvSpPr>
            <p:nvPr/>
          </p:nvSpPr>
          <p:spPr bwMode="auto">
            <a:xfrm>
              <a:off x="8483141" y="5680067"/>
              <a:ext cx="29981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457200" eaLnBrk="0" fontAlgn="base" hangingPunct="0">
                <a:spcBef>
                  <a:spcPct val="0"/>
                </a:spcBef>
                <a:spcAft>
                  <a:spcPct val="0"/>
                </a:spcAft>
                <a:defRPr>
                  <a:solidFill>
                    <a:schemeClr val="tx1"/>
                  </a:solidFill>
                  <a:latin typeface="Open Sans" panose="020B0606030504020204" pitchFamily="34" charset="0"/>
                </a:defRPr>
              </a:lvl6pPr>
              <a:lvl7pPr marL="2971800" indent="-228600" defTabSz="457200" eaLnBrk="0" fontAlgn="base" hangingPunct="0">
                <a:spcBef>
                  <a:spcPct val="0"/>
                </a:spcBef>
                <a:spcAft>
                  <a:spcPct val="0"/>
                </a:spcAft>
                <a:defRPr>
                  <a:solidFill>
                    <a:schemeClr val="tx1"/>
                  </a:solidFill>
                  <a:latin typeface="Open Sans" panose="020B0606030504020204" pitchFamily="34" charset="0"/>
                </a:defRPr>
              </a:lvl7pPr>
              <a:lvl8pPr marL="3429000" indent="-228600" defTabSz="457200" eaLnBrk="0" fontAlgn="base" hangingPunct="0">
                <a:spcBef>
                  <a:spcPct val="0"/>
                </a:spcBef>
                <a:spcAft>
                  <a:spcPct val="0"/>
                </a:spcAft>
                <a:defRPr>
                  <a:solidFill>
                    <a:schemeClr val="tx1"/>
                  </a:solidFill>
                  <a:latin typeface="Open Sans" panose="020B0606030504020204" pitchFamily="34" charset="0"/>
                </a:defRPr>
              </a:lvl8pPr>
              <a:lvl9pPr marL="3886200" indent="-228600" defTabSz="457200" eaLnBrk="0" fontAlgn="base" hangingPunct="0">
                <a:spcBef>
                  <a:spcPct val="0"/>
                </a:spcBef>
                <a:spcAft>
                  <a:spcPct val="0"/>
                </a:spcAft>
                <a:defRPr>
                  <a:solidFill>
                    <a:schemeClr val="tx1"/>
                  </a:solidFill>
                  <a:latin typeface="Open Sans" panose="020B0606030504020204" pitchFamily="34" charset="0"/>
                </a:defRPr>
              </a:lvl9pPr>
            </a:lstStyle>
            <a:p>
              <a:pPr algn="ctr"/>
              <a:r>
                <a:rPr lang="en-US" altLang="en-US" dirty="0"/>
                <a:t>Nutrition &amp; Brain Function</a:t>
              </a:r>
            </a:p>
          </p:txBody>
        </p:sp>
        <p:pic>
          <p:nvPicPr>
            <p:cNvPr id="4" name="Picture 3">
              <a:extLst>
                <a:ext uri="{FF2B5EF4-FFF2-40B4-BE49-F238E27FC236}">
                  <a16:creationId xmlns:a16="http://schemas.microsoft.com/office/drawing/2014/main" id="{98D7EB3B-0918-4A4A-9FBB-E6F381115B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782" y="3068638"/>
              <a:ext cx="2438400" cy="2438400"/>
            </a:xfrm>
            <a:prstGeom prst="rect">
              <a:avLst/>
            </a:prstGeom>
          </p:spPr>
        </p:pic>
      </p:grpSp>
      <p:pic>
        <p:nvPicPr>
          <p:cNvPr id="6" name="Picture 5">
            <a:extLst>
              <a:ext uri="{FF2B5EF4-FFF2-40B4-BE49-F238E27FC236}">
                <a16:creationId xmlns:a16="http://schemas.microsoft.com/office/drawing/2014/main" id="{2E39B2DC-DD9B-4FAF-8ADC-1CDA0EADDDFE}"/>
              </a:ext>
            </a:extLst>
          </p:cNvPr>
          <p:cNvPicPr>
            <a:picLocks noChangeAspect="1"/>
          </p:cNvPicPr>
          <p:nvPr/>
        </p:nvPicPr>
        <p:blipFill rotWithShape="1">
          <a:blip r:embed="rId6"/>
          <a:srcRect b="10844"/>
          <a:stretch/>
        </p:blipFill>
        <p:spPr>
          <a:xfrm>
            <a:off x="8806156" y="457200"/>
            <a:ext cx="2269173" cy="2057400"/>
          </a:xfrm>
          <a:prstGeom prst="rect">
            <a:avLst/>
          </a:prstGeom>
        </p:spPr>
      </p:pic>
      <p:sp>
        <p:nvSpPr>
          <p:cNvPr id="13" name="TextBox 12">
            <a:extLst>
              <a:ext uri="{FF2B5EF4-FFF2-40B4-BE49-F238E27FC236}">
                <a16:creationId xmlns:a16="http://schemas.microsoft.com/office/drawing/2014/main" id="{4BFB2CA1-801B-4013-82B2-76D3309BD0E6}"/>
              </a:ext>
            </a:extLst>
          </p:cNvPr>
          <p:cNvSpPr txBox="1"/>
          <p:nvPr/>
        </p:nvSpPr>
        <p:spPr>
          <a:xfrm rot="20463421">
            <a:off x="9266238" y="1198563"/>
            <a:ext cx="2341562" cy="708025"/>
          </a:xfrm>
          <a:prstGeom prst="rect">
            <a:avLst/>
          </a:prstGeom>
          <a:noFill/>
        </p:spPr>
        <p:txBody>
          <a:bodyPr>
            <a:spAutoFit/>
          </a:bodyPr>
          <a:lstStyle/>
          <a:p>
            <a:pPr>
              <a:defRPr/>
            </a:pPr>
            <a:r>
              <a:rPr lang="en-US" sz="4000" dirty="0">
                <a:solidFill>
                  <a:schemeClr val="bg1">
                    <a:lumMod val="75000"/>
                  </a:schemeClr>
                </a:solidFill>
              </a:rPr>
              <a:t>Sample</a:t>
            </a:r>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4B3D4B-9454-4C43-BCAB-A2F3DFD16DB2}"/>
              </a:ext>
            </a:extLst>
          </p:cNvPr>
          <p:cNvSpPr>
            <a:spLocks noGrp="1"/>
          </p:cNvSpPr>
          <p:nvPr>
            <p:ph idx="1"/>
          </p:nvPr>
        </p:nvSpPr>
        <p:spPr/>
        <p:txBody>
          <a:bodyPr/>
          <a:lstStyle/>
          <a:p>
            <a:pPr marL="0" indent="0" algn="ctr">
              <a:buNone/>
              <a:defRPr/>
            </a:pPr>
            <a:r>
              <a:rPr lang="en-US" dirty="0"/>
              <a:t>Please contact us whenever you need assistance.</a:t>
            </a:r>
          </a:p>
          <a:p>
            <a:pPr marL="0" indent="0" algn="ctr">
              <a:buNone/>
              <a:defRPr/>
            </a:pPr>
            <a:endParaRPr lang="en-US" dirty="0"/>
          </a:p>
          <a:p>
            <a:pPr marL="0" indent="0" algn="ctr">
              <a:buNone/>
              <a:defRPr/>
            </a:pPr>
            <a:r>
              <a:rPr lang="en-US" dirty="0"/>
              <a:t>785-296-2276</a:t>
            </a:r>
          </a:p>
          <a:p>
            <a:pPr marL="0" indent="0" algn="ctr">
              <a:buNone/>
              <a:defRPr/>
            </a:pPr>
            <a:r>
              <a:rPr lang="en-US" dirty="0"/>
              <a:t>Child Nutrition &amp; Wellness</a:t>
            </a:r>
          </a:p>
          <a:p>
            <a:pPr marL="0" indent="0" algn="ctr">
              <a:buNone/>
              <a:defRPr/>
            </a:pPr>
            <a:r>
              <a:rPr lang="en-US" dirty="0">
                <a:solidFill>
                  <a:srgbClr val="C00000"/>
                </a:solidFill>
                <a:hlinkClick r:id="rId3"/>
              </a:rPr>
              <a:t>www.kn-eat.org</a:t>
            </a:r>
            <a:r>
              <a:rPr lang="en-US" dirty="0">
                <a:solidFill>
                  <a:srgbClr val="C00000"/>
                </a:solidFill>
              </a:rPr>
              <a:t> </a:t>
            </a:r>
          </a:p>
          <a:p>
            <a:endParaRPr lang="en-US" dirty="0"/>
          </a:p>
        </p:txBody>
      </p:sp>
      <p:sp>
        <p:nvSpPr>
          <p:cNvPr id="3" name="Title 2">
            <a:extLst>
              <a:ext uri="{FF2B5EF4-FFF2-40B4-BE49-F238E27FC236}">
                <a16:creationId xmlns:a16="http://schemas.microsoft.com/office/drawing/2014/main" id="{62FF51A6-24B5-4C83-934B-70DE9A1463FC}"/>
              </a:ext>
            </a:extLst>
          </p:cNvPr>
          <p:cNvSpPr>
            <a:spLocks noGrp="1"/>
          </p:cNvSpPr>
          <p:nvPr>
            <p:ph type="title"/>
          </p:nvPr>
        </p:nvSpPr>
        <p:spPr/>
        <p:txBody>
          <a:bodyPr/>
          <a:lstStyle/>
          <a:p>
            <a:pPr algn="ctr"/>
            <a:r>
              <a:rPr lang="en-US" dirty="0"/>
              <a:t>Thank you for Attending!</a:t>
            </a:r>
          </a:p>
        </p:txBody>
      </p:sp>
    </p:spTree>
    <p:extLst>
      <p:ext uri="{BB962C8B-B14F-4D97-AF65-F5344CB8AC3E}">
        <p14:creationId xmlns:p14="http://schemas.microsoft.com/office/powerpoint/2010/main" val="4004109423"/>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9B3439-B0DE-4737-8AA5-4E3BC63A4AC1}"/>
              </a:ext>
            </a:extLst>
          </p:cNvPr>
          <p:cNvSpPr>
            <a:spLocks noGrp="1"/>
          </p:cNvSpPr>
          <p:nvPr>
            <p:ph type="title"/>
          </p:nvPr>
        </p:nvSpPr>
        <p:spPr/>
        <p:txBody>
          <a:bodyPr/>
          <a:lstStyle/>
          <a:p>
            <a:r>
              <a:rPr lang="en-US"/>
              <a:t>Functional Areas of the Brain</a:t>
            </a:r>
            <a:endParaRPr lang="en-US" dirty="0"/>
          </a:p>
        </p:txBody>
      </p:sp>
      <p:pic>
        <p:nvPicPr>
          <p:cNvPr id="4" name="Picture 3">
            <a:extLst>
              <a:ext uri="{FF2B5EF4-FFF2-40B4-BE49-F238E27FC236}">
                <a16:creationId xmlns:a16="http://schemas.microsoft.com/office/drawing/2014/main" id="{9A774227-4F8D-4D1B-82DF-EE8D8D768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701" y="1524000"/>
            <a:ext cx="6814598" cy="4532381"/>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itle 1"/>
          <p:cNvSpPr>
            <a:spLocks noGrp="1"/>
          </p:cNvSpPr>
          <p:nvPr>
            <p:ph type="title"/>
          </p:nvPr>
        </p:nvSpPr>
        <p:spPr/>
        <p:txBody>
          <a:bodyPr/>
          <a:lstStyle/>
          <a:p>
            <a:r>
              <a:rPr lang="en-US" altLang="en-US" dirty="0"/>
              <a:t>“Lobes of Fun!”</a:t>
            </a:r>
          </a:p>
        </p:txBody>
      </p:sp>
      <p:sp>
        <p:nvSpPr>
          <p:cNvPr id="2" name="AutoShape 2" descr="https://www.verywellmind.com/thmb/dbZsVlEn-nMXloKEJFm4omdRiPA=/1500x0/filters:no_upscale():max_bytes(150000):strip_icc():format(webp)/human-brain-regions--illustration-713784787-5973a8a8d963ac00103468ba.jpg">
            <a:extLst>
              <a:ext uri="{FF2B5EF4-FFF2-40B4-BE49-F238E27FC236}">
                <a16:creationId xmlns:a16="http://schemas.microsoft.com/office/drawing/2014/main" id="{71126157-A4AD-4138-AD55-4AC78690E557}"/>
              </a:ext>
            </a:extLst>
          </p:cNvPr>
          <p:cNvSpPr>
            <a:spLocks noChangeAspect="1" noChangeArrowheads="1"/>
          </p:cNvSpPr>
          <p:nvPr/>
        </p:nvSpPr>
        <p:spPr bwMode="auto">
          <a:xfrm>
            <a:off x="3124200" y="3276600"/>
            <a:ext cx="3124200" cy="3124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54BD5957-EAAB-4BAA-B4D2-84D55622F8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20092" r="-10145" b="6716"/>
          <a:stretch/>
        </p:blipFill>
        <p:spPr>
          <a:xfrm rot="10800000" flipV="1">
            <a:off x="2672211" y="1752600"/>
            <a:ext cx="6847578" cy="3923744"/>
          </a:xfrm>
          <a:prstGeom prst="rect">
            <a:avLst/>
          </a:prstGeom>
          <a:ln w="28575">
            <a:noFill/>
          </a:ln>
        </p:spPr>
      </p:pic>
      <p:sp>
        <p:nvSpPr>
          <p:cNvPr id="5" name="TextBox 4">
            <a:extLst>
              <a:ext uri="{FF2B5EF4-FFF2-40B4-BE49-F238E27FC236}">
                <a16:creationId xmlns:a16="http://schemas.microsoft.com/office/drawing/2014/main" id="{D1E2089B-6AFD-4620-BAEB-5E91CE44E5C8}"/>
              </a:ext>
            </a:extLst>
          </p:cNvPr>
          <p:cNvSpPr txBox="1"/>
          <p:nvPr/>
        </p:nvSpPr>
        <p:spPr>
          <a:xfrm>
            <a:off x="2968310" y="2276482"/>
            <a:ext cx="457200" cy="492443"/>
          </a:xfrm>
          <a:prstGeom prst="rect">
            <a:avLst/>
          </a:prstGeom>
          <a:noFill/>
        </p:spPr>
        <p:txBody>
          <a:bodyPr wrap="square" rtlCol="0">
            <a:spAutoFit/>
          </a:bodyPr>
          <a:lstStyle/>
          <a:p>
            <a:r>
              <a:rPr lang="en-US" sz="2600" b="1" dirty="0">
                <a:latin typeface="Bahnschrift" panose="020B0502040204020203" pitchFamily="34" charset="0"/>
              </a:rPr>
              <a:t>A</a:t>
            </a:r>
          </a:p>
        </p:txBody>
      </p:sp>
      <p:cxnSp>
        <p:nvCxnSpPr>
          <p:cNvPr id="7" name="Straight Connector 6">
            <a:extLst>
              <a:ext uri="{FF2B5EF4-FFF2-40B4-BE49-F238E27FC236}">
                <a16:creationId xmlns:a16="http://schemas.microsoft.com/office/drawing/2014/main" id="{9CEBD2F9-2AE4-4378-AA28-422C52D318E3}"/>
              </a:ext>
            </a:extLst>
          </p:cNvPr>
          <p:cNvCxnSpPr/>
          <p:nvPr/>
        </p:nvCxnSpPr>
        <p:spPr>
          <a:xfrm>
            <a:off x="3427819" y="2522983"/>
            <a:ext cx="144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0799DC5-FB21-4809-A537-FE66756B6372}"/>
              </a:ext>
            </a:extLst>
          </p:cNvPr>
          <p:cNvSpPr txBox="1"/>
          <p:nvPr/>
        </p:nvSpPr>
        <p:spPr>
          <a:xfrm>
            <a:off x="3305640" y="4087714"/>
            <a:ext cx="457200" cy="492443"/>
          </a:xfrm>
          <a:prstGeom prst="rect">
            <a:avLst/>
          </a:prstGeom>
          <a:noFill/>
        </p:spPr>
        <p:txBody>
          <a:bodyPr wrap="square" rtlCol="0">
            <a:spAutoFit/>
          </a:bodyPr>
          <a:lstStyle/>
          <a:p>
            <a:r>
              <a:rPr lang="en-US" sz="2600" b="1" dirty="0">
                <a:latin typeface="Bahnschrift" panose="020B0502040204020203" pitchFamily="34" charset="0"/>
              </a:rPr>
              <a:t>B</a:t>
            </a:r>
          </a:p>
        </p:txBody>
      </p:sp>
      <p:cxnSp>
        <p:nvCxnSpPr>
          <p:cNvPr id="10" name="Straight Connector 9">
            <a:extLst>
              <a:ext uri="{FF2B5EF4-FFF2-40B4-BE49-F238E27FC236}">
                <a16:creationId xmlns:a16="http://schemas.microsoft.com/office/drawing/2014/main" id="{F252E60B-FADA-4FA4-8F5B-2AD1F5DA4BC9}"/>
              </a:ext>
            </a:extLst>
          </p:cNvPr>
          <p:cNvCxnSpPr>
            <a:cxnSpLocks/>
          </p:cNvCxnSpPr>
          <p:nvPr/>
        </p:nvCxnSpPr>
        <p:spPr>
          <a:xfrm flipH="1">
            <a:off x="3762840" y="4038600"/>
            <a:ext cx="1418760" cy="30011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575676A-0B96-422E-ACA8-1FD2E869D78E}"/>
              </a:ext>
            </a:extLst>
          </p:cNvPr>
          <p:cNvSpPr txBox="1"/>
          <p:nvPr/>
        </p:nvSpPr>
        <p:spPr>
          <a:xfrm>
            <a:off x="8329628" y="2559505"/>
            <a:ext cx="457200" cy="492443"/>
          </a:xfrm>
          <a:prstGeom prst="rect">
            <a:avLst/>
          </a:prstGeom>
          <a:noFill/>
        </p:spPr>
        <p:txBody>
          <a:bodyPr wrap="square" rtlCol="0">
            <a:spAutoFit/>
          </a:bodyPr>
          <a:lstStyle/>
          <a:p>
            <a:r>
              <a:rPr lang="en-US" sz="2600" b="1" dirty="0">
                <a:latin typeface="Bahnschrift" panose="020B0502040204020203" pitchFamily="34" charset="0"/>
              </a:rPr>
              <a:t>C</a:t>
            </a:r>
          </a:p>
        </p:txBody>
      </p:sp>
      <p:cxnSp>
        <p:nvCxnSpPr>
          <p:cNvPr id="13" name="Straight Connector 12">
            <a:extLst>
              <a:ext uri="{FF2B5EF4-FFF2-40B4-BE49-F238E27FC236}">
                <a16:creationId xmlns:a16="http://schemas.microsoft.com/office/drawing/2014/main" id="{2948D6A5-9ED1-440B-9DC6-03333786ECB8}"/>
              </a:ext>
            </a:extLst>
          </p:cNvPr>
          <p:cNvCxnSpPr>
            <a:cxnSpLocks/>
          </p:cNvCxnSpPr>
          <p:nvPr/>
        </p:nvCxnSpPr>
        <p:spPr>
          <a:xfrm>
            <a:off x="6580883" y="2819400"/>
            <a:ext cx="1674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AAA0E6-15D6-4B1D-ACF3-E69733C76CBC}"/>
              </a:ext>
            </a:extLst>
          </p:cNvPr>
          <p:cNvSpPr txBox="1"/>
          <p:nvPr/>
        </p:nvSpPr>
        <p:spPr>
          <a:xfrm>
            <a:off x="8765991" y="3841492"/>
            <a:ext cx="457200" cy="492443"/>
          </a:xfrm>
          <a:prstGeom prst="rect">
            <a:avLst/>
          </a:prstGeom>
          <a:noFill/>
        </p:spPr>
        <p:txBody>
          <a:bodyPr wrap="square" rtlCol="0">
            <a:spAutoFit/>
          </a:bodyPr>
          <a:lstStyle/>
          <a:p>
            <a:r>
              <a:rPr lang="en-US" sz="2600" b="1" dirty="0">
                <a:latin typeface="Bahnschrift" panose="020B0502040204020203" pitchFamily="34" charset="0"/>
              </a:rPr>
              <a:t>D</a:t>
            </a:r>
          </a:p>
        </p:txBody>
      </p:sp>
      <p:cxnSp>
        <p:nvCxnSpPr>
          <p:cNvPr id="20" name="Straight Connector 19">
            <a:extLst>
              <a:ext uri="{FF2B5EF4-FFF2-40B4-BE49-F238E27FC236}">
                <a16:creationId xmlns:a16="http://schemas.microsoft.com/office/drawing/2014/main" id="{FF1D56E3-6780-4F61-B2A4-1C22686844EE}"/>
              </a:ext>
            </a:extLst>
          </p:cNvPr>
          <p:cNvCxnSpPr>
            <a:cxnSpLocks/>
          </p:cNvCxnSpPr>
          <p:nvPr/>
        </p:nvCxnSpPr>
        <p:spPr>
          <a:xfrm flipH="1" flipV="1">
            <a:off x="7162801" y="3841333"/>
            <a:ext cx="1603190" cy="24638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theme/theme1.xml><?xml version="1.0" encoding="utf-8"?>
<a:theme xmlns:a="http://schemas.openxmlformats.org/drawingml/2006/main" name="Custom Design">
  <a:themeElements>
    <a:clrScheme name="Custom 5">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008970"/>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 Template</Template>
  <TotalTime>19802</TotalTime>
  <Words>12265</Words>
  <Application>Microsoft Office PowerPoint</Application>
  <PresentationFormat>Widescreen</PresentationFormat>
  <Paragraphs>1098</Paragraphs>
  <Slides>71</Slides>
  <Notes>71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Bahnschrift</vt:lpstr>
      <vt:lpstr>Calibri</vt:lpstr>
      <vt:lpstr>Open Sans</vt:lpstr>
      <vt:lpstr>Open Sans Light</vt:lpstr>
      <vt:lpstr>Open Sans Semibold</vt:lpstr>
      <vt:lpstr>Times New Roman</vt:lpstr>
      <vt:lpstr>Custom Design</vt:lpstr>
      <vt:lpstr> Nutrition and Brain Function </vt:lpstr>
      <vt:lpstr>Class Logistics</vt:lpstr>
      <vt:lpstr>Objectives</vt:lpstr>
      <vt:lpstr>Brain Basics</vt:lpstr>
      <vt:lpstr>Brain Development</vt:lpstr>
      <vt:lpstr>Brain Structure </vt:lpstr>
      <vt:lpstr>Brain Structure</vt:lpstr>
      <vt:lpstr>Functional Areas of the Brain</vt:lpstr>
      <vt:lpstr>“Lobes of Fun!”</vt:lpstr>
      <vt:lpstr>Additional Brain Structures and Function</vt:lpstr>
      <vt:lpstr>Role of Nutrients                        in the Brain</vt:lpstr>
      <vt:lpstr>Nutrients</vt:lpstr>
      <vt:lpstr>Carbohydrates</vt:lpstr>
      <vt:lpstr>Proteins</vt:lpstr>
      <vt:lpstr>Fats</vt:lpstr>
      <vt:lpstr>Vitamins</vt:lpstr>
      <vt:lpstr>Minerals </vt:lpstr>
      <vt:lpstr>Water</vt:lpstr>
      <vt:lpstr>Fiber</vt:lpstr>
      <vt:lpstr>Prebiotics and Probiotics</vt:lpstr>
      <vt:lpstr>Nutrition’s Impact on Academic Achievement</vt:lpstr>
      <vt:lpstr>Cognitive Functioning </vt:lpstr>
      <vt:lpstr>Optimize Cognition with Nutrition</vt:lpstr>
      <vt:lpstr>Academic Achievement</vt:lpstr>
      <vt:lpstr>CDC Core Messages</vt:lpstr>
      <vt:lpstr>Importance of Academic Success </vt:lpstr>
      <vt:lpstr>Outcomes of Good Nutrition</vt:lpstr>
      <vt:lpstr>“Total Recall”  </vt:lpstr>
      <vt:lpstr>Consequences of Poor Nutrition</vt:lpstr>
      <vt:lpstr>Nutrition Deficiency and Early Brain Development</vt:lpstr>
      <vt:lpstr>Consequences of Poor Nutrition</vt:lpstr>
      <vt:lpstr>Higher Risk Populations</vt:lpstr>
      <vt:lpstr>Food Insecurity in Kansas</vt:lpstr>
      <vt:lpstr>Physical Signs of Hunger</vt:lpstr>
      <vt:lpstr>Obesity</vt:lpstr>
      <vt:lpstr>Consequences of High Sugar Intake</vt:lpstr>
      <vt:lpstr>Nutrition Risks: Children with Disabilities</vt:lpstr>
      <vt:lpstr>Social and Emotional Wellbeing</vt:lpstr>
      <vt:lpstr>“Sugar Shockers”  </vt:lpstr>
      <vt:lpstr>Yogurt   </vt:lpstr>
      <vt:lpstr>Ice Cream  </vt:lpstr>
      <vt:lpstr>Chocolate Milk  </vt:lpstr>
      <vt:lpstr>Soda  </vt:lpstr>
      <vt:lpstr>Animal Crackers  </vt:lpstr>
      <vt:lpstr>Cookies  </vt:lpstr>
      <vt:lpstr>       Explore Ways to Optimize Nutrition and Maximize Academic Achievement</vt:lpstr>
      <vt:lpstr>The Role of Schools </vt:lpstr>
      <vt:lpstr>Vision for Kansas</vt:lpstr>
      <vt:lpstr>CDC’s Framework</vt:lpstr>
      <vt:lpstr>Maximize Academic Achievement </vt:lpstr>
      <vt:lpstr>Maximize Academic Achievement</vt:lpstr>
      <vt:lpstr>Wellness Policy – Modeling Success</vt:lpstr>
      <vt:lpstr>Modeling Level Wellness Policies</vt:lpstr>
      <vt:lpstr>Promote School Meals = Many Benefits!</vt:lpstr>
      <vt:lpstr>School Nutrition and  Meal Cost Study Findings</vt:lpstr>
      <vt:lpstr>Breakfast is Brain Fuel!</vt:lpstr>
      <vt:lpstr>Examples of Quality Breakfasts</vt:lpstr>
      <vt:lpstr>School Lunch Highlights</vt:lpstr>
      <vt:lpstr>Fresh Fruit and Vegetable Program </vt:lpstr>
      <vt:lpstr>Afterschool Snack and Meals Programs</vt:lpstr>
      <vt:lpstr>Farm to Plate Initiatives</vt:lpstr>
      <vt:lpstr>Improve Nutrient Quality</vt:lpstr>
      <vt:lpstr>“This or That”</vt:lpstr>
      <vt:lpstr>“This or That”</vt:lpstr>
      <vt:lpstr>“This or That”</vt:lpstr>
      <vt:lpstr>Activity: “This or That”</vt:lpstr>
      <vt:lpstr>Summary – What You Eat Matters!</vt:lpstr>
      <vt:lpstr>Resources for Schools</vt:lpstr>
      <vt:lpstr>USDA Nondiscrimination Statement</vt:lpstr>
      <vt:lpstr>Attendance</vt:lpstr>
      <vt:lpstr>Thank you for Attending!</vt:lpstr>
    </vt:vector>
  </TitlesOfParts>
  <Company>Ks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Contributing to the Team</dc:title>
  <dc:creator>C S Johnson</dc:creator>
  <cp:lastModifiedBy>Karen M. Seymour</cp:lastModifiedBy>
  <cp:revision>800</cp:revision>
  <cp:lastPrinted>2021-02-12T17:39:34Z</cp:lastPrinted>
  <dcterms:created xsi:type="dcterms:W3CDTF">2009-08-06T15:08:03Z</dcterms:created>
  <dcterms:modified xsi:type="dcterms:W3CDTF">2021-07-01T16:42:19Z</dcterms:modified>
</cp:coreProperties>
</file>