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52"/>
  </p:notesMasterIdLst>
  <p:sldIdLst>
    <p:sldId id="257" r:id="rId3"/>
    <p:sldId id="288" r:id="rId4"/>
    <p:sldId id="260" r:id="rId5"/>
    <p:sldId id="265" r:id="rId6"/>
    <p:sldId id="266" r:id="rId7"/>
    <p:sldId id="279" r:id="rId8"/>
    <p:sldId id="293" r:id="rId9"/>
    <p:sldId id="294" r:id="rId10"/>
    <p:sldId id="267" r:id="rId11"/>
    <p:sldId id="276" r:id="rId12"/>
    <p:sldId id="277" r:id="rId13"/>
    <p:sldId id="269" r:id="rId14"/>
    <p:sldId id="297" r:id="rId15"/>
    <p:sldId id="298" r:id="rId16"/>
    <p:sldId id="299" r:id="rId17"/>
    <p:sldId id="300" r:id="rId18"/>
    <p:sldId id="306" r:id="rId19"/>
    <p:sldId id="295" r:id="rId20"/>
    <p:sldId id="296" r:id="rId21"/>
    <p:sldId id="268" r:id="rId22"/>
    <p:sldId id="301" r:id="rId23"/>
    <p:sldId id="302" r:id="rId24"/>
    <p:sldId id="303" r:id="rId25"/>
    <p:sldId id="304" r:id="rId26"/>
    <p:sldId id="270" r:id="rId27"/>
    <p:sldId id="307" r:id="rId28"/>
    <p:sldId id="318" r:id="rId29"/>
    <p:sldId id="271" r:id="rId30"/>
    <p:sldId id="312" r:id="rId31"/>
    <p:sldId id="313" r:id="rId32"/>
    <p:sldId id="290" r:id="rId33"/>
    <p:sldId id="273" r:id="rId34"/>
    <p:sldId id="283" r:id="rId35"/>
    <p:sldId id="275" r:id="rId36"/>
    <p:sldId id="278" r:id="rId37"/>
    <p:sldId id="309" r:id="rId38"/>
    <p:sldId id="305" r:id="rId39"/>
    <p:sldId id="311" r:id="rId40"/>
    <p:sldId id="314" r:id="rId41"/>
    <p:sldId id="291" r:id="rId42"/>
    <p:sldId id="292" r:id="rId43"/>
    <p:sldId id="315" r:id="rId44"/>
    <p:sldId id="317" r:id="rId45"/>
    <p:sldId id="316" r:id="rId46"/>
    <p:sldId id="287" r:id="rId47"/>
    <p:sldId id="281" r:id="rId48"/>
    <p:sldId id="282" r:id="rId49"/>
    <p:sldId id="259" r:id="rId50"/>
    <p:sldId id="319" r:id="rId51"/>
  </p:sldIdLst>
  <p:sldSz cx="9144000" cy="6858000" type="screen4x3"/>
  <p:notesSz cx="7315200" cy="96012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07" autoAdjust="0"/>
  </p:normalViewPr>
  <p:slideViewPr>
    <p:cSldViewPr snapToGrid="0">
      <p:cViewPr varScale="1">
        <p:scale>
          <a:sx n="50" d="100"/>
          <a:sy n="50" d="100"/>
        </p:scale>
        <p:origin x="189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7/15/2021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This CACFP Meal Pattern Webinar</a:t>
            </a:r>
            <a:r>
              <a:rPr lang="en-US" baseline="0" dirty="0" smtClean="0"/>
              <a:t> on Creditable and Whole Grain-Rich Grains was recorded on August 11, 2020 and presented to a Family Day Care Provider Audience.  The information presented in this training will be applicable to all Child and Adult Care Food Program Sponsors and Day Care Home Providers.  The version you are currently viewing has been edited and shortened from the original.</a:t>
            </a:r>
          </a:p>
          <a:p>
            <a:endParaRPr lang="en-US" baseline="0" dirty="0" smtClean="0"/>
          </a:p>
          <a:p>
            <a:r>
              <a:rPr lang="en-US" baseline="0" dirty="0" smtClean="0"/>
              <a:t>Handouts for the training are available as a link below the video. </a:t>
            </a:r>
          </a:p>
          <a:p>
            <a:endParaRPr lang="en-US" baseline="0" dirty="0" smtClean="0"/>
          </a:p>
          <a:p>
            <a:r>
              <a:rPr lang="en-US" baseline="0" dirty="0" smtClean="0"/>
              <a:t>This training series was funded by a grant from the USDA.    </a:t>
            </a:r>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category of creditable grains are whole grains.  As we discussed during our key terms, whole grains is a term for grains that contain all parts of the grain kernel, with the bran, endosperm, and germ all included.  All whole grains are creditable grains and can be used in the CACFP.  </a:t>
            </a:r>
            <a:r>
              <a:rPr lang="en-US" dirty="0" smtClean="0"/>
              <a:t>On the screen, you can see some of the whole grains you might find</a:t>
            </a:r>
            <a:r>
              <a:rPr lang="en-US" baseline="0" dirty="0" smtClean="0"/>
              <a:t> in a grocery story or vendor page. You can find this full list on the USDA Handout titled “Identifying Whole Grain-Rich Foods for the CACFP”.  This handout is available to download under the handouts tab.  Some of the most common items include brown rice, corn masa, graham flour, oatmeal, and whole wheat flour.  </a:t>
            </a:r>
          </a:p>
          <a:p>
            <a:endParaRPr lang="en-US" baseline="0" dirty="0" smtClean="0"/>
          </a:p>
          <a:p>
            <a:r>
              <a:rPr lang="en-US" baseline="0" dirty="0" smtClean="0"/>
              <a:t>Note that the term “whole grains” is not the same as “whole grain-rich” which is a term specific to USDA.  We will talk more about “whole grain-rich” later on and define the difference between whole grains versus whole grain-rich.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90764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a:t>
            </a:r>
            <a:r>
              <a:rPr lang="en-US" baseline="30000" dirty="0" smtClean="0"/>
              <a:t>nd</a:t>
            </a:r>
            <a:r>
              <a:rPr lang="en-US" baseline="0" dirty="0" smtClean="0"/>
              <a:t>, 3</a:t>
            </a:r>
            <a:r>
              <a:rPr lang="en-US" baseline="30000" dirty="0" smtClean="0"/>
              <a:t>rd</a:t>
            </a:r>
            <a:r>
              <a:rPr lang="en-US" baseline="0" dirty="0" smtClean="0"/>
              <a:t>, and 4</a:t>
            </a:r>
            <a:r>
              <a:rPr lang="en-US" baseline="30000" dirty="0" smtClean="0"/>
              <a:t>th</a:t>
            </a:r>
            <a:r>
              <a:rPr lang="en-US" baseline="0" dirty="0" smtClean="0"/>
              <a:t> categories of creditable grains are enriched grains, bran, and germ.  While not as nutritious as whole grains, enriched grains are refined grains that have extra nutrients added back in and the bran and germ are both nutritious parts of a grain kernel.  </a:t>
            </a:r>
            <a:r>
              <a:rPr lang="en-US" dirty="0" smtClean="0"/>
              <a:t>The “Identifying Whole Grain-Rich Foods” Handout includes a list of common enriched grains and common bran and germ ingredients. Some common ones include enriched corn</a:t>
            </a:r>
            <a:r>
              <a:rPr lang="en-US" baseline="0" dirty="0" smtClean="0"/>
              <a:t> flour, enriched durum flour, enriched rice, and enriched wheat flour.  While you typically won’t see bran or germ served by themselves, corn bran, oat bran, and wheat bran are common ingredients in many cereals and bread products.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100160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category of creditable grains include fortified breakfast cereals which meet the sugar limit of having no more than 6 grams of sugar per dry ounce of cereal. There are 2 qualifications to this category.  </a:t>
            </a:r>
          </a:p>
          <a:p>
            <a:endParaRPr lang="en-US" baseline="0" dirty="0" smtClean="0"/>
          </a:p>
          <a:p>
            <a:r>
              <a:rPr lang="en-US" baseline="0" dirty="0" smtClean="0"/>
              <a:t>First, it needs fortification.  Fortification is like enrichment, except instead of adding vitamins and minerals to an ingredient, it’s added to the whole product.  </a:t>
            </a:r>
          </a:p>
          <a:p>
            <a:endParaRPr lang="en-US" baseline="0" dirty="0" smtClean="0"/>
          </a:p>
          <a:p>
            <a:r>
              <a:rPr lang="en-US" baseline="0" dirty="0" smtClean="0"/>
              <a:t>Second, it needs to meet a sugar limit threshold of no more than 6 grams of sugar per dry ounce of cereal.  This is unique to breakfast cereals. </a:t>
            </a:r>
          </a:p>
          <a:p>
            <a:endParaRPr lang="en-US" baseline="0" dirty="0" smtClean="0"/>
          </a:p>
          <a:p>
            <a:r>
              <a:rPr lang="en-US" baseline="0" dirty="0" smtClean="0"/>
              <a:t>Let’s go over both qualifications. </a:t>
            </a:r>
          </a:p>
        </p:txBody>
      </p:sp>
      <p:sp>
        <p:nvSpPr>
          <p:cNvPr id="4" name="Slide Number Placeholder 3"/>
          <p:cNvSpPr>
            <a:spLocks noGrp="1"/>
          </p:cNvSpPr>
          <p:nvPr>
            <p:ph type="sldNum" sz="quarter" idx="10"/>
          </p:nvPr>
        </p:nvSpPr>
        <p:spPr/>
        <p:txBody>
          <a:bodyPr/>
          <a:lstStyle/>
          <a:p>
            <a:pPr>
              <a:defRPr/>
            </a:pPr>
            <a:fld id="{536367F8-EFEC-434B-B89D-E80BDF9E0882}" type="slidenum">
              <a:rPr lang="en-US" smtClean="0"/>
              <a:pPr>
                <a:defRPr/>
              </a:pPr>
              <a:t>12</a:t>
            </a:fld>
            <a:endParaRPr lang="en-US"/>
          </a:p>
        </p:txBody>
      </p:sp>
    </p:spTree>
    <p:extLst>
      <p:ext uri="{BB962C8B-B14F-4D97-AF65-F5344CB8AC3E}">
        <p14:creationId xmlns:p14="http://schemas.microsoft.com/office/powerpoint/2010/main" val="387098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first at</a:t>
            </a:r>
            <a:r>
              <a:rPr lang="en-US" baseline="0" dirty="0" smtClean="0"/>
              <a:t> an example of fortification found on an ingredient list.  The section highlighted by the blue box on the screen shows the vitamins and minerals that were added to this cereal. This fortification is typically listed below all the other ingredients.  This is what you will want to look for.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25413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of determining a creditable breakfast cereal is the sugar limit threshold.  Again, all breakfast cereals must have sugar levels below the threshold of 6 grams per dry ounce of cereal.  Since 1 dry ounce is approximately 28 grams, you can convert this to 6 grams of sugar allowed per 28 grams of cereal or if you want to increase the amounts to serving sizes that are typically seen on a cereal box, it would be about 21.2 grams of sugar per 100 grams of cereal.  </a:t>
            </a:r>
          </a:p>
          <a:p>
            <a:endParaRPr lang="en-US" baseline="0" dirty="0" smtClean="0"/>
          </a:p>
          <a:p>
            <a:r>
              <a:rPr lang="en-US" baseline="0" dirty="0" smtClean="0"/>
              <a:t>While you can calculate out the math yourself, you really don’t need to do any math at all with the 2 methods that I will show you.  They are – 1. using the WIC Breakfast Cereal List or 2. Using the CACFP sugar limit wallet card.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98683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Women, Infant, and Children Program or WIC, has a sugar limit threshold that is the same as CACFP.  So all of the cereals that are allowed on their program is allowed on CACFP too.  This is very convenient, since they work with actual products that are easily found and purchased in stores.  Any cereals you see on this list is a creditable cereal.  There is a link to this handout on the slide, click on the link in the title of the slide.  </a:t>
            </a:r>
          </a:p>
          <a:p>
            <a:endParaRPr lang="en-US" baseline="0" dirty="0" smtClean="0"/>
          </a:p>
          <a:p>
            <a:r>
              <a:rPr lang="en-US" baseline="0" dirty="0" smtClean="0"/>
              <a:t>The WIC list is updated in Oregon about once every two years.  You will notice that this list was last updated in March 2019, so be on the lookout in the next year for an updated list.  </a:t>
            </a:r>
          </a:p>
          <a:p>
            <a:endParaRPr lang="en-US" baseline="0" dirty="0" smtClean="0"/>
          </a:p>
          <a:p>
            <a:r>
              <a:rPr lang="en-US" baseline="0" dirty="0" smtClean="0"/>
              <a:t>Note that cereals that are not on this list may still qualify – the WIC list is not inclusive of all creditable cereals sold out there, it only includes select cereals that are allowed as part of the WIC program in Oregon.  You can also use WIC lists from other states. All states use the same criteria for their WIC Breakfast Cereals.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364825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cereal you want to</a:t>
            </a:r>
            <a:r>
              <a:rPr lang="en-US" baseline="0" dirty="0" smtClean="0"/>
              <a:t> use is not on the WIC list, then you can determine whether it qualifies by looking at the CACFP Sugar Limit Wallet Card.  The link to this card is available on your slides. Click on the title of the slide.  To use the card, you will need to have the Nutrition Facts Label and compare the serving size and total sugars to the columns on the card.</a:t>
            </a:r>
          </a:p>
          <a:p>
            <a:endParaRPr lang="en-US" baseline="0" dirty="0" smtClean="0"/>
          </a:p>
          <a:p>
            <a:r>
              <a:rPr lang="en-US" baseline="0" dirty="0" smtClean="0"/>
              <a:t>Let’s take a look at a sample nutrition facts label </a:t>
            </a:r>
            <a:r>
              <a:rPr lang="en-US" b="1" baseline="0" dirty="0" smtClean="0"/>
              <a:t>(click)</a:t>
            </a:r>
            <a:r>
              <a:rPr lang="en-US" b="0" baseline="0" dirty="0" smtClean="0"/>
              <a:t>. Looking at the label, you will want to search for the serving size first </a:t>
            </a:r>
            <a:r>
              <a:rPr lang="en-US" b="1" baseline="0" dirty="0" smtClean="0"/>
              <a:t>(click)</a:t>
            </a:r>
            <a:r>
              <a:rPr lang="en-US" b="0" baseline="0" dirty="0" smtClean="0"/>
              <a:t>. Look for the serving size in grams.  In this example, it is 23 grams.  </a:t>
            </a:r>
          </a:p>
          <a:p>
            <a:endParaRPr lang="en-US" b="0" baseline="0" dirty="0" smtClean="0"/>
          </a:p>
          <a:p>
            <a:r>
              <a:rPr lang="en-US" b="0" baseline="0" dirty="0" smtClean="0"/>
              <a:t>Next, find 23 grams on the serving size column of the Sugar Limit Wallet Card. </a:t>
            </a:r>
            <a:r>
              <a:rPr lang="en-US" b="1" baseline="0" dirty="0" smtClean="0"/>
              <a:t>(click)</a:t>
            </a:r>
            <a:r>
              <a:rPr lang="en-US" b="0" baseline="0" dirty="0" smtClean="0"/>
              <a:t> There it is in the middle of the left column.  Look at the column directly next to it </a:t>
            </a:r>
            <a:r>
              <a:rPr lang="en-US" b="1" baseline="0" dirty="0" smtClean="0"/>
              <a:t>(click)</a:t>
            </a:r>
            <a:r>
              <a:rPr lang="en-US" b="0" baseline="0" dirty="0" smtClean="0"/>
              <a:t>. You see 5 grams.  This is the maximum amount of sugar allowed for cereals with 23 grams per serving.  Go back to the Nutrition Facts Label and look for Total Sugars </a:t>
            </a:r>
            <a:r>
              <a:rPr lang="en-US" b="1" baseline="0" dirty="0" smtClean="0"/>
              <a:t>(click).  </a:t>
            </a:r>
            <a:r>
              <a:rPr lang="en-US" b="0" baseline="0" dirty="0" smtClean="0"/>
              <a:t>At 3 grams it is below the 5 gram threshold, so this cereal would meet the sugar limit threshold and would be creditable.  </a:t>
            </a:r>
          </a:p>
          <a:p>
            <a:endParaRPr lang="en-US" b="0" baseline="0" dirty="0" smtClean="0"/>
          </a:p>
          <a:p>
            <a:r>
              <a:rPr lang="en-US" b="0" baseline="0" dirty="0" smtClean="0"/>
              <a:t>If you want step by step written instructions, they are available with our How to Use the CACFP Sugar Limit Wallet Cards Handout.  Quick note that this handout was developed prior to the Nutrition Facts format update, so you will see Sugars listed on the handout instead of Total Sugars.  You will want to look at Total Sugars.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430434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a creditable breakfast cereal that you want to use for CACFP, there are some additional documentation required.  </a:t>
            </a:r>
          </a:p>
          <a:p>
            <a:endParaRPr lang="en-US" baseline="0" dirty="0" smtClean="0"/>
          </a:p>
          <a:p>
            <a:r>
              <a:rPr lang="en-US" baseline="0" dirty="0" smtClean="0"/>
              <a:t>First, on your menu, the name of the cereal has to be listed. For example, instead of listing ‘cereal’, you have to add in Cheerios or Corn Flakes.</a:t>
            </a:r>
          </a:p>
          <a:p>
            <a:endParaRPr lang="en-US" baseline="0" dirty="0" smtClean="0"/>
          </a:p>
          <a:p>
            <a:r>
              <a:rPr lang="en-US" baseline="0" dirty="0" smtClean="0"/>
              <a:t>Then, for all the cereals listed on the menu, you have to keep supporting documentation that proves the cereals meet the threshold.  </a:t>
            </a:r>
          </a:p>
          <a:p>
            <a:endParaRPr lang="en-US" baseline="0" dirty="0" smtClean="0"/>
          </a:p>
          <a:p>
            <a:r>
              <a:rPr lang="en-US" baseline="0" dirty="0" smtClean="0"/>
              <a:t>If you are using a cereal listed on the WIC Breakfast Cereal list, keep the current WIC Breakfast Cereal List AND the packaging of the cereal with the name matching the cereal from the list as supporting documentation.</a:t>
            </a:r>
          </a:p>
          <a:p>
            <a:endParaRPr lang="en-US" baseline="0" dirty="0" smtClean="0"/>
          </a:p>
          <a:p>
            <a:r>
              <a:rPr lang="en-US" baseline="0" dirty="0" smtClean="0"/>
              <a:t>If you are using a non-WIC breakfast cereal, show that it meets the limit defined on the sugar limit wallet card by keeping the packaging of the cereal AND the nutrition facts label from the packaging showing the serving size and total sugar. Always double check that the total sugar is within the threshold.  </a:t>
            </a:r>
          </a:p>
          <a:p>
            <a:endParaRPr lang="en-US" baseline="0" dirty="0" smtClean="0"/>
          </a:p>
          <a:p>
            <a:r>
              <a:rPr lang="en-US" baseline="0" dirty="0" smtClean="0"/>
              <a:t>Breakfast cereals are the only items that require additional documentation in the creditable grains category.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948982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another poll!</a:t>
            </a:r>
            <a:r>
              <a:rPr lang="en-US" baseline="0" dirty="0" smtClean="0"/>
              <a:t>  Now that you know the 5 categories of creditable grains, which one of these items would not be a creditable grain?  </a:t>
            </a:r>
            <a:r>
              <a:rPr lang="en-US" b="1" baseline="0" dirty="0" smtClean="0"/>
              <a:t>(launch poll) </a:t>
            </a:r>
            <a:r>
              <a:rPr lang="en-US" b="0" baseline="0" dirty="0" smtClean="0"/>
              <a:t> Is it white rice, whole wheat bread, oatmeal, wheat bran, or cheerios, a cereal on the WIC list?  </a:t>
            </a:r>
          </a:p>
          <a:p>
            <a:endParaRPr lang="en-US" b="0" baseline="0" dirty="0" smtClean="0"/>
          </a:p>
          <a:p>
            <a:r>
              <a:rPr lang="en-US" b="0" baseline="0" dirty="0" smtClean="0"/>
              <a:t>If you need a refresher, take a look on your Creditable Grains slide handouts.</a:t>
            </a:r>
          </a:p>
          <a:p>
            <a:endParaRPr lang="en-US" b="0" baseline="0" dirty="0" smtClean="0"/>
          </a:p>
          <a:p>
            <a:r>
              <a:rPr lang="en-US" b="0" baseline="0" dirty="0" smtClean="0"/>
              <a:t>Ok, a few more seconds and then we are closing the poll.  </a:t>
            </a:r>
            <a:r>
              <a:rPr lang="en-US" b="1" baseline="0" dirty="0" smtClean="0"/>
              <a:t>(close poll, share poll)</a:t>
            </a:r>
            <a:r>
              <a:rPr lang="en-US" b="0" baseline="0" dirty="0" smtClean="0"/>
              <a:t> What did everyone think? </a:t>
            </a:r>
          </a:p>
          <a:p>
            <a:endParaRPr lang="en-US" b="0" baseline="0" dirty="0" smtClean="0"/>
          </a:p>
          <a:p>
            <a:r>
              <a:rPr lang="en-US" b="0" baseline="0" dirty="0" smtClean="0"/>
              <a:t>It looks like….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65420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white rice.  </a:t>
            </a:r>
            <a:r>
              <a:rPr lang="en-US" b="1" dirty="0" smtClean="0"/>
              <a:t>&lt;insert comment about answers&gt; </a:t>
            </a:r>
            <a:r>
              <a:rPr lang="en-US" b="0" dirty="0" smtClean="0"/>
              <a:t>White rice is</a:t>
            </a:r>
            <a:r>
              <a:rPr lang="en-US" b="0" baseline="0" dirty="0" smtClean="0"/>
              <a:t> not in one of the 5 categories of creditable grains. It is not a whole grain, it is not an enriched grain, and it is not bran or germ, or a fortified breakfast cereal meeting sugar limit requirements.  If it had been enriched white rice, it would be a creditable grain, but without the words enriched or a list of vitamins added to the white rice, it is a refined grain and NOT creditable.  </a:t>
            </a:r>
          </a:p>
          <a:p>
            <a:endParaRPr lang="en-US" b="0" baseline="0" dirty="0" smtClean="0"/>
          </a:p>
          <a:p>
            <a:r>
              <a:rPr lang="en-US" b="0" baseline="0" dirty="0" smtClean="0"/>
              <a:t>White rice is a non-creditable grain.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96352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webinar, we will be going over the grain component only.  This will be a general overview of the grains component.  While the basics of the grains component is fairly simple, it requires a bit of background knowledge on grains and the implementation of it can be complicated. Since we only have a limited amount of time to talk about grains, we will start with a general overview of the grain requirements, including some key terms that you will need to be familiar with, and then go into 3 broad categories of grains: Creditable Grains, Non-Creditable Grains, and Whole Grain-Rich Grains.  In each of these 3 sections, we will go over what makes a grain creditable or not creditable, provide some examples in each category, and talk about documentation requirements.  </a:t>
            </a:r>
          </a:p>
          <a:p>
            <a:endParaRPr lang="en-US" baseline="0" dirty="0" smtClean="0"/>
          </a:p>
          <a:p>
            <a:r>
              <a:rPr lang="en-US" baseline="0" dirty="0" smtClean="0"/>
              <a:t>Throughout this training, there will be references to downloading handouts from the handouts tab. For this online video, resources can be downloaded from the links available below the video.</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8023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some more about non-creditable grains.  You know that all grains served in CACFP has to be creditable, and</a:t>
            </a:r>
            <a:r>
              <a:rPr lang="en-US" baseline="0" dirty="0" smtClean="0"/>
              <a:t> you know what makes up a creditable grain.  Now let’s delve a little more deeply into the non-creditable side. When we say non-creditable, it means that if these grain items are served in a CACFP meal or snack as the grain component, the meal or snack will not be reimbursable.  </a:t>
            </a:r>
          </a:p>
          <a:p>
            <a:endParaRPr lang="en-US" baseline="0" dirty="0" smtClean="0"/>
          </a:p>
          <a:p>
            <a:r>
              <a:rPr lang="en-US" baseline="0" dirty="0" smtClean="0"/>
              <a:t>Non-creditable grains include refined grains that have not been enriched, like the white rice example earlier.  It also includes alternative flours and ingredients such as bean, nut, and vegetable flours, and grain-based desserts, such as granola bars, cereal bars, cakes, cookies, sweet rolls, and toaster pastries.  Of course, it also includes breakfast cereals that have a sugar content greater than 6 grams per dry ounce and/or are not fortified, whole grain, or enriched.  </a:t>
            </a:r>
          </a:p>
          <a:p>
            <a:endParaRPr lang="en-US" baseline="0" dirty="0" smtClean="0"/>
          </a:p>
          <a:p>
            <a:r>
              <a:rPr lang="en-US" baseline="0" dirty="0" smtClean="0"/>
              <a:t>Let’s go over each category in a little more detail.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36367F8-EFEC-434B-B89D-E80BDF9E0882}" type="slidenum">
              <a:rPr lang="en-US" smtClean="0"/>
              <a:pPr>
                <a:defRPr/>
              </a:pPr>
              <a:t>20</a:t>
            </a:fld>
            <a:endParaRPr lang="en-US"/>
          </a:p>
        </p:txBody>
      </p:sp>
    </p:spTree>
    <p:extLst>
      <p:ext uri="{BB962C8B-B14F-4D97-AF65-F5344CB8AC3E}">
        <p14:creationId xmlns:p14="http://schemas.microsoft.com/office/powerpoint/2010/main" val="301002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probably have a pretty good idea what is a refined grain and you probably already know that refined</a:t>
            </a:r>
            <a:r>
              <a:rPr lang="en-US" baseline="0" dirty="0" smtClean="0"/>
              <a:t> grains do not have the same level of nutrients as either whole grains or enriched grains. </a:t>
            </a:r>
          </a:p>
          <a:p>
            <a:endParaRPr lang="en-US" baseline="0" dirty="0" smtClean="0"/>
          </a:p>
          <a:p>
            <a:r>
              <a:rPr lang="en-US" baseline="0" dirty="0" smtClean="0"/>
              <a:t>While refined grains are not quite as common currently in the marketplace, you may encounter it sometimes, especially with specialty items.  Always check your ingredient lists first before you purchase an item.  Take a look at these 3 ingredient list examples on the screen.  The first is white basmati rice – rice is one of the most common refined grain products out there.  When buying rice, if it is white rice and does not have the words enriched in it or if it does not have a list of vitamins added to it, then the rice is refined.  The second example is organic semolina and durum wheat flour – these are ingredients often seen with pastas.  While many name-brand pastas as enriched, there’s enough products out there that are not, so always check your ingredients.  Finally, you have the last example with wheat flour and </a:t>
            </a:r>
            <a:r>
              <a:rPr lang="en-US" baseline="0" dirty="0" err="1" smtClean="0"/>
              <a:t>degerminated</a:t>
            </a:r>
            <a:r>
              <a:rPr lang="en-US" baseline="0" dirty="0" smtClean="0"/>
              <a:t> yellow corn.  These are both refined grains and if there are no vitamins and minerals added behind the grain ingredients, then the flour is considered refined and non-creditable.  </a:t>
            </a: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28063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growing category of non-creditable grains is alternative flours and ingredients.  It’s common to find these ingredients in gluten-free products. </a:t>
            </a:r>
          </a:p>
          <a:p>
            <a:endParaRPr lang="en-US" baseline="0" dirty="0" smtClean="0"/>
          </a:p>
          <a:p>
            <a:r>
              <a:rPr lang="en-US" baseline="0" dirty="0" smtClean="0"/>
              <a:t>Some of the more common products include almond flour, chickpea flour, tapioca flour, soy flour, potato flour, and red lentil flour.  It includes all bean, nut, and vegetable flours.  It might seem obvious to many of you that beans, nuts, and vegetables are not grains, but by milling it into flour, these ingredients are incorporated into products we typically associate with the grain component, like breads and pastas.  While these flours will not credit for the grain component, some of these flours, like potato flour and red lentil flour may be creditable for the vegetable component.  Red lentil flour and chickpea flour may also be creditable for the meat alternate component.  </a:t>
            </a:r>
          </a:p>
          <a:p>
            <a:endParaRPr lang="en-US" baseline="0" dirty="0" smtClean="0"/>
          </a:p>
          <a:p>
            <a:r>
              <a:rPr lang="en-US" baseline="0" dirty="0" smtClean="0"/>
              <a:t>Most of the time, these alternative flours won’t be the only flour ingredients in your product and instead, are mixed in with other ingredients and are sometimes presented as a flour blend.  There’s some general rules to follow when you see alternative flours in your ingredient mixes.  If the alternative flour is the first ingredient listed on your ingredient list, the product will not be creditable for the grain component, at least not without a product formulation statement.  </a:t>
            </a:r>
          </a:p>
          <a:p>
            <a:endParaRPr lang="en-US" baseline="0" dirty="0" smtClean="0"/>
          </a:p>
          <a:p>
            <a:r>
              <a:rPr lang="en-US" baseline="0" dirty="0" smtClean="0"/>
              <a:t>If you see the alternative flours in small amounts on in an ingredient list, the product may still be creditable or whole grain-rich depending on the rest of the ingredients.</a:t>
            </a:r>
          </a:p>
          <a:p>
            <a:endParaRPr lang="en-US" baseline="0" dirty="0" smtClean="0"/>
          </a:p>
          <a:p>
            <a:r>
              <a:rPr lang="en-US" baseline="0" dirty="0" smtClean="0"/>
              <a:t>If however, the alternative flours are found in large quantities, and by large quantities, I mean that they are one of the first 3 flour or grain ingredients on the label, then you will need a product formulation statement showing that the item has sufficient creditable grains in order to serve the item. </a:t>
            </a:r>
          </a:p>
          <a:p>
            <a:endParaRPr lang="en-US" baseline="0" dirty="0" smtClean="0"/>
          </a:p>
          <a:p>
            <a:r>
              <a:rPr lang="en-US" baseline="0" dirty="0" smtClean="0"/>
              <a:t>We will talk more about alternative flours when we talk about Whole Grain-Rich items later on.  </a:t>
            </a:r>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2060753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Grain-based desserts is the next category of non-creditable grains.  The reason why it’s not creditable is because they are a source of added sugars and saturated fats. </a:t>
            </a:r>
            <a:r>
              <a:rPr lang="en-US" baseline="0" dirty="0" smtClean="0"/>
              <a:t> Thankfully, we don’t make you figure out fat or sugar content, and instead, desserts are just categorically non-creditable.  To determine which products are considered grain-based desserts, check out Exhibit A.  This is shown on the screen.  While you might not be able to read it, you can click on the link on your slides handout and go to the handout itself.  All items listed in Red or with a footnote 3 or 4 will be considered a grain-based dessert.  Some common grain-based desserts include breakfast bars, brownies, cakes, cereal bars and granola bars, cookies, sweet pie crusts, sweet rolls, and toaster pastries.  If the item you are wanting to buy or make is not on this list, you’re always welcome to reach out to your assigned Child Nutrition Specialist.  In general, the way that grain-based desserts are determined is by looking at general consensus.  If you would typically consider this a dessert or a treat, then it would be a grain-based dessert and not creditable for CACFP.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66833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remember that</a:t>
            </a:r>
            <a:r>
              <a:rPr lang="en-US" baseline="0" dirty="0" smtClean="0"/>
              <a:t> breakfast cereals that exceed the sugar limit will not be creditable and if served, will result in non-reimbursable meals and/or snacks.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32570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went through creditable and non-creditable grains – you can see the broad categories here side by side.  On</a:t>
            </a:r>
            <a:r>
              <a:rPr lang="en-US" baseline="0" dirty="0" smtClean="0"/>
              <a:t> the creditable side, you have whole grains, enriched grains, bran, germ, and fortified breakfast cereals that are below the sugar limit threshold.  On the non-creditable side are non-enriched refined grains, alternative flours and ingredients, grain-based desserts, breakfast cereals that are not fortified, enriched, or whole grain and/or with sugar content above the sugar limit threshold.  </a:t>
            </a:r>
          </a:p>
          <a:p>
            <a:endParaRPr lang="en-US" baseline="0" dirty="0" smtClean="0"/>
          </a:p>
          <a:p>
            <a:r>
              <a:rPr lang="en-US" baseline="0" dirty="0" smtClean="0"/>
              <a:t>As a reminder - All grains that are served in CACFP must be creditable.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25</a:t>
            </a:fld>
            <a:endParaRPr lang="en-US" altLang="en-US"/>
          </a:p>
        </p:txBody>
      </p:sp>
    </p:spTree>
    <p:extLst>
      <p:ext uri="{BB962C8B-B14F-4D97-AF65-F5344CB8AC3E}">
        <p14:creationId xmlns:p14="http://schemas.microsoft.com/office/powerpoint/2010/main" val="3586631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a:t>
            </a:r>
            <a:r>
              <a:rPr lang="en-US" baseline="0" dirty="0" smtClean="0"/>
              <a:t> a good idea of which grains are creditable and which grains are NOT creditable, try our next poll </a:t>
            </a:r>
            <a:r>
              <a:rPr lang="en-US" b="1" baseline="0" dirty="0" smtClean="0"/>
              <a:t>(launch poll)</a:t>
            </a:r>
            <a:r>
              <a:rPr lang="en-US" b="0" baseline="0" dirty="0" smtClean="0"/>
              <a:t>.  Out of the 5 items listed, which of the following items would be non-creditable in the grains component for CACFP?  In this poll, you will select all that applies.  The five items are granola bar, enriched grain waffles, red lentil pasta, white rice, non-enriched, and almond cookies.  Which of them are non-creditable?  Hint, there’s more than 1 choice.</a:t>
            </a:r>
          </a:p>
          <a:p>
            <a:endParaRPr lang="en-US" b="0" baseline="0" dirty="0" smtClean="0"/>
          </a:p>
          <a:p>
            <a:r>
              <a:rPr lang="en-US" b="0" baseline="0" dirty="0" smtClean="0"/>
              <a:t>Ok, just a few more seconds. </a:t>
            </a:r>
            <a:r>
              <a:rPr lang="en-US" b="1" baseline="0" dirty="0" smtClean="0"/>
              <a:t>(close poll, share poll)</a:t>
            </a:r>
          </a:p>
          <a:p>
            <a:endParaRPr lang="en-US" b="1" baseline="0" dirty="0" smtClean="0"/>
          </a:p>
          <a:p>
            <a:r>
              <a:rPr lang="en-US" b="0" baseline="0" dirty="0" smtClean="0"/>
              <a:t>Survey says….</a:t>
            </a:r>
            <a:endParaRPr lang="en-US" b="0"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3568688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is that granola bars, red lentil pasta,</a:t>
            </a:r>
            <a:r>
              <a:rPr lang="en-US" baseline="0" dirty="0" smtClean="0"/>
              <a:t> white rice, and almond cookies are all non-creditable.</a:t>
            </a:r>
          </a:p>
          <a:p>
            <a:endParaRPr lang="en-US" baseline="0" dirty="0" smtClean="0"/>
          </a:p>
          <a:p>
            <a:r>
              <a:rPr lang="en-US" baseline="0" dirty="0" smtClean="0"/>
              <a:t>The Granola bar because </a:t>
            </a:r>
            <a:r>
              <a:rPr lang="en-US" b="1" baseline="0" dirty="0" smtClean="0"/>
              <a:t>(click) </a:t>
            </a:r>
            <a:r>
              <a:rPr lang="en-US" baseline="0" dirty="0" smtClean="0"/>
              <a:t> it’s a grain-based dessert, red lentil pasta </a:t>
            </a:r>
            <a:r>
              <a:rPr lang="en-US" b="1" baseline="0" dirty="0" smtClean="0"/>
              <a:t>(click) </a:t>
            </a:r>
            <a:r>
              <a:rPr lang="en-US" baseline="0" dirty="0" smtClean="0"/>
              <a:t>because it is an alternative flour, white rice </a:t>
            </a:r>
            <a:r>
              <a:rPr lang="en-US" b="1" baseline="0" dirty="0" smtClean="0"/>
              <a:t>(click) </a:t>
            </a:r>
            <a:r>
              <a:rPr lang="en-US" baseline="0" dirty="0" smtClean="0"/>
              <a:t>because it not enriched and is a refined grain, and almond cookies </a:t>
            </a:r>
            <a:r>
              <a:rPr lang="en-US" b="1" baseline="0" dirty="0" smtClean="0"/>
              <a:t>(click) </a:t>
            </a:r>
            <a:r>
              <a:rPr lang="en-US" baseline="0" dirty="0" smtClean="0"/>
              <a:t>because it’s also a grain-based dessert.</a:t>
            </a:r>
          </a:p>
          <a:p>
            <a:endParaRPr lang="en-US" baseline="0" dirty="0" smtClean="0"/>
          </a:p>
          <a:p>
            <a:r>
              <a:rPr lang="en-US" baseline="0" dirty="0" smtClean="0"/>
              <a:t>Great job!</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5494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know what is a creditable and non-creditable grain, we are going to move into our third big category of grains - whole grain-rich grains.  As we said earlier, the definition of whole grain-rich is specific to USDA and the definition of whole grain rich is a grain product that contains at least 50% whole grains and the rest of the grains in the food are creditable grains.  </a:t>
            </a:r>
          </a:p>
          <a:p>
            <a:endParaRPr lang="en-US" baseline="0" dirty="0" smtClean="0"/>
          </a:p>
          <a:p>
            <a:r>
              <a:rPr lang="en-US" baseline="0" dirty="0" smtClean="0"/>
              <a:t>This is important to know, because in CACFP, when serving grain products, you must serve at least one whole grain-rich component each day.  This means that if you are serving breakfast, lunch, and snack, while all grains must be creditable, </a:t>
            </a:r>
            <a:r>
              <a:rPr lang="en-US" b="1" baseline="0" dirty="0" smtClean="0"/>
              <a:t>(click) </a:t>
            </a:r>
            <a:r>
              <a:rPr lang="en-US" b="0" baseline="0" dirty="0" smtClean="0"/>
              <a:t>only one of the grains have to be whole grain-rich.  </a:t>
            </a:r>
          </a:p>
          <a:p>
            <a:endParaRPr lang="en-US" b="0" baseline="0" dirty="0" smtClean="0"/>
          </a:p>
          <a:p>
            <a:r>
              <a:rPr lang="en-US" b="0" baseline="0" dirty="0" smtClean="0"/>
              <a:t>For those of you who are newer to CACFP and may not have everything all organized in your head about grains just yet, know that whole grain-rich grains are always creditable, but not all creditable grains will be whole grain-rich.  </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28</a:t>
            </a:fld>
            <a:endParaRPr lang="en-US" altLang="en-US"/>
          </a:p>
        </p:txBody>
      </p:sp>
    </p:spTree>
    <p:extLst>
      <p:ext uri="{BB962C8B-B14F-4D97-AF65-F5344CB8AC3E}">
        <p14:creationId xmlns:p14="http://schemas.microsoft.com/office/powerpoint/2010/main" val="23362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 we talked about whole grains as a category of creditable grains.  So what’s the difference between whole grain-rich and whole grains?  They are very</a:t>
            </a:r>
            <a:r>
              <a:rPr lang="en-US" baseline="0" dirty="0" smtClean="0"/>
              <a:t> similar, but whole grain-rich is a term specifically for Child Nutrition Programs while whole grains is a general food term to refer to grain ingredients that contain the whole kernel as we defined in the key terms at the beginning of this webinar. </a:t>
            </a:r>
          </a:p>
          <a:p>
            <a:endParaRPr lang="en-US" baseline="0" dirty="0" smtClean="0"/>
          </a:p>
          <a:p>
            <a:r>
              <a:rPr lang="en-US" baseline="0" dirty="0" smtClean="0"/>
              <a:t>So for example, whole wheat would be a whole grain, and when you make whole wheat into 100% whole wheat bread, you get a whole grain-rich product.   A product like oatmeal however, can be both a whole grain-rich product that is served in CACFP and a whole grain all by itself.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11222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finish this webinar today, you will know</a:t>
            </a:r>
            <a:r>
              <a:rPr lang="en-US" baseline="0" dirty="0" smtClean="0"/>
              <a:t> the basics of the CACFP grains component, understand which grains are creditable and which grains are whole grain-rich.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520211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you might refer to specific ingredients in CACFP as being a whole grain,</a:t>
            </a:r>
            <a:r>
              <a:rPr lang="en-US" baseline="0" dirty="0" smtClean="0"/>
              <a:t> but whole grain-rich will generally refer to a grain </a:t>
            </a:r>
            <a:r>
              <a:rPr lang="en-US" u="sng" baseline="0" dirty="0" smtClean="0"/>
              <a:t>product</a:t>
            </a:r>
            <a:r>
              <a:rPr lang="en-US" i="0" u="none" baseline="0" dirty="0" smtClean="0"/>
              <a:t> that is served in a CACFP meal or snack</a:t>
            </a:r>
            <a:r>
              <a:rPr lang="en-US" baseline="0" dirty="0" smtClean="0"/>
              <a:t>.</a:t>
            </a:r>
          </a:p>
          <a:p>
            <a:endParaRPr lang="en-US" baseline="0" dirty="0" smtClean="0"/>
          </a:p>
          <a:p>
            <a:r>
              <a:rPr lang="en-US" baseline="0" dirty="0" smtClean="0"/>
              <a:t>And this distinction is important, because whole grain-rich products is only </a:t>
            </a:r>
            <a:r>
              <a:rPr lang="en-US" i="1" baseline="0" dirty="0" smtClean="0"/>
              <a:t>mostly</a:t>
            </a:r>
            <a:r>
              <a:rPr lang="en-US" i="0" baseline="0" dirty="0" smtClean="0"/>
              <a:t> made of whole grains, the rest of the grains in their products can be other creditable grains like enriched grains, bran, and germ.  </a:t>
            </a:r>
          </a:p>
          <a:p>
            <a:endParaRPr lang="en-US" i="0" baseline="0" dirty="0" smtClean="0"/>
          </a:p>
          <a:p>
            <a:r>
              <a:rPr lang="en-US" i="0" baseline="0" dirty="0" smtClean="0"/>
              <a:t>For most people though, when we talk, we typically say that we are serving whole grains or that we have lots of whole grain products on our menus when we mean to say that we are serving whole grain-rich products or that we have lots of whole grain-rich products on our menus.  This is fine as long as everyone has the same understanding.</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It’s easy to think well, whole grains are whole grains, right? But when it comes to marketing, whole grains on the package does not always mean that whole grain-rich requirements are met. The main times where this will be an issue is when you or your staff buy items that says “Made with Whole Grains” or “Contains Whole Grains” on the package, but a closer inspection shows that the first ingredient on the ingredient list is not even a whole grain.  They may have whole grains down in the middle of the ingredient list, but the product won’t meet the definition of whole grain-rich.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If you’re not familiar with whole grain-rich yet, a quick look into methods of determination and documentation will help sort it out.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2362024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at the definitions of whole grain-rich again.  Whole grain-rich products are items that contain at least 50% whole grains and the remaining grains in the food are creditable.  </a:t>
            </a:r>
          </a:p>
          <a:p>
            <a:endParaRPr lang="en-US" baseline="0" dirty="0" smtClean="0"/>
          </a:p>
          <a:p>
            <a:r>
              <a:rPr lang="en-US" baseline="0" dirty="0" smtClean="0"/>
              <a:t>How then do you figure out if your products are whole grain-rich? Especially if you can’t trust the marketing on the package?  </a:t>
            </a:r>
          </a:p>
          <a:p>
            <a:endParaRPr lang="en-US" baseline="0" dirty="0" smtClean="0"/>
          </a:p>
          <a:p>
            <a:r>
              <a:rPr lang="en-US" baseline="0" dirty="0" smtClean="0"/>
              <a:t>There are 6 different methods of determining if an item is whole grain-rich or not.  You can see all 6 methods on the screen and later on, we will link to a flowchart that will show you how to determine if your item meets any of the 6 methods.  However, in the interest of time today, we are only going to focus on the 2 methods that we see used the most frequently, Method 1 </a:t>
            </a:r>
            <a:r>
              <a:rPr lang="en-US" b="1" baseline="0" dirty="0" smtClean="0"/>
              <a:t>(click) </a:t>
            </a:r>
            <a:r>
              <a:rPr lang="en-US" b="0" baseline="0" dirty="0" smtClean="0"/>
              <a:t>the WIC whole grain list.  And </a:t>
            </a:r>
            <a:r>
              <a:rPr lang="en-US" b="1" baseline="0" dirty="0" smtClean="0"/>
              <a:t>(click) </a:t>
            </a:r>
            <a:r>
              <a:rPr lang="en-US" b="0" baseline="0" dirty="0" smtClean="0"/>
              <a:t>Method 6, the Rule of three.</a:t>
            </a:r>
            <a:endParaRPr lang="en-US" baseline="0" dirty="0" smtClean="0"/>
          </a:p>
        </p:txBody>
      </p:sp>
      <p:sp>
        <p:nvSpPr>
          <p:cNvPr id="4" name="Slide Number Placeholder 3"/>
          <p:cNvSpPr>
            <a:spLocks noGrp="1"/>
          </p:cNvSpPr>
          <p:nvPr>
            <p:ph type="sldNum" sz="quarter" idx="10"/>
          </p:nvPr>
        </p:nvSpPr>
        <p:spPr/>
        <p:txBody>
          <a:bodyPr/>
          <a:lstStyle/>
          <a:p>
            <a:pPr>
              <a:defRPr/>
            </a:pPr>
            <a:fld id="{536367F8-EFEC-434B-B89D-E80BDF9E0882}" type="slidenum">
              <a:rPr lang="en-US" smtClean="0"/>
              <a:pPr>
                <a:defRPr/>
              </a:pPr>
              <a:t>31</a:t>
            </a:fld>
            <a:endParaRPr lang="en-US"/>
          </a:p>
        </p:txBody>
      </p:sp>
    </p:spTree>
    <p:extLst>
      <p:ext uri="{BB962C8B-B14F-4D97-AF65-F5344CB8AC3E}">
        <p14:creationId xmlns:p14="http://schemas.microsoft.com/office/powerpoint/2010/main" val="2737793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method is to use the WIC Whole Grain</a:t>
            </a:r>
            <a:r>
              <a:rPr lang="en-US" baseline="0" dirty="0" smtClean="0"/>
              <a:t> List.  Every state has a WIC list and while each state may have a slightly different list, </a:t>
            </a:r>
            <a:r>
              <a:rPr lang="en-US" b="1" baseline="0" dirty="0" smtClean="0"/>
              <a:t>(click) </a:t>
            </a:r>
            <a:r>
              <a:rPr lang="en-US" baseline="0" dirty="0" smtClean="0"/>
              <a:t>all the whole grain foods on there will meet the definition of whole grain-rich.  These lists are helpful since they include specific brand names that can be easily found in stores.  The image on the screen is the Oregon WIC Whole Grain list.  Like the WIC Breakfast Cereal list, these lists are updated about once every 2 years, so look for an updated list in the upcoming year.  </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397354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speaking of the WIC Breakfast List, in Oregon, WIC Breakfast Cereals that are listed with a “W” icon can also be considered whole grain-rich. About 50% of breakfast cereals on WIC lists must be whole grain-rich, so </a:t>
            </a:r>
            <a:r>
              <a:rPr lang="en-US" b="1" baseline="0" dirty="0" smtClean="0"/>
              <a:t>(click) </a:t>
            </a:r>
            <a:r>
              <a:rPr lang="en-US" b="0" baseline="0" dirty="0" smtClean="0"/>
              <a:t>look for the purple circle with the “W” inside.  It’s very important to note that while all cereals on the Breakfast Cereals list meet sugar limit requirements and are creditable for CACFP, ONLY the ones with the W icon will meet whole grain-rich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9169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a:t>
            </a:r>
            <a:r>
              <a:rPr lang="en-US" baseline="0" dirty="0" smtClean="0"/>
              <a:t> if you want to use a cereal or grain product that is not on a WIC list?  Most of the time, you will be using Method 6, also known as the </a:t>
            </a:r>
            <a:r>
              <a:rPr lang="en-US" i="1" baseline="0" dirty="0" smtClean="0"/>
              <a:t>rule of three</a:t>
            </a:r>
            <a:r>
              <a:rPr lang="en-US" i="0" baseline="0" dirty="0" smtClean="0"/>
              <a:t>, and which I like to call the ingredient list method.  </a:t>
            </a:r>
            <a:endParaRPr lang="en-US" baseline="0" dirty="0" smtClean="0"/>
          </a:p>
          <a:p>
            <a:endParaRPr lang="en-US" baseline="0" dirty="0" smtClean="0"/>
          </a:p>
          <a:p>
            <a:r>
              <a:rPr lang="en-US" i="0" baseline="0" dirty="0" smtClean="0"/>
              <a:t>In this method, all you need to do is look at your ingredient list on your grain item’s package and look for the first three grain ingredients that are listed.  If the first ingredient (or second ingredient after water) is a whole grain and then the next two grain ingredients, if there are any, are creditable grains, then the grain is whole grain-rich.  </a:t>
            </a:r>
          </a:p>
          <a:p>
            <a:endParaRPr lang="en-US" i="0" baseline="0" dirty="0" smtClean="0"/>
          </a:p>
          <a:p>
            <a:r>
              <a:rPr lang="en-US" i="0" baseline="0" dirty="0" smtClean="0"/>
              <a:t>You only need to look at the grain ingredients, not any of the other ingredients and there’s certain ingredients that may seem like grain ingredients that can be disregarded.  This include grain derivatives and ingredients that are less than 2% of product weight.</a:t>
            </a:r>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574502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know what the rule of three is and what we can disregard, let’s look at an example from</a:t>
            </a:r>
            <a:r>
              <a:rPr lang="en-US" baseline="0" dirty="0" smtClean="0"/>
              <a:t> a corn tortilla.  We have our ingredient list, </a:t>
            </a:r>
            <a:r>
              <a:rPr lang="en-US" b="1" baseline="0" dirty="0" smtClean="0"/>
              <a:t>(click) </a:t>
            </a:r>
            <a:r>
              <a:rPr lang="en-US" b="0" baseline="0" dirty="0" smtClean="0"/>
              <a:t>and you see that the first ingredient is Corn Masa Flour.  Corn Masa is a whole grain ingredient, so it meets the first part of the rule of three.  Next, we will look to see if there are any other grain ingredients. </a:t>
            </a:r>
            <a:r>
              <a:rPr lang="en-US" b="1" baseline="0" dirty="0" smtClean="0"/>
              <a:t>(click)  </a:t>
            </a:r>
            <a:r>
              <a:rPr lang="en-US" b="0" baseline="0" dirty="0" smtClean="0"/>
              <a:t>There’s a grain derivative with corn starch, but you can disregard that. And looking at the other ingredients, you can see that </a:t>
            </a:r>
            <a:r>
              <a:rPr lang="en-US" b="1" baseline="0" dirty="0" smtClean="0"/>
              <a:t>(click) </a:t>
            </a:r>
            <a:r>
              <a:rPr lang="en-US" b="0" baseline="0" dirty="0" smtClean="0"/>
              <a:t>there’s no other grain ingredients.  So since the only grain ingredient is a whole grain, this product </a:t>
            </a:r>
            <a:r>
              <a:rPr lang="en-US" b="1" baseline="0" dirty="0" smtClean="0"/>
              <a:t>(click) </a:t>
            </a:r>
            <a:r>
              <a:rPr lang="en-US" b="0" baseline="0" dirty="0" smtClean="0"/>
              <a:t>is considered whole grain-rich.  </a:t>
            </a:r>
          </a:p>
          <a:p>
            <a:endParaRPr lang="en-US" b="0" baseline="0" dirty="0" smtClean="0"/>
          </a:p>
          <a:p>
            <a:r>
              <a:rPr lang="en-US" b="0" baseline="0" dirty="0" smtClean="0"/>
              <a:t>Why is this whole grain-rich?  With only corn masa on the ingredient list, this product is 100% whole grains and meets the definition of whole grain-rich.  </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1657456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that was</a:t>
            </a:r>
            <a:r>
              <a:rPr lang="en-US" baseline="0" dirty="0" smtClean="0"/>
              <a:t> an easy example.  What if you have a more complicated example like this one?  In this example, you have an ingredient that is immediately followed by a list of sub-ingredients in a parenthesis.  This is known as a flour blend.  In cases like this, if the flour blend is the first ingredient then the entire blend like the example on the slide, must be made with whole grain ingredients.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flour blend is the second or third grain ingredient, for example, the second flour blend on the example on the screen, then the blend must be made with either whole grains or a mix of creditable grains to meet the rule of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flour blends have any non-creditable flours at all, and the flour  blend is one of the first 3 grain ingredients, then this would make the blend non-creditable and your item would not meet the rule of three and thus, would not be considered whole grain-rich using this method.</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2478182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whole grain-rich items, additional documentation needs to</a:t>
            </a:r>
            <a:r>
              <a:rPr lang="en-US" baseline="0" dirty="0" smtClean="0"/>
              <a:t> be saved.  </a:t>
            </a:r>
          </a:p>
          <a:p>
            <a:endParaRPr lang="en-US" baseline="0" dirty="0" smtClean="0"/>
          </a:p>
          <a:p>
            <a:r>
              <a:rPr lang="en-US" baseline="0" dirty="0" smtClean="0"/>
              <a:t>First, make sure that your menus indicate which grain items are whole grain-rich with an easily identifiable notation.  Generally, we see WG or WGR.  If you are dedicated to serving only whole grain-rich items, then you can have a blanket statement saying that all grains served are whole grain-rich.  However, this will mean that you need to keep supporting documentation for ALL grain items that you serve.  </a:t>
            </a:r>
          </a:p>
          <a:p>
            <a:endParaRPr lang="en-US" baseline="0" dirty="0" smtClean="0"/>
          </a:p>
          <a:p>
            <a:r>
              <a:rPr lang="en-US" baseline="0" dirty="0" smtClean="0"/>
              <a:t>Supporting documentation is needed for all whole grain-rich items. So if you are using the WIC Food List, then make sure you are saving the WIC List and also saving the packaging showing that the name of the product matches the WIC list.  Remember that it has to be the current WIC list.</a:t>
            </a:r>
          </a:p>
          <a:p>
            <a:endParaRPr lang="en-US" baseline="0" dirty="0" smtClean="0"/>
          </a:p>
          <a:p>
            <a:r>
              <a:rPr lang="en-US" baseline="0" dirty="0" smtClean="0"/>
              <a:t>If you are using the Rule of Three, then keep the packaging again and also the ingredient list.  The ingredient list must show that the item meets the Rule of Three.  We like to see the packaging with the name because there’s usually no product name right next to the ingredient list and this is a good way to ensure you know which ingredient list matches which product.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2269138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got</a:t>
            </a:r>
            <a:r>
              <a:rPr lang="en-US" baseline="0" dirty="0" smtClean="0"/>
              <a:t> a good overview of whole grain-rich grains, here’s our final poll today on this topic. I’m going to hold off on launching the poll for now so you can review the ingredient list, but look at the ingredient list and answer whether this six-grain bread would be considered whole grain-rich or not?  </a:t>
            </a:r>
          </a:p>
          <a:p>
            <a:endParaRPr lang="en-US" baseline="0" dirty="0" smtClean="0"/>
          </a:p>
          <a:p>
            <a:r>
              <a:rPr lang="en-US" baseline="0" dirty="0" smtClean="0"/>
              <a:t>The ingredients are whole wheat flour for the first ingredient.  Flour blend for the second with enriched wheat, flour, oat flour, graham flour, enriched corn flour, enriched barley flour, and brown rice flour, and the third ingredient is wheat bran.  Take a look at your slide handouts and look at the common whole grain and common enriched grain ingredients and see if you see all the items there.</a:t>
            </a:r>
          </a:p>
          <a:p>
            <a:endParaRPr lang="en-US" baseline="0" dirty="0" smtClean="0"/>
          </a:p>
          <a:p>
            <a:r>
              <a:rPr lang="en-US" baseline="0" dirty="0" smtClean="0"/>
              <a:t>Answer Yes or No.  I’m going to launch the poll now </a:t>
            </a:r>
            <a:r>
              <a:rPr lang="en-US" b="1" baseline="0" dirty="0" smtClean="0"/>
              <a:t>(launch poll)</a:t>
            </a:r>
            <a:r>
              <a:rPr lang="en-US" b="0" baseline="0" dirty="0" smtClean="0"/>
              <a:t>.</a:t>
            </a:r>
          </a:p>
          <a:p>
            <a:endParaRPr lang="en-US" b="0" baseline="0" dirty="0" smtClean="0"/>
          </a:p>
          <a:p>
            <a:r>
              <a:rPr lang="en-US" b="1" baseline="0" dirty="0" smtClean="0"/>
              <a:t>(close poll, share poll)</a:t>
            </a:r>
            <a:endParaRPr lang="en-US" b="0" baseline="0" dirty="0" smtClean="0"/>
          </a:p>
          <a:p>
            <a:endParaRPr lang="en-US" b="0" baseline="0" dirty="0" smtClean="0"/>
          </a:p>
          <a:p>
            <a:r>
              <a:rPr lang="en-US" b="0" baseline="0" dirty="0" smtClean="0"/>
              <a:t>It looks like most people said….</a:t>
            </a:r>
            <a:r>
              <a:rPr lang="en-US" dirty="0" smtClean="0"/>
              <a: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3047538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is yes.</a:t>
            </a:r>
          </a:p>
          <a:p>
            <a:endParaRPr lang="en-US" dirty="0" smtClean="0"/>
          </a:p>
          <a:p>
            <a:r>
              <a:rPr lang="en-US" dirty="0" smtClean="0"/>
              <a:t>Why</a:t>
            </a:r>
            <a:r>
              <a:rPr lang="en-US" baseline="0" dirty="0" smtClean="0"/>
              <a:t> is this a whole grain-rich item?  Using the rule of three, the first ingredient must be a whole grain. </a:t>
            </a:r>
            <a:r>
              <a:rPr lang="en-US" b="1" baseline="0" dirty="0" smtClean="0"/>
              <a:t>(click) </a:t>
            </a:r>
            <a:r>
              <a:rPr lang="en-US" b="0" baseline="0" dirty="0" smtClean="0"/>
              <a:t>Whole wheat flour is a whole grain.  Then you need to make sure the second and third grain ingredients are also creditable grains. This means they need to be whole grain, enriched grains, bran or germ.  Let’s look at the second grain ingredient – </a:t>
            </a:r>
            <a:r>
              <a:rPr lang="en-US" b="1" baseline="0" dirty="0" smtClean="0"/>
              <a:t>(click) </a:t>
            </a:r>
            <a:r>
              <a:rPr lang="en-US" b="0" baseline="0" dirty="0" smtClean="0"/>
              <a:t>Flour blend.  Remember what we said about flour blends – you have to make sure that all the grains in the flour blend are creditable if it is the second or third grain.  Let’s check – enriched wheat flour – enriched and creditable, oat flour -  whole grain and creditable, enriched corn flour – enriched and creditable, enriched barley flour – enriched and creditable, brown rice flour – whole grain and creditable.  </a:t>
            </a:r>
            <a:r>
              <a:rPr lang="en-US" b="1" baseline="0" dirty="0" smtClean="0"/>
              <a:t>(click) </a:t>
            </a:r>
            <a:r>
              <a:rPr lang="en-US" b="0" baseline="0" dirty="0" smtClean="0"/>
              <a:t>Great! All items in the flour blend are creditable.  Let’s go to our third grain now – is wheat bran a creditable grain? </a:t>
            </a:r>
            <a:r>
              <a:rPr lang="en-US" b="1" baseline="0" dirty="0" smtClean="0"/>
              <a:t>(click) </a:t>
            </a:r>
            <a:r>
              <a:rPr lang="en-US" b="0" baseline="0" dirty="0" smtClean="0"/>
              <a:t>Yes, bran are creditable grains. </a:t>
            </a:r>
          </a:p>
          <a:p>
            <a:endParaRPr lang="en-US" b="0" baseline="0" dirty="0" smtClean="0"/>
          </a:p>
          <a:p>
            <a:r>
              <a:rPr lang="en-US" b="0" baseline="0" dirty="0" smtClean="0"/>
              <a:t>So this item meets the rule of three and it is a whole grain-rich item.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376307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CACFP child and adult meal patterns</a:t>
            </a:r>
            <a:r>
              <a:rPr lang="en-US" baseline="0" dirty="0" smtClean="0"/>
              <a:t>, the grains component must be served at breakfast, lunch, and supper.  To allow for more flexibility, CACFP providers can substitute a meat/meat alternate item for the grains component at breakfast up to 3 times a week.  For snack, grains are one of the five different food components you can choose from.  Note that this webinar will focus on the grains component as related to the child and adult meal pattern.  Infant meal patterns have slightly different requirements.  </a:t>
            </a:r>
          </a:p>
          <a:p>
            <a:endParaRPr lang="en-US" baseline="0" dirty="0" smtClean="0"/>
          </a:p>
          <a:p>
            <a:r>
              <a:rPr lang="en-US" baseline="0" dirty="0" smtClean="0"/>
              <a:t>Any time you serve a grains component as part of a reimbursable meal, the grain item must be creditable.  In addition, at least once per day, the grains component must be whole grain-rich.  On the screen, creditable and whole grain-rich are underlined because these are specific terms that are used in the Child Nutrition Programs.  Before we get into their definitions, we need to first understand a few key terms for grains.  </a:t>
            </a:r>
            <a:endParaRPr 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7087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If you want to walk through the steps and for determining creditable and whole grain-rich items at your own pace, you can use ODE”s flowchart for Creditable and Whole Grain-Rich Grains.  This is the handout that includes all 6 methods of determining whole grain-rich products. It also has the flowcharts that help you determine if your grain products are 1) Creditable and 2) whole grain-rich.  The link is available on the slide handout.</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40</a:t>
            </a:fld>
            <a:endParaRPr lang="en-US" altLang="en-US"/>
          </a:p>
        </p:txBody>
      </p:sp>
    </p:spTree>
    <p:extLst>
      <p:ext uri="{BB962C8B-B14F-4D97-AF65-F5344CB8AC3E}">
        <p14:creationId xmlns:p14="http://schemas.microsoft.com/office/powerpoint/2010/main" val="3611459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good overview of the grain component, take</a:t>
            </a:r>
            <a:r>
              <a:rPr lang="en-US" baseline="0" dirty="0" smtClean="0"/>
              <a:t> a look at the CACFP Crediting Handbook.  This was released in Spring 2020 and provides a detailed explanation of creditable and whole grain-rich grains.  It also has lists of common whole grains and enriched grains and a very useful chart on common grain items and whether they are creditable or not.  Link is available in the slides handout.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910421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if you are looking for resources that are easy to digest and helpful for kitchen</a:t>
            </a:r>
            <a:r>
              <a:rPr lang="en-US" baseline="0" dirty="0" smtClean="0"/>
              <a:t> or purchasing staff, Team Nutrition has a series of handouts. I included the Identifying Whole Grain-Rich Handout from Team Nutrition in the Handouts Tab, but they have several more grain-related handouts, including one on grain-based desserts and spotting whole grain-rich foods.  All of their handouts are available in English and Spanish and print versions are available for several of the handouts.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719242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 mentioned early in the webinar that ounce equivalent serving sizes will be required starting Oct 1, 2021. We will have more information later on in 2021, but know that you are allowed to use ounce equivalents instead of the current serving sizes now.  In practicality, ounce equivalents is not too different from what you are serving now – the difference is an increase in 3 grams of grain per serving.  If you are familiar with grams, that’s not a lot for a serving of grains at all.  And in fact, most grain portions we serve are larger than both ounce equivalents and the current serving sizes.  </a:t>
            </a:r>
          </a:p>
          <a:p>
            <a:endParaRPr lang="en-US" b="0" baseline="0" dirty="0" smtClean="0"/>
          </a:p>
          <a:p>
            <a:r>
              <a:rPr lang="en-US" b="0" baseline="0" dirty="0" smtClean="0"/>
              <a:t>The difference is that ounce equivalents is more precise. So instead of saying I am serving 1 slice of bread where the bread can be a Texas Toast slice of bread or a little diet slice of bread, instead, it says I am serving 1 ounce equivalent of bread, or about 28 grams worth of grains.  </a:t>
            </a:r>
          </a:p>
          <a:p>
            <a:endParaRPr lang="en-US" b="0" baseline="0" dirty="0" smtClean="0"/>
          </a:p>
          <a:p>
            <a:r>
              <a:rPr lang="en-US" b="0" baseline="0" dirty="0" smtClean="0"/>
              <a:t>Exhibit A, which you can see on the screen, and which you might be familiar with for grain-based desserts, has the portion size differences for ounce equivalents versus minimum serving sizes. In fact, this is the main purpose for Exhibit A!  </a:t>
            </a:r>
            <a:r>
              <a:rPr lang="en-US" b="1" baseline="0" dirty="0" smtClean="0"/>
              <a:t>(click) </a:t>
            </a:r>
            <a:r>
              <a:rPr lang="en-US" b="0" baseline="0" dirty="0" smtClean="0"/>
              <a:t>You can see the ounce equivalent serving sizes in the middle column, highlighted in red now, and the current serving sizes </a:t>
            </a:r>
            <a:r>
              <a:rPr lang="en-US" b="1" baseline="0" dirty="0" smtClean="0"/>
              <a:t>(click) </a:t>
            </a:r>
            <a:r>
              <a:rPr lang="en-US" b="0" baseline="0" dirty="0" smtClean="0"/>
              <a:t>are listed in the right-most column, now highlighted in blue.  </a:t>
            </a:r>
          </a:p>
          <a:p>
            <a:endParaRPr lang="en-US" b="0" baseline="0" dirty="0" smtClean="0"/>
          </a:p>
          <a:p>
            <a:r>
              <a:rPr lang="en-US" b="0" baseline="0" dirty="0" smtClean="0"/>
              <a:t>You can take a look at your nutrition facts labels </a:t>
            </a:r>
            <a:r>
              <a:rPr lang="en-US" b="1" baseline="0" dirty="0" smtClean="0"/>
              <a:t>(click) </a:t>
            </a:r>
            <a:r>
              <a:rPr lang="en-US" b="0" baseline="0" dirty="0" smtClean="0"/>
              <a:t>and look at the </a:t>
            </a:r>
            <a:r>
              <a:rPr lang="en-US" b="1" baseline="0" dirty="0" smtClean="0"/>
              <a:t>(click) </a:t>
            </a:r>
            <a:r>
              <a:rPr lang="en-US" b="0" baseline="0" dirty="0" smtClean="0"/>
              <a:t>serving size, and look for the grams or ounces.  Then you find the item on Exhibit A, and compare it to their ounce equivalent by group to see if it meets serving size requirements.  Most of the time, the item will exceed ounce equivalent serving sizes, and that’s OK for CACFP – portions can be larger, they just have to meet a minimum serving.  </a:t>
            </a:r>
          </a:p>
          <a:p>
            <a:endParaRPr lang="en-US" b="0" baseline="0" dirty="0" smtClean="0"/>
          </a:p>
          <a:p>
            <a:r>
              <a:rPr lang="en-US" b="0" baseline="0" dirty="0" smtClean="0"/>
              <a:t>More to come in 2021!</a:t>
            </a:r>
          </a:p>
        </p:txBody>
      </p:sp>
    </p:spTree>
    <p:extLst>
      <p:ext uri="{BB962C8B-B14F-4D97-AF65-F5344CB8AC3E}">
        <p14:creationId xmlns:p14="http://schemas.microsoft.com/office/powerpoint/2010/main" val="2961612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recap our lesson: All grains that are served in CACFP must be creditable and creditable grains include whole grains, enriched grains, bran, germ, and fortified breakfast cereals meeting sugar limit thresholds. </a:t>
            </a:r>
          </a:p>
          <a:p>
            <a:endParaRPr lang="en-US" baseline="0" dirty="0" smtClean="0"/>
          </a:p>
          <a:p>
            <a:r>
              <a:rPr lang="en-US" baseline="0" dirty="0" smtClean="0"/>
              <a:t>Once a day, the grain component must also be whole grain-rich and that means that the grain must contain at least 50% whole grains and the remaining grains in the item must be creditable.  </a:t>
            </a:r>
          </a:p>
          <a:p>
            <a:endParaRPr lang="en-US" baseline="0" dirty="0" smtClean="0"/>
          </a:p>
          <a:p>
            <a:r>
              <a:rPr lang="en-US" baseline="0" dirty="0" smtClean="0"/>
              <a:t>Be on the lookout for more information on </a:t>
            </a:r>
            <a:r>
              <a:rPr lang="en-US" baseline="0" smtClean="0"/>
              <a:t>ounce equivalents in 2021!</a:t>
            </a:r>
            <a:endParaRPr 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44</a:t>
            </a:fld>
            <a:endParaRPr lang="en-US" altLang="en-US"/>
          </a:p>
        </p:txBody>
      </p:sp>
    </p:spTree>
    <p:extLst>
      <p:ext uri="{BB962C8B-B14F-4D97-AF65-F5344CB8AC3E}">
        <p14:creationId xmlns:p14="http://schemas.microsoft.com/office/powerpoint/2010/main" val="3876952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____ minutes and I am going to take a minute to look at the questions that were sent in through the question and chat box during our lesson today. I will mute my line while I go through them.  </a:t>
            </a:r>
            <a:r>
              <a:rPr lang="en-US" b="1" baseline="0" dirty="0" smtClean="0"/>
              <a:t>(Answer chat box questions, once those are complete, ask if there are any additional questions.  If there are too many questions to answer in the time frame, silence the microphone and take 1 minute to pick and choose the best questions to answer).   </a:t>
            </a:r>
          </a:p>
          <a:p>
            <a:endParaRPr lang="en-US" b="1" baseline="0" dirty="0" smtClean="0"/>
          </a:p>
          <a:p>
            <a:r>
              <a:rPr lang="en-US" b="0" baseline="0" dirty="0" smtClean="0"/>
              <a:t>If you still have questions or if your question was not answered, please contact your assigned child nutrition specialist.  </a:t>
            </a:r>
            <a:endParaRPr lang="en-US" b="0" dirty="0"/>
          </a:p>
        </p:txBody>
      </p:sp>
      <p:sp>
        <p:nvSpPr>
          <p:cNvPr id="4" name="Slide Number Placeholder 3"/>
          <p:cNvSpPr>
            <a:spLocks noGrp="1"/>
          </p:cNvSpPr>
          <p:nvPr>
            <p:ph type="sldNum" sz="quarter" idx="10"/>
          </p:nvPr>
        </p:nvSpPr>
        <p:spPr/>
        <p:txBody>
          <a:bodyPr/>
          <a:lstStyle/>
          <a:p>
            <a:fld id="{E2B63952-BBA8-4838-A0CF-80F9272645AB}" type="slidenum">
              <a:rPr lang="en-US" smtClean="0"/>
              <a:t>45</a:t>
            </a:fld>
            <a:endParaRPr lang="en-US"/>
          </a:p>
        </p:txBody>
      </p:sp>
    </p:spTree>
    <p:extLst>
      <p:ext uri="{BB962C8B-B14F-4D97-AF65-F5344CB8AC3E}">
        <p14:creationId xmlns:p14="http://schemas.microsoft.com/office/powerpoint/2010/main" val="829534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watching this CACFP Meal Pattern Webinar of Creditable and Whole Grain-Rich Grains. ODE is committed to equity and excellence for every learner.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46</a:t>
            </a:fld>
            <a:endParaRPr lang="en-US"/>
          </a:p>
        </p:txBody>
      </p:sp>
    </p:spTree>
    <p:extLst>
      <p:ext uri="{BB962C8B-B14F-4D97-AF65-F5344CB8AC3E}">
        <p14:creationId xmlns:p14="http://schemas.microsoft.com/office/powerpoint/2010/main" val="2493902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want to make sure that our communities are supported in their goal to reach equitable implementation of policy, practices, procedures, and legislation.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47</a:t>
            </a:fld>
            <a:endParaRPr lang="en-US"/>
          </a:p>
        </p:txBody>
      </p:sp>
    </p:spTree>
    <p:extLst>
      <p:ext uri="{BB962C8B-B14F-4D97-AF65-F5344CB8AC3E}">
        <p14:creationId xmlns:p14="http://schemas.microsoft.com/office/powerpoint/2010/main" val="2022989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This institution is an equal opportunity provider.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48</a:t>
            </a:fld>
            <a:endParaRPr lang="en-US"/>
          </a:p>
        </p:txBody>
      </p:sp>
    </p:spTree>
    <p:extLst>
      <p:ext uri="{BB962C8B-B14F-4D97-AF65-F5344CB8AC3E}">
        <p14:creationId xmlns:p14="http://schemas.microsoft.com/office/powerpoint/2010/main" val="1897265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49</a:t>
            </a:fld>
            <a:endParaRPr lang="en-US"/>
          </a:p>
        </p:txBody>
      </p:sp>
    </p:spTree>
    <p:extLst>
      <p:ext uri="{BB962C8B-B14F-4D97-AF65-F5344CB8AC3E}">
        <p14:creationId xmlns:p14="http://schemas.microsoft.com/office/powerpoint/2010/main" val="222938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731519" y="4560571"/>
            <a:ext cx="5852160" cy="4320539"/>
          </a:xfrm>
          <a:prstGeom prst="rect">
            <a:avLst/>
          </a:prstGeom>
          <a:noFill/>
          <a:ln>
            <a:noFill/>
          </a:ln>
        </p:spPr>
        <p:txBody>
          <a:bodyPr lIns="95586" tIns="95586" rIns="95586" bIns="95586" anchor="t" anchorCtr="0">
            <a:noAutofit/>
          </a:bodyPr>
          <a:lstStyle/>
          <a:p>
            <a:pPr>
              <a:lnSpc>
                <a:spcPct val="115000"/>
              </a:lnSpc>
              <a:buClr>
                <a:srgbClr val="000000"/>
              </a:buClr>
              <a:buSzPct val="25000"/>
            </a:pPr>
            <a:r>
              <a:rPr lang="en-US" dirty="0" smtClean="0">
                <a:solidFill>
                  <a:srgbClr val="000000"/>
                </a:solidFill>
              </a:rPr>
              <a:t>You have probably heard of the terms whole grains, refined grains, and enriched grains before</a:t>
            </a:r>
            <a:r>
              <a:rPr lang="en-US" baseline="0" dirty="0" smtClean="0">
                <a:solidFill>
                  <a:srgbClr val="000000"/>
                </a:solidFill>
              </a:rPr>
              <a:t> and probably know that whole grains are healthier for you.  The reason why whole grains are healthier is because they contain the whole grain kernel, including the bran, endosperm, and germ.  The bran provides fibers, vitamins, and minerals, the endosperm provides the bulk of the calories with starchy carbohydrates and protein, and the germ provides antioxidants and vitamins.  Whole grains contain all 3 components – the bran, endosperm, and the germ.</a:t>
            </a:r>
          </a:p>
          <a:p>
            <a:pPr>
              <a:lnSpc>
                <a:spcPct val="115000"/>
              </a:lnSpc>
              <a:buClr>
                <a:srgbClr val="000000"/>
              </a:buClr>
              <a:buSzPct val="25000"/>
            </a:pPr>
            <a:endParaRPr lang="en-US" baseline="0" dirty="0" smtClean="0">
              <a:solidFill>
                <a:srgbClr val="000000"/>
              </a:solidFill>
            </a:endParaRPr>
          </a:p>
          <a:p>
            <a:pPr>
              <a:lnSpc>
                <a:spcPct val="115000"/>
              </a:lnSpc>
              <a:buClr>
                <a:srgbClr val="000000"/>
              </a:buClr>
              <a:buSzPct val="25000"/>
            </a:pPr>
            <a:r>
              <a:rPr lang="en-US" baseline="0" dirty="0" smtClean="0">
                <a:solidFill>
                  <a:srgbClr val="000000"/>
                </a:solidFill>
              </a:rPr>
              <a:t>In refined grains, the bran and the germs are removed and only the starchy endosperm remains.  This is why refined grains contain less nutrients.  </a:t>
            </a:r>
          </a:p>
          <a:p>
            <a:pPr>
              <a:lnSpc>
                <a:spcPct val="115000"/>
              </a:lnSpc>
              <a:buClr>
                <a:srgbClr val="000000"/>
              </a:buClr>
              <a:buSzPct val="25000"/>
            </a:pPr>
            <a:endParaRPr lang="en-US" baseline="0" dirty="0" smtClean="0">
              <a:solidFill>
                <a:srgbClr val="000000"/>
              </a:solidFill>
            </a:endParaRPr>
          </a:p>
          <a:p>
            <a:pPr>
              <a:lnSpc>
                <a:spcPct val="115000"/>
              </a:lnSpc>
              <a:buClr>
                <a:srgbClr val="000000"/>
              </a:buClr>
              <a:buSzPct val="25000"/>
            </a:pPr>
            <a:r>
              <a:rPr lang="en-US" baseline="0" dirty="0" smtClean="0">
                <a:solidFill>
                  <a:srgbClr val="000000"/>
                </a:solidFill>
              </a:rPr>
              <a:t>There are some products that use refined grains and add in vitamins and minerals back into the grain.  These are called enriched grains. </a:t>
            </a:r>
            <a:endParaRPr lang="en-US" dirty="0" smtClean="0">
              <a:solidFill>
                <a:srgbClr val="000000"/>
              </a:solidFill>
            </a:endParaRPr>
          </a:p>
          <a:p>
            <a:pPr>
              <a:lnSpc>
                <a:spcPct val="115000"/>
              </a:lnSpc>
              <a:buClr>
                <a:srgbClr val="000000"/>
              </a:buClr>
              <a:buSzPct val="25000"/>
            </a:pPr>
            <a:endParaRPr lang="en-US" dirty="0" smtClean="0">
              <a:solidFill>
                <a:srgbClr val="000000"/>
              </a:solidFill>
            </a:endParaRPr>
          </a:p>
        </p:txBody>
      </p:sp>
      <p:sp>
        <p:nvSpPr>
          <p:cNvPr id="581" name="Shape 581"/>
          <p:cNvSpPr>
            <a:spLocks noGrp="1" noRot="1" noChangeAspect="1"/>
          </p:cNvSpPr>
          <p:nvPr>
            <p:ph type="sldImg" idx="2"/>
          </p:nvPr>
        </p:nvSpPr>
        <p:spPr>
          <a:xfrm>
            <a:off x="1257300" y="719138"/>
            <a:ext cx="4802188"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61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Think</a:t>
            </a:r>
            <a:r>
              <a:rPr lang="en-US" baseline="0" dirty="0" smtClean="0">
                <a:solidFill>
                  <a:srgbClr val="000000"/>
                </a:solidFill>
              </a:rPr>
              <a:t> about the grains you eat – do you eat more whole grains, refined grains, or enriched grains?  For example, if you eat brown rice, you are eating a whole grain. </a:t>
            </a:r>
            <a:r>
              <a:rPr lang="en-US" b="1" baseline="0" dirty="0" smtClean="0">
                <a:solidFill>
                  <a:srgbClr val="000000"/>
                </a:solidFill>
              </a:rPr>
              <a:t>(click) </a:t>
            </a:r>
            <a:r>
              <a:rPr lang="en-US" baseline="0" dirty="0" smtClean="0">
                <a:solidFill>
                  <a:srgbClr val="000000"/>
                </a:solidFill>
              </a:rPr>
              <a:t>The rice is brown because it contains the bran on the outside of the grain. You don’t see the germ on the inside, but it’s still there too. If you eat white rice, </a:t>
            </a:r>
            <a:r>
              <a:rPr lang="en-US" b="1" baseline="0" dirty="0" smtClean="0">
                <a:solidFill>
                  <a:srgbClr val="000000"/>
                </a:solidFill>
              </a:rPr>
              <a:t>(click)</a:t>
            </a:r>
            <a:r>
              <a:rPr lang="en-US" baseline="0" dirty="0" smtClean="0">
                <a:solidFill>
                  <a:srgbClr val="000000"/>
                </a:solidFill>
              </a:rPr>
              <a:t> the bran and germ have been removed so you are only left with the white endosperm.  This is a refined grain and contains less nutrients.  Finally, if you eat enriched white rice, you are eating a refined grain </a:t>
            </a:r>
            <a:r>
              <a:rPr lang="en-US" b="1" baseline="0" dirty="0" smtClean="0">
                <a:solidFill>
                  <a:srgbClr val="000000"/>
                </a:solidFill>
              </a:rPr>
              <a:t>(click) </a:t>
            </a:r>
            <a:r>
              <a:rPr lang="en-US" b="0" baseline="0" dirty="0" smtClean="0">
                <a:solidFill>
                  <a:srgbClr val="000000"/>
                </a:solidFill>
              </a:rPr>
              <a:t>that has B-vitamins and iron added back into it.  </a:t>
            </a:r>
            <a:r>
              <a:rPr lang="en-US" baseline="0" dirty="0" smtClean="0">
                <a:solidFill>
                  <a:srgbClr val="000000"/>
                </a:solidFill>
              </a:rPr>
              <a:t> </a:t>
            </a: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41161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keeping in mind the definitions of a whole grain, a refined grain, and an enriched grain,</a:t>
            </a:r>
            <a:r>
              <a:rPr lang="en-US" baseline="0" dirty="0" smtClean="0"/>
              <a:t> think about this question: </a:t>
            </a:r>
            <a:r>
              <a:rPr lang="en-US" b="1" baseline="0" dirty="0" smtClean="0"/>
              <a:t>(launch poll) </a:t>
            </a:r>
            <a:r>
              <a:rPr lang="en-US" baseline="0" dirty="0" smtClean="0"/>
              <a:t>Corn flour has been processed to remove the bran and the germ.  No additional vitamins or minerals have been added.  What type of grain product is this?  Is a whole grain, refined grain, enriched grain, or a whole grain-rich grain?</a:t>
            </a:r>
          </a:p>
          <a:p>
            <a:endParaRPr lang="en-US" baseline="0" dirty="0" smtClean="0"/>
          </a:p>
          <a:p>
            <a:r>
              <a:rPr lang="en-US" baseline="0" dirty="0" smtClean="0"/>
              <a:t>Take a few seconds to think about this. If you have the slide handouts, you can go back and review your key terms slide if you’re not sure.  Just a few more seconds….</a:t>
            </a:r>
          </a:p>
          <a:p>
            <a:endParaRPr lang="en-US" baseline="0" dirty="0" smtClean="0"/>
          </a:p>
          <a:p>
            <a:r>
              <a:rPr lang="en-US" b="1" baseline="0" dirty="0" smtClean="0"/>
              <a:t>(close poll, share poll) </a:t>
            </a:r>
            <a:r>
              <a:rPr lang="en-US" b="0" baseline="0" dirty="0" smtClean="0"/>
              <a:t>So here’s what everyone thought….</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158259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 answer is that Corn Flour – as described here, is a refined grain.  The reason why this is a refined grain is because it has the bran and germ removed.  Once you remove part of the whole kernel, the product becomes a refined grain.  If you have a corn flour that adds vitamins and minerals back in, you would get an enriched grain, but in this case, no additional enrichment is added back in, so you have a refined grain.  </a:t>
            </a:r>
          </a:p>
          <a:p>
            <a:endParaRPr lang="en-US" baseline="0" dirty="0" smtClean="0"/>
          </a:p>
          <a:p>
            <a:r>
              <a:rPr lang="en-US" baseline="0" dirty="0" smtClean="0"/>
              <a:t>Nice job, everyone!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28870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the key terms for grains, let’s define</a:t>
            </a:r>
            <a:r>
              <a:rPr lang="en-US" baseline="0" dirty="0" smtClean="0"/>
              <a:t> Creditable Grains for CACFP.  Creditable grains are nutritious grains that can be served in CACFP as part of a reimbursable meal or snack.  A creditable grain can be one of five types of grains.  It can be either 1) a whole grain, 2) an enriched grain, 3) bran, or 4) germ.  It can also be 5) a fortified breakfast cereal that meets a sugar limit threshold.  </a:t>
            </a:r>
            <a:endParaRPr lang="en-US" dirty="0" smtClean="0"/>
          </a:p>
          <a:p>
            <a:endParaRPr lang="en-US" dirty="0" smtClean="0"/>
          </a:p>
          <a:p>
            <a:r>
              <a:rPr lang="en-US" baseline="0" dirty="0" smtClean="0"/>
              <a:t>Notice that refined grains is not on this list?  Unlike refined grains, all of these grains either contain both the bran or germ or they have additional vitamins added back in.  We want to make sure that the grains served as part of your CACFP meals are nutritious, and making sure that your grain products meet one of these 5 categories will help make sure that your grains are contributing important B-vitamins and fiber to your participants’ diet.  </a:t>
            </a:r>
          </a:p>
          <a:p>
            <a:endParaRPr lang="en-US" baseline="0" dirty="0" smtClean="0"/>
          </a:p>
          <a:p>
            <a:r>
              <a:rPr lang="en-US" baseline="0" dirty="0" smtClean="0"/>
              <a:t>Most grocery stores and vendors will have lots of great creditable grain options to choose from.  Again, all grain items served as part of a reimbursable CACFP meal or snack must be creditable grains. </a:t>
            </a:r>
          </a:p>
          <a:p>
            <a:endParaRPr lang="en-US" baseline="0" dirty="0" smtClean="0"/>
          </a:p>
          <a:p>
            <a:r>
              <a:rPr lang="en-US" baseline="0" dirty="0" smtClean="0"/>
              <a:t>Let’s explore some of the common creditable grains you may find out in the world by going through each type of creditable grain in more depth. </a:t>
            </a:r>
            <a:endParaRPr lang="en-US" dirty="0" smtClean="0"/>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9</a:t>
            </a:fld>
            <a:endParaRPr lang="en-US" altLang="en-US"/>
          </a:p>
        </p:txBody>
      </p:sp>
    </p:spTree>
    <p:extLst>
      <p:ext uri="{BB962C8B-B14F-4D97-AF65-F5344CB8AC3E}">
        <p14:creationId xmlns:p14="http://schemas.microsoft.com/office/powerpoint/2010/main" val="2269233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100042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50906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23" r:id="rId12"/>
    <p:sldLayoutId id="2147483724" r:id="rId13"/>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hyperlink" Target="https://www.oregon.gov/ode/students-and-family/childnutrition/cacfp/Documents/WIC%20Food%20List%202019%20accessible.pd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20.xml"/><Relationship Id="rId1" Type="http://schemas.openxmlformats.org/officeDocument/2006/relationships/tags" Target="../tags/tag17.xml"/><Relationship Id="rId6" Type="http://schemas.openxmlformats.org/officeDocument/2006/relationships/hyperlink" Target="https://www.oregon.gov/ode/students-and-family/childnutrition/cacfp/Documents/How%20to%20Use%20the%20CACFP%20Sugar%20Limits%20Wallet%20Card.pdf" TargetMode="External"/><Relationship Id="rId5" Type="http://schemas.openxmlformats.org/officeDocument/2006/relationships/image" Target="../media/image11.png"/><Relationship Id="rId4" Type="http://schemas.openxmlformats.org/officeDocument/2006/relationships/hyperlink" Target="https://www.oregon.gov/ode/students-and-family/childnutrition/cacfp/Documents/CACFP%20Sugar%20Limit%20Card%20-%20ODE%20CNP%20Print.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hyperlink" Target="https://www.oregon.gov/ode/students-and-family/childnutrition/cacfp/Documents/CACFP16-2017_Exhibit%20A%20Only_Accessible.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1.xml"/><Relationship Id="rId1" Type="http://schemas.openxmlformats.org/officeDocument/2006/relationships/tags" Target="../tags/tag3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3.xml"/><Relationship Id="rId5" Type="http://schemas.openxmlformats.org/officeDocument/2006/relationships/image" Target="../media/image25.png"/><Relationship Id="rId4" Type="http://schemas.openxmlformats.org/officeDocument/2006/relationships/hyperlink" Target="https://www.oregon.gov/ode/students-and-family/childnutrition/cacfp/Documents/WIC%20Food%20List%202019%20accessible.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4.xml"/><Relationship Id="rId5" Type="http://schemas.openxmlformats.org/officeDocument/2006/relationships/image" Target="../media/image12.png"/><Relationship Id="rId4" Type="http://schemas.openxmlformats.org/officeDocument/2006/relationships/hyperlink" Target="https://www.oregon.gov/ode/students-and-family/childnutrition/cacfp/Documents/WIC%20Food%20List%202019%20accessible.pdf"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1.xml"/><Relationship Id="rId6" Type="http://schemas.openxmlformats.org/officeDocument/2006/relationships/hyperlink" Target="https://www.oregon.gov/ode/students-and-family/childnutrition/cacfp/Documents/Flowchart%20for%20Determining%20Creditable%20and%20Whole%20Grain.pdf"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28.png"/><Relationship Id="rId4" Type="http://schemas.openxmlformats.org/officeDocument/2006/relationships/hyperlink" Target="https://www.fns.usda.gov/tn/crediting-handbook-child-and-adult-care-food-program"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fns.usda.gov/tn/meal-pattern-training-worksheets-cacfp"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0.xml"/><Relationship Id="rId1" Type="http://schemas.openxmlformats.org/officeDocument/2006/relationships/tags" Target="../tags/tag44.xml"/><Relationship Id="rId5" Type="http://schemas.openxmlformats.org/officeDocument/2006/relationships/image" Target="../media/image31.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49.xml"/><Relationship Id="rId5" Type="http://schemas.openxmlformats.org/officeDocument/2006/relationships/hyperlink" Target="mailto:program.intake@usda.gov" TargetMode="External"/><Relationship Id="rId4" Type="http://schemas.openxmlformats.org/officeDocument/2006/relationships/hyperlink" Target="https://www.ascr.usda.gov/filing-program-discrimination-complaint-usda-customer"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0.xml"/><Relationship Id="rId5" Type="http://schemas.openxmlformats.org/officeDocument/2006/relationships/hyperlink" Target="https://www.oregon.gov/ode/students-and-family/childnutrition/cacfp/Pages/Community%20Nutrition%20Programs.aspx" TargetMode="External"/><Relationship Id="rId4" Type="http://schemas.openxmlformats.org/officeDocument/2006/relationships/hyperlink" Target="mailto:Shirley.Wu@state.or.u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893" y="2754690"/>
            <a:ext cx="8721522" cy="2743849"/>
          </a:xfrm>
        </p:spPr>
        <p:txBody>
          <a:bodyPr>
            <a:normAutofit fontScale="90000"/>
          </a:bodyPr>
          <a:lstStyle/>
          <a:p>
            <a:r>
              <a:rPr lang="en-US" dirty="0" smtClean="0"/>
              <a:t>CACFP Meal Pattern Webinar</a:t>
            </a:r>
            <a:br>
              <a:rPr lang="en-US" dirty="0" smtClean="0"/>
            </a:br>
            <a:r>
              <a:rPr lang="en-US" dirty="0" smtClean="0"/>
              <a:t>Creditable and Whole Grain-Rich Grains</a:t>
            </a:r>
            <a:br>
              <a:rPr lang="en-US" dirty="0" smtClean="0"/>
            </a:br>
            <a:r>
              <a:rPr lang="en-US" dirty="0"/>
              <a:t/>
            </a:r>
            <a:br>
              <a:rPr lang="en-US" dirty="0"/>
            </a:br>
            <a:r>
              <a:rPr lang="en-US" dirty="0" smtClean="0"/>
              <a:t>Recorded: August 11, 2020</a:t>
            </a:r>
            <a:br>
              <a:rPr lang="en-US" dirty="0" smtClean="0"/>
            </a:br>
            <a:r>
              <a:rPr lang="en-US" sz="3100" dirty="0" smtClean="0"/>
              <a:t>Edited: August 26, 2020</a:t>
            </a:r>
            <a:endParaRPr lang="en-US" dirty="0"/>
          </a:p>
        </p:txBody>
      </p:sp>
      <p:sp>
        <p:nvSpPr>
          <p:cNvPr id="2" name="TextBox 1"/>
          <p:cNvSpPr txBox="1"/>
          <p:nvPr/>
        </p:nvSpPr>
        <p:spPr>
          <a:xfrm>
            <a:off x="2218829" y="5720416"/>
            <a:ext cx="4658673" cy="381361"/>
          </a:xfrm>
          <a:prstGeom prst="rect">
            <a:avLst/>
          </a:prstGeom>
          <a:noFill/>
        </p:spPr>
        <p:txBody>
          <a:bodyPr wrap="square" rtlCol="0">
            <a:spAutoFit/>
          </a:bodyPr>
          <a:lstStyle/>
          <a:p>
            <a:r>
              <a:rPr lang="en-US" dirty="0" smtClean="0"/>
              <a:t>This training was funded by a grant from USDA</a:t>
            </a:r>
            <a:endParaRPr lang="en-US" dirty="0"/>
          </a:p>
        </p:txBody>
      </p:sp>
    </p:spTree>
    <p:custDataLst>
      <p:tags r:id="rId1"/>
    </p:custDataLst>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Common Whole-Grain Ingredients</a:t>
            </a:r>
            <a:endParaRPr lang="en-US" dirty="0"/>
          </a:p>
        </p:txBody>
      </p:sp>
      <p:sp>
        <p:nvSpPr>
          <p:cNvPr id="7" name="TextBox 6"/>
          <p:cNvSpPr txBox="1"/>
          <p:nvPr/>
        </p:nvSpPr>
        <p:spPr>
          <a:xfrm>
            <a:off x="233915" y="1228061"/>
            <a:ext cx="8601740" cy="5016758"/>
          </a:xfrm>
          <a:prstGeom prst="rect">
            <a:avLst/>
          </a:prstGeom>
          <a:noFill/>
        </p:spPr>
        <p:txBody>
          <a:bodyPr wrap="square" numCol="3" rtlCol="0">
            <a:spAutoFit/>
          </a:bodyPr>
          <a:lstStyle/>
          <a:p>
            <a:r>
              <a:rPr lang="en-US" sz="2000" dirty="0" smtClean="0"/>
              <a:t>Amaranth</a:t>
            </a:r>
          </a:p>
          <a:p>
            <a:r>
              <a:rPr lang="en-US" sz="2000" dirty="0" smtClean="0"/>
              <a:t>Amaranth flour</a:t>
            </a:r>
          </a:p>
          <a:p>
            <a:r>
              <a:rPr lang="en-US" sz="2000" dirty="0" smtClean="0"/>
              <a:t>Brown Rice</a:t>
            </a:r>
          </a:p>
          <a:p>
            <a:r>
              <a:rPr lang="en-US" sz="2000" dirty="0" smtClean="0"/>
              <a:t>Brown Rice flour</a:t>
            </a:r>
          </a:p>
          <a:p>
            <a:r>
              <a:rPr lang="en-US" sz="2000" dirty="0" smtClean="0"/>
              <a:t>Buckwheat</a:t>
            </a:r>
          </a:p>
          <a:p>
            <a:r>
              <a:rPr lang="en-US" sz="2000" dirty="0" smtClean="0"/>
              <a:t>Buckwheat flour</a:t>
            </a:r>
          </a:p>
          <a:p>
            <a:r>
              <a:rPr lang="en-US" sz="2000" dirty="0" smtClean="0"/>
              <a:t>Buckwheat groats</a:t>
            </a:r>
          </a:p>
          <a:p>
            <a:r>
              <a:rPr lang="en-US" sz="2000" dirty="0" smtClean="0"/>
              <a:t>Bulgur</a:t>
            </a:r>
          </a:p>
          <a:p>
            <a:r>
              <a:rPr lang="en-US" sz="2000" dirty="0" smtClean="0"/>
              <a:t>Corn Masa/Masa </a:t>
            </a:r>
            <a:r>
              <a:rPr lang="en-US" sz="2000" dirty="0" err="1" smtClean="0"/>
              <a:t>harina</a:t>
            </a:r>
            <a:endParaRPr lang="en-US" sz="2000" dirty="0" smtClean="0"/>
          </a:p>
          <a:p>
            <a:r>
              <a:rPr lang="en-US" sz="2000" dirty="0" smtClean="0"/>
              <a:t>Cracked wheat</a:t>
            </a:r>
          </a:p>
          <a:p>
            <a:r>
              <a:rPr lang="en-US" sz="2000" dirty="0" smtClean="0"/>
              <a:t>Graham flour</a:t>
            </a:r>
          </a:p>
          <a:p>
            <a:r>
              <a:rPr lang="en-US" sz="2000" dirty="0" smtClean="0"/>
              <a:t>Instant oatmeal</a:t>
            </a:r>
          </a:p>
          <a:p>
            <a:r>
              <a:rPr lang="en-US" sz="2000" dirty="0" smtClean="0"/>
              <a:t>Millet</a:t>
            </a:r>
          </a:p>
          <a:p>
            <a:r>
              <a:rPr lang="en-US" sz="2000" dirty="0" smtClean="0"/>
              <a:t>Millet flour</a:t>
            </a:r>
          </a:p>
          <a:p>
            <a:r>
              <a:rPr lang="en-US" sz="2000" dirty="0" smtClean="0"/>
              <a:t>Oats</a:t>
            </a:r>
          </a:p>
          <a:p>
            <a:r>
              <a:rPr lang="en-US" sz="2000" dirty="0" smtClean="0"/>
              <a:t>Oat groats</a:t>
            </a:r>
          </a:p>
          <a:p>
            <a:r>
              <a:rPr lang="en-US" sz="2000" dirty="0" smtClean="0"/>
              <a:t>Old fashioned oats</a:t>
            </a:r>
          </a:p>
          <a:p>
            <a:r>
              <a:rPr lang="en-US" sz="2000" dirty="0" smtClean="0"/>
              <a:t>Quick cooking oats</a:t>
            </a:r>
          </a:p>
          <a:p>
            <a:r>
              <a:rPr lang="en-US" sz="2000" dirty="0" smtClean="0"/>
              <a:t>Quinoa</a:t>
            </a:r>
          </a:p>
          <a:p>
            <a:r>
              <a:rPr lang="en-US" sz="2000" dirty="0" smtClean="0"/>
              <a:t>Rye groats</a:t>
            </a:r>
          </a:p>
          <a:p>
            <a:r>
              <a:rPr lang="en-US" sz="2000" dirty="0" smtClean="0"/>
              <a:t>Sorghum</a:t>
            </a:r>
          </a:p>
          <a:p>
            <a:r>
              <a:rPr lang="en-US" sz="2000" dirty="0" smtClean="0"/>
              <a:t>Sorghum flour</a:t>
            </a:r>
          </a:p>
          <a:p>
            <a:r>
              <a:rPr lang="en-US" sz="2000" dirty="0" smtClean="0"/>
              <a:t>Spelt berries</a:t>
            </a:r>
          </a:p>
          <a:p>
            <a:r>
              <a:rPr lang="en-US" sz="2000" dirty="0" smtClean="0"/>
              <a:t>Sprouted brown rice</a:t>
            </a:r>
          </a:p>
          <a:p>
            <a:r>
              <a:rPr lang="en-US" sz="2000" dirty="0" smtClean="0"/>
              <a:t>Sprouted buckwheat</a:t>
            </a:r>
          </a:p>
          <a:p>
            <a:r>
              <a:rPr lang="en-US" sz="2000" dirty="0" smtClean="0"/>
              <a:t>Sprouted spelt</a:t>
            </a:r>
          </a:p>
          <a:p>
            <a:r>
              <a:rPr lang="en-US" sz="2000" dirty="0" smtClean="0"/>
              <a:t>Sprouted whole rye</a:t>
            </a:r>
          </a:p>
          <a:p>
            <a:r>
              <a:rPr lang="en-US" sz="2000" dirty="0" smtClean="0"/>
              <a:t>Sprouted whole wheat</a:t>
            </a:r>
          </a:p>
          <a:p>
            <a:r>
              <a:rPr lang="en-US" sz="2000" dirty="0" smtClean="0"/>
              <a:t>Steel cut oats</a:t>
            </a:r>
          </a:p>
          <a:p>
            <a:r>
              <a:rPr lang="en-US" sz="2000" dirty="0" err="1" smtClean="0"/>
              <a:t>Teff</a:t>
            </a:r>
            <a:endParaRPr lang="en-US" sz="2000" dirty="0" smtClean="0"/>
          </a:p>
          <a:p>
            <a:r>
              <a:rPr lang="en-US" sz="2000" dirty="0" err="1" smtClean="0"/>
              <a:t>Teff</a:t>
            </a:r>
            <a:r>
              <a:rPr lang="en-US" sz="2000" dirty="0" smtClean="0"/>
              <a:t> flour</a:t>
            </a:r>
          </a:p>
          <a:p>
            <a:r>
              <a:rPr lang="en-US" sz="2000" dirty="0" smtClean="0"/>
              <a:t>Triticale</a:t>
            </a:r>
          </a:p>
          <a:p>
            <a:r>
              <a:rPr lang="en-US" sz="2000" dirty="0" smtClean="0"/>
              <a:t>Triticale flour</a:t>
            </a:r>
          </a:p>
          <a:p>
            <a:r>
              <a:rPr lang="en-US" sz="2000" dirty="0" smtClean="0"/>
              <a:t>Wheat berries</a:t>
            </a:r>
          </a:p>
          <a:p>
            <a:r>
              <a:rPr lang="en-US" sz="2000" dirty="0" smtClean="0"/>
              <a:t>Wheat groats</a:t>
            </a:r>
          </a:p>
          <a:p>
            <a:r>
              <a:rPr lang="en-US" sz="2000" dirty="0" smtClean="0"/>
              <a:t>White whole wheat flour</a:t>
            </a:r>
          </a:p>
          <a:p>
            <a:r>
              <a:rPr lang="en-US" sz="2000" dirty="0" smtClean="0"/>
              <a:t>Whole corn</a:t>
            </a:r>
          </a:p>
          <a:p>
            <a:r>
              <a:rPr lang="en-US" sz="2000" dirty="0" smtClean="0"/>
              <a:t>Whole durum flour</a:t>
            </a:r>
          </a:p>
          <a:p>
            <a:r>
              <a:rPr lang="en-US" sz="2000" dirty="0" smtClean="0"/>
              <a:t>Whole grain corn flour</a:t>
            </a:r>
          </a:p>
          <a:p>
            <a:r>
              <a:rPr lang="en-US" sz="2000" dirty="0" smtClean="0"/>
              <a:t>Whole grain oat flour</a:t>
            </a:r>
          </a:p>
          <a:p>
            <a:r>
              <a:rPr lang="en-US" sz="2000" dirty="0" smtClean="0"/>
              <a:t>Whole grain spelt flour</a:t>
            </a:r>
          </a:p>
          <a:p>
            <a:r>
              <a:rPr lang="en-US" sz="2000" dirty="0" smtClean="0"/>
              <a:t>Whole grain wheat</a:t>
            </a:r>
          </a:p>
          <a:p>
            <a:r>
              <a:rPr lang="en-US" sz="2000" dirty="0" smtClean="0"/>
              <a:t>Whole grain wheat flakes</a:t>
            </a:r>
          </a:p>
          <a:p>
            <a:r>
              <a:rPr lang="en-US" sz="2000" dirty="0" smtClean="0"/>
              <a:t>Whole grain wheat flour</a:t>
            </a:r>
          </a:p>
          <a:p>
            <a:r>
              <a:rPr lang="en-US" sz="2000" dirty="0" smtClean="0"/>
              <a:t>Whole rye flour</a:t>
            </a:r>
          </a:p>
          <a:p>
            <a:r>
              <a:rPr lang="en-US" sz="2000" dirty="0" smtClean="0"/>
              <a:t>Whole wheat flour</a:t>
            </a:r>
            <a:endParaRPr lang="en-US" sz="2000" dirty="0"/>
          </a:p>
        </p:txBody>
      </p:sp>
    </p:spTree>
    <p:custDataLst>
      <p:tags r:id="rId1"/>
    </p:custDataLst>
    <p:extLst>
      <p:ext uri="{BB962C8B-B14F-4D97-AF65-F5344CB8AC3E}">
        <p14:creationId xmlns:p14="http://schemas.microsoft.com/office/powerpoint/2010/main" val="104984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Common Enriched Grain Ingredients and Bran and Germ Ingredients</a:t>
            </a:r>
            <a:endParaRPr lang="en-US" dirty="0"/>
          </a:p>
        </p:txBody>
      </p:sp>
      <p:sp>
        <p:nvSpPr>
          <p:cNvPr id="12" name="TextBox 11"/>
          <p:cNvSpPr txBox="1"/>
          <p:nvPr/>
        </p:nvSpPr>
        <p:spPr>
          <a:xfrm>
            <a:off x="308345" y="1241624"/>
            <a:ext cx="4045688" cy="3785652"/>
          </a:xfrm>
          <a:prstGeom prst="rect">
            <a:avLst/>
          </a:prstGeom>
          <a:noFill/>
        </p:spPr>
        <p:txBody>
          <a:bodyPr wrap="square" rtlCol="0">
            <a:spAutoFit/>
          </a:bodyPr>
          <a:lstStyle/>
          <a:p>
            <a:r>
              <a:rPr lang="en-US" sz="2000" u="sng" dirty="0" smtClean="0"/>
              <a:t>Enriched Grains</a:t>
            </a:r>
          </a:p>
          <a:p>
            <a:r>
              <a:rPr lang="en-US" sz="2000" dirty="0" smtClean="0"/>
              <a:t>Enriched bromated flour</a:t>
            </a:r>
          </a:p>
          <a:p>
            <a:r>
              <a:rPr lang="en-US" sz="2000" dirty="0" smtClean="0"/>
              <a:t>Enriched corn flour</a:t>
            </a:r>
          </a:p>
          <a:p>
            <a:r>
              <a:rPr lang="en-US" sz="2000" dirty="0" smtClean="0"/>
              <a:t>Enriched durum flour</a:t>
            </a:r>
          </a:p>
          <a:p>
            <a:r>
              <a:rPr lang="en-US" sz="2000" dirty="0" smtClean="0"/>
              <a:t>Enriched durum wheat flour</a:t>
            </a:r>
          </a:p>
          <a:p>
            <a:r>
              <a:rPr lang="en-US" sz="2000" dirty="0" smtClean="0"/>
              <a:t>Enriched farina</a:t>
            </a:r>
          </a:p>
          <a:p>
            <a:r>
              <a:rPr lang="en-US" sz="2000" dirty="0" smtClean="0"/>
              <a:t>Enriched rice</a:t>
            </a:r>
          </a:p>
          <a:p>
            <a:r>
              <a:rPr lang="en-US" sz="2000" dirty="0" smtClean="0"/>
              <a:t>Enriched rice flour</a:t>
            </a:r>
          </a:p>
          <a:p>
            <a:r>
              <a:rPr lang="en-US" sz="2000" dirty="0" smtClean="0"/>
              <a:t>Enriched rye flour</a:t>
            </a:r>
          </a:p>
          <a:p>
            <a:r>
              <a:rPr lang="en-US" sz="2000" dirty="0" smtClean="0"/>
              <a:t>Enriched wheat flour</a:t>
            </a:r>
          </a:p>
          <a:p>
            <a:r>
              <a:rPr lang="en-US" sz="2000" dirty="0" smtClean="0"/>
              <a:t>Enriched white flour</a:t>
            </a:r>
          </a:p>
          <a:p>
            <a:r>
              <a:rPr lang="en-US" sz="2000" dirty="0" smtClean="0"/>
              <a:t>Any grains with “enriched” </a:t>
            </a:r>
          </a:p>
        </p:txBody>
      </p:sp>
      <p:sp>
        <p:nvSpPr>
          <p:cNvPr id="13" name="TextBox 12"/>
          <p:cNvSpPr txBox="1"/>
          <p:nvPr/>
        </p:nvSpPr>
        <p:spPr>
          <a:xfrm>
            <a:off x="4354033" y="1217679"/>
            <a:ext cx="4051005" cy="2246769"/>
          </a:xfrm>
          <a:prstGeom prst="rect">
            <a:avLst/>
          </a:prstGeom>
          <a:noFill/>
        </p:spPr>
        <p:txBody>
          <a:bodyPr wrap="square" rtlCol="0">
            <a:spAutoFit/>
          </a:bodyPr>
          <a:lstStyle/>
          <a:p>
            <a:r>
              <a:rPr lang="en-US" sz="2000" u="sng" dirty="0" smtClean="0"/>
              <a:t>Bran or Germ Ingredients</a:t>
            </a:r>
          </a:p>
          <a:p>
            <a:r>
              <a:rPr lang="en-US" sz="2000" dirty="0" smtClean="0"/>
              <a:t>Corn bran</a:t>
            </a:r>
          </a:p>
          <a:p>
            <a:r>
              <a:rPr lang="en-US" sz="2000" dirty="0" smtClean="0"/>
              <a:t>Oat bran</a:t>
            </a:r>
          </a:p>
          <a:p>
            <a:r>
              <a:rPr lang="en-US" sz="2000" dirty="0" smtClean="0"/>
              <a:t>Rice bran</a:t>
            </a:r>
          </a:p>
          <a:p>
            <a:r>
              <a:rPr lang="en-US" sz="2000" dirty="0" smtClean="0"/>
              <a:t>Rye bran</a:t>
            </a:r>
            <a:endParaRPr lang="en-US" sz="2000" dirty="0"/>
          </a:p>
          <a:p>
            <a:r>
              <a:rPr lang="en-US" sz="2000" dirty="0" smtClean="0"/>
              <a:t>Wheat bran</a:t>
            </a:r>
          </a:p>
          <a:p>
            <a:r>
              <a:rPr lang="en-US" sz="2000" dirty="0" smtClean="0"/>
              <a:t>Wheat germ</a:t>
            </a:r>
          </a:p>
        </p:txBody>
      </p:sp>
      <p:sp>
        <p:nvSpPr>
          <p:cNvPr id="14" name="TextBox 13"/>
          <p:cNvSpPr txBox="1"/>
          <p:nvPr/>
        </p:nvSpPr>
        <p:spPr>
          <a:xfrm>
            <a:off x="308345" y="5107208"/>
            <a:ext cx="8256181" cy="707886"/>
          </a:xfrm>
          <a:prstGeom prst="rect">
            <a:avLst/>
          </a:prstGeom>
          <a:noFill/>
        </p:spPr>
        <p:txBody>
          <a:bodyPr wrap="square" rtlCol="0">
            <a:spAutoFit/>
          </a:bodyPr>
          <a:lstStyle/>
          <a:p>
            <a:r>
              <a:rPr lang="en-US" sz="2000" dirty="0" smtClean="0"/>
              <a:t>Enriched products may also include a list of vitamins in parenthesis instead. For example: Durum flour (niacin, iron, riboflavin, folic acid, thiamin) </a:t>
            </a:r>
            <a:endParaRPr lang="en-US" sz="20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2309">
            <a:off x="5696494" y="2241638"/>
            <a:ext cx="2684959" cy="2684959"/>
          </a:xfrm>
          <a:prstGeom prst="rect">
            <a:avLst/>
          </a:prstGeom>
        </p:spPr>
      </p:pic>
    </p:spTree>
    <p:custDataLst>
      <p:tags r:id="rId1"/>
    </p:custDataLst>
    <p:extLst>
      <p:ext uri="{BB962C8B-B14F-4D97-AF65-F5344CB8AC3E}">
        <p14:creationId xmlns:p14="http://schemas.microsoft.com/office/powerpoint/2010/main" val="3064970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Fortified Breakfast Cereals</a:t>
            </a:r>
            <a:endParaRPr lang="en-US" dirty="0"/>
          </a:p>
        </p:txBody>
      </p:sp>
      <p:sp>
        <p:nvSpPr>
          <p:cNvPr id="3" name="Content Placeholder 2"/>
          <p:cNvSpPr>
            <a:spLocks noGrp="1"/>
          </p:cNvSpPr>
          <p:nvPr>
            <p:ph idx="4294967295"/>
          </p:nvPr>
        </p:nvSpPr>
        <p:spPr>
          <a:xfrm>
            <a:off x="236823" y="1059869"/>
            <a:ext cx="8378825" cy="2749550"/>
          </a:xfrm>
        </p:spPr>
        <p:txBody>
          <a:bodyPr/>
          <a:lstStyle/>
          <a:p>
            <a:r>
              <a:rPr lang="en-US" b="1" dirty="0" smtClean="0"/>
              <a:t>Fortification:</a:t>
            </a:r>
            <a:r>
              <a:rPr lang="en-US" dirty="0" smtClean="0"/>
              <a:t> Adding vitamins and minerals – check the Nutrition Facts Label</a:t>
            </a:r>
          </a:p>
          <a:p>
            <a:r>
              <a:rPr lang="en-US" b="1" dirty="0" smtClean="0"/>
              <a:t>Sugar Limit Threshold: </a:t>
            </a:r>
            <a:r>
              <a:rPr lang="en-US" dirty="0" smtClean="0"/>
              <a:t>All </a:t>
            </a:r>
            <a:r>
              <a:rPr lang="en-US" dirty="0"/>
              <a:t>breakfast cereals (including granola) must contain no more than 6 grams of sugar per dry ounce of cereal</a:t>
            </a:r>
          </a:p>
          <a:p>
            <a:pPr marL="0" indent="0">
              <a:buNone/>
            </a:pPr>
            <a:endParaRPr lang="en-US" dirty="0"/>
          </a:p>
        </p:txBody>
      </p:sp>
      <p:pic>
        <p:nvPicPr>
          <p:cNvPr id="5" name="Picture 4"/>
          <p:cNvPicPr>
            <a:picLocks noChangeAspect="1"/>
          </p:cNvPicPr>
          <p:nvPr/>
        </p:nvPicPr>
        <p:blipFill>
          <a:blip r:embed="rId4"/>
          <a:stretch>
            <a:fillRect/>
          </a:stretch>
        </p:blipFill>
        <p:spPr>
          <a:xfrm>
            <a:off x="4762926" y="3472855"/>
            <a:ext cx="3485526" cy="157979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707921" y="3472855"/>
            <a:ext cx="3525903" cy="2675308"/>
          </a:xfrm>
          <a:prstGeom prst="rect">
            <a:avLst/>
          </a:prstGeom>
          <a:ln>
            <a:solidFill>
              <a:schemeClr val="tx1"/>
            </a:solidFill>
          </a:ln>
        </p:spPr>
      </p:pic>
    </p:spTree>
    <p:custDataLst>
      <p:tags r:id="rId1"/>
    </p:custDataLst>
    <p:extLst>
      <p:ext uri="{BB962C8B-B14F-4D97-AF65-F5344CB8AC3E}">
        <p14:creationId xmlns:p14="http://schemas.microsoft.com/office/powerpoint/2010/main" val="428273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341999" y="1006978"/>
            <a:ext cx="6029325" cy="4219575"/>
          </a:xfrm>
          <a:prstGeom prst="rect">
            <a:avLst/>
          </a:prstGeom>
          <a:ln>
            <a:solidFill>
              <a:schemeClr val="tx1"/>
            </a:solidFill>
          </a:ln>
        </p:spPr>
      </p:pic>
      <p:sp>
        <p:nvSpPr>
          <p:cNvPr id="2" name="Title 1"/>
          <p:cNvSpPr>
            <a:spLocks noGrp="1"/>
          </p:cNvSpPr>
          <p:nvPr>
            <p:ph type="title"/>
          </p:nvPr>
        </p:nvSpPr>
        <p:spPr/>
        <p:txBody>
          <a:bodyPr/>
          <a:lstStyle/>
          <a:p>
            <a:r>
              <a:rPr lang="en-US" dirty="0" smtClean="0"/>
              <a:t>Fortification</a:t>
            </a:r>
            <a:endParaRPr lang="en-US" dirty="0"/>
          </a:p>
        </p:txBody>
      </p:sp>
      <p:sp>
        <p:nvSpPr>
          <p:cNvPr id="6" name="Rectangle 5"/>
          <p:cNvSpPr/>
          <p:nvPr/>
        </p:nvSpPr>
        <p:spPr>
          <a:xfrm>
            <a:off x="1005736" y="1920307"/>
            <a:ext cx="6728318" cy="252780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5479" y="5282468"/>
            <a:ext cx="8124346" cy="954107"/>
          </a:xfrm>
          <a:prstGeom prst="rect">
            <a:avLst/>
          </a:prstGeom>
          <a:noFill/>
        </p:spPr>
        <p:txBody>
          <a:bodyPr wrap="square" rtlCol="0">
            <a:spAutoFit/>
          </a:bodyPr>
          <a:lstStyle/>
          <a:p>
            <a:r>
              <a:rPr lang="en-US" sz="2800" dirty="0" smtClean="0"/>
              <a:t>Fortification in breakfast cereals generally include a list of vitamins and minerals below all other ingredients</a:t>
            </a:r>
            <a:endParaRPr lang="en-US" sz="2800" dirty="0"/>
          </a:p>
        </p:txBody>
      </p:sp>
    </p:spTree>
    <p:custDataLst>
      <p:tags r:id="rId1"/>
    </p:custDataLst>
    <p:extLst>
      <p:ext uri="{BB962C8B-B14F-4D97-AF65-F5344CB8AC3E}">
        <p14:creationId xmlns:p14="http://schemas.microsoft.com/office/powerpoint/2010/main" val="38675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Limit Threshold</a:t>
            </a:r>
            <a:endParaRPr lang="en-US" dirty="0"/>
          </a:p>
        </p:txBody>
      </p:sp>
      <p:sp>
        <p:nvSpPr>
          <p:cNvPr id="3" name="TextBox 2"/>
          <p:cNvSpPr txBox="1"/>
          <p:nvPr/>
        </p:nvSpPr>
        <p:spPr>
          <a:xfrm>
            <a:off x="335499" y="1295948"/>
            <a:ext cx="8519051" cy="4462760"/>
          </a:xfrm>
          <a:prstGeom prst="rect">
            <a:avLst/>
          </a:prstGeom>
          <a:noFill/>
        </p:spPr>
        <p:txBody>
          <a:bodyPr wrap="square" rtlCol="0">
            <a:spAutoFit/>
          </a:bodyPr>
          <a:lstStyle/>
          <a:p>
            <a:r>
              <a:rPr lang="en-US" sz="2800" dirty="0" smtClean="0"/>
              <a:t>All breakfast cereals must have sugar levels below the threshold of 6 grams per dry ounce of cereal.  </a:t>
            </a:r>
          </a:p>
          <a:p>
            <a:endParaRPr lang="en-US" sz="1600" dirty="0"/>
          </a:p>
          <a:p>
            <a:pPr marL="457200" indent="-457200">
              <a:buFont typeface="Arial" panose="020B0604020202020204" pitchFamily="34" charset="0"/>
              <a:buChar char="•"/>
            </a:pPr>
            <a:r>
              <a:rPr lang="en-US" sz="2800" dirty="0" smtClean="0"/>
              <a:t>1 dry ounce is approximately 28 grams</a:t>
            </a:r>
          </a:p>
          <a:p>
            <a:pPr marL="457200" indent="-457200">
              <a:buFont typeface="Arial" panose="020B0604020202020204" pitchFamily="34" charset="0"/>
              <a:buChar char="•"/>
            </a:pPr>
            <a:r>
              <a:rPr lang="en-US" sz="2800" dirty="0" smtClean="0"/>
              <a:t>This converts to a sugar limit of 21.2 grams of sugar per 100 grams of cereal</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smtClean="0"/>
              <a:t>No calculations are required, 2 methods to figure out if cereals meet the sugar limit threshold:</a:t>
            </a:r>
          </a:p>
          <a:p>
            <a:pPr marL="1428750" lvl="2" indent="-514350">
              <a:buFont typeface="+mj-lt"/>
              <a:buAutoNum type="arabicPeriod"/>
            </a:pPr>
            <a:r>
              <a:rPr lang="en-US" sz="2800" dirty="0" smtClean="0"/>
              <a:t>Use the WIC Breakfast Cereal List</a:t>
            </a:r>
          </a:p>
          <a:p>
            <a:pPr marL="1428750" lvl="2" indent="-514350">
              <a:buFont typeface="+mj-lt"/>
              <a:buAutoNum type="arabicPeriod"/>
            </a:pPr>
            <a:r>
              <a:rPr lang="en-US" sz="2800" dirty="0" smtClean="0"/>
              <a:t>Use the CACFP Sugar Limit Wallet Card </a:t>
            </a:r>
            <a:endParaRPr lang="en-US" sz="2800" dirty="0"/>
          </a:p>
        </p:txBody>
      </p:sp>
    </p:spTree>
    <p:custDataLst>
      <p:tags r:id="rId1"/>
    </p:custDataLst>
    <p:extLst>
      <p:ext uri="{BB962C8B-B14F-4D97-AF65-F5344CB8AC3E}">
        <p14:creationId xmlns:p14="http://schemas.microsoft.com/office/powerpoint/2010/main" val="4284140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WIC Breakfast Cereal List</a:t>
            </a:r>
            <a:endParaRPr lang="en-US" dirty="0"/>
          </a:p>
        </p:txBody>
      </p:sp>
      <p:pic>
        <p:nvPicPr>
          <p:cNvPr id="3" name="Picture 2"/>
          <p:cNvPicPr>
            <a:picLocks noChangeAspect="1"/>
          </p:cNvPicPr>
          <p:nvPr/>
        </p:nvPicPr>
        <p:blipFill>
          <a:blip r:embed="rId5"/>
          <a:stretch>
            <a:fillRect/>
          </a:stretch>
        </p:blipFill>
        <p:spPr>
          <a:xfrm>
            <a:off x="1085481" y="1056711"/>
            <a:ext cx="6834642" cy="5185842"/>
          </a:xfrm>
          <a:prstGeom prst="rect">
            <a:avLst/>
          </a:prstGeom>
          <a:ln>
            <a:solidFill>
              <a:schemeClr val="tx1"/>
            </a:solidFill>
          </a:ln>
        </p:spPr>
      </p:pic>
    </p:spTree>
    <p:custDataLst>
      <p:tags r:id="rId1"/>
    </p:custDataLst>
    <p:extLst>
      <p:ext uri="{BB962C8B-B14F-4D97-AF65-F5344CB8AC3E}">
        <p14:creationId xmlns:p14="http://schemas.microsoft.com/office/powerpoint/2010/main" val="102636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CACFP Sugar Limit Wallet Card</a:t>
            </a:r>
            <a:endParaRPr lang="en-US" dirty="0"/>
          </a:p>
        </p:txBody>
      </p:sp>
      <p:pic>
        <p:nvPicPr>
          <p:cNvPr id="3" name="Picture 2"/>
          <p:cNvPicPr>
            <a:picLocks noChangeAspect="1"/>
          </p:cNvPicPr>
          <p:nvPr/>
        </p:nvPicPr>
        <p:blipFill>
          <a:blip r:embed="rId5"/>
          <a:stretch>
            <a:fillRect/>
          </a:stretch>
        </p:blipFill>
        <p:spPr>
          <a:xfrm>
            <a:off x="506539" y="1668912"/>
            <a:ext cx="8019142" cy="3634640"/>
          </a:xfrm>
          <a:prstGeom prst="rect">
            <a:avLst/>
          </a:prstGeom>
          <a:ln>
            <a:solidFill>
              <a:schemeClr val="tx1"/>
            </a:solidFill>
          </a:ln>
        </p:spPr>
      </p:pic>
      <p:sp>
        <p:nvSpPr>
          <p:cNvPr id="4" name="TextBox 3"/>
          <p:cNvSpPr txBox="1"/>
          <p:nvPr/>
        </p:nvSpPr>
        <p:spPr>
          <a:xfrm>
            <a:off x="506539" y="5616652"/>
            <a:ext cx="8757978" cy="461665"/>
          </a:xfrm>
          <a:prstGeom prst="rect">
            <a:avLst/>
          </a:prstGeom>
          <a:noFill/>
        </p:spPr>
        <p:txBody>
          <a:bodyPr wrap="square" rtlCol="0">
            <a:spAutoFit/>
          </a:bodyPr>
          <a:lstStyle/>
          <a:p>
            <a:r>
              <a:rPr lang="en-US" sz="2400" dirty="0" smtClean="0"/>
              <a:t>For directions: </a:t>
            </a:r>
            <a:r>
              <a:rPr lang="en-US" sz="2400" dirty="0" smtClean="0">
                <a:hlinkClick r:id="rId6"/>
              </a:rPr>
              <a:t>How to Use the CACFP Sugar Limit Wallet Cards</a:t>
            </a:r>
            <a:endParaRPr lang="en-US" sz="2400" dirty="0"/>
          </a:p>
        </p:txBody>
      </p:sp>
      <p:pic>
        <p:nvPicPr>
          <p:cNvPr id="5" name="Picture 4"/>
          <p:cNvPicPr>
            <a:picLocks noChangeAspect="1"/>
          </p:cNvPicPr>
          <p:nvPr/>
        </p:nvPicPr>
        <p:blipFill>
          <a:blip r:embed="rId7"/>
          <a:stretch>
            <a:fillRect/>
          </a:stretch>
        </p:blipFill>
        <p:spPr>
          <a:xfrm>
            <a:off x="5959117" y="1355812"/>
            <a:ext cx="2181225" cy="3876675"/>
          </a:xfrm>
          <a:prstGeom prst="rect">
            <a:avLst/>
          </a:prstGeom>
        </p:spPr>
      </p:pic>
      <p:sp>
        <p:nvSpPr>
          <p:cNvPr id="6" name="Rectangle 5"/>
          <p:cNvSpPr/>
          <p:nvPr/>
        </p:nvSpPr>
        <p:spPr>
          <a:xfrm>
            <a:off x="5899355" y="1899592"/>
            <a:ext cx="2312547" cy="306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1979" y="3562229"/>
            <a:ext cx="1315556" cy="278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17050" y="3567148"/>
            <a:ext cx="1315556" cy="278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59117" y="4494336"/>
            <a:ext cx="2181225" cy="225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26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Breakfast Cereals</a:t>
            </a:r>
            <a:endParaRPr lang="en-US" dirty="0"/>
          </a:p>
        </p:txBody>
      </p:sp>
      <p:sp>
        <p:nvSpPr>
          <p:cNvPr id="3" name="TextBox 2"/>
          <p:cNvSpPr txBox="1"/>
          <p:nvPr/>
        </p:nvSpPr>
        <p:spPr>
          <a:xfrm>
            <a:off x="216408" y="1229696"/>
            <a:ext cx="8657197" cy="538609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Documentation kept needs to show that cereals meet sugar limit thresholds</a:t>
            </a:r>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r>
              <a:rPr lang="en-US" sz="2800" dirty="0" smtClean="0"/>
              <a:t>Menus must list name of cereal</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smtClean="0"/>
              <a:t>When using the </a:t>
            </a:r>
            <a:r>
              <a:rPr lang="en-US" sz="2800" b="1" dirty="0" smtClean="0"/>
              <a:t>WIC Breakfast Cereals</a:t>
            </a:r>
            <a:r>
              <a:rPr lang="en-US" sz="2800" dirty="0" smtClean="0"/>
              <a:t>: Keep</a:t>
            </a:r>
          </a:p>
          <a:p>
            <a:pPr marL="914400" lvl="1" indent="-457200">
              <a:buFont typeface="Arial" panose="020B0604020202020204" pitchFamily="34" charset="0"/>
              <a:buChar char="•"/>
            </a:pPr>
            <a:r>
              <a:rPr lang="en-US" sz="2400" dirty="0" smtClean="0"/>
              <a:t>The WIC Breakfast Cereal List</a:t>
            </a:r>
          </a:p>
          <a:p>
            <a:pPr marL="914400" lvl="1" indent="-457200">
              <a:buFont typeface="Arial" panose="020B0604020202020204" pitchFamily="34" charset="0"/>
              <a:buChar char="•"/>
            </a:pPr>
            <a:r>
              <a:rPr lang="en-US" sz="2400" dirty="0" smtClean="0"/>
              <a:t>The packaging of the cereal showing the name that matches a cereal from the list</a:t>
            </a:r>
          </a:p>
          <a:p>
            <a:pPr marL="914400" lvl="1"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smtClean="0"/>
              <a:t>When using the </a:t>
            </a:r>
            <a:r>
              <a:rPr lang="en-US" sz="2800" b="1" dirty="0" smtClean="0"/>
              <a:t>Sugar Limit Wallet Card</a:t>
            </a:r>
            <a:r>
              <a:rPr lang="en-US" sz="2800" dirty="0" smtClean="0"/>
              <a:t>: Keep</a:t>
            </a:r>
          </a:p>
          <a:p>
            <a:pPr marL="914400" lvl="1" indent="-457200">
              <a:buFont typeface="Arial" panose="020B0604020202020204" pitchFamily="34" charset="0"/>
              <a:buChar char="•"/>
            </a:pPr>
            <a:r>
              <a:rPr lang="en-US" sz="2400" dirty="0" smtClean="0"/>
              <a:t>The packing of the cereal</a:t>
            </a:r>
          </a:p>
          <a:p>
            <a:pPr marL="914400" lvl="1" indent="-457200">
              <a:buFont typeface="Arial" panose="020B0604020202020204" pitchFamily="34" charset="0"/>
              <a:buChar char="•"/>
            </a:pPr>
            <a:r>
              <a:rPr lang="en-US" sz="2400" dirty="0" smtClean="0"/>
              <a:t>The Nutrition Facts Label showing the Serving Size and Total Sugar</a:t>
            </a:r>
          </a:p>
        </p:txBody>
      </p:sp>
    </p:spTree>
    <p:custDataLst>
      <p:tags r:id="rId1"/>
    </p:custDataLst>
    <p:extLst>
      <p:ext uri="{BB962C8B-B14F-4D97-AF65-F5344CB8AC3E}">
        <p14:creationId xmlns:p14="http://schemas.microsoft.com/office/powerpoint/2010/main" val="401814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#3</a:t>
            </a:r>
            <a:endParaRPr lang="en-US" dirty="0"/>
          </a:p>
        </p:txBody>
      </p:sp>
      <p:sp>
        <p:nvSpPr>
          <p:cNvPr id="3" name="Subtitle 2"/>
          <p:cNvSpPr>
            <a:spLocks noGrp="1"/>
          </p:cNvSpPr>
          <p:nvPr>
            <p:ph type="subTitle" idx="1"/>
          </p:nvPr>
        </p:nvSpPr>
        <p:spPr>
          <a:xfrm>
            <a:off x="272043" y="2217770"/>
            <a:ext cx="8543035" cy="4183030"/>
          </a:xfrm>
        </p:spPr>
        <p:txBody>
          <a:bodyPr>
            <a:normAutofit/>
          </a:bodyPr>
          <a:lstStyle/>
          <a:p>
            <a:pPr algn="l"/>
            <a:r>
              <a:rPr lang="en-US" sz="2800" b="1" dirty="0" smtClean="0"/>
              <a:t>Which one of these items is NOT a creditable grain?</a:t>
            </a:r>
          </a:p>
          <a:p>
            <a:pPr algn="l"/>
            <a:endParaRPr lang="en-US" sz="2800" b="1" dirty="0"/>
          </a:p>
          <a:p>
            <a:pPr marL="514350" indent="-514350" algn="l">
              <a:buAutoNum type="alphaUcPeriod"/>
            </a:pPr>
            <a:r>
              <a:rPr lang="en-US" sz="2800" dirty="0" smtClean="0"/>
              <a:t>White rice</a:t>
            </a:r>
          </a:p>
          <a:p>
            <a:pPr marL="514350" indent="-514350" algn="l">
              <a:buAutoNum type="alphaUcPeriod"/>
            </a:pPr>
            <a:r>
              <a:rPr lang="en-US" sz="2800" dirty="0" smtClean="0"/>
              <a:t>Whole wheat bread</a:t>
            </a:r>
          </a:p>
          <a:p>
            <a:pPr marL="514350" indent="-514350" algn="l">
              <a:buAutoNum type="alphaUcPeriod"/>
            </a:pPr>
            <a:r>
              <a:rPr lang="en-US" sz="2800" dirty="0" smtClean="0"/>
              <a:t>Oatmeal</a:t>
            </a:r>
          </a:p>
          <a:p>
            <a:pPr marL="514350" indent="-514350" algn="l">
              <a:buAutoNum type="alphaUcPeriod"/>
            </a:pPr>
            <a:r>
              <a:rPr lang="en-US" sz="2800" dirty="0" smtClean="0"/>
              <a:t>Wheat bran</a:t>
            </a:r>
          </a:p>
          <a:p>
            <a:pPr marL="514350" indent="-514350" algn="l">
              <a:buAutoNum type="alphaUcPeriod"/>
            </a:pPr>
            <a:r>
              <a:rPr lang="en-US" sz="2800" dirty="0" smtClean="0"/>
              <a:t>Cheerios (on the WIC list)</a:t>
            </a:r>
          </a:p>
          <a:p>
            <a:pPr marL="514350" indent="-514350" algn="l">
              <a:buAutoNum type="alphaUcPeriod"/>
            </a:pPr>
            <a:endParaRPr lang="en-US" sz="2800" dirty="0" smtClean="0"/>
          </a:p>
          <a:p>
            <a:pPr marL="514350" indent="-514350" algn="l">
              <a:buAutoNum type="alphaUcPeriod"/>
            </a:pPr>
            <a:endParaRPr lang="en-US" sz="2800" dirty="0"/>
          </a:p>
        </p:txBody>
      </p:sp>
    </p:spTree>
    <p:custDataLst>
      <p:tags r:id="rId1"/>
    </p:custDataLst>
    <p:extLst>
      <p:ext uri="{BB962C8B-B14F-4D97-AF65-F5344CB8AC3E}">
        <p14:creationId xmlns:p14="http://schemas.microsoft.com/office/powerpoint/2010/main" val="399054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#3</a:t>
            </a:r>
            <a:endParaRPr lang="en-US" dirty="0"/>
          </a:p>
        </p:txBody>
      </p:sp>
      <p:sp>
        <p:nvSpPr>
          <p:cNvPr id="3" name="Subtitle 2"/>
          <p:cNvSpPr>
            <a:spLocks noGrp="1"/>
          </p:cNvSpPr>
          <p:nvPr>
            <p:ph type="subTitle" idx="1"/>
          </p:nvPr>
        </p:nvSpPr>
        <p:spPr>
          <a:xfrm>
            <a:off x="272043" y="2217770"/>
            <a:ext cx="8543035" cy="4183030"/>
          </a:xfrm>
        </p:spPr>
        <p:txBody>
          <a:bodyPr>
            <a:normAutofit/>
          </a:bodyPr>
          <a:lstStyle/>
          <a:p>
            <a:pPr algn="l"/>
            <a:r>
              <a:rPr lang="en-US" sz="2800" b="1" dirty="0" smtClean="0"/>
              <a:t>Which one of these items is NOT a creditable grain?</a:t>
            </a:r>
          </a:p>
          <a:p>
            <a:pPr algn="l"/>
            <a:endParaRPr lang="en-US" sz="2800" b="1" dirty="0"/>
          </a:p>
          <a:p>
            <a:pPr marL="514350" indent="-514350" algn="l">
              <a:buAutoNum type="alphaUcPeriod"/>
            </a:pPr>
            <a:r>
              <a:rPr lang="en-US" sz="2800" b="1" dirty="0" smtClean="0"/>
              <a:t>White rice</a:t>
            </a:r>
          </a:p>
          <a:p>
            <a:pPr marL="514350" indent="-514350" algn="l">
              <a:buAutoNum type="alphaUcPeriod"/>
            </a:pPr>
            <a:r>
              <a:rPr lang="en-US" sz="2800" dirty="0" smtClean="0"/>
              <a:t>Whole wheat bread</a:t>
            </a:r>
          </a:p>
          <a:p>
            <a:pPr marL="514350" indent="-514350" algn="l">
              <a:buAutoNum type="alphaUcPeriod"/>
            </a:pPr>
            <a:r>
              <a:rPr lang="en-US" sz="2800" dirty="0" smtClean="0"/>
              <a:t>Oatmeal</a:t>
            </a:r>
          </a:p>
          <a:p>
            <a:pPr marL="514350" indent="-514350" algn="l">
              <a:buAutoNum type="alphaUcPeriod"/>
            </a:pPr>
            <a:r>
              <a:rPr lang="en-US" sz="2800" dirty="0" smtClean="0"/>
              <a:t>Wheat bran</a:t>
            </a:r>
          </a:p>
          <a:p>
            <a:pPr marL="514350" indent="-514350" algn="l">
              <a:buAutoNum type="alphaUcPeriod"/>
            </a:pPr>
            <a:r>
              <a:rPr lang="en-US" sz="2800" dirty="0" smtClean="0"/>
              <a:t>Cheerios (</a:t>
            </a:r>
            <a:r>
              <a:rPr lang="en-US" sz="2800" dirty="0"/>
              <a:t>on the WIC list</a:t>
            </a:r>
            <a:r>
              <a:rPr lang="en-US" sz="2800" dirty="0" smtClean="0"/>
              <a:t>)</a:t>
            </a:r>
          </a:p>
          <a:p>
            <a:pPr marL="514350" indent="-514350" algn="l">
              <a:buAutoNum type="alphaUcPeriod"/>
            </a:pPr>
            <a:endParaRPr lang="en-US" sz="2800" dirty="0" smtClean="0"/>
          </a:p>
          <a:p>
            <a:pPr marL="514350" indent="-514350" algn="l">
              <a:buAutoNum type="alphaUcPeriod"/>
            </a:pPr>
            <a:endParaRPr lang="en-US" sz="2800" dirty="0"/>
          </a:p>
        </p:txBody>
      </p:sp>
    </p:spTree>
    <p:custDataLst>
      <p:tags r:id="rId1"/>
    </p:custDataLst>
    <p:extLst>
      <p:ext uri="{BB962C8B-B14F-4D97-AF65-F5344CB8AC3E}">
        <p14:creationId xmlns:p14="http://schemas.microsoft.com/office/powerpoint/2010/main" val="298213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Subtitle 2"/>
          <p:cNvSpPr>
            <a:spLocks noGrp="1"/>
          </p:cNvSpPr>
          <p:nvPr>
            <p:ph type="subTitle" idx="1"/>
          </p:nvPr>
        </p:nvSpPr>
        <p:spPr>
          <a:xfrm>
            <a:off x="229366" y="2241170"/>
            <a:ext cx="8609834" cy="4183227"/>
          </a:xfrm>
        </p:spPr>
        <p:txBody>
          <a:bodyPr>
            <a:normAutofit/>
          </a:bodyPr>
          <a:lstStyle/>
          <a:p>
            <a:pPr marL="342900" indent="-342900" algn="l">
              <a:buFont typeface="Arial" panose="020B0604020202020204" pitchFamily="34" charset="0"/>
              <a:buChar char="•"/>
            </a:pPr>
            <a:r>
              <a:rPr lang="en-US" sz="2800" dirty="0" smtClean="0"/>
              <a:t>Grain Requirements</a:t>
            </a:r>
          </a:p>
          <a:p>
            <a:pPr marL="800089" lvl="1" indent="-342900" algn="l">
              <a:buFont typeface="Arial" panose="020B0604020202020204" pitchFamily="34" charset="0"/>
              <a:buChar char="•"/>
            </a:pPr>
            <a:r>
              <a:rPr lang="en-US" sz="2400" dirty="0" smtClean="0"/>
              <a:t>Key Terms</a:t>
            </a:r>
          </a:p>
          <a:p>
            <a:pPr marL="342900" indent="-342900" algn="l">
              <a:buFont typeface="Arial" panose="020B0604020202020204" pitchFamily="34" charset="0"/>
              <a:buChar char="•"/>
            </a:pPr>
            <a:r>
              <a:rPr lang="en-US" sz="2800" dirty="0" smtClean="0"/>
              <a:t>Creditable Grains</a:t>
            </a:r>
          </a:p>
          <a:p>
            <a:pPr marL="342900" indent="-342900" algn="l">
              <a:buFont typeface="Arial" panose="020B0604020202020204" pitchFamily="34" charset="0"/>
              <a:buChar char="•"/>
            </a:pPr>
            <a:r>
              <a:rPr lang="en-US" sz="2800" dirty="0" smtClean="0"/>
              <a:t>Non-Creditable Grains</a:t>
            </a:r>
          </a:p>
          <a:p>
            <a:pPr marL="342900" indent="-342900" algn="l">
              <a:buFont typeface="Arial" panose="020B0604020202020204" pitchFamily="34" charset="0"/>
              <a:buChar char="•"/>
            </a:pPr>
            <a:r>
              <a:rPr lang="en-US" sz="2800" dirty="0" smtClean="0"/>
              <a:t>Whole Grain-Rich Grains</a:t>
            </a:r>
          </a:p>
          <a:p>
            <a:pPr marL="342900" indent="-342900" algn="l">
              <a:buFont typeface="Arial" panose="020B0604020202020204" pitchFamily="34" charset="0"/>
              <a:buChar char="•"/>
            </a:pPr>
            <a:endParaRPr lang="en-US" sz="1300" dirty="0" smtClean="0"/>
          </a:p>
          <a:p>
            <a:pPr marL="342900" indent="-342900" algn="l">
              <a:buFont typeface="Arial" panose="020B0604020202020204" pitchFamily="34" charset="0"/>
              <a:buChar char="•"/>
            </a:pPr>
            <a:r>
              <a:rPr lang="en-US" sz="2800" dirty="0" smtClean="0"/>
              <a:t>Documentation Requirements</a:t>
            </a:r>
          </a:p>
          <a:p>
            <a:pPr marL="342900" indent="-342900" algn="l">
              <a:buFont typeface="Arial" panose="020B0604020202020204" pitchFamily="34" charset="0"/>
              <a:buChar char="•"/>
            </a:pPr>
            <a:r>
              <a:rPr lang="en-US" sz="2800" dirty="0" smtClean="0"/>
              <a:t>Grain Resources</a:t>
            </a:r>
          </a:p>
          <a:p>
            <a:pPr algn="l"/>
            <a:endParaRPr lang="en-US" sz="1300" dirty="0" smtClean="0"/>
          </a:p>
        </p:txBody>
      </p:sp>
    </p:spTree>
    <p:custDataLst>
      <p:tags r:id="rId1"/>
    </p:custDataLst>
    <p:extLst>
      <p:ext uri="{BB962C8B-B14F-4D97-AF65-F5344CB8AC3E}">
        <p14:creationId xmlns:p14="http://schemas.microsoft.com/office/powerpoint/2010/main" val="7760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Non-Creditable Grains</a:t>
            </a:r>
            <a:endParaRPr lang="en-US" dirty="0"/>
          </a:p>
        </p:txBody>
      </p:sp>
      <p:sp>
        <p:nvSpPr>
          <p:cNvPr id="3" name="Content Placeholder 2"/>
          <p:cNvSpPr>
            <a:spLocks noGrp="1"/>
          </p:cNvSpPr>
          <p:nvPr>
            <p:ph idx="4294967295"/>
          </p:nvPr>
        </p:nvSpPr>
        <p:spPr>
          <a:xfrm>
            <a:off x="533400" y="1328840"/>
            <a:ext cx="8382000" cy="4797950"/>
          </a:xfrm>
        </p:spPr>
        <p:txBody>
          <a:bodyPr>
            <a:normAutofit fontScale="92500" lnSpcReduction="10000"/>
          </a:bodyPr>
          <a:lstStyle/>
          <a:p>
            <a:r>
              <a:rPr lang="en-US" sz="3000" b="1" dirty="0" smtClean="0"/>
              <a:t>Refined grain products (non-enriched)</a:t>
            </a:r>
          </a:p>
          <a:p>
            <a:pPr lvl="1"/>
            <a:r>
              <a:rPr lang="en-US" dirty="0" smtClean="0"/>
              <a:t>Ex. White rice, farina, non-enriched pasta, non-enriched corn meal</a:t>
            </a:r>
          </a:p>
          <a:p>
            <a:pPr lvl="1"/>
            <a:endParaRPr lang="en-US" sz="1000" dirty="0"/>
          </a:p>
          <a:p>
            <a:r>
              <a:rPr lang="en-US" sz="3000" b="1" dirty="0" smtClean="0"/>
              <a:t>Alternative flours and ingredients</a:t>
            </a:r>
          </a:p>
          <a:p>
            <a:pPr lvl="1"/>
            <a:r>
              <a:rPr lang="en-US" sz="2600" dirty="0" smtClean="0"/>
              <a:t>Ex. Bean, nut, vegetable flours</a:t>
            </a:r>
          </a:p>
          <a:p>
            <a:pPr lvl="1"/>
            <a:endParaRPr lang="en-US" sz="1000" dirty="0" smtClean="0"/>
          </a:p>
          <a:p>
            <a:r>
              <a:rPr lang="en-US" sz="3000" b="1" dirty="0" smtClean="0"/>
              <a:t>Grain-based desserts </a:t>
            </a:r>
          </a:p>
          <a:p>
            <a:pPr lvl="1"/>
            <a:r>
              <a:rPr lang="en-US" dirty="0" smtClean="0"/>
              <a:t>Includes granola bars, cereal bars, cakes, cookies, sweet rolls, toaster pastries</a:t>
            </a:r>
          </a:p>
          <a:p>
            <a:pPr lvl="1"/>
            <a:endParaRPr lang="en-US" sz="1000" dirty="0" smtClean="0"/>
          </a:p>
          <a:p>
            <a:r>
              <a:rPr lang="en-US" sz="3000" dirty="0" smtClean="0"/>
              <a:t>Breakfast cereals with </a:t>
            </a:r>
            <a:r>
              <a:rPr lang="en-US" sz="3000" b="1" dirty="0" smtClean="0"/>
              <a:t>sugar content greater than 6 grams per dry ounce and/or are not fortified, whole grain, or enriched</a:t>
            </a:r>
            <a:endParaRPr lang="en-US" sz="3000" b="1" dirty="0"/>
          </a:p>
        </p:txBody>
      </p:sp>
    </p:spTree>
    <p:custDataLst>
      <p:tags r:id="rId1"/>
    </p:custDataLst>
    <p:extLst>
      <p:ext uri="{BB962C8B-B14F-4D97-AF65-F5344CB8AC3E}">
        <p14:creationId xmlns:p14="http://schemas.microsoft.com/office/powerpoint/2010/main" val="61789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Refined Grain Products</a:t>
            </a:r>
            <a:endParaRPr lang="en-US" dirty="0"/>
          </a:p>
        </p:txBody>
      </p:sp>
      <p:sp>
        <p:nvSpPr>
          <p:cNvPr id="3" name="TextBox 2"/>
          <p:cNvSpPr txBox="1"/>
          <p:nvPr/>
        </p:nvSpPr>
        <p:spPr>
          <a:xfrm>
            <a:off x="388127" y="1230080"/>
            <a:ext cx="829538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Refined grains do not have the same level of nutrients as whole grains or enriched grains</a:t>
            </a:r>
          </a:p>
          <a:p>
            <a:pPr marL="457200" indent="-457200">
              <a:buFont typeface="Arial" panose="020B0604020202020204" pitchFamily="34" charset="0"/>
              <a:buChar char="•"/>
            </a:pPr>
            <a:r>
              <a:rPr lang="en-US" sz="2800" dirty="0" smtClean="0"/>
              <a:t>Check ingredient lists</a:t>
            </a:r>
          </a:p>
        </p:txBody>
      </p:sp>
      <p:sp>
        <p:nvSpPr>
          <p:cNvPr id="4" name="Rectangle 3"/>
          <p:cNvSpPr/>
          <p:nvPr/>
        </p:nvSpPr>
        <p:spPr>
          <a:xfrm>
            <a:off x="388127" y="2861613"/>
            <a:ext cx="3618129" cy="58548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INGREDIENT: </a:t>
            </a:r>
            <a:r>
              <a:rPr lang="en-US" dirty="0" smtClean="0"/>
              <a:t>WHITE BASMATI RICE</a:t>
            </a:r>
            <a:endParaRPr lang="en-US" b="1" dirty="0"/>
          </a:p>
        </p:txBody>
      </p:sp>
      <p:sp>
        <p:nvSpPr>
          <p:cNvPr id="5" name="Rectangle 4"/>
          <p:cNvSpPr/>
          <p:nvPr/>
        </p:nvSpPr>
        <p:spPr>
          <a:xfrm>
            <a:off x="388127" y="3618131"/>
            <a:ext cx="3657600" cy="98018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INGREDIENTS: </a:t>
            </a:r>
            <a:r>
              <a:rPr lang="en-US" dirty="0" smtClean="0"/>
              <a:t>ORGANIC SEMOLINA (WHEAT), DURUM WHEAT FLOUR</a:t>
            </a:r>
            <a:endParaRPr lang="en-US" b="1" dirty="0"/>
          </a:p>
        </p:txBody>
      </p:sp>
      <p:sp>
        <p:nvSpPr>
          <p:cNvPr id="6" name="Rectangle 5"/>
          <p:cNvSpPr/>
          <p:nvPr/>
        </p:nvSpPr>
        <p:spPr>
          <a:xfrm>
            <a:off x="388127" y="4789090"/>
            <a:ext cx="3703649" cy="127621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INGREDIENTS: </a:t>
            </a:r>
            <a:r>
              <a:rPr lang="en-US" dirty="0" smtClean="0"/>
              <a:t>WHEAT FLOUR, DEGERMINATED YELLOW CORN MEAL, SUGAR, ANIMAL SHORTENING, BAKING SODA, SALT, WHEAT STARCH </a:t>
            </a:r>
            <a:endParaRPr lang="en-US" b="1" dirty="0"/>
          </a:p>
        </p:txBody>
      </p:sp>
      <p:sp>
        <p:nvSpPr>
          <p:cNvPr id="7" name="Right Brace 6"/>
          <p:cNvSpPr/>
          <p:nvPr/>
        </p:nvSpPr>
        <p:spPr>
          <a:xfrm>
            <a:off x="4223344" y="2861613"/>
            <a:ext cx="842037" cy="3203690"/>
          </a:xfrm>
          <a:prstGeom prst="rightBrace">
            <a:avLst>
              <a:gd name="adj1" fmla="val 8333"/>
              <a:gd name="adj2" fmla="val 403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282469" y="3154353"/>
            <a:ext cx="3545767" cy="2308324"/>
          </a:xfrm>
          <a:prstGeom prst="rect">
            <a:avLst/>
          </a:prstGeom>
          <a:noFill/>
        </p:spPr>
        <p:txBody>
          <a:bodyPr wrap="square" rtlCol="0">
            <a:spAutoFit/>
          </a:bodyPr>
          <a:lstStyle/>
          <a:p>
            <a:r>
              <a:rPr lang="en-US" sz="2400" dirty="0" smtClean="0"/>
              <a:t>Most grain products in stores are enriched, so this is not something that will be encountered too frequently. More common with specialty items</a:t>
            </a:r>
            <a:endParaRPr lang="en-US" sz="2400" dirty="0"/>
          </a:p>
        </p:txBody>
      </p:sp>
    </p:spTree>
    <p:custDataLst>
      <p:tags r:id="rId1"/>
    </p:custDataLst>
    <p:extLst>
      <p:ext uri="{BB962C8B-B14F-4D97-AF65-F5344CB8AC3E}">
        <p14:creationId xmlns:p14="http://schemas.microsoft.com/office/powerpoint/2010/main" val="2566783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Flours and Ingredients</a:t>
            </a:r>
            <a:endParaRPr lang="en-US" dirty="0"/>
          </a:p>
        </p:txBody>
      </p:sp>
      <p:sp>
        <p:nvSpPr>
          <p:cNvPr id="3" name="TextBox 2"/>
          <p:cNvSpPr txBox="1"/>
          <p:nvPr/>
        </p:nvSpPr>
        <p:spPr>
          <a:xfrm>
            <a:off x="278118" y="992365"/>
            <a:ext cx="8545364"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Commonly found in gluten-free products</a:t>
            </a:r>
          </a:p>
          <a:p>
            <a:pPr marL="342900" indent="-342900">
              <a:buFont typeface="Arial" panose="020B0604020202020204" pitchFamily="34" charset="0"/>
              <a:buChar char="•"/>
            </a:pPr>
            <a:r>
              <a:rPr lang="en-US" sz="2400" b="1" dirty="0" smtClean="0"/>
              <a:t>Common items </a:t>
            </a:r>
            <a:r>
              <a:rPr lang="en-US" sz="2400" dirty="0" smtClean="0"/>
              <a:t>include: Almond flour, chickpea flour, tapioca flour, soy flour, potato flour, and red lentil flour</a:t>
            </a:r>
          </a:p>
          <a:p>
            <a:pPr marL="342900" indent="-342900">
              <a:buFont typeface="Arial" panose="020B0604020202020204" pitchFamily="34" charset="0"/>
              <a:buChar char="•"/>
            </a:pPr>
            <a:r>
              <a:rPr lang="en-US" sz="2400" dirty="0" smtClean="0"/>
              <a:t>Includes all bean, nut, and vegetable flours</a:t>
            </a:r>
          </a:p>
          <a:p>
            <a:pPr marL="342900" indent="-342900">
              <a:buFont typeface="Arial" panose="020B0604020202020204" pitchFamily="34" charset="0"/>
              <a:buChar char="•"/>
            </a:pPr>
            <a:r>
              <a:rPr lang="en-US" sz="2400" dirty="0" smtClean="0"/>
              <a:t>Not creditable for the grains component, but some may be creditable for the vegetable or meat alternate component</a:t>
            </a:r>
          </a:p>
          <a:p>
            <a:pPr marL="342900" indent="-342900">
              <a:buFont typeface="Arial" panose="020B0604020202020204" pitchFamily="34" charset="0"/>
              <a:buChar char="•"/>
            </a:pPr>
            <a:endParaRPr lang="en-US" sz="1600" dirty="0"/>
          </a:p>
          <a:p>
            <a:r>
              <a:rPr lang="en-US" sz="2400" b="1" dirty="0" smtClean="0"/>
              <a:t>Mixed Dishes and Flour Blends:</a:t>
            </a:r>
          </a:p>
          <a:p>
            <a:pPr marL="342900" indent="-342900">
              <a:buFont typeface="Arial" panose="020B0604020202020204" pitchFamily="34" charset="0"/>
              <a:buChar char="•"/>
            </a:pPr>
            <a:r>
              <a:rPr lang="en-US" sz="2400" dirty="0" smtClean="0"/>
              <a:t>If the alternative flour is the </a:t>
            </a:r>
            <a:r>
              <a:rPr lang="en-US" sz="2400" b="1" dirty="0" smtClean="0"/>
              <a:t>first ingredient</a:t>
            </a:r>
            <a:r>
              <a:rPr lang="en-US" sz="2400" dirty="0" smtClean="0"/>
              <a:t>, the product will not be creditable for the grain component.</a:t>
            </a:r>
          </a:p>
          <a:p>
            <a:pPr marL="342900" indent="-342900">
              <a:buFont typeface="Arial" panose="020B0604020202020204" pitchFamily="34" charset="0"/>
              <a:buChar char="•"/>
            </a:pPr>
            <a:r>
              <a:rPr lang="en-US" sz="2400" dirty="0" smtClean="0"/>
              <a:t>While the individual ingredient may not be creditable, alternative flours may be found in </a:t>
            </a:r>
            <a:r>
              <a:rPr lang="en-US" sz="2400" b="1" dirty="0" smtClean="0"/>
              <a:t>small quantities</a:t>
            </a:r>
            <a:r>
              <a:rPr lang="en-US" sz="2400" dirty="0" smtClean="0"/>
              <a:t> in creditable or whole grain-rich products</a:t>
            </a:r>
          </a:p>
          <a:p>
            <a:pPr marL="342900" indent="-342900">
              <a:buFont typeface="Arial" panose="020B0604020202020204" pitchFamily="34" charset="0"/>
              <a:buChar char="•"/>
            </a:pPr>
            <a:r>
              <a:rPr lang="en-US" sz="2400" dirty="0" smtClean="0"/>
              <a:t>If alternative fours are found in </a:t>
            </a:r>
            <a:r>
              <a:rPr lang="en-US" sz="2400" b="1" dirty="0" smtClean="0"/>
              <a:t>large quantities </a:t>
            </a:r>
            <a:r>
              <a:rPr lang="en-US" sz="2400" dirty="0" smtClean="0"/>
              <a:t>in a grain product, a product formulation statement will be needed</a:t>
            </a:r>
            <a:endParaRPr lang="en-US" sz="2400" dirty="0"/>
          </a:p>
        </p:txBody>
      </p:sp>
    </p:spTree>
    <p:custDataLst>
      <p:tags r:id="rId1"/>
    </p:custDataLst>
    <p:extLst>
      <p:ext uri="{BB962C8B-B14F-4D97-AF65-F5344CB8AC3E}">
        <p14:creationId xmlns:p14="http://schemas.microsoft.com/office/powerpoint/2010/main" val="321459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Grain-Based Desserts</a:t>
            </a:r>
            <a:endParaRPr lang="en-US" dirty="0"/>
          </a:p>
        </p:txBody>
      </p:sp>
      <p:sp>
        <p:nvSpPr>
          <p:cNvPr id="3" name="TextBox 2"/>
          <p:cNvSpPr txBox="1"/>
          <p:nvPr/>
        </p:nvSpPr>
        <p:spPr>
          <a:xfrm>
            <a:off x="361813" y="1124979"/>
            <a:ext cx="8394060" cy="1692771"/>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Source of added sugars and saturated fats</a:t>
            </a:r>
          </a:p>
          <a:p>
            <a:pPr marL="457200" indent="-457200">
              <a:buFont typeface="Arial" panose="020B0604020202020204" pitchFamily="34" charset="0"/>
              <a:buChar char="•"/>
            </a:pPr>
            <a:r>
              <a:rPr lang="en-US" sz="2800" dirty="0" smtClean="0"/>
              <a:t>Determined categorically using </a:t>
            </a:r>
            <a:r>
              <a:rPr lang="en-US" sz="2800" dirty="0" smtClean="0">
                <a:hlinkClick r:id="rId4"/>
              </a:rPr>
              <a:t>Exhibit A</a:t>
            </a:r>
            <a:endParaRPr lang="en-US" sz="2800" dirty="0" smtClean="0"/>
          </a:p>
          <a:p>
            <a:pPr marL="914400" lvl="1" indent="-457200">
              <a:buFont typeface="Arial" panose="020B0604020202020204" pitchFamily="34" charset="0"/>
              <a:buChar char="•"/>
            </a:pPr>
            <a:r>
              <a:rPr lang="en-US" sz="2400" dirty="0" smtClean="0"/>
              <a:t>Items not listed on Exhibit A will be determined using general consensus </a:t>
            </a:r>
            <a:endParaRPr lang="en-US" sz="2400" dirty="0"/>
          </a:p>
        </p:txBody>
      </p:sp>
      <p:pic>
        <p:nvPicPr>
          <p:cNvPr id="4" name="Content Placeholder 4"/>
          <p:cNvPicPr>
            <a:picLocks noChangeAspect="1"/>
          </p:cNvPicPr>
          <p:nvPr/>
        </p:nvPicPr>
        <p:blipFill>
          <a:blip r:embed="rId5"/>
          <a:stretch>
            <a:fillRect/>
          </a:stretch>
        </p:blipFill>
        <p:spPr bwMode="auto">
          <a:xfrm>
            <a:off x="421280" y="2920817"/>
            <a:ext cx="4276061" cy="3245639"/>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82510" y="2769514"/>
            <a:ext cx="4308864" cy="3416320"/>
          </a:xfrm>
          <a:prstGeom prst="rect">
            <a:avLst/>
          </a:prstGeom>
          <a:noFill/>
        </p:spPr>
        <p:txBody>
          <a:bodyPr wrap="square" rtlCol="0">
            <a:spAutoFit/>
          </a:bodyPr>
          <a:lstStyle/>
          <a:p>
            <a:r>
              <a:rPr lang="en-US" sz="2400" b="1" dirty="0" smtClean="0"/>
              <a:t>Common Grain-Based Desserts</a:t>
            </a:r>
            <a:r>
              <a:rPr lang="en-US" sz="2400" dirty="0" smtClean="0"/>
              <a:t>:</a:t>
            </a:r>
          </a:p>
          <a:p>
            <a:pPr marL="342900" indent="-342900">
              <a:buFont typeface="Arial" panose="020B0604020202020204" pitchFamily="34" charset="0"/>
              <a:buChar char="•"/>
            </a:pPr>
            <a:r>
              <a:rPr lang="en-US" sz="2400" dirty="0" smtClean="0"/>
              <a:t>Breakfast bars</a:t>
            </a:r>
          </a:p>
          <a:p>
            <a:pPr marL="342900" indent="-342900">
              <a:buFont typeface="Arial" panose="020B0604020202020204" pitchFamily="34" charset="0"/>
              <a:buChar char="•"/>
            </a:pPr>
            <a:r>
              <a:rPr lang="en-US" sz="2400" dirty="0" smtClean="0"/>
              <a:t>Brownies</a:t>
            </a:r>
          </a:p>
          <a:p>
            <a:pPr marL="342900" indent="-342900">
              <a:buFont typeface="Arial" panose="020B0604020202020204" pitchFamily="34" charset="0"/>
              <a:buChar char="•"/>
            </a:pPr>
            <a:r>
              <a:rPr lang="en-US" sz="2400" dirty="0" smtClean="0"/>
              <a:t>Cakes</a:t>
            </a:r>
          </a:p>
          <a:p>
            <a:pPr marL="342900" indent="-342900">
              <a:buFont typeface="Arial" panose="020B0604020202020204" pitchFamily="34" charset="0"/>
              <a:buChar char="•"/>
            </a:pPr>
            <a:r>
              <a:rPr lang="en-US" sz="2400" dirty="0" smtClean="0"/>
              <a:t>Cereal bars/Granola bars</a:t>
            </a:r>
          </a:p>
          <a:p>
            <a:pPr marL="342900" indent="-342900">
              <a:buFont typeface="Arial" panose="020B0604020202020204" pitchFamily="34" charset="0"/>
              <a:buChar char="•"/>
            </a:pPr>
            <a:r>
              <a:rPr lang="en-US" sz="2400" dirty="0" smtClean="0"/>
              <a:t>Cookies</a:t>
            </a:r>
          </a:p>
          <a:p>
            <a:pPr marL="342900" indent="-342900">
              <a:buFont typeface="Arial" panose="020B0604020202020204" pitchFamily="34" charset="0"/>
              <a:buChar char="•"/>
            </a:pPr>
            <a:r>
              <a:rPr lang="en-US" sz="2400" dirty="0" smtClean="0"/>
              <a:t>Sweet pie crusts</a:t>
            </a:r>
          </a:p>
          <a:p>
            <a:pPr marL="342900" indent="-342900">
              <a:buFont typeface="Arial" panose="020B0604020202020204" pitchFamily="34" charset="0"/>
              <a:buChar char="•"/>
            </a:pPr>
            <a:r>
              <a:rPr lang="en-US" sz="2400" dirty="0" smtClean="0"/>
              <a:t>Sweet rolls</a:t>
            </a:r>
          </a:p>
          <a:p>
            <a:pPr marL="342900" indent="-342900">
              <a:buFont typeface="Arial" panose="020B0604020202020204" pitchFamily="34" charset="0"/>
              <a:buChar char="•"/>
            </a:pPr>
            <a:r>
              <a:rPr lang="en-US" sz="2400" dirty="0" smtClean="0"/>
              <a:t>Toaster pastries</a:t>
            </a:r>
            <a:endParaRPr lang="en-US" sz="2400" dirty="0"/>
          </a:p>
        </p:txBody>
      </p:sp>
    </p:spTree>
    <p:custDataLst>
      <p:tags r:id="rId1"/>
    </p:custDataLst>
    <p:extLst>
      <p:ext uri="{BB962C8B-B14F-4D97-AF65-F5344CB8AC3E}">
        <p14:creationId xmlns:p14="http://schemas.microsoft.com/office/powerpoint/2010/main" val="2386493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Breakfast Cereals Exceeding Sugar Limits</a:t>
            </a:r>
            <a:endParaRPr lang="en-US" dirty="0"/>
          </a:p>
        </p:txBody>
      </p:sp>
      <p:sp>
        <p:nvSpPr>
          <p:cNvPr id="3" name="TextBox 2"/>
          <p:cNvSpPr txBox="1"/>
          <p:nvPr/>
        </p:nvSpPr>
        <p:spPr>
          <a:xfrm>
            <a:off x="302607" y="1453830"/>
            <a:ext cx="8380904" cy="3108543"/>
          </a:xfrm>
          <a:prstGeom prst="rect">
            <a:avLst/>
          </a:prstGeom>
          <a:noFill/>
        </p:spPr>
        <p:txBody>
          <a:bodyPr wrap="square" rtlCol="0">
            <a:spAutoFit/>
          </a:bodyPr>
          <a:lstStyle/>
          <a:p>
            <a:r>
              <a:rPr lang="en-US" sz="2800" dirty="0"/>
              <a:t>All breakfast cereals must have sugar levels below the sugar limit threshold of 6 grams per dry ounce of cereal. </a:t>
            </a:r>
            <a:endParaRPr lang="en-US" sz="2800" dirty="0" smtClean="0"/>
          </a:p>
          <a:p>
            <a:endParaRPr lang="en-US" sz="2800" dirty="0"/>
          </a:p>
          <a:p>
            <a:r>
              <a:rPr lang="en-US" sz="2800" dirty="0" smtClean="0"/>
              <a:t>If served, breakfast cereals exceeding sugar limits will not be creditable and can result in non-reimbursable meals and snacks </a:t>
            </a:r>
            <a:endParaRPr lang="en-US" sz="2800" dirty="0"/>
          </a:p>
          <a:p>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894" b="16163"/>
          <a:stretch/>
        </p:blipFill>
        <p:spPr>
          <a:xfrm>
            <a:off x="3117463" y="3986521"/>
            <a:ext cx="2427732" cy="2328760"/>
          </a:xfrm>
          <a:prstGeom prst="rect">
            <a:avLst/>
          </a:prstGeom>
        </p:spPr>
      </p:pic>
    </p:spTree>
    <p:custDataLst>
      <p:tags r:id="rId1"/>
    </p:custDataLst>
    <p:extLst>
      <p:ext uri="{BB962C8B-B14F-4D97-AF65-F5344CB8AC3E}">
        <p14:creationId xmlns:p14="http://schemas.microsoft.com/office/powerpoint/2010/main" val="381165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Creditable Vs. Non-Creditable Grains</a:t>
            </a:r>
            <a:endParaRPr lang="en-US" dirty="0"/>
          </a:p>
        </p:txBody>
      </p:sp>
      <p:sp>
        <p:nvSpPr>
          <p:cNvPr id="3" name="Text Placeholder 2"/>
          <p:cNvSpPr>
            <a:spLocks noGrp="1"/>
          </p:cNvSpPr>
          <p:nvPr>
            <p:ph type="body" idx="4294967295"/>
          </p:nvPr>
        </p:nvSpPr>
        <p:spPr>
          <a:xfrm>
            <a:off x="230636" y="2079632"/>
            <a:ext cx="3476299" cy="500207"/>
          </a:xfrm>
        </p:spPr>
        <p:txBody>
          <a:bodyPr/>
          <a:lstStyle/>
          <a:p>
            <a:pPr marL="0" indent="0" algn="ctr">
              <a:buNone/>
            </a:pPr>
            <a:r>
              <a:rPr lang="en-US" u="sng" dirty="0" smtClean="0"/>
              <a:t>Creditable</a:t>
            </a:r>
            <a:endParaRPr lang="en-US" u="sng" dirty="0"/>
          </a:p>
        </p:txBody>
      </p:sp>
      <p:sp>
        <p:nvSpPr>
          <p:cNvPr id="4" name="Content Placeholder 3"/>
          <p:cNvSpPr>
            <a:spLocks noGrp="1"/>
          </p:cNvSpPr>
          <p:nvPr>
            <p:ph sz="half" idx="4294967295"/>
          </p:nvPr>
        </p:nvSpPr>
        <p:spPr>
          <a:xfrm>
            <a:off x="572713" y="2684040"/>
            <a:ext cx="4040188" cy="3361525"/>
          </a:xfrm>
        </p:spPr>
        <p:txBody>
          <a:bodyPr/>
          <a:lstStyle/>
          <a:p>
            <a:r>
              <a:rPr lang="en-US" dirty="0" smtClean="0"/>
              <a:t>Whole Grains</a:t>
            </a:r>
          </a:p>
          <a:p>
            <a:r>
              <a:rPr lang="en-US" dirty="0" smtClean="0"/>
              <a:t>Enriched Grains</a:t>
            </a:r>
          </a:p>
          <a:p>
            <a:r>
              <a:rPr lang="en-US" dirty="0" smtClean="0"/>
              <a:t>Bran</a:t>
            </a:r>
          </a:p>
          <a:p>
            <a:r>
              <a:rPr lang="en-US" dirty="0" smtClean="0"/>
              <a:t>Germ</a:t>
            </a:r>
          </a:p>
          <a:p>
            <a:r>
              <a:rPr lang="en-US" dirty="0" smtClean="0"/>
              <a:t>Fortified Breakfast Cereals below the sugar limit threshold</a:t>
            </a:r>
            <a:endParaRPr lang="en-US" dirty="0"/>
          </a:p>
        </p:txBody>
      </p:sp>
      <p:sp>
        <p:nvSpPr>
          <p:cNvPr id="5" name="Text Placeholder 4"/>
          <p:cNvSpPr>
            <a:spLocks noGrp="1"/>
          </p:cNvSpPr>
          <p:nvPr>
            <p:ph type="body" sz="quarter" idx="4294967295"/>
          </p:nvPr>
        </p:nvSpPr>
        <p:spPr>
          <a:xfrm>
            <a:off x="4674818" y="2059709"/>
            <a:ext cx="3887787" cy="520130"/>
          </a:xfrm>
        </p:spPr>
        <p:txBody>
          <a:bodyPr/>
          <a:lstStyle/>
          <a:p>
            <a:pPr marL="0" indent="0" algn="ctr">
              <a:buNone/>
            </a:pPr>
            <a:r>
              <a:rPr lang="en-US" u="sng" dirty="0" smtClean="0"/>
              <a:t>Non-Creditable</a:t>
            </a:r>
            <a:endParaRPr lang="en-US" u="sng" dirty="0"/>
          </a:p>
        </p:txBody>
      </p:sp>
      <p:sp>
        <p:nvSpPr>
          <p:cNvPr id="6" name="Content Placeholder 5"/>
          <p:cNvSpPr>
            <a:spLocks noGrp="1"/>
          </p:cNvSpPr>
          <p:nvPr>
            <p:ph sz="quarter" idx="4294967295"/>
          </p:nvPr>
        </p:nvSpPr>
        <p:spPr>
          <a:xfrm>
            <a:off x="4675568" y="2752271"/>
            <a:ext cx="4260963" cy="3768725"/>
          </a:xfrm>
        </p:spPr>
        <p:txBody>
          <a:bodyPr>
            <a:normAutofit fontScale="92500" lnSpcReduction="10000"/>
          </a:bodyPr>
          <a:lstStyle/>
          <a:p>
            <a:r>
              <a:rPr lang="en-US" dirty="0" smtClean="0"/>
              <a:t>Refined Grains (non-enriched)</a:t>
            </a:r>
          </a:p>
          <a:p>
            <a:r>
              <a:rPr lang="en-US" dirty="0" smtClean="0"/>
              <a:t>Alternative Flours and Ingredients</a:t>
            </a:r>
          </a:p>
          <a:p>
            <a:r>
              <a:rPr lang="en-US" dirty="0" smtClean="0"/>
              <a:t>Grain-based desserts</a:t>
            </a:r>
          </a:p>
          <a:p>
            <a:r>
              <a:rPr lang="en-US" dirty="0" smtClean="0"/>
              <a:t>Breakfast cereals that are non-fortified, non-enriched, or non-whole grain and/or above the sugar limit threshold</a:t>
            </a:r>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285" y="1002615"/>
            <a:ext cx="947960" cy="9677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1103977"/>
            <a:ext cx="805656" cy="805656"/>
          </a:xfrm>
          <a:prstGeom prst="rect">
            <a:avLst/>
          </a:prstGeom>
        </p:spPr>
      </p:pic>
    </p:spTree>
    <p:custDataLst>
      <p:tags r:id="rId1"/>
    </p:custDataLst>
    <p:extLst>
      <p:ext uri="{BB962C8B-B14F-4D97-AF65-F5344CB8AC3E}">
        <p14:creationId xmlns:p14="http://schemas.microsoft.com/office/powerpoint/2010/main" val="2264921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#4</a:t>
            </a:r>
            <a:endParaRPr lang="en-US" dirty="0"/>
          </a:p>
        </p:txBody>
      </p:sp>
      <p:sp>
        <p:nvSpPr>
          <p:cNvPr id="3" name="Subtitle 2"/>
          <p:cNvSpPr>
            <a:spLocks noGrp="1"/>
          </p:cNvSpPr>
          <p:nvPr>
            <p:ph type="subTitle" idx="1"/>
          </p:nvPr>
        </p:nvSpPr>
        <p:spPr>
          <a:xfrm>
            <a:off x="304935" y="2355916"/>
            <a:ext cx="8608820" cy="3702805"/>
          </a:xfrm>
        </p:spPr>
        <p:txBody>
          <a:bodyPr>
            <a:normAutofit/>
          </a:bodyPr>
          <a:lstStyle/>
          <a:p>
            <a:pPr algn="l"/>
            <a:r>
              <a:rPr lang="en-US" b="1" dirty="0" smtClean="0"/>
              <a:t>Which of the following items would be non-creditable in the grains component for CACFP? (Select all that applies)</a:t>
            </a:r>
            <a:endParaRPr lang="en-US" dirty="0" smtClean="0"/>
          </a:p>
          <a:p>
            <a:pPr algn="l"/>
            <a:endParaRPr lang="en-US" b="1" dirty="0"/>
          </a:p>
          <a:p>
            <a:pPr marL="457200" indent="-457200" algn="l">
              <a:buAutoNum type="alphaUcPeriod"/>
            </a:pPr>
            <a:r>
              <a:rPr lang="en-US" dirty="0" smtClean="0"/>
              <a:t>Granola Bar</a:t>
            </a:r>
          </a:p>
          <a:p>
            <a:pPr marL="457200" indent="-457200" algn="l">
              <a:buAutoNum type="alphaUcPeriod"/>
            </a:pPr>
            <a:r>
              <a:rPr lang="en-US" dirty="0" smtClean="0"/>
              <a:t>Enriched Grain Waffles</a:t>
            </a:r>
          </a:p>
          <a:p>
            <a:pPr marL="457200" indent="-457200" algn="l">
              <a:buAutoNum type="alphaUcPeriod"/>
            </a:pPr>
            <a:r>
              <a:rPr lang="en-US" dirty="0" smtClean="0"/>
              <a:t>Red Lentil Pasta</a:t>
            </a:r>
          </a:p>
          <a:p>
            <a:pPr marL="457200" indent="-457200" algn="l">
              <a:buAutoNum type="alphaUcPeriod"/>
            </a:pPr>
            <a:r>
              <a:rPr lang="en-US" dirty="0" smtClean="0"/>
              <a:t>White Rice, non-enriched</a:t>
            </a:r>
          </a:p>
          <a:p>
            <a:pPr marL="457200" indent="-457200" algn="l">
              <a:buAutoNum type="alphaUcPeriod"/>
            </a:pPr>
            <a:r>
              <a:rPr lang="en-US" dirty="0" smtClean="0"/>
              <a:t>Almond Cookies</a:t>
            </a:r>
            <a:endParaRPr lang="en-US" dirty="0"/>
          </a:p>
        </p:txBody>
      </p:sp>
    </p:spTree>
    <p:custDataLst>
      <p:tags r:id="rId1"/>
    </p:custDataLst>
    <p:extLst>
      <p:ext uri="{BB962C8B-B14F-4D97-AF65-F5344CB8AC3E}">
        <p14:creationId xmlns:p14="http://schemas.microsoft.com/office/powerpoint/2010/main" val="1788858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#4</a:t>
            </a:r>
            <a:endParaRPr lang="en-US" dirty="0"/>
          </a:p>
        </p:txBody>
      </p:sp>
      <p:sp>
        <p:nvSpPr>
          <p:cNvPr id="3" name="Subtitle 2"/>
          <p:cNvSpPr>
            <a:spLocks noGrp="1"/>
          </p:cNvSpPr>
          <p:nvPr>
            <p:ph type="subTitle" idx="1"/>
          </p:nvPr>
        </p:nvSpPr>
        <p:spPr>
          <a:xfrm>
            <a:off x="304935" y="2355916"/>
            <a:ext cx="8608820" cy="3702805"/>
          </a:xfrm>
        </p:spPr>
        <p:txBody>
          <a:bodyPr>
            <a:normAutofit/>
          </a:bodyPr>
          <a:lstStyle/>
          <a:p>
            <a:pPr algn="l"/>
            <a:r>
              <a:rPr lang="en-US" b="1" dirty="0" smtClean="0"/>
              <a:t>Which of the following items would be non-creditable in the grains component for CACFP? (Select all that applies)</a:t>
            </a:r>
            <a:endParaRPr lang="en-US" dirty="0" smtClean="0"/>
          </a:p>
          <a:p>
            <a:pPr algn="l"/>
            <a:endParaRPr lang="en-US" b="1" dirty="0"/>
          </a:p>
          <a:p>
            <a:pPr marL="457200" indent="-457200" algn="l">
              <a:buAutoNum type="alphaUcPeriod"/>
            </a:pPr>
            <a:r>
              <a:rPr lang="en-US" b="1" dirty="0" smtClean="0"/>
              <a:t>Granola Bar</a:t>
            </a:r>
          </a:p>
          <a:p>
            <a:pPr marL="457200" indent="-457200" algn="l">
              <a:buAutoNum type="alphaUcPeriod"/>
            </a:pPr>
            <a:r>
              <a:rPr lang="en-US" dirty="0" smtClean="0"/>
              <a:t>Enriched Grain Waffles</a:t>
            </a:r>
          </a:p>
          <a:p>
            <a:pPr marL="457200" indent="-457200" algn="l">
              <a:buAutoNum type="alphaUcPeriod"/>
            </a:pPr>
            <a:r>
              <a:rPr lang="en-US" b="1" dirty="0" smtClean="0"/>
              <a:t>Red Lentil Pasta</a:t>
            </a:r>
          </a:p>
          <a:p>
            <a:pPr marL="457200" indent="-457200" algn="l">
              <a:buAutoNum type="alphaUcPeriod"/>
            </a:pPr>
            <a:r>
              <a:rPr lang="en-US" b="1" dirty="0" smtClean="0"/>
              <a:t>White Rice, non-enriched</a:t>
            </a:r>
          </a:p>
          <a:p>
            <a:pPr marL="457200" indent="-457200" algn="l">
              <a:buAutoNum type="alphaUcPeriod"/>
            </a:pPr>
            <a:r>
              <a:rPr lang="en-US" b="1" dirty="0" smtClean="0"/>
              <a:t>Almond Cookies</a:t>
            </a:r>
            <a:endParaRPr lang="en-US" b="1" dirty="0"/>
          </a:p>
        </p:txBody>
      </p:sp>
      <p:sp>
        <p:nvSpPr>
          <p:cNvPr id="4" name="TextBox 3"/>
          <p:cNvSpPr txBox="1"/>
          <p:nvPr/>
        </p:nvSpPr>
        <p:spPr>
          <a:xfrm>
            <a:off x="4428877" y="3514477"/>
            <a:ext cx="3768918" cy="430887"/>
          </a:xfrm>
          <a:prstGeom prst="rect">
            <a:avLst/>
          </a:prstGeom>
          <a:noFill/>
        </p:spPr>
        <p:txBody>
          <a:bodyPr wrap="square" rtlCol="0">
            <a:spAutoFit/>
          </a:bodyPr>
          <a:lstStyle/>
          <a:p>
            <a:r>
              <a:rPr lang="en-US" sz="2200" dirty="0" smtClean="0">
                <a:solidFill>
                  <a:srgbClr val="FF0000"/>
                </a:solidFill>
              </a:rPr>
              <a:t>Grain-Based Dessert</a:t>
            </a:r>
            <a:endParaRPr lang="en-US" sz="2200" dirty="0">
              <a:solidFill>
                <a:srgbClr val="FF0000"/>
              </a:solidFill>
            </a:endParaRPr>
          </a:p>
        </p:txBody>
      </p:sp>
      <p:sp>
        <p:nvSpPr>
          <p:cNvPr id="5" name="TextBox 4"/>
          <p:cNvSpPr txBox="1"/>
          <p:nvPr/>
        </p:nvSpPr>
        <p:spPr>
          <a:xfrm>
            <a:off x="4428877" y="4477910"/>
            <a:ext cx="3768918" cy="430887"/>
          </a:xfrm>
          <a:prstGeom prst="rect">
            <a:avLst/>
          </a:prstGeom>
          <a:noFill/>
        </p:spPr>
        <p:txBody>
          <a:bodyPr wrap="square" rtlCol="0">
            <a:spAutoFit/>
          </a:bodyPr>
          <a:lstStyle/>
          <a:p>
            <a:r>
              <a:rPr lang="en-US" sz="2200" dirty="0" smtClean="0">
                <a:solidFill>
                  <a:srgbClr val="FF0000"/>
                </a:solidFill>
              </a:rPr>
              <a:t>Alternative flour</a:t>
            </a:r>
            <a:endParaRPr lang="en-US" sz="2200" dirty="0">
              <a:solidFill>
                <a:srgbClr val="FF0000"/>
              </a:solidFill>
            </a:endParaRPr>
          </a:p>
        </p:txBody>
      </p:sp>
      <p:sp>
        <p:nvSpPr>
          <p:cNvPr id="6" name="TextBox 5"/>
          <p:cNvSpPr txBox="1"/>
          <p:nvPr/>
        </p:nvSpPr>
        <p:spPr>
          <a:xfrm>
            <a:off x="4428877" y="4919779"/>
            <a:ext cx="3768918" cy="430887"/>
          </a:xfrm>
          <a:prstGeom prst="rect">
            <a:avLst/>
          </a:prstGeom>
          <a:noFill/>
        </p:spPr>
        <p:txBody>
          <a:bodyPr wrap="square" rtlCol="0">
            <a:spAutoFit/>
          </a:bodyPr>
          <a:lstStyle/>
          <a:p>
            <a:r>
              <a:rPr lang="en-US" sz="2200" dirty="0" smtClean="0">
                <a:solidFill>
                  <a:srgbClr val="FF0000"/>
                </a:solidFill>
              </a:rPr>
              <a:t>Refined grain</a:t>
            </a:r>
            <a:endParaRPr lang="en-US" sz="2200" dirty="0">
              <a:solidFill>
                <a:srgbClr val="FF0000"/>
              </a:solidFill>
            </a:endParaRPr>
          </a:p>
        </p:txBody>
      </p:sp>
      <p:sp>
        <p:nvSpPr>
          <p:cNvPr id="7" name="TextBox 6"/>
          <p:cNvSpPr txBox="1"/>
          <p:nvPr/>
        </p:nvSpPr>
        <p:spPr>
          <a:xfrm>
            <a:off x="4428877" y="5366577"/>
            <a:ext cx="3768918" cy="430887"/>
          </a:xfrm>
          <a:prstGeom prst="rect">
            <a:avLst/>
          </a:prstGeom>
          <a:noFill/>
        </p:spPr>
        <p:txBody>
          <a:bodyPr wrap="square" rtlCol="0">
            <a:spAutoFit/>
          </a:bodyPr>
          <a:lstStyle/>
          <a:p>
            <a:r>
              <a:rPr lang="en-US" sz="2200" dirty="0" smtClean="0">
                <a:solidFill>
                  <a:srgbClr val="FF0000"/>
                </a:solidFill>
              </a:rPr>
              <a:t>Grain-Based Dessert</a:t>
            </a:r>
            <a:endParaRPr lang="en-US" sz="2200" dirty="0">
              <a:solidFill>
                <a:srgbClr val="FF0000"/>
              </a:solidFill>
            </a:endParaRPr>
          </a:p>
        </p:txBody>
      </p:sp>
    </p:spTree>
    <p:custDataLst>
      <p:tags r:id="rId1"/>
    </p:custDataLst>
    <p:extLst>
      <p:ext uri="{BB962C8B-B14F-4D97-AF65-F5344CB8AC3E}">
        <p14:creationId xmlns:p14="http://schemas.microsoft.com/office/powerpoint/2010/main" val="39188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Grain-Rich (WGR) Grains</a:t>
            </a:r>
            <a:endParaRPr lang="en-US" dirty="0"/>
          </a:p>
        </p:txBody>
      </p:sp>
      <p:sp>
        <p:nvSpPr>
          <p:cNvPr id="3" name="Content Placeholder 2"/>
          <p:cNvSpPr>
            <a:spLocks noGrp="1"/>
          </p:cNvSpPr>
          <p:nvPr>
            <p:ph idx="4294967295"/>
          </p:nvPr>
        </p:nvSpPr>
        <p:spPr>
          <a:xfrm>
            <a:off x="465153" y="1559363"/>
            <a:ext cx="8229600" cy="2420717"/>
          </a:xfrm>
        </p:spPr>
        <p:txBody>
          <a:bodyPr/>
          <a:lstStyle/>
          <a:p>
            <a:r>
              <a:rPr lang="en-US" dirty="0" smtClean="0"/>
              <a:t>Grain products that contain at least 50% whole grains and the remaining grains in the food are creditable. </a:t>
            </a:r>
          </a:p>
          <a:p>
            <a:endParaRPr lang="en-US" sz="1000" dirty="0"/>
          </a:p>
          <a:p>
            <a:r>
              <a:rPr lang="en-US" u="sng" dirty="0" smtClean="0"/>
              <a:t>At least one serving </a:t>
            </a:r>
            <a:r>
              <a:rPr lang="en-US" dirty="0" smtClean="0"/>
              <a:t>of grains per day must be whole grain-rich </a:t>
            </a:r>
          </a:p>
          <a:p>
            <a:pPr marL="0" indent="0">
              <a:buNone/>
            </a:pPr>
            <a:endParaRPr lang="en-US" sz="1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98" y="3973502"/>
            <a:ext cx="1856937" cy="18569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2695" y="4069697"/>
            <a:ext cx="2427022" cy="1481163"/>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73333" l="11250" r="98542"/>
                    </a14:imgEffect>
                  </a14:imgLayer>
                </a14:imgProps>
              </a:ext>
              <a:ext uri="{28A0092B-C50C-407E-A947-70E740481C1C}">
                <a14:useLocalDpi xmlns:a14="http://schemas.microsoft.com/office/drawing/2010/main" val="0"/>
              </a:ext>
            </a:extLst>
          </a:blip>
          <a:stretch>
            <a:fillRect/>
          </a:stretch>
        </p:blipFill>
        <p:spPr>
          <a:xfrm>
            <a:off x="6064967" y="4232610"/>
            <a:ext cx="1757666" cy="1318250"/>
          </a:xfrm>
          <a:prstGeom prst="rect">
            <a:avLst/>
          </a:prstGeom>
        </p:spPr>
      </p:pic>
      <p:sp>
        <p:nvSpPr>
          <p:cNvPr id="7" name="TextBox 6"/>
          <p:cNvSpPr txBox="1"/>
          <p:nvPr/>
        </p:nvSpPr>
        <p:spPr>
          <a:xfrm>
            <a:off x="792245" y="5404105"/>
            <a:ext cx="2187417" cy="369332"/>
          </a:xfrm>
          <a:prstGeom prst="rect">
            <a:avLst/>
          </a:prstGeom>
          <a:noFill/>
        </p:spPr>
        <p:txBody>
          <a:bodyPr wrap="square" rtlCol="0">
            <a:spAutoFit/>
          </a:bodyPr>
          <a:lstStyle/>
          <a:p>
            <a:pPr algn="ctr"/>
            <a:r>
              <a:rPr lang="en-US" dirty="0" smtClean="0"/>
              <a:t>Creditable &amp; WGR</a:t>
            </a:r>
            <a:endParaRPr lang="en-US" dirty="0"/>
          </a:p>
        </p:txBody>
      </p:sp>
      <p:sp>
        <p:nvSpPr>
          <p:cNvPr id="8" name="TextBox 7"/>
          <p:cNvSpPr txBox="1"/>
          <p:nvPr/>
        </p:nvSpPr>
        <p:spPr>
          <a:xfrm>
            <a:off x="3899467" y="5466935"/>
            <a:ext cx="1371600" cy="369332"/>
          </a:xfrm>
          <a:prstGeom prst="rect">
            <a:avLst/>
          </a:prstGeom>
          <a:noFill/>
        </p:spPr>
        <p:txBody>
          <a:bodyPr wrap="square" rtlCol="0">
            <a:spAutoFit/>
          </a:bodyPr>
          <a:lstStyle/>
          <a:p>
            <a:pPr algn="ctr"/>
            <a:r>
              <a:rPr lang="en-US" dirty="0" smtClean="0"/>
              <a:t>Creditable</a:t>
            </a:r>
            <a:endParaRPr lang="en-US" dirty="0"/>
          </a:p>
        </p:txBody>
      </p:sp>
      <p:sp>
        <p:nvSpPr>
          <p:cNvPr id="9" name="TextBox 8"/>
          <p:cNvSpPr txBox="1"/>
          <p:nvPr/>
        </p:nvSpPr>
        <p:spPr>
          <a:xfrm>
            <a:off x="6258000" y="5461107"/>
            <a:ext cx="1371600" cy="369332"/>
          </a:xfrm>
          <a:prstGeom prst="rect">
            <a:avLst/>
          </a:prstGeom>
          <a:noFill/>
        </p:spPr>
        <p:txBody>
          <a:bodyPr wrap="square" rtlCol="0">
            <a:spAutoFit/>
          </a:bodyPr>
          <a:lstStyle/>
          <a:p>
            <a:pPr algn="ctr"/>
            <a:r>
              <a:rPr lang="en-US" dirty="0" smtClean="0"/>
              <a:t>Creditable</a:t>
            </a:r>
            <a:endParaRPr lang="en-US" dirty="0"/>
          </a:p>
        </p:txBody>
      </p:sp>
      <p:cxnSp>
        <p:nvCxnSpPr>
          <p:cNvPr id="10" name="Straight Connector 9"/>
          <p:cNvCxnSpPr/>
          <p:nvPr/>
        </p:nvCxnSpPr>
        <p:spPr>
          <a:xfrm>
            <a:off x="2097641" y="5773437"/>
            <a:ext cx="734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62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Grain-Rich vs. Whole Grains</a:t>
            </a:r>
            <a:endParaRPr lang="en-US" dirty="0"/>
          </a:p>
        </p:txBody>
      </p:sp>
      <p:sp>
        <p:nvSpPr>
          <p:cNvPr id="3" name="TextBox 2"/>
          <p:cNvSpPr txBox="1"/>
          <p:nvPr/>
        </p:nvSpPr>
        <p:spPr>
          <a:xfrm>
            <a:off x="636147" y="1439443"/>
            <a:ext cx="3415727" cy="523220"/>
          </a:xfrm>
          <a:prstGeom prst="rect">
            <a:avLst/>
          </a:prstGeom>
          <a:noFill/>
        </p:spPr>
        <p:txBody>
          <a:bodyPr wrap="square" rtlCol="0">
            <a:spAutoFit/>
          </a:bodyPr>
          <a:lstStyle/>
          <a:p>
            <a:pPr algn="ctr"/>
            <a:r>
              <a:rPr lang="en-US" sz="2800" b="1" dirty="0" smtClean="0"/>
              <a:t>WGR</a:t>
            </a:r>
            <a:endParaRPr lang="en-US" sz="2800" b="1" dirty="0"/>
          </a:p>
        </p:txBody>
      </p:sp>
      <p:sp>
        <p:nvSpPr>
          <p:cNvPr id="4" name="TextBox 3"/>
          <p:cNvSpPr txBox="1"/>
          <p:nvPr/>
        </p:nvSpPr>
        <p:spPr>
          <a:xfrm>
            <a:off x="4777509" y="1439443"/>
            <a:ext cx="3415727" cy="523220"/>
          </a:xfrm>
          <a:prstGeom prst="rect">
            <a:avLst/>
          </a:prstGeom>
          <a:noFill/>
        </p:spPr>
        <p:txBody>
          <a:bodyPr wrap="square" rtlCol="0">
            <a:spAutoFit/>
          </a:bodyPr>
          <a:lstStyle/>
          <a:p>
            <a:pPr algn="ctr"/>
            <a:r>
              <a:rPr lang="en-US" sz="2800" b="1" dirty="0" smtClean="0"/>
              <a:t>Whole Grains</a:t>
            </a:r>
            <a:endParaRPr lang="en-US" sz="2800" b="1" dirty="0"/>
          </a:p>
        </p:txBody>
      </p:sp>
      <p:sp>
        <p:nvSpPr>
          <p:cNvPr id="5" name="TextBox 4"/>
          <p:cNvSpPr txBox="1"/>
          <p:nvPr/>
        </p:nvSpPr>
        <p:spPr>
          <a:xfrm>
            <a:off x="4777509" y="2068851"/>
            <a:ext cx="4035159" cy="1200329"/>
          </a:xfrm>
          <a:prstGeom prst="rect">
            <a:avLst/>
          </a:prstGeom>
          <a:noFill/>
        </p:spPr>
        <p:txBody>
          <a:bodyPr wrap="square" rtlCol="0">
            <a:spAutoFit/>
          </a:bodyPr>
          <a:lstStyle/>
          <a:p>
            <a:r>
              <a:rPr lang="en-US" sz="2400" dirty="0" smtClean="0"/>
              <a:t>Grain ingredient that contains the whole kernel (bran, endosperm, and germ)</a:t>
            </a:r>
            <a:endParaRPr lang="en-US" sz="2400" dirty="0"/>
          </a:p>
        </p:txBody>
      </p:sp>
      <p:sp>
        <p:nvSpPr>
          <p:cNvPr id="6" name="TextBox 5"/>
          <p:cNvSpPr txBox="1"/>
          <p:nvPr/>
        </p:nvSpPr>
        <p:spPr>
          <a:xfrm>
            <a:off x="494562" y="2068851"/>
            <a:ext cx="4035159" cy="1569660"/>
          </a:xfrm>
          <a:prstGeom prst="rect">
            <a:avLst/>
          </a:prstGeom>
          <a:noFill/>
        </p:spPr>
        <p:txBody>
          <a:bodyPr wrap="square" rtlCol="0">
            <a:spAutoFit/>
          </a:bodyPr>
          <a:lstStyle/>
          <a:p>
            <a:r>
              <a:rPr lang="en-US" sz="2400" dirty="0" smtClean="0"/>
              <a:t>Grain products that contain at least 50% whole grains and the remaining grains in the food are creditable</a:t>
            </a:r>
            <a:endParaRPr lang="en-US" sz="2400" dirty="0"/>
          </a:p>
        </p:txBody>
      </p:sp>
      <p:sp>
        <p:nvSpPr>
          <p:cNvPr id="7" name="TextBox 6"/>
          <p:cNvSpPr txBox="1"/>
          <p:nvPr/>
        </p:nvSpPr>
        <p:spPr>
          <a:xfrm>
            <a:off x="500467" y="3734292"/>
            <a:ext cx="3776570" cy="461665"/>
          </a:xfrm>
          <a:prstGeom prst="rect">
            <a:avLst/>
          </a:prstGeom>
          <a:noFill/>
        </p:spPr>
        <p:txBody>
          <a:bodyPr wrap="square" rtlCol="0">
            <a:spAutoFit/>
          </a:bodyPr>
          <a:lstStyle/>
          <a:p>
            <a:r>
              <a:rPr lang="en-US" sz="2400" dirty="0" smtClean="0"/>
              <a:t>Ex. Whole wheat bread</a:t>
            </a:r>
            <a:endParaRPr lang="en-US" sz="2400" dirty="0"/>
          </a:p>
        </p:txBody>
      </p:sp>
      <p:sp>
        <p:nvSpPr>
          <p:cNvPr id="8" name="TextBox 7"/>
          <p:cNvSpPr txBox="1"/>
          <p:nvPr/>
        </p:nvSpPr>
        <p:spPr>
          <a:xfrm>
            <a:off x="4777509" y="3727002"/>
            <a:ext cx="3776570" cy="461665"/>
          </a:xfrm>
          <a:prstGeom prst="rect">
            <a:avLst/>
          </a:prstGeom>
          <a:noFill/>
        </p:spPr>
        <p:txBody>
          <a:bodyPr wrap="square" rtlCol="0">
            <a:spAutoFit/>
          </a:bodyPr>
          <a:lstStyle/>
          <a:p>
            <a:r>
              <a:rPr lang="en-US" sz="2400" dirty="0" smtClean="0"/>
              <a:t>Ex. Whole wheat</a:t>
            </a:r>
            <a:endParaRPr lang="en-US"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276" y="4017461"/>
            <a:ext cx="2394213" cy="23942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2257">
            <a:off x="5456314" y="4385081"/>
            <a:ext cx="2574721" cy="1571300"/>
          </a:xfrm>
          <a:prstGeom prst="rect">
            <a:avLst/>
          </a:prstGeom>
        </p:spPr>
      </p:pic>
    </p:spTree>
    <p:custDataLst>
      <p:tags r:id="rId1"/>
    </p:custDataLst>
    <p:extLst>
      <p:ext uri="{BB962C8B-B14F-4D97-AF65-F5344CB8AC3E}">
        <p14:creationId xmlns:p14="http://schemas.microsoft.com/office/powerpoint/2010/main" val="285726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92024" y="2583712"/>
            <a:ext cx="7867185" cy="2914242"/>
          </a:xfrm>
        </p:spPr>
        <p:txBody>
          <a:bodyPr>
            <a:normAutofit/>
          </a:bodyPr>
          <a:lstStyle/>
          <a:p>
            <a:r>
              <a:rPr lang="en-US" dirty="0" smtClean="0"/>
              <a:t>Learn what is required for the CACFP grains component</a:t>
            </a:r>
          </a:p>
          <a:p>
            <a:endParaRPr lang="en-US" sz="1700" dirty="0"/>
          </a:p>
          <a:p>
            <a:r>
              <a:rPr lang="en-US" dirty="0" smtClean="0"/>
              <a:t>Understand which grains are creditable</a:t>
            </a:r>
          </a:p>
          <a:p>
            <a:endParaRPr lang="en-US" sz="1700" dirty="0"/>
          </a:p>
          <a:p>
            <a:r>
              <a:rPr lang="en-US" dirty="0" smtClean="0"/>
              <a:t>Know which grains are whole grain-rich (WGR)</a:t>
            </a:r>
          </a:p>
          <a:p>
            <a:endParaRPr lang="en-US" dirty="0"/>
          </a:p>
          <a:p>
            <a:endParaRPr lang="en-US" dirty="0"/>
          </a:p>
        </p:txBody>
      </p:sp>
    </p:spTree>
    <p:custDataLst>
      <p:tags r:id="rId1"/>
    </p:custDataLst>
    <p:extLst>
      <p:ext uri="{BB962C8B-B14F-4D97-AF65-F5344CB8AC3E}">
        <p14:creationId xmlns:p14="http://schemas.microsoft.com/office/powerpoint/2010/main" val="885134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Grain-Rich vs. Whole Grains</a:t>
            </a:r>
            <a:endParaRPr lang="en-US" dirty="0"/>
          </a:p>
        </p:txBody>
      </p:sp>
      <p:sp>
        <p:nvSpPr>
          <p:cNvPr id="3" name="TextBox 2"/>
          <p:cNvSpPr txBox="1"/>
          <p:nvPr/>
        </p:nvSpPr>
        <p:spPr>
          <a:xfrm>
            <a:off x="230075" y="1339154"/>
            <a:ext cx="8719246" cy="446276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Whole grain ingredients can be used to create a whole grain-rich product</a:t>
            </a:r>
          </a:p>
          <a:p>
            <a:endParaRPr lang="en-US" sz="1600" dirty="0" smtClean="0"/>
          </a:p>
          <a:p>
            <a:pPr marL="457200" indent="-457200">
              <a:buFont typeface="Arial" panose="020B0604020202020204" pitchFamily="34" charset="0"/>
              <a:buChar char="•"/>
            </a:pPr>
            <a:r>
              <a:rPr lang="en-US" sz="2800" dirty="0" smtClean="0"/>
              <a:t>Whole grain-rich products can also include other types of creditable grains as well, including enriched grains, bran, and germ</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smtClean="0"/>
              <a:t>Typical usage can conflate the two terms</a:t>
            </a:r>
          </a:p>
          <a:p>
            <a:pPr marL="914400" lvl="1" indent="-457200">
              <a:buFont typeface="Arial" panose="020B0604020202020204" pitchFamily="34" charset="0"/>
              <a:buChar char="•"/>
            </a:pPr>
            <a:r>
              <a:rPr lang="en-US" sz="2800" dirty="0" smtClean="0"/>
              <a:t>Usually only an issue when packages market items as “containing Whole Grains!” but whole grains do not make up at least 50% of the product</a:t>
            </a:r>
            <a:endParaRPr lang="en-US" sz="2800" dirty="0"/>
          </a:p>
        </p:txBody>
      </p:sp>
    </p:spTree>
    <p:custDataLst>
      <p:tags r:id="rId1"/>
    </p:custDataLst>
    <p:extLst>
      <p:ext uri="{BB962C8B-B14F-4D97-AF65-F5344CB8AC3E}">
        <p14:creationId xmlns:p14="http://schemas.microsoft.com/office/powerpoint/2010/main" val="3950769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Grain-Rich Products</a:t>
            </a:r>
            <a:endParaRPr lang="en-US" dirty="0"/>
          </a:p>
        </p:txBody>
      </p:sp>
      <p:sp>
        <p:nvSpPr>
          <p:cNvPr id="16" name="Slide Number Placeholder 15"/>
          <p:cNvSpPr>
            <a:spLocks noGrp="1"/>
          </p:cNvSpPr>
          <p:nvPr>
            <p:ph type="sldNum" sz="quarter" idx="4"/>
          </p:nvPr>
        </p:nvSpPr>
        <p:spPr/>
        <p:txBody>
          <a:bodyPr/>
          <a:lstStyle/>
          <a:p>
            <a:pPr>
              <a:defRPr/>
            </a:pPr>
            <a:fld id="{B64809B7-C5B5-4638-B479-F570D7710832}" type="slidenum">
              <a:rPr lang="en-US" altLang="en-US" smtClean="0"/>
              <a:pPr>
                <a:defRPr/>
              </a:pPr>
              <a:t>31</a:t>
            </a:fld>
            <a:endParaRPr lang="en-US" altLang="en-US" dirty="0"/>
          </a:p>
        </p:txBody>
      </p:sp>
      <p:pic>
        <p:nvPicPr>
          <p:cNvPr id="8" name="Content Placeholder 7"/>
          <p:cNvPicPr>
            <a:picLocks noGrp="1" noChangeAspect="1"/>
          </p:cNvPicPr>
          <p:nvPr>
            <p:ph idx="4294967295"/>
          </p:nvPr>
        </p:nvPicPr>
        <p:blipFill rotWithShape="1">
          <a:blip r:embed="rId4"/>
          <a:srcRect t="21406"/>
          <a:stretch/>
        </p:blipFill>
        <p:spPr>
          <a:xfrm>
            <a:off x="237461" y="1799304"/>
            <a:ext cx="8689975" cy="3958123"/>
          </a:xfrm>
          <a:prstGeom prst="rect">
            <a:avLst/>
          </a:prstGeom>
        </p:spPr>
      </p:pic>
      <p:sp>
        <p:nvSpPr>
          <p:cNvPr id="17" name="TextBox 16"/>
          <p:cNvSpPr txBox="1"/>
          <p:nvPr/>
        </p:nvSpPr>
        <p:spPr>
          <a:xfrm>
            <a:off x="334225" y="867524"/>
            <a:ext cx="8593211" cy="646331"/>
          </a:xfrm>
          <a:prstGeom prst="rect">
            <a:avLst/>
          </a:prstGeom>
          <a:noFill/>
        </p:spPr>
        <p:txBody>
          <a:bodyPr wrap="square" rtlCol="0">
            <a:spAutoFit/>
          </a:bodyPr>
          <a:lstStyle/>
          <a:p>
            <a:r>
              <a:rPr lang="en-US" dirty="0" smtClean="0"/>
              <a:t>Foods that meet the whole grain-rich criteria are items that contain at least 50% whole grains and the remaining grains in the food are creditable. </a:t>
            </a:r>
            <a:endParaRPr lang="en-US" dirty="0"/>
          </a:p>
        </p:txBody>
      </p:sp>
      <p:sp>
        <p:nvSpPr>
          <p:cNvPr id="3" name="Rectangle 2"/>
          <p:cNvSpPr/>
          <p:nvPr/>
        </p:nvSpPr>
        <p:spPr>
          <a:xfrm>
            <a:off x="507635" y="2555948"/>
            <a:ext cx="4170716" cy="12668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82448" y="4883435"/>
            <a:ext cx="4170716" cy="47474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3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The WIC Whole Grain List</a:t>
            </a:r>
            <a:endParaRPr lang="en-US" dirty="0"/>
          </a:p>
        </p:txBody>
      </p:sp>
      <p:pic>
        <p:nvPicPr>
          <p:cNvPr id="3" name="Picture 2"/>
          <p:cNvPicPr>
            <a:picLocks noChangeAspect="1"/>
          </p:cNvPicPr>
          <p:nvPr/>
        </p:nvPicPr>
        <p:blipFill>
          <a:blip r:embed="rId5"/>
          <a:stretch>
            <a:fillRect/>
          </a:stretch>
        </p:blipFill>
        <p:spPr>
          <a:xfrm>
            <a:off x="1021784" y="991991"/>
            <a:ext cx="7048789" cy="5351092"/>
          </a:xfrm>
          <a:prstGeom prst="rect">
            <a:avLst/>
          </a:prstGeom>
          <a:ln>
            <a:solidFill>
              <a:schemeClr val="tx1"/>
            </a:solidFill>
          </a:ln>
        </p:spPr>
      </p:pic>
      <p:sp>
        <p:nvSpPr>
          <p:cNvPr id="4" name="Rounded Rectangular Callout 3"/>
          <p:cNvSpPr/>
          <p:nvPr/>
        </p:nvSpPr>
        <p:spPr>
          <a:xfrm>
            <a:off x="6888978" y="1055365"/>
            <a:ext cx="1849985" cy="871625"/>
          </a:xfrm>
          <a:prstGeom prst="wedgeRoundRectCallout">
            <a:avLst>
              <a:gd name="adj1" fmla="val -96664"/>
              <a:gd name="adj2" fmla="val -5451"/>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All items on this list are WGR</a:t>
            </a:r>
            <a:endParaRPr lang="en-US" dirty="0">
              <a:solidFill>
                <a:schemeClr val="tx1"/>
              </a:solidFill>
            </a:endParaRPr>
          </a:p>
        </p:txBody>
      </p:sp>
    </p:spTree>
    <p:custDataLst>
      <p:tags r:id="rId1"/>
    </p:custDataLst>
    <p:extLst>
      <p:ext uri="{BB962C8B-B14F-4D97-AF65-F5344CB8AC3E}">
        <p14:creationId xmlns:p14="http://schemas.microsoft.com/office/powerpoint/2010/main" val="29581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The WIC Cereal List</a:t>
            </a:r>
            <a:endParaRPr lang="en-US" dirty="0"/>
          </a:p>
        </p:txBody>
      </p:sp>
      <p:pic>
        <p:nvPicPr>
          <p:cNvPr id="3" name="Picture 2"/>
          <p:cNvPicPr>
            <a:picLocks noChangeAspect="1"/>
          </p:cNvPicPr>
          <p:nvPr/>
        </p:nvPicPr>
        <p:blipFill>
          <a:blip r:embed="rId5"/>
          <a:stretch>
            <a:fillRect/>
          </a:stretch>
        </p:blipFill>
        <p:spPr>
          <a:xfrm>
            <a:off x="1085481" y="1056711"/>
            <a:ext cx="6834642" cy="5185842"/>
          </a:xfrm>
          <a:prstGeom prst="rect">
            <a:avLst/>
          </a:prstGeom>
          <a:ln>
            <a:solidFill>
              <a:schemeClr val="tx1"/>
            </a:solidFill>
          </a:ln>
        </p:spPr>
      </p:pic>
      <p:sp>
        <p:nvSpPr>
          <p:cNvPr id="4" name="Rectangle 3"/>
          <p:cNvSpPr/>
          <p:nvPr/>
        </p:nvSpPr>
        <p:spPr>
          <a:xfrm>
            <a:off x="6872748" y="1586926"/>
            <a:ext cx="330364" cy="418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2443757" y="184641"/>
            <a:ext cx="2693987" cy="762651"/>
          </a:xfrm>
          <a:prstGeom prst="wedgeRoundRectCallout">
            <a:avLst>
              <a:gd name="adj1" fmla="val 112983"/>
              <a:gd name="adj2" fmla="val 1555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Only items with this icon is WGR on this list</a:t>
            </a:r>
            <a:endParaRPr lang="en-US" dirty="0"/>
          </a:p>
        </p:txBody>
      </p:sp>
      <p:sp>
        <p:nvSpPr>
          <p:cNvPr id="6" name="Rectangle 5"/>
          <p:cNvSpPr/>
          <p:nvPr/>
        </p:nvSpPr>
        <p:spPr>
          <a:xfrm>
            <a:off x="6872748" y="1557429"/>
            <a:ext cx="330364" cy="418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2443757" y="155144"/>
            <a:ext cx="2693987" cy="762651"/>
          </a:xfrm>
          <a:prstGeom prst="wedgeRoundRectCallout">
            <a:avLst>
              <a:gd name="adj1" fmla="val 112983"/>
              <a:gd name="adj2" fmla="val 1555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Only items with this icon is WGR on this list</a:t>
            </a:r>
            <a:endParaRPr lang="en-US" dirty="0"/>
          </a:p>
        </p:txBody>
      </p:sp>
    </p:spTree>
    <p:custDataLst>
      <p:tags r:id="rId1"/>
    </p:custDataLst>
    <p:extLst>
      <p:ext uri="{BB962C8B-B14F-4D97-AF65-F5344CB8AC3E}">
        <p14:creationId xmlns:p14="http://schemas.microsoft.com/office/powerpoint/2010/main" val="3924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Rule of Three</a:t>
            </a:r>
            <a:endParaRPr lang="en-US" dirty="0"/>
          </a:p>
        </p:txBody>
      </p:sp>
      <p:sp>
        <p:nvSpPr>
          <p:cNvPr id="3" name="TextBox 2"/>
          <p:cNvSpPr txBox="1"/>
          <p:nvPr/>
        </p:nvSpPr>
        <p:spPr>
          <a:xfrm>
            <a:off x="441858" y="1521955"/>
            <a:ext cx="840757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Also known as the Ingredient List Method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To meet the </a:t>
            </a:r>
            <a:r>
              <a:rPr lang="en-US" sz="2400" i="1" dirty="0" smtClean="0"/>
              <a:t>Rule of Three: </a:t>
            </a:r>
          </a:p>
          <a:p>
            <a:pPr marL="914400" lvl="1" indent="-457200">
              <a:buAutoNum type="arabicPeriod"/>
            </a:pPr>
            <a:r>
              <a:rPr lang="en-US" sz="2400" b="1" dirty="0" smtClean="0"/>
              <a:t>The first ingredient (or second after water) on the ingredient list must be a whole grain </a:t>
            </a:r>
          </a:p>
          <a:p>
            <a:pPr marL="914400" lvl="1" indent="-457200">
              <a:buAutoNum type="arabicPeriod"/>
            </a:pPr>
            <a:r>
              <a:rPr lang="en-US" sz="2400" b="1" dirty="0" smtClean="0"/>
              <a:t>The next two </a:t>
            </a:r>
            <a:r>
              <a:rPr lang="en-US" sz="2400" b="1" u="sng" dirty="0" smtClean="0"/>
              <a:t>grain</a:t>
            </a:r>
            <a:r>
              <a:rPr lang="en-US" sz="2400" b="1" dirty="0" smtClean="0"/>
              <a:t> ingredients (if any) on the ingredient list must be creditable grains</a:t>
            </a:r>
          </a:p>
          <a:p>
            <a:pPr lvl="1"/>
            <a:endParaRPr lang="en-US" sz="2400" dirty="0"/>
          </a:p>
          <a:p>
            <a:pPr marL="342900" indent="-342900">
              <a:buFont typeface="Arial" panose="020B0604020202020204" pitchFamily="34" charset="0"/>
              <a:buChar char="•"/>
            </a:pPr>
            <a:r>
              <a:rPr lang="en-US" sz="2400" dirty="0" smtClean="0"/>
              <a:t>With this rule, we are ONLY looking at grain ingredients</a:t>
            </a:r>
          </a:p>
          <a:p>
            <a:pPr marL="800100" lvl="1" indent="-342900">
              <a:buFont typeface="Arial" panose="020B0604020202020204" pitchFamily="34" charset="0"/>
              <a:buChar char="•"/>
            </a:pPr>
            <a:r>
              <a:rPr lang="en-US" sz="2400" dirty="0" smtClean="0"/>
              <a:t>Can disregard grain derivatives (corn starch and tapioca starch) and ingredients that are less than 2% of product weight</a:t>
            </a:r>
          </a:p>
        </p:txBody>
      </p:sp>
    </p:spTree>
    <p:custDataLst>
      <p:tags r:id="rId1"/>
    </p:custDataLst>
    <p:extLst>
      <p:ext uri="{BB962C8B-B14F-4D97-AF65-F5344CB8AC3E}">
        <p14:creationId xmlns:p14="http://schemas.microsoft.com/office/powerpoint/2010/main" val="4081326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List: Corn Tortilla</a:t>
            </a:r>
            <a:endParaRPr lang="en-US" dirty="0"/>
          </a:p>
        </p:txBody>
      </p:sp>
      <p:sp>
        <p:nvSpPr>
          <p:cNvPr id="4" name="TextBox 3"/>
          <p:cNvSpPr txBox="1"/>
          <p:nvPr/>
        </p:nvSpPr>
        <p:spPr>
          <a:xfrm>
            <a:off x="622005" y="2189309"/>
            <a:ext cx="7958719" cy="2246769"/>
          </a:xfrm>
          <a:prstGeom prst="rect">
            <a:avLst/>
          </a:prstGeom>
          <a:noFill/>
          <a:ln>
            <a:solidFill>
              <a:schemeClr val="accent1"/>
            </a:solidFill>
          </a:ln>
        </p:spPr>
        <p:txBody>
          <a:bodyPr wrap="square" rtlCol="0">
            <a:spAutoFit/>
          </a:bodyPr>
          <a:lstStyle/>
          <a:p>
            <a:r>
              <a:rPr lang="en-US" sz="2800" b="1" dirty="0" smtClean="0"/>
              <a:t>Ingredients: </a:t>
            </a:r>
            <a:r>
              <a:rPr lang="en-US" sz="2800" dirty="0" smtClean="0"/>
              <a:t>Corn Masa Flour (Ground White Corn Masa Flour, Cellulose Gum, Guar Gum, Trace of Lime), Water, </a:t>
            </a:r>
            <a:r>
              <a:rPr lang="en-US" sz="2800" dirty="0"/>
              <a:t>C</a:t>
            </a:r>
            <a:r>
              <a:rPr lang="en-US" sz="2800" dirty="0" smtClean="0"/>
              <a:t>orn </a:t>
            </a:r>
            <a:r>
              <a:rPr lang="en-US" sz="2800" dirty="0"/>
              <a:t>S</a:t>
            </a:r>
            <a:r>
              <a:rPr lang="en-US" sz="2800" dirty="0" smtClean="0"/>
              <a:t>tarch, Dextrose, to Maintain Freshness (</a:t>
            </a:r>
            <a:r>
              <a:rPr lang="en-US" sz="2800" dirty="0" err="1" smtClean="0"/>
              <a:t>Sorbic</a:t>
            </a:r>
            <a:r>
              <a:rPr lang="en-US" sz="2800" dirty="0" smtClean="0"/>
              <a:t> Acid, Calcium </a:t>
            </a:r>
            <a:r>
              <a:rPr lang="en-US" sz="2800" dirty="0" err="1" smtClean="0"/>
              <a:t>Proprionate</a:t>
            </a:r>
            <a:r>
              <a:rPr lang="en-US" sz="2800" dirty="0" smtClean="0"/>
              <a:t>, </a:t>
            </a:r>
            <a:r>
              <a:rPr lang="en-US" sz="2800" dirty="0" err="1" smtClean="0"/>
              <a:t>Fumaric</a:t>
            </a:r>
            <a:r>
              <a:rPr lang="en-US" sz="2800" dirty="0" smtClean="0"/>
              <a:t> Acid, Sodium </a:t>
            </a:r>
            <a:r>
              <a:rPr lang="en-US" sz="2800" dirty="0" err="1" smtClean="0"/>
              <a:t>Proprionate</a:t>
            </a:r>
            <a:r>
              <a:rPr lang="en-US" sz="2800" dirty="0" smtClean="0"/>
              <a:t>), Enzymes</a:t>
            </a:r>
            <a:endParaRPr lang="en-US" sz="2800" b="1" dirty="0"/>
          </a:p>
        </p:txBody>
      </p:sp>
      <p:sp>
        <p:nvSpPr>
          <p:cNvPr id="5" name="Rounded Rectangular Callout 4"/>
          <p:cNvSpPr/>
          <p:nvPr/>
        </p:nvSpPr>
        <p:spPr>
          <a:xfrm>
            <a:off x="2776953" y="1068867"/>
            <a:ext cx="2540682" cy="1080097"/>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First ingredient: “Corn masa flour” is a Whole Grain ingredient</a:t>
            </a:r>
            <a:endParaRPr lang="en-US" dirty="0"/>
          </a:p>
        </p:txBody>
      </p:sp>
      <p:sp>
        <p:nvSpPr>
          <p:cNvPr id="6" name="Rounded Rectangular Callout 5"/>
          <p:cNvSpPr/>
          <p:nvPr/>
        </p:nvSpPr>
        <p:spPr>
          <a:xfrm>
            <a:off x="3653640" y="4512514"/>
            <a:ext cx="2540682" cy="846893"/>
          </a:xfrm>
          <a:prstGeom prst="wedgeRoundRectCallout">
            <a:avLst>
              <a:gd name="adj1" fmla="val -20591"/>
              <a:gd name="adj2" fmla="val -708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No additional grain ingredients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819" y="5024526"/>
            <a:ext cx="838232" cy="822634"/>
          </a:xfrm>
          <a:prstGeom prst="rect">
            <a:avLst/>
          </a:prstGeom>
        </p:spPr>
      </p:pic>
      <p:sp>
        <p:nvSpPr>
          <p:cNvPr id="8" name="TextBox 7"/>
          <p:cNvSpPr txBox="1"/>
          <p:nvPr/>
        </p:nvSpPr>
        <p:spPr>
          <a:xfrm>
            <a:off x="3339979" y="5435843"/>
            <a:ext cx="2816843" cy="523220"/>
          </a:xfrm>
          <a:prstGeom prst="rect">
            <a:avLst/>
          </a:prstGeom>
          <a:noFill/>
        </p:spPr>
        <p:txBody>
          <a:bodyPr wrap="square" rtlCol="0">
            <a:spAutoFit/>
          </a:bodyPr>
          <a:lstStyle/>
          <a:p>
            <a:r>
              <a:rPr lang="en-US" sz="2800" dirty="0" smtClean="0"/>
              <a:t>This item is WGR</a:t>
            </a:r>
            <a:endParaRPr lang="en-US" sz="2800" dirty="0"/>
          </a:p>
        </p:txBody>
      </p:sp>
      <p:sp>
        <p:nvSpPr>
          <p:cNvPr id="3" name="Rounded Rectangular Callout 2"/>
          <p:cNvSpPr/>
          <p:nvPr/>
        </p:nvSpPr>
        <p:spPr>
          <a:xfrm>
            <a:off x="1286059" y="4512514"/>
            <a:ext cx="1828800" cy="987894"/>
          </a:xfrm>
          <a:prstGeom prst="wedgeRoundRectCallout">
            <a:avLst>
              <a:gd name="adj1" fmla="val 18200"/>
              <a:gd name="adj2" fmla="val -15083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Grain Derivative - disregard</a:t>
            </a:r>
            <a:endParaRPr lang="en-US" dirty="0"/>
          </a:p>
        </p:txBody>
      </p:sp>
    </p:spTree>
    <p:custDataLst>
      <p:tags r:id="rId1"/>
    </p:custDataLst>
    <p:extLst>
      <p:ext uri="{BB962C8B-B14F-4D97-AF65-F5344CB8AC3E}">
        <p14:creationId xmlns:p14="http://schemas.microsoft.com/office/powerpoint/2010/main" val="16348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Flour Blends and the </a:t>
            </a:r>
            <a:r>
              <a:rPr lang="en-US" i="1" dirty="0" smtClean="0"/>
              <a:t>Rule of Three</a:t>
            </a:r>
            <a:endParaRPr lang="en-US" dirty="0"/>
          </a:p>
        </p:txBody>
      </p:sp>
      <p:sp>
        <p:nvSpPr>
          <p:cNvPr id="3" name="TextBox 2"/>
          <p:cNvSpPr txBox="1"/>
          <p:nvPr/>
        </p:nvSpPr>
        <p:spPr>
          <a:xfrm>
            <a:off x="259572" y="2300748"/>
            <a:ext cx="873104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Flour blends are ingredients that have a list of </a:t>
            </a:r>
            <a:r>
              <a:rPr lang="en-US" sz="2400" b="1" dirty="0" smtClean="0"/>
              <a:t>sub-ingredients</a:t>
            </a:r>
            <a:r>
              <a:rPr lang="en-US" sz="2400" dirty="0" smtClean="0"/>
              <a:t> shown in parenthesis.</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If the flour blend is the </a:t>
            </a:r>
            <a:r>
              <a:rPr lang="en-US" sz="2400" b="1" dirty="0" smtClean="0"/>
              <a:t>first ingredient</a:t>
            </a:r>
            <a:r>
              <a:rPr lang="en-US" sz="2400" dirty="0" smtClean="0"/>
              <a:t>, then the entire blend must be made with whole grain ingredients </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If the flour blend is the </a:t>
            </a:r>
            <a:r>
              <a:rPr lang="en-US" sz="2400" b="1" dirty="0" smtClean="0"/>
              <a:t>second or third grain ingredient</a:t>
            </a:r>
            <a:r>
              <a:rPr lang="en-US" sz="2400" dirty="0" smtClean="0"/>
              <a:t>, then the blend must be made with either whole grains or a mix of creditable grains </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Flour blends with </a:t>
            </a:r>
            <a:r>
              <a:rPr lang="en-US" sz="2400" b="1" dirty="0" smtClean="0"/>
              <a:t>non-creditable flours or grains </a:t>
            </a:r>
            <a:r>
              <a:rPr lang="en-US" sz="2400" dirty="0" smtClean="0"/>
              <a:t>(ex. alternative flours such as tapioca flour) would make the blend non-creditable and the item would not meet the </a:t>
            </a:r>
            <a:r>
              <a:rPr lang="en-US" sz="2400" i="1" dirty="0" smtClean="0"/>
              <a:t>Rule of Three</a:t>
            </a:r>
            <a:endParaRPr lang="en-US" sz="2400" dirty="0"/>
          </a:p>
        </p:txBody>
      </p:sp>
      <p:sp>
        <p:nvSpPr>
          <p:cNvPr id="4" name="Rectangle 3"/>
          <p:cNvSpPr/>
          <p:nvPr/>
        </p:nvSpPr>
        <p:spPr>
          <a:xfrm>
            <a:off x="1020588" y="1054187"/>
            <a:ext cx="6943541" cy="118756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Ingredients: </a:t>
            </a:r>
            <a:r>
              <a:rPr lang="en-US" dirty="0" smtClean="0"/>
              <a:t>Whole grain flour (whole wheat flour, brown rice flour, whole grain oat flour), water, flour blend (graham flour, enriched wheat flour, enriched corn flour, wheat bran), yeast, salt.</a:t>
            </a:r>
            <a:endParaRPr lang="en-US" b="1" dirty="0"/>
          </a:p>
        </p:txBody>
      </p:sp>
    </p:spTree>
    <p:custDataLst>
      <p:tags r:id="rId1"/>
    </p:custDataLst>
    <p:extLst>
      <p:ext uri="{BB962C8B-B14F-4D97-AF65-F5344CB8AC3E}">
        <p14:creationId xmlns:p14="http://schemas.microsoft.com/office/powerpoint/2010/main" val="1721406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Documenting Whole Grain-Rich Requirements</a:t>
            </a:r>
            <a:endParaRPr lang="en-US" dirty="0"/>
          </a:p>
        </p:txBody>
      </p:sp>
      <p:sp>
        <p:nvSpPr>
          <p:cNvPr id="3" name="TextBox 2"/>
          <p:cNvSpPr txBox="1"/>
          <p:nvPr/>
        </p:nvSpPr>
        <p:spPr>
          <a:xfrm>
            <a:off x="131569" y="1420938"/>
            <a:ext cx="8859048" cy="526297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Menus</a:t>
            </a:r>
            <a:r>
              <a:rPr lang="en-US" sz="2400" dirty="0" smtClean="0"/>
              <a:t> must indicate which grain items are whole grain-rich</a:t>
            </a:r>
          </a:p>
          <a:p>
            <a:pPr marL="914400" lvl="1" indent="-457200">
              <a:buFont typeface="Arial" panose="020B0604020202020204" pitchFamily="34" charset="0"/>
              <a:buChar char="•"/>
            </a:pPr>
            <a:r>
              <a:rPr lang="en-US" sz="2400" dirty="0" smtClean="0"/>
              <a:t>If all grain items are whole grain-rich, a blanket statement can be used on the menu</a:t>
            </a:r>
          </a:p>
          <a:p>
            <a:pPr lvl="1"/>
            <a:endParaRPr lang="en-US" sz="2000" dirty="0" smtClean="0"/>
          </a:p>
          <a:p>
            <a:pPr marL="457200" indent="-457200">
              <a:buFont typeface="Arial" panose="020B0604020202020204" pitchFamily="34" charset="0"/>
              <a:buChar char="•"/>
            </a:pPr>
            <a:r>
              <a:rPr lang="en-US" sz="2400" b="1" dirty="0" smtClean="0"/>
              <a:t>Supporting Documentation </a:t>
            </a:r>
            <a:r>
              <a:rPr lang="en-US" sz="2400" dirty="0" smtClean="0"/>
              <a:t>must be saved showing how the product meets whole grain-rich requirements</a:t>
            </a:r>
          </a:p>
          <a:p>
            <a:pPr marL="914400" lvl="1" indent="-457200">
              <a:buFont typeface="Arial" panose="020B0604020202020204" pitchFamily="34" charset="0"/>
              <a:buChar char="•"/>
            </a:pPr>
            <a:r>
              <a:rPr lang="en-US" sz="2400" dirty="0" smtClean="0"/>
              <a:t>When using the </a:t>
            </a:r>
            <a:r>
              <a:rPr lang="en-US" sz="2400" b="1" dirty="0" smtClean="0"/>
              <a:t>WIC Whole Grain or Breakfast Cereal List</a:t>
            </a:r>
            <a:r>
              <a:rPr lang="en-US" sz="2400" dirty="0" smtClean="0"/>
              <a:t>: Keep</a:t>
            </a:r>
          </a:p>
          <a:p>
            <a:pPr marL="1371600" lvl="2" indent="-457200">
              <a:buFont typeface="Arial" panose="020B0604020202020204" pitchFamily="34" charset="0"/>
              <a:buChar char="•"/>
            </a:pPr>
            <a:r>
              <a:rPr lang="en-US" sz="2400" dirty="0" smtClean="0"/>
              <a:t>The WIC Whole Grains/Breakfast Cereal List</a:t>
            </a:r>
          </a:p>
          <a:p>
            <a:pPr marL="1371600" lvl="2" indent="-457200">
              <a:buFont typeface="Arial" panose="020B0604020202020204" pitchFamily="34" charset="0"/>
              <a:buChar char="•"/>
            </a:pPr>
            <a:r>
              <a:rPr lang="en-US" sz="2400" dirty="0" smtClean="0"/>
              <a:t>Packaging with name matching the WIC List</a:t>
            </a:r>
          </a:p>
          <a:p>
            <a:pPr marL="914400" lvl="1" indent="-457200">
              <a:buFont typeface="Arial" panose="020B0604020202020204" pitchFamily="34" charset="0"/>
              <a:buChar char="•"/>
            </a:pPr>
            <a:r>
              <a:rPr lang="en-US" sz="2400" dirty="0" smtClean="0"/>
              <a:t>When using the </a:t>
            </a:r>
            <a:r>
              <a:rPr lang="en-US" sz="2400" b="1" i="1" dirty="0" smtClean="0"/>
              <a:t>Rule of Three</a:t>
            </a:r>
            <a:r>
              <a:rPr lang="en-US" sz="2400" dirty="0" smtClean="0"/>
              <a:t>: Keep</a:t>
            </a:r>
          </a:p>
          <a:p>
            <a:pPr marL="1371600" lvl="2" indent="-457200">
              <a:buFont typeface="Arial" panose="020B0604020202020204" pitchFamily="34" charset="0"/>
              <a:buChar char="•"/>
            </a:pPr>
            <a:r>
              <a:rPr lang="en-US" sz="2400" dirty="0" smtClean="0"/>
              <a:t>Packaging showing the name of product</a:t>
            </a:r>
          </a:p>
          <a:p>
            <a:pPr marL="1371600" lvl="2" indent="-457200">
              <a:buFont typeface="Arial" panose="020B0604020202020204" pitchFamily="34" charset="0"/>
              <a:buChar char="•"/>
            </a:pPr>
            <a:r>
              <a:rPr lang="en-US" sz="2400" dirty="0" smtClean="0"/>
              <a:t>Ingredient list</a:t>
            </a:r>
          </a:p>
          <a:p>
            <a:pPr marL="1371600" lvl="2" indent="-4572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1277401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#5</a:t>
            </a:r>
            <a:endParaRPr lang="en-US" dirty="0"/>
          </a:p>
        </p:txBody>
      </p:sp>
      <p:sp>
        <p:nvSpPr>
          <p:cNvPr id="3" name="Subtitle 2"/>
          <p:cNvSpPr>
            <a:spLocks noGrp="1"/>
          </p:cNvSpPr>
          <p:nvPr>
            <p:ph type="subTitle" idx="1"/>
          </p:nvPr>
        </p:nvSpPr>
        <p:spPr>
          <a:xfrm>
            <a:off x="228075" y="2202193"/>
            <a:ext cx="6858000" cy="576403"/>
          </a:xfrm>
        </p:spPr>
        <p:txBody>
          <a:bodyPr>
            <a:normAutofit/>
          </a:bodyPr>
          <a:lstStyle/>
          <a:p>
            <a:pPr algn="l"/>
            <a:r>
              <a:rPr lang="en-US" sz="2800" dirty="0" smtClean="0"/>
              <a:t>Is this six-grain bread whole grain-rich?</a:t>
            </a:r>
            <a:endParaRPr lang="en-US" sz="2800" dirty="0"/>
          </a:p>
        </p:txBody>
      </p:sp>
      <p:sp>
        <p:nvSpPr>
          <p:cNvPr id="4" name="Rectangle 3"/>
          <p:cNvSpPr/>
          <p:nvPr/>
        </p:nvSpPr>
        <p:spPr>
          <a:xfrm>
            <a:off x="442452" y="2819891"/>
            <a:ext cx="8229600" cy="18464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Ingredients: </a:t>
            </a:r>
            <a:r>
              <a:rPr lang="en-US" sz="2400" dirty="0" smtClean="0"/>
              <a:t>Whole Wheat Flour, Flour Blend (enriched wheat flour, oat flour, graham flour, enriched corn flour, enriched barley flour, brown rice flour), wheat bran, sesame seeds, yeast, salt.</a:t>
            </a:r>
            <a:endParaRPr lang="en-US" sz="2400" b="1" dirty="0"/>
          </a:p>
        </p:txBody>
      </p:sp>
      <p:sp>
        <p:nvSpPr>
          <p:cNvPr id="5" name="TextBox 4"/>
          <p:cNvSpPr txBox="1"/>
          <p:nvPr/>
        </p:nvSpPr>
        <p:spPr>
          <a:xfrm>
            <a:off x="808212" y="5085244"/>
            <a:ext cx="2895151" cy="954107"/>
          </a:xfrm>
          <a:prstGeom prst="rect">
            <a:avLst/>
          </a:prstGeom>
          <a:noFill/>
        </p:spPr>
        <p:txBody>
          <a:bodyPr wrap="square" rtlCol="0">
            <a:spAutoFit/>
          </a:bodyPr>
          <a:lstStyle/>
          <a:p>
            <a:pPr marL="457200" indent="-457200">
              <a:buAutoNum type="alphaUcPeriod"/>
            </a:pPr>
            <a:r>
              <a:rPr lang="en-US" sz="2800" dirty="0" smtClean="0"/>
              <a:t>Yes</a:t>
            </a:r>
          </a:p>
          <a:p>
            <a:pPr marL="457200" indent="-457200">
              <a:buAutoNum type="alphaUcPeriod"/>
            </a:pPr>
            <a:r>
              <a:rPr lang="en-US" sz="2800" dirty="0" smtClean="0"/>
              <a:t>No</a:t>
            </a:r>
            <a:endParaRPr lang="en-US" sz="2800" dirty="0"/>
          </a:p>
        </p:txBody>
      </p:sp>
    </p:spTree>
    <p:custDataLst>
      <p:tags r:id="rId1"/>
    </p:custDataLst>
    <p:extLst>
      <p:ext uri="{BB962C8B-B14F-4D97-AF65-F5344CB8AC3E}">
        <p14:creationId xmlns:p14="http://schemas.microsoft.com/office/powerpoint/2010/main" val="3262412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#5</a:t>
            </a:r>
            <a:endParaRPr lang="en-US" dirty="0"/>
          </a:p>
        </p:txBody>
      </p:sp>
      <p:sp>
        <p:nvSpPr>
          <p:cNvPr id="3" name="Subtitle 2"/>
          <p:cNvSpPr>
            <a:spLocks noGrp="1"/>
          </p:cNvSpPr>
          <p:nvPr>
            <p:ph type="subTitle" idx="1"/>
          </p:nvPr>
        </p:nvSpPr>
        <p:spPr>
          <a:xfrm>
            <a:off x="228075" y="2202193"/>
            <a:ext cx="6858000" cy="576403"/>
          </a:xfrm>
        </p:spPr>
        <p:txBody>
          <a:bodyPr>
            <a:normAutofit/>
          </a:bodyPr>
          <a:lstStyle/>
          <a:p>
            <a:pPr algn="l"/>
            <a:r>
              <a:rPr lang="en-US" sz="2800" dirty="0" smtClean="0"/>
              <a:t>Is this six-grain bread whole grain-rich?</a:t>
            </a:r>
            <a:endParaRPr lang="en-US" sz="2800" dirty="0"/>
          </a:p>
        </p:txBody>
      </p:sp>
      <p:sp>
        <p:nvSpPr>
          <p:cNvPr id="4" name="Rectangle 3"/>
          <p:cNvSpPr/>
          <p:nvPr/>
        </p:nvSpPr>
        <p:spPr>
          <a:xfrm>
            <a:off x="442452" y="2819891"/>
            <a:ext cx="8229600" cy="18464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Ingredients: </a:t>
            </a:r>
            <a:r>
              <a:rPr lang="en-US" sz="2400" dirty="0" smtClean="0"/>
              <a:t>Whole Wheat Flour, Flour Blend (enriched wheat flour, oat flour, graham flour, enriched corn flour, enriched barley flour, brown rice flour), wheat bran, sesame seeds, yeast, salt.</a:t>
            </a:r>
            <a:endParaRPr lang="en-US" sz="2400" b="1" dirty="0"/>
          </a:p>
        </p:txBody>
      </p:sp>
      <p:sp>
        <p:nvSpPr>
          <p:cNvPr id="5" name="TextBox 4"/>
          <p:cNvSpPr txBox="1"/>
          <p:nvPr/>
        </p:nvSpPr>
        <p:spPr>
          <a:xfrm>
            <a:off x="808212" y="5085244"/>
            <a:ext cx="2895151" cy="954107"/>
          </a:xfrm>
          <a:prstGeom prst="rect">
            <a:avLst/>
          </a:prstGeom>
          <a:noFill/>
        </p:spPr>
        <p:txBody>
          <a:bodyPr wrap="square" rtlCol="0">
            <a:spAutoFit/>
          </a:bodyPr>
          <a:lstStyle/>
          <a:p>
            <a:pPr marL="457200" indent="-457200">
              <a:buAutoNum type="alphaUcPeriod"/>
            </a:pPr>
            <a:r>
              <a:rPr lang="en-US" sz="2800" b="1" dirty="0" smtClean="0"/>
              <a:t>Yes</a:t>
            </a:r>
          </a:p>
          <a:p>
            <a:pPr marL="457200" indent="-457200">
              <a:buAutoNum type="alphaUcPeriod"/>
            </a:pPr>
            <a:r>
              <a:rPr lang="en-US" sz="2800" dirty="0" smtClean="0"/>
              <a:t>No</a:t>
            </a:r>
            <a:endParaRPr lang="en-US" sz="2800" dirty="0"/>
          </a:p>
        </p:txBody>
      </p:sp>
      <p:sp>
        <p:nvSpPr>
          <p:cNvPr id="6" name="Rounded Rectangular Callout 5"/>
          <p:cNvSpPr/>
          <p:nvPr/>
        </p:nvSpPr>
        <p:spPr>
          <a:xfrm>
            <a:off x="2318447" y="2114918"/>
            <a:ext cx="1993982" cy="991091"/>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First Grain: Whole Grain</a:t>
            </a:r>
            <a:endParaRPr lang="en-US" dirty="0"/>
          </a:p>
        </p:txBody>
      </p:sp>
      <p:sp>
        <p:nvSpPr>
          <p:cNvPr id="7" name="Rounded Rectangular Callout 6"/>
          <p:cNvSpPr/>
          <p:nvPr/>
        </p:nvSpPr>
        <p:spPr>
          <a:xfrm>
            <a:off x="4642793" y="2152048"/>
            <a:ext cx="1988082" cy="918566"/>
          </a:xfrm>
          <a:prstGeom prst="wedgeRoundRectCallout">
            <a:avLst>
              <a:gd name="adj1" fmla="val -20833"/>
              <a:gd name="adj2" fmla="val 714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Second Grain: Flour Blend</a:t>
            </a:r>
            <a:endParaRPr lang="en-US" dirty="0"/>
          </a:p>
        </p:txBody>
      </p:sp>
      <p:sp>
        <p:nvSpPr>
          <p:cNvPr id="9" name="Flowchart: Alternate Process 8"/>
          <p:cNvSpPr/>
          <p:nvPr/>
        </p:nvSpPr>
        <p:spPr>
          <a:xfrm>
            <a:off x="7161816" y="2114918"/>
            <a:ext cx="1840599" cy="99109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Flour blend grains are all creditable</a:t>
            </a:r>
            <a:endParaRPr lang="en-US" dirty="0"/>
          </a:p>
        </p:txBody>
      </p:sp>
      <p:sp>
        <p:nvSpPr>
          <p:cNvPr id="8" name="Right Arrow 7"/>
          <p:cNvSpPr/>
          <p:nvPr/>
        </p:nvSpPr>
        <p:spPr>
          <a:xfrm>
            <a:off x="6483391" y="2401036"/>
            <a:ext cx="749218" cy="507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3703363" y="4448510"/>
            <a:ext cx="1971816" cy="1026091"/>
          </a:xfrm>
          <a:prstGeom prst="wedgeRoundRectCallout">
            <a:avLst>
              <a:gd name="adj1" fmla="val -21899"/>
              <a:gd name="adj2" fmla="val -7536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Third Grain: Creditable Grain</a:t>
            </a:r>
            <a:endParaRPr lang="en-US" dirty="0"/>
          </a:p>
        </p:txBody>
      </p:sp>
    </p:spTree>
    <p:custDataLst>
      <p:tags r:id="rId1"/>
    </p:custDataLst>
    <p:extLst>
      <p:ext uri="{BB962C8B-B14F-4D97-AF65-F5344CB8AC3E}">
        <p14:creationId xmlns:p14="http://schemas.microsoft.com/office/powerpoint/2010/main" val="30045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 CACFP Requirements</a:t>
            </a:r>
            <a:endParaRPr lang="en-US" dirty="0"/>
          </a:p>
        </p:txBody>
      </p:sp>
      <p:sp>
        <p:nvSpPr>
          <p:cNvPr id="3" name="Content Placeholder 2"/>
          <p:cNvSpPr>
            <a:spLocks noGrp="1"/>
          </p:cNvSpPr>
          <p:nvPr>
            <p:ph idx="4294967295"/>
          </p:nvPr>
        </p:nvSpPr>
        <p:spPr>
          <a:xfrm>
            <a:off x="311340" y="1261948"/>
            <a:ext cx="8523287" cy="4920575"/>
          </a:xfrm>
        </p:spPr>
        <p:txBody>
          <a:bodyPr>
            <a:normAutofit/>
          </a:bodyPr>
          <a:lstStyle/>
          <a:p>
            <a:r>
              <a:rPr lang="en-US" dirty="0" smtClean="0"/>
              <a:t>Grains must be served at breakfast, lunch, and supper</a:t>
            </a:r>
          </a:p>
          <a:p>
            <a:pPr lvl="1"/>
            <a:r>
              <a:rPr lang="en-US" dirty="0" smtClean="0"/>
              <a:t>Can substitute meat/meat alternate for grains at breakfast up to 3 times a week</a:t>
            </a:r>
          </a:p>
          <a:p>
            <a:r>
              <a:rPr lang="en-US" dirty="0" smtClean="0"/>
              <a:t>One of the five components that can be served at snack</a:t>
            </a:r>
          </a:p>
          <a:p>
            <a:pPr lvl="1"/>
            <a:endParaRPr lang="en-US" sz="1600" dirty="0"/>
          </a:p>
          <a:p>
            <a:r>
              <a:rPr lang="en-US" b="1" dirty="0" smtClean="0"/>
              <a:t>All grains </a:t>
            </a:r>
            <a:r>
              <a:rPr lang="en-US" dirty="0" smtClean="0"/>
              <a:t>served must be </a:t>
            </a:r>
            <a:r>
              <a:rPr lang="en-US" b="1" u="sng" dirty="0" smtClean="0"/>
              <a:t>creditable</a:t>
            </a:r>
            <a:r>
              <a:rPr lang="en-US" dirty="0" smtClean="0"/>
              <a:t> in CACFP</a:t>
            </a:r>
            <a:endParaRPr lang="en-US" b="1" u="sng" dirty="0" smtClean="0"/>
          </a:p>
          <a:p>
            <a:r>
              <a:rPr lang="en-US" dirty="0" smtClean="0"/>
              <a:t>At least </a:t>
            </a:r>
            <a:r>
              <a:rPr lang="en-US" b="1" dirty="0" smtClean="0"/>
              <a:t>once per day</a:t>
            </a:r>
            <a:r>
              <a:rPr lang="en-US" dirty="0" smtClean="0"/>
              <a:t>, the grain component must be </a:t>
            </a:r>
            <a:r>
              <a:rPr lang="en-US" b="1" u="sng" dirty="0" smtClean="0"/>
              <a:t>whole grain-rich</a:t>
            </a:r>
          </a:p>
          <a:p>
            <a:endParaRPr lang="en-US" b="1" u="sng" dirty="0"/>
          </a:p>
          <a:p>
            <a:r>
              <a:rPr lang="en-US" dirty="0" smtClean="0"/>
              <a:t>Starting Oct 1, 2021, serving sizes for grains will use ounce equivalents (more info to come in 2021)</a:t>
            </a:r>
            <a:endParaRPr lang="en-US" dirty="0"/>
          </a:p>
        </p:txBody>
      </p:sp>
    </p:spTree>
    <p:custDataLst>
      <p:tags r:id="rId1"/>
    </p:custDataLst>
    <p:extLst>
      <p:ext uri="{BB962C8B-B14F-4D97-AF65-F5344CB8AC3E}">
        <p14:creationId xmlns:p14="http://schemas.microsoft.com/office/powerpoint/2010/main" val="3421567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 Resources</a:t>
            </a:r>
            <a:endParaRPr lang="en-US" dirty="0"/>
          </a:p>
        </p:txBody>
      </p:sp>
      <p:pic>
        <p:nvPicPr>
          <p:cNvPr id="7" name="Content Placeholder 5"/>
          <p:cNvPicPr>
            <a:picLocks noChangeAspect="1"/>
          </p:cNvPicPr>
          <p:nvPr/>
        </p:nvPicPr>
        <p:blipFill rotWithShape="1">
          <a:blip r:embed="rId4"/>
          <a:srcRect r="50928"/>
          <a:stretch/>
        </p:blipFill>
        <p:spPr bwMode="auto">
          <a:xfrm>
            <a:off x="5943600" y="1302603"/>
            <a:ext cx="2988210" cy="3967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5"/>
          <p:cNvPicPr>
            <a:picLocks noChangeAspect="1"/>
          </p:cNvPicPr>
          <p:nvPr/>
        </p:nvPicPr>
        <p:blipFill rotWithShape="1">
          <a:blip r:embed="rId4"/>
          <a:srcRect l="49771"/>
          <a:stretch/>
        </p:blipFill>
        <p:spPr bwMode="auto">
          <a:xfrm>
            <a:off x="365454" y="1302603"/>
            <a:ext cx="3074242" cy="3967137"/>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stretch>
            <a:fillRect/>
          </a:stretch>
        </p:blipFill>
        <p:spPr>
          <a:xfrm>
            <a:off x="1632953" y="1302603"/>
            <a:ext cx="6117391" cy="3967655"/>
          </a:xfrm>
          <a:prstGeom prst="rect">
            <a:avLst/>
          </a:prstGeom>
          <a:ln>
            <a:solidFill>
              <a:schemeClr val="tx1"/>
            </a:solidFill>
          </a:ln>
        </p:spPr>
      </p:pic>
      <p:sp>
        <p:nvSpPr>
          <p:cNvPr id="12" name="TextBox 11"/>
          <p:cNvSpPr txBox="1"/>
          <p:nvPr/>
        </p:nvSpPr>
        <p:spPr>
          <a:xfrm>
            <a:off x="805448" y="5435554"/>
            <a:ext cx="76962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Determine if your grain product is creditable</a:t>
            </a:r>
          </a:p>
          <a:p>
            <a:pPr marL="342900" indent="-342900">
              <a:buFont typeface="Arial" panose="020B0604020202020204" pitchFamily="34" charset="0"/>
              <a:buChar char="•"/>
            </a:pPr>
            <a:r>
              <a:rPr lang="en-US" sz="2400" dirty="0" smtClean="0"/>
              <a:t>Determine if your grain product is whole grain-rich</a:t>
            </a:r>
            <a:endParaRPr lang="en-US" sz="2400" dirty="0"/>
          </a:p>
        </p:txBody>
      </p:sp>
      <p:sp>
        <p:nvSpPr>
          <p:cNvPr id="13" name="TextBox 12"/>
          <p:cNvSpPr txBox="1"/>
          <p:nvPr/>
        </p:nvSpPr>
        <p:spPr>
          <a:xfrm>
            <a:off x="13138" y="899347"/>
            <a:ext cx="5486400" cy="400110"/>
          </a:xfrm>
          <a:prstGeom prst="rect">
            <a:avLst/>
          </a:prstGeom>
          <a:noFill/>
        </p:spPr>
        <p:txBody>
          <a:bodyPr wrap="square" rtlCol="0">
            <a:spAutoFit/>
          </a:bodyPr>
          <a:lstStyle/>
          <a:p>
            <a:pPr algn="ctr"/>
            <a:r>
              <a:rPr lang="en-US" sz="2000" dirty="0" smtClean="0">
                <a:hlinkClick r:id="rId6"/>
              </a:rPr>
              <a:t>Flowchart for Creditable and WGR Grains</a:t>
            </a:r>
            <a:endParaRPr lang="en-US" sz="2000" dirty="0"/>
          </a:p>
        </p:txBody>
      </p:sp>
    </p:spTree>
    <p:custDataLst>
      <p:tags r:id="rId1"/>
    </p:custDataLst>
    <p:extLst>
      <p:ext uri="{BB962C8B-B14F-4D97-AF65-F5344CB8AC3E}">
        <p14:creationId xmlns:p14="http://schemas.microsoft.com/office/powerpoint/2010/main" val="24172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4"/>
              </a:rPr>
              <a:t>CACFP Crediting Handbook</a:t>
            </a:r>
            <a:endParaRPr lang="en-US" dirty="0"/>
          </a:p>
        </p:txBody>
      </p:sp>
      <p:pic>
        <p:nvPicPr>
          <p:cNvPr id="5" name="Picture 4"/>
          <p:cNvPicPr>
            <a:picLocks noChangeAspect="1"/>
          </p:cNvPicPr>
          <p:nvPr/>
        </p:nvPicPr>
        <p:blipFill>
          <a:blip r:embed="rId5"/>
          <a:stretch>
            <a:fillRect/>
          </a:stretch>
        </p:blipFill>
        <p:spPr>
          <a:xfrm>
            <a:off x="757875" y="1124979"/>
            <a:ext cx="3757386" cy="4860792"/>
          </a:xfrm>
          <a:prstGeom prst="rect">
            <a:avLst/>
          </a:prstGeom>
          <a:ln>
            <a:solidFill>
              <a:schemeClr val="tx1"/>
            </a:solidFill>
          </a:ln>
        </p:spPr>
      </p:pic>
      <p:sp>
        <p:nvSpPr>
          <p:cNvPr id="6" name="TextBox 5"/>
          <p:cNvSpPr txBox="1"/>
          <p:nvPr/>
        </p:nvSpPr>
        <p:spPr>
          <a:xfrm>
            <a:off x="4636893" y="1332957"/>
            <a:ext cx="4052857" cy="46628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Great source of overview information on grains (Pages 74-111)</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400" dirty="0" smtClean="0"/>
              <a:t>Explanation of creditable and whole grain-rich grains</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400" dirty="0" smtClean="0"/>
              <a:t>Includes list of common whole grains and enriched grains</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400" dirty="0" smtClean="0"/>
              <a:t>Chart on common grain items and whether it is creditable</a:t>
            </a:r>
            <a:endParaRPr lang="en-US" sz="2400" dirty="0"/>
          </a:p>
        </p:txBody>
      </p:sp>
    </p:spTree>
    <p:custDataLst>
      <p:tags r:id="rId1"/>
    </p:custDataLst>
    <p:extLst>
      <p:ext uri="{BB962C8B-B14F-4D97-AF65-F5344CB8AC3E}">
        <p14:creationId xmlns:p14="http://schemas.microsoft.com/office/powerpoint/2010/main" val="155253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Team Nutrition CACFP Worksheets</a:t>
            </a:r>
            <a:endParaRPr lang="en-US" dirty="0"/>
          </a:p>
        </p:txBody>
      </p:sp>
      <p:pic>
        <p:nvPicPr>
          <p:cNvPr id="3" name="Picture 2"/>
          <p:cNvPicPr>
            <a:picLocks noChangeAspect="1"/>
          </p:cNvPicPr>
          <p:nvPr/>
        </p:nvPicPr>
        <p:blipFill>
          <a:blip r:embed="rId5"/>
          <a:stretch>
            <a:fillRect/>
          </a:stretch>
        </p:blipFill>
        <p:spPr>
          <a:xfrm>
            <a:off x="342217" y="996990"/>
            <a:ext cx="4083252" cy="5277587"/>
          </a:xfrm>
          <a:prstGeom prst="rect">
            <a:avLst/>
          </a:prstGeom>
          <a:ln>
            <a:solidFill>
              <a:schemeClr val="tx1"/>
            </a:solidFill>
          </a:ln>
        </p:spPr>
      </p:pic>
      <p:pic>
        <p:nvPicPr>
          <p:cNvPr id="4" name="Picture 3"/>
          <p:cNvPicPr>
            <a:picLocks noChangeAspect="1"/>
          </p:cNvPicPr>
          <p:nvPr/>
        </p:nvPicPr>
        <p:blipFill>
          <a:blip r:embed="rId6"/>
          <a:stretch>
            <a:fillRect/>
          </a:stretch>
        </p:blipFill>
        <p:spPr>
          <a:xfrm>
            <a:off x="4576823" y="996990"/>
            <a:ext cx="4083430" cy="5277586"/>
          </a:xfrm>
          <a:prstGeom prst="rect">
            <a:avLst/>
          </a:prstGeom>
          <a:ln>
            <a:solidFill>
              <a:schemeClr val="tx1"/>
            </a:solidFill>
          </a:ln>
        </p:spPr>
      </p:pic>
    </p:spTree>
    <p:custDataLst>
      <p:tags r:id="rId1"/>
    </p:custDataLst>
    <p:extLst>
      <p:ext uri="{BB962C8B-B14F-4D97-AF65-F5344CB8AC3E}">
        <p14:creationId xmlns:p14="http://schemas.microsoft.com/office/powerpoint/2010/main" val="510076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Ounce Equivalents: Exhibit A</a:t>
            </a:r>
            <a:endParaRPr lang="en-US" dirty="0"/>
          </a:p>
        </p:txBody>
      </p:sp>
      <p:pic>
        <p:nvPicPr>
          <p:cNvPr id="4" name="Content Placeholder 4"/>
          <p:cNvPicPr>
            <a:picLocks noGrp="1" noChangeAspect="1"/>
          </p:cNvPicPr>
          <p:nvPr>
            <p:ph idx="4294967295"/>
          </p:nvPr>
        </p:nvPicPr>
        <p:blipFill>
          <a:blip r:embed="rId4"/>
          <a:stretch>
            <a:fillRect/>
          </a:stretch>
        </p:blipFill>
        <p:spPr bwMode="auto">
          <a:xfrm>
            <a:off x="1489147" y="999328"/>
            <a:ext cx="6427787" cy="487997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36104" y="1730296"/>
            <a:ext cx="1636872" cy="2826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9076" y="5951313"/>
            <a:ext cx="7326352" cy="400110"/>
          </a:xfrm>
          <a:prstGeom prst="rect">
            <a:avLst/>
          </a:prstGeom>
          <a:noFill/>
        </p:spPr>
        <p:txBody>
          <a:bodyPr wrap="square" rtlCol="0">
            <a:spAutoFit/>
          </a:bodyPr>
          <a:lstStyle/>
          <a:p>
            <a:pPr algn="ctr"/>
            <a:r>
              <a:rPr lang="en-US" sz="2000" dirty="0" smtClean="0"/>
              <a:t>Ounce equivalents will be required starting </a:t>
            </a:r>
            <a:r>
              <a:rPr lang="en-US" sz="2000" b="1" dirty="0" smtClean="0"/>
              <a:t>October 1, 2021.</a:t>
            </a:r>
          </a:p>
        </p:txBody>
      </p:sp>
      <p:sp>
        <p:nvSpPr>
          <p:cNvPr id="8" name="Right Arrow 7"/>
          <p:cNvSpPr/>
          <p:nvPr/>
        </p:nvSpPr>
        <p:spPr>
          <a:xfrm>
            <a:off x="3691267" y="2723685"/>
            <a:ext cx="544837" cy="341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371809" y="1098158"/>
            <a:ext cx="2350162" cy="4682314"/>
          </a:xfrm>
          <a:prstGeom prst="rect">
            <a:avLst/>
          </a:prstGeom>
          <a:ln>
            <a:solidFill>
              <a:schemeClr val="accent1"/>
            </a:solidFill>
          </a:ln>
        </p:spPr>
      </p:pic>
      <p:sp>
        <p:nvSpPr>
          <p:cNvPr id="10" name="Rectangle 9"/>
          <p:cNvSpPr/>
          <p:nvPr/>
        </p:nvSpPr>
        <p:spPr>
          <a:xfrm>
            <a:off x="505522" y="1464528"/>
            <a:ext cx="1739590" cy="2081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03562" y="1746052"/>
            <a:ext cx="1552888" cy="28268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854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 CACFP Requirements</a:t>
            </a:r>
            <a:endParaRPr lang="en-US" dirty="0"/>
          </a:p>
        </p:txBody>
      </p:sp>
      <p:sp>
        <p:nvSpPr>
          <p:cNvPr id="3" name="Content Placeholder 2"/>
          <p:cNvSpPr>
            <a:spLocks noGrp="1"/>
          </p:cNvSpPr>
          <p:nvPr>
            <p:ph idx="4294967295"/>
          </p:nvPr>
        </p:nvSpPr>
        <p:spPr>
          <a:xfrm>
            <a:off x="311340" y="1261948"/>
            <a:ext cx="8523287" cy="4920575"/>
          </a:xfrm>
        </p:spPr>
        <p:txBody>
          <a:bodyPr>
            <a:normAutofit/>
          </a:bodyPr>
          <a:lstStyle/>
          <a:p>
            <a:r>
              <a:rPr lang="en-US" dirty="0" smtClean="0"/>
              <a:t>Grains must be served at breakfast, lunch, and supper</a:t>
            </a:r>
          </a:p>
          <a:p>
            <a:pPr lvl="1"/>
            <a:r>
              <a:rPr lang="en-US" dirty="0" smtClean="0"/>
              <a:t>Can substitute meat/meat alternate for grains at breakfast up to 3 times a week</a:t>
            </a:r>
          </a:p>
          <a:p>
            <a:r>
              <a:rPr lang="en-US" dirty="0" smtClean="0"/>
              <a:t>One of the five components that can be served at snack</a:t>
            </a:r>
          </a:p>
          <a:p>
            <a:pPr lvl="1"/>
            <a:endParaRPr lang="en-US" sz="1600" dirty="0"/>
          </a:p>
          <a:p>
            <a:r>
              <a:rPr lang="en-US" b="1" dirty="0" smtClean="0"/>
              <a:t>All grains </a:t>
            </a:r>
            <a:r>
              <a:rPr lang="en-US" dirty="0" smtClean="0"/>
              <a:t>served must be </a:t>
            </a:r>
            <a:r>
              <a:rPr lang="en-US" b="1" u="sng" dirty="0" smtClean="0"/>
              <a:t>creditable</a:t>
            </a:r>
            <a:r>
              <a:rPr lang="en-US" dirty="0" smtClean="0"/>
              <a:t> in CACFP</a:t>
            </a:r>
            <a:endParaRPr lang="en-US" b="1" u="sng" dirty="0" smtClean="0"/>
          </a:p>
          <a:p>
            <a:r>
              <a:rPr lang="en-US" dirty="0" smtClean="0"/>
              <a:t>At least </a:t>
            </a:r>
            <a:r>
              <a:rPr lang="en-US" b="1" dirty="0" smtClean="0"/>
              <a:t>once per day</a:t>
            </a:r>
            <a:r>
              <a:rPr lang="en-US" dirty="0" smtClean="0"/>
              <a:t>, the grain component must be </a:t>
            </a:r>
            <a:r>
              <a:rPr lang="en-US" b="1" u="sng" dirty="0" smtClean="0"/>
              <a:t>whole grain-rich</a:t>
            </a:r>
          </a:p>
          <a:p>
            <a:endParaRPr lang="en-US" b="1" u="sng" dirty="0"/>
          </a:p>
          <a:p>
            <a:r>
              <a:rPr lang="en-US" dirty="0" smtClean="0"/>
              <a:t>Starting Oct 1, 2021, serving sizes for grains will use ounce equivalents (more info to come in 2021)</a:t>
            </a:r>
            <a:endParaRPr lang="en-US" dirty="0"/>
          </a:p>
        </p:txBody>
      </p:sp>
    </p:spTree>
    <p:custDataLst>
      <p:tags r:id="rId1"/>
    </p:custDataLst>
    <p:extLst>
      <p:ext uri="{BB962C8B-B14F-4D97-AF65-F5344CB8AC3E}">
        <p14:creationId xmlns:p14="http://schemas.microsoft.com/office/powerpoint/2010/main" val="643010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3296" y="1926958"/>
            <a:ext cx="4347145" cy="879304"/>
          </a:xfrm>
        </p:spPr>
        <p:txBody>
          <a:bodyPr>
            <a:normAutofit/>
          </a:bodyPr>
          <a:lstStyle/>
          <a:p>
            <a:r>
              <a:rPr lang="en-US" sz="5400" dirty="0" smtClean="0"/>
              <a:t>Questions?</a:t>
            </a:r>
            <a:endParaRPr lang="en-US" sz="5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993" y="2806262"/>
            <a:ext cx="3439749" cy="22860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712076" y="5244662"/>
            <a:ext cx="7924800" cy="129540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smtClean="0"/>
              <a:t>More Questions? </a:t>
            </a:r>
          </a:p>
          <a:p>
            <a:r>
              <a:rPr lang="en-US" sz="2800" smtClean="0"/>
              <a:t>Contact your assigned Child Nutrition Specialist</a:t>
            </a:r>
            <a:endParaRPr lang="en-US" sz="2800" dirty="0"/>
          </a:p>
        </p:txBody>
      </p:sp>
    </p:spTree>
    <p:custDataLst>
      <p:tags r:id="rId1"/>
    </p:custDataLst>
    <p:extLst>
      <p:ext uri="{BB962C8B-B14F-4D97-AF65-F5344CB8AC3E}">
        <p14:creationId xmlns:p14="http://schemas.microsoft.com/office/powerpoint/2010/main" val="4045342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46</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1146590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endParaRPr lang="en-US" dirty="0"/>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28552907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953"/>
          <p:cNvSpPr txBox="1">
            <a:spLocks/>
          </p:cNvSpPr>
          <p:nvPr/>
        </p:nvSpPr>
        <p:spPr>
          <a:xfrm>
            <a:off x="0" y="0"/>
            <a:ext cx="9072305" cy="6910593"/>
          </a:xfrm>
          <a:prstGeom prst="rect">
            <a:avLst/>
          </a:prstGeom>
          <a:noFill/>
          <a:ln>
            <a:noFill/>
          </a:ln>
        </p:spPr>
        <p:txBody>
          <a:bodyPr vert="horz" lIns="91425" tIns="45700" rIns="91425" bIns="45700" rtlCol="0" anchor="ctr" anchorCtr="0">
            <a:noAutofit/>
          </a:bodyPr>
          <a:lstStyle>
            <a:lvl1pPr algn="r" defTabSz="914377" rtl="0" eaLnBrk="1" latinLnBrk="0" hangingPunct="1">
              <a:lnSpc>
                <a:spcPct val="90000"/>
              </a:lnSpc>
              <a:spcBef>
                <a:spcPct val="0"/>
              </a:spcBef>
              <a:buNone/>
              <a:defRPr sz="3600" b="1" kern="1200">
                <a:solidFill>
                  <a:schemeClr val="bg1"/>
                </a:solidFill>
                <a:latin typeface="+mj-lt"/>
                <a:ea typeface="+mj-ea"/>
                <a:cs typeface="+mj-cs"/>
              </a:defRPr>
            </a:lvl1pPr>
          </a:lstStyle>
          <a:p>
            <a:pPr algn="l">
              <a:lnSpc>
                <a:spcPct val="100000"/>
              </a:lnSpc>
              <a:spcBef>
                <a:spcPts val="0"/>
              </a:spcBef>
              <a:buClr>
                <a:schemeClr val="dk1"/>
              </a:buClr>
              <a:buSzPct val="25000"/>
              <a:buFont typeface="Arial"/>
              <a:buNone/>
            </a:pPr>
            <a:r>
              <a:rPr lang="en-US" sz="1600" b="0" dirty="0" smtClean="0">
                <a:latin typeface="Arial"/>
                <a:ea typeface="Arial"/>
                <a:cs typeface="Arial"/>
                <a:sym typeface="Aria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600" b="0" dirty="0" smtClean="0">
                <a:latin typeface="Arial"/>
                <a:ea typeface="Arial"/>
                <a:cs typeface="Arial"/>
                <a:sym typeface="Arial"/>
              </a:rPr>
            </a:br>
            <a:r>
              <a:rPr lang="en-US" sz="1600" b="0" dirty="0" smtClean="0">
                <a:latin typeface="Arial"/>
                <a:ea typeface="Arial"/>
                <a:cs typeface="Arial"/>
                <a:sym typeface="Arial"/>
              </a:rPr>
              <a:t/>
            </a:r>
            <a:br>
              <a:rPr lang="en-US" sz="1600" b="0" dirty="0" smtClean="0">
                <a:latin typeface="Arial"/>
                <a:ea typeface="Arial"/>
                <a:cs typeface="Arial"/>
                <a:sym typeface="Arial"/>
              </a:rPr>
            </a:br>
            <a:r>
              <a:rPr lang="en-US" sz="1600" b="0" dirty="0" smtClean="0">
                <a:latin typeface="Arial"/>
                <a:ea typeface="Arial"/>
                <a:cs typeface="Arial"/>
                <a:sym typeface="Aria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600" b="0" dirty="0" smtClean="0">
                <a:latin typeface="Arial"/>
                <a:ea typeface="Arial"/>
                <a:cs typeface="Arial"/>
                <a:sym typeface="Arial"/>
              </a:rPr>
            </a:br>
            <a:r>
              <a:rPr lang="en-US" sz="1600" b="0" dirty="0" smtClean="0">
                <a:latin typeface="Arial"/>
                <a:ea typeface="Arial"/>
                <a:cs typeface="Arial"/>
                <a:sym typeface="Arial"/>
              </a:rPr>
              <a:t/>
            </a:r>
            <a:br>
              <a:rPr lang="en-US" sz="1600" b="0" dirty="0" smtClean="0">
                <a:latin typeface="Arial"/>
                <a:ea typeface="Arial"/>
                <a:cs typeface="Arial"/>
                <a:sym typeface="Arial"/>
              </a:rPr>
            </a:br>
            <a:r>
              <a:rPr lang="en-US" sz="1600" b="0" dirty="0" smtClean="0">
                <a:latin typeface="Arial"/>
                <a:ea typeface="Arial"/>
                <a:cs typeface="Arial"/>
                <a:sym typeface="Arial"/>
              </a:rPr>
              <a:t>To file a program complaint of discrimination, complete the USDA Program Discrimination Complaint Form, (AD-3027) found online at the </a:t>
            </a:r>
            <a:r>
              <a:rPr lang="en-US" sz="1600" b="0" dirty="0" smtClean="0">
                <a:latin typeface="Arial"/>
                <a:ea typeface="Arial"/>
                <a:cs typeface="Arial"/>
                <a:sym typeface="Arial"/>
                <a:hlinkClick r:id="rId4"/>
              </a:rPr>
              <a:t>USDA complaint resolution page</a:t>
            </a:r>
            <a:r>
              <a:rPr lang="en-US" sz="1600" b="0" dirty="0" smtClean="0">
                <a:latin typeface="Arial"/>
                <a:ea typeface="Arial"/>
                <a:cs typeface="Arial"/>
                <a:sym typeface="Arial"/>
              </a:rPr>
              <a:t>, and at any USDA office, or write a letter addressed to USDA and provide in the letter all of the information requested in the form. To request a copy of the complaint form, call (866) 632-9992. </a:t>
            </a:r>
            <a:br>
              <a:rPr lang="en-US" sz="1600" b="0" dirty="0" smtClean="0">
                <a:latin typeface="Arial"/>
                <a:ea typeface="Arial"/>
                <a:cs typeface="Arial"/>
                <a:sym typeface="Arial"/>
              </a:rPr>
            </a:br>
            <a:r>
              <a:rPr lang="en-US" sz="400" b="0" dirty="0" smtClean="0">
                <a:latin typeface="Arial"/>
                <a:ea typeface="Arial"/>
                <a:cs typeface="Arial"/>
                <a:sym typeface="Arial"/>
              </a:rPr>
              <a:t/>
            </a:r>
            <a:br>
              <a:rPr lang="en-US" sz="400" b="0" dirty="0" smtClean="0">
                <a:latin typeface="Arial"/>
                <a:ea typeface="Arial"/>
                <a:cs typeface="Arial"/>
                <a:sym typeface="Arial"/>
              </a:rPr>
            </a:br>
            <a:r>
              <a:rPr lang="en-US" sz="1600" b="0" dirty="0" smtClean="0">
                <a:latin typeface="Arial"/>
                <a:ea typeface="Arial"/>
                <a:cs typeface="Arial"/>
                <a:sym typeface="Arial"/>
              </a:rPr>
              <a:t>Submit your completed form or letter to USDA by:</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(1) mail: U.S. Department of Agriculture</a:t>
            </a:r>
            <a:br>
              <a:rPr lang="en-US" sz="1600" b="0" dirty="0" smtClean="0">
                <a:latin typeface="Arial"/>
                <a:ea typeface="Arial"/>
                <a:cs typeface="Arial"/>
                <a:sym typeface="Arial"/>
              </a:rPr>
            </a:br>
            <a:r>
              <a:rPr lang="en-US" sz="1600" b="0" dirty="0" smtClean="0">
                <a:latin typeface="Arial"/>
                <a:ea typeface="Arial"/>
                <a:cs typeface="Arial"/>
                <a:sym typeface="Arial"/>
              </a:rPr>
              <a:t>Office of the Assistant Secretary for Civil Rights</a:t>
            </a:r>
            <a:br>
              <a:rPr lang="en-US" sz="1600" b="0" dirty="0" smtClean="0">
                <a:latin typeface="Arial"/>
                <a:ea typeface="Arial"/>
                <a:cs typeface="Arial"/>
                <a:sym typeface="Arial"/>
              </a:rPr>
            </a:br>
            <a:r>
              <a:rPr lang="en-US" sz="1600" b="0" dirty="0" smtClean="0">
                <a:latin typeface="Arial"/>
                <a:ea typeface="Arial"/>
                <a:cs typeface="Arial"/>
                <a:sym typeface="Arial"/>
              </a:rPr>
              <a:t>1400 Independence Avenue, SW</a:t>
            </a:r>
            <a:br>
              <a:rPr lang="en-US" sz="1600" b="0" dirty="0" smtClean="0">
                <a:latin typeface="Arial"/>
                <a:ea typeface="Arial"/>
                <a:cs typeface="Arial"/>
                <a:sym typeface="Arial"/>
              </a:rPr>
            </a:br>
            <a:r>
              <a:rPr lang="en-US" sz="1600" b="0" dirty="0" smtClean="0">
                <a:latin typeface="Arial"/>
                <a:ea typeface="Arial"/>
                <a:cs typeface="Arial"/>
                <a:sym typeface="Arial"/>
              </a:rPr>
              <a:t>Washington, D.C. 20250-9410;</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(2) fax: (202) 690-7442; or</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(3) email: </a:t>
            </a:r>
            <a:r>
              <a:rPr lang="en-US" sz="1600" b="0" u="sng" dirty="0" smtClean="0">
                <a:latin typeface="Arial"/>
                <a:ea typeface="Arial"/>
                <a:cs typeface="Arial"/>
                <a:sym typeface="Arial"/>
                <a:hlinkClick r:id="rId5"/>
              </a:rPr>
              <a:t>program.intake@usda.gov</a:t>
            </a:r>
            <a:r>
              <a:rPr lang="en-US" sz="1600" b="0" dirty="0" smtClean="0">
                <a:latin typeface="Arial"/>
                <a:ea typeface="Arial"/>
                <a:cs typeface="Arial"/>
                <a:sym typeface="Arial"/>
              </a:rPr>
              <a:t> </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This institution is an equal opportunity provider.</a:t>
            </a:r>
            <a:endParaRPr lang="en-US" sz="1600" b="0"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2272377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49</a:t>
            </a:fld>
            <a:endParaRPr lang="en-US"/>
          </a:p>
        </p:txBody>
      </p:sp>
      <p:sp>
        <p:nvSpPr>
          <p:cNvPr id="5" name="Subtitle 4"/>
          <p:cNvSpPr>
            <a:spLocks noGrp="1"/>
          </p:cNvSpPr>
          <p:nvPr>
            <p:ph type="subTitle" idx="1"/>
          </p:nvPr>
        </p:nvSpPr>
        <p:spPr>
          <a:xfrm>
            <a:off x="330424" y="2411446"/>
            <a:ext cx="8613279" cy="3711338"/>
          </a:xfrm>
        </p:spPr>
        <p:txBody>
          <a:bodyPr>
            <a:normAutofit/>
          </a:bodyPr>
          <a:lstStyle/>
          <a:p>
            <a:r>
              <a:rPr lang="en-US" sz="3200" dirty="0" smtClean="0"/>
              <a:t>Questions?</a:t>
            </a:r>
          </a:p>
          <a:p>
            <a:endParaRPr lang="en-US" sz="3200" dirty="0"/>
          </a:p>
          <a:p>
            <a:r>
              <a:rPr lang="en-US" sz="3200" dirty="0" smtClean="0"/>
              <a:t>E-mail: </a:t>
            </a:r>
            <a:r>
              <a:rPr lang="en-US" sz="3200" dirty="0" smtClean="0">
                <a:hlinkClick r:id="rId4"/>
              </a:rPr>
              <a:t>Shirley.Wu@state.or.us</a:t>
            </a:r>
            <a:r>
              <a:rPr lang="en-US" sz="3200" dirty="0" smtClean="0"/>
              <a:t> </a:t>
            </a:r>
          </a:p>
          <a:p>
            <a:endParaRPr lang="en-US" sz="3200" dirty="0"/>
          </a:p>
          <a:p>
            <a:r>
              <a:rPr lang="en-US" sz="3200" dirty="0" smtClean="0">
                <a:hlinkClick r:id="rId5"/>
              </a:rPr>
              <a:t>ODE Child Nutrition Programs </a:t>
            </a:r>
            <a:r>
              <a:rPr lang="en-US" sz="3200" dirty="0">
                <a:hlinkClick r:id="rId5"/>
              </a:rPr>
              <a:t>CACFP </a:t>
            </a:r>
            <a:r>
              <a:rPr lang="en-US" sz="3200" dirty="0" smtClean="0">
                <a:hlinkClick r:id="rId5"/>
              </a:rPr>
              <a:t>Page</a:t>
            </a:r>
            <a:endParaRPr lang="en-US" sz="3200" dirty="0"/>
          </a:p>
        </p:txBody>
      </p:sp>
    </p:spTree>
    <p:custDataLst>
      <p:tags r:id="rId1"/>
    </p:custDataLst>
    <p:extLst>
      <p:ext uri="{BB962C8B-B14F-4D97-AF65-F5344CB8AC3E}">
        <p14:creationId xmlns:p14="http://schemas.microsoft.com/office/powerpoint/2010/main" val="241028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mbria"/>
              <a:buNone/>
            </a:pPr>
            <a:r>
              <a:rPr lang="en-US" sz="4600" b="0" i="0" u="none" strike="noStrike" cap="none" dirty="0">
                <a:solidFill>
                  <a:schemeClr val="dk1"/>
                </a:solidFill>
                <a:ea typeface="Cambria"/>
                <a:sym typeface="Cambria"/>
              </a:rPr>
              <a:t>Key Terms</a:t>
            </a:r>
          </a:p>
        </p:txBody>
      </p:sp>
      <p:sp>
        <p:nvSpPr>
          <p:cNvPr id="584" name="Shape 584"/>
          <p:cNvSpPr txBox="1">
            <a:spLocks noGrp="1"/>
          </p:cNvSpPr>
          <p:nvPr>
            <p:ph type="body" idx="4294967295"/>
          </p:nvPr>
        </p:nvSpPr>
        <p:spPr>
          <a:xfrm>
            <a:off x="4206685" y="1011865"/>
            <a:ext cx="4827587" cy="556260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1"/>
              </a:buClr>
              <a:buSzPct val="100000"/>
              <a:buFont typeface="Noto Sans Symbols"/>
              <a:buChar char="▪"/>
            </a:pPr>
            <a:r>
              <a:rPr lang="en-US" sz="2800" b="1" i="0" u="none" strike="noStrike" cap="none" dirty="0">
                <a:solidFill>
                  <a:schemeClr val="dk1"/>
                </a:solidFill>
                <a:latin typeface="+mj-lt"/>
                <a:ea typeface="Calibri"/>
                <a:cs typeface="Calibri"/>
                <a:sym typeface="Calibri"/>
              </a:rPr>
              <a:t>Whole grains </a:t>
            </a:r>
            <a:r>
              <a:rPr lang="en-US" sz="2800" b="0" i="0" u="none" strike="noStrike" cap="none" dirty="0">
                <a:solidFill>
                  <a:schemeClr val="dk1"/>
                </a:solidFill>
                <a:latin typeface="+mj-lt"/>
                <a:ea typeface="Calibri"/>
                <a:cs typeface="Calibri"/>
                <a:sym typeface="Calibri"/>
              </a:rPr>
              <a:t>contain </a:t>
            </a:r>
            <a:r>
              <a:rPr lang="en-US" sz="2800" b="0" i="0" u="none" strike="noStrike" cap="none" dirty="0" smtClean="0">
                <a:solidFill>
                  <a:schemeClr val="dk1"/>
                </a:solidFill>
                <a:latin typeface="+mj-lt"/>
                <a:ea typeface="Calibri"/>
                <a:cs typeface="Calibri"/>
                <a:sym typeface="Calibri"/>
              </a:rPr>
              <a:t>the whole kernel including </a:t>
            </a:r>
            <a:r>
              <a:rPr lang="en-US" sz="2800" b="0" i="0" u="none" strike="noStrike" cap="none" dirty="0">
                <a:solidFill>
                  <a:schemeClr val="dk1"/>
                </a:solidFill>
                <a:latin typeface="+mj-lt"/>
                <a:ea typeface="Calibri"/>
                <a:cs typeface="Calibri"/>
                <a:sym typeface="Calibri"/>
              </a:rPr>
              <a:t>bran, germ, </a:t>
            </a:r>
            <a:r>
              <a:rPr lang="en-US" dirty="0" smtClean="0">
                <a:solidFill>
                  <a:schemeClr val="dk1"/>
                </a:solidFill>
                <a:latin typeface="+mj-lt"/>
                <a:ea typeface="Calibri"/>
                <a:cs typeface="Calibri"/>
                <a:sym typeface="Calibri"/>
              </a:rPr>
              <a:t>and</a:t>
            </a:r>
            <a:r>
              <a:rPr lang="en-US" sz="2800" b="0" i="0" u="none" strike="noStrike" cap="none" dirty="0" smtClean="0">
                <a:solidFill>
                  <a:schemeClr val="dk1"/>
                </a:solidFill>
                <a:latin typeface="+mj-lt"/>
                <a:ea typeface="Calibri"/>
                <a:cs typeface="Calibri"/>
                <a:sym typeface="Calibri"/>
              </a:rPr>
              <a:t> </a:t>
            </a:r>
            <a:r>
              <a:rPr lang="en-US" sz="2800" b="0" i="0" u="none" strike="noStrike" cap="none" dirty="0">
                <a:solidFill>
                  <a:schemeClr val="dk1"/>
                </a:solidFill>
                <a:latin typeface="+mj-lt"/>
                <a:ea typeface="Calibri"/>
                <a:cs typeface="Calibri"/>
                <a:sym typeface="Calibri"/>
              </a:rPr>
              <a:t>endosperm</a:t>
            </a:r>
          </a:p>
          <a:p>
            <a:pPr marL="457200" marR="0" lvl="0" indent="-342900" algn="l" rtl="0">
              <a:lnSpc>
                <a:spcPct val="100000"/>
              </a:lnSpc>
              <a:spcBef>
                <a:spcPts val="560"/>
              </a:spcBef>
              <a:spcAft>
                <a:spcPts val="0"/>
              </a:spcAft>
              <a:buClr>
                <a:schemeClr val="dk1"/>
              </a:buClr>
              <a:buSzPct val="25000"/>
              <a:buFont typeface="Noto Sans Symbols"/>
              <a:buNone/>
            </a:pPr>
            <a:endParaRPr sz="1400" b="0" i="0" u="none" strike="noStrike" cap="none" dirty="0">
              <a:solidFill>
                <a:schemeClr val="dk1"/>
              </a:solidFill>
              <a:latin typeface="+mj-lt"/>
              <a:ea typeface="Calibri"/>
              <a:cs typeface="Calibri"/>
              <a:sym typeface="Calibri"/>
            </a:endParaRPr>
          </a:p>
          <a:p>
            <a:pPr marL="457200" marR="0" lvl="0" indent="-342900" algn="l" rtl="0">
              <a:lnSpc>
                <a:spcPct val="100000"/>
              </a:lnSpc>
              <a:spcBef>
                <a:spcPts val="560"/>
              </a:spcBef>
              <a:spcAft>
                <a:spcPts val="0"/>
              </a:spcAft>
              <a:buClr>
                <a:schemeClr val="dk1"/>
              </a:buClr>
              <a:buSzPct val="100000"/>
              <a:buFont typeface="Noto Sans Symbols"/>
              <a:buChar char="▪"/>
            </a:pPr>
            <a:r>
              <a:rPr lang="en-US" sz="2800" b="1" i="0" u="none" strike="noStrike" cap="none" dirty="0">
                <a:solidFill>
                  <a:schemeClr val="dk1"/>
                </a:solidFill>
                <a:latin typeface="+mj-lt"/>
                <a:ea typeface="Calibri"/>
                <a:cs typeface="Calibri"/>
                <a:sym typeface="Calibri"/>
              </a:rPr>
              <a:t>Refined grains </a:t>
            </a:r>
            <a:r>
              <a:rPr lang="en-US" sz="2800" b="0" i="0" u="none" strike="noStrike" cap="none" dirty="0">
                <a:solidFill>
                  <a:schemeClr val="dk1"/>
                </a:solidFill>
                <a:latin typeface="+mj-lt"/>
                <a:ea typeface="Calibri"/>
                <a:cs typeface="Calibri"/>
                <a:sym typeface="Calibri"/>
              </a:rPr>
              <a:t>are milled </a:t>
            </a:r>
          </a:p>
          <a:p>
            <a:pPr marL="754380" marR="0" lvl="1" indent="-347980" algn="l" rtl="0">
              <a:lnSpc>
                <a:spcPct val="100000"/>
              </a:lnSpc>
              <a:spcBef>
                <a:spcPts val="560"/>
              </a:spcBef>
              <a:spcAft>
                <a:spcPts val="0"/>
              </a:spcAft>
              <a:buClr>
                <a:schemeClr val="dk1"/>
              </a:buClr>
              <a:buSzPct val="100000"/>
              <a:buFont typeface="Courier New"/>
              <a:buChar char="o"/>
            </a:pPr>
            <a:r>
              <a:rPr lang="en-US" sz="2800" b="0" i="0" u="none" strike="noStrike" cap="none" dirty="0">
                <a:solidFill>
                  <a:schemeClr val="dk1"/>
                </a:solidFill>
                <a:latin typeface="+mj-lt"/>
                <a:ea typeface="Calibri"/>
                <a:cs typeface="Calibri"/>
                <a:sym typeface="Calibri"/>
              </a:rPr>
              <a:t>Processed to remove </a:t>
            </a:r>
            <a:r>
              <a:rPr lang="en-US" sz="2800" dirty="0" smtClean="0">
                <a:latin typeface="+mj-lt"/>
              </a:rPr>
              <a:t>key </a:t>
            </a:r>
            <a:r>
              <a:rPr lang="en-US" sz="2800" dirty="0">
                <a:latin typeface="+mj-lt"/>
              </a:rPr>
              <a:t>nutrients</a:t>
            </a:r>
          </a:p>
          <a:p>
            <a:pPr marL="457200" marR="0" lvl="0" indent="-342900" algn="l" rtl="0">
              <a:lnSpc>
                <a:spcPct val="100000"/>
              </a:lnSpc>
              <a:spcBef>
                <a:spcPts val="560"/>
              </a:spcBef>
              <a:spcAft>
                <a:spcPts val="0"/>
              </a:spcAft>
              <a:buClr>
                <a:schemeClr val="dk1"/>
              </a:buClr>
              <a:buSzPct val="25000"/>
              <a:buFont typeface="Noto Sans Symbols"/>
              <a:buNone/>
            </a:pPr>
            <a:endParaRPr sz="1400" b="0" i="0" u="none" strike="noStrike" cap="none" dirty="0">
              <a:solidFill>
                <a:schemeClr val="dk1"/>
              </a:solidFill>
              <a:latin typeface="+mj-lt"/>
              <a:ea typeface="Calibri"/>
              <a:cs typeface="Calibri"/>
              <a:sym typeface="Calibri"/>
            </a:endParaRPr>
          </a:p>
          <a:p>
            <a:pPr marL="457200" marR="0" lvl="0" indent="-342900" algn="l" rtl="0">
              <a:lnSpc>
                <a:spcPct val="100000"/>
              </a:lnSpc>
              <a:spcBef>
                <a:spcPts val="560"/>
              </a:spcBef>
              <a:spcAft>
                <a:spcPts val="0"/>
              </a:spcAft>
              <a:buClr>
                <a:schemeClr val="dk1"/>
              </a:buClr>
              <a:buSzPct val="100000"/>
              <a:buFont typeface="Noto Sans Symbols"/>
              <a:buChar char="▪"/>
            </a:pPr>
            <a:r>
              <a:rPr lang="en-US" sz="2800" b="1" i="0" u="none" strike="noStrike" cap="none" dirty="0">
                <a:solidFill>
                  <a:schemeClr val="dk1"/>
                </a:solidFill>
                <a:latin typeface="+mj-lt"/>
                <a:ea typeface="Calibri"/>
                <a:cs typeface="Calibri"/>
                <a:sym typeface="Calibri"/>
              </a:rPr>
              <a:t>Enriched grains </a:t>
            </a:r>
            <a:r>
              <a:rPr lang="en-US" sz="2800" b="0" i="0" u="none" strike="noStrike" cap="none" dirty="0">
                <a:solidFill>
                  <a:schemeClr val="dk1"/>
                </a:solidFill>
                <a:latin typeface="+mj-lt"/>
                <a:ea typeface="Calibri"/>
                <a:cs typeface="Calibri"/>
                <a:sym typeface="Calibri"/>
              </a:rPr>
              <a:t>undergo processing where some key nutrients are added back to the grain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295400"/>
            <a:ext cx="401106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8016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Rice</a:t>
            </a:r>
            <a:endParaRPr lang="en-US" dirty="0"/>
          </a:p>
        </p:txBody>
      </p:sp>
      <p:sp>
        <p:nvSpPr>
          <p:cNvPr id="3" name="Oval 2"/>
          <p:cNvSpPr/>
          <p:nvPr/>
        </p:nvSpPr>
        <p:spPr>
          <a:xfrm>
            <a:off x="1126776" y="1970381"/>
            <a:ext cx="1144476" cy="2772697"/>
          </a:xfrm>
          <a:prstGeom prst="ellipse">
            <a:avLst/>
          </a:prstGeom>
          <a:solidFill>
            <a:srgbClr val="B8A479"/>
          </a:solidFill>
          <a:ln>
            <a:solidFill>
              <a:srgbClr val="B8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03813" y="1970382"/>
            <a:ext cx="1210352" cy="27137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82002" y="1970381"/>
            <a:ext cx="1210352" cy="27137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524072">
            <a:off x="6440996" y="3203346"/>
            <a:ext cx="631231" cy="1144474"/>
          </a:xfrm>
          <a:prstGeom prst="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82842" y="4129968"/>
            <a:ext cx="1504336" cy="7610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B-Vitamins and Iron</a:t>
            </a:r>
            <a:endParaRPr lang="en-US" dirty="0"/>
          </a:p>
        </p:txBody>
      </p:sp>
      <p:sp>
        <p:nvSpPr>
          <p:cNvPr id="10" name="TextBox 9"/>
          <p:cNvSpPr txBox="1"/>
          <p:nvPr/>
        </p:nvSpPr>
        <p:spPr>
          <a:xfrm>
            <a:off x="678426" y="1191670"/>
            <a:ext cx="2017579" cy="523220"/>
          </a:xfrm>
          <a:prstGeom prst="rect">
            <a:avLst/>
          </a:prstGeom>
          <a:noFill/>
        </p:spPr>
        <p:txBody>
          <a:bodyPr wrap="square" rtlCol="0">
            <a:spAutoFit/>
          </a:bodyPr>
          <a:lstStyle/>
          <a:p>
            <a:pPr algn="ctr"/>
            <a:r>
              <a:rPr lang="en-US" sz="2800" dirty="0" smtClean="0"/>
              <a:t>Brown Rice</a:t>
            </a:r>
            <a:endParaRPr lang="en-US" sz="2800" dirty="0"/>
          </a:p>
        </p:txBody>
      </p:sp>
      <p:sp>
        <p:nvSpPr>
          <p:cNvPr id="11" name="TextBox 10"/>
          <p:cNvSpPr txBox="1"/>
          <p:nvPr/>
        </p:nvSpPr>
        <p:spPr>
          <a:xfrm>
            <a:off x="5645683" y="1185771"/>
            <a:ext cx="3285940" cy="523220"/>
          </a:xfrm>
          <a:prstGeom prst="rect">
            <a:avLst/>
          </a:prstGeom>
          <a:noFill/>
        </p:spPr>
        <p:txBody>
          <a:bodyPr wrap="square" rtlCol="0">
            <a:spAutoFit/>
          </a:bodyPr>
          <a:lstStyle/>
          <a:p>
            <a:pPr algn="ctr"/>
            <a:r>
              <a:rPr lang="en-US" sz="2800" dirty="0" smtClean="0"/>
              <a:t>Enriched White Rice</a:t>
            </a:r>
            <a:endParaRPr lang="en-US" sz="2800" dirty="0"/>
          </a:p>
        </p:txBody>
      </p:sp>
      <p:sp>
        <p:nvSpPr>
          <p:cNvPr id="12" name="TextBox 11"/>
          <p:cNvSpPr txBox="1"/>
          <p:nvPr/>
        </p:nvSpPr>
        <p:spPr>
          <a:xfrm>
            <a:off x="3352310" y="1191670"/>
            <a:ext cx="2017579" cy="523220"/>
          </a:xfrm>
          <a:prstGeom prst="rect">
            <a:avLst/>
          </a:prstGeom>
          <a:noFill/>
        </p:spPr>
        <p:txBody>
          <a:bodyPr wrap="square" rtlCol="0">
            <a:spAutoFit/>
          </a:bodyPr>
          <a:lstStyle/>
          <a:p>
            <a:pPr algn="ctr"/>
            <a:r>
              <a:rPr lang="en-US" sz="2800" dirty="0" smtClean="0"/>
              <a:t>White Rice</a:t>
            </a:r>
            <a:endParaRPr lang="en-US" sz="2800" dirty="0"/>
          </a:p>
        </p:txBody>
      </p:sp>
      <p:sp>
        <p:nvSpPr>
          <p:cNvPr id="14" name="TextBox 13"/>
          <p:cNvSpPr txBox="1"/>
          <p:nvPr/>
        </p:nvSpPr>
        <p:spPr>
          <a:xfrm>
            <a:off x="3269715" y="5239103"/>
            <a:ext cx="2446759" cy="584775"/>
          </a:xfrm>
          <a:prstGeom prst="rect">
            <a:avLst/>
          </a:prstGeom>
          <a:noFill/>
        </p:spPr>
        <p:txBody>
          <a:bodyPr wrap="square" rtlCol="0">
            <a:spAutoFit/>
          </a:bodyPr>
          <a:lstStyle/>
          <a:p>
            <a:r>
              <a:rPr lang="en-US" sz="3200" dirty="0" smtClean="0"/>
              <a:t>Refined Grain</a:t>
            </a:r>
            <a:endParaRPr lang="en-US" sz="3200" dirty="0"/>
          </a:p>
        </p:txBody>
      </p:sp>
      <p:sp>
        <p:nvSpPr>
          <p:cNvPr id="15" name="TextBox 14"/>
          <p:cNvSpPr txBox="1"/>
          <p:nvPr/>
        </p:nvSpPr>
        <p:spPr>
          <a:xfrm>
            <a:off x="588957" y="5237644"/>
            <a:ext cx="2312547" cy="584775"/>
          </a:xfrm>
          <a:prstGeom prst="rect">
            <a:avLst/>
          </a:prstGeom>
          <a:noFill/>
        </p:spPr>
        <p:txBody>
          <a:bodyPr wrap="square" rtlCol="0">
            <a:spAutoFit/>
          </a:bodyPr>
          <a:lstStyle/>
          <a:p>
            <a:r>
              <a:rPr lang="en-US" sz="3200" dirty="0" smtClean="0"/>
              <a:t>Whole Grain</a:t>
            </a:r>
            <a:endParaRPr lang="en-US" sz="3200" dirty="0"/>
          </a:p>
        </p:txBody>
      </p:sp>
      <p:sp>
        <p:nvSpPr>
          <p:cNvPr id="16" name="TextBox 15"/>
          <p:cNvSpPr txBox="1"/>
          <p:nvPr/>
        </p:nvSpPr>
        <p:spPr>
          <a:xfrm>
            <a:off x="6196777" y="5197809"/>
            <a:ext cx="2664054" cy="584775"/>
          </a:xfrm>
          <a:prstGeom prst="rect">
            <a:avLst/>
          </a:prstGeom>
          <a:noFill/>
        </p:spPr>
        <p:txBody>
          <a:bodyPr wrap="square" rtlCol="0">
            <a:spAutoFit/>
          </a:bodyPr>
          <a:lstStyle/>
          <a:p>
            <a:r>
              <a:rPr lang="en-US" sz="3200" dirty="0" smtClean="0"/>
              <a:t>Enriched Grain</a:t>
            </a:r>
            <a:endParaRPr lang="en-US" sz="3200" dirty="0"/>
          </a:p>
        </p:txBody>
      </p:sp>
      <p:sp>
        <p:nvSpPr>
          <p:cNvPr id="17" name="Arc 16"/>
          <p:cNvSpPr/>
          <p:nvPr/>
        </p:nvSpPr>
        <p:spPr>
          <a:xfrm rot="10800000">
            <a:off x="3547478" y="283168"/>
            <a:ext cx="1162173" cy="4459909"/>
          </a:xfrm>
          <a:prstGeom prst="arc">
            <a:avLst/>
          </a:prstGeom>
          <a:ln w="57150">
            <a:solidFill>
              <a:srgbClr val="B8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427051" y="3017516"/>
            <a:ext cx="1557172" cy="6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Germ and bran included</a:t>
            </a:r>
            <a:endParaRPr lang="en-US" dirty="0"/>
          </a:p>
        </p:txBody>
      </p:sp>
      <p:sp>
        <p:nvSpPr>
          <p:cNvPr id="19" name="Oval 18"/>
          <p:cNvSpPr/>
          <p:nvPr/>
        </p:nvSpPr>
        <p:spPr>
          <a:xfrm rot="20918490">
            <a:off x="3893574" y="3486519"/>
            <a:ext cx="377559" cy="1014689"/>
          </a:xfrm>
          <a:prstGeom prst="ellipse">
            <a:avLst/>
          </a:prstGeom>
          <a:solidFill>
            <a:srgbClr val="B8A479"/>
          </a:solidFill>
          <a:ln>
            <a:solidFill>
              <a:srgbClr val="B8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1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grpId="0" nodeType="clickEffect">
                                  <p:stCondLst>
                                    <p:cond delay="0"/>
                                  </p:stCondLst>
                                  <p:childTnLst>
                                    <p:animEffect transition="out" filter="fade">
                                      <p:cBhvr>
                                        <p:cTn id="10" dur="1000"/>
                                        <p:tgtEl>
                                          <p:spTgt spid="17"/>
                                        </p:tgtEl>
                                      </p:cBhvr>
                                    </p:animEffect>
                                    <p:anim calcmode="lin" valueType="num">
                                      <p:cBhvr>
                                        <p:cTn id="11" dur="1000"/>
                                        <p:tgtEl>
                                          <p:spTgt spid="17"/>
                                        </p:tgtEl>
                                        <p:attrNameLst>
                                          <p:attrName>ppt_x</p:attrName>
                                        </p:attrNameLst>
                                      </p:cBhvr>
                                      <p:tavLst>
                                        <p:tav tm="0">
                                          <p:val>
                                            <p:strVal val="ppt_x"/>
                                          </p:val>
                                        </p:tav>
                                        <p:tav tm="100000">
                                          <p:val>
                                            <p:strVal val="ppt_x"/>
                                          </p:val>
                                        </p:tav>
                                      </p:tavLst>
                                    </p:anim>
                                    <p:anim calcmode="lin" valueType="num">
                                      <p:cBhvr>
                                        <p:cTn id="12" dur="1000"/>
                                        <p:tgtEl>
                                          <p:spTgt spid="17"/>
                                        </p:tgtEl>
                                        <p:attrNameLst>
                                          <p:attrName>ppt_y</p:attrName>
                                        </p:attrNameLst>
                                      </p:cBhvr>
                                      <p:tavLst>
                                        <p:tav tm="0">
                                          <p:val>
                                            <p:strVal val="ppt_y"/>
                                          </p:val>
                                        </p:tav>
                                        <p:tav tm="100000">
                                          <p:val>
                                            <p:strVal val="ppt_y+.1"/>
                                          </p:val>
                                        </p:tav>
                                      </p:tavLst>
                                    </p:anim>
                                    <p:set>
                                      <p:cBhvr>
                                        <p:cTn id="13" dur="1" fill="hold">
                                          <p:stCondLst>
                                            <p:cond delay="999"/>
                                          </p:stCondLst>
                                        </p:cTn>
                                        <p:tgtEl>
                                          <p:spTgt spid="17"/>
                                        </p:tgtEl>
                                        <p:attrNameLst>
                                          <p:attrName>style.visibility</p:attrName>
                                        </p:attrNameLst>
                                      </p:cBhvr>
                                      <p:to>
                                        <p:strVal val="hidden"/>
                                      </p:to>
                                    </p:set>
                                  </p:childTnLst>
                                </p:cTn>
                              </p:par>
                              <p:par>
                                <p:cTn id="14" presetID="42" presetClass="exit" presetSubtype="0" fill="hold" grpId="0" nodeType="withEffect">
                                  <p:stCondLst>
                                    <p:cond delay="0"/>
                                  </p:stCondLst>
                                  <p:childTnLst>
                                    <p:animEffect transition="out" filter="fade">
                                      <p:cBhvr>
                                        <p:cTn id="15" dur="1000"/>
                                        <p:tgtEl>
                                          <p:spTgt spid="19"/>
                                        </p:tgtEl>
                                      </p:cBhvr>
                                    </p:animEffect>
                                    <p:anim calcmode="lin" valueType="num">
                                      <p:cBhvr>
                                        <p:cTn id="16" dur="1000"/>
                                        <p:tgtEl>
                                          <p:spTgt spid="19"/>
                                        </p:tgtEl>
                                        <p:attrNameLst>
                                          <p:attrName>ppt_x</p:attrName>
                                        </p:attrNameLst>
                                      </p:cBhvr>
                                      <p:tavLst>
                                        <p:tav tm="0">
                                          <p:val>
                                            <p:strVal val="ppt_x"/>
                                          </p:val>
                                        </p:tav>
                                        <p:tav tm="100000">
                                          <p:val>
                                            <p:strVal val="ppt_x"/>
                                          </p:val>
                                        </p:tav>
                                      </p:tavLst>
                                    </p:anim>
                                    <p:anim calcmode="lin" valueType="num">
                                      <p:cBhvr>
                                        <p:cTn id="17" dur="1000"/>
                                        <p:tgtEl>
                                          <p:spTgt spid="19"/>
                                        </p:tgtEl>
                                        <p:attrNameLst>
                                          <p:attrName>ppt_y</p:attrName>
                                        </p:attrNameLst>
                                      </p:cBhvr>
                                      <p:tavLst>
                                        <p:tav tm="0">
                                          <p:val>
                                            <p:strVal val="ppt_y"/>
                                          </p:val>
                                        </p:tav>
                                        <p:tav tm="100000">
                                          <p:val>
                                            <p:strVal val="ppt_y+.1"/>
                                          </p:val>
                                        </p:tav>
                                      </p:tavLst>
                                    </p:anim>
                                    <p:set>
                                      <p:cBhvr>
                                        <p:cTn id="18" dur="1" fill="hold">
                                          <p:stCondLst>
                                            <p:cond delay="9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Subtitle 2"/>
          <p:cNvSpPr>
            <a:spLocks noGrp="1"/>
          </p:cNvSpPr>
          <p:nvPr>
            <p:ph type="subTitle" idx="1"/>
          </p:nvPr>
        </p:nvSpPr>
        <p:spPr>
          <a:xfrm>
            <a:off x="239150" y="2191455"/>
            <a:ext cx="8720653" cy="4097511"/>
          </a:xfrm>
        </p:spPr>
        <p:txBody>
          <a:bodyPr>
            <a:noAutofit/>
          </a:bodyPr>
          <a:lstStyle/>
          <a:p>
            <a:pPr algn="l"/>
            <a:r>
              <a:rPr lang="en-US" sz="2800" b="1" dirty="0" smtClean="0"/>
              <a:t>Corn flour has been processed to remove the bran and germ.  No additional vitamins or minerals have been added.  What type of grain product is this?</a:t>
            </a:r>
          </a:p>
          <a:p>
            <a:pPr algn="l"/>
            <a:endParaRPr lang="en-US" sz="1600" b="1" dirty="0" smtClean="0"/>
          </a:p>
          <a:p>
            <a:pPr marL="457200" indent="-457200" algn="l">
              <a:buAutoNum type="alphaUcPeriod"/>
            </a:pPr>
            <a:r>
              <a:rPr lang="en-US" sz="2800" dirty="0" smtClean="0"/>
              <a:t>Whole Grain</a:t>
            </a:r>
          </a:p>
          <a:p>
            <a:pPr marL="457200" indent="-457200" algn="l">
              <a:buAutoNum type="alphaUcPeriod"/>
            </a:pPr>
            <a:r>
              <a:rPr lang="en-US" sz="2800" dirty="0" smtClean="0"/>
              <a:t>Refined Grain</a:t>
            </a:r>
          </a:p>
          <a:p>
            <a:pPr marL="457200" indent="-457200" algn="l">
              <a:buAutoNum type="alphaUcPeriod"/>
            </a:pPr>
            <a:r>
              <a:rPr lang="en-US" sz="2800" dirty="0" smtClean="0"/>
              <a:t>Enriched Grain</a:t>
            </a:r>
          </a:p>
          <a:p>
            <a:pPr marL="457200" indent="-457200" algn="l">
              <a:buAutoNum type="alphaUcPeriod"/>
            </a:pPr>
            <a:r>
              <a:rPr lang="en-US" sz="2800" dirty="0" smtClean="0"/>
              <a:t>Whole Grain-Rich Grain</a:t>
            </a:r>
            <a:endParaRPr lang="en-US" sz="2800" dirty="0"/>
          </a:p>
        </p:txBody>
      </p:sp>
    </p:spTree>
    <p:custDataLst>
      <p:tags r:id="rId1"/>
    </p:custDataLst>
    <p:extLst>
      <p:ext uri="{BB962C8B-B14F-4D97-AF65-F5344CB8AC3E}">
        <p14:creationId xmlns:p14="http://schemas.microsoft.com/office/powerpoint/2010/main" val="3381921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Subtitle 2"/>
          <p:cNvSpPr>
            <a:spLocks noGrp="1"/>
          </p:cNvSpPr>
          <p:nvPr>
            <p:ph type="subTitle" idx="1"/>
          </p:nvPr>
        </p:nvSpPr>
        <p:spPr>
          <a:xfrm>
            <a:off x="239150" y="2191455"/>
            <a:ext cx="8720653" cy="4097511"/>
          </a:xfrm>
        </p:spPr>
        <p:txBody>
          <a:bodyPr>
            <a:noAutofit/>
          </a:bodyPr>
          <a:lstStyle/>
          <a:p>
            <a:pPr algn="l"/>
            <a:r>
              <a:rPr lang="en-US" sz="2800" b="1" dirty="0"/>
              <a:t>Corn flour has been processed to remove the bran and germ.  No additional vitamins or minerals have been added.  What type of grain product is this?</a:t>
            </a:r>
          </a:p>
          <a:p>
            <a:pPr algn="l"/>
            <a:endParaRPr lang="en-US" sz="1600" b="1" dirty="0" smtClean="0"/>
          </a:p>
          <a:p>
            <a:pPr marL="457200" indent="-457200" algn="l">
              <a:buAutoNum type="alphaUcPeriod"/>
            </a:pPr>
            <a:r>
              <a:rPr lang="en-US" sz="2800" dirty="0" smtClean="0"/>
              <a:t>Whole Grain</a:t>
            </a:r>
          </a:p>
          <a:p>
            <a:pPr marL="457200" indent="-457200" algn="l">
              <a:buAutoNum type="alphaUcPeriod"/>
            </a:pPr>
            <a:r>
              <a:rPr lang="en-US" sz="2800" b="1" dirty="0" smtClean="0"/>
              <a:t>Refined Grain</a:t>
            </a:r>
          </a:p>
          <a:p>
            <a:pPr marL="457200" indent="-457200" algn="l">
              <a:buAutoNum type="alphaUcPeriod"/>
            </a:pPr>
            <a:r>
              <a:rPr lang="en-US" sz="2800" dirty="0" smtClean="0"/>
              <a:t>Enriched Grain</a:t>
            </a:r>
          </a:p>
          <a:p>
            <a:pPr marL="457200" indent="-457200" algn="l">
              <a:buAutoNum type="alphaUcPeriod"/>
            </a:pPr>
            <a:r>
              <a:rPr lang="en-US" sz="2800" dirty="0" smtClean="0"/>
              <a:t>Whole Grain-Rich Grain</a:t>
            </a:r>
            <a:endParaRPr lang="en-US" sz="2800" dirty="0"/>
          </a:p>
        </p:txBody>
      </p:sp>
    </p:spTree>
    <p:custDataLst>
      <p:tags r:id="rId1"/>
    </p:custDataLst>
    <p:extLst>
      <p:ext uri="{BB962C8B-B14F-4D97-AF65-F5344CB8AC3E}">
        <p14:creationId xmlns:p14="http://schemas.microsoft.com/office/powerpoint/2010/main" val="121988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Creditable Grains</a:t>
            </a:r>
            <a:endParaRPr lang="en-US" dirty="0"/>
          </a:p>
        </p:txBody>
      </p:sp>
      <p:sp>
        <p:nvSpPr>
          <p:cNvPr id="4" name="Content Placeholder 2"/>
          <p:cNvSpPr>
            <a:spLocks noGrp="1"/>
          </p:cNvSpPr>
          <p:nvPr>
            <p:ph idx="4294967295"/>
          </p:nvPr>
        </p:nvSpPr>
        <p:spPr>
          <a:xfrm>
            <a:off x="359861" y="2203175"/>
            <a:ext cx="8674411" cy="4204203"/>
          </a:xfrm>
        </p:spPr>
        <p:txBody>
          <a:bodyPr>
            <a:normAutofit/>
          </a:bodyPr>
          <a:lstStyle/>
          <a:p>
            <a:pPr marL="514350" indent="-514350">
              <a:buFont typeface="+mj-lt"/>
              <a:buAutoNum type="arabicPeriod"/>
            </a:pPr>
            <a:r>
              <a:rPr lang="en-US" b="1" dirty="0"/>
              <a:t>Whole </a:t>
            </a:r>
            <a:r>
              <a:rPr lang="en-US" b="1" dirty="0" smtClean="0"/>
              <a:t>Grains</a:t>
            </a:r>
            <a:endParaRPr lang="en-US" b="1" dirty="0"/>
          </a:p>
          <a:p>
            <a:pPr marL="514350" indent="-514350">
              <a:buFont typeface="+mj-lt"/>
              <a:buAutoNum type="arabicPeriod"/>
            </a:pPr>
            <a:r>
              <a:rPr lang="en-US" b="1" dirty="0"/>
              <a:t>Enriched </a:t>
            </a:r>
            <a:r>
              <a:rPr lang="en-US" b="1" dirty="0" smtClean="0"/>
              <a:t>Grains: </a:t>
            </a:r>
            <a:r>
              <a:rPr lang="en-US" dirty="0" smtClean="0"/>
              <a:t>Definition: </a:t>
            </a:r>
          </a:p>
          <a:p>
            <a:pPr marL="914389" lvl="1" indent="-457200">
              <a:buFont typeface="+mj-lt"/>
              <a:buAutoNum type="alphaLcPeriod"/>
            </a:pPr>
            <a:r>
              <a:rPr lang="en-US" dirty="0" smtClean="0"/>
              <a:t>Labeled as enriched </a:t>
            </a:r>
          </a:p>
          <a:p>
            <a:pPr marL="914389" lvl="1" indent="-457200">
              <a:buFont typeface="+mj-lt"/>
              <a:buAutoNum type="alphaLcPeriod"/>
            </a:pPr>
            <a:r>
              <a:rPr lang="en-US" dirty="0" smtClean="0"/>
              <a:t>First ingredient on the food’s ingredient is listed as enriched</a:t>
            </a:r>
          </a:p>
          <a:p>
            <a:pPr marL="914389" lvl="1" indent="-457200">
              <a:buFont typeface="+mj-lt"/>
              <a:buAutoNum type="alphaLcPeriod"/>
            </a:pPr>
            <a:r>
              <a:rPr lang="en-US" dirty="0"/>
              <a:t>H</a:t>
            </a:r>
            <a:r>
              <a:rPr lang="en-US" dirty="0" smtClean="0"/>
              <a:t>as sub-listing of nutrients such as folic acid, niacin, </a:t>
            </a:r>
            <a:r>
              <a:rPr lang="en-US" dirty="0" err="1" smtClean="0"/>
              <a:t>etc</a:t>
            </a:r>
            <a:endParaRPr lang="en-US" dirty="0"/>
          </a:p>
          <a:p>
            <a:pPr marL="514350" indent="-514350">
              <a:buFont typeface="+mj-lt"/>
              <a:buAutoNum type="arabicPeriod"/>
            </a:pPr>
            <a:r>
              <a:rPr lang="en-US" b="1" dirty="0"/>
              <a:t>Bran</a:t>
            </a:r>
            <a:r>
              <a:rPr lang="en-US" dirty="0"/>
              <a:t> </a:t>
            </a:r>
            <a:endParaRPr lang="en-US" dirty="0" smtClean="0"/>
          </a:p>
          <a:p>
            <a:pPr marL="514350" indent="-514350">
              <a:buFont typeface="+mj-lt"/>
              <a:buAutoNum type="arabicPeriod"/>
            </a:pPr>
            <a:r>
              <a:rPr lang="en-US" b="1" dirty="0" smtClean="0"/>
              <a:t>Germ</a:t>
            </a:r>
            <a:endParaRPr lang="en-US" sz="1400" dirty="0"/>
          </a:p>
          <a:p>
            <a:pPr marL="514350" indent="-514350">
              <a:buFont typeface="+mj-lt"/>
              <a:buAutoNum type="arabicPeriod"/>
            </a:pPr>
            <a:r>
              <a:rPr lang="en-US" b="1" dirty="0"/>
              <a:t>Fortified </a:t>
            </a:r>
            <a:r>
              <a:rPr lang="en-US" b="1" dirty="0" smtClean="0"/>
              <a:t>Breakfast Cereals (meet sugar limit thresholds)</a:t>
            </a:r>
            <a:endParaRPr lang="en-US" dirty="0"/>
          </a:p>
        </p:txBody>
      </p:sp>
      <p:sp>
        <p:nvSpPr>
          <p:cNvPr id="3" name="Rounded Rectangle 2"/>
          <p:cNvSpPr/>
          <p:nvPr/>
        </p:nvSpPr>
        <p:spPr>
          <a:xfrm>
            <a:off x="447332" y="1124979"/>
            <a:ext cx="8078297" cy="8815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Creditable Grains: Grains that can be used as part of a reimbursable meal or snack in CACFP</a:t>
            </a:r>
            <a:endParaRPr lang="en-US" sz="2800" dirty="0"/>
          </a:p>
        </p:txBody>
      </p:sp>
    </p:spTree>
    <p:custDataLst>
      <p:tags r:id="rId1"/>
    </p:custDataLst>
    <p:extLst>
      <p:ext uri="{BB962C8B-B14F-4D97-AF65-F5344CB8AC3E}">
        <p14:creationId xmlns:p14="http://schemas.microsoft.com/office/powerpoint/2010/main" val="19948539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DE_POWERPOINT" val="JAtJvMTL"/>
  <p:tag name="ARTICULATE_DESIGN_ID_ODE_POWERPOINT - PATTERN BACKGROUND" val="Iv32e4C8"/>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ode-powerpoint-template-march-2019</Template>
  <TotalTime>3551</TotalTime>
  <Words>9813</Words>
  <Application>Microsoft Office PowerPoint</Application>
  <PresentationFormat>On-screen Show (4:3)</PresentationFormat>
  <Paragraphs>623</Paragraphs>
  <Slides>49</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Cambria</vt:lpstr>
      <vt:lpstr>Courier New</vt:lpstr>
      <vt:lpstr>Noto Sans Symbols</vt:lpstr>
      <vt:lpstr>ODE_Powerpoint - pattern background</vt:lpstr>
      <vt:lpstr>ODE_Powerpoint</vt:lpstr>
      <vt:lpstr>CACFP Meal Pattern Webinar Creditable and Whole Grain-Rich Grains  Recorded: August 11, 2020 Edited: August 26, 2020</vt:lpstr>
      <vt:lpstr>Overview </vt:lpstr>
      <vt:lpstr>Learning Objectives</vt:lpstr>
      <vt:lpstr>Grains: CACFP Requirements</vt:lpstr>
      <vt:lpstr>Key Terms</vt:lpstr>
      <vt:lpstr>Example: Rice</vt:lpstr>
      <vt:lpstr>Poll #2</vt:lpstr>
      <vt:lpstr>Poll #2</vt:lpstr>
      <vt:lpstr>Creditable Grains</vt:lpstr>
      <vt:lpstr>1. Common Whole-Grain Ingredients</vt:lpstr>
      <vt:lpstr>2-4. Common Enriched Grain Ingredients and Bran and Germ Ingredients</vt:lpstr>
      <vt:lpstr>5. Fortified Breakfast Cereals</vt:lpstr>
      <vt:lpstr>Fortification</vt:lpstr>
      <vt:lpstr>Sugar Limit Threshold</vt:lpstr>
      <vt:lpstr>WIC Breakfast Cereal List</vt:lpstr>
      <vt:lpstr>CACFP Sugar Limit Wallet Card</vt:lpstr>
      <vt:lpstr>Documenting Breakfast Cereals</vt:lpstr>
      <vt:lpstr>Poll #3</vt:lpstr>
      <vt:lpstr>Poll #3</vt:lpstr>
      <vt:lpstr>Non-Creditable Grains</vt:lpstr>
      <vt:lpstr>Refined Grain Products</vt:lpstr>
      <vt:lpstr>Alternative Flours and Ingredients</vt:lpstr>
      <vt:lpstr>Grain-Based Desserts</vt:lpstr>
      <vt:lpstr>Breakfast Cereals Exceeding Sugar Limits</vt:lpstr>
      <vt:lpstr>Creditable Vs. Non-Creditable Grains</vt:lpstr>
      <vt:lpstr>Poll #4</vt:lpstr>
      <vt:lpstr>Poll #4</vt:lpstr>
      <vt:lpstr>Whole Grain-Rich (WGR) Grains</vt:lpstr>
      <vt:lpstr>Whole Grain-Rich vs. Whole Grains</vt:lpstr>
      <vt:lpstr>Whole Grain-Rich vs. Whole Grains</vt:lpstr>
      <vt:lpstr>Whole Grain-Rich Products</vt:lpstr>
      <vt:lpstr>The WIC Whole Grain List</vt:lpstr>
      <vt:lpstr>The WIC Cereal List</vt:lpstr>
      <vt:lpstr>The Rule of Three</vt:lpstr>
      <vt:lpstr>Ingredient List: Corn Tortilla</vt:lpstr>
      <vt:lpstr>Flour Blends and the Rule of Three</vt:lpstr>
      <vt:lpstr>Documenting Whole Grain-Rich Requirements</vt:lpstr>
      <vt:lpstr>Poll #5</vt:lpstr>
      <vt:lpstr>Poll #5</vt:lpstr>
      <vt:lpstr>Grains Resources</vt:lpstr>
      <vt:lpstr>CACFP Crediting Handbook</vt:lpstr>
      <vt:lpstr>Team Nutrition CACFP Worksheets</vt:lpstr>
      <vt:lpstr>Ounce Equivalents: Exhibit A</vt:lpstr>
      <vt:lpstr>Grains: CACFP Requirements</vt:lpstr>
      <vt:lpstr>PowerPoint Presentation</vt:lpstr>
      <vt:lpstr>Oregon Department of Education “Our Why” </vt:lpstr>
      <vt:lpstr>Oregon Department of Education Education Equity Stance</vt:lpstr>
      <vt:lpstr>PowerPoint Presentation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CACFP Meal Pattern Webinar Topic Date and Time</dc:title>
  <dc:creator>WU Shirley - ODE</dc:creator>
  <cp:lastModifiedBy>Janae Owens</cp:lastModifiedBy>
  <cp:revision>109</cp:revision>
  <cp:lastPrinted>2017-08-28T18:38:33Z</cp:lastPrinted>
  <dcterms:created xsi:type="dcterms:W3CDTF">2020-01-02T21:46:29Z</dcterms:created>
  <dcterms:modified xsi:type="dcterms:W3CDTF">2021-07-15T19:19:52Z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6DF8C21E-081E-41CD-A006-4D74164F6C5A</vt:lpwstr>
  </property>
  <property fmtid="{D5CDD505-2E9C-101B-9397-08002B2CF9AE}" pid="3" name="ArticulatePath">
    <vt:lpwstr>CACFP Meal Pattern Shorts_Grains Component Basics</vt:lpwstr>
  </property>
</Properties>
</file>