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450" r:id="rId1"/>
  </p:sldMasterIdLst>
  <p:notesMasterIdLst>
    <p:notesMasterId r:id="rId60"/>
  </p:notesMasterIdLst>
  <p:handoutMasterIdLst>
    <p:handoutMasterId r:id="rId61"/>
  </p:handoutMasterIdLst>
  <p:sldIdLst>
    <p:sldId id="280" r:id="rId2"/>
    <p:sldId id="281" r:id="rId3"/>
    <p:sldId id="256" r:id="rId4"/>
    <p:sldId id="299" r:id="rId5"/>
    <p:sldId id="481" r:id="rId6"/>
    <p:sldId id="466" r:id="rId7"/>
    <p:sldId id="500" r:id="rId8"/>
    <p:sldId id="293" r:id="rId9"/>
    <p:sldId id="501" r:id="rId10"/>
    <p:sldId id="502" r:id="rId11"/>
    <p:sldId id="396" r:id="rId12"/>
    <p:sldId id="431" r:id="rId13"/>
    <p:sldId id="451" r:id="rId14"/>
    <p:sldId id="504" r:id="rId15"/>
    <p:sldId id="469" r:id="rId16"/>
    <p:sldId id="471" r:id="rId17"/>
    <p:sldId id="472" r:id="rId18"/>
    <p:sldId id="503" r:id="rId19"/>
    <p:sldId id="487" r:id="rId20"/>
    <p:sldId id="506" r:id="rId21"/>
    <p:sldId id="505" r:id="rId22"/>
    <p:sldId id="511" r:id="rId23"/>
    <p:sldId id="492" r:id="rId24"/>
    <p:sldId id="508" r:id="rId25"/>
    <p:sldId id="443" r:id="rId26"/>
    <p:sldId id="475" r:id="rId27"/>
    <p:sldId id="510" r:id="rId28"/>
    <p:sldId id="440" r:id="rId29"/>
    <p:sldId id="442" r:id="rId30"/>
    <p:sldId id="285" r:id="rId31"/>
    <p:sldId id="477" r:id="rId32"/>
    <p:sldId id="512" r:id="rId33"/>
    <p:sldId id="393" r:id="rId34"/>
    <p:sldId id="478" r:id="rId35"/>
    <p:sldId id="479" r:id="rId36"/>
    <p:sldId id="538" r:id="rId37"/>
    <p:sldId id="539" r:id="rId38"/>
    <p:sldId id="488" r:id="rId39"/>
    <p:sldId id="489" r:id="rId40"/>
    <p:sldId id="516" r:id="rId41"/>
    <p:sldId id="514" r:id="rId42"/>
    <p:sldId id="518" r:id="rId43"/>
    <p:sldId id="515" r:id="rId44"/>
    <p:sldId id="513" r:id="rId45"/>
    <p:sldId id="520" r:id="rId46"/>
    <p:sldId id="527" r:id="rId47"/>
    <p:sldId id="524" r:id="rId48"/>
    <p:sldId id="464" r:id="rId49"/>
    <p:sldId id="463" r:id="rId50"/>
    <p:sldId id="402" r:id="rId51"/>
    <p:sldId id="530" r:id="rId52"/>
    <p:sldId id="531" r:id="rId53"/>
    <p:sldId id="536" r:id="rId54"/>
    <p:sldId id="532" r:id="rId55"/>
    <p:sldId id="533" r:id="rId56"/>
    <p:sldId id="534" r:id="rId57"/>
    <p:sldId id="537" r:id="rId58"/>
    <p:sldId id="302" r:id="rId59"/>
  </p:sldIdLst>
  <p:sldSz cx="12192000" cy="6858000"/>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en M. Seymou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BABD"/>
    <a:srgbClr val="000066"/>
    <a:srgbClr val="0066CC"/>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269" autoAdjust="0"/>
    <p:restoredTop sz="50685" autoAdjust="0"/>
  </p:normalViewPr>
  <p:slideViewPr>
    <p:cSldViewPr>
      <p:cViewPr varScale="1">
        <p:scale>
          <a:sx n="51" d="100"/>
          <a:sy n="51" d="100"/>
        </p:scale>
        <p:origin x="2358" y="78"/>
      </p:cViewPr>
      <p:guideLst>
        <p:guide orient="horz" pos="2160"/>
        <p:guide pos="3840"/>
      </p:guideLst>
    </p:cSldViewPr>
  </p:slideViewPr>
  <p:outlineViewPr>
    <p:cViewPr>
      <p:scale>
        <a:sx n="33" d="100"/>
        <a:sy n="33" d="100"/>
      </p:scale>
      <p:origin x="0" y="-492"/>
    </p:cViewPr>
  </p:outlineViewPr>
  <p:notesTextViewPr>
    <p:cViewPr>
      <p:scale>
        <a:sx n="3" d="2"/>
        <a:sy n="3" d="2"/>
      </p:scale>
      <p:origin x="0" y="0"/>
    </p:cViewPr>
  </p:notesTextViewPr>
  <p:sorterViewPr>
    <p:cViewPr>
      <p:scale>
        <a:sx n="130" d="100"/>
        <a:sy n="130" d="100"/>
      </p:scale>
      <p:origin x="0" y="-6797"/>
    </p:cViewPr>
  </p:sorterViewPr>
  <p:notesViewPr>
    <p:cSldViewPr>
      <p:cViewPr varScale="1">
        <p:scale>
          <a:sx n="65" d="100"/>
          <a:sy n="65" d="100"/>
        </p:scale>
        <p:origin x="3125" y="3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47B28CD-6142-4082-B3C3-89F580FC2F3E}"/>
              </a:ext>
            </a:extLst>
          </p:cNvPr>
          <p:cNvSpPr>
            <a:spLocks noGrp="1"/>
          </p:cNvSpPr>
          <p:nvPr>
            <p:ph type="hdr" sz="quarter"/>
          </p:nvPr>
        </p:nvSpPr>
        <p:spPr>
          <a:xfrm>
            <a:off x="0" y="0"/>
            <a:ext cx="3038475" cy="46513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B2700565-56EA-4CB6-9A41-7048439EBBF8}"/>
              </a:ext>
            </a:extLst>
          </p:cNvPr>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eaLnBrk="1" fontAlgn="auto" hangingPunct="1">
              <a:spcBef>
                <a:spcPts val="0"/>
              </a:spcBef>
              <a:spcAft>
                <a:spcPts val="0"/>
              </a:spcAft>
              <a:defRPr sz="1100">
                <a:latin typeface="Arial" panose="020B0604020202020204" pitchFamily="34" charset="0"/>
                <a:cs typeface="Arial" panose="020B0604020202020204" pitchFamily="34" charset="0"/>
              </a:defRPr>
            </a:lvl1pPr>
          </a:lstStyle>
          <a:p>
            <a:pPr>
              <a:defRPr/>
            </a:pPr>
            <a:r>
              <a:rPr lang="en-US"/>
              <a:t>7/21/2020</a:t>
            </a:r>
          </a:p>
        </p:txBody>
      </p:sp>
      <p:sp>
        <p:nvSpPr>
          <p:cNvPr id="4" name="Footer Placeholder 3">
            <a:extLst>
              <a:ext uri="{FF2B5EF4-FFF2-40B4-BE49-F238E27FC236}">
                <a16:creationId xmlns:a16="http://schemas.microsoft.com/office/drawing/2014/main" id="{5C1DF1C0-D765-4028-8115-1F2EC9463359}"/>
              </a:ext>
            </a:extLst>
          </p:cNvPr>
          <p:cNvSpPr>
            <a:spLocks noGrp="1"/>
          </p:cNvSpPr>
          <p:nvPr>
            <p:ph type="ftr" sz="quarter" idx="2"/>
          </p:nvPr>
        </p:nvSpPr>
        <p:spPr>
          <a:xfrm>
            <a:off x="0" y="8829675"/>
            <a:ext cx="6465888" cy="465138"/>
          </a:xfrm>
          <a:prstGeom prst="rect">
            <a:avLst/>
          </a:prstGeom>
        </p:spPr>
        <p:txBody>
          <a:bodyPr vert="horz" lIns="91440" tIns="45720" rIns="91440" bIns="45720" rtlCol="0" anchor="b"/>
          <a:lstStyle>
            <a:lvl1pPr algn="l" eaLnBrk="1" fontAlgn="auto" hangingPunct="1">
              <a:spcBef>
                <a:spcPts val="0"/>
              </a:spcBef>
              <a:spcAft>
                <a:spcPts val="0"/>
              </a:spcAft>
              <a:defRPr sz="1100">
                <a:latin typeface="Arial" panose="020B0604020202020204" pitchFamily="34" charset="0"/>
                <a:cs typeface="Arial" panose="020B0604020202020204" pitchFamily="34" charset="0"/>
              </a:defRPr>
            </a:lvl1pPr>
          </a:lstStyle>
          <a:p>
            <a:pPr>
              <a:defRPr/>
            </a:pPr>
            <a:r>
              <a:rPr lang="en-US"/>
              <a:t>* Collaborating with Community Health Professionals-Virtual * Child Nutrition &amp; Wellness, KSDE</a:t>
            </a:r>
          </a:p>
        </p:txBody>
      </p:sp>
      <p:sp>
        <p:nvSpPr>
          <p:cNvPr id="5" name="Slide Number Placeholder 4">
            <a:extLst>
              <a:ext uri="{FF2B5EF4-FFF2-40B4-BE49-F238E27FC236}">
                <a16:creationId xmlns:a16="http://schemas.microsoft.com/office/drawing/2014/main" id="{E384356D-61B1-42B5-8236-1480841693B0}"/>
              </a:ext>
            </a:extLst>
          </p:cNvPr>
          <p:cNvSpPr>
            <a:spLocks noGrp="1"/>
          </p:cNvSpPr>
          <p:nvPr>
            <p:ph type="sldNum" sz="quarter" idx="3"/>
          </p:nvPr>
        </p:nvSpPr>
        <p:spPr>
          <a:xfrm>
            <a:off x="6465888" y="8829675"/>
            <a:ext cx="542925" cy="465138"/>
          </a:xfrm>
          <a:prstGeom prst="rect">
            <a:avLst/>
          </a:prstGeom>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100">
                <a:latin typeface="+mn-lt"/>
              </a:defRPr>
            </a:lvl1pPr>
          </a:lstStyle>
          <a:p>
            <a:pPr>
              <a:defRPr/>
            </a:pPr>
            <a:fld id="{1B51808A-0EC8-40BC-96B8-EE939714B19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A33E507-C863-41E8-A8DF-B0072E6F46A5}"/>
              </a:ext>
            </a:extLst>
          </p:cNvPr>
          <p:cNvSpPr>
            <a:spLocks noGrp="1"/>
          </p:cNvSpPr>
          <p:nvPr>
            <p:ph type="hdr" sz="quarter"/>
          </p:nvPr>
        </p:nvSpPr>
        <p:spPr>
          <a:xfrm>
            <a:off x="0" y="0"/>
            <a:ext cx="3038475" cy="46513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4" name="Slide Image Placeholder 3">
            <a:extLst>
              <a:ext uri="{FF2B5EF4-FFF2-40B4-BE49-F238E27FC236}">
                <a16:creationId xmlns:a16="http://schemas.microsoft.com/office/drawing/2014/main" id="{B2B8D457-9D16-4834-AE1A-C86D9948B46B}"/>
              </a:ext>
            </a:extLst>
          </p:cNvPr>
          <p:cNvSpPr>
            <a:spLocks noGrp="1" noRot="1" noChangeAspect="1"/>
          </p:cNvSpPr>
          <p:nvPr>
            <p:ph type="sldImg" idx="2"/>
          </p:nvPr>
        </p:nvSpPr>
        <p:spPr>
          <a:xfrm>
            <a:off x="1370013" y="493713"/>
            <a:ext cx="4270375" cy="24018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081E6473-D328-4417-A938-5E50918CF0DF}"/>
              </a:ext>
            </a:extLst>
          </p:cNvPr>
          <p:cNvSpPr>
            <a:spLocks noGrp="1"/>
          </p:cNvSpPr>
          <p:nvPr>
            <p:ph type="body" sz="quarter" idx="3"/>
          </p:nvPr>
        </p:nvSpPr>
        <p:spPr>
          <a:xfrm>
            <a:off x="838200" y="3124200"/>
            <a:ext cx="5314950" cy="5638800"/>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DE2AC30B-AD96-419D-81C4-48918C5323A1}"/>
              </a:ext>
            </a:extLst>
          </p:cNvPr>
          <p:cNvSpPr>
            <a:spLocks noGrp="1"/>
          </p:cNvSpPr>
          <p:nvPr>
            <p:ph type="ftr" sz="quarter" idx="4"/>
          </p:nvPr>
        </p:nvSpPr>
        <p:spPr>
          <a:xfrm>
            <a:off x="0" y="8829675"/>
            <a:ext cx="6153150" cy="465138"/>
          </a:xfrm>
          <a:prstGeom prst="rect">
            <a:avLst/>
          </a:prstGeom>
        </p:spPr>
        <p:txBody>
          <a:bodyPr vert="horz" lIns="91440" tIns="45720" rIns="91440" bIns="45720" rtlCol="0" anchor="b"/>
          <a:lstStyle>
            <a:lvl1pPr algn="l" eaLnBrk="1" fontAlgn="auto" hangingPunct="1">
              <a:spcBef>
                <a:spcPts val="0"/>
              </a:spcBef>
              <a:spcAft>
                <a:spcPts val="0"/>
              </a:spcAft>
              <a:defRPr sz="1100">
                <a:solidFill>
                  <a:schemeClr val="tx1"/>
                </a:solidFill>
                <a:latin typeface="Arial" pitchFamily="34" charset="0"/>
                <a:cs typeface="Arial" pitchFamily="34" charset="0"/>
              </a:defRPr>
            </a:lvl1pPr>
          </a:lstStyle>
          <a:p>
            <a:pPr>
              <a:defRPr/>
            </a:pPr>
            <a:r>
              <a:rPr lang="en-US"/>
              <a:t>* Collaborating with Community Health Professionals-Virtual * Child Nutrition &amp; Wellness, KSDE</a:t>
            </a:r>
          </a:p>
        </p:txBody>
      </p:sp>
      <p:sp>
        <p:nvSpPr>
          <p:cNvPr id="7" name="Slide Number Placeholder 6">
            <a:extLst>
              <a:ext uri="{FF2B5EF4-FFF2-40B4-BE49-F238E27FC236}">
                <a16:creationId xmlns:a16="http://schemas.microsoft.com/office/drawing/2014/main" id="{08C30763-1584-46F1-8352-74F077A1FB81}"/>
              </a:ext>
            </a:extLst>
          </p:cNvPr>
          <p:cNvSpPr>
            <a:spLocks noGrp="1"/>
          </p:cNvSpPr>
          <p:nvPr>
            <p:ph type="sldNum" sz="quarter" idx="5"/>
          </p:nvPr>
        </p:nvSpPr>
        <p:spPr>
          <a:xfrm>
            <a:off x="6230938" y="8829675"/>
            <a:ext cx="777875" cy="465138"/>
          </a:xfrm>
          <a:prstGeom prst="rect">
            <a:avLst/>
          </a:prstGeom>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100">
                <a:latin typeface="Arial" panose="020B0604020202020204" pitchFamily="34" charset="0"/>
                <a:cs typeface="Arial" panose="020B0604020202020204" pitchFamily="34" charset="0"/>
              </a:defRPr>
            </a:lvl1pPr>
          </a:lstStyle>
          <a:p>
            <a:pPr>
              <a:defRPr/>
            </a:pPr>
            <a:fld id="{E80D552F-6C99-4DC2-A11E-7BC192AAC14E}" type="slidenum">
              <a:rPr lang="en-US" altLang="en-US"/>
              <a:pPr>
                <a:defRPr/>
              </a:pPr>
              <a:t>‹#›</a:t>
            </a:fld>
            <a:endParaRPr lang="en-US" altLang="en-US" dirty="0"/>
          </a:p>
        </p:txBody>
      </p:sp>
      <p:sp>
        <p:nvSpPr>
          <p:cNvPr id="8" name="Date Placeholder 7">
            <a:extLst>
              <a:ext uri="{FF2B5EF4-FFF2-40B4-BE49-F238E27FC236}">
                <a16:creationId xmlns:a16="http://schemas.microsoft.com/office/drawing/2014/main" id="{06C3C7F4-EE4F-486F-8C0A-E93280ADEA1F}"/>
              </a:ext>
            </a:extLst>
          </p:cNvPr>
          <p:cNvSpPr>
            <a:spLocks noGrp="1"/>
          </p:cNvSpPr>
          <p:nvPr>
            <p:ph type="dt" idx="1"/>
          </p:nvPr>
        </p:nvSpPr>
        <p:spPr>
          <a:xfrm>
            <a:off x="3970338" y="0"/>
            <a:ext cx="3038475" cy="465138"/>
          </a:xfrm>
          <a:prstGeom prst="rect">
            <a:avLst/>
          </a:prstGeom>
        </p:spPr>
        <p:txBody>
          <a:bodyPr vert="horz" lIns="91440" tIns="45720" rIns="91440" bIns="45720" rtlCol="0"/>
          <a:lstStyle>
            <a:lvl1pPr algn="r" eaLnBrk="1" fontAlgn="auto" hangingPunct="1">
              <a:spcBef>
                <a:spcPts val="0"/>
              </a:spcBef>
              <a:spcAft>
                <a:spcPts val="0"/>
              </a:spcAft>
              <a:defRPr sz="1100">
                <a:latin typeface="Arial" panose="020B0604020202020204" pitchFamily="34" charset="0"/>
                <a:cs typeface="Arial" panose="020B0604020202020204" pitchFamily="34" charset="0"/>
              </a:defRPr>
            </a:lvl1pPr>
          </a:lstStyle>
          <a:p>
            <a:pPr>
              <a:defRPr/>
            </a:pPr>
            <a:r>
              <a:rPr lang="en-US"/>
              <a:t>7/21/2020</a:t>
            </a:r>
          </a:p>
        </p:txBody>
      </p:sp>
    </p:spTree>
  </p:cSld>
  <p:clrMap bg1="lt1" tx1="dk1" bg2="lt2" tx2="dk2" accent1="accent1" accent2="accent2" accent3="accent3" accent4="accent4" accent5="accent5" accent6="accent6" hlink="hlink" folHlink="folHlink"/>
  <p:hf hdr="0"/>
  <p:notesStyle>
    <a:lvl1pPr algn="l" rtl="0" eaLnBrk="0" fontAlgn="base" hangingPunct="0">
      <a:spcBef>
        <a:spcPct val="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1200" kern="1200">
        <a:solidFill>
          <a:schemeClr val="tx1"/>
        </a:solidFill>
        <a:latin typeface="+mn-lt"/>
        <a:ea typeface="+mn-ea"/>
        <a:cs typeface="Arial" charset="0"/>
      </a:defRPr>
    </a:lvl2pPr>
    <a:lvl3pPr marL="914400" algn="l" rtl="0" eaLnBrk="0" fontAlgn="base" hangingPunct="0">
      <a:spcBef>
        <a:spcPct val="0"/>
      </a:spcBef>
      <a:spcAft>
        <a:spcPct val="0"/>
      </a:spcAft>
      <a:defRPr sz="1200" kern="1200">
        <a:solidFill>
          <a:schemeClr val="tx1"/>
        </a:solidFill>
        <a:latin typeface="+mn-lt"/>
        <a:ea typeface="+mn-ea"/>
        <a:cs typeface="Arial" charset="0"/>
      </a:defRPr>
    </a:lvl3pPr>
    <a:lvl4pPr marL="1371600" algn="l" rtl="0" eaLnBrk="0" fontAlgn="base" hangingPunct="0">
      <a:spcBef>
        <a:spcPct val="0"/>
      </a:spcBef>
      <a:spcAft>
        <a:spcPct val="0"/>
      </a:spcAft>
      <a:defRPr sz="1200" kern="1200">
        <a:solidFill>
          <a:schemeClr val="tx1"/>
        </a:solidFill>
        <a:latin typeface="+mn-lt"/>
        <a:ea typeface="+mn-ea"/>
        <a:cs typeface="Arial" charset="0"/>
      </a:defRPr>
    </a:lvl4pPr>
    <a:lvl5pPr marL="1828800" algn="l" rtl="0" eaLnBrk="0" fontAlgn="base" hangingPunct="0">
      <a:spcBef>
        <a:spcPct val="0"/>
      </a:spcBef>
      <a:spcAft>
        <a:spcPct val="0"/>
      </a:spcAft>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kn-eat.org/"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s://www.surveymonkey.com/r/6QDBZS2"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E900E93E-E5AA-47A6-9F65-14663D06CAFC}"/>
              </a:ext>
            </a:extLst>
          </p:cNvPr>
          <p:cNvSpPr>
            <a:spLocks noGrp="1" noChangeArrowheads="1"/>
          </p:cNvSpPr>
          <p:nvPr>
            <p:ph type="body" idx="1"/>
          </p:nvPr>
        </p:nvSpPr>
        <p:spPr bwMode="auto">
          <a:xfrm>
            <a:off x="311150" y="542925"/>
            <a:ext cx="6388100" cy="8054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ctr" eaLnBrk="1" hangingPunct="1">
              <a:lnSpc>
                <a:spcPct val="90000"/>
              </a:lnSpc>
            </a:pPr>
            <a:endParaRPr lang="en-US" altLang="en-US" sz="4000">
              <a:latin typeface="Cooper Black" panose="0208090404030B020404" pitchFamily="18" charset="0"/>
            </a:endParaRPr>
          </a:p>
          <a:p>
            <a:pPr algn="ctr" eaLnBrk="1" hangingPunct="1">
              <a:lnSpc>
                <a:spcPct val="90000"/>
              </a:lnSpc>
            </a:pPr>
            <a:r>
              <a:rPr lang="en-US" altLang="en-US" sz="4400">
                <a:latin typeface="Cooper Black" panose="0208090404030B020404" pitchFamily="18" charset="0"/>
              </a:rPr>
              <a:t>Collaborating with Community Health Professionals</a:t>
            </a:r>
          </a:p>
          <a:p>
            <a:pPr algn="ctr" eaLnBrk="1" hangingPunct="1">
              <a:lnSpc>
                <a:spcPct val="90000"/>
              </a:lnSpc>
            </a:pPr>
            <a:endParaRPr lang="en-US" altLang="en-US" sz="4000">
              <a:latin typeface="Cooper Black" panose="0208090404030B020404" pitchFamily="18" charset="0"/>
            </a:endParaRPr>
          </a:p>
          <a:p>
            <a:pPr algn="ctr" eaLnBrk="1" hangingPunct="1">
              <a:lnSpc>
                <a:spcPct val="90000"/>
              </a:lnSpc>
            </a:pPr>
            <a:endParaRPr lang="en-US" altLang="en-US" sz="4000">
              <a:latin typeface="Comic Sans MS" panose="030F0702030302020204" pitchFamily="66" charset="0"/>
            </a:endParaRPr>
          </a:p>
          <a:p>
            <a:pPr algn="ctr" eaLnBrk="1" hangingPunct="1">
              <a:lnSpc>
                <a:spcPct val="90000"/>
              </a:lnSpc>
            </a:pPr>
            <a:endParaRPr lang="en-US" altLang="en-US" sz="3600" b="1">
              <a:latin typeface="Cooper Black" panose="0208090404030B020404" pitchFamily="18" charset="0"/>
            </a:endParaRPr>
          </a:p>
          <a:p>
            <a:pPr algn="ctr" eaLnBrk="1" hangingPunct="1">
              <a:lnSpc>
                <a:spcPct val="90000"/>
              </a:lnSpc>
            </a:pPr>
            <a:endParaRPr lang="en-US" altLang="en-US" sz="3600" b="1">
              <a:latin typeface="Cooper Black" panose="0208090404030B020404" pitchFamily="18" charset="0"/>
            </a:endParaRPr>
          </a:p>
          <a:p>
            <a:pPr algn="ctr" eaLnBrk="1" hangingPunct="1">
              <a:lnSpc>
                <a:spcPct val="90000"/>
              </a:lnSpc>
            </a:pPr>
            <a:endParaRPr lang="en-US" altLang="en-US" sz="3600" b="1">
              <a:latin typeface="Cooper Black" panose="0208090404030B020404" pitchFamily="18" charset="0"/>
            </a:endParaRPr>
          </a:p>
          <a:p>
            <a:pPr algn="ctr" eaLnBrk="1" hangingPunct="1">
              <a:lnSpc>
                <a:spcPct val="90000"/>
              </a:lnSpc>
            </a:pPr>
            <a:endParaRPr lang="en-US" altLang="en-US" sz="3600" b="1">
              <a:latin typeface="Cooper Black" panose="0208090404030B020404" pitchFamily="18" charset="0"/>
            </a:endParaRPr>
          </a:p>
          <a:p>
            <a:pPr algn="ctr" eaLnBrk="1" hangingPunct="1">
              <a:lnSpc>
                <a:spcPct val="90000"/>
              </a:lnSpc>
            </a:pPr>
            <a:endParaRPr lang="en-US" altLang="en-US" sz="3600" b="1">
              <a:latin typeface="Cooper Black" panose="0208090404030B020404" pitchFamily="18" charset="0"/>
            </a:endParaRPr>
          </a:p>
          <a:p>
            <a:pPr algn="ctr" eaLnBrk="1" hangingPunct="1">
              <a:lnSpc>
                <a:spcPct val="90000"/>
              </a:lnSpc>
            </a:pPr>
            <a:endParaRPr lang="en-US" altLang="en-US" sz="3600">
              <a:latin typeface="Cooper Black" panose="0208090404030B020404" pitchFamily="18" charset="0"/>
            </a:endParaRPr>
          </a:p>
          <a:p>
            <a:pPr algn="ctr" eaLnBrk="1" hangingPunct="1">
              <a:lnSpc>
                <a:spcPct val="90000"/>
              </a:lnSpc>
            </a:pPr>
            <a:endParaRPr lang="en-US" altLang="en-US" sz="3600">
              <a:latin typeface="Cooper Black" panose="0208090404030B020404" pitchFamily="18" charset="0"/>
            </a:endParaRPr>
          </a:p>
          <a:p>
            <a:pPr algn="ctr" eaLnBrk="1" hangingPunct="1">
              <a:lnSpc>
                <a:spcPct val="90000"/>
              </a:lnSpc>
            </a:pPr>
            <a:endParaRPr lang="en-US" altLang="en-US">
              <a:latin typeface="Cooper Black" panose="0208090404030B020404" pitchFamily="18" charset="0"/>
            </a:endParaRPr>
          </a:p>
          <a:p>
            <a:pPr algn="ctr" eaLnBrk="1" hangingPunct="1">
              <a:lnSpc>
                <a:spcPct val="90000"/>
              </a:lnSpc>
            </a:pPr>
            <a:r>
              <a:rPr lang="en-US" altLang="en-US" sz="3600">
                <a:latin typeface="Cooper Black" panose="0208090404030B020404" pitchFamily="18" charset="0"/>
              </a:rPr>
              <a:t>Instructor Notes</a:t>
            </a:r>
          </a:p>
        </p:txBody>
      </p:sp>
      <p:sp>
        <p:nvSpPr>
          <p:cNvPr id="12291" name="Rectangle 3">
            <a:extLst>
              <a:ext uri="{FF2B5EF4-FFF2-40B4-BE49-F238E27FC236}">
                <a16:creationId xmlns:a16="http://schemas.microsoft.com/office/drawing/2014/main" id="{A6588661-7B88-4C47-BCA6-BB0BDB7A3C08}"/>
              </a:ext>
            </a:extLst>
          </p:cNvPr>
          <p:cNvSpPr>
            <a:spLocks noChangeArrowheads="1"/>
          </p:cNvSpPr>
          <p:nvPr/>
        </p:nvSpPr>
        <p:spPr bwMode="auto">
          <a:xfrm>
            <a:off x="1295400" y="7467600"/>
            <a:ext cx="4343400" cy="8382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122" tIns="45561" rIns="91122" bIns="45561"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cs typeface="Arial" panose="020B0604020202020204" pitchFamily="34" charset="0"/>
            </a:endParaRPr>
          </a:p>
        </p:txBody>
      </p:sp>
      <p:pic>
        <p:nvPicPr>
          <p:cNvPr id="12292" name="Picture 1">
            <a:extLst>
              <a:ext uri="{FF2B5EF4-FFF2-40B4-BE49-F238E27FC236}">
                <a16:creationId xmlns:a16="http://schemas.microsoft.com/office/drawing/2014/main" id="{7D58F190-E4A5-49D8-B3E8-2CE0764F94F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8525" y="3430588"/>
            <a:ext cx="5259388" cy="319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Footer Placeholder 1">
            <a:extLst>
              <a:ext uri="{FF2B5EF4-FFF2-40B4-BE49-F238E27FC236}">
                <a16:creationId xmlns:a16="http://schemas.microsoft.com/office/drawing/2014/main" id="{A1BC5717-EEAE-41F9-8E2E-22DDCADB3F3F}"/>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latin typeface="Arial" panose="020B0604020202020204" pitchFamily="34" charset="0"/>
              </a:rPr>
              <a:t>* Collaborating with Community Health Professionals-Virtual * Child Nutrition &amp; Wellness, KSDE</a:t>
            </a:r>
          </a:p>
        </p:txBody>
      </p:sp>
      <p:sp>
        <p:nvSpPr>
          <p:cNvPr id="12294" name="Slide Number Placeholder 2">
            <a:extLst>
              <a:ext uri="{FF2B5EF4-FFF2-40B4-BE49-F238E27FC236}">
                <a16:creationId xmlns:a16="http://schemas.microsoft.com/office/drawing/2014/main" id="{3E0AED2F-00C9-48C6-BFC1-490D5B9CB73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CAB9BBA-9964-40F2-BFDF-27A56F223C52}" type="slidenum">
              <a:rPr lang="en-US" altLang="en-US" smtClean="0">
                <a:latin typeface="Arial" panose="020B0604020202020204" pitchFamily="34" charset="0"/>
              </a:rPr>
              <a:pPr fontAlgn="base">
                <a:spcBef>
                  <a:spcPct val="0"/>
                </a:spcBef>
                <a:spcAft>
                  <a:spcPct val="0"/>
                </a:spcAft>
              </a:pPr>
              <a:t>1</a:t>
            </a:fld>
            <a:endParaRPr lang="en-US" altLang="en-US">
              <a:latin typeface="Arial" panose="020B0604020202020204" pitchFamily="34" charset="0"/>
            </a:endParaRPr>
          </a:p>
        </p:txBody>
      </p:sp>
      <p:sp>
        <p:nvSpPr>
          <p:cNvPr id="12295" name="Date Placeholder 3">
            <a:extLst>
              <a:ext uri="{FF2B5EF4-FFF2-40B4-BE49-F238E27FC236}">
                <a16:creationId xmlns:a16="http://schemas.microsoft.com/office/drawing/2014/main" id="{DBEDE3AA-FABC-4C79-803C-43F71029C473}"/>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latin typeface="Arial" panose="020B0604020202020204" pitchFamily="34" charset="0"/>
              </a:rPr>
              <a:t>7/21/2020</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BCB5801E-86CE-43E8-B8A9-848BA72DA79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4F59B8ED-DA3E-46E2-8E08-A5A152332313}"/>
              </a:ext>
            </a:extLst>
          </p:cNvPr>
          <p:cNvSpPr>
            <a:spLocks noGrp="1"/>
          </p:cNvSpPr>
          <p:nvPr>
            <p:ph type="body" idx="1"/>
          </p:nvPr>
        </p:nvSpPr>
        <p:spPr/>
        <p:txBody>
          <a:bodyPr/>
          <a:lstStyle/>
          <a:p>
            <a:pPr>
              <a:defRPr/>
            </a:pPr>
            <a:r>
              <a:rPr lang="en-US" altLang="en-US" dirty="0"/>
              <a:t>There can be great advantages to collaborating with community health professionals to advance the health and wellness of school-age children. </a:t>
            </a:r>
          </a:p>
          <a:p>
            <a:pPr>
              <a:defRPr/>
            </a:pPr>
            <a:endParaRPr lang="en-US" altLang="en-US" dirty="0"/>
          </a:p>
          <a:p>
            <a:pPr>
              <a:defRPr/>
            </a:pPr>
            <a:r>
              <a:rPr lang="en-US" altLang="en-US" dirty="0"/>
              <a:t>The interests of community health professionals align nicely with school wellness program initiatives. Community health professionals are community based, making them a more sustainable resource to the school wellness program.   </a:t>
            </a:r>
          </a:p>
          <a:p>
            <a:pPr>
              <a:defRPr/>
            </a:pPr>
            <a:endParaRPr lang="en-US" altLang="en-US" dirty="0"/>
          </a:p>
          <a:p>
            <a:pPr>
              <a:defRPr/>
            </a:pPr>
            <a:r>
              <a:rPr lang="en-US" altLang="en-US" dirty="0"/>
              <a:t>Community health professionals have established relationships with community families and can extend their passion for caring to the school community.  </a:t>
            </a:r>
          </a:p>
          <a:p>
            <a:pPr>
              <a:defRPr/>
            </a:pPr>
            <a:endParaRPr lang="en-US" altLang="en-US" dirty="0"/>
          </a:p>
          <a:p>
            <a:pPr>
              <a:defRPr/>
            </a:pPr>
            <a:r>
              <a:rPr lang="en-US" altLang="en-US" dirty="0"/>
              <a:t>Community health professionals are respected and considered a credible source of information. They have access to current materials and resources on health and wellness. They may also have connections to grant opportunities that support wellness initiatives.</a:t>
            </a:r>
          </a:p>
          <a:p>
            <a:pPr indent="1588">
              <a:defRPr/>
            </a:pPr>
            <a:endParaRPr lang="en-US" altLang="en-US" dirty="0"/>
          </a:p>
          <a:p>
            <a:pPr eaLnBrk="1" hangingPunct="1">
              <a:defRPr/>
            </a:pPr>
            <a:endParaRPr lang="en-US" altLang="en-US" dirty="0"/>
          </a:p>
          <a:p>
            <a:pPr eaLnBrk="1" hangingPunct="1">
              <a:defRPr/>
            </a:pPr>
            <a:endParaRPr lang="en-US" altLang="en-US" dirty="0"/>
          </a:p>
          <a:p>
            <a:pPr lvl="1">
              <a:defRPr/>
            </a:pPr>
            <a:endParaRPr lang="en-US" altLang="en-US" dirty="0">
              <a:cs typeface="Arial" panose="020B0604020202020204" pitchFamily="34" charset="0"/>
            </a:endParaRPr>
          </a:p>
          <a:p>
            <a:pPr lvl="1">
              <a:defRPr/>
            </a:pPr>
            <a:endParaRPr lang="en-US" altLang="en-US" dirty="0">
              <a:cs typeface="Arial" panose="020B0604020202020204" pitchFamily="34" charset="0"/>
            </a:endParaRPr>
          </a:p>
          <a:p>
            <a:pPr>
              <a:defRPr/>
            </a:pPr>
            <a:endParaRPr lang="en-US" dirty="0"/>
          </a:p>
        </p:txBody>
      </p:sp>
      <p:sp>
        <p:nvSpPr>
          <p:cNvPr id="30724" name="Footer Placeholder 1">
            <a:extLst>
              <a:ext uri="{FF2B5EF4-FFF2-40B4-BE49-F238E27FC236}">
                <a16:creationId xmlns:a16="http://schemas.microsoft.com/office/drawing/2014/main" id="{9B3235E0-0CA9-4FBF-8E50-BA78E4BDEFD6}"/>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latin typeface="Arial" panose="020B0604020202020204" pitchFamily="34" charset="0"/>
              </a:rPr>
              <a:t>* Collaborating with Community Health Professionals-Virtual * Child Nutrition &amp; Wellness, KSDE</a:t>
            </a:r>
          </a:p>
        </p:txBody>
      </p:sp>
      <p:sp>
        <p:nvSpPr>
          <p:cNvPr id="30725" name="Slide Number Placeholder 3">
            <a:extLst>
              <a:ext uri="{FF2B5EF4-FFF2-40B4-BE49-F238E27FC236}">
                <a16:creationId xmlns:a16="http://schemas.microsoft.com/office/drawing/2014/main" id="{D5A9D77C-9479-4523-9E14-558BEF33500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804A7BE-0967-4834-B024-3D51B79EE0F9}" type="slidenum">
              <a:rPr lang="en-US" altLang="en-US" smtClean="0">
                <a:latin typeface="Arial" panose="020B0604020202020204" pitchFamily="34" charset="0"/>
              </a:rPr>
              <a:pPr fontAlgn="base">
                <a:spcBef>
                  <a:spcPct val="0"/>
                </a:spcBef>
                <a:spcAft>
                  <a:spcPct val="0"/>
                </a:spcAft>
              </a:pPr>
              <a:t>10</a:t>
            </a:fld>
            <a:endParaRPr lang="en-US" altLang="en-US">
              <a:latin typeface="Arial" panose="020B0604020202020204" pitchFamily="34" charset="0"/>
            </a:endParaRPr>
          </a:p>
        </p:txBody>
      </p:sp>
      <p:sp>
        <p:nvSpPr>
          <p:cNvPr id="30726" name="Date Placeholder 4">
            <a:extLst>
              <a:ext uri="{FF2B5EF4-FFF2-40B4-BE49-F238E27FC236}">
                <a16:creationId xmlns:a16="http://schemas.microsoft.com/office/drawing/2014/main" id="{69347889-422F-4A2B-ABD7-4705F0073BE5}"/>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latin typeface="Arial" panose="020B0604020202020204" pitchFamily="34" charset="0"/>
              </a:rPr>
              <a:t>7/21/2020</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047D134F-8F24-4608-836E-BA0485F304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26338AFD-682E-452C-805B-263EC6C289B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 Whole School, Whole Child, Whole Community Model supports community involvement in school wellness programs. </a:t>
            </a:r>
          </a:p>
          <a:p>
            <a:endParaRPr lang="en-US" altLang="en-US"/>
          </a:p>
          <a:p>
            <a:r>
              <a:rPr lang="en-US" altLang="en-US"/>
              <a:t>The Whole School, Whole Child, Whole Community Model was created by Center for Disease Control (CDC) and  Association for Supervision and Curriculum (ASCD) for the purpose of demonstrating the involvement of the entire community in the wellness of the school-aged child.  </a:t>
            </a:r>
          </a:p>
          <a:p>
            <a:endParaRPr lang="en-US" altLang="en-US"/>
          </a:p>
          <a:p>
            <a:r>
              <a:rPr lang="en-US" altLang="en-US"/>
              <a:t>The student-centered model emphasizes the important role of the community in supporting the healthy physical, social, and emotional development of school-aged children. It demonstrates the connections between health and academic achievement and the importance of evidence-based school policies and practices. </a:t>
            </a:r>
          </a:p>
          <a:p>
            <a:endParaRPr lang="en-US" altLang="en-US"/>
          </a:p>
          <a:p>
            <a:r>
              <a:rPr lang="en-US" altLang="en-US"/>
              <a:t>As shown in the model, a community health professional can have a significant impact in several areas of a community-based health and wellness program. </a:t>
            </a:r>
          </a:p>
          <a:p>
            <a:endParaRPr lang="en-US" altLang="en-US"/>
          </a:p>
          <a:p>
            <a:endParaRPr lang="en-US" altLang="en-US"/>
          </a:p>
          <a:p>
            <a:pPr eaLnBrk="1" hangingPunct="1">
              <a:lnSpc>
                <a:spcPct val="90000"/>
              </a:lnSpc>
            </a:pPr>
            <a:endParaRPr lang="en-US" altLang="en-US"/>
          </a:p>
          <a:p>
            <a:endParaRPr lang="en-US" altLang="en-US"/>
          </a:p>
        </p:txBody>
      </p:sp>
      <p:sp>
        <p:nvSpPr>
          <p:cNvPr id="32772" name="Footer Placeholder 1">
            <a:extLst>
              <a:ext uri="{FF2B5EF4-FFF2-40B4-BE49-F238E27FC236}">
                <a16:creationId xmlns:a16="http://schemas.microsoft.com/office/drawing/2014/main" id="{2F3A9DEA-5B1A-493A-A80A-D59FC3CF7E14}"/>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latin typeface="Arial" panose="020B0604020202020204" pitchFamily="34" charset="0"/>
              </a:rPr>
              <a:t>* Collaborating with Community Health Professionals-Virtual * Child Nutrition &amp; Wellness, KSDE</a:t>
            </a:r>
          </a:p>
        </p:txBody>
      </p:sp>
      <p:sp>
        <p:nvSpPr>
          <p:cNvPr id="32773" name="Slide Number Placeholder 2">
            <a:extLst>
              <a:ext uri="{FF2B5EF4-FFF2-40B4-BE49-F238E27FC236}">
                <a16:creationId xmlns:a16="http://schemas.microsoft.com/office/drawing/2014/main" id="{390CB07A-C0F1-43E1-B78E-E374DAEFB2C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EF02882-14E6-4C62-A656-91049838D15B}" type="slidenum">
              <a:rPr lang="en-US" altLang="en-US" smtClean="0">
                <a:latin typeface="Arial" panose="020B0604020202020204" pitchFamily="34" charset="0"/>
              </a:rPr>
              <a:pPr fontAlgn="base">
                <a:spcBef>
                  <a:spcPct val="0"/>
                </a:spcBef>
                <a:spcAft>
                  <a:spcPct val="0"/>
                </a:spcAft>
              </a:pPr>
              <a:t>11</a:t>
            </a:fld>
            <a:endParaRPr lang="en-US" altLang="en-US">
              <a:latin typeface="Arial" panose="020B0604020202020204" pitchFamily="34" charset="0"/>
            </a:endParaRPr>
          </a:p>
        </p:txBody>
      </p:sp>
      <p:sp>
        <p:nvSpPr>
          <p:cNvPr id="32774" name="Date Placeholder 3">
            <a:extLst>
              <a:ext uri="{FF2B5EF4-FFF2-40B4-BE49-F238E27FC236}">
                <a16:creationId xmlns:a16="http://schemas.microsoft.com/office/drawing/2014/main" id="{6BFD059D-0677-4531-A3A8-2B21F65EB61B}"/>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latin typeface="Arial" panose="020B0604020202020204" pitchFamily="34" charset="0"/>
              </a:rPr>
              <a:t>7/21/2020</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2E14A8ED-742E-4554-A28F-7A60EFD4E0A5}"/>
              </a:ext>
            </a:extLst>
          </p:cNvPr>
          <p:cNvSpPr>
            <a:spLocks noGrp="1" noRot="1" noChangeAspect="1" noTextEdit="1"/>
          </p:cNvSpPr>
          <p:nvPr>
            <p:ph type="sldImg"/>
          </p:nvPr>
        </p:nvSpPr>
        <p:spPr bwMode="auto">
          <a:xfrm>
            <a:off x="1371600" y="479425"/>
            <a:ext cx="4270375" cy="24018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BD8FD9FB-B34E-42C3-BFE2-991119021B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 first step in promoting involvement of health professionals is to identify who they are, where they are, and what resources are available to them. It is important to reach out to professional partners through credible and trusted community organizations. </a:t>
            </a:r>
          </a:p>
        </p:txBody>
      </p:sp>
      <p:sp>
        <p:nvSpPr>
          <p:cNvPr id="34820" name="Footer Placeholder 1">
            <a:extLst>
              <a:ext uri="{FF2B5EF4-FFF2-40B4-BE49-F238E27FC236}">
                <a16:creationId xmlns:a16="http://schemas.microsoft.com/office/drawing/2014/main" id="{57A32557-72D3-47AD-AECB-5B2BDE710BF8}"/>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latin typeface="Arial" panose="020B0604020202020204" pitchFamily="34" charset="0"/>
              </a:rPr>
              <a:t>* Collaborating with Community Health Professionals-Virtual * Child Nutrition &amp; Wellness, KSDE</a:t>
            </a:r>
          </a:p>
        </p:txBody>
      </p:sp>
      <p:sp>
        <p:nvSpPr>
          <p:cNvPr id="34821" name="Slide Number Placeholder 2">
            <a:extLst>
              <a:ext uri="{FF2B5EF4-FFF2-40B4-BE49-F238E27FC236}">
                <a16:creationId xmlns:a16="http://schemas.microsoft.com/office/drawing/2014/main" id="{626201ED-18F8-4A62-9D5A-976C553FFF8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42D0880-4556-4DF4-AEF8-A6C437B3ADE7}" type="slidenum">
              <a:rPr lang="en-US" altLang="en-US" smtClean="0">
                <a:latin typeface="Arial" panose="020B0604020202020204" pitchFamily="34" charset="0"/>
              </a:rPr>
              <a:pPr fontAlgn="base">
                <a:spcBef>
                  <a:spcPct val="0"/>
                </a:spcBef>
                <a:spcAft>
                  <a:spcPct val="0"/>
                </a:spcAft>
              </a:pPr>
              <a:t>12</a:t>
            </a:fld>
            <a:endParaRPr lang="en-US" altLang="en-US">
              <a:latin typeface="Arial" panose="020B0604020202020204" pitchFamily="34" charset="0"/>
            </a:endParaRPr>
          </a:p>
        </p:txBody>
      </p:sp>
      <p:sp>
        <p:nvSpPr>
          <p:cNvPr id="34822" name="Date Placeholder 3">
            <a:extLst>
              <a:ext uri="{FF2B5EF4-FFF2-40B4-BE49-F238E27FC236}">
                <a16:creationId xmlns:a16="http://schemas.microsoft.com/office/drawing/2014/main" id="{27F0C51D-750A-4155-935A-4170C50E5FEB}"/>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latin typeface="Arial" panose="020B0604020202020204" pitchFamily="34" charset="0"/>
              </a:rPr>
              <a:t>7/21/2020</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B18DC788-1F41-4619-9692-40BCD99E8F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118B45CF-9550-44EF-955D-30C4859D869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Health professional partners and wellness resources are available at the national, state and local levels. </a:t>
            </a:r>
          </a:p>
          <a:p>
            <a:endParaRPr lang="en-US" altLang="en-US"/>
          </a:p>
          <a:p>
            <a:r>
              <a:rPr lang="en-US" altLang="en-US"/>
              <a:t>National partners provide access to credible information on health and wellness, along with research data to support initiatives. National partners can provide access to customizable activities and goal setting assessment tools. </a:t>
            </a:r>
          </a:p>
          <a:p>
            <a:endParaRPr lang="en-US" altLang="en-US"/>
          </a:p>
          <a:p>
            <a:r>
              <a:rPr lang="en-US" altLang="en-US"/>
              <a:t>State partners provide guidance and resource support. They have connections to local health professionals who may be willing to collaborate with schools. State partners also hold wellness events and, often, have access to educational displays and materials. </a:t>
            </a:r>
          </a:p>
          <a:p>
            <a:endParaRPr lang="en-US" altLang="en-US"/>
          </a:p>
          <a:p>
            <a:r>
              <a:rPr lang="en-US" altLang="en-US"/>
              <a:t>Local partners are those found within your community and can provide sustainable support to a school wellness program. </a:t>
            </a:r>
          </a:p>
          <a:p>
            <a:endParaRPr lang="en-US" altLang="en-US"/>
          </a:p>
          <a:p>
            <a:r>
              <a:rPr lang="en-US" altLang="en-US" i="1">
                <a:latin typeface="Times New Roman" panose="02020603050405020304" pitchFamily="18" charset="0"/>
                <a:cs typeface="Times New Roman" panose="02020603050405020304" pitchFamily="18" charset="0"/>
              </a:rPr>
              <a:t>Refer participants to the handout, Health Professional Partners and Resources, in the Participant Booklet</a:t>
            </a:r>
            <a:r>
              <a:rPr lang="en-US" altLang="en-US"/>
              <a:t>. </a:t>
            </a:r>
          </a:p>
        </p:txBody>
      </p:sp>
      <p:sp>
        <p:nvSpPr>
          <p:cNvPr id="36868" name="Footer Placeholder 1">
            <a:extLst>
              <a:ext uri="{FF2B5EF4-FFF2-40B4-BE49-F238E27FC236}">
                <a16:creationId xmlns:a16="http://schemas.microsoft.com/office/drawing/2014/main" id="{B65346A8-665B-4326-85F8-BFC2CDEB4143}"/>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latin typeface="Arial" panose="020B0604020202020204" pitchFamily="34" charset="0"/>
              </a:rPr>
              <a:t>* Collaborating with Community Health Professionals-Virtual * Child Nutrition &amp; Wellness, KSDE</a:t>
            </a:r>
          </a:p>
        </p:txBody>
      </p:sp>
      <p:sp>
        <p:nvSpPr>
          <p:cNvPr id="36869" name="Slide Number Placeholder 2">
            <a:extLst>
              <a:ext uri="{FF2B5EF4-FFF2-40B4-BE49-F238E27FC236}">
                <a16:creationId xmlns:a16="http://schemas.microsoft.com/office/drawing/2014/main" id="{B61904B5-6300-4DB4-B013-C1BFBD92FD5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B76754C-1806-4A1C-AC1C-91D17405C51A}" type="slidenum">
              <a:rPr lang="en-US" altLang="en-US" smtClean="0">
                <a:latin typeface="Arial" panose="020B0604020202020204" pitchFamily="34" charset="0"/>
              </a:rPr>
              <a:pPr fontAlgn="base">
                <a:spcBef>
                  <a:spcPct val="0"/>
                </a:spcBef>
                <a:spcAft>
                  <a:spcPct val="0"/>
                </a:spcAft>
              </a:pPr>
              <a:t>13</a:t>
            </a:fld>
            <a:endParaRPr lang="en-US" altLang="en-US">
              <a:latin typeface="Arial" panose="020B0604020202020204" pitchFamily="34" charset="0"/>
            </a:endParaRPr>
          </a:p>
        </p:txBody>
      </p:sp>
      <p:sp>
        <p:nvSpPr>
          <p:cNvPr id="36870" name="Date Placeholder 3">
            <a:extLst>
              <a:ext uri="{FF2B5EF4-FFF2-40B4-BE49-F238E27FC236}">
                <a16:creationId xmlns:a16="http://schemas.microsoft.com/office/drawing/2014/main" id="{357B413F-8A42-4E02-B4CB-BA9F3F3F773D}"/>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latin typeface="Arial" panose="020B0604020202020204" pitchFamily="34" charset="0"/>
              </a:rPr>
              <a:t>7/21/2020</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9D44974B-D13A-4873-8BDC-1F95D7B084E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D19BCA14-6B97-427D-B1C1-C769C44D01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National partners can include public health organizations, such as the Centers for Disease Control, National Institute of Health, American Heart Association, American Medical Association, American Diabetes Association, American Cancer Society, and the Academy of Nutrition and Dietetics.</a:t>
            </a:r>
          </a:p>
          <a:p>
            <a:endParaRPr lang="en-US" altLang="en-US"/>
          </a:p>
          <a:p>
            <a:r>
              <a:rPr lang="en-US" altLang="en-US"/>
              <a:t>National partners can include health and fitness credentialing agencies, such as the American College of Sports Medicine or American Council on Exercise.</a:t>
            </a:r>
          </a:p>
          <a:p>
            <a:endParaRPr lang="en-US" altLang="en-US"/>
          </a:p>
          <a:p>
            <a:r>
              <a:rPr lang="en-US" altLang="en-US"/>
              <a:t>National partners can include health foundations, that often have a community focus and, sometimes, have access to grant opportunities.</a:t>
            </a:r>
          </a:p>
          <a:p>
            <a:endParaRPr lang="en-US" altLang="en-US"/>
          </a:p>
          <a:p>
            <a:r>
              <a:rPr lang="en-US" altLang="en-US"/>
              <a:t>The United States Department of Agriculture has developed wellness tool kits, event ideas booklet, library resources, and educational outreach tools to support community efforts. </a:t>
            </a:r>
          </a:p>
          <a:p>
            <a:endParaRPr lang="en-US" altLang="en-US"/>
          </a:p>
        </p:txBody>
      </p:sp>
      <p:sp>
        <p:nvSpPr>
          <p:cNvPr id="38916" name="Footer Placeholder 1">
            <a:extLst>
              <a:ext uri="{FF2B5EF4-FFF2-40B4-BE49-F238E27FC236}">
                <a16:creationId xmlns:a16="http://schemas.microsoft.com/office/drawing/2014/main" id="{D91B4F87-9969-4818-B1E4-CFC7C0AB736E}"/>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latin typeface="Arial" panose="020B0604020202020204" pitchFamily="34" charset="0"/>
              </a:rPr>
              <a:t>* Collaborating with Community Health Professionals-Virtual * Child Nutrition &amp; Wellness, KSDE</a:t>
            </a:r>
          </a:p>
        </p:txBody>
      </p:sp>
      <p:sp>
        <p:nvSpPr>
          <p:cNvPr id="38917" name="Slide Number Placeholder 2">
            <a:extLst>
              <a:ext uri="{FF2B5EF4-FFF2-40B4-BE49-F238E27FC236}">
                <a16:creationId xmlns:a16="http://schemas.microsoft.com/office/drawing/2014/main" id="{8D3CE3DE-CD95-4AC3-B3C7-250C5BD2B80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1856DC0-3052-4A09-A7F8-E07FF0AF8CB6}" type="slidenum">
              <a:rPr lang="en-US" altLang="en-US" smtClean="0">
                <a:latin typeface="Arial" panose="020B0604020202020204" pitchFamily="34" charset="0"/>
              </a:rPr>
              <a:pPr fontAlgn="base">
                <a:spcBef>
                  <a:spcPct val="0"/>
                </a:spcBef>
                <a:spcAft>
                  <a:spcPct val="0"/>
                </a:spcAft>
              </a:pPr>
              <a:t>14</a:t>
            </a:fld>
            <a:endParaRPr lang="en-US" altLang="en-US">
              <a:latin typeface="Arial" panose="020B0604020202020204" pitchFamily="34" charset="0"/>
            </a:endParaRPr>
          </a:p>
        </p:txBody>
      </p:sp>
      <p:sp>
        <p:nvSpPr>
          <p:cNvPr id="38918" name="Date Placeholder 3">
            <a:extLst>
              <a:ext uri="{FF2B5EF4-FFF2-40B4-BE49-F238E27FC236}">
                <a16:creationId xmlns:a16="http://schemas.microsoft.com/office/drawing/2014/main" id="{1ED48ACB-8E3C-494D-85C1-D05DCC4DF136}"/>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latin typeface="Arial" panose="020B0604020202020204" pitchFamily="34" charset="0"/>
              </a:rPr>
              <a:t>7/21/2020</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2849D725-312B-4538-B74B-0FEB85EF42B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B7974E03-A7EC-418C-895F-A3D29723CF8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State level associations and organizations can help identify community health professionals and resources to support health and wellness efforts.</a:t>
            </a:r>
          </a:p>
          <a:p>
            <a:endParaRPr lang="en-US" altLang="en-US"/>
          </a:p>
          <a:p>
            <a:r>
              <a:rPr lang="en-US" altLang="en-US"/>
              <a:t>State partners include ….</a:t>
            </a:r>
            <a:r>
              <a:rPr lang="en-US" altLang="en-US" i="1">
                <a:latin typeface="Times New Roman" panose="02020603050405020304" pitchFamily="18" charset="0"/>
                <a:cs typeface="Times New Roman" panose="02020603050405020304" pitchFamily="18" charset="0"/>
              </a:rPr>
              <a:t>read slide. </a:t>
            </a:r>
          </a:p>
          <a:p>
            <a:endParaRPr lang="en-US" altLang="en-US"/>
          </a:p>
          <a:p>
            <a:endParaRPr lang="en-US" altLang="en-US"/>
          </a:p>
        </p:txBody>
      </p:sp>
      <p:sp>
        <p:nvSpPr>
          <p:cNvPr id="40964" name="Footer Placeholder 1">
            <a:extLst>
              <a:ext uri="{FF2B5EF4-FFF2-40B4-BE49-F238E27FC236}">
                <a16:creationId xmlns:a16="http://schemas.microsoft.com/office/drawing/2014/main" id="{4484F88E-EE66-4470-919C-6FC4A37A6B2C}"/>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latin typeface="Arial" panose="020B0604020202020204" pitchFamily="34" charset="0"/>
              </a:rPr>
              <a:t>* Collaborating with Community Health Professionals-Virtual * Child Nutrition &amp; Wellness, KSDE</a:t>
            </a:r>
          </a:p>
        </p:txBody>
      </p:sp>
      <p:sp>
        <p:nvSpPr>
          <p:cNvPr id="40965" name="Slide Number Placeholder 2">
            <a:extLst>
              <a:ext uri="{FF2B5EF4-FFF2-40B4-BE49-F238E27FC236}">
                <a16:creationId xmlns:a16="http://schemas.microsoft.com/office/drawing/2014/main" id="{F3BD43B4-D2AC-4AFC-A038-6AAD4A5906C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55DFEDC-29AA-4490-B8E7-B7ABBF7F6868}" type="slidenum">
              <a:rPr lang="en-US" altLang="en-US" smtClean="0">
                <a:latin typeface="Arial" panose="020B0604020202020204" pitchFamily="34" charset="0"/>
              </a:rPr>
              <a:pPr fontAlgn="base">
                <a:spcBef>
                  <a:spcPct val="0"/>
                </a:spcBef>
                <a:spcAft>
                  <a:spcPct val="0"/>
                </a:spcAft>
              </a:pPr>
              <a:t>15</a:t>
            </a:fld>
            <a:endParaRPr lang="en-US" altLang="en-US">
              <a:latin typeface="Arial" panose="020B0604020202020204" pitchFamily="34" charset="0"/>
            </a:endParaRPr>
          </a:p>
        </p:txBody>
      </p:sp>
      <p:sp>
        <p:nvSpPr>
          <p:cNvPr id="40966" name="Date Placeholder 3">
            <a:extLst>
              <a:ext uri="{FF2B5EF4-FFF2-40B4-BE49-F238E27FC236}">
                <a16:creationId xmlns:a16="http://schemas.microsoft.com/office/drawing/2014/main" id="{CCF4074D-B8EE-43A8-BA45-26520836C6A8}"/>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latin typeface="Arial" panose="020B0604020202020204" pitchFamily="34" charset="0"/>
              </a:rPr>
              <a:t>7/21/2020</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42DC0738-89E4-4783-B268-9FDBFDFC61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28C2DC0-A3DD-4400-83F3-D07E12C9D9D6}"/>
              </a:ext>
            </a:extLst>
          </p:cNvPr>
          <p:cNvSpPr>
            <a:spLocks noGrp="1"/>
          </p:cNvSpPr>
          <p:nvPr>
            <p:ph type="body" idx="1"/>
          </p:nvPr>
        </p:nvSpPr>
        <p:spPr/>
        <p:txBody>
          <a:bodyPr wrap="square" numCol="1" anchor="t" anchorCtr="0" compatLnSpc="1">
            <a:prstTxWarp prst="textNoShape">
              <a:avLst/>
            </a:prstTxWarp>
          </a:bodyPr>
          <a:lstStyle/>
          <a:p>
            <a:pPr>
              <a:lnSpc>
                <a:spcPct val="90000"/>
              </a:lnSpc>
              <a:spcBef>
                <a:spcPts val="600"/>
              </a:spcBef>
              <a:spcAft>
                <a:spcPts val="600"/>
              </a:spcAft>
              <a:defRPr/>
            </a:pPr>
            <a:r>
              <a:rPr lang="en-US" altLang="en-US" dirty="0">
                <a:solidFill>
                  <a:srgbClr val="000000"/>
                </a:solidFill>
              </a:rPr>
              <a:t>The </a:t>
            </a:r>
            <a:r>
              <a:rPr lang="en-US" altLang="en-US" dirty="0"/>
              <a:t>Kansas Hospital Association, the Kansas State Nurses Association, and the Kansas Academy of Nutrition and Dietetics have health and wellness professionals who may have community outreach interests. </a:t>
            </a:r>
          </a:p>
          <a:p>
            <a:pPr>
              <a:lnSpc>
                <a:spcPct val="90000"/>
              </a:lnSpc>
              <a:spcBef>
                <a:spcPts val="600"/>
              </a:spcBef>
              <a:spcAft>
                <a:spcPts val="600"/>
              </a:spcAft>
              <a:defRPr/>
            </a:pPr>
            <a:r>
              <a:rPr lang="en-US" altLang="en-US" dirty="0">
                <a:solidFill>
                  <a:srgbClr val="000000"/>
                </a:solidFill>
              </a:rPr>
              <a:t>Kansas universities often have educators and graduate students </a:t>
            </a:r>
            <a:r>
              <a:rPr lang="en-US" altLang="en-US" dirty="0"/>
              <a:t>who are passionate about childhood nutrition and want to collaborate on projects. </a:t>
            </a:r>
          </a:p>
          <a:p>
            <a:pPr>
              <a:lnSpc>
                <a:spcPct val="90000"/>
              </a:lnSpc>
              <a:spcBef>
                <a:spcPts val="600"/>
              </a:spcBef>
              <a:spcAft>
                <a:spcPts val="600"/>
              </a:spcAft>
              <a:defRPr/>
            </a:pPr>
            <a:r>
              <a:rPr lang="en-US" altLang="en-US" dirty="0">
                <a:solidFill>
                  <a:srgbClr val="000000"/>
                </a:solidFill>
              </a:rPr>
              <a:t>County e</a:t>
            </a:r>
            <a:r>
              <a:rPr lang="en-US" altLang="en-US" dirty="0"/>
              <a:t>xtension offices have credible resources, handouts, and displays that can support district wellness agendas. They have programs, such as the Master Food Volunteer program and Master Gardeners Program to advance wholesome lifestyle initiatives. County extension offices can also connect schools with county personnel who educate on health and nutrition. </a:t>
            </a:r>
          </a:p>
          <a:p>
            <a:pPr>
              <a:lnSpc>
                <a:spcPct val="90000"/>
              </a:lnSpc>
              <a:spcBef>
                <a:spcPts val="600"/>
              </a:spcBef>
              <a:spcAft>
                <a:spcPts val="600"/>
              </a:spcAft>
              <a:defRPr/>
            </a:pPr>
            <a:r>
              <a:rPr lang="en-US" altLang="en-US" dirty="0"/>
              <a:t>State Health Insurance Companies sometimes participate in community outreach activities and may have personnel who can assist with student and staff wellness programs. </a:t>
            </a:r>
          </a:p>
          <a:p>
            <a:pPr>
              <a:lnSpc>
                <a:spcPct val="90000"/>
              </a:lnSpc>
              <a:spcBef>
                <a:spcPct val="20000"/>
              </a:spcBef>
              <a:spcAft>
                <a:spcPts val="800"/>
              </a:spcAft>
              <a:buClr>
                <a:srgbClr val="15254B"/>
              </a:buClr>
              <a:defRPr/>
            </a:pPr>
            <a:r>
              <a:rPr lang="en-US" altLang="en-US" dirty="0"/>
              <a:t>The Kansas Governor’s Council on Fitness addresses issues of physical inactivity, poor nutrition and tobacco use. The Council offers valuable links to health survey data, nutrition education, and food policy resources.</a:t>
            </a:r>
          </a:p>
          <a:p>
            <a:pPr>
              <a:lnSpc>
                <a:spcPct val="90000"/>
              </a:lnSpc>
              <a:spcBef>
                <a:spcPct val="20000"/>
              </a:spcBef>
              <a:spcAft>
                <a:spcPts val="800"/>
              </a:spcAft>
              <a:buClr>
                <a:srgbClr val="15254B"/>
              </a:buClr>
              <a:defRPr/>
            </a:pPr>
            <a:endParaRPr lang="en-US" altLang="en-US" dirty="0"/>
          </a:p>
          <a:p>
            <a:pPr>
              <a:lnSpc>
                <a:spcPct val="90000"/>
              </a:lnSpc>
              <a:defRPr/>
            </a:pPr>
            <a:endParaRPr lang="en-US" altLang="en-US" dirty="0"/>
          </a:p>
          <a:p>
            <a:pPr marL="455613" indent="-455613">
              <a:lnSpc>
                <a:spcPct val="90000"/>
              </a:lnSpc>
              <a:defRPr/>
            </a:pPr>
            <a:endParaRPr lang="en-US" altLang="en-US" dirty="0"/>
          </a:p>
          <a:p>
            <a:pPr marL="455613" indent="-455613">
              <a:lnSpc>
                <a:spcPct val="90000"/>
              </a:lnSpc>
              <a:defRPr/>
            </a:pPr>
            <a:endParaRPr lang="en-US" altLang="en-US" dirty="0"/>
          </a:p>
          <a:p>
            <a:pPr marL="455613" indent="-455613">
              <a:lnSpc>
                <a:spcPct val="90000"/>
              </a:lnSpc>
              <a:defRPr/>
            </a:pPr>
            <a:endParaRPr lang="en-US" altLang="en-US" dirty="0"/>
          </a:p>
        </p:txBody>
      </p:sp>
      <p:sp>
        <p:nvSpPr>
          <p:cNvPr id="43012" name="Footer Placeholder 1">
            <a:extLst>
              <a:ext uri="{FF2B5EF4-FFF2-40B4-BE49-F238E27FC236}">
                <a16:creationId xmlns:a16="http://schemas.microsoft.com/office/drawing/2014/main" id="{7D462DF1-08C2-455F-81FC-FB57EA4DEA26}"/>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latin typeface="Arial" panose="020B0604020202020204" pitchFamily="34" charset="0"/>
              </a:rPr>
              <a:t>* Collaborating with Community Health Professionals-Virtual * Child Nutrition &amp; Wellness, KSDE</a:t>
            </a:r>
          </a:p>
        </p:txBody>
      </p:sp>
      <p:sp>
        <p:nvSpPr>
          <p:cNvPr id="43013" name="Slide Number Placeholder 3">
            <a:extLst>
              <a:ext uri="{FF2B5EF4-FFF2-40B4-BE49-F238E27FC236}">
                <a16:creationId xmlns:a16="http://schemas.microsoft.com/office/drawing/2014/main" id="{296026D3-6FFC-4D05-BAC3-D98D3055A4C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ECBC9FF-FF1B-4EB2-92DB-B7359E266679}" type="slidenum">
              <a:rPr lang="en-US" altLang="en-US" smtClean="0">
                <a:latin typeface="Arial" panose="020B0604020202020204" pitchFamily="34" charset="0"/>
              </a:rPr>
              <a:pPr fontAlgn="base">
                <a:spcBef>
                  <a:spcPct val="0"/>
                </a:spcBef>
                <a:spcAft>
                  <a:spcPct val="0"/>
                </a:spcAft>
              </a:pPr>
              <a:t>16</a:t>
            </a:fld>
            <a:endParaRPr lang="en-US" altLang="en-US">
              <a:latin typeface="Arial" panose="020B0604020202020204" pitchFamily="34" charset="0"/>
            </a:endParaRPr>
          </a:p>
        </p:txBody>
      </p:sp>
      <p:sp>
        <p:nvSpPr>
          <p:cNvPr id="43014" name="Date Placeholder 4">
            <a:extLst>
              <a:ext uri="{FF2B5EF4-FFF2-40B4-BE49-F238E27FC236}">
                <a16:creationId xmlns:a16="http://schemas.microsoft.com/office/drawing/2014/main" id="{F637B004-DDB6-4D68-9683-EA32999E2DAD}"/>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latin typeface="Arial" panose="020B0604020202020204" pitchFamily="34" charset="0"/>
              </a:rPr>
              <a:t>7/21/2020</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A8F9CE1D-ACDB-4406-8045-41D6733C711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00E5218-D9BA-4376-B86D-5276C207D5E5}"/>
              </a:ext>
            </a:extLst>
          </p:cNvPr>
          <p:cNvSpPr>
            <a:spLocks noGrp="1"/>
          </p:cNvSpPr>
          <p:nvPr>
            <p:ph type="body" idx="1"/>
          </p:nvPr>
        </p:nvSpPr>
        <p:spPr/>
        <p:txBody>
          <a:bodyPr/>
          <a:lstStyle/>
          <a:p>
            <a:pPr marL="0" lvl="1">
              <a:defRPr/>
            </a:pPr>
            <a:r>
              <a:rPr lang="en-US" altLang="en-US" dirty="0">
                <a:latin typeface="Arial" panose="020B0604020202020204" pitchFamily="34" charset="0"/>
                <a:cs typeface="Arial" panose="020B0604020202020204" pitchFamily="34" charset="0"/>
              </a:rPr>
              <a:t>Local partners are those found within your community and will be unique to your program. Local organizations are often looking for ways to partner and participate in school sponsored activities. </a:t>
            </a:r>
          </a:p>
          <a:p>
            <a:pPr marL="0" lvl="1">
              <a:defRPr/>
            </a:pPr>
            <a:endParaRPr lang="en-US" altLang="en-US" dirty="0">
              <a:latin typeface="Arial" panose="020B0604020202020204" pitchFamily="34" charset="0"/>
              <a:cs typeface="Arial" panose="020B0604020202020204" pitchFamily="34" charset="0"/>
            </a:endParaRPr>
          </a:p>
          <a:p>
            <a:pPr marL="0" lvl="1">
              <a:defRPr/>
            </a:pPr>
            <a:r>
              <a:rPr lang="en-US" altLang="en-US" dirty="0">
                <a:latin typeface="Arial" panose="020B0604020202020204" pitchFamily="34" charset="0"/>
                <a:cs typeface="Arial" panose="020B0604020202020204" pitchFamily="34" charset="0"/>
              </a:rPr>
              <a:t>State level organizations have access to local level resources and personnel.  Local health departments sometimes offer health screenings; conduct healthy lifestyle programs; or hold events to educate at the community level. </a:t>
            </a:r>
          </a:p>
          <a:p>
            <a:pPr marL="0" lvl="1">
              <a:defRPr/>
            </a:pPr>
            <a:endParaRPr lang="en-US" altLang="en-US" dirty="0">
              <a:latin typeface="Arial" panose="020B0604020202020204" pitchFamily="34" charset="0"/>
              <a:cs typeface="Arial" panose="020B0604020202020204" pitchFamily="34" charset="0"/>
            </a:endParaRPr>
          </a:p>
          <a:p>
            <a:pPr marL="0" lvl="1">
              <a:defRPr/>
            </a:pPr>
            <a:r>
              <a:rPr lang="en-US" altLang="en-US" dirty="0">
                <a:latin typeface="Arial" panose="020B0604020202020204" pitchFamily="34" charset="0"/>
                <a:cs typeface="Arial" panose="020B0604020202020204" pitchFamily="34" charset="0"/>
              </a:rPr>
              <a:t>Community health clinics have medical personnel who may be willing to act as a wellness champion in a school wellness program. If active involvement is not possible, perhaps, they can connect schools to existing community focused wellness workgroups, sponsored by medical centers or hospitals. </a:t>
            </a:r>
          </a:p>
          <a:p>
            <a:pPr marL="171450" indent="-171450">
              <a:buFont typeface="Arial" panose="020B0604020202020204" pitchFamily="34" charset="0"/>
              <a:buChar char="•"/>
              <a:defRPr/>
            </a:pPr>
            <a:endParaRPr lang="en-US" altLang="en-US" dirty="0"/>
          </a:p>
          <a:p>
            <a:pPr>
              <a:buFont typeface="Arial" panose="020B0604020202020204" pitchFamily="34" charset="0"/>
              <a:buNone/>
              <a:defRPr/>
            </a:pPr>
            <a:r>
              <a:rPr lang="en-US" altLang="en-US" dirty="0"/>
              <a:t>Family practice groups and specialty clinics have exercise specialists, personal trainers, dietitians, and physical therapists on staff. YMCA Associations, Parks &amp; Recreation Departments, and community sports programs may offer access to fitness facilities, parks, and other community sports platforms. </a:t>
            </a:r>
          </a:p>
          <a:p>
            <a:pPr>
              <a:lnSpc>
                <a:spcPct val="115000"/>
              </a:lnSpc>
              <a:spcBef>
                <a:spcPts val="0"/>
              </a:spcBef>
              <a:spcAft>
                <a:spcPts val="0"/>
              </a:spcAft>
              <a:buFont typeface="Arial" panose="020B0604020202020204" pitchFamily="34" charset="0"/>
              <a:buNone/>
              <a:tabLst>
                <a:tab pos="511810" algn="l"/>
              </a:tabLst>
              <a:defRPr/>
            </a:pPr>
            <a:endParaRPr lang="en-US" altLang="en-US" dirty="0"/>
          </a:p>
          <a:p>
            <a:pPr>
              <a:spcBef>
                <a:spcPts val="0"/>
              </a:spcBef>
              <a:spcAft>
                <a:spcPts val="0"/>
              </a:spcAft>
              <a:buFont typeface="Arial" panose="020B0604020202020204" pitchFamily="34" charset="0"/>
              <a:buNone/>
              <a:tabLst>
                <a:tab pos="511810" algn="l"/>
              </a:tabLst>
              <a:defRPr/>
            </a:pPr>
            <a:r>
              <a:rPr lang="en-US" altLang="en-US" dirty="0"/>
              <a:t>Students could have family members who are </a:t>
            </a:r>
            <a:r>
              <a:rPr lang="en-US" dirty="0">
                <a:solidFill>
                  <a:srgbClr val="000000"/>
                </a:solidFill>
                <a:ea typeface="Calibri" panose="020F0502020204030204" pitchFamily="34" charset="0"/>
                <a:cs typeface="Times New Roman" panose="02020603050405020304" pitchFamily="18" charset="0"/>
              </a:rPr>
              <a:t>professionals in health, wellness, nutrition, or physical fitness. The possibilities are extensive!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defRPr/>
            </a:pPr>
            <a:endParaRPr lang="en-US" altLang="en-US" dirty="0"/>
          </a:p>
          <a:p>
            <a:pPr marL="171450" indent="-171450">
              <a:buFont typeface="Arial" panose="020B0604020202020204" pitchFamily="34" charset="0"/>
              <a:buChar char="•"/>
              <a:defRPr/>
            </a:pPr>
            <a:endParaRPr lang="en-US" altLang="en-US" dirty="0"/>
          </a:p>
          <a:p>
            <a:pPr>
              <a:buFont typeface="Arial" panose="020B0604020202020204" pitchFamily="34" charset="0"/>
              <a:buNone/>
              <a:defRPr/>
            </a:pPr>
            <a:endParaRPr lang="en-US" dirty="0"/>
          </a:p>
          <a:p>
            <a:pPr>
              <a:defRPr/>
            </a:pPr>
            <a:endParaRPr lang="en-US" dirty="0"/>
          </a:p>
        </p:txBody>
      </p:sp>
      <p:sp>
        <p:nvSpPr>
          <p:cNvPr id="45060" name="Footer Placeholder 1">
            <a:extLst>
              <a:ext uri="{FF2B5EF4-FFF2-40B4-BE49-F238E27FC236}">
                <a16:creationId xmlns:a16="http://schemas.microsoft.com/office/drawing/2014/main" id="{99B08857-EC11-4190-9483-29D53B327BAB}"/>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latin typeface="Arial" panose="020B0604020202020204" pitchFamily="34" charset="0"/>
              </a:rPr>
              <a:t>* Collaborating with Community Health Professionals-Virtual * Child Nutrition &amp; Wellness, KSDE</a:t>
            </a:r>
          </a:p>
        </p:txBody>
      </p:sp>
      <p:sp>
        <p:nvSpPr>
          <p:cNvPr id="45061" name="Slide Number Placeholder 3">
            <a:extLst>
              <a:ext uri="{FF2B5EF4-FFF2-40B4-BE49-F238E27FC236}">
                <a16:creationId xmlns:a16="http://schemas.microsoft.com/office/drawing/2014/main" id="{403901D9-F05B-4993-833D-DBF31D390F3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6119493-E017-41C4-A759-B25D94798337}" type="slidenum">
              <a:rPr lang="en-US" altLang="en-US" smtClean="0">
                <a:latin typeface="Arial" panose="020B0604020202020204" pitchFamily="34" charset="0"/>
              </a:rPr>
              <a:pPr fontAlgn="base">
                <a:spcBef>
                  <a:spcPct val="0"/>
                </a:spcBef>
                <a:spcAft>
                  <a:spcPct val="0"/>
                </a:spcAft>
              </a:pPr>
              <a:t>17</a:t>
            </a:fld>
            <a:endParaRPr lang="en-US" altLang="en-US">
              <a:latin typeface="Arial" panose="020B0604020202020204" pitchFamily="34" charset="0"/>
            </a:endParaRPr>
          </a:p>
        </p:txBody>
      </p:sp>
      <p:sp>
        <p:nvSpPr>
          <p:cNvPr id="45062" name="Date Placeholder 4">
            <a:extLst>
              <a:ext uri="{FF2B5EF4-FFF2-40B4-BE49-F238E27FC236}">
                <a16:creationId xmlns:a16="http://schemas.microsoft.com/office/drawing/2014/main" id="{5A18B5C1-80F9-41AD-8C49-C52705C7324D}"/>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latin typeface="Arial" panose="020B0604020202020204" pitchFamily="34" charset="0"/>
              </a:rPr>
              <a:t>7/21/2020</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2D189797-6ECE-4D1B-B0F5-88600705C14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F0F3ADDB-E04C-42AA-A1FA-E9F71678E3C0}"/>
              </a:ext>
            </a:extLst>
          </p:cNvPr>
          <p:cNvSpPr>
            <a:spLocks noGrp="1"/>
          </p:cNvSpPr>
          <p:nvPr>
            <p:ph type="body" idx="1"/>
          </p:nvPr>
        </p:nvSpPr>
        <p:spPr>
          <a:xfrm>
            <a:off x="914400" y="3124200"/>
            <a:ext cx="5410200" cy="5943600"/>
          </a:xfrm>
        </p:spPr>
        <p:txBody>
          <a:bodyPr/>
          <a:lstStyle/>
          <a:p>
            <a:pPr>
              <a:defRPr/>
            </a:pPr>
            <a:r>
              <a:rPr lang="en-US" altLang="en-US" dirty="0"/>
              <a:t>Who are the health professionals in your community?  </a:t>
            </a:r>
            <a:r>
              <a:rPr lang="en-US" dirty="0"/>
              <a:t>Think of health professionals in your community that could offer support to the child nutrition program initiatives of health and wellness. </a:t>
            </a:r>
          </a:p>
          <a:p>
            <a:pPr indent="-266700">
              <a:lnSpc>
                <a:spcPct val="120000"/>
              </a:lnSpc>
              <a:spcBef>
                <a:spcPts val="0"/>
              </a:spcBef>
              <a:defRPr/>
            </a:pPr>
            <a:endParaRPr lang="en-US" dirty="0">
              <a:latin typeface="Times New Roman" panose="02020603050405020304" pitchFamily="18" charset="0"/>
              <a:cs typeface="Times New Roman" panose="02020603050405020304" pitchFamily="18" charset="0"/>
            </a:endParaRPr>
          </a:p>
          <a:p>
            <a:pPr indent="-266700">
              <a:spcBef>
                <a:spcPts val="0"/>
              </a:spcBef>
              <a:defRPr/>
            </a:pPr>
            <a:r>
              <a:rPr lang="en-US" i="1" dirty="0">
                <a:latin typeface="Times New Roman" panose="02020603050405020304" pitchFamily="18" charset="0"/>
                <a:cs typeface="Times New Roman" panose="02020603050405020304" pitchFamily="18" charset="0"/>
              </a:rPr>
              <a:t>Encourage participants to share their thoughts in the chat box or by unmuting their audio. </a:t>
            </a:r>
            <a:endParaRPr lang="en-US" dirty="0">
              <a:latin typeface="Times New Roman" panose="02020603050405020304" pitchFamily="18" charset="0"/>
              <a:cs typeface="Times New Roman" panose="02020603050405020304" pitchFamily="18" charset="0"/>
            </a:endParaRPr>
          </a:p>
          <a:p>
            <a:pPr>
              <a:defRPr/>
            </a:pPr>
            <a:endParaRPr lang="en-US" altLang="en-US" i="1" dirty="0"/>
          </a:p>
          <a:p>
            <a:pPr>
              <a:spcBef>
                <a:spcPts val="0"/>
              </a:spcBef>
              <a:defRPr/>
            </a:pPr>
            <a:r>
              <a:rPr lang="en-US" i="1" dirty="0">
                <a:latin typeface="Times New Roman" panose="02020603050405020304" pitchFamily="18" charset="0"/>
                <a:cs typeface="Times New Roman" panose="02020603050405020304" pitchFamily="18" charset="0"/>
              </a:rPr>
              <a:t>Discuss possibilities as a class. </a:t>
            </a:r>
            <a:r>
              <a:rPr lang="en-US" altLang="en-US" i="1" dirty="0">
                <a:latin typeface="Times New Roman" panose="02020603050405020304" pitchFamily="18" charset="0"/>
                <a:cs typeface="Times New Roman" panose="02020603050405020304" pitchFamily="18" charset="0"/>
              </a:rPr>
              <a:t>Examples include doctors, nurses, dietitians, social workers, pharmacists, psychologists, dentists, physical therapists, optometrist, etc.</a:t>
            </a:r>
            <a:endParaRPr lang="en-US" i="1" dirty="0">
              <a:latin typeface="Times New Roman" panose="02020603050405020304" pitchFamily="18" charset="0"/>
              <a:cs typeface="Times New Roman" panose="02020603050405020304" pitchFamily="18" charset="0"/>
            </a:endParaRPr>
          </a:p>
          <a:p>
            <a:pPr>
              <a:spcBef>
                <a:spcPts val="0"/>
              </a:spcBef>
              <a:defRPr/>
            </a:pPr>
            <a:endParaRPr lang="en-US" dirty="0"/>
          </a:p>
        </p:txBody>
      </p:sp>
      <p:sp>
        <p:nvSpPr>
          <p:cNvPr id="47108" name="Footer Placeholder 1">
            <a:extLst>
              <a:ext uri="{FF2B5EF4-FFF2-40B4-BE49-F238E27FC236}">
                <a16:creationId xmlns:a16="http://schemas.microsoft.com/office/drawing/2014/main" id="{832C6128-AE30-45DA-BD46-06097254AB8F}"/>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latin typeface="Arial" panose="020B0604020202020204" pitchFamily="34" charset="0"/>
              </a:rPr>
              <a:t>* Collaborating with Community Health Professionals-Virtual * Child Nutrition &amp; Wellness, KSDE</a:t>
            </a:r>
          </a:p>
        </p:txBody>
      </p:sp>
      <p:sp>
        <p:nvSpPr>
          <p:cNvPr id="47109" name="Slide Number Placeholder 3">
            <a:extLst>
              <a:ext uri="{FF2B5EF4-FFF2-40B4-BE49-F238E27FC236}">
                <a16:creationId xmlns:a16="http://schemas.microsoft.com/office/drawing/2014/main" id="{6B542ADF-3E1D-4674-871E-375E256EF6D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EF817CA-F8C0-48AF-9675-CADD08AB796E}" type="slidenum">
              <a:rPr lang="en-US" altLang="en-US" smtClean="0">
                <a:latin typeface="Arial" panose="020B0604020202020204" pitchFamily="34" charset="0"/>
              </a:rPr>
              <a:pPr fontAlgn="base">
                <a:spcBef>
                  <a:spcPct val="0"/>
                </a:spcBef>
                <a:spcAft>
                  <a:spcPct val="0"/>
                </a:spcAft>
              </a:pPr>
              <a:t>18</a:t>
            </a:fld>
            <a:endParaRPr lang="en-US" altLang="en-US">
              <a:latin typeface="Arial" panose="020B0604020202020204" pitchFamily="34" charset="0"/>
            </a:endParaRPr>
          </a:p>
        </p:txBody>
      </p:sp>
      <p:sp>
        <p:nvSpPr>
          <p:cNvPr id="47110" name="Date Placeholder 4">
            <a:extLst>
              <a:ext uri="{FF2B5EF4-FFF2-40B4-BE49-F238E27FC236}">
                <a16:creationId xmlns:a16="http://schemas.microsoft.com/office/drawing/2014/main" id="{5B5314DB-337F-4690-9C99-B870D6899ED3}"/>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latin typeface="Arial" panose="020B0604020202020204" pitchFamily="34" charset="0"/>
              </a:rPr>
              <a:t>7/21/2020</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11DBC0FE-7F8C-4EE7-80AD-C0AEF6616F4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F5E227EE-6B56-4FB2-AC2F-FE3D565D7D3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Now that community health professionals have been identified, the next step is to learn methods for connecting with them. It is important to know how to engage with community health professionals in order to motivate them to want to participate in school wellness initiatives.  </a:t>
            </a:r>
          </a:p>
          <a:p>
            <a:pPr eaLnBrk="1" hangingPunct="1"/>
            <a:endParaRPr lang="en-US" altLang="en-US"/>
          </a:p>
          <a:p>
            <a:pPr eaLnBrk="1" hangingPunct="1"/>
            <a:r>
              <a:rPr lang="en-US" altLang="en-US"/>
              <a:t>The first step is to create awareness of the opportunities to participate. A community health professional will be much more likely to get involved if they have an understanding of the school’s wellness initiatives and see value in the activities planned by the school’s wellness committee.   </a:t>
            </a:r>
          </a:p>
          <a:p>
            <a:endParaRPr lang="en-US" altLang="en-US"/>
          </a:p>
        </p:txBody>
      </p:sp>
      <p:sp>
        <p:nvSpPr>
          <p:cNvPr id="49156" name="Footer Placeholder 1">
            <a:extLst>
              <a:ext uri="{FF2B5EF4-FFF2-40B4-BE49-F238E27FC236}">
                <a16:creationId xmlns:a16="http://schemas.microsoft.com/office/drawing/2014/main" id="{E60D19EA-C378-47E3-A3D2-5AEB92786E92}"/>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latin typeface="Arial" panose="020B0604020202020204" pitchFamily="34" charset="0"/>
              </a:rPr>
              <a:t>* Collaborating with Community Health Professionals-Virtual * Child Nutrition &amp; Wellness, KSDE</a:t>
            </a:r>
          </a:p>
        </p:txBody>
      </p:sp>
      <p:sp>
        <p:nvSpPr>
          <p:cNvPr id="49157" name="Slide Number Placeholder 2">
            <a:extLst>
              <a:ext uri="{FF2B5EF4-FFF2-40B4-BE49-F238E27FC236}">
                <a16:creationId xmlns:a16="http://schemas.microsoft.com/office/drawing/2014/main" id="{83F1FD2D-66F2-4D3A-AB31-AF6D37A4890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BBAC880-6AD3-424D-A3F0-C0133BCBCB49}" type="slidenum">
              <a:rPr lang="en-US" altLang="en-US" smtClean="0">
                <a:latin typeface="Arial" panose="020B0604020202020204" pitchFamily="34" charset="0"/>
              </a:rPr>
              <a:pPr fontAlgn="base">
                <a:spcBef>
                  <a:spcPct val="0"/>
                </a:spcBef>
                <a:spcAft>
                  <a:spcPct val="0"/>
                </a:spcAft>
              </a:pPr>
              <a:t>19</a:t>
            </a:fld>
            <a:endParaRPr lang="en-US" altLang="en-US">
              <a:latin typeface="Arial" panose="020B0604020202020204" pitchFamily="34" charset="0"/>
            </a:endParaRPr>
          </a:p>
        </p:txBody>
      </p:sp>
      <p:sp>
        <p:nvSpPr>
          <p:cNvPr id="49158" name="Date Placeholder 3">
            <a:extLst>
              <a:ext uri="{FF2B5EF4-FFF2-40B4-BE49-F238E27FC236}">
                <a16:creationId xmlns:a16="http://schemas.microsoft.com/office/drawing/2014/main" id="{CF09982C-B6FA-4C52-9D7C-ED8E56470E86}"/>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latin typeface="Arial" panose="020B0604020202020204" pitchFamily="34" charset="0"/>
              </a:rPr>
              <a:t>7/21/2020</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CF7DB075-F9A3-4189-8E7A-AD761DFAAEC0}"/>
              </a:ext>
            </a:extLst>
          </p:cNvPr>
          <p:cNvSpPr>
            <a:spLocks noGrp="1" noChangeArrowheads="1"/>
          </p:cNvSpPr>
          <p:nvPr>
            <p:ph type="body" idx="1"/>
          </p:nvPr>
        </p:nvSpPr>
        <p:spPr bwMode="auto">
          <a:xfrm>
            <a:off x="685800" y="619125"/>
            <a:ext cx="5648325" cy="8067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ctr" eaLnBrk="1" hangingPunct="1">
              <a:lnSpc>
                <a:spcPct val="120000"/>
              </a:lnSpc>
            </a:pPr>
            <a:r>
              <a:rPr lang="en-US" altLang="en-US" sz="2000">
                <a:latin typeface="Cooper Black" panose="0208090404030B020404" pitchFamily="18" charset="0"/>
              </a:rPr>
              <a:t>Collaborating with Community </a:t>
            </a:r>
          </a:p>
          <a:p>
            <a:pPr algn="ctr" eaLnBrk="1" hangingPunct="1">
              <a:lnSpc>
                <a:spcPct val="120000"/>
              </a:lnSpc>
            </a:pPr>
            <a:r>
              <a:rPr lang="en-US" altLang="en-US" sz="2000">
                <a:latin typeface="Cooper Black" panose="0208090404030B020404" pitchFamily="18" charset="0"/>
              </a:rPr>
              <a:t>Health Professionals</a:t>
            </a:r>
          </a:p>
          <a:p>
            <a:pPr algn="ctr" eaLnBrk="1" hangingPunct="1">
              <a:lnSpc>
                <a:spcPct val="120000"/>
              </a:lnSpc>
            </a:pPr>
            <a:r>
              <a:rPr lang="en-US" altLang="en-US" sz="2000">
                <a:latin typeface="Cooper Black" panose="0208090404030B020404" pitchFamily="18" charset="0"/>
              </a:rPr>
              <a:t>Instructor Notes</a:t>
            </a:r>
          </a:p>
          <a:p>
            <a:pPr algn="ctr" eaLnBrk="1" hangingPunct="1">
              <a:lnSpc>
                <a:spcPct val="120000"/>
              </a:lnSpc>
            </a:pPr>
            <a:endParaRPr lang="en-US" altLang="en-US" sz="2000">
              <a:latin typeface="Cooper Black" panose="0208090404030B020404" pitchFamily="18" charset="0"/>
            </a:endParaRPr>
          </a:p>
          <a:p>
            <a:pPr algn="just" eaLnBrk="1" hangingPunct="1">
              <a:lnSpc>
                <a:spcPct val="120000"/>
              </a:lnSpc>
            </a:pPr>
            <a:endParaRPr lang="en-US" altLang="en-US"/>
          </a:p>
          <a:p>
            <a:pPr algn="just" eaLnBrk="1" hangingPunct="1">
              <a:lnSpc>
                <a:spcPct val="120000"/>
              </a:lnSpc>
            </a:pPr>
            <a:endParaRPr lang="en-US" altLang="en-US">
              <a:latin typeface="Cooper Black" panose="0208090404030B020404" pitchFamily="18" charset="0"/>
            </a:endParaRPr>
          </a:p>
          <a:p>
            <a:pPr algn="just" eaLnBrk="1" hangingPunct="1">
              <a:lnSpc>
                <a:spcPct val="120000"/>
              </a:lnSpc>
            </a:pPr>
            <a:endParaRPr lang="en-US" altLang="en-US">
              <a:latin typeface="Cooper Black" panose="0208090404030B020404" pitchFamily="18" charset="0"/>
            </a:endParaRPr>
          </a:p>
          <a:p>
            <a:pPr algn="just" eaLnBrk="1" hangingPunct="1">
              <a:lnSpc>
                <a:spcPct val="120000"/>
              </a:lnSpc>
            </a:pPr>
            <a:endParaRPr lang="en-US" altLang="en-US">
              <a:latin typeface="Cooper Black" panose="0208090404030B020404" pitchFamily="18" charset="0"/>
            </a:endParaRPr>
          </a:p>
          <a:p>
            <a:pPr algn="just" eaLnBrk="1" hangingPunct="1">
              <a:lnSpc>
                <a:spcPct val="120000"/>
              </a:lnSpc>
            </a:pPr>
            <a:endParaRPr lang="en-US" altLang="en-US">
              <a:latin typeface="Cooper Black" panose="0208090404030B020404" pitchFamily="18" charset="0"/>
            </a:endParaRPr>
          </a:p>
          <a:p>
            <a:pPr algn="just" eaLnBrk="1" hangingPunct="1">
              <a:lnSpc>
                <a:spcPct val="120000"/>
              </a:lnSpc>
            </a:pPr>
            <a:endParaRPr lang="en-US" altLang="en-US">
              <a:latin typeface="Cooper Black" panose="0208090404030B020404" pitchFamily="18" charset="0"/>
            </a:endParaRPr>
          </a:p>
          <a:p>
            <a:pPr eaLnBrk="1" hangingPunct="1">
              <a:lnSpc>
                <a:spcPct val="120000"/>
              </a:lnSpc>
            </a:pPr>
            <a:endParaRPr lang="en-US" altLang="en-US">
              <a:latin typeface="Cooper Black" panose="0208090404030B020404" pitchFamily="18" charset="0"/>
            </a:endParaRPr>
          </a:p>
          <a:p>
            <a:pPr eaLnBrk="1" hangingPunct="1">
              <a:lnSpc>
                <a:spcPct val="120000"/>
              </a:lnSpc>
            </a:pPr>
            <a:endParaRPr lang="en-US" altLang="en-US">
              <a:latin typeface="Cooper Black" panose="0208090404030B020404" pitchFamily="18" charset="0"/>
            </a:endParaRPr>
          </a:p>
          <a:p>
            <a:pPr eaLnBrk="1" hangingPunct="1">
              <a:lnSpc>
                <a:spcPct val="120000"/>
              </a:lnSpc>
            </a:pPr>
            <a:endParaRPr lang="en-US" altLang="en-US">
              <a:latin typeface="Cooper Black" panose="0208090404030B020404" pitchFamily="18" charset="0"/>
            </a:endParaRPr>
          </a:p>
          <a:p>
            <a:pPr eaLnBrk="1" hangingPunct="1">
              <a:lnSpc>
                <a:spcPct val="120000"/>
              </a:lnSpc>
            </a:pPr>
            <a:endParaRPr lang="en-US" altLang="en-US">
              <a:latin typeface="Cooper Black" panose="0208090404030B020404" pitchFamily="18" charset="0"/>
            </a:endParaRPr>
          </a:p>
          <a:p>
            <a:pPr eaLnBrk="1" hangingPunct="1">
              <a:lnSpc>
                <a:spcPct val="120000"/>
              </a:lnSpc>
            </a:pPr>
            <a:endParaRPr lang="en-US" altLang="en-US">
              <a:latin typeface="Cooper Black" panose="0208090404030B020404" pitchFamily="18" charset="0"/>
            </a:endParaRPr>
          </a:p>
          <a:p>
            <a:pPr eaLnBrk="1" hangingPunct="1">
              <a:lnSpc>
                <a:spcPct val="120000"/>
              </a:lnSpc>
            </a:pPr>
            <a:endParaRPr lang="en-US" altLang="en-US">
              <a:latin typeface="Cooper Black" panose="0208090404030B020404" pitchFamily="18" charset="0"/>
            </a:endParaRPr>
          </a:p>
          <a:p>
            <a:pPr eaLnBrk="1" hangingPunct="1">
              <a:lnSpc>
                <a:spcPct val="120000"/>
              </a:lnSpc>
            </a:pPr>
            <a:endParaRPr lang="en-US" altLang="en-US">
              <a:latin typeface="Cooper Black" panose="0208090404030B020404" pitchFamily="18" charset="0"/>
            </a:endParaRPr>
          </a:p>
          <a:p>
            <a:pPr eaLnBrk="1" hangingPunct="1">
              <a:lnSpc>
                <a:spcPct val="120000"/>
              </a:lnSpc>
            </a:pPr>
            <a:endParaRPr lang="en-US" altLang="en-US">
              <a:latin typeface="Cooper Black" panose="0208090404030B020404" pitchFamily="18" charset="0"/>
            </a:endParaRPr>
          </a:p>
          <a:p>
            <a:pPr eaLnBrk="1" hangingPunct="1">
              <a:lnSpc>
                <a:spcPct val="120000"/>
              </a:lnSpc>
            </a:pPr>
            <a:endParaRPr lang="en-US" altLang="en-US">
              <a:latin typeface="Cooper Black" panose="0208090404030B020404" pitchFamily="18" charset="0"/>
            </a:endParaRPr>
          </a:p>
          <a:p>
            <a:pPr eaLnBrk="1" hangingPunct="1">
              <a:lnSpc>
                <a:spcPct val="120000"/>
              </a:lnSpc>
            </a:pPr>
            <a:endParaRPr lang="en-US" altLang="en-US">
              <a:latin typeface="Cooper Black" panose="0208090404030B020404" pitchFamily="18" charset="0"/>
            </a:endParaRPr>
          </a:p>
          <a:p>
            <a:pPr eaLnBrk="1" hangingPunct="1">
              <a:lnSpc>
                <a:spcPct val="120000"/>
              </a:lnSpc>
            </a:pPr>
            <a:endParaRPr lang="en-US" altLang="en-US">
              <a:latin typeface="Cooper Black" panose="0208090404030B020404" pitchFamily="18" charset="0"/>
            </a:endParaRPr>
          </a:p>
          <a:p>
            <a:pPr eaLnBrk="1" hangingPunct="1">
              <a:lnSpc>
                <a:spcPct val="120000"/>
              </a:lnSpc>
            </a:pPr>
            <a:endParaRPr lang="en-US" altLang="en-US">
              <a:latin typeface="Cooper Black" panose="0208090404030B020404" pitchFamily="18" charset="0"/>
            </a:endParaRPr>
          </a:p>
          <a:p>
            <a:pPr eaLnBrk="1" hangingPunct="1">
              <a:lnSpc>
                <a:spcPct val="120000"/>
              </a:lnSpc>
            </a:pPr>
            <a:endParaRPr lang="en-US" altLang="en-US">
              <a:latin typeface="Cooper Black" panose="0208090404030B020404" pitchFamily="18" charset="0"/>
            </a:endParaRPr>
          </a:p>
          <a:p>
            <a:pPr eaLnBrk="1" hangingPunct="1">
              <a:lnSpc>
                <a:spcPct val="120000"/>
              </a:lnSpc>
            </a:pPr>
            <a:endParaRPr lang="en-US" altLang="en-US">
              <a:latin typeface="Cooper Black" panose="0208090404030B020404" pitchFamily="18" charset="0"/>
            </a:endParaRPr>
          </a:p>
          <a:p>
            <a:pPr eaLnBrk="1" hangingPunct="1">
              <a:lnSpc>
                <a:spcPct val="120000"/>
              </a:lnSpc>
            </a:pPr>
            <a:endParaRPr lang="en-US" altLang="en-US">
              <a:latin typeface="Cooper Black" panose="0208090404030B020404" pitchFamily="18" charset="0"/>
            </a:endParaRPr>
          </a:p>
          <a:p>
            <a:pPr eaLnBrk="1" hangingPunct="1">
              <a:lnSpc>
                <a:spcPct val="120000"/>
              </a:lnSpc>
            </a:pPr>
            <a:endParaRPr lang="en-US" altLang="en-US">
              <a:latin typeface="Cooper Black" panose="0208090404030B020404" pitchFamily="18" charset="0"/>
            </a:endParaRPr>
          </a:p>
          <a:p>
            <a:pPr eaLnBrk="1" hangingPunct="1">
              <a:lnSpc>
                <a:spcPct val="120000"/>
              </a:lnSpc>
            </a:pPr>
            <a:endParaRPr lang="en-US" altLang="en-US">
              <a:latin typeface="Cooper Black" panose="0208090404030B020404" pitchFamily="18" charset="0"/>
            </a:endParaRPr>
          </a:p>
          <a:p>
            <a:pPr eaLnBrk="1" hangingPunct="1">
              <a:lnSpc>
                <a:spcPct val="120000"/>
              </a:lnSpc>
            </a:pPr>
            <a:endParaRPr lang="en-US" altLang="en-US"/>
          </a:p>
          <a:p>
            <a:pPr eaLnBrk="1" hangingPunct="1">
              <a:lnSpc>
                <a:spcPct val="120000"/>
              </a:lnSpc>
            </a:pPr>
            <a:r>
              <a:rPr lang="en-US" altLang="en-US"/>
              <a:t>________________________________________________________________</a:t>
            </a:r>
            <a:endParaRPr lang="en-US" altLang="en-US" sz="1300"/>
          </a:p>
          <a:p>
            <a:pPr algn="ctr" eaLnBrk="1" hangingPunct="1">
              <a:lnSpc>
                <a:spcPct val="120000"/>
              </a:lnSpc>
            </a:pPr>
            <a:r>
              <a:rPr lang="en-US" altLang="en-US" sz="1500"/>
              <a:t>Child Nutrition &amp; Wellness</a:t>
            </a:r>
          </a:p>
          <a:p>
            <a:pPr algn="ctr" eaLnBrk="1" hangingPunct="1">
              <a:lnSpc>
                <a:spcPct val="120000"/>
              </a:lnSpc>
            </a:pPr>
            <a:r>
              <a:rPr lang="en-US" altLang="en-US" sz="1500"/>
              <a:t>Kansas State Department of Education</a:t>
            </a:r>
          </a:p>
          <a:p>
            <a:pPr eaLnBrk="1" hangingPunct="1">
              <a:lnSpc>
                <a:spcPct val="120000"/>
              </a:lnSpc>
            </a:pPr>
            <a:r>
              <a:rPr lang="en-US" altLang="en-US"/>
              <a:t>________________________________________________________________</a:t>
            </a:r>
          </a:p>
        </p:txBody>
      </p:sp>
      <p:pic>
        <p:nvPicPr>
          <p:cNvPr id="14339" name="Picture 5">
            <a:extLst>
              <a:ext uri="{FF2B5EF4-FFF2-40B4-BE49-F238E27FC236}">
                <a16:creationId xmlns:a16="http://schemas.microsoft.com/office/drawing/2014/main" id="{2A7ECD3F-55B2-4381-B456-2BAF188C7B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2572"/>
          <a:stretch>
            <a:fillRect/>
          </a:stretch>
        </p:blipFill>
        <p:spPr bwMode="auto">
          <a:xfrm>
            <a:off x="304800" y="1733550"/>
            <a:ext cx="6569075" cy="582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Footer Placeholder 1">
            <a:extLst>
              <a:ext uri="{FF2B5EF4-FFF2-40B4-BE49-F238E27FC236}">
                <a16:creationId xmlns:a16="http://schemas.microsoft.com/office/drawing/2014/main" id="{7474C620-1B69-4040-B5E8-519BE01E4FD3}"/>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latin typeface="Arial" panose="020B0604020202020204" pitchFamily="34" charset="0"/>
              </a:rPr>
              <a:t>* Collaborating with Community Health Professionals-Virtual * Child Nutrition &amp; Wellness, KSDE</a:t>
            </a:r>
          </a:p>
        </p:txBody>
      </p:sp>
      <p:sp>
        <p:nvSpPr>
          <p:cNvPr id="14341" name="Slide Number Placeholder 2">
            <a:extLst>
              <a:ext uri="{FF2B5EF4-FFF2-40B4-BE49-F238E27FC236}">
                <a16:creationId xmlns:a16="http://schemas.microsoft.com/office/drawing/2014/main" id="{0BA2EE09-21EF-4EC4-A3C2-8CD5BBC5E3E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5C6A06C-370A-4D96-B390-BAC2DFD02AA4}" type="slidenum">
              <a:rPr lang="en-US" altLang="en-US" smtClean="0">
                <a:latin typeface="Arial" panose="020B0604020202020204" pitchFamily="34" charset="0"/>
              </a:rPr>
              <a:pPr fontAlgn="base">
                <a:spcBef>
                  <a:spcPct val="0"/>
                </a:spcBef>
                <a:spcAft>
                  <a:spcPct val="0"/>
                </a:spcAft>
              </a:pPr>
              <a:t>2</a:t>
            </a:fld>
            <a:endParaRPr lang="en-US" altLang="en-US">
              <a:latin typeface="Arial" panose="020B0604020202020204" pitchFamily="34" charset="0"/>
            </a:endParaRPr>
          </a:p>
        </p:txBody>
      </p:sp>
      <p:sp>
        <p:nvSpPr>
          <p:cNvPr id="14342" name="Date Placeholder 3">
            <a:extLst>
              <a:ext uri="{FF2B5EF4-FFF2-40B4-BE49-F238E27FC236}">
                <a16:creationId xmlns:a16="http://schemas.microsoft.com/office/drawing/2014/main" id="{F90E1AE2-857E-4C3D-92D9-2BFCFE727626}"/>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latin typeface="Arial" panose="020B0604020202020204" pitchFamily="34" charset="0"/>
              </a:rPr>
              <a:t>7/21/2020</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EDD2502E-1966-4B4F-A1B2-4FBC9F59E90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3566B64A-2102-4198-8819-4EEF77919F61}"/>
              </a:ext>
            </a:extLst>
          </p:cNvPr>
          <p:cNvSpPr>
            <a:spLocks noGrp="1"/>
          </p:cNvSpPr>
          <p:nvPr>
            <p:ph type="body" idx="1"/>
          </p:nvPr>
        </p:nvSpPr>
        <p:spPr bwMode="auto">
          <a:xfrm>
            <a:off x="838200" y="3124200"/>
            <a:ext cx="5392738"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School personnel and members of the school wellness committee already have an understanding of the values and benefits of healthy school meals and time for physical activity. Community health professionals, however, may not always recognize the benefits of school wellness programs, and more specifically, school nutrition program meals. </a:t>
            </a:r>
          </a:p>
          <a:p>
            <a:pPr eaLnBrk="1" hangingPunct="1"/>
            <a:endParaRPr lang="en-US" altLang="en-US"/>
          </a:p>
          <a:p>
            <a:pPr eaLnBrk="1" hangingPunct="1"/>
            <a:r>
              <a:rPr lang="en-US" altLang="en-US"/>
              <a:t>Educate prospective community partners on school nutrition programs and school wellness initiatives. As an advocate for healthy school environment initiatives, it is helpful to have targeted messages ready to share with community health professionals. Targeted messages, not only educate community members, but can work to recruit community health professionals who may to support school programs in some way.  </a:t>
            </a:r>
          </a:p>
          <a:p>
            <a:pPr eaLnBrk="1" hangingPunct="1"/>
            <a:endParaRPr lang="en-US" altLang="en-US"/>
          </a:p>
          <a:p>
            <a:pPr eaLnBrk="1" hangingPunct="1"/>
            <a:r>
              <a:rPr lang="en-US" altLang="en-US"/>
              <a:t>The examples shown on the slide are targeted messages that grab attention and are supported by research. </a:t>
            </a:r>
            <a:r>
              <a:rPr lang="en-US" altLang="en-US" i="1">
                <a:latin typeface="Times New Roman" panose="02020603050405020304" pitchFamily="18" charset="0"/>
                <a:cs typeface="Times New Roman" panose="02020603050405020304" pitchFamily="18" charset="0"/>
              </a:rPr>
              <a:t>Read slide examples.</a:t>
            </a:r>
          </a:p>
          <a:p>
            <a:endParaRPr lang="en-US" altLang="en-US"/>
          </a:p>
          <a:p>
            <a:endParaRPr lang="en-US" altLang="en-US"/>
          </a:p>
        </p:txBody>
      </p:sp>
      <p:sp>
        <p:nvSpPr>
          <p:cNvPr id="51204" name="Footer Placeholder 1">
            <a:extLst>
              <a:ext uri="{FF2B5EF4-FFF2-40B4-BE49-F238E27FC236}">
                <a16:creationId xmlns:a16="http://schemas.microsoft.com/office/drawing/2014/main" id="{407EF3A5-2A05-4A64-925C-58C58FC88D16}"/>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latin typeface="Arial" panose="020B0604020202020204" pitchFamily="34" charset="0"/>
              </a:rPr>
              <a:t>* Collaborating with Community Health Professionals-Virtual * Child Nutrition &amp; Wellness, KSDE</a:t>
            </a:r>
          </a:p>
        </p:txBody>
      </p:sp>
      <p:sp>
        <p:nvSpPr>
          <p:cNvPr id="51205" name="Slide Number Placeholder 2">
            <a:extLst>
              <a:ext uri="{FF2B5EF4-FFF2-40B4-BE49-F238E27FC236}">
                <a16:creationId xmlns:a16="http://schemas.microsoft.com/office/drawing/2014/main" id="{41B44EB0-78BF-4F68-9C9C-8294DDC6D3A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39D752D-94FA-4478-8494-47547E6DC86C}" type="slidenum">
              <a:rPr lang="en-US" altLang="en-US" smtClean="0">
                <a:latin typeface="Arial" panose="020B0604020202020204" pitchFamily="34" charset="0"/>
              </a:rPr>
              <a:pPr fontAlgn="base">
                <a:spcBef>
                  <a:spcPct val="0"/>
                </a:spcBef>
                <a:spcAft>
                  <a:spcPct val="0"/>
                </a:spcAft>
              </a:pPr>
              <a:t>20</a:t>
            </a:fld>
            <a:endParaRPr lang="en-US" altLang="en-US">
              <a:latin typeface="Arial" panose="020B0604020202020204" pitchFamily="34" charset="0"/>
            </a:endParaRPr>
          </a:p>
        </p:txBody>
      </p:sp>
      <p:sp>
        <p:nvSpPr>
          <p:cNvPr id="51206" name="Date Placeholder 3">
            <a:extLst>
              <a:ext uri="{FF2B5EF4-FFF2-40B4-BE49-F238E27FC236}">
                <a16:creationId xmlns:a16="http://schemas.microsoft.com/office/drawing/2014/main" id="{7DF4887A-41D5-4ED9-873A-88AE364B54C8}"/>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latin typeface="Arial" panose="020B0604020202020204" pitchFamily="34" charset="0"/>
              </a:rPr>
              <a:t>7/21/2020</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EBE691A9-48CB-4519-96CD-DB18509ACCC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9DA0D650-3BBA-4888-9E34-961B2CDD677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Additional targeted messages that promote health and wellness within the school community are available on the KSDE Child Nutrition &amp; Wellness website at </a:t>
            </a:r>
            <a:r>
              <a:rPr lang="en-US" altLang="en-US">
                <a:hlinkClick r:id="rId3"/>
              </a:rPr>
              <a:t>www.kn-eat.org</a:t>
            </a:r>
            <a:r>
              <a:rPr lang="en-US" altLang="en-US"/>
              <a:t>, School Wellness Policies, Creating Healthier Schools Handouts and Brochures.  </a:t>
            </a:r>
          </a:p>
          <a:p>
            <a:endParaRPr lang="en-US" altLang="en-US"/>
          </a:p>
        </p:txBody>
      </p:sp>
      <p:sp>
        <p:nvSpPr>
          <p:cNvPr id="53252" name="Footer Placeholder 1">
            <a:extLst>
              <a:ext uri="{FF2B5EF4-FFF2-40B4-BE49-F238E27FC236}">
                <a16:creationId xmlns:a16="http://schemas.microsoft.com/office/drawing/2014/main" id="{607B07B9-0CD8-451A-80EB-D7CDE0AA2428}"/>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latin typeface="Arial" panose="020B0604020202020204" pitchFamily="34" charset="0"/>
              </a:rPr>
              <a:t>* Collaborating with Community Health Professionals-Virtual * Child Nutrition &amp; Wellness, KSDE</a:t>
            </a:r>
          </a:p>
        </p:txBody>
      </p:sp>
      <p:sp>
        <p:nvSpPr>
          <p:cNvPr id="53253" name="Slide Number Placeholder 2">
            <a:extLst>
              <a:ext uri="{FF2B5EF4-FFF2-40B4-BE49-F238E27FC236}">
                <a16:creationId xmlns:a16="http://schemas.microsoft.com/office/drawing/2014/main" id="{B7D03901-2BD9-4327-B367-F425D0827E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6580C4E-BC82-4687-B64C-C3AE9FE12D23}" type="slidenum">
              <a:rPr lang="en-US" altLang="en-US" smtClean="0">
                <a:latin typeface="Arial" panose="020B0604020202020204" pitchFamily="34" charset="0"/>
              </a:rPr>
              <a:pPr fontAlgn="base">
                <a:spcBef>
                  <a:spcPct val="0"/>
                </a:spcBef>
                <a:spcAft>
                  <a:spcPct val="0"/>
                </a:spcAft>
              </a:pPr>
              <a:t>21</a:t>
            </a:fld>
            <a:endParaRPr lang="en-US" altLang="en-US">
              <a:latin typeface="Arial" panose="020B0604020202020204" pitchFamily="34" charset="0"/>
            </a:endParaRPr>
          </a:p>
        </p:txBody>
      </p:sp>
      <p:sp>
        <p:nvSpPr>
          <p:cNvPr id="53254" name="Date Placeholder 3">
            <a:extLst>
              <a:ext uri="{FF2B5EF4-FFF2-40B4-BE49-F238E27FC236}">
                <a16:creationId xmlns:a16="http://schemas.microsoft.com/office/drawing/2014/main" id="{FA334E09-7151-4D4E-98FD-191AAABE53B6}"/>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latin typeface="Arial" panose="020B0604020202020204" pitchFamily="34" charset="0"/>
              </a:rPr>
              <a:t>7/21/2020</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5C707162-3862-4A98-BDE2-FD687AE44B7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4BCE6407-F3CD-4BC4-A4CC-1B7C89FC13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Targeted messages can be shared through face-to-face interactions, printable materials, traditional media venues, and online tools. </a:t>
            </a:r>
          </a:p>
          <a:p>
            <a:endParaRPr lang="en-US" altLang="en-US"/>
          </a:p>
        </p:txBody>
      </p:sp>
      <p:sp>
        <p:nvSpPr>
          <p:cNvPr id="55300" name="Footer Placeholder 1">
            <a:extLst>
              <a:ext uri="{FF2B5EF4-FFF2-40B4-BE49-F238E27FC236}">
                <a16:creationId xmlns:a16="http://schemas.microsoft.com/office/drawing/2014/main" id="{440A6B13-CE4D-47DF-AA59-1992480BEB64}"/>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latin typeface="Arial" panose="020B0604020202020204" pitchFamily="34" charset="0"/>
              </a:rPr>
              <a:t>* Collaborating with Community Health Professionals-Virtual * Child Nutrition &amp; Wellness, KSDE</a:t>
            </a:r>
          </a:p>
        </p:txBody>
      </p:sp>
      <p:sp>
        <p:nvSpPr>
          <p:cNvPr id="55301" name="Slide Number Placeholder 2">
            <a:extLst>
              <a:ext uri="{FF2B5EF4-FFF2-40B4-BE49-F238E27FC236}">
                <a16:creationId xmlns:a16="http://schemas.microsoft.com/office/drawing/2014/main" id="{E805F74E-D474-4595-96B2-6114A7343F9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E8D8801-714C-4798-BD7B-5E48029874F9}" type="slidenum">
              <a:rPr lang="en-US" altLang="en-US" smtClean="0">
                <a:latin typeface="Arial" panose="020B0604020202020204" pitchFamily="34" charset="0"/>
              </a:rPr>
              <a:pPr fontAlgn="base">
                <a:spcBef>
                  <a:spcPct val="0"/>
                </a:spcBef>
                <a:spcAft>
                  <a:spcPct val="0"/>
                </a:spcAft>
              </a:pPr>
              <a:t>22</a:t>
            </a:fld>
            <a:endParaRPr lang="en-US" altLang="en-US">
              <a:latin typeface="Arial" panose="020B0604020202020204" pitchFamily="34" charset="0"/>
            </a:endParaRPr>
          </a:p>
        </p:txBody>
      </p:sp>
      <p:sp>
        <p:nvSpPr>
          <p:cNvPr id="55302" name="Date Placeholder 3">
            <a:extLst>
              <a:ext uri="{FF2B5EF4-FFF2-40B4-BE49-F238E27FC236}">
                <a16:creationId xmlns:a16="http://schemas.microsoft.com/office/drawing/2014/main" id="{995A7A1B-87A8-44BD-B30B-F88F3A48C5A0}"/>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latin typeface="Arial" panose="020B0604020202020204" pitchFamily="34" charset="0"/>
              </a:rPr>
              <a:t>7/21/2020</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026C011F-43F5-4CD9-840E-57205529E9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1CDC4030-9C26-43C0-ACFE-F394B5FC6F64}"/>
              </a:ext>
            </a:extLst>
          </p:cNvPr>
          <p:cNvSpPr>
            <a:spLocks noGrp="1"/>
          </p:cNvSpPr>
          <p:nvPr>
            <p:ph type="body" idx="1"/>
          </p:nvPr>
        </p:nvSpPr>
        <p:spPr/>
        <p:txBody>
          <a:bodyPr/>
          <a:lstStyle/>
          <a:p>
            <a:pPr eaLnBrk="1" hangingPunct="1">
              <a:buFont typeface="Arial" panose="020B0604020202020204" pitchFamily="34" charset="0"/>
              <a:buNone/>
              <a:defRPr/>
            </a:pPr>
            <a:r>
              <a:rPr lang="en-US" altLang="en-US" dirty="0"/>
              <a:t>Connections can be made through face-to-face interactions, such as meetings, roundtable events, networking experiences, presentations, and/or elevator pitches. </a:t>
            </a:r>
          </a:p>
          <a:p>
            <a:pPr eaLnBrk="1" hangingPunct="1">
              <a:buFont typeface="Arial" panose="020B0604020202020204" pitchFamily="34" charset="0"/>
              <a:buNone/>
              <a:defRPr/>
            </a:pPr>
            <a:endParaRPr lang="en-US" altLang="en-US" dirty="0"/>
          </a:p>
          <a:p>
            <a:pPr eaLnBrk="1" hangingPunct="1">
              <a:buFont typeface="Arial" panose="020B0604020202020204" pitchFamily="34" charset="0"/>
              <a:buNone/>
              <a:defRPr/>
            </a:pPr>
            <a:r>
              <a:rPr lang="en-US" altLang="en-US" dirty="0"/>
              <a:t>Face-to-face connections are much more personal than phone calls, texts, emails, or letters. When meeting with a community health professional in person, be concise and accurate. Share the visions and goals of the overall school wellness program and highlight any projects that align with the interests of the community health professional. </a:t>
            </a:r>
          </a:p>
          <a:p>
            <a:pPr>
              <a:buFont typeface="Arial" panose="020B0604020202020204" pitchFamily="34" charset="0"/>
              <a:buNone/>
              <a:defRPr/>
            </a:pPr>
            <a:endParaRPr lang="en-US" altLang="en-US" dirty="0"/>
          </a:p>
          <a:p>
            <a:pPr marL="171450" indent="-171450">
              <a:buFont typeface="Arial" panose="020B0604020202020204" pitchFamily="34" charset="0"/>
              <a:buChar char="•"/>
              <a:defRPr/>
            </a:pPr>
            <a:endParaRPr lang="en-US" altLang="en-US" dirty="0"/>
          </a:p>
          <a:p>
            <a:pPr marL="0" lvl="1" indent="1588">
              <a:tabLst>
                <a:tab pos="0" algn="l"/>
              </a:tabLst>
              <a:defRPr/>
            </a:pPr>
            <a:endParaRPr lang="en-US" altLang="en-US" dirty="0">
              <a:latin typeface="Arial" panose="020B0604020202020204" pitchFamily="34" charset="0"/>
              <a:cs typeface="Arial" panose="020B0604020202020204" pitchFamily="34" charset="0"/>
            </a:endParaRPr>
          </a:p>
          <a:p>
            <a:pPr marL="1049338" lvl="1" indent="-455613">
              <a:defRPr/>
            </a:pPr>
            <a:endParaRPr lang="en-US" altLang="en-US" sz="1500" dirty="0">
              <a:latin typeface="Arial" panose="020B0604020202020204" pitchFamily="34" charset="0"/>
              <a:cs typeface="Arial" panose="020B0604020202020204" pitchFamily="34" charset="0"/>
            </a:endParaRPr>
          </a:p>
          <a:p>
            <a:pPr>
              <a:defRPr/>
            </a:pPr>
            <a:endParaRPr lang="en-US" sz="1500" dirty="0"/>
          </a:p>
        </p:txBody>
      </p:sp>
      <p:sp>
        <p:nvSpPr>
          <p:cNvPr id="57348" name="Footer Placeholder 1">
            <a:extLst>
              <a:ext uri="{FF2B5EF4-FFF2-40B4-BE49-F238E27FC236}">
                <a16:creationId xmlns:a16="http://schemas.microsoft.com/office/drawing/2014/main" id="{9C877397-AB77-464C-92CC-4637C173EEE2}"/>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latin typeface="Arial" panose="020B0604020202020204" pitchFamily="34" charset="0"/>
              </a:rPr>
              <a:t>* Collaborating with Community Health Professionals-Virtual * Child Nutrition &amp; Wellness, KSDE</a:t>
            </a:r>
          </a:p>
        </p:txBody>
      </p:sp>
      <p:sp>
        <p:nvSpPr>
          <p:cNvPr id="57349" name="Slide Number Placeholder 3">
            <a:extLst>
              <a:ext uri="{FF2B5EF4-FFF2-40B4-BE49-F238E27FC236}">
                <a16:creationId xmlns:a16="http://schemas.microsoft.com/office/drawing/2014/main" id="{9980F58A-07E8-4005-954B-7E1E7EA91B8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F9B5E34-FDC5-4B73-BE35-DAA82DE10C99}" type="slidenum">
              <a:rPr lang="en-US" altLang="en-US" smtClean="0">
                <a:latin typeface="Arial" panose="020B0604020202020204" pitchFamily="34" charset="0"/>
              </a:rPr>
              <a:pPr fontAlgn="base">
                <a:spcBef>
                  <a:spcPct val="0"/>
                </a:spcBef>
                <a:spcAft>
                  <a:spcPct val="0"/>
                </a:spcAft>
              </a:pPr>
              <a:t>23</a:t>
            </a:fld>
            <a:endParaRPr lang="en-US" altLang="en-US">
              <a:latin typeface="Arial" panose="020B0604020202020204" pitchFamily="34" charset="0"/>
            </a:endParaRPr>
          </a:p>
        </p:txBody>
      </p:sp>
      <p:sp>
        <p:nvSpPr>
          <p:cNvPr id="57350" name="Date Placeholder 4">
            <a:extLst>
              <a:ext uri="{FF2B5EF4-FFF2-40B4-BE49-F238E27FC236}">
                <a16:creationId xmlns:a16="http://schemas.microsoft.com/office/drawing/2014/main" id="{0D0A2BCC-0F0D-420F-8AF7-911C9A7C2BAA}"/>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latin typeface="Arial" panose="020B0604020202020204" pitchFamily="34" charset="0"/>
              </a:rPr>
              <a:t>7/21/2020</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60FCD82D-6A8D-4288-9D5C-4A895894E51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34DC53A8-044F-4C9B-BE3B-FEC8B8DF1C2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Meetings and roundtable events are a great way to make face-to-face connections. </a:t>
            </a:r>
          </a:p>
          <a:p>
            <a:endParaRPr lang="en-US" altLang="en-US"/>
          </a:p>
          <a:p>
            <a:r>
              <a:rPr lang="en-US" altLang="en-US"/>
              <a:t>A meeting may be assembled to discuss a specific school health and wellness initiative. Health and wellness can be included in the conversation of other meetings that involve the best interests of children. A meeting can also be a formal request to meet one-on-one with a community health professional to discuss school wellness projects. Meetings in whatever form provide an opportunity to share about school wellness programs and projects. </a:t>
            </a:r>
          </a:p>
          <a:p>
            <a:endParaRPr lang="en-US" altLang="en-US"/>
          </a:p>
          <a:p>
            <a:r>
              <a:rPr lang="en-US" altLang="en-US"/>
              <a:t>Invite community members to a community roundtable to showcase healthy school meals and discuss community partnerships. When showcasing the program, first impressions matter. Be prepared and show excitement on the ways the wellness program is making a difference in the lives of students. </a:t>
            </a:r>
          </a:p>
          <a:p>
            <a:endParaRPr lang="en-US" altLang="en-US"/>
          </a:p>
          <a:p>
            <a:r>
              <a:rPr lang="en-US" altLang="en-US" i="1">
                <a:latin typeface="Times New Roman" panose="02020603050405020304" pitchFamily="18" charset="0"/>
                <a:cs typeface="Times New Roman" panose="02020603050405020304" pitchFamily="18" charset="0"/>
              </a:rPr>
              <a:t>Refer participants to Participation Booklet, Connect Through Face-to-Face Interactions, for note taking.</a:t>
            </a:r>
          </a:p>
        </p:txBody>
      </p:sp>
      <p:sp>
        <p:nvSpPr>
          <p:cNvPr id="59396" name="Footer Placeholder 1">
            <a:extLst>
              <a:ext uri="{FF2B5EF4-FFF2-40B4-BE49-F238E27FC236}">
                <a16:creationId xmlns:a16="http://schemas.microsoft.com/office/drawing/2014/main" id="{0153805E-F7BD-42AE-92ED-3718345D6692}"/>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latin typeface="Arial" panose="020B0604020202020204" pitchFamily="34" charset="0"/>
              </a:rPr>
              <a:t>* Collaborating with Community Health Professionals-Virtual * Child Nutrition &amp; Wellness, KSDE</a:t>
            </a:r>
          </a:p>
        </p:txBody>
      </p:sp>
      <p:sp>
        <p:nvSpPr>
          <p:cNvPr id="59397" name="Slide Number Placeholder 2">
            <a:extLst>
              <a:ext uri="{FF2B5EF4-FFF2-40B4-BE49-F238E27FC236}">
                <a16:creationId xmlns:a16="http://schemas.microsoft.com/office/drawing/2014/main" id="{F73D6B16-A989-4E63-AA49-D01E785245B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43FD491-D820-4508-8F10-41607C03F3BB}" type="slidenum">
              <a:rPr lang="en-US" altLang="en-US" smtClean="0">
                <a:latin typeface="Arial" panose="020B0604020202020204" pitchFamily="34" charset="0"/>
              </a:rPr>
              <a:pPr fontAlgn="base">
                <a:spcBef>
                  <a:spcPct val="0"/>
                </a:spcBef>
                <a:spcAft>
                  <a:spcPct val="0"/>
                </a:spcAft>
              </a:pPr>
              <a:t>24</a:t>
            </a:fld>
            <a:endParaRPr lang="en-US" altLang="en-US">
              <a:latin typeface="Arial" panose="020B0604020202020204" pitchFamily="34" charset="0"/>
            </a:endParaRPr>
          </a:p>
        </p:txBody>
      </p:sp>
      <p:sp>
        <p:nvSpPr>
          <p:cNvPr id="59398" name="Date Placeholder 3">
            <a:extLst>
              <a:ext uri="{FF2B5EF4-FFF2-40B4-BE49-F238E27FC236}">
                <a16:creationId xmlns:a16="http://schemas.microsoft.com/office/drawing/2014/main" id="{DFD18BB0-9B03-4974-BBCA-7C82921851AB}"/>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latin typeface="Arial" panose="020B0604020202020204" pitchFamily="34" charset="0"/>
              </a:rPr>
              <a:t>7/21/2020</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9484240E-77F7-41AC-B0D5-1B77D2D8C0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FBA7E164-67C8-48FA-9B00-42BB77E4E1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Networking experiences are a great way to share messages with multiple stakeholders at one time. Networking offers face-to-face opportunities to discuss school wellness initiatives in a more casual conversational style. Networking can occur during meetings, workshops, seminars, conferences, and social get-togethers. </a:t>
            </a:r>
          </a:p>
          <a:p>
            <a:endParaRPr lang="en-US" altLang="en-US"/>
          </a:p>
        </p:txBody>
      </p:sp>
      <p:sp>
        <p:nvSpPr>
          <p:cNvPr id="61444" name="Footer Placeholder 1">
            <a:extLst>
              <a:ext uri="{FF2B5EF4-FFF2-40B4-BE49-F238E27FC236}">
                <a16:creationId xmlns:a16="http://schemas.microsoft.com/office/drawing/2014/main" id="{D0B27601-7FE4-4FA1-A52A-6D4FF28E3DDF}"/>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latin typeface="Arial" panose="020B0604020202020204" pitchFamily="34" charset="0"/>
              </a:rPr>
              <a:t>* Collaborating with Community Health Professionals-Virtual * Child Nutrition &amp; Wellness, KSDE</a:t>
            </a:r>
          </a:p>
        </p:txBody>
      </p:sp>
      <p:sp>
        <p:nvSpPr>
          <p:cNvPr id="61445" name="Slide Number Placeholder 2">
            <a:extLst>
              <a:ext uri="{FF2B5EF4-FFF2-40B4-BE49-F238E27FC236}">
                <a16:creationId xmlns:a16="http://schemas.microsoft.com/office/drawing/2014/main" id="{50FF0BA0-08AA-4CF2-A7DB-3DE1BFA9433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1D27CB9-2051-4DE6-A29F-D38D2A44324D}" type="slidenum">
              <a:rPr lang="en-US" altLang="en-US" smtClean="0">
                <a:latin typeface="Arial" panose="020B0604020202020204" pitchFamily="34" charset="0"/>
              </a:rPr>
              <a:pPr fontAlgn="base">
                <a:spcBef>
                  <a:spcPct val="0"/>
                </a:spcBef>
                <a:spcAft>
                  <a:spcPct val="0"/>
                </a:spcAft>
              </a:pPr>
              <a:t>25</a:t>
            </a:fld>
            <a:endParaRPr lang="en-US" altLang="en-US">
              <a:latin typeface="Arial" panose="020B0604020202020204" pitchFamily="34" charset="0"/>
            </a:endParaRPr>
          </a:p>
        </p:txBody>
      </p:sp>
      <p:sp>
        <p:nvSpPr>
          <p:cNvPr id="61446" name="Date Placeholder 3">
            <a:extLst>
              <a:ext uri="{FF2B5EF4-FFF2-40B4-BE49-F238E27FC236}">
                <a16:creationId xmlns:a16="http://schemas.microsoft.com/office/drawing/2014/main" id="{E2E9B280-CEDF-47D3-BA00-7BBAFA23184B}"/>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latin typeface="Arial" panose="020B0604020202020204" pitchFamily="34" charset="0"/>
              </a:rPr>
              <a:t>7/21/2020</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DF9730D3-7C16-460A-AC4D-A69B8B74D31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441DFCD4-6553-4750-B4FC-43BF042CA995}"/>
              </a:ext>
            </a:extLst>
          </p:cNvPr>
          <p:cNvSpPr>
            <a:spLocks noGrp="1"/>
          </p:cNvSpPr>
          <p:nvPr>
            <p:ph type="body" idx="1"/>
          </p:nvPr>
        </p:nvSpPr>
        <p:spPr/>
        <p:txBody>
          <a:bodyPr/>
          <a:lstStyle/>
          <a:p>
            <a:pPr>
              <a:defRPr/>
            </a:pPr>
            <a:r>
              <a:rPr lang="en-US" altLang="en-US" dirty="0"/>
              <a:t>Face-to-face connections with community health professionals can occur through presentations. </a:t>
            </a:r>
          </a:p>
          <a:p>
            <a:pPr>
              <a:defRPr/>
            </a:pPr>
            <a:endParaRPr lang="en-US" b="1" dirty="0"/>
          </a:p>
          <a:p>
            <a:pPr>
              <a:defRPr/>
            </a:pPr>
            <a:r>
              <a:rPr lang="en-US" dirty="0"/>
              <a:t>Presentations provide a way to reach out to like-minded community </a:t>
            </a:r>
            <a:r>
              <a:rPr lang="en-US" altLang="en-US" dirty="0"/>
              <a:t>health professionals, at an allocated time when they are focused on your topic. It is much easier to share targeted messages on health and wellness when there is a captive audience and the content is aligned to their interests. </a:t>
            </a:r>
          </a:p>
          <a:p>
            <a:pPr>
              <a:defRPr/>
            </a:pPr>
            <a:endParaRPr lang="en-US" altLang="en-US" dirty="0"/>
          </a:p>
          <a:p>
            <a:pPr>
              <a:buFont typeface="Arial" panose="020B0604020202020204" pitchFamily="34" charset="0"/>
              <a:buNone/>
              <a:defRPr/>
            </a:pPr>
            <a:endParaRPr lang="en-US" altLang="en-US" dirty="0"/>
          </a:p>
          <a:p>
            <a:pPr marL="171450" indent="-171450">
              <a:buFont typeface="Arial" panose="020B0604020202020204" pitchFamily="34" charset="0"/>
              <a:buChar char="•"/>
              <a:defRPr/>
            </a:pPr>
            <a:endParaRPr lang="en-US" altLang="en-US" dirty="0"/>
          </a:p>
          <a:p>
            <a:pPr marL="0" lvl="1" indent="1588">
              <a:tabLst>
                <a:tab pos="0" algn="l"/>
              </a:tabLst>
              <a:defRPr/>
            </a:pPr>
            <a:endParaRPr lang="en-US" altLang="en-US" dirty="0">
              <a:latin typeface="Arial" panose="020B0604020202020204" pitchFamily="34" charset="0"/>
              <a:cs typeface="Arial" panose="020B0604020202020204" pitchFamily="34" charset="0"/>
            </a:endParaRPr>
          </a:p>
          <a:p>
            <a:pPr marL="1049338" lvl="1" indent="-455613">
              <a:defRPr/>
            </a:pPr>
            <a:endParaRPr lang="en-US" altLang="en-US" sz="1500" dirty="0">
              <a:latin typeface="Arial" panose="020B0604020202020204" pitchFamily="34" charset="0"/>
              <a:cs typeface="Arial" panose="020B0604020202020204" pitchFamily="34" charset="0"/>
            </a:endParaRPr>
          </a:p>
          <a:p>
            <a:pPr>
              <a:defRPr/>
            </a:pPr>
            <a:endParaRPr lang="en-US" sz="1500" dirty="0"/>
          </a:p>
        </p:txBody>
      </p:sp>
      <p:sp>
        <p:nvSpPr>
          <p:cNvPr id="63492" name="Footer Placeholder 1">
            <a:extLst>
              <a:ext uri="{FF2B5EF4-FFF2-40B4-BE49-F238E27FC236}">
                <a16:creationId xmlns:a16="http://schemas.microsoft.com/office/drawing/2014/main" id="{A32937A1-32F0-41ED-97AC-72D30C19E90B}"/>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latin typeface="Arial" panose="020B0604020202020204" pitchFamily="34" charset="0"/>
              </a:rPr>
              <a:t>* Collaborating with Community Health Professionals-Virtual * Child Nutrition &amp; Wellness, KSDE</a:t>
            </a:r>
          </a:p>
        </p:txBody>
      </p:sp>
      <p:sp>
        <p:nvSpPr>
          <p:cNvPr id="63493" name="Slide Number Placeholder 3">
            <a:extLst>
              <a:ext uri="{FF2B5EF4-FFF2-40B4-BE49-F238E27FC236}">
                <a16:creationId xmlns:a16="http://schemas.microsoft.com/office/drawing/2014/main" id="{89F121D6-276E-4A52-8AF7-C1A6946B2E0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F34B866-E66A-4EF5-9676-40F52E7E3C00}" type="slidenum">
              <a:rPr lang="en-US" altLang="en-US" smtClean="0">
                <a:latin typeface="Arial" panose="020B0604020202020204" pitchFamily="34" charset="0"/>
              </a:rPr>
              <a:pPr fontAlgn="base">
                <a:spcBef>
                  <a:spcPct val="0"/>
                </a:spcBef>
                <a:spcAft>
                  <a:spcPct val="0"/>
                </a:spcAft>
              </a:pPr>
              <a:t>26</a:t>
            </a:fld>
            <a:endParaRPr lang="en-US" altLang="en-US">
              <a:latin typeface="Arial" panose="020B0604020202020204" pitchFamily="34" charset="0"/>
            </a:endParaRPr>
          </a:p>
        </p:txBody>
      </p:sp>
      <p:sp>
        <p:nvSpPr>
          <p:cNvPr id="63494" name="Date Placeholder 4">
            <a:extLst>
              <a:ext uri="{FF2B5EF4-FFF2-40B4-BE49-F238E27FC236}">
                <a16:creationId xmlns:a16="http://schemas.microsoft.com/office/drawing/2014/main" id="{32D63256-5405-47F1-B6D2-50F1F3818422}"/>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latin typeface="Arial" panose="020B0604020202020204" pitchFamily="34" charset="0"/>
              </a:rPr>
              <a:t>7/21/2020</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08FE5CD8-00FF-4CAF-BCBF-8E484B8B4A4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D8009D02-1103-447B-A4E1-B4C95D7C2A1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An elevator ride can provide an opportunity to share about school wellness initiatives in a face-to-face moment.  Be ready to share a very short targeted message in an elevator pitch! </a:t>
            </a:r>
          </a:p>
          <a:p>
            <a:endParaRPr lang="en-US" altLang="en-US"/>
          </a:p>
          <a:p>
            <a:r>
              <a:rPr lang="en-US" altLang="en-US"/>
              <a:t>An elevator pitch is a brief 20-30 second, influential pitch that is used to spark interest in your organization or program. </a:t>
            </a:r>
          </a:p>
          <a:p>
            <a:endParaRPr lang="en-US" altLang="en-US"/>
          </a:p>
          <a:p>
            <a:r>
              <a:rPr lang="en-US" altLang="en-US"/>
              <a:t>Tips for making an impact in a very short period of time include… </a:t>
            </a:r>
            <a:r>
              <a:rPr lang="en-US" altLang="en-US" i="1">
                <a:latin typeface="Times New Roman" panose="02020603050405020304" pitchFamily="18" charset="0"/>
                <a:cs typeface="Times New Roman" panose="02020603050405020304" pitchFamily="18" charset="0"/>
              </a:rPr>
              <a:t>read slide</a:t>
            </a:r>
            <a:r>
              <a:rPr lang="en-US" altLang="en-US"/>
              <a:t>.</a:t>
            </a:r>
          </a:p>
          <a:p>
            <a:endParaRPr lang="en-US" altLang="en-US"/>
          </a:p>
        </p:txBody>
      </p:sp>
      <p:sp>
        <p:nvSpPr>
          <p:cNvPr id="65540" name="Footer Placeholder 1">
            <a:extLst>
              <a:ext uri="{FF2B5EF4-FFF2-40B4-BE49-F238E27FC236}">
                <a16:creationId xmlns:a16="http://schemas.microsoft.com/office/drawing/2014/main" id="{34F04B4F-E175-4902-9230-DAB64D0F756A}"/>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latin typeface="Arial" panose="020B0604020202020204" pitchFamily="34" charset="0"/>
              </a:rPr>
              <a:t>* Collaborating with Community Health Professionals-Virtual * Child Nutrition &amp; Wellness, KSDE</a:t>
            </a:r>
          </a:p>
        </p:txBody>
      </p:sp>
      <p:sp>
        <p:nvSpPr>
          <p:cNvPr id="65541" name="Slide Number Placeholder 2">
            <a:extLst>
              <a:ext uri="{FF2B5EF4-FFF2-40B4-BE49-F238E27FC236}">
                <a16:creationId xmlns:a16="http://schemas.microsoft.com/office/drawing/2014/main" id="{BD036675-7BAF-49FE-AAF8-F2BA626E605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4CCEA5F-9E09-47E9-8BA9-AAA4569ED91C}" type="slidenum">
              <a:rPr lang="en-US" altLang="en-US" smtClean="0">
                <a:latin typeface="Arial" panose="020B0604020202020204" pitchFamily="34" charset="0"/>
              </a:rPr>
              <a:pPr fontAlgn="base">
                <a:spcBef>
                  <a:spcPct val="0"/>
                </a:spcBef>
                <a:spcAft>
                  <a:spcPct val="0"/>
                </a:spcAft>
              </a:pPr>
              <a:t>27</a:t>
            </a:fld>
            <a:endParaRPr lang="en-US" altLang="en-US">
              <a:latin typeface="Arial" panose="020B0604020202020204" pitchFamily="34" charset="0"/>
            </a:endParaRPr>
          </a:p>
        </p:txBody>
      </p:sp>
      <p:sp>
        <p:nvSpPr>
          <p:cNvPr id="65542" name="Date Placeholder 3">
            <a:extLst>
              <a:ext uri="{FF2B5EF4-FFF2-40B4-BE49-F238E27FC236}">
                <a16:creationId xmlns:a16="http://schemas.microsoft.com/office/drawing/2014/main" id="{EB6ADFBB-2F4A-48A2-A8DA-3041D13D0A31}"/>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latin typeface="Arial" panose="020B0604020202020204" pitchFamily="34" charset="0"/>
              </a:rPr>
              <a:t>7/21/2020</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9CC94E9E-607D-45CE-877D-2313061A44A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11D36E5D-5DE8-44D7-94F7-BC2C7E3836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Here is an example of an elevator pitch that a parent member of the school wellness committee could use to recruit a community health professional. </a:t>
            </a:r>
            <a:r>
              <a:rPr lang="en-US" altLang="en-US" i="1">
                <a:latin typeface="Times New Roman" panose="02020603050405020304" pitchFamily="18" charset="0"/>
                <a:cs typeface="Times New Roman" panose="02020603050405020304" pitchFamily="18" charset="0"/>
              </a:rPr>
              <a:t>Read example on the slide and discuss format. Encourage other ideas for parent committee member. </a:t>
            </a:r>
          </a:p>
          <a:p>
            <a:endParaRPr lang="en-US" altLang="en-US" i="1">
              <a:latin typeface="Times New Roman" panose="02020603050405020304" pitchFamily="18" charset="0"/>
              <a:cs typeface="Times New Roman" panose="02020603050405020304" pitchFamily="18" charset="0"/>
            </a:endParaRPr>
          </a:p>
          <a:p>
            <a:endParaRPr lang="en-US" altLang="en-US"/>
          </a:p>
          <a:p>
            <a:endParaRPr lang="en-US" altLang="en-US"/>
          </a:p>
        </p:txBody>
      </p:sp>
      <p:sp>
        <p:nvSpPr>
          <p:cNvPr id="67588" name="Footer Placeholder 1">
            <a:extLst>
              <a:ext uri="{FF2B5EF4-FFF2-40B4-BE49-F238E27FC236}">
                <a16:creationId xmlns:a16="http://schemas.microsoft.com/office/drawing/2014/main" id="{617283A1-ABA3-4155-8056-E4DB12DF9D9B}"/>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latin typeface="Arial" panose="020B0604020202020204" pitchFamily="34" charset="0"/>
              </a:rPr>
              <a:t>* Collaborating with Community Health Professionals-Virtual * Child Nutrition &amp; Wellness, KSDE</a:t>
            </a:r>
          </a:p>
        </p:txBody>
      </p:sp>
      <p:sp>
        <p:nvSpPr>
          <p:cNvPr id="67589" name="Slide Number Placeholder 2">
            <a:extLst>
              <a:ext uri="{FF2B5EF4-FFF2-40B4-BE49-F238E27FC236}">
                <a16:creationId xmlns:a16="http://schemas.microsoft.com/office/drawing/2014/main" id="{918031C9-1C11-4A78-94CC-83B0A3B5179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1C58AC6-2C3A-4412-950E-6CEB4FDA8235}" type="slidenum">
              <a:rPr lang="en-US" altLang="en-US" smtClean="0">
                <a:latin typeface="Arial" panose="020B0604020202020204" pitchFamily="34" charset="0"/>
              </a:rPr>
              <a:pPr fontAlgn="base">
                <a:spcBef>
                  <a:spcPct val="0"/>
                </a:spcBef>
                <a:spcAft>
                  <a:spcPct val="0"/>
                </a:spcAft>
              </a:pPr>
              <a:t>28</a:t>
            </a:fld>
            <a:endParaRPr lang="en-US" altLang="en-US">
              <a:latin typeface="Arial" panose="020B0604020202020204" pitchFamily="34" charset="0"/>
            </a:endParaRPr>
          </a:p>
        </p:txBody>
      </p:sp>
      <p:sp>
        <p:nvSpPr>
          <p:cNvPr id="67590" name="Date Placeholder 3">
            <a:extLst>
              <a:ext uri="{FF2B5EF4-FFF2-40B4-BE49-F238E27FC236}">
                <a16:creationId xmlns:a16="http://schemas.microsoft.com/office/drawing/2014/main" id="{07C78473-9B1E-4E83-8F96-335BCA8066F8}"/>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latin typeface="Arial" panose="020B0604020202020204" pitchFamily="34" charset="0"/>
              </a:rPr>
              <a:t>7/21/2020</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4FF7F078-9021-4206-96A4-03B819F3766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7D49F0A2-1204-4874-A67A-D5C9EA60A20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Here is an example of an elevator pitch that a school nurse member of the school wellness committee could use to recruit a community health professional. </a:t>
            </a:r>
            <a:r>
              <a:rPr lang="en-US" altLang="en-US" i="1">
                <a:latin typeface="Times New Roman" panose="02020603050405020304" pitchFamily="18" charset="0"/>
                <a:cs typeface="Times New Roman" panose="02020603050405020304" pitchFamily="18" charset="0"/>
              </a:rPr>
              <a:t>Read example on the slide and discuss format. Encourage other ideas for nurse committee member. </a:t>
            </a:r>
          </a:p>
          <a:p>
            <a:endParaRPr lang="en-US" altLang="en-US" i="1">
              <a:latin typeface="Times New Roman" panose="02020603050405020304" pitchFamily="18" charset="0"/>
              <a:cs typeface="Times New Roman" panose="02020603050405020304" pitchFamily="18" charset="0"/>
            </a:endParaRPr>
          </a:p>
          <a:p>
            <a:r>
              <a:rPr lang="en-US" altLang="en-US" i="1">
                <a:latin typeface="Times New Roman" panose="02020603050405020304" pitchFamily="18" charset="0"/>
                <a:cs typeface="Times New Roman" panose="02020603050405020304" pitchFamily="18" charset="0"/>
              </a:rPr>
              <a:t>Inform participants that other sample elevator pitches are provided in the Participant Booklet.</a:t>
            </a:r>
          </a:p>
          <a:p>
            <a:endParaRPr lang="en-US" altLang="en-US" i="1"/>
          </a:p>
        </p:txBody>
      </p:sp>
      <p:sp>
        <p:nvSpPr>
          <p:cNvPr id="69636" name="Footer Placeholder 1">
            <a:extLst>
              <a:ext uri="{FF2B5EF4-FFF2-40B4-BE49-F238E27FC236}">
                <a16:creationId xmlns:a16="http://schemas.microsoft.com/office/drawing/2014/main" id="{117F58E9-E54A-403D-BC97-FD6D3008040B}"/>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latin typeface="Arial" panose="020B0604020202020204" pitchFamily="34" charset="0"/>
              </a:rPr>
              <a:t>* Collaborating with Community Health Professionals-Virtual * Child Nutrition &amp; Wellness, KSDE</a:t>
            </a:r>
          </a:p>
        </p:txBody>
      </p:sp>
      <p:sp>
        <p:nvSpPr>
          <p:cNvPr id="69637" name="Slide Number Placeholder 2">
            <a:extLst>
              <a:ext uri="{FF2B5EF4-FFF2-40B4-BE49-F238E27FC236}">
                <a16:creationId xmlns:a16="http://schemas.microsoft.com/office/drawing/2014/main" id="{1F0E4EA5-74CD-476D-9A7F-5658EC1C6F2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01EA2B1-FFF1-47B9-984C-217390F2B549}" type="slidenum">
              <a:rPr lang="en-US" altLang="en-US" smtClean="0">
                <a:latin typeface="Arial" panose="020B0604020202020204" pitchFamily="34" charset="0"/>
              </a:rPr>
              <a:pPr fontAlgn="base">
                <a:spcBef>
                  <a:spcPct val="0"/>
                </a:spcBef>
                <a:spcAft>
                  <a:spcPct val="0"/>
                </a:spcAft>
              </a:pPr>
              <a:t>29</a:t>
            </a:fld>
            <a:endParaRPr lang="en-US" altLang="en-US">
              <a:latin typeface="Arial" panose="020B0604020202020204" pitchFamily="34" charset="0"/>
            </a:endParaRPr>
          </a:p>
        </p:txBody>
      </p:sp>
      <p:sp>
        <p:nvSpPr>
          <p:cNvPr id="69638" name="Date Placeholder 3">
            <a:extLst>
              <a:ext uri="{FF2B5EF4-FFF2-40B4-BE49-F238E27FC236}">
                <a16:creationId xmlns:a16="http://schemas.microsoft.com/office/drawing/2014/main" id="{FE0B9601-ABCC-4C2A-B884-E1EE50109474}"/>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latin typeface="Arial" panose="020B0604020202020204" pitchFamily="34" charset="0"/>
              </a:rPr>
              <a:t>7/21/2020</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otes Placeholder 2">
            <a:extLst>
              <a:ext uri="{FF2B5EF4-FFF2-40B4-BE49-F238E27FC236}">
                <a16:creationId xmlns:a16="http://schemas.microsoft.com/office/drawing/2014/main" id="{92C42D72-819F-4294-84CA-357251BC72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i="1" dirty="0">
                <a:latin typeface="Times New Roman" panose="02020603050405020304" pitchFamily="18" charset="0"/>
                <a:cs typeface="Times New Roman" panose="02020603050405020304" pitchFamily="18" charset="0"/>
              </a:rPr>
              <a:t>Display this slide prior to start of the class.</a:t>
            </a:r>
          </a:p>
          <a:p>
            <a:endParaRPr lang="en-US" altLang="en-US" i="1" dirty="0">
              <a:latin typeface="Times New Roman" panose="02020603050405020304" pitchFamily="18" charset="0"/>
              <a:cs typeface="Times New Roman" panose="02020603050405020304" pitchFamily="18" charset="0"/>
            </a:endParaRPr>
          </a:p>
          <a:p>
            <a:r>
              <a:rPr lang="en-US" altLang="en-US" i="1" dirty="0">
                <a:latin typeface="Times New Roman" panose="02020603050405020304" pitchFamily="18" charset="0"/>
                <a:cs typeface="Times New Roman" panose="02020603050405020304" pitchFamily="18" charset="0"/>
              </a:rPr>
              <a:t>Welcome participants as they enter the session.</a:t>
            </a:r>
          </a:p>
          <a:p>
            <a:endParaRPr lang="en-US" altLang="en-US" i="1" dirty="0">
              <a:latin typeface="Times New Roman" panose="02020603050405020304" pitchFamily="18" charset="0"/>
              <a:cs typeface="Times New Roman" panose="02020603050405020304" pitchFamily="18" charset="0"/>
            </a:endParaRPr>
          </a:p>
          <a:p>
            <a:r>
              <a:rPr lang="en-US" altLang="en-US" i="1" dirty="0">
                <a:latin typeface="Times New Roman" panose="02020603050405020304" pitchFamily="18" charset="0"/>
                <a:cs typeface="Times New Roman" panose="02020603050405020304" pitchFamily="18" charset="0"/>
              </a:rPr>
              <a:t>Perform periodic sound checks prior to the start of the class.   </a:t>
            </a:r>
          </a:p>
          <a:p>
            <a:endParaRPr lang="en-US" altLang="en-US" i="1" dirty="0">
              <a:latin typeface="Times New Roman" panose="02020603050405020304" pitchFamily="18" charset="0"/>
              <a:cs typeface="Times New Roman" panose="02020603050405020304" pitchFamily="18" charset="0"/>
            </a:endParaRPr>
          </a:p>
          <a:p>
            <a:r>
              <a:rPr lang="en-US" altLang="en-US" i="1" dirty="0">
                <a:latin typeface="Times New Roman" panose="02020603050405020304" pitchFamily="18" charset="0"/>
                <a:cs typeface="Times New Roman" panose="02020603050405020304" pitchFamily="18" charset="0"/>
              </a:rPr>
              <a:t> Announce availability of the participant file aloud. Refer participants to the contact information on the slide to request Participant Booklet for this class. Copy and paste the contact information for the Participant Booklet to the chat box. </a:t>
            </a:r>
          </a:p>
          <a:p>
            <a:endParaRPr lang="en-US" altLang="en-US" i="1" dirty="0">
              <a:latin typeface="Times New Roman" panose="02020603050405020304" pitchFamily="18" charset="0"/>
              <a:cs typeface="Times New Roman" panose="02020603050405020304" pitchFamily="18" charset="0"/>
            </a:endParaRPr>
          </a:p>
          <a:p>
            <a:pPr eaLnBrk="1" hangingPunct="1"/>
            <a:r>
              <a:rPr lang="en-US" altLang="en-US" i="1" dirty="0">
                <a:latin typeface="Times New Roman" panose="02020603050405020304" pitchFamily="18" charset="0"/>
                <a:cs typeface="Times New Roman" panose="02020603050405020304" pitchFamily="18" charset="0"/>
              </a:rPr>
              <a:t>At the designated starting time, thank participants for coming, introduce yourself, and welcome them to the class.  </a:t>
            </a:r>
          </a:p>
          <a:p>
            <a:endParaRPr lang="en-US" altLang="en-US" dirty="0"/>
          </a:p>
          <a:p>
            <a:pPr eaLnBrk="1" hangingPunct="1"/>
            <a:endParaRPr lang="en-US" altLang="en-US" dirty="0"/>
          </a:p>
          <a:p>
            <a:endParaRPr lang="en-US" altLang="en-US" dirty="0"/>
          </a:p>
          <a:p>
            <a:endParaRPr lang="en-US" altLang="en-US" dirty="0"/>
          </a:p>
        </p:txBody>
      </p:sp>
      <p:sp>
        <p:nvSpPr>
          <p:cNvPr id="16387" name="Slide Image Placeholder 5">
            <a:extLst>
              <a:ext uri="{FF2B5EF4-FFF2-40B4-BE49-F238E27FC236}">
                <a16:creationId xmlns:a16="http://schemas.microsoft.com/office/drawing/2014/main" id="{938056FF-4350-47BE-804C-B96F6B20C2F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Footer Placeholder 1">
            <a:extLst>
              <a:ext uri="{FF2B5EF4-FFF2-40B4-BE49-F238E27FC236}">
                <a16:creationId xmlns:a16="http://schemas.microsoft.com/office/drawing/2014/main" id="{FB929099-A0E0-4049-8CDA-9ADF4DC73B03}"/>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latin typeface="Arial" panose="020B0604020202020204" pitchFamily="34" charset="0"/>
              </a:rPr>
              <a:t>* Collaborating with Community Health Professionals-Virtual * Child Nutrition &amp; Wellness, KSDE</a:t>
            </a:r>
          </a:p>
        </p:txBody>
      </p:sp>
      <p:sp>
        <p:nvSpPr>
          <p:cNvPr id="16389" name="Slide Number Placeholder 2">
            <a:extLst>
              <a:ext uri="{FF2B5EF4-FFF2-40B4-BE49-F238E27FC236}">
                <a16:creationId xmlns:a16="http://schemas.microsoft.com/office/drawing/2014/main" id="{8207CC89-A6DB-448C-BA11-7572AE28088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F2723D0-A78B-4C38-ACA6-82316862368A}" type="slidenum">
              <a:rPr lang="en-US" altLang="en-US" smtClean="0">
                <a:latin typeface="Arial" panose="020B0604020202020204" pitchFamily="34" charset="0"/>
              </a:rPr>
              <a:pPr fontAlgn="base">
                <a:spcBef>
                  <a:spcPct val="0"/>
                </a:spcBef>
                <a:spcAft>
                  <a:spcPct val="0"/>
                </a:spcAft>
              </a:pPr>
              <a:t>3</a:t>
            </a:fld>
            <a:endParaRPr lang="en-US" altLang="en-US">
              <a:latin typeface="Arial" panose="020B0604020202020204" pitchFamily="34" charset="0"/>
            </a:endParaRPr>
          </a:p>
        </p:txBody>
      </p:sp>
      <p:sp>
        <p:nvSpPr>
          <p:cNvPr id="16390" name="Date Placeholder 3">
            <a:extLst>
              <a:ext uri="{FF2B5EF4-FFF2-40B4-BE49-F238E27FC236}">
                <a16:creationId xmlns:a16="http://schemas.microsoft.com/office/drawing/2014/main" id="{05CEC232-A86C-48B0-AA0E-341481D90237}"/>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latin typeface="Arial" panose="020B0604020202020204" pitchFamily="34" charset="0"/>
              </a:rPr>
              <a:t>7/21/2020</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69AA4912-760C-4158-8091-1FB1D1B8F22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C5AAB4D6-21A0-41CD-8255-0D2DD576F7DC}"/>
              </a:ext>
            </a:extLst>
          </p:cNvPr>
          <p:cNvSpPr>
            <a:spLocks noGrp="1"/>
          </p:cNvSpPr>
          <p:nvPr>
            <p:ph type="body" idx="1"/>
          </p:nvPr>
        </p:nvSpPr>
        <p:spPr>
          <a:xfrm>
            <a:off x="773113" y="3124200"/>
            <a:ext cx="5856287" cy="5638800"/>
          </a:xfrm>
        </p:spPr>
        <p:txBody>
          <a:bodyPr/>
          <a:lstStyle/>
          <a:p>
            <a:pPr>
              <a:spcBef>
                <a:spcPts val="0"/>
              </a:spcBef>
              <a:defRPr/>
            </a:pPr>
            <a:r>
              <a:rPr lang="en-US" dirty="0"/>
              <a:t>As a school nutrition program team member, what would your 30 second elevator pitch sound like for a back-to-school student “Wild Over Wellness (W.O.W.)” event?  </a:t>
            </a:r>
          </a:p>
          <a:p>
            <a:pPr>
              <a:spcBef>
                <a:spcPts val="0"/>
              </a:spcBef>
              <a:defRPr/>
            </a:pPr>
            <a:endParaRPr lang="en-US" dirty="0"/>
          </a:p>
          <a:p>
            <a:pPr>
              <a:spcBef>
                <a:spcPts val="0"/>
              </a:spcBef>
              <a:defRPr/>
            </a:pPr>
            <a:r>
              <a:rPr lang="en-US" dirty="0"/>
              <a:t>What key points would you want to cover to encourage a community health professional to participate in your “Wild Over Wellness (W.O.W.)” event? </a:t>
            </a:r>
          </a:p>
          <a:p>
            <a:pPr>
              <a:spcBef>
                <a:spcPts val="0"/>
              </a:spcBef>
              <a:defRPr/>
            </a:pPr>
            <a:endParaRPr lang="en-US" i="1" dirty="0">
              <a:latin typeface="Times New Roman" panose="02020603050405020304" pitchFamily="18" charset="0"/>
              <a:cs typeface="Times New Roman" panose="02020603050405020304" pitchFamily="18" charset="0"/>
            </a:endParaRPr>
          </a:p>
          <a:p>
            <a:pPr>
              <a:spcBef>
                <a:spcPts val="0"/>
              </a:spcBef>
              <a:defRPr/>
            </a:pPr>
            <a:r>
              <a:rPr lang="en-US" i="1" dirty="0">
                <a:latin typeface="Times New Roman" panose="02020603050405020304" pitchFamily="18" charset="0"/>
                <a:cs typeface="Times New Roman" panose="02020603050405020304" pitchFamily="18" charset="0"/>
              </a:rPr>
              <a:t>Encourage participants to share their thoughts in the chat box or by unmuting their audio. </a:t>
            </a:r>
            <a:endParaRPr lang="en-US" dirty="0">
              <a:latin typeface="Times New Roman" panose="02020603050405020304" pitchFamily="18" charset="0"/>
              <a:cs typeface="Times New Roman" panose="02020603050405020304" pitchFamily="18" charset="0"/>
            </a:endParaRPr>
          </a:p>
          <a:p>
            <a:pPr>
              <a:spcBef>
                <a:spcPts val="0"/>
              </a:spcBef>
              <a:defRPr/>
            </a:pPr>
            <a:endParaRPr lang="en-US" dirty="0"/>
          </a:p>
          <a:p>
            <a:pPr>
              <a:spcBef>
                <a:spcPts val="0"/>
              </a:spcBef>
              <a:defRPr/>
            </a:pPr>
            <a:r>
              <a:rPr lang="en-US" i="1" dirty="0">
                <a:latin typeface="Times New Roman" panose="02020603050405020304" pitchFamily="18" charset="0"/>
                <a:cs typeface="Times New Roman" panose="02020603050405020304" pitchFamily="18" charset="0"/>
              </a:rPr>
              <a:t>Possible responses could include:</a:t>
            </a:r>
          </a:p>
          <a:p>
            <a:pPr marL="171450" indent="-171450">
              <a:spcBef>
                <a:spcPts val="0"/>
              </a:spcBef>
              <a:buFont typeface="Arial" panose="020B0604020202020204" pitchFamily="34" charset="0"/>
              <a:buChar char="•"/>
              <a:defRPr/>
            </a:pPr>
            <a:r>
              <a:rPr lang="en-US" i="1" dirty="0">
                <a:latin typeface="Times New Roman" panose="02020603050405020304" pitchFamily="18" charset="0"/>
                <a:cs typeface="Times New Roman" panose="02020603050405020304" pitchFamily="18" charset="0"/>
              </a:rPr>
              <a:t>Number of students that will be impacted </a:t>
            </a:r>
          </a:p>
          <a:p>
            <a:pPr marL="171450" indent="-171450">
              <a:spcBef>
                <a:spcPts val="0"/>
              </a:spcBef>
              <a:buFont typeface="Arial" panose="020B0604020202020204" pitchFamily="34" charset="0"/>
              <a:buChar char="•"/>
              <a:defRPr/>
            </a:pPr>
            <a:r>
              <a:rPr lang="en-US" i="1" dirty="0">
                <a:latin typeface="Times New Roman" panose="02020603050405020304" pitchFamily="18" charset="0"/>
                <a:cs typeface="Times New Roman" panose="02020603050405020304" pitchFamily="18" charset="0"/>
              </a:rPr>
              <a:t>Grade groups of students that will be impacted</a:t>
            </a:r>
          </a:p>
          <a:p>
            <a:pPr marL="171450" indent="-171450">
              <a:spcBef>
                <a:spcPts val="0"/>
              </a:spcBef>
              <a:buFont typeface="Arial" panose="020B0604020202020204" pitchFamily="34" charset="0"/>
              <a:buChar char="•"/>
              <a:defRPr/>
            </a:pPr>
            <a:r>
              <a:rPr lang="en-US" i="1" dirty="0">
                <a:latin typeface="Times New Roman" panose="02020603050405020304" pitchFamily="18" charset="0"/>
                <a:cs typeface="Times New Roman" panose="02020603050405020304" pitchFamily="18" charset="0"/>
              </a:rPr>
              <a:t>Types of activities that will be offered </a:t>
            </a:r>
          </a:p>
          <a:p>
            <a:pPr marL="171450" indent="-171450">
              <a:spcBef>
                <a:spcPts val="0"/>
              </a:spcBef>
              <a:buFont typeface="Arial" panose="020B0604020202020204" pitchFamily="34" charset="0"/>
              <a:buChar char="•"/>
              <a:defRPr/>
            </a:pPr>
            <a:r>
              <a:rPr lang="en-US" i="1" dirty="0">
                <a:latin typeface="Times New Roman" panose="02020603050405020304" pitchFamily="18" charset="0"/>
                <a:cs typeface="Times New Roman" panose="02020603050405020304" pitchFamily="18" charset="0"/>
              </a:rPr>
              <a:t>Date and time of event</a:t>
            </a:r>
          </a:p>
          <a:p>
            <a:pPr marL="171450" indent="-171450">
              <a:spcBef>
                <a:spcPts val="0"/>
              </a:spcBef>
              <a:buFont typeface="Arial" panose="020B0604020202020204" pitchFamily="34" charset="0"/>
              <a:buChar char="•"/>
              <a:defRPr/>
            </a:pPr>
            <a:r>
              <a:rPr lang="en-US" i="1" dirty="0">
                <a:latin typeface="Times New Roman" panose="02020603050405020304" pitchFamily="18" charset="0"/>
                <a:cs typeface="Times New Roman" panose="02020603050405020304" pitchFamily="18" charset="0"/>
              </a:rPr>
              <a:t>Value of their contribution to event success </a:t>
            </a:r>
            <a:endParaRPr lang="en-US" i="1" dirty="0"/>
          </a:p>
          <a:p>
            <a:pPr>
              <a:spcBef>
                <a:spcPts val="0"/>
              </a:spcBef>
              <a:defRPr/>
            </a:pPr>
            <a:endParaRPr lang="en-US" i="1" dirty="0"/>
          </a:p>
        </p:txBody>
      </p:sp>
      <p:sp>
        <p:nvSpPr>
          <p:cNvPr id="71684" name="Footer Placeholder 1">
            <a:extLst>
              <a:ext uri="{FF2B5EF4-FFF2-40B4-BE49-F238E27FC236}">
                <a16:creationId xmlns:a16="http://schemas.microsoft.com/office/drawing/2014/main" id="{203F8D6C-30F0-456B-AEA5-F5DA0A9D714A}"/>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latin typeface="Arial" panose="020B0604020202020204" pitchFamily="34" charset="0"/>
              </a:rPr>
              <a:t>* Collaborating with Community Health Professionals-Virtual * Child Nutrition &amp; Wellness, KSDE</a:t>
            </a:r>
          </a:p>
        </p:txBody>
      </p:sp>
      <p:sp>
        <p:nvSpPr>
          <p:cNvPr id="71685" name="Slide Number Placeholder 3">
            <a:extLst>
              <a:ext uri="{FF2B5EF4-FFF2-40B4-BE49-F238E27FC236}">
                <a16:creationId xmlns:a16="http://schemas.microsoft.com/office/drawing/2014/main" id="{9D02501B-8FE0-4A7A-B853-37460408933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88579C9-0A5B-422D-A243-FE4BD0918D9F}" type="slidenum">
              <a:rPr lang="en-US" altLang="en-US" smtClean="0">
                <a:latin typeface="Arial" panose="020B0604020202020204" pitchFamily="34" charset="0"/>
              </a:rPr>
              <a:pPr fontAlgn="base">
                <a:spcBef>
                  <a:spcPct val="0"/>
                </a:spcBef>
                <a:spcAft>
                  <a:spcPct val="0"/>
                </a:spcAft>
              </a:pPr>
              <a:t>30</a:t>
            </a:fld>
            <a:endParaRPr lang="en-US" altLang="en-US">
              <a:latin typeface="Arial" panose="020B0604020202020204" pitchFamily="34" charset="0"/>
            </a:endParaRPr>
          </a:p>
        </p:txBody>
      </p:sp>
      <p:sp>
        <p:nvSpPr>
          <p:cNvPr id="71686" name="Date Placeholder 4">
            <a:extLst>
              <a:ext uri="{FF2B5EF4-FFF2-40B4-BE49-F238E27FC236}">
                <a16:creationId xmlns:a16="http://schemas.microsoft.com/office/drawing/2014/main" id="{35D6DBF7-5E4D-49C0-B43D-B1D87B25FD12}"/>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latin typeface="Arial" panose="020B0604020202020204" pitchFamily="34" charset="0"/>
              </a:rPr>
              <a:t>7/21/2020</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573CDF6D-E366-4CF4-8379-31FDEFB515A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a:extLst>
              <a:ext uri="{FF2B5EF4-FFF2-40B4-BE49-F238E27FC236}">
                <a16:creationId xmlns:a16="http://schemas.microsoft.com/office/drawing/2014/main" id="{D80A5DC9-163E-4EF5-A769-706FB955914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Connections can be made using printable materials, such as letters, invitations, infographics, and business cards. Printable materials should have an identifiable logo that aligns with other forms of communication on the district’s wellness initiatives.  </a:t>
            </a:r>
          </a:p>
          <a:p>
            <a:endParaRPr lang="en-US" altLang="en-US"/>
          </a:p>
          <a:p>
            <a:r>
              <a:rPr lang="en-US" altLang="en-US"/>
              <a:t>Personalized printable materials may include letters and invitations that target specific individuals. A personalized printable invitation can be delivered and tracked through popular event invitation sites, such as Evite.com. The handouts, Sample Template of a Personalized Letter and Other Wellness Research Bullets are included in the Participant Booklet.</a:t>
            </a:r>
          </a:p>
          <a:p>
            <a:endParaRPr lang="en-US" altLang="en-US"/>
          </a:p>
          <a:p>
            <a:r>
              <a:rPr lang="en-US" altLang="en-US"/>
              <a:t>Printable communication in the form of infographics delivers key information in a collection of engaging images, graphs, charts and easy-to-understand text. Infographics should be vivid, informational, and suitable for both print delivery and electronic delivery. </a:t>
            </a:r>
          </a:p>
          <a:p>
            <a:endParaRPr lang="en-US" altLang="en-US"/>
          </a:p>
          <a:p>
            <a:r>
              <a:rPr lang="en-US" altLang="en-US"/>
              <a:t>Printable materials can includes business cards. Business cards are small and easy to leave behind. To maximize the effectiveness of a business card, include a concise targeted message on the reverse side. </a:t>
            </a:r>
          </a:p>
          <a:p>
            <a:endParaRPr lang="en-US" altLang="en-US"/>
          </a:p>
          <a:p>
            <a:endParaRPr lang="en-US" altLang="en-US" sz="1400"/>
          </a:p>
          <a:p>
            <a:endParaRPr lang="en-US" altLang="en-US" b="1">
              <a:latin typeface="Times New Roman" panose="02020603050405020304" pitchFamily="18" charset="0"/>
              <a:cs typeface="Times New Roman" panose="02020603050405020304" pitchFamily="18" charset="0"/>
            </a:endParaRPr>
          </a:p>
          <a:p>
            <a:endParaRPr lang="en-US" altLang="en-US" b="1">
              <a:latin typeface="Times New Roman" panose="02020603050405020304" pitchFamily="18" charset="0"/>
              <a:cs typeface="Times New Roman" panose="02020603050405020304" pitchFamily="18" charset="0"/>
            </a:endParaRPr>
          </a:p>
          <a:p>
            <a:endParaRPr lang="en-US" altLang="en-US"/>
          </a:p>
          <a:p>
            <a:endParaRPr lang="en-US" altLang="en-US"/>
          </a:p>
          <a:p>
            <a:endParaRPr lang="en-US" altLang="en-US"/>
          </a:p>
        </p:txBody>
      </p:sp>
      <p:sp>
        <p:nvSpPr>
          <p:cNvPr id="73732" name="Footer Placeholder 1">
            <a:extLst>
              <a:ext uri="{FF2B5EF4-FFF2-40B4-BE49-F238E27FC236}">
                <a16:creationId xmlns:a16="http://schemas.microsoft.com/office/drawing/2014/main" id="{276B9269-BF21-4F4A-A41F-489925125578}"/>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latin typeface="Arial" panose="020B0604020202020204" pitchFamily="34" charset="0"/>
              </a:rPr>
              <a:t>* Collaborating with Community Health Professionals-Virtual * Child Nutrition &amp; Wellness, KSDE</a:t>
            </a:r>
          </a:p>
        </p:txBody>
      </p:sp>
      <p:sp>
        <p:nvSpPr>
          <p:cNvPr id="73733" name="Slide Number Placeholder 2">
            <a:extLst>
              <a:ext uri="{FF2B5EF4-FFF2-40B4-BE49-F238E27FC236}">
                <a16:creationId xmlns:a16="http://schemas.microsoft.com/office/drawing/2014/main" id="{C6ECD244-1FD9-4005-9ED5-F5534ADA8BC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44D8A79-EC1E-47E9-8495-081F0646A3E9}" type="slidenum">
              <a:rPr lang="en-US" altLang="en-US" smtClean="0">
                <a:latin typeface="Arial" panose="020B0604020202020204" pitchFamily="34" charset="0"/>
              </a:rPr>
              <a:pPr fontAlgn="base">
                <a:spcBef>
                  <a:spcPct val="0"/>
                </a:spcBef>
                <a:spcAft>
                  <a:spcPct val="0"/>
                </a:spcAft>
              </a:pPr>
              <a:t>31</a:t>
            </a:fld>
            <a:endParaRPr lang="en-US" altLang="en-US">
              <a:latin typeface="Arial" panose="020B0604020202020204" pitchFamily="34" charset="0"/>
            </a:endParaRPr>
          </a:p>
        </p:txBody>
      </p:sp>
      <p:sp>
        <p:nvSpPr>
          <p:cNvPr id="73734" name="Date Placeholder 3">
            <a:extLst>
              <a:ext uri="{FF2B5EF4-FFF2-40B4-BE49-F238E27FC236}">
                <a16:creationId xmlns:a16="http://schemas.microsoft.com/office/drawing/2014/main" id="{B66EF0EF-6128-40BA-9BA0-00B4F7CDC66C}"/>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latin typeface="Arial" panose="020B0604020202020204" pitchFamily="34" charset="0"/>
              </a:rPr>
              <a:t>7/21/2020</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673A2257-7E95-4635-A57B-135D5A2116A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a:extLst>
              <a:ext uri="{FF2B5EF4-FFF2-40B4-BE49-F238E27FC236}">
                <a16:creationId xmlns:a16="http://schemas.microsoft.com/office/drawing/2014/main" id="{41CB6E82-279E-4174-8789-A9978733058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Sample letters of invitation, templates for a press release, talking points, and other helpful outreach tools are available in the Wellness Policy Impact Playbook on the KSDE Child Nutrition &amp; Wellness website. </a:t>
            </a:r>
          </a:p>
        </p:txBody>
      </p:sp>
      <p:sp>
        <p:nvSpPr>
          <p:cNvPr id="75780" name="Footer Placeholder 1">
            <a:extLst>
              <a:ext uri="{FF2B5EF4-FFF2-40B4-BE49-F238E27FC236}">
                <a16:creationId xmlns:a16="http://schemas.microsoft.com/office/drawing/2014/main" id="{8CA3C770-F7B4-4C70-B332-3916CDE16F66}"/>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latin typeface="Arial" panose="020B0604020202020204" pitchFamily="34" charset="0"/>
              </a:rPr>
              <a:t>* Collaborating with Community Health Professionals-Virtual * Child Nutrition &amp; Wellness, KSDE</a:t>
            </a:r>
          </a:p>
        </p:txBody>
      </p:sp>
      <p:sp>
        <p:nvSpPr>
          <p:cNvPr id="75781" name="Slide Number Placeholder 2">
            <a:extLst>
              <a:ext uri="{FF2B5EF4-FFF2-40B4-BE49-F238E27FC236}">
                <a16:creationId xmlns:a16="http://schemas.microsoft.com/office/drawing/2014/main" id="{896C58A0-3296-4EF4-8E6B-0A28A91C03F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B7D70E9-019E-4B93-BE0D-42A1264B0B91}" type="slidenum">
              <a:rPr lang="en-US" altLang="en-US" smtClean="0">
                <a:latin typeface="Arial" panose="020B0604020202020204" pitchFamily="34" charset="0"/>
              </a:rPr>
              <a:pPr fontAlgn="base">
                <a:spcBef>
                  <a:spcPct val="0"/>
                </a:spcBef>
                <a:spcAft>
                  <a:spcPct val="0"/>
                </a:spcAft>
              </a:pPr>
              <a:t>32</a:t>
            </a:fld>
            <a:endParaRPr lang="en-US" altLang="en-US">
              <a:latin typeface="Arial" panose="020B0604020202020204" pitchFamily="34" charset="0"/>
            </a:endParaRPr>
          </a:p>
        </p:txBody>
      </p:sp>
      <p:sp>
        <p:nvSpPr>
          <p:cNvPr id="75782" name="Date Placeholder 3">
            <a:extLst>
              <a:ext uri="{FF2B5EF4-FFF2-40B4-BE49-F238E27FC236}">
                <a16:creationId xmlns:a16="http://schemas.microsoft.com/office/drawing/2014/main" id="{70D4FE9E-43EB-44DF-8C9A-DE0DBA49FC25}"/>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latin typeface="Arial" panose="020B0604020202020204" pitchFamily="34" charset="0"/>
              </a:rPr>
              <a:t>7/21/2020</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DB92A2D0-B0BC-445D-92BA-09EC81D8D13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52DCA24F-7454-4E57-B31E-50D6513918A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Connections can be made through traditional media, such as email, newspaper, radio, television, and/or billboards. Connections, made through media outlets, should work as part of a multi-step approach to engaging and recruiting community health professionals. Media communications must be factual and professional. </a:t>
            </a:r>
          </a:p>
          <a:p>
            <a:endParaRPr lang="en-US" altLang="en-US"/>
          </a:p>
          <a:p>
            <a:r>
              <a:rPr lang="en-US" altLang="en-US"/>
              <a:t>Emails can be delivered as a personal invite or as a global outreach effort. Emails are quick, cost effective ways to share information and recruit community health professionals. Emails should be concise, well written, and use proper sentence structure.  </a:t>
            </a:r>
          </a:p>
          <a:p>
            <a:endParaRPr lang="en-US" altLang="en-US"/>
          </a:p>
          <a:p>
            <a:r>
              <a:rPr lang="en-US" altLang="en-US"/>
              <a:t>Newspaper articles should be short and well-written with an attention capturing headline. </a:t>
            </a:r>
          </a:p>
          <a:p>
            <a:endParaRPr lang="en-US" altLang="en-US"/>
          </a:p>
          <a:p>
            <a:r>
              <a:rPr lang="en-US" altLang="en-US"/>
              <a:t>Local radio and television public service announcements or interviews can help capture the attention of community health professionals. Participation in a radio podcast discussion provides a great opportunity to share about community wellness initiatives and generate interest in local school health programs.</a:t>
            </a:r>
          </a:p>
          <a:p>
            <a:endParaRPr lang="en-US" altLang="en-US"/>
          </a:p>
          <a:p>
            <a:r>
              <a:rPr lang="en-US" altLang="en-US"/>
              <a:t>School billboards, either traditional or electronic, allow connection in a more subtle form. For example, a school billboard can highlight an upcoming school wellness activities or announce current opportunities for participation in wellness events. Billboards should be changed often to remain relevant and effective. </a:t>
            </a:r>
          </a:p>
          <a:p>
            <a:endParaRPr lang="en-US" altLang="en-US"/>
          </a:p>
          <a:p>
            <a:endParaRPr lang="en-US" altLang="en-US"/>
          </a:p>
          <a:p>
            <a:endParaRPr lang="en-US" altLang="en-US"/>
          </a:p>
        </p:txBody>
      </p:sp>
      <p:sp>
        <p:nvSpPr>
          <p:cNvPr id="77828" name="Footer Placeholder 1">
            <a:extLst>
              <a:ext uri="{FF2B5EF4-FFF2-40B4-BE49-F238E27FC236}">
                <a16:creationId xmlns:a16="http://schemas.microsoft.com/office/drawing/2014/main" id="{C52E40D1-BE01-43CD-A807-5BD65228E011}"/>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latin typeface="Arial" panose="020B0604020202020204" pitchFamily="34" charset="0"/>
              </a:rPr>
              <a:t>* Collaborating with Community Health Professionals-Virtual * Child Nutrition &amp; Wellness, KSDE</a:t>
            </a:r>
          </a:p>
        </p:txBody>
      </p:sp>
      <p:sp>
        <p:nvSpPr>
          <p:cNvPr id="77829" name="Slide Number Placeholder 2">
            <a:extLst>
              <a:ext uri="{FF2B5EF4-FFF2-40B4-BE49-F238E27FC236}">
                <a16:creationId xmlns:a16="http://schemas.microsoft.com/office/drawing/2014/main" id="{136A61AA-FFC7-4358-AA41-C36B5DDDC68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B52D097-A9AE-4C49-9515-92D2B7FC55DC}" type="slidenum">
              <a:rPr lang="en-US" altLang="en-US" smtClean="0">
                <a:latin typeface="Arial" panose="020B0604020202020204" pitchFamily="34" charset="0"/>
              </a:rPr>
              <a:pPr fontAlgn="base">
                <a:spcBef>
                  <a:spcPct val="0"/>
                </a:spcBef>
                <a:spcAft>
                  <a:spcPct val="0"/>
                </a:spcAft>
              </a:pPr>
              <a:t>33</a:t>
            </a:fld>
            <a:endParaRPr lang="en-US" altLang="en-US">
              <a:latin typeface="Arial" panose="020B0604020202020204" pitchFamily="34" charset="0"/>
            </a:endParaRPr>
          </a:p>
        </p:txBody>
      </p:sp>
      <p:sp>
        <p:nvSpPr>
          <p:cNvPr id="77830" name="Date Placeholder 3">
            <a:extLst>
              <a:ext uri="{FF2B5EF4-FFF2-40B4-BE49-F238E27FC236}">
                <a16:creationId xmlns:a16="http://schemas.microsoft.com/office/drawing/2014/main" id="{4B786045-56CC-4ADC-AC61-84426DD0A68C}"/>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latin typeface="Arial" panose="020B0604020202020204" pitchFamily="34" charset="0"/>
              </a:rPr>
              <a:t>7/21/2020</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905CC4FA-37EE-4531-91BF-BBDC87AC7C3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a:extLst>
              <a:ext uri="{FF2B5EF4-FFF2-40B4-BE49-F238E27FC236}">
                <a16:creationId xmlns:a16="http://schemas.microsoft.com/office/drawing/2014/main" id="{23820F5B-BE7F-4DD5-9819-A21BD9763D9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Online tools, such as a school website, social media platforms, and electronic surveys, are convenient ways to connect with a broader group of people at once.</a:t>
            </a:r>
          </a:p>
          <a:p>
            <a:r>
              <a:rPr lang="en-US" altLang="en-US"/>
              <a:t> </a:t>
            </a:r>
          </a:p>
          <a:p>
            <a:r>
              <a:rPr lang="en-US" altLang="en-US"/>
              <a:t>School websites can highlight a school’s health and wellness activities, as well as, serve as a tool to connect with community health professionals. Sharing about the events and activities that promote healthy lifestyle changes for students and their families is in itself, a form of recruitment. For example, when a community health professional is invited to participate in a single event, it can lead to more extensive involvement on a school wellness committee.</a:t>
            </a:r>
          </a:p>
          <a:p>
            <a:r>
              <a:rPr lang="en-US" altLang="en-US"/>
              <a:t> </a:t>
            </a:r>
          </a:p>
          <a:p>
            <a:r>
              <a:rPr lang="en-US" altLang="en-US"/>
              <a:t>Social media is another way people connect and build relationships. Instant invitations, for example, can be sent through social media forums, quickly and easily.  Social media tools, such as Facebook and Twitter, deliver information and allow others to interact with that information in a public forum.  </a:t>
            </a:r>
          </a:p>
          <a:p>
            <a:endParaRPr lang="en-US" altLang="en-US"/>
          </a:p>
          <a:p>
            <a:r>
              <a:rPr lang="en-US" altLang="en-US"/>
              <a:t>Electronic online surveys also encourage participation in the information, and are an efficient way to gauge interest, identify health objectives, and get feedback. </a:t>
            </a:r>
          </a:p>
          <a:p>
            <a:endParaRPr lang="en-US" altLang="en-US"/>
          </a:p>
          <a:p>
            <a:endParaRPr lang="en-US" altLang="en-US"/>
          </a:p>
          <a:p>
            <a:endParaRPr lang="en-US" altLang="en-US"/>
          </a:p>
        </p:txBody>
      </p:sp>
      <p:sp>
        <p:nvSpPr>
          <p:cNvPr id="79876" name="Footer Placeholder 1">
            <a:extLst>
              <a:ext uri="{FF2B5EF4-FFF2-40B4-BE49-F238E27FC236}">
                <a16:creationId xmlns:a16="http://schemas.microsoft.com/office/drawing/2014/main" id="{15836619-9968-4990-8FD8-DC7DA2FADC10}"/>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latin typeface="Arial" panose="020B0604020202020204" pitchFamily="34" charset="0"/>
              </a:rPr>
              <a:t>* Collaborating with Community Health Professionals-Virtual * Child Nutrition &amp; Wellness, KSDE</a:t>
            </a:r>
          </a:p>
        </p:txBody>
      </p:sp>
      <p:sp>
        <p:nvSpPr>
          <p:cNvPr id="79877" name="Slide Number Placeholder 2">
            <a:extLst>
              <a:ext uri="{FF2B5EF4-FFF2-40B4-BE49-F238E27FC236}">
                <a16:creationId xmlns:a16="http://schemas.microsoft.com/office/drawing/2014/main" id="{2429D18C-C171-48F8-8DBB-4E4F30CC667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FE5B98D-9DA7-4305-A891-4323C1BA612B}" type="slidenum">
              <a:rPr lang="en-US" altLang="en-US" smtClean="0">
                <a:latin typeface="Arial" panose="020B0604020202020204" pitchFamily="34" charset="0"/>
              </a:rPr>
              <a:pPr fontAlgn="base">
                <a:spcBef>
                  <a:spcPct val="0"/>
                </a:spcBef>
                <a:spcAft>
                  <a:spcPct val="0"/>
                </a:spcAft>
              </a:pPr>
              <a:t>34</a:t>
            </a:fld>
            <a:endParaRPr lang="en-US" altLang="en-US">
              <a:latin typeface="Arial" panose="020B0604020202020204" pitchFamily="34" charset="0"/>
            </a:endParaRPr>
          </a:p>
        </p:txBody>
      </p:sp>
      <p:sp>
        <p:nvSpPr>
          <p:cNvPr id="79878" name="Date Placeholder 3">
            <a:extLst>
              <a:ext uri="{FF2B5EF4-FFF2-40B4-BE49-F238E27FC236}">
                <a16:creationId xmlns:a16="http://schemas.microsoft.com/office/drawing/2014/main" id="{98AA4B4D-CF24-47B7-9377-CA808179C3A3}"/>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latin typeface="Arial" panose="020B0604020202020204" pitchFamily="34" charset="0"/>
              </a:rPr>
              <a:t>7/21/2020</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Notes Placeholder 2">
            <a:extLst>
              <a:ext uri="{FF2B5EF4-FFF2-40B4-BE49-F238E27FC236}">
                <a16:creationId xmlns:a16="http://schemas.microsoft.com/office/drawing/2014/main" id="{106E5003-A2E9-4E8E-BF97-2B94F8C911C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i="1">
                <a:latin typeface="Times New Roman" panose="02020603050405020304" pitchFamily="18" charset="0"/>
                <a:cs typeface="Times New Roman" panose="02020603050405020304" pitchFamily="18" charset="0"/>
              </a:rPr>
              <a:t>Refer participants to the Participant Booklet worksheet, How Socially Connected Is Your Wellness Program?</a:t>
            </a:r>
          </a:p>
          <a:p>
            <a:endParaRPr lang="en-US" altLang="en-US" i="1">
              <a:latin typeface="Times New Roman" panose="02020603050405020304" pitchFamily="18" charset="0"/>
              <a:cs typeface="Times New Roman" panose="02020603050405020304" pitchFamily="18" charset="0"/>
            </a:endParaRPr>
          </a:p>
          <a:p>
            <a:r>
              <a:rPr lang="en-US" altLang="en-US" i="1">
                <a:latin typeface="Times New Roman" panose="02020603050405020304" pitchFamily="18" charset="0"/>
                <a:cs typeface="Times New Roman" panose="02020603050405020304" pitchFamily="18" charset="0"/>
              </a:rPr>
              <a:t>Encourage participants to share their thoughts on the first discussion question shown on the slide. Read discussion question on the slide. Ask participants to share about their experiences using social media to reach out to others or ideas they have seen others do. </a:t>
            </a:r>
          </a:p>
          <a:p>
            <a:endParaRPr lang="en-US" altLang="en-US" i="1">
              <a:latin typeface="Times New Roman" panose="02020603050405020304" pitchFamily="18" charset="0"/>
              <a:cs typeface="Times New Roman" panose="02020603050405020304" pitchFamily="18" charset="0"/>
            </a:endParaRPr>
          </a:p>
          <a:p>
            <a:r>
              <a:rPr lang="en-US" altLang="en-US" i="1">
                <a:latin typeface="Times New Roman" panose="02020603050405020304" pitchFamily="18" charset="0"/>
                <a:cs typeface="Times New Roman" panose="02020603050405020304" pitchFamily="18" charset="0"/>
              </a:rPr>
              <a:t>Participants can share in the chat box or by unmuting their audio. </a:t>
            </a:r>
          </a:p>
          <a:p>
            <a:endParaRPr lang="en-US" altLang="en-US" i="1">
              <a:latin typeface="Times New Roman" panose="02020603050405020304" pitchFamily="18" charset="0"/>
              <a:cs typeface="Times New Roman" panose="02020603050405020304" pitchFamily="18" charset="0"/>
            </a:endParaRPr>
          </a:p>
          <a:p>
            <a:r>
              <a:rPr lang="en-US" altLang="en-US" i="1">
                <a:latin typeface="Times New Roman" panose="02020603050405020304" pitchFamily="18" charset="0"/>
                <a:cs typeface="Times New Roman" panose="02020603050405020304" pitchFamily="18" charset="0"/>
              </a:rPr>
              <a:t>Possible responses: Facebook invite, email, hashtags, tweet, etc. </a:t>
            </a:r>
          </a:p>
          <a:p>
            <a:endParaRPr lang="en-US" altLang="en-US"/>
          </a:p>
        </p:txBody>
      </p:sp>
      <p:sp>
        <p:nvSpPr>
          <p:cNvPr id="81923" name="Slide Image Placeholder 5">
            <a:extLst>
              <a:ext uri="{FF2B5EF4-FFF2-40B4-BE49-F238E27FC236}">
                <a16:creationId xmlns:a16="http://schemas.microsoft.com/office/drawing/2014/main" id="{2208ECB8-ECBE-4E6B-8918-BBEA95C485D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Footer Placeholder 6">
            <a:extLst>
              <a:ext uri="{FF2B5EF4-FFF2-40B4-BE49-F238E27FC236}">
                <a16:creationId xmlns:a16="http://schemas.microsoft.com/office/drawing/2014/main" id="{34E2A8A3-E030-4D0F-B1E0-9D9F90A18608}"/>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latin typeface="Arial" panose="020B0604020202020204" pitchFamily="34" charset="0"/>
              </a:rPr>
              <a:t>* Collaborating with Community Health Professionals-Virtual * Child Nutrition &amp; Wellness, KSDE</a:t>
            </a:r>
          </a:p>
        </p:txBody>
      </p:sp>
      <p:sp>
        <p:nvSpPr>
          <p:cNvPr id="81925" name="Slide Number Placeholder 7">
            <a:extLst>
              <a:ext uri="{FF2B5EF4-FFF2-40B4-BE49-F238E27FC236}">
                <a16:creationId xmlns:a16="http://schemas.microsoft.com/office/drawing/2014/main" id="{5DCCFE7B-DC1F-43F1-9BB3-5DEE2F5D0F2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689B536-29B1-4E8E-9F63-084528B141BD}" type="slidenum">
              <a:rPr lang="en-US" altLang="en-US" smtClean="0">
                <a:latin typeface="Arial" panose="020B0604020202020204" pitchFamily="34" charset="0"/>
              </a:rPr>
              <a:pPr fontAlgn="base">
                <a:spcBef>
                  <a:spcPct val="0"/>
                </a:spcBef>
                <a:spcAft>
                  <a:spcPct val="0"/>
                </a:spcAft>
              </a:pPr>
              <a:t>35</a:t>
            </a:fld>
            <a:endParaRPr lang="en-US" altLang="en-US">
              <a:latin typeface="Arial" panose="020B0604020202020204" pitchFamily="34" charset="0"/>
            </a:endParaRPr>
          </a:p>
        </p:txBody>
      </p:sp>
      <p:sp>
        <p:nvSpPr>
          <p:cNvPr id="81926" name="Date Placeholder 8">
            <a:extLst>
              <a:ext uri="{FF2B5EF4-FFF2-40B4-BE49-F238E27FC236}">
                <a16:creationId xmlns:a16="http://schemas.microsoft.com/office/drawing/2014/main" id="{00711B5C-5D1A-420C-BE86-0BE2F103E9F6}"/>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latin typeface="Arial" panose="020B0604020202020204" pitchFamily="34" charset="0"/>
              </a:rPr>
              <a:t>7/21/2020</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Notes Placeholder 2">
            <a:extLst>
              <a:ext uri="{FF2B5EF4-FFF2-40B4-BE49-F238E27FC236}">
                <a16:creationId xmlns:a16="http://schemas.microsoft.com/office/drawing/2014/main" id="{78C9C24F-58B8-4932-BFE3-288FD5BE82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i="1">
                <a:latin typeface="Times New Roman" panose="02020603050405020304" pitchFamily="18" charset="0"/>
                <a:cs typeface="Times New Roman" panose="02020603050405020304" pitchFamily="18" charset="0"/>
              </a:rPr>
              <a:t>Encourage participants to share their thoughts on the second discussion question shown on the slide. Read discussion question on the slide. Participants can share in the chat box or by unmuting their audio. </a:t>
            </a:r>
          </a:p>
          <a:p>
            <a:endParaRPr lang="en-US" altLang="en-US" i="1">
              <a:latin typeface="Times New Roman" panose="02020603050405020304" pitchFamily="18" charset="0"/>
              <a:cs typeface="Times New Roman" panose="02020603050405020304" pitchFamily="18" charset="0"/>
            </a:endParaRPr>
          </a:p>
          <a:p>
            <a:r>
              <a:rPr lang="en-US" altLang="en-US" i="1">
                <a:latin typeface="Times New Roman" panose="02020603050405020304" pitchFamily="18" charset="0"/>
                <a:cs typeface="Times New Roman" panose="02020603050405020304" pitchFamily="18" charset="0"/>
              </a:rPr>
              <a:t>Ask participants to share about their experiences using social media to reach out to others or ideas they have seen others do. </a:t>
            </a:r>
          </a:p>
          <a:p>
            <a:endParaRPr lang="en-US" altLang="en-US" i="1">
              <a:latin typeface="Times New Roman" panose="02020603050405020304" pitchFamily="18" charset="0"/>
              <a:cs typeface="Times New Roman" panose="02020603050405020304" pitchFamily="18" charset="0"/>
            </a:endParaRPr>
          </a:p>
          <a:p>
            <a:r>
              <a:rPr lang="en-US" altLang="en-US" i="1">
                <a:latin typeface="Times New Roman" panose="02020603050405020304" pitchFamily="18" charset="0"/>
                <a:cs typeface="Times New Roman" panose="02020603050405020304" pitchFamily="18" charset="0"/>
              </a:rPr>
              <a:t>Possible responses: Asking community health professionals to post nutrition program hashtags on their social media platforms; sharing links, etc. </a:t>
            </a:r>
          </a:p>
        </p:txBody>
      </p:sp>
      <p:sp>
        <p:nvSpPr>
          <p:cNvPr id="83971" name="Slide Image Placeholder 5">
            <a:extLst>
              <a:ext uri="{FF2B5EF4-FFF2-40B4-BE49-F238E27FC236}">
                <a16:creationId xmlns:a16="http://schemas.microsoft.com/office/drawing/2014/main" id="{B0F914B7-3E0E-4413-99D2-F86CDE1CF08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2" name="Footer Placeholder 6">
            <a:extLst>
              <a:ext uri="{FF2B5EF4-FFF2-40B4-BE49-F238E27FC236}">
                <a16:creationId xmlns:a16="http://schemas.microsoft.com/office/drawing/2014/main" id="{8BAB60A0-FFCC-4C8D-9BA4-4886A01B514A}"/>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latin typeface="Arial" panose="020B0604020202020204" pitchFamily="34" charset="0"/>
              </a:rPr>
              <a:t>* Collaborating with Community Health Professionals-Virtual * Child Nutrition &amp; Wellness, KSDE</a:t>
            </a:r>
          </a:p>
        </p:txBody>
      </p:sp>
      <p:sp>
        <p:nvSpPr>
          <p:cNvPr id="83973" name="Slide Number Placeholder 7">
            <a:extLst>
              <a:ext uri="{FF2B5EF4-FFF2-40B4-BE49-F238E27FC236}">
                <a16:creationId xmlns:a16="http://schemas.microsoft.com/office/drawing/2014/main" id="{C73E78BE-2F64-45DC-8293-F1D9E6017DB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A6975EC-B965-4237-AEB5-D6C4ABD16F50}" type="slidenum">
              <a:rPr lang="en-US" altLang="en-US" smtClean="0">
                <a:latin typeface="Arial" panose="020B0604020202020204" pitchFamily="34" charset="0"/>
              </a:rPr>
              <a:pPr fontAlgn="base">
                <a:spcBef>
                  <a:spcPct val="0"/>
                </a:spcBef>
                <a:spcAft>
                  <a:spcPct val="0"/>
                </a:spcAft>
              </a:pPr>
              <a:t>36</a:t>
            </a:fld>
            <a:endParaRPr lang="en-US" altLang="en-US">
              <a:latin typeface="Arial" panose="020B0604020202020204" pitchFamily="34" charset="0"/>
            </a:endParaRPr>
          </a:p>
        </p:txBody>
      </p:sp>
      <p:sp>
        <p:nvSpPr>
          <p:cNvPr id="83974" name="Date Placeholder 8">
            <a:extLst>
              <a:ext uri="{FF2B5EF4-FFF2-40B4-BE49-F238E27FC236}">
                <a16:creationId xmlns:a16="http://schemas.microsoft.com/office/drawing/2014/main" id="{9F7C6290-8EE0-46B5-B09A-6FD1957913FA}"/>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latin typeface="Arial" panose="020B0604020202020204" pitchFamily="34" charset="0"/>
              </a:rPr>
              <a:t>7/21/2020</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Notes Placeholder 2">
            <a:extLst>
              <a:ext uri="{FF2B5EF4-FFF2-40B4-BE49-F238E27FC236}">
                <a16:creationId xmlns:a16="http://schemas.microsoft.com/office/drawing/2014/main" id="{CF6E8BEE-A8C9-4AB7-804F-033C0FCAB3E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i="1">
                <a:latin typeface="Times New Roman" panose="02020603050405020304" pitchFamily="18" charset="0"/>
                <a:cs typeface="Times New Roman" panose="02020603050405020304" pitchFamily="18" charset="0"/>
              </a:rPr>
              <a:t>Encourage participants to share their thoughts on the third discussion question shown on the slide. Read discussion question on the slide. Participants can share in the chat box or by unmuting their audio. </a:t>
            </a:r>
          </a:p>
          <a:p>
            <a:endParaRPr lang="en-US" altLang="en-US" i="1">
              <a:latin typeface="Times New Roman" panose="02020603050405020304" pitchFamily="18" charset="0"/>
              <a:cs typeface="Times New Roman" panose="02020603050405020304" pitchFamily="18" charset="0"/>
            </a:endParaRPr>
          </a:p>
          <a:p>
            <a:r>
              <a:rPr lang="en-US" altLang="en-US" i="1">
                <a:latin typeface="Times New Roman" panose="02020603050405020304" pitchFamily="18" charset="0"/>
                <a:cs typeface="Times New Roman" panose="02020603050405020304" pitchFamily="18" charset="0"/>
              </a:rPr>
              <a:t>Ask participants to share about their experiences using social media to reach out to others or ideas they have seen others do. </a:t>
            </a:r>
          </a:p>
          <a:p>
            <a:endParaRPr lang="en-US" altLang="en-US"/>
          </a:p>
        </p:txBody>
      </p:sp>
      <p:sp>
        <p:nvSpPr>
          <p:cNvPr id="86019" name="Slide Image Placeholder 5">
            <a:extLst>
              <a:ext uri="{FF2B5EF4-FFF2-40B4-BE49-F238E27FC236}">
                <a16:creationId xmlns:a16="http://schemas.microsoft.com/office/drawing/2014/main" id="{427A769B-E5A6-4BE4-9389-F9A9B886A8D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Footer Placeholder 6">
            <a:extLst>
              <a:ext uri="{FF2B5EF4-FFF2-40B4-BE49-F238E27FC236}">
                <a16:creationId xmlns:a16="http://schemas.microsoft.com/office/drawing/2014/main" id="{CC1053CD-B8FE-4E9C-A122-2C8ACE85AE51}"/>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latin typeface="Arial" panose="020B0604020202020204" pitchFamily="34" charset="0"/>
              </a:rPr>
              <a:t>* Collaborating with Community Health Professionals-Virtual * Child Nutrition &amp; Wellness, KSDE</a:t>
            </a:r>
          </a:p>
        </p:txBody>
      </p:sp>
      <p:sp>
        <p:nvSpPr>
          <p:cNvPr id="86021" name="Slide Number Placeholder 7">
            <a:extLst>
              <a:ext uri="{FF2B5EF4-FFF2-40B4-BE49-F238E27FC236}">
                <a16:creationId xmlns:a16="http://schemas.microsoft.com/office/drawing/2014/main" id="{7005BA4A-6DD2-48C3-881D-C72E959AB07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959F95C-016E-4422-B182-7D645C19225F}" type="slidenum">
              <a:rPr lang="en-US" altLang="en-US" smtClean="0">
                <a:latin typeface="Arial" panose="020B0604020202020204" pitchFamily="34" charset="0"/>
              </a:rPr>
              <a:pPr fontAlgn="base">
                <a:spcBef>
                  <a:spcPct val="0"/>
                </a:spcBef>
                <a:spcAft>
                  <a:spcPct val="0"/>
                </a:spcAft>
              </a:pPr>
              <a:t>37</a:t>
            </a:fld>
            <a:endParaRPr lang="en-US" altLang="en-US">
              <a:latin typeface="Arial" panose="020B0604020202020204" pitchFamily="34" charset="0"/>
            </a:endParaRPr>
          </a:p>
        </p:txBody>
      </p:sp>
      <p:sp>
        <p:nvSpPr>
          <p:cNvPr id="86022" name="Date Placeholder 8">
            <a:extLst>
              <a:ext uri="{FF2B5EF4-FFF2-40B4-BE49-F238E27FC236}">
                <a16:creationId xmlns:a16="http://schemas.microsoft.com/office/drawing/2014/main" id="{07408218-02C2-47F3-8915-A6745ABE6DF4}"/>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latin typeface="Arial" panose="020B0604020202020204" pitchFamily="34" charset="0"/>
              </a:rPr>
              <a:t>7/21/2020</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69D90AD2-B2AB-4357-A83D-DD1D6CA147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a:extLst>
              <a:ext uri="{FF2B5EF4-FFF2-40B4-BE49-F238E27FC236}">
                <a16:creationId xmlns:a16="http://schemas.microsoft.com/office/drawing/2014/main" id="{FB466F84-63C5-4A44-AA8F-83A50BE068C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Now that community health professionals have been identified and outreach ideas have been shared, let’s explore the many ways school wellness program members can collaborate with community health professionals.</a:t>
            </a:r>
          </a:p>
          <a:p>
            <a:endParaRPr lang="en-US" altLang="en-US"/>
          </a:p>
          <a:p>
            <a:endParaRPr lang="en-US" altLang="en-US"/>
          </a:p>
        </p:txBody>
      </p:sp>
      <p:sp>
        <p:nvSpPr>
          <p:cNvPr id="88068" name="Footer Placeholder 1">
            <a:extLst>
              <a:ext uri="{FF2B5EF4-FFF2-40B4-BE49-F238E27FC236}">
                <a16:creationId xmlns:a16="http://schemas.microsoft.com/office/drawing/2014/main" id="{98368D1B-E59C-4D08-906A-387F2304649A}"/>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latin typeface="Arial" panose="020B0604020202020204" pitchFamily="34" charset="0"/>
              </a:rPr>
              <a:t>* Collaborating with Community Health Professionals-Virtual * Child Nutrition &amp; Wellness, KSDE</a:t>
            </a:r>
          </a:p>
        </p:txBody>
      </p:sp>
      <p:sp>
        <p:nvSpPr>
          <p:cNvPr id="88069" name="Slide Number Placeholder 2">
            <a:extLst>
              <a:ext uri="{FF2B5EF4-FFF2-40B4-BE49-F238E27FC236}">
                <a16:creationId xmlns:a16="http://schemas.microsoft.com/office/drawing/2014/main" id="{56849749-AABB-460C-B7F1-7D25EBA0775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C21DB7D-D7A1-4C81-8714-943BAE0A773D}" type="slidenum">
              <a:rPr lang="en-US" altLang="en-US" smtClean="0">
                <a:latin typeface="Arial" panose="020B0604020202020204" pitchFamily="34" charset="0"/>
              </a:rPr>
              <a:pPr fontAlgn="base">
                <a:spcBef>
                  <a:spcPct val="0"/>
                </a:spcBef>
                <a:spcAft>
                  <a:spcPct val="0"/>
                </a:spcAft>
              </a:pPr>
              <a:t>38</a:t>
            </a:fld>
            <a:endParaRPr lang="en-US" altLang="en-US">
              <a:latin typeface="Arial" panose="020B0604020202020204" pitchFamily="34" charset="0"/>
            </a:endParaRPr>
          </a:p>
        </p:txBody>
      </p:sp>
      <p:sp>
        <p:nvSpPr>
          <p:cNvPr id="88070" name="Date Placeholder 3">
            <a:extLst>
              <a:ext uri="{FF2B5EF4-FFF2-40B4-BE49-F238E27FC236}">
                <a16:creationId xmlns:a16="http://schemas.microsoft.com/office/drawing/2014/main" id="{FD6256F2-44D1-4CDC-9B32-3479824E232C}"/>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latin typeface="Arial" panose="020B0604020202020204" pitchFamily="34" charset="0"/>
              </a:rPr>
              <a:t>7/21/2020</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CB0E114D-1C1F-480B-B69B-1D2BCD8CE5F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a:extLst>
              <a:ext uri="{FF2B5EF4-FFF2-40B4-BE49-F238E27FC236}">
                <a16:creationId xmlns:a16="http://schemas.microsoft.com/office/drawing/2014/main" id="{FEBF3FAE-786F-4C5A-8ACF-4AC362864F4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Collaboration can come in the form of resource support to the school wellness program; participation in a school sponsored wellness event; sponsoring of a community wellness activity; and/or active involvement on the school wellness committee. </a:t>
            </a:r>
          </a:p>
          <a:p>
            <a:pPr eaLnBrk="1" hangingPunct="1"/>
            <a:endParaRPr lang="en-US" altLang="en-US"/>
          </a:p>
          <a:p>
            <a:pPr eaLnBrk="1" hangingPunct="1"/>
            <a:r>
              <a:rPr lang="en-US" altLang="en-US"/>
              <a:t>In whatever way a community health professional chooses to collaborate, make it easy for them to partner with you and your wellness program. </a:t>
            </a:r>
          </a:p>
          <a:p>
            <a:endParaRPr lang="en-US" altLang="en-US"/>
          </a:p>
        </p:txBody>
      </p:sp>
      <p:sp>
        <p:nvSpPr>
          <p:cNvPr id="90116" name="Footer Placeholder 1">
            <a:extLst>
              <a:ext uri="{FF2B5EF4-FFF2-40B4-BE49-F238E27FC236}">
                <a16:creationId xmlns:a16="http://schemas.microsoft.com/office/drawing/2014/main" id="{59B286F7-E21C-4B4E-8838-2DD69875F001}"/>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latin typeface="Arial" panose="020B0604020202020204" pitchFamily="34" charset="0"/>
              </a:rPr>
              <a:t>* Collaborating with Community Health Professionals-Virtual * Child Nutrition &amp; Wellness, KSDE</a:t>
            </a:r>
          </a:p>
        </p:txBody>
      </p:sp>
      <p:sp>
        <p:nvSpPr>
          <p:cNvPr id="90117" name="Slide Number Placeholder 2">
            <a:extLst>
              <a:ext uri="{FF2B5EF4-FFF2-40B4-BE49-F238E27FC236}">
                <a16:creationId xmlns:a16="http://schemas.microsoft.com/office/drawing/2014/main" id="{3DCD881B-2625-47E6-A358-72817D2B102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284EF84-1F3A-4992-A420-5A044078579F}" type="slidenum">
              <a:rPr lang="en-US" altLang="en-US" smtClean="0">
                <a:latin typeface="Arial" panose="020B0604020202020204" pitchFamily="34" charset="0"/>
              </a:rPr>
              <a:pPr fontAlgn="base">
                <a:spcBef>
                  <a:spcPct val="0"/>
                </a:spcBef>
                <a:spcAft>
                  <a:spcPct val="0"/>
                </a:spcAft>
              </a:pPr>
              <a:t>39</a:t>
            </a:fld>
            <a:endParaRPr lang="en-US" altLang="en-US">
              <a:latin typeface="Arial" panose="020B0604020202020204" pitchFamily="34" charset="0"/>
            </a:endParaRPr>
          </a:p>
        </p:txBody>
      </p:sp>
      <p:sp>
        <p:nvSpPr>
          <p:cNvPr id="90118" name="Date Placeholder 3">
            <a:extLst>
              <a:ext uri="{FF2B5EF4-FFF2-40B4-BE49-F238E27FC236}">
                <a16:creationId xmlns:a16="http://schemas.microsoft.com/office/drawing/2014/main" id="{C607503C-6FFB-4355-BBE5-1C5892944077}"/>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latin typeface="Arial" panose="020B0604020202020204" pitchFamily="34" charset="0"/>
              </a:rPr>
              <a:t>7/21/2020</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Notes Placeholder 2">
            <a:extLst>
              <a:ext uri="{FF2B5EF4-FFF2-40B4-BE49-F238E27FC236}">
                <a16:creationId xmlns:a16="http://schemas.microsoft.com/office/drawing/2014/main" id="{1E04848F-F153-40D0-BB23-51F4E4DE9F3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i="1" dirty="0">
                <a:latin typeface="Times New Roman" panose="02020603050405020304" pitchFamily="18" charset="0"/>
                <a:cs typeface="Times New Roman" panose="02020603050405020304" pitchFamily="18" charset="0"/>
              </a:rPr>
              <a:t>Inform participants this is a two hour class and will end by (insert time that is two hours from planned start time). </a:t>
            </a:r>
          </a:p>
          <a:p>
            <a:endParaRPr lang="en-US" altLang="en-US" i="1" dirty="0">
              <a:latin typeface="Times New Roman" panose="02020603050405020304" pitchFamily="18" charset="0"/>
              <a:cs typeface="Times New Roman" panose="02020603050405020304" pitchFamily="18" charset="0"/>
            </a:endParaRPr>
          </a:p>
          <a:p>
            <a:r>
              <a:rPr lang="en-US" altLang="en-US" i="1" dirty="0">
                <a:latin typeface="Times New Roman" panose="02020603050405020304" pitchFamily="18" charset="0"/>
                <a:cs typeface="Times New Roman" panose="02020603050405020304" pitchFamily="18" charset="0"/>
              </a:rPr>
              <a:t>Explain that the class slides are available upon request. To receive the slide handout, email _______________ (add contact information to chat box by copying and pasting from title slide).  Explain that the document will be sent as an email with an attached file. </a:t>
            </a:r>
          </a:p>
          <a:p>
            <a:endParaRPr lang="en-US" altLang="en-US" i="1" dirty="0">
              <a:latin typeface="Times New Roman" panose="02020603050405020304" pitchFamily="18" charset="0"/>
              <a:cs typeface="Times New Roman" panose="02020603050405020304" pitchFamily="18" charset="0"/>
            </a:endParaRPr>
          </a:p>
          <a:p>
            <a:r>
              <a:rPr lang="en-US" altLang="en-US" i="1" dirty="0">
                <a:latin typeface="Times New Roman" panose="02020603050405020304" pitchFamily="18" charset="0"/>
                <a:cs typeface="Times New Roman" panose="02020603050405020304" pitchFamily="18" charset="0"/>
              </a:rPr>
              <a:t>Let participants know that the class will be recorded, if applicable. (record class to the Cloud).Inform participants that they can mute and unmute their audio. Remind them that when in “unmute” mode, their conversations and background noise can be heard. </a:t>
            </a:r>
          </a:p>
          <a:p>
            <a:endParaRPr lang="en-US" altLang="en-US" i="1" dirty="0">
              <a:latin typeface="Times New Roman" panose="02020603050405020304" pitchFamily="18" charset="0"/>
              <a:cs typeface="Times New Roman" panose="02020603050405020304" pitchFamily="18" charset="0"/>
            </a:endParaRPr>
          </a:p>
          <a:p>
            <a:r>
              <a:rPr lang="en-US" altLang="en-US" i="1" dirty="0">
                <a:latin typeface="Times New Roman" panose="02020603050405020304" pitchFamily="18" charset="0"/>
                <a:cs typeface="Times New Roman" panose="02020603050405020304" pitchFamily="18" charset="0"/>
              </a:rPr>
              <a:t>Let’s practice the mute/unmute features of Zoom. Allow time for practice. Let’s practice communicating through the chat box in Zoom by sharing your favorite fruit. Allow time for practice.</a:t>
            </a:r>
          </a:p>
          <a:p>
            <a:endParaRPr lang="en-US" altLang="en-US" i="1" dirty="0">
              <a:latin typeface="Times New Roman" panose="02020603050405020304" pitchFamily="18" charset="0"/>
              <a:cs typeface="Times New Roman" panose="02020603050405020304" pitchFamily="18" charset="0"/>
            </a:endParaRPr>
          </a:p>
          <a:p>
            <a:r>
              <a:rPr lang="en-US" altLang="en-US" i="1" dirty="0">
                <a:latin typeface="Times New Roman" panose="02020603050405020304" pitchFamily="18" charset="0"/>
                <a:cs typeface="Times New Roman" panose="02020603050405020304" pitchFamily="18" charset="0"/>
              </a:rPr>
              <a:t>Encourage participants to ask questions and provide comment as appropriate to the class content. Explain that participants may ask questions or provide input by unmuting their audio or typing in the chat box.  </a:t>
            </a:r>
          </a:p>
          <a:p>
            <a:endParaRPr lang="en-US" altLang="en-US" i="1" dirty="0">
              <a:latin typeface="Times New Roman" panose="02020603050405020304" pitchFamily="18" charset="0"/>
              <a:cs typeface="Times New Roman" panose="02020603050405020304" pitchFamily="18" charset="0"/>
            </a:endParaRPr>
          </a:p>
          <a:p>
            <a:r>
              <a:rPr lang="en-US" altLang="en-US" i="1" dirty="0">
                <a:latin typeface="Times New Roman" panose="02020603050405020304" pitchFamily="18" charset="0"/>
                <a:cs typeface="Times New Roman" panose="02020603050405020304" pitchFamily="18" charset="0"/>
              </a:rPr>
              <a:t>Attendance will be taken at the end of class via a Survey Monkey survey. To receive a Certificate of Completion for the class, complete the Attendance Survey.  The Attendance Survey will ask for Sponsor Number, Sponsor Name, and Names of Attendees. For example, Sponsor Number for a public school is the USD designation. Sponsor Name for a public school is the name of the school district. As an added note regarding the Attendance Survey, multiple attendees from one Sponsor can be included in a single Attendance Survey.</a:t>
            </a:r>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p:txBody>
      </p:sp>
      <p:sp>
        <p:nvSpPr>
          <p:cNvPr id="18435" name="Slide Image Placeholder 5">
            <a:extLst>
              <a:ext uri="{FF2B5EF4-FFF2-40B4-BE49-F238E27FC236}">
                <a16:creationId xmlns:a16="http://schemas.microsoft.com/office/drawing/2014/main" id="{12BC1579-E248-47AE-B5AB-BB7EE632953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Footer Placeholder 6">
            <a:extLst>
              <a:ext uri="{FF2B5EF4-FFF2-40B4-BE49-F238E27FC236}">
                <a16:creationId xmlns:a16="http://schemas.microsoft.com/office/drawing/2014/main" id="{B231C0D8-183F-4103-9CC2-43D08AC23F11}"/>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latin typeface="Arial" panose="020B0604020202020204" pitchFamily="34" charset="0"/>
              </a:rPr>
              <a:t>* Collaborating with Community Health Professionals-Virtual * Child Nutrition &amp; Wellness, KSDE</a:t>
            </a:r>
          </a:p>
        </p:txBody>
      </p:sp>
      <p:sp>
        <p:nvSpPr>
          <p:cNvPr id="18437" name="Slide Number Placeholder 7">
            <a:extLst>
              <a:ext uri="{FF2B5EF4-FFF2-40B4-BE49-F238E27FC236}">
                <a16:creationId xmlns:a16="http://schemas.microsoft.com/office/drawing/2014/main" id="{173FD1BE-1A97-479F-A22D-0F446C1397E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FE25AAE-903B-40F2-9C98-BFFC04D4EEEE}" type="slidenum">
              <a:rPr lang="en-US" altLang="en-US" smtClean="0">
                <a:latin typeface="Arial" panose="020B0604020202020204" pitchFamily="34" charset="0"/>
              </a:rPr>
              <a:pPr fontAlgn="base">
                <a:spcBef>
                  <a:spcPct val="0"/>
                </a:spcBef>
                <a:spcAft>
                  <a:spcPct val="0"/>
                </a:spcAft>
              </a:pPr>
              <a:t>4</a:t>
            </a:fld>
            <a:endParaRPr lang="en-US" altLang="en-US">
              <a:latin typeface="Arial" panose="020B0604020202020204" pitchFamily="34" charset="0"/>
            </a:endParaRPr>
          </a:p>
        </p:txBody>
      </p:sp>
      <p:sp>
        <p:nvSpPr>
          <p:cNvPr id="18438" name="Date Placeholder 8">
            <a:extLst>
              <a:ext uri="{FF2B5EF4-FFF2-40B4-BE49-F238E27FC236}">
                <a16:creationId xmlns:a16="http://schemas.microsoft.com/office/drawing/2014/main" id="{9AF120FA-A3B1-455B-81EC-9D16DB8526B1}"/>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latin typeface="Arial" panose="020B0604020202020204" pitchFamily="34" charset="0"/>
              </a:rPr>
              <a:t>7/21/2020</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A32FDFB5-AE46-4BBD-82FF-2825E6A8BD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a:extLst>
              <a:ext uri="{FF2B5EF4-FFF2-40B4-BE49-F238E27FC236}">
                <a16:creationId xmlns:a16="http://schemas.microsoft.com/office/drawing/2014/main" id="{29A04C00-74C9-4CC2-8A6B-9E40A9EB17A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indent="-608013"/>
            <a:r>
              <a:rPr lang="en-US" altLang="en-US"/>
              <a:t>Resource support can range from provision of research data on the benefits of living a wholesome lifestyle; to development of family friendly educational activities and curriculum. Supporting organizations may also have colorful displays and handouts to share at no cost or minimal cost. </a:t>
            </a:r>
          </a:p>
        </p:txBody>
      </p:sp>
      <p:sp>
        <p:nvSpPr>
          <p:cNvPr id="92164" name="Footer Placeholder 1">
            <a:extLst>
              <a:ext uri="{FF2B5EF4-FFF2-40B4-BE49-F238E27FC236}">
                <a16:creationId xmlns:a16="http://schemas.microsoft.com/office/drawing/2014/main" id="{64C406F8-42A8-4173-88B5-CB22385FEB57}"/>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latin typeface="Arial" panose="020B0604020202020204" pitchFamily="34" charset="0"/>
              </a:rPr>
              <a:t>* Collaborating with Community Health Professionals-Virtual * Child Nutrition &amp; Wellness, KSDE</a:t>
            </a:r>
          </a:p>
        </p:txBody>
      </p:sp>
      <p:sp>
        <p:nvSpPr>
          <p:cNvPr id="92165" name="Slide Number Placeholder 2">
            <a:extLst>
              <a:ext uri="{FF2B5EF4-FFF2-40B4-BE49-F238E27FC236}">
                <a16:creationId xmlns:a16="http://schemas.microsoft.com/office/drawing/2014/main" id="{D1FCA73B-5575-4D78-BECB-D9DB8AF4486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98196ED-E25B-4D5C-9FC8-5A33168C2A78}" type="slidenum">
              <a:rPr lang="en-US" altLang="en-US" smtClean="0">
                <a:latin typeface="Arial" panose="020B0604020202020204" pitchFamily="34" charset="0"/>
              </a:rPr>
              <a:pPr fontAlgn="base">
                <a:spcBef>
                  <a:spcPct val="0"/>
                </a:spcBef>
                <a:spcAft>
                  <a:spcPct val="0"/>
                </a:spcAft>
              </a:pPr>
              <a:t>40</a:t>
            </a:fld>
            <a:endParaRPr lang="en-US" altLang="en-US">
              <a:latin typeface="Arial" panose="020B0604020202020204" pitchFamily="34" charset="0"/>
            </a:endParaRPr>
          </a:p>
        </p:txBody>
      </p:sp>
      <p:sp>
        <p:nvSpPr>
          <p:cNvPr id="92166" name="Date Placeholder 3">
            <a:extLst>
              <a:ext uri="{FF2B5EF4-FFF2-40B4-BE49-F238E27FC236}">
                <a16:creationId xmlns:a16="http://schemas.microsoft.com/office/drawing/2014/main" id="{367A6AEC-76C1-4F7B-BA54-8DCF2A49958B}"/>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latin typeface="Arial" panose="020B0604020202020204" pitchFamily="34" charset="0"/>
              </a:rPr>
              <a:t>7/21/2020</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C0A52E9F-253A-4097-A46C-456184A98BD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a:extLst>
              <a:ext uri="{FF2B5EF4-FFF2-40B4-BE49-F238E27FC236}">
                <a16:creationId xmlns:a16="http://schemas.microsoft.com/office/drawing/2014/main" id="{0E870FA3-49ED-485C-AE8B-0C6A39735FA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Collaboration in the form of participation in a school wellness event is quick and easy way to partner with community health professionals. </a:t>
            </a:r>
          </a:p>
          <a:p>
            <a:endParaRPr lang="en-US" altLang="en-US"/>
          </a:p>
          <a:p>
            <a:r>
              <a:rPr lang="en-US" altLang="en-US"/>
              <a:t>Schools are able to assemble a large crowd of students, parents, and other community members in one place, and at one time. Schools have the physical facilities and support staff needed to hold a large event. </a:t>
            </a:r>
          </a:p>
          <a:p>
            <a:endParaRPr lang="en-US" altLang="en-US"/>
          </a:p>
          <a:p>
            <a:r>
              <a:rPr lang="en-US" altLang="en-US"/>
              <a:t>Community health professionals have the expertise and educational resources needed to support a school wellness event. </a:t>
            </a:r>
          </a:p>
          <a:p>
            <a:endParaRPr lang="en-US" altLang="en-US"/>
          </a:p>
        </p:txBody>
      </p:sp>
      <p:sp>
        <p:nvSpPr>
          <p:cNvPr id="94212" name="Footer Placeholder 1">
            <a:extLst>
              <a:ext uri="{FF2B5EF4-FFF2-40B4-BE49-F238E27FC236}">
                <a16:creationId xmlns:a16="http://schemas.microsoft.com/office/drawing/2014/main" id="{8F78DDC6-576A-4A94-90C5-E2B614A81017}"/>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latin typeface="Arial" panose="020B0604020202020204" pitchFamily="34" charset="0"/>
              </a:rPr>
              <a:t>* Collaborating with Community Health Professionals-Virtual * Child Nutrition &amp; Wellness, KSDE</a:t>
            </a:r>
          </a:p>
        </p:txBody>
      </p:sp>
      <p:sp>
        <p:nvSpPr>
          <p:cNvPr id="94213" name="Slide Number Placeholder 2">
            <a:extLst>
              <a:ext uri="{FF2B5EF4-FFF2-40B4-BE49-F238E27FC236}">
                <a16:creationId xmlns:a16="http://schemas.microsoft.com/office/drawing/2014/main" id="{BD90CEFA-F22F-473A-BA38-648F92F8709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BD228C0-B756-4676-BEB0-5E2D86636893}" type="slidenum">
              <a:rPr lang="en-US" altLang="en-US" smtClean="0">
                <a:latin typeface="Arial" panose="020B0604020202020204" pitchFamily="34" charset="0"/>
              </a:rPr>
              <a:pPr fontAlgn="base">
                <a:spcBef>
                  <a:spcPct val="0"/>
                </a:spcBef>
                <a:spcAft>
                  <a:spcPct val="0"/>
                </a:spcAft>
              </a:pPr>
              <a:t>41</a:t>
            </a:fld>
            <a:endParaRPr lang="en-US" altLang="en-US">
              <a:latin typeface="Arial" panose="020B0604020202020204" pitchFamily="34" charset="0"/>
            </a:endParaRPr>
          </a:p>
        </p:txBody>
      </p:sp>
      <p:sp>
        <p:nvSpPr>
          <p:cNvPr id="94214" name="Date Placeholder 3">
            <a:extLst>
              <a:ext uri="{FF2B5EF4-FFF2-40B4-BE49-F238E27FC236}">
                <a16:creationId xmlns:a16="http://schemas.microsoft.com/office/drawing/2014/main" id="{62AACD6F-2592-47CC-90C3-653FAC76CAAC}"/>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latin typeface="Arial" panose="020B0604020202020204" pitchFamily="34" charset="0"/>
              </a:rPr>
              <a:t>7/21/2020</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39B8BA50-35B5-4393-837A-A988218B70A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a:extLst>
              <a:ext uri="{FF2B5EF4-FFF2-40B4-BE49-F238E27FC236}">
                <a16:creationId xmlns:a16="http://schemas.microsoft.com/office/drawing/2014/main" id="{86A4CC6D-9D0C-4819-A72B-C2079021F78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Examples of how a community health professional can contribute to a school wellness event include...</a:t>
            </a:r>
            <a:r>
              <a:rPr lang="en-US" altLang="en-US" i="1">
                <a:latin typeface="Times New Roman" panose="02020603050405020304" pitchFamily="18" charset="0"/>
                <a:cs typeface="Times New Roman" panose="02020603050405020304" pitchFamily="18" charset="0"/>
              </a:rPr>
              <a:t>read slide. </a:t>
            </a:r>
          </a:p>
          <a:p>
            <a:endParaRPr lang="en-US" altLang="en-US"/>
          </a:p>
          <a:p>
            <a:endParaRPr lang="en-US" altLang="en-US"/>
          </a:p>
          <a:p>
            <a:endParaRPr lang="en-US" altLang="en-US"/>
          </a:p>
          <a:p>
            <a:endParaRPr lang="en-US" altLang="en-US"/>
          </a:p>
        </p:txBody>
      </p:sp>
      <p:sp>
        <p:nvSpPr>
          <p:cNvPr id="96260" name="Footer Placeholder 1">
            <a:extLst>
              <a:ext uri="{FF2B5EF4-FFF2-40B4-BE49-F238E27FC236}">
                <a16:creationId xmlns:a16="http://schemas.microsoft.com/office/drawing/2014/main" id="{EA124768-8408-4E53-8352-1B457CE0B0CC}"/>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latin typeface="Arial" panose="020B0604020202020204" pitchFamily="34" charset="0"/>
              </a:rPr>
              <a:t>* Collaborating with Community Health Professionals-Virtual * Child Nutrition &amp; Wellness, KSDE</a:t>
            </a:r>
          </a:p>
        </p:txBody>
      </p:sp>
      <p:sp>
        <p:nvSpPr>
          <p:cNvPr id="96261" name="Slide Number Placeholder 2">
            <a:extLst>
              <a:ext uri="{FF2B5EF4-FFF2-40B4-BE49-F238E27FC236}">
                <a16:creationId xmlns:a16="http://schemas.microsoft.com/office/drawing/2014/main" id="{A1F79948-81A4-4B0D-AD4F-B40CE4568CC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B219116-C35B-4E1A-98EA-1965555B7B73}" type="slidenum">
              <a:rPr lang="en-US" altLang="en-US" smtClean="0">
                <a:latin typeface="Arial" panose="020B0604020202020204" pitchFamily="34" charset="0"/>
              </a:rPr>
              <a:pPr fontAlgn="base">
                <a:spcBef>
                  <a:spcPct val="0"/>
                </a:spcBef>
                <a:spcAft>
                  <a:spcPct val="0"/>
                </a:spcAft>
              </a:pPr>
              <a:t>42</a:t>
            </a:fld>
            <a:endParaRPr lang="en-US" altLang="en-US">
              <a:latin typeface="Arial" panose="020B0604020202020204" pitchFamily="34" charset="0"/>
            </a:endParaRPr>
          </a:p>
        </p:txBody>
      </p:sp>
      <p:sp>
        <p:nvSpPr>
          <p:cNvPr id="96262" name="Date Placeholder 3">
            <a:extLst>
              <a:ext uri="{FF2B5EF4-FFF2-40B4-BE49-F238E27FC236}">
                <a16:creationId xmlns:a16="http://schemas.microsoft.com/office/drawing/2014/main" id="{15DE7745-C49F-4DDB-8B5B-7746302F3C38}"/>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latin typeface="Arial" panose="020B0604020202020204" pitchFamily="34" charset="0"/>
              </a:rPr>
              <a:t>7/21/2020</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D92DC3D3-E97C-4FCC-A809-91C558B91E9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7D11112F-B7CB-43DD-8A5E-371CBEE2CDF1}"/>
              </a:ext>
            </a:extLst>
          </p:cNvPr>
          <p:cNvSpPr>
            <a:spLocks noGrp="1"/>
          </p:cNvSpPr>
          <p:nvPr>
            <p:ph type="body" idx="1"/>
          </p:nvPr>
        </p:nvSpPr>
        <p:spPr/>
        <p:txBody>
          <a:bodyPr/>
          <a:lstStyle/>
          <a:p>
            <a:pPr indent="-455613">
              <a:defRPr/>
            </a:pPr>
            <a:r>
              <a:rPr lang="en-US" dirty="0"/>
              <a:t>Collaborative efforts can build on what is already happening in the community. </a:t>
            </a:r>
          </a:p>
          <a:p>
            <a:pPr indent="-455613">
              <a:defRPr/>
            </a:pPr>
            <a:endParaRPr lang="en-US" dirty="0"/>
          </a:p>
          <a:p>
            <a:pPr indent="-455613">
              <a:defRPr/>
            </a:pPr>
            <a:r>
              <a:rPr lang="en-US" dirty="0"/>
              <a:t>When school wellness initiatives align with existing community initiatives, it is easier for all parties to work together to get things done. </a:t>
            </a:r>
            <a:endParaRPr lang="en-US" altLang="en-US" dirty="0"/>
          </a:p>
          <a:p>
            <a:pPr marL="455613" indent="-455613">
              <a:defRPr/>
            </a:pPr>
            <a:endParaRPr lang="en-US" altLang="en-US" dirty="0"/>
          </a:p>
          <a:p>
            <a:pPr indent="-455613">
              <a:defRPr/>
            </a:pPr>
            <a:r>
              <a:rPr lang="en-US" altLang="en-US" dirty="0"/>
              <a:t>Collaboration in community activities can involve a…</a:t>
            </a:r>
            <a:r>
              <a:rPr lang="en-US" altLang="en-US" i="1" dirty="0">
                <a:latin typeface="Times New Roman" panose="02020603050405020304" pitchFamily="18" charset="0"/>
                <a:cs typeface="Times New Roman" panose="02020603050405020304" pitchFamily="18" charset="0"/>
              </a:rPr>
              <a:t>read slide. </a:t>
            </a:r>
          </a:p>
          <a:p>
            <a:pPr marL="455613" indent="-455613">
              <a:defRPr/>
            </a:pPr>
            <a:endParaRPr lang="en-US" altLang="en-US" dirty="0"/>
          </a:p>
          <a:p>
            <a:pPr>
              <a:defRPr/>
            </a:pPr>
            <a:endParaRPr lang="en-US" dirty="0"/>
          </a:p>
        </p:txBody>
      </p:sp>
      <p:sp>
        <p:nvSpPr>
          <p:cNvPr id="98308" name="Footer Placeholder 1">
            <a:extLst>
              <a:ext uri="{FF2B5EF4-FFF2-40B4-BE49-F238E27FC236}">
                <a16:creationId xmlns:a16="http://schemas.microsoft.com/office/drawing/2014/main" id="{1A87811C-5B11-4E40-9263-9DB44CFA8DAD}"/>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latin typeface="Arial" panose="020B0604020202020204" pitchFamily="34" charset="0"/>
              </a:rPr>
              <a:t>* Collaborating with Community Health Professionals-Virtual * Child Nutrition &amp; Wellness, KSDE</a:t>
            </a:r>
          </a:p>
        </p:txBody>
      </p:sp>
      <p:sp>
        <p:nvSpPr>
          <p:cNvPr id="98309" name="Slide Number Placeholder 3">
            <a:extLst>
              <a:ext uri="{FF2B5EF4-FFF2-40B4-BE49-F238E27FC236}">
                <a16:creationId xmlns:a16="http://schemas.microsoft.com/office/drawing/2014/main" id="{3D6303E7-FE1A-4905-B49D-FB85B1D1657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1C1000A-24A8-4104-956A-1436541AAB6D}" type="slidenum">
              <a:rPr lang="en-US" altLang="en-US" smtClean="0">
                <a:latin typeface="Arial" panose="020B0604020202020204" pitchFamily="34" charset="0"/>
              </a:rPr>
              <a:pPr fontAlgn="base">
                <a:spcBef>
                  <a:spcPct val="0"/>
                </a:spcBef>
                <a:spcAft>
                  <a:spcPct val="0"/>
                </a:spcAft>
              </a:pPr>
              <a:t>43</a:t>
            </a:fld>
            <a:endParaRPr lang="en-US" altLang="en-US">
              <a:latin typeface="Arial" panose="020B0604020202020204" pitchFamily="34" charset="0"/>
            </a:endParaRPr>
          </a:p>
        </p:txBody>
      </p:sp>
      <p:sp>
        <p:nvSpPr>
          <p:cNvPr id="98310" name="Date Placeholder 4">
            <a:extLst>
              <a:ext uri="{FF2B5EF4-FFF2-40B4-BE49-F238E27FC236}">
                <a16:creationId xmlns:a16="http://schemas.microsoft.com/office/drawing/2014/main" id="{95D2EF56-EFEB-493A-9C30-594C45F99958}"/>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latin typeface="Arial" panose="020B0604020202020204" pitchFamily="34" charset="0"/>
              </a:rPr>
              <a:t>7/21/2020</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a:extLst>
              <a:ext uri="{FF2B5EF4-FFF2-40B4-BE49-F238E27FC236}">
                <a16:creationId xmlns:a16="http://schemas.microsoft.com/office/drawing/2014/main" id="{06F93673-34B2-42DC-94D3-A1760CB7F41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a:extLst>
              <a:ext uri="{FF2B5EF4-FFF2-40B4-BE49-F238E27FC236}">
                <a16:creationId xmlns:a16="http://schemas.microsoft.com/office/drawing/2014/main" id="{3B2AD5AF-2CEF-4396-83F6-6D704EAB9B2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Community health professionals who want to have input on policy development and have active involvement in event planning could be invited to join the School Wellness Committee. </a:t>
            </a:r>
          </a:p>
          <a:p>
            <a:endParaRPr lang="en-US" altLang="en-US"/>
          </a:p>
          <a:p>
            <a:r>
              <a:rPr lang="en-US" altLang="en-US"/>
              <a:t>The School Wellness Committee is responsible for evaluating the levels of achievement in certain areas of health and wellness in the school environment. The committee, then, identifies ways to advance wellness initiatives by setting both short-term and long-term goals. Oftentimes, the involvement of a health professional in the community will depend on the wellness goals identified as part of the Wellness Policy Builder process. </a:t>
            </a:r>
          </a:p>
          <a:p>
            <a:endParaRPr lang="en-US" altLang="en-US"/>
          </a:p>
        </p:txBody>
      </p:sp>
      <p:sp>
        <p:nvSpPr>
          <p:cNvPr id="100356" name="Footer Placeholder 1">
            <a:extLst>
              <a:ext uri="{FF2B5EF4-FFF2-40B4-BE49-F238E27FC236}">
                <a16:creationId xmlns:a16="http://schemas.microsoft.com/office/drawing/2014/main" id="{4D7DBAA3-C5ED-4AFB-A0C7-B1F10B3C6703}"/>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latin typeface="Arial" panose="020B0604020202020204" pitchFamily="34" charset="0"/>
              </a:rPr>
              <a:t>* Collaborating with Community Health Professionals-Virtual * Child Nutrition &amp; Wellness, KSDE</a:t>
            </a:r>
          </a:p>
        </p:txBody>
      </p:sp>
      <p:sp>
        <p:nvSpPr>
          <p:cNvPr id="100357" name="Slide Number Placeholder 2">
            <a:extLst>
              <a:ext uri="{FF2B5EF4-FFF2-40B4-BE49-F238E27FC236}">
                <a16:creationId xmlns:a16="http://schemas.microsoft.com/office/drawing/2014/main" id="{79FF2E10-AB7D-4298-B831-373E2AE457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84F8B4F-ED25-4578-B490-80A5DACD5AA5}" type="slidenum">
              <a:rPr lang="en-US" altLang="en-US" smtClean="0">
                <a:latin typeface="Arial" panose="020B0604020202020204" pitchFamily="34" charset="0"/>
              </a:rPr>
              <a:pPr fontAlgn="base">
                <a:spcBef>
                  <a:spcPct val="0"/>
                </a:spcBef>
                <a:spcAft>
                  <a:spcPct val="0"/>
                </a:spcAft>
              </a:pPr>
              <a:t>44</a:t>
            </a:fld>
            <a:endParaRPr lang="en-US" altLang="en-US">
              <a:latin typeface="Arial" panose="020B0604020202020204" pitchFamily="34" charset="0"/>
            </a:endParaRPr>
          </a:p>
        </p:txBody>
      </p:sp>
      <p:sp>
        <p:nvSpPr>
          <p:cNvPr id="100358" name="Date Placeholder 3">
            <a:extLst>
              <a:ext uri="{FF2B5EF4-FFF2-40B4-BE49-F238E27FC236}">
                <a16:creationId xmlns:a16="http://schemas.microsoft.com/office/drawing/2014/main" id="{5EAD870E-EEDE-43A7-9ABE-97953F811E14}"/>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latin typeface="Arial" panose="020B0604020202020204" pitchFamily="34" charset="0"/>
              </a:rPr>
              <a:t>7/21/2020</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9046EC82-3709-4967-8566-1719151A89C3}"/>
              </a:ext>
            </a:extLst>
          </p:cNvPr>
          <p:cNvSpPr>
            <a:spLocks noGrp="1" noRot="1" noChangeAspect="1" noTextEdit="1"/>
          </p:cNvSpPr>
          <p:nvPr>
            <p:ph type="sldImg"/>
          </p:nvPr>
        </p:nvSpPr>
        <p:spPr bwMode="auto">
          <a:xfrm>
            <a:off x="1371600" y="531813"/>
            <a:ext cx="4270375" cy="24018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a:extLst>
              <a:ext uri="{FF2B5EF4-FFF2-40B4-BE49-F238E27FC236}">
                <a16:creationId xmlns:a16="http://schemas.microsoft.com/office/drawing/2014/main" id="{2A0EB8F6-3670-4BF1-A652-FE40BFEB4C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 Wellness Policy Builder process involves completion of an assessment of the district’s status in four main categories, Nutrition, Nutrition Promotion and Education, Physical Activity, and Integrated School Based Wellness. </a:t>
            </a:r>
            <a:endParaRPr lang="en-US" altLang="en-US" i="1"/>
          </a:p>
        </p:txBody>
      </p:sp>
      <p:sp>
        <p:nvSpPr>
          <p:cNvPr id="102404" name="Footer Placeholder 1">
            <a:extLst>
              <a:ext uri="{FF2B5EF4-FFF2-40B4-BE49-F238E27FC236}">
                <a16:creationId xmlns:a16="http://schemas.microsoft.com/office/drawing/2014/main" id="{CD4BFE29-248E-42E5-B666-966DD5137F2B}"/>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latin typeface="Arial" panose="020B0604020202020204" pitchFamily="34" charset="0"/>
              </a:rPr>
              <a:t>* Collaborating with Community Health Professionals-Virtual * Child Nutrition &amp; Wellness, KSDE</a:t>
            </a:r>
          </a:p>
        </p:txBody>
      </p:sp>
      <p:sp>
        <p:nvSpPr>
          <p:cNvPr id="102405" name="Slide Number Placeholder 2">
            <a:extLst>
              <a:ext uri="{FF2B5EF4-FFF2-40B4-BE49-F238E27FC236}">
                <a16:creationId xmlns:a16="http://schemas.microsoft.com/office/drawing/2014/main" id="{FAAD787F-C08C-4E8B-B34D-F3CB1DFB51E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DAD9970-5099-4F8C-9F5A-F63C5D65FBAF}" type="slidenum">
              <a:rPr lang="en-US" altLang="en-US" smtClean="0">
                <a:latin typeface="Arial" panose="020B0604020202020204" pitchFamily="34" charset="0"/>
              </a:rPr>
              <a:pPr fontAlgn="base">
                <a:spcBef>
                  <a:spcPct val="0"/>
                </a:spcBef>
                <a:spcAft>
                  <a:spcPct val="0"/>
                </a:spcAft>
              </a:pPr>
              <a:t>45</a:t>
            </a:fld>
            <a:endParaRPr lang="en-US" altLang="en-US">
              <a:latin typeface="Arial" panose="020B0604020202020204" pitchFamily="34" charset="0"/>
            </a:endParaRPr>
          </a:p>
        </p:txBody>
      </p:sp>
      <p:sp>
        <p:nvSpPr>
          <p:cNvPr id="102406" name="Date Placeholder 3">
            <a:extLst>
              <a:ext uri="{FF2B5EF4-FFF2-40B4-BE49-F238E27FC236}">
                <a16:creationId xmlns:a16="http://schemas.microsoft.com/office/drawing/2014/main" id="{BA46F186-9E53-4BC9-9445-D5FDC2075F8F}"/>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latin typeface="Arial" panose="020B0604020202020204" pitchFamily="34" charset="0"/>
              </a:rPr>
              <a:t>7/21/2020</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95B8358D-4281-4A48-A7DC-EC67F660A20E}"/>
              </a:ext>
            </a:extLst>
          </p:cNvPr>
          <p:cNvSpPr>
            <a:spLocks noGrp="1" noRot="1" noChangeAspect="1" noTextEdit="1"/>
          </p:cNvSpPr>
          <p:nvPr>
            <p:ph type="sldImg"/>
          </p:nvPr>
        </p:nvSpPr>
        <p:spPr bwMode="auto">
          <a:xfrm>
            <a:off x="1371600" y="531813"/>
            <a:ext cx="4270375" cy="24018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a:extLst>
              <a:ext uri="{FF2B5EF4-FFF2-40B4-BE49-F238E27FC236}">
                <a16:creationId xmlns:a16="http://schemas.microsoft.com/office/drawing/2014/main" id="{90EBD1E8-FD50-4EA5-900B-EBC10C9FE32F}"/>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dirty="0"/>
              <a:t>The Kansas School Wellness Policy Model Guidelines assist school districts with establishing wellness policies that support a healthy school environment. Using the guidelines, the school wellness committee members make decisions on which policy statements to include in local wellness initiatives. </a:t>
            </a:r>
          </a:p>
          <a:p>
            <a:pPr>
              <a:defRPr/>
            </a:pPr>
            <a:endParaRPr lang="en-US" altLang="en-US" dirty="0"/>
          </a:p>
          <a:p>
            <a:pPr>
              <a:defRPr/>
            </a:pPr>
            <a:r>
              <a:rPr lang="en-US" altLang="en-US" dirty="0"/>
              <a:t>Each policy statement falls within one of three levels: </a:t>
            </a:r>
          </a:p>
          <a:p>
            <a:pPr marL="228600" indent="-228600">
              <a:buFontTx/>
              <a:buAutoNum type="arabicParenR"/>
              <a:defRPr/>
            </a:pPr>
            <a:r>
              <a:rPr lang="en-US" altLang="en-US" dirty="0"/>
              <a:t>Implementing level, in which policy meets all requirements of federal/state laws, regulations and policies</a:t>
            </a:r>
          </a:p>
          <a:p>
            <a:pPr marL="228600" indent="-228600">
              <a:buFontTx/>
              <a:buAutoNum type="arabicParenR"/>
              <a:defRPr/>
            </a:pPr>
            <a:r>
              <a:rPr lang="en-US" altLang="en-US" dirty="0"/>
              <a:t>Transitioning level, in which policies show growth from the implementing level</a:t>
            </a:r>
          </a:p>
          <a:p>
            <a:pPr marL="228600" indent="-228600">
              <a:buFontTx/>
              <a:buAutoNum type="arabicParenR"/>
              <a:defRPr/>
            </a:pPr>
            <a:r>
              <a:rPr lang="en-US" altLang="en-US" dirty="0"/>
              <a:t>Modeling level, in which policies reflect highly effective practices</a:t>
            </a:r>
          </a:p>
          <a:p>
            <a:pPr>
              <a:defRPr/>
            </a:pPr>
            <a:endParaRPr lang="en-US" altLang="en-US" dirty="0"/>
          </a:p>
        </p:txBody>
      </p:sp>
      <p:sp>
        <p:nvSpPr>
          <p:cNvPr id="104452" name="Footer Placeholder 1">
            <a:extLst>
              <a:ext uri="{FF2B5EF4-FFF2-40B4-BE49-F238E27FC236}">
                <a16:creationId xmlns:a16="http://schemas.microsoft.com/office/drawing/2014/main" id="{034ADE60-EC3B-4370-8844-6C86C9049802}"/>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latin typeface="Arial" panose="020B0604020202020204" pitchFamily="34" charset="0"/>
              </a:rPr>
              <a:t>* Collaborating with Community Health Professionals-Virtual * Child Nutrition &amp; Wellness, KSDE</a:t>
            </a:r>
          </a:p>
        </p:txBody>
      </p:sp>
      <p:sp>
        <p:nvSpPr>
          <p:cNvPr id="104453" name="Slide Number Placeholder 2">
            <a:extLst>
              <a:ext uri="{FF2B5EF4-FFF2-40B4-BE49-F238E27FC236}">
                <a16:creationId xmlns:a16="http://schemas.microsoft.com/office/drawing/2014/main" id="{00156813-B7EE-4B27-AE19-D2F101C970A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B8A3F7D-D3D7-4C57-9256-66483D6394E8}" type="slidenum">
              <a:rPr lang="en-US" altLang="en-US" smtClean="0">
                <a:latin typeface="Arial" panose="020B0604020202020204" pitchFamily="34" charset="0"/>
              </a:rPr>
              <a:pPr fontAlgn="base">
                <a:spcBef>
                  <a:spcPct val="0"/>
                </a:spcBef>
                <a:spcAft>
                  <a:spcPct val="0"/>
                </a:spcAft>
              </a:pPr>
              <a:t>46</a:t>
            </a:fld>
            <a:endParaRPr lang="en-US" altLang="en-US">
              <a:latin typeface="Arial" panose="020B0604020202020204" pitchFamily="34" charset="0"/>
            </a:endParaRPr>
          </a:p>
        </p:txBody>
      </p:sp>
      <p:sp>
        <p:nvSpPr>
          <p:cNvPr id="104454" name="Date Placeholder 3">
            <a:extLst>
              <a:ext uri="{FF2B5EF4-FFF2-40B4-BE49-F238E27FC236}">
                <a16:creationId xmlns:a16="http://schemas.microsoft.com/office/drawing/2014/main" id="{E5C21A94-F706-4537-81AB-CE342BCFC32C}"/>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latin typeface="Arial" panose="020B0604020202020204" pitchFamily="34" charset="0"/>
              </a:rPr>
              <a:t>7/21/2020</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0B63D43E-588F-4E58-85DC-6C7A64BA790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a:extLst>
              <a:ext uri="{FF2B5EF4-FFF2-40B4-BE49-F238E27FC236}">
                <a16:creationId xmlns:a16="http://schemas.microsoft.com/office/drawing/2014/main" id="{79599FFB-3BEF-4A73-949B-7E0557F349B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For example, in the General Guidelines section of the Wellness Policy Builder, to meet the “Implementing” level, the district should partner with local health agencies and community organizations on an annual basis. To meet “Transitioning” and “Modeling” levels, the collaboration with community health professionals would occur more often. The committee could, then, set a goal for collaborative efforts to occur more regularly than once per year. </a:t>
            </a:r>
          </a:p>
          <a:p>
            <a:endParaRPr lang="en-US" altLang="en-US"/>
          </a:p>
        </p:txBody>
      </p:sp>
      <p:sp>
        <p:nvSpPr>
          <p:cNvPr id="106500" name="Footer Placeholder 1">
            <a:extLst>
              <a:ext uri="{FF2B5EF4-FFF2-40B4-BE49-F238E27FC236}">
                <a16:creationId xmlns:a16="http://schemas.microsoft.com/office/drawing/2014/main" id="{1FC84560-BCA6-4052-98D0-2DD128C20B00}"/>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latin typeface="Arial" panose="020B0604020202020204" pitchFamily="34" charset="0"/>
              </a:rPr>
              <a:t>* Collaborating with Community Health Professionals-Virtual * Child Nutrition &amp; Wellness, KSDE</a:t>
            </a:r>
          </a:p>
        </p:txBody>
      </p:sp>
      <p:sp>
        <p:nvSpPr>
          <p:cNvPr id="106501" name="Slide Number Placeholder 2">
            <a:extLst>
              <a:ext uri="{FF2B5EF4-FFF2-40B4-BE49-F238E27FC236}">
                <a16:creationId xmlns:a16="http://schemas.microsoft.com/office/drawing/2014/main" id="{4134F81A-E5F5-4777-8BAC-16254190C34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CBF92A7-3C61-4E73-98A4-FA3EA420799D}" type="slidenum">
              <a:rPr lang="en-US" altLang="en-US" smtClean="0">
                <a:latin typeface="Arial" panose="020B0604020202020204" pitchFamily="34" charset="0"/>
              </a:rPr>
              <a:pPr fontAlgn="base">
                <a:spcBef>
                  <a:spcPct val="0"/>
                </a:spcBef>
                <a:spcAft>
                  <a:spcPct val="0"/>
                </a:spcAft>
              </a:pPr>
              <a:t>47</a:t>
            </a:fld>
            <a:endParaRPr lang="en-US" altLang="en-US">
              <a:latin typeface="Arial" panose="020B0604020202020204" pitchFamily="34" charset="0"/>
            </a:endParaRPr>
          </a:p>
        </p:txBody>
      </p:sp>
      <p:sp>
        <p:nvSpPr>
          <p:cNvPr id="106502" name="Date Placeholder 3">
            <a:extLst>
              <a:ext uri="{FF2B5EF4-FFF2-40B4-BE49-F238E27FC236}">
                <a16:creationId xmlns:a16="http://schemas.microsoft.com/office/drawing/2014/main" id="{CC0291B0-6E3D-4284-88CE-4144F356C2E7}"/>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latin typeface="Arial" panose="020B0604020202020204" pitchFamily="34" charset="0"/>
              </a:rPr>
              <a:t>7/21/2020</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2D71FD7C-F506-4C92-A9CC-D9B51468FC0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a:extLst>
              <a:ext uri="{FF2B5EF4-FFF2-40B4-BE49-F238E27FC236}">
                <a16:creationId xmlns:a16="http://schemas.microsoft.com/office/drawing/2014/main" id="{2B8404B9-D78D-4135-A46C-89DE21DC36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 completion of the Nutrition Promotion and Education section of this district’s Wellness Policy Builder, the committee has determined this school district meets the “Transitioning” level for providing nutrition education to students. The committee could, then, decide that “Transitioning” is a good place to be for now, and setting a goal for the “Modeling” level is something they could consider at another time.  </a:t>
            </a:r>
          </a:p>
          <a:p>
            <a:endParaRPr lang="en-US" altLang="en-US"/>
          </a:p>
          <a:p>
            <a:endParaRPr lang="en-US" altLang="en-US"/>
          </a:p>
        </p:txBody>
      </p:sp>
      <p:sp>
        <p:nvSpPr>
          <p:cNvPr id="108548" name="Footer Placeholder 1">
            <a:extLst>
              <a:ext uri="{FF2B5EF4-FFF2-40B4-BE49-F238E27FC236}">
                <a16:creationId xmlns:a16="http://schemas.microsoft.com/office/drawing/2014/main" id="{AEBC9A73-76AA-40DA-85B9-A5BCB65CDADE}"/>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latin typeface="Arial" panose="020B0604020202020204" pitchFamily="34" charset="0"/>
              </a:rPr>
              <a:t>* Collaborating with Community Health Professionals-Virtual * Child Nutrition &amp; Wellness, KSDE</a:t>
            </a:r>
          </a:p>
        </p:txBody>
      </p:sp>
      <p:sp>
        <p:nvSpPr>
          <p:cNvPr id="108549" name="Slide Number Placeholder 2">
            <a:extLst>
              <a:ext uri="{FF2B5EF4-FFF2-40B4-BE49-F238E27FC236}">
                <a16:creationId xmlns:a16="http://schemas.microsoft.com/office/drawing/2014/main" id="{BCBAE46E-41A3-4B81-B273-FDBF35446B2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34F1D0E-A5EF-499D-A5E7-2A6700FD9294}" type="slidenum">
              <a:rPr lang="en-US" altLang="en-US" smtClean="0">
                <a:latin typeface="Arial" panose="020B0604020202020204" pitchFamily="34" charset="0"/>
              </a:rPr>
              <a:pPr fontAlgn="base">
                <a:spcBef>
                  <a:spcPct val="0"/>
                </a:spcBef>
                <a:spcAft>
                  <a:spcPct val="0"/>
                </a:spcAft>
              </a:pPr>
              <a:t>48</a:t>
            </a:fld>
            <a:endParaRPr lang="en-US" altLang="en-US">
              <a:latin typeface="Arial" panose="020B0604020202020204" pitchFamily="34" charset="0"/>
            </a:endParaRPr>
          </a:p>
        </p:txBody>
      </p:sp>
      <p:sp>
        <p:nvSpPr>
          <p:cNvPr id="108550" name="Date Placeholder 3">
            <a:extLst>
              <a:ext uri="{FF2B5EF4-FFF2-40B4-BE49-F238E27FC236}">
                <a16:creationId xmlns:a16="http://schemas.microsoft.com/office/drawing/2014/main" id="{B1C4E7D7-834B-4DD6-B11E-3F6D3C03802D}"/>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latin typeface="Arial" panose="020B0604020202020204" pitchFamily="34" charset="0"/>
              </a:rPr>
              <a:t>7/21/2020</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a:extLst>
              <a:ext uri="{FF2B5EF4-FFF2-40B4-BE49-F238E27FC236}">
                <a16:creationId xmlns:a16="http://schemas.microsoft.com/office/drawing/2014/main" id="{0E413432-E898-461E-9325-A9602449C74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a:extLst>
              <a:ext uri="{FF2B5EF4-FFF2-40B4-BE49-F238E27FC236}">
                <a16:creationId xmlns:a16="http://schemas.microsoft.com/office/drawing/2014/main" id="{8F6D6A59-EE64-4DEF-909B-D9194DFBD00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 the completion of the Physical Activity section of this district’s Wellness Policy Builder, the wellness committee has determined the school district meets the “Modeling” level for making both indoor and outdoor physical activity facilities available to the community at certain times. Since “Modeling” level is going above and beyond, it should be celebrated and no further goal setting is needed. </a:t>
            </a:r>
          </a:p>
          <a:p>
            <a:endParaRPr lang="en-US" altLang="en-US"/>
          </a:p>
        </p:txBody>
      </p:sp>
      <p:sp>
        <p:nvSpPr>
          <p:cNvPr id="110596" name="Footer Placeholder 1">
            <a:extLst>
              <a:ext uri="{FF2B5EF4-FFF2-40B4-BE49-F238E27FC236}">
                <a16:creationId xmlns:a16="http://schemas.microsoft.com/office/drawing/2014/main" id="{0D65E12C-72AE-4898-9373-ADF23C1F5053}"/>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latin typeface="Arial" panose="020B0604020202020204" pitchFamily="34" charset="0"/>
              </a:rPr>
              <a:t>* Collaborating with Community Health Professionals-Virtual * Child Nutrition &amp; Wellness, KSDE</a:t>
            </a:r>
          </a:p>
        </p:txBody>
      </p:sp>
      <p:sp>
        <p:nvSpPr>
          <p:cNvPr id="110597" name="Slide Number Placeholder 2">
            <a:extLst>
              <a:ext uri="{FF2B5EF4-FFF2-40B4-BE49-F238E27FC236}">
                <a16:creationId xmlns:a16="http://schemas.microsoft.com/office/drawing/2014/main" id="{38AA0871-A165-4F53-A4DC-97065BC7018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11C005D-7C32-41B5-8A37-0387CE1522FA}" type="slidenum">
              <a:rPr lang="en-US" altLang="en-US" smtClean="0">
                <a:latin typeface="Arial" panose="020B0604020202020204" pitchFamily="34" charset="0"/>
              </a:rPr>
              <a:pPr fontAlgn="base">
                <a:spcBef>
                  <a:spcPct val="0"/>
                </a:spcBef>
                <a:spcAft>
                  <a:spcPct val="0"/>
                </a:spcAft>
              </a:pPr>
              <a:t>49</a:t>
            </a:fld>
            <a:endParaRPr lang="en-US" altLang="en-US">
              <a:latin typeface="Arial" panose="020B0604020202020204" pitchFamily="34" charset="0"/>
            </a:endParaRPr>
          </a:p>
        </p:txBody>
      </p:sp>
      <p:sp>
        <p:nvSpPr>
          <p:cNvPr id="110598" name="Date Placeholder 3">
            <a:extLst>
              <a:ext uri="{FF2B5EF4-FFF2-40B4-BE49-F238E27FC236}">
                <a16:creationId xmlns:a16="http://schemas.microsoft.com/office/drawing/2014/main" id="{41A69D39-9E4E-4C67-AB45-ACE97B7548A3}"/>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latin typeface="Arial" panose="020B0604020202020204" pitchFamily="34" charset="0"/>
              </a:rPr>
              <a:t>7/21/2020</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Notes Placeholder 2">
            <a:extLst>
              <a:ext uri="{FF2B5EF4-FFF2-40B4-BE49-F238E27FC236}">
                <a16:creationId xmlns:a16="http://schemas.microsoft.com/office/drawing/2014/main" id="{0D998BBB-35DC-4AC0-B536-6D086849804B}"/>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fontAlgn="auto" hangingPunct="1">
              <a:spcBef>
                <a:spcPts val="0"/>
              </a:spcBef>
              <a:spcAft>
                <a:spcPts val="0"/>
              </a:spcAft>
              <a:defRPr/>
            </a:pPr>
            <a:r>
              <a:rPr lang="en-US" altLang="en-US" dirty="0"/>
              <a:t>Impacting the health of children in a positive way is the focal point of school wellness initiatives. Community health professionals can help support schools in collaborative efforts to promote health and wellness. </a:t>
            </a:r>
          </a:p>
          <a:p>
            <a:pPr eaLnBrk="1" fontAlgn="auto" hangingPunct="1">
              <a:spcBef>
                <a:spcPts val="0"/>
              </a:spcBef>
              <a:spcAft>
                <a:spcPts val="0"/>
              </a:spcAft>
              <a:defRPr/>
            </a:pPr>
            <a:endParaRPr lang="en-US" altLang="en-US" dirty="0"/>
          </a:p>
          <a:p>
            <a:pPr eaLnBrk="1" fontAlgn="auto" hangingPunct="1">
              <a:spcBef>
                <a:spcPts val="0"/>
              </a:spcBef>
              <a:spcAft>
                <a:spcPts val="0"/>
              </a:spcAft>
              <a:buFont typeface="Arial" panose="020B0604020202020204" pitchFamily="34" charset="0"/>
              <a:buNone/>
              <a:defRPr/>
            </a:pPr>
            <a:r>
              <a:rPr lang="en-US" altLang="en-US" dirty="0"/>
              <a:t>By the end of the class, participants will…</a:t>
            </a:r>
          </a:p>
          <a:p>
            <a:pPr marL="171450" indent="-171450" eaLnBrk="1" fontAlgn="auto" hangingPunct="1">
              <a:spcBef>
                <a:spcPts val="0"/>
              </a:spcBef>
              <a:spcAft>
                <a:spcPts val="0"/>
              </a:spcAft>
              <a:buFont typeface="Arial" panose="020B0604020202020204" pitchFamily="34" charset="0"/>
              <a:buChar char="•"/>
              <a:defRPr/>
            </a:pPr>
            <a:r>
              <a:rPr lang="en-US" altLang="en-US" dirty="0"/>
              <a:t>Understand importance of collaborating with community health professionals.</a:t>
            </a:r>
          </a:p>
          <a:p>
            <a:pPr marL="171450" indent="-171450" eaLnBrk="1" fontAlgn="auto" hangingPunct="1">
              <a:spcBef>
                <a:spcPts val="0"/>
              </a:spcBef>
              <a:spcAft>
                <a:spcPts val="0"/>
              </a:spcAft>
              <a:buFont typeface="Arial" panose="020B0604020202020204" pitchFamily="34" charset="0"/>
              <a:buChar char="•"/>
              <a:defRPr/>
            </a:pPr>
            <a:r>
              <a:rPr lang="en-US" altLang="en-US" dirty="0"/>
              <a:t>Identify health professional partners.</a:t>
            </a:r>
          </a:p>
          <a:p>
            <a:pPr marL="171450" indent="-171450" eaLnBrk="1" fontAlgn="auto" hangingPunct="1">
              <a:spcBef>
                <a:spcPts val="0"/>
              </a:spcBef>
              <a:spcAft>
                <a:spcPts val="0"/>
              </a:spcAft>
              <a:buFont typeface="Arial" panose="020B0604020202020204" pitchFamily="34" charset="0"/>
              <a:buChar char="•"/>
              <a:defRPr/>
            </a:pPr>
            <a:r>
              <a:rPr lang="en-US" altLang="en-US" dirty="0"/>
              <a:t>Learn methods for connecting with community health professionals.</a:t>
            </a:r>
          </a:p>
          <a:p>
            <a:pPr marL="171450" indent="-171450" eaLnBrk="1" fontAlgn="auto" hangingPunct="1">
              <a:spcBef>
                <a:spcPts val="0"/>
              </a:spcBef>
              <a:spcAft>
                <a:spcPts val="0"/>
              </a:spcAft>
              <a:buFont typeface="Arial" panose="020B0604020202020204" pitchFamily="34" charset="0"/>
              <a:buChar char="•"/>
              <a:defRPr/>
            </a:pPr>
            <a:r>
              <a:rPr lang="en-US" altLang="en-US" dirty="0"/>
              <a:t>Discover ways to collaborate with community health professionals to create healthier school environments. </a:t>
            </a:r>
          </a:p>
          <a:p>
            <a:pPr eaLnBrk="1" hangingPunct="1">
              <a:defRPr/>
            </a:pPr>
            <a:endParaRPr lang="en-US" altLang="en-US" dirty="0"/>
          </a:p>
          <a:p>
            <a:pPr eaLnBrk="1" hangingPunct="1">
              <a:defRPr/>
            </a:pPr>
            <a:endParaRPr lang="en-US" altLang="en-US" dirty="0"/>
          </a:p>
        </p:txBody>
      </p:sp>
      <p:sp>
        <p:nvSpPr>
          <p:cNvPr id="20483" name="Slide Image Placeholder 5">
            <a:extLst>
              <a:ext uri="{FF2B5EF4-FFF2-40B4-BE49-F238E27FC236}">
                <a16:creationId xmlns:a16="http://schemas.microsoft.com/office/drawing/2014/main" id="{79C5DB08-FAF9-47D3-ABF7-43B9CA0C75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4" name="Footer Placeholder 1">
            <a:extLst>
              <a:ext uri="{FF2B5EF4-FFF2-40B4-BE49-F238E27FC236}">
                <a16:creationId xmlns:a16="http://schemas.microsoft.com/office/drawing/2014/main" id="{D3AD9BD9-B364-4AF1-9B94-1BCCCDAB921E}"/>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latin typeface="Arial" panose="020B0604020202020204" pitchFamily="34" charset="0"/>
              </a:rPr>
              <a:t>* Collaborating with Community Health Professionals-Virtual * Child Nutrition &amp; Wellness, KSDE</a:t>
            </a:r>
          </a:p>
        </p:txBody>
      </p:sp>
      <p:sp>
        <p:nvSpPr>
          <p:cNvPr id="20485" name="Slide Number Placeholder 2">
            <a:extLst>
              <a:ext uri="{FF2B5EF4-FFF2-40B4-BE49-F238E27FC236}">
                <a16:creationId xmlns:a16="http://schemas.microsoft.com/office/drawing/2014/main" id="{6450503E-D1C6-4EFE-871F-10AE766C537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24B60CA-1E9E-4185-B006-C19E08E7B177}" type="slidenum">
              <a:rPr lang="en-US" altLang="en-US" smtClean="0">
                <a:latin typeface="Arial" panose="020B0604020202020204" pitchFamily="34" charset="0"/>
              </a:rPr>
              <a:pPr fontAlgn="base">
                <a:spcBef>
                  <a:spcPct val="0"/>
                </a:spcBef>
                <a:spcAft>
                  <a:spcPct val="0"/>
                </a:spcAft>
              </a:pPr>
              <a:t>5</a:t>
            </a:fld>
            <a:endParaRPr lang="en-US" altLang="en-US">
              <a:latin typeface="Arial" panose="020B0604020202020204" pitchFamily="34" charset="0"/>
            </a:endParaRPr>
          </a:p>
        </p:txBody>
      </p:sp>
      <p:sp>
        <p:nvSpPr>
          <p:cNvPr id="20486" name="Date Placeholder 3">
            <a:extLst>
              <a:ext uri="{FF2B5EF4-FFF2-40B4-BE49-F238E27FC236}">
                <a16:creationId xmlns:a16="http://schemas.microsoft.com/office/drawing/2014/main" id="{0E080C2B-3289-4C0E-A7B8-35E41CC86F3C}"/>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latin typeface="Arial" panose="020B0604020202020204" pitchFamily="34" charset="0"/>
              </a:rPr>
              <a:t>7/21/2020</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Notes Placeholder 2">
            <a:extLst>
              <a:ext uri="{FF2B5EF4-FFF2-40B4-BE49-F238E27FC236}">
                <a16:creationId xmlns:a16="http://schemas.microsoft.com/office/drawing/2014/main" id="{10BB95BD-1BE2-4A6D-9E0E-7D759CD95AA4}"/>
              </a:ext>
            </a:extLst>
          </p:cNvPr>
          <p:cNvSpPr>
            <a:spLocks noGrp="1"/>
          </p:cNvSpPr>
          <p:nvPr>
            <p:ph type="body" idx="1"/>
          </p:nvPr>
        </p:nvSpPr>
        <p:spPr/>
        <p:txBody>
          <a:bodyPr/>
          <a:lstStyle/>
          <a:p>
            <a:pPr>
              <a:defRPr/>
            </a:pPr>
            <a:r>
              <a:rPr lang="en-US" dirty="0"/>
              <a:t>Let’s take a closer look at ways your program has promoted health and wellness in your school community and neighborhood community. </a:t>
            </a:r>
            <a:r>
              <a:rPr lang="en-US" altLang="en-US" i="1" dirty="0">
                <a:latin typeface="Times New Roman" panose="02020603050405020304" pitchFamily="18" charset="0"/>
                <a:cs typeface="Times New Roman" panose="02020603050405020304" pitchFamily="18" charset="0"/>
              </a:rPr>
              <a:t>Encourage participants to share ways they have promoted health and wellness in their communities. </a:t>
            </a:r>
          </a:p>
          <a:p>
            <a:pPr>
              <a:defRPr/>
            </a:pPr>
            <a:endParaRPr lang="en-US" altLang="en-US" i="1" dirty="0">
              <a:latin typeface="Times New Roman" panose="02020603050405020304" pitchFamily="18" charset="0"/>
              <a:cs typeface="Times New Roman" panose="02020603050405020304" pitchFamily="18" charset="0"/>
            </a:endParaRPr>
          </a:p>
          <a:p>
            <a:pPr>
              <a:defRPr/>
            </a:pPr>
            <a:r>
              <a:rPr lang="en-US" i="1" dirty="0">
                <a:latin typeface="Times New Roman" panose="02020603050405020304" pitchFamily="18" charset="0"/>
                <a:cs typeface="Times New Roman" panose="02020603050405020304" pitchFamily="18" charset="0"/>
              </a:rPr>
              <a:t>Examples from other school districts in Kansas to share if time allows:</a:t>
            </a:r>
          </a:p>
          <a:p>
            <a:pPr marL="171450" indent="-171450">
              <a:buFont typeface="Arial" panose="020B0604020202020204" pitchFamily="34" charset="0"/>
              <a:buChar char="•"/>
              <a:defRPr/>
            </a:pPr>
            <a:r>
              <a:rPr lang="en-US" altLang="en-US" i="1" dirty="0">
                <a:latin typeface="Times New Roman" panose="02020603050405020304" pitchFamily="18" charset="0"/>
                <a:cs typeface="Times New Roman" panose="02020603050405020304" pitchFamily="18" charset="0"/>
              </a:rPr>
              <a:t>Joe Handlos from USD475 Geary County. Discussion of Fort Riley Wellness Fair Community Health Professional involvement. Pathways Grant and Greenhouses Farm to School Grant.</a:t>
            </a:r>
          </a:p>
          <a:p>
            <a:pPr marL="171450" indent="-171450">
              <a:buFont typeface="Arial" panose="020B0604020202020204" pitchFamily="34" charset="0"/>
              <a:buChar char="•"/>
              <a:defRPr/>
            </a:pPr>
            <a:r>
              <a:rPr lang="en-US" altLang="en-US" i="1" dirty="0" err="1">
                <a:latin typeface="Times New Roman" panose="02020603050405020304" pitchFamily="18" charset="0"/>
                <a:cs typeface="Times New Roman" panose="02020603050405020304" pitchFamily="18" charset="0"/>
              </a:rPr>
              <a:t>Palco</a:t>
            </a:r>
            <a:r>
              <a:rPr lang="en-US" altLang="en-US" i="1" dirty="0">
                <a:latin typeface="Times New Roman" panose="02020603050405020304" pitchFamily="18" charset="0"/>
                <a:cs typeface="Times New Roman" panose="02020603050405020304" pitchFamily="18" charset="0"/>
              </a:rPr>
              <a:t> USD 269 partners with local youth center to increase wellness activity options for middle school and high school students. </a:t>
            </a:r>
          </a:p>
          <a:p>
            <a:pPr marL="171450" indent="-171450">
              <a:buFont typeface="Arial" panose="020B0604020202020204" pitchFamily="34" charset="0"/>
              <a:buChar char="•"/>
              <a:defRPr/>
            </a:pPr>
            <a:r>
              <a:rPr lang="en-US" altLang="en-US" i="1" dirty="0">
                <a:latin typeface="Times New Roman" panose="02020603050405020304" pitchFamily="18" charset="0"/>
                <a:cs typeface="Times New Roman" panose="02020603050405020304" pitchFamily="18" charset="0"/>
              </a:rPr>
              <a:t>Plainville USD 270 district partners with Extension to provide Farm Olympics for K-3 students. This activity moved them from “Implementing” to “Modeling” level in the section, “Extracurricular physical activity programs, such as a physical activity club or intramural programs, are offered through partnerships with community organizations and resources.”</a:t>
            </a:r>
          </a:p>
          <a:p>
            <a:pPr marL="171450" indent="-171450">
              <a:buFont typeface="Arial" panose="020B0604020202020204" pitchFamily="34" charset="0"/>
              <a:buChar char="•"/>
              <a:defRPr/>
            </a:pPr>
            <a:r>
              <a:rPr lang="en-US" altLang="en-US" i="1" dirty="0">
                <a:latin typeface="Times New Roman" panose="02020603050405020304" pitchFamily="18" charset="0"/>
                <a:cs typeface="Times New Roman" panose="02020603050405020304" pitchFamily="18" charset="0"/>
              </a:rPr>
              <a:t>The Chef in You Cooking competition encouraged students to engage in cooking healthy recipes. This activity moved them from “Implementing” to “Modeling” level policy in the section on “Active learning experiences are provided such as involving students in food preparation or other hands on activities at least once per quarter.”</a:t>
            </a:r>
          </a:p>
          <a:p>
            <a:pPr marL="171450" indent="-171450">
              <a:buFont typeface="Arial" panose="020B0604020202020204" pitchFamily="34" charset="0"/>
              <a:buChar char="•"/>
              <a:defRPr/>
            </a:pPr>
            <a:r>
              <a:rPr lang="en-US" altLang="en-US" i="1" dirty="0">
                <a:latin typeface="Times New Roman" panose="02020603050405020304" pitchFamily="18" charset="0"/>
                <a:cs typeface="Times New Roman" panose="02020603050405020304" pitchFamily="18" charset="0"/>
              </a:rPr>
              <a:t>A Start your Day on the Right Foot – Walk to Breakfast program recruited local health and fitness professionals to join the students in a fitness activity. This activity aligned with the section on “The school has implemented a walk and/or bike to school plan or implemented an alternative plan based on safety and feasibility assessment and has communicated it to the community.”</a:t>
            </a:r>
          </a:p>
          <a:p>
            <a:pPr>
              <a:defRPr/>
            </a:pPr>
            <a:endParaRPr lang="en-US" dirty="0"/>
          </a:p>
          <a:p>
            <a:pPr>
              <a:defRPr/>
            </a:pPr>
            <a:endParaRPr lang="en-US" dirty="0"/>
          </a:p>
          <a:p>
            <a:pPr>
              <a:defRPr/>
            </a:pPr>
            <a:endParaRPr lang="en-US" altLang="en-US" dirty="0"/>
          </a:p>
        </p:txBody>
      </p:sp>
      <p:sp>
        <p:nvSpPr>
          <p:cNvPr id="112643" name="Slide Image Placeholder 5">
            <a:extLst>
              <a:ext uri="{FF2B5EF4-FFF2-40B4-BE49-F238E27FC236}">
                <a16:creationId xmlns:a16="http://schemas.microsoft.com/office/drawing/2014/main" id="{8EEE0235-BCA8-447F-8FF1-04B78A32BAD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4" name="Footer Placeholder 6">
            <a:extLst>
              <a:ext uri="{FF2B5EF4-FFF2-40B4-BE49-F238E27FC236}">
                <a16:creationId xmlns:a16="http://schemas.microsoft.com/office/drawing/2014/main" id="{685E0D18-02A7-4EE9-A0A1-2923B327A5C3}"/>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latin typeface="Arial" panose="020B0604020202020204" pitchFamily="34" charset="0"/>
              </a:rPr>
              <a:t>* Collaborating with Community Health Professionals-Virtual * Child Nutrition &amp; Wellness, KSDE</a:t>
            </a:r>
          </a:p>
        </p:txBody>
      </p:sp>
      <p:sp>
        <p:nvSpPr>
          <p:cNvPr id="112645" name="Slide Number Placeholder 7">
            <a:extLst>
              <a:ext uri="{FF2B5EF4-FFF2-40B4-BE49-F238E27FC236}">
                <a16:creationId xmlns:a16="http://schemas.microsoft.com/office/drawing/2014/main" id="{A21813CF-D891-4DFE-98C3-B69FB72E8C5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7F69BEA-BCDA-4058-A7C4-5BC0C77425F6}" type="slidenum">
              <a:rPr lang="en-US" altLang="en-US" smtClean="0">
                <a:latin typeface="Arial" panose="020B0604020202020204" pitchFamily="34" charset="0"/>
              </a:rPr>
              <a:pPr fontAlgn="base">
                <a:spcBef>
                  <a:spcPct val="0"/>
                </a:spcBef>
                <a:spcAft>
                  <a:spcPct val="0"/>
                </a:spcAft>
              </a:pPr>
              <a:t>50</a:t>
            </a:fld>
            <a:endParaRPr lang="en-US" altLang="en-US">
              <a:latin typeface="Arial" panose="020B0604020202020204" pitchFamily="34" charset="0"/>
            </a:endParaRPr>
          </a:p>
        </p:txBody>
      </p:sp>
      <p:sp>
        <p:nvSpPr>
          <p:cNvPr id="112646" name="Date Placeholder 8">
            <a:extLst>
              <a:ext uri="{FF2B5EF4-FFF2-40B4-BE49-F238E27FC236}">
                <a16:creationId xmlns:a16="http://schemas.microsoft.com/office/drawing/2014/main" id="{ABE26EDE-A836-40FE-B6F4-65C33C209495}"/>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latin typeface="Arial" panose="020B0604020202020204" pitchFamily="34" charset="0"/>
              </a:rPr>
              <a:t>7/21/2020</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73D01F66-294A-484B-99E8-777AB661825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a:extLst>
              <a:ext uri="{FF2B5EF4-FFF2-40B4-BE49-F238E27FC236}">
                <a16:creationId xmlns:a16="http://schemas.microsoft.com/office/drawing/2014/main" id="{407787C5-5FB3-48F8-837D-549DDE2A6C2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solidFill>
                  <a:srgbClr val="000000"/>
                </a:solidFill>
              </a:rPr>
              <a:t>There are several tools on the Child Nutrition &amp; Wellness website, designed to assist with assessing a district’s current situation, setting wellness policy goals, and implementing activities to support established goals.</a:t>
            </a:r>
            <a:r>
              <a:rPr lang="en-US" altLang="en-US"/>
              <a:t> Access to these tools is through the Kansas State Department of Education, Child Nutrition &amp; Wellness website at www.kn-eat.org. </a:t>
            </a:r>
          </a:p>
          <a:p>
            <a:endParaRPr lang="en-US" altLang="en-US">
              <a:solidFill>
                <a:srgbClr val="000000"/>
              </a:solidFill>
            </a:endParaRPr>
          </a:p>
          <a:p>
            <a:endParaRPr lang="en-US" altLang="en-US">
              <a:solidFill>
                <a:srgbClr val="000000"/>
              </a:solidFill>
            </a:endParaRPr>
          </a:p>
          <a:p>
            <a:endParaRPr lang="en-US" altLang="en-US">
              <a:solidFill>
                <a:srgbClr val="000000"/>
              </a:solidFill>
            </a:endParaRPr>
          </a:p>
          <a:p>
            <a:endParaRPr lang="en-US" altLang="en-US">
              <a:solidFill>
                <a:srgbClr val="000000"/>
              </a:solidFill>
            </a:endParaRPr>
          </a:p>
          <a:p>
            <a:endParaRPr lang="en-US" altLang="en-US"/>
          </a:p>
        </p:txBody>
      </p:sp>
      <p:sp>
        <p:nvSpPr>
          <p:cNvPr id="114692" name="Footer Placeholder 1">
            <a:extLst>
              <a:ext uri="{FF2B5EF4-FFF2-40B4-BE49-F238E27FC236}">
                <a16:creationId xmlns:a16="http://schemas.microsoft.com/office/drawing/2014/main" id="{FFF6B6D2-7F86-45F4-B8AA-B5FB743299AE}"/>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latin typeface="Arial" panose="020B0604020202020204" pitchFamily="34" charset="0"/>
              </a:rPr>
              <a:t>* Collaborating with Community Health Professionals-Virtual * Child Nutrition &amp; Wellness, KSDE</a:t>
            </a:r>
          </a:p>
        </p:txBody>
      </p:sp>
      <p:sp>
        <p:nvSpPr>
          <p:cNvPr id="114693" name="Slide Number Placeholder 2">
            <a:extLst>
              <a:ext uri="{FF2B5EF4-FFF2-40B4-BE49-F238E27FC236}">
                <a16:creationId xmlns:a16="http://schemas.microsoft.com/office/drawing/2014/main" id="{284958C5-2500-43C6-864C-75FA3E74327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29D34DF-096F-4E4B-B04F-62C552777815}" type="slidenum">
              <a:rPr lang="en-US" altLang="en-US" smtClean="0">
                <a:latin typeface="Arial" panose="020B0604020202020204" pitchFamily="34" charset="0"/>
              </a:rPr>
              <a:pPr fontAlgn="base">
                <a:spcBef>
                  <a:spcPct val="0"/>
                </a:spcBef>
                <a:spcAft>
                  <a:spcPct val="0"/>
                </a:spcAft>
              </a:pPr>
              <a:t>51</a:t>
            </a:fld>
            <a:endParaRPr lang="en-US" altLang="en-US">
              <a:latin typeface="Arial" panose="020B0604020202020204" pitchFamily="34" charset="0"/>
            </a:endParaRPr>
          </a:p>
        </p:txBody>
      </p:sp>
      <p:sp>
        <p:nvSpPr>
          <p:cNvPr id="114694" name="Date Placeholder 3">
            <a:extLst>
              <a:ext uri="{FF2B5EF4-FFF2-40B4-BE49-F238E27FC236}">
                <a16:creationId xmlns:a16="http://schemas.microsoft.com/office/drawing/2014/main" id="{1374F8FB-571C-4897-9FF5-1873327E2CC2}"/>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latin typeface="Arial" panose="020B0604020202020204" pitchFamily="34" charset="0"/>
              </a:rPr>
              <a:t>7/21/2020</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a:extLst>
              <a:ext uri="{FF2B5EF4-FFF2-40B4-BE49-F238E27FC236}">
                <a16:creationId xmlns:a16="http://schemas.microsoft.com/office/drawing/2014/main" id="{2777FAD6-FE53-4983-B7F9-FD4ACEFC2C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a:extLst>
              <a:ext uri="{FF2B5EF4-FFF2-40B4-BE49-F238E27FC236}">
                <a16:creationId xmlns:a16="http://schemas.microsoft.com/office/drawing/2014/main" id="{B65552EA-806A-43A2-823B-91606439619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solidFill>
                  <a:srgbClr val="000000"/>
                </a:solidFill>
              </a:rPr>
              <a:t>The Kansas School Wellness Policy Model Guidelines can help with identifying the current situation and establishing policy. </a:t>
            </a:r>
          </a:p>
          <a:p>
            <a:endParaRPr lang="en-US" altLang="en-US">
              <a:solidFill>
                <a:srgbClr val="000000"/>
              </a:solidFill>
            </a:endParaRPr>
          </a:p>
          <a:p>
            <a:r>
              <a:rPr lang="en-US" altLang="en-US">
                <a:solidFill>
                  <a:srgbClr val="000000"/>
                </a:solidFill>
              </a:rPr>
              <a:t>Under </a:t>
            </a:r>
            <a:r>
              <a:rPr lang="en-US" altLang="en-US"/>
              <a:t>Creating Healthier Schools Handouts and Brochures, there </a:t>
            </a:r>
            <a:r>
              <a:rPr lang="en-US" altLang="en-US">
                <a:solidFill>
                  <a:srgbClr val="000000"/>
                </a:solidFill>
              </a:rPr>
              <a:t>are handouts and brochures on topics such as healthy fundraising, healthy celebrations, breakfast after the bell, and recess before lunch.</a:t>
            </a:r>
          </a:p>
          <a:p>
            <a:endParaRPr lang="en-US" altLang="en-US">
              <a:solidFill>
                <a:srgbClr val="000000"/>
              </a:solidFill>
            </a:endParaRPr>
          </a:p>
          <a:p>
            <a:r>
              <a:rPr lang="en-US" altLang="en-US">
                <a:solidFill>
                  <a:srgbClr val="000000"/>
                </a:solidFill>
              </a:rPr>
              <a:t>Under "Resources From Other Organizations, there are links to Action for Healthy Kids, Alliance for a Healthier Generation, Centers for Disease Control and Prevention, and other reputable organizations. </a:t>
            </a:r>
          </a:p>
          <a:p>
            <a:endParaRPr lang="en-US" altLang="en-US">
              <a:solidFill>
                <a:srgbClr val="000000"/>
              </a:solidFill>
            </a:endParaRPr>
          </a:p>
          <a:p>
            <a:r>
              <a:rPr lang="en-US" altLang="en-US">
                <a:solidFill>
                  <a:srgbClr val="000000"/>
                </a:solidFill>
              </a:rPr>
              <a:t>Under Resources for School Wellness Committees and KSDE Wellness Coaches, there are downloadable documents in the Wellness Policy Impact Playbook, and links to more online school wellness resources, such as Kansas Team Nutrition. </a:t>
            </a:r>
          </a:p>
          <a:p>
            <a:endParaRPr lang="en-US" altLang="en-US"/>
          </a:p>
        </p:txBody>
      </p:sp>
      <p:sp>
        <p:nvSpPr>
          <p:cNvPr id="116740" name="Footer Placeholder 1">
            <a:extLst>
              <a:ext uri="{FF2B5EF4-FFF2-40B4-BE49-F238E27FC236}">
                <a16:creationId xmlns:a16="http://schemas.microsoft.com/office/drawing/2014/main" id="{81F3267D-0A6A-4E12-B3ED-A87EB9409B29}"/>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latin typeface="Arial" panose="020B0604020202020204" pitchFamily="34" charset="0"/>
              </a:rPr>
              <a:t>* Collaborating with Community Health Professionals-Virtual * Child Nutrition &amp; Wellness, KSDE</a:t>
            </a:r>
          </a:p>
        </p:txBody>
      </p:sp>
      <p:sp>
        <p:nvSpPr>
          <p:cNvPr id="116741" name="Slide Number Placeholder 2">
            <a:extLst>
              <a:ext uri="{FF2B5EF4-FFF2-40B4-BE49-F238E27FC236}">
                <a16:creationId xmlns:a16="http://schemas.microsoft.com/office/drawing/2014/main" id="{32A73E80-22D1-407D-86FD-9DFC449FCE4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42D3837-84D7-4578-981A-98DE2478C36F}" type="slidenum">
              <a:rPr lang="en-US" altLang="en-US" smtClean="0">
                <a:latin typeface="Arial" panose="020B0604020202020204" pitchFamily="34" charset="0"/>
              </a:rPr>
              <a:pPr fontAlgn="base">
                <a:spcBef>
                  <a:spcPct val="0"/>
                </a:spcBef>
                <a:spcAft>
                  <a:spcPct val="0"/>
                </a:spcAft>
              </a:pPr>
              <a:t>52</a:t>
            </a:fld>
            <a:endParaRPr lang="en-US" altLang="en-US">
              <a:latin typeface="Arial" panose="020B0604020202020204" pitchFamily="34" charset="0"/>
            </a:endParaRPr>
          </a:p>
        </p:txBody>
      </p:sp>
      <p:sp>
        <p:nvSpPr>
          <p:cNvPr id="116742" name="Date Placeholder 3">
            <a:extLst>
              <a:ext uri="{FF2B5EF4-FFF2-40B4-BE49-F238E27FC236}">
                <a16:creationId xmlns:a16="http://schemas.microsoft.com/office/drawing/2014/main" id="{9122E634-7ED1-4D6B-A7DE-ACC697608CF5}"/>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latin typeface="Arial" panose="020B0604020202020204" pitchFamily="34" charset="0"/>
              </a:rPr>
              <a:t>7/21/2020</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a:extLst>
              <a:ext uri="{FF2B5EF4-FFF2-40B4-BE49-F238E27FC236}">
                <a16:creationId xmlns:a16="http://schemas.microsoft.com/office/drawing/2014/main" id="{CFAB8EF6-F37A-4476-9593-0A6CB93C63C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a:extLst>
              <a:ext uri="{FF2B5EF4-FFF2-40B4-BE49-F238E27FC236}">
                <a16:creationId xmlns:a16="http://schemas.microsoft.com/office/drawing/2014/main" id="{A007CC2F-CBD0-4462-8690-BC85399D09F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There is much to do to advance wholesome lifestyles, but the involvement of many hands better assures ongoing success. </a:t>
            </a:r>
          </a:p>
          <a:p>
            <a:r>
              <a:rPr lang="en-US" altLang="en-US"/>
              <a:t>  </a:t>
            </a:r>
          </a:p>
          <a:p>
            <a:r>
              <a:rPr lang="en-US" altLang="en-US"/>
              <a:t>In the words of Henry Ford… </a:t>
            </a:r>
            <a:r>
              <a:rPr lang="en-US" altLang="en-US" i="1">
                <a:latin typeface="Times New Roman" panose="02020603050405020304" pitchFamily="18" charset="0"/>
                <a:cs typeface="Times New Roman" panose="02020603050405020304" pitchFamily="18" charset="0"/>
              </a:rPr>
              <a:t>read quote on the slide. </a:t>
            </a:r>
          </a:p>
          <a:p>
            <a:endParaRPr lang="en-US" altLang="en-US"/>
          </a:p>
        </p:txBody>
      </p:sp>
      <p:sp>
        <p:nvSpPr>
          <p:cNvPr id="118788" name="Footer Placeholder 1">
            <a:extLst>
              <a:ext uri="{FF2B5EF4-FFF2-40B4-BE49-F238E27FC236}">
                <a16:creationId xmlns:a16="http://schemas.microsoft.com/office/drawing/2014/main" id="{62C7CB9D-9D37-4E07-82F0-43D1DA2D80B0}"/>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latin typeface="Arial" panose="020B0604020202020204" pitchFamily="34" charset="0"/>
              </a:rPr>
              <a:t>* Collaborating with Community Health Professionals-Virtual * Child Nutrition &amp; Wellness, KSDE</a:t>
            </a:r>
          </a:p>
        </p:txBody>
      </p:sp>
      <p:sp>
        <p:nvSpPr>
          <p:cNvPr id="118789" name="Slide Number Placeholder 2">
            <a:extLst>
              <a:ext uri="{FF2B5EF4-FFF2-40B4-BE49-F238E27FC236}">
                <a16:creationId xmlns:a16="http://schemas.microsoft.com/office/drawing/2014/main" id="{9469D465-3B8B-4F36-8D60-3BAC8E33C0A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CB19F25-117B-46FE-A785-28C3C5A0EC8C}" type="slidenum">
              <a:rPr lang="en-US" altLang="en-US" smtClean="0">
                <a:latin typeface="Arial" panose="020B0604020202020204" pitchFamily="34" charset="0"/>
              </a:rPr>
              <a:pPr fontAlgn="base">
                <a:spcBef>
                  <a:spcPct val="0"/>
                </a:spcBef>
                <a:spcAft>
                  <a:spcPct val="0"/>
                </a:spcAft>
              </a:pPr>
              <a:t>53</a:t>
            </a:fld>
            <a:endParaRPr lang="en-US" altLang="en-US">
              <a:latin typeface="Arial" panose="020B0604020202020204" pitchFamily="34" charset="0"/>
            </a:endParaRPr>
          </a:p>
        </p:txBody>
      </p:sp>
      <p:sp>
        <p:nvSpPr>
          <p:cNvPr id="118790" name="Date Placeholder 3">
            <a:extLst>
              <a:ext uri="{FF2B5EF4-FFF2-40B4-BE49-F238E27FC236}">
                <a16:creationId xmlns:a16="http://schemas.microsoft.com/office/drawing/2014/main" id="{BEFE925D-C9DA-4DBB-958B-EAC6EC8BB13C}"/>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latin typeface="Arial" panose="020B0604020202020204" pitchFamily="34" charset="0"/>
              </a:rPr>
              <a:t>7/21/2020</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a:extLst>
              <a:ext uri="{FF2B5EF4-FFF2-40B4-BE49-F238E27FC236}">
                <a16:creationId xmlns:a16="http://schemas.microsoft.com/office/drawing/2014/main" id="{F4D978E5-83BD-4EAC-BD58-DA2D55432AC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62DB2956-4184-4DDA-91C2-9A7E55F35195}"/>
              </a:ext>
            </a:extLst>
          </p:cNvPr>
          <p:cNvSpPr>
            <a:spLocks noGrp="1"/>
          </p:cNvSpPr>
          <p:nvPr>
            <p:ph type="body" idx="1"/>
          </p:nvPr>
        </p:nvSpPr>
        <p:spPr/>
        <p:txBody>
          <a:bodyPr/>
          <a:lstStyle/>
          <a:p>
            <a:pPr>
              <a:defRPr/>
            </a:pPr>
            <a:r>
              <a:rPr lang="en-US" dirty="0"/>
              <a:t>Sustainability is best achieved when both parties benefit from the relationship and are able to energize each other. </a:t>
            </a:r>
          </a:p>
          <a:p>
            <a:pPr>
              <a:defRPr/>
            </a:pPr>
            <a:endParaRPr lang="en-US" dirty="0"/>
          </a:p>
          <a:p>
            <a:pPr>
              <a:defRPr/>
            </a:pPr>
            <a:r>
              <a:rPr lang="en-US" dirty="0"/>
              <a:t>To sustain wellness policy efforts, </a:t>
            </a:r>
          </a:p>
          <a:p>
            <a:pPr marL="171450" indent="-171450">
              <a:buFont typeface="Arial" panose="020B0604020202020204" pitchFamily="34" charset="0"/>
              <a:buChar char="•"/>
              <a:defRPr/>
            </a:pPr>
            <a:r>
              <a:rPr lang="en-US" dirty="0"/>
              <a:t>Make it easy for community health professionals to participate in wellness activities.</a:t>
            </a:r>
          </a:p>
          <a:p>
            <a:pPr marL="171450" indent="-171450">
              <a:buFont typeface="Arial" panose="020B0604020202020204" pitchFamily="34" charset="0"/>
              <a:buChar char="•"/>
              <a:defRPr/>
            </a:pPr>
            <a:r>
              <a:rPr lang="en-US" dirty="0"/>
              <a:t>Make it a “win-win” experience. Ensure there is a benefit to the community health professional. </a:t>
            </a:r>
          </a:p>
          <a:p>
            <a:pPr marL="171450" indent="-171450">
              <a:buFont typeface="Arial" panose="020B0604020202020204" pitchFamily="34" charset="0"/>
              <a:buChar char="•"/>
              <a:defRPr/>
            </a:pPr>
            <a:r>
              <a:rPr lang="en-US" dirty="0"/>
              <a:t>Show appreciation to all collaborators with sincere tokens of appreciation. </a:t>
            </a:r>
          </a:p>
          <a:p>
            <a:pPr marL="171450" indent="-171450">
              <a:buFont typeface="Arial" panose="020B0604020202020204" pitchFamily="34" charset="0"/>
              <a:buChar char="•"/>
              <a:defRPr/>
            </a:pPr>
            <a:r>
              <a:rPr lang="en-US" dirty="0"/>
              <a:t>Ask for feedback.</a:t>
            </a:r>
          </a:p>
          <a:p>
            <a:pPr marL="171450" indent="-171450">
              <a:buFont typeface="Arial" panose="020B0604020202020204" pitchFamily="34" charset="0"/>
              <a:buChar char="•"/>
              <a:defRPr/>
            </a:pPr>
            <a:r>
              <a:rPr lang="en-US" dirty="0"/>
              <a:t>Continue with assessing current status of wellness initiatives and follow through with ongoing action planning.</a:t>
            </a:r>
          </a:p>
          <a:p>
            <a:pPr marL="171450" indent="-171450">
              <a:buFont typeface="Arial" panose="020B0604020202020204" pitchFamily="34" charset="0"/>
              <a:buChar char="•"/>
              <a:defRPr/>
            </a:pPr>
            <a:r>
              <a:rPr lang="en-US" dirty="0"/>
              <a:t>Reach out to other community health professionals.</a:t>
            </a:r>
          </a:p>
          <a:p>
            <a:pPr marL="171450" indent="-171450">
              <a:buFont typeface="Arial" panose="020B0604020202020204" pitchFamily="34" charset="0"/>
              <a:buChar char="•"/>
              <a:defRPr/>
            </a:pPr>
            <a:r>
              <a:rPr lang="en-US" dirty="0"/>
              <a:t>Allow access to both indoor and outdoor school facilities at certain times. When families, community members, and community health professionals have access to school facilities, it deepens community connections and inspires ongoing support of wellness initiatives.  </a:t>
            </a:r>
          </a:p>
          <a:p>
            <a:pPr marL="171450" indent="-171450">
              <a:buFont typeface="Arial" panose="020B0604020202020204" pitchFamily="34" charset="0"/>
              <a:buChar char="•"/>
              <a:defRPr/>
            </a:pPr>
            <a:endParaRPr lang="en-US" dirty="0"/>
          </a:p>
          <a:p>
            <a:pPr>
              <a:defRPr/>
            </a:pPr>
            <a:endParaRPr lang="en-US" dirty="0"/>
          </a:p>
        </p:txBody>
      </p:sp>
      <p:sp>
        <p:nvSpPr>
          <p:cNvPr id="120836" name="Footer Placeholder 1">
            <a:extLst>
              <a:ext uri="{FF2B5EF4-FFF2-40B4-BE49-F238E27FC236}">
                <a16:creationId xmlns:a16="http://schemas.microsoft.com/office/drawing/2014/main" id="{AD12FE24-14A7-4074-ADC8-95F928C004CC}"/>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latin typeface="Arial" panose="020B0604020202020204" pitchFamily="34" charset="0"/>
              </a:rPr>
              <a:t>* Collaborating with Community Health Professionals-Virtual * Child Nutrition &amp; Wellness, KSDE</a:t>
            </a:r>
          </a:p>
        </p:txBody>
      </p:sp>
      <p:sp>
        <p:nvSpPr>
          <p:cNvPr id="120837" name="Slide Number Placeholder 3">
            <a:extLst>
              <a:ext uri="{FF2B5EF4-FFF2-40B4-BE49-F238E27FC236}">
                <a16:creationId xmlns:a16="http://schemas.microsoft.com/office/drawing/2014/main" id="{5C66BE21-E672-4248-9107-4E02FDEF524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F1BE693-2DD9-471B-A620-46211C56C5F3}" type="slidenum">
              <a:rPr lang="en-US" altLang="en-US" smtClean="0">
                <a:latin typeface="Arial" panose="020B0604020202020204" pitchFamily="34" charset="0"/>
              </a:rPr>
              <a:pPr fontAlgn="base">
                <a:spcBef>
                  <a:spcPct val="0"/>
                </a:spcBef>
                <a:spcAft>
                  <a:spcPct val="0"/>
                </a:spcAft>
              </a:pPr>
              <a:t>54</a:t>
            </a:fld>
            <a:endParaRPr lang="en-US" altLang="en-US">
              <a:latin typeface="Arial" panose="020B0604020202020204" pitchFamily="34" charset="0"/>
            </a:endParaRPr>
          </a:p>
        </p:txBody>
      </p:sp>
      <p:sp>
        <p:nvSpPr>
          <p:cNvPr id="120838" name="Date Placeholder 4">
            <a:extLst>
              <a:ext uri="{FF2B5EF4-FFF2-40B4-BE49-F238E27FC236}">
                <a16:creationId xmlns:a16="http://schemas.microsoft.com/office/drawing/2014/main" id="{9C7ECA71-6B03-4DC8-BBE1-77A0F36660DA}"/>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latin typeface="Arial" panose="020B0604020202020204" pitchFamily="34" charset="0"/>
              </a:rPr>
              <a:t>7/21/2020</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a:extLst>
              <a:ext uri="{FF2B5EF4-FFF2-40B4-BE49-F238E27FC236}">
                <a16:creationId xmlns:a16="http://schemas.microsoft.com/office/drawing/2014/main" id="{737EB8E7-771A-4D6A-A4FD-8F284203A9B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a:extLst>
              <a:ext uri="{FF2B5EF4-FFF2-40B4-BE49-F238E27FC236}">
                <a16:creationId xmlns:a16="http://schemas.microsoft.com/office/drawing/2014/main" id="{703BB4F6-372D-4CBA-B524-A5A1DFBEF317}"/>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dirty="0"/>
              <a:t>School wellness initiatives can significantly improve nutrition, encourage physical activity, and enhance a students’ readiness to learn. </a:t>
            </a:r>
          </a:p>
          <a:p>
            <a:pPr>
              <a:defRPr/>
            </a:pPr>
            <a:endParaRPr lang="en-US" altLang="en-US" dirty="0"/>
          </a:p>
          <a:p>
            <a:pPr>
              <a:defRPr/>
            </a:pPr>
            <a:r>
              <a:rPr lang="en-US" altLang="en-US" dirty="0"/>
              <a:t>Including community health professionals in school wellness initiatives can greatly enhance the quality and sustainability of school wellness policies and programs. Community health professionals share similar goals to those involved in school wellness projects and their expertise in health aligns nicely with efforts to motivate wholesome lifestyles in both the school population and the greater community. </a:t>
            </a:r>
          </a:p>
          <a:p>
            <a:pPr>
              <a:defRPr/>
            </a:pPr>
            <a:endParaRPr lang="en-US" altLang="en-US" dirty="0"/>
          </a:p>
          <a:p>
            <a:pPr>
              <a:defRPr/>
            </a:pPr>
            <a:r>
              <a:rPr lang="en-US" altLang="en-US" dirty="0"/>
              <a:t>Collaboration among school administrators, school nutrition personnel, students, parents, and community health professionals can not only help schools put effective wellness policies in place, but can encourage more positive, widespread community health outcomes and student success.   </a:t>
            </a:r>
          </a:p>
          <a:p>
            <a:pPr marL="455613" indent="-455613">
              <a:defRPr/>
            </a:pPr>
            <a:endParaRPr lang="en-US" altLang="en-US" dirty="0"/>
          </a:p>
        </p:txBody>
      </p:sp>
      <p:sp>
        <p:nvSpPr>
          <p:cNvPr id="122884" name="Footer Placeholder 1">
            <a:extLst>
              <a:ext uri="{FF2B5EF4-FFF2-40B4-BE49-F238E27FC236}">
                <a16:creationId xmlns:a16="http://schemas.microsoft.com/office/drawing/2014/main" id="{C525C8CD-844C-48E6-BF73-7B7392CC3531}"/>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latin typeface="Arial" panose="020B0604020202020204" pitchFamily="34" charset="0"/>
              </a:rPr>
              <a:t>* Collaborating with Community Health Professionals-Virtual * Child Nutrition &amp; Wellness, KSDE</a:t>
            </a:r>
          </a:p>
        </p:txBody>
      </p:sp>
      <p:sp>
        <p:nvSpPr>
          <p:cNvPr id="122885" name="Slide Number Placeholder 2">
            <a:extLst>
              <a:ext uri="{FF2B5EF4-FFF2-40B4-BE49-F238E27FC236}">
                <a16:creationId xmlns:a16="http://schemas.microsoft.com/office/drawing/2014/main" id="{A7AC9091-D4A0-4799-B8ED-C1A3EE319D1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D6304F6-B9F5-4ED5-9776-0262356E6F16}" type="slidenum">
              <a:rPr lang="en-US" altLang="en-US" smtClean="0">
                <a:latin typeface="Arial" panose="020B0604020202020204" pitchFamily="34" charset="0"/>
              </a:rPr>
              <a:pPr fontAlgn="base">
                <a:spcBef>
                  <a:spcPct val="0"/>
                </a:spcBef>
                <a:spcAft>
                  <a:spcPct val="0"/>
                </a:spcAft>
              </a:pPr>
              <a:t>55</a:t>
            </a:fld>
            <a:endParaRPr lang="en-US" altLang="en-US">
              <a:latin typeface="Arial" panose="020B0604020202020204" pitchFamily="34" charset="0"/>
            </a:endParaRPr>
          </a:p>
        </p:txBody>
      </p:sp>
      <p:sp>
        <p:nvSpPr>
          <p:cNvPr id="122886" name="Date Placeholder 3">
            <a:extLst>
              <a:ext uri="{FF2B5EF4-FFF2-40B4-BE49-F238E27FC236}">
                <a16:creationId xmlns:a16="http://schemas.microsoft.com/office/drawing/2014/main" id="{6389C7D0-DA88-4966-BDA0-03A14B7D276E}"/>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latin typeface="Arial" panose="020B0604020202020204" pitchFamily="34" charset="0"/>
              </a:rPr>
              <a:t>7/21/2020</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a:extLst>
              <a:ext uri="{FF2B5EF4-FFF2-40B4-BE49-F238E27FC236}">
                <a16:creationId xmlns:a16="http://schemas.microsoft.com/office/drawing/2014/main" id="{4E5BB36C-5EEA-47FA-B733-EF25FF36A53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a:extLst>
              <a:ext uri="{FF2B5EF4-FFF2-40B4-BE49-F238E27FC236}">
                <a16:creationId xmlns:a16="http://schemas.microsoft.com/office/drawing/2014/main" id="{B8D5C691-98A6-4840-AC4E-20A2ECABE03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Schools have a responsibility to ensure students are in a healthy school environment. The well-being of Kansas students affects their academic potential and future physical fitness. </a:t>
            </a:r>
          </a:p>
          <a:p>
            <a:endParaRPr lang="en-US" altLang="en-US"/>
          </a:p>
          <a:p>
            <a:r>
              <a:rPr lang="en-US" altLang="en-US"/>
              <a:t>Good nutrition supports cognitive development. Physical activity, regardless of whether it’s during recess, in the classroom or in physical education class, advances school performance and achievement. Proper nutrition and student fitness have been linked to higher test scores, lower absenteeism, and improved behavior in schools. </a:t>
            </a:r>
          </a:p>
          <a:p>
            <a:endParaRPr lang="en-US" altLang="en-US"/>
          </a:p>
          <a:p>
            <a:r>
              <a:rPr lang="en-US" altLang="en-US"/>
              <a:t>The school, the community, and the state all benefit when students have the tools they need to achieve and succeed. Students with health-promoting behaviors perform better academically than those with poor health behaviors. Simply put healthy students are better performing students!</a:t>
            </a:r>
          </a:p>
          <a:p>
            <a:endParaRPr lang="en-US" altLang="en-US"/>
          </a:p>
          <a:p>
            <a:endParaRPr lang="en-US" altLang="en-US"/>
          </a:p>
        </p:txBody>
      </p:sp>
      <p:sp>
        <p:nvSpPr>
          <p:cNvPr id="124932" name="Footer Placeholder 1">
            <a:extLst>
              <a:ext uri="{FF2B5EF4-FFF2-40B4-BE49-F238E27FC236}">
                <a16:creationId xmlns:a16="http://schemas.microsoft.com/office/drawing/2014/main" id="{5B261BFB-2F1C-4801-8A7C-1D0F76613826}"/>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latin typeface="Arial" panose="020B0604020202020204" pitchFamily="34" charset="0"/>
              </a:rPr>
              <a:t>* Collaborating with Community Health Professionals-Virtual * Child Nutrition &amp; Wellness, KSDE</a:t>
            </a:r>
          </a:p>
        </p:txBody>
      </p:sp>
      <p:sp>
        <p:nvSpPr>
          <p:cNvPr id="124933" name="Slide Number Placeholder 2">
            <a:extLst>
              <a:ext uri="{FF2B5EF4-FFF2-40B4-BE49-F238E27FC236}">
                <a16:creationId xmlns:a16="http://schemas.microsoft.com/office/drawing/2014/main" id="{DD6A2CC7-BABB-4544-BA0F-02AC8C52A6B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65C9DE5-1139-48F6-85CB-349E41CB5B28}" type="slidenum">
              <a:rPr lang="en-US" altLang="en-US" smtClean="0">
                <a:latin typeface="Arial" panose="020B0604020202020204" pitchFamily="34" charset="0"/>
              </a:rPr>
              <a:pPr fontAlgn="base">
                <a:spcBef>
                  <a:spcPct val="0"/>
                </a:spcBef>
                <a:spcAft>
                  <a:spcPct val="0"/>
                </a:spcAft>
              </a:pPr>
              <a:t>56</a:t>
            </a:fld>
            <a:endParaRPr lang="en-US" altLang="en-US">
              <a:latin typeface="Arial" panose="020B0604020202020204" pitchFamily="34" charset="0"/>
            </a:endParaRPr>
          </a:p>
        </p:txBody>
      </p:sp>
      <p:sp>
        <p:nvSpPr>
          <p:cNvPr id="124934" name="Date Placeholder 3">
            <a:extLst>
              <a:ext uri="{FF2B5EF4-FFF2-40B4-BE49-F238E27FC236}">
                <a16:creationId xmlns:a16="http://schemas.microsoft.com/office/drawing/2014/main" id="{BB5919DA-C782-4B8D-8831-64CE0238CBA3}"/>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latin typeface="Arial" panose="020B0604020202020204" pitchFamily="34" charset="0"/>
              </a:rPr>
              <a:t>7/21/2020</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a:extLst>
              <a:ext uri="{FF2B5EF4-FFF2-40B4-BE49-F238E27FC236}">
                <a16:creationId xmlns:a16="http://schemas.microsoft.com/office/drawing/2014/main" id="{9539C31F-3E84-48EC-B98B-B142A60A5F7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a:extLst>
              <a:ext uri="{FF2B5EF4-FFF2-40B4-BE49-F238E27FC236}">
                <a16:creationId xmlns:a16="http://schemas.microsoft.com/office/drawing/2014/main" id="{7419B2B9-91F1-4073-AC1A-8454369A695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i="1">
                <a:latin typeface="Times New Roman" panose="02020603050405020304" pitchFamily="18" charset="0"/>
                <a:cs typeface="Times New Roman" panose="02020603050405020304" pitchFamily="18" charset="0"/>
              </a:rPr>
              <a:t>The USDA Nondiscrimination Statement lets participants know how they can file a complaint.</a:t>
            </a:r>
          </a:p>
        </p:txBody>
      </p:sp>
      <p:sp>
        <p:nvSpPr>
          <p:cNvPr id="126980" name="Footer Placeholder 1">
            <a:extLst>
              <a:ext uri="{FF2B5EF4-FFF2-40B4-BE49-F238E27FC236}">
                <a16:creationId xmlns:a16="http://schemas.microsoft.com/office/drawing/2014/main" id="{193894AD-5F03-400C-B5BA-D447D3FB1148}"/>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latin typeface="Arial" panose="020B0604020202020204" pitchFamily="34" charset="0"/>
              </a:rPr>
              <a:t>* Collaborating with Community Health Professionals-Virtual * Child Nutrition &amp; Wellness, KSDE</a:t>
            </a:r>
          </a:p>
        </p:txBody>
      </p:sp>
      <p:sp>
        <p:nvSpPr>
          <p:cNvPr id="126981" name="Slide Number Placeholder 2">
            <a:extLst>
              <a:ext uri="{FF2B5EF4-FFF2-40B4-BE49-F238E27FC236}">
                <a16:creationId xmlns:a16="http://schemas.microsoft.com/office/drawing/2014/main" id="{2B77FD03-C76D-492C-92BF-CD15EFBE89B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80B6C6A-15E8-408C-972B-70AB3686BB78}" type="slidenum">
              <a:rPr lang="en-US" altLang="en-US" smtClean="0">
                <a:latin typeface="Arial" panose="020B0604020202020204" pitchFamily="34" charset="0"/>
              </a:rPr>
              <a:pPr fontAlgn="base">
                <a:spcBef>
                  <a:spcPct val="0"/>
                </a:spcBef>
                <a:spcAft>
                  <a:spcPct val="0"/>
                </a:spcAft>
              </a:pPr>
              <a:t>57</a:t>
            </a:fld>
            <a:endParaRPr lang="en-US" altLang="en-US">
              <a:latin typeface="Arial" panose="020B0604020202020204" pitchFamily="34" charset="0"/>
            </a:endParaRPr>
          </a:p>
        </p:txBody>
      </p:sp>
      <p:sp>
        <p:nvSpPr>
          <p:cNvPr id="126982" name="Date Placeholder 3">
            <a:extLst>
              <a:ext uri="{FF2B5EF4-FFF2-40B4-BE49-F238E27FC236}">
                <a16:creationId xmlns:a16="http://schemas.microsoft.com/office/drawing/2014/main" id="{F6F6D6FC-FB2B-4979-BAF0-2C521E91B441}"/>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latin typeface="Arial" panose="020B0604020202020204" pitchFamily="34" charset="0"/>
              </a:rPr>
              <a:t>7/21/2020</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3">
            <a:extLst>
              <a:ext uri="{FF2B5EF4-FFF2-40B4-BE49-F238E27FC236}">
                <a16:creationId xmlns:a16="http://schemas.microsoft.com/office/drawing/2014/main" id="{B661EBF0-CD33-44D6-9446-6C467E373F1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Thank you for your interest in hearing more about how to collaborate with community health professionals. </a:t>
            </a:r>
          </a:p>
          <a:p>
            <a:endParaRPr lang="en-US" altLang="en-US" i="1"/>
          </a:p>
          <a:p>
            <a:r>
              <a:rPr lang="en-US" altLang="en-US" i="1">
                <a:latin typeface="Times New Roman" panose="02020603050405020304" pitchFamily="18" charset="0"/>
                <a:cs typeface="Times New Roman" panose="02020603050405020304" pitchFamily="18" charset="0"/>
              </a:rPr>
              <a:t>Class attendance will be conducted electronically through Survey Monkey. Participants must complete the survey to receive a certificate of completion.  Participants may use their phones, laptops, or nutrition program computer to access the survey electronically. Enter the link provided into the address bar of preferred web browser. If using a mobile device with a QR Code reader, scan the QR code that will be provided on the screen at the end of the session. </a:t>
            </a:r>
          </a:p>
          <a:p>
            <a:endParaRPr lang="en-US" altLang="en-US" i="1">
              <a:latin typeface="Times New Roman" panose="02020603050405020304" pitchFamily="18" charset="0"/>
              <a:cs typeface="Times New Roman" panose="02020603050405020304" pitchFamily="18" charset="0"/>
            </a:endParaRPr>
          </a:p>
          <a:p>
            <a:r>
              <a:rPr lang="en-US" altLang="en-US" i="1">
                <a:latin typeface="Times New Roman" panose="02020603050405020304" pitchFamily="18" charset="0"/>
                <a:cs typeface="Times New Roman" panose="02020603050405020304" pitchFamily="18" charset="0"/>
              </a:rPr>
              <a:t>The attendance survey is set up so that a lead person, such as the Director, can enter multiple names on the comment line of the attendance survey in Survey Monkey. This should make it easier to track group participation in the electronic delivery of these classes.  </a:t>
            </a:r>
          </a:p>
          <a:p>
            <a:endParaRPr lang="en-US" altLang="en-US" i="1">
              <a:latin typeface="Times New Roman" panose="02020603050405020304" pitchFamily="18" charset="0"/>
              <a:cs typeface="Times New Roman" panose="02020603050405020304" pitchFamily="18" charset="0"/>
            </a:endParaRPr>
          </a:p>
          <a:p>
            <a:r>
              <a:rPr lang="en-US" altLang="en-US" i="1">
                <a:latin typeface="Times New Roman" panose="02020603050405020304" pitchFamily="18" charset="0"/>
                <a:cs typeface="Times New Roman" panose="02020603050405020304" pitchFamily="18" charset="0"/>
              </a:rPr>
              <a:t>An active link can be copied and pasted into the chat to assist participants:</a:t>
            </a:r>
          </a:p>
          <a:p>
            <a:r>
              <a:rPr lang="en-US" altLang="en-US" i="1" u="sng">
                <a:latin typeface="Times New Roman" panose="02020603050405020304" pitchFamily="18" charset="0"/>
                <a:cs typeface="Times New Roman" panose="02020603050405020304" pitchFamily="18" charset="0"/>
                <a:hlinkClick r:id="rId3"/>
              </a:rPr>
              <a:t>https://www.surveymonkey.com/r/6QDBZS2</a:t>
            </a:r>
            <a:endParaRPr lang="en-US" altLang="en-US" i="1">
              <a:solidFill>
                <a:srgbClr val="FF0000"/>
              </a:solidFill>
              <a:latin typeface="Times New Roman" panose="02020603050405020304" pitchFamily="18" charset="0"/>
              <a:cs typeface="Times New Roman" panose="02020603050405020304" pitchFamily="18" charset="0"/>
            </a:endParaRPr>
          </a:p>
        </p:txBody>
      </p:sp>
      <p:sp>
        <p:nvSpPr>
          <p:cNvPr id="129027" name="Slide Image Placeholder 5">
            <a:extLst>
              <a:ext uri="{FF2B5EF4-FFF2-40B4-BE49-F238E27FC236}">
                <a16:creationId xmlns:a16="http://schemas.microsoft.com/office/drawing/2014/main" id="{86086053-0444-4FFF-8631-8AE573E3F53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8" name="Footer Placeholder 6">
            <a:extLst>
              <a:ext uri="{FF2B5EF4-FFF2-40B4-BE49-F238E27FC236}">
                <a16:creationId xmlns:a16="http://schemas.microsoft.com/office/drawing/2014/main" id="{C554054D-3CA5-4624-97B1-2337BB98E5D0}"/>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latin typeface="Arial" panose="020B0604020202020204" pitchFamily="34" charset="0"/>
              </a:rPr>
              <a:t>* Collaborating with Community Health Professionals-Virtual * Child Nutrition &amp; Wellness, KSDE</a:t>
            </a:r>
          </a:p>
        </p:txBody>
      </p:sp>
      <p:sp>
        <p:nvSpPr>
          <p:cNvPr id="129029" name="Slide Number Placeholder 7">
            <a:extLst>
              <a:ext uri="{FF2B5EF4-FFF2-40B4-BE49-F238E27FC236}">
                <a16:creationId xmlns:a16="http://schemas.microsoft.com/office/drawing/2014/main" id="{CF08290F-8CBB-4266-BF9B-8FFDA0FACBE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54EF2E5-78F9-42CA-B73D-E18B17487C32}" type="slidenum">
              <a:rPr lang="en-US" altLang="en-US" smtClean="0">
                <a:latin typeface="Arial" panose="020B0604020202020204" pitchFamily="34" charset="0"/>
              </a:rPr>
              <a:pPr fontAlgn="base">
                <a:spcBef>
                  <a:spcPct val="0"/>
                </a:spcBef>
                <a:spcAft>
                  <a:spcPct val="0"/>
                </a:spcAft>
              </a:pPr>
              <a:t>58</a:t>
            </a:fld>
            <a:endParaRPr lang="en-US" altLang="en-US">
              <a:latin typeface="Arial" panose="020B0604020202020204" pitchFamily="34" charset="0"/>
            </a:endParaRPr>
          </a:p>
        </p:txBody>
      </p:sp>
      <p:sp>
        <p:nvSpPr>
          <p:cNvPr id="129030" name="Date Placeholder 8">
            <a:extLst>
              <a:ext uri="{FF2B5EF4-FFF2-40B4-BE49-F238E27FC236}">
                <a16:creationId xmlns:a16="http://schemas.microsoft.com/office/drawing/2014/main" id="{E21CEAD3-378D-4B8C-9F9F-2C8679F8F203}"/>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latin typeface="Arial" panose="020B0604020202020204" pitchFamily="34" charset="0"/>
              </a:rPr>
              <a:t>7/21/2020</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2B6B568E-503E-4DCF-B367-183BF59150D0}"/>
              </a:ext>
            </a:extLst>
          </p:cNvPr>
          <p:cNvSpPr>
            <a:spLocks noGrp="1" noRot="1" noChangeAspect="1" noTextEdit="1"/>
          </p:cNvSpPr>
          <p:nvPr>
            <p:ph type="sldImg"/>
          </p:nvPr>
        </p:nvSpPr>
        <p:spPr bwMode="auto">
          <a:xfrm>
            <a:off x="1371600" y="479425"/>
            <a:ext cx="4270375" cy="24018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3B32CD1F-F102-48A0-8A42-E159688C5B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Community involvement, including the involvement of community health professionals, works to advance the education, social emotional development, and general health of students. </a:t>
            </a:r>
          </a:p>
          <a:p>
            <a:endParaRPr lang="en-US" altLang="en-US"/>
          </a:p>
          <a:p>
            <a:r>
              <a:rPr lang="en-US" altLang="en-US"/>
              <a:t>When school administrators, school nutrition personnel, students, parents, and community health professionals collaborate to put effective wellness policies in place, it can encourage positive, widespread community health outcomes and student success.   </a:t>
            </a:r>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p:txBody>
      </p:sp>
      <p:sp>
        <p:nvSpPr>
          <p:cNvPr id="22532" name="Footer Placeholder 1">
            <a:extLst>
              <a:ext uri="{FF2B5EF4-FFF2-40B4-BE49-F238E27FC236}">
                <a16:creationId xmlns:a16="http://schemas.microsoft.com/office/drawing/2014/main" id="{E4EFD19A-0203-43B2-B26D-780A734EBECA}"/>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latin typeface="Arial" panose="020B0604020202020204" pitchFamily="34" charset="0"/>
              </a:rPr>
              <a:t>* Collaborating with Community Health Professionals-Virtual * Child Nutrition &amp; Wellness, KSDE</a:t>
            </a:r>
          </a:p>
        </p:txBody>
      </p:sp>
      <p:sp>
        <p:nvSpPr>
          <p:cNvPr id="22533" name="Slide Number Placeholder 2">
            <a:extLst>
              <a:ext uri="{FF2B5EF4-FFF2-40B4-BE49-F238E27FC236}">
                <a16:creationId xmlns:a16="http://schemas.microsoft.com/office/drawing/2014/main" id="{489F61EA-30B7-4A2C-B4B9-C61248D1D44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F0CD038-41AD-4D66-89B0-1B0A11F8F6B2}" type="slidenum">
              <a:rPr lang="en-US" altLang="en-US" smtClean="0">
                <a:latin typeface="Arial" panose="020B0604020202020204" pitchFamily="34" charset="0"/>
              </a:rPr>
              <a:pPr fontAlgn="base">
                <a:spcBef>
                  <a:spcPct val="0"/>
                </a:spcBef>
                <a:spcAft>
                  <a:spcPct val="0"/>
                </a:spcAft>
              </a:pPr>
              <a:t>6</a:t>
            </a:fld>
            <a:endParaRPr lang="en-US" altLang="en-US">
              <a:latin typeface="Arial" panose="020B0604020202020204" pitchFamily="34" charset="0"/>
            </a:endParaRPr>
          </a:p>
        </p:txBody>
      </p:sp>
      <p:sp>
        <p:nvSpPr>
          <p:cNvPr id="22534" name="Date Placeholder 3">
            <a:extLst>
              <a:ext uri="{FF2B5EF4-FFF2-40B4-BE49-F238E27FC236}">
                <a16:creationId xmlns:a16="http://schemas.microsoft.com/office/drawing/2014/main" id="{66553F2A-6B26-4E8D-8D13-D4698A528912}"/>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latin typeface="Arial" panose="020B0604020202020204" pitchFamily="34" charset="0"/>
              </a:rPr>
              <a:t>7/21/2020</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7424EF46-AB97-49E1-A7B2-8607B6B486B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12C872FB-B3B4-4A66-926D-72AFDC574B2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Collaboration is a purposeful relationship between two or more people, working together to achieve a common goal. </a:t>
            </a:r>
          </a:p>
          <a:p>
            <a:endParaRPr lang="en-US" altLang="en-US"/>
          </a:p>
          <a:p>
            <a:r>
              <a:rPr lang="en-US" altLang="en-US"/>
              <a:t>Collaborative efforts encourage people with different perspectives to come together to get things done by tapping into the intellect, skills, and talents of those involved. </a:t>
            </a:r>
          </a:p>
          <a:p>
            <a:endParaRPr lang="en-US" altLang="en-US"/>
          </a:p>
          <a:p>
            <a:r>
              <a:rPr lang="en-US" altLang="en-US"/>
              <a:t>Collaboration allows different partners to contribute in ways that best suit their strengths. </a:t>
            </a:r>
          </a:p>
          <a:p>
            <a:endParaRPr lang="en-US" altLang="en-US"/>
          </a:p>
        </p:txBody>
      </p:sp>
      <p:sp>
        <p:nvSpPr>
          <p:cNvPr id="24580" name="Footer Placeholder 1">
            <a:extLst>
              <a:ext uri="{FF2B5EF4-FFF2-40B4-BE49-F238E27FC236}">
                <a16:creationId xmlns:a16="http://schemas.microsoft.com/office/drawing/2014/main" id="{69C2EA69-72BD-423E-A23B-F4CE04A7BF24}"/>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latin typeface="Arial" panose="020B0604020202020204" pitchFamily="34" charset="0"/>
              </a:rPr>
              <a:t>* Collaborating with Community Health Professionals-Virtual * Child Nutrition &amp; Wellness, KSDE</a:t>
            </a:r>
          </a:p>
        </p:txBody>
      </p:sp>
      <p:sp>
        <p:nvSpPr>
          <p:cNvPr id="24581" name="Slide Number Placeholder 2">
            <a:extLst>
              <a:ext uri="{FF2B5EF4-FFF2-40B4-BE49-F238E27FC236}">
                <a16:creationId xmlns:a16="http://schemas.microsoft.com/office/drawing/2014/main" id="{F6B1F203-FCCE-47A9-AB5D-BF99CE47669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049A282-4F7C-4ECC-8DC5-59A7353EA502}" type="slidenum">
              <a:rPr lang="en-US" altLang="en-US" smtClean="0">
                <a:latin typeface="Arial" panose="020B0604020202020204" pitchFamily="34" charset="0"/>
              </a:rPr>
              <a:pPr fontAlgn="base">
                <a:spcBef>
                  <a:spcPct val="0"/>
                </a:spcBef>
                <a:spcAft>
                  <a:spcPct val="0"/>
                </a:spcAft>
              </a:pPr>
              <a:t>7</a:t>
            </a:fld>
            <a:endParaRPr lang="en-US" altLang="en-US">
              <a:latin typeface="Arial" panose="020B0604020202020204" pitchFamily="34" charset="0"/>
            </a:endParaRPr>
          </a:p>
        </p:txBody>
      </p:sp>
      <p:sp>
        <p:nvSpPr>
          <p:cNvPr id="24582" name="Date Placeholder 3">
            <a:extLst>
              <a:ext uri="{FF2B5EF4-FFF2-40B4-BE49-F238E27FC236}">
                <a16:creationId xmlns:a16="http://schemas.microsoft.com/office/drawing/2014/main" id="{A1158FED-170D-47C1-942B-352B27632E63}"/>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latin typeface="Arial" panose="020B0604020202020204" pitchFamily="34" charset="0"/>
              </a:rPr>
              <a:t>7/21/2020</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Notes Placeholder 2">
            <a:extLst>
              <a:ext uri="{FF2B5EF4-FFF2-40B4-BE49-F238E27FC236}">
                <a16:creationId xmlns:a16="http://schemas.microsoft.com/office/drawing/2014/main" id="{CDB42652-6A95-4AEA-AD33-90E8D27BD61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Collaboration works when complementary relationships are formed. In complementary relationships, the partners have better results when working together than when working alone. </a:t>
            </a:r>
          </a:p>
          <a:p>
            <a:endParaRPr lang="en-US" altLang="en-US"/>
          </a:p>
          <a:p>
            <a:r>
              <a:rPr lang="en-US" altLang="en-US"/>
              <a:t>Who or what are your dynamic duos? Think of popular partnerships or things that work better together. It can be people, such as Mickey Mouse and Minnie Mouse, or things, such as salt and pepper! </a:t>
            </a:r>
          </a:p>
          <a:p>
            <a:endParaRPr lang="en-US" altLang="en-US"/>
          </a:p>
          <a:p>
            <a:r>
              <a:rPr lang="en-US" altLang="en-US" i="1">
                <a:latin typeface="Times New Roman" panose="02020603050405020304" pitchFamily="18" charset="0"/>
                <a:cs typeface="Times New Roman" panose="02020603050405020304" pitchFamily="18" charset="0"/>
              </a:rPr>
              <a:t>Encourage participants to share their dynamic duos in the chat box or by unmuting their audio. </a:t>
            </a:r>
          </a:p>
          <a:p>
            <a:endParaRPr lang="en-US" altLang="en-US" i="1">
              <a:latin typeface="Times New Roman" panose="02020603050405020304" pitchFamily="18" charset="0"/>
              <a:cs typeface="Times New Roman" panose="02020603050405020304" pitchFamily="18" charset="0"/>
            </a:endParaRPr>
          </a:p>
          <a:p>
            <a:r>
              <a:rPr lang="en-US" altLang="en-US" i="1">
                <a:latin typeface="Times New Roman" panose="02020603050405020304" pitchFamily="18" charset="0"/>
                <a:cs typeface="Times New Roman" panose="02020603050405020304" pitchFamily="18" charset="0"/>
              </a:rPr>
              <a:t>Popular Partnerships Possible Responses:  Batman/Robin; Macaroni/Cheese; Bert/Ernie; Peanut Butter/Jelly; Sonny/Cher; Bagel/Cream Cheese; Ben/Jerry; Simon/Garfunkel; Scooby Doo/Shaggy; Mario/Luigi; Sherlock Holmes/Watson; Vinegar/Oil</a:t>
            </a:r>
          </a:p>
        </p:txBody>
      </p:sp>
      <p:sp>
        <p:nvSpPr>
          <p:cNvPr id="26627" name="Slide Image Placeholder 6">
            <a:extLst>
              <a:ext uri="{FF2B5EF4-FFF2-40B4-BE49-F238E27FC236}">
                <a16:creationId xmlns:a16="http://schemas.microsoft.com/office/drawing/2014/main" id="{406716B2-3405-49E5-A81D-7AE897A3E60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Footer Placeholder 7">
            <a:extLst>
              <a:ext uri="{FF2B5EF4-FFF2-40B4-BE49-F238E27FC236}">
                <a16:creationId xmlns:a16="http://schemas.microsoft.com/office/drawing/2014/main" id="{6DB75040-401E-4DDF-8439-79CAF5C85B5D}"/>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latin typeface="Arial" panose="020B0604020202020204" pitchFamily="34" charset="0"/>
              </a:rPr>
              <a:t>* Collaborating with Community Health Professionals-Virtual * Child Nutrition &amp; Wellness, KSDE</a:t>
            </a:r>
          </a:p>
        </p:txBody>
      </p:sp>
      <p:sp>
        <p:nvSpPr>
          <p:cNvPr id="26629" name="Slide Number Placeholder 8">
            <a:extLst>
              <a:ext uri="{FF2B5EF4-FFF2-40B4-BE49-F238E27FC236}">
                <a16:creationId xmlns:a16="http://schemas.microsoft.com/office/drawing/2014/main" id="{07A2A614-55AA-4AB6-8AF5-41A25EF474F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8569686-F322-4B1F-BFB4-14620B78C5E1}" type="slidenum">
              <a:rPr lang="en-US" altLang="en-US" smtClean="0">
                <a:latin typeface="Arial" panose="020B0604020202020204" pitchFamily="34" charset="0"/>
              </a:rPr>
              <a:pPr fontAlgn="base">
                <a:spcBef>
                  <a:spcPct val="0"/>
                </a:spcBef>
                <a:spcAft>
                  <a:spcPct val="0"/>
                </a:spcAft>
              </a:pPr>
              <a:t>8</a:t>
            </a:fld>
            <a:endParaRPr lang="en-US" altLang="en-US">
              <a:latin typeface="Arial" panose="020B0604020202020204" pitchFamily="34" charset="0"/>
            </a:endParaRPr>
          </a:p>
        </p:txBody>
      </p:sp>
      <p:sp>
        <p:nvSpPr>
          <p:cNvPr id="26630" name="Date Placeholder 9">
            <a:extLst>
              <a:ext uri="{FF2B5EF4-FFF2-40B4-BE49-F238E27FC236}">
                <a16:creationId xmlns:a16="http://schemas.microsoft.com/office/drawing/2014/main" id="{23D1736A-F3BF-4C6F-873B-A65B9FD0FE48}"/>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latin typeface="Arial" panose="020B0604020202020204" pitchFamily="34" charset="0"/>
              </a:rPr>
              <a:t>7/21/2020</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2D5722BB-C376-4666-899E-ABD062C1225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F302A262-6C5E-41D7-A715-0E045F3ECB6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As demonstrated in the activity, when there is a shared purpose within the partnership, the results can be extraordinary! Similar extraordinary results can be realized when collaborating with community partners who have a shared vision on the welfare of community children. </a:t>
            </a:r>
          </a:p>
          <a:p>
            <a:endParaRPr lang="en-US" altLang="en-US"/>
          </a:p>
          <a:p>
            <a:r>
              <a:rPr lang="en-US" altLang="en-US"/>
              <a:t>More specifically, collaborating with community health professionals can be a great way to support and advance school wellness initiatives. Community health professionals are often an untapped resource and may welcome opportunities to connect with the school community.</a:t>
            </a:r>
          </a:p>
          <a:p>
            <a:pPr eaLnBrk="1" hangingPunct="1"/>
            <a:endParaRPr lang="en-US" altLang="en-US"/>
          </a:p>
          <a:p>
            <a:pPr eaLnBrk="1" hangingPunct="1"/>
            <a:endParaRPr lang="en-US" altLang="en-US"/>
          </a:p>
          <a:p>
            <a:pPr lvl="1"/>
            <a:endParaRPr lang="en-US" altLang="en-US">
              <a:cs typeface="Arial" panose="020B0604020202020204" pitchFamily="34" charset="0"/>
            </a:endParaRPr>
          </a:p>
          <a:p>
            <a:pPr lvl="1"/>
            <a:endParaRPr lang="en-US" altLang="en-US">
              <a:cs typeface="Arial" panose="020B0604020202020204" pitchFamily="34" charset="0"/>
            </a:endParaRPr>
          </a:p>
          <a:p>
            <a:endParaRPr lang="en-US" altLang="en-US"/>
          </a:p>
        </p:txBody>
      </p:sp>
      <p:sp>
        <p:nvSpPr>
          <p:cNvPr id="28676" name="Footer Placeholder 1">
            <a:extLst>
              <a:ext uri="{FF2B5EF4-FFF2-40B4-BE49-F238E27FC236}">
                <a16:creationId xmlns:a16="http://schemas.microsoft.com/office/drawing/2014/main" id="{AE1CD8A7-6C66-4EBE-AFE2-42F05AB9A5CE}"/>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latin typeface="Arial" panose="020B0604020202020204" pitchFamily="34" charset="0"/>
              </a:rPr>
              <a:t>* Collaborating with Community Health Professionals-Virtual * Child Nutrition &amp; Wellness, KSDE</a:t>
            </a:r>
          </a:p>
        </p:txBody>
      </p:sp>
      <p:sp>
        <p:nvSpPr>
          <p:cNvPr id="28677" name="Slide Number Placeholder 2">
            <a:extLst>
              <a:ext uri="{FF2B5EF4-FFF2-40B4-BE49-F238E27FC236}">
                <a16:creationId xmlns:a16="http://schemas.microsoft.com/office/drawing/2014/main" id="{5CBF1B81-5B8F-46BB-880B-16AC2FD83EB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1C57CB6-B190-456F-9927-3058DD9C3C42}" type="slidenum">
              <a:rPr lang="en-US" altLang="en-US" smtClean="0">
                <a:latin typeface="Arial" panose="020B0604020202020204" pitchFamily="34" charset="0"/>
              </a:rPr>
              <a:pPr fontAlgn="base">
                <a:spcBef>
                  <a:spcPct val="0"/>
                </a:spcBef>
                <a:spcAft>
                  <a:spcPct val="0"/>
                </a:spcAft>
              </a:pPr>
              <a:t>9</a:t>
            </a:fld>
            <a:endParaRPr lang="en-US" altLang="en-US">
              <a:latin typeface="Arial" panose="020B0604020202020204" pitchFamily="34" charset="0"/>
            </a:endParaRPr>
          </a:p>
        </p:txBody>
      </p:sp>
      <p:sp>
        <p:nvSpPr>
          <p:cNvPr id="28678" name="Date Placeholder 3">
            <a:extLst>
              <a:ext uri="{FF2B5EF4-FFF2-40B4-BE49-F238E27FC236}">
                <a16:creationId xmlns:a16="http://schemas.microsoft.com/office/drawing/2014/main" id="{7F3CEDCE-938B-499D-A87C-9CAA0790D70F}"/>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latin typeface="Arial" panose="020B0604020202020204" pitchFamily="34" charset="0"/>
              </a:rPr>
              <a:t>7/21/2020</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4" name="TextBox 18">
            <a:extLst>
              <a:ext uri="{FF2B5EF4-FFF2-40B4-BE49-F238E27FC236}">
                <a16:creationId xmlns:a16="http://schemas.microsoft.com/office/drawing/2014/main" id="{AB172ABF-2105-46A5-8023-0EF5E2DF8F15}"/>
              </a:ext>
            </a:extLst>
          </p:cNvPr>
          <p:cNvSpPr txBox="1">
            <a:spLocks noChangeArrowheads="1"/>
          </p:cNvSpPr>
          <p:nvPr userDrawn="1"/>
        </p:nvSpPr>
        <p:spPr bwMode="auto">
          <a:xfrm>
            <a:off x="152400" y="6538913"/>
            <a:ext cx="65770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r>
              <a:rPr lang="en-US" altLang="en-US" sz="1200" dirty="0">
                <a:solidFill>
                  <a:schemeClr val="tx2"/>
                </a:solidFill>
              </a:rPr>
              <a:t>KANSAS STATE DEPARTMENT OF EDUCATION </a:t>
            </a:r>
            <a:r>
              <a:rPr lang="en-US" altLang="en-US" sz="1200" i="1" dirty="0">
                <a:solidFill>
                  <a:schemeClr val="tx2"/>
                </a:solidFill>
              </a:rPr>
              <a:t>| www.ksde.org |www.kn-eat.org</a:t>
            </a:r>
          </a:p>
        </p:txBody>
      </p:sp>
      <p:sp>
        <p:nvSpPr>
          <p:cNvPr id="2" name="Title 1"/>
          <p:cNvSpPr>
            <a:spLocks noGrp="1"/>
          </p:cNvSpPr>
          <p:nvPr>
            <p:ph type="ctrTitle"/>
          </p:nvPr>
        </p:nvSpPr>
        <p:spPr>
          <a:xfrm>
            <a:off x="685800" y="1122363"/>
            <a:ext cx="9144000" cy="2387600"/>
          </a:xfrm>
        </p:spPr>
        <p:txBody>
          <a:bodyPr anchor="t"/>
          <a:lstStyle>
            <a:lvl1pPr marL="0" indent="0" algn="l">
              <a:defRPr sz="6000"/>
            </a:lvl1pPr>
          </a:lstStyle>
          <a:p>
            <a:r>
              <a:rPr lang="en-US" dirty="0"/>
              <a:t>Click to edit Master title style</a:t>
            </a:r>
          </a:p>
        </p:txBody>
      </p:sp>
      <p:sp>
        <p:nvSpPr>
          <p:cNvPr id="3" name="Subtitle 2"/>
          <p:cNvSpPr>
            <a:spLocks noGrp="1"/>
          </p:cNvSpPr>
          <p:nvPr>
            <p:ph type="subTitle" idx="1"/>
          </p:nvPr>
        </p:nvSpPr>
        <p:spPr>
          <a:xfrm>
            <a:off x="685800" y="457200"/>
            <a:ext cx="9144000" cy="914400"/>
          </a:xfrm>
        </p:spPr>
        <p:txBody>
          <a:bodyPr/>
          <a:lstStyle>
            <a:lvl1pPr marL="0" indent="0" algn="l">
              <a:buNone/>
              <a:defRPr sz="2400" cap="all" baseline="0">
                <a:solidFill>
                  <a:schemeClr val="accent3">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Date Placeholder 3">
            <a:extLst>
              <a:ext uri="{FF2B5EF4-FFF2-40B4-BE49-F238E27FC236}">
                <a16:creationId xmlns:a16="http://schemas.microsoft.com/office/drawing/2014/main" id="{480D78F9-3E70-4CE2-A29D-0C7B1E19D6C8}"/>
              </a:ext>
            </a:extLst>
          </p:cNvPr>
          <p:cNvSpPr>
            <a:spLocks noGrp="1"/>
          </p:cNvSpPr>
          <p:nvPr>
            <p:ph type="dt" sz="half" idx="10"/>
          </p:nvPr>
        </p:nvSpPr>
        <p:spPr/>
        <p:txBody>
          <a:bodyPr/>
          <a:lstStyle>
            <a:lvl1pPr>
              <a:defRPr/>
            </a:lvl1pPr>
          </a:lstStyle>
          <a:p>
            <a:pPr>
              <a:defRPr/>
            </a:pPr>
            <a:fld id="{703F1BCB-0A6B-4296-A2B6-664630EBC5B0}" type="datetimeFigureOut">
              <a:rPr lang="en-US"/>
              <a:pPr>
                <a:defRPr/>
              </a:pPr>
              <a:t>7/1/2021</a:t>
            </a:fld>
            <a:endParaRPr lang="en-US"/>
          </a:p>
        </p:txBody>
      </p:sp>
      <p:sp>
        <p:nvSpPr>
          <p:cNvPr id="6" name="Footer Placeholder 4">
            <a:extLst>
              <a:ext uri="{FF2B5EF4-FFF2-40B4-BE49-F238E27FC236}">
                <a16:creationId xmlns:a16="http://schemas.microsoft.com/office/drawing/2014/main" id="{CD77FB08-0944-4BB8-9312-4BCE6FEB19D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A4A0AFC-CCFB-4EBF-9B73-62599D0A2BC9}"/>
              </a:ext>
            </a:extLst>
          </p:cNvPr>
          <p:cNvSpPr>
            <a:spLocks noGrp="1"/>
          </p:cNvSpPr>
          <p:nvPr>
            <p:ph type="sldNum" sz="quarter" idx="12"/>
          </p:nvPr>
        </p:nvSpPr>
        <p:spPr/>
        <p:txBody>
          <a:bodyPr/>
          <a:lstStyle>
            <a:lvl1pPr>
              <a:defRPr/>
            </a:lvl1pPr>
          </a:lstStyle>
          <a:p>
            <a:pPr>
              <a:defRPr/>
            </a:pPr>
            <a:fld id="{9F7A4E55-1026-4F1F-9CEA-28A7F252253B}" type="slidenum">
              <a:rPr lang="en-US"/>
              <a:pPr>
                <a:defRPr/>
              </a:pPr>
              <a:t>‹#›</a:t>
            </a:fld>
            <a:endParaRPr lang="en-US"/>
          </a:p>
        </p:txBody>
      </p:sp>
    </p:spTree>
    <p:extLst>
      <p:ext uri="{BB962C8B-B14F-4D97-AF65-F5344CB8AC3E}">
        <p14:creationId xmlns:p14="http://schemas.microsoft.com/office/powerpoint/2010/main" val="4140307348"/>
      </p:ext>
    </p:extLst>
  </p:cSld>
  <p:clrMapOvr>
    <a:overrideClrMapping bg1="lt1" tx1="dk1" bg2="lt2" tx2="dk2" accent1="accent1" accent2="accent2" accent3="accent3" accent4="accent4" accent5="accent5" accent6="accent6" hlink="hlink" folHlink="folHlink"/>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A89CE05-3147-4ED1-839C-F9EEFB960A83}"/>
              </a:ext>
            </a:extLst>
          </p:cNvPr>
          <p:cNvSpPr>
            <a:spLocks noGrp="1"/>
          </p:cNvSpPr>
          <p:nvPr>
            <p:ph type="dt" sz="half" idx="10"/>
          </p:nvPr>
        </p:nvSpPr>
        <p:spPr/>
        <p:txBody>
          <a:bodyPr/>
          <a:lstStyle>
            <a:lvl1pPr>
              <a:defRPr/>
            </a:lvl1pPr>
          </a:lstStyle>
          <a:p>
            <a:pPr>
              <a:defRPr/>
            </a:pPr>
            <a:fld id="{78A3FCDD-6D1E-49A7-B095-FEB9FAD11050}" type="datetimeFigureOut">
              <a:rPr lang="en-US"/>
              <a:pPr>
                <a:defRPr/>
              </a:pPr>
              <a:t>7/1/2021</a:t>
            </a:fld>
            <a:endParaRPr lang="en-US"/>
          </a:p>
        </p:txBody>
      </p:sp>
      <p:sp>
        <p:nvSpPr>
          <p:cNvPr id="5" name="Footer Placeholder 4">
            <a:extLst>
              <a:ext uri="{FF2B5EF4-FFF2-40B4-BE49-F238E27FC236}">
                <a16:creationId xmlns:a16="http://schemas.microsoft.com/office/drawing/2014/main" id="{DDD57867-AAAA-4A3D-9CD5-C3FCE3F20D7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ABC27AB-1456-4EBC-ABED-98134D4762CE}"/>
              </a:ext>
            </a:extLst>
          </p:cNvPr>
          <p:cNvSpPr>
            <a:spLocks noGrp="1"/>
          </p:cNvSpPr>
          <p:nvPr>
            <p:ph type="sldNum" sz="quarter" idx="12"/>
          </p:nvPr>
        </p:nvSpPr>
        <p:spPr/>
        <p:txBody>
          <a:bodyPr/>
          <a:lstStyle>
            <a:lvl1pPr>
              <a:defRPr/>
            </a:lvl1pPr>
          </a:lstStyle>
          <a:p>
            <a:pPr>
              <a:defRPr/>
            </a:pPr>
            <a:fld id="{F89881F9-B644-4FA0-BBF7-64380DFCFAEE}" type="slidenum">
              <a:rPr lang="en-US"/>
              <a:pPr>
                <a:defRPr/>
              </a:pPr>
              <a:t>‹#›</a:t>
            </a:fld>
            <a:endParaRPr lang="en-US"/>
          </a:p>
        </p:txBody>
      </p:sp>
    </p:spTree>
    <p:extLst>
      <p:ext uri="{BB962C8B-B14F-4D97-AF65-F5344CB8AC3E}">
        <p14:creationId xmlns:p14="http://schemas.microsoft.com/office/powerpoint/2010/main" val="2484078968"/>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86A3324-0EFC-4DB9-BD56-5346CBB9A0FA}"/>
              </a:ext>
            </a:extLst>
          </p:cNvPr>
          <p:cNvSpPr>
            <a:spLocks noGrp="1"/>
          </p:cNvSpPr>
          <p:nvPr>
            <p:ph type="dt" sz="half" idx="10"/>
          </p:nvPr>
        </p:nvSpPr>
        <p:spPr/>
        <p:txBody>
          <a:bodyPr/>
          <a:lstStyle>
            <a:lvl1pPr>
              <a:defRPr/>
            </a:lvl1pPr>
          </a:lstStyle>
          <a:p>
            <a:pPr>
              <a:defRPr/>
            </a:pPr>
            <a:fld id="{323AD511-3200-427A-8738-0211353CB495}" type="datetimeFigureOut">
              <a:rPr lang="en-US"/>
              <a:pPr>
                <a:defRPr/>
              </a:pPr>
              <a:t>7/1/2021</a:t>
            </a:fld>
            <a:endParaRPr lang="en-US"/>
          </a:p>
        </p:txBody>
      </p:sp>
      <p:sp>
        <p:nvSpPr>
          <p:cNvPr id="5" name="Footer Placeholder 4">
            <a:extLst>
              <a:ext uri="{FF2B5EF4-FFF2-40B4-BE49-F238E27FC236}">
                <a16:creationId xmlns:a16="http://schemas.microsoft.com/office/drawing/2014/main" id="{2DA635E8-06DD-4A8E-84EB-14E4ED3A25B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116C8D3-3FAE-4CFD-BBAD-D522CCF678D8}"/>
              </a:ext>
            </a:extLst>
          </p:cNvPr>
          <p:cNvSpPr>
            <a:spLocks noGrp="1"/>
          </p:cNvSpPr>
          <p:nvPr>
            <p:ph type="sldNum" sz="quarter" idx="12"/>
          </p:nvPr>
        </p:nvSpPr>
        <p:spPr/>
        <p:txBody>
          <a:bodyPr/>
          <a:lstStyle>
            <a:lvl1pPr>
              <a:defRPr/>
            </a:lvl1pPr>
          </a:lstStyle>
          <a:p>
            <a:pPr>
              <a:defRPr/>
            </a:pPr>
            <a:fld id="{7B16C65F-46FD-480C-AF9E-6A74CFA47A2C}" type="slidenum">
              <a:rPr lang="en-US"/>
              <a:pPr>
                <a:defRPr/>
              </a:pPr>
              <a:t>‹#›</a:t>
            </a:fld>
            <a:endParaRPr lang="en-US"/>
          </a:p>
        </p:txBody>
      </p:sp>
    </p:spTree>
    <p:extLst>
      <p:ext uri="{BB962C8B-B14F-4D97-AF65-F5344CB8AC3E}">
        <p14:creationId xmlns:p14="http://schemas.microsoft.com/office/powerpoint/2010/main" val="669891539"/>
      </p:ext>
    </p:extLst>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1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7F62FE-CBE4-48D7-8C64-09D2B96735BC}"/>
              </a:ext>
            </a:extLst>
          </p:cNvPr>
          <p:cNvSpPr txBox="1">
            <a:spLocks noChangeArrowheads="1"/>
          </p:cNvSpPr>
          <p:nvPr userDrawn="1"/>
        </p:nvSpPr>
        <p:spPr bwMode="auto">
          <a:xfrm>
            <a:off x="280988" y="6505575"/>
            <a:ext cx="6577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r>
              <a:rPr lang="en-US" altLang="en-US" sz="1200" dirty="0">
                <a:solidFill>
                  <a:schemeClr val="tx2"/>
                </a:solidFill>
              </a:rPr>
              <a:t>KANSAS STATE DEPARTMENT OF EDUCATION </a:t>
            </a:r>
            <a:r>
              <a:rPr lang="en-US" altLang="en-US" sz="1200" i="1" dirty="0">
                <a:solidFill>
                  <a:schemeClr val="tx2"/>
                </a:solidFill>
              </a:rPr>
              <a:t>| www.ksde.org |www.kn-eat.org</a:t>
            </a:r>
          </a:p>
        </p:txBody>
      </p:sp>
    </p:spTree>
    <p:extLst>
      <p:ext uri="{BB962C8B-B14F-4D97-AF65-F5344CB8AC3E}">
        <p14:creationId xmlns:p14="http://schemas.microsoft.com/office/powerpoint/2010/main" val="633867658"/>
      </p:ext>
    </p:extLst>
  </p:cSld>
  <p:clrMapOvr>
    <a:masterClrMapping/>
  </p:clrMapOvr>
  <p:transition spd="slow">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932EA9F-F139-42AA-8EEC-77D272E37CA3}"/>
              </a:ext>
            </a:extLst>
          </p:cNvPr>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06CA6113-B23D-45FE-B399-46157078A450}"/>
              </a:ext>
            </a:extLst>
          </p:cNvPr>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extBox 18">
            <a:extLst>
              <a:ext uri="{FF2B5EF4-FFF2-40B4-BE49-F238E27FC236}">
                <a16:creationId xmlns:a16="http://schemas.microsoft.com/office/drawing/2014/main" id="{5B5251E2-61E2-4B57-9189-5FBE36DA4161}"/>
              </a:ext>
            </a:extLst>
          </p:cNvPr>
          <p:cNvSpPr txBox="1">
            <a:spLocks noChangeArrowheads="1"/>
          </p:cNvSpPr>
          <p:nvPr userDrawn="1"/>
        </p:nvSpPr>
        <p:spPr bwMode="auto">
          <a:xfrm>
            <a:off x="204788" y="6505575"/>
            <a:ext cx="6577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200" dirty="0">
                <a:solidFill>
                  <a:schemeClr val="tx2"/>
                </a:solidFill>
              </a:rPr>
              <a:t>KANSAS STATE DEPARTMENT OF EDUCATION </a:t>
            </a:r>
            <a:r>
              <a:rPr lang="en-US" altLang="en-US" sz="1200" i="1" dirty="0">
                <a:solidFill>
                  <a:schemeClr val="tx2"/>
                </a:solidFill>
              </a:rPr>
              <a:t>| www.ksde.org |www.kn-eat.org</a:t>
            </a:r>
          </a:p>
        </p:txBody>
      </p:sp>
      <p:sp>
        <p:nvSpPr>
          <p:cNvPr id="11" name="Title 1">
            <a:extLst>
              <a:ext uri="{FF2B5EF4-FFF2-40B4-BE49-F238E27FC236}">
                <a16:creationId xmlns:a16="http://schemas.microsoft.com/office/drawing/2014/main" id="{916FB16C-A282-4CA7-B5AC-6F30FB6EE264}"/>
              </a:ext>
            </a:extLst>
          </p:cNvPr>
          <p:cNvSpPr>
            <a:spLocks noGrp="1"/>
          </p:cNvSpPr>
          <p:nvPr>
            <p:ph type="title"/>
          </p:nvPr>
        </p:nvSpPr>
        <p:spPr>
          <a:xfrm>
            <a:off x="1097280" y="286603"/>
            <a:ext cx="10058400" cy="1374557"/>
          </a:xfrm>
        </p:spPr>
        <p:txBody>
          <a:bodyPr/>
          <a:lstStyle>
            <a:lvl1pPr marL="0">
              <a:defRPr/>
            </a:lvl1pPr>
          </a:lstStyle>
          <a:p>
            <a:r>
              <a:rPr lang="en-US" dirty="0"/>
              <a:t>Click to edit Master title style</a:t>
            </a:r>
          </a:p>
        </p:txBody>
      </p:sp>
      <p:sp>
        <p:nvSpPr>
          <p:cNvPr id="12" name="Content Placeholder 2">
            <a:extLst>
              <a:ext uri="{FF2B5EF4-FFF2-40B4-BE49-F238E27FC236}">
                <a16:creationId xmlns:a16="http://schemas.microsoft.com/office/drawing/2014/main" id="{BFA9DC9F-FB84-44A3-B592-262AC58B377A}"/>
              </a:ext>
            </a:extLst>
          </p:cNvPr>
          <p:cNvSpPr>
            <a:spLocks noGrp="1"/>
          </p:cNvSpPr>
          <p:nvPr>
            <p:ph idx="1"/>
          </p:nvPr>
        </p:nvSpPr>
        <p:spPr>
          <a:xfrm>
            <a:off x="1097280" y="1587260"/>
            <a:ext cx="10058400" cy="4670856"/>
          </a:xfrm>
        </p:spPr>
        <p:txBody>
          <a:bodyPr/>
          <a:lstStyle>
            <a:lvl1pPr>
              <a:spcBef>
                <a:spcPts val="600"/>
              </a:spcBef>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8DF0562B-2E04-47E5-BE04-F52752407F56}"/>
              </a:ext>
            </a:extLst>
          </p:cNvPr>
          <p:cNvSpPr>
            <a:spLocks noGrp="1"/>
          </p:cNvSpPr>
          <p:nvPr>
            <p:ph type="dt" sz="half" idx="10"/>
          </p:nvPr>
        </p:nvSpPr>
        <p:spPr/>
        <p:txBody>
          <a:bodyPr/>
          <a:lstStyle>
            <a:lvl1pPr>
              <a:defRPr/>
            </a:lvl1pPr>
          </a:lstStyle>
          <a:p>
            <a:pPr>
              <a:defRPr/>
            </a:pPr>
            <a:fld id="{AB841C0F-C23B-4331-8F88-A52B6B9FB1EA}" type="datetime1">
              <a:rPr lang="en-US"/>
              <a:pPr>
                <a:defRPr/>
              </a:pPr>
              <a:t>7/1/2021</a:t>
            </a:fld>
            <a:endParaRPr lang="en-US"/>
          </a:p>
        </p:txBody>
      </p:sp>
      <p:sp>
        <p:nvSpPr>
          <p:cNvPr id="8" name="Footer Placeholder 7">
            <a:extLst>
              <a:ext uri="{FF2B5EF4-FFF2-40B4-BE49-F238E27FC236}">
                <a16:creationId xmlns:a16="http://schemas.microsoft.com/office/drawing/2014/main" id="{8D1D4247-845C-40B4-9FE1-57F3CEE4F0D8}"/>
              </a:ext>
            </a:extLst>
          </p:cNvPr>
          <p:cNvSpPr>
            <a:spLocks noGrp="1"/>
          </p:cNvSpPr>
          <p:nvPr>
            <p:ph type="ftr" sz="quarter" idx="11"/>
          </p:nvPr>
        </p:nvSpPr>
        <p:spPr/>
        <p:txBody>
          <a:bodyPr/>
          <a:lstStyle>
            <a:lvl1pPr>
              <a:defRPr>
                <a:solidFill>
                  <a:srgbClr val="FFFFFF"/>
                </a:solidFill>
              </a:defRPr>
            </a:lvl1pPr>
          </a:lstStyle>
          <a:p>
            <a:pPr>
              <a:defRPr/>
            </a:pPr>
            <a:endParaRPr lang="en-US"/>
          </a:p>
        </p:txBody>
      </p:sp>
      <p:sp>
        <p:nvSpPr>
          <p:cNvPr id="9" name="Slide Number Placeholder 8">
            <a:extLst>
              <a:ext uri="{FF2B5EF4-FFF2-40B4-BE49-F238E27FC236}">
                <a16:creationId xmlns:a16="http://schemas.microsoft.com/office/drawing/2014/main" id="{07F85BAB-76C5-47E9-869C-3239937BB4E6}"/>
              </a:ext>
            </a:extLst>
          </p:cNvPr>
          <p:cNvSpPr>
            <a:spLocks noGrp="1"/>
          </p:cNvSpPr>
          <p:nvPr>
            <p:ph type="sldNum" sz="quarter" idx="12"/>
          </p:nvPr>
        </p:nvSpPr>
        <p:spPr/>
        <p:txBody>
          <a:bodyPr/>
          <a:lstStyle>
            <a:lvl1pPr>
              <a:defRPr/>
            </a:lvl1pPr>
          </a:lstStyle>
          <a:p>
            <a:pPr>
              <a:defRPr/>
            </a:pPr>
            <a:fld id="{46F48EC0-2D1C-417F-84F4-03BF29338A89}" type="slidenum">
              <a:rPr lang="en-US"/>
              <a:pPr>
                <a:defRPr/>
              </a:pPr>
              <a:t>‹#›</a:t>
            </a:fld>
            <a:endParaRPr lang="en-US" dirty="0"/>
          </a:p>
        </p:txBody>
      </p:sp>
    </p:spTree>
    <p:extLst>
      <p:ext uri="{BB962C8B-B14F-4D97-AF65-F5344CB8AC3E}">
        <p14:creationId xmlns:p14="http://schemas.microsoft.com/office/powerpoint/2010/main" val="3356098107"/>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11887200" cy="1325563"/>
          </a:xfrm>
        </p:spPr>
        <p:txBody>
          <a:bodyPr/>
          <a:lstStyle/>
          <a:p>
            <a:r>
              <a:rPr lang="en-US"/>
              <a:t>Click to edit Master title style</a:t>
            </a:r>
            <a:endParaRPr lang="en-US" dirty="0"/>
          </a:p>
        </p:txBody>
      </p:sp>
      <p:sp>
        <p:nvSpPr>
          <p:cNvPr id="3" name="Content Placeholder 2"/>
          <p:cNvSpPr>
            <a:spLocks noGrp="1"/>
          </p:cNvSpPr>
          <p:nvPr>
            <p:ph idx="1"/>
          </p:nvPr>
        </p:nvSpPr>
        <p:spPr>
          <a:xfrm>
            <a:off x="838200" y="1676400"/>
            <a:ext cx="10515600" cy="4351338"/>
          </a:xfrm>
        </p:spPr>
        <p:txBody>
          <a:bodyPr/>
          <a:lstStyle>
            <a:lvl1pPr>
              <a:lnSpc>
                <a:spcPct val="100000"/>
              </a:lnSpc>
              <a:defRPr/>
            </a:lvl1pPr>
            <a:lvl2pPr>
              <a:lnSpc>
                <a:spcPct val="100000"/>
              </a:lnSpc>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D2618D7-215F-4CFC-80C3-51C4FD418852}"/>
              </a:ext>
            </a:extLst>
          </p:cNvPr>
          <p:cNvSpPr>
            <a:spLocks noGrp="1"/>
          </p:cNvSpPr>
          <p:nvPr>
            <p:ph type="dt" sz="half" idx="10"/>
          </p:nvPr>
        </p:nvSpPr>
        <p:spPr/>
        <p:txBody>
          <a:bodyPr/>
          <a:lstStyle>
            <a:lvl1pPr>
              <a:defRPr/>
            </a:lvl1pPr>
          </a:lstStyle>
          <a:p>
            <a:pPr>
              <a:defRPr/>
            </a:pPr>
            <a:fld id="{26DF537A-589E-4EDB-92F2-D6A582758179}" type="datetimeFigureOut">
              <a:rPr lang="en-US"/>
              <a:pPr>
                <a:defRPr/>
              </a:pPr>
              <a:t>7/1/2021</a:t>
            </a:fld>
            <a:endParaRPr lang="en-US"/>
          </a:p>
        </p:txBody>
      </p:sp>
      <p:sp>
        <p:nvSpPr>
          <p:cNvPr id="5" name="Footer Placeholder 4">
            <a:extLst>
              <a:ext uri="{FF2B5EF4-FFF2-40B4-BE49-F238E27FC236}">
                <a16:creationId xmlns:a16="http://schemas.microsoft.com/office/drawing/2014/main" id="{1365A4C4-0EF8-49BE-B9B5-323413F0D80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350F86C-B78F-435A-ADC4-1524F09D323C}"/>
              </a:ext>
            </a:extLst>
          </p:cNvPr>
          <p:cNvSpPr>
            <a:spLocks noGrp="1"/>
          </p:cNvSpPr>
          <p:nvPr>
            <p:ph type="sldNum" sz="quarter" idx="12"/>
          </p:nvPr>
        </p:nvSpPr>
        <p:spPr/>
        <p:txBody>
          <a:bodyPr/>
          <a:lstStyle>
            <a:lvl1pPr>
              <a:defRPr/>
            </a:lvl1pPr>
          </a:lstStyle>
          <a:p>
            <a:pPr>
              <a:defRPr/>
            </a:pPr>
            <a:fld id="{10BB3B88-13E1-4D41-B639-418FB42BBD1F}" type="slidenum">
              <a:rPr lang="en-US"/>
              <a:pPr>
                <a:defRPr/>
              </a:pPr>
              <a:t>‹#›</a:t>
            </a:fld>
            <a:endParaRPr lang="en-US"/>
          </a:p>
        </p:txBody>
      </p:sp>
    </p:spTree>
    <p:extLst>
      <p:ext uri="{BB962C8B-B14F-4D97-AF65-F5344CB8AC3E}">
        <p14:creationId xmlns:p14="http://schemas.microsoft.com/office/powerpoint/2010/main" val="4189781440"/>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2"/>
        </a:solidFill>
        <a:effectLst/>
      </p:bgPr>
    </p:bg>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2906691D-9DD8-4657-9296-2A226A64F5DB}"/>
              </a:ext>
            </a:extLst>
          </p:cNvPr>
          <p:cNvPicPr>
            <a:picLocks noChangeAspect="1" noChangeArrowheads="1"/>
          </p:cNvPicPr>
          <p:nvPr userDrawn="1"/>
        </p:nvPicPr>
        <p:blipFill>
          <a:blip r:embed="rId2"/>
          <a:srcRect/>
          <a:stretch>
            <a:fillRect/>
          </a:stretch>
        </p:blipFill>
        <p:spPr bwMode="auto">
          <a:xfrm>
            <a:off x="381000" y="1404938"/>
            <a:ext cx="3384550" cy="2057400"/>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038599" y="1404937"/>
            <a:ext cx="7467601" cy="4157663"/>
          </a:xfrm>
          <a:noFill/>
        </p:spPr>
        <p:txBody>
          <a:bodyPr anchor="t"/>
          <a:lstStyle>
            <a:lvl1pPr>
              <a:defRPr sz="6000"/>
            </a:lvl1pPr>
          </a:lstStyle>
          <a:p>
            <a:r>
              <a:rPr lang="en-US" dirty="0"/>
              <a:t>Click to edit Master title style</a:t>
            </a:r>
          </a:p>
        </p:txBody>
      </p:sp>
      <p:sp>
        <p:nvSpPr>
          <p:cNvPr id="3" name="Text Placeholder 2"/>
          <p:cNvSpPr>
            <a:spLocks noGrp="1"/>
          </p:cNvSpPr>
          <p:nvPr>
            <p:ph type="body" idx="1"/>
          </p:nvPr>
        </p:nvSpPr>
        <p:spPr>
          <a:xfrm>
            <a:off x="828919" y="346233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Date Placeholder 3">
            <a:extLst>
              <a:ext uri="{FF2B5EF4-FFF2-40B4-BE49-F238E27FC236}">
                <a16:creationId xmlns:a16="http://schemas.microsoft.com/office/drawing/2014/main" id="{5D93F7E6-F1B2-4456-A675-1D675AE41823}"/>
              </a:ext>
            </a:extLst>
          </p:cNvPr>
          <p:cNvSpPr>
            <a:spLocks noGrp="1"/>
          </p:cNvSpPr>
          <p:nvPr>
            <p:ph type="dt" sz="half" idx="10"/>
          </p:nvPr>
        </p:nvSpPr>
        <p:spPr/>
        <p:txBody>
          <a:bodyPr/>
          <a:lstStyle>
            <a:lvl1pPr>
              <a:defRPr/>
            </a:lvl1pPr>
          </a:lstStyle>
          <a:p>
            <a:pPr>
              <a:defRPr/>
            </a:pPr>
            <a:fld id="{3ED6879B-55E9-4CE1-A40F-8F47C4D152AD}" type="datetimeFigureOut">
              <a:rPr lang="en-US"/>
              <a:pPr>
                <a:defRPr/>
              </a:pPr>
              <a:t>7/1/2021</a:t>
            </a:fld>
            <a:endParaRPr lang="en-US"/>
          </a:p>
        </p:txBody>
      </p:sp>
      <p:sp>
        <p:nvSpPr>
          <p:cNvPr id="6" name="Footer Placeholder 4">
            <a:extLst>
              <a:ext uri="{FF2B5EF4-FFF2-40B4-BE49-F238E27FC236}">
                <a16:creationId xmlns:a16="http://schemas.microsoft.com/office/drawing/2014/main" id="{0E14F046-4487-4D49-B29A-43A7F1E7013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FC829D3-26FE-4D7B-8684-DBA63AADAA1E}"/>
              </a:ext>
            </a:extLst>
          </p:cNvPr>
          <p:cNvSpPr>
            <a:spLocks noGrp="1"/>
          </p:cNvSpPr>
          <p:nvPr>
            <p:ph type="sldNum" sz="quarter" idx="12"/>
          </p:nvPr>
        </p:nvSpPr>
        <p:spPr/>
        <p:txBody>
          <a:bodyPr/>
          <a:lstStyle>
            <a:lvl1pPr>
              <a:defRPr/>
            </a:lvl1pPr>
          </a:lstStyle>
          <a:p>
            <a:pPr>
              <a:defRPr/>
            </a:pPr>
            <a:fld id="{A8D8F72F-E01D-473A-8030-A2B243822B3F}" type="slidenum">
              <a:rPr lang="en-US"/>
              <a:pPr>
                <a:defRPr/>
              </a:pPr>
              <a:t>‹#›</a:t>
            </a:fld>
            <a:endParaRPr lang="en-US"/>
          </a:p>
        </p:txBody>
      </p:sp>
    </p:spTree>
    <p:extLst>
      <p:ext uri="{BB962C8B-B14F-4D97-AF65-F5344CB8AC3E}">
        <p14:creationId xmlns:p14="http://schemas.microsoft.com/office/powerpoint/2010/main" val="239055844"/>
      </p:ext>
    </p:extLst>
  </p:cSld>
  <p:clrMapOvr>
    <a:overrideClrMapping bg1="lt1" tx1="dk1" bg2="lt2" tx2="dk2" accent1="accent1" accent2="accent2" accent3="accent3" accent4="accent4" accent5="accent5" accent6="accent6" hlink="hlink" folHlink="folHlink"/>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E84C6475-6D2D-4316-BC3A-98FF7B2BE5F9}"/>
              </a:ext>
            </a:extLst>
          </p:cNvPr>
          <p:cNvSpPr>
            <a:spLocks noGrp="1"/>
          </p:cNvSpPr>
          <p:nvPr>
            <p:ph type="dt" sz="half" idx="10"/>
          </p:nvPr>
        </p:nvSpPr>
        <p:spPr/>
        <p:txBody>
          <a:bodyPr/>
          <a:lstStyle>
            <a:lvl1pPr>
              <a:defRPr/>
            </a:lvl1pPr>
          </a:lstStyle>
          <a:p>
            <a:pPr>
              <a:defRPr/>
            </a:pPr>
            <a:fld id="{2AFD0F09-0D14-4C0C-ACBD-6CB34C7ABD95}" type="datetimeFigureOut">
              <a:rPr lang="en-US"/>
              <a:pPr>
                <a:defRPr/>
              </a:pPr>
              <a:t>7/1/2021</a:t>
            </a:fld>
            <a:endParaRPr lang="en-US"/>
          </a:p>
        </p:txBody>
      </p:sp>
      <p:sp>
        <p:nvSpPr>
          <p:cNvPr id="6" name="Footer Placeholder 4">
            <a:extLst>
              <a:ext uri="{FF2B5EF4-FFF2-40B4-BE49-F238E27FC236}">
                <a16:creationId xmlns:a16="http://schemas.microsoft.com/office/drawing/2014/main" id="{7440A96C-3735-4F6F-8EF9-B79D7A7C19D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80CD3B3-71D1-44CE-94FE-197A28ACD3CB}"/>
              </a:ext>
            </a:extLst>
          </p:cNvPr>
          <p:cNvSpPr>
            <a:spLocks noGrp="1"/>
          </p:cNvSpPr>
          <p:nvPr>
            <p:ph type="sldNum" sz="quarter" idx="12"/>
          </p:nvPr>
        </p:nvSpPr>
        <p:spPr/>
        <p:txBody>
          <a:bodyPr/>
          <a:lstStyle>
            <a:lvl1pPr>
              <a:defRPr/>
            </a:lvl1pPr>
          </a:lstStyle>
          <a:p>
            <a:pPr>
              <a:defRPr/>
            </a:pPr>
            <a:fld id="{3B2CE99D-5EC9-417D-814A-C3962238598A}" type="slidenum">
              <a:rPr lang="en-US"/>
              <a:pPr>
                <a:defRPr/>
              </a:pPr>
              <a:t>‹#›</a:t>
            </a:fld>
            <a:endParaRPr lang="en-US"/>
          </a:p>
        </p:txBody>
      </p:sp>
    </p:spTree>
    <p:extLst>
      <p:ext uri="{BB962C8B-B14F-4D97-AF65-F5344CB8AC3E}">
        <p14:creationId xmlns:p14="http://schemas.microsoft.com/office/powerpoint/2010/main" val="2523173503"/>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5C010A2F-0ABC-4B7B-9388-7419CE994913}"/>
              </a:ext>
            </a:extLst>
          </p:cNvPr>
          <p:cNvSpPr>
            <a:spLocks noGrp="1"/>
          </p:cNvSpPr>
          <p:nvPr>
            <p:ph type="dt" sz="half" idx="10"/>
          </p:nvPr>
        </p:nvSpPr>
        <p:spPr/>
        <p:txBody>
          <a:bodyPr/>
          <a:lstStyle>
            <a:lvl1pPr>
              <a:defRPr/>
            </a:lvl1pPr>
          </a:lstStyle>
          <a:p>
            <a:pPr>
              <a:defRPr/>
            </a:pPr>
            <a:fld id="{228F60E8-7444-48CB-9278-133A7AEA7C5C}" type="datetimeFigureOut">
              <a:rPr lang="en-US"/>
              <a:pPr>
                <a:defRPr/>
              </a:pPr>
              <a:t>7/1/2021</a:t>
            </a:fld>
            <a:endParaRPr lang="en-US"/>
          </a:p>
        </p:txBody>
      </p:sp>
      <p:sp>
        <p:nvSpPr>
          <p:cNvPr id="8" name="Footer Placeholder 4">
            <a:extLst>
              <a:ext uri="{FF2B5EF4-FFF2-40B4-BE49-F238E27FC236}">
                <a16:creationId xmlns:a16="http://schemas.microsoft.com/office/drawing/2014/main" id="{FB7C5203-049A-4AEA-86B3-69A8D72BFFDC}"/>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DFFD843E-D1AE-40DB-9A12-87F57B1D0FB2}"/>
              </a:ext>
            </a:extLst>
          </p:cNvPr>
          <p:cNvSpPr>
            <a:spLocks noGrp="1"/>
          </p:cNvSpPr>
          <p:nvPr>
            <p:ph type="sldNum" sz="quarter" idx="12"/>
          </p:nvPr>
        </p:nvSpPr>
        <p:spPr/>
        <p:txBody>
          <a:bodyPr/>
          <a:lstStyle>
            <a:lvl1pPr>
              <a:defRPr/>
            </a:lvl1pPr>
          </a:lstStyle>
          <a:p>
            <a:pPr>
              <a:defRPr/>
            </a:pPr>
            <a:fld id="{96ED1C66-A4AA-4253-8228-67B4A9DA8A89}" type="slidenum">
              <a:rPr lang="en-US"/>
              <a:pPr>
                <a:defRPr/>
              </a:pPr>
              <a:t>‹#›</a:t>
            </a:fld>
            <a:endParaRPr lang="en-US"/>
          </a:p>
        </p:txBody>
      </p:sp>
    </p:spTree>
    <p:extLst>
      <p:ext uri="{BB962C8B-B14F-4D97-AF65-F5344CB8AC3E}">
        <p14:creationId xmlns:p14="http://schemas.microsoft.com/office/powerpoint/2010/main" val="3217527319"/>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ctvity">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p:spPr>
        <p:txBody>
          <a:bodyPr/>
          <a:lstStyle>
            <a:lvl1pPr marL="0" indent="0" algn="ctr">
              <a:defRPr>
                <a:solidFill>
                  <a:schemeClr val="tx2"/>
                </a:solidFill>
              </a:defRPr>
            </a:lvl1pPr>
          </a:lstStyle>
          <a:p>
            <a:r>
              <a:rPr lang="en-US" dirty="0"/>
              <a:t>Click to edit Master title style</a:t>
            </a:r>
          </a:p>
        </p:txBody>
      </p:sp>
      <p:sp>
        <p:nvSpPr>
          <p:cNvPr id="3" name="Date Placeholder 3">
            <a:extLst>
              <a:ext uri="{FF2B5EF4-FFF2-40B4-BE49-F238E27FC236}">
                <a16:creationId xmlns:a16="http://schemas.microsoft.com/office/drawing/2014/main" id="{7001AE54-D8DA-4478-B5D1-A909C7436EEA}"/>
              </a:ext>
            </a:extLst>
          </p:cNvPr>
          <p:cNvSpPr>
            <a:spLocks noGrp="1"/>
          </p:cNvSpPr>
          <p:nvPr>
            <p:ph type="dt" sz="half" idx="10"/>
          </p:nvPr>
        </p:nvSpPr>
        <p:spPr/>
        <p:txBody>
          <a:bodyPr/>
          <a:lstStyle>
            <a:lvl1pPr>
              <a:defRPr/>
            </a:lvl1pPr>
          </a:lstStyle>
          <a:p>
            <a:pPr>
              <a:defRPr/>
            </a:pPr>
            <a:fld id="{8367C550-06EC-4FFD-8D4F-DF733099E9C5}" type="datetimeFigureOut">
              <a:rPr lang="en-US"/>
              <a:pPr>
                <a:defRPr/>
              </a:pPr>
              <a:t>7/1/2021</a:t>
            </a:fld>
            <a:endParaRPr lang="en-US"/>
          </a:p>
        </p:txBody>
      </p:sp>
      <p:sp>
        <p:nvSpPr>
          <p:cNvPr id="4" name="Footer Placeholder 4">
            <a:extLst>
              <a:ext uri="{FF2B5EF4-FFF2-40B4-BE49-F238E27FC236}">
                <a16:creationId xmlns:a16="http://schemas.microsoft.com/office/drawing/2014/main" id="{EB086C9E-5E77-4003-8CAA-D2530C87BFD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FC19534-64EC-4FFA-B6F9-72968F58F3E4}"/>
              </a:ext>
            </a:extLst>
          </p:cNvPr>
          <p:cNvSpPr>
            <a:spLocks noGrp="1"/>
          </p:cNvSpPr>
          <p:nvPr>
            <p:ph type="sldNum" sz="quarter" idx="12"/>
          </p:nvPr>
        </p:nvSpPr>
        <p:spPr/>
        <p:txBody>
          <a:bodyPr/>
          <a:lstStyle>
            <a:lvl1pPr>
              <a:defRPr/>
            </a:lvl1pPr>
          </a:lstStyle>
          <a:p>
            <a:pPr>
              <a:defRPr/>
            </a:pPr>
            <a:fld id="{CD5D2EE5-37AE-4365-8787-DD94D2722953}" type="slidenum">
              <a:rPr lang="en-US"/>
              <a:pPr>
                <a:defRPr/>
              </a:pPr>
              <a:t>‹#›</a:t>
            </a:fld>
            <a:endParaRPr lang="en-US"/>
          </a:p>
        </p:txBody>
      </p:sp>
    </p:spTree>
    <p:extLst>
      <p:ext uri="{BB962C8B-B14F-4D97-AF65-F5344CB8AC3E}">
        <p14:creationId xmlns:p14="http://schemas.microsoft.com/office/powerpoint/2010/main" val="2765894678"/>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FBBE42-B22D-47A0-A30C-E3B50AEC97B4}"/>
              </a:ext>
            </a:extLst>
          </p:cNvPr>
          <p:cNvSpPr txBox="1">
            <a:spLocks noChangeArrowheads="1"/>
          </p:cNvSpPr>
          <p:nvPr userDrawn="1"/>
        </p:nvSpPr>
        <p:spPr bwMode="auto">
          <a:xfrm>
            <a:off x="152400" y="6537325"/>
            <a:ext cx="65770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r>
              <a:rPr lang="en-US" altLang="en-US" sz="1200" dirty="0">
                <a:solidFill>
                  <a:schemeClr val="tx2"/>
                </a:solidFill>
              </a:rPr>
              <a:t>KANSAS STATE DEPARTMENT OF EDUCATION </a:t>
            </a:r>
            <a:r>
              <a:rPr lang="en-US" altLang="en-US" sz="1200" i="1" dirty="0">
                <a:solidFill>
                  <a:schemeClr val="tx2"/>
                </a:solidFill>
              </a:rPr>
              <a:t>| www.ksde.org |www.kn-eat.org</a:t>
            </a:r>
          </a:p>
        </p:txBody>
      </p:sp>
      <p:sp>
        <p:nvSpPr>
          <p:cNvPr id="3" name="Date Placeholder 1">
            <a:extLst>
              <a:ext uri="{FF2B5EF4-FFF2-40B4-BE49-F238E27FC236}">
                <a16:creationId xmlns:a16="http://schemas.microsoft.com/office/drawing/2014/main" id="{BDEC4FCC-B232-4B47-9D20-9FA28BF8FB56}"/>
              </a:ext>
            </a:extLst>
          </p:cNvPr>
          <p:cNvSpPr>
            <a:spLocks noGrp="1"/>
          </p:cNvSpPr>
          <p:nvPr>
            <p:ph type="dt" sz="half" idx="10"/>
          </p:nvPr>
        </p:nvSpPr>
        <p:spPr/>
        <p:txBody>
          <a:bodyPr/>
          <a:lstStyle>
            <a:lvl1pPr>
              <a:defRPr/>
            </a:lvl1pPr>
          </a:lstStyle>
          <a:p>
            <a:pPr>
              <a:defRPr/>
            </a:pPr>
            <a:fld id="{D29165C9-6C71-4F00-A3B8-49F5A497B6F0}" type="datetimeFigureOut">
              <a:rPr lang="en-US"/>
              <a:pPr>
                <a:defRPr/>
              </a:pPr>
              <a:t>7/1/2021</a:t>
            </a:fld>
            <a:endParaRPr lang="en-US"/>
          </a:p>
        </p:txBody>
      </p:sp>
      <p:sp>
        <p:nvSpPr>
          <p:cNvPr id="4" name="Footer Placeholder 2">
            <a:extLst>
              <a:ext uri="{FF2B5EF4-FFF2-40B4-BE49-F238E27FC236}">
                <a16:creationId xmlns:a16="http://schemas.microsoft.com/office/drawing/2014/main" id="{0FB53235-389E-48C2-B4A7-C24040C595E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912687FF-F91C-4435-841B-AE24E027CC40}"/>
              </a:ext>
            </a:extLst>
          </p:cNvPr>
          <p:cNvSpPr>
            <a:spLocks noGrp="1"/>
          </p:cNvSpPr>
          <p:nvPr>
            <p:ph type="sldNum" sz="quarter" idx="12"/>
          </p:nvPr>
        </p:nvSpPr>
        <p:spPr/>
        <p:txBody>
          <a:bodyPr/>
          <a:lstStyle>
            <a:lvl1pPr>
              <a:defRPr/>
            </a:lvl1pPr>
          </a:lstStyle>
          <a:p>
            <a:pPr>
              <a:defRPr/>
            </a:pPr>
            <a:fld id="{833F2E65-FEC4-411D-96CF-869246BC173C}" type="slidenum">
              <a:rPr lang="en-US"/>
              <a:pPr>
                <a:defRPr/>
              </a:pPr>
              <a:t>‹#›</a:t>
            </a:fld>
            <a:endParaRPr lang="en-US" dirty="0"/>
          </a:p>
        </p:txBody>
      </p:sp>
    </p:spTree>
    <p:extLst>
      <p:ext uri="{BB962C8B-B14F-4D97-AF65-F5344CB8AC3E}">
        <p14:creationId xmlns:p14="http://schemas.microsoft.com/office/powerpoint/2010/main" val="3886279415"/>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AF51A41-9DC9-4D2C-B35C-CDEFE01ABDB0}"/>
              </a:ext>
            </a:extLst>
          </p:cNvPr>
          <p:cNvSpPr txBox="1">
            <a:spLocks noChangeArrowheads="1"/>
          </p:cNvSpPr>
          <p:nvPr userDrawn="1"/>
        </p:nvSpPr>
        <p:spPr bwMode="auto">
          <a:xfrm>
            <a:off x="381000" y="6445250"/>
            <a:ext cx="65770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r>
              <a:rPr lang="en-US" altLang="en-US" sz="1200" dirty="0">
                <a:solidFill>
                  <a:schemeClr val="tx2"/>
                </a:solidFill>
              </a:rPr>
              <a:t>KANSAS STATE DEPARTMENT OF EDUCATION </a:t>
            </a:r>
            <a:r>
              <a:rPr lang="en-US" altLang="en-US" sz="1200" i="1" dirty="0">
                <a:solidFill>
                  <a:schemeClr val="tx2"/>
                </a:solidFill>
              </a:rPr>
              <a:t>| www.ksde.org |www.kn-eat.org</a:t>
            </a: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Date Placeholder 4">
            <a:extLst>
              <a:ext uri="{FF2B5EF4-FFF2-40B4-BE49-F238E27FC236}">
                <a16:creationId xmlns:a16="http://schemas.microsoft.com/office/drawing/2014/main" id="{74770131-3A4A-493E-8436-B02472CDC4BE}"/>
              </a:ext>
            </a:extLst>
          </p:cNvPr>
          <p:cNvSpPr>
            <a:spLocks noGrp="1"/>
          </p:cNvSpPr>
          <p:nvPr>
            <p:ph type="dt" sz="half" idx="10"/>
          </p:nvPr>
        </p:nvSpPr>
        <p:spPr/>
        <p:txBody>
          <a:bodyPr/>
          <a:lstStyle>
            <a:lvl1pPr>
              <a:defRPr/>
            </a:lvl1pPr>
          </a:lstStyle>
          <a:p>
            <a:pPr>
              <a:defRPr/>
            </a:pPr>
            <a:fld id="{22D4D1CE-7BAB-4414-A924-1026018BC0B1}" type="datetimeFigureOut">
              <a:rPr lang="en-US"/>
              <a:pPr>
                <a:defRPr/>
              </a:pPr>
              <a:t>7/1/2021</a:t>
            </a:fld>
            <a:endParaRPr lang="en-US"/>
          </a:p>
        </p:txBody>
      </p:sp>
      <p:sp>
        <p:nvSpPr>
          <p:cNvPr id="7" name="Footer Placeholder 5">
            <a:extLst>
              <a:ext uri="{FF2B5EF4-FFF2-40B4-BE49-F238E27FC236}">
                <a16:creationId xmlns:a16="http://schemas.microsoft.com/office/drawing/2014/main" id="{F00FC310-5E8C-430E-9A5D-5E83CA8088A2}"/>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55FF8442-6805-4F30-8A8D-88BECA8D8CA1}"/>
              </a:ext>
            </a:extLst>
          </p:cNvPr>
          <p:cNvSpPr>
            <a:spLocks noGrp="1"/>
          </p:cNvSpPr>
          <p:nvPr>
            <p:ph type="sldNum" sz="quarter" idx="12"/>
          </p:nvPr>
        </p:nvSpPr>
        <p:spPr/>
        <p:txBody>
          <a:bodyPr/>
          <a:lstStyle>
            <a:lvl1pPr>
              <a:defRPr/>
            </a:lvl1pPr>
          </a:lstStyle>
          <a:p>
            <a:pPr>
              <a:defRPr/>
            </a:pPr>
            <a:fld id="{AB20F04C-591C-4448-9EBB-0971B7012036}" type="slidenum">
              <a:rPr lang="en-US"/>
              <a:pPr>
                <a:defRPr/>
              </a:pPr>
              <a:t>‹#›</a:t>
            </a:fld>
            <a:endParaRPr lang="en-US"/>
          </a:p>
        </p:txBody>
      </p:sp>
    </p:spTree>
    <p:extLst>
      <p:ext uri="{BB962C8B-B14F-4D97-AF65-F5344CB8AC3E}">
        <p14:creationId xmlns:p14="http://schemas.microsoft.com/office/powerpoint/2010/main" val="2169983570"/>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AADB569-8DFC-4F36-BC53-DFA0E59783CF}"/>
              </a:ext>
            </a:extLst>
          </p:cNvPr>
          <p:cNvSpPr txBox="1">
            <a:spLocks noChangeArrowheads="1"/>
          </p:cNvSpPr>
          <p:nvPr userDrawn="1"/>
        </p:nvSpPr>
        <p:spPr bwMode="auto">
          <a:xfrm>
            <a:off x="280988" y="6505575"/>
            <a:ext cx="6577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r>
              <a:rPr lang="en-US" altLang="en-US" sz="1200" dirty="0">
                <a:solidFill>
                  <a:schemeClr val="tx2"/>
                </a:solidFill>
              </a:rPr>
              <a:t>KANSAS STATE DEPARTMENT OF EDUCATION </a:t>
            </a:r>
            <a:r>
              <a:rPr lang="en-US" altLang="en-US" sz="1200" i="1" dirty="0">
                <a:solidFill>
                  <a:schemeClr val="tx2"/>
                </a:solidFill>
              </a:rPr>
              <a:t>| www.ksde.org |www.kn-eat.org</a:t>
            </a: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Date Placeholder 4">
            <a:extLst>
              <a:ext uri="{FF2B5EF4-FFF2-40B4-BE49-F238E27FC236}">
                <a16:creationId xmlns:a16="http://schemas.microsoft.com/office/drawing/2014/main" id="{83A2563C-2364-4FE4-9A44-3E0B66910D92}"/>
              </a:ext>
            </a:extLst>
          </p:cNvPr>
          <p:cNvSpPr>
            <a:spLocks noGrp="1"/>
          </p:cNvSpPr>
          <p:nvPr>
            <p:ph type="dt" sz="half" idx="10"/>
          </p:nvPr>
        </p:nvSpPr>
        <p:spPr/>
        <p:txBody>
          <a:bodyPr/>
          <a:lstStyle>
            <a:lvl1pPr>
              <a:defRPr/>
            </a:lvl1pPr>
          </a:lstStyle>
          <a:p>
            <a:pPr>
              <a:defRPr/>
            </a:pPr>
            <a:fld id="{EC0613CF-4072-4AEE-AA2B-668B84E41F19}" type="datetimeFigureOut">
              <a:rPr lang="en-US"/>
              <a:pPr>
                <a:defRPr/>
              </a:pPr>
              <a:t>7/1/2021</a:t>
            </a:fld>
            <a:endParaRPr lang="en-US"/>
          </a:p>
        </p:txBody>
      </p:sp>
      <p:sp>
        <p:nvSpPr>
          <p:cNvPr id="7" name="Footer Placeholder 5">
            <a:extLst>
              <a:ext uri="{FF2B5EF4-FFF2-40B4-BE49-F238E27FC236}">
                <a16:creationId xmlns:a16="http://schemas.microsoft.com/office/drawing/2014/main" id="{9D222747-0362-4217-80B2-5FF15FCABB0E}"/>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0ED68D20-1F20-4F41-901E-D6E5E10FACF3}"/>
              </a:ext>
            </a:extLst>
          </p:cNvPr>
          <p:cNvSpPr>
            <a:spLocks noGrp="1"/>
          </p:cNvSpPr>
          <p:nvPr>
            <p:ph type="sldNum" sz="quarter" idx="12"/>
          </p:nvPr>
        </p:nvSpPr>
        <p:spPr/>
        <p:txBody>
          <a:bodyPr/>
          <a:lstStyle>
            <a:lvl1pPr>
              <a:defRPr/>
            </a:lvl1pPr>
          </a:lstStyle>
          <a:p>
            <a:pPr>
              <a:defRPr/>
            </a:pPr>
            <a:fld id="{82B78322-915E-4F5B-8E64-E244D8E0AA84}" type="slidenum">
              <a:rPr lang="en-US"/>
              <a:pPr>
                <a:defRPr/>
              </a:pPr>
              <a:t>‹#›</a:t>
            </a:fld>
            <a:endParaRPr lang="en-US"/>
          </a:p>
        </p:txBody>
      </p:sp>
    </p:spTree>
    <p:extLst>
      <p:ext uri="{BB962C8B-B14F-4D97-AF65-F5344CB8AC3E}">
        <p14:creationId xmlns:p14="http://schemas.microsoft.com/office/powerpoint/2010/main" val="1897984794"/>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DD61206-6643-400F-BDBA-92E40600BCBC}"/>
              </a:ext>
            </a:extLst>
          </p:cNvPr>
          <p:cNvSpPr>
            <a:spLocks noGrp="1"/>
          </p:cNvSpPr>
          <p:nvPr>
            <p:ph type="title"/>
          </p:nvPr>
        </p:nvSpPr>
        <p:spPr bwMode="auto">
          <a:xfrm>
            <a:off x="152400" y="228600"/>
            <a:ext cx="11887200" cy="13255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23D9EFEC-736C-46AF-908E-0E5B0647F994}"/>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B0EE30B-2629-4772-AEA9-FB7CE08B08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BEBE279E-AA30-45DC-B7B2-862011229415}" type="datetimeFigureOut">
              <a:rPr lang="en-US"/>
              <a:pPr>
                <a:defRPr/>
              </a:pPr>
              <a:t>7/1/2021</a:t>
            </a:fld>
            <a:endParaRPr lang="en-US"/>
          </a:p>
        </p:txBody>
      </p:sp>
      <p:sp>
        <p:nvSpPr>
          <p:cNvPr id="5" name="Footer Placeholder 4">
            <a:extLst>
              <a:ext uri="{FF2B5EF4-FFF2-40B4-BE49-F238E27FC236}">
                <a16:creationId xmlns:a16="http://schemas.microsoft.com/office/drawing/2014/main" id="{9823D430-2B11-4845-8CA1-69D536CCA3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464E090A-3DB4-4FD5-9F78-93B5600ACC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1B4E7AAB-AD49-4BA2-BBA4-4E5E6F476D7D}" type="slidenum">
              <a:rPr lang="en-US"/>
              <a:pPr>
                <a:defRPr/>
              </a:pPr>
              <a:t>‹#›</a:t>
            </a:fld>
            <a:endParaRPr lang="en-US"/>
          </a:p>
        </p:txBody>
      </p:sp>
      <p:sp>
        <p:nvSpPr>
          <p:cNvPr id="7" name="TextBox 18">
            <a:extLst>
              <a:ext uri="{FF2B5EF4-FFF2-40B4-BE49-F238E27FC236}">
                <a16:creationId xmlns:a16="http://schemas.microsoft.com/office/drawing/2014/main" id="{F0BFFBD6-AE3A-48E9-BB0F-3050C8723E3D}"/>
              </a:ext>
            </a:extLst>
          </p:cNvPr>
          <p:cNvSpPr txBox="1">
            <a:spLocks noChangeArrowheads="1"/>
          </p:cNvSpPr>
          <p:nvPr userDrawn="1"/>
        </p:nvSpPr>
        <p:spPr bwMode="auto">
          <a:xfrm>
            <a:off x="152400" y="6538913"/>
            <a:ext cx="65770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r>
              <a:rPr lang="en-US" altLang="en-US" sz="1200" dirty="0">
                <a:solidFill>
                  <a:schemeClr val="tx2"/>
                </a:solidFill>
              </a:rPr>
              <a:t>KANSAS STATE DEPARTMENT OF EDUCATION </a:t>
            </a:r>
            <a:r>
              <a:rPr lang="en-US" altLang="en-US" sz="1200" i="1" dirty="0">
                <a:solidFill>
                  <a:schemeClr val="tx2"/>
                </a:solidFill>
              </a:rPr>
              <a:t>| www.ksde.org |www.kn-eat.org</a:t>
            </a:r>
          </a:p>
        </p:txBody>
      </p:sp>
      <p:cxnSp>
        <p:nvCxnSpPr>
          <p:cNvPr id="9" name="Straight Connector 8">
            <a:extLst>
              <a:ext uri="{FF2B5EF4-FFF2-40B4-BE49-F238E27FC236}">
                <a16:creationId xmlns:a16="http://schemas.microsoft.com/office/drawing/2014/main" id="{2FD7A1FA-CA6F-4C9A-838A-DEB70AC042E5}"/>
              </a:ext>
            </a:extLst>
          </p:cNvPr>
          <p:cNvCxnSpPr/>
          <p:nvPr userDrawn="1"/>
        </p:nvCxnSpPr>
        <p:spPr>
          <a:xfrm>
            <a:off x="76200" y="6356350"/>
            <a:ext cx="11887200" cy="0"/>
          </a:xfrm>
          <a:prstGeom prst="line">
            <a:avLst/>
          </a:prstGeom>
          <a:ln w="57150"/>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5683" r:id="rId1"/>
    <p:sldLayoutId id="2147485677" r:id="rId2"/>
    <p:sldLayoutId id="2147485684" r:id="rId3"/>
    <p:sldLayoutId id="2147485678" r:id="rId4"/>
    <p:sldLayoutId id="2147485679" r:id="rId5"/>
    <p:sldLayoutId id="2147485680" r:id="rId6"/>
    <p:sldLayoutId id="2147485685" r:id="rId7"/>
    <p:sldLayoutId id="2147485686" r:id="rId8"/>
    <p:sldLayoutId id="2147485687" r:id="rId9"/>
    <p:sldLayoutId id="2147485681" r:id="rId10"/>
    <p:sldLayoutId id="2147485682" r:id="rId11"/>
    <p:sldLayoutId id="2147485688" r:id="rId12"/>
    <p:sldLayoutId id="2147485689" r:id="rId13"/>
  </p:sldLayoutIdLst>
  <p:transition spd="slow">
    <p:wipe dir="r"/>
  </p:transition>
  <p:txStyles>
    <p:titleStyle>
      <a:lvl1pPr marL="633413" algn="l" rtl="0" eaLnBrk="0" fontAlgn="base" hangingPunct="0">
        <a:lnSpc>
          <a:spcPct val="90000"/>
        </a:lnSpc>
        <a:spcBef>
          <a:spcPct val="0"/>
        </a:spcBef>
        <a:spcAft>
          <a:spcPct val="0"/>
        </a:spcAft>
        <a:defRPr sz="4400" b="1" kern="1200">
          <a:solidFill>
            <a:schemeClr val="tx1"/>
          </a:solidFill>
          <a:latin typeface="+mj-lt"/>
          <a:ea typeface="+mj-ea"/>
          <a:cs typeface="+mj-cs"/>
        </a:defRPr>
      </a:lvl1pPr>
      <a:lvl2pPr marL="633413"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2pPr>
      <a:lvl3pPr marL="633413"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3pPr>
      <a:lvl4pPr marL="633413"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4pPr>
      <a:lvl5pPr marL="633413"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5pPr>
      <a:lvl6pPr marL="1090613" algn="l" rtl="0" fontAlgn="base">
        <a:lnSpc>
          <a:spcPct val="90000"/>
        </a:lnSpc>
        <a:spcBef>
          <a:spcPct val="0"/>
        </a:spcBef>
        <a:spcAft>
          <a:spcPct val="0"/>
        </a:spcAft>
        <a:defRPr sz="4400" b="1">
          <a:solidFill>
            <a:schemeClr val="tx1"/>
          </a:solidFill>
          <a:latin typeface="Calibri Light" panose="020F0302020204030204" pitchFamily="34" charset="0"/>
        </a:defRPr>
      </a:lvl6pPr>
      <a:lvl7pPr marL="1547813" algn="l" rtl="0" fontAlgn="base">
        <a:lnSpc>
          <a:spcPct val="90000"/>
        </a:lnSpc>
        <a:spcBef>
          <a:spcPct val="0"/>
        </a:spcBef>
        <a:spcAft>
          <a:spcPct val="0"/>
        </a:spcAft>
        <a:defRPr sz="4400" b="1">
          <a:solidFill>
            <a:schemeClr val="tx1"/>
          </a:solidFill>
          <a:latin typeface="Calibri Light" panose="020F0302020204030204" pitchFamily="34" charset="0"/>
        </a:defRPr>
      </a:lvl7pPr>
      <a:lvl8pPr marL="2005013" algn="l" rtl="0" fontAlgn="base">
        <a:lnSpc>
          <a:spcPct val="90000"/>
        </a:lnSpc>
        <a:spcBef>
          <a:spcPct val="0"/>
        </a:spcBef>
        <a:spcAft>
          <a:spcPct val="0"/>
        </a:spcAft>
        <a:defRPr sz="4400" b="1">
          <a:solidFill>
            <a:schemeClr val="tx1"/>
          </a:solidFill>
          <a:latin typeface="Calibri Light" panose="020F0302020204030204" pitchFamily="34" charset="0"/>
        </a:defRPr>
      </a:lvl8pPr>
      <a:lvl9pPr marL="2462213" algn="l" rtl="0" fontAlgn="base">
        <a:lnSpc>
          <a:spcPct val="90000"/>
        </a:lnSpc>
        <a:spcBef>
          <a:spcPct val="0"/>
        </a:spcBef>
        <a:spcAft>
          <a:spcPct val="0"/>
        </a:spcAft>
        <a:defRPr sz="4400" b="1">
          <a:solidFill>
            <a:schemeClr val="tx1"/>
          </a:solidFill>
          <a:latin typeface="Calibri Light" panose="020F0302020204030204" pitchFamily="34" charset="0"/>
        </a:defRPr>
      </a:lvl9pPr>
    </p:titleStyle>
    <p:bodyStyle>
      <a:lvl1pPr marL="342900" indent="-342900" algn="l" rtl="0" eaLnBrk="0" fontAlgn="base" hangingPunct="0">
        <a:spcBef>
          <a:spcPts val="600"/>
        </a:spcBef>
        <a:spcAft>
          <a:spcPts val="1200"/>
        </a:spcAft>
        <a:buClr>
          <a:srgbClr val="7030A0"/>
        </a:buClr>
        <a:buFont typeface="Wingdings" panose="05000000000000000000" pitchFamily="2" charset="2"/>
        <a:buChar char="§"/>
        <a:defRPr sz="3000" kern="1200">
          <a:solidFill>
            <a:schemeClr val="tx1"/>
          </a:solidFill>
          <a:latin typeface="+mn-lt"/>
          <a:ea typeface="+mn-ea"/>
          <a:cs typeface="+mn-cs"/>
        </a:defRPr>
      </a:lvl1pPr>
      <a:lvl2pPr marL="747713" indent="-290513" algn="l" rtl="0" eaLnBrk="0" fontAlgn="base" hangingPunct="0">
        <a:spcBef>
          <a:spcPts val="600"/>
        </a:spcBef>
        <a:spcAft>
          <a:spcPts val="1200"/>
        </a:spcAft>
        <a:buClr>
          <a:srgbClr val="008000"/>
        </a:buClr>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mailto:sbruschi@ksde.org"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4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47.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2.xml"/><Relationship Id="rId1" Type="http://schemas.openxmlformats.org/officeDocument/2006/relationships/slideLayout" Target="../slideLayouts/slideLayout1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5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www.ocio.usda.gov/sites/default/files/docs/2012/Complain_combined_6_8_12.pdf"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hyperlink" Target="mailto:program.intake@usda.gov" TargetMode="External"/><Relationship Id="rId4" Type="http://schemas.openxmlformats.org/officeDocument/2006/relationships/hyperlink" Target="http://www.ascr.usda.gov/complaint_filing_cust.html"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s://www.surveymonkey.com/r/6QDBZS2"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hyperlink" Target="http://www.kn-eat.org/"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7F5B23A6-A01A-4EB4-BAB9-8D9E1927393C}"/>
              </a:ext>
            </a:extLst>
          </p:cNvPr>
          <p:cNvSpPr>
            <a:spLocks noGrp="1"/>
          </p:cNvSpPr>
          <p:nvPr>
            <p:ph type="title"/>
          </p:nvPr>
        </p:nvSpPr>
        <p:spPr/>
        <p:txBody>
          <a:bodyPr rtlCol="0">
            <a:normAutofit/>
          </a:bodyPr>
          <a:lstStyle/>
          <a:p>
            <a:pPr defTabSz="1219170" eaLnBrk="1" fontAlgn="auto" hangingPunct="1">
              <a:spcAft>
                <a:spcPts val="0"/>
              </a:spcAft>
              <a:defRPr/>
            </a:pPr>
            <a:endParaRPr lang="en-US" altLang="en-US" sz="4267" dirty="0"/>
          </a:p>
        </p:txBody>
      </p:sp>
      <p:sp>
        <p:nvSpPr>
          <p:cNvPr id="3" name="Content Placeholder 2">
            <a:extLst>
              <a:ext uri="{FF2B5EF4-FFF2-40B4-BE49-F238E27FC236}">
                <a16:creationId xmlns:a16="http://schemas.microsoft.com/office/drawing/2014/main" id="{8AD1163B-50BE-44E9-9C61-A3A380171267}"/>
              </a:ext>
            </a:extLst>
          </p:cNvPr>
          <p:cNvSpPr>
            <a:spLocks noGrp="1"/>
          </p:cNvSpPr>
          <p:nvPr>
            <p:ph idx="1"/>
          </p:nvPr>
        </p:nvSpPr>
        <p:spPr/>
        <p:txBody>
          <a:bodyPr rtlCol="0">
            <a:normAutofit/>
          </a:bodyPr>
          <a:lstStyle/>
          <a:p>
            <a:pPr defTabSz="1219170" eaLnBrk="1" fontAlgn="auto" hangingPunct="1">
              <a:spcAft>
                <a:spcPts val="0"/>
              </a:spcAft>
              <a:defRPr/>
            </a:pPr>
            <a:r>
              <a:rPr lang="en-US" i="1" dirty="0">
                <a:solidFill>
                  <a:schemeClr val="accent2">
                    <a:lumMod val="60000"/>
                    <a:lumOff val="40000"/>
                  </a:schemeClr>
                </a:solidFill>
              </a:rPr>
              <a:t>Trainer Notes Only</a:t>
            </a:r>
          </a:p>
        </p:txBody>
      </p:sp>
    </p:spTree>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2">
            <a:extLst>
              <a:ext uri="{FF2B5EF4-FFF2-40B4-BE49-F238E27FC236}">
                <a16:creationId xmlns:a16="http://schemas.microsoft.com/office/drawing/2014/main" id="{31C8D022-03AA-4277-8952-13CCA93B2252}"/>
              </a:ext>
            </a:extLst>
          </p:cNvPr>
          <p:cNvSpPr>
            <a:spLocks noGrp="1"/>
          </p:cNvSpPr>
          <p:nvPr>
            <p:ph type="title"/>
          </p:nvPr>
        </p:nvSpPr>
        <p:spPr/>
        <p:txBody>
          <a:bodyPr/>
          <a:lstStyle/>
          <a:p>
            <a:r>
              <a:rPr lang="en-US" altLang="en-US"/>
              <a:t>Advantages to Collaborating with Community Health Professionals</a:t>
            </a:r>
          </a:p>
        </p:txBody>
      </p:sp>
      <p:sp>
        <p:nvSpPr>
          <p:cNvPr id="29699" name="Content Placeholder 1">
            <a:extLst>
              <a:ext uri="{FF2B5EF4-FFF2-40B4-BE49-F238E27FC236}">
                <a16:creationId xmlns:a16="http://schemas.microsoft.com/office/drawing/2014/main" id="{F4A0D066-A7AE-43BF-A563-A691CE36BB47}"/>
              </a:ext>
            </a:extLst>
          </p:cNvPr>
          <p:cNvSpPr>
            <a:spLocks noGrp="1"/>
          </p:cNvSpPr>
          <p:nvPr>
            <p:ph idx="1"/>
          </p:nvPr>
        </p:nvSpPr>
        <p:spPr/>
        <p:txBody>
          <a:bodyPr/>
          <a:lstStyle/>
          <a:p>
            <a:r>
              <a:rPr lang="en-US" altLang="en-US"/>
              <a:t>Interests align with school wellness program initiatives </a:t>
            </a:r>
          </a:p>
          <a:p>
            <a:r>
              <a:rPr lang="en-US" altLang="en-US"/>
              <a:t>Sustainable resource to the school wellness program   </a:t>
            </a:r>
          </a:p>
          <a:p>
            <a:r>
              <a:rPr lang="en-US" altLang="en-US"/>
              <a:t>Established relationships with community families </a:t>
            </a:r>
          </a:p>
          <a:p>
            <a:r>
              <a:rPr lang="en-US" altLang="en-US"/>
              <a:t>Respected and considered a credible source of information</a:t>
            </a:r>
          </a:p>
          <a:p>
            <a:r>
              <a:rPr lang="en-US" altLang="en-US"/>
              <a:t>Access to current materials and resources</a:t>
            </a:r>
          </a:p>
          <a:p>
            <a:r>
              <a:rPr lang="en-US" altLang="en-US"/>
              <a:t>Possible connections to grant opportunities</a:t>
            </a:r>
          </a:p>
        </p:txBody>
      </p:sp>
    </p:spTree>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www.ascd.org/ASCD/images/siteASCD/wholechild/wsccmodel-large.jpg">
            <a:extLst>
              <a:ext uri="{FF2B5EF4-FFF2-40B4-BE49-F238E27FC236}">
                <a16:creationId xmlns:a16="http://schemas.microsoft.com/office/drawing/2014/main" id="{C04E29BC-8D1B-4F3D-BB8A-F93317476D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870" t="20717" r="4900" b="8783"/>
          <a:stretch>
            <a:fillRect/>
          </a:stretch>
        </p:blipFill>
        <p:spPr bwMode="auto">
          <a:xfrm>
            <a:off x="5468938" y="9525"/>
            <a:ext cx="6364287" cy="622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itle 3">
            <a:extLst>
              <a:ext uri="{FF2B5EF4-FFF2-40B4-BE49-F238E27FC236}">
                <a16:creationId xmlns:a16="http://schemas.microsoft.com/office/drawing/2014/main" id="{520F37E3-E4C5-450D-86A8-C764500873FA}"/>
              </a:ext>
            </a:extLst>
          </p:cNvPr>
          <p:cNvSpPr>
            <a:spLocks noGrp="1"/>
          </p:cNvSpPr>
          <p:nvPr>
            <p:ph type="title"/>
          </p:nvPr>
        </p:nvSpPr>
        <p:spPr>
          <a:xfrm>
            <a:off x="358775" y="838200"/>
            <a:ext cx="4670425" cy="3022600"/>
          </a:xfrm>
        </p:spPr>
        <p:txBody>
          <a:bodyPr/>
          <a:lstStyle/>
          <a:p>
            <a:pPr marL="282575" eaLnBrk="1" hangingPunct="1"/>
            <a:r>
              <a:rPr lang="en-US" altLang="en-US"/>
              <a:t>Whole School, Whole Child, </a:t>
            </a:r>
            <a:br>
              <a:rPr lang="en-US" altLang="en-US"/>
            </a:br>
            <a:r>
              <a:rPr lang="en-US" altLang="en-US"/>
              <a:t>Whole Community Model </a:t>
            </a:r>
          </a:p>
        </p:txBody>
      </p:sp>
      <p:sp>
        <p:nvSpPr>
          <p:cNvPr id="31748" name="Content Placeholder 1">
            <a:extLst>
              <a:ext uri="{FF2B5EF4-FFF2-40B4-BE49-F238E27FC236}">
                <a16:creationId xmlns:a16="http://schemas.microsoft.com/office/drawing/2014/main" id="{56F91F4B-0474-4E1B-A5A7-1B853ACBEFC5}"/>
              </a:ext>
            </a:extLst>
          </p:cNvPr>
          <p:cNvSpPr>
            <a:spLocks noGrp="1"/>
          </p:cNvSpPr>
          <p:nvPr>
            <p:ph idx="1"/>
          </p:nvPr>
        </p:nvSpPr>
        <p:spPr/>
        <p:txBody>
          <a:bodyPr/>
          <a:lstStyle/>
          <a:p>
            <a:pPr marL="0" indent="0" eaLnBrk="1" hangingPunct="1">
              <a:buFont typeface="Arial" panose="020B0604020202020204" pitchFamily="34" charset="0"/>
              <a:buNone/>
            </a:pPr>
            <a:endParaRPr lang="en-US" altLang="en-US"/>
          </a:p>
          <a:p>
            <a:pPr marL="0" indent="0" eaLnBrk="1" hangingPunct="1">
              <a:buFont typeface="Arial" panose="020B0604020202020204" pitchFamily="34" charset="0"/>
              <a:buNone/>
            </a:pPr>
            <a:endParaRPr lang="en-US" altLang="en-US"/>
          </a:p>
        </p:txBody>
      </p:sp>
      <p:sp>
        <p:nvSpPr>
          <p:cNvPr id="31749" name="TextBox 1">
            <a:extLst>
              <a:ext uri="{FF2B5EF4-FFF2-40B4-BE49-F238E27FC236}">
                <a16:creationId xmlns:a16="http://schemas.microsoft.com/office/drawing/2014/main" id="{5601E5FB-A234-4D6F-A5DB-2A4BF5A87DD2}"/>
              </a:ext>
            </a:extLst>
          </p:cNvPr>
          <p:cNvSpPr txBox="1">
            <a:spLocks noChangeArrowheads="1"/>
          </p:cNvSpPr>
          <p:nvPr/>
        </p:nvSpPr>
        <p:spPr bwMode="auto">
          <a:xfrm>
            <a:off x="152400" y="5527675"/>
            <a:ext cx="60944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spcAft>
                <a:spcPts val="1200"/>
              </a:spcAft>
              <a:buClr>
                <a:srgbClr val="7030A0"/>
              </a:buClr>
              <a:buFont typeface="Wingdings" panose="05000000000000000000" pitchFamily="2" charset="2"/>
              <a:buChar char="§"/>
              <a:defRPr sz="3000">
                <a:solidFill>
                  <a:schemeClr val="tx1"/>
                </a:solidFill>
                <a:latin typeface="Calibri" panose="020F0502020204030204" pitchFamily="34" charset="0"/>
              </a:defRPr>
            </a:lvl1pPr>
            <a:lvl2pPr marL="742950" indent="-285750">
              <a:spcBef>
                <a:spcPts val="600"/>
              </a:spcBef>
              <a:spcAft>
                <a:spcPts val="1200"/>
              </a:spcAft>
              <a:buClr>
                <a:srgbClr val="008000"/>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spcAft>
                <a:spcPct val="0"/>
              </a:spcAft>
              <a:buClrTx/>
              <a:buFontTx/>
              <a:buNone/>
            </a:pPr>
            <a:r>
              <a:rPr lang="en-US" altLang="en-US" sz="2000">
                <a:latin typeface="Arial" panose="020B0604020202020204" pitchFamily="34" charset="0"/>
              </a:rPr>
              <a:t>Center for Disease Control (CDC) </a:t>
            </a:r>
          </a:p>
          <a:p>
            <a:pPr eaLnBrk="1" hangingPunct="1">
              <a:spcBef>
                <a:spcPct val="0"/>
              </a:spcBef>
              <a:spcAft>
                <a:spcPct val="0"/>
              </a:spcAft>
              <a:buClrTx/>
              <a:buFontTx/>
              <a:buNone/>
            </a:pPr>
            <a:r>
              <a:rPr lang="en-US" altLang="en-US" sz="2000">
                <a:latin typeface="Arial" panose="020B0604020202020204" pitchFamily="34" charset="0"/>
              </a:rPr>
              <a:t>Association for Supervision and Curriculum (ASCD)</a:t>
            </a:r>
          </a:p>
        </p:txBody>
      </p:sp>
    </p:spTree>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99C52C16-8D36-4069-9F84-667EFB2E7C09}"/>
              </a:ext>
            </a:extLst>
          </p:cNvPr>
          <p:cNvSpPr>
            <a:spLocks noGrp="1"/>
          </p:cNvSpPr>
          <p:nvPr>
            <p:ph type="title"/>
          </p:nvPr>
        </p:nvSpPr>
        <p:spPr>
          <a:xfrm>
            <a:off x="4038600" y="1404938"/>
            <a:ext cx="7467600" cy="4157662"/>
          </a:xfrm>
          <a:noFill/>
          <a:extLst>
            <a:ext uri="{909E8E84-426E-40DD-AFC4-6F175D3DCCD1}">
              <a14:hiddenFill xmlns:a14="http://schemas.microsoft.com/office/drawing/2010/main">
                <a:solidFill>
                  <a:schemeClr val="bg2"/>
                </a:solidFill>
              </a14:hiddenFill>
            </a:ext>
          </a:extLst>
        </p:spPr>
        <p:txBody>
          <a:bodyPr/>
          <a:lstStyle/>
          <a:p>
            <a:r>
              <a:rPr lang="en-US" altLang="en-US"/>
              <a:t>Identify Health Professional Partners</a:t>
            </a:r>
          </a:p>
        </p:txBody>
      </p:sp>
      <p:sp>
        <p:nvSpPr>
          <p:cNvPr id="5" name="Text Placeholder 4">
            <a:extLst>
              <a:ext uri="{FF2B5EF4-FFF2-40B4-BE49-F238E27FC236}">
                <a16:creationId xmlns:a16="http://schemas.microsoft.com/office/drawing/2014/main" id="{152F3CF7-5B1C-46B8-9B91-90DED04A02BA}"/>
              </a:ext>
            </a:extLst>
          </p:cNvPr>
          <p:cNvSpPr>
            <a:spLocks noGrp="1"/>
          </p:cNvSpPr>
          <p:nvPr>
            <p:ph type="body" idx="1"/>
          </p:nvPr>
        </p:nvSpPr>
        <p:spPr>
          <a:xfrm>
            <a:off x="828675" y="3462338"/>
            <a:ext cx="10515600" cy="1500187"/>
          </a:xfrm>
        </p:spPr>
        <p:txBody>
          <a:bodyPr/>
          <a:lstStyle/>
          <a:p>
            <a:pPr>
              <a:defRPr/>
            </a:pPr>
            <a:endParaRPr lang="en-US"/>
          </a:p>
        </p:txBody>
      </p:sp>
    </p:spTree>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2">
            <a:extLst>
              <a:ext uri="{FF2B5EF4-FFF2-40B4-BE49-F238E27FC236}">
                <a16:creationId xmlns:a16="http://schemas.microsoft.com/office/drawing/2014/main" id="{8917077B-6CDA-4ADD-B7DE-FD1CAADA70CB}"/>
              </a:ext>
            </a:extLst>
          </p:cNvPr>
          <p:cNvSpPr>
            <a:spLocks noGrp="1"/>
          </p:cNvSpPr>
          <p:nvPr>
            <p:ph type="title"/>
          </p:nvPr>
        </p:nvSpPr>
        <p:spPr/>
        <p:txBody>
          <a:bodyPr/>
          <a:lstStyle/>
          <a:p>
            <a:pPr eaLnBrk="1" hangingPunct="1"/>
            <a:r>
              <a:rPr lang="en-US" altLang="en-US"/>
              <a:t>Health Professional Partners</a:t>
            </a:r>
          </a:p>
        </p:txBody>
      </p:sp>
      <p:sp>
        <p:nvSpPr>
          <p:cNvPr id="35843" name="Content Placeholder 1">
            <a:extLst>
              <a:ext uri="{FF2B5EF4-FFF2-40B4-BE49-F238E27FC236}">
                <a16:creationId xmlns:a16="http://schemas.microsoft.com/office/drawing/2014/main" id="{8141992A-4652-419E-B0B9-427E77CEF416}"/>
              </a:ext>
            </a:extLst>
          </p:cNvPr>
          <p:cNvSpPr>
            <a:spLocks noGrp="1"/>
          </p:cNvSpPr>
          <p:nvPr>
            <p:ph idx="1"/>
          </p:nvPr>
        </p:nvSpPr>
        <p:spPr/>
        <p:txBody>
          <a:bodyPr/>
          <a:lstStyle/>
          <a:p>
            <a:pPr eaLnBrk="1" hangingPunct="1"/>
            <a:r>
              <a:rPr lang="en-US" altLang="en-US"/>
              <a:t>National Partners</a:t>
            </a:r>
          </a:p>
          <a:p>
            <a:pPr eaLnBrk="1" hangingPunct="1"/>
            <a:r>
              <a:rPr lang="en-US" altLang="en-US"/>
              <a:t>State Partners</a:t>
            </a:r>
          </a:p>
          <a:p>
            <a:pPr eaLnBrk="1" hangingPunct="1"/>
            <a:r>
              <a:rPr lang="en-US" altLang="en-US"/>
              <a:t>Local Partners</a:t>
            </a:r>
          </a:p>
        </p:txBody>
      </p:sp>
      <p:pic>
        <p:nvPicPr>
          <p:cNvPr id="35844" name="Picture 2">
            <a:extLst>
              <a:ext uri="{FF2B5EF4-FFF2-40B4-BE49-F238E27FC236}">
                <a16:creationId xmlns:a16="http://schemas.microsoft.com/office/drawing/2014/main" id="{6CCFDC26-F10A-40BD-89C5-528226688812}"/>
              </a:ext>
            </a:extLst>
          </p:cNvPr>
          <p:cNvPicPr>
            <a:picLocks noChangeAspect="1"/>
          </p:cNvPicPr>
          <p:nvPr/>
        </p:nvPicPr>
        <p:blipFill>
          <a:blip r:embed="rId3">
            <a:extLst>
              <a:ext uri="{28A0092B-C50C-407E-A947-70E740481C1C}">
                <a14:useLocalDpi xmlns:a14="http://schemas.microsoft.com/office/drawing/2010/main" val="0"/>
              </a:ext>
            </a:extLst>
          </a:blip>
          <a:srcRect l="3590" t="7248" r="1279" b="5772"/>
          <a:stretch>
            <a:fillRect/>
          </a:stretch>
        </p:blipFill>
        <p:spPr bwMode="auto">
          <a:xfrm>
            <a:off x="6629400" y="2087563"/>
            <a:ext cx="5194300" cy="352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D2D3D563-1979-4565-A86C-56526AE173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95600" y="3772238"/>
            <a:ext cx="3429000" cy="2288157"/>
          </a:xfrm>
          <a:prstGeom prst="ellipse">
            <a:avLst/>
          </a:prstGeom>
          <a:ln>
            <a:noFill/>
          </a:ln>
          <a:effectLst>
            <a:softEdge rad="112500"/>
          </a:effectLst>
        </p:spPr>
      </p:pic>
    </p:spTree>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3">
            <a:extLst>
              <a:ext uri="{FF2B5EF4-FFF2-40B4-BE49-F238E27FC236}">
                <a16:creationId xmlns:a16="http://schemas.microsoft.com/office/drawing/2014/main" id="{B8A507A8-A0F9-4D48-AA95-909F63A7DFC5}"/>
              </a:ext>
            </a:extLst>
          </p:cNvPr>
          <p:cNvSpPr>
            <a:spLocks noGrp="1"/>
          </p:cNvSpPr>
          <p:nvPr>
            <p:ph type="title"/>
          </p:nvPr>
        </p:nvSpPr>
        <p:spPr/>
        <p:txBody>
          <a:bodyPr/>
          <a:lstStyle/>
          <a:p>
            <a:r>
              <a:rPr lang="en-US" altLang="en-US"/>
              <a:t>National Partners</a:t>
            </a:r>
          </a:p>
        </p:txBody>
      </p:sp>
      <p:sp>
        <p:nvSpPr>
          <p:cNvPr id="37891" name="Content Placeholder 4">
            <a:extLst>
              <a:ext uri="{FF2B5EF4-FFF2-40B4-BE49-F238E27FC236}">
                <a16:creationId xmlns:a16="http://schemas.microsoft.com/office/drawing/2014/main" id="{990156C9-9D2A-4A25-835B-58EE71AB59D4}"/>
              </a:ext>
            </a:extLst>
          </p:cNvPr>
          <p:cNvSpPr>
            <a:spLocks noGrp="1"/>
          </p:cNvSpPr>
          <p:nvPr>
            <p:ph idx="1"/>
          </p:nvPr>
        </p:nvSpPr>
        <p:spPr/>
        <p:txBody>
          <a:bodyPr/>
          <a:lstStyle/>
          <a:p>
            <a:r>
              <a:rPr lang="en-US" altLang="en-US"/>
              <a:t>Public health organizations </a:t>
            </a:r>
          </a:p>
          <a:p>
            <a:r>
              <a:rPr lang="en-US" altLang="en-US"/>
              <a:t>Health and fitness agencies </a:t>
            </a:r>
          </a:p>
          <a:p>
            <a:r>
              <a:rPr lang="en-US" altLang="en-US"/>
              <a:t>Health foundations</a:t>
            </a:r>
          </a:p>
          <a:p>
            <a:r>
              <a:rPr lang="en-US" altLang="en-US"/>
              <a:t>United States Department of Agriculture </a:t>
            </a:r>
          </a:p>
          <a:p>
            <a:endParaRPr lang="en-US" altLang="en-US"/>
          </a:p>
        </p:txBody>
      </p:sp>
    </p:spTree>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3">
            <a:extLst>
              <a:ext uri="{FF2B5EF4-FFF2-40B4-BE49-F238E27FC236}">
                <a16:creationId xmlns:a16="http://schemas.microsoft.com/office/drawing/2014/main" id="{0DCD7AC6-76B6-4B37-B5FF-D29B1A40618D}"/>
              </a:ext>
            </a:extLst>
          </p:cNvPr>
          <p:cNvSpPr>
            <a:spLocks noGrp="1"/>
          </p:cNvSpPr>
          <p:nvPr>
            <p:ph type="title"/>
          </p:nvPr>
        </p:nvSpPr>
        <p:spPr/>
        <p:txBody>
          <a:bodyPr/>
          <a:lstStyle/>
          <a:p>
            <a:pPr eaLnBrk="1" hangingPunct="1"/>
            <a:r>
              <a:rPr lang="en-US" altLang="en-US"/>
              <a:t>State Partners</a:t>
            </a:r>
          </a:p>
        </p:txBody>
      </p:sp>
      <p:sp>
        <p:nvSpPr>
          <p:cNvPr id="39939" name="Text Placeholder 4">
            <a:extLst>
              <a:ext uri="{FF2B5EF4-FFF2-40B4-BE49-F238E27FC236}">
                <a16:creationId xmlns:a16="http://schemas.microsoft.com/office/drawing/2014/main" id="{8CFF2D3A-85D2-4B34-8D58-F52DB3E0D18B}"/>
              </a:ext>
            </a:extLst>
          </p:cNvPr>
          <p:cNvSpPr>
            <a:spLocks noGrp="1"/>
          </p:cNvSpPr>
          <p:nvPr>
            <p:ph idx="1"/>
          </p:nvPr>
        </p:nvSpPr>
        <p:spPr>
          <a:xfrm>
            <a:off x="838200" y="1676400"/>
            <a:ext cx="9829800" cy="4351338"/>
          </a:xfrm>
        </p:spPr>
        <p:txBody>
          <a:bodyPr/>
          <a:lstStyle/>
          <a:p>
            <a:pPr eaLnBrk="1" hangingPunct="1"/>
            <a:r>
              <a:rPr lang="en-US" altLang="en-US"/>
              <a:t>Kansas State Department of Education</a:t>
            </a:r>
          </a:p>
          <a:p>
            <a:pPr eaLnBrk="1" hangingPunct="1"/>
            <a:r>
              <a:rPr lang="en-US" altLang="en-US"/>
              <a:t>Kansas Department of Health and Environment</a:t>
            </a:r>
          </a:p>
          <a:p>
            <a:pPr eaLnBrk="1" hangingPunct="1"/>
            <a:r>
              <a:rPr lang="en-US" altLang="en-US"/>
              <a:t>Kansas Department of Children and Families</a:t>
            </a:r>
          </a:p>
          <a:p>
            <a:pPr eaLnBrk="1" hangingPunct="1"/>
            <a:r>
              <a:rPr lang="en-US" altLang="en-US"/>
              <a:t>Kansas Public Health Association</a:t>
            </a:r>
          </a:p>
          <a:p>
            <a:pPr eaLnBrk="1" hangingPunct="1"/>
            <a:r>
              <a:rPr lang="en-US" altLang="en-US"/>
              <a:t>Kansas Association for Health, Physical Education, Recreation and Dance</a:t>
            </a:r>
          </a:p>
          <a:p>
            <a:pPr eaLnBrk="1" hangingPunct="1"/>
            <a:endParaRPr lang="en-US" altLang="en-US"/>
          </a:p>
          <a:p>
            <a:pPr eaLnBrk="1" hangingPunct="1"/>
            <a:endParaRPr lang="en-US" altLang="en-US"/>
          </a:p>
        </p:txBody>
      </p:sp>
    </p:spTree>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3">
            <a:extLst>
              <a:ext uri="{FF2B5EF4-FFF2-40B4-BE49-F238E27FC236}">
                <a16:creationId xmlns:a16="http://schemas.microsoft.com/office/drawing/2014/main" id="{1112AA5C-B643-466B-87A2-1C46F6773A91}"/>
              </a:ext>
            </a:extLst>
          </p:cNvPr>
          <p:cNvSpPr>
            <a:spLocks noGrp="1"/>
          </p:cNvSpPr>
          <p:nvPr>
            <p:ph type="title"/>
          </p:nvPr>
        </p:nvSpPr>
        <p:spPr/>
        <p:txBody>
          <a:bodyPr/>
          <a:lstStyle/>
          <a:p>
            <a:r>
              <a:rPr lang="en-US" altLang="en-US"/>
              <a:t>State Partners, cont. </a:t>
            </a:r>
          </a:p>
        </p:txBody>
      </p:sp>
      <p:sp>
        <p:nvSpPr>
          <p:cNvPr id="41987" name="Content Placeholder 8">
            <a:extLst>
              <a:ext uri="{FF2B5EF4-FFF2-40B4-BE49-F238E27FC236}">
                <a16:creationId xmlns:a16="http://schemas.microsoft.com/office/drawing/2014/main" id="{519D7AAB-425A-4E27-9967-67AE9FD21708}"/>
              </a:ext>
            </a:extLst>
          </p:cNvPr>
          <p:cNvSpPr>
            <a:spLocks noGrp="1"/>
          </p:cNvSpPr>
          <p:nvPr>
            <p:ph idx="1"/>
          </p:nvPr>
        </p:nvSpPr>
        <p:spPr>
          <a:xfrm>
            <a:off x="914400" y="1557338"/>
            <a:ext cx="6629400" cy="4572000"/>
          </a:xfrm>
        </p:spPr>
        <p:txBody>
          <a:bodyPr/>
          <a:lstStyle/>
          <a:p>
            <a:pPr>
              <a:spcAft>
                <a:spcPts val="600"/>
              </a:spcAft>
            </a:pPr>
            <a:r>
              <a:rPr lang="en-US" altLang="en-US"/>
              <a:t>Kansas Hospital Association</a:t>
            </a:r>
          </a:p>
          <a:p>
            <a:pPr>
              <a:spcAft>
                <a:spcPts val="600"/>
              </a:spcAft>
            </a:pPr>
            <a:r>
              <a:rPr lang="en-US" altLang="en-US"/>
              <a:t>Kansas State Nurses Association</a:t>
            </a:r>
          </a:p>
          <a:p>
            <a:pPr>
              <a:spcAft>
                <a:spcPts val="600"/>
              </a:spcAft>
            </a:pPr>
            <a:r>
              <a:rPr lang="en-US" altLang="en-US"/>
              <a:t>Kansas Academy of Nutrition and Dietetics</a:t>
            </a:r>
          </a:p>
          <a:p>
            <a:pPr>
              <a:spcAft>
                <a:spcPts val="600"/>
              </a:spcAft>
            </a:pPr>
            <a:r>
              <a:rPr lang="en-US" altLang="en-US"/>
              <a:t>Kansas Universities </a:t>
            </a:r>
          </a:p>
          <a:p>
            <a:pPr>
              <a:spcAft>
                <a:spcPts val="600"/>
              </a:spcAft>
            </a:pPr>
            <a:r>
              <a:rPr lang="en-US" altLang="en-US"/>
              <a:t>County Extension Offices</a:t>
            </a:r>
          </a:p>
          <a:p>
            <a:pPr>
              <a:spcAft>
                <a:spcPts val="600"/>
              </a:spcAft>
            </a:pPr>
            <a:r>
              <a:rPr lang="en-US" altLang="en-US"/>
              <a:t>State Health Insurance Companies </a:t>
            </a:r>
          </a:p>
          <a:p>
            <a:pPr>
              <a:spcAft>
                <a:spcPts val="600"/>
              </a:spcAft>
            </a:pPr>
            <a:r>
              <a:rPr lang="en-US" altLang="en-US"/>
              <a:t>Kansas Governor’s Council on Fitness </a:t>
            </a:r>
          </a:p>
          <a:p>
            <a:endParaRPr lang="en-US" altLang="en-US"/>
          </a:p>
        </p:txBody>
      </p:sp>
      <p:pic>
        <p:nvPicPr>
          <p:cNvPr id="4" name="Picture 3">
            <a:extLst>
              <a:ext uri="{FF2B5EF4-FFF2-40B4-BE49-F238E27FC236}">
                <a16:creationId xmlns:a16="http://schemas.microsoft.com/office/drawing/2014/main" id="{D9A1B201-BC71-49DA-94A8-A2799516E30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492" r="9411"/>
          <a:stretch/>
        </p:blipFill>
        <p:spPr>
          <a:xfrm>
            <a:off x="7543798" y="1752498"/>
            <a:ext cx="4167189" cy="2895702"/>
          </a:xfrm>
          <a:prstGeom prst="rect">
            <a:avLst/>
          </a:prstGeom>
          <a:scene3d>
            <a:camera prst="orthographicFront"/>
            <a:lightRig rig="threePt" dir="t"/>
          </a:scene3d>
          <a:sp3d>
            <a:bevelT/>
          </a:sp3d>
        </p:spPr>
      </p:pic>
      <p:pic>
        <p:nvPicPr>
          <p:cNvPr id="41989" name="Picture 1">
            <a:extLst>
              <a:ext uri="{FF2B5EF4-FFF2-40B4-BE49-F238E27FC236}">
                <a16:creationId xmlns:a16="http://schemas.microsoft.com/office/drawing/2014/main" id="{BD0FC31C-171B-4575-B6F0-33054D3CBFDE}"/>
              </a:ext>
            </a:extLst>
          </p:cNvPr>
          <p:cNvPicPr>
            <a:picLocks noChangeAspect="1"/>
          </p:cNvPicPr>
          <p:nvPr/>
        </p:nvPicPr>
        <p:blipFill>
          <a:blip r:embed="rId4">
            <a:extLst>
              <a:ext uri="{28A0092B-C50C-407E-A947-70E740481C1C}">
                <a14:useLocalDpi xmlns:a14="http://schemas.microsoft.com/office/drawing/2010/main" val="0"/>
              </a:ext>
            </a:extLst>
          </a:blip>
          <a:srcRect t="65942"/>
          <a:stretch>
            <a:fillRect/>
          </a:stretch>
        </p:blipFill>
        <p:spPr bwMode="auto">
          <a:xfrm>
            <a:off x="7799388" y="4648200"/>
            <a:ext cx="3656012"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2">
            <a:extLst>
              <a:ext uri="{FF2B5EF4-FFF2-40B4-BE49-F238E27FC236}">
                <a16:creationId xmlns:a16="http://schemas.microsoft.com/office/drawing/2014/main" id="{66A1C0F0-A20C-43D6-AB99-38D85AB2EEBA}"/>
              </a:ext>
            </a:extLst>
          </p:cNvPr>
          <p:cNvSpPr>
            <a:spLocks noGrp="1"/>
          </p:cNvSpPr>
          <p:nvPr>
            <p:ph type="title"/>
          </p:nvPr>
        </p:nvSpPr>
        <p:spPr/>
        <p:txBody>
          <a:bodyPr/>
          <a:lstStyle/>
          <a:p>
            <a:pPr eaLnBrk="1" hangingPunct="1"/>
            <a:r>
              <a:rPr lang="en-US" altLang="en-US"/>
              <a:t>Local Partners</a:t>
            </a:r>
          </a:p>
        </p:txBody>
      </p:sp>
      <p:sp>
        <p:nvSpPr>
          <p:cNvPr id="2" name="Content Placeholder 1">
            <a:extLst>
              <a:ext uri="{FF2B5EF4-FFF2-40B4-BE49-F238E27FC236}">
                <a16:creationId xmlns:a16="http://schemas.microsoft.com/office/drawing/2014/main" id="{4318D66F-FA97-450D-9532-CEBCA37DC113}"/>
              </a:ext>
            </a:extLst>
          </p:cNvPr>
          <p:cNvSpPr>
            <a:spLocks noGrp="1"/>
          </p:cNvSpPr>
          <p:nvPr>
            <p:ph idx="1"/>
          </p:nvPr>
        </p:nvSpPr>
        <p:spPr/>
        <p:txBody>
          <a:bodyPr rtlCol="0">
            <a:normAutofit fontScale="92500" lnSpcReduction="20000"/>
          </a:bodyPr>
          <a:lstStyle/>
          <a:p>
            <a:pPr eaLnBrk="1" fontAlgn="auto" hangingPunct="1">
              <a:defRPr/>
            </a:pPr>
            <a:r>
              <a:rPr lang="en-US" altLang="en-US" sz="3200" dirty="0"/>
              <a:t>County health departments</a:t>
            </a:r>
          </a:p>
          <a:p>
            <a:pPr eaLnBrk="1" fontAlgn="auto" hangingPunct="1">
              <a:defRPr/>
            </a:pPr>
            <a:r>
              <a:rPr lang="en-US" altLang="en-US" sz="3200" dirty="0"/>
              <a:t>Community hospitals and medical centers</a:t>
            </a:r>
          </a:p>
          <a:p>
            <a:pPr eaLnBrk="1" fontAlgn="auto" hangingPunct="1">
              <a:defRPr/>
            </a:pPr>
            <a:r>
              <a:rPr lang="en-US" altLang="en-US" sz="3200" dirty="0"/>
              <a:t>Family practice groups and specialty clinics </a:t>
            </a:r>
          </a:p>
          <a:p>
            <a:pPr eaLnBrk="1" fontAlgn="auto" hangingPunct="1">
              <a:defRPr/>
            </a:pPr>
            <a:r>
              <a:rPr lang="en-US" altLang="en-US" sz="3200" dirty="0"/>
              <a:t>YMCA Associations</a:t>
            </a:r>
          </a:p>
          <a:p>
            <a:pPr eaLnBrk="1" fontAlgn="auto" hangingPunct="1">
              <a:defRPr/>
            </a:pPr>
            <a:r>
              <a:rPr lang="en-US" altLang="en-US" sz="3200" dirty="0"/>
              <a:t>Parks &amp; recreation departments </a:t>
            </a:r>
          </a:p>
          <a:p>
            <a:pPr eaLnBrk="1" fontAlgn="auto" hangingPunct="1">
              <a:defRPr/>
            </a:pPr>
            <a:r>
              <a:rPr lang="en-US" altLang="en-US" sz="3200" dirty="0"/>
              <a:t>Community sports programs </a:t>
            </a:r>
          </a:p>
          <a:p>
            <a:pPr eaLnBrk="1" fontAlgn="auto" hangingPunct="1">
              <a:defRPr/>
            </a:pPr>
            <a:r>
              <a:rPr lang="en-US" altLang="en-US" sz="3200" dirty="0"/>
              <a:t>Student family members who are health professionals</a:t>
            </a:r>
          </a:p>
          <a:p>
            <a:pPr eaLnBrk="1" fontAlgn="auto" hangingPunct="1">
              <a:defRPr/>
            </a:pPr>
            <a:endParaRPr lang="en-US" altLang="en-US" dirty="0"/>
          </a:p>
          <a:p>
            <a:pPr eaLnBrk="1" fontAlgn="auto" hangingPunct="1">
              <a:defRPr/>
            </a:pPr>
            <a:endParaRPr lang="en-US" altLang="en-US" dirty="0"/>
          </a:p>
          <a:p>
            <a:pPr eaLnBrk="1" fontAlgn="auto" hangingPunct="1">
              <a:defRPr/>
            </a:pPr>
            <a:endParaRPr lang="en-US" dirty="0"/>
          </a:p>
        </p:txBody>
      </p:sp>
    </p:spTree>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1C04C977-9789-46C6-B80B-0C2819D082BB}"/>
              </a:ext>
            </a:extLst>
          </p:cNvPr>
          <p:cNvSpPr>
            <a:spLocks noGrp="1"/>
          </p:cNvSpPr>
          <p:nvPr>
            <p:ph type="title"/>
          </p:nvPr>
        </p:nvSpPr>
        <p:spPr/>
        <p:txBody>
          <a:bodyPr/>
          <a:lstStyle/>
          <a:p>
            <a:r>
              <a:rPr lang="en-US" altLang="en-US"/>
              <a:t>  </a:t>
            </a:r>
            <a:br>
              <a:rPr lang="en-US" altLang="en-US"/>
            </a:br>
            <a:r>
              <a:rPr lang="en-US" altLang="en-US"/>
              <a:t>Health Professionals in Your Community</a:t>
            </a:r>
            <a:br>
              <a:rPr lang="en-US" altLang="en-US"/>
            </a:br>
            <a:endParaRPr lang="en-US" altLang="en-US"/>
          </a:p>
        </p:txBody>
      </p:sp>
      <p:sp>
        <p:nvSpPr>
          <p:cNvPr id="2" name="Content Placeholder 1">
            <a:extLst>
              <a:ext uri="{FF2B5EF4-FFF2-40B4-BE49-F238E27FC236}">
                <a16:creationId xmlns:a16="http://schemas.microsoft.com/office/drawing/2014/main" id="{F6DCAE11-1B73-4E3F-8CB3-71F15B54F26D}"/>
              </a:ext>
            </a:extLst>
          </p:cNvPr>
          <p:cNvSpPr>
            <a:spLocks noGrp="1"/>
          </p:cNvSpPr>
          <p:nvPr>
            <p:ph idx="1"/>
          </p:nvPr>
        </p:nvSpPr>
        <p:spPr>
          <a:xfrm>
            <a:off x="838200" y="2590800"/>
            <a:ext cx="5029200" cy="3436938"/>
          </a:xfrm>
        </p:spPr>
        <p:txBody>
          <a:bodyPr/>
          <a:lstStyle/>
          <a:p>
            <a:pPr marL="0" indent="0" algn="ctr">
              <a:buFont typeface="Wingdings" panose="05000000000000000000" pitchFamily="2" charset="2"/>
              <a:buNone/>
              <a:defRPr/>
            </a:pPr>
            <a:r>
              <a:rPr lang="en-US" altLang="en-US" sz="3600" dirty="0"/>
              <a:t>Who are the health professionals in your community?  </a:t>
            </a:r>
          </a:p>
          <a:p>
            <a:pPr>
              <a:defRPr/>
            </a:pPr>
            <a:endParaRPr lang="en-US" dirty="0"/>
          </a:p>
        </p:txBody>
      </p:sp>
      <p:sp>
        <p:nvSpPr>
          <p:cNvPr id="46084" name="AutoShape 2" descr="Image result for ghostbusters pictures">
            <a:extLst>
              <a:ext uri="{FF2B5EF4-FFF2-40B4-BE49-F238E27FC236}">
                <a16:creationId xmlns:a16="http://schemas.microsoft.com/office/drawing/2014/main" id="{12075B38-A3BD-412D-A22C-78656D5A9FF9}"/>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spcAft>
                <a:spcPts val="1200"/>
              </a:spcAft>
              <a:buClr>
                <a:srgbClr val="7030A0"/>
              </a:buClr>
              <a:buFont typeface="Wingdings" panose="05000000000000000000" pitchFamily="2" charset="2"/>
              <a:buChar char="§"/>
              <a:defRPr sz="3000">
                <a:solidFill>
                  <a:schemeClr val="tx1"/>
                </a:solidFill>
                <a:latin typeface="Calibri" panose="020F0502020204030204" pitchFamily="34" charset="0"/>
              </a:defRPr>
            </a:lvl1pPr>
            <a:lvl2pPr marL="742950" indent="-285750">
              <a:spcBef>
                <a:spcPts val="600"/>
              </a:spcBef>
              <a:spcAft>
                <a:spcPts val="1200"/>
              </a:spcAft>
              <a:buClr>
                <a:srgbClr val="008000"/>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spcAft>
                <a:spcPct val="0"/>
              </a:spcAft>
              <a:buClrTx/>
              <a:buFontTx/>
              <a:buNone/>
            </a:pPr>
            <a:endParaRPr lang="en-US" altLang="en-US" sz="1800">
              <a:latin typeface="Arial" panose="020B0604020202020204" pitchFamily="34" charset="0"/>
            </a:endParaRPr>
          </a:p>
        </p:txBody>
      </p:sp>
      <p:sp>
        <p:nvSpPr>
          <p:cNvPr id="46085" name="AutoShape 4" descr="Image result for ghostbusters pictures">
            <a:extLst>
              <a:ext uri="{FF2B5EF4-FFF2-40B4-BE49-F238E27FC236}">
                <a16:creationId xmlns:a16="http://schemas.microsoft.com/office/drawing/2014/main" id="{7E21A3E3-B04F-402B-B34B-84A51FDAB098}"/>
              </a:ext>
            </a:extLst>
          </p:cNvPr>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spcAft>
                <a:spcPts val="1200"/>
              </a:spcAft>
              <a:buClr>
                <a:srgbClr val="7030A0"/>
              </a:buClr>
              <a:buFont typeface="Wingdings" panose="05000000000000000000" pitchFamily="2" charset="2"/>
              <a:buChar char="§"/>
              <a:defRPr sz="3000">
                <a:solidFill>
                  <a:schemeClr val="tx1"/>
                </a:solidFill>
                <a:latin typeface="Calibri" panose="020F0502020204030204" pitchFamily="34" charset="0"/>
              </a:defRPr>
            </a:lvl1pPr>
            <a:lvl2pPr marL="742950" indent="-285750">
              <a:spcBef>
                <a:spcPts val="600"/>
              </a:spcBef>
              <a:spcAft>
                <a:spcPts val="1200"/>
              </a:spcAft>
              <a:buClr>
                <a:srgbClr val="008000"/>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spcAft>
                <a:spcPct val="0"/>
              </a:spcAft>
              <a:buClrTx/>
              <a:buFontTx/>
              <a:buNone/>
            </a:pPr>
            <a:endParaRPr lang="en-US" altLang="en-US" sz="1800">
              <a:latin typeface="Arial" panose="020B0604020202020204" pitchFamily="34" charset="0"/>
            </a:endParaRPr>
          </a:p>
        </p:txBody>
      </p:sp>
      <p:sp>
        <p:nvSpPr>
          <p:cNvPr id="46086" name="AutoShape 6" descr="Image result for telephone">
            <a:extLst>
              <a:ext uri="{FF2B5EF4-FFF2-40B4-BE49-F238E27FC236}">
                <a16:creationId xmlns:a16="http://schemas.microsoft.com/office/drawing/2014/main" id="{BC00CDB7-F9CE-4604-971C-0583FB873836}"/>
              </a:ext>
            </a:extLst>
          </p:cNvPr>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spcAft>
                <a:spcPts val="1200"/>
              </a:spcAft>
              <a:buClr>
                <a:srgbClr val="7030A0"/>
              </a:buClr>
              <a:buFont typeface="Wingdings" panose="05000000000000000000" pitchFamily="2" charset="2"/>
              <a:buChar char="§"/>
              <a:defRPr sz="3000">
                <a:solidFill>
                  <a:schemeClr val="tx1"/>
                </a:solidFill>
                <a:latin typeface="Calibri" panose="020F0502020204030204" pitchFamily="34" charset="0"/>
              </a:defRPr>
            </a:lvl1pPr>
            <a:lvl2pPr marL="742950" indent="-285750">
              <a:spcBef>
                <a:spcPts val="600"/>
              </a:spcBef>
              <a:spcAft>
                <a:spcPts val="1200"/>
              </a:spcAft>
              <a:buClr>
                <a:srgbClr val="008000"/>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spcAft>
                <a:spcPct val="0"/>
              </a:spcAft>
              <a:buClrTx/>
              <a:buFontTx/>
              <a:buNone/>
            </a:pPr>
            <a:endParaRPr lang="en-US" altLang="en-US" sz="1800">
              <a:latin typeface="Arial" panose="020B0604020202020204" pitchFamily="34" charset="0"/>
            </a:endParaRPr>
          </a:p>
        </p:txBody>
      </p:sp>
      <p:pic>
        <p:nvPicPr>
          <p:cNvPr id="7" name="Picture 30" descr="C:\Users\cljohnson\AppData\Local\Microsoft\Windows\Temporary Internet Files\Content.IE5\NOPE7C4S\465341921.jpg">
            <a:extLst>
              <a:ext uri="{FF2B5EF4-FFF2-40B4-BE49-F238E27FC236}">
                <a16:creationId xmlns:a16="http://schemas.microsoft.com/office/drawing/2014/main" id="{6F9D39BB-6186-4ED7-80B4-83C30DA91D7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t="129" r="25206" b="129"/>
          <a:stretch/>
        </p:blipFill>
        <p:spPr bwMode="auto">
          <a:xfrm>
            <a:off x="6324600" y="1770062"/>
            <a:ext cx="4648200" cy="4164013"/>
          </a:xfrm>
          <a:prstGeom prst="rect">
            <a:avLst/>
          </a:prstGeom>
          <a:noFill/>
          <a:ln w="19050">
            <a:solidFill>
              <a:schemeClr val="tx1"/>
            </a:solidFill>
            <a:miter lim="800000"/>
            <a:headEnd/>
            <a:tailEnd/>
          </a:ln>
          <a:effectLst>
            <a:softEdge rad="63500"/>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DFD7EFA1-B93F-49D5-BB65-5CF0D4DC62D4}"/>
              </a:ext>
            </a:extLst>
          </p:cNvPr>
          <p:cNvSpPr>
            <a:spLocks noGrp="1"/>
          </p:cNvSpPr>
          <p:nvPr>
            <p:ph type="title"/>
          </p:nvPr>
        </p:nvSpPr>
        <p:spPr>
          <a:xfrm>
            <a:off x="4038600" y="1404938"/>
            <a:ext cx="7467600" cy="4157662"/>
          </a:xfrm>
          <a:noFill/>
          <a:extLst>
            <a:ext uri="{909E8E84-426E-40DD-AFC4-6F175D3DCCD1}">
              <a14:hiddenFill xmlns:a14="http://schemas.microsoft.com/office/drawing/2010/main">
                <a:solidFill>
                  <a:schemeClr val="bg2"/>
                </a:solidFill>
              </a14:hiddenFill>
            </a:ext>
          </a:extLst>
        </p:spPr>
        <p:txBody>
          <a:bodyPr/>
          <a:lstStyle/>
          <a:p>
            <a:r>
              <a:rPr lang="en-US" altLang="en-US"/>
              <a:t>Learn Methods for Connecting with Community Health Professionals</a:t>
            </a:r>
          </a:p>
        </p:txBody>
      </p:sp>
      <p:sp>
        <p:nvSpPr>
          <p:cNvPr id="3" name="Text Placeholder 2">
            <a:extLst>
              <a:ext uri="{FF2B5EF4-FFF2-40B4-BE49-F238E27FC236}">
                <a16:creationId xmlns:a16="http://schemas.microsoft.com/office/drawing/2014/main" id="{2FCB6877-54F2-44CB-9E2C-8F2846ECD023}"/>
              </a:ext>
            </a:extLst>
          </p:cNvPr>
          <p:cNvSpPr>
            <a:spLocks noGrp="1"/>
          </p:cNvSpPr>
          <p:nvPr>
            <p:ph type="body" idx="1"/>
          </p:nvPr>
        </p:nvSpPr>
        <p:spPr>
          <a:xfrm>
            <a:off x="828675" y="3462338"/>
            <a:ext cx="10515600" cy="1500187"/>
          </a:xfrm>
        </p:spPr>
        <p:txBody>
          <a:bodyPr/>
          <a:lstStyle/>
          <a:p>
            <a:pPr>
              <a:defRPr/>
            </a:pPr>
            <a:endParaRPr lang="en-US"/>
          </a:p>
        </p:txBody>
      </p:sp>
    </p:spTree>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C3D7ED7E-5A38-4672-861D-D1AA6DE890CE}"/>
              </a:ext>
            </a:extLst>
          </p:cNvPr>
          <p:cNvSpPr>
            <a:spLocks noGrp="1"/>
          </p:cNvSpPr>
          <p:nvPr>
            <p:ph type="title"/>
          </p:nvPr>
        </p:nvSpPr>
        <p:spPr/>
        <p:txBody>
          <a:bodyPr rtlCol="0">
            <a:normAutofit/>
          </a:bodyPr>
          <a:lstStyle/>
          <a:p>
            <a:pPr defTabSz="1219170" eaLnBrk="1" fontAlgn="auto" hangingPunct="1">
              <a:spcAft>
                <a:spcPts val="0"/>
              </a:spcAft>
              <a:defRPr/>
            </a:pPr>
            <a:endParaRPr lang="en-US" altLang="en-US" sz="4267" dirty="0"/>
          </a:p>
        </p:txBody>
      </p:sp>
      <p:sp>
        <p:nvSpPr>
          <p:cNvPr id="3" name="Content Placeholder 2">
            <a:extLst>
              <a:ext uri="{FF2B5EF4-FFF2-40B4-BE49-F238E27FC236}">
                <a16:creationId xmlns:a16="http://schemas.microsoft.com/office/drawing/2014/main" id="{68EB2075-DCE6-43D5-8187-6E5941ED6850}"/>
              </a:ext>
            </a:extLst>
          </p:cNvPr>
          <p:cNvSpPr>
            <a:spLocks noGrp="1"/>
          </p:cNvSpPr>
          <p:nvPr>
            <p:ph idx="1"/>
          </p:nvPr>
        </p:nvSpPr>
        <p:spPr/>
        <p:txBody>
          <a:bodyPr rtlCol="0">
            <a:normAutofit/>
          </a:bodyPr>
          <a:lstStyle/>
          <a:p>
            <a:pPr defTabSz="1219170" eaLnBrk="1" fontAlgn="auto" hangingPunct="1">
              <a:spcAft>
                <a:spcPts val="0"/>
              </a:spcAft>
              <a:defRPr/>
            </a:pPr>
            <a:r>
              <a:rPr lang="en-US" i="1" dirty="0">
                <a:solidFill>
                  <a:schemeClr val="accent2">
                    <a:lumMod val="60000"/>
                    <a:lumOff val="40000"/>
                  </a:schemeClr>
                </a:solidFill>
              </a:rPr>
              <a:t>Trainer Notes Only</a:t>
            </a:r>
          </a:p>
        </p:txBody>
      </p:sp>
    </p:spTree>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2">
            <a:extLst>
              <a:ext uri="{FF2B5EF4-FFF2-40B4-BE49-F238E27FC236}">
                <a16:creationId xmlns:a16="http://schemas.microsoft.com/office/drawing/2014/main" id="{F91F82C8-2D67-4D1A-88C1-FEC6032305E2}"/>
              </a:ext>
            </a:extLst>
          </p:cNvPr>
          <p:cNvSpPr>
            <a:spLocks noGrp="1"/>
          </p:cNvSpPr>
          <p:nvPr>
            <p:ph type="title"/>
          </p:nvPr>
        </p:nvSpPr>
        <p:spPr/>
        <p:txBody>
          <a:bodyPr/>
          <a:lstStyle/>
          <a:p>
            <a:r>
              <a:rPr lang="en-US" altLang="en-US"/>
              <a:t>Targeted Messages</a:t>
            </a:r>
          </a:p>
        </p:txBody>
      </p:sp>
      <p:sp>
        <p:nvSpPr>
          <p:cNvPr id="2" name="Content Placeholder 1">
            <a:extLst>
              <a:ext uri="{FF2B5EF4-FFF2-40B4-BE49-F238E27FC236}">
                <a16:creationId xmlns:a16="http://schemas.microsoft.com/office/drawing/2014/main" id="{EDA65AD8-1142-4B19-949C-8FA43E3C519D}"/>
              </a:ext>
            </a:extLst>
          </p:cNvPr>
          <p:cNvSpPr>
            <a:spLocks noGrp="1"/>
          </p:cNvSpPr>
          <p:nvPr>
            <p:ph idx="1"/>
          </p:nvPr>
        </p:nvSpPr>
        <p:spPr/>
        <p:txBody>
          <a:bodyPr/>
          <a:lstStyle/>
          <a:p>
            <a:pPr marL="0" indent="0">
              <a:spcAft>
                <a:spcPts val="600"/>
              </a:spcAft>
              <a:buFont typeface="Wingdings" panose="05000000000000000000" pitchFamily="2" charset="2"/>
              <a:buNone/>
              <a:defRPr/>
            </a:pPr>
            <a:r>
              <a:rPr lang="en-US" altLang="en-US" dirty="0"/>
              <a:t>School meals and physical exercise helps students by…</a:t>
            </a:r>
          </a:p>
          <a:p>
            <a:pPr>
              <a:spcAft>
                <a:spcPts val="600"/>
              </a:spcAft>
              <a:defRPr/>
            </a:pPr>
            <a:r>
              <a:rPr lang="en-US" altLang="en-US" dirty="0"/>
              <a:t>Improving Student Health </a:t>
            </a:r>
          </a:p>
          <a:p>
            <a:pPr lvl="1">
              <a:spcAft>
                <a:spcPts val="600"/>
              </a:spcAft>
              <a:defRPr/>
            </a:pPr>
            <a:r>
              <a:rPr lang="en-US" altLang="en-US" dirty="0"/>
              <a:t>Reduce illness, absenteeism and visits to the school nurse</a:t>
            </a:r>
          </a:p>
          <a:p>
            <a:pPr lvl="1">
              <a:spcAft>
                <a:spcPts val="600"/>
              </a:spcAft>
              <a:defRPr/>
            </a:pPr>
            <a:r>
              <a:rPr lang="en-US" altLang="en-US" dirty="0"/>
              <a:t>Reduce obesity, and onset of preventable diseases</a:t>
            </a:r>
          </a:p>
          <a:p>
            <a:pPr lvl="1">
              <a:spcAft>
                <a:spcPts val="600"/>
              </a:spcAft>
              <a:defRPr/>
            </a:pPr>
            <a:r>
              <a:rPr lang="en-US" altLang="en-US" dirty="0"/>
              <a:t>Proper growth and development</a:t>
            </a:r>
          </a:p>
          <a:p>
            <a:pPr>
              <a:spcAft>
                <a:spcPts val="600"/>
              </a:spcAft>
              <a:defRPr/>
            </a:pPr>
            <a:r>
              <a:rPr lang="en-US" altLang="en-US" dirty="0"/>
              <a:t>Improving Academic Performance </a:t>
            </a:r>
          </a:p>
          <a:p>
            <a:pPr lvl="1">
              <a:spcAft>
                <a:spcPts val="600"/>
              </a:spcAft>
              <a:defRPr/>
            </a:pPr>
            <a:r>
              <a:rPr lang="en-US" altLang="en-US" dirty="0"/>
              <a:t>Improves Brain Function</a:t>
            </a:r>
          </a:p>
          <a:p>
            <a:pPr lvl="1">
              <a:spcAft>
                <a:spcPts val="600"/>
              </a:spcAft>
              <a:defRPr/>
            </a:pPr>
            <a:r>
              <a:rPr lang="en-US" altLang="en-US" dirty="0"/>
              <a:t>Show gains in standardized testing scores</a:t>
            </a:r>
            <a:endParaRPr lang="en-US" dirty="0"/>
          </a:p>
          <a:p>
            <a:pPr>
              <a:defRPr/>
            </a:pPr>
            <a:endParaRPr lang="en-US" dirty="0"/>
          </a:p>
        </p:txBody>
      </p:sp>
      <p:pic>
        <p:nvPicPr>
          <p:cNvPr id="4" name="Picture 4" descr="C:\Users\cljohnson\AppData\Local\Microsoft\Windows\Temporary Internet Files\Content.IE5\QW2TJ389\178461309.jpg">
            <a:extLst>
              <a:ext uri="{FF2B5EF4-FFF2-40B4-BE49-F238E27FC236}">
                <a16:creationId xmlns:a16="http://schemas.microsoft.com/office/drawing/2014/main" id="{FCF5CE2B-AE2B-4D64-A033-0938283BF9A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3657600"/>
            <a:ext cx="3733800" cy="248978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3">
            <a:extLst>
              <a:ext uri="{FF2B5EF4-FFF2-40B4-BE49-F238E27FC236}">
                <a16:creationId xmlns:a16="http://schemas.microsoft.com/office/drawing/2014/main" id="{D5782509-676F-42C3-BF87-A3FB33362D30}"/>
              </a:ext>
            </a:extLst>
          </p:cNvPr>
          <p:cNvSpPr>
            <a:spLocks noGrp="1"/>
          </p:cNvSpPr>
          <p:nvPr>
            <p:ph type="title"/>
          </p:nvPr>
        </p:nvSpPr>
        <p:spPr/>
        <p:txBody>
          <a:bodyPr rtlCol="0">
            <a:normAutofit/>
          </a:bodyPr>
          <a:lstStyle/>
          <a:p>
            <a:pPr eaLnBrk="1" fontAlgn="auto" hangingPunct="1">
              <a:spcAft>
                <a:spcPts val="0"/>
              </a:spcAft>
              <a:defRPr/>
            </a:pPr>
            <a:r>
              <a:rPr lang="en-US" altLang="en-US" dirty="0"/>
              <a:t>KSDE School Wellness Policy Resources</a:t>
            </a:r>
          </a:p>
        </p:txBody>
      </p:sp>
      <p:pic>
        <p:nvPicPr>
          <p:cNvPr id="52227" name="Picture 5">
            <a:extLst>
              <a:ext uri="{FF2B5EF4-FFF2-40B4-BE49-F238E27FC236}">
                <a16:creationId xmlns:a16="http://schemas.microsoft.com/office/drawing/2014/main" id="{047474B9-293F-4B37-B90A-2F757AA1EB3B}"/>
              </a:ext>
            </a:extLst>
          </p:cNvPr>
          <p:cNvPicPr>
            <a:picLocks noChangeAspect="1"/>
          </p:cNvPicPr>
          <p:nvPr/>
        </p:nvPicPr>
        <p:blipFill>
          <a:blip r:embed="rId3">
            <a:extLst>
              <a:ext uri="{28A0092B-C50C-407E-A947-70E740481C1C}">
                <a14:useLocalDpi xmlns:a14="http://schemas.microsoft.com/office/drawing/2010/main" val="0"/>
              </a:ext>
            </a:extLst>
          </a:blip>
          <a:srcRect l="1794" t="6499" r="-488" b="20000"/>
          <a:stretch>
            <a:fillRect/>
          </a:stretch>
        </p:blipFill>
        <p:spPr bwMode="auto">
          <a:xfrm>
            <a:off x="225425" y="1703388"/>
            <a:ext cx="4079875" cy="233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6" name="Oval 15">
            <a:extLst>
              <a:ext uri="{FF2B5EF4-FFF2-40B4-BE49-F238E27FC236}">
                <a16:creationId xmlns:a16="http://schemas.microsoft.com/office/drawing/2014/main" id="{1303B00A-FFDC-4C36-AFE2-C32324CCC0D4}"/>
              </a:ext>
            </a:extLst>
          </p:cNvPr>
          <p:cNvSpPr/>
          <p:nvPr/>
        </p:nvSpPr>
        <p:spPr>
          <a:xfrm>
            <a:off x="1322388" y="3429000"/>
            <a:ext cx="1646237" cy="365125"/>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2229" name="Picture 1">
            <a:extLst>
              <a:ext uri="{FF2B5EF4-FFF2-40B4-BE49-F238E27FC236}">
                <a16:creationId xmlns:a16="http://schemas.microsoft.com/office/drawing/2014/main" id="{54373960-651B-4971-8842-41F2969C470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72150" y="1676400"/>
            <a:ext cx="6199188" cy="2825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7" name="Oval 16">
            <a:extLst>
              <a:ext uri="{FF2B5EF4-FFF2-40B4-BE49-F238E27FC236}">
                <a16:creationId xmlns:a16="http://schemas.microsoft.com/office/drawing/2014/main" id="{C4F23739-D69F-48D2-8887-6C64512469A8}"/>
              </a:ext>
            </a:extLst>
          </p:cNvPr>
          <p:cNvSpPr/>
          <p:nvPr/>
        </p:nvSpPr>
        <p:spPr>
          <a:xfrm>
            <a:off x="7181850" y="3706813"/>
            <a:ext cx="3900488" cy="400050"/>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2231" name="Picture 6">
            <a:extLst>
              <a:ext uri="{FF2B5EF4-FFF2-40B4-BE49-F238E27FC236}">
                <a16:creationId xmlns:a16="http://schemas.microsoft.com/office/drawing/2014/main" id="{4E2606A7-8CAB-4CCC-AEFB-046CB938E61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46363" y="3770313"/>
            <a:ext cx="4064000" cy="2457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cxnSp>
        <p:nvCxnSpPr>
          <p:cNvPr id="11" name="Straight Arrow Connector 10">
            <a:extLst>
              <a:ext uri="{FF2B5EF4-FFF2-40B4-BE49-F238E27FC236}">
                <a16:creationId xmlns:a16="http://schemas.microsoft.com/office/drawing/2014/main" id="{5078D34E-A717-4100-9525-46A8F3518DD1}"/>
              </a:ext>
            </a:extLst>
          </p:cNvPr>
          <p:cNvCxnSpPr/>
          <p:nvPr/>
        </p:nvCxnSpPr>
        <p:spPr>
          <a:xfrm flipH="1">
            <a:off x="6146800" y="4008438"/>
            <a:ext cx="1214438" cy="390525"/>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7151322-B32A-4BA3-8953-8F6FB5D14F49}"/>
              </a:ext>
            </a:extLst>
          </p:cNvPr>
          <p:cNvCxnSpPr>
            <a:stCxn id="16" idx="6"/>
          </p:cNvCxnSpPr>
          <p:nvPr/>
        </p:nvCxnSpPr>
        <p:spPr>
          <a:xfrm flipV="1">
            <a:off x="2968625" y="2743200"/>
            <a:ext cx="5718175" cy="868363"/>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a:extLst>
              <a:ext uri="{FF2B5EF4-FFF2-40B4-BE49-F238E27FC236}">
                <a16:creationId xmlns:a16="http://schemas.microsoft.com/office/drawing/2014/main" id="{EE01F268-996D-4203-8462-417CF80CA6E2}"/>
              </a:ext>
            </a:extLst>
          </p:cNvPr>
          <p:cNvSpPr>
            <a:spLocks noGrp="1"/>
          </p:cNvSpPr>
          <p:nvPr>
            <p:ph type="title"/>
          </p:nvPr>
        </p:nvSpPr>
        <p:spPr/>
        <p:txBody>
          <a:bodyPr/>
          <a:lstStyle/>
          <a:p>
            <a:r>
              <a:rPr lang="en-US" altLang="en-US"/>
              <a:t>Making Connections</a:t>
            </a:r>
          </a:p>
        </p:txBody>
      </p:sp>
      <p:sp>
        <p:nvSpPr>
          <p:cNvPr id="54275" name="Content Placeholder 1">
            <a:extLst>
              <a:ext uri="{FF2B5EF4-FFF2-40B4-BE49-F238E27FC236}">
                <a16:creationId xmlns:a16="http://schemas.microsoft.com/office/drawing/2014/main" id="{CCF410DC-CE03-4487-9D82-B48549526363}"/>
              </a:ext>
            </a:extLst>
          </p:cNvPr>
          <p:cNvSpPr>
            <a:spLocks noGrp="1"/>
          </p:cNvSpPr>
          <p:nvPr>
            <p:ph idx="1"/>
          </p:nvPr>
        </p:nvSpPr>
        <p:spPr/>
        <p:txBody>
          <a:bodyPr/>
          <a:lstStyle/>
          <a:p>
            <a:r>
              <a:rPr lang="en-US" altLang="en-US"/>
              <a:t>Face-to-face interactions</a:t>
            </a:r>
          </a:p>
          <a:p>
            <a:r>
              <a:rPr lang="en-US" altLang="en-US"/>
              <a:t>Printable materials</a:t>
            </a:r>
          </a:p>
          <a:p>
            <a:r>
              <a:rPr lang="en-US" altLang="en-US"/>
              <a:t>Traditional media venues</a:t>
            </a:r>
          </a:p>
          <a:p>
            <a:r>
              <a:rPr lang="en-US" altLang="en-US"/>
              <a:t>Online tools</a:t>
            </a:r>
          </a:p>
          <a:p>
            <a:endParaRPr lang="en-US" altLang="en-US"/>
          </a:p>
        </p:txBody>
      </p:sp>
    </p:spTree>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2">
            <a:extLst>
              <a:ext uri="{FF2B5EF4-FFF2-40B4-BE49-F238E27FC236}">
                <a16:creationId xmlns:a16="http://schemas.microsoft.com/office/drawing/2014/main" id="{006EE2DE-D9DD-4874-BB89-F50114653448}"/>
              </a:ext>
            </a:extLst>
          </p:cNvPr>
          <p:cNvSpPr>
            <a:spLocks noGrp="1"/>
          </p:cNvSpPr>
          <p:nvPr>
            <p:ph type="title"/>
          </p:nvPr>
        </p:nvSpPr>
        <p:spPr/>
        <p:txBody>
          <a:bodyPr/>
          <a:lstStyle/>
          <a:p>
            <a:r>
              <a:rPr lang="en-US" altLang="en-US"/>
              <a:t>Connect Through Face-to-Face Interactions</a:t>
            </a:r>
          </a:p>
        </p:txBody>
      </p:sp>
      <p:sp>
        <p:nvSpPr>
          <p:cNvPr id="56323" name="Content Placeholder 1">
            <a:extLst>
              <a:ext uri="{FF2B5EF4-FFF2-40B4-BE49-F238E27FC236}">
                <a16:creationId xmlns:a16="http://schemas.microsoft.com/office/drawing/2014/main" id="{7BD2EF69-7526-4595-96CE-04EC8FA5ADAC}"/>
              </a:ext>
            </a:extLst>
          </p:cNvPr>
          <p:cNvSpPr>
            <a:spLocks noGrp="1"/>
          </p:cNvSpPr>
          <p:nvPr>
            <p:ph idx="1"/>
          </p:nvPr>
        </p:nvSpPr>
        <p:spPr/>
        <p:txBody>
          <a:bodyPr/>
          <a:lstStyle/>
          <a:p>
            <a:r>
              <a:rPr lang="en-US" altLang="en-US"/>
              <a:t>Meetings</a:t>
            </a:r>
          </a:p>
          <a:p>
            <a:r>
              <a:rPr lang="en-US" altLang="en-US"/>
              <a:t>Roundtable events</a:t>
            </a:r>
          </a:p>
          <a:p>
            <a:r>
              <a:rPr lang="en-US" altLang="en-US"/>
              <a:t>Networking experiences</a:t>
            </a:r>
          </a:p>
          <a:p>
            <a:r>
              <a:rPr lang="en-US" altLang="en-US"/>
              <a:t>Presentations</a:t>
            </a:r>
          </a:p>
          <a:p>
            <a:r>
              <a:rPr lang="en-US" altLang="en-US"/>
              <a:t>Elevator pitches</a:t>
            </a:r>
          </a:p>
          <a:p>
            <a:endParaRPr lang="en-US" altLang="en-US"/>
          </a:p>
          <a:p>
            <a:endParaRPr lang="en-US" altLang="en-US"/>
          </a:p>
        </p:txBody>
      </p:sp>
      <p:pic>
        <p:nvPicPr>
          <p:cNvPr id="56324" name="Picture 32" descr="C:\Users\cljohnson\AppData\Local\Microsoft\Windows\Temporary Internet Files\Content.IE5\FYB8HNGQ\480724007.jpg">
            <a:extLst>
              <a:ext uri="{FF2B5EF4-FFF2-40B4-BE49-F238E27FC236}">
                <a16:creationId xmlns:a16="http://schemas.microsoft.com/office/drawing/2014/main" id="{6314650A-EC10-4990-8E76-5ECF62CE9C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603375"/>
            <a:ext cx="6303963" cy="408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2">
            <a:extLst>
              <a:ext uri="{FF2B5EF4-FFF2-40B4-BE49-F238E27FC236}">
                <a16:creationId xmlns:a16="http://schemas.microsoft.com/office/drawing/2014/main" id="{79656A94-DD28-4741-941F-4EF1FE047E35}"/>
              </a:ext>
            </a:extLst>
          </p:cNvPr>
          <p:cNvSpPr>
            <a:spLocks noGrp="1"/>
          </p:cNvSpPr>
          <p:nvPr>
            <p:ph type="title"/>
          </p:nvPr>
        </p:nvSpPr>
        <p:spPr/>
        <p:txBody>
          <a:bodyPr/>
          <a:lstStyle/>
          <a:p>
            <a:r>
              <a:rPr lang="en-US" altLang="en-US"/>
              <a:t>Face-to-Face Meetings and Roundtable Events</a:t>
            </a:r>
          </a:p>
        </p:txBody>
      </p:sp>
      <p:sp>
        <p:nvSpPr>
          <p:cNvPr id="58371" name="Content Placeholder 1">
            <a:extLst>
              <a:ext uri="{FF2B5EF4-FFF2-40B4-BE49-F238E27FC236}">
                <a16:creationId xmlns:a16="http://schemas.microsoft.com/office/drawing/2014/main" id="{77A45B4D-9297-4085-BBC2-AC2189338976}"/>
              </a:ext>
            </a:extLst>
          </p:cNvPr>
          <p:cNvSpPr>
            <a:spLocks noGrp="1"/>
          </p:cNvSpPr>
          <p:nvPr>
            <p:ph idx="1"/>
          </p:nvPr>
        </p:nvSpPr>
        <p:spPr>
          <a:xfrm>
            <a:off x="838200" y="1676400"/>
            <a:ext cx="10363200" cy="4351338"/>
          </a:xfrm>
        </p:spPr>
        <p:txBody>
          <a:bodyPr/>
          <a:lstStyle/>
          <a:p>
            <a:r>
              <a:rPr lang="en-US" altLang="en-US"/>
              <a:t>May be a group meeting or one-on-one meeting. </a:t>
            </a:r>
          </a:p>
          <a:p>
            <a:r>
              <a:rPr lang="en-US" altLang="en-US"/>
              <a:t>Provide an opportunity to share about school wellness programs and projects. </a:t>
            </a:r>
          </a:p>
          <a:p>
            <a:r>
              <a:rPr lang="en-US" altLang="en-US"/>
              <a:t>First impressions matter, be prepared. </a:t>
            </a:r>
          </a:p>
          <a:p>
            <a:r>
              <a:rPr lang="en-US" altLang="en-US"/>
              <a:t>Show excitement on how the wellness program is making a difference in the lives of students. </a:t>
            </a:r>
          </a:p>
          <a:p>
            <a:endParaRPr lang="en-US" altLang="en-US"/>
          </a:p>
        </p:txBody>
      </p:sp>
    </p:spTree>
  </p:cSld>
  <p:clrMapOvr>
    <a:masterClrMapping/>
  </p:clrMapOvr>
  <p:transition spd="slow">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2">
            <a:extLst>
              <a:ext uri="{FF2B5EF4-FFF2-40B4-BE49-F238E27FC236}">
                <a16:creationId xmlns:a16="http://schemas.microsoft.com/office/drawing/2014/main" id="{DB6AA725-AD3F-4E39-BF76-953A67AFA412}"/>
              </a:ext>
            </a:extLst>
          </p:cNvPr>
          <p:cNvSpPr>
            <a:spLocks noGrp="1"/>
          </p:cNvSpPr>
          <p:nvPr>
            <p:ph type="title"/>
          </p:nvPr>
        </p:nvSpPr>
        <p:spPr/>
        <p:txBody>
          <a:bodyPr/>
          <a:lstStyle/>
          <a:p>
            <a:r>
              <a:rPr lang="en-US" altLang="en-US"/>
              <a:t>Face-to-Face Networking Experiences</a:t>
            </a:r>
          </a:p>
        </p:txBody>
      </p:sp>
      <p:sp>
        <p:nvSpPr>
          <p:cNvPr id="60419" name="Content Placeholder 2">
            <a:extLst>
              <a:ext uri="{FF2B5EF4-FFF2-40B4-BE49-F238E27FC236}">
                <a16:creationId xmlns:a16="http://schemas.microsoft.com/office/drawing/2014/main" id="{E0205498-55EF-427B-8CCF-B25808567A5F}"/>
              </a:ext>
            </a:extLst>
          </p:cNvPr>
          <p:cNvSpPr>
            <a:spLocks noGrp="1"/>
          </p:cNvSpPr>
          <p:nvPr>
            <p:ph idx="1"/>
          </p:nvPr>
        </p:nvSpPr>
        <p:spPr/>
        <p:txBody>
          <a:bodyPr/>
          <a:lstStyle/>
          <a:p>
            <a:r>
              <a:rPr lang="en-US" altLang="en-US"/>
              <a:t>Share messages with multiple stakeholders at one time. </a:t>
            </a:r>
          </a:p>
          <a:p>
            <a:r>
              <a:rPr lang="en-US" altLang="en-US"/>
              <a:t>Offer opportunities to discuss school wellness initiatives in a more casual conversational style. </a:t>
            </a:r>
          </a:p>
          <a:p>
            <a:r>
              <a:rPr lang="en-US" altLang="en-US"/>
              <a:t>Can occur during meetings, workshops, seminars, conferences, and social get-togethers. </a:t>
            </a:r>
          </a:p>
          <a:p>
            <a:endParaRPr lang="en-US" altLang="en-US"/>
          </a:p>
        </p:txBody>
      </p:sp>
    </p:spTree>
  </p:cSld>
  <p:clrMapOvr>
    <a:masterClrMapping/>
  </p:clrMapOvr>
  <p:transition spd="slow">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2">
            <a:extLst>
              <a:ext uri="{FF2B5EF4-FFF2-40B4-BE49-F238E27FC236}">
                <a16:creationId xmlns:a16="http://schemas.microsoft.com/office/drawing/2014/main" id="{AAB5DEA0-E5E5-4F88-8FC0-B322B89A9AFE}"/>
              </a:ext>
            </a:extLst>
          </p:cNvPr>
          <p:cNvSpPr>
            <a:spLocks noGrp="1"/>
          </p:cNvSpPr>
          <p:nvPr>
            <p:ph type="title"/>
          </p:nvPr>
        </p:nvSpPr>
        <p:spPr/>
        <p:txBody>
          <a:bodyPr/>
          <a:lstStyle/>
          <a:p>
            <a:r>
              <a:rPr lang="en-US" altLang="en-US"/>
              <a:t>Face-to-Face Presentations</a:t>
            </a:r>
          </a:p>
        </p:txBody>
      </p:sp>
      <p:sp>
        <p:nvSpPr>
          <p:cNvPr id="62467" name="Content Placeholder 2">
            <a:extLst>
              <a:ext uri="{FF2B5EF4-FFF2-40B4-BE49-F238E27FC236}">
                <a16:creationId xmlns:a16="http://schemas.microsoft.com/office/drawing/2014/main" id="{D85D7AC2-0C07-4B22-B833-08C3A637223C}"/>
              </a:ext>
            </a:extLst>
          </p:cNvPr>
          <p:cNvSpPr>
            <a:spLocks noGrp="1"/>
          </p:cNvSpPr>
          <p:nvPr>
            <p:ph idx="1"/>
          </p:nvPr>
        </p:nvSpPr>
        <p:spPr>
          <a:xfrm>
            <a:off x="838200" y="1676400"/>
            <a:ext cx="5257800" cy="4351338"/>
          </a:xfrm>
        </p:spPr>
        <p:txBody>
          <a:bodyPr/>
          <a:lstStyle/>
          <a:p>
            <a:r>
              <a:rPr lang="en-US" altLang="en-US"/>
              <a:t>Like-minded community health professionals</a:t>
            </a:r>
          </a:p>
          <a:p>
            <a:r>
              <a:rPr lang="en-US" altLang="en-US"/>
              <a:t>Allocated time to focus on your topic</a:t>
            </a:r>
          </a:p>
          <a:p>
            <a:r>
              <a:rPr lang="en-US" altLang="en-US"/>
              <a:t>Targeted messages shared with a captive audience </a:t>
            </a:r>
          </a:p>
          <a:p>
            <a:r>
              <a:rPr lang="en-US" altLang="en-US"/>
              <a:t>Content aligned to interests</a:t>
            </a:r>
          </a:p>
          <a:p>
            <a:endParaRPr lang="en-US" altLang="en-US"/>
          </a:p>
        </p:txBody>
      </p:sp>
      <p:pic>
        <p:nvPicPr>
          <p:cNvPr id="2" name="Picture 1">
            <a:extLst>
              <a:ext uri="{FF2B5EF4-FFF2-40B4-BE49-F238E27FC236}">
                <a16:creationId xmlns:a16="http://schemas.microsoft.com/office/drawing/2014/main" id="{BA73DEEE-EC9C-4AAB-AC1C-DD2A5F0805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2165" y="1600200"/>
            <a:ext cx="5029200" cy="3352800"/>
          </a:xfrm>
          <a:prstGeom prst="rect">
            <a:avLst/>
          </a:prstGeom>
          <a:ln>
            <a:noFill/>
          </a:ln>
          <a:effectLst>
            <a:softEdge rad="112500"/>
          </a:effectLst>
        </p:spPr>
      </p:pic>
    </p:spTree>
  </p:cSld>
  <p:clrMapOvr>
    <a:masterClrMapping/>
  </p:clrMapOvr>
  <p:transition spd="slow">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728C155F-9AB5-475B-83EE-756B715755C4}"/>
              </a:ext>
            </a:extLst>
          </p:cNvPr>
          <p:cNvSpPr>
            <a:spLocks noGrp="1"/>
          </p:cNvSpPr>
          <p:nvPr>
            <p:ph type="title"/>
          </p:nvPr>
        </p:nvSpPr>
        <p:spPr/>
        <p:txBody>
          <a:bodyPr/>
          <a:lstStyle/>
          <a:p>
            <a:r>
              <a:rPr lang="en-US" altLang="en-US"/>
              <a:t>Face-to-Face Elevator Pitches</a:t>
            </a:r>
          </a:p>
        </p:txBody>
      </p:sp>
      <p:sp>
        <p:nvSpPr>
          <p:cNvPr id="64515" name="Content Placeholder 2">
            <a:extLst>
              <a:ext uri="{FF2B5EF4-FFF2-40B4-BE49-F238E27FC236}">
                <a16:creationId xmlns:a16="http://schemas.microsoft.com/office/drawing/2014/main" id="{1B99931F-3C19-48D7-BE7C-9FEBE1CBA3F8}"/>
              </a:ext>
            </a:extLst>
          </p:cNvPr>
          <p:cNvSpPr>
            <a:spLocks noGrp="1"/>
          </p:cNvSpPr>
          <p:nvPr>
            <p:ph idx="1"/>
          </p:nvPr>
        </p:nvSpPr>
        <p:spPr/>
        <p:txBody>
          <a:bodyPr/>
          <a:lstStyle/>
          <a:p>
            <a:r>
              <a:rPr lang="en-US" altLang="en-US"/>
              <a:t>Share an overview of your program and its purpose. </a:t>
            </a:r>
          </a:p>
          <a:p>
            <a:r>
              <a:rPr lang="en-US" altLang="en-US"/>
              <a:t>Make it memorable by highlighting key points and hot topics of interest.</a:t>
            </a:r>
          </a:p>
          <a:p>
            <a:r>
              <a:rPr lang="en-US" altLang="en-US"/>
              <a:t>Use action statements to engage interest.</a:t>
            </a:r>
          </a:p>
          <a:p>
            <a:r>
              <a:rPr lang="en-US" altLang="en-US"/>
              <a:t>Ensure their potential role is clearly stated. </a:t>
            </a:r>
          </a:p>
          <a:p>
            <a:r>
              <a:rPr lang="en-US" altLang="en-US"/>
              <a:t>Tie in a win-win statement sharing how participation can benefit them, as well as, the students.</a:t>
            </a:r>
          </a:p>
          <a:p>
            <a:endParaRPr lang="en-US" altLang="en-US"/>
          </a:p>
        </p:txBody>
      </p:sp>
    </p:spTree>
  </p:cSld>
  <p:clrMapOvr>
    <a:masterClrMapping/>
  </p:clrMapOvr>
  <p:transition spd="slow">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2">
            <a:extLst>
              <a:ext uri="{FF2B5EF4-FFF2-40B4-BE49-F238E27FC236}">
                <a16:creationId xmlns:a16="http://schemas.microsoft.com/office/drawing/2014/main" id="{A54483D9-AC8A-46F4-8BCA-4606467B63B6}"/>
              </a:ext>
            </a:extLst>
          </p:cNvPr>
          <p:cNvSpPr>
            <a:spLocks noGrp="1"/>
          </p:cNvSpPr>
          <p:nvPr>
            <p:ph type="title"/>
          </p:nvPr>
        </p:nvSpPr>
        <p:spPr/>
        <p:txBody>
          <a:bodyPr/>
          <a:lstStyle/>
          <a:p>
            <a:pPr eaLnBrk="1" hangingPunct="1"/>
            <a:r>
              <a:rPr lang="en-US" altLang="en-US" sz="4000"/>
              <a:t>Elevator Pitch Sample – Parent Committee Member</a:t>
            </a:r>
          </a:p>
        </p:txBody>
      </p:sp>
      <p:sp>
        <p:nvSpPr>
          <p:cNvPr id="68610" name="Content Placeholder 1">
            <a:extLst>
              <a:ext uri="{FF2B5EF4-FFF2-40B4-BE49-F238E27FC236}">
                <a16:creationId xmlns:a16="http://schemas.microsoft.com/office/drawing/2014/main" id="{D2FF022B-5A35-45C0-8658-02BC4DCAB39F}"/>
              </a:ext>
            </a:extLst>
          </p:cNvPr>
          <p:cNvSpPr>
            <a:spLocks noGrp="1"/>
          </p:cNvSpPr>
          <p:nvPr>
            <p:ph idx="1"/>
          </p:nvPr>
        </p:nvSpPr>
        <p:spPr/>
        <p:txBody>
          <a:bodyPr rtlCol="0">
            <a:normAutofit lnSpcReduction="10000"/>
          </a:bodyPr>
          <a:lstStyle/>
          <a:p>
            <a:pPr marL="0" indent="0" eaLnBrk="1" fontAlgn="auto" hangingPunct="1">
              <a:buFont typeface="Wingdings" panose="05000000000000000000" pitchFamily="2" charset="2"/>
              <a:buNone/>
              <a:defRPr/>
            </a:pPr>
            <a:r>
              <a:rPr lang="en-US" altLang="en-US" dirty="0"/>
              <a:t>Hello I’m </a:t>
            </a:r>
            <a:r>
              <a:rPr lang="en-US" altLang="en-US" i="1" dirty="0">
                <a:solidFill>
                  <a:srgbClr val="7030A0"/>
                </a:solidFill>
              </a:rPr>
              <a:t>(name), </a:t>
            </a:r>
            <a:r>
              <a:rPr lang="en-US" altLang="en-US" dirty="0"/>
              <a:t>parent of a child and member of our school wellness committee at </a:t>
            </a:r>
            <a:r>
              <a:rPr lang="en-US" altLang="en-US" i="1" dirty="0">
                <a:solidFill>
                  <a:srgbClr val="7030A0"/>
                </a:solidFill>
              </a:rPr>
              <a:t>(identify school). </a:t>
            </a:r>
            <a:r>
              <a:rPr lang="en-US" altLang="en-US" dirty="0"/>
              <a:t>I am concerned  about </a:t>
            </a:r>
            <a:r>
              <a:rPr lang="en-US" altLang="en-US" i="1" dirty="0">
                <a:solidFill>
                  <a:srgbClr val="7030A0"/>
                </a:solidFill>
              </a:rPr>
              <a:t>(insert concern, such as the growing obesity rate among children and its health impacts). </a:t>
            </a:r>
          </a:p>
          <a:p>
            <a:pPr marL="0" indent="0" eaLnBrk="1" fontAlgn="auto" hangingPunct="1">
              <a:buFont typeface="Wingdings" panose="05000000000000000000" pitchFamily="2" charset="2"/>
              <a:buNone/>
              <a:defRPr/>
            </a:pPr>
            <a:r>
              <a:rPr lang="en-US" altLang="en-US" dirty="0"/>
              <a:t>Our school wellness committee is looking for community health professionals, like you, to assist in advancing the health and wellness of school-aged children. Would you like to become an active committee member and/or participate in a school wellness event?</a:t>
            </a:r>
          </a:p>
        </p:txBody>
      </p:sp>
    </p:spTree>
  </p:cSld>
  <p:clrMapOvr>
    <a:masterClrMapping/>
  </p:clrMapOvr>
  <p:transition spd="slow">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2">
            <a:extLst>
              <a:ext uri="{FF2B5EF4-FFF2-40B4-BE49-F238E27FC236}">
                <a16:creationId xmlns:a16="http://schemas.microsoft.com/office/drawing/2014/main" id="{0FE99623-A720-4B86-A3A6-077F5BBD4B31}"/>
              </a:ext>
            </a:extLst>
          </p:cNvPr>
          <p:cNvSpPr>
            <a:spLocks noGrp="1"/>
          </p:cNvSpPr>
          <p:nvPr>
            <p:ph type="title"/>
          </p:nvPr>
        </p:nvSpPr>
        <p:spPr/>
        <p:txBody>
          <a:bodyPr/>
          <a:lstStyle/>
          <a:p>
            <a:pPr eaLnBrk="1" hangingPunct="1"/>
            <a:r>
              <a:rPr lang="en-US" altLang="en-US" sz="4000"/>
              <a:t>Elevator Pitch Sample – Nurse Committee Member</a:t>
            </a:r>
          </a:p>
        </p:txBody>
      </p:sp>
      <p:sp>
        <p:nvSpPr>
          <p:cNvPr id="68611" name="Content Placeholder 1">
            <a:extLst>
              <a:ext uri="{FF2B5EF4-FFF2-40B4-BE49-F238E27FC236}">
                <a16:creationId xmlns:a16="http://schemas.microsoft.com/office/drawing/2014/main" id="{034091B2-E016-48DD-931C-01434819B574}"/>
              </a:ext>
            </a:extLst>
          </p:cNvPr>
          <p:cNvSpPr>
            <a:spLocks noGrp="1"/>
          </p:cNvSpPr>
          <p:nvPr>
            <p:ph idx="1"/>
          </p:nvPr>
        </p:nvSpPr>
        <p:spPr/>
        <p:txBody>
          <a:bodyPr/>
          <a:lstStyle/>
          <a:p>
            <a:pPr marL="0" indent="0" eaLnBrk="1" hangingPunct="1">
              <a:buFont typeface="Wingdings" panose="05000000000000000000" pitchFamily="2" charset="2"/>
              <a:buNone/>
            </a:pPr>
            <a:r>
              <a:rPr lang="en-US" altLang="en-US"/>
              <a:t>Hello! I’m </a:t>
            </a:r>
            <a:r>
              <a:rPr lang="en-US" altLang="en-US" i="1">
                <a:solidFill>
                  <a:srgbClr val="7030A0"/>
                </a:solidFill>
              </a:rPr>
              <a:t>(name), </a:t>
            </a:r>
            <a:r>
              <a:rPr lang="en-US" altLang="en-US"/>
              <a:t>a school nurse at </a:t>
            </a:r>
            <a:r>
              <a:rPr lang="en-US" altLang="en-US" i="1">
                <a:solidFill>
                  <a:srgbClr val="7030A0"/>
                </a:solidFill>
              </a:rPr>
              <a:t>(identify school). </a:t>
            </a:r>
            <a:r>
              <a:rPr lang="en-US" altLang="en-US"/>
              <a:t>Our school would like to invite you to attend our Family Health and Wellness Kickoff on </a:t>
            </a:r>
            <a:r>
              <a:rPr lang="en-US" altLang="en-US" i="1">
                <a:solidFill>
                  <a:srgbClr val="7030A0"/>
                </a:solidFill>
              </a:rPr>
              <a:t>(insert date). </a:t>
            </a:r>
          </a:p>
          <a:p>
            <a:pPr marL="0" indent="0" eaLnBrk="1" hangingPunct="1">
              <a:buFont typeface="Wingdings" panose="05000000000000000000" pitchFamily="2" charset="2"/>
              <a:buNone/>
            </a:pPr>
            <a:r>
              <a:rPr lang="en-US" altLang="en-US"/>
              <a:t>We are reaching out to community health professionals, like you, who have an interest in making community connections and in advancing the health and wellness of community families. Would you like to participate in our Family Health and Wellness Kickoff or support the event in some way?</a:t>
            </a:r>
          </a:p>
        </p:txBody>
      </p:sp>
    </p:spTree>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782B7E22-8CFC-43E1-B52B-E50466179AFA}"/>
              </a:ext>
            </a:extLst>
          </p:cNvPr>
          <p:cNvSpPr>
            <a:spLocks noGrp="1"/>
          </p:cNvSpPr>
          <p:nvPr>
            <p:ph type="ctrTitle"/>
          </p:nvPr>
        </p:nvSpPr>
        <p:spPr>
          <a:xfrm>
            <a:off x="685800" y="1122363"/>
            <a:ext cx="10134600" cy="2387600"/>
          </a:xfrm>
        </p:spPr>
        <p:txBody>
          <a:bodyPr/>
          <a:lstStyle/>
          <a:p>
            <a:r>
              <a:rPr lang="en-US" altLang="en-US"/>
              <a:t>Collaborating with </a:t>
            </a:r>
            <a:br>
              <a:rPr lang="en-US" altLang="en-US"/>
            </a:br>
            <a:r>
              <a:rPr lang="en-US" altLang="en-US"/>
              <a:t>Community Health Professionals</a:t>
            </a:r>
          </a:p>
        </p:txBody>
      </p:sp>
      <p:sp>
        <p:nvSpPr>
          <p:cNvPr id="15363" name="Subtitle 2">
            <a:extLst>
              <a:ext uri="{FF2B5EF4-FFF2-40B4-BE49-F238E27FC236}">
                <a16:creationId xmlns:a16="http://schemas.microsoft.com/office/drawing/2014/main" id="{BEFC4C49-0F4A-4B9B-BFD5-4A6E71161CE9}"/>
              </a:ext>
            </a:extLst>
          </p:cNvPr>
          <p:cNvSpPr>
            <a:spLocks noGrp="1"/>
          </p:cNvSpPr>
          <p:nvPr>
            <p:ph type="subTitle" idx="1"/>
          </p:nvPr>
        </p:nvSpPr>
        <p:spPr/>
        <p:txBody>
          <a:bodyPr/>
          <a:lstStyle/>
          <a:p>
            <a:pPr>
              <a:defRPr/>
            </a:pPr>
            <a:r>
              <a:rPr lang="en-US" altLang="en-US"/>
              <a:t>Welcome to</a:t>
            </a:r>
            <a:endParaRPr lang="en-US" altLang="en-US" dirty="0"/>
          </a:p>
        </p:txBody>
      </p:sp>
      <p:pic>
        <p:nvPicPr>
          <p:cNvPr id="14340" name="Picture 1">
            <a:extLst>
              <a:ext uri="{FF2B5EF4-FFF2-40B4-BE49-F238E27FC236}">
                <a16:creationId xmlns:a16="http://schemas.microsoft.com/office/drawing/2014/main" id="{D1A0AC78-2268-48CF-9AB5-887E12FD0B40}"/>
              </a:ext>
            </a:extLst>
          </p:cNvPr>
          <p:cNvPicPr>
            <a:picLocks noChangeAspect="1" noChangeArrowheads="1"/>
          </p:cNvPicPr>
          <p:nvPr/>
        </p:nvPicPr>
        <p:blipFill>
          <a:blip r:embed="rId3"/>
          <a:srcRect/>
          <a:stretch>
            <a:fillRect/>
          </a:stretch>
        </p:blipFill>
        <p:spPr bwMode="auto">
          <a:xfrm>
            <a:off x="6477000" y="2971800"/>
            <a:ext cx="5029200" cy="3057525"/>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2BEC0B6-A8B9-40DA-ACC1-9F29285C5785}"/>
              </a:ext>
            </a:extLst>
          </p:cNvPr>
          <p:cNvSpPr txBox="1"/>
          <p:nvPr/>
        </p:nvSpPr>
        <p:spPr>
          <a:xfrm>
            <a:off x="838200" y="4598988"/>
            <a:ext cx="5262563" cy="1430337"/>
          </a:xfrm>
          <a:prstGeom prst="rect">
            <a:avLst/>
          </a:prstGeom>
          <a:solidFill>
            <a:schemeClr val="accent3">
              <a:lumMod val="20000"/>
              <a:lumOff val="80000"/>
            </a:schemeClr>
          </a:solidFill>
        </p:spPr>
        <p:txBody>
          <a:bodyPr wrap="none">
            <a:spAutoFit/>
          </a:bodyPr>
          <a:lstStyle/>
          <a:p>
            <a:pPr>
              <a:lnSpc>
                <a:spcPct val="150000"/>
              </a:lnSpc>
              <a:defRPr/>
            </a:pPr>
            <a:r>
              <a:rPr lang="en-US" sz="2000" b="1" dirty="0"/>
              <a:t>To receive the Participant Booklet for this class: </a:t>
            </a:r>
          </a:p>
          <a:p>
            <a:pPr>
              <a:lnSpc>
                <a:spcPct val="150000"/>
              </a:lnSpc>
              <a:defRPr/>
            </a:pPr>
            <a:r>
              <a:rPr lang="en-US" sz="2000" dirty="0"/>
              <a:t>Email:  </a:t>
            </a:r>
            <a:r>
              <a:rPr lang="en-US" sz="2000" b="1" dirty="0"/>
              <a:t>Sarah Bruschi at </a:t>
            </a:r>
            <a:r>
              <a:rPr lang="en-US" sz="2000" b="1" dirty="0">
                <a:hlinkClick r:id="rId4"/>
              </a:rPr>
              <a:t>sbruschi@ksde.org</a:t>
            </a:r>
            <a:r>
              <a:rPr lang="en-US" sz="2000" b="1" dirty="0"/>
              <a:t> </a:t>
            </a:r>
          </a:p>
          <a:p>
            <a:pPr>
              <a:lnSpc>
                <a:spcPct val="150000"/>
              </a:lnSpc>
              <a:defRPr/>
            </a:pPr>
            <a:r>
              <a:rPr lang="en-US" sz="2000" dirty="0"/>
              <a:t>Subject: </a:t>
            </a:r>
            <a:r>
              <a:rPr lang="en-US" sz="2000" b="1" dirty="0"/>
              <a:t>Collaborating with CHP Handout</a:t>
            </a:r>
          </a:p>
        </p:txBody>
      </p:sp>
    </p:spTree>
  </p:cSld>
  <p:clrMapOvr>
    <a:masterClrMapping/>
  </p:clrMapOvr>
  <p:transition spd="slow">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BF36FE37-8EF4-4E77-8CD0-0A9AA67A65EE}"/>
              </a:ext>
            </a:extLst>
          </p:cNvPr>
          <p:cNvSpPr>
            <a:spLocks noGrp="1"/>
          </p:cNvSpPr>
          <p:nvPr>
            <p:ph type="title"/>
          </p:nvPr>
        </p:nvSpPr>
        <p:spPr>
          <a:xfrm>
            <a:off x="4495800" y="228600"/>
            <a:ext cx="7543800" cy="1325563"/>
          </a:xfrm>
        </p:spPr>
        <p:txBody>
          <a:bodyPr rtlCol="0">
            <a:normAutofit fontScale="90000"/>
          </a:bodyPr>
          <a:lstStyle/>
          <a:p>
            <a:pPr eaLnBrk="1" fontAlgn="auto" hangingPunct="1">
              <a:spcAft>
                <a:spcPts val="0"/>
              </a:spcAft>
              <a:defRPr/>
            </a:pPr>
            <a:br>
              <a:rPr lang="en-US" altLang="en-US" dirty="0"/>
            </a:br>
            <a:br>
              <a:rPr lang="en-US" altLang="en-US" dirty="0"/>
            </a:br>
            <a:br>
              <a:rPr lang="en-US" altLang="en-US" dirty="0"/>
            </a:br>
            <a:br>
              <a:rPr lang="en-US" altLang="en-US" dirty="0"/>
            </a:br>
            <a:br>
              <a:rPr lang="en-US" altLang="en-US" dirty="0"/>
            </a:br>
            <a:br>
              <a:rPr lang="en-US" altLang="en-US" dirty="0"/>
            </a:br>
            <a:r>
              <a:rPr lang="en-US" altLang="en-US" dirty="0"/>
              <a:t>“Are You Pitch Perfect?”</a:t>
            </a:r>
            <a:br>
              <a:rPr lang="en-US" altLang="en-US" dirty="0"/>
            </a:br>
            <a:br>
              <a:rPr lang="en-US" altLang="en-US" dirty="0"/>
            </a:br>
            <a:br>
              <a:rPr lang="en-US" altLang="en-US" dirty="0"/>
            </a:br>
            <a:br>
              <a:rPr lang="en-US" altLang="en-US" dirty="0"/>
            </a:br>
            <a:br>
              <a:rPr lang="en-US" altLang="en-US" dirty="0"/>
            </a:br>
            <a:br>
              <a:rPr lang="en-US" altLang="en-US" dirty="0"/>
            </a:br>
            <a:endParaRPr lang="en-US" altLang="en-US" dirty="0"/>
          </a:p>
        </p:txBody>
      </p:sp>
      <p:sp>
        <p:nvSpPr>
          <p:cNvPr id="69635" name="Content Placeholder 5">
            <a:extLst>
              <a:ext uri="{FF2B5EF4-FFF2-40B4-BE49-F238E27FC236}">
                <a16:creationId xmlns:a16="http://schemas.microsoft.com/office/drawing/2014/main" id="{78AAE80F-4D2E-4557-A298-83C6B2223AD5}"/>
              </a:ext>
            </a:extLst>
          </p:cNvPr>
          <p:cNvSpPr>
            <a:spLocks noGrp="1"/>
          </p:cNvSpPr>
          <p:nvPr>
            <p:ph idx="4294967295"/>
          </p:nvPr>
        </p:nvSpPr>
        <p:spPr>
          <a:xfrm>
            <a:off x="4648200" y="1676400"/>
            <a:ext cx="7543800" cy="4351338"/>
          </a:xfrm>
        </p:spPr>
        <p:txBody>
          <a:bodyPr/>
          <a:lstStyle/>
          <a:p>
            <a:pPr marL="0" indent="0">
              <a:spcBef>
                <a:spcPts val="0"/>
              </a:spcBef>
              <a:buFont typeface="Wingdings" panose="05000000000000000000" pitchFamily="2" charset="2"/>
              <a:buNone/>
              <a:defRPr/>
            </a:pPr>
            <a:r>
              <a:rPr lang="en-US" dirty="0"/>
              <a:t>What would your 30 second elevator pitch sound like for a back-to-school student “Wild Over Wellness (W.O.W.)” event?  </a:t>
            </a:r>
          </a:p>
          <a:p>
            <a:pPr marL="0" indent="0">
              <a:spcBef>
                <a:spcPts val="0"/>
              </a:spcBef>
              <a:buFont typeface="Wingdings" panose="05000000000000000000" pitchFamily="2" charset="2"/>
              <a:buNone/>
              <a:defRPr/>
            </a:pPr>
            <a:endParaRPr lang="en-US" sz="1600" dirty="0"/>
          </a:p>
          <a:p>
            <a:pPr marL="0" indent="0">
              <a:spcBef>
                <a:spcPts val="0"/>
              </a:spcBef>
              <a:buFont typeface="Wingdings" panose="05000000000000000000" pitchFamily="2" charset="2"/>
              <a:buNone/>
              <a:defRPr/>
            </a:pPr>
            <a:r>
              <a:rPr lang="en-US" dirty="0"/>
              <a:t>What key points would you want to cover to encourage a community health professional to participate in your event? </a:t>
            </a:r>
          </a:p>
          <a:p>
            <a:pPr eaLnBrk="1" hangingPunct="1">
              <a:defRPr/>
            </a:pPr>
            <a:endParaRPr lang="en-US" altLang="en-US" dirty="0"/>
          </a:p>
        </p:txBody>
      </p:sp>
      <p:pic>
        <p:nvPicPr>
          <p:cNvPr id="59395" name="Picture 1">
            <a:extLst>
              <a:ext uri="{FF2B5EF4-FFF2-40B4-BE49-F238E27FC236}">
                <a16:creationId xmlns:a16="http://schemas.microsoft.com/office/drawing/2014/main" id="{82BA03B7-A559-4744-A278-6EA04E38AD8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513" r="7118"/>
          <a:stretch/>
        </p:blipFill>
        <p:spPr bwMode="auto">
          <a:xfrm>
            <a:off x="304800" y="381000"/>
            <a:ext cx="4019550" cy="58956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35E53853-6064-48AF-A8A1-01F4F58E87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7930" y="4701858"/>
            <a:ext cx="2103120" cy="2103120"/>
          </a:xfrm>
          <a:prstGeom prst="rect">
            <a:avLst/>
          </a:prstGeom>
          <a:ln>
            <a:noFill/>
          </a:ln>
          <a:effectLst>
            <a:softEdge rad="112500"/>
          </a:effectLst>
        </p:spPr>
      </p:pic>
    </p:spTree>
  </p:cSld>
  <p:clrMapOvr>
    <a:masterClrMapping/>
  </p:clrMapOvr>
  <p:transition spd="slow">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2">
            <a:extLst>
              <a:ext uri="{FF2B5EF4-FFF2-40B4-BE49-F238E27FC236}">
                <a16:creationId xmlns:a16="http://schemas.microsoft.com/office/drawing/2014/main" id="{A99477C3-DC44-4711-89C5-7430B88EC3E7}"/>
              </a:ext>
            </a:extLst>
          </p:cNvPr>
          <p:cNvSpPr>
            <a:spLocks noGrp="1"/>
          </p:cNvSpPr>
          <p:nvPr>
            <p:ph type="title"/>
          </p:nvPr>
        </p:nvSpPr>
        <p:spPr/>
        <p:txBody>
          <a:bodyPr/>
          <a:lstStyle/>
          <a:p>
            <a:r>
              <a:rPr lang="en-US" altLang="en-US"/>
              <a:t>Connect Using Printable Materials</a:t>
            </a:r>
          </a:p>
        </p:txBody>
      </p:sp>
      <p:sp>
        <p:nvSpPr>
          <p:cNvPr id="72707" name="Content Placeholder 1">
            <a:extLst>
              <a:ext uri="{FF2B5EF4-FFF2-40B4-BE49-F238E27FC236}">
                <a16:creationId xmlns:a16="http://schemas.microsoft.com/office/drawing/2014/main" id="{5E151FEF-DD94-42E2-8B98-F2C4D8EFB288}"/>
              </a:ext>
            </a:extLst>
          </p:cNvPr>
          <p:cNvSpPr>
            <a:spLocks noGrp="1"/>
          </p:cNvSpPr>
          <p:nvPr>
            <p:ph idx="1"/>
          </p:nvPr>
        </p:nvSpPr>
        <p:spPr>
          <a:xfrm>
            <a:off x="838200" y="1676400"/>
            <a:ext cx="4343400" cy="4351338"/>
          </a:xfrm>
        </p:spPr>
        <p:txBody>
          <a:bodyPr/>
          <a:lstStyle/>
          <a:p>
            <a:r>
              <a:rPr lang="en-US" altLang="en-US"/>
              <a:t>Personalized letters or invitations</a:t>
            </a:r>
          </a:p>
          <a:p>
            <a:r>
              <a:rPr lang="en-US" altLang="en-US"/>
              <a:t>One-page infographics</a:t>
            </a:r>
          </a:p>
          <a:p>
            <a:r>
              <a:rPr lang="en-US" altLang="en-US"/>
              <a:t>Business cards</a:t>
            </a:r>
          </a:p>
          <a:p>
            <a:endParaRPr lang="en-US" altLang="en-US"/>
          </a:p>
        </p:txBody>
      </p:sp>
      <p:pic>
        <p:nvPicPr>
          <p:cNvPr id="72708" name="Picture 1">
            <a:extLst>
              <a:ext uri="{FF2B5EF4-FFF2-40B4-BE49-F238E27FC236}">
                <a16:creationId xmlns:a16="http://schemas.microsoft.com/office/drawing/2014/main" id="{8357323F-CA54-4CD7-A637-A6B942907E6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61113" y="2133600"/>
            <a:ext cx="5678487"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9" name="TextBox 2">
            <a:extLst>
              <a:ext uri="{FF2B5EF4-FFF2-40B4-BE49-F238E27FC236}">
                <a16:creationId xmlns:a16="http://schemas.microsoft.com/office/drawing/2014/main" id="{5AA4771F-CA55-43D3-A26F-E1F48A62BD89}"/>
              </a:ext>
            </a:extLst>
          </p:cNvPr>
          <p:cNvSpPr txBox="1">
            <a:spLocks noChangeArrowheads="1"/>
          </p:cNvSpPr>
          <p:nvPr/>
        </p:nvSpPr>
        <p:spPr bwMode="auto">
          <a:xfrm>
            <a:off x="6402388" y="1828800"/>
            <a:ext cx="21336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spcAft>
                <a:spcPts val="1200"/>
              </a:spcAft>
              <a:buClr>
                <a:srgbClr val="7030A0"/>
              </a:buClr>
              <a:buFont typeface="Wingdings" panose="05000000000000000000" pitchFamily="2" charset="2"/>
              <a:buChar char="§"/>
              <a:defRPr sz="3000">
                <a:solidFill>
                  <a:schemeClr val="tx1"/>
                </a:solidFill>
                <a:latin typeface="Calibri" panose="020F0502020204030204" pitchFamily="34" charset="0"/>
              </a:defRPr>
            </a:lvl1pPr>
            <a:lvl2pPr marL="742950" indent="-285750">
              <a:spcBef>
                <a:spcPts val="600"/>
              </a:spcBef>
              <a:spcAft>
                <a:spcPts val="1200"/>
              </a:spcAft>
              <a:buClr>
                <a:srgbClr val="008000"/>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spcAft>
                <a:spcPct val="0"/>
              </a:spcAft>
              <a:buClrTx/>
              <a:buFontTx/>
              <a:buNone/>
            </a:pPr>
            <a:r>
              <a:rPr lang="en-US" altLang="en-US" sz="3600" b="1">
                <a:latin typeface="Arial" panose="020B0604020202020204" pitchFamily="34" charset="0"/>
              </a:rPr>
              <a:t>W</a:t>
            </a:r>
            <a:r>
              <a:rPr lang="en-US" altLang="en-US" sz="3600">
                <a:latin typeface="Arial" panose="020B0604020202020204" pitchFamily="34" charset="0"/>
              </a:rPr>
              <a:t>ild </a:t>
            </a:r>
          </a:p>
          <a:p>
            <a:pPr eaLnBrk="1" hangingPunct="1">
              <a:spcBef>
                <a:spcPct val="0"/>
              </a:spcBef>
              <a:spcAft>
                <a:spcPct val="0"/>
              </a:spcAft>
              <a:buClrTx/>
              <a:buFontTx/>
              <a:buNone/>
            </a:pPr>
            <a:r>
              <a:rPr lang="en-US" altLang="en-US" sz="3600" b="1">
                <a:latin typeface="Arial" panose="020B0604020202020204" pitchFamily="34" charset="0"/>
              </a:rPr>
              <a:t>O</a:t>
            </a:r>
            <a:r>
              <a:rPr lang="en-US" altLang="en-US" sz="3600">
                <a:latin typeface="Arial" panose="020B0604020202020204" pitchFamily="34" charset="0"/>
              </a:rPr>
              <a:t>ver </a:t>
            </a:r>
          </a:p>
          <a:p>
            <a:pPr eaLnBrk="1" hangingPunct="1">
              <a:spcBef>
                <a:spcPct val="0"/>
              </a:spcBef>
              <a:spcAft>
                <a:spcPct val="0"/>
              </a:spcAft>
              <a:buClrTx/>
              <a:buFontTx/>
              <a:buNone/>
            </a:pPr>
            <a:r>
              <a:rPr lang="en-US" altLang="en-US" sz="3600" b="1">
                <a:latin typeface="Arial" panose="020B0604020202020204" pitchFamily="34" charset="0"/>
              </a:rPr>
              <a:t>W</a:t>
            </a:r>
            <a:r>
              <a:rPr lang="en-US" altLang="en-US" sz="3600">
                <a:latin typeface="Arial" panose="020B0604020202020204" pitchFamily="34" charset="0"/>
              </a:rPr>
              <a:t>ellness</a:t>
            </a:r>
          </a:p>
        </p:txBody>
      </p:sp>
    </p:spTree>
  </p:cSld>
  <p:clrMapOvr>
    <a:masterClrMapping/>
  </p:clrMapOvr>
  <p:transition spd="slow">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1">
            <a:extLst>
              <a:ext uri="{FF2B5EF4-FFF2-40B4-BE49-F238E27FC236}">
                <a16:creationId xmlns:a16="http://schemas.microsoft.com/office/drawing/2014/main" id="{D228D292-E738-4E58-9F83-45850352909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0988" y="2092325"/>
            <a:ext cx="6705600" cy="3470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4755" name="Title 1">
            <a:extLst>
              <a:ext uri="{FF2B5EF4-FFF2-40B4-BE49-F238E27FC236}">
                <a16:creationId xmlns:a16="http://schemas.microsoft.com/office/drawing/2014/main" id="{A674A3D9-2A7F-4E74-B73D-2EA9ED4E015D}"/>
              </a:ext>
            </a:extLst>
          </p:cNvPr>
          <p:cNvSpPr>
            <a:spLocks noGrp="1"/>
          </p:cNvSpPr>
          <p:nvPr>
            <p:ph type="title"/>
          </p:nvPr>
        </p:nvSpPr>
        <p:spPr/>
        <p:txBody>
          <a:bodyPr/>
          <a:lstStyle/>
          <a:p>
            <a:pPr eaLnBrk="1" hangingPunct="1"/>
            <a:r>
              <a:rPr lang="en-US" altLang="en-US"/>
              <a:t>Wellness Policy Impact Playbook</a:t>
            </a:r>
          </a:p>
        </p:txBody>
      </p:sp>
      <p:sp>
        <p:nvSpPr>
          <p:cNvPr id="74756" name="TextBox 4">
            <a:extLst>
              <a:ext uri="{FF2B5EF4-FFF2-40B4-BE49-F238E27FC236}">
                <a16:creationId xmlns:a16="http://schemas.microsoft.com/office/drawing/2014/main" id="{50D6106C-2F87-40E0-ABA9-786FEC9E3BA5}"/>
              </a:ext>
            </a:extLst>
          </p:cNvPr>
          <p:cNvSpPr txBox="1">
            <a:spLocks noChangeArrowheads="1"/>
          </p:cNvSpPr>
          <p:nvPr/>
        </p:nvSpPr>
        <p:spPr bwMode="auto">
          <a:xfrm>
            <a:off x="2133600" y="5594350"/>
            <a:ext cx="3048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spcAft>
                <a:spcPts val="1200"/>
              </a:spcAft>
              <a:buClr>
                <a:srgbClr val="7030A0"/>
              </a:buClr>
              <a:buFont typeface="Wingdings" panose="05000000000000000000" pitchFamily="2" charset="2"/>
              <a:buChar char="§"/>
              <a:defRPr sz="3000">
                <a:solidFill>
                  <a:schemeClr val="tx1"/>
                </a:solidFill>
                <a:latin typeface="Calibri" panose="020F0502020204030204" pitchFamily="34" charset="0"/>
              </a:defRPr>
            </a:lvl1pPr>
            <a:lvl2pPr marL="742950" indent="-285750">
              <a:spcBef>
                <a:spcPts val="600"/>
              </a:spcBef>
              <a:spcAft>
                <a:spcPts val="1200"/>
              </a:spcAft>
              <a:buClr>
                <a:srgbClr val="008000"/>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spcAft>
                <a:spcPct val="0"/>
              </a:spcAft>
              <a:buClrTx/>
              <a:buFontTx/>
              <a:buNone/>
            </a:pPr>
            <a:r>
              <a:rPr lang="en-US" altLang="en-US" sz="1800">
                <a:latin typeface="Arial" panose="020B0604020202020204" pitchFamily="34" charset="0"/>
              </a:rPr>
              <a:t>www.kn-eat.org</a:t>
            </a:r>
          </a:p>
        </p:txBody>
      </p:sp>
      <p:sp>
        <p:nvSpPr>
          <p:cNvPr id="7" name="Oval 6">
            <a:extLst>
              <a:ext uri="{FF2B5EF4-FFF2-40B4-BE49-F238E27FC236}">
                <a16:creationId xmlns:a16="http://schemas.microsoft.com/office/drawing/2014/main" id="{0BDEFDBD-3DEB-4605-84B3-28F227206CE8}"/>
              </a:ext>
            </a:extLst>
          </p:cNvPr>
          <p:cNvSpPr/>
          <p:nvPr/>
        </p:nvSpPr>
        <p:spPr>
          <a:xfrm>
            <a:off x="1981200" y="5022850"/>
            <a:ext cx="4283075" cy="522288"/>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4758" name="Picture 4">
            <a:extLst>
              <a:ext uri="{FF2B5EF4-FFF2-40B4-BE49-F238E27FC236}">
                <a16:creationId xmlns:a16="http://schemas.microsoft.com/office/drawing/2014/main" id="{4F2EED55-18FC-4D17-8430-D7BBED7A5045}"/>
              </a:ext>
            </a:extLst>
          </p:cNvPr>
          <p:cNvPicPr>
            <a:picLocks noChangeAspect="1"/>
          </p:cNvPicPr>
          <p:nvPr/>
        </p:nvPicPr>
        <p:blipFill>
          <a:blip r:embed="rId4">
            <a:extLst>
              <a:ext uri="{28A0092B-C50C-407E-A947-70E740481C1C}">
                <a14:useLocalDpi xmlns:a14="http://schemas.microsoft.com/office/drawing/2010/main" val="0"/>
              </a:ext>
            </a:extLst>
          </a:blip>
          <a:srcRect b="1694"/>
          <a:stretch>
            <a:fillRect/>
          </a:stretch>
        </p:blipFill>
        <p:spPr bwMode="auto">
          <a:xfrm>
            <a:off x="6200775" y="1670050"/>
            <a:ext cx="5830888" cy="44259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Oval 7">
            <a:extLst>
              <a:ext uri="{FF2B5EF4-FFF2-40B4-BE49-F238E27FC236}">
                <a16:creationId xmlns:a16="http://schemas.microsoft.com/office/drawing/2014/main" id="{04245100-E54D-4D6E-AF76-020D45877E73}"/>
              </a:ext>
            </a:extLst>
          </p:cNvPr>
          <p:cNvSpPr/>
          <p:nvPr/>
        </p:nvSpPr>
        <p:spPr>
          <a:xfrm>
            <a:off x="7839075" y="3865563"/>
            <a:ext cx="2211388" cy="298450"/>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6" name="Straight Arrow Connector 5">
            <a:extLst>
              <a:ext uri="{FF2B5EF4-FFF2-40B4-BE49-F238E27FC236}">
                <a16:creationId xmlns:a16="http://schemas.microsoft.com/office/drawing/2014/main" id="{0E46E9A6-A716-4866-B73C-6F7A0AA7638F}"/>
              </a:ext>
            </a:extLst>
          </p:cNvPr>
          <p:cNvCxnSpPr/>
          <p:nvPr/>
        </p:nvCxnSpPr>
        <p:spPr>
          <a:xfrm flipV="1">
            <a:off x="5486400" y="4164013"/>
            <a:ext cx="2519363" cy="858837"/>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2">
            <a:extLst>
              <a:ext uri="{FF2B5EF4-FFF2-40B4-BE49-F238E27FC236}">
                <a16:creationId xmlns:a16="http://schemas.microsoft.com/office/drawing/2014/main" id="{4E577300-B441-4A8F-AD00-E75FE686D56C}"/>
              </a:ext>
            </a:extLst>
          </p:cNvPr>
          <p:cNvSpPr>
            <a:spLocks noGrp="1"/>
          </p:cNvSpPr>
          <p:nvPr>
            <p:ph type="title"/>
          </p:nvPr>
        </p:nvSpPr>
        <p:spPr/>
        <p:txBody>
          <a:bodyPr/>
          <a:lstStyle/>
          <a:p>
            <a:r>
              <a:rPr lang="en-US" altLang="en-US"/>
              <a:t>Connecting Through Traditional Media</a:t>
            </a:r>
          </a:p>
        </p:txBody>
      </p:sp>
      <p:sp>
        <p:nvSpPr>
          <p:cNvPr id="76803" name="Content Placeholder 1">
            <a:extLst>
              <a:ext uri="{FF2B5EF4-FFF2-40B4-BE49-F238E27FC236}">
                <a16:creationId xmlns:a16="http://schemas.microsoft.com/office/drawing/2014/main" id="{908959D0-3B39-4311-8085-755A9782BD16}"/>
              </a:ext>
            </a:extLst>
          </p:cNvPr>
          <p:cNvSpPr>
            <a:spLocks noGrp="1"/>
          </p:cNvSpPr>
          <p:nvPr>
            <p:ph idx="1"/>
          </p:nvPr>
        </p:nvSpPr>
        <p:spPr/>
        <p:txBody>
          <a:bodyPr/>
          <a:lstStyle/>
          <a:p>
            <a:r>
              <a:rPr lang="en-US" altLang="en-US"/>
              <a:t>Email </a:t>
            </a:r>
          </a:p>
          <a:p>
            <a:r>
              <a:rPr lang="en-US" altLang="en-US"/>
              <a:t>Newspaper</a:t>
            </a:r>
          </a:p>
          <a:p>
            <a:r>
              <a:rPr lang="en-US" altLang="en-US"/>
              <a:t>Radio</a:t>
            </a:r>
          </a:p>
          <a:p>
            <a:r>
              <a:rPr lang="en-US" altLang="en-US"/>
              <a:t>Television</a:t>
            </a:r>
          </a:p>
          <a:p>
            <a:r>
              <a:rPr lang="en-US" altLang="en-US"/>
              <a:t>Billboards</a:t>
            </a:r>
          </a:p>
          <a:p>
            <a:endParaRPr lang="en-US" altLang="en-US"/>
          </a:p>
        </p:txBody>
      </p:sp>
      <p:pic>
        <p:nvPicPr>
          <p:cNvPr id="76804" name="Picture 3">
            <a:extLst>
              <a:ext uri="{FF2B5EF4-FFF2-40B4-BE49-F238E27FC236}">
                <a16:creationId xmlns:a16="http://schemas.microsoft.com/office/drawing/2014/main" id="{BED94B63-17D6-4D0F-9CCD-644220F16D2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80125" y="1981200"/>
            <a:ext cx="578167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5" name="TextBox 4">
            <a:extLst>
              <a:ext uri="{FF2B5EF4-FFF2-40B4-BE49-F238E27FC236}">
                <a16:creationId xmlns:a16="http://schemas.microsoft.com/office/drawing/2014/main" id="{35C61CBD-C04B-42F6-8FB4-1548957DFF95}"/>
              </a:ext>
            </a:extLst>
          </p:cNvPr>
          <p:cNvSpPr txBox="1">
            <a:spLocks noChangeArrowheads="1"/>
          </p:cNvSpPr>
          <p:nvPr/>
        </p:nvSpPr>
        <p:spPr bwMode="auto">
          <a:xfrm>
            <a:off x="6080125" y="1557338"/>
            <a:ext cx="20574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spcAft>
                <a:spcPts val="1200"/>
              </a:spcAft>
              <a:buClr>
                <a:srgbClr val="7030A0"/>
              </a:buClr>
              <a:buFont typeface="Wingdings" panose="05000000000000000000" pitchFamily="2" charset="2"/>
              <a:buChar char="§"/>
              <a:defRPr sz="3000">
                <a:solidFill>
                  <a:schemeClr val="tx1"/>
                </a:solidFill>
                <a:latin typeface="Calibri" panose="020F0502020204030204" pitchFamily="34" charset="0"/>
              </a:defRPr>
            </a:lvl1pPr>
            <a:lvl2pPr marL="742950" indent="-285750">
              <a:spcBef>
                <a:spcPts val="600"/>
              </a:spcBef>
              <a:spcAft>
                <a:spcPts val="1200"/>
              </a:spcAft>
              <a:buClr>
                <a:srgbClr val="008000"/>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spcAft>
                <a:spcPct val="0"/>
              </a:spcAft>
              <a:buClrTx/>
              <a:buFontTx/>
              <a:buNone/>
            </a:pPr>
            <a:r>
              <a:rPr lang="en-US" altLang="en-US" sz="3600" b="1">
                <a:latin typeface="Arial" panose="020B0604020202020204" pitchFamily="34" charset="0"/>
              </a:rPr>
              <a:t>W</a:t>
            </a:r>
            <a:r>
              <a:rPr lang="en-US" altLang="en-US" sz="3600">
                <a:latin typeface="Arial" panose="020B0604020202020204" pitchFamily="34" charset="0"/>
              </a:rPr>
              <a:t>ild </a:t>
            </a:r>
          </a:p>
          <a:p>
            <a:pPr eaLnBrk="1" hangingPunct="1">
              <a:spcBef>
                <a:spcPct val="0"/>
              </a:spcBef>
              <a:spcAft>
                <a:spcPct val="0"/>
              </a:spcAft>
              <a:buClrTx/>
              <a:buFontTx/>
              <a:buNone/>
            </a:pPr>
            <a:r>
              <a:rPr lang="en-US" altLang="en-US" sz="3600" b="1">
                <a:latin typeface="Arial" panose="020B0604020202020204" pitchFamily="34" charset="0"/>
              </a:rPr>
              <a:t>O</a:t>
            </a:r>
            <a:r>
              <a:rPr lang="en-US" altLang="en-US" sz="3600">
                <a:latin typeface="Arial" panose="020B0604020202020204" pitchFamily="34" charset="0"/>
              </a:rPr>
              <a:t>ver </a:t>
            </a:r>
          </a:p>
          <a:p>
            <a:pPr eaLnBrk="1" hangingPunct="1">
              <a:spcBef>
                <a:spcPct val="0"/>
              </a:spcBef>
              <a:spcAft>
                <a:spcPct val="0"/>
              </a:spcAft>
              <a:buClrTx/>
              <a:buFontTx/>
              <a:buNone/>
            </a:pPr>
            <a:r>
              <a:rPr lang="en-US" altLang="en-US" sz="3600" b="1">
                <a:latin typeface="Arial" panose="020B0604020202020204" pitchFamily="34" charset="0"/>
              </a:rPr>
              <a:t>W</a:t>
            </a:r>
            <a:r>
              <a:rPr lang="en-US" altLang="en-US" sz="3600">
                <a:latin typeface="Arial" panose="020B0604020202020204" pitchFamily="34" charset="0"/>
              </a:rPr>
              <a:t>ellness</a:t>
            </a:r>
          </a:p>
        </p:txBody>
      </p:sp>
    </p:spTree>
  </p:cSld>
  <p:clrMapOvr>
    <a:masterClrMapping/>
  </p:clrMapOvr>
  <p:transition spd="slow">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4">
            <a:extLst>
              <a:ext uri="{FF2B5EF4-FFF2-40B4-BE49-F238E27FC236}">
                <a16:creationId xmlns:a16="http://schemas.microsoft.com/office/drawing/2014/main" id="{3391D91C-2A1A-4762-9533-76ECD6C02EE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981200"/>
            <a:ext cx="578167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1" name="Title 2">
            <a:extLst>
              <a:ext uri="{FF2B5EF4-FFF2-40B4-BE49-F238E27FC236}">
                <a16:creationId xmlns:a16="http://schemas.microsoft.com/office/drawing/2014/main" id="{A2C101A2-B615-464D-978C-3ED10FF8D947}"/>
              </a:ext>
            </a:extLst>
          </p:cNvPr>
          <p:cNvSpPr>
            <a:spLocks noGrp="1"/>
          </p:cNvSpPr>
          <p:nvPr>
            <p:ph type="title"/>
          </p:nvPr>
        </p:nvSpPr>
        <p:spPr/>
        <p:txBody>
          <a:bodyPr/>
          <a:lstStyle/>
          <a:p>
            <a:r>
              <a:rPr lang="en-US" altLang="en-US"/>
              <a:t>Connecting Using Online Tools</a:t>
            </a:r>
          </a:p>
        </p:txBody>
      </p:sp>
      <p:sp>
        <p:nvSpPr>
          <p:cNvPr id="78852" name="Content Placeholder 1">
            <a:extLst>
              <a:ext uri="{FF2B5EF4-FFF2-40B4-BE49-F238E27FC236}">
                <a16:creationId xmlns:a16="http://schemas.microsoft.com/office/drawing/2014/main" id="{71D2007F-75E7-4E1E-B629-291B7D950625}"/>
              </a:ext>
            </a:extLst>
          </p:cNvPr>
          <p:cNvSpPr>
            <a:spLocks noGrp="1"/>
          </p:cNvSpPr>
          <p:nvPr>
            <p:ph idx="1"/>
          </p:nvPr>
        </p:nvSpPr>
        <p:spPr/>
        <p:txBody>
          <a:bodyPr/>
          <a:lstStyle/>
          <a:p>
            <a:r>
              <a:rPr lang="en-US" altLang="en-US"/>
              <a:t>School website</a:t>
            </a:r>
          </a:p>
          <a:p>
            <a:r>
              <a:rPr lang="en-US" altLang="en-US"/>
              <a:t>Social media platforms</a:t>
            </a:r>
          </a:p>
          <a:p>
            <a:r>
              <a:rPr lang="en-US" altLang="en-US"/>
              <a:t>Electronic survey tools</a:t>
            </a:r>
          </a:p>
          <a:p>
            <a:endParaRPr lang="en-US" altLang="en-US"/>
          </a:p>
        </p:txBody>
      </p:sp>
      <p:sp>
        <p:nvSpPr>
          <p:cNvPr id="78853" name="TextBox 3">
            <a:extLst>
              <a:ext uri="{FF2B5EF4-FFF2-40B4-BE49-F238E27FC236}">
                <a16:creationId xmlns:a16="http://schemas.microsoft.com/office/drawing/2014/main" id="{44B8D433-012D-4066-A13F-6F2A67229F49}"/>
              </a:ext>
            </a:extLst>
          </p:cNvPr>
          <p:cNvSpPr txBox="1">
            <a:spLocks noChangeArrowheads="1"/>
          </p:cNvSpPr>
          <p:nvPr/>
        </p:nvSpPr>
        <p:spPr bwMode="auto">
          <a:xfrm>
            <a:off x="6096000" y="1557338"/>
            <a:ext cx="20574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spcAft>
                <a:spcPts val="1200"/>
              </a:spcAft>
              <a:buClr>
                <a:srgbClr val="7030A0"/>
              </a:buClr>
              <a:buFont typeface="Wingdings" panose="05000000000000000000" pitchFamily="2" charset="2"/>
              <a:buChar char="§"/>
              <a:defRPr sz="3000">
                <a:solidFill>
                  <a:schemeClr val="tx1"/>
                </a:solidFill>
                <a:latin typeface="Calibri" panose="020F0502020204030204" pitchFamily="34" charset="0"/>
              </a:defRPr>
            </a:lvl1pPr>
            <a:lvl2pPr marL="742950" indent="-285750">
              <a:spcBef>
                <a:spcPts val="600"/>
              </a:spcBef>
              <a:spcAft>
                <a:spcPts val="1200"/>
              </a:spcAft>
              <a:buClr>
                <a:srgbClr val="008000"/>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spcAft>
                <a:spcPct val="0"/>
              </a:spcAft>
              <a:buClrTx/>
              <a:buFontTx/>
              <a:buNone/>
            </a:pPr>
            <a:r>
              <a:rPr lang="en-US" altLang="en-US" sz="3600" b="1">
                <a:latin typeface="Arial" panose="020B0604020202020204" pitchFamily="34" charset="0"/>
              </a:rPr>
              <a:t>W</a:t>
            </a:r>
            <a:r>
              <a:rPr lang="en-US" altLang="en-US" sz="3600">
                <a:latin typeface="Arial" panose="020B0604020202020204" pitchFamily="34" charset="0"/>
              </a:rPr>
              <a:t>ild </a:t>
            </a:r>
          </a:p>
          <a:p>
            <a:pPr eaLnBrk="1" hangingPunct="1">
              <a:spcBef>
                <a:spcPct val="0"/>
              </a:spcBef>
              <a:spcAft>
                <a:spcPct val="0"/>
              </a:spcAft>
              <a:buClrTx/>
              <a:buFontTx/>
              <a:buNone/>
            </a:pPr>
            <a:r>
              <a:rPr lang="en-US" altLang="en-US" sz="3600" b="1">
                <a:latin typeface="Arial" panose="020B0604020202020204" pitchFamily="34" charset="0"/>
              </a:rPr>
              <a:t>O</a:t>
            </a:r>
            <a:r>
              <a:rPr lang="en-US" altLang="en-US" sz="3600">
                <a:latin typeface="Arial" panose="020B0604020202020204" pitchFamily="34" charset="0"/>
              </a:rPr>
              <a:t>ver </a:t>
            </a:r>
          </a:p>
          <a:p>
            <a:pPr eaLnBrk="1" hangingPunct="1">
              <a:spcBef>
                <a:spcPct val="0"/>
              </a:spcBef>
              <a:spcAft>
                <a:spcPct val="0"/>
              </a:spcAft>
              <a:buClrTx/>
              <a:buFontTx/>
              <a:buNone/>
            </a:pPr>
            <a:r>
              <a:rPr lang="en-US" altLang="en-US" sz="3600" b="1">
                <a:latin typeface="Arial" panose="020B0604020202020204" pitchFamily="34" charset="0"/>
              </a:rPr>
              <a:t>W</a:t>
            </a:r>
            <a:r>
              <a:rPr lang="en-US" altLang="en-US" sz="3600">
                <a:latin typeface="Arial" panose="020B0604020202020204" pitchFamily="34" charset="0"/>
              </a:rPr>
              <a:t>ellness</a:t>
            </a:r>
          </a:p>
        </p:txBody>
      </p:sp>
    </p:spTree>
  </p:cSld>
  <p:clrMapOvr>
    <a:masterClrMapping/>
  </p:clrMapOvr>
  <p:transition spd="slow">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3">
            <a:extLst>
              <a:ext uri="{FF2B5EF4-FFF2-40B4-BE49-F238E27FC236}">
                <a16:creationId xmlns:a16="http://schemas.microsoft.com/office/drawing/2014/main" id="{0A361E4A-5E4C-483E-A1DF-5546F71C5A72}"/>
              </a:ext>
            </a:extLst>
          </p:cNvPr>
          <p:cNvSpPr>
            <a:spLocks noGrp="1"/>
          </p:cNvSpPr>
          <p:nvPr>
            <p:ph type="title"/>
          </p:nvPr>
        </p:nvSpPr>
        <p:spPr/>
        <p:txBody>
          <a:bodyPr rtlCol="0">
            <a:normAutofit/>
          </a:bodyPr>
          <a:lstStyle/>
          <a:p>
            <a:pPr eaLnBrk="1" fontAlgn="auto" hangingPunct="1">
              <a:spcAft>
                <a:spcPts val="0"/>
              </a:spcAft>
              <a:defRPr/>
            </a:pPr>
            <a:r>
              <a:rPr lang="en-US" altLang="en-US" dirty="0"/>
              <a:t>How Socially Connected Is Your Wellness Program? </a:t>
            </a:r>
          </a:p>
        </p:txBody>
      </p:sp>
      <p:pic>
        <p:nvPicPr>
          <p:cNvPr id="80899" name="Picture 3" descr="http://www.bandwidthblog.com/wp-content/uploads/2013/08/social-media-companies.jpg">
            <a:extLst>
              <a:ext uri="{FF2B5EF4-FFF2-40B4-BE49-F238E27FC236}">
                <a16:creationId xmlns:a16="http://schemas.microsoft.com/office/drawing/2014/main" id="{8877EE41-BF6D-451B-A421-FE22A11E4C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985963"/>
            <a:ext cx="51054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0" name="Content Placeholder 1">
            <a:extLst>
              <a:ext uri="{FF2B5EF4-FFF2-40B4-BE49-F238E27FC236}">
                <a16:creationId xmlns:a16="http://schemas.microsoft.com/office/drawing/2014/main" id="{245ABD81-42C1-448D-92ED-F0D629375342}"/>
              </a:ext>
            </a:extLst>
          </p:cNvPr>
          <p:cNvSpPr txBox="1">
            <a:spLocks/>
          </p:cNvSpPr>
          <p:nvPr/>
        </p:nvSpPr>
        <p:spPr bwMode="auto">
          <a:xfrm>
            <a:off x="5791200" y="2514600"/>
            <a:ext cx="5943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a:spcBef>
                <a:spcPts val="600"/>
              </a:spcBef>
              <a:spcAft>
                <a:spcPts val="1200"/>
              </a:spcAft>
              <a:buClr>
                <a:srgbClr val="7030A0"/>
              </a:buClr>
              <a:buFont typeface="Wingdings" panose="05000000000000000000" pitchFamily="2" charset="2"/>
              <a:buChar char="§"/>
              <a:defRPr sz="3000">
                <a:solidFill>
                  <a:schemeClr val="tx1"/>
                </a:solidFill>
                <a:latin typeface="Calibri" panose="020F0502020204030204" pitchFamily="34" charset="0"/>
              </a:defRPr>
            </a:lvl1pPr>
            <a:lvl2pPr marL="747713" indent="-290513">
              <a:spcBef>
                <a:spcPts val="600"/>
              </a:spcBef>
              <a:spcAft>
                <a:spcPts val="1200"/>
              </a:spcAft>
              <a:buClr>
                <a:srgbClr val="008000"/>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Font typeface="Calibri Light" panose="020F0302020204030204" pitchFamily="34" charset="0"/>
              <a:buAutoNum type="arabicPeriod"/>
            </a:pPr>
            <a:r>
              <a:rPr lang="en-US" altLang="en-US"/>
              <a:t>How could your school wellness program use social media to reach out to health professionals in your community? </a:t>
            </a:r>
          </a:p>
          <a:p>
            <a:pPr>
              <a:buFont typeface="Wingdings" panose="05000000000000000000" pitchFamily="2" charset="2"/>
              <a:buNone/>
            </a:pPr>
            <a:endParaRPr lang="en-US" altLang="en-US"/>
          </a:p>
        </p:txBody>
      </p:sp>
    </p:spTree>
  </p:cSld>
  <p:clrMapOvr>
    <a:masterClrMapping/>
  </p:clrMapOvr>
  <p:transition spd="slow">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3">
            <a:extLst>
              <a:ext uri="{FF2B5EF4-FFF2-40B4-BE49-F238E27FC236}">
                <a16:creationId xmlns:a16="http://schemas.microsoft.com/office/drawing/2014/main" id="{0A361E4A-5E4C-483E-A1DF-5546F71C5A72}"/>
              </a:ext>
            </a:extLst>
          </p:cNvPr>
          <p:cNvSpPr>
            <a:spLocks noGrp="1"/>
          </p:cNvSpPr>
          <p:nvPr>
            <p:ph type="title"/>
          </p:nvPr>
        </p:nvSpPr>
        <p:spPr/>
        <p:txBody>
          <a:bodyPr rtlCol="0">
            <a:normAutofit/>
          </a:bodyPr>
          <a:lstStyle/>
          <a:p>
            <a:pPr eaLnBrk="1" fontAlgn="auto" hangingPunct="1">
              <a:spcAft>
                <a:spcPts val="0"/>
              </a:spcAft>
              <a:defRPr/>
            </a:pPr>
            <a:r>
              <a:rPr lang="en-US" altLang="en-US" dirty="0"/>
              <a:t>How Socially Connected Is Your Wellness Program? </a:t>
            </a:r>
          </a:p>
        </p:txBody>
      </p:sp>
      <p:pic>
        <p:nvPicPr>
          <p:cNvPr id="82947" name="Picture 3" descr="http://www.bandwidthblog.com/wp-content/uploads/2013/08/social-media-companies.jpg">
            <a:extLst>
              <a:ext uri="{FF2B5EF4-FFF2-40B4-BE49-F238E27FC236}">
                <a16:creationId xmlns:a16="http://schemas.microsoft.com/office/drawing/2014/main" id="{3EEE7A25-380B-4AC3-8894-4604D28D99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985963"/>
            <a:ext cx="51054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8" name="Content Placeholder 1">
            <a:extLst>
              <a:ext uri="{FF2B5EF4-FFF2-40B4-BE49-F238E27FC236}">
                <a16:creationId xmlns:a16="http://schemas.microsoft.com/office/drawing/2014/main" id="{6A953856-9971-4200-A82D-2B7E1D442A98}"/>
              </a:ext>
            </a:extLst>
          </p:cNvPr>
          <p:cNvSpPr txBox="1">
            <a:spLocks/>
          </p:cNvSpPr>
          <p:nvPr/>
        </p:nvSpPr>
        <p:spPr bwMode="auto">
          <a:xfrm>
            <a:off x="5791200" y="2438400"/>
            <a:ext cx="5943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a:spcBef>
                <a:spcPts val="600"/>
              </a:spcBef>
              <a:spcAft>
                <a:spcPts val="1200"/>
              </a:spcAft>
              <a:buClr>
                <a:srgbClr val="7030A0"/>
              </a:buClr>
              <a:buFont typeface="Wingdings" panose="05000000000000000000" pitchFamily="2" charset="2"/>
              <a:buChar char="§"/>
              <a:defRPr sz="3000">
                <a:solidFill>
                  <a:schemeClr val="tx1"/>
                </a:solidFill>
                <a:latin typeface="Calibri" panose="020F0502020204030204" pitchFamily="34" charset="0"/>
              </a:defRPr>
            </a:lvl1pPr>
            <a:lvl2pPr marL="747713" indent="-290513">
              <a:spcBef>
                <a:spcPts val="600"/>
              </a:spcBef>
              <a:spcAft>
                <a:spcPts val="1200"/>
              </a:spcAft>
              <a:buClr>
                <a:srgbClr val="008000"/>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Font typeface="Calibri Light" panose="020F0302020204030204" pitchFamily="34" charset="0"/>
              <a:buAutoNum type="arabicPeriod" startAt="2"/>
            </a:pPr>
            <a:r>
              <a:rPr lang="en-US" altLang="en-US">
                <a:cs typeface="Times New Roman" panose="02020603050405020304" pitchFamily="18" charset="0"/>
              </a:rPr>
              <a:t>Using social media, what are your ideas for collaborating with community health professionals on school wellness activities and projects?</a:t>
            </a:r>
          </a:p>
          <a:p>
            <a:pPr>
              <a:buFont typeface="Wingdings" panose="05000000000000000000" pitchFamily="2" charset="2"/>
              <a:buNone/>
            </a:pPr>
            <a:endParaRPr lang="en-US" altLang="en-US"/>
          </a:p>
        </p:txBody>
      </p:sp>
    </p:spTree>
  </p:cSld>
  <p:clrMapOvr>
    <a:masterClrMapping/>
  </p:clrMapOvr>
  <p:transition spd="slow">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3">
            <a:extLst>
              <a:ext uri="{FF2B5EF4-FFF2-40B4-BE49-F238E27FC236}">
                <a16:creationId xmlns:a16="http://schemas.microsoft.com/office/drawing/2014/main" id="{0A361E4A-5E4C-483E-A1DF-5546F71C5A72}"/>
              </a:ext>
            </a:extLst>
          </p:cNvPr>
          <p:cNvSpPr>
            <a:spLocks noGrp="1"/>
          </p:cNvSpPr>
          <p:nvPr>
            <p:ph type="title"/>
          </p:nvPr>
        </p:nvSpPr>
        <p:spPr/>
        <p:txBody>
          <a:bodyPr rtlCol="0">
            <a:normAutofit/>
          </a:bodyPr>
          <a:lstStyle/>
          <a:p>
            <a:pPr eaLnBrk="1" fontAlgn="auto" hangingPunct="1">
              <a:spcAft>
                <a:spcPts val="0"/>
              </a:spcAft>
              <a:defRPr/>
            </a:pPr>
            <a:r>
              <a:rPr lang="en-US" altLang="en-US" dirty="0"/>
              <a:t>How Socially Connected Is Your Wellness Program? </a:t>
            </a:r>
          </a:p>
        </p:txBody>
      </p:sp>
      <p:sp>
        <p:nvSpPr>
          <p:cNvPr id="2" name="Content Placeholder 1">
            <a:extLst>
              <a:ext uri="{FF2B5EF4-FFF2-40B4-BE49-F238E27FC236}">
                <a16:creationId xmlns:a16="http://schemas.microsoft.com/office/drawing/2014/main" id="{5A5A8DF9-2C1A-43C8-A6BF-93977012967E}"/>
              </a:ext>
            </a:extLst>
          </p:cNvPr>
          <p:cNvSpPr>
            <a:spLocks noGrp="1"/>
          </p:cNvSpPr>
          <p:nvPr>
            <p:ph idx="4294967295"/>
          </p:nvPr>
        </p:nvSpPr>
        <p:spPr>
          <a:xfrm>
            <a:off x="5791200" y="2514600"/>
            <a:ext cx="5715000" cy="2286000"/>
          </a:xfrm>
        </p:spPr>
        <p:txBody>
          <a:bodyPr/>
          <a:lstStyle/>
          <a:p>
            <a:pPr marL="514350" indent="-514350">
              <a:buFont typeface="+mj-lt"/>
              <a:buAutoNum type="arabicPeriod" startAt="3"/>
              <a:defRPr/>
            </a:pPr>
            <a:r>
              <a:rPr lang="en-US" dirty="0">
                <a:cs typeface="Times New Roman" panose="02020603050405020304" pitchFamily="18" charset="0"/>
              </a:rPr>
              <a:t>What is one social media activity that you (or someone else) could reasonably do in your program when you return? </a:t>
            </a:r>
          </a:p>
          <a:p>
            <a:pPr marL="0" indent="0">
              <a:buFont typeface="Wingdings" panose="05000000000000000000" pitchFamily="2" charset="2"/>
              <a:buNone/>
              <a:defRPr/>
            </a:pPr>
            <a:endParaRPr lang="en-US" dirty="0"/>
          </a:p>
        </p:txBody>
      </p:sp>
      <p:pic>
        <p:nvPicPr>
          <p:cNvPr id="84996" name="Picture 3" descr="http://www.bandwidthblog.com/wp-content/uploads/2013/08/social-media-companies.jpg">
            <a:extLst>
              <a:ext uri="{FF2B5EF4-FFF2-40B4-BE49-F238E27FC236}">
                <a16:creationId xmlns:a16="http://schemas.microsoft.com/office/drawing/2014/main" id="{4AC613DE-4026-43A8-A846-D1CDDA06AA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985963"/>
            <a:ext cx="51054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a:extLst>
              <a:ext uri="{FF2B5EF4-FFF2-40B4-BE49-F238E27FC236}">
                <a16:creationId xmlns:a16="http://schemas.microsoft.com/office/drawing/2014/main" id="{74A532BE-152A-4F3D-9541-FC9EF6435A9D}"/>
              </a:ext>
            </a:extLst>
          </p:cNvPr>
          <p:cNvSpPr>
            <a:spLocks noGrp="1"/>
          </p:cNvSpPr>
          <p:nvPr>
            <p:ph type="title"/>
          </p:nvPr>
        </p:nvSpPr>
        <p:spPr>
          <a:xfrm>
            <a:off x="4038600" y="1295400"/>
            <a:ext cx="7467600" cy="3505200"/>
          </a:xfrm>
          <a:noFill/>
          <a:extLst>
            <a:ext uri="{909E8E84-426E-40DD-AFC4-6F175D3DCCD1}">
              <a14:hiddenFill xmlns:a14="http://schemas.microsoft.com/office/drawing/2010/main">
                <a:solidFill>
                  <a:schemeClr val="bg2"/>
                </a:solidFill>
              </a14:hiddenFill>
            </a:ext>
          </a:extLst>
        </p:spPr>
        <p:txBody>
          <a:bodyPr/>
          <a:lstStyle/>
          <a:p>
            <a:r>
              <a:rPr lang="en-US" altLang="en-US"/>
              <a:t>Discover Ways to Collaborate with Community Health Professionals</a:t>
            </a:r>
          </a:p>
        </p:txBody>
      </p:sp>
      <p:sp>
        <p:nvSpPr>
          <p:cNvPr id="8" name="Text Placeholder 7">
            <a:extLst>
              <a:ext uri="{FF2B5EF4-FFF2-40B4-BE49-F238E27FC236}">
                <a16:creationId xmlns:a16="http://schemas.microsoft.com/office/drawing/2014/main" id="{E8A581D6-F9DE-4133-920D-C9FC2EDB72F2}"/>
              </a:ext>
            </a:extLst>
          </p:cNvPr>
          <p:cNvSpPr>
            <a:spLocks noGrp="1"/>
          </p:cNvSpPr>
          <p:nvPr>
            <p:ph type="body" idx="1"/>
          </p:nvPr>
        </p:nvSpPr>
        <p:spPr>
          <a:xfrm>
            <a:off x="828675" y="3462338"/>
            <a:ext cx="10515600" cy="1500187"/>
          </a:xfrm>
        </p:spPr>
        <p:txBody>
          <a:bodyPr/>
          <a:lstStyle/>
          <a:p>
            <a:pPr>
              <a:defRPr/>
            </a:pPr>
            <a:endParaRPr lang="en-US" dirty="0"/>
          </a:p>
        </p:txBody>
      </p:sp>
    </p:spTree>
  </p:cSld>
  <p:clrMapOvr>
    <a:masterClrMapping/>
  </p:clrMapOvr>
  <p:transition spd="slow">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2">
            <a:extLst>
              <a:ext uri="{FF2B5EF4-FFF2-40B4-BE49-F238E27FC236}">
                <a16:creationId xmlns:a16="http://schemas.microsoft.com/office/drawing/2014/main" id="{601FB66D-B3B0-480F-A464-2864E81B4C37}"/>
              </a:ext>
            </a:extLst>
          </p:cNvPr>
          <p:cNvSpPr>
            <a:spLocks noGrp="1"/>
          </p:cNvSpPr>
          <p:nvPr>
            <p:ph type="title"/>
          </p:nvPr>
        </p:nvSpPr>
        <p:spPr/>
        <p:txBody>
          <a:bodyPr/>
          <a:lstStyle/>
          <a:p>
            <a:r>
              <a:rPr lang="en-US" altLang="en-US"/>
              <a:t>Ways to Collaborate</a:t>
            </a:r>
          </a:p>
        </p:txBody>
      </p:sp>
      <p:sp>
        <p:nvSpPr>
          <p:cNvPr id="89091" name="Content Placeholder 1">
            <a:extLst>
              <a:ext uri="{FF2B5EF4-FFF2-40B4-BE49-F238E27FC236}">
                <a16:creationId xmlns:a16="http://schemas.microsoft.com/office/drawing/2014/main" id="{15DA6BE7-AD23-42EB-A4F5-DCC69130275D}"/>
              </a:ext>
            </a:extLst>
          </p:cNvPr>
          <p:cNvSpPr>
            <a:spLocks noGrp="1"/>
          </p:cNvSpPr>
          <p:nvPr>
            <p:ph idx="1"/>
          </p:nvPr>
        </p:nvSpPr>
        <p:spPr>
          <a:xfrm>
            <a:off x="838200" y="1676400"/>
            <a:ext cx="10515600" cy="3962400"/>
          </a:xfrm>
        </p:spPr>
        <p:txBody>
          <a:bodyPr/>
          <a:lstStyle/>
          <a:p>
            <a:r>
              <a:rPr lang="en-US" altLang="en-US"/>
              <a:t>Resource support to the wellness program </a:t>
            </a:r>
          </a:p>
          <a:p>
            <a:r>
              <a:rPr lang="en-US" altLang="en-US"/>
              <a:t>Participation in a school sponsored wellness event</a:t>
            </a:r>
          </a:p>
          <a:p>
            <a:r>
              <a:rPr lang="en-US" altLang="en-US"/>
              <a:t>Sponsoring of a community wellness activity</a:t>
            </a:r>
          </a:p>
          <a:p>
            <a:r>
              <a:rPr lang="en-US" altLang="en-US"/>
              <a:t>Active involvement on the school wellness committee</a:t>
            </a:r>
          </a:p>
          <a:p>
            <a:endParaRPr lang="en-US" altLang="en-US"/>
          </a:p>
          <a:p>
            <a:endParaRPr lang="en-US" altLang="en-US"/>
          </a:p>
          <a:p>
            <a:endParaRPr lang="en-US" altLang="en-US"/>
          </a:p>
          <a:p>
            <a:endParaRPr lang="en-US" altLang="en-US"/>
          </a:p>
          <a:p>
            <a:endParaRPr lang="en-US" altLang="en-US"/>
          </a:p>
        </p:txBody>
      </p:sp>
      <p:pic>
        <p:nvPicPr>
          <p:cNvPr id="89092" name="Picture 3">
            <a:extLst>
              <a:ext uri="{FF2B5EF4-FFF2-40B4-BE49-F238E27FC236}">
                <a16:creationId xmlns:a16="http://schemas.microsoft.com/office/drawing/2014/main" id="{B83CAD07-EDB6-4899-A952-AC25666C33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98000" y="4368800"/>
            <a:ext cx="1955800" cy="1955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3973" name="TextBox 3">
            <a:extLst>
              <a:ext uri="{FF2B5EF4-FFF2-40B4-BE49-F238E27FC236}">
                <a16:creationId xmlns:a16="http://schemas.microsoft.com/office/drawing/2014/main" id="{AAF19030-C583-4B79-8C21-402928FF949B}"/>
              </a:ext>
            </a:extLst>
          </p:cNvPr>
          <p:cNvSpPr txBox="1">
            <a:spLocks noChangeArrowheads="1"/>
          </p:cNvSpPr>
          <p:nvPr/>
        </p:nvSpPr>
        <p:spPr bwMode="auto">
          <a:xfrm>
            <a:off x="1295400" y="4781550"/>
            <a:ext cx="7010400" cy="1200150"/>
          </a:xfrm>
          <a:prstGeom prst="rect">
            <a:avLst/>
          </a:prstGeom>
          <a:solidFill>
            <a:schemeClr val="accent6">
              <a:lumMod val="20000"/>
              <a:lumOff val="80000"/>
            </a:schemeClr>
          </a:solidFill>
          <a:ln w="19050">
            <a:solidFill>
              <a:schemeClr val="tx2"/>
            </a:solidFill>
            <a:miter lim="800000"/>
            <a:headEnd/>
            <a:tailEnd/>
          </a:ln>
        </p:spPr>
        <p:txBody>
          <a:bodyPr>
            <a:spAutoFit/>
          </a:bodyPr>
          <a:lstStyle>
            <a:lvl1pPr>
              <a:spcBef>
                <a:spcPts val="600"/>
              </a:spcBef>
              <a:spcAft>
                <a:spcPts val="1200"/>
              </a:spcAft>
              <a:buClr>
                <a:srgbClr val="7030A0"/>
              </a:buClr>
              <a:buFont typeface="Wingdings" panose="05000000000000000000" pitchFamily="2" charset="2"/>
              <a:buChar char="§"/>
              <a:defRPr sz="3000">
                <a:solidFill>
                  <a:schemeClr val="tx1"/>
                </a:solidFill>
                <a:latin typeface="Calibri" panose="020F0502020204030204" pitchFamily="34" charset="0"/>
              </a:defRPr>
            </a:lvl1pPr>
            <a:lvl2pPr marL="742950" indent="-285750">
              <a:spcBef>
                <a:spcPts val="600"/>
              </a:spcBef>
              <a:spcAft>
                <a:spcPts val="1200"/>
              </a:spcAft>
              <a:buClr>
                <a:srgbClr val="008000"/>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spcAft>
                <a:spcPct val="0"/>
              </a:spcAft>
              <a:buClrTx/>
              <a:buFontTx/>
              <a:buNone/>
              <a:defRPr/>
            </a:pPr>
            <a:r>
              <a:rPr lang="en-US" altLang="en-US" sz="2400" dirty="0">
                <a:latin typeface="Arial" panose="020B0604020202020204" pitchFamily="34" charset="0"/>
              </a:rPr>
              <a:t>In whatever way a community health professional chooses to collaborate, make it easy for them to partner with you and your wellness program. </a:t>
            </a:r>
            <a:endParaRPr lang="en-US" altLang="en-US" sz="1800" dirty="0">
              <a:latin typeface="Arial" panose="020B0604020202020204" pitchFamily="34" charset="0"/>
            </a:endParaRPr>
          </a:p>
        </p:txBody>
      </p:sp>
    </p:spTree>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41282CBA-02D7-4FE3-931F-414D110188F9}"/>
              </a:ext>
            </a:extLst>
          </p:cNvPr>
          <p:cNvSpPr>
            <a:spLocks noGrp="1"/>
          </p:cNvSpPr>
          <p:nvPr>
            <p:ph type="title"/>
          </p:nvPr>
        </p:nvSpPr>
        <p:spPr/>
        <p:txBody>
          <a:bodyPr/>
          <a:lstStyle/>
          <a:p>
            <a:r>
              <a:rPr lang="en-US" altLang="en-US"/>
              <a:t>Class Logistics</a:t>
            </a:r>
          </a:p>
        </p:txBody>
      </p:sp>
      <p:sp>
        <p:nvSpPr>
          <p:cNvPr id="17411" name="Content Placeholder 2">
            <a:extLst>
              <a:ext uri="{FF2B5EF4-FFF2-40B4-BE49-F238E27FC236}">
                <a16:creationId xmlns:a16="http://schemas.microsoft.com/office/drawing/2014/main" id="{D6C83924-C290-4FE1-B9B5-3C0BAF75C9F3}"/>
              </a:ext>
            </a:extLst>
          </p:cNvPr>
          <p:cNvSpPr>
            <a:spLocks noGrp="1"/>
          </p:cNvSpPr>
          <p:nvPr>
            <p:ph idx="1"/>
          </p:nvPr>
        </p:nvSpPr>
        <p:spPr/>
        <p:txBody>
          <a:bodyPr/>
          <a:lstStyle/>
          <a:p>
            <a:r>
              <a:rPr lang="en-US" altLang="en-US"/>
              <a:t>Class ending time</a:t>
            </a:r>
          </a:p>
          <a:p>
            <a:r>
              <a:rPr lang="en-US" altLang="en-US"/>
              <a:t>Participant materials and supplies</a:t>
            </a:r>
          </a:p>
          <a:p>
            <a:r>
              <a:rPr lang="en-US" altLang="en-US"/>
              <a:t>Recorded class</a:t>
            </a:r>
          </a:p>
          <a:p>
            <a:r>
              <a:rPr lang="en-US" altLang="en-US"/>
              <a:t>Mute/unmute and chat box features</a:t>
            </a:r>
          </a:p>
          <a:p>
            <a:r>
              <a:rPr lang="en-US" altLang="en-US"/>
              <a:t>Q&amp;A protocol</a:t>
            </a:r>
          </a:p>
          <a:p>
            <a:r>
              <a:rPr lang="en-US" altLang="en-US"/>
              <a:t>Attendance</a:t>
            </a:r>
          </a:p>
          <a:p>
            <a:endParaRPr lang="en-US" altLang="en-US"/>
          </a:p>
        </p:txBody>
      </p:sp>
      <p:sp>
        <p:nvSpPr>
          <p:cNvPr id="2" name="Footer Placeholder 1">
            <a:extLst>
              <a:ext uri="{FF2B5EF4-FFF2-40B4-BE49-F238E27FC236}">
                <a16:creationId xmlns:a16="http://schemas.microsoft.com/office/drawing/2014/main" id="{03550EB2-A16A-41CB-848F-F49D925F91D5}"/>
              </a:ext>
            </a:extLst>
          </p:cNvPr>
          <p:cNvSpPr>
            <a:spLocks noGrp="1"/>
          </p:cNvSpPr>
          <p:nvPr>
            <p:ph type="ftr" sz="quarter" idx="11"/>
          </p:nvPr>
        </p:nvSpPr>
        <p:spPr/>
        <p:txBody>
          <a:bodyPr/>
          <a:lstStyle/>
          <a:p>
            <a:pPr>
              <a:defRPr/>
            </a:pPr>
            <a:endParaRPr lang="en-US"/>
          </a:p>
        </p:txBody>
      </p:sp>
    </p:spTree>
  </p:cSld>
  <p:clrMapOvr>
    <a:masterClrMapping/>
  </p:clrMapOvr>
  <p:transition spd="slow">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2">
            <a:extLst>
              <a:ext uri="{FF2B5EF4-FFF2-40B4-BE49-F238E27FC236}">
                <a16:creationId xmlns:a16="http://schemas.microsoft.com/office/drawing/2014/main" id="{E41FE80E-AA69-4DB0-94BD-C7CA5E3F3EE4}"/>
              </a:ext>
            </a:extLst>
          </p:cNvPr>
          <p:cNvSpPr>
            <a:spLocks noGrp="1"/>
          </p:cNvSpPr>
          <p:nvPr>
            <p:ph type="title"/>
          </p:nvPr>
        </p:nvSpPr>
        <p:spPr/>
        <p:txBody>
          <a:bodyPr/>
          <a:lstStyle/>
          <a:p>
            <a:r>
              <a:rPr lang="en-US" altLang="en-US"/>
              <a:t>Resource Support</a:t>
            </a:r>
          </a:p>
        </p:txBody>
      </p:sp>
      <p:sp>
        <p:nvSpPr>
          <p:cNvPr id="91139" name="Content Placeholder 1">
            <a:extLst>
              <a:ext uri="{FF2B5EF4-FFF2-40B4-BE49-F238E27FC236}">
                <a16:creationId xmlns:a16="http://schemas.microsoft.com/office/drawing/2014/main" id="{25C7D2CF-79A6-4D22-9103-35EDC2491587}"/>
              </a:ext>
            </a:extLst>
          </p:cNvPr>
          <p:cNvSpPr>
            <a:spLocks noGrp="1"/>
          </p:cNvSpPr>
          <p:nvPr>
            <p:ph idx="1"/>
          </p:nvPr>
        </p:nvSpPr>
        <p:spPr>
          <a:xfrm>
            <a:off x="838200" y="1676400"/>
            <a:ext cx="6172200" cy="4351338"/>
          </a:xfrm>
        </p:spPr>
        <p:txBody>
          <a:bodyPr/>
          <a:lstStyle/>
          <a:p>
            <a:r>
              <a:rPr lang="en-US" altLang="en-US"/>
              <a:t>Provision of research data </a:t>
            </a:r>
          </a:p>
          <a:p>
            <a:r>
              <a:rPr lang="en-US" altLang="en-US"/>
              <a:t>Family friendly educational activities and curriculum</a:t>
            </a:r>
          </a:p>
          <a:p>
            <a:r>
              <a:rPr lang="en-US" altLang="en-US"/>
              <a:t>Colorful displays</a:t>
            </a:r>
          </a:p>
          <a:p>
            <a:r>
              <a:rPr lang="en-US" altLang="en-US"/>
              <a:t>Handouts</a:t>
            </a:r>
          </a:p>
          <a:p>
            <a:endParaRPr lang="en-US" altLang="en-US"/>
          </a:p>
        </p:txBody>
      </p:sp>
      <p:pic>
        <p:nvPicPr>
          <p:cNvPr id="91140" name="Content Placeholder 3">
            <a:extLst>
              <a:ext uri="{FF2B5EF4-FFF2-40B4-BE49-F238E27FC236}">
                <a16:creationId xmlns:a16="http://schemas.microsoft.com/office/drawing/2014/main" id="{C8F4618F-4763-4697-A1FA-0A9B2001F085}"/>
              </a:ext>
            </a:extLst>
          </p:cNvPr>
          <p:cNvPicPr>
            <a:picLocks noGrp="1"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420688"/>
            <a:ext cx="27305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2">
            <a:extLst>
              <a:ext uri="{FF2B5EF4-FFF2-40B4-BE49-F238E27FC236}">
                <a16:creationId xmlns:a16="http://schemas.microsoft.com/office/drawing/2014/main" id="{01C53825-1D5B-4CC0-A6E3-29CB645C0385}"/>
              </a:ext>
            </a:extLst>
          </p:cNvPr>
          <p:cNvSpPr>
            <a:spLocks noGrp="1"/>
          </p:cNvSpPr>
          <p:nvPr>
            <p:ph type="title"/>
          </p:nvPr>
        </p:nvSpPr>
        <p:spPr/>
        <p:txBody>
          <a:bodyPr/>
          <a:lstStyle/>
          <a:p>
            <a:r>
              <a:rPr lang="en-US" altLang="en-US"/>
              <a:t>Participation in School Wellness Event</a:t>
            </a:r>
          </a:p>
        </p:txBody>
      </p:sp>
      <p:sp>
        <p:nvSpPr>
          <p:cNvPr id="93187" name="Content Placeholder 1">
            <a:extLst>
              <a:ext uri="{FF2B5EF4-FFF2-40B4-BE49-F238E27FC236}">
                <a16:creationId xmlns:a16="http://schemas.microsoft.com/office/drawing/2014/main" id="{2274A659-8760-4A3C-A1FA-7083CA961549}"/>
              </a:ext>
            </a:extLst>
          </p:cNvPr>
          <p:cNvSpPr>
            <a:spLocks noGrp="1"/>
          </p:cNvSpPr>
          <p:nvPr>
            <p:ph idx="1"/>
          </p:nvPr>
        </p:nvSpPr>
        <p:spPr/>
        <p:txBody>
          <a:bodyPr/>
          <a:lstStyle/>
          <a:p>
            <a:r>
              <a:rPr lang="en-US" altLang="en-US"/>
              <a:t>Schools are able to assemble a large crowd of students, parents, and other community members.</a:t>
            </a:r>
          </a:p>
          <a:p>
            <a:r>
              <a:rPr lang="en-US" altLang="en-US"/>
              <a:t>Schools have the physical facilities and support staff.</a:t>
            </a:r>
          </a:p>
          <a:p>
            <a:r>
              <a:rPr lang="en-US" altLang="en-US"/>
              <a:t>Community professionals have the expertise and educational resources to support a wellness event.</a:t>
            </a:r>
          </a:p>
          <a:p>
            <a:endParaRPr lang="en-US" altLang="en-US"/>
          </a:p>
        </p:txBody>
      </p:sp>
    </p:spTree>
  </p:cSld>
  <p:clrMapOvr>
    <a:masterClrMapping/>
  </p:clrMapOvr>
  <p:transition spd="slow">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2">
            <a:extLst>
              <a:ext uri="{FF2B5EF4-FFF2-40B4-BE49-F238E27FC236}">
                <a16:creationId xmlns:a16="http://schemas.microsoft.com/office/drawing/2014/main" id="{79457DC6-3E32-4FB0-9157-1C7DEDB7CA05}"/>
              </a:ext>
            </a:extLst>
          </p:cNvPr>
          <p:cNvSpPr>
            <a:spLocks noGrp="1"/>
          </p:cNvSpPr>
          <p:nvPr>
            <p:ph type="title"/>
          </p:nvPr>
        </p:nvSpPr>
        <p:spPr/>
        <p:txBody>
          <a:bodyPr/>
          <a:lstStyle/>
          <a:p>
            <a:pPr eaLnBrk="1" hangingPunct="1"/>
            <a:r>
              <a:rPr lang="en-US" altLang="en-US"/>
              <a:t>School Wellness Event Ideas</a:t>
            </a:r>
          </a:p>
        </p:txBody>
      </p:sp>
      <p:sp>
        <p:nvSpPr>
          <p:cNvPr id="2" name="Content Placeholder 1">
            <a:extLst>
              <a:ext uri="{FF2B5EF4-FFF2-40B4-BE49-F238E27FC236}">
                <a16:creationId xmlns:a16="http://schemas.microsoft.com/office/drawing/2014/main" id="{9338A60C-ACF4-4112-B05B-50E0BBFC1DAA}"/>
              </a:ext>
            </a:extLst>
          </p:cNvPr>
          <p:cNvSpPr>
            <a:spLocks noGrp="1"/>
          </p:cNvSpPr>
          <p:nvPr>
            <p:ph idx="1"/>
          </p:nvPr>
        </p:nvSpPr>
        <p:spPr>
          <a:xfrm>
            <a:off x="838200" y="1676400"/>
            <a:ext cx="7620000" cy="4351338"/>
          </a:xfrm>
        </p:spPr>
        <p:txBody>
          <a:bodyPr rtlCol="0">
            <a:normAutofit lnSpcReduction="10000"/>
          </a:bodyPr>
          <a:lstStyle/>
          <a:p>
            <a:pPr eaLnBrk="1" fontAlgn="auto" hangingPunct="1">
              <a:defRPr/>
            </a:pPr>
            <a:r>
              <a:rPr lang="en-US" altLang="en-US" dirty="0"/>
              <a:t>Invitation to be a guest speaker</a:t>
            </a:r>
          </a:p>
          <a:p>
            <a:pPr eaLnBrk="1" fontAlgn="auto" hangingPunct="1">
              <a:defRPr/>
            </a:pPr>
            <a:r>
              <a:rPr lang="en-US" altLang="en-US" dirty="0"/>
              <a:t>Booth participation in a school health fair</a:t>
            </a:r>
          </a:p>
          <a:p>
            <a:pPr eaLnBrk="1" fontAlgn="auto" hangingPunct="1">
              <a:defRPr/>
            </a:pPr>
            <a:r>
              <a:rPr lang="en-US" altLang="en-US" dirty="0"/>
              <a:t>Oversight of a Body Venture exhibit station </a:t>
            </a:r>
          </a:p>
          <a:p>
            <a:pPr eaLnBrk="1" fontAlgn="auto" hangingPunct="1">
              <a:defRPr/>
            </a:pPr>
            <a:r>
              <a:rPr lang="en-US" altLang="en-US" dirty="0"/>
              <a:t>Provision of safe passage and companionship during a Walk to School Day event</a:t>
            </a:r>
          </a:p>
          <a:p>
            <a:pPr eaLnBrk="1" fontAlgn="auto" hangingPunct="1">
              <a:defRPr/>
            </a:pPr>
            <a:r>
              <a:rPr lang="en-US" altLang="en-US" dirty="0"/>
              <a:t>Participation in a Family Fun Fitness Night</a:t>
            </a:r>
          </a:p>
          <a:p>
            <a:pPr eaLnBrk="1" fontAlgn="auto" hangingPunct="1">
              <a:defRPr/>
            </a:pPr>
            <a:r>
              <a:rPr lang="en-US" altLang="en-US" dirty="0"/>
              <a:t>Sponsoring of a health screening event </a:t>
            </a:r>
          </a:p>
          <a:p>
            <a:pPr marL="455613" indent="-455613" eaLnBrk="1" fontAlgn="auto" hangingPunct="1">
              <a:defRPr/>
            </a:pPr>
            <a:endParaRPr lang="en-US" altLang="en-US" dirty="0"/>
          </a:p>
        </p:txBody>
      </p:sp>
      <p:pic>
        <p:nvPicPr>
          <p:cNvPr id="95236" name="Picture 1" descr="Body Venture">
            <a:extLst>
              <a:ext uri="{FF2B5EF4-FFF2-40B4-BE49-F238E27FC236}">
                <a16:creationId xmlns:a16="http://schemas.microsoft.com/office/drawing/2014/main" id="{822E20EA-30EC-4567-B5A2-6988BDE09F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3975" y="2590800"/>
            <a:ext cx="246380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02DCFEE1-6C51-45DF-BFF3-E891C53311AC}"/>
              </a:ext>
            </a:extLst>
          </p:cNvPr>
          <p:cNvPicPr>
            <a:picLocks noChangeAspect="1"/>
          </p:cNvPicPr>
          <p:nvPr/>
        </p:nvPicPr>
        <p:blipFill rotWithShape="1">
          <a:blip r:embed="rId4"/>
          <a:srcRect l="2116" r="2116" b="5795"/>
          <a:stretch/>
        </p:blipFill>
        <p:spPr>
          <a:xfrm>
            <a:off x="8666480" y="3657600"/>
            <a:ext cx="3017520" cy="2520696"/>
          </a:xfrm>
          <a:prstGeom prst="rect">
            <a:avLst/>
          </a:prstGeom>
          <a:effectLst>
            <a:softEdge rad="63500"/>
          </a:effectLst>
        </p:spPr>
      </p:pic>
    </p:spTree>
  </p:cSld>
  <p:clrMapOvr>
    <a:masterClrMapping/>
  </p:clrMapOvr>
  <p:transition spd="slow">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2">
            <a:extLst>
              <a:ext uri="{FF2B5EF4-FFF2-40B4-BE49-F238E27FC236}">
                <a16:creationId xmlns:a16="http://schemas.microsoft.com/office/drawing/2014/main" id="{B805C5D4-5C44-4C29-8E56-F536E01AD852}"/>
              </a:ext>
            </a:extLst>
          </p:cNvPr>
          <p:cNvSpPr>
            <a:spLocks noGrp="1"/>
          </p:cNvSpPr>
          <p:nvPr>
            <p:ph type="title"/>
          </p:nvPr>
        </p:nvSpPr>
        <p:spPr/>
        <p:txBody>
          <a:bodyPr/>
          <a:lstStyle/>
          <a:p>
            <a:pPr eaLnBrk="1" hangingPunct="1"/>
            <a:r>
              <a:rPr lang="en-US" altLang="en-US"/>
              <a:t>Sponsoring of a Community Wellness Activity</a:t>
            </a:r>
          </a:p>
        </p:txBody>
      </p:sp>
      <p:sp>
        <p:nvSpPr>
          <p:cNvPr id="97283" name="Content Placeholder 1">
            <a:extLst>
              <a:ext uri="{FF2B5EF4-FFF2-40B4-BE49-F238E27FC236}">
                <a16:creationId xmlns:a16="http://schemas.microsoft.com/office/drawing/2014/main" id="{57A4BC7A-A902-45F9-B018-0BEAA45616E5}"/>
              </a:ext>
            </a:extLst>
          </p:cNvPr>
          <p:cNvSpPr>
            <a:spLocks noGrp="1"/>
          </p:cNvSpPr>
          <p:nvPr>
            <p:ph idx="1"/>
          </p:nvPr>
        </p:nvSpPr>
        <p:spPr>
          <a:xfrm>
            <a:off x="838200" y="1825625"/>
            <a:ext cx="5257800" cy="4351338"/>
          </a:xfrm>
        </p:spPr>
        <p:txBody>
          <a:bodyPr/>
          <a:lstStyle/>
          <a:p>
            <a:pPr eaLnBrk="1" hangingPunct="1"/>
            <a:r>
              <a:rPr lang="en-US" altLang="en-US"/>
              <a:t>Workplace wellness program</a:t>
            </a:r>
          </a:p>
          <a:p>
            <a:pPr eaLnBrk="1" hangingPunct="1"/>
            <a:r>
              <a:rPr lang="en-US" altLang="en-US"/>
              <a:t>Fitness challenge</a:t>
            </a:r>
          </a:p>
          <a:p>
            <a:pPr eaLnBrk="1" hangingPunct="1"/>
            <a:r>
              <a:rPr lang="en-US" altLang="en-US"/>
              <a:t>Wellness presentation </a:t>
            </a:r>
          </a:p>
          <a:p>
            <a:pPr eaLnBrk="1" hangingPunct="1"/>
            <a:r>
              <a:rPr lang="en-US" altLang="en-US"/>
              <a:t>Mini healthy lifestyle course</a:t>
            </a:r>
          </a:p>
          <a:p>
            <a:pPr eaLnBrk="1" hangingPunct="1"/>
            <a:r>
              <a:rPr lang="en-US" altLang="en-US"/>
              <a:t>Community wellness event </a:t>
            </a:r>
          </a:p>
          <a:p>
            <a:pPr eaLnBrk="1" hangingPunct="1"/>
            <a:r>
              <a:rPr lang="en-US" altLang="en-US"/>
              <a:t>Community garden</a:t>
            </a:r>
          </a:p>
        </p:txBody>
      </p:sp>
      <p:pic>
        <p:nvPicPr>
          <p:cNvPr id="6" name="Picture 5">
            <a:extLst>
              <a:ext uri="{FF2B5EF4-FFF2-40B4-BE49-F238E27FC236}">
                <a16:creationId xmlns:a16="http://schemas.microsoft.com/office/drawing/2014/main" id="{DC9F3A0A-0014-4825-ADB7-68DFF74543F0}"/>
              </a:ext>
            </a:extLst>
          </p:cNvPr>
          <p:cNvPicPr>
            <a:picLocks noChangeAspect="1" noChangeArrowheads="1"/>
          </p:cNvPicPr>
          <p:nvPr/>
        </p:nvPicPr>
        <p:blipFill>
          <a:blip r:embed="rId3"/>
          <a:srcRect/>
          <a:stretch>
            <a:fillRect/>
          </a:stretch>
        </p:blipFill>
        <p:spPr bwMode="auto">
          <a:xfrm rot="266740">
            <a:off x="8623300" y="3784600"/>
            <a:ext cx="3170238" cy="23780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pic>
        <p:nvPicPr>
          <p:cNvPr id="8" name="Shape 154">
            <a:extLst>
              <a:ext uri="{FF2B5EF4-FFF2-40B4-BE49-F238E27FC236}">
                <a16:creationId xmlns:a16="http://schemas.microsoft.com/office/drawing/2014/main" id="{41374B2E-E8BC-46D5-AD14-0B7C3DEA45B2}"/>
              </a:ext>
            </a:extLst>
          </p:cNvPr>
          <p:cNvPicPr preferRelativeResize="0"/>
          <p:nvPr/>
        </p:nvPicPr>
        <p:blipFill>
          <a:blip r:embed="rId4"/>
          <a:stretch>
            <a:fillRect/>
          </a:stretch>
        </p:blipFill>
        <p:spPr>
          <a:xfrm>
            <a:off x="7696200" y="1447800"/>
            <a:ext cx="3276600" cy="23304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F079903F-186C-4B50-B1EA-125FE6BAAFE5}"/>
              </a:ext>
            </a:extLst>
          </p:cNvPr>
          <p:cNvPicPr>
            <a:picLocks noChangeAspect="1"/>
          </p:cNvPicPr>
          <p:nvPr/>
        </p:nvPicPr>
        <p:blipFill rotWithShape="1">
          <a:blip r:embed="rId5"/>
          <a:srcRect l="4854" t="36103" r="21029"/>
          <a:stretch/>
        </p:blipFill>
        <p:spPr>
          <a:xfrm rot="20645718">
            <a:off x="6313488" y="3744913"/>
            <a:ext cx="3143250" cy="203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2">
            <a:extLst>
              <a:ext uri="{FF2B5EF4-FFF2-40B4-BE49-F238E27FC236}">
                <a16:creationId xmlns:a16="http://schemas.microsoft.com/office/drawing/2014/main" id="{58653DED-EB51-4A74-8372-0C773059335E}"/>
              </a:ext>
            </a:extLst>
          </p:cNvPr>
          <p:cNvSpPr>
            <a:spLocks noGrp="1"/>
          </p:cNvSpPr>
          <p:nvPr>
            <p:ph type="title"/>
          </p:nvPr>
        </p:nvSpPr>
        <p:spPr/>
        <p:txBody>
          <a:bodyPr/>
          <a:lstStyle/>
          <a:p>
            <a:r>
              <a:rPr lang="en-US" altLang="en-US"/>
              <a:t>Involvement on School Wellness Committee</a:t>
            </a:r>
          </a:p>
        </p:txBody>
      </p:sp>
      <p:sp>
        <p:nvSpPr>
          <p:cNvPr id="99331" name="Content Placeholder 1">
            <a:extLst>
              <a:ext uri="{FF2B5EF4-FFF2-40B4-BE49-F238E27FC236}">
                <a16:creationId xmlns:a16="http://schemas.microsoft.com/office/drawing/2014/main" id="{F6C574B9-C2B2-4B1D-B7A6-80E2273FBE73}"/>
              </a:ext>
            </a:extLst>
          </p:cNvPr>
          <p:cNvSpPr>
            <a:spLocks noGrp="1"/>
          </p:cNvSpPr>
          <p:nvPr>
            <p:ph idx="1"/>
          </p:nvPr>
        </p:nvSpPr>
        <p:spPr/>
        <p:txBody>
          <a:bodyPr/>
          <a:lstStyle/>
          <a:p>
            <a:r>
              <a:rPr lang="en-US" altLang="en-US"/>
              <a:t>Having input on policy development </a:t>
            </a:r>
          </a:p>
          <a:p>
            <a:r>
              <a:rPr lang="en-US" altLang="en-US"/>
              <a:t>Having active involvement in event planning </a:t>
            </a:r>
          </a:p>
          <a:p>
            <a:r>
              <a:rPr lang="en-US" altLang="en-US"/>
              <a:t>Assessing levels of achievement </a:t>
            </a:r>
          </a:p>
          <a:p>
            <a:r>
              <a:rPr lang="en-US" altLang="en-US"/>
              <a:t>Advancing wellness initiatives by setting short-term and long-term goals</a:t>
            </a:r>
          </a:p>
          <a:p>
            <a:endParaRPr lang="en-US" altLang="en-US"/>
          </a:p>
        </p:txBody>
      </p:sp>
      <p:pic>
        <p:nvPicPr>
          <p:cNvPr id="4" name="Picture 13" descr="C:\Users\cljohnson\AppData\Local\Microsoft\Windows\Temporary Internet Files\Content.IE5\P61FN1XN\145052161.jpg">
            <a:extLst>
              <a:ext uri="{FF2B5EF4-FFF2-40B4-BE49-F238E27FC236}">
                <a16:creationId xmlns:a16="http://schemas.microsoft.com/office/drawing/2014/main" id="{F6423CB7-5C4A-4E6C-A8B2-4960E906D6E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3077077"/>
            <a:ext cx="4419600" cy="29474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5">
            <a:extLst>
              <a:ext uri="{FF2B5EF4-FFF2-40B4-BE49-F238E27FC236}">
                <a16:creationId xmlns:a16="http://schemas.microsoft.com/office/drawing/2014/main" id="{BFC397E1-7850-44E3-BA75-BF4585DB3020}"/>
              </a:ext>
            </a:extLst>
          </p:cNvPr>
          <p:cNvPicPr>
            <a:picLocks noChangeAspect="1"/>
          </p:cNvPicPr>
          <p:nvPr/>
        </p:nvPicPr>
        <p:blipFill>
          <a:blip r:embed="rId3">
            <a:extLst>
              <a:ext uri="{28A0092B-C50C-407E-A947-70E740481C1C}">
                <a14:useLocalDpi xmlns:a14="http://schemas.microsoft.com/office/drawing/2010/main" val="0"/>
              </a:ext>
            </a:extLst>
          </a:blip>
          <a:srcRect l="4723" t="16003" r="51428" b="35988"/>
          <a:stretch>
            <a:fillRect/>
          </a:stretch>
        </p:blipFill>
        <p:spPr bwMode="auto">
          <a:xfrm>
            <a:off x="457200" y="2743200"/>
            <a:ext cx="4151313"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79" name="Content Placeholder 7">
            <a:extLst>
              <a:ext uri="{FF2B5EF4-FFF2-40B4-BE49-F238E27FC236}">
                <a16:creationId xmlns:a16="http://schemas.microsoft.com/office/drawing/2014/main" id="{5C8AD820-CE4E-4A60-A52C-0F57A7ECD595}"/>
              </a:ext>
            </a:extLst>
          </p:cNvPr>
          <p:cNvPicPr>
            <a:picLocks noGrp="1" noChangeAspect="1"/>
          </p:cNvPicPr>
          <p:nvPr>
            <p:ph idx="4294967295"/>
          </p:nvPr>
        </p:nvPicPr>
        <p:blipFill>
          <a:blip r:embed="rId4">
            <a:extLst>
              <a:ext uri="{28A0092B-C50C-407E-A947-70E740481C1C}">
                <a14:useLocalDpi xmlns:a14="http://schemas.microsoft.com/office/drawing/2010/main" val="0"/>
              </a:ext>
            </a:extLst>
          </a:blip>
          <a:srcRect/>
          <a:stretch>
            <a:fillRect/>
          </a:stretch>
        </p:blipFill>
        <p:spPr>
          <a:xfrm>
            <a:off x="5695950" y="990600"/>
            <a:ext cx="5810250" cy="4830763"/>
          </a:xfrm>
          <a:ln>
            <a:solidFill>
              <a:srgbClr val="0066CC"/>
            </a:solidFill>
            <a:miter lim="800000"/>
            <a:headEnd/>
            <a:tailEnd/>
          </a:ln>
        </p:spPr>
      </p:pic>
      <p:sp>
        <p:nvSpPr>
          <p:cNvPr id="101380" name="Title 2">
            <a:extLst>
              <a:ext uri="{FF2B5EF4-FFF2-40B4-BE49-F238E27FC236}">
                <a16:creationId xmlns:a16="http://schemas.microsoft.com/office/drawing/2014/main" id="{044E872A-561D-4E20-984C-E830D3857D26}"/>
              </a:ext>
            </a:extLst>
          </p:cNvPr>
          <p:cNvSpPr txBox="1">
            <a:spLocks/>
          </p:cNvSpPr>
          <p:nvPr/>
        </p:nvSpPr>
        <p:spPr bwMode="auto">
          <a:xfrm>
            <a:off x="417513" y="609600"/>
            <a:ext cx="5334000"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217613">
              <a:spcBef>
                <a:spcPts val="600"/>
              </a:spcBef>
              <a:spcAft>
                <a:spcPts val="1200"/>
              </a:spcAft>
              <a:buClr>
                <a:srgbClr val="7030A0"/>
              </a:buClr>
              <a:buFont typeface="Wingdings" panose="05000000000000000000" pitchFamily="2" charset="2"/>
              <a:buChar char="§"/>
              <a:defRPr sz="3000">
                <a:solidFill>
                  <a:schemeClr val="tx1"/>
                </a:solidFill>
                <a:latin typeface="Calibri" panose="020F0502020204030204" pitchFamily="34" charset="0"/>
              </a:defRPr>
            </a:lvl1pPr>
            <a:lvl2pPr marL="974725" indent="-379413" defTabSz="1217613">
              <a:spcBef>
                <a:spcPts val="600"/>
              </a:spcBef>
              <a:spcAft>
                <a:spcPts val="1200"/>
              </a:spcAft>
              <a:buClr>
                <a:srgbClr val="008000"/>
              </a:buClr>
              <a:buFont typeface="Arial" panose="020B0604020202020204" pitchFamily="34" charset="0"/>
              <a:buChar char="•"/>
              <a:defRPr sz="2400">
                <a:solidFill>
                  <a:schemeClr val="tx1"/>
                </a:solidFill>
                <a:latin typeface="Calibri" panose="020F0502020204030204" pitchFamily="34" charset="0"/>
              </a:defRPr>
            </a:lvl2pPr>
            <a:lvl3pPr marL="1598613" indent="-379413" defTabSz="12176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2132013" indent="-303213" defTabSz="1217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741613" indent="-303213" defTabSz="1217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3198813" indent="-303213"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3656013" indent="-303213"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4113213" indent="-303213"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4570413" indent="-303213"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spcAft>
                <a:spcPct val="0"/>
              </a:spcAft>
              <a:buClrTx/>
              <a:buFontTx/>
              <a:buNone/>
            </a:pPr>
            <a:r>
              <a:rPr lang="en-US" altLang="en-US" sz="4200">
                <a:solidFill>
                  <a:schemeClr val="tx2"/>
                </a:solidFill>
                <a:latin typeface="Arial" panose="020B0604020202020204" pitchFamily="34" charset="0"/>
              </a:rPr>
              <a:t>Kansas School Wellness Policy Model Guidelines</a:t>
            </a:r>
          </a:p>
        </p:txBody>
      </p:sp>
    </p:spTree>
  </p:cSld>
  <p:clrMapOvr>
    <a:masterClrMapping/>
  </p:clrMapOvr>
  <p:transition spd="slow">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2">
            <a:extLst>
              <a:ext uri="{FF2B5EF4-FFF2-40B4-BE49-F238E27FC236}">
                <a16:creationId xmlns:a16="http://schemas.microsoft.com/office/drawing/2014/main" id="{70EFC694-4A83-48D2-A648-3EA715EEC686}"/>
              </a:ext>
            </a:extLst>
          </p:cNvPr>
          <p:cNvSpPr txBox="1">
            <a:spLocks/>
          </p:cNvSpPr>
          <p:nvPr/>
        </p:nvSpPr>
        <p:spPr bwMode="auto">
          <a:xfrm>
            <a:off x="417513" y="609600"/>
            <a:ext cx="5334000"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217613">
              <a:spcBef>
                <a:spcPts val="600"/>
              </a:spcBef>
              <a:spcAft>
                <a:spcPts val="1200"/>
              </a:spcAft>
              <a:buClr>
                <a:srgbClr val="7030A0"/>
              </a:buClr>
              <a:buFont typeface="Wingdings" panose="05000000000000000000" pitchFamily="2" charset="2"/>
              <a:buChar char="§"/>
              <a:defRPr sz="3000">
                <a:solidFill>
                  <a:schemeClr val="tx1"/>
                </a:solidFill>
                <a:latin typeface="Calibri" panose="020F0502020204030204" pitchFamily="34" charset="0"/>
              </a:defRPr>
            </a:lvl1pPr>
            <a:lvl2pPr marL="974725" indent="-379413" defTabSz="1217613">
              <a:spcBef>
                <a:spcPts val="600"/>
              </a:spcBef>
              <a:spcAft>
                <a:spcPts val="1200"/>
              </a:spcAft>
              <a:buClr>
                <a:srgbClr val="008000"/>
              </a:buClr>
              <a:buFont typeface="Arial" panose="020B0604020202020204" pitchFamily="34" charset="0"/>
              <a:buChar char="•"/>
              <a:defRPr sz="2400">
                <a:solidFill>
                  <a:schemeClr val="tx1"/>
                </a:solidFill>
                <a:latin typeface="Calibri" panose="020F0502020204030204" pitchFamily="34" charset="0"/>
              </a:defRPr>
            </a:lvl2pPr>
            <a:lvl3pPr marL="1598613" indent="-379413" defTabSz="12176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2132013" indent="-303213" defTabSz="1217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741613" indent="-303213" defTabSz="1217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3198813" indent="-303213"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3656013" indent="-303213"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4113213" indent="-303213"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4570413" indent="-303213"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spcAft>
                <a:spcPct val="0"/>
              </a:spcAft>
              <a:buClrTx/>
              <a:buFontTx/>
              <a:buNone/>
            </a:pPr>
            <a:r>
              <a:rPr lang="en-US" altLang="en-US" sz="4200">
                <a:solidFill>
                  <a:schemeClr val="tx2"/>
                </a:solidFill>
                <a:latin typeface="Arial" panose="020B0604020202020204" pitchFamily="34" charset="0"/>
              </a:rPr>
              <a:t>Kansas School Wellness Policy Levels</a:t>
            </a:r>
          </a:p>
        </p:txBody>
      </p:sp>
      <p:pic>
        <p:nvPicPr>
          <p:cNvPr id="103427" name="Picture 5">
            <a:extLst>
              <a:ext uri="{FF2B5EF4-FFF2-40B4-BE49-F238E27FC236}">
                <a16:creationId xmlns:a16="http://schemas.microsoft.com/office/drawing/2014/main" id="{D2ECE668-D00C-453A-BFEA-0B6B140B87D2}"/>
              </a:ext>
            </a:extLst>
          </p:cNvPr>
          <p:cNvPicPr>
            <a:picLocks noChangeAspect="1"/>
          </p:cNvPicPr>
          <p:nvPr/>
        </p:nvPicPr>
        <p:blipFill>
          <a:blip r:embed="rId3">
            <a:extLst>
              <a:ext uri="{28A0092B-C50C-407E-A947-70E740481C1C}">
                <a14:useLocalDpi xmlns:a14="http://schemas.microsoft.com/office/drawing/2010/main" val="0"/>
              </a:ext>
            </a:extLst>
          </a:blip>
          <a:srcRect l="3899" t="64680" r="50305"/>
          <a:stretch>
            <a:fillRect/>
          </a:stretch>
        </p:blipFill>
        <p:spPr bwMode="auto">
          <a:xfrm>
            <a:off x="417513" y="2819400"/>
            <a:ext cx="4687887"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28" name="Content Placeholder 7">
            <a:extLst>
              <a:ext uri="{FF2B5EF4-FFF2-40B4-BE49-F238E27FC236}">
                <a16:creationId xmlns:a16="http://schemas.microsoft.com/office/drawing/2014/main" id="{3EABA7D3-E391-4818-8548-E2A779171CA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95950" y="990600"/>
            <a:ext cx="5810250" cy="4830763"/>
          </a:xfrm>
          <a:prstGeom prst="rect">
            <a:avLst/>
          </a:prstGeom>
          <a:noFill/>
          <a:ln w="9525">
            <a:solidFill>
              <a:srgbClr val="0066CC"/>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23A8CBF-9F84-4E84-A49D-468E8F7683A2}"/>
              </a:ext>
            </a:extLst>
          </p:cNvPr>
          <p:cNvSpPr txBox="1"/>
          <p:nvPr/>
        </p:nvSpPr>
        <p:spPr>
          <a:xfrm>
            <a:off x="9332913" y="1752600"/>
            <a:ext cx="2667000" cy="1200150"/>
          </a:xfrm>
          <a:prstGeom prst="rect">
            <a:avLst/>
          </a:prstGeom>
          <a:solidFill>
            <a:schemeClr val="bg2"/>
          </a:solidFill>
          <a:ln>
            <a:solidFill>
              <a:schemeClr val="bg1">
                <a:lumMod val="75000"/>
              </a:schemeClr>
            </a:solidFill>
          </a:ln>
        </p:spPr>
        <p:txBody>
          <a:bodyPr>
            <a:spAutoFit/>
          </a:bodyPr>
          <a:lstStyle/>
          <a:p>
            <a:pPr eaLnBrk="1" fontAlgn="auto" hangingPunct="1">
              <a:spcBef>
                <a:spcPts val="0"/>
              </a:spcBef>
              <a:spcAft>
                <a:spcPts val="0"/>
              </a:spcAft>
              <a:defRPr/>
            </a:pPr>
            <a:r>
              <a:rPr lang="en-US" dirty="0">
                <a:latin typeface="+mn-lt"/>
              </a:rPr>
              <a:t>Annually, partner with local health agencies and community organizations. </a:t>
            </a:r>
          </a:p>
        </p:txBody>
      </p:sp>
      <p:pic>
        <p:nvPicPr>
          <p:cNvPr id="105475" name="Content Placeholder 4">
            <a:extLst>
              <a:ext uri="{FF2B5EF4-FFF2-40B4-BE49-F238E27FC236}">
                <a16:creationId xmlns:a16="http://schemas.microsoft.com/office/drawing/2014/main" id="{FF68C563-7A12-4357-8126-76B92D81EA0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76200"/>
            <a:ext cx="8872538" cy="624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a:extLst>
              <a:ext uri="{FF2B5EF4-FFF2-40B4-BE49-F238E27FC236}">
                <a16:creationId xmlns:a16="http://schemas.microsoft.com/office/drawing/2014/main" id="{F109329F-C1D8-4FF4-8B35-210807B35A38}"/>
              </a:ext>
            </a:extLst>
          </p:cNvPr>
          <p:cNvSpPr/>
          <p:nvPr/>
        </p:nvSpPr>
        <p:spPr>
          <a:xfrm>
            <a:off x="1111250" y="3148013"/>
            <a:ext cx="2813050" cy="4953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6" name="Straight Arrow Connector 5">
            <a:extLst>
              <a:ext uri="{FF2B5EF4-FFF2-40B4-BE49-F238E27FC236}">
                <a16:creationId xmlns:a16="http://schemas.microsoft.com/office/drawing/2014/main" id="{49A5ECC5-0725-43A3-8183-CC7E566CEE58}"/>
              </a:ext>
            </a:extLst>
          </p:cNvPr>
          <p:cNvCxnSpPr/>
          <p:nvPr/>
        </p:nvCxnSpPr>
        <p:spPr>
          <a:xfrm flipV="1">
            <a:off x="3924300" y="2667000"/>
            <a:ext cx="5408613" cy="68580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522" name="Group 4">
            <a:extLst>
              <a:ext uri="{FF2B5EF4-FFF2-40B4-BE49-F238E27FC236}">
                <a16:creationId xmlns:a16="http://schemas.microsoft.com/office/drawing/2014/main" id="{35B86567-41FC-45C6-88F6-CB053A87484B}"/>
              </a:ext>
            </a:extLst>
          </p:cNvPr>
          <p:cNvGrpSpPr>
            <a:grpSpLocks noChangeAspect="1"/>
          </p:cNvGrpSpPr>
          <p:nvPr/>
        </p:nvGrpSpPr>
        <p:grpSpPr bwMode="auto">
          <a:xfrm>
            <a:off x="0" y="-107950"/>
            <a:ext cx="8915400" cy="6303963"/>
            <a:chOff x="144" y="144"/>
            <a:chExt cx="6066" cy="3720"/>
          </a:xfrm>
        </p:grpSpPr>
        <p:sp>
          <p:nvSpPr>
            <p:cNvPr id="107526" name="AutoShape 3">
              <a:extLst>
                <a:ext uri="{FF2B5EF4-FFF2-40B4-BE49-F238E27FC236}">
                  <a16:creationId xmlns:a16="http://schemas.microsoft.com/office/drawing/2014/main" id="{DA007203-6489-48A6-8659-5FC9BDBFAFC1}"/>
                </a:ext>
              </a:extLst>
            </p:cNvPr>
            <p:cNvSpPr>
              <a:spLocks noChangeAspect="1" noChangeArrowheads="1" noTextEdit="1"/>
            </p:cNvSpPr>
            <p:nvPr/>
          </p:nvSpPr>
          <p:spPr bwMode="auto">
            <a:xfrm>
              <a:off x="144" y="144"/>
              <a:ext cx="6048" cy="3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07527" name="Picture 5">
              <a:extLst>
                <a:ext uri="{FF2B5EF4-FFF2-40B4-BE49-F238E27FC236}">
                  <a16:creationId xmlns:a16="http://schemas.microsoft.com/office/drawing/2014/main" id="{3A92981B-2BE1-444F-A0FE-68FA56D527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874" t="2840" r="4144" b="12231"/>
            <a:stretch>
              <a:fillRect/>
            </a:stretch>
          </p:blipFill>
          <p:spPr bwMode="auto">
            <a:xfrm>
              <a:off x="227" y="325"/>
              <a:ext cx="5983" cy="3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Oval 6">
            <a:extLst>
              <a:ext uri="{FF2B5EF4-FFF2-40B4-BE49-F238E27FC236}">
                <a16:creationId xmlns:a16="http://schemas.microsoft.com/office/drawing/2014/main" id="{B65BD1D5-DAB7-46F4-8A57-8D37A826D5B3}"/>
              </a:ext>
            </a:extLst>
          </p:cNvPr>
          <p:cNvSpPr/>
          <p:nvPr/>
        </p:nvSpPr>
        <p:spPr>
          <a:xfrm>
            <a:off x="3657600" y="4800600"/>
            <a:ext cx="2898775" cy="8382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TextBox 10">
            <a:extLst>
              <a:ext uri="{FF2B5EF4-FFF2-40B4-BE49-F238E27FC236}">
                <a16:creationId xmlns:a16="http://schemas.microsoft.com/office/drawing/2014/main" id="{BA63F3AA-19F6-46D0-860A-8C8306AB3D1E}"/>
              </a:ext>
            </a:extLst>
          </p:cNvPr>
          <p:cNvSpPr txBox="1"/>
          <p:nvPr/>
        </p:nvSpPr>
        <p:spPr>
          <a:xfrm>
            <a:off x="9190038" y="2667000"/>
            <a:ext cx="2773362" cy="1754188"/>
          </a:xfrm>
          <a:prstGeom prst="rect">
            <a:avLst/>
          </a:prstGeom>
          <a:solidFill>
            <a:schemeClr val="bg2"/>
          </a:solidFill>
          <a:ln>
            <a:solidFill>
              <a:schemeClr val="bg1">
                <a:lumMod val="75000"/>
              </a:schemeClr>
            </a:solidFill>
          </a:ln>
        </p:spPr>
        <p:txBody>
          <a:bodyPr>
            <a:spAutoFit/>
          </a:bodyPr>
          <a:lstStyle/>
          <a:p>
            <a:pPr eaLnBrk="1" fontAlgn="auto" hangingPunct="1">
              <a:spcBef>
                <a:spcPts val="0"/>
              </a:spcBef>
              <a:spcAft>
                <a:spcPts val="0"/>
              </a:spcAft>
              <a:defRPr/>
            </a:pPr>
            <a:r>
              <a:rPr lang="en-US" dirty="0">
                <a:latin typeface="+mn-lt"/>
              </a:rPr>
              <a:t>District uses qualified personnel or organizations from the community to provide nutrition education …once/semester.</a:t>
            </a:r>
          </a:p>
        </p:txBody>
      </p:sp>
      <p:cxnSp>
        <p:nvCxnSpPr>
          <p:cNvPr id="8" name="Straight Arrow Connector 7">
            <a:extLst>
              <a:ext uri="{FF2B5EF4-FFF2-40B4-BE49-F238E27FC236}">
                <a16:creationId xmlns:a16="http://schemas.microsoft.com/office/drawing/2014/main" id="{10F9B1F1-54CE-43D6-8807-165D348E8F26}"/>
              </a:ext>
            </a:extLst>
          </p:cNvPr>
          <p:cNvCxnSpPr>
            <a:stCxn id="7" idx="6"/>
          </p:cNvCxnSpPr>
          <p:nvPr/>
        </p:nvCxnSpPr>
        <p:spPr>
          <a:xfrm flipV="1">
            <a:off x="6556375" y="4191000"/>
            <a:ext cx="2740025" cy="102870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334A29D-BD2B-4584-8614-787D85260048}"/>
              </a:ext>
            </a:extLst>
          </p:cNvPr>
          <p:cNvSpPr txBox="1"/>
          <p:nvPr/>
        </p:nvSpPr>
        <p:spPr>
          <a:xfrm>
            <a:off x="9220200" y="2819400"/>
            <a:ext cx="2743200" cy="1754188"/>
          </a:xfrm>
          <a:prstGeom prst="rect">
            <a:avLst/>
          </a:prstGeom>
          <a:solidFill>
            <a:schemeClr val="bg2"/>
          </a:solidFill>
          <a:ln>
            <a:solidFill>
              <a:schemeClr val="bg1">
                <a:lumMod val="75000"/>
              </a:schemeClr>
            </a:solidFill>
          </a:ln>
        </p:spPr>
        <p:txBody>
          <a:bodyPr>
            <a:spAutoFit/>
          </a:bodyPr>
          <a:lstStyle/>
          <a:p>
            <a:pPr eaLnBrk="1" fontAlgn="auto" hangingPunct="1">
              <a:spcBef>
                <a:spcPts val="0"/>
              </a:spcBef>
              <a:spcAft>
                <a:spcPts val="0"/>
              </a:spcAft>
              <a:defRPr/>
            </a:pPr>
            <a:r>
              <a:rPr lang="en-US" dirty="0">
                <a:latin typeface="+mn-lt"/>
              </a:rPr>
              <a:t>Community members are encouraged to access the district’s indoor and outdoor physical activity facilities at specified hours. </a:t>
            </a:r>
          </a:p>
        </p:txBody>
      </p:sp>
      <p:pic>
        <p:nvPicPr>
          <p:cNvPr id="109571" name="Content Placeholder 3">
            <a:extLst>
              <a:ext uri="{FF2B5EF4-FFF2-40B4-BE49-F238E27FC236}">
                <a16:creationId xmlns:a16="http://schemas.microsoft.com/office/drawing/2014/main" id="{BDC3F213-A3A3-4E3F-81C0-611E9D3549F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 y="152400"/>
            <a:ext cx="8767763" cy="603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a:extLst>
              <a:ext uri="{FF2B5EF4-FFF2-40B4-BE49-F238E27FC236}">
                <a16:creationId xmlns:a16="http://schemas.microsoft.com/office/drawing/2014/main" id="{B130D2A7-8A98-43A1-86B7-EC2330189283}"/>
              </a:ext>
            </a:extLst>
          </p:cNvPr>
          <p:cNvSpPr/>
          <p:nvPr/>
        </p:nvSpPr>
        <p:spPr>
          <a:xfrm>
            <a:off x="6019800" y="4800600"/>
            <a:ext cx="2805113" cy="6858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6" name="Straight Arrow Connector 5">
            <a:extLst>
              <a:ext uri="{FF2B5EF4-FFF2-40B4-BE49-F238E27FC236}">
                <a16:creationId xmlns:a16="http://schemas.microsoft.com/office/drawing/2014/main" id="{19F2FB94-22ED-4892-B72E-AEAFED915D88}"/>
              </a:ext>
            </a:extLst>
          </p:cNvPr>
          <p:cNvCxnSpPr/>
          <p:nvPr/>
        </p:nvCxnSpPr>
        <p:spPr>
          <a:xfrm flipV="1">
            <a:off x="8610600" y="4419600"/>
            <a:ext cx="1143000" cy="53340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F77FAF18-14EA-41E8-8EB7-6D564F02981F}"/>
              </a:ext>
            </a:extLst>
          </p:cNvPr>
          <p:cNvSpPr>
            <a:spLocks noGrp="1"/>
          </p:cNvSpPr>
          <p:nvPr>
            <p:ph type="title"/>
          </p:nvPr>
        </p:nvSpPr>
        <p:spPr/>
        <p:txBody>
          <a:bodyPr/>
          <a:lstStyle/>
          <a:p>
            <a:r>
              <a:rPr lang="en-US" altLang="en-US"/>
              <a:t>Objectives</a:t>
            </a:r>
          </a:p>
        </p:txBody>
      </p:sp>
      <p:sp>
        <p:nvSpPr>
          <p:cNvPr id="21506" name="Content Placeholder 3">
            <a:extLst>
              <a:ext uri="{FF2B5EF4-FFF2-40B4-BE49-F238E27FC236}">
                <a16:creationId xmlns:a16="http://schemas.microsoft.com/office/drawing/2014/main" id="{1967F064-ACCB-45BF-B8C1-3680F22FB6A7}"/>
              </a:ext>
            </a:extLst>
          </p:cNvPr>
          <p:cNvSpPr>
            <a:spLocks noGrp="1"/>
          </p:cNvSpPr>
          <p:nvPr>
            <p:ph idx="1"/>
          </p:nvPr>
        </p:nvSpPr>
        <p:spPr>
          <a:xfrm>
            <a:off x="838200" y="1676400"/>
            <a:ext cx="10515600" cy="4572000"/>
          </a:xfrm>
        </p:spPr>
        <p:txBody>
          <a:bodyPr/>
          <a:lstStyle/>
          <a:p>
            <a:pPr marL="0" indent="0">
              <a:buFont typeface="Wingdings" panose="05000000000000000000" pitchFamily="2" charset="2"/>
              <a:buNone/>
              <a:defRPr/>
            </a:pPr>
            <a:r>
              <a:rPr lang="en-US" altLang="en-US" dirty="0"/>
              <a:t>By the end of the class, participants will be able to…</a:t>
            </a:r>
          </a:p>
          <a:p>
            <a:pPr>
              <a:spcBef>
                <a:spcPts val="0"/>
              </a:spcBef>
              <a:defRPr/>
            </a:pPr>
            <a:r>
              <a:rPr lang="en-US" altLang="en-US" dirty="0"/>
              <a:t>Understand importance of collaborating with community health professionals.</a:t>
            </a:r>
          </a:p>
          <a:p>
            <a:pPr>
              <a:defRPr/>
            </a:pPr>
            <a:r>
              <a:rPr lang="en-US" altLang="en-US" dirty="0"/>
              <a:t>Identify health professional partners.</a:t>
            </a:r>
          </a:p>
          <a:p>
            <a:pPr>
              <a:defRPr/>
            </a:pPr>
            <a:r>
              <a:rPr lang="en-US" altLang="en-US" dirty="0"/>
              <a:t>Learn methods for connecting with community health professionals.</a:t>
            </a:r>
          </a:p>
          <a:p>
            <a:pPr>
              <a:defRPr/>
            </a:pPr>
            <a:r>
              <a:rPr lang="en-US" altLang="en-US" dirty="0"/>
              <a:t>Discover ways to collaborate with community health professionals to create healthier school environments.</a:t>
            </a:r>
          </a:p>
          <a:p>
            <a:pPr>
              <a:defRPr/>
            </a:pPr>
            <a:endParaRPr lang="en-US" altLang="en-US" dirty="0"/>
          </a:p>
          <a:p>
            <a:pPr>
              <a:defRPr/>
            </a:pPr>
            <a:endParaRPr lang="en-US" altLang="en-US" dirty="0"/>
          </a:p>
        </p:txBody>
      </p:sp>
    </p:spTree>
  </p:cSld>
  <p:clrMapOvr>
    <a:masterClrMapping/>
  </p:clrMapOvr>
  <p:transition spd="slow">
    <p:wipe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Title 2">
            <a:extLst>
              <a:ext uri="{FF2B5EF4-FFF2-40B4-BE49-F238E27FC236}">
                <a16:creationId xmlns:a16="http://schemas.microsoft.com/office/drawing/2014/main" id="{80638A73-A1D2-4CBF-81AA-8B818CC6AF6B}"/>
              </a:ext>
            </a:extLst>
          </p:cNvPr>
          <p:cNvSpPr>
            <a:spLocks noGrp="1"/>
          </p:cNvSpPr>
          <p:nvPr>
            <p:ph type="title"/>
          </p:nvPr>
        </p:nvSpPr>
        <p:spPr/>
        <p:txBody>
          <a:bodyPr rtlCol="0">
            <a:normAutofit fontScale="90000"/>
          </a:bodyPr>
          <a:lstStyle/>
          <a:p>
            <a:pPr eaLnBrk="1" fontAlgn="auto" hangingPunct="1">
              <a:spcAft>
                <a:spcPts val="0"/>
              </a:spcAft>
              <a:defRPr/>
            </a:pPr>
            <a:br>
              <a:rPr lang="en-US" altLang="en-US" dirty="0"/>
            </a:br>
            <a:r>
              <a:rPr lang="en-US" altLang="en-US" dirty="0"/>
              <a:t>Taking a Closer Look!</a:t>
            </a:r>
            <a:br>
              <a:rPr lang="en-US" altLang="en-US" dirty="0"/>
            </a:br>
            <a:endParaRPr lang="en-US" altLang="en-US" dirty="0"/>
          </a:p>
        </p:txBody>
      </p:sp>
      <p:pic>
        <p:nvPicPr>
          <p:cNvPr id="5" name="Picture 4">
            <a:extLst>
              <a:ext uri="{FF2B5EF4-FFF2-40B4-BE49-F238E27FC236}">
                <a16:creationId xmlns:a16="http://schemas.microsoft.com/office/drawing/2014/main" id="{77ECC0E6-6AB6-4578-A1F1-487CD56858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7100" y="2103437"/>
            <a:ext cx="5257800" cy="35052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spd="slow">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a:extLst>
              <a:ext uri="{FF2B5EF4-FFF2-40B4-BE49-F238E27FC236}">
                <a16:creationId xmlns:a16="http://schemas.microsoft.com/office/drawing/2014/main" id="{D981AEF6-67E1-4DFA-AB27-03915C838AED}"/>
              </a:ext>
            </a:extLst>
          </p:cNvPr>
          <p:cNvSpPr>
            <a:spLocks noGrp="1"/>
          </p:cNvSpPr>
          <p:nvPr>
            <p:ph type="title"/>
          </p:nvPr>
        </p:nvSpPr>
        <p:spPr/>
        <p:txBody>
          <a:bodyPr/>
          <a:lstStyle/>
          <a:p>
            <a:r>
              <a:rPr lang="en-US" altLang="en-US"/>
              <a:t>Wellness Policy Tools and Assistance</a:t>
            </a:r>
          </a:p>
        </p:txBody>
      </p:sp>
      <p:sp>
        <p:nvSpPr>
          <p:cNvPr id="113667" name="Content Placeholder 1">
            <a:extLst>
              <a:ext uri="{FF2B5EF4-FFF2-40B4-BE49-F238E27FC236}">
                <a16:creationId xmlns:a16="http://schemas.microsoft.com/office/drawing/2014/main" id="{A8B54A7C-4357-4D57-9109-B08A9769A7B0}"/>
              </a:ext>
            </a:extLst>
          </p:cNvPr>
          <p:cNvSpPr>
            <a:spLocks noGrp="1"/>
          </p:cNvSpPr>
          <p:nvPr>
            <p:ph idx="1"/>
          </p:nvPr>
        </p:nvSpPr>
        <p:spPr/>
        <p:txBody>
          <a:bodyPr/>
          <a:lstStyle/>
          <a:p>
            <a:r>
              <a:rPr lang="en-US" altLang="en-US"/>
              <a:t>Kansas School Wellness Policy Model Guidelines </a:t>
            </a:r>
          </a:p>
          <a:p>
            <a:r>
              <a:rPr lang="en-US" altLang="en-US"/>
              <a:t>Creating Healthier Schools Handouts and Brochures</a:t>
            </a:r>
          </a:p>
          <a:p>
            <a:r>
              <a:rPr lang="en-US" altLang="en-US"/>
              <a:t>Resources from Other Organizations</a:t>
            </a:r>
          </a:p>
          <a:p>
            <a:r>
              <a:rPr lang="en-US" altLang="en-US"/>
              <a:t>Resources for School Wellness Committees and KSDE Wellness Coaches </a:t>
            </a:r>
          </a:p>
          <a:p>
            <a:endParaRPr lang="en-US" altLang="en-US"/>
          </a:p>
          <a:p>
            <a:endParaRPr lang="en-US" altLang="en-US"/>
          </a:p>
        </p:txBody>
      </p:sp>
      <p:sp>
        <p:nvSpPr>
          <p:cNvPr id="113668" name="TextBox 4">
            <a:extLst>
              <a:ext uri="{FF2B5EF4-FFF2-40B4-BE49-F238E27FC236}">
                <a16:creationId xmlns:a16="http://schemas.microsoft.com/office/drawing/2014/main" id="{2C1EA7AA-4E36-46B3-9191-769943C86CF1}"/>
              </a:ext>
            </a:extLst>
          </p:cNvPr>
          <p:cNvSpPr txBox="1">
            <a:spLocks noChangeArrowheads="1"/>
          </p:cNvSpPr>
          <p:nvPr/>
        </p:nvSpPr>
        <p:spPr bwMode="auto">
          <a:xfrm>
            <a:off x="9525000" y="1787525"/>
            <a:ext cx="2362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spcAft>
                <a:spcPts val="1200"/>
              </a:spcAft>
              <a:buClr>
                <a:srgbClr val="7030A0"/>
              </a:buClr>
              <a:buFont typeface="Wingdings" panose="05000000000000000000" pitchFamily="2" charset="2"/>
              <a:buChar char="§"/>
              <a:defRPr sz="3000">
                <a:solidFill>
                  <a:schemeClr val="tx1"/>
                </a:solidFill>
                <a:latin typeface="Calibri" panose="020F0502020204030204" pitchFamily="34" charset="0"/>
              </a:defRPr>
            </a:lvl1pPr>
            <a:lvl2pPr marL="742950" indent="-285750">
              <a:spcBef>
                <a:spcPts val="600"/>
              </a:spcBef>
              <a:spcAft>
                <a:spcPts val="1200"/>
              </a:spcAft>
              <a:buClr>
                <a:srgbClr val="008000"/>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spcAft>
                <a:spcPct val="0"/>
              </a:spcAft>
              <a:buClrTx/>
              <a:buFontTx/>
              <a:buNone/>
            </a:pPr>
            <a:r>
              <a:rPr lang="en-US" altLang="en-US" sz="2400">
                <a:solidFill>
                  <a:schemeClr val="bg1"/>
                </a:solidFill>
                <a:latin typeface="Arial" panose="020B0604020202020204" pitchFamily="34" charset="0"/>
              </a:rPr>
              <a:t>www.kn-eat.org</a:t>
            </a:r>
          </a:p>
        </p:txBody>
      </p:sp>
    </p:spTree>
  </p:cSld>
  <p:clrMapOvr>
    <a:masterClrMapping/>
  </p:clrMapOvr>
  <p:transition spd="slow">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13">
            <a:extLst>
              <a:ext uri="{FF2B5EF4-FFF2-40B4-BE49-F238E27FC236}">
                <a16:creationId xmlns:a16="http://schemas.microsoft.com/office/drawing/2014/main" id="{F7689946-F22F-41F7-882B-5D063ABE28E6}"/>
              </a:ext>
            </a:extLst>
          </p:cNvPr>
          <p:cNvPicPr>
            <a:picLocks noChangeAspect="1"/>
          </p:cNvPicPr>
          <p:nvPr/>
        </p:nvPicPr>
        <p:blipFill>
          <a:blip r:embed="rId3">
            <a:extLst>
              <a:ext uri="{28A0092B-C50C-407E-A947-70E740481C1C}">
                <a14:useLocalDpi xmlns:a14="http://schemas.microsoft.com/office/drawing/2010/main" val="0"/>
              </a:ext>
            </a:extLst>
          </a:blip>
          <a:srcRect b="20715"/>
          <a:stretch>
            <a:fillRect/>
          </a:stretch>
        </p:blipFill>
        <p:spPr bwMode="auto">
          <a:xfrm>
            <a:off x="6553200" y="2981325"/>
            <a:ext cx="5097463" cy="33845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15715" name="Picture 14">
            <a:extLst>
              <a:ext uri="{FF2B5EF4-FFF2-40B4-BE49-F238E27FC236}">
                <a16:creationId xmlns:a16="http://schemas.microsoft.com/office/drawing/2014/main" id="{91C46D56-93CC-48CB-B4D9-50F38F3B7DE3}"/>
              </a:ext>
            </a:extLst>
          </p:cNvPr>
          <p:cNvPicPr>
            <a:picLocks noChangeAspect="1"/>
          </p:cNvPicPr>
          <p:nvPr/>
        </p:nvPicPr>
        <p:blipFill>
          <a:blip r:embed="rId4">
            <a:extLst>
              <a:ext uri="{28A0092B-C50C-407E-A947-70E740481C1C}">
                <a14:useLocalDpi xmlns:a14="http://schemas.microsoft.com/office/drawing/2010/main" val="0"/>
              </a:ext>
            </a:extLst>
          </a:blip>
          <a:srcRect l="3859" r="6110"/>
          <a:stretch>
            <a:fillRect/>
          </a:stretch>
        </p:blipFill>
        <p:spPr bwMode="auto">
          <a:xfrm>
            <a:off x="557213" y="3602038"/>
            <a:ext cx="5729287" cy="2413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15716" name="Picture 48">
            <a:extLst>
              <a:ext uri="{FF2B5EF4-FFF2-40B4-BE49-F238E27FC236}">
                <a16:creationId xmlns:a16="http://schemas.microsoft.com/office/drawing/2014/main" id="{A3E4B124-0340-4056-8725-37757160CA2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92813" y="395288"/>
            <a:ext cx="5657850" cy="24828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15717" name="Picture 8">
            <a:extLst>
              <a:ext uri="{FF2B5EF4-FFF2-40B4-BE49-F238E27FC236}">
                <a16:creationId xmlns:a16="http://schemas.microsoft.com/office/drawing/2014/main" id="{CE94644C-79E4-4D0C-9B34-649A773761F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7850" y="377825"/>
            <a:ext cx="5238750"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Straight Arrow Connector 19">
            <a:extLst>
              <a:ext uri="{FF2B5EF4-FFF2-40B4-BE49-F238E27FC236}">
                <a16:creationId xmlns:a16="http://schemas.microsoft.com/office/drawing/2014/main" id="{85897858-458C-4FB1-91B6-8AD76BB96750}"/>
              </a:ext>
            </a:extLst>
          </p:cNvPr>
          <p:cNvCxnSpPr/>
          <p:nvPr/>
        </p:nvCxnSpPr>
        <p:spPr>
          <a:xfrm flipV="1">
            <a:off x="3176588" y="609600"/>
            <a:ext cx="4367212" cy="1962150"/>
          </a:xfrm>
          <a:prstGeom prst="straightConnector1">
            <a:avLst/>
          </a:prstGeom>
          <a:ln w="38100">
            <a:solidFill>
              <a:srgbClr val="0066CC"/>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94CA540D-434B-49B6-8DB9-4727D66400D1}"/>
              </a:ext>
            </a:extLst>
          </p:cNvPr>
          <p:cNvCxnSpPr/>
          <p:nvPr/>
        </p:nvCxnSpPr>
        <p:spPr>
          <a:xfrm>
            <a:off x="1981200" y="2968625"/>
            <a:ext cx="609600" cy="588963"/>
          </a:xfrm>
          <a:prstGeom prst="straightConnector1">
            <a:avLst/>
          </a:prstGeom>
          <a:ln w="38100">
            <a:solidFill>
              <a:srgbClr val="0066CC"/>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9CAF441-75E8-434C-B9AA-F67A5E3A0C0F}"/>
              </a:ext>
            </a:extLst>
          </p:cNvPr>
          <p:cNvCxnSpPr/>
          <p:nvPr/>
        </p:nvCxnSpPr>
        <p:spPr>
          <a:xfrm>
            <a:off x="4495800" y="3054350"/>
            <a:ext cx="2800350" cy="165100"/>
          </a:xfrm>
          <a:prstGeom prst="straightConnector1">
            <a:avLst/>
          </a:prstGeom>
          <a:ln w="38100">
            <a:solidFill>
              <a:srgbClr val="0066CC"/>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9C8D0962-E129-4D33-A9E6-9BE50F041FAB}"/>
              </a:ext>
            </a:extLst>
          </p:cNvPr>
          <p:cNvSpPr>
            <a:spLocks noGrp="1"/>
          </p:cNvSpPr>
          <p:nvPr>
            <p:ph idx="4294967295"/>
          </p:nvPr>
        </p:nvSpPr>
        <p:spPr>
          <a:xfrm>
            <a:off x="2209800" y="3886200"/>
            <a:ext cx="7848600" cy="1708150"/>
          </a:xfrm>
        </p:spPr>
        <p:txBody>
          <a:bodyPr>
            <a:spAutoFit/>
          </a:bodyPr>
          <a:lstStyle/>
          <a:p>
            <a:pPr algn="ctr" eaLnBrk="1" hangingPunct="1">
              <a:buFont typeface="Arial" panose="020B0604020202020204" pitchFamily="34" charset="0"/>
              <a:buNone/>
            </a:pPr>
            <a:r>
              <a:rPr lang="en-US" altLang="en-US" i="1"/>
              <a:t>"Coming together is a beginning, staying together is progress, and working together is success." </a:t>
            </a:r>
          </a:p>
          <a:p>
            <a:pPr algn="r" eaLnBrk="1" hangingPunct="1">
              <a:buFont typeface="Arial" panose="020B0604020202020204" pitchFamily="34" charset="0"/>
              <a:buNone/>
            </a:pPr>
            <a:r>
              <a:rPr lang="en-US" altLang="en-US" i="1"/>
              <a:t>– Henry Ford</a:t>
            </a:r>
            <a:endParaRPr lang="en-US" altLang="en-US" b="1" i="1"/>
          </a:p>
        </p:txBody>
      </p:sp>
      <p:pic>
        <p:nvPicPr>
          <p:cNvPr id="5" name="Picture 4">
            <a:extLst>
              <a:ext uri="{FF2B5EF4-FFF2-40B4-BE49-F238E27FC236}">
                <a16:creationId xmlns:a16="http://schemas.microsoft.com/office/drawing/2014/main" id="{CDB57CD2-D459-4A6E-AE47-758177645E0B}"/>
              </a:ext>
            </a:extLst>
          </p:cNvPr>
          <p:cNvPicPr>
            <a:picLocks noChangeAspect="1"/>
          </p:cNvPicPr>
          <p:nvPr/>
        </p:nvPicPr>
        <p:blipFill>
          <a:blip r:embed="rId3"/>
          <a:stretch>
            <a:fillRect/>
          </a:stretch>
        </p:blipFill>
        <p:spPr>
          <a:xfrm>
            <a:off x="3724275" y="381000"/>
            <a:ext cx="4286250" cy="3124200"/>
          </a:xfrm>
          <a:prstGeom prst="ellipse">
            <a:avLst/>
          </a:prstGeom>
          <a:ln>
            <a:noFill/>
          </a:ln>
          <a:effectLst>
            <a:softEdge rad="112500"/>
          </a:effectLst>
        </p:spPr>
      </p:pic>
    </p:spTree>
  </p:cSld>
  <p:clrMapOvr>
    <a:masterClrMapping/>
  </p:clrMapOvr>
  <p:transition spd="slow">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2">
            <a:extLst>
              <a:ext uri="{FF2B5EF4-FFF2-40B4-BE49-F238E27FC236}">
                <a16:creationId xmlns:a16="http://schemas.microsoft.com/office/drawing/2014/main" id="{85DF323D-DE00-424E-9142-1F16FFBF54A9}"/>
              </a:ext>
            </a:extLst>
          </p:cNvPr>
          <p:cNvSpPr>
            <a:spLocks noGrp="1"/>
          </p:cNvSpPr>
          <p:nvPr>
            <p:ph type="title"/>
          </p:nvPr>
        </p:nvSpPr>
        <p:spPr/>
        <p:txBody>
          <a:bodyPr/>
          <a:lstStyle/>
          <a:p>
            <a:pPr eaLnBrk="1" hangingPunct="1"/>
            <a:r>
              <a:rPr lang="en-US" altLang="en-US"/>
              <a:t>Sustaining Efforts</a:t>
            </a:r>
          </a:p>
        </p:txBody>
      </p:sp>
      <p:sp>
        <p:nvSpPr>
          <p:cNvPr id="119811" name="Content Placeholder 6">
            <a:extLst>
              <a:ext uri="{FF2B5EF4-FFF2-40B4-BE49-F238E27FC236}">
                <a16:creationId xmlns:a16="http://schemas.microsoft.com/office/drawing/2014/main" id="{00B62A97-58BE-4AC5-A6C3-0E8846898E70}"/>
              </a:ext>
            </a:extLst>
          </p:cNvPr>
          <p:cNvSpPr>
            <a:spLocks noGrp="1"/>
          </p:cNvSpPr>
          <p:nvPr>
            <p:ph idx="1"/>
          </p:nvPr>
        </p:nvSpPr>
        <p:spPr/>
        <p:txBody>
          <a:bodyPr/>
          <a:lstStyle/>
          <a:p>
            <a:pPr eaLnBrk="1" hangingPunct="1"/>
            <a:r>
              <a:rPr lang="en-US" altLang="en-US"/>
              <a:t>Make it easy to participate in wellness activities.</a:t>
            </a:r>
          </a:p>
          <a:p>
            <a:pPr eaLnBrk="1" hangingPunct="1"/>
            <a:r>
              <a:rPr lang="en-US" altLang="en-US"/>
              <a:t>Make it a “win-win” experience. </a:t>
            </a:r>
          </a:p>
          <a:p>
            <a:pPr eaLnBrk="1" hangingPunct="1"/>
            <a:r>
              <a:rPr lang="en-US" altLang="en-US"/>
              <a:t>Show appreciation.</a:t>
            </a:r>
          </a:p>
          <a:p>
            <a:pPr eaLnBrk="1" hangingPunct="1"/>
            <a:r>
              <a:rPr lang="en-US" altLang="en-US"/>
              <a:t>Ask for feedback.</a:t>
            </a:r>
          </a:p>
          <a:p>
            <a:pPr eaLnBrk="1" hangingPunct="1"/>
            <a:r>
              <a:rPr lang="en-US" altLang="en-US"/>
              <a:t>Continue to assess and engage in ongoing action planning.</a:t>
            </a:r>
          </a:p>
          <a:p>
            <a:pPr eaLnBrk="1" hangingPunct="1"/>
            <a:r>
              <a:rPr lang="en-US" altLang="en-US"/>
              <a:t>Reach out to other community health professionals.</a:t>
            </a:r>
          </a:p>
          <a:p>
            <a:pPr eaLnBrk="1" hangingPunct="1"/>
            <a:r>
              <a:rPr lang="en-US" altLang="en-US"/>
              <a:t>Allow access to school facilities at certain times. </a:t>
            </a:r>
          </a:p>
        </p:txBody>
      </p:sp>
    </p:spTree>
  </p:cSld>
  <p:clrMapOvr>
    <a:masterClrMapping/>
  </p:clrMapOvr>
  <p:transition spd="slow">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2">
            <a:extLst>
              <a:ext uri="{FF2B5EF4-FFF2-40B4-BE49-F238E27FC236}">
                <a16:creationId xmlns:a16="http://schemas.microsoft.com/office/drawing/2014/main" id="{B4D2D802-070E-406E-A89C-0F1AF6DD3568}"/>
              </a:ext>
            </a:extLst>
          </p:cNvPr>
          <p:cNvSpPr>
            <a:spLocks noGrp="1"/>
          </p:cNvSpPr>
          <p:nvPr>
            <p:ph type="title"/>
          </p:nvPr>
        </p:nvSpPr>
        <p:spPr/>
        <p:txBody>
          <a:bodyPr/>
          <a:lstStyle/>
          <a:p>
            <a:r>
              <a:rPr lang="en-US" altLang="en-US"/>
              <a:t>Summary</a:t>
            </a:r>
          </a:p>
        </p:txBody>
      </p:sp>
      <p:sp>
        <p:nvSpPr>
          <p:cNvPr id="121859" name="Content Placeholder 1">
            <a:extLst>
              <a:ext uri="{FF2B5EF4-FFF2-40B4-BE49-F238E27FC236}">
                <a16:creationId xmlns:a16="http://schemas.microsoft.com/office/drawing/2014/main" id="{6FB03ADB-4E80-4145-A810-36E94C070DF4}"/>
              </a:ext>
            </a:extLst>
          </p:cNvPr>
          <p:cNvSpPr>
            <a:spLocks noGrp="1"/>
          </p:cNvSpPr>
          <p:nvPr>
            <p:ph idx="1"/>
          </p:nvPr>
        </p:nvSpPr>
        <p:spPr/>
        <p:txBody>
          <a:bodyPr/>
          <a:lstStyle/>
          <a:p>
            <a:r>
              <a:rPr lang="en-US" altLang="en-US"/>
              <a:t>Significantly improve nutrition, encourage physical activity, and enhance a students’ readiness to learn. </a:t>
            </a:r>
          </a:p>
          <a:p>
            <a:r>
              <a:rPr lang="en-US" altLang="en-US"/>
              <a:t>Community health professionals can enhance the quality and sustainability of school wellness policies and programs.</a:t>
            </a:r>
          </a:p>
          <a:p>
            <a:r>
              <a:rPr lang="en-US" altLang="en-US"/>
              <a:t>Collaboration can encourage more positive, widespread community health outcomes and student success.   </a:t>
            </a:r>
          </a:p>
          <a:p>
            <a:endParaRPr lang="en-US" altLang="en-US"/>
          </a:p>
        </p:txBody>
      </p:sp>
    </p:spTree>
  </p:cSld>
  <p:clrMapOvr>
    <a:masterClrMapping/>
  </p:clrMapOvr>
  <p:transition spd="slow">
    <p:wipe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2">
            <a:extLst>
              <a:ext uri="{FF2B5EF4-FFF2-40B4-BE49-F238E27FC236}">
                <a16:creationId xmlns:a16="http://schemas.microsoft.com/office/drawing/2014/main" id="{6FBDF0C7-6871-4ED7-AAE1-8CC6ED05FBAF}"/>
              </a:ext>
            </a:extLst>
          </p:cNvPr>
          <p:cNvSpPr>
            <a:spLocks noGrp="1"/>
          </p:cNvSpPr>
          <p:nvPr>
            <p:ph type="title"/>
          </p:nvPr>
        </p:nvSpPr>
        <p:spPr/>
        <p:txBody>
          <a:bodyPr/>
          <a:lstStyle/>
          <a:p>
            <a:r>
              <a:rPr lang="en-US" altLang="en-US"/>
              <a:t>Conclusion</a:t>
            </a:r>
          </a:p>
        </p:txBody>
      </p:sp>
      <p:sp>
        <p:nvSpPr>
          <p:cNvPr id="123907" name="Content Placeholder 1">
            <a:extLst>
              <a:ext uri="{FF2B5EF4-FFF2-40B4-BE49-F238E27FC236}">
                <a16:creationId xmlns:a16="http://schemas.microsoft.com/office/drawing/2014/main" id="{8437D082-9E37-460F-9CA7-01AD743594EA}"/>
              </a:ext>
            </a:extLst>
          </p:cNvPr>
          <p:cNvSpPr>
            <a:spLocks noGrp="1"/>
          </p:cNvSpPr>
          <p:nvPr>
            <p:ph idx="1"/>
          </p:nvPr>
        </p:nvSpPr>
        <p:spPr/>
        <p:txBody>
          <a:bodyPr/>
          <a:lstStyle/>
          <a:p>
            <a:r>
              <a:rPr lang="en-US" altLang="en-US"/>
              <a:t>Schools have a responsibility to ensure students are in a healthy school environment. </a:t>
            </a:r>
          </a:p>
          <a:p>
            <a:r>
              <a:rPr lang="en-US" altLang="en-US"/>
              <a:t>Good nutrition supports cognitive development. </a:t>
            </a:r>
          </a:p>
          <a:p>
            <a:r>
              <a:rPr lang="en-US" altLang="en-US"/>
              <a:t>Physical activity may improve school performance and achievement. </a:t>
            </a:r>
          </a:p>
          <a:p>
            <a:r>
              <a:rPr lang="en-US" altLang="en-US"/>
              <a:t>Healthy students are better performing students!</a:t>
            </a:r>
          </a:p>
          <a:p>
            <a:endParaRPr lang="en-US" altLang="en-US"/>
          </a:p>
        </p:txBody>
      </p:sp>
    </p:spTree>
  </p:cSld>
  <p:clrMapOvr>
    <a:masterClrMapping/>
  </p:clrMapOvr>
  <p:transition spd="slow">
    <p:wipe dir="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a:extLst>
              <a:ext uri="{FF2B5EF4-FFF2-40B4-BE49-F238E27FC236}">
                <a16:creationId xmlns:a16="http://schemas.microsoft.com/office/drawing/2014/main" id="{DD85CD98-22AE-49C0-8150-9AB9A6E2FAC8}"/>
              </a:ext>
            </a:extLst>
          </p:cNvPr>
          <p:cNvSpPr>
            <a:spLocks noGrp="1"/>
          </p:cNvSpPr>
          <p:nvPr>
            <p:ph type="title"/>
          </p:nvPr>
        </p:nvSpPr>
        <p:spPr/>
        <p:txBody>
          <a:bodyPr/>
          <a:lstStyle/>
          <a:p>
            <a:r>
              <a:rPr lang="en-US" altLang="en-US"/>
              <a:t>USDA Nondiscrimination Statement</a:t>
            </a:r>
          </a:p>
        </p:txBody>
      </p:sp>
      <p:sp>
        <p:nvSpPr>
          <p:cNvPr id="3" name="Content Placeholder 2">
            <a:extLst>
              <a:ext uri="{FF2B5EF4-FFF2-40B4-BE49-F238E27FC236}">
                <a16:creationId xmlns:a16="http://schemas.microsoft.com/office/drawing/2014/main" id="{2050ABEF-D431-43F2-A4EA-90C361AA7A8B}"/>
              </a:ext>
            </a:extLst>
          </p:cNvPr>
          <p:cNvSpPr>
            <a:spLocks noGrp="1"/>
          </p:cNvSpPr>
          <p:nvPr>
            <p:ph idx="1"/>
          </p:nvPr>
        </p:nvSpPr>
        <p:spPr>
          <a:xfrm>
            <a:off x="685800" y="1676400"/>
            <a:ext cx="10972800" cy="4724400"/>
          </a:xfrm>
        </p:spPr>
        <p:txBody>
          <a:bodyPr/>
          <a:lstStyle/>
          <a:p>
            <a:pPr marL="0" indent="0">
              <a:spcBef>
                <a:spcPts val="0"/>
              </a:spcBef>
              <a:spcAft>
                <a:spcPts val="0"/>
              </a:spcAft>
              <a:buFont typeface="Arial" panose="020B0604020202020204" pitchFamily="34" charset="0"/>
              <a:buNone/>
              <a:defRPr/>
            </a:pPr>
            <a:r>
              <a:rPr lang="en-US" sz="1300" dirty="0">
                <a:solidFill>
                  <a:srgbClr val="000000"/>
                </a:solidFill>
                <a:ea typeface="Calibri" panose="020F0502020204030204" pitchFamily="34" charset="0"/>
                <a:cs typeface="Arial" panose="020B0604020202020204" pitchFamily="34" charset="0"/>
              </a:rPr>
              <a:t>In accordance with Federal civil rights law and U.S. Department of Agriculture (USDA) civil rights regulations and policies, the USDA, its Agencies, offices, and employees, and institutions participating in or administering USDA programs are prohibited from discriminating based on race, color, national origin, sex, disability, age, or reprisal or retaliation for prior civil rights activity in any program or activity conducted or funded by USDA. </a:t>
            </a:r>
            <a:endParaRPr lang="en-US" sz="1300" dirty="0">
              <a:ea typeface="Times New Roman" panose="02020603050405020304" pitchFamily="18" charset="0"/>
              <a:cs typeface="Times New Roman" panose="02020603050405020304" pitchFamily="18" charset="0"/>
            </a:endParaRPr>
          </a:p>
          <a:p>
            <a:pPr marL="0" indent="0">
              <a:spcBef>
                <a:spcPts val="0"/>
              </a:spcBef>
              <a:spcAft>
                <a:spcPts val="0"/>
              </a:spcAft>
              <a:buFont typeface="Arial" panose="020B0604020202020204" pitchFamily="34" charset="0"/>
              <a:buNone/>
              <a:defRPr/>
            </a:pPr>
            <a:r>
              <a:rPr lang="en-US" sz="1300" dirty="0">
                <a:solidFill>
                  <a:srgbClr val="000000"/>
                </a:solidFill>
                <a:ea typeface="Calibri" panose="020F0502020204030204" pitchFamily="34" charset="0"/>
                <a:cs typeface="Arial" panose="020B0604020202020204" pitchFamily="34" charset="0"/>
              </a:rPr>
              <a:t> </a:t>
            </a:r>
            <a:endParaRPr lang="en-US" sz="1300" dirty="0">
              <a:ea typeface="Times New Roman" panose="02020603050405020304" pitchFamily="18" charset="0"/>
              <a:cs typeface="Times New Roman" panose="02020603050405020304" pitchFamily="18" charset="0"/>
            </a:endParaRPr>
          </a:p>
          <a:p>
            <a:pPr marL="0" indent="0">
              <a:spcBef>
                <a:spcPts val="0"/>
              </a:spcBef>
              <a:spcAft>
                <a:spcPts val="0"/>
              </a:spcAft>
              <a:buFont typeface="Arial" panose="020B0604020202020204" pitchFamily="34" charset="0"/>
              <a:buNone/>
              <a:defRPr/>
            </a:pPr>
            <a:r>
              <a:rPr lang="en-US" sz="1300" dirty="0">
                <a:solidFill>
                  <a:srgbClr val="000000"/>
                </a:solidFill>
                <a:ea typeface="Calibri" panose="020F0502020204030204" pitchFamily="34" charset="0"/>
                <a:cs typeface="Arial" panose="020B0604020202020204" pitchFamily="34" charset="0"/>
              </a:rPr>
              <a:t>Persons with disabilities who require alternative means of communication for program information (e.g. Braille, large print, audiotape, American Sign Language, etc.), should contact the Agency (State or local) where they applied for benefits.  Individuals who are deaf, hard of hearing or have speech disabilities may contact USDA through the Federal Relay Service at (800) 877-8339.  Additionally, program information may be made available in languages other than English. </a:t>
            </a:r>
            <a:endParaRPr lang="en-US" sz="1300" dirty="0">
              <a:ea typeface="Times New Roman" panose="02020603050405020304" pitchFamily="18" charset="0"/>
              <a:cs typeface="Times New Roman" panose="02020603050405020304" pitchFamily="18" charset="0"/>
            </a:endParaRPr>
          </a:p>
          <a:p>
            <a:pPr marL="0" indent="0">
              <a:spcBef>
                <a:spcPts val="0"/>
              </a:spcBef>
              <a:spcAft>
                <a:spcPts val="0"/>
              </a:spcAft>
              <a:buFont typeface="Arial" panose="020B0604020202020204" pitchFamily="34" charset="0"/>
              <a:buNone/>
              <a:defRPr/>
            </a:pPr>
            <a:r>
              <a:rPr lang="en-US" sz="1300" dirty="0">
                <a:solidFill>
                  <a:srgbClr val="000000"/>
                </a:solidFill>
                <a:ea typeface="Calibri" panose="020F0502020204030204" pitchFamily="34" charset="0"/>
                <a:cs typeface="Arial" panose="020B0604020202020204" pitchFamily="34" charset="0"/>
              </a:rPr>
              <a:t> </a:t>
            </a:r>
            <a:endParaRPr lang="en-US" sz="1300" dirty="0">
              <a:ea typeface="Times New Roman" panose="02020603050405020304" pitchFamily="18" charset="0"/>
              <a:cs typeface="Times New Roman" panose="02020603050405020304" pitchFamily="18" charset="0"/>
            </a:endParaRPr>
          </a:p>
          <a:p>
            <a:pPr marL="0" indent="0">
              <a:spcBef>
                <a:spcPts val="0"/>
              </a:spcBef>
              <a:spcAft>
                <a:spcPts val="0"/>
              </a:spcAft>
              <a:buFont typeface="Arial" panose="020B0604020202020204" pitchFamily="34" charset="0"/>
              <a:buNone/>
              <a:defRPr/>
            </a:pPr>
            <a:r>
              <a:rPr lang="en-US" sz="1300" dirty="0">
                <a:solidFill>
                  <a:srgbClr val="000000"/>
                </a:solidFill>
                <a:ea typeface="Calibri" panose="020F0502020204030204" pitchFamily="34" charset="0"/>
                <a:cs typeface="Arial" panose="020B0604020202020204" pitchFamily="34" charset="0"/>
              </a:rPr>
              <a:t>To file a program complaint of discrimination, complete the </a:t>
            </a:r>
            <a:r>
              <a:rPr lang="en-US" sz="1300" u="sng" dirty="0">
                <a:solidFill>
                  <a:srgbClr val="0000FF"/>
                </a:solidFill>
                <a:ea typeface="Calibri" panose="020F0502020204030204" pitchFamily="34" charset="0"/>
                <a:cs typeface="Times New Roman" panose="02020603050405020304" pitchFamily="18" charset="0"/>
                <a:hlinkClick r:id="rId3"/>
              </a:rPr>
              <a:t>USDA Program Discrimination Complaint Form</a:t>
            </a:r>
            <a:r>
              <a:rPr lang="en-US" sz="1300" dirty="0">
                <a:solidFill>
                  <a:srgbClr val="000000"/>
                </a:solidFill>
                <a:ea typeface="Calibri" panose="020F0502020204030204" pitchFamily="34" charset="0"/>
                <a:cs typeface="Arial" panose="020B0604020202020204" pitchFamily="34" charset="0"/>
              </a:rPr>
              <a:t>, (AD-3027) found online at </a:t>
            </a:r>
            <a:r>
              <a:rPr lang="en-US" sz="1300" u="sng" dirty="0">
                <a:solidFill>
                  <a:srgbClr val="0000FF"/>
                </a:solidFill>
                <a:ea typeface="Calibri" panose="020F0502020204030204" pitchFamily="34" charset="0"/>
                <a:cs typeface="Times New Roman" panose="02020603050405020304" pitchFamily="18" charset="0"/>
                <a:hlinkClick r:id="rId4"/>
              </a:rPr>
              <a:t>http://www.ascr.usda.gov/complaint_filing_cust.html</a:t>
            </a:r>
            <a:r>
              <a:rPr lang="en-US" sz="1300" dirty="0">
                <a:solidFill>
                  <a:srgbClr val="000000"/>
                </a:solidFill>
                <a:ea typeface="Calibri" panose="020F0502020204030204" pitchFamily="34" charset="0"/>
                <a:cs typeface="Arial" panose="020B0604020202020204" pitchFamily="34" charset="0"/>
              </a:rPr>
              <a:t>, and at any USDA office, or write a letter addressed to USDA and provide in the letter all of the information requested in the form.  To request a copy of the complaint form, call (866) 632-9992. Submit your completed form or letter to USDA by: </a:t>
            </a:r>
            <a:endParaRPr lang="en-US" sz="1300" dirty="0">
              <a:ea typeface="Times New Roman" panose="02020603050405020304" pitchFamily="18" charset="0"/>
              <a:cs typeface="Times New Roman" panose="02020603050405020304" pitchFamily="18" charset="0"/>
            </a:endParaRPr>
          </a:p>
          <a:p>
            <a:pPr marL="0" indent="0">
              <a:spcBef>
                <a:spcPts val="0"/>
              </a:spcBef>
              <a:spcAft>
                <a:spcPts val="0"/>
              </a:spcAft>
              <a:buFont typeface="Arial" panose="020B0604020202020204" pitchFamily="34" charset="0"/>
              <a:buNone/>
              <a:defRPr/>
            </a:pPr>
            <a:r>
              <a:rPr lang="en-US" sz="1300" dirty="0">
                <a:solidFill>
                  <a:srgbClr val="000000"/>
                </a:solidFill>
                <a:ea typeface="Calibri" panose="020F0502020204030204" pitchFamily="34" charset="0"/>
                <a:cs typeface="Arial" panose="020B0604020202020204" pitchFamily="34" charset="0"/>
              </a:rPr>
              <a:t> </a:t>
            </a:r>
            <a:endParaRPr lang="en-US" sz="1300" dirty="0">
              <a:ea typeface="Times New Roman" panose="02020603050405020304" pitchFamily="18" charset="0"/>
              <a:cs typeface="Times New Roman" panose="02020603050405020304" pitchFamily="18" charset="0"/>
            </a:endParaRPr>
          </a:p>
          <a:p>
            <a:pPr>
              <a:spcBef>
                <a:spcPts val="0"/>
              </a:spcBef>
              <a:spcAft>
                <a:spcPts val="0"/>
              </a:spcAft>
              <a:buFont typeface="+mj-lt"/>
              <a:buAutoNum type="arabicParenR"/>
              <a:defRPr/>
            </a:pPr>
            <a:r>
              <a:rPr lang="en-US" sz="1300" dirty="0">
                <a:solidFill>
                  <a:srgbClr val="000000"/>
                </a:solidFill>
                <a:ea typeface="Calibri" panose="020F0502020204030204" pitchFamily="34" charset="0"/>
                <a:cs typeface="Arial" panose="020B0604020202020204" pitchFamily="34" charset="0"/>
              </a:rPr>
              <a:t>Mail: U.S. Department of Agriculture </a:t>
            </a:r>
            <a:endParaRPr lang="en-US" sz="1300" dirty="0">
              <a:ea typeface="Times New Roman" panose="02020603050405020304" pitchFamily="18" charset="0"/>
              <a:cs typeface="Times New Roman" panose="02020603050405020304" pitchFamily="18" charset="0"/>
            </a:endParaRPr>
          </a:p>
          <a:p>
            <a:pPr marL="338138" indent="0">
              <a:spcBef>
                <a:spcPts val="0"/>
              </a:spcBef>
              <a:spcAft>
                <a:spcPts val="0"/>
              </a:spcAft>
              <a:buFont typeface="Arial" panose="020B0604020202020204" pitchFamily="34" charset="0"/>
              <a:buNone/>
              <a:defRPr/>
            </a:pPr>
            <a:r>
              <a:rPr lang="en-US" sz="1300" dirty="0">
                <a:solidFill>
                  <a:srgbClr val="000000"/>
                </a:solidFill>
                <a:ea typeface="Calibri" panose="020F0502020204030204" pitchFamily="34" charset="0"/>
                <a:cs typeface="Arial" panose="020B0604020202020204" pitchFamily="34" charset="0"/>
              </a:rPr>
              <a:t>Office of the Assistant Secretary for Civil Rights </a:t>
            </a:r>
            <a:endParaRPr lang="en-US" sz="1300" dirty="0">
              <a:ea typeface="Times New Roman" panose="02020603050405020304" pitchFamily="18" charset="0"/>
              <a:cs typeface="Times New Roman" panose="02020603050405020304" pitchFamily="18" charset="0"/>
            </a:endParaRPr>
          </a:p>
          <a:p>
            <a:pPr marL="338138" indent="0">
              <a:spcBef>
                <a:spcPts val="0"/>
              </a:spcBef>
              <a:spcAft>
                <a:spcPts val="0"/>
              </a:spcAft>
              <a:buFont typeface="Arial" panose="020B0604020202020204" pitchFamily="34" charset="0"/>
              <a:buNone/>
              <a:defRPr/>
            </a:pPr>
            <a:r>
              <a:rPr lang="en-US" sz="1300" dirty="0">
                <a:solidFill>
                  <a:srgbClr val="000000"/>
                </a:solidFill>
                <a:ea typeface="Calibri" panose="020F0502020204030204" pitchFamily="34" charset="0"/>
                <a:cs typeface="Arial" panose="020B0604020202020204" pitchFamily="34" charset="0"/>
              </a:rPr>
              <a:t>1400 Independence Avenue, SW </a:t>
            </a:r>
            <a:endParaRPr lang="en-US" sz="1300" dirty="0">
              <a:ea typeface="Times New Roman" panose="02020603050405020304" pitchFamily="18" charset="0"/>
              <a:cs typeface="Times New Roman" panose="02020603050405020304" pitchFamily="18" charset="0"/>
            </a:endParaRPr>
          </a:p>
          <a:p>
            <a:pPr marL="338138" indent="0">
              <a:spcBef>
                <a:spcPts val="0"/>
              </a:spcBef>
              <a:spcAft>
                <a:spcPts val="0"/>
              </a:spcAft>
              <a:buFont typeface="Arial" panose="020B0604020202020204" pitchFamily="34" charset="0"/>
              <a:buNone/>
              <a:defRPr/>
            </a:pPr>
            <a:r>
              <a:rPr lang="en-US" sz="1300" dirty="0">
                <a:solidFill>
                  <a:srgbClr val="000000"/>
                </a:solidFill>
                <a:ea typeface="Calibri" panose="020F0502020204030204" pitchFamily="34" charset="0"/>
                <a:cs typeface="Arial" panose="020B0604020202020204" pitchFamily="34" charset="0"/>
              </a:rPr>
              <a:t>Washington, D.C. 20250-9410;</a:t>
            </a:r>
            <a:endParaRPr lang="en-US" sz="1300" dirty="0">
              <a:ea typeface="Times New Roman" panose="02020603050405020304" pitchFamily="18" charset="0"/>
              <a:cs typeface="Times New Roman" panose="02020603050405020304" pitchFamily="18" charset="0"/>
            </a:endParaRPr>
          </a:p>
          <a:p>
            <a:pPr marL="11" indent="0">
              <a:spcBef>
                <a:spcPts val="0"/>
              </a:spcBef>
              <a:spcAft>
                <a:spcPts val="0"/>
              </a:spcAft>
              <a:buFont typeface="Arial" panose="020B0604020202020204" pitchFamily="34" charset="0"/>
              <a:buNone/>
              <a:defRPr/>
            </a:pPr>
            <a:r>
              <a:rPr lang="en-US" sz="1300" dirty="0">
                <a:solidFill>
                  <a:srgbClr val="000000"/>
                </a:solidFill>
                <a:ea typeface="Calibri" panose="020F0502020204030204" pitchFamily="34" charset="0"/>
                <a:cs typeface="Arial" panose="020B0604020202020204" pitchFamily="34" charset="0"/>
              </a:rPr>
              <a:t> </a:t>
            </a:r>
            <a:endParaRPr lang="en-US" sz="1300" dirty="0">
              <a:ea typeface="Times New Roman" panose="02020603050405020304" pitchFamily="18" charset="0"/>
              <a:cs typeface="Times New Roman" panose="02020603050405020304" pitchFamily="18" charset="0"/>
            </a:endParaRPr>
          </a:p>
          <a:p>
            <a:pPr>
              <a:spcBef>
                <a:spcPts val="0"/>
              </a:spcBef>
              <a:spcAft>
                <a:spcPts val="0"/>
              </a:spcAft>
              <a:buFont typeface="+mj-lt"/>
              <a:buAutoNum type="arabicParenR" startAt="2"/>
              <a:defRPr/>
            </a:pPr>
            <a:r>
              <a:rPr lang="en-US" sz="1300" dirty="0">
                <a:solidFill>
                  <a:srgbClr val="000000"/>
                </a:solidFill>
                <a:ea typeface="Calibri" panose="020F0502020204030204" pitchFamily="34" charset="0"/>
                <a:cs typeface="Arial" panose="020B0604020202020204" pitchFamily="34" charset="0"/>
              </a:rPr>
              <a:t>Fax: (202) 690-7442; or </a:t>
            </a:r>
            <a:endParaRPr lang="en-US" sz="1300" dirty="0">
              <a:ea typeface="Times New Roman" panose="02020603050405020304" pitchFamily="18" charset="0"/>
              <a:cs typeface="Times New Roman" panose="02020603050405020304" pitchFamily="18" charset="0"/>
            </a:endParaRPr>
          </a:p>
          <a:p>
            <a:pPr marL="11" indent="0">
              <a:spcBef>
                <a:spcPts val="0"/>
              </a:spcBef>
              <a:spcAft>
                <a:spcPts val="0"/>
              </a:spcAft>
              <a:buFont typeface="Wingdings" panose="05000000000000000000" pitchFamily="2" charset="2"/>
              <a:buNone/>
              <a:defRPr/>
            </a:pPr>
            <a:r>
              <a:rPr lang="en-US" sz="1300" dirty="0">
                <a:solidFill>
                  <a:srgbClr val="000000"/>
                </a:solidFill>
                <a:ea typeface="Calibri" panose="020F0502020204030204" pitchFamily="34" charset="0"/>
                <a:cs typeface="Arial" panose="020B0604020202020204" pitchFamily="34" charset="0"/>
              </a:rPr>
              <a:t> </a:t>
            </a:r>
            <a:endParaRPr lang="en-US" sz="1300" dirty="0">
              <a:ea typeface="Times New Roman" panose="02020603050405020304" pitchFamily="18" charset="0"/>
              <a:cs typeface="Times New Roman" panose="02020603050405020304" pitchFamily="18" charset="0"/>
            </a:endParaRPr>
          </a:p>
          <a:p>
            <a:pPr>
              <a:spcBef>
                <a:spcPts val="0"/>
              </a:spcBef>
              <a:spcAft>
                <a:spcPts val="0"/>
              </a:spcAft>
              <a:buFont typeface="+mj-lt"/>
              <a:buAutoNum type="arabicParenR" startAt="3"/>
              <a:defRPr/>
            </a:pPr>
            <a:r>
              <a:rPr lang="en-US" sz="1300" dirty="0">
                <a:solidFill>
                  <a:srgbClr val="000000"/>
                </a:solidFill>
                <a:ea typeface="Calibri" panose="020F0502020204030204" pitchFamily="34" charset="0"/>
                <a:cs typeface="Arial" panose="020B0604020202020204" pitchFamily="34" charset="0"/>
              </a:rPr>
              <a:t>Email: </a:t>
            </a:r>
            <a:r>
              <a:rPr lang="en-US" sz="1300" u="sng" dirty="0">
                <a:solidFill>
                  <a:srgbClr val="0000FF"/>
                </a:solidFill>
                <a:ea typeface="Calibri" panose="020F0502020204030204" pitchFamily="34" charset="0"/>
                <a:cs typeface="Times New Roman" panose="02020603050405020304" pitchFamily="18" charset="0"/>
                <a:hlinkClick r:id="rId5"/>
              </a:rPr>
              <a:t>program.intake@usda.gov</a:t>
            </a:r>
            <a:r>
              <a:rPr lang="en-US" sz="1300" dirty="0">
                <a:solidFill>
                  <a:srgbClr val="0000FF"/>
                </a:solidFill>
                <a:ea typeface="Calibri" panose="020F0502020204030204" pitchFamily="34" charset="0"/>
                <a:cs typeface="Arial" panose="020B0604020202020204" pitchFamily="34" charset="0"/>
              </a:rPr>
              <a:t>. </a:t>
            </a:r>
            <a:endParaRPr lang="en-US" sz="1300" dirty="0">
              <a:ea typeface="Times New Roman" panose="02020603050405020304" pitchFamily="18" charset="0"/>
              <a:cs typeface="Times New Roman" panose="02020603050405020304" pitchFamily="18" charset="0"/>
            </a:endParaRPr>
          </a:p>
          <a:p>
            <a:pPr marL="11" indent="0">
              <a:spcBef>
                <a:spcPts val="0"/>
              </a:spcBef>
              <a:spcAft>
                <a:spcPts val="0"/>
              </a:spcAft>
              <a:buFont typeface="Arial" panose="020B0604020202020204" pitchFamily="34" charset="0"/>
              <a:buNone/>
              <a:defRPr/>
            </a:pPr>
            <a:r>
              <a:rPr lang="en-US" sz="1300" dirty="0">
                <a:solidFill>
                  <a:srgbClr val="0000FF"/>
                </a:solidFill>
                <a:latin typeface="Times New Roman" panose="02020603050405020304" pitchFamily="18" charset="0"/>
                <a:cs typeface="Arial" panose="020B0604020202020204" pitchFamily="34" charset="0"/>
              </a:rPr>
              <a:t> </a:t>
            </a:r>
            <a:endParaRPr lang="en-US" sz="1300" dirty="0"/>
          </a:p>
          <a:p>
            <a:pPr marL="0" indent="0">
              <a:spcBef>
                <a:spcPts val="0"/>
              </a:spcBef>
              <a:spcAft>
                <a:spcPts val="0"/>
              </a:spcAft>
              <a:buFont typeface="Arial" panose="020B0604020202020204" pitchFamily="34" charset="0"/>
              <a:buNone/>
              <a:tabLst>
                <a:tab pos="5943600" algn="l"/>
              </a:tabLst>
              <a:defRPr/>
            </a:pPr>
            <a:r>
              <a:rPr lang="en-US" sz="1300" dirty="0">
                <a:ea typeface="Times New Roman" panose="02020603050405020304" pitchFamily="18" charset="0"/>
                <a:cs typeface="Times New Roman" panose="02020603050405020304" pitchFamily="18" charset="0"/>
              </a:rPr>
              <a:t>This institution is an equal opportunity provider.</a:t>
            </a:r>
          </a:p>
        </p:txBody>
      </p:sp>
      <p:pic>
        <p:nvPicPr>
          <p:cNvPr id="125956" name="Content Placeholder 3">
            <a:extLst>
              <a:ext uri="{FF2B5EF4-FFF2-40B4-BE49-F238E27FC236}">
                <a16:creationId xmlns:a16="http://schemas.microsoft.com/office/drawing/2014/main" id="{2E883E97-D803-4195-8D7E-F13A8EC6208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058400" y="5105400"/>
            <a:ext cx="13350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id="{DDBB284D-F40A-4B73-8689-C111B8EB8ED0}"/>
              </a:ext>
            </a:extLst>
          </p:cNvPr>
          <p:cNvSpPr>
            <a:spLocks noGrp="1"/>
          </p:cNvSpPr>
          <p:nvPr>
            <p:ph type="title"/>
          </p:nvPr>
        </p:nvSpPr>
        <p:spPr/>
        <p:txBody>
          <a:bodyPr/>
          <a:lstStyle/>
          <a:p>
            <a:r>
              <a:rPr lang="en-US" altLang="en-US"/>
              <a:t>Class Attendance</a:t>
            </a:r>
            <a:endParaRPr lang="en-US" altLang="en-US">
              <a:solidFill>
                <a:srgbClr val="FF0000"/>
              </a:solidFill>
            </a:endParaRPr>
          </a:p>
        </p:txBody>
      </p:sp>
      <p:sp>
        <p:nvSpPr>
          <p:cNvPr id="303107" name="Rectangle 3">
            <a:extLst>
              <a:ext uri="{FF2B5EF4-FFF2-40B4-BE49-F238E27FC236}">
                <a16:creationId xmlns:a16="http://schemas.microsoft.com/office/drawing/2014/main" id="{EBD7EF44-5A55-4DCF-B093-BD406FAAE07B}"/>
              </a:ext>
            </a:extLst>
          </p:cNvPr>
          <p:cNvSpPr>
            <a:spLocks noGrp="1" noChangeArrowheads="1"/>
          </p:cNvSpPr>
          <p:nvPr>
            <p:ph idx="1"/>
          </p:nvPr>
        </p:nvSpPr>
        <p:spPr>
          <a:extLst/>
        </p:spPr>
        <p:txBody>
          <a:bodyPr/>
          <a:lstStyle/>
          <a:p>
            <a:pPr>
              <a:defRPr/>
            </a:pPr>
            <a:r>
              <a:rPr lang="en-US" altLang="en-US" u="sng" dirty="0">
                <a:hlinkClick r:id="rId3"/>
              </a:rPr>
              <a:t>https://www.surveymonkey.com/r/6QDBZS2</a:t>
            </a:r>
            <a:r>
              <a:rPr lang="en-US" altLang="en-US" u="sng" dirty="0"/>
              <a:t> </a:t>
            </a:r>
            <a:endParaRPr lang="en-US" altLang="en-US" u="sng" dirty="0">
              <a:highlight>
                <a:srgbClr val="FFFF00"/>
              </a:highlight>
            </a:endParaRPr>
          </a:p>
        </p:txBody>
      </p:sp>
      <p:sp>
        <p:nvSpPr>
          <p:cNvPr id="4" name="TextBox 3">
            <a:extLst>
              <a:ext uri="{FF2B5EF4-FFF2-40B4-BE49-F238E27FC236}">
                <a16:creationId xmlns:a16="http://schemas.microsoft.com/office/drawing/2014/main" id="{69F495B6-9BB6-49F9-B0FD-6C545FBB1A5D}"/>
              </a:ext>
            </a:extLst>
          </p:cNvPr>
          <p:cNvSpPr txBox="1"/>
          <p:nvPr/>
        </p:nvSpPr>
        <p:spPr>
          <a:xfrm>
            <a:off x="1096963" y="2882900"/>
            <a:ext cx="5643562" cy="2986088"/>
          </a:xfrm>
          <a:prstGeom prst="rect">
            <a:avLst/>
          </a:prstGeom>
          <a:solidFill>
            <a:schemeClr val="bg2"/>
          </a:solidFill>
          <a:ln>
            <a:solidFill>
              <a:schemeClr val="bg2">
                <a:lumMod val="25000"/>
              </a:schemeClr>
            </a:solidFill>
          </a:ln>
        </p:spPr>
        <p:txBody>
          <a:bodyPr>
            <a:spAutoFit/>
          </a:bodyPr>
          <a:lstStyle/>
          <a:p>
            <a:pPr algn="ctr">
              <a:defRPr/>
            </a:pPr>
            <a:endParaRPr lang="en-US" sz="2400" dirty="0"/>
          </a:p>
          <a:p>
            <a:pPr algn="ctr">
              <a:defRPr/>
            </a:pPr>
            <a:r>
              <a:rPr lang="en-US" sz="2000" b="1" dirty="0"/>
              <a:t>Thank you for Attending!</a:t>
            </a:r>
          </a:p>
          <a:p>
            <a:pPr algn="ctr">
              <a:defRPr/>
            </a:pPr>
            <a:endParaRPr lang="en-US" sz="2000" dirty="0"/>
          </a:p>
          <a:p>
            <a:pPr algn="ctr">
              <a:defRPr/>
            </a:pPr>
            <a:r>
              <a:rPr lang="en-US" sz="2000" dirty="0"/>
              <a:t>Please contact us whenever you need assistance.</a:t>
            </a:r>
          </a:p>
          <a:p>
            <a:pPr algn="ctr">
              <a:defRPr/>
            </a:pPr>
            <a:endParaRPr lang="en-US" sz="2000" dirty="0"/>
          </a:p>
          <a:p>
            <a:pPr algn="ctr">
              <a:defRPr/>
            </a:pPr>
            <a:r>
              <a:rPr lang="en-US" sz="2000" dirty="0"/>
              <a:t>785-276-2276</a:t>
            </a:r>
          </a:p>
          <a:p>
            <a:pPr algn="ctr">
              <a:defRPr/>
            </a:pPr>
            <a:r>
              <a:rPr lang="en-US" sz="2000" dirty="0"/>
              <a:t>Child Nutrition &amp; Wellness</a:t>
            </a:r>
          </a:p>
          <a:p>
            <a:pPr algn="ctr">
              <a:defRPr/>
            </a:pPr>
            <a:r>
              <a:rPr lang="en-US" sz="2000" dirty="0">
                <a:hlinkClick r:id="rId4"/>
              </a:rPr>
              <a:t>www.kn-eat.org</a:t>
            </a:r>
            <a:r>
              <a:rPr lang="en-US" sz="2000" dirty="0"/>
              <a:t> </a:t>
            </a:r>
          </a:p>
          <a:p>
            <a:pPr algn="ctr">
              <a:defRPr/>
            </a:pPr>
            <a:endParaRPr lang="en-US" sz="2400" dirty="0"/>
          </a:p>
        </p:txBody>
      </p:sp>
      <p:grpSp>
        <p:nvGrpSpPr>
          <p:cNvPr id="128005" name="Group 4">
            <a:extLst>
              <a:ext uri="{FF2B5EF4-FFF2-40B4-BE49-F238E27FC236}">
                <a16:creationId xmlns:a16="http://schemas.microsoft.com/office/drawing/2014/main" id="{7D20B4C0-E220-4464-87C9-7B051893722C}"/>
              </a:ext>
            </a:extLst>
          </p:cNvPr>
          <p:cNvGrpSpPr>
            <a:grpSpLocks/>
          </p:cNvGrpSpPr>
          <p:nvPr/>
        </p:nvGrpSpPr>
        <p:grpSpPr bwMode="auto">
          <a:xfrm>
            <a:off x="8759825" y="2514600"/>
            <a:ext cx="2593975" cy="3635375"/>
            <a:chOff x="8458200" y="2514600"/>
            <a:chExt cx="2593975" cy="3635375"/>
          </a:xfrm>
        </p:grpSpPr>
        <p:sp>
          <p:nvSpPr>
            <p:cNvPr id="128006" name="TextBox 6">
              <a:extLst>
                <a:ext uri="{FF2B5EF4-FFF2-40B4-BE49-F238E27FC236}">
                  <a16:creationId xmlns:a16="http://schemas.microsoft.com/office/drawing/2014/main" id="{5B4B9493-8AB0-4AAB-AAEE-138CF8F0B74E}"/>
                </a:ext>
              </a:extLst>
            </p:cNvPr>
            <p:cNvSpPr txBox="1">
              <a:spLocks noChangeArrowheads="1"/>
            </p:cNvSpPr>
            <p:nvPr/>
          </p:nvSpPr>
          <p:spPr bwMode="auto">
            <a:xfrm>
              <a:off x="8614258" y="5226450"/>
              <a:ext cx="2437917" cy="92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spcAft>
                  <a:spcPts val="1200"/>
                </a:spcAft>
                <a:buClr>
                  <a:srgbClr val="7030A0"/>
                </a:buClr>
                <a:buFont typeface="Wingdings" panose="05000000000000000000" pitchFamily="2" charset="2"/>
                <a:buChar char="§"/>
                <a:defRPr sz="3000">
                  <a:solidFill>
                    <a:schemeClr val="tx1"/>
                  </a:solidFill>
                  <a:latin typeface="Calibri" panose="020F0502020204030204" pitchFamily="34" charset="0"/>
                </a:defRPr>
              </a:lvl1pPr>
              <a:lvl2pPr marL="742950" indent="-285750">
                <a:spcBef>
                  <a:spcPts val="600"/>
                </a:spcBef>
                <a:spcAft>
                  <a:spcPts val="1200"/>
                </a:spcAft>
                <a:buClr>
                  <a:srgbClr val="008000"/>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spcBef>
                  <a:spcPct val="0"/>
                </a:spcBef>
                <a:spcAft>
                  <a:spcPct val="0"/>
                </a:spcAft>
                <a:buClrTx/>
                <a:buFontTx/>
                <a:buNone/>
              </a:pPr>
              <a:r>
                <a:rPr lang="en-US" altLang="en-US" sz="1800"/>
                <a:t>Collaborating with Community Health Professionals QR Code</a:t>
              </a:r>
            </a:p>
          </p:txBody>
        </p:sp>
        <p:pic>
          <p:nvPicPr>
            <p:cNvPr id="128007" name="Picture 2">
              <a:extLst>
                <a:ext uri="{FF2B5EF4-FFF2-40B4-BE49-F238E27FC236}">
                  <a16:creationId xmlns:a16="http://schemas.microsoft.com/office/drawing/2014/main" id="{303D8F6D-9F46-4FAB-B102-BB7256D14F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8200" y="2514600"/>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85C4C706-CDA3-4574-A2DD-D51727B8551B}"/>
              </a:ext>
            </a:extLst>
          </p:cNvPr>
          <p:cNvSpPr>
            <a:spLocks noGrp="1"/>
          </p:cNvSpPr>
          <p:nvPr>
            <p:ph type="title"/>
          </p:nvPr>
        </p:nvSpPr>
        <p:spPr>
          <a:xfrm>
            <a:off x="4038600" y="1404938"/>
            <a:ext cx="7467600" cy="4157662"/>
          </a:xfrm>
          <a:noFill/>
          <a:extLst>
            <a:ext uri="{909E8E84-426E-40DD-AFC4-6F175D3DCCD1}">
              <a14:hiddenFill xmlns:a14="http://schemas.microsoft.com/office/drawing/2010/main">
                <a:solidFill>
                  <a:schemeClr val="bg2"/>
                </a:solidFill>
              </a14:hiddenFill>
            </a:ext>
          </a:extLst>
        </p:spPr>
        <p:txBody>
          <a:bodyPr/>
          <a:lstStyle/>
          <a:p>
            <a:r>
              <a:rPr lang="en-US" altLang="en-US"/>
              <a:t>Understand Importance of Collaborating with Community Health Professionals</a:t>
            </a:r>
          </a:p>
        </p:txBody>
      </p:sp>
      <p:sp>
        <p:nvSpPr>
          <p:cNvPr id="3" name="Text Placeholder 2">
            <a:extLst>
              <a:ext uri="{FF2B5EF4-FFF2-40B4-BE49-F238E27FC236}">
                <a16:creationId xmlns:a16="http://schemas.microsoft.com/office/drawing/2014/main" id="{D3D0D4A0-045F-4547-96AD-4D029D0ED672}"/>
              </a:ext>
            </a:extLst>
          </p:cNvPr>
          <p:cNvSpPr>
            <a:spLocks noGrp="1"/>
          </p:cNvSpPr>
          <p:nvPr>
            <p:ph type="body" idx="1"/>
          </p:nvPr>
        </p:nvSpPr>
        <p:spPr>
          <a:xfrm>
            <a:off x="828675" y="3462338"/>
            <a:ext cx="10515600" cy="1500187"/>
          </a:xfrm>
        </p:spPr>
        <p:txBody>
          <a:bodyPr/>
          <a:lstStyle/>
          <a:p>
            <a:pPr>
              <a:defRPr/>
            </a:pPr>
            <a:endParaRPr lang="en-US"/>
          </a:p>
        </p:txBody>
      </p:sp>
    </p:spTree>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a:extLst>
              <a:ext uri="{FF2B5EF4-FFF2-40B4-BE49-F238E27FC236}">
                <a16:creationId xmlns:a16="http://schemas.microsoft.com/office/drawing/2014/main" id="{6006C574-404C-4AA2-B6B8-7157416FF7AC}"/>
              </a:ext>
            </a:extLst>
          </p:cNvPr>
          <p:cNvSpPr>
            <a:spLocks noGrp="1"/>
          </p:cNvSpPr>
          <p:nvPr>
            <p:ph type="title"/>
          </p:nvPr>
        </p:nvSpPr>
        <p:spPr/>
        <p:txBody>
          <a:bodyPr/>
          <a:lstStyle/>
          <a:p>
            <a:r>
              <a:rPr lang="en-US" altLang="en-US"/>
              <a:t>Collaboration</a:t>
            </a:r>
          </a:p>
        </p:txBody>
      </p:sp>
      <p:sp>
        <p:nvSpPr>
          <p:cNvPr id="23555" name="Content Placeholder 1">
            <a:extLst>
              <a:ext uri="{FF2B5EF4-FFF2-40B4-BE49-F238E27FC236}">
                <a16:creationId xmlns:a16="http://schemas.microsoft.com/office/drawing/2014/main" id="{F2BB376E-B128-4D4B-A9C9-DFAAB5E09086}"/>
              </a:ext>
            </a:extLst>
          </p:cNvPr>
          <p:cNvSpPr>
            <a:spLocks noGrp="1"/>
          </p:cNvSpPr>
          <p:nvPr>
            <p:ph idx="1"/>
          </p:nvPr>
        </p:nvSpPr>
        <p:spPr/>
        <p:txBody>
          <a:bodyPr/>
          <a:lstStyle/>
          <a:p>
            <a:r>
              <a:rPr lang="en-US" altLang="en-US"/>
              <a:t>Purposeful relationship between two or more people, working together to achieve a common goal. </a:t>
            </a:r>
          </a:p>
          <a:p>
            <a:r>
              <a:rPr lang="en-US" altLang="en-US"/>
              <a:t>Encourages people with different perspectives to come together to get things done.</a:t>
            </a:r>
          </a:p>
          <a:p>
            <a:r>
              <a:rPr lang="en-US" altLang="en-US"/>
              <a:t>Taps into the intellect, skills, and talents of those involved.</a:t>
            </a:r>
          </a:p>
          <a:p>
            <a:r>
              <a:rPr lang="en-US" altLang="en-US"/>
              <a:t>Contribute in ways that best suit strengths. </a:t>
            </a:r>
          </a:p>
          <a:p>
            <a:endParaRPr lang="en-US" altLang="en-US"/>
          </a:p>
          <a:p>
            <a:endParaRPr lang="en-US" altLang="en-US"/>
          </a:p>
          <a:p>
            <a:endParaRPr lang="en-US" altLang="en-US"/>
          </a:p>
          <a:p>
            <a:endParaRPr lang="en-US" altLang="en-US"/>
          </a:p>
        </p:txBody>
      </p:sp>
    </p:spTree>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0189954A-535D-4DCE-88E9-156E7AE51894}"/>
              </a:ext>
            </a:extLst>
          </p:cNvPr>
          <p:cNvSpPr>
            <a:spLocks noGrp="1"/>
          </p:cNvSpPr>
          <p:nvPr>
            <p:ph type="title"/>
          </p:nvPr>
        </p:nvSpPr>
        <p:spPr/>
        <p:txBody>
          <a:bodyPr rtlCol="0">
            <a:normAutofit fontScale="90000"/>
          </a:bodyPr>
          <a:lstStyle/>
          <a:p>
            <a:pPr eaLnBrk="1" fontAlgn="auto" hangingPunct="1">
              <a:spcAft>
                <a:spcPts val="0"/>
              </a:spcAft>
              <a:defRPr/>
            </a:pPr>
            <a:br>
              <a:rPr lang="en-US" altLang="en-US"/>
            </a:br>
            <a:br>
              <a:rPr lang="en-US" altLang="en-US"/>
            </a:br>
            <a:br>
              <a:rPr lang="en-US" altLang="en-US"/>
            </a:br>
            <a:r>
              <a:rPr lang="en-US" altLang="en-US"/>
              <a:t>Popular Partnerships</a:t>
            </a:r>
            <a:br>
              <a:rPr lang="en-US" altLang="en-US"/>
            </a:br>
            <a:br>
              <a:rPr lang="en-US" altLang="en-US"/>
            </a:br>
            <a:br>
              <a:rPr lang="en-US" altLang="en-US"/>
            </a:br>
            <a:endParaRPr lang="en-US" altLang="en-US" dirty="0"/>
          </a:p>
        </p:txBody>
      </p:sp>
      <p:sp>
        <p:nvSpPr>
          <p:cNvPr id="2" name="Content Placeholder 1">
            <a:extLst>
              <a:ext uri="{FF2B5EF4-FFF2-40B4-BE49-F238E27FC236}">
                <a16:creationId xmlns:a16="http://schemas.microsoft.com/office/drawing/2014/main" id="{1841B0B2-A640-45B3-B5D6-19EF59384906}"/>
              </a:ext>
            </a:extLst>
          </p:cNvPr>
          <p:cNvSpPr>
            <a:spLocks noGrp="1"/>
          </p:cNvSpPr>
          <p:nvPr>
            <p:ph idx="4294967295"/>
          </p:nvPr>
        </p:nvSpPr>
        <p:spPr>
          <a:xfrm>
            <a:off x="685800" y="1676400"/>
            <a:ext cx="10591800" cy="4351338"/>
          </a:xfrm>
        </p:spPr>
        <p:txBody>
          <a:bodyPr/>
          <a:lstStyle/>
          <a:p>
            <a:pPr marL="76200" indent="0">
              <a:lnSpc>
                <a:spcPct val="120000"/>
              </a:lnSpc>
              <a:spcBef>
                <a:spcPts val="0"/>
              </a:spcBef>
              <a:buFont typeface="Wingdings" panose="05000000000000000000" pitchFamily="2" charset="2"/>
              <a:buNone/>
              <a:defRPr/>
            </a:pPr>
            <a:r>
              <a:rPr lang="en-US" altLang="en-US" sz="3200" dirty="0"/>
              <a:t>In complementary relationships, the partners have better results when working </a:t>
            </a:r>
            <a:r>
              <a:rPr lang="en-US" sz="3200" dirty="0"/>
              <a:t>together than when working alone. </a:t>
            </a:r>
          </a:p>
          <a:p>
            <a:pPr indent="-266700">
              <a:lnSpc>
                <a:spcPct val="120000"/>
              </a:lnSpc>
              <a:spcBef>
                <a:spcPts val="0"/>
              </a:spcBef>
              <a:defRPr/>
            </a:pPr>
            <a:endParaRPr lang="en-US" altLang="en-US" sz="3200" dirty="0"/>
          </a:p>
          <a:p>
            <a:pPr marL="76200" indent="0">
              <a:lnSpc>
                <a:spcPct val="120000"/>
              </a:lnSpc>
              <a:spcBef>
                <a:spcPts val="0"/>
              </a:spcBef>
              <a:buFont typeface="Wingdings" panose="05000000000000000000" pitchFamily="2" charset="2"/>
              <a:buNone/>
              <a:defRPr/>
            </a:pPr>
            <a:r>
              <a:rPr lang="en-US" sz="3200" dirty="0"/>
              <a:t>Who or what are your dynamic duos?</a:t>
            </a:r>
            <a:endParaRPr lang="en-US" dirty="0"/>
          </a:p>
        </p:txBody>
      </p:sp>
      <p:pic>
        <p:nvPicPr>
          <p:cNvPr id="3" name="Picture 2">
            <a:extLst>
              <a:ext uri="{FF2B5EF4-FFF2-40B4-BE49-F238E27FC236}">
                <a16:creationId xmlns:a16="http://schemas.microsoft.com/office/drawing/2014/main" id="{B2E9C39F-0D17-41A0-B63D-A28AB4A37F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3800" y="3429000"/>
            <a:ext cx="2269549" cy="2743200"/>
          </a:xfrm>
          <a:prstGeom prst="ellipse">
            <a:avLst/>
          </a:prstGeom>
          <a:ln>
            <a:noFill/>
          </a:ln>
          <a:effectLst>
            <a:softEdge rad="112500"/>
          </a:effectLst>
        </p:spPr>
      </p:pic>
    </p:spTree>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2">
            <a:extLst>
              <a:ext uri="{FF2B5EF4-FFF2-40B4-BE49-F238E27FC236}">
                <a16:creationId xmlns:a16="http://schemas.microsoft.com/office/drawing/2014/main" id="{B8AFC421-D0C1-4075-A339-C548F6B8BD99}"/>
              </a:ext>
            </a:extLst>
          </p:cNvPr>
          <p:cNvSpPr>
            <a:spLocks noGrp="1"/>
          </p:cNvSpPr>
          <p:nvPr>
            <p:ph type="title"/>
          </p:nvPr>
        </p:nvSpPr>
        <p:spPr/>
        <p:txBody>
          <a:bodyPr/>
          <a:lstStyle/>
          <a:p>
            <a:r>
              <a:rPr lang="en-US" altLang="en-US"/>
              <a:t>Collaborating with Health Professionals</a:t>
            </a:r>
          </a:p>
        </p:txBody>
      </p:sp>
      <p:sp>
        <p:nvSpPr>
          <p:cNvPr id="27651" name="Content Placeholder 1">
            <a:extLst>
              <a:ext uri="{FF2B5EF4-FFF2-40B4-BE49-F238E27FC236}">
                <a16:creationId xmlns:a16="http://schemas.microsoft.com/office/drawing/2014/main" id="{345BE7EA-EB5C-4D92-B538-B8F8EA3CAC4B}"/>
              </a:ext>
            </a:extLst>
          </p:cNvPr>
          <p:cNvSpPr>
            <a:spLocks noGrp="1"/>
          </p:cNvSpPr>
          <p:nvPr>
            <p:ph idx="1"/>
          </p:nvPr>
        </p:nvSpPr>
        <p:spPr/>
        <p:txBody>
          <a:bodyPr/>
          <a:lstStyle/>
          <a:p>
            <a:r>
              <a:rPr lang="en-US" altLang="en-US"/>
              <a:t>Collaborating with community health professionals can be a great way to support and advance school wellness initiatives. </a:t>
            </a:r>
          </a:p>
          <a:p>
            <a:r>
              <a:rPr lang="en-US" altLang="en-US"/>
              <a:t>Community health professionals may welcome opportunities to connect with the school community and with students.  </a:t>
            </a:r>
          </a:p>
          <a:p>
            <a:endParaRPr lang="en-US" altLang="en-US"/>
          </a:p>
        </p:txBody>
      </p:sp>
    </p:spTree>
  </p:cSld>
  <p:clrMapOvr>
    <a:masterClrMapping/>
  </p:clrMapOvr>
  <p:transition spd="slow">
    <p:wipe dir="r"/>
  </p:transition>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21664</TotalTime>
  <Words>8258</Words>
  <Application>Microsoft Office PowerPoint</Application>
  <PresentationFormat>Widescreen</PresentationFormat>
  <Paragraphs>787</Paragraphs>
  <Slides>58</Slides>
  <Notes>58</Notes>
  <HiddenSlides>2</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58</vt:i4>
      </vt:variant>
    </vt:vector>
  </HeadingPairs>
  <TitlesOfParts>
    <vt:vector size="66" baseType="lpstr">
      <vt:lpstr>Calibri</vt:lpstr>
      <vt:lpstr>Arial</vt:lpstr>
      <vt:lpstr>Calibri Light</vt:lpstr>
      <vt:lpstr>Wingdings</vt:lpstr>
      <vt:lpstr>Times New Roman</vt:lpstr>
      <vt:lpstr>Cooper Black</vt:lpstr>
      <vt:lpstr>Comic Sans MS</vt:lpstr>
      <vt:lpstr>Office Theme</vt:lpstr>
      <vt:lpstr>PowerPoint Presentation</vt:lpstr>
      <vt:lpstr>PowerPoint Presentation</vt:lpstr>
      <vt:lpstr>Collaborating with  Community Health Professionals</vt:lpstr>
      <vt:lpstr>Class Logistics</vt:lpstr>
      <vt:lpstr>Objectives</vt:lpstr>
      <vt:lpstr>Understand Importance of Collaborating with Community Health Professionals</vt:lpstr>
      <vt:lpstr>Collaboration</vt:lpstr>
      <vt:lpstr>   Popular Partnerships   </vt:lpstr>
      <vt:lpstr>Collaborating with Health Professionals</vt:lpstr>
      <vt:lpstr>Advantages to Collaborating with Community Health Professionals</vt:lpstr>
      <vt:lpstr>Whole School, Whole Child,  Whole Community Model </vt:lpstr>
      <vt:lpstr>Identify Health Professional Partners</vt:lpstr>
      <vt:lpstr>Health Professional Partners</vt:lpstr>
      <vt:lpstr>National Partners</vt:lpstr>
      <vt:lpstr>State Partners</vt:lpstr>
      <vt:lpstr>State Partners, cont. </vt:lpstr>
      <vt:lpstr>Local Partners</vt:lpstr>
      <vt:lpstr>   Health Professionals in Your Community </vt:lpstr>
      <vt:lpstr>Learn Methods for Connecting with Community Health Professionals</vt:lpstr>
      <vt:lpstr>Targeted Messages</vt:lpstr>
      <vt:lpstr>KSDE School Wellness Policy Resources</vt:lpstr>
      <vt:lpstr>Making Connections</vt:lpstr>
      <vt:lpstr>Connect Through Face-to-Face Interactions</vt:lpstr>
      <vt:lpstr>Face-to-Face Meetings and Roundtable Events</vt:lpstr>
      <vt:lpstr>Face-to-Face Networking Experiences</vt:lpstr>
      <vt:lpstr>Face-to-Face Presentations</vt:lpstr>
      <vt:lpstr>Face-to-Face Elevator Pitches</vt:lpstr>
      <vt:lpstr>Elevator Pitch Sample – Parent Committee Member</vt:lpstr>
      <vt:lpstr>Elevator Pitch Sample – Nurse Committee Member</vt:lpstr>
      <vt:lpstr>      “Are You Pitch Perfect?”      </vt:lpstr>
      <vt:lpstr>Connect Using Printable Materials</vt:lpstr>
      <vt:lpstr>Wellness Policy Impact Playbook</vt:lpstr>
      <vt:lpstr>Connecting Through Traditional Media</vt:lpstr>
      <vt:lpstr>Connecting Using Online Tools</vt:lpstr>
      <vt:lpstr>How Socially Connected Is Your Wellness Program? </vt:lpstr>
      <vt:lpstr>How Socially Connected Is Your Wellness Program? </vt:lpstr>
      <vt:lpstr>How Socially Connected Is Your Wellness Program? </vt:lpstr>
      <vt:lpstr>Discover Ways to Collaborate with Community Health Professionals</vt:lpstr>
      <vt:lpstr>Ways to Collaborate</vt:lpstr>
      <vt:lpstr>Resource Support</vt:lpstr>
      <vt:lpstr>Participation in School Wellness Event</vt:lpstr>
      <vt:lpstr>School Wellness Event Ideas</vt:lpstr>
      <vt:lpstr>Sponsoring of a Community Wellness Activity</vt:lpstr>
      <vt:lpstr>Involvement on School Wellness Committee</vt:lpstr>
      <vt:lpstr>PowerPoint Presentation</vt:lpstr>
      <vt:lpstr>PowerPoint Presentation</vt:lpstr>
      <vt:lpstr>PowerPoint Presentation</vt:lpstr>
      <vt:lpstr>PowerPoint Presentation</vt:lpstr>
      <vt:lpstr>PowerPoint Presentation</vt:lpstr>
      <vt:lpstr> Taking a Closer Look! </vt:lpstr>
      <vt:lpstr>Wellness Policy Tools and Assistance</vt:lpstr>
      <vt:lpstr>PowerPoint Presentation</vt:lpstr>
      <vt:lpstr>PowerPoint Presentation</vt:lpstr>
      <vt:lpstr>Sustaining Efforts</vt:lpstr>
      <vt:lpstr>Summary</vt:lpstr>
      <vt:lpstr>Conclusion</vt:lpstr>
      <vt:lpstr>USDA Nondiscrimination Statement</vt:lpstr>
      <vt:lpstr>Class Attendance</vt:lpstr>
    </vt:vector>
  </TitlesOfParts>
  <Company>Ks Dept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Contributing to the Team</dc:title>
  <dc:creator>C S Johnson</dc:creator>
  <cp:lastModifiedBy>Karen M. Seymour</cp:lastModifiedBy>
  <cp:revision>1233</cp:revision>
  <cp:lastPrinted>2020-01-16T21:41:33Z</cp:lastPrinted>
  <dcterms:created xsi:type="dcterms:W3CDTF">2009-08-06T15:08:03Z</dcterms:created>
  <dcterms:modified xsi:type="dcterms:W3CDTF">2021-07-01T20:08:22Z</dcterms:modified>
</cp:coreProperties>
</file>