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4"/>
  </p:notesMasterIdLst>
  <p:sldIdLst>
    <p:sldId id="256" r:id="rId2"/>
    <p:sldId id="258" r:id="rId3"/>
    <p:sldId id="277" r:id="rId4"/>
    <p:sldId id="280" r:id="rId5"/>
    <p:sldId id="281" r:id="rId6"/>
    <p:sldId id="293" r:id="rId7"/>
    <p:sldId id="295" r:id="rId8"/>
    <p:sldId id="298" r:id="rId9"/>
    <p:sldId id="297" r:id="rId10"/>
    <p:sldId id="296" r:id="rId11"/>
    <p:sldId id="294" r:id="rId12"/>
    <p:sldId id="292" r:id="rId13"/>
    <p:sldId id="327" r:id="rId14"/>
    <p:sldId id="328" r:id="rId15"/>
    <p:sldId id="465" r:id="rId16"/>
    <p:sldId id="464" r:id="rId17"/>
    <p:sldId id="466" r:id="rId18"/>
    <p:sldId id="467" r:id="rId19"/>
    <p:sldId id="463" r:id="rId20"/>
    <p:sldId id="329" r:id="rId21"/>
    <p:sldId id="299" r:id="rId22"/>
    <p:sldId id="300" r:id="rId23"/>
    <p:sldId id="302" r:id="rId24"/>
    <p:sldId id="303" r:id="rId25"/>
    <p:sldId id="301" r:id="rId26"/>
    <p:sldId id="304" r:id="rId27"/>
    <p:sldId id="305" r:id="rId28"/>
    <p:sldId id="306" r:id="rId29"/>
    <p:sldId id="309" r:id="rId30"/>
    <p:sldId id="308" r:id="rId31"/>
    <p:sldId id="307" r:id="rId32"/>
    <p:sldId id="310" r:id="rId33"/>
    <p:sldId id="320" r:id="rId34"/>
    <p:sldId id="321" r:id="rId35"/>
    <p:sldId id="322" r:id="rId36"/>
    <p:sldId id="323" r:id="rId37"/>
    <p:sldId id="324" r:id="rId38"/>
    <p:sldId id="325" r:id="rId39"/>
    <p:sldId id="326" r:id="rId40"/>
    <p:sldId id="403" r:id="rId41"/>
    <p:sldId id="291" r:id="rId42"/>
    <p:sldId id="311" r:id="rId43"/>
    <p:sldId id="468" r:id="rId44"/>
    <p:sldId id="318" r:id="rId45"/>
    <p:sldId id="404" r:id="rId46"/>
    <p:sldId id="406" r:id="rId47"/>
    <p:sldId id="316" r:id="rId48"/>
    <p:sldId id="314" r:id="rId49"/>
    <p:sldId id="313" r:id="rId50"/>
    <p:sldId id="315" r:id="rId51"/>
    <p:sldId id="312" r:id="rId52"/>
    <p:sldId id="319" r:id="rId53"/>
    <p:sldId id="405" r:id="rId54"/>
    <p:sldId id="469" r:id="rId55"/>
    <p:sldId id="470" r:id="rId56"/>
    <p:sldId id="471" r:id="rId57"/>
    <p:sldId id="472" r:id="rId58"/>
    <p:sldId id="473" r:id="rId59"/>
    <p:sldId id="290" r:id="rId60"/>
    <p:sldId id="336" r:id="rId61"/>
    <p:sldId id="339" r:id="rId62"/>
    <p:sldId id="517" r:id="rId63"/>
    <p:sldId id="518" r:id="rId64"/>
    <p:sldId id="519" r:id="rId65"/>
    <p:sldId id="520" r:id="rId66"/>
    <p:sldId id="378" r:id="rId67"/>
    <p:sldId id="330" r:id="rId68"/>
    <p:sldId id="335" r:id="rId69"/>
    <p:sldId id="343" r:id="rId70"/>
    <p:sldId id="334" r:id="rId71"/>
    <p:sldId id="332" r:id="rId72"/>
    <p:sldId id="523" r:id="rId73"/>
    <p:sldId id="333" r:id="rId74"/>
    <p:sldId id="331" r:id="rId75"/>
    <p:sldId id="526" r:id="rId76"/>
    <p:sldId id="528" r:id="rId77"/>
    <p:sldId id="529" r:id="rId78"/>
    <p:sldId id="512" r:id="rId79"/>
    <p:sldId id="513" r:id="rId80"/>
    <p:sldId id="514" r:id="rId81"/>
    <p:sldId id="515" r:id="rId82"/>
    <p:sldId id="516" r:id="rId83"/>
    <p:sldId id="365" r:id="rId84"/>
    <p:sldId id="338" r:id="rId85"/>
    <p:sldId id="367" r:id="rId86"/>
    <p:sldId id="521" r:id="rId87"/>
    <p:sldId id="289" r:id="rId88"/>
    <p:sldId id="345" r:id="rId89"/>
    <p:sldId id="522" r:id="rId90"/>
    <p:sldId id="351" r:id="rId91"/>
    <p:sldId id="525" r:id="rId92"/>
    <p:sldId id="354" r:id="rId93"/>
    <p:sldId id="353" r:id="rId94"/>
    <p:sldId id="352" r:id="rId95"/>
    <p:sldId id="402" r:id="rId96"/>
    <p:sldId id="369" r:id="rId97"/>
    <p:sldId id="288" r:id="rId98"/>
    <p:sldId id="362" r:id="rId99"/>
    <p:sldId id="361" r:id="rId100"/>
    <p:sldId id="360" r:id="rId101"/>
    <p:sldId id="359" r:id="rId102"/>
    <p:sldId id="358" r:id="rId103"/>
    <p:sldId id="357" r:id="rId104"/>
    <p:sldId id="364" r:id="rId105"/>
    <p:sldId id="356" r:id="rId106"/>
    <p:sldId id="363" r:id="rId107"/>
    <p:sldId id="368" r:id="rId108"/>
    <p:sldId id="506" r:id="rId109"/>
    <p:sldId id="505" r:id="rId110"/>
    <p:sldId id="504" r:id="rId111"/>
    <p:sldId id="503" r:id="rId112"/>
    <p:sldId id="502" r:id="rId113"/>
    <p:sldId id="501" r:id="rId114"/>
    <p:sldId id="500" r:id="rId115"/>
    <p:sldId id="499" r:id="rId116"/>
    <p:sldId id="498" r:id="rId117"/>
    <p:sldId id="508" r:id="rId118"/>
    <p:sldId id="509" r:id="rId119"/>
    <p:sldId id="511" r:id="rId120"/>
    <p:sldId id="507" r:id="rId121"/>
    <p:sldId id="510" r:id="rId122"/>
    <p:sldId id="427" r:id="rId123"/>
    <p:sldId id="428" r:id="rId124"/>
    <p:sldId id="429" r:id="rId125"/>
    <p:sldId id="430" r:id="rId126"/>
    <p:sldId id="431" r:id="rId127"/>
    <p:sldId id="432" r:id="rId128"/>
    <p:sldId id="442" r:id="rId129"/>
    <p:sldId id="448" r:id="rId130"/>
    <p:sldId id="452" r:id="rId131"/>
    <p:sldId id="453" r:id="rId132"/>
    <p:sldId id="454" r:id="rId133"/>
    <p:sldId id="455" r:id="rId134"/>
    <p:sldId id="456" r:id="rId135"/>
    <p:sldId id="457" r:id="rId136"/>
    <p:sldId id="458" r:id="rId137"/>
    <p:sldId id="444" r:id="rId138"/>
    <p:sldId id="422" r:id="rId139"/>
    <p:sldId id="451" r:id="rId140"/>
    <p:sldId id="441" r:id="rId141"/>
    <p:sldId id="425" r:id="rId142"/>
    <p:sldId id="426" r:id="rId143"/>
    <p:sldId id="459" r:id="rId144"/>
    <p:sldId id="446" r:id="rId145"/>
    <p:sldId id="423" r:id="rId146"/>
    <p:sldId id="447" r:id="rId147"/>
    <p:sldId id="435" r:id="rId148"/>
    <p:sldId id="424" r:id="rId149"/>
    <p:sldId id="445" r:id="rId150"/>
    <p:sldId id="460" r:id="rId151"/>
    <p:sldId id="438" r:id="rId152"/>
    <p:sldId id="461" r:id="rId153"/>
    <p:sldId id="462" r:id="rId154"/>
    <p:sldId id="474" r:id="rId155"/>
    <p:sldId id="475" r:id="rId156"/>
    <p:sldId id="433" r:id="rId157"/>
    <p:sldId id="476" r:id="rId158"/>
    <p:sldId id="477" r:id="rId159"/>
    <p:sldId id="436" r:id="rId160"/>
    <p:sldId id="437" r:id="rId161"/>
    <p:sldId id="434" r:id="rId162"/>
    <p:sldId id="478" r:id="rId163"/>
    <p:sldId id="479" r:id="rId164"/>
    <p:sldId id="480" r:id="rId165"/>
    <p:sldId id="481" r:id="rId166"/>
    <p:sldId id="482" r:id="rId167"/>
    <p:sldId id="483" r:id="rId168"/>
    <p:sldId id="401" r:id="rId169"/>
    <p:sldId id="484" r:id="rId170"/>
    <p:sldId id="485" r:id="rId171"/>
    <p:sldId id="486" r:id="rId172"/>
    <p:sldId id="413" r:id="rId173"/>
    <p:sldId id="492" r:id="rId174"/>
    <p:sldId id="493" r:id="rId175"/>
    <p:sldId id="494" r:id="rId176"/>
    <p:sldId id="495" r:id="rId177"/>
    <p:sldId id="496" r:id="rId178"/>
    <p:sldId id="418" r:id="rId179"/>
    <p:sldId id="414" r:id="rId180"/>
    <p:sldId id="497" r:id="rId181"/>
    <p:sldId id="488" r:id="rId182"/>
    <p:sldId id="489" r:id="rId183"/>
    <p:sldId id="491" r:id="rId184"/>
    <p:sldId id="439" r:id="rId185"/>
    <p:sldId id="440" r:id="rId186"/>
    <p:sldId id="283" r:id="rId187"/>
    <p:sldId id="377" r:id="rId188"/>
    <p:sldId id="376" r:id="rId189"/>
    <p:sldId id="375" r:id="rId190"/>
    <p:sldId id="374" r:id="rId191"/>
    <p:sldId id="286" r:id="rId192"/>
    <p:sldId id="373" r:id="rId193"/>
    <p:sldId id="372" r:id="rId194"/>
    <p:sldId id="371" r:id="rId195"/>
    <p:sldId id="370" r:id="rId196"/>
    <p:sldId id="408" r:id="rId197"/>
    <p:sldId id="409" r:id="rId198"/>
    <p:sldId id="410" r:id="rId199"/>
    <p:sldId id="411" r:id="rId200"/>
    <p:sldId id="412" r:id="rId201"/>
    <p:sldId id="274" r:id="rId202"/>
    <p:sldId id="279" r:id="rId20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Huntley" initials="KH" lastIdx="0" clrIdx="0">
    <p:extLst>
      <p:ext uri="{19B8F6BF-5375-455C-9EA6-DF929625EA0E}">
        <p15:presenceInfo xmlns:p15="http://schemas.microsoft.com/office/powerpoint/2012/main" userId="S-1-5-21-57989841-920026266-682003330-177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D65CF"/>
    <a:srgbClr val="339933"/>
    <a:srgbClr val="0066FF"/>
    <a:srgbClr val="0033CC"/>
    <a:srgbClr val="FF33CC"/>
    <a:srgbClr val="EF53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52" autoAdjust="0"/>
    <p:restoredTop sz="66815" autoAdjust="0"/>
  </p:normalViewPr>
  <p:slideViewPr>
    <p:cSldViewPr snapToGrid="0">
      <p:cViewPr varScale="1">
        <p:scale>
          <a:sx n="60" d="100"/>
          <a:sy n="60" d="100"/>
        </p:scale>
        <p:origin x="978"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commentAuthors" Target="commentAuthor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viewProps" Target="view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tableStyles" Target="tableStyles.xml"/><Relationship Id="rId190" Type="http://schemas.openxmlformats.org/officeDocument/2006/relationships/slide" Target="slides/slide189.xml"/><Relationship Id="rId204"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6" tIns="48328" rIns="96656" bIns="48328" rtlCol="0"/>
          <a:lstStyle>
            <a:lvl1pPr algn="l">
              <a:defRPr sz="1200"/>
            </a:lvl1pPr>
          </a:lstStyle>
          <a:p>
            <a:endParaRPr lang="en-US" dirty="0"/>
          </a:p>
        </p:txBody>
      </p:sp>
      <p:sp>
        <p:nvSpPr>
          <p:cNvPr id="3" name="Date Placeholder 2"/>
          <p:cNvSpPr>
            <a:spLocks noGrp="1"/>
          </p:cNvSpPr>
          <p:nvPr>
            <p:ph type="dt" idx="1"/>
          </p:nvPr>
        </p:nvSpPr>
        <p:spPr>
          <a:xfrm>
            <a:off x="4143588" y="0"/>
            <a:ext cx="3169920" cy="481728"/>
          </a:xfrm>
          <a:prstGeom prst="rect">
            <a:avLst/>
          </a:prstGeom>
        </p:spPr>
        <p:txBody>
          <a:bodyPr vert="horz" lIns="96656" tIns="48328" rIns="96656" bIns="48328" rtlCol="0"/>
          <a:lstStyle>
            <a:lvl1pPr algn="r">
              <a:defRPr sz="1200"/>
            </a:lvl1pPr>
          </a:lstStyle>
          <a:p>
            <a:fld id="{479F6DA5-BF5B-485A-A7EF-C92A35BE3AC7}" type="datetimeFigureOut">
              <a:rPr lang="en-US" smtClean="0"/>
              <a:t>8/27/2019</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6" tIns="48328" rIns="96656" bIns="48328" rtlCol="0" anchor="ctr"/>
          <a:lstStyle/>
          <a:p>
            <a:endParaRPr lang="en-US" dirty="0"/>
          </a:p>
        </p:txBody>
      </p:sp>
      <p:sp>
        <p:nvSpPr>
          <p:cNvPr id="5" name="Notes Placeholder 4"/>
          <p:cNvSpPr>
            <a:spLocks noGrp="1"/>
          </p:cNvSpPr>
          <p:nvPr>
            <p:ph type="body" sz="quarter" idx="3"/>
          </p:nvPr>
        </p:nvSpPr>
        <p:spPr>
          <a:xfrm>
            <a:off x="731520" y="4620577"/>
            <a:ext cx="5852160" cy="3780472"/>
          </a:xfrm>
          <a:prstGeom prst="rect">
            <a:avLst/>
          </a:prstGeom>
        </p:spPr>
        <p:txBody>
          <a:bodyPr vert="horz" lIns="96656" tIns="48328" rIns="96656" bIns="4832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7"/>
          </a:xfrm>
          <a:prstGeom prst="rect">
            <a:avLst/>
          </a:prstGeom>
        </p:spPr>
        <p:txBody>
          <a:bodyPr vert="horz" lIns="96656" tIns="48328" rIns="96656" bIns="4832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8" y="9119475"/>
            <a:ext cx="3169920" cy="481727"/>
          </a:xfrm>
          <a:prstGeom prst="rect">
            <a:avLst/>
          </a:prstGeom>
        </p:spPr>
        <p:txBody>
          <a:bodyPr vert="horz" lIns="96656" tIns="48328" rIns="96656" bIns="48328" rtlCol="0" anchor="b"/>
          <a:lstStyle>
            <a:lvl1pPr algn="r">
              <a:defRPr sz="1200"/>
            </a:lvl1pPr>
          </a:lstStyle>
          <a:p>
            <a:fld id="{13063EB2-C203-4E0B-B81C-0429BB0EF5D8}" type="slidenum">
              <a:rPr lang="en-US" smtClean="0"/>
              <a:t>‹#›</a:t>
            </a:fld>
            <a:endParaRPr lang="en-US" dirty="0"/>
          </a:p>
        </p:txBody>
      </p:sp>
    </p:spTree>
    <p:extLst>
      <p:ext uri="{BB962C8B-B14F-4D97-AF65-F5344CB8AC3E}">
        <p14:creationId xmlns:p14="http://schemas.microsoft.com/office/powerpoint/2010/main" val="1119285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3" Type="http://schemas.openxmlformats.org/officeDocument/2006/relationships/hyperlink" Target="https://www.fns.usda.gov/resources" TargetMode="External"/><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3" Type="http://schemas.openxmlformats.org/officeDocument/2006/relationships/hyperlink" Target="https://www.sde.idaho.gov/cnp/cacfp/" TargetMode="External"/><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Good Morning and Welcome to the Child and Adult Care Food Program Menu Planning and Records training.  I am (name of trainer) a Child Nutrition Coordinator in the Idaho State Department of Education.  In todays training you will </a:t>
            </a:r>
            <a:r>
              <a:rPr lang="en-US" dirty="0">
                <a:effectLst/>
              </a:rPr>
              <a:t>learn the ins and outs of menu planning and menu records for the CACFP. The course is from 8 a.m. to 5 p.m. with a one hour lunch on your own. </a:t>
            </a:r>
          </a:p>
          <a:p>
            <a:endParaRPr lang="en-US" dirty="0">
              <a:effectLst/>
            </a:endParaRPr>
          </a:p>
          <a:p>
            <a:r>
              <a:rPr lang="en-US" dirty="0">
                <a:effectLst/>
              </a:rPr>
              <a:t>This training is funded using U.S. Department of Agriculture 2018 training grant funds awarded to our state agency to provide training to sponsoring organizations, center CACFP employees and day care home providers.  In the training there are several group activities and each table will work as a team to complete the activities.  There is a sheet of name tags at each table.  Let’s take a few minutes to write your name on a tag and introduce your self to everyone at your table.  </a:t>
            </a:r>
            <a:r>
              <a:rPr lang="en-US" b="1" dirty="0">
                <a:effectLst/>
              </a:rPr>
              <a:t>(provide a few minutes for this introduction</a:t>
            </a:r>
            <a:r>
              <a:rPr lang="en-US" dirty="0">
                <a:effectLst/>
              </a:rPr>
              <a:t>)</a:t>
            </a:r>
          </a:p>
          <a:p>
            <a:endParaRPr lang="en-US" dirty="0">
              <a:effectLst/>
            </a:endParaRPr>
          </a:p>
          <a:p>
            <a:r>
              <a:rPr lang="en-US" b="1" dirty="0">
                <a:effectLst/>
              </a:rPr>
              <a:t>DO:</a:t>
            </a:r>
            <a:r>
              <a:rPr lang="en-US" dirty="0">
                <a:effectLst/>
              </a:rPr>
              <a:t>  Set up registration table with sign in sheet and calendar poster.  Place participant packets at each table with menu planning binder, activity packet and name tag sheets.  Set up projector, WIFI and Power Point presentation before participants arrive.  Greet participants and make sure they sign in.  </a:t>
            </a:r>
            <a:endParaRPr lang="en-US" dirty="0"/>
          </a:p>
        </p:txBody>
      </p:sp>
      <p:sp>
        <p:nvSpPr>
          <p:cNvPr id="4" name="Slide Number Placeholder 3"/>
          <p:cNvSpPr>
            <a:spLocks noGrp="1"/>
          </p:cNvSpPr>
          <p:nvPr>
            <p:ph type="sldNum" sz="quarter" idx="5"/>
          </p:nvPr>
        </p:nvSpPr>
        <p:spPr/>
        <p:txBody>
          <a:bodyPr/>
          <a:lstStyle/>
          <a:p>
            <a:fld id="{13063EB2-C203-4E0B-B81C-0429BB0EF5D8}" type="slidenum">
              <a:rPr lang="en-US" smtClean="0"/>
              <a:t>1</a:t>
            </a:fld>
            <a:endParaRPr lang="en-US" dirty="0"/>
          </a:p>
        </p:txBody>
      </p:sp>
    </p:spTree>
    <p:extLst>
      <p:ext uri="{BB962C8B-B14F-4D97-AF65-F5344CB8AC3E}">
        <p14:creationId xmlns:p14="http://schemas.microsoft.com/office/powerpoint/2010/main" val="2116713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Lastly, cycle menus allow flexibility because they are adaptable to fit the needs of both the children and the program as a whole.  For example, annual celebrations, children with food allergies, power outages, field trips, and other unique situations that may call for adjustments to the menu.  Fortunately, you can easily adjust the cycle menu to meet a wide range of special dietary needs.</a:t>
            </a:r>
          </a:p>
          <a:p>
            <a:endParaRPr lang="en-US" dirty="0"/>
          </a:p>
          <a:p>
            <a:r>
              <a:rPr lang="en-US" dirty="0"/>
              <a:t>Another way cycle menus allow for flexibility is through the various age groups in the CACFP.  For example, if you sponsor child care centers, Head Start, Early Head Start, At-risk afterschool  and adult day care centers, all types serve a variety of age groups.  You may need a different menu for each location or even one for each age group.  As a result, you can easily adjust your menus to meet the needs of all CACFP participants throughout the cycle.</a:t>
            </a:r>
          </a:p>
        </p:txBody>
      </p:sp>
      <p:sp>
        <p:nvSpPr>
          <p:cNvPr id="4" name="Slide Number Placeholder 3"/>
          <p:cNvSpPr>
            <a:spLocks noGrp="1"/>
          </p:cNvSpPr>
          <p:nvPr>
            <p:ph type="sldNum" sz="quarter" idx="10"/>
          </p:nvPr>
        </p:nvSpPr>
        <p:spPr/>
        <p:txBody>
          <a:bodyPr/>
          <a:lstStyle/>
          <a:p>
            <a:fld id="{13063EB2-C203-4E0B-B81C-0429BB0EF5D8}" type="slidenum">
              <a:rPr lang="en-US" smtClean="0"/>
              <a:t>10</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b="1" dirty="0"/>
              <a:t>SAY: </a:t>
            </a:r>
          </a:p>
          <a:p>
            <a:pPr defTabSz="947044">
              <a:defRPr/>
            </a:pPr>
            <a:r>
              <a:rPr lang="en-US" i="0" baseline="0" dirty="0"/>
              <a:t>Let’s look at a recipe– starting with the first ingredient– 8 oz oats–  is this weight or volume?    (continue through all ingredients)</a:t>
            </a:r>
          </a:p>
          <a:p>
            <a:endParaRPr lang="en-US" dirty="0"/>
          </a:p>
          <a:p>
            <a:pPr defTabSz="947044">
              <a:defRPr/>
            </a:pPr>
            <a:r>
              <a:rPr lang="en-US" b="1" dirty="0"/>
              <a:t>DO</a:t>
            </a:r>
            <a:r>
              <a:rPr lang="en-US" dirty="0"/>
              <a:t>: </a:t>
            </a:r>
            <a:r>
              <a:rPr lang="en-US" i="0" dirty="0"/>
              <a:t>This slide has animation to identify</a:t>
            </a:r>
            <a:r>
              <a:rPr lang="en-US" i="0" baseline="0" dirty="0"/>
              <a:t> weights in green and volumes in red.  Animation will advance with each click. Ask your class before you click.   </a:t>
            </a:r>
          </a:p>
          <a:p>
            <a:pPr defTabSz="947044">
              <a:defRPr/>
            </a:pPr>
            <a:r>
              <a:rPr lang="en-US" i="0" baseline="0" dirty="0"/>
              <a:t>(Eggs were ignored because they are measured per item. )</a:t>
            </a: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100</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
            </a:r>
            <a:r>
              <a:rPr lang="en-US" i="1" dirty="0"/>
              <a:t>OT</a:t>
            </a:r>
            <a:r>
              <a:rPr lang="en-US" i="1" baseline="0" dirty="0"/>
              <a:t>E TO PRESENTER– SPEND AS MUCH TIME AS YOU NEED ON THIS SLIDE UNTIL THIS POINT IS CLEARLY UNDERSTOOD.</a:t>
            </a:r>
          </a:p>
          <a:p>
            <a:r>
              <a:rPr lang="en-US" b="1" baseline="0" dirty="0"/>
              <a:t>SAY:</a:t>
            </a:r>
          </a:p>
          <a:p>
            <a:r>
              <a:rPr lang="en-US" dirty="0"/>
              <a:t>We have an</a:t>
            </a:r>
            <a:r>
              <a:rPr lang="en-US" baseline="0" dirty="0"/>
              <a:t> </a:t>
            </a:r>
            <a:r>
              <a:rPr lang="en-US" dirty="0"/>
              <a:t>unfortunate</a:t>
            </a:r>
            <a:r>
              <a:rPr lang="en-US" baseline="0" dirty="0"/>
              <a:t> situation in measuring using the English system, and that the word OUNCES is used in both a volume and a weight measurement.  </a:t>
            </a:r>
          </a:p>
          <a:p>
            <a:r>
              <a:rPr lang="en-US" baseline="0" dirty="0"/>
              <a:t>How do you tell the difference??   For weight it is  “ounce”  and 16 ounces is 1 pound.  </a:t>
            </a:r>
          </a:p>
          <a:p>
            <a:endParaRPr lang="en-US" baseline="0" dirty="0"/>
          </a:p>
          <a:p>
            <a:r>
              <a:rPr lang="en-US" baseline="0" dirty="0"/>
              <a:t>If it says “FLUID ounces” or “fl. oz.”  It’s volume, like 8 Fluid ounces of milk is one cup. </a:t>
            </a:r>
          </a:p>
          <a:p>
            <a:endParaRPr lang="en-US" baseline="0" dirty="0"/>
          </a:p>
          <a:p>
            <a:r>
              <a:rPr lang="en-US" b="1" i="0" baseline="0" dirty="0"/>
              <a:t>DO:</a:t>
            </a:r>
            <a:r>
              <a:rPr lang="en-US" i="1" baseline="0" dirty="0"/>
              <a:t> Check for understanding, then </a:t>
            </a:r>
            <a:r>
              <a:rPr lang="en-US" b="1" i="0" baseline="0" dirty="0"/>
              <a:t>SAY:</a:t>
            </a:r>
            <a:r>
              <a:rPr lang="en-US" baseline="0" dirty="0"/>
              <a:t>  What are some suggestions on how to make this clear in your facilities?  </a:t>
            </a:r>
          </a:p>
          <a:p>
            <a:endParaRPr lang="en-US" baseline="0" dirty="0"/>
          </a:p>
          <a:p>
            <a:r>
              <a:rPr lang="en-US" baseline="0" dirty="0"/>
              <a:t>For clarity, you can use cups/pints/quarts instead of fluid ounces.  For a quick training idea for staff use a light and a heavy substance of similar volume.  For example, compare 8 fluid ounces of lettuce verses 8 fluid ounces of milk.   Do they weigh exactly 8 weight ounces?  Do they weigh the same?  </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101</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Use volume to measure liquid ingredient and other ingredients in amounts less than two ounces (4 tablespoons).  Here are some volume measurements; milliliter, teaspoon, tablespoon, fluid ounce, cup, pint, quart and gallon.</a:t>
            </a:r>
          </a:p>
        </p:txBody>
      </p:sp>
      <p:sp>
        <p:nvSpPr>
          <p:cNvPr id="4" name="Slide Number Placeholder 3"/>
          <p:cNvSpPr>
            <a:spLocks noGrp="1"/>
          </p:cNvSpPr>
          <p:nvPr>
            <p:ph type="sldNum" sz="quarter" idx="10"/>
          </p:nvPr>
        </p:nvSpPr>
        <p:spPr/>
        <p:txBody>
          <a:bodyPr/>
          <a:lstStyle/>
          <a:p>
            <a:fld id="{13063EB2-C203-4E0B-B81C-0429BB0EF5D8}" type="slidenum">
              <a:rPr lang="en-US" smtClean="0"/>
              <a:t>102</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defTabSz="947044">
              <a:defRPr/>
            </a:pPr>
            <a:r>
              <a:rPr lang="en-US" dirty="0"/>
              <a:t>Measuring</a:t>
            </a:r>
            <a:r>
              <a:rPr lang="en-US" baseline="0" dirty="0"/>
              <a:t> spoons are used for small volumes.     In the US we use teaspoons &amp; tablespoons….  In most of the rest of the world, they use milliliters.   For easy conversion, a teaspoon is about 5 milliliters, (4.93, actually) so a Tablespoon is about 15 ml  (14.79)</a:t>
            </a:r>
            <a:endParaRPr lang="en-US"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103</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a:t>
            </a:r>
          </a:p>
          <a:p>
            <a:pPr defTabSz="947044">
              <a:defRPr/>
            </a:pPr>
            <a:r>
              <a:rPr lang="en-US" dirty="0"/>
              <a:t>Nesting cups are perfect for measuring dry/solid ingredients.  The reason they have flat tops</a:t>
            </a:r>
            <a:r>
              <a:rPr lang="en-US" baseline="0" dirty="0"/>
              <a:t> is so you can even them out to get an exact measure.  </a:t>
            </a:r>
            <a:endParaRPr lang="en-US"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104</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Graduated dry measures also have flat tops for level even measurements, but they also have visual measures along the sides to accurately measure ingredients.  Graduated dry measures come in cups, pints and quarts.</a:t>
            </a:r>
          </a:p>
          <a:p>
            <a:endParaRPr lang="en-US" dirty="0"/>
          </a:p>
          <a:p>
            <a:r>
              <a:rPr lang="en-US" dirty="0"/>
              <a:t>I will demonstrate how to measure dry ingredients.  It is important to level off the top.</a:t>
            </a:r>
          </a:p>
          <a:p>
            <a:endParaRPr lang="en-US" dirty="0"/>
          </a:p>
          <a:p>
            <a:r>
              <a:rPr lang="en-US" i="1" dirty="0"/>
              <a:t>NOTE TO PRESENTER</a:t>
            </a:r>
            <a:r>
              <a:rPr lang="en-US" i="1" baseline="0" dirty="0"/>
              <a:t>--</a:t>
            </a:r>
            <a:r>
              <a:rPr lang="en-US" i="1" dirty="0"/>
              <a:t>EQUIPMENT NEEDED–</a:t>
            </a:r>
            <a:r>
              <a:rPr lang="en-US" i="1" baseline="0" dirty="0"/>
              <a:t> DRY MEASURE AND SOMETHING TO MEASURE: </a:t>
            </a:r>
          </a:p>
          <a:p>
            <a:r>
              <a:rPr lang="en-US" b="1" dirty="0"/>
              <a:t>DO:</a:t>
            </a:r>
            <a:r>
              <a:rPr lang="en-US" dirty="0"/>
              <a:t>  Demonstrate</a:t>
            </a:r>
            <a:r>
              <a:rPr lang="en-US" baseline="0" dirty="0"/>
              <a:t> proper technique for measuring dry ingredients </a:t>
            </a:r>
            <a:r>
              <a:rPr lang="en-US" dirty="0"/>
              <a:t>this for the class.  Use measuring cup,</a:t>
            </a:r>
            <a:r>
              <a:rPr lang="en-US" baseline="0" dirty="0"/>
              <a:t> straight edge and sugar or flour.    If you have time, bring a volunteer up to the front to demonstrate this instead.  Spoon into container and level off the top.</a:t>
            </a:r>
            <a:endParaRPr lang="en-US"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105</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defTabSz="947044">
              <a:defRPr/>
            </a:pPr>
            <a:r>
              <a:rPr lang="en-US" kern="0" dirty="0">
                <a:solidFill>
                  <a:srgbClr val="000000"/>
                </a:solidFill>
              </a:rPr>
              <a:t>Graduated liquid measures</a:t>
            </a:r>
            <a:r>
              <a:rPr lang="en-US" b="1" kern="0" dirty="0">
                <a:solidFill>
                  <a:srgbClr val="000000"/>
                </a:solidFill>
              </a:rPr>
              <a:t>  </a:t>
            </a:r>
            <a:r>
              <a:rPr lang="en-US" kern="0" dirty="0">
                <a:solidFill>
                  <a:srgbClr val="000000"/>
                </a:solidFill>
              </a:rPr>
              <a:t>have a pouring lip instead of a flat top.  They can be clear, so you can read them from a flat surface, or ringed, so you look down into the measure to see the liquid level.  Using color water I will demonstrate filling and how to read the measurement.  W</a:t>
            </a:r>
            <a:r>
              <a:rPr lang="en-US" baseline="0" dirty="0"/>
              <a:t>hen reading a clear container, </a:t>
            </a:r>
            <a:r>
              <a:rPr lang="en-US" dirty="0"/>
              <a:t>go to eye level and read from the outside of the container.  For opaque, visualize level inside the container.</a:t>
            </a:r>
            <a:r>
              <a:rPr lang="en-US" baseline="0" dirty="0"/>
              <a:t>  </a:t>
            </a:r>
            <a:endParaRPr lang="en-US" dirty="0"/>
          </a:p>
          <a:p>
            <a:pPr defTabSz="947044">
              <a:defRPr/>
            </a:pPr>
            <a:endParaRPr lang="en-US" b="1" kern="0" dirty="0">
              <a:solidFill>
                <a:srgbClr val="000000"/>
              </a:solidFill>
            </a:endParaRPr>
          </a:p>
          <a:p>
            <a:pPr eaLnBrk="1" hangingPunct="1"/>
            <a:endParaRPr lang="en-US" baseline="0" dirty="0"/>
          </a:p>
          <a:p>
            <a:pPr defTabSz="947044">
              <a:defRPr/>
            </a:pPr>
            <a:r>
              <a:rPr lang="en-US" b="1" baseline="0" dirty="0"/>
              <a:t>DO:</a:t>
            </a:r>
            <a:r>
              <a:rPr lang="en-US" baseline="0" dirty="0"/>
              <a:t> Demonstrate proper technique for liquid measuring by using water (or colored water for more visual clarity) by filling a liquid measure to the line and reading.  </a:t>
            </a:r>
            <a:endParaRPr lang="en-US" dirty="0"/>
          </a:p>
          <a:p>
            <a:pPr defTabSz="947044">
              <a:defRPr/>
            </a:pPr>
            <a:endParaRPr lang="en-US" i="1" dirty="0"/>
          </a:p>
          <a:p>
            <a:pPr defTabSz="947044">
              <a:defRPr/>
            </a:pPr>
            <a:r>
              <a:rPr lang="en-US" i="1" dirty="0"/>
              <a:t>NOTE</a:t>
            </a:r>
            <a:r>
              <a:rPr lang="en-US" i="1" baseline="0" dirty="0"/>
              <a:t> TO PRESENTER --</a:t>
            </a:r>
            <a:r>
              <a:rPr lang="en-US" i="1" dirty="0"/>
              <a:t>EQUIPMENT</a:t>
            </a:r>
            <a:r>
              <a:rPr lang="en-US" i="1" baseline="0" dirty="0"/>
              <a:t> --</a:t>
            </a:r>
            <a:r>
              <a:rPr lang="en-US" i="1" dirty="0"/>
              <a:t>REQUIRES LIQUID</a:t>
            </a:r>
            <a:r>
              <a:rPr lang="en-US" i="1" baseline="0" dirty="0"/>
              <a:t> MEASURE AND WATER:    </a:t>
            </a:r>
            <a:r>
              <a:rPr lang="en-US" dirty="0"/>
              <a:t>Demonstrate</a:t>
            </a:r>
            <a:r>
              <a:rPr lang="en-US" baseline="0" dirty="0"/>
              <a:t> this with both a clear container and an opaque container. Bring a volunteer up to “eyeball” your volume measure.     </a:t>
            </a:r>
          </a:p>
          <a:p>
            <a:endParaRPr lang="en-US" b="1" dirty="0"/>
          </a:p>
        </p:txBody>
      </p:sp>
      <p:sp>
        <p:nvSpPr>
          <p:cNvPr id="4" name="Slide Number Placeholder 3"/>
          <p:cNvSpPr>
            <a:spLocks noGrp="1"/>
          </p:cNvSpPr>
          <p:nvPr>
            <p:ph type="sldNum" sz="quarter" idx="10"/>
          </p:nvPr>
        </p:nvSpPr>
        <p:spPr/>
        <p:txBody>
          <a:bodyPr/>
          <a:lstStyle/>
          <a:p>
            <a:fld id="{13063EB2-C203-4E0B-B81C-0429BB0EF5D8}" type="slidenum">
              <a:rPr lang="en-US" smtClean="0"/>
              <a:t>106</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Scoops are also called dishers. These measure volume, and should be thought </a:t>
            </a:r>
            <a:r>
              <a:rPr lang="en-US" baseline="0" dirty="0">
                <a:cs typeface="Times New Roman" pitchFamily="18" charset="0"/>
              </a:rPr>
              <a:t>of as a measuring cup used for serving.  Just like any measuring tool, c</a:t>
            </a:r>
            <a:r>
              <a:rPr lang="en-US" dirty="0">
                <a:cs typeface="Times New Roman" pitchFamily="18" charset="0"/>
              </a:rPr>
              <a:t>are</a:t>
            </a:r>
            <a:r>
              <a:rPr lang="en-US" baseline="0" dirty="0">
                <a:cs typeface="Times New Roman" pitchFamily="18" charset="0"/>
              </a:rPr>
              <a:t> needs to be taken to insure an accurate measure.  A heaping scoop will be a different volume than a level amount.  Using a heaping scoop can reduce the number of servings you can get out of a recipe. so you run out earlier than anticipated.   For dishers that are standardized to US measurements, the disher number indicates how many of the scoops are needed to make a quart.  The larger the number, the smaller the scoop size.</a:t>
            </a:r>
          </a:p>
          <a:p>
            <a:endParaRPr lang="en-US" baseline="0" dirty="0">
              <a:cs typeface="Times New Roman" pitchFamily="18" charset="0"/>
            </a:endParaRPr>
          </a:p>
          <a:p>
            <a:r>
              <a:rPr lang="en-US" baseline="0" dirty="0">
                <a:cs typeface="Times New Roman" pitchFamily="18" charset="0"/>
              </a:rPr>
              <a:t>Scoops are more commonly used on serving lines for cafeteria meal style service or for pre-plate meal style service.</a:t>
            </a:r>
          </a:p>
          <a:p>
            <a:endParaRPr lang="en-US" baseline="0" dirty="0">
              <a:cs typeface="Times New Roman" pitchFamily="18" charset="0"/>
            </a:endParaRPr>
          </a:p>
          <a:p>
            <a:r>
              <a:rPr lang="en-US" baseline="0" dirty="0">
                <a:cs typeface="Times New Roman" pitchFamily="18" charset="0"/>
              </a:rPr>
              <a:t>What scoop number of  disher/scoop do I need for a ½ cup serving?  (Answer:  #8 scoop) </a:t>
            </a:r>
            <a:endParaRPr lang="en-US"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107</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cs typeface="Times New Roman" pitchFamily="18" charset="0"/>
              </a:rPr>
              <a:t> Ladles are also volume measures.  They</a:t>
            </a:r>
            <a:r>
              <a:rPr lang="en-US" baseline="0" dirty="0">
                <a:cs typeface="Times New Roman" pitchFamily="18" charset="0"/>
              </a:rPr>
              <a:t> measure </a:t>
            </a:r>
            <a:r>
              <a:rPr lang="en-US" b="1" baseline="0" dirty="0">
                <a:cs typeface="Times New Roman" pitchFamily="18" charset="0"/>
              </a:rPr>
              <a:t>fluid</a:t>
            </a:r>
            <a:r>
              <a:rPr lang="en-US" baseline="0" dirty="0">
                <a:cs typeface="Times New Roman" pitchFamily="18" charset="0"/>
              </a:rPr>
              <a:t> ounces even though only “oz” is often marked.</a:t>
            </a:r>
          </a:p>
          <a:p>
            <a:endParaRPr lang="en-US" baseline="0" dirty="0">
              <a:cs typeface="Times New Roman" pitchFamily="18" charset="0"/>
            </a:endParaRPr>
          </a:p>
          <a:p>
            <a:r>
              <a:rPr lang="en-US" baseline="0" dirty="0">
                <a:cs typeface="Times New Roman" pitchFamily="18" charset="0"/>
              </a:rPr>
              <a:t>This chart gives fluid ounce to cup size for ladles.  Spoodles are a combination of a spoon and a ladle.  They allow for more volume control, but with the convenience of a spoon-like utensil.  The are usually marked by the volume they hold in fluid ounces.  </a:t>
            </a:r>
          </a:p>
          <a:p>
            <a:endParaRPr lang="en-US" baseline="0" dirty="0">
              <a:cs typeface="Times New Roman" pitchFamily="18" charset="0"/>
            </a:endParaRPr>
          </a:p>
          <a:p>
            <a:r>
              <a:rPr lang="en-US" baseline="0" dirty="0">
                <a:cs typeface="Times New Roman" pitchFamily="18" charset="0"/>
              </a:rPr>
              <a:t>If I want to give a half cup serving in my spoodle or ladle– which size would I use?  (Answer: 4 fluid ounce) </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108</a:t>
            </a:fld>
            <a:endParaRPr lang="en-US" dirty="0"/>
          </a:p>
        </p:txBody>
      </p:sp>
    </p:spTree>
    <p:extLst>
      <p:ext uri="{BB962C8B-B14F-4D97-AF65-F5344CB8AC3E}">
        <p14:creationId xmlns:p14="http://schemas.microsoft.com/office/powerpoint/2010/main" val="289442656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defTabSz="947044">
              <a:defRPr/>
            </a:pPr>
            <a:r>
              <a:rPr lang="en-US" dirty="0">
                <a:solidFill>
                  <a:srgbClr val="000000"/>
                </a:solidFill>
              </a:rPr>
              <a:t>A volume measuring tip is to always measure ingredients in the largest appropriate container.  What is the exception to this rule?</a:t>
            </a:r>
          </a:p>
          <a:p>
            <a:pPr defTabSz="947044">
              <a:defRPr/>
            </a:pPr>
            <a:endParaRPr lang="en-US" dirty="0">
              <a:solidFill>
                <a:srgbClr val="000000"/>
              </a:solidFill>
            </a:endParaRPr>
          </a:p>
          <a:p>
            <a:pPr defTabSz="947044">
              <a:defRPr/>
            </a:pPr>
            <a:r>
              <a:rPr lang="en-US" b="1" dirty="0">
                <a:solidFill>
                  <a:srgbClr val="000000"/>
                </a:solidFill>
              </a:rPr>
              <a:t>DO:  </a:t>
            </a:r>
            <a:r>
              <a:rPr lang="en-US" dirty="0">
                <a:solidFill>
                  <a:srgbClr val="000000"/>
                </a:solidFill>
              </a:rPr>
              <a:t>Allow the class to provide the answer. </a:t>
            </a:r>
            <a:r>
              <a:rPr lang="en-US" i="1" dirty="0"/>
              <a:t>Animation:  Flour image will come in on click.  </a:t>
            </a:r>
          </a:p>
          <a:p>
            <a:pPr defTabSz="947044">
              <a:defRPr/>
            </a:pPr>
            <a:endParaRPr lang="en-US" dirty="0">
              <a:solidFill>
                <a:srgbClr val="000000"/>
              </a:solidFill>
            </a:endParaRPr>
          </a:p>
          <a:p>
            <a:pPr defTabSz="1001120">
              <a:defRPr/>
            </a:pPr>
            <a:r>
              <a:rPr lang="en-US" b="1" dirty="0">
                <a:solidFill>
                  <a:srgbClr val="000000"/>
                </a:solidFill>
              </a:rPr>
              <a:t>SAY: </a:t>
            </a:r>
          </a:p>
          <a:p>
            <a:pPr defTabSz="1001120">
              <a:defRPr/>
            </a:pPr>
            <a:r>
              <a:rPr lang="en-US" dirty="0"/>
              <a:t>The exception to this rule is flour – don’t measure volumes larger than 1 quart because flour can easily pack.</a:t>
            </a:r>
          </a:p>
          <a:p>
            <a:pPr defTabSz="1001120">
              <a:defRPr/>
            </a:pPr>
            <a:endParaRPr lang="en-US" dirty="0"/>
          </a:p>
          <a:p>
            <a:pPr defTabSz="947044">
              <a:defRPr/>
            </a:pPr>
            <a:endParaRPr lang="en-US" b="1"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109</a:t>
            </a:fld>
            <a:endParaRPr lang="en-US" dirty="0"/>
          </a:p>
        </p:txBody>
      </p:sp>
    </p:spTree>
    <p:extLst>
      <p:ext uri="{BB962C8B-B14F-4D97-AF65-F5344CB8AC3E}">
        <p14:creationId xmlns:p14="http://schemas.microsoft.com/office/powerpoint/2010/main" val="3477863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Now that we have explored the advantages of cycle menus, think about your program and questions on the screen.</a:t>
            </a:r>
          </a:p>
          <a:p>
            <a:endParaRPr lang="en-US" dirty="0"/>
          </a:p>
          <a:p>
            <a:pPr>
              <a:spcBef>
                <a:spcPts val="1243"/>
              </a:spcBef>
              <a:spcAft>
                <a:spcPts val="1243"/>
              </a:spcAft>
              <a:buFont typeface="Wingdings" panose="05000000000000000000" pitchFamily="2" charset="2"/>
              <a:buChar char="§"/>
            </a:pPr>
            <a:r>
              <a:rPr lang="en-US" dirty="0"/>
              <a:t>What are some other reasons for using cycle menus?</a:t>
            </a:r>
          </a:p>
          <a:p>
            <a:pPr>
              <a:spcBef>
                <a:spcPts val="1243"/>
              </a:spcBef>
              <a:spcAft>
                <a:spcPts val="1243"/>
              </a:spcAft>
              <a:buFont typeface="Wingdings" panose="05000000000000000000" pitchFamily="2" charset="2"/>
              <a:buChar char="§"/>
            </a:pPr>
            <a:r>
              <a:rPr lang="en-US" dirty="0"/>
              <a:t> How might you use cycle menus to increase variety and appeal?</a:t>
            </a:r>
          </a:p>
          <a:p>
            <a:pPr>
              <a:spcBef>
                <a:spcPts val="1243"/>
              </a:spcBef>
              <a:spcAft>
                <a:spcPts val="1243"/>
              </a:spcAft>
              <a:buFont typeface="Wingdings" panose="05000000000000000000" pitchFamily="2" charset="2"/>
              <a:buChar char="§"/>
            </a:pPr>
            <a:r>
              <a:rPr lang="en-US" dirty="0"/>
              <a:t> What repetitive functions would you like to decrease when planning menus?</a:t>
            </a:r>
          </a:p>
          <a:p>
            <a:pPr>
              <a:spcBef>
                <a:spcPts val="1243"/>
              </a:spcBef>
              <a:spcAft>
                <a:spcPts val="1243"/>
              </a:spcAft>
              <a:buFont typeface="Wingdings" panose="05000000000000000000" pitchFamily="2" charset="2"/>
              <a:buChar char="§"/>
            </a:pPr>
            <a:r>
              <a:rPr lang="en-US" dirty="0"/>
              <a:t> Are there any special considerations to consider when planning menus?</a:t>
            </a:r>
          </a:p>
          <a:p>
            <a:endParaRPr lang="en-US" dirty="0"/>
          </a:p>
          <a:p>
            <a:r>
              <a:rPr lang="en-US" dirty="0"/>
              <a:t>These questions provide the foundational information for planning menus that are just right for your child care program,.  </a:t>
            </a:r>
          </a:p>
        </p:txBody>
      </p:sp>
      <p:sp>
        <p:nvSpPr>
          <p:cNvPr id="4" name="Slide Number Placeholder 3"/>
          <p:cNvSpPr>
            <a:spLocks noGrp="1"/>
          </p:cNvSpPr>
          <p:nvPr>
            <p:ph type="sldNum" sz="quarter" idx="10"/>
          </p:nvPr>
        </p:nvSpPr>
        <p:spPr/>
        <p:txBody>
          <a:bodyPr/>
          <a:lstStyle/>
          <a:p>
            <a:fld id="{13063EB2-C203-4E0B-B81C-0429BB0EF5D8}" type="slidenum">
              <a:rPr lang="en-US" smtClean="0"/>
              <a:t>11</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Now let’s review weight tools. How many have a scale like</a:t>
            </a:r>
            <a:r>
              <a:rPr lang="en-US" baseline="0" dirty="0"/>
              <a:t> this in their kitchen?  Who uses it?  </a:t>
            </a:r>
          </a:p>
          <a:p>
            <a:endParaRPr lang="en-US" baseline="0" dirty="0"/>
          </a:p>
          <a:p>
            <a:r>
              <a:rPr lang="en-US" baseline="0" dirty="0"/>
              <a:t>A digital scale is used for small size measures, for example when measuring serving portions like 2 ounces of meat.  </a:t>
            </a:r>
          </a:p>
          <a:p>
            <a:endParaRPr lang="en-US" baseline="0" dirty="0"/>
          </a:p>
          <a:p>
            <a:r>
              <a:rPr lang="en-US" b="1" baseline="0" dirty="0"/>
              <a:t>DO:</a:t>
            </a:r>
            <a:r>
              <a:rPr lang="en-US" baseline="0" dirty="0"/>
              <a:t>  </a:t>
            </a:r>
            <a:r>
              <a:rPr lang="en-US" i="1" dirty="0"/>
              <a:t>NOTE</a:t>
            </a:r>
            <a:r>
              <a:rPr lang="en-US" i="1" baseline="0" dirty="0"/>
              <a:t> TO PRESENTER– EQUIPMENT NEEDED- SMALL SCALE: </a:t>
            </a:r>
            <a:r>
              <a:rPr lang="en-US" dirty="0"/>
              <a:t>Show</a:t>
            </a:r>
            <a:r>
              <a:rPr lang="en-US" baseline="0" dirty="0"/>
              <a:t> the digital scale</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110</a:t>
            </a:fld>
            <a:endParaRPr lang="en-US" dirty="0"/>
          </a:p>
        </p:txBody>
      </p:sp>
    </p:spTree>
    <p:extLst>
      <p:ext uri="{BB962C8B-B14F-4D97-AF65-F5344CB8AC3E}">
        <p14:creationId xmlns:p14="http://schemas.microsoft.com/office/powerpoint/2010/main" val="184498548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Traditional scales weighs heavier weights of ingredients that range from 2-50 pounds.  For example, when preparing a baked grain that calls for more than a quart of flour you would weigh the flour in the recipe rather than use a volume measurement.</a:t>
            </a:r>
          </a:p>
          <a:p>
            <a:endParaRPr lang="en-US" dirty="0"/>
          </a:p>
          <a:p>
            <a:pPr defTabSz="947044">
              <a:defRPr/>
            </a:pPr>
            <a:r>
              <a:rPr lang="en-US" baseline="0" dirty="0"/>
              <a:t>H</a:t>
            </a:r>
            <a:r>
              <a:rPr lang="en-US" dirty="0"/>
              <a:t>ow many have a scale like this in their kitchen?   Who uses</a:t>
            </a:r>
            <a:r>
              <a:rPr lang="en-US" baseline="0" dirty="0"/>
              <a:t> it?  </a:t>
            </a:r>
          </a:p>
          <a:p>
            <a:pPr defTabSz="947044">
              <a:defRPr/>
            </a:pPr>
            <a:endParaRPr lang="en-US" baseline="0" dirty="0"/>
          </a:p>
          <a:p>
            <a:pPr defTabSz="947044">
              <a:defRPr/>
            </a:pPr>
            <a:r>
              <a:rPr lang="en-US" baseline="0" dirty="0"/>
              <a:t>Please note, this scale actually measures in kilograms.  Typically, in the US, you will have one that measures in pounds.</a:t>
            </a:r>
            <a:endParaRPr lang="en-US"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111</a:t>
            </a:fld>
            <a:endParaRPr lang="en-US" dirty="0"/>
          </a:p>
        </p:txBody>
      </p:sp>
    </p:spTree>
    <p:extLst>
      <p:ext uri="{BB962C8B-B14F-4D97-AF65-F5344CB8AC3E}">
        <p14:creationId xmlns:p14="http://schemas.microsoft.com/office/powerpoint/2010/main" val="258474729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When weighing a product that is in a container it is important to remove the weight of the container to determine the weight of the product.  Tare weight is the weight of an empty container.  </a:t>
            </a:r>
            <a:r>
              <a:rPr lang="en-US" b="1" dirty="0"/>
              <a:t>SAY and DO:  </a:t>
            </a:r>
            <a:r>
              <a:rPr lang="en-US" dirty="0"/>
              <a:t>To determine the tare weight of a container, first make sure the pointer or digital scale is on zero, then place the empty container on the platform of the scale.  Record the weight of the empty container.  </a:t>
            </a:r>
          </a:p>
          <a:p>
            <a:endParaRPr lang="en-US" dirty="0"/>
          </a:p>
          <a:p>
            <a:r>
              <a:rPr lang="en-US" b="1" dirty="0"/>
              <a:t>SAY and DO: </a:t>
            </a:r>
            <a:r>
              <a:rPr lang="en-US" dirty="0"/>
              <a:t>Next, to determine the weight of an ingredient in a container, place the ingredient in the container and weigh the filled container.  Record the weight of the container and ingredient.  Finally, subtract the weight of the empty container from the weight of the container with ingredient to obtain the weight of the ingredient only.</a:t>
            </a:r>
          </a:p>
          <a:p>
            <a:endParaRPr lang="en-US" dirty="0"/>
          </a:p>
          <a:p>
            <a:r>
              <a:rPr lang="en-US" dirty="0"/>
              <a:t>Digital scales usually have feature where you can electronically remove the tare weight before weighting the container with ingredient so the weight you receive is without the weight of the container and only the weight of the ingredient.  It is important when using this feature to clear the tare weight before using the scale for another product that does not include the same container.</a:t>
            </a:r>
          </a:p>
        </p:txBody>
      </p:sp>
      <p:sp>
        <p:nvSpPr>
          <p:cNvPr id="4" name="Slide Number Placeholder 3"/>
          <p:cNvSpPr>
            <a:spLocks noGrp="1"/>
          </p:cNvSpPr>
          <p:nvPr>
            <p:ph type="sldNum" sz="quarter" idx="10"/>
          </p:nvPr>
        </p:nvSpPr>
        <p:spPr/>
        <p:txBody>
          <a:bodyPr/>
          <a:lstStyle/>
          <a:p>
            <a:fld id="{13063EB2-C203-4E0B-B81C-0429BB0EF5D8}" type="slidenum">
              <a:rPr lang="en-US" smtClean="0"/>
              <a:t>112</a:t>
            </a:fld>
            <a:endParaRPr lang="en-US" dirty="0"/>
          </a:p>
        </p:txBody>
      </p:sp>
    </p:spTree>
    <p:extLst>
      <p:ext uri="{BB962C8B-B14F-4D97-AF65-F5344CB8AC3E}">
        <p14:creationId xmlns:p14="http://schemas.microsoft.com/office/powerpoint/2010/main" val="168101873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What</a:t>
            </a:r>
            <a:r>
              <a:rPr lang="en-US" baseline="0" dirty="0"/>
              <a:t> is the difference between using weights or measures in cooking?  </a:t>
            </a:r>
          </a:p>
          <a:p>
            <a:endParaRPr lang="en-US" baseline="0" dirty="0"/>
          </a:p>
          <a:p>
            <a:r>
              <a:rPr lang="en-US" baseline="0" dirty="0"/>
              <a:t>In recipe and meal preparation weighing is faster, more accurate and required a kitchen scale.  Volume uses common kitchen measuring tools and in U.S. home recipes, volume is more common than weight.</a:t>
            </a:r>
          </a:p>
        </p:txBody>
      </p:sp>
      <p:sp>
        <p:nvSpPr>
          <p:cNvPr id="4" name="Slide Number Placeholder 3"/>
          <p:cNvSpPr>
            <a:spLocks noGrp="1"/>
          </p:cNvSpPr>
          <p:nvPr>
            <p:ph type="sldNum" sz="quarter" idx="10"/>
          </p:nvPr>
        </p:nvSpPr>
        <p:spPr/>
        <p:txBody>
          <a:bodyPr/>
          <a:lstStyle/>
          <a:p>
            <a:fld id="{13063EB2-C203-4E0B-B81C-0429BB0EF5D8}" type="slidenum">
              <a:rPr lang="en-US" smtClean="0"/>
              <a:t>113</a:t>
            </a:fld>
            <a:endParaRPr lang="en-US" dirty="0"/>
          </a:p>
        </p:txBody>
      </p:sp>
    </p:spTree>
    <p:extLst>
      <p:ext uri="{BB962C8B-B14F-4D97-AF65-F5344CB8AC3E}">
        <p14:creationId xmlns:p14="http://schemas.microsoft.com/office/powerpoint/2010/main" val="288620237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When</a:t>
            </a:r>
            <a:r>
              <a:rPr lang="en-US" baseline="0" dirty="0"/>
              <a:t> measuring for child care meals, the meal patterns requires weight for meats, cheese, nuts and seeds. </a:t>
            </a:r>
          </a:p>
          <a:p>
            <a:r>
              <a:rPr lang="en-US" baseline="0" dirty="0"/>
              <a:t>For Grains, we use exhibit A.   For most grains it is weight (currently grams and after October 1, 2019 ounces), but for cooked pastas, cooked grains like rice or oats, and ready to eat cereal, we can use volume or weight.   </a:t>
            </a:r>
          </a:p>
          <a:p>
            <a:endParaRPr lang="en-US" baseline="0" dirty="0"/>
          </a:p>
          <a:p>
            <a:pPr defTabSz="947044">
              <a:defRPr/>
            </a:pPr>
            <a:r>
              <a:rPr lang="en-US" baseline="0" dirty="0"/>
              <a:t>When measuring fruits and vegetables </a:t>
            </a:r>
            <a:r>
              <a:rPr lang="en-US" b="1" baseline="0" dirty="0"/>
              <a:t>for serving </a:t>
            </a:r>
            <a:r>
              <a:rPr lang="en-US" baseline="0" dirty="0"/>
              <a:t>measure in volume.  Note: </a:t>
            </a:r>
            <a:r>
              <a:rPr lang="en-US" i="1" baseline="0" dirty="0"/>
              <a:t>For purchasing, often you will need to convert to weight.  The interactive food buying guide is the best source to assist with this conversion.</a:t>
            </a:r>
            <a:r>
              <a:rPr lang="en-US" baseline="0" dirty="0"/>
              <a:t>  For peanut butter, yogurt, and milk you will also use volume.</a:t>
            </a:r>
            <a:endParaRPr lang="en-US"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114</a:t>
            </a:fld>
            <a:endParaRPr lang="en-US" dirty="0"/>
          </a:p>
        </p:txBody>
      </p:sp>
    </p:spTree>
    <p:extLst>
      <p:ext uri="{BB962C8B-B14F-4D97-AF65-F5344CB8AC3E}">
        <p14:creationId xmlns:p14="http://schemas.microsoft.com/office/powerpoint/2010/main" val="207442785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b="0" dirty="0"/>
              <a:t>Let’s practice our weighing and measuring skills.  In your packet there is a weights and measures instruction and results recording sheet.  This activity involves stations throughout the room.  Your worksheet has activities to be done at each station.  Each table will be assigned a station and can work together to complete the activities.  </a:t>
            </a:r>
            <a:r>
              <a:rPr lang="en-US" dirty="0"/>
              <a:t>Everyone will have 4 minutes</a:t>
            </a:r>
            <a:r>
              <a:rPr lang="en-US" baseline="0" dirty="0"/>
              <a:t> per station.  If a group finishes early, have a different member of the group try it and see if their results are consistent.    The six stations are:</a:t>
            </a:r>
          </a:p>
          <a:p>
            <a:pPr marL="236761" indent="-236761">
              <a:buFont typeface="+mj-lt"/>
              <a:buAutoNum type="arabicPeriod"/>
            </a:pPr>
            <a:r>
              <a:rPr lang="en-US" baseline="0" dirty="0"/>
              <a:t>Understanding ounces (marshmallow and legumes)</a:t>
            </a:r>
          </a:p>
          <a:p>
            <a:pPr marL="236761" indent="-236761">
              <a:buFont typeface="+mj-lt"/>
              <a:buAutoNum type="arabicPeriod"/>
            </a:pPr>
            <a:r>
              <a:rPr lang="en-US" baseline="0" dirty="0"/>
              <a:t>Sugar</a:t>
            </a:r>
          </a:p>
          <a:p>
            <a:pPr marL="236761" indent="-236761">
              <a:buFont typeface="+mj-lt"/>
              <a:buAutoNum type="arabicPeriod"/>
            </a:pPr>
            <a:r>
              <a:rPr lang="en-US" baseline="0" dirty="0"/>
              <a:t>Flour</a:t>
            </a:r>
          </a:p>
          <a:p>
            <a:pPr marL="236761" indent="-236761">
              <a:buFont typeface="+mj-lt"/>
              <a:buAutoNum type="arabicPeriod"/>
            </a:pPr>
            <a:r>
              <a:rPr lang="en-US" baseline="0" dirty="0"/>
              <a:t>Water</a:t>
            </a:r>
          </a:p>
          <a:p>
            <a:pPr marL="236761" indent="-236761">
              <a:buFont typeface="+mj-lt"/>
              <a:buAutoNum type="arabicPeriod"/>
            </a:pPr>
            <a:r>
              <a:rPr lang="en-US" baseline="0" dirty="0"/>
              <a:t>Gold fish crackers and Triscuits</a:t>
            </a:r>
          </a:p>
          <a:p>
            <a:pPr marL="236761" indent="-236761">
              <a:buFont typeface="+mj-lt"/>
              <a:buAutoNum type="arabicPeriod"/>
            </a:pPr>
            <a:r>
              <a:rPr lang="en-US" baseline="0" dirty="0"/>
              <a:t>Lettuce</a:t>
            </a:r>
          </a:p>
          <a:p>
            <a:endParaRPr lang="en-US" baseline="0" dirty="0"/>
          </a:p>
          <a:p>
            <a:r>
              <a:rPr lang="en-US" b="1" baseline="0" dirty="0"/>
              <a:t>DO:</a:t>
            </a:r>
            <a:r>
              <a:rPr lang="en-US" baseline="0" dirty="0"/>
              <a:t>  Allow 25 minutes will allow for each group to do each station, with one minute to get back to their spots</a:t>
            </a:r>
            <a:r>
              <a:rPr lang="en-US" b="0" dirty="0"/>
              <a:t>.  Review results ask each table to report on one station and see if any table had any different results or findings.</a:t>
            </a:r>
          </a:p>
        </p:txBody>
      </p:sp>
      <p:sp>
        <p:nvSpPr>
          <p:cNvPr id="4" name="Slide Number Placeholder 3"/>
          <p:cNvSpPr>
            <a:spLocks noGrp="1"/>
          </p:cNvSpPr>
          <p:nvPr>
            <p:ph type="sldNum" sz="quarter" idx="10"/>
          </p:nvPr>
        </p:nvSpPr>
        <p:spPr/>
        <p:txBody>
          <a:bodyPr/>
          <a:lstStyle/>
          <a:p>
            <a:fld id="{13063EB2-C203-4E0B-B81C-0429BB0EF5D8}" type="slidenum">
              <a:rPr lang="en-US" smtClean="0"/>
              <a:t>115</a:t>
            </a:fld>
            <a:endParaRPr lang="en-US" dirty="0"/>
          </a:p>
        </p:txBody>
      </p:sp>
    </p:spTree>
    <p:extLst>
      <p:ext uri="{BB962C8B-B14F-4D97-AF65-F5344CB8AC3E}">
        <p14:creationId xmlns:p14="http://schemas.microsoft.com/office/powerpoint/2010/main" val="56503599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defTabSz="947044">
              <a:defRPr/>
            </a:pPr>
            <a:r>
              <a:rPr lang="en-US" dirty="0"/>
              <a:t>We’re going t</a:t>
            </a:r>
            <a:r>
              <a:rPr lang="en-US" baseline="0" dirty="0"/>
              <a:t>o go over a  few charts that are available in your packet.  These will be a good resource for your Menu Planning Binder.  The first is decimal equivalents of commonly used fractions.  This is also located in the Idaho Menu Toolkit with each recipe.</a:t>
            </a:r>
          </a:p>
          <a:p>
            <a:pPr defTabSz="947044">
              <a:defRPr/>
            </a:pPr>
            <a:endParaRPr lang="en-US" baseline="0" dirty="0"/>
          </a:p>
          <a:p>
            <a:pPr defTabSz="947044">
              <a:defRPr/>
            </a:pPr>
            <a:r>
              <a:rPr lang="en-US" baseline="0" dirty="0"/>
              <a:t>These conversions can quickly be done on a calculator, but if you want to save time, post a chart of common fraction to decimals.  If it is something you use frequently, it won’t be long before you have them memorized, as we learned this chart is useful when you have to adjust recipes.  </a:t>
            </a:r>
            <a:endParaRPr lang="en-US"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116</a:t>
            </a:fld>
            <a:endParaRPr lang="en-US" dirty="0"/>
          </a:p>
        </p:txBody>
      </p:sp>
    </p:spTree>
    <p:extLst>
      <p:ext uri="{BB962C8B-B14F-4D97-AF65-F5344CB8AC3E}">
        <p14:creationId xmlns:p14="http://schemas.microsoft.com/office/powerpoint/2010/main" val="241024815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solidFill>
                  <a:srgbClr val="000000"/>
                </a:solidFill>
                <a:cs typeface="Times New Roman" pitchFamily="18" charset="0"/>
              </a:rPr>
              <a:t>One</a:t>
            </a:r>
            <a:r>
              <a:rPr lang="en-US" baseline="0" dirty="0">
                <a:solidFill>
                  <a:srgbClr val="000000"/>
                </a:solidFill>
                <a:cs typeface="Times New Roman" pitchFamily="18" charset="0"/>
              </a:rPr>
              <a:t> area that can get confused in handwritten recipes is teaspoon and tablespoon.  If I was making a batch of oatmeal, and it called for a ½ of a teaspoon of salt, and I used ½ of a tablespoon--- I’m going to have a salty product.  </a:t>
            </a: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117</a:t>
            </a:fld>
            <a:endParaRPr lang="en-US" dirty="0"/>
          </a:p>
        </p:txBody>
      </p:sp>
    </p:spTree>
    <p:extLst>
      <p:ext uri="{BB962C8B-B14F-4D97-AF65-F5344CB8AC3E}">
        <p14:creationId xmlns:p14="http://schemas.microsoft.com/office/powerpoint/2010/main" val="35822734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defTabSz="947044">
              <a:defRPr/>
            </a:pPr>
            <a:r>
              <a:rPr lang="en-US" baseline="0" dirty="0">
                <a:solidFill>
                  <a:srgbClr val="000000"/>
                </a:solidFill>
                <a:cs typeface="Times New Roman" pitchFamily="18" charset="0"/>
              </a:rPr>
              <a:t>This is a very useful chart. It gives volume equivalents for liquids. Notice the second line, that 1 Tablespoon is 3 teaspoons and both of these volume measures equal ½ fluid ounce.  This chart is also located in the Idaho Menu Toolkit with each recipe.</a:t>
            </a:r>
          </a:p>
          <a:p>
            <a:endParaRPr lang="en-US"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118</a:t>
            </a:fld>
            <a:endParaRPr lang="en-US" dirty="0"/>
          </a:p>
        </p:txBody>
      </p:sp>
    </p:spTree>
    <p:extLst>
      <p:ext uri="{BB962C8B-B14F-4D97-AF65-F5344CB8AC3E}">
        <p14:creationId xmlns:p14="http://schemas.microsoft.com/office/powerpoint/2010/main" val="304105225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defTabSz="947044">
              <a:defRPr/>
            </a:pPr>
            <a:r>
              <a:rPr lang="en-US" dirty="0"/>
              <a:t>This</a:t>
            </a:r>
            <a:r>
              <a:rPr lang="en-US" baseline="0" dirty="0"/>
              <a:t> chart deals with weight.  If you do a lot of weighing with an old fashioned scale in your baking area, this might be useful to have around, although, most digital scales will convert between oz and pounds with a quick click of a button.  A portion of this chart is in the Idaho Menu Toolkit.</a:t>
            </a:r>
            <a:endParaRPr lang="en-US"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119</a:t>
            </a:fld>
            <a:endParaRPr lang="en-US" dirty="0"/>
          </a:p>
        </p:txBody>
      </p:sp>
    </p:spTree>
    <p:extLst>
      <p:ext uri="{BB962C8B-B14F-4D97-AF65-F5344CB8AC3E}">
        <p14:creationId xmlns:p14="http://schemas.microsoft.com/office/powerpoint/2010/main" val="4262025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The basic menu planning principles provide a great starting point for planning nutritious, balanced meals and snacks.  Each of the following six menu planning principles can help you create menus that appeal to young children:</a:t>
            </a:r>
          </a:p>
          <a:p>
            <a:endParaRPr lang="en-US" dirty="0"/>
          </a:p>
          <a:p>
            <a:pPr marL="177571" indent="-177571" fontAlgn="t">
              <a:spcAft>
                <a:spcPts val="1243"/>
              </a:spcAft>
              <a:buClr>
                <a:srgbClr val="339933"/>
              </a:buClr>
              <a:buSzPct val="200000"/>
              <a:buFont typeface="Arial" panose="020B0604020202020204" pitchFamily="34" charset="0"/>
              <a:buChar char="•"/>
            </a:pPr>
            <a:r>
              <a:rPr lang="en-US" dirty="0">
                <a:solidFill>
                  <a:srgbClr val="262626"/>
                </a:solidFill>
                <a:latin typeface="Calibri" panose="020F0502020204030204" pitchFamily="34" charset="0"/>
              </a:rPr>
              <a:t>Focus on Good Nutrition</a:t>
            </a:r>
            <a:endParaRPr lang="en-US" dirty="0">
              <a:latin typeface="Arial" panose="020B0604020202020204" pitchFamily="34" charset="0"/>
            </a:endParaRPr>
          </a:p>
          <a:p>
            <a:pPr marL="177571" indent="-177571" fontAlgn="t">
              <a:buFont typeface="Arial" panose="020B0604020202020204" pitchFamily="34" charset="0"/>
              <a:buChar char="•"/>
            </a:pPr>
            <a:r>
              <a:rPr lang="en-US" dirty="0">
                <a:solidFill>
                  <a:srgbClr val="262626"/>
                </a:solidFill>
                <a:latin typeface="Calibri" panose="020F0502020204030204" pitchFamily="34" charset="0"/>
              </a:rPr>
              <a:t>Add Contrast</a:t>
            </a:r>
            <a:endParaRPr lang="en-US" sz="800" dirty="0">
              <a:latin typeface="Arial" panose="020B0604020202020204" pitchFamily="34" charset="0"/>
            </a:endParaRPr>
          </a:p>
          <a:p>
            <a:pPr marL="177571" indent="-177571" fontAlgn="t">
              <a:spcAft>
                <a:spcPts val="1243"/>
              </a:spcAft>
              <a:buFont typeface="Arial" panose="020B0604020202020204" pitchFamily="34" charset="0"/>
              <a:buChar char="•"/>
            </a:pPr>
            <a:r>
              <a:rPr lang="en-US" dirty="0">
                <a:solidFill>
                  <a:srgbClr val="262626"/>
                </a:solidFill>
                <a:latin typeface="Calibri" panose="020F0502020204030204" pitchFamily="34" charset="0"/>
              </a:rPr>
              <a:t>Strive for Balance</a:t>
            </a:r>
            <a:endParaRPr lang="en-US" sz="800" dirty="0">
              <a:latin typeface="Arial" panose="020B0604020202020204" pitchFamily="34" charset="0"/>
            </a:endParaRPr>
          </a:p>
          <a:p>
            <a:pPr marL="177571" indent="-177571" fontAlgn="t">
              <a:buFont typeface="Arial" panose="020B0604020202020204" pitchFamily="34" charset="0"/>
              <a:buChar char="•"/>
            </a:pPr>
            <a:r>
              <a:rPr lang="en-US" dirty="0">
                <a:solidFill>
                  <a:srgbClr val="262626"/>
                </a:solidFill>
                <a:latin typeface="Calibri" panose="020F0502020204030204" pitchFamily="34" charset="0"/>
              </a:rPr>
              <a:t>Think About Color</a:t>
            </a:r>
            <a:endParaRPr lang="en-US" sz="800" dirty="0">
              <a:latin typeface="Arial" panose="020B0604020202020204" pitchFamily="34" charset="0"/>
            </a:endParaRPr>
          </a:p>
          <a:p>
            <a:pPr marL="177571" indent="-177571" fontAlgn="t">
              <a:spcAft>
                <a:spcPts val="1243"/>
              </a:spcAft>
              <a:buFont typeface="Arial" panose="020B0604020202020204" pitchFamily="34" charset="0"/>
              <a:buChar char="•"/>
            </a:pPr>
            <a:r>
              <a:rPr lang="en-US" dirty="0">
                <a:solidFill>
                  <a:srgbClr val="262626"/>
                </a:solidFill>
                <a:latin typeface="Calibri" panose="020F0502020204030204" pitchFamily="34" charset="0"/>
              </a:rPr>
              <a:t>Emphasize Variety</a:t>
            </a:r>
            <a:endParaRPr lang="en-US" sz="800" dirty="0">
              <a:latin typeface="Arial" panose="020B0604020202020204" pitchFamily="34" charset="0"/>
            </a:endParaRPr>
          </a:p>
          <a:p>
            <a:pPr marL="177571" indent="-177571" fontAlgn="t">
              <a:buFont typeface="Arial" panose="020B0604020202020204" pitchFamily="34" charset="0"/>
              <a:buChar char="•"/>
            </a:pPr>
            <a:r>
              <a:rPr lang="en-US" dirty="0">
                <a:solidFill>
                  <a:srgbClr val="262626"/>
                </a:solidFill>
                <a:latin typeface="Calibri" panose="020F0502020204030204" pitchFamily="34" charset="0"/>
              </a:rPr>
              <a:t>Consider Eye Appeal</a:t>
            </a:r>
          </a:p>
          <a:p>
            <a:pPr marL="177571" indent="-177571" fontAlgn="t">
              <a:buFont typeface="Arial" panose="020B0604020202020204" pitchFamily="34" charset="0"/>
              <a:buChar char="•"/>
            </a:pPr>
            <a:endParaRPr lang="en-US" dirty="0">
              <a:solidFill>
                <a:srgbClr val="262626"/>
              </a:solidFill>
              <a:latin typeface="Calibri" panose="020F0502020204030204" pitchFamily="34" charset="0"/>
            </a:endParaRPr>
          </a:p>
          <a:p>
            <a:pPr fontAlgn="t"/>
            <a:r>
              <a:rPr lang="en-US" dirty="0">
                <a:solidFill>
                  <a:srgbClr val="262626"/>
                </a:solidFill>
                <a:latin typeface="Calibri" panose="020F0502020204030204" pitchFamily="34" charset="0"/>
              </a:rPr>
              <a:t>Let’s review each principle.</a:t>
            </a:r>
            <a:endParaRPr lang="en-US" sz="800"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12</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defTabSz="947044">
              <a:defRPr/>
            </a:pPr>
            <a:r>
              <a:rPr lang="en-US" dirty="0">
                <a:solidFill>
                  <a:prstClr val="black"/>
                </a:solidFill>
              </a:rPr>
              <a:t>To summarize– Today we reviewed that Volume is different than weight, so fluid ounces (volume) are not the same as weight ounces.    </a:t>
            </a:r>
          </a:p>
          <a:p>
            <a:pPr defTabSz="947044">
              <a:defRPr/>
            </a:pPr>
            <a:r>
              <a:rPr lang="en-US" dirty="0">
                <a:solidFill>
                  <a:prstClr val="black"/>
                </a:solidFill>
              </a:rPr>
              <a:t>The units that refer to volume are teaspoon, tablespoon, cup, pint quart, fluid ounce.  In the metric system, you will see milliliters and liters as standard volume measures.  </a:t>
            </a:r>
          </a:p>
          <a:p>
            <a:pPr defTabSz="947044">
              <a:defRPr/>
            </a:pPr>
            <a:r>
              <a:rPr lang="en-US" dirty="0">
                <a:solidFill>
                  <a:prstClr val="black"/>
                </a:solidFill>
              </a:rPr>
              <a:t>To measure volume, you are seeing how much can fit in a container– so we use standard sized spoons, and cups.  </a:t>
            </a:r>
          </a:p>
          <a:p>
            <a:pPr defTabSz="947044">
              <a:defRPr/>
            </a:pPr>
            <a:r>
              <a:rPr lang="en-US" dirty="0">
                <a:solidFill>
                  <a:prstClr val="black"/>
                </a:solidFill>
              </a:rPr>
              <a:t>To measure dry ingredients, fill the container and level the top.  To measure liquid, fill the container and check to see if it comes to the right line.</a:t>
            </a:r>
          </a:p>
          <a:p>
            <a:pPr defTabSz="947044">
              <a:defRPr/>
            </a:pPr>
            <a:r>
              <a:rPr lang="en-US" dirty="0">
                <a:solidFill>
                  <a:prstClr val="black"/>
                </a:solidFill>
              </a:rPr>
              <a:t>Use volume for liquids, fruits, vegetables, and small measures. </a:t>
            </a: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120</a:t>
            </a:fld>
            <a:endParaRPr lang="en-US" dirty="0"/>
          </a:p>
        </p:txBody>
      </p:sp>
    </p:spTree>
    <p:extLst>
      <p:ext uri="{BB962C8B-B14F-4D97-AF65-F5344CB8AC3E}">
        <p14:creationId xmlns:p14="http://schemas.microsoft.com/office/powerpoint/2010/main" val="373767009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For weights summary, </a:t>
            </a:r>
            <a:r>
              <a:rPr lang="en-US" baseline="0" dirty="0"/>
              <a:t>today we reviewed that weights are measured in ounces (NOT FLUID OUNCES), and pound.  The metric system uses grams and kilograms.</a:t>
            </a:r>
          </a:p>
          <a:p>
            <a:r>
              <a:rPr lang="en-US" baseline="0" dirty="0"/>
              <a:t>To measure ingredients in weight, you need a scale– either digital or traditional.</a:t>
            </a:r>
          </a:p>
          <a:p>
            <a:endParaRPr lang="en-US" baseline="0" dirty="0"/>
          </a:p>
          <a:p>
            <a:r>
              <a:rPr lang="en-US" baseline="0" dirty="0"/>
              <a:t>To use a scale, you need to tare it– or balance it– before you use it.   If you are using some sort of container, tare the scale with the empty container on it.  </a:t>
            </a:r>
          </a:p>
          <a:p>
            <a:r>
              <a:rPr lang="en-US" baseline="0" dirty="0"/>
              <a:t>Weights are more accurate and faster for most ingredients, but are not helpful in recipes and menus for fruits and vegetables that require volume measures.  </a:t>
            </a:r>
          </a:p>
          <a:p>
            <a:endParaRPr lang="en-US" baseline="0" dirty="0"/>
          </a:p>
          <a:p>
            <a:r>
              <a:rPr lang="en-US" baseline="0" dirty="0"/>
              <a:t>Are there any questions before we move on to Special Dietary Accommodations?</a:t>
            </a:r>
            <a:endParaRPr lang="en-US"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121</a:t>
            </a:fld>
            <a:endParaRPr lang="en-US" dirty="0"/>
          </a:p>
        </p:txBody>
      </p:sp>
    </p:spTree>
    <p:extLst>
      <p:ext uri="{BB962C8B-B14F-4D97-AF65-F5344CB8AC3E}">
        <p14:creationId xmlns:p14="http://schemas.microsoft.com/office/powerpoint/2010/main" val="289104317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t>
            </a:r>
          </a:p>
          <a:p>
            <a:r>
              <a:rPr lang="en-US" dirty="0"/>
              <a:t>In this session we will be discussing special dietary accommodations. Because</a:t>
            </a:r>
            <a:r>
              <a:rPr lang="en-US" baseline="0" dirty="0"/>
              <a:t> the CACFP is a federally funded program, program operators must follow several civil rights requirements.  One such requirement is to accommodate participants with special dietary needs because of a disability.  </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122</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baseline="0" dirty="0"/>
              <a:t>  </a:t>
            </a:r>
          </a:p>
          <a:p>
            <a:r>
              <a:rPr lang="en-US" baseline="0" dirty="0"/>
              <a:t>The learning objectives for this session include: </a:t>
            </a:r>
          </a:p>
          <a:p>
            <a:r>
              <a:rPr lang="en-US" baseline="0" dirty="0"/>
              <a:t>Defining the term “disabled person,” reviewing the CACFP requirements for providing food substitutions because of disability, reviewing the Medical Statement Form, discussing how to document substitutions on menu records, discussing how to handle parent preferences and reviewing the requirements for milk substitutions.</a:t>
            </a:r>
          </a:p>
          <a:p>
            <a:endParaRPr lang="en-US" baseline="0" dirty="0"/>
          </a:p>
        </p:txBody>
      </p:sp>
      <p:sp>
        <p:nvSpPr>
          <p:cNvPr id="4" name="Slide Number Placeholder 3"/>
          <p:cNvSpPr>
            <a:spLocks noGrp="1"/>
          </p:cNvSpPr>
          <p:nvPr>
            <p:ph type="sldNum" sz="quarter" idx="10"/>
          </p:nvPr>
        </p:nvSpPr>
        <p:spPr/>
        <p:txBody>
          <a:bodyPr/>
          <a:lstStyle/>
          <a:p>
            <a:fld id="{13063EB2-C203-4E0B-B81C-0429BB0EF5D8}" type="slidenum">
              <a:rPr lang="en-US" smtClean="0"/>
              <a:t>123</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A disabled person is defined as “any person who has a physical or mental impairment which substantially limits one or more “major</a:t>
            </a:r>
            <a:r>
              <a:rPr lang="en-US" baseline="0" dirty="0"/>
              <a:t> life activities”, has a record of such impairment, or is regarded as having such impairment.”</a:t>
            </a:r>
          </a:p>
          <a:p>
            <a:endParaRPr lang="en-US" baseline="0" dirty="0"/>
          </a:p>
          <a:p>
            <a:r>
              <a:rPr lang="en-US" baseline="0" dirty="0"/>
              <a:t>The definition of disability is very broad and almost any physical or mental impairment now constitutes a disability.  This means that food allergies and food intolerances would now be considered a disability.</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124</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p>
          <a:p>
            <a:r>
              <a:rPr lang="en-US" dirty="0"/>
              <a:t>If a participant has a disability that requires</a:t>
            </a:r>
            <a:r>
              <a:rPr lang="en-US" baseline="0" dirty="0"/>
              <a:t> their diet to be modified, program operators must accommodate the special dietary need.</a:t>
            </a:r>
          </a:p>
          <a:p>
            <a:endParaRPr lang="en-US" baseline="0" dirty="0"/>
          </a:p>
          <a:p>
            <a:r>
              <a:rPr lang="en-US" baseline="0" dirty="0"/>
              <a:t>Program operators must obtain a fully completed, signed medical statement form for the participant and keep it on file.</a:t>
            </a:r>
          </a:p>
          <a:p>
            <a:endParaRPr lang="en-US" baseline="0" dirty="0"/>
          </a:p>
          <a:p>
            <a:r>
              <a:rPr lang="en-US" baseline="0" dirty="0"/>
              <a:t>And, program operators must provide the required food substitution and must document the food substitution on menu records.</a:t>
            </a:r>
          </a:p>
        </p:txBody>
      </p:sp>
      <p:sp>
        <p:nvSpPr>
          <p:cNvPr id="4" name="Slide Number Placeholder 3"/>
          <p:cNvSpPr>
            <a:spLocks noGrp="1"/>
          </p:cNvSpPr>
          <p:nvPr>
            <p:ph type="sldNum" sz="quarter" idx="10"/>
          </p:nvPr>
        </p:nvSpPr>
        <p:spPr/>
        <p:txBody>
          <a:bodyPr/>
          <a:lstStyle/>
          <a:p>
            <a:fld id="{13063EB2-C203-4E0B-B81C-0429BB0EF5D8}" type="slidenum">
              <a:rPr lang="en-US" smtClean="0"/>
              <a:t>125</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As </a:t>
            </a:r>
            <a:r>
              <a:rPr lang="en-US" baseline="0" dirty="0"/>
              <a:t>a program operator, if one of your participants has a disability that restricts their diet, you must make substitutions to meals. This is done on a case by case basis and only when the food substitution is supported by a written statement from a state licensed healthcare professional.</a:t>
            </a:r>
          </a:p>
          <a:p>
            <a:endParaRPr lang="en-US" baseline="0" dirty="0"/>
          </a:p>
          <a:p>
            <a:r>
              <a:rPr lang="en-US" baseline="0" dirty="0"/>
              <a:t>In Idaho, the licensed healthcare professionals are licensed physicians, physician assistants, nurse practitioners and dentists.</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126</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t>
            </a:r>
          </a:p>
          <a:p>
            <a:r>
              <a:rPr lang="en-US" dirty="0"/>
              <a:t>So, what does a medical statement</a:t>
            </a:r>
            <a:r>
              <a:rPr lang="en-US" baseline="0" dirty="0"/>
              <a:t> form look like?  The medical statement form must include a description of the participant’s physical or mental impairment and state how it restricts the participants diet.</a:t>
            </a:r>
          </a:p>
          <a:p>
            <a:endParaRPr lang="en-US" baseline="0" dirty="0"/>
          </a:p>
          <a:p>
            <a:r>
              <a:rPr lang="en-US" baseline="0" dirty="0"/>
              <a:t>There must be an explanation of what must be done to accommodate the disability.</a:t>
            </a:r>
          </a:p>
          <a:p>
            <a:endParaRPr lang="en-US" baseline="0" dirty="0"/>
          </a:p>
          <a:p>
            <a:r>
              <a:rPr lang="en-US" baseline="0" dirty="0"/>
              <a:t>If the disability is a food allergy, the statement must identify the foods to be omitted and identify alternatives to substitute for the omitted foods.</a:t>
            </a:r>
          </a:p>
          <a:p>
            <a:endParaRPr lang="en-US" baseline="0" dirty="0"/>
          </a:p>
          <a:p>
            <a:r>
              <a:rPr lang="en-US" baseline="0" dirty="0"/>
              <a:t>The medical statement form must be signed by a licensed healthcare professional.</a:t>
            </a:r>
          </a:p>
        </p:txBody>
      </p:sp>
      <p:sp>
        <p:nvSpPr>
          <p:cNvPr id="4" name="Slide Number Placeholder 3"/>
          <p:cNvSpPr>
            <a:spLocks noGrp="1"/>
          </p:cNvSpPr>
          <p:nvPr>
            <p:ph type="sldNum" sz="quarter" idx="10"/>
          </p:nvPr>
        </p:nvSpPr>
        <p:spPr/>
        <p:txBody>
          <a:bodyPr/>
          <a:lstStyle/>
          <a:p>
            <a:fld id="{13063EB2-C203-4E0B-B81C-0429BB0EF5D8}" type="slidenum">
              <a:rPr lang="en-US" smtClean="0"/>
              <a:t>127</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t>
            </a:r>
          </a:p>
          <a:p>
            <a:r>
              <a:rPr lang="en-US" dirty="0"/>
              <a:t>Each participant’s disability should</a:t>
            </a:r>
            <a:r>
              <a:rPr lang="en-US" baseline="0" dirty="0"/>
              <a:t> be </a:t>
            </a:r>
            <a:r>
              <a:rPr lang="en-US" dirty="0"/>
              <a:t>handled on a case by case basis so that a safe and proper meal can be provided.</a:t>
            </a:r>
          </a:p>
          <a:p>
            <a:endParaRPr lang="en-US" dirty="0"/>
          </a:p>
          <a:p>
            <a:r>
              <a:rPr lang="en-US" dirty="0"/>
              <a:t>If the medical</a:t>
            </a:r>
            <a:r>
              <a:rPr lang="en-US" baseline="0" dirty="0"/>
              <a:t> statement is unclear or lacks enough detail, p</a:t>
            </a:r>
            <a:r>
              <a:rPr lang="en-US" dirty="0"/>
              <a:t>rogram operators</a:t>
            </a:r>
            <a:r>
              <a:rPr lang="en-US" baseline="0" dirty="0"/>
              <a:t> must work with the participant’s family to obtain the needed information from their healthcare professional.</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128</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t>
            </a:r>
          </a:p>
          <a:p>
            <a:pPr defTabSz="947044">
              <a:defRPr/>
            </a:pPr>
            <a:r>
              <a:rPr lang="en-US" sz="1000" dirty="0"/>
              <a:t>The state agency provides a Medical Statement for program operators to use.  Let’s look at the form and review what is included on the statement.  The medical statement form starts with places to note the participant’s name and date of birth, the organization’s name, the name of the parent or guardian and the telephone number for the parent or guardian.</a:t>
            </a:r>
          </a:p>
          <a:p>
            <a:endParaRPr lang="en-US" sz="1000" dirty="0"/>
          </a:p>
          <a:p>
            <a:r>
              <a:rPr lang="en-US" sz="1000" b="1" dirty="0"/>
              <a:t>Number 7</a:t>
            </a:r>
            <a:r>
              <a:rPr lang="en-US" sz="1000" dirty="0"/>
              <a:t> provides the statement that the participant has a medical condition or is disabled and requires a special meal or accommodation.  It provides the definition for “disabled person”, “physical or mental impairment” and “major life activities.”</a:t>
            </a:r>
          </a:p>
          <a:p>
            <a:endParaRPr lang="en-US" sz="1000" dirty="0"/>
          </a:p>
          <a:p>
            <a:r>
              <a:rPr lang="en-US" sz="1000" b="1" dirty="0"/>
              <a:t>Number 8</a:t>
            </a:r>
            <a:r>
              <a:rPr lang="en-US" sz="1000" dirty="0"/>
              <a:t> is where the licensed healthcare professional would provide a description of the impairment.</a:t>
            </a:r>
          </a:p>
          <a:p>
            <a:endParaRPr lang="en-US" sz="1000" dirty="0"/>
          </a:p>
          <a:p>
            <a:r>
              <a:rPr lang="en-US" sz="1000" b="1" dirty="0"/>
              <a:t>Number 9</a:t>
            </a:r>
            <a:r>
              <a:rPr lang="en-US" sz="1000" dirty="0"/>
              <a:t> is where the diet prescription  and/or accommodation would be noted.</a:t>
            </a:r>
          </a:p>
          <a:p>
            <a:r>
              <a:rPr lang="en-US" sz="1000" dirty="0"/>
              <a:t>If texture modification of food is required, it would be noted in </a:t>
            </a:r>
            <a:r>
              <a:rPr lang="en-US" sz="1000" b="1" dirty="0"/>
              <a:t>Number 10</a:t>
            </a:r>
            <a:r>
              <a:rPr lang="en-US" sz="1000" dirty="0"/>
              <a:t>.</a:t>
            </a:r>
          </a:p>
          <a:p>
            <a:endParaRPr lang="en-US" sz="1000" dirty="0"/>
          </a:p>
          <a:p>
            <a:r>
              <a:rPr lang="en-US" sz="1000" b="1" dirty="0"/>
              <a:t>Number 11 </a:t>
            </a:r>
            <a:r>
              <a:rPr lang="en-US" sz="1000" dirty="0"/>
              <a:t>is where any foods to be omitted must be listed</a:t>
            </a:r>
          </a:p>
          <a:p>
            <a:r>
              <a:rPr lang="en-US" sz="1000" b="1" dirty="0"/>
              <a:t>Number 12 </a:t>
            </a:r>
            <a:r>
              <a:rPr lang="en-US" sz="1000" dirty="0"/>
              <a:t>is where the recommended alternatives for the omitted foods must be listed</a:t>
            </a:r>
          </a:p>
          <a:p>
            <a:r>
              <a:rPr lang="en-US" sz="1000" b="1" dirty="0"/>
              <a:t>Number 13 </a:t>
            </a:r>
            <a:r>
              <a:rPr lang="en-US" sz="1000" dirty="0"/>
              <a:t>would be where any adaptive equipment needed would be listed</a:t>
            </a:r>
          </a:p>
          <a:p>
            <a:r>
              <a:rPr lang="en-US" sz="1000" b="1" dirty="0"/>
              <a:t>Number 14 </a:t>
            </a:r>
            <a:r>
              <a:rPr lang="en-US" sz="1000" dirty="0"/>
              <a:t>is where the medical authority would sign the form</a:t>
            </a:r>
          </a:p>
          <a:p>
            <a:r>
              <a:rPr lang="en-US" sz="1000" b="1" dirty="0"/>
              <a:t>Number 15, 16 and 17 </a:t>
            </a:r>
            <a:r>
              <a:rPr lang="en-US" sz="1000" dirty="0"/>
              <a:t>is for printing the medical authority’s name, their telephone number and the date they sign the form</a:t>
            </a:r>
          </a:p>
          <a:p>
            <a:r>
              <a:rPr lang="en-US" sz="1000" b="1" dirty="0"/>
              <a:t>Number 18, 19 20 and 21 </a:t>
            </a:r>
            <a:r>
              <a:rPr lang="en-US" sz="1000" dirty="0"/>
              <a:t>is for the parent or guardian to sign the form, print their name, their telephone number and the date they sign the form.</a:t>
            </a:r>
          </a:p>
        </p:txBody>
      </p:sp>
      <p:sp>
        <p:nvSpPr>
          <p:cNvPr id="4" name="Slide Number Placeholder 3"/>
          <p:cNvSpPr>
            <a:spLocks noGrp="1"/>
          </p:cNvSpPr>
          <p:nvPr>
            <p:ph type="sldNum" sz="quarter" idx="10"/>
          </p:nvPr>
        </p:nvSpPr>
        <p:spPr/>
        <p:txBody>
          <a:bodyPr/>
          <a:lstStyle/>
          <a:p>
            <a:fld id="{13063EB2-C203-4E0B-B81C-0429BB0EF5D8}" type="slidenum">
              <a:rPr lang="en-US" smtClean="0"/>
              <a:t>129</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Presenting a variety of nutritious foods helps introduce children to a wide range of tastes as well as nutrients.  In addition to following the CACFP meal pattern a center or day care home can incorporate CACFP meal pattern best practices to provide a variety of nutritious foods.  Some of the best practices are providing at least two whole grain rich grains per day, making one of the two components at snack a vegetable or fruit, serving a variety of fruits and vegetables, and serving only lean meats, nuts, and legumes</a:t>
            </a:r>
          </a:p>
        </p:txBody>
      </p:sp>
      <p:sp>
        <p:nvSpPr>
          <p:cNvPr id="4" name="Slide Number Placeholder 3"/>
          <p:cNvSpPr>
            <a:spLocks noGrp="1"/>
          </p:cNvSpPr>
          <p:nvPr>
            <p:ph type="sldNum" sz="quarter" idx="10"/>
          </p:nvPr>
        </p:nvSpPr>
        <p:spPr/>
        <p:txBody>
          <a:bodyPr/>
          <a:lstStyle/>
          <a:p>
            <a:fld id="{13063EB2-C203-4E0B-B81C-0429BB0EF5D8}" type="slidenum">
              <a:rPr lang="en-US" smtClean="0"/>
              <a:t>13</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SAY:</a:t>
            </a:r>
            <a:r>
              <a:rPr lang="en-US" baseline="0" dirty="0"/>
              <a:t> </a:t>
            </a:r>
          </a:p>
          <a:p>
            <a:r>
              <a:rPr lang="en-US" baseline="0" dirty="0"/>
              <a:t>If you want to develop your own medical statement form, it must contain all of the required information we just covered and it must be approved by the state agency before being implemented.</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130</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t>
            </a:r>
          </a:p>
          <a:p>
            <a:r>
              <a:rPr lang="en-US" dirty="0"/>
              <a:t>A</a:t>
            </a:r>
            <a:r>
              <a:rPr lang="en-US" baseline="0" dirty="0"/>
              <a:t> family can provide a doctor’s note and it can be used as the written statement from the licensed healthcare professional – if it includes all of the necessary information.  If information is missing from the doctor’s note, work with the family to obtain the needed information  from their healthcare professional.</a:t>
            </a:r>
            <a:endParaRPr lang="en-US" dirty="0"/>
          </a:p>
          <a:p>
            <a:endParaRPr lang="en-US" dirty="0"/>
          </a:p>
          <a:p>
            <a:r>
              <a:rPr lang="en-US" b="1" dirty="0"/>
              <a:t>DO:</a:t>
            </a:r>
            <a:r>
              <a:rPr lang="en-US" dirty="0"/>
              <a:t> Have participants</a:t>
            </a:r>
            <a:r>
              <a:rPr lang="en-US" baseline="0" dirty="0"/>
              <a:t> find the sample doctor’s note in their participant materials and follow along as each section of the doctor’s note is reviewed.</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131</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t>
            </a:r>
          </a:p>
          <a:p>
            <a:r>
              <a:rPr lang="en-US" dirty="0"/>
              <a:t>If meals contain substitutions</a:t>
            </a:r>
            <a:r>
              <a:rPr lang="en-US" baseline="0" dirty="0"/>
              <a:t> that do not meet the CACFP meal pattern requirements and are not supported by a medical statement, they cannot be claimed for reimbursement.</a:t>
            </a:r>
          </a:p>
          <a:p>
            <a:endParaRPr lang="en-US" baseline="0" dirty="0"/>
          </a:p>
          <a:p>
            <a:pPr defTabSz="947044">
              <a:defRPr/>
            </a:pPr>
            <a:r>
              <a:rPr lang="en-US" baseline="0" dirty="0"/>
              <a:t>For example:  If a child has an allergy to milk and the program operator provides almond milk, the meal will not be reimbursable unless there is a medical statement form on file for the child.</a:t>
            </a:r>
            <a:endParaRPr lang="en-US"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132</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t>
            </a:r>
          </a:p>
          <a:p>
            <a:r>
              <a:rPr lang="en-US" dirty="0"/>
              <a:t>If meal</a:t>
            </a:r>
            <a:r>
              <a:rPr lang="en-US" baseline="0" dirty="0"/>
              <a:t> substitutions are made to accommodate a disability  and the substitutions still meet the meal pattern, then a medical statement form is not required and the meals can be claimed for reimbursement.</a:t>
            </a:r>
          </a:p>
          <a:p>
            <a:endParaRPr lang="en-US" baseline="0" dirty="0"/>
          </a:p>
          <a:p>
            <a:r>
              <a:rPr lang="en-US" baseline="0" dirty="0"/>
              <a:t>For example:  If a child has an allergy to strawberries, the program operator can provide a different fruit and the meal will still be reimbursable.  The program operator would not need a medical statement form on file for this situation. However, the program operator should still work with the family to obtain written documentation of the special dietary accommodation.</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133</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I’ve handed each table either</a:t>
            </a:r>
            <a:r>
              <a:rPr lang="en-US" baseline="0" dirty="0"/>
              <a:t> a completed medical statement form or a completed doctor’s note.  At your table, read the information and decide whether the form provides enough information for you to confidently provide a food substitution.  If not, what would you do?</a:t>
            </a:r>
            <a:endParaRPr lang="en-US" dirty="0"/>
          </a:p>
          <a:p>
            <a:endParaRPr lang="en-US" dirty="0"/>
          </a:p>
          <a:p>
            <a:r>
              <a:rPr lang="en-US" b="1" dirty="0"/>
              <a:t>DO:</a:t>
            </a:r>
            <a:r>
              <a:rPr lang="en-US" dirty="0"/>
              <a:t> Hand out the medical</a:t>
            </a:r>
            <a:r>
              <a:rPr lang="en-US" baseline="0" dirty="0"/>
              <a:t> statement forms and doctor’s notes.  There will be two different medical statement forms and one doctor’s note.  For 6 tables, two tables will receive the same document.  Have the groups discuss at their table and then report out to the large group.</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134</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For the group(s)</a:t>
            </a:r>
            <a:r>
              <a:rPr lang="en-US" baseline="0" dirty="0"/>
              <a:t> that had case study number one, would someone please read the case study. </a:t>
            </a:r>
          </a:p>
          <a:p>
            <a:endParaRPr lang="en-US" baseline="0" dirty="0"/>
          </a:p>
          <a:p>
            <a:r>
              <a:rPr lang="en-US" baseline="0" dirty="0"/>
              <a:t>Was there enough information for you to be able to provide a substitution?</a:t>
            </a:r>
          </a:p>
          <a:p>
            <a:endParaRPr lang="en-US" baseline="0" dirty="0"/>
          </a:p>
          <a:p>
            <a:r>
              <a:rPr lang="en-US" baseline="0" dirty="0"/>
              <a:t>If no, what would you do?</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135</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t>
            </a:r>
          </a:p>
          <a:p>
            <a:r>
              <a:rPr lang="en-US" dirty="0"/>
              <a:t>For the group(s) that had case study number two, would someone please read the case study. </a:t>
            </a:r>
          </a:p>
          <a:p>
            <a:endParaRPr lang="en-US" dirty="0"/>
          </a:p>
          <a:p>
            <a:r>
              <a:rPr lang="en-US" dirty="0"/>
              <a:t>Was there enough information for you to be able to provide a substitution?</a:t>
            </a:r>
          </a:p>
          <a:p>
            <a:endParaRPr lang="en-US" dirty="0"/>
          </a:p>
          <a:p>
            <a:r>
              <a:rPr lang="en-US" dirty="0"/>
              <a:t>If no, what would you do?</a:t>
            </a: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136</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t>
            </a:r>
          </a:p>
          <a:p>
            <a:r>
              <a:rPr lang="en-US" dirty="0"/>
              <a:t>For the group(s) that had case study number three, would someone please read the case study. </a:t>
            </a:r>
          </a:p>
          <a:p>
            <a:endParaRPr lang="en-US" dirty="0"/>
          </a:p>
          <a:p>
            <a:r>
              <a:rPr lang="en-US" dirty="0"/>
              <a:t>Was there enough information for you to be able to provide a substitution?</a:t>
            </a:r>
          </a:p>
          <a:p>
            <a:endParaRPr lang="en-US" dirty="0"/>
          </a:p>
          <a:p>
            <a:r>
              <a:rPr lang="en-US" dirty="0"/>
              <a:t>If no, what would you do?</a:t>
            </a: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137</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t>
            </a:r>
          </a:p>
          <a:p>
            <a:r>
              <a:rPr lang="en-US" dirty="0"/>
              <a:t>In addition</a:t>
            </a:r>
            <a:r>
              <a:rPr lang="en-US" baseline="0" dirty="0"/>
              <a:t> to obtaining and maintaining a medical statement for participants with disabilities, the menu substitutions provided must be documented on daily menu records.</a:t>
            </a:r>
          </a:p>
          <a:p>
            <a:endParaRPr lang="en-US" baseline="0" dirty="0"/>
          </a:p>
          <a:p>
            <a:r>
              <a:rPr lang="en-US" baseline="0" dirty="0"/>
              <a:t>The written documentation of the substitution can be written directly on the detailed daily menu or the daily menu production record.  The state agency templates for these documents can be modified to add lines for menu substitutions like soy beverages or tree nut allergies.</a:t>
            </a:r>
          </a:p>
          <a:p>
            <a:endParaRPr lang="en-US" baseline="0" dirty="0"/>
          </a:p>
          <a:p>
            <a:r>
              <a:rPr lang="en-US" baseline="0" dirty="0"/>
              <a:t>Program providers can also create a separate daily menu substitution sheet that lists the menu substitutions provided to each child needing accommodation.  This may work better for centers or homes who have several children needing special dietary accommodations.</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138</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This activity</a:t>
            </a:r>
            <a:r>
              <a:rPr lang="en-US" baseline="0" dirty="0"/>
              <a:t> will provide you with practice documenting food substitutions on daily menu records. </a:t>
            </a:r>
            <a:r>
              <a:rPr lang="en-US" dirty="0"/>
              <a:t>Will</a:t>
            </a:r>
            <a:r>
              <a:rPr lang="en-US" baseline="0" dirty="0"/>
              <a:t> someone please read the scenario on  the screen? </a:t>
            </a:r>
          </a:p>
          <a:p>
            <a:pPr defTabSz="947044">
              <a:defRPr/>
            </a:pPr>
            <a:endParaRPr lang="en-US" baseline="0" dirty="0"/>
          </a:p>
          <a:p>
            <a:r>
              <a:rPr lang="en-US" b="1" baseline="0" dirty="0"/>
              <a:t>SAY:</a:t>
            </a:r>
            <a:r>
              <a:rPr lang="en-US" baseline="0" dirty="0"/>
              <a:t>  </a:t>
            </a:r>
          </a:p>
          <a:p>
            <a:r>
              <a:rPr lang="en-US" baseline="0" dirty="0"/>
              <a:t>Thank you.  In your materials you will see a sample detailed menu for centers, a sample detailed menu for homes and a Daily Menu Substitution Form template.  At your table work as a group to determine where on the detailed menu for centers and where on the detailed  menu for homes you would record the food substitution.</a:t>
            </a:r>
          </a:p>
          <a:p>
            <a:endParaRPr lang="en-US" baseline="0" dirty="0"/>
          </a:p>
          <a:p>
            <a:r>
              <a:rPr lang="en-US" baseline="0" dirty="0"/>
              <a:t>For the Daily Menu Substitution form template, work as a group to design a template to use to be able to record the daily food substitutions for several children.</a:t>
            </a:r>
          </a:p>
          <a:p>
            <a:endParaRPr lang="en-US" baseline="0" dirty="0"/>
          </a:p>
          <a:p>
            <a:r>
              <a:rPr lang="en-US" baseline="0" dirty="0"/>
              <a:t>DO:  Have participants complete the activity and ask for volunteers to share their results.</a:t>
            </a:r>
          </a:p>
          <a:p>
            <a:endParaRPr lang="en-US" baseline="0" dirty="0"/>
          </a:p>
          <a:p>
            <a:r>
              <a:rPr lang="en-US" baseline="0" dirty="0"/>
              <a:t>SAY:  Hopefully this activity was helpful and provided you with practical ways to document food substitutions on your daily menu records.</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139</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As you plan nutritious, appealing, and tasty menus, strive to balance the foods in a number of ways.</a:t>
            </a:r>
          </a:p>
          <a:p>
            <a:r>
              <a:rPr lang="en-US" b="1" dirty="0"/>
              <a:t>Use herbs and spices to balance flavors-  </a:t>
            </a:r>
            <a:r>
              <a:rPr lang="en-US" b="0" dirty="0"/>
              <a:t>Herbs and spices are great for enhancing and adding flavors, as well as balancing the taste of strong and mild flavors.  For example on the breakfast menu, cinnamon has a spicy and sweet flavor.  Sprinkle it on baked foods, such as sweet potatoes, to enhance flavors.  </a:t>
            </a:r>
          </a:p>
          <a:p>
            <a:endParaRPr lang="en-US" b="0" dirty="0"/>
          </a:p>
          <a:p>
            <a:r>
              <a:rPr lang="en-US" b="1" dirty="0"/>
              <a:t>Balance flavors in appealing ways- </a:t>
            </a:r>
            <a:r>
              <a:rPr lang="en-US" b="0" dirty="0"/>
              <a:t>Too many mildly flavored or strongly flavored foods may make a meal unappealing to both children and adults.  For example, a lunch menu with baked lemon-peppered chicken, spicy red potatoes, coleslaw, garlic toast, and milk may have too many spicy and strong flavors.  A more balanced menu may include a garden salad, sliced strawberries, whole grain roll, baked lemon-peppered chicken, and milk. Another good practice is to use whole grain-rich foods to provide balance to strong flavors.</a:t>
            </a:r>
          </a:p>
          <a:p>
            <a:endParaRPr lang="en-US" b="0" dirty="0"/>
          </a:p>
          <a:p>
            <a:r>
              <a:rPr lang="en-US" b="1" dirty="0"/>
              <a:t>Balance high fat with low-fat foods- </a:t>
            </a:r>
            <a:r>
              <a:rPr lang="en-US" b="0" dirty="0"/>
              <a:t>Look for ways to serve “heavier” dishes with lighter sides.  For example, when the main dish is a grilled cheese sandwich, a food that is typically higher in fat, serve with carrots and celery sticks to balance the menu.</a:t>
            </a:r>
            <a:endParaRPr lang="en-US" b="1" dirty="0"/>
          </a:p>
        </p:txBody>
      </p:sp>
      <p:sp>
        <p:nvSpPr>
          <p:cNvPr id="4" name="Slide Number Placeholder 3"/>
          <p:cNvSpPr>
            <a:spLocks noGrp="1"/>
          </p:cNvSpPr>
          <p:nvPr>
            <p:ph type="sldNum" sz="quarter" idx="10"/>
          </p:nvPr>
        </p:nvSpPr>
        <p:spPr/>
        <p:txBody>
          <a:bodyPr/>
          <a:lstStyle/>
          <a:p>
            <a:fld id="{13063EB2-C203-4E0B-B81C-0429BB0EF5D8}" type="slidenum">
              <a:rPr lang="en-US" smtClean="0"/>
              <a:t>14</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p>
          <a:p>
            <a:r>
              <a:rPr lang="en-US" dirty="0"/>
              <a:t>Now</a:t>
            </a:r>
            <a:r>
              <a:rPr lang="en-US" baseline="0" dirty="0"/>
              <a:t> we are going to focus on milk substitutions, as this is a topic that comes up frequently. </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140</a:t>
            </a:fld>
            <a:endParaRPr lang="en-US" dirty="0"/>
          </a:p>
        </p:txBody>
      </p:sp>
    </p:spTree>
    <p:extLst>
      <p:ext uri="{BB962C8B-B14F-4D97-AF65-F5344CB8AC3E}">
        <p14:creationId xmlns:p14="http://schemas.microsoft.com/office/powerpoint/2010/main" val="195213885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t>
            </a:r>
          </a:p>
          <a:p>
            <a:r>
              <a:rPr lang="en-US" dirty="0"/>
              <a:t>For children with</a:t>
            </a:r>
            <a:r>
              <a:rPr lang="en-US" baseline="0" dirty="0"/>
              <a:t> a disability that requires medical statement form to provide a milk substitute, the milk substitute can be whatever beverage is listed on the medical statement form as the milk substitute.  The milk substitution does not need to milk the nutritional standards for cow’s milk.</a:t>
            </a:r>
          </a:p>
          <a:p>
            <a:endParaRPr lang="en-US" baseline="0" dirty="0"/>
          </a:p>
          <a:p>
            <a:r>
              <a:rPr lang="en-US" baseline="0" dirty="0"/>
              <a:t>For example:  A signed medical statement states the child is allergic to milk and the milk substitute listed is almond milk.  Almond milk can be served to the child and a reimbursable meal can be claimed.</a:t>
            </a:r>
          </a:p>
          <a:p>
            <a:endParaRPr lang="en-US" baseline="0" dirty="0"/>
          </a:p>
          <a:p>
            <a:r>
              <a:rPr lang="en-US" baseline="0" dirty="0"/>
              <a:t>For any other non-disability request for a milk substitution, there must be a written request and the non-dairy beverage substitution must meet the nutritional standards for cow’s milk.</a:t>
            </a:r>
          </a:p>
          <a:p>
            <a:endParaRPr lang="en-US" baseline="0" dirty="0"/>
          </a:p>
          <a:p>
            <a:r>
              <a:rPr lang="en-US" baseline="0" dirty="0"/>
              <a:t>For example:  A parent provides a written request that their child not be served cow’s milk, but instead be served soy milk.  The soy milk that is served to the child must meet the nutritional standards for cow’s milk.</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141</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t>
            </a:r>
          </a:p>
          <a:p>
            <a:r>
              <a:rPr lang="en-US" dirty="0"/>
              <a:t>The chart</a:t>
            </a:r>
            <a:r>
              <a:rPr lang="en-US" baseline="0" dirty="0"/>
              <a:t> on the screen shows what the nutritional standards for cow’s milk are.  If the non-dairy beverage being used as a substitute for milk for a non-disability and does not meet these standards, the meal cannot be claimed for reimbursement.</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142</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b="1" dirty="0"/>
              <a:t>SAY: </a:t>
            </a:r>
          </a:p>
          <a:p>
            <a:pPr defTabSz="947044">
              <a:defRPr/>
            </a:pPr>
            <a:r>
              <a:rPr lang="en-US" dirty="0"/>
              <a:t>Recently, the Food and Drug Administration changed the Nutrition Facts label and all of the nutrients are no longer listed on the label and the amounts of nutrients are listed in different ways (like microgram and milligram amounts for vitamins</a:t>
            </a:r>
            <a:r>
              <a:rPr lang="en-US" baseline="0" dirty="0"/>
              <a:t> and minerals). I</a:t>
            </a:r>
            <a:r>
              <a:rPr lang="en-US" dirty="0"/>
              <a:t>dentifying non-dairy</a:t>
            </a:r>
            <a:r>
              <a:rPr lang="en-US" baseline="0" dirty="0"/>
              <a:t> beverages that meet the nutritional requirements of milk have become more challenging.</a:t>
            </a:r>
          </a:p>
          <a:p>
            <a:pPr defTabSz="947044">
              <a:defRPr/>
            </a:pPr>
            <a:endParaRPr lang="en-US" baseline="0" dirty="0"/>
          </a:p>
          <a:p>
            <a:pPr defTabSz="947044">
              <a:defRPr/>
            </a:pPr>
            <a:r>
              <a:rPr lang="en-US" baseline="0" dirty="0"/>
              <a:t>Some non-dairy beverages that previously met the nutritional requirements of milk no longer do so, based on the information provided on the new Nutrition Facts label.</a:t>
            </a:r>
          </a:p>
          <a:p>
            <a:pPr defTabSz="947044">
              <a:defRPr/>
            </a:pPr>
            <a:endParaRPr lang="en-US" baseline="0" dirty="0"/>
          </a:p>
          <a:p>
            <a:pPr defTabSz="947044">
              <a:defRPr/>
            </a:pPr>
            <a:r>
              <a:rPr lang="en-US" baseline="0" dirty="0"/>
              <a:t>(Instructor’s note – The labels depicted on the slide are not for a non-dairy beverage.  It is a fictional product used to show the changes in the Nutrition Facts label design.)</a:t>
            </a:r>
            <a:endParaRPr lang="en-US"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143</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t>
            </a:r>
          </a:p>
          <a:p>
            <a:r>
              <a:rPr lang="en-US" dirty="0"/>
              <a:t>There are now</a:t>
            </a:r>
            <a:r>
              <a:rPr lang="en-US" baseline="0" dirty="0"/>
              <a:t> four non-dairy beverages that still meet the nutritional standards for cow’s milk:</a:t>
            </a:r>
          </a:p>
          <a:p>
            <a:r>
              <a:rPr lang="en-US" baseline="0" dirty="0"/>
              <a:t>8</a:t>
            </a:r>
            <a:r>
              <a:rPr lang="en-US" baseline="30000" dirty="0"/>
              <a:t>th</a:t>
            </a:r>
            <a:r>
              <a:rPr lang="en-US" baseline="0" dirty="0"/>
              <a:t> Continent Original Soymilk</a:t>
            </a:r>
          </a:p>
          <a:p>
            <a:r>
              <a:rPr lang="en-US" baseline="0" dirty="0"/>
              <a:t>West Soy Organic Plus Plain</a:t>
            </a:r>
          </a:p>
          <a:p>
            <a:r>
              <a:rPr lang="en-US" baseline="0" dirty="0"/>
              <a:t>Great Value Original Soymilk</a:t>
            </a:r>
          </a:p>
          <a:p>
            <a:r>
              <a:rPr lang="en-US" baseline="0" dirty="0"/>
              <a:t>Pearl Organic Smart Original</a:t>
            </a:r>
          </a:p>
          <a:p>
            <a:endParaRPr lang="en-US" baseline="0" dirty="0"/>
          </a:p>
          <a:p>
            <a:r>
              <a:rPr lang="en-US" baseline="0" dirty="0"/>
              <a:t>USDA is aware of this new challenge and plans to come out with additional guidance.  Until then, these four non-dairy beverages still meet the requirements and can be served as a milk substitute.</a:t>
            </a:r>
          </a:p>
        </p:txBody>
      </p:sp>
      <p:sp>
        <p:nvSpPr>
          <p:cNvPr id="4" name="Slide Number Placeholder 3"/>
          <p:cNvSpPr>
            <a:spLocks noGrp="1"/>
          </p:cNvSpPr>
          <p:nvPr>
            <p:ph type="sldNum" sz="quarter" idx="10"/>
          </p:nvPr>
        </p:nvSpPr>
        <p:spPr/>
        <p:txBody>
          <a:bodyPr/>
          <a:lstStyle/>
          <a:p>
            <a:fld id="{13063EB2-C203-4E0B-B81C-0429BB0EF5D8}" type="slidenum">
              <a:rPr lang="en-US" smtClean="0"/>
              <a:t>144</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p>
          <a:p>
            <a:r>
              <a:rPr lang="en-US" dirty="0"/>
              <a:t>CACFP</a:t>
            </a:r>
            <a:r>
              <a:rPr lang="en-US" baseline="0" dirty="0"/>
              <a:t> program operators may accommodate parent requests for food preferences for religious, moral or general health or lifestyle reasons.</a:t>
            </a:r>
          </a:p>
          <a:p>
            <a:endParaRPr lang="en-US" baseline="0" dirty="0"/>
          </a:p>
          <a:p>
            <a:r>
              <a:rPr lang="en-US" baseline="0" dirty="0"/>
              <a:t>Program operators may also choose not to accept parent requests for food preferences.</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145</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t>
            </a:r>
          </a:p>
          <a:p>
            <a:r>
              <a:rPr lang="en-US" dirty="0"/>
              <a:t>Either</a:t>
            </a:r>
            <a:r>
              <a:rPr lang="en-US" baseline="0" dirty="0"/>
              <a:t> way, program operators must have a policy and procedure in place to handle parent requests.</a:t>
            </a:r>
          </a:p>
          <a:p>
            <a:endParaRPr lang="en-US" baseline="0" dirty="0"/>
          </a:p>
          <a:p>
            <a:r>
              <a:rPr lang="en-US" baseline="0" dirty="0"/>
              <a:t>All meals providing food substitutions to handle parent requests must still meet the CACFP meal pattern in order for the meal to be claimed.</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146</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If a program operator chooses to</a:t>
            </a:r>
            <a:r>
              <a:rPr lang="en-US" baseline="0" dirty="0"/>
              <a:t> allow parent requests, then requests must be honored for all participants.</a:t>
            </a:r>
          </a:p>
          <a:p>
            <a:endParaRPr lang="en-US" baseline="0" dirty="0"/>
          </a:p>
          <a:p>
            <a:r>
              <a:rPr lang="en-US" baseline="0" dirty="0"/>
              <a:t>For example:  If one parent requests that their child not be served pork for religious reasons and you honor that request – then if another parent request that their child not be served beef for religious reasons, that request must be honored also.</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147</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Parents sometimes request that their</a:t>
            </a:r>
            <a:r>
              <a:rPr lang="en-US" baseline="0" dirty="0"/>
              <a:t> child be served a non-dairy beverage, like soy milk, instead of cow’s milk.  If your facility allows parent preferences, then the  parent must provide a written request for the non-dairy milk substitute.  The written request must identify the need that restricts the diet of the child.</a:t>
            </a:r>
          </a:p>
          <a:p>
            <a:endParaRPr lang="en-US" baseline="0" dirty="0"/>
          </a:p>
          <a:p>
            <a:r>
              <a:rPr lang="en-US" baseline="0" dirty="0"/>
              <a:t>The non-dairy milk substitute  must meet the nutritional standards for cow’s milk and non-dairy beverage substitutions are served at the expense of the  program operator.</a:t>
            </a:r>
          </a:p>
          <a:p>
            <a:endParaRPr lang="en-US" baseline="0" dirty="0"/>
          </a:p>
          <a:p>
            <a:r>
              <a:rPr lang="en-US" baseline="0" dirty="0"/>
              <a:t>If a parent wants their child to be served a non-dairy substitute that does not meet the nutritional standards for cow’s milk  (like rice or almond milk) and the program operator serves  that beverage, the meal cannot be claimed for reimbursement.</a:t>
            </a:r>
          </a:p>
        </p:txBody>
      </p:sp>
      <p:sp>
        <p:nvSpPr>
          <p:cNvPr id="4" name="Slide Number Placeholder 3"/>
          <p:cNvSpPr>
            <a:spLocks noGrp="1"/>
          </p:cNvSpPr>
          <p:nvPr>
            <p:ph type="sldNum" sz="quarter" idx="10"/>
          </p:nvPr>
        </p:nvSpPr>
        <p:spPr/>
        <p:txBody>
          <a:bodyPr/>
          <a:lstStyle/>
          <a:p>
            <a:fld id="{13063EB2-C203-4E0B-B81C-0429BB0EF5D8}" type="slidenum">
              <a:rPr lang="en-US" smtClean="0"/>
              <a:t>148</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All institutions</a:t>
            </a:r>
            <a:r>
              <a:rPr lang="en-US" baseline="0" dirty="0"/>
              <a:t> and facilities participating in CACFP need to have a policy on providing parent preferences for dietary substitutions.  For this activity, take a minute or two to answer these questions and write them down on the Parent Preference Policy worksheet and then share your answers with the people at your table.</a:t>
            </a:r>
          </a:p>
          <a:p>
            <a:endParaRPr lang="en-US" baseline="0" dirty="0"/>
          </a:p>
          <a:p>
            <a:r>
              <a:rPr lang="en-US" b="1" baseline="0" dirty="0"/>
              <a:t>DO: </a:t>
            </a:r>
            <a:r>
              <a:rPr lang="en-US" baseline="0" dirty="0"/>
              <a:t> Have participants complete the activity in their small table groups.  When done, ask a few participants to share some of their answers.</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149</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Serving a variety of foods is important because no one food or group of foods can provide all the nutrients for good nutrition.  Variety also makes menus interesting and appealing.</a:t>
            </a:r>
          </a:p>
          <a:p>
            <a:r>
              <a:rPr lang="en-US" b="1" dirty="0"/>
              <a:t>Include a small amount of new or unfamiliar food periodically- </a:t>
            </a:r>
            <a:r>
              <a:rPr lang="en-US" b="0" dirty="0"/>
              <a:t>One way to introduce a new food is to allow opportunities for children to sample the new food.  Another way is to offer it with familiar foods.  For example, in the breakfast menu, if papaya is new to your menu, but pineapple is a favorite, serve a fruit salad with fresh pineapple and papaya.  It is important to offer only one new food at a time for better acceptability</a:t>
            </a:r>
            <a:r>
              <a:rPr lang="en-US" b="1" dirty="0"/>
              <a:t>.</a:t>
            </a:r>
          </a:p>
          <a:p>
            <a:endParaRPr lang="en-US" b="1" dirty="0"/>
          </a:p>
          <a:p>
            <a:r>
              <a:rPr lang="en-US" b="1" dirty="0"/>
              <a:t>Vary the types of main dishes you serve- </a:t>
            </a:r>
            <a:r>
              <a:rPr lang="en-US" b="0" dirty="0"/>
              <a:t>Vary the protein you use in your main dish by serving a variety of lean meats, poultry, fish, and legumes.  Another way is to add whole grains and vegetables to a main dish.  For example in the lunch menu, add yellow and red peppers to sweet and sour chicken and serve over brown rice,</a:t>
            </a:r>
          </a:p>
          <a:p>
            <a:endParaRPr lang="en-US" b="0" dirty="0"/>
          </a:p>
          <a:p>
            <a:r>
              <a:rPr lang="en-US" b="1" dirty="0"/>
              <a:t>Include different forms of food and prepare them in a variety of ways- </a:t>
            </a:r>
            <a:r>
              <a:rPr lang="en-US" b="0" dirty="0"/>
              <a:t>Serve the same fruits and vegetables in both raw and cooked forms.  You can also add different seasonings each time to increase the variety of flavors.  For example, serve carrots raw, roasted with parsley and thyme, or sautéed with olive oil and cinnamon.</a:t>
            </a:r>
            <a:endParaRPr lang="en-US" b="1" dirty="0"/>
          </a:p>
        </p:txBody>
      </p:sp>
      <p:sp>
        <p:nvSpPr>
          <p:cNvPr id="4" name="Slide Number Placeholder 3"/>
          <p:cNvSpPr>
            <a:spLocks noGrp="1"/>
          </p:cNvSpPr>
          <p:nvPr>
            <p:ph type="sldNum" sz="quarter" idx="10"/>
          </p:nvPr>
        </p:nvSpPr>
        <p:spPr/>
        <p:txBody>
          <a:bodyPr/>
          <a:lstStyle/>
          <a:p>
            <a:fld id="{13063EB2-C203-4E0B-B81C-0429BB0EF5D8}" type="slidenum">
              <a:rPr lang="en-US" smtClean="0"/>
              <a:t>15</a:t>
            </a:fld>
            <a:endParaRPr lang="en-US" dirty="0"/>
          </a:p>
        </p:txBody>
      </p:sp>
    </p:spTree>
    <p:extLst>
      <p:ext uri="{BB962C8B-B14F-4D97-AF65-F5344CB8AC3E}">
        <p14:creationId xmlns:p14="http://schemas.microsoft.com/office/powerpoint/2010/main" val="72567166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There are several resources available</a:t>
            </a:r>
            <a:r>
              <a:rPr lang="en-US" baseline="0" dirty="0"/>
              <a:t> concerning special dietary accommodations.  The Special Dietary Accommodations Reference sheet lists these resources for your reference.</a:t>
            </a:r>
          </a:p>
          <a:p>
            <a:endParaRPr lang="en-US" baseline="0" dirty="0"/>
          </a:p>
          <a:p>
            <a:r>
              <a:rPr lang="en-US" baseline="0" dirty="0"/>
              <a:t>The two policy memos:</a:t>
            </a:r>
          </a:p>
          <a:p>
            <a:r>
              <a:rPr lang="en-US" dirty="0"/>
              <a:t>FNS Policy Memo: CACFP 14-2017 Modifications to Accommodate Disabilities in the Child and Adult Care Food Program and Summer Food Service Program, June 22, 2017, and</a:t>
            </a:r>
          </a:p>
          <a:p>
            <a:endParaRPr lang="en-US" dirty="0"/>
          </a:p>
          <a:p>
            <a:r>
              <a:rPr lang="en-US" dirty="0"/>
              <a:t>FNS Policy Memo: CACFP 17-2016 Nutrition Requirements for Fluid Milk and Fluid Milk Substitutions in the Child and Adult Care Food Program, Questions and Answers, July 14, 2016, can be found</a:t>
            </a:r>
            <a:r>
              <a:rPr lang="en-US" baseline="0" dirty="0"/>
              <a:t> on the FNS website at: </a:t>
            </a:r>
            <a:r>
              <a:rPr lang="en-US" dirty="0">
                <a:hlinkClick r:id="rId3"/>
              </a:rPr>
              <a:t>https://www.fns.usda.gov/resources</a:t>
            </a:r>
            <a:r>
              <a:rPr lang="en-US" dirty="0"/>
              <a:t>.</a:t>
            </a:r>
          </a:p>
        </p:txBody>
      </p:sp>
      <p:sp>
        <p:nvSpPr>
          <p:cNvPr id="4" name="Slide Number Placeholder 3"/>
          <p:cNvSpPr>
            <a:spLocks noGrp="1"/>
          </p:cNvSpPr>
          <p:nvPr>
            <p:ph type="sldNum" sz="quarter" idx="10"/>
          </p:nvPr>
        </p:nvSpPr>
        <p:spPr/>
        <p:txBody>
          <a:bodyPr/>
          <a:lstStyle/>
          <a:p>
            <a:fld id="{13063EB2-C203-4E0B-B81C-0429BB0EF5D8}" type="slidenum">
              <a:rPr lang="en-US" smtClean="0"/>
              <a:t>150</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b="1" dirty="0"/>
              <a:t>SAY: </a:t>
            </a:r>
          </a:p>
          <a:p>
            <a:pPr defTabSz="947044">
              <a:defRPr/>
            </a:pPr>
            <a:r>
              <a:rPr lang="en-US" dirty="0"/>
              <a:t>There is also information on  special dietary accommodations in the Idaho Child and Adult Care Food Program (CACFP) Manual, Section 14 Meal Pattern Requirements: </a:t>
            </a:r>
            <a:r>
              <a:rPr lang="en-US" dirty="0">
                <a:hlinkClick r:id="rId3"/>
              </a:rPr>
              <a:t>https://www.sde.idaho.gov/cnp/cacfp/</a:t>
            </a:r>
            <a:r>
              <a:rPr lang="en-US" dirty="0"/>
              <a:t> </a:t>
            </a:r>
          </a:p>
          <a:p>
            <a:endParaRPr lang="en-US" dirty="0"/>
          </a:p>
          <a:p>
            <a:r>
              <a:rPr lang="en-US" dirty="0"/>
              <a:t>The</a:t>
            </a:r>
            <a:r>
              <a:rPr lang="en-US" baseline="0" dirty="0"/>
              <a:t> Medical Statement form can be found on the Child Nutrition Programs website at https://www.sde.idaho.gov/cnp/resource-center.html </a:t>
            </a:r>
          </a:p>
          <a:p>
            <a:endParaRPr lang="en-US" baseline="0" dirty="0"/>
          </a:p>
          <a:p>
            <a:r>
              <a:rPr lang="en-US" baseline="0" dirty="0"/>
              <a:t>and the Milk Substitute Nutrition Standards list of soy beverages that meet the nutritional standards for cow’s milk can be found in Download Forms in MyIdahoCNP.  For sponsored homes and centers, you should check with your sponsor, they have access to Download Forms.</a:t>
            </a:r>
          </a:p>
          <a:p>
            <a:r>
              <a:rPr lang="en-US" dirty="0"/>
              <a:t> </a:t>
            </a:r>
          </a:p>
        </p:txBody>
      </p:sp>
      <p:sp>
        <p:nvSpPr>
          <p:cNvPr id="4" name="Slide Number Placeholder 3"/>
          <p:cNvSpPr>
            <a:spLocks noGrp="1"/>
          </p:cNvSpPr>
          <p:nvPr>
            <p:ph type="sldNum" sz="quarter" idx="10"/>
          </p:nvPr>
        </p:nvSpPr>
        <p:spPr/>
        <p:txBody>
          <a:bodyPr/>
          <a:lstStyle/>
          <a:p>
            <a:fld id="{13063EB2-C203-4E0B-B81C-0429BB0EF5D8}" type="slidenum">
              <a:rPr lang="en-US" smtClean="0"/>
              <a:t>151</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p>
          <a:p>
            <a:r>
              <a:rPr lang="en-US" dirty="0"/>
              <a:t>To wrap up this session, we are going to do a table group activity</a:t>
            </a:r>
            <a:r>
              <a:rPr lang="en-US" baseline="0" dirty="0"/>
              <a:t> called “Roll the Dice!”  I’m putting a large cube that looks like one of a pair of dice – or a die - on each table.  On every side of the die there is a question.  Every person at your table must take a turn rolling the die and answering the question that comes up.  Answering the questions is a fun way to summarize what you have learned. You have 2-3 minutes to complete the activity.</a:t>
            </a:r>
            <a:endParaRPr lang="en-US" dirty="0"/>
          </a:p>
          <a:p>
            <a:endParaRPr lang="en-US" dirty="0"/>
          </a:p>
          <a:p>
            <a:r>
              <a:rPr lang="en-US" b="1" dirty="0"/>
              <a:t>DO:</a:t>
            </a:r>
            <a:r>
              <a:rPr lang="en-US" baseline="0" dirty="0"/>
              <a:t>  Provide one die to each table and have each participant roll the dice and answer the question as it pertains to special dietary accommodations.</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152</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In</a:t>
            </a:r>
            <a:r>
              <a:rPr lang="en-US" baseline="0" dirty="0"/>
              <a:t> this session you will learn about the meal service styles that can be used in the Child and Adult Care Food Program, with a focus on family style meal service.</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153</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t>
            </a:r>
          </a:p>
          <a:p>
            <a:r>
              <a:rPr lang="en-US" dirty="0"/>
              <a:t>Several</a:t>
            </a:r>
            <a:r>
              <a:rPr lang="en-US" baseline="0" dirty="0"/>
              <a:t> meal service styles are available for program operators to use in CACFP.  This provides program operators with the flexibility to serve foods in ways that work the best for them.  The meal service styles are:</a:t>
            </a:r>
          </a:p>
          <a:p>
            <a:endParaRPr lang="en-US" baseline="0" dirty="0"/>
          </a:p>
          <a:p>
            <a:r>
              <a:rPr lang="en-US" baseline="0" dirty="0"/>
              <a:t>Pre-plate style</a:t>
            </a:r>
          </a:p>
          <a:p>
            <a:r>
              <a:rPr lang="en-US" baseline="0" dirty="0"/>
              <a:t>Cafeteria style</a:t>
            </a:r>
          </a:p>
          <a:p>
            <a:r>
              <a:rPr lang="en-US" baseline="0" dirty="0"/>
              <a:t>Family style, and </a:t>
            </a:r>
          </a:p>
          <a:p>
            <a:r>
              <a:rPr lang="en-US" baseline="0" dirty="0"/>
              <a:t>Combination style.</a:t>
            </a:r>
          </a:p>
          <a:p>
            <a:endParaRPr lang="en-US" baseline="0" dirty="0"/>
          </a:p>
          <a:p>
            <a:r>
              <a:rPr lang="en-US" baseline="0" dirty="0"/>
              <a:t>Let’s take a look at each meal service style.</a:t>
            </a:r>
          </a:p>
        </p:txBody>
      </p:sp>
      <p:sp>
        <p:nvSpPr>
          <p:cNvPr id="4" name="Slide Number Placeholder 3"/>
          <p:cNvSpPr>
            <a:spLocks noGrp="1"/>
          </p:cNvSpPr>
          <p:nvPr>
            <p:ph type="sldNum" sz="quarter" idx="10"/>
          </p:nvPr>
        </p:nvSpPr>
        <p:spPr/>
        <p:txBody>
          <a:bodyPr/>
          <a:lstStyle/>
          <a:p>
            <a:fld id="{13063EB2-C203-4E0B-B81C-0429BB0EF5D8}" type="slidenum">
              <a:rPr lang="en-US" smtClean="0"/>
              <a:t>154</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t>
            </a:r>
          </a:p>
          <a:p>
            <a:r>
              <a:rPr lang="en-US" dirty="0"/>
              <a:t>What</a:t>
            </a:r>
            <a:r>
              <a:rPr lang="en-US" baseline="0" dirty="0"/>
              <a:t> is pre-plate style meal service?  This meal service style is where the adult puts the full minimum serving of each food component on a child’s plate and pours the  full minimum serving milk into a cup or glass.  Then the plate of food and glass of milk are served to the child at the same time.</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155</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p>
          <a:p>
            <a:r>
              <a:rPr lang="en-US" dirty="0"/>
              <a:t>What is cafeteria</a:t>
            </a:r>
            <a:r>
              <a:rPr lang="en-US" baseline="0" dirty="0"/>
              <a:t> style meal service?  This is where the food is set up in a serving line and an adult serves the full minimum portion of each meal component, including milk, to each child as they move through the serving line.</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156</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p>
          <a:p>
            <a:r>
              <a:rPr lang="en-US" dirty="0"/>
              <a:t>What</a:t>
            </a:r>
            <a:r>
              <a:rPr lang="en-US" baseline="0" dirty="0"/>
              <a:t> is family style meal service?  </a:t>
            </a:r>
          </a:p>
          <a:p>
            <a:endParaRPr lang="en-US" baseline="0" dirty="0"/>
          </a:p>
          <a:p>
            <a:r>
              <a:rPr lang="en-US" baseline="0" dirty="0"/>
              <a:t>This meal service style is where all food are placed in serving bowls on the table.  Milk is placed in child-sized pitchers and placed on the table.</a:t>
            </a:r>
          </a:p>
          <a:p>
            <a:r>
              <a:rPr lang="en-US" baseline="0" dirty="0"/>
              <a:t>The food items are passed around the table and children serve themselves with the assistance of their teacher or provider.  Children and adults sit and eat together while enjoying meaningful conversations and if desired, children may take second portions.</a:t>
            </a: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157</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t>
            </a:r>
          </a:p>
          <a:p>
            <a:r>
              <a:rPr lang="en-US" dirty="0"/>
              <a:t>What is combination style meal service?  This</a:t>
            </a:r>
            <a:r>
              <a:rPr lang="en-US" baseline="0" dirty="0"/>
              <a:t> meal service style is where some food components are served family style and some food components are pre-plated (or poured) by an adult.  Combination style meal service is often used as young children are first learning to serve themselves.</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158</a:t>
            </a:fld>
            <a:endParaRPr lang="en-US" dirty="0"/>
          </a:p>
        </p:txBody>
      </p:sp>
    </p:spTree>
    <p:extLst>
      <p:ext uri="{BB962C8B-B14F-4D97-AF65-F5344CB8AC3E}">
        <p14:creationId xmlns:p14="http://schemas.microsoft.com/office/powerpoint/2010/main" val="401023679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p>
          <a:p>
            <a:r>
              <a:rPr lang="en-US" dirty="0"/>
              <a:t>To review the meal service styles, work</a:t>
            </a:r>
            <a:r>
              <a:rPr lang="en-US" baseline="0" dirty="0"/>
              <a:t> with your table group to complete the Match the Meal Service Style activity sheet.  For each of the meal service characteristics listed, mark the meal service style (or styles) where it applies.  Take about 2 to 3 minutes to complete the activity.</a:t>
            </a:r>
          </a:p>
          <a:p>
            <a:endParaRPr lang="en-US" baseline="0" dirty="0"/>
          </a:p>
          <a:p>
            <a:r>
              <a:rPr lang="en-US" b="1" baseline="0" dirty="0"/>
              <a:t>SAY:</a:t>
            </a:r>
            <a:r>
              <a:rPr lang="en-US" baseline="0" dirty="0"/>
              <a:t>  Let’s review the answers.  </a:t>
            </a:r>
            <a:r>
              <a:rPr lang="en-US" b="1" baseline="0" dirty="0"/>
              <a:t>DO: </a:t>
            </a:r>
            <a:r>
              <a:rPr lang="en-US" baseline="0" dirty="0"/>
              <a:t> Have a volunteer from each table answer one of the characteristics except the tricky bonus.  </a:t>
            </a:r>
          </a:p>
          <a:p>
            <a:endParaRPr lang="en-US" baseline="0" dirty="0"/>
          </a:p>
          <a:p>
            <a:r>
              <a:rPr lang="en-US" b="1" baseline="0" dirty="0"/>
              <a:t>SAY:</a:t>
            </a:r>
          </a:p>
          <a:p>
            <a:r>
              <a:rPr lang="en-US" baseline="0" dirty="0"/>
              <a:t>For the tricky bonus characteristic “Foods are available in a buffet line and children serve themselves” – what did you decide for this one?</a:t>
            </a:r>
          </a:p>
          <a:p>
            <a:r>
              <a:rPr lang="en-US" b="0" baseline="0" dirty="0"/>
              <a:t>(If no one responds or correctly provide answer) </a:t>
            </a:r>
            <a:r>
              <a:rPr lang="en-US" b="1" baseline="0" dirty="0"/>
              <a:t>this does not apply to any of the meal service styles, as this is not a food service style used in the Child and Adult Care Food Program.  </a:t>
            </a:r>
            <a:r>
              <a:rPr lang="en-US" b="0" baseline="0" dirty="0"/>
              <a:t>The answer key to this activity is provided in your participant packet.</a:t>
            </a:r>
            <a:endParaRPr lang="en-US" b="1" baseline="0"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159</a:t>
            </a:fld>
            <a:endParaRPr lang="en-US" dirty="0"/>
          </a:p>
        </p:txBody>
      </p:sp>
    </p:spTree>
    <p:extLst>
      <p:ext uri="{BB962C8B-B14F-4D97-AF65-F5344CB8AC3E}">
        <p14:creationId xmlns:p14="http://schemas.microsoft.com/office/powerpoint/2010/main" val="1253638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SAY:</a:t>
            </a:r>
          </a:p>
          <a:p>
            <a:r>
              <a:rPr lang="en-US" dirty="0"/>
              <a:t>By adding blueberries to this breakfast menu adds contrast by creating a pleasing combination of sizes and shapes of food.</a:t>
            </a:r>
          </a:p>
          <a:p>
            <a:endParaRPr lang="en-US" dirty="0"/>
          </a:p>
          <a:p>
            <a:r>
              <a:rPr lang="en-US" b="1" dirty="0"/>
              <a:t>DO:</a:t>
            </a:r>
            <a:r>
              <a:rPr lang="en-US" dirty="0"/>
              <a:t>  Click a second time for the blueberries to appear.</a:t>
            </a:r>
          </a:p>
          <a:p>
            <a:endParaRPr lang="en-US" dirty="0"/>
          </a:p>
          <a:p>
            <a:r>
              <a:rPr lang="en-US" b="1" dirty="0"/>
              <a:t>SAY:</a:t>
            </a:r>
          </a:p>
          <a:p>
            <a:r>
              <a:rPr lang="en-US" dirty="0"/>
              <a:t>Within a menu, present foods in several different shapes, such as cubes, wedges, strips, rounds, and shredded bits.  A meal with cubed meat, diced potatoes, mixed vegetables, and fruit cocktail needs more contrast because they are all similar in size and shape.  However, replacing the diced potatoes with potato wedges or serving thinly sliced apples instead of fruit cocktail adds more contrast to the menu.</a:t>
            </a:r>
          </a:p>
          <a:p>
            <a:endParaRPr lang="en-US"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16</a:t>
            </a:fld>
            <a:endParaRPr lang="en-US" dirty="0"/>
          </a:p>
        </p:txBody>
      </p:sp>
    </p:spTree>
    <p:extLst>
      <p:ext uri="{BB962C8B-B14F-4D97-AF65-F5344CB8AC3E}">
        <p14:creationId xmlns:p14="http://schemas.microsoft.com/office/powerpoint/2010/main" val="291201573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t>
            </a:r>
          </a:p>
          <a:p>
            <a:r>
              <a:rPr lang="en-US" dirty="0"/>
              <a:t>Now we</a:t>
            </a:r>
            <a:r>
              <a:rPr lang="en-US" baseline="0" dirty="0"/>
              <a:t> are going to put the focus on Family Style meal service and explore the advantages of using family style meal service and  identify and list methods for implementation. </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160</a:t>
            </a:fld>
            <a:endParaRPr lang="en-US" dirty="0"/>
          </a:p>
        </p:txBody>
      </p:sp>
    </p:spTree>
    <p:extLst>
      <p:ext uri="{BB962C8B-B14F-4D97-AF65-F5344CB8AC3E}">
        <p14:creationId xmlns:p14="http://schemas.microsoft.com/office/powerpoint/2010/main" val="195213885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b="1" dirty="0"/>
              <a:t>SAY:</a:t>
            </a:r>
            <a:r>
              <a:rPr lang="en-US" baseline="0" dirty="0"/>
              <a:t> </a:t>
            </a:r>
          </a:p>
          <a:p>
            <a:pPr defTabSz="947044">
              <a:defRPr/>
            </a:pPr>
            <a:r>
              <a:rPr lang="en-US" dirty="0"/>
              <a:t>In CACFP,</a:t>
            </a:r>
            <a:r>
              <a:rPr lang="en-US" baseline="0" dirty="0"/>
              <a:t> family style meal service is highly recommended and encouraged, as it is considered best practice when feeding young children in a child care setting.  </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161</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t>
            </a:r>
          </a:p>
          <a:p>
            <a:r>
              <a:rPr lang="en-US" dirty="0"/>
              <a:t>There</a:t>
            </a:r>
            <a:r>
              <a:rPr lang="en-US" baseline="0" dirty="0"/>
              <a:t> are several advantages for using family style meal service in child care settings.  Let’s review some of these advantages.</a:t>
            </a:r>
          </a:p>
          <a:p>
            <a:endParaRPr lang="en-US" baseline="0" dirty="0"/>
          </a:p>
          <a:p>
            <a:r>
              <a:rPr lang="en-US" baseline="0" dirty="0"/>
              <a:t>Family style meal service reinforces social skills in a variety of ways Children learn to:</a:t>
            </a:r>
          </a:p>
          <a:p>
            <a:r>
              <a:rPr lang="en-US" baseline="0" dirty="0"/>
              <a:t>Share,</a:t>
            </a:r>
          </a:p>
          <a:p>
            <a:r>
              <a:rPr lang="en-US" baseline="0" dirty="0"/>
              <a:t>Take turns, and</a:t>
            </a:r>
          </a:p>
          <a:p>
            <a:r>
              <a:rPr lang="en-US" baseline="0" dirty="0"/>
              <a:t>Say “please” and “thank you”</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162</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t>
            </a:r>
          </a:p>
          <a:p>
            <a:r>
              <a:rPr lang="en-US" dirty="0"/>
              <a:t>Family style meal service strengthens</a:t>
            </a:r>
            <a:r>
              <a:rPr lang="en-US" baseline="0" dirty="0"/>
              <a:t> young </a:t>
            </a:r>
            <a:r>
              <a:rPr lang="en-US" dirty="0"/>
              <a:t>children’s serving skills.  When children</a:t>
            </a:r>
            <a:r>
              <a:rPr lang="en-US" baseline="0" dirty="0"/>
              <a:t> serve themselves, they practice both fine and gross motor skills they also learn how to serve themselves without touching the food with their bare hands and eating off the  serving dishes and utensils  Additionally, they learn how to pour their own beverages and pass food in serving dishes to others.</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163</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p>
          <a:p>
            <a:r>
              <a:rPr lang="en-US" dirty="0"/>
              <a:t>Family style meal service gives children control of what they eat. It reassures them that they</a:t>
            </a:r>
            <a:r>
              <a:rPr lang="en-US" baseline="0" dirty="0"/>
              <a:t> can take small servings of food first and then take additional servings throughout the meal, if desired.  Children may choose to “pass” on certain foods or choose not to take a food item initially but change their minds later.  Additionally children shall feel confident that additional servings are available throughout the meal.</a:t>
            </a: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164</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p>
          <a:p>
            <a:r>
              <a:rPr lang="en-US" dirty="0"/>
              <a:t>Family style meal service indirectly encourages children</a:t>
            </a:r>
            <a:r>
              <a:rPr lang="en-US" baseline="0" dirty="0"/>
              <a:t> to try new foods.  More specifically, when young children see others eating a new food, they often model those same behaviors by trying the new food.  Additionally, when children do not feed pressured and feel in control of their eating, they are more likely to try new foods.</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165</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p>
          <a:p>
            <a:r>
              <a:rPr lang="en-US" dirty="0"/>
              <a:t>Child care providers also benefit from serving meals family style.  When all food is available at the start of the meal, you can sit and enjoy meals and conversations with the children.  Providers and center teachers can model appropriate </a:t>
            </a:r>
            <a:r>
              <a:rPr lang="en-US" baseline="0" dirty="0"/>
              <a:t>mealtime behaviors, and have a more relaxed and enjoyable mealtime.  It is important to allow enough time for the meal service for children to eat.  Meals should be at least 30-45 minutes and snacks 15-30 minutes.</a:t>
            </a:r>
          </a:p>
          <a:p>
            <a:endParaRPr lang="en-US" baseline="0" dirty="0"/>
          </a:p>
          <a:p>
            <a:r>
              <a:rPr lang="en-US" baseline="0" dirty="0"/>
              <a:t>When planning meal times there should be no more than 2-3 hours between meals and at least one hour to allow hunger to develop.  </a:t>
            </a: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166</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To review the advantages</a:t>
            </a:r>
            <a:r>
              <a:rPr lang="en-US" baseline="0" dirty="0"/>
              <a:t> of family style meal service, find the “Family Style Meal Service is Advantageous” worksheet in your packet.</a:t>
            </a:r>
          </a:p>
          <a:p>
            <a:endParaRPr lang="en-US" baseline="0" dirty="0"/>
          </a:p>
          <a:p>
            <a:r>
              <a:rPr lang="en-US" baseline="0" dirty="0"/>
              <a:t>On this worksheet, list some of the advantages of serving meals family style. You have about 5 minutes to complete the activity.</a:t>
            </a:r>
          </a:p>
          <a:p>
            <a:endParaRPr lang="en-US" baseline="0" dirty="0"/>
          </a:p>
          <a:p>
            <a:r>
              <a:rPr lang="en-US" b="1" baseline="0" dirty="0"/>
              <a:t>DO:  </a:t>
            </a:r>
            <a:r>
              <a:rPr lang="en-US" baseline="0" dirty="0"/>
              <a:t>When time is up, ask volunteers to share their responses.  Some common responses may be:</a:t>
            </a:r>
          </a:p>
          <a:p>
            <a:r>
              <a:rPr lang="en-US" baseline="0" dirty="0"/>
              <a:t>Children can choose how much of each food to eat.</a:t>
            </a:r>
          </a:p>
          <a:p>
            <a:r>
              <a:rPr lang="en-US" baseline="0" dirty="0"/>
              <a:t>Children practice fine motor skills and social skills during mealtimes</a:t>
            </a:r>
          </a:p>
          <a:p>
            <a:r>
              <a:rPr lang="en-US" baseline="0" dirty="0"/>
              <a:t>Children are more relaxed</a:t>
            </a:r>
          </a:p>
          <a:p>
            <a:r>
              <a:rPr lang="en-US" baseline="0" dirty="0"/>
              <a:t>Food and beverages are at the table at the start of the meal</a:t>
            </a:r>
          </a:p>
          <a:p>
            <a:r>
              <a:rPr lang="en-US" baseline="0" dirty="0"/>
              <a:t>Children practice  good table manners and pleasant mealtime conversations.</a:t>
            </a:r>
          </a:p>
        </p:txBody>
      </p:sp>
      <p:sp>
        <p:nvSpPr>
          <p:cNvPr id="4" name="Slide Number Placeholder 3"/>
          <p:cNvSpPr>
            <a:spLocks noGrp="1"/>
          </p:cNvSpPr>
          <p:nvPr>
            <p:ph type="sldNum" sz="quarter" idx="10"/>
          </p:nvPr>
        </p:nvSpPr>
        <p:spPr/>
        <p:txBody>
          <a:bodyPr/>
          <a:lstStyle/>
          <a:p>
            <a:fld id="{13063EB2-C203-4E0B-B81C-0429BB0EF5D8}" type="slidenum">
              <a:rPr lang="en-US" smtClean="0"/>
              <a:t>167</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p>
          <a:p>
            <a:r>
              <a:rPr lang="en-US" dirty="0"/>
              <a:t>Now</a:t>
            </a:r>
            <a:r>
              <a:rPr lang="en-US" baseline="0" dirty="0"/>
              <a:t> that we have discussed the advantages of family style meal service, let’s discuss some strategies for implementation.  Through the  last activity, we learned that there are many advantages of implementing family style meal service in childcare settings.  However, the  most common mistake when serving meals family style is inconsistency. For example, serving meals family style today and pre-plating meals tomorrow.  Therefore, the  most beneficial step you can take to implementing the new service is to begin with a plan and make a commitment to serving meals family style in your child care setting.</a:t>
            </a:r>
          </a:p>
          <a:p>
            <a:endParaRPr lang="en-US" baseline="0" dirty="0"/>
          </a:p>
          <a:p>
            <a:r>
              <a:rPr lang="en-US" baseline="0" dirty="0"/>
              <a:t>Let’s take a moment to visualize meal service in a perfect world. In a perfect world, what would family style meal service look like?  There are no right or wrong answers</a:t>
            </a:r>
          </a:p>
          <a:p>
            <a:endParaRPr lang="en-US" baseline="0" dirty="0"/>
          </a:p>
          <a:p>
            <a:r>
              <a:rPr lang="en-US" b="1" baseline="0" dirty="0"/>
              <a:t>DO:  </a:t>
            </a:r>
            <a:r>
              <a:rPr lang="en-US" baseline="0" dirty="0"/>
              <a:t>Large group discussion.  Encourage participants to respond, as you write their responses on a flip chart.  Then, review the responses with the group.</a:t>
            </a:r>
          </a:p>
          <a:p>
            <a:endParaRPr lang="en-US" baseline="0" dirty="0"/>
          </a:p>
          <a:p>
            <a:r>
              <a:rPr lang="en-US" baseline="0" dirty="0"/>
              <a:t>Note:  some potential responses may include:  All the food is ready at the  start of the  meal, Everyone sits at the table together, There are serving utensils for all the  food, Food is passed from one person to another, Everyone is happy and talking </a:t>
            </a:r>
          </a:p>
        </p:txBody>
      </p:sp>
      <p:sp>
        <p:nvSpPr>
          <p:cNvPr id="4" name="Slide Number Placeholder 3"/>
          <p:cNvSpPr>
            <a:spLocks noGrp="1"/>
          </p:cNvSpPr>
          <p:nvPr>
            <p:ph type="sldNum" sz="quarter" idx="10"/>
          </p:nvPr>
        </p:nvSpPr>
        <p:spPr/>
        <p:txBody>
          <a:bodyPr/>
          <a:lstStyle/>
          <a:p>
            <a:fld id="{13063EB2-C203-4E0B-B81C-0429BB0EF5D8}" type="slidenum">
              <a:rPr lang="en-US" smtClean="0"/>
              <a:t>168</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t>
            </a:r>
          </a:p>
          <a:p>
            <a:r>
              <a:rPr lang="en-US" dirty="0"/>
              <a:t>Thorough</a:t>
            </a:r>
            <a:r>
              <a:rPr lang="en-US" baseline="0" dirty="0"/>
              <a:t> planning is the most efficient way to implement the new meal service, as you envisioned it in a perfect work.  When you have a plan in place and everyone is supportive, family style meal service is more likely to be a success for several reasons:</a:t>
            </a:r>
          </a:p>
          <a:p>
            <a:endParaRPr lang="en-US" baseline="0" dirty="0"/>
          </a:p>
          <a:p>
            <a:r>
              <a:rPr lang="en-US" baseline="0" dirty="0"/>
              <a:t>Everyone is knowledgeable and committed</a:t>
            </a:r>
          </a:p>
          <a:p>
            <a:r>
              <a:rPr lang="en-US" baseline="0" dirty="0"/>
              <a:t>Parents are supportive because they are aware of the benefits</a:t>
            </a:r>
          </a:p>
          <a:p>
            <a:r>
              <a:rPr lang="en-US" baseline="0" dirty="0"/>
              <a:t>Children understand what to do at mealtime</a:t>
            </a:r>
          </a:p>
          <a:p>
            <a:endParaRPr lang="en-US" baseline="0" dirty="0"/>
          </a:p>
          <a:p>
            <a:r>
              <a:rPr lang="en-US" baseline="0" dirty="0"/>
              <a:t>To gain more insight in the planning phase, let’s review some strategies for successfully implementing family style meal service.</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169</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SAY:</a:t>
            </a:r>
          </a:p>
          <a:p>
            <a:r>
              <a:rPr lang="en-US" dirty="0"/>
              <a:t>Use foods with different textures to enhance taste and appearance and add contrast to your menus.  Include different textures in the same meal or snack, such as soft, crisp, smooth, fluffy, crunchy, and creamy.  Cucumber slices and hummus provide a combination of crunchy, smooth, and creamy textures.  Other examples might include a crunchy fruit or vegetable with a burrito or crisp steamed carrots and broccoli with meatloaf.</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17</a:t>
            </a:fld>
            <a:endParaRPr lang="en-US" dirty="0"/>
          </a:p>
        </p:txBody>
      </p:sp>
    </p:spTree>
    <p:extLst>
      <p:ext uri="{BB962C8B-B14F-4D97-AF65-F5344CB8AC3E}">
        <p14:creationId xmlns:p14="http://schemas.microsoft.com/office/powerpoint/2010/main" val="283260178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p>
          <a:p>
            <a:r>
              <a:rPr lang="en-US" dirty="0"/>
              <a:t>Before any</a:t>
            </a:r>
            <a:r>
              <a:rPr lang="en-US" baseline="0" dirty="0"/>
              <a:t> planning can occur, you need to know where to start.  Therefore, complete an assessment of your mealtimes, such as the Family style Meal Service Checklist handout that is in your packet.  This assessment will provide insight into what you are already doing and what you may need to do to implement the new meal service.</a:t>
            </a:r>
          </a:p>
          <a:p>
            <a:endParaRPr lang="en-US" baseline="0" dirty="0"/>
          </a:p>
          <a:p>
            <a:r>
              <a:rPr lang="en-US" b="1" baseline="0" dirty="0"/>
              <a:t>DO:</a:t>
            </a:r>
            <a:r>
              <a:rPr lang="en-US" baseline="0" dirty="0"/>
              <a:t>  Briefly review the Meal Service Checklist with the participants.</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170</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t>
            </a:r>
          </a:p>
          <a:p>
            <a:pPr defTabSz="947044">
              <a:defRPr/>
            </a:pPr>
            <a:r>
              <a:rPr lang="en-US" dirty="0"/>
              <a:t>After assessing mealtimes, set a start date.  When setting a date, allow a minimum of thirty</a:t>
            </a:r>
            <a:r>
              <a:rPr lang="en-US" baseline="0" dirty="0"/>
              <a:t> days before officially transitioning to family style meal service.  During this period, make it a festive time because the more involved and excited everyone is, the more likely they will  buy in to the new meal service. </a:t>
            </a:r>
          </a:p>
          <a:p>
            <a:pPr defTabSz="947044">
              <a:defRPr/>
            </a:pPr>
            <a:endParaRPr lang="en-US" dirty="0"/>
          </a:p>
          <a:p>
            <a:r>
              <a:rPr lang="en-US" dirty="0"/>
              <a:t>This time will allow you to evaluate your current</a:t>
            </a:r>
            <a:r>
              <a:rPr lang="en-US" baseline="0" dirty="0"/>
              <a:t> meal service and inform parents and children.  Also, if you have staff, this period allows time to inform and train all child care staff, while gradually implementing the new meal service.  Additionally, when you work towards a date, it gives you time to introduce the meal service to the children.  It also allows time to begin incorporating activities for children to practice passing, pouring, and serving themselves.</a:t>
            </a:r>
          </a:p>
          <a:p>
            <a:endParaRPr lang="en-US" baseline="0" dirty="0"/>
          </a:p>
        </p:txBody>
      </p:sp>
      <p:sp>
        <p:nvSpPr>
          <p:cNvPr id="4" name="Slide Number Placeholder 3"/>
          <p:cNvSpPr>
            <a:spLocks noGrp="1"/>
          </p:cNvSpPr>
          <p:nvPr>
            <p:ph type="sldNum" sz="quarter" idx="10"/>
          </p:nvPr>
        </p:nvSpPr>
        <p:spPr/>
        <p:txBody>
          <a:bodyPr/>
          <a:lstStyle/>
          <a:p>
            <a:fld id="{13063EB2-C203-4E0B-B81C-0429BB0EF5D8}" type="slidenum">
              <a:rPr lang="en-US" smtClean="0"/>
              <a:t>171</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p>
          <a:p>
            <a:r>
              <a:rPr lang="en-US" dirty="0"/>
              <a:t>Next, ensure that you have child sized tableware and equipment, such as those listed on the Mealtime Tableware Supplies</a:t>
            </a:r>
            <a:r>
              <a:rPr lang="en-US" baseline="0" dirty="0"/>
              <a:t> handout in your packet</a:t>
            </a:r>
            <a:r>
              <a:rPr lang="en-US" dirty="0"/>
              <a:t>.</a:t>
            </a:r>
            <a:r>
              <a:rPr lang="en-US" baseline="0" dirty="0"/>
              <a:t>  Your standard kitchen utensils are typically not appropriate for young children.  In addition, include other supplies that make mealtimes extra special, such as tablecloths or placements, flowers in small vases, and brightly colored plates and bowls.  Ensuring that you have the right supplies will help children have great experiences during mealtimes. </a:t>
            </a:r>
          </a:p>
          <a:p>
            <a:endParaRPr lang="en-US" baseline="0" dirty="0"/>
          </a:p>
          <a:p>
            <a:r>
              <a:rPr lang="en-US" b="1" baseline="0" dirty="0"/>
              <a:t>DO:</a:t>
            </a:r>
            <a:r>
              <a:rPr lang="en-US" baseline="0" dirty="0"/>
              <a:t> Show child size dishes as they are described and pass samples around for participants to see.</a:t>
            </a:r>
          </a:p>
          <a:p>
            <a:endParaRPr lang="en-US" baseline="0" dirty="0"/>
          </a:p>
          <a:p>
            <a:r>
              <a:rPr lang="en-US" baseline="0" dirty="0"/>
              <a:t>Serving bowls – 8 ½ inches diameter</a:t>
            </a:r>
          </a:p>
          <a:p>
            <a:r>
              <a:rPr lang="en-US" baseline="0" dirty="0"/>
              <a:t>Plates – 7 in diameter</a:t>
            </a:r>
          </a:p>
          <a:p>
            <a:r>
              <a:rPr lang="en-US" baseline="0" dirty="0"/>
              <a:t>Serving lades/scoops – shorter handle</a:t>
            </a:r>
          </a:p>
          <a:p>
            <a:r>
              <a:rPr lang="en-US" baseline="0" dirty="0"/>
              <a:t>Measuring cups with longer handles (use as serving utensil) </a:t>
            </a:r>
          </a:p>
          <a:p>
            <a:r>
              <a:rPr lang="en-US" baseline="0" dirty="0"/>
              <a:t>Small plastic tongs</a:t>
            </a:r>
          </a:p>
          <a:p>
            <a:r>
              <a:rPr lang="en-US" baseline="0" dirty="0"/>
              <a:t>Cups of various sizes – (5-7 oz. cup for 4 oz. serving;  8 oz. cup for 6 oz. serving; 10 oz. cup for 8 oz. serving)</a:t>
            </a:r>
          </a:p>
          <a:p>
            <a:r>
              <a:rPr lang="en-US" baseline="0" dirty="0"/>
              <a:t>Small pitchers -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13063EB2-C203-4E0B-B81C-0429BB0EF5D8}" type="slidenum">
              <a:rPr lang="en-US" smtClean="0"/>
              <a:t>172</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p>
          <a:p>
            <a:r>
              <a:rPr lang="en-US" dirty="0"/>
              <a:t>Most</a:t>
            </a:r>
            <a:r>
              <a:rPr lang="en-US" baseline="0" dirty="0"/>
              <a:t> regular sized serving dishes, utensils and pitchers are too large for children to handle easily.  To find child sized serving equipment, try online stores – in your packet is a list of websites that carry child sized equipment.</a:t>
            </a:r>
          </a:p>
          <a:p>
            <a:endParaRPr lang="en-US" b="0" baseline="0" dirty="0"/>
          </a:p>
          <a:p>
            <a:r>
              <a:rPr lang="en-US" b="0" baseline="0" dirty="0"/>
              <a:t>You could also try the dollar store for inexpensive measuring cups with longer handles to use as serving scoops for children.</a:t>
            </a:r>
          </a:p>
          <a:p>
            <a:endParaRPr lang="en-US" b="0" baseline="0" dirty="0"/>
          </a:p>
          <a:p>
            <a:r>
              <a:rPr lang="en-US" b="0" baseline="0" dirty="0"/>
              <a:t>Finally, talk to your colleagues! They are excellent resources to tap into.  In fact, let’s do that now.</a:t>
            </a:r>
          </a:p>
          <a:p>
            <a:endParaRPr lang="en-US" b="0" baseline="0" dirty="0"/>
          </a:p>
        </p:txBody>
      </p:sp>
      <p:sp>
        <p:nvSpPr>
          <p:cNvPr id="4" name="Slide Number Placeholder 3"/>
          <p:cNvSpPr>
            <a:spLocks noGrp="1"/>
          </p:cNvSpPr>
          <p:nvPr>
            <p:ph type="sldNum" sz="quarter" idx="10"/>
          </p:nvPr>
        </p:nvSpPr>
        <p:spPr/>
        <p:txBody>
          <a:bodyPr/>
          <a:lstStyle/>
          <a:p>
            <a:fld id="{13063EB2-C203-4E0B-B81C-0429BB0EF5D8}" type="slidenum">
              <a:rPr lang="en-US" smtClean="0"/>
              <a:t>173</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SAY: </a:t>
            </a:r>
          </a:p>
          <a:p>
            <a:r>
              <a:rPr lang="en-US" b="0" baseline="0" dirty="0"/>
              <a:t>Take a few minutes and talk at your table and share where you have found some of the equipment needed to implement family style meal service.  Have one person take notes on the  flip chart.  You have three minutes for this activity.  When done, each table will report their results.</a:t>
            </a:r>
          </a:p>
          <a:p>
            <a:endParaRPr lang="en-US" b="0" baseline="0" dirty="0"/>
          </a:p>
          <a:p>
            <a:r>
              <a:rPr lang="en-US" b="1" baseline="0" dirty="0"/>
              <a:t>DO:</a:t>
            </a:r>
            <a:r>
              <a:rPr lang="en-US" b="0" baseline="0" dirty="0"/>
              <a:t> Have participants work at their tables and list out sources for child sized equipment on the flipchart.  After 3 minutes, have each table report their results to the class.</a:t>
            </a:r>
          </a:p>
        </p:txBody>
      </p:sp>
      <p:sp>
        <p:nvSpPr>
          <p:cNvPr id="4" name="Slide Number Placeholder 3"/>
          <p:cNvSpPr>
            <a:spLocks noGrp="1"/>
          </p:cNvSpPr>
          <p:nvPr>
            <p:ph type="sldNum" sz="quarter" idx="10"/>
          </p:nvPr>
        </p:nvSpPr>
        <p:spPr/>
        <p:txBody>
          <a:bodyPr/>
          <a:lstStyle/>
          <a:p>
            <a:fld id="{13063EB2-C203-4E0B-B81C-0429BB0EF5D8}" type="slidenum">
              <a:rPr lang="en-US" smtClean="0"/>
              <a:t>174</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SAY: </a:t>
            </a:r>
          </a:p>
          <a:p>
            <a:r>
              <a:rPr lang="en-US" b="0" baseline="0" dirty="0"/>
              <a:t>There are many ways to introduce the new meal service to parents.  You could host a parent meeting to present the new meal service and explain the benefits of family style meal service.  Provide parents with written materials that supports why you are choosing to incorporate family style meal service in  your childcare setting, For example, the Sample Parent Letter in your packet. Another idea is to display a table with tableware to show parents what to expect during mealtimes.</a:t>
            </a:r>
          </a:p>
        </p:txBody>
      </p:sp>
      <p:sp>
        <p:nvSpPr>
          <p:cNvPr id="4" name="Slide Number Placeholder 3"/>
          <p:cNvSpPr>
            <a:spLocks noGrp="1"/>
          </p:cNvSpPr>
          <p:nvPr>
            <p:ph type="sldNum" sz="quarter" idx="10"/>
          </p:nvPr>
        </p:nvSpPr>
        <p:spPr/>
        <p:txBody>
          <a:bodyPr/>
          <a:lstStyle/>
          <a:p>
            <a:fld id="{13063EB2-C203-4E0B-B81C-0429BB0EF5D8}" type="slidenum">
              <a:rPr lang="en-US" smtClean="0"/>
              <a:t>175</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SAY:</a:t>
            </a:r>
          </a:p>
          <a:p>
            <a:r>
              <a:rPr lang="en-US" b="0" baseline="0" dirty="0"/>
              <a:t>In your table group, discuss some additional ways you can inform parents about family style meal service and list them on the flip chart.  You have 5 minutes to discuss and record.  When finished each table will share their responses.</a:t>
            </a:r>
          </a:p>
          <a:p>
            <a:endParaRPr lang="en-US" b="0" baseline="0" dirty="0"/>
          </a:p>
          <a:p>
            <a:r>
              <a:rPr lang="en-US" b="1" baseline="0" dirty="0"/>
              <a:t>DO:</a:t>
            </a:r>
            <a:r>
              <a:rPr lang="en-US" b="0" baseline="0" dirty="0"/>
              <a:t>  Allow 5 minutes for the discussion and then ask each table group to share their responses.</a:t>
            </a:r>
          </a:p>
          <a:p>
            <a:endParaRPr lang="en-US" b="0" baseline="0" dirty="0"/>
          </a:p>
          <a:p>
            <a:r>
              <a:rPr lang="en-US" b="0" baseline="0" dirty="0"/>
              <a:t>Note: Some possible responses:</a:t>
            </a:r>
          </a:p>
          <a:p>
            <a:r>
              <a:rPr lang="en-US" b="0" baseline="0" dirty="0"/>
              <a:t>Information about family style meal service in the monthly newsletter</a:t>
            </a:r>
          </a:p>
          <a:p>
            <a:r>
              <a:rPr lang="en-US" b="0" baseline="0" dirty="0"/>
              <a:t>Creating a nutrition education display by showcasing pictures and basic information about family style meal service</a:t>
            </a:r>
          </a:p>
          <a:p>
            <a:r>
              <a:rPr lang="en-US" b="0" baseline="0" dirty="0"/>
              <a:t>Invite parents to participate in a meal where family style meal service is implemented</a:t>
            </a:r>
          </a:p>
          <a:p>
            <a:endParaRPr lang="en-US" b="0" baseline="0" dirty="0"/>
          </a:p>
        </p:txBody>
      </p:sp>
      <p:sp>
        <p:nvSpPr>
          <p:cNvPr id="4" name="Slide Number Placeholder 3"/>
          <p:cNvSpPr>
            <a:spLocks noGrp="1"/>
          </p:cNvSpPr>
          <p:nvPr>
            <p:ph type="sldNum" sz="quarter" idx="10"/>
          </p:nvPr>
        </p:nvSpPr>
        <p:spPr/>
        <p:txBody>
          <a:bodyPr/>
          <a:lstStyle/>
          <a:p>
            <a:fld id="{13063EB2-C203-4E0B-B81C-0429BB0EF5D8}" type="slidenum">
              <a:rPr lang="en-US" smtClean="0"/>
              <a:t>176</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SAY:</a:t>
            </a:r>
          </a:p>
          <a:p>
            <a:r>
              <a:rPr lang="en-US" b="0" baseline="0" dirty="0"/>
              <a:t>It is important to Introduce the new meal service to children.  They will need to know what to expect during mealtimes, and they will need time to adjust to the change.</a:t>
            </a:r>
          </a:p>
          <a:p>
            <a:endParaRPr lang="en-US" b="0" baseline="0" dirty="0"/>
          </a:p>
          <a:p>
            <a:r>
              <a:rPr lang="en-US" b="0" baseline="0" dirty="0"/>
              <a:t>Begin early in the 30 day planning phase, incorporating activities that promote skill development, such as pouring water into cups or scooping dried beans during small group activities. Add play cups, bowls, and other eating utensils to play areas for children to enjoy during free play.  This method will help them learn, through play how to handle tableware.  Additionally, you may find it beneficial to  begin allowing children to serve themselves at snack times and then advance to meals throughout the 30 day period.</a:t>
            </a:r>
          </a:p>
        </p:txBody>
      </p:sp>
      <p:sp>
        <p:nvSpPr>
          <p:cNvPr id="4" name="Slide Number Placeholder 3"/>
          <p:cNvSpPr>
            <a:spLocks noGrp="1"/>
          </p:cNvSpPr>
          <p:nvPr>
            <p:ph type="sldNum" sz="quarter" idx="10"/>
          </p:nvPr>
        </p:nvSpPr>
        <p:spPr/>
        <p:txBody>
          <a:bodyPr/>
          <a:lstStyle/>
          <a:p>
            <a:fld id="{13063EB2-C203-4E0B-B81C-0429BB0EF5D8}" type="slidenum">
              <a:rPr lang="en-US" smtClean="0"/>
              <a:t>177</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p>
          <a:p>
            <a:r>
              <a:rPr lang="en-US" dirty="0"/>
              <a:t>At this age, children are learning new skills, and it takes time for them to master each</a:t>
            </a:r>
            <a:r>
              <a:rPr lang="en-US" baseline="0" dirty="0"/>
              <a:t> skill.  Therefore, create a supportive mealtime environment, where children are not reprimanded or criticized for spills.</a:t>
            </a:r>
          </a:p>
          <a:p>
            <a:endParaRPr lang="en-US" baseline="0" dirty="0"/>
          </a:p>
          <a:p>
            <a:r>
              <a:rPr lang="en-US" baseline="0" dirty="0"/>
              <a:t>When accidents occur, aim to minimize distractions by determining if it poses any danger.  Disregard any spills that do not pose a threat to you or the children in your care; however, if it is a hazard to anyone, quickly clean up the spill, wash hands, and return to the meal.</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178</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t>
            </a:r>
          </a:p>
          <a:p>
            <a:r>
              <a:rPr lang="en-US" dirty="0"/>
              <a:t>When first introduced to family style meal service,</a:t>
            </a:r>
            <a:r>
              <a:rPr lang="en-US" baseline="0" dirty="0"/>
              <a:t> some children may find it difficult to determine how much food to take.  However, using measured hard plastic serving spoons or ladles can help control the portion size a child takes.  In addition, when children know that they are allowed to have seconds, they are more likely to choose the single serving size.</a:t>
            </a:r>
          </a:p>
          <a:p>
            <a:endParaRPr lang="en-US" baseline="0" dirty="0"/>
          </a:p>
          <a:p>
            <a:r>
              <a:rPr lang="en-US" baseline="0" dirty="0"/>
              <a:t>Now that we have review some strategies for implementing family style meal service, let’s review the skills children will need to master family style meal service</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179</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SAY:</a:t>
            </a:r>
          </a:p>
          <a:p>
            <a:r>
              <a:rPr lang="en-US" dirty="0"/>
              <a:t>Vary the types of food on the menu to add contrast.  A menu with too many starches, sweet flavors, or heavy (filling) food lacks contrast as well as balance.  If you are serving a hearty casserole, plan to serve colorful fresh raw or lightly cooked fruits or vegetables as side dishes.  For example, a light fresh spinach salad with watermelon wedges would add contrast to a heavy main dish like lasagna.</a:t>
            </a:r>
          </a:p>
          <a:p>
            <a:endParaRPr lang="en-US" dirty="0"/>
          </a:p>
          <a:p>
            <a:r>
              <a:rPr lang="en-US" b="1" dirty="0"/>
              <a:t>DO:</a:t>
            </a:r>
            <a:r>
              <a:rPr lang="en-US" dirty="0"/>
              <a:t>  Click a second time to add the spinach and once more to add the watermelon to the screen.</a:t>
            </a:r>
          </a:p>
          <a:p>
            <a:endParaRPr lang="en-US"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18</a:t>
            </a:fld>
            <a:endParaRPr lang="en-US" dirty="0"/>
          </a:p>
        </p:txBody>
      </p:sp>
    </p:spTree>
    <p:extLst>
      <p:ext uri="{BB962C8B-B14F-4D97-AF65-F5344CB8AC3E}">
        <p14:creationId xmlns:p14="http://schemas.microsoft.com/office/powerpoint/2010/main" val="252648710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p>
          <a:p>
            <a:r>
              <a:rPr lang="en-US" sz="1100" dirty="0"/>
              <a:t>Young children need time to develop necessary skills for serving themselves.  However, with practice and support, they can develop the necessary skills at a faster rate.  First, children will need to learn the  skill of passing, handling and balancing serving bowls and pitchers.  Passing and handling tends to be the most challenging because children can spill food on themselves, their neighbor, or on the floor.  To reduce spills and increase children’s ability to handle tableware, place small amounts in serving bowls and pitchers and add more as the children increase their skill levels. As children master this skill, add more food to the  bowls.  This method will help children gradually learn the skill of handling and passing.</a:t>
            </a:r>
          </a:p>
          <a:p>
            <a:endParaRPr lang="en-US" sz="1100" dirty="0"/>
          </a:p>
          <a:p>
            <a:r>
              <a:rPr lang="en-US" sz="1100" dirty="0"/>
              <a:t>Secondly, children will need  to learn the skill of using serving utensils to serve themselves.  To master this skill, children need to learn the difference between serving and eating utensils. One way to teach this is to ensure there is a definite and obvious difference in the size and feel of the utensils.  Then explain to children the differences and model using the appropriate utensil for serving and eating.</a:t>
            </a:r>
          </a:p>
          <a:p>
            <a:endParaRPr lang="en-US" sz="1100" dirty="0"/>
          </a:p>
          <a:p>
            <a:r>
              <a:rPr lang="en-US" sz="1100" dirty="0"/>
              <a:t>Finally, children will need to learn the skill of pouring.  Allow children to practice pouring using child sized pitchers with lids and pouring spouts.  For example, a sandbox is a great place to practice pouring; another idea is to use child sized cups to pour water into cups.  Being creative with teaching each new skill will help children make the transition to pouring, passing, serving and handling foods and beverages themselves, during mealtimes.</a:t>
            </a:r>
          </a:p>
        </p:txBody>
      </p:sp>
      <p:sp>
        <p:nvSpPr>
          <p:cNvPr id="4" name="Slide Number Placeholder 3"/>
          <p:cNvSpPr>
            <a:spLocks noGrp="1"/>
          </p:cNvSpPr>
          <p:nvPr>
            <p:ph type="sldNum" sz="quarter" idx="10"/>
          </p:nvPr>
        </p:nvSpPr>
        <p:spPr/>
        <p:txBody>
          <a:bodyPr/>
          <a:lstStyle/>
          <a:p>
            <a:fld id="{13063EB2-C203-4E0B-B81C-0429BB0EF5D8}" type="slidenum">
              <a:rPr lang="en-US" smtClean="0"/>
              <a:t>180</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t>
            </a:r>
          </a:p>
          <a:p>
            <a:r>
              <a:rPr lang="en-US" dirty="0"/>
              <a:t>During this time, become familiar</a:t>
            </a:r>
            <a:r>
              <a:rPr lang="en-US" baseline="0" dirty="0"/>
              <a:t> with the family style meal service process.  Let’s explore some common tasks for mealtimes.  Before mealtime begins providers and child care center staff will need to know which food components are required for each meal or snack served.  They will also need to make sure there is a full serving of all meal components in the serving bowls and pitchers for all children and adults.  </a:t>
            </a:r>
          </a:p>
          <a:p>
            <a:endParaRPr lang="en-US" baseline="0" dirty="0"/>
          </a:p>
          <a:p>
            <a:pPr defTabSz="947044">
              <a:defRPr/>
            </a:pPr>
            <a:r>
              <a:rPr lang="en-US" baseline="0" dirty="0"/>
              <a:t>It is important the day care home and center follow the mealtime schedule and transition process into mealtimes.   In the transition process from other child care activities to meal time, children and adults will need to properly wash their hands. With adult supervision, it is a best practice to allow children to set the table.  </a:t>
            </a:r>
          </a:p>
          <a:p>
            <a:pPr defTabSz="947044">
              <a:defRPr/>
            </a:pPr>
            <a:endParaRPr lang="en-US" baseline="0" dirty="0"/>
          </a:p>
          <a:p>
            <a:pPr defTabSz="947044">
              <a:defRPr/>
            </a:pPr>
            <a:r>
              <a:rPr lang="en-US" baseline="0" dirty="0"/>
              <a:t>And finally, the provider or center staff must place all foods on the table before or as the children are ready to sit down and eat.</a:t>
            </a:r>
          </a:p>
        </p:txBody>
      </p:sp>
      <p:sp>
        <p:nvSpPr>
          <p:cNvPr id="4" name="Slide Number Placeholder 3"/>
          <p:cNvSpPr>
            <a:spLocks noGrp="1"/>
          </p:cNvSpPr>
          <p:nvPr>
            <p:ph type="sldNum" sz="quarter" idx="10"/>
          </p:nvPr>
        </p:nvSpPr>
        <p:spPr/>
        <p:txBody>
          <a:bodyPr/>
          <a:lstStyle/>
          <a:p>
            <a:fld id="{13063EB2-C203-4E0B-B81C-0429BB0EF5D8}" type="slidenum">
              <a:rPr lang="en-US" smtClean="0"/>
              <a:t>181</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p>
          <a:p>
            <a:r>
              <a:rPr lang="en-US" dirty="0"/>
              <a:t>During</a:t>
            </a:r>
            <a:r>
              <a:rPr lang="en-US" baseline="0" dirty="0"/>
              <a:t> mealtimes providers or center staff must offer each menu item to each child and help children with serving themselves as need.  The provider and center staff shall sit at the table and eat with the children and should never force children to eat any food or to eat more food than they want. </a:t>
            </a:r>
          </a:p>
          <a:p>
            <a:endParaRPr lang="en-US" baseline="0" dirty="0"/>
          </a:p>
          <a:p>
            <a:pPr defTabSz="947044">
              <a:defRPr/>
            </a:pPr>
            <a:r>
              <a:rPr lang="en-US" baseline="0" dirty="0"/>
              <a:t>After each food item has been passed around the table offer the food a second time to children who either did not want any or took only a very small portion of the food(s).  At the same time allow additional servings to children who request for more.</a:t>
            </a:r>
          </a:p>
          <a:p>
            <a:pPr defTabSz="947044">
              <a:defRPr/>
            </a:pPr>
            <a:endParaRPr lang="en-US" baseline="0" dirty="0"/>
          </a:p>
          <a:p>
            <a:r>
              <a:rPr lang="en-US" baseline="0" dirty="0"/>
              <a:t>It is important to m</a:t>
            </a:r>
            <a:r>
              <a:rPr lang="en-US" dirty="0"/>
              <a:t>ake mealtime a happy time by making positive comments and happy facial expressions, such as smiles</a:t>
            </a:r>
          </a:p>
          <a:p>
            <a:r>
              <a:rPr lang="en-US" dirty="0"/>
              <a:t>Talk about foods, practice good table manners, handle food safely and during the entire meal time properly supervise the children.</a:t>
            </a:r>
          </a:p>
          <a:p>
            <a:pPr defTabSz="947044">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182</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p>
          <a:p>
            <a:r>
              <a:rPr lang="en-US" dirty="0"/>
              <a:t>At the end of mealtime the provider and center staff shall help children to clear the table and the providers shall properly </a:t>
            </a:r>
            <a:r>
              <a:rPr lang="en-US" baseline="0" dirty="0"/>
              <a:t>wash hands and assist children in washing their hands before transitioning to the next activity.  During this process the providers must properly supervise the children.</a:t>
            </a:r>
          </a:p>
          <a:p>
            <a:endParaRPr lang="en-US" baseline="0" dirty="0"/>
          </a:p>
          <a:p>
            <a:r>
              <a:rPr lang="en-US" baseline="0" dirty="0"/>
              <a:t>This information can be found on the Family Style Meal Service Process handout in your packet.</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183</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p>
          <a:p>
            <a:r>
              <a:rPr lang="en-US" dirty="0"/>
              <a:t>As we just discussed, there are several skills young children need to learn to serve themselves.  On your Mastering Skills worksheet,</a:t>
            </a:r>
            <a:r>
              <a:rPr lang="en-US" baseline="0" dirty="0"/>
              <a:t> identify some creative ways to teach children how to pass, pour, handle tableware, and serve themselves during mealtimes.  Activities may be structured or unstructured and lead by adults or children.  List the activities in the appropriate space.  Note:  There are no right or wrong answers; however responses should reflect positive and supportive activities that allow all children to participate, such as those listed below:</a:t>
            </a:r>
          </a:p>
          <a:p>
            <a:endParaRPr lang="en-US" baseline="0" dirty="0"/>
          </a:p>
          <a:p>
            <a:r>
              <a:rPr lang="en-US" b="1" baseline="0" dirty="0"/>
              <a:t>Passing and handling</a:t>
            </a:r>
            <a:r>
              <a:rPr lang="en-US" baseline="0" dirty="0"/>
              <a:t>: During a small group activity, fill bowls with craft supplies.  With a group of two to three children, pass each bowl around the group and encourage each child to take an item.  Build on this activity, by incorporating items that resemble food and allow children to scoop items from the bowl.</a:t>
            </a:r>
          </a:p>
          <a:p>
            <a:r>
              <a:rPr lang="en-US" b="1" baseline="0" dirty="0"/>
              <a:t>Pouring</a:t>
            </a:r>
            <a:r>
              <a:rPr lang="en-US" baseline="0" dirty="0"/>
              <a:t>:  During outdoor play, have small cups and child sized pitchers for children to practice pouring their beverages.</a:t>
            </a:r>
          </a:p>
          <a:p>
            <a:r>
              <a:rPr lang="en-US" baseline="0" dirty="0"/>
              <a:t>During center play, place cups in the sandbox and encourage children to pour sand into the cups</a:t>
            </a:r>
          </a:p>
          <a:p>
            <a:r>
              <a:rPr lang="en-US" b="1" baseline="0" dirty="0"/>
              <a:t>Serving:</a:t>
            </a:r>
            <a:r>
              <a:rPr lang="en-US" baseline="0" dirty="0"/>
              <a:t> During center play, have play plates, food, utensils, and serving bowls.  Model for the children by playing  “mealtime” during center play in the play area.</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184</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p>
          <a:p>
            <a:r>
              <a:rPr lang="en-US" dirty="0"/>
              <a:t>During this session,</a:t>
            </a:r>
            <a:r>
              <a:rPr lang="en-US" baseline="0" dirty="0"/>
              <a:t> we reviewed the four meal service styles used in the Child and Adult Care Food Program.  We also discussed the advantages of using family style meal service.  Additionally, we talked about some methods and strategies form implementation. Lastly, we discussed the skills young children need to master family style meal service.  Following these practices can help you successfully implement family style meal service in your child care setting.</a:t>
            </a:r>
          </a:p>
          <a:p>
            <a:endParaRPr lang="en-US" baseline="0" dirty="0"/>
          </a:p>
          <a:p>
            <a:r>
              <a:rPr lang="en-US" baseline="0" dirty="0"/>
              <a:t>Now please take out the “Excellence in Three” handout from your packet.</a:t>
            </a:r>
          </a:p>
          <a:p>
            <a:endParaRPr lang="en-US" baseline="0" dirty="0"/>
          </a:p>
          <a:p>
            <a:r>
              <a:rPr lang="en-US" baseline="0" dirty="0"/>
              <a:t>SAY: In the space provided, write three things you learned in this session.  Then, write three ways you can apply the information in your child care setting.  </a:t>
            </a:r>
          </a:p>
          <a:p>
            <a:endParaRPr lang="en-US" baseline="0" dirty="0"/>
          </a:p>
          <a:p>
            <a:r>
              <a:rPr lang="en-US" baseline="0" dirty="0"/>
              <a:t>Allow participants about 5 minutes to complete the activity and then ask volunteers to share one of their three things.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185</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Let’s take a 10 minute break before starting the last topic Knife Skills.</a:t>
            </a:r>
          </a:p>
          <a:p>
            <a:endParaRPr lang="en-US" b="1" dirty="0"/>
          </a:p>
          <a:p>
            <a:r>
              <a:rPr lang="en-US" b="1" dirty="0"/>
              <a:t>DO:</a:t>
            </a:r>
          </a:p>
          <a:p>
            <a:r>
              <a:rPr lang="en-US" dirty="0"/>
              <a:t>Set up cutting mats, knifes, fruits and vegetables at each table for knife skills activities.</a:t>
            </a:r>
          </a:p>
          <a:p>
            <a:r>
              <a:rPr lang="en-US" dirty="0"/>
              <a:t>Have cleaning supplies ready for during and end of class:</a:t>
            </a:r>
          </a:p>
          <a:p>
            <a:r>
              <a:rPr lang="en-US" dirty="0"/>
              <a:t>Trash cans and bags, tubs or buckets of water, dish rags or cleaning wipes, and cleaning agent.</a:t>
            </a:r>
          </a:p>
        </p:txBody>
      </p:sp>
      <p:sp>
        <p:nvSpPr>
          <p:cNvPr id="4" name="Slide Number Placeholder 3"/>
          <p:cNvSpPr>
            <a:spLocks noGrp="1"/>
          </p:cNvSpPr>
          <p:nvPr>
            <p:ph type="sldNum" sz="quarter" idx="10"/>
          </p:nvPr>
        </p:nvSpPr>
        <p:spPr/>
        <p:txBody>
          <a:bodyPr/>
          <a:lstStyle/>
          <a:p>
            <a:fld id="{13063EB2-C203-4E0B-B81C-0429BB0EF5D8}" type="slidenum">
              <a:rPr lang="en-US" smtClean="0"/>
              <a:t>186</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Our final topic for today is Knife Skills.  Each of you shall have a knife skills handout, chef’s knife in a sleeve, cutting board and slip free mat or wet towel, melon, carrots, onions, celery,  and spinach or basil.</a:t>
            </a:r>
          </a:p>
          <a:p>
            <a:endParaRPr lang="en-US" dirty="0"/>
          </a:p>
          <a:p>
            <a:r>
              <a:rPr lang="en-US" dirty="0"/>
              <a:t>Please note in this class we are using floppy cutting boards but they are not recommended in any kitchen.  The knifes put deep grooves in them which could house bacterial growth.</a:t>
            </a:r>
          </a:p>
          <a:p>
            <a:endParaRPr lang="en-US" dirty="0"/>
          </a:p>
          <a:p>
            <a:r>
              <a:rPr lang="en-US" dirty="0"/>
              <a:t>The purpose for offering this topic is to decrease accidents in the kitchen, improve efficiency when preparing meals, and to increase the offering of fresh fruits and vegetables.</a:t>
            </a:r>
          </a:p>
        </p:txBody>
      </p:sp>
      <p:sp>
        <p:nvSpPr>
          <p:cNvPr id="4" name="Slide Number Placeholder 3"/>
          <p:cNvSpPr>
            <a:spLocks noGrp="1"/>
          </p:cNvSpPr>
          <p:nvPr>
            <p:ph type="sldNum" sz="quarter" idx="10"/>
          </p:nvPr>
        </p:nvSpPr>
        <p:spPr/>
        <p:txBody>
          <a:bodyPr/>
          <a:lstStyle/>
          <a:p>
            <a:fld id="{13063EB2-C203-4E0B-B81C-0429BB0EF5D8}" type="slidenum">
              <a:rPr lang="en-US" smtClean="0"/>
              <a:t>187</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b="0" dirty="0"/>
              <a:t>At the end of the class each of you will have obtained knowledge in:</a:t>
            </a:r>
          </a:p>
          <a:p>
            <a:pPr>
              <a:buFont typeface="Wingdings" panose="05000000000000000000" pitchFamily="2" charset="2"/>
              <a:buChar char="§"/>
            </a:pPr>
            <a:r>
              <a:rPr lang="en-US" dirty="0"/>
              <a:t>Knife safety</a:t>
            </a:r>
          </a:p>
          <a:p>
            <a:pPr>
              <a:buFont typeface="Wingdings" panose="05000000000000000000" pitchFamily="2" charset="2"/>
              <a:buChar char="§"/>
            </a:pPr>
            <a:r>
              <a:rPr lang="en-US" dirty="0"/>
              <a:t>Knife maintenance</a:t>
            </a:r>
          </a:p>
          <a:p>
            <a:pPr>
              <a:buFont typeface="Wingdings" panose="05000000000000000000" pitchFamily="2" charset="2"/>
              <a:buChar char="§"/>
            </a:pPr>
            <a:r>
              <a:rPr lang="en-US" dirty="0"/>
              <a:t>Proper use of a knife</a:t>
            </a:r>
          </a:p>
          <a:p>
            <a:pPr>
              <a:buFont typeface="Wingdings" panose="05000000000000000000" pitchFamily="2" charset="2"/>
              <a:buChar char="§"/>
            </a:pPr>
            <a:r>
              <a:rPr lang="en-US" dirty="0"/>
              <a:t>Basic cuts of fruits and vegetables and</a:t>
            </a:r>
          </a:p>
          <a:p>
            <a:pPr>
              <a:buFont typeface="Wingdings" panose="05000000000000000000" pitchFamily="2" charset="2"/>
              <a:buChar char="§"/>
            </a:pPr>
            <a:r>
              <a:rPr lang="en-US" dirty="0"/>
              <a:t>Why knife skills are important in the kitchen</a:t>
            </a:r>
          </a:p>
          <a:p>
            <a:endParaRPr lang="en-US" b="0" dirty="0"/>
          </a:p>
          <a:p>
            <a:pPr defTabSz="947044">
              <a:defRPr/>
            </a:pPr>
            <a:r>
              <a:rPr lang="en-US" b="0" dirty="0"/>
              <a:t>It is important to understand that it takes time to develop good knife skills. </a:t>
            </a:r>
            <a:r>
              <a:rPr lang="en-US" dirty="0"/>
              <a:t>Chefs who go to culinary school take one whole week of cutting and chopping to learn basic knife skills.  Therefore, it is recommended that you diligently continue your knife skills practice after this class. It is recommend to practice until you feel comfortable holding your knife properly and with your cutting and chopping abilities. To obtain more practice using your knifes take the time after this course to cut up a five pound bag of onions and carrots, five cantaloupes or other melon, three bunches of celery and many different kinds of herbs.  </a:t>
            </a:r>
          </a:p>
          <a:p>
            <a:endParaRPr lang="en-US" b="0" dirty="0"/>
          </a:p>
        </p:txBody>
      </p:sp>
      <p:sp>
        <p:nvSpPr>
          <p:cNvPr id="4" name="Slide Number Placeholder 3"/>
          <p:cNvSpPr>
            <a:spLocks noGrp="1"/>
          </p:cNvSpPr>
          <p:nvPr>
            <p:ph type="sldNum" sz="quarter" idx="10"/>
          </p:nvPr>
        </p:nvSpPr>
        <p:spPr/>
        <p:txBody>
          <a:bodyPr/>
          <a:lstStyle/>
          <a:p>
            <a:fld id="{13063EB2-C203-4E0B-B81C-0429BB0EF5D8}" type="slidenum">
              <a:rPr lang="en-US" smtClean="0"/>
              <a:t>188</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defTabSz="947044">
              <a:defRPr/>
            </a:pPr>
            <a:r>
              <a:rPr lang="en-US" b="0" dirty="0"/>
              <a:t>When using knifes think safety first.  It is important to always use a sharp knife. Dull knives are the number one cause of accidents in the kitchen. </a:t>
            </a:r>
            <a:r>
              <a:rPr lang="en-US" dirty="0"/>
              <a:t>You can determine if your knife is sharp if it easily glides through a tomato.  </a:t>
            </a:r>
          </a:p>
          <a:p>
            <a:pPr defTabSz="947044">
              <a:defRPr/>
            </a:pPr>
            <a:endParaRPr lang="en-US" dirty="0"/>
          </a:p>
          <a:p>
            <a:pPr defTabSz="947044">
              <a:defRPr/>
            </a:pPr>
            <a:r>
              <a:rPr lang="en-US" dirty="0"/>
              <a:t>It is important to know where your knife is at all times to avoid accidents.</a:t>
            </a:r>
          </a:p>
          <a:p>
            <a:pPr defTabSz="947044">
              <a:defRPr/>
            </a:pPr>
            <a:endParaRPr lang="en-US" dirty="0"/>
          </a:p>
          <a:p>
            <a:pPr defTabSz="947044">
              <a:defRPr/>
            </a:pPr>
            <a:r>
              <a:rPr lang="en-US" dirty="0"/>
              <a:t>Putting a knife in a sink with soapy or clear water is dangerous because someone could put their hand in the sink and not know that it is there.  It is not a good idea to put it in a rinse or sanitizing sink because they often fill up with dishes and it can be hard to see the knife. </a:t>
            </a:r>
          </a:p>
          <a:p>
            <a:pPr defTabSz="947044">
              <a:defRPr/>
            </a:pPr>
            <a:endParaRPr lang="en-US" dirty="0"/>
          </a:p>
          <a:p>
            <a:pPr defTabSz="947044">
              <a:defRPr/>
            </a:pPr>
            <a:r>
              <a:rPr lang="en-US" dirty="0"/>
              <a:t>When using a knife you should stay focused on what you are doing, keeping you eyes and attention on your knife when it is in your hands and ensuring you are using the proper techniques.</a:t>
            </a:r>
            <a:endParaRPr lang="en-US" b="0" dirty="0"/>
          </a:p>
        </p:txBody>
      </p:sp>
      <p:sp>
        <p:nvSpPr>
          <p:cNvPr id="4" name="Slide Number Placeholder 3"/>
          <p:cNvSpPr>
            <a:spLocks noGrp="1"/>
          </p:cNvSpPr>
          <p:nvPr>
            <p:ph type="sldNum" sz="quarter" idx="10"/>
          </p:nvPr>
        </p:nvSpPr>
        <p:spPr/>
        <p:txBody>
          <a:bodyPr/>
          <a:lstStyle/>
          <a:p>
            <a:fld id="{13063EB2-C203-4E0B-B81C-0429BB0EF5D8}" type="slidenum">
              <a:rPr lang="en-US" smtClean="0"/>
              <a:t>189</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Strive for contrast and maximize color in your menus.  Use foods with a variety of colors in each meal.  A good rule of thumb is to use at least three colorful foods in each meal for visual appeal.  For example, turkey, rice, cauliflower, and pears are similar in color.  A better combination would be turkey with cranberry sauce, steamed broccoli, whole wheat roll, orange wedges and milk.  Another way to add color to a meal is to sprinkle herbs and spices on top of food..  Add a dash of cinnamon on oatmeal or canned fruit, or a little paprika on potatoes or eggs for color.</a:t>
            </a:r>
          </a:p>
          <a:p>
            <a:endParaRPr lang="en-US" dirty="0"/>
          </a:p>
          <a:p>
            <a:r>
              <a:rPr lang="en-US" dirty="0"/>
              <a:t>Think about the food items that have very little color, such as mashed potatoes and baked chicken.  For example, serve broccoli spears with mashed potatoes.  Another way is to add green or red peppers to corn or serve strawberries and romaine lettuce with a turkey burger, baked beans, and milk.</a:t>
            </a:r>
          </a:p>
          <a:p>
            <a:endParaRPr lang="en-US" dirty="0"/>
          </a:p>
          <a:p>
            <a:r>
              <a:rPr lang="en-US" dirty="0"/>
              <a:t>Finally use fruits and vegetables in a variety of colors like dark green, red, orange, purple, white, and blue.  Add color to the plate and a broad range of nutrients.  For example, try serving green kiwi at breakfast, and orange peaches and red bell peppers at lunch to increase the colors on the menu.</a:t>
            </a:r>
          </a:p>
        </p:txBody>
      </p:sp>
      <p:sp>
        <p:nvSpPr>
          <p:cNvPr id="4" name="Slide Number Placeholder 3"/>
          <p:cNvSpPr>
            <a:spLocks noGrp="1"/>
          </p:cNvSpPr>
          <p:nvPr>
            <p:ph type="sldNum" sz="quarter" idx="10"/>
          </p:nvPr>
        </p:nvSpPr>
        <p:spPr/>
        <p:txBody>
          <a:bodyPr/>
          <a:lstStyle/>
          <a:p>
            <a:fld id="{13063EB2-C203-4E0B-B81C-0429BB0EF5D8}" type="slidenum">
              <a:rPr lang="en-US" smtClean="0"/>
              <a:t>19</a:t>
            </a:fld>
            <a:endParaRPr lang="en-US" dirty="0"/>
          </a:p>
        </p:txBody>
      </p:sp>
    </p:spTree>
    <p:extLst>
      <p:ext uri="{BB962C8B-B14F-4D97-AF65-F5344CB8AC3E}">
        <p14:creationId xmlns:p14="http://schemas.microsoft.com/office/powerpoint/2010/main" val="30607386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lvl="0"/>
            <a:r>
              <a:rPr lang="en-US" dirty="0"/>
              <a:t>The above technique photos are on your knife skills handout.  Let me demonstrate, when using your knife it is important you do not put your extra hand on top of the knife to push down into the food.  Doing this could cause it to roll over and severely cut into your hands.  To properly cut through tough foods like carrots and potatoes you should use the heel of your knife or use your strength to make the cuts.  When cutting, hold the food securely on both sides making a bridge between your pointer finger and thumb.  Slide your knife under the bridge to cut the food in half.  Placing the flat surface of each half on the cutting board, hold the food down with your palm or fingers, pointing your fingers up to keep out of the way of the knife blade (as seen on the tomato photo).  The blade of the knife should never be facing their fingers, hands, or arms. Begin slicing and dicing.</a:t>
            </a:r>
          </a:p>
          <a:p>
            <a:endParaRPr lang="en-US" dirty="0"/>
          </a:p>
          <a:p>
            <a:r>
              <a:rPr lang="en-US" b="1" dirty="0"/>
              <a:t>DO:</a:t>
            </a:r>
          </a:p>
          <a:p>
            <a:r>
              <a:rPr lang="en-US" dirty="0"/>
              <a:t>Using your potato and tomato, show how to properly use their knives.  Show them that they do not want to put their extra hand (the one that is not gripping their knife) on top of the knife to push it down into foods, as seen in the “No” photo of their handout.  Then, turn the “No” technique into a “Yes” by showing them the proper technique. </a:t>
            </a:r>
          </a:p>
          <a:p>
            <a:r>
              <a:rPr lang="en-US" dirty="0"/>
              <a:t> </a:t>
            </a:r>
          </a:p>
        </p:txBody>
      </p:sp>
      <p:sp>
        <p:nvSpPr>
          <p:cNvPr id="4" name="Slide Number Placeholder 3"/>
          <p:cNvSpPr>
            <a:spLocks noGrp="1"/>
          </p:cNvSpPr>
          <p:nvPr>
            <p:ph type="sldNum" sz="quarter" idx="10"/>
          </p:nvPr>
        </p:nvSpPr>
        <p:spPr/>
        <p:txBody>
          <a:bodyPr/>
          <a:lstStyle/>
          <a:p>
            <a:fld id="{13063EB2-C203-4E0B-B81C-0429BB0EF5D8}" type="slidenum">
              <a:rPr lang="en-US" smtClean="0"/>
              <a:t>190</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defTabSz="947044">
              <a:defRPr/>
            </a:pPr>
            <a:r>
              <a:rPr lang="en-US" dirty="0"/>
              <a:t>To maintain your knife it is important to use mild dish soap and wash by hand.  Harsh dish detergents and heat can change the chemistry of the metal of your knife.  Change of chemistry to your knife may cause rust and other deteriorating elements to occur.  Be sure to wash between the metal and handle to keep food build up from occurring.    </a:t>
            </a:r>
          </a:p>
          <a:p>
            <a:pPr defTabSz="947044">
              <a:defRPr/>
            </a:pPr>
            <a:endParaRPr lang="en-US" dirty="0"/>
          </a:p>
          <a:p>
            <a:pPr defTabSz="947044">
              <a:defRPr/>
            </a:pPr>
            <a:r>
              <a:rPr lang="en-US" dirty="0"/>
              <a:t>The steel is not a sharpener.  It is used to maintain the sharpness of their knives by removing any burrs that occur on the knife and prevents dullness to occur.  Each time you use your knife you should use your steel.  The proper way to use a steel is to place the tip of the steel on the table.  Hold your knife’s blade to the steel at a 20 degree angle, starting at the knifes heel, slide the blade along the steel through to the tip.  Repeat 5-10 times.  To avoid risk of injuries, you should not hold the steep with the end facing towards the ceiling and the knife facing their hands and wrists.  Let’s practice, please stand up and push your chairs away from the table.</a:t>
            </a:r>
          </a:p>
          <a:p>
            <a:pPr defTabSz="947044">
              <a:defRPr/>
            </a:pPr>
            <a:endParaRPr lang="en-US" dirty="0"/>
          </a:p>
          <a:p>
            <a:pPr defTabSz="947044">
              <a:defRPr/>
            </a:pPr>
            <a:r>
              <a:rPr lang="en-US" b="1" dirty="0"/>
              <a:t>DO:</a:t>
            </a:r>
          </a:p>
          <a:p>
            <a:pPr defTabSz="947044">
              <a:defRPr/>
            </a:pPr>
            <a:r>
              <a:rPr lang="en-US" dirty="0"/>
              <a:t>Show how to properly use a steel by placing your knife in one hand and the steel in the other. Pass around and have each one take a turn using the steel. Encourage them to listen to be sure they are doing it correctly.</a:t>
            </a: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191</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b="1" dirty="0"/>
              <a:t>SAY:</a:t>
            </a:r>
          </a:p>
          <a:p>
            <a:pPr defTabSz="947044">
              <a:defRPr/>
            </a:pPr>
            <a:r>
              <a:rPr lang="en-US" dirty="0"/>
              <a:t>If you are not comfortable sharpening your knife, find a company who will do it for you.  The best way to sharpen your knife is with a coarse, medium or fine sharpener.  Electric sharpeners tend to wear down the metal on your knives and are not recommended.  You can purchase a good knife for $8-$10.  If you are not worried about replacing knives, using an electric sharpener may be good.  If you have a tight budget using a steel and appropriate knife sharpener is recommended.</a:t>
            </a: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192</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and DO:</a:t>
            </a:r>
          </a:p>
          <a:p>
            <a:pPr lvl="0"/>
            <a:r>
              <a:rPr lang="en-US" dirty="0"/>
              <a:t>To set up your cutting mat or board, place the slip resistant mat at the edge of your table.  Next line the mat at the edge of your table on top of the mat and place your knife on the mat with the blade facing away from you.  A slip resistant mat is required for good knife skills.</a:t>
            </a:r>
          </a:p>
        </p:txBody>
      </p:sp>
      <p:sp>
        <p:nvSpPr>
          <p:cNvPr id="4" name="Slide Number Placeholder 3"/>
          <p:cNvSpPr>
            <a:spLocks noGrp="1"/>
          </p:cNvSpPr>
          <p:nvPr>
            <p:ph type="sldNum" sz="quarter" idx="10"/>
          </p:nvPr>
        </p:nvSpPr>
        <p:spPr/>
        <p:txBody>
          <a:bodyPr/>
          <a:lstStyle/>
          <a:p>
            <a:fld id="{13063EB2-C203-4E0B-B81C-0429BB0EF5D8}" type="slidenum">
              <a:rPr lang="en-US" smtClean="0"/>
              <a:t>193</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defTabSz="947044">
              <a:defRPr/>
            </a:pPr>
            <a:r>
              <a:rPr lang="en-US" dirty="0"/>
              <a:t>We will know go through the steps on how to hold your knife.  First grip the blade with your thumb and index finger.  This is how you control movement of your knife. </a:t>
            </a:r>
          </a:p>
          <a:p>
            <a:pPr defTabSz="947044">
              <a:defRPr/>
            </a:pPr>
            <a:endParaRPr lang="en-US" dirty="0"/>
          </a:p>
          <a:p>
            <a:pPr defTabSz="947044">
              <a:defRPr/>
            </a:pPr>
            <a:r>
              <a:rPr lang="en-US" dirty="0"/>
              <a:t>Wrap your remaining fingers around the handle with your middle finger opposite of the bolster.  As you can see from the picture this is where the blade starts going into the handle.</a:t>
            </a:r>
          </a:p>
          <a:p>
            <a:pPr defTabSz="947044">
              <a:defRPr/>
            </a:pPr>
            <a:endParaRPr lang="en-US" dirty="0"/>
          </a:p>
          <a:p>
            <a:pPr defTabSz="947044">
              <a:defRPr/>
            </a:pPr>
            <a:r>
              <a:rPr lang="en-US" dirty="0"/>
              <a:t>Use a gliding motion with the tip of your knife starting at the mat first.  Guide away from your body.  Usually start tough cuts with the heel of the knife.  This is the last few inches of  the knife near the bolster.  Is the proper way of holding their knife is uncomfortable? Holding your knife this way can be very uncomfortable.  Especially if you are not used to it, but it is the proper technique.  It is important that everyone holds their knife properly and keep focused when cutting the foods today.</a:t>
            </a:r>
          </a:p>
          <a:p>
            <a:pPr defTabSz="947044">
              <a:defRPr/>
            </a:pPr>
            <a:endParaRPr lang="en-US" dirty="0"/>
          </a:p>
          <a:p>
            <a:pPr defTabSz="947044">
              <a:defRPr/>
            </a:pPr>
            <a:r>
              <a:rPr lang="en-US" b="1" dirty="0"/>
              <a:t>DO</a:t>
            </a:r>
            <a:r>
              <a:rPr lang="en-US" dirty="0"/>
              <a:t>:</a:t>
            </a:r>
          </a:p>
          <a:p>
            <a:pPr defTabSz="947044">
              <a:defRPr/>
            </a:pPr>
            <a:r>
              <a:rPr lang="en-US" dirty="0"/>
              <a:t>Demonstrate how to hold the knife and the gliding movement of cutting on the mat.  Use a carrot and show how to cut a tough vegetable with the heel of the knife.</a:t>
            </a:r>
          </a:p>
          <a:p>
            <a:pPr defTabSz="947044">
              <a:defRPr/>
            </a:pPr>
            <a:endParaRPr lang="en-US" dirty="0"/>
          </a:p>
          <a:p>
            <a:pPr defTabSz="947044">
              <a:defRPr/>
            </a:pPr>
            <a:endParaRPr lang="en-US" dirty="0"/>
          </a:p>
          <a:p>
            <a:pPr defTabSz="947044">
              <a:defRPr/>
            </a:pPr>
            <a:endParaRPr lang="en-US"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194</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defTabSz="947044">
              <a:defRPr/>
            </a:pPr>
            <a:r>
              <a:rPr lang="en-US" dirty="0"/>
              <a:t>The first cut I will demonstrate with the cantaloupe is the large dice cut. </a:t>
            </a:r>
            <a:r>
              <a:rPr lang="en-US" b="1" dirty="0"/>
              <a:t>(¾” x ¾” x ¾”)</a:t>
            </a:r>
          </a:p>
          <a:p>
            <a:endParaRPr lang="en-US" dirty="0"/>
          </a:p>
          <a:p>
            <a:r>
              <a:rPr lang="en-US" b="1" dirty="0"/>
              <a:t>SAY and DO:</a:t>
            </a:r>
          </a:p>
          <a:p>
            <a:r>
              <a:rPr lang="en-US" dirty="0"/>
              <a:t>Here are the steps to cutting a melon and doing the large dice cut.</a:t>
            </a:r>
          </a:p>
          <a:p>
            <a:pPr marL="236761" indent="-236761">
              <a:buFont typeface="+mj-lt"/>
              <a:buAutoNum type="arabicPeriod"/>
            </a:pPr>
            <a:r>
              <a:rPr lang="en-US" dirty="0"/>
              <a:t>Create your flat surface by cutting the bottom of the cantaloupe off.</a:t>
            </a:r>
          </a:p>
          <a:p>
            <a:pPr marL="236761" indent="-236761">
              <a:buFont typeface="+mj-lt"/>
              <a:buAutoNum type="arabicPeriod"/>
            </a:pPr>
            <a:r>
              <a:rPr lang="en-US" dirty="0"/>
              <a:t>Hold securely.</a:t>
            </a:r>
          </a:p>
          <a:p>
            <a:pPr marL="236761" indent="-236761">
              <a:buFont typeface="+mj-lt"/>
              <a:buAutoNum type="arabicPeriod"/>
            </a:pPr>
            <a:r>
              <a:rPr lang="en-US" dirty="0"/>
              <a:t>Peel by placing the flat surface down on the cutting board.  Cut off the rind without getting too much waste of cantaloupe, the best that you can.  </a:t>
            </a:r>
          </a:p>
          <a:p>
            <a:pPr marL="236761" indent="-236761">
              <a:buFont typeface="+mj-lt"/>
              <a:buAutoNum type="arabicPeriod"/>
            </a:pPr>
            <a:r>
              <a:rPr lang="en-US" dirty="0"/>
              <a:t>When cutting the knife’s blade never goes toward you.</a:t>
            </a:r>
          </a:p>
          <a:p>
            <a:pPr marL="236761" indent="-236761">
              <a:buFont typeface="+mj-lt"/>
              <a:buAutoNum type="arabicPeriod"/>
            </a:pPr>
            <a:r>
              <a:rPr lang="en-US" dirty="0"/>
              <a:t>Slice the melon in half, use a spoon to clean out the center and cut each half into wedges.</a:t>
            </a:r>
          </a:p>
          <a:p>
            <a:pPr marL="236761" indent="-236761">
              <a:buFont typeface="+mj-lt"/>
              <a:buAutoNum type="arabicPeriod"/>
            </a:pPr>
            <a:r>
              <a:rPr lang="en-US" dirty="0"/>
              <a:t>Turn wedges onto their flat surface.  Don’t try to balance the rounded edges of the fruit, place the flat surface on the cutting board and then slice.  </a:t>
            </a:r>
          </a:p>
          <a:p>
            <a:pPr marL="236761" indent="-236761">
              <a:buFont typeface="+mj-lt"/>
              <a:buAutoNum type="arabicPeriod"/>
            </a:pPr>
            <a:r>
              <a:rPr lang="en-US" dirty="0"/>
              <a:t>Cut the wedges into large dice.</a:t>
            </a:r>
          </a:p>
          <a:p>
            <a:pPr lvl="0"/>
            <a:endParaRPr lang="en-US" b="1" dirty="0"/>
          </a:p>
          <a:p>
            <a:pPr lvl="0"/>
            <a:r>
              <a:rPr lang="en-US" b="1" dirty="0"/>
              <a:t>DO:</a:t>
            </a:r>
            <a:r>
              <a:rPr lang="en-US" dirty="0"/>
              <a:t>  Leave melon cuts out for participants to look at.</a:t>
            </a:r>
          </a:p>
          <a:p>
            <a:endParaRPr lang="en-US"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195</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The next cut is the medium dice </a:t>
            </a:r>
            <a:r>
              <a:rPr lang="en-US" b="1" dirty="0"/>
              <a:t>(½” x ½” x ½”).  </a:t>
            </a:r>
            <a:r>
              <a:rPr lang="en-US" dirty="0"/>
              <a:t>I will demonstrate with a carrot.  As mentioned earlier some carrots are tough so putting the tip of the knife to the cutting board will provide security to push down into tough foods.  If you are going to cut coins out of the carrots, using the heel of their knife is best.</a:t>
            </a:r>
          </a:p>
          <a:p>
            <a:endParaRPr lang="en-US" dirty="0"/>
          </a:p>
          <a:p>
            <a:r>
              <a:rPr lang="en-US" b="1" dirty="0"/>
              <a:t>SAY and DO</a:t>
            </a:r>
            <a:r>
              <a:rPr lang="en-US" dirty="0"/>
              <a:t>:</a:t>
            </a:r>
          </a:p>
          <a:p>
            <a:pPr marL="355142" indent="-355142">
              <a:lnSpc>
                <a:spcPct val="115000"/>
              </a:lnSpc>
              <a:buFont typeface="+mj-lt"/>
              <a:buAutoNum type="arabicPeriod"/>
            </a:pPr>
            <a:r>
              <a:rPr lang="en-US" dirty="0">
                <a:latin typeface="Times New Roman" panose="02020603050405020304" pitchFamily="18" charset="0"/>
                <a:ea typeface="Calibri" panose="020F0502020204030204" pitchFamily="34" charset="0"/>
                <a:cs typeface="Times New Roman" panose="02020603050405020304" pitchFamily="18" charset="0"/>
              </a:rPr>
              <a:t>Cut carrots about 3” in length.</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55142" indent="-355142">
              <a:lnSpc>
                <a:spcPct val="115000"/>
              </a:lnSpc>
              <a:buFont typeface="+mj-lt"/>
              <a:buAutoNum type="arabicPeriod"/>
            </a:pPr>
            <a:r>
              <a:rPr lang="en-US" dirty="0">
                <a:latin typeface="Times New Roman" panose="02020603050405020304" pitchFamily="18" charset="0"/>
                <a:ea typeface="Calibri" panose="020F0502020204030204" pitchFamily="34" charset="0"/>
                <a:cs typeface="Times New Roman" panose="02020603050405020304" pitchFamily="18" charset="0"/>
              </a:rPr>
              <a:t>Create a flat surface in each carrot 3” piece by holding the carrot on both sides and sliding your knife between your thumb and pointer finger to cut it in half.  Remember to not put your hand on the top of your knife.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55142" indent="-355142">
              <a:lnSpc>
                <a:spcPct val="115000"/>
              </a:lnSpc>
              <a:buFont typeface="+mj-lt"/>
              <a:buAutoNum type="arabicPeriod"/>
            </a:pPr>
            <a:r>
              <a:rPr lang="en-US" dirty="0">
                <a:latin typeface="Times New Roman" panose="02020603050405020304" pitchFamily="18" charset="0"/>
                <a:ea typeface="Calibri" panose="020F0502020204030204" pitchFamily="34" charset="0"/>
                <a:cs typeface="Times New Roman" panose="02020603050405020304" pitchFamily="18" charset="0"/>
              </a:rPr>
              <a:t>Put the carrot halves on the cutting board with the flat sides down.  With the tip of your knife to the cutting board and your other hand securely holding one of the other halves, glide your knife to cut 2-3 strips out of each carrot half.</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55142" indent="-355142">
              <a:lnSpc>
                <a:spcPct val="115000"/>
              </a:lnSpc>
              <a:buFont typeface="+mj-lt"/>
              <a:buAutoNum type="arabicPeriod"/>
            </a:pPr>
            <a:r>
              <a:rPr lang="en-US" dirty="0">
                <a:latin typeface="Times New Roman" panose="02020603050405020304" pitchFamily="18" charset="0"/>
                <a:ea typeface="Calibri" panose="020F0502020204030204" pitchFamily="34" charset="0"/>
                <a:cs typeface="Times New Roman" panose="02020603050405020304" pitchFamily="18" charset="0"/>
              </a:rPr>
              <a:t>Line carrot strips evenly and cut large dices out of the strips. </a:t>
            </a:r>
          </a:p>
          <a:p>
            <a:pPr>
              <a:lnSpc>
                <a:spcPct val="115000"/>
              </a:lnSpc>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pPr>
            <a:r>
              <a:rPr lang="en-US" sz="1100" b="1" dirty="0">
                <a:latin typeface="Calibri" panose="020F0502020204030204" pitchFamily="34" charset="0"/>
                <a:ea typeface="Calibri" panose="020F0502020204030204" pitchFamily="34" charset="0"/>
                <a:cs typeface="Times New Roman" panose="02020603050405020304" pitchFamily="18" charset="0"/>
              </a:rPr>
              <a:t>DO:</a:t>
            </a:r>
            <a:r>
              <a:rPr lang="en-US" sz="1100" dirty="0">
                <a:latin typeface="Calibri" panose="020F0502020204030204" pitchFamily="34" charset="0"/>
                <a:ea typeface="Calibri" panose="020F0502020204030204" pitchFamily="34" charset="0"/>
                <a:cs typeface="Times New Roman" panose="02020603050405020304" pitchFamily="18" charset="0"/>
              </a:rPr>
              <a:t> Leave cut carrots out for participants to look at.</a:t>
            </a:r>
          </a:p>
          <a:p>
            <a:endParaRPr lang="en-US"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196</a:t>
            </a:fld>
            <a:endParaRPr lang="en-US" dirty="0"/>
          </a:p>
        </p:txBody>
      </p:sp>
    </p:spTree>
    <p:extLst>
      <p:ext uri="{BB962C8B-B14F-4D97-AF65-F5344CB8AC3E}">
        <p14:creationId xmlns:p14="http://schemas.microsoft.com/office/powerpoint/2010/main" val="283704740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and DO:</a:t>
            </a:r>
          </a:p>
          <a:p>
            <a:pPr defTabSz="947044">
              <a:defRPr/>
            </a:pPr>
            <a:r>
              <a:rPr lang="en-US" dirty="0"/>
              <a:t>With the onion we will practice the small dice. (¼” x ¼” x ¼“)  </a:t>
            </a:r>
          </a:p>
          <a:p>
            <a:pPr lvl="0"/>
            <a:endParaRPr lang="en-US" dirty="0"/>
          </a:p>
          <a:p>
            <a:pPr lvl="0"/>
            <a:r>
              <a:rPr lang="en-US" dirty="0"/>
              <a:t>Cut off the stem part of the onion bulb, not the root.  Cutting onion down the center, through the root side, helps to better peel the onion.  </a:t>
            </a:r>
          </a:p>
          <a:p>
            <a:pPr marL="236761" indent="-236761">
              <a:buFont typeface="+mj-lt"/>
              <a:buAutoNum type="arabicPeriod"/>
            </a:pPr>
            <a:r>
              <a:rPr lang="en-US" dirty="0"/>
              <a:t>Peel, leaving the root attached to each onion half.  Place onion halves flat side down.</a:t>
            </a:r>
          </a:p>
          <a:p>
            <a:pPr marL="236761" indent="-236761">
              <a:buFont typeface="+mj-lt"/>
              <a:buAutoNum type="arabicPeriod"/>
            </a:pPr>
            <a:r>
              <a:rPr lang="en-US" dirty="0"/>
              <a:t>Place palm or fingers down flat on top of the onion to hold it securely to the board, as shown on the tomato in the “Safety First” section.</a:t>
            </a:r>
          </a:p>
          <a:p>
            <a:pPr marL="236761" indent="-236761">
              <a:buFont typeface="+mj-lt"/>
              <a:buAutoNum type="arabicPeriod"/>
            </a:pPr>
            <a:r>
              <a:rPr lang="en-US" dirty="0"/>
              <a:t>Make horizontal slices through the onion, towards the root, but not all the way through.</a:t>
            </a:r>
          </a:p>
          <a:p>
            <a:pPr marL="236761" indent="-236761">
              <a:buFont typeface="+mj-lt"/>
              <a:buAutoNum type="arabicPeriod"/>
            </a:pPr>
            <a:r>
              <a:rPr lang="en-US" dirty="0"/>
              <a:t>Then, make slices on the top of the onion, back to front, and holding on the outer sides in the back of the onion.  Do not cut all the way through to the root.  </a:t>
            </a:r>
          </a:p>
          <a:p>
            <a:pPr marL="236761" indent="-236761">
              <a:buFont typeface="+mj-lt"/>
              <a:buAutoNum type="arabicPeriod"/>
            </a:pPr>
            <a:r>
              <a:rPr lang="en-US" dirty="0"/>
              <a:t>Slice vertically, making small dices with your fingers curled on the top of the onion and your thumb on the root end.  Your curled fingers may guide your knife.</a:t>
            </a:r>
          </a:p>
          <a:p>
            <a:pPr marL="236761" indent="-236761">
              <a:buFont typeface="+mj-lt"/>
              <a:buAutoNum type="arabicPeriod"/>
            </a:pPr>
            <a:r>
              <a:rPr lang="en-US" dirty="0"/>
              <a:t>Dice up the end of the onion that is attached to the root.</a:t>
            </a:r>
          </a:p>
          <a:p>
            <a:pPr lvl="0"/>
            <a:endParaRPr lang="en-US" dirty="0"/>
          </a:p>
          <a:p>
            <a:pPr lvl="0"/>
            <a:r>
              <a:rPr lang="en-US" b="1" dirty="0"/>
              <a:t>DO:</a:t>
            </a:r>
            <a:r>
              <a:rPr lang="en-US" dirty="0"/>
              <a:t>  Leave cut onion out for participants to look at.</a:t>
            </a: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197</a:t>
            </a:fld>
            <a:endParaRPr lang="en-US" dirty="0"/>
          </a:p>
        </p:txBody>
      </p:sp>
    </p:spTree>
    <p:extLst>
      <p:ext uri="{BB962C8B-B14F-4D97-AF65-F5344CB8AC3E}">
        <p14:creationId xmlns:p14="http://schemas.microsoft.com/office/powerpoint/2010/main" val="337765873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The julienne cut is a good time to practice maneuvering and controlling your knife.</a:t>
            </a:r>
          </a:p>
          <a:p>
            <a:endParaRPr lang="en-US" dirty="0"/>
          </a:p>
          <a:p>
            <a:r>
              <a:rPr lang="en-US" b="1" dirty="0"/>
              <a:t>SAY and DO:</a:t>
            </a:r>
          </a:p>
          <a:p>
            <a:pPr marL="355142" indent="-355142">
              <a:lnSpc>
                <a:spcPct val="115000"/>
              </a:lnSpc>
              <a:buFont typeface="+mj-lt"/>
              <a:buAutoNum type="arabicPeriod"/>
            </a:pPr>
            <a:r>
              <a:rPr lang="en-US" dirty="0">
                <a:latin typeface="Times New Roman" panose="02020603050405020304" pitchFamily="18" charset="0"/>
                <a:ea typeface="Calibri" panose="020F0502020204030204" pitchFamily="34" charset="0"/>
                <a:cs typeface="Times New Roman" panose="02020603050405020304" pitchFamily="18" charset="0"/>
              </a:rPr>
              <a:t>Use the tip of the knife to cut narrow and even strips.  Make the strips as uniform as possible.  The key is to go very slow.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55142" indent="-355142">
              <a:lnSpc>
                <a:spcPct val="115000"/>
              </a:lnSpc>
              <a:buFont typeface="+mj-lt"/>
              <a:buAutoNum type="arabicPeriod"/>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55142" indent="-355142">
              <a:lnSpc>
                <a:spcPct val="115000"/>
              </a:lnSpc>
              <a:buFont typeface="+mj-lt"/>
              <a:buAutoNum type="arabicPeriod"/>
            </a:pPr>
            <a:r>
              <a:rPr lang="en-US" dirty="0">
                <a:latin typeface="Times New Roman" panose="02020603050405020304" pitchFamily="18" charset="0"/>
                <a:ea typeface="Calibri" panose="020F0502020204030204" pitchFamily="34" charset="0"/>
                <a:cs typeface="Times New Roman" panose="02020603050405020304" pitchFamily="18" charset="0"/>
              </a:rPr>
              <a:t>You can also make very small dices from their julienned strips, if you wish.</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b="1" dirty="0"/>
              <a:t>DO:</a:t>
            </a:r>
          </a:p>
          <a:p>
            <a:r>
              <a:rPr lang="en-US" b="0" dirty="0"/>
              <a:t>Leave the cut celery out for participants to look at.</a:t>
            </a:r>
          </a:p>
        </p:txBody>
      </p:sp>
      <p:sp>
        <p:nvSpPr>
          <p:cNvPr id="4" name="Slide Number Placeholder 3"/>
          <p:cNvSpPr>
            <a:spLocks noGrp="1"/>
          </p:cNvSpPr>
          <p:nvPr>
            <p:ph type="sldNum" sz="quarter" idx="10"/>
          </p:nvPr>
        </p:nvSpPr>
        <p:spPr/>
        <p:txBody>
          <a:bodyPr/>
          <a:lstStyle/>
          <a:p>
            <a:fld id="{13063EB2-C203-4E0B-B81C-0429BB0EF5D8}" type="slidenum">
              <a:rPr lang="en-US" smtClean="0"/>
              <a:t>198</a:t>
            </a:fld>
            <a:endParaRPr lang="en-US" dirty="0"/>
          </a:p>
        </p:txBody>
      </p:sp>
    </p:spTree>
    <p:extLst>
      <p:ext uri="{BB962C8B-B14F-4D97-AF65-F5344CB8AC3E}">
        <p14:creationId xmlns:p14="http://schemas.microsoft.com/office/powerpoint/2010/main" val="303100492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When cutting leaves and herbs it is very important to use a gliding technique.</a:t>
            </a:r>
          </a:p>
          <a:p>
            <a:endParaRPr lang="en-US" dirty="0"/>
          </a:p>
          <a:p>
            <a:r>
              <a:rPr lang="en-US" b="1" dirty="0"/>
              <a:t>SAY and DO:</a:t>
            </a:r>
          </a:p>
          <a:p>
            <a:pPr marL="236761" indent="-236761">
              <a:buFont typeface="+mj-lt"/>
              <a:buAutoNum type="arabicPeriod"/>
            </a:pPr>
            <a:r>
              <a:rPr lang="en-US" dirty="0"/>
              <a:t>Stack 5 leaves on top of each other.</a:t>
            </a:r>
          </a:p>
          <a:p>
            <a:pPr marL="236761" indent="-236761">
              <a:buFont typeface="+mj-lt"/>
              <a:buAutoNum type="arabicPeriod"/>
            </a:pPr>
            <a:r>
              <a:rPr lang="en-US" dirty="0"/>
              <a:t>Roll them up.</a:t>
            </a:r>
          </a:p>
          <a:p>
            <a:pPr marL="236761" indent="-236761">
              <a:buFont typeface="+mj-lt"/>
              <a:buAutoNum type="arabicPeriod"/>
            </a:pPr>
            <a:r>
              <a:rPr lang="en-US" dirty="0"/>
              <a:t>Place the tip of your knife on the board and glide though to make strips of ribbons.</a:t>
            </a:r>
          </a:p>
          <a:p>
            <a:endParaRPr lang="en-US" dirty="0"/>
          </a:p>
          <a:p>
            <a:r>
              <a:rPr lang="en-US" b="1" dirty="0"/>
              <a:t>DO:</a:t>
            </a:r>
            <a:r>
              <a:rPr lang="en-US" dirty="0"/>
              <a:t> Leave the leaves out for participants to look at.</a:t>
            </a:r>
          </a:p>
        </p:txBody>
      </p:sp>
      <p:sp>
        <p:nvSpPr>
          <p:cNvPr id="4" name="Slide Number Placeholder 3"/>
          <p:cNvSpPr>
            <a:spLocks noGrp="1"/>
          </p:cNvSpPr>
          <p:nvPr>
            <p:ph type="sldNum" sz="quarter" idx="10"/>
          </p:nvPr>
        </p:nvSpPr>
        <p:spPr/>
        <p:txBody>
          <a:bodyPr/>
          <a:lstStyle/>
          <a:p>
            <a:fld id="{13063EB2-C203-4E0B-B81C-0429BB0EF5D8}" type="slidenum">
              <a:rPr lang="en-US" smtClean="0"/>
              <a:t>199</a:t>
            </a:fld>
            <a:endParaRPr lang="en-US" dirty="0"/>
          </a:p>
        </p:txBody>
      </p:sp>
    </p:spTree>
    <p:extLst>
      <p:ext uri="{BB962C8B-B14F-4D97-AF65-F5344CB8AC3E}">
        <p14:creationId xmlns:p14="http://schemas.microsoft.com/office/powerpoint/2010/main" val="606132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ea typeface="Calibri" panose="020F0502020204030204" pitchFamily="34" charset="0"/>
                <a:cs typeface="Arial" panose="020B0604020202020204" pitchFamily="34" charset="0"/>
              </a:rPr>
              <a:t>SAY:</a:t>
            </a:r>
          </a:p>
          <a:p>
            <a:r>
              <a:rPr lang="en-US" dirty="0">
                <a:latin typeface="Arial" panose="020B0604020202020204" pitchFamily="34" charset="0"/>
                <a:ea typeface="Calibri" panose="020F0502020204030204" pitchFamily="34" charset="0"/>
                <a:cs typeface="Arial" panose="020B0604020202020204" pitchFamily="34" charset="0"/>
              </a:rPr>
              <a:t>It is important that we create an environment that allows everyone to participate freely and work together to accomplish the training objectives without fear of criticism. To accomplish this goal, let’s review some housekeeping items and ground rules for today’s training.</a:t>
            </a:r>
          </a:p>
          <a:p>
            <a:pPr marL="184963" indent="-184963">
              <a:buClr>
                <a:srgbClr val="002060"/>
              </a:buClr>
              <a:buSzPct val="150000"/>
              <a:buFont typeface="Wingdings" panose="05000000000000000000" pitchFamily="2" charset="2"/>
              <a:buChar char="§"/>
            </a:pPr>
            <a:r>
              <a:rPr lang="en-US" dirty="0">
                <a:latin typeface="Arial" panose="020B0604020202020204" pitchFamily="34" charset="0"/>
                <a:ea typeface="Calibri" panose="020F0502020204030204" pitchFamily="34" charset="0"/>
                <a:cs typeface="Arial" panose="020B0604020202020204" pitchFamily="34" charset="0"/>
              </a:rPr>
              <a:t>First, the location of the restrooms is located (state where)</a:t>
            </a:r>
            <a:r>
              <a:rPr lang="en-US" baseline="0" dirty="0">
                <a:latin typeface="Arial" panose="020B0604020202020204" pitchFamily="34" charset="0"/>
                <a:ea typeface="Calibri" panose="020F0502020204030204" pitchFamily="34" charset="0"/>
                <a:cs typeface="Arial" panose="020B0604020202020204" pitchFamily="34" charset="0"/>
              </a:rPr>
              <a:t> and water service available in training room.</a:t>
            </a:r>
            <a:endParaRPr lang="en-US" dirty="0">
              <a:latin typeface="Arial" panose="020B0604020202020204" pitchFamily="34" charset="0"/>
              <a:ea typeface="Calibri" panose="020F0502020204030204" pitchFamily="34" charset="0"/>
              <a:cs typeface="Arial" panose="020B0604020202020204" pitchFamily="34" charset="0"/>
            </a:endParaRPr>
          </a:p>
          <a:p>
            <a:pPr marL="184963" indent="-184963">
              <a:buClr>
                <a:srgbClr val="002060"/>
              </a:buClr>
              <a:buSzPct val="150000"/>
              <a:buFont typeface="Wingdings" panose="05000000000000000000" pitchFamily="2" charset="2"/>
              <a:buChar char="§"/>
            </a:pPr>
            <a:r>
              <a:rPr lang="en-US" dirty="0">
                <a:latin typeface="Arial" panose="020B0604020202020204" pitchFamily="34" charset="0"/>
                <a:ea typeface="Calibri" panose="020F0502020204030204" pitchFamily="34" charset="0"/>
                <a:cs typeface="Arial" panose="020B0604020202020204" pitchFamily="34" charset="0"/>
              </a:rPr>
              <a:t>We will take a</a:t>
            </a:r>
            <a:r>
              <a:rPr lang="en-US" baseline="0" dirty="0">
                <a:latin typeface="Arial" panose="020B0604020202020204" pitchFamily="34" charset="0"/>
                <a:ea typeface="Calibri" panose="020F0502020204030204" pitchFamily="34" charset="0"/>
                <a:cs typeface="Arial" panose="020B0604020202020204" pitchFamily="34" charset="0"/>
              </a:rPr>
              <a:t> few</a:t>
            </a:r>
            <a:r>
              <a:rPr lang="en-US" dirty="0">
                <a:latin typeface="Arial" panose="020B0604020202020204" pitchFamily="34" charset="0"/>
                <a:ea typeface="Calibri" panose="020F0502020204030204" pitchFamily="34" charset="0"/>
                <a:cs typeface="Arial" panose="020B0604020202020204" pitchFamily="34" charset="0"/>
              </a:rPr>
              <a:t> breaks during this training and a one hour lunch from approximately 12:00 – 1:00 pm. Of course, please be sure to return on time, as starting and ending breaks on time will allow us to cover all the training information and activities within the time allotted. </a:t>
            </a:r>
          </a:p>
          <a:p>
            <a:pPr marL="184963" indent="-184963">
              <a:buClr>
                <a:srgbClr val="002060"/>
              </a:buClr>
              <a:buSzPct val="150000"/>
              <a:buFont typeface="Wingdings" panose="05000000000000000000" pitchFamily="2" charset="2"/>
              <a:buChar char="§"/>
            </a:pPr>
            <a:r>
              <a:rPr lang="en-US" dirty="0">
                <a:latin typeface="Arial" panose="020B0604020202020204" pitchFamily="34" charset="0"/>
                <a:ea typeface="Calibri" panose="020F0502020204030204" pitchFamily="34" charset="0"/>
                <a:cs typeface="Arial" panose="020B0604020202020204" pitchFamily="34" charset="0"/>
              </a:rPr>
              <a:t>Although I will try to answer questions throughout the training, sometimes a question requires research or a longer answer than time allows. Because your questions are important, I posted a “Bike Rack”</a:t>
            </a:r>
            <a:r>
              <a:rPr lang="en-US" baseline="0" dirty="0">
                <a:latin typeface="Arial" panose="020B0604020202020204" pitchFamily="34" charset="0"/>
                <a:ea typeface="Calibri" panose="020F0502020204030204" pitchFamily="34" charset="0"/>
                <a:cs typeface="Arial" panose="020B0604020202020204" pitchFamily="34" charset="0"/>
              </a:rPr>
              <a:t> </a:t>
            </a:r>
            <a:r>
              <a:rPr lang="en-US" dirty="0">
                <a:latin typeface="Arial" panose="020B0604020202020204" pitchFamily="34" charset="0"/>
                <a:ea typeface="Calibri" panose="020F0502020204030204" pitchFamily="34" charset="0"/>
                <a:cs typeface="Arial" panose="020B0604020202020204" pitchFamily="34" charset="0"/>
              </a:rPr>
              <a:t>flip chart.</a:t>
            </a:r>
            <a:r>
              <a:rPr lang="en-US" baseline="0" dirty="0">
                <a:latin typeface="Arial" panose="020B0604020202020204" pitchFamily="34" charset="0"/>
                <a:ea typeface="Calibri" panose="020F0502020204030204" pitchFamily="34" charset="0"/>
                <a:cs typeface="Arial" panose="020B0604020202020204" pitchFamily="34" charset="0"/>
              </a:rPr>
              <a:t> </a:t>
            </a:r>
            <a:r>
              <a:rPr lang="en-US" dirty="0">
                <a:latin typeface="Arial" panose="020B0604020202020204" pitchFamily="34" charset="0"/>
                <a:ea typeface="Calibri" panose="020F0502020204030204" pitchFamily="34" charset="0"/>
                <a:cs typeface="Arial" panose="020B0604020202020204" pitchFamily="34" charset="0"/>
              </a:rPr>
              <a:t>Feel free to write any questions on a sticky note and post it to the “Bike Rack.” I will aim to provide</a:t>
            </a:r>
            <a:r>
              <a:rPr lang="en-US" baseline="0" dirty="0">
                <a:latin typeface="Arial" panose="020B0604020202020204" pitchFamily="34" charset="0"/>
                <a:ea typeface="Calibri" panose="020F0502020204030204" pitchFamily="34" charset="0"/>
                <a:cs typeface="Arial" panose="020B0604020202020204" pitchFamily="34" charset="0"/>
              </a:rPr>
              <a:t> </a:t>
            </a:r>
            <a:r>
              <a:rPr lang="en-US" dirty="0">
                <a:latin typeface="Arial" panose="020B0604020202020204" pitchFamily="34" charset="0"/>
                <a:ea typeface="Calibri" panose="020F0502020204030204" pitchFamily="34" charset="0"/>
                <a:cs typeface="Arial" panose="020B0604020202020204" pitchFamily="34" charset="0"/>
              </a:rPr>
              <a:t>answer</a:t>
            </a:r>
            <a:r>
              <a:rPr lang="en-US" baseline="0" dirty="0">
                <a:latin typeface="Arial" panose="020B0604020202020204" pitchFamily="34" charset="0"/>
                <a:ea typeface="Calibri" panose="020F0502020204030204" pitchFamily="34" charset="0"/>
                <a:cs typeface="Arial" panose="020B0604020202020204" pitchFamily="34" charset="0"/>
              </a:rPr>
              <a:t> to </a:t>
            </a:r>
            <a:r>
              <a:rPr lang="en-US" dirty="0">
                <a:latin typeface="Arial" panose="020B0604020202020204" pitchFamily="34" charset="0"/>
                <a:ea typeface="Calibri" panose="020F0502020204030204" pitchFamily="34" charset="0"/>
                <a:cs typeface="Arial" panose="020B0604020202020204" pitchFamily="34" charset="0"/>
              </a:rPr>
              <a:t>all questions during  the class but </a:t>
            </a:r>
            <a:r>
              <a:rPr lang="en-US" baseline="0" dirty="0">
                <a:latin typeface="Arial" panose="020B0604020202020204" pitchFamily="34" charset="0"/>
                <a:ea typeface="Calibri" panose="020F0502020204030204" pitchFamily="34" charset="0"/>
                <a:cs typeface="Arial" panose="020B0604020202020204" pitchFamily="34" charset="0"/>
              </a:rPr>
              <a:t>may need to </a:t>
            </a:r>
            <a:r>
              <a:rPr lang="en-US" dirty="0">
                <a:latin typeface="Arial" panose="020B0604020202020204" pitchFamily="34" charset="0"/>
                <a:cs typeface="Arial" panose="020B0604020202020204" pitchFamily="34" charset="0"/>
              </a:rPr>
              <a:t>take back for clarification and answer from USDA.</a:t>
            </a:r>
          </a:p>
          <a:p>
            <a:pPr marL="184963" indent="-184963">
              <a:buClr>
                <a:srgbClr val="002060"/>
              </a:buClr>
              <a:buSzPct val="150000"/>
              <a:buFont typeface="Wingdings" panose="05000000000000000000" pitchFamily="2" charset="2"/>
              <a:buChar char="§"/>
            </a:pPr>
            <a:r>
              <a:rPr lang="en-US" dirty="0">
                <a:latin typeface="Arial" panose="020B0604020202020204" pitchFamily="34" charset="0"/>
                <a:cs typeface="Arial" panose="020B0604020202020204" pitchFamily="34" charset="0"/>
              </a:rPr>
              <a:t>Each of you have a training packet for today and on the table are more training resources for activities. </a:t>
            </a:r>
          </a:p>
          <a:p>
            <a:endParaRPr lang="en-US"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2</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Consider the way food looks in the serving bowl.  Children develop an opinion about the food the moment they see it.  If you are serving meals family style, make sure that what you serve is visually appealing when placed on plates and in the bowls.  If your budget allows, purchase colorful serving dishes to add more appeal to the meal.</a:t>
            </a:r>
          </a:p>
        </p:txBody>
      </p:sp>
      <p:sp>
        <p:nvSpPr>
          <p:cNvPr id="4" name="Slide Number Placeholder 3"/>
          <p:cNvSpPr>
            <a:spLocks noGrp="1"/>
          </p:cNvSpPr>
          <p:nvPr>
            <p:ph type="sldNum" sz="quarter" idx="10"/>
          </p:nvPr>
        </p:nvSpPr>
        <p:spPr/>
        <p:txBody>
          <a:bodyPr/>
          <a:lstStyle/>
          <a:p>
            <a:fld id="{13063EB2-C203-4E0B-B81C-0429BB0EF5D8}" type="slidenum">
              <a:rPr lang="en-US" smtClean="0"/>
              <a:t>20</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Now it is time for you to practice each cut.  When practicing focus on the proper technique of holding and using your knife.  Try not to focus on speed. Speed will come with practice, as your skills develop.  Don’t worry if the cuts are not exactly the correct size or the cuts do not look perfect.  Consistent cuts  will come with practice as well.</a:t>
            </a:r>
          </a:p>
          <a:p>
            <a:r>
              <a:rPr lang="en-US" dirty="0"/>
              <a:t>To prevent slips and cuts, make sure your cutting board or mat stays dry and clean between cuts.</a:t>
            </a:r>
          </a:p>
          <a:p>
            <a:endParaRPr lang="en-US" dirty="0"/>
          </a:p>
          <a:p>
            <a:r>
              <a:rPr lang="en-US" b="1" dirty="0"/>
              <a:t>DO:</a:t>
            </a:r>
          </a:p>
          <a:p>
            <a:r>
              <a:rPr lang="en-US" dirty="0"/>
              <a:t>Walk around the classroom to assist with their knife skills.  The important things to constantly do:</a:t>
            </a:r>
          </a:p>
          <a:p>
            <a:pPr lvl="0"/>
            <a:r>
              <a:rPr lang="en-US" dirty="0"/>
              <a:t>Watch if participants are holding their knives properly.  Ask the whole class every 10 minutes.</a:t>
            </a:r>
          </a:p>
          <a:p>
            <a:pPr lvl="0"/>
            <a:r>
              <a:rPr lang="en-US" dirty="0"/>
              <a:t>Make sure they are not putting their extra hand on the knife to push it into the foods.</a:t>
            </a:r>
          </a:p>
          <a:p>
            <a:pPr lvl="0"/>
            <a:r>
              <a:rPr lang="en-US" dirty="0"/>
              <a:t>Watch to make sure they do not have their blades facing their body. </a:t>
            </a:r>
          </a:p>
          <a:p>
            <a:pPr lvl="0"/>
            <a:r>
              <a:rPr lang="en-US" dirty="0"/>
              <a:t>Make sure everyone is fully engaged at what they are doing.</a:t>
            </a:r>
          </a:p>
          <a:p>
            <a:r>
              <a:rPr lang="en-US" dirty="0"/>
              <a:t> </a:t>
            </a:r>
          </a:p>
          <a:p>
            <a:r>
              <a:rPr lang="en-US" dirty="0"/>
              <a:t>Once everyone has finished practicing clean up the work areas and through away all cut foods.</a:t>
            </a: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200</a:t>
            </a:fld>
            <a:endParaRPr lang="en-US" dirty="0"/>
          </a:p>
        </p:txBody>
      </p:sp>
    </p:spTree>
    <p:extLst>
      <p:ext uri="{BB962C8B-B14F-4D97-AF65-F5344CB8AC3E}">
        <p14:creationId xmlns:p14="http://schemas.microsoft.com/office/powerpoint/2010/main" val="291331804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a:spcAft>
                <a:spcPts val="621"/>
              </a:spcAft>
            </a:pPr>
            <a:r>
              <a:rPr lang="en-US" b="0" dirty="0"/>
              <a:t>We have now come to the end of the Menu Planning and Records training. To recap we have reviewed me</a:t>
            </a:r>
            <a:r>
              <a:rPr lang="en-US" dirty="0"/>
              <a:t>nu planning principles, steps for creating and using cycle menus, components of a standardized recipe and steps to standardize a recipe.</a:t>
            </a:r>
          </a:p>
          <a:p>
            <a:pPr>
              <a:spcAft>
                <a:spcPts val="621"/>
              </a:spcAft>
            </a:pPr>
            <a:r>
              <a:rPr lang="en-US" dirty="0"/>
              <a:t>We used the interactive food buying guide and tools to determining creditable foods and serving sizes.  We reviewed menu records, how to document  your meals and snacks served,</a:t>
            </a:r>
            <a:r>
              <a:rPr lang="en-US" dirty="0">
                <a:solidFill>
                  <a:srgbClr val="262626">
                    <a:lumMod val="90000"/>
                    <a:lumOff val="10000"/>
                  </a:srgbClr>
                </a:solidFill>
              </a:rPr>
              <a:t> used kitchen math to adjust a standardized recipes yield and reviewed weights and measures.</a:t>
            </a:r>
          </a:p>
          <a:p>
            <a:pPr>
              <a:spcAft>
                <a:spcPts val="621"/>
              </a:spcAft>
            </a:pPr>
            <a:r>
              <a:rPr lang="en-US" dirty="0">
                <a:solidFill>
                  <a:srgbClr val="262626">
                    <a:lumMod val="90000"/>
                    <a:lumOff val="10000"/>
                  </a:srgbClr>
                </a:solidFill>
              </a:rPr>
              <a:t>We reviewed the requirements for s</a:t>
            </a:r>
            <a:r>
              <a:rPr lang="en-US" dirty="0"/>
              <a:t>pecial dietary accommodations.</a:t>
            </a:r>
          </a:p>
          <a:p>
            <a:pPr>
              <a:spcAft>
                <a:spcPts val="621"/>
              </a:spcAft>
            </a:pPr>
            <a:r>
              <a:rPr lang="en-US" dirty="0"/>
              <a:t>We reviewed the meal service styles, including family style meal service and wrapped up with practicing our knife skills.</a:t>
            </a:r>
          </a:p>
          <a:p>
            <a:pPr>
              <a:spcAft>
                <a:spcPts val="621"/>
              </a:spcAft>
            </a:pPr>
            <a:endParaRPr lang="en-US" dirty="0"/>
          </a:p>
          <a:p>
            <a:pPr>
              <a:spcAft>
                <a:spcPts val="621"/>
              </a:spcAft>
            </a:pPr>
            <a:r>
              <a:rPr lang="en-US" dirty="0"/>
              <a:t>Are there any questions?</a:t>
            </a:r>
          </a:p>
          <a:p>
            <a:pPr>
              <a:spcAft>
                <a:spcPts val="621"/>
              </a:spcAft>
            </a:pPr>
            <a:endParaRPr lang="en-US" dirty="0"/>
          </a:p>
          <a:p>
            <a:pPr>
              <a:spcAft>
                <a:spcPts val="621"/>
              </a:spcAft>
            </a:pPr>
            <a:r>
              <a:rPr lang="en-US" b="1" dirty="0"/>
              <a:t>DO:</a:t>
            </a:r>
            <a:r>
              <a:rPr lang="en-US" dirty="0"/>
              <a:t>  Pass out the evaluations, make sure everyone signed the attendance sheets and thank them for coming to the training.  Collect the evaluations.</a:t>
            </a:r>
          </a:p>
          <a:p>
            <a:endParaRPr lang="en-US" b="0" dirty="0"/>
          </a:p>
        </p:txBody>
      </p:sp>
      <p:sp>
        <p:nvSpPr>
          <p:cNvPr id="4" name="Slide Number Placeholder 3"/>
          <p:cNvSpPr>
            <a:spLocks noGrp="1"/>
          </p:cNvSpPr>
          <p:nvPr>
            <p:ph type="sldNum" sz="quarter" idx="5"/>
          </p:nvPr>
        </p:nvSpPr>
        <p:spPr/>
        <p:txBody>
          <a:bodyPr/>
          <a:lstStyle/>
          <a:p>
            <a:fld id="{13063EB2-C203-4E0B-B81C-0429BB0EF5D8}" type="slidenum">
              <a:rPr lang="en-US" smtClean="0"/>
              <a:t>201</a:t>
            </a:fld>
            <a:endParaRPr lang="en-US" dirty="0"/>
          </a:p>
        </p:txBody>
      </p:sp>
    </p:spTree>
    <p:extLst>
      <p:ext uri="{BB962C8B-B14F-4D97-AF65-F5344CB8AC3E}">
        <p14:creationId xmlns:p14="http://schemas.microsoft.com/office/powerpoint/2010/main" val="120402984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202</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Now that we have explored the menu planning principles, let’s review the following eight steps to planning cycle menus.</a:t>
            </a:r>
          </a:p>
          <a:p>
            <a:endParaRPr lang="en-US" dirty="0"/>
          </a:p>
          <a:p>
            <a:pPr marL="769473" indent="-769473">
              <a:spcAft>
                <a:spcPts val="621"/>
              </a:spcAft>
              <a:buFont typeface="+mj-lt"/>
              <a:buAutoNum type="arabicPeriod"/>
            </a:pPr>
            <a:r>
              <a:rPr lang="en-US" dirty="0"/>
              <a:t>Prepare for menu planning</a:t>
            </a:r>
          </a:p>
          <a:p>
            <a:pPr marL="769473" indent="-769473">
              <a:spcAft>
                <a:spcPts val="621"/>
              </a:spcAft>
              <a:buFont typeface="+mj-lt"/>
              <a:buAutoNum type="arabicPeriod"/>
            </a:pPr>
            <a:r>
              <a:rPr lang="en-US" dirty="0"/>
              <a:t>Determine the length of the menu</a:t>
            </a:r>
          </a:p>
          <a:p>
            <a:pPr marL="769473" indent="-769473">
              <a:spcAft>
                <a:spcPts val="621"/>
              </a:spcAft>
              <a:buFont typeface="+mj-lt"/>
              <a:buAutoNum type="arabicPeriod"/>
            </a:pPr>
            <a:r>
              <a:rPr lang="en-US" dirty="0"/>
              <a:t>Think about the changes you would like to make</a:t>
            </a:r>
          </a:p>
          <a:p>
            <a:pPr marL="769473" indent="-769473">
              <a:spcAft>
                <a:spcPts val="621"/>
              </a:spcAft>
              <a:buFont typeface="+mj-lt"/>
              <a:buAutoNum type="arabicPeriod"/>
            </a:pPr>
            <a:r>
              <a:rPr lang="en-US" dirty="0"/>
              <a:t>Select the main dish for lunch</a:t>
            </a:r>
          </a:p>
          <a:p>
            <a:pPr marL="769473" indent="-769473">
              <a:spcAft>
                <a:spcPts val="621"/>
              </a:spcAft>
              <a:buFont typeface="+mj-lt"/>
              <a:buAutoNum type="arabicPeriod"/>
            </a:pPr>
            <a:r>
              <a:rPr lang="en-US" dirty="0"/>
              <a:t>Select the remaining menu items for lunch</a:t>
            </a:r>
          </a:p>
          <a:p>
            <a:pPr marL="769473" indent="-769473">
              <a:spcAft>
                <a:spcPts val="621"/>
              </a:spcAft>
              <a:buFont typeface="+mj-lt"/>
              <a:buAutoNum type="arabicPeriod"/>
            </a:pPr>
            <a:r>
              <a:rPr lang="en-US" dirty="0"/>
              <a:t>Plan menus for breakfast</a:t>
            </a:r>
          </a:p>
          <a:p>
            <a:pPr marL="769473" indent="-769473">
              <a:spcAft>
                <a:spcPts val="621"/>
              </a:spcAft>
              <a:buFont typeface="+mj-lt"/>
              <a:buAutoNum type="arabicPeriod"/>
            </a:pPr>
            <a:r>
              <a:rPr lang="en-US" dirty="0"/>
              <a:t>Plan menus for snack</a:t>
            </a:r>
          </a:p>
          <a:p>
            <a:pPr marL="769473" indent="-769473">
              <a:spcAft>
                <a:spcPts val="621"/>
              </a:spcAft>
              <a:buFont typeface="+mj-lt"/>
              <a:buAutoNum type="arabicPeriod"/>
            </a:pPr>
            <a:r>
              <a:rPr lang="en-US" dirty="0"/>
              <a:t>Evaluate what you have planned</a:t>
            </a:r>
          </a:p>
          <a:p>
            <a:pPr marL="769473" indent="-769473">
              <a:spcAft>
                <a:spcPts val="621"/>
              </a:spcAft>
              <a:buFont typeface="+mj-lt"/>
              <a:buAutoNum type="arabicPeriod"/>
            </a:pPr>
            <a:endParaRPr lang="en-US" dirty="0"/>
          </a:p>
          <a:p>
            <a:pPr>
              <a:spcAft>
                <a:spcPts val="621"/>
              </a:spcAft>
            </a:pPr>
            <a:r>
              <a:rPr lang="en-US" dirty="0"/>
              <a:t>We will review some basic information for implementing each step.  As we go through the process, think about how to apply this information when planning your menus.</a:t>
            </a:r>
          </a:p>
        </p:txBody>
      </p:sp>
      <p:sp>
        <p:nvSpPr>
          <p:cNvPr id="4" name="Slide Number Placeholder 3"/>
          <p:cNvSpPr>
            <a:spLocks noGrp="1"/>
          </p:cNvSpPr>
          <p:nvPr>
            <p:ph type="sldNum" sz="quarter" idx="10"/>
          </p:nvPr>
        </p:nvSpPr>
        <p:spPr/>
        <p:txBody>
          <a:bodyPr/>
          <a:lstStyle/>
          <a:p>
            <a:fld id="{13063EB2-C203-4E0B-B81C-0429BB0EF5D8}" type="slidenum">
              <a:rPr lang="en-US" smtClean="0"/>
              <a:t>21</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Before we begin exploring the first steps, it is important to note that this process only serves as a guide.  Specifically, your steps may slightly differ from those noted in this training in three ways.</a:t>
            </a:r>
          </a:p>
          <a:p>
            <a:pPr marL="177571" indent="-177571">
              <a:buFont typeface="Arial" panose="020B0604020202020204" pitchFamily="34" charset="0"/>
              <a:buChar char="•"/>
            </a:pPr>
            <a:r>
              <a:rPr lang="en-US" dirty="0"/>
              <a:t>Meals and Snacks</a:t>
            </a:r>
          </a:p>
          <a:p>
            <a:pPr marL="177571" indent="-177571">
              <a:buFont typeface="Arial" panose="020B0604020202020204" pitchFamily="34" charset="0"/>
              <a:buChar char="•"/>
            </a:pPr>
            <a:r>
              <a:rPr lang="en-US" dirty="0"/>
              <a:t>Additional Steps</a:t>
            </a:r>
          </a:p>
          <a:p>
            <a:pPr marL="177571" indent="-177571">
              <a:buFont typeface="Arial" panose="020B0604020202020204" pitchFamily="34" charset="0"/>
              <a:buChar char="•"/>
            </a:pPr>
            <a:r>
              <a:rPr lang="en-US" dirty="0"/>
              <a:t>Regulatory Requirements</a:t>
            </a:r>
          </a:p>
          <a:p>
            <a:pPr marL="177571" indent="-177571">
              <a:buFont typeface="Arial" panose="020B0604020202020204" pitchFamily="34" charset="0"/>
              <a:buChar char="•"/>
            </a:pPr>
            <a:endParaRPr lang="en-US" dirty="0"/>
          </a:p>
          <a:p>
            <a:r>
              <a:rPr lang="en-US" dirty="0"/>
              <a:t>The menu planning process may call for changes.  For example, you may need to focus on creating a budget for planning menus.  Therefore, as we review the steps for planning cycle menus, make notes of any additional steps you will need to incorporate during the process.</a:t>
            </a:r>
          </a:p>
        </p:txBody>
      </p:sp>
      <p:sp>
        <p:nvSpPr>
          <p:cNvPr id="4" name="Slide Number Placeholder 3"/>
          <p:cNvSpPr>
            <a:spLocks noGrp="1"/>
          </p:cNvSpPr>
          <p:nvPr>
            <p:ph type="sldNum" sz="quarter" idx="10"/>
          </p:nvPr>
        </p:nvSpPr>
        <p:spPr/>
        <p:txBody>
          <a:bodyPr/>
          <a:lstStyle/>
          <a:p>
            <a:fld id="{13063EB2-C203-4E0B-B81C-0429BB0EF5D8}" type="slidenum">
              <a:rPr lang="en-US" smtClean="0"/>
              <a:t>22</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The menu planning steps call for planning menus for breakfast, lunch (or supper), and snack meals.  However, if your center or day care home does not serve one or more of theses meals, then you will need to skip this step when planning your menus.</a:t>
            </a:r>
          </a:p>
          <a:p>
            <a:endParaRPr lang="en-US" dirty="0"/>
          </a:p>
          <a:p>
            <a:r>
              <a:rPr lang="en-US" dirty="0"/>
              <a:t>You may also have a specific step you need to follow as outlined by your organization, sponsor or other regulatory agency.  For example, a Head Start program may require additional nutritional requirements.  Always consult with your regulatory agency when planning menus for compliance purposes.</a:t>
            </a:r>
          </a:p>
        </p:txBody>
      </p:sp>
      <p:sp>
        <p:nvSpPr>
          <p:cNvPr id="4" name="Slide Number Placeholder 3"/>
          <p:cNvSpPr>
            <a:spLocks noGrp="1"/>
          </p:cNvSpPr>
          <p:nvPr>
            <p:ph type="sldNum" sz="quarter" idx="10"/>
          </p:nvPr>
        </p:nvSpPr>
        <p:spPr/>
        <p:txBody>
          <a:bodyPr/>
          <a:lstStyle/>
          <a:p>
            <a:fld id="{13063EB2-C203-4E0B-B81C-0429BB0EF5D8}" type="slidenum">
              <a:rPr lang="en-US" smtClean="0"/>
              <a:t>23</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The first step in the menu planning process calls for preparation.  Before planning menus, complete the following tasks.</a:t>
            </a:r>
          </a:p>
          <a:p>
            <a:endParaRPr lang="en-US" dirty="0"/>
          </a:p>
          <a:p>
            <a:r>
              <a:rPr lang="en-US" dirty="0"/>
              <a:t>Set a date and time.  Plan menus at least a month in advance to ensure you know just what you need in a timely manner.  Also, choose a time when you can focus with limited distractions.  For example, nap time or after hours of operation are usually perfect for planning menus in child care settings.</a:t>
            </a:r>
          </a:p>
          <a:p>
            <a:endParaRPr lang="en-US" dirty="0"/>
          </a:p>
          <a:p>
            <a:r>
              <a:rPr lang="en-US" dirty="0"/>
              <a:t>Menu planning teams may offer unique perspectives for planning diverse, appealing, and nutritious meals and snacks.  The team may consist of a parent, child, dietitian, and/or staff just to name a few.</a:t>
            </a:r>
          </a:p>
          <a:p>
            <a:endParaRPr lang="en-US" dirty="0"/>
          </a:p>
          <a:p>
            <a:r>
              <a:rPr lang="en-US" dirty="0"/>
              <a:t>Lastly, collect menu planning resources.  Let’s review some resources.</a:t>
            </a:r>
          </a:p>
        </p:txBody>
      </p:sp>
      <p:sp>
        <p:nvSpPr>
          <p:cNvPr id="4" name="Slide Number Placeholder 3"/>
          <p:cNvSpPr>
            <a:spLocks noGrp="1"/>
          </p:cNvSpPr>
          <p:nvPr>
            <p:ph type="sldNum" sz="quarter" idx="10"/>
          </p:nvPr>
        </p:nvSpPr>
        <p:spPr/>
        <p:txBody>
          <a:bodyPr/>
          <a:lstStyle/>
          <a:p>
            <a:fld id="{13063EB2-C203-4E0B-B81C-0429BB0EF5D8}" type="slidenum">
              <a:rPr lang="en-US" smtClean="0"/>
              <a:t>24</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Some common items may include, but are not limited, to the following items.</a:t>
            </a:r>
          </a:p>
          <a:p>
            <a:endParaRPr lang="en-US" dirty="0"/>
          </a:p>
          <a:p>
            <a:pPr>
              <a:spcAft>
                <a:spcPts val="621"/>
              </a:spcAft>
              <a:buFont typeface="Wingdings" panose="05000000000000000000" pitchFamily="2" charset="2"/>
              <a:buChar char="§"/>
            </a:pPr>
            <a:r>
              <a:rPr lang="en-US" dirty="0"/>
              <a:t>CACFP meal pattern charts</a:t>
            </a:r>
          </a:p>
          <a:p>
            <a:pPr>
              <a:spcAft>
                <a:spcPts val="621"/>
              </a:spcAft>
              <a:buFont typeface="Wingdings" panose="05000000000000000000" pitchFamily="2" charset="2"/>
              <a:buChar char="§"/>
            </a:pPr>
            <a:r>
              <a:rPr lang="en-US" dirty="0"/>
              <a:t>Current and past cycle menus</a:t>
            </a:r>
          </a:p>
          <a:p>
            <a:pPr>
              <a:spcAft>
                <a:spcPts val="621"/>
              </a:spcAft>
              <a:buFont typeface="Wingdings" panose="05000000000000000000" pitchFamily="2" charset="2"/>
              <a:buChar char="§"/>
            </a:pPr>
            <a:r>
              <a:rPr lang="en-US" dirty="0"/>
              <a:t>Previously used standardized recipes</a:t>
            </a:r>
          </a:p>
          <a:p>
            <a:pPr>
              <a:spcAft>
                <a:spcPts val="621"/>
              </a:spcAft>
              <a:buFont typeface="Wingdings" panose="05000000000000000000" pitchFamily="2" charset="2"/>
              <a:buChar char="§"/>
            </a:pPr>
            <a:r>
              <a:rPr lang="en-US" dirty="0"/>
              <a:t>New recipes for future use</a:t>
            </a:r>
          </a:p>
          <a:p>
            <a:pPr>
              <a:spcAft>
                <a:spcPts val="621"/>
              </a:spcAft>
              <a:buFont typeface="Wingdings" panose="05000000000000000000" pitchFamily="2" charset="2"/>
              <a:buChar char="§"/>
            </a:pPr>
            <a:r>
              <a:rPr lang="en-US" dirty="0"/>
              <a:t>CN labels, Product formulation statements, and product labels</a:t>
            </a:r>
          </a:p>
          <a:p>
            <a:pPr>
              <a:spcAft>
                <a:spcPts val="621"/>
              </a:spcAft>
              <a:buFont typeface="Wingdings" panose="05000000000000000000" pitchFamily="2" charset="2"/>
              <a:buChar char="§"/>
            </a:pPr>
            <a:r>
              <a:rPr lang="en-US" dirty="0"/>
              <a:t>Special dietary needs </a:t>
            </a:r>
          </a:p>
          <a:p>
            <a:pPr>
              <a:spcAft>
                <a:spcPts val="621"/>
              </a:spcAft>
              <a:buFont typeface="Wingdings" panose="05000000000000000000" pitchFamily="2" charset="2"/>
              <a:buChar char="§"/>
            </a:pPr>
            <a:r>
              <a:rPr lang="en-US" dirty="0"/>
              <a:t>Program celebrations</a:t>
            </a:r>
          </a:p>
          <a:p>
            <a:pPr>
              <a:spcAft>
                <a:spcPts val="621"/>
              </a:spcAft>
              <a:buFont typeface="Wingdings" panose="05000000000000000000" pitchFamily="2" charset="2"/>
              <a:buChar char="§"/>
            </a:pPr>
            <a:r>
              <a:rPr lang="en-US" dirty="0"/>
              <a:t>Budgetary information</a:t>
            </a:r>
          </a:p>
          <a:p>
            <a:pPr>
              <a:spcAft>
                <a:spcPts val="621"/>
              </a:spcAft>
              <a:buFont typeface="Wingdings" panose="05000000000000000000" pitchFamily="2" charset="2"/>
              <a:buChar char="§"/>
            </a:pPr>
            <a:r>
              <a:rPr lang="en-US" dirty="0"/>
              <a:t>Menu planning templates</a:t>
            </a:r>
          </a:p>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25</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One of the most efficient ways for collecting menu planning resources is to store all necessary documents in a single location as they become available.  Just think about the time it takes to locate each of those previously mentioned resources if they are not organized and easily accessible.  Therefore, creating a Menu Planning Resource Binder(s), featuring those key menu planning resources, will greatly reduce the time it takes to plan your cycle menus.</a:t>
            </a:r>
          </a:p>
          <a:p>
            <a:endParaRPr lang="en-US"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26</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A cycle menu should have a minimum of two weeks but no more than eight weeks.  This timeframe enables you to serve a variety of food combinations, but is also allows you to introduce a number of new foods.</a:t>
            </a:r>
          </a:p>
          <a:p>
            <a:endParaRPr lang="en-US" dirty="0"/>
          </a:p>
          <a:p>
            <a:r>
              <a:rPr lang="en-US" dirty="0"/>
              <a:t>When determining the length, you may want to consider the following points.  Think about how you can align your menus with each season.  Seasonal-based menus may reduce food cost and foods often taste better when purchased in season. Idaho preferred provides a calendar of when local products are available in our state.  The calendar is in the Menu Planning binder at your table.  Another great source for your binders.</a:t>
            </a:r>
          </a:p>
          <a:p>
            <a:endParaRPr lang="en-US" dirty="0"/>
          </a:p>
          <a:p>
            <a:r>
              <a:rPr lang="en-US" dirty="0"/>
              <a:t>A regulatory agency, such as the health department Head Start programs, may determine the length of the cycle.  Therefore, always consult with your regulatory source when determining the length of the cycle menu.</a:t>
            </a:r>
          </a:p>
          <a:p>
            <a:endParaRPr lang="en-US" dirty="0"/>
          </a:p>
          <a:p>
            <a:r>
              <a:rPr lang="en-US" dirty="0"/>
              <a:t>Keep in mind that adults usually eat a wider variety of foods than children; therefore, you may need to use shorter cycles for children.</a:t>
            </a:r>
          </a:p>
        </p:txBody>
      </p:sp>
      <p:sp>
        <p:nvSpPr>
          <p:cNvPr id="4" name="Slide Number Placeholder 3"/>
          <p:cNvSpPr>
            <a:spLocks noGrp="1"/>
          </p:cNvSpPr>
          <p:nvPr>
            <p:ph type="sldNum" sz="quarter" idx="10"/>
          </p:nvPr>
        </p:nvSpPr>
        <p:spPr/>
        <p:txBody>
          <a:bodyPr/>
          <a:lstStyle/>
          <a:p>
            <a:fld id="{13063EB2-C203-4E0B-B81C-0429BB0EF5D8}" type="slidenum">
              <a:rPr lang="en-US" smtClean="0"/>
              <a:t>27</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The next step call for you to think about the changes you wish to make.  Taking this approach allows you to easily update your previous cycle menus to reflect any necessary changes.  On the other hand, if you desire to create a new menu, you can easily apply what you learned, incorporating a few child favorites, using the key information identified in this step.</a:t>
            </a:r>
          </a:p>
          <a:p>
            <a:endParaRPr lang="en-US" dirty="0"/>
          </a:p>
          <a:p>
            <a:r>
              <a:rPr lang="en-US" dirty="0"/>
              <a:t>Specifically, think about what went well during the previous cycle and what changes you would like to make for the new menu.  For example, assessing your menus for the following information:</a:t>
            </a:r>
          </a:p>
          <a:p>
            <a:endParaRPr lang="en-US" dirty="0"/>
          </a:p>
          <a:p>
            <a:pPr>
              <a:buFont typeface="Wingdings" panose="05000000000000000000" pitchFamily="2" charset="2"/>
              <a:buChar char="§"/>
            </a:pPr>
            <a:r>
              <a:rPr lang="en-US" dirty="0"/>
              <a:t>Were the menus age appropriate?</a:t>
            </a:r>
          </a:p>
          <a:p>
            <a:pPr>
              <a:buFont typeface="Wingdings" panose="05000000000000000000" pitchFamily="2" charset="2"/>
              <a:buChar char="§"/>
            </a:pPr>
            <a:r>
              <a:rPr lang="en-US" dirty="0"/>
              <a:t> Did you stay within budget?</a:t>
            </a:r>
          </a:p>
          <a:p>
            <a:pPr>
              <a:buFont typeface="Wingdings" panose="05000000000000000000" pitchFamily="2" charset="2"/>
              <a:buChar char="§"/>
            </a:pPr>
            <a:r>
              <a:rPr lang="en-US" dirty="0"/>
              <a:t> Were the menus nutritious and appealing?</a:t>
            </a:r>
          </a:p>
          <a:p>
            <a:pPr>
              <a:buFont typeface="Wingdings" panose="05000000000000000000" pitchFamily="2" charset="2"/>
              <a:buChar char="§"/>
            </a:pPr>
            <a:r>
              <a:rPr lang="en-US" dirty="0"/>
              <a:t> Did you prepare the menus using current equipment?</a:t>
            </a:r>
          </a:p>
          <a:p>
            <a:pPr>
              <a:buFont typeface="Wingdings" panose="05000000000000000000" pitchFamily="2" charset="2"/>
              <a:buChar char="§"/>
            </a:pPr>
            <a:r>
              <a:rPr lang="en-US" dirty="0"/>
              <a:t> Did the children like the menus?</a:t>
            </a:r>
          </a:p>
          <a:p>
            <a:pPr>
              <a:buFont typeface="Wingdings" panose="05000000000000000000" pitchFamily="2" charset="2"/>
              <a:buChar char="§"/>
            </a:pPr>
            <a:r>
              <a:rPr lang="en-US" dirty="0"/>
              <a:t> What food items do you need to change?</a:t>
            </a: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28</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It is important to note that when making changes and incorporating new foods, some children may need a minimum of 15 offerings before they try or like a food item.  During the early years, everything is new to young children and trying new foods can be scary.  Therefore, when first serving a new food item on the menu and the children do not try it or like it, continue to offer it in a variety of ways to provide them with opportunities to acquire a taste for the food.</a:t>
            </a:r>
          </a:p>
        </p:txBody>
      </p:sp>
      <p:sp>
        <p:nvSpPr>
          <p:cNvPr id="4" name="Slide Number Placeholder 3"/>
          <p:cNvSpPr>
            <a:spLocks noGrp="1"/>
          </p:cNvSpPr>
          <p:nvPr>
            <p:ph type="sldNum" sz="quarter" idx="10"/>
          </p:nvPr>
        </p:nvSpPr>
        <p:spPr/>
        <p:txBody>
          <a:bodyPr/>
          <a:lstStyle/>
          <a:p>
            <a:fld id="{13063EB2-C203-4E0B-B81C-0429BB0EF5D8}" type="slidenum">
              <a:rPr lang="en-US" smtClean="0"/>
              <a:t>29</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2060"/>
                </a:solidFill>
                <a:latin typeface="Arial" panose="020B0604020202020204" pitchFamily="34" charset="0"/>
                <a:ea typeface="Calibri" panose="020F0502020204030204" pitchFamily="34" charset="0"/>
                <a:cs typeface="Arial" panose="020B0604020202020204" pitchFamily="34" charset="0"/>
              </a:rPr>
              <a:t>SAY:</a:t>
            </a:r>
          </a:p>
          <a:p>
            <a:r>
              <a:rPr lang="en-US" dirty="0">
                <a:latin typeface="Arial" panose="020B0604020202020204" pitchFamily="34" charset="0"/>
                <a:ea typeface="Calibri" panose="020F0502020204030204" pitchFamily="34" charset="0"/>
                <a:cs typeface="Arial" panose="020B0604020202020204" pitchFamily="34" charset="0"/>
              </a:rPr>
              <a:t>Some ground rules for today’s training include: </a:t>
            </a:r>
          </a:p>
          <a:p>
            <a:pPr marL="184963" indent="-184963">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Be a team player.</a:t>
            </a:r>
          </a:p>
          <a:p>
            <a:pPr marL="187089" indent="-187089">
              <a:buClr>
                <a:srgbClr val="002060"/>
              </a:buClr>
              <a:buSzPct val="150000"/>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Be respectful of everyone.</a:t>
            </a:r>
          </a:p>
          <a:p>
            <a:pPr marL="187089" indent="-187089">
              <a:buClr>
                <a:srgbClr val="002060"/>
              </a:buClr>
              <a:buSzPct val="150000"/>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Share ideas with the class.</a:t>
            </a:r>
          </a:p>
          <a:p>
            <a:pPr marL="187089" indent="-187089">
              <a:buClr>
                <a:srgbClr val="002060"/>
              </a:buClr>
              <a:buSzPct val="150000"/>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Be on time for all sessions.</a:t>
            </a:r>
            <a:endParaRPr lang="en-US" dirty="0">
              <a:latin typeface="Arial" panose="020B0604020202020204" pitchFamily="34" charset="0"/>
              <a:cs typeface="Arial" panose="020B0604020202020204" pitchFamily="34" charset="0"/>
            </a:endParaRPr>
          </a:p>
          <a:p>
            <a:pPr defTabSz="986465">
              <a:defRPr/>
            </a:pPr>
            <a:r>
              <a:rPr lang="en-US" dirty="0">
                <a:latin typeface="Arial" panose="020B0604020202020204" pitchFamily="34" charset="0"/>
                <a:ea typeface="Calibri" panose="020F0502020204030204" pitchFamily="34" charset="0"/>
                <a:cs typeface="Arial" panose="020B0604020202020204" pitchFamily="34" charset="0"/>
              </a:rPr>
              <a:t>Additionally,</a:t>
            </a:r>
            <a:r>
              <a:rPr lang="en-US" baseline="0" dirty="0">
                <a:latin typeface="Arial" panose="020B0604020202020204" pitchFamily="34" charset="0"/>
                <a:ea typeface="+mn-ea"/>
                <a:cs typeface="Arial" panose="020B0604020202020204" pitchFamily="34" charset="0"/>
              </a:rPr>
              <a:t> i</a:t>
            </a:r>
            <a:r>
              <a:rPr lang="en-US" dirty="0">
                <a:latin typeface="Arial" panose="020B0604020202020204" pitchFamily="34" charset="0"/>
                <a:cs typeface="Arial" panose="020B0604020202020204" pitchFamily="34" charset="0"/>
              </a:rPr>
              <a:t>t</a:t>
            </a:r>
            <a:r>
              <a:rPr lang="en-US" baseline="0" dirty="0">
                <a:latin typeface="Arial" panose="020B0604020202020204" pitchFamily="34" charset="0"/>
                <a:cs typeface="Arial" panose="020B0604020202020204" pitchFamily="34" charset="0"/>
              </a:rPr>
              <a:t> is ok to stand up when your mind goes on vacation and always ask for clarification if you do not understand. Finally, turn your mind on and your electronic devices (cell phones) to silent.  If you need to take a call please step out of the room into the lobby or hall so you don’t interrupt the class.</a:t>
            </a:r>
          </a:p>
          <a:p>
            <a:pPr defTabSz="986465">
              <a:defRPr/>
            </a:pPr>
            <a:endParaRPr lang="en-US" dirty="0">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3</a:t>
            </a:fld>
            <a:endParaRPr lang="en-US" dirty="0"/>
          </a:p>
        </p:txBody>
      </p:sp>
    </p:spTree>
    <p:extLst>
      <p:ext uri="{BB962C8B-B14F-4D97-AF65-F5344CB8AC3E}">
        <p14:creationId xmlns:p14="http://schemas.microsoft.com/office/powerpoint/2010/main" val="4095606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The main dis is the central focus of the menu.  It helps to shape the planning process when it comes to cost and time.  Specifically, planning the main dish first helps to control cost because these items are often the most expensive.  </a:t>
            </a:r>
          </a:p>
          <a:p>
            <a:endParaRPr lang="en-US" dirty="0"/>
          </a:p>
          <a:p>
            <a:r>
              <a:rPr lang="en-US" dirty="0"/>
              <a:t>Also, the main dish regularly contains more than one food component  Therefore, if you identify these additional food items during this step, it will help you to reduce the total time for planning the remaining food items.</a:t>
            </a:r>
          </a:p>
          <a:p>
            <a:endParaRPr lang="en-US" dirty="0"/>
          </a:p>
          <a:p>
            <a:r>
              <a:rPr lang="en-US" dirty="0"/>
              <a:t>When planning the main dish, use a menu planning template, such as the Menu Planning Template in your participant packet.</a:t>
            </a:r>
          </a:p>
        </p:txBody>
      </p:sp>
      <p:sp>
        <p:nvSpPr>
          <p:cNvPr id="4" name="Slide Number Placeholder 3"/>
          <p:cNvSpPr>
            <a:spLocks noGrp="1"/>
          </p:cNvSpPr>
          <p:nvPr>
            <p:ph type="sldNum" sz="quarter" idx="10"/>
          </p:nvPr>
        </p:nvSpPr>
        <p:spPr/>
        <p:txBody>
          <a:bodyPr/>
          <a:lstStyle/>
          <a:p>
            <a:fld id="{13063EB2-C203-4E0B-B81C-0429BB0EF5D8}" type="slidenum">
              <a:rPr lang="en-US" smtClean="0"/>
              <a:t>30</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Begin by selecting those main dishes from the previous menus that you would like to serve during this new cycle menu.  Following, identify and list the new menu main dishes for the remaining days of the cycle.  As you complete this step, keep the following points in mind.</a:t>
            </a:r>
          </a:p>
          <a:p>
            <a:endParaRPr lang="en-US" dirty="0"/>
          </a:p>
          <a:p>
            <a:pPr>
              <a:spcBef>
                <a:spcPts val="621"/>
              </a:spcBef>
              <a:buFont typeface="Wingdings" panose="05000000000000000000" pitchFamily="2" charset="2"/>
              <a:buChar char="§"/>
            </a:pPr>
            <a:r>
              <a:rPr lang="en-US" dirty="0"/>
              <a:t> Select child friendly main dishes to increase acceptance of the menu.  Choosing those that are not child friendly can result in poor acceptance of the menu.</a:t>
            </a:r>
          </a:p>
          <a:p>
            <a:pPr>
              <a:spcBef>
                <a:spcPts val="621"/>
              </a:spcBef>
              <a:buFont typeface="Wingdings" panose="05000000000000000000" pitchFamily="2" charset="2"/>
              <a:buChar char="§"/>
            </a:pPr>
            <a:r>
              <a:rPr lang="en-US" dirty="0"/>
              <a:t> When repeating main dish during a two-week period, vary the other food components.</a:t>
            </a:r>
          </a:p>
          <a:p>
            <a:pPr>
              <a:spcBef>
                <a:spcPts val="621"/>
              </a:spcBef>
              <a:buFont typeface="Wingdings" panose="05000000000000000000" pitchFamily="2" charset="2"/>
              <a:buChar char="§"/>
            </a:pPr>
            <a:r>
              <a:rPr lang="en-US" dirty="0"/>
              <a:t> Add serving size to each food item as a way to increase accuracy when purchasing, preparing, and serving menus.</a:t>
            </a:r>
          </a:p>
          <a:p>
            <a:pPr>
              <a:spcBef>
                <a:spcPts val="621"/>
              </a:spcBef>
              <a:buFont typeface="Wingdings" panose="05000000000000000000" pitchFamily="2" charset="2"/>
              <a:buChar char="§"/>
            </a:pPr>
            <a:r>
              <a:rPr lang="en-US" dirty="0"/>
              <a:t> Verify processed foods have a current CN Label  or product formulation statement.</a:t>
            </a: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31</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Next, select the remaining items to create a reimbursable meal.  There are a number of ways to complete this step, such as through component-based or menu-based planning.  Both ways are ideal, and you may need to try both to see which way works best for you.</a:t>
            </a:r>
          </a:p>
          <a:p>
            <a:endParaRPr lang="en-US" dirty="0"/>
          </a:p>
          <a:p>
            <a:r>
              <a:rPr lang="en-US" b="1" dirty="0"/>
              <a:t>Component-based planning means </a:t>
            </a:r>
            <a:r>
              <a:rPr lang="en-US" dirty="0"/>
              <a:t>you plan the entire menu, one component at a time.  For example, you begin with grains and identify a grain for each meal and or snack on the menu.  Once you are finished with this component, you begin selecting food items for the next component.  This way allows you to ensure you are incorporating a variety of options for the entire menu cycle.</a:t>
            </a:r>
          </a:p>
          <a:p>
            <a:endParaRPr lang="en-US" dirty="0"/>
          </a:p>
          <a:p>
            <a:r>
              <a:rPr lang="en-US" b="1" dirty="0"/>
              <a:t>Menu-based planning means </a:t>
            </a:r>
            <a:r>
              <a:rPr lang="en-US" dirty="0"/>
              <a:t>you plan an entire menu one day at a time.  For example, you plan Monday’s menus first, followed by Tuesday’s menu and so on.</a:t>
            </a:r>
          </a:p>
        </p:txBody>
      </p:sp>
      <p:sp>
        <p:nvSpPr>
          <p:cNvPr id="4" name="Slide Number Placeholder 3"/>
          <p:cNvSpPr>
            <a:spLocks noGrp="1"/>
          </p:cNvSpPr>
          <p:nvPr>
            <p:ph type="sldNum" sz="quarter" idx="10"/>
          </p:nvPr>
        </p:nvSpPr>
        <p:spPr/>
        <p:txBody>
          <a:bodyPr/>
          <a:lstStyle/>
          <a:p>
            <a:fld id="{13063EB2-C203-4E0B-B81C-0429BB0EF5D8}" type="slidenum">
              <a:rPr lang="en-US" smtClean="0"/>
              <a:t>32</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Regardless of the way you choose, keep the following points in mind when selecting the remaining items for a reimbursable meal.</a:t>
            </a:r>
          </a:p>
          <a:p>
            <a:endParaRPr lang="en-US" dirty="0"/>
          </a:p>
          <a:p>
            <a:pPr marL="177571" indent="-177571">
              <a:buFont typeface="Wingdings" panose="05000000000000000000" pitchFamily="2" charset="2"/>
              <a:buChar char="§"/>
            </a:pPr>
            <a:r>
              <a:rPr lang="en-US" dirty="0"/>
              <a:t>List the serving sizes for each food item.  You may need to refer to the Child and Infant Meal Patterns included in your training packet and the menu planning binder.</a:t>
            </a:r>
          </a:p>
          <a:p>
            <a:pPr marL="177571" indent="-177571">
              <a:buFont typeface="Wingdings" panose="05000000000000000000" pitchFamily="2" charset="2"/>
              <a:buChar char="§"/>
            </a:pPr>
            <a:r>
              <a:rPr lang="en-US" dirty="0"/>
              <a:t>Include food items that complement the main dish.  For example, avoid  adding noodles when the main dish contains rice.</a:t>
            </a:r>
          </a:p>
          <a:p>
            <a:pPr marL="177571" indent="-177571">
              <a:buFont typeface="Wingdings" panose="05000000000000000000" pitchFamily="2" charset="2"/>
              <a:buChar char="§"/>
            </a:pPr>
            <a:r>
              <a:rPr lang="en-US" dirty="0"/>
              <a:t>Work to make at least half of your grains whole grains.</a:t>
            </a:r>
          </a:p>
          <a:p>
            <a:pPr marL="177571" indent="-177571">
              <a:buFont typeface="Wingdings" panose="05000000000000000000" pitchFamily="2" charset="2"/>
              <a:buChar char="§"/>
            </a:pPr>
            <a:r>
              <a:rPr lang="en-US" dirty="0"/>
              <a:t>Plan the menus around seasons, so that you can incorporate seasonal fruits and vegetables.</a:t>
            </a:r>
          </a:p>
          <a:p>
            <a:pPr marL="177571" indent="-177571">
              <a:buFont typeface="Wingdings" panose="05000000000000000000" pitchFamily="2" charset="2"/>
              <a:buChar char="§"/>
            </a:pPr>
            <a:r>
              <a:rPr lang="en-US" dirty="0"/>
              <a:t>Incorporate “other foods”, such as condiments or water, making sure that you have the necessary items for each meal.</a:t>
            </a:r>
          </a:p>
        </p:txBody>
      </p:sp>
      <p:sp>
        <p:nvSpPr>
          <p:cNvPr id="4" name="Slide Number Placeholder 3"/>
          <p:cNvSpPr>
            <a:spLocks noGrp="1"/>
          </p:cNvSpPr>
          <p:nvPr>
            <p:ph type="sldNum" sz="quarter" idx="10"/>
          </p:nvPr>
        </p:nvSpPr>
        <p:spPr/>
        <p:txBody>
          <a:bodyPr/>
          <a:lstStyle/>
          <a:p>
            <a:fld id="{13063EB2-C203-4E0B-B81C-0429BB0EF5D8}" type="slidenum">
              <a:rPr lang="en-US" smtClean="0"/>
              <a:t>33</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Before advancing to the next step, cross check your lunch menus to ensure you have reimbursable meals.  Each day should feature a food item, along with the serving size, for the following five components:</a:t>
            </a:r>
          </a:p>
          <a:p>
            <a:endParaRPr lang="en-US" dirty="0"/>
          </a:p>
          <a:p>
            <a:pPr>
              <a:spcBef>
                <a:spcPts val="1243"/>
              </a:spcBef>
              <a:spcAft>
                <a:spcPts val="1243"/>
              </a:spcAft>
              <a:buFont typeface="Wingdings" panose="05000000000000000000" pitchFamily="2" charset="2"/>
              <a:buChar char="ü"/>
            </a:pPr>
            <a:r>
              <a:rPr lang="en-US" dirty="0"/>
              <a:t>  Fluid Milk</a:t>
            </a:r>
          </a:p>
          <a:p>
            <a:pPr>
              <a:spcBef>
                <a:spcPts val="1243"/>
              </a:spcBef>
              <a:spcAft>
                <a:spcPts val="1243"/>
              </a:spcAft>
              <a:buFont typeface="Wingdings" panose="05000000000000000000" pitchFamily="2" charset="2"/>
              <a:buChar char="ü"/>
            </a:pPr>
            <a:r>
              <a:rPr lang="en-US" dirty="0"/>
              <a:t>  Meat/Meat Alternates</a:t>
            </a:r>
          </a:p>
          <a:p>
            <a:pPr>
              <a:spcBef>
                <a:spcPts val="1243"/>
              </a:spcBef>
              <a:spcAft>
                <a:spcPts val="1243"/>
              </a:spcAft>
              <a:buFont typeface="Wingdings" panose="05000000000000000000" pitchFamily="2" charset="2"/>
              <a:buChar char="ü"/>
            </a:pPr>
            <a:r>
              <a:rPr lang="en-US" dirty="0"/>
              <a:t>  Vegetables</a:t>
            </a:r>
          </a:p>
          <a:p>
            <a:pPr>
              <a:spcBef>
                <a:spcPts val="1243"/>
              </a:spcBef>
              <a:spcAft>
                <a:spcPts val="1243"/>
              </a:spcAft>
              <a:buFont typeface="Wingdings" panose="05000000000000000000" pitchFamily="2" charset="2"/>
              <a:buChar char="ü"/>
            </a:pPr>
            <a:r>
              <a:rPr lang="en-US" dirty="0"/>
              <a:t>  Fruits</a:t>
            </a:r>
          </a:p>
          <a:p>
            <a:pPr>
              <a:spcBef>
                <a:spcPts val="1243"/>
              </a:spcBef>
              <a:spcAft>
                <a:spcPts val="1243"/>
              </a:spcAft>
              <a:buFont typeface="Wingdings" panose="05000000000000000000" pitchFamily="2" charset="2"/>
              <a:buChar char="ü"/>
            </a:pPr>
            <a:r>
              <a:rPr lang="en-US" dirty="0"/>
              <a:t>  Grains</a:t>
            </a: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34</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b="0" dirty="0"/>
              <a:t>Now</a:t>
            </a:r>
            <a:r>
              <a:rPr lang="en-US" b="1" dirty="0"/>
              <a:t> </a:t>
            </a:r>
            <a:r>
              <a:rPr lang="en-US" dirty="0"/>
              <a:t>that you have planned the lunch menus, begin planning the menus for the next meal.  If you offer lunch and supper it is recommended to complete the supper menus first and then plan breakfast menus because they will feature the most expensive items when compared to snack.</a:t>
            </a:r>
          </a:p>
          <a:p>
            <a:endParaRPr lang="en-US" dirty="0"/>
          </a:p>
          <a:p>
            <a:r>
              <a:rPr lang="en-US" dirty="0"/>
              <a:t>Just like the lunch menu, plan menus that align with the CACFP meal pattern requirements.  Select a food item from the following food components for the breakfast menus.</a:t>
            </a:r>
          </a:p>
          <a:p>
            <a:endParaRPr lang="en-US" dirty="0"/>
          </a:p>
          <a:p>
            <a:r>
              <a:rPr lang="en-US" dirty="0"/>
              <a:t>Fluid Milk, </a:t>
            </a:r>
          </a:p>
          <a:p>
            <a:r>
              <a:rPr lang="en-US" dirty="0"/>
              <a:t>Vegetables, fruits or portions of both, </a:t>
            </a:r>
          </a:p>
          <a:p>
            <a:r>
              <a:rPr lang="en-US" dirty="0"/>
              <a:t>Grains</a:t>
            </a:r>
          </a:p>
          <a:p>
            <a:endParaRPr lang="en-US" dirty="0"/>
          </a:p>
          <a:p>
            <a:r>
              <a:rPr lang="en-US" dirty="0"/>
              <a:t>Before advancing to the next step, cross check your breakfast menus to ensure you have reimbursable meals for each day.  In addition, be sure to include the serving sizes for each food item.</a:t>
            </a:r>
          </a:p>
        </p:txBody>
      </p:sp>
      <p:sp>
        <p:nvSpPr>
          <p:cNvPr id="4" name="Slide Number Placeholder 3"/>
          <p:cNvSpPr>
            <a:spLocks noGrp="1"/>
          </p:cNvSpPr>
          <p:nvPr>
            <p:ph type="sldNum" sz="quarter" idx="10"/>
          </p:nvPr>
        </p:nvSpPr>
        <p:spPr/>
        <p:txBody>
          <a:bodyPr/>
          <a:lstStyle/>
          <a:p>
            <a:fld id="{13063EB2-C203-4E0B-B81C-0429BB0EF5D8}" type="slidenum">
              <a:rPr lang="en-US" smtClean="0"/>
              <a:t>35</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Next, if you serve snacks in your program, select food items from two of the five CACFP meal pattern components for each snack for your cycle menu.</a:t>
            </a:r>
          </a:p>
          <a:p>
            <a:endParaRPr lang="en-US" dirty="0"/>
          </a:p>
          <a:p>
            <a:r>
              <a:rPr lang="en-US" dirty="0"/>
              <a:t>Be sure to include a variety of fruits and vegetables.   In addition, plan to include water when possible to increase hydration in the children.</a:t>
            </a:r>
          </a:p>
          <a:p>
            <a:endParaRPr lang="en-US" dirty="0"/>
          </a:p>
          <a:p>
            <a:r>
              <a:rPr lang="en-US" dirty="0"/>
              <a:t>Just like lunch and breakfast, always cross check your snack menus to ensure they are reimbursable for each day.</a:t>
            </a:r>
          </a:p>
        </p:txBody>
      </p:sp>
      <p:sp>
        <p:nvSpPr>
          <p:cNvPr id="4" name="Slide Number Placeholder 3"/>
          <p:cNvSpPr>
            <a:spLocks noGrp="1"/>
          </p:cNvSpPr>
          <p:nvPr>
            <p:ph type="sldNum" sz="quarter" idx="10"/>
          </p:nvPr>
        </p:nvSpPr>
        <p:spPr/>
        <p:txBody>
          <a:bodyPr/>
          <a:lstStyle/>
          <a:p>
            <a:fld id="{13063EB2-C203-4E0B-B81C-0429BB0EF5D8}" type="slidenum">
              <a:rPr lang="en-US" smtClean="0"/>
              <a:t>36</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During your cycle period, if there is a special event you regularly have, such as a fall festival or spring picnic, think about the foods you would like to serve during the special event.  Make any adjustments to your cycle menu to reflect these occasions.</a:t>
            </a:r>
          </a:p>
          <a:p>
            <a:endParaRPr lang="en-US" dirty="0"/>
          </a:p>
          <a:p>
            <a:r>
              <a:rPr lang="en-US" dirty="0"/>
              <a:t>In many CACFP programs, there are infants, preschoolers, and school age children.  Other programs may include only school age children at an afterschool program.  Think about the participants in your program; then, make sure that each menu is developmentally appropriate.  For example, older infants may be able to eat the same food items as older children, but some may need a texture modification.  A general guideline when cutting up food for younger children is ¼” bites for children under 2 years of age and ½” for children over age 2.  Always check with the state agency or your sponsoring organization if you should have questions with modifying food items for each age group.</a:t>
            </a:r>
          </a:p>
          <a:p>
            <a:endParaRPr lang="en-US" dirty="0"/>
          </a:p>
          <a:p>
            <a:r>
              <a:rPr lang="en-US" dirty="0"/>
              <a:t>You may have some participants who may need a modified menu due to disabilities, special dietary needs, or religious beliefs.  Always follow current USDA guidance to ensure your menus align with the CACFP and meet the needs of the participants.  Special meal accommodations requirements will be reviewed later in this training.</a:t>
            </a: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37</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The final step requires you to evaluate your planned menus for good nutrition, appeal, and compliance with the CACFP.</a:t>
            </a:r>
          </a:p>
          <a:p>
            <a:endParaRPr lang="en-US" dirty="0"/>
          </a:p>
          <a:p>
            <a:r>
              <a:rPr lang="en-US" dirty="0"/>
              <a:t>Use an assessment tool, such as the Menu Planning Assessment Tool in your participant packet and in the Menu Planning Binder at your table to evaluate your menus for the following:</a:t>
            </a:r>
          </a:p>
          <a:p>
            <a:endParaRPr lang="en-US" dirty="0"/>
          </a:p>
          <a:p>
            <a:pPr marL="177571" indent="-177571">
              <a:buFont typeface="Wingdings" panose="05000000000000000000" pitchFamily="2" charset="2"/>
              <a:buChar char="ü"/>
            </a:pPr>
            <a:r>
              <a:rPr lang="en-US" dirty="0"/>
              <a:t>Meal pattern requirements</a:t>
            </a:r>
          </a:p>
          <a:p>
            <a:pPr marL="177571" indent="-177571">
              <a:buFont typeface="Wingdings" panose="05000000000000000000" pitchFamily="2" charset="2"/>
              <a:buChar char="ü"/>
            </a:pPr>
            <a:r>
              <a:rPr lang="en-US" dirty="0"/>
              <a:t>Foods selected</a:t>
            </a:r>
          </a:p>
          <a:p>
            <a:pPr marL="177571" indent="-177571">
              <a:buFont typeface="Wingdings" panose="05000000000000000000" pitchFamily="2" charset="2"/>
              <a:buChar char="ü"/>
            </a:pPr>
            <a:r>
              <a:rPr lang="en-US" dirty="0"/>
              <a:t>Preparation</a:t>
            </a:r>
          </a:p>
          <a:p>
            <a:pPr marL="177571" indent="-177571">
              <a:buFont typeface="Wingdings" panose="05000000000000000000" pitchFamily="2" charset="2"/>
              <a:buChar char="ü"/>
            </a:pPr>
            <a:r>
              <a:rPr lang="en-US" dirty="0"/>
              <a:t>Cost</a:t>
            </a:r>
          </a:p>
          <a:p>
            <a:pPr marL="177571" indent="-177571">
              <a:buFont typeface="Wingdings" panose="05000000000000000000" pitchFamily="2" charset="2"/>
              <a:buChar char="ü"/>
            </a:pPr>
            <a:r>
              <a:rPr lang="en-US" dirty="0"/>
              <a:t>Menus and recipes </a:t>
            </a:r>
          </a:p>
          <a:p>
            <a:pPr marL="177571" indent="-177571">
              <a:buFont typeface="Wingdings" panose="05000000000000000000" pitchFamily="2" charset="2"/>
              <a:buChar char="ü"/>
            </a:pPr>
            <a:r>
              <a:rPr lang="en-US" dirty="0"/>
              <a:t>Special considerations</a:t>
            </a:r>
          </a:p>
        </p:txBody>
      </p:sp>
      <p:sp>
        <p:nvSpPr>
          <p:cNvPr id="4" name="Slide Number Placeholder 3"/>
          <p:cNvSpPr>
            <a:spLocks noGrp="1"/>
          </p:cNvSpPr>
          <p:nvPr>
            <p:ph type="sldNum" sz="quarter" idx="10"/>
          </p:nvPr>
        </p:nvSpPr>
        <p:spPr/>
        <p:txBody>
          <a:bodyPr/>
          <a:lstStyle/>
          <a:p>
            <a:fld id="{13063EB2-C203-4E0B-B81C-0429BB0EF5D8}" type="slidenum">
              <a:rPr lang="en-US" smtClean="0"/>
              <a:t>38</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rPr>
              <a:t>SAY:</a:t>
            </a:r>
          </a:p>
          <a:p>
            <a:r>
              <a:rPr lang="en-US" dirty="0">
                <a:solidFill>
                  <a:schemeClr val="tx1"/>
                </a:solidFill>
              </a:rPr>
              <a:t>Now that you have explored the advantages of cycle menus, six menu planning principles and the eight steps for planning cycle menus, it’s time to create your own cycle menu.</a:t>
            </a:r>
          </a:p>
          <a:p>
            <a:endParaRPr lang="en-US" dirty="0">
              <a:solidFill>
                <a:schemeClr val="tx1"/>
              </a:solidFill>
            </a:endParaRPr>
          </a:p>
          <a:p>
            <a:r>
              <a:rPr lang="en-US" dirty="0">
                <a:solidFill>
                  <a:schemeClr val="tx1"/>
                </a:solidFill>
              </a:rPr>
              <a:t>Each table will work as a team to complete this activity.  At your tables there is a flip chart stand with a poster size Menu Template.  In your tables activity packet is a set of laminated menu components. Use each component to create your one week cycle menu on the menu template.  Once completed use your menu planning assessment tool in your tables Menu Planning Binder to quickly evaluate your planned menus for CACFP meal pattern requirements and foods selected.  You will have 10 minutes to complete this activity.</a:t>
            </a:r>
          </a:p>
          <a:p>
            <a:endParaRPr lang="en-US" dirty="0">
              <a:solidFill>
                <a:schemeClr val="tx1"/>
              </a:solidFill>
            </a:endParaRPr>
          </a:p>
          <a:p>
            <a:r>
              <a:rPr lang="en-US" b="1" dirty="0">
                <a:solidFill>
                  <a:schemeClr val="tx1"/>
                </a:solidFill>
              </a:rPr>
              <a:t>DO:</a:t>
            </a:r>
            <a:r>
              <a:rPr lang="en-US" dirty="0">
                <a:solidFill>
                  <a:schemeClr val="tx1"/>
                </a:solidFill>
              </a:rPr>
              <a:t>  Allow 10 minutes for activity.  Walk around room and answer any questions.</a:t>
            </a:r>
          </a:p>
          <a:p>
            <a:endParaRPr lang="en-US" dirty="0">
              <a:solidFill>
                <a:schemeClr val="tx1"/>
              </a:solidFill>
            </a:endParaRPr>
          </a:p>
          <a:p>
            <a:r>
              <a:rPr lang="en-US" b="1" dirty="0">
                <a:solidFill>
                  <a:schemeClr val="tx1"/>
                </a:solidFill>
              </a:rPr>
              <a:t>SAY: </a:t>
            </a:r>
            <a:r>
              <a:rPr lang="en-US" b="0" dirty="0">
                <a:solidFill>
                  <a:schemeClr val="tx1"/>
                </a:solidFill>
              </a:rPr>
              <a:t>(after activity is complete)  How did you like this activity?  (allow responses)  This method provides you with a good vision of each menu and is a good way to include your center or day care home children in the menu planning process.</a:t>
            </a:r>
            <a:endParaRPr lang="en-US" b="1" dirty="0">
              <a:solidFill>
                <a:schemeClr val="tx1"/>
              </a:solidFill>
            </a:endParaRPr>
          </a:p>
        </p:txBody>
      </p:sp>
      <p:sp>
        <p:nvSpPr>
          <p:cNvPr id="4" name="Slide Number Placeholder 3"/>
          <p:cNvSpPr>
            <a:spLocks noGrp="1"/>
          </p:cNvSpPr>
          <p:nvPr>
            <p:ph type="sldNum" sz="quarter" idx="10"/>
          </p:nvPr>
        </p:nvSpPr>
        <p:spPr/>
        <p:txBody>
          <a:bodyPr/>
          <a:lstStyle/>
          <a:p>
            <a:fld id="{13063EB2-C203-4E0B-B81C-0429BB0EF5D8}" type="slidenum">
              <a:rPr lang="en-US" smtClean="0"/>
              <a:t>39</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b="1" dirty="0">
                <a:effectLst/>
              </a:rPr>
              <a:t>SAY:</a:t>
            </a:r>
          </a:p>
          <a:p>
            <a:pPr defTabSz="947044">
              <a:defRPr/>
            </a:pPr>
            <a:r>
              <a:rPr lang="en-US" dirty="0">
                <a:effectLst/>
              </a:rPr>
              <a:t>In this training you will develop your menu planning skills, learn how to create and use cycle menus and practice working with the menu records and tools used in the CACFP .  </a:t>
            </a:r>
          </a:p>
          <a:p>
            <a:pPr defTabSz="947044">
              <a:defRPr/>
            </a:pPr>
            <a:endParaRPr lang="en-US" dirty="0">
              <a:effectLst/>
            </a:endParaRPr>
          </a:p>
          <a:p>
            <a:pPr defTabSz="947044">
              <a:defRPr/>
            </a:pPr>
            <a:r>
              <a:rPr lang="en-US" dirty="0">
                <a:effectLst/>
              </a:rPr>
              <a:t>You will learn the components of a standardized recipe, how to standardize a recipe, credit a standardized recipe to the meal pattern and adjust the number of servings (yield) for your recipes.  We will use the interactive Food Buying Guide tools to determine meal contribution of foods in your menus and how to determine the serving size by </a:t>
            </a:r>
            <a:r>
              <a:rPr lang="en-US">
                <a:effectLst/>
              </a:rPr>
              <a:t>age groups.  </a:t>
            </a:r>
            <a:r>
              <a:rPr lang="en-US" dirty="0">
                <a:effectLst/>
              </a:rPr>
              <a:t>Hopefully someone at each table brought their smart phone or tablet for some of the interactive training activities in the Food Buying Guide.  </a:t>
            </a:r>
          </a:p>
          <a:p>
            <a:pPr defTabSz="947044">
              <a:defRPr/>
            </a:pPr>
            <a:endParaRPr lang="en-US" dirty="0">
              <a:effectLst/>
            </a:endParaRPr>
          </a:p>
          <a:p>
            <a:pPr defTabSz="947044">
              <a:defRPr/>
            </a:pPr>
            <a:r>
              <a:rPr lang="en-US" dirty="0">
                <a:effectLst/>
              </a:rPr>
              <a:t>We will review each menu record that supports your meals and snacks claimed for reimbursement and how to document the meals and snacks on or with the records.  Examples of records we will review are daily menu records for homes and centers, CN labels, product formulation statements, grain labels, and standardized recipes.</a:t>
            </a:r>
          </a:p>
          <a:p>
            <a:pPr defTabSz="947044">
              <a:defRPr/>
            </a:pPr>
            <a:endParaRPr lang="en-US" dirty="0">
              <a:effectLst/>
            </a:endParaRPr>
          </a:p>
          <a:p>
            <a:pPr defTabSz="947044">
              <a:defRPr/>
            </a:pPr>
            <a:r>
              <a:rPr lang="en-US" dirty="0">
                <a:effectLst/>
              </a:rPr>
              <a:t>After lunch we will review weights and measures, special dietary accommodations requirements and meal service styles for offering the meals to participants.  Finally we will wrap it up with testing our knife skills and learn how to safely use your knives.</a:t>
            </a: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4</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This is a good time for the morning break.  Let’s take 10 minutes and meet back at (give the time to be back).</a:t>
            </a:r>
          </a:p>
        </p:txBody>
      </p:sp>
      <p:sp>
        <p:nvSpPr>
          <p:cNvPr id="4" name="Slide Number Placeholder 3"/>
          <p:cNvSpPr>
            <a:spLocks noGrp="1"/>
          </p:cNvSpPr>
          <p:nvPr>
            <p:ph type="sldNum" sz="quarter" idx="10"/>
          </p:nvPr>
        </p:nvSpPr>
        <p:spPr/>
        <p:txBody>
          <a:bodyPr/>
          <a:lstStyle/>
          <a:p>
            <a:fld id="{13063EB2-C203-4E0B-B81C-0429BB0EF5D8}" type="slidenum">
              <a:rPr lang="en-US" smtClean="0"/>
              <a:t>40</a:t>
            </a:fld>
            <a:endParaRPr lang="en-US" dirty="0"/>
          </a:p>
        </p:txBody>
      </p:sp>
    </p:spTree>
    <p:extLst>
      <p:ext uri="{BB962C8B-B14F-4D97-AF65-F5344CB8AC3E}">
        <p14:creationId xmlns:p14="http://schemas.microsoft.com/office/powerpoint/2010/main" val="14133122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Now that your cycle menu is completed, the next steps is to ensure you have all the menu records to prepare and document the menus.  Let’s start with standardized recipes.  </a:t>
            </a:r>
          </a:p>
          <a:p>
            <a:endParaRPr lang="en-US" dirty="0"/>
          </a:p>
          <a:p>
            <a:r>
              <a:rPr lang="en-US" dirty="0"/>
              <a:t>Can someone read USDA definition of a standardize recipe.</a:t>
            </a:r>
          </a:p>
          <a:p>
            <a:endParaRPr lang="en-US" dirty="0"/>
          </a:p>
          <a:p>
            <a:pPr defTabSz="947044">
              <a:defRPr/>
            </a:pPr>
            <a:r>
              <a:rPr lang="en-US" i="1" dirty="0"/>
              <a:t>A standardized recipe is one that “has been tried, adapted, and retried several times for use and has been found to produce the same good results and yield every time when the exact procedures are used with the same type of equipment and same quantity and quality of ingredients.”</a:t>
            </a: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41</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p>
          <a:p>
            <a:r>
              <a:rPr lang="en-US" dirty="0"/>
              <a:t>Using standardized recipes provides many benefits to child care operations.  These benefits include:</a:t>
            </a:r>
          </a:p>
          <a:p>
            <a:pPr>
              <a:spcBef>
                <a:spcPts val="621"/>
              </a:spcBef>
            </a:pPr>
            <a:r>
              <a:rPr lang="en-US" b="1" dirty="0"/>
              <a:t>Consistent food quality</a:t>
            </a:r>
            <a:r>
              <a:rPr lang="en-US" dirty="0"/>
              <a:t>-The use of standardized recipes ensures that menu items will be consistent in quality each time they are prepared and served.</a:t>
            </a:r>
          </a:p>
          <a:p>
            <a:pPr>
              <a:spcBef>
                <a:spcPts val="621"/>
              </a:spcBef>
            </a:pPr>
            <a:r>
              <a:rPr lang="en-US" b="1" dirty="0"/>
              <a:t>Predictable yield-</a:t>
            </a:r>
            <a:r>
              <a:rPr lang="en-US" dirty="0"/>
              <a:t>The planned number of servings will be produced by using standardized recipes. This can help to reduce the amount of leftover food if there has been overproduction, and also will help to prevent shortages of servings. </a:t>
            </a:r>
          </a:p>
          <a:p>
            <a:pPr defTabSz="947044">
              <a:spcBef>
                <a:spcPts val="621"/>
              </a:spcBef>
              <a:defRPr/>
            </a:pPr>
            <a:r>
              <a:rPr lang="en-US" b="1" dirty="0"/>
              <a:t>Customer satisfaction</a:t>
            </a:r>
            <a:r>
              <a:rPr lang="en-US" dirty="0"/>
              <a:t>-Well-developed recipes that appeal to children will help to increase consumption of nutritious foods and customer satisfaction.</a:t>
            </a:r>
          </a:p>
          <a:p>
            <a:pPr defTabSz="947044">
              <a:spcBef>
                <a:spcPts val="621"/>
              </a:spcBef>
              <a:defRPr/>
            </a:pPr>
            <a:r>
              <a:rPr lang="en-US" b="1" dirty="0"/>
              <a:t>Consistent nutrient content</a:t>
            </a:r>
            <a:r>
              <a:rPr lang="en-US" dirty="0"/>
              <a:t>-Standardized recipes will ensure that nutritional values per serving are valid and consistent.</a:t>
            </a:r>
          </a:p>
          <a:p>
            <a:pPr>
              <a:spcBef>
                <a:spcPts val="621"/>
              </a:spcBef>
            </a:pPr>
            <a:r>
              <a:rPr lang="en-US" b="1" dirty="0"/>
              <a:t>Food cost control</a:t>
            </a:r>
            <a:r>
              <a:rPr lang="en-US" dirty="0"/>
              <a:t>-Standardized recipes provide consistent and accurate information for food cost control because the same ingredients and quantities of ingredients per serving are used each time the recipe is produced.</a:t>
            </a:r>
          </a:p>
          <a:p>
            <a:pPr>
              <a:spcBef>
                <a:spcPts val="621"/>
              </a:spcBef>
            </a:pPr>
            <a:r>
              <a:rPr lang="en-US" b="1" dirty="0"/>
              <a:t>Efficient purchasing procedures</a:t>
            </a:r>
            <a:r>
              <a:rPr lang="en-US" dirty="0"/>
              <a:t>-Purchasing is more efficient because the quantity of food needed is easily calculated from the information on each standardized recipe</a:t>
            </a: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42</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defTabSz="947044">
              <a:lnSpc>
                <a:spcPct val="90000"/>
              </a:lnSpc>
              <a:spcBef>
                <a:spcPts val="621"/>
              </a:spcBef>
              <a:spcAft>
                <a:spcPts val="621"/>
              </a:spcAft>
              <a:defRPr/>
            </a:pPr>
            <a:r>
              <a:rPr lang="en-US" b="1" dirty="0">
                <a:solidFill>
                  <a:srgbClr val="262626">
                    <a:lumMod val="90000"/>
                    <a:lumOff val="10000"/>
                  </a:srgbClr>
                </a:solidFill>
              </a:rPr>
              <a:t>Inventory control- </a:t>
            </a:r>
            <a:r>
              <a:rPr lang="en-US" dirty="0"/>
              <a:t>The use of standardized recipes provides predictable information on the quantity of food inventory that will be used each time the recipe is produced.</a:t>
            </a:r>
          </a:p>
          <a:p>
            <a:pPr defTabSz="947044">
              <a:lnSpc>
                <a:spcPct val="90000"/>
              </a:lnSpc>
              <a:spcBef>
                <a:spcPts val="621"/>
              </a:spcBef>
              <a:spcAft>
                <a:spcPts val="621"/>
              </a:spcAft>
              <a:defRPr/>
            </a:pPr>
            <a:r>
              <a:rPr lang="en-US" b="1" dirty="0">
                <a:solidFill>
                  <a:srgbClr val="262626">
                    <a:lumMod val="90000"/>
                    <a:lumOff val="10000"/>
                  </a:srgbClr>
                </a:solidFill>
              </a:rPr>
              <a:t>Labor cost control- </a:t>
            </a:r>
            <a:r>
              <a:rPr lang="en-US" dirty="0"/>
              <a:t>Written standardized procedures in the recipe make efficient use of labor time and allow for planned scheduling of foodservice personnel for the work day. Training costs are reduced because new employees are provided specific instructions for preparation in each recipe.</a:t>
            </a:r>
          </a:p>
          <a:p>
            <a:pPr defTabSz="947044">
              <a:lnSpc>
                <a:spcPct val="90000"/>
              </a:lnSpc>
              <a:spcBef>
                <a:spcPts val="621"/>
              </a:spcBef>
              <a:spcAft>
                <a:spcPts val="621"/>
              </a:spcAft>
              <a:defRPr/>
            </a:pPr>
            <a:r>
              <a:rPr lang="en-US" b="1" dirty="0">
                <a:solidFill>
                  <a:srgbClr val="262626">
                    <a:lumMod val="90000"/>
                    <a:lumOff val="10000"/>
                  </a:srgbClr>
                </a:solidFill>
              </a:rPr>
              <a:t>Increased employee confidence- </a:t>
            </a:r>
            <a:r>
              <a:rPr lang="en-US" dirty="0"/>
              <a:t>Employees feel more satisfied and confident in their jobs because standardized recipes eliminate guesswork, decrease the chances of producing poor food products, and prevent shortages of servings during meal service.</a:t>
            </a:r>
            <a:endParaRPr lang="en-US" dirty="0">
              <a:solidFill>
                <a:srgbClr val="262626">
                  <a:lumMod val="90000"/>
                  <a:lumOff val="10000"/>
                </a:srgbClr>
              </a:solidFill>
            </a:endParaRPr>
          </a:p>
          <a:p>
            <a:pPr defTabSz="947044">
              <a:lnSpc>
                <a:spcPct val="90000"/>
              </a:lnSpc>
              <a:spcBef>
                <a:spcPts val="621"/>
              </a:spcBef>
              <a:spcAft>
                <a:spcPts val="621"/>
              </a:spcAft>
              <a:defRPr/>
            </a:pPr>
            <a:r>
              <a:rPr lang="en-US" b="1" dirty="0">
                <a:solidFill>
                  <a:srgbClr val="262626">
                    <a:lumMod val="90000"/>
                    <a:lumOff val="10000"/>
                  </a:srgbClr>
                </a:solidFill>
              </a:rPr>
              <a:t>Reduced record keeping- </a:t>
            </a:r>
            <a:r>
              <a:rPr lang="en-US" dirty="0"/>
              <a:t>A collection of standardized recipes for menu items will reduce the amount of information required on a daily menu record. </a:t>
            </a:r>
            <a:endParaRPr lang="en-US" dirty="0">
              <a:solidFill>
                <a:srgbClr val="262626">
                  <a:lumMod val="90000"/>
                  <a:lumOff val="10000"/>
                </a:srgbClr>
              </a:solidFill>
            </a:endParaRPr>
          </a:p>
          <a:p>
            <a:pPr defTabSz="947044">
              <a:lnSpc>
                <a:spcPct val="90000"/>
              </a:lnSpc>
              <a:spcBef>
                <a:spcPts val="621"/>
              </a:spcBef>
              <a:spcAft>
                <a:spcPts val="621"/>
              </a:spcAft>
              <a:defRPr/>
            </a:pPr>
            <a:r>
              <a:rPr lang="en-US" b="1" dirty="0">
                <a:solidFill>
                  <a:srgbClr val="262626">
                    <a:lumMod val="90000"/>
                    <a:lumOff val="10000"/>
                  </a:srgbClr>
                </a:solidFill>
              </a:rPr>
              <a:t>Successful CACFP program reviews- </a:t>
            </a:r>
            <a:r>
              <a:rPr lang="en-US" dirty="0"/>
              <a:t>Standardized recipes are a source of documentation for the CACFP reviews. A review cannot be completed if the recipes are missing information or provide inaccurate information on ingredients, yield, or serving size. </a:t>
            </a:r>
            <a:endParaRPr lang="en-US" dirty="0">
              <a:solidFill>
                <a:srgbClr val="262626">
                  <a:lumMod val="90000"/>
                  <a:lumOff val="10000"/>
                </a:srgbClr>
              </a:solidFill>
            </a:endParaRP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43</a:t>
            </a:fld>
            <a:endParaRPr lang="en-US" dirty="0"/>
          </a:p>
        </p:txBody>
      </p:sp>
    </p:spTree>
    <p:extLst>
      <p:ext uri="{BB962C8B-B14F-4D97-AF65-F5344CB8AC3E}">
        <p14:creationId xmlns:p14="http://schemas.microsoft.com/office/powerpoint/2010/main" val="22699815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b="0" dirty="0"/>
              <a:t>We will now review the key parts of a standardized recipe.  Here is a sample standardized recipe form.  This form is in your training packet.  Lets review.</a:t>
            </a:r>
          </a:p>
          <a:p>
            <a:pPr lvl="1"/>
            <a:r>
              <a:rPr lang="en-US" b="1" dirty="0"/>
              <a:t>Recipe name -</a:t>
            </a:r>
            <a:r>
              <a:rPr lang="en-US" dirty="0"/>
              <a:t>that adequately describes the recipe and you can choose to categorize the recipe for example if it is an entrée, bread, vegetable …</a:t>
            </a:r>
          </a:p>
          <a:p>
            <a:pPr lvl="1"/>
            <a:r>
              <a:rPr lang="en-US" b="1" dirty="0"/>
              <a:t>Recipe number- </a:t>
            </a:r>
            <a:r>
              <a:rPr lang="en-US" dirty="0"/>
              <a:t>this is optional but a good practice if you plan to use the Recipe Analysis Workbook in the Interactive Food Buying Guide.  </a:t>
            </a:r>
          </a:p>
          <a:p>
            <a:pPr lvl="1"/>
            <a:r>
              <a:rPr lang="en-US" b="1" dirty="0"/>
              <a:t>Ingredients</a:t>
            </a:r>
            <a:r>
              <a:rPr lang="en-US" dirty="0"/>
              <a:t>- All products in the recipe</a:t>
            </a:r>
          </a:p>
          <a:p>
            <a:pPr lvl="1"/>
            <a:r>
              <a:rPr lang="en-US" b="1" dirty="0"/>
              <a:t>Weight/Volume of each ingredient</a:t>
            </a:r>
            <a:r>
              <a:rPr lang="en-US" dirty="0"/>
              <a:t>- The quantity of each ingredient listed in weight and/or volume</a:t>
            </a:r>
          </a:p>
          <a:p>
            <a:pPr lvl="1"/>
            <a:r>
              <a:rPr lang="en-US" b="1" dirty="0"/>
              <a:t>Instructions</a:t>
            </a:r>
            <a:r>
              <a:rPr lang="en-US" dirty="0"/>
              <a:t> </a:t>
            </a:r>
            <a:r>
              <a:rPr lang="en-US" b="1" dirty="0"/>
              <a:t>– </a:t>
            </a:r>
            <a:r>
              <a:rPr lang="en-US" dirty="0"/>
              <a:t>detailed directions for preparing the recipe</a:t>
            </a:r>
          </a:p>
          <a:p>
            <a:pPr lvl="1"/>
            <a:r>
              <a:rPr lang="en-US" b="1" dirty="0"/>
              <a:t>Serving size- </a:t>
            </a:r>
            <a:r>
              <a:rPr lang="en-US" dirty="0"/>
              <a:t>the amount of a single portion in volume and/or weight, for example ½ cup carrots or 1 ounce roll</a:t>
            </a:r>
          </a:p>
          <a:p>
            <a:pPr lvl="1"/>
            <a:r>
              <a:rPr lang="en-US" b="1" dirty="0"/>
              <a:t>Recipe yield – </a:t>
            </a:r>
            <a:r>
              <a:rPr lang="en-US" dirty="0"/>
              <a:t>the amount (weight or volume and number of servings) of prepared product.  Example:  20-- ½ cup servings or 20 1 ounce rolls</a:t>
            </a:r>
          </a:p>
          <a:p>
            <a:pPr marL="473522" lvl="1" defTabSz="947044">
              <a:defRPr/>
            </a:pPr>
            <a:r>
              <a:rPr lang="en-US" b="1" dirty="0"/>
              <a:t>Meal pattern contribution- </a:t>
            </a:r>
            <a:r>
              <a:rPr lang="en-US" b="0" dirty="0"/>
              <a:t>Since the product will be served in reimbursable meals or snacks, the recipe must include how the product credits to the CACFP meal pattern.  Which components, how it credits and what is the serving size for each age group based on meal or snack service.  </a:t>
            </a:r>
          </a:p>
        </p:txBody>
      </p:sp>
      <p:sp>
        <p:nvSpPr>
          <p:cNvPr id="4" name="Slide Number Placeholder 3"/>
          <p:cNvSpPr>
            <a:spLocks noGrp="1"/>
          </p:cNvSpPr>
          <p:nvPr>
            <p:ph type="sldNum" sz="quarter" idx="10"/>
          </p:nvPr>
        </p:nvSpPr>
        <p:spPr/>
        <p:txBody>
          <a:bodyPr/>
          <a:lstStyle/>
          <a:p>
            <a:fld id="{13063EB2-C203-4E0B-B81C-0429BB0EF5D8}" type="slidenum">
              <a:rPr lang="en-US" smtClean="0"/>
              <a:t>44</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b="0" dirty="0"/>
              <a:t>It is important the instructions for your recipe is detailed and includes all necessary information to prepare and serve the recipe.  Here are standard recipe instructions.  If the recipe is to be prepared in the oven the first step is usually preheating the oven to the oven temperature provided.  Next the recipe includes which pan or pans to use when baking or cooking the recipe and how to prepare the pans.  What is the pan type and size; sheet pan, muffin pan, 13x9 baking pan, large skillet etc.  </a:t>
            </a:r>
          </a:p>
          <a:p>
            <a:r>
              <a:rPr lang="en-US" b="0" dirty="0"/>
              <a:t>Do the pans need to be sprayed, oiled or not and can parchment paper be used? </a:t>
            </a:r>
          </a:p>
          <a:p>
            <a:endParaRPr lang="en-US" b="0" dirty="0"/>
          </a:p>
          <a:p>
            <a:r>
              <a:rPr lang="en-US" b="0" dirty="0"/>
              <a:t>The next step is how to mix the ingredients. This may take more than one step to include all ingredients and how to prepare each one and how to combine.. Examples are chopping, draining, blending, mixing etc.  The recipe may include more than one recipe, for example, a pizza recipe may include the recipe for the crust and the recipe for making the pizza.  When standardizing a recipe ask other employees, friends or family if they have any questions as to how to prepare the recipe from your standardized recipe.  It might  need more detail in the instructions. Clear instructions will help to achieve desired results.</a:t>
            </a:r>
          </a:p>
          <a:p>
            <a:endParaRPr lang="en-US" b="0" dirty="0"/>
          </a:p>
          <a:p>
            <a:endParaRPr lang="en-US" b="0" dirty="0"/>
          </a:p>
          <a:p>
            <a:endParaRPr lang="en-US" b="0" dirty="0"/>
          </a:p>
          <a:p>
            <a:endParaRPr lang="en-US" b="0" dirty="0"/>
          </a:p>
          <a:p>
            <a:endParaRPr lang="en-US" b="0" dirty="0"/>
          </a:p>
        </p:txBody>
      </p:sp>
      <p:sp>
        <p:nvSpPr>
          <p:cNvPr id="4" name="Slide Number Placeholder 3"/>
          <p:cNvSpPr>
            <a:spLocks noGrp="1"/>
          </p:cNvSpPr>
          <p:nvPr>
            <p:ph type="sldNum" sz="quarter" idx="10"/>
          </p:nvPr>
        </p:nvSpPr>
        <p:spPr/>
        <p:txBody>
          <a:bodyPr/>
          <a:lstStyle/>
          <a:p>
            <a:fld id="{13063EB2-C203-4E0B-B81C-0429BB0EF5D8}" type="slidenum">
              <a:rPr lang="en-US" smtClean="0"/>
              <a:t>45</a:t>
            </a:fld>
            <a:endParaRPr lang="en-US" dirty="0"/>
          </a:p>
        </p:txBody>
      </p:sp>
    </p:spTree>
    <p:extLst>
      <p:ext uri="{BB962C8B-B14F-4D97-AF65-F5344CB8AC3E}">
        <p14:creationId xmlns:p14="http://schemas.microsoft.com/office/powerpoint/2010/main" val="32759210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defTabSz="947044">
              <a:defRPr/>
            </a:pPr>
            <a:r>
              <a:rPr lang="en-US" b="0" dirty="0"/>
              <a:t>Baking and cooking times and temperature of the finished product is next.  In this section it is important to include details such as does the product need to covered when baking or cooking.  Are any additional ingredients added while cooking?  How do you know when it is done?  This information is important in the recipe.  </a:t>
            </a:r>
          </a:p>
          <a:p>
            <a:endParaRPr lang="en-US" b="0" dirty="0"/>
          </a:p>
          <a:p>
            <a:r>
              <a:rPr lang="en-US" b="0" dirty="0"/>
              <a:t>Serving dishes, serving ware necessary for serving and how the product is served is very helpful for getting the product ready for service.  Examples; how to cut the lasagna in the baking pan to meet the serving size, what scoop to use to serve the soup,, and serving platters to use when preparing for family style meal service.</a:t>
            </a:r>
          </a:p>
          <a:p>
            <a:endParaRPr lang="en-US" b="0" dirty="0"/>
          </a:p>
          <a:p>
            <a:r>
              <a:rPr lang="en-US" b="0" dirty="0"/>
              <a:t>Critical control points are necessary for serving safe food.  What is the serving temperature, how long or what temperature to hold the product before service, what to do with leftovers, can you freeze the product?</a:t>
            </a:r>
          </a:p>
          <a:p>
            <a:endParaRPr lang="en-US" b="0" dirty="0"/>
          </a:p>
          <a:p>
            <a:endParaRPr lang="en-US" b="0" dirty="0"/>
          </a:p>
          <a:p>
            <a:endParaRPr lang="en-US" b="0" dirty="0"/>
          </a:p>
          <a:p>
            <a:endParaRPr lang="en-US" b="0" dirty="0"/>
          </a:p>
        </p:txBody>
      </p:sp>
      <p:sp>
        <p:nvSpPr>
          <p:cNvPr id="4" name="Slide Number Placeholder 3"/>
          <p:cNvSpPr>
            <a:spLocks noGrp="1"/>
          </p:cNvSpPr>
          <p:nvPr>
            <p:ph type="sldNum" sz="quarter" idx="10"/>
          </p:nvPr>
        </p:nvSpPr>
        <p:spPr/>
        <p:txBody>
          <a:bodyPr/>
          <a:lstStyle/>
          <a:p>
            <a:fld id="{13063EB2-C203-4E0B-B81C-0429BB0EF5D8}" type="slidenum">
              <a:rPr lang="en-US" smtClean="0"/>
              <a:t>46</a:t>
            </a:fld>
            <a:endParaRPr lang="en-US" dirty="0"/>
          </a:p>
        </p:txBody>
      </p:sp>
    </p:spTree>
    <p:extLst>
      <p:ext uri="{BB962C8B-B14F-4D97-AF65-F5344CB8AC3E}">
        <p14:creationId xmlns:p14="http://schemas.microsoft.com/office/powerpoint/2010/main" val="9525865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The recipe standardization process can be summarized in three phases: recipe verification, product evaluation, and quantity adjustment. Recipe verification consists of reviewing the recipe in detail, preparing it, verifying its yield, and recording changes. Product evaluation focuses on determining the acceptability of the product produced from the recipe. Changing the recipe yield and ingredient amounts occurs in the quantity adjustment phase. A recipe may go through these phases several times before becoming standardized at the necessary quantity for an operation.  The standardization process may take up to 3-4 weeks with testing.  Input from children and other customers is critical during the evaluation phase.</a:t>
            </a:r>
          </a:p>
          <a:p>
            <a:r>
              <a:rPr lang="en-US" dirty="0"/>
              <a:t> </a:t>
            </a:r>
          </a:p>
          <a:p>
            <a:r>
              <a:rPr lang="en-US" dirty="0"/>
              <a:t>Decisions made during each phase determine the flow of a recipe through this recipe standardization process. Once a recipe has been standardized for an operation, the standardization process should not have to be repeated unless changes occur in availability of ingredients or equipment.</a:t>
            </a:r>
          </a:p>
        </p:txBody>
      </p:sp>
      <p:sp>
        <p:nvSpPr>
          <p:cNvPr id="4" name="Slide Number Placeholder 3"/>
          <p:cNvSpPr>
            <a:spLocks noGrp="1"/>
          </p:cNvSpPr>
          <p:nvPr>
            <p:ph type="sldNum" sz="quarter" idx="10"/>
          </p:nvPr>
        </p:nvSpPr>
        <p:spPr/>
        <p:txBody>
          <a:bodyPr/>
          <a:lstStyle/>
          <a:p>
            <a:fld id="{13063EB2-C203-4E0B-B81C-0429BB0EF5D8}" type="slidenum">
              <a:rPr lang="en-US" smtClean="0"/>
              <a:t>47</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a:t>
            </a:r>
          </a:p>
          <a:p>
            <a:pPr defTabSz="947044">
              <a:defRPr/>
            </a:pPr>
            <a:r>
              <a:rPr lang="en-US" dirty="0"/>
              <a:t>The first phase of the recipe standardization process is the recipe verification phase. This phase includes four major processes: review the recipe, prepare the recipe, verify the recipe yield, and record changes to the recipe.</a:t>
            </a:r>
          </a:p>
          <a:p>
            <a:endParaRPr lang="en-US" dirty="0"/>
          </a:p>
          <a:p>
            <a:r>
              <a:rPr lang="en-US" dirty="0"/>
              <a:t>Review the recipe to verify it contains all the recipe components.  If information is missing, make note of any information that must be determined during the recipe preparation process.  Once the recipe has been reviewed, it can be prepared. Throughout the process of making the recipe, keep careful notes about any variations. Record this information directly on the recipe for future reference. Cooking time to reach the internal temperature and product quality may vary slightly depending on the type and age of equipment.</a:t>
            </a:r>
          </a:p>
          <a:p>
            <a:pPr defTabSz="947044">
              <a:defRPr/>
            </a:pPr>
            <a:endParaRPr lang="en-US" dirty="0"/>
          </a:p>
          <a:p>
            <a:pPr defTabSz="947044">
              <a:defRPr/>
            </a:pPr>
            <a:r>
              <a:rPr lang="en-US" dirty="0"/>
              <a:t>Verification of the recipe yield occurs once all of the ingredients have been combined and the recipe preparation completed. Recipe yield should be specified in both total quantity (weight and/or volume) and number of servings. Recipe yield can be determined by weighing the final product or measuring its volume.  If the desired serving size is not achieved, changes in the recipe, portioning, or ingredient amounts may be needed. Changes or concerns should be recorded on the recipe in this phase. </a:t>
            </a: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48</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defTabSz="947044">
              <a:defRPr/>
            </a:pPr>
            <a:r>
              <a:rPr lang="en-US" dirty="0"/>
              <a:t>Product evaluation follows the recipe verification phase and is an important part of the recipe standardization process. It will help determine acceptability of the recipe and will provide objective information that can be used to further improve the recipe. Recipe evaluation should include the manager, foodservice staff members, and customers (can include children, teachers, and parents). Two types of evaluation occur in the evaluation phase: informal and formal.</a:t>
            </a:r>
          </a:p>
          <a:p>
            <a:pPr defTabSz="947044">
              <a:defRPr/>
            </a:pPr>
            <a:endParaRPr lang="en-US" dirty="0"/>
          </a:p>
          <a:p>
            <a:pPr defTabSz="947044">
              <a:defRPr/>
            </a:pPr>
            <a:r>
              <a:rPr lang="en-US" dirty="0"/>
              <a:t>Informal evaluation involves only the child care center cook(s), employees or the day care home provider. During informal evaluation, the product is prepared for the first time in the operation and an assessment is made of whether the product is acceptable or not and if efforts to standardize the recipe should continue. </a:t>
            </a:r>
          </a:p>
          <a:p>
            <a:endParaRPr lang="en-US" dirty="0"/>
          </a:p>
          <a:p>
            <a:pPr>
              <a:spcBef>
                <a:spcPts val="621"/>
              </a:spcBef>
              <a:spcAft>
                <a:spcPts val="621"/>
              </a:spcAft>
            </a:pPr>
            <a:r>
              <a:rPr lang="en-US" dirty="0"/>
              <a:t>Formal evaluation occurs when the center staff or day care home provider believes a recipe has potential for service in their operation. Procedures for conducting a formal evaluation of the recipe include: S</a:t>
            </a:r>
            <a:r>
              <a:rPr lang="en-US" i="1" dirty="0"/>
              <a:t>electing a group of people to taste recipe, choose an evaluation form, prepare recipe, set up sampling area, participants taste and evaluate food, summarize results, and determine plans for recipe based on the results.</a:t>
            </a:r>
            <a:endParaRPr lang="en-US" dirty="0"/>
          </a:p>
          <a:p>
            <a:pPr marL="295951" indent="-295951">
              <a:spcBef>
                <a:spcPts val="621"/>
              </a:spcBef>
              <a:spcAft>
                <a:spcPts val="621"/>
              </a:spcAft>
              <a:buFont typeface="Wingdings" panose="05000000000000000000" pitchFamily="2" charset="2"/>
              <a:buChar char="§"/>
            </a:pPr>
            <a:endParaRPr lang="en-US" i="1" dirty="0"/>
          </a:p>
          <a:p>
            <a:pPr defTabSz="947044">
              <a:defRPr/>
            </a:pPr>
            <a:endParaRPr lang="en-US"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49</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b="0" dirty="0"/>
              <a:t>Let’s get starting with menu planning and using cycle menus.  </a:t>
            </a:r>
          </a:p>
          <a:p>
            <a:endParaRPr lang="en-US" b="0" dirty="0"/>
          </a:p>
          <a:p>
            <a:r>
              <a:rPr lang="en-US" b="0" dirty="0"/>
              <a:t>How many of you know what a cycle menu is?  </a:t>
            </a:r>
          </a:p>
          <a:p>
            <a:endParaRPr lang="en-US" b="0" dirty="0"/>
          </a:p>
          <a:p>
            <a:r>
              <a:rPr lang="en-US" b="0" dirty="0"/>
              <a:t>How many of you use cycle menus in your center(s) or day care home?  </a:t>
            </a:r>
          </a:p>
          <a:p>
            <a:endParaRPr lang="en-US" b="0" dirty="0"/>
          </a:p>
          <a:p>
            <a:r>
              <a:rPr lang="en-US" b="0" dirty="0"/>
              <a:t>For those using cycle menus, how many weeks are your cycle menus?</a:t>
            </a:r>
          </a:p>
          <a:p>
            <a:endParaRPr lang="en-US" b="0" dirty="0"/>
          </a:p>
          <a:p>
            <a:r>
              <a:rPr lang="en-US" b="1" dirty="0"/>
              <a:t>DO:</a:t>
            </a:r>
            <a:r>
              <a:rPr lang="en-US" b="0" dirty="0"/>
              <a:t>  Acknowledge responses.  This will give the trainer an idea of the experience of the participants.</a:t>
            </a:r>
          </a:p>
          <a:p>
            <a:endParaRPr lang="en-US" b="0" dirty="0"/>
          </a:p>
          <a:p>
            <a:endParaRPr lang="en-US" b="0" dirty="0"/>
          </a:p>
        </p:txBody>
      </p:sp>
      <p:sp>
        <p:nvSpPr>
          <p:cNvPr id="4" name="Slide Number Placeholder 3"/>
          <p:cNvSpPr>
            <a:spLocks noGrp="1"/>
          </p:cNvSpPr>
          <p:nvPr>
            <p:ph type="sldNum" sz="quarter" idx="10"/>
          </p:nvPr>
        </p:nvSpPr>
        <p:spPr/>
        <p:txBody>
          <a:bodyPr/>
          <a:lstStyle/>
          <a:p>
            <a:fld id="{13063EB2-C203-4E0B-B81C-0429BB0EF5D8}" type="slidenum">
              <a:rPr lang="en-US" smtClean="0"/>
              <a:t>5</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It is important when planning menus you verify all the recipes in the menus are standardized.  There are several standardized recipes available through Idaho Menu Toolkit and USDA Standardized Recipes.  USDA recognizes that sometimes you would like to use a family recipe in your menus.  Look at this recipe I received from my grandmother.  It is her famous biscuit recipe.  When I went to prepare the recipe I noticed the recipe was missing information and was not standardized.</a:t>
            </a:r>
          </a:p>
          <a:p>
            <a:endParaRPr lang="en-US" dirty="0"/>
          </a:p>
          <a:p>
            <a:r>
              <a:rPr lang="en-US" b="1" i="1" dirty="0"/>
              <a:t>Can you see what is missing?      </a:t>
            </a:r>
            <a:r>
              <a:rPr lang="en-US" dirty="0"/>
              <a:t>(missing information:  need type of flour, more detain in instructions- size bowl, cut in butter with fork, use flour to roll out dough and describe how to knead, use flour so biscuits don’t stick to cutter, need to cut straight down, how far apart do you put the biscuits on the pan, is the pan greased or ungreased, need the weight of the biscuit to determine meal pattern contribution)</a:t>
            </a:r>
          </a:p>
          <a:p>
            <a:endParaRPr lang="en-US" dirty="0"/>
          </a:p>
          <a:p>
            <a:r>
              <a:rPr lang="en-US" b="1" dirty="0"/>
              <a:t>SAY:</a:t>
            </a:r>
            <a:r>
              <a:rPr lang="en-US" dirty="0"/>
              <a:t>  At this time review your tables one week cycle menu and recipes in the tables activity packet.  Do you have a standardized recipe for all homemade combination foods? (wait 3 minutes and say)  What did you find? (each table will have one recipe that is not standardized)</a:t>
            </a:r>
          </a:p>
          <a:p>
            <a:r>
              <a:rPr lang="en-US" b="1" dirty="0"/>
              <a:t>DO:  </a:t>
            </a:r>
            <a:r>
              <a:rPr lang="en-US" dirty="0"/>
              <a:t>Allow a 3 minutes for everyone to check menus and recipes. </a:t>
            </a:r>
          </a:p>
        </p:txBody>
      </p:sp>
      <p:sp>
        <p:nvSpPr>
          <p:cNvPr id="4" name="Slide Number Placeholder 3"/>
          <p:cNvSpPr>
            <a:spLocks noGrp="1"/>
          </p:cNvSpPr>
          <p:nvPr>
            <p:ph type="sldNum" sz="quarter" idx="10"/>
          </p:nvPr>
        </p:nvSpPr>
        <p:spPr/>
        <p:txBody>
          <a:bodyPr/>
          <a:lstStyle/>
          <a:p>
            <a:fld id="{13063EB2-C203-4E0B-B81C-0429BB0EF5D8}" type="slidenum">
              <a:rPr lang="en-US" smtClean="0"/>
              <a:t>50</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Each table has one recipe in your table activity packet for your weekly menu that is not standardized.  Using the Standardize Recipe Template as a team at your table review the recipe for the missing information.  Use your flip chart to write and report the missing information and how you would obtain the missing information.</a:t>
            </a:r>
          </a:p>
          <a:p>
            <a:endParaRPr lang="en-US" dirty="0"/>
          </a:p>
          <a:p>
            <a:r>
              <a:rPr lang="en-US" b="1" dirty="0"/>
              <a:t>DO:  </a:t>
            </a:r>
            <a:r>
              <a:rPr lang="en-US" dirty="0"/>
              <a:t>If a table cannot find the recipe that is not standardized provide assistance. Give 3 minutes for this task and have each table report their findings to the class.  Each team will need a spokes person.  Since three tables share a recipe see if the other tables had any different findings.</a:t>
            </a:r>
          </a:p>
          <a:p>
            <a:endParaRPr lang="en-US" dirty="0"/>
          </a:p>
          <a:p>
            <a:r>
              <a:rPr lang="en-US" dirty="0"/>
              <a:t>Table 1, 3, 5:	Banana bread squares  (missing serving size and yield, when to put yogurt in batter, how to cut pan for serving yield, meal pattern contribution)</a:t>
            </a:r>
          </a:p>
          <a:p>
            <a:r>
              <a:rPr lang="en-US" dirty="0"/>
              <a:t>Table 2, 4, 6:  	Garden vegetable soup (missing serving size, meal pattern contribution, green beans in directions when to add, how to serve)</a:t>
            </a:r>
          </a:p>
        </p:txBody>
      </p:sp>
      <p:sp>
        <p:nvSpPr>
          <p:cNvPr id="4" name="Slide Number Placeholder 3"/>
          <p:cNvSpPr>
            <a:spLocks noGrp="1"/>
          </p:cNvSpPr>
          <p:nvPr>
            <p:ph type="sldNum" sz="quarter" idx="10"/>
          </p:nvPr>
        </p:nvSpPr>
        <p:spPr/>
        <p:txBody>
          <a:bodyPr/>
          <a:lstStyle/>
          <a:p>
            <a:fld id="{13063EB2-C203-4E0B-B81C-0429BB0EF5D8}" type="slidenum">
              <a:rPr lang="en-US" smtClean="0"/>
              <a:t>51</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When a recipe has been evaluated positively in the evaluation phase but is not in the desired quantity, it is time to move to the quantity adjustment phase of recipe standardization. There are several methods that can be used to adjust a recipe to get to the desired number of servings (yield). Some methods are done manually; others involve use of the computer.</a:t>
            </a:r>
          </a:p>
          <a:p>
            <a:endParaRPr lang="en-US" dirty="0"/>
          </a:p>
          <a:p>
            <a:r>
              <a:rPr lang="en-US" dirty="0"/>
              <a:t>The factor method for adjusting recipes involves mathematical calculations and is the most commonly used method of manual adjustment. The factor method consists of three basic steps. They are:</a:t>
            </a:r>
          </a:p>
          <a:p>
            <a:pPr marL="769473" indent="-769473">
              <a:spcBef>
                <a:spcPts val="1243"/>
              </a:spcBef>
              <a:spcAft>
                <a:spcPts val="1243"/>
              </a:spcAft>
              <a:buFont typeface="+mj-lt"/>
              <a:buAutoNum type="arabicPeriod"/>
            </a:pPr>
            <a:r>
              <a:rPr lang="en-US" dirty="0"/>
              <a:t>Determine the “factor” to be used</a:t>
            </a:r>
          </a:p>
          <a:p>
            <a:pPr marL="769473" indent="-769473">
              <a:spcBef>
                <a:spcPts val="1243"/>
              </a:spcBef>
              <a:spcAft>
                <a:spcPts val="1243"/>
              </a:spcAft>
              <a:buFont typeface="+mj-lt"/>
              <a:buAutoNum type="arabicPeriod"/>
            </a:pPr>
            <a:r>
              <a:rPr lang="en-US" dirty="0"/>
              <a:t>Multiply each ingredient quantity by the “factor”</a:t>
            </a:r>
          </a:p>
          <a:p>
            <a:pPr marL="769473" indent="-769473">
              <a:spcBef>
                <a:spcPts val="1243"/>
              </a:spcBef>
              <a:spcAft>
                <a:spcPts val="1243"/>
              </a:spcAft>
              <a:buFont typeface="+mj-lt"/>
              <a:buAutoNum type="arabicPeriod"/>
            </a:pPr>
            <a:r>
              <a:rPr lang="en-US" dirty="0"/>
              <a:t>Change amounts into more common measurements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52</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The factor is a multiplier that will be used to increase or decrease the quantity of ingredients in a recipe. The factor is determined by dividing the desired yield (in number of servings) by the current recipe yield (in number of servings).</a:t>
            </a:r>
          </a:p>
          <a:p>
            <a:endParaRPr lang="en-US" dirty="0"/>
          </a:p>
          <a:p>
            <a:r>
              <a:rPr lang="en-US" dirty="0"/>
              <a:t>For example, with my family biscuit recipe, it yields 12 biscuits.  To use this recipe in a child care center that needs 36 servings, the recipe will need to be adjusted.  Dividing 36 by 12 equals an adjusting factor of 3.  </a:t>
            </a: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53</a:t>
            </a:fld>
            <a:endParaRPr lang="en-US" dirty="0"/>
          </a:p>
        </p:txBody>
      </p:sp>
    </p:spTree>
    <p:extLst>
      <p:ext uri="{BB962C8B-B14F-4D97-AF65-F5344CB8AC3E}">
        <p14:creationId xmlns:p14="http://schemas.microsoft.com/office/powerpoint/2010/main" val="5224252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To adjust my families biscuit recipe, each ingredient quantity in the recipe is multiplied by the factor to determine the ingredient quantity needed to produce the new yield. Ingredient quantities given as fractions would need to be converted to decimals prior to doing this calculation.  In addition, it may be easier to convert quantities that are in multiple units (i.e., quarts and cups) to one unit (cups) before doing calculations. Table 6 in your packet provides the common used fractions and decimal equivalents.  This is a great resource to keep in your menu planning binder.</a:t>
            </a:r>
          </a:p>
          <a:p>
            <a:endParaRPr lang="en-US" dirty="0"/>
          </a:p>
          <a:p>
            <a:pPr defTabSz="947044">
              <a:defRPr/>
            </a:pPr>
            <a:r>
              <a:rPr lang="en-US" dirty="0"/>
              <a:t>For example, to increase my families biscuit recipe to 36 servings we determined the adjusting factor would be 3.  Let’s review the chart.  (go over each column)  Any questions?</a:t>
            </a:r>
          </a:p>
        </p:txBody>
      </p:sp>
      <p:sp>
        <p:nvSpPr>
          <p:cNvPr id="4" name="Slide Number Placeholder 3"/>
          <p:cNvSpPr>
            <a:spLocks noGrp="1"/>
          </p:cNvSpPr>
          <p:nvPr>
            <p:ph type="sldNum" sz="quarter" idx="10"/>
          </p:nvPr>
        </p:nvSpPr>
        <p:spPr/>
        <p:txBody>
          <a:bodyPr/>
          <a:lstStyle/>
          <a:p>
            <a:fld id="{13063EB2-C203-4E0B-B81C-0429BB0EF5D8}" type="slidenum">
              <a:rPr lang="en-US" smtClean="0"/>
              <a:t>54</a:t>
            </a:fld>
            <a:endParaRPr lang="en-US" dirty="0"/>
          </a:p>
        </p:txBody>
      </p:sp>
    </p:spTree>
    <p:extLst>
      <p:ext uri="{BB962C8B-B14F-4D97-AF65-F5344CB8AC3E}">
        <p14:creationId xmlns:p14="http://schemas.microsoft.com/office/powerpoint/2010/main" val="13681417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Often, the result of the mathematical calculations is a quantity that is hard to measure or not commonly used. These quantities may need to be converted to a more common measurement. Rounding to the nearest common measure also may occur.</a:t>
            </a:r>
          </a:p>
          <a:p>
            <a:endParaRPr lang="en-US" dirty="0"/>
          </a:p>
          <a:p>
            <a:r>
              <a:rPr lang="en-US" dirty="0"/>
              <a:t>For example, since we know there are 4 cups in a quart, 6 cups minus 4 cups equals 1 quart and the remaining number of cups is 2.  Therefore, a more common measure would be 1 quart and 2 cups.  For sugar, 3 Tbs. can be converted to 1/8 cup since there are 2 Tbs. in an 1/8 cup.  For the butter and milk you would change the decimals back to fractions to get the most common measure.  Butter is 1 ½ cups and Milk is now 2 ¼ cups.  </a:t>
            </a: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55</a:t>
            </a:fld>
            <a:endParaRPr lang="en-US" dirty="0"/>
          </a:p>
        </p:txBody>
      </p:sp>
    </p:spTree>
    <p:extLst>
      <p:ext uri="{BB962C8B-B14F-4D97-AF65-F5344CB8AC3E}">
        <p14:creationId xmlns:p14="http://schemas.microsoft.com/office/powerpoint/2010/main" val="32070696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a:t>
            </a:r>
          </a:p>
          <a:p>
            <a:r>
              <a:rPr lang="en-US" dirty="0"/>
              <a:t>Be aware that several categories of ingredients require special attention when adjusting recipes because the amount needed for these ingredients often does not increase proportionately to the increase in other ingredients. Ingredients that may not increase proportionately include herbs/ spices, leavening agents (baking soda, baking powder, yeast), thickening agents (flour, cornstarch, eggs), and liquid (water, juice). Factors such as exposed surface area, evaporation, and handling loss can change the total amount needed of an ingredient when the recipe quantity is changed.</a:t>
            </a:r>
          </a:p>
          <a:p>
            <a:endParaRPr lang="en-US" dirty="0"/>
          </a:p>
          <a:p>
            <a:r>
              <a:rPr lang="en-US" dirty="0"/>
              <a:t>This would apply to the salt and baking powder in the biscuit recipe.  Only by preparing the recipe and evaluating the product can a determination of changes needed be made.   For the recipe, I converted the baking powder using the factor method.  There are 3 teaspoons in a tablespoons so I used 1 Tbs. for the conversion.  The common measure for 36 servings was 1/8 cup and 1 Tbs.</a:t>
            </a:r>
          </a:p>
          <a:p>
            <a:endParaRPr lang="en-US" dirty="0"/>
          </a:p>
          <a:p>
            <a:r>
              <a:rPr lang="en-US" dirty="0"/>
              <a:t>You can prepare the recipe with the 1/8 cup 1 Tbs and evaluate the product to determine if the amount was adequate.</a:t>
            </a:r>
          </a:p>
          <a:p>
            <a:endParaRPr lang="en-US"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56</a:t>
            </a:fld>
            <a:endParaRPr lang="en-US" dirty="0"/>
          </a:p>
        </p:txBody>
      </p:sp>
    </p:spTree>
    <p:extLst>
      <p:ext uri="{BB962C8B-B14F-4D97-AF65-F5344CB8AC3E}">
        <p14:creationId xmlns:p14="http://schemas.microsoft.com/office/powerpoint/2010/main" val="20849757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Now that we know how to adjust a recipe lets practice by using the factor method to adjust the serving yield.  Each tables recipe from the standardization exercise is now standardized and is located in your training packet on a Standardized Recipe Form.  Work together at your table to adjust your recipe to the new serving yield listed on the recipe form.  You can do this as a team at your table.  </a:t>
            </a:r>
          </a:p>
          <a:p>
            <a:endParaRPr lang="en-US" dirty="0"/>
          </a:p>
          <a:p>
            <a:r>
              <a:rPr lang="en-US" dirty="0"/>
              <a:t>Table 1, 3, 5:	Banana bread squares  12 servings to 36 servings</a:t>
            </a:r>
          </a:p>
          <a:p>
            <a:r>
              <a:rPr lang="en-US" dirty="0"/>
              <a:t>Table 2, 4, 6:  	Garden vegetable soup  4 servings to 20 servings</a:t>
            </a:r>
          </a:p>
          <a:p>
            <a:endParaRPr lang="en-US" dirty="0"/>
          </a:p>
          <a:p>
            <a:r>
              <a:rPr lang="en-US" b="1" dirty="0"/>
              <a:t>DO:</a:t>
            </a:r>
            <a:r>
              <a:rPr lang="en-US" dirty="0"/>
              <a:t>  Allow 10 minutes for the exercise and assist where needed.</a:t>
            </a:r>
          </a:p>
          <a:p>
            <a:r>
              <a:rPr lang="en-US" b="1" dirty="0"/>
              <a:t>SAY: </a:t>
            </a:r>
            <a:r>
              <a:rPr lang="en-US" b="0" dirty="0"/>
              <a:t>How did everyone do?  (allow for feedback)</a:t>
            </a:r>
            <a:endParaRPr lang="en-US" b="1" dirty="0"/>
          </a:p>
        </p:txBody>
      </p:sp>
      <p:sp>
        <p:nvSpPr>
          <p:cNvPr id="4" name="Slide Number Placeholder 3"/>
          <p:cNvSpPr>
            <a:spLocks noGrp="1"/>
          </p:cNvSpPr>
          <p:nvPr>
            <p:ph type="sldNum" sz="quarter" idx="10"/>
          </p:nvPr>
        </p:nvSpPr>
        <p:spPr/>
        <p:txBody>
          <a:bodyPr/>
          <a:lstStyle/>
          <a:p>
            <a:fld id="{13063EB2-C203-4E0B-B81C-0429BB0EF5D8}" type="slidenum">
              <a:rPr lang="en-US" smtClean="0"/>
              <a:t>57</a:t>
            </a:fld>
            <a:endParaRPr lang="en-US" dirty="0"/>
          </a:p>
        </p:txBody>
      </p:sp>
    </p:spTree>
    <p:extLst>
      <p:ext uri="{BB962C8B-B14F-4D97-AF65-F5344CB8AC3E}">
        <p14:creationId xmlns:p14="http://schemas.microsoft.com/office/powerpoint/2010/main" val="26982233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Here are a list of resources where you can find Standardized Recipes.  It is important to note, that if you change ingredients, baking or cooking methods, it will be necessary to follow the standardized recipe phases to standardize the recipes again.  For example, </a:t>
            </a:r>
          </a:p>
          <a:p>
            <a:endParaRPr lang="en-US" dirty="0"/>
          </a:p>
          <a:p>
            <a:r>
              <a:rPr lang="en-US" dirty="0"/>
              <a:t>For a recap, we discussed the benefits of standardized recipes, components of a standardized recipes, phases to standardize a recipe and wrapped it up with the steps to adjust the yield of a standardized recipe.</a:t>
            </a:r>
          </a:p>
        </p:txBody>
      </p:sp>
      <p:sp>
        <p:nvSpPr>
          <p:cNvPr id="4" name="Slide Number Placeholder 3"/>
          <p:cNvSpPr>
            <a:spLocks noGrp="1"/>
          </p:cNvSpPr>
          <p:nvPr>
            <p:ph type="sldNum" sz="quarter" idx="10"/>
          </p:nvPr>
        </p:nvSpPr>
        <p:spPr/>
        <p:txBody>
          <a:bodyPr/>
          <a:lstStyle/>
          <a:p>
            <a:fld id="{13063EB2-C203-4E0B-B81C-0429BB0EF5D8}" type="slidenum">
              <a:rPr lang="en-US" smtClean="0"/>
              <a:t>58</a:t>
            </a:fld>
            <a:endParaRPr lang="en-US" dirty="0"/>
          </a:p>
        </p:txBody>
      </p:sp>
    </p:spTree>
    <p:extLst>
      <p:ext uri="{BB962C8B-B14F-4D97-AF65-F5344CB8AC3E}">
        <p14:creationId xmlns:p14="http://schemas.microsoft.com/office/powerpoint/2010/main" val="5937764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At this time we have planned and created a one week cycle menu, evaluated our menus with the assessment tool and standardized and adjusted recipes yields for use.</a:t>
            </a:r>
          </a:p>
          <a:p>
            <a:endParaRPr lang="en-US" dirty="0"/>
          </a:p>
          <a:p>
            <a:r>
              <a:rPr lang="en-US" dirty="0"/>
              <a:t>What else do you need to plan a creditable meal?  The Web-based Interactive Food Buying Guide and tools are an excellent resource for planning creditable meals.  The food buying guide is an authoritative source of food yield information for all Child Nutrition Programs.  The guide provides information for purchasing the required quantities of foods and determining contribution toward the meal pattern requirements.</a:t>
            </a:r>
          </a:p>
          <a:p>
            <a:endParaRPr lang="en-US" dirty="0"/>
          </a:p>
          <a:p>
            <a:r>
              <a:rPr lang="en-US" dirty="0"/>
              <a:t>The food buying guide was first published in July 1947 and was revised a few times before USDA created the web-based interactive guide in 2017.  And now there is a mobile app!  </a:t>
            </a:r>
          </a:p>
        </p:txBody>
      </p:sp>
      <p:sp>
        <p:nvSpPr>
          <p:cNvPr id="4" name="Slide Number Placeholder 3"/>
          <p:cNvSpPr>
            <a:spLocks noGrp="1"/>
          </p:cNvSpPr>
          <p:nvPr>
            <p:ph type="sldNum" sz="quarter" idx="10"/>
          </p:nvPr>
        </p:nvSpPr>
        <p:spPr/>
        <p:txBody>
          <a:bodyPr/>
          <a:lstStyle/>
          <a:p>
            <a:fld id="{13063EB2-C203-4E0B-B81C-0429BB0EF5D8}" type="slidenum">
              <a:rPr lang="en-US" smtClean="0"/>
              <a:t>59</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Here is the definition of a cycle menu.  Can someone read the definition?</a:t>
            </a:r>
          </a:p>
          <a:p>
            <a:endParaRPr lang="en-US" i="1" dirty="0"/>
          </a:p>
          <a:p>
            <a:r>
              <a:rPr lang="en-US" b="1" dirty="0"/>
              <a:t>Participant:</a:t>
            </a:r>
            <a:r>
              <a:rPr lang="en-US" i="1" dirty="0"/>
              <a:t> 	A cycle menu is a set of menus planned for a specific number of weeks, such as three weeks.  Each day features a different nutritious and appealing food combination.  After the entire menu is served, it is repeated in the same order.</a:t>
            </a:r>
          </a:p>
          <a:p>
            <a:pPr defTabSz="947044">
              <a:defRPr/>
            </a:pPr>
            <a:endParaRPr lang="en-US" i="1" dirty="0"/>
          </a:p>
          <a:p>
            <a:pPr defTabSz="947044">
              <a:defRPr/>
            </a:pPr>
            <a:r>
              <a:rPr lang="en-US" b="1" dirty="0"/>
              <a:t>SAY:</a:t>
            </a:r>
          </a:p>
          <a:p>
            <a:r>
              <a:rPr lang="en-US" dirty="0"/>
              <a:t>Thank you, at your table is the Idaho Menu Toolkit.  Take a minute to review the cycle menus in the toolkit.  There are three key things you can see right away on the menus.  Each day features a variety of food combinations, there are serving sizes for each food component and there is a three week cycle for both spring/summer and fall/winter.</a:t>
            </a:r>
          </a:p>
          <a:p>
            <a:endParaRPr lang="en-US" dirty="0"/>
          </a:p>
          <a:p>
            <a:r>
              <a:rPr lang="en-US" dirty="0"/>
              <a:t>Are there any other factors that stand out?</a:t>
            </a:r>
          </a:p>
          <a:p>
            <a:endParaRPr lang="en-US" dirty="0"/>
          </a:p>
          <a:p>
            <a:r>
              <a:rPr lang="en-US" dirty="0"/>
              <a:t>Keep these factors in mind as we advance through this training.</a:t>
            </a:r>
          </a:p>
        </p:txBody>
      </p:sp>
      <p:sp>
        <p:nvSpPr>
          <p:cNvPr id="4" name="Slide Number Placeholder 3"/>
          <p:cNvSpPr>
            <a:spLocks noGrp="1"/>
          </p:cNvSpPr>
          <p:nvPr>
            <p:ph type="sldNum" sz="quarter" idx="10"/>
          </p:nvPr>
        </p:nvSpPr>
        <p:spPr/>
        <p:txBody>
          <a:bodyPr/>
          <a:lstStyle/>
          <a:p>
            <a:fld id="{13063EB2-C203-4E0B-B81C-0429BB0EF5D8}" type="slidenum">
              <a:rPr lang="en-US" smtClean="0"/>
              <a:t>6</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In your participant packet there is a Mobile App card like the one showing on the screen.  If you have not already downloaded the app now is a good time.  In this section of the training we will learn how to use the app tools.  </a:t>
            </a:r>
          </a:p>
          <a:p>
            <a:endParaRPr lang="en-US" dirty="0"/>
          </a:p>
          <a:p>
            <a:r>
              <a:rPr lang="en-US" dirty="0"/>
              <a:t>How many of you have already used the mobile app?</a:t>
            </a: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60</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Let’s review each of the tools in the Interactive Food Buying Guide.  If you have a mobile device you can follow along as we go.</a:t>
            </a:r>
          </a:p>
          <a:p>
            <a:endParaRPr lang="en-US" dirty="0"/>
          </a:p>
          <a:p>
            <a:r>
              <a:rPr lang="en-US" dirty="0"/>
              <a:t>This is the home page of the FBG.  To access the Tools go to the green task bar and use the arrow drop down box to select the tool you would like to use.</a:t>
            </a:r>
          </a:p>
          <a:p>
            <a:r>
              <a:rPr lang="en-US" dirty="0"/>
              <a:t>The tools are:</a:t>
            </a:r>
          </a:p>
          <a:p>
            <a:r>
              <a:rPr lang="en-US" dirty="0"/>
              <a:t>My RAW recipe list</a:t>
            </a:r>
          </a:p>
          <a:p>
            <a:r>
              <a:rPr lang="en-US" dirty="0"/>
              <a:t>Create RAW</a:t>
            </a:r>
          </a:p>
          <a:p>
            <a:r>
              <a:rPr lang="en-US" dirty="0"/>
              <a:t>FBG Calculator-My shopping lists</a:t>
            </a:r>
          </a:p>
          <a:p>
            <a:r>
              <a:rPr lang="en-US" dirty="0"/>
              <a:t>FBG Calculator-Create shopping list</a:t>
            </a:r>
          </a:p>
          <a:p>
            <a:r>
              <a:rPr lang="en-US" dirty="0"/>
              <a:t>Exhibit A Grains tool-My products</a:t>
            </a:r>
          </a:p>
          <a:p>
            <a:r>
              <a:rPr lang="en-US" dirty="0"/>
              <a:t>Exhibit A Grains tool- Enter product- This tool was just released in July!</a:t>
            </a:r>
          </a:p>
          <a:p>
            <a:endParaRPr lang="en-US" dirty="0"/>
          </a:p>
          <a:p>
            <a:r>
              <a:rPr lang="en-US" dirty="0"/>
              <a:t>Have you used any of these tools?  After this training today if need any assistance when using any of the tools refer to the Appendixes and Help sections on this page.  The appendix has written guidance and the Help area has video tutorials.</a:t>
            </a:r>
          </a:p>
        </p:txBody>
      </p:sp>
      <p:sp>
        <p:nvSpPr>
          <p:cNvPr id="4" name="Slide Number Placeholder 3"/>
          <p:cNvSpPr>
            <a:spLocks noGrp="1"/>
          </p:cNvSpPr>
          <p:nvPr>
            <p:ph type="sldNum" sz="quarter" idx="10"/>
          </p:nvPr>
        </p:nvSpPr>
        <p:spPr/>
        <p:txBody>
          <a:bodyPr/>
          <a:lstStyle/>
          <a:p>
            <a:fld id="{13063EB2-C203-4E0B-B81C-0429BB0EF5D8}" type="slidenum">
              <a:rPr lang="en-US" smtClean="0"/>
              <a:t>61</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b="1" dirty="0">
                <a:latin typeface="+mj-lt"/>
              </a:rPr>
              <a:t>SAY:</a:t>
            </a:r>
          </a:p>
          <a:p>
            <a:pPr defTabSz="947044">
              <a:defRPr/>
            </a:pPr>
            <a:r>
              <a:rPr lang="en-US" dirty="0">
                <a:latin typeface="+mj-lt"/>
              </a:rPr>
              <a:t>Now that we have</a:t>
            </a:r>
            <a:r>
              <a:rPr lang="en-US" dirty="0"/>
              <a:t> Standardized Recipes we can now determine how the recipe contributes to the meal pattern.  </a:t>
            </a:r>
          </a:p>
          <a:p>
            <a:endParaRPr lang="en-US" dirty="0">
              <a:latin typeface="+mj-lt"/>
            </a:endParaRPr>
          </a:p>
          <a:p>
            <a:r>
              <a:rPr lang="en-US" dirty="0">
                <a:latin typeface="+mj-lt"/>
              </a:rPr>
              <a:t>The </a:t>
            </a:r>
            <a:r>
              <a:rPr lang="en-US" b="1" i="1" dirty="0">
                <a:latin typeface="+mj-lt"/>
              </a:rPr>
              <a:t>Recipe Analysis Workbook</a:t>
            </a:r>
            <a:r>
              <a:rPr lang="en-US" dirty="0">
                <a:latin typeface="+mj-lt"/>
              </a:rPr>
              <a:t> is a tool used to determine the expected meal pattern contribution and crediting statement for a recipe. The </a:t>
            </a:r>
            <a:r>
              <a:rPr lang="en-US" i="1" dirty="0">
                <a:latin typeface="+mj-lt"/>
              </a:rPr>
              <a:t>Recipe Analysis Workbook</a:t>
            </a:r>
            <a:r>
              <a:rPr lang="en-US" dirty="0">
                <a:latin typeface="+mj-lt"/>
              </a:rPr>
              <a:t> consists of a worksheet for each meal component. The worksheets, in hard copy format can be found in the "Recipe Analysis Workbook templates“ in the Appendix section This workbook is a tool for calculating the meal pattern contribution of a recipe’s ingredients toward the vegetable (expressed in subgroups), fruit, meat/meat alternates, and grains components of the Federal meal pattern requirements.  Determining meal pattern contributions for recipes is an important step in ensuring that meals served are nutritious and meet Federal meal pattern requirements</a:t>
            </a:r>
          </a:p>
          <a:p>
            <a:endParaRPr lang="en-US" dirty="0">
              <a:latin typeface="+mj-lt"/>
            </a:endParaRPr>
          </a:p>
          <a:p>
            <a:r>
              <a:rPr lang="en-US" dirty="0">
                <a:latin typeface="+mj-lt"/>
              </a:rPr>
              <a:t>If you select either My RAW recipe list or Create RAW you will land on this page shown on the screen.  On this page you can review and access any of the recipes you already added to the Recipe Analysis Workbook also referred to as RAW.  In addition you can click on the green button “Create Recipe Analysis Workbook” to add a new standardized recipe.  We are going to add Harvest Delight recipe that is in your packet.</a:t>
            </a:r>
          </a:p>
        </p:txBody>
      </p:sp>
      <p:sp>
        <p:nvSpPr>
          <p:cNvPr id="4" name="Slide Number Placeholder 3"/>
          <p:cNvSpPr>
            <a:spLocks noGrp="1"/>
          </p:cNvSpPr>
          <p:nvPr>
            <p:ph type="sldNum" sz="quarter" idx="10"/>
          </p:nvPr>
        </p:nvSpPr>
        <p:spPr/>
        <p:txBody>
          <a:bodyPr/>
          <a:lstStyle/>
          <a:p>
            <a:fld id="{13063EB2-C203-4E0B-B81C-0429BB0EF5D8}" type="slidenum">
              <a:rPr lang="en-US" smtClean="0"/>
              <a:t>62</a:t>
            </a:fld>
            <a:endParaRPr lang="en-US" dirty="0"/>
          </a:p>
        </p:txBody>
      </p:sp>
      <p:sp>
        <p:nvSpPr>
          <p:cNvPr id="5" name="Footer Placeholder 4"/>
          <p:cNvSpPr>
            <a:spLocks noGrp="1"/>
          </p:cNvSpPr>
          <p:nvPr>
            <p:ph type="ftr" sz="quarter" idx="11"/>
          </p:nvPr>
        </p:nvSpPr>
        <p:spPr/>
        <p:txBody>
          <a:bodyPr/>
          <a:lstStyle/>
          <a:p>
            <a:r>
              <a:rPr lang="en-US" dirty="0"/>
              <a:t>2019 CACFP Annual Mandatory Training</a:t>
            </a:r>
          </a:p>
        </p:txBody>
      </p:sp>
    </p:spTree>
    <p:extLst>
      <p:ext uri="{BB962C8B-B14F-4D97-AF65-F5344CB8AC3E}">
        <p14:creationId xmlns:p14="http://schemas.microsoft.com/office/powerpoint/2010/main" val="22013167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j-lt"/>
              </a:rPr>
              <a:t>SAY:</a:t>
            </a:r>
          </a:p>
          <a:p>
            <a:r>
              <a:rPr lang="en-US" dirty="0">
                <a:latin typeface="+mj-lt"/>
              </a:rPr>
              <a:t>To create a recipe in RAW select Tools on the</a:t>
            </a:r>
            <a:r>
              <a:rPr lang="en-US" baseline="0" dirty="0">
                <a:latin typeface="+mj-lt"/>
              </a:rPr>
              <a:t> green task bar, in the drop down select Create RAW and you will get to the screen on this slide.  Start by adding the recipe name, recipe number (you can create this number), servings per recipe (this is the yield) and serving size.  In this example the recipe is Harvest Delight, serving is 25 and serving size is ½ cup.</a:t>
            </a:r>
            <a:endParaRPr lang="en-US" dirty="0">
              <a:latin typeface="+mj-lt"/>
            </a:endParaRPr>
          </a:p>
        </p:txBody>
      </p:sp>
      <p:sp>
        <p:nvSpPr>
          <p:cNvPr id="4" name="Slide Number Placeholder 3"/>
          <p:cNvSpPr>
            <a:spLocks noGrp="1"/>
          </p:cNvSpPr>
          <p:nvPr>
            <p:ph type="sldNum" sz="quarter" idx="10"/>
          </p:nvPr>
        </p:nvSpPr>
        <p:spPr/>
        <p:txBody>
          <a:bodyPr/>
          <a:lstStyle/>
          <a:p>
            <a:fld id="{13063EB2-C203-4E0B-B81C-0429BB0EF5D8}" type="slidenum">
              <a:rPr lang="en-US" smtClean="0"/>
              <a:t>63</a:t>
            </a:fld>
            <a:endParaRPr lang="en-US" dirty="0"/>
          </a:p>
        </p:txBody>
      </p:sp>
      <p:sp>
        <p:nvSpPr>
          <p:cNvPr id="5" name="Footer Placeholder 4"/>
          <p:cNvSpPr>
            <a:spLocks noGrp="1"/>
          </p:cNvSpPr>
          <p:nvPr>
            <p:ph type="ftr" sz="quarter" idx="11"/>
          </p:nvPr>
        </p:nvSpPr>
        <p:spPr/>
        <p:txBody>
          <a:bodyPr/>
          <a:lstStyle/>
          <a:p>
            <a:r>
              <a:rPr lang="en-US" dirty="0"/>
              <a:t>2019 CACFP Annual Mandatory Training</a:t>
            </a:r>
          </a:p>
        </p:txBody>
      </p:sp>
    </p:spTree>
    <p:extLst>
      <p:ext uri="{BB962C8B-B14F-4D97-AF65-F5344CB8AC3E}">
        <p14:creationId xmlns:p14="http://schemas.microsoft.com/office/powerpoint/2010/main" val="22013167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j-lt"/>
              </a:rPr>
              <a:t>SAY:</a:t>
            </a:r>
          </a:p>
          <a:p>
            <a:r>
              <a:rPr lang="en-US" dirty="0">
                <a:latin typeface="+mj-lt"/>
              </a:rPr>
              <a:t>To add ingredients to your recipe use the search food ingredients section in</a:t>
            </a:r>
            <a:r>
              <a:rPr lang="en-US" baseline="0" dirty="0">
                <a:latin typeface="+mj-lt"/>
              </a:rPr>
              <a:t> RAW. Type in the food you are searching for, select the food item based on how you will purchase it for the recipe and select “Add”.  In this example the food item they were searching for was sweet potatoes.  In the interactive food buying guide there are several options and they selected Sweet Potatoes Fresh.</a:t>
            </a:r>
          </a:p>
          <a:p>
            <a:endParaRPr lang="en-US" baseline="0" dirty="0">
              <a:latin typeface="+mj-lt"/>
            </a:endParaRPr>
          </a:p>
          <a:p>
            <a:r>
              <a:rPr lang="en-US" baseline="0" dirty="0">
                <a:latin typeface="+mj-lt"/>
              </a:rPr>
              <a:t>Continue this process until you have added all food items you are crediting in your recipe.  In the Harvest Delight recipe each vegetable and fruit in the recipe will be added to determine the vegetable and fruit contributions.  The remaining ingredients are non-creditable food items i.e. the oil, seasonings, herbs, spices and syrup.</a:t>
            </a:r>
            <a:endParaRPr lang="en-US" dirty="0">
              <a:latin typeface="+mj-lt"/>
            </a:endParaRPr>
          </a:p>
        </p:txBody>
      </p:sp>
      <p:sp>
        <p:nvSpPr>
          <p:cNvPr id="4" name="Slide Number Placeholder 3"/>
          <p:cNvSpPr>
            <a:spLocks noGrp="1"/>
          </p:cNvSpPr>
          <p:nvPr>
            <p:ph type="sldNum" sz="quarter" idx="10"/>
          </p:nvPr>
        </p:nvSpPr>
        <p:spPr/>
        <p:txBody>
          <a:bodyPr/>
          <a:lstStyle/>
          <a:p>
            <a:fld id="{13063EB2-C203-4E0B-B81C-0429BB0EF5D8}" type="slidenum">
              <a:rPr lang="en-US" smtClean="0"/>
              <a:t>64</a:t>
            </a:fld>
            <a:endParaRPr lang="en-US" dirty="0"/>
          </a:p>
        </p:txBody>
      </p:sp>
      <p:sp>
        <p:nvSpPr>
          <p:cNvPr id="5" name="Footer Placeholder 4"/>
          <p:cNvSpPr>
            <a:spLocks noGrp="1"/>
          </p:cNvSpPr>
          <p:nvPr>
            <p:ph type="ftr" sz="quarter" idx="11"/>
          </p:nvPr>
        </p:nvSpPr>
        <p:spPr/>
        <p:txBody>
          <a:bodyPr/>
          <a:lstStyle/>
          <a:p>
            <a:r>
              <a:rPr lang="en-US" dirty="0"/>
              <a:t>2019 CACFP Annual Mandatory Training</a:t>
            </a:r>
          </a:p>
        </p:txBody>
      </p:sp>
    </p:spTree>
    <p:extLst>
      <p:ext uri="{BB962C8B-B14F-4D97-AF65-F5344CB8AC3E}">
        <p14:creationId xmlns:p14="http://schemas.microsoft.com/office/powerpoint/2010/main" val="22013167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j-lt"/>
              </a:rPr>
              <a:t>SAY:</a:t>
            </a:r>
          </a:p>
          <a:p>
            <a:r>
              <a:rPr lang="en-US" dirty="0">
                <a:latin typeface="+mj-lt"/>
              </a:rPr>
              <a:t>Once all food items are added select the food components for all ingredients</a:t>
            </a:r>
            <a:r>
              <a:rPr lang="en-US" baseline="0" dirty="0">
                <a:latin typeface="+mj-lt"/>
              </a:rPr>
              <a:t> that were added.  For example:  Sweet potatoes was one food item added to this recipe.  Sweet potatoes are a vegetable component so you would select Vegetable on the tool bar for RAW.  Under Sweet Potatoes you will enter the quantity listed in your recipe for sweet potatoes in the Quantity of Ingredient column.  In this example, the quantity needed is 1.5 lbs. so they entered 1.5.  For the sweet potato selected 1 lb. as purchased is .80 lb. peeled and ready to cook so you would enter .80 under Preparation Yield.  The system will then calculate the quantity of sweet potatoes you will need to purchase.</a:t>
            </a:r>
          </a:p>
          <a:p>
            <a:endParaRPr lang="en-US" baseline="0" dirty="0">
              <a:latin typeface="+mj-lt"/>
            </a:endParaRPr>
          </a:p>
          <a:p>
            <a:r>
              <a:rPr lang="en-US" baseline="0" dirty="0">
                <a:latin typeface="+mj-lt"/>
              </a:rPr>
              <a:t>Continue this process for all food items you added for your recipe</a:t>
            </a:r>
            <a:endParaRPr lang="en-US" dirty="0">
              <a:latin typeface="+mj-lt"/>
            </a:endParaRPr>
          </a:p>
        </p:txBody>
      </p:sp>
      <p:sp>
        <p:nvSpPr>
          <p:cNvPr id="4" name="Slide Number Placeholder 3"/>
          <p:cNvSpPr>
            <a:spLocks noGrp="1"/>
          </p:cNvSpPr>
          <p:nvPr>
            <p:ph type="sldNum" sz="quarter" idx="10"/>
          </p:nvPr>
        </p:nvSpPr>
        <p:spPr/>
        <p:txBody>
          <a:bodyPr/>
          <a:lstStyle/>
          <a:p>
            <a:fld id="{13063EB2-C203-4E0B-B81C-0429BB0EF5D8}" type="slidenum">
              <a:rPr lang="en-US" smtClean="0"/>
              <a:t>65</a:t>
            </a:fld>
            <a:endParaRPr lang="en-US" dirty="0"/>
          </a:p>
        </p:txBody>
      </p:sp>
      <p:sp>
        <p:nvSpPr>
          <p:cNvPr id="5" name="Footer Placeholder 4"/>
          <p:cNvSpPr>
            <a:spLocks noGrp="1"/>
          </p:cNvSpPr>
          <p:nvPr>
            <p:ph type="ftr" sz="quarter" idx="11"/>
          </p:nvPr>
        </p:nvSpPr>
        <p:spPr/>
        <p:txBody>
          <a:bodyPr/>
          <a:lstStyle/>
          <a:p>
            <a:r>
              <a:rPr lang="en-US" dirty="0"/>
              <a:t>2019 CACFP Annual Mandatory Training</a:t>
            </a:r>
          </a:p>
        </p:txBody>
      </p:sp>
    </p:spTree>
    <p:extLst>
      <p:ext uri="{BB962C8B-B14F-4D97-AF65-F5344CB8AC3E}">
        <p14:creationId xmlns:p14="http://schemas.microsoft.com/office/powerpoint/2010/main" val="22013167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j-lt"/>
              </a:rPr>
              <a:t>SAY:</a:t>
            </a:r>
          </a:p>
          <a:p>
            <a:r>
              <a:rPr lang="en-US" dirty="0">
                <a:latin typeface="+mj-lt"/>
              </a:rPr>
              <a:t>Now that all food</a:t>
            </a:r>
            <a:r>
              <a:rPr lang="en-US" baseline="0" dirty="0">
                <a:latin typeface="+mj-lt"/>
              </a:rPr>
              <a:t> items are added to your recipe in RAW and you entered the quantities for each ingredient select Meal Pattern Contributions to see how your recipe will contribute to the meal pattern components.  RAW does separate vegetables by sub groups.  A ½ cup serving of this recipe will yield 3/8 cup vegetables and 1/8 cup fruit.</a:t>
            </a:r>
          </a:p>
          <a:p>
            <a:endParaRPr lang="en-US" baseline="0" dirty="0">
              <a:latin typeface="+mj-lt"/>
            </a:endParaRPr>
          </a:p>
          <a:p>
            <a:r>
              <a:rPr lang="en-US" baseline="0" dirty="0">
                <a:latin typeface="+mj-lt"/>
              </a:rPr>
              <a:t>It is important to save your recipes in RAW for future use.  To access your saved recipes and print them select Tools on the green task bar and in the drop down select My RAW Recipes List.</a:t>
            </a:r>
            <a:endParaRPr lang="en-US" dirty="0">
              <a:latin typeface="+mj-lt"/>
            </a:endParaRPr>
          </a:p>
        </p:txBody>
      </p:sp>
      <p:sp>
        <p:nvSpPr>
          <p:cNvPr id="4" name="Slide Number Placeholder 3"/>
          <p:cNvSpPr>
            <a:spLocks noGrp="1"/>
          </p:cNvSpPr>
          <p:nvPr>
            <p:ph type="sldNum" sz="quarter" idx="10"/>
          </p:nvPr>
        </p:nvSpPr>
        <p:spPr/>
        <p:txBody>
          <a:bodyPr/>
          <a:lstStyle/>
          <a:p>
            <a:fld id="{13063EB2-C203-4E0B-B81C-0429BB0EF5D8}" type="slidenum">
              <a:rPr lang="en-US" smtClean="0"/>
              <a:t>66</a:t>
            </a:fld>
            <a:endParaRPr lang="en-US" dirty="0"/>
          </a:p>
        </p:txBody>
      </p:sp>
      <p:sp>
        <p:nvSpPr>
          <p:cNvPr id="5" name="Footer Placeholder 4"/>
          <p:cNvSpPr>
            <a:spLocks noGrp="1"/>
          </p:cNvSpPr>
          <p:nvPr>
            <p:ph type="ftr" sz="quarter" idx="11"/>
          </p:nvPr>
        </p:nvSpPr>
        <p:spPr/>
        <p:txBody>
          <a:bodyPr/>
          <a:lstStyle/>
          <a:p>
            <a:r>
              <a:rPr lang="en-US" dirty="0"/>
              <a:t>2019 CACFP Annual Mandatory Training</a:t>
            </a:r>
          </a:p>
        </p:txBody>
      </p:sp>
    </p:spTree>
    <p:extLst>
      <p:ext uri="{BB962C8B-B14F-4D97-AF65-F5344CB8AC3E}">
        <p14:creationId xmlns:p14="http://schemas.microsoft.com/office/powerpoint/2010/main" val="22013167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In your packet is the standardized Garden Vegetable Soup recipe from the standardize recipe activity.  As a team at your table enter the vegetables from the recipe in RAW and determine the recipe meal pattern contribution.  </a:t>
            </a:r>
          </a:p>
          <a:p>
            <a:endParaRPr lang="en-US" dirty="0"/>
          </a:p>
          <a:p>
            <a:r>
              <a:rPr lang="en-US" b="1" dirty="0"/>
              <a:t>DO:</a:t>
            </a:r>
            <a:r>
              <a:rPr lang="en-US" dirty="0"/>
              <a:t>  Assist tables as needed.  Give 10 minutes to complete and ask each table what the vegetable contribution was for the food items they entered.</a:t>
            </a:r>
          </a:p>
          <a:p>
            <a:endParaRPr lang="en-US" dirty="0"/>
          </a:p>
          <a:p>
            <a:r>
              <a:rPr lang="en-US" dirty="0"/>
              <a:t>Note:  There may be variances based how they purchase the vegetables.  A meal pattern contribution sheet is in the packet to compare to each tables results.</a:t>
            </a:r>
          </a:p>
        </p:txBody>
      </p:sp>
      <p:sp>
        <p:nvSpPr>
          <p:cNvPr id="4" name="Slide Number Placeholder 3"/>
          <p:cNvSpPr>
            <a:spLocks noGrp="1"/>
          </p:cNvSpPr>
          <p:nvPr>
            <p:ph type="sldNum" sz="quarter" idx="10"/>
          </p:nvPr>
        </p:nvSpPr>
        <p:spPr/>
        <p:txBody>
          <a:bodyPr/>
          <a:lstStyle/>
          <a:p>
            <a:fld id="{13063EB2-C203-4E0B-B81C-0429BB0EF5D8}" type="slidenum">
              <a:rPr lang="en-US" smtClean="0"/>
              <a:t>67</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p>
          <a:p>
            <a:r>
              <a:rPr lang="en-US" dirty="0"/>
              <a:t>Next we will review how to use the Food Buying Guide (FBG) Calculator.  This tool is used to create a shopping list of food items you need to purchase for your menus.  The amount to purchase is based on the quantity you already have on hand, the serving size,  and number of servings per food item.</a:t>
            </a:r>
          </a:p>
          <a:p>
            <a:endParaRPr lang="en-US" dirty="0"/>
          </a:p>
          <a:p>
            <a:r>
              <a:rPr lang="en-US" dirty="0"/>
              <a:t>To access the FBG Calculator select Tools on the green task bar.  In the drop down box you will see FBG Calculator- My Shopping Lists and FBG Calculator- Create Shopping List.  </a:t>
            </a:r>
          </a:p>
          <a:p>
            <a:endParaRPr lang="en-US"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68</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When you select the FBG Calculator- My Shopping Lists this page will appear.  Here you can see any shopping lists you already created.  For the ones already created you can edit, delete, access as a PDF and save, text and email to yourself or others.</a:t>
            </a:r>
          </a:p>
          <a:p>
            <a:endParaRPr lang="en-US" dirty="0"/>
          </a:p>
          <a:p>
            <a:r>
              <a:rPr lang="en-US" dirty="0"/>
              <a:t>On this page you can also select the green button “Create Shopping List” to create a new list.</a:t>
            </a:r>
          </a:p>
        </p:txBody>
      </p:sp>
      <p:sp>
        <p:nvSpPr>
          <p:cNvPr id="4" name="Slide Number Placeholder 3"/>
          <p:cNvSpPr>
            <a:spLocks noGrp="1"/>
          </p:cNvSpPr>
          <p:nvPr>
            <p:ph type="sldNum" sz="quarter" idx="10"/>
          </p:nvPr>
        </p:nvSpPr>
        <p:spPr/>
        <p:txBody>
          <a:bodyPr/>
          <a:lstStyle/>
          <a:p>
            <a:fld id="{13063EB2-C203-4E0B-B81C-0429BB0EF5D8}" type="slidenum">
              <a:rPr lang="en-US" smtClean="0"/>
              <a:t>69</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There are a number of advantages for using cycle menus to child care, such as they increase variety, decrease repetitive functions, and allow for flexibility.  Let’s spend a few minutes exploring these three advantages.</a:t>
            </a:r>
          </a:p>
          <a:p>
            <a:endParaRPr lang="en-US"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7</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This is the page to create a shopping list.  On this page you enter a Shopping list Name and Date (this may be your shopping date).  Next you enter the food items by menu component.  On this screen Meat/Meat Alternate is selected.  There is a food item search box.  Enter the food item you are searching for and enter.  A list of food items that match your food item will appear under the Item Search box.  Select “Add” next to the food item that best matches how you purchase the food.  For example; pounds, pints, gallons etc.</a:t>
            </a:r>
          </a:p>
          <a:p>
            <a:endParaRPr lang="en-US" dirty="0"/>
          </a:p>
          <a:p>
            <a:r>
              <a:rPr lang="en-US" dirty="0"/>
              <a:t>After adding all food items for one menu component scroll down to the Food Item Description list and enter the Purchase Units on Hand for the first food item.  Select “Add Serving Size” and then select the serving size for the food item and number of servings.  Once this is completed for all food items select Save at the bottom of the page.</a:t>
            </a:r>
          </a:p>
          <a:p>
            <a:endParaRPr lang="en-US" dirty="0"/>
          </a:p>
          <a:p>
            <a:r>
              <a:rPr lang="en-US" dirty="0"/>
              <a:t>Repeat this step for each menu component until you completed your list. When you are done entering all food items select shopping list and you could view your list.  Save the list.  At this time you can access it under FBG Calculator-My Shopping List to print, text or email.</a:t>
            </a:r>
          </a:p>
        </p:txBody>
      </p:sp>
      <p:sp>
        <p:nvSpPr>
          <p:cNvPr id="4" name="Slide Number Placeholder 3"/>
          <p:cNvSpPr>
            <a:spLocks noGrp="1"/>
          </p:cNvSpPr>
          <p:nvPr>
            <p:ph type="sldNum" sz="quarter" idx="10"/>
          </p:nvPr>
        </p:nvSpPr>
        <p:spPr/>
        <p:txBody>
          <a:bodyPr/>
          <a:lstStyle/>
          <a:p>
            <a:fld id="{13063EB2-C203-4E0B-B81C-0429BB0EF5D8}" type="slidenum">
              <a:rPr lang="en-US" smtClean="0"/>
              <a:t>70</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Here is a sample shopping list.  The first column is the amount to purchase, the second column is the purchase unit, and the third column is a description of the food item.</a:t>
            </a:r>
          </a:p>
        </p:txBody>
      </p:sp>
      <p:sp>
        <p:nvSpPr>
          <p:cNvPr id="4" name="Slide Number Placeholder 3"/>
          <p:cNvSpPr>
            <a:spLocks noGrp="1"/>
          </p:cNvSpPr>
          <p:nvPr>
            <p:ph type="sldNum" sz="quarter" idx="10"/>
          </p:nvPr>
        </p:nvSpPr>
        <p:spPr/>
        <p:txBody>
          <a:bodyPr/>
          <a:lstStyle/>
          <a:p>
            <a:fld id="{13063EB2-C203-4E0B-B81C-0429BB0EF5D8}" type="slidenum">
              <a:rPr lang="en-US" smtClean="0"/>
              <a:t>71</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Now we will review how to use the FBG Exhibit A Grain Tool and how to enter a product.  This is the product entry page.  The first step is to add the Product Name and date.  Here I entered my Grandma’s Fluffy Biscuits.  </a:t>
            </a:r>
          </a:p>
          <a:p>
            <a:endParaRPr lang="en-US" dirty="0"/>
          </a:p>
          <a:p>
            <a:r>
              <a:rPr lang="en-US" dirty="0"/>
              <a:t>The second step is to select either Ounce Equivalent or Grain/Bread Servings.  For this product I selected Ounce Equivalent.  </a:t>
            </a:r>
          </a:p>
          <a:p>
            <a:endParaRPr lang="en-US" dirty="0"/>
          </a:p>
          <a:p>
            <a:r>
              <a:rPr lang="en-US" dirty="0"/>
              <a:t>The third step is to enter the grain name.  Here I entered biscuit.  </a:t>
            </a:r>
          </a:p>
          <a:p>
            <a:endParaRPr lang="en-US" dirty="0"/>
          </a:p>
          <a:p>
            <a:r>
              <a:rPr lang="en-US" dirty="0"/>
              <a:t>The fourth step is to select “Add” next to the Item Name.</a:t>
            </a:r>
          </a:p>
        </p:txBody>
      </p:sp>
      <p:sp>
        <p:nvSpPr>
          <p:cNvPr id="4" name="Slide Number Placeholder 3"/>
          <p:cNvSpPr>
            <a:spLocks noGrp="1"/>
          </p:cNvSpPr>
          <p:nvPr>
            <p:ph type="sldNum" sz="quarter" idx="10"/>
          </p:nvPr>
        </p:nvSpPr>
        <p:spPr/>
        <p:txBody>
          <a:bodyPr/>
          <a:lstStyle/>
          <a:p>
            <a:fld id="{13063EB2-C203-4E0B-B81C-0429BB0EF5D8}" type="slidenum">
              <a:rPr lang="en-US" smtClean="0"/>
              <a:t>72</a:t>
            </a:fld>
            <a:endParaRPr lang="en-US" dirty="0"/>
          </a:p>
        </p:txBody>
      </p:sp>
    </p:spTree>
    <p:extLst>
      <p:ext uri="{BB962C8B-B14F-4D97-AF65-F5344CB8AC3E}">
        <p14:creationId xmlns:p14="http://schemas.microsoft.com/office/powerpoint/2010/main" val="40138384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To receive the Grain Contribution, scroll down the page and enter the serving size of the product as on the product label or in the recipe in either grams or ounces and then enter measurement unit-either grams or ounces.</a:t>
            </a:r>
          </a:p>
          <a:p>
            <a:endParaRPr lang="en-US" dirty="0"/>
          </a:p>
          <a:p>
            <a:r>
              <a:rPr lang="en-US" b="1" dirty="0"/>
              <a:t>Note:  </a:t>
            </a:r>
            <a:r>
              <a:rPr lang="en-US" dirty="0"/>
              <a:t>For a grain recipe, you will need the products serving size weight.  If the weight is not listed you will need to weigh the final product as part of the recipe standardization process.</a:t>
            </a:r>
          </a:p>
          <a:p>
            <a:endParaRPr lang="en-US" dirty="0"/>
          </a:p>
          <a:p>
            <a:r>
              <a:rPr lang="en-US" dirty="0"/>
              <a:t>To receive the amount to serve select the Amount to Serve tab.  Enter the desired grains contribution.  For example, for my biscuit I enter 1 for oz. equivalent.  Finally enter the serving size and weight of a serving in either grams or ounces and select save.  My biscuit is 35 grams.  The serving size for a one ounce serving is one biscuit.</a:t>
            </a:r>
          </a:p>
        </p:txBody>
      </p:sp>
      <p:sp>
        <p:nvSpPr>
          <p:cNvPr id="4" name="Slide Number Placeholder 3"/>
          <p:cNvSpPr>
            <a:spLocks noGrp="1"/>
          </p:cNvSpPr>
          <p:nvPr>
            <p:ph type="sldNum" sz="quarter" idx="10"/>
          </p:nvPr>
        </p:nvSpPr>
        <p:spPr/>
        <p:txBody>
          <a:bodyPr/>
          <a:lstStyle/>
          <a:p>
            <a:fld id="{13063EB2-C203-4E0B-B81C-0429BB0EF5D8}" type="slidenum">
              <a:rPr lang="en-US" smtClean="0"/>
              <a:t>73</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a:t>
            </a:r>
          </a:p>
          <a:p>
            <a:r>
              <a:rPr lang="en-US" dirty="0"/>
              <a:t>This is the My Products page for the Exhibit A Grain Tool.  This is where your saved list of grains.  For each grain listed you can edit, delete, save or print as PDF, text and email.</a:t>
            </a:r>
          </a:p>
          <a:p>
            <a:endParaRPr lang="en-US" dirty="0"/>
          </a:p>
          <a:p>
            <a:r>
              <a:rPr lang="en-US" dirty="0"/>
              <a:t>In my example, I used ounce equivalents.  As part of the new CACFP meal pattern requirements grain ounce equivalents are to be implemented by centers and day care homes by October 1, 2019.  In June 2019, USDA issued a proposed rule to delay ounce equivalents.  USDA collected comments until July 31, 2019 and will review all comments before issuing a final rule.  </a:t>
            </a:r>
          </a:p>
          <a:p>
            <a:endParaRPr lang="en-US" dirty="0"/>
          </a:p>
          <a:p>
            <a:r>
              <a:rPr lang="en-US" dirty="0"/>
              <a:t>Since there is not a maximum serving size for grains in the CACFP meal pattern centers and day care home may choose to implement ounce equivalents prior to October 1, 2019 or if delayed before the new implementation date.  With the this new tool, determining grain serving sizes is much easier.</a:t>
            </a:r>
          </a:p>
        </p:txBody>
      </p:sp>
      <p:sp>
        <p:nvSpPr>
          <p:cNvPr id="4" name="Slide Number Placeholder 3"/>
          <p:cNvSpPr>
            <a:spLocks noGrp="1"/>
          </p:cNvSpPr>
          <p:nvPr>
            <p:ph type="sldNum" sz="quarter" idx="10"/>
          </p:nvPr>
        </p:nvSpPr>
        <p:spPr/>
        <p:txBody>
          <a:bodyPr/>
          <a:lstStyle/>
          <a:p>
            <a:fld id="{13063EB2-C203-4E0B-B81C-0429BB0EF5D8}" type="slidenum">
              <a:rPr lang="en-US" smtClean="0"/>
              <a:t>74</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b="0" dirty="0"/>
              <a:t>Now it is your turn to practice entering grains in the tool.  Enter the Banana Bread Square recipe in your packet from the standardized recipe activity and then pick any other grain label at your table to enter.</a:t>
            </a:r>
          </a:p>
          <a:p>
            <a:endParaRPr lang="en-US" b="0" dirty="0"/>
          </a:p>
          <a:p>
            <a:r>
              <a:rPr lang="en-US" b="1" dirty="0"/>
              <a:t>DO:</a:t>
            </a:r>
            <a:r>
              <a:rPr lang="en-US" b="0" dirty="0"/>
              <a:t>  Allow 5 minutes to complete and ask for results from entering the Banana Bread Squares.</a:t>
            </a:r>
          </a:p>
          <a:p>
            <a:endParaRPr lang="en-US" b="0" dirty="0"/>
          </a:p>
          <a:p>
            <a:r>
              <a:rPr lang="en-US" b="1" dirty="0"/>
              <a:t>Note:</a:t>
            </a:r>
            <a:r>
              <a:rPr lang="en-US" b="0" dirty="0"/>
              <a:t>  For a quick bread they should select muffin as grain from the Exhibit A for determining the serving size since the ingredients and products are similar in weight.</a:t>
            </a:r>
          </a:p>
        </p:txBody>
      </p:sp>
      <p:sp>
        <p:nvSpPr>
          <p:cNvPr id="4" name="Slide Number Placeholder 3"/>
          <p:cNvSpPr>
            <a:spLocks noGrp="1"/>
          </p:cNvSpPr>
          <p:nvPr>
            <p:ph type="sldNum" sz="quarter" idx="10"/>
          </p:nvPr>
        </p:nvSpPr>
        <p:spPr/>
        <p:txBody>
          <a:bodyPr/>
          <a:lstStyle/>
          <a:p>
            <a:fld id="{13063EB2-C203-4E0B-B81C-0429BB0EF5D8}" type="slidenum">
              <a:rPr lang="en-US" smtClean="0"/>
              <a:t>75</a:t>
            </a:fld>
            <a:endParaRPr lang="en-US" dirty="0"/>
          </a:p>
        </p:txBody>
      </p:sp>
    </p:spTree>
    <p:extLst>
      <p:ext uri="{BB962C8B-B14F-4D97-AF65-F5344CB8AC3E}">
        <p14:creationId xmlns:p14="http://schemas.microsoft.com/office/powerpoint/2010/main" val="36557676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sz="1100" dirty="0"/>
              <a:t>If you do not have access to the Interactive Food Buying Guide Exhibit A Tool you can use the factor method to determine the serving size of a creditable grains.  Here is a cracker label.  Before using a grain product you must first determine if the grain is creditable. A grain must be enriched, fortified or whole grain to be credited to the meal pattern. Under the ingredient list on this cracker label, the first ingredient is enriched flour. This product is enriched and is a creditable grain. </a:t>
            </a:r>
          </a:p>
          <a:p>
            <a:endParaRPr lang="en-US" sz="1100" dirty="0"/>
          </a:p>
          <a:p>
            <a:r>
              <a:rPr lang="en-US" sz="1100" dirty="0"/>
              <a:t>We will now review the factor method.  You are welcome to follow along using the Cheez it nutrition label and the Exhibit A grain chart in your packet</a:t>
            </a:r>
          </a:p>
          <a:p>
            <a:endParaRPr lang="en-US" sz="1100" dirty="0"/>
          </a:p>
        </p:txBody>
      </p:sp>
      <p:sp>
        <p:nvSpPr>
          <p:cNvPr id="4" name="Slide Number Placeholder 3"/>
          <p:cNvSpPr>
            <a:spLocks noGrp="1"/>
          </p:cNvSpPr>
          <p:nvPr>
            <p:ph type="sldNum" sz="quarter" idx="10"/>
          </p:nvPr>
        </p:nvSpPr>
        <p:spPr/>
        <p:txBody>
          <a:bodyPr/>
          <a:lstStyle/>
          <a:p>
            <a:fld id="{13063EB2-C203-4E0B-B81C-0429BB0EF5D8}" type="slidenum">
              <a:rPr lang="en-US" smtClean="0"/>
              <a:t>76</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sz="1100" dirty="0"/>
              <a:t>Let’s try the factor method with this grain label.  Based on the Nutrition Facts label for Cheez its, a savory cracker, 1 serving is 26 crackers or 30 grams. Using the Exhibit A chart in packet, savory crackers is listed under Group A. In Group A the minimum serving size for 1 serving (current requirement) is 20 grams or .7 oz. and for one ounce is 22 grams or .8 oz. (possible requirement October 1, 2019).</a:t>
            </a:r>
          </a:p>
          <a:p>
            <a:endParaRPr lang="en-US" sz="1100" dirty="0"/>
          </a:p>
          <a:p>
            <a:r>
              <a:rPr lang="en-US" sz="1100" dirty="0"/>
              <a:t>To determine the minimum serving size, divide the Exhibit A required minimum serving size in grams by the product (cracker) serving size in grams. First we will use the current requirement of one serving for children 6 -18, so 20 grams divided by 30 grams equals .667. Use this factor, and multiply it by product quantity which is the number of crackers in a serving from the nutrition facts label (.667 times 26 crackers equals 17.342). When determining serving size always round up, so for this savory cracker </a:t>
            </a:r>
            <a:r>
              <a:rPr lang="en-US" sz="1100" i="1" dirty="0"/>
              <a:t>18 crackers </a:t>
            </a:r>
            <a:r>
              <a:rPr lang="en-US" sz="1100" dirty="0"/>
              <a:t>meets the minimum serving for children ages 6-12 and 13-18.  For children ages 1 – 5 the minimum ½ serving is 9 crackers.</a:t>
            </a:r>
          </a:p>
          <a:p>
            <a:endParaRPr lang="en-US" sz="1100" dirty="0"/>
          </a:p>
          <a:p>
            <a:r>
              <a:rPr lang="en-US" sz="1100" dirty="0"/>
              <a:t>If we do the same method for Ounce Equivalents the new serving size is 20 crackers for children ages 6-12 and 13-18.  For children ages 1-5 the minimum ½ ounce serving size is 10 crackers.  The difference between serving and ounce equivalents is minimal and the process to determine the serving size remains the same.</a:t>
            </a:r>
          </a:p>
        </p:txBody>
      </p:sp>
      <p:sp>
        <p:nvSpPr>
          <p:cNvPr id="4" name="Slide Number Placeholder 3"/>
          <p:cNvSpPr>
            <a:spLocks noGrp="1"/>
          </p:cNvSpPr>
          <p:nvPr>
            <p:ph type="sldNum" sz="quarter" idx="10"/>
          </p:nvPr>
        </p:nvSpPr>
        <p:spPr/>
        <p:txBody>
          <a:bodyPr/>
          <a:lstStyle/>
          <a:p>
            <a:fld id="{13063EB2-C203-4E0B-B81C-0429BB0EF5D8}" type="slidenum">
              <a:rPr lang="en-US" smtClean="0"/>
              <a:t>77</a:t>
            </a:fld>
            <a:endParaRPr lang="en-US" dirty="0"/>
          </a:p>
        </p:txBody>
      </p:sp>
    </p:spTree>
    <p:extLst>
      <p:ext uri="{BB962C8B-B14F-4D97-AF65-F5344CB8AC3E}">
        <p14:creationId xmlns:p14="http://schemas.microsoft.com/office/powerpoint/2010/main" val="25166609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SAY:</a:t>
            </a:r>
          </a:p>
          <a:p>
            <a:r>
              <a:rPr lang="en-US" baseline="0" dirty="0"/>
              <a:t>We will now review the menu records requirements for CACFP  This information is also located in the Idaho CACFP manual- Menu Planning and Menu Records Requirements section that is located on the Idaho CNP website.</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78</a:t>
            </a:fld>
            <a:endParaRPr lang="en-US" dirty="0"/>
          </a:p>
        </p:txBody>
      </p:sp>
      <p:sp>
        <p:nvSpPr>
          <p:cNvPr id="5" name="Footer Placeholder 4"/>
          <p:cNvSpPr>
            <a:spLocks noGrp="1"/>
          </p:cNvSpPr>
          <p:nvPr>
            <p:ph type="ftr" sz="quarter" idx="11"/>
          </p:nvPr>
        </p:nvSpPr>
        <p:spPr/>
        <p:txBody>
          <a:bodyPr/>
          <a:lstStyle/>
          <a:p>
            <a:r>
              <a:rPr lang="en-US" dirty="0"/>
              <a:t>2019 CACFP Annual Mandatory Training</a:t>
            </a:r>
          </a:p>
        </p:txBody>
      </p:sp>
    </p:spTree>
    <p:extLst>
      <p:ext uri="{BB962C8B-B14F-4D97-AF65-F5344CB8AC3E}">
        <p14:creationId xmlns:p14="http://schemas.microsoft.com/office/powerpoint/2010/main" val="22013167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54">
              <a:defRPr/>
            </a:pPr>
            <a:r>
              <a:rPr lang="en-US" b="1" dirty="0"/>
              <a:t>SAY:</a:t>
            </a:r>
          </a:p>
          <a:p>
            <a:pPr defTabSz="966554">
              <a:defRPr/>
            </a:pPr>
            <a:r>
              <a:rPr lang="en-US" dirty="0"/>
              <a:t>Menu</a:t>
            </a:r>
            <a:r>
              <a:rPr lang="en-US" baseline="0" dirty="0"/>
              <a:t> records also referred to as meal pattern menu compliance records or food service records are required to document daily how meals and snacks served contributes to each menu component in the meal pattern.  The record provides supporting documentation for each meal and snack claimed for reimbursement and confirms the center or day care home provider planned, prepared and served enough of each menu component to meet the minimum servings per age group.</a:t>
            </a:r>
          </a:p>
          <a:p>
            <a:pPr defTabSz="966554">
              <a:defRPr/>
            </a:pPr>
            <a:endParaRPr lang="en-US" baseline="0" dirty="0"/>
          </a:p>
          <a:p>
            <a:r>
              <a:rPr lang="en-US" dirty="0"/>
              <a:t>Sponsoring Organizations and facilities (centers and day care homes) are required to maintain daily dated menus which list the menu items prepared and served to participants for each meal or snack service. Some centers and day care homes choose to serve several meals or snack services throughout the day to participants, but only request approval for a few of them in the site or provider’s application. The Sponsoring Organization and facilities only need to document the meals and snacks that are approved in the Sponsors site or provider application in MyIdahoCNP to meet CACFP menu record requirements.  </a:t>
            </a:r>
          </a:p>
        </p:txBody>
      </p:sp>
      <p:sp>
        <p:nvSpPr>
          <p:cNvPr id="4" name="Slide Number Placeholder 3"/>
          <p:cNvSpPr>
            <a:spLocks noGrp="1"/>
          </p:cNvSpPr>
          <p:nvPr>
            <p:ph type="sldNum" sz="quarter" idx="10"/>
          </p:nvPr>
        </p:nvSpPr>
        <p:spPr/>
        <p:txBody>
          <a:bodyPr/>
          <a:lstStyle/>
          <a:p>
            <a:fld id="{13063EB2-C203-4E0B-B81C-0429BB0EF5D8}" type="slidenum">
              <a:rPr lang="en-US" smtClean="0"/>
              <a:t>79</a:t>
            </a:fld>
            <a:endParaRPr lang="en-US" dirty="0"/>
          </a:p>
        </p:txBody>
      </p:sp>
      <p:sp>
        <p:nvSpPr>
          <p:cNvPr id="5" name="Footer Placeholder 4"/>
          <p:cNvSpPr>
            <a:spLocks noGrp="1"/>
          </p:cNvSpPr>
          <p:nvPr>
            <p:ph type="ftr" sz="quarter" idx="11"/>
          </p:nvPr>
        </p:nvSpPr>
        <p:spPr/>
        <p:txBody>
          <a:bodyPr/>
          <a:lstStyle/>
          <a:p>
            <a:r>
              <a:rPr lang="en-US" dirty="0"/>
              <a:t>2019 CACFP Annual Mandatory Training</a:t>
            </a:r>
          </a:p>
        </p:txBody>
      </p:sp>
    </p:spTree>
    <p:extLst>
      <p:ext uri="{BB962C8B-B14F-4D97-AF65-F5344CB8AC3E}">
        <p14:creationId xmlns:p14="http://schemas.microsoft.com/office/powerpoint/2010/main" val="2201316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Incorporating cycle menus helps to increase the variety in the diets of young children.  As previously mentioned, each day of the cycle features a different menu.  This approach provides young children with a diverse combination of food items on a daily basis.</a:t>
            </a:r>
          </a:p>
          <a:p>
            <a:endParaRPr lang="en-US" dirty="0"/>
          </a:p>
          <a:p>
            <a:r>
              <a:rPr lang="en-US" dirty="0"/>
              <a:t>Also, when you introduce a variety of foods to young children, they are more likely to develop preferences for a higher range of food flavors, types, colors, and other food characteristics.  </a:t>
            </a:r>
          </a:p>
          <a:p>
            <a:endParaRPr lang="en-US" dirty="0"/>
          </a:p>
          <a:p>
            <a:r>
              <a:rPr lang="en-US" dirty="0"/>
              <a:t>Above all, using cycle menus can help children to establish healthy eating habits at an early age, followed by carrying those habits over into adulthood.</a:t>
            </a:r>
          </a:p>
        </p:txBody>
      </p:sp>
      <p:sp>
        <p:nvSpPr>
          <p:cNvPr id="4" name="Slide Number Placeholder 3"/>
          <p:cNvSpPr>
            <a:spLocks noGrp="1"/>
          </p:cNvSpPr>
          <p:nvPr>
            <p:ph type="sldNum" sz="quarter" idx="10"/>
          </p:nvPr>
        </p:nvSpPr>
        <p:spPr/>
        <p:txBody>
          <a:bodyPr/>
          <a:lstStyle/>
          <a:p>
            <a:fld id="{13063EB2-C203-4E0B-B81C-0429BB0EF5D8}" type="slidenum">
              <a:rPr lang="en-US" smtClean="0"/>
              <a:t>8</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Meal pattern menu records must be maintained in written or electronic format and must be made available to SDE or USDA during program reviews with the Sponsoring Organization and during monitoring visits with the center or day care home. The following meal pattern menu compliance records are required: </a:t>
            </a:r>
          </a:p>
          <a:p>
            <a:pPr marL="181229" indent="-181229">
              <a:buFont typeface="Wingdings" panose="05000000000000000000" pitchFamily="2" charset="2"/>
              <a:buChar char="§"/>
            </a:pPr>
            <a:r>
              <a:rPr lang="en-US" dirty="0"/>
              <a:t>Daily dated menus;</a:t>
            </a:r>
          </a:p>
          <a:p>
            <a:pPr marL="181229" indent="-181229">
              <a:buFont typeface="Wingdings" panose="05000000000000000000" pitchFamily="2" charset="2"/>
              <a:buChar char="§"/>
            </a:pPr>
            <a:r>
              <a:rPr lang="en-US" dirty="0"/>
              <a:t>Standardized recipes;</a:t>
            </a:r>
          </a:p>
          <a:p>
            <a:pPr marL="181229" indent="-181229">
              <a:buFont typeface="Wingdings" panose="05000000000000000000" pitchFamily="2" charset="2"/>
              <a:buChar char="§"/>
            </a:pPr>
            <a:r>
              <a:rPr lang="en-US" dirty="0"/>
              <a:t>Product nutrition fact labels including ingredient list;</a:t>
            </a:r>
          </a:p>
          <a:p>
            <a:pPr marL="181229" indent="-181229">
              <a:buFont typeface="Wingdings" panose="05000000000000000000" pitchFamily="2" charset="2"/>
              <a:buChar char="§"/>
            </a:pPr>
            <a:r>
              <a:rPr lang="en-US" dirty="0"/>
              <a:t>CN Labels and manufacturer’s Product Formulation Statements (PFS);</a:t>
            </a:r>
          </a:p>
          <a:p>
            <a:pPr marL="181229" indent="-181229">
              <a:buFont typeface="Wingdings" panose="05000000000000000000" pitchFamily="2" charset="2"/>
              <a:buChar char="§"/>
            </a:pPr>
            <a:r>
              <a:rPr lang="en-US" dirty="0"/>
              <a:t>Food receipts/invoices must be maintained by centers only and we already reviewed some of the findings with receipts in the budget section of this training.</a:t>
            </a:r>
          </a:p>
          <a:p>
            <a:pPr marL="181229" indent="-181229">
              <a:buFont typeface="Wingdings" panose="05000000000000000000" pitchFamily="2" charset="2"/>
              <a:buChar char="§"/>
            </a:pPr>
            <a:r>
              <a:rPr lang="en-US" dirty="0"/>
              <a:t>Monthly food inventory is also for centers only.  It is important to maintain a monthly food inventory to determine the cost of food used.  This is a requirement per FNS 796-2 revision 4.</a:t>
            </a:r>
          </a:p>
          <a:p>
            <a:endParaRPr lang="en-US" dirty="0"/>
          </a:p>
          <a:p>
            <a:r>
              <a:rPr lang="en-US" dirty="0"/>
              <a:t>Next we will review each record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80</a:t>
            </a:fld>
            <a:endParaRPr lang="en-US" dirty="0"/>
          </a:p>
        </p:txBody>
      </p:sp>
      <p:sp>
        <p:nvSpPr>
          <p:cNvPr id="5" name="Footer Placeholder 4"/>
          <p:cNvSpPr>
            <a:spLocks noGrp="1"/>
          </p:cNvSpPr>
          <p:nvPr>
            <p:ph type="ftr" sz="quarter" idx="11"/>
          </p:nvPr>
        </p:nvSpPr>
        <p:spPr/>
        <p:txBody>
          <a:bodyPr/>
          <a:lstStyle/>
          <a:p>
            <a:r>
              <a:rPr lang="en-US" dirty="0"/>
              <a:t>2019 CACFP Annual Mandatory Training</a:t>
            </a:r>
          </a:p>
        </p:txBody>
      </p:sp>
    </p:spTree>
    <p:extLst>
      <p:ext uri="{BB962C8B-B14F-4D97-AF65-F5344CB8AC3E}">
        <p14:creationId xmlns:p14="http://schemas.microsoft.com/office/powerpoint/2010/main" val="22013167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SAY</a:t>
            </a:r>
            <a:r>
              <a:rPr lang="en-US" sz="1100" dirty="0"/>
              <a:t>:</a:t>
            </a:r>
          </a:p>
          <a:p>
            <a:r>
              <a:rPr lang="en-US" sz="1100" dirty="0"/>
              <a:t>Let’s review the daily dated menu records for both centers and day care homes.  The first is the Individual Infant menu record as seen on this screen. This is the sample state agency form facilities may use and is available in MyIdahoCNP in download forms.  It is important infant menu records are maintained for each individual infant since infants eat on demand and consume different food items and formula or receive breast milk.</a:t>
            </a:r>
          </a:p>
          <a:p>
            <a:endParaRPr lang="en-US" sz="1100" dirty="0"/>
          </a:p>
          <a:p>
            <a:r>
              <a:rPr lang="en-US" sz="1100" dirty="0"/>
              <a:t>Infant menus must document the date in month, day and year, the infant’s name and date of birth, the type of meal </a:t>
            </a:r>
            <a:r>
              <a:rPr lang="en-US" sz="1100" dirty="0">
                <a:solidFill>
                  <a:srgbClr val="000000"/>
                </a:solidFill>
              </a:rPr>
              <a:t>(breakfast, lunch, supper or snack) offered, required meal components per meal type, minimum portion size per age group, all actual food items offered and served for each meal/snack, brand of formula or expressed breast milk or breast-fed mom, and i</a:t>
            </a:r>
            <a:r>
              <a:rPr lang="en-US" sz="1100" dirty="0"/>
              <a:t>f food or formula is supplied by the parent/guardian. </a:t>
            </a:r>
          </a:p>
          <a:p>
            <a:endParaRPr lang="en-US" sz="1100" dirty="0"/>
          </a:p>
          <a:p>
            <a:r>
              <a:rPr lang="en-US" sz="1100" dirty="0"/>
              <a:t>For the infant meal or snack to be eligible for reimbursement, the center or day care home must offer at least the minimum serving portion size for each required meal component. If the center or day care home provider offers at least the minimum serving of a required component, the provider is only require to document the actual item offered (i.e. expressed breast milk (EB), Formula, or the actual solid food). </a:t>
            </a:r>
          </a:p>
        </p:txBody>
      </p:sp>
      <p:sp>
        <p:nvSpPr>
          <p:cNvPr id="4" name="Slide Number Placeholder 3"/>
          <p:cNvSpPr>
            <a:spLocks noGrp="1"/>
          </p:cNvSpPr>
          <p:nvPr>
            <p:ph type="sldNum" sz="quarter" idx="10"/>
          </p:nvPr>
        </p:nvSpPr>
        <p:spPr/>
        <p:txBody>
          <a:bodyPr/>
          <a:lstStyle/>
          <a:p>
            <a:fld id="{13063EB2-C203-4E0B-B81C-0429BB0EF5D8}" type="slidenum">
              <a:rPr lang="en-US" smtClean="0"/>
              <a:t>81</a:t>
            </a:fld>
            <a:endParaRPr lang="en-US" dirty="0"/>
          </a:p>
        </p:txBody>
      </p:sp>
      <p:sp>
        <p:nvSpPr>
          <p:cNvPr id="5" name="Footer Placeholder 4"/>
          <p:cNvSpPr>
            <a:spLocks noGrp="1"/>
          </p:cNvSpPr>
          <p:nvPr>
            <p:ph type="ftr" sz="quarter" idx="11"/>
          </p:nvPr>
        </p:nvSpPr>
        <p:spPr/>
        <p:txBody>
          <a:bodyPr/>
          <a:lstStyle/>
          <a:p>
            <a:r>
              <a:rPr lang="en-US" dirty="0"/>
              <a:t>2019 CACFP Annual Mandatory Training</a:t>
            </a:r>
          </a:p>
        </p:txBody>
      </p:sp>
    </p:spTree>
    <p:extLst>
      <p:ext uri="{BB962C8B-B14F-4D97-AF65-F5344CB8AC3E}">
        <p14:creationId xmlns:p14="http://schemas.microsoft.com/office/powerpoint/2010/main" val="22013167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Here is the state agency sample Day Care Home Daily Menu Record and is in your packet and is available in MyIdahoCNP in download forms. The record includes and must document the date by month the day and year, provider’s name, the type of meal (breakfast, lunch, supper, or snack), minimum serving sizes per age group, actual food items served each day, type of milk served each day (whole, 1% or nonfat and if the milk is flavored – nonfat or 1%), if a food items is CP (Commercially Prepared) or HM (Home Made) and which grains are WG (Whole grain rich).</a:t>
            </a:r>
          </a:p>
          <a:p>
            <a:endParaRPr lang="en-US" dirty="0"/>
          </a:p>
          <a:p>
            <a:r>
              <a:rPr lang="en-US" dirty="0"/>
              <a:t>Each item on the menu must be the actual item served, i.e. apple, green beans, cheerios, etc. It is important to denote the meat/meat alternate in a main dish, i.e. beef burrito, chicken fettuccine, etc.  </a:t>
            </a:r>
          </a:p>
        </p:txBody>
      </p:sp>
      <p:sp>
        <p:nvSpPr>
          <p:cNvPr id="4" name="Slide Number Placeholder 3"/>
          <p:cNvSpPr>
            <a:spLocks noGrp="1"/>
          </p:cNvSpPr>
          <p:nvPr>
            <p:ph type="sldNum" sz="quarter" idx="10"/>
          </p:nvPr>
        </p:nvSpPr>
        <p:spPr/>
        <p:txBody>
          <a:bodyPr/>
          <a:lstStyle/>
          <a:p>
            <a:fld id="{13063EB2-C203-4E0B-B81C-0429BB0EF5D8}" type="slidenum">
              <a:rPr lang="en-US" smtClean="0"/>
              <a:t>82</a:t>
            </a:fld>
            <a:endParaRPr lang="en-US" dirty="0"/>
          </a:p>
        </p:txBody>
      </p:sp>
      <p:sp>
        <p:nvSpPr>
          <p:cNvPr id="5" name="Footer Placeholder 4"/>
          <p:cNvSpPr>
            <a:spLocks noGrp="1"/>
          </p:cNvSpPr>
          <p:nvPr>
            <p:ph type="ftr" sz="quarter" idx="11"/>
          </p:nvPr>
        </p:nvSpPr>
        <p:spPr/>
        <p:txBody>
          <a:bodyPr/>
          <a:lstStyle/>
          <a:p>
            <a:r>
              <a:rPr lang="en-US" dirty="0"/>
              <a:t>2019 CACFP Annual Mandatory Training</a:t>
            </a:r>
          </a:p>
        </p:txBody>
      </p:sp>
    </p:spTree>
    <p:extLst>
      <p:ext uri="{BB962C8B-B14F-4D97-AF65-F5344CB8AC3E}">
        <p14:creationId xmlns:p14="http://schemas.microsoft.com/office/powerpoint/2010/main" val="22013167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100" b="1" dirty="0">
                <a:latin typeface="+mj-lt"/>
              </a:rPr>
              <a:t>SAY:</a:t>
            </a:r>
          </a:p>
          <a:p>
            <a:pPr lvl="0"/>
            <a:r>
              <a:rPr lang="en-US" sz="1100" dirty="0"/>
              <a:t>This is the center daily detailed menu record.  Centers may also choose to use a daily menu production record in place of the daily detailed menu.  A sample of the Center Daily Detailed Menu Record is located in your packet and is available in MyIdahoCNP in download forms. The detailed menu record was developed to streamline the menu record process for centers since the standardized recipes, CN labels, product formulations statements and food labels support how the food items credit to the meal pattern  The detailed menu record supports all required meal components were offered by meal type and the center planned and prepared enough servings for the number of meals or snacks served.</a:t>
            </a:r>
          </a:p>
          <a:p>
            <a:pPr lvl="0"/>
            <a:endParaRPr lang="en-US" sz="1100" dirty="0"/>
          </a:p>
          <a:p>
            <a:r>
              <a:rPr lang="en-US" sz="1100" dirty="0"/>
              <a:t>The detailed menu records must document the date, month and year the meals were served, the center name, serving sizes by each age group for all required components, actual food items served each day, the type of milk served each day (whole, 1% or nonfat and if the milk is flavored – nonfat or 1%), substitutions made to the planned menu, which food items are CP (Commercially Prepared) or HM (Home Made), the grains that are WG (Whole grain rich), the planned and prepared number of portions per age group, and the served number of portions per age group.</a:t>
            </a:r>
          </a:p>
          <a:p>
            <a:endParaRPr lang="en-US" sz="1100" dirty="0"/>
          </a:p>
          <a:p>
            <a:r>
              <a:rPr lang="en-US" sz="1100" dirty="0"/>
              <a:t>As with the day care home daily dated menu the centers must also record the actual item served i.e. apple, green beans, cheerios, etc. It is important to denote the meat/meat alternate in a main dish, i.e. beef burrito, chicken fettuccine, etc. </a:t>
            </a:r>
            <a:endParaRPr lang="en-US" sz="1100" dirty="0">
              <a:latin typeface="+mj-lt"/>
            </a:endParaRPr>
          </a:p>
        </p:txBody>
      </p:sp>
      <p:sp>
        <p:nvSpPr>
          <p:cNvPr id="4" name="Slide Number Placeholder 3"/>
          <p:cNvSpPr>
            <a:spLocks noGrp="1"/>
          </p:cNvSpPr>
          <p:nvPr>
            <p:ph type="sldNum" sz="quarter" idx="10"/>
          </p:nvPr>
        </p:nvSpPr>
        <p:spPr/>
        <p:txBody>
          <a:bodyPr/>
          <a:lstStyle/>
          <a:p>
            <a:fld id="{13063EB2-C203-4E0B-B81C-0429BB0EF5D8}" type="slidenum">
              <a:rPr lang="en-US" smtClean="0"/>
              <a:t>83</a:t>
            </a:fld>
            <a:endParaRPr lang="en-US" dirty="0"/>
          </a:p>
        </p:txBody>
      </p:sp>
      <p:sp>
        <p:nvSpPr>
          <p:cNvPr id="5" name="Footer Placeholder 4"/>
          <p:cNvSpPr>
            <a:spLocks noGrp="1"/>
          </p:cNvSpPr>
          <p:nvPr>
            <p:ph type="ftr" sz="quarter" idx="11"/>
          </p:nvPr>
        </p:nvSpPr>
        <p:spPr/>
        <p:txBody>
          <a:bodyPr/>
          <a:lstStyle/>
          <a:p>
            <a:r>
              <a:rPr lang="en-US" dirty="0"/>
              <a:t>2019 CACFP Annual Mandatory Training</a:t>
            </a:r>
          </a:p>
        </p:txBody>
      </p:sp>
    </p:spTree>
    <p:extLst>
      <p:ext uri="{BB962C8B-B14F-4D97-AF65-F5344CB8AC3E}">
        <p14:creationId xmlns:p14="http://schemas.microsoft.com/office/powerpoint/2010/main" val="22013167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Here is the updated Standardized Recipe form we reviewed earlier today. When serving combination homemade menu items the center or home must have a standardized recipe to credit the components of the recipe to the meal pattern. This form is available in MyIdahoCNP download forms.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84</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sz="1100" dirty="0"/>
              <a:t>The next menu record is Product Nutrition Facts labels for grains including cereals, yogurt and non-dairy beverages.  Product Nutrition Facts labels that include the ingredient lists and product name are necessary for day care homes and centers to determine if the product is a creditable food item and the correct serving size is provided per age group to meet the meal pattern requirements.  </a:t>
            </a:r>
          </a:p>
          <a:p>
            <a:endParaRPr lang="en-US" sz="1100" dirty="0"/>
          </a:p>
          <a:p>
            <a:r>
              <a:rPr lang="en-US" sz="1100" dirty="0"/>
              <a:t>The labels support the meals and snacks claimed for reimbursement met the meal pattern requirements and are reviewed by the state agency during program reviews when verifying the claim.  </a:t>
            </a:r>
          </a:p>
          <a:p>
            <a:endParaRPr lang="en-US" sz="1100" dirty="0"/>
          </a:p>
          <a:p>
            <a:r>
              <a:rPr lang="en-US" sz="1100" dirty="0"/>
              <a:t>Grain labels are used to determine if the grain is creditable, if it is whole grain-rich, and the serving size per age group; and for cereals, if the cereal meets the sugar limits. In the previous session we reviewed how to use the new Exhibit A Grain Tool in the Interactive Food Buying Guide and the factor method to determine a grains serving size by age group. </a:t>
            </a:r>
          </a:p>
          <a:p>
            <a:endParaRPr lang="en-US" sz="1100" dirty="0"/>
          </a:p>
          <a:p>
            <a:r>
              <a:rPr lang="en-US" sz="1100" dirty="0"/>
              <a:t>Yogurt nutrition facts labels support the yogurt meets the sugar limits and non-dairy beverage labels support the non-dairy beverage meets the nutritional requirements  for milk substitutions.</a:t>
            </a:r>
          </a:p>
        </p:txBody>
      </p:sp>
      <p:sp>
        <p:nvSpPr>
          <p:cNvPr id="4" name="Slide Number Placeholder 3"/>
          <p:cNvSpPr>
            <a:spLocks noGrp="1"/>
          </p:cNvSpPr>
          <p:nvPr>
            <p:ph type="sldNum" sz="quarter" idx="10"/>
          </p:nvPr>
        </p:nvSpPr>
        <p:spPr/>
        <p:txBody>
          <a:bodyPr/>
          <a:lstStyle/>
          <a:p>
            <a:fld id="{13063EB2-C203-4E0B-B81C-0429BB0EF5D8}" type="slidenum">
              <a:rPr lang="en-US" smtClean="0"/>
              <a:t>85</a:t>
            </a:fld>
            <a:endParaRPr lang="en-US" dirty="0"/>
          </a:p>
        </p:txBody>
      </p:sp>
      <p:sp>
        <p:nvSpPr>
          <p:cNvPr id="5" name="Footer Placeholder 4"/>
          <p:cNvSpPr>
            <a:spLocks noGrp="1"/>
          </p:cNvSpPr>
          <p:nvPr>
            <p:ph type="ftr" sz="quarter" idx="11"/>
          </p:nvPr>
        </p:nvSpPr>
        <p:spPr/>
        <p:txBody>
          <a:bodyPr/>
          <a:lstStyle/>
          <a:p>
            <a:r>
              <a:rPr lang="en-US" dirty="0"/>
              <a:t>2019 CACFP Annual Mandatory Training</a:t>
            </a:r>
          </a:p>
        </p:txBody>
      </p:sp>
    </p:spTree>
    <p:extLst>
      <p:ext uri="{BB962C8B-B14F-4D97-AF65-F5344CB8AC3E}">
        <p14:creationId xmlns:p14="http://schemas.microsoft.com/office/powerpoint/2010/main" val="220131676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CN Labels and Product Formulation Statements are the fourth menu record on the list. Either a CN Label or Product Formulation Statement is required for all commercially processed meat/meat alternate or combination food items that are served and counted toward meal pattern components.</a:t>
            </a:r>
          </a:p>
          <a:p>
            <a:endParaRPr lang="en-US" dirty="0"/>
          </a:p>
          <a:p>
            <a:r>
              <a:rPr lang="en-US" dirty="0"/>
              <a:t>This is a CN Label Verification Report that was developed to assist State agency reviewers, CN program operators, and food industry to verify the status of a CN Label and the validity of a CN Label copied with a watermark.  It does not replace the requirement to maintain CN labels.  Day care homes and centers may maintain the CN Label from the original container, a photo of the label on the container or a watermark copy with attached bill of lading (invoice).</a:t>
            </a:r>
          </a:p>
          <a:p>
            <a:endParaRPr lang="en-US" dirty="0"/>
          </a:p>
          <a:p>
            <a:r>
              <a:rPr lang="en-US" dirty="0"/>
              <a:t>This verification report can be found on the FNS website.</a:t>
            </a: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86</a:t>
            </a:fld>
            <a:endParaRPr lang="en-US" dirty="0"/>
          </a:p>
        </p:txBody>
      </p:sp>
      <p:sp>
        <p:nvSpPr>
          <p:cNvPr id="5" name="Footer Placeholder 4"/>
          <p:cNvSpPr>
            <a:spLocks noGrp="1"/>
          </p:cNvSpPr>
          <p:nvPr>
            <p:ph type="ftr" sz="quarter" idx="11"/>
          </p:nvPr>
        </p:nvSpPr>
        <p:spPr/>
        <p:txBody>
          <a:bodyPr/>
          <a:lstStyle/>
          <a:p>
            <a:r>
              <a:rPr lang="en-US" dirty="0"/>
              <a:t>2019 CACFP Annual Mandatory Training</a:t>
            </a:r>
          </a:p>
        </p:txBody>
      </p:sp>
    </p:spTree>
    <p:extLst>
      <p:ext uri="{BB962C8B-B14F-4D97-AF65-F5344CB8AC3E}">
        <p14:creationId xmlns:p14="http://schemas.microsoft.com/office/powerpoint/2010/main" val="220131676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b="0" dirty="0"/>
              <a:t>Here is a sample CN label.  This label is also in your packet.  The Child Nutrition (CN) label product contains the following information:</a:t>
            </a:r>
          </a:p>
          <a:p>
            <a:pPr marL="177571" indent="-177571">
              <a:buFont typeface="Wingdings" panose="05000000000000000000" pitchFamily="2" charset="2"/>
              <a:buChar char="§"/>
            </a:pPr>
            <a:r>
              <a:rPr lang="en-US" b="0" dirty="0"/>
              <a:t>The CN label which has a distinctive border</a:t>
            </a:r>
          </a:p>
          <a:p>
            <a:pPr marL="177571" indent="-177571">
              <a:buFont typeface="Wingdings" panose="05000000000000000000" pitchFamily="2" charset="2"/>
              <a:buChar char="§"/>
            </a:pPr>
            <a:r>
              <a:rPr lang="en-US" b="0" dirty="0"/>
              <a:t>The meal pattern contribution statement</a:t>
            </a:r>
          </a:p>
          <a:p>
            <a:pPr marL="177571" indent="-177571">
              <a:buFont typeface="Wingdings" panose="05000000000000000000" pitchFamily="2" charset="2"/>
              <a:buChar char="§"/>
            </a:pPr>
            <a:r>
              <a:rPr lang="en-US" b="0" dirty="0"/>
              <a:t>A unique 6 digit product identification number (assigned by FNS) appearing in the upper right hand corner of the CN logo.</a:t>
            </a:r>
          </a:p>
          <a:p>
            <a:pPr marL="177571" indent="-177571">
              <a:buFont typeface="Wingdings" panose="05000000000000000000" pitchFamily="2" charset="2"/>
              <a:buChar char="§"/>
            </a:pPr>
            <a:r>
              <a:rPr lang="en-US" b="0" dirty="0"/>
              <a:t>The USDA/FNS authorization statement</a:t>
            </a:r>
          </a:p>
          <a:p>
            <a:pPr marL="177571" indent="-177571">
              <a:buFont typeface="Wingdings" panose="05000000000000000000" pitchFamily="2" charset="2"/>
              <a:buChar char="§"/>
            </a:pPr>
            <a:r>
              <a:rPr lang="en-US" b="0" dirty="0"/>
              <a:t>The month and year of the final FNS approval appearing at the end of the authorization statement</a:t>
            </a:r>
          </a:p>
          <a:p>
            <a:pPr marL="177571" indent="-177571">
              <a:buFont typeface="Wingdings" panose="05000000000000000000" pitchFamily="2" charset="2"/>
              <a:buChar char="§"/>
            </a:pPr>
            <a:r>
              <a:rPr lang="en-US" b="0" dirty="0"/>
              <a:t>And the remaining required label features; product name, inspection legend, ingredients, USDA statement, signature/address line, and net weight.</a:t>
            </a:r>
          </a:p>
        </p:txBody>
      </p:sp>
      <p:sp>
        <p:nvSpPr>
          <p:cNvPr id="4" name="Slide Number Placeholder 3"/>
          <p:cNvSpPr>
            <a:spLocks noGrp="1"/>
          </p:cNvSpPr>
          <p:nvPr>
            <p:ph type="sldNum" sz="quarter" idx="10"/>
          </p:nvPr>
        </p:nvSpPr>
        <p:spPr/>
        <p:txBody>
          <a:bodyPr/>
          <a:lstStyle/>
          <a:p>
            <a:fld id="{13063EB2-C203-4E0B-B81C-0429BB0EF5D8}" type="slidenum">
              <a:rPr lang="en-US" smtClean="0"/>
              <a:t>87</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Here is a sample Product Formulation Statement this is also located in your packet.  If a commercially processed product was not CN labeled you must obtain a Product Formulation Statement to determine the product meal contribution and the minimum serving size of the product by age group.</a:t>
            </a:r>
          </a:p>
          <a:p>
            <a:endParaRPr lang="en-US" dirty="0"/>
          </a:p>
          <a:p>
            <a:r>
              <a:rPr lang="en-US" dirty="0"/>
              <a:t>Looking at this Product Formulation Statement in your packet let’s review the required components of a statement.  As I review the requirements see if you can find each on the statement.</a:t>
            </a:r>
          </a:p>
        </p:txBody>
      </p:sp>
      <p:sp>
        <p:nvSpPr>
          <p:cNvPr id="4" name="Slide Number Placeholder 3"/>
          <p:cNvSpPr>
            <a:spLocks noGrp="1"/>
          </p:cNvSpPr>
          <p:nvPr>
            <p:ph type="sldNum" sz="quarter" idx="10"/>
          </p:nvPr>
        </p:nvSpPr>
        <p:spPr/>
        <p:txBody>
          <a:bodyPr/>
          <a:lstStyle/>
          <a:p>
            <a:fld id="{13063EB2-C203-4E0B-B81C-0429BB0EF5D8}" type="slidenum">
              <a:rPr lang="en-US" smtClean="0"/>
              <a:t>88</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The product formulation statement for a commercially prepared combination food product must be on the manufacturer’s letterhead and include: </a:t>
            </a:r>
          </a:p>
          <a:p>
            <a:pPr marL="184948" indent="-184948">
              <a:buFont typeface="Wingdings" panose="05000000000000000000" pitchFamily="2" charset="2"/>
              <a:buChar char="§"/>
            </a:pPr>
            <a:r>
              <a:rPr lang="en-US" dirty="0"/>
              <a:t>Product name and product code</a:t>
            </a:r>
          </a:p>
          <a:p>
            <a:pPr marL="184948" indent="-184948">
              <a:buFont typeface="Wingdings" panose="05000000000000000000" pitchFamily="2" charset="2"/>
              <a:buChar char="§"/>
            </a:pPr>
            <a:r>
              <a:rPr lang="en-US" dirty="0"/>
              <a:t>A description of all ingredients as listed in the Food Buying Guide for Child Nutrition Programs, i.e. grain products must be specified whole grain or enriched; </a:t>
            </a:r>
          </a:p>
          <a:p>
            <a:pPr marL="184948" indent="-184948">
              <a:buFont typeface="Wingdings" panose="05000000000000000000" pitchFamily="2" charset="2"/>
              <a:buChar char="§"/>
            </a:pPr>
            <a:r>
              <a:rPr lang="en-US" dirty="0"/>
              <a:t>The ingredient weight per serving of each ingredient to be credited; </a:t>
            </a:r>
          </a:p>
          <a:p>
            <a:pPr marL="184948" indent="-184948">
              <a:buFont typeface="Wingdings" panose="05000000000000000000" pitchFamily="2" charset="2"/>
              <a:buChar char="§"/>
            </a:pPr>
            <a:r>
              <a:rPr lang="en-US" dirty="0"/>
              <a:t>The weight of ingredients specified as raw or cooked weight; and </a:t>
            </a:r>
          </a:p>
          <a:p>
            <a:pPr marL="184948" indent="-184948">
              <a:buFont typeface="Wingdings" panose="05000000000000000000" pitchFamily="2" charset="2"/>
              <a:buChar char="§"/>
            </a:pPr>
            <a:r>
              <a:rPr lang="en-US" dirty="0"/>
              <a:t>The weight or volume of the product serving size, or the number of pieces per serving. </a:t>
            </a:r>
          </a:p>
          <a:p>
            <a:pPr marL="184948" indent="-184948">
              <a:buFont typeface="Wingdings" panose="05000000000000000000" pitchFamily="2" charset="2"/>
              <a:buChar char="§"/>
            </a:pPr>
            <a:r>
              <a:rPr lang="en-US" dirty="0"/>
              <a:t>Manufacturer’s authorized individual name, signature and telephone number</a:t>
            </a:r>
          </a:p>
          <a:p>
            <a:pPr marL="184948" indent="-184948">
              <a:buFont typeface="Wingdings" panose="05000000000000000000" pitchFamily="2" charset="2"/>
              <a:buChar char="§"/>
            </a:pPr>
            <a:r>
              <a:rPr lang="en-US" dirty="0"/>
              <a:t>Detailed breakdown of how the product credits toward each component of the meal.</a:t>
            </a:r>
          </a:p>
          <a:p>
            <a:endParaRPr lang="en-US" dirty="0"/>
          </a:p>
          <a:p>
            <a:r>
              <a:rPr lang="en-US" dirty="0"/>
              <a:t>Additional resources for guidance on CN labels and Product Formulation Statements are the Tip Sheet for Accepting Processed Product Documents and the USDA CNP Tips for Evaluating a Manufacturer’s Product Formulation Statement.  Both are located in you packet and available in MyIdahoCNP download forms.</a:t>
            </a:r>
          </a:p>
        </p:txBody>
      </p:sp>
      <p:sp>
        <p:nvSpPr>
          <p:cNvPr id="4" name="Slide Number Placeholder 3"/>
          <p:cNvSpPr>
            <a:spLocks noGrp="1"/>
          </p:cNvSpPr>
          <p:nvPr>
            <p:ph type="sldNum" sz="quarter" idx="10"/>
          </p:nvPr>
        </p:nvSpPr>
        <p:spPr/>
        <p:txBody>
          <a:bodyPr/>
          <a:lstStyle/>
          <a:p>
            <a:fld id="{13063EB2-C203-4E0B-B81C-0429BB0EF5D8}" type="slidenum">
              <a:rPr lang="en-US" smtClean="0"/>
              <a:t>89</a:t>
            </a:fld>
            <a:endParaRPr lang="en-US" dirty="0"/>
          </a:p>
        </p:txBody>
      </p:sp>
      <p:sp>
        <p:nvSpPr>
          <p:cNvPr id="5" name="Footer Placeholder 4"/>
          <p:cNvSpPr>
            <a:spLocks noGrp="1"/>
          </p:cNvSpPr>
          <p:nvPr>
            <p:ph type="ftr" sz="quarter" idx="11"/>
          </p:nvPr>
        </p:nvSpPr>
        <p:spPr/>
        <p:txBody>
          <a:bodyPr/>
          <a:lstStyle/>
          <a:p>
            <a:r>
              <a:rPr lang="en-US" dirty="0"/>
              <a:t>2019 CACFP Annual Mandatory Training</a:t>
            </a:r>
          </a:p>
        </p:txBody>
      </p:sp>
    </p:spTree>
    <p:extLst>
      <p:ext uri="{BB962C8B-B14F-4D97-AF65-F5344CB8AC3E}">
        <p14:creationId xmlns:p14="http://schemas.microsoft.com/office/powerpoint/2010/main" val="2201316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Using a cycle menu can help to decrease repetitive functions because it allows you to plan on an “as need basis”.  Specifically, using this menu type can greatly reduce the number of times, but also, the time it takes to plan menus.  For example, there are 52 weeks in a year.  If you serve a six-week cycle menu in it entirety, and then repeat the cycle just once, you will only need to plan menus four to five times a year.</a:t>
            </a:r>
          </a:p>
          <a:p>
            <a:endParaRPr lang="en-US" dirty="0"/>
          </a:p>
          <a:p>
            <a:r>
              <a:rPr lang="en-US" dirty="0"/>
              <a:t>To add, using this menu type can reduce one or more of the following repetitive functions:</a:t>
            </a:r>
          </a:p>
          <a:p>
            <a:pPr marL="177571" indent="-177571">
              <a:buFont typeface="Wingdings" panose="05000000000000000000" pitchFamily="2" charset="2"/>
              <a:buChar char="§"/>
            </a:pPr>
            <a:r>
              <a:rPr lang="en-US" dirty="0"/>
              <a:t>Gathering resources for planning</a:t>
            </a:r>
          </a:p>
          <a:p>
            <a:pPr marL="177571" indent="-177571">
              <a:buFont typeface="Wingdings" panose="05000000000000000000" pitchFamily="2" charset="2"/>
              <a:buChar char="§"/>
            </a:pPr>
            <a:r>
              <a:rPr lang="en-US" dirty="0"/>
              <a:t>Selecting food</a:t>
            </a:r>
          </a:p>
          <a:p>
            <a:pPr marL="177571" indent="-177571">
              <a:buFont typeface="Wingdings" panose="05000000000000000000" pitchFamily="2" charset="2"/>
              <a:buChar char="§"/>
            </a:pPr>
            <a:r>
              <a:rPr lang="en-US" dirty="0"/>
              <a:t>Determining cost and budgetary measures</a:t>
            </a:r>
          </a:p>
          <a:p>
            <a:pPr marL="177571" indent="-177571">
              <a:buFont typeface="Wingdings" panose="05000000000000000000" pitchFamily="2" charset="2"/>
              <a:buChar char="§"/>
            </a:pPr>
            <a:r>
              <a:rPr lang="en-US" dirty="0"/>
              <a:t>Identifying the source for food purchasing</a:t>
            </a:r>
          </a:p>
        </p:txBody>
      </p:sp>
      <p:sp>
        <p:nvSpPr>
          <p:cNvPr id="4" name="Slide Number Placeholder 3"/>
          <p:cNvSpPr>
            <a:spLocks noGrp="1"/>
          </p:cNvSpPr>
          <p:nvPr>
            <p:ph type="sldNum" sz="quarter" idx="10"/>
          </p:nvPr>
        </p:nvSpPr>
        <p:spPr/>
        <p:txBody>
          <a:bodyPr/>
          <a:lstStyle/>
          <a:p>
            <a:fld id="{13063EB2-C203-4E0B-B81C-0429BB0EF5D8}" type="slidenum">
              <a:rPr lang="en-US" smtClean="0"/>
              <a:t>9</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SAY:</a:t>
            </a:r>
          </a:p>
          <a:p>
            <a:r>
              <a:rPr lang="en-US" sz="1100" dirty="0"/>
              <a:t>This activity we will do together.  In my one week cycle menu I have a corn dog as a meat/meat alternate for lunch and the corn dog breading as the grain for that meal.  In my center I have always purchased a CN labeled corn dog at my local grocery store and maintained a copy of the label for my Menu Planning Book.</a:t>
            </a:r>
          </a:p>
          <a:p>
            <a:endParaRPr lang="en-US" sz="1100" dirty="0"/>
          </a:p>
          <a:p>
            <a:r>
              <a:rPr lang="en-US" sz="1100" dirty="0"/>
              <a:t>When shopping for my new cycle menu I noticed the corn dog I normally purchased change at the store and no longer had a CN label.  In fact no other corn dogs at the store had a CN label, so I checked the CN label verification report and noticed the CN label for my corn dog was expired and no longer effective.  Since I also purchase food from a vendor when possible I contacted my vendor and he had a CN labeled corn dog!  My vendor sent me the corn dog product sheet with the CN label information so I could see the corn dog did credit as 2 oz. meat/meat alternate and 2 ounce grain.  Perfect!  In addition, from the ingredient list I determined it was whole grain-rich!</a:t>
            </a:r>
          </a:p>
          <a:p>
            <a:r>
              <a:rPr lang="en-US" sz="1100" dirty="0"/>
              <a:t>Can I use the product sheet to support the meal pattern contribution?  (</a:t>
            </a:r>
            <a:r>
              <a:rPr lang="en-US" sz="1100" b="1" dirty="0"/>
              <a:t>Answer</a:t>
            </a:r>
            <a:r>
              <a:rPr lang="en-US" sz="1100" dirty="0"/>
              <a:t>: no, the center needs to either cut the CN label from the box once purchased or take a picture of label on the box for their records.)</a:t>
            </a:r>
          </a:p>
          <a:p>
            <a:endParaRPr lang="en-US" sz="1100" dirty="0"/>
          </a:p>
          <a:p>
            <a:r>
              <a:rPr lang="en-US" sz="1100" dirty="0"/>
              <a:t>Next let’s look at the chicken nugget product formulation statement and product label.  Does this documentation support the meal contribution?  (</a:t>
            </a:r>
            <a:r>
              <a:rPr lang="en-US" sz="1100" b="1" dirty="0"/>
              <a:t>Answer</a:t>
            </a:r>
            <a:r>
              <a:rPr lang="en-US" sz="1100" dirty="0"/>
              <a:t>:  yes) </a:t>
            </a:r>
          </a:p>
          <a:p>
            <a:r>
              <a:rPr lang="en-US" sz="1100" dirty="0"/>
              <a:t>What is the serving size for children ages 1-2, 3-5 and 6-12? ( </a:t>
            </a:r>
            <a:r>
              <a:rPr lang="en-US" sz="1100" b="1" dirty="0"/>
              <a:t>Answer</a:t>
            </a:r>
            <a:r>
              <a:rPr lang="en-US" sz="1100" dirty="0"/>
              <a:t>:  4, 6, 7 )</a:t>
            </a:r>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90</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SAY:</a:t>
            </a:r>
          </a:p>
          <a:p>
            <a:r>
              <a:rPr lang="en-US" sz="1100" dirty="0"/>
              <a:t>Here are two more for this activity.  Next is the fish sticks product label.  How can I determine the meal contribution for this product?  Hint:  Check the food buying guide first.  </a:t>
            </a:r>
          </a:p>
          <a:p>
            <a:r>
              <a:rPr lang="en-US" sz="1100" dirty="0"/>
              <a:t>(</a:t>
            </a:r>
            <a:r>
              <a:rPr lang="en-US" sz="1100" b="1" dirty="0"/>
              <a:t>Answer:</a:t>
            </a:r>
            <a:r>
              <a:rPr lang="en-US" sz="1100" dirty="0"/>
              <a:t>  the description matches FBG so you can use the FBG to determine the meal pattern contribution) </a:t>
            </a:r>
          </a:p>
          <a:p>
            <a:r>
              <a:rPr lang="en-US" sz="1100" dirty="0"/>
              <a:t>What is the serving size for children ages 1-2, 3-5 and 6-12? (</a:t>
            </a:r>
            <a:r>
              <a:rPr lang="en-US" sz="1100" b="1" dirty="0"/>
              <a:t>Answer:</a:t>
            </a:r>
            <a:r>
              <a:rPr lang="en-US" sz="1100" dirty="0"/>
              <a:t> 2, 3, 4)</a:t>
            </a:r>
          </a:p>
          <a:p>
            <a:r>
              <a:rPr lang="en-US" sz="1100" dirty="0"/>
              <a:t>(package serving size is 3 pieces (85 g/3 oz) and package size is 4 lbs. or 64 oz.)</a:t>
            </a:r>
          </a:p>
          <a:p>
            <a:r>
              <a:rPr lang="en-US" sz="1100" dirty="0"/>
              <a:t>(FBG:  3- 1 oz sticks provides about 1 ½ oz. of cooked fish)</a:t>
            </a:r>
          </a:p>
          <a:p>
            <a:endParaRPr lang="en-US" sz="1000" dirty="0"/>
          </a:p>
          <a:p>
            <a:r>
              <a:rPr lang="en-US" sz="1100" dirty="0"/>
              <a:t>Finally let’s look at the Turkey wrap recipe in your packet.  This recipe was standardized using the USDA Foods (commodity product) for the roast turkey.  Since most CACFP sponsors do not receive USDA foods a center or home would need to re-standardized this recipe based on the creditable turkey they purchase.  Refer to the sliced turkey breast CN label in your packet. What is the serving size of turkey for children ages 1-2, 3-5 and 6-12?</a:t>
            </a:r>
          </a:p>
          <a:p>
            <a:r>
              <a:rPr lang="en-US" sz="1100" dirty="0"/>
              <a:t>(</a:t>
            </a:r>
            <a:r>
              <a:rPr lang="en-US" sz="1100" b="1" dirty="0"/>
              <a:t>Answer:</a:t>
            </a:r>
            <a:r>
              <a:rPr lang="en-US" sz="1100" dirty="0"/>
              <a:t>  (1.5 oz., 2.25 oz., 3 oz.)  One turkey wrap would yield 2 oz. meat/meat alternate.  Since the slices are .5 ounce each you will need 6 slices (3 oz) for one turkey wrap.  With the product change, the minimum serving size by age groups changed. It is now ½ wrap -children ages 1-2, ¾ wrap- children ages 3-5, and 1 wrap- children ages 6-12.  If you use the recipe with 4 ½ oz. turkey per wrap the serving sizes by age group could stay the same as the recipe but you need to consider the amount of turkey on each wrap and the cost difference. Note: (4.5 oz. would be 9 slices)</a:t>
            </a: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91</a:t>
            </a:fld>
            <a:endParaRPr lang="en-US" dirty="0"/>
          </a:p>
        </p:txBody>
      </p:sp>
    </p:spTree>
    <p:extLst>
      <p:ext uri="{BB962C8B-B14F-4D97-AF65-F5344CB8AC3E}">
        <p14:creationId xmlns:p14="http://schemas.microsoft.com/office/powerpoint/2010/main" val="373146739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Sponsoring Organizations and centers must maintain records of the cost and quantity of food purchased, cost reductions, and amount of food used.  Required food cost records include:  Procurement documents, including bids and contracts, purchase orders, delivery receipts, invoices, canceled checks, itemized cash receipts, purchase records, cost records for transporting, storing, handling and processing that are not included in the purchase price, credits, returns, rebates and inventory records. Food sales receipts and invoices must include the following information:</a:t>
            </a:r>
          </a:p>
          <a:p>
            <a:r>
              <a:rPr lang="en-US" dirty="0"/>
              <a:t> </a:t>
            </a:r>
          </a:p>
          <a:p>
            <a:pPr lvl="0"/>
            <a:r>
              <a:rPr lang="en-US" dirty="0"/>
              <a:t>Name of vendor or supplier</a:t>
            </a:r>
          </a:p>
          <a:p>
            <a:pPr lvl="0"/>
            <a:r>
              <a:rPr lang="en-US" dirty="0"/>
              <a:t>Date of Purchase</a:t>
            </a:r>
          </a:p>
          <a:p>
            <a:pPr lvl="0"/>
            <a:r>
              <a:rPr lang="en-US" dirty="0"/>
              <a:t>Description or name of item purchased- if information is not clear on receipt-center must record on receipt name of food item.</a:t>
            </a:r>
          </a:p>
          <a:p>
            <a:pPr lvl="0"/>
            <a:r>
              <a:rPr lang="en-US" dirty="0"/>
              <a:t>Purchase unit – gallons, case, can</a:t>
            </a:r>
          </a:p>
          <a:p>
            <a:pPr lvl="0"/>
            <a:r>
              <a:rPr lang="en-US" dirty="0"/>
              <a:t>Total number of units purchased</a:t>
            </a:r>
          </a:p>
          <a:p>
            <a:pPr lvl="0"/>
            <a:r>
              <a:rPr lang="en-US" dirty="0"/>
              <a:t>Gross price per unit </a:t>
            </a:r>
          </a:p>
          <a:p>
            <a:pPr lvl="0"/>
            <a:r>
              <a:rPr lang="en-US" dirty="0"/>
              <a:t>Any refund, rebate or discounts taken</a:t>
            </a:r>
          </a:p>
          <a:p>
            <a:pPr lvl="0"/>
            <a:r>
              <a:rPr lang="en-US" dirty="0"/>
              <a:t>Total cost of all items purchased</a:t>
            </a:r>
          </a:p>
          <a:p>
            <a:pPr lvl="0"/>
            <a:r>
              <a:rPr lang="en-US" dirty="0"/>
              <a:t>Sales tax if applicable and Total cost with sales tax if applicable</a:t>
            </a:r>
          </a:p>
        </p:txBody>
      </p:sp>
      <p:sp>
        <p:nvSpPr>
          <p:cNvPr id="4" name="Slide Number Placeholder 3"/>
          <p:cNvSpPr>
            <a:spLocks noGrp="1"/>
          </p:cNvSpPr>
          <p:nvPr>
            <p:ph type="sldNum" sz="quarter" idx="10"/>
          </p:nvPr>
        </p:nvSpPr>
        <p:spPr/>
        <p:txBody>
          <a:bodyPr/>
          <a:lstStyle/>
          <a:p>
            <a:fld id="{13063EB2-C203-4E0B-B81C-0429BB0EF5D8}" type="slidenum">
              <a:rPr lang="en-US" smtClean="0"/>
              <a:t>92</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The monthly food inventory record is a list, with quantities noted, of all food and milk available in the center during the month to prepare the meals and snacks served in the center.  The monthly inventory must be derived from either a perpetual or physical inventory system or both.  If a center uses a perpetual monthly inventory system, the center must complete a physical inventory at least annually at the end of the program fiscal year (September 30). </a:t>
            </a:r>
          </a:p>
          <a:p>
            <a:r>
              <a:rPr lang="en-US" dirty="0"/>
              <a:t> </a:t>
            </a:r>
          </a:p>
          <a:p>
            <a:r>
              <a:rPr lang="en-US" dirty="0"/>
              <a:t>A physical or perpetual inventory record must be maintained for each claiming month.  Here is a sample monthly physical inventory record form.  This record is available to all sponsors in MyIdahoCNP Download Forms.  </a:t>
            </a:r>
          </a:p>
          <a:p>
            <a:pPr defTabSz="947044">
              <a:defRPr/>
            </a:pPr>
            <a:endParaRPr lang="en-US" dirty="0"/>
          </a:p>
          <a:p>
            <a:pPr defTabSz="947044">
              <a:defRPr/>
            </a:pPr>
            <a:r>
              <a:rPr lang="en-US" dirty="0"/>
              <a:t>The monthly inventory records, food receipts and invoices are necessary records for the sponsoring organizations of affiliated centers and Independent centers  to determine the cost of food used each month.  </a:t>
            </a:r>
          </a:p>
        </p:txBody>
      </p:sp>
      <p:sp>
        <p:nvSpPr>
          <p:cNvPr id="4" name="Slide Number Placeholder 3"/>
          <p:cNvSpPr>
            <a:spLocks noGrp="1"/>
          </p:cNvSpPr>
          <p:nvPr>
            <p:ph type="sldNum" sz="quarter" idx="10"/>
          </p:nvPr>
        </p:nvSpPr>
        <p:spPr/>
        <p:txBody>
          <a:bodyPr/>
          <a:lstStyle/>
          <a:p>
            <a:fld id="{13063EB2-C203-4E0B-B81C-0429BB0EF5D8}" type="slidenum">
              <a:rPr lang="en-US" smtClean="0"/>
              <a:t>93</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b="1" dirty="0"/>
              <a:t>SAY:</a:t>
            </a:r>
          </a:p>
          <a:p>
            <a:pPr defTabSz="947044">
              <a:defRPr/>
            </a:pPr>
            <a:r>
              <a:rPr lang="en-US" dirty="0"/>
              <a:t>All sponsoring organizations of affiliated centers and Independent centers must compute the cost of food used in the CACFP claim month.  The monthly cost of foods record is a required procurement and financial record.  For more information on the cost of food used in CACFP, please refer to FNS Instruction796-2, revision 4 and the Procurement Requirement section of the Idaho CACFP manual.  Here is the sample Cost of Food Used Worksheet.  This worksheet is available in MyIdahoCNP under Download Forms.</a:t>
            </a: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94</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Lunch Break,</a:t>
            </a:r>
            <a:r>
              <a:rPr lang="en-US" baseline="0" dirty="0"/>
              <a:t> let’s start back at 1:00 pm</a:t>
            </a:r>
          </a:p>
          <a:p>
            <a:endParaRPr lang="en-US" baseline="0" dirty="0"/>
          </a:p>
          <a:p>
            <a:r>
              <a:rPr lang="en-US" baseline="0" dirty="0"/>
              <a:t>(or in 1 hour depending on what time it is when presenter reaches this slide)</a:t>
            </a:r>
          </a:p>
          <a:p>
            <a:endParaRPr lang="en-US" baseline="0" dirty="0"/>
          </a:p>
          <a:p>
            <a:r>
              <a:rPr lang="en-US" b="1" baseline="0" dirty="0"/>
              <a:t>DO:</a:t>
            </a:r>
          </a:p>
          <a:p>
            <a:r>
              <a:rPr lang="en-US" baseline="0" dirty="0"/>
              <a:t>At lunch set up any remaining supplies for the afternoon topics except knife skills</a:t>
            </a:r>
            <a:endParaRPr lang="en-US" dirty="0"/>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95</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Welcome back!  Let’s get started with our next training topic “Weights and Measures.</a:t>
            </a:r>
          </a:p>
        </p:txBody>
      </p:sp>
      <p:sp>
        <p:nvSpPr>
          <p:cNvPr id="4" name="Slide Number Placeholder 3"/>
          <p:cNvSpPr>
            <a:spLocks noGrp="1"/>
          </p:cNvSpPr>
          <p:nvPr>
            <p:ph type="sldNum" sz="quarter" idx="10"/>
          </p:nvPr>
        </p:nvSpPr>
        <p:spPr/>
        <p:txBody>
          <a:bodyPr/>
          <a:lstStyle/>
          <a:p>
            <a:fld id="{13063EB2-C203-4E0B-B81C-0429BB0EF5D8}" type="slidenum">
              <a:rPr lang="en-US" smtClean="0"/>
              <a:t>96</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a:t>
            </a:r>
          </a:p>
          <a:p>
            <a:r>
              <a:rPr lang="en-US" dirty="0"/>
              <a:t>Let’s review the learning objectives</a:t>
            </a:r>
            <a:r>
              <a:rPr lang="en-US" baseline="0" dirty="0"/>
              <a:t> of todays weights and measures training.</a:t>
            </a:r>
          </a:p>
          <a:p>
            <a:endParaRPr lang="en-US" baseline="0" dirty="0"/>
          </a:p>
          <a:p>
            <a:pPr>
              <a:spcBef>
                <a:spcPts val="1243"/>
              </a:spcBef>
              <a:spcAft>
                <a:spcPts val="621"/>
              </a:spcAft>
              <a:buFont typeface="Wingdings" panose="05000000000000000000" pitchFamily="2" charset="2"/>
              <a:buChar char="§"/>
            </a:pPr>
            <a:r>
              <a:rPr lang="en-US" dirty="0">
                <a:solidFill>
                  <a:prstClr val="black"/>
                </a:solidFill>
              </a:rPr>
              <a:t> Identify weights and measures (volume) units and tools</a:t>
            </a:r>
          </a:p>
          <a:p>
            <a:pPr>
              <a:spcBef>
                <a:spcPts val="1243"/>
              </a:spcBef>
              <a:spcAft>
                <a:spcPts val="621"/>
              </a:spcAft>
              <a:buFont typeface="Wingdings" panose="05000000000000000000" pitchFamily="2" charset="2"/>
              <a:buChar char="§"/>
            </a:pPr>
            <a:r>
              <a:rPr lang="en-US" dirty="0">
                <a:solidFill>
                  <a:prstClr val="black"/>
                </a:solidFill>
              </a:rPr>
              <a:t> Differentiate between “ounces” and “fluid ounces”</a:t>
            </a:r>
          </a:p>
          <a:p>
            <a:pPr>
              <a:spcBef>
                <a:spcPts val="1243"/>
              </a:spcBef>
              <a:spcAft>
                <a:spcPts val="621"/>
              </a:spcAft>
              <a:buFont typeface="Wingdings" panose="05000000000000000000" pitchFamily="2" charset="2"/>
              <a:buChar char="§"/>
            </a:pPr>
            <a:r>
              <a:rPr lang="en-US" dirty="0">
                <a:solidFill>
                  <a:prstClr val="black"/>
                </a:solidFill>
              </a:rPr>
              <a:t> Recognize when to use weight and when to use volume </a:t>
            </a:r>
          </a:p>
          <a:p>
            <a:pPr>
              <a:spcBef>
                <a:spcPts val="1243"/>
              </a:spcBef>
              <a:spcAft>
                <a:spcPts val="621"/>
              </a:spcAft>
              <a:buFont typeface="Wingdings" panose="05000000000000000000" pitchFamily="2" charset="2"/>
              <a:buChar char="§"/>
            </a:pPr>
            <a:r>
              <a:rPr lang="en-US" dirty="0">
                <a:solidFill>
                  <a:prstClr val="black"/>
                </a:solidFill>
              </a:rPr>
              <a:t> Know how to do a simple yield study</a:t>
            </a: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97</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r>
              <a:rPr lang="en-US" dirty="0"/>
              <a:t>Standardized recipes can indicate the amount of each ingredient in two ways; either weight or volume and sometimes both may be provided for some ingredients.  For example, a recipe might have the weight and volume  listed for flour.</a:t>
            </a:r>
          </a:p>
        </p:txBody>
      </p:sp>
      <p:sp>
        <p:nvSpPr>
          <p:cNvPr id="4" name="Slide Number Placeholder 3"/>
          <p:cNvSpPr>
            <a:spLocks noGrp="1"/>
          </p:cNvSpPr>
          <p:nvPr>
            <p:ph type="sldNum" sz="quarter" idx="10"/>
          </p:nvPr>
        </p:nvSpPr>
        <p:spPr/>
        <p:txBody>
          <a:bodyPr/>
          <a:lstStyle/>
          <a:p>
            <a:fld id="{13063EB2-C203-4E0B-B81C-0429BB0EF5D8}" type="slidenum">
              <a:rPr lang="en-US" smtClean="0"/>
              <a:t>98</a:t>
            </a:fld>
            <a:endParaRPr lang="en-US" dirty="0"/>
          </a:p>
        </p:txBody>
      </p:sp>
    </p:spTree>
    <p:extLst>
      <p:ext uri="{BB962C8B-B14F-4D97-AF65-F5344CB8AC3E}">
        <p14:creationId xmlns:p14="http://schemas.microsoft.com/office/powerpoint/2010/main" val="142785926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defTabSz="947044">
              <a:defRPr/>
            </a:pPr>
            <a:r>
              <a:rPr lang="en-US" dirty="0">
                <a:solidFill>
                  <a:srgbClr val="000000"/>
                </a:solidFill>
                <a:cs typeface="Times New Roman" pitchFamily="18" charset="0"/>
              </a:rPr>
              <a:t>Just</a:t>
            </a:r>
            <a:r>
              <a:rPr lang="en-US" baseline="0" dirty="0">
                <a:solidFill>
                  <a:srgbClr val="000000"/>
                </a:solidFill>
                <a:cs typeface="Times New Roman" pitchFamily="18" charset="0"/>
              </a:rPr>
              <a:t> to review, the recipe provides weight or volume by the units.    Pounds, grams, ounces or kilograms is weight.  This is measured using a scale.     Cups, pints, quarts, gallons, fluid ounces or liters is volume.    This is measured by filling a container.  For example, measuring spoons, cups or pitchers.</a:t>
            </a:r>
          </a:p>
          <a:p>
            <a:endParaRPr lang="en-US" dirty="0"/>
          </a:p>
        </p:txBody>
      </p:sp>
      <p:sp>
        <p:nvSpPr>
          <p:cNvPr id="4" name="Slide Number Placeholder 3"/>
          <p:cNvSpPr>
            <a:spLocks noGrp="1"/>
          </p:cNvSpPr>
          <p:nvPr>
            <p:ph type="sldNum" sz="quarter" idx="10"/>
          </p:nvPr>
        </p:nvSpPr>
        <p:spPr/>
        <p:txBody>
          <a:bodyPr/>
          <a:lstStyle/>
          <a:p>
            <a:fld id="{13063EB2-C203-4E0B-B81C-0429BB0EF5D8}" type="slidenum">
              <a:rPr lang="en-US" smtClean="0"/>
              <a:t>99</a:t>
            </a:fld>
            <a:endParaRPr lang="en-US" dirty="0"/>
          </a:p>
        </p:txBody>
      </p:sp>
    </p:spTree>
    <p:extLst>
      <p:ext uri="{BB962C8B-B14F-4D97-AF65-F5344CB8AC3E}">
        <p14:creationId xmlns:p14="http://schemas.microsoft.com/office/powerpoint/2010/main" val="14278592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155565"/>
            <a:ext cx="12222839" cy="3783828"/>
          </a:xfrm>
          <a:prstGeom prst="rect">
            <a:avLst/>
          </a:prstGeom>
        </p:spPr>
      </p:pic>
      <p:sp>
        <p:nvSpPr>
          <p:cNvPr id="2" name="Title 1"/>
          <p:cNvSpPr>
            <a:spLocks noGrp="1"/>
          </p:cNvSpPr>
          <p:nvPr>
            <p:ph type="ctrTitle" hasCustomPrompt="1"/>
          </p:nvPr>
        </p:nvSpPr>
        <p:spPr>
          <a:xfrm>
            <a:off x="535460" y="1164111"/>
            <a:ext cx="6284084" cy="1876899"/>
          </a:xfrm>
        </p:spPr>
        <p:txBody>
          <a:bodyPr anchor="b">
            <a:normAutofit/>
          </a:bodyPr>
          <a:lstStyle>
            <a:lvl1pPr algn="l">
              <a:defRPr sz="4000" b="1" baseline="0">
                <a:solidFill>
                  <a:schemeClr val="bg1"/>
                </a:solidFill>
                <a:effectLst/>
                <a:latin typeface="Cambria" panose="02040503050406030204" pitchFamily="18" charset="0"/>
              </a:defRPr>
            </a:lvl1pPr>
          </a:lstStyle>
          <a:p>
            <a:r>
              <a:rPr lang="en-US" dirty="0"/>
              <a:t>Click here to edit </a:t>
            </a:r>
            <a:br>
              <a:rPr lang="en-US" dirty="0"/>
            </a:br>
            <a:r>
              <a:rPr lang="en-US" dirty="0"/>
              <a:t>master slide</a:t>
            </a:r>
          </a:p>
        </p:txBody>
      </p:sp>
      <p:sp>
        <p:nvSpPr>
          <p:cNvPr id="3" name="Subtitle 2"/>
          <p:cNvSpPr>
            <a:spLocks noGrp="1"/>
          </p:cNvSpPr>
          <p:nvPr>
            <p:ph type="subTitle" idx="1" hasCustomPrompt="1"/>
          </p:nvPr>
        </p:nvSpPr>
        <p:spPr>
          <a:xfrm>
            <a:off x="535460" y="3121918"/>
            <a:ext cx="6284084" cy="1039884"/>
          </a:xfrm>
        </p:spPr>
        <p:txBody>
          <a:bodyPr/>
          <a:lstStyle>
            <a:lvl1pPr marL="0" indent="0" algn="l">
              <a:buNone/>
              <a:defRPr sz="2000" cap="none" baseline="0">
                <a:solidFill>
                  <a:schemeClr val="bg1"/>
                </a:solidFill>
                <a:latin typeface="+mn-lt"/>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edit subtitle</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78234"/>
            <a:ext cx="4887589" cy="879766"/>
          </a:xfrm>
          <a:prstGeom prst="rect">
            <a:avLst/>
          </a:prstGeom>
        </p:spPr>
      </p:pic>
      <p:sp>
        <p:nvSpPr>
          <p:cNvPr id="4" name="Date Placeholder 3"/>
          <p:cNvSpPr>
            <a:spLocks noGrp="1"/>
          </p:cNvSpPr>
          <p:nvPr>
            <p:ph type="dt" sz="half" idx="10"/>
          </p:nvPr>
        </p:nvSpPr>
        <p:spPr>
          <a:xfrm>
            <a:off x="8857735" y="6084501"/>
            <a:ext cx="2743200" cy="365125"/>
          </a:xfrm>
        </p:spPr>
        <p:txBody>
          <a:bodyPr/>
          <a:lstStyle>
            <a:lvl1pPr algn="r">
              <a:defRPr sz="1600">
                <a:solidFill>
                  <a:schemeClr val="tx1">
                    <a:lumMod val="90000"/>
                    <a:lumOff val="10000"/>
                  </a:schemeClr>
                </a:solidFill>
                <a:latin typeface="+mn-lt"/>
                <a:ea typeface="Open Sans" panose="020B0606030504020204" pitchFamily="34" charset="0"/>
                <a:cs typeface="Open Sans" panose="020B0606030504020204" pitchFamily="34" charset="0"/>
              </a:defRPr>
            </a:lvl1pPr>
          </a:lstStyle>
          <a:p>
            <a:endParaRPr lang="en-US" dirty="0"/>
          </a:p>
        </p:txBody>
      </p:sp>
      <p:sp>
        <p:nvSpPr>
          <p:cNvPr id="10" name="Subtitle 2"/>
          <p:cNvSpPr txBox="1">
            <a:spLocks/>
          </p:cNvSpPr>
          <p:nvPr userDrawn="1"/>
        </p:nvSpPr>
        <p:spPr>
          <a:xfrm>
            <a:off x="232018" y="6126963"/>
            <a:ext cx="4655571" cy="7052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cap="all" baseline="0">
                <a:solidFill>
                  <a:schemeClr val="bg1"/>
                </a:solidFill>
                <a:latin typeface="Open Sans Light" panose="020B03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b="1" i="1" cap="none" baseline="0" dirty="0">
                <a:solidFill>
                  <a:schemeClr val="bg2">
                    <a:lumMod val="25000"/>
                  </a:schemeClr>
                </a:solidFill>
                <a:latin typeface="+mn-lt"/>
                <a:ea typeface="Open Sans Semibold" panose="020B0706030804020204" pitchFamily="34" charset="0"/>
                <a:cs typeface="Open Sans Semibold" panose="020B0706030804020204" pitchFamily="34" charset="0"/>
              </a:rPr>
              <a:t>Supporting Schools and Students to Achieve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0" i="0" kern="1200" cap="all" baseline="0" dirty="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Sherri Ybarra, ED.s., Superintendent of Public INSTRUCTION</a:t>
            </a:r>
          </a:p>
          <a:p>
            <a:endParaRPr lang="en-US" sz="1600" b="1" i="1" cap="none" baseline="0" dirty="0">
              <a:solidFill>
                <a:schemeClr val="bg2">
                  <a:lumMod val="25000"/>
                </a:schemeClr>
              </a:solidFill>
              <a:latin typeface="+mn-lt"/>
              <a:ea typeface="Open Sans Semibold" panose="020B0706030804020204" pitchFamily="34" charset="0"/>
              <a:cs typeface="Open Sans Semibold" panose="020B0706030804020204" pitchFamily="34" charset="0"/>
            </a:endParaRPr>
          </a:p>
        </p:txBody>
      </p:sp>
      <p:pic>
        <p:nvPicPr>
          <p:cNvPr id="11" name="Picture 10" descr="&quot;Idaho Child Nutrition Programs&quot; Logo"/>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92590" y="160257"/>
            <a:ext cx="914400" cy="914400"/>
          </a:xfrm>
          <a:prstGeom prst="rect">
            <a:avLst/>
          </a:prstGeom>
        </p:spPr>
      </p:pic>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5460" y="160257"/>
            <a:ext cx="914400" cy="914400"/>
          </a:xfrm>
          <a:prstGeom prst="rect">
            <a:avLst/>
          </a:prstGeom>
        </p:spPr>
      </p:pic>
    </p:spTree>
    <p:extLst>
      <p:ext uri="{BB962C8B-B14F-4D97-AF65-F5344CB8AC3E}">
        <p14:creationId xmlns:p14="http://schemas.microsoft.com/office/powerpoint/2010/main" val="87494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6AAFF7-C4D7-4A72-B8FA-A17532192431}" type="slidenum">
              <a:rPr lang="en-US" smtClean="0"/>
              <a:t>‹#›</a:t>
            </a:fld>
            <a:endParaRPr lang="en-US" dirty="0"/>
          </a:p>
        </p:txBody>
      </p:sp>
    </p:spTree>
    <p:extLst>
      <p:ext uri="{BB962C8B-B14F-4D97-AF65-F5344CB8AC3E}">
        <p14:creationId xmlns:p14="http://schemas.microsoft.com/office/powerpoint/2010/main" val="2436943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6AAFF7-C4D7-4A72-B8FA-A17532192431}" type="slidenum">
              <a:rPr lang="en-US" smtClean="0"/>
              <a:t>‹#›</a:t>
            </a:fld>
            <a:endParaRPr lang="en-US" dirty="0"/>
          </a:p>
        </p:txBody>
      </p:sp>
    </p:spTree>
    <p:extLst>
      <p:ext uri="{BB962C8B-B14F-4D97-AF65-F5344CB8AC3E}">
        <p14:creationId xmlns:p14="http://schemas.microsoft.com/office/powerpoint/2010/main" val="1589709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1374465" cy="988601"/>
          </a:xfrm>
          <a:prstGeom prst="rect">
            <a:avLst/>
          </a:prstGeom>
        </p:spPr>
      </p:pic>
      <p:sp>
        <p:nvSpPr>
          <p:cNvPr id="2" name="Title 1"/>
          <p:cNvSpPr>
            <a:spLocks noGrp="1"/>
          </p:cNvSpPr>
          <p:nvPr>
            <p:ph type="title"/>
          </p:nvPr>
        </p:nvSpPr>
        <p:spPr>
          <a:xfrm>
            <a:off x="434304" y="0"/>
            <a:ext cx="10515600" cy="988601"/>
          </a:xfrm>
        </p:spPr>
        <p:txBody>
          <a:bodyPr>
            <a:normAutofit/>
          </a:bodyPr>
          <a:lstStyle>
            <a:lvl1pPr>
              <a:defRPr sz="4000" b="1" baseline="0">
                <a:solidFill>
                  <a:schemeClr val="bg1"/>
                </a:solidFill>
                <a:effectLst/>
                <a:latin typeface="Cambria" panose="02040503050406030204" pitchFamily="18" charset="0"/>
              </a:defRPr>
            </a:lvl1pPr>
          </a:lstStyle>
          <a:p>
            <a:r>
              <a:rPr lang="en-US" dirty="0"/>
              <a:t>Click to edit Master title style</a:t>
            </a:r>
          </a:p>
        </p:txBody>
      </p:sp>
      <p:sp>
        <p:nvSpPr>
          <p:cNvPr id="17" name="Content Placeholder 2"/>
          <p:cNvSpPr>
            <a:spLocks noGrp="1"/>
          </p:cNvSpPr>
          <p:nvPr>
            <p:ph idx="13"/>
          </p:nvPr>
        </p:nvSpPr>
        <p:spPr>
          <a:xfrm>
            <a:off x="751112" y="1340124"/>
            <a:ext cx="10515600" cy="4351338"/>
          </a:xfrm>
        </p:spPr>
        <p:txBody>
          <a:bodyPr>
            <a:normAutofit/>
          </a:bodyPr>
          <a:lstStyle>
            <a:lvl1pPr>
              <a:defRPr sz="4000">
                <a:solidFill>
                  <a:schemeClr val="tx1">
                    <a:lumMod val="90000"/>
                    <a:lumOff val="10000"/>
                  </a:schemeClr>
                </a:solidFill>
                <a:latin typeface="+mj-lt"/>
                <a:ea typeface="Open Sans Light" panose="020B0306030504020204" pitchFamily="34" charset="0"/>
                <a:cs typeface="Open Sans Light" panose="020B0306030504020204" pitchFamily="34" charset="0"/>
              </a:defRPr>
            </a:lvl1pPr>
            <a:lvl2pPr>
              <a:defRPr sz="3600">
                <a:solidFill>
                  <a:schemeClr val="tx1">
                    <a:lumMod val="90000"/>
                    <a:lumOff val="10000"/>
                  </a:schemeClr>
                </a:solidFill>
                <a:latin typeface="+mj-lt"/>
                <a:ea typeface="Open Sans Light" panose="020B0306030504020204" pitchFamily="34" charset="0"/>
                <a:cs typeface="Open Sans Light" panose="020B0306030504020204" pitchFamily="34" charset="0"/>
              </a:defRPr>
            </a:lvl2pPr>
            <a:lvl3pPr>
              <a:defRPr sz="3200">
                <a:solidFill>
                  <a:schemeClr val="tx1">
                    <a:lumMod val="90000"/>
                    <a:lumOff val="10000"/>
                  </a:schemeClr>
                </a:solidFill>
                <a:latin typeface="+mj-lt"/>
                <a:ea typeface="Open Sans Light" panose="020B0306030504020204" pitchFamily="34" charset="0"/>
                <a:cs typeface="Open Sans Light" panose="020B0306030504020204" pitchFamily="34" charset="0"/>
              </a:defRPr>
            </a:lvl3pPr>
            <a:lvl4pPr>
              <a:defRPr sz="2800">
                <a:solidFill>
                  <a:schemeClr val="tx1">
                    <a:lumMod val="90000"/>
                    <a:lumOff val="10000"/>
                  </a:schemeClr>
                </a:solidFill>
                <a:latin typeface="+mj-lt"/>
                <a:ea typeface="Open Sans Light" panose="020B0306030504020204" pitchFamily="34" charset="0"/>
                <a:cs typeface="Open Sans Light" panose="020B0306030504020204" pitchFamily="34" charset="0"/>
              </a:defRPr>
            </a:lvl4pPr>
            <a:lvl5pPr>
              <a:defRPr sz="2800">
                <a:solidFill>
                  <a:schemeClr val="tx1">
                    <a:lumMod val="90000"/>
                    <a:lumOff val="10000"/>
                  </a:schemeClr>
                </a:solidFill>
                <a:latin typeface="+mj-lt"/>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S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55826" y="224912"/>
            <a:ext cx="718036" cy="731520"/>
          </a:xfrm>
          <a:prstGeom prst="rect">
            <a:avLst/>
          </a:prstGeom>
        </p:spPr>
      </p:pic>
      <p:sp>
        <p:nvSpPr>
          <p:cNvPr id="16" name="Slide Number Placeholder 5"/>
          <p:cNvSpPr>
            <a:spLocks noGrp="1"/>
          </p:cNvSpPr>
          <p:nvPr>
            <p:ph type="sldNum" sz="quarter" idx="12"/>
          </p:nvPr>
        </p:nvSpPr>
        <p:spPr>
          <a:xfrm>
            <a:off x="9230662" y="6395774"/>
            <a:ext cx="2743200" cy="365125"/>
          </a:xfrm>
        </p:spPr>
        <p:txBody>
          <a:bodyPr/>
          <a:lstStyle>
            <a:lvl1pPr>
              <a:defRPr>
                <a:solidFill>
                  <a:schemeClr val="tx1">
                    <a:lumMod val="90000"/>
                    <a:lumOff val="10000"/>
                  </a:schemeClr>
                </a:solidFill>
              </a:defRPr>
            </a:lvl1pPr>
          </a:lstStyle>
          <a:p>
            <a:r>
              <a:rPr lang="en-US" dirty="0"/>
              <a:t> Presentation Title | </a:t>
            </a:r>
            <a:fld id="{C26AAFF7-C4D7-4A72-B8FA-A17532192431}" type="slidenum">
              <a:rPr lang="en-US" smtClean="0"/>
              <a:pPr/>
              <a:t>‹#›</a:t>
            </a:fld>
            <a:endParaRPr lang="en-US" dirty="0"/>
          </a:p>
        </p:txBody>
      </p:sp>
      <p:pic>
        <p:nvPicPr>
          <p:cNvPr id="9" name="Picture 8" descr="&quot;Idaho Child Nutrition Programs&quot; Logo"/>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3161" y="182616"/>
            <a:ext cx="822960" cy="822960"/>
          </a:xfrm>
          <a:prstGeom prst="rect">
            <a:avLst/>
          </a:prstGeom>
        </p:spPr>
      </p:pic>
    </p:spTree>
    <p:extLst>
      <p:ext uri="{BB962C8B-B14F-4D97-AF65-F5344CB8AC3E}">
        <p14:creationId xmlns:p14="http://schemas.microsoft.com/office/powerpoint/2010/main" val="2126847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5" y="1277086"/>
            <a:ext cx="12173599" cy="3269277"/>
          </a:xfrm>
          <a:prstGeom prst="rect">
            <a:avLst/>
          </a:prstGeom>
        </p:spPr>
      </p:pic>
      <p:sp>
        <p:nvSpPr>
          <p:cNvPr id="10" name="Title 1"/>
          <p:cNvSpPr>
            <a:spLocks noGrp="1"/>
          </p:cNvSpPr>
          <p:nvPr>
            <p:ph type="ctrTitle" hasCustomPrompt="1"/>
          </p:nvPr>
        </p:nvSpPr>
        <p:spPr>
          <a:xfrm>
            <a:off x="535460" y="1266590"/>
            <a:ext cx="7617228" cy="1876899"/>
          </a:xfrm>
        </p:spPr>
        <p:txBody>
          <a:bodyPr anchor="b">
            <a:normAutofit/>
          </a:bodyPr>
          <a:lstStyle>
            <a:lvl1pPr algn="l">
              <a:defRPr sz="4000" b="1" baseline="0">
                <a:solidFill>
                  <a:schemeClr val="bg1"/>
                </a:solidFill>
                <a:effectLst/>
                <a:latin typeface="Cambria" panose="02040503050406030204" pitchFamily="18" charset="0"/>
              </a:defRPr>
            </a:lvl1pPr>
          </a:lstStyle>
          <a:p>
            <a:r>
              <a:rPr lang="en-US" dirty="0"/>
              <a:t>Click here to edit </a:t>
            </a:r>
            <a:br>
              <a:rPr lang="en-US" dirty="0"/>
            </a:br>
            <a:r>
              <a:rPr lang="en-US" dirty="0"/>
              <a:t>master slide</a:t>
            </a:r>
          </a:p>
        </p:txBody>
      </p:sp>
      <p:sp>
        <p:nvSpPr>
          <p:cNvPr id="13" name="Subtitle 2"/>
          <p:cNvSpPr>
            <a:spLocks noGrp="1"/>
          </p:cNvSpPr>
          <p:nvPr>
            <p:ph type="subTitle" idx="1" hasCustomPrompt="1"/>
          </p:nvPr>
        </p:nvSpPr>
        <p:spPr>
          <a:xfrm>
            <a:off x="535460" y="3224397"/>
            <a:ext cx="7617228" cy="1057046"/>
          </a:xfrm>
        </p:spPr>
        <p:txBody>
          <a:bodyPr/>
          <a:lstStyle>
            <a:lvl1pPr marL="0" indent="0" algn="l">
              <a:buNone/>
              <a:defRPr sz="2000" cap="none" baseline="0">
                <a:solidFill>
                  <a:schemeClr val="bg1"/>
                </a:solidFill>
                <a:latin typeface="+mj-lt"/>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here to edit subtitle</a:t>
            </a:r>
          </a:p>
        </p:txBody>
      </p:sp>
      <p:sp>
        <p:nvSpPr>
          <p:cNvPr id="15" name="Slide Number Placeholder 5"/>
          <p:cNvSpPr>
            <a:spLocks noGrp="1"/>
          </p:cNvSpPr>
          <p:nvPr>
            <p:ph type="sldNum" sz="quarter" idx="12"/>
          </p:nvPr>
        </p:nvSpPr>
        <p:spPr>
          <a:xfrm>
            <a:off x="9230662" y="6395774"/>
            <a:ext cx="2743200" cy="365125"/>
          </a:xfrm>
        </p:spPr>
        <p:txBody>
          <a:bodyPr/>
          <a:lstStyle>
            <a:lvl1pPr>
              <a:defRPr>
                <a:solidFill>
                  <a:schemeClr val="tx1">
                    <a:lumMod val="90000"/>
                    <a:lumOff val="10000"/>
                  </a:schemeClr>
                </a:solidFill>
              </a:defRPr>
            </a:lvl1pPr>
          </a:lstStyle>
          <a:p>
            <a:r>
              <a:rPr lang="en-US" dirty="0"/>
              <a:t> Presentation Title | </a:t>
            </a:r>
            <a:fld id="{C26AAFF7-C4D7-4A72-B8FA-A17532192431}" type="slidenum">
              <a:rPr lang="en-US" smtClean="0"/>
              <a:pPr/>
              <a:t>‹#›</a:t>
            </a:fld>
            <a:endParaRPr lang="en-US" dirty="0"/>
          </a:p>
        </p:txBody>
      </p:sp>
      <p:pic>
        <p:nvPicPr>
          <p:cNvPr id="11" name="Picture 10" descr="&quot;Idaho Child Nutrition Programs&quot;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9860" y="160257"/>
            <a:ext cx="914400" cy="914400"/>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5460" y="160257"/>
            <a:ext cx="914400" cy="914400"/>
          </a:xfrm>
          <a:prstGeom prst="rect">
            <a:avLst/>
          </a:prstGeom>
        </p:spPr>
      </p:pic>
    </p:spTree>
    <p:extLst>
      <p:ext uri="{BB962C8B-B14F-4D97-AF65-F5344CB8AC3E}">
        <p14:creationId xmlns:p14="http://schemas.microsoft.com/office/powerpoint/2010/main" val="2447089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1374465" cy="988601"/>
          </a:xfrm>
          <a:prstGeom prst="rect">
            <a:avLst/>
          </a:prstGeom>
        </p:spPr>
      </p:pic>
      <p:sp>
        <p:nvSpPr>
          <p:cNvPr id="19" name="Title 1"/>
          <p:cNvSpPr>
            <a:spLocks noGrp="1"/>
          </p:cNvSpPr>
          <p:nvPr>
            <p:ph type="title"/>
          </p:nvPr>
        </p:nvSpPr>
        <p:spPr>
          <a:xfrm>
            <a:off x="434304" y="0"/>
            <a:ext cx="10515600" cy="988601"/>
          </a:xfrm>
        </p:spPr>
        <p:txBody>
          <a:bodyPr>
            <a:normAutofit/>
          </a:bodyPr>
          <a:lstStyle>
            <a:lvl1pPr>
              <a:defRPr sz="4000" b="1" baseline="0">
                <a:solidFill>
                  <a:schemeClr val="bg1"/>
                </a:solidFill>
                <a:effectLst/>
                <a:latin typeface="Cambria" panose="02040503050406030204" pitchFamily="18" charset="0"/>
              </a:defRPr>
            </a:lvl1pPr>
          </a:lstStyle>
          <a:p>
            <a:r>
              <a:rPr lang="en-US" dirty="0"/>
              <a:t>Click to edit Master title style</a:t>
            </a:r>
          </a:p>
        </p:txBody>
      </p:sp>
      <p:sp>
        <p:nvSpPr>
          <p:cNvPr id="3" name="Content Placeholder 2"/>
          <p:cNvSpPr>
            <a:spLocks noGrp="1"/>
          </p:cNvSpPr>
          <p:nvPr>
            <p:ph sz="half" idx="1"/>
          </p:nvPr>
        </p:nvSpPr>
        <p:spPr>
          <a:xfrm>
            <a:off x="740226" y="1344684"/>
            <a:ext cx="5181600" cy="4351338"/>
          </a:xfrm>
        </p:spPr>
        <p:txBody>
          <a:bodyPr>
            <a:normAutofit/>
          </a:bodyPr>
          <a:lstStyle>
            <a:lvl1pPr>
              <a:defRPr sz="3600">
                <a:latin typeface="+mj-lt"/>
                <a:ea typeface="Open Sans Light" panose="020B0306030504020204" pitchFamily="34" charset="0"/>
                <a:cs typeface="Open Sans Light" panose="020B0306030504020204" pitchFamily="34" charset="0"/>
              </a:defRPr>
            </a:lvl1pPr>
            <a:lvl2pPr>
              <a:defRPr sz="3200">
                <a:latin typeface="+mj-lt"/>
                <a:ea typeface="Open Sans Light" panose="020B0306030504020204" pitchFamily="34" charset="0"/>
                <a:cs typeface="Open Sans Light" panose="020B0306030504020204" pitchFamily="34" charset="0"/>
              </a:defRPr>
            </a:lvl2pPr>
            <a:lvl3pPr>
              <a:defRPr sz="2800">
                <a:latin typeface="+mj-lt"/>
                <a:ea typeface="Open Sans Light" panose="020B0306030504020204" pitchFamily="34" charset="0"/>
                <a:cs typeface="Open Sans Light" panose="020B0306030504020204" pitchFamily="34" charset="0"/>
              </a:defRPr>
            </a:lvl3pPr>
            <a:lvl4pPr>
              <a:defRPr sz="2400">
                <a:latin typeface="+mj-lt"/>
                <a:ea typeface="Open Sans Light" panose="020B0306030504020204" pitchFamily="34" charset="0"/>
                <a:cs typeface="Open Sans Light" panose="020B0306030504020204" pitchFamily="34" charset="0"/>
              </a:defRPr>
            </a:lvl4pPr>
            <a:lvl5pPr>
              <a:defRPr sz="2400">
                <a:latin typeface="+mj-lt"/>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74226" y="1344684"/>
            <a:ext cx="5181600" cy="4351338"/>
          </a:xfrm>
        </p:spPr>
        <p:txBody>
          <a:bodyPr>
            <a:normAutofit/>
          </a:bodyPr>
          <a:lstStyle>
            <a:lvl1pPr>
              <a:defRPr sz="3600">
                <a:latin typeface="+mj-lt"/>
                <a:ea typeface="Open Sans Light" panose="020B0306030504020204" pitchFamily="34" charset="0"/>
                <a:cs typeface="Open Sans Light" panose="020B0306030504020204" pitchFamily="34" charset="0"/>
              </a:defRPr>
            </a:lvl1pPr>
            <a:lvl2pPr>
              <a:defRPr sz="3200">
                <a:latin typeface="+mj-lt"/>
                <a:ea typeface="Open Sans Light" panose="020B0306030504020204" pitchFamily="34" charset="0"/>
                <a:cs typeface="Open Sans Light" panose="020B0306030504020204" pitchFamily="34" charset="0"/>
              </a:defRPr>
            </a:lvl2pPr>
            <a:lvl3pPr>
              <a:defRPr sz="2800">
                <a:latin typeface="+mj-lt"/>
                <a:ea typeface="Open Sans Light" panose="020B0306030504020204" pitchFamily="34" charset="0"/>
                <a:cs typeface="Open Sans Light" panose="020B0306030504020204" pitchFamily="34" charset="0"/>
              </a:defRPr>
            </a:lvl3pPr>
            <a:lvl4pPr>
              <a:defRPr sz="2400">
                <a:latin typeface="+mj-lt"/>
                <a:ea typeface="Open Sans Light" panose="020B0306030504020204" pitchFamily="34" charset="0"/>
                <a:cs typeface="Open Sans Light" panose="020B0306030504020204" pitchFamily="34" charset="0"/>
              </a:defRPr>
            </a:lvl4pPr>
            <a:lvl5pPr>
              <a:defRPr sz="2400">
                <a:latin typeface="+mj-lt"/>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12"/>
          </p:nvPr>
        </p:nvSpPr>
        <p:spPr>
          <a:xfrm>
            <a:off x="9230662" y="6395774"/>
            <a:ext cx="2743200" cy="365125"/>
          </a:xfrm>
        </p:spPr>
        <p:txBody>
          <a:bodyPr/>
          <a:lstStyle>
            <a:lvl1pPr>
              <a:defRPr>
                <a:solidFill>
                  <a:schemeClr val="tx1">
                    <a:lumMod val="90000"/>
                    <a:lumOff val="10000"/>
                  </a:schemeClr>
                </a:solidFill>
              </a:defRPr>
            </a:lvl1pPr>
          </a:lstStyle>
          <a:p>
            <a:r>
              <a:rPr lang="en-US" dirty="0"/>
              <a:t> Presentation Title | </a:t>
            </a:r>
            <a:fld id="{C26AAFF7-C4D7-4A72-B8FA-A17532192431}" type="slidenum">
              <a:rPr lang="en-US" smtClean="0"/>
              <a:pPr/>
              <a:t>‹#›</a:t>
            </a:fld>
            <a:endParaRPr lang="en-US" dirty="0"/>
          </a:p>
        </p:txBody>
      </p:sp>
      <p:pic>
        <p:nvPicPr>
          <p:cNvPr id="9" name="Picture 8" descr="S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55826" y="224912"/>
            <a:ext cx="718036" cy="731520"/>
          </a:xfrm>
          <a:prstGeom prst="rect">
            <a:avLst/>
          </a:prstGeom>
        </p:spPr>
      </p:pic>
      <p:pic>
        <p:nvPicPr>
          <p:cNvPr id="10" name="Picture 9" descr="&quot;Idaho Child Nutrition Programs&quot; Logo"/>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3161" y="182616"/>
            <a:ext cx="822960" cy="822960"/>
          </a:xfrm>
          <a:prstGeom prst="rect">
            <a:avLst/>
          </a:prstGeom>
        </p:spPr>
      </p:pic>
    </p:spTree>
    <p:extLst>
      <p:ext uri="{BB962C8B-B14F-4D97-AF65-F5344CB8AC3E}">
        <p14:creationId xmlns:p14="http://schemas.microsoft.com/office/powerpoint/2010/main" val="3240355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1374465" cy="988601"/>
          </a:xfrm>
          <a:prstGeom prst="rect">
            <a:avLst/>
          </a:prstGeom>
        </p:spPr>
      </p:pic>
      <p:pic>
        <p:nvPicPr>
          <p:cNvPr id="12" name="Picture 11" descr="SDE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55826" y="224912"/>
            <a:ext cx="718036" cy="731520"/>
          </a:xfrm>
          <a:prstGeom prst="rect">
            <a:avLst/>
          </a:prstGeom>
        </p:spPr>
      </p:pic>
      <p:pic>
        <p:nvPicPr>
          <p:cNvPr id="13" name="Picture 12" descr="&quot;Idaho Child Nutrition Programs&quot; Logo"/>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43161" y="182616"/>
            <a:ext cx="822960" cy="822960"/>
          </a:xfrm>
          <a:prstGeom prst="rect">
            <a:avLst/>
          </a:prstGeom>
        </p:spPr>
      </p:pic>
      <p:sp>
        <p:nvSpPr>
          <p:cNvPr id="21" name="Title 1"/>
          <p:cNvSpPr>
            <a:spLocks noGrp="1"/>
          </p:cNvSpPr>
          <p:nvPr>
            <p:ph type="title"/>
          </p:nvPr>
        </p:nvSpPr>
        <p:spPr>
          <a:xfrm>
            <a:off x="434304" y="0"/>
            <a:ext cx="10515600" cy="988601"/>
          </a:xfrm>
        </p:spPr>
        <p:txBody>
          <a:bodyPr>
            <a:normAutofit/>
          </a:bodyPr>
          <a:lstStyle>
            <a:lvl1pPr>
              <a:defRPr sz="4000" b="1" baseline="0">
                <a:solidFill>
                  <a:schemeClr val="bg1"/>
                </a:solidFill>
                <a:effectLst/>
                <a:latin typeface="Cambria" panose="02040503050406030204" pitchFamily="18" charset="0"/>
              </a:defRPr>
            </a:lvl1pPr>
          </a:lstStyle>
          <a:p>
            <a:r>
              <a:rPr lang="en-US" dirty="0"/>
              <a:t>Click to edit Master title style</a:t>
            </a:r>
          </a:p>
        </p:txBody>
      </p:sp>
      <p:sp>
        <p:nvSpPr>
          <p:cNvPr id="3" name="Text Placeholder 2"/>
          <p:cNvSpPr>
            <a:spLocks noGrp="1"/>
          </p:cNvSpPr>
          <p:nvPr>
            <p:ph type="body" idx="1"/>
          </p:nvPr>
        </p:nvSpPr>
        <p:spPr>
          <a:xfrm>
            <a:off x="740226" y="1035906"/>
            <a:ext cx="5157787" cy="823912"/>
          </a:xfrm>
        </p:spPr>
        <p:txBody>
          <a:bodyPr anchor="b"/>
          <a:lstStyle>
            <a:lvl1pPr marL="0" indent="0">
              <a:buNone/>
              <a:defRPr sz="2400" b="1">
                <a:solidFill>
                  <a:schemeClr val="tx1">
                    <a:lumMod val="90000"/>
                    <a:lumOff val="10000"/>
                  </a:schemeClr>
                </a:solidFill>
                <a:latin typeface="+mn-lt"/>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740226" y="1859818"/>
            <a:ext cx="5157787" cy="3684588"/>
          </a:xfrm>
        </p:spPr>
        <p:txBody>
          <a:bodyPr/>
          <a:lstStyle>
            <a:lvl1pPr>
              <a:defRPr>
                <a:solidFill>
                  <a:schemeClr val="tx1">
                    <a:lumMod val="90000"/>
                    <a:lumOff val="10000"/>
                  </a:schemeClr>
                </a:solidFill>
                <a:latin typeface="+mj-lt"/>
                <a:ea typeface="Open Sans Light" panose="020B0306030504020204" pitchFamily="34" charset="0"/>
                <a:cs typeface="Open Sans Light" panose="020B0306030504020204" pitchFamily="34" charset="0"/>
              </a:defRPr>
            </a:lvl1pPr>
            <a:lvl2pPr>
              <a:defRPr>
                <a:solidFill>
                  <a:schemeClr val="tx1">
                    <a:lumMod val="90000"/>
                    <a:lumOff val="10000"/>
                  </a:schemeClr>
                </a:solidFill>
                <a:latin typeface="+mj-lt"/>
                <a:ea typeface="Open Sans Light" panose="020B0306030504020204" pitchFamily="34" charset="0"/>
                <a:cs typeface="Open Sans Light" panose="020B0306030504020204" pitchFamily="34" charset="0"/>
              </a:defRPr>
            </a:lvl2pPr>
            <a:lvl3pPr>
              <a:defRPr>
                <a:solidFill>
                  <a:schemeClr val="tx1">
                    <a:lumMod val="90000"/>
                    <a:lumOff val="10000"/>
                  </a:schemeClr>
                </a:solidFill>
                <a:latin typeface="+mj-lt"/>
                <a:ea typeface="Open Sans Light" panose="020B0306030504020204" pitchFamily="34" charset="0"/>
                <a:cs typeface="Open Sans Light" panose="020B0306030504020204" pitchFamily="34" charset="0"/>
              </a:defRPr>
            </a:lvl3pPr>
            <a:lvl4pPr>
              <a:defRPr>
                <a:solidFill>
                  <a:schemeClr val="tx1">
                    <a:lumMod val="90000"/>
                    <a:lumOff val="10000"/>
                  </a:schemeClr>
                </a:solidFill>
                <a:latin typeface="+mj-lt"/>
                <a:ea typeface="Open Sans Light" panose="020B0306030504020204" pitchFamily="34" charset="0"/>
                <a:cs typeface="Open Sans Light" panose="020B0306030504020204" pitchFamily="34" charset="0"/>
              </a:defRPr>
            </a:lvl4pPr>
            <a:lvl5pPr>
              <a:defRPr>
                <a:solidFill>
                  <a:schemeClr val="tx1">
                    <a:lumMod val="90000"/>
                    <a:lumOff val="10000"/>
                  </a:schemeClr>
                </a:solidFill>
                <a:latin typeface="+mj-lt"/>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72638" y="1035906"/>
            <a:ext cx="5183188" cy="823912"/>
          </a:xfrm>
        </p:spPr>
        <p:txBody>
          <a:bodyPr anchor="b"/>
          <a:lstStyle>
            <a:lvl1pPr marL="0" indent="0">
              <a:buNone/>
              <a:defRPr sz="2400" b="1">
                <a:solidFill>
                  <a:schemeClr val="tx1">
                    <a:lumMod val="90000"/>
                    <a:lumOff val="10000"/>
                  </a:schemeClr>
                </a:solidFill>
                <a:latin typeface="+mn-lt"/>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072638" y="1859818"/>
            <a:ext cx="5183188" cy="3684588"/>
          </a:xfrm>
        </p:spPr>
        <p:txBody>
          <a:bodyPr/>
          <a:lstStyle>
            <a:lvl1pPr>
              <a:defRPr>
                <a:solidFill>
                  <a:schemeClr val="tx1">
                    <a:lumMod val="90000"/>
                    <a:lumOff val="10000"/>
                  </a:schemeClr>
                </a:solidFill>
                <a:latin typeface="+mj-lt"/>
                <a:ea typeface="Open Sans Light" panose="020B0306030504020204" pitchFamily="34" charset="0"/>
                <a:cs typeface="Open Sans Light" panose="020B0306030504020204" pitchFamily="34" charset="0"/>
              </a:defRPr>
            </a:lvl1pPr>
            <a:lvl2pPr>
              <a:defRPr>
                <a:solidFill>
                  <a:schemeClr val="tx1">
                    <a:lumMod val="90000"/>
                    <a:lumOff val="10000"/>
                  </a:schemeClr>
                </a:solidFill>
                <a:latin typeface="+mj-lt"/>
                <a:ea typeface="Open Sans Light" panose="020B0306030504020204" pitchFamily="34" charset="0"/>
                <a:cs typeface="Open Sans Light" panose="020B0306030504020204" pitchFamily="34" charset="0"/>
              </a:defRPr>
            </a:lvl2pPr>
            <a:lvl3pPr>
              <a:defRPr>
                <a:solidFill>
                  <a:schemeClr val="tx1">
                    <a:lumMod val="90000"/>
                    <a:lumOff val="10000"/>
                  </a:schemeClr>
                </a:solidFill>
                <a:latin typeface="+mj-lt"/>
                <a:ea typeface="Open Sans Light" panose="020B0306030504020204" pitchFamily="34" charset="0"/>
                <a:cs typeface="Open Sans Light" panose="020B0306030504020204" pitchFamily="34" charset="0"/>
              </a:defRPr>
            </a:lvl3pPr>
            <a:lvl4pPr>
              <a:defRPr>
                <a:solidFill>
                  <a:schemeClr val="tx1">
                    <a:lumMod val="90000"/>
                    <a:lumOff val="10000"/>
                  </a:schemeClr>
                </a:solidFill>
                <a:latin typeface="+mj-lt"/>
                <a:ea typeface="Open Sans Light" panose="020B0306030504020204" pitchFamily="34" charset="0"/>
                <a:cs typeface="Open Sans Light" panose="020B0306030504020204" pitchFamily="34" charset="0"/>
              </a:defRPr>
            </a:lvl4pPr>
            <a:lvl5pPr>
              <a:defRPr>
                <a:solidFill>
                  <a:schemeClr val="tx1">
                    <a:lumMod val="90000"/>
                    <a:lumOff val="10000"/>
                  </a:schemeClr>
                </a:solidFill>
                <a:latin typeface="+mj-lt"/>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5"/>
          <p:cNvSpPr>
            <a:spLocks noGrp="1"/>
          </p:cNvSpPr>
          <p:nvPr>
            <p:ph type="sldNum" sz="quarter" idx="12"/>
          </p:nvPr>
        </p:nvSpPr>
        <p:spPr>
          <a:xfrm>
            <a:off x="9230662" y="6395774"/>
            <a:ext cx="2743200" cy="365125"/>
          </a:xfrm>
        </p:spPr>
        <p:txBody>
          <a:bodyPr/>
          <a:lstStyle>
            <a:lvl1pPr>
              <a:defRPr>
                <a:solidFill>
                  <a:schemeClr val="tx1">
                    <a:lumMod val="90000"/>
                    <a:lumOff val="10000"/>
                  </a:schemeClr>
                </a:solidFill>
              </a:defRPr>
            </a:lvl1pPr>
          </a:lstStyle>
          <a:p>
            <a:r>
              <a:rPr lang="en-US" dirty="0"/>
              <a:t> Presentation Title | </a:t>
            </a:r>
            <a:fld id="{C26AAFF7-C4D7-4A72-B8FA-A17532192431}" type="slidenum">
              <a:rPr lang="en-US" smtClean="0"/>
              <a:pPr/>
              <a:t>‹#›</a:t>
            </a:fld>
            <a:endParaRPr lang="en-US" dirty="0"/>
          </a:p>
        </p:txBody>
      </p:sp>
    </p:spTree>
    <p:extLst>
      <p:ext uri="{BB962C8B-B14F-4D97-AF65-F5344CB8AC3E}">
        <p14:creationId xmlns:p14="http://schemas.microsoft.com/office/powerpoint/2010/main" val="195201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Title 1"/>
          <p:cNvSpPr>
            <a:spLocks noGrp="1"/>
          </p:cNvSpPr>
          <p:nvPr>
            <p:ph type="title"/>
          </p:nvPr>
        </p:nvSpPr>
        <p:spPr>
          <a:xfrm>
            <a:off x="949295" y="0"/>
            <a:ext cx="10515600" cy="1325563"/>
          </a:xfrm>
        </p:spPr>
        <p:txBody>
          <a:bodyPr>
            <a:normAutofit/>
          </a:bodyPr>
          <a:lstStyle>
            <a:lvl1pPr algn="ctr">
              <a:defRPr sz="4000">
                <a:latin typeface="+mj-lt"/>
                <a:ea typeface="Open Sans Light" panose="020B0306030504020204" pitchFamily="34" charset="0"/>
                <a:cs typeface="Open Sans Light" panose="020B0306030504020204" pitchFamily="34" charset="0"/>
              </a:defRPr>
            </a:lvl1pPr>
          </a:lstStyle>
          <a:p>
            <a:r>
              <a:rPr lang="en-US" dirty="0"/>
              <a:t>Click to edit Master title style</a:t>
            </a:r>
          </a:p>
        </p:txBody>
      </p:sp>
      <p:sp>
        <p:nvSpPr>
          <p:cNvPr id="9" name="Slide Number Placeholder 5"/>
          <p:cNvSpPr>
            <a:spLocks noGrp="1"/>
          </p:cNvSpPr>
          <p:nvPr>
            <p:ph type="sldNum" sz="quarter" idx="12"/>
          </p:nvPr>
        </p:nvSpPr>
        <p:spPr>
          <a:xfrm>
            <a:off x="9230662" y="6395774"/>
            <a:ext cx="2743200" cy="365125"/>
          </a:xfrm>
        </p:spPr>
        <p:txBody>
          <a:bodyPr/>
          <a:lstStyle>
            <a:lvl1pPr>
              <a:defRPr>
                <a:solidFill>
                  <a:schemeClr val="tx1">
                    <a:lumMod val="90000"/>
                    <a:lumOff val="10000"/>
                  </a:schemeClr>
                </a:solidFill>
              </a:defRPr>
            </a:lvl1pPr>
          </a:lstStyle>
          <a:p>
            <a:r>
              <a:rPr lang="en-US" dirty="0"/>
              <a:t> Presentation Title | </a:t>
            </a:r>
            <a:fld id="{C26AAFF7-C4D7-4A72-B8FA-A17532192431}" type="slidenum">
              <a:rPr lang="en-US" smtClean="0"/>
              <a:pPr/>
              <a:t>‹#›</a:t>
            </a:fld>
            <a:endParaRPr lang="en-US" dirty="0"/>
          </a:p>
        </p:txBody>
      </p:sp>
    </p:spTree>
    <p:extLst>
      <p:ext uri="{BB962C8B-B14F-4D97-AF65-F5344CB8AC3E}">
        <p14:creationId xmlns:p14="http://schemas.microsoft.com/office/powerpoint/2010/main" val="1159243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2131219"/>
          </a:xfrm>
          <a:prstGeom prst="rect">
            <a:avLst/>
          </a:prstGeom>
        </p:spPr>
      </p:pic>
      <p:sp>
        <p:nvSpPr>
          <p:cNvPr id="2" name="Title 1"/>
          <p:cNvSpPr>
            <a:spLocks noGrp="1"/>
          </p:cNvSpPr>
          <p:nvPr>
            <p:ph type="title"/>
          </p:nvPr>
        </p:nvSpPr>
        <p:spPr>
          <a:xfrm>
            <a:off x="573560" y="406568"/>
            <a:ext cx="6211801" cy="1325563"/>
          </a:xfrm>
        </p:spPr>
        <p:txBody>
          <a:bodyPr>
            <a:normAutofit/>
          </a:bodyPr>
          <a:lstStyle>
            <a:lvl1pPr>
              <a:defRPr sz="4000" b="1" baseline="0">
                <a:solidFill>
                  <a:schemeClr val="bg1"/>
                </a:solidFill>
                <a:effectLst/>
                <a:latin typeface="Cambria" panose="02040503050406030204" pitchFamily="18" charset="0"/>
              </a:defRPr>
            </a:lvl1pPr>
          </a:lstStyle>
          <a:p>
            <a:r>
              <a:rPr lang="en-US" dirty="0"/>
              <a:t>Click to edit Master title style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978234"/>
            <a:ext cx="4887589" cy="879766"/>
          </a:xfrm>
          <a:prstGeom prst="rect">
            <a:avLst/>
          </a:prstGeom>
        </p:spPr>
      </p:pic>
      <p:sp>
        <p:nvSpPr>
          <p:cNvPr id="3" name="Date Placeholder 2"/>
          <p:cNvSpPr>
            <a:spLocks noGrp="1"/>
          </p:cNvSpPr>
          <p:nvPr>
            <p:ph type="dt" sz="half" idx="10"/>
          </p:nvPr>
        </p:nvSpPr>
        <p:spPr>
          <a:xfrm>
            <a:off x="9230662" y="6026385"/>
            <a:ext cx="2743200" cy="365125"/>
          </a:xfrm>
        </p:spPr>
        <p:txBody>
          <a:bodyPr/>
          <a:lstStyle>
            <a:lvl1pPr algn="r">
              <a:defRPr>
                <a:solidFill>
                  <a:schemeClr val="tx1">
                    <a:lumMod val="90000"/>
                    <a:lumOff val="10000"/>
                  </a:schemeClr>
                </a:solidFill>
              </a:defRPr>
            </a:lvl1pPr>
          </a:lstStyle>
          <a:p>
            <a:endParaRPr lang="en-US" dirty="0"/>
          </a:p>
        </p:txBody>
      </p:sp>
      <p:sp>
        <p:nvSpPr>
          <p:cNvPr id="18" name="Slide Number Placeholder 5"/>
          <p:cNvSpPr>
            <a:spLocks noGrp="1"/>
          </p:cNvSpPr>
          <p:nvPr>
            <p:ph type="sldNum" sz="quarter" idx="12"/>
          </p:nvPr>
        </p:nvSpPr>
        <p:spPr>
          <a:xfrm>
            <a:off x="9230662" y="6395774"/>
            <a:ext cx="2743200" cy="365125"/>
          </a:xfrm>
        </p:spPr>
        <p:txBody>
          <a:bodyPr/>
          <a:lstStyle>
            <a:lvl1pPr>
              <a:defRPr>
                <a:solidFill>
                  <a:schemeClr val="tx1">
                    <a:lumMod val="90000"/>
                    <a:lumOff val="10000"/>
                  </a:schemeClr>
                </a:solidFill>
              </a:defRPr>
            </a:lvl1pPr>
          </a:lstStyle>
          <a:p>
            <a:r>
              <a:rPr lang="en-US" dirty="0"/>
              <a:t> Presentation Title | </a:t>
            </a:r>
            <a:fld id="{C26AAFF7-C4D7-4A72-B8FA-A17532192431}" type="slidenum">
              <a:rPr lang="en-US" smtClean="0"/>
              <a:pPr/>
              <a:t>‹#›</a:t>
            </a:fld>
            <a:endParaRPr lang="en-US" dirty="0"/>
          </a:p>
        </p:txBody>
      </p:sp>
      <p:sp>
        <p:nvSpPr>
          <p:cNvPr id="10" name="Subtitle 2"/>
          <p:cNvSpPr txBox="1">
            <a:spLocks/>
          </p:cNvSpPr>
          <p:nvPr userDrawn="1"/>
        </p:nvSpPr>
        <p:spPr>
          <a:xfrm>
            <a:off x="232018" y="6126963"/>
            <a:ext cx="4655571" cy="7052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cap="all" baseline="0">
                <a:solidFill>
                  <a:schemeClr val="bg1"/>
                </a:solidFill>
                <a:latin typeface="Open Sans Light" panose="020B03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b="1" i="1" cap="none" baseline="0" dirty="0">
                <a:solidFill>
                  <a:schemeClr val="bg2">
                    <a:lumMod val="25000"/>
                  </a:schemeClr>
                </a:solidFill>
                <a:latin typeface="+mn-lt"/>
                <a:ea typeface="Open Sans Semibold" panose="020B0706030804020204" pitchFamily="34" charset="0"/>
                <a:cs typeface="Open Sans Semibold" panose="020B0706030804020204" pitchFamily="34" charset="0"/>
              </a:rPr>
              <a:t>Supporting Schools and Students to Achieve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000" b="0" i="0" kern="1200" cap="all" baseline="0" dirty="0">
                <a:solidFill>
                  <a:schemeClr val="bg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Sherri Ybarra, ED.s., Superintendent of Public INSTRUCTION</a:t>
            </a:r>
          </a:p>
          <a:p>
            <a:endParaRPr lang="en-US" sz="1600" b="1" i="1" cap="none" baseline="0" dirty="0">
              <a:solidFill>
                <a:schemeClr val="bg2">
                  <a:lumMod val="25000"/>
                </a:schemeClr>
              </a:solidFill>
              <a:latin typeface="+mn-lt"/>
              <a:ea typeface="Open Sans Semibold" panose="020B0706030804020204" pitchFamily="34" charset="0"/>
              <a:cs typeface="Open Sans Semibold" panose="020B0706030804020204" pitchFamily="34" charset="0"/>
            </a:endParaRPr>
          </a:p>
        </p:txBody>
      </p:sp>
      <p:pic>
        <p:nvPicPr>
          <p:cNvPr id="13" name="Picture 12" descr="&quot;Idaho Child Nutrition Programs&quot; Logo"/>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20780" y="4826260"/>
            <a:ext cx="914400" cy="914400"/>
          </a:xfrm>
          <a:prstGeom prst="rect">
            <a:avLst/>
          </a:prstGeom>
        </p:spPr>
      </p:pic>
      <p:pic>
        <p:nvPicPr>
          <p:cNvPr id="15" name="Picture 1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3650" y="4826260"/>
            <a:ext cx="914400" cy="914400"/>
          </a:xfrm>
          <a:prstGeom prst="rect">
            <a:avLst/>
          </a:prstGeom>
        </p:spPr>
      </p:pic>
    </p:spTree>
    <p:extLst>
      <p:ext uri="{BB962C8B-B14F-4D97-AF65-F5344CB8AC3E}">
        <p14:creationId xmlns:p14="http://schemas.microsoft.com/office/powerpoint/2010/main" val="378792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6AAFF7-C4D7-4A72-B8FA-A17532192431}" type="slidenum">
              <a:rPr lang="en-US" smtClean="0"/>
              <a:t>‹#›</a:t>
            </a:fld>
            <a:endParaRPr lang="en-US" dirty="0"/>
          </a:p>
        </p:txBody>
      </p:sp>
    </p:spTree>
    <p:extLst>
      <p:ext uri="{BB962C8B-B14F-4D97-AF65-F5344CB8AC3E}">
        <p14:creationId xmlns:p14="http://schemas.microsoft.com/office/powerpoint/2010/main" val="737610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6AAFF7-C4D7-4A72-B8FA-A17532192431}" type="slidenum">
              <a:rPr lang="en-US" smtClean="0"/>
              <a:t>‹#›</a:t>
            </a:fld>
            <a:endParaRPr lang="en-US" dirty="0"/>
          </a:p>
        </p:txBody>
      </p:sp>
    </p:spTree>
    <p:extLst>
      <p:ext uri="{BB962C8B-B14F-4D97-AF65-F5344CB8AC3E}">
        <p14:creationId xmlns:p14="http://schemas.microsoft.com/office/powerpoint/2010/main" val="3447785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6AAFF7-C4D7-4A72-B8FA-A17532192431}" type="slidenum">
              <a:rPr lang="en-US" smtClean="0"/>
              <a:t>‹#›</a:t>
            </a:fld>
            <a:endParaRPr lang="en-US" dirty="0"/>
          </a:p>
        </p:txBody>
      </p:sp>
    </p:spTree>
    <p:extLst>
      <p:ext uri="{BB962C8B-B14F-4D97-AF65-F5344CB8AC3E}">
        <p14:creationId xmlns:p14="http://schemas.microsoft.com/office/powerpoint/2010/main" val="10262425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4"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dailyclipart.net/clipart/category/graduation-clip-art/"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108.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11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5.jpeg"/></Relationships>
</file>

<file path=ppt/slides/_rels/slide11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hyperlink" Target="https://pngimg.com/download/12761" TargetMode="Externa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https://www.fns.usda.gov/resources" TargetMode="External"/><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hyperlink" Target="https://www.sde.idaho.gov/cnp/cacfp/" TargetMode="External"/><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hyperlink" Target="https://www.sde.idaho.gov/cnp/resource-center.html" TargetMode="Externa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flickr.com/photos/7304492@n06/417707195" TargetMode="External"/><Relationship Id="rId3" Type="http://schemas.openxmlformats.org/officeDocument/2006/relationships/image" Target="../media/image17.png"/><Relationship Id="rId7"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pixabay.com/en/milk-glass-drink-fresh-beverage-435295/" TargetMode="External"/><Relationship Id="rId5" Type="http://schemas.openxmlformats.org/officeDocument/2006/relationships/image" Target="../media/image19.png"/><Relationship Id="rId4" Type="http://schemas.openxmlformats.org/officeDocument/2006/relationships/image" Target="../media/image18.jpg"/></Relationships>
</file>

<file path=ppt/slides/_rels/slide16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hyperlink" Target="http://adjust.blogspot.com/2007_07_01_archive.html" TargetMode="Externa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68.xml"/><Relationship Id="rId1" Type="http://schemas.openxmlformats.org/officeDocument/2006/relationships/slideLayout" Target="../slideLayouts/slideLayout2.xml"/><Relationship Id="rId4" Type="http://schemas.openxmlformats.org/officeDocument/2006/relationships/hyperlink" Target="https://pixabay.com/en/business-globe-world-global-earth-1037696/" TargetMode="Externa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hyperlink" Target="http://freefoodphotos.com/imagelibrary/vegetables/slides/sliced_whole_cucumber.html" TargetMode="External"/><Relationship Id="rId4" Type="http://schemas.openxmlformats.org/officeDocument/2006/relationships/image" Target="../media/image21.jpg"/></Relationships>
</file>

<file path=ppt/slides/_rels/slide170.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70.xml"/><Relationship Id="rId1" Type="http://schemas.openxmlformats.org/officeDocument/2006/relationships/slideLayout" Target="../slideLayouts/slideLayout2.xml"/><Relationship Id="rId4" Type="http://schemas.openxmlformats.org/officeDocument/2006/relationships/hyperlink" Target="http://chileemployment.cl/check-list-curricular/" TargetMode="Externa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73.xml"/><Relationship Id="rId1" Type="http://schemas.openxmlformats.org/officeDocument/2006/relationships/slideLayout" Target="../slideLayouts/slideLayout2.xml"/><Relationship Id="rId4" Type="http://schemas.openxmlformats.org/officeDocument/2006/relationships/image" Target="../media/image138.jpg"/></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18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83.xml"/><Relationship Id="rId1" Type="http://schemas.openxmlformats.org/officeDocument/2006/relationships/slideLayout" Target="../slideLayouts/slideLayout2.xml"/><Relationship Id="rId4" Type="http://schemas.openxmlformats.org/officeDocument/2006/relationships/hyperlink" Target="https://pixnio.com/people/child-is-taught-to-wash-hands-at-kitchen-sink" TargetMode="Externa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86.xml"/><Relationship Id="rId1" Type="http://schemas.openxmlformats.org/officeDocument/2006/relationships/slideLayout" Target="../slideLayouts/slideLayout2.xml"/><Relationship Id="rId4" Type="http://schemas.openxmlformats.org/officeDocument/2006/relationships/hyperlink" Target="https://phoenixajournal.wordpress.com/2012/01/03/i-was-hoping-for-a-break/" TargetMode="External"/></Relationships>
</file>

<file path=ppt/slides/_rels/slide187.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89.xml"/><Relationship Id="rId1" Type="http://schemas.openxmlformats.org/officeDocument/2006/relationships/slideLayout" Target="../slideLayouts/slideLayout2.xml"/><Relationship Id="rId4" Type="http://schemas.openxmlformats.org/officeDocument/2006/relationships/hyperlink" Target="http://liveanduncensored.com/2009_02_01_archive.html"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jp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hyperlink" Target="http://www.allwhitebackground.com/broccoli.html" TargetMode="External"/><Relationship Id="rId4" Type="http://schemas.openxmlformats.org/officeDocument/2006/relationships/image" Target="../media/image29.jpg"/><Relationship Id="rId9" Type="http://schemas.openxmlformats.org/officeDocument/2006/relationships/image" Target="../media/image31.jpg"/></Relationships>
</file>

<file path=ppt/slides/_rels/slide190.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90.xml"/><Relationship Id="rId1" Type="http://schemas.openxmlformats.org/officeDocument/2006/relationships/slideLayout" Target="../slideLayouts/slideLayout2.xml"/><Relationship Id="rId4" Type="http://schemas.openxmlformats.org/officeDocument/2006/relationships/image" Target="../media/image145.jpg"/></Relationships>
</file>

<file path=ppt/slides/_rels/slide191.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92.xml"/><Relationship Id="rId1" Type="http://schemas.openxmlformats.org/officeDocument/2006/relationships/slideLayout" Target="../slideLayouts/slideLayout2.xml"/><Relationship Id="rId6" Type="http://schemas.openxmlformats.org/officeDocument/2006/relationships/hyperlink" Target="http://www.dudeiwantthat.com/household/tools/professional-eversharp-electric-knife-sharpener.asp" TargetMode="External"/><Relationship Id="rId5" Type="http://schemas.openxmlformats.org/officeDocument/2006/relationships/image" Target="../media/image148.jpg"/><Relationship Id="rId4" Type="http://schemas.openxmlformats.org/officeDocument/2006/relationships/hyperlink" Target="http://handyowner.com/how-to-sharpen-a-knife/" TargetMode="External"/></Relationships>
</file>

<file path=ppt/slides/_rels/slide193.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194.xml"/><Relationship Id="rId1" Type="http://schemas.openxmlformats.org/officeDocument/2006/relationships/slideLayout" Target="../slideLayouts/slideLayout2.xml"/><Relationship Id="rId4" Type="http://schemas.openxmlformats.org/officeDocument/2006/relationships/image" Target="../media/image150.jpg"/></Relationships>
</file>

<file path=ppt/slides/_rels/slide195.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hyperlink" Target="mailto:khuntley@sde.Idaho.gov" TargetMode="External"/><Relationship Id="rId2" Type="http://schemas.openxmlformats.org/officeDocument/2006/relationships/notesSlide" Target="../notesSlides/notesSlide201.xml"/><Relationship Id="rId1" Type="http://schemas.openxmlformats.org/officeDocument/2006/relationships/slideLayout" Target="../slideLayouts/slideLayout7.xml"/><Relationship Id="rId4" Type="http://schemas.openxmlformats.org/officeDocument/2006/relationships/hyperlink" Target="http://www.sde.idaho.gov/cnp/cacfp" TargetMode="Externa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pxhere.com/en/photo/1434697"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phoenixajournal.wordpress.com/2012/01/03/i-was-hoping-for-a-break/"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ron-sheese.wikidot.com/group-ik1"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myedibles.blogspot.com/2012/05/types-of-baking-pans.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pngimg.com/download/19192" TargetMode="External"/><Relationship Id="rId5" Type="http://schemas.openxmlformats.org/officeDocument/2006/relationships/image" Target="../media/image55.png"/><Relationship Id="rId4" Type="http://schemas.openxmlformats.org/officeDocument/2006/relationships/hyperlink" Target="http://www.freefoto.com/preview/04-03-10/Calculator"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fns.usda.gov/usda-standardized-recipe"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teamnutrition.usda.gov/"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7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9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9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hyperlink" Target="http://lawyersandsettlements.com/articles/bpa-breast-cancer/bpa-bisphenol-cancer-2-14674.html"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9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535460" y="4140198"/>
            <a:ext cx="9144000" cy="7509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800" dirty="0">
                <a:ea typeface="Open Sans Light" panose="020B0306030504020204" pitchFamily="34" charset="0"/>
                <a:cs typeface="Open Sans Light" panose="020B0306030504020204" pitchFamily="34" charset="0"/>
              </a:rPr>
              <a:t>Regional Trainings in Coeur d Alene,  Lewiston, </a:t>
            </a:r>
          </a:p>
          <a:p>
            <a:pPr>
              <a:lnSpc>
                <a:spcPct val="100000"/>
              </a:lnSpc>
              <a:spcBef>
                <a:spcPts val="0"/>
              </a:spcBef>
            </a:pPr>
            <a:r>
              <a:rPr lang="en-US" sz="1800" dirty="0">
                <a:ea typeface="Open Sans Light" panose="020B0306030504020204" pitchFamily="34" charset="0"/>
                <a:cs typeface="Open Sans Light" panose="020B0306030504020204" pitchFamily="34" charset="0"/>
              </a:rPr>
              <a:t>Nampa, Boise, Twin Falls, Idaho Falls and Pocatello</a:t>
            </a:r>
          </a:p>
        </p:txBody>
      </p:sp>
      <p:sp>
        <p:nvSpPr>
          <p:cNvPr id="5" name="Subtitle 4"/>
          <p:cNvSpPr>
            <a:spLocks noGrp="1"/>
          </p:cNvSpPr>
          <p:nvPr>
            <p:ph type="subTitle" idx="1"/>
          </p:nvPr>
        </p:nvSpPr>
        <p:spPr/>
        <p:txBody>
          <a:bodyPr>
            <a:normAutofit fontScale="62500" lnSpcReduction="20000"/>
          </a:bodyPr>
          <a:lstStyle/>
          <a:p>
            <a:r>
              <a:rPr lang="en-US" dirty="0"/>
              <a:t>Idaho State Department of Education</a:t>
            </a:r>
          </a:p>
          <a:p>
            <a:r>
              <a:rPr lang="en-US" dirty="0"/>
              <a:t>Child Nutrition Programs</a:t>
            </a:r>
          </a:p>
          <a:p>
            <a:r>
              <a:rPr lang="en-US" dirty="0"/>
              <a:t>August 2, 3,7, 9,10, and 14</a:t>
            </a:r>
          </a:p>
          <a:p>
            <a:r>
              <a:rPr lang="en-US" dirty="0"/>
              <a:t>8:00 am – 5:00 pm  8 hours</a:t>
            </a:r>
          </a:p>
          <a:p>
            <a:endParaRPr lang="en-US" dirty="0"/>
          </a:p>
        </p:txBody>
      </p:sp>
      <p:sp>
        <p:nvSpPr>
          <p:cNvPr id="8" name="Title 7"/>
          <p:cNvSpPr>
            <a:spLocks noGrp="1"/>
          </p:cNvSpPr>
          <p:nvPr>
            <p:ph type="ctrTitle"/>
          </p:nvPr>
        </p:nvSpPr>
        <p:spPr/>
        <p:txBody>
          <a:bodyPr/>
          <a:lstStyle/>
          <a:p>
            <a:r>
              <a:rPr lang="en-US" dirty="0"/>
              <a:t>CACFP Menu Planning </a:t>
            </a:r>
            <a:br>
              <a:rPr lang="en-US" dirty="0"/>
            </a:br>
            <a:r>
              <a:rPr lang="en-US" dirty="0"/>
              <a:t>and Records</a:t>
            </a:r>
          </a:p>
        </p:txBody>
      </p:sp>
    </p:spTree>
    <p:extLst>
      <p:ext uri="{BB962C8B-B14F-4D97-AF65-F5344CB8AC3E}">
        <p14:creationId xmlns:p14="http://schemas.microsoft.com/office/powerpoint/2010/main" val="4057151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Cycle Menus Allow Flexibility</a:t>
            </a:r>
          </a:p>
          <a:p>
            <a:pPr marL="0" indent="0">
              <a:buNone/>
            </a:pPr>
            <a:endParaRPr lang="en-US" sz="1800" dirty="0"/>
          </a:p>
          <a:p>
            <a:pPr marL="0" indent="0">
              <a:buNone/>
            </a:pPr>
            <a:r>
              <a:rPr lang="en-US" sz="3600" dirty="0"/>
              <a:t>Cycle menus are adaptable to fit needs of both the children and the program.</a:t>
            </a:r>
          </a:p>
          <a:p>
            <a:pPr marL="0" indent="0">
              <a:buNone/>
            </a:pPr>
            <a:r>
              <a:rPr lang="en-US" sz="3600" dirty="0"/>
              <a:t>		</a:t>
            </a:r>
            <a:r>
              <a:rPr lang="en-US" sz="3600" b="1" i="1" dirty="0"/>
              <a:t>Example: </a:t>
            </a:r>
            <a:r>
              <a:rPr lang="en-US" sz="3600" dirty="0"/>
              <a:t>annual celebrations, food allergies, 				power outages, field trips, and serving various age 		groups.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10</a:t>
            </a:fld>
            <a:endParaRPr lang="en-US" dirty="0"/>
          </a:p>
        </p:txBody>
      </p:sp>
      <p:pic>
        <p:nvPicPr>
          <p:cNvPr id="3" name="Picture 2">
            <a:extLst>
              <a:ext uri="{FF2B5EF4-FFF2-40B4-BE49-F238E27FC236}">
                <a16:creationId xmlns:a16="http://schemas.microsoft.com/office/drawing/2014/main" id="{E2FE88AA-A850-4F18-9B75-302A23FAFEF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71064" y="3489474"/>
            <a:ext cx="1645666" cy="2758911"/>
          </a:xfrm>
          <a:prstGeom prst="rect">
            <a:avLst/>
          </a:prstGeom>
        </p:spPr>
      </p:pic>
    </p:spTree>
    <p:extLst>
      <p:ext uri="{BB962C8B-B14F-4D97-AF65-F5344CB8AC3E}">
        <p14:creationId xmlns:p14="http://schemas.microsoft.com/office/powerpoint/2010/main" val="33071197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Weights and Measures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100</a:t>
            </a:fld>
            <a:endParaRPr lang="en-US" dirty="0"/>
          </a:p>
        </p:txBody>
      </p:sp>
      <p:pic>
        <p:nvPicPr>
          <p:cNvPr id="5" name="Picture 3">
            <a:extLst>
              <a:ext uri="{FF2B5EF4-FFF2-40B4-BE49-F238E27FC236}">
                <a16:creationId xmlns:a16="http://schemas.microsoft.com/office/drawing/2014/main" id="{B7186561-97AA-4D29-A73D-79904A8BF76E}"/>
              </a:ext>
            </a:extLst>
          </p:cNvPr>
          <p:cNvPicPr>
            <a:picLocks noGrp="1" noChangeAspect="1" noChangeArrowheads="1"/>
          </p:cNvPicPr>
          <p:nvPr>
            <p:ph idx="13"/>
          </p:nvPr>
        </p:nvPicPr>
        <p:blipFill rotWithShape="1">
          <a:blip r:embed="rId3">
            <a:extLst>
              <a:ext uri="{28A0092B-C50C-407E-A947-70E740481C1C}">
                <a14:useLocalDpi xmlns:a14="http://schemas.microsoft.com/office/drawing/2010/main" val="0"/>
              </a:ext>
            </a:extLst>
          </a:blip>
          <a:srcRect b="23503"/>
          <a:stretch/>
        </p:blipFill>
        <p:spPr bwMode="auto">
          <a:xfrm>
            <a:off x="254041" y="1002815"/>
            <a:ext cx="6692273" cy="5758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74B347ED-7446-4FEE-BC1C-812800DA2B74}"/>
              </a:ext>
            </a:extLst>
          </p:cNvPr>
          <p:cNvSpPr txBox="1"/>
          <p:nvPr/>
        </p:nvSpPr>
        <p:spPr>
          <a:xfrm>
            <a:off x="7876675" y="2459504"/>
            <a:ext cx="3801978" cy="1754326"/>
          </a:xfrm>
          <a:prstGeom prst="rect">
            <a:avLst/>
          </a:prstGeom>
          <a:noFill/>
        </p:spPr>
        <p:txBody>
          <a:bodyPr wrap="square" rtlCol="0">
            <a:spAutoFit/>
          </a:bodyPr>
          <a:lstStyle/>
          <a:p>
            <a:r>
              <a:rPr lang="en-US" sz="3600" dirty="0"/>
              <a:t>Which are </a:t>
            </a:r>
            <a:r>
              <a:rPr lang="en-US" sz="3600" dirty="0">
                <a:solidFill>
                  <a:srgbClr val="FF0000"/>
                </a:solidFill>
              </a:rPr>
              <a:t>volume</a:t>
            </a:r>
            <a:r>
              <a:rPr lang="en-US" sz="3600" dirty="0"/>
              <a:t>? </a:t>
            </a:r>
          </a:p>
          <a:p>
            <a:endParaRPr lang="en-US" sz="3600" dirty="0"/>
          </a:p>
          <a:p>
            <a:r>
              <a:rPr lang="en-US" sz="3600" dirty="0"/>
              <a:t>Which are </a:t>
            </a:r>
            <a:r>
              <a:rPr lang="en-US" sz="3600" dirty="0">
                <a:solidFill>
                  <a:srgbClr val="00B050"/>
                </a:solidFill>
              </a:rPr>
              <a:t>weight</a:t>
            </a:r>
            <a:r>
              <a:rPr lang="en-US" sz="3600" dirty="0"/>
              <a:t>?  </a:t>
            </a:r>
          </a:p>
        </p:txBody>
      </p:sp>
      <p:sp>
        <p:nvSpPr>
          <p:cNvPr id="9" name="Oval 8">
            <a:extLst>
              <a:ext uri="{FF2B5EF4-FFF2-40B4-BE49-F238E27FC236}">
                <a16:creationId xmlns:a16="http://schemas.microsoft.com/office/drawing/2014/main" id="{3EFF891C-F56E-43AF-B791-4E5AEB7A0779}"/>
              </a:ext>
            </a:extLst>
          </p:cNvPr>
          <p:cNvSpPr/>
          <p:nvPr/>
        </p:nvSpPr>
        <p:spPr>
          <a:xfrm>
            <a:off x="5368254" y="2673352"/>
            <a:ext cx="647700" cy="209501"/>
          </a:xfrm>
          <a:prstGeom prst="ellipse">
            <a:avLst/>
          </a:prstGeom>
          <a:noFill/>
          <a:ln w="19050" cmpd="sng">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8D67CCB-58F1-480F-82B5-CD36073A1B9B}"/>
              </a:ext>
            </a:extLst>
          </p:cNvPr>
          <p:cNvSpPr/>
          <p:nvPr/>
        </p:nvSpPr>
        <p:spPr>
          <a:xfrm>
            <a:off x="5414048" y="2875644"/>
            <a:ext cx="922584" cy="2095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F71BFFF2-9FC7-4300-81FB-2D248D4AB2C7}"/>
              </a:ext>
            </a:extLst>
          </p:cNvPr>
          <p:cNvSpPr/>
          <p:nvPr/>
        </p:nvSpPr>
        <p:spPr>
          <a:xfrm>
            <a:off x="5360070" y="3231290"/>
            <a:ext cx="1219200" cy="2286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4088ED8F-9010-4E7B-BB39-14A437395A64}"/>
              </a:ext>
            </a:extLst>
          </p:cNvPr>
          <p:cNvSpPr/>
          <p:nvPr/>
        </p:nvSpPr>
        <p:spPr>
          <a:xfrm>
            <a:off x="5283870" y="4356111"/>
            <a:ext cx="1371600" cy="533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72DD513-C0FB-4563-B6E8-D1573351B9A5}"/>
              </a:ext>
            </a:extLst>
          </p:cNvPr>
          <p:cNvSpPr/>
          <p:nvPr/>
        </p:nvSpPr>
        <p:spPr>
          <a:xfrm>
            <a:off x="5462340" y="3439901"/>
            <a:ext cx="914400" cy="76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1116C00-D4FD-46B4-B25C-13CE63EE08A5}"/>
              </a:ext>
            </a:extLst>
          </p:cNvPr>
          <p:cNvSpPr/>
          <p:nvPr/>
        </p:nvSpPr>
        <p:spPr>
          <a:xfrm>
            <a:off x="5414048" y="4918264"/>
            <a:ext cx="8382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0117A6A-3BBB-4B75-9211-4F2001D6B243}"/>
              </a:ext>
            </a:extLst>
          </p:cNvPr>
          <p:cNvSpPr/>
          <p:nvPr/>
        </p:nvSpPr>
        <p:spPr>
          <a:xfrm>
            <a:off x="5436270" y="5305631"/>
            <a:ext cx="1219200" cy="3969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68244940-EE1D-4D41-AB67-2F3B03EFC1EE}"/>
              </a:ext>
            </a:extLst>
          </p:cNvPr>
          <p:cNvSpPr/>
          <p:nvPr/>
        </p:nvSpPr>
        <p:spPr>
          <a:xfrm>
            <a:off x="5436270" y="5702578"/>
            <a:ext cx="647700" cy="17553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F27B645-8428-4BF1-8AFE-F9CD8BD6271D}"/>
              </a:ext>
            </a:extLst>
          </p:cNvPr>
          <p:cNvSpPr/>
          <p:nvPr/>
        </p:nvSpPr>
        <p:spPr>
          <a:xfrm>
            <a:off x="5468395" y="6058665"/>
            <a:ext cx="12954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784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P spid="15" grpId="0" animBg="1"/>
      <p:bldP spid="16" grpId="0" animBg="1"/>
      <p:bldP spid="17" grpId="0" animBg="1"/>
      <p:bldP spid="1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Weights and Measures</a:t>
            </a:r>
          </a:p>
        </p:txBody>
      </p:sp>
      <p:sp>
        <p:nvSpPr>
          <p:cNvPr id="6" name="Content Placeholder 5"/>
          <p:cNvSpPr>
            <a:spLocks noGrp="1"/>
          </p:cNvSpPr>
          <p:nvPr>
            <p:ph idx="13"/>
          </p:nvPr>
        </p:nvSpPr>
        <p:spPr>
          <a:xfrm>
            <a:off x="434304" y="1149934"/>
            <a:ext cx="11466553" cy="4760873"/>
          </a:xfrm>
        </p:spPr>
        <p:txBody>
          <a:bodyPr>
            <a:normAutofit/>
          </a:bodyPr>
          <a:lstStyle/>
          <a:p>
            <a:pPr marL="0" indent="0">
              <a:buNone/>
            </a:pPr>
            <a:r>
              <a:rPr lang="en-US" i="1" dirty="0"/>
              <a:t>Who named these units anyway?</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101</a:t>
            </a:fld>
            <a:endParaRPr lang="en-US" dirty="0"/>
          </a:p>
        </p:txBody>
      </p:sp>
      <p:sp>
        <p:nvSpPr>
          <p:cNvPr id="7" name="TextBox 6">
            <a:extLst>
              <a:ext uri="{FF2B5EF4-FFF2-40B4-BE49-F238E27FC236}">
                <a16:creationId xmlns:a16="http://schemas.microsoft.com/office/drawing/2014/main" id="{039E28B2-3F3A-41C4-A9DD-8082AD8D98CB}"/>
              </a:ext>
            </a:extLst>
          </p:cNvPr>
          <p:cNvSpPr txBox="1"/>
          <p:nvPr/>
        </p:nvSpPr>
        <p:spPr>
          <a:xfrm>
            <a:off x="3967853" y="6177539"/>
            <a:ext cx="4256293" cy="369332"/>
          </a:xfrm>
          <a:prstGeom prst="rect">
            <a:avLst/>
          </a:prstGeom>
          <a:noFill/>
        </p:spPr>
        <p:txBody>
          <a:bodyPr wrap="none" rtlCol="0">
            <a:spAutoFit/>
          </a:bodyPr>
          <a:lstStyle/>
          <a:p>
            <a:r>
              <a:rPr lang="en-US" dirty="0"/>
              <a:t>THIS IS A COMMON AREA OF CONFUSION</a:t>
            </a:r>
          </a:p>
        </p:txBody>
      </p:sp>
      <p:pic>
        <p:nvPicPr>
          <p:cNvPr id="9" name="Picture 8">
            <a:extLst>
              <a:ext uri="{FF2B5EF4-FFF2-40B4-BE49-F238E27FC236}">
                <a16:creationId xmlns:a16="http://schemas.microsoft.com/office/drawing/2014/main" id="{1E72A38C-4834-4B2F-8168-74FF63898F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7246" y="2054219"/>
            <a:ext cx="2351075" cy="3526612"/>
          </a:xfrm>
          <a:prstGeom prst="rect">
            <a:avLst/>
          </a:prstGeom>
        </p:spPr>
      </p:pic>
      <p:pic>
        <p:nvPicPr>
          <p:cNvPr id="10" name="Picture 9">
            <a:extLst>
              <a:ext uri="{FF2B5EF4-FFF2-40B4-BE49-F238E27FC236}">
                <a16:creationId xmlns:a16="http://schemas.microsoft.com/office/drawing/2014/main" id="{5AC24BFD-D41A-49F7-89AB-D4DB3929D9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6915" y="2432071"/>
            <a:ext cx="3148760" cy="3148760"/>
          </a:xfrm>
          <a:prstGeom prst="rect">
            <a:avLst/>
          </a:prstGeom>
        </p:spPr>
      </p:pic>
      <p:sp>
        <p:nvSpPr>
          <p:cNvPr id="11" name="Content Placeholder 2">
            <a:extLst>
              <a:ext uri="{FF2B5EF4-FFF2-40B4-BE49-F238E27FC236}">
                <a16:creationId xmlns:a16="http://schemas.microsoft.com/office/drawing/2014/main" id="{1309FC51-742D-46B8-915F-D1F9615832DE}"/>
              </a:ext>
            </a:extLst>
          </p:cNvPr>
          <p:cNvSpPr txBox="1">
            <a:spLocks/>
          </p:cNvSpPr>
          <p:nvPr/>
        </p:nvSpPr>
        <p:spPr>
          <a:xfrm>
            <a:off x="6231880" y="1876674"/>
            <a:ext cx="4191000" cy="4114800"/>
          </a:xfrm>
          <a:prstGeom prst="rect">
            <a:avLst/>
          </a:prstGeom>
          <a:ln>
            <a:solidFill>
              <a:srgbClr val="4F81BD"/>
            </a:solidFill>
          </a:ln>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ysClr val="windowText" lastClr="000000"/>
                </a:solidFill>
                <a:effectLst/>
                <a:uLnTx/>
                <a:uFillTx/>
                <a:latin typeface="Calibri"/>
                <a:ea typeface="+mn-ea"/>
                <a:cs typeface="+mn-cs"/>
              </a:rPr>
              <a:t>VOLUME:</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Fluid Ounce</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Fl. Oz</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8 fl. oz  of milk = 1 cup</a:t>
            </a:r>
          </a:p>
        </p:txBody>
      </p:sp>
      <p:sp>
        <p:nvSpPr>
          <p:cNvPr id="12" name="Content Placeholder 3">
            <a:extLst>
              <a:ext uri="{FF2B5EF4-FFF2-40B4-BE49-F238E27FC236}">
                <a16:creationId xmlns:a16="http://schemas.microsoft.com/office/drawing/2014/main" id="{EBADEEE2-F9EA-4D12-AAE0-9CF9798E290C}"/>
              </a:ext>
            </a:extLst>
          </p:cNvPr>
          <p:cNvSpPr txBox="1">
            <a:spLocks/>
          </p:cNvSpPr>
          <p:nvPr/>
        </p:nvSpPr>
        <p:spPr>
          <a:xfrm>
            <a:off x="1161392" y="1876674"/>
            <a:ext cx="4343400" cy="4114800"/>
          </a:xfrm>
          <a:prstGeom prst="rect">
            <a:avLst/>
          </a:prstGeom>
          <a:ln>
            <a:solidFill>
              <a:srgbClr val="4F81BD"/>
            </a:solidFill>
          </a:ln>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ysClr val="windowText" lastClr="000000"/>
                </a:solidFill>
                <a:effectLst/>
                <a:uLnTx/>
                <a:uFillTx/>
                <a:latin typeface="Calibri"/>
                <a:ea typeface="+mn-ea"/>
                <a:cs typeface="+mn-cs"/>
              </a:rPr>
              <a:t>WEIGHT:</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Ounce</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Oz.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ysClr val="windowText" lastClr="000000"/>
                </a:solidFill>
                <a:effectLst/>
                <a:uLnTx/>
                <a:uFillTx/>
                <a:latin typeface="Calibri"/>
                <a:ea typeface="+mn-ea"/>
                <a:cs typeface="+mn-cs"/>
              </a:rPr>
              <a:t>16 oz of beef= 1 pound</a:t>
            </a:r>
          </a:p>
        </p:txBody>
      </p:sp>
    </p:spTree>
    <p:extLst>
      <p:ext uri="{BB962C8B-B14F-4D97-AF65-F5344CB8AC3E}">
        <p14:creationId xmlns:p14="http://schemas.microsoft.com/office/powerpoint/2010/main" val="13028415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Weights and Measures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Volume:  Liquids</a:t>
            </a:r>
          </a:p>
          <a:p>
            <a:pPr marL="0" indent="0">
              <a:buNone/>
            </a:pPr>
            <a:r>
              <a:rPr lang="en-US" sz="3600" dirty="0">
                <a:solidFill>
                  <a:srgbClr val="000000"/>
                </a:solidFill>
              </a:rPr>
              <a:t>Use volume to measure liquid ingredients </a:t>
            </a:r>
            <a:r>
              <a:rPr lang="en-US" sz="3600" u="sng" dirty="0">
                <a:solidFill>
                  <a:srgbClr val="000000"/>
                </a:solidFill>
              </a:rPr>
              <a:t>and</a:t>
            </a:r>
            <a:r>
              <a:rPr lang="en-US" sz="3600" dirty="0">
                <a:solidFill>
                  <a:srgbClr val="000000"/>
                </a:solidFill>
              </a:rPr>
              <a:t> other ingredients in amounts less than two ounces (4 tablespoons)</a:t>
            </a: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102</a:t>
            </a:fld>
            <a:endParaRPr lang="en-US" dirty="0"/>
          </a:p>
        </p:txBody>
      </p:sp>
      <p:sp>
        <p:nvSpPr>
          <p:cNvPr id="5" name="Text Box 8">
            <a:extLst>
              <a:ext uri="{FF2B5EF4-FFF2-40B4-BE49-F238E27FC236}">
                <a16:creationId xmlns:a16="http://schemas.microsoft.com/office/drawing/2014/main" id="{7CE39CC5-4376-4F7F-8E3B-CE71612F92E7}"/>
              </a:ext>
            </a:extLst>
          </p:cNvPr>
          <p:cNvSpPr txBox="1">
            <a:spLocks noChangeArrowheads="1"/>
          </p:cNvSpPr>
          <p:nvPr/>
        </p:nvSpPr>
        <p:spPr bwMode="auto">
          <a:xfrm>
            <a:off x="4086726" y="3220319"/>
            <a:ext cx="3733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0"/>
              </a:spcBef>
              <a:spcAft>
                <a:spcPct val="0"/>
              </a:spcAft>
            </a:pPr>
            <a:r>
              <a:rPr lang="en-US" sz="3600" b="0" u="sng" dirty="0">
                <a:solidFill>
                  <a:srgbClr val="000000"/>
                </a:solidFill>
                <a:latin typeface="+mj-lt"/>
              </a:rPr>
              <a:t>Volume Measures</a:t>
            </a:r>
          </a:p>
        </p:txBody>
      </p:sp>
      <p:sp>
        <p:nvSpPr>
          <p:cNvPr id="7" name="Rectangle 6">
            <a:extLst>
              <a:ext uri="{FF2B5EF4-FFF2-40B4-BE49-F238E27FC236}">
                <a16:creationId xmlns:a16="http://schemas.microsoft.com/office/drawing/2014/main" id="{747002D0-2419-4990-B294-6C9CD21E3A70}"/>
              </a:ext>
            </a:extLst>
          </p:cNvPr>
          <p:cNvSpPr txBox="1">
            <a:spLocks noChangeArrowheads="1"/>
          </p:cNvSpPr>
          <p:nvPr/>
        </p:nvSpPr>
        <p:spPr>
          <a:xfrm>
            <a:off x="3278605" y="3973918"/>
            <a:ext cx="3124200" cy="2620963"/>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buClrTx/>
              <a:buFont typeface="Wingdings" panose="05000000000000000000" pitchFamily="2" charset="2"/>
              <a:buChar char="§"/>
            </a:pPr>
            <a:r>
              <a:rPr lang="en-US" dirty="0">
                <a:solidFill>
                  <a:schemeClr val="tx1"/>
                </a:solidFill>
                <a:latin typeface="+mj-lt"/>
              </a:rPr>
              <a:t>milliliter</a:t>
            </a:r>
          </a:p>
          <a:p>
            <a:pPr>
              <a:buClrTx/>
              <a:buFont typeface="Wingdings" panose="05000000000000000000" pitchFamily="2" charset="2"/>
              <a:buChar char="§"/>
            </a:pPr>
            <a:r>
              <a:rPr lang="en-US" dirty="0">
                <a:solidFill>
                  <a:schemeClr val="tx1"/>
                </a:solidFill>
                <a:latin typeface="+mj-lt"/>
              </a:rPr>
              <a:t>teaspoon</a:t>
            </a:r>
          </a:p>
          <a:p>
            <a:pPr>
              <a:buClrTx/>
              <a:buFont typeface="Wingdings" panose="05000000000000000000" pitchFamily="2" charset="2"/>
              <a:buChar char="§"/>
            </a:pPr>
            <a:r>
              <a:rPr lang="en-US" dirty="0">
                <a:solidFill>
                  <a:schemeClr val="tx1"/>
                </a:solidFill>
                <a:latin typeface="+mj-lt"/>
              </a:rPr>
              <a:t>tablespoon</a:t>
            </a:r>
          </a:p>
          <a:p>
            <a:pPr>
              <a:buClrTx/>
              <a:buFont typeface="Wingdings" panose="05000000000000000000" pitchFamily="2" charset="2"/>
              <a:buChar char="§"/>
            </a:pPr>
            <a:r>
              <a:rPr lang="en-US" dirty="0">
                <a:solidFill>
                  <a:schemeClr val="tx1"/>
                </a:solidFill>
                <a:latin typeface="+mj-lt"/>
              </a:rPr>
              <a:t>fluid ounce</a:t>
            </a:r>
          </a:p>
          <a:p>
            <a:pPr marL="0" indent="0">
              <a:buNone/>
            </a:pPr>
            <a:endParaRPr lang="en-US" b="1" dirty="0">
              <a:solidFill>
                <a:schemeClr val="tx1"/>
              </a:solidFill>
            </a:endParaRPr>
          </a:p>
        </p:txBody>
      </p:sp>
      <p:sp>
        <p:nvSpPr>
          <p:cNvPr id="9" name="Rectangle 7">
            <a:extLst>
              <a:ext uri="{FF2B5EF4-FFF2-40B4-BE49-F238E27FC236}">
                <a16:creationId xmlns:a16="http://schemas.microsoft.com/office/drawing/2014/main" id="{01DCB015-843D-4707-B011-1BEBED19A986}"/>
              </a:ext>
            </a:extLst>
          </p:cNvPr>
          <p:cNvSpPr>
            <a:spLocks noChangeArrowheads="1"/>
          </p:cNvSpPr>
          <p:nvPr/>
        </p:nvSpPr>
        <p:spPr bwMode="auto">
          <a:xfrm>
            <a:off x="6402805" y="3973918"/>
            <a:ext cx="3124200"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indent="-457200" fontAlgn="base">
              <a:spcBef>
                <a:spcPct val="20000"/>
              </a:spcBef>
              <a:spcAft>
                <a:spcPct val="0"/>
              </a:spcAft>
              <a:buFont typeface="Wingdings" panose="05000000000000000000" pitchFamily="2" charset="2"/>
              <a:buChar char="§"/>
            </a:pPr>
            <a:r>
              <a:rPr lang="en-US" sz="3200" dirty="0">
                <a:solidFill>
                  <a:srgbClr val="000000"/>
                </a:solidFill>
                <a:latin typeface="+mj-lt"/>
              </a:rPr>
              <a:t>cup</a:t>
            </a:r>
          </a:p>
          <a:p>
            <a:pPr marL="457200" indent="-457200" fontAlgn="base">
              <a:spcBef>
                <a:spcPct val="20000"/>
              </a:spcBef>
              <a:spcAft>
                <a:spcPct val="0"/>
              </a:spcAft>
              <a:buFont typeface="Wingdings" panose="05000000000000000000" pitchFamily="2" charset="2"/>
              <a:buChar char="§"/>
            </a:pPr>
            <a:r>
              <a:rPr lang="en-US" sz="3200" dirty="0">
                <a:solidFill>
                  <a:srgbClr val="000000"/>
                </a:solidFill>
                <a:latin typeface="+mj-lt"/>
              </a:rPr>
              <a:t>pint</a:t>
            </a:r>
          </a:p>
          <a:p>
            <a:pPr marL="457200" indent="-457200" fontAlgn="base">
              <a:spcBef>
                <a:spcPct val="20000"/>
              </a:spcBef>
              <a:spcAft>
                <a:spcPct val="0"/>
              </a:spcAft>
              <a:buFont typeface="Wingdings" panose="05000000000000000000" pitchFamily="2" charset="2"/>
              <a:buChar char="§"/>
            </a:pPr>
            <a:r>
              <a:rPr lang="en-US" sz="3200" dirty="0">
                <a:solidFill>
                  <a:srgbClr val="000000"/>
                </a:solidFill>
                <a:latin typeface="+mj-lt"/>
              </a:rPr>
              <a:t>quart</a:t>
            </a:r>
          </a:p>
          <a:p>
            <a:pPr marL="457200" indent="-457200" fontAlgn="base">
              <a:spcBef>
                <a:spcPct val="20000"/>
              </a:spcBef>
              <a:spcAft>
                <a:spcPct val="0"/>
              </a:spcAft>
              <a:buFont typeface="Wingdings" panose="05000000000000000000" pitchFamily="2" charset="2"/>
              <a:buChar char="§"/>
            </a:pPr>
            <a:r>
              <a:rPr lang="en-US" sz="3200" dirty="0">
                <a:solidFill>
                  <a:srgbClr val="000000"/>
                </a:solidFill>
                <a:latin typeface="+mj-lt"/>
              </a:rPr>
              <a:t>gallon</a:t>
            </a:r>
          </a:p>
        </p:txBody>
      </p:sp>
    </p:spTree>
    <p:extLst>
      <p:ext uri="{BB962C8B-B14F-4D97-AF65-F5344CB8AC3E}">
        <p14:creationId xmlns:p14="http://schemas.microsoft.com/office/powerpoint/2010/main" val="10116321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Weights and Measures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Volume Tools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103</a:t>
            </a:fld>
            <a:endParaRPr lang="en-US" dirty="0"/>
          </a:p>
        </p:txBody>
      </p:sp>
      <p:pic>
        <p:nvPicPr>
          <p:cNvPr id="5" name="Picture 7" descr="measuring-spoons">
            <a:extLst>
              <a:ext uri="{FF2B5EF4-FFF2-40B4-BE49-F238E27FC236}">
                <a16:creationId xmlns:a16="http://schemas.microsoft.com/office/drawing/2014/main" id="{67B2C29D-DA19-453F-AD52-BE1399B4F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6548" y="1427815"/>
            <a:ext cx="6857999" cy="476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CCAEE7B-37EE-431D-9CBF-F6C9C9766F8A}"/>
              </a:ext>
            </a:extLst>
          </p:cNvPr>
          <p:cNvSpPr txBox="1"/>
          <p:nvPr/>
        </p:nvSpPr>
        <p:spPr>
          <a:xfrm>
            <a:off x="2077453" y="5916330"/>
            <a:ext cx="4342792" cy="369332"/>
          </a:xfrm>
          <a:prstGeom prst="rect">
            <a:avLst/>
          </a:prstGeom>
          <a:noFill/>
        </p:spPr>
        <p:txBody>
          <a:bodyPr wrap="none" rtlCol="0">
            <a:spAutoFit/>
          </a:bodyPr>
          <a:lstStyle/>
          <a:p>
            <a:r>
              <a:rPr lang="en-US" b="1" dirty="0"/>
              <a:t>Measuring spoons </a:t>
            </a:r>
            <a:r>
              <a:rPr lang="en-US" dirty="0"/>
              <a:t>measure small volumes</a:t>
            </a:r>
          </a:p>
        </p:txBody>
      </p:sp>
    </p:spTree>
    <p:extLst>
      <p:ext uri="{BB962C8B-B14F-4D97-AF65-F5344CB8AC3E}">
        <p14:creationId xmlns:p14="http://schemas.microsoft.com/office/powerpoint/2010/main" val="26732285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Weights and Measures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Volume Tools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104</a:t>
            </a:fld>
            <a:endParaRPr lang="en-US" dirty="0"/>
          </a:p>
        </p:txBody>
      </p:sp>
      <p:pic>
        <p:nvPicPr>
          <p:cNvPr id="5" name="Picture 8" descr="measuring-cups2">
            <a:extLst>
              <a:ext uri="{FF2B5EF4-FFF2-40B4-BE49-F238E27FC236}">
                <a16:creationId xmlns:a16="http://schemas.microsoft.com/office/drawing/2014/main" id="{88C8746C-C474-4E0C-910C-4505EE21B8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3248" y="1867695"/>
            <a:ext cx="7265504" cy="400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3962236-4774-4461-BAB1-EC971FDE3541}"/>
              </a:ext>
            </a:extLst>
          </p:cNvPr>
          <p:cNvSpPr txBox="1"/>
          <p:nvPr/>
        </p:nvSpPr>
        <p:spPr>
          <a:xfrm>
            <a:off x="1544053" y="6016679"/>
            <a:ext cx="6974602" cy="369332"/>
          </a:xfrm>
          <a:prstGeom prst="rect">
            <a:avLst/>
          </a:prstGeom>
          <a:noFill/>
        </p:spPr>
        <p:txBody>
          <a:bodyPr wrap="none" rtlCol="0">
            <a:spAutoFit/>
          </a:bodyPr>
          <a:lstStyle/>
          <a:p>
            <a:r>
              <a:rPr lang="en-US" dirty="0"/>
              <a:t>Use flat-topped </a:t>
            </a:r>
            <a:r>
              <a:rPr lang="en-US" b="1" dirty="0"/>
              <a:t>measuring cups </a:t>
            </a:r>
            <a:r>
              <a:rPr lang="en-US" dirty="0"/>
              <a:t>to measure dry ingredients by volume</a:t>
            </a:r>
          </a:p>
        </p:txBody>
      </p:sp>
    </p:spTree>
    <p:extLst>
      <p:ext uri="{BB962C8B-B14F-4D97-AF65-F5344CB8AC3E}">
        <p14:creationId xmlns:p14="http://schemas.microsoft.com/office/powerpoint/2010/main" val="5916572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Weights and Measures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105</a:t>
            </a:fld>
            <a:endParaRPr lang="en-US" dirty="0"/>
          </a:p>
        </p:txBody>
      </p:sp>
      <p:pic>
        <p:nvPicPr>
          <p:cNvPr id="5" name="Picture 10" descr="dry-measures2">
            <a:extLst>
              <a:ext uri="{FF2B5EF4-FFF2-40B4-BE49-F238E27FC236}">
                <a16:creationId xmlns:a16="http://schemas.microsoft.com/office/drawing/2014/main" id="{7E6B953F-3ADA-46A9-A6F9-79E94F167556}"/>
              </a:ext>
            </a:extLst>
          </p:cNvPr>
          <p:cNvPicPr>
            <a:picLocks noGrp="1" noChangeAspect="1" noChangeArrowheads="1"/>
          </p:cNvPicPr>
          <p:nvPr>
            <p:ph idx="13"/>
          </p:nvPr>
        </p:nvPicPr>
        <p:blipFill>
          <a:blip r:embed="rId3" cstate="print">
            <a:extLst>
              <a:ext uri="{28A0092B-C50C-407E-A947-70E740481C1C}">
                <a14:useLocalDpi xmlns:a14="http://schemas.microsoft.com/office/drawing/2010/main" val="0"/>
              </a:ext>
            </a:extLst>
          </a:blip>
          <a:srcRect/>
          <a:stretch>
            <a:fillRect/>
          </a:stretch>
        </p:blipFill>
        <p:spPr bwMode="auto">
          <a:xfrm>
            <a:off x="994638" y="1910428"/>
            <a:ext cx="4272026" cy="466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862619F-D51B-4BE6-8C26-26B8261725AD}"/>
              </a:ext>
            </a:extLst>
          </p:cNvPr>
          <p:cNvSpPr txBox="1"/>
          <p:nvPr/>
        </p:nvSpPr>
        <p:spPr>
          <a:xfrm>
            <a:off x="6256394" y="2495575"/>
            <a:ext cx="4677441" cy="2308324"/>
          </a:xfrm>
          <a:prstGeom prst="rect">
            <a:avLst/>
          </a:prstGeom>
          <a:noFill/>
        </p:spPr>
        <p:txBody>
          <a:bodyPr wrap="square" rtlCol="0">
            <a:spAutoFit/>
          </a:bodyPr>
          <a:lstStyle/>
          <a:p>
            <a:pPr algn="ctr" fontAlgn="base">
              <a:spcBef>
                <a:spcPct val="0"/>
              </a:spcBef>
              <a:spcAft>
                <a:spcPct val="0"/>
              </a:spcAft>
            </a:pPr>
            <a:r>
              <a:rPr lang="en-US" sz="3600" b="1" dirty="0">
                <a:solidFill>
                  <a:srgbClr val="000000"/>
                </a:solidFill>
                <a:latin typeface="+mj-lt"/>
              </a:rPr>
              <a:t>Graduated dry measures  </a:t>
            </a:r>
            <a:r>
              <a:rPr lang="en-US" sz="3600" dirty="0">
                <a:solidFill>
                  <a:srgbClr val="000000"/>
                </a:solidFill>
                <a:latin typeface="+mj-lt"/>
              </a:rPr>
              <a:t>have a flat top, but also have visual measures  along the sides</a:t>
            </a:r>
            <a:r>
              <a:rPr lang="en-US" sz="3200" dirty="0">
                <a:solidFill>
                  <a:srgbClr val="000000"/>
                </a:solidFill>
                <a:latin typeface="+mj-lt"/>
              </a:rPr>
              <a:t>.  </a:t>
            </a:r>
          </a:p>
        </p:txBody>
      </p:sp>
      <p:sp>
        <p:nvSpPr>
          <p:cNvPr id="2" name="TextBox 1">
            <a:extLst>
              <a:ext uri="{FF2B5EF4-FFF2-40B4-BE49-F238E27FC236}">
                <a16:creationId xmlns:a16="http://schemas.microsoft.com/office/drawing/2014/main" id="{AD86F5ED-A3E5-415C-B9FB-86E2DFD51AC7}"/>
              </a:ext>
            </a:extLst>
          </p:cNvPr>
          <p:cNvSpPr txBox="1"/>
          <p:nvPr/>
        </p:nvSpPr>
        <p:spPr>
          <a:xfrm>
            <a:off x="584370" y="1171074"/>
            <a:ext cx="2956450" cy="707886"/>
          </a:xfrm>
          <a:prstGeom prst="rect">
            <a:avLst/>
          </a:prstGeom>
          <a:noFill/>
        </p:spPr>
        <p:txBody>
          <a:bodyPr wrap="none" rtlCol="0">
            <a:spAutoFit/>
          </a:bodyPr>
          <a:lstStyle/>
          <a:p>
            <a:r>
              <a:rPr lang="en-US" sz="4000" dirty="0">
                <a:latin typeface="+mj-lt"/>
              </a:rPr>
              <a:t>Volume Tools</a:t>
            </a:r>
          </a:p>
        </p:txBody>
      </p:sp>
    </p:spTree>
    <p:extLst>
      <p:ext uri="{BB962C8B-B14F-4D97-AF65-F5344CB8AC3E}">
        <p14:creationId xmlns:p14="http://schemas.microsoft.com/office/powerpoint/2010/main" val="11156215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Weights and Measures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Volume Tools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106</a:t>
            </a:fld>
            <a:endParaRPr lang="en-US" dirty="0"/>
          </a:p>
        </p:txBody>
      </p:sp>
      <p:sp>
        <p:nvSpPr>
          <p:cNvPr id="7" name="TextBox 6">
            <a:extLst>
              <a:ext uri="{FF2B5EF4-FFF2-40B4-BE49-F238E27FC236}">
                <a16:creationId xmlns:a16="http://schemas.microsoft.com/office/drawing/2014/main" id="{B3C45189-D0D2-44F2-B4EB-EE0B5BD63D3D}"/>
              </a:ext>
            </a:extLst>
          </p:cNvPr>
          <p:cNvSpPr txBox="1"/>
          <p:nvPr/>
        </p:nvSpPr>
        <p:spPr>
          <a:xfrm>
            <a:off x="990599" y="2101516"/>
            <a:ext cx="5105401" cy="3539430"/>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mj-lt"/>
              </a:rPr>
              <a:t>Graduated Liquid Measures  </a:t>
            </a:r>
            <a:r>
              <a:rPr kumimoji="0" lang="en-US" sz="3200" b="0" i="0" u="none" strike="noStrike" kern="0" cap="none" spc="0" normalizeH="0" baseline="0" noProof="0" dirty="0">
                <a:ln>
                  <a:noFill/>
                </a:ln>
                <a:solidFill>
                  <a:srgbClr val="000000"/>
                </a:solidFill>
                <a:effectLst/>
                <a:uLnTx/>
                <a:uFillTx/>
                <a:latin typeface="+mj-lt"/>
              </a:rPr>
              <a:t>have a pouring lip instead of a flat top.  They can be clear, so you can read them from a flat surface, or ringed, so you look down into the measure to see the liquid level.  </a:t>
            </a:r>
            <a:endParaRPr kumimoji="0" lang="en-US" sz="3200" b="1" i="0" u="none" strike="noStrike" kern="0" cap="none" spc="0" normalizeH="0" baseline="0" noProof="0" dirty="0">
              <a:ln>
                <a:noFill/>
              </a:ln>
              <a:solidFill>
                <a:srgbClr val="000000"/>
              </a:solidFill>
              <a:effectLst/>
              <a:uLnTx/>
              <a:uFillTx/>
              <a:latin typeface="+mj-lt"/>
            </a:endParaRPr>
          </a:p>
        </p:txBody>
      </p:sp>
      <p:pic>
        <p:nvPicPr>
          <p:cNvPr id="9" name="Picture 7" descr="liquid-measures">
            <a:extLst>
              <a:ext uri="{FF2B5EF4-FFF2-40B4-BE49-F238E27FC236}">
                <a16:creationId xmlns:a16="http://schemas.microsoft.com/office/drawing/2014/main" id="{0D0E63E6-71C8-4CF6-A7AF-3731E64483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3902" y="1340123"/>
            <a:ext cx="4589463"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113232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Weights and Measures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Volume Tools (serving)</a:t>
            </a:r>
          </a:p>
          <a:p>
            <a:pPr marL="0" indent="0">
              <a:buNone/>
            </a:pPr>
            <a:endParaRPr lang="en-US" dirty="0"/>
          </a:p>
          <a:p>
            <a:pPr marL="0" indent="0">
              <a:buNone/>
            </a:pPr>
            <a:r>
              <a:rPr lang="en-US" sz="3600" dirty="0">
                <a:solidFill>
                  <a:schemeClr val="tx1">
                    <a:lumMod val="85000"/>
                    <a:lumOff val="15000"/>
                  </a:schemeClr>
                </a:solidFill>
              </a:rPr>
              <a:t>The size of a scoop</a:t>
            </a:r>
          </a:p>
          <a:p>
            <a:pPr marL="0" indent="0">
              <a:buNone/>
            </a:pPr>
            <a:r>
              <a:rPr lang="en-US" sz="3600" dirty="0">
                <a:solidFill>
                  <a:schemeClr val="tx1">
                    <a:lumMod val="85000"/>
                    <a:lumOff val="15000"/>
                  </a:schemeClr>
                </a:solidFill>
              </a:rPr>
              <a:t>indicates the number</a:t>
            </a:r>
          </a:p>
          <a:p>
            <a:pPr marL="0" indent="0">
              <a:buNone/>
            </a:pPr>
            <a:r>
              <a:rPr lang="en-US" sz="3600" dirty="0">
                <a:solidFill>
                  <a:schemeClr val="tx1">
                    <a:lumMod val="85000"/>
                    <a:lumOff val="15000"/>
                  </a:schemeClr>
                </a:solidFill>
              </a:rPr>
              <a:t>of portions per quart</a:t>
            </a:r>
            <a:endParaRPr lang="en-US" sz="3600" b="1" dirty="0">
              <a:solidFill>
                <a:schemeClr val="tx1">
                  <a:lumMod val="85000"/>
                  <a:lumOff val="15000"/>
                </a:schemeClr>
              </a:solidFill>
            </a:endParaRP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107</a:t>
            </a:fld>
            <a:endParaRPr lang="en-US" dirty="0"/>
          </a:p>
        </p:txBody>
      </p:sp>
      <p:pic>
        <p:nvPicPr>
          <p:cNvPr id="5" name="Picture 2">
            <a:extLst>
              <a:ext uri="{FF2B5EF4-FFF2-40B4-BE49-F238E27FC236}">
                <a16:creationId xmlns:a16="http://schemas.microsoft.com/office/drawing/2014/main" id="{734A61B2-6D06-48E7-8065-077B9BCB3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8367" y="1221387"/>
            <a:ext cx="2967789" cy="51743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E1F11B7A-FC31-4270-B3FD-F46CC65D6E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6737" y="2774677"/>
            <a:ext cx="4114800" cy="2743200"/>
          </a:xfrm>
          <a:prstGeom prst="rect">
            <a:avLst/>
          </a:prstGeom>
        </p:spPr>
      </p:pic>
    </p:spTree>
    <p:extLst>
      <p:ext uri="{BB962C8B-B14F-4D97-AF65-F5344CB8AC3E}">
        <p14:creationId xmlns:p14="http://schemas.microsoft.com/office/powerpoint/2010/main" val="3823318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Weights and Measures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Volume Tools (serving)</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108</a:t>
            </a:fld>
            <a:endParaRPr lang="en-US" dirty="0"/>
          </a:p>
        </p:txBody>
      </p:sp>
      <p:sp>
        <p:nvSpPr>
          <p:cNvPr id="5" name="Text Box 4">
            <a:extLst>
              <a:ext uri="{FF2B5EF4-FFF2-40B4-BE49-F238E27FC236}">
                <a16:creationId xmlns:a16="http://schemas.microsoft.com/office/drawing/2014/main" id="{D5BBF3DA-702C-4B0C-8349-3D35F5073BE7}"/>
              </a:ext>
            </a:extLst>
          </p:cNvPr>
          <p:cNvSpPr txBox="1">
            <a:spLocks noChangeArrowheads="1"/>
          </p:cNvSpPr>
          <p:nvPr/>
        </p:nvSpPr>
        <p:spPr bwMode="auto">
          <a:xfrm>
            <a:off x="6466270" y="2443286"/>
            <a:ext cx="481133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dirty="0">
                <a:solidFill>
                  <a:prstClr val="black">
                    <a:lumMod val="85000"/>
                    <a:lumOff val="15000"/>
                  </a:prstClr>
                </a:solidFill>
                <a:latin typeface="+mj-lt"/>
              </a:rPr>
              <a:t>The size of a ladle or spoodle is written as oz.,</a:t>
            </a:r>
            <a:br>
              <a:rPr lang="en-US" sz="3600" dirty="0">
                <a:solidFill>
                  <a:prstClr val="black">
                    <a:lumMod val="85000"/>
                    <a:lumOff val="15000"/>
                  </a:prstClr>
                </a:solidFill>
                <a:latin typeface="+mj-lt"/>
              </a:rPr>
            </a:br>
            <a:r>
              <a:rPr lang="en-US" sz="3600" dirty="0">
                <a:solidFill>
                  <a:prstClr val="black">
                    <a:lumMod val="85000"/>
                    <a:lumOff val="15000"/>
                  </a:prstClr>
                </a:solidFill>
                <a:latin typeface="+mj-lt"/>
              </a:rPr>
              <a:t>but it measures </a:t>
            </a:r>
          </a:p>
          <a:p>
            <a:pPr algn="ctr" eaLnBrk="1" hangingPunct="1"/>
            <a:r>
              <a:rPr lang="en-US" sz="3600" dirty="0">
                <a:solidFill>
                  <a:prstClr val="black">
                    <a:lumMod val="85000"/>
                    <a:lumOff val="15000"/>
                  </a:prstClr>
                </a:solidFill>
                <a:latin typeface="+mj-lt"/>
              </a:rPr>
              <a:t>FLUID OUNCES</a:t>
            </a:r>
          </a:p>
        </p:txBody>
      </p:sp>
      <p:pic>
        <p:nvPicPr>
          <p:cNvPr id="7" name="Picture 2">
            <a:extLst>
              <a:ext uri="{FF2B5EF4-FFF2-40B4-BE49-F238E27FC236}">
                <a16:creationId xmlns:a16="http://schemas.microsoft.com/office/drawing/2014/main" id="{7C4E0977-3F5E-49DE-B7E4-683E06341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914" y="2131310"/>
            <a:ext cx="4167376" cy="46295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53486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Weights and Measures</a:t>
            </a:r>
          </a:p>
        </p:txBody>
      </p:sp>
      <p:sp>
        <p:nvSpPr>
          <p:cNvPr id="6" name="Content Placeholder 5"/>
          <p:cNvSpPr>
            <a:spLocks noGrp="1"/>
          </p:cNvSpPr>
          <p:nvPr>
            <p:ph idx="13"/>
          </p:nvPr>
        </p:nvSpPr>
        <p:spPr>
          <a:xfrm>
            <a:off x="434716" y="1340123"/>
            <a:ext cx="6415264" cy="4760873"/>
          </a:xfrm>
        </p:spPr>
        <p:txBody>
          <a:bodyPr>
            <a:normAutofit/>
          </a:bodyPr>
          <a:lstStyle/>
          <a:p>
            <a:pPr marL="0" indent="0">
              <a:buNone/>
            </a:pPr>
            <a:r>
              <a:rPr lang="en-US" dirty="0"/>
              <a:t>Volume Tips</a:t>
            </a:r>
          </a:p>
          <a:p>
            <a:pPr marL="0" indent="0">
              <a:buNone/>
            </a:pPr>
            <a:endParaRPr lang="en-US" dirty="0"/>
          </a:p>
          <a:p>
            <a:pPr marL="0" indent="0" fontAlgn="base">
              <a:spcBef>
                <a:spcPct val="0"/>
              </a:spcBef>
              <a:spcAft>
                <a:spcPct val="0"/>
              </a:spcAft>
              <a:buNone/>
            </a:pPr>
            <a:r>
              <a:rPr lang="en-US" sz="3600" dirty="0">
                <a:solidFill>
                  <a:srgbClr val="000000"/>
                </a:solidFill>
              </a:rPr>
              <a:t>Always measure ingredients in the largest appropriate container.</a:t>
            </a:r>
          </a:p>
          <a:p>
            <a:pPr fontAlgn="base">
              <a:spcBef>
                <a:spcPct val="0"/>
              </a:spcBef>
              <a:spcAft>
                <a:spcPct val="0"/>
              </a:spcAft>
            </a:pPr>
            <a:endParaRPr lang="en-US" sz="3600" dirty="0">
              <a:solidFill>
                <a:srgbClr val="000000"/>
              </a:solidFill>
            </a:endParaRPr>
          </a:p>
          <a:p>
            <a:pPr fontAlgn="base">
              <a:spcBef>
                <a:spcPct val="0"/>
              </a:spcBef>
              <a:spcAft>
                <a:spcPct val="0"/>
              </a:spcAft>
              <a:buFont typeface="Wingdings" panose="05000000000000000000" pitchFamily="2" charset="2"/>
              <a:buChar char="§"/>
            </a:pPr>
            <a:r>
              <a:rPr lang="en-US" sz="3600" dirty="0">
                <a:solidFill>
                  <a:srgbClr val="000000"/>
                </a:solidFill>
              </a:rPr>
              <a:t>  What is the exception? Why?   </a:t>
            </a:r>
          </a:p>
          <a:p>
            <a:pPr marL="0" indent="0">
              <a:buNone/>
            </a:pPr>
            <a:endParaRPr lang="en-US" dirty="0"/>
          </a:p>
          <a:p>
            <a:pPr marL="0" indent="0">
              <a:buNone/>
            </a:pPr>
            <a:endParaRPr lang="en-US" dirty="0"/>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109</a:t>
            </a:fld>
            <a:endParaRPr lang="en-US" dirty="0"/>
          </a:p>
        </p:txBody>
      </p:sp>
      <p:pic>
        <p:nvPicPr>
          <p:cNvPr id="5" name="Picture 4">
            <a:extLst>
              <a:ext uri="{FF2B5EF4-FFF2-40B4-BE49-F238E27FC236}">
                <a16:creationId xmlns:a16="http://schemas.microsoft.com/office/drawing/2014/main" id="{3BF4077F-E599-4EE9-A232-AA4DB018A2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4748" y="1929859"/>
            <a:ext cx="3581400" cy="3581400"/>
          </a:xfrm>
          <a:prstGeom prst="rect">
            <a:avLst/>
          </a:prstGeom>
        </p:spPr>
      </p:pic>
    </p:spTree>
    <p:extLst>
      <p:ext uri="{BB962C8B-B14F-4D97-AF65-F5344CB8AC3E}">
        <p14:creationId xmlns:p14="http://schemas.microsoft.com/office/powerpoint/2010/main" val="250651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Other Advantages and Cycle Menus</a:t>
            </a:r>
          </a:p>
          <a:p>
            <a:pPr>
              <a:spcBef>
                <a:spcPts val="1200"/>
              </a:spcBef>
              <a:spcAft>
                <a:spcPts val="1200"/>
              </a:spcAft>
              <a:buFont typeface="Wingdings" panose="05000000000000000000" pitchFamily="2" charset="2"/>
              <a:buChar char="§"/>
            </a:pPr>
            <a:r>
              <a:rPr lang="en-US" dirty="0"/>
              <a:t> </a:t>
            </a:r>
            <a:r>
              <a:rPr lang="en-US" sz="3200" dirty="0"/>
              <a:t>What are some other reasons for using cycle menus?</a:t>
            </a:r>
          </a:p>
          <a:p>
            <a:pPr>
              <a:spcBef>
                <a:spcPts val="1200"/>
              </a:spcBef>
              <a:spcAft>
                <a:spcPts val="1200"/>
              </a:spcAft>
              <a:buFont typeface="Wingdings" panose="05000000000000000000" pitchFamily="2" charset="2"/>
              <a:buChar char="§"/>
            </a:pPr>
            <a:r>
              <a:rPr lang="en-US" sz="3200" dirty="0"/>
              <a:t> How might you use cycle menus to increase variety and appeal?</a:t>
            </a:r>
          </a:p>
          <a:p>
            <a:pPr>
              <a:spcBef>
                <a:spcPts val="1200"/>
              </a:spcBef>
              <a:spcAft>
                <a:spcPts val="1200"/>
              </a:spcAft>
              <a:buFont typeface="Wingdings" panose="05000000000000000000" pitchFamily="2" charset="2"/>
              <a:buChar char="§"/>
            </a:pPr>
            <a:r>
              <a:rPr lang="en-US" sz="3200" dirty="0"/>
              <a:t> What repetitive functions would you like to decrease when planning menus?</a:t>
            </a:r>
          </a:p>
          <a:p>
            <a:pPr>
              <a:spcBef>
                <a:spcPts val="1200"/>
              </a:spcBef>
              <a:spcAft>
                <a:spcPts val="1200"/>
              </a:spcAft>
              <a:buFont typeface="Wingdings" panose="05000000000000000000" pitchFamily="2" charset="2"/>
              <a:buChar char="§"/>
            </a:pPr>
            <a:r>
              <a:rPr lang="en-US" sz="3200" dirty="0"/>
              <a:t> Are there any special considerations to consider when planning menus?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11</a:t>
            </a:fld>
            <a:endParaRPr lang="en-US" dirty="0"/>
          </a:p>
        </p:txBody>
      </p:sp>
    </p:spTree>
    <p:extLst>
      <p:ext uri="{BB962C8B-B14F-4D97-AF65-F5344CB8AC3E}">
        <p14:creationId xmlns:p14="http://schemas.microsoft.com/office/powerpoint/2010/main" val="30695769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Weights and Measures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Weight Tools</a:t>
            </a:r>
          </a:p>
          <a:p>
            <a:pPr marL="0" indent="0">
              <a:buNone/>
            </a:pPr>
            <a:endParaRPr lang="en-US" sz="1800" dirty="0"/>
          </a:p>
          <a:p>
            <a:pPr marL="0" indent="0">
              <a:buNone/>
            </a:pPr>
            <a:r>
              <a:rPr lang="en-US" sz="3600" dirty="0"/>
              <a:t>Digital Scale:  Small sizes</a:t>
            </a:r>
          </a:p>
          <a:p>
            <a:pPr marL="0" indent="0">
              <a:buNone/>
            </a:pPr>
            <a:r>
              <a:rPr lang="en-US" sz="3600" dirty="0"/>
              <a:t>2 oz. meat</a:t>
            </a:r>
          </a:p>
          <a:p>
            <a:pPr marL="0" indent="0">
              <a:buNone/>
            </a:pPr>
            <a:endParaRPr lang="en-US" dirty="0"/>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110</a:t>
            </a:fld>
            <a:endParaRPr lang="en-US" dirty="0"/>
          </a:p>
        </p:txBody>
      </p:sp>
      <p:pic>
        <p:nvPicPr>
          <p:cNvPr id="5" name="Picture 3" descr="C:\Users\desplin\AppData\Local\Microsoft\Windows\Temporary Internet Files\Content.IE5\T1DEQQJF\Kitchen-scale[1].jpg">
            <a:extLst>
              <a:ext uri="{FF2B5EF4-FFF2-40B4-BE49-F238E27FC236}">
                <a16:creationId xmlns:a16="http://schemas.microsoft.com/office/drawing/2014/main" id="{4401C992-E5BC-4057-85DF-E15FFD183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3535" y="2167689"/>
            <a:ext cx="4766369" cy="35747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4178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Weights and Measures</a:t>
            </a:r>
          </a:p>
        </p:txBody>
      </p:sp>
      <p:sp>
        <p:nvSpPr>
          <p:cNvPr id="6" name="Content Placeholder 5"/>
          <p:cNvSpPr>
            <a:spLocks noGrp="1"/>
          </p:cNvSpPr>
          <p:nvPr>
            <p:ph idx="13"/>
          </p:nvPr>
        </p:nvSpPr>
        <p:spPr>
          <a:xfrm>
            <a:off x="434716" y="1340123"/>
            <a:ext cx="8324274" cy="4760873"/>
          </a:xfrm>
        </p:spPr>
        <p:txBody>
          <a:bodyPr>
            <a:normAutofit/>
          </a:bodyPr>
          <a:lstStyle/>
          <a:p>
            <a:pPr marL="0" indent="0">
              <a:buNone/>
            </a:pPr>
            <a:r>
              <a:rPr lang="en-US" dirty="0"/>
              <a:t>Weight Tools</a:t>
            </a:r>
          </a:p>
          <a:p>
            <a:pPr marL="0" indent="0">
              <a:buNone/>
            </a:pPr>
            <a:endParaRPr lang="en-US" sz="1800" dirty="0"/>
          </a:p>
          <a:p>
            <a:pPr marL="0" indent="0">
              <a:buNone/>
            </a:pPr>
            <a:r>
              <a:rPr lang="en-US" sz="3600" dirty="0"/>
              <a:t>Traditional Scale: Heavier weights  2 - 50 lbs.</a:t>
            </a:r>
          </a:p>
          <a:p>
            <a:pPr marL="0" indent="0">
              <a:buNone/>
            </a:pPr>
            <a:r>
              <a:rPr lang="en-US" sz="3600" dirty="0"/>
              <a:t>Baking – 2# or more of Whole Wheat Flour</a:t>
            </a: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111</a:t>
            </a:fld>
            <a:endParaRPr lang="en-US" dirty="0"/>
          </a:p>
        </p:txBody>
      </p:sp>
      <p:pic>
        <p:nvPicPr>
          <p:cNvPr id="5" name="Picture 4">
            <a:extLst>
              <a:ext uri="{FF2B5EF4-FFF2-40B4-BE49-F238E27FC236}">
                <a16:creationId xmlns:a16="http://schemas.microsoft.com/office/drawing/2014/main" id="{4DDF5F0F-9803-495B-8549-7728799801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8337" y="2367196"/>
            <a:ext cx="2489200" cy="3733800"/>
          </a:xfrm>
          <a:prstGeom prst="rect">
            <a:avLst/>
          </a:prstGeom>
        </p:spPr>
      </p:pic>
    </p:spTree>
    <p:extLst>
      <p:ext uri="{BB962C8B-B14F-4D97-AF65-F5344CB8AC3E}">
        <p14:creationId xmlns:p14="http://schemas.microsoft.com/office/powerpoint/2010/main" val="31432562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Weights and Measures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Weight: Proper Technique</a:t>
            </a:r>
          </a:p>
          <a:p>
            <a:pPr marL="0" indent="0">
              <a:buNone/>
            </a:pPr>
            <a:endParaRPr lang="en-US" sz="1800" dirty="0"/>
          </a:p>
          <a:p>
            <a:pPr marL="0" indent="0">
              <a:buNone/>
            </a:pPr>
            <a:r>
              <a:rPr lang="en-US" sz="3600" dirty="0"/>
              <a:t>Weighing product in a container</a:t>
            </a:r>
          </a:p>
          <a:p>
            <a:pPr lvl="1">
              <a:buFont typeface="Wingdings" panose="05000000000000000000" pitchFamily="2" charset="2"/>
              <a:buChar char="§"/>
            </a:pPr>
            <a:r>
              <a:rPr lang="en-US" sz="3200" dirty="0"/>
              <a:t> </a:t>
            </a:r>
            <a:r>
              <a:rPr lang="en-US" dirty="0"/>
              <a:t>Be sure the scale is on zero</a:t>
            </a:r>
          </a:p>
          <a:p>
            <a:pPr lvl="1" fontAlgn="base">
              <a:spcBef>
                <a:spcPts val="600"/>
              </a:spcBef>
              <a:spcAft>
                <a:spcPts val="600"/>
              </a:spcAft>
              <a:buFont typeface="Wingdings" panose="05000000000000000000" pitchFamily="2" charset="2"/>
              <a:buChar char="§"/>
            </a:pPr>
            <a:r>
              <a:rPr lang="en-US" dirty="0"/>
              <a:t> Place the empty container on scale, record weight</a:t>
            </a:r>
          </a:p>
          <a:p>
            <a:pPr lvl="1" fontAlgn="base">
              <a:spcBef>
                <a:spcPts val="600"/>
              </a:spcBef>
              <a:spcAft>
                <a:spcPts val="600"/>
              </a:spcAft>
              <a:buFont typeface="Wingdings" panose="05000000000000000000" pitchFamily="2" charset="2"/>
              <a:buChar char="§"/>
            </a:pPr>
            <a:r>
              <a:rPr lang="en-US" dirty="0"/>
              <a:t> Weigh ingredient in container, record weight</a:t>
            </a:r>
          </a:p>
          <a:p>
            <a:pPr lvl="1" fontAlgn="base">
              <a:spcBef>
                <a:spcPts val="600"/>
              </a:spcBef>
              <a:spcAft>
                <a:spcPts val="600"/>
              </a:spcAft>
              <a:buFont typeface="Wingdings" panose="05000000000000000000" pitchFamily="2" charset="2"/>
              <a:buChar char="§"/>
            </a:pPr>
            <a:r>
              <a:rPr lang="en-US" dirty="0"/>
              <a:t> Subtract weight of empty container from weight of container with ingredient</a:t>
            </a: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112</a:t>
            </a:fld>
            <a:endParaRPr lang="en-US" dirty="0"/>
          </a:p>
        </p:txBody>
      </p:sp>
    </p:spTree>
    <p:extLst>
      <p:ext uri="{BB962C8B-B14F-4D97-AF65-F5344CB8AC3E}">
        <p14:creationId xmlns:p14="http://schemas.microsoft.com/office/powerpoint/2010/main" val="4882215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Weights and Measures</a:t>
            </a:r>
          </a:p>
        </p:txBody>
      </p:sp>
      <p:sp>
        <p:nvSpPr>
          <p:cNvPr id="6" name="Content Placeholder 5"/>
          <p:cNvSpPr>
            <a:spLocks noGrp="1"/>
          </p:cNvSpPr>
          <p:nvPr>
            <p:ph idx="13"/>
          </p:nvPr>
        </p:nvSpPr>
        <p:spPr>
          <a:xfrm>
            <a:off x="434715" y="1340123"/>
            <a:ext cx="11466553" cy="4932340"/>
          </a:xfrm>
        </p:spPr>
        <p:txBody>
          <a:bodyPr>
            <a:normAutofit/>
          </a:bodyPr>
          <a:lstStyle/>
          <a:p>
            <a:pPr marL="0" indent="0">
              <a:buNone/>
            </a:pPr>
            <a:r>
              <a:rPr lang="en-US" dirty="0"/>
              <a:t>Weight Verses Volume</a:t>
            </a:r>
          </a:p>
          <a:p>
            <a:pPr marL="0" indent="0">
              <a:buNone/>
            </a:pPr>
            <a:endParaRPr lang="en-US" sz="1800" dirty="0"/>
          </a:p>
          <a:p>
            <a:pPr>
              <a:spcBef>
                <a:spcPts val="1200"/>
              </a:spcBef>
              <a:spcAft>
                <a:spcPts val="600"/>
              </a:spcAft>
              <a:buFont typeface="Wingdings" panose="05000000000000000000" pitchFamily="2" charset="2"/>
              <a:buChar char="§"/>
            </a:pPr>
            <a:r>
              <a:rPr lang="en-US" sz="3600" dirty="0"/>
              <a:t>Weighing is faster</a:t>
            </a:r>
          </a:p>
          <a:p>
            <a:pPr>
              <a:spcBef>
                <a:spcPts val="1200"/>
              </a:spcBef>
              <a:spcAft>
                <a:spcPts val="600"/>
              </a:spcAft>
              <a:buFont typeface="Wingdings" panose="05000000000000000000" pitchFamily="2" charset="2"/>
              <a:buChar char="§"/>
            </a:pPr>
            <a:r>
              <a:rPr lang="en-US" sz="3600" dirty="0"/>
              <a:t>Weighing is more accurate</a:t>
            </a:r>
          </a:p>
          <a:p>
            <a:pPr>
              <a:spcBef>
                <a:spcPts val="1200"/>
              </a:spcBef>
              <a:spcAft>
                <a:spcPts val="600"/>
              </a:spcAft>
              <a:buFont typeface="Wingdings" panose="05000000000000000000" pitchFamily="2" charset="2"/>
              <a:buChar char="§"/>
            </a:pPr>
            <a:r>
              <a:rPr lang="en-US" sz="3600" dirty="0"/>
              <a:t>Weighing requires a kitchen scale</a:t>
            </a:r>
          </a:p>
          <a:p>
            <a:pPr>
              <a:spcBef>
                <a:spcPts val="1200"/>
              </a:spcBef>
              <a:spcAft>
                <a:spcPts val="600"/>
              </a:spcAft>
              <a:buFont typeface="Wingdings" panose="05000000000000000000" pitchFamily="2" charset="2"/>
              <a:buChar char="§"/>
            </a:pPr>
            <a:r>
              <a:rPr lang="en-US" sz="3600" dirty="0"/>
              <a:t>Volume uses common tools</a:t>
            </a:r>
          </a:p>
          <a:p>
            <a:pPr>
              <a:spcBef>
                <a:spcPts val="1200"/>
              </a:spcBef>
              <a:spcAft>
                <a:spcPts val="600"/>
              </a:spcAft>
              <a:buFont typeface="Wingdings" panose="05000000000000000000" pitchFamily="2" charset="2"/>
              <a:buChar char="§"/>
            </a:pPr>
            <a:r>
              <a:rPr lang="en-US" sz="3600" dirty="0"/>
              <a:t>In U.S. home recipes, volume is more common</a:t>
            </a: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113</a:t>
            </a:fld>
            <a:endParaRPr lang="en-US" dirty="0"/>
          </a:p>
        </p:txBody>
      </p:sp>
    </p:spTree>
    <p:extLst>
      <p:ext uri="{BB962C8B-B14F-4D97-AF65-F5344CB8AC3E}">
        <p14:creationId xmlns:p14="http://schemas.microsoft.com/office/powerpoint/2010/main" val="8914179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Weights and Measures</a:t>
            </a:r>
          </a:p>
        </p:txBody>
      </p:sp>
      <p:pic>
        <p:nvPicPr>
          <p:cNvPr id="2" name="Content Placeholder 1">
            <a:extLst>
              <a:ext uri="{FF2B5EF4-FFF2-40B4-BE49-F238E27FC236}">
                <a16:creationId xmlns:a16="http://schemas.microsoft.com/office/drawing/2014/main" id="{3E89FA20-F7F2-4F02-8984-5099E05C90A4}"/>
              </a:ext>
            </a:extLst>
          </p:cNvPr>
          <p:cNvPicPr>
            <a:picLocks noGrp="1" noChangeAspect="1"/>
          </p:cNvPicPr>
          <p:nvPr>
            <p:ph idx="13"/>
          </p:nvPr>
        </p:nvPicPr>
        <p:blipFill>
          <a:blip r:embed="rId3"/>
          <a:stretch>
            <a:fillRect/>
          </a:stretch>
        </p:blipFill>
        <p:spPr>
          <a:xfrm>
            <a:off x="595184" y="1535011"/>
            <a:ext cx="4151736" cy="4627265"/>
          </a:xfrm>
          <a:prstGeom prst="rect">
            <a:avLst/>
          </a:prstGeom>
        </p:spPr>
      </p:pic>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114</a:t>
            </a:fld>
            <a:endParaRPr lang="en-US" dirty="0"/>
          </a:p>
        </p:txBody>
      </p:sp>
      <p:pic>
        <p:nvPicPr>
          <p:cNvPr id="9" name="Picture 8">
            <a:extLst>
              <a:ext uri="{FF2B5EF4-FFF2-40B4-BE49-F238E27FC236}">
                <a16:creationId xmlns:a16="http://schemas.microsoft.com/office/drawing/2014/main" id="{8582B57E-D0D3-4153-A83C-53BE3C7FDF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1052" y="2076993"/>
            <a:ext cx="2362200" cy="3543300"/>
          </a:xfrm>
          <a:prstGeom prst="rect">
            <a:avLst/>
          </a:prstGeom>
        </p:spPr>
      </p:pic>
      <p:sp>
        <p:nvSpPr>
          <p:cNvPr id="10" name="Content Placeholder 3">
            <a:extLst>
              <a:ext uri="{FF2B5EF4-FFF2-40B4-BE49-F238E27FC236}">
                <a16:creationId xmlns:a16="http://schemas.microsoft.com/office/drawing/2014/main" id="{DE2CDB1A-B6B8-4656-8599-E16B2500206F}"/>
              </a:ext>
            </a:extLst>
          </p:cNvPr>
          <p:cNvSpPr txBox="1">
            <a:spLocks/>
          </p:cNvSpPr>
          <p:nvPr/>
        </p:nvSpPr>
        <p:spPr>
          <a:xfrm>
            <a:off x="6244860" y="1334043"/>
            <a:ext cx="4343400" cy="5029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ysClr val="windowText" lastClr="000000"/>
                </a:solidFill>
                <a:effectLst/>
                <a:uLnTx/>
                <a:uFillTx/>
                <a:latin typeface="Calibri"/>
                <a:ea typeface="+mn-ea"/>
                <a:cs typeface="+mn-cs"/>
              </a:rPr>
              <a:t>MEASURE VOLUME</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Calibri"/>
                <a:ea typeface="+mn-ea"/>
                <a:cs typeface="+mn-cs"/>
              </a:rPr>
              <a:t>Fruits &amp; Vegetables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ysClr val="windowText" lastClr="000000"/>
                </a:solidFill>
                <a:effectLst/>
                <a:uLnTx/>
                <a:uFillTx/>
                <a:latin typeface="Calibri"/>
                <a:ea typeface="+mn-ea"/>
                <a:cs typeface="+mn-cs"/>
              </a:rPr>
              <a:t>including legumes used as M/MA</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Calibri"/>
                <a:ea typeface="+mn-ea"/>
                <a:cs typeface="+mn-cs"/>
              </a:rPr>
              <a:t>Nut butters (peanut butter)</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Calibri"/>
                <a:ea typeface="+mn-ea"/>
                <a:cs typeface="+mn-cs"/>
              </a:rPr>
              <a:t>Yogurt</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Calibri"/>
                <a:ea typeface="+mn-ea"/>
                <a:cs typeface="+mn-cs"/>
              </a:rPr>
              <a:t>Cooked pasta (H)*</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Calibri"/>
                <a:ea typeface="+mn-ea"/>
                <a:cs typeface="+mn-cs"/>
              </a:rPr>
              <a:t>Cooked oats/rice (H)*</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Calibri"/>
                <a:ea typeface="+mn-ea"/>
                <a:cs typeface="+mn-cs"/>
              </a:rPr>
              <a:t>Ready to eat cereal (I)*</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Calibri"/>
                <a:ea typeface="+mn-ea"/>
                <a:cs typeface="+mn-cs"/>
              </a:rPr>
              <a:t>Milk</a:t>
            </a:r>
          </a:p>
        </p:txBody>
      </p:sp>
      <p:pic>
        <p:nvPicPr>
          <p:cNvPr id="11" name="Picture 10">
            <a:extLst>
              <a:ext uri="{FF2B5EF4-FFF2-40B4-BE49-F238E27FC236}">
                <a16:creationId xmlns:a16="http://schemas.microsoft.com/office/drawing/2014/main" id="{8D106F20-1CE9-4C40-ABAE-FBEF7D7A00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7782" y="5181600"/>
            <a:ext cx="2514600" cy="1676400"/>
          </a:xfrm>
          <a:prstGeom prst="rect">
            <a:avLst/>
          </a:prstGeom>
        </p:spPr>
      </p:pic>
      <p:pic>
        <p:nvPicPr>
          <p:cNvPr id="12" name="Picture 11">
            <a:extLst>
              <a:ext uri="{FF2B5EF4-FFF2-40B4-BE49-F238E27FC236}">
                <a16:creationId xmlns:a16="http://schemas.microsoft.com/office/drawing/2014/main" id="{9B5A4C27-943E-4A78-BF17-60CEF992D5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23430" y="4155126"/>
            <a:ext cx="2052947" cy="2052947"/>
          </a:xfrm>
          <a:prstGeom prst="rect">
            <a:avLst/>
          </a:prstGeom>
        </p:spPr>
      </p:pic>
    </p:spTree>
    <p:extLst>
      <p:ext uri="{BB962C8B-B14F-4D97-AF65-F5344CB8AC3E}">
        <p14:creationId xmlns:p14="http://schemas.microsoft.com/office/powerpoint/2010/main" val="18374254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Weights and Measures</a:t>
            </a:r>
          </a:p>
        </p:txBody>
      </p:sp>
      <p:sp>
        <p:nvSpPr>
          <p:cNvPr id="6" name="Content Placeholder 5"/>
          <p:cNvSpPr>
            <a:spLocks noGrp="1"/>
          </p:cNvSpPr>
          <p:nvPr>
            <p:ph idx="13"/>
          </p:nvPr>
        </p:nvSpPr>
        <p:spPr>
          <a:xfrm>
            <a:off x="434715" y="1340123"/>
            <a:ext cx="11466553" cy="4760873"/>
          </a:xfrm>
        </p:spPr>
        <p:txBody>
          <a:bodyPr>
            <a:normAutofit fontScale="85000" lnSpcReduction="20000"/>
          </a:bodyPr>
          <a:lstStyle/>
          <a:p>
            <a:pPr marL="0" indent="0">
              <a:buNone/>
            </a:pPr>
            <a:r>
              <a:rPr lang="en-US" sz="4300" dirty="0"/>
              <a:t>Weights and Measures Activity</a:t>
            </a:r>
          </a:p>
          <a:p>
            <a:pPr marL="0" indent="0">
              <a:buNone/>
            </a:pPr>
            <a:endParaRPr lang="en-US" dirty="0"/>
          </a:p>
          <a:p>
            <a:pPr>
              <a:spcBef>
                <a:spcPts val="1200"/>
              </a:spcBef>
              <a:spcAft>
                <a:spcPts val="1200"/>
              </a:spcAft>
              <a:buFont typeface="Wingdings" panose="05000000000000000000" pitchFamily="2" charset="2"/>
              <a:buChar char="§"/>
            </a:pPr>
            <a:r>
              <a:rPr lang="en-US" dirty="0"/>
              <a:t> </a:t>
            </a:r>
            <a:r>
              <a:rPr lang="en-US" sz="3900" dirty="0"/>
              <a:t>Activities at each station</a:t>
            </a:r>
          </a:p>
          <a:p>
            <a:pPr>
              <a:spcBef>
                <a:spcPts val="1200"/>
              </a:spcBef>
              <a:spcAft>
                <a:spcPts val="1200"/>
              </a:spcAft>
              <a:buFont typeface="Wingdings" panose="05000000000000000000" pitchFamily="2" charset="2"/>
              <a:buChar char="§"/>
            </a:pPr>
            <a:r>
              <a:rPr lang="en-US" sz="3900" dirty="0"/>
              <a:t> Follow instruction sheet </a:t>
            </a:r>
          </a:p>
          <a:p>
            <a:pPr>
              <a:spcBef>
                <a:spcPts val="1200"/>
              </a:spcBef>
              <a:spcAft>
                <a:spcPts val="1200"/>
              </a:spcAft>
              <a:buFont typeface="Wingdings" panose="05000000000000000000" pitchFamily="2" charset="2"/>
              <a:buChar char="§"/>
            </a:pPr>
            <a:r>
              <a:rPr lang="en-US" sz="3900" dirty="0"/>
              <a:t> Complete recording sheet</a:t>
            </a:r>
          </a:p>
          <a:p>
            <a:pPr>
              <a:spcBef>
                <a:spcPts val="1200"/>
              </a:spcBef>
              <a:spcAft>
                <a:spcPts val="1200"/>
              </a:spcAft>
              <a:buFont typeface="Wingdings" panose="05000000000000000000" pitchFamily="2" charset="2"/>
              <a:buChar char="§"/>
            </a:pPr>
            <a:r>
              <a:rPr lang="en-US" sz="3900" dirty="0"/>
              <a:t> Review results</a:t>
            </a:r>
          </a:p>
          <a:p>
            <a:pPr marL="0" indent="0">
              <a:buNone/>
            </a:pPr>
            <a:endParaRPr lang="en-US" dirty="0"/>
          </a:p>
          <a:p>
            <a:pPr marL="0" indent="0">
              <a:buNone/>
            </a:pPr>
            <a:r>
              <a:rPr lang="en-US" dirty="0"/>
              <a:t>	</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115</a:t>
            </a:fld>
            <a:endParaRPr lang="en-US" dirty="0"/>
          </a:p>
        </p:txBody>
      </p:sp>
      <p:pic>
        <p:nvPicPr>
          <p:cNvPr id="5" name="Picture 4">
            <a:extLst>
              <a:ext uri="{FF2B5EF4-FFF2-40B4-BE49-F238E27FC236}">
                <a16:creationId xmlns:a16="http://schemas.microsoft.com/office/drawing/2014/main" id="{4AC4EF49-B3EF-40ED-BE9E-9AAAABBC22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7991" y="1974577"/>
            <a:ext cx="2362200" cy="3543300"/>
          </a:xfrm>
          <a:prstGeom prst="rect">
            <a:avLst/>
          </a:prstGeom>
        </p:spPr>
      </p:pic>
      <p:pic>
        <p:nvPicPr>
          <p:cNvPr id="7" name="Picture 6">
            <a:extLst>
              <a:ext uri="{FF2B5EF4-FFF2-40B4-BE49-F238E27FC236}">
                <a16:creationId xmlns:a16="http://schemas.microsoft.com/office/drawing/2014/main" id="{87FFB6A7-0B77-4909-B205-8C2731976D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6957" y="1667612"/>
            <a:ext cx="2052947" cy="2052947"/>
          </a:xfrm>
          <a:prstGeom prst="rect">
            <a:avLst/>
          </a:prstGeom>
        </p:spPr>
      </p:pic>
      <p:pic>
        <p:nvPicPr>
          <p:cNvPr id="9" name="Picture 8">
            <a:extLst>
              <a:ext uri="{FF2B5EF4-FFF2-40B4-BE49-F238E27FC236}">
                <a16:creationId xmlns:a16="http://schemas.microsoft.com/office/drawing/2014/main" id="{5A97DC64-CA02-43B1-8CC3-CAD072BE48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6957" y="4219074"/>
            <a:ext cx="2514600" cy="1676400"/>
          </a:xfrm>
          <a:prstGeom prst="rect">
            <a:avLst/>
          </a:prstGeom>
        </p:spPr>
      </p:pic>
    </p:spTree>
    <p:extLst>
      <p:ext uri="{BB962C8B-B14F-4D97-AF65-F5344CB8AC3E}">
        <p14:creationId xmlns:p14="http://schemas.microsoft.com/office/powerpoint/2010/main" val="234369410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Weights and Measures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Fractions to Decimal</a:t>
            </a: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116</a:t>
            </a:fld>
            <a:endParaRPr lang="en-US" dirty="0"/>
          </a:p>
        </p:txBody>
      </p:sp>
      <p:pic>
        <p:nvPicPr>
          <p:cNvPr id="7" name="Picture 2">
            <a:extLst>
              <a:ext uri="{FF2B5EF4-FFF2-40B4-BE49-F238E27FC236}">
                <a16:creationId xmlns:a16="http://schemas.microsoft.com/office/drawing/2014/main" id="{DADDC8D9-9F7D-4E5D-A55A-E5231C624E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312" y="2568034"/>
            <a:ext cx="8362950" cy="2305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408526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Weights and Measures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Abbreviations &amp; Symbols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117</a:t>
            </a:fld>
            <a:endParaRPr lang="en-US" dirty="0"/>
          </a:p>
        </p:txBody>
      </p:sp>
      <p:sp>
        <p:nvSpPr>
          <p:cNvPr id="5" name="Rectangle 3">
            <a:extLst>
              <a:ext uri="{FF2B5EF4-FFF2-40B4-BE49-F238E27FC236}">
                <a16:creationId xmlns:a16="http://schemas.microsoft.com/office/drawing/2014/main" id="{6C6077F0-FA53-46C6-8E69-4B257CA8BFC9}"/>
              </a:ext>
            </a:extLst>
          </p:cNvPr>
          <p:cNvSpPr txBox="1">
            <a:spLocks noChangeArrowheads="1"/>
          </p:cNvSpPr>
          <p:nvPr/>
        </p:nvSpPr>
        <p:spPr>
          <a:xfrm>
            <a:off x="1284158" y="2357174"/>
            <a:ext cx="3962400" cy="4038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3600" dirty="0">
                <a:latin typeface="+mj-lt"/>
              </a:rPr>
              <a:t>Use this chart as         a resource to         ease written communication      and avoid    production errors</a:t>
            </a:r>
          </a:p>
        </p:txBody>
      </p:sp>
      <p:pic>
        <p:nvPicPr>
          <p:cNvPr id="7" name="Picture 3">
            <a:extLst>
              <a:ext uri="{FF2B5EF4-FFF2-40B4-BE49-F238E27FC236}">
                <a16:creationId xmlns:a16="http://schemas.microsoft.com/office/drawing/2014/main" id="{259940D1-50ED-4465-BCE6-308765213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556084"/>
            <a:ext cx="4686131" cy="4618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40357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Weights and Measures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Volume Equivalents for Liquids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118</a:t>
            </a:fld>
            <a:endParaRPr lang="en-US" dirty="0"/>
          </a:p>
        </p:txBody>
      </p:sp>
      <p:pic>
        <p:nvPicPr>
          <p:cNvPr id="5" name="Picture 2">
            <a:extLst>
              <a:ext uri="{FF2B5EF4-FFF2-40B4-BE49-F238E27FC236}">
                <a16:creationId xmlns:a16="http://schemas.microsoft.com/office/drawing/2014/main" id="{EBE41E4B-1505-43A6-AADC-5190AED36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2414" y="2044436"/>
            <a:ext cx="4330129" cy="4533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41031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Weights and Measures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119</a:t>
            </a:fld>
            <a:endParaRPr lang="en-US" dirty="0"/>
          </a:p>
        </p:txBody>
      </p:sp>
      <p:sp>
        <p:nvSpPr>
          <p:cNvPr id="2" name="Content Placeholder 1">
            <a:extLst>
              <a:ext uri="{FF2B5EF4-FFF2-40B4-BE49-F238E27FC236}">
                <a16:creationId xmlns:a16="http://schemas.microsoft.com/office/drawing/2014/main" id="{6BBEAE84-0E41-409F-B5BC-032320A79E5F}"/>
              </a:ext>
            </a:extLst>
          </p:cNvPr>
          <p:cNvSpPr>
            <a:spLocks noGrp="1"/>
          </p:cNvSpPr>
          <p:nvPr>
            <p:ph idx="13"/>
          </p:nvPr>
        </p:nvSpPr>
        <p:spPr>
          <a:xfrm>
            <a:off x="6866021" y="1340124"/>
            <a:ext cx="4083884" cy="4351338"/>
          </a:xfrm>
        </p:spPr>
        <p:txBody>
          <a:bodyPr/>
          <a:lstStyle/>
          <a:p>
            <a:pPr marL="0" indent="0">
              <a:buNone/>
            </a:pPr>
            <a:endParaRPr lang="en-US" dirty="0"/>
          </a:p>
          <a:p>
            <a:pPr marL="0" indent="0">
              <a:buNone/>
            </a:pPr>
            <a:endParaRPr lang="en-US" dirty="0"/>
          </a:p>
          <a:p>
            <a:pPr marL="0" indent="0">
              <a:buNone/>
            </a:pPr>
            <a:r>
              <a:rPr lang="en-US" sz="3600" dirty="0"/>
              <a:t>Weight:  </a:t>
            </a:r>
          </a:p>
          <a:p>
            <a:pPr marL="0" indent="0">
              <a:buNone/>
            </a:pPr>
            <a:r>
              <a:rPr lang="en-US" sz="3600" dirty="0"/>
              <a:t>Ounces to Pounds</a:t>
            </a:r>
          </a:p>
        </p:txBody>
      </p:sp>
      <p:pic>
        <p:nvPicPr>
          <p:cNvPr id="7" name="Picture 2">
            <a:extLst>
              <a:ext uri="{FF2B5EF4-FFF2-40B4-BE49-F238E27FC236}">
                <a16:creationId xmlns:a16="http://schemas.microsoft.com/office/drawing/2014/main" id="{6F82BCFD-CB2A-438B-9540-520058367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428" y="1225455"/>
            <a:ext cx="4400691" cy="51703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8136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434716" y="2299855"/>
            <a:ext cx="11263298" cy="3801141"/>
          </a:xfrm>
          <a:solidFill>
            <a:schemeClr val="bg1"/>
          </a:solidFill>
        </p:spPr>
        <p:txBody>
          <a:bodyPr>
            <a:normAutofit/>
          </a:bodyPr>
          <a:lstStyle/>
          <a:p>
            <a:pPr marL="0" indent="0">
              <a:buNone/>
            </a:pPr>
            <a:endParaRPr lang="en-US" dirty="0"/>
          </a:p>
          <a:p>
            <a:pPr marL="0" indent="0">
              <a:spcAft>
                <a:spcPts val="1200"/>
              </a:spcAft>
              <a:buClr>
                <a:srgbClr val="92D050"/>
              </a:buClr>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12</a:t>
            </a:fld>
            <a:endParaRPr lang="en-US" dirty="0"/>
          </a:p>
        </p:txBody>
      </p:sp>
      <p:sp>
        <p:nvSpPr>
          <p:cNvPr id="3" name="TextBox 2"/>
          <p:cNvSpPr txBox="1"/>
          <p:nvPr/>
        </p:nvSpPr>
        <p:spPr>
          <a:xfrm>
            <a:off x="332509" y="1482436"/>
            <a:ext cx="6941127" cy="707886"/>
          </a:xfrm>
          <a:prstGeom prst="rect">
            <a:avLst/>
          </a:prstGeom>
          <a:noFill/>
        </p:spPr>
        <p:txBody>
          <a:bodyPr wrap="square" rtlCol="0">
            <a:spAutoFit/>
          </a:bodyPr>
          <a:lstStyle/>
          <a:p>
            <a:r>
              <a:rPr lang="en-US" sz="4000" dirty="0"/>
              <a:t>Menu Planning Principles</a:t>
            </a:r>
          </a:p>
        </p:txBody>
      </p:sp>
      <p:graphicFrame>
        <p:nvGraphicFramePr>
          <p:cNvPr id="2" name="Table 1">
            <a:extLst>
              <a:ext uri="{FF2B5EF4-FFF2-40B4-BE49-F238E27FC236}">
                <a16:creationId xmlns:a16="http://schemas.microsoft.com/office/drawing/2014/main" id="{36B0917C-DB41-41A8-AF92-37045147CB9C}"/>
              </a:ext>
            </a:extLst>
          </p:cNvPr>
          <p:cNvGraphicFramePr>
            <a:graphicFrameLocks noGrp="1"/>
          </p:cNvGraphicFramePr>
          <p:nvPr>
            <p:extLst>
              <p:ext uri="{D42A27DB-BD31-4B8C-83A1-F6EECF244321}">
                <p14:modId xmlns:p14="http://schemas.microsoft.com/office/powerpoint/2010/main" val="3611484247"/>
              </p:ext>
            </p:extLst>
          </p:nvPr>
        </p:nvGraphicFramePr>
        <p:xfrm>
          <a:off x="493986" y="2485100"/>
          <a:ext cx="10888716" cy="3348140"/>
        </p:xfrm>
        <a:graphic>
          <a:graphicData uri="http://schemas.openxmlformats.org/drawingml/2006/table">
            <a:tbl>
              <a:tblPr firstRow="1" bandRow="1">
                <a:tableStyleId>{5C22544A-7EE6-4342-B048-85BDC9FD1C3A}</a:tableStyleId>
              </a:tblPr>
              <a:tblGrid>
                <a:gridCol w="5444358">
                  <a:extLst>
                    <a:ext uri="{9D8B030D-6E8A-4147-A177-3AD203B41FA5}">
                      <a16:colId xmlns:a16="http://schemas.microsoft.com/office/drawing/2014/main" val="1334760898"/>
                    </a:ext>
                  </a:extLst>
                </a:gridCol>
                <a:gridCol w="5444358">
                  <a:extLst>
                    <a:ext uri="{9D8B030D-6E8A-4147-A177-3AD203B41FA5}">
                      <a16:colId xmlns:a16="http://schemas.microsoft.com/office/drawing/2014/main" val="1230633438"/>
                    </a:ext>
                  </a:extLst>
                </a:gridCol>
              </a:tblGrid>
              <a:tr h="1325996">
                <a:tc>
                  <a:txBody>
                    <a:bodyPr/>
                    <a:lstStyle/>
                    <a:p>
                      <a:pPr marL="571500" indent="-571500">
                        <a:spcBef>
                          <a:spcPts val="0"/>
                        </a:spcBef>
                        <a:spcAft>
                          <a:spcPts val="1200"/>
                        </a:spcAft>
                        <a:buClr>
                          <a:srgbClr val="339933"/>
                        </a:buClr>
                        <a:buSzPct val="200000"/>
                        <a:buFont typeface="Wingdings" panose="05000000000000000000" pitchFamily="2" charset="2"/>
                        <a:buChar char="§"/>
                      </a:pPr>
                      <a:r>
                        <a:rPr lang="en-US" sz="3600" b="0" dirty="0">
                          <a:solidFill>
                            <a:schemeClr val="tx1"/>
                          </a:solidFill>
                        </a:rPr>
                        <a:t>Focus on Good Nutrition</a:t>
                      </a:r>
                    </a:p>
                    <a:p>
                      <a:pPr marL="0" indent="0">
                        <a:spcBef>
                          <a:spcPts val="0"/>
                        </a:spcBef>
                        <a:spcAft>
                          <a:spcPts val="1200"/>
                        </a:spcAft>
                        <a:buClr>
                          <a:srgbClr val="339933"/>
                        </a:buClr>
                        <a:buSzPct val="200000"/>
                        <a:buFont typeface="Wingdings" panose="05000000000000000000" pitchFamily="2" charset="2"/>
                        <a:buNone/>
                      </a:pPr>
                      <a:endParaRPr lang="en-US" sz="2800" b="0" dirty="0">
                        <a:solidFill>
                          <a:schemeClr val="tx1"/>
                        </a:solidFill>
                      </a:endParaRPr>
                    </a:p>
                  </a:txBody>
                  <a:tcPr>
                    <a:solidFill>
                      <a:schemeClr val="bg1"/>
                    </a:solidFill>
                  </a:tcPr>
                </a:tc>
                <a:tc>
                  <a:txBody>
                    <a:bodyPr/>
                    <a:lstStyle/>
                    <a:p>
                      <a:pPr marL="285750" indent="-285750">
                        <a:buClr>
                          <a:schemeClr val="accent1">
                            <a:lumMod val="60000"/>
                            <a:lumOff val="40000"/>
                          </a:schemeClr>
                        </a:buClr>
                        <a:buSzPct val="200000"/>
                        <a:buFont typeface="Wingdings" panose="05000000000000000000" pitchFamily="2" charset="2"/>
                        <a:buChar char="§"/>
                      </a:pPr>
                      <a:r>
                        <a:rPr lang="en-US" sz="3600" dirty="0"/>
                        <a:t>  </a:t>
                      </a:r>
                      <a:r>
                        <a:rPr lang="en-US" sz="3600" b="0" dirty="0">
                          <a:solidFill>
                            <a:schemeClr val="tx1"/>
                          </a:solidFill>
                        </a:rPr>
                        <a:t>Add Contrast</a:t>
                      </a:r>
                    </a:p>
                  </a:txBody>
                  <a:tcPr>
                    <a:solidFill>
                      <a:schemeClr val="bg1"/>
                    </a:solidFill>
                  </a:tcPr>
                </a:tc>
                <a:extLst>
                  <a:ext uri="{0D108BD9-81ED-4DB2-BD59-A6C34878D82A}">
                    <a16:rowId xmlns:a16="http://schemas.microsoft.com/office/drawing/2014/main" val="1364591720"/>
                  </a:ext>
                </a:extLst>
              </a:tr>
              <a:tr h="1325996">
                <a:tc>
                  <a:txBody>
                    <a:bodyPr/>
                    <a:lstStyle/>
                    <a:p>
                      <a:pPr marL="571500" indent="-571500">
                        <a:spcBef>
                          <a:spcPts val="0"/>
                        </a:spcBef>
                        <a:spcAft>
                          <a:spcPts val="1200"/>
                        </a:spcAft>
                        <a:buClr>
                          <a:srgbClr val="FFC000"/>
                        </a:buClr>
                        <a:buSzPct val="200000"/>
                        <a:buFont typeface="Wingdings" panose="05000000000000000000" pitchFamily="2" charset="2"/>
                        <a:buChar char="§"/>
                      </a:pPr>
                      <a:r>
                        <a:rPr lang="en-US" sz="3600" dirty="0"/>
                        <a:t>Strive for Balance</a:t>
                      </a:r>
                    </a:p>
                    <a:p>
                      <a:pPr marL="0" indent="0">
                        <a:spcBef>
                          <a:spcPts val="0"/>
                        </a:spcBef>
                        <a:spcAft>
                          <a:spcPts val="1200"/>
                        </a:spcAft>
                        <a:buClr>
                          <a:srgbClr val="FFC000"/>
                        </a:buClr>
                        <a:buSzPct val="200000"/>
                        <a:buFont typeface="Wingdings" panose="05000000000000000000" pitchFamily="2" charset="2"/>
                        <a:buNone/>
                      </a:pPr>
                      <a:endParaRPr lang="en-US" sz="2800" dirty="0"/>
                    </a:p>
                  </a:txBody>
                  <a:tcPr>
                    <a:solidFill>
                      <a:schemeClr val="bg1"/>
                    </a:solidFill>
                  </a:tcPr>
                </a:tc>
                <a:tc>
                  <a:txBody>
                    <a:bodyPr/>
                    <a:lstStyle/>
                    <a:p>
                      <a:pPr marL="285750" indent="-285750">
                        <a:buClr>
                          <a:schemeClr val="tx2">
                            <a:lumMod val="60000"/>
                            <a:lumOff val="40000"/>
                          </a:schemeClr>
                        </a:buClr>
                        <a:buSzPct val="200000"/>
                        <a:buFont typeface="Wingdings" panose="05000000000000000000" pitchFamily="2" charset="2"/>
                        <a:buChar char="§"/>
                      </a:pPr>
                      <a:r>
                        <a:rPr lang="en-US" sz="3600" dirty="0"/>
                        <a:t>  Think About Color</a:t>
                      </a:r>
                    </a:p>
                  </a:txBody>
                  <a:tcPr>
                    <a:solidFill>
                      <a:schemeClr val="bg1"/>
                    </a:solidFill>
                  </a:tcPr>
                </a:tc>
                <a:extLst>
                  <a:ext uri="{0D108BD9-81ED-4DB2-BD59-A6C34878D82A}">
                    <a16:rowId xmlns:a16="http://schemas.microsoft.com/office/drawing/2014/main" val="1111885755"/>
                  </a:ext>
                </a:extLst>
              </a:tr>
              <a:tr h="696148">
                <a:tc>
                  <a:txBody>
                    <a:bodyPr/>
                    <a:lstStyle/>
                    <a:p>
                      <a:pPr marL="571500" indent="-571500">
                        <a:spcBef>
                          <a:spcPts val="0"/>
                        </a:spcBef>
                        <a:spcAft>
                          <a:spcPts val="1200"/>
                        </a:spcAft>
                        <a:buClr>
                          <a:srgbClr val="DD65CF"/>
                        </a:buClr>
                        <a:buSzPct val="200000"/>
                        <a:buFont typeface="Wingdings" panose="05000000000000000000" pitchFamily="2" charset="2"/>
                        <a:buChar char="§"/>
                      </a:pPr>
                      <a:r>
                        <a:rPr lang="en-US" sz="3600" dirty="0"/>
                        <a:t>Emphasize Variety</a:t>
                      </a:r>
                    </a:p>
                  </a:txBody>
                  <a:tcPr>
                    <a:solidFill>
                      <a:schemeClr val="bg1"/>
                    </a:solidFill>
                  </a:tcPr>
                </a:tc>
                <a:tc>
                  <a:txBody>
                    <a:bodyPr/>
                    <a:lstStyle/>
                    <a:p>
                      <a:pPr marL="285750" indent="-285750">
                        <a:buClr>
                          <a:schemeClr val="tx1">
                            <a:lumMod val="50000"/>
                            <a:lumOff val="50000"/>
                          </a:schemeClr>
                        </a:buClr>
                        <a:buSzPct val="200000"/>
                        <a:buFont typeface="Wingdings" panose="05000000000000000000" pitchFamily="2" charset="2"/>
                        <a:buChar char="§"/>
                      </a:pPr>
                      <a:r>
                        <a:rPr lang="en-US" sz="3600" dirty="0"/>
                        <a:t>  Consider Eye Appeal</a:t>
                      </a:r>
                    </a:p>
                  </a:txBody>
                  <a:tcPr>
                    <a:solidFill>
                      <a:schemeClr val="bg1"/>
                    </a:solidFill>
                  </a:tcPr>
                </a:tc>
                <a:extLst>
                  <a:ext uri="{0D108BD9-81ED-4DB2-BD59-A6C34878D82A}">
                    <a16:rowId xmlns:a16="http://schemas.microsoft.com/office/drawing/2014/main" val="1999689984"/>
                  </a:ext>
                </a:extLst>
              </a:tr>
            </a:tbl>
          </a:graphicData>
        </a:graphic>
      </p:graphicFrame>
    </p:spTree>
    <p:extLst>
      <p:ext uri="{BB962C8B-B14F-4D97-AF65-F5344CB8AC3E}">
        <p14:creationId xmlns:p14="http://schemas.microsoft.com/office/powerpoint/2010/main" val="131178755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Weights and Measures</a:t>
            </a:r>
          </a:p>
        </p:txBody>
      </p:sp>
      <p:sp>
        <p:nvSpPr>
          <p:cNvPr id="6" name="Content Placeholder 5"/>
          <p:cNvSpPr>
            <a:spLocks noGrp="1"/>
          </p:cNvSpPr>
          <p:nvPr>
            <p:ph idx="13"/>
          </p:nvPr>
        </p:nvSpPr>
        <p:spPr>
          <a:xfrm>
            <a:off x="434715" y="1340123"/>
            <a:ext cx="11466553" cy="5055651"/>
          </a:xfrm>
        </p:spPr>
        <p:txBody>
          <a:bodyPr>
            <a:normAutofit/>
          </a:bodyPr>
          <a:lstStyle/>
          <a:p>
            <a:pPr marL="0" indent="0">
              <a:buNone/>
            </a:pPr>
            <a:r>
              <a:rPr lang="en-US" dirty="0"/>
              <a:t>Volume Summary</a:t>
            </a:r>
          </a:p>
          <a:p>
            <a:pPr>
              <a:spcBef>
                <a:spcPts val="1200"/>
              </a:spcBef>
              <a:spcAft>
                <a:spcPts val="600"/>
              </a:spcAft>
              <a:buFont typeface="Wingdings" panose="05000000000000000000" pitchFamily="2" charset="2"/>
              <a:buChar char="§"/>
            </a:pPr>
            <a:r>
              <a:rPr lang="en-US" sz="3900" i="1" dirty="0"/>
              <a:t> </a:t>
            </a:r>
            <a:r>
              <a:rPr lang="en-US" sz="3600" i="1" dirty="0"/>
              <a:t>FLUID OUNCES </a:t>
            </a:r>
            <a:r>
              <a:rPr lang="en-US" sz="3600" dirty="0"/>
              <a:t>are not the same as weight ounces</a:t>
            </a:r>
          </a:p>
          <a:p>
            <a:pPr>
              <a:spcBef>
                <a:spcPts val="1200"/>
              </a:spcBef>
              <a:spcAft>
                <a:spcPts val="600"/>
              </a:spcAft>
              <a:buFont typeface="Wingdings" panose="05000000000000000000" pitchFamily="2" charset="2"/>
              <a:buChar char="§"/>
            </a:pPr>
            <a:r>
              <a:rPr lang="en-US" sz="3600" dirty="0"/>
              <a:t> Units- Teaspoon, Tablespoon, cup, pint, quart, gallon, milliliter, liter</a:t>
            </a:r>
          </a:p>
          <a:p>
            <a:pPr>
              <a:spcBef>
                <a:spcPts val="1200"/>
              </a:spcBef>
              <a:spcAft>
                <a:spcPts val="600"/>
              </a:spcAft>
              <a:buFont typeface="Wingdings" panose="05000000000000000000" pitchFamily="2" charset="2"/>
              <a:buChar char="§"/>
            </a:pPr>
            <a:r>
              <a:rPr lang="en-US" sz="3600" dirty="0"/>
              <a:t> Tools- spoons, liquid &amp; dry measures</a:t>
            </a:r>
          </a:p>
          <a:p>
            <a:pPr>
              <a:spcBef>
                <a:spcPts val="1200"/>
              </a:spcBef>
              <a:spcAft>
                <a:spcPts val="600"/>
              </a:spcAft>
              <a:buFont typeface="Wingdings" panose="05000000000000000000" pitchFamily="2" charset="2"/>
              <a:buChar char="§"/>
            </a:pPr>
            <a:r>
              <a:rPr lang="en-US" sz="3600" dirty="0"/>
              <a:t> Level dry ingredients, view liquid ingredients</a:t>
            </a:r>
          </a:p>
          <a:p>
            <a:pPr>
              <a:spcBef>
                <a:spcPts val="1200"/>
              </a:spcBef>
              <a:spcAft>
                <a:spcPts val="600"/>
              </a:spcAft>
              <a:buFont typeface="Wingdings" panose="05000000000000000000" pitchFamily="2" charset="2"/>
              <a:buChar char="§"/>
            </a:pPr>
            <a:r>
              <a:rPr lang="en-US" sz="3600" dirty="0"/>
              <a:t> Use volume for liquids, fruits, vegetables, small amounts </a:t>
            </a: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120</a:t>
            </a:fld>
            <a:endParaRPr lang="en-US" dirty="0"/>
          </a:p>
        </p:txBody>
      </p:sp>
    </p:spTree>
    <p:extLst>
      <p:ext uri="{BB962C8B-B14F-4D97-AF65-F5344CB8AC3E}">
        <p14:creationId xmlns:p14="http://schemas.microsoft.com/office/powerpoint/2010/main" val="362809061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Weights and Measures</a:t>
            </a:r>
          </a:p>
        </p:txBody>
      </p:sp>
      <p:sp>
        <p:nvSpPr>
          <p:cNvPr id="6" name="Content Placeholder 5"/>
          <p:cNvSpPr>
            <a:spLocks noGrp="1"/>
          </p:cNvSpPr>
          <p:nvPr>
            <p:ph idx="13"/>
          </p:nvPr>
        </p:nvSpPr>
        <p:spPr>
          <a:xfrm>
            <a:off x="434715" y="1340123"/>
            <a:ext cx="11466553" cy="4760873"/>
          </a:xfrm>
        </p:spPr>
        <p:txBody>
          <a:bodyPr>
            <a:normAutofit lnSpcReduction="10000"/>
          </a:bodyPr>
          <a:lstStyle/>
          <a:p>
            <a:pPr marL="0" indent="0">
              <a:buNone/>
            </a:pPr>
            <a:r>
              <a:rPr lang="en-US" dirty="0"/>
              <a:t>Weights Summary</a:t>
            </a:r>
          </a:p>
          <a:p>
            <a:pPr marL="0" indent="0">
              <a:buNone/>
            </a:pPr>
            <a:endParaRPr lang="en-US" sz="1800" dirty="0"/>
          </a:p>
          <a:p>
            <a:pPr lvl="0">
              <a:spcBef>
                <a:spcPts val="1200"/>
              </a:spcBef>
              <a:spcAft>
                <a:spcPts val="1200"/>
              </a:spcAft>
              <a:buFont typeface="Wingdings" panose="05000000000000000000" pitchFamily="2" charset="2"/>
              <a:buChar char="§"/>
            </a:pPr>
            <a:r>
              <a:rPr lang="en-US" sz="3600" dirty="0"/>
              <a:t>Units- Pounds, ounces, grams, kilograms</a:t>
            </a:r>
          </a:p>
          <a:p>
            <a:pPr lvl="0">
              <a:spcBef>
                <a:spcPts val="1200"/>
              </a:spcBef>
              <a:spcAft>
                <a:spcPts val="1200"/>
              </a:spcAft>
              <a:buFont typeface="Wingdings" panose="05000000000000000000" pitchFamily="2" charset="2"/>
              <a:buChar char="§"/>
            </a:pPr>
            <a:r>
              <a:rPr lang="en-US" sz="3600" dirty="0"/>
              <a:t>Tools-  Digital scale, Traditional scale</a:t>
            </a:r>
          </a:p>
          <a:p>
            <a:pPr lvl="0">
              <a:spcBef>
                <a:spcPts val="1200"/>
              </a:spcBef>
              <a:spcAft>
                <a:spcPts val="1200"/>
              </a:spcAft>
              <a:buFont typeface="Wingdings" panose="05000000000000000000" pitchFamily="2" charset="2"/>
              <a:buChar char="§"/>
            </a:pPr>
            <a:r>
              <a:rPr lang="en-US" sz="3600" dirty="0"/>
              <a:t>Techniques- Tare and weigh</a:t>
            </a:r>
          </a:p>
          <a:p>
            <a:pPr lvl="0">
              <a:spcBef>
                <a:spcPts val="1200"/>
              </a:spcBef>
              <a:spcAft>
                <a:spcPts val="1200"/>
              </a:spcAft>
              <a:buFont typeface="Wingdings" panose="05000000000000000000" pitchFamily="2" charset="2"/>
              <a:buChar char="§"/>
            </a:pPr>
            <a:r>
              <a:rPr lang="en-US" sz="3600" dirty="0"/>
              <a:t>Use weight for meats, cheeses, nuts, seeds, and most grains    </a:t>
            </a:r>
          </a:p>
          <a:p>
            <a:pPr lvl="0">
              <a:spcBef>
                <a:spcPts val="1200"/>
              </a:spcBef>
              <a:spcAft>
                <a:spcPts val="1200"/>
              </a:spcAft>
              <a:buFont typeface="Wingdings" panose="05000000000000000000" pitchFamily="2" charset="2"/>
              <a:buChar char="§"/>
            </a:pPr>
            <a:r>
              <a:rPr lang="en-US" sz="3600" dirty="0"/>
              <a:t>More accurate and faster</a:t>
            </a: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121</a:t>
            </a:fld>
            <a:endParaRPr lang="en-US" dirty="0"/>
          </a:p>
        </p:txBody>
      </p:sp>
    </p:spTree>
    <p:extLst>
      <p:ext uri="{BB962C8B-B14F-4D97-AF65-F5344CB8AC3E}">
        <p14:creationId xmlns:p14="http://schemas.microsoft.com/office/powerpoint/2010/main" val="327477669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pic>
        <p:nvPicPr>
          <p:cNvPr id="7" name="Content Placeholder 6"/>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1402079" y="999446"/>
            <a:ext cx="8770289" cy="5858554"/>
          </a:xfrm>
        </p:spPr>
      </p:pic>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122</a:t>
            </a:fld>
            <a:endParaRPr lang="en-US" dirty="0"/>
          </a:p>
        </p:txBody>
      </p:sp>
    </p:spTree>
    <p:extLst>
      <p:ext uri="{BB962C8B-B14F-4D97-AF65-F5344CB8AC3E}">
        <p14:creationId xmlns:p14="http://schemas.microsoft.com/office/powerpoint/2010/main" val="246146103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sp>
        <p:nvSpPr>
          <p:cNvPr id="6" name="Content Placeholder 5"/>
          <p:cNvSpPr>
            <a:spLocks noGrp="1"/>
          </p:cNvSpPr>
          <p:nvPr>
            <p:ph idx="13"/>
          </p:nvPr>
        </p:nvSpPr>
        <p:spPr>
          <a:xfrm>
            <a:off x="434715" y="1340123"/>
            <a:ext cx="11466553" cy="5055651"/>
          </a:xfrm>
        </p:spPr>
        <p:txBody>
          <a:bodyPr>
            <a:normAutofit fontScale="92500" lnSpcReduction="20000"/>
          </a:bodyPr>
          <a:lstStyle/>
          <a:p>
            <a:pPr marL="0" indent="0">
              <a:buNone/>
            </a:pPr>
            <a:r>
              <a:rPr lang="en-US" sz="4300" dirty="0"/>
              <a:t>Learning Objectives</a:t>
            </a:r>
          </a:p>
          <a:p>
            <a:pPr marL="0" indent="0">
              <a:buNone/>
            </a:pPr>
            <a:endParaRPr lang="en-US" sz="1500" dirty="0"/>
          </a:p>
          <a:p>
            <a:pPr>
              <a:spcBef>
                <a:spcPts val="1200"/>
              </a:spcBef>
              <a:spcAft>
                <a:spcPts val="600"/>
              </a:spcAft>
              <a:buFont typeface="Wingdings" panose="05000000000000000000" pitchFamily="2" charset="2"/>
              <a:buChar char="§"/>
            </a:pPr>
            <a:r>
              <a:rPr lang="en-US" sz="3900" dirty="0"/>
              <a:t> Define the term “disabled person”</a:t>
            </a:r>
          </a:p>
          <a:p>
            <a:pPr>
              <a:spcBef>
                <a:spcPts val="1200"/>
              </a:spcBef>
              <a:spcAft>
                <a:spcPts val="600"/>
              </a:spcAft>
              <a:buFont typeface="Wingdings" panose="05000000000000000000" pitchFamily="2" charset="2"/>
              <a:buChar char="§"/>
            </a:pPr>
            <a:r>
              <a:rPr lang="en-US" sz="3900" dirty="0"/>
              <a:t> Review CACFP requirements for providing food substitutions because of disability</a:t>
            </a:r>
          </a:p>
          <a:p>
            <a:pPr>
              <a:spcBef>
                <a:spcPts val="1200"/>
              </a:spcBef>
              <a:spcAft>
                <a:spcPts val="600"/>
              </a:spcAft>
              <a:buFont typeface="Wingdings" panose="05000000000000000000" pitchFamily="2" charset="2"/>
              <a:buChar char="§"/>
            </a:pPr>
            <a:r>
              <a:rPr lang="en-US" sz="3900" dirty="0"/>
              <a:t> Review the Medical Statement Form</a:t>
            </a:r>
          </a:p>
          <a:p>
            <a:pPr>
              <a:spcBef>
                <a:spcPts val="1200"/>
              </a:spcBef>
              <a:spcAft>
                <a:spcPts val="600"/>
              </a:spcAft>
              <a:buFont typeface="Wingdings" panose="05000000000000000000" pitchFamily="2" charset="2"/>
              <a:buChar char="§"/>
            </a:pPr>
            <a:r>
              <a:rPr lang="en-US" sz="3900" dirty="0"/>
              <a:t> Discuss documenting substitutions on menu records</a:t>
            </a:r>
          </a:p>
          <a:p>
            <a:pPr>
              <a:spcBef>
                <a:spcPts val="1200"/>
              </a:spcBef>
              <a:spcAft>
                <a:spcPts val="600"/>
              </a:spcAft>
              <a:buFont typeface="Wingdings" panose="05000000000000000000" pitchFamily="2" charset="2"/>
              <a:buChar char="§"/>
            </a:pPr>
            <a:r>
              <a:rPr lang="en-US" sz="3900" dirty="0"/>
              <a:t> Review requirements for milk substitutions </a:t>
            </a:r>
          </a:p>
          <a:p>
            <a:pPr>
              <a:spcBef>
                <a:spcPts val="1200"/>
              </a:spcBef>
              <a:spcAft>
                <a:spcPts val="600"/>
              </a:spcAft>
              <a:buFont typeface="Wingdings" panose="05000000000000000000" pitchFamily="2" charset="2"/>
              <a:buChar char="§"/>
            </a:pPr>
            <a:r>
              <a:rPr lang="en-US" sz="3900" dirty="0"/>
              <a:t> Discuss how to handle parent preferences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123</a:t>
            </a:fld>
            <a:endParaRPr lang="en-US" dirty="0"/>
          </a:p>
        </p:txBody>
      </p:sp>
    </p:spTree>
    <p:extLst>
      <p:ext uri="{BB962C8B-B14F-4D97-AF65-F5344CB8AC3E}">
        <p14:creationId xmlns:p14="http://schemas.microsoft.com/office/powerpoint/2010/main" val="28501166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sp>
        <p:nvSpPr>
          <p:cNvPr id="6" name="Content Placeholder 5"/>
          <p:cNvSpPr>
            <a:spLocks noGrp="1"/>
          </p:cNvSpPr>
          <p:nvPr>
            <p:ph idx="13"/>
          </p:nvPr>
        </p:nvSpPr>
        <p:spPr>
          <a:xfrm>
            <a:off x="434715" y="1340123"/>
            <a:ext cx="11466553" cy="4760873"/>
          </a:xfrm>
        </p:spPr>
        <p:txBody>
          <a:bodyPr>
            <a:normAutofit fontScale="92500" lnSpcReduction="20000"/>
          </a:bodyPr>
          <a:lstStyle/>
          <a:p>
            <a:pPr marL="0" indent="0">
              <a:buNone/>
            </a:pPr>
            <a:r>
              <a:rPr lang="en-US" sz="4300" dirty="0"/>
              <a:t>Definition for Disabled person: </a:t>
            </a:r>
          </a:p>
          <a:p>
            <a:pPr marL="0" indent="0" algn="ctr">
              <a:buNone/>
            </a:pPr>
            <a:endParaRPr lang="en-US" dirty="0"/>
          </a:p>
          <a:p>
            <a:pPr marL="0" indent="0" algn="ctr">
              <a:buNone/>
            </a:pPr>
            <a:r>
              <a:rPr lang="en-US" sz="3900" dirty="0"/>
              <a:t>“Any person who has a physical or mental impairment which substantially limits one or more “major life activities”, has a record of such impairment, or is regarded as having such impairment.” </a:t>
            </a:r>
          </a:p>
          <a:p>
            <a:pPr marL="0" indent="0">
              <a:buNone/>
            </a:pPr>
            <a:endParaRPr lang="en-US" sz="3900" dirty="0"/>
          </a:p>
          <a:p>
            <a:pPr marL="0" indent="0">
              <a:buNone/>
            </a:pPr>
            <a:r>
              <a:rPr lang="en-US" sz="3900" b="1" dirty="0">
                <a:latin typeface="+mn-lt"/>
              </a:rPr>
              <a:t>Most physical and mental impairments constitute a disability</a:t>
            </a:r>
          </a:p>
          <a:p>
            <a:pPr marL="0" indent="0">
              <a:buNone/>
            </a:pPr>
            <a:r>
              <a:rPr lang="en-US" dirty="0">
                <a:latin typeface="+mn-lt"/>
              </a:rPr>
              <a:t> </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124</a:t>
            </a:fld>
            <a:endParaRPr lang="en-US" dirty="0"/>
          </a:p>
        </p:txBody>
      </p:sp>
    </p:spTree>
    <p:extLst>
      <p:ext uri="{BB962C8B-B14F-4D97-AF65-F5344CB8AC3E}">
        <p14:creationId xmlns:p14="http://schemas.microsoft.com/office/powerpoint/2010/main" val="14454982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Requirements for accommodating special dietary needs because of a disability:</a:t>
            </a:r>
          </a:p>
          <a:p>
            <a:pPr marL="0" indent="0">
              <a:buNone/>
            </a:pPr>
            <a:endParaRPr lang="en-US" sz="1800" dirty="0"/>
          </a:p>
          <a:p>
            <a:pPr>
              <a:spcBef>
                <a:spcPts val="1200"/>
              </a:spcBef>
              <a:spcAft>
                <a:spcPts val="600"/>
              </a:spcAft>
              <a:buFont typeface="Wingdings" panose="05000000000000000000" pitchFamily="2" charset="2"/>
              <a:buChar char="§"/>
            </a:pPr>
            <a:r>
              <a:rPr lang="en-US" dirty="0"/>
              <a:t> </a:t>
            </a:r>
            <a:r>
              <a:rPr lang="en-US" sz="3600" dirty="0"/>
              <a:t>Obtain completed, signed medical statement form</a:t>
            </a:r>
          </a:p>
          <a:p>
            <a:pPr>
              <a:spcBef>
                <a:spcPts val="1200"/>
              </a:spcBef>
              <a:spcAft>
                <a:spcPts val="600"/>
              </a:spcAft>
              <a:buFont typeface="Wingdings" panose="05000000000000000000" pitchFamily="2" charset="2"/>
              <a:buChar char="§"/>
            </a:pPr>
            <a:r>
              <a:rPr lang="en-US" sz="3600" dirty="0"/>
              <a:t> Maintain form</a:t>
            </a:r>
          </a:p>
          <a:p>
            <a:pPr>
              <a:spcBef>
                <a:spcPts val="1200"/>
              </a:spcBef>
              <a:spcAft>
                <a:spcPts val="600"/>
              </a:spcAft>
              <a:buFont typeface="Wingdings" panose="05000000000000000000" pitchFamily="2" charset="2"/>
              <a:buChar char="§"/>
            </a:pPr>
            <a:r>
              <a:rPr lang="en-US" sz="3600" dirty="0"/>
              <a:t> Provide the required food substitution</a:t>
            </a:r>
          </a:p>
          <a:p>
            <a:pPr>
              <a:spcBef>
                <a:spcPts val="1200"/>
              </a:spcBef>
              <a:spcAft>
                <a:spcPts val="600"/>
              </a:spcAft>
              <a:buFont typeface="Wingdings" panose="05000000000000000000" pitchFamily="2" charset="2"/>
              <a:buChar char="§"/>
            </a:pPr>
            <a:r>
              <a:rPr lang="en-US" sz="3600" dirty="0"/>
              <a:t> Document food substitution on menu records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125</a:t>
            </a:fld>
            <a:endParaRPr lang="en-US" dirty="0"/>
          </a:p>
        </p:txBody>
      </p:sp>
    </p:spTree>
    <p:extLst>
      <p:ext uri="{BB962C8B-B14F-4D97-AF65-F5344CB8AC3E}">
        <p14:creationId xmlns:p14="http://schemas.microsoft.com/office/powerpoint/2010/main" val="401271227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Medical Statement Form</a:t>
            </a:r>
          </a:p>
          <a:p>
            <a:pPr marL="0" indent="0">
              <a:buNone/>
            </a:pPr>
            <a:endParaRPr lang="en-US" sz="2000" dirty="0"/>
          </a:p>
          <a:p>
            <a:pPr marL="0" indent="0">
              <a:buNone/>
            </a:pPr>
            <a:r>
              <a:rPr lang="en-US" sz="3600" dirty="0"/>
              <a:t>CACFP operators </a:t>
            </a:r>
            <a:r>
              <a:rPr lang="en-US" sz="3600" i="1" dirty="0"/>
              <a:t>must</a:t>
            </a:r>
            <a:r>
              <a:rPr lang="en-US" sz="3600" dirty="0"/>
              <a:t> make substitutions to meals for participants with a disability that restricts their diet, on a case-by-case basis, and only when supported by a written statement from a state licensed healthcare professional (licensed physician, physician assistant, nurse practitioner, dentist)</a:t>
            </a: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126</a:t>
            </a:fld>
            <a:endParaRPr lang="en-US" dirty="0"/>
          </a:p>
        </p:txBody>
      </p:sp>
    </p:spTree>
    <p:extLst>
      <p:ext uri="{BB962C8B-B14F-4D97-AF65-F5344CB8AC3E}">
        <p14:creationId xmlns:p14="http://schemas.microsoft.com/office/powerpoint/2010/main" val="49617292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sp>
        <p:nvSpPr>
          <p:cNvPr id="6" name="Content Placeholder 5"/>
          <p:cNvSpPr>
            <a:spLocks noGrp="1"/>
          </p:cNvSpPr>
          <p:nvPr>
            <p:ph idx="13"/>
          </p:nvPr>
        </p:nvSpPr>
        <p:spPr>
          <a:xfrm>
            <a:off x="434715" y="1340123"/>
            <a:ext cx="11466553" cy="5055651"/>
          </a:xfrm>
        </p:spPr>
        <p:txBody>
          <a:bodyPr>
            <a:normAutofit lnSpcReduction="10000"/>
          </a:bodyPr>
          <a:lstStyle/>
          <a:p>
            <a:pPr marL="0" indent="0">
              <a:buNone/>
            </a:pPr>
            <a:r>
              <a:rPr lang="en-US" dirty="0"/>
              <a:t>Medical Statement Form </a:t>
            </a:r>
          </a:p>
          <a:p>
            <a:pPr marL="0" indent="0">
              <a:buNone/>
            </a:pPr>
            <a:endParaRPr lang="en-US" sz="1500" dirty="0"/>
          </a:p>
          <a:p>
            <a:pPr>
              <a:spcBef>
                <a:spcPts val="1200"/>
              </a:spcBef>
              <a:spcAft>
                <a:spcPts val="600"/>
              </a:spcAft>
              <a:buFont typeface="Wingdings" panose="05000000000000000000" pitchFamily="2" charset="2"/>
              <a:buChar char="§"/>
            </a:pPr>
            <a:r>
              <a:rPr lang="en-US" sz="3600" dirty="0"/>
              <a:t>Description of the participant’s physical or mental impairment and how it restricts the participant’s diet</a:t>
            </a:r>
          </a:p>
          <a:p>
            <a:pPr>
              <a:spcBef>
                <a:spcPts val="1200"/>
              </a:spcBef>
              <a:spcAft>
                <a:spcPts val="600"/>
              </a:spcAft>
              <a:buFont typeface="Wingdings" panose="05000000000000000000" pitchFamily="2" charset="2"/>
              <a:buChar char="§"/>
            </a:pPr>
            <a:r>
              <a:rPr lang="en-US" sz="3600" dirty="0"/>
              <a:t>Explanation of what must be done to accommodate the disability </a:t>
            </a:r>
          </a:p>
          <a:p>
            <a:pPr>
              <a:spcBef>
                <a:spcPts val="1200"/>
              </a:spcBef>
              <a:spcAft>
                <a:spcPts val="600"/>
              </a:spcAft>
              <a:buFont typeface="Wingdings" panose="05000000000000000000" pitchFamily="2" charset="2"/>
              <a:buChar char="§"/>
            </a:pPr>
            <a:r>
              <a:rPr lang="en-US" sz="3600" dirty="0"/>
              <a:t>If a food allergy, identify food(s) to be omitted and recommending alternatives</a:t>
            </a:r>
          </a:p>
          <a:p>
            <a:pPr>
              <a:spcBef>
                <a:spcPts val="1200"/>
              </a:spcBef>
              <a:spcAft>
                <a:spcPts val="600"/>
              </a:spcAft>
              <a:buFont typeface="Wingdings" panose="05000000000000000000" pitchFamily="2" charset="2"/>
              <a:buChar char="§"/>
            </a:pPr>
            <a:r>
              <a:rPr lang="en-US" sz="3600" dirty="0"/>
              <a:t>Signed by a licensed healthcare professional</a:t>
            </a: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127</a:t>
            </a:fld>
            <a:endParaRPr lang="en-US" dirty="0"/>
          </a:p>
        </p:txBody>
      </p:sp>
    </p:spTree>
    <p:extLst>
      <p:ext uri="{BB962C8B-B14F-4D97-AF65-F5344CB8AC3E}">
        <p14:creationId xmlns:p14="http://schemas.microsoft.com/office/powerpoint/2010/main" val="116789287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Medical Statement Form</a:t>
            </a:r>
            <a:endParaRPr lang="en-US" sz="3600" dirty="0"/>
          </a:p>
          <a:p>
            <a:pPr marL="0" indent="0">
              <a:buNone/>
            </a:pPr>
            <a:endParaRPr lang="en-US" sz="1800" dirty="0"/>
          </a:p>
          <a:p>
            <a:pPr marL="0" indent="0">
              <a:buNone/>
            </a:pPr>
            <a:r>
              <a:rPr lang="en-US" sz="3600" dirty="0"/>
              <a:t>If  the medical statement is unclear or lacks enough detail, program operators must obtain clarification to ensure that a proper and safe meal can be provided</a:t>
            </a:r>
          </a:p>
          <a:p>
            <a:pPr marL="0" indent="0">
              <a:buNone/>
            </a:pPr>
            <a:endParaRPr lang="en-US" sz="3600" dirty="0"/>
          </a:p>
          <a:p>
            <a:pPr marL="0" indent="0">
              <a:buNone/>
            </a:pPr>
            <a:r>
              <a:rPr lang="en-US" sz="3600" dirty="0"/>
              <a:t>Work with the family to obtain the needed information from their healthcare professional</a:t>
            </a:r>
          </a:p>
          <a:p>
            <a:pPr marL="0" indent="0">
              <a:buNone/>
            </a:pPr>
            <a:endParaRPr lang="en-US" dirty="0"/>
          </a:p>
          <a:p>
            <a:pPr marL="0" indent="0">
              <a:buNone/>
            </a:pPr>
            <a:endParaRPr lang="en-US" dirty="0"/>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128</a:t>
            </a:fld>
            <a:endParaRPr lang="en-US" dirty="0"/>
          </a:p>
        </p:txBody>
      </p:sp>
    </p:spTree>
    <p:extLst>
      <p:ext uri="{BB962C8B-B14F-4D97-AF65-F5344CB8AC3E}">
        <p14:creationId xmlns:p14="http://schemas.microsoft.com/office/powerpoint/2010/main" val="338151682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129</a:t>
            </a:fld>
            <a:endParaRPr lang="en-US" dirty="0"/>
          </a:p>
        </p:txBody>
      </p:sp>
      <p:pic>
        <p:nvPicPr>
          <p:cNvPr id="3074" name="Picture 2"/>
          <p:cNvPicPr>
            <a:picLocks noGrp="1" noChangeAspect="1" noChangeArrowheads="1"/>
          </p:cNvPicPr>
          <p:nvPr>
            <p:ph idx="13"/>
          </p:nvPr>
        </p:nvPicPr>
        <p:blipFill>
          <a:blip r:embed="rId3">
            <a:extLst>
              <a:ext uri="{28A0092B-C50C-407E-A947-70E740481C1C}">
                <a14:useLocalDpi xmlns:a14="http://schemas.microsoft.com/office/drawing/2010/main" val="0"/>
              </a:ext>
            </a:extLst>
          </a:blip>
          <a:srcRect/>
          <a:stretch>
            <a:fillRect/>
          </a:stretch>
        </p:blipFill>
        <p:spPr bwMode="auto">
          <a:xfrm>
            <a:off x="1018148" y="1193026"/>
            <a:ext cx="4276639" cy="55678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a:extLst>
              <a:ext uri="{FF2B5EF4-FFF2-40B4-BE49-F238E27FC236}">
                <a16:creationId xmlns:a16="http://schemas.microsoft.com/office/drawing/2014/main" id="{BFF30F0B-5176-4C16-8D9F-ECF8EA413CB1}"/>
              </a:ext>
            </a:extLst>
          </p:cNvPr>
          <p:cNvSpPr txBox="1"/>
          <p:nvPr/>
        </p:nvSpPr>
        <p:spPr>
          <a:xfrm>
            <a:off x="5959365" y="2630358"/>
            <a:ext cx="5423337" cy="2554545"/>
          </a:xfrm>
          <a:prstGeom prst="rect">
            <a:avLst/>
          </a:prstGeom>
          <a:noFill/>
        </p:spPr>
        <p:txBody>
          <a:bodyPr wrap="square" rtlCol="0">
            <a:spAutoFit/>
          </a:bodyPr>
          <a:lstStyle/>
          <a:p>
            <a:pPr algn="ctr"/>
            <a:r>
              <a:rPr lang="en-US" sz="4000" dirty="0">
                <a:latin typeface="+mj-lt"/>
              </a:rPr>
              <a:t>Idaho Child Nutrition Programs Medical Statement Form Template</a:t>
            </a:r>
          </a:p>
        </p:txBody>
      </p:sp>
    </p:spTree>
    <p:extLst>
      <p:ext uri="{BB962C8B-B14F-4D97-AF65-F5344CB8AC3E}">
        <p14:creationId xmlns:p14="http://schemas.microsoft.com/office/powerpoint/2010/main" val="1878422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1389212" y="1209198"/>
            <a:ext cx="10979251" cy="1655326"/>
          </a:xfrm>
        </p:spPr>
        <p:txBody>
          <a:bodyPr>
            <a:normAutofit/>
          </a:bodyPr>
          <a:lstStyle/>
          <a:p>
            <a:pPr marL="0" indent="0">
              <a:buNone/>
            </a:pPr>
            <a:r>
              <a:rPr lang="en-US" b="1" dirty="0">
                <a:solidFill>
                  <a:schemeClr val="tx1"/>
                </a:solidFill>
              </a:rPr>
              <a:t>Menu Planning Principle #1: Focus on Good Nutrition</a:t>
            </a: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13</a:t>
            </a:fld>
            <a:endParaRPr lang="en-US" dirty="0"/>
          </a:p>
        </p:txBody>
      </p:sp>
    </p:spTree>
    <p:extLst>
      <p:ext uri="{BB962C8B-B14F-4D97-AF65-F5344CB8AC3E}">
        <p14:creationId xmlns:p14="http://schemas.microsoft.com/office/powerpoint/2010/main" val="373553568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Medical Statement Form</a:t>
            </a:r>
          </a:p>
          <a:p>
            <a:pPr marL="0" indent="0">
              <a:buNone/>
            </a:pPr>
            <a:endParaRPr lang="en-US" dirty="0"/>
          </a:p>
          <a:p>
            <a:pPr marL="0" indent="0">
              <a:buNone/>
            </a:pPr>
            <a:r>
              <a:rPr lang="en-US" sz="3600" dirty="0"/>
              <a:t>If program operators develop their own medical statement form template it must contain all of the required information and be approved by the state agency before being implemented</a:t>
            </a:r>
          </a:p>
          <a:p>
            <a:pPr marL="0" indent="0">
              <a:buNone/>
            </a:pPr>
            <a:endParaRPr lang="en-US" dirty="0"/>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130</a:t>
            </a:fld>
            <a:endParaRPr lang="en-US" dirty="0"/>
          </a:p>
        </p:txBody>
      </p:sp>
    </p:spTree>
    <p:extLst>
      <p:ext uri="{BB962C8B-B14F-4D97-AF65-F5344CB8AC3E}">
        <p14:creationId xmlns:p14="http://schemas.microsoft.com/office/powerpoint/2010/main" val="237777058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Doctor’s Notes…m</a:t>
            </a:r>
            <a:r>
              <a:rPr lang="en-US" sz="3600" dirty="0"/>
              <a:t>ay be accepted, </a:t>
            </a:r>
          </a:p>
          <a:p>
            <a:pPr marL="0" indent="0">
              <a:buNone/>
            </a:pPr>
            <a:endParaRPr lang="en-US" sz="1800" dirty="0"/>
          </a:p>
          <a:p>
            <a:pPr marL="0" indent="0">
              <a:buNone/>
            </a:pPr>
            <a:r>
              <a:rPr lang="en-US" sz="3600" dirty="0"/>
              <a:t>A doctor’s note must include all of the same information found  on the medical statement form</a:t>
            </a:r>
          </a:p>
          <a:p>
            <a:pPr marL="0" indent="0">
              <a:buNone/>
            </a:pPr>
            <a:endParaRPr lang="en-US" sz="3600" dirty="0"/>
          </a:p>
          <a:p>
            <a:pPr marL="0" indent="0">
              <a:buNone/>
            </a:pPr>
            <a:r>
              <a:rPr lang="en-US" sz="3600" dirty="0"/>
              <a:t>If information is missing from the doctor’s note, work with the family to obtain the needed information from their healthcare professional</a:t>
            </a: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131</a:t>
            </a:fld>
            <a:endParaRPr lang="en-US" dirty="0"/>
          </a:p>
        </p:txBody>
      </p:sp>
    </p:spTree>
    <p:extLst>
      <p:ext uri="{BB962C8B-B14F-4D97-AF65-F5344CB8AC3E}">
        <p14:creationId xmlns:p14="http://schemas.microsoft.com/office/powerpoint/2010/main" val="9797494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endParaRPr lang="en-US" dirty="0"/>
          </a:p>
          <a:p>
            <a:pPr marL="0" indent="0">
              <a:buNone/>
            </a:pPr>
            <a:r>
              <a:rPr lang="en-US" dirty="0"/>
              <a:t>Meals containing substitutions that do not meet the CACFP meal pattern requirements are not eligible for reimbursement unless supported by a medical statement.</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132</a:t>
            </a:fld>
            <a:endParaRPr lang="en-US" dirty="0"/>
          </a:p>
        </p:txBody>
      </p:sp>
    </p:spTree>
    <p:extLst>
      <p:ext uri="{BB962C8B-B14F-4D97-AF65-F5344CB8AC3E}">
        <p14:creationId xmlns:p14="http://schemas.microsoft.com/office/powerpoint/2010/main" val="240804631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endParaRPr lang="en-US" dirty="0"/>
          </a:p>
          <a:p>
            <a:pPr marL="0" indent="0">
              <a:buNone/>
            </a:pPr>
            <a:r>
              <a:rPr lang="en-US" dirty="0"/>
              <a:t>Operators may choose to accommodate requests related to a disability that are not supported by a medical statement </a:t>
            </a:r>
          </a:p>
          <a:p>
            <a:pPr marL="457200" lvl="1" indent="0">
              <a:buNone/>
            </a:pPr>
            <a:r>
              <a:rPr lang="en-US" b="1" i="1" dirty="0"/>
              <a:t>IF</a:t>
            </a:r>
            <a:r>
              <a:rPr lang="en-US" dirty="0"/>
              <a:t> the requested modifications can be accomplished within the CACFP meal pattern. Such meals are reimbursable.</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133</a:t>
            </a:fld>
            <a:endParaRPr lang="en-US" dirty="0"/>
          </a:p>
        </p:txBody>
      </p:sp>
    </p:spTree>
    <p:extLst>
      <p:ext uri="{BB962C8B-B14F-4D97-AF65-F5344CB8AC3E}">
        <p14:creationId xmlns:p14="http://schemas.microsoft.com/office/powerpoint/2010/main" val="106240326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Medical Statement Form/Doctor’s Note Activity</a:t>
            </a:r>
          </a:p>
          <a:p>
            <a:pPr marL="0" indent="0">
              <a:buNone/>
            </a:pPr>
            <a:endParaRPr lang="en-US" dirty="0"/>
          </a:p>
          <a:p>
            <a:pPr marL="0" indent="0">
              <a:buNone/>
            </a:pPr>
            <a:r>
              <a:rPr lang="en-US" sz="3600" dirty="0"/>
              <a:t>At your table, review the Medical Statement Form or Doctor’s Note and determine whether the form or note contains enough information for you to provide a food substitution.</a:t>
            </a:r>
          </a:p>
          <a:p>
            <a:pPr marL="0" indent="0">
              <a:buNone/>
            </a:pPr>
            <a:endParaRPr lang="en-US" sz="1400" dirty="0"/>
          </a:p>
          <a:p>
            <a:pPr marL="457200" lvl="1" indent="0">
              <a:buNone/>
            </a:pPr>
            <a:r>
              <a:rPr lang="en-US" b="1" i="1" dirty="0"/>
              <a:t>If not, what would you do?</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134</a:t>
            </a:fld>
            <a:endParaRPr lang="en-US" dirty="0"/>
          </a:p>
        </p:txBody>
      </p:sp>
    </p:spTree>
    <p:extLst>
      <p:ext uri="{BB962C8B-B14F-4D97-AF65-F5344CB8AC3E}">
        <p14:creationId xmlns:p14="http://schemas.microsoft.com/office/powerpoint/2010/main" val="133617511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Case Study #1 - Emily</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135</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013" y="2158204"/>
            <a:ext cx="4090181" cy="4090181"/>
          </a:xfrm>
          <a:prstGeom prst="rect">
            <a:avLst/>
          </a:prstGeom>
        </p:spPr>
      </p:pic>
    </p:spTree>
    <p:extLst>
      <p:ext uri="{BB962C8B-B14F-4D97-AF65-F5344CB8AC3E}">
        <p14:creationId xmlns:p14="http://schemas.microsoft.com/office/powerpoint/2010/main" val="397589999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Case Study # 2 - Arthur</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136</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2006" y="2024575"/>
            <a:ext cx="4663440" cy="4663440"/>
          </a:xfrm>
          <a:prstGeom prst="rect">
            <a:avLst/>
          </a:prstGeom>
        </p:spPr>
      </p:pic>
    </p:spTree>
    <p:extLst>
      <p:ext uri="{BB962C8B-B14F-4D97-AF65-F5344CB8AC3E}">
        <p14:creationId xmlns:p14="http://schemas.microsoft.com/office/powerpoint/2010/main" val="188950328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Case Study #3 - Franklin</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137</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3194" y="2031610"/>
            <a:ext cx="4519948" cy="4519948"/>
          </a:xfrm>
          <a:prstGeom prst="rect">
            <a:avLst/>
          </a:prstGeom>
        </p:spPr>
      </p:pic>
    </p:spTree>
    <p:extLst>
      <p:ext uri="{BB962C8B-B14F-4D97-AF65-F5344CB8AC3E}">
        <p14:creationId xmlns:p14="http://schemas.microsoft.com/office/powerpoint/2010/main" val="165019213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Document Food Substitutions on Menu Records!</a:t>
            </a:r>
          </a:p>
          <a:p>
            <a:pPr marL="0" indent="0">
              <a:buNone/>
            </a:pPr>
            <a:endParaRPr lang="en-US" sz="2000" dirty="0"/>
          </a:p>
          <a:p>
            <a:pPr>
              <a:buFont typeface="Wingdings" panose="05000000000000000000" pitchFamily="2" charset="2"/>
              <a:buChar char="§"/>
            </a:pPr>
            <a:r>
              <a:rPr lang="en-US" sz="3600" dirty="0"/>
              <a:t>Add in food substitutions on daily detailed menu or daily menu production record; </a:t>
            </a:r>
            <a:r>
              <a:rPr lang="en-US" sz="3600" b="1" i="1" dirty="0"/>
              <a:t>or</a:t>
            </a:r>
          </a:p>
          <a:p>
            <a:pPr marL="0" indent="0">
              <a:buNone/>
            </a:pPr>
            <a:endParaRPr lang="en-US" sz="3600" dirty="0"/>
          </a:p>
          <a:p>
            <a:pPr>
              <a:buFont typeface="Wingdings" panose="05000000000000000000" pitchFamily="2" charset="2"/>
              <a:buChar char="§"/>
            </a:pPr>
            <a:r>
              <a:rPr lang="en-US" sz="3600" dirty="0"/>
              <a:t>Create a separate daily sheet that lists menu substitutions for each child</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138</a:t>
            </a:fld>
            <a:endParaRPr lang="en-US" dirty="0"/>
          </a:p>
        </p:txBody>
      </p:sp>
    </p:spTree>
    <p:extLst>
      <p:ext uri="{BB962C8B-B14F-4D97-AF65-F5344CB8AC3E}">
        <p14:creationId xmlns:p14="http://schemas.microsoft.com/office/powerpoint/2010/main" val="106390009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Documenting Food Substitutions – Activity!</a:t>
            </a:r>
          </a:p>
          <a:p>
            <a:pPr marL="0" indent="0">
              <a:buNone/>
            </a:pPr>
            <a:endParaRPr lang="en-US" sz="2000" dirty="0"/>
          </a:p>
          <a:p>
            <a:pPr marL="0" indent="0">
              <a:buNone/>
            </a:pPr>
            <a:r>
              <a:rPr lang="en-US" sz="3600" dirty="0"/>
              <a:t>Susie has a medical statement form stating that she is to have soy milk.  Susie attended your facility on Monday and ate breakfast and lunch and you served her soy milk.  How will you document the food substitution?</a:t>
            </a: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139</a:t>
            </a:fld>
            <a:endParaRPr lang="en-US" dirty="0"/>
          </a:p>
        </p:txBody>
      </p:sp>
      <p:pic>
        <p:nvPicPr>
          <p:cNvPr id="1027" name="Picture 3" descr="C:\Users\jmzaske.EDU\AppData\Local\Microsoft\Windows\Temporary Internet Files\Content.IE5\SKGI1SN6\1024px-Clipboard.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6535" y="4027627"/>
            <a:ext cx="2073369" cy="2073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841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Menu Planning Principle #2: Strive for Balance</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14</a:t>
            </a:fld>
            <a:endParaRPr lang="en-US" dirty="0"/>
          </a:p>
        </p:txBody>
      </p:sp>
      <p:graphicFrame>
        <p:nvGraphicFramePr>
          <p:cNvPr id="2" name="Table 1">
            <a:extLst>
              <a:ext uri="{FF2B5EF4-FFF2-40B4-BE49-F238E27FC236}">
                <a16:creationId xmlns:a16="http://schemas.microsoft.com/office/drawing/2014/main" id="{16AB5AC3-C19B-459C-9974-D05DB0C3DE02}"/>
              </a:ext>
            </a:extLst>
          </p:cNvPr>
          <p:cNvGraphicFramePr>
            <a:graphicFrameLocks noGrp="1"/>
          </p:cNvGraphicFramePr>
          <p:nvPr>
            <p:extLst>
              <p:ext uri="{D42A27DB-BD31-4B8C-83A1-F6EECF244321}">
                <p14:modId xmlns:p14="http://schemas.microsoft.com/office/powerpoint/2010/main" val="2803072869"/>
              </p:ext>
            </p:extLst>
          </p:nvPr>
        </p:nvGraphicFramePr>
        <p:xfrm>
          <a:off x="867105" y="2006654"/>
          <a:ext cx="9940911" cy="4389120"/>
        </p:xfrm>
        <a:graphic>
          <a:graphicData uri="http://schemas.openxmlformats.org/drawingml/2006/table">
            <a:tbl>
              <a:tblPr firstRow="1" bandRow="1">
                <a:tableStyleId>{5C22544A-7EE6-4342-B048-85BDC9FD1C3A}</a:tableStyleId>
              </a:tblPr>
              <a:tblGrid>
                <a:gridCol w="3313637">
                  <a:extLst>
                    <a:ext uri="{9D8B030D-6E8A-4147-A177-3AD203B41FA5}">
                      <a16:colId xmlns:a16="http://schemas.microsoft.com/office/drawing/2014/main" val="3293901580"/>
                    </a:ext>
                  </a:extLst>
                </a:gridCol>
                <a:gridCol w="3313637">
                  <a:extLst>
                    <a:ext uri="{9D8B030D-6E8A-4147-A177-3AD203B41FA5}">
                      <a16:colId xmlns:a16="http://schemas.microsoft.com/office/drawing/2014/main" val="1867674244"/>
                    </a:ext>
                  </a:extLst>
                </a:gridCol>
                <a:gridCol w="3313637">
                  <a:extLst>
                    <a:ext uri="{9D8B030D-6E8A-4147-A177-3AD203B41FA5}">
                      <a16:colId xmlns:a16="http://schemas.microsoft.com/office/drawing/2014/main" val="3411421492"/>
                    </a:ext>
                  </a:extLst>
                </a:gridCol>
              </a:tblGrid>
              <a:tr h="600195">
                <a:tc>
                  <a:txBody>
                    <a:bodyPr/>
                    <a:lstStyle/>
                    <a:p>
                      <a:pPr algn="ctr"/>
                      <a:r>
                        <a:rPr lang="en-US" sz="3600" dirty="0">
                          <a:solidFill>
                            <a:schemeClr val="bg1"/>
                          </a:solidFill>
                        </a:rPr>
                        <a:t>Breakfast</a:t>
                      </a:r>
                    </a:p>
                  </a:txBody>
                  <a:tcPr>
                    <a:solidFill>
                      <a:srgbClr val="339933"/>
                    </a:solidFill>
                  </a:tcPr>
                </a:tc>
                <a:tc>
                  <a:txBody>
                    <a:bodyPr/>
                    <a:lstStyle/>
                    <a:p>
                      <a:pPr algn="ctr"/>
                      <a:r>
                        <a:rPr lang="en-US" sz="3600" dirty="0">
                          <a:solidFill>
                            <a:schemeClr val="bg1"/>
                          </a:solidFill>
                        </a:rPr>
                        <a:t>Lunch</a:t>
                      </a:r>
                    </a:p>
                  </a:txBody>
                  <a:tcPr>
                    <a:solidFill>
                      <a:srgbClr val="0070C0"/>
                    </a:solidFill>
                  </a:tcPr>
                </a:tc>
                <a:tc>
                  <a:txBody>
                    <a:bodyPr/>
                    <a:lstStyle/>
                    <a:p>
                      <a:pPr algn="ctr"/>
                      <a:r>
                        <a:rPr lang="en-US" sz="3600" dirty="0">
                          <a:solidFill>
                            <a:schemeClr val="bg1"/>
                          </a:solidFill>
                        </a:rPr>
                        <a:t>Snack</a:t>
                      </a:r>
                    </a:p>
                  </a:txBody>
                  <a:tcPr>
                    <a:solidFill>
                      <a:srgbClr val="DD65CF"/>
                    </a:solidFill>
                  </a:tcPr>
                </a:tc>
                <a:extLst>
                  <a:ext uri="{0D108BD9-81ED-4DB2-BD59-A6C34878D82A}">
                    <a16:rowId xmlns:a16="http://schemas.microsoft.com/office/drawing/2014/main" val="177061706"/>
                  </a:ext>
                </a:extLst>
              </a:tr>
              <a:tr h="3681967">
                <a:tc>
                  <a:txBody>
                    <a:bodyPr/>
                    <a:lstStyle/>
                    <a:p>
                      <a:pPr algn="ctr"/>
                      <a:r>
                        <a:rPr lang="en-US" sz="2400" dirty="0"/>
                        <a:t>Scrambled eggs</a:t>
                      </a:r>
                    </a:p>
                    <a:p>
                      <a:pPr algn="ctr"/>
                      <a:endParaRPr lang="en-US" sz="1800" dirty="0"/>
                    </a:p>
                    <a:p>
                      <a:pPr algn="ctr"/>
                      <a:r>
                        <a:rPr lang="en-US" sz="2400" dirty="0"/>
                        <a:t>Baked sweet</a:t>
                      </a:r>
                    </a:p>
                    <a:p>
                      <a:pPr algn="ctr"/>
                      <a:r>
                        <a:rPr lang="en-US" sz="2400" dirty="0"/>
                        <a:t>potato fries </a:t>
                      </a:r>
                    </a:p>
                    <a:p>
                      <a:pPr algn="ctr"/>
                      <a:r>
                        <a:rPr lang="en-US" sz="2400" dirty="0"/>
                        <a:t>sprinkled with </a:t>
                      </a:r>
                    </a:p>
                    <a:p>
                      <a:pPr algn="ctr"/>
                      <a:r>
                        <a:rPr lang="en-US" sz="2400" b="1" i="1" dirty="0"/>
                        <a:t>cinnamon</a:t>
                      </a:r>
                    </a:p>
                    <a:p>
                      <a:pPr algn="ctr"/>
                      <a:endParaRPr lang="en-US" sz="1800" dirty="0"/>
                    </a:p>
                    <a:p>
                      <a:pPr algn="ctr"/>
                      <a:r>
                        <a:rPr lang="en-US" sz="2400" dirty="0"/>
                        <a:t>1% Milk</a:t>
                      </a:r>
                    </a:p>
                  </a:txBody>
                  <a:tcPr>
                    <a:solidFill>
                      <a:schemeClr val="bg1"/>
                    </a:solidFill>
                  </a:tcPr>
                </a:tc>
                <a:tc>
                  <a:txBody>
                    <a:bodyPr/>
                    <a:lstStyle/>
                    <a:p>
                      <a:pPr algn="ctr"/>
                      <a:r>
                        <a:rPr lang="en-US" sz="2400" dirty="0"/>
                        <a:t>Baked </a:t>
                      </a:r>
                      <a:r>
                        <a:rPr lang="en-US" sz="2400" b="1" i="1" dirty="0"/>
                        <a:t>lemon-pepper</a:t>
                      </a:r>
                      <a:r>
                        <a:rPr lang="en-US" sz="2400" dirty="0"/>
                        <a:t> chicken</a:t>
                      </a:r>
                    </a:p>
                    <a:p>
                      <a:pPr algn="ctr"/>
                      <a:endParaRPr lang="en-US" sz="1800" dirty="0"/>
                    </a:p>
                    <a:p>
                      <a:pPr algn="ctr"/>
                      <a:r>
                        <a:rPr lang="en-US" sz="2400" dirty="0"/>
                        <a:t>Garden salad</a:t>
                      </a:r>
                    </a:p>
                    <a:p>
                      <a:pPr algn="ctr"/>
                      <a:endParaRPr lang="en-US" sz="1800" dirty="0"/>
                    </a:p>
                    <a:p>
                      <a:pPr algn="ctr"/>
                      <a:r>
                        <a:rPr lang="en-US" sz="2400" dirty="0"/>
                        <a:t>Sliced</a:t>
                      </a:r>
                    </a:p>
                    <a:p>
                      <a:pPr algn="ctr"/>
                      <a:r>
                        <a:rPr lang="en-US" sz="2400" dirty="0"/>
                        <a:t>strawberries</a:t>
                      </a:r>
                    </a:p>
                    <a:p>
                      <a:pPr algn="ctr"/>
                      <a:endParaRPr lang="en-US" sz="1800" dirty="0"/>
                    </a:p>
                    <a:p>
                      <a:pPr algn="ctr"/>
                      <a:r>
                        <a:rPr lang="en-US" sz="2400" dirty="0"/>
                        <a:t>Whole grain roll</a:t>
                      </a:r>
                    </a:p>
                    <a:p>
                      <a:pPr algn="ctr"/>
                      <a:endParaRPr lang="en-US" sz="1800" dirty="0"/>
                    </a:p>
                    <a:p>
                      <a:pPr algn="ctr"/>
                      <a:r>
                        <a:rPr lang="en-US" sz="2400" dirty="0"/>
                        <a:t>1% Milk</a:t>
                      </a:r>
                    </a:p>
                  </a:txBody>
                  <a:tcPr>
                    <a:solidFill>
                      <a:schemeClr val="bg1"/>
                    </a:solidFill>
                  </a:tcPr>
                </a:tc>
                <a:tc>
                  <a:txBody>
                    <a:bodyPr/>
                    <a:lstStyle/>
                    <a:p>
                      <a:pPr algn="ctr"/>
                      <a:r>
                        <a:rPr lang="en-US" sz="2400" dirty="0"/>
                        <a:t>Grilled cheese on</a:t>
                      </a:r>
                    </a:p>
                    <a:p>
                      <a:pPr algn="ctr"/>
                      <a:r>
                        <a:rPr lang="en-US" sz="2400" dirty="0"/>
                        <a:t>whole wheat</a:t>
                      </a:r>
                    </a:p>
                    <a:p>
                      <a:pPr algn="ctr"/>
                      <a:r>
                        <a:rPr lang="en-US" sz="2400" dirty="0"/>
                        <a:t>Bread</a:t>
                      </a:r>
                    </a:p>
                    <a:p>
                      <a:pPr algn="ctr"/>
                      <a:endParaRPr lang="en-US" sz="1800" dirty="0"/>
                    </a:p>
                    <a:p>
                      <a:pPr algn="ctr"/>
                      <a:r>
                        <a:rPr lang="en-US" sz="2400" dirty="0"/>
                        <a:t>Carrot and celery</a:t>
                      </a:r>
                    </a:p>
                    <a:p>
                      <a:pPr algn="ctr"/>
                      <a:r>
                        <a:rPr lang="en-US" sz="2400" dirty="0"/>
                        <a:t>sticks</a:t>
                      </a:r>
                    </a:p>
                    <a:p>
                      <a:pPr algn="ctr"/>
                      <a:endParaRPr lang="en-US" sz="1800" dirty="0"/>
                    </a:p>
                    <a:p>
                      <a:pPr algn="ctr"/>
                      <a:r>
                        <a:rPr lang="en-US" sz="2400" dirty="0"/>
                        <a:t>Water</a:t>
                      </a:r>
                    </a:p>
                  </a:txBody>
                  <a:tcPr>
                    <a:solidFill>
                      <a:schemeClr val="bg1"/>
                    </a:solidFill>
                  </a:tcPr>
                </a:tc>
                <a:extLst>
                  <a:ext uri="{0D108BD9-81ED-4DB2-BD59-A6C34878D82A}">
                    <a16:rowId xmlns:a16="http://schemas.microsoft.com/office/drawing/2014/main" val="1027803606"/>
                  </a:ext>
                </a:extLst>
              </a:tr>
            </a:tbl>
          </a:graphicData>
        </a:graphic>
      </p:graphicFrame>
      <p:sp>
        <p:nvSpPr>
          <p:cNvPr id="3" name="Star: 5 Points 2">
            <a:extLst>
              <a:ext uri="{FF2B5EF4-FFF2-40B4-BE49-F238E27FC236}">
                <a16:creationId xmlns:a16="http://schemas.microsoft.com/office/drawing/2014/main" id="{479B5B59-404A-414B-A2BE-C4EAF0A7B56E}"/>
              </a:ext>
            </a:extLst>
          </p:cNvPr>
          <p:cNvSpPr/>
          <p:nvPr/>
        </p:nvSpPr>
        <p:spPr>
          <a:xfrm>
            <a:off x="3621874" y="2150213"/>
            <a:ext cx="378372" cy="34684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tar: 5 Points 6">
            <a:extLst>
              <a:ext uri="{FF2B5EF4-FFF2-40B4-BE49-F238E27FC236}">
                <a16:creationId xmlns:a16="http://schemas.microsoft.com/office/drawing/2014/main" id="{57A5EE99-4FBD-417B-8A85-CD5E4A9B03F2}"/>
              </a:ext>
            </a:extLst>
          </p:cNvPr>
          <p:cNvSpPr/>
          <p:nvPr/>
        </p:nvSpPr>
        <p:spPr>
          <a:xfrm>
            <a:off x="6680383" y="2150701"/>
            <a:ext cx="378372" cy="34684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tar: 5 Points 8">
            <a:extLst>
              <a:ext uri="{FF2B5EF4-FFF2-40B4-BE49-F238E27FC236}">
                <a16:creationId xmlns:a16="http://schemas.microsoft.com/office/drawing/2014/main" id="{73661C7A-413A-47D7-86D7-F61CBC84F350}"/>
              </a:ext>
            </a:extLst>
          </p:cNvPr>
          <p:cNvSpPr/>
          <p:nvPr/>
        </p:nvSpPr>
        <p:spPr>
          <a:xfrm>
            <a:off x="9878684" y="2150213"/>
            <a:ext cx="378372" cy="34684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Left 4">
            <a:extLst>
              <a:ext uri="{FF2B5EF4-FFF2-40B4-BE49-F238E27FC236}">
                <a16:creationId xmlns:a16="http://schemas.microsoft.com/office/drawing/2014/main" id="{87375347-EB57-4FDE-A857-D624B1CE6A7D}"/>
              </a:ext>
            </a:extLst>
          </p:cNvPr>
          <p:cNvSpPr/>
          <p:nvPr/>
        </p:nvSpPr>
        <p:spPr>
          <a:xfrm>
            <a:off x="3464218" y="4414834"/>
            <a:ext cx="792472" cy="34684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4988804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Dietary Accommodations</a:t>
            </a:r>
          </a:p>
        </p:txBody>
      </p:sp>
      <p:sp>
        <p:nvSpPr>
          <p:cNvPr id="3" name="Content Placeholder 2"/>
          <p:cNvSpPr>
            <a:spLocks noGrp="1"/>
          </p:cNvSpPr>
          <p:nvPr>
            <p:ph idx="13"/>
          </p:nvPr>
        </p:nvSpPr>
        <p:spPr/>
        <p:txBody>
          <a:bodyPr>
            <a:normAutofit/>
          </a:bodyPr>
          <a:lstStyle/>
          <a:p>
            <a:pPr marL="0" indent="0">
              <a:buNone/>
            </a:pPr>
            <a:endParaRPr lang="en-US" dirty="0"/>
          </a:p>
          <a:p>
            <a:pPr marL="0" indent="0">
              <a:buNone/>
            </a:pPr>
            <a:endParaRPr lang="en-US" dirty="0"/>
          </a:p>
          <a:p>
            <a:pPr marL="0" indent="0">
              <a:buNone/>
            </a:pPr>
            <a:endParaRPr lang="en-US" dirty="0"/>
          </a:p>
          <a:p>
            <a:pPr marL="0" indent="0" algn="ctr">
              <a:buNone/>
            </a:pPr>
            <a:r>
              <a:rPr lang="en-US" sz="6000" dirty="0"/>
              <a:t>Spotlight on </a:t>
            </a:r>
            <a:r>
              <a:rPr lang="en-US" sz="6000" b="1" i="1" dirty="0"/>
              <a:t>Milk Substitutions</a:t>
            </a:r>
          </a:p>
        </p:txBody>
      </p:sp>
      <p:sp>
        <p:nvSpPr>
          <p:cNvPr id="4" name="Slide Number Placeholder 3"/>
          <p:cNvSpPr>
            <a:spLocks noGrp="1"/>
          </p:cNvSpPr>
          <p:nvPr>
            <p:ph type="sldNum" sz="quarter" idx="12"/>
          </p:nvPr>
        </p:nvSpPr>
        <p:spPr/>
        <p:txBody>
          <a:bodyPr/>
          <a:lstStyle/>
          <a:p>
            <a:r>
              <a:rPr lang="en-US" dirty="0"/>
              <a:t> Presentation Title | </a:t>
            </a:r>
            <a:fld id="{C26AAFF7-C4D7-4A72-B8FA-A17532192431}" type="slidenum">
              <a:rPr lang="en-US" smtClean="0"/>
              <a:pPr/>
              <a:t>140</a:t>
            </a:fld>
            <a:endParaRPr lang="en-US" dirty="0"/>
          </a:p>
        </p:txBody>
      </p:sp>
      <p:pic>
        <p:nvPicPr>
          <p:cNvPr id="1027" name="Picture 3" descr="C:\Users\jmzaske.EDU\AppData\Local\Microsoft\Windows\Temporary Internet Files\Content.IE5\FTVAFJZ0\luces_del_teatro[1].jpg"/>
          <p:cNvPicPr>
            <a:picLocks noChangeAspect="1" noChangeArrowheads="1"/>
          </p:cNvPicPr>
          <p:nvPr/>
        </p:nvPicPr>
        <p:blipFill rotWithShape="1">
          <a:blip r:embed="rId3">
            <a:extLst>
              <a:ext uri="{28A0092B-C50C-407E-A947-70E740481C1C}">
                <a14:useLocalDpi xmlns:a14="http://schemas.microsoft.com/office/drawing/2010/main" val="0"/>
              </a:ext>
            </a:extLst>
          </a:blip>
          <a:srcRect l="-508" t="-2188" r="-7867" b="44583"/>
          <a:stretch/>
        </p:blipFill>
        <p:spPr bwMode="auto">
          <a:xfrm>
            <a:off x="2499359" y="1091184"/>
            <a:ext cx="6507481" cy="2250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90947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sp>
        <p:nvSpPr>
          <p:cNvPr id="6" name="Content Placeholder 5"/>
          <p:cNvSpPr>
            <a:spLocks noGrp="1"/>
          </p:cNvSpPr>
          <p:nvPr>
            <p:ph idx="13"/>
          </p:nvPr>
        </p:nvSpPr>
        <p:spPr>
          <a:xfrm>
            <a:off x="434715" y="1340123"/>
            <a:ext cx="11466553" cy="4760873"/>
          </a:xfrm>
        </p:spPr>
        <p:txBody>
          <a:bodyPr>
            <a:normAutofit fontScale="92500" lnSpcReduction="10000"/>
          </a:bodyPr>
          <a:lstStyle/>
          <a:p>
            <a:pPr marL="0" indent="0">
              <a:buNone/>
            </a:pPr>
            <a:r>
              <a:rPr lang="en-US" sz="4300" dirty="0"/>
              <a:t>Milk Substitutions</a:t>
            </a:r>
          </a:p>
          <a:p>
            <a:pPr marL="0" indent="0">
              <a:buNone/>
            </a:pPr>
            <a:r>
              <a:rPr lang="en-US" sz="3900" dirty="0"/>
              <a:t> </a:t>
            </a:r>
            <a:r>
              <a:rPr lang="en-US" sz="3900" b="1" i="1" dirty="0"/>
              <a:t>Disability</a:t>
            </a:r>
            <a:r>
              <a:rPr lang="en-US" sz="3900" dirty="0"/>
              <a:t> – There must be a completed medical statement form, signed by a medical authority that states what the milk substitution should be.  The milk substitution does not need to meet the nutritional standards for cow’s milk </a:t>
            </a:r>
          </a:p>
          <a:p>
            <a:pPr marL="0" indent="0">
              <a:buNone/>
            </a:pPr>
            <a:endParaRPr lang="en-US" dirty="0"/>
          </a:p>
          <a:p>
            <a:pPr marL="0" indent="0">
              <a:buNone/>
            </a:pPr>
            <a:r>
              <a:rPr lang="en-US" sz="3900" dirty="0"/>
              <a:t> </a:t>
            </a:r>
            <a:r>
              <a:rPr lang="en-US" sz="3900" b="1" i="1" dirty="0"/>
              <a:t>Non-disability</a:t>
            </a:r>
            <a:r>
              <a:rPr lang="en-US" sz="3900" dirty="0"/>
              <a:t> – There must be a written request and the non-dairy beverage substitution must meet the nutritional standards for cow’s milk</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141</a:t>
            </a:fld>
            <a:endParaRPr lang="en-US" dirty="0"/>
          </a:p>
        </p:txBody>
      </p:sp>
    </p:spTree>
    <p:extLst>
      <p:ext uri="{BB962C8B-B14F-4D97-AF65-F5344CB8AC3E}">
        <p14:creationId xmlns:p14="http://schemas.microsoft.com/office/powerpoint/2010/main" val="274947413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Nutritional Standards for Cow’s Milk</a:t>
            </a:r>
          </a:p>
          <a:p>
            <a:pPr marL="0" indent="0">
              <a:buNone/>
            </a:pPr>
            <a:endParaRPr lang="en-US" dirty="0"/>
          </a:p>
          <a:p>
            <a:pPr marL="0" indent="0">
              <a:buNone/>
            </a:pPr>
            <a:endParaRPr lang="en-US" dirty="0"/>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142</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967" y="2011500"/>
            <a:ext cx="10559279" cy="4002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64698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143</a:t>
            </a:fld>
            <a:endParaRPr lang="en-US" dirty="0"/>
          </a:p>
        </p:txBody>
      </p:sp>
      <p:sp>
        <p:nvSpPr>
          <p:cNvPr id="9" name="Content Placeholder 8"/>
          <p:cNvSpPr>
            <a:spLocks noGrp="1"/>
          </p:cNvSpPr>
          <p:nvPr>
            <p:ph idx="13"/>
          </p:nvPr>
        </p:nvSpPr>
        <p:spPr/>
        <p:txBody>
          <a:bodyPr/>
          <a:lstStyle/>
          <a:p>
            <a:pPr marL="0" indent="0">
              <a:buNone/>
            </a:pPr>
            <a:endParaRPr lang="en-US" dirty="0"/>
          </a:p>
          <a:p>
            <a:pPr marL="0" indent="0">
              <a:buNone/>
            </a:pPr>
            <a:endParaRPr lang="en-US" dirty="0"/>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504" y="1176335"/>
            <a:ext cx="5495558" cy="5464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04676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Non-dairy Beverages that still meet the nutritional standards for cow’s milk:</a:t>
            </a:r>
          </a:p>
          <a:p>
            <a:pPr marL="0" indent="0">
              <a:buNone/>
            </a:pPr>
            <a:endParaRPr lang="en-US" sz="1800" dirty="0"/>
          </a:p>
          <a:p>
            <a:pPr>
              <a:buFont typeface="Wingdings" panose="05000000000000000000" pitchFamily="2" charset="2"/>
              <a:buChar char="§"/>
            </a:pPr>
            <a:r>
              <a:rPr lang="en-US" sz="3600" dirty="0"/>
              <a:t> 8</a:t>
            </a:r>
            <a:r>
              <a:rPr lang="en-US" sz="3600" baseline="30000" dirty="0"/>
              <a:t>th</a:t>
            </a:r>
            <a:r>
              <a:rPr lang="en-US" sz="3600" dirty="0"/>
              <a:t> Continent Original Soymilk</a:t>
            </a:r>
          </a:p>
          <a:p>
            <a:pPr>
              <a:buFont typeface="Wingdings" panose="05000000000000000000" pitchFamily="2" charset="2"/>
              <a:buChar char="§"/>
            </a:pPr>
            <a:r>
              <a:rPr lang="en-US" sz="3600" dirty="0"/>
              <a:t> West Soy Organic Plus Plain</a:t>
            </a:r>
          </a:p>
          <a:p>
            <a:pPr>
              <a:buFont typeface="Wingdings" panose="05000000000000000000" pitchFamily="2" charset="2"/>
              <a:buChar char="§"/>
            </a:pPr>
            <a:r>
              <a:rPr lang="en-US" sz="3600" dirty="0"/>
              <a:t> Great Value Original Soymilk</a:t>
            </a:r>
          </a:p>
          <a:p>
            <a:pPr>
              <a:buFont typeface="Wingdings" panose="05000000000000000000" pitchFamily="2" charset="2"/>
              <a:buChar char="§"/>
            </a:pPr>
            <a:r>
              <a:rPr lang="en-US" sz="3600" dirty="0"/>
              <a:t> Pearl Organic Smart Original</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144</a:t>
            </a:fld>
            <a:endParaRPr lang="en-US" dirty="0"/>
          </a:p>
        </p:txBody>
      </p:sp>
      <p:pic>
        <p:nvPicPr>
          <p:cNvPr id="3" name="Picture 2">
            <a:extLst>
              <a:ext uri="{FF2B5EF4-FFF2-40B4-BE49-F238E27FC236}">
                <a16:creationId xmlns:a16="http://schemas.microsoft.com/office/drawing/2014/main" id="{A9AAE309-48FC-4D51-87BC-83235A988AD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flipH="1">
            <a:off x="8206704" y="2246255"/>
            <a:ext cx="2743200" cy="3854741"/>
          </a:xfrm>
          <a:prstGeom prst="rect">
            <a:avLst/>
          </a:prstGeom>
        </p:spPr>
      </p:pic>
    </p:spTree>
    <p:extLst>
      <p:ext uri="{BB962C8B-B14F-4D97-AF65-F5344CB8AC3E}">
        <p14:creationId xmlns:p14="http://schemas.microsoft.com/office/powerpoint/2010/main" val="368564511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sp>
        <p:nvSpPr>
          <p:cNvPr id="6" name="Content Placeholder 5"/>
          <p:cNvSpPr>
            <a:spLocks noGrp="1"/>
          </p:cNvSpPr>
          <p:nvPr>
            <p:ph idx="13"/>
          </p:nvPr>
        </p:nvSpPr>
        <p:spPr>
          <a:xfrm>
            <a:off x="434715" y="1340123"/>
            <a:ext cx="11539147" cy="4760873"/>
          </a:xfrm>
        </p:spPr>
        <p:txBody>
          <a:bodyPr>
            <a:normAutofit/>
          </a:bodyPr>
          <a:lstStyle/>
          <a:p>
            <a:pPr marL="0" indent="0">
              <a:buNone/>
            </a:pPr>
            <a:r>
              <a:rPr lang="en-US" dirty="0"/>
              <a:t>Parent Requests for Food Preferences</a:t>
            </a:r>
          </a:p>
          <a:p>
            <a:pPr marL="0" indent="0">
              <a:buNone/>
            </a:pPr>
            <a:endParaRPr lang="en-US" sz="1800" dirty="0"/>
          </a:p>
          <a:p>
            <a:pPr>
              <a:spcBef>
                <a:spcPts val="0"/>
              </a:spcBef>
              <a:buFont typeface="Wingdings" panose="05000000000000000000" pitchFamily="2" charset="2"/>
              <a:buChar char="§"/>
            </a:pPr>
            <a:r>
              <a:rPr lang="en-US" sz="3600" dirty="0"/>
              <a:t>Program operators may choose to accept parent requests for food preferences (religious, moral, general health reasons, etc.); </a:t>
            </a:r>
            <a:r>
              <a:rPr lang="en-US" sz="3600" b="1" i="1" dirty="0"/>
              <a:t>or</a:t>
            </a:r>
          </a:p>
          <a:p>
            <a:pPr marL="0" indent="0">
              <a:buNone/>
            </a:pPr>
            <a:endParaRPr lang="en-US" sz="2800" dirty="0"/>
          </a:p>
          <a:p>
            <a:pPr>
              <a:buFont typeface="Wingdings" panose="05000000000000000000" pitchFamily="2" charset="2"/>
              <a:buChar char="§"/>
            </a:pPr>
            <a:r>
              <a:rPr lang="en-US" sz="3600" dirty="0"/>
              <a:t>Program operators may choose </a:t>
            </a:r>
            <a:r>
              <a:rPr lang="en-US" sz="3600" i="1" dirty="0"/>
              <a:t>not</a:t>
            </a:r>
            <a:r>
              <a:rPr lang="en-US" sz="3600" dirty="0"/>
              <a:t> to accept parent requests for food preferences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145</a:t>
            </a:fld>
            <a:endParaRPr lang="en-US" dirty="0"/>
          </a:p>
        </p:txBody>
      </p:sp>
    </p:spTree>
    <p:extLst>
      <p:ext uri="{BB962C8B-B14F-4D97-AF65-F5344CB8AC3E}">
        <p14:creationId xmlns:p14="http://schemas.microsoft.com/office/powerpoint/2010/main" val="74719569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Parent Requests for Food Preferences</a:t>
            </a:r>
          </a:p>
          <a:p>
            <a:pPr marL="0" indent="0">
              <a:buNone/>
            </a:pPr>
            <a:endParaRPr lang="en-US" dirty="0"/>
          </a:p>
          <a:p>
            <a:pPr>
              <a:buFont typeface="Wingdings" panose="05000000000000000000" pitchFamily="2" charset="2"/>
              <a:buChar char="§"/>
            </a:pPr>
            <a:r>
              <a:rPr lang="en-US" sz="3600" dirty="0"/>
              <a:t>Program operators must have a policy and procedure in place to handle parent requests</a:t>
            </a:r>
          </a:p>
          <a:p>
            <a:pPr>
              <a:buFont typeface="Wingdings" panose="05000000000000000000" pitchFamily="2" charset="2"/>
              <a:buChar char="§"/>
            </a:pPr>
            <a:endParaRPr lang="en-US" sz="3600" dirty="0"/>
          </a:p>
          <a:p>
            <a:pPr>
              <a:buFont typeface="Wingdings" panose="05000000000000000000" pitchFamily="2" charset="2"/>
              <a:buChar char="§"/>
            </a:pPr>
            <a:r>
              <a:rPr lang="en-US" sz="3600" dirty="0"/>
              <a:t>All meals containing food substitutions must still meet the CACFP meal pattern in order for the meal to be claimed</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146</a:t>
            </a:fld>
            <a:endParaRPr lang="en-US" dirty="0"/>
          </a:p>
        </p:txBody>
      </p:sp>
    </p:spTree>
    <p:extLst>
      <p:ext uri="{BB962C8B-B14F-4D97-AF65-F5344CB8AC3E}">
        <p14:creationId xmlns:p14="http://schemas.microsoft.com/office/powerpoint/2010/main" val="339300276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Parent Requests for Food Preferences</a:t>
            </a:r>
          </a:p>
          <a:p>
            <a:pPr marL="0" indent="0">
              <a:buNone/>
            </a:pPr>
            <a:r>
              <a:rPr lang="en-US" sz="3600" dirty="0"/>
              <a:t>If food preferences are allowed, they must be allowed for all participants </a:t>
            </a:r>
          </a:p>
          <a:p>
            <a:pPr marL="457200" lvl="1" indent="0">
              <a:buNone/>
            </a:pPr>
            <a:r>
              <a:rPr lang="en-US" b="1" i="1" dirty="0"/>
              <a:t>Example:</a:t>
            </a:r>
            <a:r>
              <a:rPr lang="en-US" dirty="0"/>
              <a:t> If one parent requests that their child not be served pork for religious reasons and you honor that request; then if another parent requests that their child not be served beef for religious reasons, that request must be honored also</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147</a:t>
            </a:fld>
            <a:endParaRPr lang="en-US" dirty="0"/>
          </a:p>
        </p:txBody>
      </p:sp>
    </p:spTree>
    <p:extLst>
      <p:ext uri="{BB962C8B-B14F-4D97-AF65-F5344CB8AC3E}">
        <p14:creationId xmlns:p14="http://schemas.microsoft.com/office/powerpoint/2010/main" val="125807949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Parent Requests for Non-dairy Beverages:</a:t>
            </a:r>
          </a:p>
          <a:p>
            <a:pPr>
              <a:spcAft>
                <a:spcPts val="600"/>
              </a:spcAft>
              <a:buFont typeface="Wingdings" panose="05000000000000000000" pitchFamily="2" charset="2"/>
              <a:buChar char="§"/>
            </a:pPr>
            <a:r>
              <a:rPr lang="en-US" sz="3600" dirty="0"/>
              <a:t>Parents must provide a written request for the non-dairy milk substitution that meets the nutritional standards for cow’s milk</a:t>
            </a:r>
          </a:p>
          <a:p>
            <a:pPr>
              <a:spcAft>
                <a:spcPts val="600"/>
              </a:spcAft>
              <a:buFont typeface="Wingdings" panose="05000000000000000000" pitchFamily="2" charset="2"/>
              <a:buChar char="§"/>
            </a:pPr>
            <a:r>
              <a:rPr lang="en-US" sz="3600" dirty="0"/>
              <a:t>The written request must identify the need that restricts the diet of the child</a:t>
            </a:r>
          </a:p>
          <a:p>
            <a:pPr>
              <a:spcAft>
                <a:spcPts val="600"/>
              </a:spcAft>
              <a:buFont typeface="Wingdings" panose="05000000000000000000" pitchFamily="2" charset="2"/>
              <a:buChar char="§"/>
            </a:pPr>
            <a:r>
              <a:rPr lang="en-US" sz="3600" dirty="0"/>
              <a:t>Non-dairy beverage substitutions are served at the option and the expense of the program operator</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148</a:t>
            </a:fld>
            <a:endParaRPr lang="en-US" dirty="0"/>
          </a:p>
        </p:txBody>
      </p:sp>
    </p:spTree>
    <p:extLst>
      <p:ext uri="{BB962C8B-B14F-4D97-AF65-F5344CB8AC3E}">
        <p14:creationId xmlns:p14="http://schemas.microsoft.com/office/powerpoint/2010/main" val="149972861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Parent Preference Policy – Activity!</a:t>
            </a:r>
          </a:p>
          <a:p>
            <a:pPr marL="0" indent="0">
              <a:buNone/>
            </a:pPr>
            <a:endParaRPr lang="en-US" sz="1800" dirty="0"/>
          </a:p>
          <a:p>
            <a:pPr marL="0" indent="0">
              <a:buNone/>
            </a:pPr>
            <a:r>
              <a:rPr lang="en-US" sz="3600" dirty="0"/>
              <a:t>Answer the questions below and share with the people at your table:</a:t>
            </a:r>
          </a:p>
          <a:p>
            <a:pPr marL="1200150" lvl="1" indent="-742950">
              <a:buFont typeface="+mj-lt"/>
              <a:buAutoNum type="arabicPeriod"/>
            </a:pPr>
            <a:r>
              <a:rPr lang="en-US" dirty="0"/>
              <a:t>What is your facility’s policy for parent preferences?</a:t>
            </a:r>
          </a:p>
          <a:p>
            <a:pPr marL="1200150" lvl="1" indent="-742950">
              <a:buFont typeface="+mj-lt"/>
              <a:buAutoNum type="arabicPeriod"/>
            </a:pPr>
            <a:r>
              <a:rPr lang="en-US" dirty="0"/>
              <a:t>Is the policy in writing?</a:t>
            </a:r>
          </a:p>
          <a:p>
            <a:pPr marL="1200150" lvl="1" indent="-742950">
              <a:buFont typeface="+mj-lt"/>
              <a:buAutoNum type="arabicPeriod"/>
            </a:pPr>
            <a:r>
              <a:rPr lang="en-US" dirty="0"/>
              <a:t>How do you communicate the policy to your participants?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149</a:t>
            </a:fld>
            <a:endParaRPr lang="en-US" dirty="0"/>
          </a:p>
        </p:txBody>
      </p:sp>
    </p:spTree>
    <p:extLst>
      <p:ext uri="{BB962C8B-B14F-4D97-AF65-F5344CB8AC3E}">
        <p14:creationId xmlns:p14="http://schemas.microsoft.com/office/powerpoint/2010/main" val="3265083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Menu Planning Principle #3: Emphasize Variety</a:t>
            </a: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15</a:t>
            </a:fld>
            <a:endParaRPr lang="en-US" dirty="0"/>
          </a:p>
        </p:txBody>
      </p:sp>
      <p:graphicFrame>
        <p:nvGraphicFramePr>
          <p:cNvPr id="5" name="Table 4">
            <a:extLst>
              <a:ext uri="{FF2B5EF4-FFF2-40B4-BE49-F238E27FC236}">
                <a16:creationId xmlns:a16="http://schemas.microsoft.com/office/drawing/2014/main" id="{611E1B9B-875E-46FB-975D-9F964B1B92BC}"/>
              </a:ext>
            </a:extLst>
          </p:cNvPr>
          <p:cNvGraphicFramePr>
            <a:graphicFrameLocks noGrp="1"/>
          </p:cNvGraphicFramePr>
          <p:nvPr>
            <p:extLst>
              <p:ext uri="{D42A27DB-BD31-4B8C-83A1-F6EECF244321}">
                <p14:modId xmlns:p14="http://schemas.microsoft.com/office/powerpoint/2010/main" val="2156758041"/>
              </p:ext>
            </p:extLst>
          </p:nvPr>
        </p:nvGraphicFramePr>
        <p:xfrm>
          <a:off x="838200" y="2063398"/>
          <a:ext cx="9940911" cy="4389120"/>
        </p:xfrm>
        <a:graphic>
          <a:graphicData uri="http://schemas.openxmlformats.org/drawingml/2006/table">
            <a:tbl>
              <a:tblPr firstRow="1" bandRow="1">
                <a:tableStyleId>{5C22544A-7EE6-4342-B048-85BDC9FD1C3A}</a:tableStyleId>
              </a:tblPr>
              <a:tblGrid>
                <a:gridCol w="3313637">
                  <a:extLst>
                    <a:ext uri="{9D8B030D-6E8A-4147-A177-3AD203B41FA5}">
                      <a16:colId xmlns:a16="http://schemas.microsoft.com/office/drawing/2014/main" val="2597617794"/>
                    </a:ext>
                  </a:extLst>
                </a:gridCol>
                <a:gridCol w="3313637">
                  <a:extLst>
                    <a:ext uri="{9D8B030D-6E8A-4147-A177-3AD203B41FA5}">
                      <a16:colId xmlns:a16="http://schemas.microsoft.com/office/drawing/2014/main" val="1098523004"/>
                    </a:ext>
                  </a:extLst>
                </a:gridCol>
                <a:gridCol w="3313637">
                  <a:extLst>
                    <a:ext uri="{9D8B030D-6E8A-4147-A177-3AD203B41FA5}">
                      <a16:colId xmlns:a16="http://schemas.microsoft.com/office/drawing/2014/main" val="1469680266"/>
                    </a:ext>
                  </a:extLst>
                </a:gridCol>
              </a:tblGrid>
              <a:tr h="462739">
                <a:tc>
                  <a:txBody>
                    <a:bodyPr/>
                    <a:lstStyle/>
                    <a:p>
                      <a:pPr algn="ctr"/>
                      <a:r>
                        <a:rPr lang="en-US" sz="3600" dirty="0">
                          <a:solidFill>
                            <a:schemeClr val="bg1"/>
                          </a:solidFill>
                        </a:rPr>
                        <a:t>Breakfast</a:t>
                      </a:r>
                    </a:p>
                  </a:txBody>
                  <a:tcPr>
                    <a:solidFill>
                      <a:srgbClr val="339933"/>
                    </a:solidFill>
                  </a:tcPr>
                </a:tc>
                <a:tc>
                  <a:txBody>
                    <a:bodyPr/>
                    <a:lstStyle/>
                    <a:p>
                      <a:pPr algn="ctr"/>
                      <a:r>
                        <a:rPr lang="en-US" sz="3600" dirty="0">
                          <a:solidFill>
                            <a:schemeClr val="bg1"/>
                          </a:solidFill>
                        </a:rPr>
                        <a:t>Lunch</a:t>
                      </a:r>
                    </a:p>
                  </a:txBody>
                  <a:tcPr>
                    <a:solidFill>
                      <a:srgbClr val="0070C0"/>
                    </a:solidFill>
                  </a:tcPr>
                </a:tc>
                <a:tc>
                  <a:txBody>
                    <a:bodyPr/>
                    <a:lstStyle/>
                    <a:p>
                      <a:pPr algn="ctr"/>
                      <a:r>
                        <a:rPr lang="en-US" sz="3600" dirty="0">
                          <a:solidFill>
                            <a:schemeClr val="bg1"/>
                          </a:solidFill>
                        </a:rPr>
                        <a:t>Snack</a:t>
                      </a:r>
                    </a:p>
                  </a:txBody>
                  <a:tcPr>
                    <a:solidFill>
                      <a:srgbClr val="DD65CF"/>
                    </a:solidFill>
                  </a:tcPr>
                </a:tc>
                <a:extLst>
                  <a:ext uri="{0D108BD9-81ED-4DB2-BD59-A6C34878D82A}">
                    <a16:rowId xmlns:a16="http://schemas.microsoft.com/office/drawing/2014/main" val="1452366529"/>
                  </a:ext>
                </a:extLst>
              </a:tr>
              <a:tr h="3681967">
                <a:tc>
                  <a:txBody>
                    <a:bodyPr/>
                    <a:lstStyle/>
                    <a:p>
                      <a:pPr algn="ctr"/>
                      <a:r>
                        <a:rPr lang="en-US" sz="2400" dirty="0"/>
                        <a:t>Whole grain</a:t>
                      </a:r>
                    </a:p>
                    <a:p>
                      <a:pPr algn="ctr"/>
                      <a:r>
                        <a:rPr lang="en-US" sz="2400" dirty="0"/>
                        <a:t>English muffin</a:t>
                      </a:r>
                    </a:p>
                    <a:p>
                      <a:pPr algn="ctr"/>
                      <a:endParaRPr lang="en-US" sz="1800" dirty="0"/>
                    </a:p>
                    <a:p>
                      <a:pPr algn="ctr"/>
                      <a:r>
                        <a:rPr lang="en-US" sz="2400" dirty="0"/>
                        <a:t>Fruit salad with</a:t>
                      </a:r>
                    </a:p>
                    <a:p>
                      <a:pPr algn="ctr"/>
                      <a:r>
                        <a:rPr lang="en-US" sz="2400" b="0" i="0" dirty="0"/>
                        <a:t>pineapple and </a:t>
                      </a:r>
                    </a:p>
                    <a:p>
                      <a:pPr algn="ctr"/>
                      <a:r>
                        <a:rPr lang="en-US" sz="2400" b="1" i="1" dirty="0"/>
                        <a:t>papaya</a:t>
                      </a:r>
                    </a:p>
                    <a:p>
                      <a:pPr algn="ctr"/>
                      <a:endParaRPr lang="en-US" sz="1800" dirty="0"/>
                    </a:p>
                    <a:p>
                      <a:pPr algn="ctr"/>
                      <a:r>
                        <a:rPr lang="en-US" sz="2400" dirty="0"/>
                        <a:t>1% Milk</a:t>
                      </a:r>
                    </a:p>
                  </a:txBody>
                  <a:tcPr>
                    <a:solidFill>
                      <a:schemeClr val="bg1"/>
                    </a:solidFill>
                  </a:tcPr>
                </a:tc>
                <a:tc>
                  <a:txBody>
                    <a:bodyPr/>
                    <a:lstStyle/>
                    <a:p>
                      <a:pPr algn="ctr"/>
                      <a:r>
                        <a:rPr lang="en-US" sz="2400" b="1" i="1" dirty="0"/>
                        <a:t>Sweet and sour</a:t>
                      </a:r>
                    </a:p>
                    <a:p>
                      <a:pPr algn="ctr"/>
                      <a:r>
                        <a:rPr lang="en-US" sz="2400" b="1" i="1" dirty="0"/>
                        <a:t>chicken</a:t>
                      </a:r>
                    </a:p>
                    <a:p>
                      <a:pPr algn="ctr"/>
                      <a:endParaRPr lang="en-US" sz="1800" dirty="0"/>
                    </a:p>
                    <a:p>
                      <a:pPr algn="ctr"/>
                      <a:r>
                        <a:rPr lang="en-US" sz="2400" b="1" i="1" dirty="0"/>
                        <a:t>with</a:t>
                      </a:r>
                      <a:r>
                        <a:rPr lang="en-US" sz="2400" dirty="0"/>
                        <a:t> red and</a:t>
                      </a:r>
                    </a:p>
                    <a:p>
                      <a:pPr algn="ctr"/>
                      <a:r>
                        <a:rPr lang="en-US" sz="2400" dirty="0"/>
                        <a:t>yellow peppers</a:t>
                      </a:r>
                    </a:p>
                    <a:p>
                      <a:pPr algn="ctr"/>
                      <a:endParaRPr lang="en-US" sz="1800" dirty="0"/>
                    </a:p>
                    <a:p>
                      <a:pPr algn="ctr"/>
                      <a:r>
                        <a:rPr lang="en-US" sz="2400" dirty="0"/>
                        <a:t>Mandarin oranges</a:t>
                      </a:r>
                    </a:p>
                    <a:p>
                      <a:pPr algn="ctr"/>
                      <a:endParaRPr lang="en-US" sz="1800" dirty="0"/>
                    </a:p>
                    <a:p>
                      <a:pPr algn="ctr"/>
                      <a:r>
                        <a:rPr lang="en-US" sz="2400" b="1" i="1" dirty="0"/>
                        <a:t>Brown Rice</a:t>
                      </a:r>
                    </a:p>
                    <a:p>
                      <a:pPr algn="ctr"/>
                      <a:endParaRPr lang="en-US" sz="1800" dirty="0"/>
                    </a:p>
                    <a:p>
                      <a:pPr algn="ctr"/>
                      <a:r>
                        <a:rPr lang="en-US" sz="2400" dirty="0"/>
                        <a:t>1% Milk</a:t>
                      </a:r>
                    </a:p>
                  </a:txBody>
                  <a:tcPr>
                    <a:solidFill>
                      <a:schemeClr val="bg1"/>
                    </a:solidFill>
                  </a:tcPr>
                </a:tc>
                <a:tc>
                  <a:txBody>
                    <a:bodyPr/>
                    <a:lstStyle/>
                    <a:p>
                      <a:pPr algn="ctr"/>
                      <a:r>
                        <a:rPr lang="en-US" sz="2400" b="1" i="1" dirty="0"/>
                        <a:t>Carrot sticks</a:t>
                      </a:r>
                    </a:p>
                    <a:p>
                      <a:pPr algn="ctr"/>
                      <a:endParaRPr lang="en-US" sz="1800" dirty="0"/>
                    </a:p>
                    <a:p>
                      <a:pPr algn="ctr"/>
                      <a:r>
                        <a:rPr lang="en-US" sz="2400" dirty="0"/>
                        <a:t>Whole grain</a:t>
                      </a:r>
                    </a:p>
                    <a:p>
                      <a:pPr algn="ctr"/>
                      <a:r>
                        <a:rPr lang="en-US" sz="2400" dirty="0"/>
                        <a:t>crackers</a:t>
                      </a:r>
                    </a:p>
                    <a:p>
                      <a:pPr algn="ctr"/>
                      <a:endParaRPr lang="en-US" sz="2400" dirty="0"/>
                    </a:p>
                    <a:p>
                      <a:pPr algn="ctr"/>
                      <a:r>
                        <a:rPr lang="en-US" sz="2400" dirty="0"/>
                        <a:t>Water</a:t>
                      </a:r>
                    </a:p>
                  </a:txBody>
                  <a:tcPr>
                    <a:solidFill>
                      <a:schemeClr val="bg1"/>
                    </a:solidFill>
                  </a:tcPr>
                </a:tc>
                <a:extLst>
                  <a:ext uri="{0D108BD9-81ED-4DB2-BD59-A6C34878D82A}">
                    <a16:rowId xmlns:a16="http://schemas.microsoft.com/office/drawing/2014/main" val="2327264343"/>
                  </a:ext>
                </a:extLst>
              </a:tr>
            </a:tbl>
          </a:graphicData>
        </a:graphic>
      </p:graphicFrame>
    </p:spTree>
    <p:extLst>
      <p:ext uri="{BB962C8B-B14F-4D97-AF65-F5344CB8AC3E}">
        <p14:creationId xmlns:p14="http://schemas.microsoft.com/office/powerpoint/2010/main" val="27120070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sp>
        <p:nvSpPr>
          <p:cNvPr id="6" name="Content Placeholder 5"/>
          <p:cNvSpPr>
            <a:spLocks noGrp="1"/>
          </p:cNvSpPr>
          <p:nvPr>
            <p:ph idx="13"/>
          </p:nvPr>
        </p:nvSpPr>
        <p:spPr>
          <a:xfrm>
            <a:off x="434715" y="1340123"/>
            <a:ext cx="11466553" cy="5055651"/>
          </a:xfrm>
        </p:spPr>
        <p:txBody>
          <a:bodyPr>
            <a:normAutofit fontScale="85000" lnSpcReduction="20000"/>
          </a:bodyPr>
          <a:lstStyle/>
          <a:p>
            <a:pPr marL="0" indent="0">
              <a:buNone/>
            </a:pPr>
            <a:r>
              <a:rPr lang="en-US" sz="4700" dirty="0"/>
              <a:t>Resources</a:t>
            </a:r>
          </a:p>
          <a:p>
            <a:pPr marL="0" indent="0">
              <a:buNone/>
            </a:pPr>
            <a:r>
              <a:rPr lang="en-US" sz="4200" dirty="0"/>
              <a:t>FNS Policy Memo: CACFP 14-2017 Modifications to Accommodate Disabilities in the Child and Adult Care Food Program and Summer Food Service Program, June 22, 2017</a:t>
            </a:r>
          </a:p>
          <a:p>
            <a:pPr marL="0" indent="0">
              <a:buNone/>
            </a:pPr>
            <a:endParaRPr lang="en-US" sz="4200" dirty="0"/>
          </a:p>
          <a:p>
            <a:pPr marL="0" indent="0">
              <a:buNone/>
            </a:pPr>
            <a:r>
              <a:rPr lang="en-US" sz="4200" dirty="0"/>
              <a:t>FNS Policy Memo: CACFP 17-2016 Nutrition Requirements for Fluid Milk and Fluid Milk Substitutions in the Child and Adult Care Food Program, Questions and Answers, July 14, 2016</a:t>
            </a:r>
          </a:p>
          <a:p>
            <a:pPr marL="0" indent="0">
              <a:buNone/>
            </a:pPr>
            <a:endParaRPr lang="en-US" sz="4200" dirty="0"/>
          </a:p>
          <a:p>
            <a:pPr marL="0" indent="0">
              <a:buNone/>
            </a:pPr>
            <a:r>
              <a:rPr lang="en-US" sz="4200" dirty="0"/>
              <a:t>FNS website: </a:t>
            </a:r>
            <a:r>
              <a:rPr lang="en-US" sz="4200" dirty="0">
                <a:hlinkClick r:id="rId3"/>
              </a:rPr>
              <a:t>https://www.fns.usda.gov/resources</a:t>
            </a:r>
            <a:r>
              <a:rPr lang="en-US" sz="4200" dirty="0"/>
              <a:t> </a:t>
            </a: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150</a:t>
            </a:fld>
            <a:endParaRPr lang="en-US" dirty="0"/>
          </a:p>
        </p:txBody>
      </p:sp>
    </p:spTree>
    <p:extLst>
      <p:ext uri="{BB962C8B-B14F-4D97-AF65-F5344CB8AC3E}">
        <p14:creationId xmlns:p14="http://schemas.microsoft.com/office/powerpoint/2010/main" val="403323496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sp>
        <p:nvSpPr>
          <p:cNvPr id="6" name="Content Placeholder 5"/>
          <p:cNvSpPr>
            <a:spLocks noGrp="1"/>
          </p:cNvSpPr>
          <p:nvPr>
            <p:ph idx="13"/>
          </p:nvPr>
        </p:nvSpPr>
        <p:spPr>
          <a:xfrm>
            <a:off x="434715" y="1340123"/>
            <a:ext cx="11466553" cy="5297160"/>
          </a:xfrm>
        </p:spPr>
        <p:txBody>
          <a:bodyPr>
            <a:normAutofit fontScale="70000" lnSpcReduction="20000"/>
          </a:bodyPr>
          <a:lstStyle/>
          <a:p>
            <a:pPr marL="0" indent="0">
              <a:buNone/>
            </a:pPr>
            <a:r>
              <a:rPr lang="en-US" sz="5700" dirty="0"/>
              <a:t>Resources (continued)</a:t>
            </a:r>
          </a:p>
          <a:p>
            <a:pPr marL="0" indent="0">
              <a:buNone/>
            </a:pPr>
            <a:r>
              <a:rPr lang="en-US" sz="5100" dirty="0"/>
              <a:t>Idaho Child and Adult Care Food Program (CACFP) Manual, Section 14 Meal Pattern Requirements: </a:t>
            </a:r>
            <a:r>
              <a:rPr lang="en-US" sz="5100" dirty="0">
                <a:hlinkClick r:id="rId3"/>
              </a:rPr>
              <a:t>https://www.sde.idaho.gov/cnp/cacfp/</a:t>
            </a:r>
            <a:r>
              <a:rPr lang="en-US" sz="5100" dirty="0"/>
              <a:t> </a:t>
            </a:r>
          </a:p>
          <a:p>
            <a:pPr marL="0" indent="0">
              <a:buNone/>
            </a:pPr>
            <a:endParaRPr lang="en-US" sz="5100" dirty="0"/>
          </a:p>
          <a:p>
            <a:pPr marL="0" indent="0">
              <a:buNone/>
            </a:pPr>
            <a:r>
              <a:rPr lang="en-US" sz="5100" dirty="0"/>
              <a:t>Medical Statement Form: </a:t>
            </a:r>
            <a:r>
              <a:rPr lang="en-US" sz="5100" dirty="0">
                <a:hlinkClick r:id="rId4"/>
              </a:rPr>
              <a:t>https://www.sde.idaho.gov/cnp/resource-center.html</a:t>
            </a:r>
            <a:r>
              <a:rPr lang="en-US" sz="5100" dirty="0"/>
              <a:t> </a:t>
            </a:r>
          </a:p>
          <a:p>
            <a:pPr marL="0" indent="0">
              <a:buNone/>
            </a:pPr>
            <a:endParaRPr lang="en-US" sz="5100" dirty="0"/>
          </a:p>
          <a:p>
            <a:pPr marL="0" indent="0">
              <a:buNone/>
            </a:pPr>
            <a:r>
              <a:rPr lang="en-US" sz="5100" dirty="0"/>
              <a:t>Milk Substitute Nutrition Standards: </a:t>
            </a:r>
          </a:p>
          <a:p>
            <a:pPr marL="0" indent="0">
              <a:buNone/>
            </a:pPr>
            <a:r>
              <a:rPr lang="en-US" sz="5100" dirty="0"/>
              <a:t>MyIdahoCNP download forms (sponsored centers and homes, check with your sponsor)</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151</a:t>
            </a:fld>
            <a:endParaRPr lang="en-US" dirty="0"/>
          </a:p>
        </p:txBody>
      </p:sp>
    </p:spTree>
    <p:extLst>
      <p:ext uri="{BB962C8B-B14F-4D97-AF65-F5344CB8AC3E}">
        <p14:creationId xmlns:p14="http://schemas.microsoft.com/office/powerpoint/2010/main" val="364626619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Dietary Accommodations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Session Wrap Up Activity - Roll the Dice!</a:t>
            </a:r>
          </a:p>
          <a:p>
            <a:pPr marL="0" indent="0">
              <a:buNone/>
            </a:pPr>
            <a:endParaRPr lang="en-US" sz="1800" dirty="0"/>
          </a:p>
          <a:p>
            <a:pPr marL="0" indent="0">
              <a:buNone/>
            </a:pPr>
            <a:r>
              <a:rPr lang="en-US" sz="3600" dirty="0"/>
              <a:t>Instructions:  </a:t>
            </a:r>
          </a:p>
          <a:p>
            <a:pPr lvl="1">
              <a:spcBef>
                <a:spcPts val="600"/>
              </a:spcBef>
              <a:spcAft>
                <a:spcPts val="600"/>
              </a:spcAft>
              <a:buFont typeface="Wingdings" panose="05000000000000000000" pitchFamily="2" charset="2"/>
              <a:buChar char="§"/>
            </a:pPr>
            <a:r>
              <a:rPr lang="en-US" dirty="0"/>
              <a:t>Everybody stand up at your table.</a:t>
            </a:r>
          </a:p>
          <a:p>
            <a:pPr lvl="1">
              <a:spcBef>
                <a:spcPts val="600"/>
              </a:spcBef>
              <a:spcAft>
                <a:spcPts val="600"/>
              </a:spcAft>
              <a:buFont typeface="Wingdings" panose="05000000000000000000" pitchFamily="2" charset="2"/>
              <a:buChar char="§"/>
            </a:pPr>
            <a:r>
              <a:rPr lang="en-US" dirty="0"/>
              <a:t>Each table has a large cube that looks like a die.  </a:t>
            </a:r>
          </a:p>
          <a:p>
            <a:pPr lvl="1">
              <a:spcBef>
                <a:spcPts val="600"/>
              </a:spcBef>
              <a:spcAft>
                <a:spcPts val="600"/>
              </a:spcAft>
              <a:buFont typeface="Wingdings" panose="05000000000000000000" pitchFamily="2" charset="2"/>
              <a:buChar char="§"/>
            </a:pPr>
            <a:r>
              <a:rPr lang="en-US" dirty="0"/>
              <a:t>Each person at your table will roll the die and then answer the question that lands face up.</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152</a:t>
            </a:fld>
            <a:endParaRPr lang="en-US" dirty="0"/>
          </a:p>
        </p:txBody>
      </p:sp>
    </p:spTree>
    <p:extLst>
      <p:ext uri="{BB962C8B-B14F-4D97-AF65-F5344CB8AC3E}">
        <p14:creationId xmlns:p14="http://schemas.microsoft.com/office/powerpoint/2010/main" val="357077266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3"/>
          </p:nvPr>
        </p:nvPicPr>
        <p:blipFill rotWithShape="1">
          <a:blip r:embed="rId3">
            <a:extLst>
              <a:ext uri="{28A0092B-C50C-407E-A947-70E740481C1C}">
                <a14:useLocalDpi xmlns:a14="http://schemas.microsoft.com/office/drawing/2010/main" val="0"/>
              </a:ext>
            </a:extLst>
          </a:blip>
          <a:srcRect t="15044" b="17404"/>
          <a:stretch/>
        </p:blipFill>
        <p:spPr>
          <a:xfrm>
            <a:off x="0" y="990600"/>
            <a:ext cx="12192000" cy="5867400"/>
          </a:xfrm>
          <a:prstGeom prst="rect">
            <a:avLst/>
          </a:prstGeom>
          <a:noFill/>
          <a:ln>
            <a:noFill/>
          </a:ln>
        </p:spPr>
      </p:pic>
      <p:sp>
        <p:nvSpPr>
          <p:cNvPr id="4" name="Title 3"/>
          <p:cNvSpPr>
            <a:spLocks noGrp="1"/>
          </p:cNvSpPr>
          <p:nvPr>
            <p:ph type="title"/>
          </p:nvPr>
        </p:nvSpPr>
        <p:spPr/>
        <p:txBody>
          <a:bodyPr/>
          <a:lstStyle/>
          <a:p>
            <a:r>
              <a:rPr lang="en-US" dirty="0"/>
              <a:t>Meal Service Styles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153</a:t>
            </a:fld>
            <a:endParaRPr lang="en-US" dirty="0"/>
          </a:p>
        </p:txBody>
      </p:sp>
    </p:spTree>
    <p:extLst>
      <p:ext uri="{BB962C8B-B14F-4D97-AF65-F5344CB8AC3E}">
        <p14:creationId xmlns:p14="http://schemas.microsoft.com/office/powerpoint/2010/main" val="350324908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Meal Service Styles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Several meal service styles are available for program operators to use in CACFP:</a:t>
            </a:r>
          </a:p>
          <a:p>
            <a:pPr marL="0" indent="0">
              <a:buNone/>
            </a:pPr>
            <a:endParaRPr lang="en-US" sz="1800" dirty="0"/>
          </a:p>
          <a:p>
            <a:pPr>
              <a:spcBef>
                <a:spcPts val="1200"/>
              </a:spcBef>
              <a:spcAft>
                <a:spcPts val="600"/>
              </a:spcAft>
              <a:buFont typeface="Wingdings" panose="05000000000000000000" pitchFamily="2" charset="2"/>
              <a:buChar char="§"/>
            </a:pPr>
            <a:r>
              <a:rPr lang="en-US" sz="3600" dirty="0"/>
              <a:t>  Pre-plate style</a:t>
            </a:r>
          </a:p>
          <a:p>
            <a:pPr>
              <a:spcBef>
                <a:spcPts val="1200"/>
              </a:spcBef>
              <a:spcAft>
                <a:spcPts val="600"/>
              </a:spcAft>
              <a:buFont typeface="Wingdings" panose="05000000000000000000" pitchFamily="2" charset="2"/>
              <a:buChar char="§"/>
            </a:pPr>
            <a:r>
              <a:rPr lang="en-US" sz="3600" dirty="0"/>
              <a:t>  Cafeteria style</a:t>
            </a:r>
          </a:p>
          <a:p>
            <a:pPr>
              <a:spcBef>
                <a:spcPts val="1200"/>
              </a:spcBef>
              <a:spcAft>
                <a:spcPts val="600"/>
              </a:spcAft>
              <a:buFont typeface="Wingdings" panose="05000000000000000000" pitchFamily="2" charset="2"/>
              <a:buChar char="§"/>
            </a:pPr>
            <a:r>
              <a:rPr lang="en-US" sz="3600" dirty="0"/>
              <a:t>  Family style</a:t>
            </a:r>
          </a:p>
          <a:p>
            <a:pPr>
              <a:spcBef>
                <a:spcPts val="1200"/>
              </a:spcBef>
              <a:spcAft>
                <a:spcPts val="600"/>
              </a:spcAft>
              <a:buFont typeface="Wingdings" panose="05000000000000000000" pitchFamily="2" charset="2"/>
              <a:buChar char="§"/>
            </a:pPr>
            <a:r>
              <a:rPr lang="en-US" sz="3600" dirty="0"/>
              <a:t>  Combination style</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154</a:t>
            </a:fld>
            <a:endParaRPr lang="en-US" dirty="0"/>
          </a:p>
        </p:txBody>
      </p:sp>
      <p:pic>
        <p:nvPicPr>
          <p:cNvPr id="3" name="Picture 2">
            <a:extLst>
              <a:ext uri="{FF2B5EF4-FFF2-40B4-BE49-F238E27FC236}">
                <a16:creationId xmlns:a16="http://schemas.microsoft.com/office/drawing/2014/main" id="{E03A76FF-5BFB-4707-A796-D2268D70B9FB}"/>
              </a:ext>
            </a:extLst>
          </p:cNvPr>
          <p:cNvPicPr>
            <a:picLocks noChangeAspect="1"/>
          </p:cNvPicPr>
          <p:nvPr/>
        </p:nvPicPr>
        <p:blipFill>
          <a:blip r:embed="rId3"/>
          <a:stretch>
            <a:fillRect/>
          </a:stretch>
        </p:blipFill>
        <p:spPr>
          <a:xfrm>
            <a:off x="5692104" y="2527793"/>
            <a:ext cx="5709968" cy="3806646"/>
          </a:xfrm>
          <a:prstGeom prst="rect">
            <a:avLst/>
          </a:prstGeom>
          <a:effectLst>
            <a:softEdge rad="76200"/>
          </a:effectLst>
        </p:spPr>
      </p:pic>
    </p:spTree>
    <p:extLst>
      <p:ext uri="{BB962C8B-B14F-4D97-AF65-F5344CB8AC3E}">
        <p14:creationId xmlns:p14="http://schemas.microsoft.com/office/powerpoint/2010/main" val="227509499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Meal Service Styles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Pre-Plate Style</a:t>
            </a:r>
          </a:p>
          <a:p>
            <a:pPr marL="0" indent="0">
              <a:buNone/>
            </a:pPr>
            <a:endParaRPr lang="en-US" dirty="0"/>
          </a:p>
          <a:p>
            <a:pPr>
              <a:buFont typeface="Wingdings" panose="05000000000000000000" pitchFamily="2" charset="2"/>
              <a:buChar char="§"/>
            </a:pPr>
            <a:r>
              <a:rPr lang="en-US" sz="3600" dirty="0"/>
              <a:t>Adult puts full minimum serving of each food component on a plate and pours the full minimum serving of milk </a:t>
            </a:r>
          </a:p>
          <a:p>
            <a:pPr marL="0" indent="0">
              <a:buNone/>
            </a:pPr>
            <a:endParaRPr lang="en-US" sz="3600" dirty="0"/>
          </a:p>
          <a:p>
            <a:pPr>
              <a:buFont typeface="Wingdings" panose="05000000000000000000" pitchFamily="2" charset="2"/>
              <a:buChar char="§"/>
            </a:pPr>
            <a:r>
              <a:rPr lang="en-US" sz="3600" dirty="0"/>
              <a:t>The plate of food and glass of milk are served to the child </a:t>
            </a:r>
            <a:r>
              <a:rPr lang="en-US" sz="3600" b="1" i="1" dirty="0"/>
              <a:t>at the same time</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155</a:t>
            </a:fld>
            <a:endParaRPr lang="en-US" dirty="0"/>
          </a:p>
        </p:txBody>
      </p:sp>
    </p:spTree>
    <p:extLst>
      <p:ext uri="{BB962C8B-B14F-4D97-AF65-F5344CB8AC3E}">
        <p14:creationId xmlns:p14="http://schemas.microsoft.com/office/powerpoint/2010/main" val="257441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Meal Service Styles</a:t>
            </a:r>
          </a:p>
        </p:txBody>
      </p:sp>
      <p:sp>
        <p:nvSpPr>
          <p:cNvPr id="6" name="Content Placeholder 5"/>
          <p:cNvSpPr>
            <a:spLocks noGrp="1"/>
          </p:cNvSpPr>
          <p:nvPr>
            <p:ph idx="13"/>
          </p:nvPr>
        </p:nvSpPr>
        <p:spPr>
          <a:xfrm>
            <a:off x="434715" y="1340123"/>
            <a:ext cx="6014211" cy="4760873"/>
          </a:xfrm>
        </p:spPr>
        <p:txBody>
          <a:bodyPr>
            <a:normAutofit/>
          </a:bodyPr>
          <a:lstStyle/>
          <a:p>
            <a:pPr marL="0" indent="0">
              <a:buNone/>
            </a:pPr>
            <a:r>
              <a:rPr lang="en-US" dirty="0"/>
              <a:t>Cafeteria Style</a:t>
            </a:r>
          </a:p>
          <a:p>
            <a:pPr marL="0" indent="0">
              <a:buNone/>
            </a:pPr>
            <a:endParaRPr lang="en-US" sz="1800" dirty="0"/>
          </a:p>
          <a:p>
            <a:pPr marL="0" indent="0">
              <a:buNone/>
            </a:pPr>
            <a:r>
              <a:rPr lang="en-US" sz="3600" dirty="0"/>
              <a:t>The food is set up in a serving line and the adult serves the full minimum portion of each meal component, including milk, to each child as they move through the serving line.</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156</a:t>
            </a:fld>
            <a:endParaRPr lang="en-US" dirty="0"/>
          </a:p>
        </p:txBody>
      </p:sp>
      <p:pic>
        <p:nvPicPr>
          <p:cNvPr id="3" name="Picture 2">
            <a:extLst>
              <a:ext uri="{FF2B5EF4-FFF2-40B4-BE49-F238E27FC236}">
                <a16:creationId xmlns:a16="http://schemas.microsoft.com/office/drawing/2014/main" id="{72117CD4-65A4-4E50-ABED-4540B4F3794D}"/>
              </a:ext>
            </a:extLst>
          </p:cNvPr>
          <p:cNvPicPr>
            <a:picLocks noChangeAspect="1"/>
          </p:cNvPicPr>
          <p:nvPr/>
        </p:nvPicPr>
        <p:blipFill>
          <a:blip r:embed="rId3"/>
          <a:stretch>
            <a:fillRect/>
          </a:stretch>
        </p:blipFill>
        <p:spPr>
          <a:xfrm>
            <a:off x="6740115" y="2245895"/>
            <a:ext cx="5017170" cy="3344779"/>
          </a:xfrm>
          <a:prstGeom prst="rect">
            <a:avLst/>
          </a:prstGeom>
        </p:spPr>
      </p:pic>
    </p:spTree>
    <p:extLst>
      <p:ext uri="{BB962C8B-B14F-4D97-AF65-F5344CB8AC3E}">
        <p14:creationId xmlns:p14="http://schemas.microsoft.com/office/powerpoint/2010/main" val="163474114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Meal Service Styles</a:t>
            </a:r>
          </a:p>
        </p:txBody>
      </p:sp>
      <p:sp>
        <p:nvSpPr>
          <p:cNvPr id="6" name="Content Placeholder 5"/>
          <p:cNvSpPr>
            <a:spLocks noGrp="1"/>
          </p:cNvSpPr>
          <p:nvPr>
            <p:ph idx="13"/>
          </p:nvPr>
        </p:nvSpPr>
        <p:spPr>
          <a:xfrm>
            <a:off x="434715" y="1340123"/>
            <a:ext cx="11466553" cy="5055651"/>
          </a:xfrm>
        </p:spPr>
        <p:txBody>
          <a:bodyPr>
            <a:normAutofit/>
          </a:bodyPr>
          <a:lstStyle/>
          <a:p>
            <a:pPr marL="0" indent="0">
              <a:buNone/>
            </a:pPr>
            <a:r>
              <a:rPr lang="en-US" sz="4300" dirty="0"/>
              <a:t>Family Style</a:t>
            </a:r>
          </a:p>
          <a:p>
            <a:pPr>
              <a:buFont typeface="Wingdings" panose="05000000000000000000" pitchFamily="2" charset="2"/>
              <a:buChar char="§"/>
            </a:pPr>
            <a:r>
              <a:rPr lang="en-US" sz="3900" dirty="0"/>
              <a:t>All foods and beverages are placed on the table in child size serving dishes and pitchers</a:t>
            </a:r>
          </a:p>
          <a:p>
            <a:pPr>
              <a:buFont typeface="Wingdings" panose="05000000000000000000" pitchFamily="2" charset="2"/>
              <a:buChar char="§"/>
            </a:pPr>
            <a:r>
              <a:rPr lang="en-US" sz="3900" dirty="0"/>
              <a:t>Food items are passed around the table and children serve themselves with the assistance from teacher or provider</a:t>
            </a:r>
          </a:p>
          <a:p>
            <a:pPr>
              <a:buFont typeface="Wingdings" panose="05000000000000000000" pitchFamily="2" charset="2"/>
              <a:buChar char="§"/>
            </a:pPr>
            <a:r>
              <a:rPr lang="en-US" sz="3900" dirty="0"/>
              <a:t>Children and adults sit and eat together</a:t>
            </a:r>
          </a:p>
          <a:p>
            <a:pPr>
              <a:buFont typeface="Wingdings" panose="05000000000000000000" pitchFamily="2" charset="2"/>
              <a:buChar char="§"/>
            </a:pPr>
            <a:r>
              <a:rPr lang="en-US" sz="3900" dirty="0"/>
              <a:t>Children may take second portions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157</a:t>
            </a:fld>
            <a:endParaRPr lang="en-US" dirty="0"/>
          </a:p>
        </p:txBody>
      </p:sp>
    </p:spTree>
    <p:extLst>
      <p:ext uri="{BB962C8B-B14F-4D97-AF65-F5344CB8AC3E}">
        <p14:creationId xmlns:p14="http://schemas.microsoft.com/office/powerpoint/2010/main" val="343633819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Meal Service Styles</a:t>
            </a:r>
          </a:p>
        </p:txBody>
      </p:sp>
      <p:sp>
        <p:nvSpPr>
          <p:cNvPr id="3" name="Content Placeholder 2"/>
          <p:cNvSpPr>
            <a:spLocks noGrp="1"/>
          </p:cNvSpPr>
          <p:nvPr>
            <p:ph idx="13"/>
          </p:nvPr>
        </p:nvSpPr>
        <p:spPr>
          <a:xfrm>
            <a:off x="577517" y="1340124"/>
            <a:ext cx="11197388" cy="4351338"/>
          </a:xfrm>
        </p:spPr>
        <p:txBody>
          <a:bodyPr>
            <a:normAutofit/>
          </a:bodyPr>
          <a:lstStyle/>
          <a:p>
            <a:pPr marL="0" indent="0">
              <a:buNone/>
            </a:pPr>
            <a:r>
              <a:rPr lang="en-US" sz="4300" dirty="0"/>
              <a:t>Combination Style</a:t>
            </a:r>
          </a:p>
          <a:p>
            <a:pPr marL="0" indent="0">
              <a:buNone/>
            </a:pPr>
            <a:endParaRPr lang="en-US" sz="1900" dirty="0"/>
          </a:p>
          <a:p>
            <a:pPr>
              <a:buFont typeface="Wingdings" panose="05000000000000000000" pitchFamily="2" charset="2"/>
              <a:buChar char="§"/>
            </a:pPr>
            <a:r>
              <a:rPr lang="en-US" sz="3600" dirty="0"/>
              <a:t>Some food components are served family style and some are pre-plated (or poured) by an adult</a:t>
            </a:r>
          </a:p>
          <a:p>
            <a:pPr>
              <a:buFont typeface="Wingdings" panose="05000000000000000000" pitchFamily="2" charset="2"/>
              <a:buChar char="§"/>
            </a:pPr>
            <a:endParaRPr lang="en-US" sz="3600" dirty="0"/>
          </a:p>
          <a:p>
            <a:pPr>
              <a:buFont typeface="Wingdings" panose="05000000000000000000" pitchFamily="2" charset="2"/>
              <a:buChar char="§"/>
            </a:pPr>
            <a:r>
              <a:rPr lang="en-US" sz="3600" dirty="0"/>
              <a:t>Combination style is often used as young children are first learning to serve themselves</a:t>
            </a:r>
          </a:p>
        </p:txBody>
      </p:sp>
      <p:sp>
        <p:nvSpPr>
          <p:cNvPr id="4" name="Slide Number Placeholder 3"/>
          <p:cNvSpPr>
            <a:spLocks noGrp="1"/>
          </p:cNvSpPr>
          <p:nvPr>
            <p:ph type="sldNum" sz="quarter" idx="12"/>
          </p:nvPr>
        </p:nvSpPr>
        <p:spPr/>
        <p:txBody>
          <a:bodyPr/>
          <a:lstStyle/>
          <a:p>
            <a:r>
              <a:rPr lang="en-US" dirty="0"/>
              <a:t> Presentation Title | </a:t>
            </a:r>
            <a:fld id="{C26AAFF7-C4D7-4A72-B8FA-A17532192431}" type="slidenum">
              <a:rPr lang="en-US" smtClean="0"/>
              <a:pPr/>
              <a:t>158</a:t>
            </a:fld>
            <a:endParaRPr lang="en-US" dirty="0"/>
          </a:p>
        </p:txBody>
      </p:sp>
    </p:spTree>
    <p:extLst>
      <p:ext uri="{BB962C8B-B14F-4D97-AF65-F5344CB8AC3E}">
        <p14:creationId xmlns:p14="http://schemas.microsoft.com/office/powerpoint/2010/main" val="171181721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411" y="0"/>
            <a:ext cx="10515600" cy="988601"/>
          </a:xfrm>
        </p:spPr>
        <p:txBody>
          <a:bodyPr/>
          <a:lstStyle/>
          <a:p>
            <a:r>
              <a:rPr lang="en-US" dirty="0"/>
              <a:t>Meal Service Styles</a:t>
            </a:r>
          </a:p>
        </p:txBody>
      </p:sp>
      <p:sp>
        <p:nvSpPr>
          <p:cNvPr id="3" name="Content Placeholder 2"/>
          <p:cNvSpPr>
            <a:spLocks noGrp="1"/>
          </p:cNvSpPr>
          <p:nvPr>
            <p:ph idx="13"/>
          </p:nvPr>
        </p:nvSpPr>
        <p:spPr/>
        <p:txBody>
          <a:bodyPr>
            <a:normAutofit fontScale="92500" lnSpcReduction="10000"/>
          </a:bodyPr>
          <a:lstStyle/>
          <a:p>
            <a:pPr marL="0" indent="0">
              <a:buNone/>
            </a:pPr>
            <a:r>
              <a:rPr lang="en-US" sz="4300" dirty="0"/>
              <a:t>Activity – Match the Meal Service Style!</a:t>
            </a:r>
          </a:p>
          <a:p>
            <a:pPr marL="0" indent="0">
              <a:buNone/>
            </a:pPr>
            <a:endParaRPr lang="en-US" sz="1900" dirty="0"/>
          </a:p>
          <a:p>
            <a:pPr marL="0" indent="0">
              <a:buNone/>
            </a:pPr>
            <a:r>
              <a:rPr lang="en-US" sz="3900" dirty="0"/>
              <a:t>Instructions: </a:t>
            </a:r>
          </a:p>
          <a:p>
            <a:pPr marL="0" indent="0">
              <a:buNone/>
            </a:pPr>
            <a:r>
              <a:rPr lang="en-US" sz="3900" dirty="0"/>
              <a:t>Work with the people at your table to complete the “Match the Meal Service Style” activity sheet.</a:t>
            </a:r>
          </a:p>
          <a:p>
            <a:pPr marL="0" indent="0">
              <a:buNone/>
            </a:pPr>
            <a:endParaRPr lang="en-US" sz="3900" dirty="0"/>
          </a:p>
          <a:p>
            <a:pPr marL="0" indent="0">
              <a:buNone/>
            </a:pPr>
            <a:r>
              <a:rPr lang="en-US" sz="3900" dirty="0"/>
              <a:t>For each meal service characteristic, mark the meal service style(s) where it applies</a:t>
            </a:r>
          </a:p>
        </p:txBody>
      </p:sp>
      <p:sp>
        <p:nvSpPr>
          <p:cNvPr id="4" name="Slide Number Placeholder 3"/>
          <p:cNvSpPr>
            <a:spLocks noGrp="1"/>
          </p:cNvSpPr>
          <p:nvPr>
            <p:ph type="sldNum" sz="quarter" idx="12"/>
          </p:nvPr>
        </p:nvSpPr>
        <p:spPr/>
        <p:txBody>
          <a:bodyPr/>
          <a:lstStyle/>
          <a:p>
            <a:r>
              <a:rPr lang="en-US" dirty="0"/>
              <a:t> Presentation Title | </a:t>
            </a:r>
            <a:fld id="{C26AAFF7-C4D7-4A72-B8FA-A17532192431}" type="slidenum">
              <a:rPr lang="en-US" smtClean="0"/>
              <a:pPr/>
              <a:t>159</a:t>
            </a:fld>
            <a:endParaRPr lang="en-US" dirty="0"/>
          </a:p>
        </p:txBody>
      </p:sp>
    </p:spTree>
    <p:extLst>
      <p:ext uri="{BB962C8B-B14F-4D97-AF65-F5344CB8AC3E}">
        <p14:creationId xmlns:p14="http://schemas.microsoft.com/office/powerpoint/2010/main" val="1547498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Menu Planning Principles #4:  Add Contrast</a:t>
            </a:r>
          </a:p>
          <a:p>
            <a:pPr marL="0" indent="0">
              <a:buNone/>
            </a:pPr>
            <a:r>
              <a:rPr lang="en-US" dirty="0"/>
              <a:t>							</a:t>
            </a:r>
          </a:p>
          <a:p>
            <a:pPr marL="0" indent="0">
              <a:buNone/>
            </a:pPr>
            <a:r>
              <a:rPr lang="en-US" sz="3600" i="1" dirty="0"/>
              <a:t>							</a:t>
            </a:r>
            <a:r>
              <a:rPr lang="en-US" sz="3600" b="1" i="1" dirty="0"/>
              <a:t>Breakfast</a:t>
            </a:r>
            <a:endParaRPr lang="en-US" b="1"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16</a:t>
            </a:fld>
            <a:endParaRPr lang="en-US" dirty="0"/>
          </a:p>
        </p:txBody>
      </p:sp>
      <p:pic>
        <p:nvPicPr>
          <p:cNvPr id="2" name="Picture 1">
            <a:extLst>
              <a:ext uri="{FF2B5EF4-FFF2-40B4-BE49-F238E27FC236}">
                <a16:creationId xmlns:a16="http://schemas.microsoft.com/office/drawing/2014/main" id="{5EB4EF76-B422-422B-8902-2F170994853A}"/>
              </a:ext>
            </a:extLst>
          </p:cNvPr>
          <p:cNvPicPr>
            <a:picLocks noChangeAspect="1"/>
          </p:cNvPicPr>
          <p:nvPr/>
        </p:nvPicPr>
        <p:blipFill>
          <a:blip r:embed="rId3"/>
          <a:stretch>
            <a:fillRect/>
          </a:stretch>
        </p:blipFill>
        <p:spPr>
          <a:xfrm>
            <a:off x="843927" y="1940084"/>
            <a:ext cx="3287548" cy="4820815"/>
          </a:xfrm>
          <a:prstGeom prst="rect">
            <a:avLst/>
          </a:prstGeom>
        </p:spPr>
      </p:pic>
      <p:pic>
        <p:nvPicPr>
          <p:cNvPr id="9" name="Picture 8">
            <a:extLst>
              <a:ext uri="{FF2B5EF4-FFF2-40B4-BE49-F238E27FC236}">
                <a16:creationId xmlns:a16="http://schemas.microsoft.com/office/drawing/2014/main" id="{F43150F4-A334-458A-9E39-03C665E39E50}"/>
              </a:ext>
            </a:extLst>
          </p:cNvPr>
          <p:cNvPicPr>
            <a:picLocks noChangeAspect="1"/>
          </p:cNvPicPr>
          <p:nvPr/>
        </p:nvPicPr>
        <p:blipFill>
          <a:blip r:embed="rId4"/>
          <a:stretch>
            <a:fillRect/>
          </a:stretch>
        </p:blipFill>
        <p:spPr>
          <a:xfrm>
            <a:off x="5041587" y="3296291"/>
            <a:ext cx="1968062" cy="1968062"/>
          </a:xfrm>
          <a:prstGeom prst="rect">
            <a:avLst/>
          </a:prstGeom>
        </p:spPr>
      </p:pic>
      <p:pic>
        <p:nvPicPr>
          <p:cNvPr id="11" name="Picture 10">
            <a:extLst>
              <a:ext uri="{FF2B5EF4-FFF2-40B4-BE49-F238E27FC236}">
                <a16:creationId xmlns:a16="http://schemas.microsoft.com/office/drawing/2014/main" id="{3D134B4C-0771-4D8C-B1ED-4CFD093EEE8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532367" y="3255585"/>
            <a:ext cx="2956714" cy="1968063"/>
          </a:xfrm>
          <a:prstGeom prst="rect">
            <a:avLst/>
          </a:prstGeom>
        </p:spPr>
      </p:pic>
      <p:pic>
        <p:nvPicPr>
          <p:cNvPr id="13" name="Picture 12">
            <a:extLst>
              <a:ext uri="{FF2B5EF4-FFF2-40B4-BE49-F238E27FC236}">
                <a16:creationId xmlns:a16="http://schemas.microsoft.com/office/drawing/2014/main" id="{DE02C10E-8AAB-411F-B91F-A73CB346553F}"/>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rot="20438245">
            <a:off x="8867650" y="2712326"/>
            <a:ext cx="2743200" cy="2683193"/>
          </a:xfrm>
          <a:prstGeom prst="rect">
            <a:avLst/>
          </a:prstGeom>
        </p:spPr>
      </p:pic>
    </p:spTree>
    <p:extLst>
      <p:ext uri="{BB962C8B-B14F-4D97-AF65-F5344CB8AC3E}">
        <p14:creationId xmlns:p14="http://schemas.microsoft.com/office/powerpoint/2010/main" val="85361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Meal Service Styles</a:t>
            </a:r>
          </a:p>
        </p:txBody>
      </p:sp>
      <p:sp>
        <p:nvSpPr>
          <p:cNvPr id="3" name="Content Placeholder 2"/>
          <p:cNvSpPr>
            <a:spLocks noGrp="1"/>
          </p:cNvSpPr>
          <p:nvPr>
            <p:ph idx="13"/>
          </p:nvPr>
        </p:nvSpPr>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r>
              <a:rPr lang="en-US" sz="6000" dirty="0"/>
              <a:t>Spotlight on:                            </a:t>
            </a:r>
          </a:p>
          <a:p>
            <a:pPr marL="0" indent="0">
              <a:buNone/>
            </a:pPr>
            <a:r>
              <a:rPr lang="en-US" sz="6000" dirty="0"/>
              <a:t>Family Style Meal Service</a:t>
            </a:r>
          </a:p>
        </p:txBody>
      </p:sp>
      <p:sp>
        <p:nvSpPr>
          <p:cNvPr id="4" name="Slide Number Placeholder 3"/>
          <p:cNvSpPr>
            <a:spLocks noGrp="1"/>
          </p:cNvSpPr>
          <p:nvPr>
            <p:ph type="sldNum" sz="quarter" idx="12"/>
          </p:nvPr>
        </p:nvSpPr>
        <p:spPr/>
        <p:txBody>
          <a:bodyPr/>
          <a:lstStyle/>
          <a:p>
            <a:r>
              <a:rPr lang="en-US" dirty="0"/>
              <a:t> Presentation Title | </a:t>
            </a:r>
            <a:fld id="{C26AAFF7-C4D7-4A72-B8FA-A17532192431}" type="slidenum">
              <a:rPr lang="en-US" smtClean="0"/>
              <a:pPr/>
              <a:t>160</a:t>
            </a:fld>
            <a:endParaRPr lang="en-US" dirty="0"/>
          </a:p>
        </p:txBody>
      </p:sp>
      <p:pic>
        <p:nvPicPr>
          <p:cNvPr id="1027" name="Picture 3" descr="C:\Users\jmzaske.EDU\AppData\Local\Microsoft\Windows\Temporary Internet Files\Content.IE5\FTVAFJZ0\luces_del_teatro[1].jpg"/>
          <p:cNvPicPr>
            <a:picLocks noChangeAspect="1" noChangeArrowheads="1"/>
          </p:cNvPicPr>
          <p:nvPr/>
        </p:nvPicPr>
        <p:blipFill rotWithShape="1">
          <a:blip r:embed="rId3">
            <a:extLst>
              <a:ext uri="{28A0092B-C50C-407E-A947-70E740481C1C}">
                <a14:useLocalDpi xmlns:a14="http://schemas.microsoft.com/office/drawing/2010/main" val="0"/>
              </a:ext>
            </a:extLst>
          </a:blip>
          <a:srcRect l="-508" t="-2188" r="-7867" b="44583"/>
          <a:stretch/>
        </p:blipFill>
        <p:spPr bwMode="auto">
          <a:xfrm>
            <a:off x="2499359" y="1091184"/>
            <a:ext cx="6507481" cy="2250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13905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Meal Service Styles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endParaRPr lang="en-US" sz="4800" dirty="0"/>
          </a:p>
          <a:p>
            <a:pPr marL="0" indent="0">
              <a:buNone/>
            </a:pPr>
            <a:r>
              <a:rPr lang="en-US" sz="4800" b="1" dirty="0"/>
              <a:t>Family Style Meal Service </a:t>
            </a:r>
            <a:r>
              <a:rPr lang="en-US" sz="4800" dirty="0"/>
              <a:t>is highly encouraged and is considered best practice for feeding children in childcare settings</a:t>
            </a: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161</a:t>
            </a:fld>
            <a:endParaRPr lang="en-US" dirty="0"/>
          </a:p>
        </p:txBody>
      </p:sp>
    </p:spTree>
    <p:extLst>
      <p:ext uri="{BB962C8B-B14F-4D97-AF65-F5344CB8AC3E}">
        <p14:creationId xmlns:p14="http://schemas.microsoft.com/office/powerpoint/2010/main" val="8650505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Meal Service Styles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Family Style Meal Service reinforces social skills</a:t>
            </a:r>
          </a:p>
          <a:p>
            <a:pPr marL="0" indent="0">
              <a:buNone/>
            </a:pPr>
            <a:endParaRPr lang="en-US" sz="1200" dirty="0"/>
          </a:p>
          <a:p>
            <a:pPr marL="0" indent="0">
              <a:buNone/>
            </a:pPr>
            <a:r>
              <a:rPr lang="en-US" sz="3600" dirty="0"/>
              <a:t>Children learn to:</a:t>
            </a:r>
          </a:p>
          <a:p>
            <a:pPr>
              <a:spcBef>
                <a:spcPts val="1200"/>
              </a:spcBef>
              <a:spcAft>
                <a:spcPts val="1200"/>
              </a:spcAft>
              <a:buFont typeface="Wingdings" panose="05000000000000000000" pitchFamily="2" charset="2"/>
              <a:buChar char="§"/>
            </a:pPr>
            <a:r>
              <a:rPr lang="en-US" sz="3600" dirty="0"/>
              <a:t> Share</a:t>
            </a:r>
          </a:p>
          <a:p>
            <a:pPr>
              <a:spcBef>
                <a:spcPts val="1200"/>
              </a:spcBef>
              <a:spcAft>
                <a:spcPts val="1200"/>
              </a:spcAft>
              <a:buFont typeface="Wingdings" panose="05000000000000000000" pitchFamily="2" charset="2"/>
              <a:buChar char="§"/>
            </a:pPr>
            <a:r>
              <a:rPr lang="en-US" sz="3600" dirty="0"/>
              <a:t>Take turns, and</a:t>
            </a:r>
          </a:p>
          <a:p>
            <a:pPr>
              <a:spcBef>
                <a:spcPts val="1200"/>
              </a:spcBef>
              <a:spcAft>
                <a:spcPts val="1200"/>
              </a:spcAft>
              <a:buFont typeface="Wingdings" panose="05000000000000000000" pitchFamily="2" charset="2"/>
              <a:buChar char="§"/>
            </a:pPr>
            <a:r>
              <a:rPr lang="en-US" sz="3600" dirty="0"/>
              <a:t> Say “please” and “thank you”</a:t>
            </a:r>
          </a:p>
          <a:p>
            <a:pPr>
              <a:buFont typeface="Wingdings" panose="05000000000000000000" pitchFamily="2" charset="2"/>
              <a:buChar char="§"/>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162</a:t>
            </a:fld>
            <a:endParaRPr lang="en-US" dirty="0"/>
          </a:p>
        </p:txBody>
      </p:sp>
      <p:pic>
        <p:nvPicPr>
          <p:cNvPr id="16" name="Picture 15">
            <a:extLst>
              <a:ext uri="{FF2B5EF4-FFF2-40B4-BE49-F238E27FC236}">
                <a16:creationId xmlns:a16="http://schemas.microsoft.com/office/drawing/2014/main" id="{B9AD27E8-D29E-48A5-9271-DF5BB4CF3E23}"/>
              </a:ext>
            </a:extLst>
          </p:cNvPr>
          <p:cNvPicPr>
            <a:picLocks noChangeAspect="1"/>
          </p:cNvPicPr>
          <p:nvPr/>
        </p:nvPicPr>
        <p:blipFill>
          <a:blip r:embed="rId3"/>
          <a:stretch>
            <a:fillRect/>
          </a:stretch>
        </p:blipFill>
        <p:spPr>
          <a:xfrm>
            <a:off x="6432126" y="2239993"/>
            <a:ext cx="5469142" cy="3632490"/>
          </a:xfrm>
          <a:prstGeom prst="rect">
            <a:avLst/>
          </a:prstGeom>
        </p:spPr>
      </p:pic>
    </p:spTree>
    <p:extLst>
      <p:ext uri="{BB962C8B-B14F-4D97-AF65-F5344CB8AC3E}">
        <p14:creationId xmlns:p14="http://schemas.microsoft.com/office/powerpoint/2010/main" val="327625203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Meal Service Styles</a:t>
            </a:r>
          </a:p>
        </p:txBody>
      </p:sp>
      <p:sp>
        <p:nvSpPr>
          <p:cNvPr id="6" name="Content Placeholder 5"/>
          <p:cNvSpPr>
            <a:spLocks noGrp="1"/>
          </p:cNvSpPr>
          <p:nvPr>
            <p:ph idx="13"/>
          </p:nvPr>
        </p:nvSpPr>
        <p:spPr>
          <a:xfrm>
            <a:off x="434715" y="1260611"/>
            <a:ext cx="11466553" cy="4760873"/>
          </a:xfrm>
        </p:spPr>
        <p:txBody>
          <a:bodyPr>
            <a:normAutofit/>
          </a:bodyPr>
          <a:lstStyle/>
          <a:p>
            <a:pPr marL="0" indent="0">
              <a:buNone/>
            </a:pPr>
            <a:r>
              <a:rPr lang="en-US" dirty="0"/>
              <a:t>Family Style Meal Service strengthens serving skills</a:t>
            </a:r>
          </a:p>
          <a:p>
            <a:pPr marL="0" indent="0">
              <a:buNone/>
            </a:pPr>
            <a:endParaRPr lang="en-US" sz="1800" dirty="0"/>
          </a:p>
          <a:p>
            <a:pPr>
              <a:spcBef>
                <a:spcPts val="1800"/>
              </a:spcBef>
              <a:spcAft>
                <a:spcPts val="1800"/>
              </a:spcAft>
              <a:buFont typeface="Wingdings" panose="05000000000000000000" pitchFamily="2" charset="2"/>
              <a:buChar char="§"/>
            </a:pPr>
            <a:r>
              <a:rPr lang="en-US" dirty="0"/>
              <a:t>  </a:t>
            </a:r>
            <a:r>
              <a:rPr lang="en-US" sz="3600" dirty="0"/>
              <a:t>Practice fine motor and gross motor skills</a:t>
            </a:r>
          </a:p>
          <a:p>
            <a:pPr>
              <a:spcBef>
                <a:spcPts val="1800"/>
              </a:spcBef>
              <a:spcAft>
                <a:spcPts val="1800"/>
              </a:spcAft>
              <a:buFont typeface="Wingdings" panose="05000000000000000000" pitchFamily="2" charset="2"/>
              <a:buChar char="§"/>
            </a:pPr>
            <a:r>
              <a:rPr lang="en-US" sz="3600" dirty="0"/>
              <a:t>  Learn how to serve themselves </a:t>
            </a:r>
          </a:p>
          <a:p>
            <a:pPr>
              <a:spcBef>
                <a:spcPts val="1800"/>
              </a:spcBef>
              <a:spcAft>
                <a:spcPts val="1800"/>
              </a:spcAft>
              <a:buFont typeface="Wingdings" panose="05000000000000000000" pitchFamily="2" charset="2"/>
              <a:buChar char="§"/>
            </a:pPr>
            <a:r>
              <a:rPr lang="en-US" sz="3600" dirty="0"/>
              <a:t>  Learn how to pour beverages and pass food</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163</a:t>
            </a:fld>
            <a:endParaRPr lang="en-US" dirty="0"/>
          </a:p>
        </p:txBody>
      </p:sp>
    </p:spTree>
    <p:extLst>
      <p:ext uri="{BB962C8B-B14F-4D97-AF65-F5344CB8AC3E}">
        <p14:creationId xmlns:p14="http://schemas.microsoft.com/office/powerpoint/2010/main" val="127415166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Meal Service Styles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Family Style Meal Service gives children control</a:t>
            </a:r>
          </a:p>
          <a:p>
            <a:pPr marL="0" indent="0" algn="ctr">
              <a:buNone/>
            </a:pPr>
            <a:endParaRPr lang="en-US" sz="1800" dirty="0"/>
          </a:p>
          <a:p>
            <a:pPr>
              <a:spcBef>
                <a:spcPts val="1800"/>
              </a:spcBef>
              <a:spcAft>
                <a:spcPts val="1800"/>
              </a:spcAft>
              <a:buFont typeface="Wingdings" panose="05000000000000000000" pitchFamily="2" charset="2"/>
              <a:buChar char="§"/>
            </a:pPr>
            <a:r>
              <a:rPr lang="en-US" sz="3600" dirty="0"/>
              <a:t> Take small servings first and additional servings later</a:t>
            </a:r>
          </a:p>
          <a:p>
            <a:pPr>
              <a:spcBef>
                <a:spcPts val="1800"/>
              </a:spcBef>
              <a:spcAft>
                <a:spcPts val="1800"/>
              </a:spcAft>
              <a:buFont typeface="Wingdings" panose="05000000000000000000" pitchFamily="2" charset="2"/>
              <a:buChar char="§"/>
            </a:pPr>
            <a:r>
              <a:rPr lang="en-US" sz="3600" dirty="0"/>
              <a:t> Choose to pass on certain foods or not to take a food item</a:t>
            </a:r>
          </a:p>
          <a:p>
            <a:pPr>
              <a:spcBef>
                <a:spcPts val="1800"/>
              </a:spcBef>
              <a:spcAft>
                <a:spcPts val="1800"/>
              </a:spcAft>
              <a:buFont typeface="Wingdings" panose="05000000000000000000" pitchFamily="2" charset="2"/>
              <a:buChar char="§"/>
            </a:pPr>
            <a:r>
              <a:rPr lang="en-US" sz="3600" dirty="0"/>
              <a:t> Feel confident that additional servings are available</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164</a:t>
            </a:fld>
            <a:endParaRPr lang="en-US" dirty="0"/>
          </a:p>
        </p:txBody>
      </p:sp>
    </p:spTree>
    <p:extLst>
      <p:ext uri="{BB962C8B-B14F-4D97-AF65-F5344CB8AC3E}">
        <p14:creationId xmlns:p14="http://schemas.microsoft.com/office/powerpoint/2010/main" val="289257298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Meal Service Styles</a:t>
            </a:r>
          </a:p>
        </p:txBody>
      </p:sp>
      <p:sp>
        <p:nvSpPr>
          <p:cNvPr id="6" name="Content Placeholder 5"/>
          <p:cNvSpPr>
            <a:spLocks noGrp="1"/>
          </p:cNvSpPr>
          <p:nvPr>
            <p:ph idx="13"/>
          </p:nvPr>
        </p:nvSpPr>
        <p:spPr>
          <a:xfrm>
            <a:off x="434715" y="1300367"/>
            <a:ext cx="11466553" cy="4760873"/>
          </a:xfrm>
        </p:spPr>
        <p:txBody>
          <a:bodyPr>
            <a:normAutofit/>
          </a:bodyPr>
          <a:lstStyle/>
          <a:p>
            <a:pPr marL="0" indent="0">
              <a:buNone/>
            </a:pPr>
            <a:r>
              <a:rPr lang="en-US" dirty="0"/>
              <a:t>Family Style Meal Service </a:t>
            </a:r>
          </a:p>
          <a:p>
            <a:pPr marL="0" indent="0">
              <a:buNone/>
            </a:pPr>
            <a:endParaRPr lang="en-US" sz="1800" dirty="0"/>
          </a:p>
          <a:p>
            <a:pPr>
              <a:spcBef>
                <a:spcPts val="1800"/>
              </a:spcBef>
              <a:spcAft>
                <a:spcPts val="1800"/>
              </a:spcAft>
              <a:buFont typeface="Wingdings" panose="05000000000000000000" pitchFamily="2" charset="2"/>
              <a:buChar char="§"/>
            </a:pPr>
            <a:r>
              <a:rPr lang="en-US" sz="3600" dirty="0"/>
              <a:t> Allows children to try new foods</a:t>
            </a:r>
          </a:p>
          <a:p>
            <a:pPr>
              <a:spcBef>
                <a:spcPts val="1800"/>
              </a:spcBef>
              <a:spcAft>
                <a:spcPts val="1800"/>
              </a:spcAft>
              <a:buFont typeface="Wingdings" panose="05000000000000000000" pitchFamily="2" charset="2"/>
              <a:buChar char="§"/>
            </a:pPr>
            <a:r>
              <a:rPr lang="en-US" sz="3600" dirty="0"/>
              <a:t> Model the behaviors of those around them</a:t>
            </a:r>
          </a:p>
          <a:p>
            <a:pPr>
              <a:spcBef>
                <a:spcPts val="1800"/>
              </a:spcBef>
              <a:spcAft>
                <a:spcPts val="1800"/>
              </a:spcAft>
              <a:buFont typeface="Wingdings" panose="05000000000000000000" pitchFamily="2" charset="2"/>
              <a:buChar char="§"/>
            </a:pPr>
            <a:r>
              <a:rPr lang="en-US" sz="3600" dirty="0"/>
              <a:t> Pressure free environments are key</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165</a:t>
            </a:fld>
            <a:endParaRPr lang="en-US" dirty="0"/>
          </a:p>
        </p:txBody>
      </p:sp>
      <p:pic>
        <p:nvPicPr>
          <p:cNvPr id="3" name="Picture 2">
            <a:extLst>
              <a:ext uri="{FF2B5EF4-FFF2-40B4-BE49-F238E27FC236}">
                <a16:creationId xmlns:a16="http://schemas.microsoft.com/office/drawing/2014/main" id="{59F20E4A-C88E-489F-98D1-126DAA094F5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830612" y="3429000"/>
            <a:ext cx="3143250" cy="2476500"/>
          </a:xfrm>
          <a:prstGeom prst="rect">
            <a:avLst/>
          </a:prstGeom>
        </p:spPr>
      </p:pic>
    </p:spTree>
    <p:extLst>
      <p:ext uri="{BB962C8B-B14F-4D97-AF65-F5344CB8AC3E}">
        <p14:creationId xmlns:p14="http://schemas.microsoft.com/office/powerpoint/2010/main" val="142349061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Meal Service Styles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Family Style Meal Service Benefits for Providers</a:t>
            </a:r>
          </a:p>
          <a:p>
            <a:pPr marL="0" indent="0">
              <a:buNone/>
            </a:pPr>
            <a:endParaRPr lang="en-US" sz="1800" dirty="0"/>
          </a:p>
          <a:p>
            <a:pPr>
              <a:spcBef>
                <a:spcPts val="1800"/>
              </a:spcBef>
              <a:spcAft>
                <a:spcPts val="1800"/>
              </a:spcAft>
              <a:buFont typeface="Wingdings" panose="05000000000000000000" pitchFamily="2" charset="2"/>
              <a:buChar char="§"/>
            </a:pPr>
            <a:r>
              <a:rPr lang="en-US" dirty="0"/>
              <a:t> </a:t>
            </a:r>
            <a:r>
              <a:rPr lang="en-US" sz="3600" dirty="0"/>
              <a:t>Sit and enjoy meals and conversations with children</a:t>
            </a:r>
          </a:p>
          <a:p>
            <a:pPr>
              <a:spcBef>
                <a:spcPts val="1800"/>
              </a:spcBef>
              <a:spcAft>
                <a:spcPts val="1800"/>
              </a:spcAft>
              <a:buFont typeface="Wingdings" panose="05000000000000000000" pitchFamily="2" charset="2"/>
              <a:buChar char="§"/>
            </a:pPr>
            <a:r>
              <a:rPr lang="en-US" sz="3600" dirty="0"/>
              <a:t> Model appropriate  mealtime behaviors</a:t>
            </a:r>
          </a:p>
          <a:p>
            <a:pPr>
              <a:spcBef>
                <a:spcPts val="1800"/>
              </a:spcBef>
              <a:spcAft>
                <a:spcPts val="1800"/>
              </a:spcAft>
              <a:buFont typeface="Wingdings" panose="05000000000000000000" pitchFamily="2" charset="2"/>
              <a:buChar char="§"/>
            </a:pPr>
            <a:r>
              <a:rPr lang="en-US" sz="3600" dirty="0"/>
              <a:t> Relaxed and enjoyable mealtime</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166</a:t>
            </a:fld>
            <a:endParaRPr lang="en-US" dirty="0"/>
          </a:p>
        </p:txBody>
      </p:sp>
    </p:spTree>
    <p:extLst>
      <p:ext uri="{BB962C8B-B14F-4D97-AF65-F5344CB8AC3E}">
        <p14:creationId xmlns:p14="http://schemas.microsoft.com/office/powerpoint/2010/main" val="91068179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Meal Service Styles</a:t>
            </a:r>
          </a:p>
        </p:txBody>
      </p:sp>
      <p:sp>
        <p:nvSpPr>
          <p:cNvPr id="6" name="Content Placeholder 5"/>
          <p:cNvSpPr>
            <a:spLocks noGrp="1"/>
          </p:cNvSpPr>
          <p:nvPr>
            <p:ph idx="13"/>
          </p:nvPr>
        </p:nvSpPr>
        <p:spPr>
          <a:xfrm>
            <a:off x="434715" y="1340123"/>
            <a:ext cx="11466553" cy="4760873"/>
          </a:xfrm>
        </p:spPr>
        <p:txBody>
          <a:bodyPr>
            <a:normAutofit/>
          </a:bodyPr>
          <a:lstStyle/>
          <a:p>
            <a:pPr marL="0" indent="0" algn="ctr">
              <a:buNone/>
            </a:pPr>
            <a:r>
              <a:rPr lang="en-US" sz="4400" b="1" dirty="0"/>
              <a:t>Family Style Meal Service is Advantageous Activity</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167</a:t>
            </a:fld>
            <a:endParaRPr lang="en-US" dirty="0"/>
          </a:p>
        </p:txBody>
      </p:sp>
      <p:pic>
        <p:nvPicPr>
          <p:cNvPr id="22" name="Picture 21">
            <a:extLst>
              <a:ext uri="{FF2B5EF4-FFF2-40B4-BE49-F238E27FC236}">
                <a16:creationId xmlns:a16="http://schemas.microsoft.com/office/drawing/2014/main" id="{F510591E-1995-4F8F-987B-3A0A0415B4CF}"/>
              </a:ext>
            </a:extLst>
          </p:cNvPr>
          <p:cNvPicPr>
            <a:picLocks noChangeAspect="1"/>
          </p:cNvPicPr>
          <p:nvPr/>
        </p:nvPicPr>
        <p:blipFill>
          <a:blip r:embed="rId3"/>
          <a:stretch>
            <a:fillRect/>
          </a:stretch>
        </p:blipFill>
        <p:spPr>
          <a:xfrm>
            <a:off x="1004240" y="2093983"/>
            <a:ext cx="10112939" cy="4060121"/>
          </a:xfrm>
          <a:prstGeom prst="rect">
            <a:avLst/>
          </a:prstGeom>
        </p:spPr>
      </p:pic>
    </p:spTree>
    <p:extLst>
      <p:ext uri="{BB962C8B-B14F-4D97-AF65-F5344CB8AC3E}">
        <p14:creationId xmlns:p14="http://schemas.microsoft.com/office/powerpoint/2010/main" val="351623082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Meal Service Styles</a:t>
            </a:r>
          </a:p>
        </p:txBody>
      </p:sp>
      <p:sp>
        <p:nvSpPr>
          <p:cNvPr id="6" name="Content Placeholder 5"/>
          <p:cNvSpPr>
            <a:spLocks noGrp="1"/>
          </p:cNvSpPr>
          <p:nvPr>
            <p:ph idx="13"/>
          </p:nvPr>
        </p:nvSpPr>
        <p:spPr>
          <a:xfrm>
            <a:off x="434715" y="1340123"/>
            <a:ext cx="11276021" cy="4760873"/>
          </a:xfrm>
        </p:spPr>
        <p:txBody>
          <a:bodyPr>
            <a:normAutofit/>
          </a:bodyPr>
          <a:lstStyle/>
          <a:p>
            <a:pPr marL="0" indent="0">
              <a:buNone/>
            </a:pPr>
            <a:r>
              <a:rPr lang="en-US" dirty="0"/>
              <a:t>Implementing Family Style Meal Service-</a:t>
            </a:r>
            <a:endParaRPr lang="en-US" sz="3600" dirty="0"/>
          </a:p>
          <a:p>
            <a:pPr marL="0" indent="0">
              <a:buNone/>
            </a:pPr>
            <a:r>
              <a:rPr lang="en-US" i="1" dirty="0"/>
              <a:t>Develop a Plan and Make a Commitment</a:t>
            </a:r>
          </a:p>
          <a:p>
            <a:pPr marL="0" indent="0" algn="ctr">
              <a:buNone/>
            </a:pPr>
            <a:endParaRPr lang="en-US" i="1" dirty="0"/>
          </a:p>
          <a:p>
            <a:pPr marL="0" indent="0" algn="ctr">
              <a:buNone/>
            </a:pPr>
            <a:endParaRPr lang="en-US" sz="1800" i="1" dirty="0"/>
          </a:p>
          <a:p>
            <a:pPr marL="0" indent="0" algn="ctr">
              <a:buNone/>
            </a:pPr>
            <a:r>
              <a:rPr lang="en-US" i="1" dirty="0"/>
              <a:t>In a perfect world what would </a:t>
            </a:r>
          </a:p>
          <a:p>
            <a:pPr marL="0" indent="0" algn="ctr">
              <a:buNone/>
            </a:pPr>
            <a:r>
              <a:rPr lang="en-US" i="1" dirty="0"/>
              <a:t>family style meal service look like?</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168</a:t>
            </a:fld>
            <a:endParaRPr lang="en-US" dirty="0"/>
          </a:p>
        </p:txBody>
      </p:sp>
      <p:pic>
        <p:nvPicPr>
          <p:cNvPr id="3" name="Picture 2">
            <a:extLst>
              <a:ext uri="{FF2B5EF4-FFF2-40B4-BE49-F238E27FC236}">
                <a16:creationId xmlns:a16="http://schemas.microsoft.com/office/drawing/2014/main" id="{06A798AD-2E82-4929-973A-EFB2C0CEA4D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2429772"/>
            <a:ext cx="3116167" cy="3457073"/>
          </a:xfrm>
          <a:prstGeom prst="rect">
            <a:avLst/>
          </a:prstGeom>
        </p:spPr>
      </p:pic>
    </p:spTree>
    <p:extLst>
      <p:ext uri="{BB962C8B-B14F-4D97-AF65-F5344CB8AC3E}">
        <p14:creationId xmlns:p14="http://schemas.microsoft.com/office/powerpoint/2010/main" val="145764402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Meal Service Styles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Family Style Meal Service Plan</a:t>
            </a:r>
          </a:p>
          <a:p>
            <a:pPr marL="0" indent="0">
              <a:buNone/>
            </a:pPr>
            <a:endParaRPr lang="en-US" sz="1800" dirty="0"/>
          </a:p>
          <a:p>
            <a:pPr marL="0" indent="0">
              <a:buNone/>
            </a:pPr>
            <a:r>
              <a:rPr lang="en-US" sz="3600" dirty="0"/>
              <a:t>When you have a plan:</a:t>
            </a:r>
          </a:p>
          <a:p>
            <a:pPr marL="0" indent="0">
              <a:buNone/>
            </a:pPr>
            <a:endParaRPr lang="en-US" sz="1800" dirty="0"/>
          </a:p>
          <a:p>
            <a:pPr>
              <a:spcBef>
                <a:spcPts val="1200"/>
              </a:spcBef>
              <a:spcAft>
                <a:spcPts val="1200"/>
              </a:spcAft>
              <a:buFont typeface="Wingdings" panose="05000000000000000000" pitchFamily="2" charset="2"/>
              <a:buChar char="§"/>
            </a:pPr>
            <a:r>
              <a:rPr lang="en-US" sz="3600" dirty="0"/>
              <a:t> Everyone is knowledgeable and committed</a:t>
            </a:r>
          </a:p>
          <a:p>
            <a:pPr>
              <a:spcBef>
                <a:spcPts val="1200"/>
              </a:spcBef>
              <a:spcAft>
                <a:spcPts val="1200"/>
              </a:spcAft>
              <a:buFont typeface="Wingdings" panose="05000000000000000000" pitchFamily="2" charset="2"/>
              <a:buChar char="§"/>
            </a:pPr>
            <a:r>
              <a:rPr lang="en-US" sz="3600" dirty="0"/>
              <a:t> Parents are supportive</a:t>
            </a:r>
          </a:p>
          <a:p>
            <a:pPr>
              <a:spcBef>
                <a:spcPts val="1200"/>
              </a:spcBef>
              <a:spcAft>
                <a:spcPts val="1200"/>
              </a:spcAft>
              <a:buFont typeface="Wingdings" panose="05000000000000000000" pitchFamily="2" charset="2"/>
              <a:buChar char="§"/>
            </a:pPr>
            <a:r>
              <a:rPr lang="en-US" sz="3600" dirty="0"/>
              <a:t> Children understand what to do</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169</a:t>
            </a:fld>
            <a:endParaRPr lang="en-US" dirty="0"/>
          </a:p>
        </p:txBody>
      </p:sp>
    </p:spTree>
    <p:extLst>
      <p:ext uri="{BB962C8B-B14F-4D97-AF65-F5344CB8AC3E}">
        <p14:creationId xmlns:p14="http://schemas.microsoft.com/office/powerpoint/2010/main" val="734042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Menu Planning Principles #4:  Add Contrast</a:t>
            </a:r>
          </a:p>
          <a:p>
            <a:pPr marL="0" indent="0">
              <a:buNone/>
            </a:pPr>
            <a:r>
              <a:rPr lang="en-US" dirty="0"/>
              <a:t>							</a:t>
            </a:r>
          </a:p>
          <a:p>
            <a:pPr marL="0" indent="0">
              <a:buNone/>
            </a:pPr>
            <a:r>
              <a:rPr lang="en-US" sz="3600" i="1" dirty="0"/>
              <a:t>								</a:t>
            </a:r>
            <a:r>
              <a:rPr lang="en-US" b="1" i="1" dirty="0"/>
              <a:t>Snack</a:t>
            </a:r>
            <a:endParaRPr lang="en-US" b="1"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17</a:t>
            </a:fld>
            <a:endParaRPr lang="en-US" dirty="0"/>
          </a:p>
        </p:txBody>
      </p:sp>
      <p:pic>
        <p:nvPicPr>
          <p:cNvPr id="2" name="Picture 1">
            <a:extLst>
              <a:ext uri="{FF2B5EF4-FFF2-40B4-BE49-F238E27FC236}">
                <a16:creationId xmlns:a16="http://schemas.microsoft.com/office/drawing/2014/main" id="{5EB4EF76-B422-422B-8902-2F170994853A}"/>
              </a:ext>
            </a:extLst>
          </p:cNvPr>
          <p:cNvPicPr>
            <a:picLocks noChangeAspect="1"/>
          </p:cNvPicPr>
          <p:nvPr/>
        </p:nvPicPr>
        <p:blipFill>
          <a:blip r:embed="rId3"/>
          <a:stretch>
            <a:fillRect/>
          </a:stretch>
        </p:blipFill>
        <p:spPr>
          <a:xfrm>
            <a:off x="843927" y="1940084"/>
            <a:ext cx="3287548" cy="4820815"/>
          </a:xfrm>
          <a:prstGeom prst="rect">
            <a:avLst/>
          </a:prstGeom>
        </p:spPr>
      </p:pic>
      <p:pic>
        <p:nvPicPr>
          <p:cNvPr id="5" name="Picture 4">
            <a:extLst>
              <a:ext uri="{FF2B5EF4-FFF2-40B4-BE49-F238E27FC236}">
                <a16:creationId xmlns:a16="http://schemas.microsoft.com/office/drawing/2014/main" id="{8FDA6F14-2209-40EC-BCC8-A5CBA2BB43C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298903" y="3255585"/>
            <a:ext cx="3893097" cy="2588657"/>
          </a:xfrm>
          <a:prstGeom prst="rect">
            <a:avLst/>
          </a:prstGeom>
        </p:spPr>
      </p:pic>
      <p:pic>
        <p:nvPicPr>
          <p:cNvPr id="12" name="Picture 11">
            <a:extLst>
              <a:ext uri="{FF2B5EF4-FFF2-40B4-BE49-F238E27FC236}">
                <a16:creationId xmlns:a16="http://schemas.microsoft.com/office/drawing/2014/main" id="{D042AB53-D02C-453F-B9BF-5F6BA5CA13A7}"/>
              </a:ext>
            </a:extLst>
          </p:cNvPr>
          <p:cNvPicPr>
            <a:picLocks noChangeAspect="1"/>
          </p:cNvPicPr>
          <p:nvPr/>
        </p:nvPicPr>
        <p:blipFill>
          <a:blip r:embed="rId6"/>
          <a:stretch>
            <a:fillRect/>
          </a:stretch>
        </p:blipFill>
        <p:spPr>
          <a:xfrm>
            <a:off x="5604795" y="3678326"/>
            <a:ext cx="2152546" cy="2165916"/>
          </a:xfrm>
          <a:prstGeom prst="rect">
            <a:avLst/>
          </a:prstGeom>
        </p:spPr>
      </p:pic>
    </p:spTree>
    <p:extLst>
      <p:ext uri="{BB962C8B-B14F-4D97-AF65-F5344CB8AC3E}">
        <p14:creationId xmlns:p14="http://schemas.microsoft.com/office/powerpoint/2010/main" val="175207701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Meal Service Styles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Family Style Meal Service Checklist</a:t>
            </a:r>
          </a:p>
          <a:p>
            <a:pPr marL="0" indent="0">
              <a:buNone/>
            </a:pPr>
            <a:endParaRPr lang="en-US" sz="1800" dirty="0"/>
          </a:p>
          <a:p>
            <a:pPr marL="0" indent="0">
              <a:buNone/>
            </a:pPr>
            <a:r>
              <a:rPr lang="en-US" sz="3600" dirty="0"/>
              <a:t>Complete an assessment to gain insight</a:t>
            </a:r>
          </a:p>
          <a:p>
            <a:pPr>
              <a:spcBef>
                <a:spcPts val="1800"/>
              </a:spcBef>
              <a:spcAft>
                <a:spcPts val="1800"/>
              </a:spcAft>
              <a:buFont typeface="Wingdings" panose="05000000000000000000" pitchFamily="2" charset="2"/>
              <a:buChar char="§"/>
            </a:pPr>
            <a:r>
              <a:rPr lang="en-US" dirty="0"/>
              <a:t>  </a:t>
            </a:r>
            <a:r>
              <a:rPr lang="en-US" sz="3600" dirty="0"/>
              <a:t>What are you already doing?</a:t>
            </a:r>
          </a:p>
          <a:p>
            <a:pPr>
              <a:spcBef>
                <a:spcPts val="1800"/>
              </a:spcBef>
              <a:spcAft>
                <a:spcPts val="1800"/>
              </a:spcAft>
              <a:buFont typeface="Wingdings" panose="05000000000000000000" pitchFamily="2" charset="2"/>
              <a:buChar char="§"/>
            </a:pPr>
            <a:r>
              <a:rPr lang="en-US" sz="3600" dirty="0"/>
              <a:t>  What you may need to do?</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170</a:t>
            </a:fld>
            <a:endParaRPr lang="en-US" dirty="0"/>
          </a:p>
        </p:txBody>
      </p:sp>
      <p:pic>
        <p:nvPicPr>
          <p:cNvPr id="3" name="Picture 2">
            <a:extLst>
              <a:ext uri="{FF2B5EF4-FFF2-40B4-BE49-F238E27FC236}">
                <a16:creationId xmlns:a16="http://schemas.microsoft.com/office/drawing/2014/main" id="{F9DE7C65-1B5E-4BEA-90A3-BC5E63339A0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461118" y="2390275"/>
            <a:ext cx="3730882" cy="3357794"/>
          </a:xfrm>
          <a:prstGeom prst="rect">
            <a:avLst/>
          </a:prstGeom>
        </p:spPr>
      </p:pic>
    </p:spTree>
    <p:extLst>
      <p:ext uri="{BB962C8B-B14F-4D97-AF65-F5344CB8AC3E}">
        <p14:creationId xmlns:p14="http://schemas.microsoft.com/office/powerpoint/2010/main" val="95317948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Meal Service Styles</a:t>
            </a:r>
          </a:p>
        </p:txBody>
      </p:sp>
      <p:sp>
        <p:nvSpPr>
          <p:cNvPr id="6" name="Content Placeholder 5"/>
          <p:cNvSpPr>
            <a:spLocks noGrp="1"/>
          </p:cNvSpPr>
          <p:nvPr>
            <p:ph idx="13"/>
          </p:nvPr>
        </p:nvSpPr>
        <p:spPr>
          <a:xfrm>
            <a:off x="434715" y="1340123"/>
            <a:ext cx="11466553" cy="5055651"/>
          </a:xfrm>
        </p:spPr>
        <p:txBody>
          <a:bodyPr>
            <a:normAutofit lnSpcReduction="10000"/>
          </a:bodyPr>
          <a:lstStyle/>
          <a:p>
            <a:pPr marL="0" indent="0">
              <a:buNone/>
            </a:pPr>
            <a:r>
              <a:rPr lang="en-US" dirty="0"/>
              <a:t>Implementation Plan for Family Style Meal Service</a:t>
            </a:r>
          </a:p>
          <a:p>
            <a:pPr marL="0" indent="0">
              <a:buNone/>
            </a:pPr>
            <a:endParaRPr lang="en-US" sz="1800" dirty="0"/>
          </a:p>
          <a:p>
            <a:pPr>
              <a:spcBef>
                <a:spcPts val="1800"/>
              </a:spcBef>
              <a:spcAft>
                <a:spcPts val="1200"/>
              </a:spcAft>
              <a:buFont typeface="Wingdings" panose="05000000000000000000" pitchFamily="2" charset="2"/>
              <a:buChar char="§"/>
            </a:pPr>
            <a:r>
              <a:rPr lang="en-US" sz="3600" dirty="0"/>
              <a:t> Set a Start Date</a:t>
            </a:r>
          </a:p>
          <a:p>
            <a:pPr>
              <a:spcBef>
                <a:spcPts val="1800"/>
              </a:spcBef>
              <a:spcAft>
                <a:spcPts val="1200"/>
              </a:spcAft>
              <a:buFont typeface="Wingdings" panose="05000000000000000000" pitchFamily="2" charset="2"/>
              <a:buChar char="§"/>
            </a:pPr>
            <a:r>
              <a:rPr lang="en-US" sz="3600" dirty="0"/>
              <a:t> Evaluate your current meal service</a:t>
            </a:r>
          </a:p>
          <a:p>
            <a:pPr>
              <a:spcBef>
                <a:spcPts val="1800"/>
              </a:spcBef>
              <a:spcAft>
                <a:spcPts val="1200"/>
              </a:spcAft>
              <a:buFont typeface="Wingdings" panose="05000000000000000000" pitchFamily="2" charset="2"/>
              <a:buChar char="§"/>
            </a:pPr>
            <a:r>
              <a:rPr lang="en-US" sz="3600" dirty="0"/>
              <a:t> Inform parents and children</a:t>
            </a:r>
          </a:p>
          <a:p>
            <a:pPr>
              <a:spcBef>
                <a:spcPts val="1800"/>
              </a:spcBef>
              <a:spcAft>
                <a:spcPts val="1200"/>
              </a:spcAft>
              <a:buFont typeface="Wingdings" panose="05000000000000000000" pitchFamily="2" charset="2"/>
              <a:buChar char="§"/>
            </a:pPr>
            <a:r>
              <a:rPr lang="en-US" sz="3600" dirty="0"/>
              <a:t> Inform and train all child care staff</a:t>
            </a:r>
          </a:p>
          <a:p>
            <a:pPr>
              <a:spcBef>
                <a:spcPts val="1800"/>
              </a:spcBef>
              <a:spcAft>
                <a:spcPts val="1200"/>
              </a:spcAft>
              <a:buFont typeface="Wingdings" panose="05000000000000000000" pitchFamily="2" charset="2"/>
              <a:buChar char="§"/>
            </a:pPr>
            <a:r>
              <a:rPr lang="en-US" sz="3600" dirty="0"/>
              <a:t> Practice passing, pouring and serving with children</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171</a:t>
            </a:fld>
            <a:endParaRPr lang="en-US" dirty="0"/>
          </a:p>
        </p:txBody>
      </p:sp>
    </p:spTree>
    <p:extLst>
      <p:ext uri="{BB962C8B-B14F-4D97-AF65-F5344CB8AC3E}">
        <p14:creationId xmlns:p14="http://schemas.microsoft.com/office/powerpoint/2010/main" val="117898095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Meal Service Styles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Family Style Meal Service Supplies</a:t>
            </a:r>
          </a:p>
          <a:p>
            <a:pPr marL="0" indent="0">
              <a:buNone/>
            </a:pPr>
            <a:endParaRPr lang="en-US" sz="1800" dirty="0"/>
          </a:p>
          <a:p>
            <a:pPr>
              <a:buFont typeface="Wingdings" panose="05000000000000000000" pitchFamily="2" charset="2"/>
              <a:buChar char="§"/>
            </a:pPr>
            <a:r>
              <a:rPr lang="en-US" sz="3600" dirty="0"/>
              <a:t> Child-sized tableware and equipment</a:t>
            </a:r>
          </a:p>
          <a:p>
            <a:pPr>
              <a:buFont typeface="Wingdings" panose="05000000000000000000" pitchFamily="2" charset="2"/>
              <a:buChar char="§"/>
            </a:pPr>
            <a:r>
              <a:rPr lang="en-US" sz="3600" dirty="0"/>
              <a:t> Standard kitchen utensils are typically not appropriate</a:t>
            </a:r>
          </a:p>
          <a:p>
            <a:pPr>
              <a:buFont typeface="Wingdings" panose="05000000000000000000" pitchFamily="2" charset="2"/>
              <a:buChar char="§"/>
            </a:pPr>
            <a:r>
              <a:rPr lang="en-US" sz="3600" dirty="0"/>
              <a:t> Include other supplies that make mealtimes extra special</a:t>
            </a:r>
          </a:p>
          <a:p>
            <a:pPr lvl="1"/>
            <a:r>
              <a:rPr lang="en-US" sz="3200" i="1" dirty="0"/>
              <a:t>tablecloths or placemats; </a:t>
            </a:r>
          </a:p>
          <a:p>
            <a:pPr lvl="1"/>
            <a:r>
              <a:rPr lang="en-US" sz="3200" i="1" dirty="0"/>
              <a:t>flowers in small vases; and </a:t>
            </a:r>
          </a:p>
          <a:p>
            <a:pPr lvl="1"/>
            <a:r>
              <a:rPr lang="en-US" sz="3200" i="1" dirty="0"/>
              <a:t>brightly colored plates and bowls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172</a:t>
            </a:fld>
            <a:endParaRPr lang="en-US" dirty="0"/>
          </a:p>
        </p:txBody>
      </p:sp>
    </p:spTree>
    <p:extLst>
      <p:ext uri="{BB962C8B-B14F-4D97-AF65-F5344CB8AC3E}">
        <p14:creationId xmlns:p14="http://schemas.microsoft.com/office/powerpoint/2010/main" val="191514180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Meal Service Styles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Child-sized Tableware and Equipment </a:t>
            </a:r>
          </a:p>
          <a:p>
            <a:pPr marL="0" indent="0">
              <a:buNone/>
            </a:pPr>
            <a:endParaRPr lang="en-US" sz="1800" dirty="0"/>
          </a:p>
          <a:p>
            <a:pPr marL="0" indent="0">
              <a:buNone/>
            </a:pPr>
            <a:r>
              <a:rPr lang="en-US" sz="3600" dirty="0"/>
              <a:t>Sources:  </a:t>
            </a:r>
          </a:p>
          <a:p>
            <a:pPr>
              <a:spcBef>
                <a:spcPts val="1800"/>
              </a:spcBef>
              <a:spcAft>
                <a:spcPts val="1200"/>
              </a:spcAft>
              <a:buFont typeface="Wingdings" panose="05000000000000000000" pitchFamily="2" charset="2"/>
              <a:buChar char="§"/>
            </a:pPr>
            <a:r>
              <a:rPr lang="en-US" sz="3600" dirty="0"/>
              <a:t>  Online businesses</a:t>
            </a:r>
          </a:p>
          <a:p>
            <a:pPr>
              <a:spcBef>
                <a:spcPts val="1800"/>
              </a:spcBef>
              <a:spcAft>
                <a:spcPts val="1200"/>
              </a:spcAft>
              <a:buFont typeface="Wingdings" panose="05000000000000000000" pitchFamily="2" charset="2"/>
              <a:buChar char="§"/>
            </a:pPr>
            <a:r>
              <a:rPr lang="en-US" sz="3600" dirty="0"/>
              <a:t>  Dollar stores</a:t>
            </a:r>
          </a:p>
          <a:p>
            <a:pPr>
              <a:spcBef>
                <a:spcPts val="1800"/>
              </a:spcBef>
              <a:spcAft>
                <a:spcPts val="1200"/>
              </a:spcAft>
              <a:buFont typeface="Wingdings" panose="05000000000000000000" pitchFamily="2" charset="2"/>
              <a:buChar char="§"/>
            </a:pPr>
            <a:r>
              <a:rPr lang="en-US" sz="3600" dirty="0"/>
              <a:t>  Other program operators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173</a:t>
            </a:fld>
            <a:endParaRPr lang="en-US" dirty="0"/>
          </a:p>
        </p:txBody>
      </p:sp>
      <p:pic>
        <p:nvPicPr>
          <p:cNvPr id="3" name="Picture 2">
            <a:extLst>
              <a:ext uri="{FF2B5EF4-FFF2-40B4-BE49-F238E27FC236}">
                <a16:creationId xmlns:a16="http://schemas.microsoft.com/office/drawing/2014/main" id="{47496D87-6D07-4027-95FE-CD71E3B5EEE1}"/>
              </a:ext>
            </a:extLst>
          </p:cNvPr>
          <p:cNvPicPr>
            <a:picLocks noChangeAspect="1"/>
          </p:cNvPicPr>
          <p:nvPr/>
        </p:nvPicPr>
        <p:blipFill>
          <a:blip r:embed="rId3"/>
          <a:stretch>
            <a:fillRect/>
          </a:stretch>
        </p:blipFill>
        <p:spPr>
          <a:xfrm>
            <a:off x="6079537" y="2010766"/>
            <a:ext cx="3062671" cy="3062671"/>
          </a:xfrm>
          <a:prstGeom prst="rect">
            <a:avLst/>
          </a:prstGeom>
        </p:spPr>
      </p:pic>
      <p:pic>
        <p:nvPicPr>
          <p:cNvPr id="7" name="Picture 6">
            <a:extLst>
              <a:ext uri="{FF2B5EF4-FFF2-40B4-BE49-F238E27FC236}">
                <a16:creationId xmlns:a16="http://schemas.microsoft.com/office/drawing/2014/main" id="{9EA73692-3865-4578-A053-319CD300238F}"/>
              </a:ext>
            </a:extLst>
          </p:cNvPr>
          <p:cNvPicPr>
            <a:picLocks noChangeAspect="1"/>
          </p:cNvPicPr>
          <p:nvPr/>
        </p:nvPicPr>
        <p:blipFill>
          <a:blip r:embed="rId4"/>
          <a:stretch>
            <a:fillRect/>
          </a:stretch>
        </p:blipFill>
        <p:spPr>
          <a:xfrm>
            <a:off x="8911191" y="3893624"/>
            <a:ext cx="3062671" cy="2000945"/>
          </a:xfrm>
          <a:prstGeom prst="rect">
            <a:avLst/>
          </a:prstGeom>
        </p:spPr>
      </p:pic>
    </p:spTree>
    <p:extLst>
      <p:ext uri="{BB962C8B-B14F-4D97-AF65-F5344CB8AC3E}">
        <p14:creationId xmlns:p14="http://schemas.microsoft.com/office/powerpoint/2010/main" val="391963545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Meal Service Styles</a:t>
            </a:r>
          </a:p>
        </p:txBody>
      </p:sp>
      <p:sp>
        <p:nvSpPr>
          <p:cNvPr id="6" name="Content Placeholder 5"/>
          <p:cNvSpPr>
            <a:spLocks noGrp="1"/>
          </p:cNvSpPr>
          <p:nvPr>
            <p:ph idx="13"/>
          </p:nvPr>
        </p:nvSpPr>
        <p:spPr>
          <a:xfrm>
            <a:off x="434715" y="1340123"/>
            <a:ext cx="11466553" cy="5055651"/>
          </a:xfrm>
        </p:spPr>
        <p:txBody>
          <a:bodyPr>
            <a:normAutofit/>
          </a:bodyPr>
          <a:lstStyle/>
          <a:p>
            <a:pPr marL="0" indent="0">
              <a:buNone/>
            </a:pPr>
            <a:r>
              <a:rPr lang="en-US" dirty="0"/>
              <a:t>Activity - What Do Your Peers Know?</a:t>
            </a:r>
          </a:p>
          <a:p>
            <a:pPr marL="0" indent="0">
              <a:buNone/>
            </a:pPr>
            <a:endParaRPr lang="en-US" sz="1800" dirty="0"/>
          </a:p>
          <a:p>
            <a:pPr>
              <a:spcBef>
                <a:spcPts val="600"/>
              </a:spcBef>
              <a:spcAft>
                <a:spcPts val="600"/>
              </a:spcAft>
              <a:buFont typeface="Wingdings" panose="05000000000000000000" pitchFamily="2" charset="2"/>
              <a:buChar char="§"/>
            </a:pPr>
            <a:r>
              <a:rPr lang="en-US" sz="3600" dirty="0"/>
              <a:t> Discuss at your table where you have found child size:</a:t>
            </a:r>
          </a:p>
          <a:p>
            <a:pPr marL="457200" lvl="1" indent="0">
              <a:spcBef>
                <a:spcPts val="600"/>
              </a:spcBef>
              <a:spcAft>
                <a:spcPts val="600"/>
              </a:spcAft>
              <a:buNone/>
            </a:pPr>
            <a:r>
              <a:rPr lang="en-US" sz="3200" dirty="0"/>
              <a:t>Plates, bowls, eating utensils, serving dishes (bowls, platters)</a:t>
            </a:r>
          </a:p>
          <a:p>
            <a:pPr marL="457200" lvl="1" indent="0">
              <a:spcBef>
                <a:spcPts val="600"/>
              </a:spcBef>
              <a:spcAft>
                <a:spcPts val="600"/>
              </a:spcAft>
              <a:buNone/>
            </a:pPr>
            <a:r>
              <a:rPr lang="en-US" sz="3200" dirty="0"/>
              <a:t>serving utensils, and pitchers</a:t>
            </a:r>
          </a:p>
          <a:p>
            <a:pPr>
              <a:spcBef>
                <a:spcPts val="1200"/>
              </a:spcBef>
              <a:spcAft>
                <a:spcPts val="600"/>
              </a:spcAft>
              <a:buFont typeface="Wingdings" panose="05000000000000000000" pitchFamily="2" charset="2"/>
              <a:buChar char="§"/>
            </a:pPr>
            <a:r>
              <a:rPr lang="en-US" dirty="0"/>
              <a:t> </a:t>
            </a:r>
            <a:r>
              <a:rPr lang="en-US" sz="3600" dirty="0"/>
              <a:t>Write sources on flipchart</a:t>
            </a:r>
          </a:p>
          <a:p>
            <a:pPr>
              <a:spcBef>
                <a:spcPts val="1200"/>
              </a:spcBef>
              <a:spcAft>
                <a:spcPts val="600"/>
              </a:spcAft>
              <a:buFont typeface="Wingdings" panose="05000000000000000000" pitchFamily="2" charset="2"/>
              <a:buChar char="§"/>
            </a:pPr>
            <a:r>
              <a:rPr lang="en-US" sz="3600" dirty="0"/>
              <a:t> Select a spokesperson to share out to the large group</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174</a:t>
            </a:fld>
            <a:endParaRPr lang="en-US" dirty="0"/>
          </a:p>
        </p:txBody>
      </p:sp>
    </p:spTree>
    <p:extLst>
      <p:ext uri="{BB962C8B-B14F-4D97-AF65-F5344CB8AC3E}">
        <p14:creationId xmlns:p14="http://schemas.microsoft.com/office/powerpoint/2010/main" val="286010281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Meal Service Styles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Introduce Family Style Meal Service to Parents</a:t>
            </a:r>
          </a:p>
          <a:p>
            <a:pPr marL="0" indent="0">
              <a:buNone/>
            </a:pPr>
            <a:endParaRPr lang="en-US" dirty="0"/>
          </a:p>
          <a:p>
            <a:pPr>
              <a:spcBef>
                <a:spcPts val="1800"/>
              </a:spcBef>
              <a:spcAft>
                <a:spcPts val="1800"/>
              </a:spcAft>
              <a:buFont typeface="Wingdings" panose="05000000000000000000" pitchFamily="2" charset="2"/>
              <a:buChar char="§"/>
            </a:pPr>
            <a:r>
              <a:rPr lang="en-US" sz="3600" dirty="0"/>
              <a:t> Host parent meeting to present new meal service</a:t>
            </a:r>
          </a:p>
          <a:p>
            <a:pPr>
              <a:spcBef>
                <a:spcPts val="1800"/>
              </a:spcBef>
              <a:spcAft>
                <a:spcPts val="1800"/>
              </a:spcAft>
              <a:buFont typeface="Wingdings" panose="05000000000000000000" pitchFamily="2" charset="2"/>
              <a:buChar char="§"/>
            </a:pPr>
            <a:r>
              <a:rPr lang="en-US" sz="3600" dirty="0"/>
              <a:t> Provide parents with written information</a:t>
            </a:r>
          </a:p>
          <a:p>
            <a:pPr>
              <a:spcBef>
                <a:spcPts val="1800"/>
              </a:spcBef>
              <a:spcAft>
                <a:spcPts val="1800"/>
              </a:spcAft>
              <a:buFont typeface="Wingdings" panose="05000000000000000000" pitchFamily="2" charset="2"/>
              <a:buChar char="§"/>
            </a:pPr>
            <a:r>
              <a:rPr lang="en-US" sz="3600" dirty="0"/>
              <a:t> Display a table with tableware</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175</a:t>
            </a:fld>
            <a:endParaRPr lang="en-US" dirty="0"/>
          </a:p>
        </p:txBody>
      </p:sp>
    </p:spTree>
    <p:extLst>
      <p:ext uri="{BB962C8B-B14F-4D97-AF65-F5344CB8AC3E}">
        <p14:creationId xmlns:p14="http://schemas.microsoft.com/office/powerpoint/2010/main" val="139176724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Meal Service Styles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Activity --</a:t>
            </a:r>
          </a:p>
          <a:p>
            <a:pPr marL="0" indent="0">
              <a:buNone/>
            </a:pPr>
            <a:r>
              <a:rPr lang="en-US" dirty="0"/>
              <a:t> Ways to Introduce Family Style Meal Service to Parents</a:t>
            </a:r>
          </a:p>
          <a:p>
            <a:pPr marL="0" indent="0">
              <a:buNone/>
            </a:pPr>
            <a:endParaRPr lang="en-US" sz="1800" dirty="0"/>
          </a:p>
          <a:p>
            <a:pPr>
              <a:spcBef>
                <a:spcPts val="1200"/>
              </a:spcBef>
              <a:spcAft>
                <a:spcPts val="600"/>
              </a:spcAft>
              <a:buFont typeface="Wingdings" panose="05000000000000000000" pitchFamily="2" charset="2"/>
              <a:buChar char="§"/>
            </a:pPr>
            <a:r>
              <a:rPr lang="en-US" dirty="0"/>
              <a:t> </a:t>
            </a:r>
            <a:r>
              <a:rPr lang="en-US" sz="3600" dirty="0"/>
              <a:t>Discuss at your table additional ways you can inform parents about Family Style Meal Service</a:t>
            </a:r>
          </a:p>
          <a:p>
            <a:pPr>
              <a:spcBef>
                <a:spcPts val="1200"/>
              </a:spcBef>
              <a:spcAft>
                <a:spcPts val="600"/>
              </a:spcAft>
              <a:buFont typeface="Wingdings" panose="05000000000000000000" pitchFamily="2" charset="2"/>
              <a:buChar char="§"/>
            </a:pPr>
            <a:r>
              <a:rPr lang="en-US" sz="3600" dirty="0"/>
              <a:t> List on flip chart</a:t>
            </a:r>
          </a:p>
          <a:p>
            <a:pPr>
              <a:spcBef>
                <a:spcPts val="1200"/>
              </a:spcBef>
              <a:spcAft>
                <a:spcPts val="600"/>
              </a:spcAft>
              <a:buFont typeface="Wingdings" panose="05000000000000000000" pitchFamily="2" charset="2"/>
              <a:buChar char="§"/>
            </a:pPr>
            <a:r>
              <a:rPr lang="en-US" sz="3600" dirty="0"/>
              <a:t> Select spokesperson to share out to large group</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176</a:t>
            </a:fld>
            <a:endParaRPr lang="en-US" dirty="0"/>
          </a:p>
        </p:txBody>
      </p:sp>
    </p:spTree>
    <p:extLst>
      <p:ext uri="{BB962C8B-B14F-4D97-AF65-F5344CB8AC3E}">
        <p14:creationId xmlns:p14="http://schemas.microsoft.com/office/powerpoint/2010/main" val="18767447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Meal Service Styles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Introduce Family Style Meal Service to the Children</a:t>
            </a:r>
          </a:p>
          <a:p>
            <a:pPr marL="0" indent="0">
              <a:buNone/>
            </a:pPr>
            <a:endParaRPr lang="en-US" sz="1800" dirty="0"/>
          </a:p>
          <a:p>
            <a:pPr>
              <a:spcBef>
                <a:spcPts val="1800"/>
              </a:spcBef>
              <a:spcAft>
                <a:spcPts val="1200"/>
              </a:spcAft>
              <a:buFont typeface="Wingdings" panose="05000000000000000000" pitchFamily="2" charset="2"/>
              <a:buChar char="§"/>
            </a:pPr>
            <a:r>
              <a:rPr lang="en-US" dirty="0"/>
              <a:t> </a:t>
            </a:r>
            <a:r>
              <a:rPr lang="en-US" sz="3600" dirty="0"/>
              <a:t>Children need to know what to expect</a:t>
            </a:r>
          </a:p>
          <a:p>
            <a:pPr>
              <a:spcBef>
                <a:spcPts val="1800"/>
              </a:spcBef>
              <a:spcAft>
                <a:spcPts val="1200"/>
              </a:spcAft>
              <a:buFont typeface="Wingdings" panose="05000000000000000000" pitchFamily="2" charset="2"/>
              <a:buChar char="§"/>
            </a:pPr>
            <a:r>
              <a:rPr lang="en-US" sz="3600" dirty="0"/>
              <a:t> Incorporate activities that promote skill development</a:t>
            </a:r>
          </a:p>
          <a:p>
            <a:pPr>
              <a:spcBef>
                <a:spcPts val="1800"/>
              </a:spcBef>
              <a:spcAft>
                <a:spcPts val="1200"/>
              </a:spcAft>
              <a:buFont typeface="Wingdings" panose="05000000000000000000" pitchFamily="2" charset="2"/>
              <a:buChar char="§"/>
            </a:pPr>
            <a:r>
              <a:rPr lang="en-US" sz="3600" dirty="0"/>
              <a:t> Begin with snacks and then advance to meals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177</a:t>
            </a:fld>
            <a:endParaRPr lang="en-US" dirty="0"/>
          </a:p>
        </p:txBody>
      </p:sp>
    </p:spTree>
    <p:extLst>
      <p:ext uri="{BB962C8B-B14F-4D97-AF65-F5344CB8AC3E}">
        <p14:creationId xmlns:p14="http://schemas.microsoft.com/office/powerpoint/2010/main" val="169188055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Meal Service Styles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Expect Spills</a:t>
            </a:r>
          </a:p>
          <a:p>
            <a:pPr marL="0" indent="0">
              <a:spcBef>
                <a:spcPts val="600"/>
              </a:spcBef>
              <a:buNone/>
            </a:pPr>
            <a:endParaRPr lang="en-US" sz="1800" dirty="0"/>
          </a:p>
          <a:p>
            <a:pPr>
              <a:spcBef>
                <a:spcPts val="1200"/>
              </a:spcBef>
              <a:spcAft>
                <a:spcPts val="1200"/>
              </a:spcAft>
              <a:buFont typeface="Wingdings" panose="05000000000000000000" pitchFamily="2" charset="2"/>
              <a:buChar char="§"/>
            </a:pPr>
            <a:r>
              <a:rPr lang="en-US" sz="3600" dirty="0"/>
              <a:t> Avoid reprimanding or criticizing children for spills</a:t>
            </a:r>
          </a:p>
          <a:p>
            <a:pPr>
              <a:spcBef>
                <a:spcPts val="1200"/>
              </a:spcBef>
              <a:spcAft>
                <a:spcPts val="1200"/>
              </a:spcAft>
              <a:buFont typeface="Wingdings" panose="05000000000000000000" pitchFamily="2" charset="2"/>
              <a:buChar char="§"/>
            </a:pPr>
            <a:r>
              <a:rPr lang="en-US" sz="3600" dirty="0"/>
              <a:t> During an accident, determine if it poses any danger</a:t>
            </a:r>
          </a:p>
          <a:p>
            <a:pPr>
              <a:spcBef>
                <a:spcPts val="1200"/>
              </a:spcBef>
              <a:spcAft>
                <a:spcPts val="1200"/>
              </a:spcAft>
              <a:buFont typeface="Wingdings" panose="05000000000000000000" pitchFamily="2" charset="2"/>
              <a:buChar char="§"/>
            </a:pPr>
            <a:r>
              <a:rPr lang="en-US" sz="3600" dirty="0"/>
              <a:t> Quickly clean up spills that are hazards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178</a:t>
            </a:fld>
            <a:endParaRPr lang="en-US" dirty="0"/>
          </a:p>
        </p:txBody>
      </p:sp>
      <p:pic>
        <p:nvPicPr>
          <p:cNvPr id="1026" name="Picture 2" descr="C:\Users\jmzaske.EDU\AppData\Local\Microsoft\Windows\Temporary Internet Files\Content.IE5\2IF1D3AH\spilled_milk[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4917" y="4792980"/>
            <a:ext cx="1685925"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36256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Meal Service Styles</a:t>
            </a:r>
          </a:p>
        </p:txBody>
      </p:sp>
      <p:sp>
        <p:nvSpPr>
          <p:cNvPr id="6" name="Content Placeholder 5"/>
          <p:cNvSpPr>
            <a:spLocks noGrp="1"/>
          </p:cNvSpPr>
          <p:nvPr>
            <p:ph idx="13"/>
          </p:nvPr>
        </p:nvSpPr>
        <p:spPr>
          <a:xfrm>
            <a:off x="434715" y="1340123"/>
            <a:ext cx="11324147" cy="4760873"/>
          </a:xfrm>
        </p:spPr>
        <p:txBody>
          <a:bodyPr>
            <a:normAutofit/>
          </a:bodyPr>
          <a:lstStyle/>
          <a:p>
            <a:pPr marL="0" indent="0">
              <a:buNone/>
            </a:pPr>
            <a:r>
              <a:rPr lang="en-US" dirty="0"/>
              <a:t>Appropriate serving sizes</a:t>
            </a:r>
          </a:p>
          <a:p>
            <a:pPr marL="0" indent="0">
              <a:buNone/>
            </a:pPr>
            <a:endParaRPr lang="en-US" sz="1800" dirty="0"/>
          </a:p>
          <a:p>
            <a:pPr>
              <a:spcBef>
                <a:spcPts val="1800"/>
              </a:spcBef>
              <a:spcAft>
                <a:spcPts val="1800"/>
              </a:spcAft>
              <a:buFont typeface="Wingdings" panose="05000000000000000000" pitchFamily="2" charset="2"/>
              <a:buChar char="§"/>
            </a:pPr>
            <a:r>
              <a:rPr lang="en-US" sz="3600" dirty="0"/>
              <a:t> Use measured hard plastic serving spoons or ladles</a:t>
            </a:r>
          </a:p>
          <a:p>
            <a:pPr>
              <a:spcBef>
                <a:spcPts val="1800"/>
              </a:spcBef>
              <a:spcAft>
                <a:spcPts val="1800"/>
              </a:spcAft>
              <a:buFont typeface="Wingdings" panose="05000000000000000000" pitchFamily="2" charset="2"/>
              <a:buChar char="§"/>
            </a:pPr>
            <a:r>
              <a:rPr lang="en-US" sz="3600" dirty="0"/>
              <a:t> Allow seconds...children will likely choose single serving </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179</a:t>
            </a:fld>
            <a:endParaRPr lang="en-US" dirty="0"/>
          </a:p>
        </p:txBody>
      </p:sp>
      <p:pic>
        <p:nvPicPr>
          <p:cNvPr id="7" name="Picture 6">
            <a:extLst>
              <a:ext uri="{FF2B5EF4-FFF2-40B4-BE49-F238E27FC236}">
                <a16:creationId xmlns:a16="http://schemas.microsoft.com/office/drawing/2014/main" id="{269FC70D-63BD-4E3A-97BE-91116010C832}"/>
              </a:ext>
            </a:extLst>
          </p:cNvPr>
          <p:cNvPicPr>
            <a:picLocks noChangeAspect="1"/>
          </p:cNvPicPr>
          <p:nvPr/>
        </p:nvPicPr>
        <p:blipFill>
          <a:blip r:embed="rId3"/>
          <a:stretch>
            <a:fillRect/>
          </a:stretch>
        </p:blipFill>
        <p:spPr>
          <a:xfrm>
            <a:off x="4246992" y="4333956"/>
            <a:ext cx="2890223" cy="2118562"/>
          </a:xfrm>
          <a:prstGeom prst="rect">
            <a:avLst/>
          </a:prstGeom>
        </p:spPr>
      </p:pic>
    </p:spTree>
    <p:extLst>
      <p:ext uri="{BB962C8B-B14F-4D97-AF65-F5344CB8AC3E}">
        <p14:creationId xmlns:p14="http://schemas.microsoft.com/office/powerpoint/2010/main" val="343163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Menu Planning Principles #4:  Add Contrast</a:t>
            </a:r>
          </a:p>
          <a:p>
            <a:pPr marL="0" indent="0">
              <a:buNone/>
            </a:pPr>
            <a:r>
              <a:rPr lang="en-US" dirty="0"/>
              <a:t>							</a:t>
            </a:r>
          </a:p>
          <a:p>
            <a:pPr marL="0" indent="0">
              <a:buNone/>
            </a:pPr>
            <a:r>
              <a:rPr lang="en-US" sz="3600" i="1" dirty="0"/>
              <a:t>						</a:t>
            </a:r>
            <a:r>
              <a:rPr lang="en-US" sz="3600" b="1" i="1" dirty="0"/>
              <a:t>Lunch or Supper</a:t>
            </a:r>
            <a:endParaRPr lang="en-US" b="1"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18</a:t>
            </a:fld>
            <a:endParaRPr lang="en-US" dirty="0"/>
          </a:p>
        </p:txBody>
      </p:sp>
      <p:pic>
        <p:nvPicPr>
          <p:cNvPr id="2" name="Picture 1">
            <a:extLst>
              <a:ext uri="{FF2B5EF4-FFF2-40B4-BE49-F238E27FC236}">
                <a16:creationId xmlns:a16="http://schemas.microsoft.com/office/drawing/2014/main" id="{5EB4EF76-B422-422B-8902-2F170994853A}"/>
              </a:ext>
            </a:extLst>
          </p:cNvPr>
          <p:cNvPicPr>
            <a:picLocks noChangeAspect="1"/>
          </p:cNvPicPr>
          <p:nvPr/>
        </p:nvPicPr>
        <p:blipFill>
          <a:blip r:embed="rId3"/>
          <a:stretch>
            <a:fillRect/>
          </a:stretch>
        </p:blipFill>
        <p:spPr>
          <a:xfrm>
            <a:off x="843927" y="1940084"/>
            <a:ext cx="3287548" cy="4820815"/>
          </a:xfrm>
          <a:prstGeom prst="rect">
            <a:avLst/>
          </a:prstGeom>
        </p:spPr>
      </p:pic>
      <p:pic>
        <p:nvPicPr>
          <p:cNvPr id="7" name="Picture 6">
            <a:extLst>
              <a:ext uri="{FF2B5EF4-FFF2-40B4-BE49-F238E27FC236}">
                <a16:creationId xmlns:a16="http://schemas.microsoft.com/office/drawing/2014/main" id="{1FDC5A2F-0C2E-4C86-8F16-467BA4443529}"/>
              </a:ext>
            </a:extLst>
          </p:cNvPr>
          <p:cNvPicPr>
            <a:picLocks noChangeAspect="1"/>
          </p:cNvPicPr>
          <p:nvPr/>
        </p:nvPicPr>
        <p:blipFill>
          <a:blip r:embed="rId4"/>
          <a:stretch>
            <a:fillRect/>
          </a:stretch>
        </p:blipFill>
        <p:spPr>
          <a:xfrm>
            <a:off x="3446759" y="3873471"/>
            <a:ext cx="2749633" cy="1830142"/>
          </a:xfrm>
          <a:prstGeom prst="rect">
            <a:avLst/>
          </a:prstGeom>
        </p:spPr>
      </p:pic>
      <p:pic>
        <p:nvPicPr>
          <p:cNvPr id="10" name="Picture 9">
            <a:extLst>
              <a:ext uri="{FF2B5EF4-FFF2-40B4-BE49-F238E27FC236}">
                <a16:creationId xmlns:a16="http://schemas.microsoft.com/office/drawing/2014/main" id="{3FC0D786-A233-4803-A7DC-1ACBBD7FE59B}"/>
              </a:ext>
            </a:extLst>
          </p:cNvPr>
          <p:cNvPicPr>
            <a:picLocks noChangeAspect="1"/>
          </p:cNvPicPr>
          <p:nvPr/>
        </p:nvPicPr>
        <p:blipFill>
          <a:blip r:embed="rId5"/>
          <a:stretch>
            <a:fillRect/>
          </a:stretch>
        </p:blipFill>
        <p:spPr>
          <a:xfrm>
            <a:off x="7517988" y="4463250"/>
            <a:ext cx="929112" cy="853671"/>
          </a:xfrm>
          <a:prstGeom prst="rect">
            <a:avLst/>
          </a:prstGeom>
        </p:spPr>
      </p:pic>
      <p:pic>
        <p:nvPicPr>
          <p:cNvPr id="11" name="Picture 10">
            <a:extLst>
              <a:ext uri="{FF2B5EF4-FFF2-40B4-BE49-F238E27FC236}">
                <a16:creationId xmlns:a16="http://schemas.microsoft.com/office/drawing/2014/main" id="{53C5FC2D-AA91-482C-89C3-800EDFC0FDE8}"/>
              </a:ext>
            </a:extLst>
          </p:cNvPr>
          <p:cNvPicPr>
            <a:picLocks noChangeAspect="1"/>
          </p:cNvPicPr>
          <p:nvPr/>
        </p:nvPicPr>
        <p:blipFill>
          <a:blip r:embed="rId6"/>
          <a:stretch>
            <a:fillRect/>
          </a:stretch>
        </p:blipFill>
        <p:spPr>
          <a:xfrm>
            <a:off x="8826561" y="3837967"/>
            <a:ext cx="1451058" cy="1865646"/>
          </a:xfrm>
          <a:prstGeom prst="rect">
            <a:avLst/>
          </a:prstGeom>
        </p:spPr>
      </p:pic>
      <p:pic>
        <p:nvPicPr>
          <p:cNvPr id="13" name="Picture 12">
            <a:extLst>
              <a:ext uri="{FF2B5EF4-FFF2-40B4-BE49-F238E27FC236}">
                <a16:creationId xmlns:a16="http://schemas.microsoft.com/office/drawing/2014/main" id="{C6C7EBAF-D82C-4BC0-B496-DBF7AC06E7DC}"/>
              </a:ext>
            </a:extLst>
          </p:cNvPr>
          <p:cNvPicPr>
            <a:picLocks noChangeAspect="1"/>
          </p:cNvPicPr>
          <p:nvPr/>
        </p:nvPicPr>
        <p:blipFill>
          <a:blip r:embed="rId7"/>
          <a:stretch>
            <a:fillRect/>
          </a:stretch>
        </p:blipFill>
        <p:spPr>
          <a:xfrm rot="21204250">
            <a:off x="10233850" y="3760236"/>
            <a:ext cx="1574763" cy="1704035"/>
          </a:xfrm>
          <a:prstGeom prst="rect">
            <a:avLst/>
          </a:prstGeom>
        </p:spPr>
      </p:pic>
      <p:pic>
        <p:nvPicPr>
          <p:cNvPr id="14" name="Picture 13">
            <a:extLst>
              <a:ext uri="{FF2B5EF4-FFF2-40B4-BE49-F238E27FC236}">
                <a16:creationId xmlns:a16="http://schemas.microsoft.com/office/drawing/2014/main" id="{05D6E728-AE80-44BA-8393-49D8AA8C72FB}"/>
              </a:ext>
            </a:extLst>
          </p:cNvPr>
          <p:cNvPicPr>
            <a:picLocks noChangeAspect="1"/>
          </p:cNvPicPr>
          <p:nvPr/>
        </p:nvPicPr>
        <p:blipFill>
          <a:blip r:embed="rId8"/>
          <a:stretch>
            <a:fillRect/>
          </a:stretch>
        </p:blipFill>
        <p:spPr>
          <a:xfrm>
            <a:off x="5486579" y="4311956"/>
            <a:ext cx="1953346" cy="1237119"/>
          </a:xfrm>
          <a:prstGeom prst="rect">
            <a:avLst/>
          </a:prstGeom>
        </p:spPr>
      </p:pic>
    </p:spTree>
    <p:extLst>
      <p:ext uri="{BB962C8B-B14F-4D97-AF65-F5344CB8AC3E}">
        <p14:creationId xmlns:p14="http://schemas.microsoft.com/office/powerpoint/2010/main" val="195293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Meal Service Styles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Skills to Master Family Style Meal Service</a:t>
            </a:r>
          </a:p>
          <a:p>
            <a:pPr marL="0" indent="0">
              <a:buNone/>
            </a:pPr>
            <a:endParaRPr lang="en-US" sz="1800" dirty="0"/>
          </a:p>
          <a:p>
            <a:pPr>
              <a:spcBef>
                <a:spcPts val="1800"/>
              </a:spcBef>
              <a:spcAft>
                <a:spcPts val="1800"/>
              </a:spcAft>
              <a:buFont typeface="Wingdings" panose="05000000000000000000" pitchFamily="2" charset="2"/>
              <a:buChar char="§"/>
            </a:pPr>
            <a:r>
              <a:rPr lang="en-US" sz="3600" dirty="0"/>
              <a:t> Passing and handling</a:t>
            </a:r>
          </a:p>
          <a:p>
            <a:pPr>
              <a:spcBef>
                <a:spcPts val="1800"/>
              </a:spcBef>
              <a:spcAft>
                <a:spcPts val="1800"/>
              </a:spcAft>
              <a:buFont typeface="Wingdings" panose="05000000000000000000" pitchFamily="2" charset="2"/>
              <a:buChar char="§"/>
            </a:pPr>
            <a:r>
              <a:rPr lang="en-US" sz="3600" dirty="0"/>
              <a:t> Serving utensils</a:t>
            </a:r>
          </a:p>
          <a:p>
            <a:pPr>
              <a:spcBef>
                <a:spcPts val="1800"/>
              </a:spcBef>
              <a:spcAft>
                <a:spcPts val="1800"/>
              </a:spcAft>
              <a:buFont typeface="Wingdings" panose="05000000000000000000" pitchFamily="2" charset="2"/>
              <a:buChar char="§"/>
            </a:pPr>
            <a:r>
              <a:rPr lang="en-US" sz="3600" dirty="0"/>
              <a:t> Pouring</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180</a:t>
            </a:fld>
            <a:endParaRPr lang="en-US" dirty="0"/>
          </a:p>
        </p:txBody>
      </p:sp>
      <p:pic>
        <p:nvPicPr>
          <p:cNvPr id="5" name="Picture 4">
            <a:extLst>
              <a:ext uri="{FF2B5EF4-FFF2-40B4-BE49-F238E27FC236}">
                <a16:creationId xmlns:a16="http://schemas.microsoft.com/office/drawing/2014/main" id="{09DC2EAE-4E55-4A9A-A0E9-43863931BC92}"/>
              </a:ext>
            </a:extLst>
          </p:cNvPr>
          <p:cNvPicPr>
            <a:picLocks noChangeAspect="1"/>
          </p:cNvPicPr>
          <p:nvPr/>
        </p:nvPicPr>
        <p:blipFill>
          <a:blip r:embed="rId3"/>
          <a:stretch>
            <a:fillRect/>
          </a:stretch>
        </p:blipFill>
        <p:spPr>
          <a:xfrm>
            <a:off x="6096000" y="2253070"/>
            <a:ext cx="5372527" cy="3945725"/>
          </a:xfrm>
          <a:prstGeom prst="rect">
            <a:avLst/>
          </a:prstGeom>
          <a:effectLst>
            <a:softEdge rad="101600"/>
          </a:effectLst>
        </p:spPr>
      </p:pic>
    </p:spTree>
    <p:extLst>
      <p:ext uri="{BB962C8B-B14F-4D97-AF65-F5344CB8AC3E}">
        <p14:creationId xmlns:p14="http://schemas.microsoft.com/office/powerpoint/2010/main" val="380477739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Meal Service Styles</a:t>
            </a:r>
          </a:p>
        </p:txBody>
      </p:sp>
      <p:sp>
        <p:nvSpPr>
          <p:cNvPr id="6" name="Content Placeholder 5"/>
          <p:cNvSpPr>
            <a:spLocks noGrp="1"/>
          </p:cNvSpPr>
          <p:nvPr>
            <p:ph idx="13"/>
          </p:nvPr>
        </p:nvSpPr>
        <p:spPr>
          <a:xfrm>
            <a:off x="434715" y="1340123"/>
            <a:ext cx="11466553" cy="5055651"/>
          </a:xfrm>
        </p:spPr>
        <p:txBody>
          <a:bodyPr>
            <a:normAutofit fontScale="92500" lnSpcReduction="10000"/>
          </a:bodyPr>
          <a:lstStyle/>
          <a:p>
            <a:pPr marL="0" indent="0">
              <a:buNone/>
            </a:pPr>
            <a:r>
              <a:rPr lang="en-US" sz="4300" dirty="0"/>
              <a:t>Family Style Meal Service - Before mealtime</a:t>
            </a:r>
          </a:p>
          <a:p>
            <a:pPr marL="0" indent="0">
              <a:buNone/>
            </a:pPr>
            <a:endParaRPr lang="en-US" sz="1900" dirty="0"/>
          </a:p>
          <a:p>
            <a:pPr>
              <a:buFont typeface="Wingdings" panose="05000000000000000000" pitchFamily="2" charset="2"/>
              <a:buChar char="§"/>
            </a:pPr>
            <a:r>
              <a:rPr lang="en-US" sz="3900" dirty="0"/>
              <a:t> Know which food components are required</a:t>
            </a:r>
          </a:p>
          <a:p>
            <a:pPr>
              <a:buFont typeface="Wingdings" panose="05000000000000000000" pitchFamily="2" charset="2"/>
              <a:buChar char="§"/>
            </a:pPr>
            <a:r>
              <a:rPr lang="en-US" sz="3900" dirty="0"/>
              <a:t> Make sure the full required serving is available</a:t>
            </a:r>
          </a:p>
          <a:p>
            <a:pPr>
              <a:buFont typeface="Wingdings" panose="05000000000000000000" pitchFamily="2" charset="2"/>
              <a:buChar char="§"/>
            </a:pPr>
            <a:r>
              <a:rPr lang="en-US" sz="3900" dirty="0"/>
              <a:t> Follow the mealtime schedule and routine</a:t>
            </a:r>
          </a:p>
          <a:p>
            <a:pPr>
              <a:buFont typeface="Wingdings" panose="05000000000000000000" pitchFamily="2" charset="2"/>
              <a:buChar char="§"/>
            </a:pPr>
            <a:r>
              <a:rPr lang="en-US" sz="3900" dirty="0"/>
              <a:t> Properly wash hands</a:t>
            </a:r>
          </a:p>
          <a:p>
            <a:pPr>
              <a:buFont typeface="Wingdings" panose="05000000000000000000" pitchFamily="2" charset="2"/>
              <a:buChar char="§"/>
            </a:pPr>
            <a:r>
              <a:rPr lang="en-US" sz="3900" dirty="0"/>
              <a:t> Supervise children</a:t>
            </a:r>
          </a:p>
          <a:p>
            <a:pPr>
              <a:buFont typeface="Wingdings" panose="05000000000000000000" pitchFamily="2" charset="2"/>
              <a:buChar char="§"/>
            </a:pPr>
            <a:r>
              <a:rPr lang="en-US" sz="3900" dirty="0"/>
              <a:t> Allow children to help set the table</a:t>
            </a:r>
          </a:p>
          <a:p>
            <a:pPr>
              <a:buFont typeface="Wingdings" panose="05000000000000000000" pitchFamily="2" charset="2"/>
              <a:buChar char="§"/>
            </a:pPr>
            <a:r>
              <a:rPr lang="en-US" sz="3900" dirty="0"/>
              <a:t> Place all foods on the table</a:t>
            </a:r>
          </a:p>
          <a:p>
            <a:pPr marL="0" indent="0">
              <a:buNone/>
            </a:pPr>
            <a:endParaRPr lang="en-US" sz="3600"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181</a:t>
            </a:fld>
            <a:endParaRPr lang="en-US" dirty="0"/>
          </a:p>
        </p:txBody>
      </p:sp>
    </p:spTree>
    <p:extLst>
      <p:ext uri="{BB962C8B-B14F-4D97-AF65-F5344CB8AC3E}">
        <p14:creationId xmlns:p14="http://schemas.microsoft.com/office/powerpoint/2010/main" val="364718066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Meal Service Styles</a:t>
            </a:r>
          </a:p>
        </p:txBody>
      </p:sp>
      <p:sp>
        <p:nvSpPr>
          <p:cNvPr id="6" name="Content Placeholder 5"/>
          <p:cNvSpPr>
            <a:spLocks noGrp="1"/>
          </p:cNvSpPr>
          <p:nvPr>
            <p:ph idx="13"/>
          </p:nvPr>
        </p:nvSpPr>
        <p:spPr>
          <a:xfrm>
            <a:off x="434715" y="1235243"/>
            <a:ext cx="11466553" cy="5160532"/>
          </a:xfrm>
        </p:spPr>
        <p:txBody>
          <a:bodyPr>
            <a:normAutofit fontScale="92500" lnSpcReduction="20000"/>
          </a:bodyPr>
          <a:lstStyle/>
          <a:p>
            <a:pPr marL="0" indent="0">
              <a:buNone/>
            </a:pPr>
            <a:r>
              <a:rPr lang="en-US" sz="4300" dirty="0"/>
              <a:t>Family Style Meal Service - During Mealtime</a:t>
            </a:r>
          </a:p>
          <a:p>
            <a:pPr marL="0" indent="0">
              <a:buNone/>
            </a:pPr>
            <a:endParaRPr lang="en-US" sz="1200" dirty="0"/>
          </a:p>
          <a:p>
            <a:pPr>
              <a:spcBef>
                <a:spcPts val="1200"/>
              </a:spcBef>
              <a:spcAft>
                <a:spcPts val="1200"/>
              </a:spcAft>
              <a:buFont typeface="Wingdings" panose="05000000000000000000" pitchFamily="2" charset="2"/>
              <a:buChar char="§"/>
            </a:pPr>
            <a:r>
              <a:rPr lang="en-US" sz="3600" dirty="0"/>
              <a:t> </a:t>
            </a:r>
            <a:r>
              <a:rPr lang="en-US" sz="3900" dirty="0"/>
              <a:t>Ensure children are offered each food</a:t>
            </a:r>
          </a:p>
          <a:p>
            <a:pPr>
              <a:spcBef>
                <a:spcPts val="1200"/>
              </a:spcBef>
              <a:spcAft>
                <a:spcPts val="1200"/>
              </a:spcAft>
              <a:buFont typeface="Wingdings" panose="05000000000000000000" pitchFamily="2" charset="2"/>
              <a:buChar char="§"/>
            </a:pPr>
            <a:r>
              <a:rPr lang="en-US" sz="3900" dirty="0"/>
              <a:t> Help children with serving (as needed)</a:t>
            </a:r>
          </a:p>
          <a:p>
            <a:pPr>
              <a:spcBef>
                <a:spcPts val="1200"/>
              </a:spcBef>
              <a:spcAft>
                <a:spcPts val="1200"/>
              </a:spcAft>
              <a:buFont typeface="Wingdings" panose="05000000000000000000" pitchFamily="2" charset="2"/>
              <a:buChar char="§"/>
            </a:pPr>
            <a:r>
              <a:rPr lang="en-US" sz="3900" dirty="0"/>
              <a:t> Sit at the table and eat with the children</a:t>
            </a:r>
          </a:p>
          <a:p>
            <a:pPr>
              <a:spcBef>
                <a:spcPts val="1200"/>
              </a:spcBef>
              <a:spcAft>
                <a:spcPts val="1200"/>
              </a:spcAft>
              <a:buFont typeface="Wingdings" panose="05000000000000000000" pitchFamily="2" charset="2"/>
              <a:buChar char="§"/>
            </a:pPr>
            <a:r>
              <a:rPr lang="en-US" sz="3900" dirty="0"/>
              <a:t> Do not force children to eat</a:t>
            </a:r>
          </a:p>
          <a:p>
            <a:pPr>
              <a:spcBef>
                <a:spcPts val="1200"/>
              </a:spcBef>
              <a:spcAft>
                <a:spcPts val="1200"/>
              </a:spcAft>
              <a:buFont typeface="Wingdings" panose="05000000000000000000" pitchFamily="2" charset="2"/>
              <a:buChar char="§"/>
            </a:pPr>
            <a:r>
              <a:rPr lang="en-US" sz="3900" dirty="0"/>
              <a:t> Offer food a second time</a:t>
            </a:r>
          </a:p>
          <a:p>
            <a:pPr>
              <a:spcBef>
                <a:spcPts val="1200"/>
              </a:spcBef>
              <a:spcAft>
                <a:spcPts val="1200"/>
              </a:spcAft>
              <a:buFont typeface="Wingdings" panose="05000000000000000000" pitchFamily="2" charset="2"/>
              <a:buChar char="§"/>
            </a:pPr>
            <a:r>
              <a:rPr lang="en-US" sz="3900" dirty="0"/>
              <a:t> Allow additional servings</a:t>
            </a:r>
          </a:p>
          <a:p>
            <a:pPr marL="0" indent="0">
              <a:buNone/>
            </a:pPr>
            <a:endParaRPr lang="en-US" sz="3600" dirty="0"/>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182</a:t>
            </a:fld>
            <a:endParaRPr lang="en-US" dirty="0"/>
          </a:p>
        </p:txBody>
      </p:sp>
    </p:spTree>
    <p:extLst>
      <p:ext uri="{BB962C8B-B14F-4D97-AF65-F5344CB8AC3E}">
        <p14:creationId xmlns:p14="http://schemas.microsoft.com/office/powerpoint/2010/main" val="327686147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Meal Service Styles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Family Style Meal Service- After Mealtime</a:t>
            </a:r>
          </a:p>
          <a:p>
            <a:pPr marL="0" indent="0">
              <a:buNone/>
            </a:pPr>
            <a:endParaRPr lang="en-US" sz="1800" dirty="0"/>
          </a:p>
          <a:p>
            <a:pPr>
              <a:spcBef>
                <a:spcPts val="1800"/>
              </a:spcBef>
              <a:spcAft>
                <a:spcPts val="1800"/>
              </a:spcAft>
              <a:buFont typeface="Wingdings" panose="05000000000000000000" pitchFamily="2" charset="2"/>
              <a:buChar char="§"/>
            </a:pPr>
            <a:r>
              <a:rPr lang="en-US" sz="3600" dirty="0"/>
              <a:t> Help children to clear the table</a:t>
            </a:r>
          </a:p>
          <a:p>
            <a:pPr>
              <a:spcBef>
                <a:spcPts val="1800"/>
              </a:spcBef>
              <a:spcAft>
                <a:spcPts val="1800"/>
              </a:spcAft>
              <a:buFont typeface="Wingdings" panose="05000000000000000000" pitchFamily="2" charset="2"/>
              <a:buChar char="§"/>
            </a:pPr>
            <a:r>
              <a:rPr lang="en-US" sz="3600" dirty="0"/>
              <a:t> Properly wash hands </a:t>
            </a:r>
          </a:p>
          <a:p>
            <a:pPr>
              <a:spcBef>
                <a:spcPts val="1800"/>
              </a:spcBef>
              <a:spcAft>
                <a:spcPts val="1800"/>
              </a:spcAft>
              <a:buFont typeface="Wingdings" panose="05000000000000000000" pitchFamily="2" charset="2"/>
              <a:buChar char="§"/>
            </a:pPr>
            <a:r>
              <a:rPr lang="en-US" sz="3600" dirty="0"/>
              <a:t> Transition to next activity</a:t>
            </a:r>
          </a:p>
          <a:p>
            <a:pPr>
              <a:buFont typeface="Wingdings" panose="05000000000000000000" pitchFamily="2" charset="2"/>
              <a:buChar char="§"/>
            </a:pPr>
            <a:endParaRPr lang="en-US" sz="3600"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183</a:t>
            </a:fld>
            <a:endParaRPr lang="en-US" dirty="0"/>
          </a:p>
        </p:txBody>
      </p:sp>
      <p:pic>
        <p:nvPicPr>
          <p:cNvPr id="7" name="Picture 6">
            <a:extLst>
              <a:ext uri="{FF2B5EF4-FFF2-40B4-BE49-F238E27FC236}">
                <a16:creationId xmlns:a16="http://schemas.microsoft.com/office/drawing/2014/main" id="{DC1515D8-70FE-469C-892C-86592931C05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661640" y="2230393"/>
            <a:ext cx="5239628" cy="3490676"/>
          </a:xfrm>
          <a:prstGeom prst="rect">
            <a:avLst/>
          </a:prstGeom>
        </p:spPr>
      </p:pic>
    </p:spTree>
    <p:extLst>
      <p:ext uri="{BB962C8B-B14F-4D97-AF65-F5344CB8AC3E}">
        <p14:creationId xmlns:p14="http://schemas.microsoft.com/office/powerpoint/2010/main" val="35826594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Meal Service Styles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Activity – Mastering Skills</a:t>
            </a:r>
          </a:p>
          <a:p>
            <a:pPr marL="0" indent="0">
              <a:buNone/>
            </a:pPr>
            <a:endParaRPr lang="en-US" dirty="0"/>
          </a:p>
          <a:p>
            <a:pPr marL="0" indent="0">
              <a:buNone/>
            </a:pPr>
            <a:r>
              <a:rPr lang="en-US" sz="3600" dirty="0"/>
              <a:t>In your table group, work together to complete the Mastering Skills worksheet</a:t>
            </a:r>
          </a:p>
          <a:p>
            <a:pPr marL="0" indent="0">
              <a:buNone/>
            </a:pPr>
            <a:endParaRPr lang="en-US" sz="3600" dirty="0"/>
          </a:p>
          <a:p>
            <a:pPr marL="0" indent="0">
              <a:buNone/>
            </a:pPr>
            <a:r>
              <a:rPr lang="en-US" sz="3600" dirty="0"/>
              <a:t>Share your responses with the large group</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184</a:t>
            </a:fld>
            <a:endParaRPr lang="en-US" dirty="0"/>
          </a:p>
        </p:txBody>
      </p:sp>
    </p:spTree>
    <p:extLst>
      <p:ext uri="{BB962C8B-B14F-4D97-AF65-F5344CB8AC3E}">
        <p14:creationId xmlns:p14="http://schemas.microsoft.com/office/powerpoint/2010/main" val="26254175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Meal Service Styles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sz="4300" dirty="0"/>
              <a:t>Meals Service Styles -Recap</a:t>
            </a:r>
          </a:p>
          <a:p>
            <a:pPr marL="0" indent="0">
              <a:buNone/>
            </a:pPr>
            <a:endParaRPr lang="en-US" sz="1800" b="1" dirty="0"/>
          </a:p>
          <a:p>
            <a:pPr>
              <a:spcBef>
                <a:spcPts val="1800"/>
              </a:spcBef>
              <a:spcAft>
                <a:spcPts val="1800"/>
              </a:spcAft>
              <a:buFont typeface="Wingdings" panose="05000000000000000000" pitchFamily="2" charset="2"/>
              <a:buChar char="§"/>
            </a:pPr>
            <a:r>
              <a:rPr lang="en-US" sz="3600" dirty="0"/>
              <a:t> Meal service styles</a:t>
            </a:r>
          </a:p>
          <a:p>
            <a:pPr>
              <a:spcBef>
                <a:spcPts val="1800"/>
              </a:spcBef>
              <a:spcAft>
                <a:spcPts val="1800"/>
              </a:spcAft>
              <a:buFont typeface="Wingdings" panose="05000000000000000000" pitchFamily="2" charset="2"/>
              <a:buChar char="§"/>
            </a:pPr>
            <a:r>
              <a:rPr lang="en-US" sz="3600" dirty="0"/>
              <a:t> Advantages of using family style meal service</a:t>
            </a:r>
          </a:p>
          <a:p>
            <a:pPr>
              <a:spcBef>
                <a:spcPts val="1800"/>
              </a:spcBef>
              <a:spcAft>
                <a:spcPts val="1800"/>
              </a:spcAft>
              <a:buFont typeface="Wingdings" panose="05000000000000000000" pitchFamily="2" charset="2"/>
              <a:buChar char="§"/>
            </a:pPr>
            <a:r>
              <a:rPr lang="en-US" sz="3600" dirty="0"/>
              <a:t> Methods for implementing family style meal service</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185</a:t>
            </a:fld>
            <a:endParaRPr lang="en-US" dirty="0"/>
          </a:p>
        </p:txBody>
      </p:sp>
    </p:spTree>
    <p:extLst>
      <p:ext uri="{BB962C8B-B14F-4D97-AF65-F5344CB8AC3E}">
        <p14:creationId xmlns:p14="http://schemas.microsoft.com/office/powerpoint/2010/main" val="49626707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Afternoon Break</a:t>
            </a:r>
          </a:p>
        </p:txBody>
      </p:sp>
      <p:sp>
        <p:nvSpPr>
          <p:cNvPr id="6" name="Content Placeholder 5"/>
          <p:cNvSpPr>
            <a:spLocks noGrp="1"/>
          </p:cNvSpPr>
          <p:nvPr>
            <p:ph idx="13"/>
          </p:nvPr>
        </p:nvSpPr>
        <p:spPr>
          <a:xfrm>
            <a:off x="434716" y="1340123"/>
            <a:ext cx="5020154" cy="4760873"/>
          </a:xfrm>
        </p:spPr>
        <p:txBody>
          <a:bodyPr>
            <a:normAutofit/>
          </a:bodyPr>
          <a:lstStyle/>
          <a:p>
            <a:pPr marL="0" indent="0" algn="ctr">
              <a:buNone/>
            </a:pPr>
            <a:endParaRPr lang="en-US" sz="6000" dirty="0"/>
          </a:p>
          <a:p>
            <a:pPr marL="0" indent="0" algn="ctr">
              <a:buNone/>
            </a:pPr>
            <a:r>
              <a:rPr lang="en-US" sz="6000" b="1" dirty="0"/>
              <a:t>10 Minute Afternoon Break</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186</a:t>
            </a:fld>
            <a:endParaRPr lang="en-US" dirty="0"/>
          </a:p>
        </p:txBody>
      </p:sp>
      <p:pic>
        <p:nvPicPr>
          <p:cNvPr id="7" name="Picture 6">
            <a:extLst>
              <a:ext uri="{FF2B5EF4-FFF2-40B4-BE49-F238E27FC236}">
                <a16:creationId xmlns:a16="http://schemas.microsoft.com/office/drawing/2014/main" id="{619FF178-C9FA-407D-96A5-904D66A4EB0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959367" y="1255884"/>
            <a:ext cx="5440568" cy="4929349"/>
          </a:xfrm>
          <a:prstGeom prst="rect">
            <a:avLst/>
          </a:prstGeom>
        </p:spPr>
      </p:pic>
    </p:spTree>
    <p:extLst>
      <p:ext uri="{BB962C8B-B14F-4D97-AF65-F5344CB8AC3E}">
        <p14:creationId xmlns:p14="http://schemas.microsoft.com/office/powerpoint/2010/main" val="200508643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10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Knife Skills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187</a:t>
            </a:fld>
            <a:endParaRPr lang="en-US" dirty="0"/>
          </a:p>
        </p:txBody>
      </p:sp>
    </p:spTree>
    <p:extLst>
      <p:ext uri="{BB962C8B-B14F-4D97-AF65-F5344CB8AC3E}">
        <p14:creationId xmlns:p14="http://schemas.microsoft.com/office/powerpoint/2010/main" val="374212814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Knife Skills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Learning Objectives</a:t>
            </a:r>
          </a:p>
          <a:p>
            <a:pPr marL="0" indent="0">
              <a:buNone/>
            </a:pPr>
            <a:endParaRPr lang="en-US" sz="1400" dirty="0"/>
          </a:p>
          <a:p>
            <a:pPr>
              <a:spcBef>
                <a:spcPts val="1200"/>
              </a:spcBef>
              <a:spcAft>
                <a:spcPts val="600"/>
              </a:spcAft>
              <a:buFont typeface="Wingdings" panose="05000000000000000000" pitchFamily="2" charset="2"/>
              <a:buChar char="§"/>
            </a:pPr>
            <a:r>
              <a:rPr lang="en-US" sz="3600" dirty="0"/>
              <a:t>Knife safety</a:t>
            </a:r>
          </a:p>
          <a:p>
            <a:pPr>
              <a:spcBef>
                <a:spcPts val="1200"/>
              </a:spcBef>
              <a:spcAft>
                <a:spcPts val="600"/>
              </a:spcAft>
              <a:buFont typeface="Wingdings" panose="05000000000000000000" pitchFamily="2" charset="2"/>
              <a:buChar char="§"/>
            </a:pPr>
            <a:r>
              <a:rPr lang="en-US" sz="3600" dirty="0"/>
              <a:t>Knife maintenance</a:t>
            </a:r>
          </a:p>
          <a:p>
            <a:pPr>
              <a:spcBef>
                <a:spcPts val="1200"/>
              </a:spcBef>
              <a:spcAft>
                <a:spcPts val="600"/>
              </a:spcAft>
              <a:buFont typeface="Wingdings" panose="05000000000000000000" pitchFamily="2" charset="2"/>
              <a:buChar char="§"/>
            </a:pPr>
            <a:r>
              <a:rPr lang="en-US" sz="3600" dirty="0"/>
              <a:t>Proper use of a knife</a:t>
            </a:r>
          </a:p>
          <a:p>
            <a:pPr>
              <a:spcBef>
                <a:spcPts val="1200"/>
              </a:spcBef>
              <a:spcAft>
                <a:spcPts val="600"/>
              </a:spcAft>
              <a:buFont typeface="Wingdings" panose="05000000000000000000" pitchFamily="2" charset="2"/>
              <a:buChar char="§"/>
            </a:pPr>
            <a:r>
              <a:rPr lang="en-US" sz="3600" dirty="0"/>
              <a:t>Basic cuts of fruits and vegetables</a:t>
            </a:r>
          </a:p>
          <a:p>
            <a:pPr>
              <a:spcBef>
                <a:spcPts val="1200"/>
              </a:spcBef>
              <a:spcAft>
                <a:spcPts val="600"/>
              </a:spcAft>
              <a:buFont typeface="Wingdings" panose="05000000000000000000" pitchFamily="2" charset="2"/>
              <a:buChar char="§"/>
            </a:pPr>
            <a:r>
              <a:rPr lang="en-US" sz="3600" dirty="0"/>
              <a:t>Why knife skills are important</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188</a:t>
            </a:fld>
            <a:endParaRPr lang="en-US" dirty="0"/>
          </a:p>
        </p:txBody>
      </p:sp>
    </p:spTree>
    <p:extLst>
      <p:ext uri="{BB962C8B-B14F-4D97-AF65-F5344CB8AC3E}">
        <p14:creationId xmlns:p14="http://schemas.microsoft.com/office/powerpoint/2010/main" val="392142382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Knife Skills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sz="4800" dirty="0"/>
              <a:t>Safety First</a:t>
            </a:r>
          </a:p>
          <a:p>
            <a:pPr marL="0" indent="0">
              <a:buNone/>
            </a:pPr>
            <a:endParaRPr lang="en-US" sz="1400" dirty="0"/>
          </a:p>
          <a:p>
            <a:pPr>
              <a:spcBef>
                <a:spcPts val="1200"/>
              </a:spcBef>
              <a:spcAft>
                <a:spcPts val="600"/>
              </a:spcAft>
            </a:pPr>
            <a:r>
              <a:rPr lang="en-US" sz="3600" dirty="0"/>
              <a:t>Always use a sharp knife</a:t>
            </a:r>
          </a:p>
          <a:p>
            <a:pPr>
              <a:spcBef>
                <a:spcPts val="1200"/>
              </a:spcBef>
              <a:spcAft>
                <a:spcPts val="600"/>
              </a:spcAft>
            </a:pPr>
            <a:r>
              <a:rPr lang="en-US" sz="3600" dirty="0"/>
              <a:t>Never leave your knife unattended</a:t>
            </a:r>
          </a:p>
          <a:p>
            <a:pPr>
              <a:spcBef>
                <a:spcPts val="1200"/>
              </a:spcBef>
              <a:spcAft>
                <a:spcPts val="600"/>
              </a:spcAft>
            </a:pPr>
            <a:r>
              <a:rPr lang="en-US" sz="3600" dirty="0"/>
              <a:t>Never put your knife in a sink</a:t>
            </a:r>
          </a:p>
          <a:p>
            <a:pPr>
              <a:spcBef>
                <a:spcPts val="1200"/>
              </a:spcBef>
              <a:spcAft>
                <a:spcPts val="600"/>
              </a:spcAft>
            </a:pPr>
            <a:r>
              <a:rPr lang="en-US" sz="3600" dirty="0"/>
              <a:t>Always use proper technique </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189</a:t>
            </a:fld>
            <a:endParaRPr lang="en-US" dirty="0"/>
          </a:p>
        </p:txBody>
      </p:sp>
      <p:pic>
        <p:nvPicPr>
          <p:cNvPr id="12" name="Picture 11">
            <a:extLst>
              <a:ext uri="{FF2B5EF4-FFF2-40B4-BE49-F238E27FC236}">
                <a16:creationId xmlns:a16="http://schemas.microsoft.com/office/drawing/2014/main" id="{F4A95E59-8AF8-4FBB-BBDA-C1F728FF29C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444250" y="2238600"/>
            <a:ext cx="4457018" cy="2963917"/>
          </a:xfrm>
          <a:prstGeom prst="rect">
            <a:avLst/>
          </a:prstGeom>
        </p:spPr>
      </p:pic>
    </p:spTree>
    <p:extLst>
      <p:ext uri="{BB962C8B-B14F-4D97-AF65-F5344CB8AC3E}">
        <p14:creationId xmlns:p14="http://schemas.microsoft.com/office/powerpoint/2010/main" val="574866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Menu Planning Principle #5:  Think About Color</a:t>
            </a: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19</a:t>
            </a:fld>
            <a:endParaRPr lang="en-US" dirty="0"/>
          </a:p>
        </p:txBody>
      </p:sp>
      <p:pic>
        <p:nvPicPr>
          <p:cNvPr id="14" name="Picture 13">
            <a:extLst>
              <a:ext uri="{FF2B5EF4-FFF2-40B4-BE49-F238E27FC236}">
                <a16:creationId xmlns:a16="http://schemas.microsoft.com/office/drawing/2014/main" id="{48B88D3F-2B94-4ABB-8882-880C53E15259}"/>
              </a:ext>
            </a:extLst>
          </p:cNvPr>
          <p:cNvPicPr>
            <a:picLocks noChangeAspect="1"/>
          </p:cNvPicPr>
          <p:nvPr/>
        </p:nvPicPr>
        <p:blipFill>
          <a:blip r:embed="rId3"/>
          <a:stretch>
            <a:fillRect/>
          </a:stretch>
        </p:blipFill>
        <p:spPr>
          <a:xfrm rot="1501532">
            <a:off x="441865" y="3163631"/>
            <a:ext cx="2272869" cy="2181107"/>
          </a:xfrm>
          <a:prstGeom prst="rect">
            <a:avLst/>
          </a:prstGeom>
        </p:spPr>
      </p:pic>
      <p:pic>
        <p:nvPicPr>
          <p:cNvPr id="16" name="Picture 15">
            <a:extLst>
              <a:ext uri="{FF2B5EF4-FFF2-40B4-BE49-F238E27FC236}">
                <a16:creationId xmlns:a16="http://schemas.microsoft.com/office/drawing/2014/main" id="{CA25829B-708B-407F-9435-6B710CCC0B8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636994" y="3582864"/>
            <a:ext cx="1889772" cy="1535755"/>
          </a:xfrm>
          <a:prstGeom prst="rect">
            <a:avLst/>
          </a:prstGeom>
        </p:spPr>
      </p:pic>
      <p:pic>
        <p:nvPicPr>
          <p:cNvPr id="19" name="Picture 18">
            <a:extLst>
              <a:ext uri="{FF2B5EF4-FFF2-40B4-BE49-F238E27FC236}">
                <a16:creationId xmlns:a16="http://schemas.microsoft.com/office/drawing/2014/main" id="{49EEB188-D50A-4705-A5AA-329255A01DFF}"/>
              </a:ext>
            </a:extLst>
          </p:cNvPr>
          <p:cNvPicPr>
            <a:picLocks noChangeAspect="1"/>
          </p:cNvPicPr>
          <p:nvPr/>
        </p:nvPicPr>
        <p:blipFill>
          <a:blip r:embed="rId6"/>
          <a:stretch>
            <a:fillRect/>
          </a:stretch>
        </p:blipFill>
        <p:spPr>
          <a:xfrm>
            <a:off x="5887767" y="3582863"/>
            <a:ext cx="1671473" cy="1535755"/>
          </a:xfrm>
          <a:prstGeom prst="rect">
            <a:avLst/>
          </a:prstGeom>
        </p:spPr>
      </p:pic>
      <p:pic>
        <p:nvPicPr>
          <p:cNvPr id="21" name="Picture 20">
            <a:extLst>
              <a:ext uri="{FF2B5EF4-FFF2-40B4-BE49-F238E27FC236}">
                <a16:creationId xmlns:a16="http://schemas.microsoft.com/office/drawing/2014/main" id="{FDEF7A87-280F-459B-AB57-9AC553B8A575}"/>
              </a:ext>
            </a:extLst>
          </p:cNvPr>
          <p:cNvPicPr>
            <a:picLocks noChangeAspect="1"/>
          </p:cNvPicPr>
          <p:nvPr/>
        </p:nvPicPr>
        <p:blipFill>
          <a:blip r:embed="rId7"/>
          <a:stretch>
            <a:fillRect/>
          </a:stretch>
        </p:blipFill>
        <p:spPr>
          <a:xfrm>
            <a:off x="9303552" y="2858777"/>
            <a:ext cx="3292703" cy="2191606"/>
          </a:xfrm>
          <a:prstGeom prst="rect">
            <a:avLst/>
          </a:prstGeom>
        </p:spPr>
      </p:pic>
      <p:pic>
        <p:nvPicPr>
          <p:cNvPr id="23" name="Picture 22">
            <a:extLst>
              <a:ext uri="{FF2B5EF4-FFF2-40B4-BE49-F238E27FC236}">
                <a16:creationId xmlns:a16="http://schemas.microsoft.com/office/drawing/2014/main" id="{3461D611-8948-459C-A2BE-ED45BF53E86F}"/>
              </a:ext>
            </a:extLst>
          </p:cNvPr>
          <p:cNvPicPr>
            <a:picLocks noChangeAspect="1"/>
          </p:cNvPicPr>
          <p:nvPr/>
        </p:nvPicPr>
        <p:blipFill>
          <a:blip r:embed="rId8"/>
          <a:stretch>
            <a:fillRect/>
          </a:stretch>
        </p:blipFill>
        <p:spPr>
          <a:xfrm>
            <a:off x="7906730" y="3370088"/>
            <a:ext cx="2008385" cy="1544160"/>
          </a:xfrm>
          <a:prstGeom prst="rect">
            <a:avLst/>
          </a:prstGeom>
        </p:spPr>
      </p:pic>
      <p:pic>
        <p:nvPicPr>
          <p:cNvPr id="29" name="Picture 28">
            <a:extLst>
              <a:ext uri="{FF2B5EF4-FFF2-40B4-BE49-F238E27FC236}">
                <a16:creationId xmlns:a16="http://schemas.microsoft.com/office/drawing/2014/main" id="{71DE6362-926A-4E60-A9FB-7411A45275DC}"/>
              </a:ext>
            </a:extLst>
          </p:cNvPr>
          <p:cNvPicPr>
            <a:picLocks noChangeAspect="1"/>
          </p:cNvPicPr>
          <p:nvPr/>
        </p:nvPicPr>
        <p:blipFill>
          <a:blip r:embed="rId9"/>
          <a:stretch>
            <a:fillRect/>
          </a:stretch>
        </p:blipFill>
        <p:spPr>
          <a:xfrm>
            <a:off x="2207513" y="2858777"/>
            <a:ext cx="1712377" cy="1140443"/>
          </a:xfrm>
          <a:prstGeom prst="rect">
            <a:avLst/>
          </a:prstGeom>
        </p:spPr>
      </p:pic>
    </p:spTree>
    <p:extLst>
      <p:ext uri="{BB962C8B-B14F-4D97-AF65-F5344CB8AC3E}">
        <p14:creationId xmlns:p14="http://schemas.microsoft.com/office/powerpoint/2010/main" val="113158017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Knife Skills</a:t>
            </a:r>
          </a:p>
        </p:txBody>
      </p:sp>
      <p:sp>
        <p:nvSpPr>
          <p:cNvPr id="6" name="Content Placeholder 5"/>
          <p:cNvSpPr>
            <a:spLocks noGrp="1"/>
          </p:cNvSpPr>
          <p:nvPr>
            <p:ph idx="13"/>
          </p:nvPr>
        </p:nvSpPr>
        <p:spPr>
          <a:xfrm>
            <a:off x="507309" y="1371654"/>
            <a:ext cx="11466553" cy="4760873"/>
          </a:xfrm>
        </p:spPr>
        <p:txBody>
          <a:bodyPr>
            <a:normAutofit/>
          </a:bodyPr>
          <a:lstStyle/>
          <a:p>
            <a:pPr marL="0" indent="0">
              <a:buNone/>
            </a:pPr>
            <a:r>
              <a:rPr lang="en-US" dirty="0"/>
              <a:t>Proper technique when using a knife</a:t>
            </a:r>
          </a:p>
          <a:p>
            <a:pPr marL="0" indent="0">
              <a:buNone/>
            </a:pPr>
            <a:r>
              <a:rPr lang="en-US" dirty="0"/>
              <a:t>	No						Yes		</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190</a:t>
            </a:fld>
            <a:endParaRPr lang="en-US" dirty="0"/>
          </a:p>
        </p:txBody>
      </p:sp>
      <p:pic>
        <p:nvPicPr>
          <p:cNvPr id="3" name="Picture 2">
            <a:extLst>
              <a:ext uri="{FF2B5EF4-FFF2-40B4-BE49-F238E27FC236}">
                <a16:creationId xmlns:a16="http://schemas.microsoft.com/office/drawing/2014/main" id="{53CEB07F-99F5-47FE-B243-AE067A324755}"/>
              </a:ext>
            </a:extLst>
          </p:cNvPr>
          <p:cNvPicPr>
            <a:picLocks noChangeAspect="1"/>
          </p:cNvPicPr>
          <p:nvPr/>
        </p:nvPicPr>
        <p:blipFill>
          <a:blip r:embed="rId3"/>
          <a:stretch>
            <a:fillRect/>
          </a:stretch>
        </p:blipFill>
        <p:spPr>
          <a:xfrm>
            <a:off x="873675" y="2822028"/>
            <a:ext cx="4607652" cy="3071768"/>
          </a:xfrm>
          <a:prstGeom prst="rect">
            <a:avLst/>
          </a:prstGeom>
        </p:spPr>
      </p:pic>
      <p:pic>
        <p:nvPicPr>
          <p:cNvPr id="7" name="Picture 6">
            <a:extLst>
              <a:ext uri="{FF2B5EF4-FFF2-40B4-BE49-F238E27FC236}">
                <a16:creationId xmlns:a16="http://schemas.microsoft.com/office/drawing/2014/main" id="{28EEC232-D37E-4A11-B783-1F8FC2172B49}"/>
              </a:ext>
            </a:extLst>
          </p:cNvPr>
          <p:cNvPicPr>
            <a:picLocks noChangeAspect="1"/>
          </p:cNvPicPr>
          <p:nvPr/>
        </p:nvPicPr>
        <p:blipFill>
          <a:blip r:embed="rId4"/>
          <a:stretch>
            <a:fillRect/>
          </a:stretch>
        </p:blipFill>
        <p:spPr>
          <a:xfrm>
            <a:off x="6710675" y="2822027"/>
            <a:ext cx="4607652" cy="3071769"/>
          </a:xfrm>
          <a:prstGeom prst="rect">
            <a:avLst/>
          </a:prstGeom>
        </p:spPr>
      </p:pic>
    </p:spTree>
    <p:extLst>
      <p:ext uri="{BB962C8B-B14F-4D97-AF65-F5344CB8AC3E}">
        <p14:creationId xmlns:p14="http://schemas.microsoft.com/office/powerpoint/2010/main" val="111199161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Knife Skills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Maintaining Your Knife</a:t>
            </a:r>
          </a:p>
          <a:p>
            <a:pPr>
              <a:spcBef>
                <a:spcPts val="1200"/>
              </a:spcBef>
              <a:spcAft>
                <a:spcPts val="600"/>
              </a:spcAft>
              <a:buFont typeface="Wingdings" panose="05000000000000000000" pitchFamily="2" charset="2"/>
              <a:buChar char="§"/>
            </a:pPr>
            <a:r>
              <a:rPr lang="en-US" sz="3600" dirty="0"/>
              <a:t> Washing- Use mild dish soap and wash by hand</a:t>
            </a:r>
          </a:p>
          <a:p>
            <a:pPr>
              <a:spcBef>
                <a:spcPts val="1200"/>
              </a:spcBef>
              <a:spcAft>
                <a:spcPts val="600"/>
              </a:spcAft>
              <a:buFont typeface="Wingdings" panose="05000000000000000000" pitchFamily="2" charset="2"/>
              <a:buChar char="§"/>
            </a:pPr>
            <a:r>
              <a:rPr lang="en-US" sz="3600" dirty="0"/>
              <a:t> Maintenance- Use a steel every time you use your knife</a:t>
            </a:r>
          </a:p>
          <a:p>
            <a:pPr marL="0" indent="0">
              <a:spcBef>
                <a:spcPts val="1200"/>
              </a:spcBef>
              <a:spcAft>
                <a:spcPts val="600"/>
              </a:spcAft>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191</a:t>
            </a:fld>
            <a:endParaRPr lang="en-US" dirty="0"/>
          </a:p>
        </p:txBody>
      </p:sp>
      <p:pic>
        <p:nvPicPr>
          <p:cNvPr id="3" name="Picture 2">
            <a:extLst>
              <a:ext uri="{FF2B5EF4-FFF2-40B4-BE49-F238E27FC236}">
                <a16:creationId xmlns:a16="http://schemas.microsoft.com/office/drawing/2014/main" id="{75E1A60D-4E0C-40C1-8242-F2B3A2381712}"/>
              </a:ext>
            </a:extLst>
          </p:cNvPr>
          <p:cNvPicPr>
            <a:picLocks noChangeAspect="1"/>
          </p:cNvPicPr>
          <p:nvPr/>
        </p:nvPicPr>
        <p:blipFill>
          <a:blip r:embed="rId3"/>
          <a:stretch>
            <a:fillRect/>
          </a:stretch>
        </p:blipFill>
        <p:spPr>
          <a:xfrm>
            <a:off x="2680137" y="3413794"/>
            <a:ext cx="5454869" cy="3068364"/>
          </a:xfrm>
          <a:prstGeom prst="rect">
            <a:avLst/>
          </a:prstGeom>
        </p:spPr>
      </p:pic>
    </p:spTree>
    <p:extLst>
      <p:ext uri="{BB962C8B-B14F-4D97-AF65-F5344CB8AC3E}">
        <p14:creationId xmlns:p14="http://schemas.microsoft.com/office/powerpoint/2010/main" val="249920970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4304" y="0"/>
            <a:ext cx="10515600" cy="988601"/>
          </a:xfrm>
        </p:spPr>
        <p:txBody>
          <a:bodyPr/>
          <a:lstStyle/>
          <a:p>
            <a:r>
              <a:rPr lang="en-US" dirty="0"/>
              <a:t>Knife Skills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Sharpening- Manual sharpener or electric?</a:t>
            </a: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192</a:t>
            </a:fld>
            <a:endParaRPr lang="en-US" dirty="0"/>
          </a:p>
        </p:txBody>
      </p:sp>
      <p:pic>
        <p:nvPicPr>
          <p:cNvPr id="9" name="Picture 8">
            <a:extLst>
              <a:ext uri="{FF2B5EF4-FFF2-40B4-BE49-F238E27FC236}">
                <a16:creationId xmlns:a16="http://schemas.microsoft.com/office/drawing/2014/main" id="{60D54BA0-CBFA-4D2F-8FD3-5F83F1B8E4D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58994" y="2009489"/>
            <a:ext cx="4102667" cy="4102667"/>
          </a:xfrm>
          <a:prstGeom prst="rect">
            <a:avLst/>
          </a:prstGeom>
        </p:spPr>
      </p:pic>
      <p:pic>
        <p:nvPicPr>
          <p:cNvPr id="12" name="Picture 11">
            <a:extLst>
              <a:ext uri="{FF2B5EF4-FFF2-40B4-BE49-F238E27FC236}">
                <a16:creationId xmlns:a16="http://schemas.microsoft.com/office/drawing/2014/main" id="{5C98CA4A-940B-49E5-915F-1AB4EBCD578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036409" y="2162522"/>
            <a:ext cx="6155591" cy="3544595"/>
          </a:xfrm>
          <a:prstGeom prst="rect">
            <a:avLst/>
          </a:prstGeom>
        </p:spPr>
      </p:pic>
    </p:spTree>
    <p:extLst>
      <p:ext uri="{BB962C8B-B14F-4D97-AF65-F5344CB8AC3E}">
        <p14:creationId xmlns:p14="http://schemas.microsoft.com/office/powerpoint/2010/main" val="51691575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Knife Skills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Setting up your cutting mat or board</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193</a:t>
            </a:fld>
            <a:endParaRPr lang="en-US" dirty="0"/>
          </a:p>
        </p:txBody>
      </p:sp>
      <p:pic>
        <p:nvPicPr>
          <p:cNvPr id="7" name="Picture 6">
            <a:extLst>
              <a:ext uri="{FF2B5EF4-FFF2-40B4-BE49-F238E27FC236}">
                <a16:creationId xmlns:a16="http://schemas.microsoft.com/office/drawing/2014/main" id="{90F1DDFD-0365-47C0-951F-BB504C3E8485}"/>
              </a:ext>
            </a:extLst>
          </p:cNvPr>
          <p:cNvPicPr>
            <a:picLocks noChangeAspect="1"/>
          </p:cNvPicPr>
          <p:nvPr/>
        </p:nvPicPr>
        <p:blipFill>
          <a:blip r:embed="rId3"/>
          <a:stretch>
            <a:fillRect/>
          </a:stretch>
        </p:blipFill>
        <p:spPr>
          <a:xfrm>
            <a:off x="2412124" y="2048683"/>
            <a:ext cx="6818538" cy="4545692"/>
          </a:xfrm>
          <a:prstGeom prst="rect">
            <a:avLst/>
          </a:prstGeom>
        </p:spPr>
      </p:pic>
    </p:spTree>
    <p:extLst>
      <p:ext uri="{BB962C8B-B14F-4D97-AF65-F5344CB8AC3E}">
        <p14:creationId xmlns:p14="http://schemas.microsoft.com/office/powerpoint/2010/main" val="253929583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Knife Skills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How to hold your knife</a:t>
            </a: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194</a:t>
            </a:fld>
            <a:endParaRPr lang="en-US" dirty="0"/>
          </a:p>
        </p:txBody>
      </p:sp>
      <p:pic>
        <p:nvPicPr>
          <p:cNvPr id="3" name="Picture 2">
            <a:extLst>
              <a:ext uri="{FF2B5EF4-FFF2-40B4-BE49-F238E27FC236}">
                <a16:creationId xmlns:a16="http://schemas.microsoft.com/office/drawing/2014/main" id="{360BAC72-0BFD-4182-95DB-D6055523B9D3}"/>
              </a:ext>
            </a:extLst>
          </p:cNvPr>
          <p:cNvPicPr>
            <a:picLocks noChangeAspect="1"/>
          </p:cNvPicPr>
          <p:nvPr/>
        </p:nvPicPr>
        <p:blipFill>
          <a:blip r:embed="rId3"/>
          <a:stretch>
            <a:fillRect/>
          </a:stretch>
        </p:blipFill>
        <p:spPr>
          <a:xfrm>
            <a:off x="1119352" y="2109951"/>
            <a:ext cx="4272455" cy="4272455"/>
          </a:xfrm>
          <a:prstGeom prst="rect">
            <a:avLst/>
          </a:prstGeom>
        </p:spPr>
      </p:pic>
      <p:pic>
        <p:nvPicPr>
          <p:cNvPr id="7" name="Picture 6">
            <a:extLst>
              <a:ext uri="{FF2B5EF4-FFF2-40B4-BE49-F238E27FC236}">
                <a16:creationId xmlns:a16="http://schemas.microsoft.com/office/drawing/2014/main" id="{AEB1F4E6-D2AA-4C0A-9A4D-8730A99546E9}"/>
              </a:ext>
            </a:extLst>
          </p:cNvPr>
          <p:cNvPicPr>
            <a:picLocks noChangeAspect="1"/>
          </p:cNvPicPr>
          <p:nvPr/>
        </p:nvPicPr>
        <p:blipFill>
          <a:blip r:embed="rId4"/>
          <a:stretch>
            <a:fillRect/>
          </a:stretch>
        </p:blipFill>
        <p:spPr>
          <a:xfrm>
            <a:off x="5348602" y="2109950"/>
            <a:ext cx="6408683" cy="4272455"/>
          </a:xfrm>
          <a:prstGeom prst="rect">
            <a:avLst/>
          </a:prstGeom>
        </p:spPr>
      </p:pic>
    </p:spTree>
    <p:extLst>
      <p:ext uri="{BB962C8B-B14F-4D97-AF65-F5344CB8AC3E}">
        <p14:creationId xmlns:p14="http://schemas.microsoft.com/office/powerpoint/2010/main" val="107986717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Knife Skills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Basic Cuts- Large Dice (¾” x ¾” x ¾”)</a:t>
            </a:r>
          </a:p>
          <a:p>
            <a:pPr marL="0" indent="0">
              <a:buNone/>
            </a:pPr>
            <a:endParaRPr lang="en-US" dirty="0"/>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195</a:t>
            </a:fld>
            <a:endParaRPr lang="en-US" dirty="0"/>
          </a:p>
        </p:txBody>
      </p:sp>
      <p:pic>
        <p:nvPicPr>
          <p:cNvPr id="3" name="Picture 2">
            <a:extLst>
              <a:ext uri="{FF2B5EF4-FFF2-40B4-BE49-F238E27FC236}">
                <a16:creationId xmlns:a16="http://schemas.microsoft.com/office/drawing/2014/main" id="{D193F66D-E33B-491D-B5E3-B318948BA973}"/>
              </a:ext>
            </a:extLst>
          </p:cNvPr>
          <p:cNvPicPr>
            <a:picLocks noChangeAspect="1"/>
          </p:cNvPicPr>
          <p:nvPr/>
        </p:nvPicPr>
        <p:blipFill>
          <a:blip r:embed="rId3"/>
          <a:stretch>
            <a:fillRect/>
          </a:stretch>
        </p:blipFill>
        <p:spPr>
          <a:xfrm>
            <a:off x="1472762" y="2097129"/>
            <a:ext cx="7141307" cy="4760872"/>
          </a:xfrm>
          <a:prstGeom prst="rect">
            <a:avLst/>
          </a:prstGeom>
        </p:spPr>
      </p:pic>
    </p:spTree>
    <p:extLst>
      <p:ext uri="{BB962C8B-B14F-4D97-AF65-F5344CB8AC3E}">
        <p14:creationId xmlns:p14="http://schemas.microsoft.com/office/powerpoint/2010/main" val="191906745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Knife Skills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Basic Cuts- Medium Dice (½” x ½” x ½”)</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196</a:t>
            </a:fld>
            <a:endParaRPr lang="en-US" dirty="0"/>
          </a:p>
        </p:txBody>
      </p:sp>
      <p:pic>
        <p:nvPicPr>
          <p:cNvPr id="3" name="Picture 2">
            <a:extLst>
              <a:ext uri="{FF2B5EF4-FFF2-40B4-BE49-F238E27FC236}">
                <a16:creationId xmlns:a16="http://schemas.microsoft.com/office/drawing/2014/main" id="{2047817F-C040-4B15-AB24-3E77A37A4FA9}"/>
              </a:ext>
            </a:extLst>
          </p:cNvPr>
          <p:cNvPicPr>
            <a:picLocks noChangeAspect="1"/>
          </p:cNvPicPr>
          <p:nvPr/>
        </p:nvPicPr>
        <p:blipFill>
          <a:blip r:embed="rId3"/>
          <a:stretch>
            <a:fillRect/>
          </a:stretch>
        </p:blipFill>
        <p:spPr>
          <a:xfrm>
            <a:off x="1229710" y="1962051"/>
            <a:ext cx="7198272" cy="4798848"/>
          </a:xfrm>
          <a:prstGeom prst="rect">
            <a:avLst/>
          </a:prstGeom>
        </p:spPr>
      </p:pic>
    </p:spTree>
    <p:extLst>
      <p:ext uri="{BB962C8B-B14F-4D97-AF65-F5344CB8AC3E}">
        <p14:creationId xmlns:p14="http://schemas.microsoft.com/office/powerpoint/2010/main" val="206834935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Knife Skills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Basic Cuts- Small Dice (¼” x ¼” x ¼“)</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197</a:t>
            </a:fld>
            <a:endParaRPr lang="en-US" dirty="0"/>
          </a:p>
        </p:txBody>
      </p:sp>
      <p:pic>
        <p:nvPicPr>
          <p:cNvPr id="3" name="Picture 2">
            <a:extLst>
              <a:ext uri="{FF2B5EF4-FFF2-40B4-BE49-F238E27FC236}">
                <a16:creationId xmlns:a16="http://schemas.microsoft.com/office/drawing/2014/main" id="{32F98164-4A5D-4D6D-BF04-368769EAD473}"/>
              </a:ext>
            </a:extLst>
          </p:cNvPr>
          <p:cNvPicPr>
            <a:picLocks noChangeAspect="1"/>
          </p:cNvPicPr>
          <p:nvPr/>
        </p:nvPicPr>
        <p:blipFill>
          <a:blip r:embed="rId3"/>
          <a:stretch>
            <a:fillRect/>
          </a:stretch>
        </p:blipFill>
        <p:spPr>
          <a:xfrm>
            <a:off x="1267810" y="2056644"/>
            <a:ext cx="7056383" cy="4704255"/>
          </a:xfrm>
          <a:prstGeom prst="rect">
            <a:avLst/>
          </a:prstGeom>
        </p:spPr>
      </p:pic>
    </p:spTree>
    <p:extLst>
      <p:ext uri="{BB962C8B-B14F-4D97-AF65-F5344CB8AC3E}">
        <p14:creationId xmlns:p14="http://schemas.microsoft.com/office/powerpoint/2010/main" val="311081718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Knife Skills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Basic Cuts- Julienne: (1/8” x 1/8”x 1/8”)</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198</a:t>
            </a:fld>
            <a:endParaRPr lang="en-US" dirty="0"/>
          </a:p>
        </p:txBody>
      </p:sp>
      <p:pic>
        <p:nvPicPr>
          <p:cNvPr id="3" name="Picture 2">
            <a:extLst>
              <a:ext uri="{FF2B5EF4-FFF2-40B4-BE49-F238E27FC236}">
                <a16:creationId xmlns:a16="http://schemas.microsoft.com/office/drawing/2014/main" id="{AC19F568-A9DD-4DE8-95E9-017E8278F6CD}"/>
              </a:ext>
            </a:extLst>
          </p:cNvPr>
          <p:cNvPicPr>
            <a:picLocks noChangeAspect="1"/>
          </p:cNvPicPr>
          <p:nvPr/>
        </p:nvPicPr>
        <p:blipFill>
          <a:blip r:embed="rId3"/>
          <a:stretch>
            <a:fillRect/>
          </a:stretch>
        </p:blipFill>
        <p:spPr>
          <a:xfrm>
            <a:off x="1378169" y="1985579"/>
            <a:ext cx="7308631" cy="4872421"/>
          </a:xfrm>
          <a:prstGeom prst="rect">
            <a:avLst/>
          </a:prstGeom>
        </p:spPr>
      </p:pic>
    </p:spTree>
    <p:extLst>
      <p:ext uri="{BB962C8B-B14F-4D97-AF65-F5344CB8AC3E}">
        <p14:creationId xmlns:p14="http://schemas.microsoft.com/office/powerpoint/2010/main" val="272273271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Knife Skills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Basic Cuts- Chiffonade (fine shreds)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199</a:t>
            </a:fld>
            <a:endParaRPr lang="en-US" dirty="0"/>
          </a:p>
        </p:txBody>
      </p:sp>
      <p:pic>
        <p:nvPicPr>
          <p:cNvPr id="3" name="Picture 2">
            <a:extLst>
              <a:ext uri="{FF2B5EF4-FFF2-40B4-BE49-F238E27FC236}">
                <a16:creationId xmlns:a16="http://schemas.microsoft.com/office/drawing/2014/main" id="{0EE44BFC-1085-4CC2-A73B-435AC2165513}"/>
              </a:ext>
            </a:extLst>
          </p:cNvPr>
          <p:cNvPicPr>
            <a:picLocks noChangeAspect="1"/>
          </p:cNvPicPr>
          <p:nvPr/>
        </p:nvPicPr>
        <p:blipFill>
          <a:blip r:embed="rId3"/>
          <a:stretch>
            <a:fillRect/>
          </a:stretch>
        </p:blipFill>
        <p:spPr>
          <a:xfrm>
            <a:off x="1535825" y="1996089"/>
            <a:ext cx="7292866" cy="4861911"/>
          </a:xfrm>
          <a:prstGeom prst="rect">
            <a:avLst/>
          </a:prstGeom>
        </p:spPr>
      </p:pic>
    </p:spTree>
    <p:extLst>
      <p:ext uri="{BB962C8B-B14F-4D97-AF65-F5344CB8AC3E}">
        <p14:creationId xmlns:p14="http://schemas.microsoft.com/office/powerpoint/2010/main" val="4160783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Housekeeping</a:t>
            </a:r>
          </a:p>
        </p:txBody>
      </p:sp>
      <p:sp>
        <p:nvSpPr>
          <p:cNvPr id="6" name="Content Placeholder 5"/>
          <p:cNvSpPr>
            <a:spLocks noGrp="1"/>
          </p:cNvSpPr>
          <p:nvPr>
            <p:ph idx="13"/>
          </p:nvPr>
        </p:nvSpPr>
        <p:spPr>
          <a:xfrm>
            <a:off x="434305" y="1340124"/>
            <a:ext cx="6660178" cy="4351338"/>
          </a:xfrm>
        </p:spPr>
        <p:txBody>
          <a:bodyPr/>
          <a:lstStyle/>
          <a:p>
            <a:pPr>
              <a:spcBef>
                <a:spcPts val="1200"/>
              </a:spcBef>
              <a:spcAft>
                <a:spcPts val="1200"/>
              </a:spcAft>
              <a:buFont typeface="Wingdings" panose="05000000000000000000" pitchFamily="2" charset="2"/>
              <a:buChar char="§"/>
            </a:pPr>
            <a:endParaRPr lang="en-US" sz="1800" dirty="0"/>
          </a:p>
          <a:p>
            <a:pPr>
              <a:spcBef>
                <a:spcPts val="1200"/>
              </a:spcBef>
              <a:spcAft>
                <a:spcPts val="1200"/>
              </a:spcAft>
              <a:buFont typeface="Wingdings" panose="05000000000000000000" pitchFamily="2" charset="2"/>
              <a:buChar char="§"/>
            </a:pPr>
            <a:r>
              <a:rPr lang="en-US" sz="3600" dirty="0"/>
              <a:t>Restroom location</a:t>
            </a:r>
          </a:p>
          <a:p>
            <a:pPr>
              <a:spcAft>
                <a:spcPts val="1200"/>
              </a:spcAft>
              <a:buFont typeface="Wingdings" panose="05000000000000000000" pitchFamily="2" charset="2"/>
              <a:buChar char="§"/>
            </a:pPr>
            <a:r>
              <a:rPr lang="en-US" sz="3600" dirty="0"/>
              <a:t>Breaks</a:t>
            </a:r>
          </a:p>
          <a:p>
            <a:pPr>
              <a:spcAft>
                <a:spcPts val="1200"/>
              </a:spcAft>
              <a:buFont typeface="Wingdings" panose="05000000000000000000" pitchFamily="2" charset="2"/>
              <a:buChar char="§"/>
            </a:pPr>
            <a:r>
              <a:rPr lang="en-US" sz="3600" dirty="0"/>
              <a:t>Bike rack for questions</a:t>
            </a:r>
          </a:p>
          <a:p>
            <a:pPr>
              <a:spcAft>
                <a:spcPts val="1200"/>
              </a:spcAft>
              <a:buFont typeface="Wingdings" panose="05000000000000000000" pitchFamily="2" charset="2"/>
              <a:buChar char="§"/>
            </a:pPr>
            <a:r>
              <a:rPr lang="en-US" sz="3600" dirty="0"/>
              <a:t>Participants packet</a:t>
            </a:r>
          </a:p>
          <a:p>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2</a:t>
            </a:fld>
            <a:endParaRPr lang="en-US" dirty="0"/>
          </a:p>
        </p:txBody>
      </p:sp>
      <p:pic>
        <p:nvPicPr>
          <p:cNvPr id="5" name="Picture 3" descr="Hands rais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1661" y="1173370"/>
            <a:ext cx="5852201" cy="468484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882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9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725447" y="5901473"/>
            <a:ext cx="11466553" cy="988602"/>
          </a:xfrm>
        </p:spPr>
        <p:txBody>
          <a:bodyPr>
            <a:normAutofit/>
          </a:bodyPr>
          <a:lstStyle/>
          <a:p>
            <a:pPr marL="0" indent="0">
              <a:buNone/>
            </a:pPr>
            <a:r>
              <a:rPr lang="en-US" b="1" dirty="0">
                <a:solidFill>
                  <a:schemeClr val="tx1"/>
                </a:solidFill>
              </a:rPr>
              <a:t>Menu Planning Principle #6:  Consider Eye Appeal</a:t>
            </a: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20</a:t>
            </a:fld>
            <a:endParaRPr lang="en-US" dirty="0"/>
          </a:p>
        </p:txBody>
      </p:sp>
    </p:spTree>
    <p:extLst>
      <p:ext uri="{BB962C8B-B14F-4D97-AF65-F5344CB8AC3E}">
        <p14:creationId xmlns:p14="http://schemas.microsoft.com/office/powerpoint/2010/main" val="318360194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Knife Skills</a:t>
            </a:r>
          </a:p>
        </p:txBody>
      </p:sp>
      <p:sp>
        <p:nvSpPr>
          <p:cNvPr id="6" name="Content Placeholder 5"/>
          <p:cNvSpPr>
            <a:spLocks noGrp="1"/>
          </p:cNvSpPr>
          <p:nvPr>
            <p:ph idx="13"/>
          </p:nvPr>
        </p:nvSpPr>
        <p:spPr>
          <a:xfrm>
            <a:off x="6096000" y="1340123"/>
            <a:ext cx="5104416" cy="4760873"/>
          </a:xfrm>
        </p:spPr>
        <p:txBody>
          <a:bodyPr>
            <a:normAutofit/>
          </a:bodyPr>
          <a:lstStyle/>
          <a:p>
            <a:pPr marL="0" indent="0" algn="ctr">
              <a:buNone/>
            </a:pPr>
            <a:endParaRPr lang="en-US" sz="4800" b="1" dirty="0"/>
          </a:p>
          <a:p>
            <a:pPr marL="0" indent="0" algn="ctr">
              <a:buNone/>
            </a:pPr>
            <a:r>
              <a:rPr lang="en-US" sz="7200" b="1" dirty="0"/>
              <a:t>Practice your </a:t>
            </a:r>
          </a:p>
          <a:p>
            <a:pPr marL="0" indent="0" algn="ctr">
              <a:buNone/>
            </a:pPr>
            <a:r>
              <a:rPr lang="en-US" sz="7200" b="1" dirty="0"/>
              <a:t>knife skills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200</a:t>
            </a:fld>
            <a:endParaRPr lang="en-US" dirty="0"/>
          </a:p>
        </p:txBody>
      </p:sp>
      <p:pic>
        <p:nvPicPr>
          <p:cNvPr id="3" name="Picture 2">
            <a:extLst>
              <a:ext uri="{FF2B5EF4-FFF2-40B4-BE49-F238E27FC236}">
                <a16:creationId xmlns:a16="http://schemas.microsoft.com/office/drawing/2014/main" id="{46E78471-7BCE-4481-875A-2DC74A6F0AB1}"/>
              </a:ext>
            </a:extLst>
          </p:cNvPr>
          <p:cNvPicPr>
            <a:picLocks noChangeAspect="1"/>
          </p:cNvPicPr>
          <p:nvPr/>
        </p:nvPicPr>
        <p:blipFill>
          <a:blip r:embed="rId3"/>
          <a:stretch>
            <a:fillRect/>
          </a:stretch>
        </p:blipFill>
        <p:spPr>
          <a:xfrm>
            <a:off x="1101943" y="988600"/>
            <a:ext cx="4440855" cy="5869399"/>
          </a:xfrm>
          <a:prstGeom prst="rect">
            <a:avLst/>
          </a:prstGeom>
        </p:spPr>
      </p:pic>
    </p:spTree>
    <p:extLst>
      <p:ext uri="{BB962C8B-B14F-4D97-AF65-F5344CB8AC3E}">
        <p14:creationId xmlns:p14="http://schemas.microsoft.com/office/powerpoint/2010/main" val="95025437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Questions?</a:t>
            </a:r>
          </a:p>
        </p:txBody>
      </p:sp>
      <p:sp>
        <p:nvSpPr>
          <p:cNvPr id="5" name="Subtitle 2"/>
          <p:cNvSpPr txBox="1">
            <a:spLocks/>
          </p:cNvSpPr>
          <p:nvPr/>
        </p:nvSpPr>
        <p:spPr>
          <a:xfrm>
            <a:off x="656449" y="2300380"/>
            <a:ext cx="9144000" cy="24480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cap="all" baseline="0">
                <a:solidFill>
                  <a:schemeClr val="bg1"/>
                </a:solidFill>
                <a:latin typeface="Open Sans Light" panose="020B03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1000"/>
              </a:spcBef>
            </a:pPr>
            <a:r>
              <a:rPr lang="en-US" b="1" cap="none" baseline="0" dirty="0">
                <a:solidFill>
                  <a:schemeClr val="tx1">
                    <a:lumMod val="90000"/>
                    <a:lumOff val="10000"/>
                  </a:schemeClr>
                </a:solidFill>
                <a:latin typeface="+mj-lt"/>
              </a:rPr>
              <a:t>Kim Huntley </a:t>
            </a:r>
            <a:r>
              <a:rPr lang="en-US" cap="none" baseline="0" dirty="0">
                <a:solidFill>
                  <a:schemeClr val="tx1">
                    <a:lumMod val="90000"/>
                    <a:lumOff val="10000"/>
                  </a:schemeClr>
                </a:solidFill>
                <a:latin typeface="+mj-lt"/>
              </a:rPr>
              <a:t>| Child and Adult Food Care Program</a:t>
            </a:r>
          </a:p>
          <a:p>
            <a:pPr>
              <a:lnSpc>
                <a:spcPct val="110000"/>
              </a:lnSpc>
              <a:spcBef>
                <a:spcPts val="0"/>
              </a:spcBef>
            </a:pPr>
            <a:r>
              <a:rPr lang="en-US" cap="none" dirty="0">
                <a:solidFill>
                  <a:schemeClr val="tx1">
                    <a:lumMod val="90000"/>
                    <a:lumOff val="10000"/>
                  </a:schemeClr>
                </a:solidFill>
                <a:latin typeface="+mj-lt"/>
              </a:rPr>
              <a:t>Child Nutrition Programs, Idaho State Department of Education</a:t>
            </a:r>
          </a:p>
          <a:p>
            <a:pPr>
              <a:lnSpc>
                <a:spcPct val="110000"/>
              </a:lnSpc>
              <a:spcBef>
                <a:spcPts val="0"/>
              </a:spcBef>
            </a:pPr>
            <a:r>
              <a:rPr lang="en-US" cap="none" dirty="0">
                <a:solidFill>
                  <a:schemeClr val="tx1">
                    <a:lumMod val="90000"/>
                    <a:lumOff val="10000"/>
                  </a:schemeClr>
                </a:solidFill>
                <a:latin typeface="+mj-lt"/>
              </a:rPr>
              <a:t>650 W State Street, Boise, ID 83702</a:t>
            </a:r>
          </a:p>
          <a:p>
            <a:pPr>
              <a:lnSpc>
                <a:spcPct val="110000"/>
              </a:lnSpc>
              <a:spcBef>
                <a:spcPts val="0"/>
              </a:spcBef>
            </a:pPr>
            <a:r>
              <a:rPr lang="en-US" cap="none" dirty="0">
                <a:solidFill>
                  <a:schemeClr val="tx1">
                    <a:lumMod val="90000"/>
                    <a:lumOff val="10000"/>
                  </a:schemeClr>
                </a:solidFill>
                <a:latin typeface="+mj-lt"/>
              </a:rPr>
              <a:t>208 </a:t>
            </a:r>
            <a:r>
              <a:rPr lang="en-US" cap="none" baseline="0" dirty="0">
                <a:solidFill>
                  <a:schemeClr val="tx1">
                    <a:lumMod val="90000"/>
                    <a:lumOff val="10000"/>
                  </a:schemeClr>
                </a:solidFill>
                <a:latin typeface="+mj-lt"/>
              </a:rPr>
              <a:t>332 6935 </a:t>
            </a:r>
          </a:p>
          <a:p>
            <a:pPr>
              <a:lnSpc>
                <a:spcPct val="110000"/>
              </a:lnSpc>
              <a:spcBef>
                <a:spcPts val="0"/>
              </a:spcBef>
            </a:pPr>
            <a:r>
              <a:rPr lang="en-US" cap="none" baseline="0" dirty="0">
                <a:solidFill>
                  <a:schemeClr val="tx1">
                    <a:lumMod val="90000"/>
                    <a:lumOff val="10000"/>
                  </a:schemeClr>
                </a:solidFill>
                <a:latin typeface="+mj-lt"/>
                <a:hlinkClick r:id="rId3" tooltip="email address"/>
              </a:rPr>
              <a:t>khuntley@sde.Idaho.gov</a:t>
            </a:r>
            <a:endParaRPr lang="en-US" cap="none" baseline="0" dirty="0">
              <a:solidFill>
                <a:schemeClr val="tx1">
                  <a:lumMod val="90000"/>
                  <a:lumOff val="10000"/>
                </a:schemeClr>
              </a:solidFill>
              <a:latin typeface="+mj-lt"/>
            </a:endParaRPr>
          </a:p>
          <a:p>
            <a:pPr>
              <a:lnSpc>
                <a:spcPct val="110000"/>
              </a:lnSpc>
              <a:spcBef>
                <a:spcPts val="0"/>
              </a:spcBef>
            </a:pPr>
            <a:r>
              <a:rPr lang="en-US" cap="none" dirty="0">
                <a:solidFill>
                  <a:schemeClr val="tx1">
                    <a:lumMod val="90000"/>
                    <a:lumOff val="10000"/>
                  </a:schemeClr>
                </a:solidFill>
                <a:latin typeface="+mj-lt"/>
                <a:hlinkClick r:id="rId4" tooltip="CNP CACFP Website"/>
              </a:rPr>
              <a:t>www.sde.idaho.gov/cnp/cacfp</a:t>
            </a:r>
            <a:endParaRPr lang="en-US" cap="none" baseline="0" dirty="0">
              <a:solidFill>
                <a:schemeClr val="tx1">
                  <a:lumMod val="90000"/>
                  <a:lumOff val="10000"/>
                </a:schemeClr>
              </a:solidFill>
              <a:latin typeface="+mj-lt"/>
            </a:endParaRPr>
          </a:p>
        </p:txBody>
      </p:sp>
      <p:sp>
        <p:nvSpPr>
          <p:cNvPr id="18" name="Slide Number Placeholder 17"/>
          <p:cNvSpPr>
            <a:spLocks noGrp="1"/>
          </p:cNvSpPr>
          <p:nvPr>
            <p:ph type="sldNum" sz="quarter" idx="12"/>
          </p:nvPr>
        </p:nvSpPr>
        <p:spPr/>
        <p:txBody>
          <a:bodyPr/>
          <a:lstStyle/>
          <a:p>
            <a:r>
              <a:rPr lang="en-US" dirty="0"/>
              <a:t>  CACFP Menu Planning and Records| </a:t>
            </a:r>
            <a:fld id="{C26AAFF7-C4D7-4A72-B8FA-A17532192431}" type="slidenum">
              <a:rPr lang="en-US" smtClean="0"/>
              <a:pPr/>
              <a:t>201</a:t>
            </a:fld>
            <a:endParaRPr lang="en-US" dirty="0"/>
          </a:p>
        </p:txBody>
      </p:sp>
    </p:spTree>
    <p:extLst>
      <p:ext uri="{BB962C8B-B14F-4D97-AF65-F5344CB8AC3E}">
        <p14:creationId xmlns:p14="http://schemas.microsoft.com/office/powerpoint/2010/main" val="271085166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Nondiscrimination Statement</a:t>
            </a:r>
          </a:p>
        </p:txBody>
      </p:sp>
      <p:sp>
        <p:nvSpPr>
          <p:cNvPr id="6" name="Content Placeholder 5"/>
          <p:cNvSpPr>
            <a:spLocks noGrp="1"/>
          </p:cNvSpPr>
          <p:nvPr>
            <p:ph idx="13"/>
          </p:nvPr>
        </p:nvSpPr>
        <p:spPr>
          <a:xfrm>
            <a:off x="379141" y="1340123"/>
            <a:ext cx="11351942" cy="4848803"/>
          </a:xfrm>
        </p:spPr>
        <p:txBody>
          <a:bodyPr>
            <a:normAutofit lnSpcReduction="10000"/>
          </a:bodyPr>
          <a:lstStyle/>
          <a:p>
            <a:pPr marL="0" lvl="0" indent="0">
              <a:lnSpc>
                <a:spcPct val="100000"/>
              </a:lnSpc>
              <a:spcBef>
                <a:spcPts val="0"/>
              </a:spcBef>
              <a:buNone/>
            </a:pPr>
            <a:r>
              <a:rPr lang="en-US" sz="1600" dirty="0">
                <a:solidFill>
                  <a:srgbClr val="262626"/>
                </a:solidFill>
                <a:latin typeface="Calibri" panose="020F0502020204030204"/>
                <a:ea typeface="+mn-ea"/>
                <a:cs typeface="+mn-cs"/>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a:t>
            </a:r>
          </a:p>
          <a:p>
            <a:pPr marL="0" lvl="0" indent="0">
              <a:lnSpc>
                <a:spcPct val="100000"/>
              </a:lnSpc>
              <a:spcBef>
                <a:spcPts val="0"/>
              </a:spcBef>
              <a:buNone/>
            </a:pPr>
            <a:r>
              <a:rPr lang="en-US" sz="1600" dirty="0">
                <a:solidFill>
                  <a:srgbClr val="262626"/>
                </a:solidFill>
                <a:latin typeface="Calibri" panose="020F0502020204030204"/>
                <a:ea typeface="+mn-ea"/>
                <a:cs typeface="+mn-cs"/>
              </a:rPr>
              <a:t>color, national origin, sex, disability, age, or reprisal or retaliation for prior civil rights activity in any program or activity conducted or funded by USDA. </a:t>
            </a:r>
          </a:p>
          <a:p>
            <a:pPr marL="0" lvl="0" indent="0">
              <a:lnSpc>
                <a:spcPct val="100000"/>
              </a:lnSpc>
              <a:spcBef>
                <a:spcPts val="0"/>
              </a:spcBef>
              <a:buNone/>
            </a:pPr>
            <a:r>
              <a:rPr lang="en-US" sz="1600" dirty="0">
                <a:solidFill>
                  <a:srgbClr val="262626"/>
                </a:solidFill>
                <a:latin typeface="Calibri" panose="020F0502020204030204"/>
                <a:ea typeface="+mn-ea"/>
                <a:cs typeface="+mn-cs"/>
              </a:rPr>
              <a:t>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(800) 877-8339. Additionally, program information may be made available in languages other than English. </a:t>
            </a:r>
          </a:p>
          <a:p>
            <a:pPr marL="0" lvl="0" indent="0">
              <a:lnSpc>
                <a:spcPct val="100000"/>
              </a:lnSpc>
              <a:spcBef>
                <a:spcPts val="0"/>
              </a:spcBef>
              <a:buNone/>
            </a:pPr>
            <a:r>
              <a:rPr lang="en-US" sz="1600" dirty="0">
                <a:solidFill>
                  <a:srgbClr val="262626"/>
                </a:solidFill>
                <a:latin typeface="Calibri" panose="020F0502020204030204"/>
                <a:ea typeface="+mn-ea"/>
                <a:cs typeface="+mn-cs"/>
              </a:rPr>
              <a:t>To file a program complaint of discrimination, complete the USDA Program Discrimination Complaint Form, (AD-3027) found online at:  http://www.ascr.usda.gov/complaint_filing_cust.html, and at any USDA office, or write a letter addressed to USDA and provide in the letter all of the information requested in the form. To request a copy of the complaint form, call (866) 632-9992. Submit your completed form or letter to USDA by: </a:t>
            </a:r>
          </a:p>
          <a:p>
            <a:pPr marL="0" lvl="0" indent="0">
              <a:lnSpc>
                <a:spcPct val="100000"/>
              </a:lnSpc>
              <a:spcBef>
                <a:spcPts val="0"/>
              </a:spcBef>
              <a:buNone/>
            </a:pPr>
            <a:r>
              <a:rPr lang="en-US" sz="1600" dirty="0">
                <a:solidFill>
                  <a:srgbClr val="262626"/>
                </a:solidFill>
                <a:latin typeface="Calibri" panose="020F0502020204030204"/>
                <a:ea typeface="+mn-ea"/>
                <a:cs typeface="+mn-cs"/>
              </a:rPr>
              <a:t>(1) mail: U.S. Department of Agriculture </a:t>
            </a:r>
          </a:p>
          <a:p>
            <a:pPr marL="0" lvl="0" indent="0">
              <a:lnSpc>
                <a:spcPct val="100000"/>
              </a:lnSpc>
              <a:spcBef>
                <a:spcPts val="0"/>
              </a:spcBef>
              <a:buNone/>
            </a:pPr>
            <a:r>
              <a:rPr lang="en-US" sz="1600" dirty="0">
                <a:solidFill>
                  <a:srgbClr val="262626"/>
                </a:solidFill>
                <a:latin typeface="Calibri" panose="020F0502020204030204"/>
                <a:ea typeface="+mn-ea"/>
                <a:cs typeface="+mn-cs"/>
              </a:rPr>
              <a:t>Office of the Assistant Secretary for Civil Rights </a:t>
            </a:r>
          </a:p>
          <a:p>
            <a:pPr marL="0" lvl="0" indent="0">
              <a:lnSpc>
                <a:spcPct val="100000"/>
              </a:lnSpc>
              <a:spcBef>
                <a:spcPts val="0"/>
              </a:spcBef>
              <a:buNone/>
            </a:pPr>
            <a:r>
              <a:rPr lang="en-US" sz="1600" dirty="0">
                <a:solidFill>
                  <a:srgbClr val="262626"/>
                </a:solidFill>
                <a:latin typeface="Calibri" panose="020F0502020204030204"/>
                <a:ea typeface="+mn-ea"/>
                <a:cs typeface="+mn-cs"/>
              </a:rPr>
              <a:t>1400 Independence Avenue, SW </a:t>
            </a:r>
          </a:p>
          <a:p>
            <a:pPr marL="0" lvl="0" indent="0">
              <a:lnSpc>
                <a:spcPct val="100000"/>
              </a:lnSpc>
              <a:spcBef>
                <a:spcPts val="0"/>
              </a:spcBef>
              <a:buNone/>
            </a:pPr>
            <a:r>
              <a:rPr lang="en-US" sz="1600" dirty="0">
                <a:solidFill>
                  <a:srgbClr val="262626"/>
                </a:solidFill>
                <a:latin typeface="Calibri" panose="020F0502020204030204"/>
                <a:ea typeface="+mn-ea"/>
                <a:cs typeface="+mn-cs"/>
              </a:rPr>
              <a:t>Washington, D.C. 20250-9410; </a:t>
            </a:r>
          </a:p>
          <a:p>
            <a:pPr marL="0" lvl="0" indent="0">
              <a:lnSpc>
                <a:spcPct val="100000"/>
              </a:lnSpc>
              <a:spcBef>
                <a:spcPts val="0"/>
              </a:spcBef>
              <a:buNone/>
            </a:pPr>
            <a:r>
              <a:rPr lang="en-US" sz="1600" dirty="0">
                <a:solidFill>
                  <a:srgbClr val="262626"/>
                </a:solidFill>
                <a:latin typeface="Calibri" panose="020F0502020204030204"/>
                <a:ea typeface="+mn-ea"/>
                <a:cs typeface="+mn-cs"/>
              </a:rPr>
              <a:t>(2) fax: (202) 690-7442; or </a:t>
            </a:r>
          </a:p>
          <a:p>
            <a:pPr marL="0" lvl="0" indent="0">
              <a:lnSpc>
                <a:spcPct val="100000"/>
              </a:lnSpc>
              <a:spcBef>
                <a:spcPts val="0"/>
              </a:spcBef>
              <a:buNone/>
            </a:pPr>
            <a:r>
              <a:rPr lang="en-US" sz="1600" dirty="0">
                <a:solidFill>
                  <a:srgbClr val="262626"/>
                </a:solidFill>
                <a:latin typeface="Calibri" panose="020F0502020204030204"/>
                <a:ea typeface="+mn-ea"/>
                <a:cs typeface="+mn-cs"/>
              </a:rPr>
              <a:t>(3) email: program.intake@usda.gov. </a:t>
            </a:r>
          </a:p>
          <a:p>
            <a:pPr marL="0" lvl="0" indent="0">
              <a:lnSpc>
                <a:spcPct val="100000"/>
              </a:lnSpc>
              <a:spcBef>
                <a:spcPts val="0"/>
              </a:spcBef>
              <a:buNone/>
            </a:pPr>
            <a:r>
              <a:rPr lang="en-US" sz="1600" dirty="0">
                <a:solidFill>
                  <a:srgbClr val="262626"/>
                </a:solidFill>
                <a:latin typeface="Calibri" panose="020F0502020204030204"/>
                <a:ea typeface="+mn-ea"/>
                <a:cs typeface="+mn-cs"/>
              </a:rPr>
              <a:t>                                           </a:t>
            </a:r>
          </a:p>
          <a:p>
            <a:pPr marL="0" lvl="0" indent="0">
              <a:lnSpc>
                <a:spcPct val="100000"/>
              </a:lnSpc>
              <a:spcBef>
                <a:spcPts val="0"/>
              </a:spcBef>
              <a:buNone/>
            </a:pPr>
            <a:r>
              <a:rPr lang="en-US" sz="1600" dirty="0">
                <a:solidFill>
                  <a:srgbClr val="262626"/>
                </a:solidFill>
                <a:latin typeface="Calibri" panose="020F0502020204030204"/>
                <a:ea typeface="+mn-ea"/>
                <a:cs typeface="+mn-cs"/>
              </a:rPr>
              <a:t>This institution is an equal opportunity provider</a:t>
            </a:r>
          </a:p>
          <a:p>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202</a:t>
            </a:fld>
            <a:endParaRPr lang="en-US" dirty="0"/>
          </a:p>
        </p:txBody>
      </p:sp>
    </p:spTree>
    <p:extLst>
      <p:ext uri="{BB962C8B-B14F-4D97-AF65-F5344CB8AC3E}">
        <p14:creationId xmlns:p14="http://schemas.microsoft.com/office/powerpoint/2010/main" val="2991912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434715" y="1340123"/>
            <a:ext cx="11466553" cy="5234098"/>
          </a:xfrm>
        </p:spPr>
        <p:txBody>
          <a:bodyPr>
            <a:normAutofit fontScale="85000" lnSpcReduction="20000"/>
          </a:bodyPr>
          <a:lstStyle/>
          <a:p>
            <a:pPr marL="0" indent="0">
              <a:buNone/>
            </a:pPr>
            <a:r>
              <a:rPr lang="en-US" sz="4700" dirty="0"/>
              <a:t>Steps to Planning Cycle Menus</a:t>
            </a:r>
          </a:p>
          <a:p>
            <a:pPr marL="742950" indent="-742950">
              <a:spcAft>
                <a:spcPts val="600"/>
              </a:spcAft>
              <a:buFont typeface="+mj-lt"/>
              <a:buAutoNum type="arabicPeriod"/>
            </a:pPr>
            <a:r>
              <a:rPr lang="en-US" sz="4200" dirty="0"/>
              <a:t>Prepare for menu planning</a:t>
            </a:r>
          </a:p>
          <a:p>
            <a:pPr marL="742950" indent="-742950">
              <a:spcAft>
                <a:spcPts val="600"/>
              </a:spcAft>
              <a:buFont typeface="+mj-lt"/>
              <a:buAutoNum type="arabicPeriod"/>
            </a:pPr>
            <a:r>
              <a:rPr lang="en-US" sz="4200" dirty="0"/>
              <a:t>Determine the length of the menu</a:t>
            </a:r>
          </a:p>
          <a:p>
            <a:pPr marL="742950" indent="-742950">
              <a:spcAft>
                <a:spcPts val="600"/>
              </a:spcAft>
              <a:buFont typeface="+mj-lt"/>
              <a:buAutoNum type="arabicPeriod"/>
            </a:pPr>
            <a:r>
              <a:rPr lang="en-US" sz="4200" dirty="0"/>
              <a:t>Think about the changes you would like to make</a:t>
            </a:r>
          </a:p>
          <a:p>
            <a:pPr marL="742950" indent="-742950">
              <a:spcAft>
                <a:spcPts val="600"/>
              </a:spcAft>
              <a:buFont typeface="+mj-lt"/>
              <a:buAutoNum type="arabicPeriod"/>
            </a:pPr>
            <a:r>
              <a:rPr lang="en-US" sz="4200" dirty="0"/>
              <a:t>Select the main dish for lunch</a:t>
            </a:r>
          </a:p>
          <a:p>
            <a:pPr marL="742950" indent="-742950">
              <a:spcAft>
                <a:spcPts val="600"/>
              </a:spcAft>
              <a:buFont typeface="+mj-lt"/>
              <a:buAutoNum type="arabicPeriod"/>
            </a:pPr>
            <a:r>
              <a:rPr lang="en-US" sz="4200" dirty="0"/>
              <a:t>Select the remaining menu items for lunch</a:t>
            </a:r>
          </a:p>
          <a:p>
            <a:pPr marL="742950" indent="-742950">
              <a:spcAft>
                <a:spcPts val="600"/>
              </a:spcAft>
              <a:buFont typeface="+mj-lt"/>
              <a:buAutoNum type="arabicPeriod"/>
            </a:pPr>
            <a:r>
              <a:rPr lang="en-US" sz="4200" dirty="0"/>
              <a:t>Plan menus for breakfast</a:t>
            </a:r>
          </a:p>
          <a:p>
            <a:pPr marL="742950" indent="-742950">
              <a:spcAft>
                <a:spcPts val="600"/>
              </a:spcAft>
              <a:buFont typeface="+mj-lt"/>
              <a:buAutoNum type="arabicPeriod"/>
            </a:pPr>
            <a:r>
              <a:rPr lang="en-US" sz="4200" dirty="0"/>
              <a:t>Plan menus for snack</a:t>
            </a:r>
          </a:p>
          <a:p>
            <a:pPr marL="742950" indent="-742950">
              <a:spcAft>
                <a:spcPts val="600"/>
              </a:spcAft>
              <a:buFont typeface="+mj-lt"/>
              <a:buAutoNum type="arabicPeriod"/>
            </a:pPr>
            <a:r>
              <a:rPr lang="en-US" sz="4200" dirty="0"/>
              <a:t>Evaluate what you have planned</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21</a:t>
            </a:fld>
            <a:endParaRPr lang="en-US" dirty="0"/>
          </a:p>
        </p:txBody>
      </p:sp>
    </p:spTree>
    <p:extLst>
      <p:ext uri="{BB962C8B-B14F-4D97-AF65-F5344CB8AC3E}">
        <p14:creationId xmlns:p14="http://schemas.microsoft.com/office/powerpoint/2010/main" val="2768279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Variations from Menu Planning Steps</a:t>
            </a: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22</a:t>
            </a:fld>
            <a:endParaRPr lang="en-US" dirty="0"/>
          </a:p>
        </p:txBody>
      </p:sp>
      <p:graphicFrame>
        <p:nvGraphicFramePr>
          <p:cNvPr id="7" name="Table 6">
            <a:extLst>
              <a:ext uri="{FF2B5EF4-FFF2-40B4-BE49-F238E27FC236}">
                <a16:creationId xmlns:a16="http://schemas.microsoft.com/office/drawing/2014/main" id="{9AF70ECE-3499-4E62-B14D-91213FB91447}"/>
              </a:ext>
            </a:extLst>
          </p:cNvPr>
          <p:cNvGraphicFramePr>
            <a:graphicFrameLocks noGrp="1"/>
          </p:cNvGraphicFramePr>
          <p:nvPr>
            <p:extLst>
              <p:ext uri="{D42A27DB-BD31-4B8C-83A1-F6EECF244321}">
                <p14:modId xmlns:p14="http://schemas.microsoft.com/office/powerpoint/2010/main" val="1420755168"/>
              </p:ext>
            </p:extLst>
          </p:nvPr>
        </p:nvGraphicFramePr>
        <p:xfrm>
          <a:off x="648720" y="2185971"/>
          <a:ext cx="5375290" cy="3712801"/>
        </p:xfrm>
        <a:graphic>
          <a:graphicData uri="http://schemas.openxmlformats.org/drawingml/2006/table">
            <a:tbl>
              <a:tblPr firstRow="1" bandRow="1">
                <a:tableStyleId>{5C22544A-7EE6-4342-B048-85BDC9FD1C3A}</a:tableStyleId>
              </a:tblPr>
              <a:tblGrid>
                <a:gridCol w="5375290">
                  <a:extLst>
                    <a:ext uri="{9D8B030D-6E8A-4147-A177-3AD203B41FA5}">
                      <a16:colId xmlns:a16="http://schemas.microsoft.com/office/drawing/2014/main" val="687732336"/>
                    </a:ext>
                  </a:extLst>
                </a:gridCol>
              </a:tblGrid>
              <a:tr h="1091752">
                <a:tc>
                  <a:txBody>
                    <a:bodyPr/>
                    <a:lstStyle/>
                    <a:p>
                      <a:pPr algn="ctr">
                        <a:lnSpc>
                          <a:spcPct val="150000"/>
                        </a:lnSpc>
                        <a:spcBef>
                          <a:spcPts val="1200"/>
                        </a:spcBef>
                        <a:spcAft>
                          <a:spcPts val="600"/>
                        </a:spcAft>
                      </a:pPr>
                      <a:r>
                        <a:rPr lang="en-US" sz="3600" dirty="0"/>
                        <a:t>Meals and Snacks</a:t>
                      </a:r>
                    </a:p>
                  </a:txBody>
                  <a:tcPr>
                    <a:solidFill>
                      <a:srgbClr val="0070C0"/>
                    </a:solidFill>
                  </a:tcPr>
                </a:tc>
                <a:extLst>
                  <a:ext uri="{0D108BD9-81ED-4DB2-BD59-A6C34878D82A}">
                    <a16:rowId xmlns:a16="http://schemas.microsoft.com/office/drawing/2014/main" val="3177713312"/>
                  </a:ext>
                </a:extLst>
              </a:tr>
              <a:tr h="219989">
                <a:tc>
                  <a:txBody>
                    <a:bodyPr/>
                    <a:lstStyle/>
                    <a:p>
                      <a:pPr algn="ctr"/>
                      <a:endParaRPr lang="en-US" sz="900" dirty="0"/>
                    </a:p>
                  </a:txBody>
                  <a:tcPr>
                    <a:solidFill>
                      <a:schemeClr val="bg1"/>
                    </a:solidFill>
                  </a:tcPr>
                </a:tc>
                <a:extLst>
                  <a:ext uri="{0D108BD9-81ED-4DB2-BD59-A6C34878D82A}">
                    <a16:rowId xmlns:a16="http://schemas.microsoft.com/office/drawing/2014/main" val="167051150"/>
                  </a:ext>
                </a:extLst>
              </a:tr>
              <a:tr h="984415">
                <a:tc>
                  <a:txBody>
                    <a:bodyPr/>
                    <a:lstStyle/>
                    <a:p>
                      <a:pPr algn="ctr">
                        <a:lnSpc>
                          <a:spcPct val="150000"/>
                        </a:lnSpc>
                      </a:pPr>
                      <a:r>
                        <a:rPr lang="en-US" sz="3600" b="1" dirty="0">
                          <a:solidFill>
                            <a:schemeClr val="bg1"/>
                          </a:solidFill>
                        </a:rPr>
                        <a:t>Additional Steps</a:t>
                      </a:r>
                    </a:p>
                  </a:txBody>
                  <a:tcPr>
                    <a:solidFill>
                      <a:srgbClr val="FF33CC"/>
                    </a:solidFill>
                  </a:tcPr>
                </a:tc>
                <a:extLst>
                  <a:ext uri="{0D108BD9-81ED-4DB2-BD59-A6C34878D82A}">
                    <a16:rowId xmlns:a16="http://schemas.microsoft.com/office/drawing/2014/main" val="2360200270"/>
                  </a:ext>
                </a:extLst>
              </a:tr>
              <a:tr h="245839">
                <a:tc>
                  <a:txBody>
                    <a:bodyPr/>
                    <a:lstStyle/>
                    <a:p>
                      <a:pPr algn="ctr">
                        <a:lnSpc>
                          <a:spcPct val="150000"/>
                        </a:lnSpc>
                      </a:pPr>
                      <a:endParaRPr lang="en-US" sz="800" dirty="0">
                        <a:solidFill>
                          <a:schemeClr val="bg1"/>
                        </a:solidFill>
                      </a:endParaRPr>
                    </a:p>
                  </a:txBody>
                  <a:tcPr>
                    <a:solidFill>
                      <a:schemeClr val="bg1"/>
                    </a:solidFill>
                  </a:tcPr>
                </a:tc>
                <a:extLst>
                  <a:ext uri="{0D108BD9-81ED-4DB2-BD59-A6C34878D82A}">
                    <a16:rowId xmlns:a16="http://schemas.microsoft.com/office/drawing/2014/main" val="465048998"/>
                  </a:ext>
                </a:extLst>
              </a:tr>
              <a:tr h="1152573">
                <a:tc>
                  <a:txBody>
                    <a:bodyPr/>
                    <a:lstStyle/>
                    <a:p>
                      <a:pPr algn="ctr">
                        <a:lnSpc>
                          <a:spcPct val="150000"/>
                        </a:lnSpc>
                      </a:pPr>
                      <a:r>
                        <a:rPr lang="en-US" sz="3600" b="1" dirty="0">
                          <a:solidFill>
                            <a:schemeClr val="bg1"/>
                          </a:solidFill>
                        </a:rPr>
                        <a:t>Regulatory Requirements</a:t>
                      </a:r>
                    </a:p>
                  </a:txBody>
                  <a:tcPr>
                    <a:solidFill>
                      <a:srgbClr val="339933"/>
                    </a:solidFill>
                  </a:tcPr>
                </a:tc>
                <a:extLst>
                  <a:ext uri="{0D108BD9-81ED-4DB2-BD59-A6C34878D82A}">
                    <a16:rowId xmlns:a16="http://schemas.microsoft.com/office/drawing/2014/main" val="1233742308"/>
                  </a:ext>
                </a:extLst>
              </a:tr>
            </a:tbl>
          </a:graphicData>
        </a:graphic>
      </p:graphicFrame>
      <p:pic>
        <p:nvPicPr>
          <p:cNvPr id="5" name="Picture 4">
            <a:extLst>
              <a:ext uri="{FF2B5EF4-FFF2-40B4-BE49-F238E27FC236}">
                <a16:creationId xmlns:a16="http://schemas.microsoft.com/office/drawing/2014/main" id="{63F3DA5E-4DC0-4440-ACB5-93DDF50E574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167991" y="2185971"/>
            <a:ext cx="5570594" cy="3712801"/>
          </a:xfrm>
          <a:prstGeom prst="rect">
            <a:avLst/>
          </a:prstGeom>
        </p:spPr>
      </p:pic>
    </p:spTree>
    <p:extLst>
      <p:ext uri="{BB962C8B-B14F-4D97-AF65-F5344CB8AC3E}">
        <p14:creationId xmlns:p14="http://schemas.microsoft.com/office/powerpoint/2010/main" val="3317725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6731876" y="1986084"/>
            <a:ext cx="4918842" cy="3737172"/>
          </a:xfrm>
        </p:spPr>
        <p:txBody>
          <a:bodyPr>
            <a:normAutofit fontScale="77500" lnSpcReduction="20000"/>
          </a:bodyPr>
          <a:lstStyle/>
          <a:p>
            <a:pPr marL="0" indent="0" algn="ctr" fontAlgn="t">
              <a:lnSpc>
                <a:spcPct val="100000"/>
              </a:lnSpc>
              <a:spcBef>
                <a:spcPts val="600"/>
              </a:spcBef>
              <a:spcAft>
                <a:spcPts val="600"/>
              </a:spcAft>
              <a:buNone/>
            </a:pPr>
            <a:endParaRPr lang="en-US" dirty="0">
              <a:solidFill>
                <a:schemeClr val="tx1"/>
              </a:solidFill>
              <a:latin typeface="Calibri" panose="020F0502020204030204" pitchFamily="34" charset="0"/>
            </a:endParaRPr>
          </a:p>
          <a:p>
            <a:pPr marL="0" indent="0" algn="ctr" fontAlgn="t">
              <a:lnSpc>
                <a:spcPct val="100000"/>
              </a:lnSpc>
              <a:spcBef>
                <a:spcPts val="600"/>
              </a:spcBef>
              <a:spcAft>
                <a:spcPts val="600"/>
              </a:spcAft>
              <a:buNone/>
            </a:pPr>
            <a:endParaRPr lang="en-US" dirty="0">
              <a:solidFill>
                <a:schemeClr val="tx1"/>
              </a:solidFill>
              <a:latin typeface="Calibri" panose="020F0502020204030204" pitchFamily="34" charset="0"/>
            </a:endParaRPr>
          </a:p>
          <a:p>
            <a:pPr marL="0" indent="0" algn="ctr" fontAlgn="t">
              <a:lnSpc>
                <a:spcPct val="100000"/>
              </a:lnSpc>
              <a:spcBef>
                <a:spcPts val="600"/>
              </a:spcBef>
              <a:spcAft>
                <a:spcPts val="600"/>
              </a:spcAft>
              <a:buNone/>
            </a:pPr>
            <a:r>
              <a:rPr lang="en-US" sz="4600" dirty="0">
                <a:solidFill>
                  <a:schemeClr val="tx1"/>
                </a:solidFill>
                <a:latin typeface="Calibri" panose="020F0502020204030204" pitchFamily="34" charset="0"/>
              </a:rPr>
              <a:t>Meals and snacks served may vary by center or day care home</a:t>
            </a:r>
            <a:endParaRPr lang="en-US" sz="4600" dirty="0">
              <a:latin typeface="Arial" panose="020B0604020202020204" pitchFamily="34" charset="0"/>
            </a:endParaRPr>
          </a:p>
          <a:p>
            <a:pPr marL="0" algn="ctr" fontAlgn="t">
              <a:lnSpc>
                <a:spcPct val="150000"/>
              </a:lnSpc>
              <a:spcBef>
                <a:spcPts val="0"/>
              </a:spcBef>
            </a:pPr>
            <a:r>
              <a:rPr lang="en-US" b="1" dirty="0">
                <a:solidFill>
                  <a:srgbClr val="FFFFFF"/>
                </a:solidFill>
                <a:latin typeface="Calibri" panose="020F0502020204030204" pitchFamily="34" charset="0"/>
              </a:rPr>
              <a:t>Regulatory Requirements</a:t>
            </a:r>
            <a:endParaRPr lang="en-US" sz="2000" dirty="0">
              <a:latin typeface="Arial" panose="020B0604020202020204" pitchFamily="34" charset="0"/>
            </a:endParaRP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23</a:t>
            </a:fld>
            <a:endParaRPr lang="en-US" dirty="0"/>
          </a:p>
        </p:txBody>
      </p:sp>
      <p:pic>
        <p:nvPicPr>
          <p:cNvPr id="2" name="Picture 1">
            <a:extLst>
              <a:ext uri="{FF2B5EF4-FFF2-40B4-BE49-F238E27FC236}">
                <a16:creationId xmlns:a16="http://schemas.microsoft.com/office/drawing/2014/main" id="{041C825C-2309-464C-B983-A4EEBBD1E257}"/>
              </a:ext>
            </a:extLst>
          </p:cNvPr>
          <p:cNvPicPr>
            <a:picLocks noChangeAspect="1"/>
          </p:cNvPicPr>
          <p:nvPr/>
        </p:nvPicPr>
        <p:blipFill>
          <a:blip r:embed="rId3"/>
          <a:stretch>
            <a:fillRect/>
          </a:stretch>
        </p:blipFill>
        <p:spPr>
          <a:xfrm>
            <a:off x="898189" y="1986083"/>
            <a:ext cx="5413717" cy="3737172"/>
          </a:xfrm>
          <a:prstGeom prst="rect">
            <a:avLst/>
          </a:prstGeom>
        </p:spPr>
      </p:pic>
    </p:spTree>
    <p:extLst>
      <p:ext uri="{BB962C8B-B14F-4D97-AF65-F5344CB8AC3E}">
        <p14:creationId xmlns:p14="http://schemas.microsoft.com/office/powerpoint/2010/main" val="548052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Step 1:  Prepare for Menu Planning</a:t>
            </a:r>
          </a:p>
          <a:p>
            <a:pPr marL="0" indent="0">
              <a:buNone/>
            </a:pPr>
            <a:endParaRPr lang="en-US" sz="2400" dirty="0"/>
          </a:p>
          <a:p>
            <a:pPr>
              <a:spcBef>
                <a:spcPts val="1200"/>
              </a:spcBef>
              <a:spcAft>
                <a:spcPts val="1800"/>
              </a:spcAft>
              <a:buFont typeface="Wingdings" panose="05000000000000000000" pitchFamily="2" charset="2"/>
              <a:buChar char="§"/>
            </a:pPr>
            <a:r>
              <a:rPr lang="en-US" sz="3600" dirty="0"/>
              <a:t> Set a date and time</a:t>
            </a:r>
          </a:p>
          <a:p>
            <a:pPr>
              <a:spcBef>
                <a:spcPts val="1200"/>
              </a:spcBef>
              <a:spcAft>
                <a:spcPts val="1800"/>
              </a:spcAft>
              <a:buFont typeface="Wingdings" panose="05000000000000000000" pitchFamily="2" charset="2"/>
              <a:buChar char="§"/>
            </a:pPr>
            <a:r>
              <a:rPr lang="en-US" sz="3600" dirty="0"/>
              <a:t> Establish a team (optional)</a:t>
            </a:r>
          </a:p>
          <a:p>
            <a:pPr>
              <a:spcBef>
                <a:spcPts val="1200"/>
              </a:spcBef>
              <a:spcAft>
                <a:spcPts val="1800"/>
              </a:spcAft>
              <a:buFont typeface="Wingdings" panose="05000000000000000000" pitchFamily="2" charset="2"/>
              <a:buChar char="§"/>
            </a:pPr>
            <a:r>
              <a:rPr lang="en-US" sz="3600" dirty="0"/>
              <a:t> Collect menu planning resources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24</a:t>
            </a:fld>
            <a:endParaRPr lang="en-US" dirty="0"/>
          </a:p>
        </p:txBody>
      </p:sp>
      <p:pic>
        <p:nvPicPr>
          <p:cNvPr id="3" name="Picture 2">
            <a:extLst>
              <a:ext uri="{FF2B5EF4-FFF2-40B4-BE49-F238E27FC236}">
                <a16:creationId xmlns:a16="http://schemas.microsoft.com/office/drawing/2014/main" id="{505599A5-609B-48B7-BEEF-97D11F6F41E4}"/>
              </a:ext>
            </a:extLst>
          </p:cNvPr>
          <p:cNvPicPr>
            <a:picLocks noChangeAspect="1"/>
          </p:cNvPicPr>
          <p:nvPr/>
        </p:nvPicPr>
        <p:blipFill>
          <a:blip r:embed="rId3"/>
          <a:stretch>
            <a:fillRect/>
          </a:stretch>
        </p:blipFill>
        <p:spPr>
          <a:xfrm>
            <a:off x="7598979" y="2158971"/>
            <a:ext cx="3988676" cy="3942025"/>
          </a:xfrm>
          <a:prstGeom prst="rect">
            <a:avLst/>
          </a:prstGeom>
        </p:spPr>
      </p:pic>
    </p:spTree>
    <p:extLst>
      <p:ext uri="{BB962C8B-B14F-4D97-AF65-F5344CB8AC3E}">
        <p14:creationId xmlns:p14="http://schemas.microsoft.com/office/powerpoint/2010/main" val="545286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434715" y="1257301"/>
            <a:ext cx="11466553" cy="5353050"/>
          </a:xfrm>
        </p:spPr>
        <p:txBody>
          <a:bodyPr>
            <a:normAutofit fontScale="70000" lnSpcReduction="20000"/>
          </a:bodyPr>
          <a:lstStyle/>
          <a:p>
            <a:pPr marL="0" indent="0">
              <a:buNone/>
            </a:pPr>
            <a:r>
              <a:rPr lang="en-US" sz="5200" dirty="0"/>
              <a:t>Menu Planning Resources</a:t>
            </a:r>
          </a:p>
          <a:p>
            <a:pPr>
              <a:spcAft>
                <a:spcPts val="600"/>
              </a:spcAft>
              <a:buFont typeface="Wingdings" panose="05000000000000000000" pitchFamily="2" charset="2"/>
              <a:buChar char="§"/>
            </a:pPr>
            <a:r>
              <a:rPr lang="en-US" sz="4600" dirty="0"/>
              <a:t> CACFP meal pattern charts</a:t>
            </a:r>
          </a:p>
          <a:p>
            <a:pPr>
              <a:spcAft>
                <a:spcPts val="600"/>
              </a:spcAft>
              <a:buFont typeface="Wingdings" panose="05000000000000000000" pitchFamily="2" charset="2"/>
              <a:buChar char="§"/>
            </a:pPr>
            <a:r>
              <a:rPr lang="en-US" sz="4600" dirty="0"/>
              <a:t> Current and past cycle menus</a:t>
            </a:r>
          </a:p>
          <a:p>
            <a:pPr>
              <a:spcAft>
                <a:spcPts val="600"/>
              </a:spcAft>
              <a:buFont typeface="Wingdings" panose="05000000000000000000" pitchFamily="2" charset="2"/>
              <a:buChar char="§"/>
            </a:pPr>
            <a:r>
              <a:rPr lang="en-US" sz="4600" dirty="0"/>
              <a:t> Previously used standardized recipes</a:t>
            </a:r>
          </a:p>
          <a:p>
            <a:pPr>
              <a:spcAft>
                <a:spcPts val="600"/>
              </a:spcAft>
              <a:buFont typeface="Wingdings" panose="05000000000000000000" pitchFamily="2" charset="2"/>
              <a:buChar char="§"/>
            </a:pPr>
            <a:r>
              <a:rPr lang="en-US" sz="4600" dirty="0"/>
              <a:t> New recipes for future use</a:t>
            </a:r>
          </a:p>
          <a:p>
            <a:pPr>
              <a:spcAft>
                <a:spcPts val="600"/>
              </a:spcAft>
              <a:buFont typeface="Wingdings" panose="05000000000000000000" pitchFamily="2" charset="2"/>
              <a:buChar char="§"/>
            </a:pPr>
            <a:r>
              <a:rPr lang="en-US" sz="4600" dirty="0"/>
              <a:t> CN labels, Product formulation statements, and product labels</a:t>
            </a:r>
          </a:p>
          <a:p>
            <a:pPr>
              <a:spcAft>
                <a:spcPts val="600"/>
              </a:spcAft>
              <a:buFont typeface="Wingdings" panose="05000000000000000000" pitchFamily="2" charset="2"/>
              <a:buChar char="§"/>
            </a:pPr>
            <a:r>
              <a:rPr lang="en-US" sz="4600" dirty="0"/>
              <a:t> Special dietary needs </a:t>
            </a:r>
          </a:p>
          <a:p>
            <a:pPr>
              <a:spcAft>
                <a:spcPts val="600"/>
              </a:spcAft>
              <a:buFont typeface="Wingdings" panose="05000000000000000000" pitchFamily="2" charset="2"/>
              <a:buChar char="§"/>
            </a:pPr>
            <a:r>
              <a:rPr lang="en-US" sz="4600" dirty="0"/>
              <a:t> Program celebrations</a:t>
            </a:r>
          </a:p>
          <a:p>
            <a:pPr>
              <a:spcAft>
                <a:spcPts val="600"/>
              </a:spcAft>
              <a:buFont typeface="Wingdings" panose="05000000000000000000" pitchFamily="2" charset="2"/>
              <a:buChar char="§"/>
            </a:pPr>
            <a:r>
              <a:rPr lang="en-US" sz="4600" dirty="0"/>
              <a:t> Budgetary information</a:t>
            </a:r>
          </a:p>
          <a:p>
            <a:pPr>
              <a:spcAft>
                <a:spcPts val="600"/>
              </a:spcAft>
              <a:buFont typeface="Wingdings" panose="05000000000000000000" pitchFamily="2" charset="2"/>
              <a:buChar char="§"/>
            </a:pPr>
            <a:r>
              <a:rPr lang="en-US" sz="4600" dirty="0"/>
              <a:t> Menu planning templates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25</a:t>
            </a:fld>
            <a:endParaRPr lang="en-US" dirty="0"/>
          </a:p>
        </p:txBody>
      </p:sp>
    </p:spTree>
    <p:extLst>
      <p:ext uri="{BB962C8B-B14F-4D97-AF65-F5344CB8AC3E}">
        <p14:creationId xmlns:p14="http://schemas.microsoft.com/office/powerpoint/2010/main" val="243647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Menu Planning Resource Binder(s)</a:t>
            </a: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26</a:t>
            </a:fld>
            <a:endParaRPr lang="en-US" dirty="0"/>
          </a:p>
        </p:txBody>
      </p:sp>
      <p:pic>
        <p:nvPicPr>
          <p:cNvPr id="2" name="Picture 1">
            <a:extLst>
              <a:ext uri="{FF2B5EF4-FFF2-40B4-BE49-F238E27FC236}">
                <a16:creationId xmlns:a16="http://schemas.microsoft.com/office/drawing/2014/main" id="{57C5B03F-9BE3-464A-A288-561F2F774BE0}"/>
              </a:ext>
            </a:extLst>
          </p:cNvPr>
          <p:cNvPicPr>
            <a:picLocks noChangeAspect="1"/>
          </p:cNvPicPr>
          <p:nvPr/>
        </p:nvPicPr>
        <p:blipFill>
          <a:blip r:embed="rId3"/>
          <a:stretch>
            <a:fillRect/>
          </a:stretch>
        </p:blipFill>
        <p:spPr>
          <a:xfrm>
            <a:off x="1963602" y="2205848"/>
            <a:ext cx="6627948" cy="4575952"/>
          </a:xfrm>
          <a:prstGeom prst="rect">
            <a:avLst/>
          </a:prstGeom>
        </p:spPr>
      </p:pic>
    </p:spTree>
    <p:extLst>
      <p:ext uri="{BB962C8B-B14F-4D97-AF65-F5344CB8AC3E}">
        <p14:creationId xmlns:p14="http://schemas.microsoft.com/office/powerpoint/2010/main" val="2591492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Step 2:  Determine the Length of the Menu</a:t>
            </a:r>
          </a:p>
          <a:p>
            <a:pPr>
              <a:buFont typeface="Wingdings" panose="05000000000000000000" pitchFamily="2" charset="2"/>
              <a:buChar char="§"/>
            </a:pPr>
            <a:endParaRPr lang="en-US" dirty="0"/>
          </a:p>
          <a:p>
            <a:pPr>
              <a:spcBef>
                <a:spcPts val="1200"/>
              </a:spcBef>
              <a:spcAft>
                <a:spcPts val="1200"/>
              </a:spcAft>
              <a:buFont typeface="Wingdings" panose="05000000000000000000" pitchFamily="2" charset="2"/>
              <a:buChar char="§"/>
            </a:pPr>
            <a:r>
              <a:rPr lang="en-US" dirty="0"/>
              <a:t>  </a:t>
            </a:r>
            <a:r>
              <a:rPr lang="en-US" sz="3600" dirty="0"/>
              <a:t>Seasonal-based menus  </a:t>
            </a:r>
          </a:p>
          <a:p>
            <a:pPr>
              <a:spcBef>
                <a:spcPts val="1200"/>
              </a:spcBef>
              <a:spcAft>
                <a:spcPts val="1200"/>
              </a:spcAft>
              <a:buFont typeface="Wingdings" panose="05000000000000000000" pitchFamily="2" charset="2"/>
              <a:buChar char="§"/>
            </a:pPr>
            <a:r>
              <a:rPr lang="en-US" sz="3600" dirty="0"/>
              <a:t>  Regulatory agency</a:t>
            </a:r>
          </a:p>
          <a:p>
            <a:pPr>
              <a:spcBef>
                <a:spcPts val="1200"/>
              </a:spcBef>
              <a:spcAft>
                <a:spcPts val="1200"/>
              </a:spcAft>
              <a:buFont typeface="Wingdings" panose="05000000000000000000" pitchFamily="2" charset="2"/>
              <a:buChar char="§"/>
            </a:pPr>
            <a:r>
              <a:rPr lang="en-US" sz="3600" dirty="0"/>
              <a:t>  Participants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27</a:t>
            </a:fld>
            <a:endParaRPr lang="en-US" dirty="0"/>
          </a:p>
        </p:txBody>
      </p:sp>
      <p:pic>
        <p:nvPicPr>
          <p:cNvPr id="2" name="Picture 1">
            <a:extLst>
              <a:ext uri="{FF2B5EF4-FFF2-40B4-BE49-F238E27FC236}">
                <a16:creationId xmlns:a16="http://schemas.microsoft.com/office/drawing/2014/main" id="{F845DB96-9F76-4587-B1F2-924C41112257}"/>
              </a:ext>
            </a:extLst>
          </p:cNvPr>
          <p:cNvPicPr>
            <a:picLocks noChangeAspect="1"/>
          </p:cNvPicPr>
          <p:nvPr/>
        </p:nvPicPr>
        <p:blipFill>
          <a:blip r:embed="rId3"/>
          <a:stretch>
            <a:fillRect/>
          </a:stretch>
        </p:blipFill>
        <p:spPr>
          <a:xfrm>
            <a:off x="6889886" y="2092898"/>
            <a:ext cx="3340198" cy="4302876"/>
          </a:xfrm>
          <a:prstGeom prst="rect">
            <a:avLst/>
          </a:prstGeom>
        </p:spPr>
      </p:pic>
    </p:spTree>
    <p:extLst>
      <p:ext uri="{BB962C8B-B14F-4D97-AF65-F5344CB8AC3E}">
        <p14:creationId xmlns:p14="http://schemas.microsoft.com/office/powerpoint/2010/main" val="1940004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434715" y="1340123"/>
            <a:ext cx="11466553" cy="5055651"/>
          </a:xfrm>
        </p:spPr>
        <p:txBody>
          <a:bodyPr>
            <a:normAutofit/>
          </a:bodyPr>
          <a:lstStyle/>
          <a:p>
            <a:pPr marL="0" indent="0">
              <a:buNone/>
            </a:pPr>
            <a:r>
              <a:rPr lang="en-US" dirty="0"/>
              <a:t>Step 3:  Think about the Changes</a:t>
            </a:r>
          </a:p>
          <a:p>
            <a:pPr marL="0" indent="0">
              <a:buNone/>
            </a:pPr>
            <a:endParaRPr lang="en-US" sz="1000" dirty="0"/>
          </a:p>
          <a:p>
            <a:pPr>
              <a:buFont typeface="Wingdings" panose="05000000000000000000" pitchFamily="2" charset="2"/>
              <a:buChar char="§"/>
            </a:pPr>
            <a:r>
              <a:rPr lang="en-US" dirty="0"/>
              <a:t> </a:t>
            </a:r>
            <a:r>
              <a:rPr lang="en-US" sz="3600" dirty="0"/>
              <a:t>Were the menus age appropriate?</a:t>
            </a:r>
          </a:p>
          <a:p>
            <a:pPr>
              <a:buFont typeface="Wingdings" panose="05000000000000000000" pitchFamily="2" charset="2"/>
              <a:buChar char="§"/>
            </a:pPr>
            <a:r>
              <a:rPr lang="en-US" sz="3600" dirty="0"/>
              <a:t> Did you stay within budget?</a:t>
            </a:r>
          </a:p>
          <a:p>
            <a:pPr>
              <a:buFont typeface="Wingdings" panose="05000000000000000000" pitchFamily="2" charset="2"/>
              <a:buChar char="§"/>
            </a:pPr>
            <a:r>
              <a:rPr lang="en-US" sz="3600" dirty="0"/>
              <a:t> Were the menus nutritious and appealing?</a:t>
            </a:r>
          </a:p>
          <a:p>
            <a:pPr>
              <a:buFont typeface="Wingdings" panose="05000000000000000000" pitchFamily="2" charset="2"/>
              <a:buChar char="§"/>
            </a:pPr>
            <a:r>
              <a:rPr lang="en-US" sz="3600" dirty="0"/>
              <a:t> Did you prepare the menus using current equipment?</a:t>
            </a:r>
          </a:p>
          <a:p>
            <a:pPr>
              <a:buFont typeface="Wingdings" panose="05000000000000000000" pitchFamily="2" charset="2"/>
              <a:buChar char="§"/>
            </a:pPr>
            <a:r>
              <a:rPr lang="en-US" sz="3600" dirty="0"/>
              <a:t> Did the children like the menus?</a:t>
            </a:r>
          </a:p>
          <a:p>
            <a:pPr>
              <a:spcBef>
                <a:spcPts val="1200"/>
              </a:spcBef>
              <a:spcAft>
                <a:spcPts val="1200"/>
              </a:spcAft>
              <a:buFont typeface="Wingdings" panose="05000000000000000000" pitchFamily="2" charset="2"/>
              <a:buChar char="§"/>
            </a:pPr>
            <a:r>
              <a:rPr lang="en-US" sz="3600" dirty="0"/>
              <a:t> What food items do you need to change?</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28</a:t>
            </a:fld>
            <a:endParaRPr lang="en-US" dirty="0"/>
          </a:p>
        </p:txBody>
      </p:sp>
    </p:spTree>
    <p:extLst>
      <p:ext uri="{BB962C8B-B14F-4D97-AF65-F5344CB8AC3E}">
        <p14:creationId xmlns:p14="http://schemas.microsoft.com/office/powerpoint/2010/main" val="840566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604345" y="1340123"/>
            <a:ext cx="6375988" cy="4760873"/>
          </a:xfrm>
        </p:spPr>
        <p:txBody>
          <a:bodyPr>
            <a:normAutofit/>
          </a:bodyPr>
          <a:lstStyle/>
          <a:p>
            <a:pPr marL="0" indent="0">
              <a:buNone/>
            </a:pPr>
            <a:r>
              <a:rPr lang="en-US" dirty="0"/>
              <a:t>Children and New Foods</a:t>
            </a:r>
          </a:p>
          <a:p>
            <a:pPr marL="0" indent="0">
              <a:buNone/>
            </a:pPr>
            <a:endParaRPr lang="en-US" dirty="0"/>
          </a:p>
          <a:p>
            <a:pPr marL="0" indent="0" algn="ctr">
              <a:buNone/>
            </a:pPr>
            <a:r>
              <a:rPr lang="en-US" sz="3600" i="1" dirty="0"/>
              <a:t>Some children may need a minimum of 15 offerings before they try or like a food item</a:t>
            </a: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29</a:t>
            </a:fld>
            <a:endParaRPr lang="en-US" dirty="0"/>
          </a:p>
        </p:txBody>
      </p:sp>
      <p:pic>
        <p:nvPicPr>
          <p:cNvPr id="2" name="Picture 1">
            <a:extLst>
              <a:ext uri="{FF2B5EF4-FFF2-40B4-BE49-F238E27FC236}">
                <a16:creationId xmlns:a16="http://schemas.microsoft.com/office/drawing/2014/main" id="{76EA3D02-3462-4032-B642-AD0FED05A82D}"/>
              </a:ext>
            </a:extLst>
          </p:cNvPr>
          <p:cNvPicPr>
            <a:picLocks noChangeAspect="1"/>
          </p:cNvPicPr>
          <p:nvPr/>
        </p:nvPicPr>
        <p:blipFill>
          <a:blip r:embed="rId3"/>
          <a:stretch>
            <a:fillRect/>
          </a:stretch>
        </p:blipFill>
        <p:spPr>
          <a:xfrm>
            <a:off x="7497255" y="1144630"/>
            <a:ext cx="3452649" cy="5151858"/>
          </a:xfrm>
          <a:prstGeom prst="rect">
            <a:avLst/>
          </a:prstGeom>
        </p:spPr>
      </p:pic>
    </p:spTree>
    <p:extLst>
      <p:ext uri="{BB962C8B-B14F-4D97-AF65-F5344CB8AC3E}">
        <p14:creationId xmlns:p14="http://schemas.microsoft.com/office/powerpoint/2010/main" val="2202186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04" y="0"/>
            <a:ext cx="10515600" cy="988601"/>
          </a:xfrm>
        </p:spPr>
        <p:txBody>
          <a:bodyPr/>
          <a:lstStyle/>
          <a:p>
            <a:r>
              <a:rPr lang="en-US" dirty="0"/>
              <a:t>Ground Rules</a:t>
            </a:r>
          </a:p>
        </p:txBody>
      </p:sp>
      <p:sp>
        <p:nvSpPr>
          <p:cNvPr id="4" name="Content Placeholder 3"/>
          <p:cNvSpPr>
            <a:spLocks noGrp="1"/>
          </p:cNvSpPr>
          <p:nvPr>
            <p:ph sz="half" idx="1"/>
          </p:nvPr>
        </p:nvSpPr>
        <p:spPr>
          <a:xfrm>
            <a:off x="740226" y="1344684"/>
            <a:ext cx="5181600" cy="4651382"/>
          </a:xfrm>
        </p:spPr>
        <p:txBody>
          <a:bodyPr/>
          <a:lstStyle/>
          <a:p>
            <a:pPr>
              <a:spcAft>
                <a:spcPts val="1000"/>
              </a:spcAft>
            </a:pPr>
            <a:r>
              <a:rPr lang="en-US" dirty="0"/>
              <a:t>Be a team player</a:t>
            </a:r>
          </a:p>
          <a:p>
            <a:pPr>
              <a:spcAft>
                <a:spcPts val="1000"/>
              </a:spcAft>
            </a:pPr>
            <a:r>
              <a:rPr lang="en-US" dirty="0"/>
              <a:t>Be respectful of everyone</a:t>
            </a:r>
          </a:p>
          <a:p>
            <a:pPr>
              <a:spcAft>
                <a:spcPts val="1000"/>
              </a:spcAft>
            </a:pPr>
            <a:r>
              <a:rPr lang="en-US" dirty="0"/>
              <a:t>Share ideas with the class</a:t>
            </a:r>
          </a:p>
          <a:p>
            <a:pPr>
              <a:spcAft>
                <a:spcPts val="1000"/>
              </a:spcAft>
            </a:pPr>
            <a:r>
              <a:rPr lang="en-US" dirty="0"/>
              <a:t>Be on time for all sessions</a:t>
            </a:r>
          </a:p>
          <a:p>
            <a:pPr>
              <a:spcAft>
                <a:spcPts val="1000"/>
              </a:spcAft>
            </a:pPr>
            <a:r>
              <a:rPr lang="en-US" dirty="0"/>
              <a:t>Stand up when your mind goes on vacation</a:t>
            </a:r>
          </a:p>
          <a:p>
            <a:endParaRPr lang="en-US" dirty="0"/>
          </a:p>
        </p:txBody>
      </p:sp>
      <p:sp>
        <p:nvSpPr>
          <p:cNvPr id="8" name="Content Placeholder 7"/>
          <p:cNvSpPr>
            <a:spLocks noGrp="1"/>
          </p:cNvSpPr>
          <p:nvPr>
            <p:ph sz="half" idx="2"/>
          </p:nvPr>
        </p:nvSpPr>
        <p:spPr/>
        <p:txBody>
          <a:bodyPr/>
          <a:lstStyle/>
          <a:p>
            <a:pPr>
              <a:spcAft>
                <a:spcPts val="1000"/>
              </a:spcAft>
            </a:pPr>
            <a:r>
              <a:rPr lang="en-US" dirty="0"/>
              <a:t>Always ask for clarification if you do not understand</a:t>
            </a:r>
          </a:p>
          <a:p>
            <a:pPr>
              <a:spcAft>
                <a:spcPts val="1000"/>
              </a:spcAft>
            </a:pPr>
            <a:r>
              <a:rPr lang="en-US" dirty="0"/>
              <a:t>Turn your mind on and your electronic devices to silent</a:t>
            </a:r>
          </a:p>
          <a:p>
            <a:pPr marL="0" indent="0">
              <a:buNone/>
            </a:pPr>
            <a:endParaRPr lang="en-US" dirty="0"/>
          </a:p>
        </p:txBody>
      </p:sp>
      <p:sp>
        <p:nvSpPr>
          <p:cNvPr id="10" name="Slide Number Placeholder 9"/>
          <p:cNvSpPr>
            <a:spLocks noGrp="1"/>
          </p:cNvSpPr>
          <p:nvPr>
            <p:ph type="sldNum" sz="quarter" idx="12"/>
          </p:nvPr>
        </p:nvSpPr>
        <p:spPr/>
        <p:txBody>
          <a:bodyPr/>
          <a:lstStyle/>
          <a:p>
            <a:r>
              <a:rPr lang="en-US" dirty="0"/>
              <a:t>  CACFP Menu Planning and Records | </a:t>
            </a:r>
            <a:fld id="{C26AAFF7-C4D7-4A72-B8FA-A17532192431}" type="slidenum">
              <a:rPr lang="en-US" smtClean="0"/>
              <a:pPr/>
              <a:t>3</a:t>
            </a:fld>
            <a:endParaRPr lang="en-US" dirty="0"/>
          </a:p>
        </p:txBody>
      </p:sp>
      <p:pic>
        <p:nvPicPr>
          <p:cNvPr id="6" name="Picture 3" descr="Cell Pho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1083" y="4155684"/>
            <a:ext cx="1643477" cy="23243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ell phone indicating sil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6164" y="4763742"/>
            <a:ext cx="653313" cy="653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625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434715" y="1340123"/>
            <a:ext cx="10861935" cy="4760873"/>
          </a:xfrm>
        </p:spPr>
        <p:txBody>
          <a:bodyPr>
            <a:normAutofit/>
          </a:bodyPr>
          <a:lstStyle/>
          <a:p>
            <a:pPr marL="0" indent="0">
              <a:buNone/>
            </a:pPr>
            <a:r>
              <a:rPr lang="en-US" dirty="0"/>
              <a:t>Step 4:  Select the Main Dish for Lunch</a:t>
            </a:r>
          </a:p>
          <a:p>
            <a:pPr marL="0" indent="0">
              <a:buNone/>
            </a:pPr>
            <a:r>
              <a:rPr lang="en-US" dirty="0"/>
              <a:t>				</a:t>
            </a:r>
          </a:p>
          <a:p>
            <a:pPr marL="0" indent="0">
              <a:buNone/>
            </a:pPr>
            <a:r>
              <a:rPr lang="en-US" dirty="0"/>
              <a:t>					</a:t>
            </a:r>
          </a:p>
          <a:p>
            <a:pPr marL="0" indent="0">
              <a:buNone/>
            </a:pPr>
            <a:r>
              <a:rPr lang="en-US" dirty="0"/>
              <a:t>					The main dish is the central 						focus of the menu</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30</a:t>
            </a:fld>
            <a:endParaRPr lang="en-US" dirty="0"/>
          </a:p>
        </p:txBody>
      </p:sp>
      <p:pic>
        <p:nvPicPr>
          <p:cNvPr id="2" name="Picture 1">
            <a:extLst>
              <a:ext uri="{FF2B5EF4-FFF2-40B4-BE49-F238E27FC236}">
                <a16:creationId xmlns:a16="http://schemas.microsoft.com/office/drawing/2014/main" id="{A9F6CD4A-4922-46B4-AD08-DF1ABD1D0A2E}"/>
              </a:ext>
            </a:extLst>
          </p:cNvPr>
          <p:cNvPicPr>
            <a:picLocks noChangeAspect="1"/>
          </p:cNvPicPr>
          <p:nvPr/>
        </p:nvPicPr>
        <p:blipFill>
          <a:blip r:embed="rId3"/>
          <a:stretch>
            <a:fillRect/>
          </a:stretch>
        </p:blipFill>
        <p:spPr>
          <a:xfrm>
            <a:off x="895350" y="2219500"/>
            <a:ext cx="2933700" cy="4320540"/>
          </a:xfrm>
          <a:prstGeom prst="rect">
            <a:avLst/>
          </a:prstGeom>
        </p:spPr>
      </p:pic>
    </p:spTree>
    <p:extLst>
      <p:ext uri="{BB962C8B-B14F-4D97-AF65-F5344CB8AC3E}">
        <p14:creationId xmlns:p14="http://schemas.microsoft.com/office/powerpoint/2010/main" val="3166393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Key Points for Step 4: Selecting Main Dish for Lunch</a:t>
            </a:r>
          </a:p>
          <a:p>
            <a:pPr marL="0" indent="0">
              <a:buNone/>
            </a:pPr>
            <a:endParaRPr lang="en-US" sz="1800" dirty="0"/>
          </a:p>
          <a:p>
            <a:pPr>
              <a:spcBef>
                <a:spcPts val="1200"/>
              </a:spcBef>
              <a:spcAft>
                <a:spcPts val="1200"/>
              </a:spcAft>
              <a:buFont typeface="Wingdings" panose="05000000000000000000" pitchFamily="2" charset="2"/>
              <a:buChar char="§"/>
            </a:pPr>
            <a:r>
              <a:rPr lang="en-US" dirty="0"/>
              <a:t> </a:t>
            </a:r>
            <a:r>
              <a:rPr lang="en-US" sz="3600" dirty="0"/>
              <a:t>Select child friendly main dishes</a:t>
            </a:r>
          </a:p>
          <a:p>
            <a:pPr>
              <a:spcBef>
                <a:spcPts val="1200"/>
              </a:spcBef>
              <a:spcAft>
                <a:spcPts val="1200"/>
              </a:spcAft>
              <a:buFont typeface="Wingdings" panose="05000000000000000000" pitchFamily="2" charset="2"/>
              <a:buChar char="§"/>
            </a:pPr>
            <a:r>
              <a:rPr lang="en-US" sz="3600" dirty="0"/>
              <a:t> When repeating main dish, vary other food components</a:t>
            </a:r>
          </a:p>
          <a:p>
            <a:pPr>
              <a:spcBef>
                <a:spcPts val="1200"/>
              </a:spcBef>
              <a:spcAft>
                <a:spcPts val="1200"/>
              </a:spcAft>
              <a:buFont typeface="Wingdings" panose="05000000000000000000" pitchFamily="2" charset="2"/>
              <a:buChar char="§"/>
            </a:pPr>
            <a:r>
              <a:rPr lang="en-US" sz="3600" dirty="0"/>
              <a:t> Add serving size to each food item</a:t>
            </a:r>
          </a:p>
          <a:p>
            <a:pPr>
              <a:spcBef>
                <a:spcPts val="1200"/>
              </a:spcBef>
              <a:spcAft>
                <a:spcPts val="1200"/>
              </a:spcAft>
              <a:buFont typeface="Wingdings" panose="05000000000000000000" pitchFamily="2" charset="2"/>
              <a:buChar char="§"/>
            </a:pPr>
            <a:r>
              <a:rPr lang="en-US" sz="3600" dirty="0"/>
              <a:t> Verify processed foods have CN Label or PFS</a:t>
            </a:r>
          </a:p>
          <a:p>
            <a:pPr>
              <a:buFont typeface="Wingdings" panose="05000000000000000000" pitchFamily="2" charset="2"/>
              <a:buChar char="§"/>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31</a:t>
            </a:fld>
            <a:endParaRPr lang="en-US" dirty="0"/>
          </a:p>
        </p:txBody>
      </p:sp>
    </p:spTree>
    <p:extLst>
      <p:ext uri="{BB962C8B-B14F-4D97-AF65-F5344CB8AC3E}">
        <p14:creationId xmlns:p14="http://schemas.microsoft.com/office/powerpoint/2010/main" val="3145042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Step 5:  Select the Remaining Menu Items for Lunch</a:t>
            </a:r>
          </a:p>
          <a:p>
            <a:pPr marL="0" indent="0">
              <a:buNone/>
            </a:pPr>
            <a:endParaRPr lang="en-US" dirty="0"/>
          </a:p>
          <a:p>
            <a:pPr>
              <a:buFont typeface="Wingdings" panose="05000000000000000000" pitchFamily="2" charset="2"/>
              <a:buChar char="§"/>
            </a:pPr>
            <a:r>
              <a:rPr lang="en-US" dirty="0"/>
              <a:t>  </a:t>
            </a:r>
            <a:r>
              <a:rPr lang="en-US" sz="3600" dirty="0"/>
              <a:t>Component-Based Planning</a:t>
            </a:r>
          </a:p>
          <a:p>
            <a:pPr>
              <a:buFont typeface="Wingdings" panose="05000000000000000000" pitchFamily="2" charset="2"/>
              <a:buChar char="§"/>
            </a:pPr>
            <a:endParaRPr lang="en-US" sz="3600" dirty="0"/>
          </a:p>
          <a:p>
            <a:pPr>
              <a:buFont typeface="Wingdings" panose="05000000000000000000" pitchFamily="2" charset="2"/>
              <a:buChar char="§"/>
            </a:pPr>
            <a:r>
              <a:rPr lang="en-US" sz="3600" dirty="0"/>
              <a:t>  Menu-Based Planning</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32</a:t>
            </a:fld>
            <a:endParaRPr lang="en-US" dirty="0"/>
          </a:p>
        </p:txBody>
      </p:sp>
      <p:pic>
        <p:nvPicPr>
          <p:cNvPr id="3" name="Picture 2">
            <a:extLst>
              <a:ext uri="{FF2B5EF4-FFF2-40B4-BE49-F238E27FC236}">
                <a16:creationId xmlns:a16="http://schemas.microsoft.com/office/drawing/2014/main" id="{4D8F5946-AA09-4FC9-90B0-030FA0A8789E}"/>
              </a:ext>
            </a:extLst>
          </p:cNvPr>
          <p:cNvPicPr>
            <a:picLocks noChangeAspect="1"/>
          </p:cNvPicPr>
          <p:nvPr/>
        </p:nvPicPr>
        <p:blipFill>
          <a:blip r:embed="rId3"/>
          <a:stretch>
            <a:fillRect/>
          </a:stretch>
        </p:blipFill>
        <p:spPr>
          <a:xfrm>
            <a:off x="6572250" y="2190066"/>
            <a:ext cx="5185035" cy="3740801"/>
          </a:xfrm>
          <a:prstGeom prst="rect">
            <a:avLst/>
          </a:prstGeom>
        </p:spPr>
      </p:pic>
    </p:spTree>
    <p:extLst>
      <p:ext uri="{BB962C8B-B14F-4D97-AF65-F5344CB8AC3E}">
        <p14:creationId xmlns:p14="http://schemas.microsoft.com/office/powerpoint/2010/main" val="1049784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Considerations for Remaining Menu Items for Lunch</a:t>
            </a:r>
          </a:p>
          <a:p>
            <a:pPr marL="0" indent="0">
              <a:spcBef>
                <a:spcPts val="1200"/>
              </a:spcBef>
              <a:spcAft>
                <a:spcPts val="600"/>
              </a:spcAft>
              <a:buNone/>
            </a:pPr>
            <a:endParaRPr lang="en-US" sz="800" dirty="0"/>
          </a:p>
          <a:p>
            <a:pPr>
              <a:spcBef>
                <a:spcPts val="1200"/>
              </a:spcBef>
              <a:spcAft>
                <a:spcPts val="600"/>
              </a:spcAft>
              <a:buFont typeface="Wingdings" panose="05000000000000000000" pitchFamily="2" charset="2"/>
              <a:buChar char="§"/>
            </a:pPr>
            <a:r>
              <a:rPr lang="en-US" sz="3600" dirty="0"/>
              <a:t>  List serving sizes for each item</a:t>
            </a:r>
          </a:p>
          <a:p>
            <a:pPr>
              <a:spcBef>
                <a:spcPts val="1200"/>
              </a:spcBef>
              <a:spcAft>
                <a:spcPts val="600"/>
              </a:spcAft>
              <a:buFont typeface="Wingdings" panose="05000000000000000000" pitchFamily="2" charset="2"/>
              <a:buChar char="§"/>
            </a:pPr>
            <a:r>
              <a:rPr lang="en-US" sz="3600" dirty="0"/>
              <a:t>  Include menu items that complement main dish</a:t>
            </a:r>
          </a:p>
          <a:p>
            <a:pPr>
              <a:spcBef>
                <a:spcPts val="1200"/>
              </a:spcBef>
              <a:spcAft>
                <a:spcPts val="600"/>
              </a:spcAft>
              <a:buFont typeface="Wingdings" panose="05000000000000000000" pitchFamily="2" charset="2"/>
              <a:buChar char="§"/>
            </a:pPr>
            <a:r>
              <a:rPr lang="en-US" sz="3600" dirty="0"/>
              <a:t>  Work to make at least half your grains whole grains</a:t>
            </a:r>
          </a:p>
          <a:p>
            <a:pPr>
              <a:spcBef>
                <a:spcPts val="1200"/>
              </a:spcBef>
              <a:spcAft>
                <a:spcPts val="600"/>
              </a:spcAft>
              <a:buFont typeface="Wingdings" panose="05000000000000000000" pitchFamily="2" charset="2"/>
              <a:buChar char="§"/>
            </a:pPr>
            <a:r>
              <a:rPr lang="en-US" sz="3600" dirty="0"/>
              <a:t>  Plan the menus around seasons</a:t>
            </a:r>
          </a:p>
          <a:p>
            <a:pPr>
              <a:spcBef>
                <a:spcPts val="1200"/>
              </a:spcBef>
              <a:spcAft>
                <a:spcPts val="600"/>
              </a:spcAft>
              <a:buFont typeface="Wingdings" panose="05000000000000000000" pitchFamily="2" charset="2"/>
              <a:buChar char="§"/>
            </a:pPr>
            <a:r>
              <a:rPr lang="en-US" sz="3600" dirty="0"/>
              <a:t>  Incorporate “other foods”, such as condiments and water</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33</a:t>
            </a:fld>
            <a:endParaRPr lang="en-US" dirty="0"/>
          </a:p>
        </p:txBody>
      </p:sp>
    </p:spTree>
    <p:extLst>
      <p:ext uri="{BB962C8B-B14F-4D97-AF65-F5344CB8AC3E}">
        <p14:creationId xmlns:p14="http://schemas.microsoft.com/office/powerpoint/2010/main" val="411655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1000" dirty="0"/>
              <a:t>Menu</a:t>
            </a:r>
            <a:r>
              <a:rPr lang="en-US" dirty="0"/>
              <a:t> Planning and Using Cycle Menus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Cross Check the Lunch Menu</a:t>
            </a:r>
          </a:p>
          <a:p>
            <a:pPr marL="0" indent="0">
              <a:buNone/>
            </a:pPr>
            <a:endParaRPr lang="en-US" sz="1000" dirty="0"/>
          </a:p>
          <a:p>
            <a:pPr>
              <a:spcBef>
                <a:spcPts val="1200"/>
              </a:spcBef>
              <a:spcAft>
                <a:spcPts val="1200"/>
              </a:spcAft>
              <a:buFont typeface="Wingdings" panose="05000000000000000000" pitchFamily="2" charset="2"/>
              <a:buChar char="ü"/>
            </a:pPr>
            <a:r>
              <a:rPr lang="en-US" sz="3600" dirty="0"/>
              <a:t>  Fluid Milk</a:t>
            </a:r>
          </a:p>
          <a:p>
            <a:pPr>
              <a:spcBef>
                <a:spcPts val="1200"/>
              </a:spcBef>
              <a:spcAft>
                <a:spcPts val="1200"/>
              </a:spcAft>
              <a:buFont typeface="Wingdings" panose="05000000000000000000" pitchFamily="2" charset="2"/>
              <a:buChar char="ü"/>
            </a:pPr>
            <a:r>
              <a:rPr lang="en-US" sz="3600" dirty="0"/>
              <a:t>  Meat/Meat Alternates</a:t>
            </a:r>
          </a:p>
          <a:p>
            <a:pPr>
              <a:spcBef>
                <a:spcPts val="1200"/>
              </a:spcBef>
              <a:spcAft>
                <a:spcPts val="1200"/>
              </a:spcAft>
              <a:buFont typeface="Wingdings" panose="05000000000000000000" pitchFamily="2" charset="2"/>
              <a:buChar char="ü"/>
            </a:pPr>
            <a:r>
              <a:rPr lang="en-US" sz="3600" dirty="0"/>
              <a:t>  Vegetables</a:t>
            </a:r>
          </a:p>
          <a:p>
            <a:pPr>
              <a:spcBef>
                <a:spcPts val="1200"/>
              </a:spcBef>
              <a:spcAft>
                <a:spcPts val="1200"/>
              </a:spcAft>
              <a:buFont typeface="Wingdings" panose="05000000000000000000" pitchFamily="2" charset="2"/>
              <a:buChar char="ü"/>
            </a:pPr>
            <a:r>
              <a:rPr lang="en-US" sz="3600" dirty="0"/>
              <a:t>  Fruits</a:t>
            </a:r>
          </a:p>
          <a:p>
            <a:pPr>
              <a:spcBef>
                <a:spcPts val="1200"/>
              </a:spcBef>
              <a:spcAft>
                <a:spcPts val="1200"/>
              </a:spcAft>
              <a:buFont typeface="Wingdings" panose="05000000000000000000" pitchFamily="2" charset="2"/>
              <a:buChar char="ü"/>
            </a:pPr>
            <a:r>
              <a:rPr lang="en-US" sz="3600" dirty="0"/>
              <a:t>  Grains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34</a:t>
            </a:fld>
            <a:endParaRPr lang="en-US" dirty="0"/>
          </a:p>
        </p:txBody>
      </p:sp>
      <p:pic>
        <p:nvPicPr>
          <p:cNvPr id="2" name="Picture 1">
            <a:extLst>
              <a:ext uri="{FF2B5EF4-FFF2-40B4-BE49-F238E27FC236}">
                <a16:creationId xmlns:a16="http://schemas.microsoft.com/office/drawing/2014/main" id="{9EC13F39-35D6-414A-89FA-64EC9916DAB9}"/>
              </a:ext>
            </a:extLst>
          </p:cNvPr>
          <p:cNvPicPr>
            <a:picLocks noChangeAspect="1"/>
          </p:cNvPicPr>
          <p:nvPr/>
        </p:nvPicPr>
        <p:blipFill>
          <a:blip r:embed="rId3"/>
          <a:stretch>
            <a:fillRect/>
          </a:stretch>
        </p:blipFill>
        <p:spPr>
          <a:xfrm>
            <a:off x="6321973" y="2260828"/>
            <a:ext cx="5108028" cy="3987557"/>
          </a:xfrm>
          <a:prstGeom prst="rect">
            <a:avLst/>
          </a:prstGeom>
        </p:spPr>
      </p:pic>
    </p:spTree>
    <p:extLst>
      <p:ext uri="{BB962C8B-B14F-4D97-AF65-F5344CB8AC3E}">
        <p14:creationId xmlns:p14="http://schemas.microsoft.com/office/powerpoint/2010/main" val="2572703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434714" y="1311751"/>
            <a:ext cx="11466553" cy="4760873"/>
          </a:xfrm>
        </p:spPr>
        <p:txBody>
          <a:bodyPr>
            <a:normAutofit/>
          </a:bodyPr>
          <a:lstStyle/>
          <a:p>
            <a:pPr marL="0" indent="0">
              <a:buNone/>
            </a:pPr>
            <a:r>
              <a:rPr lang="en-US" dirty="0"/>
              <a:t>Step 6:  Plan Menus for Breakfast</a:t>
            </a:r>
          </a:p>
          <a:p>
            <a:pPr marL="0" indent="0">
              <a:buNone/>
            </a:pPr>
            <a:endParaRPr lang="en-US" dirty="0"/>
          </a:p>
          <a:p>
            <a:pPr marL="0" indent="0">
              <a:spcBef>
                <a:spcPts val="1200"/>
              </a:spcBef>
              <a:spcAft>
                <a:spcPts val="600"/>
              </a:spcAft>
              <a:buNone/>
            </a:pPr>
            <a:r>
              <a:rPr lang="en-US" dirty="0"/>
              <a:t>							</a:t>
            </a:r>
            <a:r>
              <a:rPr lang="en-US" sz="3600" dirty="0"/>
              <a:t>Fluid Milk</a:t>
            </a:r>
          </a:p>
          <a:p>
            <a:pPr marL="0" indent="0">
              <a:spcBef>
                <a:spcPts val="1200"/>
              </a:spcBef>
              <a:spcAft>
                <a:spcPts val="600"/>
              </a:spcAft>
              <a:buNone/>
            </a:pPr>
            <a:r>
              <a:rPr lang="en-US" sz="3600" dirty="0"/>
              <a:t>							Vegetables, Fruits or 								portions of both</a:t>
            </a:r>
          </a:p>
          <a:p>
            <a:pPr marL="0" indent="0">
              <a:spcBef>
                <a:spcPts val="1200"/>
              </a:spcBef>
              <a:spcAft>
                <a:spcPts val="600"/>
              </a:spcAft>
              <a:buNone/>
            </a:pPr>
            <a:r>
              <a:rPr lang="en-US" sz="3600" dirty="0"/>
              <a:t>							Grains</a:t>
            </a:r>
          </a:p>
          <a:p>
            <a:pPr marL="3657600" lvl="8" indent="0">
              <a:buNone/>
            </a:pPr>
            <a:r>
              <a:rPr lang="en-US" dirty="0"/>
              <a:t>						</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35</a:t>
            </a:fld>
            <a:endParaRPr lang="en-US" dirty="0"/>
          </a:p>
        </p:txBody>
      </p:sp>
      <p:pic>
        <p:nvPicPr>
          <p:cNvPr id="2" name="Picture 1">
            <a:extLst>
              <a:ext uri="{FF2B5EF4-FFF2-40B4-BE49-F238E27FC236}">
                <a16:creationId xmlns:a16="http://schemas.microsoft.com/office/drawing/2014/main" id="{0490C4F6-4A58-4D8A-9C45-27DECD0C821C}"/>
              </a:ext>
            </a:extLst>
          </p:cNvPr>
          <p:cNvPicPr>
            <a:picLocks noChangeAspect="1"/>
          </p:cNvPicPr>
          <p:nvPr/>
        </p:nvPicPr>
        <p:blipFill>
          <a:blip r:embed="rId3"/>
          <a:stretch>
            <a:fillRect/>
          </a:stretch>
        </p:blipFill>
        <p:spPr>
          <a:xfrm>
            <a:off x="957816" y="2357584"/>
            <a:ext cx="5210175" cy="3480079"/>
          </a:xfrm>
          <a:prstGeom prst="rect">
            <a:avLst/>
          </a:prstGeom>
        </p:spPr>
      </p:pic>
    </p:spTree>
    <p:extLst>
      <p:ext uri="{BB962C8B-B14F-4D97-AF65-F5344CB8AC3E}">
        <p14:creationId xmlns:p14="http://schemas.microsoft.com/office/powerpoint/2010/main" val="32474813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434716" y="1340123"/>
            <a:ext cx="7099380" cy="4760873"/>
          </a:xfrm>
        </p:spPr>
        <p:txBody>
          <a:bodyPr>
            <a:normAutofit/>
          </a:bodyPr>
          <a:lstStyle/>
          <a:p>
            <a:pPr marL="0" indent="0">
              <a:buNone/>
            </a:pPr>
            <a:r>
              <a:rPr lang="en-US" dirty="0"/>
              <a:t>Step 7:  Plan Menus for Snack</a:t>
            </a:r>
          </a:p>
          <a:p>
            <a:pPr marL="0" indent="0">
              <a:buNone/>
            </a:pPr>
            <a:endParaRPr lang="en-US" dirty="0"/>
          </a:p>
          <a:p>
            <a:pPr>
              <a:spcBef>
                <a:spcPts val="1800"/>
              </a:spcBef>
              <a:spcAft>
                <a:spcPts val="1200"/>
              </a:spcAft>
              <a:buFont typeface="Wingdings" panose="05000000000000000000" pitchFamily="2" charset="2"/>
              <a:buChar char="§"/>
            </a:pPr>
            <a:r>
              <a:rPr lang="en-US" dirty="0"/>
              <a:t>  </a:t>
            </a:r>
            <a:r>
              <a:rPr lang="en-US" sz="3600" dirty="0"/>
              <a:t>Select two of five components</a:t>
            </a:r>
          </a:p>
          <a:p>
            <a:pPr>
              <a:spcBef>
                <a:spcPts val="1800"/>
              </a:spcBef>
              <a:spcAft>
                <a:spcPts val="1200"/>
              </a:spcAft>
              <a:buFont typeface="Wingdings" panose="05000000000000000000" pitchFamily="2" charset="2"/>
              <a:buChar char="§"/>
            </a:pPr>
            <a:r>
              <a:rPr lang="en-US" sz="3600" dirty="0"/>
              <a:t>  Include a variety of fruits and   	vegetables  </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36</a:t>
            </a:fld>
            <a:endParaRPr lang="en-US" dirty="0"/>
          </a:p>
        </p:txBody>
      </p:sp>
      <p:pic>
        <p:nvPicPr>
          <p:cNvPr id="3" name="Picture 2">
            <a:extLst>
              <a:ext uri="{FF2B5EF4-FFF2-40B4-BE49-F238E27FC236}">
                <a16:creationId xmlns:a16="http://schemas.microsoft.com/office/drawing/2014/main" id="{AD86CBC7-5A2B-4C78-B736-1E1BBC077CB6}"/>
              </a:ext>
            </a:extLst>
          </p:cNvPr>
          <p:cNvPicPr>
            <a:picLocks noChangeAspect="1"/>
          </p:cNvPicPr>
          <p:nvPr/>
        </p:nvPicPr>
        <p:blipFill>
          <a:blip r:embed="rId3"/>
          <a:stretch>
            <a:fillRect/>
          </a:stretch>
        </p:blipFill>
        <p:spPr>
          <a:xfrm>
            <a:off x="7534096" y="1741417"/>
            <a:ext cx="4223188" cy="4223188"/>
          </a:xfrm>
          <a:prstGeom prst="rect">
            <a:avLst/>
          </a:prstGeom>
        </p:spPr>
      </p:pic>
    </p:spTree>
    <p:extLst>
      <p:ext uri="{BB962C8B-B14F-4D97-AF65-F5344CB8AC3E}">
        <p14:creationId xmlns:p14="http://schemas.microsoft.com/office/powerpoint/2010/main" val="3119313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Meal Substitutions</a:t>
            </a:r>
          </a:p>
          <a:p>
            <a:pPr marL="0" indent="0">
              <a:buNone/>
            </a:pPr>
            <a:endParaRPr lang="en-US" sz="1800" dirty="0"/>
          </a:p>
          <a:p>
            <a:pPr>
              <a:spcBef>
                <a:spcPts val="1200"/>
              </a:spcBef>
              <a:spcAft>
                <a:spcPts val="1200"/>
              </a:spcAft>
              <a:buFont typeface="Wingdings" panose="05000000000000000000" pitchFamily="2" charset="2"/>
              <a:buChar char="§"/>
            </a:pPr>
            <a:r>
              <a:rPr lang="en-US" dirty="0"/>
              <a:t>  </a:t>
            </a:r>
            <a:r>
              <a:rPr lang="en-US" sz="3600" dirty="0"/>
              <a:t>Do the menus reflect any special events, holidays, etc.?</a:t>
            </a:r>
          </a:p>
          <a:p>
            <a:pPr>
              <a:spcBef>
                <a:spcPts val="1200"/>
              </a:spcBef>
              <a:spcAft>
                <a:spcPts val="1200"/>
              </a:spcAft>
              <a:buFont typeface="Wingdings" panose="05000000000000000000" pitchFamily="2" charset="2"/>
              <a:buChar char="§"/>
            </a:pPr>
            <a:r>
              <a:rPr lang="en-US" sz="3600" dirty="0"/>
              <a:t>  Are the menus age-appropriate? </a:t>
            </a:r>
          </a:p>
          <a:p>
            <a:pPr>
              <a:spcBef>
                <a:spcPts val="1200"/>
              </a:spcBef>
              <a:spcAft>
                <a:spcPts val="1200"/>
              </a:spcAft>
              <a:buFont typeface="Wingdings" panose="05000000000000000000" pitchFamily="2" charset="2"/>
              <a:buChar char="§"/>
            </a:pPr>
            <a:r>
              <a:rPr lang="en-US" sz="3600" dirty="0"/>
              <a:t>  Are considerations made for children with special 	nutritional needs or preferences?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37</a:t>
            </a:fld>
            <a:endParaRPr lang="en-US" dirty="0"/>
          </a:p>
        </p:txBody>
      </p:sp>
    </p:spTree>
    <p:extLst>
      <p:ext uri="{BB962C8B-B14F-4D97-AF65-F5344CB8AC3E}">
        <p14:creationId xmlns:p14="http://schemas.microsoft.com/office/powerpoint/2010/main" val="12243243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Step 8: Evaluate What You Have Planned</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38</a:t>
            </a:fld>
            <a:endParaRPr lang="en-US" dirty="0"/>
          </a:p>
        </p:txBody>
      </p:sp>
      <p:pic>
        <p:nvPicPr>
          <p:cNvPr id="5" name="Picture 4">
            <a:extLst>
              <a:ext uri="{FF2B5EF4-FFF2-40B4-BE49-F238E27FC236}">
                <a16:creationId xmlns:a16="http://schemas.microsoft.com/office/drawing/2014/main" id="{47BF886C-B8F1-4E03-B1FF-38C7668D6C87}"/>
              </a:ext>
            </a:extLst>
          </p:cNvPr>
          <p:cNvPicPr>
            <a:picLocks noChangeAspect="1"/>
          </p:cNvPicPr>
          <p:nvPr/>
        </p:nvPicPr>
        <p:blipFill>
          <a:blip r:embed="rId3"/>
          <a:stretch>
            <a:fillRect/>
          </a:stretch>
        </p:blipFill>
        <p:spPr>
          <a:xfrm>
            <a:off x="1452562" y="1979349"/>
            <a:ext cx="7381875" cy="4781550"/>
          </a:xfrm>
          <a:prstGeom prst="rect">
            <a:avLst/>
          </a:prstGeom>
        </p:spPr>
      </p:pic>
    </p:spTree>
    <p:extLst>
      <p:ext uri="{BB962C8B-B14F-4D97-AF65-F5344CB8AC3E}">
        <p14:creationId xmlns:p14="http://schemas.microsoft.com/office/powerpoint/2010/main" val="28606726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434716" y="1340123"/>
            <a:ext cx="3916568" cy="4760873"/>
          </a:xfrm>
        </p:spPr>
        <p:txBody>
          <a:bodyPr>
            <a:normAutofit/>
          </a:bodyPr>
          <a:lstStyle/>
          <a:p>
            <a:pPr marL="0" indent="0">
              <a:buNone/>
            </a:pPr>
            <a:endParaRPr lang="en-US" dirty="0"/>
          </a:p>
          <a:p>
            <a:pPr marL="0" indent="0" algn="ctr">
              <a:buNone/>
            </a:pPr>
            <a:r>
              <a:rPr lang="en-US" sz="4800" dirty="0"/>
              <a:t>Menu Planning Activity</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39</a:t>
            </a:fld>
            <a:endParaRPr lang="en-US" dirty="0"/>
          </a:p>
        </p:txBody>
      </p:sp>
      <p:pic>
        <p:nvPicPr>
          <p:cNvPr id="2" name="Picture 1">
            <a:extLst>
              <a:ext uri="{FF2B5EF4-FFF2-40B4-BE49-F238E27FC236}">
                <a16:creationId xmlns:a16="http://schemas.microsoft.com/office/drawing/2014/main" id="{2BBFCCFF-1CF2-4168-9315-2003749B23AA}"/>
              </a:ext>
            </a:extLst>
          </p:cNvPr>
          <p:cNvPicPr>
            <a:picLocks noChangeAspect="1"/>
          </p:cNvPicPr>
          <p:nvPr/>
        </p:nvPicPr>
        <p:blipFill>
          <a:blip r:embed="rId3"/>
          <a:stretch>
            <a:fillRect/>
          </a:stretch>
        </p:blipFill>
        <p:spPr>
          <a:xfrm>
            <a:off x="4493173" y="1064822"/>
            <a:ext cx="6952594" cy="5393409"/>
          </a:xfrm>
          <a:prstGeom prst="rect">
            <a:avLst/>
          </a:prstGeom>
        </p:spPr>
      </p:pic>
    </p:spTree>
    <p:extLst>
      <p:ext uri="{BB962C8B-B14F-4D97-AF65-F5344CB8AC3E}">
        <p14:creationId xmlns:p14="http://schemas.microsoft.com/office/powerpoint/2010/main" val="1667668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Training Topics</a:t>
            </a:r>
          </a:p>
        </p:txBody>
      </p:sp>
      <p:sp>
        <p:nvSpPr>
          <p:cNvPr id="6" name="Content Placeholder 5"/>
          <p:cNvSpPr>
            <a:spLocks noGrp="1"/>
          </p:cNvSpPr>
          <p:nvPr>
            <p:ph idx="13"/>
          </p:nvPr>
        </p:nvSpPr>
        <p:spPr>
          <a:xfrm>
            <a:off x="434715" y="1340123"/>
            <a:ext cx="11466553" cy="4760873"/>
          </a:xfrm>
        </p:spPr>
        <p:txBody>
          <a:bodyPr>
            <a:normAutofit fontScale="92500" lnSpcReduction="10000"/>
          </a:bodyPr>
          <a:lstStyle/>
          <a:p>
            <a:pPr marL="0" indent="0">
              <a:spcAft>
                <a:spcPts val="600"/>
              </a:spcAft>
              <a:buNone/>
            </a:pPr>
            <a:r>
              <a:rPr lang="en-US" sz="3500" dirty="0"/>
              <a:t>Topic 1: Menu planning and using cycle menus</a:t>
            </a:r>
          </a:p>
          <a:p>
            <a:pPr marL="0" indent="0">
              <a:spcAft>
                <a:spcPts val="600"/>
              </a:spcAft>
              <a:buNone/>
            </a:pPr>
            <a:r>
              <a:rPr lang="en-US" sz="3500" dirty="0"/>
              <a:t>Topic 2: How to standardize a recipe</a:t>
            </a:r>
          </a:p>
          <a:p>
            <a:pPr marL="0" indent="0">
              <a:spcAft>
                <a:spcPts val="600"/>
              </a:spcAft>
              <a:buNone/>
            </a:pPr>
            <a:r>
              <a:rPr lang="en-US" sz="3500" dirty="0"/>
              <a:t>Topic 3: Determining creditable foods and serving sizes</a:t>
            </a:r>
          </a:p>
          <a:p>
            <a:pPr marL="0" indent="0">
              <a:spcAft>
                <a:spcPts val="600"/>
              </a:spcAft>
              <a:buNone/>
            </a:pPr>
            <a:r>
              <a:rPr lang="en-US" sz="3500" dirty="0"/>
              <a:t>Topic 4: Menu records and documentation</a:t>
            </a:r>
          </a:p>
          <a:p>
            <a:pPr marL="0" lvl="0" indent="0">
              <a:spcAft>
                <a:spcPts val="600"/>
              </a:spcAft>
              <a:buNone/>
            </a:pPr>
            <a:r>
              <a:rPr lang="en-US" sz="3500" dirty="0"/>
              <a:t>Topic 5: </a:t>
            </a:r>
            <a:r>
              <a:rPr lang="en-US" sz="3500" dirty="0">
                <a:solidFill>
                  <a:srgbClr val="262626">
                    <a:lumMod val="90000"/>
                    <a:lumOff val="10000"/>
                  </a:srgbClr>
                </a:solidFill>
              </a:rPr>
              <a:t>Weights and measures</a:t>
            </a:r>
          </a:p>
          <a:p>
            <a:pPr marL="0" indent="0">
              <a:spcAft>
                <a:spcPts val="600"/>
              </a:spcAft>
              <a:buNone/>
            </a:pPr>
            <a:r>
              <a:rPr lang="en-US" sz="3500" dirty="0"/>
              <a:t>Topic 6: Special dietary accommodations</a:t>
            </a:r>
          </a:p>
          <a:p>
            <a:pPr marL="0" indent="0">
              <a:spcAft>
                <a:spcPts val="600"/>
              </a:spcAft>
              <a:buNone/>
            </a:pPr>
            <a:r>
              <a:rPr lang="en-US" sz="3500" dirty="0"/>
              <a:t>Topic 7: Meal service styles</a:t>
            </a:r>
          </a:p>
          <a:p>
            <a:pPr marL="0" indent="0">
              <a:spcAft>
                <a:spcPts val="600"/>
              </a:spcAft>
              <a:buNone/>
            </a:pPr>
            <a:r>
              <a:rPr lang="en-US" sz="3500" dirty="0"/>
              <a:t>Topic 8: Knife skills</a:t>
            </a: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4</a:t>
            </a:fld>
            <a:endParaRPr lang="en-US" dirty="0"/>
          </a:p>
        </p:txBody>
      </p:sp>
    </p:spTree>
    <p:extLst>
      <p:ext uri="{BB962C8B-B14F-4D97-AF65-F5344CB8AC3E}">
        <p14:creationId xmlns:p14="http://schemas.microsoft.com/office/powerpoint/2010/main" val="19903976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Morning Break	</a:t>
            </a:r>
          </a:p>
        </p:txBody>
      </p:sp>
      <p:sp>
        <p:nvSpPr>
          <p:cNvPr id="6" name="Content Placeholder 5"/>
          <p:cNvSpPr>
            <a:spLocks noGrp="1"/>
          </p:cNvSpPr>
          <p:nvPr>
            <p:ph idx="13"/>
          </p:nvPr>
        </p:nvSpPr>
        <p:spPr>
          <a:xfrm>
            <a:off x="434715" y="1340123"/>
            <a:ext cx="5130513" cy="4760873"/>
          </a:xfrm>
        </p:spPr>
        <p:txBody>
          <a:bodyPr>
            <a:normAutofit/>
          </a:bodyPr>
          <a:lstStyle/>
          <a:p>
            <a:pPr marL="0" indent="0" algn="ctr">
              <a:buNone/>
            </a:pPr>
            <a:endParaRPr lang="en-US" sz="6000" dirty="0"/>
          </a:p>
          <a:p>
            <a:pPr marL="0" indent="0" algn="ctr">
              <a:buNone/>
            </a:pPr>
            <a:r>
              <a:rPr lang="en-US" sz="6000" dirty="0"/>
              <a:t>10 Minute Morning Break</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40</a:t>
            </a:fld>
            <a:endParaRPr lang="en-US" dirty="0"/>
          </a:p>
        </p:txBody>
      </p:sp>
      <p:pic>
        <p:nvPicPr>
          <p:cNvPr id="23" name="Picture 22">
            <a:extLst>
              <a:ext uri="{FF2B5EF4-FFF2-40B4-BE49-F238E27FC236}">
                <a16:creationId xmlns:a16="http://schemas.microsoft.com/office/drawing/2014/main" id="{A6D27B94-A5C9-4DD5-AABA-B06D4FB863F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959367" y="1255884"/>
            <a:ext cx="5440568" cy="4929349"/>
          </a:xfrm>
          <a:prstGeom prst="rect">
            <a:avLst/>
          </a:prstGeom>
        </p:spPr>
      </p:pic>
    </p:spTree>
    <p:extLst>
      <p:ext uri="{BB962C8B-B14F-4D97-AF65-F5344CB8AC3E}">
        <p14:creationId xmlns:p14="http://schemas.microsoft.com/office/powerpoint/2010/main" val="24943393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Standardize a Recipe</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Standardized Recipe</a:t>
            </a:r>
          </a:p>
          <a:p>
            <a:pPr marL="0" indent="0">
              <a:buNone/>
            </a:pPr>
            <a:endParaRPr lang="en-US" dirty="0"/>
          </a:p>
          <a:p>
            <a:pPr marL="0" indent="0">
              <a:buNone/>
            </a:pPr>
            <a:r>
              <a:rPr lang="en-US" sz="2800" i="1" dirty="0"/>
              <a:t>A standardized recipe is one that “has been tried, adapted, and retried several times for use and has been found to produce the same good results and yield every time when the exact procedures are used with the same type of equipment and same quantity and quality of ingredients.”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41</a:t>
            </a:fld>
            <a:endParaRPr lang="en-US" dirty="0"/>
          </a:p>
        </p:txBody>
      </p:sp>
    </p:spTree>
    <p:extLst>
      <p:ext uri="{BB962C8B-B14F-4D97-AF65-F5344CB8AC3E}">
        <p14:creationId xmlns:p14="http://schemas.microsoft.com/office/powerpoint/2010/main" val="7609058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Standardize a Recipe</a:t>
            </a:r>
          </a:p>
        </p:txBody>
      </p:sp>
      <p:sp>
        <p:nvSpPr>
          <p:cNvPr id="6" name="Content Placeholder 5"/>
          <p:cNvSpPr>
            <a:spLocks noGrp="1"/>
          </p:cNvSpPr>
          <p:nvPr>
            <p:ph idx="13"/>
          </p:nvPr>
        </p:nvSpPr>
        <p:spPr>
          <a:xfrm>
            <a:off x="434715" y="1340123"/>
            <a:ext cx="11466553" cy="5055651"/>
          </a:xfrm>
        </p:spPr>
        <p:txBody>
          <a:bodyPr>
            <a:normAutofit/>
          </a:bodyPr>
          <a:lstStyle/>
          <a:p>
            <a:pPr marL="0" indent="0">
              <a:buNone/>
            </a:pPr>
            <a:r>
              <a:rPr lang="en-US" dirty="0"/>
              <a:t>Benefits of Standardized Recipes</a:t>
            </a:r>
          </a:p>
          <a:p>
            <a:pPr>
              <a:spcBef>
                <a:spcPts val="1200"/>
              </a:spcBef>
              <a:spcAft>
                <a:spcPts val="600"/>
              </a:spcAft>
              <a:buFont typeface="Wingdings" panose="05000000000000000000" pitchFamily="2" charset="2"/>
              <a:buChar char="§"/>
            </a:pPr>
            <a:r>
              <a:rPr lang="en-US" sz="3600" dirty="0"/>
              <a:t>  Consistent food quality</a:t>
            </a:r>
          </a:p>
          <a:p>
            <a:pPr>
              <a:spcBef>
                <a:spcPts val="1200"/>
              </a:spcBef>
              <a:spcAft>
                <a:spcPts val="600"/>
              </a:spcAft>
              <a:buFont typeface="Wingdings" panose="05000000000000000000" pitchFamily="2" charset="2"/>
              <a:buChar char="§"/>
            </a:pPr>
            <a:r>
              <a:rPr lang="en-US" sz="3600" dirty="0"/>
              <a:t>  Predictable yield</a:t>
            </a:r>
          </a:p>
          <a:p>
            <a:pPr>
              <a:spcBef>
                <a:spcPts val="1200"/>
              </a:spcBef>
              <a:spcAft>
                <a:spcPts val="600"/>
              </a:spcAft>
              <a:buFont typeface="Wingdings" panose="05000000000000000000" pitchFamily="2" charset="2"/>
              <a:buChar char="§"/>
            </a:pPr>
            <a:r>
              <a:rPr lang="en-US" sz="3600" dirty="0"/>
              <a:t>  Customer satisfaction</a:t>
            </a:r>
          </a:p>
          <a:p>
            <a:pPr>
              <a:spcBef>
                <a:spcPts val="1200"/>
              </a:spcBef>
              <a:spcAft>
                <a:spcPts val="600"/>
              </a:spcAft>
              <a:buFont typeface="Wingdings" panose="05000000000000000000" pitchFamily="2" charset="2"/>
              <a:buChar char="§"/>
            </a:pPr>
            <a:r>
              <a:rPr lang="en-US" sz="3600" dirty="0"/>
              <a:t>  Consistent nutrient content</a:t>
            </a:r>
          </a:p>
          <a:p>
            <a:pPr>
              <a:spcBef>
                <a:spcPts val="1200"/>
              </a:spcBef>
              <a:spcAft>
                <a:spcPts val="600"/>
              </a:spcAft>
              <a:buFont typeface="Wingdings" panose="05000000000000000000" pitchFamily="2" charset="2"/>
              <a:buChar char="§"/>
            </a:pPr>
            <a:r>
              <a:rPr lang="en-US" sz="3600" dirty="0"/>
              <a:t>  Food cost control</a:t>
            </a:r>
          </a:p>
          <a:p>
            <a:pPr>
              <a:spcBef>
                <a:spcPts val="1200"/>
              </a:spcBef>
              <a:spcAft>
                <a:spcPts val="600"/>
              </a:spcAft>
              <a:buFont typeface="Wingdings" panose="05000000000000000000" pitchFamily="2" charset="2"/>
              <a:buChar char="§"/>
            </a:pPr>
            <a:r>
              <a:rPr lang="en-US" sz="3600" dirty="0"/>
              <a:t>  Efficient purchasing procedures</a:t>
            </a:r>
          </a:p>
          <a:p>
            <a:endParaRPr lang="en-US" sz="2800"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42</a:t>
            </a:fld>
            <a:endParaRPr lang="en-US" dirty="0"/>
          </a:p>
        </p:txBody>
      </p:sp>
      <p:pic>
        <p:nvPicPr>
          <p:cNvPr id="3" name="Picture 2">
            <a:extLst>
              <a:ext uri="{FF2B5EF4-FFF2-40B4-BE49-F238E27FC236}">
                <a16:creationId xmlns:a16="http://schemas.microsoft.com/office/drawing/2014/main" id="{447E5A50-B5C5-4117-8ECD-80DE039D738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130780" y="2287542"/>
            <a:ext cx="4843082" cy="3230335"/>
          </a:xfrm>
          <a:prstGeom prst="rect">
            <a:avLst/>
          </a:prstGeom>
        </p:spPr>
      </p:pic>
    </p:spTree>
    <p:extLst>
      <p:ext uri="{BB962C8B-B14F-4D97-AF65-F5344CB8AC3E}">
        <p14:creationId xmlns:p14="http://schemas.microsoft.com/office/powerpoint/2010/main" val="40014156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Standardize a Recipe</a:t>
            </a:r>
          </a:p>
        </p:txBody>
      </p:sp>
      <p:sp>
        <p:nvSpPr>
          <p:cNvPr id="6" name="Content Placeholder 5"/>
          <p:cNvSpPr>
            <a:spLocks noGrp="1"/>
          </p:cNvSpPr>
          <p:nvPr>
            <p:ph idx="13"/>
          </p:nvPr>
        </p:nvSpPr>
        <p:spPr>
          <a:xfrm>
            <a:off x="434715" y="1340123"/>
            <a:ext cx="11466553" cy="5055651"/>
          </a:xfrm>
        </p:spPr>
        <p:txBody>
          <a:bodyPr>
            <a:normAutofit/>
          </a:bodyPr>
          <a:lstStyle/>
          <a:p>
            <a:pPr marL="0" indent="0">
              <a:buNone/>
            </a:pPr>
            <a:r>
              <a:rPr lang="en-US" dirty="0"/>
              <a:t>Benefits of Standardized Recipes- continued</a:t>
            </a:r>
          </a:p>
          <a:p>
            <a:pPr>
              <a:spcBef>
                <a:spcPts val="1200"/>
              </a:spcBef>
              <a:spcAft>
                <a:spcPts val="600"/>
              </a:spcAft>
              <a:buFont typeface="Wingdings" panose="05000000000000000000" pitchFamily="2" charset="2"/>
              <a:buChar char="§"/>
            </a:pPr>
            <a:r>
              <a:rPr lang="en-US" sz="3600" dirty="0"/>
              <a:t>  Inventory control</a:t>
            </a:r>
          </a:p>
          <a:p>
            <a:pPr>
              <a:spcBef>
                <a:spcPts val="1200"/>
              </a:spcBef>
              <a:spcAft>
                <a:spcPts val="600"/>
              </a:spcAft>
              <a:buFont typeface="Wingdings" panose="05000000000000000000" pitchFamily="2" charset="2"/>
              <a:buChar char="§"/>
            </a:pPr>
            <a:r>
              <a:rPr lang="en-US" sz="3600" dirty="0"/>
              <a:t>  Labor cost control</a:t>
            </a:r>
          </a:p>
          <a:p>
            <a:pPr>
              <a:spcBef>
                <a:spcPts val="1200"/>
              </a:spcBef>
              <a:spcAft>
                <a:spcPts val="600"/>
              </a:spcAft>
              <a:buFont typeface="Wingdings" panose="05000000000000000000" pitchFamily="2" charset="2"/>
              <a:buChar char="§"/>
            </a:pPr>
            <a:r>
              <a:rPr lang="en-US" sz="3600" dirty="0"/>
              <a:t>  Increased employee confidence</a:t>
            </a:r>
          </a:p>
          <a:p>
            <a:pPr>
              <a:spcBef>
                <a:spcPts val="1200"/>
              </a:spcBef>
              <a:spcAft>
                <a:spcPts val="600"/>
              </a:spcAft>
              <a:buFont typeface="Wingdings" panose="05000000000000000000" pitchFamily="2" charset="2"/>
              <a:buChar char="§"/>
            </a:pPr>
            <a:r>
              <a:rPr lang="en-US" sz="3600" dirty="0"/>
              <a:t>  Reduced record keeping</a:t>
            </a:r>
          </a:p>
          <a:p>
            <a:pPr>
              <a:spcBef>
                <a:spcPts val="1200"/>
              </a:spcBef>
              <a:spcAft>
                <a:spcPts val="600"/>
              </a:spcAft>
              <a:buFont typeface="Wingdings" panose="05000000000000000000" pitchFamily="2" charset="2"/>
              <a:buChar char="§"/>
            </a:pPr>
            <a:r>
              <a:rPr lang="en-US" sz="3600" dirty="0"/>
              <a:t>  Successful CACFP program reviews</a:t>
            </a:r>
            <a:endParaRPr lang="en-US" sz="2800"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43</a:t>
            </a:fld>
            <a:endParaRPr lang="en-US" dirty="0"/>
          </a:p>
        </p:txBody>
      </p:sp>
    </p:spTree>
    <p:extLst>
      <p:ext uri="{BB962C8B-B14F-4D97-AF65-F5344CB8AC3E}">
        <p14:creationId xmlns:p14="http://schemas.microsoft.com/office/powerpoint/2010/main" val="4181480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Standardize a Recipe</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44</a:t>
            </a:fld>
            <a:endParaRPr lang="en-US" dirty="0"/>
          </a:p>
        </p:txBody>
      </p:sp>
      <p:pic>
        <p:nvPicPr>
          <p:cNvPr id="13" name="Content Placeholder 12">
            <a:extLst>
              <a:ext uri="{FF2B5EF4-FFF2-40B4-BE49-F238E27FC236}">
                <a16:creationId xmlns:a16="http://schemas.microsoft.com/office/drawing/2014/main" id="{9E4F77DF-2A96-4C9D-8B80-6D1FF5F42A30}"/>
              </a:ext>
            </a:extLst>
          </p:cNvPr>
          <p:cNvPicPr>
            <a:picLocks noGrp="1" noChangeAspect="1"/>
          </p:cNvPicPr>
          <p:nvPr>
            <p:ph idx="13"/>
          </p:nvPr>
        </p:nvPicPr>
        <p:blipFill>
          <a:blip r:embed="rId3"/>
          <a:stretch>
            <a:fillRect/>
          </a:stretch>
        </p:blipFill>
        <p:spPr>
          <a:xfrm>
            <a:off x="434304" y="1176768"/>
            <a:ext cx="7538172" cy="5681232"/>
          </a:xfrm>
        </p:spPr>
      </p:pic>
      <p:sp>
        <p:nvSpPr>
          <p:cNvPr id="2" name="TextBox 1">
            <a:extLst>
              <a:ext uri="{FF2B5EF4-FFF2-40B4-BE49-F238E27FC236}">
                <a16:creationId xmlns:a16="http://schemas.microsoft.com/office/drawing/2014/main" id="{D56DD74B-92A9-4413-A2AA-28EF9E7DEA92}"/>
              </a:ext>
            </a:extLst>
          </p:cNvPr>
          <p:cNvSpPr txBox="1"/>
          <p:nvPr/>
        </p:nvSpPr>
        <p:spPr>
          <a:xfrm>
            <a:off x="8497614" y="2314874"/>
            <a:ext cx="3003579" cy="2246769"/>
          </a:xfrm>
          <a:prstGeom prst="rect">
            <a:avLst/>
          </a:prstGeom>
          <a:noFill/>
        </p:spPr>
        <p:txBody>
          <a:bodyPr wrap="none" rtlCol="0">
            <a:spAutoFit/>
          </a:bodyPr>
          <a:lstStyle/>
          <a:p>
            <a:pPr algn="ctr">
              <a:spcBef>
                <a:spcPts val="600"/>
              </a:spcBef>
              <a:spcAft>
                <a:spcPts val="600"/>
              </a:spcAft>
            </a:pPr>
            <a:r>
              <a:rPr lang="en-US" sz="4000" dirty="0"/>
              <a:t>Standardized </a:t>
            </a:r>
          </a:p>
          <a:p>
            <a:pPr algn="ctr">
              <a:spcBef>
                <a:spcPts val="600"/>
              </a:spcBef>
              <a:spcAft>
                <a:spcPts val="600"/>
              </a:spcAft>
            </a:pPr>
            <a:r>
              <a:rPr lang="en-US" sz="4000" dirty="0"/>
              <a:t>Recipe</a:t>
            </a:r>
          </a:p>
          <a:p>
            <a:pPr algn="ctr">
              <a:spcBef>
                <a:spcPts val="600"/>
              </a:spcBef>
              <a:spcAft>
                <a:spcPts val="600"/>
              </a:spcAft>
            </a:pPr>
            <a:r>
              <a:rPr lang="en-US" sz="4000" dirty="0"/>
              <a:t>Components</a:t>
            </a:r>
          </a:p>
        </p:txBody>
      </p:sp>
    </p:spTree>
    <p:extLst>
      <p:ext uri="{BB962C8B-B14F-4D97-AF65-F5344CB8AC3E}">
        <p14:creationId xmlns:p14="http://schemas.microsoft.com/office/powerpoint/2010/main" val="2939165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Standardize a Recipe</a:t>
            </a:r>
          </a:p>
        </p:txBody>
      </p:sp>
      <p:sp>
        <p:nvSpPr>
          <p:cNvPr id="6" name="Content Placeholder 5"/>
          <p:cNvSpPr>
            <a:spLocks noGrp="1"/>
          </p:cNvSpPr>
          <p:nvPr>
            <p:ph idx="13"/>
          </p:nvPr>
        </p:nvSpPr>
        <p:spPr>
          <a:xfrm>
            <a:off x="434715" y="1340124"/>
            <a:ext cx="11466553" cy="5055650"/>
          </a:xfrm>
        </p:spPr>
        <p:txBody>
          <a:bodyPr>
            <a:normAutofit/>
          </a:bodyPr>
          <a:lstStyle/>
          <a:p>
            <a:pPr marL="0" indent="0">
              <a:spcBef>
                <a:spcPts val="1800"/>
              </a:spcBef>
              <a:spcAft>
                <a:spcPts val="1800"/>
              </a:spcAft>
              <a:buNone/>
            </a:pPr>
            <a:r>
              <a:rPr lang="en-US" dirty="0"/>
              <a:t>Recipe Instruction Standards</a:t>
            </a:r>
          </a:p>
          <a:p>
            <a:pPr marL="285750" indent="-285750">
              <a:spcBef>
                <a:spcPts val="1800"/>
              </a:spcBef>
              <a:spcAft>
                <a:spcPts val="1800"/>
              </a:spcAft>
              <a:buFont typeface="Wingdings" panose="05000000000000000000" pitchFamily="2" charset="2"/>
              <a:buChar char="§"/>
            </a:pPr>
            <a:r>
              <a:rPr lang="en-US" dirty="0"/>
              <a:t> Oven temperature</a:t>
            </a:r>
          </a:p>
          <a:p>
            <a:pPr marL="285750" indent="-285750">
              <a:spcBef>
                <a:spcPts val="1800"/>
              </a:spcBef>
              <a:spcAft>
                <a:spcPts val="1800"/>
              </a:spcAft>
              <a:buFont typeface="Wingdings" panose="05000000000000000000" pitchFamily="2" charset="2"/>
              <a:buChar char="§"/>
            </a:pPr>
            <a:r>
              <a:rPr lang="en-US" dirty="0"/>
              <a:t> Prepare pans</a:t>
            </a:r>
          </a:p>
          <a:p>
            <a:pPr marL="285750" indent="-285750">
              <a:spcBef>
                <a:spcPts val="1800"/>
              </a:spcBef>
              <a:spcAft>
                <a:spcPts val="1800"/>
              </a:spcAft>
              <a:buFont typeface="Wingdings" panose="05000000000000000000" pitchFamily="2" charset="2"/>
              <a:buChar char="§"/>
            </a:pPr>
            <a:r>
              <a:rPr lang="en-US" dirty="0"/>
              <a:t> Mix ingredients</a:t>
            </a:r>
          </a:p>
          <a:p>
            <a:pPr marL="0" indent="0">
              <a:buNone/>
            </a:pPr>
            <a:endParaRPr lang="en-US" dirty="0"/>
          </a:p>
          <a:p>
            <a:pPr marL="0" indent="0">
              <a:buNone/>
            </a:pPr>
            <a:endParaRPr lang="en-US" dirty="0"/>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45</a:t>
            </a:fld>
            <a:endParaRPr lang="en-US" dirty="0"/>
          </a:p>
        </p:txBody>
      </p:sp>
      <p:pic>
        <p:nvPicPr>
          <p:cNvPr id="5" name="Picture 4">
            <a:extLst>
              <a:ext uri="{FF2B5EF4-FFF2-40B4-BE49-F238E27FC236}">
                <a16:creationId xmlns:a16="http://schemas.microsoft.com/office/drawing/2014/main" id="{4FCB3E7E-C49A-4DE8-8BC6-655A3695F2F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53569" y="2384859"/>
            <a:ext cx="4881192" cy="3567677"/>
          </a:xfrm>
          <a:prstGeom prst="rect">
            <a:avLst/>
          </a:prstGeom>
        </p:spPr>
      </p:pic>
    </p:spTree>
    <p:extLst>
      <p:ext uri="{BB962C8B-B14F-4D97-AF65-F5344CB8AC3E}">
        <p14:creationId xmlns:p14="http://schemas.microsoft.com/office/powerpoint/2010/main" val="12376752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Standardize a Recipe</a:t>
            </a:r>
          </a:p>
        </p:txBody>
      </p:sp>
      <p:sp>
        <p:nvSpPr>
          <p:cNvPr id="6" name="Content Placeholder 5"/>
          <p:cNvSpPr>
            <a:spLocks noGrp="1"/>
          </p:cNvSpPr>
          <p:nvPr>
            <p:ph idx="13"/>
          </p:nvPr>
        </p:nvSpPr>
        <p:spPr>
          <a:xfrm>
            <a:off x="434715" y="1340124"/>
            <a:ext cx="11466553" cy="5055650"/>
          </a:xfrm>
        </p:spPr>
        <p:txBody>
          <a:bodyPr>
            <a:normAutofit/>
          </a:bodyPr>
          <a:lstStyle/>
          <a:p>
            <a:pPr marL="0" indent="0">
              <a:buNone/>
            </a:pPr>
            <a:r>
              <a:rPr lang="en-US" dirty="0"/>
              <a:t>Recipe Instruction Standards- continued</a:t>
            </a:r>
          </a:p>
          <a:p>
            <a:pPr marL="0" indent="0">
              <a:buNone/>
            </a:pPr>
            <a:endParaRPr lang="en-US" sz="1800" dirty="0"/>
          </a:p>
          <a:p>
            <a:pPr marL="285750" indent="-285750">
              <a:spcBef>
                <a:spcPts val="1200"/>
              </a:spcBef>
              <a:spcAft>
                <a:spcPts val="1200"/>
              </a:spcAft>
              <a:buFont typeface="Wingdings" panose="05000000000000000000" pitchFamily="2" charset="2"/>
              <a:buChar char="§"/>
            </a:pPr>
            <a:r>
              <a:rPr lang="en-US" dirty="0"/>
              <a:t> Baking and cooking time and details</a:t>
            </a:r>
          </a:p>
          <a:p>
            <a:pPr marL="285750" indent="-285750">
              <a:spcBef>
                <a:spcPts val="1200"/>
              </a:spcBef>
              <a:spcAft>
                <a:spcPts val="1200"/>
              </a:spcAft>
              <a:buFont typeface="Wingdings" panose="05000000000000000000" pitchFamily="2" charset="2"/>
              <a:buChar char="§"/>
            </a:pPr>
            <a:r>
              <a:rPr lang="en-US" dirty="0"/>
              <a:t> Serving dishes and serving ware</a:t>
            </a:r>
          </a:p>
          <a:p>
            <a:pPr marL="285750" indent="-285750">
              <a:spcBef>
                <a:spcPts val="1200"/>
              </a:spcBef>
              <a:spcAft>
                <a:spcPts val="1200"/>
              </a:spcAft>
              <a:buFont typeface="Wingdings" panose="05000000000000000000" pitchFamily="2" charset="2"/>
              <a:buChar char="§"/>
            </a:pPr>
            <a:r>
              <a:rPr lang="en-US" dirty="0"/>
              <a:t> How to serve</a:t>
            </a:r>
          </a:p>
          <a:p>
            <a:pPr marL="285750" indent="-285750">
              <a:spcBef>
                <a:spcPts val="1200"/>
              </a:spcBef>
              <a:spcAft>
                <a:spcPts val="1200"/>
              </a:spcAft>
              <a:buFont typeface="Wingdings" panose="05000000000000000000" pitchFamily="2" charset="2"/>
              <a:buChar char="§"/>
            </a:pPr>
            <a:r>
              <a:rPr lang="en-US" dirty="0"/>
              <a:t> Critical control points</a:t>
            </a: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46</a:t>
            </a:fld>
            <a:endParaRPr lang="en-US" dirty="0"/>
          </a:p>
        </p:txBody>
      </p:sp>
      <p:pic>
        <p:nvPicPr>
          <p:cNvPr id="2" name="Picture 1">
            <a:extLst>
              <a:ext uri="{FF2B5EF4-FFF2-40B4-BE49-F238E27FC236}">
                <a16:creationId xmlns:a16="http://schemas.microsoft.com/office/drawing/2014/main" id="{A2948B1C-8F97-4DA0-829A-AFBE25A13336}"/>
              </a:ext>
            </a:extLst>
          </p:cNvPr>
          <p:cNvPicPr>
            <a:picLocks noChangeAspect="1"/>
          </p:cNvPicPr>
          <p:nvPr/>
        </p:nvPicPr>
        <p:blipFill>
          <a:blip r:embed="rId3"/>
          <a:stretch>
            <a:fillRect/>
          </a:stretch>
        </p:blipFill>
        <p:spPr>
          <a:xfrm>
            <a:off x="7761000" y="3109274"/>
            <a:ext cx="3996285" cy="2934977"/>
          </a:xfrm>
          <a:prstGeom prst="rect">
            <a:avLst/>
          </a:prstGeom>
          <a:effectLst>
            <a:softEdge rad="101600"/>
          </a:effectLst>
        </p:spPr>
      </p:pic>
    </p:spTree>
    <p:extLst>
      <p:ext uri="{BB962C8B-B14F-4D97-AF65-F5344CB8AC3E}">
        <p14:creationId xmlns:p14="http://schemas.microsoft.com/office/powerpoint/2010/main" val="7418289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Standardize a Recipe</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Phases of Recipe Standardization</a:t>
            </a:r>
          </a:p>
          <a:p>
            <a:pPr marL="0" indent="0">
              <a:buNone/>
            </a:pPr>
            <a:endParaRPr lang="en-US" sz="1800" dirty="0"/>
          </a:p>
          <a:p>
            <a:pPr>
              <a:spcBef>
                <a:spcPts val="1800"/>
              </a:spcBef>
              <a:spcAft>
                <a:spcPts val="1800"/>
              </a:spcAft>
              <a:buFont typeface="Wingdings" panose="05000000000000000000" pitchFamily="2" charset="2"/>
              <a:buChar char="§"/>
            </a:pPr>
            <a:r>
              <a:rPr lang="en-US" dirty="0"/>
              <a:t>  </a:t>
            </a:r>
            <a:r>
              <a:rPr lang="en-US" sz="3600" dirty="0"/>
              <a:t>Recipe verification phase</a:t>
            </a:r>
          </a:p>
          <a:p>
            <a:pPr>
              <a:spcBef>
                <a:spcPts val="1800"/>
              </a:spcBef>
              <a:spcAft>
                <a:spcPts val="1800"/>
              </a:spcAft>
              <a:buFont typeface="Wingdings" panose="05000000000000000000" pitchFamily="2" charset="2"/>
              <a:buChar char="§"/>
            </a:pPr>
            <a:r>
              <a:rPr lang="en-US" sz="3600" dirty="0"/>
              <a:t>  Product evaluation phase</a:t>
            </a:r>
          </a:p>
          <a:p>
            <a:pPr>
              <a:spcBef>
                <a:spcPts val="1800"/>
              </a:spcBef>
              <a:spcAft>
                <a:spcPts val="1800"/>
              </a:spcAft>
              <a:buFont typeface="Wingdings" panose="05000000000000000000" pitchFamily="2" charset="2"/>
              <a:buChar char="§"/>
            </a:pPr>
            <a:r>
              <a:rPr lang="en-US" sz="3600" dirty="0"/>
              <a:t>  Quantity adjustment phase</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47</a:t>
            </a:fld>
            <a:endParaRPr lang="en-US" dirty="0"/>
          </a:p>
        </p:txBody>
      </p:sp>
      <p:pic>
        <p:nvPicPr>
          <p:cNvPr id="9" name="Picture 8">
            <a:extLst>
              <a:ext uri="{FF2B5EF4-FFF2-40B4-BE49-F238E27FC236}">
                <a16:creationId xmlns:a16="http://schemas.microsoft.com/office/drawing/2014/main" id="{B6B7AB6A-B328-47D3-B120-C312933A41A6}"/>
              </a:ext>
            </a:extLst>
          </p:cNvPr>
          <p:cNvPicPr>
            <a:picLocks noChangeAspect="1"/>
          </p:cNvPicPr>
          <p:nvPr/>
        </p:nvPicPr>
        <p:blipFill>
          <a:blip r:embed="rId3"/>
          <a:stretch>
            <a:fillRect/>
          </a:stretch>
        </p:blipFill>
        <p:spPr>
          <a:xfrm>
            <a:off x="6308450" y="2301765"/>
            <a:ext cx="5592818" cy="3468414"/>
          </a:xfrm>
          <a:prstGeom prst="rect">
            <a:avLst/>
          </a:prstGeom>
          <a:effectLst>
            <a:softEdge rad="76200"/>
          </a:effectLst>
        </p:spPr>
      </p:pic>
    </p:spTree>
    <p:extLst>
      <p:ext uri="{BB962C8B-B14F-4D97-AF65-F5344CB8AC3E}">
        <p14:creationId xmlns:p14="http://schemas.microsoft.com/office/powerpoint/2010/main" val="7201124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Standardize a Recipe</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Recipe Verification Phase</a:t>
            </a:r>
          </a:p>
          <a:p>
            <a:pPr marL="0" indent="0">
              <a:buNone/>
            </a:pPr>
            <a:endParaRPr lang="en-US" sz="1800" dirty="0"/>
          </a:p>
          <a:p>
            <a:pPr>
              <a:spcBef>
                <a:spcPts val="1200"/>
              </a:spcBef>
              <a:spcAft>
                <a:spcPts val="600"/>
              </a:spcAft>
              <a:buFont typeface="Wingdings" panose="05000000000000000000" pitchFamily="2" charset="2"/>
              <a:buChar char="§"/>
            </a:pPr>
            <a:r>
              <a:rPr lang="en-US" dirty="0"/>
              <a:t>  </a:t>
            </a:r>
            <a:r>
              <a:rPr lang="en-US" sz="3600" dirty="0"/>
              <a:t>Review the recipe</a:t>
            </a:r>
          </a:p>
          <a:p>
            <a:pPr>
              <a:spcBef>
                <a:spcPts val="1200"/>
              </a:spcBef>
              <a:spcAft>
                <a:spcPts val="600"/>
              </a:spcAft>
              <a:buFont typeface="Wingdings" panose="05000000000000000000" pitchFamily="2" charset="2"/>
              <a:buChar char="§"/>
            </a:pPr>
            <a:r>
              <a:rPr lang="en-US" sz="3600" dirty="0"/>
              <a:t>  Prepare the recipe</a:t>
            </a:r>
          </a:p>
          <a:p>
            <a:pPr>
              <a:spcBef>
                <a:spcPts val="1200"/>
              </a:spcBef>
              <a:spcAft>
                <a:spcPts val="600"/>
              </a:spcAft>
              <a:buFont typeface="Wingdings" panose="05000000000000000000" pitchFamily="2" charset="2"/>
              <a:buChar char="§"/>
            </a:pPr>
            <a:r>
              <a:rPr lang="en-US" sz="3600" dirty="0"/>
              <a:t>  Verify the recipe yield</a:t>
            </a:r>
          </a:p>
          <a:p>
            <a:pPr>
              <a:spcBef>
                <a:spcPts val="1200"/>
              </a:spcBef>
              <a:spcAft>
                <a:spcPts val="600"/>
              </a:spcAft>
              <a:buFont typeface="Wingdings" panose="05000000000000000000" pitchFamily="2" charset="2"/>
              <a:buChar char="§"/>
            </a:pPr>
            <a:r>
              <a:rPr lang="en-US" sz="3600" dirty="0"/>
              <a:t>  Record changes to the recipe</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48</a:t>
            </a:fld>
            <a:endParaRPr lang="en-US" dirty="0"/>
          </a:p>
        </p:txBody>
      </p:sp>
      <p:pic>
        <p:nvPicPr>
          <p:cNvPr id="7" name="Picture 6">
            <a:extLst>
              <a:ext uri="{FF2B5EF4-FFF2-40B4-BE49-F238E27FC236}">
                <a16:creationId xmlns:a16="http://schemas.microsoft.com/office/drawing/2014/main" id="{3B18A26A-8A29-4529-9476-A01997C17DBE}"/>
              </a:ext>
            </a:extLst>
          </p:cNvPr>
          <p:cNvPicPr>
            <a:picLocks noChangeAspect="1"/>
          </p:cNvPicPr>
          <p:nvPr/>
        </p:nvPicPr>
        <p:blipFill>
          <a:blip r:embed="rId3"/>
          <a:stretch>
            <a:fillRect/>
          </a:stretch>
        </p:blipFill>
        <p:spPr>
          <a:xfrm>
            <a:off x="6473310" y="1750776"/>
            <a:ext cx="5514703" cy="3939566"/>
          </a:xfrm>
          <a:prstGeom prst="rect">
            <a:avLst/>
          </a:prstGeom>
        </p:spPr>
      </p:pic>
    </p:spTree>
    <p:extLst>
      <p:ext uri="{BB962C8B-B14F-4D97-AF65-F5344CB8AC3E}">
        <p14:creationId xmlns:p14="http://schemas.microsoft.com/office/powerpoint/2010/main" val="31835271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Standardize a Recipe</a:t>
            </a:r>
          </a:p>
        </p:txBody>
      </p:sp>
      <p:sp>
        <p:nvSpPr>
          <p:cNvPr id="6" name="Content Placeholder 5"/>
          <p:cNvSpPr>
            <a:spLocks noGrp="1"/>
          </p:cNvSpPr>
          <p:nvPr>
            <p:ph idx="13"/>
          </p:nvPr>
        </p:nvSpPr>
        <p:spPr>
          <a:xfrm>
            <a:off x="434715" y="1340123"/>
            <a:ext cx="11466553" cy="5055651"/>
          </a:xfrm>
        </p:spPr>
        <p:txBody>
          <a:bodyPr>
            <a:normAutofit/>
          </a:bodyPr>
          <a:lstStyle/>
          <a:p>
            <a:pPr marL="0" indent="0">
              <a:buNone/>
            </a:pPr>
            <a:r>
              <a:rPr lang="en-US" dirty="0"/>
              <a:t>Product Evaluation Phase</a:t>
            </a:r>
          </a:p>
          <a:p>
            <a:pPr marL="0" indent="0">
              <a:buNone/>
            </a:pPr>
            <a:endParaRPr lang="en-US" sz="1800" dirty="0"/>
          </a:p>
          <a:p>
            <a:pPr marL="0" indent="0">
              <a:buNone/>
            </a:pPr>
            <a:r>
              <a:rPr lang="en-US" sz="3600" i="1" dirty="0"/>
              <a:t>Informal Evaluation	- </a:t>
            </a:r>
            <a:r>
              <a:rPr lang="en-US" sz="3200" i="1" dirty="0"/>
              <a:t>prepare product to determine if acceptable</a:t>
            </a:r>
          </a:p>
          <a:p>
            <a:pPr marL="0" indent="0">
              <a:buNone/>
            </a:pPr>
            <a:endParaRPr lang="en-US" sz="1600" i="1" dirty="0"/>
          </a:p>
          <a:p>
            <a:pPr marL="0" indent="0">
              <a:buNone/>
            </a:pPr>
            <a:r>
              <a:rPr lang="en-US" sz="3600" i="1" dirty="0"/>
              <a:t>Formal Evaluation- </a:t>
            </a:r>
            <a:r>
              <a:rPr lang="en-US" sz="3200" i="1" dirty="0"/>
              <a:t>seven step evaluation process</a:t>
            </a:r>
          </a:p>
          <a:p>
            <a:pPr>
              <a:buFont typeface="Wingdings" panose="05000000000000000000" pitchFamily="2" charset="2"/>
              <a:buChar char="§"/>
            </a:pPr>
            <a:endParaRPr lang="en-US" sz="2400" i="1"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49</a:t>
            </a:fld>
            <a:endParaRPr lang="en-US" dirty="0"/>
          </a:p>
        </p:txBody>
      </p:sp>
      <p:graphicFrame>
        <p:nvGraphicFramePr>
          <p:cNvPr id="2" name="Table 1">
            <a:extLst>
              <a:ext uri="{FF2B5EF4-FFF2-40B4-BE49-F238E27FC236}">
                <a16:creationId xmlns:a16="http://schemas.microsoft.com/office/drawing/2014/main" id="{96387464-FA1D-4E62-B0AD-DAEFDC238FC6}"/>
              </a:ext>
            </a:extLst>
          </p:cNvPr>
          <p:cNvGraphicFramePr>
            <a:graphicFrameLocks noGrp="1"/>
          </p:cNvGraphicFramePr>
          <p:nvPr>
            <p:extLst>
              <p:ext uri="{D42A27DB-BD31-4B8C-83A1-F6EECF244321}">
                <p14:modId xmlns:p14="http://schemas.microsoft.com/office/powerpoint/2010/main" val="3973703609"/>
              </p:ext>
            </p:extLst>
          </p:nvPr>
        </p:nvGraphicFramePr>
        <p:xfrm>
          <a:off x="434304" y="3972296"/>
          <a:ext cx="11466964" cy="2529840"/>
        </p:xfrm>
        <a:graphic>
          <a:graphicData uri="http://schemas.openxmlformats.org/drawingml/2006/table">
            <a:tbl>
              <a:tblPr firstRow="1" bandRow="1">
                <a:tableStyleId>{5C22544A-7EE6-4342-B048-85BDC9FD1C3A}</a:tableStyleId>
              </a:tblPr>
              <a:tblGrid>
                <a:gridCol w="5733482">
                  <a:extLst>
                    <a:ext uri="{9D8B030D-6E8A-4147-A177-3AD203B41FA5}">
                      <a16:colId xmlns:a16="http://schemas.microsoft.com/office/drawing/2014/main" val="545153499"/>
                    </a:ext>
                  </a:extLst>
                </a:gridCol>
                <a:gridCol w="5733482">
                  <a:extLst>
                    <a:ext uri="{9D8B030D-6E8A-4147-A177-3AD203B41FA5}">
                      <a16:colId xmlns:a16="http://schemas.microsoft.com/office/drawing/2014/main" val="1502378257"/>
                    </a:ext>
                  </a:extLst>
                </a:gridCol>
              </a:tblGrid>
              <a:tr h="2284125">
                <a:tc>
                  <a:txBody>
                    <a:bodyPr/>
                    <a:lstStyle/>
                    <a:p>
                      <a:pPr marL="285750" indent="-285750">
                        <a:spcBef>
                          <a:spcPts val="600"/>
                        </a:spcBef>
                        <a:spcAft>
                          <a:spcPts val="600"/>
                        </a:spcAft>
                        <a:buFont typeface="Wingdings" panose="05000000000000000000" pitchFamily="2" charset="2"/>
                        <a:buChar char="§"/>
                      </a:pPr>
                      <a:r>
                        <a:rPr lang="en-US" sz="2400" b="0" i="1" dirty="0">
                          <a:solidFill>
                            <a:schemeClr val="tx1"/>
                          </a:solidFill>
                        </a:rPr>
                        <a:t>Select group of people to taste recipe</a:t>
                      </a:r>
                    </a:p>
                    <a:p>
                      <a:pPr marL="285750" indent="-285750">
                        <a:spcBef>
                          <a:spcPts val="600"/>
                        </a:spcBef>
                        <a:spcAft>
                          <a:spcPts val="600"/>
                        </a:spcAft>
                        <a:buFont typeface="Wingdings" panose="05000000000000000000" pitchFamily="2" charset="2"/>
                        <a:buChar char="§"/>
                      </a:pPr>
                      <a:r>
                        <a:rPr lang="en-US" sz="2400" b="0" i="1" dirty="0">
                          <a:solidFill>
                            <a:schemeClr val="tx1"/>
                          </a:solidFill>
                        </a:rPr>
                        <a:t>Choose an evaluation form</a:t>
                      </a:r>
                    </a:p>
                    <a:p>
                      <a:pPr marL="285750" indent="-285750">
                        <a:spcBef>
                          <a:spcPts val="600"/>
                        </a:spcBef>
                        <a:spcAft>
                          <a:spcPts val="600"/>
                        </a:spcAft>
                        <a:buFont typeface="Wingdings" panose="05000000000000000000" pitchFamily="2" charset="2"/>
                        <a:buChar char="§"/>
                      </a:pPr>
                      <a:r>
                        <a:rPr lang="en-US" sz="2400" b="0" i="1" dirty="0">
                          <a:solidFill>
                            <a:schemeClr val="tx1"/>
                          </a:solidFill>
                        </a:rPr>
                        <a:t>Prepare the recipe</a:t>
                      </a:r>
                    </a:p>
                    <a:p>
                      <a:pPr marL="285750" indent="-285750">
                        <a:spcBef>
                          <a:spcPts val="600"/>
                        </a:spcBef>
                        <a:spcAft>
                          <a:spcPts val="600"/>
                        </a:spcAft>
                        <a:buFont typeface="Wingdings" panose="05000000000000000000" pitchFamily="2" charset="2"/>
                        <a:buChar char="§"/>
                      </a:pPr>
                      <a:r>
                        <a:rPr lang="en-US" sz="2400" b="0" i="1" dirty="0">
                          <a:solidFill>
                            <a:schemeClr val="tx1"/>
                          </a:solidFill>
                        </a:rPr>
                        <a:t>Set up sampling area</a:t>
                      </a:r>
                    </a:p>
                    <a:p>
                      <a:pPr>
                        <a:spcBef>
                          <a:spcPts val="600"/>
                        </a:spcBef>
                        <a:spcAft>
                          <a:spcPts val="600"/>
                        </a:spcAft>
                      </a:pPr>
                      <a:endParaRPr lang="en-US" sz="2400" dirty="0"/>
                    </a:p>
                  </a:txBody>
                  <a:tcPr>
                    <a:solidFill>
                      <a:schemeClr val="bg1"/>
                    </a:solidFill>
                  </a:tcPr>
                </a:tc>
                <a:tc>
                  <a:txBody>
                    <a:bodyPr/>
                    <a:lstStyle/>
                    <a:p>
                      <a:pPr marL="285750" indent="-285750">
                        <a:spcBef>
                          <a:spcPts val="600"/>
                        </a:spcBef>
                        <a:spcAft>
                          <a:spcPts val="600"/>
                        </a:spcAft>
                        <a:buFont typeface="Wingdings" panose="05000000000000000000" pitchFamily="2" charset="2"/>
                        <a:buChar char="§"/>
                      </a:pPr>
                      <a:r>
                        <a:rPr lang="en-US" sz="2400" b="0" i="1" dirty="0">
                          <a:solidFill>
                            <a:schemeClr val="tx1"/>
                          </a:solidFill>
                        </a:rPr>
                        <a:t>Participants taste and evaluate food</a:t>
                      </a:r>
                    </a:p>
                    <a:p>
                      <a:pPr marL="285750" indent="-285750">
                        <a:spcBef>
                          <a:spcPts val="600"/>
                        </a:spcBef>
                        <a:spcAft>
                          <a:spcPts val="600"/>
                        </a:spcAft>
                        <a:buFont typeface="Wingdings" panose="05000000000000000000" pitchFamily="2" charset="2"/>
                        <a:buChar char="§"/>
                      </a:pPr>
                      <a:r>
                        <a:rPr lang="en-US" sz="2400" b="0" i="1" dirty="0">
                          <a:solidFill>
                            <a:schemeClr val="tx1"/>
                          </a:solidFill>
                        </a:rPr>
                        <a:t>Summarize the results</a:t>
                      </a:r>
                    </a:p>
                    <a:p>
                      <a:pPr marL="285750" indent="-285750">
                        <a:spcBef>
                          <a:spcPts val="600"/>
                        </a:spcBef>
                        <a:spcAft>
                          <a:spcPts val="600"/>
                        </a:spcAft>
                        <a:buFont typeface="Wingdings" panose="05000000000000000000" pitchFamily="2" charset="2"/>
                        <a:buChar char="§"/>
                      </a:pPr>
                      <a:r>
                        <a:rPr lang="en-US" sz="2400" b="0" i="1" dirty="0">
                          <a:solidFill>
                            <a:schemeClr val="tx1"/>
                          </a:solidFill>
                        </a:rPr>
                        <a:t>Determine plans for recipe based on evaluations</a:t>
                      </a:r>
                      <a:endParaRPr lang="en-US" sz="2400" b="0" dirty="0">
                        <a:solidFill>
                          <a:schemeClr val="tx1"/>
                        </a:solidFill>
                      </a:endParaRPr>
                    </a:p>
                  </a:txBody>
                  <a:tcPr>
                    <a:solidFill>
                      <a:schemeClr val="bg1"/>
                    </a:solidFill>
                  </a:tcPr>
                </a:tc>
                <a:extLst>
                  <a:ext uri="{0D108BD9-81ED-4DB2-BD59-A6C34878D82A}">
                    <a16:rowId xmlns:a16="http://schemas.microsoft.com/office/drawing/2014/main" val="1238996851"/>
                  </a:ext>
                </a:extLst>
              </a:tr>
            </a:tbl>
          </a:graphicData>
        </a:graphic>
      </p:graphicFrame>
    </p:spTree>
    <p:extLst>
      <p:ext uri="{BB962C8B-B14F-4D97-AF65-F5344CB8AC3E}">
        <p14:creationId xmlns:p14="http://schemas.microsoft.com/office/powerpoint/2010/main" val="1705890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15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5</a:t>
            </a:fld>
            <a:endParaRPr lang="en-US" dirty="0"/>
          </a:p>
        </p:txBody>
      </p:sp>
    </p:spTree>
    <p:extLst>
      <p:ext uri="{BB962C8B-B14F-4D97-AF65-F5344CB8AC3E}">
        <p14:creationId xmlns:p14="http://schemas.microsoft.com/office/powerpoint/2010/main" val="9469995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Standardize a Recipe</a:t>
            </a:r>
          </a:p>
        </p:txBody>
      </p:sp>
      <p:sp>
        <p:nvSpPr>
          <p:cNvPr id="6" name="Content Placeholder 5"/>
          <p:cNvSpPr>
            <a:spLocks noGrp="1"/>
          </p:cNvSpPr>
          <p:nvPr>
            <p:ph idx="13"/>
          </p:nvPr>
        </p:nvSpPr>
        <p:spPr>
          <a:xfrm>
            <a:off x="434715" y="1340123"/>
            <a:ext cx="11466553" cy="5055651"/>
          </a:xfrm>
        </p:spPr>
        <p:txBody>
          <a:bodyPr>
            <a:normAutofit lnSpcReduction="10000"/>
          </a:bodyPr>
          <a:lstStyle/>
          <a:p>
            <a:pPr marL="0" indent="0" algn="ctr">
              <a:buNone/>
            </a:pPr>
            <a:r>
              <a:rPr lang="en-US" i="1" dirty="0"/>
              <a:t>Grandma’s Famous Fluffy Biscuits</a:t>
            </a:r>
          </a:p>
          <a:p>
            <a:pPr marL="0" indent="0" algn="ctr">
              <a:buNone/>
            </a:pPr>
            <a:endParaRPr lang="en-US" sz="1200" i="1" dirty="0"/>
          </a:p>
          <a:p>
            <a:pPr marL="0" indent="0" algn="ctr">
              <a:buNone/>
            </a:pPr>
            <a:r>
              <a:rPr lang="en-US" sz="2400" i="1" dirty="0"/>
              <a:t>2 cups flour</a:t>
            </a:r>
          </a:p>
          <a:p>
            <a:pPr marL="0" indent="0" algn="ctr">
              <a:buNone/>
            </a:pPr>
            <a:r>
              <a:rPr lang="en-US" sz="2400" i="1" dirty="0"/>
              <a:t>1 Tbs. sugar</a:t>
            </a:r>
          </a:p>
          <a:p>
            <a:pPr marL="0" indent="0" algn="ctr">
              <a:buNone/>
            </a:pPr>
            <a:r>
              <a:rPr lang="en-US" sz="2400" i="1" dirty="0"/>
              <a:t>3 tsp. baking powder</a:t>
            </a:r>
          </a:p>
          <a:p>
            <a:pPr marL="0" indent="0" algn="ctr">
              <a:buNone/>
            </a:pPr>
            <a:r>
              <a:rPr lang="en-US" sz="2400" i="1" dirty="0"/>
              <a:t>1 tsp. salt</a:t>
            </a:r>
          </a:p>
          <a:p>
            <a:pPr marL="0" indent="0" algn="ctr">
              <a:buNone/>
            </a:pPr>
            <a:r>
              <a:rPr lang="en-US" sz="2400" i="1" dirty="0"/>
              <a:t>½ cup butter</a:t>
            </a:r>
          </a:p>
          <a:p>
            <a:pPr marL="0" indent="0" algn="ctr">
              <a:buNone/>
            </a:pPr>
            <a:r>
              <a:rPr lang="en-US" sz="2400" i="1" dirty="0"/>
              <a:t>¾ cup milk</a:t>
            </a:r>
          </a:p>
          <a:p>
            <a:pPr marL="0" indent="0">
              <a:buNone/>
            </a:pPr>
            <a:r>
              <a:rPr lang="en-US" sz="2400" i="1" dirty="0"/>
              <a:t>Heat oven to 450 degrees.  In bowl stir flour, sugar, baking powder and salt.  Add butter and milk.  Knead dough 10 times.  Roll out dough to ½ inch thick. Cut out biscuits with 2 ½ inch round cutter.  Place biscuits on cookie sheet and bake 10-12 minutes.  Serve warm.  Makes 12 biscuits.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50</a:t>
            </a:fld>
            <a:endParaRPr lang="en-US" dirty="0"/>
          </a:p>
        </p:txBody>
      </p:sp>
    </p:spTree>
    <p:extLst>
      <p:ext uri="{BB962C8B-B14F-4D97-AF65-F5344CB8AC3E}">
        <p14:creationId xmlns:p14="http://schemas.microsoft.com/office/powerpoint/2010/main" val="41608256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39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Standardize a Recipe</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b="1" dirty="0"/>
              <a:t>Standardizing recipe activity</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51</a:t>
            </a:fld>
            <a:endParaRPr lang="en-US" dirty="0"/>
          </a:p>
        </p:txBody>
      </p:sp>
    </p:spTree>
    <p:extLst>
      <p:ext uri="{BB962C8B-B14F-4D97-AF65-F5344CB8AC3E}">
        <p14:creationId xmlns:p14="http://schemas.microsoft.com/office/powerpoint/2010/main" val="11202024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Standardize a Recipe</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Quantity Adjustment Phase</a:t>
            </a:r>
          </a:p>
          <a:p>
            <a:pPr marL="0" indent="0">
              <a:buNone/>
            </a:pPr>
            <a:endParaRPr lang="en-US" sz="1800" dirty="0"/>
          </a:p>
          <a:p>
            <a:pPr marL="0" indent="0">
              <a:buNone/>
            </a:pPr>
            <a:r>
              <a:rPr lang="en-US" sz="3600" dirty="0"/>
              <a:t>Factor Method of Recipe Adjustment- three basic steps</a:t>
            </a:r>
          </a:p>
          <a:p>
            <a:pPr marL="0" indent="0">
              <a:buNone/>
            </a:pPr>
            <a:endParaRPr lang="en-US" sz="800" dirty="0"/>
          </a:p>
          <a:p>
            <a:pPr marL="742950" indent="-742950">
              <a:spcBef>
                <a:spcPts val="1200"/>
              </a:spcBef>
              <a:spcAft>
                <a:spcPts val="1200"/>
              </a:spcAft>
              <a:buFont typeface="+mj-lt"/>
              <a:buAutoNum type="arabicPeriod"/>
            </a:pPr>
            <a:r>
              <a:rPr lang="en-US" sz="3200" dirty="0"/>
              <a:t>Determine the “factor” to be used</a:t>
            </a:r>
          </a:p>
          <a:p>
            <a:pPr marL="742950" indent="-742950">
              <a:spcBef>
                <a:spcPts val="1200"/>
              </a:spcBef>
              <a:spcAft>
                <a:spcPts val="1200"/>
              </a:spcAft>
              <a:buFont typeface="+mj-lt"/>
              <a:buAutoNum type="arabicPeriod"/>
            </a:pPr>
            <a:r>
              <a:rPr lang="en-US" sz="3200" dirty="0"/>
              <a:t>Multiply each ingredient quantity by the “factor”</a:t>
            </a:r>
          </a:p>
          <a:p>
            <a:pPr marL="742950" indent="-742950">
              <a:spcBef>
                <a:spcPts val="1200"/>
              </a:spcBef>
              <a:spcAft>
                <a:spcPts val="1200"/>
              </a:spcAft>
              <a:buFont typeface="+mj-lt"/>
              <a:buAutoNum type="arabicPeriod"/>
            </a:pPr>
            <a:r>
              <a:rPr lang="en-US" sz="3200" dirty="0"/>
              <a:t>Change amounts into more common measurements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52</a:t>
            </a:fld>
            <a:endParaRPr lang="en-US" dirty="0"/>
          </a:p>
        </p:txBody>
      </p:sp>
    </p:spTree>
    <p:extLst>
      <p:ext uri="{BB962C8B-B14F-4D97-AF65-F5344CB8AC3E}">
        <p14:creationId xmlns:p14="http://schemas.microsoft.com/office/powerpoint/2010/main" val="36382561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Standardize a Recipe</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Determining the “Factor” to be Used</a:t>
            </a:r>
          </a:p>
          <a:p>
            <a:pPr marL="0" indent="0">
              <a:buNone/>
            </a:pPr>
            <a:endParaRPr lang="en-US" sz="2000" dirty="0"/>
          </a:p>
          <a:p>
            <a:pPr marL="0" indent="0" algn="ctr">
              <a:buNone/>
            </a:pPr>
            <a:r>
              <a:rPr lang="en-US" sz="3600" i="1" dirty="0"/>
              <a:t>Desired yield </a:t>
            </a:r>
            <a:r>
              <a:rPr lang="en-US" sz="3600" dirty="0"/>
              <a:t>÷ </a:t>
            </a:r>
            <a:r>
              <a:rPr lang="en-US" sz="3600" i="1" dirty="0"/>
              <a:t>Current yield </a:t>
            </a:r>
            <a:r>
              <a:rPr lang="en-US" sz="3600" dirty="0"/>
              <a:t>= </a:t>
            </a:r>
            <a:r>
              <a:rPr lang="en-US" sz="3600" i="1" dirty="0"/>
              <a:t>Adjusting Factor</a:t>
            </a:r>
          </a:p>
          <a:p>
            <a:pPr marL="0" indent="0">
              <a:buNone/>
            </a:pPr>
            <a:endParaRPr lang="en-US" dirty="0"/>
          </a:p>
          <a:p>
            <a:pPr marL="0" indent="0">
              <a:buNone/>
            </a:pPr>
            <a:r>
              <a:rPr lang="en-US" sz="3600" dirty="0"/>
              <a:t>Example:  36 desired biscuits ÷ 12 current yield = 3</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53</a:t>
            </a:fld>
            <a:endParaRPr lang="en-US" dirty="0"/>
          </a:p>
        </p:txBody>
      </p:sp>
      <p:pic>
        <p:nvPicPr>
          <p:cNvPr id="3" name="Picture 2">
            <a:extLst>
              <a:ext uri="{FF2B5EF4-FFF2-40B4-BE49-F238E27FC236}">
                <a16:creationId xmlns:a16="http://schemas.microsoft.com/office/drawing/2014/main" id="{81708B55-BB78-4820-8D9E-F4571766298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82104" y="4220899"/>
            <a:ext cx="3810000" cy="2540000"/>
          </a:xfrm>
          <a:prstGeom prst="rect">
            <a:avLst/>
          </a:prstGeom>
        </p:spPr>
      </p:pic>
      <p:pic>
        <p:nvPicPr>
          <p:cNvPr id="12" name="Picture 11">
            <a:extLst>
              <a:ext uri="{FF2B5EF4-FFF2-40B4-BE49-F238E27FC236}">
                <a16:creationId xmlns:a16="http://schemas.microsoft.com/office/drawing/2014/main" id="{A445F2EA-7995-4846-A624-B198FECE629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644341">
            <a:off x="7308757" y="4396091"/>
            <a:ext cx="2069430" cy="2011284"/>
          </a:xfrm>
          <a:prstGeom prst="rect">
            <a:avLst/>
          </a:prstGeom>
        </p:spPr>
      </p:pic>
    </p:spTree>
    <p:extLst>
      <p:ext uri="{BB962C8B-B14F-4D97-AF65-F5344CB8AC3E}">
        <p14:creationId xmlns:p14="http://schemas.microsoft.com/office/powerpoint/2010/main" val="27259713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Standardize a Recipe</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Multiply Each Ingredient Quantity by the “Factor”</a:t>
            </a:r>
          </a:p>
          <a:p>
            <a:pPr marL="0" indent="0">
              <a:buNone/>
            </a:pPr>
            <a:endParaRPr lang="en-US" dirty="0"/>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54</a:t>
            </a:fld>
            <a:endParaRPr lang="en-US" dirty="0"/>
          </a:p>
        </p:txBody>
      </p:sp>
      <p:graphicFrame>
        <p:nvGraphicFramePr>
          <p:cNvPr id="3" name="Table 2">
            <a:extLst>
              <a:ext uri="{FF2B5EF4-FFF2-40B4-BE49-F238E27FC236}">
                <a16:creationId xmlns:a16="http://schemas.microsoft.com/office/drawing/2014/main" id="{FD653BE9-92B2-49FC-B6F7-ED7BFCE97A99}"/>
              </a:ext>
            </a:extLst>
          </p:cNvPr>
          <p:cNvGraphicFramePr>
            <a:graphicFrameLocks noGrp="1"/>
          </p:cNvGraphicFramePr>
          <p:nvPr>
            <p:extLst>
              <p:ext uri="{D42A27DB-BD31-4B8C-83A1-F6EECF244321}">
                <p14:modId xmlns:p14="http://schemas.microsoft.com/office/powerpoint/2010/main" val="3177214116"/>
              </p:ext>
            </p:extLst>
          </p:nvPr>
        </p:nvGraphicFramePr>
        <p:xfrm>
          <a:off x="434304" y="2197768"/>
          <a:ext cx="11322982" cy="3903228"/>
        </p:xfrm>
        <a:graphic>
          <a:graphicData uri="http://schemas.openxmlformats.org/drawingml/2006/table">
            <a:tbl>
              <a:tblPr firstRow="1" firstCol="1" lastRow="1" lastCol="1" bandRow="1" bandCol="1"/>
              <a:tblGrid>
                <a:gridCol w="1846902">
                  <a:extLst>
                    <a:ext uri="{9D8B030D-6E8A-4147-A177-3AD203B41FA5}">
                      <a16:colId xmlns:a16="http://schemas.microsoft.com/office/drawing/2014/main" val="3144035379"/>
                    </a:ext>
                  </a:extLst>
                </a:gridCol>
                <a:gridCol w="2045013">
                  <a:extLst>
                    <a:ext uri="{9D8B030D-6E8A-4147-A177-3AD203B41FA5}">
                      <a16:colId xmlns:a16="http://schemas.microsoft.com/office/drawing/2014/main" val="1896027096"/>
                    </a:ext>
                  </a:extLst>
                </a:gridCol>
                <a:gridCol w="1827730">
                  <a:extLst>
                    <a:ext uri="{9D8B030D-6E8A-4147-A177-3AD203B41FA5}">
                      <a16:colId xmlns:a16="http://schemas.microsoft.com/office/drawing/2014/main" val="4221599860"/>
                    </a:ext>
                  </a:extLst>
                </a:gridCol>
                <a:gridCol w="1072354">
                  <a:extLst>
                    <a:ext uri="{9D8B030D-6E8A-4147-A177-3AD203B41FA5}">
                      <a16:colId xmlns:a16="http://schemas.microsoft.com/office/drawing/2014/main" val="4204916825"/>
                    </a:ext>
                  </a:extLst>
                </a:gridCol>
                <a:gridCol w="2313422">
                  <a:extLst>
                    <a:ext uri="{9D8B030D-6E8A-4147-A177-3AD203B41FA5}">
                      <a16:colId xmlns:a16="http://schemas.microsoft.com/office/drawing/2014/main" val="1334591841"/>
                    </a:ext>
                  </a:extLst>
                </a:gridCol>
                <a:gridCol w="2217561">
                  <a:extLst>
                    <a:ext uri="{9D8B030D-6E8A-4147-A177-3AD203B41FA5}">
                      <a16:colId xmlns:a16="http://schemas.microsoft.com/office/drawing/2014/main" val="1523325678"/>
                    </a:ext>
                  </a:extLst>
                </a:gridCol>
              </a:tblGrid>
              <a:tr h="1147736">
                <a:tc>
                  <a:txBody>
                    <a:bodyPr/>
                    <a:lstStyle/>
                    <a:p>
                      <a:pPr marL="0" marR="0">
                        <a:spcBef>
                          <a:spcPts val="20"/>
                        </a:spcBef>
                        <a:spcAft>
                          <a:spcPts val="0"/>
                        </a:spcAft>
                      </a:pPr>
                      <a:r>
                        <a:rPr lang="en-US" sz="2000" b="1" dirty="0">
                          <a:effectLst/>
                          <a:latin typeface="+mj-lt"/>
                          <a:ea typeface="Arial" panose="020B0604020202020204" pitchFamily="34" charset="0"/>
                          <a:cs typeface="Times New Roman" panose="02020603050405020304" pitchFamily="18" charset="0"/>
                        </a:rPr>
                        <a:t> </a:t>
                      </a:r>
                      <a:endParaRPr lang="en-US" sz="2000" dirty="0">
                        <a:effectLst/>
                        <a:latin typeface="+mj-lt"/>
                        <a:ea typeface="Arial" panose="020B0604020202020204" pitchFamily="34" charset="0"/>
                        <a:cs typeface="Times New Roman" panose="02020603050405020304" pitchFamily="18" charset="0"/>
                      </a:endParaRPr>
                    </a:p>
                    <a:p>
                      <a:pPr marL="69850" marR="0">
                        <a:spcBef>
                          <a:spcPts val="0"/>
                        </a:spcBef>
                        <a:spcAft>
                          <a:spcPts val="0"/>
                        </a:spcAft>
                      </a:pPr>
                      <a:r>
                        <a:rPr lang="en-US" sz="2000" b="1" dirty="0">
                          <a:effectLst/>
                          <a:latin typeface="+mj-lt"/>
                          <a:ea typeface="Arial" panose="020B0604020202020204" pitchFamily="34" charset="0"/>
                          <a:cs typeface="Times New Roman" panose="02020603050405020304" pitchFamily="18" charset="0"/>
                        </a:rPr>
                        <a:t>Ingredients</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solidFill>
                      <a:srgbClr val="EBF3F0"/>
                    </a:solidFill>
                  </a:tcPr>
                </a:tc>
                <a:tc>
                  <a:txBody>
                    <a:bodyPr/>
                    <a:lstStyle/>
                    <a:p>
                      <a:pPr marL="67945" marR="62230" indent="-635">
                        <a:lnSpc>
                          <a:spcPct val="105000"/>
                        </a:lnSpc>
                        <a:spcBef>
                          <a:spcPts val="660"/>
                        </a:spcBef>
                        <a:spcAft>
                          <a:spcPts val="0"/>
                        </a:spcAft>
                      </a:pPr>
                      <a:r>
                        <a:rPr lang="en-US" sz="2000" b="1" dirty="0">
                          <a:effectLst/>
                          <a:latin typeface="+mj-lt"/>
                          <a:ea typeface="Arial" panose="020B0604020202020204" pitchFamily="34" charset="0"/>
                          <a:cs typeface="Times New Roman" panose="02020603050405020304" pitchFamily="18" charset="0"/>
                        </a:rPr>
                        <a:t>12 Servings (Recipe Amount)</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solidFill>
                      <a:srgbClr val="EBF3F0"/>
                    </a:solidFill>
                  </a:tcPr>
                </a:tc>
                <a:tc>
                  <a:txBody>
                    <a:bodyPr/>
                    <a:lstStyle/>
                    <a:p>
                      <a:pPr marL="42545" marR="314960">
                        <a:lnSpc>
                          <a:spcPct val="105000"/>
                        </a:lnSpc>
                        <a:spcBef>
                          <a:spcPts val="660"/>
                        </a:spcBef>
                        <a:spcAft>
                          <a:spcPts val="0"/>
                        </a:spcAft>
                      </a:pPr>
                      <a:r>
                        <a:rPr lang="en-US" sz="2000" b="1" dirty="0">
                          <a:effectLst/>
                          <a:latin typeface="+mj-lt"/>
                          <a:ea typeface="Arial" panose="020B0604020202020204" pitchFamily="34" charset="0"/>
                          <a:cs typeface="Times New Roman" panose="02020603050405020304" pitchFamily="18" charset="0"/>
                        </a:rPr>
                        <a:t>Converted Quantities</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solidFill>
                      <a:srgbClr val="EBF3F0"/>
                    </a:solidFill>
                  </a:tcPr>
                </a:tc>
                <a:tc>
                  <a:txBody>
                    <a:bodyPr/>
                    <a:lstStyle/>
                    <a:p>
                      <a:pPr marL="0" marR="0">
                        <a:spcBef>
                          <a:spcPts val="20"/>
                        </a:spcBef>
                        <a:spcAft>
                          <a:spcPts val="0"/>
                        </a:spcAft>
                      </a:pPr>
                      <a:r>
                        <a:rPr lang="en-US" sz="2000" b="1" dirty="0">
                          <a:effectLst/>
                          <a:latin typeface="+mj-lt"/>
                          <a:ea typeface="Arial" panose="020B0604020202020204" pitchFamily="34" charset="0"/>
                          <a:cs typeface="Times New Roman" panose="02020603050405020304" pitchFamily="18" charset="0"/>
                        </a:rPr>
                        <a:t> </a:t>
                      </a:r>
                      <a:endParaRPr lang="en-US" sz="2000" dirty="0">
                        <a:effectLst/>
                        <a:latin typeface="+mj-lt"/>
                        <a:ea typeface="Arial" panose="020B0604020202020204" pitchFamily="34" charset="0"/>
                        <a:cs typeface="Times New Roman" panose="02020603050405020304" pitchFamily="18" charset="0"/>
                      </a:endParaRPr>
                    </a:p>
                    <a:p>
                      <a:pPr marL="48895" marR="0">
                        <a:spcBef>
                          <a:spcPts val="0"/>
                        </a:spcBef>
                        <a:spcAft>
                          <a:spcPts val="0"/>
                        </a:spcAft>
                      </a:pPr>
                      <a:r>
                        <a:rPr lang="en-US" sz="2000" b="1" dirty="0">
                          <a:effectLst/>
                          <a:latin typeface="+mj-lt"/>
                          <a:ea typeface="Arial" panose="020B0604020202020204" pitchFamily="34" charset="0"/>
                          <a:cs typeface="Times New Roman" panose="02020603050405020304" pitchFamily="18" charset="0"/>
                        </a:rPr>
                        <a:t>Factor</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solidFill>
                      <a:srgbClr val="EBF3F0"/>
                    </a:solidFill>
                  </a:tcPr>
                </a:tc>
                <a:tc>
                  <a:txBody>
                    <a:bodyPr/>
                    <a:lstStyle/>
                    <a:p>
                      <a:pPr marL="49530" marR="21590">
                        <a:lnSpc>
                          <a:spcPct val="105000"/>
                        </a:lnSpc>
                        <a:spcBef>
                          <a:spcPts val="660"/>
                        </a:spcBef>
                        <a:spcAft>
                          <a:spcPts val="0"/>
                        </a:spcAft>
                      </a:pPr>
                      <a:r>
                        <a:rPr lang="en-US" sz="2000" b="1" dirty="0">
                          <a:effectLst/>
                          <a:latin typeface="+mj-lt"/>
                          <a:ea typeface="Arial" panose="020B0604020202020204" pitchFamily="34" charset="0"/>
                          <a:cs typeface="Times New Roman" panose="02020603050405020304" pitchFamily="18" charset="0"/>
                        </a:rPr>
                        <a:t>36 Servings (Calculated Amount)</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solidFill>
                      <a:srgbClr val="EBF3F0"/>
                    </a:solidFill>
                  </a:tcPr>
                </a:tc>
                <a:tc>
                  <a:txBody>
                    <a:bodyPr/>
                    <a:lstStyle/>
                    <a:p>
                      <a:pPr marL="43180" marR="0">
                        <a:lnSpc>
                          <a:spcPct val="105000"/>
                        </a:lnSpc>
                        <a:spcBef>
                          <a:spcPts val="660"/>
                        </a:spcBef>
                        <a:spcAft>
                          <a:spcPts val="0"/>
                        </a:spcAft>
                      </a:pPr>
                      <a:r>
                        <a:rPr lang="en-US" sz="2000" b="1" dirty="0">
                          <a:effectLst/>
                          <a:latin typeface="+mj-lt"/>
                          <a:ea typeface="Arial" panose="020B0604020202020204" pitchFamily="34" charset="0"/>
                          <a:cs typeface="Times New Roman" panose="02020603050405020304" pitchFamily="18" charset="0"/>
                        </a:rPr>
                        <a:t>36 Servings (Common Measure)</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solidFill>
                      <a:srgbClr val="EBF3F0"/>
                    </a:solidFill>
                  </a:tcPr>
                </a:tc>
                <a:extLst>
                  <a:ext uri="{0D108BD9-81ED-4DB2-BD59-A6C34878D82A}">
                    <a16:rowId xmlns:a16="http://schemas.microsoft.com/office/drawing/2014/main" val="1615479346"/>
                  </a:ext>
                </a:extLst>
              </a:tr>
              <a:tr h="517958">
                <a:tc>
                  <a:txBody>
                    <a:bodyPr/>
                    <a:lstStyle/>
                    <a:p>
                      <a:pPr marL="69850" marR="0">
                        <a:spcBef>
                          <a:spcPts val="460"/>
                        </a:spcBef>
                        <a:spcAft>
                          <a:spcPts val="0"/>
                        </a:spcAft>
                      </a:pPr>
                      <a:r>
                        <a:rPr lang="en-US" sz="2000" dirty="0">
                          <a:effectLst/>
                          <a:latin typeface="+mj-lt"/>
                          <a:ea typeface="Arial" panose="020B0604020202020204" pitchFamily="34" charset="0"/>
                          <a:cs typeface="Times New Roman" panose="02020603050405020304" pitchFamily="18" charset="0"/>
                        </a:rPr>
                        <a:t>Flour</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67945" marR="0">
                        <a:spcBef>
                          <a:spcPts val="460"/>
                        </a:spcBef>
                        <a:spcAft>
                          <a:spcPts val="0"/>
                        </a:spcAft>
                      </a:pPr>
                      <a:r>
                        <a:rPr lang="en-US" sz="2000" dirty="0">
                          <a:effectLst/>
                          <a:latin typeface="+mj-lt"/>
                          <a:ea typeface="Arial" panose="020B0604020202020204" pitchFamily="34" charset="0"/>
                          <a:cs typeface="Times New Roman" panose="02020603050405020304" pitchFamily="18" charset="0"/>
                        </a:rPr>
                        <a:t> 2 cups</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67945" marR="0">
                        <a:spcBef>
                          <a:spcPts val="460"/>
                        </a:spcBef>
                        <a:spcAft>
                          <a:spcPts val="0"/>
                        </a:spcAft>
                      </a:pPr>
                      <a:r>
                        <a:rPr lang="en-US" sz="2000" dirty="0">
                          <a:effectLst/>
                          <a:latin typeface="+mj-lt"/>
                          <a:ea typeface="Arial" panose="020B0604020202020204" pitchFamily="34" charset="0"/>
                          <a:cs typeface="Times New Roman" panose="02020603050405020304" pitchFamily="18" charset="0"/>
                        </a:rPr>
                        <a:t> 2 cups</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lgn="ctr">
                        <a:spcBef>
                          <a:spcPts val="0"/>
                        </a:spcBef>
                        <a:spcAft>
                          <a:spcPts val="0"/>
                        </a:spcAft>
                      </a:pPr>
                      <a:r>
                        <a:rPr lang="en-US" sz="2000" dirty="0">
                          <a:effectLst/>
                          <a:latin typeface="+mj-lt"/>
                          <a:ea typeface="Arial" panose="020B0604020202020204" pitchFamily="34" charset="0"/>
                          <a:cs typeface="Arial" panose="020B0604020202020204" pitchFamily="34" charset="0"/>
                        </a:rPr>
                        <a:t> 3</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Times New Roman" panose="02020603050405020304" pitchFamily="18" charset="0"/>
                        </a:rPr>
                        <a:t>  2 x 3 = 6 cups</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Arial" panose="020B0604020202020204" pitchFamily="34" charset="0"/>
                        </a:rPr>
                        <a:t> </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extLst>
                  <a:ext uri="{0D108BD9-81ED-4DB2-BD59-A6C34878D82A}">
                    <a16:rowId xmlns:a16="http://schemas.microsoft.com/office/drawing/2014/main" val="250059162"/>
                  </a:ext>
                </a:extLst>
              </a:tr>
              <a:tr h="538816">
                <a:tc>
                  <a:txBody>
                    <a:bodyPr/>
                    <a:lstStyle/>
                    <a:p>
                      <a:pPr marL="69850" marR="0">
                        <a:spcBef>
                          <a:spcPts val="550"/>
                        </a:spcBef>
                        <a:spcAft>
                          <a:spcPts val="0"/>
                        </a:spcAft>
                      </a:pPr>
                      <a:r>
                        <a:rPr lang="en-US" sz="2000" dirty="0">
                          <a:effectLst/>
                          <a:latin typeface="+mj-lt"/>
                          <a:ea typeface="Arial" panose="020B0604020202020204" pitchFamily="34" charset="0"/>
                          <a:cs typeface="Times New Roman" panose="02020603050405020304" pitchFamily="18" charset="0"/>
                        </a:rPr>
                        <a:t>Sugar</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67945" marR="0">
                        <a:spcBef>
                          <a:spcPts val="550"/>
                        </a:spcBef>
                        <a:spcAft>
                          <a:spcPts val="0"/>
                        </a:spcAft>
                      </a:pPr>
                      <a:r>
                        <a:rPr lang="en-US" sz="2000" dirty="0">
                          <a:effectLst/>
                          <a:latin typeface="+mj-lt"/>
                          <a:ea typeface="Arial" panose="020B0604020202020204" pitchFamily="34" charset="0"/>
                          <a:cs typeface="Times New Roman" panose="02020603050405020304" pitchFamily="18" charset="0"/>
                        </a:rPr>
                        <a:t> 1 Tbs.</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67945" marR="0">
                        <a:spcBef>
                          <a:spcPts val="550"/>
                        </a:spcBef>
                        <a:spcAft>
                          <a:spcPts val="0"/>
                        </a:spcAft>
                      </a:pPr>
                      <a:r>
                        <a:rPr lang="en-US" sz="2000" dirty="0">
                          <a:effectLst/>
                          <a:latin typeface="+mj-lt"/>
                          <a:ea typeface="Arial" panose="020B0604020202020204" pitchFamily="34" charset="0"/>
                          <a:cs typeface="Times New Roman" panose="02020603050405020304" pitchFamily="18" charset="0"/>
                        </a:rPr>
                        <a:t> 1 Tbs.</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lgn="ctr">
                        <a:spcBef>
                          <a:spcPts val="0"/>
                        </a:spcBef>
                        <a:spcAft>
                          <a:spcPts val="0"/>
                        </a:spcAft>
                      </a:pPr>
                      <a:r>
                        <a:rPr lang="en-US" sz="2000" dirty="0">
                          <a:effectLst/>
                          <a:latin typeface="+mj-lt"/>
                          <a:ea typeface="Arial" panose="020B0604020202020204" pitchFamily="34" charset="0"/>
                          <a:cs typeface="Arial" panose="020B0604020202020204" pitchFamily="34" charset="0"/>
                        </a:rPr>
                        <a:t> 3</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Times New Roman" panose="02020603050405020304" pitchFamily="18" charset="0"/>
                        </a:rPr>
                        <a:t>  1 x 3 = 3 Tbs.</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Arial" panose="020B0604020202020204" pitchFamily="34" charset="0"/>
                        </a:rPr>
                        <a:t> </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extLst>
                  <a:ext uri="{0D108BD9-81ED-4DB2-BD59-A6C34878D82A}">
                    <a16:rowId xmlns:a16="http://schemas.microsoft.com/office/drawing/2014/main" val="4172953008"/>
                  </a:ext>
                </a:extLst>
              </a:tr>
              <a:tr h="537657">
                <a:tc>
                  <a:txBody>
                    <a:bodyPr/>
                    <a:lstStyle/>
                    <a:p>
                      <a:pPr marL="69215" marR="0">
                        <a:spcBef>
                          <a:spcPts val="550"/>
                        </a:spcBef>
                        <a:spcAft>
                          <a:spcPts val="0"/>
                        </a:spcAft>
                      </a:pPr>
                      <a:r>
                        <a:rPr lang="en-US" sz="2000" dirty="0">
                          <a:effectLst/>
                          <a:latin typeface="+mj-lt"/>
                          <a:ea typeface="Arial" panose="020B0604020202020204" pitchFamily="34" charset="0"/>
                          <a:cs typeface="Times New Roman" panose="02020603050405020304" pitchFamily="18" charset="0"/>
                        </a:rPr>
                        <a:t>Butter</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67945" marR="0">
                        <a:spcBef>
                          <a:spcPts val="550"/>
                        </a:spcBef>
                        <a:spcAft>
                          <a:spcPts val="0"/>
                        </a:spcAft>
                      </a:pPr>
                      <a:r>
                        <a:rPr lang="en-US" sz="2000" dirty="0">
                          <a:effectLst/>
                          <a:latin typeface="+mj-lt"/>
                          <a:ea typeface="Arial" panose="020B0604020202020204" pitchFamily="34" charset="0"/>
                          <a:cs typeface="Times New Roman" panose="02020603050405020304" pitchFamily="18" charset="0"/>
                        </a:rPr>
                        <a:t>1/2 cup</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Times New Roman" panose="02020603050405020304" pitchFamily="18" charset="0"/>
                        </a:rPr>
                        <a:t>  .5 cup</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lgn="ctr">
                        <a:spcBef>
                          <a:spcPts val="0"/>
                        </a:spcBef>
                        <a:spcAft>
                          <a:spcPts val="0"/>
                        </a:spcAft>
                      </a:pPr>
                      <a:r>
                        <a:rPr lang="en-US" sz="2000" dirty="0">
                          <a:effectLst/>
                          <a:latin typeface="+mj-lt"/>
                          <a:ea typeface="Arial" panose="020B0604020202020204" pitchFamily="34" charset="0"/>
                          <a:cs typeface="Arial" panose="020B0604020202020204" pitchFamily="34" charset="0"/>
                        </a:rPr>
                        <a:t> 3</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Times New Roman" panose="02020603050405020304" pitchFamily="18" charset="0"/>
                        </a:rPr>
                        <a:t>  .5 x 3 = 1.5 cups</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Arial" panose="020B0604020202020204" pitchFamily="34" charset="0"/>
                        </a:rPr>
                        <a:t> </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extLst>
                  <a:ext uri="{0D108BD9-81ED-4DB2-BD59-A6C34878D82A}">
                    <a16:rowId xmlns:a16="http://schemas.microsoft.com/office/drawing/2014/main" val="2070096352"/>
                  </a:ext>
                </a:extLst>
              </a:tr>
              <a:tr h="550403">
                <a:tc>
                  <a:txBody>
                    <a:bodyPr/>
                    <a:lstStyle/>
                    <a:p>
                      <a:pPr marL="69215" marR="0">
                        <a:spcBef>
                          <a:spcPts val="550"/>
                        </a:spcBef>
                        <a:spcAft>
                          <a:spcPts val="0"/>
                        </a:spcAft>
                      </a:pPr>
                      <a:r>
                        <a:rPr lang="en-US" sz="2000" dirty="0">
                          <a:effectLst/>
                          <a:latin typeface="+mj-lt"/>
                          <a:ea typeface="Arial" panose="020B0604020202020204" pitchFamily="34" charset="0"/>
                          <a:cs typeface="Times New Roman" panose="02020603050405020304" pitchFamily="18" charset="0"/>
                        </a:rPr>
                        <a:t>Milk</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67945" marR="0">
                        <a:spcBef>
                          <a:spcPts val="550"/>
                        </a:spcBef>
                        <a:spcAft>
                          <a:spcPts val="0"/>
                        </a:spcAft>
                      </a:pPr>
                      <a:r>
                        <a:rPr lang="en-US" sz="2000" dirty="0">
                          <a:effectLst/>
                          <a:latin typeface="+mj-lt"/>
                          <a:ea typeface="Arial" panose="020B0604020202020204" pitchFamily="34" charset="0"/>
                          <a:cs typeface="Times New Roman" panose="02020603050405020304" pitchFamily="18" charset="0"/>
                        </a:rPr>
                        <a:t>3/4 cup</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Times New Roman" panose="02020603050405020304" pitchFamily="18" charset="0"/>
                        </a:rPr>
                        <a:t>  .75 cup</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lgn="ctr">
                        <a:spcBef>
                          <a:spcPts val="0"/>
                        </a:spcBef>
                        <a:spcAft>
                          <a:spcPts val="0"/>
                        </a:spcAft>
                      </a:pPr>
                      <a:r>
                        <a:rPr lang="en-US" sz="2000" dirty="0">
                          <a:effectLst/>
                          <a:latin typeface="+mj-lt"/>
                          <a:ea typeface="Arial" panose="020B0604020202020204" pitchFamily="34" charset="0"/>
                          <a:cs typeface="Arial" panose="020B0604020202020204" pitchFamily="34" charset="0"/>
                        </a:rPr>
                        <a:t> 3</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Times New Roman" panose="02020603050405020304" pitchFamily="18" charset="0"/>
                        </a:rPr>
                        <a:t> .75 x 3 = 2.25 cups</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Arial" panose="020B0604020202020204" pitchFamily="34" charset="0"/>
                        </a:rPr>
                        <a:t> </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extLst>
                  <a:ext uri="{0D108BD9-81ED-4DB2-BD59-A6C34878D82A}">
                    <a16:rowId xmlns:a16="http://schemas.microsoft.com/office/drawing/2014/main" val="1599326382"/>
                  </a:ext>
                </a:extLst>
              </a:tr>
              <a:tr h="610658">
                <a:tc>
                  <a:txBody>
                    <a:bodyPr/>
                    <a:lstStyle/>
                    <a:p>
                      <a:pPr marL="69215" marR="0">
                        <a:spcBef>
                          <a:spcPts val="495"/>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67945" marR="0">
                        <a:spcBef>
                          <a:spcPts val="495"/>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Arial" panose="020B0604020202020204" pitchFamily="34" charset="0"/>
                        </a:rPr>
                        <a:t> </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Arial" panose="020B0604020202020204" pitchFamily="34" charset="0"/>
                        </a:rPr>
                        <a:t> </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Arial" panose="020B0604020202020204" pitchFamily="34" charset="0"/>
                        </a:rPr>
                        <a:t> </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Arial" panose="020B0604020202020204" pitchFamily="34" charset="0"/>
                        </a:rPr>
                        <a:t> </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extLst>
                  <a:ext uri="{0D108BD9-81ED-4DB2-BD59-A6C34878D82A}">
                    <a16:rowId xmlns:a16="http://schemas.microsoft.com/office/drawing/2014/main" val="3348379094"/>
                  </a:ext>
                </a:extLst>
              </a:tr>
            </a:tbl>
          </a:graphicData>
        </a:graphic>
      </p:graphicFrame>
    </p:spTree>
    <p:extLst>
      <p:ext uri="{BB962C8B-B14F-4D97-AF65-F5344CB8AC3E}">
        <p14:creationId xmlns:p14="http://schemas.microsoft.com/office/powerpoint/2010/main" val="24438959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Standardize a Recipe</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Change Amounts into More Common Measurements</a:t>
            </a: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55</a:t>
            </a:fld>
            <a:endParaRPr lang="en-US" dirty="0"/>
          </a:p>
        </p:txBody>
      </p:sp>
      <p:graphicFrame>
        <p:nvGraphicFramePr>
          <p:cNvPr id="7" name="Table 6">
            <a:extLst>
              <a:ext uri="{FF2B5EF4-FFF2-40B4-BE49-F238E27FC236}">
                <a16:creationId xmlns:a16="http://schemas.microsoft.com/office/drawing/2014/main" id="{3B8B6C16-4864-4211-8EE2-2E5C5B831970}"/>
              </a:ext>
            </a:extLst>
          </p:cNvPr>
          <p:cNvGraphicFramePr>
            <a:graphicFrameLocks noGrp="1"/>
          </p:cNvGraphicFramePr>
          <p:nvPr>
            <p:extLst>
              <p:ext uri="{D42A27DB-BD31-4B8C-83A1-F6EECF244321}">
                <p14:modId xmlns:p14="http://schemas.microsoft.com/office/powerpoint/2010/main" val="3033128423"/>
              </p:ext>
            </p:extLst>
          </p:nvPr>
        </p:nvGraphicFramePr>
        <p:xfrm>
          <a:off x="434304" y="2197768"/>
          <a:ext cx="11322982" cy="3903228"/>
        </p:xfrm>
        <a:graphic>
          <a:graphicData uri="http://schemas.openxmlformats.org/drawingml/2006/table">
            <a:tbl>
              <a:tblPr firstRow="1" firstCol="1" lastRow="1" lastCol="1" bandRow="1" bandCol="1"/>
              <a:tblGrid>
                <a:gridCol w="1846902">
                  <a:extLst>
                    <a:ext uri="{9D8B030D-6E8A-4147-A177-3AD203B41FA5}">
                      <a16:colId xmlns:a16="http://schemas.microsoft.com/office/drawing/2014/main" val="3144035379"/>
                    </a:ext>
                  </a:extLst>
                </a:gridCol>
                <a:gridCol w="2045013">
                  <a:extLst>
                    <a:ext uri="{9D8B030D-6E8A-4147-A177-3AD203B41FA5}">
                      <a16:colId xmlns:a16="http://schemas.microsoft.com/office/drawing/2014/main" val="1896027096"/>
                    </a:ext>
                  </a:extLst>
                </a:gridCol>
                <a:gridCol w="1827730">
                  <a:extLst>
                    <a:ext uri="{9D8B030D-6E8A-4147-A177-3AD203B41FA5}">
                      <a16:colId xmlns:a16="http://schemas.microsoft.com/office/drawing/2014/main" val="4221599860"/>
                    </a:ext>
                  </a:extLst>
                </a:gridCol>
                <a:gridCol w="1072354">
                  <a:extLst>
                    <a:ext uri="{9D8B030D-6E8A-4147-A177-3AD203B41FA5}">
                      <a16:colId xmlns:a16="http://schemas.microsoft.com/office/drawing/2014/main" val="4204916825"/>
                    </a:ext>
                  </a:extLst>
                </a:gridCol>
                <a:gridCol w="2313422">
                  <a:extLst>
                    <a:ext uri="{9D8B030D-6E8A-4147-A177-3AD203B41FA5}">
                      <a16:colId xmlns:a16="http://schemas.microsoft.com/office/drawing/2014/main" val="1334591841"/>
                    </a:ext>
                  </a:extLst>
                </a:gridCol>
                <a:gridCol w="2217561">
                  <a:extLst>
                    <a:ext uri="{9D8B030D-6E8A-4147-A177-3AD203B41FA5}">
                      <a16:colId xmlns:a16="http://schemas.microsoft.com/office/drawing/2014/main" val="1523325678"/>
                    </a:ext>
                  </a:extLst>
                </a:gridCol>
              </a:tblGrid>
              <a:tr h="1147736">
                <a:tc>
                  <a:txBody>
                    <a:bodyPr/>
                    <a:lstStyle/>
                    <a:p>
                      <a:pPr marL="0" marR="0">
                        <a:spcBef>
                          <a:spcPts val="20"/>
                        </a:spcBef>
                        <a:spcAft>
                          <a:spcPts val="0"/>
                        </a:spcAft>
                      </a:pPr>
                      <a:r>
                        <a:rPr lang="en-US" sz="2000" b="1" dirty="0">
                          <a:effectLst/>
                          <a:latin typeface="+mj-lt"/>
                          <a:ea typeface="Arial" panose="020B0604020202020204" pitchFamily="34" charset="0"/>
                          <a:cs typeface="Times New Roman" panose="02020603050405020304" pitchFamily="18" charset="0"/>
                        </a:rPr>
                        <a:t> </a:t>
                      </a:r>
                      <a:endParaRPr lang="en-US" sz="2000" dirty="0">
                        <a:effectLst/>
                        <a:latin typeface="+mj-lt"/>
                        <a:ea typeface="Arial" panose="020B0604020202020204" pitchFamily="34" charset="0"/>
                        <a:cs typeface="Times New Roman" panose="02020603050405020304" pitchFamily="18" charset="0"/>
                      </a:endParaRPr>
                    </a:p>
                    <a:p>
                      <a:pPr marL="69850" marR="0">
                        <a:spcBef>
                          <a:spcPts val="0"/>
                        </a:spcBef>
                        <a:spcAft>
                          <a:spcPts val="0"/>
                        </a:spcAft>
                      </a:pPr>
                      <a:r>
                        <a:rPr lang="en-US" sz="2000" b="1" dirty="0">
                          <a:effectLst/>
                          <a:latin typeface="+mj-lt"/>
                          <a:ea typeface="Arial" panose="020B0604020202020204" pitchFamily="34" charset="0"/>
                          <a:cs typeface="Times New Roman" panose="02020603050405020304" pitchFamily="18" charset="0"/>
                        </a:rPr>
                        <a:t>Ingredients</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solidFill>
                      <a:srgbClr val="EBF3F0"/>
                    </a:solidFill>
                  </a:tcPr>
                </a:tc>
                <a:tc>
                  <a:txBody>
                    <a:bodyPr/>
                    <a:lstStyle/>
                    <a:p>
                      <a:pPr marL="67945" marR="62230" indent="-635">
                        <a:lnSpc>
                          <a:spcPct val="105000"/>
                        </a:lnSpc>
                        <a:spcBef>
                          <a:spcPts val="660"/>
                        </a:spcBef>
                        <a:spcAft>
                          <a:spcPts val="0"/>
                        </a:spcAft>
                      </a:pPr>
                      <a:r>
                        <a:rPr lang="en-US" sz="2000" b="1" dirty="0">
                          <a:effectLst/>
                          <a:latin typeface="+mj-lt"/>
                          <a:ea typeface="Arial" panose="020B0604020202020204" pitchFamily="34" charset="0"/>
                          <a:cs typeface="Times New Roman" panose="02020603050405020304" pitchFamily="18" charset="0"/>
                        </a:rPr>
                        <a:t>12 Servings (Recipe Amount)</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solidFill>
                      <a:srgbClr val="EBF3F0"/>
                    </a:solidFill>
                  </a:tcPr>
                </a:tc>
                <a:tc>
                  <a:txBody>
                    <a:bodyPr/>
                    <a:lstStyle/>
                    <a:p>
                      <a:pPr marL="42545" marR="314960">
                        <a:lnSpc>
                          <a:spcPct val="105000"/>
                        </a:lnSpc>
                        <a:spcBef>
                          <a:spcPts val="660"/>
                        </a:spcBef>
                        <a:spcAft>
                          <a:spcPts val="0"/>
                        </a:spcAft>
                      </a:pPr>
                      <a:r>
                        <a:rPr lang="en-US" sz="2000" b="1" dirty="0">
                          <a:effectLst/>
                          <a:latin typeface="+mj-lt"/>
                          <a:ea typeface="Arial" panose="020B0604020202020204" pitchFamily="34" charset="0"/>
                          <a:cs typeface="Times New Roman" panose="02020603050405020304" pitchFamily="18" charset="0"/>
                        </a:rPr>
                        <a:t>Converted Quantities</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solidFill>
                      <a:srgbClr val="EBF3F0"/>
                    </a:solidFill>
                  </a:tcPr>
                </a:tc>
                <a:tc>
                  <a:txBody>
                    <a:bodyPr/>
                    <a:lstStyle/>
                    <a:p>
                      <a:pPr marL="0" marR="0">
                        <a:spcBef>
                          <a:spcPts val="20"/>
                        </a:spcBef>
                        <a:spcAft>
                          <a:spcPts val="0"/>
                        </a:spcAft>
                      </a:pPr>
                      <a:r>
                        <a:rPr lang="en-US" sz="2000" b="1" dirty="0">
                          <a:effectLst/>
                          <a:latin typeface="+mj-lt"/>
                          <a:ea typeface="Arial" panose="020B0604020202020204" pitchFamily="34" charset="0"/>
                          <a:cs typeface="Times New Roman" panose="02020603050405020304" pitchFamily="18" charset="0"/>
                        </a:rPr>
                        <a:t> </a:t>
                      </a:r>
                      <a:endParaRPr lang="en-US" sz="2000" dirty="0">
                        <a:effectLst/>
                        <a:latin typeface="+mj-lt"/>
                        <a:ea typeface="Arial" panose="020B0604020202020204" pitchFamily="34" charset="0"/>
                        <a:cs typeface="Times New Roman" panose="02020603050405020304" pitchFamily="18" charset="0"/>
                      </a:endParaRPr>
                    </a:p>
                    <a:p>
                      <a:pPr marL="48895" marR="0">
                        <a:spcBef>
                          <a:spcPts val="0"/>
                        </a:spcBef>
                        <a:spcAft>
                          <a:spcPts val="0"/>
                        </a:spcAft>
                      </a:pPr>
                      <a:r>
                        <a:rPr lang="en-US" sz="2000" b="1" dirty="0">
                          <a:effectLst/>
                          <a:latin typeface="+mj-lt"/>
                          <a:ea typeface="Arial" panose="020B0604020202020204" pitchFamily="34" charset="0"/>
                          <a:cs typeface="Times New Roman" panose="02020603050405020304" pitchFamily="18" charset="0"/>
                        </a:rPr>
                        <a:t>Factor</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solidFill>
                      <a:srgbClr val="EBF3F0"/>
                    </a:solidFill>
                  </a:tcPr>
                </a:tc>
                <a:tc>
                  <a:txBody>
                    <a:bodyPr/>
                    <a:lstStyle/>
                    <a:p>
                      <a:pPr marL="49530" marR="21590">
                        <a:lnSpc>
                          <a:spcPct val="105000"/>
                        </a:lnSpc>
                        <a:spcBef>
                          <a:spcPts val="660"/>
                        </a:spcBef>
                        <a:spcAft>
                          <a:spcPts val="0"/>
                        </a:spcAft>
                      </a:pPr>
                      <a:r>
                        <a:rPr lang="en-US" sz="2000" b="1" dirty="0">
                          <a:effectLst/>
                          <a:latin typeface="+mj-lt"/>
                          <a:ea typeface="Arial" panose="020B0604020202020204" pitchFamily="34" charset="0"/>
                          <a:cs typeface="Times New Roman" panose="02020603050405020304" pitchFamily="18" charset="0"/>
                        </a:rPr>
                        <a:t>36 Servings (Calculated Amount)</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solidFill>
                      <a:srgbClr val="EBF3F0"/>
                    </a:solidFill>
                  </a:tcPr>
                </a:tc>
                <a:tc>
                  <a:txBody>
                    <a:bodyPr/>
                    <a:lstStyle/>
                    <a:p>
                      <a:pPr marL="43180" marR="0">
                        <a:lnSpc>
                          <a:spcPct val="105000"/>
                        </a:lnSpc>
                        <a:spcBef>
                          <a:spcPts val="660"/>
                        </a:spcBef>
                        <a:spcAft>
                          <a:spcPts val="0"/>
                        </a:spcAft>
                      </a:pPr>
                      <a:r>
                        <a:rPr lang="en-US" sz="2000" b="1" dirty="0">
                          <a:effectLst/>
                          <a:latin typeface="+mj-lt"/>
                          <a:ea typeface="Arial" panose="020B0604020202020204" pitchFamily="34" charset="0"/>
                          <a:cs typeface="Times New Roman" panose="02020603050405020304" pitchFamily="18" charset="0"/>
                        </a:rPr>
                        <a:t>36 Servings (Common Measure)</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solidFill>
                      <a:srgbClr val="EBF3F0"/>
                    </a:solidFill>
                  </a:tcPr>
                </a:tc>
                <a:extLst>
                  <a:ext uri="{0D108BD9-81ED-4DB2-BD59-A6C34878D82A}">
                    <a16:rowId xmlns:a16="http://schemas.microsoft.com/office/drawing/2014/main" val="1615479346"/>
                  </a:ext>
                </a:extLst>
              </a:tr>
              <a:tr h="517958">
                <a:tc>
                  <a:txBody>
                    <a:bodyPr/>
                    <a:lstStyle/>
                    <a:p>
                      <a:pPr marL="69850" marR="0">
                        <a:spcBef>
                          <a:spcPts val="460"/>
                        </a:spcBef>
                        <a:spcAft>
                          <a:spcPts val="0"/>
                        </a:spcAft>
                      </a:pPr>
                      <a:r>
                        <a:rPr lang="en-US" sz="2000" dirty="0">
                          <a:effectLst/>
                          <a:latin typeface="+mj-lt"/>
                          <a:ea typeface="Arial" panose="020B0604020202020204" pitchFamily="34" charset="0"/>
                          <a:cs typeface="Times New Roman" panose="02020603050405020304" pitchFamily="18" charset="0"/>
                        </a:rPr>
                        <a:t>Flour</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67945" marR="0">
                        <a:spcBef>
                          <a:spcPts val="460"/>
                        </a:spcBef>
                        <a:spcAft>
                          <a:spcPts val="0"/>
                        </a:spcAft>
                      </a:pPr>
                      <a:r>
                        <a:rPr lang="en-US" sz="2000" dirty="0">
                          <a:effectLst/>
                          <a:latin typeface="+mj-lt"/>
                          <a:ea typeface="Arial" panose="020B0604020202020204" pitchFamily="34" charset="0"/>
                          <a:cs typeface="Times New Roman" panose="02020603050405020304" pitchFamily="18" charset="0"/>
                        </a:rPr>
                        <a:t> 2 cups</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67945" marR="0">
                        <a:spcBef>
                          <a:spcPts val="460"/>
                        </a:spcBef>
                        <a:spcAft>
                          <a:spcPts val="0"/>
                        </a:spcAft>
                      </a:pPr>
                      <a:r>
                        <a:rPr lang="en-US" sz="2000" dirty="0">
                          <a:effectLst/>
                          <a:latin typeface="+mj-lt"/>
                          <a:ea typeface="Arial" panose="020B0604020202020204" pitchFamily="34" charset="0"/>
                          <a:cs typeface="Times New Roman" panose="02020603050405020304" pitchFamily="18" charset="0"/>
                        </a:rPr>
                        <a:t> 2 cups</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lgn="ctr">
                        <a:spcBef>
                          <a:spcPts val="0"/>
                        </a:spcBef>
                        <a:spcAft>
                          <a:spcPts val="0"/>
                        </a:spcAft>
                      </a:pPr>
                      <a:r>
                        <a:rPr lang="en-US" sz="2000" dirty="0">
                          <a:effectLst/>
                          <a:latin typeface="+mj-lt"/>
                          <a:ea typeface="Arial" panose="020B0604020202020204" pitchFamily="34" charset="0"/>
                          <a:cs typeface="Arial" panose="020B0604020202020204" pitchFamily="34" charset="0"/>
                        </a:rPr>
                        <a:t> 3</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Times New Roman" panose="02020603050405020304" pitchFamily="18" charset="0"/>
                        </a:rPr>
                        <a:t>  2 x 3 = 6 cups</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Arial" panose="020B0604020202020204" pitchFamily="34" charset="0"/>
                        </a:rPr>
                        <a:t>    1 quart  2 cups</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extLst>
                  <a:ext uri="{0D108BD9-81ED-4DB2-BD59-A6C34878D82A}">
                    <a16:rowId xmlns:a16="http://schemas.microsoft.com/office/drawing/2014/main" val="250059162"/>
                  </a:ext>
                </a:extLst>
              </a:tr>
              <a:tr h="538816">
                <a:tc>
                  <a:txBody>
                    <a:bodyPr/>
                    <a:lstStyle/>
                    <a:p>
                      <a:pPr marL="69850" marR="0">
                        <a:spcBef>
                          <a:spcPts val="550"/>
                        </a:spcBef>
                        <a:spcAft>
                          <a:spcPts val="0"/>
                        </a:spcAft>
                      </a:pPr>
                      <a:r>
                        <a:rPr lang="en-US" sz="2000" dirty="0">
                          <a:effectLst/>
                          <a:latin typeface="+mj-lt"/>
                          <a:ea typeface="Arial" panose="020B0604020202020204" pitchFamily="34" charset="0"/>
                          <a:cs typeface="Times New Roman" panose="02020603050405020304" pitchFamily="18" charset="0"/>
                        </a:rPr>
                        <a:t>Sugar</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67945" marR="0">
                        <a:spcBef>
                          <a:spcPts val="550"/>
                        </a:spcBef>
                        <a:spcAft>
                          <a:spcPts val="0"/>
                        </a:spcAft>
                      </a:pPr>
                      <a:r>
                        <a:rPr lang="en-US" sz="2000" dirty="0">
                          <a:effectLst/>
                          <a:latin typeface="+mj-lt"/>
                          <a:ea typeface="Arial" panose="020B0604020202020204" pitchFamily="34" charset="0"/>
                          <a:cs typeface="Times New Roman" panose="02020603050405020304" pitchFamily="18" charset="0"/>
                        </a:rPr>
                        <a:t> 1 Tbs.</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67945" marR="0">
                        <a:spcBef>
                          <a:spcPts val="550"/>
                        </a:spcBef>
                        <a:spcAft>
                          <a:spcPts val="0"/>
                        </a:spcAft>
                      </a:pPr>
                      <a:r>
                        <a:rPr lang="en-US" sz="2000" dirty="0">
                          <a:effectLst/>
                          <a:latin typeface="+mj-lt"/>
                          <a:ea typeface="Arial" panose="020B0604020202020204" pitchFamily="34" charset="0"/>
                          <a:cs typeface="Times New Roman" panose="02020603050405020304" pitchFamily="18" charset="0"/>
                        </a:rPr>
                        <a:t> 1 Tbs.</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lgn="ctr">
                        <a:spcBef>
                          <a:spcPts val="0"/>
                        </a:spcBef>
                        <a:spcAft>
                          <a:spcPts val="0"/>
                        </a:spcAft>
                      </a:pPr>
                      <a:r>
                        <a:rPr lang="en-US" sz="2000" dirty="0">
                          <a:effectLst/>
                          <a:latin typeface="+mj-lt"/>
                          <a:ea typeface="Arial" panose="020B0604020202020204" pitchFamily="34" charset="0"/>
                          <a:cs typeface="Arial" panose="020B0604020202020204" pitchFamily="34" charset="0"/>
                        </a:rPr>
                        <a:t> 3</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Times New Roman" panose="02020603050405020304" pitchFamily="18" charset="0"/>
                        </a:rPr>
                        <a:t>  1 x 3 = 3 Tbs.</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Arial" panose="020B0604020202020204" pitchFamily="34" charset="0"/>
                        </a:rPr>
                        <a:t>   1/8 cup 1 Tbs.</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extLst>
                  <a:ext uri="{0D108BD9-81ED-4DB2-BD59-A6C34878D82A}">
                    <a16:rowId xmlns:a16="http://schemas.microsoft.com/office/drawing/2014/main" val="4172953008"/>
                  </a:ext>
                </a:extLst>
              </a:tr>
              <a:tr h="537657">
                <a:tc>
                  <a:txBody>
                    <a:bodyPr/>
                    <a:lstStyle/>
                    <a:p>
                      <a:pPr marL="69215" marR="0">
                        <a:spcBef>
                          <a:spcPts val="550"/>
                        </a:spcBef>
                        <a:spcAft>
                          <a:spcPts val="0"/>
                        </a:spcAft>
                      </a:pPr>
                      <a:r>
                        <a:rPr lang="en-US" sz="2000" dirty="0">
                          <a:effectLst/>
                          <a:latin typeface="+mj-lt"/>
                          <a:ea typeface="Arial" panose="020B0604020202020204" pitchFamily="34" charset="0"/>
                          <a:cs typeface="Times New Roman" panose="02020603050405020304" pitchFamily="18" charset="0"/>
                        </a:rPr>
                        <a:t>Butter</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67945" marR="0">
                        <a:spcBef>
                          <a:spcPts val="550"/>
                        </a:spcBef>
                        <a:spcAft>
                          <a:spcPts val="0"/>
                        </a:spcAft>
                      </a:pPr>
                      <a:r>
                        <a:rPr lang="en-US" sz="2000" dirty="0">
                          <a:effectLst/>
                          <a:latin typeface="+mj-lt"/>
                          <a:ea typeface="Arial" panose="020B0604020202020204" pitchFamily="34" charset="0"/>
                          <a:cs typeface="Times New Roman" panose="02020603050405020304" pitchFamily="18" charset="0"/>
                        </a:rPr>
                        <a:t>1/2 cup</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Times New Roman" panose="02020603050405020304" pitchFamily="18" charset="0"/>
                        </a:rPr>
                        <a:t>  .5 cup</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lgn="ctr">
                        <a:spcBef>
                          <a:spcPts val="0"/>
                        </a:spcBef>
                        <a:spcAft>
                          <a:spcPts val="0"/>
                        </a:spcAft>
                      </a:pPr>
                      <a:r>
                        <a:rPr lang="en-US" sz="2000" dirty="0">
                          <a:effectLst/>
                          <a:latin typeface="+mj-lt"/>
                          <a:ea typeface="Arial" panose="020B0604020202020204" pitchFamily="34" charset="0"/>
                          <a:cs typeface="Arial" panose="020B0604020202020204" pitchFamily="34" charset="0"/>
                        </a:rPr>
                        <a:t> 3</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Times New Roman" panose="02020603050405020304" pitchFamily="18" charset="0"/>
                        </a:rPr>
                        <a:t>  .5 x 3 = 1.5 cups</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Arial" panose="020B0604020202020204" pitchFamily="34" charset="0"/>
                        </a:rPr>
                        <a:t>   1  1/2  cups</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extLst>
                  <a:ext uri="{0D108BD9-81ED-4DB2-BD59-A6C34878D82A}">
                    <a16:rowId xmlns:a16="http://schemas.microsoft.com/office/drawing/2014/main" val="2070096352"/>
                  </a:ext>
                </a:extLst>
              </a:tr>
              <a:tr h="550403">
                <a:tc>
                  <a:txBody>
                    <a:bodyPr/>
                    <a:lstStyle/>
                    <a:p>
                      <a:pPr marL="69215" marR="0">
                        <a:spcBef>
                          <a:spcPts val="550"/>
                        </a:spcBef>
                        <a:spcAft>
                          <a:spcPts val="0"/>
                        </a:spcAft>
                      </a:pPr>
                      <a:r>
                        <a:rPr lang="en-US" sz="2000" dirty="0">
                          <a:effectLst/>
                          <a:latin typeface="+mj-lt"/>
                          <a:ea typeface="Arial" panose="020B0604020202020204" pitchFamily="34" charset="0"/>
                          <a:cs typeface="Times New Roman" panose="02020603050405020304" pitchFamily="18" charset="0"/>
                        </a:rPr>
                        <a:t>Milk</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67945" marR="0">
                        <a:spcBef>
                          <a:spcPts val="550"/>
                        </a:spcBef>
                        <a:spcAft>
                          <a:spcPts val="0"/>
                        </a:spcAft>
                      </a:pPr>
                      <a:r>
                        <a:rPr lang="en-US" sz="2000" dirty="0">
                          <a:effectLst/>
                          <a:latin typeface="+mj-lt"/>
                          <a:ea typeface="Arial" panose="020B0604020202020204" pitchFamily="34" charset="0"/>
                          <a:cs typeface="Times New Roman" panose="02020603050405020304" pitchFamily="18" charset="0"/>
                        </a:rPr>
                        <a:t>3/4 cup</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Times New Roman" panose="02020603050405020304" pitchFamily="18" charset="0"/>
                        </a:rPr>
                        <a:t>  .75 cup</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lgn="ctr">
                        <a:spcBef>
                          <a:spcPts val="0"/>
                        </a:spcBef>
                        <a:spcAft>
                          <a:spcPts val="0"/>
                        </a:spcAft>
                      </a:pPr>
                      <a:r>
                        <a:rPr lang="en-US" sz="2000" dirty="0">
                          <a:effectLst/>
                          <a:latin typeface="+mj-lt"/>
                          <a:ea typeface="Arial" panose="020B0604020202020204" pitchFamily="34" charset="0"/>
                          <a:cs typeface="Arial" panose="020B0604020202020204" pitchFamily="34" charset="0"/>
                        </a:rPr>
                        <a:t> 3</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Times New Roman" panose="02020603050405020304" pitchFamily="18" charset="0"/>
                        </a:rPr>
                        <a:t> .75 x 3 = 2.25 cups</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Arial" panose="020B0604020202020204" pitchFamily="34" charset="0"/>
                        </a:rPr>
                        <a:t>   2  1/4  cups</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extLst>
                  <a:ext uri="{0D108BD9-81ED-4DB2-BD59-A6C34878D82A}">
                    <a16:rowId xmlns:a16="http://schemas.microsoft.com/office/drawing/2014/main" val="1599326382"/>
                  </a:ext>
                </a:extLst>
              </a:tr>
              <a:tr h="610658">
                <a:tc>
                  <a:txBody>
                    <a:bodyPr/>
                    <a:lstStyle/>
                    <a:p>
                      <a:pPr marL="69215" marR="0">
                        <a:spcBef>
                          <a:spcPts val="495"/>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67945" marR="0">
                        <a:spcBef>
                          <a:spcPts val="495"/>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Arial" panose="020B0604020202020204" pitchFamily="34" charset="0"/>
                        </a:rPr>
                        <a:t> </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Arial" panose="020B0604020202020204" pitchFamily="34" charset="0"/>
                        </a:rPr>
                        <a:t> </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Arial" panose="020B0604020202020204" pitchFamily="34" charset="0"/>
                        </a:rPr>
                        <a:t> </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Arial" panose="020B0604020202020204" pitchFamily="34" charset="0"/>
                        </a:rPr>
                        <a:t> </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extLst>
                  <a:ext uri="{0D108BD9-81ED-4DB2-BD59-A6C34878D82A}">
                    <a16:rowId xmlns:a16="http://schemas.microsoft.com/office/drawing/2014/main" val="3348379094"/>
                  </a:ext>
                </a:extLst>
              </a:tr>
            </a:tbl>
          </a:graphicData>
        </a:graphic>
      </p:graphicFrame>
    </p:spTree>
    <p:extLst>
      <p:ext uri="{BB962C8B-B14F-4D97-AF65-F5344CB8AC3E}">
        <p14:creationId xmlns:p14="http://schemas.microsoft.com/office/powerpoint/2010/main" val="16551894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Standardize a Recipe</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Additional Information for Adjusting Recipes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56</a:t>
            </a:fld>
            <a:endParaRPr lang="en-US" dirty="0"/>
          </a:p>
        </p:txBody>
      </p:sp>
      <p:graphicFrame>
        <p:nvGraphicFramePr>
          <p:cNvPr id="5" name="Table 4">
            <a:extLst>
              <a:ext uri="{FF2B5EF4-FFF2-40B4-BE49-F238E27FC236}">
                <a16:creationId xmlns:a16="http://schemas.microsoft.com/office/drawing/2014/main" id="{68AEBCB7-56F5-42C6-AD1F-7CCFD1D221B5}"/>
              </a:ext>
            </a:extLst>
          </p:cNvPr>
          <p:cNvGraphicFramePr>
            <a:graphicFrameLocks noGrp="1"/>
          </p:cNvGraphicFramePr>
          <p:nvPr>
            <p:extLst>
              <p:ext uri="{D42A27DB-BD31-4B8C-83A1-F6EECF244321}">
                <p14:modId xmlns:p14="http://schemas.microsoft.com/office/powerpoint/2010/main" val="352779615"/>
              </p:ext>
            </p:extLst>
          </p:nvPr>
        </p:nvGraphicFramePr>
        <p:xfrm>
          <a:off x="434304" y="2197768"/>
          <a:ext cx="11322982" cy="3903228"/>
        </p:xfrm>
        <a:graphic>
          <a:graphicData uri="http://schemas.openxmlformats.org/drawingml/2006/table">
            <a:tbl>
              <a:tblPr firstRow="1" firstCol="1" lastRow="1" lastCol="1" bandRow="1" bandCol="1"/>
              <a:tblGrid>
                <a:gridCol w="1846902">
                  <a:extLst>
                    <a:ext uri="{9D8B030D-6E8A-4147-A177-3AD203B41FA5}">
                      <a16:colId xmlns:a16="http://schemas.microsoft.com/office/drawing/2014/main" val="3144035379"/>
                    </a:ext>
                  </a:extLst>
                </a:gridCol>
                <a:gridCol w="2045013">
                  <a:extLst>
                    <a:ext uri="{9D8B030D-6E8A-4147-A177-3AD203B41FA5}">
                      <a16:colId xmlns:a16="http://schemas.microsoft.com/office/drawing/2014/main" val="1896027096"/>
                    </a:ext>
                  </a:extLst>
                </a:gridCol>
                <a:gridCol w="1827730">
                  <a:extLst>
                    <a:ext uri="{9D8B030D-6E8A-4147-A177-3AD203B41FA5}">
                      <a16:colId xmlns:a16="http://schemas.microsoft.com/office/drawing/2014/main" val="4221599860"/>
                    </a:ext>
                  </a:extLst>
                </a:gridCol>
                <a:gridCol w="1072354">
                  <a:extLst>
                    <a:ext uri="{9D8B030D-6E8A-4147-A177-3AD203B41FA5}">
                      <a16:colId xmlns:a16="http://schemas.microsoft.com/office/drawing/2014/main" val="4204916825"/>
                    </a:ext>
                  </a:extLst>
                </a:gridCol>
                <a:gridCol w="2313422">
                  <a:extLst>
                    <a:ext uri="{9D8B030D-6E8A-4147-A177-3AD203B41FA5}">
                      <a16:colId xmlns:a16="http://schemas.microsoft.com/office/drawing/2014/main" val="1334591841"/>
                    </a:ext>
                  </a:extLst>
                </a:gridCol>
                <a:gridCol w="2217561">
                  <a:extLst>
                    <a:ext uri="{9D8B030D-6E8A-4147-A177-3AD203B41FA5}">
                      <a16:colId xmlns:a16="http://schemas.microsoft.com/office/drawing/2014/main" val="1523325678"/>
                    </a:ext>
                  </a:extLst>
                </a:gridCol>
              </a:tblGrid>
              <a:tr h="1147736">
                <a:tc>
                  <a:txBody>
                    <a:bodyPr/>
                    <a:lstStyle/>
                    <a:p>
                      <a:pPr marL="0" marR="0">
                        <a:spcBef>
                          <a:spcPts val="20"/>
                        </a:spcBef>
                        <a:spcAft>
                          <a:spcPts val="0"/>
                        </a:spcAft>
                      </a:pPr>
                      <a:r>
                        <a:rPr lang="en-US" sz="2000" b="1" dirty="0">
                          <a:effectLst/>
                          <a:latin typeface="+mj-lt"/>
                          <a:ea typeface="Arial" panose="020B0604020202020204" pitchFamily="34" charset="0"/>
                          <a:cs typeface="Times New Roman" panose="02020603050405020304" pitchFamily="18" charset="0"/>
                        </a:rPr>
                        <a:t> </a:t>
                      </a:r>
                      <a:endParaRPr lang="en-US" sz="2000" dirty="0">
                        <a:effectLst/>
                        <a:latin typeface="+mj-lt"/>
                        <a:ea typeface="Arial" panose="020B0604020202020204" pitchFamily="34" charset="0"/>
                        <a:cs typeface="Times New Roman" panose="02020603050405020304" pitchFamily="18" charset="0"/>
                      </a:endParaRPr>
                    </a:p>
                    <a:p>
                      <a:pPr marL="69850" marR="0">
                        <a:spcBef>
                          <a:spcPts val="0"/>
                        </a:spcBef>
                        <a:spcAft>
                          <a:spcPts val="0"/>
                        </a:spcAft>
                      </a:pPr>
                      <a:r>
                        <a:rPr lang="en-US" sz="2000" b="1" dirty="0">
                          <a:effectLst/>
                          <a:latin typeface="+mj-lt"/>
                          <a:ea typeface="Arial" panose="020B0604020202020204" pitchFamily="34" charset="0"/>
                          <a:cs typeface="Times New Roman" panose="02020603050405020304" pitchFamily="18" charset="0"/>
                        </a:rPr>
                        <a:t>Ingredients</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solidFill>
                      <a:srgbClr val="EBF3F0"/>
                    </a:solidFill>
                  </a:tcPr>
                </a:tc>
                <a:tc>
                  <a:txBody>
                    <a:bodyPr/>
                    <a:lstStyle/>
                    <a:p>
                      <a:pPr marL="67945" marR="62230" indent="-635">
                        <a:lnSpc>
                          <a:spcPct val="105000"/>
                        </a:lnSpc>
                        <a:spcBef>
                          <a:spcPts val="660"/>
                        </a:spcBef>
                        <a:spcAft>
                          <a:spcPts val="0"/>
                        </a:spcAft>
                      </a:pPr>
                      <a:r>
                        <a:rPr lang="en-US" sz="2000" b="1" dirty="0">
                          <a:effectLst/>
                          <a:latin typeface="+mj-lt"/>
                          <a:ea typeface="Arial" panose="020B0604020202020204" pitchFamily="34" charset="0"/>
                          <a:cs typeface="Times New Roman" panose="02020603050405020304" pitchFamily="18" charset="0"/>
                        </a:rPr>
                        <a:t>12 Servings (Recipe Amount)</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solidFill>
                      <a:srgbClr val="EBF3F0"/>
                    </a:solidFill>
                  </a:tcPr>
                </a:tc>
                <a:tc>
                  <a:txBody>
                    <a:bodyPr/>
                    <a:lstStyle/>
                    <a:p>
                      <a:pPr marL="42545" marR="314960">
                        <a:lnSpc>
                          <a:spcPct val="105000"/>
                        </a:lnSpc>
                        <a:spcBef>
                          <a:spcPts val="660"/>
                        </a:spcBef>
                        <a:spcAft>
                          <a:spcPts val="0"/>
                        </a:spcAft>
                      </a:pPr>
                      <a:r>
                        <a:rPr lang="en-US" sz="2000" b="1" dirty="0">
                          <a:effectLst/>
                          <a:latin typeface="+mj-lt"/>
                          <a:ea typeface="Arial" panose="020B0604020202020204" pitchFamily="34" charset="0"/>
                          <a:cs typeface="Times New Roman" panose="02020603050405020304" pitchFamily="18" charset="0"/>
                        </a:rPr>
                        <a:t>Converted Quantities</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solidFill>
                      <a:srgbClr val="EBF3F0"/>
                    </a:solidFill>
                  </a:tcPr>
                </a:tc>
                <a:tc>
                  <a:txBody>
                    <a:bodyPr/>
                    <a:lstStyle/>
                    <a:p>
                      <a:pPr marL="0" marR="0">
                        <a:spcBef>
                          <a:spcPts val="20"/>
                        </a:spcBef>
                        <a:spcAft>
                          <a:spcPts val="0"/>
                        </a:spcAft>
                      </a:pPr>
                      <a:r>
                        <a:rPr lang="en-US" sz="2000" b="1" dirty="0">
                          <a:effectLst/>
                          <a:latin typeface="+mj-lt"/>
                          <a:ea typeface="Arial" panose="020B0604020202020204" pitchFamily="34" charset="0"/>
                          <a:cs typeface="Times New Roman" panose="02020603050405020304" pitchFamily="18" charset="0"/>
                        </a:rPr>
                        <a:t> </a:t>
                      </a:r>
                      <a:endParaRPr lang="en-US" sz="2000" dirty="0">
                        <a:effectLst/>
                        <a:latin typeface="+mj-lt"/>
                        <a:ea typeface="Arial" panose="020B0604020202020204" pitchFamily="34" charset="0"/>
                        <a:cs typeface="Times New Roman" panose="02020603050405020304" pitchFamily="18" charset="0"/>
                      </a:endParaRPr>
                    </a:p>
                    <a:p>
                      <a:pPr marL="48895" marR="0">
                        <a:spcBef>
                          <a:spcPts val="0"/>
                        </a:spcBef>
                        <a:spcAft>
                          <a:spcPts val="0"/>
                        </a:spcAft>
                      </a:pPr>
                      <a:r>
                        <a:rPr lang="en-US" sz="2000" b="1" dirty="0">
                          <a:effectLst/>
                          <a:latin typeface="+mj-lt"/>
                          <a:ea typeface="Arial" panose="020B0604020202020204" pitchFamily="34" charset="0"/>
                          <a:cs typeface="Times New Roman" panose="02020603050405020304" pitchFamily="18" charset="0"/>
                        </a:rPr>
                        <a:t>Factor</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solidFill>
                      <a:srgbClr val="EBF3F0"/>
                    </a:solidFill>
                  </a:tcPr>
                </a:tc>
                <a:tc>
                  <a:txBody>
                    <a:bodyPr/>
                    <a:lstStyle/>
                    <a:p>
                      <a:pPr marL="49530" marR="21590">
                        <a:lnSpc>
                          <a:spcPct val="105000"/>
                        </a:lnSpc>
                        <a:spcBef>
                          <a:spcPts val="660"/>
                        </a:spcBef>
                        <a:spcAft>
                          <a:spcPts val="0"/>
                        </a:spcAft>
                      </a:pPr>
                      <a:r>
                        <a:rPr lang="en-US" sz="2000" b="1" dirty="0">
                          <a:effectLst/>
                          <a:latin typeface="+mj-lt"/>
                          <a:ea typeface="Arial" panose="020B0604020202020204" pitchFamily="34" charset="0"/>
                          <a:cs typeface="Times New Roman" panose="02020603050405020304" pitchFamily="18" charset="0"/>
                        </a:rPr>
                        <a:t>36 Servings (Calculated Amount)</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solidFill>
                      <a:srgbClr val="EBF3F0"/>
                    </a:solidFill>
                  </a:tcPr>
                </a:tc>
                <a:tc>
                  <a:txBody>
                    <a:bodyPr/>
                    <a:lstStyle/>
                    <a:p>
                      <a:pPr marL="43180" marR="0">
                        <a:lnSpc>
                          <a:spcPct val="105000"/>
                        </a:lnSpc>
                        <a:spcBef>
                          <a:spcPts val="660"/>
                        </a:spcBef>
                        <a:spcAft>
                          <a:spcPts val="0"/>
                        </a:spcAft>
                      </a:pPr>
                      <a:r>
                        <a:rPr lang="en-US" sz="2000" b="1" dirty="0">
                          <a:effectLst/>
                          <a:latin typeface="+mj-lt"/>
                          <a:ea typeface="Arial" panose="020B0604020202020204" pitchFamily="34" charset="0"/>
                          <a:cs typeface="Times New Roman" panose="02020603050405020304" pitchFamily="18" charset="0"/>
                        </a:rPr>
                        <a:t>36 Servings (Common Measure)</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solidFill>
                      <a:srgbClr val="EBF3F0"/>
                    </a:solidFill>
                  </a:tcPr>
                </a:tc>
                <a:extLst>
                  <a:ext uri="{0D108BD9-81ED-4DB2-BD59-A6C34878D82A}">
                    <a16:rowId xmlns:a16="http://schemas.microsoft.com/office/drawing/2014/main" val="1615479346"/>
                  </a:ext>
                </a:extLst>
              </a:tr>
              <a:tr h="517958">
                <a:tc>
                  <a:txBody>
                    <a:bodyPr/>
                    <a:lstStyle/>
                    <a:p>
                      <a:pPr marL="69850" marR="0">
                        <a:spcBef>
                          <a:spcPts val="460"/>
                        </a:spcBef>
                        <a:spcAft>
                          <a:spcPts val="0"/>
                        </a:spcAft>
                      </a:pPr>
                      <a:r>
                        <a:rPr lang="en-US" sz="2000" dirty="0">
                          <a:effectLst/>
                          <a:latin typeface="+mj-lt"/>
                          <a:ea typeface="Arial" panose="020B0604020202020204" pitchFamily="34" charset="0"/>
                          <a:cs typeface="Times New Roman" panose="02020603050405020304" pitchFamily="18" charset="0"/>
                        </a:rPr>
                        <a:t>Flour</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67945" marR="0">
                        <a:spcBef>
                          <a:spcPts val="460"/>
                        </a:spcBef>
                        <a:spcAft>
                          <a:spcPts val="0"/>
                        </a:spcAft>
                      </a:pPr>
                      <a:r>
                        <a:rPr lang="en-US" sz="2000" dirty="0">
                          <a:effectLst/>
                          <a:latin typeface="+mj-lt"/>
                          <a:ea typeface="Arial" panose="020B0604020202020204" pitchFamily="34" charset="0"/>
                          <a:cs typeface="Times New Roman" panose="02020603050405020304" pitchFamily="18" charset="0"/>
                        </a:rPr>
                        <a:t> 2 cups</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67945" marR="0">
                        <a:spcBef>
                          <a:spcPts val="460"/>
                        </a:spcBef>
                        <a:spcAft>
                          <a:spcPts val="0"/>
                        </a:spcAft>
                      </a:pPr>
                      <a:r>
                        <a:rPr lang="en-US" sz="2000" dirty="0">
                          <a:effectLst/>
                          <a:latin typeface="+mj-lt"/>
                          <a:ea typeface="Arial" panose="020B0604020202020204" pitchFamily="34" charset="0"/>
                          <a:cs typeface="Times New Roman" panose="02020603050405020304" pitchFamily="18" charset="0"/>
                        </a:rPr>
                        <a:t> 2 cups</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lgn="ctr">
                        <a:spcBef>
                          <a:spcPts val="0"/>
                        </a:spcBef>
                        <a:spcAft>
                          <a:spcPts val="0"/>
                        </a:spcAft>
                      </a:pPr>
                      <a:r>
                        <a:rPr lang="en-US" sz="2000" dirty="0">
                          <a:effectLst/>
                          <a:latin typeface="+mj-lt"/>
                          <a:ea typeface="Arial" panose="020B0604020202020204" pitchFamily="34" charset="0"/>
                          <a:cs typeface="Arial" panose="020B0604020202020204" pitchFamily="34" charset="0"/>
                        </a:rPr>
                        <a:t> 3</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Times New Roman" panose="02020603050405020304" pitchFamily="18" charset="0"/>
                        </a:rPr>
                        <a:t>  2 x 3 = 6 cups</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Arial" panose="020B0604020202020204" pitchFamily="34" charset="0"/>
                        </a:rPr>
                        <a:t>    1 quart  2 cups</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extLst>
                  <a:ext uri="{0D108BD9-81ED-4DB2-BD59-A6C34878D82A}">
                    <a16:rowId xmlns:a16="http://schemas.microsoft.com/office/drawing/2014/main" val="250059162"/>
                  </a:ext>
                </a:extLst>
              </a:tr>
              <a:tr h="538816">
                <a:tc>
                  <a:txBody>
                    <a:bodyPr/>
                    <a:lstStyle/>
                    <a:p>
                      <a:pPr marL="69850" marR="0">
                        <a:spcBef>
                          <a:spcPts val="550"/>
                        </a:spcBef>
                        <a:spcAft>
                          <a:spcPts val="0"/>
                        </a:spcAft>
                      </a:pPr>
                      <a:r>
                        <a:rPr lang="en-US" sz="2000" dirty="0">
                          <a:effectLst/>
                          <a:latin typeface="+mj-lt"/>
                          <a:ea typeface="Arial" panose="020B0604020202020204" pitchFamily="34" charset="0"/>
                          <a:cs typeface="Times New Roman" panose="02020603050405020304" pitchFamily="18" charset="0"/>
                        </a:rPr>
                        <a:t>Sugar</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67945" marR="0">
                        <a:spcBef>
                          <a:spcPts val="550"/>
                        </a:spcBef>
                        <a:spcAft>
                          <a:spcPts val="0"/>
                        </a:spcAft>
                      </a:pPr>
                      <a:r>
                        <a:rPr lang="en-US" sz="2000" dirty="0">
                          <a:effectLst/>
                          <a:latin typeface="+mj-lt"/>
                          <a:ea typeface="Arial" panose="020B0604020202020204" pitchFamily="34" charset="0"/>
                          <a:cs typeface="Times New Roman" panose="02020603050405020304" pitchFamily="18" charset="0"/>
                        </a:rPr>
                        <a:t> 1 Tbs.</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67945" marR="0">
                        <a:spcBef>
                          <a:spcPts val="550"/>
                        </a:spcBef>
                        <a:spcAft>
                          <a:spcPts val="0"/>
                        </a:spcAft>
                      </a:pPr>
                      <a:r>
                        <a:rPr lang="en-US" sz="2000" dirty="0">
                          <a:effectLst/>
                          <a:latin typeface="+mj-lt"/>
                          <a:ea typeface="Arial" panose="020B0604020202020204" pitchFamily="34" charset="0"/>
                          <a:cs typeface="Times New Roman" panose="02020603050405020304" pitchFamily="18" charset="0"/>
                        </a:rPr>
                        <a:t> 1 Tbs.</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lgn="ctr">
                        <a:spcBef>
                          <a:spcPts val="0"/>
                        </a:spcBef>
                        <a:spcAft>
                          <a:spcPts val="0"/>
                        </a:spcAft>
                      </a:pPr>
                      <a:r>
                        <a:rPr lang="en-US" sz="2000" dirty="0">
                          <a:effectLst/>
                          <a:latin typeface="+mj-lt"/>
                          <a:ea typeface="Arial" panose="020B0604020202020204" pitchFamily="34" charset="0"/>
                          <a:cs typeface="Arial" panose="020B0604020202020204" pitchFamily="34" charset="0"/>
                        </a:rPr>
                        <a:t> 3</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Times New Roman" panose="02020603050405020304" pitchFamily="18" charset="0"/>
                        </a:rPr>
                        <a:t>  1 x 3 = 3 Tbs.</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Arial" panose="020B0604020202020204" pitchFamily="34" charset="0"/>
                        </a:rPr>
                        <a:t>   1/8 cup 1 Tbs.</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extLst>
                  <a:ext uri="{0D108BD9-81ED-4DB2-BD59-A6C34878D82A}">
                    <a16:rowId xmlns:a16="http://schemas.microsoft.com/office/drawing/2014/main" val="4172953008"/>
                  </a:ext>
                </a:extLst>
              </a:tr>
              <a:tr h="537657">
                <a:tc>
                  <a:txBody>
                    <a:bodyPr/>
                    <a:lstStyle/>
                    <a:p>
                      <a:pPr marL="69215" marR="0">
                        <a:spcBef>
                          <a:spcPts val="550"/>
                        </a:spcBef>
                        <a:spcAft>
                          <a:spcPts val="0"/>
                        </a:spcAft>
                      </a:pPr>
                      <a:r>
                        <a:rPr lang="en-US" sz="2000" dirty="0">
                          <a:effectLst/>
                          <a:latin typeface="+mj-lt"/>
                          <a:ea typeface="Arial" panose="020B0604020202020204" pitchFamily="34" charset="0"/>
                          <a:cs typeface="Times New Roman" panose="02020603050405020304" pitchFamily="18" charset="0"/>
                        </a:rPr>
                        <a:t>Butter</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67945" marR="0">
                        <a:spcBef>
                          <a:spcPts val="550"/>
                        </a:spcBef>
                        <a:spcAft>
                          <a:spcPts val="0"/>
                        </a:spcAft>
                      </a:pPr>
                      <a:r>
                        <a:rPr lang="en-US" sz="2000" dirty="0">
                          <a:effectLst/>
                          <a:latin typeface="+mj-lt"/>
                          <a:ea typeface="Arial" panose="020B0604020202020204" pitchFamily="34" charset="0"/>
                          <a:cs typeface="Times New Roman" panose="02020603050405020304" pitchFamily="18" charset="0"/>
                        </a:rPr>
                        <a:t>1/2 cup</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Times New Roman" panose="02020603050405020304" pitchFamily="18" charset="0"/>
                        </a:rPr>
                        <a:t>  .5 cup</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lgn="ctr">
                        <a:spcBef>
                          <a:spcPts val="0"/>
                        </a:spcBef>
                        <a:spcAft>
                          <a:spcPts val="0"/>
                        </a:spcAft>
                      </a:pPr>
                      <a:r>
                        <a:rPr lang="en-US" sz="2000" dirty="0">
                          <a:effectLst/>
                          <a:latin typeface="+mj-lt"/>
                          <a:ea typeface="Arial" panose="020B0604020202020204" pitchFamily="34" charset="0"/>
                          <a:cs typeface="Arial" panose="020B0604020202020204" pitchFamily="34" charset="0"/>
                        </a:rPr>
                        <a:t> 3</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Times New Roman" panose="02020603050405020304" pitchFamily="18" charset="0"/>
                        </a:rPr>
                        <a:t>  .5 x 3 = 1.5 cups</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Arial" panose="020B0604020202020204" pitchFamily="34" charset="0"/>
                        </a:rPr>
                        <a:t>   1  1/2  cups</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extLst>
                  <a:ext uri="{0D108BD9-81ED-4DB2-BD59-A6C34878D82A}">
                    <a16:rowId xmlns:a16="http://schemas.microsoft.com/office/drawing/2014/main" val="2070096352"/>
                  </a:ext>
                </a:extLst>
              </a:tr>
              <a:tr h="550403">
                <a:tc>
                  <a:txBody>
                    <a:bodyPr/>
                    <a:lstStyle/>
                    <a:p>
                      <a:pPr marL="69215" marR="0">
                        <a:spcBef>
                          <a:spcPts val="550"/>
                        </a:spcBef>
                        <a:spcAft>
                          <a:spcPts val="0"/>
                        </a:spcAft>
                      </a:pPr>
                      <a:r>
                        <a:rPr lang="en-US" sz="2000" dirty="0">
                          <a:effectLst/>
                          <a:latin typeface="+mj-lt"/>
                          <a:ea typeface="Arial" panose="020B0604020202020204" pitchFamily="34" charset="0"/>
                          <a:cs typeface="Times New Roman" panose="02020603050405020304" pitchFamily="18" charset="0"/>
                        </a:rPr>
                        <a:t>Milk</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67945" marR="0">
                        <a:spcBef>
                          <a:spcPts val="550"/>
                        </a:spcBef>
                        <a:spcAft>
                          <a:spcPts val="0"/>
                        </a:spcAft>
                      </a:pPr>
                      <a:r>
                        <a:rPr lang="en-US" sz="2000" dirty="0">
                          <a:effectLst/>
                          <a:latin typeface="+mj-lt"/>
                          <a:ea typeface="Arial" panose="020B0604020202020204" pitchFamily="34" charset="0"/>
                          <a:cs typeface="Times New Roman" panose="02020603050405020304" pitchFamily="18" charset="0"/>
                        </a:rPr>
                        <a:t>3/4 cup</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Times New Roman" panose="02020603050405020304" pitchFamily="18" charset="0"/>
                        </a:rPr>
                        <a:t>  .75 cup</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lgn="ctr">
                        <a:spcBef>
                          <a:spcPts val="0"/>
                        </a:spcBef>
                        <a:spcAft>
                          <a:spcPts val="0"/>
                        </a:spcAft>
                      </a:pPr>
                      <a:r>
                        <a:rPr lang="en-US" sz="2000" dirty="0">
                          <a:effectLst/>
                          <a:latin typeface="+mj-lt"/>
                          <a:ea typeface="Arial" panose="020B0604020202020204" pitchFamily="34" charset="0"/>
                          <a:cs typeface="Arial" panose="020B0604020202020204" pitchFamily="34" charset="0"/>
                        </a:rPr>
                        <a:t> 3</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Times New Roman" panose="02020603050405020304" pitchFamily="18" charset="0"/>
                        </a:rPr>
                        <a:t> .75 x 3 = 2.25 cups</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Arial" panose="020B0604020202020204" pitchFamily="34" charset="0"/>
                        </a:rPr>
                        <a:t>   2  1/4  cups</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extLst>
                  <a:ext uri="{0D108BD9-81ED-4DB2-BD59-A6C34878D82A}">
                    <a16:rowId xmlns:a16="http://schemas.microsoft.com/office/drawing/2014/main" val="1599326382"/>
                  </a:ext>
                </a:extLst>
              </a:tr>
              <a:tr h="610658">
                <a:tc>
                  <a:txBody>
                    <a:bodyPr/>
                    <a:lstStyle/>
                    <a:p>
                      <a:pPr marL="69215" marR="0">
                        <a:spcBef>
                          <a:spcPts val="495"/>
                        </a:spcBef>
                        <a:spcAft>
                          <a:spcPts val="0"/>
                        </a:spcAft>
                      </a:pPr>
                      <a:r>
                        <a:rPr lang="en-US" sz="2000" dirty="0">
                          <a:effectLst/>
                          <a:highlight>
                            <a:srgbClr val="00FF00"/>
                          </a:highlight>
                          <a:latin typeface="+mj-lt"/>
                          <a:ea typeface="Arial" panose="020B0604020202020204" pitchFamily="34" charset="0"/>
                          <a:cs typeface="Times New Roman" panose="02020603050405020304" pitchFamily="18" charset="0"/>
                        </a:rPr>
                        <a:t>Baking Powder</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67945" marR="0">
                        <a:spcBef>
                          <a:spcPts val="495"/>
                        </a:spcBef>
                        <a:spcAft>
                          <a:spcPts val="0"/>
                        </a:spcAft>
                      </a:pPr>
                      <a:r>
                        <a:rPr lang="en-US" sz="2000" dirty="0">
                          <a:effectLst/>
                          <a:latin typeface="+mj-lt"/>
                          <a:ea typeface="Arial" panose="020B0604020202020204" pitchFamily="34" charset="0"/>
                          <a:cs typeface="Times New Roman" panose="02020603050405020304" pitchFamily="18" charset="0"/>
                        </a:rPr>
                        <a:t>3 tsp</a:t>
                      </a: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Arial" panose="020B0604020202020204" pitchFamily="34" charset="0"/>
                        </a:rPr>
                        <a:t>  1 Tbs.</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lgn="ctr">
                        <a:spcBef>
                          <a:spcPts val="0"/>
                        </a:spcBef>
                        <a:spcAft>
                          <a:spcPts val="0"/>
                        </a:spcAft>
                      </a:pPr>
                      <a:r>
                        <a:rPr lang="en-US" sz="2000" dirty="0">
                          <a:effectLst/>
                          <a:latin typeface="+mj-lt"/>
                          <a:ea typeface="Arial" panose="020B0604020202020204" pitchFamily="34" charset="0"/>
                          <a:cs typeface="Arial" panose="020B0604020202020204" pitchFamily="34" charset="0"/>
                        </a:rPr>
                        <a:t>3</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Arial" panose="020B0604020202020204" pitchFamily="34" charset="0"/>
                        </a:rPr>
                        <a:t>  1 x 3 = 3 Tbs.</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Arial" panose="020B0604020202020204" pitchFamily="34" charset="0"/>
                        </a:rPr>
                        <a:t>   1/8 cup  1 Tbs.</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extLst>
                  <a:ext uri="{0D108BD9-81ED-4DB2-BD59-A6C34878D82A}">
                    <a16:rowId xmlns:a16="http://schemas.microsoft.com/office/drawing/2014/main" val="3348379094"/>
                  </a:ext>
                </a:extLst>
              </a:tr>
            </a:tbl>
          </a:graphicData>
        </a:graphic>
      </p:graphicFrame>
    </p:spTree>
    <p:extLst>
      <p:ext uri="{BB962C8B-B14F-4D97-AF65-F5344CB8AC3E}">
        <p14:creationId xmlns:p14="http://schemas.microsoft.com/office/powerpoint/2010/main" val="11334745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Standardize a Recipe</a:t>
            </a:r>
          </a:p>
        </p:txBody>
      </p:sp>
      <p:sp>
        <p:nvSpPr>
          <p:cNvPr id="6" name="Content Placeholder 5"/>
          <p:cNvSpPr>
            <a:spLocks noGrp="1"/>
          </p:cNvSpPr>
          <p:nvPr>
            <p:ph idx="13"/>
          </p:nvPr>
        </p:nvSpPr>
        <p:spPr>
          <a:xfrm>
            <a:off x="1155032" y="1340123"/>
            <a:ext cx="8951494" cy="4760873"/>
          </a:xfrm>
        </p:spPr>
        <p:txBody>
          <a:bodyPr>
            <a:normAutofit/>
          </a:bodyPr>
          <a:lstStyle/>
          <a:p>
            <a:pPr marL="0" indent="0" algn="ctr">
              <a:buNone/>
            </a:pPr>
            <a:r>
              <a:rPr lang="en-US" dirty="0"/>
              <a:t>Practice Exercise for Factor Method of Recipe Adjustment</a:t>
            </a:r>
          </a:p>
          <a:p>
            <a:pPr marL="0" indent="0" algn="ctr">
              <a:buNone/>
            </a:pPr>
            <a:endParaRPr lang="en-US" dirty="0"/>
          </a:p>
          <a:p>
            <a:pPr marL="0" indent="0" algn="ctr">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57</a:t>
            </a:fld>
            <a:endParaRPr lang="en-US" dirty="0"/>
          </a:p>
        </p:txBody>
      </p:sp>
      <p:graphicFrame>
        <p:nvGraphicFramePr>
          <p:cNvPr id="7" name="Table 6">
            <a:extLst>
              <a:ext uri="{FF2B5EF4-FFF2-40B4-BE49-F238E27FC236}">
                <a16:creationId xmlns:a16="http://schemas.microsoft.com/office/drawing/2014/main" id="{684D118F-7091-41DC-8824-5C5592F1DBDE}"/>
              </a:ext>
            </a:extLst>
          </p:cNvPr>
          <p:cNvGraphicFramePr>
            <a:graphicFrameLocks noGrp="1"/>
          </p:cNvGraphicFramePr>
          <p:nvPr>
            <p:extLst>
              <p:ext uri="{D42A27DB-BD31-4B8C-83A1-F6EECF244321}">
                <p14:modId xmlns:p14="http://schemas.microsoft.com/office/powerpoint/2010/main" val="1308731979"/>
              </p:ext>
            </p:extLst>
          </p:nvPr>
        </p:nvGraphicFramePr>
        <p:xfrm>
          <a:off x="434304" y="2549290"/>
          <a:ext cx="11322982" cy="3903228"/>
        </p:xfrm>
        <a:graphic>
          <a:graphicData uri="http://schemas.openxmlformats.org/drawingml/2006/table">
            <a:tbl>
              <a:tblPr firstRow="1" firstCol="1" lastRow="1" lastCol="1" bandRow="1" bandCol="1"/>
              <a:tblGrid>
                <a:gridCol w="1846902">
                  <a:extLst>
                    <a:ext uri="{9D8B030D-6E8A-4147-A177-3AD203B41FA5}">
                      <a16:colId xmlns:a16="http://schemas.microsoft.com/office/drawing/2014/main" val="3144035379"/>
                    </a:ext>
                  </a:extLst>
                </a:gridCol>
                <a:gridCol w="2045013">
                  <a:extLst>
                    <a:ext uri="{9D8B030D-6E8A-4147-A177-3AD203B41FA5}">
                      <a16:colId xmlns:a16="http://schemas.microsoft.com/office/drawing/2014/main" val="1896027096"/>
                    </a:ext>
                  </a:extLst>
                </a:gridCol>
                <a:gridCol w="1827730">
                  <a:extLst>
                    <a:ext uri="{9D8B030D-6E8A-4147-A177-3AD203B41FA5}">
                      <a16:colId xmlns:a16="http://schemas.microsoft.com/office/drawing/2014/main" val="4221599860"/>
                    </a:ext>
                  </a:extLst>
                </a:gridCol>
                <a:gridCol w="1072354">
                  <a:extLst>
                    <a:ext uri="{9D8B030D-6E8A-4147-A177-3AD203B41FA5}">
                      <a16:colId xmlns:a16="http://schemas.microsoft.com/office/drawing/2014/main" val="4204916825"/>
                    </a:ext>
                  </a:extLst>
                </a:gridCol>
                <a:gridCol w="2313422">
                  <a:extLst>
                    <a:ext uri="{9D8B030D-6E8A-4147-A177-3AD203B41FA5}">
                      <a16:colId xmlns:a16="http://schemas.microsoft.com/office/drawing/2014/main" val="1334591841"/>
                    </a:ext>
                  </a:extLst>
                </a:gridCol>
                <a:gridCol w="2217561">
                  <a:extLst>
                    <a:ext uri="{9D8B030D-6E8A-4147-A177-3AD203B41FA5}">
                      <a16:colId xmlns:a16="http://schemas.microsoft.com/office/drawing/2014/main" val="1523325678"/>
                    </a:ext>
                  </a:extLst>
                </a:gridCol>
              </a:tblGrid>
              <a:tr h="1147736">
                <a:tc>
                  <a:txBody>
                    <a:bodyPr/>
                    <a:lstStyle/>
                    <a:p>
                      <a:pPr marL="0" marR="0">
                        <a:spcBef>
                          <a:spcPts val="20"/>
                        </a:spcBef>
                        <a:spcAft>
                          <a:spcPts val="0"/>
                        </a:spcAft>
                      </a:pPr>
                      <a:r>
                        <a:rPr lang="en-US" sz="2000" b="1" dirty="0">
                          <a:effectLst/>
                          <a:latin typeface="+mj-lt"/>
                          <a:ea typeface="Arial" panose="020B0604020202020204" pitchFamily="34" charset="0"/>
                          <a:cs typeface="Times New Roman" panose="02020603050405020304" pitchFamily="18" charset="0"/>
                        </a:rPr>
                        <a:t> </a:t>
                      </a:r>
                      <a:endParaRPr lang="en-US" sz="2000" dirty="0">
                        <a:effectLst/>
                        <a:latin typeface="+mj-lt"/>
                        <a:ea typeface="Arial" panose="020B0604020202020204" pitchFamily="34" charset="0"/>
                        <a:cs typeface="Times New Roman" panose="02020603050405020304" pitchFamily="18" charset="0"/>
                      </a:endParaRPr>
                    </a:p>
                    <a:p>
                      <a:pPr marL="69850" marR="0">
                        <a:spcBef>
                          <a:spcPts val="0"/>
                        </a:spcBef>
                        <a:spcAft>
                          <a:spcPts val="0"/>
                        </a:spcAft>
                      </a:pPr>
                      <a:r>
                        <a:rPr lang="en-US" sz="2000" b="1" dirty="0">
                          <a:effectLst/>
                          <a:latin typeface="+mj-lt"/>
                          <a:ea typeface="Arial" panose="020B0604020202020204" pitchFamily="34" charset="0"/>
                          <a:cs typeface="Times New Roman" panose="02020603050405020304" pitchFamily="18" charset="0"/>
                        </a:rPr>
                        <a:t>Ingredients</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solidFill>
                      <a:srgbClr val="EBF3F0"/>
                    </a:solidFill>
                  </a:tcPr>
                </a:tc>
                <a:tc>
                  <a:txBody>
                    <a:bodyPr/>
                    <a:lstStyle/>
                    <a:p>
                      <a:pPr marL="67945" marR="62230" indent="-635">
                        <a:lnSpc>
                          <a:spcPct val="105000"/>
                        </a:lnSpc>
                        <a:spcBef>
                          <a:spcPts val="660"/>
                        </a:spcBef>
                        <a:spcAft>
                          <a:spcPts val="0"/>
                        </a:spcAft>
                      </a:pPr>
                      <a:r>
                        <a:rPr lang="en-US" sz="2000" b="1" dirty="0">
                          <a:effectLst/>
                          <a:latin typeface="+mj-lt"/>
                          <a:ea typeface="Arial" panose="020B0604020202020204" pitchFamily="34" charset="0"/>
                          <a:cs typeface="Times New Roman" panose="02020603050405020304" pitchFamily="18" charset="0"/>
                        </a:rPr>
                        <a:t>    Servings </a:t>
                      </a:r>
                    </a:p>
                    <a:p>
                      <a:pPr marL="67945" marR="62230" indent="-635">
                        <a:lnSpc>
                          <a:spcPct val="105000"/>
                        </a:lnSpc>
                        <a:spcBef>
                          <a:spcPts val="660"/>
                        </a:spcBef>
                        <a:spcAft>
                          <a:spcPts val="0"/>
                        </a:spcAft>
                      </a:pPr>
                      <a:r>
                        <a:rPr lang="en-US" sz="2000" b="1" dirty="0">
                          <a:effectLst/>
                          <a:latin typeface="+mj-lt"/>
                          <a:ea typeface="Arial" panose="020B0604020202020204" pitchFamily="34" charset="0"/>
                          <a:cs typeface="Times New Roman" panose="02020603050405020304" pitchFamily="18" charset="0"/>
                        </a:rPr>
                        <a:t>(Recipe Amount)</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solidFill>
                      <a:srgbClr val="EBF3F0"/>
                    </a:solidFill>
                  </a:tcPr>
                </a:tc>
                <a:tc>
                  <a:txBody>
                    <a:bodyPr/>
                    <a:lstStyle/>
                    <a:p>
                      <a:pPr marL="42545" marR="314960">
                        <a:lnSpc>
                          <a:spcPct val="105000"/>
                        </a:lnSpc>
                        <a:spcBef>
                          <a:spcPts val="660"/>
                        </a:spcBef>
                        <a:spcAft>
                          <a:spcPts val="0"/>
                        </a:spcAft>
                      </a:pPr>
                      <a:r>
                        <a:rPr lang="en-US" sz="2000" b="1" dirty="0">
                          <a:effectLst/>
                          <a:latin typeface="+mj-lt"/>
                          <a:ea typeface="Arial" panose="020B0604020202020204" pitchFamily="34" charset="0"/>
                          <a:cs typeface="Times New Roman" panose="02020603050405020304" pitchFamily="18" charset="0"/>
                        </a:rPr>
                        <a:t>Converted Quantities</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solidFill>
                      <a:srgbClr val="EBF3F0"/>
                    </a:solidFill>
                  </a:tcPr>
                </a:tc>
                <a:tc>
                  <a:txBody>
                    <a:bodyPr/>
                    <a:lstStyle/>
                    <a:p>
                      <a:pPr marL="0" marR="0">
                        <a:spcBef>
                          <a:spcPts val="20"/>
                        </a:spcBef>
                        <a:spcAft>
                          <a:spcPts val="0"/>
                        </a:spcAft>
                      </a:pPr>
                      <a:r>
                        <a:rPr lang="en-US" sz="2000" b="1" dirty="0">
                          <a:effectLst/>
                          <a:latin typeface="+mj-lt"/>
                          <a:ea typeface="Arial" panose="020B0604020202020204" pitchFamily="34" charset="0"/>
                          <a:cs typeface="Times New Roman" panose="02020603050405020304" pitchFamily="18" charset="0"/>
                        </a:rPr>
                        <a:t> </a:t>
                      </a:r>
                      <a:endParaRPr lang="en-US" sz="2000" dirty="0">
                        <a:effectLst/>
                        <a:latin typeface="+mj-lt"/>
                        <a:ea typeface="Arial" panose="020B0604020202020204" pitchFamily="34" charset="0"/>
                        <a:cs typeface="Times New Roman" panose="02020603050405020304" pitchFamily="18" charset="0"/>
                      </a:endParaRPr>
                    </a:p>
                    <a:p>
                      <a:pPr marL="48895" marR="0">
                        <a:spcBef>
                          <a:spcPts val="0"/>
                        </a:spcBef>
                        <a:spcAft>
                          <a:spcPts val="0"/>
                        </a:spcAft>
                      </a:pPr>
                      <a:r>
                        <a:rPr lang="en-US" sz="2000" b="1" dirty="0">
                          <a:effectLst/>
                          <a:latin typeface="+mj-lt"/>
                          <a:ea typeface="Arial" panose="020B0604020202020204" pitchFamily="34" charset="0"/>
                          <a:cs typeface="Times New Roman" panose="02020603050405020304" pitchFamily="18" charset="0"/>
                        </a:rPr>
                        <a:t>Factor</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solidFill>
                      <a:srgbClr val="EBF3F0"/>
                    </a:solidFill>
                  </a:tcPr>
                </a:tc>
                <a:tc>
                  <a:txBody>
                    <a:bodyPr/>
                    <a:lstStyle/>
                    <a:p>
                      <a:pPr marL="49530" marR="21590">
                        <a:lnSpc>
                          <a:spcPct val="105000"/>
                        </a:lnSpc>
                        <a:spcBef>
                          <a:spcPts val="660"/>
                        </a:spcBef>
                        <a:spcAft>
                          <a:spcPts val="0"/>
                        </a:spcAft>
                      </a:pPr>
                      <a:r>
                        <a:rPr lang="en-US" sz="2000" b="1" dirty="0">
                          <a:effectLst/>
                          <a:latin typeface="+mj-lt"/>
                          <a:ea typeface="Arial" panose="020B0604020202020204" pitchFamily="34" charset="0"/>
                          <a:cs typeface="Times New Roman" panose="02020603050405020304" pitchFamily="18" charset="0"/>
                        </a:rPr>
                        <a:t>     Servings (Calculated Amount)</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solidFill>
                      <a:srgbClr val="EBF3F0"/>
                    </a:solidFill>
                  </a:tcPr>
                </a:tc>
                <a:tc>
                  <a:txBody>
                    <a:bodyPr/>
                    <a:lstStyle/>
                    <a:p>
                      <a:pPr marL="43180" marR="0">
                        <a:lnSpc>
                          <a:spcPct val="105000"/>
                        </a:lnSpc>
                        <a:spcBef>
                          <a:spcPts val="660"/>
                        </a:spcBef>
                        <a:spcAft>
                          <a:spcPts val="0"/>
                        </a:spcAft>
                      </a:pPr>
                      <a:r>
                        <a:rPr lang="en-US" sz="2000" b="1" dirty="0">
                          <a:effectLst/>
                          <a:latin typeface="+mj-lt"/>
                          <a:ea typeface="Arial" panose="020B0604020202020204" pitchFamily="34" charset="0"/>
                          <a:cs typeface="Times New Roman" panose="02020603050405020304" pitchFamily="18" charset="0"/>
                        </a:rPr>
                        <a:t>      Servings (Common Measure)</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solidFill>
                      <a:srgbClr val="EBF3F0"/>
                    </a:solidFill>
                  </a:tcPr>
                </a:tc>
                <a:extLst>
                  <a:ext uri="{0D108BD9-81ED-4DB2-BD59-A6C34878D82A}">
                    <a16:rowId xmlns:a16="http://schemas.microsoft.com/office/drawing/2014/main" val="1615479346"/>
                  </a:ext>
                </a:extLst>
              </a:tr>
              <a:tr h="517958">
                <a:tc>
                  <a:txBody>
                    <a:bodyPr/>
                    <a:lstStyle/>
                    <a:p>
                      <a:pPr marL="69850" marR="0">
                        <a:spcBef>
                          <a:spcPts val="460"/>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67945" marR="0">
                        <a:spcBef>
                          <a:spcPts val="460"/>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67945" marR="0">
                        <a:spcBef>
                          <a:spcPts val="460"/>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lgn="ctr">
                        <a:spcBef>
                          <a:spcPts val="0"/>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extLst>
                  <a:ext uri="{0D108BD9-81ED-4DB2-BD59-A6C34878D82A}">
                    <a16:rowId xmlns:a16="http://schemas.microsoft.com/office/drawing/2014/main" val="250059162"/>
                  </a:ext>
                </a:extLst>
              </a:tr>
              <a:tr h="538816">
                <a:tc>
                  <a:txBody>
                    <a:bodyPr/>
                    <a:lstStyle/>
                    <a:p>
                      <a:pPr marL="69850" marR="0">
                        <a:spcBef>
                          <a:spcPts val="550"/>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67945" marR="0">
                        <a:spcBef>
                          <a:spcPts val="550"/>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67945" marR="0">
                        <a:spcBef>
                          <a:spcPts val="550"/>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lgn="ctr">
                        <a:spcBef>
                          <a:spcPts val="0"/>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extLst>
                  <a:ext uri="{0D108BD9-81ED-4DB2-BD59-A6C34878D82A}">
                    <a16:rowId xmlns:a16="http://schemas.microsoft.com/office/drawing/2014/main" val="4172953008"/>
                  </a:ext>
                </a:extLst>
              </a:tr>
              <a:tr h="537657">
                <a:tc>
                  <a:txBody>
                    <a:bodyPr/>
                    <a:lstStyle/>
                    <a:p>
                      <a:pPr marL="69215" marR="0">
                        <a:spcBef>
                          <a:spcPts val="550"/>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67945" marR="0">
                        <a:spcBef>
                          <a:spcPts val="550"/>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lgn="ctr">
                        <a:spcBef>
                          <a:spcPts val="0"/>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extLst>
                  <a:ext uri="{0D108BD9-81ED-4DB2-BD59-A6C34878D82A}">
                    <a16:rowId xmlns:a16="http://schemas.microsoft.com/office/drawing/2014/main" val="2070096352"/>
                  </a:ext>
                </a:extLst>
              </a:tr>
              <a:tr h="550403">
                <a:tc>
                  <a:txBody>
                    <a:bodyPr/>
                    <a:lstStyle/>
                    <a:p>
                      <a:pPr marL="69215" marR="0">
                        <a:spcBef>
                          <a:spcPts val="550"/>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67945" marR="0">
                        <a:spcBef>
                          <a:spcPts val="550"/>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lgn="ctr">
                        <a:spcBef>
                          <a:spcPts val="0"/>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extLst>
                  <a:ext uri="{0D108BD9-81ED-4DB2-BD59-A6C34878D82A}">
                    <a16:rowId xmlns:a16="http://schemas.microsoft.com/office/drawing/2014/main" val="1599326382"/>
                  </a:ext>
                </a:extLst>
              </a:tr>
              <a:tr h="610658">
                <a:tc>
                  <a:txBody>
                    <a:bodyPr/>
                    <a:lstStyle/>
                    <a:p>
                      <a:pPr marL="69215" marR="0">
                        <a:spcBef>
                          <a:spcPts val="495"/>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67945" marR="0">
                        <a:spcBef>
                          <a:spcPts val="495"/>
                        </a:spcBef>
                        <a:spcAft>
                          <a:spcPts val="0"/>
                        </a:spcAft>
                      </a:pP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Arial" panose="020B0604020202020204" pitchFamily="34" charset="0"/>
                        </a:rPr>
                        <a:t> </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Arial" panose="020B0604020202020204" pitchFamily="34" charset="0"/>
                        </a:rPr>
                        <a:t> </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Arial" panose="020B0604020202020204" pitchFamily="34" charset="0"/>
                        </a:rPr>
                        <a:t> </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tc>
                  <a:txBody>
                    <a:bodyPr/>
                    <a:lstStyle/>
                    <a:p>
                      <a:pPr marL="0" marR="0">
                        <a:spcBef>
                          <a:spcPts val="0"/>
                        </a:spcBef>
                        <a:spcAft>
                          <a:spcPts val="0"/>
                        </a:spcAft>
                      </a:pPr>
                      <a:r>
                        <a:rPr lang="en-US" sz="2000" dirty="0">
                          <a:effectLst/>
                          <a:latin typeface="+mj-lt"/>
                          <a:ea typeface="Arial" panose="020B0604020202020204" pitchFamily="34" charset="0"/>
                          <a:cs typeface="Arial" panose="020B0604020202020204" pitchFamily="34" charset="0"/>
                        </a:rPr>
                        <a:t> </a:t>
                      </a:r>
                      <a:endParaRPr lang="en-US" sz="2000" dirty="0">
                        <a:effectLst/>
                        <a:latin typeface="+mj-lt"/>
                        <a:ea typeface="Arial" panose="020B0604020202020204" pitchFamily="34" charset="0"/>
                        <a:cs typeface="Times New Roman" panose="02020603050405020304" pitchFamily="18" charset="0"/>
                      </a:endParaRPr>
                    </a:p>
                  </a:txBody>
                  <a:tcPr marL="0" marR="0" marT="0" marB="0">
                    <a:lnL w="12700" cap="flat" cmpd="sng" algn="ctr">
                      <a:solidFill>
                        <a:srgbClr val="00908B"/>
                      </a:solidFill>
                      <a:prstDash val="solid"/>
                      <a:round/>
                      <a:headEnd type="none" w="med" len="med"/>
                      <a:tailEnd type="none" w="med" len="med"/>
                    </a:lnL>
                    <a:lnR w="12700" cap="flat" cmpd="sng" algn="ctr">
                      <a:solidFill>
                        <a:srgbClr val="00908B"/>
                      </a:solidFill>
                      <a:prstDash val="solid"/>
                      <a:round/>
                      <a:headEnd type="none" w="med" len="med"/>
                      <a:tailEnd type="none" w="med" len="med"/>
                    </a:lnR>
                    <a:lnT w="12700" cap="flat" cmpd="sng" algn="ctr">
                      <a:solidFill>
                        <a:srgbClr val="00908B"/>
                      </a:solidFill>
                      <a:prstDash val="solid"/>
                      <a:round/>
                      <a:headEnd type="none" w="med" len="med"/>
                      <a:tailEnd type="none" w="med" len="med"/>
                    </a:lnT>
                    <a:lnB w="12700" cap="flat" cmpd="sng" algn="ctr">
                      <a:solidFill>
                        <a:srgbClr val="00908B"/>
                      </a:solidFill>
                      <a:prstDash val="solid"/>
                      <a:round/>
                      <a:headEnd type="none" w="med" len="med"/>
                      <a:tailEnd type="none" w="med" len="med"/>
                    </a:lnB>
                  </a:tcPr>
                </a:tc>
                <a:extLst>
                  <a:ext uri="{0D108BD9-81ED-4DB2-BD59-A6C34878D82A}">
                    <a16:rowId xmlns:a16="http://schemas.microsoft.com/office/drawing/2014/main" val="3348379094"/>
                  </a:ext>
                </a:extLst>
              </a:tr>
            </a:tbl>
          </a:graphicData>
        </a:graphic>
      </p:graphicFrame>
    </p:spTree>
    <p:extLst>
      <p:ext uri="{BB962C8B-B14F-4D97-AF65-F5344CB8AC3E}">
        <p14:creationId xmlns:p14="http://schemas.microsoft.com/office/powerpoint/2010/main" val="42022282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Standardize a Recipe</a:t>
            </a:r>
          </a:p>
        </p:txBody>
      </p:sp>
      <p:sp>
        <p:nvSpPr>
          <p:cNvPr id="6" name="Content Placeholder 5"/>
          <p:cNvSpPr>
            <a:spLocks noGrp="1"/>
          </p:cNvSpPr>
          <p:nvPr>
            <p:ph idx="13"/>
          </p:nvPr>
        </p:nvSpPr>
        <p:spPr>
          <a:xfrm>
            <a:off x="434715" y="1340123"/>
            <a:ext cx="11466553" cy="5055651"/>
          </a:xfrm>
        </p:spPr>
        <p:txBody>
          <a:bodyPr>
            <a:normAutofit/>
          </a:bodyPr>
          <a:lstStyle/>
          <a:p>
            <a:pPr marL="0" indent="0">
              <a:buNone/>
            </a:pPr>
            <a:r>
              <a:rPr lang="en-US" dirty="0"/>
              <a:t>Sources for Standardized Recipes</a:t>
            </a:r>
          </a:p>
          <a:p>
            <a:pPr marL="0" indent="0">
              <a:buNone/>
            </a:pPr>
            <a:endParaRPr lang="en-US" sz="1800" b="1" dirty="0"/>
          </a:p>
          <a:p>
            <a:pPr marL="0" indent="0">
              <a:buNone/>
            </a:pPr>
            <a:r>
              <a:rPr lang="en-US" sz="3600" b="1" dirty="0"/>
              <a:t>Idaho Menu Toolkit  </a:t>
            </a:r>
          </a:p>
          <a:p>
            <a:pPr marL="0" indent="0">
              <a:buNone/>
            </a:pPr>
            <a:endParaRPr lang="en-US" sz="1800" b="1" dirty="0"/>
          </a:p>
          <a:p>
            <a:pPr marL="0" indent="0">
              <a:buNone/>
            </a:pPr>
            <a:r>
              <a:rPr lang="en-US" sz="3600" b="1" dirty="0"/>
              <a:t>USDA Standardized Recipes </a:t>
            </a:r>
          </a:p>
          <a:p>
            <a:pPr marL="0" indent="0">
              <a:buNone/>
            </a:pPr>
            <a:r>
              <a:rPr lang="en-US" sz="3600" dirty="0">
                <a:hlinkClick r:id="rId3"/>
              </a:rPr>
              <a:t>https://www.fns.usda.gov/usda-standardized-recipe</a:t>
            </a:r>
            <a:endParaRPr lang="en-US" sz="3600" dirty="0"/>
          </a:p>
          <a:p>
            <a:pPr marL="0" indent="0">
              <a:buNone/>
            </a:pPr>
            <a:endParaRPr lang="en-US" sz="1800" b="1" dirty="0"/>
          </a:p>
          <a:p>
            <a:pPr marL="0" indent="0">
              <a:buNone/>
            </a:pPr>
            <a:r>
              <a:rPr lang="en-US" sz="3600" b="1" dirty="0"/>
              <a:t>Recipes for Healthy Kids Cookbooks </a:t>
            </a:r>
            <a:r>
              <a:rPr lang="en-US" sz="3600" dirty="0">
                <a:hlinkClick r:id="rId4"/>
              </a:rPr>
              <a:t>http://teamnutrition.usda.gov</a:t>
            </a:r>
            <a:endParaRPr lang="en-US" sz="3600"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58</a:t>
            </a:fld>
            <a:endParaRPr lang="en-US" dirty="0"/>
          </a:p>
        </p:txBody>
      </p:sp>
    </p:spTree>
    <p:extLst>
      <p:ext uri="{BB962C8B-B14F-4D97-AF65-F5344CB8AC3E}">
        <p14:creationId xmlns:p14="http://schemas.microsoft.com/office/powerpoint/2010/main" val="1383452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863" y="0"/>
            <a:ext cx="10740042" cy="988601"/>
          </a:xfrm>
        </p:spPr>
        <p:txBody>
          <a:bodyPr>
            <a:normAutofit/>
          </a:bodyPr>
          <a:lstStyle/>
          <a:p>
            <a:r>
              <a:rPr lang="en-US" sz="3500" dirty="0"/>
              <a:t>Determining Creditable Foods and Serving Sizes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Tools to Credit Foods and Determine Serving Sizes</a:t>
            </a:r>
          </a:p>
          <a:p>
            <a:pPr marL="0" indent="0">
              <a:buNone/>
            </a:pPr>
            <a:r>
              <a:rPr lang="en-US" sz="2800" dirty="0"/>
              <a:t>Web-based interactive Food Buying Guide- Recipe Analysis Workbook</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59</a:t>
            </a:fld>
            <a:endParaRPr lang="en-US" dirty="0"/>
          </a:p>
        </p:txBody>
      </p:sp>
      <p:pic>
        <p:nvPicPr>
          <p:cNvPr id="2" name="Picture 1">
            <a:extLst>
              <a:ext uri="{FF2B5EF4-FFF2-40B4-BE49-F238E27FC236}">
                <a16:creationId xmlns:a16="http://schemas.microsoft.com/office/drawing/2014/main" id="{E231FFB8-E67B-42E4-949B-35876829CC41}"/>
              </a:ext>
            </a:extLst>
          </p:cNvPr>
          <p:cNvPicPr>
            <a:picLocks noChangeAspect="1"/>
          </p:cNvPicPr>
          <p:nvPr/>
        </p:nvPicPr>
        <p:blipFill>
          <a:blip r:embed="rId3"/>
          <a:stretch>
            <a:fillRect/>
          </a:stretch>
        </p:blipFill>
        <p:spPr>
          <a:xfrm>
            <a:off x="578716" y="2524607"/>
            <a:ext cx="10551248" cy="3723778"/>
          </a:xfrm>
          <a:prstGeom prst="rect">
            <a:avLst/>
          </a:prstGeom>
        </p:spPr>
      </p:pic>
    </p:spTree>
    <p:extLst>
      <p:ext uri="{BB962C8B-B14F-4D97-AF65-F5344CB8AC3E}">
        <p14:creationId xmlns:p14="http://schemas.microsoft.com/office/powerpoint/2010/main" val="1140830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What is a Cycle Menu?</a:t>
            </a:r>
          </a:p>
          <a:p>
            <a:pPr marL="0" indent="0">
              <a:buNone/>
            </a:pPr>
            <a:endParaRPr lang="en-US" dirty="0"/>
          </a:p>
          <a:p>
            <a:pPr marL="0" indent="0">
              <a:buNone/>
            </a:pPr>
            <a:r>
              <a:rPr lang="en-US" sz="3600" i="1" dirty="0"/>
              <a:t>A cycle menu is a set of menus planned for a specific number of weeks, such as three weeks.  Each day features a different nutritious and appealing food combination.  After the entire menu is served, it is repeated in the same order.</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6</a:t>
            </a:fld>
            <a:endParaRPr lang="en-US" dirty="0"/>
          </a:p>
        </p:txBody>
      </p:sp>
    </p:spTree>
    <p:extLst>
      <p:ext uri="{BB962C8B-B14F-4D97-AF65-F5344CB8AC3E}">
        <p14:creationId xmlns:p14="http://schemas.microsoft.com/office/powerpoint/2010/main" val="1070706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863" y="0"/>
            <a:ext cx="10740042" cy="988601"/>
          </a:xfrm>
        </p:spPr>
        <p:txBody>
          <a:bodyPr>
            <a:normAutofit/>
          </a:bodyPr>
          <a:lstStyle/>
          <a:p>
            <a:r>
              <a:rPr lang="en-US" sz="3500" dirty="0"/>
              <a:t>Determining Creditable Foods and Serving Sizes</a:t>
            </a:r>
          </a:p>
        </p:txBody>
      </p:sp>
      <p:pic>
        <p:nvPicPr>
          <p:cNvPr id="2" name="Content Placeholder 1">
            <a:extLst>
              <a:ext uri="{FF2B5EF4-FFF2-40B4-BE49-F238E27FC236}">
                <a16:creationId xmlns:a16="http://schemas.microsoft.com/office/drawing/2014/main" id="{2E9BF72C-7CD0-40BE-A74F-8FCE7F150CC9}"/>
              </a:ext>
            </a:extLst>
          </p:cNvPr>
          <p:cNvPicPr>
            <a:picLocks noGrp="1" noChangeAspect="1"/>
          </p:cNvPicPr>
          <p:nvPr>
            <p:ph idx="13"/>
          </p:nvPr>
        </p:nvPicPr>
        <p:blipFill>
          <a:blip r:embed="rId3"/>
          <a:stretch>
            <a:fillRect/>
          </a:stretch>
        </p:blipFill>
        <p:spPr>
          <a:xfrm>
            <a:off x="368889" y="988601"/>
            <a:ext cx="9382539" cy="5383232"/>
          </a:xfrm>
          <a:prstGeom prst="rect">
            <a:avLst/>
          </a:prstGeom>
        </p:spPr>
      </p:pic>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60</a:t>
            </a:fld>
            <a:endParaRPr lang="en-US" dirty="0"/>
          </a:p>
        </p:txBody>
      </p:sp>
    </p:spTree>
    <p:extLst>
      <p:ext uri="{BB962C8B-B14F-4D97-AF65-F5344CB8AC3E}">
        <p14:creationId xmlns:p14="http://schemas.microsoft.com/office/powerpoint/2010/main" val="41905516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863" y="0"/>
            <a:ext cx="10740042" cy="988601"/>
          </a:xfrm>
        </p:spPr>
        <p:txBody>
          <a:bodyPr>
            <a:normAutofit/>
          </a:bodyPr>
          <a:lstStyle/>
          <a:p>
            <a:r>
              <a:rPr lang="en-US" sz="3500" dirty="0"/>
              <a:t>Determining Creditable Foods and Serving Sizes</a:t>
            </a:r>
          </a:p>
        </p:txBody>
      </p:sp>
      <p:sp>
        <p:nvSpPr>
          <p:cNvPr id="6" name="Content Placeholder 5"/>
          <p:cNvSpPr>
            <a:spLocks noGrp="1"/>
          </p:cNvSpPr>
          <p:nvPr>
            <p:ph idx="13"/>
          </p:nvPr>
        </p:nvSpPr>
        <p:spPr>
          <a:xfrm>
            <a:off x="434715" y="1155032"/>
            <a:ext cx="11466553" cy="5101389"/>
          </a:xfrm>
        </p:spPr>
        <p:txBody>
          <a:bodyPr>
            <a:normAutofit/>
          </a:bodyPr>
          <a:lstStyle/>
          <a:p>
            <a:pPr marL="0" indent="0">
              <a:buNone/>
            </a:pPr>
            <a:r>
              <a:rPr lang="en-US" dirty="0"/>
              <a:t>Interactive Food Buying Guide Tools</a:t>
            </a:r>
          </a:p>
          <a:p>
            <a:pPr marL="0" indent="0">
              <a:buNone/>
            </a:pPr>
            <a:endParaRPr lang="en-US" sz="1900" dirty="0"/>
          </a:p>
          <a:p>
            <a:pPr>
              <a:spcBef>
                <a:spcPts val="1200"/>
              </a:spcBef>
              <a:spcAft>
                <a:spcPts val="600"/>
              </a:spcAft>
              <a:buFont typeface="Wingdings" panose="05000000000000000000" pitchFamily="2" charset="2"/>
              <a:buChar char="§"/>
            </a:pPr>
            <a:endParaRPr lang="en-US" sz="3900"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61</a:t>
            </a:fld>
            <a:endParaRPr lang="en-US" dirty="0"/>
          </a:p>
        </p:txBody>
      </p:sp>
      <p:pic>
        <p:nvPicPr>
          <p:cNvPr id="2" name="Picture 1">
            <a:extLst>
              <a:ext uri="{FF2B5EF4-FFF2-40B4-BE49-F238E27FC236}">
                <a16:creationId xmlns:a16="http://schemas.microsoft.com/office/drawing/2014/main" id="{111A9C93-14C5-4D66-B8BC-175B9E947282}"/>
              </a:ext>
            </a:extLst>
          </p:cNvPr>
          <p:cNvPicPr>
            <a:picLocks noChangeAspect="1"/>
          </p:cNvPicPr>
          <p:nvPr/>
        </p:nvPicPr>
        <p:blipFill>
          <a:blip r:embed="rId3"/>
          <a:stretch>
            <a:fillRect/>
          </a:stretch>
        </p:blipFill>
        <p:spPr>
          <a:xfrm>
            <a:off x="434714" y="1690356"/>
            <a:ext cx="8795947" cy="4917588"/>
          </a:xfrm>
          <a:prstGeom prst="rect">
            <a:avLst/>
          </a:prstGeom>
        </p:spPr>
      </p:pic>
    </p:spTree>
    <p:extLst>
      <p:ext uri="{BB962C8B-B14F-4D97-AF65-F5344CB8AC3E}">
        <p14:creationId xmlns:p14="http://schemas.microsoft.com/office/powerpoint/2010/main" val="15721378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4378" y="54040"/>
            <a:ext cx="10453283" cy="988601"/>
          </a:xfrm>
        </p:spPr>
        <p:txBody>
          <a:bodyPr>
            <a:normAutofit/>
          </a:bodyPr>
          <a:lstStyle/>
          <a:p>
            <a:r>
              <a:rPr lang="en-US" sz="3500" dirty="0"/>
              <a:t>Determining Creditable Foods and Serving Sizes</a:t>
            </a:r>
          </a:p>
        </p:txBody>
      </p:sp>
      <p:sp>
        <p:nvSpPr>
          <p:cNvPr id="6" name="Content Placeholder 5"/>
          <p:cNvSpPr>
            <a:spLocks noGrp="1"/>
          </p:cNvSpPr>
          <p:nvPr>
            <p:ph idx="13"/>
          </p:nvPr>
        </p:nvSpPr>
        <p:spPr>
          <a:xfrm>
            <a:off x="751111" y="1219200"/>
            <a:ext cx="2883043" cy="4982307"/>
          </a:xfrm>
        </p:spPr>
        <p:txBody>
          <a:bodyPr>
            <a:normAutofit/>
          </a:bodyPr>
          <a:lstStyle/>
          <a:p>
            <a:pPr marL="0" indent="0" algn="ctr">
              <a:spcAft>
                <a:spcPts val="600"/>
              </a:spcAft>
              <a:buNone/>
            </a:pPr>
            <a:r>
              <a:rPr lang="en-US" b="1" dirty="0"/>
              <a:t>USDA</a:t>
            </a:r>
          </a:p>
          <a:p>
            <a:pPr marL="0" indent="0" algn="ctr">
              <a:spcAft>
                <a:spcPts val="600"/>
              </a:spcAft>
              <a:buNone/>
            </a:pPr>
            <a:r>
              <a:rPr lang="en-US" b="1" dirty="0"/>
              <a:t>Recipe </a:t>
            </a:r>
          </a:p>
          <a:p>
            <a:pPr marL="0" indent="0" algn="ctr">
              <a:spcAft>
                <a:spcPts val="600"/>
              </a:spcAft>
              <a:buNone/>
            </a:pPr>
            <a:r>
              <a:rPr lang="en-US" b="1" dirty="0"/>
              <a:t>Analysis</a:t>
            </a:r>
          </a:p>
          <a:p>
            <a:pPr marL="0" indent="0" algn="ctr">
              <a:spcAft>
                <a:spcPts val="600"/>
              </a:spcAft>
              <a:buNone/>
            </a:pPr>
            <a:r>
              <a:rPr lang="en-US" b="1" dirty="0"/>
              <a:t> Workbook (RAW)</a:t>
            </a:r>
          </a:p>
          <a:p>
            <a:endParaRPr lang="en-US" dirty="0"/>
          </a:p>
        </p:txBody>
      </p:sp>
      <p:sp>
        <p:nvSpPr>
          <p:cNvPr id="7" name="Slide Number Placeholder 7">
            <a:extLst>
              <a:ext uri="{FF2B5EF4-FFF2-40B4-BE49-F238E27FC236}">
                <a16:creationId xmlns:a16="http://schemas.microsoft.com/office/drawing/2014/main" id="{404C7CA0-79EA-4E5A-A2F2-480F47A314AF}"/>
              </a:ext>
            </a:extLst>
          </p:cNvPr>
          <p:cNvSpPr>
            <a:spLocks noGrp="1"/>
          </p:cNvSpPr>
          <p:nvPr>
            <p:ph type="sldNum" sz="quarter" idx="12"/>
          </p:nvPr>
        </p:nvSpPr>
        <p:spPr>
          <a:xfrm>
            <a:off x="9230662" y="6395774"/>
            <a:ext cx="2743200" cy="365125"/>
          </a:xfrm>
        </p:spPr>
        <p:txBody>
          <a:bodyPr/>
          <a:lstStyle/>
          <a:p>
            <a:r>
              <a:rPr lang="en-US" dirty="0"/>
              <a:t> CACFP Menu Planning and Records| </a:t>
            </a:r>
            <a:fld id="{C26AAFF7-C4D7-4A72-B8FA-A17532192431}" type="slidenum">
              <a:rPr lang="en-US" smtClean="0"/>
              <a:pPr/>
              <a:t>62</a:t>
            </a:fld>
            <a:endParaRPr lang="en-US" dirty="0"/>
          </a:p>
        </p:txBody>
      </p:sp>
      <p:pic>
        <p:nvPicPr>
          <p:cNvPr id="2" name="Picture 1">
            <a:extLst>
              <a:ext uri="{FF2B5EF4-FFF2-40B4-BE49-F238E27FC236}">
                <a16:creationId xmlns:a16="http://schemas.microsoft.com/office/drawing/2014/main" id="{F5D11FA3-550E-4608-94BB-71C385858B64}"/>
              </a:ext>
            </a:extLst>
          </p:cNvPr>
          <p:cNvPicPr>
            <a:picLocks noChangeAspect="1"/>
          </p:cNvPicPr>
          <p:nvPr/>
        </p:nvPicPr>
        <p:blipFill>
          <a:blip r:embed="rId3"/>
          <a:stretch>
            <a:fillRect/>
          </a:stretch>
        </p:blipFill>
        <p:spPr>
          <a:xfrm>
            <a:off x="3786167" y="997037"/>
            <a:ext cx="7146778" cy="5444341"/>
          </a:xfrm>
          <a:prstGeom prst="rect">
            <a:avLst/>
          </a:prstGeom>
        </p:spPr>
      </p:pic>
    </p:spTree>
    <p:extLst>
      <p:ext uri="{BB962C8B-B14F-4D97-AF65-F5344CB8AC3E}">
        <p14:creationId xmlns:p14="http://schemas.microsoft.com/office/powerpoint/2010/main" val="14625510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8248" y="86245"/>
            <a:ext cx="10781656" cy="988601"/>
          </a:xfrm>
        </p:spPr>
        <p:txBody>
          <a:bodyPr>
            <a:normAutofit/>
          </a:bodyPr>
          <a:lstStyle/>
          <a:p>
            <a:r>
              <a:rPr lang="en-US" sz="3500" dirty="0"/>
              <a:t>Determining Creditable Foods and Serving Sizes</a:t>
            </a:r>
          </a:p>
        </p:txBody>
      </p:sp>
      <p:sp>
        <p:nvSpPr>
          <p:cNvPr id="6" name="Content Placeholder 5"/>
          <p:cNvSpPr>
            <a:spLocks noGrp="1"/>
          </p:cNvSpPr>
          <p:nvPr>
            <p:ph idx="13"/>
          </p:nvPr>
        </p:nvSpPr>
        <p:spPr>
          <a:xfrm>
            <a:off x="8194431" y="1139014"/>
            <a:ext cx="3763108" cy="4982307"/>
          </a:xfrm>
        </p:spPr>
        <p:txBody>
          <a:bodyPr>
            <a:normAutofit fontScale="92500"/>
          </a:bodyPr>
          <a:lstStyle/>
          <a:p>
            <a:pPr marL="0" indent="0" algn="ctr">
              <a:spcAft>
                <a:spcPts val="600"/>
              </a:spcAft>
              <a:buNone/>
            </a:pPr>
            <a:r>
              <a:rPr lang="en-US" sz="3600" b="1" dirty="0"/>
              <a:t>To Create a Recipe</a:t>
            </a:r>
          </a:p>
          <a:p>
            <a:pPr marL="0" indent="0" algn="ctr">
              <a:spcAft>
                <a:spcPts val="600"/>
              </a:spcAft>
              <a:buNone/>
            </a:pPr>
            <a:endParaRPr lang="en-US" sz="3600" b="1" dirty="0"/>
          </a:p>
          <a:p>
            <a:pPr>
              <a:spcAft>
                <a:spcPts val="600"/>
              </a:spcAft>
              <a:buFont typeface="Wingdings" panose="05000000000000000000" pitchFamily="2" charset="2"/>
              <a:buChar char="§"/>
            </a:pPr>
            <a:r>
              <a:rPr lang="en-US" sz="3600" dirty="0"/>
              <a:t>Select Tools </a:t>
            </a:r>
          </a:p>
          <a:p>
            <a:pPr>
              <a:spcAft>
                <a:spcPts val="600"/>
              </a:spcAft>
              <a:buFont typeface="Wingdings" panose="05000000000000000000" pitchFamily="2" charset="2"/>
              <a:buChar char="§"/>
            </a:pPr>
            <a:r>
              <a:rPr lang="en-US" sz="3600" dirty="0"/>
              <a:t>Select Create RAW</a:t>
            </a:r>
          </a:p>
          <a:p>
            <a:pPr>
              <a:spcAft>
                <a:spcPts val="600"/>
              </a:spcAft>
              <a:buFont typeface="Wingdings" panose="05000000000000000000" pitchFamily="2" charset="2"/>
              <a:buChar char="§"/>
            </a:pPr>
            <a:r>
              <a:rPr lang="en-US" sz="3600" dirty="0"/>
              <a:t>Type in </a:t>
            </a:r>
            <a:r>
              <a:rPr lang="en-US" sz="3500" i="1" dirty="0"/>
              <a:t>Recipe Name, Recipe Number, Servings per Recipe and Serving Size</a:t>
            </a:r>
          </a:p>
        </p:txBody>
      </p:sp>
      <p:pic>
        <p:nvPicPr>
          <p:cNvPr id="2050" name="Picture 2" descr="Food Buying Guide RAW 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48" y="1041850"/>
            <a:ext cx="7927943" cy="581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7">
            <a:extLst>
              <a:ext uri="{FF2B5EF4-FFF2-40B4-BE49-F238E27FC236}">
                <a16:creationId xmlns:a16="http://schemas.microsoft.com/office/drawing/2014/main" id="{28B2BA54-4E9C-445F-B12E-030014EF8C10}"/>
              </a:ext>
            </a:extLst>
          </p:cNvPr>
          <p:cNvSpPr>
            <a:spLocks noGrp="1"/>
          </p:cNvSpPr>
          <p:nvPr>
            <p:ph type="sldNum" sz="quarter" idx="12"/>
          </p:nvPr>
        </p:nvSpPr>
        <p:spPr>
          <a:xfrm>
            <a:off x="9230662" y="6395774"/>
            <a:ext cx="2743200" cy="365125"/>
          </a:xfrm>
        </p:spPr>
        <p:txBody>
          <a:bodyPr/>
          <a:lstStyle/>
          <a:p>
            <a:r>
              <a:rPr lang="en-US" dirty="0"/>
              <a:t> CACFP Menu Planning and Records| </a:t>
            </a:r>
            <a:fld id="{C26AAFF7-C4D7-4A72-B8FA-A17532192431}" type="slidenum">
              <a:rPr lang="en-US" smtClean="0"/>
              <a:pPr/>
              <a:t>63</a:t>
            </a:fld>
            <a:endParaRPr lang="en-US" dirty="0"/>
          </a:p>
        </p:txBody>
      </p:sp>
    </p:spTree>
    <p:extLst>
      <p:ext uri="{BB962C8B-B14F-4D97-AF65-F5344CB8AC3E}">
        <p14:creationId xmlns:p14="http://schemas.microsoft.com/office/powerpoint/2010/main" val="38500800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6463" y="0"/>
            <a:ext cx="10773441" cy="988601"/>
          </a:xfrm>
        </p:spPr>
        <p:txBody>
          <a:bodyPr>
            <a:normAutofit/>
          </a:bodyPr>
          <a:lstStyle/>
          <a:p>
            <a:r>
              <a:rPr lang="en-US" sz="3500" dirty="0"/>
              <a:t>Determining Creditable Foods and Serving Sizes</a:t>
            </a:r>
          </a:p>
        </p:txBody>
      </p:sp>
      <p:sp>
        <p:nvSpPr>
          <p:cNvPr id="6" name="Content Placeholder 5"/>
          <p:cNvSpPr>
            <a:spLocks noGrp="1"/>
          </p:cNvSpPr>
          <p:nvPr>
            <p:ph idx="13"/>
          </p:nvPr>
        </p:nvSpPr>
        <p:spPr>
          <a:xfrm>
            <a:off x="8006862" y="1139014"/>
            <a:ext cx="3950677" cy="4982307"/>
          </a:xfrm>
        </p:spPr>
        <p:txBody>
          <a:bodyPr>
            <a:normAutofit fontScale="92500" lnSpcReduction="10000"/>
          </a:bodyPr>
          <a:lstStyle/>
          <a:p>
            <a:pPr marL="0" indent="0" algn="ctr">
              <a:spcAft>
                <a:spcPts val="600"/>
              </a:spcAft>
              <a:buNone/>
            </a:pPr>
            <a:r>
              <a:rPr lang="en-US" sz="3600" b="1" dirty="0"/>
              <a:t>Adding Ingredients to Recipe</a:t>
            </a:r>
          </a:p>
          <a:p>
            <a:pPr marL="0" indent="0" algn="ctr">
              <a:spcAft>
                <a:spcPts val="600"/>
              </a:spcAft>
              <a:buNone/>
            </a:pPr>
            <a:endParaRPr lang="en-US" sz="3600" b="1" dirty="0"/>
          </a:p>
          <a:p>
            <a:pPr>
              <a:spcAft>
                <a:spcPts val="600"/>
              </a:spcAft>
              <a:buFont typeface="Wingdings" panose="05000000000000000000" pitchFamily="2" charset="2"/>
              <a:buChar char="§"/>
            </a:pPr>
            <a:r>
              <a:rPr lang="en-US" sz="3600" dirty="0"/>
              <a:t>Use Search Food Ingredients</a:t>
            </a:r>
          </a:p>
          <a:p>
            <a:pPr>
              <a:spcAft>
                <a:spcPts val="600"/>
              </a:spcAft>
              <a:buFont typeface="Wingdings" panose="05000000000000000000" pitchFamily="2" charset="2"/>
              <a:buChar char="§"/>
            </a:pPr>
            <a:r>
              <a:rPr lang="en-US" sz="3600" dirty="0"/>
              <a:t>Select the products to add to your recipe based on how you will purchase it</a:t>
            </a:r>
          </a:p>
          <a:p>
            <a:pPr>
              <a:spcAft>
                <a:spcPts val="600"/>
              </a:spcAft>
              <a:buFont typeface="Wingdings" panose="05000000000000000000" pitchFamily="2" charset="2"/>
              <a:buChar char="§"/>
            </a:pPr>
            <a:r>
              <a:rPr lang="en-US" sz="3600" dirty="0"/>
              <a:t>Select “Add”</a:t>
            </a:r>
            <a:endParaRPr lang="en-US" sz="3500" i="1" dirty="0"/>
          </a:p>
        </p:txBody>
      </p:sp>
      <p:pic>
        <p:nvPicPr>
          <p:cNvPr id="4098" name="Picture 2" descr="Adding Ingredients to Rec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318" y="1172308"/>
            <a:ext cx="7295640" cy="5454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7">
            <a:extLst>
              <a:ext uri="{FF2B5EF4-FFF2-40B4-BE49-F238E27FC236}">
                <a16:creationId xmlns:a16="http://schemas.microsoft.com/office/drawing/2014/main" id="{AB3FA880-7DAB-4804-9E04-C60956ABD26A}"/>
              </a:ext>
            </a:extLst>
          </p:cNvPr>
          <p:cNvSpPr>
            <a:spLocks noGrp="1"/>
          </p:cNvSpPr>
          <p:nvPr>
            <p:ph type="sldNum" sz="quarter" idx="12"/>
          </p:nvPr>
        </p:nvSpPr>
        <p:spPr>
          <a:xfrm>
            <a:off x="9230662" y="6395774"/>
            <a:ext cx="2743200" cy="365125"/>
          </a:xfrm>
        </p:spPr>
        <p:txBody>
          <a:bodyPr/>
          <a:lstStyle/>
          <a:p>
            <a:r>
              <a:rPr lang="en-US" dirty="0"/>
              <a:t> CACFP Menu Planning and Records| </a:t>
            </a:r>
            <a:fld id="{C26AAFF7-C4D7-4A72-B8FA-A17532192431}" type="slidenum">
              <a:rPr lang="en-US" smtClean="0"/>
              <a:pPr/>
              <a:t>64</a:t>
            </a:fld>
            <a:endParaRPr lang="en-US" dirty="0"/>
          </a:p>
        </p:txBody>
      </p:sp>
    </p:spTree>
    <p:extLst>
      <p:ext uri="{BB962C8B-B14F-4D97-AF65-F5344CB8AC3E}">
        <p14:creationId xmlns:p14="http://schemas.microsoft.com/office/powerpoint/2010/main" val="25004217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6463" y="0"/>
            <a:ext cx="10773441" cy="988601"/>
          </a:xfrm>
        </p:spPr>
        <p:txBody>
          <a:bodyPr>
            <a:normAutofit/>
          </a:bodyPr>
          <a:lstStyle/>
          <a:p>
            <a:r>
              <a:rPr lang="en-US" sz="3500" dirty="0"/>
              <a:t>Determining Creditable Foods and Serving Sizes</a:t>
            </a:r>
          </a:p>
        </p:txBody>
      </p:sp>
      <p:sp>
        <p:nvSpPr>
          <p:cNvPr id="6" name="Content Placeholder 5"/>
          <p:cNvSpPr>
            <a:spLocks noGrp="1"/>
          </p:cNvSpPr>
          <p:nvPr>
            <p:ph idx="13"/>
          </p:nvPr>
        </p:nvSpPr>
        <p:spPr>
          <a:xfrm>
            <a:off x="8006862" y="1139014"/>
            <a:ext cx="3950677" cy="4982307"/>
          </a:xfrm>
        </p:spPr>
        <p:txBody>
          <a:bodyPr>
            <a:normAutofit fontScale="77500" lnSpcReduction="20000"/>
          </a:bodyPr>
          <a:lstStyle/>
          <a:p>
            <a:pPr marL="0" indent="0" algn="ctr">
              <a:spcAft>
                <a:spcPts val="600"/>
              </a:spcAft>
              <a:buNone/>
            </a:pPr>
            <a:r>
              <a:rPr lang="en-US" sz="3600" b="1" dirty="0"/>
              <a:t>Determining Quantity to Purchase</a:t>
            </a:r>
          </a:p>
          <a:p>
            <a:pPr marL="0" indent="0" algn="ctr">
              <a:spcAft>
                <a:spcPts val="600"/>
              </a:spcAft>
              <a:buNone/>
            </a:pPr>
            <a:endParaRPr lang="en-US" sz="3600" b="1" dirty="0"/>
          </a:p>
          <a:p>
            <a:pPr>
              <a:spcAft>
                <a:spcPts val="600"/>
              </a:spcAft>
              <a:buFont typeface="Wingdings" panose="05000000000000000000" pitchFamily="2" charset="2"/>
              <a:buChar char="§"/>
            </a:pPr>
            <a:r>
              <a:rPr lang="en-US" sz="3600" dirty="0"/>
              <a:t>Select Component groups for all ingredients added</a:t>
            </a:r>
          </a:p>
          <a:p>
            <a:pPr>
              <a:spcAft>
                <a:spcPts val="600"/>
              </a:spcAft>
              <a:buFont typeface="Wingdings" panose="05000000000000000000" pitchFamily="2" charset="2"/>
              <a:buChar char="§"/>
            </a:pPr>
            <a:r>
              <a:rPr lang="en-US" sz="3600" dirty="0"/>
              <a:t>Add Quantity of Ingredient from recipe for each food item </a:t>
            </a:r>
          </a:p>
          <a:p>
            <a:pPr>
              <a:spcAft>
                <a:spcPts val="600"/>
              </a:spcAft>
              <a:buFont typeface="Wingdings" panose="05000000000000000000" pitchFamily="2" charset="2"/>
              <a:buChar char="§"/>
            </a:pPr>
            <a:r>
              <a:rPr lang="en-US" sz="3600" dirty="0"/>
              <a:t>Add Preparation Yield if applicable for each food item</a:t>
            </a:r>
            <a:endParaRPr lang="en-US" sz="3500" i="1" dirty="0"/>
          </a:p>
        </p:txBody>
      </p:sp>
      <p:pic>
        <p:nvPicPr>
          <p:cNvPr id="5122" name="Picture 2" descr="Determining Quantity to Purch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61" y="988601"/>
            <a:ext cx="7337587" cy="547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7">
            <a:extLst>
              <a:ext uri="{FF2B5EF4-FFF2-40B4-BE49-F238E27FC236}">
                <a16:creationId xmlns:a16="http://schemas.microsoft.com/office/drawing/2014/main" id="{CF8D7DD5-1AC6-463C-BFA8-251E92B88268}"/>
              </a:ext>
            </a:extLst>
          </p:cNvPr>
          <p:cNvSpPr>
            <a:spLocks noGrp="1"/>
          </p:cNvSpPr>
          <p:nvPr>
            <p:ph type="sldNum" sz="quarter" idx="12"/>
          </p:nvPr>
        </p:nvSpPr>
        <p:spPr>
          <a:xfrm>
            <a:off x="9230662" y="6395774"/>
            <a:ext cx="2743200" cy="365125"/>
          </a:xfrm>
        </p:spPr>
        <p:txBody>
          <a:bodyPr/>
          <a:lstStyle/>
          <a:p>
            <a:r>
              <a:rPr lang="en-US" dirty="0"/>
              <a:t> CACFP Menu Planning and Records| </a:t>
            </a:r>
            <a:fld id="{C26AAFF7-C4D7-4A72-B8FA-A17532192431}" type="slidenum">
              <a:rPr lang="en-US" smtClean="0"/>
              <a:pPr/>
              <a:t>65</a:t>
            </a:fld>
            <a:endParaRPr lang="en-US" dirty="0"/>
          </a:p>
        </p:txBody>
      </p:sp>
    </p:spTree>
    <p:extLst>
      <p:ext uri="{BB962C8B-B14F-4D97-AF65-F5344CB8AC3E}">
        <p14:creationId xmlns:p14="http://schemas.microsoft.com/office/powerpoint/2010/main" val="1962584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8337" y="0"/>
            <a:ext cx="10821567" cy="988601"/>
          </a:xfrm>
        </p:spPr>
        <p:txBody>
          <a:bodyPr>
            <a:normAutofit/>
          </a:bodyPr>
          <a:lstStyle/>
          <a:p>
            <a:r>
              <a:rPr lang="en-US" sz="3500" dirty="0"/>
              <a:t>Determining Creditable Foods and Serving Sizes</a:t>
            </a:r>
          </a:p>
        </p:txBody>
      </p:sp>
      <p:sp>
        <p:nvSpPr>
          <p:cNvPr id="6" name="Content Placeholder 5"/>
          <p:cNvSpPr>
            <a:spLocks noGrp="1"/>
          </p:cNvSpPr>
          <p:nvPr>
            <p:ph idx="13"/>
          </p:nvPr>
        </p:nvSpPr>
        <p:spPr>
          <a:xfrm>
            <a:off x="8006862" y="1139014"/>
            <a:ext cx="3950677" cy="4982307"/>
          </a:xfrm>
        </p:spPr>
        <p:txBody>
          <a:bodyPr>
            <a:normAutofit/>
          </a:bodyPr>
          <a:lstStyle/>
          <a:p>
            <a:pPr marL="0" indent="0" algn="ctr">
              <a:spcAft>
                <a:spcPts val="600"/>
              </a:spcAft>
              <a:buNone/>
            </a:pPr>
            <a:endParaRPr lang="en-US" sz="3600" b="1" dirty="0"/>
          </a:p>
          <a:p>
            <a:pPr marL="0" indent="0" algn="ctr">
              <a:spcAft>
                <a:spcPts val="600"/>
              </a:spcAft>
              <a:buNone/>
            </a:pPr>
            <a:endParaRPr lang="en-US" sz="3600" b="1" dirty="0"/>
          </a:p>
          <a:p>
            <a:pPr marL="0" indent="0" algn="ctr">
              <a:spcAft>
                <a:spcPts val="600"/>
              </a:spcAft>
              <a:buNone/>
            </a:pPr>
            <a:r>
              <a:rPr lang="en-US" sz="3600" b="1" dirty="0"/>
              <a:t>Meal </a:t>
            </a:r>
          </a:p>
          <a:p>
            <a:pPr marL="0" indent="0" algn="ctr">
              <a:spcAft>
                <a:spcPts val="600"/>
              </a:spcAft>
              <a:buNone/>
            </a:pPr>
            <a:r>
              <a:rPr lang="en-US" sz="3600" b="1" dirty="0"/>
              <a:t>Pattern </a:t>
            </a:r>
          </a:p>
          <a:p>
            <a:pPr marL="0" indent="0" algn="ctr">
              <a:spcAft>
                <a:spcPts val="600"/>
              </a:spcAft>
              <a:buNone/>
            </a:pPr>
            <a:r>
              <a:rPr lang="en-US" sz="3600" b="1" dirty="0"/>
              <a:t>Contribution</a:t>
            </a:r>
          </a:p>
          <a:p>
            <a:pPr marL="0" indent="0" algn="ctr">
              <a:spcAft>
                <a:spcPts val="600"/>
              </a:spcAft>
              <a:buNone/>
            </a:pPr>
            <a:endParaRPr lang="en-US" sz="3600" b="1" dirty="0"/>
          </a:p>
        </p:txBody>
      </p:sp>
      <p:pic>
        <p:nvPicPr>
          <p:cNvPr id="6146" name="Picture 2" descr="Meal Pattern Contrib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452" y="990471"/>
            <a:ext cx="8160611" cy="5867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7">
            <a:extLst>
              <a:ext uri="{FF2B5EF4-FFF2-40B4-BE49-F238E27FC236}">
                <a16:creationId xmlns:a16="http://schemas.microsoft.com/office/drawing/2014/main" id="{0F432158-F8FC-4DE8-92B0-C26166BEC261}"/>
              </a:ext>
            </a:extLst>
          </p:cNvPr>
          <p:cNvSpPr>
            <a:spLocks noGrp="1"/>
          </p:cNvSpPr>
          <p:nvPr>
            <p:ph type="sldNum" sz="quarter" idx="12"/>
          </p:nvPr>
        </p:nvSpPr>
        <p:spPr>
          <a:xfrm>
            <a:off x="9230662" y="6395774"/>
            <a:ext cx="2743200" cy="365125"/>
          </a:xfrm>
        </p:spPr>
        <p:txBody>
          <a:bodyPr/>
          <a:lstStyle/>
          <a:p>
            <a:r>
              <a:rPr lang="en-US" dirty="0"/>
              <a:t> CACFP Menu Planning and Records| </a:t>
            </a:r>
            <a:fld id="{C26AAFF7-C4D7-4A72-B8FA-A17532192431}" type="slidenum">
              <a:rPr lang="en-US" smtClean="0"/>
              <a:pPr/>
              <a:t>66</a:t>
            </a:fld>
            <a:endParaRPr lang="en-US" dirty="0"/>
          </a:p>
        </p:txBody>
      </p:sp>
    </p:spTree>
    <p:extLst>
      <p:ext uri="{BB962C8B-B14F-4D97-AF65-F5344CB8AC3E}">
        <p14:creationId xmlns:p14="http://schemas.microsoft.com/office/powerpoint/2010/main" val="11661929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863" y="0"/>
            <a:ext cx="10740042" cy="988601"/>
          </a:xfrm>
        </p:spPr>
        <p:txBody>
          <a:bodyPr>
            <a:normAutofit/>
          </a:bodyPr>
          <a:lstStyle/>
          <a:p>
            <a:r>
              <a:rPr lang="en-US" sz="3500" dirty="0"/>
              <a:t>Determining Creditable Foods and Serving Sizes</a:t>
            </a:r>
          </a:p>
        </p:txBody>
      </p:sp>
      <p:sp>
        <p:nvSpPr>
          <p:cNvPr id="6" name="Content Placeholder 5"/>
          <p:cNvSpPr>
            <a:spLocks noGrp="1"/>
          </p:cNvSpPr>
          <p:nvPr>
            <p:ph idx="13"/>
          </p:nvPr>
        </p:nvSpPr>
        <p:spPr>
          <a:xfrm>
            <a:off x="434715" y="1340123"/>
            <a:ext cx="10281411" cy="4760873"/>
          </a:xfrm>
        </p:spPr>
        <p:txBody>
          <a:bodyPr>
            <a:normAutofit/>
          </a:bodyPr>
          <a:lstStyle/>
          <a:p>
            <a:pPr marL="0" indent="0">
              <a:buNone/>
            </a:pPr>
            <a:r>
              <a:rPr lang="en-US" dirty="0"/>
              <a:t>Recipe Analysis Workbook (RAW) Activity</a:t>
            </a:r>
          </a:p>
          <a:p>
            <a:pPr marL="0" indent="0">
              <a:buNone/>
            </a:pPr>
            <a:endParaRPr lang="en-US" dirty="0"/>
          </a:p>
          <a:p>
            <a:pPr marL="0" indent="0" algn="ctr">
              <a:buNone/>
            </a:pPr>
            <a:r>
              <a:rPr lang="en-US" b="1" i="1" dirty="0"/>
              <a:t>Garden Vegetable Soup</a:t>
            </a:r>
          </a:p>
          <a:p>
            <a:pPr marL="0" indent="0" algn="ctr">
              <a:buNone/>
            </a:pPr>
            <a:r>
              <a:rPr lang="en-US" i="1" dirty="0"/>
              <a:t>As team at your table enter vegetables from recipe in RAW and determine the recipe meal pattern contribution</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67</a:t>
            </a:fld>
            <a:endParaRPr lang="en-US" dirty="0"/>
          </a:p>
        </p:txBody>
      </p:sp>
    </p:spTree>
    <p:extLst>
      <p:ext uri="{BB962C8B-B14F-4D97-AF65-F5344CB8AC3E}">
        <p14:creationId xmlns:p14="http://schemas.microsoft.com/office/powerpoint/2010/main" val="6842084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863" y="0"/>
            <a:ext cx="10740042" cy="988601"/>
          </a:xfrm>
        </p:spPr>
        <p:txBody>
          <a:bodyPr>
            <a:normAutofit/>
          </a:bodyPr>
          <a:lstStyle/>
          <a:p>
            <a:r>
              <a:rPr lang="en-US" sz="3500" dirty="0"/>
              <a:t>Determining Creditable Foods and Serving Sizes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Food Buying Guide Calculator</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68</a:t>
            </a:fld>
            <a:endParaRPr lang="en-US" dirty="0"/>
          </a:p>
        </p:txBody>
      </p:sp>
      <p:pic>
        <p:nvPicPr>
          <p:cNvPr id="2" name="Picture 1">
            <a:extLst>
              <a:ext uri="{FF2B5EF4-FFF2-40B4-BE49-F238E27FC236}">
                <a16:creationId xmlns:a16="http://schemas.microsoft.com/office/drawing/2014/main" id="{268C2918-4B9C-4C47-9A32-0F3644D69FF4}"/>
              </a:ext>
            </a:extLst>
          </p:cNvPr>
          <p:cNvPicPr>
            <a:picLocks noChangeAspect="1"/>
          </p:cNvPicPr>
          <p:nvPr/>
        </p:nvPicPr>
        <p:blipFill>
          <a:blip r:embed="rId3"/>
          <a:stretch>
            <a:fillRect/>
          </a:stretch>
        </p:blipFill>
        <p:spPr>
          <a:xfrm>
            <a:off x="585787" y="1944146"/>
            <a:ext cx="9225492" cy="4451628"/>
          </a:xfrm>
          <a:prstGeom prst="rect">
            <a:avLst/>
          </a:prstGeom>
        </p:spPr>
      </p:pic>
    </p:spTree>
    <p:extLst>
      <p:ext uri="{BB962C8B-B14F-4D97-AF65-F5344CB8AC3E}">
        <p14:creationId xmlns:p14="http://schemas.microsoft.com/office/powerpoint/2010/main" val="27900601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863" y="0"/>
            <a:ext cx="10740042" cy="988601"/>
          </a:xfrm>
        </p:spPr>
        <p:txBody>
          <a:bodyPr>
            <a:normAutofit/>
          </a:bodyPr>
          <a:lstStyle/>
          <a:p>
            <a:r>
              <a:rPr lang="en-US" sz="3500" dirty="0"/>
              <a:t>Determining Creditable Foods and Serving Sizes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Food Buying Guide Calculator- My Shopping Lists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69</a:t>
            </a:fld>
            <a:endParaRPr lang="en-US" dirty="0"/>
          </a:p>
        </p:txBody>
      </p:sp>
      <p:pic>
        <p:nvPicPr>
          <p:cNvPr id="7" name="Picture 6">
            <a:extLst>
              <a:ext uri="{FF2B5EF4-FFF2-40B4-BE49-F238E27FC236}">
                <a16:creationId xmlns:a16="http://schemas.microsoft.com/office/drawing/2014/main" id="{49F0ECA3-FCCA-49B9-B493-EFC58385C93A}"/>
              </a:ext>
            </a:extLst>
          </p:cNvPr>
          <p:cNvPicPr>
            <a:picLocks noChangeAspect="1"/>
          </p:cNvPicPr>
          <p:nvPr/>
        </p:nvPicPr>
        <p:blipFill>
          <a:blip r:embed="rId3"/>
          <a:stretch>
            <a:fillRect/>
          </a:stretch>
        </p:blipFill>
        <p:spPr>
          <a:xfrm>
            <a:off x="613619" y="1901565"/>
            <a:ext cx="8795947" cy="4604060"/>
          </a:xfrm>
          <a:prstGeom prst="rect">
            <a:avLst/>
          </a:prstGeom>
        </p:spPr>
      </p:pic>
    </p:spTree>
    <p:extLst>
      <p:ext uri="{BB962C8B-B14F-4D97-AF65-F5344CB8AC3E}">
        <p14:creationId xmlns:p14="http://schemas.microsoft.com/office/powerpoint/2010/main" val="1628237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Advantages of Cycle Menus</a:t>
            </a: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7</a:t>
            </a:fld>
            <a:endParaRPr lang="en-US" dirty="0"/>
          </a:p>
        </p:txBody>
      </p:sp>
      <p:pic>
        <p:nvPicPr>
          <p:cNvPr id="7" name="Picture 6">
            <a:extLst>
              <a:ext uri="{FF2B5EF4-FFF2-40B4-BE49-F238E27FC236}">
                <a16:creationId xmlns:a16="http://schemas.microsoft.com/office/drawing/2014/main" id="{B29D6528-6618-4AFC-B944-9F416B7C812E}"/>
              </a:ext>
            </a:extLst>
          </p:cNvPr>
          <p:cNvPicPr>
            <a:picLocks noChangeAspect="1"/>
          </p:cNvPicPr>
          <p:nvPr/>
        </p:nvPicPr>
        <p:blipFill>
          <a:blip r:embed="rId3"/>
          <a:stretch>
            <a:fillRect/>
          </a:stretch>
        </p:blipFill>
        <p:spPr>
          <a:xfrm>
            <a:off x="378195" y="2307131"/>
            <a:ext cx="6177345" cy="3447283"/>
          </a:xfrm>
          <a:prstGeom prst="rect">
            <a:avLst/>
          </a:prstGeom>
        </p:spPr>
      </p:pic>
      <p:graphicFrame>
        <p:nvGraphicFramePr>
          <p:cNvPr id="9" name="Table 8">
            <a:extLst>
              <a:ext uri="{FF2B5EF4-FFF2-40B4-BE49-F238E27FC236}">
                <a16:creationId xmlns:a16="http://schemas.microsoft.com/office/drawing/2014/main" id="{869A78B9-3025-4F00-BC01-3EC1013D309D}"/>
              </a:ext>
            </a:extLst>
          </p:cNvPr>
          <p:cNvGraphicFramePr>
            <a:graphicFrameLocks noGrp="1"/>
          </p:cNvGraphicFramePr>
          <p:nvPr>
            <p:extLst>
              <p:ext uri="{D42A27DB-BD31-4B8C-83A1-F6EECF244321}">
                <p14:modId xmlns:p14="http://schemas.microsoft.com/office/powerpoint/2010/main" val="2754060928"/>
              </p:ext>
            </p:extLst>
          </p:nvPr>
        </p:nvGraphicFramePr>
        <p:xfrm>
          <a:off x="6989700" y="2185968"/>
          <a:ext cx="4477407" cy="3753074"/>
        </p:xfrm>
        <a:graphic>
          <a:graphicData uri="http://schemas.openxmlformats.org/drawingml/2006/table">
            <a:tbl>
              <a:tblPr firstRow="1" bandRow="1">
                <a:tableStyleId>{5C22544A-7EE6-4342-B048-85BDC9FD1C3A}</a:tableStyleId>
              </a:tblPr>
              <a:tblGrid>
                <a:gridCol w="4477407">
                  <a:extLst>
                    <a:ext uri="{9D8B030D-6E8A-4147-A177-3AD203B41FA5}">
                      <a16:colId xmlns:a16="http://schemas.microsoft.com/office/drawing/2014/main" val="687732336"/>
                    </a:ext>
                  </a:extLst>
                </a:gridCol>
              </a:tblGrid>
              <a:tr h="1077494">
                <a:tc>
                  <a:txBody>
                    <a:bodyPr/>
                    <a:lstStyle/>
                    <a:p>
                      <a:pPr algn="ctr">
                        <a:lnSpc>
                          <a:spcPct val="150000"/>
                        </a:lnSpc>
                        <a:spcBef>
                          <a:spcPts val="1200"/>
                        </a:spcBef>
                        <a:spcAft>
                          <a:spcPts val="600"/>
                        </a:spcAft>
                      </a:pPr>
                      <a:r>
                        <a:rPr lang="en-US" sz="3600" dirty="0"/>
                        <a:t>Increase Variety</a:t>
                      </a:r>
                    </a:p>
                  </a:txBody>
                  <a:tcPr>
                    <a:solidFill>
                      <a:srgbClr val="0070C0"/>
                    </a:solidFill>
                  </a:tcPr>
                </a:tc>
                <a:extLst>
                  <a:ext uri="{0D108BD9-81ED-4DB2-BD59-A6C34878D82A}">
                    <a16:rowId xmlns:a16="http://schemas.microsoft.com/office/drawing/2014/main" val="3177713312"/>
                  </a:ext>
                </a:extLst>
              </a:tr>
              <a:tr h="181304">
                <a:tc>
                  <a:txBody>
                    <a:bodyPr/>
                    <a:lstStyle/>
                    <a:p>
                      <a:pPr algn="ctr"/>
                      <a:endParaRPr lang="en-US" sz="900" dirty="0"/>
                    </a:p>
                  </a:txBody>
                  <a:tcPr>
                    <a:solidFill>
                      <a:schemeClr val="bg1"/>
                    </a:solidFill>
                  </a:tcPr>
                </a:tc>
                <a:extLst>
                  <a:ext uri="{0D108BD9-81ED-4DB2-BD59-A6C34878D82A}">
                    <a16:rowId xmlns:a16="http://schemas.microsoft.com/office/drawing/2014/main" val="167051150"/>
                  </a:ext>
                </a:extLst>
              </a:tr>
              <a:tr h="359453">
                <a:tc>
                  <a:txBody>
                    <a:bodyPr/>
                    <a:lstStyle/>
                    <a:p>
                      <a:pPr algn="ctr"/>
                      <a:r>
                        <a:rPr lang="en-US" sz="3600" b="1" dirty="0">
                          <a:solidFill>
                            <a:schemeClr val="bg1"/>
                          </a:solidFill>
                        </a:rPr>
                        <a:t>Decrease Repetitive Functions</a:t>
                      </a:r>
                    </a:p>
                  </a:txBody>
                  <a:tcPr>
                    <a:solidFill>
                      <a:srgbClr val="FF33CC"/>
                    </a:solidFill>
                  </a:tcPr>
                </a:tc>
                <a:extLst>
                  <a:ext uri="{0D108BD9-81ED-4DB2-BD59-A6C34878D82A}">
                    <a16:rowId xmlns:a16="http://schemas.microsoft.com/office/drawing/2014/main" val="2360200270"/>
                  </a:ext>
                </a:extLst>
              </a:tr>
              <a:tr h="222293">
                <a:tc>
                  <a:txBody>
                    <a:bodyPr/>
                    <a:lstStyle/>
                    <a:p>
                      <a:pPr algn="ctr">
                        <a:lnSpc>
                          <a:spcPct val="150000"/>
                        </a:lnSpc>
                      </a:pPr>
                      <a:endParaRPr lang="en-US" sz="800" dirty="0">
                        <a:solidFill>
                          <a:schemeClr val="bg1"/>
                        </a:solidFill>
                      </a:endParaRPr>
                    </a:p>
                  </a:txBody>
                  <a:tcPr>
                    <a:solidFill>
                      <a:schemeClr val="bg1"/>
                    </a:solidFill>
                  </a:tcPr>
                </a:tc>
                <a:extLst>
                  <a:ext uri="{0D108BD9-81ED-4DB2-BD59-A6C34878D82A}">
                    <a16:rowId xmlns:a16="http://schemas.microsoft.com/office/drawing/2014/main" val="465048998"/>
                  </a:ext>
                </a:extLst>
              </a:tr>
              <a:tr h="1002799">
                <a:tc>
                  <a:txBody>
                    <a:bodyPr/>
                    <a:lstStyle/>
                    <a:p>
                      <a:pPr algn="ctr">
                        <a:lnSpc>
                          <a:spcPct val="150000"/>
                        </a:lnSpc>
                      </a:pPr>
                      <a:r>
                        <a:rPr lang="en-US" sz="3600" b="1" dirty="0">
                          <a:solidFill>
                            <a:schemeClr val="bg1"/>
                          </a:solidFill>
                        </a:rPr>
                        <a:t>Flexible</a:t>
                      </a:r>
                    </a:p>
                  </a:txBody>
                  <a:tcPr>
                    <a:solidFill>
                      <a:srgbClr val="339933"/>
                    </a:solidFill>
                  </a:tcPr>
                </a:tc>
                <a:extLst>
                  <a:ext uri="{0D108BD9-81ED-4DB2-BD59-A6C34878D82A}">
                    <a16:rowId xmlns:a16="http://schemas.microsoft.com/office/drawing/2014/main" val="1233742308"/>
                  </a:ext>
                </a:extLst>
              </a:tr>
            </a:tbl>
          </a:graphicData>
        </a:graphic>
      </p:graphicFrame>
    </p:spTree>
    <p:extLst>
      <p:ext uri="{BB962C8B-B14F-4D97-AF65-F5344CB8AC3E}">
        <p14:creationId xmlns:p14="http://schemas.microsoft.com/office/powerpoint/2010/main" val="26885027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863" y="0"/>
            <a:ext cx="10740042" cy="988601"/>
          </a:xfrm>
        </p:spPr>
        <p:txBody>
          <a:bodyPr>
            <a:normAutofit/>
          </a:bodyPr>
          <a:lstStyle/>
          <a:p>
            <a:r>
              <a:rPr lang="en-US" sz="3500" dirty="0"/>
              <a:t>Determining Creditable Foods and Serving Sizes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Food Buying Guide Calculator-Create Shopping List</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70</a:t>
            </a:fld>
            <a:endParaRPr lang="en-US" dirty="0"/>
          </a:p>
        </p:txBody>
      </p:sp>
      <p:pic>
        <p:nvPicPr>
          <p:cNvPr id="3" name="Picture 2">
            <a:extLst>
              <a:ext uri="{FF2B5EF4-FFF2-40B4-BE49-F238E27FC236}">
                <a16:creationId xmlns:a16="http://schemas.microsoft.com/office/drawing/2014/main" id="{603F980E-8C22-4EAC-8763-7071776DDDD1}"/>
              </a:ext>
            </a:extLst>
          </p:cNvPr>
          <p:cNvPicPr>
            <a:picLocks noChangeAspect="1"/>
          </p:cNvPicPr>
          <p:nvPr/>
        </p:nvPicPr>
        <p:blipFill>
          <a:blip r:embed="rId3"/>
          <a:stretch>
            <a:fillRect/>
          </a:stretch>
        </p:blipFill>
        <p:spPr>
          <a:xfrm>
            <a:off x="581231" y="1965426"/>
            <a:ext cx="8085691" cy="4665211"/>
          </a:xfrm>
          <a:prstGeom prst="rect">
            <a:avLst/>
          </a:prstGeom>
        </p:spPr>
      </p:pic>
    </p:spTree>
    <p:extLst>
      <p:ext uri="{BB962C8B-B14F-4D97-AF65-F5344CB8AC3E}">
        <p14:creationId xmlns:p14="http://schemas.microsoft.com/office/powerpoint/2010/main" val="23116617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863" y="0"/>
            <a:ext cx="10740042" cy="988601"/>
          </a:xfrm>
        </p:spPr>
        <p:txBody>
          <a:bodyPr>
            <a:normAutofit/>
          </a:bodyPr>
          <a:lstStyle/>
          <a:p>
            <a:r>
              <a:rPr lang="en-US" sz="3500" dirty="0"/>
              <a:t>Determining Creditable Foods and Serving Sizes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71</a:t>
            </a:fld>
            <a:endParaRPr lang="en-US" dirty="0"/>
          </a:p>
        </p:txBody>
      </p:sp>
      <p:sp>
        <p:nvSpPr>
          <p:cNvPr id="3" name="Content Placeholder 2">
            <a:extLst>
              <a:ext uri="{FF2B5EF4-FFF2-40B4-BE49-F238E27FC236}">
                <a16:creationId xmlns:a16="http://schemas.microsoft.com/office/drawing/2014/main" id="{98550F7B-60CE-4FD3-AA23-D3BB569CA254}"/>
              </a:ext>
            </a:extLst>
          </p:cNvPr>
          <p:cNvSpPr>
            <a:spLocks noGrp="1"/>
          </p:cNvSpPr>
          <p:nvPr>
            <p:ph idx="13"/>
          </p:nvPr>
        </p:nvSpPr>
        <p:spPr/>
        <p:txBody>
          <a:bodyPr/>
          <a:lstStyle/>
          <a:p>
            <a:pPr marL="0" indent="0">
              <a:buNone/>
            </a:pPr>
            <a:r>
              <a:rPr lang="en-US" dirty="0"/>
              <a:t>Food Buying Guide Calculator-Shopping List</a:t>
            </a:r>
          </a:p>
        </p:txBody>
      </p:sp>
      <p:pic>
        <p:nvPicPr>
          <p:cNvPr id="5" name="Picture 4">
            <a:extLst>
              <a:ext uri="{FF2B5EF4-FFF2-40B4-BE49-F238E27FC236}">
                <a16:creationId xmlns:a16="http://schemas.microsoft.com/office/drawing/2014/main" id="{3A10BC6B-1D3B-43D3-9694-1C55524C70A6}"/>
              </a:ext>
            </a:extLst>
          </p:cNvPr>
          <p:cNvPicPr>
            <a:picLocks noChangeAspect="1"/>
          </p:cNvPicPr>
          <p:nvPr/>
        </p:nvPicPr>
        <p:blipFill>
          <a:blip r:embed="rId3"/>
          <a:stretch>
            <a:fillRect/>
          </a:stretch>
        </p:blipFill>
        <p:spPr>
          <a:xfrm>
            <a:off x="751111" y="2119049"/>
            <a:ext cx="8134471" cy="4588414"/>
          </a:xfrm>
          <a:prstGeom prst="rect">
            <a:avLst/>
          </a:prstGeom>
        </p:spPr>
      </p:pic>
    </p:spTree>
    <p:extLst>
      <p:ext uri="{BB962C8B-B14F-4D97-AF65-F5344CB8AC3E}">
        <p14:creationId xmlns:p14="http://schemas.microsoft.com/office/powerpoint/2010/main" val="14457648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863" y="0"/>
            <a:ext cx="10740042" cy="988601"/>
          </a:xfrm>
        </p:spPr>
        <p:txBody>
          <a:bodyPr>
            <a:normAutofit/>
          </a:bodyPr>
          <a:lstStyle/>
          <a:p>
            <a:r>
              <a:rPr lang="en-US" sz="3500" dirty="0"/>
              <a:t>Determining Creditable Foods and Serving Sizes</a:t>
            </a:r>
          </a:p>
        </p:txBody>
      </p:sp>
      <p:sp>
        <p:nvSpPr>
          <p:cNvPr id="6" name="Content Placeholder 5"/>
          <p:cNvSpPr>
            <a:spLocks noGrp="1"/>
          </p:cNvSpPr>
          <p:nvPr>
            <p:ph idx="13"/>
          </p:nvPr>
        </p:nvSpPr>
        <p:spPr>
          <a:xfrm>
            <a:off x="362723" y="1136503"/>
            <a:ext cx="11466553" cy="4760873"/>
          </a:xfrm>
        </p:spPr>
        <p:txBody>
          <a:bodyPr>
            <a:normAutofit/>
          </a:bodyPr>
          <a:lstStyle/>
          <a:p>
            <a:pPr marL="0" indent="0">
              <a:buNone/>
            </a:pPr>
            <a:r>
              <a:rPr lang="en-US" dirty="0"/>
              <a:t>Food Buying Guide Exhibit A Grains Tool- Enter Product</a:t>
            </a: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72</a:t>
            </a:fld>
            <a:endParaRPr lang="en-US" dirty="0"/>
          </a:p>
        </p:txBody>
      </p:sp>
      <p:pic>
        <p:nvPicPr>
          <p:cNvPr id="3" name="Picture 2">
            <a:extLst>
              <a:ext uri="{FF2B5EF4-FFF2-40B4-BE49-F238E27FC236}">
                <a16:creationId xmlns:a16="http://schemas.microsoft.com/office/drawing/2014/main" id="{4407FD4B-BDA5-4B7F-B9EA-53030CB6F67C}"/>
              </a:ext>
            </a:extLst>
          </p:cNvPr>
          <p:cNvPicPr>
            <a:picLocks noChangeAspect="1"/>
          </p:cNvPicPr>
          <p:nvPr/>
        </p:nvPicPr>
        <p:blipFill>
          <a:blip r:embed="rId3"/>
          <a:stretch>
            <a:fillRect/>
          </a:stretch>
        </p:blipFill>
        <p:spPr>
          <a:xfrm>
            <a:off x="242343" y="1848678"/>
            <a:ext cx="8988319" cy="4912221"/>
          </a:xfrm>
          <a:prstGeom prst="rect">
            <a:avLst/>
          </a:prstGeom>
        </p:spPr>
      </p:pic>
    </p:spTree>
    <p:extLst>
      <p:ext uri="{BB962C8B-B14F-4D97-AF65-F5344CB8AC3E}">
        <p14:creationId xmlns:p14="http://schemas.microsoft.com/office/powerpoint/2010/main" val="4101337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863" y="0"/>
            <a:ext cx="10740042" cy="988601"/>
          </a:xfrm>
        </p:spPr>
        <p:txBody>
          <a:bodyPr>
            <a:normAutofit/>
          </a:bodyPr>
          <a:lstStyle/>
          <a:p>
            <a:r>
              <a:rPr lang="en-US" sz="3500" dirty="0"/>
              <a:t>Determining Creditable Foods and Serving Sizes</a:t>
            </a:r>
          </a:p>
        </p:txBody>
      </p:sp>
      <p:sp>
        <p:nvSpPr>
          <p:cNvPr id="6" name="Content Placeholder 5"/>
          <p:cNvSpPr>
            <a:spLocks noGrp="1"/>
          </p:cNvSpPr>
          <p:nvPr>
            <p:ph idx="13"/>
          </p:nvPr>
        </p:nvSpPr>
        <p:spPr>
          <a:xfrm>
            <a:off x="209863" y="1122764"/>
            <a:ext cx="11466553" cy="4760873"/>
          </a:xfrm>
        </p:spPr>
        <p:txBody>
          <a:bodyPr>
            <a:normAutofit/>
          </a:bodyPr>
          <a:lstStyle/>
          <a:p>
            <a:pPr marL="0" indent="0">
              <a:buNone/>
            </a:pPr>
            <a:r>
              <a:rPr lang="en-US" dirty="0"/>
              <a:t>Food Buying Guide Exhibit A Grains Tool- Enter Product </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73</a:t>
            </a:fld>
            <a:endParaRPr lang="en-US" dirty="0"/>
          </a:p>
        </p:txBody>
      </p:sp>
      <p:pic>
        <p:nvPicPr>
          <p:cNvPr id="3" name="Picture 2">
            <a:extLst>
              <a:ext uri="{FF2B5EF4-FFF2-40B4-BE49-F238E27FC236}">
                <a16:creationId xmlns:a16="http://schemas.microsoft.com/office/drawing/2014/main" id="{06737CFB-5A9D-4EFA-8677-1FD00DFFC6B7}"/>
              </a:ext>
            </a:extLst>
          </p:cNvPr>
          <p:cNvPicPr>
            <a:picLocks noChangeAspect="1"/>
          </p:cNvPicPr>
          <p:nvPr/>
        </p:nvPicPr>
        <p:blipFill>
          <a:blip r:embed="rId3"/>
          <a:stretch>
            <a:fillRect/>
          </a:stretch>
        </p:blipFill>
        <p:spPr>
          <a:xfrm>
            <a:off x="757240" y="1898355"/>
            <a:ext cx="8824082" cy="4597132"/>
          </a:xfrm>
          <a:prstGeom prst="rect">
            <a:avLst/>
          </a:prstGeom>
        </p:spPr>
      </p:pic>
    </p:spTree>
    <p:extLst>
      <p:ext uri="{BB962C8B-B14F-4D97-AF65-F5344CB8AC3E}">
        <p14:creationId xmlns:p14="http://schemas.microsoft.com/office/powerpoint/2010/main" val="15482123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863" y="0"/>
            <a:ext cx="10740042" cy="988601"/>
          </a:xfrm>
        </p:spPr>
        <p:txBody>
          <a:bodyPr>
            <a:normAutofit/>
          </a:bodyPr>
          <a:lstStyle/>
          <a:p>
            <a:r>
              <a:rPr lang="en-US" sz="3500" dirty="0"/>
              <a:t>Determining Creditable Foods and Serving Sizes</a:t>
            </a:r>
          </a:p>
        </p:txBody>
      </p:sp>
      <p:sp>
        <p:nvSpPr>
          <p:cNvPr id="6" name="Content Placeholder 5"/>
          <p:cNvSpPr>
            <a:spLocks noGrp="1"/>
          </p:cNvSpPr>
          <p:nvPr>
            <p:ph idx="13"/>
          </p:nvPr>
        </p:nvSpPr>
        <p:spPr>
          <a:xfrm>
            <a:off x="362723" y="1048563"/>
            <a:ext cx="11466553" cy="4760873"/>
          </a:xfrm>
        </p:spPr>
        <p:txBody>
          <a:bodyPr>
            <a:normAutofit/>
          </a:bodyPr>
          <a:lstStyle/>
          <a:p>
            <a:pPr marL="0" indent="0">
              <a:buNone/>
            </a:pPr>
            <a:r>
              <a:rPr lang="en-US" dirty="0"/>
              <a:t>Food Buying Guide Exhibit A Grains Tool – My Products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74</a:t>
            </a:fld>
            <a:endParaRPr lang="en-US" dirty="0"/>
          </a:p>
        </p:txBody>
      </p:sp>
      <p:pic>
        <p:nvPicPr>
          <p:cNvPr id="2" name="Picture 1">
            <a:extLst>
              <a:ext uri="{FF2B5EF4-FFF2-40B4-BE49-F238E27FC236}">
                <a16:creationId xmlns:a16="http://schemas.microsoft.com/office/drawing/2014/main" id="{B14C4878-B307-4130-BFFA-3AF8C9D1A36B}"/>
              </a:ext>
            </a:extLst>
          </p:cNvPr>
          <p:cNvPicPr>
            <a:picLocks noChangeAspect="1"/>
          </p:cNvPicPr>
          <p:nvPr/>
        </p:nvPicPr>
        <p:blipFill>
          <a:blip r:embed="rId3"/>
          <a:stretch>
            <a:fillRect/>
          </a:stretch>
        </p:blipFill>
        <p:spPr>
          <a:xfrm>
            <a:off x="362723" y="1634901"/>
            <a:ext cx="9232111" cy="4760873"/>
          </a:xfrm>
          <a:prstGeom prst="rect">
            <a:avLst/>
          </a:prstGeom>
        </p:spPr>
      </p:pic>
    </p:spTree>
    <p:extLst>
      <p:ext uri="{BB962C8B-B14F-4D97-AF65-F5344CB8AC3E}">
        <p14:creationId xmlns:p14="http://schemas.microsoft.com/office/powerpoint/2010/main" val="8632698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863" y="0"/>
            <a:ext cx="10740042" cy="988601"/>
          </a:xfrm>
        </p:spPr>
        <p:txBody>
          <a:bodyPr>
            <a:normAutofit/>
          </a:bodyPr>
          <a:lstStyle/>
          <a:p>
            <a:r>
              <a:rPr lang="en-US" sz="3500" dirty="0"/>
              <a:t>Determining Creditable Foods and Serving Sizes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Food Buying Guide Exhibit A Grains Activity</a:t>
            </a:r>
          </a:p>
          <a:p>
            <a:pPr marL="0" indent="0">
              <a:buNone/>
            </a:pPr>
            <a:endParaRPr lang="en-US" sz="1800" dirty="0"/>
          </a:p>
          <a:p>
            <a:pPr marL="0" indent="0">
              <a:buNone/>
            </a:pPr>
            <a:r>
              <a:rPr lang="en-US" dirty="0"/>
              <a:t>Practice by entering two grains in tool!</a:t>
            </a:r>
          </a:p>
          <a:p>
            <a:pPr marL="0" indent="0">
              <a:buNone/>
            </a:pPr>
            <a:endParaRPr lang="en-US" sz="1800" dirty="0"/>
          </a:p>
          <a:p>
            <a:pPr>
              <a:spcBef>
                <a:spcPts val="1200"/>
              </a:spcBef>
              <a:spcAft>
                <a:spcPts val="1200"/>
              </a:spcAft>
              <a:buFont typeface="Wingdings" panose="05000000000000000000" pitchFamily="2" charset="2"/>
              <a:buChar char="§"/>
            </a:pPr>
            <a:r>
              <a:rPr lang="en-US" sz="3600" dirty="0"/>
              <a:t> Enter Banana Bread Squares in Tool</a:t>
            </a:r>
          </a:p>
          <a:p>
            <a:pPr>
              <a:spcBef>
                <a:spcPts val="1200"/>
              </a:spcBef>
              <a:spcAft>
                <a:spcPts val="1200"/>
              </a:spcAft>
              <a:buFont typeface="Wingdings" panose="05000000000000000000" pitchFamily="2" charset="2"/>
              <a:buChar char="§"/>
            </a:pPr>
            <a:r>
              <a:rPr lang="en-US" sz="3600" dirty="0"/>
              <a:t> Pick any other grain label at your table to enter</a:t>
            </a:r>
          </a:p>
          <a:p>
            <a:pPr marL="0" indent="0">
              <a:buNone/>
            </a:pPr>
            <a:endParaRPr lang="en-US" sz="3600"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75</a:t>
            </a:fld>
            <a:endParaRPr lang="en-US" dirty="0"/>
          </a:p>
        </p:txBody>
      </p:sp>
      <p:pic>
        <p:nvPicPr>
          <p:cNvPr id="3" name="Picture 2">
            <a:extLst>
              <a:ext uri="{FF2B5EF4-FFF2-40B4-BE49-F238E27FC236}">
                <a16:creationId xmlns:a16="http://schemas.microsoft.com/office/drawing/2014/main" id="{51954235-D4E6-4579-B1E0-CBB12728842E}"/>
              </a:ext>
            </a:extLst>
          </p:cNvPr>
          <p:cNvPicPr>
            <a:picLocks noChangeAspect="1"/>
          </p:cNvPicPr>
          <p:nvPr/>
        </p:nvPicPr>
        <p:blipFill>
          <a:blip r:embed="rId3"/>
          <a:stretch>
            <a:fillRect/>
          </a:stretch>
        </p:blipFill>
        <p:spPr>
          <a:xfrm>
            <a:off x="9680713" y="2406116"/>
            <a:ext cx="2511287" cy="3842269"/>
          </a:xfrm>
          <a:prstGeom prst="rect">
            <a:avLst/>
          </a:prstGeom>
        </p:spPr>
      </p:pic>
    </p:spTree>
    <p:extLst>
      <p:ext uri="{BB962C8B-B14F-4D97-AF65-F5344CB8AC3E}">
        <p14:creationId xmlns:p14="http://schemas.microsoft.com/office/powerpoint/2010/main" val="4786943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863" y="0"/>
            <a:ext cx="10740042" cy="988601"/>
          </a:xfrm>
        </p:spPr>
        <p:txBody>
          <a:bodyPr>
            <a:normAutofit/>
          </a:bodyPr>
          <a:lstStyle/>
          <a:p>
            <a:r>
              <a:rPr lang="en-US" sz="3500" dirty="0"/>
              <a:t>Determining Creditable Foods and Serving Sizes</a:t>
            </a:r>
          </a:p>
        </p:txBody>
      </p:sp>
      <p:sp>
        <p:nvSpPr>
          <p:cNvPr id="6" name="Content Placeholder 5"/>
          <p:cNvSpPr>
            <a:spLocks noGrp="1"/>
          </p:cNvSpPr>
          <p:nvPr>
            <p:ph idx="13"/>
          </p:nvPr>
        </p:nvSpPr>
        <p:spPr>
          <a:xfrm>
            <a:off x="3184349" y="1081707"/>
            <a:ext cx="8789514" cy="5019290"/>
          </a:xfrm>
        </p:spPr>
        <p:txBody>
          <a:bodyPr>
            <a:normAutofit/>
          </a:bodyPr>
          <a:lstStyle/>
          <a:p>
            <a:pPr marL="0" indent="0" algn="ctr">
              <a:spcBef>
                <a:spcPts val="0"/>
              </a:spcBef>
              <a:buNone/>
            </a:pPr>
            <a:r>
              <a:rPr lang="en-US" sz="3200" dirty="0"/>
              <a:t>Factor Method </a:t>
            </a:r>
          </a:p>
          <a:p>
            <a:pPr marL="0" indent="0" algn="ctr">
              <a:spcBef>
                <a:spcPts val="0"/>
              </a:spcBef>
              <a:buNone/>
            </a:pPr>
            <a:endParaRPr lang="en-US" sz="1800" dirty="0"/>
          </a:p>
          <a:p>
            <a:pPr marL="0" indent="0">
              <a:spcBef>
                <a:spcPts val="0"/>
              </a:spcBef>
              <a:buNone/>
            </a:pPr>
            <a:r>
              <a:rPr lang="en-US" sz="2600" dirty="0"/>
              <a:t>Required serving size (grams or oz.) ÷ Product serving size (grams or oz.) =  Serving Factor </a:t>
            </a:r>
          </a:p>
          <a:p>
            <a:pPr marL="0" indent="0">
              <a:buNone/>
            </a:pPr>
            <a:endParaRPr lang="en-US" sz="1200" dirty="0"/>
          </a:p>
          <a:p>
            <a:pPr marL="0" indent="0">
              <a:buNone/>
            </a:pPr>
            <a:r>
              <a:rPr lang="en-US" sz="2600" dirty="0"/>
              <a:t>Serving Factor x Product serving quantity = Minimum required product serving size </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76</a:t>
            </a:fld>
            <a:endParaRPr lang="en-US" dirty="0"/>
          </a:p>
        </p:txBody>
      </p:sp>
      <p:pic>
        <p:nvPicPr>
          <p:cNvPr id="2" name="Picture 1">
            <a:extLst>
              <a:ext uri="{FF2B5EF4-FFF2-40B4-BE49-F238E27FC236}">
                <a16:creationId xmlns:a16="http://schemas.microsoft.com/office/drawing/2014/main" id="{E96B57F7-D2F2-4FB9-B995-2D13654CD402}"/>
              </a:ext>
            </a:extLst>
          </p:cNvPr>
          <p:cNvPicPr>
            <a:picLocks noChangeAspect="1"/>
          </p:cNvPicPr>
          <p:nvPr/>
        </p:nvPicPr>
        <p:blipFill>
          <a:blip r:embed="rId3"/>
          <a:stretch>
            <a:fillRect/>
          </a:stretch>
        </p:blipFill>
        <p:spPr>
          <a:xfrm>
            <a:off x="209863" y="1078053"/>
            <a:ext cx="2746307" cy="5840459"/>
          </a:xfrm>
          <a:prstGeom prst="rect">
            <a:avLst/>
          </a:prstGeom>
        </p:spPr>
      </p:pic>
      <p:pic>
        <p:nvPicPr>
          <p:cNvPr id="3" name="Picture 2">
            <a:extLst>
              <a:ext uri="{FF2B5EF4-FFF2-40B4-BE49-F238E27FC236}">
                <a16:creationId xmlns:a16="http://schemas.microsoft.com/office/drawing/2014/main" id="{790D0BB4-DA5C-45E6-95C8-829D52F46648}"/>
              </a:ext>
            </a:extLst>
          </p:cNvPr>
          <p:cNvPicPr>
            <a:picLocks noChangeAspect="1"/>
          </p:cNvPicPr>
          <p:nvPr/>
        </p:nvPicPr>
        <p:blipFill>
          <a:blip r:embed="rId4"/>
          <a:stretch>
            <a:fillRect/>
          </a:stretch>
        </p:blipFill>
        <p:spPr>
          <a:xfrm>
            <a:off x="3062860" y="4130411"/>
            <a:ext cx="9032491" cy="1970586"/>
          </a:xfrm>
          <a:prstGeom prst="rect">
            <a:avLst/>
          </a:prstGeom>
        </p:spPr>
      </p:pic>
    </p:spTree>
    <p:extLst>
      <p:ext uri="{BB962C8B-B14F-4D97-AF65-F5344CB8AC3E}">
        <p14:creationId xmlns:p14="http://schemas.microsoft.com/office/powerpoint/2010/main" val="13635227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863" y="0"/>
            <a:ext cx="10740042" cy="988601"/>
          </a:xfrm>
        </p:spPr>
        <p:txBody>
          <a:bodyPr>
            <a:normAutofit/>
          </a:bodyPr>
          <a:lstStyle/>
          <a:p>
            <a:r>
              <a:rPr lang="en-US" sz="3500" dirty="0"/>
              <a:t>Determining Creditable Foods and Serving Sizes</a:t>
            </a:r>
          </a:p>
        </p:txBody>
      </p:sp>
      <p:sp>
        <p:nvSpPr>
          <p:cNvPr id="6" name="Content Placeholder 5"/>
          <p:cNvSpPr>
            <a:spLocks noGrp="1"/>
          </p:cNvSpPr>
          <p:nvPr>
            <p:ph idx="13"/>
          </p:nvPr>
        </p:nvSpPr>
        <p:spPr>
          <a:xfrm>
            <a:off x="3184349" y="1081707"/>
            <a:ext cx="8789514" cy="5019290"/>
          </a:xfrm>
        </p:spPr>
        <p:txBody>
          <a:bodyPr>
            <a:normAutofit/>
          </a:bodyPr>
          <a:lstStyle/>
          <a:p>
            <a:pPr marL="0" indent="0" algn="ctr">
              <a:spcBef>
                <a:spcPts val="0"/>
              </a:spcBef>
              <a:buNone/>
            </a:pPr>
            <a:r>
              <a:rPr lang="en-US" sz="3600" dirty="0"/>
              <a:t>Factor Method </a:t>
            </a:r>
          </a:p>
          <a:p>
            <a:pPr marL="0" indent="0" algn="ctr">
              <a:spcBef>
                <a:spcPts val="0"/>
              </a:spcBef>
              <a:buNone/>
            </a:pPr>
            <a:endParaRPr lang="en-US" sz="1800" dirty="0"/>
          </a:p>
          <a:p>
            <a:pPr marL="0" indent="0">
              <a:buNone/>
            </a:pPr>
            <a:r>
              <a:rPr lang="en-US" sz="3200" dirty="0"/>
              <a:t>Example:  Cheez it crackers (Savory crackers)</a:t>
            </a:r>
          </a:p>
          <a:p>
            <a:pPr marL="0" indent="0">
              <a:buNone/>
            </a:pPr>
            <a:r>
              <a:rPr lang="en-US" sz="2600" dirty="0"/>
              <a:t>					</a:t>
            </a:r>
          </a:p>
          <a:p>
            <a:pPr marL="0" indent="0">
              <a:buNone/>
            </a:pPr>
            <a:r>
              <a:rPr lang="en-US" sz="2600" dirty="0"/>
              <a:t>	</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77</a:t>
            </a:fld>
            <a:endParaRPr lang="en-US" dirty="0"/>
          </a:p>
        </p:txBody>
      </p:sp>
      <p:pic>
        <p:nvPicPr>
          <p:cNvPr id="2" name="Picture 1">
            <a:extLst>
              <a:ext uri="{FF2B5EF4-FFF2-40B4-BE49-F238E27FC236}">
                <a16:creationId xmlns:a16="http://schemas.microsoft.com/office/drawing/2014/main" id="{E96B57F7-D2F2-4FB9-B995-2D13654CD402}"/>
              </a:ext>
            </a:extLst>
          </p:cNvPr>
          <p:cNvPicPr>
            <a:picLocks noChangeAspect="1"/>
          </p:cNvPicPr>
          <p:nvPr/>
        </p:nvPicPr>
        <p:blipFill>
          <a:blip r:embed="rId3"/>
          <a:stretch>
            <a:fillRect/>
          </a:stretch>
        </p:blipFill>
        <p:spPr>
          <a:xfrm>
            <a:off x="209863" y="1078053"/>
            <a:ext cx="2746307" cy="5840459"/>
          </a:xfrm>
          <a:prstGeom prst="rect">
            <a:avLst/>
          </a:prstGeom>
        </p:spPr>
      </p:pic>
      <p:graphicFrame>
        <p:nvGraphicFramePr>
          <p:cNvPr id="5" name="Table 4">
            <a:extLst>
              <a:ext uri="{FF2B5EF4-FFF2-40B4-BE49-F238E27FC236}">
                <a16:creationId xmlns:a16="http://schemas.microsoft.com/office/drawing/2014/main" id="{AD016C55-FBA7-48E1-BC32-BE01920E01B5}"/>
              </a:ext>
            </a:extLst>
          </p:cNvPr>
          <p:cNvGraphicFramePr>
            <a:graphicFrameLocks noGrp="1"/>
          </p:cNvGraphicFramePr>
          <p:nvPr>
            <p:extLst>
              <p:ext uri="{D42A27DB-BD31-4B8C-83A1-F6EECF244321}">
                <p14:modId xmlns:p14="http://schemas.microsoft.com/office/powerpoint/2010/main" val="4138032791"/>
              </p:ext>
            </p:extLst>
          </p:nvPr>
        </p:nvGraphicFramePr>
        <p:xfrm>
          <a:off x="3184349" y="2844854"/>
          <a:ext cx="8583582" cy="3916680"/>
        </p:xfrm>
        <a:graphic>
          <a:graphicData uri="http://schemas.openxmlformats.org/drawingml/2006/table">
            <a:tbl>
              <a:tblPr firstRow="1" bandRow="1">
                <a:tableStyleId>{5C22544A-7EE6-4342-B048-85BDC9FD1C3A}</a:tableStyleId>
              </a:tblPr>
              <a:tblGrid>
                <a:gridCol w="4291791">
                  <a:extLst>
                    <a:ext uri="{9D8B030D-6E8A-4147-A177-3AD203B41FA5}">
                      <a16:colId xmlns:a16="http://schemas.microsoft.com/office/drawing/2014/main" val="364324277"/>
                    </a:ext>
                  </a:extLst>
                </a:gridCol>
                <a:gridCol w="4291791">
                  <a:extLst>
                    <a:ext uri="{9D8B030D-6E8A-4147-A177-3AD203B41FA5}">
                      <a16:colId xmlns:a16="http://schemas.microsoft.com/office/drawing/2014/main" val="2507020141"/>
                    </a:ext>
                  </a:extLst>
                </a:gridCol>
              </a:tblGrid>
              <a:tr h="0">
                <a:tc>
                  <a:txBody>
                    <a:bodyPr/>
                    <a:lstStyle/>
                    <a:p>
                      <a:pPr algn="ctr"/>
                      <a:r>
                        <a:rPr lang="en-US" sz="3200" b="0" dirty="0">
                          <a:solidFill>
                            <a:schemeClr val="tx1"/>
                          </a:solidFill>
                          <a:latin typeface="+mj-lt"/>
                        </a:rPr>
                        <a:t>1 serving</a:t>
                      </a:r>
                    </a:p>
                    <a:p>
                      <a:pPr algn="ctr"/>
                      <a:r>
                        <a:rPr lang="en-US" sz="2400" b="0" dirty="0">
                          <a:solidFill>
                            <a:schemeClr val="tx1"/>
                          </a:solidFill>
                          <a:latin typeface="+mj-lt"/>
                        </a:rPr>
                        <a:t>(current)</a:t>
                      </a:r>
                    </a:p>
                    <a:p>
                      <a:pPr algn="ctr"/>
                      <a:endParaRPr lang="en-US" sz="1400" b="0" dirty="0">
                        <a:solidFill>
                          <a:schemeClr val="tx1"/>
                        </a:solidFill>
                        <a:latin typeface="+mj-lt"/>
                      </a:endParaRPr>
                    </a:p>
                    <a:p>
                      <a:pPr algn="l">
                        <a:spcBef>
                          <a:spcPts val="1200"/>
                        </a:spcBef>
                        <a:spcAft>
                          <a:spcPts val="600"/>
                        </a:spcAft>
                      </a:pPr>
                      <a:r>
                        <a:rPr lang="en-US" sz="2400" b="0" dirty="0">
                          <a:solidFill>
                            <a:schemeClr val="tx1"/>
                          </a:solidFill>
                          <a:latin typeface="+mj-lt"/>
                        </a:rPr>
                        <a:t>20 grams ÷ 30 grams = .667</a:t>
                      </a:r>
                    </a:p>
                    <a:p>
                      <a:pPr marL="0" indent="0" algn="l">
                        <a:spcBef>
                          <a:spcPts val="1200"/>
                        </a:spcBef>
                        <a:spcAft>
                          <a:spcPts val="600"/>
                        </a:spcAft>
                        <a:buNone/>
                      </a:pPr>
                      <a:r>
                        <a:rPr lang="en-US" sz="2400" b="0" dirty="0">
                          <a:solidFill>
                            <a:schemeClr val="tx1"/>
                          </a:solidFill>
                          <a:latin typeface="+mj-lt"/>
                        </a:rPr>
                        <a:t>.667 x 26 crackers =17.342</a:t>
                      </a:r>
                    </a:p>
                    <a:p>
                      <a:pPr marL="0" indent="0" algn="l">
                        <a:spcBef>
                          <a:spcPts val="1200"/>
                        </a:spcBef>
                        <a:spcAft>
                          <a:spcPts val="600"/>
                        </a:spcAft>
                        <a:buNone/>
                      </a:pPr>
                      <a:r>
                        <a:rPr lang="en-US" sz="2400" b="0" dirty="0">
                          <a:solidFill>
                            <a:schemeClr val="tx1"/>
                          </a:solidFill>
                          <a:latin typeface="+mj-lt"/>
                        </a:rPr>
                        <a:t>Always round up = 18 crackers</a:t>
                      </a:r>
                      <a:endParaRPr lang="en-US" sz="2400" b="0" dirty="0">
                        <a:latin typeface="+mj-lt"/>
                      </a:endParaRPr>
                    </a:p>
                    <a:p>
                      <a:pPr algn="ctr"/>
                      <a:endParaRPr lang="en-US" sz="3200" b="0" dirty="0">
                        <a:solidFill>
                          <a:schemeClr val="tx1"/>
                        </a:solidFill>
                      </a:endParaRPr>
                    </a:p>
                    <a:p>
                      <a:pPr algn="ctr"/>
                      <a:endParaRPr lang="en-US" sz="3200" b="0" dirty="0">
                        <a:solidFill>
                          <a:schemeClr val="tx1"/>
                        </a:solidFill>
                      </a:endParaRPr>
                    </a:p>
                  </a:txBody>
                  <a:tcPr>
                    <a:solidFill>
                      <a:schemeClr val="bg1"/>
                    </a:solidFill>
                  </a:tcPr>
                </a:tc>
                <a:tc>
                  <a:txBody>
                    <a:bodyPr/>
                    <a:lstStyle/>
                    <a:p>
                      <a:pPr algn="ctr"/>
                      <a:r>
                        <a:rPr lang="en-US" sz="3200" b="0" dirty="0">
                          <a:solidFill>
                            <a:schemeClr val="tx1"/>
                          </a:solidFill>
                          <a:latin typeface="+mj-lt"/>
                        </a:rPr>
                        <a:t>Ounce Equivalent</a:t>
                      </a:r>
                    </a:p>
                    <a:p>
                      <a:pPr algn="ctr"/>
                      <a:r>
                        <a:rPr lang="en-US" sz="2400" b="0" dirty="0">
                          <a:solidFill>
                            <a:schemeClr val="tx1"/>
                          </a:solidFill>
                          <a:latin typeface="+mj-lt"/>
                        </a:rPr>
                        <a:t>(October 1, 2019)</a:t>
                      </a:r>
                    </a:p>
                    <a:p>
                      <a:pPr algn="ctr"/>
                      <a:endParaRPr lang="en-US" sz="1400" b="0" dirty="0">
                        <a:solidFill>
                          <a:schemeClr val="tx1"/>
                        </a:solidFill>
                        <a:latin typeface="+mj-lt"/>
                      </a:endParaRPr>
                    </a:p>
                    <a:p>
                      <a:pPr marL="0" marR="0" lvl="0" indent="0" algn="l" defTabSz="914400" rtl="0" eaLnBrk="1" fontAlgn="auto" latinLnBrk="0" hangingPunct="1">
                        <a:lnSpc>
                          <a:spcPct val="100000"/>
                        </a:lnSpc>
                        <a:spcBef>
                          <a:spcPts val="1200"/>
                        </a:spcBef>
                        <a:spcAft>
                          <a:spcPts val="600"/>
                        </a:spcAft>
                        <a:buClrTx/>
                        <a:buSzTx/>
                        <a:buFontTx/>
                        <a:buNone/>
                        <a:tabLst/>
                        <a:defRPr/>
                      </a:pPr>
                      <a:r>
                        <a:rPr lang="en-US" sz="2400" b="0" dirty="0">
                          <a:solidFill>
                            <a:schemeClr val="tx1"/>
                          </a:solidFill>
                          <a:latin typeface="+mj-lt"/>
                        </a:rPr>
                        <a:t>22 grams ÷ 30 grams = .733</a:t>
                      </a:r>
                    </a:p>
                    <a:p>
                      <a:pPr marL="0" marR="0" lvl="0" indent="0" algn="l" defTabSz="914400" rtl="0" eaLnBrk="1" fontAlgn="auto" latinLnBrk="0" hangingPunct="1">
                        <a:lnSpc>
                          <a:spcPct val="100000"/>
                        </a:lnSpc>
                        <a:spcBef>
                          <a:spcPts val="1200"/>
                        </a:spcBef>
                        <a:spcAft>
                          <a:spcPts val="600"/>
                        </a:spcAft>
                        <a:buClrTx/>
                        <a:buSzTx/>
                        <a:buFontTx/>
                        <a:buNone/>
                        <a:tabLst/>
                        <a:defRPr/>
                      </a:pPr>
                      <a:r>
                        <a:rPr lang="en-US" sz="2400" b="0" dirty="0">
                          <a:solidFill>
                            <a:schemeClr val="tx1"/>
                          </a:solidFill>
                          <a:latin typeface="+mj-lt"/>
                        </a:rPr>
                        <a:t>.733 x 26 crackers =  19.058</a:t>
                      </a:r>
                    </a:p>
                    <a:p>
                      <a:pPr marL="0" marR="0" lvl="0" indent="0" algn="l" defTabSz="914400" rtl="0" eaLnBrk="1" fontAlgn="auto" latinLnBrk="0" hangingPunct="1">
                        <a:lnSpc>
                          <a:spcPct val="100000"/>
                        </a:lnSpc>
                        <a:spcBef>
                          <a:spcPts val="1200"/>
                        </a:spcBef>
                        <a:spcAft>
                          <a:spcPts val="600"/>
                        </a:spcAft>
                        <a:buClrTx/>
                        <a:buSzTx/>
                        <a:buFontTx/>
                        <a:buNone/>
                        <a:tabLst/>
                        <a:defRPr/>
                      </a:pPr>
                      <a:r>
                        <a:rPr lang="en-US" sz="2400" b="0" dirty="0">
                          <a:solidFill>
                            <a:schemeClr val="tx1"/>
                          </a:solidFill>
                          <a:latin typeface="+mj-lt"/>
                        </a:rPr>
                        <a:t>Always round up = 20 crackers</a:t>
                      </a:r>
                    </a:p>
                    <a:p>
                      <a:pPr algn="ctr"/>
                      <a:endParaRPr lang="en-US" sz="3200" b="0" dirty="0">
                        <a:solidFill>
                          <a:schemeClr val="tx1"/>
                        </a:solidFill>
                      </a:endParaRPr>
                    </a:p>
                  </a:txBody>
                  <a:tcPr>
                    <a:solidFill>
                      <a:schemeClr val="bg1"/>
                    </a:solidFill>
                  </a:tcPr>
                </a:tc>
                <a:extLst>
                  <a:ext uri="{0D108BD9-81ED-4DB2-BD59-A6C34878D82A}">
                    <a16:rowId xmlns:a16="http://schemas.microsoft.com/office/drawing/2014/main" val="1401464778"/>
                  </a:ext>
                </a:extLst>
              </a:tr>
            </a:tbl>
          </a:graphicData>
        </a:graphic>
      </p:graphicFrame>
      <p:pic>
        <p:nvPicPr>
          <p:cNvPr id="9" name="Picture 8">
            <a:extLst>
              <a:ext uri="{FF2B5EF4-FFF2-40B4-BE49-F238E27FC236}">
                <a16:creationId xmlns:a16="http://schemas.microsoft.com/office/drawing/2014/main" id="{B13CF5A5-B6EE-4961-BF8F-C3576ACC3D6C}"/>
              </a:ext>
            </a:extLst>
          </p:cNvPr>
          <p:cNvPicPr>
            <a:picLocks noChangeAspect="1"/>
          </p:cNvPicPr>
          <p:nvPr/>
        </p:nvPicPr>
        <p:blipFill>
          <a:blip r:embed="rId4"/>
          <a:stretch>
            <a:fillRect/>
          </a:stretch>
        </p:blipFill>
        <p:spPr>
          <a:xfrm>
            <a:off x="9805470" y="5650792"/>
            <a:ext cx="1593583" cy="1195187"/>
          </a:xfrm>
          <a:prstGeom prst="rect">
            <a:avLst/>
          </a:prstGeom>
        </p:spPr>
      </p:pic>
    </p:spTree>
    <p:extLst>
      <p:ext uri="{BB962C8B-B14F-4D97-AF65-F5344CB8AC3E}">
        <p14:creationId xmlns:p14="http://schemas.microsoft.com/office/powerpoint/2010/main" val="256784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Menu Records and Documentation</a:t>
            </a:r>
          </a:p>
        </p:txBody>
      </p:sp>
      <p:sp>
        <p:nvSpPr>
          <p:cNvPr id="5" name="Slide Number Placeholder 7">
            <a:extLst>
              <a:ext uri="{FF2B5EF4-FFF2-40B4-BE49-F238E27FC236}">
                <a16:creationId xmlns:a16="http://schemas.microsoft.com/office/drawing/2014/main" id="{B9A3DFB5-2A79-4640-A117-2D9840E5E86C}"/>
              </a:ext>
            </a:extLst>
          </p:cNvPr>
          <p:cNvSpPr txBox="1">
            <a:spLocks/>
          </p:cNvSpPr>
          <p:nvPr/>
        </p:nvSpPr>
        <p:spPr>
          <a:xfrm>
            <a:off x="9038157" y="63476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CACFP Menu Planning and Records| </a:t>
            </a:r>
            <a:fld id="{C26AAFF7-C4D7-4A72-B8FA-A17532192431}" type="slidenum">
              <a:rPr lang="en-US" smtClean="0"/>
              <a:pPr/>
              <a:t>78</a:t>
            </a:fld>
            <a:endParaRPr lang="en-US" dirty="0"/>
          </a:p>
        </p:txBody>
      </p:sp>
    </p:spTree>
    <p:extLst>
      <p:ext uri="{BB962C8B-B14F-4D97-AF65-F5344CB8AC3E}">
        <p14:creationId xmlns:p14="http://schemas.microsoft.com/office/powerpoint/2010/main" val="4321358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Menu Records and Documentation</a:t>
            </a:r>
          </a:p>
        </p:txBody>
      </p:sp>
      <p:sp>
        <p:nvSpPr>
          <p:cNvPr id="6" name="Content Placeholder 5"/>
          <p:cNvSpPr>
            <a:spLocks noGrp="1"/>
          </p:cNvSpPr>
          <p:nvPr>
            <p:ph idx="13"/>
          </p:nvPr>
        </p:nvSpPr>
        <p:spPr>
          <a:xfrm>
            <a:off x="328246" y="1430215"/>
            <a:ext cx="7074636" cy="4437446"/>
          </a:xfrm>
        </p:spPr>
        <p:txBody>
          <a:bodyPr>
            <a:normAutofit/>
          </a:bodyPr>
          <a:lstStyle/>
          <a:p>
            <a:pPr marL="0" lvl="0" indent="0">
              <a:lnSpc>
                <a:spcPct val="100000"/>
              </a:lnSpc>
              <a:spcBef>
                <a:spcPts val="0"/>
              </a:spcBef>
              <a:buNone/>
            </a:pPr>
            <a:r>
              <a:rPr lang="en-US" sz="3200" b="1" dirty="0">
                <a:solidFill>
                  <a:prstClr val="black"/>
                </a:solidFill>
                <a:ea typeface="+mn-ea"/>
                <a:cs typeface="+mn-cs"/>
              </a:rPr>
              <a:t>Menu Records –are required to document the CACFP meal pattern 7 CFR 226.20</a:t>
            </a:r>
          </a:p>
          <a:p>
            <a:pPr lvl="0">
              <a:lnSpc>
                <a:spcPct val="100000"/>
              </a:lnSpc>
              <a:spcBef>
                <a:spcPts val="0"/>
              </a:spcBef>
              <a:buFont typeface="Wingdings" panose="05000000000000000000" pitchFamily="2" charset="2"/>
              <a:buChar char="§"/>
            </a:pPr>
            <a:r>
              <a:rPr lang="en-US" sz="2800" i="1" dirty="0">
                <a:solidFill>
                  <a:prstClr val="black"/>
                </a:solidFill>
                <a:ea typeface="+mn-ea"/>
                <a:cs typeface="+mn-cs"/>
              </a:rPr>
              <a:t>How daily meals and snacks contribute to each menu component in the meal pattern</a:t>
            </a:r>
          </a:p>
          <a:p>
            <a:pPr lvl="0">
              <a:lnSpc>
                <a:spcPct val="100000"/>
              </a:lnSpc>
              <a:spcBef>
                <a:spcPts val="0"/>
              </a:spcBef>
              <a:buFont typeface="Wingdings" panose="05000000000000000000" pitchFamily="2" charset="2"/>
              <a:buChar char="§"/>
            </a:pPr>
            <a:endParaRPr lang="en-US" sz="2800" dirty="0">
              <a:solidFill>
                <a:prstClr val="black"/>
              </a:solidFill>
              <a:ea typeface="+mn-ea"/>
              <a:cs typeface="+mn-cs"/>
            </a:endParaRPr>
          </a:p>
          <a:p>
            <a:pPr lvl="0">
              <a:lnSpc>
                <a:spcPct val="100000"/>
              </a:lnSpc>
              <a:spcBef>
                <a:spcPts val="0"/>
              </a:spcBef>
              <a:buFont typeface="Wingdings" panose="05000000000000000000" pitchFamily="2" charset="2"/>
              <a:buChar char="§"/>
            </a:pPr>
            <a:r>
              <a:rPr lang="en-US" sz="2800" i="1" dirty="0">
                <a:solidFill>
                  <a:prstClr val="black"/>
                </a:solidFill>
                <a:ea typeface="+mn-ea"/>
                <a:cs typeface="+mn-cs"/>
              </a:rPr>
              <a:t>That enough food was planned/prepared for each menu component served to meet the minimum serving per age group</a:t>
            </a:r>
          </a:p>
          <a:p>
            <a:pPr marL="0" indent="0">
              <a:buNone/>
            </a:pPr>
            <a:endParaRPr lang="en-US" dirty="0"/>
          </a:p>
          <a:p>
            <a:endParaRPr lang="en-US" dirty="0"/>
          </a:p>
          <a:p>
            <a:endParaRPr lang="en-US" dirty="0"/>
          </a:p>
          <a:p>
            <a:endParaRPr lang="en-US" dirty="0"/>
          </a:p>
        </p:txBody>
      </p:sp>
      <p:pic>
        <p:nvPicPr>
          <p:cNvPr id="5" name="Content Placeholder 15" descr="2 girls wearing chef coats and hats, one stirring something in a bowl and the other chossing vegetables on a coun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6314" y="1559170"/>
            <a:ext cx="4334901" cy="4391346"/>
          </a:xfrm>
          <a:prstGeom prst="rect">
            <a:avLst/>
          </a:prstGeom>
        </p:spPr>
      </p:pic>
      <p:sp>
        <p:nvSpPr>
          <p:cNvPr id="7" name="Slide Number Placeholder 7">
            <a:extLst>
              <a:ext uri="{FF2B5EF4-FFF2-40B4-BE49-F238E27FC236}">
                <a16:creationId xmlns:a16="http://schemas.microsoft.com/office/drawing/2014/main" id="{A3DA4EBF-94E9-4BE8-A851-BF2FFE32B6CE}"/>
              </a:ext>
            </a:extLst>
          </p:cNvPr>
          <p:cNvSpPr>
            <a:spLocks noGrp="1"/>
          </p:cNvSpPr>
          <p:nvPr>
            <p:ph type="sldNum" sz="quarter" idx="12"/>
          </p:nvPr>
        </p:nvSpPr>
        <p:spPr>
          <a:xfrm>
            <a:off x="9230662" y="6395774"/>
            <a:ext cx="2743200" cy="365125"/>
          </a:xfrm>
        </p:spPr>
        <p:txBody>
          <a:bodyPr/>
          <a:lstStyle/>
          <a:p>
            <a:r>
              <a:rPr lang="en-US" dirty="0"/>
              <a:t> CACFP Menu Planning and Records| </a:t>
            </a:r>
            <a:fld id="{C26AAFF7-C4D7-4A72-B8FA-A17532192431}" type="slidenum">
              <a:rPr lang="en-US" smtClean="0"/>
              <a:pPr/>
              <a:t>79</a:t>
            </a:fld>
            <a:endParaRPr lang="en-US" dirty="0"/>
          </a:p>
        </p:txBody>
      </p:sp>
    </p:spTree>
    <p:extLst>
      <p:ext uri="{BB962C8B-B14F-4D97-AF65-F5344CB8AC3E}">
        <p14:creationId xmlns:p14="http://schemas.microsoft.com/office/powerpoint/2010/main" val="3618440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Cycle Menus Increase Variety</a:t>
            </a:r>
          </a:p>
          <a:p>
            <a:pPr marL="0" indent="0">
              <a:buNone/>
            </a:pPr>
            <a:endParaRPr lang="en-US" dirty="0"/>
          </a:p>
          <a:p>
            <a:pPr marL="0" indent="0">
              <a:buNone/>
            </a:pPr>
            <a:r>
              <a:rPr lang="en-US" sz="3600" dirty="0"/>
              <a:t>Young children with a variety in their diets are more likely to develop preferences for a higher range of food flavors, types, colors, and other food characteristics.  Healthy habits established at an early age carry over into adulthood.</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8</a:t>
            </a:fld>
            <a:endParaRPr lang="en-US" dirty="0"/>
          </a:p>
        </p:txBody>
      </p:sp>
    </p:spTree>
    <p:extLst>
      <p:ext uri="{BB962C8B-B14F-4D97-AF65-F5344CB8AC3E}">
        <p14:creationId xmlns:p14="http://schemas.microsoft.com/office/powerpoint/2010/main" val="22949923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Menu Records and Documentation</a:t>
            </a:r>
          </a:p>
        </p:txBody>
      </p:sp>
      <p:sp>
        <p:nvSpPr>
          <p:cNvPr id="6" name="Content Placeholder 5"/>
          <p:cNvSpPr>
            <a:spLocks noGrp="1"/>
          </p:cNvSpPr>
          <p:nvPr>
            <p:ph idx="13"/>
          </p:nvPr>
        </p:nvSpPr>
        <p:spPr>
          <a:xfrm>
            <a:off x="751110" y="1219200"/>
            <a:ext cx="11071921" cy="4982307"/>
          </a:xfrm>
        </p:spPr>
        <p:txBody>
          <a:bodyPr>
            <a:normAutofit/>
          </a:bodyPr>
          <a:lstStyle/>
          <a:p>
            <a:pPr>
              <a:spcBef>
                <a:spcPts val="1200"/>
              </a:spcBef>
              <a:spcAft>
                <a:spcPts val="1200"/>
              </a:spcAft>
              <a:buFont typeface="Wingdings" panose="05000000000000000000" pitchFamily="2" charset="2"/>
              <a:buChar char="§"/>
            </a:pPr>
            <a:r>
              <a:rPr lang="en-US" sz="3900" dirty="0"/>
              <a:t> </a:t>
            </a:r>
            <a:r>
              <a:rPr lang="en-US" sz="3600" dirty="0"/>
              <a:t>Daily dated Menus</a:t>
            </a:r>
          </a:p>
          <a:p>
            <a:pPr>
              <a:spcBef>
                <a:spcPts val="1200"/>
              </a:spcBef>
              <a:spcAft>
                <a:spcPts val="1200"/>
              </a:spcAft>
              <a:buFont typeface="Wingdings" panose="05000000000000000000" pitchFamily="2" charset="2"/>
              <a:buChar char="§"/>
            </a:pPr>
            <a:r>
              <a:rPr lang="en-US" sz="3600" dirty="0"/>
              <a:t> Standardized recipes</a:t>
            </a:r>
          </a:p>
          <a:p>
            <a:pPr>
              <a:spcBef>
                <a:spcPts val="1200"/>
              </a:spcBef>
              <a:spcAft>
                <a:spcPts val="1200"/>
              </a:spcAft>
              <a:buFont typeface="Wingdings" panose="05000000000000000000" pitchFamily="2" charset="2"/>
              <a:buChar char="§"/>
            </a:pPr>
            <a:r>
              <a:rPr lang="en-US" sz="3600" dirty="0"/>
              <a:t> Product nutrition fact labels including ingredient lists</a:t>
            </a:r>
          </a:p>
          <a:p>
            <a:pPr>
              <a:spcBef>
                <a:spcPts val="1200"/>
              </a:spcBef>
              <a:spcAft>
                <a:spcPts val="1200"/>
              </a:spcAft>
              <a:buFont typeface="Wingdings" panose="05000000000000000000" pitchFamily="2" charset="2"/>
              <a:buChar char="§"/>
            </a:pPr>
            <a:r>
              <a:rPr lang="en-US" sz="3600" dirty="0"/>
              <a:t> CN labels and product formulation statements (PFS)</a:t>
            </a:r>
          </a:p>
          <a:p>
            <a:pPr>
              <a:spcBef>
                <a:spcPts val="1200"/>
              </a:spcBef>
              <a:spcAft>
                <a:spcPts val="1200"/>
              </a:spcAft>
              <a:buFont typeface="Wingdings" panose="05000000000000000000" pitchFamily="2" charset="2"/>
              <a:buChar char="§"/>
            </a:pPr>
            <a:r>
              <a:rPr lang="en-US" sz="3600" dirty="0"/>
              <a:t> Food receipts/invoices (centers only)</a:t>
            </a:r>
          </a:p>
          <a:p>
            <a:pPr>
              <a:spcBef>
                <a:spcPts val="1200"/>
              </a:spcBef>
              <a:spcAft>
                <a:spcPts val="1200"/>
              </a:spcAft>
              <a:buFont typeface="Wingdings" panose="05000000000000000000" pitchFamily="2" charset="2"/>
              <a:buChar char="§"/>
            </a:pPr>
            <a:r>
              <a:rPr lang="en-US" sz="3600" dirty="0"/>
              <a:t> Monthly food inventory records (centers only)</a:t>
            </a:r>
          </a:p>
          <a:p>
            <a:pPr marL="0" indent="0">
              <a:spcAft>
                <a:spcPts val="600"/>
              </a:spcAft>
              <a:buNone/>
            </a:pPr>
            <a:endParaRPr lang="en-US" sz="4600" dirty="0"/>
          </a:p>
          <a:p>
            <a:endParaRPr lang="en-US" dirty="0"/>
          </a:p>
          <a:p>
            <a:endParaRPr lang="en-US" dirty="0"/>
          </a:p>
        </p:txBody>
      </p:sp>
      <p:sp>
        <p:nvSpPr>
          <p:cNvPr id="5" name="Slide Number Placeholder 7">
            <a:extLst>
              <a:ext uri="{FF2B5EF4-FFF2-40B4-BE49-F238E27FC236}">
                <a16:creationId xmlns:a16="http://schemas.microsoft.com/office/drawing/2014/main" id="{A8A44DE2-D000-4BD2-9CAB-9FB78B2421C0}"/>
              </a:ext>
            </a:extLst>
          </p:cNvPr>
          <p:cNvSpPr>
            <a:spLocks noGrp="1"/>
          </p:cNvSpPr>
          <p:nvPr>
            <p:ph type="sldNum" sz="quarter" idx="12"/>
          </p:nvPr>
        </p:nvSpPr>
        <p:spPr>
          <a:xfrm>
            <a:off x="9230662" y="6395774"/>
            <a:ext cx="2743200" cy="365125"/>
          </a:xfrm>
        </p:spPr>
        <p:txBody>
          <a:bodyPr/>
          <a:lstStyle/>
          <a:p>
            <a:r>
              <a:rPr lang="en-US" dirty="0"/>
              <a:t> CACFP Menu Planning and Records| </a:t>
            </a:r>
            <a:fld id="{C26AAFF7-C4D7-4A72-B8FA-A17532192431}" type="slidenum">
              <a:rPr lang="en-US" smtClean="0"/>
              <a:pPr/>
              <a:t>80</a:t>
            </a:fld>
            <a:endParaRPr lang="en-US" dirty="0"/>
          </a:p>
        </p:txBody>
      </p:sp>
    </p:spTree>
    <p:extLst>
      <p:ext uri="{BB962C8B-B14F-4D97-AF65-F5344CB8AC3E}">
        <p14:creationId xmlns:p14="http://schemas.microsoft.com/office/powerpoint/2010/main" val="757293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Menu Records and Documentation</a:t>
            </a:r>
          </a:p>
        </p:txBody>
      </p:sp>
      <p:sp>
        <p:nvSpPr>
          <p:cNvPr id="6" name="Content Placeholder 5"/>
          <p:cNvSpPr>
            <a:spLocks noGrp="1"/>
          </p:cNvSpPr>
          <p:nvPr>
            <p:ph idx="13"/>
          </p:nvPr>
        </p:nvSpPr>
        <p:spPr>
          <a:xfrm>
            <a:off x="751111" y="1219200"/>
            <a:ext cx="10889904" cy="4982307"/>
          </a:xfrm>
        </p:spPr>
        <p:txBody>
          <a:bodyPr>
            <a:normAutofit/>
          </a:bodyPr>
          <a:lstStyle/>
          <a:p>
            <a:pPr marL="0" indent="0">
              <a:spcAft>
                <a:spcPts val="600"/>
              </a:spcAft>
              <a:buNone/>
            </a:pPr>
            <a:r>
              <a:rPr lang="en-US" dirty="0"/>
              <a:t>Daily Dated Menus</a:t>
            </a:r>
          </a:p>
          <a:p>
            <a:pPr>
              <a:spcAft>
                <a:spcPts val="600"/>
              </a:spcAft>
              <a:buFont typeface="Wingdings" panose="05000000000000000000" pitchFamily="2" charset="2"/>
              <a:buChar char="§"/>
            </a:pPr>
            <a:r>
              <a:rPr lang="en-US" sz="3600" dirty="0"/>
              <a:t>Individual Infant Menu records-</a:t>
            </a:r>
            <a:r>
              <a:rPr lang="en-US" sz="3600" b="1" dirty="0"/>
              <a:t>required for centers and day care homes</a:t>
            </a:r>
          </a:p>
          <a:p>
            <a:pPr marL="0" indent="0">
              <a:spcAft>
                <a:spcPts val="600"/>
              </a:spcAft>
              <a:buNone/>
            </a:pPr>
            <a:endParaRPr lang="en-US" sz="4600" dirty="0"/>
          </a:p>
          <a:p>
            <a:endParaRPr lang="en-US" dirty="0"/>
          </a:p>
          <a:p>
            <a:endParaRPr lang="en-US" dirty="0"/>
          </a:p>
        </p:txBody>
      </p:sp>
      <p:pic>
        <p:nvPicPr>
          <p:cNvPr id="1026" name="Picture 2" descr="Infant Menu Record sa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612" y="3317632"/>
            <a:ext cx="7721418" cy="3301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7">
            <a:extLst>
              <a:ext uri="{FF2B5EF4-FFF2-40B4-BE49-F238E27FC236}">
                <a16:creationId xmlns:a16="http://schemas.microsoft.com/office/drawing/2014/main" id="{4D0514DF-EED4-460E-8AE9-C2440791AEAF}"/>
              </a:ext>
            </a:extLst>
          </p:cNvPr>
          <p:cNvSpPr>
            <a:spLocks noGrp="1"/>
          </p:cNvSpPr>
          <p:nvPr>
            <p:ph type="sldNum" sz="quarter" idx="12"/>
          </p:nvPr>
        </p:nvSpPr>
        <p:spPr>
          <a:xfrm>
            <a:off x="9230662" y="6395774"/>
            <a:ext cx="2743200" cy="365125"/>
          </a:xfrm>
        </p:spPr>
        <p:txBody>
          <a:bodyPr/>
          <a:lstStyle/>
          <a:p>
            <a:r>
              <a:rPr lang="en-US" dirty="0"/>
              <a:t> CACFP Menu Planning and Records| </a:t>
            </a:r>
            <a:fld id="{C26AAFF7-C4D7-4A72-B8FA-A17532192431}" type="slidenum">
              <a:rPr lang="en-US" smtClean="0"/>
              <a:pPr/>
              <a:t>81</a:t>
            </a:fld>
            <a:endParaRPr lang="en-US" dirty="0"/>
          </a:p>
        </p:txBody>
      </p:sp>
    </p:spTree>
    <p:extLst>
      <p:ext uri="{BB962C8B-B14F-4D97-AF65-F5344CB8AC3E}">
        <p14:creationId xmlns:p14="http://schemas.microsoft.com/office/powerpoint/2010/main" val="12679970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Menu Records and Documentation</a:t>
            </a:r>
          </a:p>
        </p:txBody>
      </p:sp>
      <p:sp>
        <p:nvSpPr>
          <p:cNvPr id="6" name="Content Placeholder 5"/>
          <p:cNvSpPr>
            <a:spLocks noGrp="1"/>
          </p:cNvSpPr>
          <p:nvPr>
            <p:ph idx="13"/>
          </p:nvPr>
        </p:nvSpPr>
        <p:spPr>
          <a:xfrm>
            <a:off x="751111" y="1219200"/>
            <a:ext cx="10889904" cy="4982307"/>
          </a:xfrm>
        </p:spPr>
        <p:txBody>
          <a:bodyPr>
            <a:normAutofit/>
          </a:bodyPr>
          <a:lstStyle/>
          <a:p>
            <a:pPr marL="0" indent="0">
              <a:spcAft>
                <a:spcPts val="600"/>
              </a:spcAft>
              <a:buNone/>
            </a:pPr>
            <a:r>
              <a:rPr lang="en-US" dirty="0"/>
              <a:t>Day Care Home Daily Menu Record</a:t>
            </a:r>
          </a:p>
          <a:p>
            <a:pPr marL="0" indent="0">
              <a:spcAft>
                <a:spcPts val="600"/>
              </a:spcAft>
              <a:buNone/>
            </a:pPr>
            <a:endParaRPr lang="en-US" sz="4600" dirty="0"/>
          </a:p>
          <a:p>
            <a:endParaRPr lang="en-US" dirty="0"/>
          </a:p>
          <a:p>
            <a:endParaRPr lang="en-US" dirty="0"/>
          </a:p>
        </p:txBody>
      </p:sp>
      <p:pic>
        <p:nvPicPr>
          <p:cNvPr id="7" name="Picture 6" descr="Sample Day Care Home Daily Menu Record"/>
          <p:cNvPicPr/>
          <p:nvPr/>
        </p:nvPicPr>
        <p:blipFill>
          <a:blip r:embed="rId3"/>
          <a:stretch>
            <a:fillRect/>
          </a:stretch>
        </p:blipFill>
        <p:spPr>
          <a:xfrm>
            <a:off x="550985" y="1967948"/>
            <a:ext cx="8679677" cy="4427826"/>
          </a:xfrm>
          <a:prstGeom prst="rect">
            <a:avLst/>
          </a:prstGeom>
        </p:spPr>
      </p:pic>
      <p:sp>
        <p:nvSpPr>
          <p:cNvPr id="9" name="Slide Number Placeholder 7">
            <a:extLst>
              <a:ext uri="{FF2B5EF4-FFF2-40B4-BE49-F238E27FC236}">
                <a16:creationId xmlns:a16="http://schemas.microsoft.com/office/drawing/2014/main" id="{1AED66D3-00AB-4889-A8CD-46C97F4EDFB3}"/>
              </a:ext>
            </a:extLst>
          </p:cNvPr>
          <p:cNvSpPr>
            <a:spLocks noGrp="1"/>
          </p:cNvSpPr>
          <p:nvPr>
            <p:ph type="sldNum" sz="quarter" idx="12"/>
          </p:nvPr>
        </p:nvSpPr>
        <p:spPr>
          <a:xfrm>
            <a:off x="9230662" y="6395774"/>
            <a:ext cx="2743200" cy="365125"/>
          </a:xfrm>
        </p:spPr>
        <p:txBody>
          <a:bodyPr/>
          <a:lstStyle/>
          <a:p>
            <a:r>
              <a:rPr lang="en-US" dirty="0"/>
              <a:t> CACFP Menu Planning and Records| </a:t>
            </a:r>
            <a:fld id="{C26AAFF7-C4D7-4A72-B8FA-A17532192431}" type="slidenum">
              <a:rPr lang="en-US" smtClean="0"/>
              <a:pPr/>
              <a:t>82</a:t>
            </a:fld>
            <a:endParaRPr lang="en-US" dirty="0"/>
          </a:p>
        </p:txBody>
      </p:sp>
    </p:spTree>
    <p:extLst>
      <p:ext uri="{BB962C8B-B14F-4D97-AF65-F5344CB8AC3E}">
        <p14:creationId xmlns:p14="http://schemas.microsoft.com/office/powerpoint/2010/main" val="21875565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Menu Records and Documentation</a:t>
            </a:r>
          </a:p>
        </p:txBody>
      </p:sp>
      <p:sp>
        <p:nvSpPr>
          <p:cNvPr id="6" name="Content Placeholder 5"/>
          <p:cNvSpPr>
            <a:spLocks noGrp="1"/>
          </p:cNvSpPr>
          <p:nvPr>
            <p:ph idx="13"/>
          </p:nvPr>
        </p:nvSpPr>
        <p:spPr>
          <a:xfrm>
            <a:off x="751111" y="1219200"/>
            <a:ext cx="10889904" cy="4982307"/>
          </a:xfrm>
        </p:spPr>
        <p:txBody>
          <a:bodyPr>
            <a:normAutofit/>
          </a:bodyPr>
          <a:lstStyle/>
          <a:p>
            <a:pPr marL="0" indent="0">
              <a:spcAft>
                <a:spcPts val="600"/>
              </a:spcAft>
              <a:buNone/>
            </a:pPr>
            <a:r>
              <a:rPr lang="en-US" dirty="0"/>
              <a:t>Center Daily Detailed Menu Record</a:t>
            </a:r>
          </a:p>
          <a:p>
            <a:pPr marL="0" indent="0">
              <a:spcAft>
                <a:spcPts val="600"/>
              </a:spcAft>
              <a:buNone/>
            </a:pPr>
            <a:endParaRPr lang="en-US" sz="4600" dirty="0"/>
          </a:p>
          <a:p>
            <a:endParaRPr lang="en-US" dirty="0"/>
          </a:p>
          <a:p>
            <a:endParaRPr lang="en-US" dirty="0"/>
          </a:p>
        </p:txBody>
      </p:sp>
      <p:pic>
        <p:nvPicPr>
          <p:cNvPr id="9" name="Picture 8" descr="Sample Center Daily Menu Record"/>
          <p:cNvPicPr/>
          <p:nvPr/>
        </p:nvPicPr>
        <p:blipFill>
          <a:blip r:embed="rId3"/>
          <a:stretch>
            <a:fillRect/>
          </a:stretch>
        </p:blipFill>
        <p:spPr>
          <a:xfrm>
            <a:off x="434304" y="1852246"/>
            <a:ext cx="9027748" cy="4543528"/>
          </a:xfrm>
          <a:prstGeom prst="rect">
            <a:avLst/>
          </a:prstGeom>
        </p:spPr>
      </p:pic>
      <p:sp>
        <p:nvSpPr>
          <p:cNvPr id="7" name="Slide Number Placeholder 7">
            <a:extLst>
              <a:ext uri="{FF2B5EF4-FFF2-40B4-BE49-F238E27FC236}">
                <a16:creationId xmlns:a16="http://schemas.microsoft.com/office/drawing/2014/main" id="{1847EEC1-67A5-47D7-B3A9-37BE95CC4863}"/>
              </a:ext>
            </a:extLst>
          </p:cNvPr>
          <p:cNvSpPr>
            <a:spLocks noGrp="1"/>
          </p:cNvSpPr>
          <p:nvPr>
            <p:ph type="sldNum" sz="quarter" idx="12"/>
          </p:nvPr>
        </p:nvSpPr>
        <p:spPr>
          <a:xfrm>
            <a:off x="9230662" y="6395774"/>
            <a:ext cx="2743200" cy="365125"/>
          </a:xfrm>
        </p:spPr>
        <p:txBody>
          <a:bodyPr/>
          <a:lstStyle/>
          <a:p>
            <a:r>
              <a:rPr lang="en-US" dirty="0"/>
              <a:t> CACFP Menu Planning and Records| </a:t>
            </a:r>
            <a:fld id="{C26AAFF7-C4D7-4A72-B8FA-A17532192431}" type="slidenum">
              <a:rPr lang="en-US" smtClean="0"/>
              <a:pPr/>
              <a:t>83</a:t>
            </a:fld>
            <a:endParaRPr lang="en-US" dirty="0"/>
          </a:p>
        </p:txBody>
      </p:sp>
    </p:spTree>
    <p:extLst>
      <p:ext uri="{BB962C8B-B14F-4D97-AF65-F5344CB8AC3E}">
        <p14:creationId xmlns:p14="http://schemas.microsoft.com/office/powerpoint/2010/main" val="33882905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863" y="0"/>
            <a:ext cx="10740042" cy="988601"/>
          </a:xfrm>
        </p:spPr>
        <p:txBody>
          <a:bodyPr>
            <a:normAutofit/>
          </a:bodyPr>
          <a:lstStyle/>
          <a:p>
            <a:r>
              <a:rPr lang="en-US" dirty="0"/>
              <a:t>Menu Records and Documentation</a:t>
            </a:r>
          </a:p>
        </p:txBody>
      </p:sp>
      <p:pic>
        <p:nvPicPr>
          <p:cNvPr id="2" name="Content Placeholder 1">
            <a:extLst>
              <a:ext uri="{FF2B5EF4-FFF2-40B4-BE49-F238E27FC236}">
                <a16:creationId xmlns:a16="http://schemas.microsoft.com/office/drawing/2014/main" id="{D66C335D-A402-4BDF-96A8-E6D931557B1B}"/>
              </a:ext>
            </a:extLst>
          </p:cNvPr>
          <p:cNvPicPr>
            <a:picLocks noGrp="1" noChangeAspect="1"/>
          </p:cNvPicPr>
          <p:nvPr>
            <p:ph idx="13"/>
          </p:nvPr>
        </p:nvPicPr>
        <p:blipFill>
          <a:blip r:embed="rId3"/>
          <a:stretch>
            <a:fillRect/>
          </a:stretch>
        </p:blipFill>
        <p:spPr>
          <a:xfrm>
            <a:off x="1058779" y="1111004"/>
            <a:ext cx="7539789" cy="5649895"/>
          </a:xfrm>
          <a:prstGeom prst="rect">
            <a:avLst/>
          </a:prstGeom>
        </p:spPr>
      </p:pic>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84</a:t>
            </a:fld>
            <a:endParaRPr lang="en-US" dirty="0"/>
          </a:p>
        </p:txBody>
      </p:sp>
    </p:spTree>
    <p:extLst>
      <p:ext uri="{BB962C8B-B14F-4D97-AF65-F5344CB8AC3E}">
        <p14:creationId xmlns:p14="http://schemas.microsoft.com/office/powerpoint/2010/main" val="18098760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Menu Records and Documentation</a:t>
            </a:r>
          </a:p>
        </p:txBody>
      </p:sp>
      <p:sp>
        <p:nvSpPr>
          <p:cNvPr id="6" name="Content Placeholder 5"/>
          <p:cNvSpPr>
            <a:spLocks noGrp="1"/>
          </p:cNvSpPr>
          <p:nvPr>
            <p:ph idx="13"/>
          </p:nvPr>
        </p:nvSpPr>
        <p:spPr>
          <a:xfrm>
            <a:off x="751111" y="1219200"/>
            <a:ext cx="10889904" cy="4982307"/>
          </a:xfrm>
        </p:spPr>
        <p:txBody>
          <a:bodyPr>
            <a:normAutofit/>
          </a:bodyPr>
          <a:lstStyle/>
          <a:p>
            <a:pPr marL="0" indent="0">
              <a:spcAft>
                <a:spcPts val="600"/>
              </a:spcAft>
              <a:buNone/>
            </a:pPr>
            <a:r>
              <a:rPr lang="en-US" dirty="0"/>
              <a:t>Product Nutrition Facts Labels with Ingredient Lists</a:t>
            </a:r>
          </a:p>
          <a:p>
            <a:pPr marL="0" indent="0">
              <a:buNone/>
            </a:pPr>
            <a:r>
              <a:rPr lang="en-US" sz="2800" b="1" i="1" dirty="0"/>
              <a:t>Labels are used to determine if product is creditable and serving size per age group.</a:t>
            </a:r>
          </a:p>
          <a:p>
            <a:endParaRPr lang="en-US" dirty="0"/>
          </a:p>
        </p:txBody>
      </p:sp>
      <p:sp>
        <p:nvSpPr>
          <p:cNvPr id="9" name="Slide Number Placeholder 7">
            <a:extLst>
              <a:ext uri="{FF2B5EF4-FFF2-40B4-BE49-F238E27FC236}">
                <a16:creationId xmlns:a16="http://schemas.microsoft.com/office/drawing/2014/main" id="{AA38BF96-4CD6-4CC8-BE67-108DE59847FA}"/>
              </a:ext>
            </a:extLst>
          </p:cNvPr>
          <p:cNvSpPr txBox="1">
            <a:spLocks/>
          </p:cNvSpPr>
          <p:nvPr/>
        </p:nvSpPr>
        <p:spPr>
          <a:xfrm>
            <a:off x="9048629" y="638241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CACFP Menu Planning and Records| </a:t>
            </a:r>
            <a:fld id="{C26AAFF7-C4D7-4A72-B8FA-A17532192431}" type="slidenum">
              <a:rPr lang="en-US" smtClean="0"/>
              <a:pPr/>
              <a:t>85</a:t>
            </a:fld>
            <a:endParaRPr lang="en-US" dirty="0"/>
          </a:p>
        </p:txBody>
      </p:sp>
      <p:pic>
        <p:nvPicPr>
          <p:cNvPr id="3" name="Picture 2">
            <a:extLst>
              <a:ext uri="{FF2B5EF4-FFF2-40B4-BE49-F238E27FC236}">
                <a16:creationId xmlns:a16="http://schemas.microsoft.com/office/drawing/2014/main" id="{18DC6EAB-2D7E-4FCE-BB34-18AEBD88042E}"/>
              </a:ext>
            </a:extLst>
          </p:cNvPr>
          <p:cNvPicPr>
            <a:picLocks noChangeAspect="1"/>
          </p:cNvPicPr>
          <p:nvPr/>
        </p:nvPicPr>
        <p:blipFill>
          <a:blip r:embed="rId3"/>
          <a:stretch>
            <a:fillRect/>
          </a:stretch>
        </p:blipFill>
        <p:spPr>
          <a:xfrm>
            <a:off x="2333625" y="2515265"/>
            <a:ext cx="7524750" cy="3867150"/>
          </a:xfrm>
          <a:prstGeom prst="rect">
            <a:avLst/>
          </a:prstGeom>
        </p:spPr>
      </p:pic>
    </p:spTree>
    <p:extLst>
      <p:ext uri="{BB962C8B-B14F-4D97-AF65-F5344CB8AC3E}">
        <p14:creationId xmlns:p14="http://schemas.microsoft.com/office/powerpoint/2010/main" val="32557443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Menu Records and Documentation</a:t>
            </a:r>
          </a:p>
        </p:txBody>
      </p:sp>
      <p:sp>
        <p:nvSpPr>
          <p:cNvPr id="2" name="Content Placeholder 1"/>
          <p:cNvSpPr>
            <a:spLocks noGrp="1"/>
          </p:cNvSpPr>
          <p:nvPr>
            <p:ph idx="13"/>
          </p:nvPr>
        </p:nvSpPr>
        <p:spPr/>
        <p:txBody>
          <a:bodyPr/>
          <a:lstStyle/>
          <a:p>
            <a:pPr marL="0" indent="0">
              <a:buNone/>
            </a:pPr>
            <a:r>
              <a:rPr lang="en-US" dirty="0"/>
              <a:t>CN Labels Verification Report</a:t>
            </a:r>
          </a:p>
        </p:txBody>
      </p:sp>
      <p:sp>
        <p:nvSpPr>
          <p:cNvPr id="7" name="Slide Number Placeholder 7">
            <a:extLst>
              <a:ext uri="{FF2B5EF4-FFF2-40B4-BE49-F238E27FC236}">
                <a16:creationId xmlns:a16="http://schemas.microsoft.com/office/drawing/2014/main" id="{C429C695-2378-4DFF-BCA4-F06422AD8866}"/>
              </a:ext>
            </a:extLst>
          </p:cNvPr>
          <p:cNvSpPr txBox="1">
            <a:spLocks/>
          </p:cNvSpPr>
          <p:nvPr/>
        </p:nvSpPr>
        <p:spPr>
          <a:xfrm>
            <a:off x="9048629" y="638241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CACFP Menu Planning and Records| </a:t>
            </a:r>
            <a:fld id="{C26AAFF7-C4D7-4A72-B8FA-A17532192431}" type="slidenum">
              <a:rPr lang="en-US" smtClean="0"/>
              <a:pPr/>
              <a:t>86</a:t>
            </a:fld>
            <a:endParaRPr lang="en-US" dirty="0"/>
          </a:p>
        </p:txBody>
      </p:sp>
      <p:pic>
        <p:nvPicPr>
          <p:cNvPr id="3" name="Picture 2">
            <a:extLst>
              <a:ext uri="{FF2B5EF4-FFF2-40B4-BE49-F238E27FC236}">
                <a16:creationId xmlns:a16="http://schemas.microsoft.com/office/drawing/2014/main" id="{4B23A291-8B66-4FF0-8290-90DA002AFB24}"/>
              </a:ext>
            </a:extLst>
          </p:cNvPr>
          <p:cNvPicPr>
            <a:picLocks noChangeAspect="1"/>
          </p:cNvPicPr>
          <p:nvPr/>
        </p:nvPicPr>
        <p:blipFill>
          <a:blip r:embed="rId3"/>
          <a:stretch>
            <a:fillRect/>
          </a:stretch>
        </p:blipFill>
        <p:spPr>
          <a:xfrm>
            <a:off x="1385862" y="1946802"/>
            <a:ext cx="7662767" cy="4743617"/>
          </a:xfrm>
          <a:prstGeom prst="rect">
            <a:avLst/>
          </a:prstGeom>
        </p:spPr>
      </p:pic>
    </p:spTree>
    <p:extLst>
      <p:ext uri="{BB962C8B-B14F-4D97-AF65-F5344CB8AC3E}">
        <p14:creationId xmlns:p14="http://schemas.microsoft.com/office/powerpoint/2010/main" val="8339135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Records and Documentation</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87</a:t>
            </a:fld>
            <a:endParaRPr lang="en-US" dirty="0"/>
          </a:p>
        </p:txBody>
      </p:sp>
      <p:pic>
        <p:nvPicPr>
          <p:cNvPr id="5" name="Picture 4">
            <a:extLst>
              <a:ext uri="{FF2B5EF4-FFF2-40B4-BE49-F238E27FC236}">
                <a16:creationId xmlns:a16="http://schemas.microsoft.com/office/drawing/2014/main" id="{6354483C-B4F7-48C0-9670-8DC367D81EB7}"/>
              </a:ext>
            </a:extLst>
          </p:cNvPr>
          <p:cNvPicPr>
            <a:picLocks noChangeAspect="1"/>
          </p:cNvPicPr>
          <p:nvPr/>
        </p:nvPicPr>
        <p:blipFill>
          <a:blip r:embed="rId3"/>
          <a:stretch>
            <a:fillRect/>
          </a:stretch>
        </p:blipFill>
        <p:spPr>
          <a:xfrm>
            <a:off x="1611829" y="976217"/>
            <a:ext cx="7618833" cy="5881783"/>
          </a:xfrm>
          <a:prstGeom prst="rect">
            <a:avLst/>
          </a:prstGeom>
        </p:spPr>
      </p:pic>
    </p:spTree>
    <p:extLst>
      <p:ext uri="{BB962C8B-B14F-4D97-AF65-F5344CB8AC3E}">
        <p14:creationId xmlns:p14="http://schemas.microsoft.com/office/powerpoint/2010/main" val="6334585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Records and Documentation</a:t>
            </a:r>
          </a:p>
        </p:txBody>
      </p:sp>
      <p:pic>
        <p:nvPicPr>
          <p:cNvPr id="2" name="Content Placeholder 1">
            <a:extLst>
              <a:ext uri="{FF2B5EF4-FFF2-40B4-BE49-F238E27FC236}">
                <a16:creationId xmlns:a16="http://schemas.microsoft.com/office/drawing/2014/main" id="{AD2D6CDC-41E4-48A1-AE50-DA36C7820185}"/>
              </a:ext>
            </a:extLst>
          </p:cNvPr>
          <p:cNvPicPr>
            <a:picLocks noGrp="1" noChangeAspect="1"/>
          </p:cNvPicPr>
          <p:nvPr>
            <p:ph idx="13"/>
          </p:nvPr>
        </p:nvPicPr>
        <p:blipFill>
          <a:blip r:embed="rId3"/>
          <a:stretch>
            <a:fillRect/>
          </a:stretch>
        </p:blipFill>
        <p:spPr>
          <a:xfrm>
            <a:off x="2520545" y="988601"/>
            <a:ext cx="6463034" cy="6132655"/>
          </a:xfrm>
          <a:prstGeom prst="rect">
            <a:avLst/>
          </a:prstGeom>
        </p:spPr>
      </p:pic>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88</a:t>
            </a:fld>
            <a:endParaRPr lang="en-US" dirty="0"/>
          </a:p>
        </p:txBody>
      </p:sp>
    </p:spTree>
    <p:extLst>
      <p:ext uri="{BB962C8B-B14F-4D97-AF65-F5344CB8AC3E}">
        <p14:creationId xmlns:p14="http://schemas.microsoft.com/office/powerpoint/2010/main" val="13251315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Menu Records and Documentation</a:t>
            </a:r>
          </a:p>
        </p:txBody>
      </p:sp>
      <p:sp>
        <p:nvSpPr>
          <p:cNvPr id="2" name="Content Placeholder 1"/>
          <p:cNvSpPr>
            <a:spLocks noGrp="1"/>
          </p:cNvSpPr>
          <p:nvPr>
            <p:ph idx="13"/>
          </p:nvPr>
        </p:nvSpPr>
        <p:spPr>
          <a:xfrm>
            <a:off x="592015" y="1179434"/>
            <a:ext cx="11007969" cy="5360514"/>
          </a:xfrm>
        </p:spPr>
        <p:txBody>
          <a:bodyPr>
            <a:normAutofit fontScale="70000" lnSpcReduction="20000"/>
          </a:bodyPr>
          <a:lstStyle/>
          <a:p>
            <a:pPr marL="0" indent="0">
              <a:buNone/>
            </a:pPr>
            <a:r>
              <a:rPr lang="en-US" sz="5100" b="1" dirty="0"/>
              <a:t>Manufacturer Product Formulation Statements</a:t>
            </a:r>
          </a:p>
          <a:p>
            <a:pPr marL="0" indent="0">
              <a:buNone/>
            </a:pPr>
            <a:r>
              <a:rPr lang="en-US" dirty="0"/>
              <a:t>Must be on the manufacturer’s letterhead and include:</a:t>
            </a:r>
          </a:p>
          <a:p>
            <a:pPr lvl="1">
              <a:spcBef>
                <a:spcPts val="600"/>
              </a:spcBef>
              <a:spcAft>
                <a:spcPts val="600"/>
              </a:spcAft>
              <a:buFont typeface="Wingdings" panose="05000000000000000000" pitchFamily="2" charset="2"/>
              <a:buChar char="§"/>
            </a:pPr>
            <a:r>
              <a:rPr lang="en-US" sz="4000" dirty="0"/>
              <a:t>Product name and product code</a:t>
            </a:r>
          </a:p>
          <a:p>
            <a:pPr lvl="1">
              <a:spcBef>
                <a:spcPts val="600"/>
              </a:spcBef>
              <a:spcAft>
                <a:spcPts val="600"/>
              </a:spcAft>
              <a:buFont typeface="Wingdings" panose="05000000000000000000" pitchFamily="2" charset="2"/>
              <a:buChar char="§"/>
            </a:pPr>
            <a:r>
              <a:rPr lang="en-US" sz="4000" dirty="0"/>
              <a:t>A description of all ingredients as listed in the FBG for CNP, i.e. grain products must be specified whole grain or enriched; </a:t>
            </a:r>
          </a:p>
          <a:p>
            <a:pPr lvl="1">
              <a:spcBef>
                <a:spcPts val="600"/>
              </a:spcBef>
              <a:spcAft>
                <a:spcPts val="600"/>
              </a:spcAft>
              <a:buFont typeface="Wingdings" panose="05000000000000000000" pitchFamily="2" charset="2"/>
              <a:buChar char="§"/>
            </a:pPr>
            <a:r>
              <a:rPr lang="en-US" sz="4000" dirty="0"/>
              <a:t>The ingredient weight per serving of each ingredient to be credited; </a:t>
            </a:r>
          </a:p>
          <a:p>
            <a:pPr lvl="1">
              <a:spcBef>
                <a:spcPts val="600"/>
              </a:spcBef>
              <a:spcAft>
                <a:spcPts val="600"/>
              </a:spcAft>
              <a:buFont typeface="Wingdings" panose="05000000000000000000" pitchFamily="2" charset="2"/>
              <a:buChar char="§"/>
            </a:pPr>
            <a:r>
              <a:rPr lang="en-US" sz="4000" dirty="0"/>
              <a:t>The weight of ingredients specified as raw or cooked weight;  </a:t>
            </a:r>
          </a:p>
          <a:p>
            <a:pPr lvl="1">
              <a:spcBef>
                <a:spcPts val="600"/>
              </a:spcBef>
              <a:spcAft>
                <a:spcPts val="600"/>
              </a:spcAft>
              <a:buFont typeface="Wingdings" panose="05000000000000000000" pitchFamily="2" charset="2"/>
              <a:buChar char="§"/>
            </a:pPr>
            <a:r>
              <a:rPr lang="en-US" sz="4000" dirty="0"/>
              <a:t>The weight or volume of the product serving size, or the number of pieces per serving; </a:t>
            </a:r>
          </a:p>
          <a:p>
            <a:pPr lvl="1">
              <a:spcBef>
                <a:spcPts val="600"/>
              </a:spcBef>
              <a:spcAft>
                <a:spcPts val="600"/>
              </a:spcAft>
              <a:buFont typeface="Wingdings" panose="05000000000000000000" pitchFamily="2" charset="2"/>
              <a:buChar char="§"/>
            </a:pPr>
            <a:r>
              <a:rPr lang="en-US" sz="4000" dirty="0"/>
              <a:t>Manufacturer’s authorized individual name, signature and telephone number; and </a:t>
            </a:r>
          </a:p>
          <a:p>
            <a:pPr lvl="1">
              <a:spcBef>
                <a:spcPts val="600"/>
              </a:spcBef>
              <a:spcAft>
                <a:spcPts val="600"/>
              </a:spcAft>
              <a:buFont typeface="Wingdings" panose="05000000000000000000" pitchFamily="2" charset="2"/>
              <a:buChar char="§"/>
            </a:pPr>
            <a:r>
              <a:rPr lang="en-US" sz="4000" dirty="0"/>
              <a:t>Detailed breakdown of how the product credits toward each component of the meal</a:t>
            </a:r>
          </a:p>
          <a:p>
            <a:endParaRPr lang="en-US" dirty="0"/>
          </a:p>
        </p:txBody>
      </p:sp>
      <p:sp>
        <p:nvSpPr>
          <p:cNvPr id="5" name="Slide Number Placeholder 7">
            <a:extLst>
              <a:ext uri="{FF2B5EF4-FFF2-40B4-BE49-F238E27FC236}">
                <a16:creationId xmlns:a16="http://schemas.microsoft.com/office/drawing/2014/main" id="{2E00472F-6C3B-4681-83DE-D4E3181C6300}"/>
              </a:ext>
            </a:extLst>
          </p:cNvPr>
          <p:cNvSpPr>
            <a:spLocks noGrp="1"/>
          </p:cNvSpPr>
          <p:nvPr>
            <p:ph type="sldNum" sz="quarter" idx="12"/>
          </p:nvPr>
        </p:nvSpPr>
        <p:spPr>
          <a:xfrm>
            <a:off x="9230662" y="6395774"/>
            <a:ext cx="2743200" cy="365125"/>
          </a:xfrm>
        </p:spPr>
        <p:txBody>
          <a:bodyPr/>
          <a:lstStyle/>
          <a:p>
            <a:r>
              <a:rPr lang="en-US" dirty="0"/>
              <a:t> CACFP Menu Planning and Records| </a:t>
            </a:r>
            <a:fld id="{C26AAFF7-C4D7-4A72-B8FA-A17532192431}" type="slidenum">
              <a:rPr lang="en-US" smtClean="0"/>
              <a:pPr/>
              <a:t>89</a:t>
            </a:fld>
            <a:endParaRPr lang="en-US" dirty="0"/>
          </a:p>
        </p:txBody>
      </p:sp>
    </p:spTree>
    <p:extLst>
      <p:ext uri="{BB962C8B-B14F-4D97-AF65-F5344CB8AC3E}">
        <p14:creationId xmlns:p14="http://schemas.microsoft.com/office/powerpoint/2010/main" val="466069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Planning and Using Cycle Menus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Cycle Menus Decrease Repetitive Functions</a:t>
            </a:r>
          </a:p>
          <a:p>
            <a:pPr marL="0" indent="0">
              <a:buNone/>
            </a:pPr>
            <a:endParaRPr lang="en-US" sz="1600" dirty="0"/>
          </a:p>
          <a:p>
            <a:pPr>
              <a:spcBef>
                <a:spcPts val="1200"/>
              </a:spcBef>
              <a:spcAft>
                <a:spcPts val="1200"/>
              </a:spcAft>
              <a:buFont typeface="Wingdings" panose="05000000000000000000" pitchFamily="2" charset="2"/>
              <a:buChar char="§"/>
            </a:pPr>
            <a:r>
              <a:rPr lang="en-US" dirty="0"/>
              <a:t> </a:t>
            </a:r>
            <a:r>
              <a:rPr lang="en-US" sz="3600" dirty="0"/>
              <a:t>Gathering resources for planning</a:t>
            </a:r>
          </a:p>
          <a:p>
            <a:pPr>
              <a:spcBef>
                <a:spcPts val="1200"/>
              </a:spcBef>
              <a:spcAft>
                <a:spcPts val="1200"/>
              </a:spcAft>
              <a:buFont typeface="Wingdings" panose="05000000000000000000" pitchFamily="2" charset="2"/>
              <a:buChar char="§"/>
            </a:pPr>
            <a:r>
              <a:rPr lang="en-US" sz="3600" dirty="0"/>
              <a:t> Selecting food</a:t>
            </a:r>
          </a:p>
          <a:p>
            <a:pPr>
              <a:spcBef>
                <a:spcPts val="1200"/>
              </a:spcBef>
              <a:spcAft>
                <a:spcPts val="1200"/>
              </a:spcAft>
              <a:buFont typeface="Wingdings" panose="05000000000000000000" pitchFamily="2" charset="2"/>
              <a:buChar char="§"/>
            </a:pPr>
            <a:r>
              <a:rPr lang="en-US" sz="3600" dirty="0"/>
              <a:t> Determining cost and budgetary measures</a:t>
            </a:r>
          </a:p>
          <a:p>
            <a:pPr>
              <a:spcBef>
                <a:spcPts val="1200"/>
              </a:spcBef>
              <a:spcAft>
                <a:spcPts val="1200"/>
              </a:spcAft>
              <a:buFont typeface="Wingdings" panose="05000000000000000000" pitchFamily="2" charset="2"/>
              <a:buChar char="§"/>
            </a:pPr>
            <a:r>
              <a:rPr lang="en-US" sz="3600" dirty="0"/>
              <a:t> Identifying the source for food purchasing</a:t>
            </a: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9</a:t>
            </a:fld>
            <a:endParaRPr lang="en-US" dirty="0"/>
          </a:p>
        </p:txBody>
      </p:sp>
      <p:pic>
        <p:nvPicPr>
          <p:cNvPr id="2" name="Picture 1">
            <a:extLst>
              <a:ext uri="{FF2B5EF4-FFF2-40B4-BE49-F238E27FC236}">
                <a16:creationId xmlns:a16="http://schemas.microsoft.com/office/drawing/2014/main" id="{3CE145A1-F587-40CC-9371-0B4A72D17B4E}"/>
              </a:ext>
            </a:extLst>
          </p:cNvPr>
          <p:cNvPicPr>
            <a:picLocks noChangeAspect="1"/>
          </p:cNvPicPr>
          <p:nvPr/>
        </p:nvPicPr>
        <p:blipFill>
          <a:blip r:embed="rId3"/>
          <a:stretch>
            <a:fillRect/>
          </a:stretch>
        </p:blipFill>
        <p:spPr>
          <a:xfrm>
            <a:off x="1261241" y="5470552"/>
            <a:ext cx="7711030" cy="1513571"/>
          </a:xfrm>
          <a:prstGeom prst="rect">
            <a:avLst/>
          </a:prstGeom>
        </p:spPr>
      </p:pic>
    </p:spTree>
    <p:extLst>
      <p:ext uri="{BB962C8B-B14F-4D97-AF65-F5344CB8AC3E}">
        <p14:creationId xmlns:p14="http://schemas.microsoft.com/office/powerpoint/2010/main" val="32976733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Records and Documentation</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CN Label and Product Formulation Statement Activity</a:t>
            </a:r>
          </a:p>
          <a:p>
            <a:pPr marL="0" indent="0">
              <a:buNone/>
            </a:pPr>
            <a:endParaRPr lang="en-US" sz="1800" dirty="0"/>
          </a:p>
          <a:p>
            <a:pPr>
              <a:spcBef>
                <a:spcPts val="1200"/>
              </a:spcBef>
              <a:spcAft>
                <a:spcPts val="1200"/>
              </a:spcAft>
              <a:buFont typeface="Wingdings" panose="05000000000000000000" pitchFamily="2" charset="2"/>
              <a:buChar char="§"/>
            </a:pPr>
            <a:r>
              <a:rPr lang="en-US" sz="3600" dirty="0"/>
              <a:t>Corn dog product sheet</a:t>
            </a:r>
          </a:p>
          <a:p>
            <a:pPr>
              <a:spcBef>
                <a:spcPts val="1200"/>
              </a:spcBef>
              <a:spcAft>
                <a:spcPts val="1200"/>
              </a:spcAft>
              <a:buFont typeface="Wingdings" panose="05000000000000000000" pitchFamily="2" charset="2"/>
              <a:buChar char="§"/>
            </a:pPr>
            <a:endParaRPr lang="en-US" sz="3600" dirty="0"/>
          </a:p>
          <a:p>
            <a:pPr>
              <a:spcBef>
                <a:spcPts val="1200"/>
              </a:spcBef>
              <a:spcAft>
                <a:spcPts val="1200"/>
              </a:spcAft>
              <a:buFont typeface="Wingdings" panose="05000000000000000000" pitchFamily="2" charset="2"/>
              <a:buChar char="§"/>
            </a:pPr>
            <a:r>
              <a:rPr lang="en-US" sz="3600" dirty="0"/>
              <a:t>Chicken nuggets product statement and product label</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90</a:t>
            </a:fld>
            <a:endParaRPr lang="en-US" dirty="0"/>
          </a:p>
        </p:txBody>
      </p:sp>
      <p:pic>
        <p:nvPicPr>
          <p:cNvPr id="12" name="Picture 11">
            <a:extLst>
              <a:ext uri="{FF2B5EF4-FFF2-40B4-BE49-F238E27FC236}">
                <a16:creationId xmlns:a16="http://schemas.microsoft.com/office/drawing/2014/main" id="{2F9EC5EA-48BE-4EAD-A81B-BC70A729E7DF}"/>
              </a:ext>
            </a:extLst>
          </p:cNvPr>
          <p:cNvPicPr>
            <a:picLocks noChangeAspect="1"/>
          </p:cNvPicPr>
          <p:nvPr/>
        </p:nvPicPr>
        <p:blipFill>
          <a:blip r:embed="rId3"/>
          <a:stretch>
            <a:fillRect/>
          </a:stretch>
        </p:blipFill>
        <p:spPr>
          <a:xfrm>
            <a:off x="6477523" y="2299168"/>
            <a:ext cx="1593051" cy="1429661"/>
          </a:xfrm>
          <a:prstGeom prst="rect">
            <a:avLst/>
          </a:prstGeom>
        </p:spPr>
      </p:pic>
      <p:pic>
        <p:nvPicPr>
          <p:cNvPr id="14" name="Picture 13">
            <a:extLst>
              <a:ext uri="{FF2B5EF4-FFF2-40B4-BE49-F238E27FC236}">
                <a16:creationId xmlns:a16="http://schemas.microsoft.com/office/drawing/2014/main" id="{EF218D6A-319B-4C39-BED2-B57117D34C3E}"/>
              </a:ext>
            </a:extLst>
          </p:cNvPr>
          <p:cNvPicPr>
            <a:picLocks noChangeAspect="1"/>
          </p:cNvPicPr>
          <p:nvPr/>
        </p:nvPicPr>
        <p:blipFill>
          <a:blip r:embed="rId4"/>
          <a:stretch>
            <a:fillRect/>
          </a:stretch>
        </p:blipFill>
        <p:spPr>
          <a:xfrm>
            <a:off x="1312912" y="4563710"/>
            <a:ext cx="2309290" cy="2197189"/>
          </a:xfrm>
          <a:prstGeom prst="rect">
            <a:avLst/>
          </a:prstGeom>
        </p:spPr>
      </p:pic>
    </p:spTree>
    <p:extLst>
      <p:ext uri="{BB962C8B-B14F-4D97-AF65-F5344CB8AC3E}">
        <p14:creationId xmlns:p14="http://schemas.microsoft.com/office/powerpoint/2010/main" val="37458634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Records and Documentation</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CN Label and Product Formulation Statement Activity- Continued</a:t>
            </a:r>
          </a:p>
          <a:p>
            <a:pPr marL="0" indent="0">
              <a:buNone/>
            </a:pPr>
            <a:endParaRPr lang="en-US" sz="1800" dirty="0"/>
          </a:p>
          <a:p>
            <a:pPr>
              <a:spcBef>
                <a:spcPts val="1200"/>
              </a:spcBef>
              <a:spcAft>
                <a:spcPts val="1200"/>
              </a:spcAft>
              <a:buFont typeface="Wingdings" panose="05000000000000000000" pitchFamily="2" charset="2"/>
              <a:buChar char="§"/>
            </a:pPr>
            <a:r>
              <a:rPr lang="en-US" sz="3600" dirty="0"/>
              <a:t> Fish sticks product label</a:t>
            </a:r>
          </a:p>
          <a:p>
            <a:pPr marL="0" indent="0">
              <a:spcBef>
                <a:spcPts val="1200"/>
              </a:spcBef>
              <a:spcAft>
                <a:spcPts val="1200"/>
              </a:spcAft>
              <a:buNone/>
            </a:pPr>
            <a:endParaRPr lang="en-US" sz="3600" dirty="0"/>
          </a:p>
          <a:p>
            <a:pPr>
              <a:spcBef>
                <a:spcPts val="1200"/>
              </a:spcBef>
              <a:spcAft>
                <a:spcPts val="1200"/>
              </a:spcAft>
              <a:buFont typeface="Wingdings" panose="05000000000000000000" pitchFamily="2" charset="2"/>
              <a:buChar char="§"/>
            </a:pPr>
            <a:r>
              <a:rPr lang="en-US" sz="3600" dirty="0"/>
              <a:t> Turkey wrap recipe- Turkey CN label </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91</a:t>
            </a:fld>
            <a:endParaRPr lang="en-US" dirty="0"/>
          </a:p>
        </p:txBody>
      </p:sp>
      <p:pic>
        <p:nvPicPr>
          <p:cNvPr id="10" name="Picture 9">
            <a:extLst>
              <a:ext uri="{FF2B5EF4-FFF2-40B4-BE49-F238E27FC236}">
                <a16:creationId xmlns:a16="http://schemas.microsoft.com/office/drawing/2014/main" id="{45CACF15-8877-44AC-BD03-F8EF0669B5B6}"/>
              </a:ext>
            </a:extLst>
          </p:cNvPr>
          <p:cNvPicPr>
            <a:picLocks noChangeAspect="1"/>
          </p:cNvPicPr>
          <p:nvPr/>
        </p:nvPicPr>
        <p:blipFill>
          <a:blip r:embed="rId3"/>
          <a:stretch>
            <a:fillRect/>
          </a:stretch>
        </p:blipFill>
        <p:spPr>
          <a:xfrm>
            <a:off x="7849146" y="4094922"/>
            <a:ext cx="2753116" cy="1835411"/>
          </a:xfrm>
          <a:prstGeom prst="rect">
            <a:avLst/>
          </a:prstGeom>
        </p:spPr>
      </p:pic>
      <p:pic>
        <p:nvPicPr>
          <p:cNvPr id="7" name="Picture 6">
            <a:extLst>
              <a:ext uri="{FF2B5EF4-FFF2-40B4-BE49-F238E27FC236}">
                <a16:creationId xmlns:a16="http://schemas.microsoft.com/office/drawing/2014/main" id="{30FF0AAA-8F2D-43BA-9AC9-2099CCE52F43}"/>
              </a:ext>
            </a:extLst>
          </p:cNvPr>
          <p:cNvPicPr>
            <a:picLocks noChangeAspect="1"/>
          </p:cNvPicPr>
          <p:nvPr/>
        </p:nvPicPr>
        <p:blipFill>
          <a:blip r:embed="rId4"/>
          <a:stretch>
            <a:fillRect/>
          </a:stretch>
        </p:blipFill>
        <p:spPr>
          <a:xfrm>
            <a:off x="5436447" y="2077277"/>
            <a:ext cx="2412699" cy="2412699"/>
          </a:xfrm>
          <a:prstGeom prst="rect">
            <a:avLst/>
          </a:prstGeom>
        </p:spPr>
      </p:pic>
    </p:spTree>
    <p:extLst>
      <p:ext uri="{BB962C8B-B14F-4D97-AF65-F5344CB8AC3E}">
        <p14:creationId xmlns:p14="http://schemas.microsoft.com/office/powerpoint/2010/main" val="9745049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Records and Documentation</a:t>
            </a:r>
          </a:p>
        </p:txBody>
      </p:sp>
      <p:sp>
        <p:nvSpPr>
          <p:cNvPr id="6" name="Content Placeholder 5"/>
          <p:cNvSpPr>
            <a:spLocks noGrp="1"/>
          </p:cNvSpPr>
          <p:nvPr>
            <p:ph idx="13"/>
          </p:nvPr>
        </p:nvSpPr>
        <p:spPr>
          <a:xfrm>
            <a:off x="507310" y="1311751"/>
            <a:ext cx="6037870" cy="5265512"/>
          </a:xfrm>
        </p:spPr>
        <p:txBody>
          <a:bodyPr>
            <a:normAutofit/>
          </a:bodyPr>
          <a:lstStyle/>
          <a:p>
            <a:pPr marL="0" indent="0">
              <a:buNone/>
            </a:pPr>
            <a:r>
              <a:rPr lang="en-US" dirty="0"/>
              <a:t>Food Receipts and Invoices- Centers only</a:t>
            </a:r>
          </a:p>
          <a:p>
            <a:pPr marL="0" indent="0">
              <a:buNone/>
            </a:pPr>
            <a:endParaRPr lang="en-US" dirty="0"/>
          </a:p>
          <a:p>
            <a:pPr marL="0" indent="0" algn="ctr">
              <a:buNone/>
            </a:pPr>
            <a:r>
              <a:rPr lang="en-US" sz="3600" dirty="0"/>
              <a:t>These are records of cost and quantity of food purchased with any cost reductions or invoice of amount of meals or food use or received</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92</a:t>
            </a:fld>
            <a:endParaRPr lang="en-US" dirty="0"/>
          </a:p>
        </p:txBody>
      </p:sp>
      <p:pic>
        <p:nvPicPr>
          <p:cNvPr id="14" name="Picture 13">
            <a:extLst>
              <a:ext uri="{FF2B5EF4-FFF2-40B4-BE49-F238E27FC236}">
                <a16:creationId xmlns:a16="http://schemas.microsoft.com/office/drawing/2014/main" id="{CD223E6A-E543-4CC0-BC3C-7A1F3EE1AB4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06745" y="2167525"/>
            <a:ext cx="4877946" cy="3793958"/>
          </a:xfrm>
          <a:prstGeom prst="rect">
            <a:avLst/>
          </a:prstGeom>
        </p:spPr>
      </p:pic>
    </p:spTree>
    <p:extLst>
      <p:ext uri="{BB962C8B-B14F-4D97-AF65-F5344CB8AC3E}">
        <p14:creationId xmlns:p14="http://schemas.microsoft.com/office/powerpoint/2010/main" val="74805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Records and Documentation</a:t>
            </a:r>
          </a:p>
        </p:txBody>
      </p:sp>
      <p:sp>
        <p:nvSpPr>
          <p:cNvPr id="6" name="Content Placeholder 5"/>
          <p:cNvSpPr>
            <a:spLocks noGrp="1"/>
          </p:cNvSpPr>
          <p:nvPr>
            <p:ph idx="13"/>
          </p:nvPr>
        </p:nvSpPr>
        <p:spPr>
          <a:xfrm>
            <a:off x="7010402" y="1494313"/>
            <a:ext cx="5021177" cy="4760873"/>
          </a:xfrm>
        </p:spPr>
        <p:txBody>
          <a:bodyPr>
            <a:normAutofit/>
          </a:bodyPr>
          <a:lstStyle/>
          <a:p>
            <a:pPr marL="0" indent="0" algn="ctr">
              <a:buNone/>
            </a:pPr>
            <a:endParaRPr lang="en-US" dirty="0"/>
          </a:p>
          <a:p>
            <a:pPr marL="0" indent="0" algn="ctr">
              <a:buNone/>
            </a:pPr>
            <a:endParaRPr lang="en-US" dirty="0"/>
          </a:p>
          <a:p>
            <a:pPr marL="0" indent="0" algn="ctr">
              <a:buNone/>
            </a:pPr>
            <a:r>
              <a:rPr lang="en-US" dirty="0"/>
              <a:t>Monthly Food Inventory Record</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93</a:t>
            </a:fld>
            <a:endParaRPr lang="en-US" dirty="0"/>
          </a:p>
        </p:txBody>
      </p:sp>
      <p:pic>
        <p:nvPicPr>
          <p:cNvPr id="5" name="Picture 4" descr="Monthly Food Physical Inventory example">
            <a:extLst>
              <a:ext uri="{FF2B5EF4-FFF2-40B4-BE49-F238E27FC236}">
                <a16:creationId xmlns:a16="http://schemas.microsoft.com/office/drawing/2014/main" id="{5AA65349-AD6C-477E-806E-9B914B000823}"/>
              </a:ext>
            </a:extLst>
          </p:cNvPr>
          <p:cNvPicPr/>
          <p:nvPr/>
        </p:nvPicPr>
        <p:blipFill>
          <a:blip r:embed="rId3"/>
          <a:stretch>
            <a:fillRect/>
          </a:stretch>
        </p:blipFill>
        <p:spPr>
          <a:xfrm>
            <a:off x="0" y="988601"/>
            <a:ext cx="7010402" cy="5772298"/>
          </a:xfrm>
          <a:prstGeom prst="rect">
            <a:avLst/>
          </a:prstGeom>
        </p:spPr>
      </p:pic>
    </p:spTree>
    <p:extLst>
      <p:ext uri="{BB962C8B-B14F-4D97-AF65-F5344CB8AC3E}">
        <p14:creationId xmlns:p14="http://schemas.microsoft.com/office/powerpoint/2010/main" val="10391173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Menu Records and Documentation</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94</a:t>
            </a:fld>
            <a:endParaRPr lang="en-US" dirty="0"/>
          </a:p>
        </p:txBody>
      </p:sp>
      <p:pic>
        <p:nvPicPr>
          <p:cNvPr id="5" name="Content Placeholder 4" descr="Cost of Food Used Worksheet example">
            <a:extLst>
              <a:ext uri="{FF2B5EF4-FFF2-40B4-BE49-F238E27FC236}">
                <a16:creationId xmlns:a16="http://schemas.microsoft.com/office/drawing/2014/main" id="{6E0F595B-B548-48AB-99D3-F21FAD22F267}"/>
              </a:ext>
            </a:extLst>
          </p:cNvPr>
          <p:cNvPicPr>
            <a:picLocks noGrp="1"/>
          </p:cNvPicPr>
          <p:nvPr>
            <p:ph idx="13"/>
          </p:nvPr>
        </p:nvPicPr>
        <p:blipFill>
          <a:blip r:embed="rId3"/>
          <a:stretch>
            <a:fillRect/>
          </a:stretch>
        </p:blipFill>
        <p:spPr>
          <a:xfrm>
            <a:off x="2882106" y="1596231"/>
            <a:ext cx="6572250" cy="4248150"/>
          </a:xfrm>
          <a:prstGeom prst="rect">
            <a:avLst/>
          </a:prstGeom>
        </p:spPr>
      </p:pic>
    </p:spTree>
    <p:extLst>
      <p:ext uri="{BB962C8B-B14F-4D97-AF65-F5344CB8AC3E}">
        <p14:creationId xmlns:p14="http://schemas.microsoft.com/office/powerpoint/2010/main" val="19757766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Lunch Break</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95</a:t>
            </a:fld>
            <a:endParaRPr lang="en-US" dirty="0"/>
          </a:p>
        </p:txBody>
      </p:sp>
      <p:pic>
        <p:nvPicPr>
          <p:cNvPr id="5" name="Content Placeholder 4" descr="Soup, Salad and sandwich on a plate"/>
          <p:cNvPicPr>
            <a:picLocks noGrp="1" noChangeAspect="1"/>
          </p:cNvPicPr>
          <p:nvPr>
            <p:ph idx="13"/>
          </p:nvPr>
        </p:nvPicPr>
        <p:blipFill>
          <a:blip r:embed="rId3">
            <a:extLst>
              <a:ext uri="{28A0092B-C50C-407E-A947-70E740481C1C}">
                <a14:useLocalDpi xmlns:a14="http://schemas.microsoft.com/office/drawing/2010/main" val="0"/>
              </a:ext>
            </a:extLst>
          </a:blip>
          <a:stretch>
            <a:fillRect/>
          </a:stretch>
        </p:blipFill>
        <p:spPr>
          <a:xfrm>
            <a:off x="602114" y="1317222"/>
            <a:ext cx="6096000" cy="4552950"/>
          </a:xfrm>
        </p:spPr>
      </p:pic>
      <p:sp>
        <p:nvSpPr>
          <p:cNvPr id="2" name="Rectangle 1"/>
          <p:cNvSpPr/>
          <p:nvPr/>
        </p:nvSpPr>
        <p:spPr>
          <a:xfrm>
            <a:off x="6724357" y="2560320"/>
            <a:ext cx="4867422" cy="2616101"/>
          </a:xfrm>
          <a:prstGeom prst="rect">
            <a:avLst/>
          </a:prstGeom>
        </p:spPr>
        <p:txBody>
          <a:bodyPr wrap="square">
            <a:spAutoFit/>
          </a:bodyPr>
          <a:lstStyle/>
          <a:p>
            <a:pPr algn="ctr"/>
            <a:r>
              <a:rPr lang="en-US" sz="4000" b="1" cap="all" dirty="0">
                <a:ln w="15875" cmpd="sng">
                  <a:solidFill>
                    <a:schemeClr val="accent4">
                      <a:shade val="50000"/>
                      <a:satMod val="120000"/>
                    </a:schemeClr>
                  </a:solidFill>
                  <a:prstDash val="solid"/>
                </a:ln>
                <a:solidFill>
                  <a:schemeClr val="accent4"/>
                </a:solidFill>
                <a:effectLst>
                  <a:reflection stA="0" endPos="25000" dir="5400000" sy="-100000" algn="bl" rotWithShape="0"/>
                </a:effectLst>
              </a:rPr>
              <a:t>Starting </a:t>
            </a:r>
          </a:p>
          <a:p>
            <a:pPr algn="ctr"/>
            <a:r>
              <a:rPr lang="en-US" sz="4000" b="1" cap="all" dirty="0">
                <a:ln w="15875" cmpd="sng">
                  <a:solidFill>
                    <a:schemeClr val="accent4">
                      <a:shade val="50000"/>
                      <a:satMod val="120000"/>
                    </a:schemeClr>
                  </a:solidFill>
                  <a:prstDash val="solid"/>
                </a:ln>
                <a:solidFill>
                  <a:schemeClr val="accent4"/>
                </a:solidFill>
                <a:effectLst>
                  <a:reflection stA="0" endPos="25000" dir="5400000" sy="-100000" algn="bl" rotWithShape="0"/>
                </a:effectLst>
              </a:rPr>
              <a:t>back </a:t>
            </a:r>
          </a:p>
          <a:p>
            <a:pPr algn="ctr"/>
            <a:r>
              <a:rPr lang="en-US" sz="4000" b="1" cap="all" dirty="0">
                <a:ln w="15875" cmpd="sng">
                  <a:solidFill>
                    <a:schemeClr val="accent4">
                      <a:shade val="50000"/>
                      <a:satMod val="120000"/>
                    </a:schemeClr>
                  </a:solidFill>
                  <a:prstDash val="solid"/>
                </a:ln>
                <a:solidFill>
                  <a:schemeClr val="accent4"/>
                </a:solidFill>
                <a:effectLst>
                  <a:reflection stA="0" endPos="25000" dir="5400000" sy="-100000" algn="bl" rotWithShape="0"/>
                </a:effectLst>
              </a:rPr>
              <a:t>at </a:t>
            </a:r>
          </a:p>
          <a:p>
            <a:pPr algn="ctr"/>
            <a:r>
              <a:rPr lang="en-US" sz="4400" b="1" cap="all" dirty="0">
                <a:ln w="15875" cmpd="sng">
                  <a:solidFill>
                    <a:schemeClr val="accent4">
                      <a:shade val="50000"/>
                      <a:satMod val="120000"/>
                    </a:schemeClr>
                  </a:solidFill>
                  <a:prstDash val="solid"/>
                </a:ln>
                <a:solidFill>
                  <a:schemeClr val="accent4"/>
                </a:solidFill>
                <a:effectLst>
                  <a:reflection stA="0" endPos="25000" dir="5400000" sy="-100000" algn="bl" rotWithShape="0"/>
                </a:effectLst>
              </a:rPr>
              <a:t>1:00</a:t>
            </a:r>
            <a:r>
              <a:rPr lang="en-US" sz="4000" b="1" cap="all" dirty="0">
                <a:ln w="15875" cmpd="sng">
                  <a:solidFill>
                    <a:schemeClr val="accent4">
                      <a:shade val="50000"/>
                      <a:satMod val="120000"/>
                    </a:schemeClr>
                  </a:solidFill>
                  <a:prstDash val="solid"/>
                </a:ln>
                <a:solidFill>
                  <a:schemeClr val="accent4"/>
                </a:solidFill>
                <a:effectLst>
                  <a:reflection stA="0" endPos="25000" dir="5400000" sy="-100000" algn="bl" rotWithShape="0"/>
                </a:effectLst>
              </a:rPr>
              <a:t> pm</a:t>
            </a:r>
          </a:p>
        </p:txBody>
      </p:sp>
    </p:spTree>
    <p:extLst>
      <p:ext uri="{BB962C8B-B14F-4D97-AF65-F5344CB8AC3E}">
        <p14:creationId xmlns:p14="http://schemas.microsoft.com/office/powerpoint/2010/main" val="17442839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Weights and Measures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96</a:t>
            </a:fld>
            <a:endParaRPr lang="en-US" dirty="0"/>
          </a:p>
        </p:txBody>
      </p:sp>
      <p:pic>
        <p:nvPicPr>
          <p:cNvPr id="5" name="Content Placeholder 4">
            <a:extLst>
              <a:ext uri="{FF2B5EF4-FFF2-40B4-BE49-F238E27FC236}">
                <a16:creationId xmlns:a16="http://schemas.microsoft.com/office/drawing/2014/main" id="{145E99EE-1207-447F-A11A-2D4803F4EC4F}"/>
              </a:ext>
            </a:extLst>
          </p:cNvPr>
          <p:cNvPicPr>
            <a:picLocks noGrp="1"/>
          </p:cNvPicPr>
          <p:nvPr>
            <p:ph idx="13"/>
          </p:nvPr>
        </p:nvPicPr>
        <p:blipFill rotWithShape="1">
          <a:blip r:embed="rId3">
            <a:extLst>
              <a:ext uri="{28A0092B-C50C-407E-A947-70E740481C1C}">
                <a14:useLocalDpi xmlns:a14="http://schemas.microsoft.com/office/drawing/2010/main" val="0"/>
              </a:ext>
            </a:extLst>
          </a:blip>
          <a:srcRect r="49811" b="21781"/>
          <a:stretch/>
        </p:blipFill>
        <p:spPr bwMode="auto">
          <a:xfrm>
            <a:off x="2679033" y="1215357"/>
            <a:ext cx="6416841" cy="55455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131959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Weights and Measures</a:t>
            </a:r>
          </a:p>
        </p:txBody>
      </p:sp>
      <p:sp>
        <p:nvSpPr>
          <p:cNvPr id="6" name="Content Placeholder 5"/>
          <p:cNvSpPr>
            <a:spLocks noGrp="1"/>
          </p:cNvSpPr>
          <p:nvPr>
            <p:ph idx="13"/>
          </p:nvPr>
        </p:nvSpPr>
        <p:spPr>
          <a:xfrm>
            <a:off x="434715" y="1340123"/>
            <a:ext cx="11466553" cy="4760873"/>
          </a:xfrm>
        </p:spPr>
        <p:txBody>
          <a:bodyPr>
            <a:normAutofit/>
          </a:bodyPr>
          <a:lstStyle/>
          <a:p>
            <a:pPr marL="0" lvl="0" indent="0">
              <a:lnSpc>
                <a:spcPct val="100000"/>
              </a:lnSpc>
              <a:spcBef>
                <a:spcPct val="20000"/>
              </a:spcBef>
              <a:buNone/>
            </a:pPr>
            <a:r>
              <a:rPr lang="en-US" b="1" dirty="0">
                <a:solidFill>
                  <a:prstClr val="black"/>
                </a:solidFill>
                <a:ea typeface="+mn-ea"/>
                <a:cs typeface="+mn-cs"/>
              </a:rPr>
              <a:t>Learning Objectives </a:t>
            </a:r>
          </a:p>
          <a:p>
            <a:pPr marL="0" lvl="0" indent="0">
              <a:lnSpc>
                <a:spcPct val="100000"/>
              </a:lnSpc>
              <a:spcBef>
                <a:spcPct val="20000"/>
              </a:spcBef>
              <a:buNone/>
            </a:pPr>
            <a:endParaRPr lang="en-US" sz="1800" b="1" dirty="0">
              <a:solidFill>
                <a:prstClr val="black"/>
              </a:solidFill>
              <a:latin typeface="Calibri"/>
              <a:ea typeface="+mn-ea"/>
              <a:cs typeface="+mn-cs"/>
            </a:endParaRPr>
          </a:p>
          <a:p>
            <a:pPr lvl="0">
              <a:lnSpc>
                <a:spcPct val="100000"/>
              </a:lnSpc>
              <a:spcBef>
                <a:spcPts val="1200"/>
              </a:spcBef>
              <a:spcAft>
                <a:spcPts val="600"/>
              </a:spcAft>
              <a:buFont typeface="Wingdings" panose="05000000000000000000" pitchFamily="2" charset="2"/>
              <a:buChar char="§"/>
            </a:pPr>
            <a:r>
              <a:rPr lang="en-US" sz="3600" dirty="0">
                <a:solidFill>
                  <a:prstClr val="black"/>
                </a:solidFill>
                <a:latin typeface="Calibri"/>
                <a:ea typeface="+mn-ea"/>
                <a:cs typeface="+mn-cs"/>
              </a:rPr>
              <a:t> </a:t>
            </a:r>
            <a:r>
              <a:rPr lang="en-US" sz="3600" dirty="0">
                <a:solidFill>
                  <a:prstClr val="black"/>
                </a:solidFill>
                <a:ea typeface="+mn-ea"/>
                <a:cs typeface="+mn-cs"/>
              </a:rPr>
              <a:t>Identify weights and measures (volume) units and tools</a:t>
            </a:r>
          </a:p>
          <a:p>
            <a:pPr lvl="0">
              <a:lnSpc>
                <a:spcPct val="100000"/>
              </a:lnSpc>
              <a:spcBef>
                <a:spcPts val="1200"/>
              </a:spcBef>
              <a:spcAft>
                <a:spcPts val="600"/>
              </a:spcAft>
              <a:buFont typeface="Wingdings" panose="05000000000000000000" pitchFamily="2" charset="2"/>
              <a:buChar char="§"/>
            </a:pPr>
            <a:r>
              <a:rPr lang="en-US" sz="3600" dirty="0">
                <a:solidFill>
                  <a:prstClr val="black"/>
                </a:solidFill>
                <a:ea typeface="+mn-ea"/>
                <a:cs typeface="+mn-cs"/>
              </a:rPr>
              <a:t> Differentiate between “ounces” and “fluid ounces”</a:t>
            </a:r>
          </a:p>
          <a:p>
            <a:pPr lvl="0">
              <a:lnSpc>
                <a:spcPct val="100000"/>
              </a:lnSpc>
              <a:spcBef>
                <a:spcPts val="1200"/>
              </a:spcBef>
              <a:spcAft>
                <a:spcPts val="600"/>
              </a:spcAft>
              <a:buFont typeface="Wingdings" panose="05000000000000000000" pitchFamily="2" charset="2"/>
              <a:buChar char="§"/>
            </a:pPr>
            <a:r>
              <a:rPr lang="en-US" sz="3600" dirty="0">
                <a:solidFill>
                  <a:prstClr val="black"/>
                </a:solidFill>
                <a:ea typeface="+mn-ea"/>
                <a:cs typeface="+mn-cs"/>
              </a:rPr>
              <a:t> Recognize when to use weight and when to use volume </a:t>
            </a:r>
          </a:p>
          <a:p>
            <a:pPr lvl="0">
              <a:lnSpc>
                <a:spcPct val="100000"/>
              </a:lnSpc>
              <a:spcBef>
                <a:spcPts val="1200"/>
              </a:spcBef>
              <a:spcAft>
                <a:spcPts val="600"/>
              </a:spcAft>
              <a:buFont typeface="Wingdings" panose="05000000000000000000" pitchFamily="2" charset="2"/>
              <a:buChar char="§"/>
            </a:pPr>
            <a:r>
              <a:rPr lang="en-US" sz="3600" dirty="0">
                <a:solidFill>
                  <a:prstClr val="black"/>
                </a:solidFill>
                <a:ea typeface="+mn-ea"/>
                <a:cs typeface="+mn-cs"/>
              </a:rPr>
              <a:t> Know how to do a simple yield study</a:t>
            </a: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97</a:t>
            </a:fld>
            <a:endParaRPr lang="en-US" dirty="0"/>
          </a:p>
        </p:txBody>
      </p:sp>
    </p:spTree>
    <p:extLst>
      <p:ext uri="{BB962C8B-B14F-4D97-AF65-F5344CB8AC3E}">
        <p14:creationId xmlns:p14="http://schemas.microsoft.com/office/powerpoint/2010/main" val="38790239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Weights and Measures</a:t>
            </a:r>
          </a:p>
        </p:txBody>
      </p:sp>
      <p:sp>
        <p:nvSpPr>
          <p:cNvPr id="6" name="Content Placeholder 5"/>
          <p:cNvSpPr>
            <a:spLocks noGrp="1"/>
          </p:cNvSpPr>
          <p:nvPr>
            <p:ph idx="13"/>
          </p:nvPr>
        </p:nvSpPr>
        <p:spPr>
          <a:xfrm>
            <a:off x="434715" y="1340123"/>
            <a:ext cx="11466553" cy="4760873"/>
          </a:xfrm>
        </p:spPr>
        <p:txBody>
          <a:bodyPr>
            <a:normAutofit/>
          </a:bodyPr>
          <a:lstStyle/>
          <a:p>
            <a:pPr marL="0" indent="0">
              <a:buNone/>
            </a:pPr>
            <a:r>
              <a:rPr lang="en-US" dirty="0"/>
              <a:t>Recipes indicate the amount of each ingredient in two ways…. Weight and volume  </a:t>
            </a:r>
          </a:p>
          <a:p>
            <a:pPr marL="0" indent="0">
              <a:buNone/>
            </a:pPr>
            <a:endParaRPr lang="en-US" dirty="0"/>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98</a:t>
            </a:fld>
            <a:endParaRPr lang="en-US" dirty="0"/>
          </a:p>
        </p:txBody>
      </p:sp>
      <p:pic>
        <p:nvPicPr>
          <p:cNvPr id="5" name="Picture 4">
            <a:extLst>
              <a:ext uri="{FF2B5EF4-FFF2-40B4-BE49-F238E27FC236}">
                <a16:creationId xmlns:a16="http://schemas.microsoft.com/office/drawing/2014/main" id="{3A1A8EE7-E83A-48A6-A44D-A98C5FC393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8529" y="2440898"/>
            <a:ext cx="2844800" cy="4267200"/>
          </a:xfrm>
          <a:prstGeom prst="rect">
            <a:avLst/>
          </a:prstGeom>
        </p:spPr>
      </p:pic>
      <p:pic>
        <p:nvPicPr>
          <p:cNvPr id="7" name="Picture 6">
            <a:extLst>
              <a:ext uri="{FF2B5EF4-FFF2-40B4-BE49-F238E27FC236}">
                <a16:creationId xmlns:a16="http://schemas.microsoft.com/office/drawing/2014/main" id="{CE1F764C-4131-4EAA-9931-3F9314AFB9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669498"/>
            <a:ext cx="3810000" cy="3810000"/>
          </a:xfrm>
          <a:prstGeom prst="rect">
            <a:avLst/>
          </a:prstGeom>
        </p:spPr>
      </p:pic>
    </p:spTree>
    <p:extLst>
      <p:ext uri="{BB962C8B-B14F-4D97-AF65-F5344CB8AC3E}">
        <p14:creationId xmlns:p14="http://schemas.microsoft.com/office/powerpoint/2010/main" val="24148415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Weights and Measures</a:t>
            </a:r>
          </a:p>
        </p:txBody>
      </p:sp>
      <p:sp>
        <p:nvSpPr>
          <p:cNvPr id="8" name="Slide Number Placeholder 7"/>
          <p:cNvSpPr>
            <a:spLocks noGrp="1"/>
          </p:cNvSpPr>
          <p:nvPr>
            <p:ph type="sldNum" sz="quarter" idx="12"/>
          </p:nvPr>
        </p:nvSpPr>
        <p:spPr/>
        <p:txBody>
          <a:bodyPr/>
          <a:lstStyle/>
          <a:p>
            <a:r>
              <a:rPr lang="en-US" dirty="0"/>
              <a:t> CACFP Menu Planning and Records| </a:t>
            </a:r>
            <a:fld id="{C26AAFF7-C4D7-4A72-B8FA-A17532192431}" type="slidenum">
              <a:rPr lang="en-US" smtClean="0"/>
              <a:pPr/>
              <a:t>99</a:t>
            </a:fld>
            <a:endParaRPr lang="en-US" dirty="0"/>
          </a:p>
        </p:txBody>
      </p:sp>
      <p:sp>
        <p:nvSpPr>
          <p:cNvPr id="9" name="Rectangle 4">
            <a:extLst>
              <a:ext uri="{FF2B5EF4-FFF2-40B4-BE49-F238E27FC236}">
                <a16:creationId xmlns:a16="http://schemas.microsoft.com/office/drawing/2014/main" id="{2F31208E-05F0-4856-BF47-F0E415A65790}"/>
              </a:ext>
            </a:extLst>
          </p:cNvPr>
          <p:cNvSpPr txBox="1">
            <a:spLocks noChangeArrowheads="1"/>
          </p:cNvSpPr>
          <p:nvPr/>
        </p:nvSpPr>
        <p:spPr>
          <a:xfrm>
            <a:off x="6096000" y="1740709"/>
            <a:ext cx="5582446" cy="4746625"/>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ctr" defTabSz="914400" rtl="0" eaLnBrk="1" fontAlgn="auto" latinLnBrk="0" hangingPunct="1">
              <a:lnSpc>
                <a:spcPct val="90000"/>
              </a:lnSpc>
              <a:spcBef>
                <a:spcPct val="20000"/>
              </a:spcBef>
              <a:spcAft>
                <a:spcPts val="0"/>
              </a:spcAft>
              <a:buClrTx/>
              <a:buSzTx/>
              <a:buFontTx/>
              <a:buNone/>
              <a:tabLst/>
              <a:defRPr/>
            </a:pPr>
            <a:r>
              <a:rPr kumimoji="0" lang="en-US" sz="3600" b="1" i="0" u="none" strike="noStrike" kern="1200" cap="none" spc="0" normalizeH="0" baseline="0" noProof="0" dirty="0">
                <a:ln>
                  <a:noFill/>
                </a:ln>
                <a:solidFill>
                  <a:srgbClr val="0000FF"/>
                </a:solidFill>
                <a:effectLst/>
                <a:uLnTx/>
                <a:uFillTx/>
                <a:latin typeface="+mj-lt"/>
                <a:ea typeface="+mn-ea"/>
                <a:cs typeface="+mn-cs"/>
              </a:rPr>
              <a:t>    </a:t>
            </a:r>
            <a:r>
              <a:rPr kumimoji="0" lang="en-US" sz="3900" b="1" i="0" u="none" strike="noStrike" kern="1200" cap="none" spc="0" normalizeH="0" baseline="0" noProof="0" dirty="0">
                <a:ln>
                  <a:noFill/>
                </a:ln>
                <a:solidFill>
                  <a:srgbClr val="0000FF"/>
                </a:solidFill>
                <a:effectLst/>
                <a:uLnTx/>
                <a:uFillTx/>
                <a:latin typeface="+mj-lt"/>
                <a:ea typeface="+mn-ea"/>
                <a:cs typeface="+mn-cs"/>
              </a:rPr>
              <a:t>Volume</a:t>
            </a: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US" sz="2800" b="1" i="0" u="none" strike="noStrike" kern="1200" cap="none" spc="0" normalizeH="0" baseline="0" noProof="0" dirty="0">
              <a:ln>
                <a:noFill/>
              </a:ln>
              <a:solidFill>
                <a:srgbClr val="0000FF"/>
              </a:solidFill>
              <a:effectLst/>
              <a:uLnTx/>
              <a:uFillTx/>
              <a:latin typeface="Calibri"/>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US" sz="2800" b="1" i="0" u="none" strike="noStrike" kern="1200" cap="none" spc="0" normalizeH="0" baseline="0" noProof="0" dirty="0">
              <a:ln>
                <a:noFill/>
              </a:ln>
              <a:solidFill>
                <a:srgbClr val="0000FF"/>
              </a:solidFill>
              <a:effectLst/>
              <a:uLnTx/>
              <a:uFillTx/>
              <a:latin typeface="Calibri"/>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US" sz="2800" b="1" i="0" u="none" strike="noStrike" kern="1200" cap="none" spc="0" normalizeH="0" baseline="0" noProof="0" dirty="0">
              <a:ln>
                <a:noFill/>
              </a:ln>
              <a:solidFill>
                <a:srgbClr val="0000FF"/>
              </a:solidFill>
              <a:effectLst/>
              <a:uLnTx/>
              <a:uFillTx/>
              <a:latin typeface="Calibri"/>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US" sz="2800" b="1" i="0" u="none" strike="noStrike" kern="1200" cap="none" spc="0" normalizeH="0" baseline="0" noProof="0" dirty="0">
              <a:ln>
                <a:noFill/>
              </a:ln>
              <a:solidFill>
                <a:srgbClr val="0000FF"/>
              </a:solidFill>
              <a:effectLst/>
              <a:uLnTx/>
              <a:uFillTx/>
              <a:latin typeface="Calibri"/>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US" sz="2800" b="1" i="0" u="none" strike="noStrike" kern="1200" cap="none" spc="0" normalizeH="0" baseline="0" noProof="0" dirty="0">
              <a:ln>
                <a:noFill/>
              </a:ln>
              <a:solidFill>
                <a:srgbClr val="0000FF"/>
              </a:solidFill>
              <a:effectLst/>
              <a:uLnTx/>
              <a:uFillTx/>
              <a:latin typeface="Calibri"/>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US" sz="2800" b="1" i="0" u="none" strike="noStrike" kern="1200" cap="none" spc="0" normalizeH="0" baseline="0" noProof="0" dirty="0">
              <a:ln>
                <a:noFill/>
              </a:ln>
              <a:solidFill>
                <a:srgbClr val="0000FF"/>
              </a:solidFill>
              <a:effectLst/>
              <a:uLnTx/>
              <a:uFillTx/>
              <a:latin typeface="Calibri"/>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a:ea typeface="+mn-ea"/>
                <a:cs typeface="+mn-cs"/>
              </a:rPr>
              <a:t> </a:t>
            </a:r>
          </a:p>
          <a:p>
            <a:pPr marL="342900" marR="0" lvl="0" indent="-342900" algn="ctr" defTabSz="914400" rtl="0" eaLnBrk="1" fontAlgn="auto" latinLnBrk="0" hangingPunct="1">
              <a:lnSpc>
                <a:spcPct val="90000"/>
              </a:lnSpc>
              <a:spcBef>
                <a:spcPct val="20000"/>
              </a:spcBef>
              <a:spcAft>
                <a:spcPts val="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mj-lt"/>
                <a:ea typeface="+mn-ea"/>
                <a:cs typeface="+mn-cs"/>
              </a:rPr>
              <a:t>Cup, pint, quart, gallon, </a:t>
            </a:r>
          </a:p>
          <a:p>
            <a:pPr marL="342900" marR="0" lvl="0" indent="-342900" algn="ctr" defTabSz="914400" rtl="0" eaLnBrk="1" fontAlgn="auto" latinLnBrk="0" hangingPunct="1">
              <a:lnSpc>
                <a:spcPct val="90000"/>
              </a:lnSpc>
              <a:spcBef>
                <a:spcPct val="20000"/>
              </a:spcBef>
              <a:spcAft>
                <a:spcPts val="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mj-lt"/>
                <a:ea typeface="+mn-ea"/>
                <a:cs typeface="+mn-cs"/>
              </a:rPr>
              <a:t>fluid ounce, teaspoon, Tablespoon, </a:t>
            </a:r>
            <a:r>
              <a:rPr kumimoji="0" lang="en-US" sz="3200" b="0" i="1" u="none" strike="noStrike" kern="1200" cap="none" spc="0" normalizeH="0" baseline="0" noProof="0" dirty="0">
                <a:ln>
                  <a:noFill/>
                </a:ln>
                <a:solidFill>
                  <a:sysClr val="windowText" lastClr="000000"/>
                </a:solidFill>
                <a:effectLst/>
                <a:uLnTx/>
                <a:uFillTx/>
                <a:latin typeface="+mj-lt"/>
                <a:ea typeface="+mn-ea"/>
                <a:cs typeface="+mn-cs"/>
              </a:rPr>
              <a:t>milliliter, liter</a:t>
            </a:r>
          </a:p>
        </p:txBody>
      </p:sp>
      <p:pic>
        <p:nvPicPr>
          <p:cNvPr id="10" name="Picture 9">
            <a:extLst>
              <a:ext uri="{FF2B5EF4-FFF2-40B4-BE49-F238E27FC236}">
                <a16:creationId xmlns:a16="http://schemas.microsoft.com/office/drawing/2014/main" id="{F6E7591D-AC51-4D62-9AE4-A3FDC53A66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514600"/>
            <a:ext cx="2743200" cy="1828800"/>
          </a:xfrm>
          <a:prstGeom prst="rect">
            <a:avLst/>
          </a:prstGeom>
        </p:spPr>
      </p:pic>
      <p:pic>
        <p:nvPicPr>
          <p:cNvPr id="11" name="Picture 10">
            <a:extLst>
              <a:ext uri="{FF2B5EF4-FFF2-40B4-BE49-F238E27FC236}">
                <a16:creationId xmlns:a16="http://schemas.microsoft.com/office/drawing/2014/main" id="{86DBF1E1-6FD7-44D5-802A-900E7059B1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1446" y="2358687"/>
            <a:ext cx="2667000" cy="2667000"/>
          </a:xfrm>
          <a:prstGeom prst="rect">
            <a:avLst/>
          </a:prstGeom>
        </p:spPr>
      </p:pic>
      <p:pic>
        <p:nvPicPr>
          <p:cNvPr id="3" name="Picture 2">
            <a:extLst>
              <a:ext uri="{FF2B5EF4-FFF2-40B4-BE49-F238E27FC236}">
                <a16:creationId xmlns:a16="http://schemas.microsoft.com/office/drawing/2014/main" id="{CCEA8FDB-4315-4C12-907C-9BD3B09C453F}"/>
              </a:ext>
            </a:extLst>
          </p:cNvPr>
          <p:cNvPicPr>
            <a:picLocks noChangeAspect="1"/>
          </p:cNvPicPr>
          <p:nvPr/>
        </p:nvPicPr>
        <p:blipFill>
          <a:blip r:embed="rId5"/>
          <a:stretch>
            <a:fillRect/>
          </a:stretch>
        </p:blipFill>
        <p:spPr>
          <a:xfrm>
            <a:off x="2261557" y="2085474"/>
            <a:ext cx="2061980" cy="3114568"/>
          </a:xfrm>
          <a:prstGeom prst="rect">
            <a:avLst/>
          </a:prstGeom>
        </p:spPr>
      </p:pic>
      <p:sp>
        <p:nvSpPr>
          <p:cNvPr id="14" name="Rectangle 3">
            <a:extLst>
              <a:ext uri="{FF2B5EF4-FFF2-40B4-BE49-F238E27FC236}">
                <a16:creationId xmlns:a16="http://schemas.microsoft.com/office/drawing/2014/main" id="{C02805D1-B9E3-48F3-8635-AB320E1FC993}"/>
              </a:ext>
            </a:extLst>
          </p:cNvPr>
          <p:cNvSpPr>
            <a:spLocks noGrp="1" noChangeArrowheads="1"/>
          </p:cNvSpPr>
          <p:nvPr>
            <p:ph idx="13"/>
          </p:nvPr>
        </p:nvSpPr>
        <p:spPr>
          <a:xfrm>
            <a:off x="750888" y="1657957"/>
            <a:ext cx="4655301" cy="4829377"/>
          </a:xfrm>
        </p:spPr>
        <p:txBody>
          <a:bodyPr>
            <a:normAutofit/>
          </a:bodyPr>
          <a:lstStyle/>
          <a:p>
            <a:pPr algn="ctr" eaLnBrk="1" hangingPunct="1">
              <a:buFontTx/>
              <a:buNone/>
            </a:pPr>
            <a:r>
              <a:rPr lang="en-US" dirty="0">
                <a:solidFill>
                  <a:srgbClr val="339966"/>
                </a:solidFill>
              </a:rPr>
              <a:t>   </a:t>
            </a:r>
            <a:r>
              <a:rPr lang="en-US" sz="3600" b="1" dirty="0">
                <a:solidFill>
                  <a:srgbClr val="339966"/>
                </a:solidFill>
              </a:rPr>
              <a:t>Weight</a:t>
            </a:r>
          </a:p>
          <a:p>
            <a:pPr eaLnBrk="1" hangingPunct="1">
              <a:buFontTx/>
              <a:buNone/>
            </a:pPr>
            <a:endParaRPr lang="en-US" b="1" dirty="0">
              <a:solidFill>
                <a:srgbClr val="339966"/>
              </a:solidFill>
            </a:endParaRPr>
          </a:p>
          <a:p>
            <a:pPr eaLnBrk="1" hangingPunct="1">
              <a:buFontTx/>
              <a:buNone/>
            </a:pPr>
            <a:endParaRPr lang="en-US" b="1" dirty="0">
              <a:solidFill>
                <a:srgbClr val="339966"/>
              </a:solidFill>
            </a:endParaRPr>
          </a:p>
          <a:p>
            <a:pPr eaLnBrk="1" hangingPunct="1">
              <a:buFontTx/>
              <a:buNone/>
            </a:pPr>
            <a:endParaRPr lang="en-US" b="1" dirty="0">
              <a:solidFill>
                <a:srgbClr val="339966"/>
              </a:solidFill>
            </a:endParaRPr>
          </a:p>
          <a:p>
            <a:pPr eaLnBrk="1" hangingPunct="1">
              <a:buFontTx/>
              <a:buNone/>
            </a:pPr>
            <a:endParaRPr lang="en-US" b="1" dirty="0">
              <a:solidFill>
                <a:srgbClr val="339966"/>
              </a:solidFill>
            </a:endParaRPr>
          </a:p>
          <a:p>
            <a:pPr algn="ctr" eaLnBrk="1" hangingPunct="1">
              <a:buFontTx/>
              <a:buNone/>
            </a:pPr>
            <a:r>
              <a:rPr lang="en-US" sz="3200" dirty="0">
                <a:solidFill>
                  <a:schemeClr val="tx1"/>
                </a:solidFill>
              </a:rPr>
              <a:t>Pound, ounce, </a:t>
            </a:r>
            <a:r>
              <a:rPr lang="en-US" sz="3200" i="1" dirty="0">
                <a:solidFill>
                  <a:schemeClr val="tx1"/>
                </a:solidFill>
              </a:rPr>
              <a:t>gram, kilogram</a:t>
            </a:r>
          </a:p>
        </p:txBody>
      </p:sp>
    </p:spTree>
    <p:extLst>
      <p:ext uri="{BB962C8B-B14F-4D97-AF65-F5344CB8AC3E}">
        <p14:creationId xmlns:p14="http://schemas.microsoft.com/office/powerpoint/2010/main" val="1627654726"/>
      </p:ext>
    </p:extLst>
  </p:cSld>
  <p:clrMapOvr>
    <a:masterClrMapping/>
  </p:clrMapOvr>
</p:sld>
</file>

<file path=ppt/theme/theme1.xml><?xml version="1.0" encoding="utf-8"?>
<a:theme xmlns:a="http://schemas.openxmlformats.org/drawingml/2006/main" name="Office Theme">
  <a:themeElements>
    <a:clrScheme name="SDE Template">
      <a:dk1>
        <a:srgbClr val="262626"/>
      </a:dk1>
      <a:lt1>
        <a:sysClr val="window" lastClr="FFFFFF"/>
      </a:lt1>
      <a:dk2>
        <a:srgbClr val="17365D"/>
      </a:dk2>
      <a:lt2>
        <a:srgbClr val="BFD4EF"/>
      </a:lt2>
      <a:accent1>
        <a:srgbClr val="FFC000"/>
      </a:accent1>
      <a:accent2>
        <a:srgbClr val="FF0000"/>
      </a:accent2>
      <a:accent3>
        <a:srgbClr val="9BBB59"/>
      </a:accent3>
      <a:accent4>
        <a:srgbClr val="8064A2"/>
      </a:accent4>
      <a:accent5>
        <a:srgbClr val="4BACC6"/>
      </a:accent5>
      <a:accent6>
        <a:srgbClr val="F79646"/>
      </a:accent6>
      <a:hlink>
        <a:srgbClr val="2A63AC"/>
      </a:hlink>
      <a:folHlink>
        <a:srgbClr val="E36C0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11514</TotalTime>
  <Words>32370</Words>
  <Application>Microsoft Office PowerPoint</Application>
  <PresentationFormat>Widescreen</PresentationFormat>
  <Paragraphs>2868</Paragraphs>
  <Slides>202</Slides>
  <Notes>202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202</vt:i4>
      </vt:variant>
    </vt:vector>
  </HeadingPairs>
  <TitlesOfParts>
    <vt:vector size="213" baseType="lpstr">
      <vt:lpstr>Arial</vt:lpstr>
      <vt:lpstr>Calibri</vt:lpstr>
      <vt:lpstr>Calibri Light</vt:lpstr>
      <vt:lpstr>Cambria</vt:lpstr>
      <vt:lpstr>Open Sans</vt:lpstr>
      <vt:lpstr>Open Sans Light</vt:lpstr>
      <vt:lpstr>Open Sans Semibold</vt:lpstr>
      <vt:lpstr>Times New Roman</vt:lpstr>
      <vt:lpstr>Wingdings</vt:lpstr>
      <vt:lpstr>Wingdings 2</vt:lpstr>
      <vt:lpstr>Office Theme</vt:lpstr>
      <vt:lpstr>CACFP Menu Planning  and Records</vt:lpstr>
      <vt:lpstr>Housekeeping</vt:lpstr>
      <vt:lpstr>Ground Rules</vt:lpstr>
      <vt:lpstr>Training Topics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Menu Planning and Using Cycle Menus</vt:lpstr>
      <vt:lpstr>Morning Break </vt:lpstr>
      <vt:lpstr>How to Standardize a Recipe</vt:lpstr>
      <vt:lpstr>How to Standardize a Recipe</vt:lpstr>
      <vt:lpstr>How to Standardize a Recipe</vt:lpstr>
      <vt:lpstr>How to Standardize a Recipe</vt:lpstr>
      <vt:lpstr>How to Standardize a Recipe</vt:lpstr>
      <vt:lpstr>How to Standardize a Recipe</vt:lpstr>
      <vt:lpstr>How to Standardize a Recipe</vt:lpstr>
      <vt:lpstr>How to Standardize a Recipe</vt:lpstr>
      <vt:lpstr>How to Standardize a Recipe</vt:lpstr>
      <vt:lpstr>How to Standardize a Recipe</vt:lpstr>
      <vt:lpstr>How to Standardize a Recipe</vt:lpstr>
      <vt:lpstr>How to Standardize a Recipe</vt:lpstr>
      <vt:lpstr>How to Standardize a Recipe</vt:lpstr>
      <vt:lpstr>How to Standardize a Recipe</vt:lpstr>
      <vt:lpstr>How to Standardize a Recipe</vt:lpstr>
      <vt:lpstr>How to Standardize a Recipe</vt:lpstr>
      <vt:lpstr>How to Standardize a Recipe</vt:lpstr>
      <vt:lpstr>How to Standardize a Recipe</vt:lpstr>
      <vt:lpstr>Determining Creditable Foods and Serving Sizes</vt:lpstr>
      <vt:lpstr>Determining Creditable Foods and Serving Sizes</vt:lpstr>
      <vt:lpstr>Determining Creditable Foods and Serving Sizes</vt:lpstr>
      <vt:lpstr>Determining Creditable Foods and Serving Sizes</vt:lpstr>
      <vt:lpstr>Determining Creditable Foods and Serving Sizes</vt:lpstr>
      <vt:lpstr>Determining Creditable Foods and Serving Sizes</vt:lpstr>
      <vt:lpstr>Determining Creditable Foods and Serving Sizes</vt:lpstr>
      <vt:lpstr>Determining Creditable Foods and Serving Sizes</vt:lpstr>
      <vt:lpstr>Determining Creditable Foods and Serving Sizes</vt:lpstr>
      <vt:lpstr>Determining Creditable Foods and Serving Sizes</vt:lpstr>
      <vt:lpstr>Determining Creditable Foods and Serving Sizes</vt:lpstr>
      <vt:lpstr>Determining Creditable Foods and Serving Sizes</vt:lpstr>
      <vt:lpstr>Determining Creditable Foods and Serving Sizes</vt:lpstr>
      <vt:lpstr>Determining Creditable Foods and Serving Sizes</vt:lpstr>
      <vt:lpstr>Determining Creditable Foods and Serving Sizes</vt:lpstr>
      <vt:lpstr>Determining Creditable Foods and Serving Sizes</vt:lpstr>
      <vt:lpstr>Determining Creditable Foods and Serving Sizes</vt:lpstr>
      <vt:lpstr>Determining Creditable Foods and Serving Sizes</vt:lpstr>
      <vt:lpstr>Determining Creditable Foods and Serving Sizes</vt:lpstr>
      <vt:lpstr>Menu Records and Documentation</vt:lpstr>
      <vt:lpstr>Menu Records and Documentation</vt:lpstr>
      <vt:lpstr>Menu Records and Documentation</vt:lpstr>
      <vt:lpstr>Menu Records and Documentation</vt:lpstr>
      <vt:lpstr>Menu Records and Documentation</vt:lpstr>
      <vt:lpstr>Menu Records and Documentation</vt:lpstr>
      <vt:lpstr>Menu Records and Documentation</vt:lpstr>
      <vt:lpstr>Menu Records and Documentation</vt:lpstr>
      <vt:lpstr>Menu Records and Documentation</vt:lpstr>
      <vt:lpstr>Menu Records and Documentation</vt:lpstr>
      <vt:lpstr>Menu Records and Documentation</vt:lpstr>
      <vt:lpstr>Menu Records and Documentation</vt:lpstr>
      <vt:lpstr>Menu Records and Documentation</vt:lpstr>
      <vt:lpstr>Menu Records and Documentation</vt:lpstr>
      <vt:lpstr>Menu Records and Documentation</vt:lpstr>
      <vt:lpstr>Menu Records and Documentation</vt:lpstr>
      <vt:lpstr>Menu Records and Documentation</vt:lpstr>
      <vt:lpstr>Lunch Break</vt:lpstr>
      <vt:lpstr>Weights and Measures</vt:lpstr>
      <vt:lpstr>Weights and Measures</vt:lpstr>
      <vt:lpstr>Weights and Measures</vt:lpstr>
      <vt:lpstr>Weights and Measures</vt:lpstr>
      <vt:lpstr>Weights and Measures</vt:lpstr>
      <vt:lpstr>Weights and Measures</vt:lpstr>
      <vt:lpstr>Weights and Measures</vt:lpstr>
      <vt:lpstr>Weights and Measures</vt:lpstr>
      <vt:lpstr>Weights and Measures</vt:lpstr>
      <vt:lpstr>Weights and Measures</vt:lpstr>
      <vt:lpstr>Weights and Measures</vt:lpstr>
      <vt:lpstr>Weights and Measures</vt:lpstr>
      <vt:lpstr>Weights and Measures</vt:lpstr>
      <vt:lpstr>Weights and Measures</vt:lpstr>
      <vt:lpstr>Weights and Measures</vt:lpstr>
      <vt:lpstr>Weights and Measures</vt:lpstr>
      <vt:lpstr>Weights and Measures</vt:lpstr>
      <vt:lpstr>Weights and Measures</vt:lpstr>
      <vt:lpstr>Weights and Measures</vt:lpstr>
      <vt:lpstr>Weights and Measures</vt:lpstr>
      <vt:lpstr>Weights and Measures</vt:lpstr>
      <vt:lpstr>Weights and Measures</vt:lpstr>
      <vt:lpstr>Weights and Measures</vt:lpstr>
      <vt:lpstr>Weights and Measures</vt:lpstr>
      <vt:lpstr>Weights and Measures</vt:lpstr>
      <vt:lpstr>Weights and Measures</vt:lpstr>
      <vt:lpstr>Special Dietary Accommodations</vt:lpstr>
      <vt:lpstr>Special Dietary Accommodations</vt:lpstr>
      <vt:lpstr>Special Dietary Accommodations</vt:lpstr>
      <vt:lpstr>Special Dietary Accommodations</vt:lpstr>
      <vt:lpstr>Special Dietary Accommodations</vt:lpstr>
      <vt:lpstr>Special Dietary Accommodations</vt:lpstr>
      <vt:lpstr>Special Dietary Accommodations</vt:lpstr>
      <vt:lpstr>Special Dietary Accommodations</vt:lpstr>
      <vt:lpstr>Special Dietary Accommodations</vt:lpstr>
      <vt:lpstr>Special Dietary Accommodations</vt:lpstr>
      <vt:lpstr>Special Dietary Accommodations</vt:lpstr>
      <vt:lpstr>Special Dietary Accommodations</vt:lpstr>
      <vt:lpstr>Special Dietary Accommodations</vt:lpstr>
      <vt:lpstr>Special Dietary Accommodations</vt:lpstr>
      <vt:lpstr>Special Dietary Accommodations</vt:lpstr>
      <vt:lpstr>Special Dietary Accommodations</vt:lpstr>
      <vt:lpstr>Special Dietary Accommodations</vt:lpstr>
      <vt:lpstr>Special Dietary Accommodations</vt:lpstr>
      <vt:lpstr>Special Dietary Accommodations</vt:lpstr>
      <vt:lpstr>Special Dietary Accommodations</vt:lpstr>
      <vt:lpstr>Special Dietary Accommodations</vt:lpstr>
      <vt:lpstr>Special Dietary Accommodations</vt:lpstr>
      <vt:lpstr>Special Dietary Accommodations</vt:lpstr>
      <vt:lpstr>Special Dietary Accommodations</vt:lpstr>
      <vt:lpstr>Special Dietary Accommodations</vt:lpstr>
      <vt:lpstr>Special Dietary Accommodations</vt:lpstr>
      <vt:lpstr>Special Dietary Accommodations</vt:lpstr>
      <vt:lpstr>Special Dietary Accommodations</vt:lpstr>
      <vt:lpstr>Special Dietary Accommodations</vt:lpstr>
      <vt:lpstr>Special Dietary Accommodations</vt:lpstr>
      <vt:lpstr>Special Dietary Accommodations</vt:lpstr>
      <vt:lpstr>Meal Service Styles</vt:lpstr>
      <vt:lpstr>Meal Service Styles</vt:lpstr>
      <vt:lpstr>Meal Service Styles</vt:lpstr>
      <vt:lpstr>Meal Service Styles</vt:lpstr>
      <vt:lpstr>Meal Service Styles</vt:lpstr>
      <vt:lpstr>Meal Service Styles</vt:lpstr>
      <vt:lpstr>Meal Service Styles</vt:lpstr>
      <vt:lpstr>Meal Service Styles</vt:lpstr>
      <vt:lpstr>Meal Service Styles</vt:lpstr>
      <vt:lpstr>Meal Service Styles</vt:lpstr>
      <vt:lpstr>Meal Service Styles</vt:lpstr>
      <vt:lpstr>Meal Service Styles</vt:lpstr>
      <vt:lpstr>Meal Service Styles</vt:lpstr>
      <vt:lpstr>Meal Service Styles</vt:lpstr>
      <vt:lpstr>Meal Service Styles</vt:lpstr>
      <vt:lpstr>Meal Service Styles</vt:lpstr>
      <vt:lpstr>Meal Service Styles</vt:lpstr>
      <vt:lpstr>Meal Service Styles</vt:lpstr>
      <vt:lpstr>Meal Service Styles</vt:lpstr>
      <vt:lpstr>Meal Service Styles</vt:lpstr>
      <vt:lpstr>Meal Service Styles</vt:lpstr>
      <vt:lpstr>Meal Service Styles</vt:lpstr>
      <vt:lpstr>Meal Service Styles</vt:lpstr>
      <vt:lpstr>Meal Service Styles</vt:lpstr>
      <vt:lpstr>Meal Service Styles</vt:lpstr>
      <vt:lpstr>Meal Service Styles</vt:lpstr>
      <vt:lpstr>Meal Service Styles</vt:lpstr>
      <vt:lpstr>Meal Service Styles</vt:lpstr>
      <vt:lpstr>Meal Service Styles</vt:lpstr>
      <vt:lpstr>Meal Service Styles</vt:lpstr>
      <vt:lpstr>Meal Service Styles</vt:lpstr>
      <vt:lpstr>Meal Service Styles</vt:lpstr>
      <vt:lpstr>Meal Service Styles</vt:lpstr>
      <vt:lpstr>Afternoon Break</vt:lpstr>
      <vt:lpstr>Knife Skills</vt:lpstr>
      <vt:lpstr>Knife Skills</vt:lpstr>
      <vt:lpstr>Knife Skills</vt:lpstr>
      <vt:lpstr>Knife Skills</vt:lpstr>
      <vt:lpstr>Knife Skills</vt:lpstr>
      <vt:lpstr>Knife Skills</vt:lpstr>
      <vt:lpstr>Knife Skills</vt:lpstr>
      <vt:lpstr>Knife Skills</vt:lpstr>
      <vt:lpstr>Knife Skills</vt:lpstr>
      <vt:lpstr>Knife Skills</vt:lpstr>
      <vt:lpstr>Knife Skills</vt:lpstr>
      <vt:lpstr>Knife Skills</vt:lpstr>
      <vt:lpstr>Knife Skills</vt:lpstr>
      <vt:lpstr>Knife Skills</vt:lpstr>
      <vt:lpstr>Questions?</vt:lpstr>
      <vt:lpstr>Nondiscrimination Statement</vt:lpstr>
    </vt:vector>
  </TitlesOfParts>
  <Company>Idaho State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Child Nutrition Programs</dc:subject>
  <dc:creator>Colleen Fillmore</dc:creator>
  <cp:lastModifiedBy>Kim Huntley</cp:lastModifiedBy>
  <cp:revision>546</cp:revision>
  <cp:lastPrinted>2019-07-30T13:35:56Z</cp:lastPrinted>
  <dcterms:created xsi:type="dcterms:W3CDTF">2017-07-26T20:22:24Z</dcterms:created>
  <dcterms:modified xsi:type="dcterms:W3CDTF">2019-08-27T20:39:52Z</dcterms:modified>
</cp:coreProperties>
</file>