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42"/>
  </p:notesMasterIdLst>
  <p:handoutMasterIdLst>
    <p:handoutMasterId r:id="rId43"/>
  </p:handoutMasterIdLst>
  <p:sldIdLst>
    <p:sldId id="316" r:id="rId2"/>
    <p:sldId id="449" r:id="rId3"/>
    <p:sldId id="303" r:id="rId4"/>
    <p:sldId id="361" r:id="rId5"/>
    <p:sldId id="356" r:id="rId6"/>
    <p:sldId id="393" r:id="rId7"/>
    <p:sldId id="314" r:id="rId8"/>
    <p:sldId id="376" r:id="rId9"/>
    <p:sldId id="377" r:id="rId10"/>
    <p:sldId id="391" r:id="rId11"/>
    <p:sldId id="379" r:id="rId12"/>
    <p:sldId id="372" r:id="rId13"/>
    <p:sldId id="373" r:id="rId14"/>
    <p:sldId id="375" r:id="rId15"/>
    <p:sldId id="397" r:id="rId16"/>
    <p:sldId id="320" r:id="rId17"/>
    <p:sldId id="381" r:id="rId18"/>
    <p:sldId id="398" r:id="rId19"/>
    <p:sldId id="382" r:id="rId20"/>
    <p:sldId id="378" r:id="rId21"/>
    <p:sldId id="371" r:id="rId22"/>
    <p:sldId id="389" r:id="rId23"/>
    <p:sldId id="370" r:id="rId24"/>
    <p:sldId id="388" r:id="rId25"/>
    <p:sldId id="365" r:id="rId26"/>
    <p:sldId id="386" r:id="rId27"/>
    <p:sldId id="387" r:id="rId28"/>
    <p:sldId id="385" r:id="rId29"/>
    <p:sldId id="384" r:id="rId30"/>
    <p:sldId id="359" r:id="rId31"/>
    <p:sldId id="380" r:id="rId32"/>
    <p:sldId id="368" r:id="rId33"/>
    <p:sldId id="360" r:id="rId34"/>
    <p:sldId id="396" r:id="rId35"/>
    <p:sldId id="374" r:id="rId36"/>
    <p:sldId id="395" r:id="rId37"/>
    <p:sldId id="383" r:id="rId38"/>
    <p:sldId id="318" r:id="rId39"/>
    <p:sldId id="288" r:id="rId40"/>
    <p:sldId id="319"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E6AF00"/>
    <a:srgbClr val="FFFF8B"/>
    <a:srgbClr val="A9DA74"/>
    <a:srgbClr val="FFC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0" autoAdjust="0"/>
    <p:restoredTop sz="93684" autoAdjust="0"/>
  </p:normalViewPr>
  <p:slideViewPr>
    <p:cSldViewPr snapToGrid="0">
      <p:cViewPr varScale="1">
        <p:scale>
          <a:sx n="104" d="100"/>
          <a:sy n="104" d="100"/>
        </p:scale>
        <p:origin x="288" y="96"/>
      </p:cViewPr>
      <p:guideLst/>
    </p:cSldViewPr>
  </p:slideViewPr>
  <p:notesTextViewPr>
    <p:cViewPr>
      <p:scale>
        <a:sx n="3" d="2"/>
        <a:sy n="3" d="2"/>
      </p:scale>
      <p:origin x="0" y="0"/>
    </p:cViewPr>
  </p:notesTextViewPr>
  <p:sorterViewPr>
    <p:cViewPr>
      <p:scale>
        <a:sx n="100" d="100"/>
        <a:sy n="100" d="100"/>
      </p:scale>
      <p:origin x="0" y="-2707"/>
    </p:cViewPr>
  </p:sorterViewPr>
  <p:notesViewPr>
    <p:cSldViewPr snapToGrid="0">
      <p:cViewPr varScale="1">
        <p:scale>
          <a:sx n="83" d="100"/>
          <a:sy n="83" d="100"/>
        </p:scale>
        <p:origin x="381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EF76B1-B4E5-4013-B75D-6D18F9937D5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92EA160-7A9C-42BE-9C28-A56EC8C86F4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A029F0A-D2FC-4A2F-958B-B53D1782F3C0}" type="datetimeFigureOut">
              <a:rPr lang="en-US" smtClean="0"/>
              <a:t>2/25/2021</a:t>
            </a:fld>
            <a:endParaRPr lang="en-US"/>
          </a:p>
        </p:txBody>
      </p:sp>
      <p:sp>
        <p:nvSpPr>
          <p:cNvPr id="4" name="Footer Placeholder 3">
            <a:extLst>
              <a:ext uri="{FF2B5EF4-FFF2-40B4-BE49-F238E27FC236}">
                <a16:creationId xmlns:a16="http://schemas.microsoft.com/office/drawing/2014/main" id="{12186D3F-5500-4D32-8940-872FB485ECE8}"/>
              </a:ext>
            </a:extLst>
          </p:cNvPr>
          <p:cNvSpPr>
            <a:spLocks noGrp="1"/>
          </p:cNvSpPr>
          <p:nvPr>
            <p:ph type="ftr" sz="quarter" idx="2"/>
          </p:nvPr>
        </p:nvSpPr>
        <p:spPr>
          <a:xfrm>
            <a:off x="0" y="8829967"/>
            <a:ext cx="6329238" cy="466433"/>
          </a:xfrm>
          <a:prstGeom prst="rect">
            <a:avLst/>
          </a:prstGeom>
        </p:spPr>
        <p:txBody>
          <a:bodyPr vert="horz" lIns="93177" tIns="46589" rIns="93177" bIns="46589" rtlCol="0" anchor="b"/>
          <a:lstStyle>
            <a:lvl1pPr algn="l">
              <a:defRPr sz="1200"/>
            </a:lvl1pPr>
          </a:lstStyle>
          <a:p>
            <a:r>
              <a:rPr lang="en-US" dirty="0"/>
              <a:t>Mealtimes with Toddlers * Child Nutrition &amp; Wellness, KSDE</a:t>
            </a:r>
          </a:p>
        </p:txBody>
      </p:sp>
      <p:sp>
        <p:nvSpPr>
          <p:cNvPr id="5" name="Slide Number Placeholder 4">
            <a:extLst>
              <a:ext uri="{FF2B5EF4-FFF2-40B4-BE49-F238E27FC236}">
                <a16:creationId xmlns:a16="http://schemas.microsoft.com/office/drawing/2014/main" id="{58082DA2-F2A6-4D0A-91BC-0F9659A2272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ED326A3-3B1C-4584-AC04-540A056D9153}" type="slidenum">
              <a:rPr lang="en-US" smtClean="0"/>
              <a:t>‹#›</a:t>
            </a:fld>
            <a:endParaRPr lang="en-US"/>
          </a:p>
        </p:txBody>
      </p:sp>
    </p:spTree>
    <p:extLst>
      <p:ext uri="{BB962C8B-B14F-4D97-AF65-F5344CB8AC3E}">
        <p14:creationId xmlns:p14="http://schemas.microsoft.com/office/powerpoint/2010/main" val="175520188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cs typeface="Arial" panose="020B0604020202020204" pitchFamily="34" charset="0"/>
              </a:defRPr>
            </a:lvl1pPr>
          </a:lstStyle>
          <a:p>
            <a:r>
              <a:rPr lang="en-US" dirty="0"/>
              <a:t>2/2021</a:t>
            </a:r>
          </a:p>
        </p:txBody>
      </p:sp>
      <p:sp>
        <p:nvSpPr>
          <p:cNvPr id="4" name="Slide Image Placeholder 3"/>
          <p:cNvSpPr>
            <a:spLocks noGrp="1" noRot="1" noChangeAspect="1"/>
          </p:cNvSpPr>
          <p:nvPr>
            <p:ph type="sldImg" idx="2"/>
          </p:nvPr>
        </p:nvSpPr>
        <p:spPr>
          <a:xfrm>
            <a:off x="1162050" y="466725"/>
            <a:ext cx="4686300" cy="2636838"/>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3218879"/>
            <a:ext cx="5608320" cy="5611087"/>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4930648" cy="466433"/>
          </a:xfrm>
          <a:prstGeom prst="rect">
            <a:avLst/>
          </a:prstGeom>
        </p:spPr>
        <p:txBody>
          <a:bodyPr vert="horz" lIns="93177" tIns="46589" rIns="93177" bIns="46589" rtlCol="0" anchor="b"/>
          <a:lstStyle>
            <a:lvl1pPr algn="l">
              <a:defRPr sz="1200">
                <a:latin typeface="Arial" panose="020B0604020202020204" pitchFamily="34" charset="0"/>
                <a:cs typeface="Arial" panose="020B0604020202020204" pitchFamily="34" charset="0"/>
              </a:defRPr>
            </a:lvl1pPr>
          </a:lstStyle>
          <a:p>
            <a:r>
              <a:rPr lang="en-US" dirty="0"/>
              <a:t>Mealtime with Toddlers * Child Nutrition &amp; Wellness, KSDE</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03EA87C-2518-45B7-A83C-0BBA7BB89315}" type="slidenum">
              <a:rPr lang="en-US" smtClean="0"/>
              <a:t>‹#›</a:t>
            </a:fld>
            <a:endParaRPr lang="en-US"/>
          </a:p>
        </p:txBody>
      </p:sp>
    </p:spTree>
    <p:extLst>
      <p:ext uri="{BB962C8B-B14F-4D97-AF65-F5344CB8AC3E}">
        <p14:creationId xmlns:p14="http://schemas.microsoft.com/office/powerpoint/2010/main" val="1230921365"/>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Notes Placeholder 25">
            <a:extLst>
              <a:ext uri="{FF2B5EF4-FFF2-40B4-BE49-F238E27FC236}">
                <a16:creationId xmlns:a16="http://schemas.microsoft.com/office/drawing/2014/main" id="{5888EADE-E663-4F31-BD56-16F0AE135803}"/>
              </a:ext>
            </a:extLst>
          </p:cNvPr>
          <p:cNvSpPr>
            <a:spLocks noGrp="1"/>
          </p:cNvSpPr>
          <p:nvPr>
            <p:ph type="body" idx="1"/>
          </p:nvPr>
        </p:nvSpPr>
        <p:spPr/>
        <p:txBody>
          <a:bodyPr/>
          <a:lstStyle/>
          <a:p>
            <a:r>
              <a:rPr lang="en-US" dirty="0"/>
              <a:t>Welcome to the Mealtimes with Toddlers training.</a:t>
            </a:r>
          </a:p>
        </p:txBody>
      </p:sp>
      <p:sp>
        <p:nvSpPr>
          <p:cNvPr id="4" name="Slide Image Placeholder 3">
            <a:extLst>
              <a:ext uri="{FF2B5EF4-FFF2-40B4-BE49-F238E27FC236}">
                <a16:creationId xmlns:a16="http://schemas.microsoft.com/office/drawing/2014/main" id="{5E8316F5-F03D-4A98-96C3-8461CAC2522F}"/>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C1E73ADF-D39D-4A6F-8ED8-919857B754D8}"/>
              </a:ext>
            </a:extLst>
          </p:cNvPr>
          <p:cNvSpPr>
            <a:spLocks noGrp="1"/>
          </p:cNvSpPr>
          <p:nvPr>
            <p:ph type="dt" idx="1"/>
          </p:nvPr>
        </p:nvSpPr>
        <p:spPr/>
        <p:txBody>
          <a:bodyPr/>
          <a:lstStyle/>
          <a:p>
            <a:r>
              <a:rPr lang="en-US"/>
              <a:t>2/2021</a:t>
            </a:r>
            <a:endParaRPr lang="en-US" dirty="0"/>
          </a:p>
        </p:txBody>
      </p:sp>
      <p:sp>
        <p:nvSpPr>
          <p:cNvPr id="8" name="Slide Number Placeholder 7">
            <a:extLst>
              <a:ext uri="{FF2B5EF4-FFF2-40B4-BE49-F238E27FC236}">
                <a16:creationId xmlns:a16="http://schemas.microsoft.com/office/drawing/2014/main" id="{E54FC58A-0753-4A64-A9B1-8D95C612465E}"/>
              </a:ext>
            </a:extLst>
          </p:cNvPr>
          <p:cNvSpPr>
            <a:spLocks noGrp="1"/>
          </p:cNvSpPr>
          <p:nvPr>
            <p:ph type="sldNum" sz="quarter" idx="5"/>
          </p:nvPr>
        </p:nvSpPr>
        <p:spPr/>
        <p:txBody>
          <a:bodyPr/>
          <a:lstStyle/>
          <a:p>
            <a:fld id="{903EA87C-2518-45B7-A83C-0BBA7BB89315}" type="slidenum">
              <a:rPr lang="en-US" smtClean="0"/>
              <a:t>1</a:t>
            </a:fld>
            <a:endParaRPr lang="en-US"/>
          </a:p>
        </p:txBody>
      </p:sp>
      <p:sp>
        <p:nvSpPr>
          <p:cNvPr id="2" name="Footer Placeholder 1">
            <a:extLst>
              <a:ext uri="{FF2B5EF4-FFF2-40B4-BE49-F238E27FC236}">
                <a16:creationId xmlns:a16="http://schemas.microsoft.com/office/drawing/2014/main" id="{982ED50E-3648-40AB-A708-98DD2E72D16F}"/>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96777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have identified the developmental characteristics of toddlers, now lets review typical behaviors of the toddler that indicate hunger and fullness. You will notice that this video is geared towards parents but the same information is applicable to providers or any adult in a toddler’s life. </a:t>
            </a:r>
            <a:r>
              <a:rPr lang="en-US" i="1" dirty="0">
                <a:latin typeface="Times New Roman" panose="02020603050405020304" pitchFamily="18" charset="0"/>
                <a:cs typeface="Times New Roman" panose="02020603050405020304" pitchFamily="18" charset="0"/>
              </a:rPr>
              <a:t>Click on video icon to play video or go to https://www.youtube.com/watch?v=bKAwRTxKOmQ to play video. Show video and end promptly at 45 seconds. </a:t>
            </a:r>
          </a:p>
        </p:txBody>
      </p:sp>
      <p:sp>
        <p:nvSpPr>
          <p:cNvPr id="8" name="Slide Image Placeholder 7">
            <a:extLst>
              <a:ext uri="{FF2B5EF4-FFF2-40B4-BE49-F238E27FC236}">
                <a16:creationId xmlns:a16="http://schemas.microsoft.com/office/drawing/2014/main" id="{F563D491-1D23-4BD3-8DBD-D95E8B95EF83}"/>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0A00656F-04A9-4AB0-894D-D12F40D76908}"/>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6060EB4A-2A47-4991-A30A-DEF672903A65}"/>
              </a:ext>
            </a:extLst>
          </p:cNvPr>
          <p:cNvSpPr>
            <a:spLocks noGrp="1"/>
          </p:cNvSpPr>
          <p:nvPr>
            <p:ph type="sldNum" sz="quarter" idx="5"/>
          </p:nvPr>
        </p:nvSpPr>
        <p:spPr/>
        <p:txBody>
          <a:bodyPr/>
          <a:lstStyle/>
          <a:p>
            <a:fld id="{903EA87C-2518-45B7-A83C-0BBA7BB89315}" type="slidenum">
              <a:rPr lang="en-US" smtClean="0"/>
              <a:t>10</a:t>
            </a:fld>
            <a:endParaRPr lang="en-US"/>
          </a:p>
        </p:txBody>
      </p:sp>
      <p:sp>
        <p:nvSpPr>
          <p:cNvPr id="2" name="Footer Placeholder 1">
            <a:extLst>
              <a:ext uri="{FF2B5EF4-FFF2-40B4-BE49-F238E27FC236}">
                <a16:creationId xmlns:a16="http://schemas.microsoft.com/office/drawing/2014/main" id="{12307F68-CB54-4D88-8419-27BA16F679DD}"/>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45238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What were some of the cues that you noticed from the video? </a:t>
            </a:r>
            <a:r>
              <a:rPr lang="en-US" i="1" dirty="0">
                <a:latin typeface="Times New Roman" panose="02020603050405020304" pitchFamily="18" charset="0"/>
                <a:cs typeface="Times New Roman" panose="02020603050405020304" pitchFamily="18" charset="0"/>
              </a:rPr>
              <a:t>Allow participants the opportunity to type responses in chat box.  After a few seconds click the mouse to advance the hunger cues drop box and then the not hungry drop box.  </a:t>
            </a:r>
          </a:p>
          <a:p>
            <a:endParaRPr lang="en-US" dirty="0"/>
          </a:p>
          <a:p>
            <a:r>
              <a:rPr lang="en-US" dirty="0"/>
              <a:t>Some typical toddler cues to hunger and fullness include: </a:t>
            </a:r>
            <a:r>
              <a:rPr lang="en-US" i="1" dirty="0">
                <a:latin typeface="Times New Roman" panose="02020603050405020304" pitchFamily="18" charset="0"/>
                <a:cs typeface="Times New Roman" panose="02020603050405020304" pitchFamily="18" charset="0"/>
              </a:rPr>
              <a:t>Read slide… </a:t>
            </a:r>
          </a:p>
        </p:txBody>
      </p:sp>
      <p:sp>
        <p:nvSpPr>
          <p:cNvPr id="8" name="Slide Image Placeholder 7">
            <a:extLst>
              <a:ext uri="{FF2B5EF4-FFF2-40B4-BE49-F238E27FC236}">
                <a16:creationId xmlns:a16="http://schemas.microsoft.com/office/drawing/2014/main" id="{6E6F876D-4D08-4526-9D08-53B007E599A9}"/>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1B0047D5-49F1-4262-AC09-CEBD6B0E0BA7}"/>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E52D3945-D72E-462D-915F-21B3AD52260F}"/>
              </a:ext>
            </a:extLst>
          </p:cNvPr>
          <p:cNvSpPr>
            <a:spLocks noGrp="1"/>
          </p:cNvSpPr>
          <p:nvPr>
            <p:ph type="sldNum" sz="quarter" idx="5"/>
          </p:nvPr>
        </p:nvSpPr>
        <p:spPr/>
        <p:txBody>
          <a:bodyPr/>
          <a:lstStyle/>
          <a:p>
            <a:fld id="{903EA87C-2518-45B7-A83C-0BBA7BB89315}" type="slidenum">
              <a:rPr lang="en-US" smtClean="0"/>
              <a:t>11</a:t>
            </a:fld>
            <a:endParaRPr lang="en-US"/>
          </a:p>
        </p:txBody>
      </p:sp>
      <p:sp>
        <p:nvSpPr>
          <p:cNvPr id="2" name="Footer Placeholder 1">
            <a:extLst>
              <a:ext uri="{FF2B5EF4-FFF2-40B4-BE49-F238E27FC236}">
                <a16:creationId xmlns:a16="http://schemas.microsoft.com/office/drawing/2014/main" id="{1D98AE14-F689-4FC6-9B54-C2F9FCA09B05}"/>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516013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Many toddlers express their budding independence through eating — or not eating, as the case may be. So nearly all toddlers could be described as picky eaters. </a:t>
            </a:r>
            <a:r>
              <a:rPr lang="en-US" i="1" dirty="0">
                <a:latin typeface="Times New Roman" panose="02020603050405020304" pitchFamily="18" charset="0"/>
                <a:cs typeface="Times New Roman" panose="02020603050405020304" pitchFamily="18" charset="0"/>
              </a:rPr>
              <a:t>Click mouse three (3) times to advance drop-in boxes.  </a:t>
            </a:r>
          </a:p>
          <a:p>
            <a:endParaRPr lang="en-US" dirty="0"/>
          </a:p>
          <a:p>
            <a:r>
              <a:rPr lang="en-US" dirty="0"/>
              <a:t>When a toddler is stuck on one food, a provider or parent might feel forced to serve that food every day so the toddler eats something. It is important to remember that eventually the toddler may tire of that food. Providers choose the foods to put on the toddler's plate. When only serving a limited variety of food providers and parents miss an opportunity to introduce new foods and increase the number of those foods the toddler is willing to eat. Most of these "food jags" or “picky eating phases” won't last long if providers and parents don't give in to them.</a:t>
            </a:r>
          </a:p>
          <a:p>
            <a:endParaRPr lang="en-US" dirty="0"/>
          </a:p>
        </p:txBody>
      </p:sp>
      <p:sp>
        <p:nvSpPr>
          <p:cNvPr id="8" name="Slide Image Placeholder 7">
            <a:extLst>
              <a:ext uri="{FF2B5EF4-FFF2-40B4-BE49-F238E27FC236}">
                <a16:creationId xmlns:a16="http://schemas.microsoft.com/office/drawing/2014/main" id="{8E33B3BF-8467-49B7-B954-D3A096C1F218}"/>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06D397A9-B52A-4EEA-A8A8-2358B02E432E}"/>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29AEC0E2-A098-4E1A-B780-F62893B0A4E7}"/>
              </a:ext>
            </a:extLst>
          </p:cNvPr>
          <p:cNvSpPr>
            <a:spLocks noGrp="1"/>
          </p:cNvSpPr>
          <p:nvPr>
            <p:ph type="sldNum" sz="quarter" idx="5"/>
          </p:nvPr>
        </p:nvSpPr>
        <p:spPr/>
        <p:txBody>
          <a:bodyPr/>
          <a:lstStyle/>
          <a:p>
            <a:fld id="{903EA87C-2518-45B7-A83C-0BBA7BB89315}" type="slidenum">
              <a:rPr lang="en-US" smtClean="0"/>
              <a:t>12</a:t>
            </a:fld>
            <a:endParaRPr lang="en-US"/>
          </a:p>
        </p:txBody>
      </p:sp>
      <p:sp>
        <p:nvSpPr>
          <p:cNvPr id="2" name="Footer Placeholder 1">
            <a:extLst>
              <a:ext uri="{FF2B5EF4-FFF2-40B4-BE49-F238E27FC236}">
                <a16:creationId xmlns:a16="http://schemas.microsoft.com/office/drawing/2014/main" id="{FBED0343-53AC-4056-AFD2-47C08D0191A1}"/>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87063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 food jag is when a child will only eat one food item, or a very small group of food items, meal after meal. Keep in mind that food jags are a normal developmental stage for toddlers and the toddler's eating habits are a way for them to feel independent. Know that, often, the toddler is in a resting stage of the growth process.</a:t>
            </a:r>
          </a:p>
          <a:p>
            <a:endParaRPr lang="en-US" dirty="0"/>
          </a:p>
          <a:p>
            <a:r>
              <a:rPr lang="en-US" dirty="0"/>
              <a:t>If the desired food is nutritious and easy to prepare, consider offering it along with a variety of other foods at each meal. Or you may want to say “sorry” these are the foods we are having today for lunch. We will have “green beans” again tomorrow. Try to minimize the situation.   </a:t>
            </a:r>
          </a:p>
          <a:p>
            <a:endParaRPr lang="en-US" dirty="0"/>
          </a:p>
          <a:p>
            <a:r>
              <a:rPr lang="en-US" dirty="0"/>
              <a:t>Most toddlers will usually start eating other foods before long. If the toddler does not receive additional benefits (like extra attention) they are going to get tired of eating the same thing just like an adult would.</a:t>
            </a:r>
          </a:p>
          <a:p>
            <a:endParaRPr lang="en-US" dirty="0"/>
          </a:p>
          <a:p>
            <a:pPr lvl="0"/>
            <a:r>
              <a:rPr lang="en-US" i="1" dirty="0">
                <a:latin typeface="Times New Roman" panose="02020603050405020304" pitchFamily="18" charset="0"/>
                <a:cs typeface="Times New Roman" panose="02020603050405020304" pitchFamily="18" charset="0"/>
              </a:rPr>
              <a:t>Click mouse for tip to appear on right side of slide and say</a:t>
            </a:r>
            <a:r>
              <a:rPr lang="en-US" dirty="0"/>
              <a:t>: Avoid focusing on the behavior, which may cause the behavior to continue. If they feel like they are getting a lot of attention with the food jag, they may keep on it just for the extra attention.</a:t>
            </a:r>
          </a:p>
          <a:p>
            <a:endParaRPr lang="en-US" dirty="0"/>
          </a:p>
          <a:p>
            <a:r>
              <a:rPr lang="en-US" dirty="0"/>
              <a:t>Toddlers won't starve, but they will learn to be more flexible rather than go hungry. Present a variety of healthy foods including established favorites and some new foods. The toddler in your care may surprise you one day by eating all of them!</a:t>
            </a:r>
          </a:p>
          <a:p>
            <a:endParaRPr lang="en-US" dirty="0"/>
          </a:p>
          <a:p>
            <a:endParaRPr lang="en-US" dirty="0"/>
          </a:p>
          <a:p>
            <a:endParaRPr lang="en-US" dirty="0"/>
          </a:p>
        </p:txBody>
      </p:sp>
      <p:sp>
        <p:nvSpPr>
          <p:cNvPr id="8" name="Slide Image Placeholder 7">
            <a:extLst>
              <a:ext uri="{FF2B5EF4-FFF2-40B4-BE49-F238E27FC236}">
                <a16:creationId xmlns:a16="http://schemas.microsoft.com/office/drawing/2014/main" id="{EEB367BD-C6F2-47B6-9014-14589D5A73B1}"/>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2E2C4321-FF61-4376-8462-4F1907264D01}"/>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BE600417-C715-491E-8A05-8268C8F75FD5}"/>
              </a:ext>
            </a:extLst>
          </p:cNvPr>
          <p:cNvSpPr>
            <a:spLocks noGrp="1"/>
          </p:cNvSpPr>
          <p:nvPr>
            <p:ph type="sldNum" sz="quarter" idx="5"/>
          </p:nvPr>
        </p:nvSpPr>
        <p:spPr/>
        <p:txBody>
          <a:bodyPr/>
          <a:lstStyle/>
          <a:p>
            <a:fld id="{903EA87C-2518-45B7-A83C-0BBA7BB89315}" type="slidenum">
              <a:rPr lang="en-US" smtClean="0"/>
              <a:t>13</a:t>
            </a:fld>
            <a:endParaRPr lang="en-US"/>
          </a:p>
        </p:txBody>
      </p:sp>
      <p:sp>
        <p:nvSpPr>
          <p:cNvPr id="2" name="Footer Placeholder 1">
            <a:extLst>
              <a:ext uri="{FF2B5EF4-FFF2-40B4-BE49-F238E27FC236}">
                <a16:creationId xmlns:a16="http://schemas.microsoft.com/office/drawing/2014/main" id="{9E8210AF-CAEE-4685-A670-1F605FC02035}"/>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915382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Neophobia or the aversion to new food is common and normal in the years between 2 and 5. Food neophobia appears to be a evolutionary response which results in young children initially rejecting a new food. In hunter gatherer societies this neophobia was a protective response as eating new and unfamiliar foods was potentially risky and could result in illness or even death. Neophobia changes with age and is minimal in infancy, may increase in early childhood and then usually declines to adulthood.</a:t>
            </a:r>
          </a:p>
          <a:p>
            <a:pPr lvl="0"/>
            <a:endParaRPr lang="en-US" dirty="0"/>
          </a:p>
          <a:p>
            <a:pPr lvl="0"/>
            <a:r>
              <a:rPr lang="en-US" dirty="0"/>
              <a:t>A toddler in your care doesn't like green beans the first time around? Don't stop serving them. Toddlers are naturally slow to accept new tastes and textures, so keep reintroducing the beans. Serve a small portion and encourage the toddler to try a bite without nagging or forcing.</a:t>
            </a:r>
          </a:p>
          <a:p>
            <a:pPr lvl="0"/>
            <a:endParaRPr lang="en-US" dirty="0"/>
          </a:p>
          <a:p>
            <a:pPr lvl="0"/>
            <a:r>
              <a:rPr lang="en-US" i="1" dirty="0">
                <a:latin typeface="Times New Roman" panose="02020603050405020304" pitchFamily="18" charset="0"/>
                <a:cs typeface="Times New Roman" panose="02020603050405020304" pitchFamily="18" charset="0"/>
              </a:rPr>
              <a:t>Click mouse so that tip appears on the right side of slide and say: </a:t>
            </a:r>
            <a:r>
              <a:rPr lang="en-US" dirty="0"/>
              <a:t>Don’t give up- keep offering the new food! </a:t>
            </a:r>
          </a:p>
          <a:p>
            <a:endParaRPr lang="en-US" dirty="0"/>
          </a:p>
          <a:p>
            <a:r>
              <a:rPr lang="en-US" dirty="0"/>
              <a:t>Be sure that as a provider you are setting a good example! Serve nutritious foods that you like or eat something new with the toddlers so all children see you enjoying what you're asking them to eat.</a:t>
            </a:r>
          </a:p>
          <a:p>
            <a:endParaRPr lang="en-US" dirty="0"/>
          </a:p>
        </p:txBody>
      </p:sp>
      <p:sp>
        <p:nvSpPr>
          <p:cNvPr id="8" name="Slide Image Placeholder 7">
            <a:extLst>
              <a:ext uri="{FF2B5EF4-FFF2-40B4-BE49-F238E27FC236}">
                <a16:creationId xmlns:a16="http://schemas.microsoft.com/office/drawing/2014/main" id="{A15AB293-0934-4F6B-83C5-5F817AD82148}"/>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904B9FDB-15CE-4DFD-9A3A-F668C8E9F639}"/>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969016D4-A803-47EF-821A-601189C07E49}"/>
              </a:ext>
            </a:extLst>
          </p:cNvPr>
          <p:cNvSpPr>
            <a:spLocks noGrp="1"/>
          </p:cNvSpPr>
          <p:nvPr>
            <p:ph type="sldNum" sz="quarter" idx="5"/>
          </p:nvPr>
        </p:nvSpPr>
        <p:spPr/>
        <p:txBody>
          <a:bodyPr/>
          <a:lstStyle/>
          <a:p>
            <a:fld id="{903EA87C-2518-45B7-A83C-0BBA7BB89315}" type="slidenum">
              <a:rPr lang="en-US" smtClean="0"/>
              <a:t>14</a:t>
            </a:fld>
            <a:endParaRPr lang="en-US"/>
          </a:p>
        </p:txBody>
      </p:sp>
      <p:sp>
        <p:nvSpPr>
          <p:cNvPr id="2" name="Footer Placeholder 1">
            <a:extLst>
              <a:ext uri="{FF2B5EF4-FFF2-40B4-BE49-F238E27FC236}">
                <a16:creationId xmlns:a16="http://schemas.microsoft.com/office/drawing/2014/main" id="{8AC61623-8661-4C89-B8CC-2513A239F3BE}"/>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60276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USDA has created a second short video on how to introduce and encourage children to try new food. The video can be found on the USDA Team Nutrition Mealtimes With Toddler in the CACFP webpage. Let’s check the video out! </a:t>
            </a:r>
          </a:p>
          <a:p>
            <a:endParaRPr lang="en-US" dirty="0"/>
          </a:p>
          <a:p>
            <a:r>
              <a:rPr lang="en-US" i="1" dirty="0">
                <a:latin typeface="Times New Roman" panose="02020603050405020304" pitchFamily="18" charset="0"/>
                <a:cs typeface="Times New Roman" panose="02020603050405020304" pitchFamily="18" charset="0"/>
              </a:rPr>
              <a:t>Double click on video icon to play the USDA Encourage Children to Try New Foods video. If clicking on the embedded video link does not work then go to the USDA website at https://www.fns.usda.gov/tn/encourage-children-try-new-foods to play the video titled Encourage Children to Try New Foods. End video after 1:59 minutes, do not play USDA resource reference portion- resources will be covered later in the training. </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To help summarize the video, after done showing video ask participants to type in one tip that they thought was the most helpful. Allow participants a few moments to type their tips in and then pick various tips to read from the chat box.   </a:t>
            </a:r>
          </a:p>
        </p:txBody>
      </p:sp>
      <p:sp>
        <p:nvSpPr>
          <p:cNvPr id="8" name="Slide Image Placeholder 7">
            <a:extLst>
              <a:ext uri="{FF2B5EF4-FFF2-40B4-BE49-F238E27FC236}">
                <a16:creationId xmlns:a16="http://schemas.microsoft.com/office/drawing/2014/main" id="{1B2E3345-B51F-4E73-96E7-142EAF771DCD}"/>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60C7ADE0-2B82-48E4-86B2-03CE9052A0C5}"/>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BE869495-50BE-4CD2-BE36-DEF12B45ED12}"/>
              </a:ext>
            </a:extLst>
          </p:cNvPr>
          <p:cNvSpPr>
            <a:spLocks noGrp="1"/>
          </p:cNvSpPr>
          <p:nvPr>
            <p:ph type="sldNum" sz="quarter" idx="5"/>
          </p:nvPr>
        </p:nvSpPr>
        <p:spPr/>
        <p:txBody>
          <a:bodyPr/>
          <a:lstStyle/>
          <a:p>
            <a:fld id="{903EA87C-2518-45B7-A83C-0BBA7BB89315}" type="slidenum">
              <a:rPr lang="en-US" smtClean="0"/>
              <a:t>15</a:t>
            </a:fld>
            <a:endParaRPr lang="en-US"/>
          </a:p>
        </p:txBody>
      </p:sp>
      <p:sp>
        <p:nvSpPr>
          <p:cNvPr id="2" name="Footer Placeholder 1">
            <a:extLst>
              <a:ext uri="{FF2B5EF4-FFF2-40B4-BE49-F238E27FC236}">
                <a16:creationId xmlns:a16="http://schemas.microsoft.com/office/drawing/2014/main" id="{8BE9AF74-A309-4BA2-9846-F345F319F4F7}"/>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039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3"/>
          <p:cNvSpPr>
            <a:spLocks noGrp="1" noChangeArrowheads="1"/>
          </p:cNvSpPr>
          <p:nvPr>
            <p:ph type="body" idx="1"/>
          </p:nvPr>
        </p:nvSpPr>
        <p:spPr/>
        <p:txBody>
          <a:bodyPr/>
          <a:lstStyle/>
          <a:p>
            <a:pPr lvl="0"/>
            <a:r>
              <a:rPr lang="en-US"/>
              <a:t>Now that we have identified some typical toddler behaviors at mealtime let’s discuss how to create a positive mealtime environment and enjoyable experience for toddlers.  </a:t>
            </a:r>
          </a:p>
          <a:p>
            <a:pPr lvl="0"/>
            <a:endParaRPr lang="en-US"/>
          </a:p>
          <a:p>
            <a:endParaRPr lang="en-US" dirty="0"/>
          </a:p>
        </p:txBody>
      </p:sp>
      <p:sp>
        <p:nvSpPr>
          <p:cNvPr id="6" name="Slide Image Placeholder 5">
            <a:extLst>
              <a:ext uri="{FF2B5EF4-FFF2-40B4-BE49-F238E27FC236}">
                <a16:creationId xmlns:a16="http://schemas.microsoft.com/office/drawing/2014/main" id="{3AFCEAB8-79EF-4296-835E-EEB76A97509B}"/>
              </a:ext>
            </a:extLst>
          </p:cNvPr>
          <p:cNvSpPr>
            <a:spLocks noGrp="1" noRot="1" noChangeAspect="1"/>
          </p:cNvSpPr>
          <p:nvPr>
            <p:ph type="sldImg"/>
          </p:nvPr>
        </p:nvSpPr>
        <p:spPr>
          <a:xfrm>
            <a:off x="1162050" y="466725"/>
            <a:ext cx="4686300" cy="2636838"/>
          </a:xfrm>
        </p:spPr>
      </p:sp>
      <p:sp>
        <p:nvSpPr>
          <p:cNvPr id="5" name="Date Placeholder 4">
            <a:extLst>
              <a:ext uri="{FF2B5EF4-FFF2-40B4-BE49-F238E27FC236}">
                <a16:creationId xmlns:a16="http://schemas.microsoft.com/office/drawing/2014/main" id="{276C51C2-7EE6-42B9-9405-A91A44D70D51}"/>
              </a:ext>
            </a:extLst>
          </p:cNvPr>
          <p:cNvSpPr>
            <a:spLocks noGrp="1"/>
          </p:cNvSpPr>
          <p:nvPr>
            <p:ph type="dt" idx="1"/>
          </p:nvPr>
        </p:nvSpPr>
        <p:spPr/>
        <p:txBody>
          <a:bodyPr/>
          <a:lstStyle/>
          <a:p>
            <a:r>
              <a:rPr lang="en-US"/>
              <a:t>2/2021</a:t>
            </a:r>
            <a:endParaRPr lang="en-US" dirty="0"/>
          </a:p>
        </p:txBody>
      </p:sp>
      <p:sp>
        <p:nvSpPr>
          <p:cNvPr id="8" name="Slide Number Placeholder 7">
            <a:extLst>
              <a:ext uri="{FF2B5EF4-FFF2-40B4-BE49-F238E27FC236}">
                <a16:creationId xmlns:a16="http://schemas.microsoft.com/office/drawing/2014/main" id="{19FCC6CA-73AC-4914-8EC7-6F13B0BECB75}"/>
              </a:ext>
            </a:extLst>
          </p:cNvPr>
          <p:cNvSpPr>
            <a:spLocks noGrp="1"/>
          </p:cNvSpPr>
          <p:nvPr>
            <p:ph type="sldNum" sz="quarter" idx="5"/>
          </p:nvPr>
        </p:nvSpPr>
        <p:spPr/>
        <p:txBody>
          <a:bodyPr/>
          <a:lstStyle/>
          <a:p>
            <a:fld id="{903EA87C-2518-45B7-A83C-0BBA7BB89315}" type="slidenum">
              <a:rPr lang="en-US" smtClean="0"/>
              <a:t>16</a:t>
            </a:fld>
            <a:endParaRPr lang="en-US"/>
          </a:p>
        </p:txBody>
      </p:sp>
      <p:sp>
        <p:nvSpPr>
          <p:cNvPr id="2" name="Footer Placeholder 1">
            <a:extLst>
              <a:ext uri="{FF2B5EF4-FFF2-40B4-BE49-F238E27FC236}">
                <a16:creationId xmlns:a16="http://schemas.microsoft.com/office/drawing/2014/main" id="{5797738D-B05F-4631-8F5D-4DE50A85C589}"/>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701237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First and foremost it is important to offer all children, not just toddlers, a variety of foods within the CACFP meal patterns. By offering a variety of foods at an early age children are exposed to new foods and this can help increase the likely-hood of future acceptance and ultimately promote a healthy eating pattern through life.  </a:t>
            </a:r>
          </a:p>
          <a:p>
            <a:endParaRPr lang="en-US" dirty="0"/>
          </a:p>
          <a:p>
            <a:r>
              <a:rPr lang="en-US" dirty="0"/>
              <a:t>Be realistic about food amounts. Following the CACFP meal pattern ensures reasonable portion sizes and helps to reduce food waste. </a:t>
            </a:r>
          </a:p>
          <a:p>
            <a:endParaRPr lang="en-US" dirty="0"/>
          </a:p>
          <a:p>
            <a:r>
              <a:rPr lang="en-US" dirty="0"/>
              <a:t>Cut food into bite-size pieces that are easy to pick up with fingers. Bite-size pieces help with developing fine motor skills and can reduce the risk of choking.  </a:t>
            </a:r>
            <a:r>
              <a:rPr lang="en-US" i="1" dirty="0">
                <a:latin typeface="Times New Roman" panose="02020603050405020304" pitchFamily="18" charset="0"/>
                <a:cs typeface="Times New Roman" panose="02020603050405020304" pitchFamily="18" charset="0"/>
              </a:rPr>
              <a:t>Click mouse to advance the Quick Tip drop-in on the right side of the slide. Read quick tip. </a:t>
            </a:r>
          </a:p>
          <a:p>
            <a:endParaRPr lang="en-US" dirty="0"/>
          </a:p>
          <a:p>
            <a:pPr lvl="0"/>
            <a:r>
              <a:rPr lang="en-US" dirty="0"/>
              <a:t>Offer a variety of food textures to help with the continued development of fine motor and chewing skills. Make some foods soft and moist for ease of swallowing. </a:t>
            </a:r>
          </a:p>
          <a:p>
            <a:endParaRPr lang="en-US" dirty="0"/>
          </a:p>
          <a:p>
            <a:pPr lvl="0"/>
            <a:r>
              <a:rPr lang="en-US" dirty="0"/>
              <a:t>Serve foods near room temperature. Test food temperature before feeding. Be careful with food or liquids warmed in a microwave, which might heat foods unevenly. </a:t>
            </a:r>
          </a:p>
          <a:p>
            <a:r>
              <a:rPr lang="en-US" dirty="0"/>
              <a:t> </a:t>
            </a:r>
          </a:p>
          <a:p>
            <a:endParaRPr lang="en-US" dirty="0"/>
          </a:p>
          <a:p>
            <a:endParaRPr lang="en-US" dirty="0"/>
          </a:p>
          <a:p>
            <a:endParaRPr lang="en-US" dirty="0"/>
          </a:p>
          <a:p>
            <a:pPr lvl="0"/>
            <a:endParaRPr lang="en-US" dirty="0"/>
          </a:p>
          <a:p>
            <a:endParaRPr lang="en-US" dirty="0"/>
          </a:p>
          <a:p>
            <a:endParaRPr lang="en-US" dirty="0"/>
          </a:p>
          <a:p>
            <a:endParaRPr lang="en-US" dirty="0"/>
          </a:p>
        </p:txBody>
      </p:sp>
      <p:sp>
        <p:nvSpPr>
          <p:cNvPr id="8" name="Slide Image Placeholder 7">
            <a:extLst>
              <a:ext uri="{FF2B5EF4-FFF2-40B4-BE49-F238E27FC236}">
                <a16:creationId xmlns:a16="http://schemas.microsoft.com/office/drawing/2014/main" id="{0FE191CB-2751-4219-BA7B-E3350A25BDD2}"/>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1BDFA77E-DC55-4EC4-923B-B6812D5F9116}"/>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4212B8AC-6739-49D4-B586-6AD673B52B4F}"/>
              </a:ext>
            </a:extLst>
          </p:cNvPr>
          <p:cNvSpPr>
            <a:spLocks noGrp="1"/>
          </p:cNvSpPr>
          <p:nvPr>
            <p:ph type="sldNum" sz="quarter" idx="5"/>
          </p:nvPr>
        </p:nvSpPr>
        <p:spPr/>
        <p:txBody>
          <a:bodyPr/>
          <a:lstStyle/>
          <a:p>
            <a:fld id="{903EA87C-2518-45B7-A83C-0BBA7BB89315}" type="slidenum">
              <a:rPr lang="en-US" smtClean="0"/>
              <a:t>17</a:t>
            </a:fld>
            <a:endParaRPr lang="en-US"/>
          </a:p>
        </p:txBody>
      </p:sp>
      <p:sp>
        <p:nvSpPr>
          <p:cNvPr id="2" name="Footer Placeholder 1">
            <a:extLst>
              <a:ext uri="{FF2B5EF4-FFF2-40B4-BE49-F238E27FC236}">
                <a16:creationId xmlns:a16="http://schemas.microsoft.com/office/drawing/2014/main" id="{319960F0-B7DA-4D77-8484-7E9BF819E6DC}"/>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417319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USDA has also created a third short video on how to assist children in learning how to feed themselves. The video can be found on the USDA Team Nutrition Mealtimes With Toddler in the CACFP webpage.  Let’s check the video out! </a:t>
            </a:r>
          </a:p>
          <a:p>
            <a:endParaRPr lang="en-US" dirty="0"/>
          </a:p>
          <a:p>
            <a:r>
              <a:rPr lang="en-US" i="1" dirty="0">
                <a:latin typeface="Times New Roman" panose="02020603050405020304" pitchFamily="18" charset="0"/>
                <a:cs typeface="Times New Roman" panose="02020603050405020304" pitchFamily="18" charset="0"/>
              </a:rPr>
              <a:t>Double click on video icon to play the USDA Assist Children in Learning How to Feed Themselves video. If clicking on the embedded video link does not work then go to the USDA website at https://www.fns.usda.gov/tn/assist-children-learning-how-feed-themselves to play the video titled Assist Children in Learning How to Feed Themselves.  Stop video at 2:18 minutes before the video talks about the USDA resources- resources will be covered at the end of the training. </a:t>
            </a:r>
          </a:p>
        </p:txBody>
      </p:sp>
      <p:sp>
        <p:nvSpPr>
          <p:cNvPr id="8" name="Slide Image Placeholder 7">
            <a:extLst>
              <a:ext uri="{FF2B5EF4-FFF2-40B4-BE49-F238E27FC236}">
                <a16:creationId xmlns:a16="http://schemas.microsoft.com/office/drawing/2014/main" id="{9B2DEA0A-3A0E-4483-9105-36F7EF67C906}"/>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9914DBEB-89E2-4C18-BB34-F014B27848F8}"/>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1DBDA8BA-53AC-419A-AB4F-C94318182C18}"/>
              </a:ext>
            </a:extLst>
          </p:cNvPr>
          <p:cNvSpPr>
            <a:spLocks noGrp="1"/>
          </p:cNvSpPr>
          <p:nvPr>
            <p:ph type="sldNum" sz="quarter" idx="5"/>
          </p:nvPr>
        </p:nvSpPr>
        <p:spPr/>
        <p:txBody>
          <a:bodyPr/>
          <a:lstStyle/>
          <a:p>
            <a:fld id="{903EA87C-2518-45B7-A83C-0BBA7BB89315}" type="slidenum">
              <a:rPr lang="en-US" smtClean="0"/>
              <a:t>18</a:t>
            </a:fld>
            <a:endParaRPr lang="en-US"/>
          </a:p>
        </p:txBody>
      </p:sp>
      <p:sp>
        <p:nvSpPr>
          <p:cNvPr id="2" name="Footer Placeholder 1">
            <a:extLst>
              <a:ext uri="{FF2B5EF4-FFF2-40B4-BE49-F238E27FC236}">
                <a16:creationId xmlns:a16="http://schemas.microsoft.com/office/drawing/2014/main" id="{1AFE0474-89AF-40DB-B1AD-40BCCB83B38B}"/>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4060254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you can see from the video we just viewed, toddlers are excited to learn new skills and providers can help toddlers become more independent while still providing supervision and gentle support at mealtimes. Providers help toddlers to develop important skills that can be used for life by</a:t>
            </a:r>
            <a:r>
              <a:rPr lang="en-US" i="1" dirty="0">
                <a:latin typeface="Times New Roman" panose="02020603050405020304" pitchFamily="18" charset="0"/>
                <a:cs typeface="Times New Roman" panose="02020603050405020304" pitchFamily="18" charset="0"/>
              </a:rPr>
              <a:t>:  Read slide…  On second bullet click mouse to advance Quick Tip drop-in on the right side of the slide and read Quick Tip. </a:t>
            </a:r>
          </a:p>
          <a:p>
            <a:endParaRPr lang="en-US" dirty="0"/>
          </a:p>
          <a:p>
            <a:pPr lvl="0"/>
            <a:endParaRPr lang="en-US" dirty="0"/>
          </a:p>
          <a:p>
            <a:endParaRPr lang="en-US" dirty="0"/>
          </a:p>
        </p:txBody>
      </p:sp>
      <p:sp>
        <p:nvSpPr>
          <p:cNvPr id="8" name="Slide Image Placeholder 7">
            <a:extLst>
              <a:ext uri="{FF2B5EF4-FFF2-40B4-BE49-F238E27FC236}">
                <a16:creationId xmlns:a16="http://schemas.microsoft.com/office/drawing/2014/main" id="{F2A896FB-A5B7-4657-A623-742C694D1916}"/>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BA25A9E3-D3B0-418A-9FB9-F1E3763437E0}"/>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35469114-A6AC-4D6C-ABB2-8F25DE78FDF8}"/>
              </a:ext>
            </a:extLst>
          </p:cNvPr>
          <p:cNvSpPr>
            <a:spLocks noGrp="1"/>
          </p:cNvSpPr>
          <p:nvPr>
            <p:ph type="sldNum" sz="quarter" idx="5"/>
          </p:nvPr>
        </p:nvSpPr>
        <p:spPr/>
        <p:txBody>
          <a:bodyPr/>
          <a:lstStyle/>
          <a:p>
            <a:fld id="{903EA87C-2518-45B7-A83C-0BBA7BB89315}" type="slidenum">
              <a:rPr lang="en-US" smtClean="0"/>
              <a:t>19</a:t>
            </a:fld>
            <a:endParaRPr lang="en-US"/>
          </a:p>
        </p:txBody>
      </p:sp>
      <p:sp>
        <p:nvSpPr>
          <p:cNvPr id="2" name="Footer Placeholder 1">
            <a:extLst>
              <a:ext uri="{FF2B5EF4-FFF2-40B4-BE49-F238E27FC236}">
                <a16:creationId xmlns:a16="http://schemas.microsoft.com/office/drawing/2014/main" id="{EDB6494B-9142-4AD4-8817-074E7532C461}"/>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68106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otes Placeholder 2">
            <a:extLst>
              <a:ext uri="{FF2B5EF4-FFF2-40B4-BE49-F238E27FC236}">
                <a16:creationId xmlns:a16="http://schemas.microsoft.com/office/drawing/2014/main" id="{FF36D0E6-259B-4767-B743-51CB4E04707F}"/>
              </a:ext>
            </a:extLst>
          </p:cNvPr>
          <p:cNvSpPr>
            <a:spLocks noGrp="1" noChangeArrowheads="1"/>
          </p:cNvSpPr>
          <p:nvPr>
            <p:ph type="body" idx="1"/>
          </p:nvPr>
        </p:nvSpPr>
        <p:spPr/>
        <p:txBody>
          <a:bodyPr/>
          <a:lstStyle/>
          <a:p>
            <a:r>
              <a:rPr lang="en-US" altLang="en-US" i="1" dirty="0">
                <a:latin typeface="Times New Roman" panose="02020603050405020304" pitchFamily="18" charset="0"/>
                <a:cs typeface="Times New Roman" panose="02020603050405020304" pitchFamily="18" charset="0"/>
              </a:rPr>
              <a:t>Inform participants this is a two hour class and will end by (insert time that is two hours from planned start time).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Explain that the Slide File is available upon request as an email attachment. Add contact information to chat box by copying and pasting from title slide.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Let participants know that the class will be recorded, if applicable. (record class to the Cloud).</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Inform participants that they can mute and unmute their audio. When in “unmute” mode, their conversations and background noise can be heard.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Encourage participants to ask questions and provide comment as appropriate to the class content. Explain that participants may ask questions or provide input by unmuting their audio or typing in the chat box.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Attendance will be taken at the end of class via a Survey Monkey survey.  It is important to complete the Attendance Survey in order to receive a Certificate of Completion for the class.  The Attendance Survey will ask for three pieces of information, Sponsor Number, Sponsor Name, and Names of Attendees. For example, Sponsor Number for a public school is the USD designation. Sponsor Name for a public school is the name of the school district. As an added note regarding the Attendance Survey, multiple attendees from one Sponsor can be included in a single Attendance Survey.</a:t>
            </a:r>
          </a:p>
          <a:p>
            <a:endParaRPr lang="en-US" altLang="en-US" dirty="0"/>
          </a:p>
        </p:txBody>
      </p:sp>
      <p:sp>
        <p:nvSpPr>
          <p:cNvPr id="3" name="Slide Image Placeholder 2">
            <a:extLst>
              <a:ext uri="{FF2B5EF4-FFF2-40B4-BE49-F238E27FC236}">
                <a16:creationId xmlns:a16="http://schemas.microsoft.com/office/drawing/2014/main" id="{18DB6973-512D-44B5-99A1-11D7B7BC8F9F}"/>
              </a:ext>
            </a:extLst>
          </p:cNvPr>
          <p:cNvSpPr>
            <a:spLocks noGrp="1" noRot="1" noChangeAspect="1"/>
          </p:cNvSpPr>
          <p:nvPr>
            <p:ph type="sldImg"/>
          </p:nvPr>
        </p:nvSpPr>
        <p:spPr/>
      </p:sp>
      <p:sp>
        <p:nvSpPr>
          <p:cNvPr id="2" name="Date Placeholder 1">
            <a:extLst>
              <a:ext uri="{FF2B5EF4-FFF2-40B4-BE49-F238E27FC236}">
                <a16:creationId xmlns:a16="http://schemas.microsoft.com/office/drawing/2014/main" id="{731D1305-1253-4D6F-B7BD-572FD50DBDC0}"/>
              </a:ext>
            </a:extLst>
          </p:cNvPr>
          <p:cNvSpPr>
            <a:spLocks noGrp="1"/>
          </p:cNvSpPr>
          <p:nvPr>
            <p:ph type="dt" idx="1"/>
          </p:nvPr>
        </p:nvSpPr>
        <p:spPr/>
        <p:txBody>
          <a:bodyPr/>
          <a:lstStyle/>
          <a:p>
            <a:pPr>
              <a:defRPr/>
            </a:pPr>
            <a:r>
              <a:rPr lang="en-US"/>
              <a:t>1/2021</a:t>
            </a:r>
            <a:endParaRPr lang="en-US" dirty="0"/>
          </a:p>
        </p:txBody>
      </p:sp>
      <p:sp>
        <p:nvSpPr>
          <p:cNvPr id="5" name="Slide Number Placeholder 4">
            <a:extLst>
              <a:ext uri="{FF2B5EF4-FFF2-40B4-BE49-F238E27FC236}">
                <a16:creationId xmlns:a16="http://schemas.microsoft.com/office/drawing/2014/main" id="{2DD4E1A8-BB92-4AA5-9EF3-76AD715D85FD}"/>
              </a:ext>
            </a:extLst>
          </p:cNvPr>
          <p:cNvSpPr>
            <a:spLocks noGrp="1"/>
          </p:cNvSpPr>
          <p:nvPr>
            <p:ph type="sldNum" sz="quarter" idx="5"/>
          </p:nvPr>
        </p:nvSpPr>
        <p:spPr/>
        <p:txBody>
          <a:bodyPr/>
          <a:lstStyle/>
          <a:p>
            <a:pPr>
              <a:defRPr/>
            </a:pPr>
            <a:fld id="{7B4EBB17-9025-42A3-A63C-9BB9DF6E39DD}" type="slidenum">
              <a:rPr lang="en-US" altLang="en-US" smtClean="0"/>
              <a:pPr>
                <a:defRPr/>
              </a:pPr>
              <a:t>2</a:t>
            </a:fld>
            <a:endParaRPr lang="en-US" altLang="en-US"/>
          </a:p>
        </p:txBody>
      </p:sp>
      <p:sp>
        <p:nvSpPr>
          <p:cNvPr id="4" name="Footer Placeholder 3">
            <a:extLst>
              <a:ext uri="{FF2B5EF4-FFF2-40B4-BE49-F238E27FC236}">
                <a16:creationId xmlns:a16="http://schemas.microsoft.com/office/drawing/2014/main" id="{568816C7-18DB-4BA4-B1C2-432B4A10A8C3}"/>
              </a:ext>
            </a:extLst>
          </p:cNvPr>
          <p:cNvSpPr>
            <a:spLocks noGrp="1"/>
          </p:cNvSpPr>
          <p:nvPr>
            <p:ph type="ftr" sz="quarter" idx="4"/>
          </p:nvPr>
        </p:nvSpPr>
        <p:spPr/>
        <p:txBody>
          <a:bodyPr/>
          <a:lstStyle/>
          <a:p>
            <a:r>
              <a:rPr lang="en-US"/>
              <a:t>Mealtime with Toddlers * Child Nutrition &amp; Wellness, KSDE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Division of Responsibility provides a framework for providers and families to establish healthy feeding relationships and to be able to create a positive mealtime experience for toddlers in your care. The Division of Responsibility is a term coined by feeding expert Ellyn </a:t>
            </a:r>
            <a:r>
              <a:rPr lang="en-US" dirty="0" err="1"/>
              <a:t>Satter</a:t>
            </a:r>
            <a:r>
              <a:rPr lang="en-US" dirty="0"/>
              <a:t> of the Ellen </a:t>
            </a:r>
            <a:r>
              <a:rPr lang="en-US" dirty="0" err="1"/>
              <a:t>Satter</a:t>
            </a:r>
            <a:r>
              <a:rPr lang="en-US" dirty="0"/>
              <a:t> Institute. It acknowledges what both child and parent (or the adult(s) in the child’s life) are responsible for when it comes to feeding. Emphasized is that with support and an appropriate eating environment, children can naturally decide what they eat and self-regulate around food. An appropriate eating environment is one that supports a child’s exploration and decision making when it comes to food, and that respects the specific roles and responsibilities between parents, or providers for purposes of this training and child(ren) at each stage of development. Recognizing children’s natural capacities and abilities when it comes to feeding is what allows parents and providers to create the environment children need in order to become competent and confident eaters.</a:t>
            </a:r>
          </a:p>
          <a:p>
            <a:endParaRPr lang="en-US" dirty="0"/>
          </a:p>
          <a:p>
            <a:r>
              <a:rPr lang="en-US" dirty="0"/>
              <a:t>Simply put: The parent/provider job is trusting the child(ren) to decide how much and whether to eat. If the parent/provider does their jobs with feeding, children do their jobs with eating.</a:t>
            </a:r>
          </a:p>
          <a:p>
            <a:endParaRPr lang="en-US" dirty="0"/>
          </a:p>
          <a:p>
            <a:r>
              <a:rPr lang="en-US" dirty="0"/>
              <a:t>For more information on the Division of Feeding go to the Ellen </a:t>
            </a:r>
            <a:r>
              <a:rPr lang="en-US" dirty="0" err="1"/>
              <a:t>Satter</a:t>
            </a:r>
            <a:r>
              <a:rPr lang="en-US" dirty="0"/>
              <a:t> Institute at ellynsatterinstitute.org.  </a:t>
            </a:r>
          </a:p>
          <a:p>
            <a:endParaRPr lang="en-US" dirty="0"/>
          </a:p>
          <a:p>
            <a:endParaRPr lang="en-US" dirty="0"/>
          </a:p>
          <a:p>
            <a:endParaRPr lang="en-US" dirty="0"/>
          </a:p>
        </p:txBody>
      </p:sp>
      <p:sp>
        <p:nvSpPr>
          <p:cNvPr id="8" name="Slide Image Placeholder 7">
            <a:extLst>
              <a:ext uri="{FF2B5EF4-FFF2-40B4-BE49-F238E27FC236}">
                <a16:creationId xmlns:a16="http://schemas.microsoft.com/office/drawing/2014/main" id="{FA6860C5-266E-43CD-A84B-C615CD0A6389}"/>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50D9AFFA-3711-4E17-8AF4-B8B57963412B}"/>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E424F558-4CDE-4CBE-BAC9-3B724A3892B5}"/>
              </a:ext>
            </a:extLst>
          </p:cNvPr>
          <p:cNvSpPr>
            <a:spLocks noGrp="1"/>
          </p:cNvSpPr>
          <p:nvPr>
            <p:ph type="sldNum" sz="quarter" idx="5"/>
          </p:nvPr>
        </p:nvSpPr>
        <p:spPr/>
        <p:txBody>
          <a:bodyPr/>
          <a:lstStyle/>
          <a:p>
            <a:fld id="{903EA87C-2518-45B7-A83C-0BBA7BB89315}" type="slidenum">
              <a:rPr lang="en-US" smtClean="0"/>
              <a:t>20</a:t>
            </a:fld>
            <a:endParaRPr lang="en-US"/>
          </a:p>
        </p:txBody>
      </p:sp>
      <p:sp>
        <p:nvSpPr>
          <p:cNvPr id="2" name="Footer Placeholder 1">
            <a:extLst>
              <a:ext uri="{FF2B5EF4-FFF2-40B4-BE49-F238E27FC236}">
                <a16:creationId xmlns:a16="http://schemas.microsoft.com/office/drawing/2014/main" id="{132B9B57-0D3A-4EDD-8CD6-34A1A47DAF42}"/>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791965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39" y="3218879"/>
            <a:ext cx="5744465" cy="5611087"/>
          </a:xfrm>
        </p:spPr>
        <p:txBody>
          <a:bodyPr/>
          <a:lstStyle/>
          <a:p>
            <a:r>
              <a:rPr lang="en-US" dirty="0"/>
              <a:t>Ask participants to type in the chat box what are some examples of your “job” as the adult? </a:t>
            </a:r>
            <a:r>
              <a:rPr lang="en-US" i="1" dirty="0">
                <a:latin typeface="Times New Roman" panose="02020603050405020304" pitchFamily="18" charset="0"/>
                <a:cs typeface="Times New Roman" panose="02020603050405020304" pitchFamily="18" charset="0"/>
              </a:rPr>
              <a:t>Allow participants a few seconds to type their answers in the chat box. When participants are done typing in the chat box click the mouse to advance the drop in comments below and read the examples of the jobs of the adult.</a:t>
            </a:r>
          </a:p>
          <a:p>
            <a:endParaRPr lang="en-US" dirty="0"/>
          </a:p>
          <a:p>
            <a:r>
              <a:rPr lang="en-US" dirty="0"/>
              <a:t>Fundamental to parents’ and providers jobs is trusting children to determine how much and whether to eat from what parents provide. When parents/providers do their jobs with feeding, children do their jobs with eating. Adults’ feeding jobs:</a:t>
            </a:r>
          </a:p>
          <a:p>
            <a:pPr marL="174708" indent="-174708">
              <a:buFont typeface="Arial" panose="020B0604020202020204" pitchFamily="34" charset="0"/>
              <a:buChar char="•"/>
            </a:pPr>
            <a:r>
              <a:rPr lang="en-US" dirty="0"/>
              <a:t>Choose and prepare the food.</a:t>
            </a:r>
          </a:p>
          <a:p>
            <a:pPr marL="174708" indent="-174708">
              <a:buFont typeface="Arial" panose="020B0604020202020204" pitchFamily="34" charset="0"/>
              <a:buChar char="•"/>
            </a:pPr>
            <a:r>
              <a:rPr lang="en-US" dirty="0"/>
              <a:t>Provide regular meals and snacks.</a:t>
            </a:r>
          </a:p>
          <a:p>
            <a:pPr marL="174708" indent="-174708">
              <a:buFont typeface="Arial" panose="020B0604020202020204" pitchFamily="34" charset="0"/>
              <a:buChar char="•"/>
            </a:pPr>
            <a:r>
              <a:rPr lang="en-US" dirty="0"/>
              <a:t>Make eating times pleasant.</a:t>
            </a:r>
          </a:p>
          <a:p>
            <a:pPr marL="174708" indent="-174708">
              <a:buFont typeface="Arial" panose="020B0604020202020204" pitchFamily="34" charset="0"/>
              <a:buChar char="•"/>
            </a:pPr>
            <a:r>
              <a:rPr lang="en-US" dirty="0"/>
              <a:t>Step-by-step, show children by example how to behave at family mealtime.</a:t>
            </a:r>
          </a:p>
          <a:p>
            <a:pPr marL="174708" indent="-174708">
              <a:buFont typeface="Arial" panose="020B0604020202020204" pitchFamily="34" charset="0"/>
              <a:buChar char="•"/>
            </a:pPr>
            <a:r>
              <a:rPr lang="en-US" dirty="0"/>
              <a:t>Be considerate of children’s lack of food experience without catering to likes and dislikes.</a:t>
            </a:r>
          </a:p>
          <a:p>
            <a:pPr marL="174708" indent="-174708">
              <a:buFont typeface="Arial" panose="020B0604020202020204" pitchFamily="34" charset="0"/>
              <a:buChar char="•"/>
            </a:pPr>
            <a:r>
              <a:rPr lang="en-US" dirty="0"/>
              <a:t>Not let children have food or beverages (except for water) between meal and snack times.</a:t>
            </a:r>
          </a:p>
          <a:p>
            <a:pPr marL="174708" indent="-174708">
              <a:buFont typeface="Arial" panose="020B0604020202020204" pitchFamily="34" charset="0"/>
              <a:buChar char="•"/>
            </a:pPr>
            <a:r>
              <a:rPr lang="en-US" dirty="0"/>
              <a:t>Let children grow into bodies that are right for them.</a:t>
            </a:r>
          </a:p>
          <a:p>
            <a:pPr lvl="1"/>
            <a:endParaRPr lang="en-US" dirty="0"/>
          </a:p>
        </p:txBody>
      </p:sp>
      <p:sp>
        <p:nvSpPr>
          <p:cNvPr id="8" name="Slide Image Placeholder 7">
            <a:extLst>
              <a:ext uri="{FF2B5EF4-FFF2-40B4-BE49-F238E27FC236}">
                <a16:creationId xmlns:a16="http://schemas.microsoft.com/office/drawing/2014/main" id="{7E0D8FCA-E67A-4320-8A81-BAA9D2E59139}"/>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150965B9-6B12-43B1-8C18-7408EC94BBBE}"/>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45C730AC-2C97-457C-9A0A-28ECC4B0BEB1}"/>
              </a:ext>
            </a:extLst>
          </p:cNvPr>
          <p:cNvSpPr>
            <a:spLocks noGrp="1"/>
          </p:cNvSpPr>
          <p:nvPr>
            <p:ph type="sldNum" sz="quarter" idx="5"/>
          </p:nvPr>
        </p:nvSpPr>
        <p:spPr/>
        <p:txBody>
          <a:bodyPr/>
          <a:lstStyle/>
          <a:p>
            <a:fld id="{903EA87C-2518-45B7-A83C-0BBA7BB89315}" type="slidenum">
              <a:rPr lang="en-US" smtClean="0"/>
              <a:t>21</a:t>
            </a:fld>
            <a:endParaRPr lang="en-US"/>
          </a:p>
        </p:txBody>
      </p:sp>
      <p:sp>
        <p:nvSpPr>
          <p:cNvPr id="2" name="Footer Placeholder 1">
            <a:extLst>
              <a:ext uri="{FF2B5EF4-FFF2-40B4-BE49-F238E27FC236}">
                <a16:creationId xmlns:a16="http://schemas.microsoft.com/office/drawing/2014/main" id="{29AA12B5-D77D-4416-9F8E-6A71E097BFE3}"/>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491033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i="1" dirty="0">
                <a:latin typeface="Times New Roman" panose="02020603050405020304" pitchFamily="18" charset="0"/>
                <a:cs typeface="Times New Roman" panose="02020603050405020304" pitchFamily="18" charset="0"/>
              </a:rPr>
              <a:t>Ask participants to type in the chat box some examples of the “job” of the child. Allow participants a few seconds to type their answers in the chat box. When participants are done typing in the chat box click the mouse to advance the drop in comments below and read the jobs of the child.</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Review comments from drop-in box for a child’s eating jobs, which may include:</a:t>
            </a:r>
          </a:p>
          <a:p>
            <a:pPr marL="174708" indent="-174708">
              <a:buFont typeface="Arial" panose="020B0604020202020204" pitchFamily="34" charset="0"/>
              <a:buChar char="•"/>
            </a:pPr>
            <a:r>
              <a:rPr lang="en-US" dirty="0"/>
              <a:t>Children will eat (or not).</a:t>
            </a:r>
          </a:p>
          <a:p>
            <a:pPr marL="174708" indent="-174708">
              <a:buFont typeface="Arial" panose="020B0604020202020204" pitchFamily="34" charset="0"/>
              <a:buChar char="•"/>
            </a:pPr>
            <a:r>
              <a:rPr lang="en-US" dirty="0"/>
              <a:t>Eat the amount they need.</a:t>
            </a:r>
          </a:p>
          <a:p>
            <a:pPr marL="174708" indent="-174708">
              <a:buFont typeface="Arial" panose="020B0604020202020204" pitchFamily="34" charset="0"/>
              <a:buChar char="•"/>
            </a:pPr>
            <a:r>
              <a:rPr lang="en-US" dirty="0"/>
              <a:t>Learn how to eat the food provided.</a:t>
            </a:r>
          </a:p>
          <a:p>
            <a:pPr marL="174708" indent="-174708">
              <a:buFont typeface="Arial" panose="020B0604020202020204" pitchFamily="34" charset="0"/>
              <a:buChar char="•"/>
            </a:pPr>
            <a:r>
              <a:rPr lang="en-US" dirty="0"/>
              <a:t>Grow predictably.</a:t>
            </a:r>
          </a:p>
          <a:p>
            <a:pPr marL="174708" indent="-174708">
              <a:buFont typeface="Arial" panose="020B0604020202020204" pitchFamily="34" charset="0"/>
              <a:buChar char="•"/>
            </a:pPr>
            <a:r>
              <a:rPr lang="en-US" dirty="0"/>
              <a:t>Learn to behave well at mealtime.</a:t>
            </a:r>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Image Placeholder 9">
            <a:extLst>
              <a:ext uri="{FF2B5EF4-FFF2-40B4-BE49-F238E27FC236}">
                <a16:creationId xmlns:a16="http://schemas.microsoft.com/office/drawing/2014/main" id="{CC9F42B7-DD42-4E1D-9061-25AC29F96867}"/>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86BD063B-F849-446A-B8CD-88131EB230A1}"/>
              </a:ext>
            </a:extLst>
          </p:cNvPr>
          <p:cNvSpPr>
            <a:spLocks noGrp="1"/>
          </p:cNvSpPr>
          <p:nvPr>
            <p:ph type="dt" idx="1"/>
          </p:nvPr>
        </p:nvSpPr>
        <p:spPr/>
        <p:txBody>
          <a:bodyPr/>
          <a:lstStyle/>
          <a:p>
            <a:r>
              <a:rPr lang="en-US"/>
              <a:t>2/2021</a:t>
            </a:r>
            <a:endParaRPr lang="en-US" dirty="0"/>
          </a:p>
        </p:txBody>
      </p:sp>
      <p:sp>
        <p:nvSpPr>
          <p:cNvPr id="8" name="Slide Number Placeholder 7">
            <a:extLst>
              <a:ext uri="{FF2B5EF4-FFF2-40B4-BE49-F238E27FC236}">
                <a16:creationId xmlns:a16="http://schemas.microsoft.com/office/drawing/2014/main" id="{EE2DEE56-BE8D-44D7-A4C1-94BFC816FE67}"/>
              </a:ext>
            </a:extLst>
          </p:cNvPr>
          <p:cNvSpPr>
            <a:spLocks noGrp="1"/>
          </p:cNvSpPr>
          <p:nvPr>
            <p:ph type="sldNum" sz="quarter" idx="5"/>
          </p:nvPr>
        </p:nvSpPr>
        <p:spPr/>
        <p:txBody>
          <a:bodyPr/>
          <a:lstStyle/>
          <a:p>
            <a:fld id="{903EA87C-2518-45B7-A83C-0BBA7BB89315}" type="slidenum">
              <a:rPr lang="en-US" smtClean="0"/>
              <a:t>22</a:t>
            </a:fld>
            <a:endParaRPr lang="en-US"/>
          </a:p>
        </p:txBody>
      </p:sp>
      <p:sp>
        <p:nvSpPr>
          <p:cNvPr id="2" name="Footer Placeholder 1">
            <a:extLst>
              <a:ext uri="{FF2B5EF4-FFF2-40B4-BE49-F238E27FC236}">
                <a16:creationId xmlns:a16="http://schemas.microsoft.com/office/drawing/2014/main" id="{5E532BC3-2880-49ED-9BCD-73DA30C0D453}"/>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9515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39" y="3218879"/>
            <a:ext cx="6093300" cy="5844097"/>
          </a:xfrm>
        </p:spPr>
        <p:txBody>
          <a:bodyPr/>
          <a:lstStyle/>
          <a:p>
            <a:r>
              <a:rPr lang="en-US" dirty="0"/>
              <a:t>As tempting as it may be to want to offer some type of reward for trying a new food or cleaning a plate, one of the most common mistakes adults make is to bargain for bites.  </a:t>
            </a:r>
          </a:p>
          <a:p>
            <a:endParaRPr lang="en-US" dirty="0"/>
          </a:p>
          <a:p>
            <a:r>
              <a:rPr lang="en-US" dirty="0"/>
              <a:t>As an adult you know that spinach is very nutritious and you want children to eat the spinach you serve so it can be a bit dis-heartening when a child drops it on the floor. Your well-meaning impulse may be to start talking up nutritious foods, saying how big and strong spinach will make a child. Or you might start bargaining by using phrases such as “If you eat three more bites, you can get down from the table” or by being tempted to reward the child with a special treat" The problem is that these tactics don't work in the long run.</a:t>
            </a:r>
          </a:p>
          <a:p>
            <a:endParaRPr lang="en-US" dirty="0"/>
          </a:p>
          <a:p>
            <a:r>
              <a:rPr lang="en-US" dirty="0"/>
              <a:t>Who hasn't used the line about spinach making a child strong? But this approach may build dislike for the healthy food rather than acceptance. This doesn't mean providers shouldn't teach children about the benefits of healthy foods, but don't push too much by celebrating every bite of spinach a toddler eats or disapproving when he or she refuses.</a:t>
            </a:r>
          </a:p>
          <a:p>
            <a:endParaRPr lang="en-US" dirty="0"/>
          </a:p>
          <a:p>
            <a:r>
              <a:rPr lang="en-US" dirty="0"/>
              <a:t>For some children, mealtime becomes a negotiation session from the very start, and parents and providers can be tempted to use special treats or playtime as an incentive. As an adult you can probably remember this very experience as a young child or maybe even used with your own children. Bargaining or bribery doesn't encourage healthy eating. Instead it creates the impression that "treats“ (either in food form or reward) are more valuable than mealtime food. Foods like candy and cookies are not creditable in the CACFP nor are they essential to a child's diet. So although candy and cookies or grain-based desserts are not creditable in the CACFP, it can be tempting to reward a child with “sweet” food such as fruit. You may have found yourself saying, “no more fruit until you eat all your broccoli”. This is still bribery and should not be done. </a:t>
            </a:r>
          </a:p>
          <a:p>
            <a:endParaRPr lang="en-US" dirty="0"/>
          </a:p>
          <a:p>
            <a:r>
              <a:rPr lang="en-US" dirty="0"/>
              <a:t>Threatening a punishment, much like bribing a child with dessert or sweet food, ultimately isn't effective either because it creates a power struggle.</a:t>
            </a:r>
          </a:p>
          <a:p>
            <a:endParaRPr lang="en-US" dirty="0"/>
          </a:p>
          <a:p>
            <a:r>
              <a:rPr lang="en-US" dirty="0"/>
              <a:t>Providers (and parents) need to be mindful of the messages being sent to children! </a:t>
            </a:r>
          </a:p>
          <a:p>
            <a:endParaRPr lang="en-US" dirty="0"/>
          </a:p>
        </p:txBody>
      </p:sp>
      <p:sp>
        <p:nvSpPr>
          <p:cNvPr id="8" name="Slide Image Placeholder 7">
            <a:extLst>
              <a:ext uri="{FF2B5EF4-FFF2-40B4-BE49-F238E27FC236}">
                <a16:creationId xmlns:a16="http://schemas.microsoft.com/office/drawing/2014/main" id="{7E1DE642-81DD-4879-999D-2D0410811228}"/>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01264FF3-DC95-4AB4-8B95-C64A051C717D}"/>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3BFDAD83-946F-44F1-93DB-DA1EB3B57042}"/>
              </a:ext>
            </a:extLst>
          </p:cNvPr>
          <p:cNvSpPr>
            <a:spLocks noGrp="1"/>
          </p:cNvSpPr>
          <p:nvPr>
            <p:ph type="sldNum" sz="quarter" idx="5"/>
          </p:nvPr>
        </p:nvSpPr>
        <p:spPr/>
        <p:txBody>
          <a:bodyPr/>
          <a:lstStyle/>
          <a:p>
            <a:fld id="{903EA87C-2518-45B7-A83C-0BBA7BB89315}" type="slidenum">
              <a:rPr lang="en-US" smtClean="0"/>
              <a:t>23</a:t>
            </a:fld>
            <a:endParaRPr lang="en-US"/>
          </a:p>
        </p:txBody>
      </p:sp>
      <p:sp>
        <p:nvSpPr>
          <p:cNvPr id="2" name="Footer Placeholder 1">
            <a:extLst>
              <a:ext uri="{FF2B5EF4-FFF2-40B4-BE49-F238E27FC236}">
                <a16:creationId xmlns:a16="http://schemas.microsoft.com/office/drawing/2014/main" id="{13D4980B-A648-4ADB-B870-7764795D7261}"/>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496002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Children really do know when they have had enough to eat but sometimes adults make it difficult for children to be able to listen to their internal cues of hunger and fullness.  </a:t>
            </a:r>
          </a:p>
          <a:p>
            <a:endParaRPr lang="en-US" dirty="0"/>
          </a:p>
          <a:p>
            <a:r>
              <a:rPr lang="en-US" dirty="0"/>
              <a:t>Children who "listen" to their own fullness cues stop eating when they feel full and are less likely to become overweight. Give children a chance to stop eating when they feel full, even if you think they aren't. They'll feel more independent and more likely to keep a healthy weight. </a:t>
            </a:r>
          </a:p>
          <a:p>
            <a:endParaRPr lang="en-US" dirty="0"/>
          </a:p>
          <a:p>
            <a:r>
              <a:rPr lang="en-US" dirty="0"/>
              <a:t>Let children serve themselves if possible. Implementing Family Style Meal Service is an excellent way to teach toddlers!  Teach toddlers to take small amounts at first. Toddlers can practice serving from small bowls that you hold for them. Tell them they can get more if they are still hungry. </a:t>
            </a:r>
          </a:p>
          <a:p>
            <a:endParaRPr lang="en-US" dirty="0"/>
          </a:p>
          <a:p>
            <a:r>
              <a:rPr lang="en-US" dirty="0"/>
              <a:t>Avoid praising a clean plate. A Toddler, or any child for that matter, should stop eating when he or she is full, rather than when the plate is clean.</a:t>
            </a:r>
          </a:p>
          <a:p>
            <a:endParaRPr lang="en-US" dirty="0"/>
          </a:p>
          <a:p>
            <a:r>
              <a:rPr lang="en-US" dirty="0"/>
              <a:t>Reward toddlers with attention and kind words, not food. Console with encouraging and positive words. Giving a toddler sweets when they feel sad or as a special treat can teach the toddler to eat when he or she is not hungry. This may cause the toddler to ignore body signals of fullness and overeat.  Rewarding with sweets also teaches a toddler to think sweets or dessert foods are better than other foods. For example, telling a toddler "no dessert until you finish your vegetables" may make them like the vegetable less and the dessert more.</a:t>
            </a:r>
          </a:p>
          <a:p>
            <a:endParaRPr lang="en-US" dirty="0"/>
          </a:p>
          <a:p>
            <a:r>
              <a:rPr lang="en-US" dirty="0"/>
              <a:t>Try not to restrict specific foods. If a restricted food becomes available to a toddler, he or she might eat it despite feeling full. This can lead to a habit of overeating. And never restrict sweets or any food as punishment for bad behavior. </a:t>
            </a:r>
          </a:p>
          <a:p>
            <a:endParaRPr lang="en-US" dirty="0"/>
          </a:p>
        </p:txBody>
      </p:sp>
      <p:sp>
        <p:nvSpPr>
          <p:cNvPr id="8" name="Slide Image Placeholder 7">
            <a:extLst>
              <a:ext uri="{FF2B5EF4-FFF2-40B4-BE49-F238E27FC236}">
                <a16:creationId xmlns:a16="http://schemas.microsoft.com/office/drawing/2014/main" id="{918EF0E2-F928-4EA2-9F31-4F43F058EE8A}"/>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D63A222F-09FD-4B4B-8F13-BBB514D4AFB6}"/>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4F82D90F-922A-4ED6-A2C7-3D95C1F646A5}"/>
              </a:ext>
            </a:extLst>
          </p:cNvPr>
          <p:cNvSpPr>
            <a:spLocks noGrp="1"/>
          </p:cNvSpPr>
          <p:nvPr>
            <p:ph type="sldNum" sz="quarter" idx="5"/>
          </p:nvPr>
        </p:nvSpPr>
        <p:spPr/>
        <p:txBody>
          <a:bodyPr/>
          <a:lstStyle/>
          <a:p>
            <a:fld id="{903EA87C-2518-45B7-A83C-0BBA7BB89315}" type="slidenum">
              <a:rPr lang="en-US" smtClean="0"/>
              <a:t>24</a:t>
            </a:fld>
            <a:endParaRPr lang="en-US"/>
          </a:p>
        </p:txBody>
      </p:sp>
      <p:sp>
        <p:nvSpPr>
          <p:cNvPr id="2" name="Footer Placeholder 1">
            <a:extLst>
              <a:ext uri="{FF2B5EF4-FFF2-40B4-BE49-F238E27FC236}">
                <a16:creationId xmlns:a16="http://schemas.microsoft.com/office/drawing/2014/main" id="{E69F9558-E59E-45C6-8640-29B253EBADD8}"/>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892507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It is important that providers model good behaviors during meal time by showing children they are eating the very foods that the child is offered. Providers should have a positive conversation about the taste, texture and type of food the child has been offered. Phrases such as “eat that for me” teach children to eat for adult approval and love. This can lead children to have unhealthy behaviors, attitudes, and beliefs about food and about themselves. If children are eating to please an adult as opposed to listening to their bodies, they may be eating more than they need.</a:t>
            </a:r>
          </a:p>
          <a:p>
            <a:endParaRPr lang="en-US" dirty="0"/>
          </a:p>
          <a:p>
            <a:r>
              <a:rPr lang="en-US" dirty="0"/>
              <a:t>Phrases such as “this is a mango; it’s sweet like a strawberry” help to point out the sensory qualities of food. They encourage children to try new foods. Adults don’t need to overdo it and talking about how the food tastes, smells and feels, can help children become more comfortable with new foods.</a:t>
            </a:r>
          </a:p>
          <a:p>
            <a:endParaRPr lang="en-US" dirty="0"/>
          </a:p>
          <a:p>
            <a:endParaRPr lang="en-US" dirty="0"/>
          </a:p>
          <a:p>
            <a:endParaRPr lang="en-US" dirty="0"/>
          </a:p>
        </p:txBody>
      </p:sp>
      <p:sp>
        <p:nvSpPr>
          <p:cNvPr id="8" name="Slide Image Placeholder 7">
            <a:extLst>
              <a:ext uri="{FF2B5EF4-FFF2-40B4-BE49-F238E27FC236}">
                <a16:creationId xmlns:a16="http://schemas.microsoft.com/office/drawing/2014/main" id="{C37FAA56-98B9-4F5B-B7E2-61FD001FB840}"/>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9EBF621D-D133-4F1F-A10D-CD8354F1AFDC}"/>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32DF762A-4F5F-4262-B8ED-EE8AE8632379}"/>
              </a:ext>
            </a:extLst>
          </p:cNvPr>
          <p:cNvSpPr>
            <a:spLocks noGrp="1"/>
          </p:cNvSpPr>
          <p:nvPr>
            <p:ph type="sldNum" sz="quarter" idx="5"/>
          </p:nvPr>
        </p:nvSpPr>
        <p:spPr/>
        <p:txBody>
          <a:bodyPr/>
          <a:lstStyle/>
          <a:p>
            <a:fld id="{903EA87C-2518-45B7-A83C-0BBA7BB89315}" type="slidenum">
              <a:rPr lang="en-US" smtClean="0"/>
              <a:t>25</a:t>
            </a:fld>
            <a:endParaRPr lang="en-US"/>
          </a:p>
        </p:txBody>
      </p:sp>
      <p:sp>
        <p:nvSpPr>
          <p:cNvPr id="2" name="Footer Placeholder 1">
            <a:extLst>
              <a:ext uri="{FF2B5EF4-FFF2-40B4-BE49-F238E27FC236}">
                <a16:creationId xmlns:a16="http://schemas.microsoft.com/office/drawing/2014/main" id="{B09B3FF3-E923-4EBE-92CE-B92FA1E5000A}"/>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223396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Phrases like these teach children to ignore fullness. Read phrases in blue comment box. It is better for children to stop eating when full or satisfied than when all of the food has been eaten.</a:t>
            </a:r>
          </a:p>
          <a:p>
            <a:pPr lvl="0"/>
            <a:endParaRPr lang="en-US" dirty="0"/>
          </a:p>
          <a:p>
            <a:r>
              <a:rPr lang="en-US" dirty="0"/>
              <a:t>Phrases like these help children to recognize when he or she is full and can prevent overeating. Read phrases in red comment box. </a:t>
            </a:r>
          </a:p>
          <a:p>
            <a:endParaRPr lang="en-US" dirty="0"/>
          </a:p>
          <a:p>
            <a:pPr lvl="0"/>
            <a:endParaRPr lang="en-US" dirty="0"/>
          </a:p>
          <a:p>
            <a:endParaRPr lang="en-US" dirty="0"/>
          </a:p>
        </p:txBody>
      </p:sp>
      <p:sp>
        <p:nvSpPr>
          <p:cNvPr id="8" name="Slide Image Placeholder 7">
            <a:extLst>
              <a:ext uri="{FF2B5EF4-FFF2-40B4-BE49-F238E27FC236}">
                <a16:creationId xmlns:a16="http://schemas.microsoft.com/office/drawing/2014/main" id="{9E4A9ED5-148E-4492-AAA8-6BDAD77CF2C7}"/>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D5DEC014-2ECA-429E-B765-BB523D55F515}"/>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27FC46EF-C3D5-4EAB-BFD9-CEF0A8E23185}"/>
              </a:ext>
            </a:extLst>
          </p:cNvPr>
          <p:cNvSpPr>
            <a:spLocks noGrp="1"/>
          </p:cNvSpPr>
          <p:nvPr>
            <p:ph type="sldNum" sz="quarter" idx="5"/>
          </p:nvPr>
        </p:nvSpPr>
        <p:spPr/>
        <p:txBody>
          <a:bodyPr/>
          <a:lstStyle/>
          <a:p>
            <a:fld id="{903EA87C-2518-45B7-A83C-0BBA7BB89315}" type="slidenum">
              <a:rPr lang="en-US" smtClean="0"/>
              <a:t>26</a:t>
            </a:fld>
            <a:endParaRPr lang="en-US"/>
          </a:p>
        </p:txBody>
      </p:sp>
      <p:sp>
        <p:nvSpPr>
          <p:cNvPr id="2" name="Footer Placeholder 1">
            <a:extLst>
              <a:ext uri="{FF2B5EF4-FFF2-40B4-BE49-F238E27FC236}">
                <a16:creationId xmlns:a16="http://schemas.microsoft.com/office/drawing/2014/main" id="{608B5BF4-4F31-4326-A2CD-5CD92AA36EE9}"/>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806410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Offering some foods, such as fruit or sweets, in reward for finishing others, like vegetables, makes some foods seem better than others. Getting a food treat when upset teaches children to eat to feel better which can lead to overeating.</a:t>
            </a:r>
          </a:p>
          <a:p>
            <a:endParaRPr lang="en-US" dirty="0"/>
          </a:p>
          <a:p>
            <a:r>
              <a:rPr lang="en-US" dirty="0"/>
              <a:t>Phrases such as “we can try these vegetables again another time.”  Take away the pressure - children need to feel like there are no negative consequences for not liking a food. Our taste buds change over time so a child is likely to start liking a food that he/she used to not like or want. It is good to keep trying but again, make sure not to pressure or force.</a:t>
            </a:r>
          </a:p>
          <a:p>
            <a:endParaRPr lang="en-US" dirty="0"/>
          </a:p>
          <a:p>
            <a:r>
              <a:rPr lang="en-US" dirty="0"/>
              <a:t>Phrases such as “I am sorry you are sad. Come here and let me give you a hug.” Reward children with attention and kind words and not food. Comfort him or her with hugs, talking and extra attention. </a:t>
            </a:r>
          </a:p>
          <a:p>
            <a:endParaRPr lang="en-US" dirty="0"/>
          </a:p>
          <a:p>
            <a:r>
              <a:rPr lang="en-US" i="1" dirty="0">
                <a:latin typeface="Times New Roman" panose="02020603050405020304" pitchFamily="18" charset="0"/>
                <a:cs typeface="Times New Roman" panose="02020603050405020304" pitchFamily="18" charset="0"/>
              </a:rPr>
              <a:t>Ask participants to type in the chat box other examples of phrases that they may have used that may not be the best phrases for modeling healthy eating behavior. Allow participants a few moments to type their responses in the chat box and then review some of the responses. Pick out one or two responses and ask participants to provide an alternate response that models healthy eating behaviors.  </a:t>
            </a:r>
          </a:p>
          <a:p>
            <a:endParaRPr lang="en-US" dirty="0"/>
          </a:p>
        </p:txBody>
      </p:sp>
      <p:sp>
        <p:nvSpPr>
          <p:cNvPr id="8" name="Slide Image Placeholder 7">
            <a:extLst>
              <a:ext uri="{FF2B5EF4-FFF2-40B4-BE49-F238E27FC236}">
                <a16:creationId xmlns:a16="http://schemas.microsoft.com/office/drawing/2014/main" id="{73177A28-404A-4110-868E-0F92576CB189}"/>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17AB8D4D-3D8B-4F8B-BB7B-8BCADED2B7E7}"/>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DF5877A7-544C-42D5-92D1-E935FA9531AA}"/>
              </a:ext>
            </a:extLst>
          </p:cNvPr>
          <p:cNvSpPr>
            <a:spLocks noGrp="1"/>
          </p:cNvSpPr>
          <p:nvPr>
            <p:ph type="sldNum" sz="quarter" idx="5"/>
          </p:nvPr>
        </p:nvSpPr>
        <p:spPr/>
        <p:txBody>
          <a:bodyPr/>
          <a:lstStyle/>
          <a:p>
            <a:fld id="{903EA87C-2518-45B7-A83C-0BBA7BB89315}" type="slidenum">
              <a:rPr lang="en-US" smtClean="0"/>
              <a:t>27</a:t>
            </a:fld>
            <a:endParaRPr lang="en-US"/>
          </a:p>
        </p:txBody>
      </p:sp>
      <p:sp>
        <p:nvSpPr>
          <p:cNvPr id="2" name="Footer Placeholder 1">
            <a:extLst>
              <a:ext uri="{FF2B5EF4-FFF2-40B4-BE49-F238E27FC236}">
                <a16:creationId xmlns:a16="http://schemas.microsoft.com/office/drawing/2014/main" id="{0A013408-97BE-4979-BBE1-F0B877B15A5A}"/>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98712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It’s never too early to start teaching good manners. Teach toddlers how to politely decline food by a simple “no thank you”. Younger toddlers obviously can’t say “no thank you” but older toddlers may be able too. Staff can model good mealtime manners by using the phrases “please”, “thank you”, “no thank you”.  Age-appropriate manners also include behaviors such as not throwing food, sitting during mealtime and attempting to use a napkin. Providers can offer praise to the toddler who is trying to behave well during mealtime. </a:t>
            </a:r>
          </a:p>
        </p:txBody>
      </p:sp>
      <p:sp>
        <p:nvSpPr>
          <p:cNvPr id="8" name="Slide Image Placeholder 7">
            <a:extLst>
              <a:ext uri="{FF2B5EF4-FFF2-40B4-BE49-F238E27FC236}">
                <a16:creationId xmlns:a16="http://schemas.microsoft.com/office/drawing/2014/main" id="{E648F9B1-62DC-4E13-BFBC-0B9E03BB50F6}"/>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DAFFF7FB-314E-4A86-9AA4-0F998952C11B}"/>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73D57C31-EF6C-4C1A-8922-AAF3359A0E3E}"/>
              </a:ext>
            </a:extLst>
          </p:cNvPr>
          <p:cNvSpPr>
            <a:spLocks noGrp="1"/>
          </p:cNvSpPr>
          <p:nvPr>
            <p:ph type="sldNum" sz="quarter" idx="5"/>
          </p:nvPr>
        </p:nvSpPr>
        <p:spPr/>
        <p:txBody>
          <a:bodyPr/>
          <a:lstStyle/>
          <a:p>
            <a:fld id="{903EA87C-2518-45B7-A83C-0BBA7BB89315}" type="slidenum">
              <a:rPr lang="en-US" smtClean="0"/>
              <a:t>28</a:t>
            </a:fld>
            <a:endParaRPr lang="en-US"/>
          </a:p>
        </p:txBody>
      </p:sp>
      <p:sp>
        <p:nvSpPr>
          <p:cNvPr id="2" name="Footer Placeholder 1">
            <a:extLst>
              <a:ext uri="{FF2B5EF4-FFF2-40B4-BE49-F238E27FC236}">
                <a16:creationId xmlns:a16="http://schemas.microsoft.com/office/drawing/2014/main" id="{0C3880AD-BDC6-4C01-92D3-311533328AF8}"/>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60640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Eating food without any fuss can be challenging! First and foremost it is imperative that children learn that eating is an enjoyable experience so that they can develop a healthy relationship with food as they continue to grow and develop. Additional key points to remember include the following: </a:t>
            </a:r>
            <a:r>
              <a:rPr lang="en-US" i="1" dirty="0">
                <a:latin typeface="Times New Roman" panose="02020603050405020304" pitchFamily="18" charset="0"/>
                <a:cs typeface="Times New Roman" panose="02020603050405020304" pitchFamily="18" charset="0"/>
              </a:rPr>
              <a:t>Read the next seven bullets (don’t read last bullet)</a:t>
            </a:r>
            <a:r>
              <a:rPr lang="en-US" dirty="0"/>
              <a:t>. Last but not least, and probably one of the most difficult is to trust the toddler to eat when they are hungry and stop eating when they are full.     </a:t>
            </a:r>
          </a:p>
        </p:txBody>
      </p:sp>
      <p:sp>
        <p:nvSpPr>
          <p:cNvPr id="8" name="Slide Image Placeholder 7">
            <a:extLst>
              <a:ext uri="{FF2B5EF4-FFF2-40B4-BE49-F238E27FC236}">
                <a16:creationId xmlns:a16="http://schemas.microsoft.com/office/drawing/2014/main" id="{06570A12-BC8F-499E-82CD-E10E77F61E70}"/>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8B6B1D96-377E-40B2-B53B-109B923260F8}"/>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C5D96177-8D37-4D36-B2A5-3BFBBCB4EA7B}"/>
              </a:ext>
            </a:extLst>
          </p:cNvPr>
          <p:cNvSpPr>
            <a:spLocks noGrp="1"/>
          </p:cNvSpPr>
          <p:nvPr>
            <p:ph type="sldNum" sz="quarter" idx="5"/>
          </p:nvPr>
        </p:nvSpPr>
        <p:spPr/>
        <p:txBody>
          <a:bodyPr/>
          <a:lstStyle/>
          <a:p>
            <a:fld id="{903EA87C-2518-45B7-A83C-0BBA7BB89315}" type="slidenum">
              <a:rPr lang="en-US" smtClean="0"/>
              <a:t>29</a:t>
            </a:fld>
            <a:endParaRPr lang="en-US"/>
          </a:p>
        </p:txBody>
      </p:sp>
      <p:sp>
        <p:nvSpPr>
          <p:cNvPr id="2" name="Footer Placeholder 1">
            <a:extLst>
              <a:ext uri="{FF2B5EF4-FFF2-40B4-BE49-F238E27FC236}">
                <a16:creationId xmlns:a16="http://schemas.microsoft.com/office/drawing/2014/main" id="{3A9418BC-0220-44E1-B8AD-CDBD9A333061}"/>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92439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By the end of this training, participants will be able to identify ways to create a positive and supportive mealtime environment that will help toddlers develop skills that they will use for a lifetime. This training will: </a:t>
            </a:r>
            <a:r>
              <a:rPr lang="en-US" i="1" dirty="0">
                <a:latin typeface="Times New Roman" panose="02020603050405020304" pitchFamily="18" charset="0"/>
                <a:cs typeface="Times New Roman" panose="02020603050405020304" pitchFamily="18" charset="0"/>
              </a:rPr>
              <a:t>read slide…</a:t>
            </a:r>
          </a:p>
          <a:p>
            <a:endParaRPr lang="en-US" dirty="0"/>
          </a:p>
          <a:p>
            <a:endParaRPr lang="en-US" dirty="0"/>
          </a:p>
        </p:txBody>
      </p:sp>
      <p:sp>
        <p:nvSpPr>
          <p:cNvPr id="8" name="Slide Image Placeholder 7">
            <a:extLst>
              <a:ext uri="{FF2B5EF4-FFF2-40B4-BE49-F238E27FC236}">
                <a16:creationId xmlns:a16="http://schemas.microsoft.com/office/drawing/2014/main" id="{D15E7AED-CD2C-4C6A-A05E-60B5CB3AA3ED}"/>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2778E6CA-1E9F-4E54-82A2-B5C067837C9E}"/>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3C41A199-640C-43EE-98C5-0F2B34F76730}"/>
              </a:ext>
            </a:extLst>
          </p:cNvPr>
          <p:cNvSpPr>
            <a:spLocks noGrp="1"/>
          </p:cNvSpPr>
          <p:nvPr>
            <p:ph type="sldNum" sz="quarter" idx="5"/>
          </p:nvPr>
        </p:nvSpPr>
        <p:spPr/>
        <p:txBody>
          <a:bodyPr/>
          <a:lstStyle/>
          <a:p>
            <a:fld id="{903EA87C-2518-45B7-A83C-0BBA7BB89315}" type="slidenum">
              <a:rPr lang="en-US" smtClean="0"/>
              <a:t>3</a:t>
            </a:fld>
            <a:endParaRPr lang="en-US"/>
          </a:p>
        </p:txBody>
      </p:sp>
      <p:sp>
        <p:nvSpPr>
          <p:cNvPr id="2" name="Footer Placeholder 1">
            <a:extLst>
              <a:ext uri="{FF2B5EF4-FFF2-40B4-BE49-F238E27FC236}">
                <a16:creationId xmlns:a16="http://schemas.microsoft.com/office/drawing/2014/main" id="{DA2C78AF-DB57-43FD-87B5-815DE2FA5827}"/>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640150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You’ve worked hard to create a positive and enjoyable mealtime experience for the toddlers in your care so make sure to share successes and resources with families. Keep families informed of milestones and any positive eating behaviors during mealtimes. By sharing resources you can help families reinforce the positive mealtime experiences and learning opportunities achieved during the time the toddler has spent in your care.   </a:t>
            </a:r>
          </a:p>
        </p:txBody>
      </p:sp>
      <p:sp>
        <p:nvSpPr>
          <p:cNvPr id="8" name="Slide Image Placeholder 7">
            <a:extLst>
              <a:ext uri="{FF2B5EF4-FFF2-40B4-BE49-F238E27FC236}">
                <a16:creationId xmlns:a16="http://schemas.microsoft.com/office/drawing/2014/main" id="{8FA1F50D-FCE8-40CF-A4A9-AFB3FD95B821}"/>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3F15DF38-E599-43CA-9F13-E59398CB4D39}"/>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DA6FA70F-97D5-4E5D-994E-C5F51192AC40}"/>
              </a:ext>
            </a:extLst>
          </p:cNvPr>
          <p:cNvSpPr>
            <a:spLocks noGrp="1"/>
          </p:cNvSpPr>
          <p:nvPr>
            <p:ph type="sldNum" sz="quarter" idx="5"/>
          </p:nvPr>
        </p:nvSpPr>
        <p:spPr/>
        <p:txBody>
          <a:bodyPr/>
          <a:lstStyle/>
          <a:p>
            <a:fld id="{903EA87C-2518-45B7-A83C-0BBA7BB89315}" type="slidenum">
              <a:rPr lang="en-US" smtClean="0"/>
              <a:t>30</a:t>
            </a:fld>
            <a:endParaRPr lang="en-US"/>
          </a:p>
        </p:txBody>
      </p:sp>
      <p:sp>
        <p:nvSpPr>
          <p:cNvPr id="2" name="Footer Placeholder 1">
            <a:extLst>
              <a:ext uri="{FF2B5EF4-FFF2-40B4-BE49-F238E27FC236}">
                <a16:creationId xmlns:a16="http://schemas.microsoft.com/office/drawing/2014/main" id="{314DBEAF-2C68-41DA-AB08-747B451A2F1F}"/>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135917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hard work that providers do to create positive environments during meal times can be communicated to families to help ensure consistency from child care to the home setting. Communicating with families can provide valuable tips to reinforce what is being modeled by the provider. The USDA Meal Times With Toddlers Family handout is a helpful resource that providers can give to families.  The handout identifies typical mealtime behaviors and tips for families during mealtime and can be found on the USDA Mealtimes With Toddlers in the CACFP webpage at the link listed on the slide. The handout is available in English and Spanish. </a:t>
            </a:r>
          </a:p>
        </p:txBody>
      </p:sp>
      <p:sp>
        <p:nvSpPr>
          <p:cNvPr id="8" name="Slide Image Placeholder 7">
            <a:extLst>
              <a:ext uri="{FF2B5EF4-FFF2-40B4-BE49-F238E27FC236}">
                <a16:creationId xmlns:a16="http://schemas.microsoft.com/office/drawing/2014/main" id="{9863F46C-6AE4-4A6E-AD75-5966A270DA6B}"/>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27AC08A1-CA5C-4BF4-8C93-9C52A7544F89}"/>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C80C5377-7A1D-4E71-83DB-8146F8CFBFD5}"/>
              </a:ext>
            </a:extLst>
          </p:cNvPr>
          <p:cNvSpPr>
            <a:spLocks noGrp="1"/>
          </p:cNvSpPr>
          <p:nvPr>
            <p:ph type="sldNum" sz="quarter" idx="5"/>
          </p:nvPr>
        </p:nvSpPr>
        <p:spPr/>
        <p:txBody>
          <a:bodyPr/>
          <a:lstStyle/>
          <a:p>
            <a:fld id="{903EA87C-2518-45B7-A83C-0BBA7BB89315}" type="slidenum">
              <a:rPr lang="en-US" smtClean="0"/>
              <a:t>31</a:t>
            </a:fld>
            <a:endParaRPr lang="en-US"/>
          </a:p>
        </p:txBody>
      </p:sp>
      <p:sp>
        <p:nvSpPr>
          <p:cNvPr id="2" name="Footer Placeholder 1">
            <a:extLst>
              <a:ext uri="{FF2B5EF4-FFF2-40B4-BE49-F238E27FC236}">
                <a16:creationId xmlns:a16="http://schemas.microsoft.com/office/drawing/2014/main" id="{8541123D-698D-466A-B366-86DC4A65C92E}"/>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244831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Adults can have a positive and powerful influence on the eating behaviors of a child which is why it is important to remember that providers and parents can be a healthy role model for children.  Providers can be a healthy role model by the following actions which have been adapted from the USDA Be A Healthy Role Model for Children tip sheet:  </a:t>
            </a:r>
          </a:p>
          <a:p>
            <a:endParaRPr lang="en-US" dirty="0"/>
          </a:p>
          <a:p>
            <a:pPr marL="174708" indent="-174708">
              <a:buFont typeface="Arial" panose="020B0604020202020204" pitchFamily="34" charset="0"/>
              <a:buChar char="•"/>
            </a:pPr>
            <a:r>
              <a:rPr lang="en-US" dirty="0"/>
              <a:t>Show by example. Eat vegetables, fruits, and whole grains with meals or as snacks. Let children see that you like to munch on raw vegetables. </a:t>
            </a:r>
          </a:p>
          <a:p>
            <a:pPr marL="174708" indent="-174708">
              <a:buFont typeface="Arial" panose="020B0604020202020204" pitchFamily="34" charset="0"/>
              <a:buChar char="•"/>
            </a:pPr>
            <a:r>
              <a:rPr lang="en-US" dirty="0"/>
              <a:t>Offer the same foods for everyone. Don’t be a “short-order cook” by making different dishes to please children. Of course if a child has a medical condition that requires a meal modification then meals and snacks must be modified as specified by the medical authority.   </a:t>
            </a:r>
          </a:p>
          <a:p>
            <a:pPr marL="174708" indent="-174708">
              <a:buFont typeface="Arial" panose="020B0604020202020204" pitchFamily="34" charset="0"/>
              <a:buChar char="•"/>
            </a:pPr>
            <a:r>
              <a:rPr lang="en-US" dirty="0"/>
              <a:t>Reward with attention, not food. Comfort with hugs and talks. Choose not to offer sweets as rewards. It lets children think sweets or dessert foods are better than other foods. When meals are not eaten, children do not need “extras” as replacement foods. </a:t>
            </a:r>
          </a:p>
          <a:p>
            <a:pPr marL="174708" indent="-174708">
              <a:buFont typeface="Arial" panose="020B0604020202020204" pitchFamily="34" charset="0"/>
              <a:buChar char="•"/>
            </a:pPr>
            <a:r>
              <a:rPr lang="en-US" dirty="0"/>
              <a:t>Listen. If a child says he or she is hungry, make sure to offer a small, healthy snack at the regularly scheduled snack time. When possible, offer choices.  Ask “Which would you like for lunch: broccoli or cauliflower?” </a:t>
            </a:r>
          </a:p>
          <a:p>
            <a:endParaRPr lang="en-US" dirty="0"/>
          </a:p>
          <a:p>
            <a:r>
              <a:rPr lang="en-US" dirty="0"/>
              <a:t>Providers are encouraged to share the tip sheet with families. The tip sheet can be found on the USDA website at the link listed on the slide. </a:t>
            </a:r>
          </a:p>
        </p:txBody>
      </p:sp>
      <p:sp>
        <p:nvSpPr>
          <p:cNvPr id="8" name="Slide Image Placeholder 7">
            <a:extLst>
              <a:ext uri="{FF2B5EF4-FFF2-40B4-BE49-F238E27FC236}">
                <a16:creationId xmlns:a16="http://schemas.microsoft.com/office/drawing/2014/main" id="{815A3B96-DF19-48D1-B110-46278A5BEDAA}"/>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70A7BB35-C65E-4DCE-ADC6-DB214B94F9FF}"/>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AB49438F-F728-499A-9C29-8FDED1C797FA}"/>
              </a:ext>
            </a:extLst>
          </p:cNvPr>
          <p:cNvSpPr>
            <a:spLocks noGrp="1"/>
          </p:cNvSpPr>
          <p:nvPr>
            <p:ph type="sldNum" sz="quarter" idx="5"/>
          </p:nvPr>
        </p:nvSpPr>
        <p:spPr/>
        <p:txBody>
          <a:bodyPr/>
          <a:lstStyle/>
          <a:p>
            <a:fld id="{903EA87C-2518-45B7-A83C-0BBA7BB89315}" type="slidenum">
              <a:rPr lang="en-US" smtClean="0"/>
              <a:t>32</a:t>
            </a:fld>
            <a:endParaRPr lang="en-US"/>
          </a:p>
        </p:txBody>
      </p:sp>
      <p:sp>
        <p:nvSpPr>
          <p:cNvPr id="2" name="Footer Placeholder 1">
            <a:extLst>
              <a:ext uri="{FF2B5EF4-FFF2-40B4-BE49-F238E27FC236}">
                <a16:creationId xmlns:a16="http://schemas.microsoft.com/office/drawing/2014/main" id="{8D9061D1-F870-4814-AC03-2489E49913F1}"/>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938058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In this last section we will share helpful resources for both providers and parents! </a:t>
            </a:r>
            <a:endParaRPr lang="en-US" dirty="0"/>
          </a:p>
        </p:txBody>
      </p:sp>
      <p:sp>
        <p:nvSpPr>
          <p:cNvPr id="8" name="Slide Image Placeholder 7">
            <a:extLst>
              <a:ext uri="{FF2B5EF4-FFF2-40B4-BE49-F238E27FC236}">
                <a16:creationId xmlns:a16="http://schemas.microsoft.com/office/drawing/2014/main" id="{39CC12ED-1675-4012-9D58-2220765C176D}"/>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B9C82098-3F78-4B22-9905-FB8D75F107A1}"/>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D96819FD-2617-4142-9493-C9454439109A}"/>
              </a:ext>
            </a:extLst>
          </p:cNvPr>
          <p:cNvSpPr>
            <a:spLocks noGrp="1"/>
          </p:cNvSpPr>
          <p:nvPr>
            <p:ph type="sldNum" sz="quarter" idx="5"/>
          </p:nvPr>
        </p:nvSpPr>
        <p:spPr/>
        <p:txBody>
          <a:bodyPr/>
          <a:lstStyle/>
          <a:p>
            <a:fld id="{903EA87C-2518-45B7-A83C-0BBA7BB89315}" type="slidenum">
              <a:rPr lang="en-US" smtClean="0"/>
              <a:t>33</a:t>
            </a:fld>
            <a:endParaRPr lang="en-US"/>
          </a:p>
        </p:txBody>
      </p:sp>
      <p:sp>
        <p:nvSpPr>
          <p:cNvPr id="2" name="Footer Placeholder 1">
            <a:extLst>
              <a:ext uri="{FF2B5EF4-FFF2-40B4-BE49-F238E27FC236}">
                <a16:creationId xmlns:a16="http://schemas.microsoft.com/office/drawing/2014/main" id="{2371B935-F364-4678-9E35-D157C2A80485}"/>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233231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USDA Meal Times With Toddlers in the Child and Adult Care Food Program booklet is an excellent resource for providers. The resource provides an overview of the material discussed during this training and also provides a template for badges that providers can use to communicate with families. On the slide you can see that the badges can be cut-out and customized. The resource can be found on the Mealtimes With Toddlers in the CACFP webpage at the address on the bottom of the slide. In addition to this booklet there are also videos and webinars available for providers to view and are available in English and Spanish.  </a:t>
            </a:r>
          </a:p>
        </p:txBody>
      </p:sp>
      <p:sp>
        <p:nvSpPr>
          <p:cNvPr id="8" name="Slide Image Placeholder 7">
            <a:extLst>
              <a:ext uri="{FF2B5EF4-FFF2-40B4-BE49-F238E27FC236}">
                <a16:creationId xmlns:a16="http://schemas.microsoft.com/office/drawing/2014/main" id="{8F16BC67-5C5B-4060-9A0C-99848D3D1144}"/>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2A2A7F9F-9632-494A-8C08-FD457024D48A}"/>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F5039AE4-D26A-4B13-9D7B-74DB9105A6F0}"/>
              </a:ext>
            </a:extLst>
          </p:cNvPr>
          <p:cNvSpPr>
            <a:spLocks noGrp="1"/>
          </p:cNvSpPr>
          <p:nvPr>
            <p:ph type="sldNum" sz="quarter" idx="5"/>
          </p:nvPr>
        </p:nvSpPr>
        <p:spPr/>
        <p:txBody>
          <a:bodyPr/>
          <a:lstStyle/>
          <a:p>
            <a:fld id="{903EA87C-2518-45B7-A83C-0BBA7BB89315}" type="slidenum">
              <a:rPr lang="en-US" smtClean="0"/>
              <a:t>34</a:t>
            </a:fld>
            <a:endParaRPr lang="en-US"/>
          </a:p>
        </p:txBody>
      </p:sp>
      <p:sp>
        <p:nvSpPr>
          <p:cNvPr id="2" name="Footer Placeholder 1">
            <a:extLst>
              <a:ext uri="{FF2B5EF4-FFF2-40B4-BE49-F238E27FC236}">
                <a16:creationId xmlns:a16="http://schemas.microsoft.com/office/drawing/2014/main" id="{9241A9D5-B65E-46B6-B52F-599E515F5593}"/>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1193508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Earlier during the Toddler Talk section we reviewed some helpful adult responses to encourage positive mealtime experiences. USDA also provides the Phrases that Help and Hinder handout for providers and families. This resources is another great resource to share with families.  </a:t>
            </a:r>
          </a:p>
        </p:txBody>
      </p:sp>
      <p:sp>
        <p:nvSpPr>
          <p:cNvPr id="8" name="Slide Image Placeholder 7">
            <a:extLst>
              <a:ext uri="{FF2B5EF4-FFF2-40B4-BE49-F238E27FC236}">
                <a16:creationId xmlns:a16="http://schemas.microsoft.com/office/drawing/2014/main" id="{D1D536D2-6E26-43A9-AE16-4AE71991AB4F}"/>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D0A095FF-C446-4548-A6D8-14B3C2DBB7DC}"/>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AA3337AA-43EA-476C-845F-EAE4DF1A50F2}"/>
              </a:ext>
            </a:extLst>
          </p:cNvPr>
          <p:cNvSpPr>
            <a:spLocks noGrp="1"/>
          </p:cNvSpPr>
          <p:nvPr>
            <p:ph type="sldNum" sz="quarter" idx="5"/>
          </p:nvPr>
        </p:nvSpPr>
        <p:spPr/>
        <p:txBody>
          <a:bodyPr/>
          <a:lstStyle/>
          <a:p>
            <a:fld id="{903EA87C-2518-45B7-A83C-0BBA7BB89315}" type="slidenum">
              <a:rPr lang="en-US" smtClean="0"/>
              <a:t>35</a:t>
            </a:fld>
            <a:endParaRPr lang="en-US"/>
          </a:p>
        </p:txBody>
      </p:sp>
      <p:sp>
        <p:nvSpPr>
          <p:cNvPr id="2" name="Footer Placeholder 1">
            <a:extLst>
              <a:ext uri="{FF2B5EF4-FFF2-40B4-BE49-F238E27FC236}">
                <a16:creationId xmlns:a16="http://schemas.microsoft.com/office/drawing/2014/main" id="{15514034-1578-4B9D-AE8C-8D829D401AC1}"/>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908232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addition to the USDA resources we have mentioned during this training additional resources for parents and providers include</a:t>
            </a:r>
            <a:r>
              <a:rPr lang="en-US" i="1" dirty="0">
                <a:latin typeface="Times New Roman" panose="02020603050405020304" pitchFamily="18" charset="0"/>
                <a:cs typeface="Times New Roman" panose="02020603050405020304" pitchFamily="18" charset="0"/>
              </a:rPr>
              <a:t>: Read slide… </a:t>
            </a:r>
          </a:p>
          <a:p>
            <a:endParaRPr lang="en-US" dirty="0"/>
          </a:p>
          <a:p>
            <a:endParaRPr lang="en-US" dirty="0"/>
          </a:p>
        </p:txBody>
      </p:sp>
      <p:sp>
        <p:nvSpPr>
          <p:cNvPr id="8" name="Slide Image Placeholder 7">
            <a:extLst>
              <a:ext uri="{FF2B5EF4-FFF2-40B4-BE49-F238E27FC236}">
                <a16:creationId xmlns:a16="http://schemas.microsoft.com/office/drawing/2014/main" id="{2C4806B0-82D9-4B2F-939F-E3EF413C8053}"/>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FFB24AF2-7744-4622-91DD-22D8216B369E}"/>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B9FB674E-7EAC-42CD-B949-24A413798732}"/>
              </a:ext>
            </a:extLst>
          </p:cNvPr>
          <p:cNvSpPr>
            <a:spLocks noGrp="1"/>
          </p:cNvSpPr>
          <p:nvPr>
            <p:ph type="sldNum" sz="quarter" idx="5"/>
          </p:nvPr>
        </p:nvSpPr>
        <p:spPr/>
        <p:txBody>
          <a:bodyPr/>
          <a:lstStyle/>
          <a:p>
            <a:fld id="{903EA87C-2518-45B7-A83C-0BBA7BB89315}" type="slidenum">
              <a:rPr lang="en-US" smtClean="0"/>
              <a:t>36</a:t>
            </a:fld>
            <a:endParaRPr lang="en-US"/>
          </a:p>
        </p:txBody>
      </p:sp>
      <p:sp>
        <p:nvSpPr>
          <p:cNvPr id="2" name="Footer Placeholder 1">
            <a:extLst>
              <a:ext uri="{FF2B5EF4-FFF2-40B4-BE49-F238E27FC236}">
                <a16:creationId xmlns:a16="http://schemas.microsoft.com/office/drawing/2014/main" id="{C2034783-A757-4DC8-A9BD-0A9DF4669A1E}"/>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1328973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Handling Picky Eating in Toddlers video from Nemours is not only a great resource for parents but it also provides a great summary of the information that has been provided in this training.  </a:t>
            </a:r>
          </a:p>
          <a:p>
            <a:endParaRPr lang="en-US" dirty="0"/>
          </a:p>
          <a:p>
            <a:r>
              <a:rPr lang="en-US" i="1" dirty="0">
                <a:latin typeface="Times New Roman" panose="02020603050405020304" pitchFamily="18" charset="0"/>
                <a:cs typeface="Times New Roman" panose="02020603050405020304" pitchFamily="18" charset="0"/>
              </a:rPr>
              <a:t>Click on the video icon to play the video. </a:t>
            </a:r>
          </a:p>
          <a:p>
            <a:endParaRPr lang="en-US" dirty="0"/>
          </a:p>
          <a:p>
            <a:r>
              <a:rPr lang="en-US" i="1" dirty="0">
                <a:latin typeface="Times New Roman" panose="02020603050405020304" pitchFamily="18" charset="0"/>
                <a:cs typeface="Times New Roman" panose="02020603050405020304" pitchFamily="18" charset="0"/>
              </a:rPr>
              <a:t>When video is done, say:  </a:t>
            </a:r>
            <a:r>
              <a:rPr lang="en-US" dirty="0"/>
              <a:t>Thank you for attending the Mealtimes with Toddler training and thank you for all that you are doing to create an enjoyable mealtime experience for the toddlers in your care! The work that you are doing has a powerful impact on the growth, development and future health of children!  </a:t>
            </a:r>
          </a:p>
          <a:p>
            <a:endParaRPr lang="en-US" dirty="0"/>
          </a:p>
        </p:txBody>
      </p:sp>
      <p:sp>
        <p:nvSpPr>
          <p:cNvPr id="8" name="Slide Image Placeholder 7">
            <a:extLst>
              <a:ext uri="{FF2B5EF4-FFF2-40B4-BE49-F238E27FC236}">
                <a16:creationId xmlns:a16="http://schemas.microsoft.com/office/drawing/2014/main" id="{B8A34C13-156D-4117-B96C-3558E128086D}"/>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CE9C9EBE-7822-4912-AE24-C139693A31FD}"/>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CB3EC0BD-1870-4ABA-97F6-3DEBCCCC0FE4}"/>
              </a:ext>
            </a:extLst>
          </p:cNvPr>
          <p:cNvSpPr>
            <a:spLocks noGrp="1"/>
          </p:cNvSpPr>
          <p:nvPr>
            <p:ph type="sldNum" sz="quarter" idx="5"/>
          </p:nvPr>
        </p:nvSpPr>
        <p:spPr/>
        <p:txBody>
          <a:bodyPr/>
          <a:lstStyle/>
          <a:p>
            <a:fld id="{903EA87C-2518-45B7-A83C-0BBA7BB89315}" type="slidenum">
              <a:rPr lang="en-US" smtClean="0"/>
              <a:t>37</a:t>
            </a:fld>
            <a:endParaRPr lang="en-US"/>
          </a:p>
        </p:txBody>
      </p:sp>
      <p:sp>
        <p:nvSpPr>
          <p:cNvPr id="2" name="Footer Placeholder 1">
            <a:extLst>
              <a:ext uri="{FF2B5EF4-FFF2-40B4-BE49-F238E27FC236}">
                <a16:creationId xmlns:a16="http://schemas.microsoft.com/office/drawing/2014/main" id="{6DED2607-1ED8-47DF-B672-46E562C9D756}"/>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142231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5" name="Notes Placeholder 2">
            <a:extLst>
              <a:ext uri="{FF2B5EF4-FFF2-40B4-BE49-F238E27FC236}">
                <a16:creationId xmlns:a16="http://schemas.microsoft.com/office/drawing/2014/main" id="{B80E1F92-FB69-4B7B-9F75-D2970DEA728E}"/>
              </a:ext>
            </a:extLst>
          </p:cNvPr>
          <p:cNvSpPr>
            <a:spLocks noGrp="1"/>
          </p:cNvSpPr>
          <p:nvPr>
            <p:ph type="body" idx="1"/>
          </p:nvPr>
        </p:nvSpPr>
        <p:spPr/>
        <p:txBody>
          <a:bodyPr/>
          <a:lstStyle/>
          <a:p>
            <a:r>
              <a:rPr lang="en-US" altLang="en-US"/>
              <a:t>KSDE is an equal opportunity provider.</a:t>
            </a:r>
            <a:endParaRPr lang="en-US" altLang="en-US" dirty="0"/>
          </a:p>
        </p:txBody>
      </p:sp>
      <p:sp>
        <p:nvSpPr>
          <p:cNvPr id="4" name="Slide Image Placeholder 3">
            <a:extLst>
              <a:ext uri="{FF2B5EF4-FFF2-40B4-BE49-F238E27FC236}">
                <a16:creationId xmlns:a16="http://schemas.microsoft.com/office/drawing/2014/main" id="{BF127F16-33D6-4FE7-984E-28FD9E170022}"/>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6C0A6503-4622-4A67-9E3B-9241F379F825}"/>
              </a:ext>
            </a:extLst>
          </p:cNvPr>
          <p:cNvSpPr>
            <a:spLocks noGrp="1"/>
          </p:cNvSpPr>
          <p:nvPr>
            <p:ph type="dt" idx="1"/>
          </p:nvPr>
        </p:nvSpPr>
        <p:spPr/>
        <p:txBody>
          <a:bodyPr/>
          <a:lstStyle/>
          <a:p>
            <a:r>
              <a:rPr lang="en-US"/>
              <a:t>2/2021</a:t>
            </a:r>
            <a:endParaRPr lang="en-US" dirty="0"/>
          </a:p>
        </p:txBody>
      </p:sp>
      <p:sp>
        <p:nvSpPr>
          <p:cNvPr id="8" name="Slide Number Placeholder 7">
            <a:extLst>
              <a:ext uri="{FF2B5EF4-FFF2-40B4-BE49-F238E27FC236}">
                <a16:creationId xmlns:a16="http://schemas.microsoft.com/office/drawing/2014/main" id="{7A178B98-0CF7-4A94-AF0E-9E9D38FA64D8}"/>
              </a:ext>
            </a:extLst>
          </p:cNvPr>
          <p:cNvSpPr>
            <a:spLocks noGrp="1"/>
          </p:cNvSpPr>
          <p:nvPr>
            <p:ph type="sldNum" sz="quarter" idx="5"/>
          </p:nvPr>
        </p:nvSpPr>
        <p:spPr/>
        <p:txBody>
          <a:bodyPr/>
          <a:lstStyle/>
          <a:p>
            <a:fld id="{903EA87C-2518-45B7-A83C-0BBA7BB89315}" type="slidenum">
              <a:rPr lang="en-US" smtClean="0"/>
              <a:t>38</a:t>
            </a:fld>
            <a:endParaRPr lang="en-US"/>
          </a:p>
        </p:txBody>
      </p:sp>
      <p:sp>
        <p:nvSpPr>
          <p:cNvPr id="2" name="Footer Placeholder 1">
            <a:extLst>
              <a:ext uri="{FF2B5EF4-FFF2-40B4-BE49-F238E27FC236}">
                <a16:creationId xmlns:a16="http://schemas.microsoft.com/office/drawing/2014/main" id="{C0C53DB4-1ABF-4ED2-AD4F-F4ED984BCA57}"/>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70596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a:extLst>
              <a:ext uri="{FF2B5EF4-FFF2-40B4-BE49-F238E27FC236}">
                <a16:creationId xmlns:a16="http://schemas.microsoft.com/office/drawing/2014/main" id="{714A8FBF-3A83-4438-8E34-540C265590EF}"/>
              </a:ext>
            </a:extLst>
          </p:cNvPr>
          <p:cNvSpPr>
            <a:spLocks noGrp="1" noChangeArrowheads="1"/>
          </p:cNvSpPr>
          <p:nvPr>
            <p:ph type="body" idx="1"/>
          </p:nvPr>
        </p:nvSpPr>
        <p:spPr/>
        <p:txBody>
          <a:bodyPr/>
          <a:lstStyle/>
          <a:p>
            <a:r>
              <a:rPr lang="en-US" altLang="en-US" i="1" dirty="0">
                <a:latin typeface="Times New Roman" panose="02020603050405020304" pitchFamily="18" charset="0"/>
                <a:cs typeface="Times New Roman" panose="02020603050405020304" pitchFamily="18" charset="0"/>
              </a:rPr>
              <a:t>Class attendance will be conducted electronically through Survey Monkey. Participants must complete the survey to receive a certificate of completion.  Participants may use their phones, laptops, or nutrition program computer to access the survey electronically. Enter the link provided into the address bar of preferred web browser. If using a mobile device with a QR Code reader, scan the QR code that will be provided on the screen at the end of the session. </a:t>
            </a:r>
          </a:p>
          <a:p>
            <a:endParaRPr lang="en-US" altLang="en-US" i="1" dirty="0">
              <a:latin typeface="Times New Roman" panose="02020603050405020304" pitchFamily="18" charset="0"/>
              <a:cs typeface="Times New Roman" panose="02020603050405020304" pitchFamily="18" charset="0"/>
            </a:endParaRPr>
          </a:p>
          <a:p>
            <a:r>
              <a:rPr lang="en-US" altLang="en-US" i="1" dirty="0">
                <a:latin typeface="Times New Roman" panose="02020603050405020304" pitchFamily="18" charset="0"/>
                <a:cs typeface="Times New Roman" panose="02020603050405020304" pitchFamily="18" charset="0"/>
              </a:rPr>
              <a:t>The attendance survey set up so that a lead person, such as the Director, can enter multiple names on the comment line of the attendance survey in Survey Monkey. This should make it easier to track group participation in the electronic delivery of these classes.  </a:t>
            </a:r>
          </a:p>
          <a:p>
            <a:endParaRPr lang="en-US" altLang="en-US" dirty="0"/>
          </a:p>
        </p:txBody>
      </p:sp>
      <p:sp>
        <p:nvSpPr>
          <p:cNvPr id="3" name="Slide Image Placeholder 2">
            <a:extLst>
              <a:ext uri="{FF2B5EF4-FFF2-40B4-BE49-F238E27FC236}">
                <a16:creationId xmlns:a16="http://schemas.microsoft.com/office/drawing/2014/main" id="{E534628D-7A83-4E5B-B1A6-91B4250C2E29}"/>
              </a:ext>
            </a:extLst>
          </p:cNvPr>
          <p:cNvSpPr>
            <a:spLocks noGrp="1" noRot="1" noChangeAspect="1"/>
          </p:cNvSpPr>
          <p:nvPr>
            <p:ph type="sldImg"/>
          </p:nvPr>
        </p:nvSpPr>
        <p:spPr/>
      </p:sp>
      <p:sp>
        <p:nvSpPr>
          <p:cNvPr id="2" name="Date Placeholder 1">
            <a:extLst>
              <a:ext uri="{FF2B5EF4-FFF2-40B4-BE49-F238E27FC236}">
                <a16:creationId xmlns:a16="http://schemas.microsoft.com/office/drawing/2014/main" id="{E50D7479-6574-4990-9662-2121F7BC1273}"/>
              </a:ext>
            </a:extLst>
          </p:cNvPr>
          <p:cNvSpPr>
            <a:spLocks noGrp="1"/>
          </p:cNvSpPr>
          <p:nvPr>
            <p:ph type="dt" idx="1"/>
          </p:nvPr>
        </p:nvSpPr>
        <p:spPr/>
        <p:txBody>
          <a:bodyPr/>
          <a:lstStyle/>
          <a:p>
            <a:pPr>
              <a:defRPr/>
            </a:pPr>
            <a:r>
              <a:rPr lang="en-US"/>
              <a:t>1/2021</a:t>
            </a:r>
            <a:endParaRPr lang="en-US" dirty="0"/>
          </a:p>
        </p:txBody>
      </p:sp>
      <p:sp>
        <p:nvSpPr>
          <p:cNvPr id="5" name="Slide Number Placeholder 4">
            <a:extLst>
              <a:ext uri="{FF2B5EF4-FFF2-40B4-BE49-F238E27FC236}">
                <a16:creationId xmlns:a16="http://schemas.microsoft.com/office/drawing/2014/main" id="{680839E1-6D5B-4E57-9F61-50F0929A1642}"/>
              </a:ext>
            </a:extLst>
          </p:cNvPr>
          <p:cNvSpPr>
            <a:spLocks noGrp="1"/>
          </p:cNvSpPr>
          <p:nvPr>
            <p:ph type="sldNum" sz="quarter" idx="5"/>
          </p:nvPr>
        </p:nvSpPr>
        <p:spPr/>
        <p:txBody>
          <a:bodyPr/>
          <a:lstStyle/>
          <a:p>
            <a:pPr>
              <a:defRPr/>
            </a:pPr>
            <a:fld id="{7B4EBB17-9025-42A3-A63C-9BB9DF6E39DD}" type="slidenum">
              <a:rPr lang="en-US" altLang="en-US" smtClean="0"/>
              <a:pPr>
                <a:defRPr/>
              </a:pPr>
              <a:t>39</a:t>
            </a:fld>
            <a:endParaRPr lang="en-US" altLang="en-US"/>
          </a:p>
        </p:txBody>
      </p:sp>
      <p:sp>
        <p:nvSpPr>
          <p:cNvPr id="6" name="Footer Placeholder 5">
            <a:extLst>
              <a:ext uri="{FF2B5EF4-FFF2-40B4-BE49-F238E27FC236}">
                <a16:creationId xmlns:a16="http://schemas.microsoft.com/office/drawing/2014/main" id="{786832A0-4BFE-44D9-BE6D-F28FBFF31E08}"/>
              </a:ext>
            </a:extLst>
          </p:cNvPr>
          <p:cNvSpPr>
            <a:spLocks noGrp="1"/>
          </p:cNvSpPr>
          <p:nvPr>
            <p:ph type="ftr" sz="quarter" idx="4"/>
          </p:nvPr>
        </p:nvSpPr>
        <p:spPr/>
        <p:txBody>
          <a:bodyPr/>
          <a:lstStyle/>
          <a:p>
            <a:r>
              <a:rPr lang="en-US"/>
              <a:t>Mealtime with Toddlers * Child Nutrition &amp; Wellness, KSDE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Toddlers are defined as children between 1-2 years of age. During the toddler stage it’s important to expose toddlers to a variety of nutritious foods so they learn to eat a balanced diet. It’s easy to focus only on the nutritional quality of meals. As providers you want to make sure that toddlers in your care are provided access to foods that will support growth and development. Providers must not overlook that meal time is an important time for a toddler to develop social skills, learn and be able to express themselves, develop confidence in self and develop motor skills. Mealtime is more than just getting a toddler to eat! Providers have a very powerful opportunity to help toddlers develop a healthy relationship with food that can positively impact future health.  </a:t>
            </a:r>
          </a:p>
          <a:p>
            <a:pPr lvl="0"/>
            <a:endParaRPr lang="en-US" dirty="0"/>
          </a:p>
          <a:p>
            <a:endParaRPr lang="en-US" dirty="0"/>
          </a:p>
        </p:txBody>
      </p:sp>
      <p:sp>
        <p:nvSpPr>
          <p:cNvPr id="8" name="Slide Image Placeholder 7">
            <a:extLst>
              <a:ext uri="{FF2B5EF4-FFF2-40B4-BE49-F238E27FC236}">
                <a16:creationId xmlns:a16="http://schemas.microsoft.com/office/drawing/2014/main" id="{90706731-0C41-42FA-8C52-49C9F4D18F2D}"/>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A2AE5973-39CB-477B-9854-0E4D48195673}"/>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249F6A64-5B24-414E-A983-E05D761850B9}"/>
              </a:ext>
            </a:extLst>
          </p:cNvPr>
          <p:cNvSpPr>
            <a:spLocks noGrp="1"/>
          </p:cNvSpPr>
          <p:nvPr>
            <p:ph type="sldNum" sz="quarter" idx="5"/>
          </p:nvPr>
        </p:nvSpPr>
        <p:spPr/>
        <p:txBody>
          <a:bodyPr/>
          <a:lstStyle/>
          <a:p>
            <a:fld id="{903EA87C-2518-45B7-A83C-0BBA7BB89315}" type="slidenum">
              <a:rPr lang="en-US" smtClean="0"/>
              <a:t>4</a:t>
            </a:fld>
            <a:endParaRPr lang="en-US"/>
          </a:p>
        </p:txBody>
      </p:sp>
      <p:sp>
        <p:nvSpPr>
          <p:cNvPr id="2" name="Footer Placeholder 1">
            <a:extLst>
              <a:ext uri="{FF2B5EF4-FFF2-40B4-BE49-F238E27FC236}">
                <a16:creationId xmlns:a16="http://schemas.microsoft.com/office/drawing/2014/main" id="{0BC0EEA2-6202-4938-8FAF-8ED711880CFB}"/>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58646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ltLang="en-US"/>
              <a:t>Thank you for your participation in this training. </a:t>
            </a:r>
            <a:r>
              <a:rPr lang="en-US"/>
              <a:t>Please contact your child nutrition consultant or the main Child Nutrition and Wellness office if you have any questions. </a:t>
            </a:r>
            <a:endParaRPr lang="en-US" altLang="en-US" dirty="0"/>
          </a:p>
        </p:txBody>
      </p:sp>
      <p:sp>
        <p:nvSpPr>
          <p:cNvPr id="7" name="Slide Image Placeholder 6">
            <a:extLst>
              <a:ext uri="{FF2B5EF4-FFF2-40B4-BE49-F238E27FC236}">
                <a16:creationId xmlns:a16="http://schemas.microsoft.com/office/drawing/2014/main" id="{AED98FFD-217F-47B4-B874-A353079EC544}"/>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8FC35DE4-4025-4391-9423-7604133B28DF}"/>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202E1597-DA9D-4AD1-AEB8-2A73D6DDC261}"/>
              </a:ext>
            </a:extLst>
          </p:cNvPr>
          <p:cNvSpPr>
            <a:spLocks noGrp="1"/>
          </p:cNvSpPr>
          <p:nvPr>
            <p:ph type="sldNum" sz="quarter" idx="5"/>
          </p:nvPr>
        </p:nvSpPr>
        <p:spPr/>
        <p:txBody>
          <a:bodyPr/>
          <a:lstStyle/>
          <a:p>
            <a:fld id="{903EA87C-2518-45B7-A83C-0BBA7BB89315}" type="slidenum">
              <a:rPr lang="en-US" smtClean="0"/>
              <a:t>40</a:t>
            </a:fld>
            <a:endParaRPr lang="en-US"/>
          </a:p>
        </p:txBody>
      </p:sp>
      <p:sp>
        <p:nvSpPr>
          <p:cNvPr id="2" name="Footer Placeholder 1">
            <a:extLst>
              <a:ext uri="{FF2B5EF4-FFF2-40B4-BE49-F238E27FC236}">
                <a16:creationId xmlns:a16="http://schemas.microsoft.com/office/drawing/2014/main" id="{4CE33887-860D-4FA2-ACAD-882223497453}"/>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1376221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Toddlers are growing and developing quickly. They are learning about themselves and the world around them, even at mealtimes. Meals and snacks offered through the USDA’s Child and Adult Care Food Program help support toddler’s growth and development.  </a:t>
            </a:r>
            <a:r>
              <a:rPr lang="en-US" i="1" dirty="0">
                <a:latin typeface="Times New Roman" panose="02020603050405020304" pitchFamily="18" charset="0"/>
                <a:cs typeface="Times New Roman" panose="02020603050405020304" pitchFamily="18" charset="0"/>
              </a:rPr>
              <a:t>Review toddler meal patterns shown on slide by reading component requirements in the three blue boxes.  </a:t>
            </a:r>
          </a:p>
          <a:p>
            <a:pPr lvl="0"/>
            <a:endParaRPr lang="en-US" dirty="0"/>
          </a:p>
          <a:p>
            <a:endParaRPr lang="en-US" dirty="0"/>
          </a:p>
        </p:txBody>
      </p:sp>
      <p:sp>
        <p:nvSpPr>
          <p:cNvPr id="8" name="Slide Image Placeholder 7">
            <a:extLst>
              <a:ext uri="{FF2B5EF4-FFF2-40B4-BE49-F238E27FC236}">
                <a16:creationId xmlns:a16="http://schemas.microsoft.com/office/drawing/2014/main" id="{92C94164-A881-411F-84EC-B61E425D1ABD}"/>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CA3690AB-8DB1-4247-9CFE-85C0A4380CA2}"/>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E256E513-219F-459A-BB18-12D060890E52}"/>
              </a:ext>
            </a:extLst>
          </p:cNvPr>
          <p:cNvSpPr>
            <a:spLocks noGrp="1"/>
          </p:cNvSpPr>
          <p:nvPr>
            <p:ph type="sldNum" sz="quarter" idx="5"/>
          </p:nvPr>
        </p:nvSpPr>
        <p:spPr/>
        <p:txBody>
          <a:bodyPr/>
          <a:lstStyle/>
          <a:p>
            <a:fld id="{903EA87C-2518-45B7-A83C-0BBA7BB89315}" type="slidenum">
              <a:rPr lang="en-US" smtClean="0"/>
              <a:t>5</a:t>
            </a:fld>
            <a:endParaRPr lang="en-US"/>
          </a:p>
        </p:txBody>
      </p:sp>
      <p:sp>
        <p:nvSpPr>
          <p:cNvPr id="2" name="Footer Placeholder 1">
            <a:extLst>
              <a:ext uri="{FF2B5EF4-FFF2-40B4-BE49-F238E27FC236}">
                <a16:creationId xmlns:a16="http://schemas.microsoft.com/office/drawing/2014/main" id="{D9808D7A-91F1-4170-A431-946B3BC4B07A}"/>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51708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Milk provides valuable nutrients to support toddler growth and development and is a required component of the CACFP meal pattern. For children ages 12 months through 23 months unflavored whole milk or breastmilk is required to be served, however, the CACFP meal pattern allows time for children to get used to milk with different amounts of fat. Let’s take a closer look at choosing the right type of milk to serve children in the CACFP. </a:t>
            </a:r>
          </a:p>
          <a:p>
            <a:r>
              <a:rPr lang="en-US" i="1" dirty="0">
                <a:latin typeface="Times New Roman" panose="02020603050405020304" pitchFamily="18" charset="0"/>
                <a:cs typeface="Times New Roman" panose="02020603050405020304" pitchFamily="18" charset="0"/>
              </a:rPr>
              <a:t>Click on video icon to play video or go to https://www.fns.usda.gov/tn/choose-right-type-milk-serve-children-cacfp to play video directly from the USDA website. End video before it talks about the USDA resources (at 2:24 minutes). </a:t>
            </a:r>
          </a:p>
          <a:p>
            <a:endParaRPr lang="en-US" dirty="0"/>
          </a:p>
          <a:p>
            <a:endParaRPr lang="en-US" dirty="0"/>
          </a:p>
          <a:p>
            <a:endParaRPr lang="en-US" dirty="0"/>
          </a:p>
          <a:p>
            <a:endParaRPr lang="en-US" dirty="0"/>
          </a:p>
        </p:txBody>
      </p:sp>
      <p:sp>
        <p:nvSpPr>
          <p:cNvPr id="8" name="Slide Image Placeholder 7">
            <a:extLst>
              <a:ext uri="{FF2B5EF4-FFF2-40B4-BE49-F238E27FC236}">
                <a16:creationId xmlns:a16="http://schemas.microsoft.com/office/drawing/2014/main" id="{16A44CE7-EFA1-4742-99AF-92F4125DF197}"/>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86238395-73DB-41AE-8B75-B25D0F8A5527}"/>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CC6AE8E6-31F0-475E-ADBC-11ADCC02E99A}"/>
              </a:ext>
            </a:extLst>
          </p:cNvPr>
          <p:cNvSpPr>
            <a:spLocks noGrp="1"/>
          </p:cNvSpPr>
          <p:nvPr>
            <p:ph type="sldNum" sz="quarter" idx="5"/>
          </p:nvPr>
        </p:nvSpPr>
        <p:spPr/>
        <p:txBody>
          <a:bodyPr/>
          <a:lstStyle/>
          <a:p>
            <a:fld id="{903EA87C-2518-45B7-A83C-0BBA7BB89315}" type="slidenum">
              <a:rPr lang="en-US" smtClean="0"/>
              <a:t>6</a:t>
            </a:fld>
            <a:endParaRPr lang="en-US"/>
          </a:p>
        </p:txBody>
      </p:sp>
      <p:sp>
        <p:nvSpPr>
          <p:cNvPr id="2" name="Footer Placeholder 1">
            <a:extLst>
              <a:ext uri="{FF2B5EF4-FFF2-40B4-BE49-F238E27FC236}">
                <a16:creationId xmlns:a16="http://schemas.microsoft.com/office/drawing/2014/main" id="{9302AC02-8E5D-4412-812F-D86B4BB60402}"/>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41471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3"/>
          <p:cNvSpPr>
            <a:spLocks noGrp="1" noChangeArrowheads="1"/>
          </p:cNvSpPr>
          <p:nvPr>
            <p:ph type="body" idx="1"/>
          </p:nvPr>
        </p:nvSpPr>
        <p:spPr/>
        <p:txBody>
          <a:bodyPr/>
          <a:lstStyle/>
          <a:p>
            <a:r>
              <a:rPr lang="en-US" dirty="0"/>
              <a:t>Toddlers are learning to navigate their world, communicate, and control some parts of their lives. They don't actually have control over much, but eating is one of the first areas they will master. Providers and parents can help toddlers enjoy their limited power by giving them appropriate amounts of freedom when it comes to choosing foods and eating them.</a:t>
            </a:r>
          </a:p>
          <a:p>
            <a:endParaRPr lang="en-US" dirty="0"/>
          </a:p>
          <a:p>
            <a:r>
              <a:rPr lang="en-US" dirty="0"/>
              <a:t>That's not to say toddlers are deciding what to have for each meal. Providers and parents have the important job of providing the kinds of foods that an active toddler needs. The provider and parent’s role is to present healthy foods and let a child decide which ones to eat — or whether to eat at all. By anticipating challenges and offering choices, providers and parents teach toddlers which behaviors will yield positive results and which ones won’t.</a:t>
            </a:r>
          </a:p>
          <a:p>
            <a:endParaRPr lang="en-US" dirty="0"/>
          </a:p>
          <a:p>
            <a:r>
              <a:rPr lang="en-US" dirty="0"/>
              <a:t>Let’s review some characteristics of the typical toddler and approach the typical toddler behaviors from a developmental perspective. Although challenging, these behaviors are perfectly natural! </a:t>
            </a:r>
          </a:p>
        </p:txBody>
      </p:sp>
      <p:sp>
        <p:nvSpPr>
          <p:cNvPr id="6" name="Slide Image Placeholder 5">
            <a:extLst>
              <a:ext uri="{FF2B5EF4-FFF2-40B4-BE49-F238E27FC236}">
                <a16:creationId xmlns:a16="http://schemas.microsoft.com/office/drawing/2014/main" id="{8D6B5998-5789-47B9-AFDE-8784A9673116}"/>
              </a:ext>
            </a:extLst>
          </p:cNvPr>
          <p:cNvSpPr>
            <a:spLocks noGrp="1" noRot="1" noChangeAspect="1"/>
          </p:cNvSpPr>
          <p:nvPr>
            <p:ph type="sldImg"/>
          </p:nvPr>
        </p:nvSpPr>
        <p:spPr>
          <a:xfrm>
            <a:off x="1162050" y="466725"/>
            <a:ext cx="4686300" cy="2636838"/>
          </a:xfrm>
        </p:spPr>
      </p:sp>
      <p:sp>
        <p:nvSpPr>
          <p:cNvPr id="5" name="Date Placeholder 4">
            <a:extLst>
              <a:ext uri="{FF2B5EF4-FFF2-40B4-BE49-F238E27FC236}">
                <a16:creationId xmlns:a16="http://schemas.microsoft.com/office/drawing/2014/main" id="{0DB9D3F3-056F-42BE-A214-81E3BBD43200}"/>
              </a:ext>
            </a:extLst>
          </p:cNvPr>
          <p:cNvSpPr>
            <a:spLocks noGrp="1"/>
          </p:cNvSpPr>
          <p:nvPr>
            <p:ph type="dt" idx="1"/>
          </p:nvPr>
        </p:nvSpPr>
        <p:spPr/>
        <p:txBody>
          <a:bodyPr/>
          <a:lstStyle/>
          <a:p>
            <a:r>
              <a:rPr lang="en-US"/>
              <a:t>2/2021</a:t>
            </a:r>
            <a:endParaRPr lang="en-US" dirty="0"/>
          </a:p>
        </p:txBody>
      </p:sp>
      <p:sp>
        <p:nvSpPr>
          <p:cNvPr id="8" name="Slide Number Placeholder 7">
            <a:extLst>
              <a:ext uri="{FF2B5EF4-FFF2-40B4-BE49-F238E27FC236}">
                <a16:creationId xmlns:a16="http://schemas.microsoft.com/office/drawing/2014/main" id="{36265E0B-AEC0-4DB9-8C42-87709260A825}"/>
              </a:ext>
            </a:extLst>
          </p:cNvPr>
          <p:cNvSpPr>
            <a:spLocks noGrp="1"/>
          </p:cNvSpPr>
          <p:nvPr>
            <p:ph type="sldNum" sz="quarter" idx="5"/>
          </p:nvPr>
        </p:nvSpPr>
        <p:spPr/>
        <p:txBody>
          <a:bodyPr/>
          <a:lstStyle/>
          <a:p>
            <a:fld id="{903EA87C-2518-45B7-A83C-0BBA7BB89315}" type="slidenum">
              <a:rPr lang="en-US" smtClean="0"/>
              <a:t>7</a:t>
            </a:fld>
            <a:endParaRPr lang="en-US"/>
          </a:p>
        </p:txBody>
      </p:sp>
      <p:sp>
        <p:nvSpPr>
          <p:cNvPr id="2" name="Footer Placeholder 1">
            <a:extLst>
              <a:ext uri="{FF2B5EF4-FFF2-40B4-BE49-F238E27FC236}">
                <a16:creationId xmlns:a16="http://schemas.microsoft.com/office/drawing/2014/main" id="{AA810F5D-36CA-4938-B5F1-BB2C6D82BAA8}"/>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2486370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After the toddler’s first birthday, you'll probably notice a sharp drop in his or her appetite. Maybe the toddler is suddenly turning his or her head away after just a few bites and/or is resisting coming to the table at mealtimes. Despite this behavior and increased activity, there's a good reason for the change. The toddler’s growth rate has slowed; he or she really doesn't require as much food now</a:t>
            </a:r>
            <a:r>
              <a:rPr lang="en-US" i="1" dirty="0">
                <a:latin typeface="Times New Roman" panose="02020603050405020304" pitchFamily="18" charset="0"/>
                <a:cs typeface="Times New Roman" panose="02020603050405020304" pitchFamily="18" charset="0"/>
              </a:rPr>
              <a:t>. Read slide… When done reading slide, click on mouse to advance the quick tip drop-down on the right side of the screen.  </a:t>
            </a:r>
          </a:p>
        </p:txBody>
      </p:sp>
      <p:sp>
        <p:nvSpPr>
          <p:cNvPr id="8" name="Slide Image Placeholder 7">
            <a:extLst>
              <a:ext uri="{FF2B5EF4-FFF2-40B4-BE49-F238E27FC236}">
                <a16:creationId xmlns:a16="http://schemas.microsoft.com/office/drawing/2014/main" id="{F95CEEB6-6926-4A5D-87C4-4595C55D7C26}"/>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16DA8EB7-326A-4E6A-B91E-8BCFAF41E64D}"/>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FC28A96B-CA57-478B-A8BA-CDCE19816395}"/>
              </a:ext>
            </a:extLst>
          </p:cNvPr>
          <p:cNvSpPr>
            <a:spLocks noGrp="1"/>
          </p:cNvSpPr>
          <p:nvPr>
            <p:ph type="sldNum" sz="quarter" idx="5"/>
          </p:nvPr>
        </p:nvSpPr>
        <p:spPr/>
        <p:txBody>
          <a:bodyPr/>
          <a:lstStyle/>
          <a:p>
            <a:fld id="{903EA87C-2518-45B7-A83C-0BBA7BB89315}" type="slidenum">
              <a:rPr lang="en-US" smtClean="0"/>
              <a:t>8</a:t>
            </a:fld>
            <a:endParaRPr lang="en-US"/>
          </a:p>
        </p:txBody>
      </p:sp>
      <p:sp>
        <p:nvSpPr>
          <p:cNvPr id="2" name="Footer Placeholder 1">
            <a:extLst>
              <a:ext uri="{FF2B5EF4-FFF2-40B4-BE49-F238E27FC236}">
                <a16:creationId xmlns:a16="http://schemas.microsoft.com/office/drawing/2014/main" id="{423AFD5E-414F-43DC-8ECE-C823E69E243C}"/>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114334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latin typeface="Times New Roman" panose="02020603050405020304" pitchFamily="18" charset="0"/>
                <a:cs typeface="Times New Roman" panose="02020603050405020304" pitchFamily="18" charset="0"/>
              </a:rPr>
              <a:t>Read slide... click on mouse to advance the quick tip drop-down on the right side of the screen. </a:t>
            </a:r>
          </a:p>
          <a:p>
            <a:endParaRPr lang="en-US" dirty="0"/>
          </a:p>
        </p:txBody>
      </p:sp>
      <p:sp>
        <p:nvSpPr>
          <p:cNvPr id="8" name="Slide Image Placeholder 7">
            <a:extLst>
              <a:ext uri="{FF2B5EF4-FFF2-40B4-BE49-F238E27FC236}">
                <a16:creationId xmlns:a16="http://schemas.microsoft.com/office/drawing/2014/main" id="{2F280F7A-4209-4991-8A0B-C0153382B833}"/>
              </a:ext>
            </a:extLst>
          </p:cNvPr>
          <p:cNvSpPr>
            <a:spLocks noGrp="1" noRot="1" noChangeAspect="1"/>
          </p:cNvSpPr>
          <p:nvPr>
            <p:ph type="sldImg"/>
          </p:nvPr>
        </p:nvSpPr>
        <p:spPr>
          <a:xfrm>
            <a:off x="1162050" y="466725"/>
            <a:ext cx="4686300" cy="2636838"/>
          </a:xfrm>
        </p:spPr>
      </p:sp>
      <p:sp>
        <p:nvSpPr>
          <p:cNvPr id="6" name="Date Placeholder 5">
            <a:extLst>
              <a:ext uri="{FF2B5EF4-FFF2-40B4-BE49-F238E27FC236}">
                <a16:creationId xmlns:a16="http://schemas.microsoft.com/office/drawing/2014/main" id="{FA3DB2A4-4FD7-4D6E-B130-BDEB8C42496A}"/>
              </a:ext>
            </a:extLst>
          </p:cNvPr>
          <p:cNvSpPr>
            <a:spLocks noGrp="1"/>
          </p:cNvSpPr>
          <p:nvPr>
            <p:ph type="dt" idx="1"/>
          </p:nvPr>
        </p:nvSpPr>
        <p:spPr/>
        <p:txBody>
          <a:bodyPr/>
          <a:lstStyle/>
          <a:p>
            <a:r>
              <a:rPr lang="en-US"/>
              <a:t>2/2021</a:t>
            </a:r>
            <a:endParaRPr lang="en-US" dirty="0"/>
          </a:p>
        </p:txBody>
      </p:sp>
      <p:sp>
        <p:nvSpPr>
          <p:cNvPr id="9" name="Slide Number Placeholder 8">
            <a:extLst>
              <a:ext uri="{FF2B5EF4-FFF2-40B4-BE49-F238E27FC236}">
                <a16:creationId xmlns:a16="http://schemas.microsoft.com/office/drawing/2014/main" id="{FDF9D751-1A23-4F6E-A28B-49D9E0122713}"/>
              </a:ext>
            </a:extLst>
          </p:cNvPr>
          <p:cNvSpPr>
            <a:spLocks noGrp="1"/>
          </p:cNvSpPr>
          <p:nvPr>
            <p:ph type="sldNum" sz="quarter" idx="5"/>
          </p:nvPr>
        </p:nvSpPr>
        <p:spPr/>
        <p:txBody>
          <a:bodyPr/>
          <a:lstStyle/>
          <a:p>
            <a:fld id="{903EA87C-2518-45B7-A83C-0BBA7BB89315}" type="slidenum">
              <a:rPr lang="en-US" smtClean="0"/>
              <a:t>9</a:t>
            </a:fld>
            <a:endParaRPr lang="en-US"/>
          </a:p>
        </p:txBody>
      </p:sp>
      <p:sp>
        <p:nvSpPr>
          <p:cNvPr id="2" name="Footer Placeholder 1">
            <a:extLst>
              <a:ext uri="{FF2B5EF4-FFF2-40B4-BE49-F238E27FC236}">
                <a16:creationId xmlns:a16="http://schemas.microsoft.com/office/drawing/2014/main" id="{1C13A8AA-8C0D-452A-93E1-C68FFA2C26DD}"/>
              </a:ext>
            </a:extLst>
          </p:cNvPr>
          <p:cNvSpPr>
            <a:spLocks noGrp="1"/>
          </p:cNvSpPr>
          <p:nvPr>
            <p:ph type="ftr" sz="quarter" idx="4"/>
          </p:nvPr>
        </p:nvSpPr>
        <p:spPr/>
        <p:txBody>
          <a:bodyPr/>
          <a:lstStyle/>
          <a:p>
            <a:r>
              <a:rPr lang="en-US"/>
              <a:t>Mealtime with Toddlers * Child Nutrition &amp; Wellness, KSDE</a:t>
            </a:r>
            <a:endParaRPr lang="en-US" dirty="0"/>
          </a:p>
        </p:txBody>
      </p:sp>
    </p:spTree>
    <p:extLst>
      <p:ext uri="{BB962C8B-B14F-4D97-AF65-F5344CB8AC3E}">
        <p14:creationId xmlns:p14="http://schemas.microsoft.com/office/powerpoint/2010/main" val="380930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109980" y="882376"/>
            <a:ext cx="9966960" cy="2926080"/>
          </a:xfrm>
        </p:spPr>
        <p:txBody>
          <a:bodyPr anchor="b">
            <a:normAutofit/>
          </a:bodyPr>
          <a:lstStyle>
            <a:lvl1pPr algn="l">
              <a:lnSpc>
                <a:spcPct val="85000"/>
              </a:lnSpc>
              <a:defRPr sz="6800" b="1" cap="none"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9980" y="3869634"/>
            <a:ext cx="9367410" cy="1388165"/>
          </a:xfrm>
        </p:spPr>
        <p:txBody>
          <a:bodyPr>
            <a:normAutofit/>
          </a:bodyPr>
          <a:lstStyle>
            <a:lvl1pPr marL="0" indent="0" algn="l">
              <a:buNone/>
              <a:defRPr sz="2600">
                <a:solidFill>
                  <a:schemeClr val="accent2">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9E882E0-75F8-4657-9ED5-A717208381AB}" type="slidenum">
              <a:rPr lang="en-US" smtClean="0"/>
              <a:t>‹#›</a:t>
            </a:fld>
            <a:endParaRPr lang="en-US"/>
          </a:p>
        </p:txBody>
      </p:sp>
      <p:cxnSp>
        <p:nvCxnSpPr>
          <p:cNvPr id="8" name="Straight Connector 7"/>
          <p:cNvCxnSpPr/>
          <p:nvPr/>
        </p:nvCxnSpPr>
        <p:spPr>
          <a:xfrm>
            <a:off x="1183132"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Box 18">
            <a:extLst>
              <a:ext uri="{FF2B5EF4-FFF2-40B4-BE49-F238E27FC236}">
                <a16:creationId xmlns:a16="http://schemas.microsoft.com/office/drawing/2014/main" id="{286CDF95-6D07-4061-A0C1-2AEEF2766AAF}"/>
              </a:ext>
            </a:extLst>
          </p:cNvPr>
          <p:cNvSpPr txBox="1">
            <a:spLocks noChangeArrowheads="1"/>
          </p:cNvSpPr>
          <p:nvPr userDrawn="1"/>
        </p:nvSpPr>
        <p:spPr bwMode="auto">
          <a:xfrm>
            <a:off x="528638" y="6312728"/>
            <a:ext cx="657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200" dirty="0">
                <a:solidFill>
                  <a:schemeClr val="tx2"/>
                </a:solidFill>
                <a:latin typeface="+mn-lt"/>
              </a:rPr>
              <a:t>KANSAS STATE DEPARTMENT OF EDUCATION </a:t>
            </a:r>
            <a:r>
              <a:rPr lang="en-US" altLang="en-US" sz="1200" i="1" dirty="0">
                <a:solidFill>
                  <a:schemeClr val="tx2"/>
                </a:solidFill>
                <a:latin typeface="+mn-lt"/>
              </a:rPr>
              <a:t>| www.ksde.org |www.kn-eat.org</a:t>
            </a:r>
          </a:p>
        </p:txBody>
      </p:sp>
    </p:spTree>
    <p:extLst>
      <p:ext uri="{BB962C8B-B14F-4D97-AF65-F5344CB8AC3E}">
        <p14:creationId xmlns:p14="http://schemas.microsoft.com/office/powerpoint/2010/main" val="376137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3000" y="6223828"/>
            <a:ext cx="2329074" cy="365125"/>
          </a:xfrm>
          <a:prstGeom prst="rect">
            <a:avLst/>
          </a:prstGeom>
        </p:spPr>
        <p:txBody>
          <a:bodyPr/>
          <a:lstStyle/>
          <a:p>
            <a:fld id="{92DE683C-141D-4B0C-8A0E-3E752A7FABD7}" type="datetime1">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2126226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3000" y="6223828"/>
            <a:ext cx="2329074" cy="365125"/>
          </a:xfrm>
          <a:prstGeom prst="rect">
            <a:avLst/>
          </a:prstGeom>
        </p:spPr>
        <p:txBody>
          <a:bodyPr/>
          <a:lstStyle/>
          <a:p>
            <a:fld id="{5F9E1EDD-3B0F-4012-9697-B6F96BFAC554}" type="datetime1">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194884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2pPr>
              <a:buClr>
                <a:schemeClr val="bg2">
                  <a:lumMod val="50000"/>
                </a:schemeClr>
              </a:buClr>
              <a:defRPr>
                <a:solidFill>
                  <a:schemeClr val="bg2">
                    <a:lumMod val="50000"/>
                  </a:schemeClr>
                </a:solidFill>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188163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06424" y="1100423"/>
            <a:ext cx="9966960" cy="2926080"/>
          </a:xfrm>
        </p:spPr>
        <p:txBody>
          <a:bodyPr anchor="b">
            <a:noAutofit/>
          </a:bodyPr>
          <a:lstStyle>
            <a:lvl1pPr algn="ctr">
              <a:lnSpc>
                <a:spcPct val="85000"/>
              </a:lnSpc>
              <a:defRPr sz="6000" b="1" cap="none" spc="0" baseline="0">
                <a:ln>
                  <a:noFill/>
                </a:ln>
                <a:solidFill>
                  <a:schemeClr val="accent2">
                    <a:lumMod val="75000"/>
                  </a:schemeClr>
                </a:solidFill>
                <a:effectLst/>
              </a:defRPr>
            </a:lvl1pPr>
          </a:lstStyle>
          <a:p>
            <a:r>
              <a:rPr lang="en-US" dirty="0"/>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143000" y="6223828"/>
            <a:ext cx="2329074" cy="365125"/>
          </a:xfrm>
          <a:prstGeom prst="rect">
            <a:avLst/>
          </a:prstGeom>
        </p:spPr>
        <p:txBody>
          <a:bodyPr/>
          <a:lstStyle/>
          <a:p>
            <a:fld id="{9F8DAE68-918D-4ABD-A0C8-24EE16F5B9AE}" type="datetime1">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882E0-75F8-4657-9ED5-A717208381AB}" type="slidenum">
              <a:rPr lang="en-US" smtClean="0"/>
              <a:t>‹#›</a:t>
            </a:fld>
            <a:endParaRPr lang="en-US"/>
          </a:p>
        </p:txBody>
      </p:sp>
      <p:cxnSp>
        <p:nvCxnSpPr>
          <p:cNvPr id="7" name="Straight Connector 6"/>
          <p:cNvCxnSpPr/>
          <p:nvPr/>
        </p:nvCxnSpPr>
        <p:spPr>
          <a:xfrm>
            <a:off x="1981200" y="4020408"/>
            <a:ext cx="822960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9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3000" y="6223828"/>
            <a:ext cx="2329074" cy="365125"/>
          </a:xfrm>
          <a:prstGeom prst="rect">
            <a:avLst/>
          </a:prstGeom>
        </p:spPr>
        <p:txBody>
          <a:bodyPr/>
          <a:lstStyle/>
          <a:p>
            <a:fld id="{16BFFE3A-5516-42E3-9D9B-9420EE2A2021}" type="datetime1">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346704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841248" y="2001511"/>
            <a:ext cx="5056632" cy="777240"/>
          </a:xfrm>
        </p:spPr>
        <p:txBody>
          <a:bodyPr anchor="ctr">
            <a:normAutofit/>
          </a:bodyPr>
          <a:lstStyle>
            <a:lvl1pPr marL="0" indent="0">
              <a:spcBef>
                <a:spcPts val="0"/>
              </a:spcBef>
              <a:buNone/>
              <a:defRPr sz="30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41248" y="2721483"/>
            <a:ext cx="5056632" cy="3383280"/>
          </a:xfrm>
        </p:spPr>
        <p:txBody>
          <a:bodyPr/>
          <a:lstStyle>
            <a:lvl1pPr>
              <a:defRPr sz="26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69172" y="1999032"/>
            <a:ext cx="5056631" cy="777240"/>
          </a:xfrm>
        </p:spPr>
        <p:txBody>
          <a:bodyPr anchor="ctr">
            <a:normAutofit/>
          </a:bodyPr>
          <a:lstStyle>
            <a:lvl1pPr marL="0" indent="0">
              <a:spcBef>
                <a:spcPts val="0"/>
              </a:spcBef>
              <a:buNone/>
              <a:defRPr sz="3000" b="1">
                <a:solidFill>
                  <a:schemeClr val="accent5">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69172" y="2719322"/>
            <a:ext cx="5056631" cy="3383280"/>
          </a:xfrm>
        </p:spPr>
        <p:txBody>
          <a:bodyPr/>
          <a:lstStyle>
            <a:lvl1pPr>
              <a:defRPr sz="26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1143000" y="6223828"/>
            <a:ext cx="2329074" cy="365125"/>
          </a:xfrm>
          <a:prstGeom prst="rect">
            <a:avLst/>
          </a:prstGeom>
        </p:spPr>
        <p:txBody>
          <a:bodyPr/>
          <a:lstStyle/>
          <a:p>
            <a:fld id="{9F5A0151-494B-452A-A55B-C12326C1853F}" type="datetime1">
              <a:rPr lang="en-US" smtClean="0"/>
              <a:t>2/25/2021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218230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chemeClr val="accent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a:xfrm>
            <a:off x="1143000" y="6223828"/>
            <a:ext cx="2329074" cy="365125"/>
          </a:xfrm>
          <a:prstGeom prst="rect">
            <a:avLst/>
          </a:prstGeom>
        </p:spPr>
        <p:txBody>
          <a:bodyPr/>
          <a:lstStyle/>
          <a:p>
            <a:fld id="{519E3783-0468-4960-8211-D3D9B5CB72C2}" type="datetime1">
              <a:rPr lang="en-US" smtClean="0"/>
              <a:t>2/25/2021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419475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3000" y="6223828"/>
            <a:ext cx="2329074" cy="365125"/>
          </a:xfrm>
          <a:prstGeom prst="rect">
            <a:avLst/>
          </a:prstGeom>
        </p:spPr>
        <p:txBody>
          <a:bodyPr/>
          <a:lstStyle/>
          <a:p>
            <a:fld id="{026690F8-A2E9-45C9-A6B8-A7DD3E22F08F}" type="datetime1">
              <a:rPr lang="en-US" smtClean="0"/>
              <a:t>2/25/2021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367610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3000" y="6223828"/>
            <a:ext cx="2329074" cy="365125"/>
          </a:xfrm>
          <a:prstGeom prst="rect">
            <a:avLst/>
          </a:prstGeom>
        </p:spPr>
        <p:txBody>
          <a:bodyPr/>
          <a:lstStyle/>
          <a:p>
            <a:fld id="{178BDF84-37D0-4EF1-B6A5-793DFC9A4066}" type="datetime1">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3999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1143000" y="6223828"/>
            <a:ext cx="2329074" cy="365125"/>
          </a:xfrm>
          <a:prstGeom prst="rect">
            <a:avLst/>
          </a:prstGeom>
        </p:spPr>
        <p:txBody>
          <a:bodyPr/>
          <a:lstStyle/>
          <a:p>
            <a:fld id="{79BE4D96-9CC0-495C-AE19-01E543D97B98}" type="datetime1">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882E0-75F8-4657-9ED5-A717208381AB}" type="slidenum">
              <a:rPr lang="en-US" smtClean="0"/>
              <a:t>‹#›</a:t>
            </a:fld>
            <a:endParaRPr lang="en-US"/>
          </a:p>
        </p:txBody>
      </p:sp>
    </p:spTree>
    <p:extLst>
      <p:ext uri="{BB962C8B-B14F-4D97-AF65-F5344CB8AC3E}">
        <p14:creationId xmlns:p14="http://schemas.microsoft.com/office/powerpoint/2010/main" val="3407587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41248" y="609600"/>
            <a:ext cx="10506456"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41248" y="1860841"/>
            <a:ext cx="10506456" cy="42664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9E882E0-75F8-4657-9ED5-A717208381AB}" type="slidenum">
              <a:rPr lang="en-US" smtClean="0"/>
              <a:t>‹#›</a:t>
            </a:fld>
            <a:endParaRPr lang="en-US"/>
          </a:p>
        </p:txBody>
      </p:sp>
      <p:sp>
        <p:nvSpPr>
          <p:cNvPr id="8" name="TextBox 18">
            <a:extLst>
              <a:ext uri="{FF2B5EF4-FFF2-40B4-BE49-F238E27FC236}">
                <a16:creationId xmlns:a16="http://schemas.microsoft.com/office/drawing/2014/main" id="{7E5F8BF2-3B6B-45DA-83BA-68076624BDBF}"/>
              </a:ext>
            </a:extLst>
          </p:cNvPr>
          <p:cNvSpPr txBox="1">
            <a:spLocks noChangeArrowheads="1"/>
          </p:cNvSpPr>
          <p:nvPr userDrawn="1"/>
        </p:nvSpPr>
        <p:spPr bwMode="auto">
          <a:xfrm>
            <a:off x="528638" y="6312728"/>
            <a:ext cx="6577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altLang="en-US" sz="1200" dirty="0">
                <a:solidFill>
                  <a:schemeClr val="tx2"/>
                </a:solidFill>
                <a:latin typeface="+mn-lt"/>
              </a:rPr>
              <a:t>KANSAS STATE DEPARTMENT OF EDUCATION </a:t>
            </a:r>
            <a:r>
              <a:rPr lang="en-US" altLang="en-US" sz="1200" i="1" dirty="0">
                <a:solidFill>
                  <a:schemeClr val="tx2"/>
                </a:solidFill>
                <a:latin typeface="+mn-lt"/>
              </a:rPr>
              <a:t>| www.ksde.org |www.kn-eat.org</a:t>
            </a:r>
          </a:p>
        </p:txBody>
      </p:sp>
    </p:spTree>
    <p:extLst>
      <p:ext uri="{BB962C8B-B14F-4D97-AF65-F5344CB8AC3E}">
        <p14:creationId xmlns:p14="http://schemas.microsoft.com/office/powerpoint/2010/main" val="374409025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algn="l" defTabSz="914400" rtl="0" eaLnBrk="1" latinLnBrk="0" hangingPunct="1">
        <a:lnSpc>
          <a:spcPct val="90000"/>
        </a:lnSpc>
        <a:spcBef>
          <a:spcPct val="0"/>
        </a:spcBef>
        <a:buNone/>
        <a:defRPr sz="4400" b="1" i="0" kern="1200">
          <a:solidFill>
            <a:schemeClr val="accent2">
              <a:lumMod val="75000"/>
            </a:schemeClr>
          </a:solidFill>
          <a:latin typeface="Leelawadee UI" panose="020B0502040204020203" pitchFamily="34" charset="-34"/>
          <a:ea typeface="+mj-ea"/>
          <a:cs typeface="Leelawadee UI" panose="020B0502040204020203" pitchFamily="34" charset="-34"/>
        </a:defRPr>
      </a:lvl1pPr>
    </p:titleStyle>
    <p:bodyStyle>
      <a:lvl1pPr marL="401638" indent="-355600" algn="l" defTabSz="914400" rtl="0" eaLnBrk="1" latinLnBrk="0" hangingPunct="1">
        <a:lnSpc>
          <a:spcPct val="100000"/>
        </a:lnSpc>
        <a:spcBef>
          <a:spcPts val="1400"/>
        </a:spcBef>
        <a:buClr>
          <a:schemeClr val="accent3">
            <a:lumMod val="75000"/>
          </a:schemeClr>
        </a:buClr>
        <a:buSzPct val="80000"/>
        <a:buFont typeface="Wingdings" panose="05000000000000000000" pitchFamily="2" charset="2"/>
        <a:buChar char="§"/>
        <a:defRPr sz="3000" kern="1200">
          <a:solidFill>
            <a:schemeClr val="accent3">
              <a:lumMod val="75000"/>
            </a:schemeClr>
          </a:solidFill>
          <a:latin typeface="Leelawadee UI" panose="020B0502040204020203" pitchFamily="34" charset="-34"/>
          <a:ea typeface="+mn-ea"/>
          <a:cs typeface="Leelawadee UI" panose="020B0502040204020203" pitchFamily="34" charset="-34"/>
        </a:defRPr>
      </a:lvl1pPr>
      <a:lvl2pPr marL="858838" indent="-298450" algn="l" defTabSz="914400" rtl="0" eaLnBrk="1" latinLnBrk="0" hangingPunct="1">
        <a:lnSpc>
          <a:spcPct val="100000"/>
        </a:lnSpc>
        <a:spcBef>
          <a:spcPts val="200"/>
        </a:spcBef>
        <a:spcAft>
          <a:spcPts val="400"/>
        </a:spcAft>
        <a:buClr>
          <a:schemeClr val="accent5">
            <a:lumMod val="75000"/>
          </a:schemeClr>
        </a:buClr>
        <a:buSzPct val="80000"/>
        <a:buFont typeface="Corbel" pitchFamily="34" charset="0"/>
        <a:buChar char="•"/>
        <a:defRPr sz="2600" kern="1200">
          <a:solidFill>
            <a:schemeClr val="accent5">
              <a:lumMod val="75000"/>
            </a:schemeClr>
          </a:solidFill>
          <a:latin typeface="Leelawadee UI" panose="020B0502040204020203" pitchFamily="34" charset="-34"/>
          <a:ea typeface="+mn-ea"/>
          <a:cs typeface="Leelawadee UI" panose="020B0502040204020203" pitchFamily="34" charset="-34"/>
        </a:defRPr>
      </a:lvl2pPr>
      <a:lvl3pPr marL="1143000" indent="-255588" algn="l" defTabSz="914400" rtl="0" eaLnBrk="1" latinLnBrk="0" hangingPunct="1">
        <a:lnSpc>
          <a:spcPct val="100000"/>
        </a:lnSpc>
        <a:spcBef>
          <a:spcPts val="200"/>
        </a:spcBef>
        <a:spcAft>
          <a:spcPts val="400"/>
        </a:spcAft>
        <a:buClr>
          <a:schemeClr val="accent5">
            <a:lumMod val="75000"/>
          </a:schemeClr>
        </a:buClr>
        <a:buSzPct val="80000"/>
        <a:buFont typeface="Wingdings" panose="05000000000000000000" pitchFamily="2" charset="2"/>
        <a:buChar char="§"/>
        <a:defRPr sz="2200" kern="1200">
          <a:solidFill>
            <a:schemeClr val="accent5">
              <a:lumMod val="75000"/>
            </a:schemeClr>
          </a:solidFill>
          <a:latin typeface="Leelawadee UI" panose="020B0502040204020203" pitchFamily="34" charset="-34"/>
          <a:ea typeface="+mn-ea"/>
          <a:cs typeface="Leelawadee UI" panose="020B0502040204020203" pitchFamily="34" charset="-34"/>
        </a:defRPr>
      </a:lvl3pPr>
      <a:lvl4pPr marL="1005840" indent="-182880" algn="l" defTabSz="914400" rtl="0" eaLnBrk="1" latinLnBrk="0" hangingPunct="1">
        <a:lnSpc>
          <a:spcPct val="100000"/>
        </a:lnSpc>
        <a:spcBef>
          <a:spcPts val="200"/>
        </a:spcBef>
        <a:spcAft>
          <a:spcPts val="400"/>
        </a:spcAft>
        <a:buClr>
          <a:schemeClr val="accent1"/>
        </a:buClr>
        <a:buSzPct val="80000"/>
        <a:buFont typeface="Corbel" pitchFamily="34" charset="0"/>
        <a:buChar char="•"/>
        <a:defRPr sz="1600" kern="1200">
          <a:solidFill>
            <a:schemeClr val="accent1"/>
          </a:solidFill>
          <a:latin typeface="Leelawadee UI" panose="020B0502040204020203" pitchFamily="34" charset="-34"/>
          <a:ea typeface="+mn-ea"/>
          <a:cs typeface="Leelawadee UI" panose="020B0502040204020203" pitchFamily="34" charset="-34"/>
        </a:defRPr>
      </a:lvl4pPr>
      <a:lvl5pPr marL="1280160" indent="-182880" algn="l" defTabSz="914400" rtl="0" eaLnBrk="1" latinLnBrk="0" hangingPunct="1">
        <a:lnSpc>
          <a:spcPct val="100000"/>
        </a:lnSpc>
        <a:spcBef>
          <a:spcPts val="200"/>
        </a:spcBef>
        <a:spcAft>
          <a:spcPts val="400"/>
        </a:spcAft>
        <a:buClr>
          <a:schemeClr val="accent1"/>
        </a:buClr>
        <a:buSzPct val="80000"/>
        <a:buFont typeface="Corbel" pitchFamily="34" charset="0"/>
        <a:buChar char="•"/>
        <a:defRPr sz="1600" kern="1200">
          <a:solidFill>
            <a:schemeClr val="accent1"/>
          </a:solidFill>
          <a:latin typeface="Leelawadee UI" panose="020B0502040204020203" pitchFamily="34" charset="-34"/>
          <a:ea typeface="+mn-ea"/>
          <a:cs typeface="Leelawadee UI" panose="020B0502040204020203" pitchFamily="34" charset="-34"/>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sbruschi@ksde.org"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https://www.youtube.com/embed/bKAwRTxKOmQ"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ideo" Target="https://www.youtube.com/embed/crgqDUl3KQA"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ideo" Target="https://www.youtube.com/embed/9bhRtC2UvM0"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choosemyplate.gov/ten-tips-be-a-healthy-role-mode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We2DsUCbgf8"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ideo" Target="https://www.youtube.com/embed/9qzIt2OcP58" TargetMode="External"/><Relationship Id="rId5" Type="http://schemas.openxmlformats.org/officeDocument/2006/relationships/image" Target="../media/image6.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hyperlink" Target="http://www.ocio.usda.gov/sites/default/files/docs/2012/Complain_combined_6_8_12.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kn-eat.org/" TargetMode="External"/><Relationship Id="rId4" Type="http://schemas.openxmlformats.org/officeDocument/2006/relationships/hyperlink" Target="https://www.surveymonkey.com/r/K72VQQ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kn-eat.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https://www.youtube.com/embed/3OVplnxAFHk"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09980" y="882376"/>
            <a:ext cx="6586220" cy="2926080"/>
          </a:xfrm>
        </p:spPr>
        <p:txBody>
          <a:bodyPr/>
          <a:lstStyle/>
          <a:p>
            <a:r>
              <a:rPr lang="en-US" dirty="0"/>
              <a:t>Mealtimes </a:t>
            </a:r>
            <a:br>
              <a:rPr lang="en-US" dirty="0"/>
            </a:br>
            <a:r>
              <a:rPr lang="en-US" dirty="0"/>
              <a:t>with Toddlers</a:t>
            </a:r>
          </a:p>
        </p:txBody>
      </p:sp>
      <p:sp>
        <p:nvSpPr>
          <p:cNvPr id="3" name="Text Placeholder 2"/>
          <p:cNvSpPr>
            <a:spLocks noGrp="1"/>
          </p:cNvSpPr>
          <p:nvPr>
            <p:ph type="subTitle" idx="1"/>
          </p:nvPr>
        </p:nvSpPr>
        <p:spPr/>
        <p:txBody>
          <a:bodyPr/>
          <a:lstStyle/>
          <a:p>
            <a:r>
              <a:rPr lang="en-US"/>
              <a:t>Child Nutrition &amp; Wellness</a:t>
            </a:r>
            <a:endParaRPr lang="en-US" dirty="0"/>
          </a:p>
        </p:txBody>
      </p:sp>
      <p:pic>
        <p:nvPicPr>
          <p:cNvPr id="4" name="Picture 3">
            <a:extLst>
              <a:ext uri="{FF2B5EF4-FFF2-40B4-BE49-F238E27FC236}">
                <a16:creationId xmlns:a16="http://schemas.microsoft.com/office/drawing/2014/main" id="{4607F3C4-00B9-4099-B3E3-2317302AAC9A}"/>
              </a:ext>
            </a:extLst>
          </p:cNvPr>
          <p:cNvPicPr>
            <a:picLocks noChangeAspect="1"/>
          </p:cNvPicPr>
          <p:nvPr/>
        </p:nvPicPr>
        <p:blipFill rotWithShape="1">
          <a:blip r:embed="rId3"/>
          <a:srcRect r="2396" b="5881"/>
          <a:stretch/>
        </p:blipFill>
        <p:spPr>
          <a:xfrm>
            <a:off x="7555345" y="688412"/>
            <a:ext cx="3896129" cy="4072915"/>
          </a:xfrm>
          <a:prstGeom prst="rect">
            <a:avLst/>
          </a:prstGeom>
          <a:ln w="19050">
            <a:solidFill>
              <a:schemeClr val="accent2">
                <a:lumMod val="75000"/>
              </a:schemeClr>
            </a:solidFill>
          </a:ln>
        </p:spPr>
      </p:pic>
      <p:sp>
        <p:nvSpPr>
          <p:cNvPr id="6" name="TextBox 5">
            <a:extLst>
              <a:ext uri="{FF2B5EF4-FFF2-40B4-BE49-F238E27FC236}">
                <a16:creationId xmlns:a16="http://schemas.microsoft.com/office/drawing/2014/main" id="{385F796C-265A-445F-9B42-CE3ADC10DF92}"/>
              </a:ext>
            </a:extLst>
          </p:cNvPr>
          <p:cNvSpPr txBox="1"/>
          <p:nvPr/>
        </p:nvSpPr>
        <p:spPr>
          <a:xfrm>
            <a:off x="6812567" y="5084957"/>
            <a:ext cx="4638907" cy="1295868"/>
          </a:xfrm>
          <a:prstGeom prst="rect">
            <a:avLst/>
          </a:prstGeom>
          <a:solidFill>
            <a:schemeClr val="bg1">
              <a:lumMod val="85000"/>
            </a:schemeClr>
          </a:solidFill>
        </p:spPr>
        <p:txBody>
          <a:bodyPr wrap="square" rtlCol="0">
            <a:spAutoFit/>
          </a:bodyPr>
          <a:lstStyle/>
          <a:p>
            <a:pPr>
              <a:lnSpc>
                <a:spcPct val="150000"/>
              </a:lnSpc>
            </a:pPr>
            <a:r>
              <a:rPr lang="en-US" b="1" dirty="0"/>
              <a:t>To receive the slide handout for this class: </a:t>
            </a:r>
          </a:p>
          <a:p>
            <a:pPr>
              <a:lnSpc>
                <a:spcPct val="150000"/>
              </a:lnSpc>
            </a:pPr>
            <a:r>
              <a:rPr lang="en-US" dirty="0"/>
              <a:t>Email:  Sarah Bruschi at </a:t>
            </a:r>
            <a:r>
              <a:rPr lang="en-US" dirty="0">
                <a:solidFill>
                  <a:srgbClr val="008000"/>
                </a:solidFill>
                <a:hlinkClick r:id="rId4">
                  <a:extLst>
                    <a:ext uri="{A12FA001-AC4F-418D-AE19-62706E023703}">
                      <ahyp:hlinkClr xmlns:ahyp="http://schemas.microsoft.com/office/drawing/2018/hyperlinkcolor" val="tx"/>
                    </a:ext>
                  </a:extLst>
                </a:hlinkClick>
              </a:rPr>
              <a:t>sbruschi@ksde.org</a:t>
            </a:r>
            <a:r>
              <a:rPr lang="en-US" dirty="0">
                <a:solidFill>
                  <a:srgbClr val="008000"/>
                </a:solidFill>
              </a:rPr>
              <a:t> </a:t>
            </a:r>
          </a:p>
          <a:p>
            <a:pPr>
              <a:lnSpc>
                <a:spcPct val="150000"/>
              </a:lnSpc>
            </a:pPr>
            <a:r>
              <a:rPr lang="en-US" dirty="0"/>
              <a:t>Subject:  Mealtimes with Toddlers</a:t>
            </a:r>
          </a:p>
        </p:txBody>
      </p:sp>
    </p:spTree>
    <p:extLst>
      <p:ext uri="{BB962C8B-B14F-4D97-AF65-F5344CB8AC3E}">
        <p14:creationId xmlns:p14="http://schemas.microsoft.com/office/powerpoint/2010/main" val="2553855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3E1C25-563B-4196-8293-F09F7EED71A7}"/>
              </a:ext>
            </a:extLst>
          </p:cNvPr>
          <p:cNvSpPr>
            <a:spLocks noGrp="1"/>
          </p:cNvSpPr>
          <p:nvPr>
            <p:ph type="title"/>
          </p:nvPr>
        </p:nvSpPr>
        <p:spPr/>
        <p:txBody>
          <a:bodyPr/>
          <a:lstStyle/>
          <a:p>
            <a:r>
              <a:rPr lang="en-US" dirty="0"/>
              <a:t>Toddler Cues</a:t>
            </a:r>
          </a:p>
        </p:txBody>
      </p:sp>
      <p:pic>
        <p:nvPicPr>
          <p:cNvPr id="4" name="Online Media 3">
            <a:hlinkClick r:id="" action="ppaction://media"/>
            <a:extLst>
              <a:ext uri="{FF2B5EF4-FFF2-40B4-BE49-F238E27FC236}">
                <a16:creationId xmlns:a16="http://schemas.microsoft.com/office/drawing/2014/main" id="{2A63B336-D5F5-4D86-985F-2C88A4F2B216}"/>
              </a:ext>
            </a:extLst>
          </p:cNvPr>
          <p:cNvPicPr>
            <a:picLocks noGrp="1" noRot="1" noChangeAspect="1"/>
          </p:cNvPicPr>
          <p:nvPr>
            <p:ph idx="4294967295"/>
            <a:videoFile r:link="rId1"/>
          </p:nvPr>
        </p:nvPicPr>
        <p:blipFill>
          <a:blip r:embed="rId4"/>
          <a:stretch>
            <a:fillRect/>
          </a:stretch>
        </p:blipFill>
        <p:spPr>
          <a:xfrm>
            <a:off x="2289175" y="1963468"/>
            <a:ext cx="7613650" cy="4283075"/>
          </a:xfrm>
        </p:spPr>
      </p:pic>
    </p:spTree>
    <p:extLst>
      <p:ext uri="{BB962C8B-B14F-4D97-AF65-F5344CB8AC3E}">
        <p14:creationId xmlns:p14="http://schemas.microsoft.com/office/powerpoint/2010/main" val="59260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76BCCE-881B-4DFF-8E7D-A2F0982BAC33}"/>
              </a:ext>
            </a:extLst>
          </p:cNvPr>
          <p:cNvSpPr>
            <a:spLocks noGrp="1"/>
          </p:cNvSpPr>
          <p:nvPr>
            <p:ph type="title"/>
          </p:nvPr>
        </p:nvSpPr>
        <p:spPr/>
        <p:txBody>
          <a:bodyPr/>
          <a:lstStyle/>
          <a:p>
            <a:r>
              <a:rPr lang="en-US"/>
              <a:t>Toddler Cues</a:t>
            </a:r>
            <a:endParaRPr lang="en-US" dirty="0"/>
          </a:p>
        </p:txBody>
      </p:sp>
      <p:sp>
        <p:nvSpPr>
          <p:cNvPr id="5" name="Text Placeholder 4">
            <a:extLst>
              <a:ext uri="{FF2B5EF4-FFF2-40B4-BE49-F238E27FC236}">
                <a16:creationId xmlns:a16="http://schemas.microsoft.com/office/drawing/2014/main" id="{F2A4214C-87C9-4B13-8FD1-4AD6D2134416}"/>
              </a:ext>
            </a:extLst>
          </p:cNvPr>
          <p:cNvSpPr>
            <a:spLocks noGrp="1"/>
          </p:cNvSpPr>
          <p:nvPr>
            <p:ph type="body" idx="1"/>
          </p:nvPr>
        </p:nvSpPr>
        <p:spPr/>
        <p:txBody>
          <a:bodyPr/>
          <a:lstStyle/>
          <a:p>
            <a:r>
              <a:rPr lang="en-US" dirty="0"/>
              <a:t>Hungry</a:t>
            </a:r>
          </a:p>
        </p:txBody>
      </p:sp>
      <p:sp>
        <p:nvSpPr>
          <p:cNvPr id="6" name="Content Placeholder 5">
            <a:extLst>
              <a:ext uri="{FF2B5EF4-FFF2-40B4-BE49-F238E27FC236}">
                <a16:creationId xmlns:a16="http://schemas.microsoft.com/office/drawing/2014/main" id="{BE16E5D7-1147-4F05-B300-A93843D6FBB0}"/>
              </a:ext>
            </a:extLst>
          </p:cNvPr>
          <p:cNvSpPr>
            <a:spLocks noGrp="1"/>
          </p:cNvSpPr>
          <p:nvPr>
            <p:ph sz="half" idx="2"/>
          </p:nvPr>
        </p:nvSpPr>
        <p:spPr>
          <a:xfrm>
            <a:off x="841248" y="2721482"/>
            <a:ext cx="5056632" cy="3526917"/>
          </a:xfrm>
        </p:spPr>
        <p:txBody>
          <a:bodyPr>
            <a:normAutofit/>
          </a:bodyPr>
          <a:lstStyle/>
          <a:p>
            <a:pPr>
              <a:spcBef>
                <a:spcPts val="600"/>
              </a:spcBef>
            </a:pPr>
            <a:r>
              <a:rPr lang="en-US" dirty="0"/>
              <a:t>Reaches for or points to food</a:t>
            </a:r>
          </a:p>
          <a:p>
            <a:pPr>
              <a:spcBef>
                <a:spcPts val="600"/>
              </a:spcBef>
            </a:pPr>
            <a:r>
              <a:rPr lang="en-US" dirty="0"/>
              <a:t>Opens mouth when offered spoon or food</a:t>
            </a:r>
          </a:p>
          <a:p>
            <a:pPr>
              <a:spcBef>
                <a:spcPts val="600"/>
              </a:spcBef>
            </a:pPr>
            <a:r>
              <a:rPr lang="en-US" dirty="0"/>
              <a:t>Gets excited when sees food</a:t>
            </a:r>
          </a:p>
          <a:p>
            <a:pPr>
              <a:lnSpc>
                <a:spcPct val="110000"/>
              </a:lnSpc>
              <a:spcBef>
                <a:spcPts val="600"/>
              </a:spcBef>
            </a:pPr>
            <a:r>
              <a:rPr lang="en-US" dirty="0"/>
              <a:t>Uses hand motions or sounds to let you know is still hungry </a:t>
            </a:r>
          </a:p>
        </p:txBody>
      </p:sp>
      <p:sp>
        <p:nvSpPr>
          <p:cNvPr id="7" name="Text Placeholder 6">
            <a:extLst>
              <a:ext uri="{FF2B5EF4-FFF2-40B4-BE49-F238E27FC236}">
                <a16:creationId xmlns:a16="http://schemas.microsoft.com/office/drawing/2014/main" id="{4BF9D231-A25F-40C6-BFFD-91CA665882E8}"/>
              </a:ext>
            </a:extLst>
          </p:cNvPr>
          <p:cNvSpPr>
            <a:spLocks noGrp="1"/>
          </p:cNvSpPr>
          <p:nvPr>
            <p:ph type="body" sz="quarter" idx="3"/>
          </p:nvPr>
        </p:nvSpPr>
        <p:spPr/>
        <p:txBody>
          <a:bodyPr/>
          <a:lstStyle/>
          <a:p>
            <a:r>
              <a:rPr lang="en-US"/>
              <a:t>Not Hungry</a:t>
            </a:r>
            <a:endParaRPr lang="en-US" dirty="0"/>
          </a:p>
        </p:txBody>
      </p:sp>
      <p:sp>
        <p:nvSpPr>
          <p:cNvPr id="8" name="Content Placeholder 7">
            <a:extLst>
              <a:ext uri="{FF2B5EF4-FFF2-40B4-BE49-F238E27FC236}">
                <a16:creationId xmlns:a16="http://schemas.microsoft.com/office/drawing/2014/main" id="{4D27CCF2-BD97-4BBA-B6F3-187A368CBC2F}"/>
              </a:ext>
            </a:extLst>
          </p:cNvPr>
          <p:cNvSpPr>
            <a:spLocks noGrp="1"/>
          </p:cNvSpPr>
          <p:nvPr>
            <p:ph sz="quarter" idx="4"/>
          </p:nvPr>
        </p:nvSpPr>
        <p:spPr>
          <a:xfrm>
            <a:off x="6269172" y="2719321"/>
            <a:ext cx="5056631" cy="3627049"/>
          </a:xfrm>
        </p:spPr>
        <p:txBody>
          <a:bodyPr>
            <a:normAutofit/>
          </a:bodyPr>
          <a:lstStyle/>
          <a:p>
            <a:pPr>
              <a:spcBef>
                <a:spcPts val="600"/>
              </a:spcBef>
            </a:pPr>
            <a:r>
              <a:rPr lang="en-US" dirty="0"/>
              <a:t>Pushes food away</a:t>
            </a:r>
          </a:p>
          <a:p>
            <a:pPr>
              <a:spcBef>
                <a:spcPts val="600"/>
              </a:spcBef>
            </a:pPr>
            <a:r>
              <a:rPr lang="en-US" dirty="0"/>
              <a:t>Plays with food</a:t>
            </a:r>
          </a:p>
          <a:p>
            <a:pPr>
              <a:spcBef>
                <a:spcPts val="600"/>
              </a:spcBef>
            </a:pPr>
            <a:r>
              <a:rPr lang="en-US" dirty="0"/>
              <a:t>Closes mouth when food is offered</a:t>
            </a:r>
          </a:p>
          <a:p>
            <a:pPr>
              <a:spcBef>
                <a:spcPts val="600"/>
              </a:spcBef>
            </a:pPr>
            <a:r>
              <a:rPr lang="en-US" dirty="0"/>
              <a:t>Turns head away from food</a:t>
            </a:r>
          </a:p>
          <a:p>
            <a:pPr>
              <a:spcBef>
                <a:spcPts val="600"/>
              </a:spcBef>
            </a:pPr>
            <a:r>
              <a:rPr lang="en-US" dirty="0"/>
              <a:t>Uses hand motions or sounds to let you know is full</a:t>
            </a:r>
          </a:p>
          <a:p>
            <a:pPr>
              <a:spcBef>
                <a:spcPts val="600"/>
              </a:spcBef>
            </a:pPr>
            <a:endParaRPr lang="en-US" dirty="0"/>
          </a:p>
        </p:txBody>
      </p:sp>
      <p:pic>
        <p:nvPicPr>
          <p:cNvPr id="9" name="Picture 8">
            <a:extLst>
              <a:ext uri="{FF2B5EF4-FFF2-40B4-BE49-F238E27FC236}">
                <a16:creationId xmlns:a16="http://schemas.microsoft.com/office/drawing/2014/main" id="{42ACBED9-4399-4653-84E8-46DF87740DF9}"/>
              </a:ext>
            </a:extLst>
          </p:cNvPr>
          <p:cNvPicPr>
            <a:picLocks noChangeAspect="1"/>
          </p:cNvPicPr>
          <p:nvPr/>
        </p:nvPicPr>
        <p:blipFill>
          <a:blip r:embed="rId3"/>
          <a:stretch>
            <a:fillRect/>
          </a:stretch>
        </p:blipFill>
        <p:spPr>
          <a:xfrm>
            <a:off x="9100458" y="459017"/>
            <a:ext cx="2596638" cy="1871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888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anim calcmode="lin" valueType="num">
                                      <p:cBhvr>
                                        <p:cTn id="3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fade">
                                      <p:cBhvr>
                                        <p:cTn id="34" dur="1000"/>
                                        <p:tgtEl>
                                          <p:spTgt spid="8">
                                            <p:txEl>
                                              <p:pRg st="1" end="1"/>
                                            </p:txEl>
                                          </p:spTgt>
                                        </p:tgtEl>
                                      </p:cBhvr>
                                    </p:animEffect>
                                    <p:anim calcmode="lin" valueType="num">
                                      <p:cBhvr>
                                        <p:cTn id="3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1000"/>
                                        <p:tgtEl>
                                          <p:spTgt spid="8">
                                            <p:txEl>
                                              <p:pRg st="2" end="2"/>
                                            </p:txEl>
                                          </p:spTgt>
                                        </p:tgtEl>
                                      </p:cBhvr>
                                    </p:animEffect>
                                    <p:anim calcmode="lin" valueType="num">
                                      <p:cBhvr>
                                        <p:cTn id="4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Effect transition="in" filter="fade">
                                      <p:cBhvr>
                                        <p:cTn id="44" dur="1000"/>
                                        <p:tgtEl>
                                          <p:spTgt spid="8">
                                            <p:txEl>
                                              <p:pRg st="3" end="3"/>
                                            </p:txEl>
                                          </p:spTgt>
                                        </p:tgtEl>
                                      </p:cBhvr>
                                    </p:animEffect>
                                    <p:anim calcmode="lin" valueType="num">
                                      <p:cBhvr>
                                        <p:cTn id="4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animEffect transition="in" filter="fade">
                                      <p:cBhvr>
                                        <p:cTn id="49" dur="1000"/>
                                        <p:tgtEl>
                                          <p:spTgt spid="8">
                                            <p:txEl>
                                              <p:pRg st="4" end="4"/>
                                            </p:txEl>
                                          </p:spTgt>
                                        </p:tgtEl>
                                      </p:cBhvr>
                                    </p:animEffect>
                                    <p:anim calcmode="lin" valueType="num">
                                      <p:cBhvr>
                                        <p:cTn id="5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F089F-42E1-46B7-A77D-55D741776240}"/>
              </a:ext>
            </a:extLst>
          </p:cNvPr>
          <p:cNvSpPr>
            <a:spLocks noGrp="1"/>
          </p:cNvSpPr>
          <p:nvPr>
            <p:ph type="title"/>
          </p:nvPr>
        </p:nvSpPr>
        <p:spPr/>
        <p:txBody>
          <a:bodyPr/>
          <a:lstStyle/>
          <a:p>
            <a:r>
              <a:rPr lang="en-US"/>
              <a:t>Picky Eater or Perfectly Natural?</a:t>
            </a:r>
            <a:endParaRPr lang="en-US" dirty="0"/>
          </a:p>
        </p:txBody>
      </p:sp>
      <p:sp>
        <p:nvSpPr>
          <p:cNvPr id="2" name="Content Placeholder 1">
            <a:extLst>
              <a:ext uri="{FF2B5EF4-FFF2-40B4-BE49-F238E27FC236}">
                <a16:creationId xmlns:a16="http://schemas.microsoft.com/office/drawing/2014/main" id="{536A20A7-FDDC-49F0-972C-0D84AD4A9090}"/>
              </a:ext>
            </a:extLst>
          </p:cNvPr>
          <p:cNvSpPr>
            <a:spLocks noGrp="1"/>
          </p:cNvSpPr>
          <p:nvPr>
            <p:ph idx="1"/>
          </p:nvPr>
        </p:nvSpPr>
        <p:spPr>
          <a:xfrm>
            <a:off x="841248" y="1860841"/>
            <a:ext cx="6304300" cy="4266493"/>
          </a:xfrm>
        </p:spPr>
        <p:txBody>
          <a:bodyPr/>
          <a:lstStyle/>
          <a:p>
            <a:r>
              <a:rPr lang="en-US" dirty="0"/>
              <a:t>A way to express independence.</a:t>
            </a:r>
          </a:p>
          <a:p>
            <a:r>
              <a:rPr lang="en-US" dirty="0"/>
              <a:t>Toddlers eventually tire of the food or pass out of the phase. </a:t>
            </a:r>
          </a:p>
          <a:p>
            <a:endParaRPr lang="en-US" dirty="0"/>
          </a:p>
        </p:txBody>
      </p:sp>
      <p:sp>
        <p:nvSpPr>
          <p:cNvPr id="4" name="TextBox 3">
            <a:extLst>
              <a:ext uri="{FF2B5EF4-FFF2-40B4-BE49-F238E27FC236}">
                <a16:creationId xmlns:a16="http://schemas.microsoft.com/office/drawing/2014/main" id="{7C151C70-B649-4F38-89CB-5C1F92894DAE}"/>
              </a:ext>
            </a:extLst>
          </p:cNvPr>
          <p:cNvSpPr txBox="1"/>
          <p:nvPr/>
        </p:nvSpPr>
        <p:spPr>
          <a:xfrm>
            <a:off x="2138471" y="4709535"/>
            <a:ext cx="3709852" cy="369332"/>
          </a:xfrm>
          <a:prstGeom prst="rect">
            <a:avLst/>
          </a:prstGeom>
          <a:solidFill>
            <a:srgbClr val="A9DA74"/>
          </a:solidFill>
          <a:ln>
            <a:solidFill>
              <a:srgbClr val="00B050"/>
            </a:solidFill>
          </a:ln>
        </p:spPr>
        <p:txBody>
          <a:bodyPr wrap="square" rtlCol="0">
            <a:spAutoFit/>
          </a:bodyPr>
          <a:lstStyle/>
          <a:p>
            <a:pPr algn="ctr"/>
            <a:r>
              <a:rPr lang="en-US" dirty="0">
                <a:solidFill>
                  <a:schemeClr val="tx1">
                    <a:lumMod val="85000"/>
                    <a:lumOff val="15000"/>
                  </a:schemeClr>
                </a:solidFill>
              </a:rPr>
              <a:t>Emily won’t eat anything green.</a:t>
            </a:r>
          </a:p>
        </p:txBody>
      </p:sp>
      <p:sp>
        <p:nvSpPr>
          <p:cNvPr id="5" name="TextBox 4">
            <a:extLst>
              <a:ext uri="{FF2B5EF4-FFF2-40B4-BE49-F238E27FC236}">
                <a16:creationId xmlns:a16="http://schemas.microsoft.com/office/drawing/2014/main" id="{7DC36E48-25FC-4696-B243-292268B95EF9}"/>
              </a:ext>
            </a:extLst>
          </p:cNvPr>
          <p:cNvSpPr txBox="1"/>
          <p:nvPr/>
        </p:nvSpPr>
        <p:spPr>
          <a:xfrm>
            <a:off x="1517986" y="5238315"/>
            <a:ext cx="4950823" cy="646331"/>
          </a:xfrm>
          <a:prstGeom prst="rect">
            <a:avLst/>
          </a:prstGeom>
          <a:solidFill>
            <a:srgbClr val="FFFF8B"/>
          </a:solidFill>
          <a:ln>
            <a:solidFill>
              <a:srgbClr val="FFC000"/>
            </a:solidFill>
          </a:ln>
        </p:spPr>
        <p:txBody>
          <a:bodyPr wrap="square" rtlCol="0">
            <a:spAutoFit/>
          </a:bodyPr>
          <a:lstStyle/>
          <a:p>
            <a:pPr algn="ctr"/>
            <a:r>
              <a:rPr lang="en-US" dirty="0">
                <a:solidFill>
                  <a:schemeClr val="tx1">
                    <a:lumMod val="85000"/>
                    <a:lumOff val="15000"/>
                  </a:schemeClr>
                </a:solidFill>
              </a:rPr>
              <a:t>Bananas used to be Hannah’s favorite food, </a:t>
            </a:r>
          </a:p>
          <a:p>
            <a:pPr algn="ctr"/>
            <a:r>
              <a:rPr lang="en-US" dirty="0">
                <a:solidFill>
                  <a:schemeClr val="tx1">
                    <a:lumMod val="85000"/>
                    <a:lumOff val="15000"/>
                  </a:schemeClr>
                </a:solidFill>
              </a:rPr>
              <a:t>but now she won’t even touch them. </a:t>
            </a:r>
          </a:p>
        </p:txBody>
      </p:sp>
      <p:sp>
        <p:nvSpPr>
          <p:cNvPr id="6" name="TextBox 5">
            <a:extLst>
              <a:ext uri="{FF2B5EF4-FFF2-40B4-BE49-F238E27FC236}">
                <a16:creationId xmlns:a16="http://schemas.microsoft.com/office/drawing/2014/main" id="{22E217E6-5ADD-42FE-B5B6-AB6CCF04D111}"/>
              </a:ext>
            </a:extLst>
          </p:cNvPr>
          <p:cNvSpPr txBox="1"/>
          <p:nvPr/>
        </p:nvSpPr>
        <p:spPr>
          <a:xfrm>
            <a:off x="1517986" y="4180756"/>
            <a:ext cx="4950823" cy="369332"/>
          </a:xfrm>
          <a:prstGeom prst="rect">
            <a:avLst/>
          </a:prstGeom>
          <a:solidFill>
            <a:srgbClr val="FFC253"/>
          </a:solidFill>
          <a:ln>
            <a:solidFill>
              <a:srgbClr val="E6AF00"/>
            </a:solidFill>
          </a:ln>
        </p:spPr>
        <p:txBody>
          <a:bodyPr wrap="square" rtlCol="0">
            <a:spAutoFit/>
          </a:bodyPr>
          <a:lstStyle/>
          <a:p>
            <a:pPr algn="ctr"/>
            <a:r>
              <a:rPr lang="en-US" dirty="0">
                <a:solidFill>
                  <a:schemeClr val="tx1">
                    <a:lumMod val="85000"/>
                    <a:lumOff val="15000"/>
                  </a:schemeClr>
                </a:solidFill>
              </a:rPr>
              <a:t>Sean will only eat grilled cheese sandwiches.</a:t>
            </a:r>
          </a:p>
        </p:txBody>
      </p:sp>
      <p:pic>
        <p:nvPicPr>
          <p:cNvPr id="7" name="Picture 6">
            <a:extLst>
              <a:ext uri="{FF2B5EF4-FFF2-40B4-BE49-F238E27FC236}">
                <a16:creationId xmlns:a16="http://schemas.microsoft.com/office/drawing/2014/main" id="{2C09AEA1-8E59-48D1-8759-34AC86FA5221}"/>
              </a:ext>
            </a:extLst>
          </p:cNvPr>
          <p:cNvPicPr>
            <a:picLocks noChangeAspect="1"/>
          </p:cNvPicPr>
          <p:nvPr/>
        </p:nvPicPr>
        <p:blipFill>
          <a:blip r:embed="rId3"/>
          <a:stretch>
            <a:fillRect/>
          </a:stretch>
        </p:blipFill>
        <p:spPr>
          <a:xfrm>
            <a:off x="7340903" y="2002831"/>
            <a:ext cx="4137184" cy="2547257"/>
          </a:xfrm>
          <a:prstGeom prst="rect">
            <a:avLst/>
          </a:prstGeom>
          <a:ln w="28575">
            <a:solidFill>
              <a:schemeClr val="accent5">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94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C4D64-D91A-431B-A762-29BED82D8ADE}"/>
              </a:ext>
            </a:extLst>
          </p:cNvPr>
          <p:cNvSpPr>
            <a:spLocks noGrp="1"/>
          </p:cNvSpPr>
          <p:nvPr>
            <p:ph type="title"/>
          </p:nvPr>
        </p:nvSpPr>
        <p:spPr/>
        <p:txBody>
          <a:bodyPr/>
          <a:lstStyle/>
          <a:p>
            <a:r>
              <a:rPr lang="en-US"/>
              <a:t>Food Jags</a:t>
            </a:r>
            <a:endParaRPr lang="en-US" dirty="0"/>
          </a:p>
        </p:txBody>
      </p:sp>
      <p:sp>
        <p:nvSpPr>
          <p:cNvPr id="2" name="Content Placeholder 1">
            <a:extLst>
              <a:ext uri="{FF2B5EF4-FFF2-40B4-BE49-F238E27FC236}">
                <a16:creationId xmlns:a16="http://schemas.microsoft.com/office/drawing/2014/main" id="{07AEC53C-1E64-44EF-B6D4-AD6F6A225E2D}"/>
              </a:ext>
            </a:extLst>
          </p:cNvPr>
          <p:cNvSpPr>
            <a:spLocks noGrp="1"/>
          </p:cNvSpPr>
          <p:nvPr>
            <p:ph idx="1"/>
          </p:nvPr>
        </p:nvSpPr>
        <p:spPr>
          <a:xfrm>
            <a:off x="841248" y="1860841"/>
            <a:ext cx="6517495" cy="4387559"/>
          </a:xfrm>
        </p:spPr>
        <p:txBody>
          <a:bodyPr/>
          <a:lstStyle/>
          <a:p>
            <a:r>
              <a:rPr lang="en-US" dirty="0"/>
              <a:t>Normal part of development. </a:t>
            </a:r>
          </a:p>
          <a:p>
            <a:r>
              <a:rPr lang="en-US" dirty="0"/>
              <a:t>If the desired food is generally nutritious and easy to prepare, consider offering it along with a variety of other foods at each meal.</a:t>
            </a:r>
          </a:p>
          <a:p>
            <a:r>
              <a:rPr lang="en-US" dirty="0"/>
              <a:t>Most toddlers will usually start eating other foods before too long.</a:t>
            </a:r>
          </a:p>
          <a:p>
            <a:endParaRPr lang="en-US" dirty="0"/>
          </a:p>
        </p:txBody>
      </p:sp>
      <p:sp>
        <p:nvSpPr>
          <p:cNvPr id="4" name="TextBox 3">
            <a:extLst>
              <a:ext uri="{FF2B5EF4-FFF2-40B4-BE49-F238E27FC236}">
                <a16:creationId xmlns:a16="http://schemas.microsoft.com/office/drawing/2014/main" id="{3050B551-579E-4D60-9EB2-070D10FA2B12}"/>
              </a:ext>
            </a:extLst>
          </p:cNvPr>
          <p:cNvSpPr txBox="1"/>
          <p:nvPr/>
        </p:nvSpPr>
        <p:spPr>
          <a:xfrm>
            <a:off x="7776926" y="2057400"/>
            <a:ext cx="3599589" cy="3323987"/>
          </a:xfrm>
          <a:prstGeom prst="rect">
            <a:avLst/>
          </a:prstGeom>
          <a:solidFill>
            <a:schemeClr val="accent6">
              <a:lumMod val="20000"/>
              <a:lumOff val="80000"/>
            </a:schemeClr>
          </a:solidFill>
          <a:ln>
            <a:solidFill>
              <a:srgbClr val="11284A"/>
            </a:solidFill>
          </a:ln>
          <a:effectLst>
            <a:outerShdw blurRad="50800" dist="38100" dir="2700000" algn="tl" rotWithShape="0">
              <a:prstClr val="black">
                <a:alpha val="40000"/>
              </a:prstClr>
            </a:outerShdw>
          </a:effectLst>
        </p:spPr>
        <p:txBody>
          <a:bodyPr wrap="square" rtlCol="0">
            <a:spAutoFit/>
          </a:bodyPr>
          <a:lstStyle/>
          <a:p>
            <a:pPr algn="ctr"/>
            <a:r>
              <a:rPr lang="en-US" sz="2400" b="1" dirty="0">
                <a:solidFill>
                  <a:srgbClr val="11284A"/>
                </a:solidFill>
                <a:latin typeface="Candara" panose="020E0502030303020204" pitchFamily="34" charset="0"/>
              </a:rPr>
              <a:t>Avoid focusing on              the behavior.</a:t>
            </a:r>
          </a:p>
          <a:p>
            <a:pPr algn="ctr"/>
            <a:endParaRPr lang="en-US" b="1" dirty="0">
              <a:solidFill>
                <a:srgbClr val="11284A"/>
              </a:solidFill>
              <a:latin typeface="Candara" panose="020E0502030303020204" pitchFamily="34" charset="0"/>
            </a:endParaRPr>
          </a:p>
          <a:p>
            <a:pPr algn="ctr"/>
            <a:endParaRPr lang="en-US" b="1" dirty="0">
              <a:solidFill>
                <a:srgbClr val="11284A"/>
              </a:solidFill>
              <a:latin typeface="Candara" panose="020E0502030303020204" pitchFamily="34" charset="0"/>
            </a:endParaRPr>
          </a:p>
          <a:p>
            <a:pPr algn="ctr"/>
            <a:endParaRPr lang="en-US" b="1" dirty="0">
              <a:solidFill>
                <a:srgbClr val="11284A"/>
              </a:solidFill>
              <a:latin typeface="Candara" panose="020E0502030303020204" pitchFamily="34" charset="0"/>
            </a:endParaRPr>
          </a:p>
          <a:p>
            <a:r>
              <a:rPr lang="en-US" dirty="0">
                <a:solidFill>
                  <a:schemeClr val="accent2">
                    <a:lumMod val="50000"/>
                    <a:lumOff val="50000"/>
                  </a:schemeClr>
                </a:solidFill>
              </a:rPr>
              <a:t> </a:t>
            </a:r>
          </a:p>
          <a:p>
            <a:endParaRPr lang="en-US" dirty="0">
              <a:solidFill>
                <a:schemeClr val="accent2">
                  <a:lumMod val="50000"/>
                  <a:lumOff val="50000"/>
                </a:schemeClr>
              </a:solidFill>
            </a:endParaRPr>
          </a:p>
          <a:p>
            <a:endParaRPr lang="en-US" dirty="0">
              <a:solidFill>
                <a:schemeClr val="accent2">
                  <a:lumMod val="50000"/>
                  <a:lumOff val="50000"/>
                </a:schemeClr>
              </a:solidFill>
            </a:endParaRPr>
          </a:p>
          <a:p>
            <a:endParaRPr lang="en-US" dirty="0">
              <a:solidFill>
                <a:schemeClr val="accent2">
                  <a:lumMod val="50000"/>
                  <a:lumOff val="50000"/>
                </a:schemeClr>
              </a:solidFill>
            </a:endParaRPr>
          </a:p>
          <a:p>
            <a:endParaRPr lang="en-US" dirty="0">
              <a:solidFill>
                <a:schemeClr val="accent2">
                  <a:lumMod val="50000"/>
                  <a:lumOff val="50000"/>
                </a:schemeClr>
              </a:solidFill>
            </a:endParaRPr>
          </a:p>
          <a:p>
            <a:endParaRPr lang="en-US" dirty="0">
              <a:solidFill>
                <a:schemeClr val="accent2">
                  <a:lumMod val="50000"/>
                  <a:lumOff val="50000"/>
                </a:schemeClr>
              </a:solidFill>
            </a:endParaRPr>
          </a:p>
        </p:txBody>
      </p:sp>
      <p:pic>
        <p:nvPicPr>
          <p:cNvPr id="5" name="Picture 4">
            <a:extLst>
              <a:ext uri="{FF2B5EF4-FFF2-40B4-BE49-F238E27FC236}">
                <a16:creationId xmlns:a16="http://schemas.microsoft.com/office/drawing/2014/main" id="{2A01ED57-2622-43E8-B746-5515235DF563}"/>
              </a:ext>
            </a:extLst>
          </p:cNvPr>
          <p:cNvPicPr>
            <a:picLocks noChangeAspect="1"/>
          </p:cNvPicPr>
          <p:nvPr/>
        </p:nvPicPr>
        <p:blipFill>
          <a:blip r:embed="rId3"/>
          <a:stretch>
            <a:fillRect/>
          </a:stretch>
        </p:blipFill>
        <p:spPr>
          <a:xfrm>
            <a:off x="8057584" y="2885214"/>
            <a:ext cx="2991415" cy="2347311"/>
          </a:xfrm>
          <a:prstGeom prst="rect">
            <a:avLst/>
          </a:prstGeom>
        </p:spPr>
      </p:pic>
    </p:spTree>
    <p:extLst>
      <p:ext uri="{BB962C8B-B14F-4D97-AF65-F5344CB8AC3E}">
        <p14:creationId xmlns:p14="http://schemas.microsoft.com/office/powerpoint/2010/main" val="3126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FCADA-4844-4587-B999-A018C1B1FDE1}"/>
              </a:ext>
            </a:extLst>
          </p:cNvPr>
          <p:cNvSpPr>
            <a:spLocks noGrp="1"/>
          </p:cNvSpPr>
          <p:nvPr>
            <p:ph type="title"/>
          </p:nvPr>
        </p:nvSpPr>
        <p:spPr/>
        <p:txBody>
          <a:bodyPr/>
          <a:lstStyle/>
          <a:p>
            <a:r>
              <a:rPr lang="en-US"/>
              <a:t>Food Phobia</a:t>
            </a:r>
            <a:endParaRPr lang="en-US" dirty="0"/>
          </a:p>
        </p:txBody>
      </p:sp>
      <p:sp>
        <p:nvSpPr>
          <p:cNvPr id="2" name="Content Placeholder 1">
            <a:extLst>
              <a:ext uri="{FF2B5EF4-FFF2-40B4-BE49-F238E27FC236}">
                <a16:creationId xmlns:a16="http://schemas.microsoft.com/office/drawing/2014/main" id="{2DACDA89-90CB-4394-B1E9-A427797F9280}"/>
              </a:ext>
            </a:extLst>
          </p:cNvPr>
          <p:cNvSpPr>
            <a:spLocks noGrp="1"/>
          </p:cNvSpPr>
          <p:nvPr>
            <p:ph idx="1"/>
          </p:nvPr>
        </p:nvSpPr>
        <p:spPr>
          <a:xfrm>
            <a:off x="841248" y="1860841"/>
            <a:ext cx="5526895" cy="4266493"/>
          </a:xfrm>
        </p:spPr>
        <p:txBody>
          <a:bodyPr/>
          <a:lstStyle/>
          <a:p>
            <a:r>
              <a:rPr lang="en-US" dirty="0"/>
              <a:t>Neophobia – the aversion to new foods. </a:t>
            </a:r>
          </a:p>
          <a:p>
            <a:r>
              <a:rPr lang="en-US" dirty="0"/>
              <a:t>Common between ages 2-5.  </a:t>
            </a:r>
          </a:p>
          <a:p>
            <a:r>
              <a:rPr lang="en-US" dirty="0"/>
              <a:t>Evolutionary roots that served as a protective response because eating new or unfamiliar foods was potentially life-threatening.  </a:t>
            </a:r>
          </a:p>
          <a:p>
            <a:endParaRPr lang="en-US" dirty="0"/>
          </a:p>
          <a:p>
            <a:endParaRPr lang="en-US" dirty="0"/>
          </a:p>
        </p:txBody>
      </p:sp>
      <p:sp>
        <p:nvSpPr>
          <p:cNvPr id="5" name="TextBox 4">
            <a:extLst>
              <a:ext uri="{FF2B5EF4-FFF2-40B4-BE49-F238E27FC236}">
                <a16:creationId xmlns:a16="http://schemas.microsoft.com/office/drawing/2014/main" id="{E9A4C78B-F441-4897-9415-719C81092E60}"/>
              </a:ext>
            </a:extLst>
          </p:cNvPr>
          <p:cNvSpPr txBox="1"/>
          <p:nvPr/>
        </p:nvSpPr>
        <p:spPr>
          <a:xfrm>
            <a:off x="6848475" y="2057400"/>
            <a:ext cx="4499229" cy="3693319"/>
          </a:xfrm>
          <a:prstGeom prst="rect">
            <a:avLst/>
          </a:prstGeom>
          <a:solidFill>
            <a:schemeClr val="accent3">
              <a:lumMod val="20000"/>
              <a:lumOff val="80000"/>
            </a:schemeClr>
          </a:solidFill>
          <a:ln w="19050">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b="1" dirty="0">
                <a:latin typeface="Candara" panose="020E0502030303020204" pitchFamily="34" charset="0"/>
              </a:rPr>
              <a:t>Don’t give up - keep offering the new food! It may take more than 9 times before a child may decide to eat a new food.</a:t>
            </a:r>
          </a:p>
          <a:p>
            <a:endParaRPr lang="en-US" dirty="0"/>
          </a:p>
          <a:p>
            <a:endParaRPr lang="en-US" dirty="0"/>
          </a:p>
          <a:p>
            <a:endParaRPr lang="en-US" dirty="0"/>
          </a:p>
          <a:p>
            <a:endParaRPr lang="en-US" dirty="0">
              <a:noFill/>
            </a:endParaRPr>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2E8A02AE-E463-4720-8168-DB068D80AA4C}"/>
              </a:ext>
            </a:extLst>
          </p:cNvPr>
          <p:cNvPicPr>
            <a:picLocks noChangeAspect="1"/>
          </p:cNvPicPr>
          <p:nvPr/>
        </p:nvPicPr>
        <p:blipFill>
          <a:blip r:embed="rId3"/>
          <a:stretch>
            <a:fillRect/>
          </a:stretch>
        </p:blipFill>
        <p:spPr>
          <a:xfrm>
            <a:off x="7587015" y="3279004"/>
            <a:ext cx="3001262" cy="2061529"/>
          </a:xfrm>
          <a:prstGeom prst="rect">
            <a:avLst/>
          </a:prstGeom>
        </p:spPr>
      </p:pic>
    </p:spTree>
    <p:extLst>
      <p:ext uri="{BB962C8B-B14F-4D97-AF65-F5344CB8AC3E}">
        <p14:creationId xmlns:p14="http://schemas.microsoft.com/office/powerpoint/2010/main" val="230343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27BDA-5F13-4617-A536-60B672FB8ABD}"/>
              </a:ext>
            </a:extLst>
          </p:cNvPr>
          <p:cNvSpPr>
            <a:spLocks noGrp="1"/>
          </p:cNvSpPr>
          <p:nvPr>
            <p:ph type="title"/>
          </p:nvPr>
        </p:nvSpPr>
        <p:spPr/>
        <p:txBody>
          <a:bodyPr/>
          <a:lstStyle/>
          <a:p>
            <a:r>
              <a:rPr lang="en-US" dirty="0"/>
              <a:t>Encourage Children to Try </a:t>
            </a:r>
            <a:br>
              <a:rPr lang="en-US" dirty="0"/>
            </a:br>
            <a:r>
              <a:rPr lang="en-US" dirty="0"/>
              <a:t>New Foods</a:t>
            </a:r>
          </a:p>
        </p:txBody>
      </p:sp>
      <p:pic>
        <p:nvPicPr>
          <p:cNvPr id="5" name="Online Media 4">
            <a:hlinkClick r:id="" action="ppaction://media"/>
            <a:extLst>
              <a:ext uri="{FF2B5EF4-FFF2-40B4-BE49-F238E27FC236}">
                <a16:creationId xmlns:a16="http://schemas.microsoft.com/office/drawing/2014/main" id="{D7C8255D-43DD-4E73-ADE9-35E4BF1630FB}"/>
              </a:ext>
            </a:extLst>
          </p:cNvPr>
          <p:cNvPicPr>
            <a:picLocks noGrp="1" noRot="1" noChangeAspect="1"/>
          </p:cNvPicPr>
          <p:nvPr>
            <p:ph idx="4294967295"/>
            <a:videoFile r:link="rId1"/>
          </p:nvPr>
        </p:nvPicPr>
        <p:blipFill>
          <a:blip r:embed="rId4"/>
          <a:stretch>
            <a:fillRect/>
          </a:stretch>
        </p:blipFill>
        <p:spPr>
          <a:xfrm>
            <a:off x="2310447" y="1965960"/>
            <a:ext cx="7540625" cy="4241800"/>
          </a:xfrm>
          <a:prstGeom prst="rect">
            <a:avLst/>
          </a:prstGeom>
        </p:spPr>
      </p:pic>
    </p:spTree>
    <p:extLst>
      <p:ext uri="{BB962C8B-B14F-4D97-AF65-F5344CB8AC3E}">
        <p14:creationId xmlns:p14="http://schemas.microsoft.com/office/powerpoint/2010/main" val="11768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Toddlers At The Table</a:t>
            </a:r>
          </a:p>
        </p:txBody>
      </p:sp>
      <p:sp>
        <p:nvSpPr>
          <p:cNvPr id="6" name="Text Placeholder 5">
            <a:extLst>
              <a:ext uri="{FF2B5EF4-FFF2-40B4-BE49-F238E27FC236}">
                <a16:creationId xmlns:a16="http://schemas.microsoft.com/office/drawing/2014/main" id="{EAD226E2-4161-4FA9-8C30-A29A12F770F8}"/>
              </a:ext>
            </a:extLst>
          </p:cNvPr>
          <p:cNvSpPr>
            <a:spLocks noGrp="1"/>
          </p:cNvSpPr>
          <p:nvPr>
            <p:ph type="body" idx="1"/>
          </p:nvPr>
        </p:nvSpPr>
        <p:spPr/>
        <p:txBody>
          <a:bodyPr/>
          <a:lstStyle/>
          <a:p>
            <a:endParaRPr lang="en-US"/>
          </a:p>
        </p:txBody>
      </p:sp>
      <p:pic>
        <p:nvPicPr>
          <p:cNvPr id="2" name="Picture 1">
            <a:extLst>
              <a:ext uri="{FF2B5EF4-FFF2-40B4-BE49-F238E27FC236}">
                <a16:creationId xmlns:a16="http://schemas.microsoft.com/office/drawing/2014/main" id="{CD34A53F-A00B-4ACE-BF35-709A94E0C3E8}"/>
              </a:ext>
            </a:extLst>
          </p:cNvPr>
          <p:cNvPicPr>
            <a:picLocks noChangeAspect="1"/>
          </p:cNvPicPr>
          <p:nvPr/>
        </p:nvPicPr>
        <p:blipFill>
          <a:blip r:embed="rId3"/>
          <a:stretch>
            <a:fillRect/>
          </a:stretch>
        </p:blipFill>
        <p:spPr>
          <a:xfrm>
            <a:off x="4058638" y="4203931"/>
            <a:ext cx="4062531" cy="1944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226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C794-E5AD-43AB-A3D9-DEC5FB132B61}"/>
              </a:ext>
            </a:extLst>
          </p:cNvPr>
          <p:cNvSpPr>
            <a:spLocks noGrp="1"/>
          </p:cNvSpPr>
          <p:nvPr>
            <p:ph type="title"/>
          </p:nvPr>
        </p:nvSpPr>
        <p:spPr/>
        <p:txBody>
          <a:bodyPr/>
          <a:lstStyle/>
          <a:p>
            <a:r>
              <a:rPr lang="en-US"/>
              <a:t>Toddler-Friendly Foods</a:t>
            </a:r>
            <a:endParaRPr lang="en-US" dirty="0"/>
          </a:p>
        </p:txBody>
      </p:sp>
      <p:sp>
        <p:nvSpPr>
          <p:cNvPr id="5" name="Content Placeholder 4">
            <a:extLst>
              <a:ext uri="{FF2B5EF4-FFF2-40B4-BE49-F238E27FC236}">
                <a16:creationId xmlns:a16="http://schemas.microsoft.com/office/drawing/2014/main" id="{FA7605F8-474F-4BCB-868C-8E9F4CE3F1BC}"/>
              </a:ext>
            </a:extLst>
          </p:cNvPr>
          <p:cNvSpPr>
            <a:spLocks noGrp="1"/>
          </p:cNvSpPr>
          <p:nvPr>
            <p:ph idx="1"/>
          </p:nvPr>
        </p:nvSpPr>
        <p:spPr>
          <a:xfrm>
            <a:off x="841248" y="1860841"/>
            <a:ext cx="7134060" cy="4266493"/>
          </a:xfrm>
        </p:spPr>
        <p:txBody>
          <a:bodyPr/>
          <a:lstStyle/>
          <a:p>
            <a:r>
              <a:rPr lang="en-US" dirty="0"/>
              <a:t>Variety</a:t>
            </a:r>
          </a:p>
          <a:p>
            <a:r>
              <a:rPr lang="en-US" dirty="0"/>
              <a:t>Child-size portions</a:t>
            </a:r>
          </a:p>
          <a:p>
            <a:r>
              <a:rPr lang="en-US" dirty="0"/>
              <a:t>Offer foods in bite-size pieces that   are easier to pick up with their fingers </a:t>
            </a:r>
          </a:p>
          <a:p>
            <a:r>
              <a:rPr lang="en-US" dirty="0"/>
              <a:t>Texture</a:t>
            </a:r>
          </a:p>
          <a:p>
            <a:r>
              <a:rPr lang="en-US" dirty="0"/>
              <a:t>Serve foods near room temperature</a:t>
            </a:r>
          </a:p>
          <a:p>
            <a:endParaRPr lang="en-US" dirty="0"/>
          </a:p>
        </p:txBody>
      </p:sp>
      <p:pic>
        <p:nvPicPr>
          <p:cNvPr id="6" name="Picture 5">
            <a:extLst>
              <a:ext uri="{FF2B5EF4-FFF2-40B4-BE49-F238E27FC236}">
                <a16:creationId xmlns:a16="http://schemas.microsoft.com/office/drawing/2014/main" id="{8191022F-4328-4A45-874F-52504BD11CB0}"/>
              </a:ext>
            </a:extLst>
          </p:cNvPr>
          <p:cNvPicPr>
            <a:picLocks noChangeAspect="1"/>
          </p:cNvPicPr>
          <p:nvPr/>
        </p:nvPicPr>
        <p:blipFill>
          <a:blip r:embed="rId3"/>
          <a:stretch>
            <a:fillRect/>
          </a:stretch>
        </p:blipFill>
        <p:spPr>
          <a:xfrm>
            <a:off x="8119253" y="1287780"/>
            <a:ext cx="3372396" cy="1981200"/>
          </a:xfrm>
          <a:prstGeom prst="rect">
            <a:avLst/>
          </a:prstGeom>
          <a:ln w="19050">
            <a:solidFill>
              <a:schemeClr val="tx2"/>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D1061D56-39B4-4B14-A787-2CAD61F6F112}"/>
              </a:ext>
            </a:extLst>
          </p:cNvPr>
          <p:cNvPicPr>
            <a:picLocks noChangeAspect="1"/>
          </p:cNvPicPr>
          <p:nvPr/>
        </p:nvPicPr>
        <p:blipFill>
          <a:blip r:embed="rId4"/>
          <a:stretch>
            <a:fillRect/>
          </a:stretch>
        </p:blipFill>
        <p:spPr>
          <a:xfrm>
            <a:off x="8397175" y="3597016"/>
            <a:ext cx="2956890" cy="25248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427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27BDA-5F13-4617-A536-60B672FB8ABD}"/>
              </a:ext>
            </a:extLst>
          </p:cNvPr>
          <p:cNvSpPr>
            <a:spLocks noGrp="1"/>
          </p:cNvSpPr>
          <p:nvPr>
            <p:ph type="title"/>
          </p:nvPr>
        </p:nvSpPr>
        <p:spPr/>
        <p:txBody>
          <a:bodyPr/>
          <a:lstStyle/>
          <a:p>
            <a:r>
              <a:rPr lang="en-US" dirty="0"/>
              <a:t>Assist Children in Learning How to Feed Themselves</a:t>
            </a:r>
          </a:p>
        </p:txBody>
      </p:sp>
      <p:pic>
        <p:nvPicPr>
          <p:cNvPr id="4" name="Online Media 3">
            <a:hlinkClick r:id="" action="ppaction://media"/>
            <a:extLst>
              <a:ext uri="{FF2B5EF4-FFF2-40B4-BE49-F238E27FC236}">
                <a16:creationId xmlns:a16="http://schemas.microsoft.com/office/drawing/2014/main" id="{C1DDB8F3-FD93-4E84-8E3B-CBC51F7FDF5E}"/>
              </a:ext>
            </a:extLst>
          </p:cNvPr>
          <p:cNvPicPr>
            <a:picLocks noGrp="1" noRot="1" noChangeAspect="1"/>
          </p:cNvPicPr>
          <p:nvPr>
            <p:ph idx="4294967295"/>
            <a:videoFile r:link="rId1"/>
          </p:nvPr>
        </p:nvPicPr>
        <p:blipFill>
          <a:blip r:embed="rId4"/>
          <a:stretch>
            <a:fillRect/>
          </a:stretch>
        </p:blipFill>
        <p:spPr>
          <a:xfrm>
            <a:off x="2297747" y="1965960"/>
            <a:ext cx="7566025" cy="4256087"/>
          </a:xfrm>
          <a:prstGeom prst="rect">
            <a:avLst/>
          </a:prstGeom>
        </p:spPr>
      </p:pic>
    </p:spTree>
    <p:extLst>
      <p:ext uri="{BB962C8B-B14F-4D97-AF65-F5344CB8AC3E}">
        <p14:creationId xmlns:p14="http://schemas.microsoft.com/office/powerpoint/2010/main" val="405945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C794-E5AD-43AB-A3D9-DEC5FB132B61}"/>
              </a:ext>
            </a:extLst>
          </p:cNvPr>
          <p:cNvSpPr>
            <a:spLocks noGrp="1"/>
          </p:cNvSpPr>
          <p:nvPr>
            <p:ph type="title"/>
          </p:nvPr>
        </p:nvSpPr>
        <p:spPr/>
        <p:txBody>
          <a:bodyPr/>
          <a:lstStyle/>
          <a:p>
            <a:r>
              <a:rPr lang="en-US"/>
              <a:t>Practice Makes Perfect!</a:t>
            </a:r>
            <a:endParaRPr lang="en-US" dirty="0"/>
          </a:p>
        </p:txBody>
      </p:sp>
      <p:sp>
        <p:nvSpPr>
          <p:cNvPr id="5" name="Content Placeholder 4">
            <a:extLst>
              <a:ext uri="{FF2B5EF4-FFF2-40B4-BE49-F238E27FC236}">
                <a16:creationId xmlns:a16="http://schemas.microsoft.com/office/drawing/2014/main" id="{FA7605F8-474F-4BCB-868C-8E9F4CE3F1BC}"/>
              </a:ext>
            </a:extLst>
          </p:cNvPr>
          <p:cNvSpPr>
            <a:spLocks noGrp="1"/>
          </p:cNvSpPr>
          <p:nvPr>
            <p:ph idx="1"/>
          </p:nvPr>
        </p:nvSpPr>
        <p:spPr>
          <a:xfrm>
            <a:off x="841248" y="1860841"/>
            <a:ext cx="7192222" cy="4459572"/>
          </a:xfrm>
        </p:spPr>
        <p:txBody>
          <a:bodyPr>
            <a:normAutofit/>
          </a:bodyPr>
          <a:lstStyle/>
          <a:p>
            <a:r>
              <a:rPr lang="en-US" dirty="0"/>
              <a:t>Allow toddlers to practice eating with spoons and forks at mealtimes. </a:t>
            </a:r>
          </a:p>
          <a:p>
            <a:r>
              <a:rPr lang="en-US" dirty="0"/>
              <a:t>Use tables, chairs, forks, spoons, bowls, and plates designed for children. </a:t>
            </a:r>
          </a:p>
          <a:p>
            <a:r>
              <a:rPr lang="en-US" dirty="0"/>
              <a:t>Always seat toddlers at a comfortable height in a secure chair.</a:t>
            </a:r>
          </a:p>
          <a:p>
            <a:r>
              <a:rPr lang="en-US" dirty="0"/>
              <a:t>Model how to use a spoon or fork at mealtimes. </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FD37C42D-3D3C-428B-B729-911CD1B65F2B}"/>
              </a:ext>
            </a:extLst>
          </p:cNvPr>
          <p:cNvPicPr>
            <a:picLocks noChangeAspect="1"/>
          </p:cNvPicPr>
          <p:nvPr/>
        </p:nvPicPr>
        <p:blipFill>
          <a:blip r:embed="rId3"/>
          <a:stretch>
            <a:fillRect/>
          </a:stretch>
        </p:blipFill>
        <p:spPr>
          <a:xfrm>
            <a:off x="8396360" y="1679180"/>
            <a:ext cx="3085977" cy="1915434"/>
          </a:xfrm>
          <a:prstGeom prst="rect">
            <a:avLst/>
          </a:prstGeom>
          <a:noFill/>
          <a:ln w="19050">
            <a:solidFill>
              <a:schemeClr val="tx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1EE81CD-175E-4374-BCB1-80D8C0E4AE4A}"/>
              </a:ext>
            </a:extLst>
          </p:cNvPr>
          <p:cNvPicPr>
            <a:picLocks noChangeAspect="1"/>
          </p:cNvPicPr>
          <p:nvPr/>
        </p:nvPicPr>
        <p:blipFill>
          <a:blip r:embed="rId4"/>
          <a:stretch>
            <a:fillRect/>
          </a:stretch>
        </p:blipFill>
        <p:spPr>
          <a:xfrm>
            <a:off x="8396360" y="3924527"/>
            <a:ext cx="3085977" cy="2162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736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DE632A83-350D-48FD-84BD-526DA675A82D}"/>
              </a:ext>
            </a:extLst>
          </p:cNvPr>
          <p:cNvSpPr>
            <a:spLocks noGrp="1"/>
          </p:cNvSpPr>
          <p:nvPr>
            <p:ph idx="1"/>
          </p:nvPr>
        </p:nvSpPr>
        <p:spPr/>
        <p:txBody>
          <a:bodyPr/>
          <a:lstStyle/>
          <a:p>
            <a:r>
              <a:rPr lang="en-US" altLang="en-US" dirty="0"/>
              <a:t>Class ending time</a:t>
            </a:r>
          </a:p>
          <a:p>
            <a:r>
              <a:rPr lang="en-US" altLang="en-US" dirty="0"/>
              <a:t>Participant materials</a:t>
            </a:r>
          </a:p>
          <a:p>
            <a:r>
              <a:rPr lang="en-US" altLang="en-US" dirty="0"/>
              <a:t>Recorded class</a:t>
            </a:r>
          </a:p>
          <a:p>
            <a:r>
              <a:rPr lang="en-US" altLang="en-US" dirty="0"/>
              <a:t>Mute and unmute features</a:t>
            </a:r>
          </a:p>
          <a:p>
            <a:r>
              <a:rPr lang="en-US" altLang="en-US" dirty="0"/>
              <a:t>Q&amp;A protocol</a:t>
            </a:r>
          </a:p>
          <a:p>
            <a:r>
              <a:rPr lang="en-US" altLang="en-US" dirty="0"/>
              <a:t>Attendance</a:t>
            </a:r>
          </a:p>
          <a:p>
            <a:endParaRPr lang="en-US" altLang="en-US" dirty="0"/>
          </a:p>
        </p:txBody>
      </p:sp>
      <p:sp>
        <p:nvSpPr>
          <p:cNvPr id="20483" name="Title 1">
            <a:extLst>
              <a:ext uri="{FF2B5EF4-FFF2-40B4-BE49-F238E27FC236}">
                <a16:creationId xmlns:a16="http://schemas.microsoft.com/office/drawing/2014/main" id="{B92182F3-1EE3-43FB-B0FE-8CB0FC9034DC}"/>
              </a:ext>
            </a:extLst>
          </p:cNvPr>
          <p:cNvSpPr>
            <a:spLocks noGrp="1"/>
          </p:cNvSpPr>
          <p:nvPr>
            <p:ph type="title"/>
          </p:nvPr>
        </p:nvSpPr>
        <p:spPr/>
        <p:txBody>
          <a:bodyPr/>
          <a:lstStyle/>
          <a:p>
            <a:r>
              <a:rPr lang="en-US" altLang="en-US"/>
              <a:t>Class Logistics</a:t>
            </a:r>
            <a:endParaRPr lang="en-US" altLang="en-US" dirty="0"/>
          </a:p>
        </p:txBody>
      </p:sp>
      <p:pic>
        <p:nvPicPr>
          <p:cNvPr id="19460" name="Picture 3">
            <a:extLst>
              <a:ext uri="{FF2B5EF4-FFF2-40B4-BE49-F238E27FC236}">
                <a16:creationId xmlns:a16="http://schemas.microsoft.com/office/drawing/2014/main" id="{8F640BED-51EE-4913-A8A4-C96919830A0B}"/>
              </a:ext>
            </a:extLst>
          </p:cNvPr>
          <p:cNvPicPr>
            <a:picLocks noChangeAspect="1"/>
          </p:cNvPicPr>
          <p:nvPr/>
        </p:nvPicPr>
        <p:blipFill>
          <a:blip r:embed="rId3">
            <a:extLst>
              <a:ext uri="{28A0092B-C50C-407E-A947-70E740481C1C}">
                <a14:useLocalDpi xmlns:a14="http://schemas.microsoft.com/office/drawing/2010/main" val="0"/>
              </a:ext>
            </a:extLst>
          </a:blip>
          <a:srcRect t="11964"/>
          <a:stretch>
            <a:fillRect/>
          </a:stretch>
        </p:blipFill>
        <p:spPr bwMode="auto">
          <a:xfrm>
            <a:off x="7644284" y="2465324"/>
            <a:ext cx="3511550" cy="30575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7B306AB-BD14-4DBA-A90F-9F39373A34E4}"/>
              </a:ext>
            </a:extLst>
          </p:cNvPr>
          <p:cNvCxnSpPr>
            <a:cxnSpLocks/>
          </p:cNvCxnSpPr>
          <p:nvPr/>
        </p:nvCxnSpPr>
        <p:spPr>
          <a:xfrm>
            <a:off x="3700306" y="5371681"/>
            <a:ext cx="3235960" cy="0"/>
          </a:xfrm>
          <a:prstGeom prst="straightConnector1">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4415EE-9AA0-4BCA-9445-72A15C158AD6}"/>
              </a:ext>
            </a:extLst>
          </p:cNvPr>
          <p:cNvSpPr>
            <a:spLocks noGrp="1"/>
          </p:cNvSpPr>
          <p:nvPr>
            <p:ph type="title"/>
          </p:nvPr>
        </p:nvSpPr>
        <p:spPr>
          <a:xfrm>
            <a:off x="841248" y="398589"/>
            <a:ext cx="10506456" cy="1356360"/>
          </a:xfrm>
        </p:spPr>
        <p:txBody>
          <a:bodyPr/>
          <a:lstStyle/>
          <a:p>
            <a:r>
              <a:rPr lang="en-US" dirty="0"/>
              <a:t>Division of Responsibility in Feeding</a:t>
            </a:r>
          </a:p>
        </p:txBody>
      </p:sp>
      <p:sp>
        <p:nvSpPr>
          <p:cNvPr id="2" name="Content Placeholder 1">
            <a:extLst>
              <a:ext uri="{FF2B5EF4-FFF2-40B4-BE49-F238E27FC236}">
                <a16:creationId xmlns:a16="http://schemas.microsoft.com/office/drawing/2014/main" id="{D31FCD34-C8A2-42C3-BF0C-2791D5956FC6}"/>
              </a:ext>
            </a:extLst>
          </p:cNvPr>
          <p:cNvSpPr>
            <a:spLocks noGrp="1"/>
          </p:cNvSpPr>
          <p:nvPr>
            <p:ph idx="1"/>
          </p:nvPr>
        </p:nvSpPr>
        <p:spPr>
          <a:xfrm>
            <a:off x="841248" y="1537399"/>
            <a:ext cx="10506456" cy="4922012"/>
          </a:xfrm>
        </p:spPr>
        <p:txBody>
          <a:bodyPr>
            <a:normAutofit fontScale="85000" lnSpcReduction="20000"/>
          </a:bodyPr>
          <a:lstStyle/>
          <a:p>
            <a:pPr>
              <a:lnSpc>
                <a:spcPct val="110000"/>
              </a:lnSpc>
              <a:spcBef>
                <a:spcPts val="0"/>
              </a:spcBef>
              <a:spcAft>
                <a:spcPts val="600"/>
              </a:spcAft>
            </a:pPr>
            <a:r>
              <a:rPr lang="en-US" dirty="0"/>
              <a:t>For toddlers through adolescents:</a:t>
            </a:r>
          </a:p>
          <a:p>
            <a:pPr lvl="1">
              <a:lnSpc>
                <a:spcPct val="110000"/>
              </a:lnSpc>
              <a:spcBef>
                <a:spcPts val="0"/>
              </a:spcBef>
              <a:spcAft>
                <a:spcPts val="600"/>
              </a:spcAft>
            </a:pPr>
            <a:r>
              <a:rPr lang="en-US" dirty="0"/>
              <a:t>The adult is responsible for what, when, where.</a:t>
            </a:r>
          </a:p>
          <a:p>
            <a:pPr lvl="1">
              <a:lnSpc>
                <a:spcPct val="110000"/>
              </a:lnSpc>
              <a:spcBef>
                <a:spcPts val="0"/>
              </a:spcBef>
              <a:spcAft>
                <a:spcPts val="600"/>
              </a:spcAft>
            </a:pPr>
            <a:r>
              <a:rPr lang="en-US" dirty="0"/>
              <a:t>The child is responsible for how much and whether.</a:t>
            </a:r>
          </a:p>
          <a:p>
            <a:pPr>
              <a:lnSpc>
                <a:spcPct val="110000"/>
              </a:lnSpc>
              <a:spcBef>
                <a:spcPts val="0"/>
              </a:spcBef>
              <a:spcAft>
                <a:spcPts val="600"/>
              </a:spcAft>
            </a:pPr>
            <a:r>
              <a:rPr lang="en-US" dirty="0"/>
              <a:t>With support and an appropriate eating environment, children can naturally decide what they eat and self-regulate around food.  </a:t>
            </a:r>
          </a:p>
          <a:p>
            <a:pPr lvl="1">
              <a:lnSpc>
                <a:spcPct val="110000"/>
              </a:lnSpc>
              <a:spcBef>
                <a:spcPts val="0"/>
              </a:spcBef>
              <a:spcAft>
                <a:spcPts val="600"/>
              </a:spcAft>
            </a:pPr>
            <a:r>
              <a:rPr lang="en-US" dirty="0"/>
              <a:t>supports a child’s exploration and decision making when it comes to food</a:t>
            </a:r>
          </a:p>
          <a:p>
            <a:pPr lvl="1">
              <a:lnSpc>
                <a:spcPct val="110000"/>
              </a:lnSpc>
              <a:spcBef>
                <a:spcPts val="0"/>
              </a:spcBef>
              <a:spcAft>
                <a:spcPts val="600"/>
              </a:spcAft>
            </a:pPr>
            <a:r>
              <a:rPr lang="en-US" dirty="0"/>
              <a:t>respects the specific roles and responsibilities between parents, or providers</a:t>
            </a:r>
          </a:p>
          <a:p>
            <a:pPr>
              <a:lnSpc>
                <a:spcPct val="110000"/>
              </a:lnSpc>
              <a:spcBef>
                <a:spcPts val="0"/>
              </a:spcBef>
              <a:spcAft>
                <a:spcPts val="600"/>
              </a:spcAft>
            </a:pPr>
            <a:r>
              <a:rPr lang="en-US" dirty="0"/>
              <a:t>Recognizing children’s natural capacities and abilities when it comes to feeding.</a:t>
            </a:r>
          </a:p>
          <a:p>
            <a:pPr lvl="1">
              <a:lnSpc>
                <a:spcPct val="110000"/>
              </a:lnSpc>
              <a:spcBef>
                <a:spcPts val="0"/>
              </a:spcBef>
              <a:spcAft>
                <a:spcPts val="600"/>
              </a:spcAft>
            </a:pPr>
            <a:r>
              <a:rPr lang="en-US" dirty="0"/>
              <a:t>allows parents and providers to create the environment children need in order to become competent and confident eaters.</a:t>
            </a:r>
          </a:p>
          <a:p>
            <a:pPr>
              <a:lnSpc>
                <a:spcPct val="110000"/>
              </a:lnSpc>
              <a:spcBef>
                <a:spcPts val="0"/>
              </a:spcBef>
              <a:spcAft>
                <a:spcPts val="600"/>
              </a:spcAft>
            </a:pPr>
            <a:r>
              <a:rPr lang="en-US" dirty="0"/>
              <a:t>Ellen </a:t>
            </a:r>
            <a:r>
              <a:rPr lang="en-US" dirty="0" err="1"/>
              <a:t>Satter</a:t>
            </a:r>
            <a:r>
              <a:rPr lang="en-US" dirty="0"/>
              <a:t> Institute at ellynsatterinstitute.org.   </a:t>
            </a:r>
          </a:p>
        </p:txBody>
      </p:sp>
    </p:spTree>
    <p:extLst>
      <p:ext uri="{BB962C8B-B14F-4D97-AF65-F5344CB8AC3E}">
        <p14:creationId xmlns:p14="http://schemas.microsoft.com/office/powerpoint/2010/main" val="4233728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2793B8-4C31-472E-BA65-ACCF890207BB}"/>
              </a:ext>
            </a:extLst>
          </p:cNvPr>
          <p:cNvSpPr>
            <a:spLocks noGrp="1"/>
          </p:cNvSpPr>
          <p:nvPr>
            <p:ph type="title"/>
          </p:nvPr>
        </p:nvSpPr>
        <p:spPr>
          <a:xfrm>
            <a:off x="841248" y="609599"/>
            <a:ext cx="10506456" cy="1506279"/>
          </a:xfrm>
        </p:spPr>
        <p:txBody>
          <a:bodyPr>
            <a:normAutofit/>
          </a:bodyPr>
          <a:lstStyle/>
          <a:p>
            <a:pPr>
              <a:lnSpc>
                <a:spcPct val="100000"/>
              </a:lnSpc>
            </a:pPr>
            <a:r>
              <a:rPr lang="en-US" dirty="0"/>
              <a:t>What are some examples of your “job” as the adult?</a:t>
            </a:r>
          </a:p>
        </p:txBody>
      </p:sp>
      <p:sp>
        <p:nvSpPr>
          <p:cNvPr id="2" name="Content Placeholder 1">
            <a:extLst>
              <a:ext uri="{FF2B5EF4-FFF2-40B4-BE49-F238E27FC236}">
                <a16:creationId xmlns:a16="http://schemas.microsoft.com/office/drawing/2014/main" id="{E23A2F49-B89A-4827-8FAF-57909A8756B4}"/>
              </a:ext>
            </a:extLst>
          </p:cNvPr>
          <p:cNvSpPr>
            <a:spLocks noGrp="1"/>
          </p:cNvSpPr>
          <p:nvPr>
            <p:ph idx="1"/>
          </p:nvPr>
        </p:nvSpPr>
        <p:spPr>
          <a:xfrm>
            <a:off x="841248" y="2115879"/>
            <a:ext cx="10506456" cy="4242391"/>
          </a:xfrm>
        </p:spPr>
        <p:txBody>
          <a:bodyPr>
            <a:normAutofit fontScale="92500" lnSpcReduction="10000"/>
          </a:bodyPr>
          <a:lstStyle/>
          <a:p>
            <a:pPr>
              <a:spcBef>
                <a:spcPts val="600"/>
              </a:spcBef>
            </a:pPr>
            <a:r>
              <a:rPr lang="en-US" dirty="0"/>
              <a:t>Choose and prepare the food.</a:t>
            </a:r>
          </a:p>
          <a:p>
            <a:pPr>
              <a:spcBef>
                <a:spcPts val="600"/>
              </a:spcBef>
            </a:pPr>
            <a:r>
              <a:rPr lang="en-US" dirty="0"/>
              <a:t>Provide regular meals and snacks.</a:t>
            </a:r>
          </a:p>
          <a:p>
            <a:pPr>
              <a:spcBef>
                <a:spcPts val="600"/>
              </a:spcBef>
            </a:pPr>
            <a:r>
              <a:rPr lang="en-US" dirty="0"/>
              <a:t>Make eating times pleasant.</a:t>
            </a:r>
          </a:p>
          <a:p>
            <a:pPr>
              <a:spcBef>
                <a:spcPts val="600"/>
              </a:spcBef>
            </a:pPr>
            <a:r>
              <a:rPr lang="en-US" dirty="0"/>
              <a:t>Show children by example how to behave at family mealtime.</a:t>
            </a:r>
          </a:p>
          <a:p>
            <a:pPr>
              <a:spcBef>
                <a:spcPts val="600"/>
              </a:spcBef>
            </a:pPr>
            <a:r>
              <a:rPr lang="en-US" dirty="0"/>
              <a:t>Be considerate of children’s lack of food experience without catering to likes and dislikes.</a:t>
            </a:r>
          </a:p>
          <a:p>
            <a:pPr>
              <a:spcBef>
                <a:spcPts val="600"/>
              </a:spcBef>
            </a:pPr>
            <a:r>
              <a:rPr lang="en-US" dirty="0"/>
              <a:t>Not let children have food or beverages (except for water) between meal and snack times.</a:t>
            </a:r>
          </a:p>
          <a:p>
            <a:pPr>
              <a:spcBef>
                <a:spcPts val="600"/>
              </a:spcBef>
            </a:pPr>
            <a:r>
              <a:rPr lang="en-US" dirty="0"/>
              <a:t>Let children grow into bodies that are right for them.</a:t>
            </a:r>
          </a:p>
          <a:p>
            <a:pPr>
              <a:spcBef>
                <a:spcPts val="600"/>
              </a:spcBef>
            </a:pPr>
            <a:endParaRPr lang="en-US" dirty="0"/>
          </a:p>
        </p:txBody>
      </p:sp>
    </p:spTree>
    <p:extLst>
      <p:ext uri="{BB962C8B-B14F-4D97-AF65-F5344CB8AC3E}">
        <p14:creationId xmlns:p14="http://schemas.microsoft.com/office/powerpoint/2010/main" val="245816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5DB4CD-2820-42DD-9574-450588F00348}"/>
              </a:ext>
            </a:extLst>
          </p:cNvPr>
          <p:cNvSpPr>
            <a:spLocks noGrp="1"/>
          </p:cNvSpPr>
          <p:nvPr>
            <p:ph type="title"/>
          </p:nvPr>
        </p:nvSpPr>
        <p:spPr>
          <a:xfrm>
            <a:off x="841248" y="609600"/>
            <a:ext cx="10506456" cy="1495648"/>
          </a:xfrm>
        </p:spPr>
        <p:txBody>
          <a:bodyPr>
            <a:normAutofit/>
          </a:bodyPr>
          <a:lstStyle/>
          <a:p>
            <a:pPr>
              <a:lnSpc>
                <a:spcPct val="100000"/>
              </a:lnSpc>
            </a:pPr>
            <a:r>
              <a:rPr lang="en-US" dirty="0"/>
              <a:t>What would be some examples of the “job” of the child?</a:t>
            </a:r>
          </a:p>
        </p:txBody>
      </p:sp>
      <p:sp>
        <p:nvSpPr>
          <p:cNvPr id="3" name="Content Placeholder 2">
            <a:extLst>
              <a:ext uri="{FF2B5EF4-FFF2-40B4-BE49-F238E27FC236}">
                <a16:creationId xmlns:a16="http://schemas.microsoft.com/office/drawing/2014/main" id="{1D001BAA-B354-4880-A57F-B8F49AC4ED23}"/>
              </a:ext>
            </a:extLst>
          </p:cNvPr>
          <p:cNvSpPr>
            <a:spLocks noGrp="1"/>
          </p:cNvSpPr>
          <p:nvPr>
            <p:ph idx="1"/>
          </p:nvPr>
        </p:nvSpPr>
        <p:spPr>
          <a:xfrm>
            <a:off x="841248" y="2339163"/>
            <a:ext cx="10506456" cy="3788171"/>
          </a:xfrm>
        </p:spPr>
        <p:txBody>
          <a:bodyPr/>
          <a:lstStyle/>
          <a:p>
            <a:r>
              <a:rPr lang="en-US" dirty="0"/>
              <a:t> Eat (or not).</a:t>
            </a:r>
          </a:p>
          <a:p>
            <a:r>
              <a:rPr lang="en-US" dirty="0"/>
              <a:t> Eat the amount they need.</a:t>
            </a:r>
          </a:p>
          <a:p>
            <a:r>
              <a:rPr lang="en-US" dirty="0"/>
              <a:t> Learn how to eat the food provided.</a:t>
            </a:r>
          </a:p>
          <a:p>
            <a:r>
              <a:rPr lang="en-US" dirty="0"/>
              <a:t> Grow predictably.</a:t>
            </a:r>
          </a:p>
          <a:p>
            <a:r>
              <a:rPr lang="en-US" dirty="0"/>
              <a:t> Learn to behave well at mealtime.</a:t>
            </a:r>
          </a:p>
        </p:txBody>
      </p:sp>
    </p:spTree>
    <p:extLst>
      <p:ext uri="{BB962C8B-B14F-4D97-AF65-F5344CB8AC3E}">
        <p14:creationId xmlns:p14="http://schemas.microsoft.com/office/powerpoint/2010/main" val="3843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098A30-C9E3-4CDF-BE66-F8F0ADC0763F}"/>
              </a:ext>
            </a:extLst>
          </p:cNvPr>
          <p:cNvSpPr>
            <a:spLocks noGrp="1"/>
          </p:cNvSpPr>
          <p:nvPr>
            <p:ph type="title"/>
          </p:nvPr>
        </p:nvSpPr>
        <p:spPr/>
        <p:txBody>
          <a:bodyPr/>
          <a:lstStyle/>
          <a:p>
            <a:r>
              <a:rPr lang="en-US"/>
              <a:t>Don’t Bargain for Bites</a:t>
            </a:r>
            <a:endParaRPr lang="en-US" dirty="0"/>
          </a:p>
        </p:txBody>
      </p:sp>
      <p:sp>
        <p:nvSpPr>
          <p:cNvPr id="2" name="Content Placeholder 1">
            <a:extLst>
              <a:ext uri="{FF2B5EF4-FFF2-40B4-BE49-F238E27FC236}">
                <a16:creationId xmlns:a16="http://schemas.microsoft.com/office/drawing/2014/main" id="{90D9E5B0-B14E-423F-A631-6177487B02EC}"/>
              </a:ext>
            </a:extLst>
          </p:cNvPr>
          <p:cNvSpPr>
            <a:spLocks noGrp="1"/>
          </p:cNvSpPr>
          <p:nvPr>
            <p:ph idx="1"/>
          </p:nvPr>
        </p:nvSpPr>
        <p:spPr>
          <a:xfrm>
            <a:off x="841248" y="1860841"/>
            <a:ext cx="6559012" cy="4266493"/>
          </a:xfrm>
        </p:spPr>
        <p:txBody>
          <a:bodyPr/>
          <a:lstStyle/>
          <a:p>
            <a:r>
              <a:rPr lang="en-US" dirty="0"/>
              <a:t>Mealtime is not “negotiation” time.</a:t>
            </a:r>
          </a:p>
          <a:p>
            <a:r>
              <a:rPr lang="en-US" dirty="0"/>
              <a:t>Sends message that sweets, treats or rewards are more important than mealtime. </a:t>
            </a:r>
          </a:p>
          <a:p>
            <a:endParaRPr lang="en-US" dirty="0"/>
          </a:p>
        </p:txBody>
      </p:sp>
      <p:pic>
        <p:nvPicPr>
          <p:cNvPr id="4" name="Picture 3">
            <a:extLst>
              <a:ext uri="{FF2B5EF4-FFF2-40B4-BE49-F238E27FC236}">
                <a16:creationId xmlns:a16="http://schemas.microsoft.com/office/drawing/2014/main" id="{BEE96000-3DD5-4EAC-B469-6006CFE4EB0A}"/>
              </a:ext>
            </a:extLst>
          </p:cNvPr>
          <p:cNvPicPr>
            <a:picLocks noChangeAspect="1"/>
          </p:cNvPicPr>
          <p:nvPr/>
        </p:nvPicPr>
        <p:blipFill>
          <a:blip r:embed="rId3"/>
          <a:stretch>
            <a:fillRect/>
          </a:stretch>
        </p:blipFill>
        <p:spPr>
          <a:xfrm>
            <a:off x="7822315" y="2057400"/>
            <a:ext cx="3671264" cy="3334925"/>
          </a:xfrm>
          <a:prstGeom prst="rect">
            <a:avLst/>
          </a:prstGeom>
          <a:ln w="28575">
            <a:solidFill>
              <a:schemeClr val="accent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1702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5F6AB-6844-402F-B34B-9CA0B6FCC6C0}"/>
              </a:ext>
            </a:extLst>
          </p:cNvPr>
          <p:cNvSpPr>
            <a:spLocks noGrp="1"/>
          </p:cNvSpPr>
          <p:nvPr>
            <p:ph type="title"/>
          </p:nvPr>
        </p:nvSpPr>
        <p:spPr>
          <a:xfrm>
            <a:off x="841248" y="609599"/>
            <a:ext cx="10506456" cy="1538177"/>
          </a:xfrm>
        </p:spPr>
        <p:txBody>
          <a:bodyPr/>
          <a:lstStyle/>
          <a:p>
            <a:pPr>
              <a:lnSpc>
                <a:spcPct val="100000"/>
              </a:lnSpc>
            </a:pPr>
            <a:r>
              <a:rPr lang="en-US" dirty="0"/>
              <a:t>Help Them Know When They Have</a:t>
            </a:r>
            <a:br>
              <a:rPr lang="en-US" dirty="0"/>
            </a:br>
            <a:r>
              <a:rPr lang="en-US" dirty="0"/>
              <a:t>Had Enough</a:t>
            </a:r>
          </a:p>
        </p:txBody>
      </p:sp>
      <p:sp>
        <p:nvSpPr>
          <p:cNvPr id="2" name="Content Placeholder 1">
            <a:extLst>
              <a:ext uri="{FF2B5EF4-FFF2-40B4-BE49-F238E27FC236}">
                <a16:creationId xmlns:a16="http://schemas.microsoft.com/office/drawing/2014/main" id="{DC5F32E2-7462-46D5-9B90-E984E3EF05E2}"/>
              </a:ext>
            </a:extLst>
          </p:cNvPr>
          <p:cNvSpPr>
            <a:spLocks noGrp="1"/>
          </p:cNvSpPr>
          <p:nvPr>
            <p:ph idx="1"/>
          </p:nvPr>
        </p:nvSpPr>
        <p:spPr>
          <a:xfrm>
            <a:off x="841248" y="2222205"/>
            <a:ext cx="6176240" cy="3905129"/>
          </a:xfrm>
        </p:spPr>
        <p:txBody>
          <a:bodyPr/>
          <a:lstStyle/>
          <a:p>
            <a:r>
              <a:rPr lang="en-US" dirty="0"/>
              <a:t>Let them learn by serving themselves.</a:t>
            </a:r>
          </a:p>
          <a:p>
            <a:r>
              <a:rPr lang="en-US" dirty="0"/>
              <a:t>Avoid praising a clean plate.</a:t>
            </a:r>
          </a:p>
          <a:p>
            <a:r>
              <a:rPr lang="en-US" dirty="0"/>
              <a:t>Reward toddlers with attention and kind words, not food. </a:t>
            </a:r>
          </a:p>
          <a:p>
            <a:r>
              <a:rPr lang="en-US" dirty="0"/>
              <a:t>Try not to restrict specific foods. </a:t>
            </a:r>
          </a:p>
          <a:p>
            <a:endParaRPr lang="en-US" dirty="0"/>
          </a:p>
        </p:txBody>
      </p:sp>
      <p:pic>
        <p:nvPicPr>
          <p:cNvPr id="4" name="Picture 3">
            <a:extLst>
              <a:ext uri="{FF2B5EF4-FFF2-40B4-BE49-F238E27FC236}">
                <a16:creationId xmlns:a16="http://schemas.microsoft.com/office/drawing/2014/main" id="{BA1D1050-0E6E-4C0A-A2CD-FB8F33E70211}"/>
              </a:ext>
            </a:extLst>
          </p:cNvPr>
          <p:cNvPicPr>
            <a:picLocks noChangeAspect="1"/>
          </p:cNvPicPr>
          <p:nvPr/>
        </p:nvPicPr>
        <p:blipFill>
          <a:blip r:embed="rId3"/>
          <a:stretch>
            <a:fillRect/>
          </a:stretch>
        </p:blipFill>
        <p:spPr>
          <a:xfrm>
            <a:off x="7177177" y="2222205"/>
            <a:ext cx="4335366" cy="2871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267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B8AB9D-436B-44C9-A564-BE58D80350C4}"/>
              </a:ext>
            </a:extLst>
          </p:cNvPr>
          <p:cNvSpPr>
            <a:spLocks noGrp="1"/>
          </p:cNvSpPr>
          <p:nvPr>
            <p:ph type="title"/>
          </p:nvPr>
        </p:nvSpPr>
        <p:spPr/>
        <p:txBody>
          <a:bodyPr/>
          <a:lstStyle/>
          <a:p>
            <a:pPr algn="ctr"/>
            <a:r>
              <a:rPr lang="en-US" dirty="0"/>
              <a:t>Toddler Talk</a:t>
            </a:r>
          </a:p>
        </p:txBody>
      </p:sp>
      <p:sp>
        <p:nvSpPr>
          <p:cNvPr id="6" name="Speech Bubble: Rectangle with Corners Rounded 5">
            <a:extLst>
              <a:ext uri="{FF2B5EF4-FFF2-40B4-BE49-F238E27FC236}">
                <a16:creationId xmlns:a16="http://schemas.microsoft.com/office/drawing/2014/main" id="{CA56C015-F47E-492D-AB05-351A98E41087}"/>
              </a:ext>
            </a:extLst>
          </p:cNvPr>
          <p:cNvSpPr/>
          <p:nvPr/>
        </p:nvSpPr>
        <p:spPr>
          <a:xfrm>
            <a:off x="1320058" y="2767785"/>
            <a:ext cx="4100236" cy="2224466"/>
          </a:xfrm>
          <a:prstGeom prst="wedgeRoundRectCallout">
            <a:avLst>
              <a:gd name="adj1" fmla="val 50581"/>
              <a:gd name="adj2" fmla="val 94186"/>
              <a:gd name="adj3" fmla="val 16667"/>
            </a:avLst>
          </a:prstGeom>
          <a:solidFill>
            <a:schemeClr val="accent5">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690530-362D-4990-B6B9-F1B5083A4389}"/>
              </a:ext>
            </a:extLst>
          </p:cNvPr>
          <p:cNvSpPr txBox="1"/>
          <p:nvPr/>
        </p:nvSpPr>
        <p:spPr>
          <a:xfrm>
            <a:off x="1320058" y="2899264"/>
            <a:ext cx="4013972" cy="1815882"/>
          </a:xfrm>
          <a:prstGeom prst="rect">
            <a:avLst/>
          </a:prstGeom>
          <a:noFill/>
        </p:spPr>
        <p:txBody>
          <a:bodyPr wrap="square" rtlCol="0">
            <a:spAutoFit/>
          </a:bodyPr>
          <a:lstStyle/>
          <a:p>
            <a:pPr algn="ctr"/>
            <a:r>
              <a:rPr lang="en-US" sz="2800" i="1" dirty="0">
                <a:solidFill>
                  <a:schemeClr val="tx1">
                    <a:lumMod val="85000"/>
                    <a:lumOff val="15000"/>
                  </a:schemeClr>
                </a:solidFill>
              </a:rPr>
              <a:t>“Eat that for me.”</a:t>
            </a:r>
          </a:p>
          <a:p>
            <a:pPr algn="ctr"/>
            <a:r>
              <a:rPr lang="en-US" sz="2800" b="1" i="1" dirty="0">
                <a:solidFill>
                  <a:schemeClr val="tx1">
                    <a:lumMod val="85000"/>
                    <a:lumOff val="15000"/>
                  </a:schemeClr>
                </a:solidFill>
              </a:rPr>
              <a:t>OR</a:t>
            </a:r>
          </a:p>
          <a:p>
            <a:pPr algn="ctr"/>
            <a:r>
              <a:rPr lang="en-US" sz="2800" i="1" dirty="0">
                <a:solidFill>
                  <a:schemeClr val="tx1">
                    <a:lumMod val="85000"/>
                    <a:lumOff val="15000"/>
                  </a:schemeClr>
                </a:solidFill>
              </a:rPr>
              <a:t>“If you don’t eat one more bite, I will be sad.”</a:t>
            </a:r>
          </a:p>
        </p:txBody>
      </p:sp>
      <p:sp>
        <p:nvSpPr>
          <p:cNvPr id="15" name="Speech Bubble: Oval 14">
            <a:extLst>
              <a:ext uri="{FF2B5EF4-FFF2-40B4-BE49-F238E27FC236}">
                <a16:creationId xmlns:a16="http://schemas.microsoft.com/office/drawing/2014/main" id="{EC466EE1-35EE-4E55-B7A5-27130599D526}"/>
              </a:ext>
            </a:extLst>
          </p:cNvPr>
          <p:cNvSpPr/>
          <p:nvPr/>
        </p:nvSpPr>
        <p:spPr>
          <a:xfrm>
            <a:off x="6573047" y="2376675"/>
            <a:ext cx="4619882" cy="3006686"/>
          </a:xfrm>
          <a:prstGeom prst="wedgeEllipseCallout">
            <a:avLst>
              <a:gd name="adj1" fmla="val -46105"/>
              <a:gd name="adj2" fmla="val 7731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5B61343-7FF3-465E-8905-9C5CD3BCA04A}"/>
              </a:ext>
            </a:extLst>
          </p:cNvPr>
          <p:cNvSpPr txBox="1"/>
          <p:nvPr/>
        </p:nvSpPr>
        <p:spPr>
          <a:xfrm>
            <a:off x="6940758" y="2950055"/>
            <a:ext cx="3884462" cy="2092881"/>
          </a:xfrm>
          <a:prstGeom prst="rect">
            <a:avLst/>
          </a:prstGeom>
          <a:noFill/>
        </p:spPr>
        <p:txBody>
          <a:bodyPr wrap="square" rtlCol="0">
            <a:spAutoFit/>
          </a:bodyPr>
          <a:lstStyle/>
          <a:p>
            <a:pPr algn="ctr"/>
            <a:r>
              <a:rPr lang="en-US" sz="2600" i="1" dirty="0">
                <a:solidFill>
                  <a:schemeClr val="tx1">
                    <a:lumMod val="85000"/>
                    <a:lumOff val="15000"/>
                  </a:schemeClr>
                </a:solidFill>
                <a:latin typeface="Candara" panose="020E0502030303020204" pitchFamily="34" charset="0"/>
              </a:rPr>
              <a:t>“This is a mango; it’s sweet like a strawberry.”</a:t>
            </a:r>
          </a:p>
          <a:p>
            <a:pPr algn="ctr"/>
            <a:r>
              <a:rPr lang="en-US" sz="2600" b="1" i="1" dirty="0">
                <a:solidFill>
                  <a:schemeClr val="tx1">
                    <a:lumMod val="85000"/>
                    <a:lumOff val="15000"/>
                  </a:schemeClr>
                </a:solidFill>
                <a:latin typeface="Candara" panose="020E0502030303020204" pitchFamily="34" charset="0"/>
              </a:rPr>
              <a:t>OR</a:t>
            </a:r>
          </a:p>
          <a:p>
            <a:pPr algn="ctr"/>
            <a:r>
              <a:rPr lang="en-US" sz="2600" i="1" dirty="0">
                <a:solidFill>
                  <a:schemeClr val="tx1">
                    <a:lumMod val="85000"/>
                    <a:lumOff val="15000"/>
                  </a:schemeClr>
                </a:solidFill>
                <a:latin typeface="Candara" panose="020E0502030303020204" pitchFamily="34" charset="0"/>
              </a:rPr>
              <a:t>“This celery is very crunchy!” </a:t>
            </a:r>
          </a:p>
        </p:txBody>
      </p:sp>
      <p:sp>
        <p:nvSpPr>
          <p:cNvPr id="18" name="Content Placeholder 1">
            <a:extLst>
              <a:ext uri="{FF2B5EF4-FFF2-40B4-BE49-F238E27FC236}">
                <a16:creationId xmlns:a16="http://schemas.microsoft.com/office/drawing/2014/main" id="{C369108B-35DB-4F08-A722-76AA87CF96E1}"/>
              </a:ext>
            </a:extLst>
          </p:cNvPr>
          <p:cNvSpPr txBox="1">
            <a:spLocks/>
          </p:cNvSpPr>
          <p:nvPr/>
        </p:nvSpPr>
        <p:spPr>
          <a:xfrm>
            <a:off x="1143000" y="1755476"/>
            <a:ext cx="9872871" cy="4038600"/>
          </a:xfrm>
          <a:prstGeom prst="rect">
            <a:avLst/>
          </a:prstGeom>
        </p:spPr>
        <p:txBody>
          <a:bodyPr vert="horz" lIns="91440" tIns="45720" rIns="91440" bIns="45720" rtlCol="0">
            <a:normAutofit/>
          </a:bodyPr>
          <a:lstStyle>
            <a:lvl1pPr marL="341313" indent="-295275" algn="l" defTabSz="914400" rtl="0" eaLnBrk="1" latinLnBrk="0" hangingPunct="1">
              <a:lnSpc>
                <a:spcPct val="100000"/>
              </a:lnSpc>
              <a:spcBef>
                <a:spcPts val="1400"/>
              </a:spcBef>
              <a:buClr>
                <a:schemeClr val="accent3">
                  <a:lumMod val="75000"/>
                </a:schemeClr>
              </a:buClr>
              <a:buSzPct val="80000"/>
              <a:buFont typeface="Wingdings" panose="05000000000000000000" pitchFamily="2" charset="2"/>
              <a:buChar char="§"/>
              <a:defRPr sz="3000" kern="1200">
                <a:solidFill>
                  <a:schemeClr val="accent3">
                    <a:lumMod val="75000"/>
                  </a:schemeClr>
                </a:solidFill>
                <a:latin typeface="+mn-lt"/>
                <a:ea typeface="+mn-ea"/>
                <a:cs typeface="+mn-cs"/>
              </a:defRPr>
            </a:lvl1pPr>
            <a:lvl2pPr marL="573088" indent="-298450" algn="l" defTabSz="914400" rtl="0" eaLnBrk="1" latinLnBrk="0" hangingPunct="1">
              <a:lnSpc>
                <a:spcPct val="100000"/>
              </a:lnSpc>
              <a:spcBef>
                <a:spcPts val="200"/>
              </a:spcBef>
              <a:spcAft>
                <a:spcPts val="400"/>
              </a:spcAft>
              <a:buClr>
                <a:schemeClr val="accent5">
                  <a:lumMod val="75000"/>
                </a:schemeClr>
              </a:buClr>
              <a:buSzPct val="80000"/>
              <a:buFont typeface="Corbel" pitchFamily="34" charset="0"/>
              <a:buChar char="•"/>
              <a:defRPr sz="2600" kern="1200">
                <a:solidFill>
                  <a:schemeClr val="accent5">
                    <a:lumMod val="75000"/>
                  </a:schemeClr>
                </a:solidFill>
                <a:latin typeface="+mn-lt"/>
                <a:ea typeface="+mn-ea"/>
                <a:cs typeface="+mn-cs"/>
              </a:defRPr>
            </a:lvl2pPr>
            <a:lvl3pPr marL="803275" indent="-255588" algn="l" defTabSz="914400" rtl="0" eaLnBrk="1" latinLnBrk="0" hangingPunct="1">
              <a:lnSpc>
                <a:spcPct val="100000"/>
              </a:lnSpc>
              <a:spcBef>
                <a:spcPts val="200"/>
              </a:spcBef>
              <a:spcAft>
                <a:spcPts val="400"/>
              </a:spcAft>
              <a:buClr>
                <a:schemeClr val="accent5">
                  <a:lumMod val="75000"/>
                </a:schemeClr>
              </a:buClr>
              <a:buSzPct val="80000"/>
              <a:buFont typeface="Wingdings" panose="05000000000000000000" pitchFamily="2" charset="2"/>
              <a:buChar char="§"/>
              <a:defRPr sz="2200" kern="1200">
                <a:solidFill>
                  <a:schemeClr val="accent5">
                    <a:lumMod val="75000"/>
                  </a:schemeClr>
                </a:solidFill>
                <a:latin typeface="+mn-lt"/>
                <a:ea typeface="+mn-ea"/>
                <a:cs typeface="+mn-cs"/>
              </a:defRPr>
            </a:lvl3pPr>
            <a:lvl4pPr marL="1005840" indent="-182880" algn="l" defTabSz="914400" rtl="0" eaLnBrk="1" latinLnBrk="0" hangingPunct="1">
              <a:lnSpc>
                <a:spcPct val="10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10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6038" indent="0">
              <a:buFont typeface="Wingdings" panose="05000000000000000000" pitchFamily="2" charset="2"/>
              <a:buNone/>
            </a:pPr>
            <a:r>
              <a:rPr lang="en-US" b="1" dirty="0">
                <a:solidFill>
                  <a:schemeClr val="bg2">
                    <a:lumMod val="50000"/>
                  </a:schemeClr>
                </a:solidFill>
                <a:latin typeface="Leelawadee UI" panose="020B0502040204020203" pitchFamily="34" charset="-34"/>
                <a:cs typeface="Leelawadee UI" panose="020B0502040204020203" pitchFamily="34" charset="-34"/>
              </a:rPr>
              <a:t>Instead of:                                         Try this: </a:t>
            </a:r>
          </a:p>
        </p:txBody>
      </p:sp>
    </p:spTree>
    <p:extLst>
      <p:ext uri="{BB962C8B-B14F-4D97-AF65-F5344CB8AC3E}">
        <p14:creationId xmlns:p14="http://schemas.microsoft.com/office/powerpoint/2010/main" val="239516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10">
            <a:extLst>
              <a:ext uri="{FF2B5EF4-FFF2-40B4-BE49-F238E27FC236}">
                <a16:creationId xmlns:a16="http://schemas.microsoft.com/office/drawing/2014/main" id="{64EB2BF8-BAAD-4786-AC7A-954EA47C466D}"/>
              </a:ext>
            </a:extLst>
          </p:cNvPr>
          <p:cNvSpPr/>
          <p:nvPr/>
        </p:nvSpPr>
        <p:spPr>
          <a:xfrm>
            <a:off x="6741462" y="2491619"/>
            <a:ext cx="4307538" cy="2542108"/>
          </a:xfrm>
          <a:prstGeom prst="wedgeRectCallout">
            <a:avLst>
              <a:gd name="adj1" fmla="val -40432"/>
              <a:gd name="adj2" fmla="val 9045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5C18D05-432F-4B1F-B723-60924427A6C8}"/>
              </a:ext>
            </a:extLst>
          </p:cNvPr>
          <p:cNvSpPr>
            <a:spLocks noGrp="1"/>
          </p:cNvSpPr>
          <p:nvPr>
            <p:ph type="title"/>
          </p:nvPr>
        </p:nvSpPr>
        <p:spPr/>
        <p:txBody>
          <a:bodyPr/>
          <a:lstStyle/>
          <a:p>
            <a:pPr algn="ctr"/>
            <a:r>
              <a:rPr lang="en-US" dirty="0"/>
              <a:t>Toddler Talk</a:t>
            </a:r>
          </a:p>
        </p:txBody>
      </p:sp>
      <p:sp>
        <p:nvSpPr>
          <p:cNvPr id="9" name="Speech Bubble: Oval 8">
            <a:extLst>
              <a:ext uri="{FF2B5EF4-FFF2-40B4-BE49-F238E27FC236}">
                <a16:creationId xmlns:a16="http://schemas.microsoft.com/office/drawing/2014/main" id="{D4924AA1-E8B7-4DAB-9018-60094DC2D2EE}"/>
              </a:ext>
            </a:extLst>
          </p:cNvPr>
          <p:cNvSpPr/>
          <p:nvPr/>
        </p:nvSpPr>
        <p:spPr>
          <a:xfrm>
            <a:off x="823865" y="2245259"/>
            <a:ext cx="5272135" cy="3820563"/>
          </a:xfrm>
          <a:prstGeom prst="wedgeEllipseCallout">
            <a:avLst>
              <a:gd name="adj1" fmla="val 56046"/>
              <a:gd name="adj2" fmla="val 4890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B887C7-57CF-4B58-8C83-25F354283995}"/>
              </a:ext>
            </a:extLst>
          </p:cNvPr>
          <p:cNvSpPr txBox="1"/>
          <p:nvPr/>
        </p:nvSpPr>
        <p:spPr>
          <a:xfrm>
            <a:off x="7017546" y="2702103"/>
            <a:ext cx="3812904" cy="2092881"/>
          </a:xfrm>
          <a:prstGeom prst="rect">
            <a:avLst/>
          </a:prstGeom>
          <a:noFill/>
        </p:spPr>
        <p:txBody>
          <a:bodyPr wrap="square" rtlCol="0">
            <a:spAutoFit/>
          </a:bodyPr>
          <a:lstStyle/>
          <a:p>
            <a:pPr algn="ctr"/>
            <a:r>
              <a:rPr lang="en-US" sz="2600" b="1" i="1" dirty="0">
                <a:solidFill>
                  <a:schemeClr val="bg1"/>
                </a:solidFill>
                <a:latin typeface="Candara" panose="020E0502030303020204" pitchFamily="34" charset="0"/>
              </a:rPr>
              <a:t>“Is your stomach telling you that your are full?”</a:t>
            </a:r>
          </a:p>
          <a:p>
            <a:pPr algn="ctr"/>
            <a:r>
              <a:rPr lang="en-US" sz="2600" b="1" i="1" dirty="0">
                <a:solidFill>
                  <a:schemeClr val="bg1"/>
                </a:solidFill>
                <a:latin typeface="Candara" panose="020E0502030303020204" pitchFamily="34" charset="0"/>
              </a:rPr>
              <a:t>OR</a:t>
            </a:r>
          </a:p>
          <a:p>
            <a:pPr algn="ctr"/>
            <a:r>
              <a:rPr lang="en-US" sz="2600" b="1" i="1" dirty="0">
                <a:solidFill>
                  <a:schemeClr val="bg1"/>
                </a:solidFill>
                <a:latin typeface="Candara" panose="020E0502030303020204" pitchFamily="34" charset="0"/>
              </a:rPr>
              <a:t>“Has your tummy had enough?”</a:t>
            </a:r>
          </a:p>
        </p:txBody>
      </p:sp>
      <p:sp>
        <p:nvSpPr>
          <p:cNvPr id="12" name="TextBox 11">
            <a:extLst>
              <a:ext uri="{FF2B5EF4-FFF2-40B4-BE49-F238E27FC236}">
                <a16:creationId xmlns:a16="http://schemas.microsoft.com/office/drawing/2014/main" id="{B7E093CE-11BC-48A2-8D97-D093F36BB551}"/>
              </a:ext>
            </a:extLst>
          </p:cNvPr>
          <p:cNvSpPr txBox="1"/>
          <p:nvPr/>
        </p:nvSpPr>
        <p:spPr>
          <a:xfrm>
            <a:off x="934530" y="2577724"/>
            <a:ext cx="5007561" cy="3046988"/>
          </a:xfrm>
          <a:prstGeom prst="rect">
            <a:avLst/>
          </a:prstGeom>
          <a:noFill/>
        </p:spPr>
        <p:txBody>
          <a:bodyPr wrap="square" rtlCol="0">
            <a:spAutoFit/>
          </a:bodyPr>
          <a:lstStyle/>
          <a:p>
            <a:pPr algn="ctr"/>
            <a:r>
              <a:rPr lang="en-US" sz="2400" i="1" dirty="0">
                <a:solidFill>
                  <a:schemeClr val="tx1">
                    <a:lumMod val="85000"/>
                    <a:lumOff val="15000"/>
                  </a:schemeClr>
                </a:solidFill>
              </a:rPr>
              <a:t>“You’re such a big boy;</a:t>
            </a:r>
          </a:p>
          <a:p>
            <a:pPr algn="ctr"/>
            <a:r>
              <a:rPr lang="en-US" sz="2400" i="1" dirty="0">
                <a:solidFill>
                  <a:schemeClr val="tx1">
                    <a:lumMod val="85000"/>
                    <a:lumOff val="15000"/>
                  </a:schemeClr>
                </a:solidFill>
              </a:rPr>
              <a:t>you finished all your broccoli.”</a:t>
            </a:r>
          </a:p>
          <a:p>
            <a:pPr algn="ctr"/>
            <a:r>
              <a:rPr lang="en-US" sz="2400" b="1" i="1" dirty="0">
                <a:solidFill>
                  <a:schemeClr val="tx1">
                    <a:lumMod val="85000"/>
                    <a:lumOff val="15000"/>
                  </a:schemeClr>
                </a:solidFill>
              </a:rPr>
              <a:t>OR</a:t>
            </a:r>
          </a:p>
          <a:p>
            <a:pPr algn="ctr"/>
            <a:r>
              <a:rPr lang="en-US" sz="2400" i="1" dirty="0">
                <a:solidFill>
                  <a:schemeClr val="tx1">
                    <a:lumMod val="85000"/>
                    <a:lumOff val="15000"/>
                  </a:schemeClr>
                </a:solidFill>
              </a:rPr>
              <a:t>“Look at Maria. She ate all of her peaches.”</a:t>
            </a:r>
          </a:p>
          <a:p>
            <a:pPr algn="ctr"/>
            <a:r>
              <a:rPr lang="en-US" sz="2400" b="1" i="1" dirty="0">
                <a:solidFill>
                  <a:schemeClr val="tx1">
                    <a:lumMod val="85000"/>
                    <a:lumOff val="15000"/>
                  </a:schemeClr>
                </a:solidFill>
              </a:rPr>
              <a:t>OR</a:t>
            </a:r>
          </a:p>
          <a:p>
            <a:pPr algn="ctr"/>
            <a:r>
              <a:rPr lang="en-US" sz="2400" i="1" dirty="0">
                <a:solidFill>
                  <a:schemeClr val="tx1">
                    <a:lumMod val="85000"/>
                    <a:lumOff val="15000"/>
                  </a:schemeClr>
                </a:solidFill>
              </a:rPr>
              <a:t>“You have to take two more bites  before you leave the table.”</a:t>
            </a:r>
          </a:p>
        </p:txBody>
      </p:sp>
      <p:sp>
        <p:nvSpPr>
          <p:cNvPr id="16" name="Content Placeholder 1">
            <a:extLst>
              <a:ext uri="{FF2B5EF4-FFF2-40B4-BE49-F238E27FC236}">
                <a16:creationId xmlns:a16="http://schemas.microsoft.com/office/drawing/2014/main" id="{DD022DD0-7367-435D-9630-E566A7CEB521}"/>
              </a:ext>
            </a:extLst>
          </p:cNvPr>
          <p:cNvSpPr txBox="1">
            <a:spLocks/>
          </p:cNvSpPr>
          <p:nvPr/>
        </p:nvSpPr>
        <p:spPr>
          <a:xfrm>
            <a:off x="1143000" y="1755476"/>
            <a:ext cx="9872871" cy="4038600"/>
          </a:xfrm>
          <a:prstGeom prst="rect">
            <a:avLst/>
          </a:prstGeom>
        </p:spPr>
        <p:txBody>
          <a:bodyPr vert="horz" lIns="91440" tIns="45720" rIns="91440" bIns="45720" rtlCol="0">
            <a:normAutofit/>
          </a:bodyPr>
          <a:lstStyle>
            <a:lvl1pPr marL="341313" indent="-295275" algn="l" defTabSz="914400" rtl="0" eaLnBrk="1" latinLnBrk="0" hangingPunct="1">
              <a:lnSpc>
                <a:spcPct val="100000"/>
              </a:lnSpc>
              <a:spcBef>
                <a:spcPts val="1400"/>
              </a:spcBef>
              <a:buClr>
                <a:schemeClr val="accent3">
                  <a:lumMod val="75000"/>
                </a:schemeClr>
              </a:buClr>
              <a:buSzPct val="80000"/>
              <a:buFont typeface="Wingdings" panose="05000000000000000000" pitchFamily="2" charset="2"/>
              <a:buChar char="§"/>
              <a:defRPr sz="3000" kern="1200">
                <a:solidFill>
                  <a:schemeClr val="accent3">
                    <a:lumMod val="75000"/>
                  </a:schemeClr>
                </a:solidFill>
                <a:latin typeface="+mn-lt"/>
                <a:ea typeface="+mn-ea"/>
                <a:cs typeface="+mn-cs"/>
              </a:defRPr>
            </a:lvl1pPr>
            <a:lvl2pPr marL="573088" indent="-298450" algn="l" defTabSz="914400" rtl="0" eaLnBrk="1" latinLnBrk="0" hangingPunct="1">
              <a:lnSpc>
                <a:spcPct val="100000"/>
              </a:lnSpc>
              <a:spcBef>
                <a:spcPts val="200"/>
              </a:spcBef>
              <a:spcAft>
                <a:spcPts val="400"/>
              </a:spcAft>
              <a:buClr>
                <a:schemeClr val="accent5">
                  <a:lumMod val="75000"/>
                </a:schemeClr>
              </a:buClr>
              <a:buSzPct val="80000"/>
              <a:buFont typeface="Corbel" pitchFamily="34" charset="0"/>
              <a:buChar char="•"/>
              <a:defRPr sz="2600" kern="1200">
                <a:solidFill>
                  <a:schemeClr val="accent5">
                    <a:lumMod val="75000"/>
                  </a:schemeClr>
                </a:solidFill>
                <a:latin typeface="+mn-lt"/>
                <a:ea typeface="+mn-ea"/>
                <a:cs typeface="+mn-cs"/>
              </a:defRPr>
            </a:lvl2pPr>
            <a:lvl3pPr marL="803275" indent="-255588" algn="l" defTabSz="914400" rtl="0" eaLnBrk="1" latinLnBrk="0" hangingPunct="1">
              <a:lnSpc>
                <a:spcPct val="100000"/>
              </a:lnSpc>
              <a:spcBef>
                <a:spcPts val="200"/>
              </a:spcBef>
              <a:spcAft>
                <a:spcPts val="400"/>
              </a:spcAft>
              <a:buClr>
                <a:schemeClr val="accent5">
                  <a:lumMod val="75000"/>
                </a:schemeClr>
              </a:buClr>
              <a:buSzPct val="80000"/>
              <a:buFont typeface="Wingdings" panose="05000000000000000000" pitchFamily="2" charset="2"/>
              <a:buChar char="§"/>
              <a:defRPr sz="2200" kern="1200">
                <a:solidFill>
                  <a:schemeClr val="accent5">
                    <a:lumMod val="75000"/>
                  </a:schemeClr>
                </a:solidFill>
                <a:latin typeface="+mn-lt"/>
                <a:ea typeface="+mn-ea"/>
                <a:cs typeface="+mn-cs"/>
              </a:defRPr>
            </a:lvl3pPr>
            <a:lvl4pPr marL="1005840" indent="-182880" algn="l" defTabSz="914400" rtl="0" eaLnBrk="1" latinLnBrk="0" hangingPunct="1">
              <a:lnSpc>
                <a:spcPct val="10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10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6038" indent="0">
              <a:buFont typeface="Wingdings" panose="05000000000000000000" pitchFamily="2" charset="2"/>
              <a:buNone/>
            </a:pPr>
            <a:r>
              <a:rPr lang="en-US" b="1" dirty="0">
                <a:solidFill>
                  <a:schemeClr val="bg2">
                    <a:lumMod val="50000"/>
                  </a:schemeClr>
                </a:solidFill>
                <a:latin typeface="Leelawadee UI" panose="020B0502040204020203" pitchFamily="34" charset="-34"/>
                <a:cs typeface="Leelawadee UI" panose="020B0502040204020203" pitchFamily="34" charset="-34"/>
              </a:rPr>
              <a:t>Instead of:                                         Try this: </a:t>
            </a:r>
          </a:p>
        </p:txBody>
      </p:sp>
    </p:spTree>
    <p:extLst>
      <p:ext uri="{BB962C8B-B14F-4D97-AF65-F5344CB8AC3E}">
        <p14:creationId xmlns:p14="http://schemas.microsoft.com/office/powerpoint/2010/main" val="2003527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D86C3997-F4CA-4202-B00D-927A11B6A24E}"/>
              </a:ext>
            </a:extLst>
          </p:cNvPr>
          <p:cNvSpPr/>
          <p:nvPr/>
        </p:nvSpPr>
        <p:spPr>
          <a:xfrm>
            <a:off x="1176129" y="2508418"/>
            <a:ext cx="4355652" cy="2743199"/>
          </a:xfrm>
          <a:prstGeom prst="wedgeRoundRectCallout">
            <a:avLst>
              <a:gd name="adj1" fmla="val 42435"/>
              <a:gd name="adj2" fmla="val 84403"/>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768DDE3-B413-428C-A28D-55698A4DFB7C}"/>
              </a:ext>
            </a:extLst>
          </p:cNvPr>
          <p:cNvSpPr>
            <a:spLocks noGrp="1"/>
          </p:cNvSpPr>
          <p:nvPr>
            <p:ph type="title"/>
          </p:nvPr>
        </p:nvSpPr>
        <p:spPr/>
        <p:txBody>
          <a:bodyPr/>
          <a:lstStyle/>
          <a:p>
            <a:pPr algn="ctr"/>
            <a:r>
              <a:rPr lang="en-US" dirty="0"/>
              <a:t>Toddler Talk</a:t>
            </a:r>
          </a:p>
        </p:txBody>
      </p:sp>
      <p:sp>
        <p:nvSpPr>
          <p:cNvPr id="2" name="Content Placeholder 1">
            <a:extLst>
              <a:ext uri="{FF2B5EF4-FFF2-40B4-BE49-F238E27FC236}">
                <a16:creationId xmlns:a16="http://schemas.microsoft.com/office/drawing/2014/main" id="{0EEFFDB1-8BAC-4EA2-928F-F6529E9FD7DE}"/>
              </a:ext>
            </a:extLst>
          </p:cNvPr>
          <p:cNvSpPr>
            <a:spLocks noGrp="1"/>
          </p:cNvSpPr>
          <p:nvPr>
            <p:ph idx="1"/>
          </p:nvPr>
        </p:nvSpPr>
        <p:spPr>
          <a:xfrm>
            <a:off x="1143000" y="1755476"/>
            <a:ext cx="9872871" cy="4038600"/>
          </a:xfrm>
        </p:spPr>
        <p:txBody>
          <a:bodyPr/>
          <a:lstStyle/>
          <a:p>
            <a:pPr marL="46038" indent="0">
              <a:buNone/>
            </a:pPr>
            <a:r>
              <a:rPr lang="en-US" b="1" dirty="0">
                <a:solidFill>
                  <a:schemeClr val="bg2">
                    <a:lumMod val="50000"/>
                  </a:schemeClr>
                </a:solidFill>
              </a:rPr>
              <a:t>Instead of:                               	       Try this: </a:t>
            </a:r>
          </a:p>
        </p:txBody>
      </p:sp>
      <p:sp>
        <p:nvSpPr>
          <p:cNvPr id="6" name="TextBox 5">
            <a:extLst>
              <a:ext uri="{FF2B5EF4-FFF2-40B4-BE49-F238E27FC236}">
                <a16:creationId xmlns:a16="http://schemas.microsoft.com/office/drawing/2014/main" id="{DAB37BEE-7643-49FE-8308-68BA8CECC7D1}"/>
              </a:ext>
            </a:extLst>
          </p:cNvPr>
          <p:cNvSpPr txBox="1"/>
          <p:nvPr/>
        </p:nvSpPr>
        <p:spPr>
          <a:xfrm>
            <a:off x="1270430" y="2910520"/>
            <a:ext cx="4167050" cy="1938992"/>
          </a:xfrm>
          <a:prstGeom prst="rect">
            <a:avLst/>
          </a:prstGeom>
          <a:noFill/>
        </p:spPr>
        <p:txBody>
          <a:bodyPr wrap="square" rtlCol="0">
            <a:spAutoFit/>
          </a:bodyPr>
          <a:lstStyle/>
          <a:p>
            <a:pPr algn="ctr"/>
            <a:r>
              <a:rPr lang="en-US" sz="2400" b="1" i="1" dirty="0">
                <a:solidFill>
                  <a:schemeClr val="bg1"/>
                </a:solidFill>
              </a:rPr>
              <a:t>“No more fruit until you eat your vegetables.”</a:t>
            </a:r>
          </a:p>
          <a:p>
            <a:pPr algn="ctr"/>
            <a:r>
              <a:rPr lang="en-US" sz="2400" b="1" i="1" dirty="0">
                <a:solidFill>
                  <a:schemeClr val="bg1"/>
                </a:solidFill>
              </a:rPr>
              <a:t>OR</a:t>
            </a:r>
          </a:p>
          <a:p>
            <a:pPr algn="ctr"/>
            <a:r>
              <a:rPr lang="en-US" sz="2400" b="1" i="1" dirty="0">
                <a:solidFill>
                  <a:schemeClr val="bg1"/>
                </a:solidFill>
              </a:rPr>
              <a:t>“Stop crying and I will give you a treat.”</a:t>
            </a:r>
          </a:p>
        </p:txBody>
      </p:sp>
      <p:sp>
        <p:nvSpPr>
          <p:cNvPr id="13" name="Speech Bubble: Oval 12">
            <a:extLst>
              <a:ext uri="{FF2B5EF4-FFF2-40B4-BE49-F238E27FC236}">
                <a16:creationId xmlns:a16="http://schemas.microsoft.com/office/drawing/2014/main" id="{05AADC22-C55A-4A95-9E90-1AA611B8DAE7}"/>
              </a:ext>
            </a:extLst>
          </p:cNvPr>
          <p:cNvSpPr/>
          <p:nvPr/>
        </p:nvSpPr>
        <p:spPr>
          <a:xfrm>
            <a:off x="6744832" y="2688878"/>
            <a:ext cx="4695171" cy="3105197"/>
          </a:xfrm>
          <a:prstGeom prst="wedgeEllipseCallout">
            <a:avLst>
              <a:gd name="adj1" fmla="val -52955"/>
              <a:gd name="adj2" fmla="val 625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3BA3E7-056D-4A25-AF5D-A7E20156C01C}"/>
              </a:ext>
            </a:extLst>
          </p:cNvPr>
          <p:cNvSpPr txBox="1"/>
          <p:nvPr/>
        </p:nvSpPr>
        <p:spPr>
          <a:xfrm>
            <a:off x="7086776" y="3226555"/>
            <a:ext cx="4011282" cy="2308324"/>
          </a:xfrm>
          <a:prstGeom prst="rect">
            <a:avLst/>
          </a:prstGeom>
          <a:noFill/>
        </p:spPr>
        <p:txBody>
          <a:bodyPr wrap="square" rtlCol="0">
            <a:spAutoFit/>
          </a:bodyPr>
          <a:lstStyle/>
          <a:p>
            <a:pPr algn="ctr"/>
            <a:r>
              <a:rPr lang="en-US" sz="2400" dirty="0">
                <a:solidFill>
                  <a:schemeClr val="tx1">
                    <a:lumMod val="85000"/>
                    <a:lumOff val="15000"/>
                  </a:schemeClr>
                </a:solidFill>
              </a:rPr>
              <a:t>“</a:t>
            </a:r>
            <a:r>
              <a:rPr lang="en-US" sz="2400" i="1" dirty="0">
                <a:solidFill>
                  <a:schemeClr val="tx1">
                    <a:lumMod val="85000"/>
                    <a:lumOff val="15000"/>
                  </a:schemeClr>
                </a:solidFill>
              </a:rPr>
              <a:t>We can try these vegetables again another time.”</a:t>
            </a:r>
          </a:p>
          <a:p>
            <a:pPr algn="ctr"/>
            <a:r>
              <a:rPr lang="en-US" sz="2400" i="1" dirty="0">
                <a:solidFill>
                  <a:schemeClr val="tx1">
                    <a:lumMod val="85000"/>
                    <a:lumOff val="15000"/>
                  </a:schemeClr>
                </a:solidFill>
              </a:rPr>
              <a:t>OR</a:t>
            </a:r>
          </a:p>
          <a:p>
            <a:pPr algn="ctr"/>
            <a:r>
              <a:rPr lang="en-US" sz="2400" i="1" dirty="0">
                <a:solidFill>
                  <a:schemeClr val="tx1">
                    <a:lumMod val="85000"/>
                    <a:lumOff val="15000"/>
                  </a:schemeClr>
                </a:solidFill>
              </a:rPr>
              <a:t>“I am sorry you are sad. Come here and let me give you a hug.”</a:t>
            </a:r>
          </a:p>
        </p:txBody>
      </p:sp>
    </p:spTree>
    <p:extLst>
      <p:ext uri="{BB962C8B-B14F-4D97-AF65-F5344CB8AC3E}">
        <p14:creationId xmlns:p14="http://schemas.microsoft.com/office/powerpoint/2010/main" val="65243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1950EE-C1A3-4402-9F46-0B9D7B51CFEB}"/>
              </a:ext>
            </a:extLst>
          </p:cNvPr>
          <p:cNvSpPr>
            <a:spLocks noGrp="1"/>
          </p:cNvSpPr>
          <p:nvPr>
            <p:ph type="title"/>
          </p:nvPr>
        </p:nvSpPr>
        <p:spPr/>
        <p:txBody>
          <a:bodyPr/>
          <a:lstStyle/>
          <a:p>
            <a:r>
              <a:rPr lang="en-US"/>
              <a:t>Too Early To Teach Good Manners? </a:t>
            </a:r>
            <a:endParaRPr lang="en-US" dirty="0"/>
          </a:p>
        </p:txBody>
      </p:sp>
      <p:sp>
        <p:nvSpPr>
          <p:cNvPr id="2" name="Content Placeholder 1">
            <a:extLst>
              <a:ext uri="{FF2B5EF4-FFF2-40B4-BE49-F238E27FC236}">
                <a16:creationId xmlns:a16="http://schemas.microsoft.com/office/drawing/2014/main" id="{B8880A24-559F-4AA6-9DD2-BBB362F32A4D}"/>
              </a:ext>
            </a:extLst>
          </p:cNvPr>
          <p:cNvSpPr>
            <a:spLocks noGrp="1"/>
          </p:cNvSpPr>
          <p:nvPr>
            <p:ph idx="1"/>
          </p:nvPr>
        </p:nvSpPr>
        <p:spPr/>
        <p:txBody>
          <a:bodyPr/>
          <a:lstStyle/>
          <a:p>
            <a:r>
              <a:rPr lang="en-US"/>
              <a:t>It’s never too early! </a:t>
            </a:r>
          </a:p>
          <a:p>
            <a:r>
              <a:rPr lang="en-US"/>
              <a:t>Adults can model polite behavior. </a:t>
            </a:r>
          </a:p>
          <a:p>
            <a:r>
              <a:rPr lang="en-US"/>
              <a:t>Teach age-appropriate table manners. </a:t>
            </a:r>
          </a:p>
          <a:p>
            <a:pPr lvl="1"/>
            <a:r>
              <a:rPr lang="en-US"/>
              <a:t>napkin</a:t>
            </a:r>
          </a:p>
          <a:p>
            <a:pPr lvl="1"/>
            <a:r>
              <a:rPr lang="en-US"/>
              <a:t>not throwing food</a:t>
            </a:r>
          </a:p>
          <a:p>
            <a:pPr lvl="1"/>
            <a:r>
              <a:rPr lang="en-US"/>
              <a:t>sitting during the meal</a:t>
            </a:r>
          </a:p>
          <a:p>
            <a:endParaRPr lang="en-US" dirty="0"/>
          </a:p>
        </p:txBody>
      </p:sp>
      <p:pic>
        <p:nvPicPr>
          <p:cNvPr id="4" name="Picture 3">
            <a:extLst>
              <a:ext uri="{FF2B5EF4-FFF2-40B4-BE49-F238E27FC236}">
                <a16:creationId xmlns:a16="http://schemas.microsoft.com/office/drawing/2014/main" id="{E8420789-A9F7-4B5F-9F56-2F7459F53BF4}"/>
              </a:ext>
            </a:extLst>
          </p:cNvPr>
          <p:cNvPicPr>
            <a:picLocks noChangeAspect="1"/>
          </p:cNvPicPr>
          <p:nvPr/>
        </p:nvPicPr>
        <p:blipFill>
          <a:blip r:embed="rId3"/>
          <a:stretch>
            <a:fillRect/>
          </a:stretch>
        </p:blipFill>
        <p:spPr>
          <a:xfrm>
            <a:off x="8445260" y="1965960"/>
            <a:ext cx="2573260" cy="3861795"/>
          </a:xfrm>
          <a:prstGeom prst="rect">
            <a:avLst/>
          </a:prstGeom>
          <a:ln w="28575">
            <a:solidFill>
              <a:schemeClr val="accent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937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A1D6F3-28CC-41BC-A90C-52E2E837AA9F}"/>
              </a:ext>
            </a:extLst>
          </p:cNvPr>
          <p:cNvSpPr>
            <a:spLocks noGrp="1"/>
          </p:cNvSpPr>
          <p:nvPr>
            <p:ph type="title"/>
          </p:nvPr>
        </p:nvSpPr>
        <p:spPr>
          <a:xfrm>
            <a:off x="841248" y="340242"/>
            <a:ext cx="10506456" cy="1360967"/>
          </a:xfrm>
        </p:spPr>
        <p:txBody>
          <a:bodyPr/>
          <a:lstStyle/>
          <a:p>
            <a:r>
              <a:rPr lang="en-US" dirty="0"/>
              <a:t>Food Without The Fuss!</a:t>
            </a:r>
          </a:p>
        </p:txBody>
      </p:sp>
      <p:sp>
        <p:nvSpPr>
          <p:cNvPr id="4" name="Content Placeholder 1">
            <a:extLst>
              <a:ext uri="{FF2B5EF4-FFF2-40B4-BE49-F238E27FC236}">
                <a16:creationId xmlns:a16="http://schemas.microsoft.com/office/drawing/2014/main" id="{F52AA9D2-5027-4C8F-B014-059D8486C3DE}"/>
              </a:ext>
            </a:extLst>
          </p:cNvPr>
          <p:cNvSpPr>
            <a:spLocks noGrp="1"/>
          </p:cNvSpPr>
          <p:nvPr>
            <p:ph idx="1"/>
          </p:nvPr>
        </p:nvSpPr>
        <p:spPr>
          <a:xfrm>
            <a:off x="841248" y="1477927"/>
            <a:ext cx="10506456" cy="4869710"/>
          </a:xfrm>
        </p:spPr>
        <p:txBody>
          <a:bodyPr>
            <a:normAutofit fontScale="77500" lnSpcReduction="20000"/>
          </a:bodyPr>
          <a:lstStyle/>
          <a:p>
            <a:pPr marL="46038" indent="0">
              <a:lnSpc>
                <a:spcPct val="120000"/>
              </a:lnSpc>
              <a:spcBef>
                <a:spcPts val="200"/>
              </a:spcBef>
              <a:buNone/>
            </a:pPr>
            <a:r>
              <a:rPr lang="en-US" dirty="0"/>
              <a:t>Eating should be an enjoyable experience!</a:t>
            </a:r>
          </a:p>
          <a:p>
            <a:pPr>
              <a:lnSpc>
                <a:spcPct val="120000"/>
              </a:lnSpc>
              <a:spcBef>
                <a:spcPts val="200"/>
              </a:spcBef>
            </a:pPr>
            <a:r>
              <a:rPr lang="en-US" dirty="0"/>
              <a:t>Understand that some toddlers do not want to try new foods because of their developmental stage. It’s ok, but keep offering new foods.</a:t>
            </a:r>
          </a:p>
          <a:p>
            <a:pPr>
              <a:lnSpc>
                <a:spcPct val="120000"/>
              </a:lnSpc>
              <a:spcBef>
                <a:spcPts val="200"/>
              </a:spcBef>
            </a:pPr>
            <a:r>
              <a:rPr lang="en-US" dirty="0"/>
              <a:t>Try to offer just one new food at a time, and do not mix foods.</a:t>
            </a:r>
          </a:p>
          <a:p>
            <a:pPr>
              <a:lnSpc>
                <a:spcPct val="120000"/>
              </a:lnSpc>
              <a:spcBef>
                <a:spcPts val="200"/>
              </a:spcBef>
            </a:pPr>
            <a:r>
              <a:rPr lang="en-US" dirty="0"/>
              <a:t>Know that serving one favorite food with one new food often helps the child try the new food.</a:t>
            </a:r>
          </a:p>
          <a:p>
            <a:pPr>
              <a:lnSpc>
                <a:spcPct val="120000"/>
              </a:lnSpc>
              <a:spcBef>
                <a:spcPts val="200"/>
              </a:spcBef>
            </a:pPr>
            <a:r>
              <a:rPr lang="en-US" dirty="0"/>
              <a:t>When possible involve toddlers with meal preparation so that the toddler has the opportunity to become familiar with new foods.</a:t>
            </a:r>
          </a:p>
          <a:p>
            <a:pPr>
              <a:lnSpc>
                <a:spcPct val="120000"/>
              </a:lnSpc>
              <a:spcBef>
                <a:spcPts val="200"/>
              </a:spcBef>
            </a:pPr>
            <a:r>
              <a:rPr lang="en-US" dirty="0"/>
              <a:t>Provide the opportunity for toddlers to become familiar with new food at a time other than mealtime. </a:t>
            </a:r>
          </a:p>
          <a:p>
            <a:pPr>
              <a:lnSpc>
                <a:spcPct val="120000"/>
              </a:lnSpc>
              <a:spcBef>
                <a:spcPts val="200"/>
              </a:spcBef>
            </a:pPr>
            <a:r>
              <a:rPr lang="en-US" dirty="0"/>
              <a:t>Model desired behaviors. </a:t>
            </a:r>
          </a:p>
          <a:p>
            <a:pPr>
              <a:lnSpc>
                <a:spcPct val="120000"/>
              </a:lnSpc>
              <a:spcBef>
                <a:spcPts val="200"/>
              </a:spcBef>
            </a:pPr>
            <a:r>
              <a:rPr lang="en-US" dirty="0"/>
              <a:t>Watch your words. </a:t>
            </a:r>
          </a:p>
          <a:p>
            <a:pPr>
              <a:lnSpc>
                <a:spcPct val="120000"/>
              </a:lnSpc>
              <a:spcBef>
                <a:spcPts val="200"/>
              </a:spcBef>
            </a:pPr>
            <a:r>
              <a:rPr lang="en-US" dirty="0"/>
              <a:t>Trust the toddler! </a:t>
            </a:r>
          </a:p>
          <a:p>
            <a:pPr>
              <a:lnSpc>
                <a:spcPct val="120000"/>
              </a:lnSpc>
            </a:pPr>
            <a:endParaRPr lang="en-US" dirty="0"/>
          </a:p>
          <a:p>
            <a:pPr>
              <a:lnSpc>
                <a:spcPct val="120000"/>
              </a:lnSpc>
            </a:pPr>
            <a:endParaRPr lang="en-US" dirty="0"/>
          </a:p>
        </p:txBody>
      </p:sp>
    </p:spTree>
    <p:extLst>
      <p:ext uri="{BB962C8B-B14F-4D97-AF65-F5344CB8AC3E}">
        <p14:creationId xmlns:p14="http://schemas.microsoft.com/office/powerpoint/2010/main" val="168726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Objectives</a:t>
            </a:r>
            <a:endParaRPr lang="en-US" dirty="0"/>
          </a:p>
        </p:txBody>
      </p:sp>
      <p:sp>
        <p:nvSpPr>
          <p:cNvPr id="2" name="Content Placeholder 1"/>
          <p:cNvSpPr>
            <a:spLocks noGrp="1"/>
          </p:cNvSpPr>
          <p:nvPr>
            <p:ph idx="1"/>
          </p:nvPr>
        </p:nvSpPr>
        <p:spPr/>
        <p:txBody>
          <a:bodyPr/>
          <a:lstStyle/>
          <a:p>
            <a:r>
              <a:rPr lang="en-US"/>
              <a:t>Identify and review toddler developmental milestones.</a:t>
            </a:r>
          </a:p>
          <a:p>
            <a:r>
              <a:rPr lang="en-US"/>
              <a:t>Discuss ways to prepare and serve toddler friendly meals.</a:t>
            </a:r>
          </a:p>
          <a:p>
            <a:r>
              <a:rPr lang="en-US"/>
              <a:t>Review strategies and tips on how to encourage toddlers to try new foods.</a:t>
            </a:r>
          </a:p>
          <a:p>
            <a:r>
              <a:rPr lang="en-US"/>
              <a:t>Review provider responsibilities prior to and during      meal times.</a:t>
            </a:r>
          </a:p>
          <a:p>
            <a:endParaRPr lang="en-US" dirty="0"/>
          </a:p>
        </p:txBody>
      </p:sp>
    </p:spTree>
    <p:extLst>
      <p:ext uri="{BB962C8B-B14F-4D97-AF65-F5344CB8AC3E}">
        <p14:creationId xmlns:p14="http://schemas.microsoft.com/office/powerpoint/2010/main" val="3103709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2EFC-AAC7-4F69-A94D-CB025E91DB0F}"/>
              </a:ext>
            </a:extLst>
          </p:cNvPr>
          <p:cNvSpPr>
            <a:spLocks noGrp="1"/>
          </p:cNvSpPr>
          <p:nvPr>
            <p:ph type="title"/>
          </p:nvPr>
        </p:nvSpPr>
        <p:spPr/>
        <p:txBody>
          <a:bodyPr/>
          <a:lstStyle/>
          <a:p>
            <a:r>
              <a:rPr lang="en-US" dirty="0"/>
              <a:t>Share Successes </a:t>
            </a:r>
            <a:br>
              <a:rPr lang="en-US" dirty="0"/>
            </a:br>
            <a:r>
              <a:rPr lang="en-US" dirty="0"/>
              <a:t>With Families</a:t>
            </a:r>
          </a:p>
        </p:txBody>
      </p:sp>
      <p:sp>
        <p:nvSpPr>
          <p:cNvPr id="4" name="Text Placeholder 3">
            <a:extLst>
              <a:ext uri="{FF2B5EF4-FFF2-40B4-BE49-F238E27FC236}">
                <a16:creationId xmlns:a16="http://schemas.microsoft.com/office/drawing/2014/main" id="{47302583-61B7-4924-A7AA-EE4E47FE15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54149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9B2E9B-5E04-495F-B84B-7C93E16912C8}"/>
              </a:ext>
            </a:extLst>
          </p:cNvPr>
          <p:cNvSpPr>
            <a:spLocks noGrp="1"/>
          </p:cNvSpPr>
          <p:nvPr>
            <p:ph type="title"/>
          </p:nvPr>
        </p:nvSpPr>
        <p:spPr/>
        <p:txBody>
          <a:bodyPr/>
          <a:lstStyle/>
          <a:p>
            <a:r>
              <a:rPr lang="en-US"/>
              <a:t>Share Successes with Families</a:t>
            </a:r>
            <a:endParaRPr lang="en-US" dirty="0"/>
          </a:p>
        </p:txBody>
      </p:sp>
      <p:sp>
        <p:nvSpPr>
          <p:cNvPr id="5" name="Content Placeholder 4">
            <a:extLst>
              <a:ext uri="{FF2B5EF4-FFF2-40B4-BE49-F238E27FC236}">
                <a16:creationId xmlns:a16="http://schemas.microsoft.com/office/drawing/2014/main" id="{01929F45-0A4F-4D73-9D22-7A2D4AF2AB1F}"/>
              </a:ext>
            </a:extLst>
          </p:cNvPr>
          <p:cNvSpPr>
            <a:spLocks noGrp="1"/>
          </p:cNvSpPr>
          <p:nvPr>
            <p:ph idx="1"/>
          </p:nvPr>
        </p:nvSpPr>
        <p:spPr>
          <a:xfrm>
            <a:off x="841248" y="1860841"/>
            <a:ext cx="6963050" cy="4266493"/>
          </a:xfrm>
        </p:spPr>
        <p:txBody>
          <a:bodyPr/>
          <a:lstStyle/>
          <a:p>
            <a:r>
              <a:rPr lang="en-US" dirty="0"/>
              <a:t>Communication is important!</a:t>
            </a:r>
          </a:p>
          <a:p>
            <a:r>
              <a:rPr lang="en-US" dirty="0"/>
              <a:t>Helps to reinforce what is being learned and accomplished during meal times.  </a:t>
            </a:r>
          </a:p>
          <a:p>
            <a:endParaRPr lang="en-US" dirty="0"/>
          </a:p>
        </p:txBody>
      </p:sp>
      <p:pic>
        <p:nvPicPr>
          <p:cNvPr id="2" name="Picture 1">
            <a:extLst>
              <a:ext uri="{FF2B5EF4-FFF2-40B4-BE49-F238E27FC236}">
                <a16:creationId xmlns:a16="http://schemas.microsoft.com/office/drawing/2014/main" id="{AA940C1E-368E-4841-8B33-446EC7EBB6EE}"/>
              </a:ext>
            </a:extLst>
          </p:cNvPr>
          <p:cNvPicPr>
            <a:picLocks noChangeAspect="1"/>
          </p:cNvPicPr>
          <p:nvPr/>
        </p:nvPicPr>
        <p:blipFill>
          <a:blip r:embed="rId3"/>
          <a:stretch>
            <a:fillRect/>
          </a:stretch>
        </p:blipFill>
        <p:spPr>
          <a:xfrm>
            <a:off x="8052152" y="1859352"/>
            <a:ext cx="3047698" cy="3959715"/>
          </a:xfrm>
          <a:prstGeom prst="rect">
            <a:avLst/>
          </a:prstGeom>
          <a:ln w="22225">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DA228409-74C8-4809-B3AB-66C38CB49FC3}"/>
              </a:ext>
            </a:extLst>
          </p:cNvPr>
          <p:cNvSpPr txBox="1"/>
          <p:nvPr/>
        </p:nvSpPr>
        <p:spPr>
          <a:xfrm>
            <a:off x="966623" y="5510440"/>
            <a:ext cx="7586804" cy="430887"/>
          </a:xfrm>
          <a:prstGeom prst="rect">
            <a:avLst/>
          </a:prstGeom>
          <a:solidFill>
            <a:schemeClr val="accent2">
              <a:lumMod val="20000"/>
              <a:lumOff val="80000"/>
            </a:schemeClr>
          </a:solidFill>
          <a:ln>
            <a:solidFill>
              <a:schemeClr val="tx2"/>
            </a:solidFill>
          </a:ln>
        </p:spPr>
        <p:txBody>
          <a:bodyPr wrap="square" rtlCol="0">
            <a:spAutoFit/>
          </a:bodyPr>
          <a:lstStyle/>
          <a:p>
            <a:r>
              <a:rPr lang="en-US" sz="2200" dirty="0">
                <a:solidFill>
                  <a:schemeClr val="accent1">
                    <a:lumMod val="50000"/>
                  </a:schemeClr>
                </a:solidFill>
              </a:rPr>
              <a:t>https://fns-prod.azureedge.net/sites/default/files/resourcefiles  </a:t>
            </a:r>
          </a:p>
        </p:txBody>
      </p:sp>
    </p:spTree>
    <p:extLst>
      <p:ext uri="{BB962C8B-B14F-4D97-AF65-F5344CB8AC3E}">
        <p14:creationId xmlns:p14="http://schemas.microsoft.com/office/powerpoint/2010/main" val="1982480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0FAED3-37E7-45D4-AA6C-0944206FB22A}"/>
              </a:ext>
            </a:extLst>
          </p:cNvPr>
          <p:cNvPicPr>
            <a:picLocks noChangeAspect="1"/>
          </p:cNvPicPr>
          <p:nvPr/>
        </p:nvPicPr>
        <p:blipFill>
          <a:blip r:embed="rId3"/>
          <a:stretch>
            <a:fillRect/>
          </a:stretch>
        </p:blipFill>
        <p:spPr>
          <a:xfrm>
            <a:off x="7931888" y="1030382"/>
            <a:ext cx="3509285" cy="4606440"/>
          </a:xfrm>
          <a:prstGeom prst="rect">
            <a:avLst/>
          </a:prstGeom>
          <a:ln w="22225">
            <a:solidFill>
              <a:schemeClr val="tx1"/>
            </a:solidFill>
          </a:ln>
        </p:spPr>
      </p:pic>
      <p:sp>
        <p:nvSpPr>
          <p:cNvPr id="2" name="Title 1">
            <a:extLst>
              <a:ext uri="{FF2B5EF4-FFF2-40B4-BE49-F238E27FC236}">
                <a16:creationId xmlns:a16="http://schemas.microsoft.com/office/drawing/2014/main" id="{3277FF44-92E7-4DF9-894B-51371CE72125}"/>
              </a:ext>
            </a:extLst>
          </p:cNvPr>
          <p:cNvSpPr>
            <a:spLocks noGrp="1"/>
          </p:cNvSpPr>
          <p:nvPr>
            <p:ph type="title"/>
          </p:nvPr>
        </p:nvSpPr>
        <p:spPr/>
        <p:txBody>
          <a:bodyPr/>
          <a:lstStyle/>
          <a:p>
            <a:r>
              <a:rPr lang="en-US"/>
              <a:t>Be A Healthy Role Model</a:t>
            </a:r>
            <a:endParaRPr lang="en-US" dirty="0"/>
          </a:p>
        </p:txBody>
      </p:sp>
      <p:sp>
        <p:nvSpPr>
          <p:cNvPr id="3" name="Content Placeholder 2">
            <a:extLst>
              <a:ext uri="{FF2B5EF4-FFF2-40B4-BE49-F238E27FC236}">
                <a16:creationId xmlns:a16="http://schemas.microsoft.com/office/drawing/2014/main" id="{C957932C-E3FE-4EB1-9A7C-A216B6C20C55}"/>
              </a:ext>
            </a:extLst>
          </p:cNvPr>
          <p:cNvSpPr>
            <a:spLocks noGrp="1"/>
          </p:cNvSpPr>
          <p:nvPr>
            <p:ph idx="1"/>
          </p:nvPr>
        </p:nvSpPr>
        <p:spPr/>
        <p:txBody>
          <a:bodyPr/>
          <a:lstStyle/>
          <a:p>
            <a:r>
              <a:rPr lang="en-US" dirty="0"/>
              <a:t>Show by example.</a:t>
            </a:r>
          </a:p>
          <a:p>
            <a:r>
              <a:rPr lang="en-US" dirty="0"/>
              <a:t>Offer the same foods for everyone.</a:t>
            </a:r>
          </a:p>
          <a:p>
            <a:r>
              <a:rPr lang="en-US" dirty="0"/>
              <a:t>Reward with attention, not food.</a:t>
            </a:r>
          </a:p>
          <a:p>
            <a:r>
              <a:rPr lang="en-US" dirty="0"/>
              <a:t>Listen.</a:t>
            </a:r>
          </a:p>
          <a:p>
            <a:endParaRPr lang="en-US" dirty="0"/>
          </a:p>
        </p:txBody>
      </p:sp>
      <p:sp>
        <p:nvSpPr>
          <p:cNvPr id="6" name="TextBox 5">
            <a:extLst>
              <a:ext uri="{FF2B5EF4-FFF2-40B4-BE49-F238E27FC236}">
                <a16:creationId xmlns:a16="http://schemas.microsoft.com/office/drawing/2014/main" id="{51E2C47B-C746-402C-ACFD-B407B6B6AFD3}"/>
              </a:ext>
            </a:extLst>
          </p:cNvPr>
          <p:cNvSpPr txBox="1"/>
          <p:nvPr/>
        </p:nvSpPr>
        <p:spPr>
          <a:xfrm>
            <a:off x="1048538" y="5605112"/>
            <a:ext cx="7885981" cy="430887"/>
          </a:xfrm>
          <a:prstGeom prst="rect">
            <a:avLst/>
          </a:prstGeom>
          <a:solidFill>
            <a:schemeClr val="accent2">
              <a:lumMod val="20000"/>
              <a:lumOff val="80000"/>
            </a:schemeClr>
          </a:solidFill>
          <a:ln>
            <a:solidFill>
              <a:schemeClr val="tx2"/>
            </a:solidFill>
          </a:ln>
        </p:spPr>
        <p:txBody>
          <a:bodyPr wrap="square" rtlCol="0">
            <a:spAutoFit/>
          </a:bodyPr>
          <a:lstStyle/>
          <a:p>
            <a:r>
              <a:rPr lang="en-US" sz="2200" dirty="0">
                <a:solidFill>
                  <a:schemeClr val="accent1">
                    <a:lumMod val="50000"/>
                  </a:schemeClr>
                </a:solidFill>
                <a:hlinkClick r:id="rId4">
                  <a:extLst>
                    <a:ext uri="{A12FA001-AC4F-418D-AE19-62706E023703}">
                      <ahyp:hlinkClr xmlns:ahyp="http://schemas.microsoft.com/office/drawing/2018/hyperlinkcolor" val="tx"/>
                    </a:ext>
                  </a:extLst>
                </a:hlinkClick>
              </a:rPr>
              <a:t>https://www.choosemyplate.gov/ten-tips-be-a-healthy-role-model</a:t>
            </a:r>
            <a:r>
              <a:rPr lang="en-US" sz="2200" dirty="0">
                <a:solidFill>
                  <a:schemeClr val="accent1">
                    <a:lumMod val="50000"/>
                  </a:schemeClr>
                </a:solidFill>
              </a:rPr>
              <a:t> </a:t>
            </a:r>
          </a:p>
        </p:txBody>
      </p:sp>
    </p:spTree>
    <p:extLst>
      <p:ext uri="{BB962C8B-B14F-4D97-AF65-F5344CB8AC3E}">
        <p14:creationId xmlns:p14="http://schemas.microsoft.com/office/powerpoint/2010/main" val="332090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7A0E-B144-436D-ABF5-0ADC952A1AC2}"/>
              </a:ext>
            </a:extLst>
          </p:cNvPr>
          <p:cNvSpPr>
            <a:spLocks noGrp="1"/>
          </p:cNvSpPr>
          <p:nvPr>
            <p:ph type="title"/>
          </p:nvPr>
        </p:nvSpPr>
        <p:spPr/>
        <p:txBody>
          <a:bodyPr/>
          <a:lstStyle/>
          <a:p>
            <a:r>
              <a:rPr lang="en-US" dirty="0"/>
              <a:t>Resources</a:t>
            </a:r>
          </a:p>
        </p:txBody>
      </p:sp>
      <p:sp>
        <p:nvSpPr>
          <p:cNvPr id="4" name="Text Placeholder 3">
            <a:extLst>
              <a:ext uri="{FF2B5EF4-FFF2-40B4-BE49-F238E27FC236}">
                <a16:creationId xmlns:a16="http://schemas.microsoft.com/office/drawing/2014/main" id="{0A21ED25-3612-43CA-9536-28CB547A2B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85167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6AB40A-B884-4E82-9BE6-639BD51155AB}"/>
              </a:ext>
            </a:extLst>
          </p:cNvPr>
          <p:cNvPicPr>
            <a:picLocks noChangeAspect="1"/>
          </p:cNvPicPr>
          <p:nvPr/>
        </p:nvPicPr>
        <p:blipFill>
          <a:blip r:embed="rId3"/>
          <a:stretch>
            <a:fillRect/>
          </a:stretch>
        </p:blipFill>
        <p:spPr>
          <a:xfrm>
            <a:off x="6255945" y="534927"/>
            <a:ext cx="4366767" cy="5616294"/>
          </a:xfrm>
          <a:prstGeom prst="rect">
            <a:avLst/>
          </a:prstGeom>
          <a:ln w="22225">
            <a:solidFill>
              <a:schemeClr val="tx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850E5A1-0E6C-464C-A755-94675498A41D}"/>
              </a:ext>
            </a:extLst>
          </p:cNvPr>
          <p:cNvPicPr>
            <a:picLocks noChangeAspect="1"/>
          </p:cNvPicPr>
          <p:nvPr/>
        </p:nvPicPr>
        <p:blipFill>
          <a:blip r:embed="rId4"/>
          <a:stretch>
            <a:fillRect/>
          </a:stretch>
        </p:blipFill>
        <p:spPr>
          <a:xfrm>
            <a:off x="1639780" y="534927"/>
            <a:ext cx="4329404" cy="5616294"/>
          </a:xfrm>
          <a:prstGeom prst="rect">
            <a:avLst/>
          </a:prstGeom>
          <a:ln w="22225">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B320091B-44F6-4136-8961-D79F369442B2}"/>
              </a:ext>
            </a:extLst>
          </p:cNvPr>
          <p:cNvSpPr txBox="1"/>
          <p:nvPr/>
        </p:nvSpPr>
        <p:spPr>
          <a:xfrm>
            <a:off x="2710312" y="5831391"/>
            <a:ext cx="6771376" cy="430887"/>
          </a:xfrm>
          <a:prstGeom prst="rect">
            <a:avLst/>
          </a:prstGeom>
          <a:solidFill>
            <a:schemeClr val="accent2">
              <a:lumMod val="20000"/>
              <a:lumOff val="80000"/>
            </a:schemeClr>
          </a:solidFill>
          <a:ln>
            <a:solidFill>
              <a:schemeClr val="tx2"/>
            </a:solidFill>
          </a:ln>
        </p:spPr>
        <p:txBody>
          <a:bodyPr wrap="square" rtlCol="0">
            <a:spAutoFit/>
          </a:bodyPr>
          <a:lstStyle/>
          <a:p>
            <a:r>
              <a:rPr lang="en-US" sz="2200" dirty="0">
                <a:solidFill>
                  <a:schemeClr val="accent1">
                    <a:lumMod val="50000"/>
                  </a:schemeClr>
                </a:solidFill>
              </a:rPr>
              <a:t>https://www.fns.usda.gov/tn/mealtimes-toddlers-cacfp</a:t>
            </a:r>
          </a:p>
        </p:txBody>
      </p:sp>
    </p:spTree>
    <p:extLst>
      <p:ext uri="{BB962C8B-B14F-4D97-AF65-F5344CB8AC3E}">
        <p14:creationId xmlns:p14="http://schemas.microsoft.com/office/powerpoint/2010/main" val="1043743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967A8-B101-445C-B71D-C9B416CB5D0B}"/>
              </a:ext>
            </a:extLst>
          </p:cNvPr>
          <p:cNvPicPr>
            <a:picLocks noChangeAspect="1"/>
          </p:cNvPicPr>
          <p:nvPr/>
        </p:nvPicPr>
        <p:blipFill>
          <a:blip r:embed="rId3"/>
          <a:stretch>
            <a:fillRect/>
          </a:stretch>
        </p:blipFill>
        <p:spPr>
          <a:xfrm>
            <a:off x="2420556" y="479834"/>
            <a:ext cx="7215565" cy="565919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9116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5F60C-FDDB-48E4-9406-0D7D3FAE0426}"/>
              </a:ext>
            </a:extLst>
          </p:cNvPr>
          <p:cNvSpPr>
            <a:spLocks noGrp="1"/>
          </p:cNvSpPr>
          <p:nvPr>
            <p:ph type="title"/>
          </p:nvPr>
        </p:nvSpPr>
        <p:spPr/>
        <p:txBody>
          <a:bodyPr/>
          <a:lstStyle/>
          <a:p>
            <a:r>
              <a:rPr lang="en-US"/>
              <a:t>Research and Recommendations</a:t>
            </a:r>
            <a:endParaRPr lang="en-US" dirty="0"/>
          </a:p>
        </p:txBody>
      </p:sp>
      <p:sp>
        <p:nvSpPr>
          <p:cNvPr id="2" name="Content Placeholder 1">
            <a:extLst>
              <a:ext uri="{FF2B5EF4-FFF2-40B4-BE49-F238E27FC236}">
                <a16:creationId xmlns:a16="http://schemas.microsoft.com/office/drawing/2014/main" id="{22724CDD-FCB2-4EAA-8A0E-396EEC2D7AF2}"/>
              </a:ext>
            </a:extLst>
          </p:cNvPr>
          <p:cNvSpPr>
            <a:spLocks noGrp="1"/>
          </p:cNvSpPr>
          <p:nvPr>
            <p:ph idx="1"/>
          </p:nvPr>
        </p:nvSpPr>
        <p:spPr>
          <a:xfrm>
            <a:off x="841248" y="1860841"/>
            <a:ext cx="10506456" cy="4476164"/>
          </a:xfrm>
        </p:spPr>
        <p:txBody>
          <a:bodyPr>
            <a:normAutofit fontScale="92500"/>
          </a:bodyPr>
          <a:lstStyle/>
          <a:p>
            <a:pPr>
              <a:lnSpc>
                <a:spcPct val="110000"/>
              </a:lnSpc>
              <a:spcBef>
                <a:spcPts val="0"/>
              </a:spcBef>
            </a:pPr>
            <a:r>
              <a:rPr lang="en-US" dirty="0"/>
              <a:t>Ellyn </a:t>
            </a:r>
            <a:r>
              <a:rPr lang="en-US" dirty="0" err="1"/>
              <a:t>Satter</a:t>
            </a:r>
            <a:r>
              <a:rPr lang="en-US" dirty="0"/>
              <a:t> Institute</a:t>
            </a:r>
          </a:p>
          <a:p>
            <a:pPr>
              <a:lnSpc>
                <a:spcPct val="110000"/>
              </a:lnSpc>
              <a:spcBef>
                <a:spcPts val="0"/>
              </a:spcBef>
            </a:pPr>
            <a:r>
              <a:rPr lang="en-US" dirty="0"/>
              <a:t>The Feeding Infants and Toddlers Study (2018)</a:t>
            </a:r>
          </a:p>
          <a:p>
            <a:pPr lvl="1">
              <a:lnSpc>
                <a:spcPct val="110000"/>
              </a:lnSpc>
              <a:spcBef>
                <a:spcPts val="0"/>
              </a:spcBef>
              <a:spcAft>
                <a:spcPts val="0"/>
              </a:spcAft>
            </a:pPr>
            <a:r>
              <a:rPr lang="en-US" dirty="0"/>
              <a:t>Key Learnings from the Nestlé Feeding Infants and Toddlers Study</a:t>
            </a:r>
          </a:p>
          <a:p>
            <a:pPr>
              <a:lnSpc>
                <a:spcPct val="110000"/>
              </a:lnSpc>
              <a:spcBef>
                <a:spcPts val="0"/>
              </a:spcBef>
            </a:pPr>
            <a:r>
              <a:rPr lang="en-US" dirty="0"/>
              <a:t>Scientific Report of the 2020 Dietary Guidelines Advisory Committee: Advisory Report to the Secretary of Agriculture and the Secretary of Health and Human Services. Dietary Guidelines Advisory Committee (2020).</a:t>
            </a:r>
          </a:p>
          <a:p>
            <a:pPr>
              <a:lnSpc>
                <a:spcPct val="110000"/>
              </a:lnSpc>
              <a:spcBef>
                <a:spcPts val="0"/>
              </a:spcBef>
            </a:pPr>
            <a:r>
              <a:rPr lang="en-US" dirty="0"/>
              <a:t>Nestle Nutrition Institute Toddler Hub.</a:t>
            </a:r>
          </a:p>
          <a:p>
            <a:pPr>
              <a:lnSpc>
                <a:spcPct val="110000"/>
              </a:lnSpc>
              <a:spcBef>
                <a:spcPts val="0"/>
              </a:spcBef>
            </a:pPr>
            <a:r>
              <a:rPr lang="en-US" dirty="0"/>
              <a:t>Is Your Toddler a Picky Eater Video </a:t>
            </a:r>
          </a:p>
        </p:txBody>
      </p:sp>
      <p:sp>
        <p:nvSpPr>
          <p:cNvPr id="8" name="TextBox 7">
            <a:extLst>
              <a:ext uri="{FF2B5EF4-FFF2-40B4-BE49-F238E27FC236}">
                <a16:creationId xmlns:a16="http://schemas.microsoft.com/office/drawing/2014/main" id="{84A0C996-19BA-41B8-87EB-CEF9307DF3B0}"/>
              </a:ext>
            </a:extLst>
          </p:cNvPr>
          <p:cNvSpPr txBox="1"/>
          <p:nvPr/>
        </p:nvSpPr>
        <p:spPr>
          <a:xfrm>
            <a:off x="5669440" y="6121561"/>
            <a:ext cx="6196495" cy="430887"/>
          </a:xfrm>
          <a:prstGeom prst="rect">
            <a:avLst/>
          </a:prstGeom>
          <a:solidFill>
            <a:schemeClr val="accent2">
              <a:lumMod val="20000"/>
              <a:lumOff val="80000"/>
            </a:schemeClr>
          </a:solidFill>
          <a:ln>
            <a:solidFill>
              <a:schemeClr val="tx2"/>
            </a:solidFill>
          </a:ln>
        </p:spPr>
        <p:txBody>
          <a:bodyPr wrap="square" rtlCol="0">
            <a:spAutoFit/>
          </a:bodyPr>
          <a:lstStyle/>
          <a:p>
            <a:pPr marL="117475" lvl="1">
              <a:buNone/>
            </a:pPr>
            <a:r>
              <a:rPr lang="en-US" sz="2200" dirty="0">
                <a:solidFill>
                  <a:schemeClr val="accent1">
                    <a:lumMod val="50000"/>
                  </a:schemeClr>
                </a:solidFill>
                <a:hlinkClick r:id="rId3">
                  <a:extLst>
                    <a:ext uri="{A12FA001-AC4F-418D-AE19-62706E023703}">
                      <ahyp:hlinkClr xmlns:ahyp="http://schemas.microsoft.com/office/drawing/2018/hyperlinkcolor" val="tx"/>
                    </a:ext>
                  </a:extLst>
                </a:hlinkClick>
              </a:rPr>
              <a:t>https://www.youtube.com/watch?v=We2DsUCbgf8</a:t>
            </a:r>
            <a:r>
              <a:rPr lang="en-US" sz="2200" dirty="0">
                <a:solidFill>
                  <a:schemeClr val="accent1">
                    <a:lumMod val="50000"/>
                  </a:schemeClr>
                </a:solidFill>
              </a:rPr>
              <a:t> </a:t>
            </a:r>
          </a:p>
        </p:txBody>
      </p:sp>
    </p:spTree>
    <p:extLst>
      <p:ext uri="{BB962C8B-B14F-4D97-AF65-F5344CB8AC3E}">
        <p14:creationId xmlns:p14="http://schemas.microsoft.com/office/powerpoint/2010/main" val="1854813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7D698-225D-410C-A3DC-DDF3399A76AE}"/>
              </a:ext>
            </a:extLst>
          </p:cNvPr>
          <p:cNvPicPr>
            <a:picLocks noChangeAspect="1"/>
          </p:cNvPicPr>
          <p:nvPr/>
        </p:nvPicPr>
        <p:blipFill rotWithShape="1">
          <a:blip r:embed="rId4"/>
          <a:srcRect l="26456" r="6109"/>
          <a:stretch/>
        </p:blipFill>
        <p:spPr>
          <a:xfrm>
            <a:off x="637673" y="1788693"/>
            <a:ext cx="2730838" cy="4323349"/>
          </a:xfrm>
          <a:prstGeom prst="rect">
            <a:avLst/>
          </a:prstGeom>
          <a:ln w="28575">
            <a:solidFill>
              <a:schemeClr val="accent4"/>
            </a:solidFill>
          </a:ln>
        </p:spPr>
      </p:pic>
      <p:sp>
        <p:nvSpPr>
          <p:cNvPr id="3" name="Title 2">
            <a:extLst>
              <a:ext uri="{FF2B5EF4-FFF2-40B4-BE49-F238E27FC236}">
                <a16:creationId xmlns:a16="http://schemas.microsoft.com/office/drawing/2014/main" id="{1EE3EC6E-C285-4C1E-B693-F36AEB5941C4}"/>
              </a:ext>
            </a:extLst>
          </p:cNvPr>
          <p:cNvSpPr>
            <a:spLocks noGrp="1"/>
          </p:cNvSpPr>
          <p:nvPr>
            <p:ph type="title"/>
          </p:nvPr>
        </p:nvSpPr>
        <p:spPr/>
        <p:txBody>
          <a:bodyPr/>
          <a:lstStyle/>
          <a:p>
            <a:r>
              <a:rPr lang="en-US"/>
              <a:t>To Sum It Up!</a:t>
            </a:r>
            <a:endParaRPr lang="en-US" dirty="0"/>
          </a:p>
        </p:txBody>
      </p:sp>
      <p:pic>
        <p:nvPicPr>
          <p:cNvPr id="4" name="Online Media 3">
            <a:hlinkClick r:id="" action="ppaction://media"/>
            <a:extLst>
              <a:ext uri="{FF2B5EF4-FFF2-40B4-BE49-F238E27FC236}">
                <a16:creationId xmlns:a16="http://schemas.microsoft.com/office/drawing/2014/main" id="{81125981-E872-467A-BFC4-4A6A896A153B}"/>
              </a:ext>
            </a:extLst>
          </p:cNvPr>
          <p:cNvPicPr>
            <a:picLocks noGrp="1" noRot="1" noChangeAspect="1"/>
          </p:cNvPicPr>
          <p:nvPr>
            <p:ph idx="4294967295"/>
            <a:videoFile r:link="rId1"/>
          </p:nvPr>
        </p:nvPicPr>
        <p:blipFill>
          <a:blip r:embed="rId5"/>
          <a:stretch>
            <a:fillRect/>
          </a:stretch>
        </p:blipFill>
        <p:spPr>
          <a:xfrm>
            <a:off x="3574528" y="1732547"/>
            <a:ext cx="7768684" cy="4403557"/>
          </a:xfrm>
        </p:spPr>
      </p:pic>
    </p:spTree>
    <p:extLst>
      <p:ext uri="{BB962C8B-B14F-4D97-AF65-F5344CB8AC3E}">
        <p14:creationId xmlns:p14="http://schemas.microsoft.com/office/powerpoint/2010/main" val="2958638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itle 3">
            <a:extLst>
              <a:ext uri="{FF2B5EF4-FFF2-40B4-BE49-F238E27FC236}">
                <a16:creationId xmlns:a16="http://schemas.microsoft.com/office/drawing/2014/main" id="{63F96AF6-5D9A-4537-A3A1-A9F05A7532F2}"/>
              </a:ext>
            </a:extLst>
          </p:cNvPr>
          <p:cNvSpPr>
            <a:spLocks noGrp="1" noChangeArrowheads="1"/>
          </p:cNvSpPr>
          <p:nvPr>
            <p:ph type="title"/>
          </p:nvPr>
        </p:nvSpPr>
        <p:spPr/>
        <p:txBody>
          <a:bodyPr/>
          <a:lstStyle/>
          <a:p>
            <a:r>
              <a:rPr lang="en-US" altLang="en-US"/>
              <a:t>USDA Nondiscrimination Statement</a:t>
            </a:r>
            <a:endParaRPr lang="en-US" altLang="en-US" dirty="0"/>
          </a:p>
        </p:txBody>
      </p:sp>
      <p:sp>
        <p:nvSpPr>
          <p:cNvPr id="2" name="Content Placeholder 1">
            <a:extLst>
              <a:ext uri="{FF2B5EF4-FFF2-40B4-BE49-F238E27FC236}">
                <a16:creationId xmlns:a16="http://schemas.microsoft.com/office/drawing/2014/main" id="{EE2104C2-F63E-401B-8CF5-E60A5C433F33}"/>
              </a:ext>
            </a:extLst>
          </p:cNvPr>
          <p:cNvSpPr>
            <a:spLocks noGrp="1"/>
          </p:cNvSpPr>
          <p:nvPr>
            <p:ph idx="1"/>
          </p:nvPr>
        </p:nvSpPr>
        <p:spPr/>
        <p:txBody>
          <a:bodyPr>
            <a:normAutofit fontScale="40000" lnSpcReduction="20000"/>
          </a:bodyPr>
          <a:lstStyle/>
          <a:p>
            <a:pPr marL="46038" indent="0">
              <a:spcBef>
                <a:spcPts val="0"/>
              </a:spcBef>
              <a:buNone/>
            </a:pPr>
            <a:r>
              <a:rPr lang="en-US" dirty="0"/>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p>
          <a:p>
            <a:pPr marL="46038" indent="0">
              <a:spcBef>
                <a:spcPts val="0"/>
              </a:spcBef>
              <a:buNone/>
            </a:pPr>
            <a:endParaRPr lang="en-US" dirty="0"/>
          </a:p>
          <a:p>
            <a:pPr marL="46038" indent="0">
              <a:spcBef>
                <a:spcPts val="0"/>
              </a:spcBef>
              <a:buNone/>
            </a:pPr>
            <a:r>
              <a:rPr lang="en-US" dirty="0"/>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 </a:t>
            </a:r>
          </a:p>
          <a:p>
            <a:pPr marL="46038" indent="0">
              <a:spcBef>
                <a:spcPts val="0"/>
              </a:spcBef>
              <a:buNone/>
            </a:pPr>
            <a:endParaRPr lang="en-US" dirty="0"/>
          </a:p>
          <a:p>
            <a:pPr marL="46038" indent="0">
              <a:spcBef>
                <a:spcPts val="0"/>
              </a:spcBef>
              <a:buNone/>
            </a:pPr>
            <a:r>
              <a:rPr lang="en-US" dirty="0"/>
              <a:t>To file a program complaint of discrimination, complete the </a:t>
            </a:r>
            <a:r>
              <a:rPr lang="en-US" dirty="0">
                <a:hlinkClick r:id="rId3"/>
              </a:rPr>
              <a:t>USDA Program Discrimination Complaint Form</a:t>
            </a:r>
            <a:r>
              <a:rPr lang="en-US" dirty="0"/>
              <a:t>, (AD-3027) found online at </a:t>
            </a:r>
            <a:r>
              <a:rPr lang="en-US" dirty="0">
                <a:hlinkClick r:id="rId4"/>
              </a:rPr>
              <a:t>http://www.ascr.usda.gov/complaint_filing_cust.html</a:t>
            </a:r>
            <a:r>
              <a:rPr lang="en-US" dirty="0"/>
              <a:t>, and at any USDA office, or write a letter addressed to USDA and provide in the letter all of the information requested in the form.  To request a copy of the complaint form, call (866) 632-9992. Submit your completed form or letter to USDA by: </a:t>
            </a:r>
          </a:p>
          <a:p>
            <a:pPr marL="46038" indent="0">
              <a:spcBef>
                <a:spcPts val="0"/>
              </a:spcBef>
              <a:buNone/>
            </a:pPr>
            <a:r>
              <a:rPr lang="en-US" dirty="0"/>
              <a:t> </a:t>
            </a:r>
          </a:p>
          <a:p>
            <a:pPr marL="287338" indent="-241300">
              <a:spcBef>
                <a:spcPts val="0"/>
              </a:spcBef>
              <a:buFont typeface="+mj-lt"/>
              <a:buAutoNum type="arabicParenR"/>
            </a:pPr>
            <a:r>
              <a:rPr lang="en-US" dirty="0"/>
              <a:t>Mail: U.S. Department of Agriculture </a:t>
            </a:r>
          </a:p>
          <a:p>
            <a:pPr marL="287338" indent="0">
              <a:spcBef>
                <a:spcPts val="0"/>
              </a:spcBef>
              <a:buNone/>
            </a:pPr>
            <a:r>
              <a:rPr lang="en-US" dirty="0"/>
              <a:t>Office of the Assistant Secretary for Civil Rights</a:t>
            </a:r>
          </a:p>
          <a:p>
            <a:pPr marL="287338" indent="0">
              <a:spcBef>
                <a:spcPts val="0"/>
              </a:spcBef>
              <a:buNone/>
            </a:pPr>
            <a:r>
              <a:rPr lang="en-US" dirty="0"/>
              <a:t>1400 Independence Avenue, SW </a:t>
            </a:r>
          </a:p>
          <a:p>
            <a:pPr marL="287338" indent="0">
              <a:spcBef>
                <a:spcPts val="0"/>
              </a:spcBef>
              <a:buNone/>
            </a:pPr>
            <a:r>
              <a:rPr lang="en-US" dirty="0"/>
              <a:t>Washington, D.C. 20250-9410;</a:t>
            </a:r>
          </a:p>
          <a:p>
            <a:pPr marL="339725" indent="-293688">
              <a:spcBef>
                <a:spcPts val="0"/>
              </a:spcBef>
              <a:buFont typeface="+mj-lt"/>
              <a:buAutoNum type="arabicParenR"/>
            </a:pPr>
            <a:endParaRPr lang="en-US" dirty="0"/>
          </a:p>
          <a:p>
            <a:pPr marL="287338" indent="-241300">
              <a:spcBef>
                <a:spcPts val="0"/>
              </a:spcBef>
              <a:buFont typeface="+mj-lt"/>
              <a:buAutoNum type="arabicParenR" startAt="2"/>
            </a:pPr>
            <a:r>
              <a:rPr lang="en-US" dirty="0"/>
              <a:t>Fax: (202) 690-7442; or </a:t>
            </a:r>
          </a:p>
          <a:p>
            <a:pPr marL="339725" indent="-293688">
              <a:spcBef>
                <a:spcPts val="0"/>
              </a:spcBef>
              <a:buFont typeface="+mj-lt"/>
              <a:buAutoNum type="arabicParenR" startAt="2"/>
            </a:pPr>
            <a:endParaRPr lang="en-US" dirty="0"/>
          </a:p>
          <a:p>
            <a:pPr marL="287338" indent="-241300">
              <a:spcBef>
                <a:spcPts val="0"/>
              </a:spcBef>
              <a:buFont typeface="+mj-lt"/>
              <a:buAutoNum type="arabicParenR" startAt="2"/>
            </a:pPr>
            <a:r>
              <a:rPr lang="en-US" dirty="0"/>
              <a:t>Email: </a:t>
            </a:r>
            <a:r>
              <a:rPr lang="en-US" dirty="0">
                <a:hlinkClick r:id="rId5"/>
              </a:rPr>
              <a:t>program.intake@usda.gov</a:t>
            </a:r>
            <a:r>
              <a:rPr lang="en-US" dirty="0"/>
              <a:t>. </a:t>
            </a:r>
          </a:p>
          <a:p>
            <a:pPr marL="46038" indent="0">
              <a:spcBef>
                <a:spcPts val="0"/>
              </a:spcBef>
              <a:buNone/>
            </a:pPr>
            <a:endParaRPr lang="en-US" dirty="0"/>
          </a:p>
          <a:p>
            <a:pPr marL="46038" indent="0">
              <a:spcBef>
                <a:spcPts val="0"/>
              </a:spcBef>
              <a:buNone/>
            </a:pPr>
            <a:r>
              <a:rPr lang="en-US" dirty="0"/>
              <a:t>This institution is an equal opportunity provider.</a:t>
            </a:r>
          </a:p>
          <a:p>
            <a:endParaRPr lang="en-US" dirty="0"/>
          </a:p>
        </p:txBody>
      </p:sp>
      <p:pic>
        <p:nvPicPr>
          <p:cNvPr id="375812" name="Content Placeholder 3">
            <a:extLst>
              <a:ext uri="{FF2B5EF4-FFF2-40B4-BE49-F238E27FC236}">
                <a16:creationId xmlns:a16="http://schemas.microsoft.com/office/drawing/2014/main" id="{E08155A9-118A-4FF6-B538-76C5C7E8EF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29700" y="4605338"/>
            <a:ext cx="12223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488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DB7660-0496-4487-B2AC-20A35B75311E}"/>
              </a:ext>
            </a:extLst>
          </p:cNvPr>
          <p:cNvPicPr>
            <a:picLocks noChangeAspect="1"/>
          </p:cNvPicPr>
          <p:nvPr/>
        </p:nvPicPr>
        <p:blipFill>
          <a:blip r:embed="rId3"/>
          <a:stretch>
            <a:fillRect/>
          </a:stretch>
        </p:blipFill>
        <p:spPr>
          <a:xfrm>
            <a:off x="8636929" y="516134"/>
            <a:ext cx="2438400" cy="2019057"/>
          </a:xfrm>
          <a:prstGeom prst="rect">
            <a:avLst/>
          </a:prstGeom>
          <a:ln>
            <a:solidFill>
              <a:schemeClr val="bg1">
                <a:lumMod val="75000"/>
              </a:schemeClr>
            </a:solidFill>
          </a:ln>
        </p:spPr>
      </p:pic>
      <p:sp>
        <p:nvSpPr>
          <p:cNvPr id="186371" name="Rectangle 2">
            <a:extLst>
              <a:ext uri="{FF2B5EF4-FFF2-40B4-BE49-F238E27FC236}">
                <a16:creationId xmlns:a16="http://schemas.microsoft.com/office/drawing/2014/main" id="{E7EBFA9B-7F52-4264-B76D-44247BE70CBA}"/>
              </a:ext>
            </a:extLst>
          </p:cNvPr>
          <p:cNvSpPr>
            <a:spLocks noGrp="1"/>
          </p:cNvSpPr>
          <p:nvPr>
            <p:ph type="title"/>
          </p:nvPr>
        </p:nvSpPr>
        <p:spPr/>
        <p:txBody>
          <a:bodyPr/>
          <a:lstStyle/>
          <a:p>
            <a:r>
              <a:rPr lang="en-US" altLang="en-US"/>
              <a:t>Attendance</a:t>
            </a:r>
            <a:endParaRPr lang="en-US" altLang="en-US" dirty="0"/>
          </a:p>
        </p:txBody>
      </p:sp>
      <p:sp>
        <p:nvSpPr>
          <p:cNvPr id="303107" name="Rectangle 3">
            <a:extLst>
              <a:ext uri="{FF2B5EF4-FFF2-40B4-BE49-F238E27FC236}">
                <a16:creationId xmlns:a16="http://schemas.microsoft.com/office/drawing/2014/main" id="{EBD7EF44-5A55-4DCF-B093-BD406FAAE07B}"/>
              </a:ext>
            </a:extLst>
          </p:cNvPr>
          <p:cNvSpPr>
            <a:spLocks noGrp="1" noChangeArrowheads="1"/>
          </p:cNvSpPr>
          <p:nvPr>
            <p:ph idx="1"/>
          </p:nvPr>
        </p:nvSpPr>
        <p:spPr/>
        <p:txBody>
          <a:bodyPr/>
          <a:lstStyle/>
          <a:p>
            <a:pPr marL="46038" indent="0">
              <a:buNone/>
            </a:pPr>
            <a:r>
              <a:rPr lang="en-US" altLang="en-US" dirty="0">
                <a:hlinkClick r:id="rId4"/>
              </a:rPr>
              <a:t>https://www.surveymonkey.com/r/K72VQQM</a:t>
            </a:r>
            <a:r>
              <a:rPr lang="en-US" altLang="en-US" dirty="0"/>
              <a:t> </a:t>
            </a:r>
          </a:p>
        </p:txBody>
      </p:sp>
      <p:sp>
        <p:nvSpPr>
          <p:cNvPr id="3" name="TextBox 2">
            <a:extLst>
              <a:ext uri="{FF2B5EF4-FFF2-40B4-BE49-F238E27FC236}">
                <a16:creationId xmlns:a16="http://schemas.microsoft.com/office/drawing/2014/main" id="{73F32A43-D598-4784-9C4D-2E6872806CA2}"/>
              </a:ext>
            </a:extLst>
          </p:cNvPr>
          <p:cNvSpPr txBox="1"/>
          <p:nvPr/>
        </p:nvSpPr>
        <p:spPr>
          <a:xfrm>
            <a:off x="990600" y="3061255"/>
            <a:ext cx="6648450" cy="2862322"/>
          </a:xfrm>
          <a:prstGeom prst="rect">
            <a:avLst/>
          </a:prstGeom>
          <a:solidFill>
            <a:schemeClr val="bg1">
              <a:lumMod val="85000"/>
            </a:schemeClr>
          </a:solidFill>
          <a:ln>
            <a:solidFill>
              <a:schemeClr val="accent1"/>
            </a:solidFill>
          </a:ln>
        </p:spPr>
        <p:txBody>
          <a:bodyPr wrap="square">
            <a:spAutoFit/>
          </a:bodyPr>
          <a:lstStyle/>
          <a:p>
            <a:pPr algn="ctr">
              <a:defRPr/>
            </a:pPr>
            <a:endParaRPr lang="en-US" dirty="0"/>
          </a:p>
          <a:p>
            <a:pPr algn="ctr">
              <a:defRPr/>
            </a:pPr>
            <a:r>
              <a:rPr lang="en-US" sz="2000" dirty="0"/>
              <a:t>Thank you for Attending!</a:t>
            </a:r>
          </a:p>
          <a:p>
            <a:pPr algn="ctr">
              <a:defRPr/>
            </a:pPr>
            <a:endParaRPr lang="en-US" sz="2000" dirty="0">
              <a:solidFill>
                <a:schemeClr val="accent5"/>
              </a:solidFill>
            </a:endParaRPr>
          </a:p>
          <a:p>
            <a:pPr algn="ctr">
              <a:defRPr/>
            </a:pPr>
            <a:r>
              <a:rPr lang="en-US" sz="2400" dirty="0">
                <a:solidFill>
                  <a:schemeClr val="tx1">
                    <a:lumMod val="85000"/>
                    <a:lumOff val="15000"/>
                  </a:schemeClr>
                </a:solidFill>
              </a:rPr>
              <a:t>Please contact us whenever you need assistance.</a:t>
            </a:r>
          </a:p>
          <a:p>
            <a:pPr algn="ctr">
              <a:defRPr/>
            </a:pPr>
            <a:endParaRPr lang="en-US" sz="2000" dirty="0"/>
          </a:p>
          <a:p>
            <a:pPr algn="ctr">
              <a:defRPr/>
            </a:pPr>
            <a:r>
              <a:rPr lang="en-US" sz="2000" dirty="0"/>
              <a:t>785-296-2276</a:t>
            </a:r>
          </a:p>
          <a:p>
            <a:pPr algn="ctr">
              <a:defRPr/>
            </a:pPr>
            <a:r>
              <a:rPr lang="en-US" sz="2000" dirty="0"/>
              <a:t>Child Nutrition &amp; Wellness</a:t>
            </a:r>
          </a:p>
          <a:p>
            <a:pPr algn="ctr">
              <a:defRPr/>
            </a:pPr>
            <a:r>
              <a:rPr lang="en-US" sz="2000" dirty="0">
                <a:solidFill>
                  <a:srgbClr val="C00000"/>
                </a:solidFill>
                <a:hlinkClick r:id="rId5"/>
              </a:rPr>
              <a:t>www.kn-eat.org</a:t>
            </a:r>
            <a:r>
              <a:rPr lang="en-US" sz="2000" dirty="0">
                <a:solidFill>
                  <a:srgbClr val="C00000"/>
                </a:solidFill>
              </a:rPr>
              <a:t> </a:t>
            </a:r>
          </a:p>
          <a:p>
            <a:pPr>
              <a:defRPr/>
            </a:pPr>
            <a:endParaRPr lang="en-US" dirty="0"/>
          </a:p>
        </p:txBody>
      </p:sp>
      <p:sp>
        <p:nvSpPr>
          <p:cNvPr id="13" name="TextBox 12">
            <a:extLst>
              <a:ext uri="{FF2B5EF4-FFF2-40B4-BE49-F238E27FC236}">
                <a16:creationId xmlns:a16="http://schemas.microsoft.com/office/drawing/2014/main" id="{4BFB2CA1-801B-4013-82B2-76D3309BD0E6}"/>
              </a:ext>
            </a:extLst>
          </p:cNvPr>
          <p:cNvSpPr txBox="1"/>
          <p:nvPr/>
        </p:nvSpPr>
        <p:spPr>
          <a:xfrm rot="20463421">
            <a:off x="9223693" y="1395833"/>
            <a:ext cx="1725510" cy="708025"/>
          </a:xfrm>
          <a:prstGeom prst="rect">
            <a:avLst/>
          </a:prstGeom>
          <a:noFill/>
        </p:spPr>
        <p:txBody>
          <a:bodyPr wrap="square">
            <a:spAutoFit/>
          </a:bodyPr>
          <a:lstStyle/>
          <a:p>
            <a:pPr>
              <a:defRPr/>
            </a:pPr>
            <a:r>
              <a:rPr lang="en-US" sz="4000" dirty="0">
                <a:solidFill>
                  <a:schemeClr val="bg1">
                    <a:lumMod val="75000"/>
                  </a:schemeClr>
                </a:solidFill>
              </a:rPr>
              <a:t>Sample</a:t>
            </a:r>
          </a:p>
        </p:txBody>
      </p:sp>
      <p:grpSp>
        <p:nvGrpSpPr>
          <p:cNvPr id="5" name="Group 4">
            <a:extLst>
              <a:ext uri="{FF2B5EF4-FFF2-40B4-BE49-F238E27FC236}">
                <a16:creationId xmlns:a16="http://schemas.microsoft.com/office/drawing/2014/main" id="{F3592000-8761-417F-8E95-6659DCEF073D}"/>
              </a:ext>
            </a:extLst>
          </p:cNvPr>
          <p:cNvGrpSpPr/>
          <p:nvPr/>
        </p:nvGrpSpPr>
        <p:grpSpPr>
          <a:xfrm>
            <a:off x="8579000" y="3224555"/>
            <a:ext cx="2438400" cy="3256363"/>
            <a:chOff x="8579000" y="2990380"/>
            <a:chExt cx="2438400" cy="3256363"/>
          </a:xfrm>
        </p:grpSpPr>
        <p:sp>
          <p:nvSpPr>
            <p:cNvPr id="185352" name="TextBox 4">
              <a:extLst>
                <a:ext uri="{FF2B5EF4-FFF2-40B4-BE49-F238E27FC236}">
                  <a16:creationId xmlns:a16="http://schemas.microsoft.com/office/drawing/2014/main" id="{9009ADC1-4EC5-4B24-8EC3-2B50B31B5DFB}"/>
                </a:ext>
              </a:extLst>
            </p:cNvPr>
            <p:cNvSpPr txBox="1">
              <a:spLocks noChangeArrowheads="1"/>
            </p:cNvSpPr>
            <p:nvPr/>
          </p:nvSpPr>
          <p:spPr bwMode="auto">
            <a:xfrm>
              <a:off x="8931135" y="5600412"/>
              <a:ext cx="18822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ctr"/>
              <a:r>
                <a:rPr lang="en-US" altLang="en-US" dirty="0"/>
                <a:t>Mealtimes with </a:t>
              </a:r>
            </a:p>
            <a:p>
              <a:pPr algn="ctr"/>
              <a:r>
                <a:rPr lang="en-US" altLang="en-US" dirty="0"/>
                <a:t>Toddlers</a:t>
              </a:r>
            </a:p>
          </p:txBody>
        </p:sp>
        <p:pic>
          <p:nvPicPr>
            <p:cNvPr id="4" name="Picture 3">
              <a:extLst>
                <a:ext uri="{FF2B5EF4-FFF2-40B4-BE49-F238E27FC236}">
                  <a16:creationId xmlns:a16="http://schemas.microsoft.com/office/drawing/2014/main" id="{7B0DB50C-3580-405A-8483-215F97935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9000" y="2990380"/>
              <a:ext cx="2438400" cy="2438400"/>
            </a:xfrm>
            <a:prstGeom prst="rect">
              <a:avLst/>
            </a:prstGeom>
          </p:spPr>
        </p:pic>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A14905-169D-4BDA-9875-7C2F09326D7E}"/>
              </a:ext>
            </a:extLst>
          </p:cNvPr>
          <p:cNvSpPr>
            <a:spLocks noGrp="1"/>
          </p:cNvSpPr>
          <p:nvPr>
            <p:ph type="title"/>
          </p:nvPr>
        </p:nvSpPr>
        <p:spPr/>
        <p:txBody>
          <a:bodyPr/>
          <a:lstStyle/>
          <a:p>
            <a:r>
              <a:rPr lang="en-US"/>
              <a:t>Toddler Times: Beyond Nourishment</a:t>
            </a:r>
            <a:endParaRPr lang="en-US" dirty="0"/>
          </a:p>
        </p:txBody>
      </p:sp>
      <p:sp>
        <p:nvSpPr>
          <p:cNvPr id="2" name="Content Placeholder 1">
            <a:extLst>
              <a:ext uri="{FF2B5EF4-FFF2-40B4-BE49-F238E27FC236}">
                <a16:creationId xmlns:a16="http://schemas.microsoft.com/office/drawing/2014/main" id="{30F77487-C9D0-4E4A-AB27-9E131EFA3A70}"/>
              </a:ext>
            </a:extLst>
          </p:cNvPr>
          <p:cNvSpPr>
            <a:spLocks noGrp="1"/>
          </p:cNvSpPr>
          <p:nvPr>
            <p:ph idx="1"/>
          </p:nvPr>
        </p:nvSpPr>
        <p:spPr/>
        <p:txBody>
          <a:bodyPr/>
          <a:lstStyle/>
          <a:p>
            <a:r>
              <a:rPr lang="en-US" dirty="0"/>
              <a:t>Social skills</a:t>
            </a:r>
          </a:p>
          <a:p>
            <a:r>
              <a:rPr lang="en-US" dirty="0"/>
              <a:t>Self-expression</a:t>
            </a:r>
          </a:p>
          <a:p>
            <a:r>
              <a:rPr lang="en-US" dirty="0"/>
              <a:t>Confidence</a:t>
            </a:r>
          </a:p>
          <a:p>
            <a:r>
              <a:rPr lang="en-US" dirty="0"/>
              <a:t>Motor skills</a:t>
            </a:r>
          </a:p>
        </p:txBody>
      </p:sp>
      <p:pic>
        <p:nvPicPr>
          <p:cNvPr id="4" name="Picture 3">
            <a:extLst>
              <a:ext uri="{FF2B5EF4-FFF2-40B4-BE49-F238E27FC236}">
                <a16:creationId xmlns:a16="http://schemas.microsoft.com/office/drawing/2014/main" id="{AF753472-7F59-407B-B1B1-C17B5490940B}"/>
              </a:ext>
            </a:extLst>
          </p:cNvPr>
          <p:cNvPicPr>
            <a:picLocks noChangeAspect="1"/>
          </p:cNvPicPr>
          <p:nvPr/>
        </p:nvPicPr>
        <p:blipFill>
          <a:blip r:embed="rId3"/>
          <a:stretch>
            <a:fillRect/>
          </a:stretch>
        </p:blipFill>
        <p:spPr>
          <a:xfrm>
            <a:off x="5847566" y="2057400"/>
            <a:ext cx="4493485" cy="2743200"/>
          </a:xfrm>
          <a:prstGeom prst="rect">
            <a:avLst/>
          </a:prstGeom>
          <a:ln w="28575">
            <a:solidFill>
              <a:schemeClr val="accent5">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3651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lgn="ctr"/>
            <a:r>
              <a:rPr lang="en-US" dirty="0"/>
              <a:t>Thank You for Attending!</a:t>
            </a:r>
          </a:p>
        </p:txBody>
      </p:sp>
      <p:sp>
        <p:nvSpPr>
          <p:cNvPr id="4" name="Content Placeholder 3">
            <a:extLst>
              <a:ext uri="{FF2B5EF4-FFF2-40B4-BE49-F238E27FC236}">
                <a16:creationId xmlns:a16="http://schemas.microsoft.com/office/drawing/2014/main" id="{A7C1FBAB-95F1-4E76-A6F7-2685622AC133}"/>
              </a:ext>
            </a:extLst>
          </p:cNvPr>
          <p:cNvSpPr>
            <a:spLocks noGrp="1"/>
          </p:cNvSpPr>
          <p:nvPr>
            <p:ph idx="1"/>
          </p:nvPr>
        </p:nvSpPr>
        <p:spPr/>
        <p:txBody>
          <a:bodyPr/>
          <a:lstStyle/>
          <a:p>
            <a:pPr marL="46038" indent="0" algn="ctr">
              <a:lnSpc>
                <a:spcPct val="150000"/>
              </a:lnSpc>
              <a:spcBef>
                <a:spcPts val="0"/>
              </a:spcBef>
              <a:buNone/>
            </a:pPr>
            <a:r>
              <a:rPr lang="en-US" dirty="0">
                <a:solidFill>
                  <a:schemeClr val="accent1">
                    <a:lumMod val="50000"/>
                  </a:schemeClr>
                </a:solidFill>
              </a:rPr>
              <a:t>Please contact us whenever you need assistance.</a:t>
            </a:r>
          </a:p>
          <a:p>
            <a:pPr marL="46038" indent="0" algn="ctr">
              <a:lnSpc>
                <a:spcPct val="150000"/>
              </a:lnSpc>
              <a:spcBef>
                <a:spcPts val="0"/>
              </a:spcBef>
              <a:buNone/>
            </a:pPr>
            <a:r>
              <a:rPr lang="en-US" dirty="0">
                <a:solidFill>
                  <a:schemeClr val="accent1">
                    <a:lumMod val="50000"/>
                  </a:schemeClr>
                </a:solidFill>
              </a:rPr>
              <a:t>Child Nutrition &amp; Wellness, KSDE</a:t>
            </a:r>
          </a:p>
          <a:p>
            <a:pPr marL="46038" indent="0" algn="ctr">
              <a:lnSpc>
                <a:spcPct val="150000"/>
              </a:lnSpc>
              <a:spcBef>
                <a:spcPts val="0"/>
              </a:spcBef>
              <a:buNone/>
            </a:pPr>
            <a:r>
              <a:rPr lang="en-US" dirty="0">
                <a:solidFill>
                  <a:schemeClr val="accent1">
                    <a:lumMod val="50000"/>
                  </a:schemeClr>
                </a:solidFill>
              </a:rPr>
              <a:t>785-296-2276</a:t>
            </a:r>
          </a:p>
          <a:p>
            <a:pPr marL="46038" indent="0" algn="ctr">
              <a:lnSpc>
                <a:spcPct val="150000"/>
              </a:lnSpc>
              <a:spcBef>
                <a:spcPts val="0"/>
              </a:spcBef>
              <a:buNone/>
            </a:pPr>
            <a:r>
              <a:rPr lang="en-US" dirty="0"/>
              <a:t> </a:t>
            </a:r>
            <a:r>
              <a:rPr lang="en-US" u="sng" dirty="0">
                <a:solidFill>
                  <a:srgbClr val="FFC000"/>
                </a:solidFill>
                <a:hlinkClick r:id="rId3"/>
              </a:rPr>
              <a:t>www.kn-eat.org</a:t>
            </a:r>
            <a:endParaRPr lang="en-US" dirty="0"/>
          </a:p>
          <a:p>
            <a:endParaRPr lang="en-US" dirty="0"/>
          </a:p>
        </p:txBody>
      </p:sp>
    </p:spTree>
    <p:extLst>
      <p:ext uri="{BB962C8B-B14F-4D97-AF65-F5344CB8AC3E}">
        <p14:creationId xmlns:p14="http://schemas.microsoft.com/office/powerpoint/2010/main" val="610127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3A93EB-68D0-43DF-9F87-9238782A60FE}"/>
              </a:ext>
            </a:extLst>
          </p:cNvPr>
          <p:cNvSpPr>
            <a:spLocks noGrp="1"/>
          </p:cNvSpPr>
          <p:nvPr>
            <p:ph type="title"/>
          </p:nvPr>
        </p:nvSpPr>
        <p:spPr>
          <a:xfrm>
            <a:off x="841248" y="609599"/>
            <a:ext cx="10506456" cy="1807029"/>
          </a:xfrm>
        </p:spPr>
        <p:txBody>
          <a:bodyPr/>
          <a:lstStyle/>
          <a:p>
            <a:pPr>
              <a:lnSpc>
                <a:spcPct val="100000"/>
              </a:lnSpc>
            </a:pPr>
            <a:r>
              <a:rPr lang="en-US" dirty="0"/>
              <a:t>Food for the </a:t>
            </a:r>
            <a:br>
              <a:rPr lang="en-US" dirty="0"/>
            </a:br>
            <a:r>
              <a:rPr lang="en-US" dirty="0"/>
              <a:t>Toddler Years</a:t>
            </a:r>
          </a:p>
        </p:txBody>
      </p:sp>
      <p:pic>
        <p:nvPicPr>
          <p:cNvPr id="5" name="Picture 4">
            <a:extLst>
              <a:ext uri="{FF2B5EF4-FFF2-40B4-BE49-F238E27FC236}">
                <a16:creationId xmlns:a16="http://schemas.microsoft.com/office/drawing/2014/main" id="{D7BAB312-AA05-4ACC-9A2D-1D1BD9A40E1D}"/>
              </a:ext>
            </a:extLst>
          </p:cNvPr>
          <p:cNvPicPr>
            <a:picLocks noChangeAspect="1"/>
          </p:cNvPicPr>
          <p:nvPr/>
        </p:nvPicPr>
        <p:blipFill>
          <a:blip r:embed="rId3"/>
          <a:stretch>
            <a:fillRect/>
          </a:stretch>
        </p:blipFill>
        <p:spPr>
          <a:xfrm>
            <a:off x="6096000" y="609600"/>
            <a:ext cx="4212567" cy="5801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684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E5A75-0BD9-4032-BEBF-8F29831F173B}"/>
              </a:ext>
            </a:extLst>
          </p:cNvPr>
          <p:cNvPicPr>
            <a:picLocks noChangeAspect="1"/>
          </p:cNvPicPr>
          <p:nvPr/>
        </p:nvPicPr>
        <p:blipFill>
          <a:blip r:embed="rId4"/>
          <a:stretch>
            <a:fillRect/>
          </a:stretch>
        </p:blipFill>
        <p:spPr>
          <a:xfrm>
            <a:off x="8845722" y="1886891"/>
            <a:ext cx="2518964" cy="4226966"/>
          </a:xfrm>
          <a:prstGeom prst="rect">
            <a:avLst/>
          </a:prstGeom>
          <a:ln w="28575">
            <a:solidFill>
              <a:schemeClr val="accent4"/>
            </a:solidFill>
          </a:ln>
        </p:spPr>
      </p:pic>
      <p:sp>
        <p:nvSpPr>
          <p:cNvPr id="3" name="Title 2">
            <a:extLst>
              <a:ext uri="{FF2B5EF4-FFF2-40B4-BE49-F238E27FC236}">
                <a16:creationId xmlns:a16="http://schemas.microsoft.com/office/drawing/2014/main" id="{C8C2C1F9-9422-49FD-904E-BE3143D63A86}"/>
              </a:ext>
            </a:extLst>
          </p:cNvPr>
          <p:cNvSpPr>
            <a:spLocks noGrp="1"/>
          </p:cNvSpPr>
          <p:nvPr>
            <p:ph type="title"/>
          </p:nvPr>
        </p:nvSpPr>
        <p:spPr/>
        <p:txBody>
          <a:bodyPr/>
          <a:lstStyle/>
          <a:p>
            <a:r>
              <a:rPr lang="en-US" dirty="0" err="1"/>
              <a:t>Gotta</a:t>
            </a:r>
            <a:r>
              <a:rPr lang="en-US" dirty="0"/>
              <a:t> Have Milk! </a:t>
            </a:r>
          </a:p>
        </p:txBody>
      </p:sp>
      <p:pic>
        <p:nvPicPr>
          <p:cNvPr id="6" name="Online Media 5">
            <a:hlinkClick r:id="" action="ppaction://media"/>
            <a:extLst>
              <a:ext uri="{FF2B5EF4-FFF2-40B4-BE49-F238E27FC236}">
                <a16:creationId xmlns:a16="http://schemas.microsoft.com/office/drawing/2014/main" id="{E293032F-2E01-4F23-9E18-7776D90F13DE}"/>
              </a:ext>
            </a:extLst>
          </p:cNvPr>
          <p:cNvPicPr>
            <a:picLocks noRot="1" noChangeAspect="1"/>
          </p:cNvPicPr>
          <p:nvPr>
            <a:videoFile r:link="rId1"/>
          </p:nvPr>
        </p:nvPicPr>
        <p:blipFill>
          <a:blip r:embed="rId5"/>
          <a:stretch>
            <a:fillRect/>
          </a:stretch>
        </p:blipFill>
        <p:spPr>
          <a:xfrm>
            <a:off x="1143000" y="1871055"/>
            <a:ext cx="7542758" cy="4242801"/>
          </a:xfrm>
          <a:prstGeom prst="rect">
            <a:avLst/>
          </a:prstGeom>
        </p:spPr>
      </p:pic>
    </p:spTree>
    <p:extLst>
      <p:ext uri="{BB962C8B-B14F-4D97-AF65-F5344CB8AC3E}">
        <p14:creationId xmlns:p14="http://schemas.microsoft.com/office/powerpoint/2010/main" val="2191348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The Typical Toddler</a:t>
            </a:r>
          </a:p>
        </p:txBody>
      </p:sp>
      <p:sp>
        <p:nvSpPr>
          <p:cNvPr id="9" name="Text Placeholder 8">
            <a:extLst>
              <a:ext uri="{FF2B5EF4-FFF2-40B4-BE49-F238E27FC236}">
                <a16:creationId xmlns:a16="http://schemas.microsoft.com/office/drawing/2014/main" id="{0D7F7933-4353-4669-9509-937663562E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5525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F25BA0-7805-431F-871F-223F02AC6111}"/>
              </a:ext>
            </a:extLst>
          </p:cNvPr>
          <p:cNvSpPr>
            <a:spLocks noGrp="1"/>
          </p:cNvSpPr>
          <p:nvPr>
            <p:ph type="title"/>
          </p:nvPr>
        </p:nvSpPr>
        <p:spPr/>
        <p:txBody>
          <a:bodyPr/>
          <a:lstStyle/>
          <a:p>
            <a:r>
              <a:rPr lang="en-US"/>
              <a:t>1 Year Old</a:t>
            </a:r>
            <a:endParaRPr lang="en-US" dirty="0"/>
          </a:p>
        </p:txBody>
      </p:sp>
      <p:sp>
        <p:nvSpPr>
          <p:cNvPr id="2" name="Content Placeholder 1">
            <a:extLst>
              <a:ext uri="{FF2B5EF4-FFF2-40B4-BE49-F238E27FC236}">
                <a16:creationId xmlns:a16="http://schemas.microsoft.com/office/drawing/2014/main" id="{5D8458DB-AC73-43F4-9A98-24F5A3611879}"/>
              </a:ext>
            </a:extLst>
          </p:cNvPr>
          <p:cNvSpPr>
            <a:spLocks noGrp="1"/>
          </p:cNvSpPr>
          <p:nvPr>
            <p:ph idx="1"/>
          </p:nvPr>
        </p:nvSpPr>
        <p:spPr/>
        <p:txBody>
          <a:bodyPr/>
          <a:lstStyle/>
          <a:p>
            <a:r>
              <a:rPr lang="en-US" dirty="0"/>
              <a:t>Appetite varies from day to day</a:t>
            </a:r>
          </a:p>
          <a:p>
            <a:r>
              <a:rPr lang="en-US" dirty="0"/>
              <a:t>Drinks from a cup with assistance</a:t>
            </a:r>
          </a:p>
          <a:p>
            <a:r>
              <a:rPr lang="en-US" dirty="0"/>
              <a:t>Eats with fingers and utensils</a:t>
            </a:r>
          </a:p>
          <a:p>
            <a:r>
              <a:rPr lang="en-US" dirty="0"/>
              <a:t>Very messy!</a:t>
            </a:r>
          </a:p>
        </p:txBody>
      </p:sp>
      <p:sp>
        <p:nvSpPr>
          <p:cNvPr id="10" name="TextBox 9">
            <a:extLst>
              <a:ext uri="{FF2B5EF4-FFF2-40B4-BE49-F238E27FC236}">
                <a16:creationId xmlns:a16="http://schemas.microsoft.com/office/drawing/2014/main" id="{80B7805B-8E84-4030-92F0-E0FE583B610D}"/>
              </a:ext>
            </a:extLst>
          </p:cNvPr>
          <p:cNvSpPr txBox="1"/>
          <p:nvPr/>
        </p:nvSpPr>
        <p:spPr>
          <a:xfrm>
            <a:off x="7717970" y="1469571"/>
            <a:ext cx="3297899" cy="4524315"/>
          </a:xfrm>
          <a:prstGeom prst="rect">
            <a:avLst/>
          </a:prstGeom>
          <a:solidFill>
            <a:schemeClr val="accent5">
              <a:lumMod val="20000"/>
              <a:lumOff val="80000"/>
            </a:schemeClr>
          </a:solidFill>
          <a:ln w="28575">
            <a:solidFill>
              <a:schemeClr val="tx2"/>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1">
                    <a:lumMod val="65000"/>
                    <a:lumOff val="35000"/>
                  </a:schemeClr>
                </a:solidFill>
                <a:latin typeface="Candara" panose="020E0502030303020204" pitchFamily="34" charset="0"/>
              </a:rPr>
              <a:t>Worried about a mess? </a:t>
            </a:r>
          </a:p>
          <a:p>
            <a:pPr algn="ctr"/>
            <a:r>
              <a:rPr lang="en-US" b="1" dirty="0">
                <a:solidFill>
                  <a:schemeClr val="tx1">
                    <a:lumMod val="65000"/>
                    <a:lumOff val="35000"/>
                  </a:schemeClr>
                </a:solidFill>
                <a:latin typeface="Candara" panose="020E0502030303020204" pitchFamily="34" charset="0"/>
              </a:rPr>
              <a:t>Put newspaper or a plastic mat on the floor under the child’s high chair or booster seat. This can help with cleanup.</a:t>
            </a:r>
          </a:p>
          <a:p>
            <a:pPr algn="ctr"/>
            <a:endParaRPr lang="en-US" b="1" dirty="0">
              <a:solidFill>
                <a:schemeClr val="tx1">
                  <a:lumMod val="65000"/>
                  <a:lumOff val="35000"/>
                </a:schemeClr>
              </a:solidFill>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endParaRPr lang="en-US" b="1" dirty="0">
              <a:latin typeface="Candara" panose="020E0502030303020204" pitchFamily="34" charset="0"/>
            </a:endParaRPr>
          </a:p>
          <a:p>
            <a:r>
              <a:rPr lang="en-US" b="1" dirty="0">
                <a:latin typeface="Candara" panose="020E0502030303020204" pitchFamily="34" charset="0"/>
              </a:rPr>
              <a:t>      </a:t>
            </a:r>
          </a:p>
          <a:p>
            <a:endParaRPr lang="en-US" b="1" dirty="0">
              <a:latin typeface="Candara" panose="020E0502030303020204" pitchFamily="34" charset="0"/>
            </a:endParaRPr>
          </a:p>
        </p:txBody>
      </p:sp>
      <p:pic>
        <p:nvPicPr>
          <p:cNvPr id="9" name="Picture 8">
            <a:extLst>
              <a:ext uri="{FF2B5EF4-FFF2-40B4-BE49-F238E27FC236}">
                <a16:creationId xmlns:a16="http://schemas.microsoft.com/office/drawing/2014/main" id="{B8095DC9-29AB-49E5-AC8F-C4DDE205D508}"/>
              </a:ext>
            </a:extLst>
          </p:cNvPr>
          <p:cNvPicPr>
            <a:picLocks noChangeAspect="1"/>
          </p:cNvPicPr>
          <p:nvPr/>
        </p:nvPicPr>
        <p:blipFill>
          <a:blip r:embed="rId3"/>
          <a:stretch>
            <a:fillRect/>
          </a:stretch>
        </p:blipFill>
        <p:spPr>
          <a:xfrm>
            <a:off x="8362142" y="3130116"/>
            <a:ext cx="2009556" cy="2643569"/>
          </a:xfrm>
          <a:prstGeom prst="rect">
            <a:avLst/>
          </a:prstGeom>
          <a:solidFill>
            <a:schemeClr val="tx2"/>
          </a:solidFill>
          <a:ln>
            <a:solidFill>
              <a:schemeClr val="tx2"/>
            </a:solidFill>
          </a:ln>
        </p:spPr>
      </p:pic>
    </p:spTree>
    <p:extLst>
      <p:ext uri="{BB962C8B-B14F-4D97-AF65-F5344CB8AC3E}">
        <p14:creationId xmlns:p14="http://schemas.microsoft.com/office/powerpoint/2010/main" val="13539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A766F-24A9-4B1C-B0E3-C1A320F9F22A}"/>
              </a:ext>
            </a:extLst>
          </p:cNvPr>
          <p:cNvSpPr>
            <a:spLocks noGrp="1"/>
          </p:cNvSpPr>
          <p:nvPr>
            <p:ph type="title"/>
          </p:nvPr>
        </p:nvSpPr>
        <p:spPr/>
        <p:txBody>
          <a:bodyPr/>
          <a:lstStyle/>
          <a:p>
            <a:r>
              <a:rPr lang="en-US"/>
              <a:t>2 Year Old</a:t>
            </a:r>
            <a:endParaRPr lang="en-US" dirty="0"/>
          </a:p>
        </p:txBody>
      </p:sp>
      <p:sp>
        <p:nvSpPr>
          <p:cNvPr id="2" name="Content Placeholder 1">
            <a:extLst>
              <a:ext uri="{FF2B5EF4-FFF2-40B4-BE49-F238E27FC236}">
                <a16:creationId xmlns:a16="http://schemas.microsoft.com/office/drawing/2014/main" id="{362C1860-99D3-4505-892A-DF61A2ED8CF4}"/>
              </a:ext>
            </a:extLst>
          </p:cNvPr>
          <p:cNvSpPr>
            <a:spLocks noGrp="1"/>
          </p:cNvSpPr>
          <p:nvPr>
            <p:ph idx="1"/>
          </p:nvPr>
        </p:nvSpPr>
        <p:spPr/>
        <p:txBody>
          <a:bodyPr/>
          <a:lstStyle/>
          <a:p>
            <a:r>
              <a:rPr lang="en-US" dirty="0"/>
              <a:t>Can use a spoon and drink from a cup</a:t>
            </a:r>
          </a:p>
          <a:p>
            <a:r>
              <a:rPr lang="en-US" dirty="0"/>
              <a:t>Can be easily distracted</a:t>
            </a:r>
          </a:p>
          <a:p>
            <a:r>
              <a:rPr lang="en-US" dirty="0"/>
              <a:t>Growth slows and appetite drops</a:t>
            </a:r>
          </a:p>
          <a:p>
            <a:r>
              <a:rPr lang="en-US" dirty="0"/>
              <a:t>Develop likes and dislikes</a:t>
            </a:r>
          </a:p>
          <a:p>
            <a:r>
              <a:rPr lang="en-US" dirty="0"/>
              <a:t>Can be very messy</a:t>
            </a:r>
          </a:p>
          <a:p>
            <a:r>
              <a:rPr lang="en-US" dirty="0"/>
              <a:t>May suddenly refuse certain foods</a:t>
            </a:r>
          </a:p>
          <a:p>
            <a:endParaRPr lang="en-US" dirty="0"/>
          </a:p>
        </p:txBody>
      </p:sp>
      <p:pic>
        <p:nvPicPr>
          <p:cNvPr id="7" name="Picture 6">
            <a:extLst>
              <a:ext uri="{FF2B5EF4-FFF2-40B4-BE49-F238E27FC236}">
                <a16:creationId xmlns:a16="http://schemas.microsoft.com/office/drawing/2014/main" id="{565741E7-3D6C-46EA-AD3B-DAAC68B8218B}"/>
              </a:ext>
            </a:extLst>
          </p:cNvPr>
          <p:cNvPicPr>
            <a:picLocks noChangeAspect="1"/>
          </p:cNvPicPr>
          <p:nvPr/>
        </p:nvPicPr>
        <p:blipFill>
          <a:blip r:embed="rId3">
            <a:duotone>
              <a:prstClr val="black"/>
              <a:schemeClr val="accent3">
                <a:tint val="45000"/>
                <a:satMod val="400000"/>
              </a:schemeClr>
            </a:duotone>
          </a:blip>
          <a:stretch>
            <a:fillRect/>
          </a:stretch>
        </p:blipFill>
        <p:spPr>
          <a:xfrm>
            <a:off x="7930248" y="1773756"/>
            <a:ext cx="3704136" cy="366548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19AA51E-8917-4ED5-A773-CBD950A522AF}"/>
              </a:ext>
            </a:extLst>
          </p:cNvPr>
          <p:cNvPicPr>
            <a:picLocks noChangeAspect="1"/>
          </p:cNvPicPr>
          <p:nvPr/>
        </p:nvPicPr>
        <p:blipFill>
          <a:blip r:embed="rId4"/>
          <a:stretch>
            <a:fillRect/>
          </a:stretch>
        </p:blipFill>
        <p:spPr>
          <a:xfrm>
            <a:off x="8461711" y="2974058"/>
            <a:ext cx="2641210" cy="21451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20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Custom 16">
      <a:dk1>
        <a:sysClr val="windowText" lastClr="000000"/>
      </a:dk1>
      <a:lt1>
        <a:sysClr val="window" lastClr="FFFFFF"/>
      </a:lt1>
      <a:dk2>
        <a:srgbClr val="454551"/>
      </a:dk2>
      <a:lt2>
        <a:srgbClr val="D8D9DC"/>
      </a:lt2>
      <a:accent1>
        <a:srgbClr val="A5A5A5"/>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1465</TotalTime>
  <Words>7399</Words>
  <Application>Microsoft Office PowerPoint</Application>
  <PresentationFormat>Widescreen</PresentationFormat>
  <Paragraphs>535</Paragraphs>
  <Slides>40</Slides>
  <Notes>40</Notes>
  <HiddenSlides>1</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Candara</vt:lpstr>
      <vt:lpstr>Corbel</vt:lpstr>
      <vt:lpstr>Leelawadee UI</vt:lpstr>
      <vt:lpstr>Open Sans</vt:lpstr>
      <vt:lpstr>Times New Roman</vt:lpstr>
      <vt:lpstr>Wingdings</vt:lpstr>
      <vt:lpstr>Basis</vt:lpstr>
      <vt:lpstr>Mealtimes  with Toddlers</vt:lpstr>
      <vt:lpstr>Class Logistics</vt:lpstr>
      <vt:lpstr>Objectives</vt:lpstr>
      <vt:lpstr>Toddler Times: Beyond Nourishment</vt:lpstr>
      <vt:lpstr>Food for the  Toddler Years</vt:lpstr>
      <vt:lpstr>Gotta Have Milk! </vt:lpstr>
      <vt:lpstr>The Typical Toddler</vt:lpstr>
      <vt:lpstr>1 Year Old</vt:lpstr>
      <vt:lpstr>2 Year Old</vt:lpstr>
      <vt:lpstr>Toddler Cues</vt:lpstr>
      <vt:lpstr>Toddler Cues</vt:lpstr>
      <vt:lpstr>Picky Eater or Perfectly Natural?</vt:lpstr>
      <vt:lpstr>Food Jags</vt:lpstr>
      <vt:lpstr>Food Phobia</vt:lpstr>
      <vt:lpstr>Encourage Children to Try  New Foods</vt:lpstr>
      <vt:lpstr>Toddlers At The Table</vt:lpstr>
      <vt:lpstr>Toddler-Friendly Foods</vt:lpstr>
      <vt:lpstr>Assist Children in Learning How to Feed Themselves</vt:lpstr>
      <vt:lpstr>Practice Makes Perfect!</vt:lpstr>
      <vt:lpstr>Division of Responsibility in Feeding</vt:lpstr>
      <vt:lpstr>What are some examples of your “job” as the adult?</vt:lpstr>
      <vt:lpstr>What would be some examples of the “job” of the child?</vt:lpstr>
      <vt:lpstr>Don’t Bargain for Bites</vt:lpstr>
      <vt:lpstr>Help Them Know When They Have Had Enough</vt:lpstr>
      <vt:lpstr>Toddler Talk</vt:lpstr>
      <vt:lpstr>Toddler Talk</vt:lpstr>
      <vt:lpstr>Toddler Talk</vt:lpstr>
      <vt:lpstr>Too Early To Teach Good Manners? </vt:lpstr>
      <vt:lpstr>Food Without The Fuss!</vt:lpstr>
      <vt:lpstr>Share Successes  With Families</vt:lpstr>
      <vt:lpstr>Share Successes with Families</vt:lpstr>
      <vt:lpstr>Be A Healthy Role Model</vt:lpstr>
      <vt:lpstr>Resources</vt:lpstr>
      <vt:lpstr>PowerPoint Presentation</vt:lpstr>
      <vt:lpstr>PowerPoint Presentation</vt:lpstr>
      <vt:lpstr>Research and Recommendations</vt:lpstr>
      <vt:lpstr>To Sum It Up!</vt:lpstr>
      <vt:lpstr>USDA Nondiscrimination Statement</vt:lpstr>
      <vt:lpstr>Attendance</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J. Boggs</dc:creator>
  <cp:lastModifiedBy>Meg J. Boggs</cp:lastModifiedBy>
  <cp:revision>82</cp:revision>
  <cp:lastPrinted>2021-02-17T21:37:18Z</cp:lastPrinted>
  <dcterms:created xsi:type="dcterms:W3CDTF">2021-02-05T19:55:42Z</dcterms:created>
  <dcterms:modified xsi:type="dcterms:W3CDTF">2021-02-25T16:43:08Z</dcterms:modified>
</cp:coreProperties>
</file>