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51"/>
  </p:notesMasterIdLst>
  <p:handoutMasterIdLst>
    <p:handoutMasterId r:id="rId52"/>
  </p:handoutMasterIdLst>
  <p:sldIdLst>
    <p:sldId id="256" r:id="rId2"/>
    <p:sldId id="590" r:id="rId3"/>
    <p:sldId id="257" r:id="rId4"/>
    <p:sldId id="286" r:id="rId5"/>
    <p:sldId id="258" r:id="rId6"/>
    <p:sldId id="287" r:id="rId7"/>
    <p:sldId id="260" r:id="rId8"/>
    <p:sldId id="288" r:id="rId9"/>
    <p:sldId id="261" r:id="rId10"/>
    <p:sldId id="291" r:id="rId11"/>
    <p:sldId id="289" r:id="rId12"/>
    <p:sldId id="290" r:id="rId13"/>
    <p:sldId id="263" r:id="rId14"/>
    <p:sldId id="264" r:id="rId15"/>
    <p:sldId id="265" r:id="rId16"/>
    <p:sldId id="266" r:id="rId17"/>
    <p:sldId id="300" r:id="rId18"/>
    <p:sldId id="301" r:id="rId19"/>
    <p:sldId id="302" r:id="rId20"/>
    <p:sldId id="303" r:id="rId21"/>
    <p:sldId id="268" r:id="rId22"/>
    <p:sldId id="298" r:id="rId23"/>
    <p:sldId id="293" r:id="rId24"/>
    <p:sldId id="270" r:id="rId25"/>
    <p:sldId id="305" r:id="rId26"/>
    <p:sldId id="306" r:id="rId27"/>
    <p:sldId id="307" r:id="rId28"/>
    <p:sldId id="308" r:id="rId29"/>
    <p:sldId id="310" r:id="rId30"/>
    <p:sldId id="271" r:id="rId31"/>
    <p:sldId id="272" r:id="rId32"/>
    <p:sldId id="273" r:id="rId33"/>
    <p:sldId id="274" r:id="rId34"/>
    <p:sldId id="275" r:id="rId35"/>
    <p:sldId id="276" r:id="rId36"/>
    <p:sldId id="285" r:id="rId37"/>
    <p:sldId id="311" r:id="rId38"/>
    <p:sldId id="312" r:id="rId39"/>
    <p:sldId id="313" r:id="rId40"/>
    <p:sldId id="314" r:id="rId41"/>
    <p:sldId id="315" r:id="rId42"/>
    <p:sldId id="316" r:id="rId43"/>
    <p:sldId id="317" r:id="rId44"/>
    <p:sldId id="277" r:id="rId45"/>
    <p:sldId id="295" r:id="rId46"/>
    <p:sldId id="297" r:id="rId47"/>
    <p:sldId id="318" r:id="rId48"/>
    <p:sldId id="321" r:id="rId49"/>
    <p:sldId id="31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Scarlett" initials="JS" lastIdx="7" clrIdx="0">
    <p:extLst>
      <p:ext uri="{19B8F6BF-5375-455C-9EA6-DF929625EA0E}">
        <p15:presenceInfo xmlns:p15="http://schemas.microsoft.com/office/powerpoint/2012/main" userId="S::jsscarlett@ksu.edu::3577b20f-c114-47b8-9f77-2ef613dcee30" providerId="AD"/>
      </p:ext>
    </p:extLst>
  </p:cmAuthor>
  <p:cmAuthor id="2" name="Jill R. Ladd" initials="JRL" lastIdx="1" clrIdx="1">
    <p:extLst>
      <p:ext uri="{19B8F6BF-5375-455C-9EA6-DF929625EA0E}">
        <p15:presenceInfo xmlns:p15="http://schemas.microsoft.com/office/powerpoint/2012/main" userId="S-1-5-21-3991781186-3178972888-1074896750-67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autoAdjust="0"/>
    <p:restoredTop sz="48187" autoAdjust="0"/>
  </p:normalViewPr>
  <p:slideViewPr>
    <p:cSldViewPr snapToGrid="0" snapToObjects="1">
      <p:cViewPr varScale="1">
        <p:scale>
          <a:sx n="51" d="100"/>
          <a:sy n="51" d="100"/>
        </p:scale>
        <p:origin x="2556" y="78"/>
      </p:cViewPr>
      <p:guideLst/>
    </p:cSldViewPr>
  </p:slideViewPr>
  <p:outlineViewPr>
    <p:cViewPr>
      <p:scale>
        <a:sx n="33" d="100"/>
        <a:sy n="33" d="100"/>
      </p:scale>
      <p:origin x="-64" y="0"/>
    </p:cViewPr>
  </p:outlineViewPr>
  <p:notesTextViewPr>
    <p:cViewPr>
      <p:scale>
        <a:sx n="3" d="2"/>
        <a:sy n="3" d="2"/>
      </p:scale>
      <p:origin x="0" y="0"/>
    </p:cViewPr>
  </p:notesTextViewPr>
  <p:sorterViewPr>
    <p:cViewPr>
      <p:scale>
        <a:sx n="130" d="100"/>
        <a:sy n="130" d="100"/>
      </p:scale>
      <p:origin x="0" y="-15624"/>
    </p:cViewPr>
  </p:sorterViewPr>
  <p:notesViewPr>
    <p:cSldViewPr snapToGrid="0" snapToObjects="1">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14E33E-37FD-4911-BA15-E57A2B021C9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9936DF5-20FF-4A20-8CF3-B1D320DC1977}">
      <dgm:prSet custT="1"/>
      <dgm:spPr/>
      <dgm:t>
        <a:bodyPr/>
        <a:lstStyle/>
        <a:p>
          <a:pPr>
            <a:lnSpc>
              <a:spcPct val="100000"/>
            </a:lnSpc>
          </a:pPr>
          <a:r>
            <a:rPr lang="en-US" sz="2000" dirty="0"/>
            <a:t>USDA Team Nutrition resource</a:t>
          </a:r>
        </a:p>
      </dgm:t>
    </dgm:pt>
    <dgm:pt modelId="{B33CD691-D3D6-48EF-9A49-46DA7F7527A2}" type="parTrans" cxnId="{366C61FE-8C9E-42D2-88C4-ED17C0963AF2}">
      <dgm:prSet/>
      <dgm:spPr/>
      <dgm:t>
        <a:bodyPr/>
        <a:lstStyle/>
        <a:p>
          <a:endParaRPr lang="en-US"/>
        </a:p>
      </dgm:t>
    </dgm:pt>
    <dgm:pt modelId="{3F2EBA9D-5B2E-4BEB-B000-6A1639453593}" type="sibTrans" cxnId="{366C61FE-8C9E-42D2-88C4-ED17C0963AF2}">
      <dgm:prSet/>
      <dgm:spPr/>
      <dgm:t>
        <a:bodyPr/>
        <a:lstStyle/>
        <a:p>
          <a:pPr>
            <a:lnSpc>
              <a:spcPct val="100000"/>
            </a:lnSpc>
          </a:pPr>
          <a:endParaRPr lang="en-US"/>
        </a:p>
      </dgm:t>
    </dgm:pt>
    <dgm:pt modelId="{3790FF31-A972-4F4E-858C-751535882546}">
      <dgm:prSet custT="1"/>
      <dgm:spPr/>
      <dgm:t>
        <a:bodyPr/>
        <a:lstStyle/>
        <a:p>
          <a:pPr>
            <a:lnSpc>
              <a:spcPct val="100000"/>
            </a:lnSpc>
          </a:pPr>
          <a:r>
            <a:rPr lang="en-US" sz="2000" dirty="0"/>
            <a:t>Very easy </a:t>
          </a:r>
        </a:p>
        <a:p>
          <a:pPr>
            <a:lnSpc>
              <a:spcPct val="100000"/>
            </a:lnSpc>
          </a:pPr>
          <a:r>
            <a:rPr lang="en-US" sz="2000" dirty="0"/>
            <a:t>to use</a:t>
          </a:r>
        </a:p>
      </dgm:t>
    </dgm:pt>
    <dgm:pt modelId="{BA26F6E8-56F2-4DF4-BEE9-947732B1AB3C}" type="parTrans" cxnId="{6CDFCFE0-E277-44C6-A37D-B2E14E81D6E1}">
      <dgm:prSet/>
      <dgm:spPr/>
      <dgm:t>
        <a:bodyPr/>
        <a:lstStyle/>
        <a:p>
          <a:endParaRPr lang="en-US"/>
        </a:p>
      </dgm:t>
    </dgm:pt>
    <dgm:pt modelId="{BBBF7769-FE41-4B61-AAAB-CBC804A62CA9}" type="sibTrans" cxnId="{6CDFCFE0-E277-44C6-A37D-B2E14E81D6E1}">
      <dgm:prSet/>
      <dgm:spPr/>
      <dgm:t>
        <a:bodyPr/>
        <a:lstStyle/>
        <a:p>
          <a:pPr>
            <a:lnSpc>
              <a:spcPct val="100000"/>
            </a:lnSpc>
          </a:pPr>
          <a:endParaRPr lang="en-US"/>
        </a:p>
      </dgm:t>
    </dgm:pt>
    <dgm:pt modelId="{44F4CB7E-E08A-43CD-A309-48EF41466975}">
      <dgm:prSet custT="1"/>
      <dgm:spPr/>
      <dgm:t>
        <a:bodyPr/>
        <a:lstStyle/>
        <a:p>
          <a:pPr>
            <a:lnSpc>
              <a:spcPct val="100000"/>
            </a:lnSpc>
          </a:pPr>
          <a:r>
            <a:rPr lang="en-US" sz="2000" dirty="0"/>
            <a:t>No calculations required</a:t>
          </a:r>
        </a:p>
      </dgm:t>
    </dgm:pt>
    <dgm:pt modelId="{0F5B907C-E310-4DD2-B342-720D0704AB1C}" type="parTrans" cxnId="{BEE71BEB-2EEC-408F-A58C-5B4A47663B1E}">
      <dgm:prSet/>
      <dgm:spPr/>
      <dgm:t>
        <a:bodyPr/>
        <a:lstStyle/>
        <a:p>
          <a:endParaRPr lang="en-US"/>
        </a:p>
      </dgm:t>
    </dgm:pt>
    <dgm:pt modelId="{E12B98BA-51E6-4697-AAE5-54C748CC8DCD}" type="sibTrans" cxnId="{BEE71BEB-2EEC-408F-A58C-5B4A47663B1E}">
      <dgm:prSet/>
      <dgm:spPr/>
      <dgm:t>
        <a:bodyPr/>
        <a:lstStyle/>
        <a:p>
          <a:pPr>
            <a:lnSpc>
              <a:spcPct val="100000"/>
            </a:lnSpc>
          </a:pPr>
          <a:endParaRPr lang="en-US"/>
        </a:p>
      </dgm:t>
    </dgm:pt>
    <dgm:pt modelId="{C81ECB7F-A640-4290-A7C4-4D356B4AA2DE}">
      <dgm:prSet custT="1"/>
      <dgm:spPr/>
      <dgm:t>
        <a:bodyPr/>
        <a:lstStyle/>
        <a:p>
          <a:pPr>
            <a:lnSpc>
              <a:spcPct val="100000"/>
            </a:lnSpc>
          </a:pPr>
          <a:r>
            <a:rPr lang="en-US" sz="2000" dirty="0"/>
            <a:t>Spanish and English versions available</a:t>
          </a:r>
        </a:p>
      </dgm:t>
    </dgm:pt>
    <dgm:pt modelId="{919530D5-31A7-4814-B8F0-E99D44859AF7}" type="parTrans" cxnId="{C74D3DAC-DB07-4749-8332-CB068A4C1EC5}">
      <dgm:prSet/>
      <dgm:spPr/>
      <dgm:t>
        <a:bodyPr/>
        <a:lstStyle/>
        <a:p>
          <a:endParaRPr lang="en-US"/>
        </a:p>
      </dgm:t>
    </dgm:pt>
    <dgm:pt modelId="{796D0014-F4F9-433E-A7DB-06BA1DCF2D64}" type="sibTrans" cxnId="{C74D3DAC-DB07-4749-8332-CB068A4C1EC5}">
      <dgm:prSet/>
      <dgm:spPr/>
      <dgm:t>
        <a:bodyPr/>
        <a:lstStyle/>
        <a:p>
          <a:endParaRPr lang="en-US"/>
        </a:p>
      </dgm:t>
    </dgm:pt>
    <dgm:pt modelId="{25B2DE6A-97E8-4E4E-B8FC-F3B277FC6BF0}" type="pres">
      <dgm:prSet presAssocID="{3914E33E-37FD-4911-BA15-E57A2B021C96}" presName="root" presStyleCnt="0">
        <dgm:presLayoutVars>
          <dgm:dir/>
          <dgm:resizeHandles val="exact"/>
        </dgm:presLayoutVars>
      </dgm:prSet>
      <dgm:spPr/>
    </dgm:pt>
    <dgm:pt modelId="{0BFBB674-8171-4DE8-9457-F1C0D1B55622}" type="pres">
      <dgm:prSet presAssocID="{3914E33E-37FD-4911-BA15-E57A2B021C96}" presName="container" presStyleCnt="0">
        <dgm:presLayoutVars>
          <dgm:dir/>
          <dgm:resizeHandles val="exact"/>
        </dgm:presLayoutVars>
      </dgm:prSet>
      <dgm:spPr/>
    </dgm:pt>
    <dgm:pt modelId="{C9640A7C-E316-4ADA-ADB4-11A6BB671D68}" type="pres">
      <dgm:prSet presAssocID="{09936DF5-20FF-4A20-8CF3-B1D320DC1977}" presName="compNode" presStyleCnt="0"/>
      <dgm:spPr/>
    </dgm:pt>
    <dgm:pt modelId="{CF002326-0361-4423-BF6D-9B17DA8EF9F9}" type="pres">
      <dgm:prSet presAssocID="{09936DF5-20FF-4A20-8CF3-B1D320DC1977}" presName="iconBgRect" presStyleLbl="bgShp" presStyleIdx="0" presStyleCnt="4"/>
      <dgm:spPr/>
    </dgm:pt>
    <dgm:pt modelId="{0984FEE8-831F-451C-978C-CF47B3EA9762}" type="pres">
      <dgm:prSet presAssocID="{09936DF5-20FF-4A20-8CF3-B1D320DC197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pple"/>
        </a:ext>
      </dgm:extLst>
    </dgm:pt>
    <dgm:pt modelId="{F3C79BC6-22F5-4015-99D2-37C6FD3A28DD}" type="pres">
      <dgm:prSet presAssocID="{09936DF5-20FF-4A20-8CF3-B1D320DC1977}" presName="spaceRect" presStyleCnt="0"/>
      <dgm:spPr/>
    </dgm:pt>
    <dgm:pt modelId="{184AEB1F-3D96-47CB-94D8-0744DE35E8FB}" type="pres">
      <dgm:prSet presAssocID="{09936DF5-20FF-4A20-8CF3-B1D320DC1977}" presName="textRect" presStyleLbl="revTx" presStyleIdx="0" presStyleCnt="4">
        <dgm:presLayoutVars>
          <dgm:chMax val="1"/>
          <dgm:chPref val="1"/>
        </dgm:presLayoutVars>
      </dgm:prSet>
      <dgm:spPr/>
    </dgm:pt>
    <dgm:pt modelId="{B42B5896-1258-4CC4-B679-24763C393068}" type="pres">
      <dgm:prSet presAssocID="{3F2EBA9D-5B2E-4BEB-B000-6A1639453593}" presName="sibTrans" presStyleLbl="sibTrans2D1" presStyleIdx="0" presStyleCnt="0"/>
      <dgm:spPr/>
    </dgm:pt>
    <dgm:pt modelId="{1DE1ED4A-6DC1-4BE2-B5B0-16306E62D791}" type="pres">
      <dgm:prSet presAssocID="{3790FF31-A972-4F4E-858C-751535882546}" presName="compNode" presStyleCnt="0"/>
      <dgm:spPr/>
    </dgm:pt>
    <dgm:pt modelId="{DE40955C-C808-4EA0-8068-849114A5E080}" type="pres">
      <dgm:prSet presAssocID="{3790FF31-A972-4F4E-858C-751535882546}" presName="iconBgRect" presStyleLbl="bgShp" presStyleIdx="1" presStyleCnt="4"/>
      <dgm:spPr/>
    </dgm:pt>
    <dgm:pt modelId="{8E9FB0EC-4F55-45B7-AD52-6E2316ADE192}" type="pres">
      <dgm:prSet presAssocID="{3790FF31-A972-4F4E-858C-751535882546}" presName="iconRect" presStyleLbl="node1" presStyleIdx="1" presStyleCnt="4" custLinFactNeighborX="-2727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ptop"/>
        </a:ext>
      </dgm:extLst>
    </dgm:pt>
    <dgm:pt modelId="{AE3FA9CF-4FD9-416A-B939-E16B746BED20}" type="pres">
      <dgm:prSet presAssocID="{3790FF31-A972-4F4E-858C-751535882546}" presName="spaceRect" presStyleCnt="0"/>
      <dgm:spPr/>
    </dgm:pt>
    <dgm:pt modelId="{7ED86933-8DEA-40AC-87B5-26B422758F82}" type="pres">
      <dgm:prSet presAssocID="{3790FF31-A972-4F4E-858C-751535882546}" presName="textRect" presStyleLbl="revTx" presStyleIdx="1" presStyleCnt="4">
        <dgm:presLayoutVars>
          <dgm:chMax val="1"/>
          <dgm:chPref val="1"/>
        </dgm:presLayoutVars>
      </dgm:prSet>
      <dgm:spPr/>
    </dgm:pt>
    <dgm:pt modelId="{EF5C337A-20BD-47A1-9556-C5EDEFF7CD13}" type="pres">
      <dgm:prSet presAssocID="{BBBF7769-FE41-4B61-AAAB-CBC804A62CA9}" presName="sibTrans" presStyleLbl="sibTrans2D1" presStyleIdx="0" presStyleCnt="0"/>
      <dgm:spPr/>
    </dgm:pt>
    <dgm:pt modelId="{600BB512-C06D-40C7-A71F-9319023D6EFA}" type="pres">
      <dgm:prSet presAssocID="{44F4CB7E-E08A-43CD-A309-48EF41466975}" presName="compNode" presStyleCnt="0"/>
      <dgm:spPr/>
    </dgm:pt>
    <dgm:pt modelId="{937FBDAE-96C5-4F7B-938D-0B9F645D5ED7}" type="pres">
      <dgm:prSet presAssocID="{44F4CB7E-E08A-43CD-A309-48EF41466975}" presName="iconBgRect" presStyleLbl="bgShp" presStyleIdx="2" presStyleCnt="4"/>
      <dgm:spPr/>
    </dgm:pt>
    <dgm:pt modelId="{DB7CBCAB-715D-41A2-94FE-C132BBF46102}" type="pres">
      <dgm:prSet presAssocID="{44F4CB7E-E08A-43CD-A309-48EF4146697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lculator"/>
        </a:ext>
      </dgm:extLst>
    </dgm:pt>
    <dgm:pt modelId="{5DE39DCF-F6F5-45A8-849A-EF312BF80F88}" type="pres">
      <dgm:prSet presAssocID="{44F4CB7E-E08A-43CD-A309-48EF41466975}" presName="spaceRect" presStyleCnt="0"/>
      <dgm:spPr/>
    </dgm:pt>
    <dgm:pt modelId="{AA98F9A8-EFA4-4540-AC44-11C57E733343}" type="pres">
      <dgm:prSet presAssocID="{44F4CB7E-E08A-43CD-A309-48EF41466975}" presName="textRect" presStyleLbl="revTx" presStyleIdx="2" presStyleCnt="4">
        <dgm:presLayoutVars>
          <dgm:chMax val="1"/>
          <dgm:chPref val="1"/>
        </dgm:presLayoutVars>
      </dgm:prSet>
      <dgm:spPr/>
    </dgm:pt>
    <dgm:pt modelId="{449439B4-48D0-43A4-ABCC-53259AAC9163}" type="pres">
      <dgm:prSet presAssocID="{E12B98BA-51E6-4697-AAE5-54C748CC8DCD}" presName="sibTrans" presStyleLbl="sibTrans2D1" presStyleIdx="0" presStyleCnt="0"/>
      <dgm:spPr/>
    </dgm:pt>
    <dgm:pt modelId="{E67E2AAA-4489-47D1-998D-E6DFCBF5F024}" type="pres">
      <dgm:prSet presAssocID="{C81ECB7F-A640-4290-A7C4-4D356B4AA2DE}" presName="compNode" presStyleCnt="0"/>
      <dgm:spPr/>
    </dgm:pt>
    <dgm:pt modelId="{E56A8304-7F28-4862-B123-91D05678DFF4}" type="pres">
      <dgm:prSet presAssocID="{C81ECB7F-A640-4290-A7C4-4D356B4AA2DE}" presName="iconBgRect" presStyleLbl="bgShp" presStyleIdx="3" presStyleCnt="4"/>
      <dgm:spPr/>
    </dgm:pt>
    <dgm:pt modelId="{BF9D2E5E-FEA1-48D8-BC71-88392FA6294C}" type="pres">
      <dgm:prSet presAssocID="{C81ECB7F-A640-4290-A7C4-4D356B4AA2DE}" presName="iconRect" presStyleLbl="node1" presStyleIdx="3" presStyleCnt="4" custLinFactNeighborX="-2908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B004449-1A3C-46C0-9A60-D61F7CD19D5F}" type="pres">
      <dgm:prSet presAssocID="{C81ECB7F-A640-4290-A7C4-4D356B4AA2DE}" presName="spaceRect" presStyleCnt="0"/>
      <dgm:spPr/>
    </dgm:pt>
    <dgm:pt modelId="{3AC7B912-3F9D-4B7A-9FD7-1B181F175EF0}" type="pres">
      <dgm:prSet presAssocID="{C81ECB7F-A640-4290-A7C4-4D356B4AA2DE}" presName="textRect" presStyleLbl="revTx" presStyleIdx="3" presStyleCnt="4">
        <dgm:presLayoutVars>
          <dgm:chMax val="1"/>
          <dgm:chPref val="1"/>
        </dgm:presLayoutVars>
      </dgm:prSet>
      <dgm:spPr/>
    </dgm:pt>
  </dgm:ptLst>
  <dgm:cxnLst>
    <dgm:cxn modelId="{38214F13-689B-1743-80E4-4BDC7EFC25CB}" type="presOf" srcId="{44F4CB7E-E08A-43CD-A309-48EF41466975}" destId="{AA98F9A8-EFA4-4540-AC44-11C57E733343}" srcOrd="0" destOrd="0" presId="urn:microsoft.com/office/officeart/2018/2/layout/IconCircleList"/>
    <dgm:cxn modelId="{5437B741-48D8-1F4D-9121-42C754656165}" type="presOf" srcId="{3914E33E-37FD-4911-BA15-E57A2B021C96}" destId="{25B2DE6A-97E8-4E4E-B8FC-F3B277FC6BF0}" srcOrd="0" destOrd="0" presId="urn:microsoft.com/office/officeart/2018/2/layout/IconCircleList"/>
    <dgm:cxn modelId="{B86E1A4D-D3D7-CC46-A321-529C15038383}" type="presOf" srcId="{E12B98BA-51E6-4697-AAE5-54C748CC8DCD}" destId="{449439B4-48D0-43A4-ABCC-53259AAC9163}" srcOrd="0" destOrd="0" presId="urn:microsoft.com/office/officeart/2018/2/layout/IconCircleList"/>
    <dgm:cxn modelId="{62162C89-743C-7346-976C-96F0D55403CB}" type="presOf" srcId="{3F2EBA9D-5B2E-4BEB-B000-6A1639453593}" destId="{B42B5896-1258-4CC4-B679-24763C393068}" srcOrd="0" destOrd="0" presId="urn:microsoft.com/office/officeart/2018/2/layout/IconCircleList"/>
    <dgm:cxn modelId="{C74D3DAC-DB07-4749-8332-CB068A4C1EC5}" srcId="{3914E33E-37FD-4911-BA15-E57A2B021C96}" destId="{C81ECB7F-A640-4290-A7C4-4D356B4AA2DE}" srcOrd="3" destOrd="0" parTransId="{919530D5-31A7-4814-B8F0-E99D44859AF7}" sibTransId="{796D0014-F4F9-433E-A7DB-06BA1DCF2D64}"/>
    <dgm:cxn modelId="{A6922AB1-2F0A-2845-B164-066F9293A615}" type="presOf" srcId="{BBBF7769-FE41-4B61-AAAB-CBC804A62CA9}" destId="{EF5C337A-20BD-47A1-9556-C5EDEFF7CD13}" srcOrd="0" destOrd="0" presId="urn:microsoft.com/office/officeart/2018/2/layout/IconCircleList"/>
    <dgm:cxn modelId="{7C0E53C2-AB66-8543-85E2-EC8642EDA05C}" type="presOf" srcId="{C81ECB7F-A640-4290-A7C4-4D356B4AA2DE}" destId="{3AC7B912-3F9D-4B7A-9FD7-1B181F175EF0}" srcOrd="0" destOrd="0" presId="urn:microsoft.com/office/officeart/2018/2/layout/IconCircleList"/>
    <dgm:cxn modelId="{36BB8DC9-1EA4-A44D-A08D-00087155F072}" type="presOf" srcId="{3790FF31-A972-4F4E-858C-751535882546}" destId="{7ED86933-8DEA-40AC-87B5-26B422758F82}" srcOrd="0" destOrd="0" presId="urn:microsoft.com/office/officeart/2018/2/layout/IconCircleList"/>
    <dgm:cxn modelId="{E8E581DA-33D3-7940-BDDA-C9D4E9C634C6}" type="presOf" srcId="{09936DF5-20FF-4A20-8CF3-B1D320DC1977}" destId="{184AEB1F-3D96-47CB-94D8-0744DE35E8FB}" srcOrd="0" destOrd="0" presId="urn:microsoft.com/office/officeart/2018/2/layout/IconCircleList"/>
    <dgm:cxn modelId="{6CDFCFE0-E277-44C6-A37D-B2E14E81D6E1}" srcId="{3914E33E-37FD-4911-BA15-E57A2B021C96}" destId="{3790FF31-A972-4F4E-858C-751535882546}" srcOrd="1" destOrd="0" parTransId="{BA26F6E8-56F2-4DF4-BEE9-947732B1AB3C}" sibTransId="{BBBF7769-FE41-4B61-AAAB-CBC804A62CA9}"/>
    <dgm:cxn modelId="{BEE71BEB-2EEC-408F-A58C-5B4A47663B1E}" srcId="{3914E33E-37FD-4911-BA15-E57A2B021C96}" destId="{44F4CB7E-E08A-43CD-A309-48EF41466975}" srcOrd="2" destOrd="0" parTransId="{0F5B907C-E310-4DD2-B342-720D0704AB1C}" sibTransId="{E12B98BA-51E6-4697-AAE5-54C748CC8DCD}"/>
    <dgm:cxn modelId="{366C61FE-8C9E-42D2-88C4-ED17C0963AF2}" srcId="{3914E33E-37FD-4911-BA15-E57A2B021C96}" destId="{09936DF5-20FF-4A20-8CF3-B1D320DC1977}" srcOrd="0" destOrd="0" parTransId="{B33CD691-D3D6-48EF-9A49-46DA7F7527A2}" sibTransId="{3F2EBA9D-5B2E-4BEB-B000-6A1639453593}"/>
    <dgm:cxn modelId="{6AE16A7D-B8C2-4347-AD3E-5017052E6F86}" type="presParOf" srcId="{25B2DE6A-97E8-4E4E-B8FC-F3B277FC6BF0}" destId="{0BFBB674-8171-4DE8-9457-F1C0D1B55622}" srcOrd="0" destOrd="0" presId="urn:microsoft.com/office/officeart/2018/2/layout/IconCircleList"/>
    <dgm:cxn modelId="{3D88BD9D-FAE4-4144-A942-2318AF33CD83}" type="presParOf" srcId="{0BFBB674-8171-4DE8-9457-F1C0D1B55622}" destId="{C9640A7C-E316-4ADA-ADB4-11A6BB671D68}" srcOrd="0" destOrd="0" presId="urn:microsoft.com/office/officeart/2018/2/layout/IconCircleList"/>
    <dgm:cxn modelId="{4353FFA7-7D35-FA4E-8C85-437F9FE365EA}" type="presParOf" srcId="{C9640A7C-E316-4ADA-ADB4-11A6BB671D68}" destId="{CF002326-0361-4423-BF6D-9B17DA8EF9F9}" srcOrd="0" destOrd="0" presId="urn:microsoft.com/office/officeart/2018/2/layout/IconCircleList"/>
    <dgm:cxn modelId="{8E4C4FED-8ABF-AF43-AF50-D1D3AACE9011}" type="presParOf" srcId="{C9640A7C-E316-4ADA-ADB4-11A6BB671D68}" destId="{0984FEE8-831F-451C-978C-CF47B3EA9762}" srcOrd="1" destOrd="0" presId="urn:microsoft.com/office/officeart/2018/2/layout/IconCircleList"/>
    <dgm:cxn modelId="{A65566AC-E4DC-544D-BF5F-1E05A48F8CC2}" type="presParOf" srcId="{C9640A7C-E316-4ADA-ADB4-11A6BB671D68}" destId="{F3C79BC6-22F5-4015-99D2-37C6FD3A28DD}" srcOrd="2" destOrd="0" presId="urn:microsoft.com/office/officeart/2018/2/layout/IconCircleList"/>
    <dgm:cxn modelId="{D89E70B0-D8CE-134A-8F14-8A5DBFA1E62F}" type="presParOf" srcId="{C9640A7C-E316-4ADA-ADB4-11A6BB671D68}" destId="{184AEB1F-3D96-47CB-94D8-0744DE35E8FB}" srcOrd="3" destOrd="0" presId="urn:microsoft.com/office/officeart/2018/2/layout/IconCircleList"/>
    <dgm:cxn modelId="{2E8ED803-AB75-0B42-BB95-DBCF185ABAC9}" type="presParOf" srcId="{0BFBB674-8171-4DE8-9457-F1C0D1B55622}" destId="{B42B5896-1258-4CC4-B679-24763C393068}" srcOrd="1" destOrd="0" presId="urn:microsoft.com/office/officeart/2018/2/layout/IconCircleList"/>
    <dgm:cxn modelId="{9520D3A4-1B7B-D44E-88FF-8894ADC06E58}" type="presParOf" srcId="{0BFBB674-8171-4DE8-9457-F1C0D1B55622}" destId="{1DE1ED4A-6DC1-4BE2-B5B0-16306E62D791}" srcOrd="2" destOrd="0" presId="urn:microsoft.com/office/officeart/2018/2/layout/IconCircleList"/>
    <dgm:cxn modelId="{D1D3B288-CDE4-694A-B775-073F81CF429D}" type="presParOf" srcId="{1DE1ED4A-6DC1-4BE2-B5B0-16306E62D791}" destId="{DE40955C-C808-4EA0-8068-849114A5E080}" srcOrd="0" destOrd="0" presId="urn:microsoft.com/office/officeart/2018/2/layout/IconCircleList"/>
    <dgm:cxn modelId="{4355B5E4-CB4F-CB40-89DB-F148012274D1}" type="presParOf" srcId="{1DE1ED4A-6DC1-4BE2-B5B0-16306E62D791}" destId="{8E9FB0EC-4F55-45B7-AD52-6E2316ADE192}" srcOrd="1" destOrd="0" presId="urn:microsoft.com/office/officeart/2018/2/layout/IconCircleList"/>
    <dgm:cxn modelId="{71C496EC-4F65-E644-B24D-BB13FB63383F}" type="presParOf" srcId="{1DE1ED4A-6DC1-4BE2-B5B0-16306E62D791}" destId="{AE3FA9CF-4FD9-416A-B939-E16B746BED20}" srcOrd="2" destOrd="0" presId="urn:microsoft.com/office/officeart/2018/2/layout/IconCircleList"/>
    <dgm:cxn modelId="{B7CAE3BB-3EFB-FA43-B2CC-F9C1E3AAAE8A}" type="presParOf" srcId="{1DE1ED4A-6DC1-4BE2-B5B0-16306E62D791}" destId="{7ED86933-8DEA-40AC-87B5-26B422758F82}" srcOrd="3" destOrd="0" presId="urn:microsoft.com/office/officeart/2018/2/layout/IconCircleList"/>
    <dgm:cxn modelId="{1D108E1A-144D-7D47-A5F5-025A8AC9E4FE}" type="presParOf" srcId="{0BFBB674-8171-4DE8-9457-F1C0D1B55622}" destId="{EF5C337A-20BD-47A1-9556-C5EDEFF7CD13}" srcOrd="3" destOrd="0" presId="urn:microsoft.com/office/officeart/2018/2/layout/IconCircleList"/>
    <dgm:cxn modelId="{9F4B82CA-FA04-8348-85CB-E536F5F1B6EE}" type="presParOf" srcId="{0BFBB674-8171-4DE8-9457-F1C0D1B55622}" destId="{600BB512-C06D-40C7-A71F-9319023D6EFA}" srcOrd="4" destOrd="0" presId="urn:microsoft.com/office/officeart/2018/2/layout/IconCircleList"/>
    <dgm:cxn modelId="{83888E74-8325-4940-92CD-7F0F99DB1C33}" type="presParOf" srcId="{600BB512-C06D-40C7-A71F-9319023D6EFA}" destId="{937FBDAE-96C5-4F7B-938D-0B9F645D5ED7}" srcOrd="0" destOrd="0" presId="urn:microsoft.com/office/officeart/2018/2/layout/IconCircleList"/>
    <dgm:cxn modelId="{E4A75BE9-3BBF-9B48-AD4D-7BB784881288}" type="presParOf" srcId="{600BB512-C06D-40C7-A71F-9319023D6EFA}" destId="{DB7CBCAB-715D-41A2-94FE-C132BBF46102}" srcOrd="1" destOrd="0" presId="urn:microsoft.com/office/officeart/2018/2/layout/IconCircleList"/>
    <dgm:cxn modelId="{60B265A7-0D56-4C45-8349-623D97B86B13}" type="presParOf" srcId="{600BB512-C06D-40C7-A71F-9319023D6EFA}" destId="{5DE39DCF-F6F5-45A8-849A-EF312BF80F88}" srcOrd="2" destOrd="0" presId="urn:microsoft.com/office/officeart/2018/2/layout/IconCircleList"/>
    <dgm:cxn modelId="{DAEFABC9-E652-064B-9E2A-29106BFB65B1}" type="presParOf" srcId="{600BB512-C06D-40C7-A71F-9319023D6EFA}" destId="{AA98F9A8-EFA4-4540-AC44-11C57E733343}" srcOrd="3" destOrd="0" presId="urn:microsoft.com/office/officeart/2018/2/layout/IconCircleList"/>
    <dgm:cxn modelId="{4D89064D-0D82-6641-959D-98DA4C74E943}" type="presParOf" srcId="{0BFBB674-8171-4DE8-9457-F1C0D1B55622}" destId="{449439B4-48D0-43A4-ABCC-53259AAC9163}" srcOrd="5" destOrd="0" presId="urn:microsoft.com/office/officeart/2018/2/layout/IconCircleList"/>
    <dgm:cxn modelId="{882491C5-7B99-E74E-8EDB-84C634220BB0}" type="presParOf" srcId="{0BFBB674-8171-4DE8-9457-F1C0D1B55622}" destId="{E67E2AAA-4489-47D1-998D-E6DFCBF5F024}" srcOrd="6" destOrd="0" presId="urn:microsoft.com/office/officeart/2018/2/layout/IconCircleList"/>
    <dgm:cxn modelId="{4699A36C-7E90-F640-B47C-B6204E27ABC5}" type="presParOf" srcId="{E67E2AAA-4489-47D1-998D-E6DFCBF5F024}" destId="{E56A8304-7F28-4862-B123-91D05678DFF4}" srcOrd="0" destOrd="0" presId="urn:microsoft.com/office/officeart/2018/2/layout/IconCircleList"/>
    <dgm:cxn modelId="{36DAA07D-D2AB-944A-BBFA-C9766963404A}" type="presParOf" srcId="{E67E2AAA-4489-47D1-998D-E6DFCBF5F024}" destId="{BF9D2E5E-FEA1-48D8-BC71-88392FA6294C}" srcOrd="1" destOrd="0" presId="urn:microsoft.com/office/officeart/2018/2/layout/IconCircleList"/>
    <dgm:cxn modelId="{94D87DDE-F594-1F4B-B46B-E30F6AF4BDB4}" type="presParOf" srcId="{E67E2AAA-4489-47D1-998D-E6DFCBF5F024}" destId="{4B004449-1A3C-46C0-9A60-D61F7CD19D5F}" srcOrd="2" destOrd="0" presId="urn:microsoft.com/office/officeart/2018/2/layout/IconCircleList"/>
    <dgm:cxn modelId="{130581EE-892A-174F-94E4-878C88A2D5DF}" type="presParOf" srcId="{E67E2AAA-4489-47D1-998D-E6DFCBF5F024}" destId="{3AC7B912-3F9D-4B7A-9FD7-1B181F175EF0}"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02326-0361-4423-BF6D-9B17DA8EF9F9}">
      <dsp:nvSpPr>
        <dsp:cNvPr id="0" name=""/>
        <dsp:cNvSpPr/>
      </dsp:nvSpPr>
      <dsp:spPr>
        <a:xfrm>
          <a:off x="37389" y="1085762"/>
          <a:ext cx="820840" cy="82084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84FEE8-831F-451C-978C-CF47B3EA9762}">
      <dsp:nvSpPr>
        <dsp:cNvPr id="0" name=""/>
        <dsp:cNvSpPr/>
      </dsp:nvSpPr>
      <dsp:spPr>
        <a:xfrm>
          <a:off x="209766" y="1258139"/>
          <a:ext cx="476087" cy="476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4AEB1F-3D96-47CB-94D8-0744DE35E8FB}">
      <dsp:nvSpPr>
        <dsp:cNvPr id="0" name=""/>
        <dsp:cNvSpPr/>
      </dsp:nvSpPr>
      <dsp:spPr>
        <a:xfrm>
          <a:off x="1034124" y="1085762"/>
          <a:ext cx="1934838" cy="82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USDA Team Nutrition resource</a:t>
          </a:r>
        </a:p>
      </dsp:txBody>
      <dsp:txXfrm>
        <a:off x="1034124" y="1085762"/>
        <a:ext cx="1934838" cy="820840"/>
      </dsp:txXfrm>
    </dsp:sp>
    <dsp:sp modelId="{DE40955C-C808-4EA0-8068-849114A5E080}">
      <dsp:nvSpPr>
        <dsp:cNvPr id="0" name=""/>
        <dsp:cNvSpPr/>
      </dsp:nvSpPr>
      <dsp:spPr>
        <a:xfrm>
          <a:off x="3306093" y="1085762"/>
          <a:ext cx="820840" cy="82084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9FB0EC-4F55-45B7-AD52-6E2316ADE192}">
      <dsp:nvSpPr>
        <dsp:cNvPr id="0" name=""/>
        <dsp:cNvSpPr/>
      </dsp:nvSpPr>
      <dsp:spPr>
        <a:xfrm>
          <a:off x="3348641" y="1258139"/>
          <a:ext cx="476087" cy="476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D86933-8DEA-40AC-87B5-26B422758F82}">
      <dsp:nvSpPr>
        <dsp:cNvPr id="0" name=""/>
        <dsp:cNvSpPr/>
      </dsp:nvSpPr>
      <dsp:spPr>
        <a:xfrm>
          <a:off x="4302828" y="1085762"/>
          <a:ext cx="1934838" cy="82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Very easy </a:t>
          </a:r>
        </a:p>
        <a:p>
          <a:pPr marL="0" lvl="0" indent="0" algn="l" defTabSz="889000">
            <a:lnSpc>
              <a:spcPct val="100000"/>
            </a:lnSpc>
            <a:spcBef>
              <a:spcPct val="0"/>
            </a:spcBef>
            <a:spcAft>
              <a:spcPct val="35000"/>
            </a:spcAft>
            <a:buNone/>
          </a:pPr>
          <a:r>
            <a:rPr lang="en-US" sz="2000" kern="1200" dirty="0"/>
            <a:t>to use</a:t>
          </a:r>
        </a:p>
      </dsp:txBody>
      <dsp:txXfrm>
        <a:off x="4302828" y="1085762"/>
        <a:ext cx="1934838" cy="820840"/>
      </dsp:txXfrm>
    </dsp:sp>
    <dsp:sp modelId="{937FBDAE-96C5-4F7B-938D-0B9F645D5ED7}">
      <dsp:nvSpPr>
        <dsp:cNvPr id="0" name=""/>
        <dsp:cNvSpPr/>
      </dsp:nvSpPr>
      <dsp:spPr>
        <a:xfrm>
          <a:off x="37389" y="2687621"/>
          <a:ext cx="820840" cy="82084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7CBCAB-715D-41A2-94FE-C132BBF46102}">
      <dsp:nvSpPr>
        <dsp:cNvPr id="0" name=""/>
        <dsp:cNvSpPr/>
      </dsp:nvSpPr>
      <dsp:spPr>
        <a:xfrm>
          <a:off x="209766" y="2859998"/>
          <a:ext cx="476087" cy="476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98F9A8-EFA4-4540-AC44-11C57E733343}">
      <dsp:nvSpPr>
        <dsp:cNvPr id="0" name=""/>
        <dsp:cNvSpPr/>
      </dsp:nvSpPr>
      <dsp:spPr>
        <a:xfrm>
          <a:off x="1034124" y="2687621"/>
          <a:ext cx="1934838" cy="82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No calculations required</a:t>
          </a:r>
        </a:p>
      </dsp:txBody>
      <dsp:txXfrm>
        <a:off x="1034124" y="2687621"/>
        <a:ext cx="1934838" cy="820840"/>
      </dsp:txXfrm>
    </dsp:sp>
    <dsp:sp modelId="{E56A8304-7F28-4862-B123-91D05678DFF4}">
      <dsp:nvSpPr>
        <dsp:cNvPr id="0" name=""/>
        <dsp:cNvSpPr/>
      </dsp:nvSpPr>
      <dsp:spPr>
        <a:xfrm>
          <a:off x="3306093" y="2687621"/>
          <a:ext cx="820840" cy="82084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9D2E5E-FEA1-48D8-BC71-88392FA6294C}">
      <dsp:nvSpPr>
        <dsp:cNvPr id="0" name=""/>
        <dsp:cNvSpPr/>
      </dsp:nvSpPr>
      <dsp:spPr>
        <a:xfrm>
          <a:off x="3339986" y="2859998"/>
          <a:ext cx="476087" cy="4760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C7B912-3F9D-4B7A-9FD7-1B181F175EF0}">
      <dsp:nvSpPr>
        <dsp:cNvPr id="0" name=""/>
        <dsp:cNvSpPr/>
      </dsp:nvSpPr>
      <dsp:spPr>
        <a:xfrm>
          <a:off x="4302828" y="2687621"/>
          <a:ext cx="1934838" cy="82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Spanish and English versions available</a:t>
          </a:r>
        </a:p>
      </dsp:txBody>
      <dsp:txXfrm>
        <a:off x="4302828" y="2687621"/>
        <a:ext cx="1934838" cy="82084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3EB3A7-E281-4162-9D34-940827B6B4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8C31D8F-5FFC-4B6D-BCF0-6F9C78DB42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8/2021</a:t>
            </a:r>
          </a:p>
        </p:txBody>
      </p:sp>
      <p:sp>
        <p:nvSpPr>
          <p:cNvPr id="4" name="Footer Placeholder 3">
            <a:extLst>
              <a:ext uri="{FF2B5EF4-FFF2-40B4-BE49-F238E27FC236}">
                <a16:creationId xmlns:a16="http://schemas.microsoft.com/office/drawing/2014/main" id="{BAF5317C-BF17-4F44-A51E-10799903B4FD}"/>
              </a:ext>
            </a:extLst>
          </p:cNvPr>
          <p:cNvSpPr>
            <a:spLocks noGrp="1"/>
          </p:cNvSpPr>
          <p:nvPr>
            <p:ph type="ftr" sz="quarter" idx="2"/>
          </p:nvPr>
        </p:nvSpPr>
        <p:spPr>
          <a:xfrm>
            <a:off x="0" y="8685213"/>
            <a:ext cx="5977890" cy="458787"/>
          </a:xfrm>
          <a:prstGeom prst="rect">
            <a:avLst/>
          </a:prstGeom>
        </p:spPr>
        <p:txBody>
          <a:bodyPr vert="horz" lIns="91440" tIns="45720" rIns="91440" bIns="45720" rtlCol="0" anchor="b"/>
          <a:lstStyle>
            <a:lvl1pPr algn="l">
              <a:defRPr sz="1200"/>
            </a:lvl1pPr>
          </a:lstStyle>
          <a:p>
            <a:r>
              <a:rPr lang="en-US" dirty="0"/>
              <a:t>Quick Train on Grains * Kansas State Department of Education, Child Nutrition &amp; Wellness</a:t>
            </a:r>
          </a:p>
        </p:txBody>
      </p:sp>
      <p:sp>
        <p:nvSpPr>
          <p:cNvPr id="5" name="Slide Number Placeholder 4">
            <a:extLst>
              <a:ext uri="{FF2B5EF4-FFF2-40B4-BE49-F238E27FC236}">
                <a16:creationId xmlns:a16="http://schemas.microsoft.com/office/drawing/2014/main" id="{2582CC29-3F5D-4B48-B699-DBEE22E2C8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2DA2E1-9EBA-47BF-B78F-2AA8ED34AF7F}" type="slidenum">
              <a:rPr lang="en-US" smtClean="0"/>
              <a:t>‹#›</a:t>
            </a:fld>
            <a:endParaRPr lang="en-US"/>
          </a:p>
        </p:txBody>
      </p:sp>
    </p:spTree>
    <p:extLst>
      <p:ext uri="{BB962C8B-B14F-4D97-AF65-F5344CB8AC3E}">
        <p14:creationId xmlns:p14="http://schemas.microsoft.com/office/powerpoint/2010/main" val="1075472802"/>
      </p:ext>
    </p:extLst>
  </p:cSld>
  <p:clrMap bg1="lt1" tx1="dk1" bg2="lt2" tx2="dk2" accent1="accent1" accent2="accent2" accent3="accent3" accent4="accent4" accent5="accent5" accent6="accent6" hlink="hlink" folHlink="folHlink"/>
  <p:hf hd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r>
              <a:rPr lang="en-US" dirty="0"/>
              <a:t>8/2021</a:t>
            </a:r>
          </a:p>
        </p:txBody>
      </p:sp>
      <p:sp>
        <p:nvSpPr>
          <p:cNvPr id="4" name="Slide Image Placeholder 3"/>
          <p:cNvSpPr>
            <a:spLocks noGrp="1" noRot="1" noChangeAspect="1"/>
          </p:cNvSpPr>
          <p:nvPr>
            <p:ph type="sldImg" idx="2"/>
          </p:nvPr>
        </p:nvSpPr>
        <p:spPr>
          <a:xfrm>
            <a:off x="685007" y="458788"/>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669030"/>
            <a:ext cx="5486400" cy="433197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632079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r>
              <a:rPr lang="en-US" dirty="0"/>
              <a:t>Quick Train on Grains * Kansas State Department of Education, Child Nutrition &amp; Wellness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0B7A3429-9892-9944-AC1F-C4A4D3B007B4}" type="slidenum">
              <a:rPr lang="en-US" smtClean="0"/>
              <a:pPr/>
              <a:t>‹#›</a:t>
            </a:fld>
            <a:endParaRPr lang="en-US" dirty="0"/>
          </a:p>
        </p:txBody>
      </p:sp>
    </p:spTree>
    <p:extLst>
      <p:ext uri="{BB962C8B-B14F-4D97-AF65-F5344CB8AC3E}">
        <p14:creationId xmlns:p14="http://schemas.microsoft.com/office/powerpoint/2010/main" val="179971380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altLang="en-US" i="1" dirty="0">
                <a:latin typeface="Times New Roman" panose="02020603050405020304" pitchFamily="18" charset="0"/>
                <a:cs typeface="Times New Roman" panose="02020603050405020304" pitchFamily="18" charset="0"/>
              </a:rPr>
              <a:t>Display this slide prior to class.</a:t>
            </a:r>
          </a:p>
          <a:p>
            <a:endParaRPr lang="en-US" altLang="en-US" i="1" dirty="0">
              <a:latin typeface="Times New Roman" panose="02020603050405020304" pitchFamily="18" charset="0"/>
              <a:cs typeface="Times New Roman" panose="02020603050405020304" pitchFamily="18" charset="0"/>
            </a:endParaRPr>
          </a:p>
          <a:p>
            <a:pPr lvl="0"/>
            <a:r>
              <a:rPr lang="en-US" altLang="en-US" i="1" dirty="0">
                <a:latin typeface="Times New Roman" panose="02020603050405020304" pitchFamily="18" charset="0"/>
                <a:cs typeface="Times New Roman" panose="02020603050405020304" pitchFamily="18" charset="0"/>
              </a:rPr>
              <a:t>Welcome participants and perform periodic sound checks prior to the start of the class.   </a:t>
            </a:r>
          </a:p>
          <a:p>
            <a:endParaRPr lang="en-US" altLang="en-US" i="1" dirty="0">
              <a:latin typeface="Times New Roman" panose="02020603050405020304" pitchFamily="18" charset="0"/>
              <a:cs typeface="Times New Roman" panose="02020603050405020304" pitchFamily="18" charset="0"/>
            </a:endParaRPr>
          </a:p>
          <a:p>
            <a:pPr lvl="0"/>
            <a:r>
              <a:rPr lang="en-US" altLang="en-US" i="1" dirty="0">
                <a:latin typeface="Times New Roman" panose="02020603050405020304" pitchFamily="18" charset="0"/>
                <a:cs typeface="Times New Roman" panose="02020603050405020304" pitchFamily="18" charset="0"/>
              </a:rPr>
              <a:t>As participants enter the zoom class, explain that there is not a Participant Booklet for this class. To receive the slide handouts for this class via </a:t>
            </a:r>
            <a:r>
              <a:rPr lang="en-US" i="1" dirty="0">
                <a:latin typeface="Times New Roman" panose="02020603050405020304" pitchFamily="18" charset="0"/>
                <a:cs typeface="Times New Roman" panose="02020603050405020304" pitchFamily="18" charset="0"/>
              </a:rPr>
              <a:t>Email: Sarah Bruschi at sbruschi@ksde.org with the subject Quick Train on Grains Handout. Also, the handout can be uploaded to the chat box for download.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At the designated starting time, thank participants for coming, introduce yourself and welcome them to the class.  </a:t>
            </a:r>
          </a:p>
          <a:p>
            <a:endParaRPr lang="en-US" altLang="en-US" i="1" dirty="0">
              <a:latin typeface="Times New Roman" panose="02020603050405020304" pitchFamily="18" charset="0"/>
              <a:cs typeface="Times New Roman" panose="02020603050405020304" pitchFamily="18" charset="0"/>
            </a:endParaRPr>
          </a:p>
          <a:p>
            <a:r>
              <a:rPr lang="en-US" dirty="0"/>
              <a:t>Welcome to Quick-Train on Grains!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Grains are an important part of meals in the CACFP. To make sure participants get enough grains in CACFP meals and snacks, required amounts for the grains component are listed in the meal pattern as ounce equivalents (oz. eq.) Ounce Equivalents tell you the amount of grain in a portion of food.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Today’s quick-train on grains will provide a short tutorial on using a Team Nutrition resource, the Grains Measuring Chart to Calculate Ounce Equivalents for Grains. </a:t>
            </a:r>
          </a:p>
        </p:txBody>
      </p:sp>
      <p:sp>
        <p:nvSpPr>
          <p:cNvPr id="7" name="Date Placeholder 6">
            <a:extLst>
              <a:ext uri="{FF2B5EF4-FFF2-40B4-BE49-F238E27FC236}">
                <a16:creationId xmlns:a16="http://schemas.microsoft.com/office/drawing/2014/main" id="{9E49D3F6-CAFB-40AE-A85C-D49C8FADB2A2}"/>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2445D22C-4C43-4823-8CA1-0964C82B2943}"/>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3E92F064-888A-46F8-8250-C470960E2F61}"/>
              </a:ext>
            </a:extLst>
          </p:cNvPr>
          <p:cNvSpPr>
            <a:spLocks noGrp="1"/>
          </p:cNvSpPr>
          <p:nvPr>
            <p:ph type="sldNum" sz="quarter" idx="5"/>
          </p:nvPr>
        </p:nvSpPr>
        <p:spPr/>
        <p:txBody>
          <a:bodyPr/>
          <a:lstStyle/>
          <a:p>
            <a:fld id="{0B7A3429-9892-9944-AC1F-C4A4D3B007B4}" type="slidenum">
              <a:rPr lang="en-US" smtClean="0"/>
              <a:pPr/>
              <a:t>1</a:t>
            </a:fld>
            <a:endParaRPr lang="en-US" dirty="0"/>
          </a:p>
        </p:txBody>
      </p:sp>
    </p:spTree>
    <p:extLst>
      <p:ext uri="{BB962C8B-B14F-4D97-AF65-F5344CB8AC3E}">
        <p14:creationId xmlns:p14="http://schemas.microsoft.com/office/powerpoint/2010/main" val="1157074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i="1" dirty="0"/>
              <a:t>&lt;click&gt;</a:t>
            </a:r>
            <a:r>
              <a:rPr lang="en-US" dirty="0"/>
              <a:t>  </a:t>
            </a:r>
          </a:p>
          <a:p>
            <a:endParaRPr lang="en-US" dirty="0"/>
          </a:p>
          <a:p>
            <a:r>
              <a:rPr lang="en-US" dirty="0"/>
              <a:t>Column 1 in the Grains Measuring Chart shows the grain item and size. </a:t>
            </a:r>
          </a:p>
          <a:p>
            <a:endParaRPr lang="en-US" dirty="0"/>
          </a:p>
          <a:p>
            <a:r>
              <a:rPr lang="en-US" i="1" dirty="0"/>
              <a:t>&lt;click&gt;</a:t>
            </a:r>
            <a:r>
              <a:rPr lang="en-US" dirty="0"/>
              <a:t>  </a:t>
            </a:r>
          </a:p>
          <a:p>
            <a:endParaRPr lang="en-US" dirty="0"/>
          </a:p>
          <a:p>
            <a:r>
              <a:rPr lang="en-US" dirty="0"/>
              <a:t>Column 2 shows the amount of food needed to make a ½ ounce equivalent, which is the minimum required for 1-5-year-olds. </a:t>
            </a:r>
          </a:p>
          <a:p>
            <a:endParaRPr lang="en-US" dirty="0"/>
          </a:p>
          <a:p>
            <a:r>
              <a:rPr lang="en-US" i="1" dirty="0"/>
              <a:t>&lt;click&gt;</a:t>
            </a:r>
            <a:r>
              <a:rPr lang="en-US" dirty="0"/>
              <a:t>  </a:t>
            </a:r>
          </a:p>
          <a:p>
            <a:endParaRPr lang="en-US" dirty="0"/>
          </a:p>
          <a:p>
            <a:r>
              <a:rPr lang="en-US" dirty="0"/>
              <a:t>Column 3 shows the amount of food needed to make 1 ounce equivalent, which is the minimum required for 6-18-year-olds as well as adults at snack. </a:t>
            </a:r>
          </a:p>
          <a:p>
            <a:endParaRPr lang="en-US" dirty="0"/>
          </a:p>
          <a:p>
            <a:r>
              <a:rPr lang="en-US" i="1" dirty="0"/>
              <a:t>&lt;click&gt; </a:t>
            </a:r>
          </a:p>
          <a:p>
            <a:endParaRPr lang="en-US" i="1" dirty="0"/>
          </a:p>
          <a:p>
            <a:r>
              <a:rPr lang="en-US" dirty="0"/>
              <a:t>Column 4 shows the amount of food needed to make 2 ounce equivalents, which is the minimum required for adults at breakfast, lunch, and supper. </a:t>
            </a:r>
          </a:p>
          <a:p>
            <a:endParaRPr lang="en-US" dirty="0"/>
          </a:p>
        </p:txBody>
      </p:sp>
      <p:sp>
        <p:nvSpPr>
          <p:cNvPr id="7" name="Date Placeholder 6">
            <a:extLst>
              <a:ext uri="{FF2B5EF4-FFF2-40B4-BE49-F238E27FC236}">
                <a16:creationId xmlns:a16="http://schemas.microsoft.com/office/drawing/2014/main" id="{7E118B90-0C5A-4352-B09B-363E3749814A}"/>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91442E21-0493-46AA-A17A-32044CD464B1}"/>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66394A40-9453-4AF6-819B-405B3848C4F7}"/>
              </a:ext>
            </a:extLst>
          </p:cNvPr>
          <p:cNvSpPr>
            <a:spLocks noGrp="1"/>
          </p:cNvSpPr>
          <p:nvPr>
            <p:ph type="sldNum" sz="quarter" idx="5"/>
          </p:nvPr>
        </p:nvSpPr>
        <p:spPr/>
        <p:txBody>
          <a:bodyPr/>
          <a:lstStyle/>
          <a:p>
            <a:fld id="{0B7A3429-9892-9944-AC1F-C4A4D3B007B4}" type="slidenum">
              <a:rPr lang="en-US" smtClean="0"/>
              <a:pPr/>
              <a:t>10</a:t>
            </a:fld>
            <a:endParaRPr lang="en-US" dirty="0"/>
          </a:p>
        </p:txBody>
      </p:sp>
    </p:spTree>
    <p:extLst>
      <p:ext uri="{BB962C8B-B14F-4D97-AF65-F5344CB8AC3E}">
        <p14:creationId xmlns:p14="http://schemas.microsoft.com/office/powerpoint/2010/main" val="2721053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Page 5 provides instructions on how to use the Nutrition Facts Label to determine if the grain that is being served meets the minimum weight that is listed next to items in the Grains Measuring Chart. </a:t>
            </a:r>
          </a:p>
          <a:p>
            <a:endParaRPr lang="en-US" dirty="0"/>
          </a:p>
          <a:p>
            <a:r>
              <a:rPr lang="en-US" dirty="0"/>
              <a:t>Don’t worry, this training will also cover these instructions and provide the opportunity to practice.</a:t>
            </a:r>
          </a:p>
        </p:txBody>
      </p:sp>
      <p:sp>
        <p:nvSpPr>
          <p:cNvPr id="7" name="Date Placeholder 6">
            <a:extLst>
              <a:ext uri="{FF2B5EF4-FFF2-40B4-BE49-F238E27FC236}">
                <a16:creationId xmlns:a16="http://schemas.microsoft.com/office/drawing/2014/main" id="{85A27E67-B08A-479F-9A58-FB67EAA42514}"/>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2B382540-2659-42DE-9707-BB6E6D97E02A}"/>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191F843A-FD59-4743-B0C9-022ED9BB8419}"/>
              </a:ext>
            </a:extLst>
          </p:cNvPr>
          <p:cNvSpPr>
            <a:spLocks noGrp="1"/>
          </p:cNvSpPr>
          <p:nvPr>
            <p:ph type="sldNum" sz="quarter" idx="5"/>
          </p:nvPr>
        </p:nvSpPr>
        <p:spPr/>
        <p:txBody>
          <a:bodyPr/>
          <a:lstStyle/>
          <a:p>
            <a:fld id="{0B7A3429-9892-9944-AC1F-C4A4D3B007B4}" type="slidenum">
              <a:rPr lang="en-US" smtClean="0"/>
              <a:pPr/>
              <a:t>11</a:t>
            </a:fld>
            <a:endParaRPr lang="en-US" dirty="0"/>
          </a:p>
        </p:txBody>
      </p:sp>
    </p:spTree>
    <p:extLst>
      <p:ext uri="{BB962C8B-B14F-4D97-AF65-F5344CB8AC3E}">
        <p14:creationId xmlns:p14="http://schemas.microsoft.com/office/powerpoint/2010/main" val="1990517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i="1" dirty="0"/>
              <a:t>&lt;click&gt; </a:t>
            </a:r>
          </a:p>
          <a:p>
            <a:endParaRPr lang="en-US" i="1" dirty="0"/>
          </a:p>
          <a:p>
            <a:r>
              <a:rPr lang="en-US" dirty="0"/>
              <a:t>Page 6 provides options on what to do if the grain being served is different from those on the chart. We will discuss later in this training what to do if you come across this situation.</a:t>
            </a:r>
          </a:p>
          <a:p>
            <a:endParaRPr lang="en-US" dirty="0"/>
          </a:p>
          <a:p>
            <a:r>
              <a:rPr lang="en-US" dirty="0"/>
              <a:t>It also includes the Grains Measuring Tool. </a:t>
            </a:r>
          </a:p>
          <a:p>
            <a:endParaRPr lang="en-US" i="1" dirty="0"/>
          </a:p>
          <a:p>
            <a:r>
              <a:rPr lang="en-US" i="1" dirty="0"/>
              <a:t>&lt;click&gt; </a:t>
            </a:r>
            <a:r>
              <a:rPr lang="en-US" dirty="0"/>
              <a:t> </a:t>
            </a:r>
          </a:p>
          <a:p>
            <a:endParaRPr lang="en-US" dirty="0"/>
          </a:p>
          <a:p>
            <a:r>
              <a:rPr lang="en-US" dirty="0"/>
              <a:t>When this worksheet is printed at 100% on standard 8 ½” x 11” paper, the guide is actual size. This can be used to measure crackers and other grain items to see if it fits the minimum required size that is listed next to some items in the Grains Measuring Chart. </a:t>
            </a:r>
          </a:p>
        </p:txBody>
      </p:sp>
      <p:sp>
        <p:nvSpPr>
          <p:cNvPr id="7" name="Date Placeholder 6">
            <a:extLst>
              <a:ext uri="{FF2B5EF4-FFF2-40B4-BE49-F238E27FC236}">
                <a16:creationId xmlns:a16="http://schemas.microsoft.com/office/drawing/2014/main" id="{3FD869BD-F637-4603-844D-784499D5C117}"/>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5D59297E-E08D-41E3-955B-374AADBC4829}"/>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B524D8ED-4170-4782-ACA5-019263E82FA9}"/>
              </a:ext>
            </a:extLst>
          </p:cNvPr>
          <p:cNvSpPr>
            <a:spLocks noGrp="1"/>
          </p:cNvSpPr>
          <p:nvPr>
            <p:ph type="sldNum" sz="quarter" idx="5"/>
          </p:nvPr>
        </p:nvSpPr>
        <p:spPr/>
        <p:txBody>
          <a:bodyPr/>
          <a:lstStyle/>
          <a:p>
            <a:fld id="{0B7A3429-9892-9944-AC1F-C4A4D3B007B4}" type="slidenum">
              <a:rPr lang="en-US" smtClean="0"/>
              <a:pPr/>
              <a:t>12</a:t>
            </a:fld>
            <a:endParaRPr lang="en-US" dirty="0"/>
          </a:p>
        </p:txBody>
      </p:sp>
    </p:spTree>
    <p:extLst>
      <p:ext uri="{BB962C8B-B14F-4D97-AF65-F5344CB8AC3E}">
        <p14:creationId xmlns:p14="http://schemas.microsoft.com/office/powerpoint/2010/main" val="2558679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Now that we know what each page of the Using Ounce Equivalents for Grains in the CACFP worksheet contains, let’s try an example of how to use this tool together!</a:t>
            </a:r>
          </a:p>
          <a:p>
            <a:endParaRPr lang="en-US" dirty="0"/>
          </a:p>
          <a:p>
            <a:r>
              <a:rPr lang="en-US" dirty="0"/>
              <a:t>A sponsor is menu planning for a group of 5-year-olds for breakfast and wants to serve oatmeal. What is the minimum portion size per child that must be served?</a:t>
            </a:r>
          </a:p>
        </p:txBody>
      </p:sp>
      <p:sp>
        <p:nvSpPr>
          <p:cNvPr id="7" name="Date Placeholder 6">
            <a:extLst>
              <a:ext uri="{FF2B5EF4-FFF2-40B4-BE49-F238E27FC236}">
                <a16:creationId xmlns:a16="http://schemas.microsoft.com/office/drawing/2014/main" id="{89B7B72A-660A-4201-97F9-6B86662F2244}"/>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175A7035-D6D1-4110-895A-5801CEF04411}"/>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F98944CA-518E-4152-A9B3-BC6B88C8908C}"/>
              </a:ext>
            </a:extLst>
          </p:cNvPr>
          <p:cNvSpPr>
            <a:spLocks noGrp="1"/>
          </p:cNvSpPr>
          <p:nvPr>
            <p:ph type="sldNum" sz="quarter" idx="5"/>
          </p:nvPr>
        </p:nvSpPr>
        <p:spPr/>
        <p:txBody>
          <a:bodyPr/>
          <a:lstStyle/>
          <a:p>
            <a:fld id="{0B7A3429-9892-9944-AC1F-C4A4D3B007B4}" type="slidenum">
              <a:rPr lang="en-US" smtClean="0"/>
              <a:pPr/>
              <a:t>13</a:t>
            </a:fld>
            <a:endParaRPr lang="en-US" dirty="0"/>
          </a:p>
        </p:txBody>
      </p:sp>
    </p:spTree>
    <p:extLst>
      <p:ext uri="{BB962C8B-B14F-4D97-AF65-F5344CB8AC3E}">
        <p14:creationId xmlns:p14="http://schemas.microsoft.com/office/powerpoint/2010/main" val="50985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Step 1 is to find the grain item under the Grain Item and Size column and check to see if it has a size or weight listed along with it. </a:t>
            </a:r>
          </a:p>
          <a:p>
            <a:endParaRPr lang="en-US" i="1" dirty="0"/>
          </a:p>
          <a:p>
            <a:r>
              <a:rPr lang="en-US" i="1" dirty="0"/>
              <a:t>&lt;click&gt; </a:t>
            </a:r>
            <a:endParaRPr lang="en-US" dirty="0"/>
          </a:p>
          <a:p>
            <a:endParaRPr lang="en-US" dirty="0"/>
          </a:p>
          <a:p>
            <a:r>
              <a:rPr lang="en-US" dirty="0"/>
              <a:t>In this example, oatmeal is the grain being served. Oatmeal does not have a size or weight listed next to it, so there is no need to check the size or weight of the item before using the chart.</a:t>
            </a:r>
          </a:p>
        </p:txBody>
      </p:sp>
      <p:sp>
        <p:nvSpPr>
          <p:cNvPr id="7" name="Date Placeholder 6">
            <a:extLst>
              <a:ext uri="{FF2B5EF4-FFF2-40B4-BE49-F238E27FC236}">
                <a16:creationId xmlns:a16="http://schemas.microsoft.com/office/drawing/2014/main" id="{EE0DBD5C-B5F7-4BEE-A6BF-DB2F0FE1E873}"/>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96E56381-1778-41D5-9E0F-58703F7826C5}"/>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A1CE0EED-5187-4951-B712-C2D26E3F5F46}"/>
              </a:ext>
            </a:extLst>
          </p:cNvPr>
          <p:cNvSpPr>
            <a:spLocks noGrp="1"/>
          </p:cNvSpPr>
          <p:nvPr>
            <p:ph type="sldNum" sz="quarter" idx="5"/>
          </p:nvPr>
        </p:nvSpPr>
        <p:spPr/>
        <p:txBody>
          <a:bodyPr/>
          <a:lstStyle/>
          <a:p>
            <a:fld id="{0B7A3429-9892-9944-AC1F-C4A4D3B007B4}" type="slidenum">
              <a:rPr lang="en-US" smtClean="0"/>
              <a:pPr/>
              <a:t>14</a:t>
            </a:fld>
            <a:endParaRPr lang="en-US" dirty="0"/>
          </a:p>
        </p:txBody>
      </p:sp>
    </p:spTree>
    <p:extLst>
      <p:ext uri="{BB962C8B-B14F-4D97-AF65-F5344CB8AC3E}">
        <p14:creationId xmlns:p14="http://schemas.microsoft.com/office/powerpoint/2010/main" val="1305597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After locating the grain item on the chart, step 2 is to find the age of the participants that are being served. </a:t>
            </a:r>
          </a:p>
          <a:p>
            <a:endParaRPr lang="en-US" i="1" dirty="0"/>
          </a:p>
          <a:p>
            <a:r>
              <a:rPr lang="en-US" i="1" dirty="0"/>
              <a:t>&lt;click&gt; </a:t>
            </a:r>
            <a:endParaRPr lang="en-US" dirty="0"/>
          </a:p>
          <a:p>
            <a:endParaRPr lang="en-US" dirty="0"/>
          </a:p>
          <a:p>
            <a:r>
              <a:rPr lang="en-US" dirty="0"/>
              <a:t>In this example the menu is being planned for 5-year-olds, so use the 1- through 5-year-olds column. </a:t>
            </a:r>
          </a:p>
        </p:txBody>
      </p:sp>
      <p:sp>
        <p:nvSpPr>
          <p:cNvPr id="7" name="Date Placeholder 6">
            <a:extLst>
              <a:ext uri="{FF2B5EF4-FFF2-40B4-BE49-F238E27FC236}">
                <a16:creationId xmlns:a16="http://schemas.microsoft.com/office/drawing/2014/main" id="{71306D5B-267E-4B6C-82BC-E05990EBA0EA}"/>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2F973CC6-1F99-4555-B018-EFF3661888C4}"/>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ABC06BB5-3226-40C7-80E1-6B76BBD3D1F8}"/>
              </a:ext>
            </a:extLst>
          </p:cNvPr>
          <p:cNvSpPr>
            <a:spLocks noGrp="1"/>
          </p:cNvSpPr>
          <p:nvPr>
            <p:ph type="sldNum" sz="quarter" idx="5"/>
          </p:nvPr>
        </p:nvSpPr>
        <p:spPr/>
        <p:txBody>
          <a:bodyPr/>
          <a:lstStyle/>
          <a:p>
            <a:fld id="{0B7A3429-9892-9944-AC1F-C4A4D3B007B4}" type="slidenum">
              <a:rPr lang="en-US" smtClean="0"/>
              <a:pPr/>
              <a:t>15</a:t>
            </a:fld>
            <a:endParaRPr lang="en-US" dirty="0"/>
          </a:p>
        </p:txBody>
      </p:sp>
    </p:spTree>
    <p:extLst>
      <p:ext uri="{BB962C8B-B14F-4D97-AF65-F5344CB8AC3E}">
        <p14:creationId xmlns:p14="http://schemas.microsoft.com/office/powerpoint/2010/main" val="2851844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After locating the item being served as well as the age group that is being served, step 3 is to find where the item and age group intersect on the Grains Measuring Chart. </a:t>
            </a:r>
          </a:p>
          <a:p>
            <a:endParaRPr lang="en-US" i="1" dirty="0"/>
          </a:p>
          <a:p>
            <a:r>
              <a:rPr lang="en-US" i="1" dirty="0"/>
              <a:t>&lt;click&gt; </a:t>
            </a:r>
            <a:endParaRPr lang="en-US" dirty="0"/>
          </a:p>
          <a:p>
            <a:endParaRPr lang="en-US" dirty="0"/>
          </a:p>
          <a:p>
            <a:r>
              <a:rPr lang="en-US" dirty="0"/>
              <a:t>The oatmeal row and the 1- through 5-year-olds column intersect at ¼ cup cooked or 14 grams dry. </a:t>
            </a:r>
          </a:p>
          <a:p>
            <a:endParaRPr lang="en-US" i="0" dirty="0"/>
          </a:p>
          <a:p>
            <a:r>
              <a:rPr lang="en-US" i="1" dirty="0"/>
              <a:t>&lt;click&gt;</a:t>
            </a:r>
          </a:p>
          <a:p>
            <a:endParaRPr lang="en-US" dirty="0"/>
          </a:p>
          <a:p>
            <a:r>
              <a:rPr lang="en-US" dirty="0"/>
              <a:t>This tells us that we need to serve, at a minimum, 1/4 cup cooked or 14 grams dry oatmeal per child to meet the minimum amount of grains required for 1- through 5-year-olds at breakfast in the CACFP. </a:t>
            </a:r>
          </a:p>
        </p:txBody>
      </p:sp>
      <p:sp>
        <p:nvSpPr>
          <p:cNvPr id="7" name="Date Placeholder 6">
            <a:extLst>
              <a:ext uri="{FF2B5EF4-FFF2-40B4-BE49-F238E27FC236}">
                <a16:creationId xmlns:a16="http://schemas.microsoft.com/office/drawing/2014/main" id="{CA00C86D-1E5A-4036-A018-22D24ACB5BB8}"/>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21435A53-B198-4986-B5C0-D1FEED44774E}"/>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5CBADC54-42B2-4D66-9CCB-E84B9E4A139A}"/>
              </a:ext>
            </a:extLst>
          </p:cNvPr>
          <p:cNvSpPr>
            <a:spLocks noGrp="1"/>
          </p:cNvSpPr>
          <p:nvPr>
            <p:ph type="sldNum" sz="quarter" idx="5"/>
          </p:nvPr>
        </p:nvSpPr>
        <p:spPr/>
        <p:txBody>
          <a:bodyPr/>
          <a:lstStyle/>
          <a:p>
            <a:fld id="{0B7A3429-9892-9944-AC1F-C4A4D3B007B4}" type="slidenum">
              <a:rPr lang="en-US" smtClean="0"/>
              <a:pPr/>
              <a:t>16</a:t>
            </a:fld>
            <a:endParaRPr lang="en-US" dirty="0"/>
          </a:p>
        </p:txBody>
      </p:sp>
    </p:spTree>
    <p:extLst>
      <p:ext uri="{BB962C8B-B14F-4D97-AF65-F5344CB8AC3E}">
        <p14:creationId xmlns:p14="http://schemas.microsoft.com/office/powerpoint/2010/main" val="2805825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Let’s try one additional example.</a:t>
            </a:r>
          </a:p>
          <a:p>
            <a:endParaRPr lang="en-US" dirty="0"/>
          </a:p>
          <a:p>
            <a:r>
              <a:rPr lang="en-US" dirty="0"/>
              <a:t>A sponsor is menu planning for a group of 4-year-olds for lunch and wants to serve graham crackers. What is the minimum portion size per child that must be served?</a:t>
            </a:r>
          </a:p>
          <a:p>
            <a:endParaRPr lang="en-US" dirty="0"/>
          </a:p>
          <a:p>
            <a:endParaRPr lang="en-US" dirty="0"/>
          </a:p>
        </p:txBody>
      </p:sp>
      <p:sp>
        <p:nvSpPr>
          <p:cNvPr id="7" name="Date Placeholder 6">
            <a:extLst>
              <a:ext uri="{FF2B5EF4-FFF2-40B4-BE49-F238E27FC236}">
                <a16:creationId xmlns:a16="http://schemas.microsoft.com/office/drawing/2014/main" id="{845C8A2B-C204-4382-8769-FFF14FFEE542}"/>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2CC83FF2-E1D8-488B-ADA9-198F7DDAD88A}"/>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40903EB7-5D16-4F5A-8DAB-5B74299FFA14}"/>
              </a:ext>
            </a:extLst>
          </p:cNvPr>
          <p:cNvSpPr>
            <a:spLocks noGrp="1"/>
          </p:cNvSpPr>
          <p:nvPr>
            <p:ph type="sldNum" sz="quarter" idx="5"/>
          </p:nvPr>
        </p:nvSpPr>
        <p:spPr/>
        <p:txBody>
          <a:bodyPr/>
          <a:lstStyle/>
          <a:p>
            <a:fld id="{0B7A3429-9892-9944-AC1F-C4A4D3B007B4}" type="slidenum">
              <a:rPr lang="en-US" smtClean="0"/>
              <a:pPr/>
              <a:t>17</a:t>
            </a:fld>
            <a:endParaRPr lang="en-US" dirty="0"/>
          </a:p>
        </p:txBody>
      </p:sp>
    </p:spTree>
    <p:extLst>
      <p:ext uri="{BB962C8B-B14F-4D97-AF65-F5344CB8AC3E}">
        <p14:creationId xmlns:p14="http://schemas.microsoft.com/office/powerpoint/2010/main" val="305807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Step 1 is to find the grain item under the Grain Item and Size column and check to see if it has a size or weight listed along with it. </a:t>
            </a:r>
          </a:p>
          <a:p>
            <a:endParaRPr lang="en-US" dirty="0"/>
          </a:p>
          <a:p>
            <a:r>
              <a:rPr lang="en-US" i="1" dirty="0"/>
              <a:t>&lt;click&gt;</a:t>
            </a:r>
          </a:p>
          <a:p>
            <a:endParaRPr lang="en-US" dirty="0"/>
          </a:p>
          <a:p>
            <a:r>
              <a:rPr lang="en-US" dirty="0"/>
              <a:t>In this example, graham crackers are the grain item being served. Graham crackers do have a size listed by them, so you would need to measure them to see if they are 5” x 2.5” or larger. </a:t>
            </a:r>
          </a:p>
          <a:p>
            <a:endParaRPr lang="en-US" dirty="0"/>
          </a:p>
          <a:p>
            <a:r>
              <a:rPr lang="en-US" dirty="0"/>
              <a:t>Remember, when the Grains Measuring Chart is printed at full size, it provides an accurate ruler on the page to measure grain items with. </a:t>
            </a:r>
          </a:p>
        </p:txBody>
      </p:sp>
      <p:sp>
        <p:nvSpPr>
          <p:cNvPr id="7" name="Date Placeholder 6">
            <a:extLst>
              <a:ext uri="{FF2B5EF4-FFF2-40B4-BE49-F238E27FC236}">
                <a16:creationId xmlns:a16="http://schemas.microsoft.com/office/drawing/2014/main" id="{BB9E8931-1C58-44A5-8DA5-86966F608800}"/>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810FD840-CACD-4F6E-80A8-5F66A4AD9330}"/>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CAC92BE5-5D41-4F8E-8DD7-7A4EE238F23A}"/>
              </a:ext>
            </a:extLst>
          </p:cNvPr>
          <p:cNvSpPr>
            <a:spLocks noGrp="1"/>
          </p:cNvSpPr>
          <p:nvPr>
            <p:ph type="sldNum" sz="quarter" idx="5"/>
          </p:nvPr>
        </p:nvSpPr>
        <p:spPr/>
        <p:txBody>
          <a:bodyPr/>
          <a:lstStyle/>
          <a:p>
            <a:fld id="{0B7A3429-9892-9944-AC1F-C4A4D3B007B4}" type="slidenum">
              <a:rPr lang="en-US" smtClean="0"/>
              <a:pPr/>
              <a:t>18</a:t>
            </a:fld>
            <a:endParaRPr lang="en-US" dirty="0"/>
          </a:p>
        </p:txBody>
      </p:sp>
    </p:spTree>
    <p:extLst>
      <p:ext uri="{BB962C8B-B14F-4D97-AF65-F5344CB8AC3E}">
        <p14:creationId xmlns:p14="http://schemas.microsoft.com/office/powerpoint/2010/main" val="2662531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After locating the grain item on the chart, step 2 is to find the age of the participants that are being served. </a:t>
            </a:r>
          </a:p>
          <a:p>
            <a:endParaRPr lang="en-US" dirty="0"/>
          </a:p>
          <a:p>
            <a:r>
              <a:rPr lang="en-US" i="1" dirty="0"/>
              <a:t>&lt;click&gt;</a:t>
            </a:r>
          </a:p>
          <a:p>
            <a:endParaRPr lang="en-US" dirty="0"/>
          </a:p>
          <a:p>
            <a:r>
              <a:rPr lang="en-US" dirty="0"/>
              <a:t>In this example the menu is being planned for 4-year-olds, so use the 1- through 5-year-olds column. </a:t>
            </a:r>
          </a:p>
        </p:txBody>
      </p:sp>
      <p:sp>
        <p:nvSpPr>
          <p:cNvPr id="7" name="Date Placeholder 6">
            <a:extLst>
              <a:ext uri="{FF2B5EF4-FFF2-40B4-BE49-F238E27FC236}">
                <a16:creationId xmlns:a16="http://schemas.microsoft.com/office/drawing/2014/main" id="{C5E2F756-CC75-44A2-8BD1-A609C57F32E5}"/>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E1828214-07E0-41C9-9B44-D9E99C6E705B}"/>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46F38627-3151-449C-9223-7240CFEB95E8}"/>
              </a:ext>
            </a:extLst>
          </p:cNvPr>
          <p:cNvSpPr>
            <a:spLocks noGrp="1"/>
          </p:cNvSpPr>
          <p:nvPr>
            <p:ph type="sldNum" sz="quarter" idx="5"/>
          </p:nvPr>
        </p:nvSpPr>
        <p:spPr/>
        <p:txBody>
          <a:bodyPr/>
          <a:lstStyle/>
          <a:p>
            <a:fld id="{0B7A3429-9892-9944-AC1F-C4A4D3B007B4}" type="slidenum">
              <a:rPr lang="en-US" smtClean="0"/>
              <a:pPr/>
              <a:t>19</a:t>
            </a:fld>
            <a:endParaRPr lang="en-US" dirty="0"/>
          </a:p>
        </p:txBody>
      </p:sp>
    </p:spTree>
    <p:extLst>
      <p:ext uri="{BB962C8B-B14F-4D97-AF65-F5344CB8AC3E}">
        <p14:creationId xmlns:p14="http://schemas.microsoft.com/office/powerpoint/2010/main" val="352868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Notes Placeholder 2">
            <a:extLst>
              <a:ext uri="{FF2B5EF4-FFF2-40B4-BE49-F238E27FC236}">
                <a16:creationId xmlns:a16="http://schemas.microsoft.com/office/drawing/2014/main" id="{0B843EB6-BA49-4A13-A760-6D65C92DF894}"/>
              </a:ext>
            </a:extLst>
          </p:cNvPr>
          <p:cNvSpPr>
            <a:spLocks noGrp="1"/>
          </p:cNvSpPr>
          <p:nvPr>
            <p:ph type="body" idx="1"/>
          </p:nvPr>
        </p:nvSpPr>
        <p:spPr/>
        <p:txBody>
          <a:bodyPr/>
          <a:lstStyle/>
          <a:p>
            <a:r>
              <a:rPr lang="en-US" altLang="en-US" i="1" dirty="0">
                <a:latin typeface="Times New Roman" panose="02020603050405020304" pitchFamily="18" charset="0"/>
                <a:cs typeface="Times New Roman" panose="02020603050405020304" pitchFamily="18" charset="0"/>
              </a:rPr>
              <a:t>Inform participants this is a 30-minute training and it will end by ________(insert end time).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Encourage participants to locate a calculator or be ready to access the calculator function on their cell phone.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Participants may ask questions by unmuting their audio or typing in the chat box.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Attendance will be taken at the end of class via a Survey Monkey survey.  Please take the time to complete the attendance survey in order to receive a certificate of completion.  </a:t>
            </a:r>
          </a:p>
        </p:txBody>
      </p:sp>
      <p:sp>
        <p:nvSpPr>
          <p:cNvPr id="8" name="Slide Image Placeholder 7">
            <a:extLst>
              <a:ext uri="{FF2B5EF4-FFF2-40B4-BE49-F238E27FC236}">
                <a16:creationId xmlns:a16="http://schemas.microsoft.com/office/drawing/2014/main" id="{EF863C94-7714-4EEA-9444-BBF82E5C03D1}"/>
              </a:ext>
            </a:extLst>
          </p:cNvPr>
          <p:cNvSpPr>
            <a:spLocks noGrp="1" noRot="1" noChangeAspect="1"/>
          </p:cNvSpPr>
          <p:nvPr>
            <p:ph type="sldImg"/>
          </p:nvPr>
        </p:nvSpPr>
        <p:spPr>
          <a:xfrm>
            <a:off x="685800" y="458788"/>
            <a:ext cx="5486400" cy="3086100"/>
          </a:xfrm>
        </p:spPr>
      </p:sp>
      <p:sp>
        <p:nvSpPr>
          <p:cNvPr id="2" name="Date Placeholder 1">
            <a:extLst>
              <a:ext uri="{FF2B5EF4-FFF2-40B4-BE49-F238E27FC236}">
                <a16:creationId xmlns:a16="http://schemas.microsoft.com/office/drawing/2014/main" id="{2D14B7AE-AA63-4223-A71D-A3F64BCCE226}"/>
              </a:ext>
            </a:extLst>
          </p:cNvPr>
          <p:cNvSpPr>
            <a:spLocks noGrp="1"/>
          </p:cNvSpPr>
          <p:nvPr>
            <p:ph type="dt" idx="1"/>
          </p:nvPr>
        </p:nvSpPr>
        <p:spPr/>
        <p:txBody>
          <a:bodyPr/>
          <a:lstStyle/>
          <a:p>
            <a:pPr>
              <a:defRPr/>
            </a:pPr>
            <a:r>
              <a:rPr lang="en-US"/>
              <a:t>June 2021</a:t>
            </a:r>
            <a:endParaRPr lang="en-US" dirty="0"/>
          </a:p>
        </p:txBody>
      </p:sp>
      <p:sp>
        <p:nvSpPr>
          <p:cNvPr id="3" name="Footer Placeholder 2">
            <a:extLst>
              <a:ext uri="{FF2B5EF4-FFF2-40B4-BE49-F238E27FC236}">
                <a16:creationId xmlns:a16="http://schemas.microsoft.com/office/drawing/2014/main" id="{304C26A6-CAE7-4308-A993-B861D0DAECD8}"/>
              </a:ext>
            </a:extLst>
          </p:cNvPr>
          <p:cNvSpPr>
            <a:spLocks noGrp="1"/>
          </p:cNvSpPr>
          <p:nvPr>
            <p:ph type="ftr" sz="quarter" idx="4"/>
          </p:nvPr>
        </p:nvSpPr>
        <p:spPr/>
        <p:txBody>
          <a:bodyPr/>
          <a:lstStyle/>
          <a:p>
            <a:pPr>
              <a:defRPr/>
            </a:pPr>
            <a:r>
              <a:rPr lang="en-US"/>
              <a:t>* Kitchen Math Made Easy - Virtual Edition * Child Nutrition &amp; Wellness, KSDE</a:t>
            </a:r>
            <a:endParaRPr lang="en-US" dirty="0"/>
          </a:p>
        </p:txBody>
      </p:sp>
      <p:sp>
        <p:nvSpPr>
          <p:cNvPr id="4" name="Slide Number Placeholder 3">
            <a:extLst>
              <a:ext uri="{FF2B5EF4-FFF2-40B4-BE49-F238E27FC236}">
                <a16:creationId xmlns:a16="http://schemas.microsoft.com/office/drawing/2014/main" id="{D4EAAEB9-0F4B-4389-8CFE-079091FB7AD0}"/>
              </a:ext>
            </a:extLst>
          </p:cNvPr>
          <p:cNvSpPr>
            <a:spLocks noGrp="1"/>
          </p:cNvSpPr>
          <p:nvPr>
            <p:ph type="sldNum" sz="quarter" idx="5"/>
          </p:nvPr>
        </p:nvSpPr>
        <p:spPr/>
        <p:txBody>
          <a:bodyPr/>
          <a:lstStyle/>
          <a:p>
            <a:pPr>
              <a:defRPr/>
            </a:pPr>
            <a:fld id="{F497A426-6CCC-4393-8BA2-AB1EC5B205F8}" type="slidenum">
              <a:rPr lang="en-US" altLang="en-US" smtClean="0"/>
              <a:pPr>
                <a:defRPr/>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After locating the item being served as well as the age group that is being served, step 3 is to find where the item and age group intersect on the Grains Measuring Chart. </a:t>
            </a:r>
          </a:p>
          <a:p>
            <a:endParaRPr lang="en-US" dirty="0"/>
          </a:p>
          <a:p>
            <a:r>
              <a:rPr lang="en-US" i="1" dirty="0"/>
              <a:t>&lt;click&gt;</a:t>
            </a:r>
          </a:p>
          <a:p>
            <a:endParaRPr lang="en-US" dirty="0"/>
          </a:p>
          <a:p>
            <a:r>
              <a:rPr lang="en-US" dirty="0"/>
              <a:t>The graham cracker row and the 1- through 5-year-olds column intersect at 1 cracker or 14 grams. </a:t>
            </a:r>
          </a:p>
          <a:p>
            <a:endParaRPr lang="en-US" dirty="0"/>
          </a:p>
          <a:p>
            <a:r>
              <a:rPr lang="en-US" i="1" dirty="0"/>
              <a:t>&lt;click&gt;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tells us that we need to serve, at a minimum, 1 cracker or 14 grams per child to meet the required amount.</a:t>
            </a:r>
          </a:p>
        </p:txBody>
      </p:sp>
      <p:sp>
        <p:nvSpPr>
          <p:cNvPr id="7" name="Date Placeholder 6">
            <a:extLst>
              <a:ext uri="{FF2B5EF4-FFF2-40B4-BE49-F238E27FC236}">
                <a16:creationId xmlns:a16="http://schemas.microsoft.com/office/drawing/2014/main" id="{935B5125-DAD2-40FF-B49D-6487070FD7DF}"/>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620BFDDE-31CD-4DD7-880A-F79DCA4D87EC}"/>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16C4C0FC-259D-4D0F-AA06-9D7AF1C44E96}"/>
              </a:ext>
            </a:extLst>
          </p:cNvPr>
          <p:cNvSpPr>
            <a:spLocks noGrp="1"/>
          </p:cNvSpPr>
          <p:nvPr>
            <p:ph type="sldNum" sz="quarter" idx="5"/>
          </p:nvPr>
        </p:nvSpPr>
        <p:spPr/>
        <p:txBody>
          <a:bodyPr/>
          <a:lstStyle/>
          <a:p>
            <a:fld id="{0B7A3429-9892-9944-AC1F-C4A4D3B007B4}" type="slidenum">
              <a:rPr lang="en-US" smtClean="0"/>
              <a:pPr/>
              <a:t>20</a:t>
            </a:fld>
            <a:endParaRPr lang="en-US" dirty="0"/>
          </a:p>
        </p:txBody>
      </p:sp>
    </p:spTree>
    <p:extLst>
      <p:ext uri="{BB962C8B-B14F-4D97-AF65-F5344CB8AC3E}">
        <p14:creationId xmlns:p14="http://schemas.microsoft.com/office/powerpoint/2010/main" val="3540056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Now that we have gone through two examples together, it is your turn to try!</a:t>
            </a:r>
            <a:endParaRPr lang="en-US" i="1" dirty="0"/>
          </a:p>
          <a:p>
            <a:endParaRPr lang="en-US" dirty="0"/>
          </a:p>
          <a:p>
            <a:r>
              <a:rPr lang="en-US" dirty="0"/>
              <a:t>Based on the chart shown, what is the minimum number of animal crackers that must be served to a classroom of 3-year-olds at lunch?</a:t>
            </a:r>
          </a:p>
          <a:p>
            <a:endParaRPr lang="en-US" dirty="0"/>
          </a:p>
          <a:p>
            <a:r>
              <a:rPr lang="en-US" dirty="0"/>
              <a:t>Is it A. 2 crackers, B. 5 crackers, C. 8 crackers, or D. 10 crackers?</a:t>
            </a:r>
          </a:p>
          <a:p>
            <a:endParaRPr lang="en-US" dirty="0"/>
          </a:p>
          <a:p>
            <a:r>
              <a:rPr lang="en-US" i="1" u="none" dirty="0"/>
              <a:t>&lt;Give participants time to respond&gt;</a:t>
            </a:r>
          </a:p>
          <a:p>
            <a:endParaRPr lang="en-US" i="1" u="none" dirty="0"/>
          </a:p>
          <a:p>
            <a:r>
              <a:rPr lang="en-US" i="1" u="none" dirty="0"/>
              <a:t>&lt;Click to reveal answer&gt;</a:t>
            </a:r>
          </a:p>
          <a:p>
            <a:endParaRPr lang="en-US" i="1" u="none" dirty="0"/>
          </a:p>
          <a:p>
            <a:r>
              <a:rPr lang="en-US" dirty="0"/>
              <a:t>Based on the grains measuring chart, 8 crackers is the minimum amount that must be served to a classroom of 3-year-olds at lunch. </a:t>
            </a:r>
          </a:p>
          <a:p>
            <a:endParaRPr lang="en-US" dirty="0"/>
          </a:p>
          <a:p>
            <a:r>
              <a:rPr lang="en-US" dirty="0"/>
              <a:t>Good job everyone!</a:t>
            </a:r>
          </a:p>
          <a:p>
            <a:endParaRPr lang="en-US" i="1" u="none" dirty="0"/>
          </a:p>
          <a:p>
            <a:endParaRPr lang="en-US" i="1" u="none" dirty="0"/>
          </a:p>
          <a:p>
            <a:endParaRPr lang="en-US" dirty="0"/>
          </a:p>
          <a:p>
            <a:endParaRPr lang="en-US" dirty="0"/>
          </a:p>
        </p:txBody>
      </p:sp>
      <p:sp>
        <p:nvSpPr>
          <p:cNvPr id="7" name="Date Placeholder 6">
            <a:extLst>
              <a:ext uri="{FF2B5EF4-FFF2-40B4-BE49-F238E27FC236}">
                <a16:creationId xmlns:a16="http://schemas.microsoft.com/office/drawing/2014/main" id="{A2743AE8-52B3-4731-82E8-78FB490235DB}"/>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04CFAF5C-BA87-48C4-A531-A53BE71108BC}"/>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84D1C9E1-63DE-4339-ABE2-6C8BC6007503}"/>
              </a:ext>
            </a:extLst>
          </p:cNvPr>
          <p:cNvSpPr>
            <a:spLocks noGrp="1"/>
          </p:cNvSpPr>
          <p:nvPr>
            <p:ph type="sldNum" sz="quarter" idx="5"/>
          </p:nvPr>
        </p:nvSpPr>
        <p:spPr/>
        <p:txBody>
          <a:bodyPr/>
          <a:lstStyle/>
          <a:p>
            <a:fld id="{0B7A3429-9892-9944-AC1F-C4A4D3B007B4}" type="slidenum">
              <a:rPr lang="en-US" smtClean="0"/>
              <a:pPr/>
              <a:t>21</a:t>
            </a:fld>
            <a:endParaRPr lang="en-US" dirty="0"/>
          </a:p>
        </p:txBody>
      </p:sp>
    </p:spTree>
    <p:extLst>
      <p:ext uri="{BB962C8B-B14F-4D97-AF65-F5344CB8AC3E}">
        <p14:creationId xmlns:p14="http://schemas.microsoft.com/office/powerpoint/2010/main" val="3610608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Let’s do one more poll to get more comfortable using the Grains Measuring Chart.</a:t>
            </a:r>
          </a:p>
          <a:p>
            <a:endParaRPr lang="en-US" dirty="0"/>
          </a:p>
          <a:p>
            <a:r>
              <a:rPr lang="en-US" dirty="0"/>
              <a:t>Based on the chart shown, what is the minimum slices of bread that must be served per child to a group of 3-year-olds at lunch?</a:t>
            </a:r>
          </a:p>
          <a:p>
            <a:endParaRPr lang="en-US" dirty="0"/>
          </a:p>
          <a:p>
            <a:r>
              <a:rPr lang="en-US" dirty="0"/>
              <a:t>Is it A. ½ slice, B. 1 slice, C. 2 slices, or D. 2 ½ slices?</a:t>
            </a:r>
          </a:p>
          <a:p>
            <a:endParaRPr lang="en-US" i="1" u="none" dirty="0"/>
          </a:p>
          <a:p>
            <a:r>
              <a:rPr lang="en-US" i="1" u="none" dirty="0"/>
              <a:t>&lt;Give participants time to respond&gt;</a:t>
            </a:r>
          </a:p>
          <a:p>
            <a:endParaRPr lang="en-US" i="1" u="none" dirty="0"/>
          </a:p>
          <a:p>
            <a:r>
              <a:rPr lang="en-US" i="1" u="none" dirty="0"/>
              <a:t>&lt;Click to reveal answer&gt;</a:t>
            </a:r>
          </a:p>
          <a:p>
            <a:endParaRPr lang="en-US" i="1" u="none" dirty="0"/>
          </a:p>
          <a:p>
            <a:r>
              <a:rPr lang="en-US" dirty="0"/>
              <a:t>The answer is 1/2 slice or 14 grams. </a:t>
            </a:r>
          </a:p>
          <a:p>
            <a:endParaRPr lang="en-US" dirty="0"/>
          </a:p>
          <a:p>
            <a:r>
              <a:rPr lang="en-US" dirty="0"/>
              <a:t>Great job everyone! Wasn’t that easy!</a:t>
            </a:r>
          </a:p>
          <a:p>
            <a:endParaRPr lang="en-US" dirty="0"/>
          </a:p>
          <a:p>
            <a:r>
              <a:rPr lang="en-US" i="1" dirty="0"/>
              <a:t>&lt;Pause and ask for questions&gt;</a:t>
            </a:r>
          </a:p>
          <a:p>
            <a:endParaRPr lang="en-US" dirty="0"/>
          </a:p>
          <a:p>
            <a:r>
              <a:rPr lang="en-US" dirty="0"/>
              <a:t>Now that we have gone over the grains measuring tool, let’s take a look at how to use the Nutrition Facts Label. </a:t>
            </a:r>
          </a:p>
          <a:p>
            <a:endParaRPr lang="en-US" i="1" u="none" dirty="0"/>
          </a:p>
          <a:p>
            <a:endParaRPr lang="en-US" dirty="0"/>
          </a:p>
          <a:p>
            <a:endParaRPr lang="en-US" dirty="0"/>
          </a:p>
          <a:p>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FD59DEF0-F068-43EE-BFC3-7373FC6FCFAF}"/>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3BEFE93A-893D-4446-B62F-C288262FE9D1}"/>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88CA98A9-A604-4F4B-A488-6509351857CE}"/>
              </a:ext>
            </a:extLst>
          </p:cNvPr>
          <p:cNvSpPr>
            <a:spLocks noGrp="1"/>
          </p:cNvSpPr>
          <p:nvPr>
            <p:ph type="sldNum" sz="quarter" idx="5"/>
          </p:nvPr>
        </p:nvSpPr>
        <p:spPr/>
        <p:txBody>
          <a:bodyPr/>
          <a:lstStyle/>
          <a:p>
            <a:fld id="{0B7A3429-9892-9944-AC1F-C4A4D3B007B4}" type="slidenum">
              <a:rPr lang="en-US" smtClean="0"/>
              <a:pPr/>
              <a:t>22</a:t>
            </a:fld>
            <a:endParaRPr lang="en-US" dirty="0"/>
          </a:p>
        </p:txBody>
      </p:sp>
    </p:spTree>
    <p:extLst>
      <p:ext uri="{BB962C8B-B14F-4D97-AF65-F5344CB8AC3E}">
        <p14:creationId xmlns:p14="http://schemas.microsoft.com/office/powerpoint/2010/main" val="586511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endParaRPr lang="en-US" dirty="0"/>
          </a:p>
        </p:txBody>
      </p:sp>
      <p:sp>
        <p:nvSpPr>
          <p:cNvPr id="7" name="Date Placeholder 6">
            <a:extLst>
              <a:ext uri="{FF2B5EF4-FFF2-40B4-BE49-F238E27FC236}">
                <a16:creationId xmlns:a16="http://schemas.microsoft.com/office/drawing/2014/main" id="{72EDF9D9-7EAC-4503-AC7C-C3C8A48FCB3B}"/>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C7ACDBC2-5EBB-4E0E-B1DC-8B09C2A424FA}"/>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C0472873-15C0-45F6-99B8-5B9833999EDB}"/>
              </a:ext>
            </a:extLst>
          </p:cNvPr>
          <p:cNvSpPr>
            <a:spLocks noGrp="1"/>
          </p:cNvSpPr>
          <p:nvPr>
            <p:ph type="sldNum" sz="quarter" idx="5"/>
          </p:nvPr>
        </p:nvSpPr>
        <p:spPr/>
        <p:txBody>
          <a:bodyPr/>
          <a:lstStyle/>
          <a:p>
            <a:fld id="{0B7A3429-9892-9944-AC1F-C4A4D3B007B4}" type="slidenum">
              <a:rPr lang="en-US" smtClean="0"/>
              <a:pPr/>
              <a:t>23</a:t>
            </a:fld>
            <a:endParaRPr lang="en-US" dirty="0"/>
          </a:p>
        </p:txBody>
      </p:sp>
    </p:spTree>
    <p:extLst>
      <p:ext uri="{BB962C8B-B14F-4D97-AF65-F5344CB8AC3E}">
        <p14:creationId xmlns:p14="http://schemas.microsoft.com/office/powerpoint/2010/main" val="3447403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Some of the grain items in the Grains Measuring Chart list a weight next to the item. </a:t>
            </a:r>
          </a:p>
          <a:p>
            <a:endParaRPr lang="en-US" dirty="0"/>
          </a:p>
          <a:p>
            <a:r>
              <a:rPr lang="en-US" dirty="0"/>
              <a:t>For example, pancakes list a minimum weight of 34 grams. </a:t>
            </a:r>
          </a:p>
          <a:p>
            <a:endParaRPr lang="en-US" dirty="0"/>
          </a:p>
          <a:p>
            <a:r>
              <a:rPr lang="en-US" i="1" dirty="0"/>
              <a:t>&lt;click&gt;</a:t>
            </a:r>
          </a:p>
          <a:p>
            <a:endParaRPr lang="en-US" dirty="0"/>
          </a:p>
          <a:p>
            <a:r>
              <a:rPr lang="en-US" dirty="0"/>
              <a:t>Let’s take a closer look on how to use the Grains Measuring Chart for items that have a weight listed next to them. </a:t>
            </a:r>
          </a:p>
        </p:txBody>
      </p:sp>
      <p:sp>
        <p:nvSpPr>
          <p:cNvPr id="7" name="Date Placeholder 6">
            <a:extLst>
              <a:ext uri="{FF2B5EF4-FFF2-40B4-BE49-F238E27FC236}">
                <a16:creationId xmlns:a16="http://schemas.microsoft.com/office/drawing/2014/main" id="{777CB2B8-CBC8-47BD-B1CA-6900A41C1621}"/>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E9787DE9-C8D5-4342-9F24-D2A82A9286E0}"/>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CAEB1C9B-1558-4EA8-877E-5B0039E9A1F3}"/>
              </a:ext>
            </a:extLst>
          </p:cNvPr>
          <p:cNvSpPr>
            <a:spLocks noGrp="1"/>
          </p:cNvSpPr>
          <p:nvPr>
            <p:ph type="sldNum" sz="quarter" idx="5"/>
          </p:nvPr>
        </p:nvSpPr>
        <p:spPr/>
        <p:txBody>
          <a:bodyPr/>
          <a:lstStyle/>
          <a:p>
            <a:fld id="{0B7A3429-9892-9944-AC1F-C4A4D3B007B4}" type="slidenum">
              <a:rPr lang="en-US" smtClean="0"/>
              <a:pPr/>
              <a:t>24</a:t>
            </a:fld>
            <a:endParaRPr lang="en-US" dirty="0"/>
          </a:p>
        </p:txBody>
      </p:sp>
    </p:spTree>
    <p:extLst>
      <p:ext uri="{BB962C8B-B14F-4D97-AF65-F5344CB8AC3E}">
        <p14:creationId xmlns:p14="http://schemas.microsoft.com/office/powerpoint/2010/main" val="2310285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A sponsor is wanting to serve English muffins to 3-year-olds at breakfast. Based on the nutrition facts label, will this brand of English muffins meet the minimum grain requirement?</a:t>
            </a:r>
          </a:p>
        </p:txBody>
      </p:sp>
      <p:sp>
        <p:nvSpPr>
          <p:cNvPr id="7" name="Date Placeholder 6">
            <a:extLst>
              <a:ext uri="{FF2B5EF4-FFF2-40B4-BE49-F238E27FC236}">
                <a16:creationId xmlns:a16="http://schemas.microsoft.com/office/drawing/2014/main" id="{A169D9F0-D15E-4D58-8619-8902E5154C4D}"/>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8CDB1BAC-8767-47F2-AA51-4BC531DADE9B}"/>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106B2289-C7FF-4872-BCB5-99F71D0B7E57}"/>
              </a:ext>
            </a:extLst>
          </p:cNvPr>
          <p:cNvSpPr>
            <a:spLocks noGrp="1"/>
          </p:cNvSpPr>
          <p:nvPr>
            <p:ph type="sldNum" sz="quarter" idx="5"/>
          </p:nvPr>
        </p:nvSpPr>
        <p:spPr/>
        <p:txBody>
          <a:bodyPr/>
          <a:lstStyle/>
          <a:p>
            <a:fld id="{0B7A3429-9892-9944-AC1F-C4A4D3B007B4}" type="slidenum">
              <a:rPr lang="en-US" smtClean="0"/>
              <a:pPr/>
              <a:t>25</a:t>
            </a:fld>
            <a:endParaRPr lang="en-US" dirty="0"/>
          </a:p>
        </p:txBody>
      </p:sp>
    </p:spTree>
    <p:extLst>
      <p:ext uri="{BB962C8B-B14F-4D97-AF65-F5344CB8AC3E}">
        <p14:creationId xmlns:p14="http://schemas.microsoft.com/office/powerpoint/2010/main" val="4251163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Step 1 is to find the grain item that is being served under the Grain Item and Size column as well as the minimum weight that is listed.</a:t>
            </a:r>
          </a:p>
          <a:p>
            <a:endParaRPr lang="en-US" dirty="0"/>
          </a:p>
          <a:p>
            <a:r>
              <a:rPr lang="en-US" i="1" dirty="0"/>
              <a:t>&lt;click&gt;</a:t>
            </a:r>
          </a:p>
          <a:p>
            <a:endParaRPr lang="en-US" dirty="0"/>
          </a:p>
          <a:p>
            <a:r>
              <a:rPr lang="en-US" dirty="0"/>
              <a:t>In this example, an English muffin lists the minimum weight of 56 grams. Remember, this is important because there can be a wide variety of sizes of English muffins!</a:t>
            </a:r>
          </a:p>
        </p:txBody>
      </p:sp>
      <p:sp>
        <p:nvSpPr>
          <p:cNvPr id="7" name="Date Placeholder 6">
            <a:extLst>
              <a:ext uri="{FF2B5EF4-FFF2-40B4-BE49-F238E27FC236}">
                <a16:creationId xmlns:a16="http://schemas.microsoft.com/office/drawing/2014/main" id="{803C5EBE-DAF6-424E-82F4-7035D3DFD503}"/>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943E7E9D-9697-4326-88F8-F23EC6402745}"/>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5013FF24-DFE0-4B66-ABF4-51077A092856}"/>
              </a:ext>
            </a:extLst>
          </p:cNvPr>
          <p:cNvSpPr>
            <a:spLocks noGrp="1"/>
          </p:cNvSpPr>
          <p:nvPr>
            <p:ph type="sldNum" sz="quarter" idx="5"/>
          </p:nvPr>
        </p:nvSpPr>
        <p:spPr/>
        <p:txBody>
          <a:bodyPr/>
          <a:lstStyle/>
          <a:p>
            <a:fld id="{0B7A3429-9892-9944-AC1F-C4A4D3B007B4}" type="slidenum">
              <a:rPr lang="en-US" smtClean="0"/>
              <a:pPr/>
              <a:t>26</a:t>
            </a:fld>
            <a:endParaRPr lang="en-US" dirty="0"/>
          </a:p>
        </p:txBody>
      </p:sp>
    </p:spTree>
    <p:extLst>
      <p:ext uri="{BB962C8B-B14F-4D97-AF65-F5344CB8AC3E}">
        <p14:creationId xmlns:p14="http://schemas.microsoft.com/office/powerpoint/2010/main" val="4276658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Once we know what the minimum required weight for the item is, step 2 is to locate the nutrition facts label for the grain item that is being served. </a:t>
            </a:r>
          </a:p>
          <a:p>
            <a:endParaRPr lang="en-US" dirty="0"/>
          </a:p>
          <a:p>
            <a:r>
              <a:rPr lang="en-US" dirty="0"/>
              <a:t>The nutrition facts label for this brand of English muffins can be seen on the screen. </a:t>
            </a:r>
          </a:p>
        </p:txBody>
      </p:sp>
      <p:sp>
        <p:nvSpPr>
          <p:cNvPr id="7" name="Date Placeholder 6">
            <a:extLst>
              <a:ext uri="{FF2B5EF4-FFF2-40B4-BE49-F238E27FC236}">
                <a16:creationId xmlns:a16="http://schemas.microsoft.com/office/drawing/2014/main" id="{04754DF5-6D9C-431F-A5B4-147A4814F647}"/>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888EA009-7A4D-4BA9-B3D4-78E422692A2F}"/>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5CE8CF14-97EC-4162-AF78-914F303B534B}"/>
              </a:ext>
            </a:extLst>
          </p:cNvPr>
          <p:cNvSpPr>
            <a:spLocks noGrp="1"/>
          </p:cNvSpPr>
          <p:nvPr>
            <p:ph type="sldNum" sz="quarter" idx="5"/>
          </p:nvPr>
        </p:nvSpPr>
        <p:spPr/>
        <p:txBody>
          <a:bodyPr/>
          <a:lstStyle/>
          <a:p>
            <a:fld id="{0B7A3429-9892-9944-AC1F-C4A4D3B007B4}" type="slidenum">
              <a:rPr lang="en-US" smtClean="0"/>
              <a:pPr/>
              <a:t>27</a:t>
            </a:fld>
            <a:endParaRPr lang="en-US" dirty="0"/>
          </a:p>
        </p:txBody>
      </p:sp>
    </p:spTree>
    <p:extLst>
      <p:ext uri="{BB962C8B-B14F-4D97-AF65-F5344CB8AC3E}">
        <p14:creationId xmlns:p14="http://schemas.microsoft.com/office/powerpoint/2010/main" val="2797613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Once the Nutrition Facts Label is located, the 3</a:t>
            </a:r>
            <a:r>
              <a:rPr lang="en-US" baseline="30000" dirty="0"/>
              <a:t>rd</a:t>
            </a:r>
            <a:r>
              <a:rPr lang="en-US" dirty="0"/>
              <a:t> step is to find the weight of the serving size, which is typically listed in grams, of the item that is being served. </a:t>
            </a:r>
          </a:p>
          <a:p>
            <a:endParaRPr lang="en-US" dirty="0"/>
          </a:p>
          <a:p>
            <a:r>
              <a:rPr lang="en-US" i="1" u="none" dirty="0"/>
              <a:t>&lt;click&gt;</a:t>
            </a:r>
          </a:p>
          <a:p>
            <a:endParaRPr lang="en-US" dirty="0"/>
          </a:p>
          <a:p>
            <a:r>
              <a:rPr lang="en-US" dirty="0"/>
              <a:t>This label for English muffins tells us that one English muffin weighs 85 grams. </a:t>
            </a:r>
          </a:p>
        </p:txBody>
      </p:sp>
      <p:sp>
        <p:nvSpPr>
          <p:cNvPr id="7" name="Date Placeholder 6">
            <a:extLst>
              <a:ext uri="{FF2B5EF4-FFF2-40B4-BE49-F238E27FC236}">
                <a16:creationId xmlns:a16="http://schemas.microsoft.com/office/drawing/2014/main" id="{6D810BAF-21F5-42CE-B6CE-DC9D6D45DD47}"/>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63A9E7CF-9AE0-4D3F-9BA3-B7CDC969A4F5}"/>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A0914DEE-299B-4237-8AEA-8C55A87F09F3}"/>
              </a:ext>
            </a:extLst>
          </p:cNvPr>
          <p:cNvSpPr>
            <a:spLocks noGrp="1"/>
          </p:cNvSpPr>
          <p:nvPr>
            <p:ph type="sldNum" sz="quarter" idx="5"/>
          </p:nvPr>
        </p:nvSpPr>
        <p:spPr/>
        <p:txBody>
          <a:bodyPr/>
          <a:lstStyle/>
          <a:p>
            <a:fld id="{0B7A3429-9892-9944-AC1F-C4A4D3B007B4}" type="slidenum">
              <a:rPr lang="en-US" smtClean="0"/>
              <a:pPr/>
              <a:t>28</a:t>
            </a:fld>
            <a:endParaRPr lang="en-US" dirty="0"/>
          </a:p>
        </p:txBody>
      </p:sp>
    </p:spTree>
    <p:extLst>
      <p:ext uri="{BB962C8B-B14F-4D97-AF65-F5344CB8AC3E}">
        <p14:creationId xmlns:p14="http://schemas.microsoft.com/office/powerpoint/2010/main" val="2031353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Now that we know that each serving weighs 85 grams, look back at the Grains Measuring Chart to make sure that the weight of the grain item weighs the same as or more than the weight listed on the chart. </a:t>
            </a:r>
          </a:p>
          <a:p>
            <a:endParaRPr lang="en-US" dirty="0"/>
          </a:p>
          <a:p>
            <a:r>
              <a:rPr lang="en-US" i="1" dirty="0"/>
              <a:t>&lt;click&gt;</a:t>
            </a:r>
          </a:p>
          <a:p>
            <a:endParaRPr lang="en-US" dirty="0"/>
          </a:p>
          <a:p>
            <a:r>
              <a:rPr lang="en-US" dirty="0"/>
              <a:t>In this example, we are serving 3-year-olds, so the minimum required to serve is ¼ muffin or 14 grams, so this brand of English muffins meet this requirement. </a:t>
            </a:r>
          </a:p>
          <a:p>
            <a:endParaRPr lang="en-US" dirty="0"/>
          </a:p>
          <a:p>
            <a:r>
              <a:rPr lang="en-US" dirty="0"/>
              <a:t>Remember, the whole muffin can be served, but it would be acceptable to serve only half or a quarter as well, as long as it meets the 14 gram minimum. </a:t>
            </a:r>
          </a:p>
        </p:txBody>
      </p:sp>
      <p:sp>
        <p:nvSpPr>
          <p:cNvPr id="7" name="Date Placeholder 6">
            <a:extLst>
              <a:ext uri="{FF2B5EF4-FFF2-40B4-BE49-F238E27FC236}">
                <a16:creationId xmlns:a16="http://schemas.microsoft.com/office/drawing/2014/main" id="{6E4FE4F5-412D-46F4-93D7-2B1134369CDA}"/>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0B4BC50B-1423-42FB-993A-DEEEAA034E23}"/>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06A5C18D-85C8-4022-95C8-E039E04F4ADE}"/>
              </a:ext>
            </a:extLst>
          </p:cNvPr>
          <p:cNvSpPr>
            <a:spLocks noGrp="1"/>
          </p:cNvSpPr>
          <p:nvPr>
            <p:ph type="sldNum" sz="quarter" idx="5"/>
          </p:nvPr>
        </p:nvSpPr>
        <p:spPr/>
        <p:txBody>
          <a:bodyPr/>
          <a:lstStyle/>
          <a:p>
            <a:fld id="{0B7A3429-9892-9944-AC1F-C4A4D3B007B4}" type="slidenum">
              <a:rPr lang="en-US" smtClean="0"/>
              <a:pPr/>
              <a:t>29</a:t>
            </a:fld>
            <a:endParaRPr lang="en-US" dirty="0"/>
          </a:p>
        </p:txBody>
      </p:sp>
    </p:spTree>
    <p:extLst>
      <p:ext uri="{BB962C8B-B14F-4D97-AF65-F5344CB8AC3E}">
        <p14:creationId xmlns:p14="http://schemas.microsoft.com/office/powerpoint/2010/main" val="197357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the end of today’s training, </a:t>
            </a:r>
            <a:r>
              <a:rPr lang="en-US" i="1" dirty="0"/>
              <a:t>&lt;click&gt; </a:t>
            </a:r>
            <a:r>
              <a:rPr lang="en-US" dirty="0"/>
              <a:t>participants will know the definition of ounce equivalents, </a:t>
            </a:r>
            <a:r>
              <a:rPr lang="en-US" i="1" dirty="0"/>
              <a:t>&lt;click&gt; </a:t>
            </a:r>
            <a:r>
              <a:rPr lang="en-US" dirty="0"/>
              <a:t>review the meal pattern for grains, </a:t>
            </a:r>
            <a:r>
              <a:rPr lang="en-US" i="1" dirty="0"/>
              <a:t>&lt;click&gt; </a:t>
            </a:r>
            <a:r>
              <a:rPr lang="en-US" dirty="0"/>
              <a:t>and confidently be able to use the Grains Measuring Chart to determine if grain products meet the minimum requirement for ounce equivalents for grains in the CACFP.</a:t>
            </a:r>
          </a:p>
        </p:txBody>
      </p:sp>
      <p:sp>
        <p:nvSpPr>
          <p:cNvPr id="7" name="Date Placeholder 6">
            <a:extLst>
              <a:ext uri="{FF2B5EF4-FFF2-40B4-BE49-F238E27FC236}">
                <a16:creationId xmlns:a16="http://schemas.microsoft.com/office/drawing/2014/main" id="{60FB2EC0-0BD0-4BB5-9631-8C34B9E9DA44}"/>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FC4E9080-21BF-4A9E-ACA0-F904090F05CF}"/>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47D06D1E-9F5F-4FB4-97E3-32D51AB9DF80}"/>
              </a:ext>
            </a:extLst>
          </p:cNvPr>
          <p:cNvSpPr>
            <a:spLocks noGrp="1"/>
          </p:cNvSpPr>
          <p:nvPr>
            <p:ph type="sldNum" sz="quarter" idx="5"/>
          </p:nvPr>
        </p:nvSpPr>
        <p:spPr/>
        <p:txBody>
          <a:bodyPr/>
          <a:lstStyle/>
          <a:p>
            <a:fld id="{0B7A3429-9892-9944-AC1F-C4A4D3B007B4}" type="slidenum">
              <a:rPr lang="en-US" smtClean="0"/>
              <a:pPr/>
              <a:t>3</a:t>
            </a:fld>
            <a:endParaRPr lang="en-US" dirty="0"/>
          </a:p>
        </p:txBody>
      </p:sp>
    </p:spTree>
    <p:extLst>
      <p:ext uri="{BB962C8B-B14F-4D97-AF65-F5344CB8AC3E}">
        <p14:creationId xmlns:p14="http://schemas.microsoft.com/office/powerpoint/2010/main" val="3670683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See, wasn’t that easy? Now let’s take it one step further! </a:t>
            </a:r>
          </a:p>
          <a:p>
            <a:endParaRPr lang="en-US" dirty="0"/>
          </a:p>
          <a:p>
            <a:r>
              <a:rPr lang="en-US" dirty="0"/>
              <a:t>What if there is more than one item per serving? </a:t>
            </a:r>
          </a:p>
          <a:p>
            <a:endParaRPr lang="en-US" dirty="0"/>
          </a:p>
          <a:p>
            <a:r>
              <a:rPr lang="en-US" dirty="0"/>
              <a:t>Let’s take a closer look!</a:t>
            </a:r>
          </a:p>
          <a:p>
            <a:endParaRPr lang="en-US" dirty="0"/>
          </a:p>
          <a:p>
            <a:r>
              <a:rPr lang="en-US" dirty="0"/>
              <a:t>A sponsor is wanting to serve Brand P pancakes to a classroom of 1-5-year-olds at breakfast. Based on the nutrition facts label, will Brand P Pancakes meet the minimum grain requirement?</a:t>
            </a:r>
          </a:p>
        </p:txBody>
      </p:sp>
      <p:sp>
        <p:nvSpPr>
          <p:cNvPr id="7" name="Date Placeholder 6">
            <a:extLst>
              <a:ext uri="{FF2B5EF4-FFF2-40B4-BE49-F238E27FC236}">
                <a16:creationId xmlns:a16="http://schemas.microsoft.com/office/drawing/2014/main" id="{AC46B626-AF91-482F-82B4-ED5FFFFF39A1}"/>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C411B11E-444F-46AE-B988-86BF639F3E67}"/>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84825DEC-F0F3-42D1-827D-169EF9F436CE}"/>
              </a:ext>
            </a:extLst>
          </p:cNvPr>
          <p:cNvSpPr>
            <a:spLocks noGrp="1"/>
          </p:cNvSpPr>
          <p:nvPr>
            <p:ph type="sldNum" sz="quarter" idx="5"/>
          </p:nvPr>
        </p:nvSpPr>
        <p:spPr/>
        <p:txBody>
          <a:bodyPr/>
          <a:lstStyle/>
          <a:p>
            <a:fld id="{0B7A3429-9892-9944-AC1F-C4A4D3B007B4}" type="slidenum">
              <a:rPr lang="en-US" smtClean="0"/>
              <a:pPr/>
              <a:t>30</a:t>
            </a:fld>
            <a:endParaRPr lang="en-US" dirty="0"/>
          </a:p>
        </p:txBody>
      </p:sp>
    </p:spTree>
    <p:extLst>
      <p:ext uri="{BB962C8B-B14F-4D97-AF65-F5344CB8AC3E}">
        <p14:creationId xmlns:p14="http://schemas.microsoft.com/office/powerpoint/2010/main" val="3780730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Step 1 is to find the grain item that is being served under the Grain Item and Size column as well as the minimum weight that is listed.</a:t>
            </a:r>
          </a:p>
          <a:p>
            <a:endParaRPr lang="en-US" dirty="0"/>
          </a:p>
          <a:p>
            <a:r>
              <a:rPr lang="en-US" i="1" dirty="0"/>
              <a:t>&lt;click&gt;</a:t>
            </a:r>
          </a:p>
          <a:p>
            <a:endParaRPr lang="en-US" dirty="0"/>
          </a:p>
          <a:p>
            <a:r>
              <a:rPr lang="en-US" dirty="0"/>
              <a:t>In this example, a pancake lists the weight of 34 grams. The reason this weight is important is that there can be a wide array of pancake sizes, anywhere from mini pancakes to pancakes that are the size of your head!</a:t>
            </a:r>
          </a:p>
        </p:txBody>
      </p:sp>
      <p:sp>
        <p:nvSpPr>
          <p:cNvPr id="7" name="Date Placeholder 6">
            <a:extLst>
              <a:ext uri="{FF2B5EF4-FFF2-40B4-BE49-F238E27FC236}">
                <a16:creationId xmlns:a16="http://schemas.microsoft.com/office/drawing/2014/main" id="{00DD92EB-F180-47E3-8467-DA1942D5BD39}"/>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710FEA12-54FA-41AC-A936-EFF16960CC5C}"/>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BB03C98A-91AD-4011-86F8-DCF7D5EBA88A}"/>
              </a:ext>
            </a:extLst>
          </p:cNvPr>
          <p:cNvSpPr>
            <a:spLocks noGrp="1"/>
          </p:cNvSpPr>
          <p:nvPr>
            <p:ph type="sldNum" sz="quarter" idx="5"/>
          </p:nvPr>
        </p:nvSpPr>
        <p:spPr/>
        <p:txBody>
          <a:bodyPr/>
          <a:lstStyle/>
          <a:p>
            <a:fld id="{0B7A3429-9892-9944-AC1F-C4A4D3B007B4}" type="slidenum">
              <a:rPr lang="en-US" smtClean="0"/>
              <a:pPr/>
              <a:t>31</a:t>
            </a:fld>
            <a:endParaRPr lang="en-US" dirty="0"/>
          </a:p>
        </p:txBody>
      </p:sp>
    </p:spTree>
    <p:extLst>
      <p:ext uri="{BB962C8B-B14F-4D97-AF65-F5344CB8AC3E}">
        <p14:creationId xmlns:p14="http://schemas.microsoft.com/office/powerpoint/2010/main" val="1946593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Once we know what the minimum required weight for the item is, step 2 is to locate the nutrition facts label for the grain item that is being served. </a:t>
            </a:r>
          </a:p>
          <a:p>
            <a:endParaRPr lang="en-US" dirty="0"/>
          </a:p>
          <a:p>
            <a:r>
              <a:rPr lang="en-US" dirty="0"/>
              <a:t>The nutrition facts label for Brand P Pancakes can be seen on the screen. </a:t>
            </a:r>
          </a:p>
        </p:txBody>
      </p:sp>
      <p:sp>
        <p:nvSpPr>
          <p:cNvPr id="7" name="Date Placeholder 6">
            <a:extLst>
              <a:ext uri="{FF2B5EF4-FFF2-40B4-BE49-F238E27FC236}">
                <a16:creationId xmlns:a16="http://schemas.microsoft.com/office/drawing/2014/main" id="{CD87CB05-D6DA-4EAD-A5B0-A2AC2375855F}"/>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5001D491-8FC3-4A23-BACD-BAC747A55C3A}"/>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CB8B097B-D4A3-4761-9BE3-DA40DE91A32E}"/>
              </a:ext>
            </a:extLst>
          </p:cNvPr>
          <p:cNvSpPr>
            <a:spLocks noGrp="1"/>
          </p:cNvSpPr>
          <p:nvPr>
            <p:ph type="sldNum" sz="quarter" idx="5"/>
          </p:nvPr>
        </p:nvSpPr>
        <p:spPr/>
        <p:txBody>
          <a:bodyPr/>
          <a:lstStyle/>
          <a:p>
            <a:fld id="{0B7A3429-9892-9944-AC1F-C4A4D3B007B4}" type="slidenum">
              <a:rPr lang="en-US" smtClean="0"/>
              <a:pPr/>
              <a:t>32</a:t>
            </a:fld>
            <a:endParaRPr lang="en-US" dirty="0"/>
          </a:p>
        </p:txBody>
      </p:sp>
    </p:spTree>
    <p:extLst>
      <p:ext uri="{BB962C8B-B14F-4D97-AF65-F5344CB8AC3E}">
        <p14:creationId xmlns:p14="http://schemas.microsoft.com/office/powerpoint/2010/main" val="1841142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Once the Nutrition Facts Label is located, the 3</a:t>
            </a:r>
            <a:r>
              <a:rPr lang="en-US" baseline="30000" dirty="0"/>
              <a:t>rd</a:t>
            </a:r>
            <a:r>
              <a:rPr lang="en-US" dirty="0"/>
              <a:t> step is to find the weight of the serving size, which is typically listed in grams, of the item that is being served. </a:t>
            </a:r>
          </a:p>
          <a:p>
            <a:endParaRPr lang="en-US" dirty="0"/>
          </a:p>
          <a:p>
            <a:r>
              <a:rPr lang="en-US" i="1" dirty="0"/>
              <a:t>&lt;click&gt;</a:t>
            </a:r>
          </a:p>
          <a:p>
            <a:endParaRPr lang="en-US" dirty="0"/>
          </a:p>
          <a:p>
            <a:r>
              <a:rPr lang="en-US" dirty="0"/>
              <a:t>This label for Brand P Pancakes tells us that one serving of pancakes weighs 117 grams. </a:t>
            </a:r>
          </a:p>
        </p:txBody>
      </p:sp>
      <p:sp>
        <p:nvSpPr>
          <p:cNvPr id="7" name="Date Placeholder 6">
            <a:extLst>
              <a:ext uri="{FF2B5EF4-FFF2-40B4-BE49-F238E27FC236}">
                <a16:creationId xmlns:a16="http://schemas.microsoft.com/office/drawing/2014/main" id="{88295567-9D6D-4A7D-8258-91295243860C}"/>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FE56EF48-4F7A-4CC6-9C2A-D35F332068DF}"/>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C6ACA73A-3224-40F6-A5BF-0ED74CBF88BF}"/>
              </a:ext>
            </a:extLst>
          </p:cNvPr>
          <p:cNvSpPr>
            <a:spLocks noGrp="1"/>
          </p:cNvSpPr>
          <p:nvPr>
            <p:ph type="sldNum" sz="quarter" idx="5"/>
          </p:nvPr>
        </p:nvSpPr>
        <p:spPr/>
        <p:txBody>
          <a:bodyPr/>
          <a:lstStyle/>
          <a:p>
            <a:fld id="{0B7A3429-9892-9944-AC1F-C4A4D3B007B4}" type="slidenum">
              <a:rPr lang="en-US" smtClean="0"/>
              <a:pPr/>
              <a:t>33</a:t>
            </a:fld>
            <a:endParaRPr lang="en-US" dirty="0"/>
          </a:p>
        </p:txBody>
      </p:sp>
    </p:spTree>
    <p:extLst>
      <p:ext uri="{BB962C8B-B14F-4D97-AF65-F5344CB8AC3E}">
        <p14:creationId xmlns:p14="http://schemas.microsoft.com/office/powerpoint/2010/main" val="1369141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Step 4 is to use the Nutrition Facts label to determine how many items are in one serving. </a:t>
            </a:r>
          </a:p>
          <a:p>
            <a:endParaRPr lang="en-US" dirty="0"/>
          </a:p>
          <a:p>
            <a:r>
              <a:rPr lang="en-US" i="1" dirty="0"/>
              <a:t>&lt;click&gt;</a:t>
            </a:r>
          </a:p>
          <a:p>
            <a:endParaRPr lang="en-US" dirty="0"/>
          </a:p>
          <a:p>
            <a:r>
              <a:rPr lang="en-US" dirty="0"/>
              <a:t>This label for Brand P pancakes reveals that there are 3 pancakes in 1 serving. </a:t>
            </a:r>
          </a:p>
        </p:txBody>
      </p:sp>
      <p:sp>
        <p:nvSpPr>
          <p:cNvPr id="7" name="Date Placeholder 6">
            <a:extLst>
              <a:ext uri="{FF2B5EF4-FFF2-40B4-BE49-F238E27FC236}">
                <a16:creationId xmlns:a16="http://schemas.microsoft.com/office/drawing/2014/main" id="{14DFF223-C5CA-48A5-B124-C14D132F278A}"/>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4DCB6827-246F-48A1-AD99-D8C31435CB44}"/>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612A0680-C21A-4B7E-81A5-B05F9193DFF1}"/>
              </a:ext>
            </a:extLst>
          </p:cNvPr>
          <p:cNvSpPr>
            <a:spLocks noGrp="1"/>
          </p:cNvSpPr>
          <p:nvPr>
            <p:ph type="sldNum" sz="quarter" idx="5"/>
          </p:nvPr>
        </p:nvSpPr>
        <p:spPr/>
        <p:txBody>
          <a:bodyPr/>
          <a:lstStyle/>
          <a:p>
            <a:fld id="{0B7A3429-9892-9944-AC1F-C4A4D3B007B4}" type="slidenum">
              <a:rPr lang="en-US" smtClean="0"/>
              <a:pPr/>
              <a:t>34</a:t>
            </a:fld>
            <a:endParaRPr lang="en-US" dirty="0"/>
          </a:p>
        </p:txBody>
      </p:sp>
    </p:spTree>
    <p:extLst>
      <p:ext uri="{BB962C8B-B14F-4D97-AF65-F5344CB8AC3E}">
        <p14:creationId xmlns:p14="http://schemas.microsoft.com/office/powerpoint/2010/main" val="3100549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Now that we know that each serving weighs 117 grams and has 3 pancakes in one serving, a simple calculation will determine if the weight of each pancake is the same as, less than, or greater than the minimum weight requirement. </a:t>
            </a:r>
          </a:p>
          <a:p>
            <a:endParaRPr lang="en-US" dirty="0"/>
          </a:p>
          <a:p>
            <a:r>
              <a:rPr lang="en-US" i="1" dirty="0"/>
              <a:t>&lt;click&gt;</a:t>
            </a:r>
          </a:p>
          <a:p>
            <a:endParaRPr lang="en-US" dirty="0"/>
          </a:p>
          <a:p>
            <a:r>
              <a:rPr lang="en-US" dirty="0"/>
              <a:t>Take the weight of the serving, which is 117 grams, divided by the number of items in a serving, which is 3. This tells us that each pancake weighs 39 grams. </a:t>
            </a:r>
          </a:p>
        </p:txBody>
      </p:sp>
      <p:sp>
        <p:nvSpPr>
          <p:cNvPr id="7" name="Date Placeholder 6">
            <a:extLst>
              <a:ext uri="{FF2B5EF4-FFF2-40B4-BE49-F238E27FC236}">
                <a16:creationId xmlns:a16="http://schemas.microsoft.com/office/drawing/2014/main" id="{8D2547E1-6D2B-42FB-855C-3D7E84C5969F}"/>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8A0E1415-24BD-4344-BAAD-4877FCE5B2D9}"/>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5E2CEC5A-802E-4A10-95B5-A5A20543FAB8}"/>
              </a:ext>
            </a:extLst>
          </p:cNvPr>
          <p:cNvSpPr>
            <a:spLocks noGrp="1"/>
          </p:cNvSpPr>
          <p:nvPr>
            <p:ph type="sldNum" sz="quarter" idx="5"/>
          </p:nvPr>
        </p:nvSpPr>
        <p:spPr/>
        <p:txBody>
          <a:bodyPr/>
          <a:lstStyle/>
          <a:p>
            <a:fld id="{0B7A3429-9892-9944-AC1F-C4A4D3B007B4}" type="slidenum">
              <a:rPr lang="en-US" smtClean="0"/>
              <a:pPr/>
              <a:t>35</a:t>
            </a:fld>
            <a:endParaRPr lang="en-US" dirty="0"/>
          </a:p>
        </p:txBody>
      </p:sp>
    </p:spTree>
    <p:extLst>
      <p:ext uri="{BB962C8B-B14F-4D97-AF65-F5344CB8AC3E}">
        <p14:creationId xmlns:p14="http://schemas.microsoft.com/office/powerpoint/2010/main" val="3805251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In the last slide it was determined that each pancake weighs 39 grams. This is more than the 34 grams that is listed in the chart so Brand P pancakes meet the size listed in the grain item and size column. </a:t>
            </a:r>
          </a:p>
          <a:p>
            <a:endParaRPr lang="en-US" dirty="0"/>
          </a:p>
          <a:p>
            <a:r>
              <a:rPr lang="en-US" i="1" dirty="0"/>
              <a:t>&lt;click&gt;</a:t>
            </a:r>
          </a:p>
          <a:p>
            <a:endParaRPr lang="en-US" dirty="0"/>
          </a:p>
          <a:p>
            <a:r>
              <a:rPr lang="en-US" dirty="0"/>
              <a:t>In this example, we are serving 2-year-olds so the minimum required to serve is ½ a pancake or 17 grams, so Brand P pancakes meet this requirement. </a:t>
            </a:r>
          </a:p>
          <a:p>
            <a:endParaRPr lang="en-US" dirty="0"/>
          </a:p>
          <a:p>
            <a:r>
              <a:rPr lang="en-US" dirty="0"/>
              <a:t>Just a reminder that even though one serving size for Brand P pancakes is 3 pancakes, that does not mean that 3 pancakes have to be served.</a:t>
            </a:r>
          </a:p>
          <a:p>
            <a:endParaRPr lang="en-US" dirty="0"/>
          </a:p>
          <a:p>
            <a:r>
              <a:rPr lang="en-US" dirty="0"/>
              <a:t>The item served just has to meet the minimum requirement for weight. </a:t>
            </a:r>
          </a:p>
        </p:txBody>
      </p:sp>
      <p:sp>
        <p:nvSpPr>
          <p:cNvPr id="7" name="Date Placeholder 6">
            <a:extLst>
              <a:ext uri="{FF2B5EF4-FFF2-40B4-BE49-F238E27FC236}">
                <a16:creationId xmlns:a16="http://schemas.microsoft.com/office/drawing/2014/main" id="{FDD86448-6025-4D42-B588-4E3A24730123}"/>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EBA94D5B-7F67-468E-91F6-1FB1BB495B7E}"/>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7F0C09E8-9B9D-43D9-A6B1-46AEE086AFAA}"/>
              </a:ext>
            </a:extLst>
          </p:cNvPr>
          <p:cNvSpPr>
            <a:spLocks noGrp="1"/>
          </p:cNvSpPr>
          <p:nvPr>
            <p:ph type="sldNum" sz="quarter" idx="5"/>
          </p:nvPr>
        </p:nvSpPr>
        <p:spPr/>
        <p:txBody>
          <a:bodyPr/>
          <a:lstStyle/>
          <a:p>
            <a:fld id="{0B7A3429-9892-9944-AC1F-C4A4D3B007B4}" type="slidenum">
              <a:rPr lang="en-US" smtClean="0"/>
              <a:pPr/>
              <a:t>36</a:t>
            </a:fld>
            <a:endParaRPr lang="en-US" dirty="0"/>
          </a:p>
        </p:txBody>
      </p:sp>
    </p:spTree>
    <p:extLst>
      <p:ext uri="{BB962C8B-B14F-4D97-AF65-F5344CB8AC3E}">
        <p14:creationId xmlns:p14="http://schemas.microsoft.com/office/powerpoint/2010/main" val="1667293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A common item served for breakfast in the CACFP is mini pancakes. Let’s do an example of what to do if this item is being served.</a:t>
            </a:r>
          </a:p>
          <a:p>
            <a:endParaRPr lang="en-US" dirty="0"/>
          </a:p>
          <a:p>
            <a:r>
              <a:rPr lang="en-US" dirty="0"/>
              <a:t>Step 1 remains the same, find the grain item you want to serve as well as the minimum grams that must be served.</a:t>
            </a:r>
          </a:p>
          <a:p>
            <a:endParaRPr lang="en-US" dirty="0"/>
          </a:p>
          <a:p>
            <a:r>
              <a:rPr lang="en-US" i="1" dirty="0"/>
              <a:t>&lt;click&gt;</a:t>
            </a:r>
          </a:p>
          <a:p>
            <a:endParaRPr lang="en-US" dirty="0"/>
          </a:p>
          <a:p>
            <a:r>
              <a:rPr lang="en-US" dirty="0"/>
              <a:t>In the last example we used Brand P Pancakes, and in this example we are using mini pancakes. Both are pancakes, but of different sizes! This is the reason there is a weight listed by the grain item.</a:t>
            </a:r>
          </a:p>
        </p:txBody>
      </p:sp>
      <p:sp>
        <p:nvSpPr>
          <p:cNvPr id="7" name="Date Placeholder 6">
            <a:extLst>
              <a:ext uri="{FF2B5EF4-FFF2-40B4-BE49-F238E27FC236}">
                <a16:creationId xmlns:a16="http://schemas.microsoft.com/office/drawing/2014/main" id="{259C4AF5-DD53-4654-9E5F-5E5386DB368B}"/>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F78831FE-ACF1-4BA3-BA09-CF3BAC6CEA6B}"/>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84228F9D-1272-422D-9401-F2821ADBB581}"/>
              </a:ext>
            </a:extLst>
          </p:cNvPr>
          <p:cNvSpPr>
            <a:spLocks noGrp="1"/>
          </p:cNvSpPr>
          <p:nvPr>
            <p:ph type="sldNum" sz="quarter" idx="5"/>
          </p:nvPr>
        </p:nvSpPr>
        <p:spPr/>
        <p:txBody>
          <a:bodyPr/>
          <a:lstStyle/>
          <a:p>
            <a:fld id="{0B7A3429-9892-9944-AC1F-C4A4D3B007B4}" type="slidenum">
              <a:rPr lang="en-US" smtClean="0"/>
              <a:pPr/>
              <a:t>37</a:t>
            </a:fld>
            <a:endParaRPr lang="en-US" dirty="0"/>
          </a:p>
        </p:txBody>
      </p:sp>
    </p:spTree>
    <p:extLst>
      <p:ext uri="{BB962C8B-B14F-4D97-AF65-F5344CB8AC3E}">
        <p14:creationId xmlns:p14="http://schemas.microsoft.com/office/powerpoint/2010/main" val="2642605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Step 2 also remains the same, locate the nutrition facts label for the grain item that is being served. </a:t>
            </a:r>
          </a:p>
          <a:p>
            <a:endParaRPr lang="en-US" dirty="0"/>
          </a:p>
          <a:p>
            <a:r>
              <a:rPr lang="en-US" dirty="0"/>
              <a:t>The nutrition facts label for mini pancakes is shown on the screen.</a:t>
            </a:r>
          </a:p>
        </p:txBody>
      </p:sp>
      <p:sp>
        <p:nvSpPr>
          <p:cNvPr id="7" name="Date Placeholder 6">
            <a:extLst>
              <a:ext uri="{FF2B5EF4-FFF2-40B4-BE49-F238E27FC236}">
                <a16:creationId xmlns:a16="http://schemas.microsoft.com/office/drawing/2014/main" id="{CB489C68-D84B-4B74-A33F-148F7E0BE8C6}"/>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24314D8F-4212-4836-9B3A-23975C22183C}"/>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6E1CDCEB-818B-480E-BB7C-4620ABB55807}"/>
              </a:ext>
            </a:extLst>
          </p:cNvPr>
          <p:cNvSpPr>
            <a:spLocks noGrp="1"/>
          </p:cNvSpPr>
          <p:nvPr>
            <p:ph type="sldNum" sz="quarter" idx="5"/>
          </p:nvPr>
        </p:nvSpPr>
        <p:spPr/>
        <p:txBody>
          <a:bodyPr/>
          <a:lstStyle/>
          <a:p>
            <a:fld id="{0B7A3429-9892-9944-AC1F-C4A4D3B007B4}" type="slidenum">
              <a:rPr lang="en-US" smtClean="0"/>
              <a:pPr/>
              <a:t>38</a:t>
            </a:fld>
            <a:endParaRPr lang="en-US" dirty="0"/>
          </a:p>
        </p:txBody>
      </p:sp>
    </p:spTree>
    <p:extLst>
      <p:ext uri="{BB962C8B-B14F-4D97-AF65-F5344CB8AC3E}">
        <p14:creationId xmlns:p14="http://schemas.microsoft.com/office/powerpoint/2010/main" val="3173992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Once the Nutrition Facts Label is located, the next step is to find the weight of the serving size of the item that is being served. </a:t>
            </a:r>
          </a:p>
          <a:p>
            <a:endParaRPr lang="en-US" dirty="0"/>
          </a:p>
          <a:p>
            <a:r>
              <a:rPr lang="en-US" i="1" dirty="0"/>
              <a:t>&lt;click&gt;</a:t>
            </a:r>
          </a:p>
          <a:p>
            <a:endParaRPr lang="en-US" dirty="0"/>
          </a:p>
          <a:p>
            <a:r>
              <a:rPr lang="en-US" dirty="0"/>
              <a:t>This label for mini pancakes tells us that one serving of pancakes weighs 19 grams. </a:t>
            </a:r>
          </a:p>
        </p:txBody>
      </p:sp>
      <p:sp>
        <p:nvSpPr>
          <p:cNvPr id="7" name="Date Placeholder 6">
            <a:extLst>
              <a:ext uri="{FF2B5EF4-FFF2-40B4-BE49-F238E27FC236}">
                <a16:creationId xmlns:a16="http://schemas.microsoft.com/office/drawing/2014/main" id="{F87707E9-817F-4B1F-B8A1-48E3D40CDBDD}"/>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467693BE-00DC-4373-BBE5-D240A5D49EF3}"/>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21A22EE4-92A3-4C56-8EA0-09578D37F247}"/>
              </a:ext>
            </a:extLst>
          </p:cNvPr>
          <p:cNvSpPr>
            <a:spLocks noGrp="1"/>
          </p:cNvSpPr>
          <p:nvPr>
            <p:ph type="sldNum" sz="quarter" idx="5"/>
          </p:nvPr>
        </p:nvSpPr>
        <p:spPr/>
        <p:txBody>
          <a:bodyPr/>
          <a:lstStyle/>
          <a:p>
            <a:fld id="{0B7A3429-9892-9944-AC1F-C4A4D3B007B4}" type="slidenum">
              <a:rPr lang="en-US" smtClean="0"/>
              <a:pPr/>
              <a:t>39</a:t>
            </a:fld>
            <a:endParaRPr lang="en-US" dirty="0"/>
          </a:p>
        </p:txBody>
      </p:sp>
    </p:spTree>
    <p:extLst>
      <p:ext uri="{BB962C8B-B14F-4D97-AF65-F5344CB8AC3E}">
        <p14:creationId xmlns:p14="http://schemas.microsoft.com/office/powerpoint/2010/main" val="3500921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&lt;click&gt;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ounce equivalent is defined as a method of measurement for the grains component in Child Nutrition Programs.</a:t>
            </a:r>
          </a:p>
          <a:p>
            <a:endParaRPr lang="en-US" dirty="0"/>
          </a:p>
          <a:p>
            <a:r>
              <a:rPr lang="en-US" i="1" dirty="0"/>
              <a:t>&lt;click&gt;  </a:t>
            </a:r>
          </a:p>
          <a:p>
            <a:endParaRPr lang="en-US" i="1" dirty="0"/>
          </a:p>
          <a:p>
            <a:r>
              <a:rPr lang="en-US" dirty="0"/>
              <a:t>As of October 1, 2021, ounce equivalents must be used to calculate the grains component in the Child and Adult Care Food Programs. </a:t>
            </a:r>
          </a:p>
        </p:txBody>
      </p:sp>
      <p:sp>
        <p:nvSpPr>
          <p:cNvPr id="7" name="Date Placeholder 6">
            <a:extLst>
              <a:ext uri="{FF2B5EF4-FFF2-40B4-BE49-F238E27FC236}">
                <a16:creationId xmlns:a16="http://schemas.microsoft.com/office/drawing/2014/main" id="{D5E0D89D-6603-44F5-97E0-8C911FAB9FEB}"/>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C9D01FF8-FD18-4DD2-85CF-64460684A6DB}"/>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2DCC4FF9-FB10-4E76-B7E4-BBEF5AF3A292}"/>
              </a:ext>
            </a:extLst>
          </p:cNvPr>
          <p:cNvSpPr>
            <a:spLocks noGrp="1"/>
          </p:cNvSpPr>
          <p:nvPr>
            <p:ph type="sldNum" sz="quarter" idx="5"/>
          </p:nvPr>
        </p:nvSpPr>
        <p:spPr/>
        <p:txBody>
          <a:bodyPr/>
          <a:lstStyle/>
          <a:p>
            <a:fld id="{0B7A3429-9892-9944-AC1F-C4A4D3B007B4}" type="slidenum">
              <a:rPr lang="en-US" smtClean="0"/>
              <a:pPr/>
              <a:t>4</a:t>
            </a:fld>
            <a:endParaRPr lang="en-US" dirty="0"/>
          </a:p>
        </p:txBody>
      </p:sp>
    </p:spTree>
    <p:extLst>
      <p:ext uri="{BB962C8B-B14F-4D97-AF65-F5344CB8AC3E}">
        <p14:creationId xmlns:p14="http://schemas.microsoft.com/office/powerpoint/2010/main" val="641128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Step 4 is to use the Nutrition Facts label to determine how many items are in one serving. </a:t>
            </a:r>
          </a:p>
          <a:p>
            <a:endParaRPr lang="en-US" dirty="0"/>
          </a:p>
          <a:p>
            <a:r>
              <a:rPr lang="en-US" i="1" dirty="0"/>
              <a:t>&lt;click&gt;</a:t>
            </a:r>
          </a:p>
          <a:p>
            <a:endParaRPr lang="en-US" dirty="0"/>
          </a:p>
          <a:p>
            <a:r>
              <a:rPr lang="en-US" dirty="0"/>
              <a:t>This label for mini pancakes reveals that there are 2 pancakes in 1 serving. </a:t>
            </a:r>
          </a:p>
        </p:txBody>
      </p:sp>
      <p:sp>
        <p:nvSpPr>
          <p:cNvPr id="7" name="Date Placeholder 6">
            <a:extLst>
              <a:ext uri="{FF2B5EF4-FFF2-40B4-BE49-F238E27FC236}">
                <a16:creationId xmlns:a16="http://schemas.microsoft.com/office/drawing/2014/main" id="{40E781C0-51BF-42A1-ADB2-FA1F55A180C1}"/>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6E9FCE5E-2AF8-4898-AE26-0FCB3CF7757B}"/>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F4B838E7-3FB5-4590-894A-7D5000320F73}"/>
              </a:ext>
            </a:extLst>
          </p:cNvPr>
          <p:cNvSpPr>
            <a:spLocks noGrp="1"/>
          </p:cNvSpPr>
          <p:nvPr>
            <p:ph type="sldNum" sz="quarter" idx="5"/>
          </p:nvPr>
        </p:nvSpPr>
        <p:spPr/>
        <p:txBody>
          <a:bodyPr/>
          <a:lstStyle/>
          <a:p>
            <a:fld id="{0B7A3429-9892-9944-AC1F-C4A4D3B007B4}" type="slidenum">
              <a:rPr lang="en-US" smtClean="0"/>
              <a:pPr/>
              <a:t>40</a:t>
            </a:fld>
            <a:endParaRPr lang="en-US" dirty="0"/>
          </a:p>
        </p:txBody>
      </p:sp>
    </p:spTree>
    <p:extLst>
      <p:ext uri="{BB962C8B-B14F-4D97-AF65-F5344CB8AC3E}">
        <p14:creationId xmlns:p14="http://schemas.microsoft.com/office/powerpoint/2010/main" val="3598094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Now that we know that each serving weighs 19 grams and has 2 mini pancakes in one serving, a simple calculation will determine if the weight of each pancake is the same as, less than, or greater than the minimum weight requirement. </a:t>
            </a:r>
          </a:p>
          <a:p>
            <a:endParaRPr lang="en-US" dirty="0"/>
          </a:p>
          <a:p>
            <a:r>
              <a:rPr lang="en-US" i="1" dirty="0"/>
              <a:t>&lt;click&gt;</a:t>
            </a:r>
          </a:p>
          <a:p>
            <a:endParaRPr lang="en-US" dirty="0"/>
          </a:p>
          <a:p>
            <a:r>
              <a:rPr lang="en-US" dirty="0"/>
              <a:t>Take the weight of the serving, which is 19 grams, divided by the number of items in a serving, which is 2. This tells us that each pancake weighs 9.5 grams. </a:t>
            </a:r>
          </a:p>
          <a:p>
            <a:endParaRPr lang="en-US" dirty="0"/>
          </a:p>
        </p:txBody>
      </p:sp>
      <p:sp>
        <p:nvSpPr>
          <p:cNvPr id="7" name="Date Placeholder 6">
            <a:extLst>
              <a:ext uri="{FF2B5EF4-FFF2-40B4-BE49-F238E27FC236}">
                <a16:creationId xmlns:a16="http://schemas.microsoft.com/office/drawing/2014/main" id="{0047B5E0-DABC-4B77-A4D7-99F229D46D5D}"/>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E5DE7246-1A94-4210-AFA4-7C24FC9A9D3D}"/>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37F2498B-4CD2-4A00-BD59-F1426E9C636B}"/>
              </a:ext>
            </a:extLst>
          </p:cNvPr>
          <p:cNvSpPr>
            <a:spLocks noGrp="1"/>
          </p:cNvSpPr>
          <p:nvPr>
            <p:ph type="sldNum" sz="quarter" idx="5"/>
          </p:nvPr>
        </p:nvSpPr>
        <p:spPr/>
        <p:txBody>
          <a:bodyPr/>
          <a:lstStyle/>
          <a:p>
            <a:fld id="{0B7A3429-9892-9944-AC1F-C4A4D3B007B4}" type="slidenum">
              <a:rPr lang="en-US" smtClean="0"/>
              <a:pPr/>
              <a:t>41</a:t>
            </a:fld>
            <a:endParaRPr lang="en-US" dirty="0"/>
          </a:p>
        </p:txBody>
      </p:sp>
    </p:spTree>
    <p:extLst>
      <p:ext uri="{BB962C8B-B14F-4D97-AF65-F5344CB8AC3E}">
        <p14:creationId xmlns:p14="http://schemas.microsoft.com/office/powerpoint/2010/main" val="4037748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In the last slide it was determined that each pancake weighs 9.5 grams. This is less than the 34 grams that is listed in the chart so all this means is that multiple pancakes must be served to meet the minimum weight requirement. </a:t>
            </a:r>
          </a:p>
          <a:p>
            <a:endParaRPr lang="en-US" dirty="0"/>
          </a:p>
          <a:p>
            <a:r>
              <a:rPr lang="en-US" dirty="0"/>
              <a:t>In this example, </a:t>
            </a:r>
            <a:r>
              <a:rPr lang="en-US" i="1" dirty="0"/>
              <a:t>&lt;click&gt; </a:t>
            </a:r>
            <a:r>
              <a:rPr lang="en-US" dirty="0"/>
              <a:t>we are serving 2-year-olds so the minimum required to serve is ½ a pancake or 17 grams, so we need to do another quick math problem to determine how many mini pancakes need to be served. </a:t>
            </a:r>
          </a:p>
          <a:p>
            <a:endParaRPr lang="en-US" dirty="0"/>
          </a:p>
          <a:p>
            <a:r>
              <a:rPr lang="en-US" i="1" dirty="0"/>
              <a:t>&lt;click&gt;</a:t>
            </a:r>
          </a:p>
          <a:p>
            <a:endParaRPr lang="en-US" dirty="0"/>
          </a:p>
          <a:p>
            <a:r>
              <a:rPr lang="en-US" dirty="0"/>
              <a:t>Take the minimum weight needed for the age group, 17 grams divided by 9.5 grams, weight of one pancake, to get the minimum number of pancakes that are needed to be served. In this example, that equals 1.79 pancakes. It isn’t realistic or practical to serve 1.79 pancakes; therefore round up to the nearest whole number. In this example, 2 pancakes. </a:t>
            </a:r>
          </a:p>
          <a:p>
            <a:endParaRPr lang="en-US" dirty="0"/>
          </a:p>
        </p:txBody>
      </p:sp>
      <p:sp>
        <p:nvSpPr>
          <p:cNvPr id="7" name="Date Placeholder 6">
            <a:extLst>
              <a:ext uri="{FF2B5EF4-FFF2-40B4-BE49-F238E27FC236}">
                <a16:creationId xmlns:a16="http://schemas.microsoft.com/office/drawing/2014/main" id="{3CB4A65C-A4A8-4105-ACBE-DC23F46D1D25}"/>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8750267D-62B1-42D4-8891-50EDA1C13464}"/>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F4DE0986-FF6D-4B0D-902C-AB095F2DD672}"/>
              </a:ext>
            </a:extLst>
          </p:cNvPr>
          <p:cNvSpPr>
            <a:spLocks noGrp="1"/>
          </p:cNvSpPr>
          <p:nvPr>
            <p:ph type="sldNum" sz="quarter" idx="5"/>
          </p:nvPr>
        </p:nvSpPr>
        <p:spPr/>
        <p:txBody>
          <a:bodyPr/>
          <a:lstStyle/>
          <a:p>
            <a:fld id="{0B7A3429-9892-9944-AC1F-C4A4D3B007B4}" type="slidenum">
              <a:rPr lang="en-US" smtClean="0"/>
              <a:pPr/>
              <a:t>42</a:t>
            </a:fld>
            <a:endParaRPr lang="en-US" dirty="0"/>
          </a:p>
        </p:txBody>
      </p:sp>
    </p:spTree>
    <p:extLst>
      <p:ext uri="{BB962C8B-B14F-4D97-AF65-F5344CB8AC3E}">
        <p14:creationId xmlns:p14="http://schemas.microsoft.com/office/powerpoint/2010/main" val="3127426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Let’s assume that this same child care site is also serving school age children, how many mini pancakes would need to be served for this age group? </a:t>
            </a:r>
          </a:p>
          <a:p>
            <a:r>
              <a:rPr lang="en-US" dirty="0"/>
              <a:t>Most of the work has already been done for this product from the previous example. </a:t>
            </a:r>
          </a:p>
          <a:p>
            <a:endParaRPr lang="en-US" dirty="0"/>
          </a:p>
          <a:p>
            <a:r>
              <a:rPr lang="en-US" dirty="0"/>
              <a:t>Since children aged 6-18 would need to be served a minimum of 34 grams worth of mini pancakes.  To figure out many mini pancakes this would be equal to, &lt;click&gt; take 34 grams divided by 9.5 grams, which is the weight of each pancake, to get the minimum number of pancakes that are needed to be served.</a:t>
            </a:r>
          </a:p>
          <a:p>
            <a:endParaRPr lang="en-US" dirty="0"/>
          </a:p>
          <a:p>
            <a:r>
              <a:rPr lang="en-US" dirty="0"/>
              <a:t>This equals 3.5 pancakes, which is the minimum number of pancakes that need to be served. However, its unlikely that a center would serve 3.5 pancakes so the site would need to round up to 4 pancakes.  Please note that sites cannot round down to 3 pancakes as that would not meet the minimum meal pattern requirements. </a:t>
            </a:r>
          </a:p>
          <a:p>
            <a:endParaRPr lang="en-US" dirty="0"/>
          </a:p>
          <a:p>
            <a:r>
              <a:rPr lang="en-US" i="1" dirty="0"/>
              <a:t>&lt;Pause and ask for questions&gt;</a:t>
            </a:r>
          </a:p>
          <a:p>
            <a:endParaRPr lang="en-US" dirty="0"/>
          </a:p>
        </p:txBody>
      </p:sp>
      <p:sp>
        <p:nvSpPr>
          <p:cNvPr id="7" name="Date Placeholder 6">
            <a:extLst>
              <a:ext uri="{FF2B5EF4-FFF2-40B4-BE49-F238E27FC236}">
                <a16:creationId xmlns:a16="http://schemas.microsoft.com/office/drawing/2014/main" id="{D4BFB823-2444-41EE-AAD8-BAF20F9148F9}"/>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CCB635FB-3C3D-49E9-BAC4-D2E5D1AC9981}"/>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A2760658-175A-4613-9EE9-C55AC38C91DE}"/>
              </a:ext>
            </a:extLst>
          </p:cNvPr>
          <p:cNvSpPr>
            <a:spLocks noGrp="1"/>
          </p:cNvSpPr>
          <p:nvPr>
            <p:ph type="sldNum" sz="quarter" idx="5"/>
          </p:nvPr>
        </p:nvSpPr>
        <p:spPr/>
        <p:txBody>
          <a:bodyPr/>
          <a:lstStyle/>
          <a:p>
            <a:fld id="{0B7A3429-9892-9944-AC1F-C4A4D3B007B4}" type="slidenum">
              <a:rPr lang="en-US" smtClean="0"/>
              <a:pPr/>
              <a:t>43</a:t>
            </a:fld>
            <a:endParaRPr lang="en-US" dirty="0"/>
          </a:p>
        </p:txBody>
      </p:sp>
    </p:spTree>
    <p:extLst>
      <p:ext uri="{BB962C8B-B14F-4D97-AF65-F5344CB8AC3E}">
        <p14:creationId xmlns:p14="http://schemas.microsoft.com/office/powerpoint/2010/main" val="1057821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a:xfrm>
            <a:off x="685800" y="3669030"/>
            <a:ext cx="5920740" cy="5280660"/>
          </a:xfrm>
        </p:spPr>
        <p:txBody>
          <a:bodyPr/>
          <a:lstStyle/>
          <a:p>
            <a:pPr>
              <a:spcBef>
                <a:spcPts val="600"/>
              </a:spcBef>
            </a:pPr>
            <a:r>
              <a:rPr lang="en-US" dirty="0"/>
              <a:t>Now that we have done two examples together, it is your turn to try! </a:t>
            </a:r>
          </a:p>
          <a:p>
            <a:pPr>
              <a:spcBef>
                <a:spcPts val="600"/>
              </a:spcBef>
            </a:pPr>
            <a:r>
              <a:rPr lang="en-US" dirty="0"/>
              <a:t>Based on the Nutrition Facts Label on the screen, will this brand of French Toast sticks meet the minimum requirement for grains?</a:t>
            </a:r>
          </a:p>
          <a:p>
            <a:pPr>
              <a:spcBef>
                <a:spcPts val="600"/>
              </a:spcBef>
            </a:pPr>
            <a:r>
              <a:rPr lang="en-US" dirty="0"/>
              <a:t>Is it A. Yes, or B. No?</a:t>
            </a:r>
          </a:p>
          <a:p>
            <a:pPr>
              <a:spcBef>
                <a:spcPts val="600"/>
              </a:spcBef>
            </a:pPr>
            <a:r>
              <a:rPr lang="en-US" i="1" u="none" dirty="0"/>
              <a:t>&lt;Give participants time to respond then click to reveal answer&gt;</a:t>
            </a:r>
          </a:p>
          <a:p>
            <a:pPr>
              <a:spcBef>
                <a:spcPts val="600"/>
              </a:spcBef>
            </a:pPr>
            <a:r>
              <a:rPr lang="en-US" dirty="0"/>
              <a:t>The answer is yes, it meets the minimum requirement.</a:t>
            </a:r>
          </a:p>
          <a:p>
            <a:pPr>
              <a:spcBef>
                <a:spcPts val="600"/>
              </a:spcBef>
            </a:pPr>
            <a:r>
              <a:rPr lang="en-US" i="1" dirty="0"/>
              <a:t>&lt;click&gt;</a:t>
            </a:r>
          </a:p>
          <a:p>
            <a:pPr>
              <a:spcBef>
                <a:spcPts val="600"/>
              </a:spcBef>
            </a:pPr>
            <a:r>
              <a:rPr lang="en-US" dirty="0"/>
              <a:t>Let’s review how this was determined.  </a:t>
            </a:r>
          </a:p>
          <a:p>
            <a:pPr>
              <a:spcBef>
                <a:spcPts val="600"/>
              </a:spcBef>
            </a:pPr>
            <a:r>
              <a:rPr lang="en-US" dirty="0"/>
              <a:t>First, locate the item under the Grain Item and Size column, as well as the minimum weight that is listed.</a:t>
            </a:r>
          </a:p>
          <a:p>
            <a:pPr>
              <a:spcBef>
                <a:spcPts val="600"/>
              </a:spcBef>
            </a:pPr>
            <a:r>
              <a:rPr lang="en-US" i="1" dirty="0"/>
              <a:t>&lt;click&gt;</a:t>
            </a:r>
          </a:p>
          <a:p>
            <a:pPr>
              <a:spcBef>
                <a:spcPts val="600"/>
              </a:spcBef>
            </a:pPr>
            <a:r>
              <a:rPr lang="en-US" dirty="0"/>
              <a:t>In this example, locate French Toast Sticks. The minimum weight listed is 18 grams per stick. </a:t>
            </a:r>
          </a:p>
          <a:p>
            <a:pPr>
              <a:spcBef>
                <a:spcPts val="600"/>
              </a:spcBef>
            </a:pPr>
            <a:r>
              <a:rPr lang="en-US" dirty="0"/>
              <a:t>Then look at the Nutrition Facts Label and find the serving size and weight. </a:t>
            </a:r>
          </a:p>
          <a:p>
            <a:pPr>
              <a:spcBef>
                <a:spcPts val="600"/>
              </a:spcBef>
            </a:pPr>
            <a:r>
              <a:rPr lang="en-US" i="1" dirty="0"/>
              <a:t>&lt;click&gt;</a:t>
            </a:r>
          </a:p>
          <a:p>
            <a:pPr>
              <a:spcBef>
                <a:spcPts val="600"/>
              </a:spcBef>
            </a:pPr>
            <a:r>
              <a:rPr lang="en-US" dirty="0"/>
              <a:t>For this product, 4 sticks equals 106 grams.</a:t>
            </a:r>
          </a:p>
          <a:p>
            <a:pPr>
              <a:spcBef>
                <a:spcPts val="600"/>
              </a:spcBef>
            </a:pPr>
            <a:r>
              <a:rPr lang="en-US" dirty="0"/>
              <a:t>A simple calculation will determine if this brand of French Toast Sticks meet the minimum weight requirement. </a:t>
            </a:r>
          </a:p>
          <a:p>
            <a:pPr marL="0" marR="0" lvl="0" indent="0" algn="l" defTabSz="914400" rtl="0" eaLnBrk="1" fontAlgn="auto" latinLnBrk="0" hangingPunct="1">
              <a:spcBef>
                <a:spcPts val="600"/>
              </a:spcBef>
              <a:spcAft>
                <a:spcPts val="0"/>
              </a:spcAft>
              <a:buClrTx/>
              <a:buSzTx/>
              <a:buFontTx/>
              <a:buNone/>
              <a:tabLst/>
              <a:defRPr/>
            </a:pPr>
            <a:r>
              <a:rPr lang="en-US" i="1" dirty="0"/>
              <a:t>&lt;click&gt;</a:t>
            </a:r>
          </a:p>
          <a:p>
            <a:pPr>
              <a:spcBef>
                <a:spcPts val="600"/>
              </a:spcBef>
            </a:pPr>
            <a:r>
              <a:rPr lang="en-US" dirty="0"/>
              <a:t>Take 106 grams divided by 4 sticks to equal 26.5 grams per stick. </a:t>
            </a:r>
          </a:p>
          <a:p>
            <a:pPr>
              <a:spcBef>
                <a:spcPts val="600"/>
              </a:spcBef>
            </a:pPr>
            <a:r>
              <a:rPr lang="en-US" dirty="0"/>
              <a:t>This is more than the 18-gram minimum, so it meets the requirement!</a:t>
            </a:r>
          </a:p>
          <a:p>
            <a:pPr>
              <a:spcBef>
                <a:spcPts val="600"/>
              </a:spcBef>
            </a:pPr>
            <a:endParaRPr lang="en-US" dirty="0"/>
          </a:p>
        </p:txBody>
      </p:sp>
      <p:sp>
        <p:nvSpPr>
          <p:cNvPr id="7" name="Date Placeholder 6">
            <a:extLst>
              <a:ext uri="{FF2B5EF4-FFF2-40B4-BE49-F238E27FC236}">
                <a16:creationId xmlns:a16="http://schemas.microsoft.com/office/drawing/2014/main" id="{6540806D-F516-4B77-88DB-7F3F3F357621}"/>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ABA8DBF0-2A9C-420B-A028-E83EEC445A9A}"/>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96FCB28D-7A78-4C5D-B3D2-3411D2D716B3}"/>
              </a:ext>
            </a:extLst>
          </p:cNvPr>
          <p:cNvSpPr>
            <a:spLocks noGrp="1"/>
          </p:cNvSpPr>
          <p:nvPr>
            <p:ph type="sldNum" sz="quarter" idx="5"/>
          </p:nvPr>
        </p:nvSpPr>
        <p:spPr/>
        <p:txBody>
          <a:bodyPr/>
          <a:lstStyle/>
          <a:p>
            <a:fld id="{0B7A3429-9892-9944-AC1F-C4A4D3B007B4}" type="slidenum">
              <a:rPr lang="en-US" smtClean="0"/>
              <a:pPr/>
              <a:t>44</a:t>
            </a:fld>
            <a:endParaRPr lang="en-US" dirty="0"/>
          </a:p>
        </p:txBody>
      </p:sp>
    </p:spTree>
    <p:extLst>
      <p:ext uri="{BB962C8B-B14F-4D97-AF65-F5344CB8AC3E}">
        <p14:creationId xmlns:p14="http://schemas.microsoft.com/office/powerpoint/2010/main" val="745058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Now let’s take it one step further.. </a:t>
            </a:r>
          </a:p>
          <a:p>
            <a:endParaRPr lang="en-US" dirty="0"/>
          </a:p>
          <a:p>
            <a:r>
              <a:rPr lang="en-US" dirty="0"/>
              <a:t>Sticking with the same brand of French Toast Sticks from our last poll, what is the minimum number of French Toast Sticks that must be served to a group of 1-5-year-olds at breakfast?</a:t>
            </a:r>
          </a:p>
          <a:p>
            <a:endParaRPr lang="en-US" dirty="0"/>
          </a:p>
          <a:p>
            <a:r>
              <a:rPr lang="en-US" dirty="0"/>
              <a:t>Is it A.1 stick, B. 2 sticks, C. 3 sticks, or D. 4 sticks?</a:t>
            </a:r>
          </a:p>
          <a:p>
            <a:endParaRPr lang="en-US" dirty="0"/>
          </a:p>
          <a:p>
            <a:r>
              <a:rPr lang="en-US" i="1" u="none" dirty="0"/>
              <a:t>&lt;Give participants time to respond&gt;</a:t>
            </a:r>
          </a:p>
          <a:p>
            <a:endParaRPr lang="en-US" i="1" dirty="0"/>
          </a:p>
          <a:p>
            <a:r>
              <a:rPr lang="en-US" i="1" u="none" dirty="0"/>
              <a:t>&lt;Click to reveal answer&gt;</a:t>
            </a:r>
          </a:p>
          <a:p>
            <a:endParaRPr lang="en-US" i="1" u="none" dirty="0"/>
          </a:p>
          <a:p>
            <a:r>
              <a:rPr lang="en-US" dirty="0"/>
              <a:t>The answer is  2 sticks!</a:t>
            </a:r>
          </a:p>
          <a:p>
            <a:endParaRPr lang="en-US" dirty="0"/>
          </a:p>
          <a:p>
            <a:r>
              <a:rPr lang="en-US" dirty="0"/>
              <a:t>This is because 1 French Toast Stick weighed 26.5 grams which is less than the 35 grams required for breakfast for 1-5-year-olds, therefore 2 French toast sticks must be served to meet the minimum.</a:t>
            </a:r>
          </a:p>
          <a:p>
            <a:endParaRPr lang="en-US" dirty="0"/>
          </a:p>
          <a:p>
            <a:r>
              <a:rPr lang="en-US" dirty="0"/>
              <a:t>It is important to keep in mind that the 2 sticks or 35 grams is just the minimum, it is okay to serve more than the minimum, just not less. </a:t>
            </a:r>
          </a:p>
          <a:p>
            <a:endParaRPr lang="en-US" i="1" u="none" dirty="0"/>
          </a:p>
          <a:p>
            <a:endParaRPr lang="en-US" dirty="0"/>
          </a:p>
        </p:txBody>
      </p:sp>
      <p:sp>
        <p:nvSpPr>
          <p:cNvPr id="7" name="Date Placeholder 6">
            <a:extLst>
              <a:ext uri="{FF2B5EF4-FFF2-40B4-BE49-F238E27FC236}">
                <a16:creationId xmlns:a16="http://schemas.microsoft.com/office/drawing/2014/main" id="{CDFD4658-DE89-4401-B85D-DE74DE8640E6}"/>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323318C5-F03C-4673-B20C-85A2D9638234}"/>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CC72301C-9158-4C70-B0FF-16D3B183A2B0}"/>
              </a:ext>
            </a:extLst>
          </p:cNvPr>
          <p:cNvSpPr>
            <a:spLocks noGrp="1"/>
          </p:cNvSpPr>
          <p:nvPr>
            <p:ph type="sldNum" sz="quarter" idx="5"/>
          </p:nvPr>
        </p:nvSpPr>
        <p:spPr/>
        <p:txBody>
          <a:bodyPr/>
          <a:lstStyle/>
          <a:p>
            <a:fld id="{0B7A3429-9892-9944-AC1F-C4A4D3B007B4}" type="slidenum">
              <a:rPr lang="en-US" smtClean="0"/>
              <a:pPr/>
              <a:t>45</a:t>
            </a:fld>
            <a:endParaRPr lang="en-US" dirty="0"/>
          </a:p>
        </p:txBody>
      </p:sp>
    </p:spTree>
    <p:extLst>
      <p:ext uri="{BB962C8B-B14F-4D97-AF65-F5344CB8AC3E}">
        <p14:creationId xmlns:p14="http://schemas.microsoft.com/office/powerpoint/2010/main" val="2083893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Thank you so much for following along in today’s Quick-Train on Grains. </a:t>
            </a:r>
          </a:p>
          <a:p>
            <a:endParaRPr lang="en-US" dirty="0"/>
          </a:p>
          <a:p>
            <a:r>
              <a:rPr lang="en-US" dirty="0"/>
              <a:t>To summarize everything we learned, we went over the definition of ounce equivalents and when that will come into affect in the CACFP, we learned how to use the Grains Measuring Chart to calculate the grains component, and we learned how to use the Nutrition Facts Label to determine if a grain item meets the minimum requirement for grains in the CACFP. </a:t>
            </a:r>
          </a:p>
        </p:txBody>
      </p:sp>
      <p:sp>
        <p:nvSpPr>
          <p:cNvPr id="7" name="Date Placeholder 6">
            <a:extLst>
              <a:ext uri="{FF2B5EF4-FFF2-40B4-BE49-F238E27FC236}">
                <a16:creationId xmlns:a16="http://schemas.microsoft.com/office/drawing/2014/main" id="{0F64B291-9DFF-4ED1-94FE-F56AF6925568}"/>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B36B15B7-23DD-478F-A57A-F48BC2B0A856}"/>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E83314CD-B6E9-4D50-B906-8B1FDC6FA3CC}"/>
              </a:ext>
            </a:extLst>
          </p:cNvPr>
          <p:cNvSpPr>
            <a:spLocks noGrp="1"/>
          </p:cNvSpPr>
          <p:nvPr>
            <p:ph type="sldNum" sz="quarter" idx="5"/>
          </p:nvPr>
        </p:nvSpPr>
        <p:spPr/>
        <p:txBody>
          <a:bodyPr/>
          <a:lstStyle/>
          <a:p>
            <a:fld id="{0B7A3429-9892-9944-AC1F-C4A4D3B007B4}" type="slidenum">
              <a:rPr lang="en-US" smtClean="0"/>
              <a:pPr/>
              <a:t>46</a:t>
            </a:fld>
            <a:endParaRPr lang="en-US" dirty="0"/>
          </a:p>
        </p:txBody>
      </p:sp>
    </p:spTree>
    <p:extLst>
      <p:ext uri="{BB962C8B-B14F-4D97-AF65-F5344CB8AC3E}">
        <p14:creationId xmlns:p14="http://schemas.microsoft.com/office/powerpoint/2010/main" val="23702704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endParaRPr lang="en-US"/>
          </a:p>
        </p:txBody>
      </p:sp>
      <p:sp>
        <p:nvSpPr>
          <p:cNvPr id="7" name="Date Placeholder 6">
            <a:extLst>
              <a:ext uri="{FF2B5EF4-FFF2-40B4-BE49-F238E27FC236}">
                <a16:creationId xmlns:a16="http://schemas.microsoft.com/office/drawing/2014/main" id="{0917D32A-49C7-45AD-A1CB-27C75C1CF380}"/>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8CB975A4-6538-4EC7-A481-A343CF0F99AC}"/>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455B9FD2-84C7-4DA4-BD18-26F6BBCA44F8}"/>
              </a:ext>
            </a:extLst>
          </p:cNvPr>
          <p:cNvSpPr>
            <a:spLocks noGrp="1"/>
          </p:cNvSpPr>
          <p:nvPr>
            <p:ph type="sldNum" sz="quarter" idx="5"/>
          </p:nvPr>
        </p:nvSpPr>
        <p:spPr/>
        <p:txBody>
          <a:bodyPr/>
          <a:lstStyle/>
          <a:p>
            <a:fld id="{0B7A3429-9892-9944-AC1F-C4A4D3B007B4}" type="slidenum">
              <a:rPr lang="en-US" smtClean="0"/>
              <a:pPr/>
              <a:t>47</a:t>
            </a:fld>
            <a:endParaRPr lang="en-US" dirty="0"/>
          </a:p>
        </p:txBody>
      </p:sp>
    </p:spTree>
    <p:extLst>
      <p:ext uri="{BB962C8B-B14F-4D97-AF65-F5344CB8AC3E}">
        <p14:creationId xmlns:p14="http://schemas.microsoft.com/office/powerpoint/2010/main" val="1143901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3">
            <a:extLst>
              <a:ext uri="{FF2B5EF4-FFF2-40B4-BE49-F238E27FC236}">
                <a16:creationId xmlns:a16="http://schemas.microsoft.com/office/drawing/2014/main" id="{714A8FBF-3A83-4438-8E34-540C265590EF}"/>
              </a:ext>
            </a:extLst>
          </p:cNvPr>
          <p:cNvSpPr>
            <a:spLocks noGrp="1" noChangeArrowheads="1"/>
          </p:cNvSpPr>
          <p:nvPr>
            <p:ph type="body" idx="1"/>
          </p:nvPr>
        </p:nvSpPr>
        <p:spPr/>
        <p:txBody>
          <a:bodyPr/>
          <a:lstStyle/>
          <a:p>
            <a:r>
              <a:rPr lang="en-US" altLang="en-US" i="1" dirty="0">
                <a:latin typeface="Times New Roman" panose="02020603050405020304" pitchFamily="18" charset="0"/>
                <a:cs typeface="Times New Roman" panose="02020603050405020304" pitchFamily="18" charset="0"/>
              </a:rPr>
              <a:t>Class attendance will be conducted electronically through Survey Monkey. Participants must complete the survey to receive a certificate of completion.  Participants may use their phones, laptops, or nutrition program computer to access the survey electronically. Enter the link provided into the address bar of preferred web browser. If using a mobile device with a QR Code reader, scan the QR code that will be provided on the screen at the end of the session.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The attendance survey set up so that a lead person, such as the Director, can enter multiple names on the comment line of the attendance survey in Survey Monkey. This should make it easier to track group participation in the electronic delivery of these classes.  </a:t>
            </a:r>
          </a:p>
          <a:p>
            <a:endParaRPr lang="en-US" altLang="en-US" dirty="0"/>
          </a:p>
        </p:txBody>
      </p:sp>
      <p:sp>
        <p:nvSpPr>
          <p:cNvPr id="3" name="Slide Image Placeholder 2">
            <a:extLst>
              <a:ext uri="{FF2B5EF4-FFF2-40B4-BE49-F238E27FC236}">
                <a16:creationId xmlns:a16="http://schemas.microsoft.com/office/drawing/2014/main" id="{E534628D-7A83-4E5B-B1A6-91B4250C2E29}"/>
              </a:ext>
            </a:extLst>
          </p:cNvPr>
          <p:cNvSpPr>
            <a:spLocks noGrp="1" noRot="1" noChangeAspect="1"/>
          </p:cNvSpPr>
          <p:nvPr>
            <p:ph type="sldImg"/>
          </p:nvPr>
        </p:nvSpPr>
        <p:spPr>
          <a:xfrm>
            <a:off x="685800" y="458788"/>
            <a:ext cx="5486400" cy="3086100"/>
          </a:xfrm>
        </p:spPr>
      </p:sp>
      <p:sp>
        <p:nvSpPr>
          <p:cNvPr id="2" name="Date Placeholder 1">
            <a:extLst>
              <a:ext uri="{FF2B5EF4-FFF2-40B4-BE49-F238E27FC236}">
                <a16:creationId xmlns:a16="http://schemas.microsoft.com/office/drawing/2014/main" id="{E50D7479-6574-4990-9662-2121F7BC1273}"/>
              </a:ext>
            </a:extLst>
          </p:cNvPr>
          <p:cNvSpPr>
            <a:spLocks noGrp="1"/>
          </p:cNvSpPr>
          <p:nvPr>
            <p:ph type="dt" idx="1"/>
          </p:nvPr>
        </p:nvSpPr>
        <p:spPr/>
        <p:txBody>
          <a:bodyPr/>
          <a:lstStyle/>
          <a:p>
            <a:pPr>
              <a:defRPr/>
            </a:pPr>
            <a:r>
              <a:rPr lang="en-US"/>
              <a:t>06/2021</a:t>
            </a:r>
            <a:endParaRPr lang="en-US" dirty="0"/>
          </a:p>
        </p:txBody>
      </p:sp>
      <p:sp>
        <p:nvSpPr>
          <p:cNvPr id="4" name="Footer Placeholder 3">
            <a:extLst>
              <a:ext uri="{FF2B5EF4-FFF2-40B4-BE49-F238E27FC236}">
                <a16:creationId xmlns:a16="http://schemas.microsoft.com/office/drawing/2014/main" id="{716C4704-32AD-4DCA-9821-B2C55D1EBF70}"/>
              </a:ext>
            </a:extLst>
          </p:cNvPr>
          <p:cNvSpPr>
            <a:spLocks noGrp="1"/>
          </p:cNvSpPr>
          <p:nvPr>
            <p:ph type="ftr" sz="quarter" idx="4"/>
          </p:nvPr>
        </p:nvSpPr>
        <p:spPr/>
        <p:txBody>
          <a:bodyPr/>
          <a:lstStyle/>
          <a:p>
            <a:pPr>
              <a:defRPr/>
            </a:pPr>
            <a:r>
              <a:rPr lang="en-US">
                <a:solidFill>
                  <a:schemeClr val="tx1"/>
                </a:solidFill>
              </a:rPr>
              <a:t>*</a:t>
            </a:r>
            <a:r>
              <a:rPr lang="en-US"/>
              <a:t> </a:t>
            </a:r>
            <a:r>
              <a:rPr lang="en-US">
                <a:solidFill>
                  <a:schemeClr val="tx1"/>
                </a:solidFill>
              </a:rPr>
              <a:t>Nutrition and Brain Function * Child Nutrition &amp; Wellness, KSDE</a:t>
            </a:r>
            <a:endParaRPr lang="en-US" dirty="0">
              <a:solidFill>
                <a:schemeClr val="tx1"/>
              </a:solidFill>
            </a:endParaRPr>
          </a:p>
        </p:txBody>
      </p:sp>
      <p:sp>
        <p:nvSpPr>
          <p:cNvPr id="5" name="Slide Number Placeholder 4">
            <a:extLst>
              <a:ext uri="{FF2B5EF4-FFF2-40B4-BE49-F238E27FC236}">
                <a16:creationId xmlns:a16="http://schemas.microsoft.com/office/drawing/2014/main" id="{680839E1-6D5B-4E57-9F61-50F0929A1642}"/>
              </a:ext>
            </a:extLst>
          </p:cNvPr>
          <p:cNvSpPr>
            <a:spLocks noGrp="1"/>
          </p:cNvSpPr>
          <p:nvPr>
            <p:ph type="sldNum" sz="quarter" idx="5"/>
          </p:nvPr>
        </p:nvSpPr>
        <p:spPr/>
        <p:txBody>
          <a:bodyPr/>
          <a:lstStyle/>
          <a:p>
            <a:pPr>
              <a:defRPr/>
            </a:pPr>
            <a:fld id="{7B4EBB17-9025-42A3-A63C-9BB9DF6E39DD}" type="slidenum">
              <a:rPr lang="en-US" altLang="en-US" smtClean="0"/>
              <a:pPr>
                <a:defRPr/>
              </a:pPr>
              <a:t>48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endParaRPr lang="en-US"/>
          </a:p>
        </p:txBody>
      </p:sp>
      <p:sp>
        <p:nvSpPr>
          <p:cNvPr id="7" name="Date Placeholder 6">
            <a:extLst>
              <a:ext uri="{FF2B5EF4-FFF2-40B4-BE49-F238E27FC236}">
                <a16:creationId xmlns:a16="http://schemas.microsoft.com/office/drawing/2014/main" id="{4341109A-2BAB-44B4-955F-B5920A6C4D3F}"/>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1B820776-DB89-41B2-85A4-00C4BC34E1B9}"/>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1F30DDF4-4417-4A95-B28F-E49640D73036}"/>
              </a:ext>
            </a:extLst>
          </p:cNvPr>
          <p:cNvSpPr>
            <a:spLocks noGrp="1"/>
          </p:cNvSpPr>
          <p:nvPr>
            <p:ph type="sldNum" sz="quarter" idx="5"/>
          </p:nvPr>
        </p:nvSpPr>
        <p:spPr/>
        <p:txBody>
          <a:bodyPr/>
          <a:lstStyle/>
          <a:p>
            <a:fld id="{0B7A3429-9892-9944-AC1F-C4A4D3B007B4}" type="slidenum">
              <a:rPr lang="en-US" smtClean="0"/>
              <a:pPr/>
              <a:t>49</a:t>
            </a:fld>
            <a:endParaRPr lang="en-US" dirty="0"/>
          </a:p>
        </p:txBody>
      </p:sp>
    </p:spTree>
    <p:extLst>
      <p:ext uri="{BB962C8B-B14F-4D97-AF65-F5344CB8AC3E}">
        <p14:creationId xmlns:p14="http://schemas.microsoft.com/office/powerpoint/2010/main" val="236721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Let’s review the meal pattern for grains in the CACFP. </a:t>
            </a:r>
          </a:p>
          <a:p>
            <a:endParaRPr lang="en-US" dirty="0"/>
          </a:p>
          <a:p>
            <a:r>
              <a:rPr lang="en-US" i="1" dirty="0"/>
              <a:t>&lt;click&gt;</a:t>
            </a:r>
          </a:p>
          <a:p>
            <a:endParaRPr lang="en-US" dirty="0"/>
          </a:p>
          <a:p>
            <a:r>
              <a:rPr lang="en-US" dirty="0"/>
              <a:t>For 1-5-year-olds, they must be served ½ ounce equivalents at all meals and snacks when a grain is served.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&lt;click&gt;</a:t>
            </a:r>
          </a:p>
          <a:p>
            <a:endParaRPr lang="en-US" dirty="0"/>
          </a:p>
          <a:p>
            <a:r>
              <a:rPr lang="en-US" dirty="0"/>
              <a:t>For 6-18-year-olds, they must be served 1 ounce equivalent at all meals and snacks when a grain is served.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&lt;click&gt;</a:t>
            </a:r>
          </a:p>
          <a:p>
            <a:endParaRPr lang="en-US" dirty="0"/>
          </a:p>
          <a:p>
            <a:r>
              <a:rPr lang="en-US" dirty="0"/>
              <a:t>For adults, they must be served 2-ounce equivalents for breakfast and lunch and 1 ounce equivalent at snacks. </a:t>
            </a:r>
          </a:p>
        </p:txBody>
      </p:sp>
      <p:sp>
        <p:nvSpPr>
          <p:cNvPr id="7" name="Date Placeholder 6">
            <a:extLst>
              <a:ext uri="{FF2B5EF4-FFF2-40B4-BE49-F238E27FC236}">
                <a16:creationId xmlns:a16="http://schemas.microsoft.com/office/drawing/2014/main" id="{16F9BE33-C4EC-4C77-9E89-F960223FDAC3}"/>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D4F212FA-467B-464E-9299-F9F742DF454C}"/>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0FB2ABCB-8A50-4B95-94BB-20502F79CD27}"/>
              </a:ext>
            </a:extLst>
          </p:cNvPr>
          <p:cNvSpPr>
            <a:spLocks noGrp="1"/>
          </p:cNvSpPr>
          <p:nvPr>
            <p:ph type="sldNum" sz="quarter" idx="5"/>
          </p:nvPr>
        </p:nvSpPr>
        <p:spPr/>
        <p:txBody>
          <a:bodyPr/>
          <a:lstStyle/>
          <a:p>
            <a:fld id="{0B7A3429-9892-9944-AC1F-C4A4D3B007B4}" type="slidenum">
              <a:rPr lang="en-US" smtClean="0"/>
              <a:pPr/>
              <a:t>5</a:t>
            </a:fld>
            <a:endParaRPr lang="en-US" dirty="0"/>
          </a:p>
        </p:txBody>
      </p:sp>
    </p:spTree>
    <p:extLst>
      <p:ext uri="{BB962C8B-B14F-4D97-AF65-F5344CB8AC3E}">
        <p14:creationId xmlns:p14="http://schemas.microsoft.com/office/powerpoint/2010/main" val="317426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endParaRPr lang="en-US" dirty="0"/>
          </a:p>
        </p:txBody>
      </p:sp>
      <p:sp>
        <p:nvSpPr>
          <p:cNvPr id="7" name="Date Placeholder 6">
            <a:extLst>
              <a:ext uri="{FF2B5EF4-FFF2-40B4-BE49-F238E27FC236}">
                <a16:creationId xmlns:a16="http://schemas.microsoft.com/office/drawing/2014/main" id="{C596E76B-3F33-4F13-B34B-51E49FBAC201}"/>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B1ECBAC8-4D23-4FB4-99D9-9B422962F0BB}"/>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6BD47594-3E80-4FEB-BF24-D924C09E30D0}"/>
              </a:ext>
            </a:extLst>
          </p:cNvPr>
          <p:cNvSpPr>
            <a:spLocks noGrp="1"/>
          </p:cNvSpPr>
          <p:nvPr>
            <p:ph type="sldNum" sz="quarter" idx="5"/>
          </p:nvPr>
        </p:nvSpPr>
        <p:spPr/>
        <p:txBody>
          <a:bodyPr/>
          <a:lstStyle/>
          <a:p>
            <a:fld id="{0B7A3429-9892-9944-AC1F-C4A4D3B007B4}" type="slidenum">
              <a:rPr lang="en-US" smtClean="0"/>
              <a:pPr/>
              <a:t>6</a:t>
            </a:fld>
            <a:endParaRPr lang="en-US" dirty="0"/>
          </a:p>
        </p:txBody>
      </p:sp>
    </p:spTree>
    <p:extLst>
      <p:ext uri="{BB962C8B-B14F-4D97-AF65-F5344CB8AC3E}">
        <p14:creationId xmlns:p14="http://schemas.microsoft.com/office/powerpoint/2010/main" val="1950761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endParaRPr lang="en-US" dirty="0"/>
          </a:p>
          <a:p>
            <a:r>
              <a:rPr lang="en-US" dirty="0"/>
              <a:t>Using Ounce Equivalents for Grains in the Child and Adult Care Food Program is a 6-page worksheet provided by USDA’s Team Nutrition Initiative. It includes a very easy to use Grains Measuring Chart that requires no calculations. </a:t>
            </a:r>
          </a:p>
          <a:p>
            <a:endParaRPr lang="en-US" dirty="0"/>
          </a:p>
          <a:p>
            <a:r>
              <a:rPr lang="en-US" dirty="0"/>
              <a:t>There are Spanish and English versions available online as well as in print. </a:t>
            </a:r>
          </a:p>
          <a:p>
            <a:endParaRPr lang="en-US" dirty="0"/>
          </a:p>
          <a:p>
            <a:r>
              <a:rPr lang="en-US" dirty="0"/>
              <a:t>Participants can find this resources on the USDA Team Nutrition webpage shown on the slide. </a:t>
            </a:r>
          </a:p>
          <a:p>
            <a:endParaRPr lang="en-US" dirty="0"/>
          </a:p>
          <a:p>
            <a:r>
              <a:rPr lang="en-US" dirty="0"/>
              <a:t>Let’s take a closer look at this resource.</a:t>
            </a:r>
          </a:p>
        </p:txBody>
      </p:sp>
      <p:sp>
        <p:nvSpPr>
          <p:cNvPr id="7" name="Date Placeholder 6">
            <a:extLst>
              <a:ext uri="{FF2B5EF4-FFF2-40B4-BE49-F238E27FC236}">
                <a16:creationId xmlns:a16="http://schemas.microsoft.com/office/drawing/2014/main" id="{C75B6A28-5869-4C36-A7D2-FE437C61B9AA}"/>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9BF7C70D-A081-4796-9896-F88D88796EE4}"/>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AE3C98B7-8D4D-48E6-948C-9A0098158434}"/>
              </a:ext>
            </a:extLst>
          </p:cNvPr>
          <p:cNvSpPr>
            <a:spLocks noGrp="1"/>
          </p:cNvSpPr>
          <p:nvPr>
            <p:ph type="sldNum" sz="quarter" idx="5"/>
          </p:nvPr>
        </p:nvSpPr>
        <p:spPr/>
        <p:txBody>
          <a:bodyPr/>
          <a:lstStyle/>
          <a:p>
            <a:fld id="{0B7A3429-9892-9944-AC1F-C4A4D3B007B4}" type="slidenum">
              <a:rPr lang="en-US" smtClean="0"/>
              <a:pPr/>
              <a:t>7</a:t>
            </a:fld>
            <a:endParaRPr lang="en-US" dirty="0"/>
          </a:p>
        </p:txBody>
      </p:sp>
    </p:spTree>
    <p:extLst>
      <p:ext uri="{BB962C8B-B14F-4D97-AF65-F5344CB8AC3E}">
        <p14:creationId xmlns:p14="http://schemas.microsoft.com/office/powerpoint/2010/main" val="1431071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Page 1 of the Using Ounce Equivalents for Grains in the CACFP resource gives three visuals of what one ounce equivalent looks like. </a:t>
            </a:r>
          </a:p>
          <a:p>
            <a:endParaRPr lang="en-US" dirty="0"/>
          </a:p>
          <a:p>
            <a:r>
              <a:rPr lang="en-US" dirty="0"/>
              <a:t>One ounce equivalent is the amount of food needed to make up 16 grams of grains. </a:t>
            </a:r>
          </a:p>
          <a:p>
            <a:endParaRPr lang="en-US" dirty="0"/>
          </a:p>
          <a:p>
            <a:r>
              <a:rPr lang="en-US" dirty="0"/>
              <a:t>As seen on the screen, there are three different types of crackers that all provide 1 ounce equivalent of grain.</a:t>
            </a:r>
          </a:p>
          <a:p>
            <a:endParaRPr lang="en-US" dirty="0"/>
          </a:p>
          <a:p>
            <a:r>
              <a:rPr lang="en-US" dirty="0"/>
              <a:t>It shows </a:t>
            </a:r>
            <a:r>
              <a:rPr lang="en-US" i="1" dirty="0"/>
              <a:t>&lt;click&gt; t</a:t>
            </a:r>
            <a:r>
              <a:rPr lang="en-US" dirty="0"/>
              <a:t>wenty 1”x1” cheese crackers, </a:t>
            </a:r>
            <a:r>
              <a:rPr lang="en-US" i="1" dirty="0"/>
              <a:t>&lt;click&gt; </a:t>
            </a:r>
            <a:r>
              <a:rPr lang="en-US" dirty="0"/>
              <a:t> twelve 1 ¼” x 1 ¼” thin wheat crackers </a:t>
            </a:r>
            <a:r>
              <a:rPr lang="en-US" i="1" dirty="0"/>
              <a:t>&lt;click&gt; </a:t>
            </a:r>
            <a:r>
              <a:rPr lang="en-US" dirty="0"/>
              <a:t>, or five 1 ½” x 1 ½” woven whole-wheat crackers. </a:t>
            </a:r>
          </a:p>
          <a:p>
            <a:endParaRPr lang="en-US" dirty="0"/>
          </a:p>
          <a:p>
            <a:r>
              <a:rPr lang="en-US" dirty="0"/>
              <a:t>Also on this page are written instructions on how to use the Grains Measuring Chart </a:t>
            </a:r>
            <a:r>
              <a:rPr lang="en-US" i="1" dirty="0"/>
              <a:t>&lt;click&gt; </a:t>
            </a:r>
            <a:r>
              <a:rPr lang="en-US" dirty="0"/>
              <a:t> . In this training, we will go through these instructions step-by-step and provide the opportunity for participants to practice using the chart. </a:t>
            </a:r>
          </a:p>
        </p:txBody>
      </p:sp>
      <p:sp>
        <p:nvSpPr>
          <p:cNvPr id="7" name="Date Placeholder 6">
            <a:extLst>
              <a:ext uri="{FF2B5EF4-FFF2-40B4-BE49-F238E27FC236}">
                <a16:creationId xmlns:a16="http://schemas.microsoft.com/office/drawing/2014/main" id="{4D2679F2-773C-4D1F-B283-7F2B19CDD2F1}"/>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664FA499-68C9-4059-B014-71F27A8357B6}"/>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98BA2737-206C-44D6-91B9-26D69EC94A94}"/>
              </a:ext>
            </a:extLst>
          </p:cNvPr>
          <p:cNvSpPr>
            <a:spLocks noGrp="1"/>
          </p:cNvSpPr>
          <p:nvPr>
            <p:ph type="sldNum" sz="quarter" idx="5"/>
          </p:nvPr>
        </p:nvSpPr>
        <p:spPr/>
        <p:txBody>
          <a:bodyPr/>
          <a:lstStyle/>
          <a:p>
            <a:fld id="{0B7A3429-9892-9944-AC1F-C4A4D3B007B4}" type="slidenum">
              <a:rPr lang="en-US" smtClean="0"/>
              <a:pPr/>
              <a:t>8</a:t>
            </a:fld>
            <a:endParaRPr lang="en-US" dirty="0"/>
          </a:p>
        </p:txBody>
      </p:sp>
    </p:spTree>
    <p:extLst>
      <p:ext uri="{BB962C8B-B14F-4D97-AF65-F5344CB8AC3E}">
        <p14:creationId xmlns:p14="http://schemas.microsoft.com/office/powerpoint/2010/main" val="69242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r>
              <a:rPr lang="en-US" dirty="0"/>
              <a:t>Pages 2-4 of the Grains Measuring Chart include a list of over 40 of the most commonly used grain items in the CACFP in alphabetical order. While there are many items on this list, it is not all-inclusive. </a:t>
            </a:r>
          </a:p>
          <a:p>
            <a:endParaRPr lang="en-US" dirty="0"/>
          </a:p>
        </p:txBody>
      </p:sp>
      <p:sp>
        <p:nvSpPr>
          <p:cNvPr id="7" name="Date Placeholder 6">
            <a:extLst>
              <a:ext uri="{FF2B5EF4-FFF2-40B4-BE49-F238E27FC236}">
                <a16:creationId xmlns:a16="http://schemas.microsoft.com/office/drawing/2014/main" id="{403E03C3-F408-4FB0-890D-0226DACA45D7}"/>
              </a:ext>
            </a:extLst>
          </p:cNvPr>
          <p:cNvSpPr>
            <a:spLocks noGrp="1"/>
          </p:cNvSpPr>
          <p:nvPr>
            <p:ph type="dt" idx="1"/>
          </p:nvPr>
        </p:nvSpPr>
        <p:spPr/>
        <p:txBody>
          <a:bodyPr/>
          <a:lstStyle/>
          <a:p>
            <a:r>
              <a:rPr lang="en-US"/>
              <a:t>8/2021</a:t>
            </a:r>
            <a:endParaRPr lang="en-US" dirty="0"/>
          </a:p>
        </p:txBody>
      </p:sp>
      <p:sp>
        <p:nvSpPr>
          <p:cNvPr id="8" name="Footer Placeholder 7">
            <a:extLst>
              <a:ext uri="{FF2B5EF4-FFF2-40B4-BE49-F238E27FC236}">
                <a16:creationId xmlns:a16="http://schemas.microsoft.com/office/drawing/2014/main" id="{4B428AC5-2BA0-4F33-926C-9CB3C638F49C}"/>
              </a:ext>
            </a:extLst>
          </p:cNvPr>
          <p:cNvSpPr>
            <a:spLocks noGrp="1"/>
          </p:cNvSpPr>
          <p:nvPr>
            <p:ph type="ftr" sz="quarter" idx="4"/>
          </p:nvPr>
        </p:nvSpPr>
        <p:spPr/>
        <p:txBody>
          <a:bodyPr/>
          <a:lstStyle/>
          <a:p>
            <a:r>
              <a:rPr lang="en-US"/>
              <a:t>Quick Train on Grains * Kansas State Department of Education, Child Nutrition &amp; Wellness</a:t>
            </a:r>
            <a:endParaRPr lang="en-US" dirty="0"/>
          </a:p>
        </p:txBody>
      </p:sp>
      <p:sp>
        <p:nvSpPr>
          <p:cNvPr id="9" name="Slide Number Placeholder 8">
            <a:extLst>
              <a:ext uri="{FF2B5EF4-FFF2-40B4-BE49-F238E27FC236}">
                <a16:creationId xmlns:a16="http://schemas.microsoft.com/office/drawing/2014/main" id="{01A1FE5B-7DC2-4DC2-A3D0-09214D2D6479}"/>
              </a:ext>
            </a:extLst>
          </p:cNvPr>
          <p:cNvSpPr>
            <a:spLocks noGrp="1"/>
          </p:cNvSpPr>
          <p:nvPr>
            <p:ph type="sldNum" sz="quarter" idx="5"/>
          </p:nvPr>
        </p:nvSpPr>
        <p:spPr/>
        <p:txBody>
          <a:bodyPr/>
          <a:lstStyle/>
          <a:p>
            <a:fld id="{0B7A3429-9892-9944-AC1F-C4A4D3B007B4}" type="slidenum">
              <a:rPr lang="en-US" smtClean="0"/>
              <a:pPr/>
              <a:t>9</a:t>
            </a:fld>
            <a:endParaRPr lang="en-US" dirty="0"/>
          </a:p>
        </p:txBody>
      </p:sp>
    </p:spTree>
    <p:extLst>
      <p:ext uri="{BB962C8B-B14F-4D97-AF65-F5344CB8AC3E}">
        <p14:creationId xmlns:p14="http://schemas.microsoft.com/office/powerpoint/2010/main" val="1521899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lose-up of wheat growing in a field">
            <a:extLst>
              <a:ext uri="{FF2B5EF4-FFF2-40B4-BE49-F238E27FC236}">
                <a16:creationId xmlns:a16="http://schemas.microsoft.com/office/drawing/2014/main" id="{D89684AD-B18B-4AB6-AEE9-319BD28384D7}"/>
              </a:ext>
            </a:extLst>
          </p:cNvPr>
          <p:cNvPicPr>
            <a:picLocks noChangeAspect="1"/>
          </p:cNvPicPr>
          <p:nvPr userDrawn="1"/>
        </p:nvPicPr>
        <p:blipFill rotWithShape="1">
          <a:blip r:embed="rId2"/>
          <a:srcRect l="16385" r="2" b="2"/>
          <a:stretch/>
        </p:blipFill>
        <p:spPr>
          <a:xfrm>
            <a:off x="3965249" y="-1"/>
            <a:ext cx="8226754" cy="6871647"/>
          </a:xfrm>
          <a:custGeom>
            <a:avLst/>
            <a:gdLst/>
            <a:ahLst/>
            <a:cxnLst/>
            <a:rect l="l" t="t" r="r" b="b"/>
            <a:pathLst>
              <a:path w="8607807" h="6858000">
                <a:moveTo>
                  <a:pt x="8607807" y="0"/>
                </a:moveTo>
                <a:lnTo>
                  <a:pt x="8607807" y="6858000"/>
                </a:lnTo>
                <a:lnTo>
                  <a:pt x="2049693" y="6858000"/>
                </a:lnTo>
                <a:lnTo>
                  <a:pt x="1546051" y="6858000"/>
                </a:lnTo>
                <a:lnTo>
                  <a:pt x="1535751" y="6815348"/>
                </a:lnTo>
                <a:cubicBezTo>
                  <a:pt x="1530460" y="6761684"/>
                  <a:pt x="1515370" y="6604898"/>
                  <a:pt x="1514301" y="6536022"/>
                </a:cubicBezTo>
                <a:cubicBezTo>
                  <a:pt x="1518045" y="6478504"/>
                  <a:pt x="1528503" y="6437797"/>
                  <a:pt x="1529339" y="6402088"/>
                </a:cubicBezTo>
                <a:cubicBezTo>
                  <a:pt x="1525062" y="6346650"/>
                  <a:pt x="1502062" y="6294623"/>
                  <a:pt x="1493941" y="6256398"/>
                </a:cubicBezTo>
                <a:cubicBezTo>
                  <a:pt x="1502669" y="6241770"/>
                  <a:pt x="1469920" y="6187857"/>
                  <a:pt x="1480613" y="6172741"/>
                </a:cubicBezTo>
                <a:cubicBezTo>
                  <a:pt x="1481020" y="6152279"/>
                  <a:pt x="1458164" y="6048753"/>
                  <a:pt x="1443364" y="6006407"/>
                </a:cubicBezTo>
                <a:cubicBezTo>
                  <a:pt x="1426694" y="5958900"/>
                  <a:pt x="1390307" y="5908317"/>
                  <a:pt x="1380584" y="5887691"/>
                </a:cubicBezTo>
                <a:cubicBezTo>
                  <a:pt x="1370860" y="5867065"/>
                  <a:pt x="1392244" y="5909118"/>
                  <a:pt x="1385023" y="5882650"/>
                </a:cubicBezTo>
                <a:cubicBezTo>
                  <a:pt x="1377800" y="5856181"/>
                  <a:pt x="1345702" y="5759038"/>
                  <a:pt x="1337254" y="5728879"/>
                </a:cubicBezTo>
                <a:cubicBezTo>
                  <a:pt x="1353956" y="5727462"/>
                  <a:pt x="1323673" y="5710676"/>
                  <a:pt x="1334321" y="5701696"/>
                </a:cubicBezTo>
                <a:cubicBezTo>
                  <a:pt x="1343675" y="5695367"/>
                  <a:pt x="1336672" y="5688797"/>
                  <a:pt x="1335877" y="5681564"/>
                </a:cubicBezTo>
                <a:cubicBezTo>
                  <a:pt x="1343201" y="5672524"/>
                  <a:pt x="1329617" y="5640839"/>
                  <a:pt x="1319978" y="5632219"/>
                </a:cubicBezTo>
                <a:cubicBezTo>
                  <a:pt x="1286551" y="5611011"/>
                  <a:pt x="1310947" y="5568721"/>
                  <a:pt x="1285321" y="5551224"/>
                </a:cubicBezTo>
                <a:cubicBezTo>
                  <a:pt x="1281540" y="5545203"/>
                  <a:pt x="1279983" y="5539432"/>
                  <a:pt x="1279815" y="5533855"/>
                </a:cubicBezTo>
                <a:lnTo>
                  <a:pt x="1282507" y="5518422"/>
                </a:lnTo>
                <a:lnTo>
                  <a:pt x="1289604" y="5514404"/>
                </a:lnTo>
                <a:lnTo>
                  <a:pt x="1287766" y="5504772"/>
                </a:lnTo>
                <a:lnTo>
                  <a:pt x="1288829" y="5502102"/>
                </a:lnTo>
                <a:cubicBezTo>
                  <a:pt x="1290896" y="5497007"/>
                  <a:pt x="1292688" y="5491968"/>
                  <a:pt x="1293373" y="5486914"/>
                </a:cubicBezTo>
                <a:cubicBezTo>
                  <a:pt x="1288690" y="5472938"/>
                  <a:pt x="1272696" y="5448436"/>
                  <a:pt x="1260736" y="5418245"/>
                </a:cubicBezTo>
                <a:cubicBezTo>
                  <a:pt x="1238579" y="5385699"/>
                  <a:pt x="1238884" y="5340972"/>
                  <a:pt x="1221610" y="5305770"/>
                </a:cubicBezTo>
                <a:lnTo>
                  <a:pt x="1216099" y="5298785"/>
                </a:lnTo>
                <a:lnTo>
                  <a:pt x="1217278" y="5268992"/>
                </a:lnTo>
                <a:cubicBezTo>
                  <a:pt x="1221588" y="5263843"/>
                  <a:pt x="1222716" y="5256480"/>
                  <a:pt x="1218469" y="5250149"/>
                </a:cubicBezTo>
                <a:lnTo>
                  <a:pt x="1206220" y="5142322"/>
                </a:lnTo>
                <a:cubicBezTo>
                  <a:pt x="1205294" y="5106716"/>
                  <a:pt x="1196908" y="5091595"/>
                  <a:pt x="1212921" y="5036513"/>
                </a:cubicBezTo>
                <a:cubicBezTo>
                  <a:pt x="1234138" y="4978012"/>
                  <a:pt x="1204801" y="4893378"/>
                  <a:pt x="1212183" y="4827738"/>
                </a:cubicBezTo>
                <a:cubicBezTo>
                  <a:pt x="1183151" y="4792886"/>
                  <a:pt x="1209228" y="4811487"/>
                  <a:pt x="1202048" y="4774693"/>
                </a:cubicBezTo>
                <a:cubicBezTo>
                  <a:pt x="1202483" y="4751423"/>
                  <a:pt x="1202919" y="4728152"/>
                  <a:pt x="1203354" y="4704882"/>
                </a:cubicBezTo>
                <a:lnTo>
                  <a:pt x="1201502" y="4691500"/>
                </a:lnTo>
                <a:lnTo>
                  <a:pt x="1194919" y="4687895"/>
                </a:lnTo>
                <a:lnTo>
                  <a:pt x="1187792" y="4667873"/>
                </a:lnTo>
                <a:cubicBezTo>
                  <a:pt x="1186060" y="4660351"/>
                  <a:pt x="1185291" y="4652220"/>
                  <a:pt x="1186080" y="4643189"/>
                </a:cubicBezTo>
                <a:cubicBezTo>
                  <a:pt x="1199189" y="4613276"/>
                  <a:pt x="1167081" y="4562691"/>
                  <a:pt x="1184722" y="4525834"/>
                </a:cubicBezTo>
                <a:cubicBezTo>
                  <a:pt x="1182407" y="4490142"/>
                  <a:pt x="1175424" y="4451369"/>
                  <a:pt x="1172188" y="4429037"/>
                </a:cubicBezTo>
                <a:cubicBezTo>
                  <a:pt x="1161331" y="4419671"/>
                  <a:pt x="1178123" y="4389539"/>
                  <a:pt x="1165306" y="4391841"/>
                </a:cubicBezTo>
                <a:cubicBezTo>
                  <a:pt x="1171061" y="4381101"/>
                  <a:pt x="1173552" y="4338138"/>
                  <a:pt x="1168602" y="4327040"/>
                </a:cubicBezTo>
                <a:lnTo>
                  <a:pt x="1178384" y="4271714"/>
                </a:lnTo>
                <a:lnTo>
                  <a:pt x="1177294" y="4266170"/>
                </a:lnTo>
                <a:cubicBezTo>
                  <a:pt x="1177138" y="4260404"/>
                  <a:pt x="1177520" y="4242660"/>
                  <a:pt x="1177448" y="4237120"/>
                </a:cubicBezTo>
                <a:cubicBezTo>
                  <a:pt x="1177252" y="4235726"/>
                  <a:pt x="1177058" y="4234331"/>
                  <a:pt x="1176863" y="4232937"/>
                </a:cubicBezTo>
                <a:lnTo>
                  <a:pt x="1162386" y="4198811"/>
                </a:lnTo>
                <a:cubicBezTo>
                  <a:pt x="1162950" y="4194190"/>
                  <a:pt x="1174655" y="4191224"/>
                  <a:pt x="1174343" y="4184054"/>
                </a:cubicBezTo>
                <a:lnTo>
                  <a:pt x="1160516" y="4155792"/>
                </a:lnTo>
                <a:lnTo>
                  <a:pt x="1161365" y="4150364"/>
                </a:lnTo>
                <a:lnTo>
                  <a:pt x="1144878" y="4068165"/>
                </a:lnTo>
                <a:lnTo>
                  <a:pt x="1123687" y="3997737"/>
                </a:lnTo>
                <a:lnTo>
                  <a:pt x="1096720" y="3746801"/>
                </a:lnTo>
                <a:cubicBezTo>
                  <a:pt x="1083618" y="3632695"/>
                  <a:pt x="1064313" y="3629437"/>
                  <a:pt x="1047682" y="3510652"/>
                </a:cubicBezTo>
                <a:cubicBezTo>
                  <a:pt x="1048550" y="3470281"/>
                  <a:pt x="1049418" y="3429910"/>
                  <a:pt x="1050285" y="3389539"/>
                </a:cubicBezTo>
                <a:lnTo>
                  <a:pt x="1030166" y="3314219"/>
                </a:lnTo>
                <a:lnTo>
                  <a:pt x="1034128" y="3253967"/>
                </a:lnTo>
                <a:lnTo>
                  <a:pt x="1007751" y="3192563"/>
                </a:lnTo>
                <a:cubicBezTo>
                  <a:pt x="1003323" y="3186732"/>
                  <a:pt x="1001150" y="3181063"/>
                  <a:pt x="1000384" y="3175520"/>
                </a:cubicBezTo>
                <a:cubicBezTo>
                  <a:pt x="1000734" y="3170366"/>
                  <a:pt x="1001085" y="3165212"/>
                  <a:pt x="1001435" y="3160058"/>
                </a:cubicBezTo>
                <a:lnTo>
                  <a:pt x="968918" y="3106456"/>
                </a:lnTo>
                <a:cubicBezTo>
                  <a:pt x="957125" y="3086347"/>
                  <a:pt x="955617" y="3059144"/>
                  <a:pt x="934483" y="3025607"/>
                </a:cubicBezTo>
                <a:cubicBezTo>
                  <a:pt x="914631" y="2991085"/>
                  <a:pt x="908933" y="2999692"/>
                  <a:pt x="879229" y="2942341"/>
                </a:cubicBezTo>
                <a:cubicBezTo>
                  <a:pt x="850845" y="2891400"/>
                  <a:pt x="820829" y="2801223"/>
                  <a:pt x="798666" y="2755714"/>
                </a:cubicBezTo>
                <a:cubicBezTo>
                  <a:pt x="773970" y="2709171"/>
                  <a:pt x="758278" y="2710053"/>
                  <a:pt x="746962" y="2689587"/>
                </a:cubicBezTo>
                <a:lnTo>
                  <a:pt x="712796" y="2609586"/>
                </a:lnTo>
                <a:lnTo>
                  <a:pt x="697701" y="2594856"/>
                </a:lnTo>
                <a:cubicBezTo>
                  <a:pt x="697743" y="2593626"/>
                  <a:pt x="697784" y="2592396"/>
                  <a:pt x="697823" y="2591165"/>
                </a:cubicBezTo>
                <a:lnTo>
                  <a:pt x="679645" y="2567493"/>
                </a:lnTo>
                <a:lnTo>
                  <a:pt x="680789" y="2566723"/>
                </a:lnTo>
                <a:cubicBezTo>
                  <a:pt x="682946" y="2564457"/>
                  <a:pt x="683757" y="2561765"/>
                  <a:pt x="681771" y="2558109"/>
                </a:cubicBezTo>
                <a:cubicBezTo>
                  <a:pt x="705290" y="2557210"/>
                  <a:pt x="688388" y="2553357"/>
                  <a:pt x="680456" y="2542663"/>
                </a:cubicBezTo>
                <a:cubicBezTo>
                  <a:pt x="679482" y="2529115"/>
                  <a:pt x="677183" y="2488664"/>
                  <a:pt x="675922" y="2476820"/>
                </a:cubicBezTo>
                <a:lnTo>
                  <a:pt x="672894" y="2471591"/>
                </a:lnTo>
                <a:lnTo>
                  <a:pt x="673143" y="2471379"/>
                </a:lnTo>
                <a:cubicBezTo>
                  <a:pt x="673152" y="2470017"/>
                  <a:pt x="672405" y="2468214"/>
                  <a:pt x="670567" y="2465654"/>
                </a:cubicBezTo>
                <a:lnTo>
                  <a:pt x="667369" y="2462052"/>
                </a:lnTo>
                <a:lnTo>
                  <a:pt x="661495" y="2451906"/>
                </a:lnTo>
                <a:cubicBezTo>
                  <a:pt x="661510" y="2450510"/>
                  <a:pt x="661525" y="2449113"/>
                  <a:pt x="661540" y="2447717"/>
                </a:cubicBezTo>
                <a:lnTo>
                  <a:pt x="664540" y="2445047"/>
                </a:lnTo>
                <a:lnTo>
                  <a:pt x="663581" y="2444265"/>
                </a:lnTo>
                <a:cubicBezTo>
                  <a:pt x="653014" y="2439598"/>
                  <a:pt x="642406" y="2441014"/>
                  <a:pt x="663129" y="2421760"/>
                </a:cubicBezTo>
                <a:cubicBezTo>
                  <a:pt x="643271" y="2409372"/>
                  <a:pt x="657229" y="2399993"/>
                  <a:pt x="650205" y="2375201"/>
                </a:cubicBezTo>
                <a:cubicBezTo>
                  <a:pt x="634911" y="2369643"/>
                  <a:pt x="634260" y="2360648"/>
                  <a:pt x="638008" y="2350147"/>
                </a:cubicBezTo>
                <a:cubicBezTo>
                  <a:pt x="621083" y="2329939"/>
                  <a:pt x="620949" y="2305558"/>
                  <a:pt x="609851" y="2279762"/>
                </a:cubicBezTo>
                <a:lnTo>
                  <a:pt x="585585" y="2151458"/>
                </a:lnTo>
                <a:lnTo>
                  <a:pt x="581391" y="2148616"/>
                </a:lnTo>
                <a:cubicBezTo>
                  <a:pt x="578821" y="2146496"/>
                  <a:pt x="577525" y="2144881"/>
                  <a:pt x="577083" y="2143541"/>
                </a:cubicBezTo>
                <a:lnTo>
                  <a:pt x="577251" y="2143279"/>
                </a:lnTo>
                <a:lnTo>
                  <a:pt x="546845" y="2081459"/>
                </a:lnTo>
                <a:cubicBezTo>
                  <a:pt x="538270" y="2069798"/>
                  <a:pt x="486356" y="1952009"/>
                  <a:pt x="470837" y="1927526"/>
                </a:cubicBezTo>
                <a:lnTo>
                  <a:pt x="428154" y="1653876"/>
                </a:lnTo>
                <a:lnTo>
                  <a:pt x="392797" y="1507176"/>
                </a:lnTo>
                <a:cubicBezTo>
                  <a:pt x="380165" y="1501458"/>
                  <a:pt x="369910" y="1448213"/>
                  <a:pt x="372847" y="1437646"/>
                </a:cubicBezTo>
                <a:cubicBezTo>
                  <a:pt x="369015" y="1430935"/>
                  <a:pt x="338503" y="1373479"/>
                  <a:pt x="344479" y="1364974"/>
                </a:cubicBezTo>
                <a:cubicBezTo>
                  <a:pt x="332264" y="1339484"/>
                  <a:pt x="321736" y="1307918"/>
                  <a:pt x="299558" y="1284709"/>
                </a:cubicBezTo>
                <a:cubicBezTo>
                  <a:pt x="277380" y="1261500"/>
                  <a:pt x="259203" y="1267387"/>
                  <a:pt x="243216" y="1246922"/>
                </a:cubicBezTo>
                <a:cubicBezTo>
                  <a:pt x="227230" y="1226457"/>
                  <a:pt x="218454" y="1164523"/>
                  <a:pt x="203639" y="1161920"/>
                </a:cubicBezTo>
                <a:cubicBezTo>
                  <a:pt x="192352" y="1142649"/>
                  <a:pt x="198158" y="1131546"/>
                  <a:pt x="169195" y="1085737"/>
                </a:cubicBezTo>
                <a:cubicBezTo>
                  <a:pt x="139228" y="1000958"/>
                  <a:pt x="140891" y="967704"/>
                  <a:pt x="98775" y="908263"/>
                </a:cubicBezTo>
                <a:cubicBezTo>
                  <a:pt x="45025" y="829417"/>
                  <a:pt x="34038" y="815844"/>
                  <a:pt x="43820" y="711217"/>
                </a:cubicBezTo>
                <a:cubicBezTo>
                  <a:pt x="34816" y="658186"/>
                  <a:pt x="43273" y="612368"/>
                  <a:pt x="44748" y="590072"/>
                </a:cubicBezTo>
                <a:lnTo>
                  <a:pt x="36767" y="545639"/>
                </a:lnTo>
                <a:cubicBezTo>
                  <a:pt x="36093" y="527311"/>
                  <a:pt x="35418" y="508983"/>
                  <a:pt x="34744" y="490655"/>
                </a:cubicBezTo>
                <a:cubicBezTo>
                  <a:pt x="34670" y="457530"/>
                  <a:pt x="29296" y="472114"/>
                  <a:pt x="29222" y="438989"/>
                </a:cubicBezTo>
                <a:cubicBezTo>
                  <a:pt x="29152" y="438889"/>
                  <a:pt x="2578" y="396379"/>
                  <a:pt x="2507" y="396276"/>
                </a:cubicBezTo>
                <a:cubicBezTo>
                  <a:pt x="-7796" y="384713"/>
                  <a:pt x="17492" y="336163"/>
                  <a:pt x="9810" y="316602"/>
                </a:cubicBezTo>
                <a:lnTo>
                  <a:pt x="25323" y="268307"/>
                </a:lnTo>
                <a:cubicBezTo>
                  <a:pt x="20582" y="240926"/>
                  <a:pt x="55391" y="238035"/>
                  <a:pt x="50278" y="194719"/>
                </a:cubicBezTo>
                <a:cubicBezTo>
                  <a:pt x="49891" y="157325"/>
                  <a:pt x="41873" y="124589"/>
                  <a:pt x="47653" y="93227"/>
                </a:cubicBezTo>
                <a:cubicBezTo>
                  <a:pt x="41389" y="80085"/>
                  <a:pt x="38874" y="67855"/>
                  <a:pt x="48323" y="56555"/>
                </a:cubicBezTo>
                <a:cubicBezTo>
                  <a:pt x="46028" y="30289"/>
                  <a:pt x="37896" y="18621"/>
                  <a:pt x="38423" y="5312"/>
                </a:cubicBezTo>
                <a:lnTo>
                  <a:pt x="39875" y="1"/>
                </a:lnTo>
                <a:close/>
              </a:path>
            </a:pathLst>
          </a:custGeom>
        </p:spPr>
      </p:pic>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632390" y="1104900"/>
            <a:ext cx="3213218" cy="3120504"/>
          </a:xfrm>
        </p:spPr>
        <p:txBody>
          <a:bodyPr anchor="t">
            <a:noAutofit/>
          </a:bodyPr>
          <a:lstStyle>
            <a:lvl1pPr algn="l">
              <a:lnSpc>
                <a:spcPct val="110000"/>
              </a:lnSpc>
              <a:defRPr sz="5400"/>
            </a:lvl1pPr>
          </a:lstStyle>
          <a:p>
            <a:r>
              <a:rPr lang="en-US" dirty="0"/>
              <a:t>Click to edit Master title style</a:t>
            </a:r>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632390" y="4237281"/>
            <a:ext cx="4195984" cy="1736224"/>
          </a:xfrm>
        </p:spPr>
        <p:txBody>
          <a:bodyPr>
            <a:normAutofit/>
          </a:bodyPr>
          <a:lstStyle>
            <a:lvl1pPr marL="0" indent="0" algn="l">
              <a:lnSpc>
                <a:spcPct val="100000"/>
              </a:lnSpc>
              <a:buNone/>
              <a:defRPr sz="24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August 18, 2021</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748602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August 18, 2021</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5939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August 18, 2021</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257266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August 18, 2021</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00276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658026" y="457200"/>
            <a:ext cx="4317253" cy="1696066"/>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658026" y="2312547"/>
            <a:ext cx="5437974" cy="408825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August 18, 2021</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243715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658026" y="695324"/>
            <a:ext cx="4317253" cy="1457941"/>
          </a:xfrm>
        </p:spPr>
        <p:txBody>
          <a:bodyPr anchor="t"/>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658026" y="1276351"/>
            <a:ext cx="5437974" cy="512445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August 18, 2021</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22336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August 18, 2021</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724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August 18, 2021</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92112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Close-up of wheat growing in a field">
            <a:extLst>
              <a:ext uri="{FF2B5EF4-FFF2-40B4-BE49-F238E27FC236}">
                <a16:creationId xmlns:a16="http://schemas.microsoft.com/office/drawing/2014/main" id="{5CD13E1C-5923-45A1-B1CC-CCD178F8CB0D}"/>
              </a:ext>
            </a:extLst>
          </p:cNvPr>
          <p:cNvPicPr>
            <a:picLocks noChangeAspect="1"/>
          </p:cNvPicPr>
          <p:nvPr userDrawn="1"/>
        </p:nvPicPr>
        <p:blipFill>
          <a:blip r:embed="rId2">
            <a:alphaModFix amt="35000"/>
          </a:blip>
          <a:stretch>
            <a:fillRect/>
          </a:stretch>
        </p:blipFill>
        <p:spPr>
          <a:xfrm>
            <a:off x="0" y="-1724"/>
            <a:ext cx="12192000" cy="6858000"/>
          </a:xfrm>
          <a:prstGeom prst="rect">
            <a:avLst/>
          </a:prstGeom>
        </p:spPr>
      </p:pic>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085316" y="1104900"/>
            <a:ext cx="10058400" cy="3120504"/>
          </a:xfrm>
        </p:spPr>
        <p:txBody>
          <a:bodyPr anchor="b">
            <a:normAutofit/>
          </a:bodyPr>
          <a:lstStyle>
            <a:lvl1pPr algn="l">
              <a:lnSpc>
                <a:spcPct val="110000"/>
              </a:lnSpc>
              <a:defRPr sz="4400"/>
            </a:lvl1pPr>
          </a:lstStyle>
          <a:p>
            <a:r>
              <a:rPr lang="en-US" dirty="0"/>
              <a:t>Click to edit Master title style</a:t>
            </a:r>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632390" y="4442385"/>
            <a:ext cx="4195984" cy="1736224"/>
          </a:xfrm>
        </p:spPr>
        <p:txBody>
          <a:bodyPr>
            <a:normAutofit/>
          </a:bodyPr>
          <a:lstStyle>
            <a:lvl1pPr marL="0" indent="0" algn="l">
              <a:lnSpc>
                <a:spcPct val="100000"/>
              </a:lnSpc>
              <a:buNone/>
              <a:defRPr sz="24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August 18, 2021</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731263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normAutofit/>
          </a:bodyPr>
          <a:lstStyle>
            <a:lvl1pPr algn="ct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lvl1pPr marL="341313" indent="-339725">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August 18,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38780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Close-up of wheat growing in a field">
            <a:extLst>
              <a:ext uri="{FF2B5EF4-FFF2-40B4-BE49-F238E27FC236}">
                <a16:creationId xmlns:a16="http://schemas.microsoft.com/office/drawing/2014/main" id="{3B603984-2496-4882-84ED-DBDBE5AD8ABE}"/>
              </a:ext>
            </a:extLst>
          </p:cNvPr>
          <p:cNvPicPr>
            <a:picLocks noChangeAspect="1"/>
          </p:cNvPicPr>
          <p:nvPr userDrawn="1"/>
        </p:nvPicPr>
        <p:blipFill rotWithShape="1">
          <a:blip r:embed="rId2"/>
          <a:srcRect l="25233" r="7324"/>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a:xfrm>
            <a:off x="666314" y="609601"/>
            <a:ext cx="4896998" cy="1216024"/>
          </a:xfrm>
        </p:spPr>
        <p:txBody>
          <a:bodyPr>
            <a:normAutofit/>
          </a:bodyPr>
          <a:lstStyle>
            <a:lvl1pPr algn="l">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a:xfrm>
            <a:off x="666314" y="1825624"/>
            <a:ext cx="4683353" cy="4626451"/>
          </a:xfrm>
        </p:spPr>
        <p:txBody>
          <a:bodyPr/>
          <a:lstStyle>
            <a:lvl1pPr marL="341313" indent="-341313">
              <a:buSzPct val="115000"/>
              <a:defRPr/>
            </a:lvl1pPr>
            <a:lvl2pPr>
              <a:buSzPct val="850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August 18,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48809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a:xfrm>
            <a:off x="998307" y="374714"/>
            <a:ext cx="10195386" cy="1216024"/>
          </a:xfrm>
        </p:spPr>
        <p:txBody>
          <a:bodyPr anchor="t">
            <a:normAutofit/>
          </a:bodyPr>
          <a:lstStyle>
            <a:lvl1pPr algn="ct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a:xfrm>
            <a:off x="998307" y="1577792"/>
            <a:ext cx="10195386" cy="4676586"/>
          </a:xfrm>
        </p:spPr>
        <p:txBody>
          <a:bodyPr/>
          <a:lstStyle>
            <a:lvl1pPr marL="461963" indent="-461963">
              <a:buSzPct val="115000"/>
              <a:defRPr/>
            </a:lvl1pPr>
            <a:lvl2pPr>
              <a:buSzPct val="850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August 18,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
        <p:nvSpPr>
          <p:cNvPr id="8" name="TextBox 18">
            <a:extLst>
              <a:ext uri="{FF2B5EF4-FFF2-40B4-BE49-F238E27FC236}">
                <a16:creationId xmlns:a16="http://schemas.microsoft.com/office/drawing/2014/main" id="{A0C7F724-C9D0-4DFE-928A-2A70AFB9C775}"/>
              </a:ext>
            </a:extLst>
          </p:cNvPr>
          <p:cNvSpPr txBox="1">
            <a:spLocks noChangeArrowheads="1"/>
          </p:cNvSpPr>
          <p:nvPr userDrawn="1"/>
        </p:nvSpPr>
        <p:spPr bwMode="auto">
          <a:xfrm>
            <a:off x="533400" y="6465888"/>
            <a:ext cx="4757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1100" dirty="0">
                <a:solidFill>
                  <a:schemeClr val="tx2"/>
                </a:solidFill>
                <a:latin typeface="Calibri" panose="020F0502020204030204" pitchFamily="34" charset="0"/>
                <a:cs typeface="Calibri" panose="020F0502020204030204" pitchFamily="34" charset="0"/>
              </a:rPr>
              <a:t>KANSAS STATE DEPARTMENT OF EDUCATION </a:t>
            </a:r>
            <a:r>
              <a:rPr lang="en-US" altLang="en-US" sz="1100" i="1" dirty="0">
                <a:solidFill>
                  <a:schemeClr val="tx2"/>
                </a:solidFill>
                <a:latin typeface="Calibri" panose="020F0502020204030204" pitchFamily="34" charset="0"/>
                <a:cs typeface="Calibri" panose="020F0502020204030204" pitchFamily="34" charset="0"/>
              </a:rPr>
              <a:t>| www.ksde.org |www.kn-eat.org</a:t>
            </a:r>
          </a:p>
        </p:txBody>
      </p:sp>
    </p:spTree>
    <p:extLst>
      <p:ext uri="{BB962C8B-B14F-4D97-AF65-F5344CB8AC3E}">
        <p14:creationId xmlns:p14="http://schemas.microsoft.com/office/powerpoint/2010/main" val="233404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a:xfrm>
            <a:off x="1050879" y="609601"/>
            <a:ext cx="5045121" cy="121602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a:xfrm>
            <a:off x="1050879" y="1825624"/>
            <a:ext cx="5045121" cy="44287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August 18,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28708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August 18, 2021</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5836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August 18, 2021</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739987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August 18, 2021</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9542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customXml" Target="../ink/ink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August 18, 2021</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20"/>
              <a:stretch>
                <a:fillRect/>
              </a:stretch>
            </p:blipFill>
            <p:spPr>
              <a:xfrm>
                <a:off x="12481710" y="6333652"/>
                <a:ext cx="18000" cy="18000"/>
              </a:xfrm>
              <a:prstGeom prst="rect">
                <a:avLst/>
              </a:prstGeom>
            </p:spPr>
          </p:pic>
        </mc:Fallback>
      </mc:AlternateContent>
      <p:sp>
        <p:nvSpPr>
          <p:cNvPr id="9" name="TextBox 18">
            <a:extLst>
              <a:ext uri="{FF2B5EF4-FFF2-40B4-BE49-F238E27FC236}">
                <a16:creationId xmlns:a16="http://schemas.microsoft.com/office/drawing/2014/main" id="{0E7A8332-67E1-48A7-95AA-F245627BB207}"/>
              </a:ext>
            </a:extLst>
          </p:cNvPr>
          <p:cNvSpPr txBox="1">
            <a:spLocks noChangeArrowheads="1"/>
          </p:cNvSpPr>
          <p:nvPr userDrawn="1"/>
        </p:nvSpPr>
        <p:spPr bwMode="auto">
          <a:xfrm>
            <a:off x="533400" y="6465888"/>
            <a:ext cx="4757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1100" dirty="0">
                <a:solidFill>
                  <a:schemeClr val="tx2"/>
                </a:solidFill>
                <a:latin typeface="Calibri" panose="020F0502020204030204" pitchFamily="34" charset="0"/>
                <a:cs typeface="Calibri" panose="020F0502020204030204" pitchFamily="34" charset="0"/>
              </a:rPr>
              <a:t>KANSAS STATE DEPARTMENT OF EDUCATION </a:t>
            </a:r>
            <a:r>
              <a:rPr lang="en-US" altLang="en-US" sz="1100" i="1" dirty="0">
                <a:solidFill>
                  <a:schemeClr val="tx2"/>
                </a:solidFill>
                <a:latin typeface="Calibri" panose="020F0502020204030204" pitchFamily="34" charset="0"/>
                <a:cs typeface="Calibri" panose="020F0502020204030204" pitchFamily="34" charset="0"/>
              </a:rPr>
              <a:t>| www.ksde.org |www.kn-eat.org</a:t>
            </a:r>
          </a:p>
        </p:txBody>
      </p:sp>
    </p:spTree>
    <p:extLst>
      <p:ext uri="{BB962C8B-B14F-4D97-AF65-F5344CB8AC3E}">
        <p14:creationId xmlns:p14="http://schemas.microsoft.com/office/powerpoint/2010/main" val="536970049"/>
      </p:ext>
    </p:extLst>
  </p:cSld>
  <p:clrMap bg1="lt1" tx1="dk1" bg2="lt2" tx2="dk2" accent1="accent1" accent2="accent2" accent3="accent3" accent4="accent4" accent5="accent5" accent6="accent6" hlink="hlink" folHlink="folHlink"/>
  <p:sldLayoutIdLst>
    <p:sldLayoutId id="2147483692" r:id="rId1"/>
    <p:sldLayoutId id="2147483704" r:id="rId2"/>
    <p:sldLayoutId id="2147483693" r:id="rId3"/>
    <p:sldLayoutId id="2147483701" r:id="rId4"/>
    <p:sldLayoutId id="2147483702" r:id="rId5"/>
    <p:sldLayoutId id="2147483703" r:id="rId6"/>
    <p:sldLayoutId id="2147483694" r:id="rId7"/>
    <p:sldLayoutId id="2147483695" r:id="rId8"/>
    <p:sldLayoutId id="2147483696" r:id="rId9"/>
    <p:sldLayoutId id="2147483697" r:id="rId10"/>
    <p:sldLayoutId id="2147483688" r:id="rId11"/>
    <p:sldLayoutId id="2147483689" r:id="rId12"/>
    <p:sldLayoutId id="2147483690" r:id="rId13"/>
    <p:sldLayoutId id="2147483705" r:id="rId14"/>
    <p:sldLayoutId id="2147483691" r:id="rId15"/>
    <p:sldLayoutId id="2147483698" r:id="rId16"/>
  </p:sldLayoutIdLst>
  <p:hf sldNum="0" hdr="0" ftr="0" dt="0"/>
  <p:txStyles>
    <p:titleStyle>
      <a:lvl1pPr algn="l" defTabSz="914400" rtl="0" eaLnBrk="1" latinLnBrk="0" hangingPunct="1">
        <a:lnSpc>
          <a:spcPct val="110000"/>
        </a:lnSpc>
        <a:spcBef>
          <a:spcPct val="0"/>
        </a:spcBef>
        <a:buNone/>
        <a:defRPr sz="3000" b="1" kern="1200" cap="none" spc="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100000"/>
        <a:buFont typeface="Arial" panose="020B0604020202020204" pitchFamily="34" charset="0"/>
        <a:buChar char="•"/>
        <a:defRPr sz="2800" kern="1200" spc="0" baseline="0">
          <a:solidFill>
            <a:schemeClr val="tx1">
              <a:lumMod val="85000"/>
              <a:lumOff val="15000"/>
            </a:schemeClr>
          </a:solidFill>
          <a:latin typeface="+mn-lt"/>
          <a:ea typeface="Batang" panose="02030600000101010101" pitchFamily="18" charset="-127"/>
          <a:cs typeface="+mn-cs"/>
        </a:defRPr>
      </a:lvl1pPr>
      <a:lvl2pPr marL="804863" indent="-342900" algn="l" defTabSz="914400" rtl="0" eaLnBrk="1" latinLnBrk="0" hangingPunct="1">
        <a:lnSpc>
          <a:spcPct val="100000"/>
        </a:lnSpc>
        <a:spcBef>
          <a:spcPts val="500"/>
        </a:spcBef>
        <a:buFont typeface="Wingdings" panose="05000000000000000000" pitchFamily="2" charset="2"/>
        <a:buChar char="§"/>
        <a:defRPr sz="2400" kern="1200" spc="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bruschi@ksde.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www.usda.gov/sites/default/files/documents/USDA-OASCR%20P-Complaint-Form-0508-0002-508-11-28-17Fax2Mail.pdf"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mailto:program.intake@usda.gov" TargetMode="External"/><Relationship Id="rId4" Type="http://schemas.openxmlformats.org/officeDocument/2006/relationships/hyperlink" Target="https://www.usda.gov/oascr/how-to-file-a-program-discrimination-complaint"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surveymonkey.com/r/MKCRVXM"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www.kn-eat.or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kn-eat.org/"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9931A-995E-B746-B172-B09E99CC939A}"/>
              </a:ext>
            </a:extLst>
          </p:cNvPr>
          <p:cNvSpPr>
            <a:spLocks noGrp="1"/>
          </p:cNvSpPr>
          <p:nvPr>
            <p:ph type="ctrTitle"/>
          </p:nvPr>
        </p:nvSpPr>
        <p:spPr/>
        <p:txBody>
          <a:bodyPr/>
          <a:lstStyle/>
          <a:p>
            <a:r>
              <a:rPr lang="en-US"/>
              <a:t>Quick Train on Grains</a:t>
            </a:r>
            <a:endParaRPr lang="en-US" dirty="0"/>
          </a:p>
        </p:txBody>
      </p:sp>
      <p:sp>
        <p:nvSpPr>
          <p:cNvPr id="3" name="Subtitle 2">
            <a:extLst>
              <a:ext uri="{FF2B5EF4-FFF2-40B4-BE49-F238E27FC236}">
                <a16:creationId xmlns:a16="http://schemas.microsoft.com/office/drawing/2014/main" id="{D1FC928B-EC38-B448-8821-4D3B49947E1C}"/>
              </a:ext>
            </a:extLst>
          </p:cNvPr>
          <p:cNvSpPr>
            <a:spLocks noGrp="1"/>
          </p:cNvSpPr>
          <p:nvPr>
            <p:ph type="subTitle" idx="1"/>
          </p:nvPr>
        </p:nvSpPr>
        <p:spPr>
          <a:xfrm>
            <a:off x="632390" y="4237280"/>
            <a:ext cx="4195984" cy="1878847"/>
          </a:xfrm>
        </p:spPr>
        <p:txBody>
          <a:bodyPr>
            <a:noAutofit/>
          </a:bodyPr>
          <a:lstStyle/>
          <a:p>
            <a:pPr>
              <a:spcBef>
                <a:spcPts val="0"/>
              </a:spcBef>
            </a:pPr>
            <a:r>
              <a:rPr lang="en-US" dirty="0"/>
              <a:t>A Short Tutorial on </a:t>
            </a:r>
          </a:p>
          <a:p>
            <a:pPr>
              <a:spcBef>
                <a:spcPts val="0"/>
              </a:spcBef>
            </a:pPr>
            <a:r>
              <a:rPr lang="en-US" dirty="0"/>
              <a:t>Using the Grains Measuring Chart to Calculate Ounce Equivalents for Grains.</a:t>
            </a:r>
          </a:p>
        </p:txBody>
      </p:sp>
      <p:sp>
        <p:nvSpPr>
          <p:cNvPr id="4" name="TextBox 3">
            <a:extLst>
              <a:ext uri="{FF2B5EF4-FFF2-40B4-BE49-F238E27FC236}">
                <a16:creationId xmlns:a16="http://schemas.microsoft.com/office/drawing/2014/main" id="{A3BD93F4-76B5-4C7A-8231-1C81BA3B9EA2}"/>
              </a:ext>
            </a:extLst>
          </p:cNvPr>
          <p:cNvSpPr txBox="1"/>
          <p:nvPr/>
        </p:nvSpPr>
        <p:spPr>
          <a:xfrm>
            <a:off x="6096000" y="5038909"/>
            <a:ext cx="5715347" cy="1077218"/>
          </a:xfrm>
          <a:prstGeom prst="rect">
            <a:avLst/>
          </a:prstGeom>
          <a:solidFill>
            <a:schemeClr val="accent3">
              <a:lumMod val="20000"/>
              <a:lumOff val="80000"/>
            </a:schemeClr>
          </a:solidFill>
        </p:spPr>
        <p:txBody>
          <a:bodyPr wrap="none" rtlCol="0">
            <a:spAutoFit/>
          </a:bodyPr>
          <a:lstStyle/>
          <a:p>
            <a:pPr>
              <a:spcBef>
                <a:spcPts val="600"/>
              </a:spcBef>
            </a:pPr>
            <a:r>
              <a:rPr lang="en-US" dirty="0">
                <a:latin typeface="Open Sans" panose="020B0606030504020204" pitchFamily="34" charset="0"/>
                <a:ea typeface="Open Sans" panose="020B0606030504020204" pitchFamily="34" charset="0"/>
                <a:cs typeface="Open Sans" panose="020B0606030504020204" pitchFamily="34" charset="0"/>
              </a:rPr>
              <a:t>To received the slide handout for this presentation: </a:t>
            </a:r>
          </a:p>
          <a:p>
            <a:pPr>
              <a:spcBef>
                <a:spcPts val="600"/>
              </a:spcBef>
            </a:pPr>
            <a:r>
              <a:rPr lang="en-US" dirty="0">
                <a:latin typeface="Open Sans" panose="020B0606030504020204" pitchFamily="34" charset="0"/>
                <a:ea typeface="Open Sans" panose="020B0606030504020204" pitchFamily="34" charset="0"/>
                <a:cs typeface="Open Sans" panose="020B0606030504020204" pitchFamily="34" charset="0"/>
              </a:rPr>
              <a:t>Email:  Sarah Bruschi at </a:t>
            </a:r>
            <a:r>
              <a:rPr lang="en-US" dirty="0">
                <a:latin typeface="Open Sans" panose="020B0606030504020204" pitchFamily="34" charset="0"/>
                <a:ea typeface="Open Sans" panose="020B0606030504020204" pitchFamily="34" charset="0"/>
                <a:cs typeface="Open Sans" panose="020B0606030504020204" pitchFamily="34" charset="0"/>
                <a:hlinkClick r:id="rId3"/>
              </a:rPr>
              <a:t>sbruschi@ksde.org</a:t>
            </a:r>
            <a:r>
              <a:rPr lang="en-US" dirty="0">
                <a:latin typeface="Open Sans" panose="020B0606030504020204" pitchFamily="34" charset="0"/>
                <a:ea typeface="Open Sans" panose="020B0606030504020204" pitchFamily="34" charset="0"/>
                <a:cs typeface="Open Sans" panose="020B0606030504020204" pitchFamily="34" charset="0"/>
              </a:rPr>
              <a:t> </a:t>
            </a:r>
          </a:p>
          <a:p>
            <a:pPr>
              <a:spcBef>
                <a:spcPts val="600"/>
              </a:spcBef>
            </a:pPr>
            <a:r>
              <a:rPr lang="en-US" dirty="0">
                <a:latin typeface="Open Sans" panose="020B0606030504020204" pitchFamily="34" charset="0"/>
                <a:ea typeface="Open Sans" panose="020B0606030504020204" pitchFamily="34" charset="0"/>
                <a:cs typeface="Open Sans" panose="020B0606030504020204" pitchFamily="34" charset="0"/>
              </a:rPr>
              <a:t>Subject:  Quick Train on Grains Handout</a:t>
            </a:r>
          </a:p>
        </p:txBody>
      </p:sp>
    </p:spTree>
    <p:extLst>
      <p:ext uri="{BB962C8B-B14F-4D97-AF65-F5344CB8AC3E}">
        <p14:creationId xmlns:p14="http://schemas.microsoft.com/office/powerpoint/2010/main" val="2848979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E826-4B7C-EE45-AA81-DFB09EFCB40A}"/>
              </a:ext>
            </a:extLst>
          </p:cNvPr>
          <p:cNvSpPr>
            <a:spLocks noGrp="1"/>
          </p:cNvSpPr>
          <p:nvPr>
            <p:ph type="title"/>
          </p:nvPr>
        </p:nvSpPr>
        <p:spPr/>
        <p:txBody>
          <a:bodyPr/>
          <a:lstStyle/>
          <a:p>
            <a:r>
              <a:rPr lang="en-US"/>
              <a:t>Using the Grains Measuring Chart</a:t>
            </a:r>
            <a:endParaRPr lang="en-US" dirty="0"/>
          </a:p>
        </p:txBody>
      </p:sp>
      <p:pic>
        <p:nvPicPr>
          <p:cNvPr id="10" name="Content Placeholder 9">
            <a:extLst>
              <a:ext uri="{FF2B5EF4-FFF2-40B4-BE49-F238E27FC236}">
                <a16:creationId xmlns:a16="http://schemas.microsoft.com/office/drawing/2014/main" id="{73724F3E-F063-0F4E-9367-D697EE6F19DB}"/>
              </a:ext>
            </a:extLst>
          </p:cNvPr>
          <p:cNvPicPr>
            <a:picLocks noGrp="1" noChangeAspect="1"/>
          </p:cNvPicPr>
          <p:nvPr>
            <p:ph idx="1"/>
          </p:nvPr>
        </p:nvPicPr>
        <p:blipFill>
          <a:blip r:embed="rId3"/>
          <a:stretch>
            <a:fillRect/>
          </a:stretch>
        </p:blipFill>
        <p:spPr>
          <a:xfrm>
            <a:off x="2533467" y="1590738"/>
            <a:ext cx="7125066" cy="3352972"/>
          </a:xfrm>
        </p:spPr>
      </p:pic>
      <p:sp>
        <p:nvSpPr>
          <p:cNvPr id="5" name="Rectangle 4">
            <a:extLst>
              <a:ext uri="{FF2B5EF4-FFF2-40B4-BE49-F238E27FC236}">
                <a16:creationId xmlns:a16="http://schemas.microsoft.com/office/drawing/2014/main" id="{898D4D11-3358-4C20-A26F-B788443971DD}"/>
              </a:ext>
            </a:extLst>
          </p:cNvPr>
          <p:cNvSpPr/>
          <p:nvPr/>
        </p:nvSpPr>
        <p:spPr>
          <a:xfrm>
            <a:off x="2533467" y="1964056"/>
            <a:ext cx="1990908" cy="29796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DD8D89D-FDA6-4758-B8B0-D55819AFDD75}"/>
              </a:ext>
            </a:extLst>
          </p:cNvPr>
          <p:cNvSpPr/>
          <p:nvPr/>
        </p:nvSpPr>
        <p:spPr>
          <a:xfrm>
            <a:off x="4524375" y="2238375"/>
            <a:ext cx="1714500" cy="27053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2C1EDB-034A-47EF-80ED-7971119261E3}"/>
              </a:ext>
            </a:extLst>
          </p:cNvPr>
          <p:cNvSpPr/>
          <p:nvPr/>
        </p:nvSpPr>
        <p:spPr>
          <a:xfrm>
            <a:off x="6238875" y="2238375"/>
            <a:ext cx="1733550" cy="27053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D6F786-FE61-415B-86C1-6C4C5AB06220}"/>
              </a:ext>
            </a:extLst>
          </p:cNvPr>
          <p:cNvSpPr/>
          <p:nvPr/>
        </p:nvSpPr>
        <p:spPr>
          <a:xfrm>
            <a:off x="7972425" y="2238375"/>
            <a:ext cx="1686108" cy="27053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1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74A9BF4B-6C73-9646-8B27-629B363A94E1}"/>
              </a:ext>
            </a:extLst>
          </p:cNvPr>
          <p:cNvPicPr>
            <a:picLocks noChangeAspect="1"/>
          </p:cNvPicPr>
          <p:nvPr/>
        </p:nvPicPr>
        <p:blipFill>
          <a:blip r:embed="rId3"/>
          <a:stretch>
            <a:fillRect/>
          </a:stretch>
        </p:blipFill>
        <p:spPr>
          <a:xfrm>
            <a:off x="3888939" y="1032421"/>
            <a:ext cx="4414122" cy="5370246"/>
          </a:xfrm>
          <a:prstGeom prst="rect">
            <a:avLst/>
          </a:prstGeom>
        </p:spPr>
      </p:pic>
      <p:sp>
        <p:nvSpPr>
          <p:cNvPr id="2" name="Title 1">
            <a:extLst>
              <a:ext uri="{FF2B5EF4-FFF2-40B4-BE49-F238E27FC236}">
                <a16:creationId xmlns:a16="http://schemas.microsoft.com/office/drawing/2014/main" id="{7C85E826-4B7C-EE45-AA81-DFB09EFCB40A}"/>
              </a:ext>
            </a:extLst>
          </p:cNvPr>
          <p:cNvSpPr>
            <a:spLocks noGrp="1"/>
          </p:cNvSpPr>
          <p:nvPr>
            <p:ph type="title"/>
          </p:nvPr>
        </p:nvSpPr>
        <p:spPr/>
        <p:txBody>
          <a:bodyPr/>
          <a:lstStyle/>
          <a:p>
            <a:r>
              <a:rPr lang="en-US" dirty="0"/>
              <a:t>Using the Nutrition Facts Label</a:t>
            </a:r>
          </a:p>
        </p:txBody>
      </p:sp>
    </p:spTree>
    <p:extLst>
      <p:ext uri="{BB962C8B-B14F-4D97-AF65-F5344CB8AC3E}">
        <p14:creationId xmlns:p14="http://schemas.microsoft.com/office/powerpoint/2010/main" val="3929241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E826-4B7C-EE45-AA81-DFB09EFCB40A}"/>
              </a:ext>
            </a:extLst>
          </p:cNvPr>
          <p:cNvSpPr>
            <a:spLocks noGrp="1"/>
          </p:cNvSpPr>
          <p:nvPr>
            <p:ph type="title"/>
          </p:nvPr>
        </p:nvSpPr>
        <p:spPr/>
        <p:txBody>
          <a:bodyPr/>
          <a:lstStyle/>
          <a:p>
            <a:r>
              <a:rPr lang="en-US"/>
              <a:t>Using the Grains Measuring Tool</a:t>
            </a:r>
            <a:endParaRPr lang="en-US" dirty="0"/>
          </a:p>
        </p:txBody>
      </p:sp>
      <p:sp>
        <p:nvSpPr>
          <p:cNvPr id="8" name="Content Placeholder 7">
            <a:extLst>
              <a:ext uri="{FF2B5EF4-FFF2-40B4-BE49-F238E27FC236}">
                <a16:creationId xmlns:a16="http://schemas.microsoft.com/office/drawing/2014/main" id="{FD75487E-00A8-41D6-B1C7-7B54542358C3}"/>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4A846B5-0536-244B-8837-4EBB3216991F}"/>
              </a:ext>
            </a:extLst>
          </p:cNvPr>
          <p:cNvPicPr>
            <a:picLocks noChangeAspect="1"/>
          </p:cNvPicPr>
          <p:nvPr/>
        </p:nvPicPr>
        <p:blipFill>
          <a:blip r:embed="rId3"/>
          <a:stretch>
            <a:fillRect/>
          </a:stretch>
        </p:blipFill>
        <p:spPr>
          <a:xfrm>
            <a:off x="3816712" y="1076024"/>
            <a:ext cx="4235060" cy="5353652"/>
          </a:xfrm>
          <a:prstGeom prst="rect">
            <a:avLst/>
          </a:prstGeom>
        </p:spPr>
      </p:pic>
      <p:sp>
        <p:nvSpPr>
          <p:cNvPr id="9" name="Rectangle 8">
            <a:extLst>
              <a:ext uri="{FF2B5EF4-FFF2-40B4-BE49-F238E27FC236}">
                <a16:creationId xmlns:a16="http://schemas.microsoft.com/office/drawing/2014/main" id="{6568B675-D0B8-4DA2-8D8C-1C0518F0F767}"/>
              </a:ext>
            </a:extLst>
          </p:cNvPr>
          <p:cNvSpPr/>
          <p:nvPr/>
        </p:nvSpPr>
        <p:spPr>
          <a:xfrm>
            <a:off x="3816712" y="1806700"/>
            <a:ext cx="4235060" cy="1946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F10E5A-EFAB-40B9-9ABA-8BB697D26497}"/>
              </a:ext>
            </a:extLst>
          </p:cNvPr>
          <p:cNvSpPr/>
          <p:nvPr/>
        </p:nvSpPr>
        <p:spPr>
          <a:xfrm>
            <a:off x="3816712" y="3752850"/>
            <a:ext cx="4235060" cy="2324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1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1…</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a:t>A sponsor is menu planning for a group of 5-year-olds for breakfast and wants to serve oatmeal. What is the minimum portion size per child that must be served?</a:t>
            </a:r>
            <a:endParaRPr lang="en-US" dirty="0"/>
          </a:p>
        </p:txBody>
      </p:sp>
      <p:pic>
        <p:nvPicPr>
          <p:cNvPr id="5" name="Picture Placeholder 5" descr="Table&#10;&#10;Description automatically generated">
            <a:extLst>
              <a:ext uri="{FF2B5EF4-FFF2-40B4-BE49-F238E27FC236}">
                <a16:creationId xmlns:a16="http://schemas.microsoft.com/office/drawing/2014/main" id="{7FE7DA2D-9B95-4924-891B-6D6B993C8B74}"/>
              </a:ext>
            </a:extLst>
          </p:cNvPr>
          <p:cNvPicPr>
            <a:picLocks noChangeAspect="1"/>
          </p:cNvPicPr>
          <p:nvPr/>
        </p:nvPicPr>
        <p:blipFill>
          <a:blip r:embed="rId3"/>
          <a:srcRect t="14456" b="14456"/>
          <a:stretch>
            <a:fillRect/>
          </a:stretch>
        </p:blipFill>
        <p:spPr>
          <a:xfrm>
            <a:off x="6016752" y="457200"/>
            <a:ext cx="5575496" cy="5943600"/>
          </a:xfrm>
          <a:prstGeom prst="rect">
            <a:avLst/>
          </a:prstGeom>
        </p:spPr>
      </p:pic>
    </p:spTree>
    <p:extLst>
      <p:ext uri="{BB962C8B-B14F-4D97-AF65-F5344CB8AC3E}">
        <p14:creationId xmlns:p14="http://schemas.microsoft.com/office/powerpoint/2010/main" val="3175820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Table&#10;&#10;Description automatically generated">
            <a:extLst>
              <a:ext uri="{FF2B5EF4-FFF2-40B4-BE49-F238E27FC236}">
                <a16:creationId xmlns:a16="http://schemas.microsoft.com/office/drawing/2014/main" id="{35273B63-377B-4A81-8D14-22CFC349CD34}"/>
              </a:ext>
            </a:extLst>
          </p:cNvPr>
          <p:cNvPicPr>
            <a:picLocks noChangeAspect="1"/>
          </p:cNvPicPr>
          <p:nvPr/>
        </p:nvPicPr>
        <p:blipFill>
          <a:blip r:embed="rId3"/>
          <a:srcRect t="14456" b="14456"/>
          <a:stretch>
            <a:fillRect/>
          </a:stretch>
        </p:blipFill>
        <p:spPr>
          <a:xfrm>
            <a:off x="6016752" y="457200"/>
            <a:ext cx="5575496" cy="5943600"/>
          </a:xfrm>
          <a:prstGeom prst="rect">
            <a:avLst/>
          </a:prstGeom>
        </p:spPr>
      </p:pic>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1…</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menu planning for a group of 5-year-olds for breakfast and wants to serve oatmeal. What is the minimum portion size per child that must be served?</a:t>
            </a:r>
          </a:p>
          <a:p>
            <a:r>
              <a:rPr lang="en-US" b="1" i="1" dirty="0"/>
              <a:t>Step 1:</a:t>
            </a:r>
            <a:r>
              <a:rPr lang="en-US" i="1" dirty="0"/>
              <a:t> Find the grain item in the Grain Item and Size column.</a:t>
            </a:r>
          </a:p>
        </p:txBody>
      </p:sp>
      <p:sp>
        <p:nvSpPr>
          <p:cNvPr id="14" name="Rectangle 13">
            <a:extLst>
              <a:ext uri="{FF2B5EF4-FFF2-40B4-BE49-F238E27FC236}">
                <a16:creationId xmlns:a16="http://schemas.microsoft.com/office/drawing/2014/main" id="{377F25B3-C1BD-4B1C-8D52-4E5ECDA96A71}"/>
              </a:ext>
            </a:extLst>
          </p:cNvPr>
          <p:cNvSpPr/>
          <p:nvPr/>
        </p:nvSpPr>
        <p:spPr>
          <a:xfrm>
            <a:off x="6016752" y="5523328"/>
            <a:ext cx="5591976" cy="3916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54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5" descr="Table&#10;&#10;Description automatically generated">
            <a:extLst>
              <a:ext uri="{FF2B5EF4-FFF2-40B4-BE49-F238E27FC236}">
                <a16:creationId xmlns:a16="http://schemas.microsoft.com/office/drawing/2014/main" id="{667C83D4-7BD4-4ACD-BD36-350708A2F0A7}"/>
              </a:ext>
            </a:extLst>
          </p:cNvPr>
          <p:cNvPicPr>
            <a:picLocks noChangeAspect="1"/>
          </p:cNvPicPr>
          <p:nvPr/>
        </p:nvPicPr>
        <p:blipFill>
          <a:blip r:embed="rId3"/>
          <a:stretch>
            <a:fillRect/>
          </a:stretch>
        </p:blipFill>
        <p:spPr>
          <a:xfrm>
            <a:off x="6517905" y="317909"/>
            <a:ext cx="4794201" cy="6082892"/>
          </a:xfrm>
          <a:prstGeom prst="rect">
            <a:avLst/>
          </a:prstGeom>
        </p:spPr>
      </p:pic>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1…</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menu planning for a group of 5-year-olds for breakfast and wants to serve oatmeal. What is the minimum portion size per child that must be served?</a:t>
            </a:r>
          </a:p>
          <a:p>
            <a:r>
              <a:rPr lang="en-US" b="1" i="1" dirty="0"/>
              <a:t>Step 2: </a:t>
            </a:r>
            <a:r>
              <a:rPr lang="en-US" i="1" dirty="0"/>
              <a:t>Find the age group of the participants that are being served.</a:t>
            </a:r>
          </a:p>
        </p:txBody>
      </p:sp>
      <p:sp>
        <p:nvSpPr>
          <p:cNvPr id="8" name="Frame 7">
            <a:extLst>
              <a:ext uri="{FF2B5EF4-FFF2-40B4-BE49-F238E27FC236}">
                <a16:creationId xmlns:a16="http://schemas.microsoft.com/office/drawing/2014/main" id="{FDA394D1-5930-4C46-AC56-5418A61BADA3}"/>
              </a:ext>
            </a:extLst>
          </p:cNvPr>
          <p:cNvSpPr/>
          <p:nvPr/>
        </p:nvSpPr>
        <p:spPr>
          <a:xfrm>
            <a:off x="9523336" y="247650"/>
            <a:ext cx="0" cy="5514975"/>
          </a:xfrm>
          <a:prstGeom prst="frame">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7D1CB51F-5781-4ADF-B2DB-6CA2125A0638}"/>
              </a:ext>
            </a:extLst>
          </p:cNvPr>
          <p:cNvSpPr/>
          <p:nvPr/>
        </p:nvSpPr>
        <p:spPr>
          <a:xfrm>
            <a:off x="7753350" y="671512"/>
            <a:ext cx="1171566" cy="47672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34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descr="Table&#10;&#10;Description automatically generated">
            <a:extLst>
              <a:ext uri="{FF2B5EF4-FFF2-40B4-BE49-F238E27FC236}">
                <a16:creationId xmlns:a16="http://schemas.microsoft.com/office/drawing/2014/main" id="{102636FA-1E08-4E73-BCDB-426DA53D831B}"/>
              </a:ext>
            </a:extLst>
          </p:cNvPr>
          <p:cNvPicPr>
            <a:picLocks noChangeAspect="1"/>
          </p:cNvPicPr>
          <p:nvPr/>
        </p:nvPicPr>
        <p:blipFill>
          <a:blip r:embed="rId3"/>
          <a:stretch>
            <a:fillRect/>
          </a:stretch>
        </p:blipFill>
        <p:spPr>
          <a:xfrm>
            <a:off x="6517905" y="317909"/>
            <a:ext cx="4794201" cy="6082892"/>
          </a:xfrm>
          <a:prstGeom prst="rect">
            <a:avLst/>
          </a:prstGeom>
        </p:spPr>
      </p:pic>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1…</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menu planning for a group of 5-year-olds for breakfast and wants to serve oatmeal. What is the minimum portion size per child that must be served?</a:t>
            </a:r>
          </a:p>
          <a:p>
            <a:r>
              <a:rPr lang="en-US" b="1" i="1" dirty="0"/>
              <a:t>Step 3: </a:t>
            </a:r>
            <a:r>
              <a:rPr lang="en-US" i="1" dirty="0"/>
              <a:t>Find where the age group and the grain item intersect.</a:t>
            </a:r>
          </a:p>
        </p:txBody>
      </p:sp>
      <p:sp>
        <p:nvSpPr>
          <p:cNvPr id="8" name="Frame 7">
            <a:extLst>
              <a:ext uri="{FF2B5EF4-FFF2-40B4-BE49-F238E27FC236}">
                <a16:creationId xmlns:a16="http://schemas.microsoft.com/office/drawing/2014/main" id="{FDA394D1-5930-4C46-AC56-5418A61BADA3}"/>
              </a:ext>
            </a:extLst>
          </p:cNvPr>
          <p:cNvSpPr/>
          <p:nvPr/>
        </p:nvSpPr>
        <p:spPr>
          <a:xfrm>
            <a:off x="9523336" y="247650"/>
            <a:ext cx="0" cy="5514975"/>
          </a:xfrm>
          <a:prstGeom prst="frame">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D8037682-8829-0445-B826-A0DA7ADB6BE2}"/>
              </a:ext>
            </a:extLst>
          </p:cNvPr>
          <p:cNvSpPr txBox="1"/>
          <p:nvPr/>
        </p:nvSpPr>
        <p:spPr>
          <a:xfrm>
            <a:off x="658027" y="4353699"/>
            <a:ext cx="5356147" cy="830997"/>
          </a:xfrm>
          <a:prstGeom prst="rect">
            <a:avLst/>
          </a:prstGeom>
          <a:solidFill>
            <a:schemeClr val="bg1">
              <a:lumMod val="95000"/>
            </a:schemeClr>
          </a:solidFill>
          <a:ln w="28575">
            <a:solidFill>
              <a:srgbClr val="FF0000"/>
            </a:solidFill>
          </a:ln>
        </p:spPr>
        <p:txBody>
          <a:bodyPr wrap="square" rtlCol="0">
            <a:spAutoFit/>
          </a:bodyPr>
          <a:lstStyle/>
          <a:p>
            <a:r>
              <a:rPr lang="en-US" sz="2400" dirty="0"/>
              <a:t>The minimum portion is 1/4 cup cooked or 14 grams dry oatmeal.</a:t>
            </a:r>
          </a:p>
        </p:txBody>
      </p:sp>
      <p:sp>
        <p:nvSpPr>
          <p:cNvPr id="16" name="Rectangle 15">
            <a:extLst>
              <a:ext uri="{FF2B5EF4-FFF2-40B4-BE49-F238E27FC236}">
                <a16:creationId xmlns:a16="http://schemas.microsoft.com/office/drawing/2014/main" id="{715A8AE5-BB67-49DB-A74D-E2C81C5D92D4}"/>
              </a:ext>
            </a:extLst>
          </p:cNvPr>
          <p:cNvSpPr/>
          <p:nvPr/>
        </p:nvSpPr>
        <p:spPr>
          <a:xfrm>
            <a:off x="7753349" y="695325"/>
            <a:ext cx="1152525" cy="4478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8D220F9-29B7-4DF7-8C32-9C1EF00AB03A}"/>
              </a:ext>
            </a:extLst>
          </p:cNvPr>
          <p:cNvSpPr/>
          <p:nvPr/>
        </p:nvSpPr>
        <p:spPr>
          <a:xfrm>
            <a:off x="6517905" y="4878886"/>
            <a:ext cx="2387969" cy="295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73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2…</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a:t>A sponsor is menu planning for a group of 4-year-olds for lunch and wants to serve graham crackers. What is the minimum portion size per child that must be served?</a:t>
            </a:r>
            <a:endParaRPr lang="en-US" dirty="0"/>
          </a:p>
        </p:txBody>
      </p:sp>
      <p:pic>
        <p:nvPicPr>
          <p:cNvPr id="5" name="Picture Placeholder 5" descr="Table&#10;&#10;Description automatically generated">
            <a:extLst>
              <a:ext uri="{FF2B5EF4-FFF2-40B4-BE49-F238E27FC236}">
                <a16:creationId xmlns:a16="http://schemas.microsoft.com/office/drawing/2014/main" id="{EAA3443F-6B74-46F3-809E-A5D340AFCDCC}"/>
              </a:ext>
            </a:extLst>
          </p:cNvPr>
          <p:cNvPicPr>
            <a:picLocks noChangeAspect="1"/>
          </p:cNvPicPr>
          <p:nvPr/>
        </p:nvPicPr>
        <p:blipFill>
          <a:blip r:embed="rId3"/>
          <a:stretch>
            <a:fillRect/>
          </a:stretch>
        </p:blipFill>
        <p:spPr>
          <a:xfrm>
            <a:off x="6517905" y="317909"/>
            <a:ext cx="4794201" cy="6082892"/>
          </a:xfrm>
          <a:prstGeom prst="rect">
            <a:avLst/>
          </a:prstGeom>
        </p:spPr>
      </p:pic>
    </p:spTree>
    <p:extLst>
      <p:ext uri="{BB962C8B-B14F-4D97-AF65-F5344CB8AC3E}">
        <p14:creationId xmlns:p14="http://schemas.microsoft.com/office/powerpoint/2010/main" val="3056803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2…</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menu planning for a group of 4-year-olds for lunch and wants to serve graham crackers. What is the minimum portion size per child that must be served?</a:t>
            </a:r>
          </a:p>
          <a:p>
            <a:r>
              <a:rPr lang="en-US" b="1" i="1" dirty="0"/>
              <a:t>Step 1: </a:t>
            </a:r>
            <a:r>
              <a:rPr lang="en-US" i="1" dirty="0"/>
              <a:t>Find the grain item in the Grain Item and Size column.</a:t>
            </a:r>
          </a:p>
        </p:txBody>
      </p:sp>
      <p:pic>
        <p:nvPicPr>
          <p:cNvPr id="7" name="Picture Placeholder 5" descr="Table&#10;&#10;Description automatically generated">
            <a:extLst>
              <a:ext uri="{FF2B5EF4-FFF2-40B4-BE49-F238E27FC236}">
                <a16:creationId xmlns:a16="http://schemas.microsoft.com/office/drawing/2014/main" id="{5D89DD6C-7649-4C52-8F0B-0FCFBB184B88}"/>
              </a:ext>
            </a:extLst>
          </p:cNvPr>
          <p:cNvPicPr>
            <a:picLocks noChangeAspect="1"/>
          </p:cNvPicPr>
          <p:nvPr/>
        </p:nvPicPr>
        <p:blipFill>
          <a:blip r:embed="rId3"/>
          <a:stretch>
            <a:fillRect/>
          </a:stretch>
        </p:blipFill>
        <p:spPr>
          <a:xfrm>
            <a:off x="6517905" y="317909"/>
            <a:ext cx="4794201" cy="6082892"/>
          </a:xfrm>
          <a:prstGeom prst="rect">
            <a:avLst/>
          </a:prstGeom>
        </p:spPr>
      </p:pic>
      <p:sp>
        <p:nvSpPr>
          <p:cNvPr id="13" name="Rectangle 12">
            <a:extLst>
              <a:ext uri="{FF2B5EF4-FFF2-40B4-BE49-F238E27FC236}">
                <a16:creationId xmlns:a16="http://schemas.microsoft.com/office/drawing/2014/main" id="{37AD111B-0455-4112-B099-ECD612AC0D55}"/>
              </a:ext>
            </a:extLst>
          </p:cNvPr>
          <p:cNvSpPr/>
          <p:nvPr/>
        </p:nvSpPr>
        <p:spPr>
          <a:xfrm>
            <a:off x="6517905" y="1705510"/>
            <a:ext cx="4794202" cy="3087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74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2…</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menu planning for a group of 4-year-olds for lunch and wants to serve graham crackers. What is the minimum portion size per child that must be served?</a:t>
            </a:r>
          </a:p>
          <a:p>
            <a:r>
              <a:rPr lang="en-US" b="1" i="1" dirty="0"/>
              <a:t>Step 2: </a:t>
            </a:r>
            <a:r>
              <a:rPr lang="en-US" i="1" dirty="0"/>
              <a:t>Find the age group of the participants that are being served.</a:t>
            </a:r>
          </a:p>
        </p:txBody>
      </p:sp>
      <p:sp>
        <p:nvSpPr>
          <p:cNvPr id="8" name="Frame 7">
            <a:extLst>
              <a:ext uri="{FF2B5EF4-FFF2-40B4-BE49-F238E27FC236}">
                <a16:creationId xmlns:a16="http://schemas.microsoft.com/office/drawing/2014/main" id="{FDA394D1-5930-4C46-AC56-5418A61BADA3}"/>
              </a:ext>
            </a:extLst>
          </p:cNvPr>
          <p:cNvSpPr/>
          <p:nvPr/>
        </p:nvSpPr>
        <p:spPr>
          <a:xfrm>
            <a:off x="9523336" y="247650"/>
            <a:ext cx="0" cy="5514975"/>
          </a:xfrm>
          <a:prstGeom prst="frame">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Placeholder 5" descr="Table&#10;&#10;Description automatically generated">
            <a:extLst>
              <a:ext uri="{FF2B5EF4-FFF2-40B4-BE49-F238E27FC236}">
                <a16:creationId xmlns:a16="http://schemas.microsoft.com/office/drawing/2014/main" id="{217F67CF-7D76-4EA2-A685-ECE16E7CBF65}"/>
              </a:ext>
            </a:extLst>
          </p:cNvPr>
          <p:cNvPicPr>
            <a:picLocks noChangeAspect="1"/>
          </p:cNvPicPr>
          <p:nvPr/>
        </p:nvPicPr>
        <p:blipFill>
          <a:blip r:embed="rId3"/>
          <a:stretch>
            <a:fillRect/>
          </a:stretch>
        </p:blipFill>
        <p:spPr>
          <a:xfrm>
            <a:off x="6517905" y="317909"/>
            <a:ext cx="4794201" cy="6082892"/>
          </a:xfrm>
          <a:prstGeom prst="rect">
            <a:avLst/>
          </a:prstGeom>
        </p:spPr>
      </p:pic>
      <p:sp>
        <p:nvSpPr>
          <p:cNvPr id="14" name="Rectangle 13">
            <a:extLst>
              <a:ext uri="{FF2B5EF4-FFF2-40B4-BE49-F238E27FC236}">
                <a16:creationId xmlns:a16="http://schemas.microsoft.com/office/drawing/2014/main" id="{3CCF2A01-06C0-410B-A2DC-1111A4D3A851}"/>
              </a:ext>
            </a:extLst>
          </p:cNvPr>
          <p:cNvSpPr/>
          <p:nvPr/>
        </p:nvSpPr>
        <p:spPr>
          <a:xfrm>
            <a:off x="7763256" y="694944"/>
            <a:ext cx="1142986" cy="4736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75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C73EB30E-7B98-4907-ACC0-09AC23D2E9C7}"/>
              </a:ext>
            </a:extLst>
          </p:cNvPr>
          <p:cNvSpPr>
            <a:spLocks noGrp="1" noChangeArrowheads="1"/>
          </p:cNvSpPr>
          <p:nvPr>
            <p:ph type="title"/>
          </p:nvPr>
        </p:nvSpPr>
        <p:spPr/>
        <p:txBody>
          <a:bodyPr/>
          <a:lstStyle/>
          <a:p>
            <a:r>
              <a:rPr lang="en-US" altLang="en-US" dirty="0"/>
              <a:t>Class Logistics</a:t>
            </a:r>
          </a:p>
        </p:txBody>
      </p:sp>
      <p:sp>
        <p:nvSpPr>
          <p:cNvPr id="15363" name="Content Placeholder 2">
            <a:extLst>
              <a:ext uri="{FF2B5EF4-FFF2-40B4-BE49-F238E27FC236}">
                <a16:creationId xmlns:a16="http://schemas.microsoft.com/office/drawing/2014/main" id="{634B926A-6501-42FA-8912-41C90813465F}"/>
              </a:ext>
            </a:extLst>
          </p:cNvPr>
          <p:cNvSpPr>
            <a:spLocks noGrp="1" noChangeArrowheads="1"/>
          </p:cNvSpPr>
          <p:nvPr>
            <p:ph idx="1"/>
          </p:nvPr>
        </p:nvSpPr>
        <p:spPr/>
        <p:txBody>
          <a:bodyPr>
            <a:normAutofit/>
          </a:bodyPr>
          <a:lstStyle/>
          <a:p>
            <a:r>
              <a:rPr lang="en-US" altLang="en-US" dirty="0"/>
              <a:t>Class ending time</a:t>
            </a:r>
          </a:p>
          <a:p>
            <a:r>
              <a:rPr lang="en-US" altLang="en-US" dirty="0"/>
              <a:t>Participant material</a:t>
            </a:r>
          </a:p>
          <a:p>
            <a:r>
              <a:rPr lang="en-US" altLang="en-US" dirty="0"/>
              <a:t>Q&amp;A</a:t>
            </a:r>
          </a:p>
          <a:p>
            <a:r>
              <a:rPr lang="en-US" altLang="en-US" dirty="0"/>
              <a:t>Attendance</a:t>
            </a:r>
          </a:p>
          <a:p>
            <a:endParaRPr lang="en-US" altLang="en-US" dirty="0"/>
          </a:p>
        </p:txBody>
      </p:sp>
      <p:pic>
        <p:nvPicPr>
          <p:cNvPr id="4" name="Picture 8">
            <a:extLst>
              <a:ext uri="{FF2B5EF4-FFF2-40B4-BE49-F238E27FC236}">
                <a16:creationId xmlns:a16="http://schemas.microsoft.com/office/drawing/2014/main" id="{1036F205-EA76-413C-8562-B3D2AC7720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5152" y="2528094"/>
            <a:ext cx="3008313" cy="2716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BE2877-2952-450B-9AD4-2CD35A095342}"/>
              </a:ext>
            </a:extLst>
          </p:cNvPr>
          <p:cNvSpPr txBox="1"/>
          <p:nvPr/>
        </p:nvSpPr>
        <p:spPr>
          <a:xfrm rot="20461638">
            <a:off x="9410594" y="4270048"/>
            <a:ext cx="2469283"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600" b="1" dirty="0">
                <a:ln/>
                <a:solidFill>
                  <a:schemeClr val="accent4"/>
                </a:solidFill>
              </a:rPr>
              <a:t>Sample</a:t>
            </a:r>
            <a:r>
              <a:rPr lang="en-US" b="1" dirty="0">
                <a:ln/>
                <a:solidFill>
                  <a:schemeClr val="accent4"/>
                </a:solidFill>
              </a:rPr>
              <a:t> </a:t>
            </a:r>
          </a:p>
        </p:txBody>
      </p:sp>
      <p:cxnSp>
        <p:nvCxnSpPr>
          <p:cNvPr id="5" name="Straight Arrow Connector 4">
            <a:extLst>
              <a:ext uri="{FF2B5EF4-FFF2-40B4-BE49-F238E27FC236}">
                <a16:creationId xmlns:a16="http://schemas.microsoft.com/office/drawing/2014/main" id="{9ED58DAE-BE7E-4399-A3F3-AD11336EC3DA}"/>
              </a:ext>
            </a:extLst>
          </p:cNvPr>
          <p:cNvCxnSpPr/>
          <p:nvPr/>
        </p:nvCxnSpPr>
        <p:spPr>
          <a:xfrm>
            <a:off x="4114800" y="3522518"/>
            <a:ext cx="396240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descr="Table&#10;&#10;Description automatically generated">
            <a:extLst>
              <a:ext uri="{FF2B5EF4-FFF2-40B4-BE49-F238E27FC236}">
                <a16:creationId xmlns:a16="http://schemas.microsoft.com/office/drawing/2014/main" id="{175ED080-0A51-44F3-BADE-18EC2488AD9F}"/>
              </a:ext>
            </a:extLst>
          </p:cNvPr>
          <p:cNvPicPr>
            <a:picLocks noChangeAspect="1"/>
          </p:cNvPicPr>
          <p:nvPr/>
        </p:nvPicPr>
        <p:blipFill>
          <a:blip r:embed="rId3"/>
          <a:stretch>
            <a:fillRect/>
          </a:stretch>
        </p:blipFill>
        <p:spPr>
          <a:xfrm>
            <a:off x="6517905" y="317909"/>
            <a:ext cx="4794201" cy="6082892"/>
          </a:xfrm>
          <a:prstGeom prst="rect">
            <a:avLst/>
          </a:prstGeom>
        </p:spPr>
      </p:pic>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2…</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menu planning for a group of 4-year-olds for lunch and wants to serve graham crackers. What is the minimum portion size per child that must be served?</a:t>
            </a:r>
          </a:p>
          <a:p>
            <a:r>
              <a:rPr lang="en-US" b="1" i="1" dirty="0"/>
              <a:t>Step 3: </a:t>
            </a:r>
            <a:r>
              <a:rPr lang="en-US" i="1" dirty="0"/>
              <a:t>Find where the age group and the grain item intersect.</a:t>
            </a:r>
          </a:p>
        </p:txBody>
      </p:sp>
      <p:sp>
        <p:nvSpPr>
          <p:cNvPr id="8" name="Frame 7">
            <a:extLst>
              <a:ext uri="{FF2B5EF4-FFF2-40B4-BE49-F238E27FC236}">
                <a16:creationId xmlns:a16="http://schemas.microsoft.com/office/drawing/2014/main" id="{FDA394D1-5930-4C46-AC56-5418A61BADA3}"/>
              </a:ext>
            </a:extLst>
          </p:cNvPr>
          <p:cNvSpPr/>
          <p:nvPr/>
        </p:nvSpPr>
        <p:spPr>
          <a:xfrm>
            <a:off x="9523336" y="247650"/>
            <a:ext cx="0" cy="5514975"/>
          </a:xfrm>
          <a:prstGeom prst="frame">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D8037682-8829-0445-B826-A0DA7ADB6BE2}"/>
              </a:ext>
            </a:extLst>
          </p:cNvPr>
          <p:cNvSpPr txBox="1"/>
          <p:nvPr/>
        </p:nvSpPr>
        <p:spPr>
          <a:xfrm>
            <a:off x="658026" y="4355274"/>
            <a:ext cx="5006344" cy="830997"/>
          </a:xfrm>
          <a:prstGeom prst="rect">
            <a:avLst/>
          </a:prstGeom>
          <a:solidFill>
            <a:schemeClr val="bg1">
              <a:lumMod val="95000"/>
            </a:schemeClr>
          </a:solidFill>
          <a:ln w="28575">
            <a:solidFill>
              <a:srgbClr val="FF0000"/>
            </a:solidFill>
          </a:ln>
        </p:spPr>
        <p:txBody>
          <a:bodyPr wrap="square" rtlCol="0">
            <a:spAutoFit/>
          </a:bodyPr>
          <a:lstStyle/>
          <a:p>
            <a:r>
              <a:rPr lang="en-US" sz="2400" dirty="0"/>
              <a:t>The minimum portion is 1 cracker or 14 grams per child.</a:t>
            </a:r>
          </a:p>
        </p:txBody>
      </p:sp>
      <p:sp>
        <p:nvSpPr>
          <p:cNvPr id="20" name="Rectangle 19">
            <a:extLst>
              <a:ext uri="{FF2B5EF4-FFF2-40B4-BE49-F238E27FC236}">
                <a16:creationId xmlns:a16="http://schemas.microsoft.com/office/drawing/2014/main" id="{406C7B40-F419-4D68-AC53-109047F9A4EA}"/>
              </a:ext>
            </a:extLst>
          </p:cNvPr>
          <p:cNvSpPr/>
          <p:nvPr/>
        </p:nvSpPr>
        <p:spPr>
          <a:xfrm>
            <a:off x="7756989" y="688369"/>
            <a:ext cx="1160980" cy="1295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D04A4E-466F-4B3B-9516-BEA358E6A26D}"/>
              </a:ext>
            </a:extLst>
          </p:cNvPr>
          <p:cNvSpPr/>
          <p:nvPr/>
        </p:nvSpPr>
        <p:spPr>
          <a:xfrm>
            <a:off x="6517905" y="1738389"/>
            <a:ext cx="2400064" cy="2457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77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3395-203E-9D43-8ACD-4303FEFC1286}"/>
              </a:ext>
            </a:extLst>
          </p:cNvPr>
          <p:cNvSpPr>
            <a:spLocks noGrp="1"/>
          </p:cNvSpPr>
          <p:nvPr>
            <p:ph type="title"/>
          </p:nvPr>
        </p:nvSpPr>
        <p:spPr/>
        <p:txBody>
          <a:bodyPr/>
          <a:lstStyle/>
          <a:p>
            <a:r>
              <a:rPr lang="en-US"/>
              <a:t>Poll #1</a:t>
            </a:r>
            <a:endParaRPr lang="en-US" dirty="0"/>
          </a:p>
        </p:txBody>
      </p:sp>
      <p:sp>
        <p:nvSpPr>
          <p:cNvPr id="4" name="Text Placeholder 3">
            <a:extLst>
              <a:ext uri="{FF2B5EF4-FFF2-40B4-BE49-F238E27FC236}">
                <a16:creationId xmlns:a16="http://schemas.microsoft.com/office/drawing/2014/main" id="{477179B9-07E4-6744-9162-69E4E11D8E89}"/>
              </a:ext>
            </a:extLst>
          </p:cNvPr>
          <p:cNvSpPr>
            <a:spLocks noGrp="1"/>
          </p:cNvSpPr>
          <p:nvPr>
            <p:ph type="body" sz="half" idx="2"/>
          </p:nvPr>
        </p:nvSpPr>
        <p:spPr/>
        <p:txBody>
          <a:bodyPr/>
          <a:lstStyle/>
          <a:p>
            <a:r>
              <a:rPr lang="en-US" dirty="0"/>
              <a:t>Based on the chart shown, what is the minimum number of animal crackers that must be served to a classroom of 3-year-olds at lunch per child? </a:t>
            </a:r>
          </a:p>
          <a:p>
            <a:pPr marL="457200" indent="-457200">
              <a:buFont typeface="+mj-lt"/>
              <a:buAutoNum type="alphaUcPeriod"/>
            </a:pPr>
            <a:r>
              <a:rPr lang="en-US" dirty="0"/>
              <a:t>2 crackers</a:t>
            </a:r>
          </a:p>
          <a:p>
            <a:pPr marL="457200" indent="-457200">
              <a:buFont typeface="+mj-lt"/>
              <a:buAutoNum type="alphaUcPeriod"/>
            </a:pPr>
            <a:r>
              <a:rPr lang="en-US" dirty="0"/>
              <a:t>5 crackers</a:t>
            </a:r>
          </a:p>
          <a:p>
            <a:pPr marL="457200" indent="-457200">
              <a:buFont typeface="+mj-lt"/>
              <a:buAutoNum type="alphaUcPeriod"/>
            </a:pPr>
            <a:r>
              <a:rPr lang="en-US" dirty="0"/>
              <a:t>8 crackers</a:t>
            </a:r>
          </a:p>
          <a:p>
            <a:pPr marL="457200" indent="-457200">
              <a:buFont typeface="+mj-lt"/>
              <a:buAutoNum type="alphaUcPeriod"/>
            </a:pPr>
            <a:r>
              <a:rPr lang="en-US" dirty="0"/>
              <a:t>10 crackers</a:t>
            </a:r>
          </a:p>
          <a:p>
            <a:endParaRPr lang="en-US" dirty="0"/>
          </a:p>
        </p:txBody>
      </p:sp>
      <p:pic>
        <p:nvPicPr>
          <p:cNvPr id="11" name="Picture Placeholder 5" descr="Table&#10;&#10;Description automatically generated">
            <a:extLst>
              <a:ext uri="{FF2B5EF4-FFF2-40B4-BE49-F238E27FC236}">
                <a16:creationId xmlns:a16="http://schemas.microsoft.com/office/drawing/2014/main" id="{3C0ABC29-3628-4FD6-A7C9-81321A635114}"/>
              </a:ext>
            </a:extLst>
          </p:cNvPr>
          <p:cNvPicPr>
            <a:picLocks noChangeAspect="1"/>
          </p:cNvPicPr>
          <p:nvPr/>
        </p:nvPicPr>
        <p:blipFill>
          <a:blip r:embed="rId3"/>
          <a:stretch>
            <a:fillRect/>
          </a:stretch>
        </p:blipFill>
        <p:spPr>
          <a:xfrm>
            <a:off x="6495573" y="359922"/>
            <a:ext cx="4762022" cy="6314234"/>
          </a:xfrm>
          <a:prstGeom prst="rect">
            <a:avLst/>
          </a:prstGeom>
        </p:spPr>
      </p:pic>
      <p:sp>
        <p:nvSpPr>
          <p:cNvPr id="5" name="Rectangle 4">
            <a:extLst>
              <a:ext uri="{FF2B5EF4-FFF2-40B4-BE49-F238E27FC236}">
                <a16:creationId xmlns:a16="http://schemas.microsoft.com/office/drawing/2014/main" id="{2F6E318D-4476-4803-9B12-61CA3D02DA31}"/>
              </a:ext>
            </a:extLst>
          </p:cNvPr>
          <p:cNvSpPr/>
          <p:nvPr/>
        </p:nvSpPr>
        <p:spPr>
          <a:xfrm>
            <a:off x="7854700" y="4438650"/>
            <a:ext cx="1150706" cy="2478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D4C68B-83D1-44D1-A678-77C8317EB43B}"/>
              </a:ext>
            </a:extLst>
          </p:cNvPr>
          <p:cNvSpPr/>
          <p:nvPr/>
        </p:nvSpPr>
        <p:spPr>
          <a:xfrm>
            <a:off x="658026" y="4216191"/>
            <a:ext cx="2189949" cy="472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799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3395-203E-9D43-8ACD-4303FEFC1286}"/>
              </a:ext>
            </a:extLst>
          </p:cNvPr>
          <p:cNvSpPr>
            <a:spLocks noGrp="1"/>
          </p:cNvSpPr>
          <p:nvPr>
            <p:ph type="title"/>
          </p:nvPr>
        </p:nvSpPr>
        <p:spPr/>
        <p:txBody>
          <a:bodyPr/>
          <a:lstStyle/>
          <a:p>
            <a:r>
              <a:rPr lang="en-US"/>
              <a:t>Poll #2</a:t>
            </a:r>
            <a:endParaRPr lang="en-US" dirty="0"/>
          </a:p>
        </p:txBody>
      </p:sp>
      <p:sp>
        <p:nvSpPr>
          <p:cNvPr id="4" name="Text Placeholder 3">
            <a:extLst>
              <a:ext uri="{FF2B5EF4-FFF2-40B4-BE49-F238E27FC236}">
                <a16:creationId xmlns:a16="http://schemas.microsoft.com/office/drawing/2014/main" id="{477179B9-07E4-6744-9162-69E4E11D8E89}"/>
              </a:ext>
            </a:extLst>
          </p:cNvPr>
          <p:cNvSpPr>
            <a:spLocks noGrp="1"/>
          </p:cNvSpPr>
          <p:nvPr>
            <p:ph type="body" sz="half" idx="2"/>
          </p:nvPr>
        </p:nvSpPr>
        <p:spPr/>
        <p:txBody>
          <a:bodyPr/>
          <a:lstStyle/>
          <a:p>
            <a:r>
              <a:rPr lang="en-US" dirty="0"/>
              <a:t>Based on the chart shown, what is the minimum slices of bread that must be served per child to a group of 3-year-olds at lunch? </a:t>
            </a:r>
          </a:p>
          <a:p>
            <a:pPr marL="457200" indent="-457200">
              <a:buFont typeface="+mj-lt"/>
              <a:buAutoNum type="alphaUcPeriod"/>
            </a:pPr>
            <a:r>
              <a:rPr lang="en-US" dirty="0"/>
              <a:t>½ slice</a:t>
            </a:r>
          </a:p>
          <a:p>
            <a:pPr marL="457200" indent="-457200">
              <a:buFont typeface="+mj-lt"/>
              <a:buAutoNum type="alphaUcPeriod"/>
            </a:pPr>
            <a:r>
              <a:rPr lang="en-US" dirty="0"/>
              <a:t>1 slice</a:t>
            </a:r>
          </a:p>
          <a:p>
            <a:pPr marL="457200" indent="-457200">
              <a:buFont typeface="+mj-lt"/>
              <a:buAutoNum type="alphaUcPeriod"/>
            </a:pPr>
            <a:r>
              <a:rPr lang="en-US" dirty="0"/>
              <a:t>2 slices</a:t>
            </a:r>
          </a:p>
          <a:p>
            <a:pPr marL="457200" indent="-457200">
              <a:buFont typeface="+mj-lt"/>
              <a:buAutoNum type="alphaUcPeriod"/>
            </a:pPr>
            <a:r>
              <a:rPr lang="en-US" dirty="0"/>
              <a:t>2 ½ slices</a:t>
            </a:r>
          </a:p>
          <a:p>
            <a:endParaRPr lang="en-US" dirty="0"/>
          </a:p>
          <a:p>
            <a:endParaRPr lang="en-US" dirty="0"/>
          </a:p>
        </p:txBody>
      </p:sp>
      <p:pic>
        <p:nvPicPr>
          <p:cNvPr id="12" name="Picture Placeholder 5" descr="Table&#10;&#10;Description automatically generated">
            <a:extLst>
              <a:ext uri="{FF2B5EF4-FFF2-40B4-BE49-F238E27FC236}">
                <a16:creationId xmlns:a16="http://schemas.microsoft.com/office/drawing/2014/main" id="{6855084F-A0E7-46CD-A893-942281C67ACC}"/>
              </a:ext>
            </a:extLst>
          </p:cNvPr>
          <p:cNvPicPr>
            <a:picLocks noChangeAspect="1"/>
          </p:cNvPicPr>
          <p:nvPr/>
        </p:nvPicPr>
        <p:blipFill>
          <a:blip r:embed="rId3"/>
          <a:stretch>
            <a:fillRect/>
          </a:stretch>
        </p:blipFill>
        <p:spPr>
          <a:xfrm>
            <a:off x="6495573" y="359922"/>
            <a:ext cx="4762022" cy="6314234"/>
          </a:xfrm>
          <a:prstGeom prst="rect">
            <a:avLst/>
          </a:prstGeom>
        </p:spPr>
      </p:pic>
      <p:sp>
        <p:nvSpPr>
          <p:cNvPr id="5" name="Rectangle 4">
            <a:extLst>
              <a:ext uri="{FF2B5EF4-FFF2-40B4-BE49-F238E27FC236}">
                <a16:creationId xmlns:a16="http://schemas.microsoft.com/office/drawing/2014/main" id="{F5820E3A-4A77-4846-B1A1-9D807FFBB968}"/>
              </a:ext>
            </a:extLst>
          </p:cNvPr>
          <p:cNvSpPr/>
          <p:nvPr/>
        </p:nvSpPr>
        <p:spPr>
          <a:xfrm>
            <a:off x="7853610" y="2535943"/>
            <a:ext cx="1133475" cy="2821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80E5906-AD5E-4278-ABD9-7C67C0D502BF}"/>
              </a:ext>
            </a:extLst>
          </p:cNvPr>
          <p:cNvSpPr/>
          <p:nvPr/>
        </p:nvSpPr>
        <p:spPr>
          <a:xfrm>
            <a:off x="658026" y="2892259"/>
            <a:ext cx="1668681" cy="4335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53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lose-up of wheat growing in a field">
            <a:extLst>
              <a:ext uri="{FF2B5EF4-FFF2-40B4-BE49-F238E27FC236}">
                <a16:creationId xmlns:a16="http://schemas.microsoft.com/office/drawing/2014/main" id="{65E211C2-71F1-2546-95C0-735D46B73324}"/>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F8963C6-1C64-9D4A-ACD8-F734AA2ACD67}"/>
              </a:ext>
            </a:extLst>
          </p:cNvPr>
          <p:cNvSpPr>
            <a:spLocks noGrp="1"/>
          </p:cNvSpPr>
          <p:nvPr>
            <p:ph type="ctrTitle"/>
          </p:nvPr>
        </p:nvSpPr>
        <p:spPr/>
        <p:txBody>
          <a:bodyPr/>
          <a:lstStyle/>
          <a:p>
            <a:r>
              <a:rPr lang="en-US" dirty="0"/>
              <a:t>Using the Nutrition Facts Label with the Grains Measuring Chart</a:t>
            </a:r>
          </a:p>
        </p:txBody>
      </p:sp>
      <p:sp>
        <p:nvSpPr>
          <p:cNvPr id="9" name="Subtitle 8">
            <a:extLst>
              <a:ext uri="{FF2B5EF4-FFF2-40B4-BE49-F238E27FC236}">
                <a16:creationId xmlns:a16="http://schemas.microsoft.com/office/drawing/2014/main" id="{49315C60-04BA-447D-AC78-F14C2F03CC9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14012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45DED-C1F6-7647-AE01-FF0794CCB289}"/>
              </a:ext>
            </a:extLst>
          </p:cNvPr>
          <p:cNvSpPr>
            <a:spLocks noGrp="1"/>
          </p:cNvSpPr>
          <p:nvPr>
            <p:ph type="title"/>
          </p:nvPr>
        </p:nvSpPr>
        <p:spPr/>
        <p:txBody>
          <a:bodyPr/>
          <a:lstStyle/>
          <a:p>
            <a:r>
              <a:rPr lang="en-US"/>
              <a:t>Using the Nutrition Facts Label</a:t>
            </a:r>
            <a:endParaRPr lang="en-US" dirty="0"/>
          </a:p>
        </p:txBody>
      </p:sp>
      <p:sp>
        <p:nvSpPr>
          <p:cNvPr id="4" name="Text Placeholder 3">
            <a:extLst>
              <a:ext uri="{FF2B5EF4-FFF2-40B4-BE49-F238E27FC236}">
                <a16:creationId xmlns:a16="http://schemas.microsoft.com/office/drawing/2014/main" id="{85E38AAB-9C03-BE44-A4C3-4C5619CC3A31}"/>
              </a:ext>
            </a:extLst>
          </p:cNvPr>
          <p:cNvSpPr>
            <a:spLocks noGrp="1"/>
          </p:cNvSpPr>
          <p:nvPr>
            <p:ph type="body" sz="half" idx="2"/>
          </p:nvPr>
        </p:nvSpPr>
        <p:spPr/>
        <p:txBody>
          <a:bodyPr/>
          <a:lstStyle/>
          <a:p>
            <a:r>
              <a:rPr lang="en-US"/>
              <a:t>Some of the grain items in the Grains Measuring Chart list a weight next to the item.</a:t>
            </a:r>
            <a:endParaRPr lang="en-US" dirty="0"/>
          </a:p>
        </p:txBody>
      </p:sp>
      <p:sp>
        <p:nvSpPr>
          <p:cNvPr id="17" name="Rectangle 16">
            <a:extLst>
              <a:ext uri="{FF2B5EF4-FFF2-40B4-BE49-F238E27FC236}">
                <a16:creationId xmlns:a16="http://schemas.microsoft.com/office/drawing/2014/main" id="{D8ABFCD2-7E24-4AF9-8C43-8A3DDD40A4BD}"/>
              </a:ext>
            </a:extLst>
          </p:cNvPr>
          <p:cNvSpPr/>
          <p:nvPr/>
        </p:nvSpPr>
        <p:spPr>
          <a:xfrm>
            <a:off x="2893003" y="4945632"/>
            <a:ext cx="2285206" cy="711200"/>
          </a:xfrm>
          <a:prstGeom prst="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Pancake</a:t>
            </a:r>
          </a:p>
          <a:p>
            <a:r>
              <a:rPr lang="en-US" dirty="0">
                <a:solidFill>
                  <a:schemeClr val="tx1"/>
                </a:solidFill>
                <a:latin typeface="Arial" panose="020B0604020202020204" pitchFamily="34" charset="0"/>
                <a:cs typeface="Arial" panose="020B0604020202020204" pitchFamily="34" charset="0"/>
              </a:rPr>
              <a:t>at least 34 grams*</a:t>
            </a:r>
          </a:p>
        </p:txBody>
      </p:sp>
      <p:sp>
        <p:nvSpPr>
          <p:cNvPr id="9" name="Left Arrow 8">
            <a:extLst>
              <a:ext uri="{FF2B5EF4-FFF2-40B4-BE49-F238E27FC236}">
                <a16:creationId xmlns:a16="http://schemas.microsoft.com/office/drawing/2014/main" id="{041D84B6-DBF7-1243-BB80-C0C48D39898F}"/>
              </a:ext>
            </a:extLst>
          </p:cNvPr>
          <p:cNvSpPr/>
          <p:nvPr/>
        </p:nvSpPr>
        <p:spPr>
          <a:xfrm>
            <a:off x="5257752" y="5038368"/>
            <a:ext cx="1162319"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5" descr="Table&#10;&#10;Description automatically generated">
            <a:extLst>
              <a:ext uri="{FF2B5EF4-FFF2-40B4-BE49-F238E27FC236}">
                <a16:creationId xmlns:a16="http://schemas.microsoft.com/office/drawing/2014/main" id="{4E21DF91-66A8-470E-A763-19E8954C25C4}"/>
              </a:ext>
            </a:extLst>
          </p:cNvPr>
          <p:cNvPicPr>
            <a:picLocks noChangeAspect="1"/>
          </p:cNvPicPr>
          <p:nvPr/>
        </p:nvPicPr>
        <p:blipFill>
          <a:blip r:embed="rId3"/>
          <a:stretch>
            <a:fillRect/>
          </a:stretch>
        </p:blipFill>
        <p:spPr>
          <a:xfrm>
            <a:off x="6517905" y="317909"/>
            <a:ext cx="4794201" cy="6082892"/>
          </a:xfrm>
          <a:prstGeom prst="rect">
            <a:avLst/>
          </a:prstGeom>
        </p:spPr>
      </p:pic>
    </p:spTree>
    <p:extLst>
      <p:ext uri="{BB962C8B-B14F-4D97-AF65-F5344CB8AC3E}">
        <p14:creationId xmlns:p14="http://schemas.microsoft.com/office/powerpoint/2010/main" val="243070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3…</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a:t>A sponsor is serving English muffins to a group of 3-year-olds at breakfast. Based on the nutrition facts label, will this brand of English muffins meet the minimum grain requirement?</a:t>
            </a:r>
            <a:endParaRPr lang="en-US" dirty="0"/>
          </a:p>
        </p:txBody>
      </p:sp>
      <p:pic>
        <p:nvPicPr>
          <p:cNvPr id="9" name="Picture 8">
            <a:extLst>
              <a:ext uri="{FF2B5EF4-FFF2-40B4-BE49-F238E27FC236}">
                <a16:creationId xmlns:a16="http://schemas.microsoft.com/office/drawing/2014/main" id="{74BA9C54-5151-42FE-942C-87EA61DECCCF}"/>
              </a:ext>
            </a:extLst>
          </p:cNvPr>
          <p:cNvPicPr>
            <a:picLocks noChangeAspect="1"/>
          </p:cNvPicPr>
          <p:nvPr/>
        </p:nvPicPr>
        <p:blipFill>
          <a:blip r:embed="rId3"/>
          <a:stretch>
            <a:fillRect/>
          </a:stretch>
        </p:blipFill>
        <p:spPr>
          <a:xfrm>
            <a:off x="7928668" y="790575"/>
            <a:ext cx="2376970" cy="5276850"/>
          </a:xfrm>
          <a:prstGeom prst="rect">
            <a:avLst/>
          </a:prstGeom>
        </p:spPr>
      </p:pic>
    </p:spTree>
    <p:extLst>
      <p:ext uri="{BB962C8B-B14F-4D97-AF65-F5344CB8AC3E}">
        <p14:creationId xmlns:p14="http://schemas.microsoft.com/office/powerpoint/2010/main" val="1156892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descr="Table&#10;&#10;Description automatically generated">
            <a:extLst>
              <a:ext uri="{FF2B5EF4-FFF2-40B4-BE49-F238E27FC236}">
                <a16:creationId xmlns:a16="http://schemas.microsoft.com/office/drawing/2014/main" id="{57964069-BE32-4F32-A539-38F30B5A8DF3}"/>
              </a:ext>
            </a:extLst>
          </p:cNvPr>
          <p:cNvPicPr>
            <a:picLocks noChangeAspect="1"/>
          </p:cNvPicPr>
          <p:nvPr/>
        </p:nvPicPr>
        <p:blipFill>
          <a:blip r:embed="rId3"/>
          <a:stretch>
            <a:fillRect/>
          </a:stretch>
        </p:blipFill>
        <p:spPr>
          <a:xfrm>
            <a:off x="6517905" y="317909"/>
            <a:ext cx="4794201" cy="6082892"/>
          </a:xfrm>
          <a:prstGeom prst="rect">
            <a:avLst/>
          </a:prstGeom>
        </p:spPr>
      </p:pic>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3…</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English muffins to a group of 3-year-olds at breakfast. Based on the nutrition facts label, will this brand of English muffins meet the minimum grain requirement?</a:t>
            </a:r>
          </a:p>
          <a:p>
            <a:r>
              <a:rPr lang="en-US" b="1" i="1" dirty="0"/>
              <a:t>Step 1: </a:t>
            </a:r>
            <a:r>
              <a:rPr lang="en-US" i="1" dirty="0"/>
              <a:t>Find the grain item you want to serve as well as the minimum grams that must be served.</a:t>
            </a:r>
          </a:p>
        </p:txBody>
      </p:sp>
      <p:sp>
        <p:nvSpPr>
          <p:cNvPr id="15" name="Rectangle 14">
            <a:extLst>
              <a:ext uri="{FF2B5EF4-FFF2-40B4-BE49-F238E27FC236}">
                <a16:creationId xmlns:a16="http://schemas.microsoft.com/office/drawing/2014/main" id="{8E7DDC1C-072D-4ADF-B465-D022F8AA529B}"/>
              </a:ext>
            </a:extLst>
          </p:cNvPr>
          <p:cNvSpPr/>
          <p:nvPr/>
        </p:nvSpPr>
        <p:spPr>
          <a:xfrm>
            <a:off x="7730311" y="3503488"/>
            <a:ext cx="1206499" cy="2430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18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3…</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English muffins to a group of 3-year-olds at breakfast. Based on the nutrition facts label, will this brand of English muffins meet the minimum grain requirement?</a:t>
            </a:r>
          </a:p>
          <a:p>
            <a:r>
              <a:rPr lang="en-US" b="1" i="1" dirty="0"/>
              <a:t>Step 2: </a:t>
            </a:r>
            <a:r>
              <a:rPr lang="en-US" i="1" dirty="0"/>
              <a:t>Locate the nutrition facts label for the grain item you want to serve.</a:t>
            </a:r>
          </a:p>
        </p:txBody>
      </p:sp>
      <p:pic>
        <p:nvPicPr>
          <p:cNvPr id="11" name="Picture 10">
            <a:extLst>
              <a:ext uri="{FF2B5EF4-FFF2-40B4-BE49-F238E27FC236}">
                <a16:creationId xmlns:a16="http://schemas.microsoft.com/office/drawing/2014/main" id="{0644918E-547F-4098-9735-8E71D3CEF580}"/>
              </a:ext>
            </a:extLst>
          </p:cNvPr>
          <p:cNvPicPr>
            <a:picLocks noChangeAspect="1"/>
          </p:cNvPicPr>
          <p:nvPr/>
        </p:nvPicPr>
        <p:blipFill>
          <a:blip r:embed="rId3"/>
          <a:stretch>
            <a:fillRect/>
          </a:stretch>
        </p:blipFill>
        <p:spPr>
          <a:xfrm>
            <a:off x="7928668" y="790575"/>
            <a:ext cx="2376970" cy="5276850"/>
          </a:xfrm>
          <a:prstGeom prst="rect">
            <a:avLst/>
          </a:prstGeom>
        </p:spPr>
      </p:pic>
    </p:spTree>
    <p:extLst>
      <p:ext uri="{BB962C8B-B14F-4D97-AF65-F5344CB8AC3E}">
        <p14:creationId xmlns:p14="http://schemas.microsoft.com/office/powerpoint/2010/main" val="1554701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3…</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English muffins to a group of 3-year-olds at breakfast. Based on the nutrition facts label, will this brand of English muffins meet the minimum grain requirement?</a:t>
            </a:r>
          </a:p>
          <a:p>
            <a:r>
              <a:rPr lang="en-US" b="1" i="1" dirty="0"/>
              <a:t>Step 3: </a:t>
            </a:r>
            <a:r>
              <a:rPr lang="en-US" i="1" dirty="0"/>
              <a:t>Using the Nutrition Facts Label, find the weight of the serving size (typically in grams) of the item you are wanting to serve.</a:t>
            </a:r>
          </a:p>
        </p:txBody>
      </p:sp>
      <p:pic>
        <p:nvPicPr>
          <p:cNvPr id="12" name="Picture 11">
            <a:extLst>
              <a:ext uri="{FF2B5EF4-FFF2-40B4-BE49-F238E27FC236}">
                <a16:creationId xmlns:a16="http://schemas.microsoft.com/office/drawing/2014/main" id="{AF1D61B9-E819-402B-BA15-28CEE98C7A87}"/>
              </a:ext>
            </a:extLst>
          </p:cNvPr>
          <p:cNvPicPr>
            <a:picLocks noChangeAspect="1"/>
          </p:cNvPicPr>
          <p:nvPr/>
        </p:nvPicPr>
        <p:blipFill>
          <a:blip r:embed="rId3"/>
          <a:stretch>
            <a:fillRect/>
          </a:stretch>
        </p:blipFill>
        <p:spPr>
          <a:xfrm>
            <a:off x="7928668" y="790575"/>
            <a:ext cx="2376970" cy="5276850"/>
          </a:xfrm>
          <a:prstGeom prst="rect">
            <a:avLst/>
          </a:prstGeom>
        </p:spPr>
      </p:pic>
      <p:sp>
        <p:nvSpPr>
          <p:cNvPr id="10" name="Rectangle 9">
            <a:extLst>
              <a:ext uri="{FF2B5EF4-FFF2-40B4-BE49-F238E27FC236}">
                <a16:creationId xmlns:a16="http://schemas.microsoft.com/office/drawing/2014/main" id="{4176B5BA-4F25-46C0-B7E8-5FC7033FFB1D}"/>
              </a:ext>
            </a:extLst>
          </p:cNvPr>
          <p:cNvSpPr/>
          <p:nvPr/>
        </p:nvSpPr>
        <p:spPr>
          <a:xfrm>
            <a:off x="9253420" y="1089064"/>
            <a:ext cx="423980" cy="249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3…</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English muffins to a group of 3-year-olds at breakfast. Based on the nutrition facts label, will this brand of English muffins meet the minimum grain requirement?</a:t>
            </a:r>
          </a:p>
          <a:p>
            <a:r>
              <a:rPr lang="en-US" b="1" i="1" dirty="0"/>
              <a:t>Step 4: </a:t>
            </a:r>
            <a:r>
              <a:rPr lang="en-US" i="1" dirty="0"/>
              <a:t>Look back at the Grains Measuring Chart to make sure that the weight of the grain item weighs more than the weight listed on the chart.</a:t>
            </a:r>
          </a:p>
        </p:txBody>
      </p:sp>
      <p:pic>
        <p:nvPicPr>
          <p:cNvPr id="16" name="Picture Placeholder 5" descr="Table&#10;&#10;Description automatically generated">
            <a:extLst>
              <a:ext uri="{FF2B5EF4-FFF2-40B4-BE49-F238E27FC236}">
                <a16:creationId xmlns:a16="http://schemas.microsoft.com/office/drawing/2014/main" id="{336C95B2-C4BF-43CD-83C0-08CE79ACA023}"/>
              </a:ext>
            </a:extLst>
          </p:cNvPr>
          <p:cNvPicPr>
            <a:picLocks noChangeAspect="1"/>
          </p:cNvPicPr>
          <p:nvPr/>
        </p:nvPicPr>
        <p:blipFill rotWithShape="1">
          <a:blip r:embed="rId3"/>
          <a:srcRect r="49938"/>
          <a:stretch/>
        </p:blipFill>
        <p:spPr>
          <a:xfrm>
            <a:off x="6517906" y="317909"/>
            <a:ext cx="2400064" cy="6082892"/>
          </a:xfrm>
          <a:prstGeom prst="rect">
            <a:avLst/>
          </a:prstGeom>
        </p:spPr>
      </p:pic>
      <p:pic>
        <p:nvPicPr>
          <p:cNvPr id="17" name="Picture 16">
            <a:extLst>
              <a:ext uri="{FF2B5EF4-FFF2-40B4-BE49-F238E27FC236}">
                <a16:creationId xmlns:a16="http://schemas.microsoft.com/office/drawing/2014/main" id="{ECB362F8-22B3-457A-BA8D-045BFD4074AA}"/>
              </a:ext>
            </a:extLst>
          </p:cNvPr>
          <p:cNvPicPr>
            <a:picLocks noChangeAspect="1"/>
          </p:cNvPicPr>
          <p:nvPr/>
        </p:nvPicPr>
        <p:blipFill>
          <a:blip r:embed="rId4"/>
          <a:stretch>
            <a:fillRect/>
          </a:stretch>
        </p:blipFill>
        <p:spPr>
          <a:xfrm>
            <a:off x="8924794" y="498608"/>
            <a:ext cx="2262559" cy="5022859"/>
          </a:xfrm>
          <a:prstGeom prst="rect">
            <a:avLst/>
          </a:prstGeom>
        </p:spPr>
      </p:pic>
      <p:sp>
        <p:nvSpPr>
          <p:cNvPr id="9" name="Rectangle 8">
            <a:extLst>
              <a:ext uri="{FF2B5EF4-FFF2-40B4-BE49-F238E27FC236}">
                <a16:creationId xmlns:a16="http://schemas.microsoft.com/office/drawing/2014/main" id="{A4C73363-0DA3-4E6C-904D-7328FA8DB202}"/>
              </a:ext>
            </a:extLst>
          </p:cNvPr>
          <p:cNvSpPr/>
          <p:nvPr/>
        </p:nvSpPr>
        <p:spPr>
          <a:xfrm>
            <a:off x="10193482" y="758002"/>
            <a:ext cx="332509" cy="2551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B1322A-9203-4351-9D36-3DC16B31FA24}"/>
              </a:ext>
            </a:extLst>
          </p:cNvPr>
          <p:cNvSpPr/>
          <p:nvPr/>
        </p:nvSpPr>
        <p:spPr>
          <a:xfrm>
            <a:off x="6517906" y="3514299"/>
            <a:ext cx="2400064" cy="235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56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D10A-A205-0949-B9CE-AE23F74D3C5E}"/>
              </a:ext>
            </a:extLst>
          </p:cNvPr>
          <p:cNvSpPr>
            <a:spLocks noGrp="1"/>
          </p:cNvSpPr>
          <p:nvPr>
            <p:ph type="title"/>
          </p:nvPr>
        </p:nvSpPr>
        <p:spPr/>
        <p:txBody>
          <a:bodyPr/>
          <a:lstStyle/>
          <a:p>
            <a:r>
              <a:rPr lang="en-US"/>
              <a:t>Objectives</a:t>
            </a:r>
            <a:endParaRPr lang="en-US" dirty="0"/>
          </a:p>
        </p:txBody>
      </p:sp>
      <p:sp>
        <p:nvSpPr>
          <p:cNvPr id="9" name="Content Placeholder 8">
            <a:extLst>
              <a:ext uri="{FF2B5EF4-FFF2-40B4-BE49-F238E27FC236}">
                <a16:creationId xmlns:a16="http://schemas.microsoft.com/office/drawing/2014/main" id="{04C2BAA1-6D85-4C40-800F-D19BABAF8390}"/>
              </a:ext>
            </a:extLst>
          </p:cNvPr>
          <p:cNvSpPr>
            <a:spLocks noGrp="1"/>
          </p:cNvSpPr>
          <p:nvPr>
            <p:ph idx="1"/>
          </p:nvPr>
        </p:nvSpPr>
        <p:spPr/>
        <p:txBody>
          <a:bodyPr/>
          <a:lstStyle/>
          <a:p>
            <a:r>
              <a:rPr lang="en-US" dirty="0"/>
              <a:t>Learn the definition of ounce equivalents</a:t>
            </a:r>
          </a:p>
          <a:p>
            <a:r>
              <a:rPr lang="en-US" dirty="0"/>
              <a:t>Review the Meal Pattern for grains in the CACFP</a:t>
            </a:r>
          </a:p>
          <a:p>
            <a:r>
              <a:rPr lang="en-US" dirty="0"/>
              <a:t>Confidently be able to use the Grains Measuring Chart to determine if grain products meet the minimum requirement for ounce equivalents for grains in the CACFP.</a:t>
            </a:r>
          </a:p>
        </p:txBody>
      </p:sp>
    </p:spTree>
    <p:extLst>
      <p:ext uri="{BB962C8B-B14F-4D97-AF65-F5344CB8AC3E}">
        <p14:creationId xmlns:p14="http://schemas.microsoft.com/office/powerpoint/2010/main" val="31211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4…</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a:t>A sponsor is serving Brand P Pancakes to a group of 2-year-olds at breakfast. Based on the nutrition facts label, will Brand P Pancakes meet the minimum grain requirement?</a:t>
            </a:r>
            <a:endParaRPr lang="en-US" dirty="0"/>
          </a:p>
        </p:txBody>
      </p:sp>
      <p:pic>
        <p:nvPicPr>
          <p:cNvPr id="8" name="Picture Placeholder 9" descr="Graphical user interface, text, application, chat or text message&#10;&#10;Description automatically generated">
            <a:extLst>
              <a:ext uri="{FF2B5EF4-FFF2-40B4-BE49-F238E27FC236}">
                <a16:creationId xmlns:a16="http://schemas.microsoft.com/office/drawing/2014/main" id="{1FE22EC4-B747-4538-A8A3-82FF1C9E7016}"/>
              </a:ext>
            </a:extLst>
          </p:cNvPr>
          <p:cNvPicPr>
            <a:picLocks noChangeAspect="1"/>
          </p:cNvPicPr>
          <p:nvPr/>
        </p:nvPicPr>
        <p:blipFill>
          <a:blip r:embed="rId3"/>
          <a:stretch>
            <a:fillRect/>
          </a:stretch>
        </p:blipFill>
        <p:spPr>
          <a:xfrm>
            <a:off x="6766740" y="1762999"/>
            <a:ext cx="4374381" cy="3332002"/>
          </a:xfrm>
          <a:prstGeom prst="rect">
            <a:avLst/>
          </a:prstGeom>
        </p:spPr>
      </p:pic>
    </p:spTree>
    <p:extLst>
      <p:ext uri="{BB962C8B-B14F-4D97-AF65-F5344CB8AC3E}">
        <p14:creationId xmlns:p14="http://schemas.microsoft.com/office/powerpoint/2010/main" val="3640386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descr="Table&#10;&#10;Description automatically generated">
            <a:extLst>
              <a:ext uri="{FF2B5EF4-FFF2-40B4-BE49-F238E27FC236}">
                <a16:creationId xmlns:a16="http://schemas.microsoft.com/office/drawing/2014/main" id="{8BD16A4C-7C5F-4A4C-9CA9-45291DE7C077}"/>
              </a:ext>
            </a:extLst>
          </p:cNvPr>
          <p:cNvPicPr>
            <a:picLocks noChangeAspect="1"/>
          </p:cNvPicPr>
          <p:nvPr/>
        </p:nvPicPr>
        <p:blipFill>
          <a:blip r:embed="rId3"/>
          <a:stretch>
            <a:fillRect/>
          </a:stretch>
        </p:blipFill>
        <p:spPr>
          <a:xfrm>
            <a:off x="6517905" y="317909"/>
            <a:ext cx="4794201" cy="6082892"/>
          </a:xfrm>
          <a:prstGeom prst="rect">
            <a:avLst/>
          </a:prstGeom>
        </p:spPr>
      </p:pic>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4…</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Brand P Pancakes to a group of 2-year-olds at breakfast. Based on the nutrition facts label, will Brand P Pancakes meet the minimum grain requirement?</a:t>
            </a:r>
          </a:p>
          <a:p>
            <a:r>
              <a:rPr lang="en-US" b="1" i="1" dirty="0"/>
              <a:t>Step 1: </a:t>
            </a:r>
            <a:r>
              <a:rPr lang="en-US" i="1" dirty="0"/>
              <a:t>Find the grain item you want to serve as well as the minimum grams that must be served.</a:t>
            </a:r>
          </a:p>
        </p:txBody>
      </p:sp>
      <p:sp>
        <p:nvSpPr>
          <p:cNvPr id="13" name="Rectangle 12">
            <a:extLst>
              <a:ext uri="{FF2B5EF4-FFF2-40B4-BE49-F238E27FC236}">
                <a16:creationId xmlns:a16="http://schemas.microsoft.com/office/drawing/2014/main" id="{4770FBC1-569B-4575-947B-DD52150FA932}"/>
              </a:ext>
            </a:extLst>
          </p:cNvPr>
          <p:cNvSpPr/>
          <p:nvPr/>
        </p:nvSpPr>
        <p:spPr>
          <a:xfrm>
            <a:off x="6517905" y="5161979"/>
            <a:ext cx="1225496" cy="282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34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4…</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Brand P Pancakes to a group of 2-year-olds at breakfast. Based on the nutrition facts label, will Brand P Pancakes meet the minimum grain requirement?</a:t>
            </a:r>
          </a:p>
          <a:p>
            <a:r>
              <a:rPr lang="en-US" b="1" i="1" dirty="0"/>
              <a:t>Step 2: </a:t>
            </a:r>
            <a:r>
              <a:rPr lang="en-US" i="1" dirty="0"/>
              <a:t>Locate the nutrition facts label for the grain item you want to serve.</a:t>
            </a:r>
          </a:p>
        </p:txBody>
      </p:sp>
      <p:pic>
        <p:nvPicPr>
          <p:cNvPr id="6" name="Picture Placeholder 9" descr="Graphical user interface, text, application, chat or text message&#10;&#10;Description automatically generated">
            <a:extLst>
              <a:ext uri="{FF2B5EF4-FFF2-40B4-BE49-F238E27FC236}">
                <a16:creationId xmlns:a16="http://schemas.microsoft.com/office/drawing/2014/main" id="{EADF962D-8A65-45AF-9FFB-7C5E8C25A397}"/>
              </a:ext>
            </a:extLst>
          </p:cNvPr>
          <p:cNvPicPr>
            <a:picLocks noChangeAspect="1"/>
          </p:cNvPicPr>
          <p:nvPr/>
        </p:nvPicPr>
        <p:blipFill>
          <a:blip r:embed="rId3"/>
          <a:stretch>
            <a:fillRect/>
          </a:stretch>
        </p:blipFill>
        <p:spPr>
          <a:xfrm>
            <a:off x="6766740" y="1762999"/>
            <a:ext cx="4374381" cy="3332002"/>
          </a:xfrm>
          <a:prstGeom prst="rect">
            <a:avLst/>
          </a:prstGeom>
        </p:spPr>
      </p:pic>
    </p:spTree>
    <p:extLst>
      <p:ext uri="{BB962C8B-B14F-4D97-AF65-F5344CB8AC3E}">
        <p14:creationId xmlns:p14="http://schemas.microsoft.com/office/powerpoint/2010/main" val="1666721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4…</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Brand P Pancakes to a group of 2-year-olds at breakfast. Based on the nutrition facts label, will Brand P Pancakes meet the minimum grain requirement?</a:t>
            </a:r>
          </a:p>
          <a:p>
            <a:r>
              <a:rPr lang="en-US" b="1" i="1" dirty="0"/>
              <a:t>Step 3: </a:t>
            </a:r>
            <a:r>
              <a:rPr lang="en-US" i="1" dirty="0"/>
              <a:t>Using the Nutrition Facts Label, find the weight of the serving size (typically in grams) of the item you are wanting to serve.</a:t>
            </a:r>
          </a:p>
        </p:txBody>
      </p:sp>
      <p:pic>
        <p:nvPicPr>
          <p:cNvPr id="8" name="Picture Placeholder 9" descr="Graphical user interface, text, application, chat or text message&#10;&#10;Description automatically generated">
            <a:extLst>
              <a:ext uri="{FF2B5EF4-FFF2-40B4-BE49-F238E27FC236}">
                <a16:creationId xmlns:a16="http://schemas.microsoft.com/office/drawing/2014/main" id="{423C9E1D-DE6D-406C-AD01-2C5E77DC6D42}"/>
              </a:ext>
            </a:extLst>
          </p:cNvPr>
          <p:cNvPicPr>
            <a:picLocks noChangeAspect="1"/>
          </p:cNvPicPr>
          <p:nvPr/>
        </p:nvPicPr>
        <p:blipFill>
          <a:blip r:embed="rId3"/>
          <a:stretch>
            <a:fillRect/>
          </a:stretch>
        </p:blipFill>
        <p:spPr>
          <a:xfrm>
            <a:off x="6766740" y="1762999"/>
            <a:ext cx="4374381" cy="3332002"/>
          </a:xfrm>
          <a:prstGeom prst="rect">
            <a:avLst/>
          </a:prstGeom>
        </p:spPr>
      </p:pic>
      <p:sp>
        <p:nvSpPr>
          <p:cNvPr id="6" name="Rectangle 5">
            <a:extLst>
              <a:ext uri="{FF2B5EF4-FFF2-40B4-BE49-F238E27FC236}">
                <a16:creationId xmlns:a16="http://schemas.microsoft.com/office/drawing/2014/main" id="{E72A38E8-E471-40EB-92B4-301E85C3F125}"/>
              </a:ext>
            </a:extLst>
          </p:cNvPr>
          <p:cNvSpPr/>
          <p:nvPr/>
        </p:nvSpPr>
        <p:spPr>
          <a:xfrm>
            <a:off x="10263883" y="3174364"/>
            <a:ext cx="877238" cy="523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76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4…</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Brand P Pancakes to a group of 2-year-olds at breakfast. Based on the nutrition facts label, will Brand P Pancakes meet the minimum grain requirement?</a:t>
            </a:r>
          </a:p>
          <a:p>
            <a:r>
              <a:rPr lang="en-US" b="1" i="1" dirty="0"/>
              <a:t>Step 4: </a:t>
            </a:r>
            <a:r>
              <a:rPr lang="en-US" i="1" dirty="0"/>
              <a:t>Using the Nutrition Facts Label, find how many items are in one serving.</a:t>
            </a:r>
          </a:p>
        </p:txBody>
      </p:sp>
      <p:pic>
        <p:nvPicPr>
          <p:cNvPr id="8" name="Picture Placeholder 9" descr="Graphical user interface, text, application, chat or text message&#10;&#10;Description automatically generated">
            <a:extLst>
              <a:ext uri="{FF2B5EF4-FFF2-40B4-BE49-F238E27FC236}">
                <a16:creationId xmlns:a16="http://schemas.microsoft.com/office/drawing/2014/main" id="{67880B16-380A-4EF6-8CF4-40FC2AD213C6}"/>
              </a:ext>
            </a:extLst>
          </p:cNvPr>
          <p:cNvPicPr>
            <a:picLocks noChangeAspect="1"/>
          </p:cNvPicPr>
          <p:nvPr/>
        </p:nvPicPr>
        <p:blipFill>
          <a:blip r:embed="rId3"/>
          <a:stretch>
            <a:fillRect/>
          </a:stretch>
        </p:blipFill>
        <p:spPr>
          <a:xfrm>
            <a:off x="6766740" y="1762999"/>
            <a:ext cx="4374381" cy="3332002"/>
          </a:xfrm>
          <a:prstGeom prst="rect">
            <a:avLst/>
          </a:prstGeom>
        </p:spPr>
      </p:pic>
      <p:sp>
        <p:nvSpPr>
          <p:cNvPr id="10" name="Rectangle 9">
            <a:extLst>
              <a:ext uri="{FF2B5EF4-FFF2-40B4-BE49-F238E27FC236}">
                <a16:creationId xmlns:a16="http://schemas.microsoft.com/office/drawing/2014/main" id="{B815043F-5CFE-4899-B282-07D098FA7875}"/>
              </a:ext>
            </a:extLst>
          </p:cNvPr>
          <p:cNvSpPr/>
          <p:nvPr/>
        </p:nvSpPr>
        <p:spPr>
          <a:xfrm>
            <a:off x="8784404" y="3226085"/>
            <a:ext cx="1520576" cy="462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50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4…</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Brand P Pancakes to a group of 2-year-olds at breakfast. Based on the nutrition facts label, will Brand P Pancakes meet the minimum grain requirement?</a:t>
            </a:r>
          </a:p>
          <a:p>
            <a:r>
              <a:rPr lang="en-US" b="1" i="1" dirty="0"/>
              <a:t>Step 5: </a:t>
            </a:r>
            <a:r>
              <a:rPr lang="en-US" i="1" dirty="0"/>
              <a:t>Take the weight of the serving size divided by the number of items in the serving to determine if it meets the minimum requirement or not.</a:t>
            </a:r>
          </a:p>
        </p:txBody>
      </p:sp>
      <p:pic>
        <p:nvPicPr>
          <p:cNvPr id="7" name="Picture Placeholder 9" descr="Graphical user interface, text, application, chat or text message&#10;&#10;Description automatically generated">
            <a:extLst>
              <a:ext uri="{FF2B5EF4-FFF2-40B4-BE49-F238E27FC236}">
                <a16:creationId xmlns:a16="http://schemas.microsoft.com/office/drawing/2014/main" id="{39C2A14E-F2AF-4241-BAEC-D29A469DB7B7}"/>
              </a:ext>
            </a:extLst>
          </p:cNvPr>
          <p:cNvPicPr>
            <a:picLocks noChangeAspect="1"/>
          </p:cNvPicPr>
          <p:nvPr/>
        </p:nvPicPr>
        <p:blipFill>
          <a:blip r:embed="rId3"/>
          <a:stretch>
            <a:fillRect/>
          </a:stretch>
        </p:blipFill>
        <p:spPr>
          <a:xfrm>
            <a:off x="6766740" y="1762999"/>
            <a:ext cx="4374381" cy="3332002"/>
          </a:xfrm>
          <a:prstGeom prst="rect">
            <a:avLst/>
          </a:prstGeom>
        </p:spPr>
      </p:pic>
      <p:sp>
        <p:nvSpPr>
          <p:cNvPr id="6" name="TextBox 5">
            <a:extLst>
              <a:ext uri="{FF2B5EF4-FFF2-40B4-BE49-F238E27FC236}">
                <a16:creationId xmlns:a16="http://schemas.microsoft.com/office/drawing/2014/main" id="{0322F112-0849-874E-9211-5BE1420D8C6E}"/>
              </a:ext>
            </a:extLst>
          </p:cNvPr>
          <p:cNvSpPr txBox="1"/>
          <p:nvPr/>
        </p:nvSpPr>
        <p:spPr>
          <a:xfrm>
            <a:off x="6916072" y="5316827"/>
            <a:ext cx="4160654" cy="830997"/>
          </a:xfrm>
          <a:prstGeom prst="rect">
            <a:avLst/>
          </a:prstGeom>
          <a:solidFill>
            <a:schemeClr val="bg1">
              <a:lumMod val="95000"/>
            </a:schemeClr>
          </a:solidFill>
          <a:ln w="12700">
            <a:solidFill>
              <a:srgbClr val="FF0000"/>
            </a:solidFill>
          </a:ln>
        </p:spPr>
        <p:txBody>
          <a:bodyPr wrap="square" rtlCol="0">
            <a:spAutoFit/>
          </a:bodyPr>
          <a:lstStyle/>
          <a:p>
            <a:pPr algn="ctr"/>
            <a:r>
              <a:rPr lang="en-US" sz="2400" dirty="0">
                <a:solidFill>
                  <a:srgbClr val="FF0000"/>
                </a:solidFill>
              </a:rPr>
              <a:t>117 grams ÷ 3 pancakes = </a:t>
            </a:r>
          </a:p>
          <a:p>
            <a:pPr algn="ctr"/>
            <a:r>
              <a:rPr lang="en-US" sz="2400" dirty="0">
                <a:solidFill>
                  <a:srgbClr val="FF0000"/>
                </a:solidFill>
              </a:rPr>
              <a:t>39 grams per pancake </a:t>
            </a:r>
          </a:p>
        </p:txBody>
      </p:sp>
    </p:spTree>
    <p:extLst>
      <p:ext uri="{BB962C8B-B14F-4D97-AF65-F5344CB8AC3E}">
        <p14:creationId xmlns:p14="http://schemas.microsoft.com/office/powerpoint/2010/main" val="278151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descr="Table&#10;&#10;Description automatically generated">
            <a:extLst>
              <a:ext uri="{FF2B5EF4-FFF2-40B4-BE49-F238E27FC236}">
                <a16:creationId xmlns:a16="http://schemas.microsoft.com/office/drawing/2014/main" id="{3CDF295C-990A-4661-9DFC-277365BDF8F9}"/>
              </a:ext>
            </a:extLst>
          </p:cNvPr>
          <p:cNvPicPr>
            <a:picLocks noChangeAspect="1"/>
          </p:cNvPicPr>
          <p:nvPr/>
        </p:nvPicPr>
        <p:blipFill>
          <a:blip r:embed="rId3"/>
          <a:stretch>
            <a:fillRect/>
          </a:stretch>
        </p:blipFill>
        <p:spPr>
          <a:xfrm>
            <a:off x="6517905" y="317909"/>
            <a:ext cx="4794201" cy="6082892"/>
          </a:xfrm>
          <a:prstGeom prst="rect">
            <a:avLst/>
          </a:prstGeom>
        </p:spPr>
      </p:pic>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4…</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Brand P Pancakes to a group of 2-year-olds at breakfast. Based on the nutrition facts label, will Brand P Pancakes meet the minimum grain requirement?</a:t>
            </a:r>
          </a:p>
          <a:p>
            <a:r>
              <a:rPr lang="en-US" b="1" i="1" dirty="0"/>
              <a:t>Step 5: </a:t>
            </a:r>
            <a:r>
              <a:rPr lang="en-US" i="1" dirty="0"/>
              <a:t>Take the weight of the serving size divided by the number of items in the serving to determine if it meets the minimum requirement or not.</a:t>
            </a:r>
          </a:p>
        </p:txBody>
      </p:sp>
      <p:sp>
        <p:nvSpPr>
          <p:cNvPr id="6" name="TextBox 5">
            <a:extLst>
              <a:ext uri="{FF2B5EF4-FFF2-40B4-BE49-F238E27FC236}">
                <a16:creationId xmlns:a16="http://schemas.microsoft.com/office/drawing/2014/main" id="{0322F112-0849-874E-9211-5BE1420D8C6E}"/>
              </a:ext>
            </a:extLst>
          </p:cNvPr>
          <p:cNvSpPr txBox="1"/>
          <p:nvPr/>
        </p:nvSpPr>
        <p:spPr>
          <a:xfrm>
            <a:off x="6517905" y="5569803"/>
            <a:ext cx="4850135" cy="830997"/>
          </a:xfrm>
          <a:prstGeom prst="rect">
            <a:avLst/>
          </a:prstGeom>
          <a:solidFill>
            <a:schemeClr val="bg1">
              <a:lumMod val="95000"/>
            </a:schemeClr>
          </a:solidFill>
          <a:ln>
            <a:solidFill>
              <a:srgbClr val="FF0000"/>
            </a:solidFill>
          </a:ln>
        </p:spPr>
        <p:txBody>
          <a:bodyPr wrap="square" rtlCol="0">
            <a:spAutoFit/>
          </a:bodyPr>
          <a:lstStyle/>
          <a:p>
            <a:pPr algn="ctr"/>
            <a:r>
              <a:rPr lang="en-US" sz="2400" dirty="0">
                <a:solidFill>
                  <a:srgbClr val="FF0000"/>
                </a:solidFill>
              </a:rPr>
              <a:t>117 grams ÷ 3 pancakes = </a:t>
            </a:r>
          </a:p>
          <a:p>
            <a:pPr algn="ctr"/>
            <a:r>
              <a:rPr lang="en-US" sz="2400" dirty="0">
                <a:solidFill>
                  <a:srgbClr val="FF0000"/>
                </a:solidFill>
              </a:rPr>
              <a:t>39 grams per pancake </a:t>
            </a:r>
          </a:p>
        </p:txBody>
      </p:sp>
      <p:sp>
        <p:nvSpPr>
          <p:cNvPr id="15" name="Rectangle 14">
            <a:extLst>
              <a:ext uri="{FF2B5EF4-FFF2-40B4-BE49-F238E27FC236}">
                <a16:creationId xmlns:a16="http://schemas.microsoft.com/office/drawing/2014/main" id="{32A3738A-A0C0-4AB6-8B76-DC556B2344B1}"/>
              </a:ext>
            </a:extLst>
          </p:cNvPr>
          <p:cNvSpPr/>
          <p:nvPr/>
        </p:nvSpPr>
        <p:spPr>
          <a:xfrm>
            <a:off x="7752413" y="5167901"/>
            <a:ext cx="1166735" cy="2510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38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5…</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mini pancakes to a group of 2-year-olds at breakfast. Based on the nutrition facts label, how many mini pancakes will need to be served to meet the minimum requirement?</a:t>
            </a:r>
          </a:p>
          <a:p>
            <a:r>
              <a:rPr lang="en-US" b="1" i="1" dirty="0"/>
              <a:t>Step 1: </a:t>
            </a:r>
            <a:r>
              <a:rPr lang="en-US" i="1" dirty="0"/>
              <a:t>Find the grain item you want to serve as well as the minimum grams that must be served.</a:t>
            </a:r>
          </a:p>
        </p:txBody>
      </p:sp>
      <p:sp>
        <p:nvSpPr>
          <p:cNvPr id="5" name="Frame 4">
            <a:extLst>
              <a:ext uri="{FF2B5EF4-FFF2-40B4-BE49-F238E27FC236}">
                <a16:creationId xmlns:a16="http://schemas.microsoft.com/office/drawing/2014/main" id="{B305954A-824F-3A40-8182-12EED29C888B}"/>
              </a:ext>
            </a:extLst>
          </p:cNvPr>
          <p:cNvSpPr/>
          <p:nvPr/>
        </p:nvSpPr>
        <p:spPr>
          <a:xfrm>
            <a:off x="6651522" y="5461000"/>
            <a:ext cx="1476478" cy="317500"/>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Placeholder 5" descr="Table&#10;&#10;Description automatically generated">
            <a:extLst>
              <a:ext uri="{FF2B5EF4-FFF2-40B4-BE49-F238E27FC236}">
                <a16:creationId xmlns:a16="http://schemas.microsoft.com/office/drawing/2014/main" id="{F7775A94-01B8-469F-957C-9808551047D4}"/>
              </a:ext>
            </a:extLst>
          </p:cNvPr>
          <p:cNvPicPr>
            <a:picLocks noChangeAspect="1"/>
          </p:cNvPicPr>
          <p:nvPr/>
        </p:nvPicPr>
        <p:blipFill>
          <a:blip r:embed="rId3"/>
          <a:stretch>
            <a:fillRect/>
          </a:stretch>
        </p:blipFill>
        <p:spPr>
          <a:xfrm>
            <a:off x="6517905" y="317909"/>
            <a:ext cx="4794201" cy="6082892"/>
          </a:xfrm>
          <a:prstGeom prst="rect">
            <a:avLst/>
          </a:prstGeom>
        </p:spPr>
      </p:pic>
      <p:sp>
        <p:nvSpPr>
          <p:cNvPr id="15" name="Rectangle 14">
            <a:extLst>
              <a:ext uri="{FF2B5EF4-FFF2-40B4-BE49-F238E27FC236}">
                <a16:creationId xmlns:a16="http://schemas.microsoft.com/office/drawing/2014/main" id="{0707CC36-8C3A-43AD-903A-7CA9D4DDED0B}"/>
              </a:ext>
            </a:extLst>
          </p:cNvPr>
          <p:cNvSpPr/>
          <p:nvPr/>
        </p:nvSpPr>
        <p:spPr>
          <a:xfrm>
            <a:off x="6517905" y="5147353"/>
            <a:ext cx="1269906" cy="293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7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a:xfrm>
            <a:off x="637244" y="695324"/>
            <a:ext cx="4317253" cy="1457941"/>
          </a:xfrm>
        </p:spPr>
        <p:txBody>
          <a:bodyPr/>
          <a:lstStyle/>
          <a:p>
            <a:r>
              <a:rPr lang="en-US"/>
              <a:t>Example 5…</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mini pancakes to a group of 2-year-olds at breakfast. Based on the nutrition facts label, how many mini pancakes will need to be served to meet the minimum requirement?</a:t>
            </a:r>
          </a:p>
          <a:p>
            <a:r>
              <a:rPr lang="en-US" b="1" i="1" dirty="0"/>
              <a:t>Step 2: </a:t>
            </a:r>
            <a:r>
              <a:rPr lang="en-US" i="1" dirty="0"/>
              <a:t>Locate the nutrition facts label for the grain item you want to serve.</a:t>
            </a:r>
          </a:p>
        </p:txBody>
      </p:sp>
      <p:pic>
        <p:nvPicPr>
          <p:cNvPr id="9" name="Picture 8" descr="Shape&#10;&#10;Description automatically generated with low confidence">
            <a:extLst>
              <a:ext uri="{FF2B5EF4-FFF2-40B4-BE49-F238E27FC236}">
                <a16:creationId xmlns:a16="http://schemas.microsoft.com/office/drawing/2014/main" id="{13F765A7-ACDC-5D47-9445-87C47AA20455}"/>
              </a:ext>
            </a:extLst>
          </p:cNvPr>
          <p:cNvPicPr>
            <a:picLocks noChangeAspect="1"/>
          </p:cNvPicPr>
          <p:nvPr/>
        </p:nvPicPr>
        <p:blipFill>
          <a:blip r:embed="rId3"/>
          <a:stretch>
            <a:fillRect/>
          </a:stretch>
        </p:blipFill>
        <p:spPr>
          <a:xfrm>
            <a:off x="7527364" y="987529"/>
            <a:ext cx="3328996" cy="5039474"/>
          </a:xfrm>
          <a:prstGeom prst="rect">
            <a:avLst/>
          </a:prstGeom>
        </p:spPr>
      </p:pic>
    </p:spTree>
    <p:extLst>
      <p:ext uri="{BB962C8B-B14F-4D97-AF65-F5344CB8AC3E}">
        <p14:creationId xmlns:p14="http://schemas.microsoft.com/office/powerpoint/2010/main" val="42272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5…</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mini pancakes to a group of 2-year-olds at breakfast. Based on the nutrition facts label, how many mini pancakes will need to be served to meet the minimum requirement?</a:t>
            </a:r>
          </a:p>
          <a:p>
            <a:r>
              <a:rPr lang="en-US" b="1" i="1" dirty="0"/>
              <a:t>Step 3: </a:t>
            </a:r>
            <a:r>
              <a:rPr lang="en-US" i="1" dirty="0"/>
              <a:t>Using the Nutrition Facts Label, find the weight of the serving size (typically in grams) of the item you are wanting to serve.</a:t>
            </a:r>
          </a:p>
        </p:txBody>
      </p:sp>
      <p:pic>
        <p:nvPicPr>
          <p:cNvPr id="7" name="Picture 6" descr="Shape&#10;&#10;Description automatically generated with low confidence">
            <a:extLst>
              <a:ext uri="{FF2B5EF4-FFF2-40B4-BE49-F238E27FC236}">
                <a16:creationId xmlns:a16="http://schemas.microsoft.com/office/drawing/2014/main" id="{55A1D015-48CA-47F5-9C05-ED9DAF0AF108}"/>
              </a:ext>
            </a:extLst>
          </p:cNvPr>
          <p:cNvPicPr>
            <a:picLocks noChangeAspect="1"/>
          </p:cNvPicPr>
          <p:nvPr/>
        </p:nvPicPr>
        <p:blipFill>
          <a:blip r:embed="rId3"/>
          <a:stretch>
            <a:fillRect/>
          </a:stretch>
        </p:blipFill>
        <p:spPr>
          <a:xfrm>
            <a:off x="7518507" y="987529"/>
            <a:ext cx="3328996" cy="5039474"/>
          </a:xfrm>
          <a:prstGeom prst="rect">
            <a:avLst/>
          </a:prstGeom>
        </p:spPr>
      </p:pic>
      <p:sp>
        <p:nvSpPr>
          <p:cNvPr id="10" name="Rectangle 9">
            <a:extLst>
              <a:ext uri="{FF2B5EF4-FFF2-40B4-BE49-F238E27FC236}">
                <a16:creationId xmlns:a16="http://schemas.microsoft.com/office/drawing/2014/main" id="{9F09712D-D0AF-42D4-B24B-82E869E6492B}"/>
              </a:ext>
            </a:extLst>
          </p:cNvPr>
          <p:cNvSpPr/>
          <p:nvPr/>
        </p:nvSpPr>
        <p:spPr>
          <a:xfrm>
            <a:off x="10243335" y="1756064"/>
            <a:ext cx="572995" cy="2704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64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7FAB2-3A05-D74B-8052-ED773F9008FE}"/>
              </a:ext>
            </a:extLst>
          </p:cNvPr>
          <p:cNvSpPr>
            <a:spLocks noGrp="1"/>
          </p:cNvSpPr>
          <p:nvPr>
            <p:ph type="title"/>
          </p:nvPr>
        </p:nvSpPr>
        <p:spPr/>
        <p:txBody>
          <a:bodyPr>
            <a:normAutofit fontScale="90000"/>
          </a:bodyPr>
          <a:lstStyle/>
          <a:p>
            <a:r>
              <a:rPr lang="en-US"/>
              <a:t>What is an Ounce Equivalent? </a:t>
            </a:r>
            <a:endParaRPr lang="en-US" dirty="0"/>
          </a:p>
        </p:txBody>
      </p:sp>
      <p:sp>
        <p:nvSpPr>
          <p:cNvPr id="5" name="Content Placeholder 4">
            <a:extLst>
              <a:ext uri="{FF2B5EF4-FFF2-40B4-BE49-F238E27FC236}">
                <a16:creationId xmlns:a16="http://schemas.microsoft.com/office/drawing/2014/main" id="{61D51374-BBF5-EC4D-B813-0AFEE148A654}"/>
              </a:ext>
            </a:extLst>
          </p:cNvPr>
          <p:cNvSpPr>
            <a:spLocks noGrp="1"/>
          </p:cNvSpPr>
          <p:nvPr>
            <p:ph idx="1"/>
          </p:nvPr>
        </p:nvSpPr>
        <p:spPr/>
        <p:txBody>
          <a:bodyPr>
            <a:normAutofit fontScale="92500"/>
          </a:bodyPr>
          <a:lstStyle/>
          <a:p>
            <a:r>
              <a:rPr lang="en-US" dirty="0"/>
              <a:t>Definition: A method of measurement for the grains component in Child Nutrition Programs.</a:t>
            </a:r>
          </a:p>
          <a:p>
            <a:r>
              <a:rPr lang="en-US" dirty="0"/>
              <a:t>As of October 1, 2021, ounce equivalents must be used to calculate the grains component in the Child and Adult Care Food Programs (CACFP). </a:t>
            </a:r>
          </a:p>
        </p:txBody>
      </p:sp>
    </p:spTree>
    <p:extLst>
      <p:ext uri="{BB962C8B-B14F-4D97-AF65-F5344CB8AC3E}">
        <p14:creationId xmlns:p14="http://schemas.microsoft.com/office/powerpoint/2010/main" val="167636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a:t>Example 5…</a:t>
            </a:r>
            <a:endParaRPr lang="en-US" dirty="0"/>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mini pancakes to a group of 2-year-olds at breakfast. Based on the nutrition facts label, how many mini pancakes will need to be served to meet the minimum requirement?</a:t>
            </a:r>
          </a:p>
          <a:p>
            <a:r>
              <a:rPr lang="en-US" b="1" i="1" dirty="0"/>
              <a:t>Step 4: </a:t>
            </a:r>
            <a:r>
              <a:rPr lang="en-US" i="1" dirty="0"/>
              <a:t>Using the Nutrition Facts Label, find how many items are in one serving.</a:t>
            </a:r>
          </a:p>
        </p:txBody>
      </p:sp>
      <p:pic>
        <p:nvPicPr>
          <p:cNvPr id="7" name="Picture 6" descr="Shape&#10;&#10;Description automatically generated with low confidence">
            <a:extLst>
              <a:ext uri="{FF2B5EF4-FFF2-40B4-BE49-F238E27FC236}">
                <a16:creationId xmlns:a16="http://schemas.microsoft.com/office/drawing/2014/main" id="{FC6C58EB-E0A7-429D-99AA-88155FFE5F80}"/>
              </a:ext>
            </a:extLst>
          </p:cNvPr>
          <p:cNvPicPr>
            <a:picLocks noChangeAspect="1"/>
          </p:cNvPicPr>
          <p:nvPr/>
        </p:nvPicPr>
        <p:blipFill>
          <a:blip r:embed="rId3"/>
          <a:stretch>
            <a:fillRect/>
          </a:stretch>
        </p:blipFill>
        <p:spPr>
          <a:xfrm>
            <a:off x="7527364" y="987529"/>
            <a:ext cx="3328996" cy="5039474"/>
          </a:xfrm>
          <a:prstGeom prst="rect">
            <a:avLst/>
          </a:prstGeom>
        </p:spPr>
      </p:pic>
      <p:sp>
        <p:nvSpPr>
          <p:cNvPr id="10" name="Rectangle 9">
            <a:extLst>
              <a:ext uri="{FF2B5EF4-FFF2-40B4-BE49-F238E27FC236}">
                <a16:creationId xmlns:a16="http://schemas.microsoft.com/office/drawing/2014/main" id="{7BF5DEC0-1958-4B99-95AC-605660D112DB}"/>
              </a:ext>
            </a:extLst>
          </p:cNvPr>
          <p:cNvSpPr/>
          <p:nvPr/>
        </p:nvSpPr>
        <p:spPr>
          <a:xfrm>
            <a:off x="9133726" y="1746607"/>
            <a:ext cx="1150705" cy="2751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40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dirty="0"/>
              <a:t>Example 5…</a:t>
            </a:r>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normAutofit/>
          </a:bodyPr>
          <a:lstStyle/>
          <a:p>
            <a:r>
              <a:rPr lang="en-US" dirty="0"/>
              <a:t>A sponsor is serving mini pancakes to a group of 2-year-olds at breakfast. Based on the nutrition facts label, how many mini pancakes will need to be served to meet the minimum requirement?</a:t>
            </a:r>
          </a:p>
          <a:p>
            <a:r>
              <a:rPr lang="en-US" b="1" i="1" dirty="0"/>
              <a:t>Step 5: </a:t>
            </a:r>
            <a:r>
              <a:rPr lang="en-US" i="1" dirty="0"/>
              <a:t>Take the weight of the serving size divided by the number of items in the serving to determine if it meets the minimum requirement or not.</a:t>
            </a:r>
          </a:p>
        </p:txBody>
      </p:sp>
      <p:pic>
        <p:nvPicPr>
          <p:cNvPr id="8" name="Picture 7" descr="Shape&#10;&#10;Description automatically generated with low confidence">
            <a:extLst>
              <a:ext uri="{FF2B5EF4-FFF2-40B4-BE49-F238E27FC236}">
                <a16:creationId xmlns:a16="http://schemas.microsoft.com/office/drawing/2014/main" id="{706CB7B6-6366-41A3-B19A-A56466B1CE55}"/>
              </a:ext>
            </a:extLst>
          </p:cNvPr>
          <p:cNvPicPr>
            <a:picLocks noChangeAspect="1"/>
          </p:cNvPicPr>
          <p:nvPr/>
        </p:nvPicPr>
        <p:blipFill>
          <a:blip r:embed="rId3"/>
          <a:stretch>
            <a:fillRect/>
          </a:stretch>
        </p:blipFill>
        <p:spPr>
          <a:xfrm>
            <a:off x="7527364" y="987529"/>
            <a:ext cx="3328996" cy="5039474"/>
          </a:xfrm>
          <a:prstGeom prst="rect">
            <a:avLst/>
          </a:prstGeom>
        </p:spPr>
      </p:pic>
      <p:sp>
        <p:nvSpPr>
          <p:cNvPr id="7" name="TextBox 6">
            <a:extLst>
              <a:ext uri="{FF2B5EF4-FFF2-40B4-BE49-F238E27FC236}">
                <a16:creationId xmlns:a16="http://schemas.microsoft.com/office/drawing/2014/main" id="{622D5A80-459B-D449-A989-E1C3F853BF9A}"/>
              </a:ext>
            </a:extLst>
          </p:cNvPr>
          <p:cNvSpPr txBox="1"/>
          <p:nvPr/>
        </p:nvSpPr>
        <p:spPr>
          <a:xfrm>
            <a:off x="7128361" y="5372952"/>
            <a:ext cx="4127001" cy="830997"/>
          </a:xfrm>
          <a:prstGeom prst="rect">
            <a:avLst/>
          </a:prstGeom>
          <a:solidFill>
            <a:schemeClr val="bg1">
              <a:lumMod val="95000"/>
            </a:schemeClr>
          </a:solidFill>
          <a:ln>
            <a:solidFill>
              <a:srgbClr val="FF0000"/>
            </a:solidFill>
          </a:ln>
        </p:spPr>
        <p:txBody>
          <a:bodyPr wrap="square" rtlCol="0">
            <a:spAutoFit/>
          </a:bodyPr>
          <a:lstStyle/>
          <a:p>
            <a:pPr algn="ctr"/>
            <a:r>
              <a:rPr lang="en-US" sz="2400" dirty="0">
                <a:solidFill>
                  <a:srgbClr val="FF0000"/>
                </a:solidFill>
              </a:rPr>
              <a:t>19 grams ÷ 2 pancakes = </a:t>
            </a:r>
          </a:p>
          <a:p>
            <a:pPr algn="ctr"/>
            <a:r>
              <a:rPr lang="en-US" sz="2400" dirty="0">
                <a:solidFill>
                  <a:srgbClr val="FF0000"/>
                </a:solidFill>
              </a:rPr>
              <a:t>9.5 grams per pancake </a:t>
            </a:r>
          </a:p>
        </p:txBody>
      </p:sp>
    </p:spTree>
    <p:extLst>
      <p:ext uri="{BB962C8B-B14F-4D97-AF65-F5344CB8AC3E}">
        <p14:creationId xmlns:p14="http://schemas.microsoft.com/office/powerpoint/2010/main" val="311405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Table&#10;&#10;Description automatically generated">
            <a:extLst>
              <a:ext uri="{FF2B5EF4-FFF2-40B4-BE49-F238E27FC236}">
                <a16:creationId xmlns:a16="http://schemas.microsoft.com/office/drawing/2014/main" id="{6EB6C2B0-622F-4287-8DBC-CB64862E404B}"/>
              </a:ext>
            </a:extLst>
          </p:cNvPr>
          <p:cNvPicPr>
            <a:picLocks noChangeAspect="1"/>
          </p:cNvPicPr>
          <p:nvPr/>
        </p:nvPicPr>
        <p:blipFill>
          <a:blip r:embed="rId3"/>
          <a:stretch>
            <a:fillRect/>
          </a:stretch>
        </p:blipFill>
        <p:spPr>
          <a:xfrm>
            <a:off x="6517905" y="317909"/>
            <a:ext cx="4794201" cy="6082892"/>
          </a:xfrm>
          <a:prstGeom prst="rect">
            <a:avLst/>
          </a:prstGeom>
        </p:spPr>
      </p:pic>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dirty="0"/>
              <a:t>Example 5…</a:t>
            </a:r>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lstStyle/>
          <a:p>
            <a:r>
              <a:rPr lang="en-US" dirty="0"/>
              <a:t>A sponsor is serving mini pancakes to a group of 2-year-olds at breakfast. Based on the nutrition facts label, how many mini pancakes will need to be served to meet the minimum requirement?</a:t>
            </a:r>
          </a:p>
          <a:p>
            <a:r>
              <a:rPr lang="en-US" b="1" i="1" dirty="0"/>
              <a:t>Step 5: </a:t>
            </a:r>
            <a:r>
              <a:rPr lang="en-US" i="1" dirty="0"/>
              <a:t>Take the weight of the serving size divided by the number of items in the serving to determine if it meets the minimum requirement or not.</a:t>
            </a:r>
          </a:p>
        </p:txBody>
      </p:sp>
      <p:sp>
        <p:nvSpPr>
          <p:cNvPr id="6" name="TextBox 5">
            <a:extLst>
              <a:ext uri="{FF2B5EF4-FFF2-40B4-BE49-F238E27FC236}">
                <a16:creationId xmlns:a16="http://schemas.microsoft.com/office/drawing/2014/main" id="{0322F112-0849-874E-9211-5BE1420D8C6E}"/>
              </a:ext>
            </a:extLst>
          </p:cNvPr>
          <p:cNvSpPr txBox="1"/>
          <p:nvPr/>
        </p:nvSpPr>
        <p:spPr>
          <a:xfrm>
            <a:off x="6517904" y="5555074"/>
            <a:ext cx="4794202" cy="830997"/>
          </a:xfrm>
          <a:prstGeom prst="rect">
            <a:avLst/>
          </a:prstGeom>
          <a:solidFill>
            <a:schemeClr val="bg1">
              <a:lumMod val="95000"/>
            </a:schemeClr>
          </a:solidFill>
          <a:ln>
            <a:solidFill>
              <a:srgbClr val="FF0000"/>
            </a:solidFill>
          </a:ln>
        </p:spPr>
        <p:txBody>
          <a:bodyPr wrap="square" rtlCol="0">
            <a:spAutoFit/>
          </a:bodyPr>
          <a:lstStyle/>
          <a:p>
            <a:pPr algn="ctr"/>
            <a:r>
              <a:rPr lang="en-US" sz="2400" dirty="0">
                <a:solidFill>
                  <a:srgbClr val="FF0000"/>
                </a:solidFill>
              </a:rPr>
              <a:t>17 grams ÷ 9.5 grams = </a:t>
            </a:r>
          </a:p>
          <a:p>
            <a:pPr algn="ctr"/>
            <a:r>
              <a:rPr lang="en-US" sz="2400" dirty="0">
                <a:solidFill>
                  <a:srgbClr val="FF0000"/>
                </a:solidFill>
              </a:rPr>
              <a:t>1.79 pancakes = 2 pancakes</a:t>
            </a:r>
          </a:p>
        </p:txBody>
      </p:sp>
      <p:sp>
        <p:nvSpPr>
          <p:cNvPr id="10" name="Rectangle 9">
            <a:extLst>
              <a:ext uri="{FF2B5EF4-FFF2-40B4-BE49-F238E27FC236}">
                <a16:creationId xmlns:a16="http://schemas.microsoft.com/office/drawing/2014/main" id="{DE998DAA-7854-493E-97EC-F44BF638F837}"/>
              </a:ext>
            </a:extLst>
          </p:cNvPr>
          <p:cNvSpPr/>
          <p:nvPr/>
        </p:nvSpPr>
        <p:spPr>
          <a:xfrm>
            <a:off x="7756989" y="5167901"/>
            <a:ext cx="1160980" cy="2412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59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Table&#10;&#10;Description automatically generated">
            <a:extLst>
              <a:ext uri="{FF2B5EF4-FFF2-40B4-BE49-F238E27FC236}">
                <a16:creationId xmlns:a16="http://schemas.microsoft.com/office/drawing/2014/main" id="{F1FA4A26-F27C-482D-94FD-E8189800191F}"/>
              </a:ext>
            </a:extLst>
          </p:cNvPr>
          <p:cNvPicPr>
            <a:picLocks noChangeAspect="1"/>
          </p:cNvPicPr>
          <p:nvPr/>
        </p:nvPicPr>
        <p:blipFill>
          <a:blip r:embed="rId3"/>
          <a:stretch>
            <a:fillRect/>
          </a:stretch>
        </p:blipFill>
        <p:spPr>
          <a:xfrm>
            <a:off x="6517905" y="317909"/>
            <a:ext cx="4794201" cy="6082892"/>
          </a:xfrm>
          <a:prstGeom prst="rect">
            <a:avLst/>
          </a:prstGeom>
        </p:spPr>
      </p:pic>
      <p:sp>
        <p:nvSpPr>
          <p:cNvPr id="2" name="Title 1">
            <a:extLst>
              <a:ext uri="{FF2B5EF4-FFF2-40B4-BE49-F238E27FC236}">
                <a16:creationId xmlns:a16="http://schemas.microsoft.com/office/drawing/2014/main" id="{F5AF4F6E-1E74-154D-B7DF-C8A89C541F3F}"/>
              </a:ext>
            </a:extLst>
          </p:cNvPr>
          <p:cNvSpPr>
            <a:spLocks noGrp="1"/>
          </p:cNvSpPr>
          <p:nvPr>
            <p:ph type="title"/>
          </p:nvPr>
        </p:nvSpPr>
        <p:spPr/>
        <p:txBody>
          <a:bodyPr/>
          <a:lstStyle/>
          <a:p>
            <a:r>
              <a:rPr lang="en-US" dirty="0"/>
              <a:t>Example 6…</a:t>
            </a:r>
          </a:p>
        </p:txBody>
      </p:sp>
      <p:sp>
        <p:nvSpPr>
          <p:cNvPr id="4" name="Text Placeholder 3">
            <a:extLst>
              <a:ext uri="{FF2B5EF4-FFF2-40B4-BE49-F238E27FC236}">
                <a16:creationId xmlns:a16="http://schemas.microsoft.com/office/drawing/2014/main" id="{25EE1715-3BF4-BF4F-90A3-219731CD7FE9}"/>
              </a:ext>
            </a:extLst>
          </p:cNvPr>
          <p:cNvSpPr>
            <a:spLocks noGrp="1"/>
          </p:cNvSpPr>
          <p:nvPr>
            <p:ph type="body" sz="half" idx="2"/>
          </p:nvPr>
        </p:nvSpPr>
        <p:spPr/>
        <p:txBody>
          <a:bodyPr>
            <a:normAutofit/>
          </a:bodyPr>
          <a:lstStyle/>
          <a:p>
            <a:r>
              <a:rPr lang="en-US" dirty="0"/>
              <a:t>A sponsor is serving the same mini pancakes to a group of school age children at breakfast. Based on the nutrition facts label, how many mini pancakes will need to be served to meet the minimum requirement?</a:t>
            </a:r>
          </a:p>
          <a:p>
            <a:r>
              <a:rPr lang="en-US" b="1" i="1" dirty="0"/>
              <a:t>Step 5: </a:t>
            </a:r>
            <a:r>
              <a:rPr lang="en-US" i="1" dirty="0"/>
              <a:t>Take the weight of the serving size divided by the number of items in the serving to determine if it meets the minimum requirement or not.</a:t>
            </a:r>
          </a:p>
        </p:txBody>
      </p:sp>
      <p:sp>
        <p:nvSpPr>
          <p:cNvPr id="6" name="TextBox 5">
            <a:extLst>
              <a:ext uri="{FF2B5EF4-FFF2-40B4-BE49-F238E27FC236}">
                <a16:creationId xmlns:a16="http://schemas.microsoft.com/office/drawing/2014/main" id="{0322F112-0849-874E-9211-5BE1420D8C6E}"/>
              </a:ext>
            </a:extLst>
          </p:cNvPr>
          <p:cNvSpPr txBox="1"/>
          <p:nvPr/>
        </p:nvSpPr>
        <p:spPr>
          <a:xfrm>
            <a:off x="6517904" y="5566200"/>
            <a:ext cx="4794201" cy="830997"/>
          </a:xfrm>
          <a:prstGeom prst="rect">
            <a:avLst/>
          </a:prstGeom>
          <a:solidFill>
            <a:schemeClr val="bg1">
              <a:lumMod val="95000"/>
            </a:schemeClr>
          </a:solidFill>
          <a:ln>
            <a:solidFill>
              <a:srgbClr val="FF0000"/>
            </a:solidFill>
          </a:ln>
        </p:spPr>
        <p:txBody>
          <a:bodyPr wrap="square" rtlCol="0">
            <a:spAutoFit/>
          </a:bodyPr>
          <a:lstStyle/>
          <a:p>
            <a:pPr algn="ctr"/>
            <a:r>
              <a:rPr lang="en-US" sz="2400" dirty="0">
                <a:solidFill>
                  <a:srgbClr val="FF0000"/>
                </a:solidFill>
              </a:rPr>
              <a:t>34 grams ÷ 9.5 grams = </a:t>
            </a:r>
          </a:p>
          <a:p>
            <a:pPr algn="ctr"/>
            <a:r>
              <a:rPr lang="en-US" sz="2400" dirty="0">
                <a:solidFill>
                  <a:srgbClr val="FF0000"/>
                </a:solidFill>
              </a:rPr>
              <a:t>3.5 pancakes = 4 pancakes</a:t>
            </a:r>
          </a:p>
        </p:txBody>
      </p:sp>
      <p:sp>
        <p:nvSpPr>
          <p:cNvPr id="12" name="Rectangle 11">
            <a:extLst>
              <a:ext uri="{FF2B5EF4-FFF2-40B4-BE49-F238E27FC236}">
                <a16:creationId xmlns:a16="http://schemas.microsoft.com/office/drawing/2014/main" id="{30BF9CB8-D963-4AEA-9460-39781A225E7E}"/>
              </a:ext>
            </a:extLst>
          </p:cNvPr>
          <p:cNvSpPr/>
          <p:nvPr/>
        </p:nvSpPr>
        <p:spPr>
          <a:xfrm>
            <a:off x="8917969" y="5167901"/>
            <a:ext cx="1181528" cy="2565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47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3395-203E-9D43-8ACD-4303FEFC1286}"/>
              </a:ext>
            </a:extLst>
          </p:cNvPr>
          <p:cNvSpPr>
            <a:spLocks noGrp="1"/>
          </p:cNvSpPr>
          <p:nvPr>
            <p:ph type="title"/>
          </p:nvPr>
        </p:nvSpPr>
        <p:spPr/>
        <p:txBody>
          <a:bodyPr/>
          <a:lstStyle/>
          <a:p>
            <a:r>
              <a:rPr lang="en-US"/>
              <a:t>Poll #3</a:t>
            </a:r>
            <a:endParaRPr lang="en-US" dirty="0"/>
          </a:p>
        </p:txBody>
      </p:sp>
      <p:sp>
        <p:nvSpPr>
          <p:cNvPr id="4" name="Text Placeholder 3">
            <a:extLst>
              <a:ext uri="{FF2B5EF4-FFF2-40B4-BE49-F238E27FC236}">
                <a16:creationId xmlns:a16="http://schemas.microsoft.com/office/drawing/2014/main" id="{477179B9-07E4-6744-9162-69E4E11D8E89}"/>
              </a:ext>
            </a:extLst>
          </p:cNvPr>
          <p:cNvSpPr>
            <a:spLocks noGrp="1"/>
          </p:cNvSpPr>
          <p:nvPr>
            <p:ph type="body" sz="half" idx="2"/>
          </p:nvPr>
        </p:nvSpPr>
        <p:spPr/>
        <p:txBody>
          <a:bodyPr/>
          <a:lstStyle/>
          <a:p>
            <a:r>
              <a:rPr lang="en-US" dirty="0"/>
              <a:t>Based on the Nutrition Facts Label provided, will this brand of French Toast Sticks meet the minimum weight requirement for grains?</a:t>
            </a:r>
          </a:p>
          <a:p>
            <a:pPr marL="457200" indent="-457200">
              <a:buFont typeface="+mj-lt"/>
              <a:buAutoNum type="alphaUcPeriod"/>
            </a:pPr>
            <a:r>
              <a:rPr lang="en-US" dirty="0"/>
              <a:t>Yes</a:t>
            </a:r>
          </a:p>
          <a:p>
            <a:pPr marL="457200" indent="-457200">
              <a:buFont typeface="+mj-lt"/>
              <a:buAutoNum type="alphaUcPeriod"/>
            </a:pPr>
            <a:r>
              <a:rPr lang="en-US" dirty="0"/>
              <a:t>No </a:t>
            </a:r>
          </a:p>
          <a:p>
            <a:endParaRPr lang="en-US" dirty="0"/>
          </a:p>
        </p:txBody>
      </p:sp>
      <p:pic>
        <p:nvPicPr>
          <p:cNvPr id="6" name="Picture Placeholder 5" descr="Table&#10;&#10;Description automatically generated">
            <a:extLst>
              <a:ext uri="{FF2B5EF4-FFF2-40B4-BE49-F238E27FC236}">
                <a16:creationId xmlns:a16="http://schemas.microsoft.com/office/drawing/2014/main" id="{C5EF3F48-AA62-4C8F-B1D2-663FB6036277}"/>
              </a:ext>
            </a:extLst>
          </p:cNvPr>
          <p:cNvPicPr>
            <a:picLocks noChangeAspect="1"/>
          </p:cNvPicPr>
          <p:nvPr/>
        </p:nvPicPr>
        <p:blipFill rotWithShape="1">
          <a:blip r:embed="rId3"/>
          <a:srcRect r="49938"/>
          <a:stretch/>
        </p:blipFill>
        <p:spPr>
          <a:xfrm>
            <a:off x="6055571" y="317909"/>
            <a:ext cx="2400064" cy="6082892"/>
          </a:xfrm>
          <a:prstGeom prst="rect">
            <a:avLst/>
          </a:prstGeom>
        </p:spPr>
      </p:pic>
      <p:pic>
        <p:nvPicPr>
          <p:cNvPr id="13" name="Picture Placeholder 7" descr="Graphical user interface, text, application, chat or text message&#10;&#10;Description automatically generated">
            <a:extLst>
              <a:ext uri="{FF2B5EF4-FFF2-40B4-BE49-F238E27FC236}">
                <a16:creationId xmlns:a16="http://schemas.microsoft.com/office/drawing/2014/main" id="{73DCDE55-3B66-46A0-9427-A0E2FF810045}"/>
              </a:ext>
            </a:extLst>
          </p:cNvPr>
          <p:cNvPicPr>
            <a:picLocks noChangeAspect="1"/>
          </p:cNvPicPr>
          <p:nvPr/>
        </p:nvPicPr>
        <p:blipFill>
          <a:blip r:embed="rId4"/>
          <a:stretch>
            <a:fillRect/>
          </a:stretch>
        </p:blipFill>
        <p:spPr>
          <a:xfrm>
            <a:off x="8455635" y="1721892"/>
            <a:ext cx="2899711" cy="2730984"/>
          </a:xfrm>
          <a:prstGeom prst="rect">
            <a:avLst/>
          </a:prstGeom>
        </p:spPr>
      </p:pic>
      <p:sp>
        <p:nvSpPr>
          <p:cNvPr id="7" name="Rectangle 6">
            <a:extLst>
              <a:ext uri="{FF2B5EF4-FFF2-40B4-BE49-F238E27FC236}">
                <a16:creationId xmlns:a16="http://schemas.microsoft.com/office/drawing/2014/main" id="{888F947B-7AB6-4AD6-A799-228979FD1817}"/>
              </a:ext>
            </a:extLst>
          </p:cNvPr>
          <p:cNvSpPr/>
          <p:nvPr/>
        </p:nvSpPr>
        <p:spPr>
          <a:xfrm>
            <a:off x="658026" y="2856099"/>
            <a:ext cx="1167280" cy="484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9D069C-5AE0-403A-9D7E-CBE5C21A29D2}"/>
              </a:ext>
            </a:extLst>
          </p:cNvPr>
          <p:cNvSpPr/>
          <p:nvPr/>
        </p:nvSpPr>
        <p:spPr>
          <a:xfrm>
            <a:off x="6055571" y="3729519"/>
            <a:ext cx="1239081" cy="339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E2650E-DC25-403B-A97C-1F5D55B6073E}"/>
              </a:ext>
            </a:extLst>
          </p:cNvPr>
          <p:cNvSpPr/>
          <p:nvPr/>
        </p:nvSpPr>
        <p:spPr>
          <a:xfrm>
            <a:off x="8455635" y="2866490"/>
            <a:ext cx="2899711" cy="4212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B70683-CB3D-4110-B109-633311EE038F}"/>
              </a:ext>
            </a:extLst>
          </p:cNvPr>
          <p:cNvSpPr txBox="1"/>
          <p:nvPr/>
        </p:nvSpPr>
        <p:spPr>
          <a:xfrm>
            <a:off x="658026" y="4333707"/>
            <a:ext cx="4152900" cy="830997"/>
          </a:xfrm>
          <a:prstGeom prst="rect">
            <a:avLst/>
          </a:prstGeom>
          <a:solidFill>
            <a:schemeClr val="bg1">
              <a:lumMod val="95000"/>
            </a:schemeClr>
          </a:solidFill>
          <a:ln w="12700">
            <a:solidFill>
              <a:srgbClr val="FF0000"/>
            </a:solidFill>
          </a:ln>
        </p:spPr>
        <p:txBody>
          <a:bodyPr wrap="square" rtlCol="0">
            <a:spAutoFit/>
          </a:bodyPr>
          <a:lstStyle/>
          <a:p>
            <a:pPr algn="ctr"/>
            <a:r>
              <a:rPr lang="en-US" sz="2400" dirty="0">
                <a:solidFill>
                  <a:srgbClr val="FF0000"/>
                </a:solidFill>
              </a:rPr>
              <a:t>106 grams ÷ 4 sticks = </a:t>
            </a:r>
          </a:p>
          <a:p>
            <a:pPr algn="ctr"/>
            <a:r>
              <a:rPr lang="en-US" sz="2400" dirty="0">
                <a:solidFill>
                  <a:srgbClr val="FF0000"/>
                </a:solidFill>
              </a:rPr>
              <a:t>26.5 grams per stick</a:t>
            </a:r>
          </a:p>
        </p:txBody>
      </p:sp>
    </p:spTree>
    <p:extLst>
      <p:ext uri="{BB962C8B-B14F-4D97-AF65-F5344CB8AC3E}">
        <p14:creationId xmlns:p14="http://schemas.microsoft.com/office/powerpoint/2010/main" val="301001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3395-203E-9D43-8ACD-4303FEFC1286}"/>
              </a:ext>
            </a:extLst>
          </p:cNvPr>
          <p:cNvSpPr>
            <a:spLocks noGrp="1"/>
          </p:cNvSpPr>
          <p:nvPr>
            <p:ph type="title"/>
          </p:nvPr>
        </p:nvSpPr>
        <p:spPr/>
        <p:txBody>
          <a:bodyPr/>
          <a:lstStyle/>
          <a:p>
            <a:r>
              <a:rPr lang="en-US"/>
              <a:t>Poll #4</a:t>
            </a:r>
            <a:endParaRPr lang="en-US" dirty="0"/>
          </a:p>
        </p:txBody>
      </p:sp>
      <p:sp>
        <p:nvSpPr>
          <p:cNvPr id="4" name="Text Placeholder 3">
            <a:extLst>
              <a:ext uri="{FF2B5EF4-FFF2-40B4-BE49-F238E27FC236}">
                <a16:creationId xmlns:a16="http://schemas.microsoft.com/office/drawing/2014/main" id="{477179B9-07E4-6744-9162-69E4E11D8E89}"/>
              </a:ext>
            </a:extLst>
          </p:cNvPr>
          <p:cNvSpPr>
            <a:spLocks noGrp="1"/>
          </p:cNvSpPr>
          <p:nvPr>
            <p:ph type="body" sz="half" idx="2"/>
          </p:nvPr>
        </p:nvSpPr>
        <p:spPr/>
        <p:txBody>
          <a:bodyPr/>
          <a:lstStyle/>
          <a:p>
            <a:r>
              <a:rPr lang="en-US" dirty="0"/>
              <a:t>What is the minimum number of French Toast Sticks that must be served to a group of 1-5-year-olds at breakfast?</a:t>
            </a:r>
          </a:p>
          <a:p>
            <a:pPr marL="457200" indent="-457200">
              <a:buFont typeface="+mj-lt"/>
              <a:buAutoNum type="alphaUcPeriod"/>
            </a:pPr>
            <a:r>
              <a:rPr lang="en-US" dirty="0"/>
              <a:t>1 stick</a:t>
            </a:r>
          </a:p>
          <a:p>
            <a:pPr marL="457200" indent="-457200">
              <a:buFont typeface="+mj-lt"/>
              <a:buAutoNum type="alphaUcPeriod"/>
            </a:pPr>
            <a:r>
              <a:rPr lang="en-US" dirty="0"/>
              <a:t>2 sticks</a:t>
            </a:r>
          </a:p>
          <a:p>
            <a:pPr marL="457200" indent="-457200">
              <a:buFont typeface="+mj-lt"/>
              <a:buAutoNum type="alphaUcPeriod"/>
            </a:pPr>
            <a:r>
              <a:rPr lang="en-US" dirty="0"/>
              <a:t>3 sticks</a:t>
            </a:r>
          </a:p>
          <a:p>
            <a:pPr marL="457200" indent="-457200">
              <a:buFont typeface="+mj-lt"/>
              <a:buAutoNum type="alphaUcPeriod"/>
            </a:pPr>
            <a:r>
              <a:rPr lang="en-US" dirty="0"/>
              <a:t>4 sticks</a:t>
            </a:r>
          </a:p>
          <a:p>
            <a:endParaRPr lang="en-US" dirty="0"/>
          </a:p>
        </p:txBody>
      </p:sp>
      <p:pic>
        <p:nvPicPr>
          <p:cNvPr id="7" name="Picture Placeholder 5" descr="Table&#10;&#10;Description automatically generated">
            <a:extLst>
              <a:ext uri="{FF2B5EF4-FFF2-40B4-BE49-F238E27FC236}">
                <a16:creationId xmlns:a16="http://schemas.microsoft.com/office/drawing/2014/main" id="{859A1F53-9CE8-45C8-AF8B-44FD62ADB753}"/>
              </a:ext>
            </a:extLst>
          </p:cNvPr>
          <p:cNvPicPr>
            <a:picLocks noChangeAspect="1"/>
          </p:cNvPicPr>
          <p:nvPr/>
        </p:nvPicPr>
        <p:blipFill rotWithShape="1">
          <a:blip r:embed="rId3"/>
          <a:srcRect r="49938"/>
          <a:stretch/>
        </p:blipFill>
        <p:spPr>
          <a:xfrm>
            <a:off x="6055571" y="317909"/>
            <a:ext cx="2400064" cy="6082892"/>
          </a:xfrm>
          <a:prstGeom prst="rect">
            <a:avLst/>
          </a:prstGeom>
        </p:spPr>
      </p:pic>
      <p:pic>
        <p:nvPicPr>
          <p:cNvPr id="11" name="Picture Placeholder 7" descr="Graphical user interface, text, application, chat or text message&#10;&#10;Description automatically generated">
            <a:extLst>
              <a:ext uri="{FF2B5EF4-FFF2-40B4-BE49-F238E27FC236}">
                <a16:creationId xmlns:a16="http://schemas.microsoft.com/office/drawing/2014/main" id="{26AFD0B0-A53F-4AA6-8187-9732515539D3}"/>
              </a:ext>
            </a:extLst>
          </p:cNvPr>
          <p:cNvPicPr>
            <a:picLocks noChangeAspect="1"/>
          </p:cNvPicPr>
          <p:nvPr/>
        </p:nvPicPr>
        <p:blipFill>
          <a:blip r:embed="rId4"/>
          <a:stretch>
            <a:fillRect/>
          </a:stretch>
        </p:blipFill>
        <p:spPr>
          <a:xfrm>
            <a:off x="8455635" y="1721892"/>
            <a:ext cx="2899711" cy="2730984"/>
          </a:xfrm>
          <a:prstGeom prst="rect">
            <a:avLst/>
          </a:prstGeom>
        </p:spPr>
      </p:pic>
      <p:sp>
        <p:nvSpPr>
          <p:cNvPr id="6" name="Rectangle 5">
            <a:extLst>
              <a:ext uri="{FF2B5EF4-FFF2-40B4-BE49-F238E27FC236}">
                <a16:creationId xmlns:a16="http://schemas.microsoft.com/office/drawing/2014/main" id="{666E48FC-CF16-4749-B506-2F50587A2734}"/>
              </a:ext>
            </a:extLst>
          </p:cNvPr>
          <p:cNvSpPr/>
          <p:nvPr/>
        </p:nvSpPr>
        <p:spPr>
          <a:xfrm>
            <a:off x="658026" y="3348964"/>
            <a:ext cx="1758759" cy="466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DF92D2-E45C-4C04-A504-36BE2C46D2A1}"/>
              </a:ext>
            </a:extLst>
          </p:cNvPr>
          <p:cNvSpPr/>
          <p:nvPr/>
        </p:nvSpPr>
        <p:spPr>
          <a:xfrm>
            <a:off x="7284378" y="3770616"/>
            <a:ext cx="1171257" cy="2568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65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64F1D6-435D-5341-AE16-9B3BC8C38684}"/>
              </a:ext>
            </a:extLst>
          </p:cNvPr>
          <p:cNvSpPr>
            <a:spLocks noGrp="1"/>
          </p:cNvSpPr>
          <p:nvPr>
            <p:ph type="title"/>
          </p:nvPr>
        </p:nvSpPr>
        <p:spPr/>
        <p:txBody>
          <a:bodyPr/>
          <a:lstStyle/>
          <a:p>
            <a:r>
              <a:rPr lang="en-US"/>
              <a:t>Summary</a:t>
            </a:r>
            <a:endParaRPr lang="en-US" dirty="0"/>
          </a:p>
        </p:txBody>
      </p:sp>
      <p:sp>
        <p:nvSpPr>
          <p:cNvPr id="6" name="Content Placeholder 5">
            <a:extLst>
              <a:ext uri="{FF2B5EF4-FFF2-40B4-BE49-F238E27FC236}">
                <a16:creationId xmlns:a16="http://schemas.microsoft.com/office/drawing/2014/main" id="{31E014DB-797E-7E46-8268-D231273C9A65}"/>
              </a:ext>
            </a:extLst>
          </p:cNvPr>
          <p:cNvSpPr>
            <a:spLocks noGrp="1"/>
          </p:cNvSpPr>
          <p:nvPr>
            <p:ph idx="1"/>
          </p:nvPr>
        </p:nvSpPr>
        <p:spPr/>
        <p:txBody>
          <a:bodyPr/>
          <a:lstStyle/>
          <a:p>
            <a:r>
              <a:rPr lang="en-US"/>
              <a:t>An ounce equivalent is a method of measurement for the grains component in the Child and Adult Care Food Program</a:t>
            </a:r>
          </a:p>
          <a:p>
            <a:r>
              <a:rPr lang="en-US"/>
              <a:t>As of October 1, 2021, ounce equivalents must be used to calculate the grains component in the Child and Adult Care Food Programs (CACFP). </a:t>
            </a:r>
          </a:p>
          <a:p>
            <a:r>
              <a:rPr lang="en-US"/>
              <a:t>The Grains Measuring Chart can be used to determine how much of a food item to serve to meet the minimum requirement in the CACFP.</a:t>
            </a:r>
          </a:p>
          <a:p>
            <a:endParaRPr lang="en-US" dirty="0"/>
          </a:p>
        </p:txBody>
      </p:sp>
    </p:spTree>
    <p:extLst>
      <p:ext uri="{BB962C8B-B14F-4D97-AF65-F5344CB8AC3E}">
        <p14:creationId xmlns:p14="http://schemas.microsoft.com/office/powerpoint/2010/main" val="3894821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18CC6-188E-4581-A94D-872C7105D86C}"/>
              </a:ext>
            </a:extLst>
          </p:cNvPr>
          <p:cNvSpPr>
            <a:spLocks noGrp="1"/>
          </p:cNvSpPr>
          <p:nvPr>
            <p:ph type="title"/>
          </p:nvPr>
        </p:nvSpPr>
        <p:spPr/>
        <p:txBody>
          <a:bodyPr/>
          <a:lstStyle/>
          <a:p>
            <a:r>
              <a:rPr lang="en-US" dirty="0"/>
              <a:t>USDA Nondiscrimination Statement</a:t>
            </a:r>
          </a:p>
        </p:txBody>
      </p:sp>
      <p:sp>
        <p:nvSpPr>
          <p:cNvPr id="3" name="Content Placeholder 2">
            <a:extLst>
              <a:ext uri="{FF2B5EF4-FFF2-40B4-BE49-F238E27FC236}">
                <a16:creationId xmlns:a16="http://schemas.microsoft.com/office/drawing/2014/main" id="{0C5FC060-C387-4740-9A9A-B985A8FD8432}"/>
              </a:ext>
            </a:extLst>
          </p:cNvPr>
          <p:cNvSpPr>
            <a:spLocks noGrp="1"/>
          </p:cNvSpPr>
          <p:nvPr>
            <p:ph idx="1"/>
          </p:nvPr>
        </p:nvSpPr>
        <p:spPr>
          <a:xfrm>
            <a:off x="873076" y="1825625"/>
            <a:ext cx="10445847" cy="4575176"/>
          </a:xfrm>
        </p:spPr>
        <p:txBody>
          <a:bodyPr>
            <a:normAutofit fontScale="40000" lnSpcReduction="20000"/>
          </a:bodyPr>
          <a:lstStyle/>
          <a:p>
            <a:pPr marL="0" indent="0">
              <a:lnSpc>
                <a:spcPct val="120000"/>
              </a:lnSpc>
              <a:spcBef>
                <a:spcPts val="0"/>
              </a:spcBef>
              <a:buNone/>
            </a:pPr>
            <a:r>
              <a:rPr lang="en-US"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a:t>
            </a:r>
            <a:br>
              <a:rPr lang="en-US" dirty="0"/>
            </a:br>
            <a:br>
              <a:rPr lang="en-US" dirty="0"/>
            </a:br>
            <a:r>
              <a:rPr lang="en-US" dirty="0"/>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br>
              <a:rPr lang="en-US" dirty="0"/>
            </a:br>
            <a:br>
              <a:rPr lang="en-US" dirty="0"/>
            </a:br>
            <a:r>
              <a:rPr lang="en-US" dirty="0"/>
              <a:t>To file a program complaint of discrimination, complete the </a:t>
            </a:r>
            <a:r>
              <a:rPr lang="en-US" dirty="0">
                <a:hlinkClick r:id="rId3"/>
              </a:rPr>
              <a:t>USDA Program Discrimination Complaint Form</a:t>
            </a:r>
            <a:r>
              <a:rPr lang="en-US" dirty="0"/>
              <a:t>, (AD-3027) found online at: </a:t>
            </a:r>
            <a:r>
              <a:rPr lang="en-US" dirty="0">
                <a:hlinkClick r:id="rId4" tooltip="Link USDA Office of the Assistant Secretary for Civil Rights webpage for information about customer complaint filing"/>
              </a:rPr>
              <a:t>https://www.usda.gov/oascr/how-to-file-a-program-discrimination-complaint</a:t>
            </a:r>
            <a:r>
              <a:rPr lang="en-US" dirty="0"/>
              <a:t>, and at any USDA office, or write a letter addressed to USDA and provide in the letter all of the information requested in the form. To request a copy of the complaint form, call (866) 632-9992. Submit your completed form or letter to USDA by:</a:t>
            </a:r>
            <a:br>
              <a:rPr lang="en-US" dirty="0"/>
            </a:br>
            <a:endParaRPr lang="en-US" dirty="0"/>
          </a:p>
          <a:p>
            <a:pPr marL="0" indent="0">
              <a:lnSpc>
                <a:spcPct val="120000"/>
              </a:lnSpc>
              <a:spcBef>
                <a:spcPts val="0"/>
              </a:spcBef>
              <a:buNone/>
            </a:pPr>
            <a:r>
              <a:rPr lang="en-US" dirty="0"/>
              <a:t>(1)   Mail: U.S. Department of Agriculture</a:t>
            </a:r>
          </a:p>
          <a:p>
            <a:pPr marL="342900" indent="0">
              <a:lnSpc>
                <a:spcPct val="120000"/>
              </a:lnSpc>
              <a:spcBef>
                <a:spcPts val="0"/>
              </a:spcBef>
              <a:buNone/>
            </a:pPr>
            <a:r>
              <a:rPr lang="en-US" dirty="0"/>
              <a:t>Office of the Assistant Secretary for Civil Rights</a:t>
            </a:r>
          </a:p>
          <a:p>
            <a:pPr marL="342900" indent="0">
              <a:lnSpc>
                <a:spcPct val="120000"/>
              </a:lnSpc>
              <a:spcBef>
                <a:spcPts val="0"/>
              </a:spcBef>
              <a:buNone/>
            </a:pPr>
            <a:r>
              <a:rPr lang="en-US" dirty="0"/>
              <a:t>1400 Independence Avenue, SW</a:t>
            </a:r>
          </a:p>
          <a:p>
            <a:pPr marL="342900" indent="0">
              <a:lnSpc>
                <a:spcPct val="120000"/>
              </a:lnSpc>
              <a:spcBef>
                <a:spcPts val="0"/>
              </a:spcBef>
              <a:buNone/>
            </a:pPr>
            <a:r>
              <a:rPr lang="en-US" dirty="0"/>
              <a:t>Washington, D.C. 20250-9410;</a:t>
            </a:r>
          </a:p>
          <a:p>
            <a:pPr marL="0" indent="0">
              <a:lnSpc>
                <a:spcPct val="120000"/>
              </a:lnSpc>
              <a:buNone/>
            </a:pPr>
            <a:br>
              <a:rPr lang="en-US" dirty="0"/>
            </a:br>
            <a:r>
              <a:rPr lang="en-US" dirty="0"/>
              <a:t>(2)   Fax: (202) 690-7442; or</a:t>
            </a:r>
            <a:br>
              <a:rPr lang="en-US" dirty="0"/>
            </a:br>
            <a:br>
              <a:rPr lang="en-US" dirty="0"/>
            </a:br>
            <a:r>
              <a:rPr lang="en-US" dirty="0"/>
              <a:t>(3)   Email: </a:t>
            </a:r>
            <a:r>
              <a:rPr lang="en-US" dirty="0">
                <a:hlinkClick r:id="rId5"/>
              </a:rPr>
              <a:t>program.intake@usda.gov</a:t>
            </a:r>
            <a:r>
              <a:rPr lang="en-US" dirty="0"/>
              <a:t>.</a:t>
            </a:r>
            <a:br>
              <a:rPr lang="en-US" dirty="0"/>
            </a:br>
            <a:br>
              <a:rPr lang="en-US" dirty="0"/>
            </a:br>
            <a:r>
              <a:rPr lang="en-US" dirty="0"/>
              <a:t>This institution is an equal opportunity provider.</a:t>
            </a:r>
            <a:br>
              <a:rPr lang="en-US" dirty="0"/>
            </a:br>
            <a:endParaRPr lang="en-US" dirty="0"/>
          </a:p>
          <a:p>
            <a:pPr>
              <a:lnSpc>
                <a:spcPct val="120000"/>
              </a:lnSpc>
            </a:pPr>
            <a:endParaRPr lang="en-US" dirty="0"/>
          </a:p>
        </p:txBody>
      </p:sp>
      <p:pic>
        <p:nvPicPr>
          <p:cNvPr id="5" name="Content Placeholder 3">
            <a:extLst>
              <a:ext uri="{FF2B5EF4-FFF2-40B4-BE49-F238E27FC236}">
                <a16:creationId xmlns:a16="http://schemas.microsoft.com/office/drawing/2014/main" id="{87710229-B187-4820-AFF8-271C072FF9F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66275" y="4964113"/>
            <a:ext cx="13303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661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1" name="Rectangle 2">
            <a:extLst>
              <a:ext uri="{FF2B5EF4-FFF2-40B4-BE49-F238E27FC236}">
                <a16:creationId xmlns:a16="http://schemas.microsoft.com/office/drawing/2014/main" id="{E7EBFA9B-7F52-4264-B76D-44247BE70CBA}"/>
              </a:ext>
            </a:extLst>
          </p:cNvPr>
          <p:cNvSpPr>
            <a:spLocks noGrp="1"/>
          </p:cNvSpPr>
          <p:nvPr>
            <p:ph type="title"/>
          </p:nvPr>
        </p:nvSpPr>
        <p:spPr/>
        <p:txBody>
          <a:bodyPr/>
          <a:lstStyle/>
          <a:p>
            <a:pPr algn="l"/>
            <a:r>
              <a:rPr lang="en-US" altLang="en-US" dirty="0"/>
              <a:t>Class Attendance</a:t>
            </a:r>
          </a:p>
        </p:txBody>
      </p:sp>
      <p:sp>
        <p:nvSpPr>
          <p:cNvPr id="303107" name="Rectangle 3">
            <a:extLst>
              <a:ext uri="{FF2B5EF4-FFF2-40B4-BE49-F238E27FC236}">
                <a16:creationId xmlns:a16="http://schemas.microsoft.com/office/drawing/2014/main" id="{EBD7EF44-5A55-4DCF-B093-BD406FAAE07B}"/>
              </a:ext>
            </a:extLst>
          </p:cNvPr>
          <p:cNvSpPr>
            <a:spLocks noGrp="1" noChangeArrowheads="1"/>
          </p:cNvSpPr>
          <p:nvPr>
            <p:ph idx="1"/>
          </p:nvPr>
        </p:nvSpPr>
        <p:spPr/>
        <p:txBody>
          <a:bodyPr/>
          <a:lstStyle/>
          <a:p>
            <a:pPr marL="1588" indent="0">
              <a:buNone/>
            </a:pPr>
            <a:r>
              <a:rPr lang="en-US" altLang="en-US" dirty="0">
                <a:hlinkClick r:id="rId3"/>
              </a:rPr>
              <a:t>https://www.surveymonkey.com/r/MKCRVXM</a:t>
            </a:r>
            <a:r>
              <a:rPr lang="en-US" altLang="en-US" dirty="0"/>
              <a:t> </a:t>
            </a:r>
          </a:p>
        </p:txBody>
      </p:sp>
      <p:sp>
        <p:nvSpPr>
          <p:cNvPr id="3" name="TextBox 2">
            <a:extLst>
              <a:ext uri="{FF2B5EF4-FFF2-40B4-BE49-F238E27FC236}">
                <a16:creationId xmlns:a16="http://schemas.microsoft.com/office/drawing/2014/main" id="{73F32A43-D598-4784-9C4D-2E6872806CA2}"/>
              </a:ext>
            </a:extLst>
          </p:cNvPr>
          <p:cNvSpPr txBox="1"/>
          <p:nvPr/>
        </p:nvSpPr>
        <p:spPr>
          <a:xfrm>
            <a:off x="1143000" y="3068638"/>
            <a:ext cx="6248400" cy="2985433"/>
          </a:xfrm>
          <a:prstGeom prst="rect">
            <a:avLst/>
          </a:prstGeom>
          <a:solidFill>
            <a:schemeClr val="bg1">
              <a:lumMod val="85000"/>
            </a:schemeClr>
          </a:solidFill>
          <a:ln>
            <a:solidFill>
              <a:schemeClr val="accent1"/>
            </a:solidFill>
          </a:ln>
        </p:spPr>
        <p:txBody>
          <a:bodyPr>
            <a:spAutoFit/>
          </a:bodyPr>
          <a:lstStyle/>
          <a:p>
            <a:pPr algn="ctr">
              <a:defRPr/>
            </a:pPr>
            <a:endParaRPr lang="en-US" dirty="0"/>
          </a:p>
          <a:p>
            <a:pPr algn="ctr">
              <a:defRPr/>
            </a:pPr>
            <a:r>
              <a:rPr lang="en-US" sz="2000" dirty="0"/>
              <a:t>Thank you for Attending!</a:t>
            </a:r>
          </a:p>
          <a:p>
            <a:pPr algn="ctr">
              <a:defRPr/>
            </a:pPr>
            <a:endParaRPr lang="en-US" sz="2000" dirty="0"/>
          </a:p>
          <a:p>
            <a:pPr algn="ctr">
              <a:defRPr/>
            </a:pPr>
            <a:r>
              <a:rPr lang="en-US" sz="2000" dirty="0"/>
              <a:t>Please contact us whenever you need assistance.</a:t>
            </a:r>
          </a:p>
          <a:p>
            <a:pPr algn="ctr">
              <a:defRPr/>
            </a:pPr>
            <a:endParaRPr lang="en-US" sz="2000" dirty="0"/>
          </a:p>
          <a:p>
            <a:pPr algn="ctr">
              <a:defRPr/>
            </a:pPr>
            <a:r>
              <a:rPr lang="en-US" sz="2000" dirty="0"/>
              <a:t>785-296-2276</a:t>
            </a:r>
          </a:p>
          <a:p>
            <a:pPr algn="ctr">
              <a:defRPr/>
            </a:pPr>
            <a:r>
              <a:rPr lang="en-US" sz="2000" dirty="0"/>
              <a:t>Child Nutrition &amp; Wellness</a:t>
            </a:r>
          </a:p>
          <a:p>
            <a:pPr algn="ctr">
              <a:defRPr/>
            </a:pPr>
            <a:r>
              <a:rPr lang="en-US" sz="2000" dirty="0">
                <a:solidFill>
                  <a:srgbClr val="C00000"/>
                </a:solidFill>
                <a:hlinkClick r:id="rId4"/>
              </a:rPr>
              <a:t>www.kn-eat.org</a:t>
            </a:r>
            <a:r>
              <a:rPr lang="en-US" sz="2000" dirty="0">
                <a:solidFill>
                  <a:srgbClr val="C00000"/>
                </a:solidFill>
              </a:rPr>
              <a:t> </a:t>
            </a:r>
          </a:p>
          <a:p>
            <a:pPr>
              <a:defRPr/>
            </a:pPr>
            <a:endParaRPr lang="en-US" sz="1000" dirty="0"/>
          </a:p>
        </p:txBody>
      </p:sp>
      <p:pic>
        <p:nvPicPr>
          <p:cNvPr id="5" name="Picture 4">
            <a:extLst>
              <a:ext uri="{FF2B5EF4-FFF2-40B4-BE49-F238E27FC236}">
                <a16:creationId xmlns:a16="http://schemas.microsoft.com/office/drawing/2014/main" id="{D847528D-B7DE-48A8-AEC3-2EA4BD0B4EC4}"/>
              </a:ext>
            </a:extLst>
          </p:cNvPr>
          <p:cNvPicPr>
            <a:picLocks noChangeAspect="1"/>
          </p:cNvPicPr>
          <p:nvPr/>
        </p:nvPicPr>
        <p:blipFill>
          <a:blip r:embed="rId5"/>
          <a:stretch>
            <a:fillRect/>
          </a:stretch>
        </p:blipFill>
        <p:spPr>
          <a:xfrm>
            <a:off x="9301883" y="289410"/>
            <a:ext cx="2263199" cy="2242626"/>
          </a:xfrm>
          <a:prstGeom prst="rect">
            <a:avLst/>
          </a:prstGeom>
          <a:ln>
            <a:solidFill>
              <a:schemeClr val="bg2">
                <a:lumMod val="75000"/>
              </a:schemeClr>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DBCE53B-87E2-4FD0-A5F0-1FD6900A6835}"/>
              </a:ext>
            </a:extLst>
          </p:cNvPr>
          <p:cNvSpPr txBox="1"/>
          <p:nvPr/>
        </p:nvSpPr>
        <p:spPr>
          <a:xfrm rot="20435179">
            <a:off x="10021730" y="1698462"/>
            <a:ext cx="1308371" cy="461665"/>
          </a:xfrm>
          <a:prstGeom prst="rect">
            <a:avLst/>
          </a:prstGeom>
          <a:noFill/>
        </p:spPr>
        <p:txBody>
          <a:bodyPr wrap="none" rtlCol="0">
            <a:spAutoFit/>
          </a:bodyPr>
          <a:lstStyle/>
          <a:p>
            <a:r>
              <a:rPr lang="en-US" sz="2400" dirty="0">
                <a:solidFill>
                  <a:schemeClr val="tx2">
                    <a:lumMod val="60000"/>
                    <a:lumOff val="40000"/>
                  </a:schemeClr>
                </a:solidFill>
              </a:rPr>
              <a:t>Sample</a:t>
            </a:r>
          </a:p>
        </p:txBody>
      </p:sp>
      <p:grpSp>
        <p:nvGrpSpPr>
          <p:cNvPr id="12" name="Group 11">
            <a:extLst>
              <a:ext uri="{FF2B5EF4-FFF2-40B4-BE49-F238E27FC236}">
                <a16:creationId xmlns:a16="http://schemas.microsoft.com/office/drawing/2014/main" id="{85336323-EB3E-4A46-A7F7-182CA50D4763}"/>
              </a:ext>
            </a:extLst>
          </p:cNvPr>
          <p:cNvGrpSpPr/>
          <p:nvPr/>
        </p:nvGrpSpPr>
        <p:grpSpPr>
          <a:xfrm>
            <a:off x="9103366" y="3248988"/>
            <a:ext cx="2530144" cy="3157377"/>
            <a:chOff x="9103366" y="3248988"/>
            <a:chExt cx="2530144" cy="3157377"/>
          </a:xfrm>
        </p:grpSpPr>
        <p:sp>
          <p:nvSpPr>
            <p:cNvPr id="185352" name="TextBox 4">
              <a:extLst>
                <a:ext uri="{FF2B5EF4-FFF2-40B4-BE49-F238E27FC236}">
                  <a16:creationId xmlns:a16="http://schemas.microsoft.com/office/drawing/2014/main" id="{9009ADC1-4EC5-4B24-8EC3-2B50B31B5DFB}"/>
                </a:ext>
              </a:extLst>
            </p:cNvPr>
            <p:cNvSpPr txBox="1">
              <a:spLocks noChangeArrowheads="1"/>
            </p:cNvSpPr>
            <p:nvPr/>
          </p:nvSpPr>
          <p:spPr bwMode="auto">
            <a:xfrm>
              <a:off x="9103366" y="5760034"/>
              <a:ext cx="25301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ctr"/>
              <a:r>
                <a:rPr lang="en-US" altLang="en-US" dirty="0"/>
                <a:t>Quick Train on Grains</a:t>
              </a:r>
            </a:p>
            <a:p>
              <a:pPr algn="ctr"/>
              <a:r>
                <a:rPr lang="en-US" altLang="en-US" dirty="0"/>
                <a:t>Attendance</a:t>
              </a:r>
            </a:p>
          </p:txBody>
        </p:sp>
        <p:pic>
          <p:nvPicPr>
            <p:cNvPr id="11" name="Picture 10">
              <a:extLst>
                <a:ext uri="{FF2B5EF4-FFF2-40B4-BE49-F238E27FC236}">
                  <a16:creationId xmlns:a16="http://schemas.microsoft.com/office/drawing/2014/main" id="{DB9773F2-E0E4-47BB-8A5C-F5AF1BED756E}"/>
                </a:ext>
              </a:extLst>
            </p:cNvPr>
            <p:cNvPicPr>
              <a:picLocks noChangeAspect="1"/>
            </p:cNvPicPr>
            <p:nvPr/>
          </p:nvPicPr>
          <p:blipFill>
            <a:blip r:embed="rId6"/>
            <a:stretch>
              <a:fillRect/>
            </a:stretch>
          </p:blipFill>
          <p:spPr>
            <a:xfrm>
              <a:off x="9149238" y="3248988"/>
              <a:ext cx="2438400" cy="2438400"/>
            </a:xfrm>
            <a:prstGeom prst="rect">
              <a:avLst/>
            </a:prstGeom>
          </p:spPr>
        </p:pic>
      </p:gr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209C1-3C79-4B3E-992B-CF783E7EB998}"/>
              </a:ext>
            </a:extLst>
          </p:cNvPr>
          <p:cNvSpPr>
            <a:spLocks noGrp="1"/>
          </p:cNvSpPr>
          <p:nvPr>
            <p:ph type="title"/>
          </p:nvPr>
        </p:nvSpPr>
        <p:spPr>
          <a:xfrm>
            <a:off x="1050879" y="609601"/>
            <a:ext cx="9984266" cy="1216024"/>
          </a:xfrm>
        </p:spPr>
        <p:txBody>
          <a:bodyPr/>
          <a:lstStyle/>
          <a:p>
            <a:r>
              <a:rPr lang="en-US" dirty="0"/>
              <a:t>Thank you for Attending!</a:t>
            </a:r>
          </a:p>
        </p:txBody>
      </p:sp>
      <p:sp>
        <p:nvSpPr>
          <p:cNvPr id="3" name="Content Placeholder 2">
            <a:extLst>
              <a:ext uri="{FF2B5EF4-FFF2-40B4-BE49-F238E27FC236}">
                <a16:creationId xmlns:a16="http://schemas.microsoft.com/office/drawing/2014/main" id="{028CEAF6-5817-42CF-A5FB-10B794C93F12}"/>
              </a:ext>
            </a:extLst>
          </p:cNvPr>
          <p:cNvSpPr>
            <a:spLocks noGrp="1"/>
          </p:cNvSpPr>
          <p:nvPr>
            <p:ph idx="1"/>
          </p:nvPr>
        </p:nvSpPr>
        <p:spPr>
          <a:xfrm>
            <a:off x="1050879" y="1825624"/>
            <a:ext cx="10090242" cy="4428753"/>
          </a:xfrm>
        </p:spPr>
        <p:txBody>
          <a:bodyPr/>
          <a:lstStyle/>
          <a:p>
            <a:pPr marL="1588" indent="0" algn="ctr">
              <a:buNone/>
              <a:defRPr/>
            </a:pPr>
            <a:r>
              <a:rPr lang="en-US" dirty="0"/>
              <a:t>Please contact us whenever you need assistance.</a:t>
            </a:r>
          </a:p>
          <a:p>
            <a:pPr marL="0" indent="0">
              <a:buNone/>
            </a:pPr>
            <a:endParaRPr lang="en-US" dirty="0"/>
          </a:p>
          <a:p>
            <a:pPr marL="0" indent="0" algn="ctr">
              <a:buNone/>
            </a:pPr>
            <a:r>
              <a:rPr lang="en-US" dirty="0"/>
              <a:t>Child Nutrition &amp; Wellness</a:t>
            </a:r>
          </a:p>
          <a:p>
            <a:pPr marL="0" indent="0" algn="ctr">
              <a:buNone/>
            </a:pPr>
            <a:r>
              <a:rPr lang="en-US" dirty="0"/>
              <a:t>785-296-2276</a:t>
            </a:r>
          </a:p>
          <a:p>
            <a:pPr marL="0" indent="0" algn="ctr">
              <a:buNone/>
            </a:pPr>
            <a:r>
              <a:rPr lang="en-US" dirty="0">
                <a:hlinkClick r:id="rId3"/>
              </a:rPr>
              <a:t>www.kn-eat.org</a:t>
            </a:r>
            <a:r>
              <a:rPr lang="en-US" dirty="0"/>
              <a:t> </a:t>
            </a:r>
          </a:p>
        </p:txBody>
      </p:sp>
    </p:spTree>
    <p:extLst>
      <p:ext uri="{BB962C8B-B14F-4D97-AF65-F5344CB8AC3E}">
        <p14:creationId xmlns:p14="http://schemas.microsoft.com/office/powerpoint/2010/main" val="372408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2CABA-5E59-904D-8AD8-EC31B067B909}"/>
              </a:ext>
            </a:extLst>
          </p:cNvPr>
          <p:cNvSpPr>
            <a:spLocks noGrp="1"/>
          </p:cNvSpPr>
          <p:nvPr>
            <p:ph type="title"/>
          </p:nvPr>
        </p:nvSpPr>
        <p:spPr/>
        <p:txBody>
          <a:bodyPr>
            <a:normAutofit fontScale="90000"/>
          </a:bodyPr>
          <a:lstStyle/>
          <a:p>
            <a:r>
              <a:rPr lang="en-US"/>
              <a:t>Review of CACFP Meal Pattern for Grains </a:t>
            </a:r>
            <a:endParaRPr lang="en-US" dirty="0"/>
          </a:p>
        </p:txBody>
      </p:sp>
      <p:sp>
        <p:nvSpPr>
          <p:cNvPr id="9" name="Content Placeholder 8">
            <a:extLst>
              <a:ext uri="{FF2B5EF4-FFF2-40B4-BE49-F238E27FC236}">
                <a16:creationId xmlns:a16="http://schemas.microsoft.com/office/drawing/2014/main" id="{A0EFD8EF-B469-42B5-8CA9-F4B44EBA64A7}"/>
              </a:ext>
            </a:extLst>
          </p:cNvPr>
          <p:cNvSpPr>
            <a:spLocks noGrp="1"/>
          </p:cNvSpPr>
          <p:nvPr>
            <p:ph idx="1"/>
          </p:nvPr>
        </p:nvSpPr>
        <p:spPr>
          <a:xfrm>
            <a:off x="666315" y="1825624"/>
            <a:ext cx="4312086" cy="4626451"/>
          </a:xfrm>
        </p:spPr>
        <p:txBody>
          <a:bodyPr/>
          <a:lstStyle/>
          <a:p>
            <a:r>
              <a:rPr lang="en-US" dirty="0"/>
              <a:t>1-5 Years Old</a:t>
            </a:r>
          </a:p>
          <a:p>
            <a:pPr lvl="1"/>
            <a:r>
              <a:rPr lang="en-US" dirty="0"/>
              <a:t>½ ounce equivalent </a:t>
            </a:r>
          </a:p>
          <a:p>
            <a:r>
              <a:rPr lang="en-US" dirty="0"/>
              <a:t>6-18 Years Old</a:t>
            </a:r>
          </a:p>
          <a:p>
            <a:pPr lvl="1"/>
            <a:r>
              <a:rPr lang="en-US" dirty="0"/>
              <a:t> 1 ounce equivalent </a:t>
            </a:r>
          </a:p>
          <a:p>
            <a:r>
              <a:rPr lang="en-US" dirty="0"/>
              <a:t>Adults</a:t>
            </a:r>
          </a:p>
          <a:p>
            <a:pPr lvl="1"/>
            <a:r>
              <a:rPr lang="en-US" dirty="0"/>
              <a:t> 2 ounce equivalents for breakfast/lunch</a:t>
            </a:r>
          </a:p>
          <a:p>
            <a:pPr lvl="1"/>
            <a:r>
              <a:rPr lang="en-US" dirty="0"/>
              <a:t>1 ounce equivalent for snack</a:t>
            </a:r>
          </a:p>
        </p:txBody>
      </p:sp>
    </p:spTree>
    <p:extLst>
      <p:ext uri="{BB962C8B-B14F-4D97-AF65-F5344CB8AC3E}">
        <p14:creationId xmlns:p14="http://schemas.microsoft.com/office/powerpoint/2010/main" val="151387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lose-up of wheat growing in a field">
            <a:extLst>
              <a:ext uri="{FF2B5EF4-FFF2-40B4-BE49-F238E27FC236}">
                <a16:creationId xmlns:a16="http://schemas.microsoft.com/office/drawing/2014/main" id="{65E211C2-71F1-2546-95C0-735D46B73324}"/>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F8963C6-1C64-9D4A-ACD8-F734AA2ACD67}"/>
              </a:ext>
            </a:extLst>
          </p:cNvPr>
          <p:cNvSpPr>
            <a:spLocks noGrp="1"/>
          </p:cNvSpPr>
          <p:nvPr>
            <p:ph type="ctrTitle"/>
          </p:nvPr>
        </p:nvSpPr>
        <p:spPr/>
        <p:txBody>
          <a:bodyPr/>
          <a:lstStyle/>
          <a:p>
            <a:r>
              <a:rPr lang="en-US" dirty="0"/>
              <a:t>Using Ounce Equivalents for Grains in the Child and Adult Care Food Program (CACFP)</a:t>
            </a:r>
          </a:p>
        </p:txBody>
      </p:sp>
      <p:sp>
        <p:nvSpPr>
          <p:cNvPr id="5" name="Subtitle 4">
            <a:extLst>
              <a:ext uri="{FF2B5EF4-FFF2-40B4-BE49-F238E27FC236}">
                <a16:creationId xmlns:a16="http://schemas.microsoft.com/office/drawing/2014/main" id="{8DBA340D-6F6D-4131-95B2-11D64AC82CC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50694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18065F4B-7373-5741-809E-3C74EF9A97A2}"/>
              </a:ext>
            </a:extLst>
          </p:cNvPr>
          <p:cNvPicPr>
            <a:picLocks noGrp="1" noChangeAspect="1"/>
          </p:cNvPicPr>
          <p:nvPr>
            <p:ph idx="1"/>
          </p:nvPr>
        </p:nvPicPr>
        <p:blipFill rotWithShape="1">
          <a:blip r:embed="rId3"/>
          <a:stretch/>
        </p:blipFill>
        <p:spPr>
          <a:xfrm>
            <a:off x="904303" y="706976"/>
            <a:ext cx="4006160" cy="5060412"/>
          </a:xfrm>
          <a:prstGeom prst="rect">
            <a:avLst/>
          </a:prstGeom>
        </p:spPr>
      </p:pic>
      <p:graphicFrame>
        <p:nvGraphicFramePr>
          <p:cNvPr id="23" name="Content Placeholder 3">
            <a:extLst>
              <a:ext uri="{FF2B5EF4-FFF2-40B4-BE49-F238E27FC236}">
                <a16:creationId xmlns:a16="http://schemas.microsoft.com/office/drawing/2014/main" id="{949A8033-127B-4287-8A9E-951637B9523C}"/>
              </a:ext>
            </a:extLst>
          </p:cNvPr>
          <p:cNvGraphicFramePr>
            <a:graphicFrameLocks noGrp="1"/>
          </p:cNvGraphicFramePr>
          <p:nvPr>
            <p:ph sz="half" idx="4294967295"/>
            <p:extLst>
              <p:ext uri="{D42A27DB-BD31-4B8C-83A1-F6EECF244321}">
                <p14:modId xmlns:p14="http://schemas.microsoft.com/office/powerpoint/2010/main" val="2305355367"/>
              </p:ext>
            </p:extLst>
          </p:nvPr>
        </p:nvGraphicFramePr>
        <p:xfrm>
          <a:off x="5451405" y="1131887"/>
          <a:ext cx="6275057" cy="4594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34583683-DD7C-8145-BE45-FD66567A64A4}"/>
              </a:ext>
            </a:extLst>
          </p:cNvPr>
          <p:cNvSpPr txBox="1"/>
          <p:nvPr/>
        </p:nvSpPr>
        <p:spPr>
          <a:xfrm>
            <a:off x="2108684" y="5868124"/>
            <a:ext cx="7974629" cy="369332"/>
          </a:xfrm>
          <a:prstGeom prst="rect">
            <a:avLst/>
          </a:prstGeom>
          <a:solidFill>
            <a:schemeClr val="accent3">
              <a:lumMod val="40000"/>
              <a:lumOff val="60000"/>
            </a:schemeClr>
          </a:solidFill>
          <a:ln>
            <a:solidFill>
              <a:schemeClr val="tx1"/>
            </a:solidFill>
          </a:ln>
        </p:spPr>
        <p:txBody>
          <a:bodyPr wrap="square" rtlCol="0">
            <a:spAutoFit/>
          </a:bodyPr>
          <a:lstStyle/>
          <a:p>
            <a:r>
              <a:rPr lang="en-US" dirty="0"/>
              <a:t>https://</a:t>
            </a:r>
            <a:r>
              <a:rPr lang="en-US" dirty="0" err="1"/>
              <a:t>www.fns.usda.gov</a:t>
            </a:r>
            <a:r>
              <a:rPr lang="en-US" dirty="0"/>
              <a:t>/</a:t>
            </a:r>
            <a:r>
              <a:rPr lang="en-US" dirty="0" err="1"/>
              <a:t>tn</a:t>
            </a:r>
            <a:r>
              <a:rPr lang="en-US" dirty="0"/>
              <a:t>/using-ounce-equivalents-grains-</a:t>
            </a:r>
            <a:r>
              <a:rPr lang="en-US" dirty="0" err="1"/>
              <a:t>cacfp</a:t>
            </a:r>
            <a:endParaRPr lang="en-US" dirty="0"/>
          </a:p>
        </p:txBody>
      </p:sp>
      <p:sp>
        <p:nvSpPr>
          <p:cNvPr id="2" name="Title 1">
            <a:extLst>
              <a:ext uri="{FF2B5EF4-FFF2-40B4-BE49-F238E27FC236}">
                <a16:creationId xmlns:a16="http://schemas.microsoft.com/office/drawing/2014/main" id="{BB2AEF71-D8B9-124E-85B3-AC91064E3DE2}"/>
              </a:ext>
            </a:extLst>
          </p:cNvPr>
          <p:cNvSpPr>
            <a:spLocks noGrp="1"/>
          </p:cNvSpPr>
          <p:nvPr>
            <p:ph type="title"/>
          </p:nvPr>
        </p:nvSpPr>
        <p:spPr>
          <a:xfrm>
            <a:off x="5641676" y="374714"/>
            <a:ext cx="4006160" cy="1216024"/>
          </a:xfrm>
        </p:spPr>
        <p:txBody>
          <a:bodyPr vert="horz" lIns="91440" tIns="45720" rIns="91440" bIns="45720" rtlCol="0" anchor="ctr">
            <a:normAutofit fontScale="90000"/>
          </a:bodyPr>
          <a:lstStyle/>
          <a:p>
            <a:pPr algn="l"/>
            <a:r>
              <a:rPr lang="en-US" dirty="0"/>
              <a:t>Using the Grains Measuring Chart</a:t>
            </a:r>
          </a:p>
        </p:txBody>
      </p:sp>
    </p:spTree>
    <p:extLst>
      <p:ext uri="{BB962C8B-B14F-4D97-AF65-F5344CB8AC3E}">
        <p14:creationId xmlns:p14="http://schemas.microsoft.com/office/powerpoint/2010/main" val="4086990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5" descr="Text&#10;&#10;Description automatically generated">
            <a:extLst>
              <a:ext uri="{FF2B5EF4-FFF2-40B4-BE49-F238E27FC236}">
                <a16:creationId xmlns:a16="http://schemas.microsoft.com/office/drawing/2014/main" id="{3B32FC42-5C88-4107-BB6B-F4CCE4C3FFBC}"/>
              </a:ext>
            </a:extLst>
          </p:cNvPr>
          <p:cNvPicPr>
            <a:picLocks noChangeAspect="1"/>
          </p:cNvPicPr>
          <p:nvPr/>
        </p:nvPicPr>
        <p:blipFill rotWithShape="1">
          <a:blip r:embed="rId3"/>
          <a:stretch/>
        </p:blipFill>
        <p:spPr>
          <a:xfrm>
            <a:off x="3989654" y="1061988"/>
            <a:ext cx="4243904" cy="5360721"/>
          </a:xfrm>
          <a:prstGeom prst="rect">
            <a:avLst/>
          </a:prstGeom>
        </p:spPr>
      </p:pic>
      <p:sp>
        <p:nvSpPr>
          <p:cNvPr id="2" name="Title 1">
            <a:extLst>
              <a:ext uri="{FF2B5EF4-FFF2-40B4-BE49-F238E27FC236}">
                <a16:creationId xmlns:a16="http://schemas.microsoft.com/office/drawing/2014/main" id="{7C85E826-4B7C-EE45-AA81-DFB09EFCB40A}"/>
              </a:ext>
            </a:extLst>
          </p:cNvPr>
          <p:cNvSpPr>
            <a:spLocks noGrp="1"/>
          </p:cNvSpPr>
          <p:nvPr>
            <p:ph type="title"/>
          </p:nvPr>
        </p:nvSpPr>
        <p:spPr/>
        <p:txBody>
          <a:bodyPr/>
          <a:lstStyle/>
          <a:p>
            <a:r>
              <a:rPr lang="en-US"/>
              <a:t>Using the Grains Measuring Chart</a:t>
            </a:r>
            <a:endParaRPr lang="en-US" dirty="0"/>
          </a:p>
        </p:txBody>
      </p:sp>
      <p:sp>
        <p:nvSpPr>
          <p:cNvPr id="16" name="Rectangle 15">
            <a:extLst>
              <a:ext uri="{FF2B5EF4-FFF2-40B4-BE49-F238E27FC236}">
                <a16:creationId xmlns:a16="http://schemas.microsoft.com/office/drawing/2014/main" id="{AA51E98C-3A40-448B-AA3F-57B263D17EF6}"/>
              </a:ext>
            </a:extLst>
          </p:cNvPr>
          <p:cNvSpPr/>
          <p:nvPr/>
        </p:nvSpPr>
        <p:spPr>
          <a:xfrm>
            <a:off x="4745474" y="2532888"/>
            <a:ext cx="950976" cy="9462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DC7B4F-4990-487A-8890-A0AE0763D6DE}"/>
              </a:ext>
            </a:extLst>
          </p:cNvPr>
          <p:cNvSpPr/>
          <p:nvPr/>
        </p:nvSpPr>
        <p:spPr>
          <a:xfrm>
            <a:off x="5696450" y="2532888"/>
            <a:ext cx="1140767" cy="9464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7086C7-EA5A-4FF7-94CA-DD89457B0159}"/>
              </a:ext>
            </a:extLst>
          </p:cNvPr>
          <p:cNvSpPr/>
          <p:nvPr/>
        </p:nvSpPr>
        <p:spPr>
          <a:xfrm>
            <a:off x="6837218" y="2532888"/>
            <a:ext cx="1259378" cy="930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90CE712-DA18-464B-9651-7A9A58EDA7A7}"/>
              </a:ext>
            </a:extLst>
          </p:cNvPr>
          <p:cNvSpPr/>
          <p:nvPr/>
        </p:nvSpPr>
        <p:spPr>
          <a:xfrm>
            <a:off x="4068448" y="3487470"/>
            <a:ext cx="4060306" cy="24286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23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0" grpId="0" animBg="1"/>
      <p:bldP spid="20" grpId="1" animBg="1"/>
      <p:bldP spid="21" grpId="0" animBg="1"/>
      <p:bldP spid="21" grpId="1"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E826-4B7C-EE45-AA81-DFB09EFCB40A}"/>
              </a:ext>
            </a:extLst>
          </p:cNvPr>
          <p:cNvSpPr>
            <a:spLocks noGrp="1"/>
          </p:cNvSpPr>
          <p:nvPr>
            <p:ph type="title"/>
          </p:nvPr>
        </p:nvSpPr>
        <p:spPr/>
        <p:txBody>
          <a:bodyPr/>
          <a:lstStyle/>
          <a:p>
            <a:r>
              <a:rPr lang="en-US"/>
              <a:t>Using the Grains Measuring Chart</a:t>
            </a:r>
            <a:endParaRPr lang="en-US" dirty="0"/>
          </a:p>
        </p:txBody>
      </p:sp>
      <p:pic>
        <p:nvPicPr>
          <p:cNvPr id="6" name="Content Placeholder 5" descr="Table&#10;&#10;Description automatically generated">
            <a:extLst>
              <a:ext uri="{FF2B5EF4-FFF2-40B4-BE49-F238E27FC236}">
                <a16:creationId xmlns:a16="http://schemas.microsoft.com/office/drawing/2014/main" id="{434FC33A-6723-B846-AECC-AEDCC9765F45}"/>
              </a:ext>
            </a:extLst>
          </p:cNvPr>
          <p:cNvPicPr>
            <a:picLocks noGrp="1" noChangeAspect="1"/>
          </p:cNvPicPr>
          <p:nvPr>
            <p:ph idx="1"/>
          </p:nvPr>
        </p:nvPicPr>
        <p:blipFill>
          <a:blip r:embed="rId3"/>
          <a:stretch>
            <a:fillRect/>
          </a:stretch>
        </p:blipFill>
        <p:spPr>
          <a:xfrm>
            <a:off x="8077772" y="1588608"/>
            <a:ext cx="3372909" cy="4676775"/>
          </a:xfrm>
        </p:spPr>
      </p:pic>
      <p:pic>
        <p:nvPicPr>
          <p:cNvPr id="8" name="Content Placeholder 7" descr="Table&#10;&#10;Description automatically generated">
            <a:extLst>
              <a:ext uri="{FF2B5EF4-FFF2-40B4-BE49-F238E27FC236}">
                <a16:creationId xmlns:a16="http://schemas.microsoft.com/office/drawing/2014/main" id="{59D79750-D9E0-524A-BD22-AF962CE7373E}"/>
              </a:ext>
            </a:extLst>
          </p:cNvPr>
          <p:cNvPicPr>
            <a:picLocks noGrp="1" noChangeAspect="1"/>
          </p:cNvPicPr>
          <p:nvPr>
            <p:ph sz="half" idx="4294967295"/>
          </p:nvPr>
        </p:nvPicPr>
        <p:blipFill rotWithShape="1">
          <a:blip r:embed="rId4"/>
          <a:srcRect t="1" b="1305"/>
          <a:stretch/>
        </p:blipFill>
        <p:spPr>
          <a:xfrm>
            <a:off x="4391395" y="1595094"/>
            <a:ext cx="3409210" cy="4664012"/>
          </a:xfrm>
        </p:spPr>
      </p:pic>
      <p:pic>
        <p:nvPicPr>
          <p:cNvPr id="12" name="Picture 11" descr="Table&#10;&#10;Description automatically generated">
            <a:extLst>
              <a:ext uri="{FF2B5EF4-FFF2-40B4-BE49-F238E27FC236}">
                <a16:creationId xmlns:a16="http://schemas.microsoft.com/office/drawing/2014/main" id="{71A6B11F-5E09-6945-B91F-C4786DB1C1A8}"/>
              </a:ext>
            </a:extLst>
          </p:cNvPr>
          <p:cNvPicPr>
            <a:picLocks noChangeAspect="1"/>
          </p:cNvPicPr>
          <p:nvPr/>
        </p:nvPicPr>
        <p:blipFill>
          <a:blip r:embed="rId5"/>
          <a:stretch>
            <a:fillRect/>
          </a:stretch>
        </p:blipFill>
        <p:spPr>
          <a:xfrm>
            <a:off x="721849" y="1598447"/>
            <a:ext cx="3408550" cy="4664012"/>
          </a:xfrm>
          <a:prstGeom prst="rect">
            <a:avLst/>
          </a:prstGeom>
        </p:spPr>
      </p:pic>
    </p:spTree>
    <p:extLst>
      <p:ext uri="{BB962C8B-B14F-4D97-AF65-F5344CB8AC3E}">
        <p14:creationId xmlns:p14="http://schemas.microsoft.com/office/powerpoint/2010/main" val="558144098"/>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14241</TotalTime>
  <Words>7191</Words>
  <Application>Microsoft Office PowerPoint</Application>
  <PresentationFormat>Widescreen</PresentationFormat>
  <Paragraphs>649</Paragraphs>
  <Slides>49</Slides>
  <Notes>49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Batang</vt:lpstr>
      <vt:lpstr>Arial</vt:lpstr>
      <vt:lpstr>Calibri</vt:lpstr>
      <vt:lpstr>Century Gothic</vt:lpstr>
      <vt:lpstr>Open Sans</vt:lpstr>
      <vt:lpstr>Times New Roman</vt:lpstr>
      <vt:lpstr>Wingdings</vt:lpstr>
      <vt:lpstr>ArchiveVTI</vt:lpstr>
      <vt:lpstr>Quick Train on Grains</vt:lpstr>
      <vt:lpstr>Class Logistics</vt:lpstr>
      <vt:lpstr>Objectives</vt:lpstr>
      <vt:lpstr>What is an Ounce Equivalent? </vt:lpstr>
      <vt:lpstr>Review of CACFP Meal Pattern for Grains </vt:lpstr>
      <vt:lpstr>Using Ounce Equivalents for Grains in the Child and Adult Care Food Program (CACFP)</vt:lpstr>
      <vt:lpstr>Using the Grains Measuring Chart</vt:lpstr>
      <vt:lpstr>Using the Grains Measuring Chart</vt:lpstr>
      <vt:lpstr>Using the Grains Measuring Chart</vt:lpstr>
      <vt:lpstr>Using the Grains Measuring Chart</vt:lpstr>
      <vt:lpstr>Using the Nutrition Facts Label</vt:lpstr>
      <vt:lpstr>Using the Grains Measuring Tool</vt:lpstr>
      <vt:lpstr>Example 1…</vt:lpstr>
      <vt:lpstr>Example 1…</vt:lpstr>
      <vt:lpstr>Example 1…</vt:lpstr>
      <vt:lpstr>Example 1…</vt:lpstr>
      <vt:lpstr>Example 2…</vt:lpstr>
      <vt:lpstr>Example 2…</vt:lpstr>
      <vt:lpstr>Example 2…</vt:lpstr>
      <vt:lpstr>Example 2…</vt:lpstr>
      <vt:lpstr>Poll #1</vt:lpstr>
      <vt:lpstr>Poll #2</vt:lpstr>
      <vt:lpstr>Using the Nutrition Facts Label with the Grains Measuring Chart</vt:lpstr>
      <vt:lpstr>Using the Nutrition Facts Label</vt:lpstr>
      <vt:lpstr>Example 3…</vt:lpstr>
      <vt:lpstr>Example 3…</vt:lpstr>
      <vt:lpstr>Example 3…</vt:lpstr>
      <vt:lpstr>Example 3…</vt:lpstr>
      <vt:lpstr>Example 3…</vt:lpstr>
      <vt:lpstr>Example 4…</vt:lpstr>
      <vt:lpstr>Example 4…</vt:lpstr>
      <vt:lpstr>Example 4…</vt:lpstr>
      <vt:lpstr>Example 4…</vt:lpstr>
      <vt:lpstr>Example 4…</vt:lpstr>
      <vt:lpstr>Example 4…</vt:lpstr>
      <vt:lpstr>Example 4…</vt:lpstr>
      <vt:lpstr>Example 5…</vt:lpstr>
      <vt:lpstr>Example 5…</vt:lpstr>
      <vt:lpstr>Example 5…</vt:lpstr>
      <vt:lpstr>Example 5…</vt:lpstr>
      <vt:lpstr>Example 5…</vt:lpstr>
      <vt:lpstr>Example 5…</vt:lpstr>
      <vt:lpstr>Example 6…</vt:lpstr>
      <vt:lpstr>Poll #3</vt:lpstr>
      <vt:lpstr>Poll #4</vt:lpstr>
      <vt:lpstr>Summary</vt:lpstr>
      <vt:lpstr>USDA Nondiscrimination Statement</vt:lpstr>
      <vt:lpstr>Class Attendance</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Quick-Train on Grains</dc:title>
  <dc:creator>Jordan Scarlett</dc:creator>
  <cp:lastModifiedBy>Pam Rosebaugh</cp:lastModifiedBy>
  <cp:revision>186</cp:revision>
  <dcterms:created xsi:type="dcterms:W3CDTF">2021-07-10T15:59:26Z</dcterms:created>
  <dcterms:modified xsi:type="dcterms:W3CDTF">2021-08-18T17:24:10Z</dcterms:modified>
</cp:coreProperties>
</file>