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4"/>
    <p:sldMasterId id="2147483880" r:id="rId5"/>
    <p:sldMasterId id="2147483892" r:id="rId6"/>
  </p:sldMasterIdLst>
  <p:notesMasterIdLst>
    <p:notesMasterId r:id="rId55"/>
  </p:notesMasterIdLst>
  <p:handoutMasterIdLst>
    <p:handoutMasterId r:id="rId56"/>
  </p:handoutMasterIdLst>
  <p:sldIdLst>
    <p:sldId id="316" r:id="rId7"/>
    <p:sldId id="570" r:id="rId8"/>
    <p:sldId id="303" r:id="rId9"/>
    <p:sldId id="396" r:id="rId10"/>
    <p:sldId id="314" r:id="rId11"/>
    <p:sldId id="422" r:id="rId12"/>
    <p:sldId id="399" r:id="rId13"/>
    <p:sldId id="437" r:id="rId14"/>
    <p:sldId id="435" r:id="rId15"/>
    <p:sldId id="425" r:id="rId16"/>
    <p:sldId id="414" r:id="rId17"/>
    <p:sldId id="428" r:id="rId18"/>
    <p:sldId id="415" r:id="rId19"/>
    <p:sldId id="421" r:id="rId20"/>
    <p:sldId id="400" r:id="rId21"/>
    <p:sldId id="429" r:id="rId22"/>
    <p:sldId id="361" r:id="rId23"/>
    <p:sldId id="401" r:id="rId24"/>
    <p:sldId id="410" r:id="rId25"/>
    <p:sldId id="320" r:id="rId26"/>
    <p:sldId id="427" r:id="rId27"/>
    <p:sldId id="430" r:id="rId28"/>
    <p:sldId id="405" r:id="rId29"/>
    <p:sldId id="406" r:id="rId30"/>
    <p:sldId id="416" r:id="rId31"/>
    <p:sldId id="423" r:id="rId32"/>
    <p:sldId id="434" r:id="rId33"/>
    <p:sldId id="397" r:id="rId34"/>
    <p:sldId id="426" r:id="rId35"/>
    <p:sldId id="409" r:id="rId36"/>
    <p:sldId id="403" r:id="rId37"/>
    <p:sldId id="417" r:id="rId38"/>
    <p:sldId id="431" r:id="rId39"/>
    <p:sldId id="418" r:id="rId40"/>
    <p:sldId id="420" r:id="rId41"/>
    <p:sldId id="432" r:id="rId42"/>
    <p:sldId id="419" r:id="rId43"/>
    <p:sldId id="402" r:id="rId44"/>
    <p:sldId id="398" r:id="rId45"/>
    <p:sldId id="408" r:id="rId46"/>
    <p:sldId id="424" r:id="rId47"/>
    <p:sldId id="384" r:id="rId48"/>
    <p:sldId id="395" r:id="rId49"/>
    <p:sldId id="571" r:id="rId50"/>
    <p:sldId id="383" r:id="rId51"/>
    <p:sldId id="318" r:id="rId52"/>
    <p:sldId id="288" r:id="rId53"/>
    <p:sldId id="436"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J. Steinlage" initials="HJS" lastIdx="13" clrIdx="0">
    <p:extLst>
      <p:ext uri="{19B8F6BF-5375-455C-9EA6-DF929625EA0E}">
        <p15:presenceInfo xmlns:p15="http://schemas.microsoft.com/office/powerpoint/2012/main" userId="Holly J. Steinlage" providerId="None"/>
      </p:ext>
    </p:extLst>
  </p:cmAuthor>
  <p:cmAuthor id="2" name="Holly J. Steinlage" initials="HJS [2]" lastIdx="21" clrIdx="1">
    <p:extLst>
      <p:ext uri="{19B8F6BF-5375-455C-9EA6-DF929625EA0E}">
        <p15:presenceInfo xmlns:p15="http://schemas.microsoft.com/office/powerpoint/2012/main" userId="S-1-5-21-3991781186-3178972888-1074896750-14699" providerId="AD"/>
      </p:ext>
    </p:extLst>
  </p:cmAuthor>
  <p:cmAuthor id="3" name="Rachel Schiferl" initials="RS" lastIdx="17" clrIdx="2">
    <p:extLst>
      <p:ext uri="{19B8F6BF-5375-455C-9EA6-DF929625EA0E}">
        <p15:presenceInfo xmlns:p15="http://schemas.microsoft.com/office/powerpoint/2012/main" userId="S-1-5-21-3991781186-3178972888-1074896750-16172" providerId="AD"/>
      </p:ext>
    </p:extLst>
  </p:cmAuthor>
  <p:cmAuthor id="4" name="Pam Rosebaugh" initials="PR" lastIdx="8" clrIdx="3">
    <p:extLst>
      <p:ext uri="{19B8F6BF-5375-455C-9EA6-DF929625EA0E}">
        <p15:presenceInfo xmlns:p15="http://schemas.microsoft.com/office/powerpoint/2012/main" userId="S-1-5-21-3991781186-3178972888-1074896750-1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C5F7"/>
    <a:srgbClr val="EC6EEC"/>
    <a:srgbClr val="7FA82A"/>
    <a:srgbClr val="DB669A"/>
    <a:srgbClr val="E58F9A"/>
    <a:srgbClr val="DF699D"/>
    <a:srgbClr val="FDDE7D"/>
    <a:srgbClr val="A0C449"/>
    <a:srgbClr val="9CBF44"/>
    <a:srgbClr val="059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1" autoAdjust="0"/>
    <p:restoredTop sz="86082" autoAdjust="0"/>
  </p:normalViewPr>
  <p:slideViewPr>
    <p:cSldViewPr snapToGrid="0">
      <p:cViewPr varScale="1">
        <p:scale>
          <a:sx n="95" d="100"/>
          <a:sy n="95" d="100"/>
        </p:scale>
        <p:origin x="660" y="84"/>
      </p:cViewPr>
      <p:guideLst/>
    </p:cSldViewPr>
  </p:slideViewPr>
  <p:notesTextViewPr>
    <p:cViewPr>
      <p:scale>
        <a:sx n="3" d="2"/>
        <a:sy n="3" d="2"/>
      </p:scale>
      <p:origin x="0" y="0"/>
    </p:cViewPr>
  </p:notesTextViewPr>
  <p:sorterViewPr>
    <p:cViewPr varScale="1">
      <p:scale>
        <a:sx n="1" d="1"/>
        <a:sy n="1" d="1"/>
      </p:scale>
      <p:origin x="0" y="-8940"/>
    </p:cViewPr>
  </p:sorterViewPr>
  <p:notesViewPr>
    <p:cSldViewPr snapToGrid="0">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2824E-E19F-4527-827B-CF538724045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34D8127-C5F1-4D6E-BC10-439561261C7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latin typeface="Arial" panose="020B0604020202020204" pitchFamily="34" charset="0"/>
                <a:cs typeface="Arial" panose="020B0604020202020204" pitchFamily="34" charset="0"/>
              </a:rPr>
              <a:t>6/2021</a:t>
            </a:r>
          </a:p>
        </p:txBody>
      </p:sp>
      <p:sp>
        <p:nvSpPr>
          <p:cNvPr id="4" name="Footer Placeholder 3">
            <a:extLst>
              <a:ext uri="{FF2B5EF4-FFF2-40B4-BE49-F238E27FC236}">
                <a16:creationId xmlns:a16="http://schemas.microsoft.com/office/drawing/2014/main" id="{DD22265F-CEA7-4E49-A648-01437509E185}"/>
              </a:ext>
            </a:extLst>
          </p:cNvPr>
          <p:cNvSpPr>
            <a:spLocks noGrp="1"/>
          </p:cNvSpPr>
          <p:nvPr>
            <p:ph type="ftr" sz="quarter" idx="2"/>
          </p:nvPr>
        </p:nvSpPr>
        <p:spPr>
          <a:xfrm>
            <a:off x="0" y="8829675"/>
            <a:ext cx="6458673" cy="466725"/>
          </a:xfrm>
          <a:prstGeom prst="rect">
            <a:avLst/>
          </a:prstGeom>
        </p:spPr>
        <p:txBody>
          <a:bodyPr vert="horz" lIns="91440" tIns="45720" rIns="91440" bIns="45720" rtlCol="0" anchor="b"/>
          <a:lstStyle>
            <a:lvl1pPr algn="l">
              <a:defRPr sz="1200"/>
            </a:lvl1pPr>
          </a:lstStyle>
          <a:p>
            <a:r>
              <a:rPr lang="en-US" dirty="0">
                <a:latin typeface="Arial" panose="020B0604020202020204" pitchFamily="34" charset="0"/>
                <a:cs typeface="Arial" panose="020B0604020202020204" pitchFamily="34" charset="0"/>
              </a:rPr>
              <a:t>Reducing the Risk of Choking * Child Nutrition &amp; Wellness, KSDE</a:t>
            </a:r>
          </a:p>
        </p:txBody>
      </p:sp>
      <p:sp>
        <p:nvSpPr>
          <p:cNvPr id="5" name="Slide Number Placeholder 4">
            <a:extLst>
              <a:ext uri="{FF2B5EF4-FFF2-40B4-BE49-F238E27FC236}">
                <a16:creationId xmlns:a16="http://schemas.microsoft.com/office/drawing/2014/main" id="{352278A6-DCDC-42EA-B88D-44EFDC1DCE40}"/>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A78FBB-D350-4299-9F22-775340A7CB13}"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7103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cs typeface="Arial" panose="020B0604020202020204" pitchFamily="34" charset="0"/>
              </a:defRPr>
            </a:lvl1pPr>
          </a:lstStyle>
          <a:p>
            <a:r>
              <a:rPr lang="en-US" dirty="0"/>
              <a:t>6/2021</a:t>
            </a:r>
          </a:p>
        </p:txBody>
      </p:sp>
      <p:sp>
        <p:nvSpPr>
          <p:cNvPr id="4" name="Slide Image Placeholder 3"/>
          <p:cNvSpPr>
            <a:spLocks noGrp="1" noRot="1" noChangeAspect="1"/>
          </p:cNvSpPr>
          <p:nvPr>
            <p:ph type="sldImg" idx="2"/>
          </p:nvPr>
        </p:nvSpPr>
        <p:spPr>
          <a:xfrm>
            <a:off x="1335720" y="570606"/>
            <a:ext cx="4338960" cy="244128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3116061"/>
            <a:ext cx="5608320" cy="5609733"/>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8"/>
            <a:ext cx="5525668" cy="466432"/>
          </a:xfrm>
          <a:prstGeom prst="rect">
            <a:avLst/>
          </a:prstGeom>
        </p:spPr>
        <p:txBody>
          <a:bodyPr vert="horz" lIns="93177" tIns="46589" rIns="93177" bIns="46589" rtlCol="0" anchor="b"/>
          <a:lstStyle>
            <a:lvl1pPr algn="l">
              <a:defRPr sz="1200">
                <a:latin typeface="Arial" panose="020B0604020202020204" pitchFamily="34" charset="0"/>
                <a:cs typeface="Arial" panose="020B0604020202020204" pitchFamily="34" charset="0"/>
              </a:defRPr>
            </a:lvl1pPr>
          </a:lstStyle>
          <a:p>
            <a:r>
              <a:rPr lang="en-US" dirty="0"/>
              <a:t>Reducing the Risk of Choking * Child Nutrition &amp; Wellness, KSDE</a:t>
            </a:r>
          </a:p>
        </p:txBody>
      </p:sp>
      <p:sp>
        <p:nvSpPr>
          <p:cNvPr id="7" name="Slide Number Placeholder 6"/>
          <p:cNvSpPr>
            <a:spLocks noGrp="1"/>
          </p:cNvSpPr>
          <p:nvPr>
            <p:ph type="sldNum" sz="quarter" idx="5"/>
          </p:nvPr>
        </p:nvSpPr>
        <p:spPr>
          <a:xfrm>
            <a:off x="3970938" y="8829968"/>
            <a:ext cx="3037840" cy="466432"/>
          </a:xfrm>
          <a:prstGeom prst="rect">
            <a:avLst/>
          </a:prstGeom>
        </p:spPr>
        <p:txBody>
          <a:bodyPr vert="horz" lIns="93177" tIns="46589" rIns="93177" bIns="46589" rtlCol="0" anchor="b"/>
          <a:lstStyle>
            <a:lvl1pPr algn="r">
              <a:defRPr sz="1200">
                <a:latin typeface="Arial" panose="020B0604020202020204" pitchFamily="34" charset="0"/>
                <a:cs typeface="Arial" panose="020B0604020202020204" pitchFamily="34" charset="0"/>
              </a:defRPr>
            </a:lvl1pPr>
          </a:lstStyle>
          <a:p>
            <a:fld id="{B03B681A-0971-437A-97B1-44BF12E3167A}" type="slidenum">
              <a:rPr lang="en-US" smtClean="0"/>
              <a:pPr/>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lidstarts.com/food-pocketing-why-baby-shoves-too-much-food-in-their-mout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olidstarts.com/foods/black-bean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olidstarts.com/foods/tomato/"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olidstarts.com/foods/blueberrie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solidstarts.com/what-you-must-know-before-giving-citrus-to-babie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RrbZuP-pj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otes Placeholder 25">
            <a:extLst>
              <a:ext uri="{FF2B5EF4-FFF2-40B4-BE49-F238E27FC236}">
                <a16:creationId xmlns:a16="http://schemas.microsoft.com/office/drawing/2014/main" id="{5888EADE-E663-4F31-BD56-16F0AE135803}"/>
              </a:ext>
            </a:extLst>
          </p:cNvPr>
          <p:cNvSpPr>
            <a:spLocks noGrp="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Show this slide as the participants arrive.  </a:t>
            </a:r>
          </a:p>
          <a:p>
            <a:r>
              <a:rPr lang="en-US" altLang="en-US" i="1" dirty="0">
                <a:latin typeface="Times New Roman" panose="02020603050405020304" pitchFamily="18" charset="0"/>
                <a:cs typeface="Times New Roman" panose="02020603050405020304" pitchFamily="18" charset="0"/>
              </a:rPr>
              <a:t>Turn on live transcription.</a:t>
            </a:r>
          </a:p>
          <a:p>
            <a:r>
              <a:rPr lang="en-US" altLang="en-US" i="1" dirty="0">
                <a:latin typeface="Times New Roman" panose="02020603050405020304" pitchFamily="18" charset="0"/>
                <a:cs typeface="Times New Roman" panose="02020603050405020304" pitchFamily="18" charset="0"/>
              </a:rPr>
              <a:t>Start Recording – to cloud.</a:t>
            </a:r>
          </a:p>
          <a:p>
            <a:r>
              <a:rPr lang="en-US" altLang="en-US" i="1" dirty="0">
                <a:latin typeface="Times New Roman" panose="02020603050405020304" pitchFamily="18" charset="0"/>
                <a:cs typeface="Times New Roman" panose="02020603050405020304" pitchFamily="18" charset="0"/>
              </a:rPr>
              <a:t>Post slides in chat box.</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Welcome the participants as they enter the room and perform periodic sound checks prior to the start of the class. As participants enter the zoom class, explain that the slide handout can be downloaded from the chat box OR emailed to them by sending an email to the person listed on the slide. Encourage participants to practice the mute/unmute and chat features of Zoom while waiting for the class to begin.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At the designated starting time, thank participants for coming, introduce yourself and co-presenters and welcome them to the class. </a:t>
            </a:r>
          </a:p>
          <a:p>
            <a:endParaRPr lang="en-US" dirty="0"/>
          </a:p>
          <a:p>
            <a:r>
              <a:rPr lang="en-US" dirty="0"/>
              <a:t>Welcome to Reducing the Risk of Choking!</a:t>
            </a:r>
          </a:p>
          <a:p>
            <a:endParaRPr lang="en-US" dirty="0"/>
          </a:p>
          <a:p>
            <a:r>
              <a:rPr lang="en-US" dirty="0"/>
              <a:t>Children under the age of 4 are at a high risk of choking while eating. Young children are still learning how to chew food properly, and they often swallow food whole and their small airways can become easily blocked. This training will discuss actions child care providers can take to help reduce children’s risk of choking when eating.</a:t>
            </a:r>
          </a:p>
          <a:p>
            <a:endParaRPr lang="en-US" dirty="0"/>
          </a:p>
        </p:txBody>
      </p:sp>
      <p:sp>
        <p:nvSpPr>
          <p:cNvPr id="7" name="Slide Image Placeholder 6">
            <a:extLst>
              <a:ext uri="{FF2B5EF4-FFF2-40B4-BE49-F238E27FC236}">
                <a16:creationId xmlns:a16="http://schemas.microsoft.com/office/drawing/2014/main" id="{3BDEBA7A-77CC-436E-9EC7-6E718B2CECF4}"/>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53902CC5-9C4F-416D-ADEF-0F35168509B0}"/>
              </a:ext>
            </a:extLst>
          </p:cNvPr>
          <p:cNvSpPr>
            <a:spLocks noGrp="1"/>
          </p:cNvSpPr>
          <p:nvPr>
            <p:ph type="sldNum" sz="quarter" idx="5"/>
          </p:nvPr>
        </p:nvSpPr>
        <p:spPr/>
        <p:txBody>
          <a:bodyPr/>
          <a:lstStyle/>
          <a:p>
            <a:fld id="{B03B681A-0971-437A-97B1-44BF12E3167A}" type="slidenum">
              <a:rPr lang="en-US" smtClean="0"/>
              <a:pPr/>
              <a:t>1</a:t>
            </a:fld>
            <a:endParaRPr lang="en-US" dirty="0"/>
          </a:p>
        </p:txBody>
      </p:sp>
      <p:sp>
        <p:nvSpPr>
          <p:cNvPr id="3" name="Footer Placeholder 2">
            <a:extLst>
              <a:ext uri="{FF2B5EF4-FFF2-40B4-BE49-F238E27FC236}">
                <a16:creationId xmlns:a16="http://schemas.microsoft.com/office/drawing/2014/main" id="{4911FBCA-F874-4887-AFFD-7F2370DE1DCE}"/>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984FE807-276C-4D08-B06A-392B6801304D}"/>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96777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Eating provides a very important opportunity for young children to learn about their environment through the taste and textures of food as well as to develop new skills.  </a:t>
            </a:r>
          </a:p>
          <a:p>
            <a:endParaRPr lang="en-US" dirty="0"/>
          </a:p>
          <a:p>
            <a:r>
              <a:rPr lang="en-US" dirty="0"/>
              <a:t>Overstuffing and food pocketing can happen when children are eating too fast and haven't mastered chewing skills or he/she is excited about eating new flavors and textures and stuffs food in the mouth all at once! Sometimes young children stuff their mouths to learn about their mouths and the boundaries of their mouths or may simply be trying to figure out how much food is too much to put in the mouth. </a:t>
            </a:r>
          </a:p>
          <a:p>
            <a:endParaRPr lang="en-US" dirty="0"/>
          </a:p>
          <a:p>
            <a:r>
              <a:rPr lang="en-US" dirty="0"/>
              <a:t>Although typically not an acceptable adult behavior, spitting food out is a normal part of development.  </a:t>
            </a:r>
          </a:p>
          <a:p>
            <a:endParaRPr lang="en-US" dirty="0"/>
          </a:p>
          <a:p>
            <a:r>
              <a:rPr lang="en-US" dirty="0"/>
              <a:t>In the case of overstuffing or pocketing, prevention is the best remedy because these can increase the risk of choking. </a:t>
            </a:r>
          </a:p>
        </p:txBody>
      </p:sp>
      <p:sp>
        <p:nvSpPr>
          <p:cNvPr id="7" name="Slide Image Placeholder 6">
            <a:extLst>
              <a:ext uri="{FF2B5EF4-FFF2-40B4-BE49-F238E27FC236}">
                <a16:creationId xmlns:a16="http://schemas.microsoft.com/office/drawing/2014/main" id="{2F67DFCF-14DB-4E9A-B9E1-D7DCBDB3AFDA}"/>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FBCA9DA9-D9EB-49AC-B300-FE79BD2EF643}"/>
              </a:ext>
            </a:extLst>
          </p:cNvPr>
          <p:cNvSpPr>
            <a:spLocks noGrp="1"/>
          </p:cNvSpPr>
          <p:nvPr>
            <p:ph type="sldNum" sz="quarter" idx="5"/>
          </p:nvPr>
        </p:nvSpPr>
        <p:spPr/>
        <p:txBody>
          <a:bodyPr/>
          <a:lstStyle/>
          <a:p>
            <a:fld id="{B03B681A-0971-437A-97B1-44BF12E3167A}" type="slidenum">
              <a:rPr lang="en-US" smtClean="0"/>
              <a:pPr/>
              <a:t>10</a:t>
            </a:fld>
            <a:endParaRPr lang="en-US" dirty="0"/>
          </a:p>
        </p:txBody>
      </p:sp>
      <p:sp>
        <p:nvSpPr>
          <p:cNvPr id="4" name="Footer Placeholder 3">
            <a:extLst>
              <a:ext uri="{FF2B5EF4-FFF2-40B4-BE49-F238E27FC236}">
                <a16:creationId xmlns:a16="http://schemas.microsoft.com/office/drawing/2014/main" id="{9DE1B48A-33FA-4264-90EB-FC74D3583D33}"/>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0BCD3B2F-0C82-439A-A2C8-39BAA2A9173F}"/>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41714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3116061"/>
            <a:ext cx="5736631" cy="5609733"/>
          </a:xfrm>
        </p:spPr>
        <p:txBody>
          <a:bodyPr/>
          <a:lstStyle/>
          <a:p>
            <a:r>
              <a:rPr lang="en-US" sz="1100" dirty="0"/>
              <a:t>Overstuffing is common in older infants and toddlers. Overstuffing occurs due to a variety of reasons:</a:t>
            </a:r>
          </a:p>
          <a:p>
            <a:pPr marL="171450" indent="-171450">
              <a:buFont typeface="Arial" panose="020B0604020202020204" pitchFamily="34" charset="0"/>
              <a:buChar char="•"/>
            </a:pPr>
            <a:r>
              <a:rPr lang="en-US" sz="1100" dirty="0"/>
              <a:t>Child is still learning how much food is too much.</a:t>
            </a:r>
          </a:p>
          <a:p>
            <a:pPr marL="171450" indent="-171450">
              <a:buFont typeface="Arial" panose="020B0604020202020204" pitchFamily="34" charset="0"/>
              <a:buChar char="•"/>
            </a:pPr>
            <a:r>
              <a:rPr lang="en-US" sz="1100" dirty="0"/>
              <a:t>Child enjoys playing and tasting the foods.</a:t>
            </a:r>
          </a:p>
          <a:p>
            <a:pPr marL="171450" indent="-171450">
              <a:buFont typeface="Arial" panose="020B0604020202020204" pitchFamily="34" charset="0"/>
              <a:buChar char="•"/>
            </a:pPr>
            <a:r>
              <a:rPr lang="en-US" sz="1100" dirty="0"/>
              <a:t>Child just doesn’t know how to take it slow…yet. </a:t>
            </a:r>
          </a:p>
          <a:p>
            <a:endParaRPr lang="en-US" sz="1100" dirty="0"/>
          </a:p>
          <a:p>
            <a:r>
              <a:rPr lang="en-US" sz="1100" dirty="0"/>
              <a:t>According to Kay Rappaport, pediatric occupational therapist and swallowing specialist with Solid Starts, food stuffing seems to be a phase most children go through and there’s good reason for it- they are learning where everything is inside their mouth. Since they can’t look at the inside of their mouth, they rely on touch sensation and feedback from the muscles in the tongue, jaw, and cheeks. This helps create what’s known as a “map” of the mouth. Imagine you are chewing a bite of omelet and suddenly crunch into a small bit of eggshell. A number of things happen at that moment.</a:t>
            </a:r>
          </a:p>
          <a:p>
            <a:pPr marL="171450" indent="-171450">
              <a:buFont typeface="Arial" panose="020B0604020202020204" pitchFamily="34" charset="0"/>
              <a:buChar char="•"/>
            </a:pPr>
            <a:r>
              <a:rPr lang="en-US" sz="1100" dirty="0"/>
              <a:t>You pause and immediately “picture” where that eggshell is located in your mouth.</a:t>
            </a:r>
          </a:p>
          <a:p>
            <a:pPr marL="171450" indent="-171450">
              <a:buFont typeface="Arial" panose="020B0604020202020204" pitchFamily="34" charset="0"/>
              <a:buChar char="•"/>
            </a:pPr>
            <a:r>
              <a:rPr lang="en-US" sz="1100" dirty="0"/>
              <a:t>You sift around the food in your mouth until you isolate the tiny eggshell. </a:t>
            </a:r>
          </a:p>
          <a:p>
            <a:pPr marL="171450" indent="-171450">
              <a:buFont typeface="Arial" panose="020B0604020202020204" pitchFamily="34" charset="0"/>
              <a:buChar char="•"/>
            </a:pPr>
            <a:r>
              <a:rPr lang="en-US" sz="1100" dirty="0"/>
              <a:t>You scoop it up and move it back to the front of your mouth with your tongue. </a:t>
            </a:r>
          </a:p>
          <a:p>
            <a:pPr marL="171450" indent="-171450">
              <a:buFont typeface="Arial" panose="020B0604020202020204" pitchFamily="34" charset="0"/>
              <a:buChar char="•"/>
            </a:pPr>
            <a:r>
              <a:rPr lang="en-US" sz="1100" dirty="0"/>
              <a:t>You spit it out.</a:t>
            </a:r>
          </a:p>
          <a:p>
            <a:pPr marL="171450" indent="-171450">
              <a:buFont typeface="Arial" panose="020B0604020202020204" pitchFamily="34" charset="0"/>
              <a:buChar char="•"/>
            </a:pPr>
            <a:r>
              <a:rPr lang="en-US" sz="1100" dirty="0"/>
              <a:t>You proceed to finish chewing and swallowing the bite of omelet in your mouth. </a:t>
            </a:r>
          </a:p>
          <a:p>
            <a:endParaRPr lang="en-US" sz="1100" dirty="0"/>
          </a:p>
          <a:p>
            <a:r>
              <a:rPr lang="en-US" sz="1100" dirty="0"/>
              <a:t>This level of sensory awareness within your mouth takes years to hone and is incredibly important to be able to safely chew and swallow a variety of food textures.</a:t>
            </a:r>
          </a:p>
          <a:p>
            <a:r>
              <a:rPr lang="en-US" sz="1100" dirty="0"/>
              <a:t>A child builds a road map of their mouth by biting down against a piece of food which touches multiple points in the child’s mouth at once (i.e., the tongue, gums, roof of the mouth and the lips) helps the child relate each of these areas to one another. In fact, the bigger, firmer, and more flavorful the piece of food, the more input it gives the child. When a child stuffs too much food in their mouth, they tend to get a really clear “picture” of what’s going on inside their mouth. It can be scary and risky, but it has a purpose!</a:t>
            </a:r>
          </a:p>
          <a:p>
            <a:endParaRPr lang="en-US" dirty="0"/>
          </a:p>
          <a:p>
            <a:r>
              <a:rPr lang="en-US" i="1" dirty="0">
                <a:latin typeface="Times New Roman" panose="02020603050405020304" pitchFamily="18" charset="0"/>
                <a:cs typeface="Times New Roman" panose="02020603050405020304" pitchFamily="18" charset="0"/>
              </a:rPr>
              <a:t>Do not open video links in Internet Explorer.</a:t>
            </a:r>
          </a:p>
          <a:p>
            <a:r>
              <a:rPr lang="en-US" i="1" dirty="0">
                <a:latin typeface="Times New Roman" panose="02020603050405020304" pitchFamily="18" charset="0"/>
                <a:cs typeface="Times New Roman" panose="02020603050405020304" pitchFamily="18" charset="0"/>
              </a:rPr>
              <a:t>Show 1 minute video clip of Julian stuffing kiwi in mouth at </a:t>
            </a:r>
            <a:r>
              <a:rPr lang="en-US" i="1" dirty="0">
                <a:latin typeface="Times New Roman" panose="02020603050405020304" pitchFamily="18" charset="0"/>
                <a:cs typeface="Times New Roman" panose="02020603050405020304" pitchFamily="18" charset="0"/>
                <a:hlinkClick r:id="rId3"/>
              </a:rPr>
              <a:t>https://solidstarts.com/food-pocketing-why-baby-shoves-too-much-food-in-their-mouth/</a:t>
            </a:r>
            <a:r>
              <a:rPr lang="en-US" i="1" dirty="0">
                <a:latin typeface="Times New Roman" panose="02020603050405020304" pitchFamily="18" charset="0"/>
                <a:cs typeface="Times New Roman" panose="02020603050405020304" pitchFamily="18" charset="0"/>
              </a:rPr>
              <a:t> .</a:t>
            </a:r>
            <a:endParaRPr lang="en-US" dirty="0"/>
          </a:p>
          <a:p>
            <a:endParaRPr lang="en-US" dirty="0"/>
          </a:p>
        </p:txBody>
      </p:sp>
      <p:sp>
        <p:nvSpPr>
          <p:cNvPr id="7" name="Slide Image Placeholder 6">
            <a:extLst>
              <a:ext uri="{FF2B5EF4-FFF2-40B4-BE49-F238E27FC236}">
                <a16:creationId xmlns:a16="http://schemas.microsoft.com/office/drawing/2014/main" id="{0E92DA62-18EA-4853-AAA0-2FB9A70282BB}"/>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F93EFCDF-962E-4FAF-9E5E-F3359155B728}"/>
              </a:ext>
            </a:extLst>
          </p:cNvPr>
          <p:cNvSpPr>
            <a:spLocks noGrp="1"/>
          </p:cNvSpPr>
          <p:nvPr>
            <p:ph type="sldNum" sz="quarter" idx="5"/>
          </p:nvPr>
        </p:nvSpPr>
        <p:spPr/>
        <p:txBody>
          <a:bodyPr/>
          <a:lstStyle/>
          <a:p>
            <a:fld id="{B03B681A-0971-437A-97B1-44BF12E3167A}" type="slidenum">
              <a:rPr lang="en-US" smtClean="0"/>
              <a:pPr/>
              <a:t>11</a:t>
            </a:fld>
            <a:endParaRPr lang="en-US" dirty="0"/>
          </a:p>
        </p:txBody>
      </p:sp>
      <p:sp>
        <p:nvSpPr>
          <p:cNvPr id="4" name="Footer Placeholder 3">
            <a:extLst>
              <a:ext uri="{FF2B5EF4-FFF2-40B4-BE49-F238E27FC236}">
                <a16:creationId xmlns:a16="http://schemas.microsoft.com/office/drawing/2014/main" id="{3315E862-3FF8-49DA-8448-339EABA05CC8}"/>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255BA277-A8BA-4D8D-9CFE-D51D04730DB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409961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One of the worst things that an adult can do when observing a child overstuffing is to react quickly or in a scared or panicked manner. This can scare the child and cause the child to gasp, take in a deep breath while the food is stuffed and can actually cause the child to choke. Remain calm, don’t try to remove the food from the child’s mouth because this can actually push the food back further into the mouth and cause the child to choke.  </a:t>
            </a:r>
          </a:p>
          <a:p>
            <a:endParaRPr lang="en-US" dirty="0"/>
          </a:p>
          <a:p>
            <a:r>
              <a:rPr lang="en-US" dirty="0"/>
              <a:t>Modeling eating behaviors is a great way to teach children how to eat safely.  When you observe a child overstuffing provide verbal cues such as “That looks like a lot of food in your mouth. Finish that bite first.” Or: “Slow down, you have too much in your mouth.” As adults we know that it is not good table etiquette to spit food out but in the case of overstuffing adults can coach the child to spit some of the food out.  </a:t>
            </a:r>
          </a:p>
        </p:txBody>
      </p:sp>
      <p:sp>
        <p:nvSpPr>
          <p:cNvPr id="7" name="Slide Image Placeholder 6">
            <a:extLst>
              <a:ext uri="{FF2B5EF4-FFF2-40B4-BE49-F238E27FC236}">
                <a16:creationId xmlns:a16="http://schemas.microsoft.com/office/drawing/2014/main" id="{6C37EF48-0E01-40D2-AE31-8596B6C1BB66}"/>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0835DEF8-F7D3-4D0B-B7B2-2C82B70D3944}"/>
              </a:ext>
            </a:extLst>
          </p:cNvPr>
          <p:cNvSpPr>
            <a:spLocks noGrp="1"/>
          </p:cNvSpPr>
          <p:nvPr>
            <p:ph type="sldNum" sz="quarter" idx="5"/>
          </p:nvPr>
        </p:nvSpPr>
        <p:spPr/>
        <p:txBody>
          <a:bodyPr/>
          <a:lstStyle/>
          <a:p>
            <a:fld id="{B03B681A-0971-437A-97B1-44BF12E3167A}" type="slidenum">
              <a:rPr lang="en-US" smtClean="0"/>
              <a:pPr/>
              <a:t>12</a:t>
            </a:fld>
            <a:endParaRPr lang="en-US" dirty="0"/>
          </a:p>
        </p:txBody>
      </p:sp>
      <p:sp>
        <p:nvSpPr>
          <p:cNvPr id="4" name="Footer Placeholder 3">
            <a:extLst>
              <a:ext uri="{FF2B5EF4-FFF2-40B4-BE49-F238E27FC236}">
                <a16:creationId xmlns:a16="http://schemas.microsoft.com/office/drawing/2014/main" id="{8DAAA970-AA55-4591-80C5-10A50CF19F75}"/>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024EAAC0-23DD-4752-B128-F9B845FC3A4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00874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have all heard the term chipmunk cheeks and there is probably no cuter image than a small child with chipmunk cheeks! Although cute as it may be chipmunk cheeks or food pocketing can occur when a child is eating too fast and hasn’t mastered chewing skills.  </a:t>
            </a:r>
          </a:p>
          <a:p>
            <a:endParaRPr lang="en-US" dirty="0"/>
          </a:p>
          <a:p>
            <a:r>
              <a:rPr lang="en-US" dirty="0"/>
              <a:t>Some children may accidentally pocket food, or the food moves to a place in the mouth where the child can’t quite get it back out. Other infants are purposeful in their pocketing — holding the food in the same spot every time because they don’t feel confident about safely swallowing. </a:t>
            </a:r>
          </a:p>
          <a:p>
            <a:endParaRPr lang="en-US" dirty="0"/>
          </a:p>
          <a:p>
            <a:r>
              <a:rPr lang="en-US" dirty="0"/>
              <a:t>Just like over-stuffing, food pocketing is often totally normal in 6-12-month-old infant as they map and learn the boundaries and spaces of their mouth. Pocketing should happen less as a infant builds the “map” of their mouth and develops the tongue coordination and jaw strength to successfully chew and swallow foods. </a:t>
            </a:r>
          </a:p>
          <a:p>
            <a:endParaRPr lang="en-US" dirty="0"/>
          </a:p>
          <a:p>
            <a:r>
              <a:rPr lang="en-US" dirty="0"/>
              <a:t>Over-stuffing the mouth may look more dangerous and scarier because you can see it. Pocketing can seem less dangerous possibly because it’s not as obvious and easy to miss. However, food pocketing may be more concerning than over-stuffing. The longer the food sits in a child’s mouth, the more likely the child will have moved on to something else, potentially unsupervised and forget all about the food, which is a serious choking risk. Pocketing also carries a significant risk for tooth decay and cavities as food sits for an extended period of time against the child’s teeth.  </a:t>
            </a:r>
          </a:p>
          <a:p>
            <a:endParaRPr lang="en-US" dirty="0"/>
          </a:p>
        </p:txBody>
      </p:sp>
      <p:sp>
        <p:nvSpPr>
          <p:cNvPr id="7" name="Slide Image Placeholder 6">
            <a:extLst>
              <a:ext uri="{FF2B5EF4-FFF2-40B4-BE49-F238E27FC236}">
                <a16:creationId xmlns:a16="http://schemas.microsoft.com/office/drawing/2014/main" id="{704D7894-BB2E-4E6A-AE22-4FB5899DF92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9CC5BE7E-05F4-4C6A-AF2F-5BE12BB30041}"/>
              </a:ext>
            </a:extLst>
          </p:cNvPr>
          <p:cNvSpPr>
            <a:spLocks noGrp="1"/>
          </p:cNvSpPr>
          <p:nvPr>
            <p:ph type="sldNum" sz="quarter" idx="5"/>
          </p:nvPr>
        </p:nvSpPr>
        <p:spPr/>
        <p:txBody>
          <a:bodyPr/>
          <a:lstStyle/>
          <a:p>
            <a:fld id="{B03B681A-0971-437A-97B1-44BF12E3167A}" type="slidenum">
              <a:rPr lang="en-US" smtClean="0"/>
              <a:pPr/>
              <a:t>13</a:t>
            </a:fld>
            <a:endParaRPr lang="en-US" dirty="0"/>
          </a:p>
        </p:txBody>
      </p:sp>
      <p:sp>
        <p:nvSpPr>
          <p:cNvPr id="4" name="Footer Placeholder 3">
            <a:extLst>
              <a:ext uri="{FF2B5EF4-FFF2-40B4-BE49-F238E27FC236}">
                <a16:creationId xmlns:a16="http://schemas.microsoft.com/office/drawing/2014/main" id="{F1B331BE-81A5-4385-AC99-963DDC1A7844}"/>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5D4213B5-32C4-44C5-B218-959C104358BC}"/>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62501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Spitting food out is absolutely normal for an older infant. The ability to spit food out is actually a good thing- especially when it comes to overstuffing or pocketing food. Older infants will typically spit food out when they have put too much food in their mouth.</a:t>
            </a:r>
          </a:p>
        </p:txBody>
      </p:sp>
      <p:sp>
        <p:nvSpPr>
          <p:cNvPr id="7" name="Slide Image Placeholder 6">
            <a:extLst>
              <a:ext uri="{FF2B5EF4-FFF2-40B4-BE49-F238E27FC236}">
                <a16:creationId xmlns:a16="http://schemas.microsoft.com/office/drawing/2014/main" id="{90A0DE59-304E-43EA-A3B4-BF92F49CD332}"/>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8350D82A-62CD-4B95-911A-41B1EEE7E913}"/>
              </a:ext>
            </a:extLst>
          </p:cNvPr>
          <p:cNvSpPr>
            <a:spLocks noGrp="1"/>
          </p:cNvSpPr>
          <p:nvPr>
            <p:ph type="sldNum" sz="quarter" idx="5"/>
          </p:nvPr>
        </p:nvSpPr>
        <p:spPr/>
        <p:txBody>
          <a:bodyPr/>
          <a:lstStyle/>
          <a:p>
            <a:fld id="{B03B681A-0971-437A-97B1-44BF12E3167A}" type="slidenum">
              <a:rPr lang="en-US" smtClean="0"/>
              <a:pPr/>
              <a:t>14</a:t>
            </a:fld>
            <a:endParaRPr lang="en-US" dirty="0"/>
          </a:p>
        </p:txBody>
      </p:sp>
      <p:sp>
        <p:nvSpPr>
          <p:cNvPr id="4" name="Footer Placeholder 3">
            <a:extLst>
              <a:ext uri="{FF2B5EF4-FFF2-40B4-BE49-F238E27FC236}">
                <a16:creationId xmlns:a16="http://schemas.microsoft.com/office/drawing/2014/main" id="{15DAA64C-3A4D-4ADB-A9D8-C12DA798653F}"/>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CFEBE608-4BAB-45DD-BB81-B6BF429D8C0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58013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Starting solid foods can be a time of great anxiety for parents and care givers due to choking risk worries that seem to loom over every bite a child takes. Rest assured that choking risks can be significantly reduced by waiting until an infant is developmentally ready to start solids.  </a:t>
            </a:r>
          </a:p>
          <a:p>
            <a:r>
              <a:rPr lang="en-US" dirty="0"/>
              <a:t>   </a:t>
            </a:r>
          </a:p>
          <a:p>
            <a:r>
              <a:rPr lang="en-US" dirty="0"/>
              <a:t>Solid foods are foods that are easy and safe for a baby to eat once he or she is developmentally ready, usually around 6 months of age. Solid foods can be pureed, mashed, ground, or finely chopped to allow an older infant to swallow the food without choking. </a:t>
            </a:r>
          </a:p>
          <a:p>
            <a:endParaRPr lang="en-US" dirty="0"/>
          </a:p>
          <a:p>
            <a:r>
              <a:rPr lang="en-US" dirty="0"/>
              <a:t>Developmental readiness signs regarding food consistency and texture advancement include: </a:t>
            </a:r>
          </a:p>
          <a:p>
            <a:pPr marL="171450" indent="-171450">
              <a:buFont typeface="Arial" panose="020B0604020202020204" pitchFamily="34" charset="0"/>
              <a:buChar char="•"/>
            </a:pPr>
            <a:r>
              <a:rPr lang="en-US" dirty="0"/>
              <a:t>ability to sit up</a:t>
            </a:r>
          </a:p>
          <a:p>
            <a:pPr marL="171450" indent="-171450">
              <a:buFont typeface="Arial" panose="020B0604020202020204" pitchFamily="34" charset="0"/>
              <a:buChar char="•"/>
            </a:pPr>
            <a:r>
              <a:rPr lang="en-US" dirty="0"/>
              <a:t>good head control</a:t>
            </a:r>
          </a:p>
          <a:p>
            <a:pPr marL="171450" indent="-171450">
              <a:buFont typeface="Arial" panose="020B0604020202020204" pitchFamily="34" charset="0"/>
              <a:buChar char="•"/>
            </a:pPr>
            <a:r>
              <a:rPr lang="en-US" dirty="0"/>
              <a:t>reaches for food or opens mouth when food is near</a:t>
            </a:r>
          </a:p>
          <a:p>
            <a:pPr marL="171450" indent="-171450">
              <a:buFont typeface="Arial" panose="020B0604020202020204" pitchFamily="34" charset="0"/>
              <a:buChar char="•"/>
            </a:pPr>
            <a:r>
              <a:rPr lang="en-US" dirty="0"/>
              <a:t>accepts food and swallows food instead of pushing food out of mouth</a:t>
            </a:r>
          </a:p>
          <a:p>
            <a:endParaRPr lang="en-US" dirty="0"/>
          </a:p>
          <a:p>
            <a:r>
              <a:rPr lang="en-US" dirty="0"/>
              <a:t>Signs of developmental readiness are needed for the baby to eat solid foods safely. The CACFP infant meal pattern allows for solid foods starting around 6 months of age. The term “around” is used because not all babies are developmentally ready for solid foods at exactly 6 months of age. Some babies may be ready for solid foods at 5 months, others at 6½ months</a:t>
            </a:r>
          </a:p>
          <a:p>
            <a:endParaRPr lang="en-US" dirty="0"/>
          </a:p>
          <a:p>
            <a:r>
              <a:rPr lang="en-US" dirty="0"/>
              <a:t>It takes time for infants to master the ability to chew and swallow food, and infants might not be able to cough forcefully enough to dislodge an airway obstruction if they are not developmentally ready.</a:t>
            </a:r>
          </a:p>
        </p:txBody>
      </p:sp>
      <p:sp>
        <p:nvSpPr>
          <p:cNvPr id="7" name="Slide Image Placeholder 6">
            <a:extLst>
              <a:ext uri="{FF2B5EF4-FFF2-40B4-BE49-F238E27FC236}">
                <a16:creationId xmlns:a16="http://schemas.microsoft.com/office/drawing/2014/main" id="{36365783-7463-49D8-9AB2-7751D66FF386}"/>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8A8C6975-6620-46CF-A32E-F3CF012CDB54}"/>
              </a:ext>
            </a:extLst>
          </p:cNvPr>
          <p:cNvSpPr>
            <a:spLocks noGrp="1"/>
          </p:cNvSpPr>
          <p:nvPr>
            <p:ph type="sldNum" sz="quarter" idx="5"/>
          </p:nvPr>
        </p:nvSpPr>
        <p:spPr/>
        <p:txBody>
          <a:bodyPr/>
          <a:lstStyle/>
          <a:p>
            <a:fld id="{B03B681A-0971-437A-97B1-44BF12E3167A}" type="slidenum">
              <a:rPr lang="en-US" smtClean="0"/>
              <a:pPr/>
              <a:t>15</a:t>
            </a:fld>
            <a:endParaRPr lang="en-US" dirty="0"/>
          </a:p>
        </p:txBody>
      </p:sp>
      <p:sp>
        <p:nvSpPr>
          <p:cNvPr id="4" name="Footer Placeholder 3">
            <a:extLst>
              <a:ext uri="{FF2B5EF4-FFF2-40B4-BE49-F238E27FC236}">
                <a16:creationId xmlns:a16="http://schemas.microsoft.com/office/drawing/2014/main" id="{564178B2-B4BA-47F7-9C1B-24295E089D24}"/>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40D9482A-1400-4BA6-8EF1-CE9555509FB7}"/>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69116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you've noticed signs that an infant in your care is ready for solid foods, you may also want to share the “For Parents: Is Your Baby Ready for Solid Foods?” handout to start the conversation with the infant’s parents or guardians. The handout can be found on the Feeding Infants in the Child and Adult Care Food Program webpage at the link shown on the slide. At this time, you may want to ask the baby’s parents to provide a written note or response about starting or delaying solid foods.  </a:t>
            </a:r>
          </a:p>
        </p:txBody>
      </p:sp>
      <p:sp>
        <p:nvSpPr>
          <p:cNvPr id="9" name="Slide Image Placeholder 8">
            <a:extLst>
              <a:ext uri="{FF2B5EF4-FFF2-40B4-BE49-F238E27FC236}">
                <a16:creationId xmlns:a16="http://schemas.microsoft.com/office/drawing/2014/main" id="{19DA4A71-6CF6-451A-893F-1542472623AB}"/>
              </a:ext>
            </a:extLst>
          </p:cNvPr>
          <p:cNvSpPr>
            <a:spLocks noGrp="1" noRot="1" noChangeAspect="1"/>
          </p:cNvSpPr>
          <p:nvPr>
            <p:ph type="sldImg"/>
          </p:nvPr>
        </p:nvSpPr>
        <p:spPr>
          <a:xfrm>
            <a:off x="1335088" y="569913"/>
            <a:ext cx="4340225" cy="2441575"/>
          </a:xfrm>
        </p:spPr>
      </p:sp>
      <p:sp>
        <p:nvSpPr>
          <p:cNvPr id="11" name="Slide Number Placeholder 10">
            <a:extLst>
              <a:ext uri="{FF2B5EF4-FFF2-40B4-BE49-F238E27FC236}">
                <a16:creationId xmlns:a16="http://schemas.microsoft.com/office/drawing/2014/main" id="{0D094EE5-5538-4012-9F38-7E24D74AA6E7}"/>
              </a:ext>
            </a:extLst>
          </p:cNvPr>
          <p:cNvSpPr>
            <a:spLocks noGrp="1"/>
          </p:cNvSpPr>
          <p:nvPr>
            <p:ph type="sldNum" sz="quarter" idx="5"/>
          </p:nvPr>
        </p:nvSpPr>
        <p:spPr/>
        <p:txBody>
          <a:bodyPr/>
          <a:lstStyle/>
          <a:p>
            <a:fld id="{B03B681A-0971-437A-97B1-44BF12E3167A}" type="slidenum">
              <a:rPr lang="en-US" smtClean="0"/>
              <a:pPr/>
              <a:t>16</a:t>
            </a:fld>
            <a:endParaRPr lang="en-US" dirty="0"/>
          </a:p>
        </p:txBody>
      </p:sp>
      <p:sp>
        <p:nvSpPr>
          <p:cNvPr id="4" name="Footer Placeholder 3">
            <a:extLst>
              <a:ext uri="{FF2B5EF4-FFF2-40B4-BE49-F238E27FC236}">
                <a16:creationId xmlns:a16="http://schemas.microsoft.com/office/drawing/2014/main" id="{B8EC6200-00F0-4709-AD8C-75CA61B54CFD}"/>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E767DF7D-B428-4ECA-BB9E-0E303E11A785}"/>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56799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By 12 months old, toddlers are getting better at eating and are likely feeding themselves. Even though a toddler can eat most foods, some foods are still choking hazards. The way food is prepared may increase the risk for choking.  Some foods that are served uncooked, whole or in certain shapes can still be a choking hazard for toddlers.  </a:t>
            </a:r>
          </a:p>
          <a:p>
            <a:endParaRPr lang="en-US" dirty="0"/>
          </a:p>
          <a:p>
            <a:r>
              <a:rPr lang="en-US" dirty="0"/>
              <a:t>During the toddler stage it’s important to expose toddlers to a variety of nutritious foods so they learn to eat a balanced diet. Providers must not overlook that meal time is an important time for a toddler to develop social skills, learn and be able to express him/herself,  but to also develop confidence in self and feeding abilities using their developing motor skills. Toddlers are much more mobile than older infants and can be more challenging to keep calm and seated during meal time. It is important that toddlers remain seated during meal time to decrease the risk of choking. </a:t>
            </a:r>
          </a:p>
          <a:p>
            <a:endParaRPr lang="en-US" dirty="0"/>
          </a:p>
        </p:txBody>
      </p:sp>
      <p:sp>
        <p:nvSpPr>
          <p:cNvPr id="7" name="Slide Image Placeholder 6">
            <a:extLst>
              <a:ext uri="{FF2B5EF4-FFF2-40B4-BE49-F238E27FC236}">
                <a16:creationId xmlns:a16="http://schemas.microsoft.com/office/drawing/2014/main" id="{AE3FE77F-F458-4F7A-A3BA-A77B59477F29}"/>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77E07736-4B30-4BA3-9AC2-B1E1C7642919}"/>
              </a:ext>
            </a:extLst>
          </p:cNvPr>
          <p:cNvSpPr>
            <a:spLocks noGrp="1"/>
          </p:cNvSpPr>
          <p:nvPr>
            <p:ph type="sldNum" sz="quarter" idx="5"/>
          </p:nvPr>
        </p:nvSpPr>
        <p:spPr/>
        <p:txBody>
          <a:bodyPr/>
          <a:lstStyle/>
          <a:p>
            <a:fld id="{B03B681A-0971-437A-97B1-44BF12E3167A}" type="slidenum">
              <a:rPr lang="en-US" smtClean="0"/>
              <a:pPr/>
              <a:t>17</a:t>
            </a:fld>
            <a:endParaRPr lang="en-US" dirty="0"/>
          </a:p>
        </p:txBody>
      </p:sp>
      <p:sp>
        <p:nvSpPr>
          <p:cNvPr id="4" name="Footer Placeholder 3">
            <a:extLst>
              <a:ext uri="{FF2B5EF4-FFF2-40B4-BE49-F238E27FC236}">
                <a16:creationId xmlns:a16="http://schemas.microsoft.com/office/drawing/2014/main" id="{992F001F-CF98-4765-852A-5733255321C6}"/>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D492E0DC-8DEC-4C90-B413-F8FB11082171}"/>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5864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Advancement of textures and consistencies helps with the development of muscles in the mouth and neck that also aid in lingual development. Simply put advancement of textures and consistencies helps infants and toddlers to learn how to talk! It can be scary when introducing new foods or even familiar foods that are served in a different shape or texture. But know that advancement of textures and consistencies are a necessary part of child development and when offered in a supervised and safe environment can allow for a positive eating experience for the child and can help the child develop confidence in his or her own feeding skills. Waiting too long to feed solid foods can delay speech and motor development.  </a:t>
            </a:r>
          </a:p>
          <a:p>
            <a:endParaRPr lang="en-US" dirty="0"/>
          </a:p>
        </p:txBody>
      </p:sp>
      <p:sp>
        <p:nvSpPr>
          <p:cNvPr id="7" name="Slide Image Placeholder 6">
            <a:extLst>
              <a:ext uri="{FF2B5EF4-FFF2-40B4-BE49-F238E27FC236}">
                <a16:creationId xmlns:a16="http://schemas.microsoft.com/office/drawing/2014/main" id="{91F4727D-F453-4D0B-8D1D-13073AA3F2C8}"/>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9074C677-0C5D-499A-B983-C75354C4025B}"/>
              </a:ext>
            </a:extLst>
          </p:cNvPr>
          <p:cNvSpPr>
            <a:spLocks noGrp="1"/>
          </p:cNvSpPr>
          <p:nvPr>
            <p:ph type="sldNum" sz="quarter" idx="5"/>
          </p:nvPr>
        </p:nvSpPr>
        <p:spPr/>
        <p:txBody>
          <a:bodyPr/>
          <a:lstStyle/>
          <a:p>
            <a:fld id="{B03B681A-0971-437A-97B1-44BF12E3167A}" type="slidenum">
              <a:rPr lang="en-US" smtClean="0"/>
              <a:pPr/>
              <a:t>18</a:t>
            </a:fld>
            <a:endParaRPr lang="en-US" dirty="0"/>
          </a:p>
        </p:txBody>
      </p:sp>
      <p:sp>
        <p:nvSpPr>
          <p:cNvPr id="4" name="Footer Placeholder 3">
            <a:extLst>
              <a:ext uri="{FF2B5EF4-FFF2-40B4-BE49-F238E27FC236}">
                <a16:creationId xmlns:a16="http://schemas.microsoft.com/office/drawing/2014/main" id="{CD579148-DA57-4AD6-B486-7BEAC4E9C279}"/>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4431C083-D874-44D9-BC4B-6309D88B0171}"/>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019223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important to note that children are more likely to choke if they have a disability such as cerebral palsy, epilepsy, intellectual disability, asthma, reflux disease and cleft palate. Always make sure to discuss with parents and guardians special instructions for feeding during meal times and snacks.  </a:t>
            </a:r>
          </a:p>
          <a:p>
            <a:endParaRPr lang="en-US" dirty="0"/>
          </a:p>
        </p:txBody>
      </p:sp>
      <p:sp>
        <p:nvSpPr>
          <p:cNvPr id="7" name="Slide Image Placeholder 6">
            <a:extLst>
              <a:ext uri="{FF2B5EF4-FFF2-40B4-BE49-F238E27FC236}">
                <a16:creationId xmlns:a16="http://schemas.microsoft.com/office/drawing/2014/main" id="{70D6DC20-E76E-44CF-BBD3-B8559AD0683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DAD4E41C-4709-4F73-B831-7BAABE7AC561}"/>
              </a:ext>
            </a:extLst>
          </p:cNvPr>
          <p:cNvSpPr>
            <a:spLocks noGrp="1"/>
          </p:cNvSpPr>
          <p:nvPr>
            <p:ph type="sldNum" sz="quarter" idx="5"/>
          </p:nvPr>
        </p:nvSpPr>
        <p:spPr/>
        <p:txBody>
          <a:bodyPr/>
          <a:lstStyle/>
          <a:p>
            <a:fld id="{B03B681A-0971-437A-97B1-44BF12E3167A}" type="slidenum">
              <a:rPr lang="en-US" smtClean="0"/>
              <a:pPr/>
              <a:t>19</a:t>
            </a:fld>
            <a:endParaRPr lang="en-US" dirty="0"/>
          </a:p>
        </p:txBody>
      </p:sp>
      <p:sp>
        <p:nvSpPr>
          <p:cNvPr id="4" name="Footer Placeholder 3">
            <a:extLst>
              <a:ext uri="{FF2B5EF4-FFF2-40B4-BE49-F238E27FC236}">
                <a16:creationId xmlns:a16="http://schemas.microsoft.com/office/drawing/2014/main" id="{D24B9773-066D-4F6C-B72E-0558F9E1C057}"/>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BC8A4F02-8CA9-47ED-95C3-AFFA35A187D7}"/>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50973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otes Placeholder 2">
            <a:extLst>
              <a:ext uri="{FF2B5EF4-FFF2-40B4-BE49-F238E27FC236}">
                <a16:creationId xmlns:a16="http://schemas.microsoft.com/office/drawing/2014/main" id="{24D2AE43-DE5D-4A79-9BFD-45BD1857B2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Times New Roman" panose="02020603050405020304" pitchFamily="18" charset="0"/>
                <a:cs typeface="Times New Roman" panose="02020603050405020304" pitchFamily="18" charset="0"/>
              </a:rPr>
              <a:t>Inform participants this is a one hour class and will end by __________(insert time that is one hour from planned start time).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Explain that the Slide Handout is available upon request as an email attachment. Add contact information to chat box by copying and pasting from title slide.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Let participants know that the class will be recorded (reminder to be sure to record class to the Cloud).</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Inform participants that they can mute and unmute their audio. When in “unmute” mode, their conversations and background noise can be heard.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Encourage participants to ask questions and provide comment as appropriate to the class content. Explain that participants may ask questions or provide input by unmuting their audio or typing in the chat box.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Attendance will be taken at the end of class via a Survey Monkey survey.  It is important to complete the Attendance Survey in order to receive a Certificate of Completion for the class.  The Attendance Survey will ask for three pieces of information, Sponsor Number, Sponsor Name, and Names of Attendees. For example, Sponsor Number for a public school is the USD designation. Sponsor Name for a public school is the name of the school district. Multiple attendees from one Sponsor can be included in a single Attendance Survey.</a:t>
            </a:r>
          </a:p>
          <a:p>
            <a:endParaRPr lang="en-US" altLang="en-US" i="1" dirty="0">
              <a:latin typeface="Times New Roman" panose="02020603050405020304" pitchFamily="18" charset="0"/>
              <a:cs typeface="Times New Roman" panose="02020603050405020304" pitchFamily="18" charset="0"/>
            </a:endParaRPr>
          </a:p>
          <a:p>
            <a:endParaRPr lang="en-US" altLang="en-US" i="1" dirty="0">
              <a:latin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9459" name="Slide Image Placeholder 5">
            <a:extLst>
              <a:ext uri="{FF2B5EF4-FFF2-40B4-BE49-F238E27FC236}">
                <a16:creationId xmlns:a16="http://schemas.microsoft.com/office/drawing/2014/main" id="{DD03A404-0F20-4C02-870F-E16E1172A245}"/>
              </a:ext>
            </a:extLst>
          </p:cNvPr>
          <p:cNvSpPr>
            <a:spLocks noGrp="1" noRot="1" noChangeAspect="1" noChangeArrowheads="1" noTextEdit="1"/>
          </p:cNvSpPr>
          <p:nvPr>
            <p:ph type="sldImg"/>
          </p:nvPr>
        </p:nvSpPr>
        <p:spPr>
          <a:xfrm>
            <a:off x="1335088" y="569913"/>
            <a:ext cx="4340225" cy="2441575"/>
          </a:xfrm>
          <a:ln/>
        </p:spPr>
      </p:sp>
      <p:sp>
        <p:nvSpPr>
          <p:cNvPr id="19461" name="Slide Number Placeholder 3">
            <a:extLst>
              <a:ext uri="{FF2B5EF4-FFF2-40B4-BE49-F238E27FC236}">
                <a16:creationId xmlns:a16="http://schemas.microsoft.com/office/drawing/2014/main" id="{D20E8D4F-CDE0-42B5-8B6A-BF9B147519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defTabSz="457200" eaLnBrk="0" fontAlgn="base" hangingPunct="0">
              <a:spcBef>
                <a:spcPct val="0"/>
              </a:spcBef>
              <a:spcAft>
                <a:spcPct val="0"/>
              </a:spcAft>
              <a:defRPr>
                <a:solidFill>
                  <a:schemeClr val="tx1"/>
                </a:solidFill>
                <a:latin typeface="Open Sans Light" panose="020B0306030504020204" pitchFamily="34" charset="0"/>
              </a:defRPr>
            </a:lvl6pPr>
            <a:lvl7pPr marL="2971800" indent="-228600" defTabSz="457200" eaLnBrk="0" fontAlgn="base" hangingPunct="0">
              <a:spcBef>
                <a:spcPct val="0"/>
              </a:spcBef>
              <a:spcAft>
                <a:spcPct val="0"/>
              </a:spcAft>
              <a:defRPr>
                <a:solidFill>
                  <a:schemeClr val="tx1"/>
                </a:solidFill>
                <a:latin typeface="Open Sans Light" panose="020B0306030504020204" pitchFamily="34" charset="0"/>
              </a:defRPr>
            </a:lvl7pPr>
            <a:lvl8pPr marL="3429000" indent="-228600" defTabSz="457200" eaLnBrk="0" fontAlgn="base" hangingPunct="0">
              <a:spcBef>
                <a:spcPct val="0"/>
              </a:spcBef>
              <a:spcAft>
                <a:spcPct val="0"/>
              </a:spcAft>
              <a:defRPr>
                <a:solidFill>
                  <a:schemeClr val="tx1"/>
                </a:solidFill>
                <a:latin typeface="Open Sans Light" panose="020B0306030504020204" pitchFamily="34" charset="0"/>
              </a:defRPr>
            </a:lvl8pPr>
            <a:lvl9pPr marL="3886200" indent="-228600" defTabSz="457200" eaLnBrk="0" fontAlgn="base" hangingPunct="0">
              <a:spcBef>
                <a:spcPct val="0"/>
              </a:spcBef>
              <a:spcAft>
                <a:spcPct val="0"/>
              </a:spcAft>
              <a:defRPr>
                <a:solidFill>
                  <a:schemeClr val="tx1"/>
                </a:solidFill>
                <a:latin typeface="Open Sans Light" panose="020B0306030504020204" pitchFamily="34" charset="0"/>
              </a:defRPr>
            </a:lvl9pPr>
          </a:lstStyle>
          <a:p>
            <a:pPr fontAlgn="base">
              <a:spcBef>
                <a:spcPct val="0"/>
              </a:spcBef>
              <a:spcAft>
                <a:spcPct val="0"/>
              </a:spcAft>
            </a:pPr>
            <a:fld id="{B3BBAFAC-D7D0-4F1A-8410-1EDFE5794B7D}" type="slidenum">
              <a:rPr lang="en-US" altLang="en-US">
                <a:latin typeface="Arial" panose="020B0604020202020204" pitchFamily="34" charset="0"/>
              </a:rPr>
              <a:pPr fontAlgn="base">
                <a:spcBef>
                  <a:spcPct val="0"/>
                </a:spcBef>
                <a:spcAft>
                  <a:spcPct val="0"/>
                </a:spcAft>
              </a:pPr>
              <a:t>2</a:t>
            </a:fld>
            <a:endParaRPr lang="en-US" altLang="en-US" dirty="0">
              <a:latin typeface="Arial" panose="020B0604020202020204" pitchFamily="34" charset="0"/>
            </a:endParaRPr>
          </a:p>
        </p:txBody>
      </p:sp>
      <p:sp>
        <p:nvSpPr>
          <p:cNvPr id="2" name="Footer Placeholder 1">
            <a:extLst>
              <a:ext uri="{FF2B5EF4-FFF2-40B4-BE49-F238E27FC236}">
                <a16:creationId xmlns:a16="http://schemas.microsoft.com/office/drawing/2014/main" id="{380D96BB-9BA5-46B4-9D9A-211DD6CB1BA5}"/>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3" name="Date Placeholder 2">
            <a:extLst>
              <a:ext uri="{FF2B5EF4-FFF2-40B4-BE49-F238E27FC236}">
                <a16:creationId xmlns:a16="http://schemas.microsoft.com/office/drawing/2014/main" id="{C297B592-0899-43AA-AF15-C4D1050B4C11}"/>
              </a:ext>
            </a:extLst>
          </p:cNvPr>
          <p:cNvSpPr>
            <a:spLocks noGrp="1"/>
          </p:cNvSpPr>
          <p:nvPr>
            <p:ph type="dt" idx="1"/>
          </p:nvPr>
        </p:nvSpPr>
        <p:spPr/>
        <p:txBody>
          <a:bodyPr/>
          <a:lstStyle/>
          <a:p>
            <a:r>
              <a:rPr lang="en-US"/>
              <a:t>6/2021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3"/>
          <p:cNvSpPr>
            <a:spLocks noGrp="1" noChangeArrowheads="1"/>
          </p:cNvSpPr>
          <p:nvPr>
            <p:ph type="body" idx="1"/>
          </p:nvPr>
        </p:nvSpPr>
        <p:spPr/>
        <p:txBody>
          <a:bodyPr/>
          <a:lstStyle/>
          <a:p>
            <a:r>
              <a:rPr lang="en-US" dirty="0"/>
              <a:t>Now that we have covered the developmental milestones of infants and toddlers let’s discuss in more detail the identification and prevention of choking hazards.  </a:t>
            </a:r>
          </a:p>
        </p:txBody>
      </p:sp>
      <p:sp>
        <p:nvSpPr>
          <p:cNvPr id="6" name="Slide Image Placeholder 5">
            <a:extLst>
              <a:ext uri="{FF2B5EF4-FFF2-40B4-BE49-F238E27FC236}">
                <a16:creationId xmlns:a16="http://schemas.microsoft.com/office/drawing/2014/main" id="{26A22BE7-D114-4C24-8330-7D6EB28EAB91}"/>
              </a:ext>
            </a:extLst>
          </p:cNvPr>
          <p:cNvSpPr>
            <a:spLocks noGrp="1" noRot="1" noChangeAspect="1"/>
          </p:cNvSpPr>
          <p:nvPr>
            <p:ph type="sldImg"/>
          </p:nvPr>
        </p:nvSpPr>
        <p:spPr>
          <a:xfrm>
            <a:off x="1335088" y="569913"/>
            <a:ext cx="4340225" cy="2441575"/>
          </a:xfrm>
        </p:spPr>
      </p:sp>
      <p:sp>
        <p:nvSpPr>
          <p:cNvPr id="8" name="Slide Number Placeholder 7">
            <a:extLst>
              <a:ext uri="{FF2B5EF4-FFF2-40B4-BE49-F238E27FC236}">
                <a16:creationId xmlns:a16="http://schemas.microsoft.com/office/drawing/2014/main" id="{E5F64C8D-8D72-433F-B5B9-6D9D3625C11F}"/>
              </a:ext>
            </a:extLst>
          </p:cNvPr>
          <p:cNvSpPr>
            <a:spLocks noGrp="1"/>
          </p:cNvSpPr>
          <p:nvPr>
            <p:ph type="sldNum" sz="quarter" idx="5"/>
          </p:nvPr>
        </p:nvSpPr>
        <p:spPr/>
        <p:txBody>
          <a:bodyPr/>
          <a:lstStyle/>
          <a:p>
            <a:fld id="{B03B681A-0971-437A-97B1-44BF12E3167A}" type="slidenum">
              <a:rPr lang="en-US" smtClean="0"/>
              <a:pPr/>
              <a:t>20</a:t>
            </a:fld>
            <a:endParaRPr lang="en-US" dirty="0"/>
          </a:p>
        </p:txBody>
      </p:sp>
      <p:sp>
        <p:nvSpPr>
          <p:cNvPr id="3" name="Footer Placeholder 2">
            <a:extLst>
              <a:ext uri="{FF2B5EF4-FFF2-40B4-BE49-F238E27FC236}">
                <a16:creationId xmlns:a16="http://schemas.microsoft.com/office/drawing/2014/main" id="{D3DE3815-592E-439B-A870-EE50FEFC367C}"/>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9F95F5E8-497B-49B7-9782-9F8702642FBC}"/>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70123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and foremost, prevention is the key when it comes to choking! Parents and providers can decrease the risk of choking by taking a preventative approach which includes: </a:t>
            </a:r>
          </a:p>
          <a:p>
            <a:endParaRPr lang="en-US" dirty="0"/>
          </a:p>
          <a:p>
            <a:pPr marL="171450" indent="-171450">
              <a:buFont typeface="Arial" panose="020B0604020202020204" pitchFamily="34" charset="0"/>
              <a:buChar char="•"/>
            </a:pPr>
            <a:r>
              <a:rPr lang="en-US" dirty="0"/>
              <a:t>Offering children developmentally appropriate foods. </a:t>
            </a:r>
          </a:p>
          <a:p>
            <a:pPr marL="171450" indent="-171450">
              <a:buFont typeface="Arial" panose="020B0604020202020204" pitchFamily="34" charset="0"/>
              <a:buChar char="•"/>
            </a:pPr>
            <a:r>
              <a:rPr lang="en-US" dirty="0"/>
              <a:t>Not waiting until a child is extremely hungry to offer a meal or snack. If a child becomes extremely hungry he/she may try to eat the food too fast and this increases choking risk. </a:t>
            </a:r>
          </a:p>
          <a:p>
            <a:pPr marL="171450" indent="-171450">
              <a:buFont typeface="Arial" panose="020B0604020202020204" pitchFamily="34" charset="0"/>
              <a:buChar char="•"/>
            </a:pPr>
            <a:r>
              <a:rPr lang="en-US" dirty="0"/>
              <a:t>Proper posture and seating is important too! Always seat children comfortably in a high chair or booster chair that supports the feet. If a child is uncomfortable he/she may be in a hurry to eat.  </a:t>
            </a:r>
          </a:p>
          <a:p>
            <a:pPr marL="171450" indent="-171450">
              <a:buFont typeface="Arial" panose="020B0604020202020204" pitchFamily="34" charset="0"/>
              <a:buChar char="•"/>
            </a:pPr>
            <a:r>
              <a:rPr lang="en-US" dirty="0"/>
              <a:t>Consider offering older infants and toddlers food in strips instead of individual, small pieces. If the child bites off one larger piece of food then it will be easier for the child to pull the food out of their mouth if they put too much in. Where as if a child puts too many small pieces of food in their mouth it is harder to get the food out. One larger piece is easier for the child and the adult- if the adult does indeed need to remove the food from the child’s mouth.  </a:t>
            </a:r>
          </a:p>
        </p:txBody>
      </p:sp>
      <p:sp>
        <p:nvSpPr>
          <p:cNvPr id="7" name="Slide Image Placeholder 6">
            <a:extLst>
              <a:ext uri="{FF2B5EF4-FFF2-40B4-BE49-F238E27FC236}">
                <a16:creationId xmlns:a16="http://schemas.microsoft.com/office/drawing/2014/main" id="{1240723D-75BD-4C47-B518-52A710E81D1D}"/>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8723511F-BE33-4375-889C-91F2AE3B12D7}"/>
              </a:ext>
            </a:extLst>
          </p:cNvPr>
          <p:cNvSpPr>
            <a:spLocks noGrp="1"/>
          </p:cNvSpPr>
          <p:nvPr>
            <p:ph type="sldNum" sz="quarter" idx="5"/>
          </p:nvPr>
        </p:nvSpPr>
        <p:spPr/>
        <p:txBody>
          <a:bodyPr/>
          <a:lstStyle/>
          <a:p>
            <a:fld id="{B03B681A-0971-437A-97B1-44BF12E3167A}" type="slidenum">
              <a:rPr lang="en-US" smtClean="0"/>
              <a:pPr/>
              <a:t>21</a:t>
            </a:fld>
            <a:endParaRPr lang="en-US" dirty="0"/>
          </a:p>
        </p:txBody>
      </p:sp>
      <p:sp>
        <p:nvSpPr>
          <p:cNvPr id="4" name="Footer Placeholder 3">
            <a:extLst>
              <a:ext uri="{FF2B5EF4-FFF2-40B4-BE49-F238E27FC236}">
                <a16:creationId xmlns:a16="http://schemas.microsoft.com/office/drawing/2014/main" id="{088CC8F1-12B9-469A-8778-C89D9C9AB59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F04A3B0B-A659-499B-88C4-C3D9EAFA59D9}"/>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146636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Additional prevention tips include: </a:t>
            </a:r>
            <a:r>
              <a:rPr lang="en-US" i="1" dirty="0">
                <a:latin typeface="Times New Roman" panose="02020603050405020304" pitchFamily="18" charset="0"/>
                <a:cs typeface="Times New Roman" panose="02020603050405020304" pitchFamily="18" charset="0"/>
              </a:rPr>
              <a:t>Read slide. </a:t>
            </a:r>
          </a:p>
          <a:p>
            <a:endParaRPr lang="en-US" dirty="0"/>
          </a:p>
          <a:p>
            <a:r>
              <a:rPr lang="en-US" dirty="0"/>
              <a:t>Let’s discuss these in more detail. </a:t>
            </a:r>
          </a:p>
        </p:txBody>
      </p:sp>
      <p:sp>
        <p:nvSpPr>
          <p:cNvPr id="7" name="Slide Image Placeholder 6">
            <a:extLst>
              <a:ext uri="{FF2B5EF4-FFF2-40B4-BE49-F238E27FC236}">
                <a16:creationId xmlns:a16="http://schemas.microsoft.com/office/drawing/2014/main" id="{B4F16F40-8D3B-419E-84E6-F913F1703E5D}"/>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06BEE71D-8533-402A-9544-C6D7AB65D43E}"/>
              </a:ext>
            </a:extLst>
          </p:cNvPr>
          <p:cNvSpPr>
            <a:spLocks noGrp="1"/>
          </p:cNvSpPr>
          <p:nvPr>
            <p:ph type="sldNum" sz="quarter" idx="5"/>
          </p:nvPr>
        </p:nvSpPr>
        <p:spPr/>
        <p:txBody>
          <a:bodyPr/>
          <a:lstStyle/>
          <a:p>
            <a:fld id="{B03B681A-0971-437A-97B1-44BF12E3167A}" type="slidenum">
              <a:rPr lang="en-US" smtClean="0"/>
              <a:pPr/>
              <a:t>22</a:t>
            </a:fld>
            <a:endParaRPr lang="en-US" dirty="0"/>
          </a:p>
        </p:txBody>
      </p:sp>
      <p:sp>
        <p:nvSpPr>
          <p:cNvPr id="4" name="Footer Placeholder 3">
            <a:extLst>
              <a:ext uri="{FF2B5EF4-FFF2-40B4-BE49-F238E27FC236}">
                <a16:creationId xmlns:a16="http://schemas.microsoft.com/office/drawing/2014/main" id="{00A349C0-7053-4379-AA2C-94DF00DC92ED}"/>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0F369A97-981C-423C-95BE-CAF6B2EBB032}"/>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71716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It’s no surprise that food accounts for over 50% of choking episodes in young children. To lower the choking risk, prepare the food in a way that negates the characteristics on the slide:  </a:t>
            </a:r>
            <a:r>
              <a:rPr lang="en-US" i="1" dirty="0">
                <a:latin typeface="Times New Roman" panose="02020603050405020304" pitchFamily="18" charset="0"/>
                <a:cs typeface="Times New Roman" panose="02020603050405020304" pitchFamily="18" charset="0"/>
              </a:rPr>
              <a:t>Read slide. </a:t>
            </a:r>
          </a:p>
          <a:p>
            <a:endParaRPr lang="en-US" dirty="0"/>
          </a:p>
          <a:p>
            <a:r>
              <a:rPr lang="en-US" dirty="0"/>
              <a:t>Blueberries (roundness) can be smashed or quartered, raw vegetables (firmness) can be steamed and sliced lengthwise, and mango (slipperiness) can be rolled in ground coconut flakes to add texture. Avoid serving sticky foods such as peanut butter, or hard foods that are difficult to chew but easy to swallow such as nuts. </a:t>
            </a:r>
          </a:p>
          <a:p>
            <a:endParaRPr lang="en-US" dirty="0"/>
          </a:p>
        </p:txBody>
      </p:sp>
      <p:sp>
        <p:nvSpPr>
          <p:cNvPr id="7" name="Slide Image Placeholder 6">
            <a:extLst>
              <a:ext uri="{FF2B5EF4-FFF2-40B4-BE49-F238E27FC236}">
                <a16:creationId xmlns:a16="http://schemas.microsoft.com/office/drawing/2014/main" id="{DA7551C3-1173-4BF1-9228-7D5AC5A0853B}"/>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19810F0B-348A-401C-AE14-73E74190C486}"/>
              </a:ext>
            </a:extLst>
          </p:cNvPr>
          <p:cNvSpPr>
            <a:spLocks noGrp="1"/>
          </p:cNvSpPr>
          <p:nvPr>
            <p:ph type="sldNum" sz="quarter" idx="5"/>
          </p:nvPr>
        </p:nvSpPr>
        <p:spPr/>
        <p:txBody>
          <a:bodyPr/>
          <a:lstStyle/>
          <a:p>
            <a:fld id="{B03B681A-0971-437A-97B1-44BF12E3167A}" type="slidenum">
              <a:rPr lang="en-US" smtClean="0"/>
              <a:pPr/>
              <a:t>23</a:t>
            </a:fld>
            <a:endParaRPr lang="en-US" dirty="0"/>
          </a:p>
        </p:txBody>
      </p:sp>
      <p:sp>
        <p:nvSpPr>
          <p:cNvPr id="4" name="Footer Placeholder 3">
            <a:extLst>
              <a:ext uri="{FF2B5EF4-FFF2-40B4-BE49-F238E27FC236}">
                <a16:creationId xmlns:a16="http://schemas.microsoft.com/office/drawing/2014/main" id="{DBD7842B-3B4E-4A92-A835-517A54097A7F}"/>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D221FFEC-9347-47A1-B596-092E928A651C}"/>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97602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Just like the old adage goes-you shouldn’t run with scissors. From a safety standpoint, you also shouldn’t run with food in your mouth either! Do not allow children to walk, run or move around in an infant/toddler walker while eating.</a:t>
            </a:r>
          </a:p>
          <a:p>
            <a:endParaRPr lang="en-US" dirty="0"/>
          </a:p>
          <a:p>
            <a:r>
              <a:rPr lang="en-US" dirty="0"/>
              <a:t>So just say “no” to grab &amp; go if it literally involves eating while a child is moving! </a:t>
            </a:r>
          </a:p>
        </p:txBody>
      </p:sp>
      <p:sp>
        <p:nvSpPr>
          <p:cNvPr id="7" name="Slide Image Placeholder 6">
            <a:extLst>
              <a:ext uri="{FF2B5EF4-FFF2-40B4-BE49-F238E27FC236}">
                <a16:creationId xmlns:a16="http://schemas.microsoft.com/office/drawing/2014/main" id="{6FC048F7-FE0C-45E0-8413-5F867D9A8CC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D2918314-7612-4B46-8FEE-81566D0D16A2}"/>
              </a:ext>
            </a:extLst>
          </p:cNvPr>
          <p:cNvSpPr>
            <a:spLocks noGrp="1"/>
          </p:cNvSpPr>
          <p:nvPr>
            <p:ph type="sldNum" sz="quarter" idx="5"/>
          </p:nvPr>
        </p:nvSpPr>
        <p:spPr/>
        <p:txBody>
          <a:bodyPr/>
          <a:lstStyle/>
          <a:p>
            <a:fld id="{B03B681A-0971-437A-97B1-44BF12E3167A}" type="slidenum">
              <a:rPr lang="en-US" smtClean="0"/>
              <a:pPr/>
              <a:t>24</a:t>
            </a:fld>
            <a:endParaRPr lang="en-US" dirty="0"/>
          </a:p>
        </p:txBody>
      </p:sp>
      <p:sp>
        <p:nvSpPr>
          <p:cNvPr id="4" name="Footer Placeholder 3">
            <a:extLst>
              <a:ext uri="{FF2B5EF4-FFF2-40B4-BE49-F238E27FC236}">
                <a16:creationId xmlns:a16="http://schemas.microsoft.com/office/drawing/2014/main" id="{0818860A-BAF2-437E-A784-5C1B77764649}"/>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1E63D949-4D2F-4982-ABF0-F6932DF6E31E}"/>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15633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It’s not difficult to understand why leaving children unattended while eating is a choking risk. As providers this certainly seems obvious during meal times but it is also important to mention that eating in the car without adult supervision is also a choking risk. Meal time isn’t occurring in vehicles while the child is in your care but this is an important reminder for parents and also for providers who transport children to and from school. Although a food isn’t offered by a provider during transportation- such as picking up from school, children could still have a snack in their school bag that is just too tempting to resist when they are hungry.  </a:t>
            </a:r>
          </a:p>
        </p:txBody>
      </p:sp>
      <p:sp>
        <p:nvSpPr>
          <p:cNvPr id="7" name="Slide Image Placeholder 6">
            <a:extLst>
              <a:ext uri="{FF2B5EF4-FFF2-40B4-BE49-F238E27FC236}">
                <a16:creationId xmlns:a16="http://schemas.microsoft.com/office/drawing/2014/main" id="{8425EAA0-F5C8-4219-ADA3-C14E7B0B2E00}"/>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98056C32-C0BC-4CD7-9E84-DA6C7DE95E0A}"/>
              </a:ext>
            </a:extLst>
          </p:cNvPr>
          <p:cNvSpPr>
            <a:spLocks noGrp="1"/>
          </p:cNvSpPr>
          <p:nvPr>
            <p:ph type="sldNum" sz="quarter" idx="5"/>
          </p:nvPr>
        </p:nvSpPr>
        <p:spPr/>
        <p:txBody>
          <a:bodyPr/>
          <a:lstStyle/>
          <a:p>
            <a:fld id="{B03B681A-0971-437A-97B1-44BF12E3167A}" type="slidenum">
              <a:rPr lang="en-US" smtClean="0"/>
              <a:pPr/>
              <a:t>25</a:t>
            </a:fld>
            <a:endParaRPr lang="en-US" dirty="0"/>
          </a:p>
        </p:txBody>
      </p:sp>
      <p:sp>
        <p:nvSpPr>
          <p:cNvPr id="4" name="Footer Placeholder 3">
            <a:extLst>
              <a:ext uri="{FF2B5EF4-FFF2-40B4-BE49-F238E27FC236}">
                <a16:creationId xmlns:a16="http://schemas.microsoft.com/office/drawing/2014/main" id="{BE89E586-FE48-4497-BBCB-4F6990A5690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F1F22741-79D0-401D-BAEE-96F90110C8AC}"/>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621070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Children should be able to focus on chewing and swallowing. Loud and distracting activities should be discouraged when eating. That goes for adults too! </a:t>
            </a:r>
          </a:p>
        </p:txBody>
      </p:sp>
      <p:sp>
        <p:nvSpPr>
          <p:cNvPr id="7" name="Slide Image Placeholder 6">
            <a:extLst>
              <a:ext uri="{FF2B5EF4-FFF2-40B4-BE49-F238E27FC236}">
                <a16:creationId xmlns:a16="http://schemas.microsoft.com/office/drawing/2014/main" id="{6BB83513-8EC3-4F5D-928D-EEB267F2BECE}"/>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57E287B4-55C6-4B97-ACA8-6AA09A061C7A}"/>
              </a:ext>
            </a:extLst>
          </p:cNvPr>
          <p:cNvSpPr>
            <a:spLocks noGrp="1"/>
          </p:cNvSpPr>
          <p:nvPr>
            <p:ph type="sldNum" sz="quarter" idx="5"/>
          </p:nvPr>
        </p:nvSpPr>
        <p:spPr/>
        <p:txBody>
          <a:bodyPr/>
          <a:lstStyle/>
          <a:p>
            <a:fld id="{B03B681A-0971-437A-97B1-44BF12E3167A}" type="slidenum">
              <a:rPr lang="en-US" smtClean="0"/>
              <a:pPr/>
              <a:t>26</a:t>
            </a:fld>
            <a:endParaRPr lang="en-US" dirty="0"/>
          </a:p>
        </p:txBody>
      </p:sp>
      <p:sp>
        <p:nvSpPr>
          <p:cNvPr id="4" name="Footer Placeholder 3">
            <a:extLst>
              <a:ext uri="{FF2B5EF4-FFF2-40B4-BE49-F238E27FC236}">
                <a16:creationId xmlns:a16="http://schemas.microsoft.com/office/drawing/2014/main" id="{3C4D708A-086B-45EB-ACD7-65D3463EF604}"/>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892C8AD1-4DE1-42DD-9902-D99711E9CAA2}"/>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40999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Read the scenario to participants. Allow participants time to assess the situation and identify the choking risks. Ask participants to either type in the chat box or unmute their microphones and identify the choking risks in this scenario.  </a:t>
            </a:r>
          </a:p>
          <a:p>
            <a:endParaRPr lang="en-US" dirty="0"/>
          </a:p>
          <a:p>
            <a:r>
              <a:rPr lang="en-US" dirty="0"/>
              <a:t>Choking risks: </a:t>
            </a:r>
          </a:p>
          <a:p>
            <a:endParaRPr lang="en-US" dirty="0"/>
          </a:p>
          <a:p>
            <a:pPr marL="171450" indent="-171450">
              <a:buFont typeface="Arial" panose="020B0604020202020204" pitchFamily="34" charset="0"/>
              <a:buChar char="•"/>
            </a:pPr>
            <a:r>
              <a:rPr lang="en-US" dirty="0"/>
              <a:t>Karla left the two children unattended while they were eating. </a:t>
            </a:r>
          </a:p>
          <a:p>
            <a:pPr marL="171450" indent="-171450">
              <a:buFont typeface="Arial" panose="020B0604020202020204" pitchFamily="34" charset="0"/>
              <a:buChar char="•"/>
            </a:pPr>
            <a:r>
              <a:rPr lang="en-US" dirty="0"/>
              <a:t>The TV is on so this is a distraction for both children and Karla.</a:t>
            </a:r>
          </a:p>
          <a:p>
            <a:pPr marL="171450" indent="-171450">
              <a:buFont typeface="Arial" panose="020B0604020202020204" pitchFamily="34" charset="0"/>
              <a:buChar char="•"/>
            </a:pPr>
            <a:r>
              <a:rPr lang="en-US" dirty="0"/>
              <a:t>The TV is on and if one of them starts to choke Karla likely would not be able to hear.</a:t>
            </a:r>
          </a:p>
          <a:p>
            <a:pPr marL="171450" indent="-171450">
              <a:buFont typeface="Arial" panose="020B0604020202020204" pitchFamily="34" charset="0"/>
              <a:buChar char="•"/>
            </a:pPr>
            <a:r>
              <a:rPr lang="en-US" dirty="0"/>
              <a:t>Shayla wants to offer her brother food that is not developmentally appropriate by sharing her snack with little brother: apple slices with the peel and peanut butter.  </a:t>
            </a:r>
          </a:p>
          <a:p>
            <a:pPr marL="171450" indent="-171450">
              <a:buFont typeface="Arial" panose="020B0604020202020204" pitchFamily="34" charset="0"/>
              <a:buChar char="•"/>
            </a:pPr>
            <a:r>
              <a:rPr lang="en-US" dirty="0"/>
              <a:t>Shayla could very easily get up from the table and run around with food in her mouth. </a:t>
            </a:r>
          </a:p>
          <a:p>
            <a:r>
              <a:rPr lang="en-US" dirty="0"/>
              <a:t>Other concerns? </a:t>
            </a:r>
          </a:p>
          <a:p>
            <a:r>
              <a:rPr lang="en-US" dirty="0"/>
              <a:t> </a:t>
            </a:r>
          </a:p>
          <a:p>
            <a:endParaRPr lang="en-US" dirty="0"/>
          </a:p>
        </p:txBody>
      </p:sp>
      <p:sp>
        <p:nvSpPr>
          <p:cNvPr id="7" name="Slide Image Placeholder 6">
            <a:extLst>
              <a:ext uri="{FF2B5EF4-FFF2-40B4-BE49-F238E27FC236}">
                <a16:creationId xmlns:a16="http://schemas.microsoft.com/office/drawing/2014/main" id="{527FEC1B-4D3B-4F38-96E6-7F15376F8198}"/>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CAEBB8D9-1963-4C29-B04C-5028A0B847BC}"/>
              </a:ext>
            </a:extLst>
          </p:cNvPr>
          <p:cNvSpPr>
            <a:spLocks noGrp="1"/>
          </p:cNvSpPr>
          <p:nvPr>
            <p:ph type="sldNum" sz="quarter" idx="5"/>
          </p:nvPr>
        </p:nvSpPr>
        <p:spPr/>
        <p:txBody>
          <a:bodyPr/>
          <a:lstStyle/>
          <a:p>
            <a:fld id="{B03B681A-0971-437A-97B1-44BF12E3167A}" type="slidenum">
              <a:rPr lang="en-US" smtClean="0"/>
              <a:pPr/>
              <a:t>27</a:t>
            </a:fld>
            <a:endParaRPr lang="en-US" dirty="0"/>
          </a:p>
        </p:txBody>
      </p:sp>
      <p:sp>
        <p:nvSpPr>
          <p:cNvPr id="4" name="Footer Placeholder 3">
            <a:extLst>
              <a:ext uri="{FF2B5EF4-FFF2-40B4-BE49-F238E27FC236}">
                <a16:creationId xmlns:a16="http://schemas.microsoft.com/office/drawing/2014/main" id="{46AA959E-604B-42E6-A668-BB9A72A7BF86}"/>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71E1F65A-326E-4598-A00A-D4FA223AC9F5}"/>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644647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3726D2CF-6606-4466-89C9-CD64C40A0A3D}"/>
              </a:ext>
            </a:extLst>
          </p:cNvPr>
          <p:cNvSpPr>
            <a:spLocks noGrp="1" noRot="1" noChangeAspect="1"/>
          </p:cNvSpPr>
          <p:nvPr>
            <p:ph type="sldImg"/>
          </p:nvPr>
        </p:nvSpPr>
        <p:spPr>
          <a:xfrm>
            <a:off x="1335088" y="569913"/>
            <a:ext cx="4340225" cy="2441575"/>
          </a:xfrm>
        </p:spPr>
      </p:sp>
      <p:sp>
        <p:nvSpPr>
          <p:cNvPr id="7" name="Notes Placeholder 6">
            <a:extLst>
              <a:ext uri="{FF2B5EF4-FFF2-40B4-BE49-F238E27FC236}">
                <a16:creationId xmlns:a16="http://schemas.microsoft.com/office/drawing/2014/main" id="{42D6F127-41A7-43CB-9C50-73174869A177}"/>
              </a:ext>
            </a:extLst>
          </p:cNvPr>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A62EB042-8C9B-4A8A-8585-5F9CB663DFA5}"/>
              </a:ext>
            </a:extLst>
          </p:cNvPr>
          <p:cNvSpPr>
            <a:spLocks noGrp="1"/>
          </p:cNvSpPr>
          <p:nvPr>
            <p:ph type="sldNum" sz="quarter" idx="5"/>
          </p:nvPr>
        </p:nvSpPr>
        <p:spPr/>
        <p:txBody>
          <a:bodyPr/>
          <a:lstStyle/>
          <a:p>
            <a:fld id="{B03B681A-0971-437A-97B1-44BF12E3167A}" type="slidenum">
              <a:rPr lang="en-US" smtClean="0"/>
              <a:pPr/>
              <a:t>28</a:t>
            </a:fld>
            <a:endParaRPr lang="en-US" dirty="0"/>
          </a:p>
        </p:txBody>
      </p:sp>
      <p:sp>
        <p:nvSpPr>
          <p:cNvPr id="3" name="Footer Placeholder 2">
            <a:extLst>
              <a:ext uri="{FF2B5EF4-FFF2-40B4-BE49-F238E27FC236}">
                <a16:creationId xmlns:a16="http://schemas.microsoft.com/office/drawing/2014/main" id="{BDB617AE-F30B-492F-95D3-8D01C3A15F7D}"/>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6307D073-CE47-4ED2-96FA-3C1E072BB5D4}"/>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74972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must not forget that bottle-fed infants also are at risk for choking too! To reduce the risk of choking for bottle-fed infants: </a:t>
            </a:r>
            <a:r>
              <a:rPr lang="en-US" i="1" dirty="0">
                <a:latin typeface="Times New Roman" panose="02020603050405020304" pitchFamily="18" charset="0"/>
                <a:cs typeface="Times New Roman" panose="02020603050405020304" pitchFamily="18" charset="0"/>
              </a:rPr>
              <a:t>Read slide. </a:t>
            </a:r>
          </a:p>
        </p:txBody>
      </p:sp>
      <p:sp>
        <p:nvSpPr>
          <p:cNvPr id="7" name="Slide Image Placeholder 6">
            <a:extLst>
              <a:ext uri="{FF2B5EF4-FFF2-40B4-BE49-F238E27FC236}">
                <a16:creationId xmlns:a16="http://schemas.microsoft.com/office/drawing/2014/main" id="{D709D31C-DCBF-49F6-A098-460CBCAD8273}"/>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1F8EE714-EF61-40F9-A9A3-9E226EEDD448}"/>
              </a:ext>
            </a:extLst>
          </p:cNvPr>
          <p:cNvSpPr>
            <a:spLocks noGrp="1"/>
          </p:cNvSpPr>
          <p:nvPr>
            <p:ph type="sldNum" sz="quarter" idx="5"/>
          </p:nvPr>
        </p:nvSpPr>
        <p:spPr/>
        <p:txBody>
          <a:bodyPr/>
          <a:lstStyle/>
          <a:p>
            <a:fld id="{B03B681A-0971-437A-97B1-44BF12E3167A}" type="slidenum">
              <a:rPr lang="en-US" smtClean="0"/>
              <a:pPr/>
              <a:t>29</a:t>
            </a:fld>
            <a:endParaRPr lang="en-US" dirty="0"/>
          </a:p>
        </p:txBody>
      </p:sp>
      <p:sp>
        <p:nvSpPr>
          <p:cNvPr id="4" name="Footer Placeholder 3">
            <a:extLst>
              <a:ext uri="{FF2B5EF4-FFF2-40B4-BE49-F238E27FC236}">
                <a16:creationId xmlns:a16="http://schemas.microsoft.com/office/drawing/2014/main" id="{F8058767-3853-43D5-BB6E-F3BC0A02E96B}"/>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5D2B2A99-749B-48D6-A770-DCCC332E3CF6}"/>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07237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safety of children in any child care setting is of utmost importance and today providers will learn actionable steps that can be taken to reduce a child’s risk of choking by</a:t>
            </a:r>
            <a:r>
              <a:rPr lang="en-US" i="1" dirty="0"/>
              <a:t>: </a:t>
            </a:r>
            <a:r>
              <a:rPr lang="en-US" i="1" dirty="0">
                <a:latin typeface="Times New Roman" panose="02020603050405020304" pitchFamily="18" charset="0"/>
                <a:cs typeface="Times New Roman" panose="02020603050405020304" pitchFamily="18" charset="0"/>
              </a:rPr>
              <a:t>Read bullets on slide. </a:t>
            </a:r>
          </a:p>
        </p:txBody>
      </p:sp>
      <p:sp>
        <p:nvSpPr>
          <p:cNvPr id="7" name="Slide Image Placeholder 6">
            <a:extLst>
              <a:ext uri="{FF2B5EF4-FFF2-40B4-BE49-F238E27FC236}">
                <a16:creationId xmlns:a16="http://schemas.microsoft.com/office/drawing/2014/main" id="{4F724D28-9B26-4F1E-A4A0-E2E58056F02F}"/>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5A8F35C9-7D95-4008-8693-1A7F679F9E70}"/>
              </a:ext>
            </a:extLst>
          </p:cNvPr>
          <p:cNvSpPr>
            <a:spLocks noGrp="1"/>
          </p:cNvSpPr>
          <p:nvPr>
            <p:ph type="sldNum" sz="quarter" idx="5"/>
          </p:nvPr>
        </p:nvSpPr>
        <p:spPr/>
        <p:txBody>
          <a:bodyPr/>
          <a:lstStyle/>
          <a:p>
            <a:fld id="{B03B681A-0971-437A-97B1-44BF12E3167A}" type="slidenum">
              <a:rPr lang="en-US" smtClean="0"/>
              <a:pPr/>
              <a:t>3</a:t>
            </a:fld>
            <a:endParaRPr lang="en-US" dirty="0"/>
          </a:p>
        </p:txBody>
      </p:sp>
      <p:sp>
        <p:nvSpPr>
          <p:cNvPr id="4" name="Footer Placeholder 3">
            <a:extLst>
              <a:ext uri="{FF2B5EF4-FFF2-40B4-BE49-F238E27FC236}">
                <a16:creationId xmlns:a16="http://schemas.microsoft.com/office/drawing/2014/main" id="{3D7A58B6-3F7A-4F93-BCA8-B8C41F7FAABE}"/>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D7D6BC70-051D-4A94-876C-C7CBD7EDA56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640150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preparing foods for older infants and toddlers, make sure the food is in a form that is developmentally appropriate which includes pureed, squishable and finger foods. </a:t>
            </a:r>
          </a:p>
          <a:p>
            <a:endParaRPr lang="en-US" dirty="0"/>
          </a:p>
          <a:p>
            <a:r>
              <a:rPr lang="en-US" dirty="0"/>
              <a:t>Squishable foods are foods that are soft and easy to chew, examples include cooked cereal, whole blueberries that have been squished (or flattened), ground beef and soft, cooked vegetables. </a:t>
            </a:r>
          </a:p>
          <a:p>
            <a:endParaRPr lang="en-US" dirty="0"/>
          </a:p>
          <a:p>
            <a:endParaRPr lang="en-US" dirty="0"/>
          </a:p>
        </p:txBody>
      </p:sp>
      <p:sp>
        <p:nvSpPr>
          <p:cNvPr id="7" name="Slide Image Placeholder 6">
            <a:extLst>
              <a:ext uri="{FF2B5EF4-FFF2-40B4-BE49-F238E27FC236}">
                <a16:creationId xmlns:a16="http://schemas.microsoft.com/office/drawing/2014/main" id="{7DC34494-D139-481A-925D-8BF80F565B77}"/>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B6B7E4C1-4FCB-4E01-8FAA-92873F61A226}"/>
              </a:ext>
            </a:extLst>
          </p:cNvPr>
          <p:cNvSpPr>
            <a:spLocks noGrp="1"/>
          </p:cNvSpPr>
          <p:nvPr>
            <p:ph type="sldNum" sz="quarter" idx="5"/>
          </p:nvPr>
        </p:nvSpPr>
        <p:spPr/>
        <p:txBody>
          <a:bodyPr/>
          <a:lstStyle/>
          <a:p>
            <a:fld id="{B03B681A-0971-437A-97B1-44BF12E3167A}" type="slidenum">
              <a:rPr lang="en-US" smtClean="0"/>
              <a:pPr/>
              <a:t>30</a:t>
            </a:fld>
            <a:endParaRPr lang="en-US" dirty="0"/>
          </a:p>
        </p:txBody>
      </p:sp>
      <p:sp>
        <p:nvSpPr>
          <p:cNvPr id="4" name="Footer Placeholder 3">
            <a:extLst>
              <a:ext uri="{FF2B5EF4-FFF2-40B4-BE49-F238E27FC236}">
                <a16:creationId xmlns:a16="http://schemas.microsoft.com/office/drawing/2014/main" id="{FA7AF35E-AA5D-4F88-B883-288C2AD893AF}"/>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492BD7F8-0315-45B5-ADE1-606773DD5D5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445655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Prepare foods to the right shape, size, and texture to lower the risk of choking. </a:t>
            </a:r>
            <a:r>
              <a:rPr lang="en-US" i="1" dirty="0">
                <a:latin typeface="Times New Roman" panose="02020603050405020304" pitchFamily="18" charset="0"/>
                <a:cs typeface="Times New Roman" panose="02020603050405020304" pitchFamily="18" charset="0"/>
              </a:rPr>
              <a:t>Read slide</a:t>
            </a:r>
            <a:r>
              <a:rPr lang="en-US" dirty="0"/>
              <a:t>. </a:t>
            </a:r>
          </a:p>
          <a:p>
            <a:endParaRPr lang="en-US" dirty="0"/>
          </a:p>
          <a:p>
            <a:r>
              <a:rPr lang="en-US" dirty="0"/>
              <a:t>We will discuss examples of the right shape, size and texture for meat/meat alternates, vegetables, fruits and grains. </a:t>
            </a:r>
          </a:p>
        </p:txBody>
      </p:sp>
      <p:sp>
        <p:nvSpPr>
          <p:cNvPr id="7" name="Slide Image Placeholder 6">
            <a:extLst>
              <a:ext uri="{FF2B5EF4-FFF2-40B4-BE49-F238E27FC236}">
                <a16:creationId xmlns:a16="http://schemas.microsoft.com/office/drawing/2014/main" id="{5F32E477-6640-4E5A-851F-1B0ED9E24BB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74A65252-7B78-4E02-9A3C-F3404D1E9704}"/>
              </a:ext>
            </a:extLst>
          </p:cNvPr>
          <p:cNvSpPr>
            <a:spLocks noGrp="1"/>
          </p:cNvSpPr>
          <p:nvPr>
            <p:ph type="sldNum" sz="quarter" idx="5"/>
          </p:nvPr>
        </p:nvSpPr>
        <p:spPr/>
        <p:txBody>
          <a:bodyPr/>
          <a:lstStyle/>
          <a:p>
            <a:fld id="{B03B681A-0971-437A-97B1-44BF12E3167A}" type="slidenum">
              <a:rPr lang="en-US" smtClean="0"/>
              <a:pPr/>
              <a:t>31</a:t>
            </a:fld>
            <a:endParaRPr lang="en-US" dirty="0"/>
          </a:p>
        </p:txBody>
      </p:sp>
      <p:sp>
        <p:nvSpPr>
          <p:cNvPr id="4" name="Footer Placeholder 3">
            <a:extLst>
              <a:ext uri="{FF2B5EF4-FFF2-40B4-BE49-F238E27FC236}">
                <a16:creationId xmlns:a16="http://schemas.microsoft.com/office/drawing/2014/main" id="{4FE6AA7E-15C2-413A-9A38-B340125D2B4A}"/>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9D9AAF06-F7E6-4D0C-ACC0-C6741928C4A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110616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While it used to be thought that babies needed to try new foods in a certain order, we now know that is not the case. Iron-fortified infant cereals and pureed meats are good first foods because they provide iron and zinc that infants need around 6 months of age. It is a recommended practice to only introduce one new food at a time over the course of a few days. This allows time to watch the infant closely for any allergic reactions to the food. </a:t>
            </a:r>
          </a:p>
          <a:p>
            <a:endParaRPr lang="en-US" dirty="0"/>
          </a:p>
          <a:p>
            <a:r>
              <a:rPr lang="en-US" dirty="0"/>
              <a:t>Ground beef  as shown on the slide can be offered to older infants in chunks of no more than ½ inch. As the infant developmentally progresses, ground beef can also be shaped into a “stick” form or meat ball shape that older infants and toddlers can grab and feed themselves.  </a:t>
            </a:r>
          </a:p>
          <a:p>
            <a:endParaRPr lang="en-US" dirty="0"/>
          </a:p>
          <a:p>
            <a:r>
              <a:rPr lang="en-US" dirty="0"/>
              <a:t>Cut cheese into thin slices or short strips rather than round pieces or blocks. If offering cheese for the first time consider offering it in a grated form. It may be tempting to slice pre-packaged string cheese but this is a choking hazard.      </a:t>
            </a:r>
          </a:p>
          <a:p>
            <a:endParaRPr lang="en-US" dirty="0"/>
          </a:p>
        </p:txBody>
      </p:sp>
      <p:sp>
        <p:nvSpPr>
          <p:cNvPr id="7" name="Slide Image Placeholder 6">
            <a:extLst>
              <a:ext uri="{FF2B5EF4-FFF2-40B4-BE49-F238E27FC236}">
                <a16:creationId xmlns:a16="http://schemas.microsoft.com/office/drawing/2014/main" id="{A610DF7E-A136-40E9-B9FC-D386363D9C33}"/>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8426E77B-4F94-4324-B2BF-FA8302E9F21F}"/>
              </a:ext>
            </a:extLst>
          </p:cNvPr>
          <p:cNvSpPr>
            <a:spLocks noGrp="1"/>
          </p:cNvSpPr>
          <p:nvPr>
            <p:ph type="sldNum" sz="quarter" idx="5"/>
          </p:nvPr>
        </p:nvSpPr>
        <p:spPr/>
        <p:txBody>
          <a:bodyPr/>
          <a:lstStyle/>
          <a:p>
            <a:fld id="{B03B681A-0971-437A-97B1-44BF12E3167A}" type="slidenum">
              <a:rPr lang="en-US" smtClean="0"/>
              <a:pPr/>
              <a:t>32</a:t>
            </a:fld>
            <a:endParaRPr lang="en-US" dirty="0"/>
          </a:p>
        </p:txBody>
      </p:sp>
      <p:sp>
        <p:nvSpPr>
          <p:cNvPr id="4" name="Footer Placeholder 3">
            <a:extLst>
              <a:ext uri="{FF2B5EF4-FFF2-40B4-BE49-F238E27FC236}">
                <a16:creationId xmlns:a16="http://schemas.microsoft.com/office/drawing/2014/main" id="{2F108E22-486D-4412-9DDA-D15BC2D41B18}"/>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2D8E069B-7A54-46DC-80BB-3D89097EF05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87599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offering beans for the first time, cook the beans and smash the beans with a fork (or puree and put on a teething rusk cracker) so that the beans are easier to chew without accidently swallowing whole. </a:t>
            </a:r>
            <a:r>
              <a:rPr lang="en-US" i="1" dirty="0">
                <a:latin typeface="Times New Roman" panose="02020603050405020304" pitchFamily="18" charset="0"/>
                <a:cs typeface="Times New Roman" panose="02020603050405020304" pitchFamily="18" charset="0"/>
              </a:rPr>
              <a:t>Show short video clip of Sebastian (8 months) being offered beans. </a:t>
            </a:r>
            <a:r>
              <a:rPr lang="en-US" i="1" dirty="0">
                <a:latin typeface="Times New Roman" panose="02020603050405020304" pitchFamily="18" charset="0"/>
                <a:cs typeface="Times New Roman" panose="02020603050405020304" pitchFamily="18" charset="0"/>
                <a:hlinkClick r:id="rId3"/>
              </a:rPr>
              <a:t>https://solidstarts.com/foods/black-beans/</a:t>
            </a:r>
            <a:r>
              <a:rPr lang="en-US" i="1" dirty="0">
                <a:latin typeface="Times New Roman" panose="02020603050405020304" pitchFamily="18" charset="0"/>
                <a:cs typeface="Times New Roman" panose="02020603050405020304" pitchFamily="18" charset="0"/>
              </a:rPr>
              <a:t>.  Click on the icon in the lower right hand of the video image to view the video in full screen mode.</a:t>
            </a:r>
          </a:p>
          <a:p>
            <a:endParaRPr lang="en-US" dirty="0"/>
          </a:p>
          <a:p>
            <a:r>
              <a:rPr lang="en-US" dirty="0"/>
              <a:t>When the child is ready whole beans can be offered.  </a:t>
            </a:r>
            <a:r>
              <a:rPr lang="en-US" i="1" dirty="0">
                <a:latin typeface="Times New Roman" panose="02020603050405020304" pitchFamily="18" charset="0"/>
                <a:cs typeface="Times New Roman" panose="02020603050405020304" pitchFamily="18" charset="0"/>
              </a:rPr>
              <a:t>Show video clip of Julian feeding himself whole black beans. (same link as above)</a:t>
            </a:r>
            <a:r>
              <a:rPr lang="en-US" i="1" dirty="0">
                <a:latin typeface="Times New Roman" panose="02020603050405020304" pitchFamily="18" charset="0"/>
                <a:cs typeface="Times New Roman" panose="02020603050405020304" pitchFamily="18" charset="0"/>
                <a:hlinkClick r:id="rId3"/>
              </a:rPr>
              <a:t> https://solidstarts.com/foods/black-beans/</a:t>
            </a:r>
            <a:r>
              <a:rPr lang="en-US" i="1" dirty="0">
                <a:latin typeface="Times New Roman" panose="02020603050405020304" pitchFamily="18" charset="0"/>
                <a:cs typeface="Times New Roman" panose="02020603050405020304" pitchFamily="18" charset="0"/>
              </a:rPr>
              <a:t>. </a:t>
            </a:r>
          </a:p>
          <a:p>
            <a:endParaRPr lang="en-US" dirty="0"/>
          </a:p>
          <a:p>
            <a:r>
              <a:rPr lang="en-US" dirty="0"/>
              <a:t>Peanut butter and other nut butters by themselves are very sticky and are a choking risk. Offer nut butters by spreading a thin layer on bread or toast and only offer to advanced eaters. </a:t>
            </a:r>
          </a:p>
          <a:p>
            <a:endParaRPr lang="en-US" dirty="0"/>
          </a:p>
          <a:p>
            <a:r>
              <a:rPr lang="en-US" dirty="0"/>
              <a:t>Always make sure to remove bones from poultry, meat and fish.  </a:t>
            </a:r>
          </a:p>
          <a:p>
            <a:endParaRPr lang="en-US" dirty="0"/>
          </a:p>
          <a:p>
            <a:r>
              <a:rPr lang="en-US" dirty="0"/>
              <a:t>Meat, poultry and fish that is overcooked can be dry, tough and difficult to chew so avoid offering pieces of overcooked meat, poultry and fish. If the meat, chicken, poultry is dry or tough then make sure to shred. It is also important to be aware of hard, sharp pieces of meat, poultry, fish that has been overcooked with a sauce. Sauces can provide extra moisture to the food but if overcooked can create hard pieces that are also difficult to chew and swallow.  </a:t>
            </a:r>
          </a:p>
          <a:p>
            <a:endParaRPr lang="en-US" dirty="0"/>
          </a:p>
        </p:txBody>
      </p:sp>
      <p:sp>
        <p:nvSpPr>
          <p:cNvPr id="10" name="Slide Image Placeholder 9">
            <a:extLst>
              <a:ext uri="{FF2B5EF4-FFF2-40B4-BE49-F238E27FC236}">
                <a16:creationId xmlns:a16="http://schemas.microsoft.com/office/drawing/2014/main" id="{75AA53A1-CFC8-4E78-9859-0342E09015B9}"/>
              </a:ext>
            </a:extLst>
          </p:cNvPr>
          <p:cNvSpPr>
            <a:spLocks noGrp="1" noRot="1" noChangeAspect="1"/>
          </p:cNvSpPr>
          <p:nvPr>
            <p:ph type="sldImg"/>
          </p:nvPr>
        </p:nvSpPr>
        <p:spPr>
          <a:xfrm>
            <a:off x="1335088" y="569913"/>
            <a:ext cx="4340225" cy="2441575"/>
          </a:xfrm>
        </p:spPr>
      </p:sp>
      <p:sp>
        <p:nvSpPr>
          <p:cNvPr id="12" name="Slide Number Placeholder 11">
            <a:extLst>
              <a:ext uri="{FF2B5EF4-FFF2-40B4-BE49-F238E27FC236}">
                <a16:creationId xmlns:a16="http://schemas.microsoft.com/office/drawing/2014/main" id="{CC5D9401-5A63-43B1-846E-5A09BC86E0CB}"/>
              </a:ext>
            </a:extLst>
          </p:cNvPr>
          <p:cNvSpPr>
            <a:spLocks noGrp="1"/>
          </p:cNvSpPr>
          <p:nvPr>
            <p:ph type="sldNum" sz="quarter" idx="5"/>
          </p:nvPr>
        </p:nvSpPr>
        <p:spPr/>
        <p:txBody>
          <a:bodyPr/>
          <a:lstStyle/>
          <a:p>
            <a:fld id="{B03B681A-0971-437A-97B1-44BF12E3167A}" type="slidenum">
              <a:rPr lang="en-US" smtClean="0"/>
              <a:pPr/>
              <a:t>33</a:t>
            </a:fld>
            <a:endParaRPr lang="en-US" dirty="0"/>
          </a:p>
        </p:txBody>
      </p:sp>
      <p:sp>
        <p:nvSpPr>
          <p:cNvPr id="4" name="Footer Placeholder 3">
            <a:extLst>
              <a:ext uri="{FF2B5EF4-FFF2-40B4-BE49-F238E27FC236}">
                <a16:creationId xmlns:a16="http://schemas.microsoft.com/office/drawing/2014/main" id="{D70C15DE-4DEC-4230-B107-1EF2310949BA}"/>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6" name="Date Placeholder 5">
            <a:extLst>
              <a:ext uri="{FF2B5EF4-FFF2-40B4-BE49-F238E27FC236}">
                <a16:creationId xmlns:a16="http://schemas.microsoft.com/office/drawing/2014/main" id="{5BD54ED2-C5F7-4E2B-B052-FFA862503D6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141294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Vegetables provide important vitamins and minerals to the developing infant and toddler diet. Make sure to remove any tough skins and cook hard vegetables until they are soft.  </a:t>
            </a:r>
          </a:p>
          <a:p>
            <a:endParaRPr lang="en-US" dirty="0"/>
          </a:p>
          <a:p>
            <a:r>
              <a:rPr lang="en-US" dirty="0"/>
              <a:t>Carrots are a popular first vegetable offered to infants but raw carrots can be a choking hazard if not prepared according to a child’s developmental readiness. To minimize the risk, cook carrots until soft before serving to an older infant (ideally soft enough to smash with their finger but not so soft that it falls apart when he/she tries to pick it up).  </a:t>
            </a:r>
          </a:p>
          <a:p>
            <a:endParaRPr lang="en-US" dirty="0"/>
          </a:p>
          <a:p>
            <a:r>
              <a:rPr lang="en-US" dirty="0"/>
              <a:t>Avoid cutting raw or cooked carrots into coin-shape pieces- small, thin strips or slices of carrots or other raw vegetables such as cucumbers or zucchini are best for children who are ready to tackle the challenge of raw vegetables.  </a:t>
            </a:r>
          </a:p>
          <a:p>
            <a:endParaRPr lang="en-US" dirty="0"/>
          </a:p>
          <a:p>
            <a:r>
              <a:rPr lang="en-US" dirty="0"/>
              <a:t>Cut cherry and grape tomatoes lengthwise into quarters or halves depending on their size. </a:t>
            </a:r>
            <a:r>
              <a:rPr lang="en-US" i="1" dirty="0">
                <a:latin typeface="Times New Roman" panose="02020603050405020304" pitchFamily="18" charset="0"/>
                <a:cs typeface="Times New Roman" panose="02020603050405020304" pitchFamily="18" charset="0"/>
              </a:rPr>
              <a:t>Show video clip of Amelia who is now eating quartered cherry tomatoes. </a:t>
            </a:r>
            <a:r>
              <a:rPr lang="en-US" i="1" dirty="0">
                <a:latin typeface="Times New Roman" panose="02020603050405020304" pitchFamily="18" charset="0"/>
                <a:cs typeface="Times New Roman" panose="02020603050405020304" pitchFamily="18" charset="0"/>
                <a:hlinkClick r:id="rId3"/>
              </a:rPr>
              <a:t>https://solidstarts.com/foods/tomato/</a:t>
            </a:r>
            <a:r>
              <a:rPr lang="en-US" i="1" dirty="0">
                <a:latin typeface="Times New Roman" panose="02020603050405020304" pitchFamily="18" charset="0"/>
                <a:cs typeface="Times New Roman" panose="02020603050405020304" pitchFamily="18" charset="0"/>
              </a:rPr>
              <a:t> .  When video is done, say</a:t>
            </a:r>
            <a:r>
              <a:rPr lang="en-US" dirty="0"/>
              <a:t>: It looks like Amelia is enjoying eating a variety of foods, you can see in the video that Amelia was able to pick up the quartered cherry tomatoes and feed herself. You can also smash the cherry tomatoes and then offer. For larger tomatoes- cut into thin strips and offer.   </a:t>
            </a:r>
          </a:p>
        </p:txBody>
      </p:sp>
      <p:sp>
        <p:nvSpPr>
          <p:cNvPr id="7" name="Slide Image Placeholder 6">
            <a:extLst>
              <a:ext uri="{FF2B5EF4-FFF2-40B4-BE49-F238E27FC236}">
                <a16:creationId xmlns:a16="http://schemas.microsoft.com/office/drawing/2014/main" id="{C6C6DE30-6BFA-45CB-8F5B-524F66CC281B}"/>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350112B3-E8B6-4640-9798-AD820CC3E679}"/>
              </a:ext>
            </a:extLst>
          </p:cNvPr>
          <p:cNvSpPr>
            <a:spLocks noGrp="1"/>
          </p:cNvSpPr>
          <p:nvPr>
            <p:ph type="sldNum" sz="quarter" idx="5"/>
          </p:nvPr>
        </p:nvSpPr>
        <p:spPr/>
        <p:txBody>
          <a:bodyPr/>
          <a:lstStyle/>
          <a:p>
            <a:fld id="{B03B681A-0971-437A-97B1-44BF12E3167A}" type="slidenum">
              <a:rPr lang="en-US" smtClean="0"/>
              <a:pPr/>
              <a:t>34</a:t>
            </a:fld>
            <a:endParaRPr lang="en-US" dirty="0"/>
          </a:p>
        </p:txBody>
      </p:sp>
      <p:sp>
        <p:nvSpPr>
          <p:cNvPr id="4" name="Footer Placeholder 3">
            <a:extLst>
              <a:ext uri="{FF2B5EF4-FFF2-40B4-BE49-F238E27FC236}">
                <a16:creationId xmlns:a16="http://schemas.microsoft.com/office/drawing/2014/main" id="{F8B85CD1-723B-4DD6-BB59-B65174970B2E}"/>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22A2C9BD-744D-4CED-BDEB-9C341E6E6230}"/>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443134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Ripe berries are softer than unripe and are less of a choking risk, this is especially true for strawberries. Berries can be smashed or flattened slightly with a fork when offering to an infant for the first time. </a:t>
            </a:r>
          </a:p>
          <a:p>
            <a:endParaRPr lang="en-US" dirty="0"/>
          </a:p>
          <a:p>
            <a:r>
              <a:rPr lang="en-US" i="1" dirty="0">
                <a:latin typeface="Times New Roman" panose="02020603050405020304" pitchFamily="18" charset="0"/>
                <a:cs typeface="Times New Roman" panose="02020603050405020304" pitchFamily="18" charset="0"/>
              </a:rPr>
              <a:t>Show video of Ronan eating smashed blueberries. </a:t>
            </a:r>
            <a:r>
              <a:rPr lang="en-US" i="1" dirty="0">
                <a:latin typeface="Times New Roman" panose="02020603050405020304" pitchFamily="18" charset="0"/>
                <a:cs typeface="Times New Roman" panose="02020603050405020304" pitchFamily="18" charset="0"/>
                <a:hlinkClick r:id="rId3"/>
              </a:rPr>
              <a:t>https://solidstarts.com/foods/blueberries/</a:t>
            </a:r>
            <a:r>
              <a:rPr lang="en-US" i="1" dirty="0">
                <a:latin typeface="Times New Roman" panose="02020603050405020304" pitchFamily="18" charset="0"/>
                <a:cs typeface="Times New Roman" panose="02020603050405020304" pitchFamily="18" charset="0"/>
              </a:rPr>
              <a:t>.   When done watching the video make sure to point out that Ronan did gag a bit but when left alone he was able to move the berries back to the front of his mouth and prevented himself from choking.</a:t>
            </a:r>
            <a:r>
              <a:rPr lang="en-US" dirty="0"/>
              <a:t> </a:t>
            </a:r>
          </a:p>
          <a:p>
            <a:endParaRPr lang="en-US" dirty="0"/>
          </a:p>
          <a:p>
            <a:r>
              <a:rPr lang="en-US" dirty="0"/>
              <a:t>Once a child becomes an advanced eater (chewing and swallowing well and not smashing fistfuls of food into their mouth) he or she may be offered whole blueberries in a safe eating environment. </a:t>
            </a:r>
          </a:p>
          <a:p>
            <a:endParaRPr lang="en-US" dirty="0"/>
          </a:p>
          <a:p>
            <a:r>
              <a:rPr lang="en-US" dirty="0"/>
              <a:t>Remove the membrane of oranges - it’s the membrane that poses a choking risk. Let’s watch a quick video on how to remove the membrane. </a:t>
            </a:r>
          </a:p>
          <a:p>
            <a:r>
              <a:rPr lang="en-US" i="1" dirty="0">
                <a:latin typeface="Times New Roman" panose="02020603050405020304" pitchFamily="18" charset="0"/>
                <a:cs typeface="Times New Roman" panose="02020603050405020304" pitchFamily="18" charset="0"/>
              </a:rPr>
              <a:t>Show video on how to remove the membrane:  </a:t>
            </a:r>
            <a:r>
              <a:rPr lang="en-US" i="1" dirty="0">
                <a:latin typeface="Times New Roman" panose="02020603050405020304" pitchFamily="18" charset="0"/>
                <a:cs typeface="Times New Roman" panose="02020603050405020304" pitchFamily="18" charset="0"/>
                <a:hlinkClick r:id="rId4"/>
              </a:rPr>
              <a:t>https://solidstarts.com/what-you-must-know-before-giving-citrus-to-babies/</a:t>
            </a:r>
            <a:r>
              <a:rPr lang="en-US" i="1" dirty="0">
                <a:latin typeface="Times New Roman" panose="02020603050405020304" pitchFamily="18" charset="0"/>
                <a:cs typeface="Times New Roman" panose="02020603050405020304" pitchFamily="18" charset="0"/>
              </a:rPr>
              <a:t>.</a:t>
            </a:r>
            <a:r>
              <a:rPr lang="en-US" dirty="0"/>
              <a:t> Obviously it takes more time to remove the orange membrane so serving canned mandarin oranges is fine too!</a:t>
            </a:r>
          </a:p>
          <a:p>
            <a:endParaRPr lang="en-US" dirty="0"/>
          </a:p>
          <a:p>
            <a:r>
              <a:rPr lang="en-US" dirty="0"/>
              <a:t>When serving melons such as watermelon, cantaloupe and honeydew cut into thin slices.    </a:t>
            </a:r>
          </a:p>
          <a:p>
            <a:endParaRPr lang="en-US" dirty="0"/>
          </a:p>
          <a:p>
            <a:endParaRPr lang="en-US" dirty="0"/>
          </a:p>
          <a:p>
            <a:r>
              <a:rPr lang="en-US" dirty="0"/>
              <a:t> </a:t>
            </a:r>
          </a:p>
        </p:txBody>
      </p:sp>
      <p:sp>
        <p:nvSpPr>
          <p:cNvPr id="9" name="Slide Image Placeholder 8">
            <a:extLst>
              <a:ext uri="{FF2B5EF4-FFF2-40B4-BE49-F238E27FC236}">
                <a16:creationId xmlns:a16="http://schemas.microsoft.com/office/drawing/2014/main" id="{9180B96F-5617-4D05-8158-A2FDD33DEBBF}"/>
              </a:ext>
            </a:extLst>
          </p:cNvPr>
          <p:cNvSpPr>
            <a:spLocks noGrp="1" noRot="1" noChangeAspect="1"/>
          </p:cNvSpPr>
          <p:nvPr>
            <p:ph type="sldImg"/>
          </p:nvPr>
        </p:nvSpPr>
        <p:spPr>
          <a:xfrm>
            <a:off x="1335088" y="569913"/>
            <a:ext cx="4340225" cy="2441575"/>
          </a:xfrm>
        </p:spPr>
      </p:sp>
      <p:sp>
        <p:nvSpPr>
          <p:cNvPr id="11" name="Slide Number Placeholder 10">
            <a:extLst>
              <a:ext uri="{FF2B5EF4-FFF2-40B4-BE49-F238E27FC236}">
                <a16:creationId xmlns:a16="http://schemas.microsoft.com/office/drawing/2014/main" id="{14711C14-3918-4FB9-970F-8410BF97260F}"/>
              </a:ext>
            </a:extLst>
          </p:cNvPr>
          <p:cNvSpPr>
            <a:spLocks noGrp="1"/>
          </p:cNvSpPr>
          <p:nvPr>
            <p:ph type="sldNum" sz="quarter" idx="5"/>
          </p:nvPr>
        </p:nvSpPr>
        <p:spPr/>
        <p:txBody>
          <a:bodyPr/>
          <a:lstStyle/>
          <a:p>
            <a:fld id="{B03B681A-0971-437A-97B1-44BF12E3167A}" type="slidenum">
              <a:rPr lang="en-US" smtClean="0"/>
              <a:pPr/>
              <a:t>35</a:t>
            </a:fld>
            <a:endParaRPr lang="en-US" dirty="0"/>
          </a:p>
        </p:txBody>
      </p:sp>
      <p:sp>
        <p:nvSpPr>
          <p:cNvPr id="4" name="Footer Placeholder 3">
            <a:extLst>
              <a:ext uri="{FF2B5EF4-FFF2-40B4-BE49-F238E27FC236}">
                <a16:creationId xmlns:a16="http://schemas.microsoft.com/office/drawing/2014/main" id="{86277B56-E650-44D6-8B79-26D4FAAFFAA2}"/>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CEBEBFD3-64E2-43C7-8161-CE6B71B401B6}"/>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809168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Apples another popular favorite with children and adults are a high choking risk for children- their skins are tough and the flesh tends to be a bit firmer than other fruit which when served raw can easily become lodged in the windpipe. To prepare apples, cook until very soft or grate, mash, or slice into paper-thin slices.  </a:t>
            </a:r>
          </a:p>
          <a:p>
            <a:endParaRPr lang="en-US" dirty="0"/>
          </a:p>
          <a:p>
            <a:r>
              <a:rPr lang="en-US" dirty="0"/>
              <a:t>Always remove any large seeds and pits and then if not cutting the fruit into thin slices make sure to cut into pieces no larger than ½ inch.  </a:t>
            </a:r>
          </a:p>
          <a:p>
            <a:endParaRPr lang="en-US" dirty="0"/>
          </a:p>
          <a:p>
            <a:r>
              <a:rPr lang="en-US" dirty="0"/>
              <a:t>Gut grapes into lengthwise, then cut into smaller pieces no larger than ½ inch.  </a:t>
            </a:r>
          </a:p>
          <a:p>
            <a:endParaRPr lang="en-US" dirty="0"/>
          </a:p>
          <a:p>
            <a:endParaRPr lang="en-US" dirty="0"/>
          </a:p>
          <a:p>
            <a:endParaRPr lang="en-US" dirty="0"/>
          </a:p>
        </p:txBody>
      </p:sp>
      <p:sp>
        <p:nvSpPr>
          <p:cNvPr id="7" name="Slide Image Placeholder 6">
            <a:extLst>
              <a:ext uri="{FF2B5EF4-FFF2-40B4-BE49-F238E27FC236}">
                <a16:creationId xmlns:a16="http://schemas.microsoft.com/office/drawing/2014/main" id="{48A75DA2-8EDD-4557-A007-0E7B5737E50E}"/>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244ED4F6-0BEF-4104-990D-79709C7EA64E}"/>
              </a:ext>
            </a:extLst>
          </p:cNvPr>
          <p:cNvSpPr>
            <a:spLocks noGrp="1"/>
          </p:cNvSpPr>
          <p:nvPr>
            <p:ph type="sldNum" sz="quarter" idx="5"/>
          </p:nvPr>
        </p:nvSpPr>
        <p:spPr/>
        <p:txBody>
          <a:bodyPr/>
          <a:lstStyle/>
          <a:p>
            <a:fld id="{B03B681A-0971-437A-97B1-44BF12E3167A}" type="slidenum">
              <a:rPr lang="en-US" smtClean="0"/>
              <a:pPr/>
              <a:t>36</a:t>
            </a:fld>
            <a:endParaRPr lang="en-US" dirty="0"/>
          </a:p>
        </p:txBody>
      </p:sp>
      <p:sp>
        <p:nvSpPr>
          <p:cNvPr id="4" name="Footer Placeholder 3">
            <a:extLst>
              <a:ext uri="{FF2B5EF4-FFF2-40B4-BE49-F238E27FC236}">
                <a16:creationId xmlns:a16="http://schemas.microsoft.com/office/drawing/2014/main" id="{80121DE5-A1AC-4B2D-BA80-4F616337943D}"/>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729110F9-3325-4733-ADF1-5E3E99E00BB1}"/>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105629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offering grains it is important to consider the following: </a:t>
            </a:r>
          </a:p>
          <a:p>
            <a:pPr marL="171450" indent="-171450">
              <a:buFont typeface="Arial" panose="020B0604020202020204" pitchFamily="34" charset="0"/>
              <a:buChar char="•"/>
            </a:pPr>
            <a:r>
              <a:rPr lang="en-US" dirty="0"/>
              <a:t>Serve well-cooked, easily squished pasta. If pasta is sticky then consider serving with a sauce to add extra moisture so the pasta is easier to move around in the mouth and doesn’t form a sticky mass on the roof of the mouth.  </a:t>
            </a:r>
          </a:p>
          <a:p>
            <a:pPr marL="171450" indent="-171450">
              <a:buFont typeface="Arial" panose="020B0604020202020204" pitchFamily="34" charset="0"/>
              <a:buChar char="•"/>
            </a:pPr>
            <a:r>
              <a:rPr lang="en-US" dirty="0"/>
              <a:t>Bread can be an unsuspecting choking hazard, especially soft bread. Make sure to cut bread into thin, pinky-finger width strips that the child can bite off.  Try offering lightly toasted bread to decrease the formation of the sticky mass that can get stuck on the roof of the mouth. </a:t>
            </a:r>
          </a:p>
          <a:p>
            <a:pPr marL="171450" indent="-171450">
              <a:buFont typeface="Arial" panose="020B0604020202020204" pitchFamily="34" charset="0"/>
              <a:buChar char="•"/>
            </a:pPr>
            <a:r>
              <a:rPr lang="en-US" dirty="0"/>
              <a:t>Choose crackers without seeds, nuts or whole grain kernels. Seeds, nuts and whole grain kernels are hard and can get lodged in the child’s throat.  </a:t>
            </a:r>
          </a:p>
          <a:p>
            <a:pPr marL="171450" indent="-171450">
              <a:buFont typeface="Arial" panose="020B0604020202020204" pitchFamily="34" charset="0"/>
              <a:buChar char="•"/>
            </a:pPr>
            <a:r>
              <a:rPr lang="en-US" dirty="0"/>
              <a:t>Encourage frequent drinks while the child is eating grains. The extra moisture helps the food go down easier and decreases choking risk. </a:t>
            </a:r>
          </a:p>
          <a:p>
            <a:endParaRPr lang="en-US" dirty="0"/>
          </a:p>
          <a:p>
            <a:endParaRPr lang="en-US" dirty="0"/>
          </a:p>
        </p:txBody>
      </p:sp>
      <p:sp>
        <p:nvSpPr>
          <p:cNvPr id="7" name="Slide Image Placeholder 6">
            <a:extLst>
              <a:ext uri="{FF2B5EF4-FFF2-40B4-BE49-F238E27FC236}">
                <a16:creationId xmlns:a16="http://schemas.microsoft.com/office/drawing/2014/main" id="{A1B2940E-685E-4C52-8804-273F87BF810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E2490151-E05C-4AF1-ACAE-9FF913EF0025}"/>
              </a:ext>
            </a:extLst>
          </p:cNvPr>
          <p:cNvSpPr>
            <a:spLocks noGrp="1"/>
          </p:cNvSpPr>
          <p:nvPr>
            <p:ph type="sldNum" sz="quarter" idx="5"/>
          </p:nvPr>
        </p:nvSpPr>
        <p:spPr/>
        <p:txBody>
          <a:bodyPr/>
          <a:lstStyle/>
          <a:p>
            <a:fld id="{B03B681A-0971-437A-97B1-44BF12E3167A}" type="slidenum">
              <a:rPr lang="en-US" smtClean="0"/>
              <a:pPr/>
              <a:t>37</a:t>
            </a:fld>
            <a:endParaRPr lang="en-US" dirty="0"/>
          </a:p>
        </p:txBody>
      </p:sp>
      <p:sp>
        <p:nvSpPr>
          <p:cNvPr id="4" name="Footer Placeholder 3">
            <a:extLst>
              <a:ext uri="{FF2B5EF4-FFF2-40B4-BE49-F238E27FC236}">
                <a16:creationId xmlns:a16="http://schemas.microsoft.com/office/drawing/2014/main" id="{200BA978-F67B-4FA9-AC0C-105CAFBF868A}"/>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B7184C77-8BD7-44EE-ADDD-9411B380B7E2}"/>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695079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39" y="3116061"/>
            <a:ext cx="5896531" cy="5609733"/>
          </a:xfrm>
        </p:spPr>
        <p:txBody>
          <a:bodyPr/>
          <a:lstStyle/>
          <a:p>
            <a:r>
              <a:rPr lang="en-US" dirty="0"/>
              <a:t>On this slide we have four examples of foods that could pose a choking risk.  How would you prepare each of these foods to reduce the risk of choking for a child in your care? </a:t>
            </a:r>
            <a:r>
              <a:rPr lang="en-US" i="1" dirty="0">
                <a:latin typeface="Times New Roman" panose="02020603050405020304" pitchFamily="18" charset="0"/>
                <a:cs typeface="Times New Roman" panose="02020603050405020304" pitchFamily="18" charset="0"/>
              </a:rPr>
              <a:t>Allow participants a few moments to come up with suggestions and then ask to type their answers in the chat box or unmute their microphones and share with the group. </a:t>
            </a:r>
          </a:p>
          <a:p>
            <a:endParaRPr lang="en-US" dirty="0"/>
          </a:p>
          <a:p>
            <a:r>
              <a:rPr lang="en-US" dirty="0"/>
              <a:t>Carrots - cook until soft or serve in thin strips if serving raw </a:t>
            </a:r>
          </a:p>
          <a:p>
            <a:r>
              <a:rPr lang="en-US" dirty="0"/>
              <a:t>Grapes - cut lengthwise and quarter if needed- keep to a size no larger than ½ inch</a:t>
            </a:r>
          </a:p>
          <a:p>
            <a:r>
              <a:rPr lang="en-US" dirty="0"/>
              <a:t>Peanut butter - serve as a thin layer on bread </a:t>
            </a:r>
          </a:p>
          <a:p>
            <a:r>
              <a:rPr lang="en-US" dirty="0"/>
              <a:t>Cheddar cheese - cut into thin slices</a:t>
            </a:r>
          </a:p>
        </p:txBody>
      </p:sp>
      <p:sp>
        <p:nvSpPr>
          <p:cNvPr id="7" name="Slide Image Placeholder 6">
            <a:extLst>
              <a:ext uri="{FF2B5EF4-FFF2-40B4-BE49-F238E27FC236}">
                <a16:creationId xmlns:a16="http://schemas.microsoft.com/office/drawing/2014/main" id="{A4434A89-0860-4448-880F-27400E2DB7ED}"/>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5866632E-0D39-4AA1-BDD5-71BDE5087C7A}"/>
              </a:ext>
            </a:extLst>
          </p:cNvPr>
          <p:cNvSpPr>
            <a:spLocks noGrp="1"/>
          </p:cNvSpPr>
          <p:nvPr>
            <p:ph type="sldNum" sz="quarter" idx="5"/>
          </p:nvPr>
        </p:nvSpPr>
        <p:spPr/>
        <p:txBody>
          <a:bodyPr/>
          <a:lstStyle/>
          <a:p>
            <a:fld id="{B03B681A-0971-437A-97B1-44BF12E3167A}" type="slidenum">
              <a:rPr lang="en-US" smtClean="0"/>
              <a:pPr/>
              <a:t>38</a:t>
            </a:fld>
            <a:endParaRPr lang="en-US" dirty="0"/>
          </a:p>
        </p:txBody>
      </p:sp>
      <p:sp>
        <p:nvSpPr>
          <p:cNvPr id="4" name="Footer Placeholder 3">
            <a:extLst>
              <a:ext uri="{FF2B5EF4-FFF2-40B4-BE49-F238E27FC236}">
                <a16:creationId xmlns:a16="http://schemas.microsoft.com/office/drawing/2014/main" id="{62B224D1-7AF6-44BA-A57E-7100B671CD9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0FF53B69-E0BD-4FF5-8089-11CF86685F98}"/>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85483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569913"/>
            <a:ext cx="4340225" cy="2441575"/>
          </a:xfrm>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FA9B38AE-9183-4FB6-B175-D4C66D0BF7D0}"/>
              </a:ext>
            </a:extLst>
          </p:cNvPr>
          <p:cNvSpPr>
            <a:spLocks noGrp="1"/>
          </p:cNvSpPr>
          <p:nvPr>
            <p:ph type="sldNum" sz="quarter" idx="5"/>
          </p:nvPr>
        </p:nvSpPr>
        <p:spPr/>
        <p:txBody>
          <a:bodyPr/>
          <a:lstStyle/>
          <a:p>
            <a:fld id="{B03B681A-0971-437A-97B1-44BF12E3167A}" type="slidenum">
              <a:rPr lang="en-US" smtClean="0"/>
              <a:pPr/>
              <a:t>39</a:t>
            </a:fld>
            <a:endParaRPr lang="en-US" dirty="0"/>
          </a:p>
        </p:txBody>
      </p:sp>
      <p:sp>
        <p:nvSpPr>
          <p:cNvPr id="5" name="Footer Placeholder 4">
            <a:extLst>
              <a:ext uri="{FF2B5EF4-FFF2-40B4-BE49-F238E27FC236}">
                <a16:creationId xmlns:a16="http://schemas.microsoft.com/office/drawing/2014/main" id="{2965E519-2E59-46DF-A7A7-9DDF1CBF091F}"/>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8" name="Date Placeholder 7">
            <a:extLst>
              <a:ext uri="{FF2B5EF4-FFF2-40B4-BE49-F238E27FC236}">
                <a16:creationId xmlns:a16="http://schemas.microsoft.com/office/drawing/2014/main" id="{05279EF6-B71D-4CCA-9C9B-84F807358F77}"/>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50579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116061"/>
            <a:ext cx="5935734" cy="6027939"/>
          </a:xfrm>
        </p:spPr>
        <p:txBody>
          <a:bodyPr/>
          <a:lstStyle/>
          <a:p>
            <a:r>
              <a:rPr lang="en-US" sz="1100" dirty="0"/>
              <a:t>Before we begin let’s take a quick quiz.  Don’t worry, you won’t be graded and we will discuss the answers at the end of the training! You can write your answers down on a piece of paper or if you have a mind that is like a steel trap then you can simply remember your answers! </a:t>
            </a:r>
            <a:r>
              <a:rPr lang="en-US" sz="1100" i="1" dirty="0">
                <a:latin typeface="Times New Roman" panose="02020603050405020304" pitchFamily="18" charset="0"/>
                <a:cs typeface="Times New Roman" panose="02020603050405020304" pitchFamily="18" charset="0"/>
              </a:rPr>
              <a:t>. (Click to reveal the question, click to clear the question, etc.) </a:t>
            </a:r>
            <a:endParaRPr lang="en-US" sz="1100" dirty="0"/>
          </a:p>
          <a:p>
            <a:r>
              <a:rPr lang="en-US" sz="1100" dirty="0"/>
              <a:t>1. True/False:  Gagging is a natural reflex that prevents choking. </a:t>
            </a:r>
          </a:p>
          <a:p>
            <a:endParaRPr lang="en-US" sz="1100" dirty="0"/>
          </a:p>
          <a:p>
            <a:r>
              <a:rPr lang="en-US" sz="1100" dirty="0"/>
              <a:t>2. Which of the following are signs an infant is developmentally ready to start solid foods? </a:t>
            </a:r>
          </a:p>
          <a:p>
            <a:pPr marL="228600" indent="-228600">
              <a:buFont typeface="+mj-lt"/>
              <a:buAutoNum type="alphaUcPeriod"/>
            </a:pPr>
            <a:r>
              <a:rPr lang="en-US" sz="1100" dirty="0"/>
              <a:t>Able to sit in a high chair and hold his or her head up</a:t>
            </a:r>
          </a:p>
          <a:p>
            <a:pPr marL="228600" indent="-228600">
              <a:buFont typeface="+mj-lt"/>
              <a:buAutoNum type="alphaUcPeriod"/>
            </a:pPr>
            <a:r>
              <a:rPr lang="en-US" sz="1100" dirty="0"/>
              <a:t>Able to move his or her tongue to help swallow food</a:t>
            </a:r>
          </a:p>
          <a:p>
            <a:pPr marL="228600" indent="-228600">
              <a:buFont typeface="+mj-lt"/>
              <a:buAutoNum type="alphaUcPeriod"/>
            </a:pPr>
            <a:r>
              <a:rPr lang="en-US" sz="1100" dirty="0"/>
              <a:t>Opens mouth when foods come towards him or her</a:t>
            </a:r>
          </a:p>
          <a:p>
            <a:pPr marL="228600" indent="-228600">
              <a:buFont typeface="+mj-lt"/>
              <a:buAutoNum type="alphaUcPeriod"/>
            </a:pPr>
            <a:r>
              <a:rPr lang="en-US" sz="1100" dirty="0"/>
              <a:t>All of the above</a:t>
            </a:r>
          </a:p>
          <a:p>
            <a:endParaRPr lang="en-US" sz="1100" dirty="0"/>
          </a:p>
          <a:p>
            <a:r>
              <a:rPr lang="en-US" sz="1100" dirty="0"/>
              <a:t>3. Cut soft foods into small pieces no larger than how many inches to reduce the risk of choking? </a:t>
            </a:r>
          </a:p>
          <a:p>
            <a:pPr marL="228600" indent="-228600">
              <a:buFont typeface="+mj-lt"/>
              <a:buAutoNum type="alphaUcPeriod"/>
            </a:pPr>
            <a:r>
              <a:rPr lang="en-US" sz="1100" dirty="0"/>
              <a:t>1 inch</a:t>
            </a:r>
          </a:p>
          <a:p>
            <a:pPr marL="228600" indent="-228600">
              <a:buFont typeface="+mj-lt"/>
              <a:buAutoNum type="alphaUcPeriod"/>
            </a:pPr>
            <a:r>
              <a:rPr lang="en-US" sz="1100" dirty="0"/>
              <a:t>¾ inch</a:t>
            </a:r>
          </a:p>
          <a:p>
            <a:pPr marL="228600" indent="-228600">
              <a:buFont typeface="+mj-lt"/>
              <a:buAutoNum type="alphaUcPeriod"/>
            </a:pPr>
            <a:r>
              <a:rPr lang="en-US" sz="1100" dirty="0"/>
              <a:t>½ inch</a:t>
            </a:r>
          </a:p>
          <a:p>
            <a:pPr marL="228600" indent="-228600">
              <a:buFont typeface="+mj-lt"/>
              <a:buAutoNum type="alphaUcPeriod"/>
            </a:pPr>
            <a:r>
              <a:rPr lang="en-US" sz="1100" dirty="0"/>
              <a:t>¼ inch</a:t>
            </a:r>
          </a:p>
          <a:p>
            <a:endParaRPr lang="en-US" sz="1100" dirty="0"/>
          </a:p>
          <a:p>
            <a:r>
              <a:rPr lang="en-US" sz="1100" dirty="0"/>
              <a:t>4. All of the following finger foods are creditable in the CACFP infant meal pattern and can be prepared the right way to avoid choking, except: </a:t>
            </a:r>
          </a:p>
          <a:p>
            <a:pPr marL="228600" indent="-228600">
              <a:buFont typeface="+mj-lt"/>
              <a:buAutoNum type="alphaUcPeriod"/>
            </a:pPr>
            <a:r>
              <a:rPr lang="en-US" sz="1100" dirty="0"/>
              <a:t>Small strips of bread </a:t>
            </a:r>
          </a:p>
          <a:p>
            <a:pPr marL="228600" indent="-228600">
              <a:buFont typeface="+mj-lt"/>
              <a:buAutoNum type="alphaUcPeriod"/>
            </a:pPr>
            <a:r>
              <a:rPr lang="en-US" sz="1100" dirty="0"/>
              <a:t>Grapes cut into quarters </a:t>
            </a:r>
          </a:p>
          <a:p>
            <a:pPr marL="228600" indent="-228600">
              <a:buFont typeface="+mj-lt"/>
              <a:buAutoNum type="alphaUcPeriod"/>
            </a:pPr>
            <a:r>
              <a:rPr lang="en-US" sz="1100" dirty="0"/>
              <a:t>Peanut butter or other nut butters </a:t>
            </a:r>
          </a:p>
          <a:p>
            <a:pPr marL="228600" indent="-228600">
              <a:buFont typeface="+mj-lt"/>
              <a:buAutoNum type="alphaUcPeriod"/>
            </a:pPr>
            <a:r>
              <a:rPr lang="en-US" sz="1100" dirty="0"/>
              <a:t>Soft cooked, chopped vegetables </a:t>
            </a:r>
          </a:p>
          <a:p>
            <a:endParaRPr lang="en-US" sz="1100" dirty="0"/>
          </a:p>
          <a:p>
            <a:r>
              <a:rPr lang="en-US" sz="1100" dirty="0"/>
              <a:t>5. A parent brings in a container of whole grapes for her 11-month-old. To build a good partnership with the family, which of the responses may be better to say? </a:t>
            </a:r>
          </a:p>
          <a:p>
            <a:pPr marL="228600" indent="-228600">
              <a:buFont typeface="+mj-lt"/>
              <a:buAutoNum type="alphaUcPeriod"/>
            </a:pPr>
            <a:r>
              <a:rPr lang="en-US" sz="1100" dirty="0"/>
              <a:t>I will be happy to serve these to your child at the next meal, just as they are. </a:t>
            </a:r>
          </a:p>
          <a:p>
            <a:pPr marL="228600" indent="-228600">
              <a:buFont typeface="+mj-lt"/>
              <a:buAutoNum type="alphaUcPeriod"/>
            </a:pPr>
            <a:r>
              <a:rPr lang="en-US" sz="1100" dirty="0"/>
              <a:t>Fruits are always an excellent choice. To make these safer and reduce choking risk, I will cut these grapes in quarters before I serve them to your child. </a:t>
            </a:r>
          </a:p>
          <a:p>
            <a:pPr marL="228600" indent="-228600">
              <a:buFont typeface="+mj-lt"/>
              <a:buAutoNum type="alphaUcPeriod"/>
            </a:pPr>
            <a:r>
              <a:rPr lang="en-US" sz="1100" dirty="0"/>
              <a:t>Grapes are not creditable in the CACFP infant meal pattern. </a:t>
            </a:r>
          </a:p>
          <a:p>
            <a:pPr marL="228600" indent="-228600">
              <a:buFont typeface="+mj-lt"/>
              <a:buAutoNum type="alphaUcPeriod"/>
            </a:pPr>
            <a:r>
              <a:rPr lang="en-US" sz="1100" dirty="0"/>
              <a:t>None of the above</a:t>
            </a:r>
          </a:p>
          <a:p>
            <a:endParaRPr lang="en-US" dirty="0"/>
          </a:p>
        </p:txBody>
      </p:sp>
      <p:sp>
        <p:nvSpPr>
          <p:cNvPr id="9" name="Slide Image Placeholder 8">
            <a:extLst>
              <a:ext uri="{FF2B5EF4-FFF2-40B4-BE49-F238E27FC236}">
                <a16:creationId xmlns:a16="http://schemas.microsoft.com/office/drawing/2014/main" id="{131D70CD-4C8C-4666-9E82-50C2602E4529}"/>
              </a:ext>
            </a:extLst>
          </p:cNvPr>
          <p:cNvSpPr>
            <a:spLocks noGrp="1" noRot="1" noChangeAspect="1"/>
          </p:cNvSpPr>
          <p:nvPr>
            <p:ph type="sldImg"/>
          </p:nvPr>
        </p:nvSpPr>
        <p:spPr>
          <a:xfrm>
            <a:off x="1335088" y="569913"/>
            <a:ext cx="4340225" cy="2441575"/>
          </a:xfrm>
        </p:spPr>
      </p:sp>
      <p:sp>
        <p:nvSpPr>
          <p:cNvPr id="11" name="Slide Number Placeholder 10">
            <a:extLst>
              <a:ext uri="{FF2B5EF4-FFF2-40B4-BE49-F238E27FC236}">
                <a16:creationId xmlns:a16="http://schemas.microsoft.com/office/drawing/2014/main" id="{515D0CA6-3BEF-4F45-A983-4186CCED0409}"/>
              </a:ext>
            </a:extLst>
          </p:cNvPr>
          <p:cNvSpPr>
            <a:spLocks noGrp="1"/>
          </p:cNvSpPr>
          <p:nvPr>
            <p:ph type="sldNum" sz="quarter" idx="5"/>
          </p:nvPr>
        </p:nvSpPr>
        <p:spPr/>
        <p:txBody>
          <a:bodyPr/>
          <a:lstStyle/>
          <a:p>
            <a:fld id="{B03B681A-0971-437A-97B1-44BF12E3167A}" type="slidenum">
              <a:rPr lang="en-US" smtClean="0"/>
              <a:pPr/>
              <a:t>4</a:t>
            </a:fld>
            <a:endParaRPr lang="en-US" dirty="0"/>
          </a:p>
        </p:txBody>
      </p:sp>
      <p:sp>
        <p:nvSpPr>
          <p:cNvPr id="4" name="Footer Placeholder 3">
            <a:extLst>
              <a:ext uri="{FF2B5EF4-FFF2-40B4-BE49-F238E27FC236}">
                <a16:creationId xmlns:a16="http://schemas.microsoft.com/office/drawing/2014/main" id="{FB0D643C-018F-4053-9614-1519BC8FC64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EDE2F8FC-F785-41A5-9C1D-0EFED0DF713F}"/>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552730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are all familiar with the social and emotional benefits of family-style meal service but another important aspect of family-style meal service is that it can help reduce the risk of choking. When adults eat with children an adult can quickly spot a child who might be choking and can also remind children to take small bites of food and swallow between bites. Creating a meal time environment that is enjoyable for all children is very important. Meal time should be slow and relaxed with plenty of time for children to eat meals and snacks and not feel rushed. </a:t>
            </a:r>
          </a:p>
          <a:p>
            <a:endParaRPr lang="en-US" dirty="0"/>
          </a:p>
          <a:p>
            <a:r>
              <a:rPr lang="en-US" dirty="0"/>
              <a:t>Food should only be provided as part of a meal or snack and be served at a dining table or high chair with adult supervision. It is important that children are sitting upright while eating at the table or in the high chair. Slouching over can restrict the airway. An open airway (windpipe) is important so that food can easily be directed down the right tube- the esophagus and not the windpipe! </a:t>
            </a:r>
          </a:p>
          <a:p>
            <a:endParaRPr lang="en-US" dirty="0"/>
          </a:p>
          <a:p>
            <a:r>
              <a:rPr lang="en-US" dirty="0"/>
              <a:t>Adult modeling is also very important. Adults can demonstrate how to eat safely by showing children how to chew. Older infants don’t need teeth to eat safely, they can chew perfectly fine with just an up and down motion. As children develop more teeth then the grinding or rotary motion naturally develops and children can be offered more advanced textures. Adults can also provide important cues to children by reminding children to take small bites and swallow their food before talking or taking another bite.  </a:t>
            </a:r>
          </a:p>
          <a:p>
            <a:endParaRPr lang="en-US" dirty="0"/>
          </a:p>
          <a:p>
            <a:endParaRPr lang="en-US" dirty="0"/>
          </a:p>
          <a:p>
            <a:endParaRPr lang="en-US" dirty="0"/>
          </a:p>
        </p:txBody>
      </p:sp>
      <p:sp>
        <p:nvSpPr>
          <p:cNvPr id="9" name="Slide Image Placeholder 8">
            <a:extLst>
              <a:ext uri="{FF2B5EF4-FFF2-40B4-BE49-F238E27FC236}">
                <a16:creationId xmlns:a16="http://schemas.microsoft.com/office/drawing/2014/main" id="{EF53712D-5964-4847-9FA6-963108C604F7}"/>
              </a:ext>
            </a:extLst>
          </p:cNvPr>
          <p:cNvSpPr>
            <a:spLocks noGrp="1" noRot="1" noChangeAspect="1"/>
          </p:cNvSpPr>
          <p:nvPr>
            <p:ph type="sldImg"/>
          </p:nvPr>
        </p:nvSpPr>
        <p:spPr>
          <a:xfrm>
            <a:off x="1335088" y="569913"/>
            <a:ext cx="4340225" cy="2441575"/>
          </a:xfrm>
        </p:spPr>
      </p:sp>
      <p:sp>
        <p:nvSpPr>
          <p:cNvPr id="11" name="Slide Number Placeholder 10">
            <a:extLst>
              <a:ext uri="{FF2B5EF4-FFF2-40B4-BE49-F238E27FC236}">
                <a16:creationId xmlns:a16="http://schemas.microsoft.com/office/drawing/2014/main" id="{66D219BF-BAAE-42D5-8879-E1C2A855EE3A}"/>
              </a:ext>
            </a:extLst>
          </p:cNvPr>
          <p:cNvSpPr>
            <a:spLocks noGrp="1"/>
          </p:cNvSpPr>
          <p:nvPr>
            <p:ph type="sldNum" sz="quarter" idx="5"/>
          </p:nvPr>
        </p:nvSpPr>
        <p:spPr/>
        <p:txBody>
          <a:bodyPr/>
          <a:lstStyle/>
          <a:p>
            <a:fld id="{B03B681A-0971-437A-97B1-44BF12E3167A}" type="slidenum">
              <a:rPr lang="en-US" smtClean="0"/>
              <a:pPr/>
              <a:t>40</a:t>
            </a:fld>
            <a:endParaRPr lang="en-US" dirty="0"/>
          </a:p>
        </p:txBody>
      </p:sp>
      <p:sp>
        <p:nvSpPr>
          <p:cNvPr id="4" name="Footer Placeholder 3">
            <a:extLst>
              <a:ext uri="{FF2B5EF4-FFF2-40B4-BE49-F238E27FC236}">
                <a16:creationId xmlns:a16="http://schemas.microsoft.com/office/drawing/2014/main" id="{A21D6036-CA3E-4119-93BA-F455603A4CC9}"/>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7A884E3A-CBF4-40E6-A7D7-3F0FA325462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711852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Additional tips during meal time include: </a:t>
            </a:r>
          </a:p>
          <a:p>
            <a:pPr marL="171450" indent="-171450">
              <a:buFont typeface="Arial" panose="020B0604020202020204" pitchFamily="34" charset="0"/>
              <a:buChar char="•"/>
            </a:pPr>
            <a:r>
              <a:rPr lang="en-US" dirty="0"/>
              <a:t>encourage older children to serve as role models for younger children as well. </a:t>
            </a:r>
          </a:p>
          <a:p>
            <a:pPr marL="171450" indent="-171450">
              <a:buFont typeface="Arial" panose="020B0604020202020204" pitchFamily="34" charset="0"/>
              <a:buChar char="•"/>
            </a:pPr>
            <a:r>
              <a:rPr lang="en-US" dirty="0"/>
              <a:t>all children should avoid playing games with food, as that may lead to an increased risk of choking. Never allow a child to throw food in the air and catch it in his or her mouth and although it may make children laugh, adults should also never do this either!</a:t>
            </a:r>
          </a:p>
        </p:txBody>
      </p:sp>
      <p:sp>
        <p:nvSpPr>
          <p:cNvPr id="7" name="Slide Image Placeholder 6">
            <a:extLst>
              <a:ext uri="{FF2B5EF4-FFF2-40B4-BE49-F238E27FC236}">
                <a16:creationId xmlns:a16="http://schemas.microsoft.com/office/drawing/2014/main" id="{5060FCE7-AD0C-491F-800F-DE27681B6E31}"/>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83C8D1A6-A123-400E-8B24-5330F0A75772}"/>
              </a:ext>
            </a:extLst>
          </p:cNvPr>
          <p:cNvSpPr>
            <a:spLocks noGrp="1"/>
          </p:cNvSpPr>
          <p:nvPr>
            <p:ph type="sldNum" sz="quarter" idx="5"/>
          </p:nvPr>
        </p:nvSpPr>
        <p:spPr/>
        <p:txBody>
          <a:bodyPr/>
          <a:lstStyle/>
          <a:p>
            <a:fld id="{B03B681A-0971-437A-97B1-44BF12E3167A}" type="slidenum">
              <a:rPr lang="en-US" smtClean="0"/>
              <a:pPr/>
              <a:t>41</a:t>
            </a:fld>
            <a:endParaRPr lang="en-US" dirty="0"/>
          </a:p>
        </p:txBody>
      </p:sp>
      <p:sp>
        <p:nvSpPr>
          <p:cNvPr id="4" name="Footer Placeholder 3">
            <a:extLst>
              <a:ext uri="{FF2B5EF4-FFF2-40B4-BE49-F238E27FC236}">
                <a16:creationId xmlns:a16="http://schemas.microsoft.com/office/drawing/2014/main" id="{C198CA0F-3714-4538-B112-DDAE2834AC72}"/>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978A9D8B-8274-41AF-89D0-AF7022C83BBD}"/>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871293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First and foremost it is imperative that children learn that eating is an enjoyable experience so that they can develop a healthy relationship with food as they continue to grow and develop. Adults play a critical role in this process!  </a:t>
            </a:r>
          </a:p>
        </p:txBody>
      </p:sp>
      <p:sp>
        <p:nvSpPr>
          <p:cNvPr id="7" name="Slide Image Placeholder 6">
            <a:extLst>
              <a:ext uri="{FF2B5EF4-FFF2-40B4-BE49-F238E27FC236}">
                <a16:creationId xmlns:a16="http://schemas.microsoft.com/office/drawing/2014/main" id="{53C24F72-0857-4CD8-B098-0F3BC0AE3D58}"/>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B67E12E2-D8BE-401F-87D5-66BFFD527A42}"/>
              </a:ext>
            </a:extLst>
          </p:cNvPr>
          <p:cNvSpPr>
            <a:spLocks noGrp="1"/>
          </p:cNvSpPr>
          <p:nvPr>
            <p:ph type="sldNum" sz="quarter" idx="5"/>
          </p:nvPr>
        </p:nvSpPr>
        <p:spPr/>
        <p:txBody>
          <a:bodyPr/>
          <a:lstStyle/>
          <a:p>
            <a:fld id="{B03B681A-0971-437A-97B1-44BF12E3167A}" type="slidenum">
              <a:rPr lang="en-US" smtClean="0"/>
              <a:pPr/>
              <a:t>42</a:t>
            </a:fld>
            <a:endParaRPr lang="en-US" dirty="0"/>
          </a:p>
        </p:txBody>
      </p:sp>
      <p:sp>
        <p:nvSpPr>
          <p:cNvPr id="4" name="Footer Placeholder 3">
            <a:extLst>
              <a:ext uri="{FF2B5EF4-FFF2-40B4-BE49-F238E27FC236}">
                <a16:creationId xmlns:a16="http://schemas.microsoft.com/office/drawing/2014/main" id="{4D9758E9-E478-4DBC-87BF-FC045DF66C02}"/>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90F08559-1881-426B-84A9-87E133952D2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924396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the USDA resources we have mentioned during this training additional resources for parents and providers include: </a:t>
            </a:r>
            <a:r>
              <a:rPr lang="en-US" i="1" dirty="0">
                <a:latin typeface="Times New Roman" panose="02020603050405020304" pitchFamily="18" charset="0"/>
                <a:cs typeface="Times New Roman" panose="02020603050405020304" pitchFamily="18" charset="0"/>
              </a:rPr>
              <a:t>Read slide. </a:t>
            </a:r>
          </a:p>
          <a:p>
            <a:endParaRPr lang="en-US" dirty="0"/>
          </a:p>
          <a:p>
            <a:endParaRPr lang="en-US" dirty="0"/>
          </a:p>
        </p:txBody>
      </p:sp>
      <p:sp>
        <p:nvSpPr>
          <p:cNvPr id="7" name="Slide Image Placeholder 6">
            <a:extLst>
              <a:ext uri="{FF2B5EF4-FFF2-40B4-BE49-F238E27FC236}">
                <a16:creationId xmlns:a16="http://schemas.microsoft.com/office/drawing/2014/main" id="{DB1B2E05-9AA4-4523-AA1D-D2004CC36581}"/>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05CACA96-0E92-4D6C-8632-A02EDB0B70C4}"/>
              </a:ext>
            </a:extLst>
          </p:cNvPr>
          <p:cNvSpPr>
            <a:spLocks noGrp="1"/>
          </p:cNvSpPr>
          <p:nvPr>
            <p:ph type="sldNum" sz="quarter" idx="5"/>
          </p:nvPr>
        </p:nvSpPr>
        <p:spPr/>
        <p:txBody>
          <a:bodyPr/>
          <a:lstStyle/>
          <a:p>
            <a:fld id="{B03B681A-0971-437A-97B1-44BF12E3167A}" type="slidenum">
              <a:rPr lang="en-US" smtClean="0"/>
              <a:pPr/>
              <a:t>43</a:t>
            </a:fld>
            <a:endParaRPr lang="en-US" dirty="0"/>
          </a:p>
        </p:txBody>
      </p:sp>
      <p:sp>
        <p:nvSpPr>
          <p:cNvPr id="4" name="Footer Placeholder 3">
            <a:extLst>
              <a:ext uri="{FF2B5EF4-FFF2-40B4-BE49-F238E27FC236}">
                <a16:creationId xmlns:a16="http://schemas.microsoft.com/office/drawing/2014/main" id="{3B00B671-2961-4975-ADC1-A59EE217669E}"/>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A0687A7A-3C12-4A48-9D6F-FA4D3DFB6596}"/>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3289731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3116061"/>
            <a:ext cx="5989128" cy="6027939"/>
          </a:xfrm>
        </p:spPr>
        <p:txBody>
          <a:bodyPr/>
          <a:lstStyle/>
          <a:p>
            <a:r>
              <a:rPr lang="en-US" sz="1100" dirty="0"/>
              <a:t>Remember that quiz that you took at the beginning of the training?  Well, let’s see how well you did! </a:t>
            </a:r>
            <a:r>
              <a:rPr lang="en-US" sz="1100" i="1" dirty="0">
                <a:latin typeface="Times New Roman" panose="02020603050405020304" pitchFamily="18" charset="0"/>
                <a:cs typeface="Times New Roman" panose="02020603050405020304" pitchFamily="18" charset="0"/>
              </a:rPr>
              <a:t>Read each question and then ask participants to give you the correct answer. (Click to reveal the question, click to reveal the answer, click to clear the question, etc.)  When done, ask participants how they did. Likely they missed a few the first time but the second time did better. Congratulate them on a job well done. </a:t>
            </a:r>
          </a:p>
          <a:p>
            <a:endParaRPr lang="en-US" sz="1100" dirty="0"/>
          </a:p>
          <a:p>
            <a:r>
              <a:rPr lang="en-US" sz="1100" dirty="0"/>
              <a:t>1. </a:t>
            </a:r>
            <a:r>
              <a:rPr lang="en-US" sz="1100" b="1" dirty="0"/>
              <a:t>True</a:t>
            </a:r>
            <a:r>
              <a:rPr lang="en-US" sz="1100" dirty="0"/>
              <a:t>/False: Gagging is a natural reflex that prevents choking. </a:t>
            </a:r>
          </a:p>
          <a:p>
            <a:endParaRPr lang="en-US" sz="1100" dirty="0"/>
          </a:p>
          <a:p>
            <a:r>
              <a:rPr lang="en-US" sz="1100" dirty="0"/>
              <a:t>2. Which of the following are signs an infant is developmentally ready to start solid foods? </a:t>
            </a:r>
          </a:p>
          <a:p>
            <a:pPr marL="228600" indent="-228600">
              <a:buFont typeface="+mj-lt"/>
              <a:buAutoNum type="alphaUcPeriod"/>
            </a:pPr>
            <a:r>
              <a:rPr lang="en-US" sz="1100" dirty="0"/>
              <a:t>Able to sit in a high chair and hold his or her head up</a:t>
            </a:r>
          </a:p>
          <a:p>
            <a:pPr marL="228600" indent="-228600">
              <a:buFont typeface="+mj-lt"/>
              <a:buAutoNum type="alphaUcPeriod"/>
            </a:pPr>
            <a:r>
              <a:rPr lang="en-US" sz="1100" dirty="0"/>
              <a:t>Able to move his or her tongue to help swallow food</a:t>
            </a:r>
          </a:p>
          <a:p>
            <a:pPr marL="228600" indent="-228600">
              <a:buFont typeface="+mj-lt"/>
              <a:buAutoNum type="alphaUcPeriod"/>
            </a:pPr>
            <a:r>
              <a:rPr lang="en-US" sz="1100" dirty="0"/>
              <a:t>Opens mouth when foods come towards him or her</a:t>
            </a:r>
          </a:p>
          <a:p>
            <a:pPr marL="228600" indent="-228600">
              <a:buFont typeface="+mj-lt"/>
              <a:buAutoNum type="alphaUcPeriod"/>
            </a:pPr>
            <a:r>
              <a:rPr lang="en-US" sz="1100" b="1" dirty="0"/>
              <a:t>All of the above</a:t>
            </a:r>
          </a:p>
          <a:p>
            <a:endParaRPr lang="en-US" sz="1100" dirty="0"/>
          </a:p>
          <a:p>
            <a:r>
              <a:rPr lang="en-US" sz="1100" dirty="0"/>
              <a:t>3. Cut soft foods into small pieces no larger than how many inches to reduce the risk of choking? </a:t>
            </a:r>
          </a:p>
          <a:p>
            <a:pPr marL="228600" indent="-228600">
              <a:buFont typeface="+mj-lt"/>
              <a:buAutoNum type="alphaUcPeriod"/>
            </a:pPr>
            <a:r>
              <a:rPr lang="en-US" sz="1100" dirty="0"/>
              <a:t>1 inch</a:t>
            </a:r>
          </a:p>
          <a:p>
            <a:pPr marL="228600" indent="-228600">
              <a:buFont typeface="+mj-lt"/>
              <a:buAutoNum type="alphaUcPeriod"/>
            </a:pPr>
            <a:r>
              <a:rPr lang="en-US" sz="1100" dirty="0"/>
              <a:t>¾ inch</a:t>
            </a:r>
          </a:p>
          <a:p>
            <a:pPr marL="228600" indent="-228600">
              <a:buFont typeface="+mj-lt"/>
              <a:buAutoNum type="alphaUcPeriod"/>
            </a:pPr>
            <a:r>
              <a:rPr lang="en-US" sz="1100" b="1" dirty="0"/>
              <a:t>½ inch</a:t>
            </a:r>
          </a:p>
          <a:p>
            <a:pPr marL="228600" indent="-228600">
              <a:buFont typeface="+mj-lt"/>
              <a:buAutoNum type="alphaUcPeriod"/>
            </a:pPr>
            <a:r>
              <a:rPr lang="en-US" sz="1100" dirty="0"/>
              <a:t>¼ inch</a:t>
            </a:r>
          </a:p>
          <a:p>
            <a:endParaRPr lang="en-US" sz="1100" dirty="0"/>
          </a:p>
          <a:p>
            <a:r>
              <a:rPr lang="en-US" sz="1100" dirty="0"/>
              <a:t>4. All of the following finger foods are creditable in the CACFP infant meal pattern and can be prepared the right way to avoid choking, except: </a:t>
            </a:r>
          </a:p>
          <a:p>
            <a:pPr marL="228600" indent="-228600">
              <a:buFont typeface="+mj-lt"/>
              <a:buAutoNum type="alphaUcPeriod"/>
            </a:pPr>
            <a:r>
              <a:rPr lang="en-US" sz="1100" dirty="0"/>
              <a:t>Small strips of bread </a:t>
            </a:r>
          </a:p>
          <a:p>
            <a:pPr marL="228600" indent="-228600">
              <a:buFont typeface="+mj-lt"/>
              <a:buAutoNum type="alphaUcPeriod"/>
            </a:pPr>
            <a:r>
              <a:rPr lang="en-US" sz="1100" dirty="0"/>
              <a:t>Grapes cut into quarters </a:t>
            </a:r>
          </a:p>
          <a:p>
            <a:pPr marL="228600" indent="-228600">
              <a:buFont typeface="+mj-lt"/>
              <a:buAutoNum type="alphaUcPeriod"/>
            </a:pPr>
            <a:r>
              <a:rPr lang="en-US" sz="1100" b="1" dirty="0"/>
              <a:t>Chunks of peanut butter or other nut butters </a:t>
            </a:r>
          </a:p>
          <a:p>
            <a:pPr marL="228600" indent="-228600">
              <a:buFont typeface="+mj-lt"/>
              <a:buAutoNum type="alphaUcPeriod"/>
            </a:pPr>
            <a:r>
              <a:rPr lang="en-US" sz="1100" dirty="0"/>
              <a:t>Soft cooked, chopped vegetables </a:t>
            </a:r>
          </a:p>
          <a:p>
            <a:endParaRPr lang="en-US" sz="1100" dirty="0"/>
          </a:p>
          <a:p>
            <a:r>
              <a:rPr lang="en-US" sz="1100" dirty="0"/>
              <a:t>5. A parent brings in a container of whole grapes for her 11-month-old. To build a good partnership with the family, which of the responses may be better to say? </a:t>
            </a:r>
          </a:p>
          <a:p>
            <a:pPr marL="228600" indent="-228600">
              <a:buFont typeface="+mj-lt"/>
              <a:buAutoNum type="alphaUcPeriod"/>
            </a:pPr>
            <a:r>
              <a:rPr lang="en-US" sz="1100" dirty="0"/>
              <a:t>I will be happy to serve these to your child at the next meal, just as they are. </a:t>
            </a:r>
          </a:p>
          <a:p>
            <a:pPr marL="228600" indent="-228600">
              <a:buFont typeface="+mj-lt"/>
              <a:buAutoNum type="alphaUcPeriod"/>
            </a:pPr>
            <a:r>
              <a:rPr lang="en-US" sz="1100" b="1" dirty="0"/>
              <a:t>Fruits are always an excellent choice. To make these safer and reduce choking risk, I will cut these grapes in quarters before I serve them to your child. </a:t>
            </a:r>
          </a:p>
          <a:p>
            <a:pPr marL="228600" indent="-228600">
              <a:buFont typeface="+mj-lt"/>
              <a:buAutoNum type="alphaUcPeriod"/>
            </a:pPr>
            <a:r>
              <a:rPr lang="en-US" sz="1100" dirty="0"/>
              <a:t>Grapes are not creditable in the CACFP infant meal pattern. </a:t>
            </a:r>
          </a:p>
          <a:p>
            <a:pPr marL="228600" indent="-228600">
              <a:buFont typeface="+mj-lt"/>
              <a:buAutoNum type="alphaUcPeriod"/>
            </a:pPr>
            <a:r>
              <a:rPr lang="en-US" sz="1100" dirty="0"/>
              <a:t>None of the above</a:t>
            </a:r>
          </a:p>
          <a:p>
            <a:endParaRPr lang="en-US" sz="1100" dirty="0"/>
          </a:p>
          <a:p>
            <a:r>
              <a:rPr lang="en-US" sz="1100" i="1" dirty="0">
                <a:latin typeface="Times New Roman" panose="02020603050405020304" pitchFamily="18" charset="0"/>
                <a:cs typeface="Times New Roman" panose="02020603050405020304" pitchFamily="18" charset="0"/>
              </a:rPr>
              <a:t>Trainer Note: Parents or guardians may choose to provide one of the meal components in the updated CACFP infant meal patterns, as long as this is in compliance with local health codes. State agencies and sponsoring organizations must ensure that the parent or guardian is truly choosing to provide the preferred component and that the center or day care home has not requested or required the parent or guardian to provide the components in order to complete the meal and reduce costs. </a:t>
            </a:r>
          </a:p>
          <a:p>
            <a:endParaRPr lang="en-US" dirty="0"/>
          </a:p>
        </p:txBody>
      </p:sp>
      <p:sp>
        <p:nvSpPr>
          <p:cNvPr id="9" name="Slide Image Placeholder 8">
            <a:extLst>
              <a:ext uri="{FF2B5EF4-FFF2-40B4-BE49-F238E27FC236}">
                <a16:creationId xmlns:a16="http://schemas.microsoft.com/office/drawing/2014/main" id="{131D70CD-4C8C-4666-9E82-50C2602E4529}"/>
              </a:ext>
            </a:extLst>
          </p:cNvPr>
          <p:cNvSpPr>
            <a:spLocks noGrp="1" noRot="1" noChangeAspect="1"/>
          </p:cNvSpPr>
          <p:nvPr>
            <p:ph type="sldImg"/>
          </p:nvPr>
        </p:nvSpPr>
        <p:spPr>
          <a:xfrm>
            <a:off x="1335088" y="569913"/>
            <a:ext cx="4340225" cy="2441575"/>
          </a:xfrm>
        </p:spPr>
      </p:sp>
      <p:sp>
        <p:nvSpPr>
          <p:cNvPr id="11" name="Slide Number Placeholder 10">
            <a:extLst>
              <a:ext uri="{FF2B5EF4-FFF2-40B4-BE49-F238E27FC236}">
                <a16:creationId xmlns:a16="http://schemas.microsoft.com/office/drawing/2014/main" id="{515D0CA6-3BEF-4F45-A983-4186CCED0409}"/>
              </a:ext>
            </a:extLst>
          </p:cNvPr>
          <p:cNvSpPr>
            <a:spLocks noGrp="1"/>
          </p:cNvSpPr>
          <p:nvPr>
            <p:ph type="sldNum" sz="quarter" idx="5"/>
          </p:nvPr>
        </p:nvSpPr>
        <p:spPr/>
        <p:txBody>
          <a:bodyPr/>
          <a:lstStyle/>
          <a:p>
            <a:fld id="{B03B681A-0971-437A-97B1-44BF12E3167A}" type="slidenum">
              <a:rPr lang="en-US" smtClean="0"/>
              <a:pPr/>
              <a:t>44</a:t>
            </a:fld>
            <a:endParaRPr lang="en-US" dirty="0"/>
          </a:p>
        </p:txBody>
      </p:sp>
      <p:sp>
        <p:nvSpPr>
          <p:cNvPr id="4" name="Footer Placeholder 3">
            <a:extLst>
              <a:ext uri="{FF2B5EF4-FFF2-40B4-BE49-F238E27FC236}">
                <a16:creationId xmlns:a16="http://schemas.microsoft.com/office/drawing/2014/main" id="{FB0D643C-018F-4053-9614-1519BC8FC64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EDE2F8FC-F785-41A5-9C1D-0EFED0DF713F}"/>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206025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hope that you have enjoyed the training today and are leaving feeling more confident about your abilities to prevent choking. Remember that prevention is key when it comes to choking. Preventive measures should be taken when creating the meal time environment, modeling safe eating behaviors and preparation of food.  </a:t>
            </a:r>
          </a:p>
        </p:txBody>
      </p:sp>
      <p:sp>
        <p:nvSpPr>
          <p:cNvPr id="7" name="Slide Image Placeholder 6">
            <a:extLst>
              <a:ext uri="{FF2B5EF4-FFF2-40B4-BE49-F238E27FC236}">
                <a16:creationId xmlns:a16="http://schemas.microsoft.com/office/drawing/2014/main" id="{65E81D37-00C1-4024-A87F-4AC373CBC53C}"/>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7BD83223-CC78-4AEE-A8F0-AF62697FD8E2}"/>
              </a:ext>
            </a:extLst>
          </p:cNvPr>
          <p:cNvSpPr>
            <a:spLocks noGrp="1"/>
          </p:cNvSpPr>
          <p:nvPr>
            <p:ph type="sldNum" sz="quarter" idx="5"/>
          </p:nvPr>
        </p:nvSpPr>
        <p:spPr/>
        <p:txBody>
          <a:bodyPr/>
          <a:lstStyle/>
          <a:p>
            <a:fld id="{B03B681A-0971-437A-97B1-44BF12E3167A}" type="slidenum">
              <a:rPr lang="en-US" smtClean="0"/>
              <a:pPr/>
              <a:t>45</a:t>
            </a:fld>
            <a:endParaRPr lang="en-US" dirty="0"/>
          </a:p>
        </p:txBody>
      </p:sp>
      <p:sp>
        <p:nvSpPr>
          <p:cNvPr id="4" name="Footer Placeholder 3">
            <a:extLst>
              <a:ext uri="{FF2B5EF4-FFF2-40B4-BE49-F238E27FC236}">
                <a16:creationId xmlns:a16="http://schemas.microsoft.com/office/drawing/2014/main" id="{9ECF926E-DDEB-4D05-8D55-E7E13AA174F7}"/>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7C03F0E9-894C-4879-9C03-61EB3FE31CD9}"/>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142231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Notes Placeholder 2">
            <a:extLst>
              <a:ext uri="{FF2B5EF4-FFF2-40B4-BE49-F238E27FC236}">
                <a16:creationId xmlns:a16="http://schemas.microsoft.com/office/drawing/2014/main" id="{B80E1F92-FB69-4B7B-9F75-D2970DEA728E}"/>
              </a:ext>
            </a:extLst>
          </p:cNvPr>
          <p:cNvSpPr>
            <a:spLocks noGrp="1"/>
          </p:cNvSpPr>
          <p:nvPr>
            <p:ph type="body" idx="1"/>
          </p:nvPr>
        </p:nvSpPr>
        <p:spPr/>
        <p:txBody>
          <a:bodyPr/>
          <a:lstStyle/>
          <a:p>
            <a:r>
              <a:rPr lang="en-US" altLang="en-US" dirty="0"/>
              <a:t>KSDE is an equal opportunity provider.</a:t>
            </a:r>
          </a:p>
        </p:txBody>
      </p:sp>
      <p:sp>
        <p:nvSpPr>
          <p:cNvPr id="3" name="Slide Image Placeholder 2">
            <a:extLst>
              <a:ext uri="{FF2B5EF4-FFF2-40B4-BE49-F238E27FC236}">
                <a16:creationId xmlns:a16="http://schemas.microsoft.com/office/drawing/2014/main" id="{BF65A037-3AC8-418A-8C81-AA397F41DEE7}"/>
              </a:ext>
            </a:extLst>
          </p:cNvPr>
          <p:cNvSpPr>
            <a:spLocks noGrp="1" noRot="1" noChangeAspect="1"/>
          </p:cNvSpPr>
          <p:nvPr>
            <p:ph type="sldImg"/>
          </p:nvPr>
        </p:nvSpPr>
        <p:spPr>
          <a:xfrm>
            <a:off x="1335088" y="569913"/>
            <a:ext cx="4340225" cy="2441575"/>
          </a:xfrm>
        </p:spPr>
      </p:sp>
      <p:sp>
        <p:nvSpPr>
          <p:cNvPr id="5" name="Slide Number Placeholder 4">
            <a:extLst>
              <a:ext uri="{FF2B5EF4-FFF2-40B4-BE49-F238E27FC236}">
                <a16:creationId xmlns:a16="http://schemas.microsoft.com/office/drawing/2014/main" id="{ABDAD4B0-4800-40BB-80A3-E3619ADF4876}"/>
              </a:ext>
            </a:extLst>
          </p:cNvPr>
          <p:cNvSpPr>
            <a:spLocks noGrp="1"/>
          </p:cNvSpPr>
          <p:nvPr>
            <p:ph type="sldNum" sz="quarter" idx="5"/>
          </p:nvPr>
        </p:nvSpPr>
        <p:spPr/>
        <p:txBody>
          <a:bodyPr/>
          <a:lstStyle/>
          <a:p>
            <a:fld id="{B03B681A-0971-437A-97B1-44BF12E3167A}" type="slidenum">
              <a:rPr lang="en-US" smtClean="0"/>
              <a:pPr/>
              <a:t>46</a:t>
            </a:fld>
            <a:endParaRPr lang="en-US" dirty="0"/>
          </a:p>
        </p:txBody>
      </p:sp>
      <p:sp>
        <p:nvSpPr>
          <p:cNvPr id="6" name="Footer Placeholder 5">
            <a:extLst>
              <a:ext uri="{FF2B5EF4-FFF2-40B4-BE49-F238E27FC236}">
                <a16:creationId xmlns:a16="http://schemas.microsoft.com/office/drawing/2014/main" id="{DFE43881-8210-4F0D-8198-5262AE5C88C9}"/>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7" name="Date Placeholder 6">
            <a:extLst>
              <a:ext uri="{FF2B5EF4-FFF2-40B4-BE49-F238E27FC236}">
                <a16:creationId xmlns:a16="http://schemas.microsoft.com/office/drawing/2014/main" id="{AB6ABB79-86A2-4452-B251-12603784637A}"/>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705967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a:extLst>
              <a:ext uri="{FF2B5EF4-FFF2-40B4-BE49-F238E27FC236}">
                <a16:creationId xmlns:a16="http://schemas.microsoft.com/office/drawing/2014/main" id="{714A8FBF-3A83-4438-8E34-540C265590EF}"/>
              </a:ext>
            </a:extLst>
          </p:cNvPr>
          <p:cNvSpPr>
            <a:spLocks noGrp="1" noChangeArrowheads="1"/>
          </p:cNvSpPr>
          <p:nvPr>
            <p:ph type="body" idx="1"/>
          </p:nvPr>
        </p:nvSpPr>
        <p:spPr/>
        <p:txBody>
          <a:bodyPr/>
          <a:lstStyle/>
          <a:p>
            <a:r>
              <a:rPr lang="en-US" altLang="en-US" i="1" dirty="0">
                <a:latin typeface="Times New Roman" panose="02020603050405020304" pitchFamily="18" charset="0"/>
                <a:cs typeface="Times New Roman" panose="02020603050405020304" pitchFamily="18" charset="0"/>
              </a:rPr>
              <a:t>Class attendance will be conducted electronically through Survey Monkey. Participants must complete the survey to receive a certificate of completion.  Participants may use their phones, laptops, or nutrition program computer to access the survey electronically. Enter the link provided into the address bar of preferred web browser. If using a mobile device with a QR Code reader, scan the QR code that will be provided on the screen at the end of the session. </a:t>
            </a:r>
          </a:p>
          <a:p>
            <a:endParaRPr lang="en-US" altLang="en-US" i="1"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The attendance survey set up so that a lead person, such as the Director, can enter multiple names on the comment line of the attendance survey in Survey Monkey. This should make it easier to track group participation in the electronic delivery of these classes.  </a:t>
            </a:r>
          </a:p>
          <a:p>
            <a:endParaRPr lang="en-US" altLang="en-US" dirty="0"/>
          </a:p>
        </p:txBody>
      </p:sp>
      <p:sp>
        <p:nvSpPr>
          <p:cNvPr id="7" name="Slide Image Placeholder 6">
            <a:extLst>
              <a:ext uri="{FF2B5EF4-FFF2-40B4-BE49-F238E27FC236}">
                <a16:creationId xmlns:a16="http://schemas.microsoft.com/office/drawing/2014/main" id="{0A2B5E3E-2A73-46E2-8C7D-C22B942162E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91DC2920-D3E2-4844-87E3-0A4F49DB7ABC}"/>
              </a:ext>
            </a:extLst>
          </p:cNvPr>
          <p:cNvSpPr>
            <a:spLocks noGrp="1"/>
          </p:cNvSpPr>
          <p:nvPr>
            <p:ph type="sldNum" sz="quarter" idx="5"/>
          </p:nvPr>
        </p:nvSpPr>
        <p:spPr/>
        <p:txBody>
          <a:bodyPr/>
          <a:lstStyle/>
          <a:p>
            <a:fld id="{B03B681A-0971-437A-97B1-44BF12E3167A}" type="slidenum">
              <a:rPr lang="en-US" smtClean="0"/>
              <a:pPr/>
              <a:t>47</a:t>
            </a:fld>
            <a:endParaRPr lang="en-US" dirty="0"/>
          </a:p>
        </p:txBody>
      </p:sp>
      <p:sp>
        <p:nvSpPr>
          <p:cNvPr id="3" name="Footer Placeholder 2">
            <a:extLst>
              <a:ext uri="{FF2B5EF4-FFF2-40B4-BE49-F238E27FC236}">
                <a16:creationId xmlns:a16="http://schemas.microsoft.com/office/drawing/2014/main" id="{F0DAB62C-0782-4970-ABC9-0EABB01343FF}"/>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B1A72252-537F-4B39-9179-8E08AFD8B32B}"/>
              </a:ext>
            </a:extLst>
          </p:cNvPr>
          <p:cNvSpPr>
            <a:spLocks noGrp="1"/>
          </p:cNvSpPr>
          <p:nvPr>
            <p:ph type="dt" idx="1"/>
          </p:nvPr>
        </p:nvSpPr>
        <p:spPr/>
        <p:txBody>
          <a:bodyPr/>
          <a:lstStyle/>
          <a:p>
            <a:r>
              <a:rPr lang="en-US"/>
              <a:t>6/2021</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0AAD0640-99A6-4D84-ADD9-E3A69E035312}"/>
              </a:ext>
            </a:extLst>
          </p:cNvPr>
          <p:cNvSpPr>
            <a:spLocks noGrp="1" noRot="1" noChangeAspect="1"/>
          </p:cNvSpPr>
          <p:nvPr>
            <p:ph type="sldImg"/>
          </p:nvPr>
        </p:nvSpPr>
        <p:spPr>
          <a:xfrm>
            <a:off x="1335088" y="569913"/>
            <a:ext cx="4340225" cy="2441575"/>
          </a:xfrm>
        </p:spPr>
      </p:sp>
      <p:sp>
        <p:nvSpPr>
          <p:cNvPr id="7" name="Notes Placeholder 6">
            <a:extLst>
              <a:ext uri="{FF2B5EF4-FFF2-40B4-BE49-F238E27FC236}">
                <a16:creationId xmlns:a16="http://schemas.microsoft.com/office/drawing/2014/main" id="{2CCADAC3-2D2C-4004-AC1B-403D4C849279}"/>
              </a:ext>
            </a:extLst>
          </p:cNvPr>
          <p:cNvSpPr>
            <a:spLocks noGrp="1"/>
          </p:cNvSpPr>
          <p:nvPr>
            <p:ph type="body" idx="1"/>
          </p:nvPr>
        </p:nvSpPr>
        <p:spPr/>
        <p:txBody>
          <a:bodyPr/>
          <a:lstStyle/>
          <a:p>
            <a:endParaRPr lang="en-US" dirty="0"/>
          </a:p>
        </p:txBody>
      </p:sp>
      <p:sp>
        <p:nvSpPr>
          <p:cNvPr id="9" name="Slide Number Placeholder 8">
            <a:extLst>
              <a:ext uri="{FF2B5EF4-FFF2-40B4-BE49-F238E27FC236}">
                <a16:creationId xmlns:a16="http://schemas.microsoft.com/office/drawing/2014/main" id="{0E198064-4681-4AEB-96A6-1C6D340D714F}"/>
              </a:ext>
            </a:extLst>
          </p:cNvPr>
          <p:cNvSpPr>
            <a:spLocks noGrp="1"/>
          </p:cNvSpPr>
          <p:nvPr>
            <p:ph type="sldNum" sz="quarter" idx="5"/>
          </p:nvPr>
        </p:nvSpPr>
        <p:spPr/>
        <p:txBody>
          <a:bodyPr/>
          <a:lstStyle/>
          <a:p>
            <a:fld id="{B03B681A-0971-437A-97B1-44BF12E3167A}" type="slidenum">
              <a:rPr lang="en-US" smtClean="0"/>
              <a:pPr/>
              <a:t>48</a:t>
            </a:fld>
            <a:endParaRPr lang="en-US" dirty="0"/>
          </a:p>
        </p:txBody>
      </p:sp>
      <p:sp>
        <p:nvSpPr>
          <p:cNvPr id="3" name="Footer Placeholder 2">
            <a:extLst>
              <a:ext uri="{FF2B5EF4-FFF2-40B4-BE49-F238E27FC236}">
                <a16:creationId xmlns:a16="http://schemas.microsoft.com/office/drawing/2014/main" id="{ACE8359A-8262-4D60-A449-8E5CC84913B2}"/>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099A8837-DA3B-4916-9D0C-99F29522F167}"/>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37719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3"/>
          <p:cNvSpPr>
            <a:spLocks noGrp="1" noChangeArrowheads="1"/>
          </p:cNvSpPr>
          <p:nvPr>
            <p:ph type="body" idx="1"/>
          </p:nvPr>
        </p:nvSpPr>
        <p:spPr/>
        <p:txBody>
          <a:bodyPr/>
          <a:lstStyle/>
          <a:p>
            <a:r>
              <a:rPr lang="en-US" dirty="0"/>
              <a:t>Let’s review some developmental milestones and eating behaviors of young children and approach choking prevention from a developmental perspective.  </a:t>
            </a:r>
          </a:p>
          <a:p>
            <a:endParaRPr lang="en-US" dirty="0"/>
          </a:p>
          <a:p>
            <a:endParaRPr lang="en-US" dirty="0"/>
          </a:p>
        </p:txBody>
      </p:sp>
      <p:sp>
        <p:nvSpPr>
          <p:cNvPr id="6" name="Slide Image Placeholder 5">
            <a:extLst>
              <a:ext uri="{FF2B5EF4-FFF2-40B4-BE49-F238E27FC236}">
                <a16:creationId xmlns:a16="http://schemas.microsoft.com/office/drawing/2014/main" id="{5BE29216-794B-43E4-AE6A-C58E17D5149C}"/>
              </a:ext>
            </a:extLst>
          </p:cNvPr>
          <p:cNvSpPr>
            <a:spLocks noGrp="1" noRot="1" noChangeAspect="1"/>
          </p:cNvSpPr>
          <p:nvPr>
            <p:ph type="sldImg"/>
          </p:nvPr>
        </p:nvSpPr>
        <p:spPr>
          <a:xfrm>
            <a:off x="1335088" y="569913"/>
            <a:ext cx="4340225" cy="2441575"/>
          </a:xfrm>
        </p:spPr>
      </p:sp>
      <p:sp>
        <p:nvSpPr>
          <p:cNvPr id="8" name="Slide Number Placeholder 7">
            <a:extLst>
              <a:ext uri="{FF2B5EF4-FFF2-40B4-BE49-F238E27FC236}">
                <a16:creationId xmlns:a16="http://schemas.microsoft.com/office/drawing/2014/main" id="{E751FD67-28CD-427E-8C93-6EFDB9D40E09}"/>
              </a:ext>
            </a:extLst>
          </p:cNvPr>
          <p:cNvSpPr>
            <a:spLocks noGrp="1"/>
          </p:cNvSpPr>
          <p:nvPr>
            <p:ph type="sldNum" sz="quarter" idx="5"/>
          </p:nvPr>
        </p:nvSpPr>
        <p:spPr/>
        <p:txBody>
          <a:bodyPr/>
          <a:lstStyle/>
          <a:p>
            <a:fld id="{B03B681A-0971-437A-97B1-44BF12E3167A}" type="slidenum">
              <a:rPr lang="en-US" smtClean="0"/>
              <a:pPr/>
              <a:t>5</a:t>
            </a:fld>
            <a:endParaRPr lang="en-US" dirty="0"/>
          </a:p>
        </p:txBody>
      </p:sp>
      <p:sp>
        <p:nvSpPr>
          <p:cNvPr id="3" name="Footer Placeholder 2">
            <a:extLst>
              <a:ext uri="{FF2B5EF4-FFF2-40B4-BE49-F238E27FC236}">
                <a16:creationId xmlns:a16="http://schemas.microsoft.com/office/drawing/2014/main" id="{3B6FF70E-C08B-4627-B486-09EC83D2B48D}"/>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4" name="Date Placeholder 3">
            <a:extLst>
              <a:ext uri="{FF2B5EF4-FFF2-40B4-BE49-F238E27FC236}">
                <a16:creationId xmlns:a16="http://schemas.microsoft.com/office/drawing/2014/main" id="{5C2B8249-2185-4753-8696-4FD31260A3B0}"/>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48637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Children under the age of five are at the greatest risk for choking injury and death. The thought of a child choking is very frightening and as providers and adults caring for small children we want to take all the necessary precautions to prevent choking.  </a:t>
            </a:r>
          </a:p>
          <a:p>
            <a:endParaRPr lang="en-US" dirty="0"/>
          </a:p>
          <a:p>
            <a:r>
              <a:rPr lang="en-US" dirty="0"/>
              <a:t>From a developmental standpoint learning how to eat is an opportunity for young children to learn about their environment. The actual process of learning how to eat involves several skills: learning to move the food around in the mouth, chewing food, moving food to the back of the mouth, swallowing and breathing all in quick succession. This is quite a big task! Just like anything else, children grow, learn and develop at different rates.  </a:t>
            </a:r>
          </a:p>
          <a:p>
            <a:endParaRPr lang="en-US" dirty="0"/>
          </a:p>
          <a:p>
            <a:r>
              <a:rPr lang="en-US" dirty="0"/>
              <a:t>In young children, the tracheas or windpipe is the diameter of a drinking straw (and not the kind that comes with a super-size drink or milk shake either!).  When food becomes stuck in the trachea choking occurs. With such a small diameter it is easy to understand why young children are at a greater risk for choking.  </a:t>
            </a:r>
          </a:p>
          <a:p>
            <a:endParaRPr lang="en-US" dirty="0"/>
          </a:p>
          <a:p>
            <a:endParaRPr lang="en-US" dirty="0"/>
          </a:p>
        </p:txBody>
      </p:sp>
      <p:sp>
        <p:nvSpPr>
          <p:cNvPr id="7" name="Slide Image Placeholder 6">
            <a:extLst>
              <a:ext uri="{FF2B5EF4-FFF2-40B4-BE49-F238E27FC236}">
                <a16:creationId xmlns:a16="http://schemas.microsoft.com/office/drawing/2014/main" id="{F9A95C47-6233-45F2-9781-3B4FD9A436BE}"/>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CD124399-B5FF-4F53-B410-5CFF9AAD8FF2}"/>
              </a:ext>
            </a:extLst>
          </p:cNvPr>
          <p:cNvSpPr>
            <a:spLocks noGrp="1"/>
          </p:cNvSpPr>
          <p:nvPr>
            <p:ph type="sldNum" sz="quarter" idx="5"/>
          </p:nvPr>
        </p:nvSpPr>
        <p:spPr/>
        <p:txBody>
          <a:bodyPr/>
          <a:lstStyle/>
          <a:p>
            <a:fld id="{B03B681A-0971-437A-97B1-44BF12E3167A}" type="slidenum">
              <a:rPr lang="en-US" smtClean="0"/>
              <a:pPr/>
              <a:t>6</a:t>
            </a:fld>
            <a:endParaRPr lang="en-US" dirty="0"/>
          </a:p>
        </p:txBody>
      </p:sp>
      <p:sp>
        <p:nvSpPr>
          <p:cNvPr id="4" name="Footer Placeholder 3">
            <a:extLst>
              <a:ext uri="{FF2B5EF4-FFF2-40B4-BE49-F238E27FC236}">
                <a16:creationId xmlns:a16="http://schemas.microsoft.com/office/drawing/2014/main" id="{B533E325-E313-4DB0-BCA6-7B12B0A96639}"/>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926723E1-4519-4224-B08F-4902B38848A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250183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Often gagging is confused with choking. Regardless, gagging can be a bit scary but it is actually a safety mechanism against choking that helps children learn to manipulate food in their mouths.  </a:t>
            </a:r>
          </a:p>
          <a:p>
            <a:endParaRPr lang="en-US" dirty="0"/>
          </a:p>
          <a:p>
            <a:r>
              <a:rPr lang="en-US" dirty="0"/>
              <a:t>When infants begin eating solids around 6 months, their gag reflex is actually farther forward in the mouth. The gag reflex moves farther back in the throat as they get older. Because of that, coughing and gagging and expelling food will be a common occurrence during those first few months of solids. Gagging helps to protect the airway and even prepares for a strong swallow!</a:t>
            </a:r>
          </a:p>
          <a:p>
            <a:endParaRPr lang="en-US" dirty="0"/>
          </a:p>
          <a:p>
            <a:r>
              <a:rPr lang="en-US" dirty="0"/>
              <a:t>If a child starts to cough or gag, give them time to work through it on their own. Don’t try and remove the food with your fingers initially- as you risk pushing it farther back and causing it to get lodged in the throat. In extreme cases, the child might actually vomit. Again, this is a perfectly normal and instinctual defense against choking.</a:t>
            </a:r>
          </a:p>
          <a:p>
            <a:endParaRPr lang="en-US" dirty="0"/>
          </a:p>
          <a:p>
            <a:r>
              <a:rPr lang="en-US" dirty="0"/>
              <a:t>Choking, on the other hand, means a piece of food has partially or completely blocked the windpipe. Whereas gagging involves a lot of coughing and gurgling, choking can cause high pitched sounds while breathing or may even be silent. </a:t>
            </a:r>
          </a:p>
          <a:p>
            <a:endParaRPr lang="en-US" dirty="0"/>
          </a:p>
          <a:p>
            <a:r>
              <a:rPr lang="en-US" dirty="0"/>
              <a:t>If you have determined that a child is choking then take appropriate action immediately as learned in the basic first aid or CPR training required by your facility.  </a:t>
            </a:r>
          </a:p>
          <a:p>
            <a:endParaRPr lang="en-US" dirty="0"/>
          </a:p>
        </p:txBody>
      </p:sp>
      <p:sp>
        <p:nvSpPr>
          <p:cNvPr id="7" name="Slide Image Placeholder 6">
            <a:extLst>
              <a:ext uri="{FF2B5EF4-FFF2-40B4-BE49-F238E27FC236}">
                <a16:creationId xmlns:a16="http://schemas.microsoft.com/office/drawing/2014/main" id="{330D79DF-7706-4361-A635-DC7E5A9B8CA2}"/>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3E638B33-BF70-409C-8D1C-2AD8DE0B6A07}"/>
              </a:ext>
            </a:extLst>
          </p:cNvPr>
          <p:cNvSpPr>
            <a:spLocks noGrp="1"/>
          </p:cNvSpPr>
          <p:nvPr>
            <p:ph type="sldNum" sz="quarter" idx="5"/>
          </p:nvPr>
        </p:nvSpPr>
        <p:spPr/>
        <p:txBody>
          <a:bodyPr/>
          <a:lstStyle/>
          <a:p>
            <a:fld id="{B03B681A-0971-437A-97B1-44BF12E3167A}" type="slidenum">
              <a:rPr lang="en-US" smtClean="0"/>
              <a:pPr/>
              <a:t>7</a:t>
            </a:fld>
            <a:endParaRPr lang="en-US" dirty="0"/>
          </a:p>
        </p:txBody>
      </p:sp>
      <p:sp>
        <p:nvSpPr>
          <p:cNvPr id="4" name="Footer Placeholder 3">
            <a:extLst>
              <a:ext uri="{FF2B5EF4-FFF2-40B4-BE49-F238E27FC236}">
                <a16:creationId xmlns:a16="http://schemas.microsoft.com/office/drawing/2014/main" id="{F764D6ED-E377-4683-B8C1-BB755B8F91C0}"/>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BABE0962-096D-4535-9989-DF2E4C85B5D2}"/>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8176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569913"/>
            <a:ext cx="4340225" cy="2441575"/>
          </a:xfrm>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Read slide.  </a:t>
            </a:r>
          </a:p>
        </p:txBody>
      </p:sp>
      <p:sp>
        <p:nvSpPr>
          <p:cNvPr id="7" name="Slide Number Placeholder 6">
            <a:extLst>
              <a:ext uri="{FF2B5EF4-FFF2-40B4-BE49-F238E27FC236}">
                <a16:creationId xmlns:a16="http://schemas.microsoft.com/office/drawing/2014/main" id="{2E9E888C-85F9-430F-B0BE-481EE61EBAF6}"/>
              </a:ext>
            </a:extLst>
          </p:cNvPr>
          <p:cNvSpPr>
            <a:spLocks noGrp="1"/>
          </p:cNvSpPr>
          <p:nvPr>
            <p:ph type="sldNum" sz="quarter" idx="5"/>
          </p:nvPr>
        </p:nvSpPr>
        <p:spPr/>
        <p:txBody>
          <a:bodyPr/>
          <a:lstStyle/>
          <a:p>
            <a:fld id="{B03B681A-0971-437A-97B1-44BF12E3167A}" type="slidenum">
              <a:rPr lang="en-US" smtClean="0"/>
              <a:pPr/>
              <a:t>8</a:t>
            </a:fld>
            <a:endParaRPr lang="en-US" dirty="0"/>
          </a:p>
        </p:txBody>
      </p:sp>
      <p:sp>
        <p:nvSpPr>
          <p:cNvPr id="5" name="Footer Placeholder 4">
            <a:extLst>
              <a:ext uri="{FF2B5EF4-FFF2-40B4-BE49-F238E27FC236}">
                <a16:creationId xmlns:a16="http://schemas.microsoft.com/office/drawing/2014/main" id="{A5B2B265-7C57-44FE-A0F2-3F62B72A00BE}"/>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8" name="Date Placeholder 7">
            <a:extLst>
              <a:ext uri="{FF2B5EF4-FFF2-40B4-BE49-F238E27FC236}">
                <a16:creationId xmlns:a16="http://schemas.microsoft.com/office/drawing/2014/main" id="{7562EFB3-7C66-4A82-8110-915EF01D88AB}"/>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394130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Show the short video clip from </a:t>
            </a:r>
            <a:r>
              <a:rPr lang="en-US" i="1" dirty="0">
                <a:latin typeface="Times New Roman" panose="02020603050405020304" pitchFamily="18" charset="0"/>
                <a:cs typeface="Times New Roman" panose="02020603050405020304" pitchFamily="18" charset="0"/>
                <a:hlinkClick r:id="rId3"/>
              </a:rPr>
              <a:t>https://www.youtube.com/watch?v=uRrbZuP-pjk</a:t>
            </a:r>
            <a:r>
              <a:rPr lang="en-US" i="1" dirty="0">
                <a:latin typeface="Times New Roman" panose="02020603050405020304" pitchFamily="18" charset="0"/>
                <a:cs typeface="Times New Roman" panose="02020603050405020304" pitchFamily="18" charset="0"/>
              </a:rPr>
              <a:t>. Begin video clip at about 13 seconds end at 40 seconds. </a:t>
            </a:r>
          </a:p>
          <a:p>
            <a:endParaRPr lang="en-US" dirty="0"/>
          </a:p>
          <a:p>
            <a:r>
              <a:rPr lang="en-US" i="1" dirty="0">
                <a:latin typeface="Times New Roman" panose="02020603050405020304" pitchFamily="18" charset="0"/>
                <a:cs typeface="Times New Roman" panose="02020603050405020304" pitchFamily="18" charset="0"/>
              </a:rPr>
              <a:t>When done watching the video clip ask participants which of the signs they notice from the previous slide. </a:t>
            </a:r>
          </a:p>
          <a:p>
            <a:endParaRPr lang="en-US" dirty="0"/>
          </a:p>
          <a:p>
            <a:r>
              <a:rPr lang="en-US" dirty="0"/>
              <a:t>That’s right, the child in the video showed the following: </a:t>
            </a:r>
          </a:p>
          <a:p>
            <a:pPr marL="171450" lvl="1" indent="-171450">
              <a:buFont typeface="Arial" panose="020B0604020202020204" pitchFamily="34" charset="0"/>
              <a:buChar char="•"/>
            </a:pPr>
            <a:r>
              <a:rPr lang="en-US" dirty="0"/>
              <a:t>Loud coughing and sputtering.</a:t>
            </a:r>
          </a:p>
          <a:p>
            <a:pPr marL="171450" lvl="1" indent="-171450">
              <a:buFont typeface="Arial" panose="020B0604020202020204" pitchFamily="34" charset="0"/>
              <a:buChar char="•"/>
            </a:pPr>
            <a:r>
              <a:rPr lang="en-US" dirty="0"/>
              <a:t>Tongue thrusted forward.</a:t>
            </a:r>
          </a:p>
          <a:p>
            <a:pPr marL="171450" lvl="1" indent="-171450">
              <a:buFont typeface="Arial" panose="020B0604020202020204" pitchFamily="34" charset="0"/>
              <a:buChar char="•"/>
            </a:pPr>
            <a:r>
              <a:rPr lang="en-US" dirty="0"/>
              <a:t>Watery eyes.</a:t>
            </a:r>
          </a:p>
          <a:p>
            <a:pPr marL="171450" lvl="1" indent="-171450">
              <a:buFont typeface="Arial" panose="020B0604020202020204" pitchFamily="34" charset="0"/>
              <a:buChar char="•"/>
            </a:pPr>
            <a:r>
              <a:rPr lang="en-US" dirty="0"/>
              <a:t>Face was slightly red</a:t>
            </a:r>
          </a:p>
          <a:p>
            <a:endParaRPr lang="en-US" dirty="0"/>
          </a:p>
          <a:p>
            <a:r>
              <a:rPr lang="en-US" dirty="0"/>
              <a:t>As you can see from the video the child ended up being fine but this certainly was a bit scary to watch- even as a video!  </a:t>
            </a:r>
          </a:p>
        </p:txBody>
      </p:sp>
      <p:sp>
        <p:nvSpPr>
          <p:cNvPr id="7" name="Slide Image Placeholder 6">
            <a:extLst>
              <a:ext uri="{FF2B5EF4-FFF2-40B4-BE49-F238E27FC236}">
                <a16:creationId xmlns:a16="http://schemas.microsoft.com/office/drawing/2014/main" id="{8C712A1D-EE67-41D2-BD59-088B897B2B55}"/>
              </a:ext>
            </a:extLst>
          </p:cNvPr>
          <p:cNvSpPr>
            <a:spLocks noGrp="1" noRot="1" noChangeAspect="1"/>
          </p:cNvSpPr>
          <p:nvPr>
            <p:ph type="sldImg"/>
          </p:nvPr>
        </p:nvSpPr>
        <p:spPr>
          <a:xfrm>
            <a:off x="1335088" y="569913"/>
            <a:ext cx="4340225" cy="2441575"/>
          </a:xfrm>
        </p:spPr>
      </p:sp>
      <p:sp>
        <p:nvSpPr>
          <p:cNvPr id="9" name="Slide Number Placeholder 8">
            <a:extLst>
              <a:ext uri="{FF2B5EF4-FFF2-40B4-BE49-F238E27FC236}">
                <a16:creationId xmlns:a16="http://schemas.microsoft.com/office/drawing/2014/main" id="{DD4D8B8A-BC48-4E5B-8E9A-0AD73FC02EB6}"/>
              </a:ext>
            </a:extLst>
          </p:cNvPr>
          <p:cNvSpPr>
            <a:spLocks noGrp="1"/>
          </p:cNvSpPr>
          <p:nvPr>
            <p:ph type="sldNum" sz="quarter" idx="5"/>
          </p:nvPr>
        </p:nvSpPr>
        <p:spPr/>
        <p:txBody>
          <a:bodyPr/>
          <a:lstStyle/>
          <a:p>
            <a:fld id="{B03B681A-0971-437A-97B1-44BF12E3167A}" type="slidenum">
              <a:rPr lang="en-US" smtClean="0"/>
              <a:pPr/>
              <a:t>9</a:t>
            </a:fld>
            <a:endParaRPr lang="en-US" dirty="0"/>
          </a:p>
        </p:txBody>
      </p:sp>
      <p:sp>
        <p:nvSpPr>
          <p:cNvPr id="4" name="Footer Placeholder 3">
            <a:extLst>
              <a:ext uri="{FF2B5EF4-FFF2-40B4-BE49-F238E27FC236}">
                <a16:creationId xmlns:a16="http://schemas.microsoft.com/office/drawing/2014/main" id="{DCB8BEA0-5420-411F-BDC9-5702E3A5858A}"/>
              </a:ext>
            </a:extLst>
          </p:cNvPr>
          <p:cNvSpPr>
            <a:spLocks noGrp="1"/>
          </p:cNvSpPr>
          <p:nvPr>
            <p:ph type="ftr" sz="quarter" idx="4"/>
          </p:nvPr>
        </p:nvSpPr>
        <p:spPr/>
        <p:txBody>
          <a:bodyPr/>
          <a:lstStyle/>
          <a:p>
            <a:r>
              <a:rPr lang="en-US"/>
              <a:t>Reducing the Risk of Choking * Child Nutrition &amp; Wellness, KSDE</a:t>
            </a:r>
            <a:endParaRPr lang="en-US" dirty="0"/>
          </a:p>
        </p:txBody>
      </p:sp>
      <p:sp>
        <p:nvSpPr>
          <p:cNvPr id="5" name="Date Placeholder 4">
            <a:extLst>
              <a:ext uri="{FF2B5EF4-FFF2-40B4-BE49-F238E27FC236}">
                <a16:creationId xmlns:a16="http://schemas.microsoft.com/office/drawing/2014/main" id="{B6EA7E58-6C27-4BE4-9319-28A0F8714E6F}"/>
              </a:ext>
            </a:extLst>
          </p:cNvPr>
          <p:cNvSpPr>
            <a:spLocks noGrp="1"/>
          </p:cNvSpPr>
          <p:nvPr>
            <p:ph type="dt" idx="1"/>
          </p:nvPr>
        </p:nvSpPr>
        <p:spPr/>
        <p:txBody>
          <a:bodyPr/>
          <a:lstStyle/>
          <a:p>
            <a:r>
              <a:rPr lang="en-US"/>
              <a:t>6/2021</a:t>
            </a:r>
            <a:endParaRPr lang="en-US" dirty="0"/>
          </a:p>
        </p:txBody>
      </p:sp>
    </p:spTree>
    <p:extLst>
      <p:ext uri="{BB962C8B-B14F-4D97-AF65-F5344CB8AC3E}">
        <p14:creationId xmlns:p14="http://schemas.microsoft.com/office/powerpoint/2010/main" val="154572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rgbClr val="2B83D6"/>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109980" y="882376"/>
            <a:ext cx="9966960" cy="2926080"/>
          </a:xfrm>
        </p:spPr>
        <p:txBody>
          <a:bodyPr anchor="b">
            <a:normAutofit/>
          </a:bodyPr>
          <a:lstStyle>
            <a:lvl1pPr algn="ctr">
              <a:lnSpc>
                <a:spcPct val="85000"/>
              </a:lnSpc>
              <a:defRPr sz="72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8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D1F73E-0BBA-472D-89D7-AA97411977D3}"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2804FF-2013-46C1-B961-A56A0765FA65}"/>
              </a:ext>
            </a:extLst>
          </p:cNvPr>
          <p:cNvSpPr txBox="1"/>
          <p:nvPr userDrawn="1"/>
        </p:nvSpPr>
        <p:spPr>
          <a:xfrm>
            <a:off x="1156253" y="6216881"/>
            <a:ext cx="6343054" cy="307777"/>
          </a:xfrm>
          <a:prstGeom prst="rect">
            <a:avLst/>
          </a:prstGeom>
          <a:noFill/>
        </p:spPr>
        <p:txBody>
          <a:bodyPr wrap="square" anchor="b">
            <a:spAutoFit/>
          </a:bodyPr>
          <a:lstStyle/>
          <a:p>
            <a:pPr eaLnBrk="1" fontAlgn="auto" hangingPunct="1">
              <a:spcBef>
                <a:spcPts val="0"/>
              </a:spcBef>
              <a:spcAft>
                <a:spcPts val="0"/>
              </a:spcAft>
              <a:defRPr/>
            </a:pPr>
            <a:r>
              <a:rPr lang="en-US" sz="1400" dirty="0">
                <a:solidFill>
                  <a:schemeClr val="bg1"/>
                </a:solidFill>
                <a:latin typeface="+mn-lt"/>
              </a:rPr>
              <a:t>KANSAS STATE DEPARTMENT OF EDUCATION </a:t>
            </a:r>
            <a:r>
              <a:rPr lang="en-US" sz="1400" i="1" dirty="0">
                <a:solidFill>
                  <a:schemeClr val="bg1"/>
                </a:solidFill>
                <a:latin typeface="+mn-lt"/>
              </a:rPr>
              <a:t>| www.ksde.org | www.kn-eat.org</a:t>
            </a:r>
          </a:p>
        </p:txBody>
      </p:sp>
    </p:spTree>
    <p:extLst>
      <p:ext uri="{BB962C8B-B14F-4D97-AF65-F5344CB8AC3E}">
        <p14:creationId xmlns:p14="http://schemas.microsoft.com/office/powerpoint/2010/main" val="402494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58961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59121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tx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76997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83FB-0869-468C-9B30-ABA6F552F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33DA21-957F-483A-9439-096F2BE51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2A60F3-515C-47E5-A9E3-D43C80DC3C99}"/>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68DD5261-52EA-4B11-A7F0-5945F12130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B563D6-01F8-474C-99B6-5F412C2605DC}"/>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95351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67B5-5536-48CA-A46C-6E9609B77B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84703-6EA3-4F11-A024-A07C21FD26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FBCF6-43C0-4B24-87B3-4E04A97FFD36}"/>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28C676C1-910D-41CA-9120-7299A75A6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6F98DD-D213-4B95-A823-DC5157FF2202}"/>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2770088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0C4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301B-727D-4599-9DC5-C5F9C1C84A64}"/>
              </a:ext>
            </a:extLst>
          </p:cNvPr>
          <p:cNvSpPr>
            <a:spLocks noGrp="1"/>
          </p:cNvSpPr>
          <p:nvPr>
            <p:ph type="title" hasCustomPrompt="1"/>
          </p:nvPr>
        </p:nvSpPr>
        <p:spPr>
          <a:xfrm>
            <a:off x="831850" y="1709738"/>
            <a:ext cx="10515600" cy="2852737"/>
          </a:xfrm>
        </p:spPr>
        <p:txBody>
          <a:bodyPr anchor="b"/>
          <a:lstStyle>
            <a:lvl1pPr algn="ctr">
              <a:defRPr sz="6000" b="1">
                <a:latin typeface="Sitka Subheading" panose="02000505000000020004" pitchFamily="2"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DF6CF69F-A0B6-4AEC-A178-D691EB456D9F}"/>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F2B4B396-84B5-4F43-B15F-B7A8BF42A2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573471-EA11-4793-BF84-8622C84AD00F}"/>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162717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74ED-B910-42C6-B356-FD2F211C7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EFFEC-AAF3-48CA-905F-E13BA5A8CA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59DEC-2133-499B-A112-08C425EE94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8C51FE-29BB-4466-BDC5-650D8DEEDDD7}"/>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6" name="Footer Placeholder 5">
            <a:extLst>
              <a:ext uri="{FF2B5EF4-FFF2-40B4-BE49-F238E27FC236}">
                <a16:creationId xmlns:a16="http://schemas.microsoft.com/office/drawing/2014/main" id="{2F148AEC-B911-4FAD-B7C7-2FC4EB86B6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536F0B-D5B1-4DF8-8CD0-199A3FD933EB}"/>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329728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3794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483" y="395953"/>
            <a:ext cx="10588153" cy="1356360"/>
          </a:xfrm>
        </p:spPr>
        <p:txBody>
          <a:bodyPr>
            <a:normAutofit/>
          </a:bodyPr>
          <a:lstStyle>
            <a:lvl1pPr algn="ctr">
              <a:defRPr sz="4800">
                <a:latin typeface="Sitka Subheading" panose="02000505000000020004" pitchFamily="2"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idx="1"/>
          </p:nvPr>
        </p:nvSpPr>
        <p:spPr>
          <a:xfrm>
            <a:off x="820483" y="1845892"/>
            <a:ext cx="10588153" cy="4377936"/>
          </a:xfrm>
        </p:spPr>
        <p:txBody>
          <a:bodyPr/>
          <a:lstStyle>
            <a:lvl1pPr marL="461963" indent="-415925">
              <a:lnSpc>
                <a:spcPct val="100000"/>
              </a:lnSpc>
              <a:spcBef>
                <a:spcPts val="600"/>
              </a:spcBef>
              <a:buClr>
                <a:srgbClr val="EA54B4"/>
              </a:buClr>
              <a:buSzPct val="105000"/>
              <a:buFont typeface="Arial" panose="020B0604020202020204" pitchFamily="34" charset="0"/>
              <a:buChar char="•"/>
              <a:defRPr sz="2800">
                <a:latin typeface="Open Sans" panose="020B0606030504020204" pitchFamily="34" charset="0"/>
                <a:ea typeface="Open Sans" panose="020B0606030504020204" pitchFamily="34" charset="0"/>
                <a:cs typeface="Open Sans" panose="020B0606030504020204" pitchFamily="34" charset="0"/>
              </a:defRPr>
            </a:lvl1pPr>
            <a:lvl2pPr marL="1025525" indent="-341313">
              <a:lnSpc>
                <a:spcPct val="100000"/>
              </a:lnSpc>
              <a:spcBef>
                <a:spcPts val="600"/>
              </a:spcBef>
              <a:buClr>
                <a:srgbClr val="A0C449"/>
              </a:buClr>
              <a:buSzPct val="90000"/>
              <a:defRPr sz="2400">
                <a:latin typeface="Open Sans" panose="020B0606030504020204" pitchFamily="34" charset="0"/>
                <a:ea typeface="Open Sans" panose="020B0606030504020204" pitchFamily="34" charset="0"/>
                <a:cs typeface="Open Sans" panose="020B0606030504020204" pitchFamily="34" charset="0"/>
              </a:defRPr>
            </a:lvl2pPr>
            <a:lvl3pPr marL="1144588" indent="-290513">
              <a:lnSpc>
                <a:spcPct val="100000"/>
              </a:lnSpc>
              <a:spcBef>
                <a:spcPts val="600"/>
              </a:spcBef>
              <a:buClr>
                <a:srgbClr val="3794E3"/>
              </a:buClr>
              <a:buSzPct val="100000"/>
              <a:defRPr sz="20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43593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9B83-E743-48DF-9ABB-F5F886920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34D52F-83EC-4C19-A01F-7803504B5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340D12-2C6C-4BB8-BEFB-058045A425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61E615-205D-4431-815D-2BB0AD6E9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0CBA8A-F713-4093-8C58-2CEC1A0017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19317-2058-45FA-918B-3EFB25BA7833}"/>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8" name="Footer Placeholder 7">
            <a:extLst>
              <a:ext uri="{FF2B5EF4-FFF2-40B4-BE49-F238E27FC236}">
                <a16:creationId xmlns:a16="http://schemas.microsoft.com/office/drawing/2014/main" id="{9796622D-E6CC-4B95-A783-E017A85A597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151102-144B-447F-B13F-B3E3C6B56155}"/>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342212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8B48-D8AE-40B0-B899-257CA61736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2819BA-F9FD-4F21-8F15-AB3CAB5B8A22}"/>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4" name="Footer Placeholder 3">
            <a:extLst>
              <a:ext uri="{FF2B5EF4-FFF2-40B4-BE49-F238E27FC236}">
                <a16:creationId xmlns:a16="http://schemas.microsoft.com/office/drawing/2014/main" id="{110C148A-593B-4DC9-9E7B-D86C3C86735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C098F6-FCF5-4F7C-B104-F36B1004E694}"/>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48411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F09B5-2036-443E-8835-A19202DBCD4C}"/>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3" name="Footer Placeholder 2">
            <a:extLst>
              <a:ext uri="{FF2B5EF4-FFF2-40B4-BE49-F238E27FC236}">
                <a16:creationId xmlns:a16="http://schemas.microsoft.com/office/drawing/2014/main" id="{88505B46-7E2E-49D0-9557-F14EE325B8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16BE9D-A531-4D2E-97EA-174881C66C94}"/>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2682652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EF8F-7918-491D-B655-12B3F7A67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F4BDEC-B11D-46DA-9F9F-2B019A42D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FC4564-72E9-4B51-B603-86597F74B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0904B5-5C82-4B70-98AE-EE5478B04CB0}"/>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6" name="Footer Placeholder 5">
            <a:extLst>
              <a:ext uri="{FF2B5EF4-FFF2-40B4-BE49-F238E27FC236}">
                <a16:creationId xmlns:a16="http://schemas.microsoft.com/office/drawing/2014/main" id="{B4FB3A4E-6450-4606-B5EC-CBE45D0934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B748A8-3713-4D4B-A189-00E89A7A7A66}"/>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265629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4C9D-DB67-4144-8AED-C5E386660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6C8228-19D3-46C5-97FF-C44DB24091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163824E-1CD9-48E8-BB38-0FABBAA8E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4EC510-FF59-4B2A-9647-5FFDDB2A10D5}"/>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6" name="Footer Placeholder 5">
            <a:extLst>
              <a:ext uri="{FF2B5EF4-FFF2-40B4-BE49-F238E27FC236}">
                <a16:creationId xmlns:a16="http://schemas.microsoft.com/office/drawing/2014/main" id="{95DE4F12-4D44-475F-9C09-B738223DD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87E053-6F64-4985-992D-3F45AEC8B257}"/>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395004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7260-13FB-4DDD-9FCF-4FADBC665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7E35BE-BB0C-4B52-9191-825205A308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A2A34-C560-4CEF-BA0D-7AF07607480E}"/>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4BE09FC2-0015-42A9-93ED-AB9FA3E460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9850AA-D26B-4225-A09C-427EBF748CDA}"/>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3946433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93CD20-8D73-4B74-B6B9-8233AC191A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898858-F039-44FE-AB4E-2F123940CA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7E585-A78E-46E7-84F2-E6F3D6A8D4C9}"/>
              </a:ext>
            </a:extLst>
          </p:cNvPr>
          <p:cNvSpPr>
            <a:spLocks noGrp="1"/>
          </p:cNvSpPr>
          <p:nvPr>
            <p:ph type="dt" sz="half" idx="10"/>
          </p:nvPr>
        </p:nvSpPr>
        <p:spPr/>
        <p:txBody>
          <a:body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AA89FF95-E966-4B3B-B955-F03DF707F0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E3DBF9-8F30-4C36-B4A5-DC5BA6FD9ABF}"/>
              </a:ext>
            </a:extLst>
          </p:cNvPr>
          <p:cNvSpPr>
            <a:spLocks noGrp="1"/>
          </p:cNvSpPr>
          <p:nvPr>
            <p:ph type="sldNum" sz="quarter" idx="12"/>
          </p:nvPr>
        </p:nvSpPr>
        <p:spPr/>
        <p:txBody>
          <a:bodyPr/>
          <a:lstStyle/>
          <a:p>
            <a:fld id="{D0E69F67-BE4F-48D5-BB5C-A1A420D4AF16}" type="slidenum">
              <a:rPr lang="en-US" smtClean="0"/>
              <a:t>‹#›</a:t>
            </a:fld>
            <a:endParaRPr lang="en-US" dirty="0"/>
          </a:p>
        </p:txBody>
      </p:sp>
    </p:spTree>
    <p:extLst>
      <p:ext uri="{BB962C8B-B14F-4D97-AF65-F5344CB8AC3E}">
        <p14:creationId xmlns:p14="http://schemas.microsoft.com/office/powerpoint/2010/main" val="357868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A0C44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036900"/>
            <a:ext cx="9875520" cy="1356360"/>
          </a:xfrm>
        </p:spPr>
        <p:txBody>
          <a:bodyPr>
            <a:normAutofit/>
          </a:bodyPr>
          <a:lstStyle>
            <a:lvl1pPr algn="ctr">
              <a:defRPr sz="48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706AEE-E4B8-4315-A38A-5DBF50C52D73}" type="datetimeFigureOut">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8/6/2021</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F73E-0BBA-472D-89D7-AA97411977D3}" type="slidenum">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701359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B66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800" b="1">
                <a:latin typeface="Sitka Subheading" panose="02000505000000020004" pitchFamily="2" charset="0"/>
              </a:defRPr>
            </a:lvl1pPr>
          </a:lstStyle>
          <a:p>
            <a:r>
              <a:rPr lang="en-US" dirty="0"/>
              <a:t>Click to edit Master title style</a:t>
            </a:r>
          </a:p>
        </p:txBody>
      </p:sp>
      <p:sp>
        <p:nvSpPr>
          <p:cNvPr id="3" name="Content Placeholder 2"/>
          <p:cNvSpPr>
            <a:spLocks noGrp="1"/>
          </p:cNvSpPr>
          <p:nvPr>
            <p:ph idx="1"/>
          </p:nvPr>
        </p:nvSpPr>
        <p:spPr>
          <a:xfrm>
            <a:off x="1143000" y="2057400"/>
            <a:ext cx="9872871" cy="4038600"/>
          </a:xfrm>
        </p:spPr>
        <p:txBody>
          <a:bodyPr/>
          <a:lstStyle>
            <a:lvl1pPr marL="461963" indent="-415925">
              <a:buClr>
                <a:srgbClr val="3794E3"/>
              </a:buClr>
              <a:buSzPct val="105000"/>
              <a:buFont typeface="Arial" panose="020B0604020202020204" pitchFamily="34" charset="0"/>
              <a:buChar char="•"/>
              <a:defRPr sz="3000">
                <a:latin typeface="Open Sans" panose="020B0606030504020204" pitchFamily="34" charset="0"/>
                <a:ea typeface="Open Sans" panose="020B0606030504020204" pitchFamily="34" charset="0"/>
                <a:cs typeface="Open Sans" panose="020B0606030504020204" pitchFamily="34" charset="0"/>
              </a:defRPr>
            </a:lvl1pPr>
            <a:lvl2pPr marL="803275" indent="-290513">
              <a:buClr>
                <a:schemeClr val="accent2"/>
              </a:buClr>
              <a:buSzPct val="90000"/>
              <a:defRPr sz="2800">
                <a:latin typeface="Open Sans" panose="020B0606030504020204" pitchFamily="34" charset="0"/>
                <a:ea typeface="Open Sans" panose="020B0606030504020204" pitchFamily="34" charset="0"/>
                <a:cs typeface="Open Sans" panose="020B0606030504020204" pitchFamily="34" charset="0"/>
              </a:defRPr>
            </a:lvl2pPr>
            <a:lvl3pPr marL="1144588" indent="-290513">
              <a:buClr>
                <a:schemeClr val="accent4"/>
              </a:buClr>
              <a:buSzPct val="100000"/>
              <a:defRPr sz="2200">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A706AEE-E4B8-4315-A38A-5DBF50C52D73}" type="datetimeFigureOut">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8/6/2021</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1F73E-0BBA-472D-89D7-AA97411977D3}" type="slidenum">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95004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0C4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2520" y="3428999"/>
            <a:ext cx="9966960" cy="2794829"/>
          </a:xfrm>
        </p:spPr>
        <p:txBody>
          <a:bodyPr anchor="b">
            <a:noAutofit/>
          </a:bodyPr>
          <a:lstStyle>
            <a:lvl1pPr algn="ctr">
              <a:lnSpc>
                <a:spcPct val="85000"/>
              </a:lnSpc>
              <a:defRPr sz="6500" b="1" cap="none" baseline="0">
                <a:latin typeface="Sitka Subheading" panose="02000505000000020004"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cxnSp>
        <p:nvCxnSpPr>
          <p:cNvPr id="7" name="Straight Connector 6"/>
          <p:cNvCxnSpPr/>
          <p:nvPr/>
        </p:nvCxnSpPr>
        <p:spPr>
          <a:xfrm>
            <a:off x="1981199" y="5239602"/>
            <a:ext cx="822960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384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6424" y="1173575"/>
            <a:ext cx="9966960" cy="2926080"/>
          </a:xfrm>
        </p:spPr>
        <p:txBody>
          <a:bodyPr anchor="b">
            <a:noAutofit/>
          </a:bodyPr>
          <a:lstStyle>
            <a:lvl1pPr algn="ctr">
              <a:lnSpc>
                <a:spcPct val="85000"/>
              </a:lnSpc>
              <a:defRPr sz="6500" b="1" cap="none"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3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7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227856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normAutofit/>
          </a:bodyPr>
          <a:lstStyle>
            <a:lvl1pPr marL="0" indent="0">
              <a:spcBef>
                <a:spcPts val="0"/>
              </a:spcBef>
              <a:buNone/>
              <a:defRPr sz="2800" b="1">
                <a:solidFill>
                  <a:srgbClr val="025687"/>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43000" y="2721483"/>
            <a:ext cx="4754880" cy="3383280"/>
          </a:xfrm>
        </p:spPr>
        <p:txBody>
          <a:bodyPr/>
          <a:lstStyle>
            <a:lvl1pPr marL="388620" indent="-342900">
              <a:buClr>
                <a:srgbClr val="C00000"/>
              </a:buClr>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742950" indent="-285750">
              <a:buClr>
                <a:srgbClr val="025687"/>
              </a:buCl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normAutofit/>
          </a:bodyPr>
          <a:lstStyle>
            <a:lvl1pPr marL="0" indent="0">
              <a:spcBef>
                <a:spcPts val="0"/>
              </a:spcBef>
              <a:buNone/>
              <a:defRPr sz="2800" b="1">
                <a:solidFill>
                  <a:srgbClr val="025687"/>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69173" y="2719322"/>
            <a:ext cx="4754880" cy="3383280"/>
          </a:xfrm>
        </p:spPr>
        <p:txBody>
          <a:bodyPr/>
          <a:lstStyle>
            <a:lvl1pPr marL="400050" indent="-354013">
              <a:buClr>
                <a:srgbClr val="C00000"/>
              </a:buClr>
              <a:defRPr sz="2200">
                <a:latin typeface="Open Sans" panose="020B0606030504020204" pitchFamily="34" charset="0"/>
                <a:ea typeface="Open Sans" panose="020B0606030504020204" pitchFamily="34" charset="0"/>
                <a:cs typeface="Open Sans" panose="020B0606030504020204" pitchFamily="34" charset="0"/>
              </a:defRPr>
            </a:lvl1pPr>
            <a:lvl2pPr marL="742950" indent="-285750">
              <a:buClr>
                <a:srgbClr val="025687"/>
              </a:buClr>
              <a:defRPr sz="2000">
                <a:latin typeface="Open Sans" panose="020B0606030504020204" pitchFamily="34" charset="0"/>
                <a:ea typeface="Open Sans" panose="020B0606030504020204" pitchFamily="34" charset="0"/>
                <a:cs typeface="Open Sans" panose="020B0606030504020204" pitchFamily="34" charset="0"/>
              </a:defRPr>
            </a:lvl2pPr>
            <a:lvl3pPr marL="1028700" indent="-228600">
              <a:buClr>
                <a:schemeClr val="accent4"/>
              </a:buCl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31713744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76890838"/>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3551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219985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9310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B83D6"/>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0396" y="421590"/>
            <a:ext cx="10468598"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20483" y="1866816"/>
            <a:ext cx="10465789" cy="422918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A706AEE-E4B8-4315-A38A-5DBF50C52D73}" type="datetimeFigureOut">
              <a:rPr lang="en-US" smtClean="0"/>
              <a:t>8/6/2021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FD1F73E-0BBA-472D-89D7-AA97411977D3}" type="slidenum">
              <a:rPr lang="en-US" smtClean="0"/>
              <a:t>‹#›</a:t>
            </a:fld>
            <a:endParaRPr lang="en-US" dirty="0"/>
          </a:p>
        </p:txBody>
      </p:sp>
      <p:sp>
        <p:nvSpPr>
          <p:cNvPr id="9" name="TextBox 8">
            <a:extLst>
              <a:ext uri="{FF2B5EF4-FFF2-40B4-BE49-F238E27FC236}">
                <a16:creationId xmlns:a16="http://schemas.microsoft.com/office/drawing/2014/main" id="{5BAA9760-A811-4D9B-A71B-E86184FB88A4}"/>
              </a:ext>
            </a:extLst>
          </p:cNvPr>
          <p:cNvSpPr txBox="1"/>
          <p:nvPr userDrawn="1"/>
        </p:nvSpPr>
        <p:spPr>
          <a:xfrm>
            <a:off x="1142995" y="6241454"/>
            <a:ext cx="6190615" cy="307777"/>
          </a:xfrm>
          <a:prstGeom prst="rect">
            <a:avLst/>
          </a:prstGeom>
          <a:noFill/>
        </p:spPr>
        <p:txBody>
          <a:bodyPr wrap="square" anchor="b">
            <a:spAutoFit/>
          </a:bodyPr>
          <a:lstStyle/>
          <a:p>
            <a:pPr eaLnBrk="1" fontAlgn="auto" hangingPunct="1">
              <a:spcBef>
                <a:spcPts val="0"/>
              </a:spcBef>
              <a:spcAft>
                <a:spcPts val="0"/>
              </a:spcAft>
              <a:defRPr/>
            </a:pPr>
            <a:r>
              <a:rPr lang="en-US" sz="1400" dirty="0">
                <a:solidFill>
                  <a:schemeClr val="bg1">
                    <a:lumMod val="65000"/>
                  </a:schemeClr>
                </a:solidFill>
                <a:latin typeface="+mn-lt"/>
              </a:rPr>
              <a:t>KANSAS STATE DEPARTMENT OF EDUCATION </a:t>
            </a:r>
            <a:r>
              <a:rPr lang="en-US" sz="1400" i="1" dirty="0">
                <a:solidFill>
                  <a:schemeClr val="bg1">
                    <a:lumMod val="65000"/>
                  </a:schemeClr>
                </a:solidFill>
                <a:latin typeface="+mn-lt"/>
              </a:rPr>
              <a:t>| www.ksde.org | www.kn-eat.org</a:t>
            </a:r>
          </a:p>
        </p:txBody>
      </p:sp>
    </p:spTree>
    <p:extLst>
      <p:ext uri="{BB962C8B-B14F-4D97-AF65-F5344CB8AC3E}">
        <p14:creationId xmlns:p14="http://schemas.microsoft.com/office/powerpoint/2010/main" val="2867419825"/>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661" r:id="rId12"/>
    <p:sldLayoutId id="2147483672" r:id="rId13"/>
    <p:sldLayoutId id="2147483664" r:id="rId14"/>
    <p:sldLayoutId id="2147483675" r:id="rId15"/>
  </p:sldLayoutIdLst>
  <p:txStyles>
    <p:titleStyle>
      <a:lvl1pPr algn="l" defTabSz="914400" rtl="0" eaLnBrk="1" latinLnBrk="0" hangingPunct="1">
        <a:lnSpc>
          <a:spcPct val="90000"/>
        </a:lnSpc>
        <a:spcBef>
          <a:spcPct val="0"/>
        </a:spcBef>
        <a:buNone/>
        <a:defRPr sz="4400" b="1" kern="1200">
          <a:solidFill>
            <a:srgbClr val="155EA4"/>
          </a:solidFill>
          <a:latin typeface="Sitka Subheading" panose="02000505000000020004" pitchFamily="2" charset="0"/>
          <a:ea typeface="Open Sans Semibold" panose="020B0706030804020204" pitchFamily="34" charset="0"/>
          <a:cs typeface="Open Sans Semibold" panose="020B0706030804020204" pitchFamily="34" charset="0"/>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lumMod val="85000"/>
              <a:lumOff val="15000"/>
            </a:schemeClr>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E644F-D45A-4CD5-B0C3-CA7D57262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CC90B0-E5D3-42B9-AFA0-2C993ED007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D18F8-8D09-4B12-9FF5-04C73ABE6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3F401-755A-4E4F-B8BF-534430C5E922}" type="datetimeFigureOut">
              <a:rPr lang="en-US" smtClean="0"/>
              <a:t>8/6/2021</a:t>
            </a:fld>
            <a:endParaRPr lang="en-US" dirty="0"/>
          </a:p>
        </p:txBody>
      </p:sp>
      <p:sp>
        <p:nvSpPr>
          <p:cNvPr id="5" name="Footer Placeholder 4">
            <a:extLst>
              <a:ext uri="{FF2B5EF4-FFF2-40B4-BE49-F238E27FC236}">
                <a16:creationId xmlns:a16="http://schemas.microsoft.com/office/drawing/2014/main" id="{8BEA533A-C887-4873-81DC-E61EB20A0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36E68D6-E39C-4998-9C98-9CFB38F8DD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69F67-BE4F-48D5-BB5C-A1A420D4AF16}" type="slidenum">
              <a:rPr lang="en-US" smtClean="0"/>
              <a:t>‹#›</a:t>
            </a:fld>
            <a:endParaRPr lang="en-US" dirty="0"/>
          </a:p>
        </p:txBody>
      </p:sp>
    </p:spTree>
    <p:extLst>
      <p:ext uri="{BB962C8B-B14F-4D97-AF65-F5344CB8AC3E}">
        <p14:creationId xmlns:p14="http://schemas.microsoft.com/office/powerpoint/2010/main" val="327897407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A706AEE-E4B8-4315-A38A-5DBF50C52D73}" type="datetimeFigureOut">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8/6/2021</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FD1F73E-0BBA-472D-89D7-AA97411977D3}" type="slidenum">
              <a:rPr kumimoji="0" lang="en-US" sz="1200" b="0" i="0" u="none" strike="noStrike" kern="1200" cap="none" spc="0" normalizeH="0" baseline="0" noProof="0" smtClean="0">
                <a:ln>
                  <a:noFill/>
                </a:ln>
                <a:solidFill>
                  <a:srgbClr val="94B6D2"/>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94B6D2"/>
              </a:solidFill>
              <a:effectLst/>
              <a:uLnTx/>
              <a:uFillTx/>
              <a:latin typeface="Tw Cen MT" panose="020B0602020104020603"/>
              <a:ea typeface="+mn-ea"/>
              <a:cs typeface="+mn-cs"/>
            </a:endParaRPr>
          </a:p>
        </p:txBody>
      </p:sp>
      <p:sp>
        <p:nvSpPr>
          <p:cNvPr id="9" name="TextBox 8">
            <a:extLst>
              <a:ext uri="{FF2B5EF4-FFF2-40B4-BE49-F238E27FC236}">
                <a16:creationId xmlns:a16="http://schemas.microsoft.com/office/drawing/2014/main" id="{5BAA9760-A811-4D9B-A71B-E86184FB88A4}"/>
              </a:ext>
            </a:extLst>
          </p:cNvPr>
          <p:cNvSpPr txBox="1"/>
          <p:nvPr userDrawn="1"/>
        </p:nvSpPr>
        <p:spPr>
          <a:xfrm>
            <a:off x="1142996" y="6241454"/>
            <a:ext cx="6104698" cy="307777"/>
          </a:xfrm>
          <a:prstGeom prst="rect">
            <a:avLst/>
          </a:prstGeom>
          <a:noFill/>
        </p:spPr>
        <p:txBody>
          <a:bodyPr wrap="square"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65000"/>
                  </a:prstClr>
                </a:solidFill>
                <a:effectLst/>
                <a:uLnTx/>
                <a:uFillTx/>
                <a:latin typeface="Tw Cen MT" panose="020B0602020104020603"/>
                <a:ea typeface="+mn-ea"/>
                <a:cs typeface="+mn-cs"/>
              </a:rPr>
              <a:t>KANSAS STATE DEPARTMENT OF EDUCATION </a:t>
            </a:r>
            <a:r>
              <a:rPr kumimoji="0" lang="en-US" sz="1400" b="0" i="1" u="none" strike="noStrike" kern="1200" cap="none" spc="0" normalizeH="0" baseline="0" noProof="0" dirty="0">
                <a:ln>
                  <a:noFill/>
                </a:ln>
                <a:solidFill>
                  <a:prstClr val="white">
                    <a:lumMod val="65000"/>
                  </a:prstClr>
                </a:solidFill>
                <a:effectLst/>
                <a:uLnTx/>
                <a:uFillTx/>
                <a:latin typeface="Tw Cen MT" panose="020B0602020104020603"/>
                <a:ea typeface="+mn-ea"/>
                <a:cs typeface="+mn-cs"/>
              </a:rPr>
              <a:t>| www.ksde.org | www.kn-eat.org</a:t>
            </a:r>
          </a:p>
        </p:txBody>
      </p:sp>
    </p:spTree>
    <p:extLst>
      <p:ext uri="{BB962C8B-B14F-4D97-AF65-F5344CB8AC3E}">
        <p14:creationId xmlns:p14="http://schemas.microsoft.com/office/powerpoint/2010/main" val="363652910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Lst>
  <p:txStyles>
    <p:titleStyle>
      <a:lvl1pPr algn="l" defTabSz="914400" rtl="0" eaLnBrk="1" latinLnBrk="0" hangingPunct="1">
        <a:lnSpc>
          <a:spcPct val="90000"/>
        </a:lnSpc>
        <a:spcBef>
          <a:spcPct val="0"/>
        </a:spcBef>
        <a:buNone/>
        <a:defRPr sz="4400" kern="1200">
          <a:solidFill>
            <a:srgbClr val="025687"/>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1">
              <a:lumMod val="85000"/>
              <a:lumOff val="15000"/>
            </a:schemeClr>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bruschi@ksde.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ns.usda.gov/tn/feeding-infants-child-and-adult-care-food-progr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icworks.fns.usda.gov/sites/default/files/media/document/English_ReducingRiskofChokinginYoungChildren.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solidstarts.com/" TargetMode="External"/><Relationship Id="rId5" Type="http://schemas.openxmlformats.org/officeDocument/2006/relationships/hyperlink" Target="https://www.fns.usda.gov/tn/feeding-infants-cacfp-trainers-tools" TargetMode="External"/><Relationship Id="rId4" Type="http://schemas.openxmlformats.org/officeDocument/2006/relationships/hyperlink" Target="https://www.fns.usda.gov/tn/feeding-infants-child-and-adult-care-food-progra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mailto:program.intake@usda.gov" TargetMode="External"/><Relationship Id="rId4" Type="http://schemas.openxmlformats.org/officeDocument/2006/relationships/hyperlink" Target="https://www.usda.gov/oascr/how-to-file-a-program-discrimination-complain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kn-eat.org/" TargetMode="External"/><Relationship Id="rId4" Type="http://schemas.openxmlformats.org/officeDocument/2006/relationships/hyperlink" Target="https://www.surveymonkey.com/r/DFSRPQC"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kn.eat.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keepabeat.com/chokinghazards" TargetMode="External"/><Relationship Id="rId4" Type="http://schemas.openxmlformats.org/officeDocument/2006/relationships/hyperlink" Target="https://www.keepabeat.com/content/S637468656249088811/Gagging%20Vs%20Choking%20Poster%202021.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Reducing the Risk of Choking</a:t>
            </a:r>
          </a:p>
        </p:txBody>
      </p:sp>
      <p:sp>
        <p:nvSpPr>
          <p:cNvPr id="3" name="Text Placeholder 2"/>
          <p:cNvSpPr>
            <a:spLocks noGrp="1"/>
          </p:cNvSpPr>
          <p:nvPr>
            <p:ph type="subTitle" idx="1"/>
          </p:nvPr>
        </p:nvSpPr>
        <p:spPr/>
        <p:txBody>
          <a:bodyPr/>
          <a:lstStyle/>
          <a:p>
            <a:r>
              <a:rPr lang="en-US" dirty="0"/>
              <a:t>Child Nutrition &amp; Wellness</a:t>
            </a:r>
          </a:p>
        </p:txBody>
      </p:sp>
      <p:sp>
        <p:nvSpPr>
          <p:cNvPr id="2" name="TextBox 1">
            <a:extLst>
              <a:ext uri="{FF2B5EF4-FFF2-40B4-BE49-F238E27FC236}">
                <a16:creationId xmlns:a16="http://schemas.microsoft.com/office/drawing/2014/main" id="{9759A0B2-9876-4F67-9457-DCA7AEE6E9A1}"/>
              </a:ext>
            </a:extLst>
          </p:cNvPr>
          <p:cNvSpPr txBox="1"/>
          <p:nvPr/>
        </p:nvSpPr>
        <p:spPr>
          <a:xfrm>
            <a:off x="3354569" y="4613563"/>
            <a:ext cx="5477782" cy="1169551"/>
          </a:xfrm>
          <a:prstGeom prst="rect">
            <a:avLst/>
          </a:prstGeom>
          <a:solidFill>
            <a:schemeClr val="accent1">
              <a:lumMod val="60000"/>
              <a:lumOff val="40000"/>
            </a:schemeClr>
          </a:solidFill>
        </p:spPr>
        <p:txBody>
          <a:bodyPr wrap="none" rtlCol="0">
            <a:spAutoFit/>
          </a:bodyPr>
          <a:lstStyle/>
          <a:p>
            <a:pPr>
              <a:spcBef>
                <a:spcPts val="600"/>
              </a:spcBef>
            </a:pPr>
            <a:r>
              <a:rPr lang="en-US" sz="2000" dirty="0"/>
              <a:t>To receive the slide handout for this presentation: </a:t>
            </a:r>
          </a:p>
          <a:p>
            <a:pPr>
              <a:spcBef>
                <a:spcPts val="600"/>
              </a:spcBef>
            </a:pPr>
            <a:r>
              <a:rPr lang="en-US" sz="2000" dirty="0"/>
              <a:t>Email:  Sarah Bruschi at </a:t>
            </a:r>
            <a:r>
              <a:rPr lang="en-US" sz="2000" dirty="0">
                <a:hlinkClick r:id="rId3"/>
              </a:rPr>
              <a:t>sbruschi@ksde.org</a:t>
            </a:r>
            <a:r>
              <a:rPr lang="en-US" sz="2000" dirty="0"/>
              <a:t> </a:t>
            </a:r>
          </a:p>
          <a:p>
            <a:pPr>
              <a:spcBef>
                <a:spcPts val="600"/>
              </a:spcBef>
            </a:pPr>
            <a:r>
              <a:rPr lang="en-US" sz="2000" dirty="0"/>
              <a:t>Subject: Reducing the Risk of Choking Slide Handout</a:t>
            </a:r>
          </a:p>
        </p:txBody>
      </p:sp>
    </p:spTree>
    <p:extLst>
      <p:ext uri="{BB962C8B-B14F-4D97-AF65-F5344CB8AC3E}">
        <p14:creationId xmlns:p14="http://schemas.microsoft.com/office/powerpoint/2010/main" val="255385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58675-5090-4898-9BA5-10CB01922482}"/>
              </a:ext>
            </a:extLst>
          </p:cNvPr>
          <p:cNvSpPr>
            <a:spLocks noGrp="1"/>
          </p:cNvSpPr>
          <p:nvPr>
            <p:ph type="title"/>
          </p:nvPr>
        </p:nvSpPr>
        <p:spPr/>
        <p:txBody>
          <a:bodyPr/>
          <a:lstStyle/>
          <a:p>
            <a:r>
              <a:rPr lang="en-US" dirty="0"/>
              <a:t>Other Developmental Behaviors</a:t>
            </a:r>
          </a:p>
        </p:txBody>
      </p:sp>
      <p:sp>
        <p:nvSpPr>
          <p:cNvPr id="2" name="Content Placeholder 1">
            <a:extLst>
              <a:ext uri="{FF2B5EF4-FFF2-40B4-BE49-F238E27FC236}">
                <a16:creationId xmlns:a16="http://schemas.microsoft.com/office/drawing/2014/main" id="{C526BB15-2EE4-4C26-9B7E-11876FACBD9D}"/>
              </a:ext>
            </a:extLst>
          </p:cNvPr>
          <p:cNvSpPr>
            <a:spLocks noGrp="1"/>
          </p:cNvSpPr>
          <p:nvPr>
            <p:ph idx="1"/>
          </p:nvPr>
        </p:nvSpPr>
        <p:spPr/>
        <p:txBody>
          <a:bodyPr/>
          <a:lstStyle/>
          <a:p>
            <a:r>
              <a:rPr lang="en-US" dirty="0"/>
              <a:t>Overstuffing</a:t>
            </a:r>
          </a:p>
          <a:p>
            <a:r>
              <a:rPr lang="en-US" dirty="0"/>
              <a:t>Pocketing</a:t>
            </a:r>
          </a:p>
          <a:p>
            <a:r>
              <a:rPr lang="en-US" dirty="0"/>
              <a:t>Spitting food out</a:t>
            </a:r>
          </a:p>
        </p:txBody>
      </p:sp>
      <p:pic>
        <p:nvPicPr>
          <p:cNvPr id="5" name="Picture 4">
            <a:extLst>
              <a:ext uri="{FF2B5EF4-FFF2-40B4-BE49-F238E27FC236}">
                <a16:creationId xmlns:a16="http://schemas.microsoft.com/office/drawing/2014/main" id="{D7166D6C-716A-457F-8E23-5A7F503A9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915" y="1964763"/>
            <a:ext cx="6048938" cy="4032625"/>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383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032725-3638-4C62-831C-5942A76B2DB2}"/>
              </a:ext>
            </a:extLst>
          </p:cNvPr>
          <p:cNvSpPr>
            <a:spLocks noGrp="1"/>
          </p:cNvSpPr>
          <p:nvPr>
            <p:ph type="title"/>
          </p:nvPr>
        </p:nvSpPr>
        <p:spPr/>
        <p:txBody>
          <a:bodyPr/>
          <a:lstStyle/>
          <a:p>
            <a:r>
              <a:rPr lang="en-US" dirty="0"/>
              <a:t>Overstuffing</a:t>
            </a:r>
          </a:p>
        </p:txBody>
      </p:sp>
      <p:sp>
        <p:nvSpPr>
          <p:cNvPr id="2" name="Content Placeholder 1">
            <a:extLst>
              <a:ext uri="{FF2B5EF4-FFF2-40B4-BE49-F238E27FC236}">
                <a16:creationId xmlns:a16="http://schemas.microsoft.com/office/drawing/2014/main" id="{1F650CEA-D87D-46CB-92FA-78E9914C7CFD}"/>
              </a:ext>
            </a:extLst>
          </p:cNvPr>
          <p:cNvSpPr>
            <a:spLocks noGrp="1"/>
          </p:cNvSpPr>
          <p:nvPr>
            <p:ph idx="1"/>
          </p:nvPr>
        </p:nvSpPr>
        <p:spPr>
          <a:xfrm>
            <a:off x="820483" y="1845892"/>
            <a:ext cx="10412293" cy="4377936"/>
          </a:xfrm>
        </p:spPr>
        <p:txBody>
          <a:bodyPr>
            <a:normAutofit/>
          </a:bodyPr>
          <a:lstStyle/>
          <a:p>
            <a:r>
              <a:rPr lang="en-US" dirty="0"/>
              <a:t>Child is still learning how much food is too much.</a:t>
            </a:r>
          </a:p>
          <a:p>
            <a:r>
              <a:rPr lang="en-US" dirty="0"/>
              <a:t>Child enjoys playing and tasting the foods.</a:t>
            </a:r>
          </a:p>
          <a:p>
            <a:r>
              <a:rPr lang="en-US" dirty="0"/>
              <a:t>Child just doesn’t know how to take it slow…yet.</a:t>
            </a:r>
          </a:p>
          <a:p>
            <a:r>
              <a:rPr lang="en-US" dirty="0"/>
              <a:t>A phase that children go through as part of learning how to eat. </a:t>
            </a:r>
          </a:p>
          <a:p>
            <a:r>
              <a:rPr lang="en-US" dirty="0"/>
              <a:t>May be scary for adults to witness but it provides information to the child about their mouth and what’s on the inside of the mouth.</a:t>
            </a:r>
          </a:p>
        </p:txBody>
      </p:sp>
    </p:spTree>
    <p:extLst>
      <p:ext uri="{BB962C8B-B14F-4D97-AF65-F5344CB8AC3E}">
        <p14:creationId xmlns:p14="http://schemas.microsoft.com/office/powerpoint/2010/main" val="321388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334E45-445A-477B-A2C4-3FD3BBA6497F}"/>
              </a:ext>
            </a:extLst>
          </p:cNvPr>
          <p:cNvSpPr>
            <a:spLocks noGrp="1"/>
          </p:cNvSpPr>
          <p:nvPr>
            <p:ph type="title"/>
          </p:nvPr>
        </p:nvSpPr>
        <p:spPr/>
        <p:txBody>
          <a:bodyPr/>
          <a:lstStyle/>
          <a:p>
            <a:r>
              <a:rPr lang="en-US" dirty="0"/>
              <a:t>Don’t Panic!</a:t>
            </a:r>
          </a:p>
        </p:txBody>
      </p:sp>
      <p:sp>
        <p:nvSpPr>
          <p:cNvPr id="2" name="Content Placeholder 1">
            <a:extLst>
              <a:ext uri="{FF2B5EF4-FFF2-40B4-BE49-F238E27FC236}">
                <a16:creationId xmlns:a16="http://schemas.microsoft.com/office/drawing/2014/main" id="{0A76CF3F-882E-413D-B6C2-CED00A7F7288}"/>
              </a:ext>
            </a:extLst>
          </p:cNvPr>
          <p:cNvSpPr>
            <a:spLocks noGrp="1"/>
          </p:cNvSpPr>
          <p:nvPr>
            <p:ph idx="1"/>
          </p:nvPr>
        </p:nvSpPr>
        <p:spPr>
          <a:xfrm>
            <a:off x="1143000" y="2057400"/>
            <a:ext cx="5846379" cy="4038600"/>
          </a:xfrm>
        </p:spPr>
        <p:txBody>
          <a:bodyPr/>
          <a:lstStyle/>
          <a:p>
            <a:r>
              <a:rPr lang="en-US" dirty="0"/>
              <a:t>Do not panic or react quickly if a child overstuffs.</a:t>
            </a:r>
          </a:p>
          <a:p>
            <a:r>
              <a:rPr lang="en-US" dirty="0"/>
              <a:t>Can cause more harm!</a:t>
            </a:r>
          </a:p>
          <a:p>
            <a:r>
              <a:rPr lang="en-US" dirty="0"/>
              <a:t>Do not try to remove the food from the child’s mouth. </a:t>
            </a:r>
          </a:p>
          <a:p>
            <a:r>
              <a:rPr lang="en-US" dirty="0"/>
              <a:t>Provide verbal cues.</a:t>
            </a:r>
          </a:p>
        </p:txBody>
      </p:sp>
      <p:pic>
        <p:nvPicPr>
          <p:cNvPr id="5" name="Picture 4">
            <a:extLst>
              <a:ext uri="{FF2B5EF4-FFF2-40B4-BE49-F238E27FC236}">
                <a16:creationId xmlns:a16="http://schemas.microsoft.com/office/drawing/2014/main" id="{F94A3CDF-5551-467D-BECF-DD18B471EF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0" r="16765"/>
          <a:stretch/>
        </p:blipFill>
        <p:spPr>
          <a:xfrm>
            <a:off x="7234518" y="1915693"/>
            <a:ext cx="4303059" cy="3992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618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3126D8-6E08-4652-95FB-7DD509E1CA18}"/>
              </a:ext>
            </a:extLst>
          </p:cNvPr>
          <p:cNvSpPr>
            <a:spLocks noGrp="1"/>
          </p:cNvSpPr>
          <p:nvPr>
            <p:ph type="title"/>
          </p:nvPr>
        </p:nvSpPr>
        <p:spPr/>
        <p:txBody>
          <a:bodyPr/>
          <a:lstStyle/>
          <a:p>
            <a:r>
              <a:rPr lang="en-US" dirty="0"/>
              <a:t>Pocketing</a:t>
            </a:r>
          </a:p>
        </p:txBody>
      </p:sp>
      <p:sp>
        <p:nvSpPr>
          <p:cNvPr id="2" name="Content Placeholder 1">
            <a:extLst>
              <a:ext uri="{FF2B5EF4-FFF2-40B4-BE49-F238E27FC236}">
                <a16:creationId xmlns:a16="http://schemas.microsoft.com/office/drawing/2014/main" id="{4611D789-2C53-4313-88EB-223B2ADA4E9C}"/>
              </a:ext>
            </a:extLst>
          </p:cNvPr>
          <p:cNvSpPr>
            <a:spLocks noGrp="1"/>
          </p:cNvSpPr>
          <p:nvPr>
            <p:ph idx="1"/>
          </p:nvPr>
        </p:nvSpPr>
        <p:spPr>
          <a:xfrm>
            <a:off x="1143000" y="2057400"/>
            <a:ext cx="7295927" cy="4038600"/>
          </a:xfrm>
        </p:spPr>
        <p:txBody>
          <a:bodyPr/>
          <a:lstStyle/>
          <a:p>
            <a:r>
              <a:rPr lang="en-US" dirty="0"/>
              <a:t>Normal between 6-12 months.</a:t>
            </a:r>
          </a:p>
          <a:p>
            <a:r>
              <a:rPr lang="en-US" dirty="0"/>
              <a:t>Can occur when a child is eating too fast and hasn’t mastered chewing skills.</a:t>
            </a:r>
          </a:p>
          <a:p>
            <a:r>
              <a:rPr lang="en-US" dirty="0"/>
              <a:t>More serious choking risk than overstuffing.</a:t>
            </a:r>
          </a:p>
          <a:p>
            <a:r>
              <a:rPr lang="en-US" dirty="0"/>
              <a:t>Make sure that all food is cleared from the child’s mouth before leaving the meal table. </a:t>
            </a:r>
          </a:p>
          <a:p>
            <a:endParaRPr lang="en-US" dirty="0"/>
          </a:p>
        </p:txBody>
      </p:sp>
      <p:pic>
        <p:nvPicPr>
          <p:cNvPr id="4" name="Picture 3">
            <a:extLst>
              <a:ext uri="{FF2B5EF4-FFF2-40B4-BE49-F238E27FC236}">
                <a16:creationId xmlns:a16="http://schemas.microsoft.com/office/drawing/2014/main" id="{769F54D2-3C6E-4991-B658-E39629227645}"/>
              </a:ext>
            </a:extLst>
          </p:cNvPr>
          <p:cNvPicPr>
            <a:picLocks noChangeAspect="1"/>
          </p:cNvPicPr>
          <p:nvPr/>
        </p:nvPicPr>
        <p:blipFill rotWithShape="1">
          <a:blip r:embed="rId3"/>
          <a:srcRect b="2665"/>
          <a:stretch/>
        </p:blipFill>
        <p:spPr>
          <a:xfrm>
            <a:off x="8722706" y="2057400"/>
            <a:ext cx="2798597" cy="3359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204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4B3E0-D229-4FCE-8166-0F5E9CA92F8D}"/>
              </a:ext>
            </a:extLst>
          </p:cNvPr>
          <p:cNvSpPr>
            <a:spLocks noGrp="1"/>
          </p:cNvSpPr>
          <p:nvPr>
            <p:ph type="title"/>
          </p:nvPr>
        </p:nvSpPr>
        <p:spPr/>
        <p:txBody>
          <a:bodyPr/>
          <a:lstStyle/>
          <a:p>
            <a:r>
              <a:rPr lang="en-US" dirty="0"/>
              <a:t>Spitting Food Out</a:t>
            </a:r>
          </a:p>
        </p:txBody>
      </p:sp>
      <p:sp>
        <p:nvSpPr>
          <p:cNvPr id="2" name="Content Placeholder 1">
            <a:extLst>
              <a:ext uri="{FF2B5EF4-FFF2-40B4-BE49-F238E27FC236}">
                <a16:creationId xmlns:a16="http://schemas.microsoft.com/office/drawing/2014/main" id="{7DBCA04E-47FF-46BF-BFCC-D38B2A0C8458}"/>
              </a:ext>
            </a:extLst>
          </p:cNvPr>
          <p:cNvSpPr>
            <a:spLocks noGrp="1"/>
          </p:cNvSpPr>
          <p:nvPr>
            <p:ph idx="1"/>
          </p:nvPr>
        </p:nvSpPr>
        <p:spPr>
          <a:xfrm>
            <a:off x="1143000" y="2057400"/>
            <a:ext cx="6340365" cy="4038600"/>
          </a:xfrm>
        </p:spPr>
        <p:txBody>
          <a:bodyPr/>
          <a:lstStyle/>
          <a:p>
            <a:r>
              <a:rPr lang="en-US" dirty="0"/>
              <a:t>Normal!</a:t>
            </a:r>
          </a:p>
          <a:p>
            <a:r>
              <a:rPr lang="en-US" dirty="0"/>
              <a:t>A necessary part of learning to eat</a:t>
            </a:r>
          </a:p>
          <a:p>
            <a:r>
              <a:rPr lang="en-US" dirty="0"/>
              <a:t>Doesn’t always mean the child doesn’t like the food- especially when it comes to babies</a:t>
            </a:r>
          </a:p>
        </p:txBody>
      </p:sp>
      <p:pic>
        <p:nvPicPr>
          <p:cNvPr id="4" name="Picture 3">
            <a:extLst>
              <a:ext uri="{FF2B5EF4-FFF2-40B4-BE49-F238E27FC236}">
                <a16:creationId xmlns:a16="http://schemas.microsoft.com/office/drawing/2014/main" id="{311BDB5C-4D5C-439A-9294-DCD96D8EA9D7}"/>
              </a:ext>
            </a:extLst>
          </p:cNvPr>
          <p:cNvPicPr>
            <a:picLocks noChangeAspect="1"/>
          </p:cNvPicPr>
          <p:nvPr/>
        </p:nvPicPr>
        <p:blipFill>
          <a:blip r:embed="rId3"/>
          <a:stretch>
            <a:fillRect/>
          </a:stretch>
        </p:blipFill>
        <p:spPr>
          <a:xfrm>
            <a:off x="8123438" y="1885604"/>
            <a:ext cx="2925562" cy="42103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276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300DD-2DDE-4CE3-97D3-BDB85DB9BAA6}"/>
              </a:ext>
            </a:extLst>
          </p:cNvPr>
          <p:cNvSpPr>
            <a:spLocks noGrp="1"/>
          </p:cNvSpPr>
          <p:nvPr>
            <p:ph type="title"/>
          </p:nvPr>
        </p:nvSpPr>
        <p:spPr/>
        <p:txBody>
          <a:bodyPr/>
          <a:lstStyle/>
          <a:p>
            <a:r>
              <a:rPr lang="en-US" dirty="0"/>
              <a:t>Starting Solids - Older Infants</a:t>
            </a:r>
          </a:p>
        </p:txBody>
      </p:sp>
      <p:sp>
        <p:nvSpPr>
          <p:cNvPr id="2" name="Content Placeholder 1">
            <a:extLst>
              <a:ext uri="{FF2B5EF4-FFF2-40B4-BE49-F238E27FC236}">
                <a16:creationId xmlns:a16="http://schemas.microsoft.com/office/drawing/2014/main" id="{444C9A3F-B119-482F-A287-CE38E7E5D2EB}"/>
              </a:ext>
            </a:extLst>
          </p:cNvPr>
          <p:cNvSpPr>
            <a:spLocks noGrp="1"/>
          </p:cNvSpPr>
          <p:nvPr>
            <p:ph idx="1"/>
          </p:nvPr>
        </p:nvSpPr>
        <p:spPr/>
        <p:txBody>
          <a:bodyPr>
            <a:normAutofit/>
          </a:bodyPr>
          <a:lstStyle/>
          <a:p>
            <a:r>
              <a:rPr lang="en-US" dirty="0"/>
              <a:t>Introduction of solid food around 6 months.</a:t>
            </a:r>
          </a:p>
          <a:p>
            <a:r>
              <a:rPr lang="en-US" dirty="0"/>
              <a:t>Offer when infant shows signs of developmental readiness: </a:t>
            </a:r>
          </a:p>
          <a:p>
            <a:pPr lvl="1"/>
            <a:r>
              <a:rPr lang="en-US" dirty="0"/>
              <a:t>Sits up</a:t>
            </a:r>
          </a:p>
          <a:p>
            <a:pPr lvl="1"/>
            <a:r>
              <a:rPr lang="en-US" dirty="0"/>
              <a:t>Good head control</a:t>
            </a:r>
          </a:p>
          <a:p>
            <a:pPr lvl="1"/>
            <a:r>
              <a:rPr lang="en-US" dirty="0"/>
              <a:t>Reaches for food or opens mouth when food is near</a:t>
            </a:r>
          </a:p>
          <a:p>
            <a:pPr lvl="1"/>
            <a:r>
              <a:rPr lang="en-US" dirty="0"/>
              <a:t>Accepts food and swallows instead of pushing food out of mouth</a:t>
            </a:r>
          </a:p>
          <a:p>
            <a:r>
              <a:rPr lang="en-US" dirty="0"/>
              <a:t>Feeding solid foods before an infant is developmentally ready may increase the risk of choking.</a:t>
            </a:r>
          </a:p>
          <a:p>
            <a:pPr lvl="1"/>
            <a:endParaRPr lang="en-US" dirty="0"/>
          </a:p>
          <a:p>
            <a:endParaRPr lang="en-US" dirty="0"/>
          </a:p>
        </p:txBody>
      </p:sp>
    </p:spTree>
    <p:extLst>
      <p:ext uri="{BB962C8B-B14F-4D97-AF65-F5344CB8AC3E}">
        <p14:creationId xmlns:p14="http://schemas.microsoft.com/office/powerpoint/2010/main" val="349570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74F445-6A8F-4DE0-BA4E-94781697F687}"/>
              </a:ext>
            </a:extLst>
          </p:cNvPr>
          <p:cNvSpPr>
            <a:spLocks noGrp="1"/>
          </p:cNvSpPr>
          <p:nvPr>
            <p:ph type="title"/>
          </p:nvPr>
        </p:nvSpPr>
        <p:spPr/>
        <p:txBody>
          <a:bodyPr/>
          <a:lstStyle/>
          <a:p>
            <a:pPr algn="l"/>
            <a:r>
              <a:rPr lang="en-US" dirty="0"/>
              <a:t>Ready for Solids</a:t>
            </a:r>
          </a:p>
        </p:txBody>
      </p:sp>
      <p:pic>
        <p:nvPicPr>
          <p:cNvPr id="4" name="Picture 3">
            <a:extLst>
              <a:ext uri="{FF2B5EF4-FFF2-40B4-BE49-F238E27FC236}">
                <a16:creationId xmlns:a16="http://schemas.microsoft.com/office/drawing/2014/main" id="{6B225565-2931-4E1C-924B-8FAAA011A7EA}"/>
              </a:ext>
            </a:extLst>
          </p:cNvPr>
          <p:cNvPicPr>
            <a:picLocks noChangeAspect="1"/>
          </p:cNvPicPr>
          <p:nvPr/>
        </p:nvPicPr>
        <p:blipFill>
          <a:blip r:embed="rId3"/>
          <a:stretch>
            <a:fillRect/>
          </a:stretch>
        </p:blipFill>
        <p:spPr>
          <a:xfrm>
            <a:off x="6603319" y="417069"/>
            <a:ext cx="4575236" cy="5831331"/>
          </a:xfrm>
          <a:prstGeom prst="rect">
            <a:avLst/>
          </a:prstGeom>
          <a:ln w="19050">
            <a:solidFill>
              <a:schemeClr val="accent6"/>
            </a:solidFill>
          </a:ln>
        </p:spPr>
      </p:pic>
      <p:sp>
        <p:nvSpPr>
          <p:cNvPr id="8" name="TextBox 7">
            <a:extLst>
              <a:ext uri="{FF2B5EF4-FFF2-40B4-BE49-F238E27FC236}">
                <a16:creationId xmlns:a16="http://schemas.microsoft.com/office/drawing/2014/main" id="{4953B2AE-8A86-4AE7-BE15-441FB486C2B6}"/>
              </a:ext>
            </a:extLst>
          </p:cNvPr>
          <p:cNvSpPr txBox="1"/>
          <p:nvPr/>
        </p:nvSpPr>
        <p:spPr>
          <a:xfrm>
            <a:off x="1013446" y="4353726"/>
            <a:ext cx="8758084" cy="369332"/>
          </a:xfrm>
          <a:prstGeom prst="rect">
            <a:avLst/>
          </a:prstGeom>
          <a:solidFill>
            <a:schemeClr val="accent4">
              <a:lumMod val="40000"/>
              <a:lumOff val="60000"/>
            </a:schemeClr>
          </a:solidFill>
          <a:ln>
            <a:solidFill>
              <a:schemeClr val="accent4"/>
            </a:solidFill>
          </a:ln>
        </p:spPr>
        <p:txBody>
          <a:bodyPr wrap="square" rtlCol="0">
            <a:spAutoFit/>
          </a:bodyPr>
          <a:lstStyle/>
          <a:p>
            <a:pPr marL="46038" indent="0">
              <a:buNone/>
            </a:pPr>
            <a:r>
              <a:rPr lang="en-US"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https://www.fns.usda.gov/tn/feeding-infants-child-and-adult-care-food-program</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27001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14905-169D-4BDA-9875-7C2F09326D7E}"/>
              </a:ext>
            </a:extLst>
          </p:cNvPr>
          <p:cNvSpPr>
            <a:spLocks noGrp="1"/>
          </p:cNvSpPr>
          <p:nvPr>
            <p:ph type="title"/>
          </p:nvPr>
        </p:nvSpPr>
        <p:spPr/>
        <p:txBody>
          <a:bodyPr/>
          <a:lstStyle/>
          <a:p>
            <a:r>
              <a:rPr lang="en-US" dirty="0"/>
              <a:t>Toddlers &amp; Young Children</a:t>
            </a:r>
          </a:p>
        </p:txBody>
      </p:sp>
      <p:sp>
        <p:nvSpPr>
          <p:cNvPr id="2" name="Content Placeholder 1">
            <a:extLst>
              <a:ext uri="{FF2B5EF4-FFF2-40B4-BE49-F238E27FC236}">
                <a16:creationId xmlns:a16="http://schemas.microsoft.com/office/drawing/2014/main" id="{30F77487-C9D0-4E4A-AB27-9E131EFA3A70}"/>
              </a:ext>
            </a:extLst>
          </p:cNvPr>
          <p:cNvSpPr>
            <a:spLocks noGrp="1"/>
          </p:cNvSpPr>
          <p:nvPr>
            <p:ph idx="1"/>
          </p:nvPr>
        </p:nvSpPr>
        <p:spPr/>
        <p:txBody>
          <a:bodyPr/>
          <a:lstStyle/>
          <a:p>
            <a:r>
              <a:rPr lang="en-US" dirty="0"/>
              <a:t>Social skills</a:t>
            </a:r>
          </a:p>
          <a:p>
            <a:r>
              <a:rPr lang="en-US" dirty="0"/>
              <a:t>Self-expression</a:t>
            </a:r>
          </a:p>
          <a:p>
            <a:r>
              <a:rPr lang="en-US" dirty="0"/>
              <a:t>Confidence in self</a:t>
            </a:r>
          </a:p>
          <a:p>
            <a:r>
              <a:rPr lang="en-US" dirty="0"/>
              <a:t>Motor skills</a:t>
            </a:r>
          </a:p>
          <a:p>
            <a:r>
              <a:rPr lang="en-US" dirty="0"/>
              <a:t>Much more mobile!</a:t>
            </a:r>
          </a:p>
        </p:txBody>
      </p:sp>
      <p:pic>
        <p:nvPicPr>
          <p:cNvPr id="5" name="Picture 4">
            <a:extLst>
              <a:ext uri="{FF2B5EF4-FFF2-40B4-BE49-F238E27FC236}">
                <a16:creationId xmlns:a16="http://schemas.microsoft.com/office/drawing/2014/main" id="{33A2F17C-2D50-4C72-86D5-79CF87DFFE02}"/>
              </a:ext>
            </a:extLst>
          </p:cNvPr>
          <p:cNvPicPr>
            <a:picLocks noChangeAspect="1"/>
          </p:cNvPicPr>
          <p:nvPr/>
        </p:nvPicPr>
        <p:blipFill rotWithShape="1">
          <a:blip r:embed="rId3"/>
          <a:srcRect l="2244" t="2628" r="2735" b="2529"/>
          <a:stretch/>
        </p:blipFill>
        <p:spPr>
          <a:xfrm>
            <a:off x="6192145" y="2086608"/>
            <a:ext cx="4743946" cy="34509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3365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77D85A-DF02-4B43-AC72-2FD21DAF9156}"/>
              </a:ext>
            </a:extLst>
          </p:cNvPr>
          <p:cNvSpPr>
            <a:spLocks noGrp="1"/>
          </p:cNvSpPr>
          <p:nvPr>
            <p:ph type="title"/>
          </p:nvPr>
        </p:nvSpPr>
        <p:spPr/>
        <p:txBody>
          <a:bodyPr/>
          <a:lstStyle/>
          <a:p>
            <a:r>
              <a:rPr lang="en-US" dirty="0"/>
              <a:t>Let’s Talk About It! </a:t>
            </a:r>
          </a:p>
        </p:txBody>
      </p:sp>
      <p:sp>
        <p:nvSpPr>
          <p:cNvPr id="8" name="Content Placeholder 7">
            <a:extLst>
              <a:ext uri="{FF2B5EF4-FFF2-40B4-BE49-F238E27FC236}">
                <a16:creationId xmlns:a16="http://schemas.microsoft.com/office/drawing/2014/main" id="{FACC2344-033E-4B0E-B415-80E35AA02CA0}"/>
              </a:ext>
            </a:extLst>
          </p:cNvPr>
          <p:cNvSpPr>
            <a:spLocks noGrp="1"/>
          </p:cNvSpPr>
          <p:nvPr>
            <p:ph idx="1"/>
          </p:nvPr>
        </p:nvSpPr>
        <p:spPr>
          <a:xfrm>
            <a:off x="4614041" y="2057400"/>
            <a:ext cx="6401830" cy="4038600"/>
          </a:xfrm>
        </p:spPr>
        <p:txBody>
          <a:bodyPr/>
          <a:lstStyle/>
          <a:p>
            <a:r>
              <a:rPr lang="en-US" dirty="0"/>
              <a:t>Textures and consistencies play an important role in linguistical (language) development.</a:t>
            </a:r>
          </a:p>
          <a:p>
            <a:r>
              <a:rPr lang="en-US" dirty="0"/>
              <a:t>Waiting too long to feed solid foods can delay speech and motor development.</a:t>
            </a:r>
          </a:p>
          <a:p>
            <a:endParaRPr lang="en-US" dirty="0"/>
          </a:p>
        </p:txBody>
      </p:sp>
      <p:pic>
        <p:nvPicPr>
          <p:cNvPr id="9" name="Picture 8">
            <a:extLst>
              <a:ext uri="{FF2B5EF4-FFF2-40B4-BE49-F238E27FC236}">
                <a16:creationId xmlns:a16="http://schemas.microsoft.com/office/drawing/2014/main" id="{860E1C72-FC04-4C98-BB9D-B58740ECDBBD}"/>
              </a:ext>
            </a:extLst>
          </p:cNvPr>
          <p:cNvPicPr>
            <a:picLocks noChangeAspect="1"/>
          </p:cNvPicPr>
          <p:nvPr/>
        </p:nvPicPr>
        <p:blipFill>
          <a:blip r:embed="rId3"/>
          <a:stretch>
            <a:fillRect/>
          </a:stretch>
        </p:blipFill>
        <p:spPr>
          <a:xfrm>
            <a:off x="1009197" y="1918634"/>
            <a:ext cx="3169333" cy="4316131"/>
          </a:xfrm>
          <a:prstGeom prst="rect">
            <a:avLst/>
          </a:prstGeom>
        </p:spPr>
      </p:pic>
    </p:spTree>
    <p:extLst>
      <p:ext uri="{BB962C8B-B14F-4D97-AF65-F5344CB8AC3E}">
        <p14:creationId xmlns:p14="http://schemas.microsoft.com/office/powerpoint/2010/main" val="285926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C90B5-5E59-42F7-9745-DE1FE706709D}"/>
              </a:ext>
            </a:extLst>
          </p:cNvPr>
          <p:cNvSpPr>
            <a:spLocks noGrp="1"/>
          </p:cNvSpPr>
          <p:nvPr>
            <p:ph type="title"/>
          </p:nvPr>
        </p:nvSpPr>
        <p:spPr/>
        <p:txBody>
          <a:bodyPr/>
          <a:lstStyle/>
          <a:p>
            <a:r>
              <a:rPr lang="en-US" dirty="0"/>
              <a:t>More Likely to Choke</a:t>
            </a:r>
          </a:p>
        </p:txBody>
      </p:sp>
      <p:sp>
        <p:nvSpPr>
          <p:cNvPr id="2" name="Content Placeholder 1">
            <a:extLst>
              <a:ext uri="{FF2B5EF4-FFF2-40B4-BE49-F238E27FC236}">
                <a16:creationId xmlns:a16="http://schemas.microsoft.com/office/drawing/2014/main" id="{4ED746B1-E7A7-4FDD-8D47-E57E1DBF85D6}"/>
              </a:ext>
            </a:extLst>
          </p:cNvPr>
          <p:cNvSpPr>
            <a:spLocks noGrp="1"/>
          </p:cNvSpPr>
          <p:nvPr>
            <p:ph idx="1"/>
          </p:nvPr>
        </p:nvSpPr>
        <p:spPr/>
        <p:txBody>
          <a:bodyPr/>
          <a:lstStyle/>
          <a:p>
            <a:r>
              <a:rPr lang="en-US" dirty="0"/>
              <a:t>Cerebral palsy</a:t>
            </a:r>
          </a:p>
          <a:p>
            <a:r>
              <a:rPr lang="en-US" dirty="0"/>
              <a:t>Epilepsy</a:t>
            </a:r>
          </a:p>
          <a:p>
            <a:r>
              <a:rPr lang="en-US" dirty="0"/>
              <a:t>Intellectual disability</a:t>
            </a:r>
          </a:p>
          <a:p>
            <a:r>
              <a:rPr lang="en-US" dirty="0"/>
              <a:t>Asthma</a:t>
            </a:r>
          </a:p>
          <a:p>
            <a:r>
              <a:rPr lang="en-US" dirty="0"/>
              <a:t>Reflux disease</a:t>
            </a:r>
          </a:p>
          <a:p>
            <a:r>
              <a:rPr lang="en-US" dirty="0"/>
              <a:t>Cleft palate</a:t>
            </a:r>
          </a:p>
        </p:txBody>
      </p:sp>
    </p:spTree>
    <p:extLst>
      <p:ext uri="{BB962C8B-B14F-4D97-AF65-F5344CB8AC3E}">
        <p14:creationId xmlns:p14="http://schemas.microsoft.com/office/powerpoint/2010/main" val="158056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a:extLst>
              <a:ext uri="{FF2B5EF4-FFF2-40B4-BE49-F238E27FC236}">
                <a16:creationId xmlns:a16="http://schemas.microsoft.com/office/drawing/2014/main" id="{B92182F3-1EE3-43FB-B0FE-8CB0FC9034DC}"/>
              </a:ext>
            </a:extLst>
          </p:cNvPr>
          <p:cNvSpPr>
            <a:spLocks noGrp="1"/>
          </p:cNvSpPr>
          <p:nvPr>
            <p:ph type="title"/>
          </p:nvPr>
        </p:nvSpPr>
        <p:spPr/>
        <p:txBody>
          <a:bodyPr/>
          <a:lstStyle/>
          <a:p>
            <a:r>
              <a:rPr lang="en-US" altLang="en-US" dirty="0"/>
              <a:t>Class Logistics</a:t>
            </a:r>
          </a:p>
        </p:txBody>
      </p:sp>
      <p:sp>
        <p:nvSpPr>
          <p:cNvPr id="2" name="Content Placeholder 2">
            <a:extLst>
              <a:ext uri="{FF2B5EF4-FFF2-40B4-BE49-F238E27FC236}">
                <a16:creationId xmlns:a16="http://schemas.microsoft.com/office/drawing/2014/main" id="{20029CC8-244F-460F-BFCC-BCF967D16AA5}"/>
              </a:ext>
            </a:extLst>
          </p:cNvPr>
          <p:cNvSpPr>
            <a:spLocks noGrp="1" noChangeArrowheads="1"/>
          </p:cNvSpPr>
          <p:nvPr>
            <p:ph idx="1"/>
          </p:nvPr>
        </p:nvSpPr>
        <p:spPr/>
        <p:txBody>
          <a:bodyPr/>
          <a:lstStyle/>
          <a:p>
            <a:r>
              <a:rPr lang="en-US" altLang="en-US" dirty="0"/>
              <a:t>Class ending time</a:t>
            </a:r>
          </a:p>
          <a:p>
            <a:r>
              <a:rPr lang="en-US" altLang="en-US" dirty="0"/>
              <a:t>Participant materials</a:t>
            </a:r>
          </a:p>
          <a:p>
            <a:r>
              <a:rPr lang="en-US" altLang="en-US" dirty="0"/>
              <a:t>Recorded class</a:t>
            </a:r>
          </a:p>
          <a:p>
            <a:r>
              <a:rPr lang="en-US" altLang="en-US" dirty="0"/>
              <a:t>Mute and unmute features</a:t>
            </a:r>
          </a:p>
          <a:p>
            <a:r>
              <a:rPr lang="en-US" altLang="en-US" dirty="0"/>
              <a:t>Q&amp;A protocol</a:t>
            </a:r>
          </a:p>
          <a:p>
            <a:r>
              <a:rPr lang="en-US" altLang="en-US" dirty="0"/>
              <a:t>Attendance</a:t>
            </a:r>
          </a:p>
          <a:p>
            <a:endParaRPr lang="en-US" altLang="en-US" dirty="0"/>
          </a:p>
        </p:txBody>
      </p:sp>
      <p:pic>
        <p:nvPicPr>
          <p:cNvPr id="18436" name="Picture 3">
            <a:extLst>
              <a:ext uri="{FF2B5EF4-FFF2-40B4-BE49-F238E27FC236}">
                <a16:creationId xmlns:a16="http://schemas.microsoft.com/office/drawing/2014/main" id="{B81CF14A-1EF2-4983-B988-F119C167639A}"/>
              </a:ext>
            </a:extLst>
          </p:cNvPr>
          <p:cNvPicPr>
            <a:picLocks noChangeAspect="1"/>
          </p:cNvPicPr>
          <p:nvPr/>
        </p:nvPicPr>
        <p:blipFill>
          <a:blip r:embed="rId3">
            <a:extLst>
              <a:ext uri="{28A0092B-C50C-407E-A947-70E740481C1C}">
                <a14:useLocalDpi xmlns:a14="http://schemas.microsoft.com/office/drawing/2010/main" val="0"/>
              </a:ext>
            </a:extLst>
          </a:blip>
          <a:srcRect t="11964"/>
          <a:stretch>
            <a:fillRect/>
          </a:stretch>
        </p:blipFill>
        <p:spPr bwMode="auto">
          <a:xfrm>
            <a:off x="8283575" y="3429000"/>
            <a:ext cx="2633663" cy="229235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7B306AB-BD14-4DBA-A90F-9F39373A34E4}"/>
              </a:ext>
            </a:extLst>
          </p:cNvPr>
          <p:cNvCxnSpPr>
            <a:cxnSpLocks/>
          </p:cNvCxnSpPr>
          <p:nvPr/>
        </p:nvCxnSpPr>
        <p:spPr>
          <a:xfrm>
            <a:off x="3726873" y="4662055"/>
            <a:ext cx="3810000"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205407-B9AD-47F5-886C-BECC0C69759A}"/>
              </a:ext>
            </a:extLst>
          </p:cNvPr>
          <p:cNvSpPr txBox="1"/>
          <p:nvPr/>
        </p:nvSpPr>
        <p:spPr>
          <a:xfrm rot="20463421">
            <a:off x="9012238" y="4787900"/>
            <a:ext cx="1757362" cy="554038"/>
          </a:xfrm>
          <a:prstGeom prst="rect">
            <a:avLst/>
          </a:prstGeom>
          <a:noFill/>
        </p:spPr>
        <p:txBody>
          <a:bodyPr>
            <a:spAutoFit/>
          </a:bodyPr>
          <a:lstStyle/>
          <a:p>
            <a:pPr eaLnBrk="1" fontAlgn="auto" hangingPunct="1">
              <a:spcBef>
                <a:spcPts val="0"/>
              </a:spcBef>
              <a:spcAft>
                <a:spcPts val="0"/>
              </a:spcAft>
              <a:defRPr/>
            </a:pPr>
            <a:r>
              <a:rPr lang="en-US" sz="3000" dirty="0">
                <a:solidFill>
                  <a:schemeClr val="bg1">
                    <a:lumMod val="75000"/>
                  </a:schemeClr>
                </a:solidFill>
                <a:latin typeface="+mn-lt"/>
              </a:rPr>
              <a:t>Sample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Identification and Prevention of Choking Hazards</a:t>
            </a:r>
          </a:p>
        </p:txBody>
      </p:sp>
      <p:sp>
        <p:nvSpPr>
          <p:cNvPr id="4" name="Text Placeholder 3">
            <a:extLst>
              <a:ext uri="{FF2B5EF4-FFF2-40B4-BE49-F238E27FC236}">
                <a16:creationId xmlns:a16="http://schemas.microsoft.com/office/drawing/2014/main" id="{358F9D24-45E2-40C0-A9BC-968A362D8C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226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7CC47-E607-408E-902D-56C53ACB897C}"/>
              </a:ext>
            </a:extLst>
          </p:cNvPr>
          <p:cNvSpPr>
            <a:spLocks noGrp="1"/>
          </p:cNvSpPr>
          <p:nvPr>
            <p:ph type="title"/>
          </p:nvPr>
        </p:nvSpPr>
        <p:spPr/>
        <p:txBody>
          <a:bodyPr/>
          <a:lstStyle/>
          <a:p>
            <a:r>
              <a:rPr lang="en-US" dirty="0"/>
              <a:t>Prevention!</a:t>
            </a:r>
          </a:p>
        </p:txBody>
      </p:sp>
      <p:sp>
        <p:nvSpPr>
          <p:cNvPr id="2" name="Content Placeholder 1">
            <a:extLst>
              <a:ext uri="{FF2B5EF4-FFF2-40B4-BE49-F238E27FC236}">
                <a16:creationId xmlns:a16="http://schemas.microsoft.com/office/drawing/2014/main" id="{DD0E8330-8D07-486A-9EB9-92465B9776C1}"/>
              </a:ext>
            </a:extLst>
          </p:cNvPr>
          <p:cNvSpPr>
            <a:spLocks noGrp="1"/>
          </p:cNvSpPr>
          <p:nvPr>
            <p:ph idx="1"/>
          </p:nvPr>
        </p:nvSpPr>
        <p:spPr/>
        <p:txBody>
          <a:bodyPr/>
          <a:lstStyle/>
          <a:p>
            <a:r>
              <a:rPr lang="en-US" dirty="0"/>
              <a:t>Developmental readiness is key!</a:t>
            </a:r>
          </a:p>
          <a:p>
            <a:r>
              <a:rPr lang="en-US" dirty="0"/>
              <a:t>Don’t wait until the child is starving.</a:t>
            </a:r>
          </a:p>
          <a:p>
            <a:r>
              <a:rPr lang="en-US" dirty="0"/>
              <a:t>Provide comfortable seating for the child.</a:t>
            </a:r>
          </a:p>
          <a:p>
            <a:pPr lvl="1"/>
            <a:r>
              <a:rPr lang="en-US" dirty="0"/>
              <a:t>High chair or booster chair that supports feet</a:t>
            </a:r>
          </a:p>
          <a:p>
            <a:r>
              <a:rPr lang="en-US" dirty="0"/>
              <a:t>Consider offering food in strips vs. small pieces</a:t>
            </a:r>
          </a:p>
        </p:txBody>
      </p:sp>
    </p:spTree>
    <p:extLst>
      <p:ext uri="{BB962C8B-B14F-4D97-AF65-F5344CB8AC3E}">
        <p14:creationId xmlns:p14="http://schemas.microsoft.com/office/powerpoint/2010/main" val="160316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7E28D9-C39B-43A0-A029-E4327E023B96}"/>
              </a:ext>
            </a:extLst>
          </p:cNvPr>
          <p:cNvSpPr>
            <a:spLocks noGrp="1"/>
          </p:cNvSpPr>
          <p:nvPr>
            <p:ph type="title"/>
          </p:nvPr>
        </p:nvSpPr>
        <p:spPr/>
        <p:txBody>
          <a:bodyPr/>
          <a:lstStyle/>
          <a:p>
            <a:r>
              <a:rPr lang="en-US" dirty="0"/>
              <a:t>More Prevention Tips! </a:t>
            </a:r>
          </a:p>
        </p:txBody>
      </p:sp>
      <p:sp>
        <p:nvSpPr>
          <p:cNvPr id="2" name="Content Placeholder 1">
            <a:extLst>
              <a:ext uri="{FF2B5EF4-FFF2-40B4-BE49-F238E27FC236}">
                <a16:creationId xmlns:a16="http://schemas.microsoft.com/office/drawing/2014/main" id="{8287B057-C58B-441B-97B0-DD08DE8A3973}"/>
              </a:ext>
            </a:extLst>
          </p:cNvPr>
          <p:cNvSpPr>
            <a:spLocks noGrp="1"/>
          </p:cNvSpPr>
          <p:nvPr>
            <p:ph idx="1"/>
          </p:nvPr>
        </p:nvSpPr>
        <p:spPr/>
        <p:txBody>
          <a:bodyPr/>
          <a:lstStyle/>
          <a:p>
            <a:r>
              <a:rPr lang="en-US" dirty="0"/>
              <a:t>Reduce forms of food that increase choking hazards</a:t>
            </a:r>
          </a:p>
          <a:p>
            <a:r>
              <a:rPr lang="en-US" dirty="0"/>
              <a:t>Ensure child remains seated while eating</a:t>
            </a:r>
          </a:p>
          <a:p>
            <a:r>
              <a:rPr lang="en-US" dirty="0"/>
              <a:t>Reduce distractions while eating</a:t>
            </a:r>
          </a:p>
          <a:p>
            <a:endParaRPr lang="en-US" dirty="0"/>
          </a:p>
        </p:txBody>
      </p:sp>
      <p:pic>
        <p:nvPicPr>
          <p:cNvPr id="4" name="Picture 3">
            <a:extLst>
              <a:ext uri="{FF2B5EF4-FFF2-40B4-BE49-F238E27FC236}">
                <a16:creationId xmlns:a16="http://schemas.microsoft.com/office/drawing/2014/main" id="{5AF80976-461E-43E6-8B7F-382D9FA0BC91}"/>
              </a:ext>
            </a:extLst>
          </p:cNvPr>
          <p:cNvPicPr>
            <a:picLocks noChangeAspect="1"/>
          </p:cNvPicPr>
          <p:nvPr/>
        </p:nvPicPr>
        <p:blipFill>
          <a:blip r:embed="rId3"/>
          <a:stretch>
            <a:fillRect/>
          </a:stretch>
        </p:blipFill>
        <p:spPr>
          <a:xfrm>
            <a:off x="8145866" y="3130844"/>
            <a:ext cx="2838754" cy="3469590"/>
          </a:xfrm>
          <a:prstGeom prst="rect">
            <a:avLst/>
          </a:prstGeom>
          <a:ln>
            <a:noFill/>
          </a:ln>
        </p:spPr>
      </p:pic>
      <p:cxnSp>
        <p:nvCxnSpPr>
          <p:cNvPr id="6" name="Straight Connector 5">
            <a:extLst>
              <a:ext uri="{FF2B5EF4-FFF2-40B4-BE49-F238E27FC236}">
                <a16:creationId xmlns:a16="http://schemas.microsoft.com/office/drawing/2014/main" id="{DA6F29B5-73EC-4496-9EA6-205C7BC7C0C3}"/>
              </a:ext>
            </a:extLst>
          </p:cNvPr>
          <p:cNvCxnSpPr>
            <a:cxnSpLocks/>
          </p:cNvCxnSpPr>
          <p:nvPr/>
        </p:nvCxnSpPr>
        <p:spPr>
          <a:xfrm>
            <a:off x="8365035" y="3290047"/>
            <a:ext cx="2483497" cy="3253883"/>
          </a:xfrm>
          <a:prstGeom prst="line">
            <a:avLst/>
          </a:prstGeom>
          <a:ln w="76200">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F02BE78E-0C90-4F44-9A4F-692F298FD8BD}"/>
              </a:ext>
            </a:extLst>
          </p:cNvPr>
          <p:cNvCxnSpPr>
            <a:cxnSpLocks/>
          </p:cNvCxnSpPr>
          <p:nvPr/>
        </p:nvCxnSpPr>
        <p:spPr>
          <a:xfrm flipV="1">
            <a:off x="8530364" y="3258931"/>
            <a:ext cx="2152837" cy="3310387"/>
          </a:xfrm>
          <a:prstGeom prst="line">
            <a:avLst/>
          </a:prstGeom>
          <a:ln w="76200">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55885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0F09E7-F841-402D-B181-7DFB8332BBDD}"/>
              </a:ext>
            </a:extLst>
          </p:cNvPr>
          <p:cNvSpPr>
            <a:spLocks noGrp="1"/>
          </p:cNvSpPr>
          <p:nvPr>
            <p:ph type="title"/>
          </p:nvPr>
        </p:nvSpPr>
        <p:spPr/>
        <p:txBody>
          <a:bodyPr/>
          <a:lstStyle/>
          <a:p>
            <a:r>
              <a:rPr lang="en-US" dirty="0"/>
              <a:t>Food Choking Hazards</a:t>
            </a:r>
          </a:p>
        </p:txBody>
      </p:sp>
      <p:sp>
        <p:nvSpPr>
          <p:cNvPr id="5" name="Content Placeholder 4">
            <a:extLst>
              <a:ext uri="{FF2B5EF4-FFF2-40B4-BE49-F238E27FC236}">
                <a16:creationId xmlns:a16="http://schemas.microsoft.com/office/drawing/2014/main" id="{B9D7E18D-FD03-4093-98ED-5D671C4790A8}"/>
              </a:ext>
            </a:extLst>
          </p:cNvPr>
          <p:cNvSpPr>
            <a:spLocks noGrp="1"/>
          </p:cNvSpPr>
          <p:nvPr>
            <p:ph idx="1"/>
          </p:nvPr>
        </p:nvSpPr>
        <p:spPr/>
        <p:txBody>
          <a:bodyPr/>
          <a:lstStyle/>
          <a:p>
            <a:r>
              <a:rPr lang="en-US" dirty="0"/>
              <a:t>Small and round- marble-size</a:t>
            </a:r>
          </a:p>
          <a:p>
            <a:r>
              <a:rPr lang="en-US" dirty="0"/>
              <a:t>Sticky</a:t>
            </a:r>
          </a:p>
          <a:p>
            <a:r>
              <a:rPr lang="en-US" dirty="0"/>
              <a:t>Slippery</a:t>
            </a:r>
          </a:p>
          <a:p>
            <a:r>
              <a:rPr lang="en-US" dirty="0"/>
              <a:t>Hard </a:t>
            </a:r>
          </a:p>
          <a:p>
            <a:r>
              <a:rPr lang="en-US" dirty="0"/>
              <a:t>Difficult to chew and easy to swallow whole</a:t>
            </a:r>
          </a:p>
        </p:txBody>
      </p:sp>
      <p:pic>
        <p:nvPicPr>
          <p:cNvPr id="6" name="Picture 5">
            <a:extLst>
              <a:ext uri="{FF2B5EF4-FFF2-40B4-BE49-F238E27FC236}">
                <a16:creationId xmlns:a16="http://schemas.microsoft.com/office/drawing/2014/main" id="{5441498E-A385-4072-AF29-02A451098A3A}"/>
              </a:ext>
            </a:extLst>
          </p:cNvPr>
          <p:cNvPicPr>
            <a:picLocks noChangeAspect="1"/>
          </p:cNvPicPr>
          <p:nvPr/>
        </p:nvPicPr>
        <p:blipFill rotWithShape="1">
          <a:blip r:embed="rId3"/>
          <a:srcRect b="26652"/>
          <a:stretch/>
        </p:blipFill>
        <p:spPr>
          <a:xfrm>
            <a:off x="9607728" y="2057400"/>
            <a:ext cx="1988863" cy="355549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86010FA-CCA1-4229-A87B-A49D6A6D1910}"/>
              </a:ext>
            </a:extLst>
          </p:cNvPr>
          <p:cNvSpPr txBox="1"/>
          <p:nvPr/>
        </p:nvSpPr>
        <p:spPr>
          <a:xfrm>
            <a:off x="1519518" y="5105067"/>
            <a:ext cx="8001000" cy="1015663"/>
          </a:xfrm>
          <a:prstGeom prst="rect">
            <a:avLst/>
          </a:prstGeom>
          <a:solidFill>
            <a:schemeClr val="accent4">
              <a:lumMod val="40000"/>
              <a:lumOff val="60000"/>
            </a:schemeClr>
          </a:solidFill>
          <a:ln w="38100">
            <a:solidFill>
              <a:srgbClr val="0070C0"/>
            </a:solidFill>
          </a:ln>
        </p:spPr>
        <p:txBody>
          <a:bodyPr wrap="square" rtlCol="0">
            <a:spAutoFit/>
          </a:bodyPr>
          <a:lstStyle/>
          <a:p>
            <a:r>
              <a:rPr lang="en-US" sz="2000" dirty="0"/>
              <a:t>Examples: Popcorn, nuts and seeds, hard candy, marshmallows, chunks of peanut butter or other nut butters, hot dogs, tough meat, grapes, cherries, mango, small hard blueberries</a:t>
            </a:r>
          </a:p>
        </p:txBody>
      </p:sp>
    </p:spTree>
    <p:extLst>
      <p:ext uri="{BB962C8B-B14F-4D97-AF65-F5344CB8AC3E}">
        <p14:creationId xmlns:p14="http://schemas.microsoft.com/office/powerpoint/2010/main" val="2338347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8B68B-7B83-40A8-A00D-C6334734444E}"/>
              </a:ext>
            </a:extLst>
          </p:cNvPr>
          <p:cNvSpPr>
            <a:spLocks noGrp="1"/>
          </p:cNvSpPr>
          <p:nvPr>
            <p:ph type="title"/>
          </p:nvPr>
        </p:nvSpPr>
        <p:spPr/>
        <p:txBody>
          <a:bodyPr/>
          <a:lstStyle/>
          <a:p>
            <a:r>
              <a:rPr lang="en-US" dirty="0"/>
              <a:t>Don’t Run With Scissors Food! </a:t>
            </a:r>
          </a:p>
        </p:txBody>
      </p:sp>
      <p:sp>
        <p:nvSpPr>
          <p:cNvPr id="2" name="Content Placeholder 1">
            <a:extLst>
              <a:ext uri="{FF2B5EF4-FFF2-40B4-BE49-F238E27FC236}">
                <a16:creationId xmlns:a16="http://schemas.microsoft.com/office/drawing/2014/main" id="{A7A98451-EB04-4FE5-933B-3F64F573C5C2}"/>
              </a:ext>
            </a:extLst>
          </p:cNvPr>
          <p:cNvSpPr>
            <a:spLocks noGrp="1"/>
          </p:cNvSpPr>
          <p:nvPr>
            <p:ph idx="1"/>
          </p:nvPr>
        </p:nvSpPr>
        <p:spPr/>
        <p:txBody>
          <a:bodyPr/>
          <a:lstStyle/>
          <a:p>
            <a:r>
              <a:rPr lang="en-US" dirty="0"/>
              <a:t>Do not allow children to walk, run or move around in an infant/toddler walker while eating.</a:t>
            </a:r>
          </a:p>
          <a:p>
            <a:r>
              <a:rPr lang="en-US" dirty="0"/>
              <a:t>If a child needs a snack during an activity, make sure to stop the activity and have the child either sit or stand still while eating.</a:t>
            </a:r>
          </a:p>
          <a:p>
            <a:pPr lvl="1"/>
            <a:endParaRPr lang="en-US" dirty="0"/>
          </a:p>
        </p:txBody>
      </p:sp>
      <p:pic>
        <p:nvPicPr>
          <p:cNvPr id="4" name="Picture 3">
            <a:extLst>
              <a:ext uri="{FF2B5EF4-FFF2-40B4-BE49-F238E27FC236}">
                <a16:creationId xmlns:a16="http://schemas.microsoft.com/office/drawing/2014/main" id="{F0817097-E36C-4B7A-9642-C255B257A057}"/>
              </a:ext>
            </a:extLst>
          </p:cNvPr>
          <p:cNvPicPr>
            <a:picLocks noChangeAspect="1"/>
          </p:cNvPicPr>
          <p:nvPr/>
        </p:nvPicPr>
        <p:blipFill>
          <a:blip r:embed="rId3"/>
          <a:stretch>
            <a:fillRect/>
          </a:stretch>
        </p:blipFill>
        <p:spPr>
          <a:xfrm>
            <a:off x="7843365" y="4087092"/>
            <a:ext cx="3409874" cy="2491830"/>
          </a:xfrm>
          <a:prstGeom prst="rect">
            <a:avLst/>
          </a:prstGeom>
          <a:ln>
            <a:noFill/>
          </a:ln>
        </p:spPr>
      </p:pic>
      <p:cxnSp>
        <p:nvCxnSpPr>
          <p:cNvPr id="7" name="Straight Connector 6">
            <a:extLst>
              <a:ext uri="{FF2B5EF4-FFF2-40B4-BE49-F238E27FC236}">
                <a16:creationId xmlns:a16="http://schemas.microsoft.com/office/drawing/2014/main" id="{BF1AC634-13BC-499D-84FC-CE5953A854F8}"/>
              </a:ext>
            </a:extLst>
          </p:cNvPr>
          <p:cNvCxnSpPr>
            <a:cxnSpLocks/>
          </p:cNvCxnSpPr>
          <p:nvPr/>
        </p:nvCxnSpPr>
        <p:spPr>
          <a:xfrm>
            <a:off x="6392875" y="692577"/>
            <a:ext cx="2200940" cy="744279"/>
          </a:xfrm>
          <a:prstGeom prst="line">
            <a:avLst/>
          </a:prstGeom>
          <a:ln w="38100">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3AC82CBF-A110-42B2-AAF9-95328ACC117B}"/>
              </a:ext>
            </a:extLst>
          </p:cNvPr>
          <p:cNvCxnSpPr>
            <a:cxnSpLocks/>
          </p:cNvCxnSpPr>
          <p:nvPr/>
        </p:nvCxnSpPr>
        <p:spPr>
          <a:xfrm flipH="1">
            <a:off x="6541731" y="692577"/>
            <a:ext cx="2052084" cy="899018"/>
          </a:xfrm>
          <a:prstGeom prst="line">
            <a:avLst/>
          </a:prstGeom>
          <a:ln w="38100">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56494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87847-8269-4ABE-9575-98D3F983AD1A}"/>
              </a:ext>
            </a:extLst>
          </p:cNvPr>
          <p:cNvSpPr>
            <a:spLocks noGrp="1"/>
          </p:cNvSpPr>
          <p:nvPr>
            <p:ph type="title"/>
          </p:nvPr>
        </p:nvSpPr>
        <p:spPr/>
        <p:txBody>
          <a:bodyPr/>
          <a:lstStyle/>
          <a:p>
            <a:r>
              <a:rPr lang="en-US" dirty="0"/>
              <a:t>Unattended Children</a:t>
            </a:r>
          </a:p>
        </p:txBody>
      </p:sp>
      <p:sp>
        <p:nvSpPr>
          <p:cNvPr id="2" name="Content Placeholder 1">
            <a:extLst>
              <a:ext uri="{FF2B5EF4-FFF2-40B4-BE49-F238E27FC236}">
                <a16:creationId xmlns:a16="http://schemas.microsoft.com/office/drawing/2014/main" id="{37A00D66-7533-4966-836D-7AAEF2D71B77}"/>
              </a:ext>
            </a:extLst>
          </p:cNvPr>
          <p:cNvSpPr>
            <a:spLocks noGrp="1"/>
          </p:cNvSpPr>
          <p:nvPr>
            <p:ph idx="1"/>
          </p:nvPr>
        </p:nvSpPr>
        <p:spPr/>
        <p:txBody>
          <a:bodyPr/>
          <a:lstStyle/>
          <a:p>
            <a:r>
              <a:rPr lang="en-US" dirty="0"/>
              <a:t>Eating at the table</a:t>
            </a:r>
          </a:p>
          <a:p>
            <a:r>
              <a:rPr lang="en-US" dirty="0"/>
              <a:t>Eating in the car</a:t>
            </a:r>
          </a:p>
        </p:txBody>
      </p:sp>
      <p:pic>
        <p:nvPicPr>
          <p:cNvPr id="4" name="Picture 3">
            <a:extLst>
              <a:ext uri="{FF2B5EF4-FFF2-40B4-BE49-F238E27FC236}">
                <a16:creationId xmlns:a16="http://schemas.microsoft.com/office/drawing/2014/main" id="{63A93655-4960-4856-91E8-024011D61E4E}"/>
              </a:ext>
            </a:extLst>
          </p:cNvPr>
          <p:cNvPicPr>
            <a:picLocks noChangeAspect="1"/>
          </p:cNvPicPr>
          <p:nvPr/>
        </p:nvPicPr>
        <p:blipFill>
          <a:blip r:embed="rId3"/>
          <a:stretch>
            <a:fillRect/>
          </a:stretch>
        </p:blipFill>
        <p:spPr>
          <a:xfrm>
            <a:off x="6096000" y="2057400"/>
            <a:ext cx="4205638" cy="32509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770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BD87C-0755-40FD-93C9-30D589F185FD}"/>
              </a:ext>
            </a:extLst>
          </p:cNvPr>
          <p:cNvSpPr>
            <a:spLocks noGrp="1"/>
          </p:cNvSpPr>
          <p:nvPr>
            <p:ph type="title"/>
          </p:nvPr>
        </p:nvSpPr>
        <p:spPr/>
        <p:txBody>
          <a:bodyPr/>
          <a:lstStyle/>
          <a:p>
            <a:r>
              <a:rPr lang="en-US" dirty="0"/>
              <a:t>Distraction</a:t>
            </a:r>
          </a:p>
        </p:txBody>
      </p:sp>
      <p:pic>
        <p:nvPicPr>
          <p:cNvPr id="4" name="Picture 3">
            <a:extLst>
              <a:ext uri="{FF2B5EF4-FFF2-40B4-BE49-F238E27FC236}">
                <a16:creationId xmlns:a16="http://schemas.microsoft.com/office/drawing/2014/main" id="{901BAA16-1586-463A-80C7-508925A05DF7}"/>
              </a:ext>
            </a:extLst>
          </p:cNvPr>
          <p:cNvPicPr>
            <a:picLocks noChangeAspect="1"/>
          </p:cNvPicPr>
          <p:nvPr/>
        </p:nvPicPr>
        <p:blipFill>
          <a:blip r:embed="rId3"/>
          <a:stretch>
            <a:fillRect/>
          </a:stretch>
        </p:blipFill>
        <p:spPr>
          <a:xfrm>
            <a:off x="3309043" y="2057400"/>
            <a:ext cx="5573913" cy="38512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376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F48F2-A117-4589-91B4-2288522B1855}"/>
              </a:ext>
            </a:extLst>
          </p:cNvPr>
          <p:cNvSpPr>
            <a:spLocks noGrp="1"/>
          </p:cNvSpPr>
          <p:nvPr>
            <p:ph type="title"/>
          </p:nvPr>
        </p:nvSpPr>
        <p:spPr/>
        <p:txBody>
          <a:bodyPr/>
          <a:lstStyle/>
          <a:p>
            <a:r>
              <a:rPr lang="en-US" dirty="0"/>
              <a:t>Identify the Choking Risks</a:t>
            </a:r>
          </a:p>
        </p:txBody>
      </p:sp>
      <p:sp>
        <p:nvSpPr>
          <p:cNvPr id="2" name="Content Placeholder 1">
            <a:extLst>
              <a:ext uri="{FF2B5EF4-FFF2-40B4-BE49-F238E27FC236}">
                <a16:creationId xmlns:a16="http://schemas.microsoft.com/office/drawing/2014/main" id="{96789605-9B8F-40DA-8A15-62702D82071A}"/>
              </a:ext>
            </a:extLst>
          </p:cNvPr>
          <p:cNvSpPr>
            <a:spLocks noGrp="1"/>
          </p:cNvSpPr>
          <p:nvPr>
            <p:ph idx="1"/>
          </p:nvPr>
        </p:nvSpPr>
        <p:spPr>
          <a:xfrm>
            <a:off x="896472" y="1748117"/>
            <a:ext cx="10551458" cy="4688541"/>
          </a:xfrm>
        </p:spPr>
        <p:txBody>
          <a:bodyPr>
            <a:normAutofit fontScale="92500" lnSpcReduction="10000"/>
          </a:bodyPr>
          <a:lstStyle/>
          <a:p>
            <a:pPr marL="46038" indent="0">
              <a:lnSpc>
                <a:spcPct val="110000"/>
              </a:lnSpc>
              <a:spcBef>
                <a:spcPts val="1800"/>
              </a:spcBef>
              <a:buNone/>
            </a:pPr>
            <a:r>
              <a:rPr lang="en-US" dirty="0"/>
              <a:t>Karla is sitting at the table with 8 month old Jack and 3 year old Shayla while Jack and Shayla are enjoying a snack. The phone rings and Karla immediately jumps up and runs to answer the phone leaving the two children unattended. The TV is on in the background and the volume is a bit loud. Shayla is eating apple slices with peanut butter. Jack is eating thin slices of apple that have been peeled and placed on the tray of his high chair.  Shayla just loves her little brother and likes to help her dad feed him. While Karla is gone Shayla decides to share her apples and peanut butter with Jack.  </a:t>
            </a:r>
          </a:p>
          <a:p>
            <a:endParaRPr lang="en-US" dirty="0"/>
          </a:p>
        </p:txBody>
      </p:sp>
    </p:spTree>
    <p:extLst>
      <p:ext uri="{BB962C8B-B14F-4D97-AF65-F5344CB8AC3E}">
        <p14:creationId xmlns:p14="http://schemas.microsoft.com/office/powerpoint/2010/main" val="375980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2521-4561-40E2-8A0A-376167BE3767}"/>
              </a:ext>
            </a:extLst>
          </p:cNvPr>
          <p:cNvSpPr>
            <a:spLocks noGrp="1"/>
          </p:cNvSpPr>
          <p:nvPr>
            <p:ph type="title"/>
          </p:nvPr>
        </p:nvSpPr>
        <p:spPr/>
        <p:txBody>
          <a:bodyPr/>
          <a:lstStyle/>
          <a:p>
            <a:r>
              <a:rPr lang="en-US" dirty="0"/>
              <a:t>Food Preparation Tips </a:t>
            </a:r>
            <a:br>
              <a:rPr lang="en-US" dirty="0"/>
            </a:br>
            <a:r>
              <a:rPr lang="en-US" dirty="0"/>
              <a:t>&amp; Techniques </a:t>
            </a:r>
          </a:p>
        </p:txBody>
      </p:sp>
      <p:sp>
        <p:nvSpPr>
          <p:cNvPr id="3" name="Text Placeholder 2">
            <a:extLst>
              <a:ext uri="{FF2B5EF4-FFF2-40B4-BE49-F238E27FC236}">
                <a16:creationId xmlns:a16="http://schemas.microsoft.com/office/drawing/2014/main" id="{A1DD2096-F8F8-4A1F-A371-2E8BD15C5B77}"/>
              </a:ext>
            </a:extLst>
          </p:cNvPr>
          <p:cNvSpPr>
            <a:spLocks noGrp="1"/>
          </p:cNvSpPr>
          <p:nvPr>
            <p:ph type="body" idx="1"/>
          </p:nvPr>
        </p:nvSpPr>
        <p:spPr/>
        <p:txBody>
          <a:bodyPr/>
          <a:lstStyle/>
          <a:p>
            <a:r>
              <a:rPr lang="en-US" dirty="0"/>
              <a:t>To Reduce the Risk of Choking</a:t>
            </a:r>
          </a:p>
        </p:txBody>
      </p:sp>
    </p:spTree>
    <p:extLst>
      <p:ext uri="{BB962C8B-B14F-4D97-AF65-F5344CB8AC3E}">
        <p14:creationId xmlns:p14="http://schemas.microsoft.com/office/powerpoint/2010/main" val="352824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233149-8689-47D2-BF2E-1AB7757E388E}"/>
              </a:ext>
            </a:extLst>
          </p:cNvPr>
          <p:cNvSpPr>
            <a:spLocks noGrp="1"/>
          </p:cNvSpPr>
          <p:nvPr>
            <p:ph type="title"/>
          </p:nvPr>
        </p:nvSpPr>
        <p:spPr/>
        <p:txBody>
          <a:bodyPr/>
          <a:lstStyle/>
          <a:p>
            <a:r>
              <a:rPr lang="en-US" dirty="0"/>
              <a:t>Bottle Feeding Infants</a:t>
            </a:r>
          </a:p>
        </p:txBody>
      </p:sp>
      <p:sp>
        <p:nvSpPr>
          <p:cNvPr id="2" name="Content Placeholder 1">
            <a:extLst>
              <a:ext uri="{FF2B5EF4-FFF2-40B4-BE49-F238E27FC236}">
                <a16:creationId xmlns:a16="http://schemas.microsoft.com/office/drawing/2014/main" id="{ECB8BE8F-99D1-4DBE-974B-8C8C7B6E135E}"/>
              </a:ext>
            </a:extLst>
          </p:cNvPr>
          <p:cNvSpPr>
            <a:spLocks noGrp="1"/>
          </p:cNvSpPr>
          <p:nvPr>
            <p:ph idx="1"/>
          </p:nvPr>
        </p:nvSpPr>
        <p:spPr>
          <a:xfrm>
            <a:off x="820484" y="1845892"/>
            <a:ext cx="5975171" cy="4478708"/>
          </a:xfrm>
        </p:spPr>
        <p:txBody>
          <a:bodyPr>
            <a:normAutofit fontScale="92500" lnSpcReduction="10000"/>
          </a:bodyPr>
          <a:lstStyle/>
          <a:p>
            <a:pPr>
              <a:lnSpc>
                <a:spcPct val="110000"/>
              </a:lnSpc>
            </a:pPr>
            <a:r>
              <a:rPr lang="en-US" dirty="0"/>
              <a:t>Make sure the hole in the nipple of the bottle is not too large. </a:t>
            </a:r>
          </a:p>
          <a:p>
            <a:pPr>
              <a:lnSpc>
                <a:spcPct val="110000"/>
              </a:lnSpc>
            </a:pPr>
            <a:r>
              <a:rPr lang="en-US" dirty="0"/>
              <a:t>If the bottle is held upside down, the falling drops should follow each other closely and not make a stream. </a:t>
            </a:r>
          </a:p>
          <a:p>
            <a:pPr>
              <a:lnSpc>
                <a:spcPct val="110000"/>
              </a:lnSpc>
            </a:pPr>
            <a:r>
              <a:rPr lang="en-US" dirty="0"/>
              <a:t>Have infants sit in an upright position when feeding from a bottle.  Do not lie infants down with a bottle!</a:t>
            </a:r>
          </a:p>
        </p:txBody>
      </p:sp>
      <p:pic>
        <p:nvPicPr>
          <p:cNvPr id="4" name="Picture 3">
            <a:extLst>
              <a:ext uri="{FF2B5EF4-FFF2-40B4-BE49-F238E27FC236}">
                <a16:creationId xmlns:a16="http://schemas.microsoft.com/office/drawing/2014/main" id="{AF9713A9-A4D2-4DCC-82C0-F5F566252D3D}"/>
              </a:ext>
            </a:extLst>
          </p:cNvPr>
          <p:cNvPicPr>
            <a:picLocks noChangeAspect="1"/>
          </p:cNvPicPr>
          <p:nvPr/>
        </p:nvPicPr>
        <p:blipFill>
          <a:blip r:embed="rId3"/>
          <a:stretch>
            <a:fillRect/>
          </a:stretch>
        </p:blipFill>
        <p:spPr>
          <a:xfrm>
            <a:off x="7106195" y="2057400"/>
            <a:ext cx="4814174" cy="3840671"/>
          </a:xfrm>
          <a:prstGeom prst="rect">
            <a:avLst/>
          </a:prstGeom>
        </p:spPr>
      </p:pic>
    </p:spTree>
    <p:extLst>
      <p:ext uri="{BB962C8B-B14F-4D97-AF65-F5344CB8AC3E}">
        <p14:creationId xmlns:p14="http://schemas.microsoft.com/office/powerpoint/2010/main" val="120804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idx="1"/>
          </p:nvPr>
        </p:nvSpPr>
        <p:spPr/>
        <p:txBody>
          <a:bodyPr>
            <a:normAutofit fontScale="92500"/>
          </a:bodyPr>
          <a:lstStyle/>
          <a:p>
            <a:r>
              <a:rPr lang="en-US" dirty="0"/>
              <a:t>Providers will learn actionable steps that can be taken to reduce a child’s risk of choking by:</a:t>
            </a:r>
          </a:p>
          <a:p>
            <a:r>
              <a:rPr lang="en-US" dirty="0"/>
              <a:t>Learning about developmental readiness for the introduction and advancement of solid foods when feeding infants.</a:t>
            </a:r>
          </a:p>
          <a:p>
            <a:r>
              <a:rPr lang="en-US" dirty="0"/>
              <a:t>Identifying choking hazards for infants, toddlers and young children.</a:t>
            </a:r>
          </a:p>
          <a:p>
            <a:r>
              <a:rPr lang="en-US" dirty="0"/>
              <a:t>Identifying food preparation methods to prepare foods that are easy to chew and swallow.</a:t>
            </a:r>
          </a:p>
          <a:p>
            <a:r>
              <a:rPr lang="en-US" dirty="0"/>
              <a:t>Identifying and discussing tips to teach good eating habits during meal time.</a:t>
            </a:r>
          </a:p>
          <a:p>
            <a:endParaRPr lang="en-US" dirty="0"/>
          </a:p>
        </p:txBody>
      </p:sp>
    </p:spTree>
    <p:extLst>
      <p:ext uri="{BB962C8B-B14F-4D97-AF65-F5344CB8AC3E}">
        <p14:creationId xmlns:p14="http://schemas.microsoft.com/office/powerpoint/2010/main" val="310370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06375-F585-40CA-812A-882F64574997}"/>
              </a:ext>
            </a:extLst>
          </p:cNvPr>
          <p:cNvSpPr>
            <a:spLocks noGrp="1"/>
          </p:cNvSpPr>
          <p:nvPr>
            <p:ph type="title"/>
          </p:nvPr>
        </p:nvSpPr>
        <p:spPr/>
        <p:txBody>
          <a:bodyPr/>
          <a:lstStyle/>
          <a:p>
            <a:r>
              <a:rPr lang="en-US" dirty="0"/>
              <a:t>Prepare It Right</a:t>
            </a:r>
          </a:p>
        </p:txBody>
      </p:sp>
      <p:sp>
        <p:nvSpPr>
          <p:cNvPr id="2" name="Content Placeholder 1">
            <a:extLst>
              <a:ext uri="{FF2B5EF4-FFF2-40B4-BE49-F238E27FC236}">
                <a16:creationId xmlns:a16="http://schemas.microsoft.com/office/drawing/2014/main" id="{F24FBFC8-2E7D-4163-A786-087AD32B2DFC}"/>
              </a:ext>
            </a:extLst>
          </p:cNvPr>
          <p:cNvSpPr>
            <a:spLocks noGrp="1"/>
          </p:cNvSpPr>
          <p:nvPr>
            <p:ph idx="1"/>
          </p:nvPr>
        </p:nvSpPr>
        <p:spPr>
          <a:xfrm>
            <a:off x="820483" y="1845891"/>
            <a:ext cx="5732717" cy="4616156"/>
          </a:xfrm>
        </p:spPr>
        <p:txBody>
          <a:bodyPr>
            <a:normAutofit/>
          </a:bodyPr>
          <a:lstStyle/>
          <a:p>
            <a:r>
              <a:rPr lang="en-US" dirty="0"/>
              <a:t>Developmentally appropriate.</a:t>
            </a:r>
          </a:p>
          <a:p>
            <a:pPr lvl="1">
              <a:spcBef>
                <a:spcPts val="300"/>
              </a:spcBef>
              <a:spcAft>
                <a:spcPts val="0"/>
              </a:spcAft>
            </a:pPr>
            <a:r>
              <a:rPr lang="en-US" dirty="0"/>
              <a:t>Puree</a:t>
            </a:r>
          </a:p>
          <a:p>
            <a:pPr lvl="1">
              <a:spcBef>
                <a:spcPts val="300"/>
              </a:spcBef>
              <a:spcAft>
                <a:spcPts val="0"/>
              </a:spcAft>
            </a:pPr>
            <a:r>
              <a:rPr lang="en-US" dirty="0"/>
              <a:t>Squished</a:t>
            </a:r>
          </a:p>
          <a:p>
            <a:pPr lvl="1">
              <a:spcBef>
                <a:spcPts val="300"/>
              </a:spcBef>
              <a:spcAft>
                <a:spcPts val="0"/>
              </a:spcAft>
            </a:pPr>
            <a:r>
              <a:rPr lang="en-US" dirty="0"/>
              <a:t>Finger food</a:t>
            </a:r>
          </a:p>
          <a:p>
            <a:r>
              <a:rPr lang="en-US" dirty="0"/>
              <a:t>Offer “squishable” foods = soft and easy to chew</a:t>
            </a:r>
          </a:p>
          <a:p>
            <a:pPr lvl="1">
              <a:spcBef>
                <a:spcPts val="300"/>
              </a:spcBef>
              <a:spcAft>
                <a:spcPts val="0"/>
              </a:spcAft>
            </a:pPr>
            <a:r>
              <a:rPr lang="en-US" dirty="0"/>
              <a:t>Cooked cereal</a:t>
            </a:r>
          </a:p>
          <a:p>
            <a:pPr lvl="1">
              <a:spcBef>
                <a:spcPts val="300"/>
              </a:spcBef>
              <a:spcAft>
                <a:spcPts val="0"/>
              </a:spcAft>
            </a:pPr>
            <a:r>
              <a:rPr lang="en-US" dirty="0"/>
              <a:t>Squished berries</a:t>
            </a:r>
          </a:p>
          <a:p>
            <a:pPr lvl="1">
              <a:spcBef>
                <a:spcPts val="300"/>
              </a:spcBef>
              <a:spcAft>
                <a:spcPts val="0"/>
              </a:spcAft>
            </a:pPr>
            <a:r>
              <a:rPr lang="en-US" dirty="0"/>
              <a:t>Ground beef</a:t>
            </a:r>
          </a:p>
          <a:p>
            <a:pPr lvl="1">
              <a:spcBef>
                <a:spcPts val="300"/>
              </a:spcBef>
              <a:spcAft>
                <a:spcPts val="0"/>
              </a:spcAft>
            </a:pPr>
            <a:r>
              <a:rPr lang="en-US" dirty="0"/>
              <a:t>Soft, cooked vegetables</a:t>
            </a:r>
          </a:p>
        </p:txBody>
      </p:sp>
      <p:pic>
        <p:nvPicPr>
          <p:cNvPr id="4" name="Picture 3">
            <a:extLst>
              <a:ext uri="{FF2B5EF4-FFF2-40B4-BE49-F238E27FC236}">
                <a16:creationId xmlns:a16="http://schemas.microsoft.com/office/drawing/2014/main" id="{986A8386-F1AB-4DEF-8894-6670B9A16B51}"/>
              </a:ext>
            </a:extLst>
          </p:cNvPr>
          <p:cNvPicPr>
            <a:picLocks noChangeAspect="1"/>
          </p:cNvPicPr>
          <p:nvPr/>
        </p:nvPicPr>
        <p:blipFill>
          <a:blip r:embed="rId3"/>
          <a:stretch>
            <a:fillRect/>
          </a:stretch>
        </p:blipFill>
        <p:spPr>
          <a:xfrm>
            <a:off x="6705599" y="1859996"/>
            <a:ext cx="4856019" cy="3906518"/>
          </a:xfrm>
          <a:prstGeom prst="rect">
            <a:avLst/>
          </a:prstGeom>
        </p:spPr>
      </p:pic>
    </p:spTree>
    <p:extLst>
      <p:ext uri="{BB962C8B-B14F-4D97-AF65-F5344CB8AC3E}">
        <p14:creationId xmlns:p14="http://schemas.microsoft.com/office/powerpoint/2010/main" val="4064732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AC1603-E5B4-4E80-8391-03315A24ADFC}"/>
              </a:ext>
            </a:extLst>
          </p:cNvPr>
          <p:cNvSpPr>
            <a:spLocks noGrp="1"/>
          </p:cNvSpPr>
          <p:nvPr>
            <p:ph type="title"/>
          </p:nvPr>
        </p:nvSpPr>
        <p:spPr/>
        <p:txBody>
          <a:bodyPr/>
          <a:lstStyle/>
          <a:p>
            <a:r>
              <a:rPr lang="en-US" dirty="0"/>
              <a:t>Just Right</a:t>
            </a:r>
          </a:p>
        </p:txBody>
      </p:sp>
      <p:sp>
        <p:nvSpPr>
          <p:cNvPr id="2" name="Content Placeholder 1">
            <a:extLst>
              <a:ext uri="{FF2B5EF4-FFF2-40B4-BE49-F238E27FC236}">
                <a16:creationId xmlns:a16="http://schemas.microsoft.com/office/drawing/2014/main" id="{59708A8E-94B2-4A52-86CB-0839BA09FDDC}"/>
              </a:ext>
            </a:extLst>
          </p:cNvPr>
          <p:cNvSpPr>
            <a:spLocks noGrp="1"/>
          </p:cNvSpPr>
          <p:nvPr>
            <p:ph idx="1"/>
          </p:nvPr>
        </p:nvSpPr>
        <p:spPr/>
        <p:txBody>
          <a:bodyPr/>
          <a:lstStyle/>
          <a:p>
            <a:r>
              <a:rPr lang="en-US" dirty="0"/>
              <a:t>Size – ½ inch or less</a:t>
            </a:r>
          </a:p>
          <a:p>
            <a:r>
              <a:rPr lang="en-US" dirty="0"/>
              <a:t>Shape – cut food into thin strips instead of round pieces</a:t>
            </a:r>
          </a:p>
          <a:p>
            <a:r>
              <a:rPr lang="en-US" dirty="0"/>
              <a:t>Texture – offer “squishable” instead of sticky foods</a:t>
            </a:r>
          </a:p>
          <a:p>
            <a:pPr lvl="1"/>
            <a:r>
              <a:rPr lang="en-US" dirty="0"/>
              <a:t>Can place on spoon or directly onto high chair tray of older infants</a:t>
            </a:r>
          </a:p>
        </p:txBody>
      </p:sp>
    </p:spTree>
    <p:extLst>
      <p:ext uri="{BB962C8B-B14F-4D97-AF65-F5344CB8AC3E}">
        <p14:creationId xmlns:p14="http://schemas.microsoft.com/office/powerpoint/2010/main" val="108859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1C3A0-D6AE-4B98-8F60-6B99FEE988CF}"/>
              </a:ext>
            </a:extLst>
          </p:cNvPr>
          <p:cNvSpPr>
            <a:spLocks noGrp="1"/>
          </p:cNvSpPr>
          <p:nvPr>
            <p:ph type="title"/>
          </p:nvPr>
        </p:nvSpPr>
        <p:spPr/>
        <p:txBody>
          <a:bodyPr/>
          <a:lstStyle/>
          <a:p>
            <a:r>
              <a:rPr lang="en-US" dirty="0"/>
              <a:t>Meat &amp; Meat Alternates</a:t>
            </a:r>
          </a:p>
        </p:txBody>
      </p:sp>
      <p:sp>
        <p:nvSpPr>
          <p:cNvPr id="2" name="Content Placeholder 1">
            <a:extLst>
              <a:ext uri="{FF2B5EF4-FFF2-40B4-BE49-F238E27FC236}">
                <a16:creationId xmlns:a16="http://schemas.microsoft.com/office/drawing/2014/main" id="{6E475D5B-6A72-4C3B-9B9F-C3776D1D615B}"/>
              </a:ext>
            </a:extLst>
          </p:cNvPr>
          <p:cNvSpPr>
            <a:spLocks noGrp="1"/>
          </p:cNvSpPr>
          <p:nvPr>
            <p:ph idx="1"/>
          </p:nvPr>
        </p:nvSpPr>
        <p:spPr>
          <a:xfrm>
            <a:off x="820484" y="1845892"/>
            <a:ext cx="6279972" cy="4377936"/>
          </a:xfrm>
        </p:spPr>
        <p:txBody>
          <a:bodyPr/>
          <a:lstStyle/>
          <a:p>
            <a:r>
              <a:rPr lang="en-US" dirty="0"/>
              <a:t>Beef and poultry can be offered as a first food</a:t>
            </a:r>
          </a:p>
          <a:p>
            <a:r>
              <a:rPr lang="en-US" dirty="0"/>
              <a:t>Ground beef, pork or poultry</a:t>
            </a:r>
          </a:p>
          <a:p>
            <a:r>
              <a:rPr lang="en-US" dirty="0"/>
              <a:t>Homemade shaped “sticks” or meat balls made from ground meat/poultry</a:t>
            </a:r>
          </a:p>
          <a:p>
            <a:r>
              <a:rPr lang="en-US" dirty="0"/>
              <a:t>Cheese</a:t>
            </a:r>
          </a:p>
          <a:p>
            <a:pPr lvl="1"/>
            <a:r>
              <a:rPr lang="en-US" dirty="0"/>
              <a:t>Cut into thin slices or short strips</a:t>
            </a:r>
          </a:p>
          <a:p>
            <a:pPr lvl="1"/>
            <a:r>
              <a:rPr lang="en-US" dirty="0"/>
              <a:t>Grate </a:t>
            </a:r>
          </a:p>
        </p:txBody>
      </p:sp>
      <p:pic>
        <p:nvPicPr>
          <p:cNvPr id="4" name="Picture 3">
            <a:extLst>
              <a:ext uri="{FF2B5EF4-FFF2-40B4-BE49-F238E27FC236}">
                <a16:creationId xmlns:a16="http://schemas.microsoft.com/office/drawing/2014/main" id="{ED690294-14CE-4A24-8627-2F248478731C}"/>
              </a:ext>
            </a:extLst>
          </p:cNvPr>
          <p:cNvPicPr>
            <a:picLocks noChangeAspect="1"/>
          </p:cNvPicPr>
          <p:nvPr/>
        </p:nvPicPr>
        <p:blipFill>
          <a:blip r:embed="rId3"/>
          <a:stretch>
            <a:fillRect/>
          </a:stretch>
        </p:blipFill>
        <p:spPr>
          <a:xfrm>
            <a:off x="7927439" y="2057400"/>
            <a:ext cx="3192526" cy="1629658"/>
          </a:xfrm>
          <a:prstGeom prst="rect">
            <a:avLst/>
          </a:prstGeom>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98412D9F-50A9-47B4-923A-928388E3AED6}"/>
              </a:ext>
            </a:extLst>
          </p:cNvPr>
          <p:cNvPicPr>
            <a:picLocks noChangeAspect="1"/>
          </p:cNvPicPr>
          <p:nvPr/>
        </p:nvPicPr>
        <p:blipFill>
          <a:blip r:embed="rId4"/>
          <a:stretch>
            <a:fillRect/>
          </a:stretch>
        </p:blipFill>
        <p:spPr>
          <a:xfrm>
            <a:off x="7927439" y="3881375"/>
            <a:ext cx="1384141" cy="2214625"/>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6B6C09D4-F232-4829-BDE5-5AB614C0E862}"/>
              </a:ext>
            </a:extLst>
          </p:cNvPr>
          <p:cNvPicPr>
            <a:picLocks noChangeAspect="1"/>
          </p:cNvPicPr>
          <p:nvPr/>
        </p:nvPicPr>
        <p:blipFill>
          <a:blip r:embed="rId5"/>
          <a:stretch>
            <a:fillRect/>
          </a:stretch>
        </p:blipFill>
        <p:spPr>
          <a:xfrm>
            <a:off x="9551062" y="3881375"/>
            <a:ext cx="1568903" cy="2214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3609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6457D-D592-4CBE-9B89-088D5C6FFF20}"/>
              </a:ext>
            </a:extLst>
          </p:cNvPr>
          <p:cNvSpPr>
            <a:spLocks noGrp="1"/>
          </p:cNvSpPr>
          <p:nvPr>
            <p:ph type="title"/>
          </p:nvPr>
        </p:nvSpPr>
        <p:spPr/>
        <p:txBody>
          <a:bodyPr/>
          <a:lstStyle/>
          <a:p>
            <a:r>
              <a:rPr lang="en-US" dirty="0"/>
              <a:t>Meat &amp; Meat Alternates</a:t>
            </a:r>
          </a:p>
        </p:txBody>
      </p:sp>
      <p:sp>
        <p:nvSpPr>
          <p:cNvPr id="2" name="Content Placeholder 1">
            <a:extLst>
              <a:ext uri="{FF2B5EF4-FFF2-40B4-BE49-F238E27FC236}">
                <a16:creationId xmlns:a16="http://schemas.microsoft.com/office/drawing/2014/main" id="{374EB887-FE8B-40D1-9B44-5B33E0A12C5D}"/>
              </a:ext>
            </a:extLst>
          </p:cNvPr>
          <p:cNvSpPr>
            <a:spLocks noGrp="1"/>
          </p:cNvSpPr>
          <p:nvPr>
            <p:ph idx="1"/>
          </p:nvPr>
        </p:nvSpPr>
        <p:spPr>
          <a:xfrm>
            <a:off x="820483" y="1845892"/>
            <a:ext cx="7450681" cy="4377936"/>
          </a:xfrm>
        </p:spPr>
        <p:txBody>
          <a:bodyPr>
            <a:normAutofit fontScale="92500" lnSpcReduction="10000"/>
          </a:bodyPr>
          <a:lstStyle/>
          <a:p>
            <a:r>
              <a:rPr lang="en-US" dirty="0"/>
              <a:t>Beans</a:t>
            </a:r>
          </a:p>
          <a:p>
            <a:pPr lvl="1">
              <a:spcBef>
                <a:spcPts val="300"/>
              </a:spcBef>
            </a:pPr>
            <a:r>
              <a:rPr lang="en-US" dirty="0"/>
              <a:t>Cook well and smash with a fork</a:t>
            </a:r>
          </a:p>
          <a:p>
            <a:pPr lvl="1">
              <a:spcBef>
                <a:spcPts val="300"/>
              </a:spcBef>
            </a:pPr>
            <a:r>
              <a:rPr lang="en-US" dirty="0"/>
              <a:t>When ready, offer cooked, whole beans </a:t>
            </a:r>
          </a:p>
          <a:p>
            <a:pPr>
              <a:lnSpc>
                <a:spcPct val="110000"/>
              </a:lnSpc>
            </a:pPr>
            <a:r>
              <a:rPr lang="en-US" dirty="0"/>
              <a:t>Do not offer nut butters by themselves, spread thin layer on bread/toast and offer </a:t>
            </a:r>
          </a:p>
          <a:p>
            <a:pPr lvl="1">
              <a:spcBef>
                <a:spcPts val="300"/>
              </a:spcBef>
            </a:pPr>
            <a:r>
              <a:rPr lang="en-US" dirty="0"/>
              <a:t>Only offer to advanced eaters</a:t>
            </a:r>
          </a:p>
          <a:p>
            <a:r>
              <a:rPr lang="en-US" dirty="0"/>
              <a:t>Remove bones from poultry, meat and fish</a:t>
            </a:r>
          </a:p>
          <a:p>
            <a:pPr>
              <a:lnSpc>
                <a:spcPct val="110000"/>
              </a:lnSpc>
            </a:pPr>
            <a:r>
              <a:rPr lang="en-US" dirty="0"/>
              <a:t>Avoid dry, overcooked meat, poultry and fish offered as whole pieces.  </a:t>
            </a:r>
          </a:p>
          <a:p>
            <a:pPr lvl="1">
              <a:spcBef>
                <a:spcPts val="300"/>
              </a:spcBef>
            </a:pPr>
            <a:r>
              <a:rPr lang="en-US" dirty="0"/>
              <a:t>Shred if tough or dry</a:t>
            </a:r>
          </a:p>
          <a:p>
            <a:endParaRPr lang="en-US" dirty="0"/>
          </a:p>
        </p:txBody>
      </p:sp>
      <p:pic>
        <p:nvPicPr>
          <p:cNvPr id="5" name="Picture 4">
            <a:extLst>
              <a:ext uri="{FF2B5EF4-FFF2-40B4-BE49-F238E27FC236}">
                <a16:creationId xmlns:a16="http://schemas.microsoft.com/office/drawing/2014/main" id="{EF5A0D48-F0ED-4B15-9038-23ACE1B406D3}"/>
              </a:ext>
            </a:extLst>
          </p:cNvPr>
          <p:cNvPicPr>
            <a:picLocks noChangeAspect="1"/>
          </p:cNvPicPr>
          <p:nvPr/>
        </p:nvPicPr>
        <p:blipFill>
          <a:blip r:embed="rId3"/>
          <a:stretch>
            <a:fillRect/>
          </a:stretch>
        </p:blipFill>
        <p:spPr>
          <a:xfrm>
            <a:off x="8642610" y="1845892"/>
            <a:ext cx="2517227" cy="38470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847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4C640-059B-4460-BB2E-958600CD94FD}"/>
              </a:ext>
            </a:extLst>
          </p:cNvPr>
          <p:cNvSpPr>
            <a:spLocks noGrp="1"/>
          </p:cNvSpPr>
          <p:nvPr>
            <p:ph type="title"/>
          </p:nvPr>
        </p:nvSpPr>
        <p:spPr/>
        <p:txBody>
          <a:bodyPr/>
          <a:lstStyle/>
          <a:p>
            <a:r>
              <a:rPr lang="en-US" dirty="0"/>
              <a:t>Vegetables</a:t>
            </a:r>
          </a:p>
        </p:txBody>
      </p:sp>
      <p:sp>
        <p:nvSpPr>
          <p:cNvPr id="2" name="Content Placeholder 1">
            <a:extLst>
              <a:ext uri="{FF2B5EF4-FFF2-40B4-BE49-F238E27FC236}">
                <a16:creationId xmlns:a16="http://schemas.microsoft.com/office/drawing/2014/main" id="{015024AF-5898-4E53-9CB2-B2633100CE31}"/>
              </a:ext>
            </a:extLst>
          </p:cNvPr>
          <p:cNvSpPr>
            <a:spLocks noGrp="1"/>
          </p:cNvSpPr>
          <p:nvPr>
            <p:ph idx="1"/>
          </p:nvPr>
        </p:nvSpPr>
        <p:spPr>
          <a:xfrm>
            <a:off x="820484" y="1845892"/>
            <a:ext cx="8018716" cy="4377936"/>
          </a:xfrm>
        </p:spPr>
        <p:txBody>
          <a:bodyPr/>
          <a:lstStyle/>
          <a:p>
            <a:r>
              <a:rPr lang="en-US" dirty="0"/>
              <a:t>Remove tough skins.</a:t>
            </a:r>
          </a:p>
          <a:p>
            <a:r>
              <a:rPr lang="en-US" dirty="0"/>
              <a:t>Cook hard vegetables until they are soft.</a:t>
            </a:r>
          </a:p>
          <a:p>
            <a:r>
              <a:rPr lang="en-US" dirty="0"/>
              <a:t>Offer cooked carrot sticks instead of small pieces.</a:t>
            </a:r>
          </a:p>
          <a:p>
            <a:r>
              <a:rPr lang="en-US" dirty="0"/>
              <a:t>Cut raw vegetables like cucumbers in small, thin strips or slices.</a:t>
            </a:r>
          </a:p>
          <a:p>
            <a:r>
              <a:rPr lang="en-US" dirty="0"/>
              <a:t>Cut cherry and grape tomatoes into lengthwise quarters or halves (depending on the size).</a:t>
            </a:r>
          </a:p>
        </p:txBody>
      </p:sp>
      <p:pic>
        <p:nvPicPr>
          <p:cNvPr id="5" name="Picture 4">
            <a:extLst>
              <a:ext uri="{FF2B5EF4-FFF2-40B4-BE49-F238E27FC236}">
                <a16:creationId xmlns:a16="http://schemas.microsoft.com/office/drawing/2014/main" id="{341BB54A-3088-4F76-8A7B-0A0F99581EF0}"/>
              </a:ext>
            </a:extLst>
          </p:cNvPr>
          <p:cNvPicPr>
            <a:picLocks noChangeAspect="1"/>
          </p:cNvPicPr>
          <p:nvPr/>
        </p:nvPicPr>
        <p:blipFill>
          <a:blip r:embed="rId3"/>
          <a:stretch>
            <a:fillRect/>
          </a:stretch>
        </p:blipFill>
        <p:spPr>
          <a:xfrm>
            <a:off x="9457238" y="1110688"/>
            <a:ext cx="1591762" cy="4985312"/>
          </a:xfrm>
          <a:prstGeom prst="rect">
            <a:avLst/>
          </a:prstGeom>
        </p:spPr>
      </p:pic>
    </p:spTree>
    <p:extLst>
      <p:ext uri="{BB962C8B-B14F-4D97-AF65-F5344CB8AC3E}">
        <p14:creationId xmlns:p14="http://schemas.microsoft.com/office/powerpoint/2010/main" val="1484640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4AA366-6320-4FFE-BF49-396680133E31}"/>
              </a:ext>
            </a:extLst>
          </p:cNvPr>
          <p:cNvPicPr>
            <a:picLocks noChangeAspect="1"/>
          </p:cNvPicPr>
          <p:nvPr/>
        </p:nvPicPr>
        <p:blipFill>
          <a:blip r:embed="rId3"/>
          <a:stretch>
            <a:fillRect/>
          </a:stretch>
        </p:blipFill>
        <p:spPr>
          <a:xfrm>
            <a:off x="8724206" y="1845892"/>
            <a:ext cx="2767630" cy="3731636"/>
          </a:xfrm>
          <a:prstGeom prst="rect">
            <a:avLst/>
          </a:prstGeom>
          <a:effectLst>
            <a:outerShdw blurRad="50800" dist="38100" dir="2700000" algn="tl" rotWithShape="0">
              <a:prstClr val="black">
                <a:alpha val="40000"/>
              </a:prstClr>
            </a:outerShdw>
          </a:effectLst>
        </p:spPr>
      </p:pic>
      <p:sp>
        <p:nvSpPr>
          <p:cNvPr id="3" name="Title 2">
            <a:extLst>
              <a:ext uri="{FF2B5EF4-FFF2-40B4-BE49-F238E27FC236}">
                <a16:creationId xmlns:a16="http://schemas.microsoft.com/office/drawing/2014/main" id="{A9CAE298-68BA-48F7-A9DB-6163703A5D0E}"/>
              </a:ext>
            </a:extLst>
          </p:cNvPr>
          <p:cNvSpPr>
            <a:spLocks noGrp="1"/>
          </p:cNvSpPr>
          <p:nvPr>
            <p:ph type="title"/>
          </p:nvPr>
        </p:nvSpPr>
        <p:spPr/>
        <p:txBody>
          <a:bodyPr/>
          <a:lstStyle/>
          <a:p>
            <a:r>
              <a:rPr lang="en-US" dirty="0"/>
              <a:t>Fruit</a:t>
            </a:r>
          </a:p>
        </p:txBody>
      </p:sp>
      <p:sp>
        <p:nvSpPr>
          <p:cNvPr id="2" name="Content Placeholder 1">
            <a:extLst>
              <a:ext uri="{FF2B5EF4-FFF2-40B4-BE49-F238E27FC236}">
                <a16:creationId xmlns:a16="http://schemas.microsoft.com/office/drawing/2014/main" id="{14D39EFA-C587-4004-9CF0-0833553E2BE6}"/>
              </a:ext>
            </a:extLst>
          </p:cNvPr>
          <p:cNvSpPr>
            <a:spLocks noGrp="1"/>
          </p:cNvSpPr>
          <p:nvPr>
            <p:ph idx="1"/>
          </p:nvPr>
        </p:nvSpPr>
        <p:spPr/>
        <p:txBody>
          <a:bodyPr/>
          <a:lstStyle/>
          <a:p>
            <a:r>
              <a:rPr lang="en-US" dirty="0"/>
              <a:t>Berries</a:t>
            </a:r>
          </a:p>
          <a:p>
            <a:pPr lvl="1"/>
            <a:r>
              <a:rPr lang="en-US" dirty="0"/>
              <a:t>Ripe berries are softer</a:t>
            </a:r>
          </a:p>
          <a:p>
            <a:pPr lvl="1"/>
            <a:r>
              <a:rPr lang="en-US" dirty="0"/>
              <a:t>Flatten slightly with a fork</a:t>
            </a:r>
          </a:p>
          <a:p>
            <a:r>
              <a:rPr lang="en-US" dirty="0"/>
              <a:t>Oranges</a:t>
            </a:r>
          </a:p>
          <a:p>
            <a:pPr lvl="1"/>
            <a:r>
              <a:rPr lang="en-US" dirty="0"/>
              <a:t>Remove membrane (“supreme”) </a:t>
            </a:r>
          </a:p>
          <a:p>
            <a:pPr lvl="1"/>
            <a:r>
              <a:rPr lang="en-US" dirty="0"/>
              <a:t>Serve canned mandarin oranges</a:t>
            </a:r>
          </a:p>
          <a:p>
            <a:r>
              <a:rPr lang="en-US" dirty="0"/>
              <a:t>Melons – cut into thin slices</a:t>
            </a:r>
          </a:p>
          <a:p>
            <a:endParaRPr lang="en-US" dirty="0"/>
          </a:p>
        </p:txBody>
      </p:sp>
      <p:pic>
        <p:nvPicPr>
          <p:cNvPr id="1028" name="Picture 4" descr="Isolated falling orange segments. : Stock Photo">
            <a:extLst>
              <a:ext uri="{FF2B5EF4-FFF2-40B4-BE49-F238E27FC236}">
                <a16:creationId xmlns:a16="http://schemas.microsoft.com/office/drawing/2014/main" id="{D8CDBD6F-874E-45B5-A45A-08D058B59B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7" t="-2" r="23397" b="57821"/>
          <a:stretch/>
        </p:blipFill>
        <p:spPr bwMode="auto">
          <a:xfrm>
            <a:off x="7032841" y="4761531"/>
            <a:ext cx="1691365" cy="1819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75B8C7B-8E77-4AAA-84A7-25F3E46859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1980" y="2292255"/>
            <a:ext cx="1819026" cy="2273489"/>
          </a:xfrm>
          <a:prstGeom prst="rect">
            <a:avLst/>
          </a:prstGeom>
        </p:spPr>
      </p:pic>
    </p:spTree>
    <p:extLst>
      <p:ext uri="{BB962C8B-B14F-4D97-AF65-F5344CB8AC3E}">
        <p14:creationId xmlns:p14="http://schemas.microsoft.com/office/powerpoint/2010/main" val="1271753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687EE-03FA-48D0-A110-9481340D32C9}"/>
              </a:ext>
            </a:extLst>
          </p:cNvPr>
          <p:cNvSpPr>
            <a:spLocks noGrp="1"/>
          </p:cNvSpPr>
          <p:nvPr>
            <p:ph type="title"/>
          </p:nvPr>
        </p:nvSpPr>
        <p:spPr/>
        <p:txBody>
          <a:bodyPr/>
          <a:lstStyle/>
          <a:p>
            <a:r>
              <a:rPr lang="en-US" dirty="0"/>
              <a:t>Fruit</a:t>
            </a:r>
          </a:p>
        </p:txBody>
      </p:sp>
      <p:sp>
        <p:nvSpPr>
          <p:cNvPr id="2" name="Content Placeholder 1">
            <a:extLst>
              <a:ext uri="{FF2B5EF4-FFF2-40B4-BE49-F238E27FC236}">
                <a16:creationId xmlns:a16="http://schemas.microsoft.com/office/drawing/2014/main" id="{A17D7AF0-FECA-4200-B149-A061EA65A22D}"/>
              </a:ext>
            </a:extLst>
          </p:cNvPr>
          <p:cNvSpPr>
            <a:spLocks noGrp="1"/>
          </p:cNvSpPr>
          <p:nvPr>
            <p:ph idx="1"/>
          </p:nvPr>
        </p:nvSpPr>
        <p:spPr/>
        <p:txBody>
          <a:bodyPr/>
          <a:lstStyle/>
          <a:p>
            <a:r>
              <a:rPr lang="en-US" dirty="0"/>
              <a:t>Remove tough skins  </a:t>
            </a:r>
          </a:p>
          <a:p>
            <a:r>
              <a:rPr lang="en-US" dirty="0"/>
              <a:t>Cut raw fruit such as apples in small, thin strips or slices</a:t>
            </a:r>
          </a:p>
          <a:p>
            <a:r>
              <a:rPr lang="en-US" dirty="0"/>
              <a:t>Remove large seeds and pits and cut into smaller pieces no larger than ½ inch.</a:t>
            </a:r>
          </a:p>
          <a:p>
            <a:r>
              <a:rPr lang="en-US" dirty="0"/>
              <a:t>Cut grapes lengthwise, then cut into                            smaller pieces no larger than ½ inch. </a:t>
            </a:r>
          </a:p>
          <a:p>
            <a:endParaRPr lang="en-US" dirty="0"/>
          </a:p>
        </p:txBody>
      </p:sp>
      <p:pic>
        <p:nvPicPr>
          <p:cNvPr id="4098" name="Picture 2" descr="Creative flat lay made of  green grapes  on white background. Top view and copy space : Stock Photo">
            <a:extLst>
              <a:ext uri="{FF2B5EF4-FFF2-40B4-BE49-F238E27FC236}">
                <a16:creationId xmlns:a16="http://schemas.microsoft.com/office/drawing/2014/main" id="{C395FE7E-DD3D-4867-9566-10F1042CDA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32" t="6124" r="14602" b="52650"/>
          <a:stretch/>
        </p:blipFill>
        <p:spPr bwMode="auto">
          <a:xfrm rot="10800000">
            <a:off x="8734098" y="3789160"/>
            <a:ext cx="2829910" cy="265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82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98DEDF-F0E5-487D-AC44-53CAC0D3BAAD}"/>
              </a:ext>
            </a:extLst>
          </p:cNvPr>
          <p:cNvSpPr>
            <a:spLocks noGrp="1"/>
          </p:cNvSpPr>
          <p:nvPr>
            <p:ph type="title"/>
          </p:nvPr>
        </p:nvSpPr>
        <p:spPr/>
        <p:txBody>
          <a:bodyPr/>
          <a:lstStyle/>
          <a:p>
            <a:r>
              <a:rPr lang="en-US" dirty="0"/>
              <a:t>Grains</a:t>
            </a:r>
          </a:p>
        </p:txBody>
      </p:sp>
      <p:sp>
        <p:nvSpPr>
          <p:cNvPr id="2" name="Content Placeholder 1">
            <a:extLst>
              <a:ext uri="{FF2B5EF4-FFF2-40B4-BE49-F238E27FC236}">
                <a16:creationId xmlns:a16="http://schemas.microsoft.com/office/drawing/2014/main" id="{B7EB2106-1A91-4A2C-8B4F-B8D489966CA6}"/>
              </a:ext>
            </a:extLst>
          </p:cNvPr>
          <p:cNvSpPr>
            <a:spLocks noGrp="1"/>
          </p:cNvSpPr>
          <p:nvPr>
            <p:ph idx="1"/>
          </p:nvPr>
        </p:nvSpPr>
        <p:spPr>
          <a:xfrm>
            <a:off x="820483" y="1845892"/>
            <a:ext cx="8136481" cy="4377936"/>
          </a:xfrm>
        </p:spPr>
        <p:txBody>
          <a:bodyPr/>
          <a:lstStyle/>
          <a:p>
            <a:r>
              <a:rPr lang="en-US" dirty="0"/>
              <a:t>Pasta</a:t>
            </a:r>
          </a:p>
          <a:p>
            <a:pPr lvl="1">
              <a:spcBef>
                <a:spcPts val="300"/>
              </a:spcBef>
            </a:pPr>
            <a:r>
              <a:rPr lang="en-US" dirty="0"/>
              <a:t>Well-cooked, easily squished</a:t>
            </a:r>
          </a:p>
          <a:p>
            <a:pPr lvl="1">
              <a:spcBef>
                <a:spcPts val="300"/>
              </a:spcBef>
            </a:pPr>
            <a:r>
              <a:rPr lang="en-US" dirty="0"/>
              <a:t>Consider serving with a sauce if pasta is “sticky”</a:t>
            </a:r>
          </a:p>
          <a:p>
            <a:r>
              <a:rPr lang="en-US" dirty="0"/>
              <a:t>Bread</a:t>
            </a:r>
          </a:p>
          <a:p>
            <a:pPr lvl="1">
              <a:spcBef>
                <a:spcPts val="300"/>
              </a:spcBef>
            </a:pPr>
            <a:r>
              <a:rPr lang="en-US" dirty="0"/>
              <a:t>Cut into thin, pinky-finger width strips</a:t>
            </a:r>
          </a:p>
          <a:p>
            <a:pPr lvl="1">
              <a:spcBef>
                <a:spcPts val="300"/>
              </a:spcBef>
            </a:pPr>
            <a:r>
              <a:rPr lang="en-US" dirty="0"/>
              <a:t>Try offering lightly toasted bread to decrease the “stickiness” </a:t>
            </a:r>
          </a:p>
          <a:p>
            <a:r>
              <a:rPr lang="en-US" dirty="0"/>
              <a:t>Choose crackers without seeds, nuts or whole grain kernels</a:t>
            </a:r>
          </a:p>
          <a:p>
            <a:endParaRPr lang="en-US" dirty="0"/>
          </a:p>
        </p:txBody>
      </p:sp>
      <p:pic>
        <p:nvPicPr>
          <p:cNvPr id="4" name="Picture 3">
            <a:extLst>
              <a:ext uri="{FF2B5EF4-FFF2-40B4-BE49-F238E27FC236}">
                <a16:creationId xmlns:a16="http://schemas.microsoft.com/office/drawing/2014/main" id="{7358FDDB-51F1-42D3-B33D-A8D6F3B0C590}"/>
              </a:ext>
            </a:extLst>
          </p:cNvPr>
          <p:cNvPicPr>
            <a:picLocks noChangeAspect="1"/>
          </p:cNvPicPr>
          <p:nvPr/>
        </p:nvPicPr>
        <p:blipFill>
          <a:blip r:embed="rId3"/>
          <a:stretch>
            <a:fillRect/>
          </a:stretch>
        </p:blipFill>
        <p:spPr>
          <a:xfrm>
            <a:off x="9121340" y="1643877"/>
            <a:ext cx="1933883" cy="1785123"/>
          </a:xfrm>
          <a:prstGeom prst="rect">
            <a:avLst/>
          </a:prstGeom>
        </p:spPr>
      </p:pic>
      <p:pic>
        <p:nvPicPr>
          <p:cNvPr id="5" name="Picture 4">
            <a:extLst>
              <a:ext uri="{FF2B5EF4-FFF2-40B4-BE49-F238E27FC236}">
                <a16:creationId xmlns:a16="http://schemas.microsoft.com/office/drawing/2014/main" id="{16AEE264-4257-4A95-B2A2-D8242B3ECAC5}"/>
              </a:ext>
            </a:extLst>
          </p:cNvPr>
          <p:cNvPicPr>
            <a:picLocks noChangeAspect="1"/>
          </p:cNvPicPr>
          <p:nvPr/>
        </p:nvPicPr>
        <p:blipFill>
          <a:blip r:embed="rId4"/>
          <a:stretch>
            <a:fillRect/>
          </a:stretch>
        </p:blipFill>
        <p:spPr>
          <a:xfrm>
            <a:off x="9489367" y="3648128"/>
            <a:ext cx="1565856" cy="2499623"/>
          </a:xfrm>
          <a:prstGeom prst="rect">
            <a:avLst/>
          </a:prstGeom>
        </p:spPr>
      </p:pic>
    </p:spTree>
    <p:extLst>
      <p:ext uri="{BB962C8B-B14F-4D97-AF65-F5344CB8AC3E}">
        <p14:creationId xmlns:p14="http://schemas.microsoft.com/office/powerpoint/2010/main" val="3832265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6C26D4-3FA0-4FF0-B473-046D0EA78962}"/>
              </a:ext>
            </a:extLst>
          </p:cNvPr>
          <p:cNvSpPr>
            <a:spLocks noGrp="1"/>
          </p:cNvSpPr>
          <p:nvPr>
            <p:ph type="title"/>
          </p:nvPr>
        </p:nvSpPr>
        <p:spPr/>
        <p:txBody>
          <a:bodyPr/>
          <a:lstStyle/>
          <a:p>
            <a:r>
              <a:rPr lang="en-US" dirty="0"/>
              <a:t>Try It Out! </a:t>
            </a:r>
          </a:p>
        </p:txBody>
      </p:sp>
      <p:sp>
        <p:nvSpPr>
          <p:cNvPr id="5" name="Content Placeholder 4">
            <a:extLst>
              <a:ext uri="{FF2B5EF4-FFF2-40B4-BE49-F238E27FC236}">
                <a16:creationId xmlns:a16="http://schemas.microsoft.com/office/drawing/2014/main" id="{521D6CFF-AE22-4E5B-910B-452815488022}"/>
              </a:ext>
            </a:extLst>
          </p:cNvPr>
          <p:cNvSpPr>
            <a:spLocks noGrp="1"/>
          </p:cNvSpPr>
          <p:nvPr>
            <p:ph idx="1"/>
          </p:nvPr>
        </p:nvSpPr>
        <p:spPr/>
        <p:txBody>
          <a:bodyPr/>
          <a:lstStyle/>
          <a:p>
            <a:pPr marL="46038" indent="0">
              <a:lnSpc>
                <a:spcPct val="100000"/>
              </a:lnSpc>
              <a:buNone/>
            </a:pPr>
            <a:r>
              <a:rPr lang="en-US" dirty="0"/>
              <a:t>How would you prepare each of these to reduce the risk of choking? </a:t>
            </a:r>
          </a:p>
          <a:p>
            <a:r>
              <a:rPr lang="en-US" dirty="0"/>
              <a:t>Carrots</a:t>
            </a:r>
          </a:p>
          <a:p>
            <a:r>
              <a:rPr lang="en-US" dirty="0"/>
              <a:t>Grapes</a:t>
            </a:r>
          </a:p>
          <a:p>
            <a:r>
              <a:rPr lang="en-US" dirty="0"/>
              <a:t>Peanut butter</a:t>
            </a:r>
          </a:p>
          <a:p>
            <a:r>
              <a:rPr lang="en-US" dirty="0"/>
              <a:t>Cheddar cheese</a:t>
            </a:r>
          </a:p>
        </p:txBody>
      </p:sp>
    </p:spTree>
    <p:extLst>
      <p:ext uri="{BB962C8B-B14F-4D97-AF65-F5344CB8AC3E}">
        <p14:creationId xmlns:p14="http://schemas.microsoft.com/office/powerpoint/2010/main" val="1391777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1618-BC16-4C45-AAD2-7E05363EAFED}"/>
              </a:ext>
            </a:extLst>
          </p:cNvPr>
          <p:cNvSpPr>
            <a:spLocks noGrp="1"/>
          </p:cNvSpPr>
          <p:nvPr>
            <p:ph type="title"/>
          </p:nvPr>
        </p:nvSpPr>
        <p:spPr/>
        <p:txBody>
          <a:bodyPr/>
          <a:lstStyle/>
          <a:p>
            <a:r>
              <a:rPr lang="en-US" sz="6000" dirty="0"/>
              <a:t>Mealtime Opportunities to Teach Good Eating Habits</a:t>
            </a:r>
          </a:p>
        </p:txBody>
      </p:sp>
      <p:sp>
        <p:nvSpPr>
          <p:cNvPr id="4" name="Text Placeholder 3">
            <a:extLst>
              <a:ext uri="{FF2B5EF4-FFF2-40B4-BE49-F238E27FC236}">
                <a16:creationId xmlns:a16="http://schemas.microsoft.com/office/drawing/2014/main" id="{C737BE67-B4F5-491E-A501-240FA8141284}"/>
              </a:ext>
            </a:extLst>
          </p:cNvPr>
          <p:cNvSpPr>
            <a:spLocks noGrp="1"/>
          </p:cNvSpPr>
          <p:nvPr>
            <p:ph type="body" idx="1"/>
          </p:nvPr>
        </p:nvSpPr>
        <p:spPr/>
        <p:txBody>
          <a:bodyPr/>
          <a:lstStyle/>
          <a:p>
            <a:r>
              <a:rPr lang="en-US" dirty="0"/>
              <a:t>That Can Reduce the Risk of Choking</a:t>
            </a:r>
          </a:p>
        </p:txBody>
      </p:sp>
    </p:spTree>
    <p:extLst>
      <p:ext uri="{BB962C8B-B14F-4D97-AF65-F5344CB8AC3E}">
        <p14:creationId xmlns:p14="http://schemas.microsoft.com/office/powerpoint/2010/main" val="21393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4DCED-2945-4290-B70D-D10DBDD3892C}"/>
              </a:ext>
            </a:extLst>
          </p:cNvPr>
          <p:cNvSpPr>
            <a:spLocks noGrp="1"/>
          </p:cNvSpPr>
          <p:nvPr>
            <p:ph type="title"/>
          </p:nvPr>
        </p:nvSpPr>
        <p:spPr/>
        <p:txBody>
          <a:bodyPr/>
          <a:lstStyle/>
          <a:p>
            <a:r>
              <a:rPr lang="en-US" dirty="0"/>
              <a:t>Pre Assessment </a:t>
            </a:r>
          </a:p>
        </p:txBody>
      </p:sp>
      <p:sp>
        <p:nvSpPr>
          <p:cNvPr id="2" name="TextBox 1">
            <a:extLst>
              <a:ext uri="{FF2B5EF4-FFF2-40B4-BE49-F238E27FC236}">
                <a16:creationId xmlns:a16="http://schemas.microsoft.com/office/drawing/2014/main" id="{B44B8BA0-44B5-44FB-85AC-582C57F50384}"/>
              </a:ext>
            </a:extLst>
          </p:cNvPr>
          <p:cNvSpPr txBox="1"/>
          <p:nvPr/>
        </p:nvSpPr>
        <p:spPr>
          <a:xfrm>
            <a:off x="1617649" y="580101"/>
            <a:ext cx="8459111" cy="1077218"/>
          </a:xfrm>
          <a:prstGeom prst="rect">
            <a:avLst/>
          </a:prstGeom>
          <a:solidFill>
            <a:schemeClr val="bg1"/>
          </a:solidFill>
        </p:spPr>
        <p:txBody>
          <a:bodyPr wrap="none" rtlCol="0">
            <a:spAutoFit/>
          </a:bodyPr>
          <a:lstStyle/>
          <a:p>
            <a:r>
              <a:rPr lang="en-US" sz="3200" dirty="0"/>
              <a:t>True or False:  </a:t>
            </a:r>
          </a:p>
          <a:p>
            <a:r>
              <a:rPr lang="en-US" sz="3200" dirty="0"/>
              <a:t>Gagging is a natural reflex that prevents choking. </a:t>
            </a:r>
          </a:p>
        </p:txBody>
      </p:sp>
      <p:sp>
        <p:nvSpPr>
          <p:cNvPr id="5" name="TextBox 4">
            <a:extLst>
              <a:ext uri="{FF2B5EF4-FFF2-40B4-BE49-F238E27FC236}">
                <a16:creationId xmlns:a16="http://schemas.microsoft.com/office/drawing/2014/main" id="{7E7A73D5-A15E-4A48-B793-C34D8703DE80}"/>
              </a:ext>
            </a:extLst>
          </p:cNvPr>
          <p:cNvSpPr txBox="1"/>
          <p:nvPr/>
        </p:nvSpPr>
        <p:spPr>
          <a:xfrm>
            <a:off x="1211249" y="301907"/>
            <a:ext cx="10360404" cy="2862322"/>
          </a:xfrm>
          <a:prstGeom prst="rect">
            <a:avLst/>
          </a:prstGeom>
          <a:solidFill>
            <a:schemeClr val="bg1"/>
          </a:solidFill>
        </p:spPr>
        <p:txBody>
          <a:bodyPr wrap="square" rtlCol="0">
            <a:spAutoFit/>
          </a:bodyPr>
          <a:lstStyle/>
          <a:p>
            <a:r>
              <a:rPr lang="en-US" sz="3000" dirty="0"/>
              <a:t>Which of the following are signs an infant is developmentally ready to start solid foods? </a:t>
            </a:r>
          </a:p>
          <a:p>
            <a:pPr marL="461963" indent="-461963">
              <a:buFont typeface="+mj-lt"/>
              <a:buAutoNum type="alphaUcPeriod"/>
            </a:pPr>
            <a:r>
              <a:rPr lang="en-US" sz="3000" dirty="0"/>
              <a:t>Able to sit in a high chair and hold his or her head up</a:t>
            </a:r>
          </a:p>
          <a:p>
            <a:pPr marL="461963" indent="-461963">
              <a:buFont typeface="+mj-lt"/>
              <a:buAutoNum type="alphaUcPeriod"/>
            </a:pPr>
            <a:r>
              <a:rPr lang="en-US" sz="3000" dirty="0"/>
              <a:t>Able to move his or her tongue to help swallow food</a:t>
            </a:r>
          </a:p>
          <a:p>
            <a:pPr marL="461963" indent="-461963">
              <a:buFont typeface="+mj-lt"/>
              <a:buAutoNum type="alphaUcPeriod"/>
            </a:pPr>
            <a:r>
              <a:rPr lang="en-US" sz="3000" dirty="0"/>
              <a:t>Opens mouth when foods come towards him or her</a:t>
            </a:r>
          </a:p>
          <a:p>
            <a:pPr marL="461963" indent="-461963">
              <a:buFont typeface="+mj-lt"/>
              <a:buAutoNum type="alphaUcPeriod"/>
            </a:pPr>
            <a:r>
              <a:rPr lang="en-US" sz="3000" dirty="0"/>
              <a:t>All of the above</a:t>
            </a:r>
          </a:p>
        </p:txBody>
      </p:sp>
      <p:sp>
        <p:nvSpPr>
          <p:cNvPr id="7" name="TextBox 6">
            <a:extLst>
              <a:ext uri="{FF2B5EF4-FFF2-40B4-BE49-F238E27FC236}">
                <a16:creationId xmlns:a16="http://schemas.microsoft.com/office/drawing/2014/main" id="{6A1F0700-5C0A-43E6-8A0D-D4EE1EB128B5}"/>
              </a:ext>
            </a:extLst>
          </p:cNvPr>
          <p:cNvSpPr txBox="1"/>
          <p:nvPr/>
        </p:nvSpPr>
        <p:spPr>
          <a:xfrm>
            <a:off x="1211249" y="301907"/>
            <a:ext cx="9313807" cy="2862322"/>
          </a:xfrm>
          <a:prstGeom prst="rect">
            <a:avLst/>
          </a:prstGeom>
          <a:solidFill>
            <a:schemeClr val="bg1"/>
          </a:solidFill>
        </p:spPr>
        <p:txBody>
          <a:bodyPr wrap="square" rtlCol="0">
            <a:spAutoFit/>
          </a:bodyPr>
          <a:lstStyle/>
          <a:p>
            <a:r>
              <a:rPr lang="en-US" sz="3000" dirty="0"/>
              <a:t>Cut soft foods into small pieces no larger than how many inches to reduce the risk of choking? </a:t>
            </a:r>
          </a:p>
          <a:p>
            <a:pPr marL="461963" indent="-461963">
              <a:buFont typeface="+mj-lt"/>
              <a:buAutoNum type="alphaUcPeriod"/>
            </a:pPr>
            <a:r>
              <a:rPr lang="en-US" sz="3000" dirty="0"/>
              <a:t>1 inch</a:t>
            </a:r>
          </a:p>
          <a:p>
            <a:pPr marL="461963" indent="-461963">
              <a:buFont typeface="+mj-lt"/>
              <a:buAutoNum type="alphaUcPeriod"/>
            </a:pPr>
            <a:r>
              <a:rPr lang="en-US" sz="3000" dirty="0"/>
              <a:t>¾ inch</a:t>
            </a:r>
          </a:p>
          <a:p>
            <a:pPr marL="461963" indent="-461963">
              <a:buFont typeface="+mj-lt"/>
              <a:buAutoNum type="alphaUcPeriod"/>
            </a:pPr>
            <a:r>
              <a:rPr lang="en-US" sz="3000" dirty="0"/>
              <a:t>½ inch</a:t>
            </a:r>
          </a:p>
          <a:p>
            <a:pPr marL="461963" indent="-461963">
              <a:buFont typeface="+mj-lt"/>
              <a:buAutoNum type="alphaUcPeriod"/>
            </a:pPr>
            <a:r>
              <a:rPr lang="en-US" sz="3000" dirty="0"/>
              <a:t>¼ inch</a:t>
            </a:r>
          </a:p>
        </p:txBody>
      </p:sp>
      <p:sp>
        <p:nvSpPr>
          <p:cNvPr id="8" name="TextBox 7">
            <a:extLst>
              <a:ext uri="{FF2B5EF4-FFF2-40B4-BE49-F238E27FC236}">
                <a16:creationId xmlns:a16="http://schemas.microsoft.com/office/drawing/2014/main" id="{73F72E1A-DB18-4D82-BD7D-547EEB3DDA3F}"/>
              </a:ext>
            </a:extLst>
          </p:cNvPr>
          <p:cNvSpPr txBox="1"/>
          <p:nvPr/>
        </p:nvSpPr>
        <p:spPr>
          <a:xfrm>
            <a:off x="620347" y="273459"/>
            <a:ext cx="11207469" cy="2862322"/>
          </a:xfrm>
          <a:prstGeom prst="rect">
            <a:avLst/>
          </a:prstGeom>
          <a:solidFill>
            <a:schemeClr val="bg1"/>
          </a:solidFill>
        </p:spPr>
        <p:txBody>
          <a:bodyPr wrap="square" rtlCol="0">
            <a:spAutoFit/>
          </a:bodyPr>
          <a:lstStyle/>
          <a:p>
            <a:r>
              <a:rPr lang="en-US" sz="3000" dirty="0"/>
              <a:t>All of the following finger foods are creditable in the CACFP infant meal pattern and can be prepared the right way to avoid choking, except: </a:t>
            </a:r>
          </a:p>
          <a:p>
            <a:pPr marL="461963" indent="-461963">
              <a:buFont typeface="+mj-lt"/>
              <a:buAutoNum type="alphaUcPeriod"/>
            </a:pPr>
            <a:r>
              <a:rPr lang="en-US" sz="3000" dirty="0"/>
              <a:t>Small strips of bread </a:t>
            </a:r>
          </a:p>
          <a:p>
            <a:pPr marL="461963" indent="-461963">
              <a:buFont typeface="+mj-lt"/>
              <a:buAutoNum type="alphaUcPeriod"/>
            </a:pPr>
            <a:r>
              <a:rPr lang="en-US" sz="3000" dirty="0"/>
              <a:t>Grapes cut into quarters </a:t>
            </a:r>
          </a:p>
          <a:p>
            <a:pPr marL="461963" indent="-461963">
              <a:buFont typeface="+mj-lt"/>
              <a:buAutoNum type="alphaUcPeriod"/>
            </a:pPr>
            <a:r>
              <a:rPr lang="en-US" sz="3000" dirty="0"/>
              <a:t>Peanut butter or other nut butters </a:t>
            </a:r>
          </a:p>
          <a:p>
            <a:pPr marL="461963" indent="-461963">
              <a:buFont typeface="+mj-lt"/>
              <a:buAutoNum type="alphaUcPeriod"/>
            </a:pPr>
            <a:r>
              <a:rPr lang="en-US" sz="3000" dirty="0"/>
              <a:t>Soft cooked, chopped vegetables </a:t>
            </a:r>
          </a:p>
        </p:txBody>
      </p:sp>
      <p:sp>
        <p:nvSpPr>
          <p:cNvPr id="9" name="TextBox 8">
            <a:extLst>
              <a:ext uri="{FF2B5EF4-FFF2-40B4-BE49-F238E27FC236}">
                <a16:creationId xmlns:a16="http://schemas.microsoft.com/office/drawing/2014/main" id="{617D4C41-F58F-42F5-92C2-A45DF92A17D4}"/>
              </a:ext>
            </a:extLst>
          </p:cNvPr>
          <p:cNvSpPr txBox="1"/>
          <p:nvPr/>
        </p:nvSpPr>
        <p:spPr>
          <a:xfrm>
            <a:off x="473643" y="301907"/>
            <a:ext cx="11354173" cy="4708981"/>
          </a:xfrm>
          <a:prstGeom prst="rect">
            <a:avLst/>
          </a:prstGeom>
          <a:solidFill>
            <a:schemeClr val="bg1"/>
          </a:solidFill>
        </p:spPr>
        <p:txBody>
          <a:bodyPr wrap="square" rtlCol="0">
            <a:spAutoFit/>
          </a:bodyPr>
          <a:lstStyle/>
          <a:p>
            <a:r>
              <a:rPr lang="en-US" sz="3000" dirty="0"/>
              <a:t>A parent brings in a container of whole grapes for her 11-month-old. To build a good partnership with the family, which of the responses may be better to say? </a:t>
            </a:r>
          </a:p>
          <a:p>
            <a:pPr marL="461963" indent="-461963">
              <a:buFont typeface="+mj-lt"/>
              <a:buAutoNum type="alphaUcPeriod"/>
            </a:pPr>
            <a:r>
              <a:rPr lang="en-US" sz="3000" dirty="0"/>
              <a:t>I will be happy to serve these to your child at the next meal, just as they are. </a:t>
            </a:r>
          </a:p>
          <a:p>
            <a:pPr marL="461963" indent="-461963">
              <a:buFont typeface="+mj-lt"/>
              <a:buAutoNum type="alphaUcPeriod"/>
            </a:pPr>
            <a:r>
              <a:rPr lang="en-US" sz="3000" dirty="0"/>
              <a:t>Fruits are always an excellent choice. To make these safer and reduce choking risk, I will cut these grapes in quarters before I serve them to your child. </a:t>
            </a:r>
          </a:p>
          <a:p>
            <a:pPr marL="461963" indent="-461963">
              <a:buFont typeface="+mj-lt"/>
              <a:buAutoNum type="alphaUcPeriod"/>
            </a:pPr>
            <a:r>
              <a:rPr lang="en-US" sz="3000" dirty="0"/>
              <a:t>Grapes are not creditable in the CACFP infant meal pattern. </a:t>
            </a:r>
          </a:p>
          <a:p>
            <a:pPr marL="461963" indent="-461963">
              <a:buFont typeface="+mj-lt"/>
              <a:buAutoNum type="alphaUcPeriod"/>
            </a:pPr>
            <a:r>
              <a:rPr lang="en-US" sz="3000" dirty="0"/>
              <a:t>None of the above</a:t>
            </a:r>
          </a:p>
        </p:txBody>
      </p:sp>
    </p:spTree>
    <p:extLst>
      <p:ext uri="{BB962C8B-B14F-4D97-AF65-F5344CB8AC3E}">
        <p14:creationId xmlns:p14="http://schemas.microsoft.com/office/powerpoint/2010/main" val="40119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7" grpId="0" animBg="1"/>
      <p:bldP spid="7" grpId="1" animBg="1"/>
      <p:bldP spid="8" grpId="0" animBg="1"/>
      <p:bldP spid="8" grpId="1" animBg="1"/>
      <p:bldP spid="9" grpId="0" animBg="1"/>
      <p:bldP spid="9"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D1721-22DB-4847-B7EA-F1C997DF0770}"/>
              </a:ext>
            </a:extLst>
          </p:cNvPr>
          <p:cNvSpPr>
            <a:spLocks noGrp="1"/>
          </p:cNvSpPr>
          <p:nvPr>
            <p:ph type="title"/>
          </p:nvPr>
        </p:nvSpPr>
        <p:spPr/>
        <p:txBody>
          <a:bodyPr/>
          <a:lstStyle/>
          <a:p>
            <a:r>
              <a:rPr lang="en-US" dirty="0"/>
              <a:t>Meal Time is “Together Time”</a:t>
            </a:r>
          </a:p>
        </p:txBody>
      </p:sp>
      <p:sp>
        <p:nvSpPr>
          <p:cNvPr id="5" name="Content Placeholder 4">
            <a:extLst>
              <a:ext uri="{FF2B5EF4-FFF2-40B4-BE49-F238E27FC236}">
                <a16:creationId xmlns:a16="http://schemas.microsoft.com/office/drawing/2014/main" id="{F58F382F-0F92-4595-822A-9413EC4B2E6C}"/>
              </a:ext>
            </a:extLst>
          </p:cNvPr>
          <p:cNvSpPr>
            <a:spLocks noGrp="1"/>
          </p:cNvSpPr>
          <p:nvPr>
            <p:ph idx="1"/>
          </p:nvPr>
        </p:nvSpPr>
        <p:spPr>
          <a:xfrm>
            <a:off x="820483" y="1845891"/>
            <a:ext cx="10588153" cy="4616155"/>
          </a:xfrm>
        </p:spPr>
        <p:txBody>
          <a:bodyPr>
            <a:normAutofit fontScale="77500" lnSpcReduction="20000"/>
          </a:bodyPr>
          <a:lstStyle/>
          <a:p>
            <a:pPr>
              <a:lnSpc>
                <a:spcPct val="120000"/>
              </a:lnSpc>
              <a:spcBef>
                <a:spcPts val="400"/>
              </a:spcBef>
              <a:spcAft>
                <a:spcPts val="200"/>
              </a:spcAft>
            </a:pPr>
            <a:r>
              <a:rPr lang="en-US" dirty="0"/>
              <a:t>Family-style meal service</a:t>
            </a:r>
          </a:p>
          <a:p>
            <a:pPr>
              <a:lnSpc>
                <a:spcPct val="120000"/>
              </a:lnSpc>
              <a:spcBef>
                <a:spcPts val="400"/>
              </a:spcBef>
              <a:spcAft>
                <a:spcPts val="200"/>
              </a:spcAft>
            </a:pPr>
            <a:r>
              <a:rPr lang="en-US" dirty="0"/>
              <a:t>Eating together may help you quickly spot a child who might be choking. </a:t>
            </a:r>
          </a:p>
          <a:p>
            <a:pPr>
              <a:lnSpc>
                <a:spcPct val="120000"/>
              </a:lnSpc>
              <a:spcBef>
                <a:spcPts val="400"/>
              </a:spcBef>
              <a:spcAft>
                <a:spcPts val="200"/>
              </a:spcAft>
            </a:pPr>
            <a:r>
              <a:rPr lang="en-US" dirty="0"/>
              <a:t>Slow and relaxed – allow plenty of time for meals and snacks. </a:t>
            </a:r>
          </a:p>
          <a:p>
            <a:pPr>
              <a:lnSpc>
                <a:spcPct val="120000"/>
              </a:lnSpc>
              <a:spcBef>
                <a:spcPts val="400"/>
              </a:spcBef>
              <a:spcAft>
                <a:spcPts val="200"/>
              </a:spcAft>
            </a:pPr>
            <a:r>
              <a:rPr lang="en-US" dirty="0"/>
              <a:t>Only provide foods as part of meals and snacks served at a dining table or high chair with adult supervision. </a:t>
            </a:r>
          </a:p>
          <a:p>
            <a:pPr lvl="1">
              <a:lnSpc>
                <a:spcPct val="120000"/>
              </a:lnSpc>
              <a:spcBef>
                <a:spcPts val="400"/>
              </a:spcBef>
              <a:spcAft>
                <a:spcPts val="200"/>
              </a:spcAft>
            </a:pPr>
            <a:r>
              <a:rPr lang="en-US" dirty="0"/>
              <a:t>Make sure children are sitting upright while eating. </a:t>
            </a:r>
          </a:p>
          <a:p>
            <a:pPr>
              <a:lnSpc>
                <a:spcPct val="120000"/>
              </a:lnSpc>
              <a:spcBef>
                <a:spcPts val="400"/>
              </a:spcBef>
              <a:spcAft>
                <a:spcPts val="200"/>
              </a:spcAft>
            </a:pPr>
            <a:r>
              <a:rPr lang="en-US" dirty="0"/>
              <a:t>Adult modeling of chewing and eating</a:t>
            </a:r>
          </a:p>
          <a:p>
            <a:pPr lvl="1">
              <a:lnSpc>
                <a:spcPct val="120000"/>
              </a:lnSpc>
              <a:spcBef>
                <a:spcPts val="400"/>
              </a:spcBef>
              <a:spcAft>
                <a:spcPts val="200"/>
              </a:spcAft>
            </a:pPr>
            <a:r>
              <a:rPr lang="en-US" dirty="0"/>
              <a:t>Up and down motion</a:t>
            </a:r>
          </a:p>
          <a:p>
            <a:pPr lvl="1">
              <a:lnSpc>
                <a:spcPct val="120000"/>
              </a:lnSpc>
              <a:spcBef>
                <a:spcPts val="400"/>
              </a:spcBef>
              <a:spcAft>
                <a:spcPts val="200"/>
              </a:spcAft>
            </a:pPr>
            <a:r>
              <a:rPr lang="en-US" dirty="0"/>
              <a:t>Rotary motion</a:t>
            </a:r>
          </a:p>
          <a:p>
            <a:pPr lvl="1">
              <a:lnSpc>
                <a:spcPct val="120000"/>
              </a:lnSpc>
              <a:spcBef>
                <a:spcPts val="400"/>
              </a:spcBef>
              <a:spcAft>
                <a:spcPts val="200"/>
              </a:spcAft>
            </a:pPr>
            <a:r>
              <a:rPr lang="en-US" dirty="0"/>
              <a:t>Remind children to take small bites of food </a:t>
            </a:r>
          </a:p>
          <a:p>
            <a:pPr lvl="1">
              <a:lnSpc>
                <a:spcPct val="120000"/>
              </a:lnSpc>
              <a:spcBef>
                <a:spcPts val="400"/>
              </a:spcBef>
              <a:spcAft>
                <a:spcPts val="200"/>
              </a:spcAft>
            </a:pPr>
            <a:r>
              <a:rPr lang="en-US" dirty="0"/>
              <a:t>Remind children to swallow their food before talking or taking another bite</a:t>
            </a:r>
          </a:p>
          <a:p>
            <a:pPr>
              <a:lnSpc>
                <a:spcPct val="120000"/>
              </a:lnSpc>
              <a:spcBef>
                <a:spcPts val="400"/>
              </a:spcBef>
            </a:pPr>
            <a:endParaRPr lang="en-US" dirty="0"/>
          </a:p>
        </p:txBody>
      </p:sp>
    </p:spTree>
    <p:extLst>
      <p:ext uri="{BB962C8B-B14F-4D97-AF65-F5344CB8AC3E}">
        <p14:creationId xmlns:p14="http://schemas.microsoft.com/office/powerpoint/2010/main" val="1087286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E6B8D2-745E-4C2C-AD96-64E5CDB41EC2}"/>
              </a:ext>
            </a:extLst>
          </p:cNvPr>
          <p:cNvSpPr>
            <a:spLocks noGrp="1"/>
          </p:cNvSpPr>
          <p:nvPr>
            <p:ph type="title"/>
          </p:nvPr>
        </p:nvSpPr>
        <p:spPr/>
        <p:txBody>
          <a:bodyPr/>
          <a:lstStyle/>
          <a:p>
            <a:r>
              <a:rPr lang="en-US" dirty="0"/>
              <a:t>Meal Time is “Together Time”</a:t>
            </a:r>
          </a:p>
        </p:txBody>
      </p:sp>
      <p:sp>
        <p:nvSpPr>
          <p:cNvPr id="2" name="Content Placeholder 1">
            <a:extLst>
              <a:ext uri="{FF2B5EF4-FFF2-40B4-BE49-F238E27FC236}">
                <a16:creationId xmlns:a16="http://schemas.microsoft.com/office/drawing/2014/main" id="{4BE8C423-46FA-4C2B-A9D4-2A7F90FE8694}"/>
              </a:ext>
            </a:extLst>
          </p:cNvPr>
          <p:cNvSpPr>
            <a:spLocks noGrp="1"/>
          </p:cNvSpPr>
          <p:nvPr>
            <p:ph idx="1"/>
          </p:nvPr>
        </p:nvSpPr>
        <p:spPr/>
        <p:txBody>
          <a:bodyPr/>
          <a:lstStyle/>
          <a:p>
            <a:pPr marL="46038" indent="0">
              <a:buNone/>
            </a:pPr>
            <a:r>
              <a:rPr lang="en-US" dirty="0"/>
              <a:t>During meals: </a:t>
            </a:r>
          </a:p>
          <a:p>
            <a:r>
              <a:rPr lang="en-US" dirty="0"/>
              <a:t>Encourage older children to serve as role models for younger children as well. </a:t>
            </a:r>
          </a:p>
          <a:p>
            <a:r>
              <a:rPr lang="en-US" dirty="0"/>
              <a:t>All children should avoid playing games with food, as that may lead to an increased risk of choking.</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10269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A1D6F3-28CC-41BC-A90C-52E2E837AA9F}"/>
              </a:ext>
            </a:extLst>
          </p:cNvPr>
          <p:cNvSpPr>
            <a:spLocks noGrp="1"/>
          </p:cNvSpPr>
          <p:nvPr>
            <p:ph type="title"/>
          </p:nvPr>
        </p:nvSpPr>
        <p:spPr/>
        <p:txBody>
          <a:bodyPr/>
          <a:lstStyle/>
          <a:p>
            <a:r>
              <a:rPr lang="en-US" dirty="0"/>
              <a:t>Food Without Fear!</a:t>
            </a:r>
          </a:p>
        </p:txBody>
      </p:sp>
      <p:sp>
        <p:nvSpPr>
          <p:cNvPr id="4" name="Content Placeholder 1">
            <a:extLst>
              <a:ext uri="{FF2B5EF4-FFF2-40B4-BE49-F238E27FC236}">
                <a16:creationId xmlns:a16="http://schemas.microsoft.com/office/drawing/2014/main" id="{F52AA9D2-5027-4C8F-B014-059D8486C3DE}"/>
              </a:ext>
            </a:extLst>
          </p:cNvPr>
          <p:cNvSpPr>
            <a:spLocks noGrp="1"/>
          </p:cNvSpPr>
          <p:nvPr>
            <p:ph idx="1"/>
          </p:nvPr>
        </p:nvSpPr>
        <p:spPr/>
        <p:txBody>
          <a:bodyPr/>
          <a:lstStyle/>
          <a:p>
            <a:pPr marL="46038" indent="0" algn="ctr">
              <a:buNone/>
            </a:pPr>
            <a:r>
              <a:rPr lang="en-US" sz="3200" b="1" i="1" dirty="0"/>
              <a:t>Eating should be an enjoyable experience!</a:t>
            </a:r>
          </a:p>
          <a:p>
            <a:endParaRPr lang="en-US" dirty="0"/>
          </a:p>
          <a:p>
            <a:endParaRPr lang="en-US" dirty="0"/>
          </a:p>
        </p:txBody>
      </p:sp>
      <p:pic>
        <p:nvPicPr>
          <p:cNvPr id="2" name="Picture 1">
            <a:extLst>
              <a:ext uri="{FF2B5EF4-FFF2-40B4-BE49-F238E27FC236}">
                <a16:creationId xmlns:a16="http://schemas.microsoft.com/office/drawing/2014/main" id="{9E0856AF-DC2F-423A-AAEC-5102FB1A6598}"/>
              </a:ext>
            </a:extLst>
          </p:cNvPr>
          <p:cNvPicPr>
            <a:picLocks noChangeAspect="1"/>
          </p:cNvPicPr>
          <p:nvPr/>
        </p:nvPicPr>
        <p:blipFill>
          <a:blip r:embed="rId3"/>
          <a:stretch>
            <a:fillRect/>
          </a:stretch>
        </p:blipFill>
        <p:spPr>
          <a:xfrm>
            <a:off x="3174274" y="2684914"/>
            <a:ext cx="5571254" cy="3356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7264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95F60C-FDDB-48E4-9406-0D7D3FAE0426}"/>
              </a:ext>
            </a:extLst>
          </p:cNvPr>
          <p:cNvSpPr>
            <a:spLocks noGrp="1"/>
          </p:cNvSpPr>
          <p:nvPr>
            <p:ph type="title"/>
          </p:nvPr>
        </p:nvSpPr>
        <p:spPr/>
        <p:txBody>
          <a:bodyPr/>
          <a:lstStyle/>
          <a:p>
            <a:r>
              <a:rPr lang="en-US" dirty="0"/>
              <a:t>Helpful Resources</a:t>
            </a:r>
          </a:p>
        </p:txBody>
      </p:sp>
      <p:sp>
        <p:nvSpPr>
          <p:cNvPr id="2" name="Content Placeholder 1">
            <a:extLst>
              <a:ext uri="{FF2B5EF4-FFF2-40B4-BE49-F238E27FC236}">
                <a16:creationId xmlns:a16="http://schemas.microsoft.com/office/drawing/2014/main" id="{22724CDD-FCB2-4EAA-8A0E-396EEC2D7AF2}"/>
              </a:ext>
            </a:extLst>
          </p:cNvPr>
          <p:cNvSpPr>
            <a:spLocks noGrp="1"/>
          </p:cNvSpPr>
          <p:nvPr>
            <p:ph idx="1"/>
          </p:nvPr>
        </p:nvSpPr>
        <p:spPr>
          <a:xfrm>
            <a:off x="820483" y="1845892"/>
            <a:ext cx="10588153" cy="4377936"/>
          </a:xfrm>
        </p:spPr>
        <p:txBody>
          <a:bodyPr>
            <a:normAutofit fontScale="70000" lnSpcReduction="20000"/>
          </a:bodyPr>
          <a:lstStyle/>
          <a:p>
            <a:pPr lvl="0"/>
            <a:r>
              <a:rPr lang="en-US" dirty="0"/>
              <a:t>USDA Reducing the Risk of Choking in Young Children at Mealtimes Tip Sheet </a:t>
            </a:r>
          </a:p>
          <a:p>
            <a:pPr marL="457200" lvl="1" indent="0">
              <a:spcAft>
                <a:spcPts val="0"/>
              </a:spcAft>
              <a:buNone/>
            </a:pPr>
            <a:r>
              <a:rPr lang="en-US" dirty="0">
                <a:solidFill>
                  <a:srgbClr val="0070C0"/>
                </a:solidFill>
                <a:hlinkClick r:id="rId3">
                  <a:extLst>
                    <a:ext uri="{A12FA001-AC4F-418D-AE19-62706E023703}">
                      <ahyp:hlinkClr xmlns:ahyp="http://schemas.microsoft.com/office/drawing/2018/hyperlinkcolor" val="tx"/>
                    </a:ext>
                  </a:extLst>
                </a:hlinkClick>
              </a:rPr>
              <a:t>https://wicworks.fns.usda.gov/sites/default/files/media/document/English_ReducingRiskofChokinginYoungChildren.pdf</a:t>
            </a:r>
            <a:r>
              <a:rPr lang="en-US" dirty="0">
                <a:solidFill>
                  <a:srgbClr val="0070C0"/>
                </a:solidFill>
              </a:rPr>
              <a:t> </a:t>
            </a:r>
          </a:p>
          <a:p>
            <a:pPr lvl="0"/>
            <a:r>
              <a:rPr lang="en-US" dirty="0"/>
              <a:t>USDA Team Nutrition Feeding Infants in the Child and Adult Care Food Program Guide, Chapter 9 Choking Prevention</a:t>
            </a:r>
          </a:p>
          <a:p>
            <a:pPr marL="457200" lvl="1" indent="0">
              <a:spcAft>
                <a:spcPts val="0"/>
              </a:spcAft>
              <a:buNone/>
            </a:pPr>
            <a:r>
              <a:rPr lang="en-US" dirty="0">
                <a:solidFill>
                  <a:srgbClr val="0070C0"/>
                </a:solidFill>
                <a:hlinkClick r:id="rId4">
                  <a:extLst>
                    <a:ext uri="{A12FA001-AC4F-418D-AE19-62706E023703}">
                      <ahyp:hlinkClr xmlns:ahyp="http://schemas.microsoft.com/office/drawing/2018/hyperlinkcolor" val="tx"/>
                    </a:ext>
                  </a:extLst>
                </a:hlinkClick>
              </a:rPr>
              <a:t>https://www.fns.usda.gov/tn/feeding-infants-child-and-adult-care-food-program</a:t>
            </a:r>
            <a:r>
              <a:rPr lang="en-US" dirty="0">
                <a:solidFill>
                  <a:srgbClr val="0070C0"/>
                </a:solidFill>
              </a:rPr>
              <a:t> </a:t>
            </a:r>
          </a:p>
          <a:p>
            <a:pPr lvl="0"/>
            <a:r>
              <a:rPr lang="en-US" dirty="0"/>
              <a:t>USDA Team Nutrition Trainer’s Guide, Child and Adult Care Food Program Trainer’s Tools: Feeding Infants, Lesson 8- Infant Feeding Skills and Mo</a:t>
            </a:r>
            <a:r>
              <a:rPr lang="en-US" dirty="0">
                <a:solidFill>
                  <a:srgbClr val="0070C0"/>
                </a:solidFill>
              </a:rPr>
              <a:t>difying Food Textures</a:t>
            </a:r>
          </a:p>
          <a:p>
            <a:pPr marL="457200" lvl="1" indent="0">
              <a:spcAft>
                <a:spcPts val="0"/>
              </a:spcAft>
              <a:buNone/>
            </a:pPr>
            <a:r>
              <a:rPr lang="en-US" dirty="0">
                <a:solidFill>
                  <a:srgbClr val="0070C0"/>
                </a:solidFill>
                <a:hlinkClick r:id="rId5">
                  <a:extLst>
                    <a:ext uri="{A12FA001-AC4F-418D-AE19-62706E023703}">
                      <ahyp:hlinkClr xmlns:ahyp="http://schemas.microsoft.com/office/drawing/2018/hyperlinkcolor" val="tx"/>
                    </a:ext>
                  </a:extLst>
                </a:hlinkClick>
              </a:rPr>
              <a:t>https://www.fns.usda.gov/tn/feeding-infants-cacfp-trainers-tools</a:t>
            </a:r>
            <a:r>
              <a:rPr lang="en-US" dirty="0">
                <a:solidFill>
                  <a:srgbClr val="0070C0"/>
                </a:solidFill>
              </a:rPr>
              <a:t> </a:t>
            </a:r>
          </a:p>
          <a:p>
            <a:pPr lvl="0"/>
            <a:r>
              <a:rPr lang="en-US" dirty="0"/>
              <a:t>For Child Care Providers: Making Foods Safer for Baby Handout adapted from Feeding Infants in the Adult and Child Care Food Program.</a:t>
            </a:r>
          </a:p>
          <a:p>
            <a:pPr marL="457200" lvl="1" indent="0">
              <a:spcAft>
                <a:spcPts val="0"/>
              </a:spcAft>
              <a:buNone/>
            </a:pPr>
            <a:r>
              <a:rPr lang="en-US" dirty="0">
                <a:solidFill>
                  <a:srgbClr val="0070C0"/>
                </a:solidFill>
                <a:hlinkClick r:id="rId4">
                  <a:extLst>
                    <a:ext uri="{A12FA001-AC4F-418D-AE19-62706E023703}">
                      <ahyp:hlinkClr xmlns:ahyp="http://schemas.microsoft.com/office/drawing/2018/hyperlinkcolor" val="tx"/>
                    </a:ext>
                  </a:extLst>
                </a:hlinkClick>
              </a:rPr>
              <a:t>https://www.fns.usda.gov/tn/feeding-infants-child-and-adult-care-food-program</a:t>
            </a:r>
            <a:r>
              <a:rPr lang="en-US" dirty="0">
                <a:solidFill>
                  <a:srgbClr val="0070C0"/>
                </a:solidFill>
              </a:rPr>
              <a:t> </a:t>
            </a:r>
          </a:p>
          <a:p>
            <a:r>
              <a:rPr lang="en-US" dirty="0"/>
              <a:t>Solid Starts website</a:t>
            </a:r>
          </a:p>
          <a:p>
            <a:pPr marL="457200" lvl="1" indent="0">
              <a:spcAft>
                <a:spcPts val="0"/>
              </a:spcAft>
              <a:buNone/>
            </a:pPr>
            <a:r>
              <a:rPr lang="en-US" dirty="0">
                <a:solidFill>
                  <a:srgbClr val="0070C0"/>
                </a:solidFill>
                <a:hlinkClick r:id="rId6">
                  <a:extLst>
                    <a:ext uri="{A12FA001-AC4F-418D-AE19-62706E023703}">
                      <ahyp:hlinkClr xmlns:ahyp="http://schemas.microsoft.com/office/drawing/2018/hyperlinkcolor" val="tx"/>
                    </a:ext>
                  </a:extLst>
                </a:hlinkClick>
              </a:rPr>
              <a:t>https://solidstarts.com/</a:t>
            </a:r>
            <a:r>
              <a:rPr lang="en-US" dirty="0">
                <a:solidFill>
                  <a:srgbClr val="0070C0"/>
                </a:solidFill>
              </a:rPr>
              <a:t> </a:t>
            </a:r>
          </a:p>
          <a:p>
            <a:pPr lvl="0"/>
            <a:endParaRPr lang="en-US" dirty="0"/>
          </a:p>
          <a:p>
            <a:endParaRPr lang="en-US" dirty="0"/>
          </a:p>
          <a:p>
            <a:endParaRPr lang="en-US" dirty="0"/>
          </a:p>
        </p:txBody>
      </p:sp>
    </p:spTree>
    <p:extLst>
      <p:ext uri="{BB962C8B-B14F-4D97-AF65-F5344CB8AC3E}">
        <p14:creationId xmlns:p14="http://schemas.microsoft.com/office/powerpoint/2010/main" val="1854813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4DCED-2945-4290-B70D-D10DBDD3892C}"/>
              </a:ext>
            </a:extLst>
          </p:cNvPr>
          <p:cNvSpPr>
            <a:spLocks noGrp="1"/>
          </p:cNvSpPr>
          <p:nvPr>
            <p:ph type="title"/>
          </p:nvPr>
        </p:nvSpPr>
        <p:spPr/>
        <p:txBody>
          <a:bodyPr/>
          <a:lstStyle/>
          <a:p>
            <a:r>
              <a:rPr lang="en-US" dirty="0"/>
              <a:t>Post Assessment </a:t>
            </a:r>
          </a:p>
        </p:txBody>
      </p:sp>
      <p:sp>
        <p:nvSpPr>
          <p:cNvPr id="2" name="TextBox 1">
            <a:extLst>
              <a:ext uri="{FF2B5EF4-FFF2-40B4-BE49-F238E27FC236}">
                <a16:creationId xmlns:a16="http://schemas.microsoft.com/office/drawing/2014/main" id="{B44B8BA0-44B5-44FB-85AC-582C57F50384}"/>
              </a:ext>
            </a:extLst>
          </p:cNvPr>
          <p:cNvSpPr txBox="1"/>
          <p:nvPr/>
        </p:nvSpPr>
        <p:spPr>
          <a:xfrm>
            <a:off x="1617649" y="580101"/>
            <a:ext cx="8459111" cy="1077218"/>
          </a:xfrm>
          <a:prstGeom prst="rect">
            <a:avLst/>
          </a:prstGeom>
          <a:solidFill>
            <a:schemeClr val="bg1"/>
          </a:solidFill>
        </p:spPr>
        <p:txBody>
          <a:bodyPr wrap="none" rtlCol="0">
            <a:spAutoFit/>
          </a:bodyPr>
          <a:lstStyle/>
          <a:p>
            <a:r>
              <a:rPr lang="en-US" sz="3200" dirty="0"/>
              <a:t>True or False:  </a:t>
            </a:r>
          </a:p>
          <a:p>
            <a:r>
              <a:rPr lang="en-US" sz="3200" dirty="0"/>
              <a:t>Gagging is a natural reflex that prevents choking. </a:t>
            </a:r>
          </a:p>
        </p:txBody>
      </p:sp>
      <p:sp>
        <p:nvSpPr>
          <p:cNvPr id="5" name="TextBox 4">
            <a:extLst>
              <a:ext uri="{FF2B5EF4-FFF2-40B4-BE49-F238E27FC236}">
                <a16:creationId xmlns:a16="http://schemas.microsoft.com/office/drawing/2014/main" id="{7E7A73D5-A15E-4A48-B793-C34D8703DE80}"/>
              </a:ext>
            </a:extLst>
          </p:cNvPr>
          <p:cNvSpPr txBox="1"/>
          <p:nvPr/>
        </p:nvSpPr>
        <p:spPr>
          <a:xfrm>
            <a:off x="909702" y="338078"/>
            <a:ext cx="10360404" cy="2862322"/>
          </a:xfrm>
          <a:prstGeom prst="rect">
            <a:avLst/>
          </a:prstGeom>
          <a:solidFill>
            <a:schemeClr val="bg1"/>
          </a:solidFill>
        </p:spPr>
        <p:txBody>
          <a:bodyPr wrap="square" rtlCol="0">
            <a:spAutoFit/>
          </a:bodyPr>
          <a:lstStyle/>
          <a:p>
            <a:r>
              <a:rPr lang="en-US" sz="3000" dirty="0"/>
              <a:t>Which of the following are signs an infant is developmentally ready to start solid foods? </a:t>
            </a:r>
          </a:p>
          <a:p>
            <a:pPr marL="461963" indent="-461963">
              <a:buFont typeface="+mj-lt"/>
              <a:buAutoNum type="alphaUcPeriod"/>
            </a:pPr>
            <a:r>
              <a:rPr lang="en-US" sz="3000" dirty="0"/>
              <a:t>Able to sit in a high chair and hold his or her head up</a:t>
            </a:r>
          </a:p>
          <a:p>
            <a:pPr marL="461963" indent="-461963">
              <a:buFont typeface="+mj-lt"/>
              <a:buAutoNum type="alphaUcPeriod"/>
            </a:pPr>
            <a:r>
              <a:rPr lang="en-US" sz="3000" dirty="0"/>
              <a:t>Able to move his or her tongue to help swallow food</a:t>
            </a:r>
          </a:p>
          <a:p>
            <a:pPr marL="461963" indent="-461963">
              <a:buFont typeface="+mj-lt"/>
              <a:buAutoNum type="alphaUcPeriod"/>
            </a:pPr>
            <a:r>
              <a:rPr lang="en-US" sz="3000" dirty="0"/>
              <a:t>Opens mouth when foods come towards him or her</a:t>
            </a:r>
          </a:p>
          <a:p>
            <a:pPr marL="461963" indent="-461963">
              <a:buFont typeface="+mj-lt"/>
              <a:buAutoNum type="alphaUcPeriod"/>
            </a:pPr>
            <a:r>
              <a:rPr lang="en-US" sz="3000" dirty="0"/>
              <a:t>All of the above</a:t>
            </a:r>
          </a:p>
        </p:txBody>
      </p:sp>
      <p:sp>
        <p:nvSpPr>
          <p:cNvPr id="6" name="Rectangle 5">
            <a:extLst>
              <a:ext uri="{FF2B5EF4-FFF2-40B4-BE49-F238E27FC236}">
                <a16:creationId xmlns:a16="http://schemas.microsoft.com/office/drawing/2014/main" id="{3BB6AC06-7758-454B-B3CB-FC13938069D5}"/>
              </a:ext>
            </a:extLst>
          </p:cNvPr>
          <p:cNvSpPr/>
          <p:nvPr/>
        </p:nvSpPr>
        <p:spPr>
          <a:xfrm>
            <a:off x="1617649" y="607534"/>
            <a:ext cx="850129" cy="538609"/>
          </a:xfrm>
          <a:prstGeom prst="rect">
            <a:avLst/>
          </a:prstGeom>
          <a:solidFill>
            <a:schemeClr val="accent4">
              <a:lumMod val="60000"/>
              <a:lumOff val="40000"/>
              <a:alpha val="5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B60433-6A69-4B7A-80E1-B3BFF73F2F69}"/>
              </a:ext>
            </a:extLst>
          </p:cNvPr>
          <p:cNvSpPr/>
          <p:nvPr/>
        </p:nvSpPr>
        <p:spPr>
          <a:xfrm>
            <a:off x="806116" y="2671010"/>
            <a:ext cx="3356810" cy="529389"/>
          </a:xfrm>
          <a:prstGeom prst="rect">
            <a:avLst/>
          </a:prstGeom>
          <a:solidFill>
            <a:schemeClr val="accent4">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A1F0700-5C0A-43E6-8A0D-D4EE1EB128B5}"/>
              </a:ext>
            </a:extLst>
          </p:cNvPr>
          <p:cNvSpPr txBox="1"/>
          <p:nvPr/>
        </p:nvSpPr>
        <p:spPr>
          <a:xfrm>
            <a:off x="921894" y="365510"/>
            <a:ext cx="9313807" cy="2862322"/>
          </a:xfrm>
          <a:prstGeom prst="rect">
            <a:avLst/>
          </a:prstGeom>
          <a:solidFill>
            <a:schemeClr val="bg1"/>
          </a:solidFill>
        </p:spPr>
        <p:txBody>
          <a:bodyPr wrap="square" rtlCol="0">
            <a:spAutoFit/>
          </a:bodyPr>
          <a:lstStyle/>
          <a:p>
            <a:r>
              <a:rPr lang="en-US" sz="3000" dirty="0"/>
              <a:t>Cut soft foods into small pieces no larger than how many inches to reduce the risk of choking? </a:t>
            </a:r>
          </a:p>
          <a:p>
            <a:pPr marL="461963" indent="-461963">
              <a:buFont typeface="+mj-lt"/>
              <a:buAutoNum type="alphaUcPeriod"/>
            </a:pPr>
            <a:r>
              <a:rPr lang="en-US" sz="3000" dirty="0"/>
              <a:t>1 inch</a:t>
            </a:r>
          </a:p>
          <a:p>
            <a:pPr marL="461963" indent="-461963">
              <a:buFont typeface="+mj-lt"/>
              <a:buAutoNum type="alphaUcPeriod"/>
            </a:pPr>
            <a:r>
              <a:rPr lang="en-US" sz="3000" dirty="0"/>
              <a:t>¾ inch</a:t>
            </a:r>
          </a:p>
          <a:p>
            <a:pPr marL="461963" indent="-461963">
              <a:buFont typeface="+mj-lt"/>
              <a:buAutoNum type="alphaUcPeriod"/>
            </a:pPr>
            <a:r>
              <a:rPr lang="en-US" sz="3000" dirty="0"/>
              <a:t>½ inch</a:t>
            </a:r>
          </a:p>
          <a:p>
            <a:pPr marL="461963" indent="-461963">
              <a:buFont typeface="+mj-lt"/>
              <a:buAutoNum type="alphaUcPeriod"/>
            </a:pPr>
            <a:r>
              <a:rPr lang="en-US" sz="3000" dirty="0"/>
              <a:t>¼ inch</a:t>
            </a:r>
          </a:p>
        </p:txBody>
      </p:sp>
      <p:sp>
        <p:nvSpPr>
          <p:cNvPr id="11" name="Rectangle 10">
            <a:extLst>
              <a:ext uri="{FF2B5EF4-FFF2-40B4-BE49-F238E27FC236}">
                <a16:creationId xmlns:a16="http://schemas.microsoft.com/office/drawing/2014/main" id="{84A51CFB-E8BB-462C-868F-7BFA378EBAC2}"/>
              </a:ext>
            </a:extLst>
          </p:cNvPr>
          <p:cNvSpPr/>
          <p:nvPr/>
        </p:nvSpPr>
        <p:spPr>
          <a:xfrm>
            <a:off x="909702" y="2218867"/>
            <a:ext cx="1857561" cy="529389"/>
          </a:xfrm>
          <a:prstGeom prst="rect">
            <a:avLst/>
          </a:prstGeom>
          <a:solidFill>
            <a:schemeClr val="accent4">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F72E1A-DB18-4D82-BD7D-547EEB3DDA3F}"/>
              </a:ext>
            </a:extLst>
          </p:cNvPr>
          <p:cNvSpPr txBox="1"/>
          <p:nvPr/>
        </p:nvSpPr>
        <p:spPr>
          <a:xfrm>
            <a:off x="499162" y="365510"/>
            <a:ext cx="11207469" cy="2862322"/>
          </a:xfrm>
          <a:prstGeom prst="rect">
            <a:avLst/>
          </a:prstGeom>
          <a:solidFill>
            <a:schemeClr val="bg1"/>
          </a:solidFill>
        </p:spPr>
        <p:txBody>
          <a:bodyPr wrap="square" rtlCol="0">
            <a:spAutoFit/>
          </a:bodyPr>
          <a:lstStyle/>
          <a:p>
            <a:r>
              <a:rPr lang="en-US" sz="3000" dirty="0"/>
              <a:t>All of the following finger foods are creditable in the CACFP infant meal pattern and can be prepared the right way to avoid choking, except: </a:t>
            </a:r>
          </a:p>
          <a:p>
            <a:pPr marL="461963" indent="-461963">
              <a:buFont typeface="+mj-lt"/>
              <a:buAutoNum type="alphaUcPeriod"/>
            </a:pPr>
            <a:r>
              <a:rPr lang="en-US" sz="3000" dirty="0"/>
              <a:t>Small strips of bread </a:t>
            </a:r>
          </a:p>
          <a:p>
            <a:pPr marL="461963" indent="-461963">
              <a:buFont typeface="+mj-lt"/>
              <a:buAutoNum type="alphaUcPeriod"/>
            </a:pPr>
            <a:r>
              <a:rPr lang="en-US" sz="3000" dirty="0"/>
              <a:t>Grapes cut into quarters </a:t>
            </a:r>
          </a:p>
          <a:p>
            <a:pPr marL="461963" indent="-461963">
              <a:buFont typeface="+mj-lt"/>
              <a:buAutoNum type="alphaUcPeriod"/>
            </a:pPr>
            <a:r>
              <a:rPr lang="en-US" sz="3000" dirty="0"/>
              <a:t>Peanut butter or other nut butters </a:t>
            </a:r>
          </a:p>
          <a:p>
            <a:pPr marL="461963" indent="-461963">
              <a:buFont typeface="+mj-lt"/>
              <a:buAutoNum type="alphaUcPeriod"/>
            </a:pPr>
            <a:r>
              <a:rPr lang="en-US" sz="3000" dirty="0"/>
              <a:t>Soft cooked, chopped vegetables </a:t>
            </a:r>
          </a:p>
        </p:txBody>
      </p:sp>
      <p:sp>
        <p:nvSpPr>
          <p:cNvPr id="12" name="Rectangle 11">
            <a:extLst>
              <a:ext uri="{FF2B5EF4-FFF2-40B4-BE49-F238E27FC236}">
                <a16:creationId xmlns:a16="http://schemas.microsoft.com/office/drawing/2014/main" id="{A011DFB5-B912-4E98-ADFB-82C89E9CA1CA}"/>
              </a:ext>
            </a:extLst>
          </p:cNvPr>
          <p:cNvSpPr/>
          <p:nvPr/>
        </p:nvSpPr>
        <p:spPr>
          <a:xfrm>
            <a:off x="499162" y="2250793"/>
            <a:ext cx="5677086" cy="451818"/>
          </a:xfrm>
          <a:prstGeom prst="rect">
            <a:avLst/>
          </a:prstGeom>
          <a:solidFill>
            <a:schemeClr val="accent4">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7D4C41-F58F-42F5-92C2-A45DF92A17D4}"/>
              </a:ext>
            </a:extLst>
          </p:cNvPr>
          <p:cNvSpPr txBox="1"/>
          <p:nvPr/>
        </p:nvSpPr>
        <p:spPr>
          <a:xfrm>
            <a:off x="485369" y="423048"/>
            <a:ext cx="11354173" cy="4708981"/>
          </a:xfrm>
          <a:prstGeom prst="rect">
            <a:avLst/>
          </a:prstGeom>
          <a:solidFill>
            <a:schemeClr val="bg1"/>
          </a:solidFill>
        </p:spPr>
        <p:txBody>
          <a:bodyPr wrap="square" rtlCol="0">
            <a:spAutoFit/>
          </a:bodyPr>
          <a:lstStyle/>
          <a:p>
            <a:r>
              <a:rPr lang="en-US" sz="3000" dirty="0"/>
              <a:t>A parent brings in a container of whole grapes for her 11-month-old. To build a good partnership with the family, which of the responses may be better to say? </a:t>
            </a:r>
          </a:p>
          <a:p>
            <a:pPr marL="461963" indent="-461963">
              <a:buFont typeface="+mj-lt"/>
              <a:buAutoNum type="alphaUcPeriod"/>
            </a:pPr>
            <a:r>
              <a:rPr lang="en-US" sz="3000" dirty="0"/>
              <a:t>I will be happy to serve these to your child at the next meal, just as they are. </a:t>
            </a:r>
          </a:p>
          <a:p>
            <a:pPr marL="461963" indent="-461963">
              <a:buFont typeface="+mj-lt"/>
              <a:buAutoNum type="alphaUcPeriod"/>
            </a:pPr>
            <a:r>
              <a:rPr lang="en-US" sz="3000" dirty="0"/>
              <a:t>Fruits are always an excellent choice. To make these safer and reduce choking risk, I will cut these grapes in quarters before I serve them to your child. </a:t>
            </a:r>
          </a:p>
          <a:p>
            <a:pPr marL="461963" indent="-461963">
              <a:buFont typeface="+mj-lt"/>
              <a:buAutoNum type="alphaUcPeriod"/>
            </a:pPr>
            <a:r>
              <a:rPr lang="en-US" sz="3000" dirty="0"/>
              <a:t>Grapes are not creditable in the CACFP infant meal pattern. </a:t>
            </a:r>
          </a:p>
          <a:p>
            <a:pPr marL="461963" indent="-461963">
              <a:buFont typeface="+mj-lt"/>
              <a:buAutoNum type="alphaUcPeriod"/>
            </a:pPr>
            <a:r>
              <a:rPr lang="en-US" sz="3000" dirty="0"/>
              <a:t>None of the above</a:t>
            </a:r>
          </a:p>
        </p:txBody>
      </p:sp>
      <p:sp>
        <p:nvSpPr>
          <p:cNvPr id="13" name="Rectangle 12">
            <a:extLst>
              <a:ext uri="{FF2B5EF4-FFF2-40B4-BE49-F238E27FC236}">
                <a16:creationId xmlns:a16="http://schemas.microsoft.com/office/drawing/2014/main" id="{CBB7B6D1-C7AA-41F6-ADFE-EB41EAD84F8E}"/>
              </a:ext>
            </a:extLst>
          </p:cNvPr>
          <p:cNvSpPr/>
          <p:nvPr/>
        </p:nvSpPr>
        <p:spPr>
          <a:xfrm>
            <a:off x="348916" y="2748256"/>
            <a:ext cx="11490626" cy="1407134"/>
          </a:xfrm>
          <a:prstGeom prst="rect">
            <a:avLst/>
          </a:prstGeom>
          <a:solidFill>
            <a:schemeClr val="accent4">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1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P spid="6" grpId="0" animBg="1"/>
      <p:bldP spid="6" grpId="1" animBg="1"/>
      <p:bldP spid="10" grpId="0" animBg="1"/>
      <p:bldP spid="10" grpId="1" animBg="1"/>
      <p:bldP spid="7" grpId="0" animBg="1"/>
      <p:bldP spid="7" grpId="1" animBg="1"/>
      <p:bldP spid="11" grpId="0" animBg="1"/>
      <p:bldP spid="11" grpId="1" animBg="1"/>
      <p:bldP spid="8" grpId="0" animBg="1"/>
      <p:bldP spid="8" grpId="1" animBg="1"/>
      <p:bldP spid="12" grpId="0" animBg="1"/>
      <p:bldP spid="12" grpId="1" animBg="1"/>
      <p:bldP spid="9" grpId="0" animBg="1"/>
      <p:bldP spid="9" grpId="1" animBg="1"/>
      <p:bldP spid="13" grpId="0" animBg="1"/>
      <p:bldP spid="1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3EC6E-C285-4C1E-B693-F36AEB5941C4}"/>
              </a:ext>
            </a:extLst>
          </p:cNvPr>
          <p:cNvSpPr>
            <a:spLocks noGrp="1"/>
          </p:cNvSpPr>
          <p:nvPr>
            <p:ph type="title"/>
          </p:nvPr>
        </p:nvSpPr>
        <p:spPr/>
        <p:txBody>
          <a:bodyPr/>
          <a:lstStyle/>
          <a:p>
            <a:r>
              <a:rPr lang="en-US" dirty="0"/>
              <a:t>Prevention is Key!</a:t>
            </a:r>
          </a:p>
        </p:txBody>
      </p:sp>
      <p:sp>
        <p:nvSpPr>
          <p:cNvPr id="5" name="Content Placeholder 4">
            <a:extLst>
              <a:ext uri="{FF2B5EF4-FFF2-40B4-BE49-F238E27FC236}">
                <a16:creationId xmlns:a16="http://schemas.microsoft.com/office/drawing/2014/main" id="{07993294-A674-4E8B-9293-F6CAC4506297}"/>
              </a:ext>
            </a:extLst>
          </p:cNvPr>
          <p:cNvSpPr>
            <a:spLocks noGrp="1"/>
          </p:cNvSpPr>
          <p:nvPr>
            <p:ph idx="1"/>
          </p:nvPr>
        </p:nvSpPr>
        <p:spPr>
          <a:xfrm>
            <a:off x="4994564" y="1845892"/>
            <a:ext cx="6414072" cy="4377936"/>
          </a:xfrm>
        </p:spPr>
        <p:txBody>
          <a:bodyPr/>
          <a:lstStyle/>
          <a:p>
            <a:r>
              <a:rPr lang="en-US" dirty="0"/>
              <a:t>During meal time</a:t>
            </a:r>
          </a:p>
          <a:p>
            <a:r>
              <a:rPr lang="en-US" dirty="0"/>
              <a:t>Safe behaviors and meal time expectations</a:t>
            </a:r>
          </a:p>
          <a:p>
            <a:r>
              <a:rPr lang="en-US" dirty="0"/>
              <a:t>Food preparation </a:t>
            </a:r>
          </a:p>
          <a:p>
            <a:endParaRPr lang="en-US" dirty="0"/>
          </a:p>
        </p:txBody>
      </p:sp>
      <p:pic>
        <p:nvPicPr>
          <p:cNvPr id="4" name="Picture 3">
            <a:extLst>
              <a:ext uri="{FF2B5EF4-FFF2-40B4-BE49-F238E27FC236}">
                <a16:creationId xmlns:a16="http://schemas.microsoft.com/office/drawing/2014/main" id="{51991EDC-E88B-446F-91B3-0484C4662BF3}"/>
              </a:ext>
            </a:extLst>
          </p:cNvPr>
          <p:cNvPicPr>
            <a:picLocks noChangeAspect="1"/>
          </p:cNvPicPr>
          <p:nvPr/>
        </p:nvPicPr>
        <p:blipFill>
          <a:blip r:embed="rId3"/>
          <a:stretch>
            <a:fillRect/>
          </a:stretch>
        </p:blipFill>
        <p:spPr>
          <a:xfrm>
            <a:off x="1262359" y="1845892"/>
            <a:ext cx="3425669" cy="40422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8638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Title 3">
            <a:extLst>
              <a:ext uri="{FF2B5EF4-FFF2-40B4-BE49-F238E27FC236}">
                <a16:creationId xmlns:a16="http://schemas.microsoft.com/office/drawing/2014/main" id="{63F96AF6-5D9A-4537-A3A1-A9F05A7532F2}"/>
              </a:ext>
            </a:extLst>
          </p:cNvPr>
          <p:cNvSpPr>
            <a:spLocks noGrp="1" noChangeArrowheads="1"/>
          </p:cNvSpPr>
          <p:nvPr>
            <p:ph type="title"/>
          </p:nvPr>
        </p:nvSpPr>
        <p:spPr/>
        <p:txBody>
          <a:bodyPr>
            <a:normAutofit/>
          </a:bodyPr>
          <a:lstStyle/>
          <a:p>
            <a:r>
              <a:rPr lang="en-US" altLang="en-US" dirty="0"/>
              <a:t>USDA Nondiscrimination Statement</a:t>
            </a:r>
          </a:p>
        </p:txBody>
      </p:sp>
      <p:sp>
        <p:nvSpPr>
          <p:cNvPr id="7" name="Content Placeholder 6">
            <a:extLst>
              <a:ext uri="{FF2B5EF4-FFF2-40B4-BE49-F238E27FC236}">
                <a16:creationId xmlns:a16="http://schemas.microsoft.com/office/drawing/2014/main" id="{442DA3BD-4EB8-484E-89EE-0D8A6938B488}"/>
              </a:ext>
            </a:extLst>
          </p:cNvPr>
          <p:cNvSpPr>
            <a:spLocks noGrp="1"/>
          </p:cNvSpPr>
          <p:nvPr>
            <p:ph idx="1"/>
          </p:nvPr>
        </p:nvSpPr>
        <p:spPr>
          <a:xfrm>
            <a:off x="783364" y="1406770"/>
            <a:ext cx="10862268" cy="4976692"/>
          </a:xfrm>
        </p:spPr>
        <p:txBody>
          <a:bodyPr>
            <a:noAutofit/>
          </a:bodyPr>
          <a:lstStyle/>
          <a:p>
            <a:pPr marL="46038" lvl="0" indent="0">
              <a:spcBef>
                <a:spcPts val="0"/>
              </a:spcBef>
              <a:buNone/>
            </a:pPr>
            <a:r>
              <a:rPr lang="en-US" sz="13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46038" lvl="0" indent="0">
              <a:spcBef>
                <a:spcPts val="0"/>
              </a:spcBef>
              <a:buNone/>
            </a:pPr>
            <a:endParaRPr lang="en-US" sz="1000" dirty="0"/>
          </a:p>
          <a:p>
            <a:pPr marL="46038" lvl="0" indent="0">
              <a:spcBef>
                <a:spcPts val="0"/>
              </a:spcBef>
              <a:buNone/>
            </a:pPr>
            <a:r>
              <a:rPr lang="en-US" sz="13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pPr marL="46038" lvl="0" indent="0">
              <a:spcBef>
                <a:spcPts val="0"/>
              </a:spcBef>
              <a:buNone/>
            </a:pPr>
            <a:endParaRPr lang="en-US" sz="1000" dirty="0"/>
          </a:p>
          <a:p>
            <a:pPr marL="46038" lvl="0" indent="0">
              <a:spcBef>
                <a:spcPts val="0"/>
              </a:spcBef>
              <a:buNone/>
            </a:pPr>
            <a:r>
              <a:rPr lang="en-US" sz="1300" dirty="0"/>
              <a:t>To file a program complaint of discrimination, complete the </a:t>
            </a:r>
            <a:r>
              <a:rPr lang="en-US" sz="1300" dirty="0">
                <a:hlinkClick r:id="rId3"/>
              </a:rPr>
              <a:t>USDA Program Discrimination Complaint Form</a:t>
            </a:r>
            <a:r>
              <a:rPr lang="en-US" sz="1300" dirty="0"/>
              <a:t>, (AD-3027) found online at: </a:t>
            </a:r>
            <a:r>
              <a:rPr lang="en-US" sz="1300" dirty="0">
                <a:hlinkClick r:id="rId4" tooltip="Link USDA Office of the Assistant Secretary for Civil Rights webpage for information about customer complaint filing"/>
              </a:rPr>
              <a:t>https://www.usda.gov/oascr/how-to-file-a-program-discrimination-complaint</a:t>
            </a:r>
            <a:r>
              <a:rPr lang="en-US" sz="1300" dirty="0"/>
              <a:t>, and at any USDA office, or write a letter addressed to USDA and provide in the letter all of the information requested in the form.  To request a copy of the complaint form, call (866) 632-9992. Submit your completed form or letter to USDA by: </a:t>
            </a:r>
          </a:p>
          <a:p>
            <a:pPr marL="46038" lvl="0" indent="0">
              <a:spcBef>
                <a:spcPts val="0"/>
              </a:spcBef>
              <a:buNone/>
            </a:pPr>
            <a:r>
              <a:rPr lang="en-US" sz="1300" dirty="0"/>
              <a:t> </a:t>
            </a:r>
          </a:p>
          <a:p>
            <a:pPr marL="403225" lvl="0" indent="-357188">
              <a:spcBef>
                <a:spcPts val="0"/>
              </a:spcBef>
              <a:buFont typeface="+mj-lt"/>
              <a:buAutoNum type="arabicParenR"/>
            </a:pPr>
            <a:r>
              <a:rPr lang="en-US" sz="1300" dirty="0"/>
              <a:t>Mail: U.S. Department of Agriculture </a:t>
            </a:r>
          </a:p>
          <a:p>
            <a:pPr marL="403225" lvl="0" indent="0">
              <a:spcBef>
                <a:spcPts val="0"/>
              </a:spcBef>
              <a:buNone/>
            </a:pPr>
            <a:r>
              <a:rPr lang="en-US" sz="1300" dirty="0"/>
              <a:t>Office of the Assistant Secretary for Civil Rights </a:t>
            </a:r>
          </a:p>
          <a:p>
            <a:pPr marL="403225" lvl="0" indent="0">
              <a:spcBef>
                <a:spcPts val="0"/>
              </a:spcBef>
              <a:buNone/>
            </a:pPr>
            <a:r>
              <a:rPr lang="en-US" sz="1300" dirty="0"/>
              <a:t>1400 Independence Avenue, SW </a:t>
            </a:r>
          </a:p>
          <a:p>
            <a:pPr marL="403225" lvl="0" indent="0">
              <a:spcBef>
                <a:spcPts val="0"/>
              </a:spcBef>
              <a:buNone/>
            </a:pPr>
            <a:r>
              <a:rPr lang="en-US" sz="1300" dirty="0"/>
              <a:t>Washington, D.C. 20250-9410;</a:t>
            </a:r>
          </a:p>
          <a:p>
            <a:pPr marL="46038" lvl="0" indent="0">
              <a:spcBef>
                <a:spcPts val="0"/>
              </a:spcBef>
              <a:buNone/>
            </a:pPr>
            <a:endParaRPr lang="en-US" sz="1000" dirty="0"/>
          </a:p>
          <a:p>
            <a:pPr marL="403225" lvl="0" indent="-358775">
              <a:spcBef>
                <a:spcPts val="0"/>
              </a:spcBef>
              <a:buFont typeface="+mj-lt"/>
              <a:buAutoNum type="arabicParenR" startAt="2"/>
            </a:pPr>
            <a:r>
              <a:rPr lang="en-US" sz="1300" dirty="0"/>
              <a:t>Fax: (202) 690-7442; or </a:t>
            </a:r>
          </a:p>
          <a:p>
            <a:pPr marL="46038" lvl="0" indent="0">
              <a:spcBef>
                <a:spcPts val="0"/>
              </a:spcBef>
              <a:buNone/>
            </a:pPr>
            <a:endParaRPr lang="en-US" sz="1000" dirty="0"/>
          </a:p>
          <a:p>
            <a:pPr marL="403225" lvl="0" indent="-358775">
              <a:spcBef>
                <a:spcPts val="0"/>
              </a:spcBef>
              <a:buFont typeface="+mj-lt"/>
              <a:buAutoNum type="arabicParenR" startAt="3"/>
            </a:pPr>
            <a:r>
              <a:rPr lang="en-US" sz="1300" dirty="0"/>
              <a:t>Email: </a:t>
            </a:r>
            <a:r>
              <a:rPr lang="en-US" sz="1300" dirty="0">
                <a:hlinkClick r:id="rId5">
                  <a:extLst>
                    <a:ext uri="{A12FA001-AC4F-418D-AE19-62706E023703}">
                      <ahyp:hlinkClr xmlns:ahyp="http://schemas.microsoft.com/office/drawing/2018/hyperlinkcolor" val="tx"/>
                    </a:ext>
                  </a:extLst>
                </a:hlinkClick>
              </a:rPr>
              <a:t>program.intake@usda.gov</a:t>
            </a:r>
            <a:r>
              <a:rPr lang="en-US" sz="1300" dirty="0"/>
              <a:t>. </a:t>
            </a:r>
          </a:p>
          <a:p>
            <a:pPr lvl="0">
              <a:spcBef>
                <a:spcPts val="0"/>
              </a:spcBef>
            </a:pPr>
            <a:endParaRPr lang="en-US" sz="1000" dirty="0"/>
          </a:p>
          <a:p>
            <a:pPr marL="46038" lvl="0" indent="0">
              <a:spcBef>
                <a:spcPts val="0"/>
              </a:spcBef>
              <a:buNone/>
            </a:pPr>
            <a:r>
              <a:rPr lang="en-US" sz="1300" dirty="0"/>
              <a:t>This institution is an equal opportunity provider.</a:t>
            </a:r>
          </a:p>
        </p:txBody>
      </p:sp>
      <p:pic>
        <p:nvPicPr>
          <p:cNvPr id="375812" name="Content Placeholder 3">
            <a:extLst>
              <a:ext uri="{FF2B5EF4-FFF2-40B4-BE49-F238E27FC236}">
                <a16:creationId xmlns:a16="http://schemas.microsoft.com/office/drawing/2014/main" id="{E08155A9-118A-4FF6-B538-76C5C7E8EF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93496" y="5167041"/>
            <a:ext cx="12223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488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DB7660-0496-4487-B2AC-20A35B75311E}"/>
              </a:ext>
            </a:extLst>
          </p:cNvPr>
          <p:cNvPicPr>
            <a:picLocks noChangeAspect="1"/>
          </p:cNvPicPr>
          <p:nvPr/>
        </p:nvPicPr>
        <p:blipFill>
          <a:blip r:embed="rId3"/>
          <a:stretch>
            <a:fillRect/>
          </a:stretch>
        </p:blipFill>
        <p:spPr>
          <a:xfrm>
            <a:off x="8805374" y="516134"/>
            <a:ext cx="2155397" cy="1784723"/>
          </a:xfrm>
          <a:prstGeom prst="rect">
            <a:avLst/>
          </a:prstGeom>
          <a:ln>
            <a:solidFill>
              <a:schemeClr val="bg1">
                <a:lumMod val="75000"/>
              </a:schemeClr>
            </a:solidFill>
          </a:ln>
        </p:spPr>
      </p:pic>
      <p:sp>
        <p:nvSpPr>
          <p:cNvPr id="186371" name="Rectangle 2">
            <a:extLst>
              <a:ext uri="{FF2B5EF4-FFF2-40B4-BE49-F238E27FC236}">
                <a16:creationId xmlns:a16="http://schemas.microsoft.com/office/drawing/2014/main" id="{E7EBFA9B-7F52-4264-B76D-44247BE70CBA}"/>
              </a:ext>
            </a:extLst>
          </p:cNvPr>
          <p:cNvSpPr>
            <a:spLocks noGrp="1"/>
          </p:cNvSpPr>
          <p:nvPr>
            <p:ph type="title"/>
          </p:nvPr>
        </p:nvSpPr>
        <p:spPr/>
        <p:txBody>
          <a:bodyPr/>
          <a:lstStyle/>
          <a:p>
            <a:pPr algn="l"/>
            <a:r>
              <a:rPr lang="en-US" altLang="en-US" dirty="0"/>
              <a:t>Class Attendance</a:t>
            </a:r>
          </a:p>
        </p:txBody>
      </p:sp>
      <p:sp>
        <p:nvSpPr>
          <p:cNvPr id="303107" name="Rectangle 3">
            <a:extLst>
              <a:ext uri="{FF2B5EF4-FFF2-40B4-BE49-F238E27FC236}">
                <a16:creationId xmlns:a16="http://schemas.microsoft.com/office/drawing/2014/main" id="{EBD7EF44-5A55-4DCF-B093-BD406FAAE07B}"/>
              </a:ext>
            </a:extLst>
          </p:cNvPr>
          <p:cNvSpPr>
            <a:spLocks noGrp="1" noChangeArrowheads="1"/>
          </p:cNvSpPr>
          <p:nvPr>
            <p:ph idx="1"/>
          </p:nvPr>
        </p:nvSpPr>
        <p:spPr>
          <a:xfrm>
            <a:off x="820484" y="1845892"/>
            <a:ext cx="8756654" cy="4377936"/>
          </a:xfrm>
        </p:spPr>
        <p:txBody>
          <a:bodyPr/>
          <a:lstStyle/>
          <a:p>
            <a:pPr marL="46038" indent="0">
              <a:buNone/>
            </a:pPr>
            <a:r>
              <a:rPr lang="en-US" altLang="en-US" dirty="0">
                <a:hlinkClick r:id="rId4"/>
              </a:rPr>
              <a:t>https://www.surveymonkey.com/r/DFSRPQC</a:t>
            </a:r>
            <a:r>
              <a:rPr lang="en-US" altLang="en-US" dirty="0"/>
              <a:t> </a:t>
            </a:r>
          </a:p>
        </p:txBody>
      </p:sp>
      <p:sp>
        <p:nvSpPr>
          <p:cNvPr id="3" name="TextBox 2">
            <a:extLst>
              <a:ext uri="{FF2B5EF4-FFF2-40B4-BE49-F238E27FC236}">
                <a16:creationId xmlns:a16="http://schemas.microsoft.com/office/drawing/2014/main" id="{73F32A43-D598-4784-9C4D-2E6872806CA2}"/>
              </a:ext>
            </a:extLst>
          </p:cNvPr>
          <p:cNvSpPr txBox="1"/>
          <p:nvPr/>
        </p:nvSpPr>
        <p:spPr>
          <a:xfrm>
            <a:off x="1141470" y="3016746"/>
            <a:ext cx="6190983" cy="3231654"/>
          </a:xfrm>
          <a:prstGeom prst="rect">
            <a:avLst/>
          </a:prstGeom>
          <a:solidFill>
            <a:schemeClr val="bg1">
              <a:lumMod val="85000"/>
            </a:schemeClr>
          </a:solidFill>
          <a:ln>
            <a:solidFill>
              <a:schemeClr val="accent1"/>
            </a:solidFill>
          </a:ln>
        </p:spPr>
        <p:txBody>
          <a:bodyPr wrap="square">
            <a:spAutoFit/>
          </a:bodyPr>
          <a:lstStyle/>
          <a:p>
            <a:pPr algn="ctr">
              <a:defRPr/>
            </a:pPr>
            <a:endParaRPr lang="en-US" dirty="0"/>
          </a:p>
          <a:p>
            <a:pPr algn="ctr">
              <a:defRPr/>
            </a:pPr>
            <a:r>
              <a:rPr lang="en-US" sz="2000" dirty="0">
                <a:latin typeface="Open Sans" panose="020B0606030504020204" pitchFamily="34" charset="0"/>
                <a:ea typeface="Open Sans" panose="020B0606030504020204" pitchFamily="34" charset="0"/>
                <a:cs typeface="Open Sans" panose="020B0606030504020204" pitchFamily="34" charset="0"/>
              </a:rPr>
              <a:t>Thank you for Attending!</a:t>
            </a:r>
          </a:p>
          <a:p>
            <a:pPr algn="ctr">
              <a:defRPr/>
            </a:pPr>
            <a:endParaRPr lang="en-US" sz="2000"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40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Please contact us whenever you need assistance.</a:t>
            </a:r>
          </a:p>
          <a:p>
            <a:pPr algn="ctr">
              <a:defRP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ctr">
              <a:defRPr/>
            </a:pPr>
            <a:r>
              <a:rPr lang="en-US" sz="2000" dirty="0">
                <a:latin typeface="Open Sans" panose="020B0606030504020204" pitchFamily="34" charset="0"/>
                <a:ea typeface="Open Sans" panose="020B0606030504020204" pitchFamily="34" charset="0"/>
                <a:cs typeface="Open Sans" panose="020B0606030504020204" pitchFamily="34" charset="0"/>
              </a:rPr>
              <a:t>785-296-2276</a:t>
            </a:r>
          </a:p>
          <a:p>
            <a:pPr algn="ctr">
              <a:defRPr/>
            </a:pPr>
            <a:r>
              <a:rPr lang="en-US" sz="2000" dirty="0">
                <a:latin typeface="Open Sans" panose="020B0606030504020204" pitchFamily="34" charset="0"/>
                <a:ea typeface="Open Sans" panose="020B0606030504020204" pitchFamily="34" charset="0"/>
                <a:cs typeface="Open Sans" panose="020B0606030504020204" pitchFamily="34" charset="0"/>
              </a:rPr>
              <a:t>Child Nutrition &amp; Wellness</a:t>
            </a:r>
          </a:p>
          <a:p>
            <a:pPr algn="ctr">
              <a:defRPr/>
            </a:pPr>
            <a:r>
              <a:rPr lang="en-US" sz="2000" dirty="0">
                <a:solidFill>
                  <a:srgbClr val="7FA82A"/>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www.kn-eat.org</a:t>
            </a:r>
            <a:r>
              <a:rPr lang="en-US" sz="2000" dirty="0">
                <a:solidFill>
                  <a:srgbClr val="7FA82A"/>
                </a:solidFill>
                <a:latin typeface="Open Sans" panose="020B0606030504020204" pitchFamily="34" charset="0"/>
                <a:ea typeface="Open Sans" panose="020B0606030504020204" pitchFamily="34" charset="0"/>
                <a:cs typeface="Open Sans" panose="020B0606030504020204" pitchFamily="34" charset="0"/>
              </a:rPr>
              <a:t> </a:t>
            </a:r>
          </a:p>
          <a:p>
            <a:pPr>
              <a:defRPr/>
            </a:pPr>
            <a:endParaRPr lang="en-US" dirty="0"/>
          </a:p>
        </p:txBody>
      </p:sp>
      <p:sp>
        <p:nvSpPr>
          <p:cNvPr id="13" name="TextBox 12">
            <a:extLst>
              <a:ext uri="{FF2B5EF4-FFF2-40B4-BE49-F238E27FC236}">
                <a16:creationId xmlns:a16="http://schemas.microsoft.com/office/drawing/2014/main" id="{4BFB2CA1-801B-4013-82B2-76D3309BD0E6}"/>
              </a:ext>
            </a:extLst>
          </p:cNvPr>
          <p:cNvSpPr txBox="1"/>
          <p:nvPr/>
        </p:nvSpPr>
        <p:spPr>
          <a:xfrm rot="20463421">
            <a:off x="9160577" y="1257983"/>
            <a:ext cx="1725510" cy="708025"/>
          </a:xfrm>
          <a:prstGeom prst="rect">
            <a:avLst/>
          </a:prstGeom>
          <a:noFill/>
        </p:spPr>
        <p:txBody>
          <a:bodyPr wrap="square">
            <a:spAutoFit/>
          </a:bodyPr>
          <a:lstStyle/>
          <a:p>
            <a:pPr>
              <a:defRPr/>
            </a:pPr>
            <a:r>
              <a:rPr lang="en-US" sz="4000" dirty="0">
                <a:solidFill>
                  <a:schemeClr val="bg1">
                    <a:lumMod val="75000"/>
                  </a:schemeClr>
                </a:solidFill>
              </a:rPr>
              <a:t>Sample</a:t>
            </a:r>
          </a:p>
        </p:txBody>
      </p:sp>
      <p:grpSp>
        <p:nvGrpSpPr>
          <p:cNvPr id="6" name="Group 5">
            <a:extLst>
              <a:ext uri="{FF2B5EF4-FFF2-40B4-BE49-F238E27FC236}">
                <a16:creationId xmlns:a16="http://schemas.microsoft.com/office/drawing/2014/main" id="{E9DC3D03-350C-4C72-A0FF-5A3DA2CFF429}"/>
              </a:ext>
            </a:extLst>
          </p:cNvPr>
          <p:cNvGrpSpPr/>
          <p:nvPr/>
        </p:nvGrpSpPr>
        <p:grpSpPr>
          <a:xfrm>
            <a:off x="8678924" y="3016746"/>
            <a:ext cx="2438400" cy="3268257"/>
            <a:chOff x="8678924" y="3016746"/>
            <a:chExt cx="2438400" cy="3268257"/>
          </a:xfrm>
        </p:grpSpPr>
        <p:pic>
          <p:nvPicPr>
            <p:cNvPr id="4" name="Picture 3">
              <a:extLst>
                <a:ext uri="{FF2B5EF4-FFF2-40B4-BE49-F238E27FC236}">
                  <a16:creationId xmlns:a16="http://schemas.microsoft.com/office/drawing/2014/main" id="{FA27354F-A70E-4664-B6C8-3986F8EECA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8924" y="3016746"/>
              <a:ext cx="2438400" cy="2438400"/>
            </a:xfrm>
            <a:prstGeom prst="rect">
              <a:avLst/>
            </a:prstGeom>
          </p:spPr>
        </p:pic>
        <p:sp>
          <p:nvSpPr>
            <p:cNvPr id="5" name="TextBox 4">
              <a:extLst>
                <a:ext uri="{FF2B5EF4-FFF2-40B4-BE49-F238E27FC236}">
                  <a16:creationId xmlns:a16="http://schemas.microsoft.com/office/drawing/2014/main" id="{D60434BE-C2B5-42D3-8F30-3BCD951778A7}"/>
                </a:ext>
              </a:extLst>
            </p:cNvPr>
            <p:cNvSpPr txBox="1"/>
            <p:nvPr/>
          </p:nvSpPr>
          <p:spPr>
            <a:xfrm>
              <a:off x="8701278" y="5638672"/>
              <a:ext cx="2416046" cy="646331"/>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Reducing the Risk of </a:t>
              </a:r>
            </a:p>
            <a:p>
              <a:r>
                <a:rPr lang="en-US" dirty="0">
                  <a:latin typeface="Open Sans" panose="020B0606030504020204" pitchFamily="34" charset="0"/>
                  <a:ea typeface="Open Sans" panose="020B0606030504020204" pitchFamily="34" charset="0"/>
                  <a:cs typeface="Open Sans" panose="020B0606030504020204" pitchFamily="34" charset="0"/>
                </a:rPr>
                <a:t>Choking Attendance</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54FA0-1DD9-41DE-84D2-A1EEA3907988}"/>
              </a:ext>
            </a:extLst>
          </p:cNvPr>
          <p:cNvSpPr>
            <a:spLocks noGrp="1"/>
          </p:cNvSpPr>
          <p:nvPr>
            <p:ph type="title"/>
          </p:nvPr>
        </p:nvSpPr>
        <p:spPr/>
        <p:txBody>
          <a:bodyPr/>
          <a:lstStyle/>
          <a:p>
            <a:r>
              <a:rPr lang="en-US" dirty="0"/>
              <a:t>Thank you </a:t>
            </a:r>
            <a:r>
              <a:rPr lang="en-US"/>
              <a:t>for attending</a:t>
            </a:r>
            <a:r>
              <a:rPr lang="en-US" dirty="0"/>
              <a:t>!</a:t>
            </a:r>
          </a:p>
        </p:txBody>
      </p:sp>
      <p:sp>
        <p:nvSpPr>
          <p:cNvPr id="5" name="Content Placeholder 4">
            <a:extLst>
              <a:ext uri="{FF2B5EF4-FFF2-40B4-BE49-F238E27FC236}">
                <a16:creationId xmlns:a16="http://schemas.microsoft.com/office/drawing/2014/main" id="{66AA86B0-ABDD-4D71-A954-EA1ABDC22DB9}"/>
              </a:ext>
            </a:extLst>
          </p:cNvPr>
          <p:cNvSpPr>
            <a:spLocks noGrp="1"/>
          </p:cNvSpPr>
          <p:nvPr>
            <p:ph idx="4294967295"/>
          </p:nvPr>
        </p:nvSpPr>
        <p:spPr>
          <a:xfrm>
            <a:off x="1143000" y="2057400"/>
            <a:ext cx="9872871" cy="4038600"/>
          </a:xfrm>
        </p:spPr>
        <p:txBody>
          <a:bodyPr>
            <a:normAutofit/>
          </a:bodyPr>
          <a:lstStyle/>
          <a:p>
            <a:pPr marL="46038" indent="0" algn="ctr">
              <a:buNone/>
            </a:pPr>
            <a:endParaRPr lang="en-US" sz="3200" dirty="0"/>
          </a:p>
          <a:p>
            <a:pPr marL="46038" indent="0" algn="ctr">
              <a:buNone/>
            </a:pPr>
            <a:r>
              <a:rPr lang="en-US" sz="3200" dirty="0">
                <a:latin typeface="Open Sans" panose="020B0606030504020204" pitchFamily="34" charset="0"/>
                <a:ea typeface="Open Sans" panose="020B0606030504020204" pitchFamily="34" charset="0"/>
                <a:cs typeface="Open Sans" panose="020B0606030504020204" pitchFamily="34" charset="0"/>
              </a:rPr>
              <a:t>Please contact us whenever you need assistance.</a:t>
            </a:r>
          </a:p>
          <a:p>
            <a:pPr marL="46038" indent="0" algn="ctr">
              <a:buNone/>
            </a:pPr>
            <a:r>
              <a:rPr lang="en-US" sz="3200" dirty="0">
                <a:latin typeface="Open Sans" panose="020B0606030504020204" pitchFamily="34" charset="0"/>
                <a:ea typeface="Open Sans" panose="020B0606030504020204" pitchFamily="34" charset="0"/>
                <a:cs typeface="Open Sans" panose="020B0606030504020204" pitchFamily="34" charset="0"/>
              </a:rPr>
              <a:t>Child Nutrition&amp; Wellness, KSDE</a:t>
            </a:r>
          </a:p>
          <a:p>
            <a:pPr marL="46038" indent="0" algn="ctr">
              <a:buNone/>
            </a:pPr>
            <a:r>
              <a:rPr lang="en-US" sz="3200" dirty="0">
                <a:latin typeface="Open Sans" panose="020B0606030504020204" pitchFamily="34" charset="0"/>
                <a:ea typeface="Open Sans" panose="020B0606030504020204" pitchFamily="34" charset="0"/>
                <a:cs typeface="Open Sans" panose="020B0606030504020204" pitchFamily="34" charset="0"/>
              </a:rPr>
              <a:t>785-296-2276</a:t>
            </a:r>
          </a:p>
          <a:p>
            <a:pPr marL="46038" indent="0" algn="ctr">
              <a:buNone/>
            </a:pPr>
            <a:r>
              <a:rPr lang="en-US" sz="3200" dirty="0">
                <a:solidFill>
                  <a:srgbClr val="7FA82A"/>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www.kn.eat.org</a:t>
            </a:r>
            <a:r>
              <a:rPr lang="en-US" sz="3200" dirty="0">
                <a:solidFill>
                  <a:srgbClr val="7FA82A"/>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24153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Ages &amp; Stages</a:t>
            </a:r>
          </a:p>
        </p:txBody>
      </p:sp>
      <p:sp>
        <p:nvSpPr>
          <p:cNvPr id="3" name="Text Placeholder 2">
            <a:extLst>
              <a:ext uri="{FF2B5EF4-FFF2-40B4-BE49-F238E27FC236}">
                <a16:creationId xmlns:a16="http://schemas.microsoft.com/office/drawing/2014/main" id="{5DB80E09-D60B-4748-B28A-2F901E1D0F0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525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D59D6-A80A-46EA-8ADE-283817D8E599}"/>
              </a:ext>
            </a:extLst>
          </p:cNvPr>
          <p:cNvSpPr>
            <a:spLocks noGrp="1"/>
          </p:cNvSpPr>
          <p:nvPr>
            <p:ph type="title"/>
          </p:nvPr>
        </p:nvSpPr>
        <p:spPr/>
        <p:txBody>
          <a:bodyPr/>
          <a:lstStyle/>
          <a:p>
            <a:r>
              <a:rPr lang="en-US" dirty="0"/>
              <a:t>Young Children</a:t>
            </a:r>
          </a:p>
        </p:txBody>
      </p:sp>
      <p:sp>
        <p:nvSpPr>
          <p:cNvPr id="2" name="Content Placeholder 1">
            <a:extLst>
              <a:ext uri="{FF2B5EF4-FFF2-40B4-BE49-F238E27FC236}">
                <a16:creationId xmlns:a16="http://schemas.microsoft.com/office/drawing/2014/main" id="{93D04F62-7E4E-479B-8E3C-EEFF91A6C5FD}"/>
              </a:ext>
            </a:extLst>
          </p:cNvPr>
          <p:cNvSpPr>
            <a:spLocks noGrp="1"/>
          </p:cNvSpPr>
          <p:nvPr>
            <p:ph idx="1"/>
          </p:nvPr>
        </p:nvSpPr>
        <p:spPr>
          <a:xfrm>
            <a:off x="1143001" y="2057400"/>
            <a:ext cx="7202214" cy="4038600"/>
          </a:xfrm>
        </p:spPr>
        <p:txBody>
          <a:bodyPr/>
          <a:lstStyle/>
          <a:p>
            <a:r>
              <a:rPr lang="en-US" dirty="0"/>
              <a:t>Developmental perspective</a:t>
            </a:r>
          </a:p>
          <a:p>
            <a:pPr lvl="1"/>
            <a:r>
              <a:rPr lang="en-US" dirty="0"/>
              <a:t>Learning about their environment</a:t>
            </a:r>
          </a:p>
          <a:p>
            <a:pPr lvl="1"/>
            <a:r>
              <a:rPr lang="en-US" dirty="0"/>
              <a:t>Learning how to chew and move food around in the mouth</a:t>
            </a:r>
          </a:p>
          <a:p>
            <a:r>
              <a:rPr lang="en-US" dirty="0"/>
              <a:t>Trachea (wind pipe) is about the diameter of a drinking straw</a:t>
            </a:r>
          </a:p>
        </p:txBody>
      </p:sp>
      <p:pic>
        <p:nvPicPr>
          <p:cNvPr id="6" name="Picture 5">
            <a:extLst>
              <a:ext uri="{FF2B5EF4-FFF2-40B4-BE49-F238E27FC236}">
                <a16:creationId xmlns:a16="http://schemas.microsoft.com/office/drawing/2014/main" id="{EEFB1C7E-110B-4BD9-B0D7-2A4A68F47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199" y="1562637"/>
            <a:ext cx="3218150" cy="4605733"/>
          </a:xfrm>
          <a:prstGeom prst="rect">
            <a:avLst/>
          </a:prstGeom>
        </p:spPr>
      </p:pic>
    </p:spTree>
    <p:extLst>
      <p:ext uri="{BB962C8B-B14F-4D97-AF65-F5344CB8AC3E}">
        <p14:creationId xmlns:p14="http://schemas.microsoft.com/office/powerpoint/2010/main" val="406659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FA7D7-9E09-4732-8B53-CEF37E0B12A6}"/>
              </a:ext>
            </a:extLst>
          </p:cNvPr>
          <p:cNvSpPr>
            <a:spLocks noGrp="1"/>
          </p:cNvSpPr>
          <p:nvPr>
            <p:ph type="title"/>
          </p:nvPr>
        </p:nvSpPr>
        <p:spPr/>
        <p:txBody>
          <a:bodyPr/>
          <a:lstStyle/>
          <a:p>
            <a:r>
              <a:rPr lang="en-US" dirty="0"/>
              <a:t>Gagging vs Choking</a:t>
            </a:r>
          </a:p>
        </p:txBody>
      </p:sp>
      <p:sp>
        <p:nvSpPr>
          <p:cNvPr id="2" name="Content Placeholder 1">
            <a:extLst>
              <a:ext uri="{FF2B5EF4-FFF2-40B4-BE49-F238E27FC236}">
                <a16:creationId xmlns:a16="http://schemas.microsoft.com/office/drawing/2014/main" id="{5F8C1F67-619B-4CB2-8E14-FC4C4AB5F635}"/>
              </a:ext>
            </a:extLst>
          </p:cNvPr>
          <p:cNvSpPr>
            <a:spLocks noGrp="1"/>
          </p:cNvSpPr>
          <p:nvPr>
            <p:ph idx="1"/>
          </p:nvPr>
        </p:nvSpPr>
        <p:spPr>
          <a:xfrm>
            <a:off x="820483" y="1845891"/>
            <a:ext cx="10588153" cy="4698343"/>
          </a:xfrm>
        </p:spPr>
        <p:txBody>
          <a:bodyPr>
            <a:normAutofit/>
          </a:bodyPr>
          <a:lstStyle/>
          <a:p>
            <a:pPr marL="46038" indent="0">
              <a:buNone/>
            </a:pPr>
            <a:r>
              <a:rPr lang="en-US" b="1" dirty="0"/>
              <a:t>Gagging</a:t>
            </a:r>
          </a:p>
          <a:p>
            <a:r>
              <a:rPr lang="en-US" dirty="0"/>
              <a:t>Gagging is a safety mechanism that keeps the airway safe and is very sensitive</a:t>
            </a:r>
          </a:p>
          <a:p>
            <a:r>
              <a:rPr lang="en-US" dirty="0"/>
              <a:t>Gagging may be loud with                                                                     coughing or sputtering</a:t>
            </a:r>
          </a:p>
          <a:p>
            <a:r>
              <a:rPr lang="en-US" dirty="0"/>
              <a:t>Tongue thrusts forward</a:t>
            </a:r>
          </a:p>
          <a:p>
            <a:r>
              <a:rPr lang="en-US" dirty="0"/>
              <a:t>Eyes may water a bit</a:t>
            </a:r>
          </a:p>
          <a:p>
            <a:r>
              <a:rPr lang="en-US" dirty="0"/>
              <a:t>Face may be red </a:t>
            </a:r>
          </a:p>
          <a:p>
            <a:r>
              <a:rPr lang="en-US" dirty="0"/>
              <a:t>Don’t intervene</a:t>
            </a:r>
          </a:p>
        </p:txBody>
      </p:sp>
      <p:pic>
        <p:nvPicPr>
          <p:cNvPr id="5" name="Picture 4">
            <a:extLst>
              <a:ext uri="{FF2B5EF4-FFF2-40B4-BE49-F238E27FC236}">
                <a16:creationId xmlns:a16="http://schemas.microsoft.com/office/drawing/2014/main" id="{9BA59ED5-787D-4D97-A208-65EDA87F8289}"/>
              </a:ext>
            </a:extLst>
          </p:cNvPr>
          <p:cNvPicPr>
            <a:picLocks noChangeAspect="1"/>
          </p:cNvPicPr>
          <p:nvPr/>
        </p:nvPicPr>
        <p:blipFill>
          <a:blip r:embed="rId3"/>
          <a:stretch>
            <a:fillRect/>
          </a:stretch>
        </p:blipFill>
        <p:spPr>
          <a:xfrm>
            <a:off x="7370812" y="3234034"/>
            <a:ext cx="4137492" cy="3014366"/>
          </a:xfrm>
          <a:prstGeom prst="rect">
            <a:avLst/>
          </a:prstGeom>
        </p:spPr>
      </p:pic>
    </p:spTree>
    <p:extLst>
      <p:ext uri="{BB962C8B-B14F-4D97-AF65-F5344CB8AC3E}">
        <p14:creationId xmlns:p14="http://schemas.microsoft.com/office/powerpoint/2010/main" val="347075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A851-8069-4545-9365-389BA3620F7C}"/>
              </a:ext>
            </a:extLst>
          </p:cNvPr>
          <p:cNvSpPr>
            <a:spLocks noGrp="1"/>
          </p:cNvSpPr>
          <p:nvPr>
            <p:ph type="title"/>
          </p:nvPr>
        </p:nvSpPr>
        <p:spPr/>
        <p:txBody>
          <a:bodyPr/>
          <a:lstStyle/>
          <a:p>
            <a:r>
              <a:rPr lang="en-US" dirty="0"/>
              <a:t>Gagging vs Choking</a:t>
            </a:r>
          </a:p>
        </p:txBody>
      </p:sp>
      <p:sp>
        <p:nvSpPr>
          <p:cNvPr id="3" name="Content Placeholder 2">
            <a:extLst>
              <a:ext uri="{FF2B5EF4-FFF2-40B4-BE49-F238E27FC236}">
                <a16:creationId xmlns:a16="http://schemas.microsoft.com/office/drawing/2014/main" id="{0F6662E2-560D-4C7D-960B-E0564C778F1C}"/>
              </a:ext>
            </a:extLst>
          </p:cNvPr>
          <p:cNvSpPr>
            <a:spLocks noGrp="1"/>
          </p:cNvSpPr>
          <p:nvPr>
            <p:ph idx="1"/>
          </p:nvPr>
        </p:nvSpPr>
        <p:spPr/>
        <p:txBody>
          <a:bodyPr/>
          <a:lstStyle/>
          <a:p>
            <a:pPr marL="46038" indent="0">
              <a:buNone/>
            </a:pPr>
            <a:r>
              <a:rPr lang="en-US" b="1" dirty="0"/>
              <a:t>Choking</a:t>
            </a:r>
          </a:p>
          <a:p>
            <a:r>
              <a:rPr lang="en-US" dirty="0"/>
              <a:t>Choking tends to be quiet or silent</a:t>
            </a:r>
          </a:p>
          <a:p>
            <a:pPr lvl="1"/>
            <a:r>
              <a:rPr lang="en-US" dirty="0"/>
              <a:t>Can’t talk or cry</a:t>
            </a:r>
          </a:p>
          <a:p>
            <a:pPr lvl="1"/>
            <a:r>
              <a:rPr lang="en-US" dirty="0"/>
              <a:t>May gasp or wheeze</a:t>
            </a:r>
          </a:p>
          <a:p>
            <a:r>
              <a:rPr lang="en-US" dirty="0"/>
              <a:t>Ineffective cough</a:t>
            </a:r>
          </a:p>
          <a:p>
            <a:r>
              <a:rPr lang="en-US" dirty="0"/>
              <a:t>Face will start to turn blue</a:t>
            </a:r>
          </a:p>
          <a:p>
            <a:r>
              <a:rPr lang="en-US" dirty="0"/>
              <a:t>Take action immediately!</a:t>
            </a:r>
          </a:p>
          <a:p>
            <a:endParaRPr lang="en-US" dirty="0"/>
          </a:p>
        </p:txBody>
      </p:sp>
      <p:pic>
        <p:nvPicPr>
          <p:cNvPr id="4" name="Picture 3">
            <a:extLst>
              <a:ext uri="{FF2B5EF4-FFF2-40B4-BE49-F238E27FC236}">
                <a16:creationId xmlns:a16="http://schemas.microsoft.com/office/drawing/2014/main" id="{568C8E8F-EE06-48C2-A7DF-3339E563CEAF}"/>
              </a:ext>
            </a:extLst>
          </p:cNvPr>
          <p:cNvPicPr>
            <a:picLocks noChangeAspect="1"/>
          </p:cNvPicPr>
          <p:nvPr/>
        </p:nvPicPr>
        <p:blipFill>
          <a:blip r:embed="rId3"/>
          <a:stretch>
            <a:fillRect/>
          </a:stretch>
        </p:blipFill>
        <p:spPr>
          <a:xfrm>
            <a:off x="7630694" y="2167234"/>
            <a:ext cx="4137492" cy="3014366"/>
          </a:xfrm>
          <a:prstGeom prst="rect">
            <a:avLst/>
          </a:prstGeom>
        </p:spPr>
      </p:pic>
      <p:sp>
        <p:nvSpPr>
          <p:cNvPr id="5" name="Rectangle 4">
            <a:extLst>
              <a:ext uri="{FF2B5EF4-FFF2-40B4-BE49-F238E27FC236}">
                <a16:creationId xmlns:a16="http://schemas.microsoft.com/office/drawing/2014/main" id="{4CAC1BA7-1982-46CE-BDD8-FE7540EBE377}"/>
              </a:ext>
            </a:extLst>
          </p:cNvPr>
          <p:cNvSpPr/>
          <p:nvPr/>
        </p:nvSpPr>
        <p:spPr>
          <a:xfrm>
            <a:off x="1366091" y="5596521"/>
            <a:ext cx="8967731" cy="492443"/>
          </a:xfrm>
          <a:prstGeom prst="rect">
            <a:avLst/>
          </a:prstGeom>
          <a:solidFill>
            <a:schemeClr val="accent5">
              <a:lumMod val="20000"/>
              <a:lumOff val="80000"/>
            </a:schemeClr>
          </a:solidFill>
          <a:ln>
            <a:solidFill>
              <a:schemeClr val="accent1"/>
            </a:solidFill>
          </a:ln>
        </p:spPr>
        <p:txBody>
          <a:bodyPr wrap="square">
            <a:spAutoFit/>
          </a:bodyPr>
          <a:lstStyle/>
          <a:p>
            <a:endParaRPr lang="en-US" sz="600" dirty="0">
              <a:latin typeface="Open Sans" panose="020B0606030504020204" pitchFamily="34" charset="0"/>
              <a:ea typeface="Open Sans" panose="020B0606030504020204" pitchFamily="34" charset="0"/>
              <a:cs typeface="Open Sans" panose="020B0606030504020204" pitchFamily="34" charset="0"/>
              <a:hlinkClick r:id="rId4"/>
            </a:endParaRPr>
          </a:p>
          <a:p>
            <a:r>
              <a:rPr lang="en-US" sz="2000" dirty="0">
                <a:latin typeface="Open Sans" panose="020B0606030504020204" pitchFamily="34" charset="0"/>
                <a:ea typeface="Open Sans" panose="020B0606030504020204" pitchFamily="34" charset="0"/>
                <a:cs typeface="Open Sans" panose="020B0606030504020204" pitchFamily="34" charset="0"/>
              </a:rPr>
              <a:t>Choking Posters available at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https://www.keepabeat.com/chokinghazards</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382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72D22-1219-4FA6-9EFF-9F87E99FA36A}"/>
              </a:ext>
            </a:extLst>
          </p:cNvPr>
          <p:cNvSpPr>
            <a:spLocks noGrp="1"/>
          </p:cNvSpPr>
          <p:nvPr>
            <p:ph type="title"/>
          </p:nvPr>
        </p:nvSpPr>
        <p:spPr/>
        <p:txBody>
          <a:bodyPr/>
          <a:lstStyle/>
          <a:p>
            <a:r>
              <a:rPr lang="en-US" dirty="0"/>
              <a:t>Gagging</a:t>
            </a:r>
          </a:p>
        </p:txBody>
      </p:sp>
      <p:pic>
        <p:nvPicPr>
          <p:cNvPr id="2" name="Picture 1">
            <a:extLst>
              <a:ext uri="{FF2B5EF4-FFF2-40B4-BE49-F238E27FC236}">
                <a16:creationId xmlns:a16="http://schemas.microsoft.com/office/drawing/2014/main" id="{CBF7AC59-3E38-4502-B54D-80C48E58D7F7}"/>
              </a:ext>
            </a:extLst>
          </p:cNvPr>
          <p:cNvPicPr>
            <a:picLocks noChangeAspect="1"/>
          </p:cNvPicPr>
          <p:nvPr/>
        </p:nvPicPr>
        <p:blipFill rotWithShape="1">
          <a:blip r:embed="rId3"/>
          <a:srcRect b="1346"/>
          <a:stretch/>
        </p:blipFill>
        <p:spPr>
          <a:xfrm>
            <a:off x="2354140" y="1636512"/>
            <a:ext cx="7483719" cy="43924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2050149"/>
      </p:ext>
    </p:extLst>
  </p:cSld>
  <p:clrMapOvr>
    <a:masterClrMapping/>
  </p:clrMapOvr>
</p:sld>
</file>

<file path=ppt/theme/theme1.xml><?xml version="1.0" encoding="utf-8"?>
<a:theme xmlns:a="http://schemas.openxmlformats.org/drawingml/2006/main" name="Basis">
  <a:themeElements>
    <a:clrScheme name="Custom 16">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48BB7"/>
      </a:hlink>
      <a:folHlink>
        <a:srgbClr val="704404"/>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asi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schemas.openxmlformats.org/package/2006/metadata/core-properties"/>
    <ds:schemaRef ds:uri="http://schemas.microsoft.com/office/2006/metadata/properties"/>
    <ds:schemaRef ds:uri="http://purl.org/dc/terms/"/>
    <ds:schemaRef ds:uri="http://www.w3.org/XML/1998/namespace"/>
    <ds:schemaRef ds:uri="d5501a87-0b31-43b9-bb13-8dd2b743a206"/>
    <ds:schemaRef ds:uri="6c663d95-8238-4b2d-b922-a74f82e5df6f"/>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Basis</Template>
  <TotalTime>9764</TotalTime>
  <Words>9552</Words>
  <Application>Microsoft Office PowerPoint</Application>
  <PresentationFormat>Widescreen</PresentationFormat>
  <Paragraphs>722</Paragraphs>
  <Slides>48</Slides>
  <Notes>48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48</vt:i4>
      </vt:variant>
    </vt:vector>
  </HeadingPairs>
  <TitlesOfParts>
    <vt:vector size="60" baseType="lpstr">
      <vt:lpstr>Arial</vt:lpstr>
      <vt:lpstr>Calibri</vt:lpstr>
      <vt:lpstr>Calibri Light</vt:lpstr>
      <vt:lpstr>Corbel</vt:lpstr>
      <vt:lpstr>Open Sans</vt:lpstr>
      <vt:lpstr>Open Sans Semibold</vt:lpstr>
      <vt:lpstr>Sitka Subheading</vt:lpstr>
      <vt:lpstr>Times New Roman</vt:lpstr>
      <vt:lpstr>Tw Cen MT</vt:lpstr>
      <vt:lpstr>Basis</vt:lpstr>
      <vt:lpstr>Custom Design</vt:lpstr>
      <vt:lpstr>1_Basis</vt:lpstr>
      <vt:lpstr>Reducing the Risk of Choking</vt:lpstr>
      <vt:lpstr>Class Logistics</vt:lpstr>
      <vt:lpstr>Objectives</vt:lpstr>
      <vt:lpstr>Pre Assessment </vt:lpstr>
      <vt:lpstr>Ages &amp; Stages</vt:lpstr>
      <vt:lpstr>Young Children</vt:lpstr>
      <vt:lpstr>Gagging vs Choking</vt:lpstr>
      <vt:lpstr>Gagging vs Choking</vt:lpstr>
      <vt:lpstr>Gagging</vt:lpstr>
      <vt:lpstr>Other Developmental Behaviors</vt:lpstr>
      <vt:lpstr>Overstuffing</vt:lpstr>
      <vt:lpstr>Don’t Panic!</vt:lpstr>
      <vt:lpstr>Pocketing</vt:lpstr>
      <vt:lpstr>Spitting Food Out</vt:lpstr>
      <vt:lpstr>Starting Solids - Older Infants</vt:lpstr>
      <vt:lpstr>Ready for Solids</vt:lpstr>
      <vt:lpstr>Toddlers &amp; Young Children</vt:lpstr>
      <vt:lpstr>Let’s Talk About It! </vt:lpstr>
      <vt:lpstr>More Likely to Choke</vt:lpstr>
      <vt:lpstr>Identification and Prevention of Choking Hazards</vt:lpstr>
      <vt:lpstr>Prevention!</vt:lpstr>
      <vt:lpstr>More Prevention Tips! </vt:lpstr>
      <vt:lpstr>Food Choking Hazards</vt:lpstr>
      <vt:lpstr>Don’t Run With Scissors Food! </vt:lpstr>
      <vt:lpstr>Unattended Children</vt:lpstr>
      <vt:lpstr>Distraction</vt:lpstr>
      <vt:lpstr>Identify the Choking Risks</vt:lpstr>
      <vt:lpstr>Food Preparation Tips  &amp; Techniques </vt:lpstr>
      <vt:lpstr>Bottle Feeding Infants</vt:lpstr>
      <vt:lpstr>Prepare It Right</vt:lpstr>
      <vt:lpstr>Just Right</vt:lpstr>
      <vt:lpstr>Meat &amp; Meat Alternates</vt:lpstr>
      <vt:lpstr>Meat &amp; Meat Alternates</vt:lpstr>
      <vt:lpstr>Vegetables</vt:lpstr>
      <vt:lpstr>Fruit</vt:lpstr>
      <vt:lpstr>Fruit</vt:lpstr>
      <vt:lpstr>Grains</vt:lpstr>
      <vt:lpstr>Try It Out! </vt:lpstr>
      <vt:lpstr>Mealtime Opportunities to Teach Good Eating Habits</vt:lpstr>
      <vt:lpstr>Meal Time is “Together Time”</vt:lpstr>
      <vt:lpstr>Meal Time is “Together Time”</vt:lpstr>
      <vt:lpstr>Food Without Fear!</vt:lpstr>
      <vt:lpstr>Helpful Resources</vt:lpstr>
      <vt:lpstr>Post Assessment </vt:lpstr>
      <vt:lpstr>Prevention is Key!</vt:lpstr>
      <vt:lpstr>USDA Nondiscrimination Statement</vt:lpstr>
      <vt:lpstr>Class Attendance</vt:lpstr>
      <vt:lpstr>Thank you for attending!</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Pam Rosebaugh</cp:lastModifiedBy>
  <cp:revision>583</cp:revision>
  <cp:lastPrinted>2021-06-15T17:04:20Z</cp:lastPrinted>
  <dcterms:created xsi:type="dcterms:W3CDTF">2017-11-21T21:33:09Z</dcterms:created>
  <dcterms:modified xsi:type="dcterms:W3CDTF">2021-08-06T14:52:27Z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