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3"/>
  </p:notesMasterIdLst>
  <p:sldIdLst>
    <p:sldId id="314" r:id="rId5"/>
    <p:sldId id="458" r:id="rId6"/>
    <p:sldId id="257" r:id="rId7"/>
    <p:sldId id="258" r:id="rId8"/>
    <p:sldId id="316" r:id="rId9"/>
    <p:sldId id="262" r:id="rId10"/>
    <p:sldId id="260" r:id="rId11"/>
    <p:sldId id="261" r:id="rId12"/>
    <p:sldId id="263" r:id="rId13"/>
    <p:sldId id="317" r:id="rId14"/>
    <p:sldId id="265" r:id="rId15"/>
    <p:sldId id="319" r:id="rId16"/>
    <p:sldId id="315" r:id="rId17"/>
    <p:sldId id="320" r:id="rId18"/>
    <p:sldId id="268" r:id="rId19"/>
    <p:sldId id="269" r:id="rId20"/>
    <p:sldId id="271" r:id="rId21"/>
    <p:sldId id="270" r:id="rId22"/>
    <p:sldId id="272" r:id="rId23"/>
    <p:sldId id="273" r:id="rId24"/>
    <p:sldId id="274" r:id="rId25"/>
    <p:sldId id="321" r:id="rId26"/>
    <p:sldId id="322" r:id="rId27"/>
    <p:sldId id="323" r:id="rId28"/>
    <p:sldId id="324" r:id="rId29"/>
    <p:sldId id="279" r:id="rId30"/>
    <p:sldId id="280" r:id="rId31"/>
    <p:sldId id="313" r:id="rId32"/>
    <p:sldId id="281" r:id="rId33"/>
    <p:sldId id="325" r:id="rId34"/>
    <p:sldId id="282" r:id="rId35"/>
    <p:sldId id="283" r:id="rId36"/>
    <p:sldId id="284" r:id="rId37"/>
    <p:sldId id="285" r:id="rId38"/>
    <p:sldId id="286" r:id="rId39"/>
    <p:sldId id="326" r:id="rId40"/>
    <p:sldId id="288" r:id="rId41"/>
    <p:sldId id="290" r:id="rId42"/>
    <p:sldId id="327" r:id="rId43"/>
    <p:sldId id="310" r:id="rId44"/>
    <p:sldId id="292" r:id="rId45"/>
    <p:sldId id="293" r:id="rId46"/>
    <p:sldId id="328" r:id="rId47"/>
    <p:sldId id="295" r:id="rId48"/>
    <p:sldId id="296" r:id="rId49"/>
    <p:sldId id="329" r:id="rId50"/>
    <p:sldId id="330" r:id="rId51"/>
    <p:sldId id="299" r:id="rId52"/>
    <p:sldId id="300" r:id="rId53"/>
    <p:sldId id="301" r:id="rId54"/>
    <p:sldId id="302" r:id="rId55"/>
    <p:sldId id="303" r:id="rId56"/>
    <p:sldId id="304" r:id="rId57"/>
    <p:sldId id="305" r:id="rId58"/>
    <p:sldId id="306" r:id="rId59"/>
    <p:sldId id="311" r:id="rId60"/>
    <p:sldId id="307" r:id="rId61"/>
    <p:sldId id="312"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78490" autoAdjust="0"/>
  </p:normalViewPr>
  <p:slideViewPr>
    <p:cSldViewPr snapToGrid="0">
      <p:cViewPr varScale="1">
        <p:scale>
          <a:sx n="84" d="100"/>
          <a:sy n="84" d="100"/>
        </p:scale>
        <p:origin x="834" y="78"/>
      </p:cViewPr>
      <p:guideLst/>
    </p:cSldViewPr>
  </p:slideViewPr>
  <p:outlineViewPr>
    <p:cViewPr>
      <p:scale>
        <a:sx n="33" d="100"/>
        <a:sy n="33" d="100"/>
      </p:scale>
      <p:origin x="0" y="-1166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2D969B-4A95-4166-A8F6-1404A762F24E}" type="doc">
      <dgm:prSet loTypeId="urn:microsoft.com/office/officeart/2016/7/layout/HorizontalActionList" loCatId="List" qsTypeId="urn:microsoft.com/office/officeart/2005/8/quickstyle/simple1" qsCatId="simple" csTypeId="urn:microsoft.com/office/officeart/2005/8/colors/accent2_2" csCatId="accent2" phldr="1"/>
      <dgm:spPr/>
      <dgm:t>
        <a:bodyPr/>
        <a:lstStyle/>
        <a:p>
          <a:endParaRPr lang="en-US"/>
        </a:p>
      </dgm:t>
    </dgm:pt>
    <dgm:pt modelId="{63129F16-1EDA-402A-9888-412B3EC63FC8}">
      <dgm:prSet/>
      <dgm:spPr/>
      <dgm:t>
        <a:bodyPr/>
        <a:lstStyle/>
        <a:p>
          <a:r>
            <a:rPr lang="en-US" dirty="0"/>
            <a:t>Give life</a:t>
          </a:r>
        </a:p>
      </dgm:t>
    </dgm:pt>
    <dgm:pt modelId="{B6A0FFF3-ED29-4CC4-AEFF-C6FC3E0E084A}" type="parTrans" cxnId="{49EF3F4D-AB2B-44E6-B1D3-9904D9D76D53}">
      <dgm:prSet/>
      <dgm:spPr/>
      <dgm:t>
        <a:bodyPr/>
        <a:lstStyle/>
        <a:p>
          <a:endParaRPr lang="en-US"/>
        </a:p>
      </dgm:t>
    </dgm:pt>
    <dgm:pt modelId="{568C14E5-39FD-48EA-BF9B-1317B190917B}" type="sibTrans" cxnId="{49EF3F4D-AB2B-44E6-B1D3-9904D9D76D53}">
      <dgm:prSet/>
      <dgm:spPr/>
      <dgm:t>
        <a:bodyPr/>
        <a:lstStyle/>
        <a:p>
          <a:endParaRPr lang="en-US"/>
        </a:p>
      </dgm:t>
    </dgm:pt>
    <dgm:pt modelId="{309F8960-C55E-4985-BAB1-F5DB6FE5CDD3}">
      <dgm:prSet custT="1"/>
      <dgm:spPr/>
      <dgm:t>
        <a:bodyPr/>
        <a:lstStyle/>
        <a:p>
          <a:r>
            <a:rPr lang="en-US" sz="2800" dirty="0"/>
            <a:t>Tell stories – personalize and humanize</a:t>
          </a:r>
        </a:p>
        <a:p>
          <a:endParaRPr lang="en-US" sz="2800" dirty="0"/>
        </a:p>
      </dgm:t>
    </dgm:pt>
    <dgm:pt modelId="{ED548817-C507-478F-B55B-60BA14143DC5}" type="parTrans" cxnId="{74FE7F6E-E51F-4C7B-9BE6-1B9DABDDBDFD}">
      <dgm:prSet/>
      <dgm:spPr/>
      <dgm:t>
        <a:bodyPr/>
        <a:lstStyle/>
        <a:p>
          <a:endParaRPr lang="en-US"/>
        </a:p>
      </dgm:t>
    </dgm:pt>
    <dgm:pt modelId="{5D72E868-E70A-405A-9BEE-33026F51B83C}" type="sibTrans" cxnId="{74FE7F6E-E51F-4C7B-9BE6-1B9DABDDBDFD}">
      <dgm:prSet/>
      <dgm:spPr/>
      <dgm:t>
        <a:bodyPr/>
        <a:lstStyle/>
        <a:p>
          <a:endParaRPr lang="en-US"/>
        </a:p>
      </dgm:t>
    </dgm:pt>
    <dgm:pt modelId="{12CB92B6-BFDD-4968-BB4C-F19ADD2096D5}">
      <dgm:prSet/>
      <dgm:spPr/>
      <dgm:t>
        <a:bodyPr/>
        <a:lstStyle/>
        <a:p>
          <a:r>
            <a:rPr lang="en-US" dirty="0"/>
            <a:t>Give hope</a:t>
          </a:r>
        </a:p>
      </dgm:t>
    </dgm:pt>
    <dgm:pt modelId="{B357827F-588F-48F3-A196-AD57427323E3}" type="parTrans" cxnId="{D3809E8C-43CD-4B0F-B301-2763D93E99EA}">
      <dgm:prSet/>
      <dgm:spPr/>
      <dgm:t>
        <a:bodyPr/>
        <a:lstStyle/>
        <a:p>
          <a:endParaRPr lang="en-US"/>
        </a:p>
      </dgm:t>
    </dgm:pt>
    <dgm:pt modelId="{5F47CDC5-0A91-4F0A-8913-54DCDDE53B29}" type="sibTrans" cxnId="{D3809E8C-43CD-4B0F-B301-2763D93E99EA}">
      <dgm:prSet/>
      <dgm:spPr/>
      <dgm:t>
        <a:bodyPr/>
        <a:lstStyle/>
        <a:p>
          <a:endParaRPr lang="en-US"/>
        </a:p>
      </dgm:t>
    </dgm:pt>
    <dgm:pt modelId="{B5D93006-1244-48F2-8147-6AC181513104}">
      <dgm:prSet custT="1"/>
      <dgm:spPr/>
      <dgm:t>
        <a:bodyPr/>
        <a:lstStyle/>
        <a:p>
          <a:r>
            <a:rPr lang="en-US" sz="2800" dirty="0"/>
            <a:t>Be a “possibility” thinker, not a “probability” thinker</a:t>
          </a:r>
        </a:p>
        <a:p>
          <a:endParaRPr lang="en-US" sz="2800" dirty="0"/>
        </a:p>
      </dgm:t>
    </dgm:pt>
    <dgm:pt modelId="{2EDCDBF4-D849-49E0-975F-F1305524B282}" type="parTrans" cxnId="{2C46CCFC-B221-45DB-B538-1EC7FB30E15B}">
      <dgm:prSet/>
      <dgm:spPr/>
      <dgm:t>
        <a:bodyPr/>
        <a:lstStyle/>
        <a:p>
          <a:endParaRPr lang="en-US"/>
        </a:p>
      </dgm:t>
    </dgm:pt>
    <dgm:pt modelId="{951A1579-B763-40FE-AB86-D3353AC33420}" type="sibTrans" cxnId="{2C46CCFC-B221-45DB-B538-1EC7FB30E15B}">
      <dgm:prSet/>
      <dgm:spPr/>
      <dgm:t>
        <a:bodyPr/>
        <a:lstStyle/>
        <a:p>
          <a:endParaRPr lang="en-US"/>
        </a:p>
      </dgm:t>
    </dgm:pt>
    <dgm:pt modelId="{8C34353B-3416-410C-83E9-97C3D4969CCB}">
      <dgm:prSet custT="1"/>
      <dgm:spPr/>
      <dgm:t>
        <a:bodyPr/>
        <a:lstStyle/>
        <a:p>
          <a:r>
            <a:rPr lang="en-US" sz="2800" dirty="0"/>
            <a:t>Don’t say “TRY”, Say “I WILL” and “WE ARE”</a:t>
          </a:r>
        </a:p>
      </dgm:t>
    </dgm:pt>
    <dgm:pt modelId="{EAAC2743-3CC7-4286-B1EE-478F884E2C41}" type="parTrans" cxnId="{7E1818F1-7C6E-4865-8D2C-10C2EC279DAA}">
      <dgm:prSet/>
      <dgm:spPr/>
      <dgm:t>
        <a:bodyPr/>
        <a:lstStyle/>
        <a:p>
          <a:endParaRPr lang="en-US"/>
        </a:p>
      </dgm:t>
    </dgm:pt>
    <dgm:pt modelId="{FBA37902-D223-40EC-B660-018F715F87AA}" type="sibTrans" cxnId="{7E1818F1-7C6E-4865-8D2C-10C2EC279DAA}">
      <dgm:prSet/>
      <dgm:spPr/>
      <dgm:t>
        <a:bodyPr/>
        <a:lstStyle/>
        <a:p>
          <a:endParaRPr lang="en-US"/>
        </a:p>
      </dgm:t>
    </dgm:pt>
    <dgm:pt modelId="{D73BF540-CBAC-4BCE-87F1-A9D323044FB8}">
      <dgm:prSet custT="1"/>
      <dgm:spPr/>
      <dgm:t>
        <a:bodyPr/>
        <a:lstStyle/>
        <a:p>
          <a:endParaRPr lang="en-US" sz="2400" dirty="0"/>
        </a:p>
      </dgm:t>
    </dgm:pt>
    <dgm:pt modelId="{288EAAB3-ECAA-42E4-AAF2-11EF47168EA5}" type="parTrans" cxnId="{75C1EEAA-598D-4C5E-B5E0-D07E8C87C3AB}">
      <dgm:prSet/>
      <dgm:spPr/>
      <dgm:t>
        <a:bodyPr/>
        <a:lstStyle/>
        <a:p>
          <a:endParaRPr lang="en-US"/>
        </a:p>
      </dgm:t>
    </dgm:pt>
    <dgm:pt modelId="{199764E6-6DC5-4088-A462-D80FE0213F9D}" type="sibTrans" cxnId="{75C1EEAA-598D-4C5E-B5E0-D07E8C87C3AB}">
      <dgm:prSet/>
      <dgm:spPr/>
      <dgm:t>
        <a:bodyPr/>
        <a:lstStyle/>
        <a:p>
          <a:endParaRPr lang="en-US"/>
        </a:p>
      </dgm:t>
    </dgm:pt>
    <dgm:pt modelId="{A5D2D214-3EB7-4544-816E-63E19B260283}">
      <dgm:prSet custT="1"/>
      <dgm:spPr/>
      <dgm:t>
        <a:bodyPr/>
        <a:lstStyle/>
        <a:p>
          <a:r>
            <a:rPr lang="en-US" sz="2800" dirty="0"/>
            <a:t>Use examples that people can relate to</a:t>
          </a:r>
        </a:p>
      </dgm:t>
    </dgm:pt>
    <dgm:pt modelId="{B31903C6-BF84-42FE-8208-7769625AFF11}" type="sibTrans" cxnId="{4F2AA60E-7C70-463D-BD05-89996C86781F}">
      <dgm:prSet/>
      <dgm:spPr/>
      <dgm:t>
        <a:bodyPr/>
        <a:lstStyle/>
        <a:p>
          <a:endParaRPr lang="en-US"/>
        </a:p>
      </dgm:t>
    </dgm:pt>
    <dgm:pt modelId="{C4F454CE-256E-461F-883D-A0608DAD1B5E}" type="parTrans" cxnId="{4F2AA60E-7C70-463D-BD05-89996C86781F}">
      <dgm:prSet/>
      <dgm:spPr/>
      <dgm:t>
        <a:bodyPr/>
        <a:lstStyle/>
        <a:p>
          <a:endParaRPr lang="en-US"/>
        </a:p>
      </dgm:t>
    </dgm:pt>
    <dgm:pt modelId="{EABD6CF8-732D-9143-BB68-1B0C2F31AC59}" type="pres">
      <dgm:prSet presAssocID="{E52D969B-4A95-4166-A8F6-1404A762F24E}" presName="Name0" presStyleCnt="0">
        <dgm:presLayoutVars>
          <dgm:dir/>
          <dgm:animLvl val="lvl"/>
          <dgm:resizeHandles val="exact"/>
        </dgm:presLayoutVars>
      </dgm:prSet>
      <dgm:spPr/>
    </dgm:pt>
    <dgm:pt modelId="{F38904FF-232D-4B42-AEBC-3A9F83EF752C}" type="pres">
      <dgm:prSet presAssocID="{63129F16-1EDA-402A-9888-412B3EC63FC8}" presName="composite" presStyleCnt="0"/>
      <dgm:spPr/>
    </dgm:pt>
    <dgm:pt modelId="{F651DACB-DCFF-3F45-99BF-96BAA6853E1D}" type="pres">
      <dgm:prSet presAssocID="{63129F16-1EDA-402A-9888-412B3EC63FC8}" presName="parTx" presStyleLbl="alignNode1" presStyleIdx="0" presStyleCnt="2">
        <dgm:presLayoutVars>
          <dgm:chMax val="0"/>
          <dgm:chPref val="0"/>
        </dgm:presLayoutVars>
      </dgm:prSet>
      <dgm:spPr/>
    </dgm:pt>
    <dgm:pt modelId="{7FD2C2F2-8F1B-794A-A74D-E5B169AECF8A}" type="pres">
      <dgm:prSet presAssocID="{63129F16-1EDA-402A-9888-412B3EC63FC8}" presName="desTx" presStyleLbl="alignAccFollowNode1" presStyleIdx="0" presStyleCnt="2">
        <dgm:presLayoutVars/>
      </dgm:prSet>
      <dgm:spPr/>
    </dgm:pt>
    <dgm:pt modelId="{007CFD74-14D5-6144-B212-E82B1CAC715F}" type="pres">
      <dgm:prSet presAssocID="{568C14E5-39FD-48EA-BF9B-1317B190917B}" presName="space" presStyleCnt="0"/>
      <dgm:spPr/>
    </dgm:pt>
    <dgm:pt modelId="{67ACC389-36B8-2343-870A-402BF9DCA51A}" type="pres">
      <dgm:prSet presAssocID="{12CB92B6-BFDD-4968-BB4C-F19ADD2096D5}" presName="composite" presStyleCnt="0"/>
      <dgm:spPr/>
    </dgm:pt>
    <dgm:pt modelId="{158F80C0-6F92-154D-BE57-7734F5D03EBF}" type="pres">
      <dgm:prSet presAssocID="{12CB92B6-BFDD-4968-BB4C-F19ADD2096D5}" presName="parTx" presStyleLbl="alignNode1" presStyleIdx="1" presStyleCnt="2">
        <dgm:presLayoutVars>
          <dgm:chMax val="0"/>
          <dgm:chPref val="0"/>
        </dgm:presLayoutVars>
      </dgm:prSet>
      <dgm:spPr/>
    </dgm:pt>
    <dgm:pt modelId="{7D99EA0A-7545-C849-8446-3887CA29D3AA}" type="pres">
      <dgm:prSet presAssocID="{12CB92B6-BFDD-4968-BB4C-F19ADD2096D5}" presName="desTx" presStyleLbl="alignAccFollowNode1" presStyleIdx="1" presStyleCnt="2">
        <dgm:presLayoutVars/>
      </dgm:prSet>
      <dgm:spPr/>
    </dgm:pt>
  </dgm:ptLst>
  <dgm:cxnLst>
    <dgm:cxn modelId="{4F2AA60E-7C70-463D-BD05-89996C86781F}" srcId="{63129F16-1EDA-402A-9888-412B3EC63FC8}" destId="{A5D2D214-3EB7-4544-816E-63E19B260283}" srcOrd="1" destOrd="0" parTransId="{C4F454CE-256E-461F-883D-A0608DAD1B5E}" sibTransId="{B31903C6-BF84-42FE-8208-7769625AFF11}"/>
    <dgm:cxn modelId="{67996612-6B81-7941-8BD7-D31843EC8D33}" type="presOf" srcId="{63129F16-1EDA-402A-9888-412B3EC63FC8}" destId="{F651DACB-DCFF-3F45-99BF-96BAA6853E1D}" srcOrd="0" destOrd="0" presId="urn:microsoft.com/office/officeart/2016/7/layout/HorizontalActionList"/>
    <dgm:cxn modelId="{ADA6B917-39A3-A941-B0B9-84BDBC55ADF1}" type="presOf" srcId="{E52D969B-4A95-4166-A8F6-1404A762F24E}" destId="{EABD6CF8-732D-9143-BB68-1B0C2F31AC59}" srcOrd="0" destOrd="0" presId="urn:microsoft.com/office/officeart/2016/7/layout/HorizontalActionList"/>
    <dgm:cxn modelId="{DB9DAA6A-BE84-4848-B256-362768BF40DD}" type="presOf" srcId="{8C34353B-3416-410C-83E9-97C3D4969CCB}" destId="{7D99EA0A-7545-C849-8446-3887CA29D3AA}" srcOrd="0" destOrd="1" presId="urn:microsoft.com/office/officeart/2016/7/layout/HorizontalActionList"/>
    <dgm:cxn modelId="{49EF3F4D-AB2B-44E6-B1D3-9904D9D76D53}" srcId="{E52D969B-4A95-4166-A8F6-1404A762F24E}" destId="{63129F16-1EDA-402A-9888-412B3EC63FC8}" srcOrd="0" destOrd="0" parTransId="{B6A0FFF3-ED29-4CC4-AEFF-C6FC3E0E084A}" sibTransId="{568C14E5-39FD-48EA-BF9B-1317B190917B}"/>
    <dgm:cxn modelId="{74FE7F6E-E51F-4C7B-9BE6-1B9DABDDBDFD}" srcId="{63129F16-1EDA-402A-9888-412B3EC63FC8}" destId="{309F8960-C55E-4985-BAB1-F5DB6FE5CDD3}" srcOrd="0" destOrd="0" parTransId="{ED548817-C507-478F-B55B-60BA14143DC5}" sibTransId="{5D72E868-E70A-405A-9BEE-33026F51B83C}"/>
    <dgm:cxn modelId="{02439673-7DD5-9D4F-839E-11ED10FE4058}" type="presOf" srcId="{B5D93006-1244-48F2-8147-6AC181513104}" destId="{7D99EA0A-7545-C849-8446-3887CA29D3AA}" srcOrd="0" destOrd="0" presId="urn:microsoft.com/office/officeart/2016/7/layout/HorizontalActionList"/>
    <dgm:cxn modelId="{69411D75-A8E6-E344-A184-8E000B820A8B}" type="presOf" srcId="{309F8960-C55E-4985-BAB1-F5DB6FE5CDD3}" destId="{7FD2C2F2-8F1B-794A-A74D-E5B169AECF8A}" srcOrd="0" destOrd="0" presId="urn:microsoft.com/office/officeart/2016/7/layout/HorizontalActionList"/>
    <dgm:cxn modelId="{D3809E8C-43CD-4B0F-B301-2763D93E99EA}" srcId="{E52D969B-4A95-4166-A8F6-1404A762F24E}" destId="{12CB92B6-BFDD-4968-BB4C-F19ADD2096D5}" srcOrd="1" destOrd="0" parTransId="{B357827F-588F-48F3-A196-AD57427323E3}" sibTransId="{5F47CDC5-0A91-4F0A-8913-54DCDDE53B29}"/>
    <dgm:cxn modelId="{C1F90BA6-71DC-F048-AB23-682C38570FAA}" type="presOf" srcId="{12CB92B6-BFDD-4968-BB4C-F19ADD2096D5}" destId="{158F80C0-6F92-154D-BE57-7734F5D03EBF}" srcOrd="0" destOrd="0" presId="urn:microsoft.com/office/officeart/2016/7/layout/HorizontalActionList"/>
    <dgm:cxn modelId="{75C1EEAA-598D-4C5E-B5E0-D07E8C87C3AB}" srcId="{12CB92B6-BFDD-4968-BB4C-F19ADD2096D5}" destId="{D73BF540-CBAC-4BCE-87F1-A9D323044FB8}" srcOrd="2" destOrd="0" parTransId="{288EAAB3-ECAA-42E4-AAF2-11EF47168EA5}" sibTransId="{199764E6-6DC5-4088-A462-D80FE0213F9D}"/>
    <dgm:cxn modelId="{B5C053CD-1C1A-A34E-8BFB-510A2F9D4773}" type="presOf" srcId="{A5D2D214-3EB7-4544-816E-63E19B260283}" destId="{7FD2C2F2-8F1B-794A-A74D-E5B169AECF8A}" srcOrd="0" destOrd="1" presId="urn:microsoft.com/office/officeart/2016/7/layout/HorizontalActionList"/>
    <dgm:cxn modelId="{7E1818F1-7C6E-4865-8D2C-10C2EC279DAA}" srcId="{12CB92B6-BFDD-4968-BB4C-F19ADD2096D5}" destId="{8C34353B-3416-410C-83E9-97C3D4969CCB}" srcOrd="1" destOrd="0" parTransId="{EAAC2743-3CC7-4286-B1EE-478F884E2C41}" sibTransId="{FBA37902-D223-40EC-B660-018F715F87AA}"/>
    <dgm:cxn modelId="{A396ACFC-584C-A849-99B1-7C3AE136D9BF}" type="presOf" srcId="{D73BF540-CBAC-4BCE-87F1-A9D323044FB8}" destId="{7D99EA0A-7545-C849-8446-3887CA29D3AA}" srcOrd="0" destOrd="2" presId="urn:microsoft.com/office/officeart/2016/7/layout/HorizontalActionList"/>
    <dgm:cxn modelId="{2C46CCFC-B221-45DB-B538-1EC7FB30E15B}" srcId="{12CB92B6-BFDD-4968-BB4C-F19ADD2096D5}" destId="{B5D93006-1244-48F2-8147-6AC181513104}" srcOrd="0" destOrd="0" parTransId="{2EDCDBF4-D849-49E0-975F-F1305524B282}" sibTransId="{951A1579-B763-40FE-AB86-D3353AC33420}"/>
    <dgm:cxn modelId="{415DFB9B-9687-AC44-AEBA-F30ACD045475}" type="presParOf" srcId="{EABD6CF8-732D-9143-BB68-1B0C2F31AC59}" destId="{F38904FF-232D-4B42-AEBC-3A9F83EF752C}" srcOrd="0" destOrd="0" presId="urn:microsoft.com/office/officeart/2016/7/layout/HorizontalActionList"/>
    <dgm:cxn modelId="{E4D4DB21-428E-6B42-A65A-5E17E13B402C}" type="presParOf" srcId="{F38904FF-232D-4B42-AEBC-3A9F83EF752C}" destId="{F651DACB-DCFF-3F45-99BF-96BAA6853E1D}" srcOrd="0" destOrd="0" presId="urn:microsoft.com/office/officeart/2016/7/layout/HorizontalActionList"/>
    <dgm:cxn modelId="{FFC6F279-9311-274D-A94B-2ABD10DA1187}" type="presParOf" srcId="{F38904FF-232D-4B42-AEBC-3A9F83EF752C}" destId="{7FD2C2F2-8F1B-794A-A74D-E5B169AECF8A}" srcOrd="1" destOrd="0" presId="urn:microsoft.com/office/officeart/2016/7/layout/HorizontalActionList"/>
    <dgm:cxn modelId="{81418087-2424-CF47-B4EC-FC0014CBB8E5}" type="presParOf" srcId="{EABD6CF8-732D-9143-BB68-1B0C2F31AC59}" destId="{007CFD74-14D5-6144-B212-E82B1CAC715F}" srcOrd="1" destOrd="0" presId="urn:microsoft.com/office/officeart/2016/7/layout/HorizontalActionList"/>
    <dgm:cxn modelId="{580A1BCA-B8B1-C148-9B64-FBAFC9592E37}" type="presParOf" srcId="{EABD6CF8-732D-9143-BB68-1B0C2F31AC59}" destId="{67ACC389-36B8-2343-870A-402BF9DCA51A}" srcOrd="2" destOrd="0" presId="urn:microsoft.com/office/officeart/2016/7/layout/HorizontalActionList"/>
    <dgm:cxn modelId="{A47EDA56-F4A9-DB42-A482-1B8AF7CA7252}" type="presParOf" srcId="{67ACC389-36B8-2343-870A-402BF9DCA51A}" destId="{158F80C0-6F92-154D-BE57-7734F5D03EBF}" srcOrd="0" destOrd="0" presId="urn:microsoft.com/office/officeart/2016/7/layout/HorizontalActionList"/>
    <dgm:cxn modelId="{E761BC83-033B-AB4D-942C-994403C7B0FC}" type="presParOf" srcId="{67ACC389-36B8-2343-870A-402BF9DCA51A}" destId="{7D99EA0A-7545-C849-8446-3887CA29D3AA}"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51DACB-DCFF-3F45-99BF-96BAA6853E1D}">
      <dsp:nvSpPr>
        <dsp:cNvPr id="0" name=""/>
        <dsp:cNvSpPr/>
      </dsp:nvSpPr>
      <dsp:spPr>
        <a:xfrm>
          <a:off x="13186" y="830"/>
          <a:ext cx="5666968" cy="170009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6" tIns="447816" rIns="447816" bIns="447816" numCol="1" spcCol="1270" anchor="ctr" anchorCtr="0">
          <a:noAutofit/>
        </a:bodyPr>
        <a:lstStyle/>
        <a:p>
          <a:pPr marL="0" lvl="0" indent="0" algn="ctr" defTabSz="2400300">
            <a:lnSpc>
              <a:spcPct val="90000"/>
            </a:lnSpc>
            <a:spcBef>
              <a:spcPct val="0"/>
            </a:spcBef>
            <a:spcAft>
              <a:spcPct val="35000"/>
            </a:spcAft>
            <a:buNone/>
          </a:pPr>
          <a:r>
            <a:rPr lang="en-US" sz="5400" kern="1200" dirty="0"/>
            <a:t>Give life</a:t>
          </a:r>
        </a:p>
      </dsp:txBody>
      <dsp:txXfrm>
        <a:off x="13186" y="830"/>
        <a:ext cx="5666968" cy="1700090"/>
      </dsp:txXfrm>
    </dsp:sp>
    <dsp:sp modelId="{7FD2C2F2-8F1B-794A-A74D-E5B169AECF8A}">
      <dsp:nvSpPr>
        <dsp:cNvPr id="0" name=""/>
        <dsp:cNvSpPr/>
      </dsp:nvSpPr>
      <dsp:spPr>
        <a:xfrm>
          <a:off x="13186" y="1700921"/>
          <a:ext cx="5666968" cy="3124247"/>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9771" tIns="559771" rIns="559771" bIns="559771" numCol="1" spcCol="1270" anchor="t" anchorCtr="0">
          <a:noAutofit/>
        </a:bodyPr>
        <a:lstStyle/>
        <a:p>
          <a:pPr marL="0" lvl="0" indent="0" algn="l" defTabSz="1244600">
            <a:lnSpc>
              <a:spcPct val="90000"/>
            </a:lnSpc>
            <a:spcBef>
              <a:spcPct val="0"/>
            </a:spcBef>
            <a:spcAft>
              <a:spcPct val="35000"/>
            </a:spcAft>
            <a:buNone/>
          </a:pPr>
          <a:r>
            <a:rPr lang="en-US" sz="2800" kern="1200" dirty="0"/>
            <a:t>Tell stories – personalize and humanize</a:t>
          </a:r>
        </a:p>
        <a:p>
          <a:pPr marL="0" lvl="0" indent="0" algn="l" defTabSz="1244600">
            <a:lnSpc>
              <a:spcPct val="90000"/>
            </a:lnSpc>
            <a:spcBef>
              <a:spcPct val="0"/>
            </a:spcBef>
            <a:spcAft>
              <a:spcPct val="35000"/>
            </a:spcAft>
            <a:buNone/>
          </a:pPr>
          <a:endParaRPr lang="en-US" sz="2800" kern="1200" dirty="0"/>
        </a:p>
        <a:p>
          <a:pPr marL="0" lvl="0" indent="0" algn="l" defTabSz="1244600">
            <a:lnSpc>
              <a:spcPct val="90000"/>
            </a:lnSpc>
            <a:spcBef>
              <a:spcPct val="0"/>
            </a:spcBef>
            <a:spcAft>
              <a:spcPct val="35000"/>
            </a:spcAft>
            <a:buNone/>
          </a:pPr>
          <a:r>
            <a:rPr lang="en-US" sz="2800" kern="1200" dirty="0"/>
            <a:t>Use examples that people can relate to</a:t>
          </a:r>
        </a:p>
      </dsp:txBody>
      <dsp:txXfrm>
        <a:off x="13186" y="1700921"/>
        <a:ext cx="5666968" cy="3124247"/>
      </dsp:txXfrm>
    </dsp:sp>
    <dsp:sp modelId="{158F80C0-6F92-154D-BE57-7734F5D03EBF}">
      <dsp:nvSpPr>
        <dsp:cNvPr id="0" name=""/>
        <dsp:cNvSpPr/>
      </dsp:nvSpPr>
      <dsp:spPr>
        <a:xfrm>
          <a:off x="5787944" y="830"/>
          <a:ext cx="5666968" cy="170009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6" tIns="447816" rIns="447816" bIns="447816" numCol="1" spcCol="1270" anchor="ctr" anchorCtr="0">
          <a:noAutofit/>
        </a:bodyPr>
        <a:lstStyle/>
        <a:p>
          <a:pPr marL="0" lvl="0" indent="0" algn="ctr" defTabSz="2400300">
            <a:lnSpc>
              <a:spcPct val="90000"/>
            </a:lnSpc>
            <a:spcBef>
              <a:spcPct val="0"/>
            </a:spcBef>
            <a:spcAft>
              <a:spcPct val="35000"/>
            </a:spcAft>
            <a:buNone/>
          </a:pPr>
          <a:r>
            <a:rPr lang="en-US" sz="5400" kern="1200" dirty="0"/>
            <a:t>Give hope</a:t>
          </a:r>
        </a:p>
      </dsp:txBody>
      <dsp:txXfrm>
        <a:off x="5787944" y="830"/>
        <a:ext cx="5666968" cy="1700090"/>
      </dsp:txXfrm>
    </dsp:sp>
    <dsp:sp modelId="{7D99EA0A-7545-C849-8446-3887CA29D3AA}">
      <dsp:nvSpPr>
        <dsp:cNvPr id="0" name=""/>
        <dsp:cNvSpPr/>
      </dsp:nvSpPr>
      <dsp:spPr>
        <a:xfrm>
          <a:off x="5787944" y="1700921"/>
          <a:ext cx="5666968" cy="3124247"/>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9771" tIns="559771" rIns="559771" bIns="559771" numCol="1" spcCol="1270" anchor="t" anchorCtr="0">
          <a:noAutofit/>
        </a:bodyPr>
        <a:lstStyle/>
        <a:p>
          <a:pPr marL="0" lvl="0" indent="0" algn="l" defTabSz="1244600">
            <a:lnSpc>
              <a:spcPct val="90000"/>
            </a:lnSpc>
            <a:spcBef>
              <a:spcPct val="0"/>
            </a:spcBef>
            <a:spcAft>
              <a:spcPct val="35000"/>
            </a:spcAft>
            <a:buNone/>
          </a:pPr>
          <a:r>
            <a:rPr lang="en-US" sz="2800" kern="1200" dirty="0"/>
            <a:t>Be a “possibility” thinker, not a “probability” thinker</a:t>
          </a:r>
        </a:p>
        <a:p>
          <a:pPr marL="0" lvl="0" indent="0" algn="l" defTabSz="1244600">
            <a:lnSpc>
              <a:spcPct val="90000"/>
            </a:lnSpc>
            <a:spcBef>
              <a:spcPct val="0"/>
            </a:spcBef>
            <a:spcAft>
              <a:spcPct val="35000"/>
            </a:spcAft>
            <a:buNone/>
          </a:pPr>
          <a:endParaRPr lang="en-US" sz="2800" kern="1200" dirty="0"/>
        </a:p>
        <a:p>
          <a:pPr marL="0" lvl="0" indent="0" algn="l" defTabSz="1244600">
            <a:lnSpc>
              <a:spcPct val="90000"/>
            </a:lnSpc>
            <a:spcBef>
              <a:spcPct val="0"/>
            </a:spcBef>
            <a:spcAft>
              <a:spcPct val="35000"/>
            </a:spcAft>
            <a:buNone/>
          </a:pPr>
          <a:r>
            <a:rPr lang="en-US" sz="2800" kern="1200" dirty="0"/>
            <a:t>Don’t say “TRY”, Say “I WILL” and “WE ARE”</a:t>
          </a:r>
        </a:p>
        <a:p>
          <a:pPr marL="0" lvl="0" indent="0" algn="l" defTabSz="1066800">
            <a:lnSpc>
              <a:spcPct val="90000"/>
            </a:lnSpc>
            <a:spcBef>
              <a:spcPct val="0"/>
            </a:spcBef>
            <a:spcAft>
              <a:spcPct val="35000"/>
            </a:spcAft>
            <a:buNone/>
          </a:pPr>
          <a:endParaRPr lang="en-US" sz="2400" kern="1200" dirty="0"/>
        </a:p>
      </dsp:txBody>
      <dsp:txXfrm>
        <a:off x="5787944" y="1700921"/>
        <a:ext cx="5666968" cy="3124247"/>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259E81-02AD-4E90-A1F4-504BD74E7E6F}" type="datetimeFigureOut">
              <a:rPr lang="en-US" smtClean="0"/>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B3884F-07B7-48F0-9ECC-0839F4E1D0BD}" type="slidenum">
              <a:rPr lang="en-US" smtClean="0"/>
              <a:t>‹#›</a:t>
            </a:fld>
            <a:endParaRPr lang="en-US"/>
          </a:p>
        </p:txBody>
      </p:sp>
    </p:spTree>
    <p:extLst>
      <p:ext uri="{BB962C8B-B14F-4D97-AF65-F5344CB8AC3E}">
        <p14:creationId xmlns:p14="http://schemas.microsoft.com/office/powerpoint/2010/main" val="3775172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B3884F-07B7-48F0-9ECC-0839F4E1D0BD}" type="slidenum">
              <a:rPr lang="en-US" smtClean="0"/>
              <a:t>3</a:t>
            </a:fld>
            <a:endParaRPr lang="en-US"/>
          </a:p>
        </p:txBody>
      </p:sp>
    </p:spTree>
    <p:extLst>
      <p:ext uri="{BB962C8B-B14F-4D97-AF65-F5344CB8AC3E}">
        <p14:creationId xmlns:p14="http://schemas.microsoft.com/office/powerpoint/2010/main" val="1114225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Recreate scene of Indiana Jones</a:t>
            </a:r>
          </a:p>
          <a:p>
            <a:r>
              <a:rPr lang="en-US" dirty="0">
                <a:latin typeface="Arial" panose="020B0604020202020204" pitchFamily="34" charset="0"/>
                <a:cs typeface="Arial" panose="020B0604020202020204" pitchFamily="34" charset="0"/>
              </a:rPr>
              <a:t>How to keep employees motivated during times of drastic change</a:t>
            </a:r>
          </a:p>
        </p:txBody>
      </p:sp>
      <p:sp>
        <p:nvSpPr>
          <p:cNvPr id="4" name="Slide Number Placeholder 3"/>
          <p:cNvSpPr>
            <a:spLocks noGrp="1"/>
          </p:cNvSpPr>
          <p:nvPr>
            <p:ph type="sldNum" sz="quarter" idx="5"/>
          </p:nvPr>
        </p:nvSpPr>
        <p:spPr/>
        <p:txBody>
          <a:bodyPr/>
          <a:lstStyle/>
          <a:p>
            <a:fld id="{77B3884F-07B7-48F0-9ECC-0839F4E1D0BD}" type="slidenum">
              <a:rPr lang="en-US" smtClean="0"/>
              <a:t>5</a:t>
            </a:fld>
            <a:endParaRPr lang="en-US"/>
          </a:p>
        </p:txBody>
      </p:sp>
    </p:spTree>
    <p:extLst>
      <p:ext uri="{BB962C8B-B14F-4D97-AF65-F5344CB8AC3E}">
        <p14:creationId xmlns:p14="http://schemas.microsoft.com/office/powerpoint/2010/main" val="2438340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When you have served on a highly functioning team, you know the beauty of teamwork.</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Inviting people into the “game” keeps them motivated and inspires engagement.</a:t>
            </a:r>
          </a:p>
        </p:txBody>
      </p:sp>
      <p:sp>
        <p:nvSpPr>
          <p:cNvPr id="4" name="Slide Number Placeholder 3"/>
          <p:cNvSpPr>
            <a:spLocks noGrp="1"/>
          </p:cNvSpPr>
          <p:nvPr>
            <p:ph type="sldNum" sz="quarter" idx="5"/>
          </p:nvPr>
        </p:nvSpPr>
        <p:spPr/>
        <p:txBody>
          <a:bodyPr/>
          <a:lstStyle/>
          <a:p>
            <a:fld id="{77B3884F-07B7-48F0-9ECC-0839F4E1D0BD}" type="slidenum">
              <a:rPr lang="en-US" smtClean="0"/>
              <a:t>6</a:t>
            </a:fld>
            <a:endParaRPr lang="en-US"/>
          </a:p>
        </p:txBody>
      </p:sp>
    </p:spTree>
    <p:extLst>
      <p:ext uri="{BB962C8B-B14F-4D97-AF65-F5344CB8AC3E}">
        <p14:creationId xmlns:p14="http://schemas.microsoft.com/office/powerpoint/2010/main" val="2431436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B3884F-07B7-48F0-9ECC-0839F4E1D0BD}" type="slidenum">
              <a:rPr lang="en-US" smtClean="0"/>
              <a:t>8</a:t>
            </a:fld>
            <a:endParaRPr lang="en-US"/>
          </a:p>
        </p:txBody>
      </p:sp>
    </p:spTree>
    <p:extLst>
      <p:ext uri="{BB962C8B-B14F-4D97-AF65-F5344CB8AC3E}">
        <p14:creationId xmlns:p14="http://schemas.microsoft.com/office/powerpoint/2010/main" val="3333384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rial" panose="020B0604020202020204" pitchFamily="34" charset="0"/>
                <a:ea typeface="Calibri" panose="020F0502020204030204" pitchFamily="34" charset="0"/>
                <a:cs typeface="Arial" panose="020B0604020202020204" pitchFamily="34" charset="0"/>
              </a:rPr>
              <a:t>W</a:t>
            </a: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e sometimes hear about silos within a program, or between departments. Do you have silos within your program, or relationships that need to be mended to carry out the work of your program?</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10</a:t>
            </a:fld>
            <a:endParaRPr lang="en-US"/>
          </a:p>
        </p:txBody>
      </p:sp>
    </p:spTree>
    <p:extLst>
      <p:ext uri="{BB962C8B-B14F-4D97-AF65-F5344CB8AC3E}">
        <p14:creationId xmlns:p14="http://schemas.microsoft.com/office/powerpoint/2010/main" val="3433126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You may sometimes feel you are making little progress. Daily wins are important, but changing direction over the long-term is much more important.</a:t>
            </a:r>
          </a:p>
        </p:txBody>
      </p:sp>
      <p:sp>
        <p:nvSpPr>
          <p:cNvPr id="4" name="Slide Number Placeholder 3"/>
          <p:cNvSpPr>
            <a:spLocks noGrp="1"/>
          </p:cNvSpPr>
          <p:nvPr>
            <p:ph type="sldNum" sz="quarter" idx="5"/>
          </p:nvPr>
        </p:nvSpPr>
        <p:spPr/>
        <p:txBody>
          <a:bodyPr/>
          <a:lstStyle/>
          <a:p>
            <a:fld id="{77B3884F-07B7-48F0-9ECC-0839F4E1D0BD}" type="slidenum">
              <a:rPr lang="en-US" smtClean="0"/>
              <a:t>11</a:t>
            </a:fld>
            <a:endParaRPr lang="en-US"/>
          </a:p>
        </p:txBody>
      </p:sp>
    </p:spTree>
    <p:extLst>
      <p:ext uri="{BB962C8B-B14F-4D97-AF65-F5344CB8AC3E}">
        <p14:creationId xmlns:p14="http://schemas.microsoft.com/office/powerpoint/2010/main" val="3524511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HANDOUT:  Who are you?  As a Visionary, Revolutionary, Storyteller, Politician, Cheerleader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As we review the important characteristics of being an effective leader, write down the key messages you want to remember when you work with your team</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14</a:t>
            </a:fld>
            <a:endParaRPr lang="en-US"/>
          </a:p>
        </p:txBody>
      </p:sp>
    </p:spTree>
    <p:extLst>
      <p:ext uri="{BB962C8B-B14F-4D97-AF65-F5344CB8AC3E}">
        <p14:creationId xmlns:p14="http://schemas.microsoft.com/office/powerpoint/2010/main" val="2398962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Being a revolutionary doesn’t always mean leading a revolt. More often, it means leading change, and change cannot occur without vision. They go hand in hand. If you want to make a change, you need to be able to describe the process and end goal. Realize that the process may shift as you gain more information or experience, but the end goal needs to be the guiding light. It needs to stay the same.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Ask: What are two things you can change”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Ask: If you were hired as a consultant for your own program, what advice would you give?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Communicate! Talk with your people! They can and will be your source of inspiration and motivation…if you promote it and allow it.</a:t>
            </a: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17</a:t>
            </a:fld>
            <a:endParaRPr lang="en-US"/>
          </a:p>
        </p:txBody>
      </p:sp>
    </p:spTree>
    <p:extLst>
      <p:ext uri="{BB962C8B-B14F-4D97-AF65-F5344CB8AC3E}">
        <p14:creationId xmlns:p14="http://schemas.microsoft.com/office/powerpoint/2010/main" val="2676385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Numbers equal data</a:t>
            </a:r>
          </a:p>
          <a:p>
            <a:r>
              <a:rPr lang="en-US" dirty="0">
                <a:latin typeface="Arial" panose="020B0604020202020204" pitchFamily="34" charset="0"/>
                <a:cs typeface="Arial" panose="020B0604020202020204" pitchFamily="34" charset="0"/>
              </a:rPr>
              <a:t>Current or expected shifts – trends</a:t>
            </a:r>
          </a:p>
          <a:p>
            <a:r>
              <a:rPr lang="en-US" sz="1200" dirty="0">
                <a:effectLst/>
                <a:highlight>
                  <a:srgbClr val="FFFF00"/>
                </a:highlight>
                <a:latin typeface="Arial" panose="020B0604020202020204" pitchFamily="34" charset="0"/>
                <a:ea typeface="Calibri" panose="020F0502020204030204" pitchFamily="34" charset="0"/>
                <a:cs typeface="Arial" panose="020B0604020202020204" pitchFamily="34" charset="0"/>
              </a:rPr>
              <a:t>What’s next? Plan ahead – don’t wait for the inevitable to happen. Anticipate. Help drive the process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18</a:t>
            </a:fld>
            <a:endParaRPr lang="en-US"/>
          </a:p>
        </p:txBody>
      </p:sp>
    </p:spTree>
    <p:extLst>
      <p:ext uri="{BB962C8B-B14F-4D97-AF65-F5344CB8AC3E}">
        <p14:creationId xmlns:p14="http://schemas.microsoft.com/office/powerpoint/2010/main" val="2341516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Be </a:t>
            </a:r>
            <a:r>
              <a:rPr lang="en-US" sz="1200" i="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ready to switch gears, to be flexible, to change direction if and when new information surfaces.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Don’t be a Debbie Downer.</a:t>
            </a:r>
            <a:endParaRPr lang="en-US" sz="1200" i="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19</a:t>
            </a:fld>
            <a:endParaRPr lang="en-US"/>
          </a:p>
        </p:txBody>
      </p:sp>
    </p:spTree>
    <p:extLst>
      <p:ext uri="{BB962C8B-B14F-4D97-AF65-F5344CB8AC3E}">
        <p14:creationId xmlns:p14="http://schemas.microsoft.com/office/powerpoint/2010/main" val="2482502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Who is responsible for keeping the story alive in your program or school? Is it important to have a shared history? Why?</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20</a:t>
            </a:fld>
            <a:endParaRPr lang="en-US"/>
          </a:p>
        </p:txBody>
      </p:sp>
    </p:spTree>
    <p:extLst>
      <p:ext uri="{BB962C8B-B14F-4D97-AF65-F5344CB8AC3E}">
        <p14:creationId xmlns:p14="http://schemas.microsoft.com/office/powerpoint/2010/main" val="2939592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rial" panose="020B0604020202020204" pitchFamily="34" charset="0"/>
                <a:ea typeface="Calibri" panose="020F0502020204030204" pitchFamily="34" charset="0"/>
                <a:cs typeface="Arial" panose="020B0604020202020204" pitchFamily="34" charset="0"/>
              </a:rPr>
              <a:t>Will there be a happy ending? </a:t>
            </a: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People want a happy ending. If you, as the leader, are uncertain of your goals or intended outcomes, who will be the champion?</a:t>
            </a:r>
          </a:p>
        </p:txBody>
      </p:sp>
      <p:sp>
        <p:nvSpPr>
          <p:cNvPr id="4" name="Slide Number Placeholder 3"/>
          <p:cNvSpPr>
            <a:spLocks noGrp="1"/>
          </p:cNvSpPr>
          <p:nvPr>
            <p:ph type="sldNum" sz="quarter" idx="5"/>
          </p:nvPr>
        </p:nvSpPr>
        <p:spPr/>
        <p:txBody>
          <a:bodyPr/>
          <a:lstStyle/>
          <a:p>
            <a:fld id="{77B3884F-07B7-48F0-9ECC-0839F4E1D0BD}" type="slidenum">
              <a:rPr lang="en-US" smtClean="0"/>
              <a:t>21</a:t>
            </a:fld>
            <a:endParaRPr lang="en-US"/>
          </a:p>
        </p:txBody>
      </p:sp>
    </p:spTree>
    <p:extLst>
      <p:ext uri="{BB962C8B-B14F-4D97-AF65-F5344CB8AC3E}">
        <p14:creationId xmlns:p14="http://schemas.microsoft.com/office/powerpoint/2010/main" val="1823096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rial" panose="020B0604020202020204" pitchFamily="34" charset="0"/>
                <a:ea typeface="Calibri" panose="020F0502020204030204" pitchFamily="34" charset="0"/>
                <a:cs typeface="Arial" panose="020B0604020202020204" pitchFamily="34" charset="0"/>
              </a:rPr>
              <a:t>Regroup, refocus, and conquer! G</a:t>
            </a: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ive examples of the pandemic, a new POS system, etc.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22</a:t>
            </a:fld>
            <a:endParaRPr lang="en-US"/>
          </a:p>
        </p:txBody>
      </p:sp>
    </p:spTree>
    <p:extLst>
      <p:ext uri="{BB962C8B-B14F-4D97-AF65-F5344CB8AC3E}">
        <p14:creationId xmlns:p14="http://schemas.microsoft.com/office/powerpoint/2010/main" val="3193677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How would people describe you? How would employees describe you? Is this how you want to be perceived? Who are you? Beautiful soul, intelligent caring, thoughtful, helpful?</a:t>
            </a: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23</a:t>
            </a:fld>
            <a:endParaRPr lang="en-US"/>
          </a:p>
        </p:txBody>
      </p:sp>
    </p:spTree>
    <p:extLst>
      <p:ext uri="{BB962C8B-B14F-4D97-AF65-F5344CB8AC3E}">
        <p14:creationId xmlns:p14="http://schemas.microsoft.com/office/powerpoint/2010/main" val="1699657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How do you want to be known as a leader?</a:t>
            </a:r>
          </a:p>
          <a:p>
            <a:r>
              <a:rPr lang="en-US" dirty="0">
                <a:latin typeface="Arial" panose="020B0604020202020204" pitchFamily="34" charset="0"/>
                <a:cs typeface="Arial" panose="020B0604020202020204" pitchFamily="34" charset="0"/>
              </a:rPr>
              <a:t>Decisive? Capable? Empathetic?</a:t>
            </a:r>
          </a:p>
          <a:p>
            <a:r>
              <a:rPr lang="en-US" dirty="0">
                <a:latin typeface="Arial" panose="020B0604020202020204" pitchFamily="34" charset="0"/>
                <a:cs typeface="Arial" panose="020B0604020202020204" pitchFamily="34" charset="0"/>
              </a:rPr>
              <a:t>Avoid paralysis by analysis</a:t>
            </a:r>
          </a:p>
        </p:txBody>
      </p:sp>
      <p:sp>
        <p:nvSpPr>
          <p:cNvPr id="4" name="Slide Number Placeholder 3"/>
          <p:cNvSpPr>
            <a:spLocks noGrp="1"/>
          </p:cNvSpPr>
          <p:nvPr>
            <p:ph type="sldNum" sz="quarter" idx="5"/>
          </p:nvPr>
        </p:nvSpPr>
        <p:spPr/>
        <p:txBody>
          <a:bodyPr/>
          <a:lstStyle/>
          <a:p>
            <a:fld id="{77B3884F-07B7-48F0-9ECC-0839F4E1D0BD}" type="slidenum">
              <a:rPr lang="en-US" smtClean="0"/>
              <a:t>24</a:t>
            </a:fld>
            <a:endParaRPr lang="en-US"/>
          </a:p>
        </p:txBody>
      </p:sp>
    </p:spTree>
    <p:extLst>
      <p:ext uri="{BB962C8B-B14F-4D97-AF65-F5344CB8AC3E}">
        <p14:creationId xmlns:p14="http://schemas.microsoft.com/office/powerpoint/2010/main" val="1355917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People need to know, “Where do I fit it in?” You need to know, “Where do I fit in?”</a:t>
            </a:r>
          </a:p>
        </p:txBody>
      </p:sp>
      <p:sp>
        <p:nvSpPr>
          <p:cNvPr id="4" name="Slide Number Placeholder 3"/>
          <p:cNvSpPr>
            <a:spLocks noGrp="1"/>
          </p:cNvSpPr>
          <p:nvPr>
            <p:ph type="sldNum" sz="quarter" idx="5"/>
          </p:nvPr>
        </p:nvSpPr>
        <p:spPr/>
        <p:txBody>
          <a:bodyPr/>
          <a:lstStyle/>
          <a:p>
            <a:fld id="{77B3884F-07B7-48F0-9ECC-0839F4E1D0BD}" type="slidenum">
              <a:rPr lang="en-US" smtClean="0"/>
              <a:t>26</a:t>
            </a:fld>
            <a:endParaRPr lang="en-US"/>
          </a:p>
        </p:txBody>
      </p:sp>
    </p:spTree>
    <p:extLst>
      <p:ext uri="{BB962C8B-B14F-4D97-AF65-F5344CB8AC3E}">
        <p14:creationId xmlns:p14="http://schemas.microsoft.com/office/powerpoint/2010/main" val="2620263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When challenges seem overwhelming, bring staff – and yourself – back to the basics. What is our mission? What values do we hold dear or have in common?</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27</a:t>
            </a:fld>
            <a:endParaRPr lang="en-US"/>
          </a:p>
        </p:txBody>
      </p:sp>
    </p:spTree>
    <p:extLst>
      <p:ext uri="{BB962C8B-B14F-4D97-AF65-F5344CB8AC3E}">
        <p14:creationId xmlns:p14="http://schemas.microsoft.com/office/powerpoint/2010/main" val="1912595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HANDOUT:  Valuing our employees – what you say and how you say it makes a difference to your employees.</a:t>
            </a: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28</a:t>
            </a:fld>
            <a:endParaRPr lang="en-US"/>
          </a:p>
        </p:txBody>
      </p:sp>
    </p:spTree>
    <p:extLst>
      <p:ext uri="{BB962C8B-B14F-4D97-AF65-F5344CB8AC3E}">
        <p14:creationId xmlns:p14="http://schemas.microsoft.com/office/powerpoint/2010/main" val="43666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the pandemic stories! Emergency feeding, supply chain disruptions</a:t>
            </a:r>
          </a:p>
          <a:p>
            <a:r>
              <a:rPr lang="en-US" dirty="0"/>
              <a:t>The importance of shared stories so employees don’t feel isolated. Keep them engaged.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Say “Imagine” and don’t kill the thrill with the word “BUT”</a:t>
            </a:r>
          </a:p>
          <a:p>
            <a:endParaRPr lang="en-US" dirty="0"/>
          </a:p>
        </p:txBody>
      </p:sp>
      <p:sp>
        <p:nvSpPr>
          <p:cNvPr id="4" name="Slide Number Placeholder 3"/>
          <p:cNvSpPr>
            <a:spLocks noGrp="1"/>
          </p:cNvSpPr>
          <p:nvPr>
            <p:ph type="sldNum" sz="quarter" idx="5"/>
          </p:nvPr>
        </p:nvSpPr>
        <p:spPr/>
        <p:txBody>
          <a:bodyPr/>
          <a:lstStyle/>
          <a:p>
            <a:fld id="{77B3884F-07B7-48F0-9ECC-0839F4E1D0BD}" type="slidenum">
              <a:rPr lang="en-US" smtClean="0"/>
              <a:t>29</a:t>
            </a:fld>
            <a:endParaRPr lang="en-US"/>
          </a:p>
        </p:txBody>
      </p:sp>
    </p:spTree>
    <p:extLst>
      <p:ext uri="{BB962C8B-B14F-4D97-AF65-F5344CB8AC3E}">
        <p14:creationId xmlns:p14="http://schemas.microsoft.com/office/powerpoint/2010/main" val="2827104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Remember the pandemic stories! Emergency feeding, supply chain disruptions</a:t>
            </a:r>
          </a:p>
          <a:p>
            <a:r>
              <a:rPr lang="en-US" dirty="0">
                <a:latin typeface="Arial" panose="020B0604020202020204" pitchFamily="34" charset="0"/>
                <a:cs typeface="Arial" panose="020B0604020202020204" pitchFamily="34" charset="0"/>
              </a:rPr>
              <a:t>The importance of shared stories so employees don’t feel isolated. Keep them engaged.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latin typeface="Arial" panose="020B0604020202020204" pitchFamily="34" charset="0"/>
                <a:cs typeface="Arial" panose="020B0604020202020204" pitchFamily="34" charset="0"/>
              </a:rPr>
              <a:t>Say “Imagine” and don’t kill the thrill with the word “BUT”</a:t>
            </a:r>
          </a:p>
        </p:txBody>
      </p:sp>
      <p:sp>
        <p:nvSpPr>
          <p:cNvPr id="4" name="Slide Number Placeholder 3"/>
          <p:cNvSpPr>
            <a:spLocks noGrp="1"/>
          </p:cNvSpPr>
          <p:nvPr>
            <p:ph type="sldNum" sz="quarter" idx="5"/>
          </p:nvPr>
        </p:nvSpPr>
        <p:spPr/>
        <p:txBody>
          <a:bodyPr/>
          <a:lstStyle/>
          <a:p>
            <a:fld id="{77B3884F-07B7-48F0-9ECC-0839F4E1D0BD}" type="slidenum">
              <a:rPr lang="en-US" smtClean="0"/>
              <a:t>30</a:t>
            </a:fld>
            <a:endParaRPr lang="en-US"/>
          </a:p>
        </p:txBody>
      </p:sp>
    </p:spTree>
    <p:extLst>
      <p:ext uri="{BB962C8B-B14F-4D97-AF65-F5344CB8AC3E}">
        <p14:creationId xmlns:p14="http://schemas.microsoft.com/office/powerpoint/2010/main" val="42600479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B3884F-07B7-48F0-9ECC-0839F4E1D0BD}" type="slidenum">
              <a:rPr lang="en-US" smtClean="0"/>
              <a:t>31</a:t>
            </a:fld>
            <a:endParaRPr lang="en-US"/>
          </a:p>
        </p:txBody>
      </p:sp>
    </p:spTree>
    <p:extLst>
      <p:ext uri="{BB962C8B-B14F-4D97-AF65-F5344CB8AC3E}">
        <p14:creationId xmlns:p14="http://schemas.microsoft.com/office/powerpoint/2010/main" val="24684143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The person speaking has the most responsibility; make sure your language, your story, your intent, your meaning is clear</a:t>
            </a:r>
          </a:p>
          <a:p>
            <a:pPr marL="171450" marR="0" indent="-171450">
              <a:lnSpc>
                <a:spcPct val="107000"/>
              </a:lnSpc>
              <a:spcBef>
                <a:spcPts val="0"/>
              </a:spcBef>
              <a:spcAft>
                <a:spcPts val="800"/>
              </a:spcAft>
              <a:buFont typeface="Arial" panose="020B0604020202020204" pitchFamily="34" charset="0"/>
              <a:buChar char="•"/>
            </a:pPr>
            <a:r>
              <a:rPr lang="en-US" sz="1200" kern="100" dirty="0">
                <a:effectLst/>
                <a:latin typeface="Arial" panose="020B0604020202020204" pitchFamily="34" charset="0"/>
                <a:ea typeface="Calibri" panose="020F0502020204030204" pitchFamily="34" charset="0"/>
                <a:cs typeface="Arial" panose="020B0604020202020204" pitchFamily="34" charset="0"/>
              </a:rPr>
              <a:t>Repeat key phrases. W</a:t>
            </a: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hat are your key phrases? Do you hear them repeated to you by others?</a:t>
            </a: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a:p>
            <a:pPr marL="171450" marR="0" indent="-171450">
              <a:lnSpc>
                <a:spcPct val="107000"/>
              </a:lnSpc>
              <a:spcBef>
                <a:spcPts val="0"/>
              </a:spcBef>
              <a:spcAft>
                <a:spcPts val="800"/>
              </a:spcAft>
              <a:buFont typeface="Arial" panose="020B0604020202020204" pitchFamily="34" charset="0"/>
              <a:buChar char="•"/>
            </a:pPr>
            <a:r>
              <a:rPr lang="en-US" sz="1200" kern="100" dirty="0">
                <a:effectLst/>
                <a:latin typeface="Arial" panose="020B0604020202020204" pitchFamily="34" charset="0"/>
                <a:ea typeface="Calibri" panose="020F0502020204030204" pitchFamily="34" charset="0"/>
                <a:cs typeface="Arial" panose="020B0604020202020204" pitchFamily="34" charset="0"/>
              </a:rPr>
              <a:t>Change the pace. T</a:t>
            </a: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hink about the cadence of your delivery – I Have a Dream</a:t>
            </a: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32</a:t>
            </a:fld>
            <a:endParaRPr lang="en-US"/>
          </a:p>
        </p:txBody>
      </p:sp>
    </p:spTree>
    <p:extLst>
      <p:ext uri="{BB962C8B-B14F-4D97-AF65-F5344CB8AC3E}">
        <p14:creationId xmlns:p14="http://schemas.microsoft.com/office/powerpoint/2010/main" val="2793499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rial" panose="020B0604020202020204" pitchFamily="34" charset="0"/>
                <a:ea typeface="Calibri" panose="020F0502020204030204" pitchFamily="34" charset="0"/>
                <a:cs typeface="Arial" panose="020B0604020202020204" pitchFamily="34" charset="0"/>
              </a:rPr>
              <a:t>When you get home…thinking about the language of leadership, write a one-minute inspirational speech to engage and energize people on your team to embrace change and achieve excellence in these challenging times.</a:t>
            </a:r>
          </a:p>
        </p:txBody>
      </p:sp>
      <p:sp>
        <p:nvSpPr>
          <p:cNvPr id="4" name="Slide Number Placeholder 3"/>
          <p:cNvSpPr>
            <a:spLocks noGrp="1"/>
          </p:cNvSpPr>
          <p:nvPr>
            <p:ph type="sldNum" sz="quarter" idx="5"/>
          </p:nvPr>
        </p:nvSpPr>
        <p:spPr/>
        <p:txBody>
          <a:bodyPr/>
          <a:lstStyle/>
          <a:p>
            <a:fld id="{77B3884F-07B7-48F0-9ECC-0839F4E1D0BD}" type="slidenum">
              <a:rPr lang="en-US" smtClean="0"/>
              <a:t>33</a:t>
            </a:fld>
            <a:endParaRPr lang="en-US"/>
          </a:p>
        </p:txBody>
      </p:sp>
    </p:spTree>
    <p:extLst>
      <p:ext uri="{BB962C8B-B14F-4D97-AF65-F5344CB8AC3E}">
        <p14:creationId xmlns:p14="http://schemas.microsoft.com/office/powerpoint/2010/main" val="723804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B3884F-07B7-48F0-9ECC-0839F4E1D0BD}" type="slidenum">
              <a:rPr lang="en-US" smtClean="0"/>
              <a:t>34</a:t>
            </a:fld>
            <a:endParaRPr lang="en-US"/>
          </a:p>
        </p:txBody>
      </p:sp>
    </p:spTree>
    <p:extLst>
      <p:ext uri="{BB962C8B-B14F-4D97-AF65-F5344CB8AC3E}">
        <p14:creationId xmlns:p14="http://schemas.microsoft.com/office/powerpoint/2010/main" val="455782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B3884F-07B7-48F0-9ECC-0839F4E1D0BD}" type="slidenum">
              <a:rPr lang="en-US" smtClean="0"/>
              <a:t>35</a:t>
            </a:fld>
            <a:endParaRPr lang="en-US"/>
          </a:p>
        </p:txBody>
      </p:sp>
    </p:spTree>
    <p:extLst>
      <p:ext uri="{BB962C8B-B14F-4D97-AF65-F5344CB8AC3E}">
        <p14:creationId xmlns:p14="http://schemas.microsoft.com/office/powerpoint/2010/main" val="3360955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B3884F-07B7-48F0-9ECC-0839F4E1D0BD}" type="slidenum">
              <a:rPr lang="en-US" smtClean="0"/>
              <a:t>37</a:t>
            </a:fld>
            <a:endParaRPr lang="en-US"/>
          </a:p>
        </p:txBody>
      </p:sp>
    </p:spTree>
    <p:extLst>
      <p:ext uri="{BB962C8B-B14F-4D97-AF65-F5344CB8AC3E}">
        <p14:creationId xmlns:p14="http://schemas.microsoft.com/office/powerpoint/2010/main" val="2709059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If you have a leadership team of yourself and other admin, be sure you are all delivering the same message – inconsistent messages breed doubt…and contempt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There is no time for “mysterious leadership” – in a time of turmoil, tell people what you safely know, and don’t be afraid to tell people what you don’t know)</a:t>
            </a: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38</a:t>
            </a:fld>
            <a:endParaRPr lang="en-US"/>
          </a:p>
        </p:txBody>
      </p:sp>
    </p:spTree>
    <p:extLst>
      <p:ext uri="{BB962C8B-B14F-4D97-AF65-F5344CB8AC3E}">
        <p14:creationId xmlns:p14="http://schemas.microsoft.com/office/powerpoint/2010/main" val="482078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Clear as a Bell handout: What I wanted to say, what I actually said, what people thought I said.</a:t>
            </a: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40</a:t>
            </a:fld>
            <a:endParaRPr lang="en-US"/>
          </a:p>
        </p:txBody>
      </p:sp>
    </p:spTree>
    <p:extLst>
      <p:ext uri="{BB962C8B-B14F-4D97-AF65-F5344CB8AC3E}">
        <p14:creationId xmlns:p14="http://schemas.microsoft.com/office/powerpoint/2010/main" val="33423872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B3884F-07B7-48F0-9ECC-0839F4E1D0BD}" type="slidenum">
              <a:rPr lang="en-US" smtClean="0"/>
              <a:t>41</a:t>
            </a:fld>
            <a:endParaRPr lang="en-US"/>
          </a:p>
        </p:txBody>
      </p:sp>
    </p:spTree>
    <p:extLst>
      <p:ext uri="{BB962C8B-B14F-4D97-AF65-F5344CB8AC3E}">
        <p14:creationId xmlns:p14="http://schemas.microsoft.com/office/powerpoint/2010/main" val="18611562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You don’t have to humble yourselves to others, but you need to if you want their respect and trust.</a:t>
            </a:r>
          </a:p>
        </p:txBody>
      </p:sp>
      <p:sp>
        <p:nvSpPr>
          <p:cNvPr id="4" name="Slide Number Placeholder 3"/>
          <p:cNvSpPr>
            <a:spLocks noGrp="1"/>
          </p:cNvSpPr>
          <p:nvPr>
            <p:ph type="sldNum" sz="quarter" idx="5"/>
          </p:nvPr>
        </p:nvSpPr>
        <p:spPr/>
        <p:txBody>
          <a:bodyPr/>
          <a:lstStyle/>
          <a:p>
            <a:fld id="{77B3884F-07B7-48F0-9ECC-0839F4E1D0BD}" type="slidenum">
              <a:rPr lang="en-US" smtClean="0"/>
              <a:t>42</a:t>
            </a:fld>
            <a:endParaRPr lang="en-US"/>
          </a:p>
        </p:txBody>
      </p:sp>
    </p:spTree>
    <p:extLst>
      <p:ext uri="{BB962C8B-B14F-4D97-AF65-F5344CB8AC3E}">
        <p14:creationId xmlns:p14="http://schemas.microsoft.com/office/powerpoint/2010/main" val="25104952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When we think of buy-in and support, we usually think of our bosses first.</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Without buy-in and support from your team, nothing will happen</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Directors who have the trust and support of their team often earn the trust and support of their bosses</a:t>
            </a:r>
          </a:p>
        </p:txBody>
      </p:sp>
      <p:sp>
        <p:nvSpPr>
          <p:cNvPr id="4" name="Slide Number Placeholder 3"/>
          <p:cNvSpPr>
            <a:spLocks noGrp="1"/>
          </p:cNvSpPr>
          <p:nvPr>
            <p:ph type="sldNum" sz="quarter" idx="5"/>
          </p:nvPr>
        </p:nvSpPr>
        <p:spPr/>
        <p:txBody>
          <a:bodyPr/>
          <a:lstStyle/>
          <a:p>
            <a:fld id="{77B3884F-07B7-48F0-9ECC-0839F4E1D0BD}" type="slidenum">
              <a:rPr lang="en-US" smtClean="0"/>
              <a:t>43</a:t>
            </a:fld>
            <a:endParaRPr lang="en-US"/>
          </a:p>
        </p:txBody>
      </p:sp>
    </p:spTree>
    <p:extLst>
      <p:ext uri="{BB962C8B-B14F-4D97-AF65-F5344CB8AC3E}">
        <p14:creationId xmlns:p14="http://schemas.microsoft.com/office/powerpoint/2010/main" val="23542323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B3884F-07B7-48F0-9ECC-0839F4E1D0BD}" type="slidenum">
              <a:rPr lang="en-US" smtClean="0"/>
              <a:t>44</a:t>
            </a:fld>
            <a:endParaRPr lang="en-US"/>
          </a:p>
        </p:txBody>
      </p:sp>
    </p:spTree>
    <p:extLst>
      <p:ext uri="{BB962C8B-B14F-4D97-AF65-F5344CB8AC3E}">
        <p14:creationId xmlns:p14="http://schemas.microsoft.com/office/powerpoint/2010/main" val="28444364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B3884F-07B7-48F0-9ECC-0839F4E1D0BD}" type="slidenum">
              <a:rPr lang="en-US" smtClean="0"/>
              <a:t>45</a:t>
            </a:fld>
            <a:endParaRPr lang="en-US"/>
          </a:p>
        </p:txBody>
      </p:sp>
    </p:spTree>
    <p:extLst>
      <p:ext uri="{BB962C8B-B14F-4D97-AF65-F5344CB8AC3E}">
        <p14:creationId xmlns:p14="http://schemas.microsoft.com/office/powerpoint/2010/main" val="3737798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Recognize the input and hard work of employees - expound</a:t>
            </a:r>
          </a:p>
        </p:txBody>
      </p:sp>
      <p:sp>
        <p:nvSpPr>
          <p:cNvPr id="4" name="Slide Number Placeholder 3"/>
          <p:cNvSpPr>
            <a:spLocks noGrp="1"/>
          </p:cNvSpPr>
          <p:nvPr>
            <p:ph type="sldNum" sz="quarter" idx="5"/>
          </p:nvPr>
        </p:nvSpPr>
        <p:spPr/>
        <p:txBody>
          <a:bodyPr/>
          <a:lstStyle/>
          <a:p>
            <a:fld id="{77B3884F-07B7-48F0-9ECC-0839F4E1D0BD}" type="slidenum">
              <a:rPr lang="en-US" smtClean="0"/>
              <a:t>46</a:t>
            </a:fld>
            <a:endParaRPr lang="en-US"/>
          </a:p>
        </p:txBody>
      </p:sp>
    </p:spTree>
    <p:extLst>
      <p:ext uri="{BB962C8B-B14F-4D97-AF65-F5344CB8AC3E}">
        <p14:creationId xmlns:p14="http://schemas.microsoft.com/office/powerpoint/2010/main" val="23540620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Motivation, Engagement, Recognition </a:t>
            </a:r>
          </a:p>
        </p:txBody>
      </p:sp>
      <p:sp>
        <p:nvSpPr>
          <p:cNvPr id="4" name="Slide Number Placeholder 3"/>
          <p:cNvSpPr>
            <a:spLocks noGrp="1"/>
          </p:cNvSpPr>
          <p:nvPr>
            <p:ph type="sldNum" sz="quarter" idx="5"/>
          </p:nvPr>
        </p:nvSpPr>
        <p:spPr/>
        <p:txBody>
          <a:bodyPr/>
          <a:lstStyle/>
          <a:p>
            <a:fld id="{77B3884F-07B7-48F0-9ECC-0839F4E1D0BD}" type="slidenum">
              <a:rPr lang="en-US" smtClean="0"/>
              <a:t>48</a:t>
            </a:fld>
            <a:endParaRPr lang="en-US"/>
          </a:p>
        </p:txBody>
      </p:sp>
    </p:spTree>
    <p:extLst>
      <p:ext uri="{BB962C8B-B14F-4D97-AF65-F5344CB8AC3E}">
        <p14:creationId xmlns:p14="http://schemas.microsoft.com/office/powerpoint/2010/main" val="13472883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Marketing professionals know all about the “Spin” – the question is, how do you want your story to be told?</a:t>
            </a:r>
          </a:p>
          <a:p>
            <a:pPr marL="171450" indent="-171450">
              <a:buFont typeface="Arial" panose="020B0604020202020204" pitchFamily="34" charset="0"/>
              <a:buChar cha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Will employees tell a shared story?</a:t>
            </a:r>
          </a:p>
          <a:p>
            <a:pPr marL="171450" indent="-171450">
              <a:buFont typeface="Arial" panose="020B0604020202020204" pitchFamily="34" charset="0"/>
              <a:buChar char="•"/>
            </a:pPr>
            <a:r>
              <a:rPr lang="en-US" sz="12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What are you doing to recognize your team members?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49</a:t>
            </a:fld>
            <a:endParaRPr lang="en-US"/>
          </a:p>
        </p:txBody>
      </p:sp>
    </p:spTree>
    <p:extLst>
      <p:ext uri="{BB962C8B-B14F-4D97-AF65-F5344CB8AC3E}">
        <p14:creationId xmlns:p14="http://schemas.microsoft.com/office/powerpoint/2010/main" val="28928116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Engagement</a:t>
            </a:r>
          </a:p>
        </p:txBody>
      </p:sp>
      <p:sp>
        <p:nvSpPr>
          <p:cNvPr id="4" name="Slide Number Placeholder 3"/>
          <p:cNvSpPr>
            <a:spLocks noGrp="1"/>
          </p:cNvSpPr>
          <p:nvPr>
            <p:ph type="sldNum" sz="quarter" idx="5"/>
          </p:nvPr>
        </p:nvSpPr>
        <p:spPr/>
        <p:txBody>
          <a:bodyPr/>
          <a:lstStyle/>
          <a:p>
            <a:fld id="{77B3884F-07B7-48F0-9ECC-0839F4E1D0BD}" type="slidenum">
              <a:rPr lang="en-US" smtClean="0"/>
              <a:t>50</a:t>
            </a:fld>
            <a:endParaRPr lang="en-US"/>
          </a:p>
        </p:txBody>
      </p:sp>
    </p:spTree>
    <p:extLst>
      <p:ext uri="{BB962C8B-B14F-4D97-AF65-F5344CB8AC3E}">
        <p14:creationId xmlns:p14="http://schemas.microsoft.com/office/powerpoint/2010/main" val="34049708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Question: What ARE you doing? Are you making necessary changes, or are you hoping issues will magically take care of themselves?)</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51</a:t>
            </a:fld>
            <a:endParaRPr lang="en-US"/>
          </a:p>
        </p:txBody>
      </p:sp>
    </p:spTree>
    <p:extLst>
      <p:ext uri="{BB962C8B-B14F-4D97-AF65-F5344CB8AC3E}">
        <p14:creationId xmlns:p14="http://schemas.microsoft.com/office/powerpoint/2010/main" val="38426622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Recognize the contributions of others </a:t>
            </a:r>
          </a:p>
        </p:txBody>
      </p:sp>
      <p:sp>
        <p:nvSpPr>
          <p:cNvPr id="4" name="Slide Number Placeholder 3"/>
          <p:cNvSpPr>
            <a:spLocks noGrp="1"/>
          </p:cNvSpPr>
          <p:nvPr>
            <p:ph type="sldNum" sz="quarter" idx="5"/>
          </p:nvPr>
        </p:nvSpPr>
        <p:spPr/>
        <p:txBody>
          <a:bodyPr/>
          <a:lstStyle/>
          <a:p>
            <a:fld id="{77B3884F-07B7-48F0-9ECC-0839F4E1D0BD}" type="slidenum">
              <a:rPr lang="en-US" smtClean="0"/>
              <a:t>52</a:t>
            </a:fld>
            <a:endParaRPr lang="en-US"/>
          </a:p>
        </p:txBody>
      </p:sp>
    </p:spTree>
    <p:extLst>
      <p:ext uri="{BB962C8B-B14F-4D97-AF65-F5344CB8AC3E}">
        <p14:creationId xmlns:p14="http://schemas.microsoft.com/office/powerpoint/2010/main" val="6312642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Be a motivator</a:t>
            </a:r>
          </a:p>
          <a:p>
            <a:r>
              <a:rPr lang="en-US" dirty="0">
                <a:latin typeface="Arial" panose="020B0604020202020204" pitchFamily="34" charset="0"/>
                <a:cs typeface="Arial" panose="020B0604020202020204" pitchFamily="34" charset="0"/>
              </a:rPr>
              <a:t>Keep people engaged</a:t>
            </a:r>
          </a:p>
        </p:txBody>
      </p:sp>
      <p:sp>
        <p:nvSpPr>
          <p:cNvPr id="4" name="Slide Number Placeholder 3"/>
          <p:cNvSpPr>
            <a:spLocks noGrp="1"/>
          </p:cNvSpPr>
          <p:nvPr>
            <p:ph type="sldNum" sz="quarter" idx="5"/>
          </p:nvPr>
        </p:nvSpPr>
        <p:spPr/>
        <p:txBody>
          <a:bodyPr/>
          <a:lstStyle/>
          <a:p>
            <a:fld id="{77B3884F-07B7-48F0-9ECC-0839F4E1D0BD}" type="slidenum">
              <a:rPr lang="en-US" smtClean="0"/>
              <a:t>53</a:t>
            </a:fld>
            <a:endParaRPr lang="en-US"/>
          </a:p>
        </p:txBody>
      </p:sp>
    </p:spTree>
    <p:extLst>
      <p:ext uri="{BB962C8B-B14F-4D97-AF65-F5344CB8AC3E}">
        <p14:creationId xmlns:p14="http://schemas.microsoft.com/office/powerpoint/2010/main" val="2107439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Individuals can receive recognition, but it’s important to recognize the entire team</a:t>
            </a:r>
          </a:p>
        </p:txBody>
      </p:sp>
      <p:sp>
        <p:nvSpPr>
          <p:cNvPr id="4" name="Slide Number Placeholder 3"/>
          <p:cNvSpPr>
            <a:spLocks noGrp="1"/>
          </p:cNvSpPr>
          <p:nvPr>
            <p:ph type="sldNum" sz="quarter" idx="5"/>
          </p:nvPr>
        </p:nvSpPr>
        <p:spPr/>
        <p:txBody>
          <a:bodyPr/>
          <a:lstStyle/>
          <a:p>
            <a:fld id="{77B3884F-07B7-48F0-9ECC-0839F4E1D0BD}" type="slidenum">
              <a:rPr lang="en-US" smtClean="0"/>
              <a:t>54</a:t>
            </a:fld>
            <a:endParaRPr lang="en-US"/>
          </a:p>
        </p:txBody>
      </p:sp>
    </p:spTree>
    <p:extLst>
      <p:ext uri="{BB962C8B-B14F-4D97-AF65-F5344CB8AC3E}">
        <p14:creationId xmlns:p14="http://schemas.microsoft.com/office/powerpoint/2010/main" val="13359046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John F. Kennedy said that leadership and learning are indispensable to each other. As you lead, you will continue to learn. You are likely going to make mistakes along the way. That’s okay! It means that you are taking chances, evolving, and trying new ideas.</a:t>
            </a:r>
          </a:p>
        </p:txBody>
      </p:sp>
      <p:sp>
        <p:nvSpPr>
          <p:cNvPr id="4" name="Slide Number Placeholder 3"/>
          <p:cNvSpPr>
            <a:spLocks noGrp="1"/>
          </p:cNvSpPr>
          <p:nvPr>
            <p:ph type="sldNum" sz="quarter" idx="5"/>
          </p:nvPr>
        </p:nvSpPr>
        <p:spPr/>
        <p:txBody>
          <a:bodyPr/>
          <a:lstStyle/>
          <a:p>
            <a:fld id="{77B3884F-07B7-48F0-9ECC-0839F4E1D0BD}" type="slidenum">
              <a:rPr lang="en-US" smtClean="0"/>
              <a:t>55</a:t>
            </a:fld>
            <a:endParaRPr lang="en-US"/>
          </a:p>
        </p:txBody>
      </p:sp>
    </p:spTree>
    <p:extLst>
      <p:ext uri="{BB962C8B-B14F-4D97-AF65-F5344CB8AC3E}">
        <p14:creationId xmlns:p14="http://schemas.microsoft.com/office/powerpoint/2010/main" val="10009231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latin typeface="Arial" panose="020B0604020202020204" pitchFamily="34" charset="0"/>
                <a:cs typeface="Arial" panose="020B0604020202020204" pitchFamily="34" charset="0"/>
              </a:rPr>
              <a:t>HANDOUT</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You may have noticed that we haven’t talked about our programs during this entire presentation today. We haven’t talked about Food Production Records, the menu, CEP or Free and Reduced – none of it. But those areas are crucial to our programs, right? Instead, we have talked about people, and the way we keep them motivated, engaged, and recognized.</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One of the most important things you can do to help people perform well is to BE the leader they need you to be! I like to say that we </a:t>
            </a:r>
            <a:r>
              <a:rPr lang="en-US" b="1" dirty="0">
                <a:latin typeface="Arial" panose="020B0604020202020204" pitchFamily="34" charset="0"/>
                <a:cs typeface="Arial" panose="020B0604020202020204" pitchFamily="34" charset="0"/>
              </a:rPr>
              <a:t>manage</a:t>
            </a:r>
            <a:r>
              <a:rPr lang="en-US" dirty="0">
                <a:latin typeface="Arial" panose="020B0604020202020204" pitchFamily="34" charset="0"/>
                <a:cs typeface="Arial" panose="020B0604020202020204" pitchFamily="34" charset="0"/>
              </a:rPr>
              <a:t> programs, and we </a:t>
            </a:r>
            <a:r>
              <a:rPr lang="en-US" b="1" dirty="0">
                <a:latin typeface="Arial" panose="020B0604020202020204" pitchFamily="34" charset="0"/>
                <a:cs typeface="Arial" panose="020B0604020202020204" pitchFamily="34" charset="0"/>
              </a:rPr>
              <a:t>lead</a:t>
            </a:r>
            <a:r>
              <a:rPr lang="en-US" dirty="0">
                <a:latin typeface="Arial" panose="020B0604020202020204" pitchFamily="34" charset="0"/>
                <a:cs typeface="Arial" panose="020B0604020202020204" pitchFamily="34" charset="0"/>
              </a:rPr>
              <a:t> people. Take a moment and look at the “Management…or Leadership?” handout. You have a bulleted list of responsibilities, and at the bottom of the page, an opportunity to divide the list into managerial roles, or leadership roles. Take a couple of minutes and write down the statements that are more closely aligned to management, or leadership.</a:t>
            </a:r>
          </a:p>
        </p:txBody>
      </p:sp>
      <p:sp>
        <p:nvSpPr>
          <p:cNvPr id="4" name="Slide Number Placeholder 3"/>
          <p:cNvSpPr>
            <a:spLocks noGrp="1"/>
          </p:cNvSpPr>
          <p:nvPr>
            <p:ph type="sldNum" sz="quarter" idx="5"/>
          </p:nvPr>
        </p:nvSpPr>
        <p:spPr/>
        <p:txBody>
          <a:bodyPr/>
          <a:lstStyle/>
          <a:p>
            <a:fld id="{77B3884F-07B7-48F0-9ECC-0839F4E1D0BD}" type="slidenum">
              <a:rPr lang="en-US" smtClean="0"/>
              <a:t>56</a:t>
            </a:fld>
            <a:endParaRPr lang="en-US"/>
          </a:p>
        </p:txBody>
      </p:sp>
    </p:spTree>
    <p:extLst>
      <p:ext uri="{BB962C8B-B14F-4D97-AF65-F5344CB8AC3E}">
        <p14:creationId xmlns:p14="http://schemas.microsoft.com/office/powerpoint/2010/main" val="35834466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Finally, we are all on a journey. Whether you are a newer director, a seasoned director, whether you have people on your team who support you, or whose trust you need to win, we cannot become what we need to be by remaining who we are!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It has been our pleasure to be with you today, but before we end, let’s turn in your workbook again to the</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SMART Goals</a:t>
            </a:r>
            <a:r>
              <a:rPr lang="en-US" baseline="0" dirty="0">
                <a:latin typeface="Arial" panose="020B0604020202020204" pitchFamily="34" charset="0"/>
                <a:cs typeface="Arial" panose="020B0604020202020204" pitchFamily="34" charset="0"/>
              </a:rPr>
              <a:t> handout.</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7B3884F-07B7-48F0-9ECC-0839F4E1D0BD}" type="slidenum">
              <a:rPr lang="en-US" smtClean="0"/>
              <a:t>57</a:t>
            </a:fld>
            <a:endParaRPr lang="en-US"/>
          </a:p>
        </p:txBody>
      </p:sp>
    </p:spTree>
    <p:extLst>
      <p:ext uri="{BB962C8B-B14F-4D97-AF65-F5344CB8AC3E}">
        <p14:creationId xmlns:p14="http://schemas.microsoft.com/office/powerpoint/2010/main" val="41791859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B3884F-07B7-48F0-9ECC-0839F4E1D0BD}" type="slidenum">
              <a:rPr lang="en-US" smtClean="0"/>
              <a:t>58</a:t>
            </a:fld>
            <a:endParaRPr lang="en-US"/>
          </a:p>
        </p:txBody>
      </p:sp>
    </p:spTree>
    <p:extLst>
      <p:ext uri="{BB962C8B-B14F-4D97-AF65-F5344CB8AC3E}">
        <p14:creationId xmlns:p14="http://schemas.microsoft.com/office/powerpoint/2010/main" val="4252386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60B3A-4507-674F-598B-44C1A755E5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0E46D6-384D-70D8-F269-5FF5C76A12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AE7216-AAC1-2499-4F4D-C56874282DE9}"/>
              </a:ext>
            </a:extLst>
          </p:cNvPr>
          <p:cNvSpPr>
            <a:spLocks noGrp="1"/>
          </p:cNvSpPr>
          <p:nvPr>
            <p:ph type="dt" sz="half" idx="10"/>
          </p:nvPr>
        </p:nvSpPr>
        <p:spPr/>
        <p:txBody>
          <a:bodyPr/>
          <a:lstStyle/>
          <a:p>
            <a:fld id="{8692BCC5-5F3B-4A3F-9D80-7D9C34E2EF65}" type="datetimeFigureOut">
              <a:rPr lang="en-US" smtClean="0"/>
              <a:t>9/25/2024</a:t>
            </a:fld>
            <a:endParaRPr lang="en-US"/>
          </a:p>
        </p:txBody>
      </p:sp>
      <p:sp>
        <p:nvSpPr>
          <p:cNvPr id="5" name="Footer Placeholder 4">
            <a:extLst>
              <a:ext uri="{FF2B5EF4-FFF2-40B4-BE49-F238E27FC236}">
                <a16:creationId xmlns:a16="http://schemas.microsoft.com/office/drawing/2014/main" id="{5B0E0D8D-9830-EE27-FA8E-A7A244AFA7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65C7E-BB9B-2B79-8B82-954AF5ED2CA3}"/>
              </a:ext>
            </a:extLst>
          </p:cNvPr>
          <p:cNvSpPr>
            <a:spLocks noGrp="1"/>
          </p:cNvSpPr>
          <p:nvPr>
            <p:ph type="sldNum" sz="quarter" idx="12"/>
          </p:nvPr>
        </p:nvSpPr>
        <p:spPr/>
        <p:txBody>
          <a:bodyPr/>
          <a:lstStyle/>
          <a:p>
            <a:fld id="{E2F6C95D-8930-4CF4-9B9B-BF2F9F2C41B1}" type="slidenum">
              <a:rPr lang="en-US" smtClean="0"/>
              <a:t>‹#›</a:t>
            </a:fld>
            <a:endParaRPr lang="en-US"/>
          </a:p>
        </p:txBody>
      </p:sp>
    </p:spTree>
    <p:extLst>
      <p:ext uri="{BB962C8B-B14F-4D97-AF65-F5344CB8AC3E}">
        <p14:creationId xmlns:p14="http://schemas.microsoft.com/office/powerpoint/2010/main" val="372194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B5119-A4C3-D85C-5299-CF649F61D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E3E7D3-EE4A-62B5-2A53-51D3FE2F40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6230B-7671-DEA8-3F95-D36FAFD09D2D}"/>
              </a:ext>
            </a:extLst>
          </p:cNvPr>
          <p:cNvSpPr>
            <a:spLocks noGrp="1"/>
          </p:cNvSpPr>
          <p:nvPr>
            <p:ph type="dt" sz="half" idx="10"/>
          </p:nvPr>
        </p:nvSpPr>
        <p:spPr/>
        <p:txBody>
          <a:bodyPr/>
          <a:lstStyle/>
          <a:p>
            <a:fld id="{8692BCC5-5F3B-4A3F-9D80-7D9C34E2EF65}" type="datetimeFigureOut">
              <a:rPr lang="en-US" smtClean="0"/>
              <a:t>9/25/2024</a:t>
            </a:fld>
            <a:endParaRPr lang="en-US"/>
          </a:p>
        </p:txBody>
      </p:sp>
      <p:sp>
        <p:nvSpPr>
          <p:cNvPr id="5" name="Footer Placeholder 4">
            <a:extLst>
              <a:ext uri="{FF2B5EF4-FFF2-40B4-BE49-F238E27FC236}">
                <a16:creationId xmlns:a16="http://schemas.microsoft.com/office/drawing/2014/main" id="{6C211002-4C24-31BD-E433-7D575DB9C2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486FDE-A76E-3085-6E35-2BEED203E22B}"/>
              </a:ext>
            </a:extLst>
          </p:cNvPr>
          <p:cNvSpPr>
            <a:spLocks noGrp="1"/>
          </p:cNvSpPr>
          <p:nvPr>
            <p:ph type="sldNum" sz="quarter" idx="12"/>
          </p:nvPr>
        </p:nvSpPr>
        <p:spPr/>
        <p:txBody>
          <a:bodyPr/>
          <a:lstStyle/>
          <a:p>
            <a:fld id="{E2F6C95D-8930-4CF4-9B9B-BF2F9F2C41B1}" type="slidenum">
              <a:rPr lang="en-US" smtClean="0"/>
              <a:t>‹#›</a:t>
            </a:fld>
            <a:endParaRPr lang="en-US"/>
          </a:p>
        </p:txBody>
      </p:sp>
    </p:spTree>
    <p:extLst>
      <p:ext uri="{BB962C8B-B14F-4D97-AF65-F5344CB8AC3E}">
        <p14:creationId xmlns:p14="http://schemas.microsoft.com/office/powerpoint/2010/main" val="1034436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9A273-84BD-1636-0146-B26D69C6EB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B89D8A-A323-716E-57F7-2A7DEF1325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B104A7-B5AF-051D-1139-9488E0697916}"/>
              </a:ext>
            </a:extLst>
          </p:cNvPr>
          <p:cNvSpPr>
            <a:spLocks noGrp="1"/>
          </p:cNvSpPr>
          <p:nvPr>
            <p:ph type="dt" sz="half" idx="10"/>
          </p:nvPr>
        </p:nvSpPr>
        <p:spPr/>
        <p:txBody>
          <a:bodyPr/>
          <a:lstStyle/>
          <a:p>
            <a:fld id="{8692BCC5-5F3B-4A3F-9D80-7D9C34E2EF65}" type="datetimeFigureOut">
              <a:rPr lang="en-US" smtClean="0"/>
              <a:t>9/25/2024</a:t>
            </a:fld>
            <a:endParaRPr lang="en-US"/>
          </a:p>
        </p:txBody>
      </p:sp>
      <p:sp>
        <p:nvSpPr>
          <p:cNvPr id="5" name="Footer Placeholder 4">
            <a:extLst>
              <a:ext uri="{FF2B5EF4-FFF2-40B4-BE49-F238E27FC236}">
                <a16:creationId xmlns:a16="http://schemas.microsoft.com/office/drawing/2014/main" id="{67F47E12-AB9B-42F9-048A-007251D450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AA110A-0AA6-24E2-EF46-1F02B0D8A187}"/>
              </a:ext>
            </a:extLst>
          </p:cNvPr>
          <p:cNvSpPr>
            <a:spLocks noGrp="1"/>
          </p:cNvSpPr>
          <p:nvPr>
            <p:ph type="sldNum" sz="quarter" idx="12"/>
          </p:nvPr>
        </p:nvSpPr>
        <p:spPr/>
        <p:txBody>
          <a:bodyPr/>
          <a:lstStyle/>
          <a:p>
            <a:fld id="{E2F6C95D-8930-4CF4-9B9B-BF2F9F2C41B1}" type="slidenum">
              <a:rPr lang="en-US" smtClean="0"/>
              <a:t>‹#›</a:t>
            </a:fld>
            <a:endParaRPr lang="en-US"/>
          </a:p>
        </p:txBody>
      </p:sp>
    </p:spTree>
    <p:extLst>
      <p:ext uri="{BB962C8B-B14F-4D97-AF65-F5344CB8AC3E}">
        <p14:creationId xmlns:p14="http://schemas.microsoft.com/office/powerpoint/2010/main" val="1380924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1C5A3-DA93-E746-B0EF-2332D810AE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567056-CB47-D30F-7EC3-630C4E5C31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52A4A2-2378-5215-77CB-35FC33785E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4A1668-982C-BC74-26E4-654964F7EBC1}"/>
              </a:ext>
            </a:extLst>
          </p:cNvPr>
          <p:cNvSpPr>
            <a:spLocks noGrp="1"/>
          </p:cNvSpPr>
          <p:nvPr>
            <p:ph type="dt" sz="half" idx="10"/>
          </p:nvPr>
        </p:nvSpPr>
        <p:spPr/>
        <p:txBody>
          <a:bodyPr/>
          <a:lstStyle/>
          <a:p>
            <a:fld id="{8692BCC5-5F3B-4A3F-9D80-7D9C34E2EF65}" type="datetimeFigureOut">
              <a:rPr lang="en-US" smtClean="0"/>
              <a:t>9/25/2024</a:t>
            </a:fld>
            <a:endParaRPr lang="en-US"/>
          </a:p>
        </p:txBody>
      </p:sp>
      <p:sp>
        <p:nvSpPr>
          <p:cNvPr id="6" name="Footer Placeholder 5">
            <a:extLst>
              <a:ext uri="{FF2B5EF4-FFF2-40B4-BE49-F238E27FC236}">
                <a16:creationId xmlns:a16="http://schemas.microsoft.com/office/drawing/2014/main" id="{10A277D9-5CEA-2574-0845-177F17663D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68BC04-318C-5114-ADFE-ABC86843766B}"/>
              </a:ext>
            </a:extLst>
          </p:cNvPr>
          <p:cNvSpPr>
            <a:spLocks noGrp="1"/>
          </p:cNvSpPr>
          <p:nvPr>
            <p:ph type="sldNum" sz="quarter" idx="12"/>
          </p:nvPr>
        </p:nvSpPr>
        <p:spPr/>
        <p:txBody>
          <a:bodyPr/>
          <a:lstStyle/>
          <a:p>
            <a:fld id="{E2F6C95D-8930-4CF4-9B9B-BF2F9F2C41B1}" type="slidenum">
              <a:rPr lang="en-US" smtClean="0"/>
              <a:t>‹#›</a:t>
            </a:fld>
            <a:endParaRPr lang="en-US"/>
          </a:p>
        </p:txBody>
      </p:sp>
    </p:spTree>
    <p:extLst>
      <p:ext uri="{BB962C8B-B14F-4D97-AF65-F5344CB8AC3E}">
        <p14:creationId xmlns:p14="http://schemas.microsoft.com/office/powerpoint/2010/main" val="1514316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5F1A-3B6A-6DE3-902D-44960CA40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2AB4BC-DBF3-E1FC-343F-3C112D2DB9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1C22E6-EF48-B329-7F57-4200771BF2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EE2294-4AE5-B61E-47A1-A8138C8BAE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9F9C6B-27AC-4404-7227-C7DEA3F63A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89E7CC-04BE-E084-4B86-25CCE86A620F}"/>
              </a:ext>
            </a:extLst>
          </p:cNvPr>
          <p:cNvSpPr>
            <a:spLocks noGrp="1"/>
          </p:cNvSpPr>
          <p:nvPr>
            <p:ph type="dt" sz="half" idx="10"/>
          </p:nvPr>
        </p:nvSpPr>
        <p:spPr/>
        <p:txBody>
          <a:bodyPr/>
          <a:lstStyle/>
          <a:p>
            <a:fld id="{8692BCC5-5F3B-4A3F-9D80-7D9C34E2EF65}" type="datetimeFigureOut">
              <a:rPr lang="en-US" smtClean="0"/>
              <a:t>9/25/2024</a:t>
            </a:fld>
            <a:endParaRPr lang="en-US"/>
          </a:p>
        </p:txBody>
      </p:sp>
      <p:sp>
        <p:nvSpPr>
          <p:cNvPr id="8" name="Footer Placeholder 7">
            <a:extLst>
              <a:ext uri="{FF2B5EF4-FFF2-40B4-BE49-F238E27FC236}">
                <a16:creationId xmlns:a16="http://schemas.microsoft.com/office/drawing/2014/main" id="{0FB77FDD-D51D-4087-F2A5-9ADDEC3CDD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74335F-A0B3-C759-53F1-612A4DFB7A44}"/>
              </a:ext>
            </a:extLst>
          </p:cNvPr>
          <p:cNvSpPr>
            <a:spLocks noGrp="1"/>
          </p:cNvSpPr>
          <p:nvPr>
            <p:ph type="sldNum" sz="quarter" idx="12"/>
          </p:nvPr>
        </p:nvSpPr>
        <p:spPr/>
        <p:txBody>
          <a:bodyPr/>
          <a:lstStyle/>
          <a:p>
            <a:fld id="{E2F6C95D-8930-4CF4-9B9B-BF2F9F2C41B1}" type="slidenum">
              <a:rPr lang="en-US" smtClean="0"/>
              <a:t>‹#›</a:t>
            </a:fld>
            <a:endParaRPr lang="en-US"/>
          </a:p>
        </p:txBody>
      </p:sp>
    </p:spTree>
    <p:extLst>
      <p:ext uri="{BB962C8B-B14F-4D97-AF65-F5344CB8AC3E}">
        <p14:creationId xmlns:p14="http://schemas.microsoft.com/office/powerpoint/2010/main" val="2254472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DC456-4831-6D58-1021-84F186E255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5DA9D9-293C-98DA-E632-A75B1DB2DD09}"/>
              </a:ext>
            </a:extLst>
          </p:cNvPr>
          <p:cNvSpPr>
            <a:spLocks noGrp="1"/>
          </p:cNvSpPr>
          <p:nvPr>
            <p:ph type="dt" sz="half" idx="10"/>
          </p:nvPr>
        </p:nvSpPr>
        <p:spPr/>
        <p:txBody>
          <a:bodyPr/>
          <a:lstStyle/>
          <a:p>
            <a:fld id="{8692BCC5-5F3B-4A3F-9D80-7D9C34E2EF65}" type="datetimeFigureOut">
              <a:rPr lang="en-US" smtClean="0"/>
              <a:t>9/25/2024</a:t>
            </a:fld>
            <a:endParaRPr lang="en-US"/>
          </a:p>
        </p:txBody>
      </p:sp>
      <p:sp>
        <p:nvSpPr>
          <p:cNvPr id="4" name="Footer Placeholder 3">
            <a:extLst>
              <a:ext uri="{FF2B5EF4-FFF2-40B4-BE49-F238E27FC236}">
                <a16:creationId xmlns:a16="http://schemas.microsoft.com/office/drawing/2014/main" id="{A10DCCD6-184F-4D35-26AF-FB4BDB8731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EB7686-49B0-A362-C4C0-22F0758EE4D3}"/>
              </a:ext>
            </a:extLst>
          </p:cNvPr>
          <p:cNvSpPr>
            <a:spLocks noGrp="1"/>
          </p:cNvSpPr>
          <p:nvPr>
            <p:ph type="sldNum" sz="quarter" idx="12"/>
          </p:nvPr>
        </p:nvSpPr>
        <p:spPr/>
        <p:txBody>
          <a:bodyPr/>
          <a:lstStyle/>
          <a:p>
            <a:fld id="{E2F6C95D-8930-4CF4-9B9B-BF2F9F2C41B1}" type="slidenum">
              <a:rPr lang="en-US" smtClean="0"/>
              <a:t>‹#›</a:t>
            </a:fld>
            <a:endParaRPr lang="en-US"/>
          </a:p>
        </p:txBody>
      </p:sp>
    </p:spTree>
    <p:extLst>
      <p:ext uri="{BB962C8B-B14F-4D97-AF65-F5344CB8AC3E}">
        <p14:creationId xmlns:p14="http://schemas.microsoft.com/office/powerpoint/2010/main" val="403630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3A1BEF-256D-47D2-793A-106F8ADF3D61}"/>
              </a:ext>
            </a:extLst>
          </p:cNvPr>
          <p:cNvSpPr>
            <a:spLocks noGrp="1"/>
          </p:cNvSpPr>
          <p:nvPr>
            <p:ph type="dt" sz="half" idx="10"/>
          </p:nvPr>
        </p:nvSpPr>
        <p:spPr/>
        <p:txBody>
          <a:bodyPr/>
          <a:lstStyle/>
          <a:p>
            <a:fld id="{8692BCC5-5F3B-4A3F-9D80-7D9C34E2EF65}" type="datetimeFigureOut">
              <a:rPr lang="en-US" smtClean="0"/>
              <a:t>9/25/2024</a:t>
            </a:fld>
            <a:endParaRPr lang="en-US"/>
          </a:p>
        </p:txBody>
      </p:sp>
      <p:sp>
        <p:nvSpPr>
          <p:cNvPr id="3" name="Footer Placeholder 2">
            <a:extLst>
              <a:ext uri="{FF2B5EF4-FFF2-40B4-BE49-F238E27FC236}">
                <a16:creationId xmlns:a16="http://schemas.microsoft.com/office/drawing/2014/main" id="{35107985-92D6-0437-C399-EB2E4669F3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51859D-F5A6-EDC7-ED5D-3115CB2820CA}"/>
              </a:ext>
            </a:extLst>
          </p:cNvPr>
          <p:cNvSpPr>
            <a:spLocks noGrp="1"/>
          </p:cNvSpPr>
          <p:nvPr>
            <p:ph type="sldNum" sz="quarter" idx="12"/>
          </p:nvPr>
        </p:nvSpPr>
        <p:spPr/>
        <p:txBody>
          <a:bodyPr/>
          <a:lstStyle/>
          <a:p>
            <a:fld id="{E2F6C95D-8930-4CF4-9B9B-BF2F9F2C41B1}" type="slidenum">
              <a:rPr lang="en-US" smtClean="0"/>
              <a:t>‹#›</a:t>
            </a:fld>
            <a:endParaRPr lang="en-US"/>
          </a:p>
        </p:txBody>
      </p:sp>
    </p:spTree>
    <p:extLst>
      <p:ext uri="{BB962C8B-B14F-4D97-AF65-F5344CB8AC3E}">
        <p14:creationId xmlns:p14="http://schemas.microsoft.com/office/powerpoint/2010/main" val="1650355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B2B8-744F-A6CD-CC32-FF7F94A096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52A10C-776B-C3CB-FB3E-BC7CD02C2B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F6626E-6287-DACF-9FE6-DCCFD955F4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31969-ED04-57C8-7260-FFFD2C51814F}"/>
              </a:ext>
            </a:extLst>
          </p:cNvPr>
          <p:cNvSpPr>
            <a:spLocks noGrp="1"/>
          </p:cNvSpPr>
          <p:nvPr>
            <p:ph type="dt" sz="half" idx="10"/>
          </p:nvPr>
        </p:nvSpPr>
        <p:spPr/>
        <p:txBody>
          <a:bodyPr/>
          <a:lstStyle/>
          <a:p>
            <a:fld id="{8692BCC5-5F3B-4A3F-9D80-7D9C34E2EF65}" type="datetimeFigureOut">
              <a:rPr lang="en-US" smtClean="0"/>
              <a:t>9/25/2024</a:t>
            </a:fld>
            <a:endParaRPr lang="en-US"/>
          </a:p>
        </p:txBody>
      </p:sp>
      <p:sp>
        <p:nvSpPr>
          <p:cNvPr id="6" name="Footer Placeholder 5">
            <a:extLst>
              <a:ext uri="{FF2B5EF4-FFF2-40B4-BE49-F238E27FC236}">
                <a16:creationId xmlns:a16="http://schemas.microsoft.com/office/drawing/2014/main" id="{A7A579C6-DFFE-5280-482C-CBF1F0437D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4B54C1-6100-9C4D-3FE6-1E0DA292BBD8}"/>
              </a:ext>
            </a:extLst>
          </p:cNvPr>
          <p:cNvSpPr>
            <a:spLocks noGrp="1"/>
          </p:cNvSpPr>
          <p:nvPr>
            <p:ph type="sldNum" sz="quarter" idx="12"/>
          </p:nvPr>
        </p:nvSpPr>
        <p:spPr/>
        <p:txBody>
          <a:bodyPr/>
          <a:lstStyle/>
          <a:p>
            <a:fld id="{E2F6C95D-8930-4CF4-9B9B-BF2F9F2C41B1}" type="slidenum">
              <a:rPr lang="en-US" smtClean="0"/>
              <a:t>‹#›</a:t>
            </a:fld>
            <a:endParaRPr lang="en-US"/>
          </a:p>
        </p:txBody>
      </p:sp>
    </p:spTree>
    <p:extLst>
      <p:ext uri="{BB962C8B-B14F-4D97-AF65-F5344CB8AC3E}">
        <p14:creationId xmlns:p14="http://schemas.microsoft.com/office/powerpoint/2010/main" val="3978967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84322-2F74-5F17-8380-078A4F5228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C8AFD9-7146-1E88-E7C7-C2502529C5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5ED3A-D8CA-1A91-F69D-EAD7221560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18EDA8-5D50-64AA-D9E1-2BBE02BCBD10}"/>
              </a:ext>
            </a:extLst>
          </p:cNvPr>
          <p:cNvSpPr>
            <a:spLocks noGrp="1"/>
          </p:cNvSpPr>
          <p:nvPr>
            <p:ph type="dt" sz="half" idx="10"/>
          </p:nvPr>
        </p:nvSpPr>
        <p:spPr/>
        <p:txBody>
          <a:bodyPr/>
          <a:lstStyle/>
          <a:p>
            <a:fld id="{8692BCC5-5F3B-4A3F-9D80-7D9C34E2EF65}" type="datetimeFigureOut">
              <a:rPr lang="en-US" smtClean="0"/>
              <a:t>9/25/2024</a:t>
            </a:fld>
            <a:endParaRPr lang="en-US"/>
          </a:p>
        </p:txBody>
      </p:sp>
      <p:sp>
        <p:nvSpPr>
          <p:cNvPr id="6" name="Footer Placeholder 5">
            <a:extLst>
              <a:ext uri="{FF2B5EF4-FFF2-40B4-BE49-F238E27FC236}">
                <a16:creationId xmlns:a16="http://schemas.microsoft.com/office/drawing/2014/main" id="{2D796F6C-F137-B290-86E0-FF4C0A3D2F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623675-6B14-8C6D-AE8C-A007F57C7DCE}"/>
              </a:ext>
            </a:extLst>
          </p:cNvPr>
          <p:cNvSpPr>
            <a:spLocks noGrp="1"/>
          </p:cNvSpPr>
          <p:nvPr>
            <p:ph type="sldNum" sz="quarter" idx="12"/>
          </p:nvPr>
        </p:nvSpPr>
        <p:spPr/>
        <p:txBody>
          <a:bodyPr/>
          <a:lstStyle/>
          <a:p>
            <a:fld id="{E2F6C95D-8930-4CF4-9B9B-BF2F9F2C41B1}" type="slidenum">
              <a:rPr lang="en-US" smtClean="0"/>
              <a:t>‹#›</a:t>
            </a:fld>
            <a:endParaRPr lang="en-US"/>
          </a:p>
        </p:txBody>
      </p:sp>
    </p:spTree>
    <p:extLst>
      <p:ext uri="{BB962C8B-B14F-4D97-AF65-F5344CB8AC3E}">
        <p14:creationId xmlns:p14="http://schemas.microsoft.com/office/powerpoint/2010/main" val="464062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60BE-1C68-2475-9022-25ADF2CA6E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8BAD20-3DF8-677F-0C4F-36E445B63E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73830-BB50-DEB7-A920-96F53C6B3B30}"/>
              </a:ext>
            </a:extLst>
          </p:cNvPr>
          <p:cNvSpPr>
            <a:spLocks noGrp="1"/>
          </p:cNvSpPr>
          <p:nvPr>
            <p:ph type="dt" sz="half" idx="10"/>
          </p:nvPr>
        </p:nvSpPr>
        <p:spPr/>
        <p:txBody>
          <a:bodyPr/>
          <a:lstStyle/>
          <a:p>
            <a:fld id="{8692BCC5-5F3B-4A3F-9D80-7D9C34E2EF65}" type="datetimeFigureOut">
              <a:rPr lang="en-US" smtClean="0"/>
              <a:t>9/25/2024</a:t>
            </a:fld>
            <a:endParaRPr lang="en-US"/>
          </a:p>
        </p:txBody>
      </p:sp>
      <p:sp>
        <p:nvSpPr>
          <p:cNvPr id="5" name="Footer Placeholder 4">
            <a:extLst>
              <a:ext uri="{FF2B5EF4-FFF2-40B4-BE49-F238E27FC236}">
                <a16:creationId xmlns:a16="http://schemas.microsoft.com/office/drawing/2014/main" id="{435340B5-0D62-669E-FE28-3D626C07A1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E168BF-175F-B146-150E-26155765A689}"/>
              </a:ext>
            </a:extLst>
          </p:cNvPr>
          <p:cNvSpPr>
            <a:spLocks noGrp="1"/>
          </p:cNvSpPr>
          <p:nvPr>
            <p:ph type="sldNum" sz="quarter" idx="12"/>
          </p:nvPr>
        </p:nvSpPr>
        <p:spPr/>
        <p:txBody>
          <a:bodyPr/>
          <a:lstStyle/>
          <a:p>
            <a:fld id="{E2F6C95D-8930-4CF4-9B9B-BF2F9F2C41B1}" type="slidenum">
              <a:rPr lang="en-US" smtClean="0"/>
              <a:t>‹#›</a:t>
            </a:fld>
            <a:endParaRPr lang="en-US"/>
          </a:p>
        </p:txBody>
      </p:sp>
    </p:spTree>
    <p:extLst>
      <p:ext uri="{BB962C8B-B14F-4D97-AF65-F5344CB8AC3E}">
        <p14:creationId xmlns:p14="http://schemas.microsoft.com/office/powerpoint/2010/main" val="77308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CE409F-BBC0-1BC4-18BA-708E0F81F2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AED27E-EAB8-3F48-B6E0-A9C39CD47C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66C80F-30A4-E8DA-1AB7-7A01B3E1EE5B}"/>
              </a:ext>
            </a:extLst>
          </p:cNvPr>
          <p:cNvSpPr>
            <a:spLocks noGrp="1"/>
          </p:cNvSpPr>
          <p:nvPr>
            <p:ph type="dt" sz="half" idx="10"/>
          </p:nvPr>
        </p:nvSpPr>
        <p:spPr/>
        <p:txBody>
          <a:bodyPr/>
          <a:lstStyle/>
          <a:p>
            <a:fld id="{8692BCC5-5F3B-4A3F-9D80-7D9C34E2EF65}" type="datetimeFigureOut">
              <a:rPr lang="en-US" smtClean="0"/>
              <a:t>9/25/2024</a:t>
            </a:fld>
            <a:endParaRPr lang="en-US"/>
          </a:p>
        </p:txBody>
      </p:sp>
      <p:sp>
        <p:nvSpPr>
          <p:cNvPr id="5" name="Footer Placeholder 4">
            <a:extLst>
              <a:ext uri="{FF2B5EF4-FFF2-40B4-BE49-F238E27FC236}">
                <a16:creationId xmlns:a16="http://schemas.microsoft.com/office/drawing/2014/main" id="{E71BD592-048C-89C4-073B-7E59363F76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BC3EAB-E77F-B83E-4653-BA72A660B983}"/>
              </a:ext>
            </a:extLst>
          </p:cNvPr>
          <p:cNvSpPr>
            <a:spLocks noGrp="1"/>
          </p:cNvSpPr>
          <p:nvPr>
            <p:ph type="sldNum" sz="quarter" idx="12"/>
          </p:nvPr>
        </p:nvSpPr>
        <p:spPr/>
        <p:txBody>
          <a:bodyPr/>
          <a:lstStyle/>
          <a:p>
            <a:fld id="{E2F6C95D-8930-4CF4-9B9B-BF2F9F2C41B1}" type="slidenum">
              <a:rPr lang="en-US" smtClean="0"/>
              <a:t>‹#›</a:t>
            </a:fld>
            <a:endParaRPr lang="en-US"/>
          </a:p>
        </p:txBody>
      </p:sp>
    </p:spTree>
    <p:extLst>
      <p:ext uri="{BB962C8B-B14F-4D97-AF65-F5344CB8AC3E}">
        <p14:creationId xmlns:p14="http://schemas.microsoft.com/office/powerpoint/2010/main" val="3346596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72FC41-D157-95FF-FC25-DC6D83770E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BF578D-BD01-4ECC-EDD3-F45CD2C1E6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561141-0692-35D3-2269-07E0FA55D7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92BCC5-5F3B-4A3F-9D80-7D9C34E2EF65}" type="datetimeFigureOut">
              <a:rPr lang="en-US" smtClean="0"/>
              <a:t>9/25/2024</a:t>
            </a:fld>
            <a:endParaRPr lang="en-US"/>
          </a:p>
        </p:txBody>
      </p:sp>
      <p:sp>
        <p:nvSpPr>
          <p:cNvPr id="5" name="Footer Placeholder 4">
            <a:extLst>
              <a:ext uri="{FF2B5EF4-FFF2-40B4-BE49-F238E27FC236}">
                <a16:creationId xmlns:a16="http://schemas.microsoft.com/office/drawing/2014/main" id="{886085AB-B7E0-105D-C5DF-95324C2DCA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F1216A4-E6EA-AAFB-23DC-1EA517C9AC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6C95D-8930-4CF4-9B9B-BF2F9F2C41B1}" type="slidenum">
              <a:rPr lang="en-US" smtClean="0"/>
              <a:t>‹#›</a:t>
            </a:fld>
            <a:endParaRPr lang="en-US"/>
          </a:p>
        </p:txBody>
      </p:sp>
    </p:spTree>
    <p:extLst>
      <p:ext uri="{BB962C8B-B14F-4D97-AF65-F5344CB8AC3E}">
        <p14:creationId xmlns:p14="http://schemas.microsoft.com/office/powerpoint/2010/main" val="2913142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doe.virginia.gov/programs-services/school-operations-support-services/school-nutritio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huffingtonpost.com/2015/03/27/gracious-responses-rude-situations_n_6510390.html"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3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113810" y="2960716"/>
            <a:ext cx="4036334" cy="2387600"/>
          </a:xfrm>
        </p:spPr>
        <p:txBody>
          <a:bodyPr anchor="t">
            <a:normAutofit/>
          </a:bodyPr>
          <a:lstStyle/>
          <a:p>
            <a:pPr algn="l"/>
            <a:r>
              <a:rPr lang="en-US" sz="4800" b="1" dirty="0">
                <a:latin typeface="Helvetica" panose="020B0604020202020204" pitchFamily="34" charset="0"/>
                <a:cs typeface="Helvetica" panose="020B0604020202020204" pitchFamily="34" charset="0"/>
              </a:rPr>
              <a:t>Leadership</a:t>
            </a:r>
          </a:p>
        </p:txBody>
      </p:sp>
      <p:sp>
        <p:nvSpPr>
          <p:cNvPr id="3" name="Subtitle 2"/>
          <p:cNvSpPr>
            <a:spLocks noGrp="1"/>
          </p:cNvSpPr>
          <p:nvPr>
            <p:ph type="subTitle" idx="1"/>
          </p:nvPr>
        </p:nvSpPr>
        <p:spPr>
          <a:xfrm>
            <a:off x="1113809" y="3985146"/>
            <a:ext cx="4036333" cy="1489180"/>
          </a:xfrm>
        </p:spPr>
        <p:txBody>
          <a:bodyPr anchor="b">
            <a:normAutofit/>
          </a:bodyPr>
          <a:lstStyle/>
          <a:p>
            <a:pPr algn="l"/>
            <a:r>
              <a:rPr lang="en-US" sz="2800" b="1" dirty="0">
                <a:latin typeface="Helvetica" panose="020B0604020202020204" pitchFamily="34" charset="0"/>
                <a:cs typeface="Helvetica" panose="020B0604020202020204" pitchFamily="34" charset="0"/>
              </a:rPr>
              <a:t>Employee Motivation, Engagement, and Recognition</a:t>
            </a:r>
          </a:p>
        </p:txBody>
      </p:sp>
      <p:grpSp>
        <p:nvGrpSpPr>
          <p:cNvPr id="21" name="Group 2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22" name="Rectangle 2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Virginia Department of Education, Office of School Nutrition Programs logo.">
            <a:hlinkClick r:id="rId2"/>
            <a:extLst>
              <a:ext uri="{FF2B5EF4-FFF2-40B4-BE49-F238E27FC236}">
                <a16:creationId xmlns:a16="http://schemas.microsoft.com/office/drawing/2014/main" id="{456E058B-DDA6-EA55-E21D-E2EC7B201C4B}"/>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922492" y="1551983"/>
            <a:ext cx="5536001" cy="3695280"/>
          </a:xfrm>
          <a:prstGeom prst="rect">
            <a:avLst/>
          </a:prstGeom>
        </p:spPr>
      </p:pic>
    </p:spTree>
    <p:extLst>
      <p:ext uri="{BB962C8B-B14F-4D97-AF65-F5344CB8AC3E}">
        <p14:creationId xmlns:p14="http://schemas.microsoft.com/office/powerpoint/2010/main" val="3755197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6E2B69-3D51-0272-10E9-F93D36C5FD31}"/>
              </a:ext>
            </a:extLst>
          </p:cNvPr>
          <p:cNvSpPr>
            <a:spLocks noGrp="1"/>
          </p:cNvSpPr>
          <p:nvPr>
            <p:ph type="title"/>
          </p:nvPr>
        </p:nvSpPr>
        <p:spPr>
          <a:xfrm>
            <a:off x="640080" y="325369"/>
            <a:ext cx="4368602" cy="1956841"/>
          </a:xfrm>
        </p:spPr>
        <p:txBody>
          <a:bodyPr anchor="b">
            <a:normAutofit/>
          </a:bodyPr>
          <a:lstStyle/>
          <a:p>
            <a:r>
              <a:rPr lang="en-US" sz="3600" b="1" dirty="0">
                <a:latin typeface="Helvetica" panose="020B0604020202020204" pitchFamily="34" charset="0"/>
                <a:cs typeface="Helvetica" panose="020B0604020202020204" pitchFamily="34" charset="0"/>
              </a:rPr>
              <a:t>What challenges have you faced in the last year?</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640080" y="2872899"/>
            <a:ext cx="4243589" cy="3320668"/>
          </a:xfrm>
        </p:spPr>
        <p:txBody>
          <a:bodyPr>
            <a:normAutofit/>
          </a:bodyPr>
          <a:lstStyle/>
          <a:p>
            <a:r>
              <a:rPr lang="en-US" sz="2400" dirty="0">
                <a:latin typeface="Helvetica" panose="020B0604020202020204" pitchFamily="34" charset="0"/>
                <a:cs typeface="Helvetica" panose="020B0604020202020204" pitchFamily="34" charset="0"/>
              </a:rPr>
              <a:t>How do you feel about those challenges?</a:t>
            </a:r>
          </a:p>
        </p:txBody>
      </p:sp>
      <p:pic>
        <p:nvPicPr>
          <p:cNvPr id="6" name="Picture 5" descr="A person making a face that suggests she is experiencing challenges.">
            <a:extLst>
              <a:ext uri="{FF2B5EF4-FFF2-40B4-BE49-F238E27FC236}">
                <a16:creationId xmlns:a16="http://schemas.microsoft.com/office/drawing/2014/main" id="{603680A0-EF8E-A158-0688-A939BDD5DDA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994400" y="2586995"/>
            <a:ext cx="6194551" cy="4430516"/>
          </a:xfrm>
          <a:prstGeom prst="rect">
            <a:avLst/>
          </a:prstGeom>
        </p:spPr>
      </p:pic>
    </p:spTree>
    <p:extLst>
      <p:ext uri="{BB962C8B-B14F-4D97-AF65-F5344CB8AC3E}">
        <p14:creationId xmlns:p14="http://schemas.microsoft.com/office/powerpoint/2010/main" val="3889797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F9D0A1-772A-6E76-F8B5-DE5B554BC409}"/>
              </a:ext>
            </a:extLst>
          </p:cNvPr>
          <p:cNvSpPr>
            <a:spLocks noGrp="1"/>
          </p:cNvSpPr>
          <p:nvPr>
            <p:ph type="title"/>
          </p:nvPr>
        </p:nvSpPr>
        <p:spPr>
          <a:xfrm>
            <a:off x="640080" y="325369"/>
            <a:ext cx="4368602" cy="1956841"/>
          </a:xfrm>
        </p:spPr>
        <p:txBody>
          <a:bodyPr anchor="b">
            <a:normAutofit/>
          </a:bodyPr>
          <a:lstStyle/>
          <a:p>
            <a:r>
              <a:rPr lang="en-US" sz="3200" b="1" dirty="0">
                <a:latin typeface="Helvetica" panose="020B0604020202020204" pitchFamily="34" charset="0"/>
                <a:cs typeface="Helvetica" panose="020B0604020202020204" pitchFamily="34" charset="0"/>
              </a:rPr>
              <a:t>As an administrator, one of your jobs is to keep staff motivated</a:t>
            </a:r>
          </a:p>
        </p:txBody>
      </p:sp>
      <p:sp>
        <p:nvSpPr>
          <p:cNvPr id="308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F5075C5D-3764-2A23-C310-49481FCC3232}"/>
              </a:ext>
            </a:extLst>
          </p:cNvPr>
          <p:cNvSpPr>
            <a:spLocks noGrp="1"/>
          </p:cNvSpPr>
          <p:nvPr>
            <p:ph idx="1"/>
          </p:nvPr>
        </p:nvSpPr>
        <p:spPr>
          <a:xfrm>
            <a:off x="640080" y="2872899"/>
            <a:ext cx="4243589" cy="3320668"/>
          </a:xfrm>
        </p:spPr>
        <p:txBody>
          <a:bodyPr>
            <a:noAutofit/>
          </a:bodyPr>
          <a:lstStyle/>
          <a:p>
            <a:pPr marL="0" indent="0">
              <a:buNone/>
            </a:pPr>
            <a:r>
              <a:rPr lang="en-US" sz="2400" dirty="0">
                <a:latin typeface="Helvetica" panose="020B0604020202020204" pitchFamily="34" charset="0"/>
                <a:cs typeface="Helvetica" panose="020B0604020202020204" pitchFamily="34" charset="0"/>
              </a:rPr>
              <a:t>Have you thought about who or what motivates you?</a:t>
            </a:r>
          </a:p>
          <a:p>
            <a:pPr marL="0" indent="0">
              <a:buNone/>
            </a:pPr>
            <a:r>
              <a:rPr lang="en-US" sz="2400" dirty="0">
                <a:latin typeface="Helvetica" panose="020B0604020202020204" pitchFamily="34" charset="0"/>
                <a:cs typeface="Helvetica" panose="020B0604020202020204" pitchFamily="34" charset="0"/>
              </a:rPr>
              <a:t>Is it possible…</a:t>
            </a:r>
          </a:p>
          <a:p>
            <a:pPr marL="0" indent="0">
              <a:buNone/>
            </a:pPr>
            <a:r>
              <a:rPr lang="en-US" sz="2400" dirty="0">
                <a:latin typeface="Helvetica" panose="020B0604020202020204" pitchFamily="34" charset="0"/>
                <a:cs typeface="Helvetica" panose="020B0604020202020204" pitchFamily="34" charset="0"/>
              </a:rPr>
              <a:t>The same things that motivate you may motivate your team?</a:t>
            </a:r>
          </a:p>
        </p:txBody>
      </p:sp>
      <p:pic>
        <p:nvPicPr>
          <p:cNvPr id="3074" name="Picture 2" descr="Three people standing next to each other. One person is holding a sign that says &quot;Kale Yeah!&quot;, and two people are holding green pom poms."/>
          <p:cNvPicPr>
            <a:picLocks noChangeAspect="1" noChangeArrowheads="1"/>
          </p:cNvPicPr>
          <p:nvPr/>
        </p:nvPicPr>
        <p:blipFill rotWithShape="1">
          <a:blip r:embed="rId2">
            <a:extLst>
              <a:ext uri="{28A0092B-C50C-407E-A947-70E740481C1C}">
                <a14:useLocalDpi xmlns:a14="http://schemas.microsoft.com/office/drawing/2010/main" val="0"/>
              </a:ext>
            </a:extLst>
          </a:blip>
          <a:srcRect l="10670" r="1410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551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36DBB-2D2B-3107-160C-7F5C0B8699A2}"/>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For you to thrive in the 21</a:t>
            </a:r>
            <a:r>
              <a:rPr lang="en-US" baseline="30000" dirty="0">
                <a:latin typeface="Helvetica" panose="020B0604020202020204" pitchFamily="34" charset="0"/>
                <a:cs typeface="Helvetica" panose="020B0604020202020204" pitchFamily="34" charset="0"/>
              </a:rPr>
              <a:t>st</a:t>
            </a:r>
            <a:r>
              <a:rPr lang="en-US" dirty="0">
                <a:latin typeface="Helvetica" panose="020B0604020202020204" pitchFamily="34" charset="0"/>
                <a:cs typeface="Helvetica" panose="020B0604020202020204" pitchFamily="34" charset="0"/>
              </a:rPr>
              <a:t> Century, become more like Indiana Jones…</a:t>
            </a:r>
          </a:p>
        </p:txBody>
      </p:sp>
      <p:sp>
        <p:nvSpPr>
          <p:cNvPr id="3" name="Content Placeholder 2">
            <a:extLst>
              <a:ext uri="{FF2B5EF4-FFF2-40B4-BE49-F238E27FC236}">
                <a16:creationId xmlns:a16="http://schemas.microsoft.com/office/drawing/2014/main" id="{890BF34B-20C8-0A82-96FE-5F7F2BA84DCA}"/>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Think quickly, strategically, creatively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The shrinking ETBS – Expected Time Between Surprises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The demands of more, better, faster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You must become even better at anticipation and adaptation</a:t>
            </a:r>
          </a:p>
        </p:txBody>
      </p:sp>
      <p:cxnSp>
        <p:nvCxnSpPr>
          <p:cNvPr id="5" name="Straight Connector 4">
            <a:extLst>
              <a:ext uri="{FF2B5EF4-FFF2-40B4-BE49-F238E27FC236}">
                <a16:creationId xmlns:a16="http://schemas.microsoft.com/office/drawing/2014/main" id="{3DA28F71-3DB5-77B2-8162-970B370F9444}"/>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0175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54415F-B85A-FD12-9ECD-B5CD0BCE8B81}"/>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Bring every mind into the game…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8D0E469-9551-B6D0-1B8E-A58A8F310369}"/>
              </a:ext>
            </a:extLst>
          </p:cNvPr>
          <p:cNvSpPr>
            <a:spLocks noGrp="1"/>
          </p:cNvSpPr>
          <p:nvPr>
            <p:ph idx="1"/>
          </p:nvPr>
        </p:nvSpPr>
        <p:spPr>
          <a:xfrm>
            <a:off x="4447308" y="591344"/>
            <a:ext cx="6906491" cy="5585619"/>
          </a:xfrm>
        </p:spPr>
        <p:txBody>
          <a:bodyPr anchor="ctr">
            <a:normAutofit/>
          </a:bodyPr>
          <a:lstStyle/>
          <a:p>
            <a:pPr marL="0" indent="0">
              <a:buNone/>
            </a:pPr>
            <a:r>
              <a:rPr lang="en-US" sz="3200" dirty="0">
                <a:latin typeface="Helvetica" panose="020B0604020202020204" pitchFamily="34" charset="0"/>
                <a:cs typeface="Helvetica" panose="020B0604020202020204" pitchFamily="34" charset="0"/>
              </a:rPr>
              <a:t>Teamwork wins games, but teamwork and intelligence wins championships. -</a:t>
            </a:r>
            <a:r>
              <a:rPr lang="en-US" sz="2400" i="1" dirty="0">
                <a:latin typeface="Helvetica" panose="020B0604020202020204" pitchFamily="34" charset="0"/>
                <a:cs typeface="Helvetica" panose="020B0604020202020204" pitchFamily="34" charset="0"/>
              </a:rPr>
              <a:t>Michael Jordan</a:t>
            </a:r>
          </a:p>
        </p:txBody>
      </p:sp>
    </p:spTree>
    <p:extLst>
      <p:ext uri="{BB962C8B-B14F-4D97-AF65-F5344CB8AC3E}">
        <p14:creationId xmlns:p14="http://schemas.microsoft.com/office/powerpoint/2010/main" val="3608498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Freeform: Shape 21">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 name="Freeform: Shape 23">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EDFD80-B5A4-897F-4185-AECFECB88B8B}"/>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dirty="0">
                <a:solidFill>
                  <a:schemeClr val="tx1"/>
                </a:solidFill>
                <a:latin typeface="Helvetica" panose="020B0604020202020204" pitchFamily="34" charset="0"/>
                <a:cs typeface="Helvetica" panose="020B0604020202020204" pitchFamily="34" charset="0"/>
              </a:rPr>
              <a:t>The Good News and </a:t>
            </a:r>
            <a:br>
              <a:rPr lang="en-US" sz="7200" kern="1200" dirty="0">
                <a:solidFill>
                  <a:schemeClr val="tx1"/>
                </a:solidFill>
                <a:latin typeface="Helvetica" panose="020B0604020202020204" pitchFamily="34" charset="0"/>
                <a:cs typeface="Helvetica" panose="020B0604020202020204" pitchFamily="34" charset="0"/>
              </a:rPr>
            </a:br>
            <a:r>
              <a:rPr lang="en-US" sz="7200" kern="1200" dirty="0">
                <a:solidFill>
                  <a:schemeClr val="tx1"/>
                </a:solidFill>
                <a:latin typeface="Helvetica" panose="020B0604020202020204" pitchFamily="34" charset="0"/>
                <a:cs typeface="Helvetica" panose="020B0604020202020204" pitchFamily="34" charset="0"/>
              </a:rPr>
              <a:t>The Bad News</a:t>
            </a:r>
          </a:p>
        </p:txBody>
      </p:sp>
      <p:sp>
        <p:nvSpPr>
          <p:cNvPr id="26" name="Rectangle 25">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8619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8E40A8-34C4-B74D-6282-615FBC420C88}"/>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latin typeface="Helvetica" panose="020B0604020202020204" pitchFamily="34" charset="0"/>
                <a:cs typeface="Helvetica" panose="020B0604020202020204" pitchFamily="34" charset="0"/>
              </a:rPr>
              <a:t>The Bad News</a:t>
            </a:r>
          </a:p>
        </p:txBody>
      </p:sp>
      <p:sp>
        <p:nvSpPr>
          <p:cNvPr id="3" name="Subtitle 2">
            <a:extLst>
              <a:ext uri="{FF2B5EF4-FFF2-40B4-BE49-F238E27FC236}">
                <a16:creationId xmlns:a16="http://schemas.microsoft.com/office/drawing/2014/main" id="{7B63D24B-2D95-DB71-593E-3447CB6A9D0D}"/>
              </a:ext>
            </a:extLst>
          </p:cNvPr>
          <p:cNvSpPr>
            <a:spLocks noGrp="1"/>
          </p:cNvSpPr>
          <p:nvPr>
            <p:ph type="body" idx="1"/>
          </p:nvPr>
        </p:nvSpPr>
        <p:spPr>
          <a:xfrm>
            <a:off x="890339" y="4636008"/>
            <a:ext cx="3734014" cy="1924158"/>
          </a:xfrm>
        </p:spPr>
        <p:txBody>
          <a:bodyPr vert="horz" lIns="91440" tIns="45720" rIns="91440" bIns="45720" rtlCol="0">
            <a:normAutofit/>
          </a:bodyPr>
          <a:lstStyle/>
          <a:p>
            <a:r>
              <a:rPr lang="en-US" sz="2800" dirty="0">
                <a:solidFill>
                  <a:schemeClr val="tx1"/>
                </a:solidFill>
                <a:latin typeface="Helvetica" panose="020B0604020202020204" pitchFamily="34" charset="0"/>
                <a:cs typeface="Helvetica" panose="020B0604020202020204" pitchFamily="34" charset="0"/>
              </a:rPr>
              <a:t>You must stay motivated first in order to motivate others</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hild wearing glasses standing next to a chalkboard smiling with crossed arms. The chalkboard says &quot;IMPOSSIBLE&quot;, with a red &quot;x&quot; written on the &quot;I&quot; and &quot;M&quot;."/>
          <p:cNvPicPr>
            <a:picLocks noChangeAspect="1"/>
          </p:cNvPicPr>
          <p:nvPr/>
        </p:nvPicPr>
        <p:blipFill rotWithShape="1">
          <a:blip r:embed="rId3">
            <a:extLst>
              <a:ext uri="{28A0092B-C50C-407E-A947-70E740481C1C}">
                <a14:useLocalDpi xmlns:a14="http://schemas.microsoft.com/office/drawing/2010/main" val="0"/>
              </a:ext>
            </a:extLst>
          </a:blip>
          <a:srcRect t="5536"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07042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4D771C-14BA-2151-4904-B558F374691B}"/>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kern="1200" dirty="0">
                <a:solidFill>
                  <a:schemeClr val="tx1"/>
                </a:solidFill>
                <a:latin typeface="Helvetica" panose="020B0604020202020204" pitchFamily="34" charset="0"/>
                <a:cs typeface="Helvetica" panose="020B0604020202020204" pitchFamily="34" charset="0"/>
              </a:rPr>
              <a:t>The Good News</a:t>
            </a:r>
          </a:p>
        </p:txBody>
      </p:sp>
      <p:sp>
        <p:nvSpPr>
          <p:cNvPr id="3" name="Subtitle 2">
            <a:extLst>
              <a:ext uri="{FF2B5EF4-FFF2-40B4-BE49-F238E27FC236}">
                <a16:creationId xmlns:a16="http://schemas.microsoft.com/office/drawing/2014/main" id="{5DD5F42C-895E-79D7-61E4-3AFA9045AA05}"/>
              </a:ext>
            </a:extLst>
          </p:cNvPr>
          <p:cNvSpPr>
            <a:spLocks noGrp="1"/>
          </p:cNvSpPr>
          <p:nvPr>
            <p:ph type="body" idx="1"/>
          </p:nvPr>
        </p:nvSpPr>
        <p:spPr>
          <a:xfrm>
            <a:off x="638882" y="4631161"/>
            <a:ext cx="3571810" cy="1559327"/>
          </a:xfrm>
        </p:spPr>
        <p:txBody>
          <a:bodyPr vert="horz" lIns="91440" tIns="45720" rIns="91440" bIns="45720" rtlCol="0">
            <a:noAutofit/>
          </a:bodyPr>
          <a:lstStyle/>
          <a:p>
            <a:r>
              <a:rPr lang="en-US" kern="1200" dirty="0">
                <a:solidFill>
                  <a:schemeClr val="tx1"/>
                </a:solidFill>
                <a:latin typeface="Helvetica" panose="020B0604020202020204" pitchFamily="34" charset="0"/>
                <a:cs typeface="Helvetica" panose="020B0604020202020204" pitchFamily="34" charset="0"/>
              </a:rPr>
              <a:t>See the Bad News</a:t>
            </a:r>
          </a:p>
          <a:p>
            <a:r>
              <a:rPr lang="en-US" kern="1200" dirty="0">
                <a:solidFill>
                  <a:schemeClr val="tx1"/>
                </a:solidFill>
                <a:latin typeface="Helvetica" panose="020B0604020202020204" pitchFamily="34" charset="0"/>
                <a:cs typeface="Helvetica" panose="020B0604020202020204" pitchFamily="34" charset="0"/>
              </a:rPr>
              <a:t>You must stay motivated to motivate others!</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red hands holding up their pointer finger with &quot;#1&quot; written on the pal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1205808"/>
            <a:ext cx="7214616" cy="4418952"/>
          </a:xfrm>
          <a:prstGeom prst="rect">
            <a:avLst/>
          </a:prstGeom>
        </p:spPr>
      </p:pic>
    </p:spTree>
    <p:extLst>
      <p:ext uri="{BB962C8B-B14F-4D97-AF65-F5344CB8AC3E}">
        <p14:creationId xmlns:p14="http://schemas.microsoft.com/office/powerpoint/2010/main" val="3726183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67873-0D07-C5E6-40E7-70C5F3F12E70}"/>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Keep people engaged and motivated: </a:t>
            </a:r>
            <a:br>
              <a:rPr lang="en-US" dirty="0">
                <a:latin typeface="Helvetica" panose="020B0604020202020204" pitchFamily="34" charset="0"/>
                <a:cs typeface="Helvetica" panose="020B0604020202020204" pitchFamily="34" charset="0"/>
              </a:rPr>
            </a:br>
            <a:r>
              <a:rPr lang="en-US" dirty="0">
                <a:latin typeface="Helvetica" panose="020B0604020202020204" pitchFamily="34" charset="0"/>
                <a:cs typeface="Helvetica" panose="020B0604020202020204" pitchFamily="34" charset="0"/>
              </a:rPr>
              <a:t>the core of leadership</a:t>
            </a:r>
          </a:p>
        </p:txBody>
      </p:sp>
      <p:sp>
        <p:nvSpPr>
          <p:cNvPr id="3" name="Content Placeholder 2">
            <a:extLst>
              <a:ext uri="{FF2B5EF4-FFF2-40B4-BE49-F238E27FC236}">
                <a16:creationId xmlns:a16="http://schemas.microsoft.com/office/drawing/2014/main" id="{0E1663C9-F448-9854-9725-089A8846ED00}"/>
              </a:ext>
            </a:extLst>
          </p:cNvPr>
          <p:cNvSpPr>
            <a:spLocks noGrp="1"/>
          </p:cNvSpPr>
          <p:nvPr>
            <p:ph idx="1"/>
          </p:nvPr>
        </p:nvSpPr>
        <p:spPr/>
        <p:txBody>
          <a:bodyPr/>
          <a:lstStyle/>
          <a:p>
            <a:pPr marL="457200" lvl="0" indent="-457200">
              <a:buFont typeface="+mj-lt"/>
              <a:buAutoNum type="arabicPeriod"/>
            </a:pPr>
            <a:r>
              <a:rPr lang="en-US" sz="2300" dirty="0">
                <a:latin typeface="Helvetica" panose="020B0604020202020204" pitchFamily="34" charset="0"/>
                <a:cs typeface="Helvetica" panose="020B0604020202020204" pitchFamily="34" charset="0"/>
              </a:rPr>
              <a:t>Stay focused: leaders are signal senders</a:t>
            </a:r>
          </a:p>
          <a:p>
            <a:pPr marL="914400" lvl="1" indent="-457200">
              <a:buFont typeface="+mj-lt"/>
              <a:buAutoNum type="alphaLcPeriod"/>
            </a:pPr>
            <a:r>
              <a:rPr lang="en-US" dirty="0">
                <a:latin typeface="Helvetica" panose="020B0604020202020204" pitchFamily="34" charset="0"/>
                <a:cs typeface="Helvetica" panose="020B0604020202020204" pitchFamily="34" charset="0"/>
              </a:rPr>
              <a:t>Budgets, calendars, metrics, questions, over communication, modeling</a:t>
            </a:r>
          </a:p>
          <a:p>
            <a:pPr marL="457200" lvl="0" indent="-457200">
              <a:buFont typeface="+mj-lt"/>
              <a:buAutoNum type="arabicPeriod"/>
            </a:pPr>
            <a:r>
              <a:rPr lang="en-US" sz="2300" dirty="0">
                <a:latin typeface="Helvetica" panose="020B0604020202020204" pitchFamily="34" charset="0"/>
                <a:cs typeface="Helvetica" panose="020B0604020202020204" pitchFamily="34" charset="0"/>
              </a:rPr>
              <a:t>Create a “boundaryless” organization: break down the silos</a:t>
            </a:r>
          </a:p>
          <a:p>
            <a:pPr marL="914400" lvl="1" indent="-457200">
              <a:buFont typeface="+mj-lt"/>
              <a:buAutoNum type="alphaLcPeriod"/>
            </a:pPr>
            <a:r>
              <a:rPr lang="en-US" dirty="0">
                <a:latin typeface="Helvetica" panose="020B0604020202020204" pitchFamily="34" charset="0"/>
                <a:cs typeface="Helvetica" panose="020B0604020202020204" pitchFamily="34" charset="0"/>
              </a:rPr>
              <a:t>Listen, share info, collaborate, share best practices internally</a:t>
            </a:r>
          </a:p>
          <a:p>
            <a:pPr marL="457200" lvl="0" indent="-457200">
              <a:buFont typeface="+mj-lt"/>
              <a:buAutoNum type="arabicPeriod"/>
            </a:pPr>
            <a:r>
              <a:rPr lang="en-US" sz="2300" dirty="0">
                <a:latin typeface="Helvetica" panose="020B0604020202020204" pitchFamily="34" charset="0"/>
                <a:cs typeface="Helvetica" panose="020B0604020202020204" pitchFamily="34" charset="0"/>
              </a:rPr>
              <a:t>Create passion and excitement: unleash the energy</a:t>
            </a:r>
          </a:p>
          <a:p>
            <a:pPr marL="914400" lvl="1" indent="-457200">
              <a:buFont typeface="+mj-lt"/>
              <a:buAutoNum type="alphaLcPeriod"/>
            </a:pPr>
            <a:r>
              <a:rPr lang="en-US" dirty="0">
                <a:latin typeface="Helvetica" panose="020B0604020202020204" pitchFamily="34" charset="0"/>
                <a:cs typeface="Helvetica" panose="020B0604020202020204" pitchFamily="34" charset="0"/>
              </a:rPr>
              <a:t>Freedom, incentives, the Team as HERO, and the Mission</a:t>
            </a:r>
          </a:p>
        </p:txBody>
      </p:sp>
      <p:cxnSp>
        <p:nvCxnSpPr>
          <p:cNvPr id="4" name="Straight Connector 3">
            <a:extLst>
              <a:ext uri="{FF2B5EF4-FFF2-40B4-BE49-F238E27FC236}">
                <a16:creationId xmlns:a16="http://schemas.microsoft.com/office/drawing/2014/main" id="{E3E0A3E6-752A-8811-C401-1093BE64A86E}"/>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8706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A776A1-0641-57A1-FBFC-F5BBAB3103A1}"/>
              </a:ext>
            </a:extLst>
          </p:cNvPr>
          <p:cNvSpPr>
            <a:spLocks noGrp="1"/>
          </p:cNvSpPr>
          <p:nvPr>
            <p:ph type="title"/>
          </p:nvPr>
        </p:nvSpPr>
        <p:spPr>
          <a:xfrm>
            <a:off x="686834" y="1153572"/>
            <a:ext cx="3200400" cy="4461163"/>
          </a:xfrm>
        </p:spPr>
        <p:txBody>
          <a:bodyPr>
            <a:normAutofit/>
          </a:bodyPr>
          <a:lstStyle/>
          <a:p>
            <a:r>
              <a:rPr lang="en-US" sz="4000" dirty="0">
                <a:solidFill>
                  <a:srgbClr val="FFFFFF"/>
                </a:solidFill>
                <a:latin typeface="Helvetica" panose="020B0604020202020204" pitchFamily="34" charset="0"/>
                <a:cs typeface="Helvetica" panose="020B0604020202020204" pitchFamily="34" charset="0"/>
              </a:rPr>
              <a:t>Keep people engaged and motivated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CA976C91-F0C0-881E-9439-AACA41437EE5}"/>
              </a:ext>
            </a:extLst>
          </p:cNvPr>
          <p:cNvSpPr>
            <a:spLocks noGrp="1"/>
          </p:cNvSpPr>
          <p:nvPr>
            <p:ph idx="1"/>
          </p:nvPr>
        </p:nvSpPr>
        <p:spPr>
          <a:xfrm>
            <a:off x="4447308" y="591344"/>
            <a:ext cx="6906491" cy="5585619"/>
          </a:xfrm>
        </p:spPr>
        <p:txBody>
          <a:bodyPr anchor="ctr">
            <a:normAutofit/>
          </a:bodyPr>
          <a:lstStyle/>
          <a:p>
            <a:pPr marL="0" marR="0" indent="0">
              <a:spcBef>
                <a:spcPts val="0"/>
              </a:spcBef>
              <a:spcAft>
                <a:spcPts val="800"/>
              </a:spcAft>
              <a:buNone/>
            </a:pPr>
            <a:r>
              <a:rPr lang="en-US" sz="3200" kern="100" dirty="0">
                <a:effectLst/>
                <a:latin typeface="Helvetica" panose="020B0604020202020204" pitchFamily="34" charset="0"/>
                <a:ea typeface="Calibri" panose="020F0502020204030204" pitchFamily="34" charset="0"/>
                <a:cs typeface="Helvetica" panose="020B0604020202020204" pitchFamily="34" charset="0"/>
              </a:rPr>
              <a:t>“There are two kinds of success: initial and ultimate.” -</a:t>
            </a:r>
            <a:r>
              <a:rPr lang="en-US" i="1" kern="100" dirty="0">
                <a:effectLst/>
                <a:latin typeface="Helvetica" panose="020B0604020202020204" pitchFamily="34" charset="0"/>
                <a:ea typeface="Calibri" panose="020F0502020204030204" pitchFamily="34" charset="0"/>
                <a:cs typeface="Helvetica" panose="020B0604020202020204" pitchFamily="34" charset="0"/>
              </a:rPr>
              <a:t>Winston Churchill</a:t>
            </a:r>
            <a:endParaRPr lang="en-US" kern="100" dirty="0">
              <a:effectLst/>
              <a:latin typeface="Helvetica" panose="020B0604020202020204" pitchFamily="34" charset="0"/>
              <a:ea typeface="Calibri" panose="020F0502020204030204" pitchFamily="34" charset="0"/>
              <a:cs typeface="Helvetica" panose="020B0604020202020204" pitchFamily="34" charset="0"/>
            </a:endParaRPr>
          </a:p>
        </p:txBody>
      </p:sp>
    </p:spTree>
    <p:extLst>
      <p:ext uri="{BB962C8B-B14F-4D97-AF65-F5344CB8AC3E}">
        <p14:creationId xmlns:p14="http://schemas.microsoft.com/office/powerpoint/2010/main" val="1460844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8EE44-539D-9934-F512-9A9F1DE00DF0}"/>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Leadership roles for keeping employees motivated, engaged, and recognized</a:t>
            </a:r>
          </a:p>
        </p:txBody>
      </p:sp>
      <p:sp>
        <p:nvSpPr>
          <p:cNvPr id="3" name="Content Placeholder 2">
            <a:extLst>
              <a:ext uri="{FF2B5EF4-FFF2-40B4-BE49-F238E27FC236}">
                <a16:creationId xmlns:a16="http://schemas.microsoft.com/office/drawing/2014/main" id="{ADFAA405-60DA-3D66-9414-43E7560B61CA}"/>
              </a:ext>
            </a:extLst>
          </p:cNvPr>
          <p:cNvSpPr>
            <a:spLocks noGrp="1"/>
          </p:cNvSpPr>
          <p:nvPr>
            <p:ph sz="half" idx="1"/>
          </p:nvPr>
        </p:nvSpPr>
        <p:spPr/>
        <p:txBody>
          <a:bodyPr/>
          <a:lstStyle/>
          <a:p>
            <a:r>
              <a:rPr lang="en-US" dirty="0">
                <a:latin typeface="Helvetica" panose="020B0604020202020204" pitchFamily="34" charset="0"/>
                <a:cs typeface="Helvetica" panose="020B0604020202020204" pitchFamily="34" charset="0"/>
              </a:rPr>
              <a:t>Visionary and revolutionary</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Create a sense of urgency</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Challenge the status quo</a:t>
            </a:r>
          </a:p>
          <a:p>
            <a:pPr lvl="0">
              <a:defRPr/>
            </a:pPr>
            <a:r>
              <a:rPr lang="en-US" dirty="0">
                <a:latin typeface="Helvetica" panose="020B0604020202020204" pitchFamily="34" charset="0"/>
                <a:cs typeface="Helvetica" panose="020B0604020202020204" pitchFamily="34" charset="0"/>
              </a:rPr>
              <a:t>Storyteller</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Tell the shared story</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Master the language of leadership</a:t>
            </a:r>
          </a:p>
        </p:txBody>
      </p:sp>
      <p:sp>
        <p:nvSpPr>
          <p:cNvPr id="4" name="Content Placeholder 3">
            <a:extLst>
              <a:ext uri="{FF2B5EF4-FFF2-40B4-BE49-F238E27FC236}">
                <a16:creationId xmlns:a16="http://schemas.microsoft.com/office/drawing/2014/main" id="{FE0375E6-0103-0DC6-CC65-D1FED604672C}"/>
              </a:ext>
            </a:extLst>
          </p:cNvPr>
          <p:cNvSpPr>
            <a:spLocks noGrp="1"/>
          </p:cNvSpPr>
          <p:nvPr>
            <p:ph sz="half" idx="2"/>
          </p:nvPr>
        </p:nvSpPr>
        <p:spPr/>
        <p:txBody>
          <a:bodyPr>
            <a:normAutofit/>
          </a:bodyPr>
          <a:lstStyle/>
          <a:p>
            <a:r>
              <a:rPr lang="en-US" dirty="0">
                <a:latin typeface="Helvetica" panose="020B0604020202020204" pitchFamily="34" charset="0"/>
                <a:cs typeface="Helvetica" panose="020B0604020202020204" pitchFamily="34" charset="0"/>
              </a:rPr>
              <a:t>Politician</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Build trust</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Secure buy-in and support for change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Cheerleader</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Lift others up</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See the positive in situations</a:t>
            </a:r>
          </a:p>
        </p:txBody>
      </p:sp>
      <p:cxnSp>
        <p:nvCxnSpPr>
          <p:cNvPr id="5" name="Straight Connector 4">
            <a:extLst>
              <a:ext uri="{FF2B5EF4-FFF2-40B4-BE49-F238E27FC236}">
                <a16:creationId xmlns:a16="http://schemas.microsoft.com/office/drawing/2014/main" id="{5B878AD5-8053-513F-2A5C-D04D842D7B84}"/>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1115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686834" y="1153572"/>
            <a:ext cx="3200400" cy="4461163"/>
          </a:xfrm>
        </p:spPr>
        <p:txBody>
          <a:bodyPr>
            <a:normAutofit/>
          </a:bodyPr>
          <a:lstStyle/>
          <a:p>
            <a:r>
              <a:rPr lang="en-US" sz="3600" b="1" dirty="0">
                <a:solidFill>
                  <a:srgbClr val="FFFFFF"/>
                </a:solidFill>
                <a:latin typeface="Helvetica" panose="020B0604020202020204" pitchFamily="34" charset="0"/>
                <a:cs typeface="Helvetica" panose="020B0604020202020204" pitchFamily="34" charset="0"/>
              </a:rPr>
              <a:t>A Leadership Challenge</a:t>
            </a:r>
          </a:p>
        </p:txBody>
      </p:sp>
      <p:sp>
        <p:nvSpPr>
          <p:cNvPr id="15"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Content Placeholder 5"/>
          <p:cNvSpPr>
            <a:spLocks noGrp="1"/>
          </p:cNvSpPr>
          <p:nvPr>
            <p:ph idx="1"/>
          </p:nvPr>
        </p:nvSpPr>
        <p:spPr>
          <a:xfrm>
            <a:off x="4447308" y="591344"/>
            <a:ext cx="6906491" cy="5585619"/>
          </a:xfrm>
        </p:spPr>
        <p:txBody>
          <a:bodyPr anchor="ctr">
            <a:normAutofit/>
          </a:bodyPr>
          <a:lstStyle/>
          <a:p>
            <a:r>
              <a:rPr lang="en-US" dirty="0">
                <a:latin typeface="Helvetica" panose="020B0604020202020204" pitchFamily="34" charset="0"/>
                <a:cs typeface="Helvetica" panose="020B0604020202020204" pitchFamily="34" charset="0"/>
              </a:rPr>
              <a:t>“Wisdom is knowing what to do next. Skill is knowing how to do it. Virtue is doing it.” </a:t>
            </a:r>
            <a:r>
              <a:rPr lang="en-US" sz="2400" dirty="0">
                <a:latin typeface="Helvetica" panose="020B0604020202020204" pitchFamily="34" charset="0"/>
                <a:cs typeface="Helvetica" panose="020B0604020202020204" pitchFamily="34" charset="0"/>
              </a:rPr>
              <a:t>-</a:t>
            </a:r>
            <a:r>
              <a:rPr lang="en-US" sz="2400" i="1" dirty="0">
                <a:latin typeface="Helvetica" panose="020B0604020202020204" pitchFamily="34" charset="0"/>
                <a:cs typeface="Helvetica" panose="020B0604020202020204" pitchFamily="34" charset="0"/>
              </a:rPr>
              <a:t>David Starr Jordan</a:t>
            </a:r>
          </a:p>
        </p:txBody>
      </p:sp>
    </p:spTree>
    <p:extLst>
      <p:ext uri="{BB962C8B-B14F-4D97-AF65-F5344CB8AC3E}">
        <p14:creationId xmlns:p14="http://schemas.microsoft.com/office/powerpoint/2010/main" val="236944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99812-03D5-3780-8D60-E5FC07FFB9E0}"/>
              </a:ext>
            </a:extLst>
          </p:cNvPr>
          <p:cNvSpPr>
            <a:spLocks noGrp="1"/>
          </p:cNvSpPr>
          <p:nvPr>
            <p:ph type="title"/>
          </p:nvPr>
        </p:nvSpPr>
        <p:spPr/>
        <p:txBody>
          <a:bodyPr/>
          <a:lstStyle/>
          <a:p>
            <a:r>
              <a:rPr lang="en-US" sz="4400" kern="1200" dirty="0">
                <a:solidFill>
                  <a:schemeClr val="tx1"/>
                </a:solidFill>
                <a:effectLst/>
                <a:latin typeface="Helvetica" panose="020B0604020202020204" pitchFamily="34" charset="0"/>
                <a:cs typeface="Helvetica" panose="020B0604020202020204" pitchFamily="34" charset="0"/>
              </a:rPr>
              <a:t>Handout - Who are you?</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8960C53-5A80-CCAC-E03E-C758BB0481A7}"/>
              </a:ext>
            </a:extLst>
          </p:cNvPr>
          <p:cNvSpPr>
            <a:spLocks noGrp="1"/>
          </p:cNvSpPr>
          <p:nvPr>
            <p:ph sz="half" idx="1"/>
          </p:nvPr>
        </p:nvSpPr>
        <p:spPr>
          <a:xfrm>
            <a:off x="838200" y="2076993"/>
            <a:ext cx="5181600" cy="4099969"/>
          </a:xfrm>
        </p:spPr>
        <p:txBody>
          <a:bodyPr/>
          <a:lstStyle/>
          <a:p>
            <a:r>
              <a:rPr lang="en-US" dirty="0">
                <a:latin typeface="Helvetica" panose="020B0604020202020204" pitchFamily="34" charset="0"/>
                <a:cs typeface="Helvetica" panose="020B0604020202020204" pitchFamily="34" charset="0"/>
              </a:rPr>
              <a:t>Who do you want to be as a leader?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What actions will you take to motivate others?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What will you do to keep yourself motivated?</a:t>
            </a:r>
          </a:p>
        </p:txBody>
      </p:sp>
      <p:pic>
        <p:nvPicPr>
          <p:cNvPr id="5" name="Content Placeholder 4" descr="The Who Are You? Handout that is included in the Director's Workshop Workbook.">
            <a:extLst>
              <a:ext uri="{FF2B5EF4-FFF2-40B4-BE49-F238E27FC236}">
                <a16:creationId xmlns:a16="http://schemas.microsoft.com/office/drawing/2014/main" id="{56E0101B-D808-84ED-D352-2C6BB0F620DF}"/>
              </a:ext>
            </a:extLst>
          </p:cNvPr>
          <p:cNvPicPr>
            <a:picLocks noGrp="1" noChangeAspect="1"/>
          </p:cNvPicPr>
          <p:nvPr>
            <p:ph sz="half" idx="2"/>
          </p:nvPr>
        </p:nvPicPr>
        <p:blipFill rotWithShape="1">
          <a:blip r:embed="rId3"/>
          <a:srcRect l="1698" t="958" r="1" b="848"/>
          <a:stretch/>
        </p:blipFill>
        <p:spPr>
          <a:xfrm>
            <a:off x="7087779" y="2113010"/>
            <a:ext cx="3350441" cy="4351338"/>
          </a:xfrm>
          <a:prstGeom prst="rect">
            <a:avLst/>
          </a:prstGeom>
        </p:spPr>
      </p:pic>
      <p:cxnSp>
        <p:nvCxnSpPr>
          <p:cNvPr id="6" name="Straight Connector 5">
            <a:extLst>
              <a:ext uri="{FF2B5EF4-FFF2-40B4-BE49-F238E27FC236}">
                <a16:creationId xmlns:a16="http://schemas.microsoft.com/office/drawing/2014/main" id="{691F59B4-A9ED-954A-ACA5-C56E9F2DA730}"/>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8882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23FA07C-D94B-1C80-C6C5-00454A23DB30}"/>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dirty="0">
                <a:solidFill>
                  <a:srgbClr val="FFFFFF"/>
                </a:solidFill>
                <a:latin typeface="Helvetica" panose="020B0604020202020204" pitchFamily="34" charset="0"/>
                <a:cs typeface="Helvetica" panose="020B0604020202020204" pitchFamily="34" charset="0"/>
              </a:rPr>
              <a:t>The Leader as </a:t>
            </a:r>
            <a:br>
              <a:rPr lang="en-US" sz="4800" kern="1200" dirty="0">
                <a:solidFill>
                  <a:srgbClr val="FFFFFF"/>
                </a:solidFill>
                <a:latin typeface="Helvetica" panose="020B0604020202020204" pitchFamily="34" charset="0"/>
                <a:cs typeface="Helvetica" panose="020B0604020202020204" pitchFamily="34" charset="0"/>
              </a:rPr>
            </a:br>
            <a:r>
              <a:rPr lang="en-US" sz="4800" kern="1200" dirty="0">
                <a:solidFill>
                  <a:srgbClr val="FFFFFF"/>
                </a:solidFill>
                <a:latin typeface="Helvetica" panose="020B0604020202020204" pitchFamily="34" charset="0"/>
                <a:cs typeface="Helvetica" panose="020B0604020202020204" pitchFamily="34" charset="0"/>
              </a:rPr>
              <a:t>Visionary and Revolutionary</a:t>
            </a:r>
          </a:p>
        </p:txBody>
      </p:sp>
    </p:spTree>
    <p:extLst>
      <p:ext uri="{BB962C8B-B14F-4D97-AF65-F5344CB8AC3E}">
        <p14:creationId xmlns:p14="http://schemas.microsoft.com/office/powerpoint/2010/main" val="3877317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8B0058-7674-B8F0-84D8-A63DE215C9A0}"/>
              </a:ext>
            </a:extLst>
          </p:cNvPr>
          <p:cNvSpPr>
            <a:spLocks noGrp="1"/>
          </p:cNvSpPr>
          <p:nvPr>
            <p:ph type="title"/>
          </p:nvPr>
        </p:nvSpPr>
        <p:spPr>
          <a:xfrm>
            <a:off x="686834" y="1153572"/>
            <a:ext cx="3200400" cy="4461163"/>
          </a:xfrm>
        </p:spPr>
        <p:txBody>
          <a:bodyPr>
            <a:normAutofit/>
          </a:bodyPr>
          <a:lstStyle/>
          <a:p>
            <a:r>
              <a:rPr lang="en-US" sz="3600" dirty="0">
                <a:solidFill>
                  <a:srgbClr val="FFFFFF"/>
                </a:solidFill>
                <a:latin typeface="Helvetica" panose="020B0604020202020204" pitchFamily="34" charset="0"/>
                <a:cs typeface="Helvetica" panose="020B0604020202020204" pitchFamily="34" charset="0"/>
              </a:rPr>
              <a:t>Be prepared for change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415A661-81E2-3B0D-96EA-C9C1883CED18}"/>
              </a:ext>
            </a:extLst>
          </p:cNvPr>
          <p:cNvSpPr>
            <a:spLocks noGrp="1"/>
          </p:cNvSpPr>
          <p:nvPr>
            <p:ph idx="1"/>
          </p:nvPr>
        </p:nvSpPr>
        <p:spPr>
          <a:xfrm>
            <a:off x="4447308" y="591344"/>
            <a:ext cx="6906491" cy="5585619"/>
          </a:xfrm>
        </p:spPr>
        <p:txBody>
          <a:bodyPr anchor="ctr">
            <a:normAutofit/>
          </a:bodyPr>
          <a:lstStyle/>
          <a:p>
            <a:pPr marL="0" indent="0">
              <a:buNone/>
            </a:pPr>
            <a:r>
              <a:rPr lang="en-US" dirty="0">
                <a:latin typeface="Helvetica" panose="020B0604020202020204" pitchFamily="34" charset="0"/>
                <a:cs typeface="Helvetica" panose="020B0604020202020204" pitchFamily="34" charset="0"/>
              </a:rPr>
              <a:t>“Not everything that is faced can be changed, but nothing can be changed until it is faced.” -</a:t>
            </a:r>
            <a:r>
              <a:rPr lang="en-US" i="1" dirty="0">
                <a:latin typeface="Helvetica" panose="020B0604020202020204" pitchFamily="34" charset="0"/>
                <a:cs typeface="Helvetica" panose="020B0604020202020204" pitchFamily="34" charset="0"/>
              </a:rPr>
              <a:t>James Baldwin</a:t>
            </a:r>
          </a:p>
        </p:txBody>
      </p:sp>
    </p:spTree>
    <p:extLst>
      <p:ext uri="{BB962C8B-B14F-4D97-AF65-F5344CB8AC3E}">
        <p14:creationId xmlns:p14="http://schemas.microsoft.com/office/powerpoint/2010/main" val="1029474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A0A7EE-1033-28B8-6BC1-A5A27753A2CD}"/>
              </a:ext>
            </a:extLst>
          </p:cNvPr>
          <p:cNvSpPr>
            <a:spLocks noGrp="1"/>
          </p:cNvSpPr>
          <p:nvPr>
            <p:ph type="title"/>
          </p:nvPr>
        </p:nvSpPr>
        <p:spPr>
          <a:xfrm>
            <a:off x="640080" y="325369"/>
            <a:ext cx="4368602" cy="1956841"/>
          </a:xfrm>
        </p:spPr>
        <p:txBody>
          <a:bodyPr anchor="b">
            <a:normAutofit/>
          </a:bodyPr>
          <a:lstStyle/>
          <a:p>
            <a:r>
              <a:rPr lang="en-US" sz="3600" dirty="0">
                <a:latin typeface="Helvetica" panose="020B0604020202020204" pitchFamily="34" charset="0"/>
                <a:cs typeface="Helvetica" panose="020B0604020202020204" pitchFamily="34" charset="0"/>
              </a:rPr>
              <a:t>The Leader as Visionary and Revolutionary</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8BF60D0-8613-3E5E-91E4-948CD4AF00BC}"/>
              </a:ext>
            </a:extLst>
          </p:cNvPr>
          <p:cNvSpPr>
            <a:spLocks noGrp="1"/>
          </p:cNvSpPr>
          <p:nvPr>
            <p:ph idx="1"/>
          </p:nvPr>
        </p:nvSpPr>
        <p:spPr>
          <a:xfrm>
            <a:off x="640080" y="2872899"/>
            <a:ext cx="4243589" cy="3320668"/>
          </a:xfrm>
        </p:spPr>
        <p:txBody>
          <a:bodyPr>
            <a:noAutofit/>
          </a:bodyPr>
          <a:lstStyle/>
          <a:p>
            <a:r>
              <a:rPr lang="en-US" sz="2400" dirty="0">
                <a:latin typeface="Helvetica" panose="020B0604020202020204" pitchFamily="34" charset="0"/>
                <a:cs typeface="Helvetica" panose="020B0604020202020204" pitchFamily="34" charset="0"/>
              </a:rPr>
              <a:t>Challenge the status quo</a:t>
            </a:r>
          </a:p>
          <a:p>
            <a:r>
              <a:rPr lang="en-US" sz="2400" dirty="0">
                <a:latin typeface="Helvetica" panose="020B0604020202020204" pitchFamily="34" charset="0"/>
                <a:cs typeface="Helvetica" panose="020B0604020202020204" pitchFamily="34" charset="0"/>
              </a:rPr>
              <a:t>What are two things you can change?</a:t>
            </a:r>
          </a:p>
          <a:p>
            <a:r>
              <a:rPr lang="en-US" sz="2400" dirty="0">
                <a:latin typeface="Helvetica" panose="020B0604020202020204" pitchFamily="34" charset="0"/>
                <a:cs typeface="Helvetica" panose="020B0604020202020204" pitchFamily="34" charset="0"/>
              </a:rPr>
              <a:t>If you were hired as a consultant for your own program, what advice would you give?</a:t>
            </a:r>
          </a:p>
          <a:p>
            <a:r>
              <a:rPr lang="en-US" sz="2400" dirty="0">
                <a:latin typeface="Helvetica" panose="020B0604020202020204" pitchFamily="34" charset="0"/>
                <a:cs typeface="Helvetica" panose="020B0604020202020204" pitchFamily="34" charset="0"/>
              </a:rPr>
              <a:t>Feedback, feedback, feedback</a:t>
            </a:r>
          </a:p>
        </p:txBody>
      </p:sp>
      <p:pic>
        <p:nvPicPr>
          <p:cNvPr id="6" name="Picture 5" descr="A clock that reads &quot;Time to Evaluate&quot; with &quot;Evaluate&quot; in red font."/>
          <p:cNvPicPr>
            <a:picLocks noChangeAspect="1"/>
          </p:cNvPicPr>
          <p:nvPr/>
        </p:nvPicPr>
        <p:blipFill rotWithShape="1">
          <a:blip r:embed="rId3">
            <a:extLst>
              <a:ext uri="{28A0092B-C50C-407E-A947-70E740481C1C}">
                <a14:useLocalDpi xmlns:a14="http://schemas.microsoft.com/office/drawing/2010/main" val="0"/>
              </a:ext>
            </a:extLst>
          </a:blip>
          <a:srcRect l="17988" r="1180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898932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8D4A02-C56E-9741-9B2E-2A03A4EC7902}"/>
              </a:ext>
            </a:extLst>
          </p:cNvPr>
          <p:cNvSpPr>
            <a:spLocks noGrp="1"/>
          </p:cNvSpPr>
          <p:nvPr>
            <p:ph type="title"/>
          </p:nvPr>
        </p:nvSpPr>
        <p:spPr>
          <a:xfrm>
            <a:off x="6094105" y="802955"/>
            <a:ext cx="4977976" cy="1454051"/>
          </a:xfrm>
        </p:spPr>
        <p:txBody>
          <a:bodyPr>
            <a:normAutofit fontScale="90000"/>
          </a:bodyPr>
          <a:lstStyle/>
          <a:p>
            <a:r>
              <a:rPr lang="en-US" sz="3600" b="1" dirty="0">
                <a:solidFill>
                  <a:schemeClr val="tx2"/>
                </a:solidFill>
                <a:latin typeface="Helvetica" panose="020B0604020202020204" pitchFamily="34" charset="0"/>
                <a:cs typeface="Helvetica" panose="020B0604020202020204" pitchFamily="34" charset="0"/>
              </a:rPr>
              <a:t>The Leader as Visionary and Revolutionary</a:t>
            </a:r>
          </a:p>
        </p:txBody>
      </p:sp>
      <p:pic>
        <p:nvPicPr>
          <p:cNvPr id="31" name="Graphic 30" descr="An icon of a head with gears">
            <a:extLst>
              <a:ext uri="{FF2B5EF4-FFF2-40B4-BE49-F238E27FC236}">
                <a16:creationId xmlns:a16="http://schemas.microsoft.com/office/drawing/2014/main" id="{6AA1EB71-EA13-BF0D-43D6-DB36B71FC3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951" y="1793846"/>
            <a:ext cx="3620021" cy="3620021"/>
          </a:xfrm>
          <a:prstGeom prst="rect">
            <a:avLst/>
          </a:prstGeom>
        </p:spPr>
      </p:pic>
      <p:sp>
        <p:nvSpPr>
          <p:cNvPr id="3" name="Subtitle 2">
            <a:extLst>
              <a:ext uri="{FF2B5EF4-FFF2-40B4-BE49-F238E27FC236}">
                <a16:creationId xmlns:a16="http://schemas.microsoft.com/office/drawing/2014/main" id="{E284DA78-28F8-27AF-1BB2-56F2C0CADD3C}"/>
              </a:ext>
            </a:extLst>
          </p:cNvPr>
          <p:cNvSpPr>
            <a:spLocks noGrp="1"/>
          </p:cNvSpPr>
          <p:nvPr>
            <p:ph idx="1"/>
          </p:nvPr>
        </p:nvSpPr>
        <p:spPr>
          <a:xfrm>
            <a:off x="6090574" y="2421682"/>
            <a:ext cx="4977578" cy="3639289"/>
          </a:xfrm>
        </p:spPr>
        <p:txBody>
          <a:bodyPr anchor="ctr">
            <a:normAutofit/>
          </a:bodyPr>
          <a:lstStyle/>
          <a:p>
            <a:r>
              <a:rPr lang="en-US" dirty="0">
                <a:solidFill>
                  <a:schemeClr val="tx2"/>
                </a:solidFill>
                <a:latin typeface="Helvetica" panose="020B0604020202020204" pitchFamily="34" charset="0"/>
                <a:cs typeface="Helvetica" panose="020B0604020202020204" pitchFamily="34" charset="0"/>
              </a:rPr>
              <a:t>Share the numbers  	</a:t>
            </a:r>
          </a:p>
          <a:p>
            <a:r>
              <a:rPr lang="en-US" dirty="0">
                <a:solidFill>
                  <a:schemeClr val="tx2"/>
                </a:solidFill>
                <a:latin typeface="Helvetica" panose="020B0604020202020204" pitchFamily="34" charset="0"/>
                <a:cs typeface="Helvetica" panose="020B0604020202020204" pitchFamily="34" charset="0"/>
              </a:rPr>
              <a:t>Identify current or expected shifts in doing business </a:t>
            </a:r>
          </a:p>
          <a:p>
            <a:r>
              <a:rPr lang="en-US" dirty="0">
                <a:solidFill>
                  <a:schemeClr val="tx2"/>
                </a:solidFill>
                <a:latin typeface="Helvetica" panose="020B0604020202020204" pitchFamily="34" charset="0"/>
                <a:cs typeface="Helvetica" panose="020B0604020202020204" pitchFamily="34" charset="0"/>
              </a:rPr>
              <a:t>Vigilance as a strategic imperative – only the paranoid survive! </a:t>
            </a:r>
          </a:p>
        </p:txBody>
      </p:sp>
      <p:grpSp>
        <p:nvGrpSpPr>
          <p:cNvPr id="38" name="Group 37">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39" name="Freeform: Shape 38">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966571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E047EA-BCF3-CDC6-DB70-D6095FD042AE}"/>
              </a:ext>
            </a:extLst>
          </p:cNvPr>
          <p:cNvSpPr>
            <a:spLocks noGrp="1"/>
          </p:cNvSpPr>
          <p:nvPr>
            <p:ph type="title"/>
          </p:nvPr>
        </p:nvSpPr>
        <p:spPr>
          <a:xfrm>
            <a:off x="686834" y="1153572"/>
            <a:ext cx="3200400" cy="4461163"/>
          </a:xfrm>
        </p:spPr>
        <p:txBody>
          <a:bodyPr>
            <a:normAutofit/>
          </a:bodyPr>
          <a:lstStyle/>
          <a:p>
            <a:r>
              <a:rPr lang="en-US" sz="4000" dirty="0">
                <a:solidFill>
                  <a:srgbClr val="FFFFFF"/>
                </a:solidFill>
                <a:latin typeface="Helvetica" panose="020B0604020202020204" pitchFamily="34" charset="0"/>
                <a:cs typeface="Helvetica" panose="020B0604020202020204" pitchFamily="34" charset="0"/>
              </a:rPr>
              <a:t>Be adaptable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48E6ADDD-54A4-C216-57A2-C4C662A74DB2}"/>
              </a:ext>
            </a:extLst>
          </p:cNvPr>
          <p:cNvSpPr>
            <a:spLocks noGrp="1"/>
          </p:cNvSpPr>
          <p:nvPr>
            <p:ph idx="1"/>
          </p:nvPr>
        </p:nvSpPr>
        <p:spPr>
          <a:xfrm>
            <a:off x="4447308" y="591344"/>
            <a:ext cx="6906491" cy="5585619"/>
          </a:xfrm>
        </p:spPr>
        <p:txBody>
          <a:bodyPr anchor="ctr">
            <a:normAutofit/>
          </a:bodyPr>
          <a:lstStyle/>
          <a:p>
            <a:pPr marL="0" indent="0">
              <a:buNone/>
            </a:pPr>
            <a:r>
              <a:rPr lang="en-US" sz="3200" dirty="0">
                <a:latin typeface="Helvetica" panose="020B0604020202020204" pitchFamily="34" charset="0"/>
                <a:cs typeface="Helvetica" panose="020B0604020202020204" pitchFamily="34" charset="0"/>
              </a:rPr>
              <a:t>“Even if you are on the right track, you’ll get run over if you just sit there.” -</a:t>
            </a:r>
            <a:r>
              <a:rPr lang="en-US" i="1" dirty="0">
                <a:latin typeface="Helvetica" panose="020B0604020202020204" pitchFamily="34" charset="0"/>
                <a:cs typeface="Helvetica" panose="020B0604020202020204" pitchFamily="34" charset="0"/>
              </a:rPr>
              <a:t>Will Rogers</a:t>
            </a:r>
          </a:p>
        </p:txBody>
      </p:sp>
    </p:spTree>
    <p:extLst>
      <p:ext uri="{BB962C8B-B14F-4D97-AF65-F5344CB8AC3E}">
        <p14:creationId xmlns:p14="http://schemas.microsoft.com/office/powerpoint/2010/main" val="1647885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BBA6430-BA0E-AAE1-BBA1-36402C909BE8}"/>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dirty="0">
                <a:solidFill>
                  <a:srgbClr val="FFFFFF"/>
                </a:solidFill>
                <a:latin typeface="Helvetica" panose="020B0604020202020204" pitchFamily="34" charset="0"/>
                <a:cs typeface="Helvetica" panose="020B0604020202020204" pitchFamily="34" charset="0"/>
              </a:rPr>
              <a:t>The Leader as Storyteller</a:t>
            </a:r>
          </a:p>
        </p:txBody>
      </p:sp>
    </p:spTree>
    <p:extLst>
      <p:ext uri="{BB962C8B-B14F-4D97-AF65-F5344CB8AC3E}">
        <p14:creationId xmlns:p14="http://schemas.microsoft.com/office/powerpoint/2010/main" val="3182567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02C2C8-46D8-8E98-9F5F-F413CAB817CE}"/>
              </a:ext>
            </a:extLst>
          </p:cNvPr>
          <p:cNvSpPr>
            <a:spLocks noGrp="1"/>
          </p:cNvSpPr>
          <p:nvPr>
            <p:ph type="title"/>
          </p:nvPr>
        </p:nvSpPr>
        <p:spPr>
          <a:xfrm>
            <a:off x="6094105" y="802955"/>
            <a:ext cx="4977976" cy="1454051"/>
          </a:xfrm>
        </p:spPr>
        <p:txBody>
          <a:bodyPr>
            <a:normAutofit/>
          </a:bodyPr>
          <a:lstStyle/>
          <a:p>
            <a:r>
              <a:rPr lang="en-US" sz="4000" b="1" dirty="0">
                <a:solidFill>
                  <a:schemeClr val="tx2"/>
                </a:solidFill>
                <a:latin typeface="Helvetica" panose="020B0604020202020204" pitchFamily="34" charset="0"/>
                <a:cs typeface="Helvetica" panose="020B0604020202020204" pitchFamily="34" charset="0"/>
              </a:rPr>
              <a:t>Story line and Style</a:t>
            </a:r>
          </a:p>
        </p:txBody>
      </p:sp>
      <p:pic>
        <p:nvPicPr>
          <p:cNvPr id="26" name="Graphic 25" descr="An icon of two people. One person has a chat box with a question mark inside.">
            <a:extLst>
              <a:ext uri="{FF2B5EF4-FFF2-40B4-BE49-F238E27FC236}">
                <a16:creationId xmlns:a16="http://schemas.microsoft.com/office/drawing/2014/main" id="{C0FAB995-7923-F1A6-9E7F-B745E5C879D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951" y="1793846"/>
            <a:ext cx="3620021" cy="3620021"/>
          </a:xfrm>
          <a:prstGeom prst="rect">
            <a:avLst/>
          </a:prstGeom>
        </p:spPr>
      </p:pic>
      <p:sp>
        <p:nvSpPr>
          <p:cNvPr id="3" name="Subtitle 2">
            <a:extLst>
              <a:ext uri="{FF2B5EF4-FFF2-40B4-BE49-F238E27FC236}">
                <a16:creationId xmlns:a16="http://schemas.microsoft.com/office/drawing/2014/main" id="{62242310-F8E7-CEEA-8C74-7A57AF623634}"/>
              </a:ext>
            </a:extLst>
          </p:cNvPr>
          <p:cNvSpPr>
            <a:spLocks noGrp="1"/>
          </p:cNvSpPr>
          <p:nvPr>
            <p:ph idx="1"/>
          </p:nvPr>
        </p:nvSpPr>
        <p:spPr>
          <a:xfrm>
            <a:off x="6090574" y="2421682"/>
            <a:ext cx="4977578" cy="3639289"/>
          </a:xfrm>
        </p:spPr>
        <p:txBody>
          <a:bodyPr anchor="ctr">
            <a:normAutofit/>
          </a:bodyPr>
          <a:lstStyle/>
          <a:p>
            <a:pPr lvl="0"/>
            <a:r>
              <a:rPr lang="en-US" b="1" dirty="0">
                <a:solidFill>
                  <a:schemeClr val="tx2"/>
                </a:solidFill>
                <a:latin typeface="Helvetica" panose="020B0604020202020204" pitchFamily="34" charset="0"/>
                <a:cs typeface="Helvetica" panose="020B0604020202020204" pitchFamily="34" charset="0"/>
              </a:rPr>
              <a:t>Plausible, compelling story which answers three questions:</a:t>
            </a:r>
          </a:p>
          <a:p>
            <a:r>
              <a:rPr lang="en-US" dirty="0">
                <a:solidFill>
                  <a:schemeClr val="tx2"/>
                </a:solidFill>
                <a:latin typeface="Helvetica" panose="020B0604020202020204" pitchFamily="34" charset="0"/>
                <a:cs typeface="Helvetica" panose="020B0604020202020204" pitchFamily="34" charset="0"/>
              </a:rPr>
              <a:t>How will it affect me?</a:t>
            </a:r>
          </a:p>
          <a:p>
            <a:r>
              <a:rPr lang="en-US" dirty="0">
                <a:solidFill>
                  <a:schemeClr val="tx2"/>
                </a:solidFill>
                <a:latin typeface="Helvetica" panose="020B0604020202020204" pitchFamily="34" charset="0"/>
                <a:cs typeface="Helvetica" panose="020B0604020202020204" pitchFamily="34" charset="0"/>
              </a:rPr>
              <a:t>What is the road map for success?	</a:t>
            </a:r>
          </a:p>
          <a:p>
            <a:r>
              <a:rPr lang="en-US" dirty="0">
                <a:solidFill>
                  <a:schemeClr val="tx2"/>
                </a:solidFill>
                <a:latin typeface="Helvetica" panose="020B0604020202020204" pitchFamily="34" charset="0"/>
                <a:cs typeface="Helvetica" panose="020B0604020202020204" pitchFamily="34" charset="0"/>
              </a:rPr>
              <a:t>Will there be a happy ending?</a:t>
            </a:r>
          </a:p>
        </p:txBody>
      </p:sp>
      <p:grpSp>
        <p:nvGrpSpPr>
          <p:cNvPr id="33" name="Group 32">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34" name="Freeform: Shape 33">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42707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28437-09AB-92A9-2F85-49E93FCF85AA}"/>
              </a:ext>
            </a:extLst>
          </p:cNvPr>
          <p:cNvSpPr>
            <a:spLocks noGrp="1"/>
          </p:cNvSpPr>
          <p:nvPr>
            <p:ph type="title"/>
          </p:nvPr>
        </p:nvSpPr>
        <p:spPr/>
        <p:txBody>
          <a:bodyPr/>
          <a:lstStyle/>
          <a:p>
            <a:r>
              <a:rPr lang="en-US" sz="4400" kern="1200" dirty="0">
                <a:solidFill>
                  <a:schemeClr val="tx1"/>
                </a:solidFill>
                <a:effectLst/>
                <a:latin typeface="Helvetica" panose="020B0604020202020204" pitchFamily="34" charset="0"/>
                <a:cs typeface="Helvetica" panose="020B0604020202020204" pitchFamily="34" charset="0"/>
              </a:rPr>
              <a:t>Story line and Style (Continued)</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FDCE81AD-D799-E203-ABCF-7220F8511A60}"/>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The story line</a:t>
            </a:r>
          </a:p>
          <a:p>
            <a:pPr marR="0" lvl="1"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lang="en-US" sz="2400" dirty="0">
                <a:effectLst/>
                <a:latin typeface="Helvetica" panose="020B0604020202020204" pitchFamily="34" charset="0"/>
                <a:cs typeface="Helvetica" panose="020B0604020202020204" pitchFamily="34" charset="0"/>
              </a:rPr>
              <a:t>Embark on a new journey</a:t>
            </a:r>
          </a:p>
          <a:p>
            <a:pPr marR="0" lvl="1"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lang="en-US" sz="2400" dirty="0">
                <a:effectLst/>
                <a:latin typeface="Helvetica" panose="020B0604020202020204" pitchFamily="34" charset="0"/>
                <a:cs typeface="Helvetica" panose="020B0604020202020204" pitchFamily="34" charset="0"/>
              </a:rPr>
              <a:t>Meet with setbacks and adversity</a:t>
            </a:r>
          </a:p>
          <a:p>
            <a:pPr marR="0" lvl="1"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lang="en-US" sz="2400" dirty="0">
                <a:effectLst/>
                <a:latin typeface="Helvetica" panose="020B0604020202020204" pitchFamily="34" charset="0"/>
                <a:cs typeface="Helvetica" panose="020B0604020202020204" pitchFamily="34" charset="0"/>
              </a:rPr>
              <a:t>Regroup, refocus, and conquer!</a:t>
            </a:r>
          </a:p>
          <a:p>
            <a:pPr marL="228600" marR="0" lvl="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You need an engaging delivery style, but make it your own</a:t>
            </a:r>
          </a:p>
        </p:txBody>
      </p:sp>
      <p:cxnSp>
        <p:nvCxnSpPr>
          <p:cNvPr id="4" name="Straight Connector 3">
            <a:extLst>
              <a:ext uri="{FF2B5EF4-FFF2-40B4-BE49-F238E27FC236}">
                <a16:creationId xmlns:a16="http://schemas.microsoft.com/office/drawing/2014/main" id="{5BEA6EE4-B540-2D8D-B3B4-897C68040269}"/>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4551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0F876-B7BA-341D-D29D-2C4B5FB2BA05}"/>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YOUR Persona</a:t>
            </a:r>
          </a:p>
        </p:txBody>
      </p:sp>
      <p:sp>
        <p:nvSpPr>
          <p:cNvPr id="3" name="Content Placeholder 2">
            <a:extLst>
              <a:ext uri="{FF2B5EF4-FFF2-40B4-BE49-F238E27FC236}">
                <a16:creationId xmlns:a16="http://schemas.microsoft.com/office/drawing/2014/main" id="{0F897ADE-509A-C091-386C-576CAE99D929}"/>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How do you express your vision, your ideas?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Your use of communication techniques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How do you help others express their ideas?</a:t>
            </a:r>
          </a:p>
        </p:txBody>
      </p:sp>
      <p:cxnSp>
        <p:nvCxnSpPr>
          <p:cNvPr id="4" name="Straight Connector 3">
            <a:extLst>
              <a:ext uri="{FF2B5EF4-FFF2-40B4-BE49-F238E27FC236}">
                <a16:creationId xmlns:a16="http://schemas.microsoft.com/office/drawing/2014/main" id="{4B4564D0-BF25-9EA2-6B98-68B0A675B62E}"/>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5858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B4373-A468-6255-3CBC-B5A5221DD2D5}"/>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Your Persona (Continued)</a:t>
            </a:r>
          </a:p>
        </p:txBody>
      </p:sp>
      <p:sp>
        <p:nvSpPr>
          <p:cNvPr id="3" name="Content Placeholder 2">
            <a:extLst>
              <a:ext uri="{FF2B5EF4-FFF2-40B4-BE49-F238E27FC236}">
                <a16:creationId xmlns:a16="http://schemas.microsoft.com/office/drawing/2014/main" id="{592588C3-1FB6-278B-73F4-0FB1B6B4C6F8}"/>
              </a:ext>
            </a:extLst>
          </p:cNvPr>
          <p:cNvSpPr>
            <a:spLocks noGrp="1"/>
          </p:cNvSpPr>
          <p:nvPr>
            <p:ph idx="1"/>
          </p:nvPr>
        </p:nvSpPr>
        <p:spPr/>
        <p:txBody>
          <a:bodyPr/>
          <a:lstStyle/>
          <a:p>
            <a:pPr marL="514350" indent="-514350">
              <a:buFont typeface="+mj-lt"/>
              <a:buAutoNum type="arabicPeriod"/>
            </a:pPr>
            <a:r>
              <a:rPr lang="en-US" dirty="0">
                <a:latin typeface="Helvetica" panose="020B0604020202020204" pitchFamily="34" charset="0"/>
                <a:cs typeface="Helvetica" panose="020B0604020202020204" pitchFamily="34" charset="0"/>
              </a:rPr>
              <a:t>Be positive and optimistic</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2800" dirty="0">
                <a:effectLst/>
                <a:latin typeface="Helvetica" panose="020B0604020202020204" pitchFamily="34" charset="0"/>
                <a:cs typeface="Helvetica" panose="020B0604020202020204" pitchFamily="34" charset="0"/>
              </a:rPr>
              <a:t>Bring passion and enthusiasm</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2800" dirty="0">
                <a:effectLst/>
                <a:latin typeface="Helvetica" panose="020B0604020202020204" pitchFamily="34" charset="0"/>
                <a:cs typeface="Helvetica" panose="020B0604020202020204" pitchFamily="34" charset="0"/>
              </a:rPr>
              <a:t>Have a bias for action</a:t>
            </a:r>
          </a:p>
        </p:txBody>
      </p:sp>
      <p:cxnSp>
        <p:nvCxnSpPr>
          <p:cNvPr id="4" name="Straight Connector 3">
            <a:extLst>
              <a:ext uri="{FF2B5EF4-FFF2-40B4-BE49-F238E27FC236}">
                <a16:creationId xmlns:a16="http://schemas.microsoft.com/office/drawing/2014/main" id="{03812128-4FA8-34BF-0855-3CE792F458D3}"/>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073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4B7B8-6FC2-C4FC-F1BA-9EEB3761E8E9}"/>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Your vision, your ideas</a:t>
            </a:r>
            <a:br>
              <a:rPr lang="en-US" dirty="0">
                <a:latin typeface="Helvetica" panose="020B0604020202020204" pitchFamily="34" charset="0"/>
                <a:cs typeface="Helvetica" panose="020B0604020202020204" pitchFamily="34" charset="0"/>
              </a:rPr>
            </a:br>
            <a:r>
              <a:rPr lang="en-US" dirty="0">
                <a:latin typeface="Helvetica" panose="020B0604020202020204" pitchFamily="34" charset="0"/>
                <a:cs typeface="Helvetica" panose="020B0604020202020204" pitchFamily="34" charset="0"/>
              </a:rPr>
              <a:t>Our vision, our ideas</a:t>
            </a:r>
          </a:p>
        </p:txBody>
      </p:sp>
      <p:sp>
        <p:nvSpPr>
          <p:cNvPr id="3" name="Content Placeholder 2">
            <a:extLst>
              <a:ext uri="{FF2B5EF4-FFF2-40B4-BE49-F238E27FC236}">
                <a16:creationId xmlns:a16="http://schemas.microsoft.com/office/drawing/2014/main" id="{683392BD-94F9-5B7C-7CC4-9063506CB56F}"/>
              </a:ext>
            </a:extLst>
          </p:cNvPr>
          <p:cNvSpPr>
            <a:spLocks noGrp="1"/>
          </p:cNvSpPr>
          <p:nvPr>
            <p:ph idx="1"/>
          </p:nvPr>
        </p:nvSpPr>
        <p:spPr>
          <a:xfrm>
            <a:off x="838200" y="2076993"/>
            <a:ext cx="10515600" cy="4099969"/>
          </a:xfrm>
        </p:spPr>
        <p:txBody>
          <a:bodyPr/>
          <a:lstStyle/>
          <a:p>
            <a:r>
              <a:rPr lang="en-US" dirty="0">
                <a:latin typeface="Helvetica" panose="020B0604020202020204" pitchFamily="34" charset="0"/>
                <a:cs typeface="Helvetica" panose="020B0604020202020204" pitchFamily="34" charset="0"/>
              </a:rPr>
              <a:t>Create a sense of urgency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Look to the future</a:t>
            </a:r>
          </a:p>
        </p:txBody>
      </p:sp>
      <p:cxnSp>
        <p:nvCxnSpPr>
          <p:cNvPr id="4" name="Straight Connector 3">
            <a:extLst>
              <a:ext uri="{FF2B5EF4-FFF2-40B4-BE49-F238E27FC236}">
                <a16:creationId xmlns:a16="http://schemas.microsoft.com/office/drawing/2014/main" id="{1409C36E-B25E-08FA-6F0D-1D6092F88515}"/>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3522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155482-A4E0-29D2-90DC-ADF5007D007E}"/>
              </a:ext>
            </a:extLst>
          </p:cNvPr>
          <p:cNvSpPr>
            <a:spLocks noGrp="1"/>
          </p:cNvSpPr>
          <p:nvPr>
            <p:ph type="title"/>
          </p:nvPr>
        </p:nvSpPr>
        <p:spPr>
          <a:xfrm>
            <a:off x="640080" y="4777739"/>
            <a:ext cx="3418990" cy="1412119"/>
          </a:xfrm>
        </p:spPr>
        <p:txBody>
          <a:bodyPr>
            <a:normAutofit fontScale="90000"/>
          </a:bodyPr>
          <a:lstStyle/>
          <a:p>
            <a:r>
              <a:rPr lang="en-US" sz="4800" dirty="0">
                <a:latin typeface="Helvetica" panose="020B0604020202020204" pitchFamily="34" charset="0"/>
                <a:cs typeface="Helvetica" panose="020B0604020202020204" pitchFamily="34" charset="0"/>
              </a:rPr>
              <a:t>Provide the Grand Vision</a:t>
            </a:r>
          </a:p>
        </p:txBody>
      </p:sp>
      <p:pic>
        <p:nvPicPr>
          <p:cNvPr id="8" name="Picture 7" descr="Four children eating sandwiches."/>
          <p:cNvPicPr>
            <a:picLocks noChangeAspect="1"/>
          </p:cNvPicPr>
          <p:nvPr/>
        </p:nvPicPr>
        <p:blipFill rotWithShape="1">
          <a:blip r:embed="rId3">
            <a:extLst>
              <a:ext uri="{28A0092B-C50C-407E-A947-70E740481C1C}">
                <a14:useLocalDpi xmlns:a14="http://schemas.microsoft.com/office/drawing/2010/main" val="0"/>
              </a:ext>
            </a:extLst>
          </a:blip>
          <a:srcRect t="3244" b="17205"/>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blipFill dpi="0" rotWithShape="1">
            <a:blip r:embed="rId4">
              <a:alphaModFix amt="95000"/>
            </a:blip>
            <a:srcRect/>
            <a:tile tx="0" ty="0" sx="100000" sy="100000" flip="none" algn="tl"/>
          </a:blipFill>
        </p:spPr>
      </p:pic>
      <p:sp>
        <p:nvSpPr>
          <p:cNvPr id="2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B80C329-D32D-E47D-05D6-8E1A1619C407}"/>
              </a:ext>
            </a:extLst>
          </p:cNvPr>
          <p:cNvSpPr>
            <a:spLocks noGrp="1"/>
          </p:cNvSpPr>
          <p:nvPr>
            <p:ph idx="1"/>
          </p:nvPr>
        </p:nvSpPr>
        <p:spPr>
          <a:xfrm>
            <a:off x="4684119" y="4791550"/>
            <a:ext cx="6897626" cy="1799750"/>
          </a:xfrm>
        </p:spPr>
        <p:txBody>
          <a:bodyPr anchor="ctr">
            <a:normAutofit fontScale="70000" lnSpcReduction="20000"/>
          </a:bodyPr>
          <a:lstStyle/>
          <a:p>
            <a:r>
              <a:rPr lang="en-US" dirty="0">
                <a:latin typeface="Helvetica" panose="020B0604020202020204" pitchFamily="34" charset="0"/>
                <a:cs typeface="Helvetica" panose="020B0604020202020204" pitchFamily="34" charset="0"/>
              </a:rPr>
              <a:t>People must understand their:</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Role</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Contribution</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Their importance…and you need to be the one to tell them!</a:t>
            </a:r>
          </a:p>
          <a:p>
            <a:r>
              <a:rPr lang="en-US" sz="3200" dirty="0">
                <a:latin typeface="Helvetica" panose="020B0604020202020204" pitchFamily="34" charset="0"/>
                <a:cs typeface="Helvetica" panose="020B0604020202020204" pitchFamily="34" charset="0"/>
              </a:rPr>
              <a:t>We feed the future</a:t>
            </a:r>
          </a:p>
        </p:txBody>
      </p:sp>
    </p:spTree>
    <p:extLst>
      <p:ext uri="{BB962C8B-B14F-4D97-AF65-F5344CB8AC3E}">
        <p14:creationId xmlns:p14="http://schemas.microsoft.com/office/powerpoint/2010/main" val="406351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1" y="3998018"/>
            <a:ext cx="3981854" cy="2216513"/>
          </a:xfrm>
        </p:spPr>
        <p:txBody>
          <a:bodyPr>
            <a:normAutofit/>
          </a:bodyPr>
          <a:lstStyle/>
          <a:p>
            <a:r>
              <a:rPr lang="en-US" sz="3700" dirty="0">
                <a:latin typeface="Helvetica" panose="020B0604020202020204" pitchFamily="34" charset="0"/>
                <a:cs typeface="Helvetica" panose="020B0604020202020204" pitchFamily="34" charset="0"/>
              </a:rPr>
              <a:t>Appeal to the sacred, core values of your organization</a:t>
            </a:r>
          </a:p>
        </p:txBody>
      </p:sp>
      <p:sp>
        <p:nvSpPr>
          <p:cNvPr id="13" name="Arc 12">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Picture 5" descr="A group of children jumping in the ai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539" y="704504"/>
            <a:ext cx="10468921" cy="2957472"/>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Subtitle 2">
            <a:extLst>
              <a:ext uri="{FF2B5EF4-FFF2-40B4-BE49-F238E27FC236}">
                <a16:creationId xmlns:a16="http://schemas.microsoft.com/office/drawing/2014/main" id="{697A403E-ECAB-E146-763D-8D1A79FAA25A}"/>
              </a:ext>
            </a:extLst>
          </p:cNvPr>
          <p:cNvSpPr>
            <a:spLocks noGrp="1"/>
          </p:cNvSpPr>
          <p:nvPr>
            <p:ph idx="1"/>
          </p:nvPr>
        </p:nvSpPr>
        <p:spPr>
          <a:xfrm>
            <a:off x="4970835" y="3998019"/>
            <a:ext cx="6382966" cy="2216512"/>
          </a:xfrm>
        </p:spPr>
        <p:txBody>
          <a:bodyPr>
            <a:normAutofit fontScale="85000" lnSpcReduction="10000"/>
          </a:bodyPr>
          <a:lstStyle/>
          <a:p>
            <a:r>
              <a:rPr lang="en-US" dirty="0">
                <a:latin typeface="Helvetica" panose="020B0604020202020204" pitchFamily="34" charset="0"/>
                <a:cs typeface="Helvetica" panose="020B0604020202020204" pitchFamily="34" charset="0"/>
              </a:rPr>
              <a:t>Create links to common values…</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A chance to change the way things are</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A chance to take part in something new</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A chance to do something good</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A chance to make a difference</a:t>
            </a:r>
          </a:p>
        </p:txBody>
      </p:sp>
    </p:spTree>
    <p:extLst>
      <p:ext uri="{BB962C8B-B14F-4D97-AF65-F5344CB8AC3E}">
        <p14:creationId xmlns:p14="http://schemas.microsoft.com/office/powerpoint/2010/main" val="10810590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BAF-AE62-81FA-A715-61DAE4F601D4}"/>
              </a:ext>
            </a:extLst>
          </p:cNvPr>
          <p:cNvSpPr>
            <a:spLocks noGrp="1"/>
          </p:cNvSpPr>
          <p:nvPr>
            <p:ph type="title"/>
          </p:nvPr>
        </p:nvSpPr>
        <p:spPr>
          <a:xfrm>
            <a:off x="876693" y="741391"/>
            <a:ext cx="3455821" cy="1616203"/>
          </a:xfrm>
        </p:spPr>
        <p:txBody>
          <a:bodyPr anchor="b">
            <a:normAutofit/>
          </a:bodyPr>
          <a:lstStyle/>
          <a:p>
            <a:r>
              <a:rPr lang="en-US" sz="3200" b="1" dirty="0">
                <a:latin typeface="Helvetica" panose="020B0604020202020204" pitchFamily="34" charset="0"/>
                <a:cs typeface="Helvetica" panose="020B0604020202020204" pitchFamily="34" charset="0"/>
              </a:rPr>
              <a:t>Handout</a:t>
            </a:r>
          </a:p>
        </p:txBody>
      </p:sp>
      <p:sp>
        <p:nvSpPr>
          <p:cNvPr id="3" name="Subtitle 2">
            <a:extLst>
              <a:ext uri="{FF2B5EF4-FFF2-40B4-BE49-F238E27FC236}">
                <a16:creationId xmlns:a16="http://schemas.microsoft.com/office/drawing/2014/main" id="{1FC2FE5A-6035-476C-2E4A-2409C2E146E2}"/>
              </a:ext>
            </a:extLst>
          </p:cNvPr>
          <p:cNvSpPr>
            <a:spLocks noGrp="1"/>
          </p:cNvSpPr>
          <p:nvPr>
            <p:ph idx="1"/>
          </p:nvPr>
        </p:nvSpPr>
        <p:spPr>
          <a:xfrm>
            <a:off x="876693" y="2533476"/>
            <a:ext cx="3455821" cy="3447832"/>
          </a:xfrm>
        </p:spPr>
        <p:txBody>
          <a:bodyPr anchor="t">
            <a:normAutofit/>
          </a:bodyPr>
          <a:lstStyle/>
          <a:p>
            <a:r>
              <a:rPr lang="en-US" dirty="0">
                <a:latin typeface="Helvetica" panose="020B0604020202020204" pitchFamily="34" charset="0"/>
                <a:cs typeface="Helvetica" panose="020B0604020202020204" pitchFamily="34" charset="0"/>
              </a:rPr>
              <a:t>Valuing Our Employees</a:t>
            </a:r>
          </a:p>
        </p:txBody>
      </p:sp>
      <p:pic>
        <p:nvPicPr>
          <p:cNvPr id="4" name="Picture 3" descr="The Valuing Our Employees handout from the Director's Workshop Workbook."/>
          <p:cNvPicPr>
            <a:picLocks noChangeAspect="1"/>
          </p:cNvPicPr>
          <p:nvPr/>
        </p:nvPicPr>
        <p:blipFill rotWithShape="1">
          <a:blip r:embed="rId3"/>
          <a:srcRect l="1233" b="11505"/>
          <a:stretch/>
        </p:blipFill>
        <p:spPr>
          <a:xfrm>
            <a:off x="6096000" y="203382"/>
            <a:ext cx="4843895" cy="6451236"/>
          </a:xfrm>
          <a:prstGeom prst="rect">
            <a:avLst/>
          </a:prstGeom>
        </p:spPr>
      </p:pic>
      <p:grpSp>
        <p:nvGrpSpPr>
          <p:cNvPr id="23" name="Group 22">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4" name="Rectangle 23">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19640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142750-AB65-7339-9728-C1E637C44CE1}"/>
              </a:ext>
            </a:extLst>
          </p:cNvPr>
          <p:cNvSpPr>
            <a:spLocks noGrp="1"/>
          </p:cNvSpPr>
          <p:nvPr>
            <p:ph type="title"/>
          </p:nvPr>
        </p:nvSpPr>
        <p:spPr>
          <a:xfrm>
            <a:off x="838200" y="557188"/>
            <a:ext cx="10515600" cy="1133499"/>
          </a:xfrm>
        </p:spPr>
        <p:txBody>
          <a:bodyPr>
            <a:normAutofit/>
          </a:bodyPr>
          <a:lstStyle/>
          <a:p>
            <a:pPr algn="ctr"/>
            <a:r>
              <a:rPr lang="en-US" sz="3600" b="1" dirty="0"/>
              <a:t>Your vision, Your Ideas</a:t>
            </a:r>
            <a:br>
              <a:rPr lang="en-US" sz="3600" b="1" dirty="0"/>
            </a:br>
            <a:r>
              <a:rPr lang="en-US" sz="3600" b="1" dirty="0"/>
              <a:t>Our vision, Our Ideas</a:t>
            </a:r>
          </a:p>
        </p:txBody>
      </p:sp>
      <p:graphicFrame>
        <p:nvGraphicFramePr>
          <p:cNvPr id="5" name="Subtitle 2">
            <a:extLst>
              <a:ext uri="{FF2B5EF4-FFF2-40B4-BE49-F238E27FC236}">
                <a16:creationId xmlns:a16="http://schemas.microsoft.com/office/drawing/2014/main" id="{0F15A30B-9532-A00F-DDAB-C5A4A1FE2467}"/>
              </a:ext>
            </a:extLst>
          </p:cNvPr>
          <p:cNvGraphicFramePr>
            <a:graphicFrameLocks noGrp="1"/>
          </p:cNvGraphicFramePr>
          <p:nvPr>
            <p:ph idx="1"/>
            <p:extLst>
              <p:ext uri="{D42A27DB-BD31-4B8C-83A1-F6EECF244321}">
                <p14:modId xmlns:p14="http://schemas.microsoft.com/office/powerpoint/2010/main" val="579988715"/>
              </p:ext>
            </p:extLst>
          </p:nvPr>
        </p:nvGraphicFramePr>
        <p:xfrm>
          <a:off x="368300" y="1690687"/>
          <a:ext cx="11468100" cy="482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2537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5B517-1BCD-86BF-5B95-2D26C9E75D81}"/>
              </a:ext>
            </a:extLst>
          </p:cNvPr>
          <p:cNvSpPr>
            <a:spLocks noGrp="1"/>
          </p:cNvSpPr>
          <p:nvPr>
            <p:ph type="title"/>
          </p:nvPr>
        </p:nvSpPr>
        <p:spPr/>
        <p:txBody>
          <a:bodyPr/>
          <a:lstStyle/>
          <a:p>
            <a:r>
              <a:rPr lang="en-US" sz="4400" kern="1200" dirty="0">
                <a:solidFill>
                  <a:schemeClr val="tx1"/>
                </a:solidFill>
                <a:effectLst/>
                <a:latin typeface="Helvetica" panose="020B0604020202020204" pitchFamily="34" charset="0"/>
                <a:cs typeface="Helvetica" panose="020B0604020202020204" pitchFamily="34" charset="0"/>
              </a:rPr>
              <a:t>Your vision, Your Ideas</a:t>
            </a:r>
            <a:br>
              <a:rPr lang="en-US" sz="4400" kern="1200" dirty="0">
                <a:solidFill>
                  <a:schemeClr val="tx1"/>
                </a:solidFill>
                <a:effectLst/>
                <a:latin typeface="Helvetica" panose="020B0604020202020204" pitchFamily="34" charset="0"/>
                <a:cs typeface="Helvetica" panose="020B0604020202020204" pitchFamily="34" charset="0"/>
              </a:rPr>
            </a:br>
            <a:r>
              <a:rPr lang="en-US" sz="4400" kern="1200" dirty="0">
                <a:solidFill>
                  <a:schemeClr val="tx1"/>
                </a:solidFill>
                <a:effectLst/>
                <a:latin typeface="Helvetica" panose="020B0604020202020204" pitchFamily="34" charset="0"/>
                <a:cs typeface="Helvetica" panose="020B0604020202020204" pitchFamily="34" charset="0"/>
              </a:rPr>
              <a:t>Our vision, Our Ideas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5AF94BE9-1309-6406-0B98-A539D1B83553}"/>
              </a:ext>
            </a:extLst>
          </p:cNvPr>
          <p:cNvSpPr>
            <a:spLocks noGrp="1"/>
          </p:cNvSpPr>
          <p:nvPr>
            <p:ph sz="half" idx="1"/>
          </p:nvPr>
        </p:nvSpPr>
        <p:spPr/>
        <p:txBody>
          <a:bodyPr/>
          <a:lstStyle/>
          <a:p>
            <a:r>
              <a:rPr lang="en-US" sz="3600" dirty="0">
                <a:latin typeface="Helvetica" panose="020B0604020202020204" pitchFamily="34" charset="0"/>
                <a:cs typeface="Helvetica" panose="020B0604020202020204" pitchFamily="34" charset="0"/>
              </a:rPr>
              <a:t>Give life</a:t>
            </a:r>
          </a:p>
          <a:p>
            <a:pPr lvl="1">
              <a:buFont typeface="Courier New" panose="02070309020205020404" pitchFamily="49" charset="0"/>
              <a:buChar char="o"/>
            </a:pPr>
            <a:r>
              <a:rPr lang="en-US" sz="3200" dirty="0">
                <a:latin typeface="Helvetica" panose="020B0604020202020204" pitchFamily="34" charset="0"/>
                <a:cs typeface="Helvetica" panose="020B0604020202020204" pitchFamily="34" charset="0"/>
              </a:rPr>
              <a:t>Tell stories – personalize and humanize</a:t>
            </a:r>
          </a:p>
          <a:p>
            <a:pPr lvl="1">
              <a:buFont typeface="Courier New" panose="02070309020205020404" pitchFamily="49" charset="0"/>
              <a:buChar char="o"/>
            </a:pPr>
            <a:r>
              <a:rPr lang="en-US" sz="3200" dirty="0">
                <a:latin typeface="Helvetica" panose="020B0604020202020204" pitchFamily="34" charset="0"/>
                <a:cs typeface="Helvetica" panose="020B0604020202020204" pitchFamily="34" charset="0"/>
              </a:rPr>
              <a:t>Use examples that people can relate to</a:t>
            </a:r>
          </a:p>
        </p:txBody>
      </p:sp>
      <p:sp>
        <p:nvSpPr>
          <p:cNvPr id="4" name="Content Placeholder 3">
            <a:extLst>
              <a:ext uri="{FF2B5EF4-FFF2-40B4-BE49-F238E27FC236}">
                <a16:creationId xmlns:a16="http://schemas.microsoft.com/office/drawing/2014/main" id="{83DC8309-D160-800A-CF4E-415B0D8BF59F}"/>
              </a:ext>
            </a:extLst>
          </p:cNvPr>
          <p:cNvSpPr>
            <a:spLocks noGrp="1"/>
          </p:cNvSpPr>
          <p:nvPr>
            <p:ph sz="half" idx="2"/>
          </p:nvPr>
        </p:nvSpPr>
        <p:spPr/>
        <p:txBody>
          <a:bodyPr/>
          <a:lstStyle/>
          <a:p>
            <a:r>
              <a:rPr lang="en-US" sz="3600" dirty="0">
                <a:latin typeface="Helvetica" panose="020B0604020202020204" pitchFamily="34" charset="0"/>
                <a:cs typeface="Helvetica" panose="020B0604020202020204" pitchFamily="34" charset="0"/>
              </a:rPr>
              <a:t>Give hope</a:t>
            </a:r>
          </a:p>
          <a:p>
            <a:pPr lvl="1">
              <a:buFont typeface="Courier New" panose="02070309020205020404" pitchFamily="49" charset="0"/>
              <a:buChar char="o"/>
            </a:pPr>
            <a:r>
              <a:rPr lang="en-US" sz="3200" dirty="0">
                <a:latin typeface="Helvetica" panose="020B0604020202020204" pitchFamily="34" charset="0"/>
                <a:cs typeface="Helvetica" panose="020B0604020202020204" pitchFamily="34" charset="0"/>
              </a:rPr>
              <a:t>Be a “possibility” thinker, not a “probability” thinker</a:t>
            </a:r>
          </a:p>
          <a:p>
            <a:pPr lvl="1">
              <a:buFont typeface="Courier New" panose="02070309020205020404" pitchFamily="49" charset="0"/>
              <a:buChar char="o"/>
            </a:pPr>
            <a:r>
              <a:rPr lang="en-US" sz="3200" dirty="0">
                <a:latin typeface="Helvetica" panose="020B0604020202020204" pitchFamily="34" charset="0"/>
                <a:cs typeface="Helvetica" panose="020B0604020202020204" pitchFamily="34" charset="0"/>
              </a:rPr>
              <a:t>Don’t say “TRY”, Say “I WILL” and “WE ARE”</a:t>
            </a:r>
          </a:p>
        </p:txBody>
      </p:sp>
      <p:cxnSp>
        <p:nvCxnSpPr>
          <p:cNvPr id="5" name="Straight Connector 4">
            <a:extLst>
              <a:ext uri="{FF2B5EF4-FFF2-40B4-BE49-F238E27FC236}">
                <a16:creationId xmlns:a16="http://schemas.microsoft.com/office/drawing/2014/main" id="{BD5F03ED-D373-4377-10CC-13A5818896C6}"/>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50843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030EF7-245B-9098-4A85-9E8E7EA5339C}"/>
              </a:ext>
            </a:extLst>
          </p:cNvPr>
          <p:cNvSpPr>
            <a:spLocks noGrp="1"/>
          </p:cNvSpPr>
          <p:nvPr>
            <p:ph type="ctrTitle"/>
          </p:nvPr>
        </p:nvSpPr>
        <p:spPr>
          <a:xfrm>
            <a:off x="533400" y="1153572"/>
            <a:ext cx="3353834" cy="4461163"/>
          </a:xfrm>
        </p:spPr>
        <p:txBody>
          <a:bodyPr vert="horz" lIns="91440" tIns="45720" rIns="91440" bIns="45720" rtlCol="0" anchor="ctr">
            <a:normAutofit/>
          </a:bodyPr>
          <a:lstStyle/>
          <a:p>
            <a:pPr algn="l"/>
            <a:r>
              <a:rPr lang="en-US" sz="4000" b="1" kern="1200" dirty="0">
                <a:solidFill>
                  <a:srgbClr val="FFFFFF"/>
                </a:solidFill>
                <a:latin typeface="Helvetica" panose="020B0604020202020204" pitchFamily="34" charset="0"/>
                <a:cs typeface="Helvetica" panose="020B0604020202020204" pitchFamily="34" charset="0"/>
              </a:rPr>
              <a:t>Martin Luther King, Jr.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3AE12079-D89F-1191-0D8A-2331667CC7F1}"/>
              </a:ext>
            </a:extLst>
          </p:cNvPr>
          <p:cNvSpPr>
            <a:spLocks noGrp="1"/>
          </p:cNvSpPr>
          <p:nvPr>
            <p:ph type="subTitle" idx="1"/>
          </p:nvPr>
        </p:nvSpPr>
        <p:spPr>
          <a:xfrm>
            <a:off x="4447308" y="591344"/>
            <a:ext cx="6906491" cy="5585619"/>
          </a:xfrm>
        </p:spPr>
        <p:txBody>
          <a:bodyPr vert="horz" lIns="91440" tIns="45720" rIns="91440" bIns="45720" rtlCol="0" anchor="ctr">
            <a:normAutofit/>
          </a:bodyPr>
          <a:lstStyle/>
          <a:p>
            <a:pPr marL="0" marR="0" indent="-228600" algn="l">
              <a:spcBef>
                <a:spcPts val="0"/>
              </a:spcBef>
              <a:spcAft>
                <a:spcPts val="800"/>
              </a:spcAft>
              <a:buFont typeface="Arial" panose="020B0604020202020204" pitchFamily="34" charset="0"/>
              <a:buChar char="•"/>
            </a:pPr>
            <a:r>
              <a:rPr lang="en-US" sz="2800" dirty="0">
                <a:effectLst/>
                <a:latin typeface="Helvetica" panose="020B0604020202020204" pitchFamily="34" charset="0"/>
                <a:cs typeface="Helvetica" panose="020B0604020202020204" pitchFamily="34" charset="0"/>
              </a:rPr>
              <a:t>Master storyteller</a:t>
            </a:r>
          </a:p>
          <a:p>
            <a:pPr marL="0" marR="0" indent="-228600" algn="l">
              <a:spcBef>
                <a:spcPts val="0"/>
              </a:spcBef>
              <a:spcAft>
                <a:spcPts val="800"/>
              </a:spcAft>
              <a:buFont typeface="Arial" panose="020B0604020202020204" pitchFamily="34" charset="0"/>
              <a:buChar char="•"/>
            </a:pPr>
            <a:r>
              <a:rPr lang="en-US" sz="2800" dirty="0">
                <a:effectLst/>
                <a:latin typeface="Helvetica" panose="020B0604020202020204" pitchFamily="34" charset="0"/>
                <a:cs typeface="Helvetica" panose="020B0604020202020204" pitchFamily="34" charset="0"/>
              </a:rPr>
              <a:t>What happens when you hear “I have a Dream”?</a:t>
            </a:r>
          </a:p>
        </p:txBody>
      </p:sp>
    </p:spTree>
    <p:extLst>
      <p:ext uri="{BB962C8B-B14F-4D97-AF65-F5344CB8AC3E}">
        <p14:creationId xmlns:p14="http://schemas.microsoft.com/office/powerpoint/2010/main" val="2939167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987892-0584-4076-D058-48E1A8CC9968}"/>
              </a:ext>
            </a:extLst>
          </p:cNvPr>
          <p:cNvSpPr>
            <a:spLocks noGrp="1"/>
          </p:cNvSpPr>
          <p:nvPr>
            <p:ph type="title"/>
          </p:nvPr>
        </p:nvSpPr>
        <p:spPr>
          <a:xfrm>
            <a:off x="6094105" y="802955"/>
            <a:ext cx="4977976" cy="1454051"/>
          </a:xfrm>
        </p:spPr>
        <p:txBody>
          <a:bodyPr>
            <a:normAutofit fontScale="90000"/>
          </a:bodyPr>
          <a:lstStyle/>
          <a:p>
            <a:r>
              <a:rPr lang="en-US" sz="3600" b="1" dirty="0">
                <a:solidFill>
                  <a:schemeClr val="tx2"/>
                </a:solidFill>
                <a:latin typeface="Helvetica" panose="020B0604020202020204" pitchFamily="34" charset="0"/>
                <a:cs typeface="Helvetica" panose="020B0604020202020204" pitchFamily="34" charset="0"/>
              </a:rPr>
              <a:t>Use of Communication Techniques</a:t>
            </a:r>
          </a:p>
        </p:txBody>
      </p:sp>
      <p:pic>
        <p:nvPicPr>
          <p:cNvPr id="7" name="Graphic 6" descr="An icon of chat boxes">
            <a:extLst>
              <a:ext uri="{FF2B5EF4-FFF2-40B4-BE49-F238E27FC236}">
                <a16:creationId xmlns:a16="http://schemas.microsoft.com/office/drawing/2014/main" id="{4F10CE71-FC7D-F0F0-EFD0-D560ED3B5B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951" y="1793846"/>
            <a:ext cx="3620021" cy="3620021"/>
          </a:xfrm>
          <a:prstGeom prst="rect">
            <a:avLst/>
          </a:prstGeom>
        </p:spPr>
      </p:pic>
      <p:sp>
        <p:nvSpPr>
          <p:cNvPr id="3" name="Subtitle 2">
            <a:extLst>
              <a:ext uri="{FF2B5EF4-FFF2-40B4-BE49-F238E27FC236}">
                <a16:creationId xmlns:a16="http://schemas.microsoft.com/office/drawing/2014/main" id="{9051C6F2-9B74-45AA-7FB2-EF566BF787AB}"/>
              </a:ext>
            </a:extLst>
          </p:cNvPr>
          <p:cNvSpPr>
            <a:spLocks noGrp="1"/>
          </p:cNvSpPr>
          <p:nvPr>
            <p:ph idx="1"/>
          </p:nvPr>
        </p:nvSpPr>
        <p:spPr>
          <a:xfrm>
            <a:off x="6090574" y="2421682"/>
            <a:ext cx="4977578" cy="3639289"/>
          </a:xfrm>
        </p:spPr>
        <p:txBody>
          <a:bodyPr anchor="ctr">
            <a:normAutofit/>
          </a:bodyPr>
          <a:lstStyle/>
          <a:p>
            <a:pPr marL="0">
              <a:spcBef>
                <a:spcPts val="0"/>
              </a:spcBef>
              <a:spcAft>
                <a:spcPts val="800"/>
              </a:spcAft>
            </a:pPr>
            <a:r>
              <a:rPr lang="en-US" sz="3200" kern="100" dirty="0">
                <a:solidFill>
                  <a:schemeClr val="tx2"/>
                </a:solidFill>
                <a:effectLst/>
                <a:latin typeface="Helvetica" panose="020B0604020202020204" pitchFamily="34" charset="0"/>
                <a:ea typeface="Calibri" panose="020F0502020204030204" pitchFamily="34" charset="0"/>
                <a:cs typeface="Helvetica" panose="020B0604020202020204" pitchFamily="34" charset="0"/>
              </a:rPr>
              <a:t>Repeat key phrases </a:t>
            </a:r>
          </a:p>
          <a:p>
            <a:pPr marL="0">
              <a:spcBef>
                <a:spcPts val="0"/>
              </a:spcBef>
              <a:spcAft>
                <a:spcPts val="800"/>
              </a:spcAft>
            </a:pPr>
            <a:r>
              <a:rPr lang="en-US" sz="3200" kern="100" dirty="0">
                <a:solidFill>
                  <a:schemeClr val="tx2"/>
                </a:solidFill>
                <a:effectLst/>
                <a:latin typeface="Helvetica" panose="020B0604020202020204" pitchFamily="34" charset="0"/>
                <a:ea typeface="Calibri" panose="020F0502020204030204" pitchFamily="34" charset="0"/>
                <a:cs typeface="Helvetica" panose="020B0604020202020204" pitchFamily="34" charset="0"/>
              </a:rPr>
              <a:t>Change the pace 	</a:t>
            </a:r>
          </a:p>
          <a:p>
            <a:pPr marL="0">
              <a:spcBef>
                <a:spcPts val="0"/>
              </a:spcBef>
              <a:spcAft>
                <a:spcPts val="800"/>
              </a:spcAft>
            </a:pPr>
            <a:r>
              <a:rPr lang="en-US" sz="3200" kern="100" dirty="0">
                <a:solidFill>
                  <a:schemeClr val="tx2"/>
                </a:solidFill>
                <a:effectLst/>
                <a:latin typeface="Helvetica" panose="020B0604020202020204" pitchFamily="34" charset="0"/>
                <a:ea typeface="Calibri" panose="020F0502020204030204" pitchFamily="34" charset="0"/>
                <a:cs typeface="Helvetica" panose="020B0604020202020204" pitchFamily="34" charset="0"/>
              </a:rPr>
              <a:t>Over communicate by a  factor of 10</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0711304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99685-60EA-1957-D0E1-27DD1BF75898}"/>
              </a:ext>
            </a:extLst>
          </p:cNvPr>
          <p:cNvSpPr>
            <a:spLocks noGrp="1"/>
          </p:cNvSpPr>
          <p:nvPr>
            <p:ph type="title"/>
          </p:nvPr>
        </p:nvSpPr>
        <p:spPr>
          <a:xfrm>
            <a:off x="910119" y="572569"/>
            <a:ext cx="3380527" cy="1642956"/>
          </a:xfrm>
        </p:spPr>
        <p:txBody>
          <a:bodyPr anchor="b">
            <a:normAutofit fontScale="90000"/>
          </a:bodyPr>
          <a:lstStyle/>
          <a:p>
            <a:r>
              <a:rPr lang="en-US" sz="3600" b="1" dirty="0">
                <a:solidFill>
                  <a:schemeClr val="tx2"/>
                </a:solidFill>
                <a:latin typeface="Helvetica" panose="020B0604020202020204" pitchFamily="34" charset="0"/>
                <a:cs typeface="Helvetica" panose="020B0604020202020204" pitchFamily="34" charset="0"/>
              </a:rPr>
              <a:t>When you get home or back to your office…</a:t>
            </a:r>
          </a:p>
        </p:txBody>
      </p:sp>
      <p:sp>
        <p:nvSpPr>
          <p:cNvPr id="3" name="Subtitle 2">
            <a:extLst>
              <a:ext uri="{FF2B5EF4-FFF2-40B4-BE49-F238E27FC236}">
                <a16:creationId xmlns:a16="http://schemas.microsoft.com/office/drawing/2014/main" id="{21127AA0-1AAE-44F0-763E-797964943A61}"/>
              </a:ext>
            </a:extLst>
          </p:cNvPr>
          <p:cNvSpPr>
            <a:spLocks noGrp="1"/>
          </p:cNvSpPr>
          <p:nvPr>
            <p:ph idx="1"/>
          </p:nvPr>
        </p:nvSpPr>
        <p:spPr>
          <a:xfrm>
            <a:off x="899811" y="2596242"/>
            <a:ext cx="3380527" cy="3652157"/>
          </a:xfrm>
        </p:spPr>
        <p:txBody>
          <a:bodyPr>
            <a:normAutofit fontScale="92500" lnSpcReduction="10000"/>
          </a:bodyPr>
          <a:lstStyle/>
          <a:p>
            <a:pPr marL="0" marR="0">
              <a:spcBef>
                <a:spcPts val="0"/>
              </a:spcBef>
              <a:spcAft>
                <a:spcPts val="800"/>
              </a:spcAft>
            </a:pPr>
            <a:r>
              <a:rPr lang="en-US" kern="100" dirty="0">
                <a:solidFill>
                  <a:schemeClr val="tx2"/>
                </a:solidFill>
                <a:effectLst/>
                <a:latin typeface="Helvetica" panose="020B0604020202020204" pitchFamily="34" charset="0"/>
                <a:ea typeface="Calibri" panose="020F0502020204030204" pitchFamily="34" charset="0"/>
                <a:cs typeface="Helvetica" panose="020B0604020202020204" pitchFamily="34" charset="0"/>
              </a:rPr>
              <a:t>One minute speech</a:t>
            </a:r>
          </a:p>
          <a:p>
            <a:pPr lvl="1" indent="-457200">
              <a:spcBef>
                <a:spcPts val="0"/>
              </a:spcBef>
              <a:spcAft>
                <a:spcPts val="800"/>
              </a:spcAft>
              <a:buFont typeface="Courier New" panose="02070309020205020404" pitchFamily="49" charset="0"/>
              <a:buChar char="o"/>
            </a:pPr>
            <a:r>
              <a:rPr lang="en-US" sz="2800" kern="100" dirty="0">
                <a:solidFill>
                  <a:schemeClr val="tx2"/>
                </a:solidFill>
                <a:effectLst/>
                <a:latin typeface="Helvetica" panose="020B0604020202020204" pitchFamily="34" charset="0"/>
                <a:ea typeface="Calibri" panose="020F0502020204030204" pitchFamily="34" charset="0"/>
                <a:cs typeface="Helvetica" panose="020B0604020202020204" pitchFamily="34" charset="0"/>
              </a:rPr>
              <a:t>Engage</a:t>
            </a:r>
          </a:p>
          <a:p>
            <a:pPr lvl="1" indent="-457200">
              <a:spcBef>
                <a:spcPts val="0"/>
              </a:spcBef>
              <a:spcAft>
                <a:spcPts val="800"/>
              </a:spcAft>
              <a:buFont typeface="Courier New" panose="02070309020205020404" pitchFamily="49" charset="0"/>
              <a:buChar char="o"/>
            </a:pPr>
            <a:r>
              <a:rPr lang="en-US" sz="2800" kern="100" dirty="0">
                <a:solidFill>
                  <a:schemeClr val="tx2"/>
                </a:solidFill>
                <a:effectLst/>
                <a:latin typeface="Helvetica" panose="020B0604020202020204" pitchFamily="34" charset="0"/>
                <a:ea typeface="Calibri" panose="020F0502020204030204" pitchFamily="34" charset="0"/>
                <a:cs typeface="Helvetica" panose="020B0604020202020204" pitchFamily="34" charset="0"/>
              </a:rPr>
              <a:t>Energize</a:t>
            </a:r>
          </a:p>
          <a:p>
            <a:pPr lvl="1" indent="-457200">
              <a:spcBef>
                <a:spcPts val="0"/>
              </a:spcBef>
              <a:spcAft>
                <a:spcPts val="800"/>
              </a:spcAft>
              <a:buFont typeface="Courier New" panose="02070309020205020404" pitchFamily="49" charset="0"/>
              <a:buChar char="o"/>
            </a:pPr>
            <a:r>
              <a:rPr lang="en-US" sz="2800" kern="100" dirty="0">
                <a:solidFill>
                  <a:schemeClr val="tx2"/>
                </a:solidFill>
                <a:effectLst/>
                <a:latin typeface="Helvetica" panose="020B0604020202020204" pitchFamily="34" charset="0"/>
                <a:ea typeface="Calibri" panose="020F0502020204030204" pitchFamily="34" charset="0"/>
                <a:cs typeface="Helvetica" panose="020B0604020202020204" pitchFamily="34" charset="0"/>
              </a:rPr>
              <a:t>Embrace change</a:t>
            </a:r>
          </a:p>
          <a:p>
            <a:pPr lvl="1" indent="-457200">
              <a:spcBef>
                <a:spcPts val="0"/>
              </a:spcBef>
              <a:spcAft>
                <a:spcPts val="800"/>
              </a:spcAft>
              <a:buFont typeface="Courier New" panose="02070309020205020404" pitchFamily="49" charset="0"/>
              <a:buChar char="o"/>
            </a:pPr>
            <a:r>
              <a:rPr lang="en-US" sz="2800" kern="100" dirty="0">
                <a:solidFill>
                  <a:schemeClr val="tx2"/>
                </a:solidFill>
                <a:effectLst/>
                <a:latin typeface="Helvetica" panose="020B0604020202020204" pitchFamily="34" charset="0"/>
                <a:ea typeface="Calibri" panose="020F0502020204030204" pitchFamily="34" charset="0"/>
                <a:cs typeface="Helvetica" panose="020B0604020202020204" pitchFamily="34" charset="0"/>
              </a:rPr>
              <a:t>Achieve excellence</a:t>
            </a:r>
            <a:endParaRPr lang="en-US" sz="2800" kern="100" dirty="0">
              <a:solidFill>
                <a:schemeClr val="tx2"/>
              </a:solidFill>
              <a:latin typeface="Helvetica" panose="020B0604020202020204" pitchFamily="34" charset="0"/>
              <a:ea typeface="Calibri" panose="020F0502020204030204" pitchFamily="34" charset="0"/>
              <a:cs typeface="Helvetica" panose="020B0604020202020204" pitchFamily="34" charset="0"/>
            </a:endParaRPr>
          </a:p>
          <a:p>
            <a:pPr>
              <a:spcBef>
                <a:spcPts val="0"/>
              </a:spcBef>
              <a:spcAft>
                <a:spcPts val="800"/>
              </a:spcAft>
            </a:pPr>
            <a:r>
              <a:rPr lang="en-US" kern="100" dirty="0">
                <a:solidFill>
                  <a:schemeClr val="tx2"/>
                </a:solidFill>
                <a:effectLst/>
                <a:latin typeface="Helvetica" panose="020B0604020202020204" pitchFamily="34" charset="0"/>
                <a:ea typeface="Calibri" panose="020F0502020204030204" pitchFamily="34" charset="0"/>
                <a:cs typeface="Helvetica" panose="020B0604020202020204" pitchFamily="34" charset="0"/>
              </a:rPr>
              <a:t>Question: what are you going to write about?</a:t>
            </a:r>
          </a:p>
        </p:txBody>
      </p:sp>
      <p:pic>
        <p:nvPicPr>
          <p:cNvPr id="4" name="Picture 3" descr="An action plan on a clipboard that has a list of 1, 2, and 3, and a green checkmar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2692" y="609600"/>
            <a:ext cx="5751047" cy="5638800"/>
          </a:xfrm>
          <a:prstGeom prst="rect">
            <a:avLst/>
          </a:prstGeom>
        </p:spPr>
      </p:pic>
    </p:spTree>
    <p:extLst>
      <p:ext uri="{BB962C8B-B14F-4D97-AF65-F5344CB8AC3E}">
        <p14:creationId xmlns:p14="http://schemas.microsoft.com/office/powerpoint/2010/main" val="822784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09F046-7E9A-BE81-18EC-485468FBF3E8}"/>
              </a:ext>
            </a:extLst>
          </p:cNvPr>
          <p:cNvSpPr>
            <a:spLocks noGrp="1"/>
          </p:cNvSpPr>
          <p:nvPr>
            <p:ph type="ctrTitle"/>
          </p:nvPr>
        </p:nvSpPr>
        <p:spPr>
          <a:xfrm>
            <a:off x="686834" y="1153572"/>
            <a:ext cx="3200400" cy="4461163"/>
          </a:xfrm>
        </p:spPr>
        <p:txBody>
          <a:bodyPr vert="horz" lIns="91440" tIns="45720" rIns="91440" bIns="45720" rtlCol="0" anchor="ctr">
            <a:normAutofit/>
          </a:bodyPr>
          <a:lstStyle/>
          <a:p>
            <a:pPr algn="l"/>
            <a:r>
              <a:rPr lang="en-US" sz="4400" kern="1200" dirty="0">
                <a:solidFill>
                  <a:srgbClr val="FFFFFF"/>
                </a:solidFill>
                <a:latin typeface="Helvetica" panose="020B0604020202020204" pitchFamily="34" charset="0"/>
                <a:cs typeface="Helvetica" panose="020B0604020202020204" pitchFamily="34" charset="0"/>
              </a:rPr>
              <a:t>Sharing the Vision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731AA56D-6CE1-E10A-6770-3DA20B6AA06C}"/>
              </a:ext>
            </a:extLst>
          </p:cNvPr>
          <p:cNvSpPr>
            <a:spLocks noGrp="1"/>
          </p:cNvSpPr>
          <p:nvPr>
            <p:ph type="subTitle" idx="1"/>
          </p:nvPr>
        </p:nvSpPr>
        <p:spPr>
          <a:xfrm>
            <a:off x="4447308" y="1320800"/>
            <a:ext cx="7186527" cy="5218112"/>
          </a:xfrm>
        </p:spPr>
        <p:txBody>
          <a:bodyPr vert="horz" lIns="91440" tIns="45720" rIns="91440" bIns="45720" rtlCol="0" anchor="ctr">
            <a:normAutofit/>
          </a:bodyPr>
          <a:lstStyle/>
          <a:p>
            <a:pPr marR="0" algn="l">
              <a:spcBef>
                <a:spcPts val="0"/>
              </a:spcBef>
              <a:spcAft>
                <a:spcPts val="800"/>
              </a:spcAft>
            </a:pPr>
            <a:r>
              <a:rPr lang="en-US" sz="3600" dirty="0">
                <a:effectLst/>
                <a:latin typeface="Helvetica" panose="020B0604020202020204" pitchFamily="34" charset="0"/>
                <a:cs typeface="Helvetica" panose="020B0604020202020204" pitchFamily="34" charset="0"/>
              </a:rPr>
              <a:t>“Vision without action is a daydream. Action without vision is a nightmare.”</a:t>
            </a:r>
            <a:r>
              <a:rPr lang="en-US" sz="3600" dirty="0">
                <a:latin typeface="Helvetica" panose="020B0604020202020204" pitchFamily="34" charset="0"/>
                <a:cs typeface="Helvetica" panose="020B0604020202020204" pitchFamily="34" charset="0"/>
              </a:rPr>
              <a:t> -</a:t>
            </a:r>
            <a:r>
              <a:rPr lang="en-US" sz="3600" i="1" dirty="0">
                <a:effectLst/>
                <a:latin typeface="Helvetica" panose="020B0604020202020204" pitchFamily="34" charset="0"/>
                <a:cs typeface="Helvetica" panose="020B0604020202020204" pitchFamily="34" charset="0"/>
              </a:rPr>
              <a:t>Japanese Proverb</a:t>
            </a:r>
            <a:endParaRPr lang="en-US" sz="3600" dirty="0">
              <a:effectLst/>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006925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EE75DE3-930D-576D-2721-FF4DCEC6582A}"/>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b="1" kern="1200" dirty="0">
                <a:solidFill>
                  <a:srgbClr val="FFFFFF"/>
                </a:solidFill>
                <a:latin typeface="Helvetica" panose="020B0604020202020204" pitchFamily="34" charset="0"/>
                <a:cs typeface="Helvetica" panose="020B0604020202020204" pitchFamily="34" charset="0"/>
              </a:rPr>
              <a:t>The Leader as Politician</a:t>
            </a:r>
          </a:p>
        </p:txBody>
      </p:sp>
      <p:sp>
        <p:nvSpPr>
          <p:cNvPr id="3" name="Subtitle 2">
            <a:extLst>
              <a:ext uri="{FF2B5EF4-FFF2-40B4-BE49-F238E27FC236}">
                <a16:creationId xmlns:a16="http://schemas.microsoft.com/office/drawing/2014/main" id="{A3A39B75-F1AE-2BCB-0976-1A8FBA0D2C07}"/>
              </a:ext>
            </a:extLst>
          </p:cNvPr>
          <p:cNvSpPr>
            <a:spLocks noGrp="1"/>
          </p:cNvSpPr>
          <p:nvPr>
            <p:ph type="body" idx="1"/>
          </p:nvPr>
        </p:nvSpPr>
        <p:spPr>
          <a:xfrm>
            <a:off x="1350682" y="4870824"/>
            <a:ext cx="10005951" cy="1458258"/>
          </a:xfrm>
        </p:spPr>
        <p:txBody>
          <a:bodyPr vert="horz" lIns="91440" tIns="45720" rIns="91440" bIns="45720" rtlCol="0" anchor="ctr">
            <a:normAutofit/>
          </a:bodyPr>
          <a:lstStyle/>
          <a:p>
            <a:r>
              <a:rPr lang="en-US" sz="3200" kern="1200" dirty="0">
                <a:solidFill>
                  <a:schemeClr val="tx1"/>
                </a:solidFill>
                <a:latin typeface="Helvetica" panose="020B0604020202020204" pitchFamily="34" charset="0"/>
                <a:cs typeface="Helvetica" panose="020B0604020202020204" pitchFamily="34" charset="0"/>
              </a:rPr>
              <a:t>Building Three Kinds of Trust</a:t>
            </a:r>
          </a:p>
        </p:txBody>
      </p:sp>
    </p:spTree>
    <p:extLst>
      <p:ext uri="{BB962C8B-B14F-4D97-AF65-F5344CB8AC3E}">
        <p14:creationId xmlns:p14="http://schemas.microsoft.com/office/powerpoint/2010/main" val="1261987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B63DD-AEDB-8D98-9B21-987000F9CFA4}"/>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The Leader as Politician</a:t>
            </a:r>
          </a:p>
        </p:txBody>
      </p:sp>
      <p:sp>
        <p:nvSpPr>
          <p:cNvPr id="3" name="Content Placeholder 2">
            <a:extLst>
              <a:ext uri="{FF2B5EF4-FFF2-40B4-BE49-F238E27FC236}">
                <a16:creationId xmlns:a16="http://schemas.microsoft.com/office/drawing/2014/main" id="{0691A800-4921-FE9E-7E43-CD2AA2B1D14B}"/>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Strategic Trust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Trust that the organization is doing the right things in terms of goals and strategies</a:t>
            </a:r>
          </a:p>
          <a:p>
            <a:r>
              <a:rPr lang="en-US" dirty="0">
                <a:latin typeface="Helvetica" panose="020B0604020202020204" pitchFamily="34" charset="0"/>
                <a:cs typeface="Helvetica" panose="020B0604020202020204" pitchFamily="34" charset="0"/>
              </a:rPr>
              <a:t>Organizational Trust</a:t>
            </a:r>
          </a:p>
          <a:p>
            <a:pPr lvl="1">
              <a:spcBef>
                <a:spcPts val="1000"/>
              </a:spcBef>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Trust in the way things are being done in terms of processes and decision making</a:t>
            </a:r>
          </a:p>
          <a:p>
            <a:r>
              <a:rPr lang="en-US" dirty="0">
                <a:latin typeface="Helvetica" panose="020B0604020202020204" pitchFamily="34" charset="0"/>
                <a:cs typeface="Helvetica" panose="020B0604020202020204" pitchFamily="34" charset="0"/>
              </a:rPr>
              <a:t>Personal Trust</a:t>
            </a:r>
          </a:p>
          <a:p>
            <a:pPr lvl="1">
              <a:spcBef>
                <a:spcPts val="1000"/>
              </a:spcBef>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Trust in you as the leader</a:t>
            </a:r>
          </a:p>
        </p:txBody>
      </p:sp>
      <p:cxnSp>
        <p:nvCxnSpPr>
          <p:cNvPr id="4" name="Straight Connector 3">
            <a:extLst>
              <a:ext uri="{FF2B5EF4-FFF2-40B4-BE49-F238E27FC236}">
                <a16:creationId xmlns:a16="http://schemas.microsoft.com/office/drawing/2014/main" id="{C354C445-5D01-E354-C733-0016B42F3796}"/>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6999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Arc 14">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869AA6B-8E18-73EB-02FA-A7D04C7A5DE8}"/>
              </a:ext>
            </a:extLst>
          </p:cNvPr>
          <p:cNvSpPr>
            <a:spLocks noGrp="1"/>
          </p:cNvSpPr>
          <p:nvPr>
            <p:ph type="title"/>
          </p:nvPr>
        </p:nvSpPr>
        <p:spPr>
          <a:xfrm>
            <a:off x="5894962" y="479493"/>
            <a:ext cx="5458838" cy="1325563"/>
          </a:xfrm>
        </p:spPr>
        <p:txBody>
          <a:bodyPr>
            <a:normAutofit/>
          </a:bodyPr>
          <a:lstStyle/>
          <a:p>
            <a:r>
              <a:rPr lang="en-US" dirty="0">
                <a:latin typeface="Helvetica" panose="020B0604020202020204" pitchFamily="34" charset="0"/>
                <a:cs typeface="Helvetica" panose="020B0604020202020204" pitchFamily="34" charset="0"/>
              </a:rPr>
              <a:t>Build Strategic Trust</a:t>
            </a:r>
          </a:p>
        </p:txBody>
      </p:sp>
      <p:sp>
        <p:nvSpPr>
          <p:cNvPr id="17" name="Freeform: Shape 16">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descr="A graphic that says &quot;Communication&quot; with chat boxes that includes icons like an envelope, gear, globe, two people, a thumbs up, and a hom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182" y="1536700"/>
            <a:ext cx="4777381" cy="394970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Subtitle 2">
            <a:extLst>
              <a:ext uri="{FF2B5EF4-FFF2-40B4-BE49-F238E27FC236}">
                <a16:creationId xmlns:a16="http://schemas.microsoft.com/office/drawing/2014/main" id="{A3076ED6-BA73-EAAE-4E87-1D82699924F7}"/>
              </a:ext>
            </a:extLst>
          </p:cNvPr>
          <p:cNvSpPr>
            <a:spLocks noGrp="1"/>
          </p:cNvSpPr>
          <p:nvPr>
            <p:ph idx="1"/>
          </p:nvPr>
        </p:nvSpPr>
        <p:spPr>
          <a:xfrm>
            <a:off x="5894962" y="1984443"/>
            <a:ext cx="5458838" cy="4192520"/>
          </a:xfrm>
        </p:spPr>
        <p:txBody>
          <a:bodyPr>
            <a:normAutofit/>
          </a:bodyPr>
          <a:lstStyle/>
          <a:p>
            <a:r>
              <a:rPr lang="en-US" sz="2600" dirty="0">
                <a:latin typeface="Helvetica" panose="020B0604020202020204" pitchFamily="34" charset="0"/>
                <a:cs typeface="Helvetica" panose="020B0604020202020204" pitchFamily="34" charset="0"/>
              </a:rPr>
              <a:t>Be ambitious, but realistic, when setting expectations</a:t>
            </a:r>
          </a:p>
          <a:p>
            <a:r>
              <a:rPr lang="en-US" sz="2600" dirty="0">
                <a:latin typeface="Helvetica" panose="020B0604020202020204" pitchFamily="34" charset="0"/>
                <a:cs typeface="Helvetica" panose="020B0604020202020204" pitchFamily="34" charset="0"/>
              </a:rPr>
              <a:t>Communicate as much as possible the “why” of setting goals and how they can be met</a:t>
            </a:r>
          </a:p>
          <a:p>
            <a:r>
              <a:rPr lang="en-US" sz="2600" dirty="0">
                <a:latin typeface="Helvetica" panose="020B0604020202020204" pitchFamily="34" charset="0"/>
                <a:cs typeface="Helvetica" panose="020B0604020202020204" pitchFamily="34" charset="0"/>
              </a:rPr>
              <a:t>Think through as many possible interpretations of what you say</a:t>
            </a:r>
          </a:p>
          <a:p>
            <a:r>
              <a:rPr lang="en-US" sz="2600" dirty="0">
                <a:latin typeface="Helvetica" panose="020B0604020202020204" pitchFamily="34" charset="0"/>
                <a:cs typeface="Helvetica" panose="020B0604020202020204" pitchFamily="34" charset="0"/>
              </a:rPr>
              <a:t>Communicate often and in as many ways as possible	</a:t>
            </a:r>
          </a:p>
          <a:p>
            <a:r>
              <a:rPr lang="en-US" sz="2600" dirty="0">
                <a:latin typeface="Helvetica" panose="020B0604020202020204" pitchFamily="34" charset="0"/>
                <a:cs typeface="Helvetica" panose="020B0604020202020204" pitchFamily="34" charset="0"/>
              </a:rPr>
              <a:t>Get an “early victory”</a:t>
            </a:r>
          </a:p>
        </p:txBody>
      </p:sp>
    </p:spTree>
    <p:extLst>
      <p:ext uri="{BB962C8B-B14F-4D97-AF65-F5344CB8AC3E}">
        <p14:creationId xmlns:p14="http://schemas.microsoft.com/office/powerpoint/2010/main" val="2985390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lored pencils next to the word &quot;Leadership&quot; with the following phrases listed below: Inspire People, Empower People, Shared Vision, Lead Change."/>
          <p:cNvPicPr>
            <a:picLocks noChangeAspect="1"/>
          </p:cNvPicPr>
          <p:nvPr/>
        </p:nvPicPr>
        <p:blipFill rotWithShape="1">
          <a:blip r:embed="rId3">
            <a:extLst>
              <a:ext uri="{28A0092B-C50C-407E-A947-70E740481C1C}">
                <a14:useLocalDpi xmlns:a14="http://schemas.microsoft.com/office/drawing/2010/main" val="0"/>
              </a:ext>
            </a:extLst>
          </a:blip>
          <a:srcRect l="5884" r="-1" b="-1"/>
          <a:stretch/>
        </p:blipFill>
        <p:spPr>
          <a:xfrm>
            <a:off x="5041900" y="10"/>
            <a:ext cx="7150098"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F305D6-9B29-671B-7EA1-C3D8D9282317}"/>
              </a:ext>
            </a:extLst>
          </p:cNvPr>
          <p:cNvSpPr>
            <a:spLocks noGrp="1"/>
          </p:cNvSpPr>
          <p:nvPr>
            <p:ph type="title"/>
          </p:nvPr>
        </p:nvSpPr>
        <p:spPr>
          <a:xfrm>
            <a:off x="838200" y="365125"/>
            <a:ext cx="3822189" cy="1899912"/>
          </a:xfrm>
        </p:spPr>
        <p:txBody>
          <a:bodyPr>
            <a:normAutofit/>
          </a:bodyPr>
          <a:lstStyle/>
          <a:p>
            <a:r>
              <a:rPr lang="en-US" sz="4000" dirty="0">
                <a:latin typeface="Helvetica" panose="020B0604020202020204" pitchFamily="34" charset="0"/>
                <a:cs typeface="Helvetica" panose="020B0604020202020204" pitchFamily="34" charset="0"/>
              </a:rPr>
              <a:t>Build Organizational Trust</a:t>
            </a:r>
          </a:p>
        </p:txBody>
      </p:sp>
      <p:sp>
        <p:nvSpPr>
          <p:cNvPr id="3" name="Subtitle 2">
            <a:extLst>
              <a:ext uri="{FF2B5EF4-FFF2-40B4-BE49-F238E27FC236}">
                <a16:creationId xmlns:a16="http://schemas.microsoft.com/office/drawing/2014/main" id="{BE0A7F40-0345-1582-2194-21B988FDECF6}"/>
              </a:ext>
            </a:extLst>
          </p:cNvPr>
          <p:cNvSpPr>
            <a:spLocks noGrp="1"/>
          </p:cNvSpPr>
          <p:nvPr>
            <p:ph idx="1"/>
          </p:nvPr>
        </p:nvSpPr>
        <p:spPr>
          <a:xfrm>
            <a:off x="838200" y="2434201"/>
            <a:ext cx="3822189" cy="3742762"/>
          </a:xfrm>
        </p:spPr>
        <p:txBody>
          <a:bodyPr>
            <a:noAutofit/>
          </a:bodyPr>
          <a:lstStyle/>
          <a:p>
            <a:r>
              <a:rPr lang="en-US" sz="2400" dirty="0">
                <a:latin typeface="Helvetica" panose="020B0604020202020204" pitchFamily="34" charset="0"/>
                <a:cs typeface="Helvetica" panose="020B0604020202020204" pitchFamily="34" charset="0"/>
              </a:rPr>
              <a:t>Make sure you and your leadership team deliver a consistent message</a:t>
            </a:r>
          </a:p>
          <a:p>
            <a:r>
              <a:rPr lang="en-US" sz="2400" dirty="0">
                <a:latin typeface="Helvetica" panose="020B0604020202020204" pitchFamily="34" charset="0"/>
                <a:cs typeface="Helvetica" panose="020B0604020202020204" pitchFamily="34" charset="0"/>
              </a:rPr>
              <a:t>Broaden the circle of employee involvement and input – let them be your “voice”</a:t>
            </a:r>
          </a:p>
          <a:p>
            <a:r>
              <a:rPr lang="en-US" sz="2400" dirty="0">
                <a:latin typeface="Helvetica" panose="020B0604020202020204" pitchFamily="34" charset="0"/>
                <a:cs typeface="Helvetica" panose="020B0604020202020204" pitchFamily="34" charset="0"/>
              </a:rPr>
              <a:t>Apply rules, regulations, and standards consistently</a:t>
            </a:r>
          </a:p>
          <a:p>
            <a:r>
              <a:rPr lang="en-US" sz="2400" dirty="0">
                <a:latin typeface="Helvetica" panose="020B0604020202020204" pitchFamily="34" charset="0"/>
                <a:cs typeface="Helvetica" panose="020B0604020202020204" pitchFamily="34" charset="0"/>
              </a:rPr>
              <a:t>Ensure transparency of decision making</a:t>
            </a:r>
          </a:p>
        </p:txBody>
      </p:sp>
    </p:spTree>
    <p:extLst>
      <p:ext uri="{BB962C8B-B14F-4D97-AF65-F5344CB8AC3E}">
        <p14:creationId xmlns:p14="http://schemas.microsoft.com/office/powerpoint/2010/main" val="41626756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EA1CA-A544-4025-4309-7F79253BEAC7}"/>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Build Personal Trust</a:t>
            </a:r>
          </a:p>
        </p:txBody>
      </p:sp>
      <p:sp>
        <p:nvSpPr>
          <p:cNvPr id="3" name="Content Placeholder 2">
            <a:extLst>
              <a:ext uri="{FF2B5EF4-FFF2-40B4-BE49-F238E27FC236}">
                <a16:creationId xmlns:a16="http://schemas.microsoft.com/office/drawing/2014/main" id="{DADDC2E3-6A34-E300-8F95-9200F0A7C620}"/>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Listening is THE most important leadership skill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Put yourself in the listener’s shoes – they need calm, visible leadership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Put yourself in the listener’s shoes – they need calm, visible leadership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Don’t withdraw – be visible and engaged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Over deliver on promises</a:t>
            </a:r>
          </a:p>
        </p:txBody>
      </p:sp>
      <p:cxnSp>
        <p:nvCxnSpPr>
          <p:cNvPr id="5" name="Straight Connector 4">
            <a:extLst>
              <a:ext uri="{FF2B5EF4-FFF2-40B4-BE49-F238E27FC236}">
                <a16:creationId xmlns:a16="http://schemas.microsoft.com/office/drawing/2014/main" id="{11D9677F-4382-78E2-C0C3-43DB5BCB0857}"/>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8621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A45-EE61-D818-C5F7-0D3836C433B5}"/>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sz="4000" kern="1200" dirty="0">
                <a:latin typeface="Helvetica" panose="020B0604020202020204" pitchFamily="34" charset="0"/>
                <a:cs typeface="Helvetica" panose="020B0604020202020204" pitchFamily="34" charset="0"/>
              </a:rPr>
              <a:t>HANDOUT</a:t>
            </a:r>
          </a:p>
        </p:txBody>
      </p:sp>
      <p:sp>
        <p:nvSpPr>
          <p:cNvPr id="3" name="Subtitle 2">
            <a:extLst>
              <a:ext uri="{FF2B5EF4-FFF2-40B4-BE49-F238E27FC236}">
                <a16:creationId xmlns:a16="http://schemas.microsoft.com/office/drawing/2014/main" id="{9A8AD393-62D2-0400-A14D-92DF06684748}"/>
              </a:ext>
            </a:extLst>
          </p:cNvPr>
          <p:cNvSpPr>
            <a:spLocks noGrp="1"/>
          </p:cNvSpPr>
          <p:nvPr>
            <p:ph idx="1"/>
          </p:nvPr>
        </p:nvSpPr>
        <p:spPr>
          <a:xfrm>
            <a:off x="876693" y="2533476"/>
            <a:ext cx="3455821" cy="3447832"/>
          </a:xfrm>
        </p:spPr>
        <p:txBody>
          <a:bodyPr vert="horz" lIns="91440" tIns="45720" rIns="91440" bIns="45720" rtlCol="0" anchor="t">
            <a:normAutofit/>
          </a:bodyPr>
          <a:lstStyle/>
          <a:p>
            <a:pPr marL="0" indent="0">
              <a:buNone/>
            </a:pPr>
            <a:r>
              <a:rPr lang="en-US" sz="3200" kern="1200" dirty="0">
                <a:latin typeface="Helvetica" panose="020B0604020202020204" pitchFamily="34" charset="0"/>
                <a:cs typeface="Helvetica" panose="020B0604020202020204" pitchFamily="34" charset="0"/>
              </a:rPr>
              <a:t>Clear as a Bell!</a:t>
            </a:r>
          </a:p>
        </p:txBody>
      </p:sp>
      <p:pic>
        <p:nvPicPr>
          <p:cNvPr id="6" name="Picture 5" descr="The Clear as a Bell! Handout that is included in the Director's Workshop Workbook."/>
          <p:cNvPicPr>
            <a:picLocks noChangeAspect="1"/>
          </p:cNvPicPr>
          <p:nvPr/>
        </p:nvPicPr>
        <p:blipFill>
          <a:blip r:embed="rId3"/>
          <a:stretch>
            <a:fillRect/>
          </a:stretch>
        </p:blipFill>
        <p:spPr>
          <a:xfrm>
            <a:off x="5422900" y="279400"/>
            <a:ext cx="5283200" cy="6197600"/>
          </a:xfrm>
          <a:prstGeom prst="rect">
            <a:avLst/>
          </a:prstGeom>
        </p:spPr>
      </p:pic>
      <p:grpSp>
        <p:nvGrpSpPr>
          <p:cNvPr id="38" name="Group 37">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39" name="Rectangle 38">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225307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Freeform: Shape 32">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5" name="Freeform: Shape 34">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14DA156-F412-AE27-3FD6-B3439EB17AA9}"/>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dirty="0">
                <a:solidFill>
                  <a:schemeClr val="tx1"/>
                </a:solidFill>
                <a:latin typeface="Helvetica" panose="020B0604020202020204" pitchFamily="34" charset="0"/>
                <a:cs typeface="Helvetica" panose="020B0604020202020204" pitchFamily="34" charset="0"/>
              </a:rPr>
              <a:t>Get Buy-in and Support for Change</a:t>
            </a:r>
          </a:p>
        </p:txBody>
      </p:sp>
      <p:sp>
        <p:nvSpPr>
          <p:cNvPr id="37" name="Rectangle 36">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94382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FA3695-5119-4324-7443-5E1E92977E25}"/>
              </a:ext>
            </a:extLst>
          </p:cNvPr>
          <p:cNvSpPr>
            <a:spLocks noGrp="1"/>
          </p:cNvSpPr>
          <p:nvPr>
            <p:ph type="ctrTitle"/>
          </p:nvPr>
        </p:nvSpPr>
        <p:spPr>
          <a:xfrm>
            <a:off x="686834" y="1153572"/>
            <a:ext cx="3200400" cy="4461163"/>
          </a:xfrm>
        </p:spPr>
        <p:txBody>
          <a:bodyPr vert="horz" lIns="91440" tIns="45720" rIns="91440" bIns="45720" rtlCol="0" anchor="ctr">
            <a:normAutofit/>
          </a:bodyPr>
          <a:lstStyle/>
          <a:p>
            <a:pPr algn="l"/>
            <a:r>
              <a:rPr lang="en-US" sz="4000" b="1" kern="1200" dirty="0">
                <a:solidFill>
                  <a:srgbClr val="FFFFFF"/>
                </a:solidFill>
                <a:latin typeface="Helvetica" panose="020B0604020202020204" pitchFamily="34" charset="0"/>
                <a:cs typeface="Helvetica" panose="020B0604020202020204" pitchFamily="34" charset="0"/>
              </a:rPr>
              <a:t>Be Trustworthy – and show it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2AAF8033-0DCE-FA49-0FDB-C18E4D23C377}"/>
              </a:ext>
            </a:extLst>
          </p:cNvPr>
          <p:cNvSpPr>
            <a:spLocks noGrp="1"/>
          </p:cNvSpPr>
          <p:nvPr>
            <p:ph type="subTitle" idx="1"/>
          </p:nvPr>
        </p:nvSpPr>
        <p:spPr>
          <a:xfrm>
            <a:off x="4447308" y="591344"/>
            <a:ext cx="6906491" cy="5585619"/>
          </a:xfrm>
        </p:spPr>
        <p:txBody>
          <a:bodyPr vert="horz" lIns="91440" tIns="45720" rIns="91440" bIns="45720" rtlCol="0" anchor="ctr">
            <a:normAutofit/>
          </a:bodyPr>
          <a:lstStyle/>
          <a:p>
            <a:pPr marR="0" algn="l">
              <a:spcBef>
                <a:spcPts val="0"/>
              </a:spcBef>
              <a:spcAft>
                <a:spcPts val="800"/>
              </a:spcAft>
            </a:pPr>
            <a:r>
              <a:rPr lang="en-US" sz="3600" dirty="0">
                <a:effectLst/>
                <a:latin typeface="Helvetica" panose="020B0604020202020204" pitchFamily="34" charset="0"/>
                <a:cs typeface="Helvetica" panose="020B0604020202020204" pitchFamily="34" charset="0"/>
              </a:rPr>
              <a:t>To be humble to superiors is a duty, </a:t>
            </a:r>
          </a:p>
          <a:p>
            <a:pPr marR="0" algn="l">
              <a:spcBef>
                <a:spcPts val="0"/>
              </a:spcBef>
              <a:spcAft>
                <a:spcPts val="800"/>
              </a:spcAft>
            </a:pPr>
            <a:r>
              <a:rPr lang="en-US" sz="3600" dirty="0">
                <a:effectLst/>
                <a:latin typeface="Helvetica" panose="020B0604020202020204" pitchFamily="34" charset="0"/>
                <a:cs typeface="Helvetica" panose="020B0604020202020204" pitchFamily="34" charset="0"/>
              </a:rPr>
              <a:t>To equals a courtesy, </a:t>
            </a:r>
          </a:p>
          <a:p>
            <a:pPr marR="0" algn="l">
              <a:spcBef>
                <a:spcPts val="0"/>
              </a:spcBef>
              <a:spcAft>
                <a:spcPts val="800"/>
              </a:spcAft>
            </a:pPr>
            <a:r>
              <a:rPr lang="en-US" sz="3600" dirty="0">
                <a:effectLst/>
                <a:latin typeface="Helvetica" panose="020B0604020202020204" pitchFamily="34" charset="0"/>
                <a:cs typeface="Helvetica" panose="020B0604020202020204" pitchFamily="34" charset="0"/>
              </a:rPr>
              <a:t>To inferiors, nobleness. -</a:t>
            </a:r>
            <a:r>
              <a:rPr lang="en-US" sz="3600" i="1" dirty="0">
                <a:latin typeface="Helvetica" panose="020B0604020202020204" pitchFamily="34" charset="0"/>
                <a:cs typeface="Helvetica" panose="020B0604020202020204" pitchFamily="34" charset="0"/>
              </a:rPr>
              <a:t>Thomas Moore</a:t>
            </a:r>
            <a:endParaRPr lang="en-US" sz="3600" i="1" dirty="0">
              <a:effectLst/>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88496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0568-559A-73F6-A182-4645249338CF}"/>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Get Buy-in and Support for Change</a:t>
            </a:r>
          </a:p>
        </p:txBody>
      </p:sp>
      <p:sp>
        <p:nvSpPr>
          <p:cNvPr id="3" name="Content Placeholder 2">
            <a:extLst>
              <a:ext uri="{FF2B5EF4-FFF2-40B4-BE49-F238E27FC236}">
                <a16:creationId xmlns:a16="http://schemas.microsoft.com/office/drawing/2014/main" id="{233D5AB3-7CF0-57A8-B8C6-FC694B5335D4}"/>
              </a:ext>
            </a:extLst>
          </p:cNvPr>
          <p:cNvSpPr>
            <a:spLocks noGrp="1"/>
          </p:cNvSpPr>
          <p:nvPr>
            <p:ph idx="1"/>
          </p:nvPr>
        </p:nvSpPr>
        <p:spPr/>
        <p:txBody>
          <a:bodyPr/>
          <a:lstStyle/>
          <a:p>
            <a:pPr marL="514350" indent="-514350">
              <a:buFont typeface="+mj-lt"/>
              <a:buAutoNum type="arabicPeriod"/>
            </a:pPr>
            <a:r>
              <a:rPr lang="en-US" dirty="0">
                <a:latin typeface="Helvetica" panose="020B0604020202020204" pitchFamily="34" charset="0"/>
                <a:cs typeface="Helvetica" panose="020B0604020202020204" pitchFamily="34" charset="0"/>
              </a:rPr>
              <a:t>Lay the groundwork</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2800" dirty="0">
                <a:effectLst/>
                <a:latin typeface="Helvetica" panose="020B0604020202020204" pitchFamily="34" charset="0"/>
                <a:cs typeface="Helvetica" panose="020B0604020202020204" pitchFamily="34" charset="0"/>
              </a:rPr>
              <a:t>Cultivate, don’t alienate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2800" dirty="0">
                <a:effectLst/>
                <a:latin typeface="Helvetica" panose="020B0604020202020204" pitchFamily="34" charset="0"/>
                <a:cs typeface="Helvetica" panose="020B0604020202020204" pitchFamily="34" charset="0"/>
              </a:rPr>
              <a:t>Sustain the motivation</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2800" dirty="0">
                <a:effectLst/>
                <a:latin typeface="Helvetica" panose="020B0604020202020204" pitchFamily="34" charset="0"/>
                <a:cs typeface="Helvetica" panose="020B0604020202020204" pitchFamily="34" charset="0"/>
              </a:rPr>
              <a:t>Celebrate victories</a:t>
            </a:r>
          </a:p>
        </p:txBody>
      </p:sp>
      <p:cxnSp>
        <p:nvCxnSpPr>
          <p:cNvPr id="4" name="Straight Connector 3">
            <a:extLst>
              <a:ext uri="{FF2B5EF4-FFF2-40B4-BE49-F238E27FC236}">
                <a16:creationId xmlns:a16="http://schemas.microsoft.com/office/drawing/2014/main" id="{71A4AD94-F903-4D6F-5F3B-9270DF8F7CB8}"/>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49768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30" name="Rectangle 92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together in the shape of an arm flexing."/>
          <p:cNvPicPr>
            <a:picLocks noChangeAspect="1"/>
          </p:cNvPicPr>
          <p:nvPr/>
        </p:nvPicPr>
        <p:blipFill rotWithShape="1">
          <a:blip r:embed="rId3">
            <a:extLst>
              <a:ext uri="{28A0092B-C50C-407E-A947-70E740481C1C}">
                <a14:useLocalDpi xmlns:a14="http://schemas.microsoft.com/office/drawing/2010/main" val="0"/>
              </a:ext>
            </a:extLst>
          </a:blip>
          <a:srcRect t="11346"/>
          <a:stretch/>
        </p:blipFill>
        <p:spPr>
          <a:xfrm>
            <a:off x="5915153" y="1473210"/>
            <a:ext cx="6273798" cy="5181590"/>
          </a:xfrm>
          <a:prstGeom prst="rect">
            <a:avLst/>
          </a:prstGeom>
        </p:spPr>
      </p:pic>
      <p:sp>
        <p:nvSpPr>
          <p:cNvPr id="9232" name="Rectangle 92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C5DF81-8105-6E37-BB61-890BC40D6397}"/>
              </a:ext>
            </a:extLst>
          </p:cNvPr>
          <p:cNvSpPr>
            <a:spLocks noGrp="1"/>
          </p:cNvSpPr>
          <p:nvPr>
            <p:ph type="title"/>
          </p:nvPr>
        </p:nvSpPr>
        <p:spPr>
          <a:xfrm>
            <a:off x="838200" y="365125"/>
            <a:ext cx="4864100" cy="1899912"/>
          </a:xfrm>
        </p:spPr>
        <p:txBody>
          <a:bodyPr>
            <a:normAutofit/>
          </a:bodyPr>
          <a:lstStyle/>
          <a:p>
            <a:r>
              <a:rPr lang="en-US" sz="4000" dirty="0">
                <a:latin typeface="Helvetica" panose="020B0604020202020204" pitchFamily="34" charset="0"/>
                <a:cs typeface="Helvetica" panose="020B0604020202020204" pitchFamily="34" charset="0"/>
              </a:rPr>
              <a:t>Buy-in and Support – Phase One</a:t>
            </a:r>
          </a:p>
        </p:txBody>
      </p:sp>
      <p:sp>
        <p:nvSpPr>
          <p:cNvPr id="3" name="Subtitle 2">
            <a:extLst>
              <a:ext uri="{FF2B5EF4-FFF2-40B4-BE49-F238E27FC236}">
                <a16:creationId xmlns:a16="http://schemas.microsoft.com/office/drawing/2014/main" id="{D917CCE2-6023-0528-B5B4-47BBAF719116}"/>
              </a:ext>
            </a:extLst>
          </p:cNvPr>
          <p:cNvSpPr>
            <a:spLocks noGrp="1"/>
          </p:cNvSpPr>
          <p:nvPr>
            <p:ph idx="1"/>
          </p:nvPr>
        </p:nvSpPr>
        <p:spPr>
          <a:xfrm>
            <a:off x="838199" y="2265036"/>
            <a:ext cx="5073903" cy="4389763"/>
          </a:xfrm>
        </p:spPr>
        <p:txBody>
          <a:bodyPr>
            <a:normAutofit fontScale="77500" lnSpcReduction="20000"/>
          </a:bodyPr>
          <a:lstStyle/>
          <a:p>
            <a:r>
              <a:rPr lang="en-US" dirty="0">
                <a:latin typeface="Helvetica" panose="020B0604020202020204" pitchFamily="34" charset="0"/>
                <a:cs typeface="Helvetica" panose="020B0604020202020204" pitchFamily="34" charset="0"/>
              </a:rPr>
              <a:t>“Lay the groundwork”</a:t>
            </a:r>
          </a:p>
          <a:p>
            <a:r>
              <a:rPr lang="en-US" dirty="0">
                <a:latin typeface="Helvetica" panose="020B0604020202020204" pitchFamily="34" charset="0"/>
                <a:cs typeface="Helvetica" panose="020B0604020202020204" pitchFamily="34" charset="0"/>
              </a:rPr>
              <a:t>The Political Principle:	</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Due diligence with stakeholders (Employees, Supt., COO, Finance, SB members, Teachers, Parents)</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Stay close to people and the situation</a:t>
            </a:r>
          </a:p>
          <a:p>
            <a:r>
              <a:rPr lang="en-US" dirty="0">
                <a:latin typeface="Helvetica" panose="020B0604020202020204" pitchFamily="34" charset="0"/>
                <a:cs typeface="Helvetica" panose="020B0604020202020204" pitchFamily="34" charset="0"/>
              </a:rPr>
              <a:t>The Alliance Principle:</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Build the team: the power of the passionate core</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Search for common ground and shared interests</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Search for a common challenge</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Stand up, but never stand alone</a:t>
            </a:r>
          </a:p>
        </p:txBody>
      </p:sp>
    </p:spTree>
    <p:extLst>
      <p:ext uri="{BB962C8B-B14F-4D97-AF65-F5344CB8AC3E}">
        <p14:creationId xmlns:p14="http://schemas.microsoft.com/office/powerpoint/2010/main" val="8508797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0C902C-5D3D-A7EE-7EDE-FA9E8B59BE1B}"/>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Build Your Team</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E9E92C6E-24E1-AC96-FA4B-4662D6B4FA61}"/>
              </a:ext>
            </a:extLst>
          </p:cNvPr>
          <p:cNvSpPr>
            <a:spLocks noGrp="1"/>
          </p:cNvSpPr>
          <p:nvPr>
            <p:ph idx="1"/>
          </p:nvPr>
        </p:nvSpPr>
        <p:spPr>
          <a:xfrm>
            <a:off x="4447308" y="591344"/>
            <a:ext cx="6906491" cy="5585619"/>
          </a:xfrm>
        </p:spPr>
        <p:txBody>
          <a:bodyPr anchor="ctr">
            <a:normAutofit/>
          </a:bodyPr>
          <a:lstStyle/>
          <a:p>
            <a:pPr marL="0" indent="0">
              <a:buNone/>
            </a:pPr>
            <a:r>
              <a:rPr lang="en-US" sz="4000" kern="100" dirty="0">
                <a:effectLst/>
                <a:latin typeface="Helvetica" panose="020B0604020202020204" pitchFamily="34" charset="0"/>
                <a:ea typeface="Calibri" panose="020F0502020204030204" pitchFamily="34" charset="0"/>
                <a:cs typeface="Helvetica" panose="020B0604020202020204" pitchFamily="34" charset="0"/>
              </a:rPr>
              <a:t>“The loftier the building, the deeper must the foundation be laid.”</a:t>
            </a:r>
            <a:r>
              <a:rPr lang="en-US" sz="4000" kern="100" baseline="0" dirty="0">
                <a:effectLst/>
                <a:latin typeface="Helvetica" panose="020B0604020202020204" pitchFamily="34" charset="0"/>
                <a:ea typeface="Calibri" panose="020F0502020204030204" pitchFamily="34" charset="0"/>
                <a:cs typeface="Helvetica" panose="020B0604020202020204" pitchFamily="34" charset="0"/>
              </a:rPr>
              <a:t> -</a:t>
            </a:r>
            <a:r>
              <a:rPr lang="en-US" sz="4000" i="1" kern="100" dirty="0">
                <a:effectLst/>
                <a:latin typeface="Helvetica" panose="020B0604020202020204" pitchFamily="34" charset="0"/>
                <a:ea typeface="Calibri" panose="020F0502020204030204" pitchFamily="34" charset="0"/>
                <a:cs typeface="Helvetica" panose="020B0604020202020204" pitchFamily="34" charset="0"/>
              </a:rPr>
              <a:t>Thomas Kempis</a:t>
            </a:r>
            <a:endParaRPr lang="en-US" sz="4000" kern="100" dirty="0">
              <a:effectLst/>
              <a:latin typeface="Helvetica" panose="020B0604020202020204" pitchFamily="34" charset="0"/>
              <a:ea typeface="Calibri" panose="020F0502020204030204" pitchFamily="34" charset="0"/>
              <a:cs typeface="Helvetica" panose="020B0604020202020204" pitchFamily="34" charset="0"/>
            </a:endParaRPr>
          </a:p>
        </p:txBody>
      </p:sp>
    </p:spTree>
    <p:extLst>
      <p:ext uri="{BB962C8B-B14F-4D97-AF65-F5344CB8AC3E}">
        <p14:creationId xmlns:p14="http://schemas.microsoft.com/office/powerpoint/2010/main" val="6273730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247A-80B6-095F-8F58-04CD19D614A0}"/>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Buy-in and Support – Phase 2</a:t>
            </a:r>
          </a:p>
        </p:txBody>
      </p:sp>
      <p:sp>
        <p:nvSpPr>
          <p:cNvPr id="3" name="Content Placeholder 2">
            <a:extLst>
              <a:ext uri="{FF2B5EF4-FFF2-40B4-BE49-F238E27FC236}">
                <a16:creationId xmlns:a16="http://schemas.microsoft.com/office/drawing/2014/main" id="{838FD40C-4102-9F5F-8CF1-B9E0906A571B}"/>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The Reciprocity Principle</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Build a “political capital” account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Share information, resources, and support</a:t>
            </a:r>
          </a:p>
          <a:p>
            <a:r>
              <a:rPr lang="en-US" dirty="0">
                <a:latin typeface="Helvetica" panose="020B0604020202020204" pitchFamily="34" charset="0"/>
                <a:cs typeface="Helvetica" panose="020B0604020202020204" pitchFamily="34" charset="0"/>
              </a:rPr>
              <a:t>The Empathy</a:t>
            </a:r>
            <a:r>
              <a:rPr lang="en-US" baseline="0" dirty="0">
                <a:latin typeface="Helvetica" panose="020B0604020202020204" pitchFamily="34" charset="0"/>
                <a:cs typeface="Helvetica" panose="020B0604020202020204" pitchFamily="34" charset="0"/>
              </a:rPr>
              <a:t> Principle</a:t>
            </a:r>
          </a:p>
          <a:p>
            <a:pPr lvl="1">
              <a:spcBef>
                <a:spcPts val="1000"/>
              </a:spcBef>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Listen, understand, care</a:t>
            </a:r>
          </a:p>
          <a:p>
            <a:r>
              <a:rPr lang="en-US" dirty="0">
                <a:latin typeface="Helvetica" panose="020B0604020202020204" pitchFamily="34" charset="0"/>
                <a:cs typeface="Helvetica" panose="020B0604020202020204" pitchFamily="34" charset="0"/>
              </a:rPr>
              <a:t>The Approval Principle</a:t>
            </a:r>
          </a:p>
          <a:p>
            <a:pPr lvl="1">
              <a:spcBef>
                <a:spcPts val="1000"/>
              </a:spcBef>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Recognize, appreciate, make the team feel important and special</a:t>
            </a:r>
          </a:p>
        </p:txBody>
      </p:sp>
      <p:cxnSp>
        <p:nvCxnSpPr>
          <p:cNvPr id="4" name="Straight Connector 3">
            <a:extLst>
              <a:ext uri="{FF2B5EF4-FFF2-40B4-BE49-F238E27FC236}">
                <a16:creationId xmlns:a16="http://schemas.microsoft.com/office/drawing/2014/main" id="{ACD259B8-DECF-551F-E104-A30035C9FF1D}"/>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58094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ED484-01CD-23BE-E5A9-9A20D92C005E}"/>
              </a:ext>
            </a:extLst>
          </p:cNvPr>
          <p:cNvSpPr>
            <a:spLocks noGrp="1"/>
          </p:cNvSpPr>
          <p:nvPr>
            <p:ph type="title"/>
          </p:nvPr>
        </p:nvSpPr>
        <p:spPr/>
        <p:txBody>
          <a:bodyPr/>
          <a:lstStyle/>
          <a:p>
            <a:r>
              <a:rPr lang="en-US" sz="4400" kern="1200" dirty="0">
                <a:solidFill>
                  <a:schemeClr val="tx1"/>
                </a:solidFill>
                <a:effectLst/>
                <a:latin typeface="Helvetica" panose="020B0604020202020204" pitchFamily="34" charset="0"/>
                <a:cs typeface="Helvetica" panose="020B0604020202020204" pitchFamily="34" charset="0"/>
              </a:rPr>
              <a:t>Buy-in and Support – Phase 2 </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D723E426-CB21-D39E-17B8-D811D3E03592}"/>
              </a:ext>
            </a:extLst>
          </p:cNvPr>
          <p:cNvSpPr>
            <a:spLocks noGrp="1"/>
          </p:cNvSpPr>
          <p:nvPr>
            <p:ph idx="1"/>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The Foot in the Door Principle</a:t>
            </a:r>
            <a:endParaRPr lang="en-US" dirty="0">
              <a:latin typeface="Helvetica" panose="020B0604020202020204" pitchFamily="34" charset="0"/>
              <a:cs typeface="Helvetica" panose="020B0604020202020204" pitchFamily="34" charset="0"/>
            </a:endParaRP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Ask for small favors or make small requests</a:t>
            </a:r>
          </a:p>
          <a:p>
            <a:r>
              <a:rPr lang="en-US" dirty="0">
                <a:latin typeface="Helvetica" panose="020B0604020202020204" pitchFamily="34" charset="0"/>
                <a:cs typeface="Helvetica" panose="020B0604020202020204" pitchFamily="34" charset="0"/>
              </a:rPr>
              <a:t>The Proof Principle</a:t>
            </a:r>
          </a:p>
          <a:p>
            <a:pPr lvl="1">
              <a:spcBef>
                <a:spcPts val="1000"/>
              </a:spcBef>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Benchmark data, polls, experts/consultants, and examples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The Sharing Principle</a:t>
            </a:r>
          </a:p>
          <a:p>
            <a:pPr lvl="1">
              <a:spcBef>
                <a:spcPts val="1000"/>
              </a:spcBef>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Ask for ideas and use at least some of the ideas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The Self-interest Principle</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Appeal to individuals’ needs to be valued</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Satisfy their needs, solve their problems</a:t>
            </a:r>
          </a:p>
        </p:txBody>
      </p:sp>
      <p:cxnSp>
        <p:nvCxnSpPr>
          <p:cNvPr id="4" name="Straight Connector 3">
            <a:extLst>
              <a:ext uri="{FF2B5EF4-FFF2-40B4-BE49-F238E27FC236}">
                <a16:creationId xmlns:a16="http://schemas.microsoft.com/office/drawing/2014/main" id="{7813EC32-B43B-95B1-D020-CA91932D0866}"/>
              </a:ext>
              <a:ext uri="{C183D7F6-B498-43B3-948B-1728B52AA6E4}">
                <adec:decorative xmlns:adec="http://schemas.microsoft.com/office/drawing/2017/decorative" val="1"/>
              </a:ext>
            </a:extLst>
          </p:cNvPr>
          <p:cNvCxnSpPr/>
          <p:nvPr/>
        </p:nvCxnSpPr>
        <p:spPr>
          <a:xfrm>
            <a:off x="627017" y="1690688"/>
            <a:ext cx="108682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87227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37663C-3513-AE21-21DE-2D2441241099}"/>
              </a:ext>
            </a:extLst>
          </p:cNvPr>
          <p:cNvSpPr>
            <a:spLocks noGrp="1"/>
          </p:cNvSpPr>
          <p:nvPr>
            <p:ph type="ctrTitle"/>
          </p:nvPr>
        </p:nvSpPr>
        <p:spPr>
          <a:xfrm>
            <a:off x="686834" y="1153572"/>
            <a:ext cx="3200400" cy="4461163"/>
          </a:xfrm>
        </p:spPr>
        <p:txBody>
          <a:bodyPr vert="horz" lIns="91440" tIns="45720" rIns="91440" bIns="45720" rtlCol="0" anchor="ctr">
            <a:normAutofit/>
          </a:bodyPr>
          <a:lstStyle/>
          <a:p>
            <a:pPr algn="l"/>
            <a:r>
              <a:rPr lang="en-US" sz="4400" kern="1200" dirty="0">
                <a:solidFill>
                  <a:srgbClr val="FFFFFF"/>
                </a:solidFill>
                <a:latin typeface="Helvetica" panose="020B0604020202020204" pitchFamily="34" charset="0"/>
                <a:cs typeface="Helvetica" panose="020B0604020202020204" pitchFamily="34" charset="0"/>
              </a:rPr>
              <a:t>Buy-in and Support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536AC292-AB71-93EF-FBEE-68F1DB8B2DC9}"/>
              </a:ext>
            </a:extLst>
          </p:cNvPr>
          <p:cNvSpPr>
            <a:spLocks noGrp="1"/>
          </p:cNvSpPr>
          <p:nvPr>
            <p:ph type="subTitle" idx="1"/>
          </p:nvPr>
        </p:nvSpPr>
        <p:spPr>
          <a:xfrm>
            <a:off x="4447308" y="591344"/>
            <a:ext cx="6906491" cy="5585619"/>
          </a:xfrm>
        </p:spPr>
        <p:txBody>
          <a:bodyPr vert="horz" lIns="91440" tIns="45720" rIns="91440" bIns="45720" rtlCol="0" anchor="ctr">
            <a:normAutofit/>
          </a:bodyPr>
          <a:lstStyle/>
          <a:p>
            <a:pPr marR="0" algn="l">
              <a:spcBef>
                <a:spcPts val="0"/>
              </a:spcBef>
              <a:spcAft>
                <a:spcPts val="800"/>
              </a:spcAft>
            </a:pPr>
            <a:r>
              <a:rPr lang="en-US" sz="4000" dirty="0">
                <a:effectLst/>
                <a:latin typeface="Helvetica" panose="020B0604020202020204" pitchFamily="34" charset="0"/>
                <a:cs typeface="Helvetica" panose="020B0604020202020204" pitchFamily="34" charset="0"/>
              </a:rPr>
              <a:t>“Pull the string, and it will follow wherever you wish.</a:t>
            </a:r>
          </a:p>
          <a:p>
            <a:pPr marR="0" algn="l">
              <a:spcBef>
                <a:spcPts val="0"/>
              </a:spcBef>
              <a:spcAft>
                <a:spcPts val="800"/>
              </a:spcAft>
            </a:pPr>
            <a:r>
              <a:rPr lang="en-US" sz="4000" dirty="0">
                <a:effectLst/>
                <a:latin typeface="Helvetica" panose="020B0604020202020204" pitchFamily="34" charset="0"/>
                <a:cs typeface="Helvetica" panose="020B0604020202020204" pitchFamily="34" charset="0"/>
              </a:rPr>
              <a:t>Push it, and it will go nowhere.” -</a:t>
            </a:r>
            <a:r>
              <a:rPr lang="en-US" sz="4000" i="1" dirty="0">
                <a:effectLst/>
                <a:latin typeface="Helvetica" panose="020B0604020202020204" pitchFamily="34" charset="0"/>
                <a:cs typeface="Helvetica" panose="020B0604020202020204" pitchFamily="34" charset="0"/>
              </a:rPr>
              <a:t>Dwight D. Eisenhower</a:t>
            </a:r>
            <a:endParaRPr lang="en-US" sz="40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4872686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E39892-85CA-78CF-46E8-4B403A2F38C4}"/>
              </a:ext>
            </a:extLst>
          </p:cNvPr>
          <p:cNvSpPr>
            <a:spLocks noGrp="1"/>
          </p:cNvSpPr>
          <p:nvPr>
            <p:ph type="title"/>
          </p:nvPr>
        </p:nvSpPr>
        <p:spPr>
          <a:xfrm>
            <a:off x="1171074" y="1396686"/>
            <a:ext cx="3240506" cy="4064628"/>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Buy-in and Support</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0199D255-BD52-799B-A1F0-9678469CAD9C}"/>
              </a:ext>
            </a:extLst>
          </p:cNvPr>
          <p:cNvSpPr>
            <a:spLocks noGrp="1"/>
          </p:cNvSpPr>
          <p:nvPr>
            <p:ph idx="1"/>
          </p:nvPr>
        </p:nvSpPr>
        <p:spPr>
          <a:xfrm>
            <a:off x="5370153" y="1526033"/>
            <a:ext cx="5536397" cy="4078635"/>
          </a:xfrm>
        </p:spPr>
        <p:txBody>
          <a:bodyPr>
            <a:normAutofit lnSpcReduction="10000"/>
          </a:bodyPr>
          <a:lstStyle/>
          <a:p>
            <a:r>
              <a:rPr lang="en-US" dirty="0">
                <a:latin typeface="Helvetica" panose="020B0604020202020204" pitchFamily="34" charset="0"/>
                <a:cs typeface="Helvetica" panose="020B0604020202020204" pitchFamily="34" charset="0"/>
              </a:rPr>
              <a:t>Sustain the motivation</a:t>
            </a:r>
          </a:p>
          <a:p>
            <a:r>
              <a:rPr lang="en-US" dirty="0">
                <a:latin typeface="Helvetica" panose="020B0604020202020204" pitchFamily="34" charset="0"/>
                <a:cs typeface="Helvetica" panose="020B0604020202020204" pitchFamily="34" charset="0"/>
              </a:rPr>
              <a:t>Look for the “small wins” </a:t>
            </a:r>
          </a:p>
          <a:p>
            <a:r>
              <a:rPr lang="en-US" dirty="0">
                <a:latin typeface="Helvetica" panose="020B0604020202020204" pitchFamily="34" charset="0"/>
                <a:cs typeface="Helvetica" panose="020B0604020202020204" pitchFamily="34" charset="0"/>
              </a:rPr>
              <a:t>Develop achievable targets, get a quick victory, share or publicize successes</a:t>
            </a:r>
          </a:p>
          <a:p>
            <a:r>
              <a:rPr lang="en-US" dirty="0">
                <a:latin typeface="Helvetica" panose="020B0604020202020204" pitchFamily="34" charset="0"/>
                <a:cs typeface="Helvetica" panose="020B0604020202020204" pitchFamily="34" charset="0"/>
              </a:rPr>
              <a:t>The “spin” principle</a:t>
            </a:r>
          </a:p>
          <a:p>
            <a:r>
              <a:rPr lang="en-US" dirty="0">
                <a:latin typeface="Helvetica" panose="020B0604020202020204" pitchFamily="34" charset="0"/>
                <a:cs typeface="Helvetica" panose="020B0604020202020204" pitchFamily="34" charset="0"/>
              </a:rPr>
              <a:t>Do answer the “why” question</a:t>
            </a:r>
          </a:p>
          <a:p>
            <a:r>
              <a:rPr lang="en-US" dirty="0">
                <a:latin typeface="Helvetica" panose="020B0604020202020204" pitchFamily="34" charset="0"/>
                <a:cs typeface="Helvetica" panose="020B0604020202020204" pitchFamily="34" charset="0"/>
              </a:rPr>
              <a:t>Focus on positives, look forward to improvements</a:t>
            </a:r>
          </a:p>
        </p:txBody>
      </p:sp>
    </p:spTree>
    <p:extLst>
      <p:ext uri="{BB962C8B-B14F-4D97-AF65-F5344CB8AC3E}">
        <p14:creationId xmlns:p14="http://schemas.microsoft.com/office/powerpoint/2010/main" val="9800890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5BCC55-77BE-2061-5CED-1EFE7E59A058}"/>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Support</a:t>
            </a:r>
          </a:p>
        </p:txBody>
      </p:sp>
      <p:sp>
        <p:nvSpPr>
          <p:cNvPr id="615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422E1820-9238-13CA-7CC2-064838659532}"/>
              </a:ext>
            </a:extLst>
          </p:cNvPr>
          <p:cNvSpPr>
            <a:spLocks noGrp="1"/>
          </p:cNvSpPr>
          <p:nvPr>
            <p:ph idx="1"/>
          </p:nvPr>
        </p:nvSpPr>
        <p:spPr>
          <a:xfrm>
            <a:off x="640080" y="2872899"/>
            <a:ext cx="4243589" cy="3320668"/>
          </a:xfrm>
        </p:spPr>
        <p:txBody>
          <a:bodyPr>
            <a:normAutofit/>
          </a:bodyPr>
          <a:lstStyle/>
          <a:p>
            <a:r>
              <a:rPr lang="en-US" sz="3200" dirty="0">
                <a:latin typeface="Helvetica" panose="020B0604020202020204" pitchFamily="34" charset="0"/>
                <a:cs typeface="Helvetica" panose="020B0604020202020204" pitchFamily="34" charset="0"/>
              </a:rPr>
              <a:t>No matter what accomplishments you make, somebody helped you.</a:t>
            </a:r>
          </a:p>
        </p:txBody>
      </p:sp>
      <p:pic>
        <p:nvPicPr>
          <p:cNvPr id="6146" name="Picture 2" descr="A group of school nutrition professionals wearing white aprons and standing in a school kitchen."/>
          <p:cNvPicPr>
            <a:picLocks noChangeAspect="1" noChangeArrowheads="1"/>
          </p:cNvPicPr>
          <p:nvPr/>
        </p:nvPicPr>
        <p:blipFill rotWithShape="1">
          <a:blip r:embed="rId3">
            <a:extLst>
              <a:ext uri="{28A0092B-C50C-407E-A947-70E740481C1C}">
                <a14:useLocalDpi xmlns:a14="http://schemas.microsoft.com/office/drawing/2010/main" val="0"/>
              </a:ext>
            </a:extLst>
          </a:blip>
          <a:srcRect l="33298"/>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5380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793279-9FBB-7C25-0B6E-EF684449E10F}"/>
              </a:ext>
            </a:extLst>
          </p:cNvPr>
          <p:cNvSpPr>
            <a:spLocks noGrp="1"/>
          </p:cNvSpPr>
          <p:nvPr>
            <p:ph type="ctrTitle"/>
          </p:nvPr>
        </p:nvSpPr>
        <p:spPr>
          <a:xfrm>
            <a:off x="686834" y="1153572"/>
            <a:ext cx="3200400" cy="4461163"/>
          </a:xfrm>
        </p:spPr>
        <p:txBody>
          <a:bodyPr vert="horz" lIns="91440" tIns="45720" rIns="91440" bIns="45720" rtlCol="0" anchor="ctr">
            <a:normAutofit/>
          </a:bodyPr>
          <a:lstStyle/>
          <a:p>
            <a:pPr algn="l"/>
            <a:r>
              <a:rPr lang="en-US" sz="3600" kern="1200" dirty="0">
                <a:solidFill>
                  <a:srgbClr val="FFFFFF"/>
                </a:solidFill>
                <a:latin typeface="Helvetica" panose="020B0604020202020204" pitchFamily="34" charset="0"/>
                <a:cs typeface="Helvetica" panose="020B0604020202020204" pitchFamily="34" charset="0"/>
              </a:rPr>
              <a:t>Recognize the need for change, and respond with a request for support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C7CBA5E3-A9AB-CE85-FBF7-5574565AC4C1}"/>
              </a:ext>
            </a:extLst>
          </p:cNvPr>
          <p:cNvSpPr>
            <a:spLocks noGrp="1"/>
          </p:cNvSpPr>
          <p:nvPr>
            <p:ph type="subTitle" idx="1"/>
          </p:nvPr>
        </p:nvSpPr>
        <p:spPr>
          <a:xfrm>
            <a:off x="4447308" y="591344"/>
            <a:ext cx="6906491" cy="5585619"/>
          </a:xfrm>
        </p:spPr>
        <p:txBody>
          <a:bodyPr vert="horz" lIns="91440" tIns="45720" rIns="91440" bIns="45720" rtlCol="0" anchor="ctr">
            <a:normAutofit/>
          </a:bodyPr>
          <a:lstStyle/>
          <a:p>
            <a:pPr marR="0" algn="l">
              <a:spcBef>
                <a:spcPts val="0"/>
              </a:spcBef>
              <a:spcAft>
                <a:spcPts val="800"/>
              </a:spcAft>
            </a:pPr>
            <a:r>
              <a:rPr lang="en-US" sz="4000" dirty="0">
                <a:effectLst/>
                <a:latin typeface="Helvetica" panose="020B0604020202020204" pitchFamily="34" charset="0"/>
                <a:cs typeface="Helvetica" panose="020B0604020202020204" pitchFamily="34" charset="0"/>
              </a:rPr>
              <a:t>“When the rate of external change exceeds the rate of internal change, the end of your business is in sight.” -</a:t>
            </a:r>
            <a:r>
              <a:rPr lang="en-US" sz="4000" i="1" dirty="0">
                <a:effectLst/>
                <a:latin typeface="Helvetica" panose="020B0604020202020204" pitchFamily="34" charset="0"/>
                <a:cs typeface="Helvetica" panose="020B0604020202020204" pitchFamily="34" charset="0"/>
              </a:rPr>
              <a:t>Jack Welch</a:t>
            </a:r>
            <a:endParaRPr lang="en-US" sz="4000" dirty="0">
              <a:effectLst/>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3576176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26B6964-A3A5-EF84-21BE-054800ECD698}"/>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b="1" kern="1200" dirty="0">
                <a:solidFill>
                  <a:srgbClr val="FFFFFF"/>
                </a:solidFill>
                <a:latin typeface="Helvetica" panose="020B0604020202020204" pitchFamily="34" charset="0"/>
                <a:cs typeface="Helvetica" panose="020B0604020202020204" pitchFamily="34" charset="0"/>
              </a:rPr>
              <a:t>The Leader as Cheerleader</a:t>
            </a:r>
            <a:endParaRPr lang="en-US" sz="4800" kern="1200" dirty="0">
              <a:solidFill>
                <a:srgbClr val="FFFFFF"/>
              </a:solidFill>
              <a:latin typeface="Helvetica" panose="020B0604020202020204" pitchFamily="34" charset="0"/>
              <a:cs typeface="Helvetica" panose="020B0604020202020204" pitchFamily="34" charset="0"/>
            </a:endParaRPr>
          </a:p>
        </p:txBody>
      </p:sp>
      <p:sp>
        <p:nvSpPr>
          <p:cNvPr id="3" name="Subtitle 2">
            <a:extLst>
              <a:ext uri="{FF2B5EF4-FFF2-40B4-BE49-F238E27FC236}">
                <a16:creationId xmlns:a16="http://schemas.microsoft.com/office/drawing/2014/main" id="{D4678FDF-8AF3-D7B3-1185-19C10166A572}"/>
              </a:ext>
            </a:extLst>
          </p:cNvPr>
          <p:cNvSpPr>
            <a:spLocks noGrp="1"/>
          </p:cNvSpPr>
          <p:nvPr>
            <p:ph type="body" idx="1"/>
          </p:nvPr>
        </p:nvSpPr>
        <p:spPr>
          <a:xfrm>
            <a:off x="1350682" y="4870824"/>
            <a:ext cx="10005951" cy="1458258"/>
          </a:xfrm>
        </p:spPr>
        <p:txBody>
          <a:bodyPr vert="horz" lIns="91440" tIns="45720" rIns="91440" bIns="45720" rtlCol="0" anchor="ctr">
            <a:normAutofit/>
          </a:bodyPr>
          <a:lstStyle/>
          <a:p>
            <a:r>
              <a:rPr lang="en-US" sz="2800" kern="1200" dirty="0">
                <a:solidFill>
                  <a:schemeClr val="tx1"/>
                </a:solidFill>
                <a:latin typeface="Helvetica" panose="020B0604020202020204" pitchFamily="34" charset="0"/>
                <a:cs typeface="Helvetica" panose="020B0604020202020204" pitchFamily="34" charset="0"/>
              </a:rPr>
              <a:t>Lift others up!</a:t>
            </a:r>
          </a:p>
          <a:p>
            <a:r>
              <a:rPr lang="en-US" sz="2800" kern="1200" dirty="0">
                <a:solidFill>
                  <a:schemeClr val="tx1"/>
                </a:solidFill>
                <a:latin typeface="Helvetica" panose="020B0604020202020204" pitchFamily="34" charset="0"/>
                <a:cs typeface="Helvetica" panose="020B0604020202020204" pitchFamily="34" charset="0"/>
              </a:rPr>
              <a:t>See the positive in situations</a:t>
            </a:r>
          </a:p>
        </p:txBody>
      </p:sp>
    </p:spTree>
    <p:extLst>
      <p:ext uri="{BB962C8B-B14F-4D97-AF65-F5344CB8AC3E}">
        <p14:creationId xmlns:p14="http://schemas.microsoft.com/office/powerpoint/2010/main" val="25170624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 person holding a sign in a classroom."/>
          <p:cNvPicPr>
            <a:picLocks noChangeAspect="1" noChangeArrowheads="1"/>
          </p:cNvPicPr>
          <p:nvPr/>
        </p:nvPicPr>
        <p:blipFill rotWithShape="1">
          <a:blip r:embed="rId3">
            <a:extLst>
              <a:ext uri="{28A0092B-C50C-407E-A947-70E740481C1C}">
                <a14:useLocalDpi xmlns:a14="http://schemas.microsoft.com/office/drawing/2010/main" val="0"/>
              </a:ext>
            </a:extLst>
          </a:blip>
          <a:srcRect l="30849" t="9091" r="15211" b="1"/>
          <a:stretch/>
        </p:blipFill>
        <p:spPr bwMode="auto">
          <a:xfrm rot="5400000">
            <a:off x="4428744" y="-905256"/>
            <a:ext cx="6858000" cy="8668512"/>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D994CC-A5FA-1006-A905-7C7A0AF5203E}"/>
              </a:ext>
            </a:extLst>
          </p:cNvPr>
          <p:cNvSpPr>
            <a:spLocks noGrp="1"/>
          </p:cNvSpPr>
          <p:nvPr>
            <p:ph type="ctrTitle"/>
          </p:nvPr>
        </p:nvSpPr>
        <p:spPr>
          <a:xfrm>
            <a:off x="477981" y="771989"/>
            <a:ext cx="4023360" cy="2657012"/>
          </a:xfrm>
        </p:spPr>
        <p:txBody>
          <a:bodyPr anchor="b">
            <a:normAutofit/>
          </a:bodyPr>
          <a:lstStyle/>
          <a:p>
            <a:pPr algn="l"/>
            <a:r>
              <a:rPr lang="en-US" sz="4800" dirty="0">
                <a:latin typeface="Helvetica" panose="020B0604020202020204" pitchFamily="34" charset="0"/>
                <a:cs typeface="Helvetica" panose="020B0604020202020204" pitchFamily="34" charset="0"/>
              </a:rPr>
              <a:t>Lift Others Up!</a:t>
            </a:r>
          </a:p>
        </p:txBody>
      </p:sp>
      <p:sp>
        <p:nvSpPr>
          <p:cNvPr id="3" name="Subtitle 2">
            <a:extLst>
              <a:ext uri="{FF2B5EF4-FFF2-40B4-BE49-F238E27FC236}">
                <a16:creationId xmlns:a16="http://schemas.microsoft.com/office/drawing/2014/main" id="{CCCA55F0-E7E7-8260-BBDA-384373DFBBC3}"/>
              </a:ext>
            </a:extLst>
          </p:cNvPr>
          <p:cNvSpPr>
            <a:spLocks noGrp="1"/>
          </p:cNvSpPr>
          <p:nvPr>
            <p:ph type="subTitle" idx="1"/>
          </p:nvPr>
        </p:nvSpPr>
        <p:spPr>
          <a:xfrm>
            <a:off x="477980" y="3657600"/>
            <a:ext cx="4023359" cy="2423463"/>
          </a:xfrm>
        </p:spPr>
        <p:txBody>
          <a:bodyPr>
            <a:noAutofit/>
          </a:bodyPr>
          <a:lstStyle/>
          <a:p>
            <a:pPr marL="171450" marR="0" indent="-171450" algn="l">
              <a:spcBef>
                <a:spcPts val="0"/>
              </a:spcBef>
              <a:spcAft>
                <a:spcPts val="800"/>
              </a:spcAft>
              <a:buFont typeface="Arial" charset="0"/>
              <a:buChar char="•"/>
            </a:pPr>
            <a:r>
              <a:rPr lang="en-US" sz="2800" kern="100" dirty="0">
                <a:effectLst/>
                <a:latin typeface="Helvetica" panose="020B0604020202020204" pitchFamily="34" charset="0"/>
                <a:ea typeface="Calibri" panose="020F0502020204030204" pitchFamily="34" charset="0"/>
                <a:cs typeface="Helvetica" panose="020B0604020202020204" pitchFamily="34" charset="0"/>
              </a:rPr>
              <a:t>Inspirational</a:t>
            </a:r>
          </a:p>
          <a:p>
            <a:pPr marL="171450" marR="0" indent="-171450" algn="l">
              <a:spcBef>
                <a:spcPts val="0"/>
              </a:spcBef>
              <a:spcAft>
                <a:spcPts val="800"/>
              </a:spcAft>
              <a:buFont typeface="Arial" charset="0"/>
              <a:buChar char="•"/>
            </a:pPr>
            <a:r>
              <a:rPr lang="en-US" sz="2800" kern="100" dirty="0">
                <a:effectLst/>
                <a:latin typeface="Helvetica" panose="020B0604020202020204" pitchFamily="34" charset="0"/>
                <a:ea typeface="Calibri" panose="020F0502020204030204" pitchFamily="34" charset="0"/>
                <a:cs typeface="Helvetica" panose="020B0604020202020204" pitchFamily="34" charset="0"/>
              </a:rPr>
              <a:t>Participative</a:t>
            </a:r>
            <a:endParaRPr lang="en-US" sz="2800" kern="100" dirty="0">
              <a:latin typeface="Helvetica" panose="020B0604020202020204" pitchFamily="34" charset="0"/>
              <a:ea typeface="Calibri" panose="020F0502020204030204" pitchFamily="34" charset="0"/>
              <a:cs typeface="Helvetica" panose="020B0604020202020204" pitchFamily="34" charset="0"/>
            </a:endParaRPr>
          </a:p>
          <a:p>
            <a:pPr marL="171450" marR="0" indent="-171450" algn="l">
              <a:spcBef>
                <a:spcPts val="0"/>
              </a:spcBef>
              <a:spcAft>
                <a:spcPts val="800"/>
              </a:spcAft>
              <a:buFont typeface="Arial" charset="0"/>
              <a:buChar char="•"/>
            </a:pPr>
            <a:r>
              <a:rPr lang="en-US" sz="2800" kern="100" dirty="0">
                <a:effectLst/>
                <a:latin typeface="Helvetica" panose="020B0604020202020204" pitchFamily="34" charset="0"/>
                <a:ea typeface="Calibri" panose="020F0502020204030204" pitchFamily="34" charset="0"/>
                <a:cs typeface="Helvetica" panose="020B0604020202020204" pitchFamily="34" charset="0"/>
              </a:rPr>
              <a:t>Able to share thoughts while staying calm and upbeat</a:t>
            </a:r>
          </a:p>
          <a:p>
            <a:pPr marL="171450" marR="0" indent="-171450" algn="l">
              <a:spcBef>
                <a:spcPts val="0"/>
              </a:spcBef>
              <a:spcAft>
                <a:spcPts val="800"/>
              </a:spcAft>
              <a:buFont typeface="Arial" charset="0"/>
              <a:buChar char="•"/>
            </a:pPr>
            <a:r>
              <a:rPr lang="en-US" sz="2800" dirty="0">
                <a:effectLst/>
                <a:latin typeface="Helvetica" panose="020B0604020202020204" pitchFamily="34" charset="0"/>
                <a:ea typeface="Calibri" panose="020F0502020204030204" pitchFamily="34" charset="0"/>
                <a:cs typeface="Helvetica" panose="020B0604020202020204" pitchFamily="34" charset="0"/>
              </a:rPr>
              <a:t>More important to give than to receive</a:t>
            </a:r>
            <a:endParaRPr lang="en-US" sz="2800" dirty="0">
              <a:latin typeface="Helvetica" panose="020B0604020202020204" pitchFamily="34" charset="0"/>
              <a:cs typeface="Helvetica" panose="020B0604020202020204" pitchFamily="34" charset="0"/>
            </a:endParaRPr>
          </a:p>
        </p:txBody>
      </p:sp>
      <p:sp>
        <p:nvSpPr>
          <p:cNvPr id="2059" name="Rectangle 205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1" name="Rectangle 206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34001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5129" name="Rectangle 512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A1D6D0-8468-42A5-87D3-151E39E18FE0}"/>
              </a:ext>
            </a:extLst>
          </p:cNvPr>
          <p:cNvSpPr>
            <a:spLocks noGrp="1"/>
          </p:cNvSpPr>
          <p:nvPr>
            <p:ph type="title"/>
          </p:nvPr>
        </p:nvSpPr>
        <p:spPr>
          <a:xfrm>
            <a:off x="761803" y="350196"/>
            <a:ext cx="4646904" cy="1624520"/>
          </a:xfrm>
        </p:spPr>
        <p:txBody>
          <a:bodyPr anchor="ctr">
            <a:normAutofit/>
          </a:bodyPr>
          <a:lstStyle/>
          <a:p>
            <a:r>
              <a:rPr lang="en-US" sz="4000" dirty="0">
                <a:latin typeface="Helvetica" panose="020B0604020202020204" pitchFamily="34" charset="0"/>
                <a:cs typeface="Helvetica" panose="020B0604020202020204" pitchFamily="34" charset="0"/>
              </a:rPr>
              <a:t>See the Positive in Situations</a:t>
            </a:r>
          </a:p>
        </p:txBody>
      </p:sp>
      <p:sp>
        <p:nvSpPr>
          <p:cNvPr id="3" name="Subtitle 2">
            <a:extLst>
              <a:ext uri="{FF2B5EF4-FFF2-40B4-BE49-F238E27FC236}">
                <a16:creationId xmlns:a16="http://schemas.microsoft.com/office/drawing/2014/main" id="{2789FFEC-FC58-76D3-7F3D-CEFD6660413E}"/>
              </a:ext>
            </a:extLst>
          </p:cNvPr>
          <p:cNvSpPr>
            <a:spLocks noGrp="1"/>
          </p:cNvSpPr>
          <p:nvPr>
            <p:ph idx="1"/>
          </p:nvPr>
        </p:nvSpPr>
        <p:spPr>
          <a:xfrm>
            <a:off x="761802" y="2743200"/>
            <a:ext cx="4646905" cy="3613149"/>
          </a:xfrm>
        </p:spPr>
        <p:txBody>
          <a:bodyPr anchor="ctr">
            <a:normAutofit/>
          </a:bodyPr>
          <a:lstStyle/>
          <a:p>
            <a:r>
              <a:rPr lang="en-US" sz="3200" dirty="0">
                <a:latin typeface="Helvetica" panose="020B0604020202020204" pitchFamily="34" charset="0"/>
                <a:cs typeface="Helvetica" panose="020B0604020202020204" pitchFamily="34" charset="0"/>
              </a:rPr>
              <a:t>Create a feeling of teamwork</a:t>
            </a:r>
          </a:p>
          <a:p>
            <a:r>
              <a:rPr lang="en-US" sz="3200" dirty="0">
                <a:latin typeface="Helvetica" panose="020B0604020202020204" pitchFamily="34" charset="0"/>
                <a:cs typeface="Helvetica" panose="020B0604020202020204" pitchFamily="34" charset="0"/>
              </a:rPr>
              <a:t>Keep the eye on the prize</a:t>
            </a:r>
          </a:p>
          <a:p>
            <a:r>
              <a:rPr lang="en-US" sz="3200" dirty="0">
                <a:latin typeface="Helvetica" panose="020B0604020202020204" pitchFamily="34" charset="0"/>
                <a:cs typeface="Helvetica" panose="020B0604020202020204" pitchFamily="34" charset="0"/>
              </a:rPr>
              <a:t>Provide guidance</a:t>
            </a:r>
          </a:p>
          <a:p>
            <a:r>
              <a:rPr lang="en-US" sz="3200" dirty="0">
                <a:latin typeface="Helvetica" panose="020B0604020202020204" pitchFamily="34" charset="0"/>
                <a:cs typeface="Helvetica" panose="020B0604020202020204" pitchFamily="34" charset="0"/>
              </a:rPr>
              <a:t>Optimistic</a:t>
            </a:r>
          </a:p>
        </p:txBody>
      </p:sp>
      <p:pic>
        <p:nvPicPr>
          <p:cNvPr id="5122" name="Picture 2" descr="A group of people in a cafeteria smiling at the camera. One person is holding up sign that says &quot;Kale Yeah!&quot;, and a few are holding green pom poms."/>
          <p:cNvPicPr>
            <a:picLocks noChangeAspect="1" noChangeArrowheads="1"/>
          </p:cNvPicPr>
          <p:nvPr/>
        </p:nvPicPr>
        <p:blipFill rotWithShape="1">
          <a:blip r:embed="rId3">
            <a:extLst>
              <a:ext uri="{28A0092B-C50C-407E-A947-70E740481C1C}">
                <a14:useLocalDpi xmlns:a14="http://schemas.microsoft.com/office/drawing/2010/main" val="0"/>
              </a:ext>
            </a:extLst>
          </a:blip>
          <a:srcRect l="10426" r="22833"/>
          <a:stretch/>
        </p:blipFill>
        <p:spPr bwMode="auto">
          <a:xfrm rot="10800000">
            <a:off x="6096000" y="1"/>
            <a:ext cx="6102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01335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BDA04F-9D04-A8B4-A67E-E2BD75806BB8}"/>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It’s All About Leadership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81D153F5-1B59-0D84-216C-7CCACC01E7F0}"/>
              </a:ext>
            </a:extLst>
          </p:cNvPr>
          <p:cNvSpPr>
            <a:spLocks noGrp="1"/>
          </p:cNvSpPr>
          <p:nvPr>
            <p:ph idx="1"/>
          </p:nvPr>
        </p:nvSpPr>
        <p:spPr>
          <a:xfrm>
            <a:off x="4447308" y="591344"/>
            <a:ext cx="6906491" cy="5585619"/>
          </a:xfrm>
        </p:spPr>
        <p:txBody>
          <a:bodyPr anchor="ctr">
            <a:normAutofit/>
          </a:bodyPr>
          <a:lstStyle/>
          <a:p>
            <a:pPr marL="0" marR="0" indent="0">
              <a:spcBef>
                <a:spcPts val="0"/>
              </a:spcBef>
              <a:spcAft>
                <a:spcPts val="800"/>
              </a:spcAft>
              <a:buNone/>
            </a:pPr>
            <a:r>
              <a:rPr lang="en-US" sz="4000" kern="100" dirty="0">
                <a:effectLst/>
                <a:latin typeface="Helvetica" panose="020B0604020202020204" pitchFamily="34" charset="0"/>
                <a:ea typeface="Calibri" panose="020F0502020204030204" pitchFamily="34" charset="0"/>
                <a:cs typeface="Helvetica" panose="020B0604020202020204" pitchFamily="34" charset="0"/>
              </a:rPr>
              <a:t>“Leadership and learning are indispensable to each other.” - </a:t>
            </a:r>
            <a:r>
              <a:rPr lang="en-US" sz="4000" i="1" kern="100" dirty="0">
                <a:effectLst/>
                <a:latin typeface="Helvetica" panose="020B0604020202020204" pitchFamily="34" charset="0"/>
                <a:ea typeface="Calibri" panose="020F0502020204030204" pitchFamily="34" charset="0"/>
                <a:cs typeface="Helvetica" panose="020B0604020202020204" pitchFamily="34" charset="0"/>
              </a:rPr>
              <a:t>President John F. Kennedy</a:t>
            </a:r>
            <a:endParaRPr lang="en-US" sz="4000" kern="100" dirty="0">
              <a:effectLst/>
              <a:latin typeface="Helvetica" panose="020B0604020202020204" pitchFamily="34" charset="0"/>
              <a:ea typeface="Calibri" panose="020F0502020204030204" pitchFamily="34" charset="0"/>
              <a:cs typeface="Helvetica" panose="020B0604020202020204" pitchFamily="34" charset="0"/>
            </a:endParaRPr>
          </a:p>
        </p:txBody>
      </p:sp>
    </p:spTree>
    <p:extLst>
      <p:ext uri="{BB962C8B-B14F-4D97-AF65-F5344CB8AC3E}">
        <p14:creationId xmlns:p14="http://schemas.microsoft.com/office/powerpoint/2010/main" val="16464887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C862-9B11-91A4-EF9F-9B9574146ADF}"/>
              </a:ext>
            </a:extLst>
          </p:cNvPr>
          <p:cNvSpPr>
            <a:spLocks noGrp="1"/>
          </p:cNvSpPr>
          <p:nvPr>
            <p:ph type="title"/>
          </p:nvPr>
        </p:nvSpPr>
        <p:spPr>
          <a:xfrm>
            <a:off x="876693" y="741391"/>
            <a:ext cx="3455821" cy="1616203"/>
          </a:xfrm>
        </p:spPr>
        <p:txBody>
          <a:bodyPr anchor="b">
            <a:normAutofit/>
          </a:bodyPr>
          <a:lstStyle/>
          <a:p>
            <a:r>
              <a:rPr lang="en-US" sz="4000" dirty="0">
                <a:latin typeface="Helvetica" panose="020B0604020202020204" pitchFamily="34" charset="0"/>
                <a:cs typeface="Helvetica" panose="020B0604020202020204" pitchFamily="34" charset="0"/>
              </a:rPr>
              <a:t>Handout </a:t>
            </a:r>
          </a:p>
        </p:txBody>
      </p:sp>
      <p:sp>
        <p:nvSpPr>
          <p:cNvPr id="4" name="Content Placeholder 3"/>
          <p:cNvSpPr>
            <a:spLocks noGrp="1"/>
          </p:cNvSpPr>
          <p:nvPr>
            <p:ph idx="1"/>
          </p:nvPr>
        </p:nvSpPr>
        <p:spPr>
          <a:xfrm>
            <a:off x="876693" y="2533476"/>
            <a:ext cx="3613420" cy="3447832"/>
          </a:xfrm>
        </p:spPr>
        <p:txBody>
          <a:bodyPr anchor="t">
            <a:normAutofit/>
          </a:bodyPr>
          <a:lstStyle/>
          <a:p>
            <a:r>
              <a:rPr lang="en-US" sz="3200" dirty="0">
                <a:latin typeface="Helvetica" panose="020B0604020202020204" pitchFamily="34" charset="0"/>
                <a:cs typeface="Helvetica" panose="020B0604020202020204" pitchFamily="34" charset="0"/>
              </a:rPr>
              <a:t>Management…or Leadership?</a:t>
            </a:r>
          </a:p>
        </p:txBody>
      </p:sp>
      <p:pic>
        <p:nvPicPr>
          <p:cNvPr id="5" name="Picture 4" descr="The Management...or Leadership? handout in the Director's Workshop Workbook."/>
          <p:cNvPicPr>
            <a:picLocks noChangeAspect="1"/>
          </p:cNvPicPr>
          <p:nvPr/>
        </p:nvPicPr>
        <p:blipFill rotWithShape="1">
          <a:blip r:embed="rId3"/>
          <a:srcRect b="9896"/>
          <a:stretch/>
        </p:blipFill>
        <p:spPr>
          <a:xfrm>
            <a:off x="5194300" y="292100"/>
            <a:ext cx="5378406" cy="5833819"/>
          </a:xfrm>
          <a:prstGeom prst="rect">
            <a:avLst/>
          </a:prstGeom>
        </p:spPr>
      </p:pic>
      <p:grpSp>
        <p:nvGrpSpPr>
          <p:cNvPr id="26" name="Group 25">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040216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5A32A2-DAC4-F8CB-65AF-F68E6FA2667C}"/>
              </a:ext>
            </a:extLst>
          </p:cNvPr>
          <p:cNvSpPr>
            <a:spLocks noGrp="1"/>
          </p:cNvSpPr>
          <p:nvPr>
            <p:ph type="ctrTitle"/>
          </p:nvPr>
        </p:nvSpPr>
        <p:spPr>
          <a:xfrm>
            <a:off x="686834" y="1153572"/>
            <a:ext cx="3200400" cy="4461163"/>
          </a:xfrm>
        </p:spPr>
        <p:txBody>
          <a:bodyPr vert="horz" lIns="91440" tIns="45720" rIns="91440" bIns="45720" rtlCol="0" anchor="ctr">
            <a:normAutofit/>
          </a:bodyPr>
          <a:lstStyle/>
          <a:p>
            <a:pPr algn="l"/>
            <a:r>
              <a:rPr lang="en-US" sz="4800" kern="1200" dirty="0">
                <a:solidFill>
                  <a:srgbClr val="FFFFFF"/>
                </a:solidFill>
                <a:latin typeface="Helvetica" panose="020B0604020202020204" pitchFamily="34" charset="0"/>
                <a:cs typeface="Helvetica" panose="020B0604020202020204" pitchFamily="34" charset="0"/>
              </a:rPr>
              <a:t>The Leader Sets the Pace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7D19E591-82C2-7E64-B80A-6527160745CD}"/>
              </a:ext>
            </a:extLst>
          </p:cNvPr>
          <p:cNvSpPr>
            <a:spLocks noGrp="1"/>
          </p:cNvSpPr>
          <p:nvPr>
            <p:ph type="subTitle" idx="1"/>
          </p:nvPr>
        </p:nvSpPr>
        <p:spPr>
          <a:xfrm>
            <a:off x="4447308" y="1587500"/>
            <a:ext cx="6906491" cy="4589463"/>
          </a:xfrm>
        </p:spPr>
        <p:txBody>
          <a:bodyPr vert="horz" lIns="91440" tIns="45720" rIns="91440" bIns="45720" rtlCol="0" anchor="ctr">
            <a:normAutofit/>
          </a:bodyPr>
          <a:lstStyle/>
          <a:p>
            <a:pPr marR="0" algn="l">
              <a:spcBef>
                <a:spcPts val="0"/>
              </a:spcBef>
              <a:spcAft>
                <a:spcPts val="800"/>
              </a:spcAft>
            </a:pPr>
            <a:r>
              <a:rPr lang="en-US" sz="4000" dirty="0">
                <a:effectLst/>
                <a:latin typeface="Helvetica" panose="020B0604020202020204" pitchFamily="34" charset="0"/>
                <a:cs typeface="Helvetica" panose="020B0604020202020204" pitchFamily="34" charset="0"/>
              </a:rPr>
              <a:t>“We can’t become what we need to be by remaining who we are.” -</a:t>
            </a:r>
            <a:r>
              <a:rPr lang="en-US" sz="4000" i="1" dirty="0">
                <a:effectLst/>
                <a:latin typeface="Helvetica" panose="020B0604020202020204" pitchFamily="34" charset="0"/>
                <a:cs typeface="Helvetica" panose="020B0604020202020204" pitchFamily="34" charset="0"/>
              </a:rPr>
              <a:t>Oprah Winfrey</a:t>
            </a:r>
            <a:endParaRPr lang="en-US" sz="4000" dirty="0">
              <a:effectLst/>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1187279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A727A-79B0-09C7-4233-D033A428980E}"/>
              </a:ext>
            </a:extLst>
          </p:cNvPr>
          <p:cNvSpPr>
            <a:spLocks noGrp="1"/>
          </p:cNvSpPr>
          <p:nvPr>
            <p:ph type="title"/>
          </p:nvPr>
        </p:nvSpPr>
        <p:spPr>
          <a:xfrm>
            <a:off x="876694" y="741391"/>
            <a:ext cx="2833324" cy="2502552"/>
          </a:xfrm>
        </p:spPr>
        <p:txBody>
          <a:bodyPr anchor="b">
            <a:normAutofit/>
          </a:bodyPr>
          <a:lstStyle/>
          <a:p>
            <a:r>
              <a:rPr lang="en-US" dirty="0">
                <a:latin typeface="Helvetica" panose="020B0604020202020204" pitchFamily="34" charset="0"/>
                <a:cs typeface="Helvetica" panose="020B0604020202020204" pitchFamily="34" charset="0"/>
              </a:rPr>
              <a:t>Handout</a:t>
            </a:r>
            <a:endParaRPr lang="en-US" sz="3200" dirty="0">
              <a:latin typeface="Helvetica" panose="020B0604020202020204" pitchFamily="34" charset="0"/>
              <a:cs typeface="Helvetica" panose="020B0604020202020204" pitchFamily="34" charset="0"/>
            </a:endParaRPr>
          </a:p>
        </p:txBody>
      </p:sp>
      <p:sp>
        <p:nvSpPr>
          <p:cNvPr id="9" name="Content Placeholder 8"/>
          <p:cNvSpPr>
            <a:spLocks noGrp="1"/>
          </p:cNvSpPr>
          <p:nvPr>
            <p:ph idx="1"/>
          </p:nvPr>
        </p:nvSpPr>
        <p:spPr>
          <a:xfrm>
            <a:off x="876694" y="3367304"/>
            <a:ext cx="2833324" cy="2639403"/>
          </a:xfrm>
        </p:spPr>
        <p:txBody>
          <a:bodyPr anchor="t">
            <a:normAutofit/>
          </a:bodyPr>
          <a:lstStyle/>
          <a:p>
            <a:r>
              <a:rPr lang="en-US" sz="3200" dirty="0">
                <a:latin typeface="Helvetica" panose="020B0604020202020204" pitchFamily="34" charset="0"/>
                <a:cs typeface="Helvetica" panose="020B0604020202020204" pitchFamily="34" charset="0"/>
              </a:rPr>
              <a:t>SMART Goal Setting</a:t>
            </a:r>
            <a:endParaRPr lang="en-US" dirty="0">
              <a:latin typeface="Helvetica" panose="020B0604020202020204" pitchFamily="34" charset="0"/>
              <a:cs typeface="Helvetica" panose="020B0604020202020204" pitchFamily="34" charset="0"/>
            </a:endParaRPr>
          </a:p>
        </p:txBody>
      </p:sp>
      <p:pic>
        <p:nvPicPr>
          <p:cNvPr id="4" name="Picture 3" descr="The SMART Goal Setting handout that is included in the Director's Workshop Workbook."/>
          <p:cNvPicPr>
            <a:picLocks noChangeAspect="1"/>
          </p:cNvPicPr>
          <p:nvPr/>
        </p:nvPicPr>
        <p:blipFill>
          <a:blip r:embed="rId3"/>
          <a:stretch>
            <a:fillRect/>
          </a:stretch>
        </p:blipFill>
        <p:spPr>
          <a:xfrm>
            <a:off x="3860800" y="609600"/>
            <a:ext cx="4122980" cy="5638800"/>
          </a:xfrm>
          <a:prstGeom prst="rect">
            <a:avLst/>
          </a:prstGeom>
        </p:spPr>
      </p:pic>
      <p:pic>
        <p:nvPicPr>
          <p:cNvPr id="7" name="Picture 2" descr="A dart board with a dart in the center of it and the words &quot;be specific!&quot;."/>
          <p:cNvPicPr>
            <a:picLocks noChangeAspect="1" noChangeArrowheads="1"/>
          </p:cNvPicPr>
          <p:nvPr/>
        </p:nvPicPr>
        <p:blipFill rotWithShape="1">
          <a:blip r:embed="rId4">
            <a:extLst>
              <a:ext uri="{28A0092B-C50C-407E-A947-70E740481C1C}">
                <a14:useLocalDpi xmlns:a14="http://schemas.microsoft.com/office/drawing/2010/main" val="0"/>
              </a:ext>
            </a:extLst>
          </a:blip>
          <a:srcRect l="-1290" r="393" b="-1"/>
          <a:stretch/>
        </p:blipFill>
        <p:spPr bwMode="auto">
          <a:xfrm>
            <a:off x="7983780" y="2005038"/>
            <a:ext cx="3331526" cy="2847923"/>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792AA144-DDFF-C43B-6866-516C9091D0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6737460"/>
            <a:ext cx="12192000" cy="123364"/>
            <a:chOff x="1" y="6737460"/>
            <a:chExt cx="12192000" cy="123364"/>
          </a:xfrm>
        </p:grpSpPr>
        <p:sp>
          <p:nvSpPr>
            <p:cNvPr id="15" name="Rectangle 14">
              <a:extLst>
                <a:ext uri="{FF2B5EF4-FFF2-40B4-BE49-F238E27FC236}">
                  <a16:creationId xmlns:a16="http://schemas.microsoft.com/office/drawing/2014/main" id="{56557A69-9517-26A8-EF3F-E65057EEC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7C5987E-7AB5-0A21-D727-68B38B342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755197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EEF750-57B1-405A-A45A-E6C6B9C50CAC}">
  <ds:schemaRefs>
    <ds:schemaRef ds:uri="5546905e-4a60-40fd-8bc3-55b8fdc9a8e5"/>
    <ds:schemaRef ds:uri="http://purl.org/dc/dcmitype/"/>
    <ds:schemaRef ds:uri="http://schemas.microsoft.com/office/2006/documentManagement/types"/>
    <ds:schemaRef ds:uri="http://purl.org/dc/terms/"/>
    <ds:schemaRef ds:uri="cd9fb0ce-cc5e-4069-a635-474c35d56436"/>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DEC7B254-2FD4-49CE-96B7-67C3A22A59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9fb0ce-cc5e-4069-a635-474c35d56436"/>
    <ds:schemaRef ds:uri="5546905e-4a60-40fd-8bc3-55b8fdc9a8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56C057-B090-4DAD-A927-E6EB88A86D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1867</TotalTime>
  <Words>3392</Words>
  <Application>Microsoft Office PowerPoint</Application>
  <PresentationFormat>Widescreen</PresentationFormat>
  <Paragraphs>357</Paragraphs>
  <Slides>58</Slides>
  <Notes>45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Calibri Light</vt:lpstr>
      <vt:lpstr>Courier New</vt:lpstr>
      <vt:lpstr>Helvetica</vt:lpstr>
      <vt:lpstr>Office Theme</vt:lpstr>
      <vt:lpstr>Leadership</vt:lpstr>
      <vt:lpstr>USDA Funding and Non-Discrimination Statements:</vt:lpstr>
      <vt:lpstr>What challenges have you faced in the last year?</vt:lpstr>
      <vt:lpstr>As an administrator, one of your jobs is to keep staff motivated</vt:lpstr>
      <vt:lpstr>For you to thrive in the 21st Century, become more like Indiana Jones…</vt:lpstr>
      <vt:lpstr>Bring every mind into the game…</vt:lpstr>
      <vt:lpstr>The Good News and  The Bad News</vt:lpstr>
      <vt:lpstr>The Bad News</vt:lpstr>
      <vt:lpstr>The Good News</vt:lpstr>
      <vt:lpstr>Keep people engaged and motivated:  the core of leadership</vt:lpstr>
      <vt:lpstr>Keep people engaged and motivated</vt:lpstr>
      <vt:lpstr>Leadership roles for keeping employees motivated, engaged, and recognized</vt:lpstr>
      <vt:lpstr>A Leadership Challenge</vt:lpstr>
      <vt:lpstr>Handout - Who are you?</vt:lpstr>
      <vt:lpstr>The Leader as  Visionary and Revolutionary</vt:lpstr>
      <vt:lpstr>Be prepared for change</vt:lpstr>
      <vt:lpstr>The Leader as Visionary and Revolutionary</vt:lpstr>
      <vt:lpstr>The Leader as Visionary and Revolutionary</vt:lpstr>
      <vt:lpstr>Be adaptable</vt:lpstr>
      <vt:lpstr>The Leader as Storyteller</vt:lpstr>
      <vt:lpstr>Story line and Style</vt:lpstr>
      <vt:lpstr>Story line and Style (Continued)</vt:lpstr>
      <vt:lpstr>YOUR Persona</vt:lpstr>
      <vt:lpstr>Your Persona (Continued)</vt:lpstr>
      <vt:lpstr>Your vision, your ideas Our vision, our ideas</vt:lpstr>
      <vt:lpstr>Provide the Grand Vision</vt:lpstr>
      <vt:lpstr>Appeal to the sacred, core values of your organization</vt:lpstr>
      <vt:lpstr>Handout</vt:lpstr>
      <vt:lpstr>Your vision, Your Ideas Our vision, Our Ideas</vt:lpstr>
      <vt:lpstr>Your vision, Your Ideas Our vision, Our Ideas</vt:lpstr>
      <vt:lpstr>Martin Luther King, Jr. </vt:lpstr>
      <vt:lpstr>Use of Communication Techniques</vt:lpstr>
      <vt:lpstr>When you get home or back to your office…</vt:lpstr>
      <vt:lpstr>Sharing the Vision</vt:lpstr>
      <vt:lpstr>The Leader as Politician</vt:lpstr>
      <vt:lpstr>The Leader as Politician</vt:lpstr>
      <vt:lpstr>Build Strategic Trust</vt:lpstr>
      <vt:lpstr>Build Organizational Trust</vt:lpstr>
      <vt:lpstr>Build Personal Trust</vt:lpstr>
      <vt:lpstr>HANDOUT</vt:lpstr>
      <vt:lpstr>Get Buy-in and Support for Change</vt:lpstr>
      <vt:lpstr>Be Trustworthy – and show it</vt:lpstr>
      <vt:lpstr>Get Buy-in and Support for Change</vt:lpstr>
      <vt:lpstr>Buy-in and Support – Phase One</vt:lpstr>
      <vt:lpstr>Build Your Team</vt:lpstr>
      <vt:lpstr>Buy-in and Support – Phase 2</vt:lpstr>
      <vt:lpstr>Buy-in and Support – Phase 2 </vt:lpstr>
      <vt:lpstr>Buy-in and Support</vt:lpstr>
      <vt:lpstr>Buy-in and Support</vt:lpstr>
      <vt:lpstr>Support</vt:lpstr>
      <vt:lpstr>Recognize the need for change, and respond with a request for support</vt:lpstr>
      <vt:lpstr>The Leader as Cheerleader</vt:lpstr>
      <vt:lpstr>Lift Others Up!</vt:lpstr>
      <vt:lpstr>See the Positive in Situations</vt:lpstr>
      <vt:lpstr>It’s All About Leadership</vt:lpstr>
      <vt:lpstr>Handout </vt:lpstr>
      <vt:lpstr>The Leader Sets the Pace</vt:lpstr>
      <vt:lpstr>Handout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dc:title>
  <dc:subject>Leadership</dc:subject>
  <dc:creator>VDOE</dc:creator>
  <cp:keywords>leadership; engagement; motivation; leadership styles</cp:keywords>
  <cp:lastModifiedBy>Stansfield, Katelynn (DOE)</cp:lastModifiedBy>
  <cp:revision>42</cp:revision>
  <dcterms:created xsi:type="dcterms:W3CDTF">2023-10-04T20:09:23Z</dcterms:created>
  <dcterms:modified xsi:type="dcterms:W3CDTF">2024-09-25T14:57:25Z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