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4"/>
  </p:sldMasterIdLst>
  <p:notesMasterIdLst>
    <p:notesMasterId r:id="rId68"/>
  </p:notesMasterIdLst>
  <p:sldIdLst>
    <p:sldId id="350" r:id="rId5"/>
    <p:sldId id="458" r:id="rId6"/>
    <p:sldId id="270" r:id="rId7"/>
    <p:sldId id="351" r:id="rId8"/>
    <p:sldId id="337" r:id="rId9"/>
    <p:sldId id="352" r:id="rId10"/>
    <p:sldId id="353" r:id="rId11"/>
    <p:sldId id="354" r:id="rId12"/>
    <p:sldId id="306" r:id="rId13"/>
    <p:sldId id="349" r:id="rId14"/>
    <p:sldId id="355" r:id="rId15"/>
    <p:sldId id="356" r:id="rId16"/>
    <p:sldId id="331" r:id="rId17"/>
    <p:sldId id="336" r:id="rId18"/>
    <p:sldId id="357" r:id="rId19"/>
    <p:sldId id="358" r:id="rId20"/>
    <p:sldId id="332" r:id="rId21"/>
    <p:sldId id="359" r:id="rId22"/>
    <p:sldId id="360" r:id="rId23"/>
    <p:sldId id="361" r:id="rId24"/>
    <p:sldId id="362" r:id="rId25"/>
    <p:sldId id="363" r:id="rId26"/>
    <p:sldId id="345" r:id="rId27"/>
    <p:sldId id="346" r:id="rId28"/>
    <p:sldId id="364" r:id="rId29"/>
    <p:sldId id="365" r:id="rId30"/>
    <p:sldId id="267" r:id="rId31"/>
    <p:sldId id="334" r:id="rId32"/>
    <p:sldId id="366" r:id="rId33"/>
    <p:sldId id="316" r:id="rId34"/>
    <p:sldId id="319" r:id="rId35"/>
    <p:sldId id="271" r:id="rId36"/>
    <p:sldId id="311" r:id="rId37"/>
    <p:sldId id="312" r:id="rId38"/>
    <p:sldId id="313" r:id="rId39"/>
    <p:sldId id="317" r:id="rId40"/>
    <p:sldId id="314" r:id="rId41"/>
    <p:sldId id="367" r:id="rId42"/>
    <p:sldId id="296" r:id="rId43"/>
    <p:sldId id="265" r:id="rId44"/>
    <p:sldId id="347" r:id="rId45"/>
    <p:sldId id="368" r:id="rId46"/>
    <p:sldId id="369" r:id="rId47"/>
    <p:sldId id="370" r:id="rId48"/>
    <p:sldId id="371" r:id="rId49"/>
    <p:sldId id="372" r:id="rId50"/>
    <p:sldId id="373" r:id="rId51"/>
    <p:sldId id="277" r:id="rId52"/>
    <p:sldId id="374" r:id="rId53"/>
    <p:sldId id="297" r:id="rId54"/>
    <p:sldId id="283" r:id="rId55"/>
    <p:sldId id="375" r:id="rId56"/>
    <p:sldId id="376" r:id="rId57"/>
    <p:sldId id="377" r:id="rId58"/>
    <p:sldId id="378" r:id="rId59"/>
    <p:sldId id="379" r:id="rId60"/>
    <p:sldId id="380" r:id="rId61"/>
    <p:sldId id="286" r:id="rId62"/>
    <p:sldId id="381" r:id="rId63"/>
    <p:sldId id="382" r:id="rId64"/>
    <p:sldId id="329" r:id="rId65"/>
    <p:sldId id="308" r:id="rId66"/>
    <p:sldId id="303" r:id="rId6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AD47"/>
    <a:srgbClr val="CC3300"/>
    <a:srgbClr val="D09622"/>
    <a:srgbClr val="FFFF66"/>
    <a:srgbClr val="018ACF"/>
    <a:srgbClr val="D68B1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0912" autoAdjust="0"/>
  </p:normalViewPr>
  <p:slideViewPr>
    <p:cSldViewPr>
      <p:cViewPr varScale="1">
        <p:scale>
          <a:sx n="83" d="100"/>
          <a:sy n="83" d="100"/>
        </p:scale>
        <p:origin x="2022" y="78"/>
      </p:cViewPr>
      <p:guideLst>
        <p:guide orient="horz" pos="2160"/>
        <p:guide pos="2880"/>
      </p:guideLst>
    </p:cSldViewPr>
  </p:slideViewPr>
  <p:outlineViewPr>
    <p:cViewPr>
      <p:scale>
        <a:sx n="33" d="100"/>
        <a:sy n="33" d="100"/>
      </p:scale>
      <p:origin x="0" y="-39600"/>
    </p:cViewPr>
  </p:outlin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6081DE8-36A5-484B-8C3A-1665834CFFB1}" type="datetimeFigureOut">
              <a:rPr lang="en-US" smtClean="0"/>
              <a:pPr/>
              <a:t>9/25/2024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1F7A663-8F77-4CD4-89F9-F2FF05DEE6D6}" type="slidenum">
              <a:rPr lang="en-US" smtClean="0"/>
              <a:pPr/>
              <a:t>‹#›</a:t>
            </a:fld>
            <a:endParaRPr lang="en-US"/>
          </a:p>
        </p:txBody>
      </p:sp>
    </p:spTree>
    <p:extLst>
      <p:ext uri="{BB962C8B-B14F-4D97-AF65-F5344CB8AC3E}">
        <p14:creationId xmlns:p14="http://schemas.microsoft.com/office/powerpoint/2010/main" val="2511078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F7A663-8F77-4CD4-89F9-F2FF05DEE6D6}" type="slidenum">
              <a:rPr lang="en-US" smtClean="0"/>
              <a:pPr/>
              <a:t>3</a:t>
            </a:fld>
            <a:endParaRPr lang="en-US"/>
          </a:p>
        </p:txBody>
      </p:sp>
    </p:spTree>
    <p:extLst>
      <p:ext uri="{BB962C8B-B14F-4D97-AF65-F5344CB8AC3E}">
        <p14:creationId xmlns:p14="http://schemas.microsoft.com/office/powerpoint/2010/main" val="856204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Virginia has recognized the need to mentor new SNP directors to develop a strong local SNP team, and has responded with the introduction of a Director Mentoring Program. The objectives of the mentoring program are to (review bullet points)</a:t>
            </a:r>
          </a:p>
        </p:txBody>
      </p:sp>
      <p:sp>
        <p:nvSpPr>
          <p:cNvPr id="4" name="Slide Number Placeholder 3"/>
          <p:cNvSpPr>
            <a:spLocks noGrp="1"/>
          </p:cNvSpPr>
          <p:nvPr>
            <p:ph type="sldNum" sz="quarter" idx="5"/>
          </p:nvPr>
        </p:nvSpPr>
        <p:spPr/>
        <p:txBody>
          <a:bodyPr/>
          <a:lstStyle/>
          <a:p>
            <a:fld id="{31F7A663-8F77-4CD4-89F9-F2FF05DEE6D6}" type="slidenum">
              <a:rPr lang="en-US" smtClean="0"/>
              <a:pPr/>
              <a:t>5</a:t>
            </a:fld>
            <a:endParaRPr lang="en-US"/>
          </a:p>
        </p:txBody>
      </p:sp>
    </p:spTree>
    <p:extLst>
      <p:ext uri="{BB962C8B-B14F-4D97-AF65-F5344CB8AC3E}">
        <p14:creationId xmlns:p14="http://schemas.microsoft.com/office/powerpoint/2010/main" val="2566444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VA Director Mentoring Program includes the ICN’s ISNL, which provides an overview of school nutrition programs, defines the role and responsibilities of a director, and reviews the relationship between local policies and state/federal regulations.</a:t>
            </a:r>
          </a:p>
          <a:p>
            <a:r>
              <a:rPr lang="en-US" dirty="0">
                <a:latin typeface="Arial" panose="020B0604020202020204" pitchFamily="34" charset="0"/>
                <a:cs typeface="Arial" panose="020B0604020202020204" pitchFamily="34" charset="0"/>
              </a:rPr>
              <a:t>Review bullets</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Total of 17 mentors, two from each of the 8 VDOE Superintendent’s region, and 1 from private schools  paired with a mentee in the same region</a:t>
            </a:r>
          </a:p>
        </p:txBody>
      </p:sp>
      <p:sp>
        <p:nvSpPr>
          <p:cNvPr id="4" name="Slide Number Placeholder 3"/>
          <p:cNvSpPr>
            <a:spLocks noGrp="1"/>
          </p:cNvSpPr>
          <p:nvPr>
            <p:ph type="sldNum" sz="quarter" idx="5"/>
          </p:nvPr>
        </p:nvSpPr>
        <p:spPr/>
        <p:txBody>
          <a:bodyPr/>
          <a:lstStyle/>
          <a:p>
            <a:fld id="{31F7A663-8F77-4CD4-89F9-F2FF05DEE6D6}" type="slidenum">
              <a:rPr lang="en-US" smtClean="0"/>
              <a:pPr/>
              <a:t>6</a:t>
            </a:fld>
            <a:endParaRPr lang="en-US"/>
          </a:p>
        </p:txBody>
      </p:sp>
    </p:spTree>
    <p:extLst>
      <p:ext uri="{BB962C8B-B14F-4D97-AF65-F5344CB8AC3E}">
        <p14:creationId xmlns:p14="http://schemas.microsoft.com/office/powerpoint/2010/main" val="3741533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 high level of commitment is expected…but think of the rewards!</a:t>
            </a:r>
          </a:p>
        </p:txBody>
      </p:sp>
      <p:sp>
        <p:nvSpPr>
          <p:cNvPr id="4" name="Slide Number Placeholder 3"/>
          <p:cNvSpPr>
            <a:spLocks noGrp="1"/>
          </p:cNvSpPr>
          <p:nvPr>
            <p:ph type="sldNum" sz="quarter" idx="5"/>
          </p:nvPr>
        </p:nvSpPr>
        <p:spPr/>
        <p:txBody>
          <a:bodyPr/>
          <a:lstStyle/>
          <a:p>
            <a:fld id="{31F7A663-8F77-4CD4-89F9-F2FF05DEE6D6}" type="slidenum">
              <a:rPr lang="en-US" smtClean="0"/>
              <a:pPr/>
              <a:t>7</a:t>
            </a:fld>
            <a:endParaRPr lang="en-US"/>
          </a:p>
        </p:txBody>
      </p:sp>
    </p:spTree>
    <p:extLst>
      <p:ext uri="{BB962C8B-B14F-4D97-AF65-F5344CB8AC3E}">
        <p14:creationId xmlns:p14="http://schemas.microsoft.com/office/powerpoint/2010/main" val="859466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So, thinking about the VA Directors Mentoring Program, you can see that the VDOE believes in the importance of planning for the future, whether it’s tomorrow, next year, or 5 years from now!</a:t>
            </a:r>
          </a:p>
        </p:txBody>
      </p:sp>
      <p:sp>
        <p:nvSpPr>
          <p:cNvPr id="4" name="Slide Number Placeholder 3"/>
          <p:cNvSpPr>
            <a:spLocks noGrp="1"/>
          </p:cNvSpPr>
          <p:nvPr>
            <p:ph type="sldNum" sz="quarter" idx="5"/>
          </p:nvPr>
        </p:nvSpPr>
        <p:spPr/>
        <p:txBody>
          <a:bodyPr/>
          <a:lstStyle/>
          <a:p>
            <a:fld id="{31F7A663-8F77-4CD4-89F9-F2FF05DEE6D6}" type="slidenum">
              <a:rPr lang="en-US" smtClean="0"/>
              <a:pPr/>
              <a:t>8</a:t>
            </a:fld>
            <a:endParaRPr lang="en-US"/>
          </a:p>
        </p:txBody>
      </p:sp>
    </p:spTree>
    <p:extLst>
      <p:ext uri="{BB962C8B-B14F-4D97-AF65-F5344CB8AC3E}">
        <p14:creationId xmlns:p14="http://schemas.microsoft.com/office/powerpoint/2010/main" val="324449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Importance of on-going training</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How to engage employees through training</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Training future leaders</a:t>
            </a:r>
          </a:p>
        </p:txBody>
      </p:sp>
      <p:sp>
        <p:nvSpPr>
          <p:cNvPr id="4" name="Slide Number Placeholder 3"/>
          <p:cNvSpPr>
            <a:spLocks noGrp="1"/>
          </p:cNvSpPr>
          <p:nvPr>
            <p:ph type="sldNum" sz="quarter" idx="5"/>
          </p:nvPr>
        </p:nvSpPr>
        <p:spPr/>
        <p:txBody>
          <a:bodyPr/>
          <a:lstStyle/>
          <a:p>
            <a:fld id="{31F7A663-8F77-4CD4-89F9-F2FF05DEE6D6}" type="slidenum">
              <a:rPr lang="en-US" smtClean="0"/>
              <a:pPr/>
              <a:t>9</a:t>
            </a:fld>
            <a:endParaRPr lang="en-US"/>
          </a:p>
        </p:txBody>
      </p:sp>
    </p:spTree>
    <p:extLst>
      <p:ext uri="{BB962C8B-B14F-4D97-AF65-F5344CB8AC3E}">
        <p14:creationId xmlns:p14="http://schemas.microsoft.com/office/powerpoint/2010/main" val="3331088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Think about the areas of your operation in which you could use some help, or you could “share” with members of your team. </a:t>
            </a:r>
          </a:p>
        </p:txBody>
      </p:sp>
      <p:sp>
        <p:nvSpPr>
          <p:cNvPr id="4" name="Slide Number Placeholder 3"/>
          <p:cNvSpPr>
            <a:spLocks noGrp="1"/>
          </p:cNvSpPr>
          <p:nvPr>
            <p:ph type="sldNum" sz="quarter" idx="5"/>
          </p:nvPr>
        </p:nvSpPr>
        <p:spPr/>
        <p:txBody>
          <a:bodyPr/>
          <a:lstStyle/>
          <a:p>
            <a:fld id="{31F7A663-8F77-4CD4-89F9-F2FF05DEE6D6}" type="slidenum">
              <a:rPr lang="en-US" smtClean="0"/>
              <a:pPr/>
              <a:t>13</a:t>
            </a:fld>
            <a:endParaRPr lang="en-US"/>
          </a:p>
        </p:txBody>
      </p:sp>
    </p:spTree>
    <p:extLst>
      <p:ext uri="{BB962C8B-B14F-4D97-AF65-F5344CB8AC3E}">
        <p14:creationId xmlns:p14="http://schemas.microsoft.com/office/powerpoint/2010/main" val="3495695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F7A663-8F77-4CD4-89F9-F2FF05DEE6D6}" type="slidenum">
              <a:rPr lang="en-US" smtClean="0"/>
              <a:pPr/>
              <a:t>14</a:t>
            </a:fld>
            <a:endParaRPr lang="en-US"/>
          </a:p>
        </p:txBody>
      </p:sp>
    </p:spTree>
    <p:extLst>
      <p:ext uri="{BB962C8B-B14F-4D97-AF65-F5344CB8AC3E}">
        <p14:creationId xmlns:p14="http://schemas.microsoft.com/office/powerpoint/2010/main" val="2182049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Handout, continued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Identify all areas of need, which may include: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Community outreach</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Employee recruitment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New products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Recipe testing</a:t>
            </a:r>
          </a:p>
        </p:txBody>
      </p:sp>
      <p:sp>
        <p:nvSpPr>
          <p:cNvPr id="4" name="Slide Number Placeholder 3"/>
          <p:cNvSpPr>
            <a:spLocks noGrp="1"/>
          </p:cNvSpPr>
          <p:nvPr>
            <p:ph type="sldNum" sz="quarter" idx="5"/>
          </p:nvPr>
        </p:nvSpPr>
        <p:spPr/>
        <p:txBody>
          <a:bodyPr/>
          <a:lstStyle/>
          <a:p>
            <a:fld id="{31F7A663-8F77-4CD4-89F9-F2FF05DEE6D6}" type="slidenum">
              <a:rPr lang="en-US" smtClean="0"/>
              <a:pPr/>
              <a:t>17</a:t>
            </a:fld>
            <a:endParaRPr lang="en-US"/>
          </a:p>
        </p:txBody>
      </p:sp>
    </p:spTree>
    <p:extLst>
      <p:ext uri="{BB962C8B-B14F-4D97-AF65-F5344CB8AC3E}">
        <p14:creationId xmlns:p14="http://schemas.microsoft.com/office/powerpoint/2010/main" val="2083126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Explain why managers need to understand the entire career path in your program</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Help define a possible path for growth, and explain the potential</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Create excitement and a sense of what’s possible</a:t>
            </a:r>
          </a:p>
        </p:txBody>
      </p:sp>
      <p:sp>
        <p:nvSpPr>
          <p:cNvPr id="4" name="Slide Number Placeholder 3"/>
          <p:cNvSpPr>
            <a:spLocks noGrp="1"/>
          </p:cNvSpPr>
          <p:nvPr>
            <p:ph type="sldNum" sz="quarter" idx="5"/>
          </p:nvPr>
        </p:nvSpPr>
        <p:spPr/>
        <p:txBody>
          <a:bodyPr/>
          <a:lstStyle/>
          <a:p>
            <a:fld id="{31F7A663-8F77-4CD4-89F9-F2FF05DEE6D6}" type="slidenum">
              <a:rPr lang="en-US" smtClean="0"/>
              <a:pPr/>
              <a:t>18</a:t>
            </a:fld>
            <a:endParaRPr lang="en-US"/>
          </a:p>
        </p:txBody>
      </p:sp>
    </p:spTree>
    <p:extLst>
      <p:ext uri="{BB962C8B-B14F-4D97-AF65-F5344CB8AC3E}">
        <p14:creationId xmlns:p14="http://schemas.microsoft.com/office/powerpoint/2010/main" val="3090817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Explaining the path for future leaders.</a:t>
            </a:r>
          </a:p>
          <a:p>
            <a:endParaRPr lang="en-US" u="none" dirty="0"/>
          </a:p>
          <a:p>
            <a:r>
              <a:rPr lang="en-US" u="none" dirty="0"/>
              <a:t>Job</a:t>
            </a:r>
            <a:r>
              <a:rPr lang="en-US" u="none" baseline="0" dirty="0"/>
              <a:t> Goals:</a:t>
            </a:r>
          </a:p>
          <a:p>
            <a:pPr marL="171450" indent="-171450">
              <a:buFont typeface="Arial" panose="020B0604020202020204" pitchFamily="34" charset="0"/>
              <a:buChar char="•"/>
            </a:pPr>
            <a:r>
              <a:rPr lang="en-US" b="1" baseline="0" dirty="0"/>
              <a:t>Entry Level </a:t>
            </a:r>
            <a:r>
              <a:rPr lang="en-US" baseline="0" dirty="0"/>
              <a:t>– to perform skilled work in the preparation &amp; service of food that covers all phases of the FNS program</a:t>
            </a:r>
          </a:p>
          <a:p>
            <a:pPr marL="171450" indent="-171450" algn="l">
              <a:buFont typeface="Arial" panose="020B0604020202020204" pitchFamily="34" charset="0"/>
              <a:buChar char="•"/>
            </a:pPr>
            <a:r>
              <a:rPr lang="en-US" b="1" baseline="0" dirty="0"/>
              <a:t>Main Dish (or similar title) </a:t>
            </a:r>
            <a:r>
              <a:rPr lang="en-US" baseline="0" dirty="0"/>
              <a:t>– to prepare main entrees &amp; other food items; monitor the preparation of other food items as assigned while assisting the manager/staff in building &amp; maintaining a high level of productivity/efficiency in the kitchen</a:t>
            </a:r>
          </a:p>
          <a:p>
            <a:pPr marL="171450" indent="-171450" algn="l">
              <a:buFont typeface="Arial" panose="020B0604020202020204" pitchFamily="34" charset="0"/>
              <a:buChar char="•"/>
            </a:pPr>
            <a:r>
              <a:rPr lang="en-US" b="1" baseline="0" dirty="0"/>
              <a:t>Manager Intern </a:t>
            </a:r>
            <a:r>
              <a:rPr lang="en-US" baseline="0" dirty="0"/>
              <a:t>– to prepare for position of manager by completing requirements of the manager intern program while assisting the manager &amp; FNS in the daily operation of the NSLP consistent with federal, state, &amp; county regulations.</a:t>
            </a:r>
            <a:endParaRPr lang="en-US" dirty="0"/>
          </a:p>
        </p:txBody>
      </p:sp>
      <p:sp>
        <p:nvSpPr>
          <p:cNvPr id="4" name="Slide Number Placeholder 3"/>
          <p:cNvSpPr>
            <a:spLocks noGrp="1"/>
          </p:cNvSpPr>
          <p:nvPr>
            <p:ph type="sldNum" sz="quarter" idx="5"/>
          </p:nvPr>
        </p:nvSpPr>
        <p:spPr/>
        <p:txBody>
          <a:bodyPr/>
          <a:lstStyle/>
          <a:p>
            <a:fld id="{31F7A663-8F77-4CD4-89F9-F2FF05DEE6D6}" type="slidenum">
              <a:rPr lang="en-US" smtClean="0"/>
              <a:pPr/>
              <a:t>19</a:t>
            </a:fld>
            <a:endParaRPr lang="en-US"/>
          </a:p>
        </p:txBody>
      </p:sp>
    </p:spTree>
    <p:extLst>
      <p:ext uri="{BB962C8B-B14F-4D97-AF65-F5344CB8AC3E}">
        <p14:creationId xmlns:p14="http://schemas.microsoft.com/office/powerpoint/2010/main" val="1817321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latin typeface="Arial" panose="020B0604020202020204" pitchFamily="34" charset="0"/>
                <a:cs typeface="Arial" panose="020B0604020202020204" pitchFamily="34" charset="0"/>
              </a:rPr>
              <a:t>Help define the potential. Create an environment of inclusivity – don’t be vague – be straightforward and encouraging!</a:t>
            </a:r>
          </a:p>
          <a:p>
            <a:endParaRPr lang="en-US" u="none" dirty="0">
              <a:latin typeface="Arial" panose="020B0604020202020204" pitchFamily="34" charset="0"/>
              <a:cs typeface="Arial" panose="020B0604020202020204" pitchFamily="34" charset="0"/>
            </a:endParaRPr>
          </a:p>
          <a:p>
            <a:r>
              <a:rPr lang="en-US" u="none" dirty="0">
                <a:latin typeface="Arial" panose="020B0604020202020204" pitchFamily="34" charset="0"/>
                <a:cs typeface="Arial" panose="020B0604020202020204" pitchFamily="34" charset="0"/>
              </a:rPr>
              <a:t>Let people see what they can do, if they choose:</a:t>
            </a: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Manager</a:t>
            </a:r>
            <a:r>
              <a:rPr lang="en-US" dirty="0">
                <a:latin typeface="Arial" panose="020B0604020202020204" pitchFamily="34" charset="0"/>
                <a:cs typeface="Arial" panose="020B0604020202020204" pitchFamily="34" charset="0"/>
              </a:rPr>
              <a:t> – to manage</a:t>
            </a:r>
            <a:r>
              <a:rPr lang="en-US" baseline="0" dirty="0">
                <a:latin typeface="Arial" panose="020B0604020202020204" pitchFamily="34" charset="0"/>
                <a:cs typeface="Arial" panose="020B0604020202020204" pitchFamily="34" charset="0"/>
              </a:rPr>
              <a:t> all aspects of the school cafeteria in such a way as to provide a well-prepared nutritious meal for students &amp; staff, and to provide this service within budgetary restraints.</a:t>
            </a:r>
          </a:p>
          <a:p>
            <a:pPr marL="171450" indent="-171450">
              <a:buFont typeface="Arial" panose="020B0604020202020204" pitchFamily="34" charset="0"/>
              <a:buChar char="•"/>
            </a:pPr>
            <a:r>
              <a:rPr lang="en-US" b="1" baseline="0" dirty="0">
                <a:latin typeface="Arial" panose="020B0604020202020204" pitchFamily="34" charset="0"/>
                <a:cs typeface="Arial" panose="020B0604020202020204" pitchFamily="34" charset="0"/>
              </a:rPr>
              <a:t>Nutrition Educator </a:t>
            </a:r>
            <a:r>
              <a:rPr lang="en-US" baseline="0" dirty="0">
                <a:latin typeface="Arial" panose="020B0604020202020204" pitchFamily="34" charset="0"/>
                <a:cs typeface="Arial" panose="020B0604020202020204" pitchFamily="34" charset="0"/>
              </a:rPr>
              <a:t>– to promote and support nutrition education by consulting with teachers on projects &amp; providing direct instruction to students</a:t>
            </a: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Area Supervisor </a:t>
            </a:r>
            <a:r>
              <a:rPr lang="en-US" dirty="0">
                <a:latin typeface="Arial" panose="020B0604020202020204" pitchFamily="34" charset="0"/>
                <a:cs typeface="Arial" panose="020B0604020202020204" pitchFamily="34" charset="0"/>
              </a:rPr>
              <a:t>– to provide FNS managers &amp;</a:t>
            </a:r>
            <a:r>
              <a:rPr lang="en-US" baseline="0" dirty="0">
                <a:latin typeface="Arial" panose="020B0604020202020204" pitchFamily="34" charset="0"/>
                <a:cs typeface="Arial" panose="020B0604020202020204" pitchFamily="34" charset="0"/>
              </a:rPr>
              <a:t> school principals assistance and guidance to ensure program compliance and maximum operational efficiency</a:t>
            </a:r>
          </a:p>
        </p:txBody>
      </p:sp>
      <p:sp>
        <p:nvSpPr>
          <p:cNvPr id="4" name="Slide Number Placeholder 3"/>
          <p:cNvSpPr>
            <a:spLocks noGrp="1"/>
          </p:cNvSpPr>
          <p:nvPr>
            <p:ph type="sldNum" sz="quarter" idx="5"/>
          </p:nvPr>
        </p:nvSpPr>
        <p:spPr/>
        <p:txBody>
          <a:bodyPr/>
          <a:lstStyle/>
          <a:p>
            <a:fld id="{31F7A663-8F77-4CD4-89F9-F2FF05DEE6D6}" type="slidenum">
              <a:rPr lang="en-US" smtClean="0"/>
              <a:pPr/>
              <a:t>20</a:t>
            </a:fld>
            <a:endParaRPr lang="en-US"/>
          </a:p>
        </p:txBody>
      </p:sp>
    </p:spTree>
    <p:extLst>
      <p:ext uri="{BB962C8B-B14F-4D97-AF65-F5344CB8AC3E}">
        <p14:creationId xmlns:p14="http://schemas.microsoft.com/office/powerpoint/2010/main" val="1199506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the program, and the director, will receive as an ROI</a:t>
            </a:r>
          </a:p>
        </p:txBody>
      </p:sp>
      <p:sp>
        <p:nvSpPr>
          <p:cNvPr id="4" name="Slide Number Placeholder 3"/>
          <p:cNvSpPr>
            <a:spLocks noGrp="1"/>
          </p:cNvSpPr>
          <p:nvPr>
            <p:ph type="sldNum" sz="quarter" idx="5"/>
          </p:nvPr>
        </p:nvSpPr>
        <p:spPr/>
        <p:txBody>
          <a:bodyPr/>
          <a:lstStyle/>
          <a:p>
            <a:fld id="{31F7A663-8F77-4CD4-89F9-F2FF05DEE6D6}" type="slidenum">
              <a:rPr lang="en-US" smtClean="0"/>
              <a:pPr/>
              <a:t>22</a:t>
            </a:fld>
            <a:endParaRPr lang="en-US"/>
          </a:p>
        </p:txBody>
      </p:sp>
    </p:spTree>
    <p:extLst>
      <p:ext uri="{BB962C8B-B14F-4D97-AF65-F5344CB8AC3E}">
        <p14:creationId xmlns:p14="http://schemas.microsoft.com/office/powerpoint/2010/main" val="327101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F7A663-8F77-4CD4-89F9-F2FF05DEE6D6}" type="slidenum">
              <a:rPr lang="en-US" smtClean="0"/>
              <a:pPr/>
              <a:t>24</a:t>
            </a:fld>
            <a:endParaRPr lang="en-US"/>
          </a:p>
        </p:txBody>
      </p:sp>
    </p:spTree>
    <p:extLst>
      <p:ext uri="{BB962C8B-B14F-4D97-AF65-F5344CB8AC3E}">
        <p14:creationId xmlns:p14="http://schemas.microsoft.com/office/powerpoint/2010/main" val="1696533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Read slide, then ask:</a:t>
            </a:r>
          </a:p>
          <a:p>
            <a:endParaRPr lang="en-US" i="1"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When you need to “be real” with managers and future leaders, and you have decided to delegate, be more inclusive, and be more transparent, what comes next? Seasoned directors know how to give needed information to managers and staff, but at the same time, provide a “buffer.” Unloading too much information at once may have the unintended affect of alienating managers.</a:t>
            </a:r>
          </a:p>
        </p:txBody>
      </p:sp>
      <p:sp>
        <p:nvSpPr>
          <p:cNvPr id="4" name="Slide Number Placeholder 3"/>
          <p:cNvSpPr>
            <a:spLocks noGrp="1"/>
          </p:cNvSpPr>
          <p:nvPr>
            <p:ph type="sldNum" sz="quarter" idx="5"/>
          </p:nvPr>
        </p:nvSpPr>
        <p:spPr/>
        <p:txBody>
          <a:bodyPr/>
          <a:lstStyle/>
          <a:p>
            <a:fld id="{31F7A663-8F77-4CD4-89F9-F2FF05DEE6D6}" type="slidenum">
              <a:rPr lang="en-US" smtClean="0"/>
              <a:pPr/>
              <a:t>27</a:t>
            </a:fld>
            <a:endParaRPr lang="en-US"/>
          </a:p>
        </p:txBody>
      </p:sp>
    </p:spTree>
    <p:extLst>
      <p:ext uri="{BB962C8B-B14F-4D97-AF65-F5344CB8AC3E}">
        <p14:creationId xmlns:p14="http://schemas.microsoft.com/office/powerpoint/2010/main" val="3041363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Honestly, you may not be legally or ethically allowed to tell all of the details about a situation. It’s a fine line to share information without oversharing.</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Discuss how to share information without oversharing details.</a:t>
            </a:r>
          </a:p>
          <a:p>
            <a:r>
              <a:rPr lang="en-US" i="0" dirty="0">
                <a:latin typeface="Arial" panose="020B0604020202020204" pitchFamily="34" charset="0"/>
                <a:cs typeface="Arial" panose="020B0604020202020204" pitchFamily="34" charset="0"/>
              </a:rPr>
              <a:t>Examples:</a:t>
            </a:r>
          </a:p>
          <a:p>
            <a:pPr marL="171450" indent="-171450">
              <a:buFont typeface="Arial" panose="020B0604020202020204" pitchFamily="34" charset="0"/>
              <a:buChar char="•"/>
            </a:pPr>
            <a:r>
              <a:rPr lang="en-US" i="0" dirty="0">
                <a:latin typeface="Arial" panose="020B0604020202020204" pitchFamily="34" charset="0"/>
                <a:cs typeface="Arial" panose="020B0604020202020204" pitchFamily="34" charset="0"/>
              </a:rPr>
              <a:t>HR issues</a:t>
            </a:r>
          </a:p>
          <a:p>
            <a:pPr marL="171450" indent="-171450">
              <a:buFont typeface="Arial" panose="020B0604020202020204" pitchFamily="34" charset="0"/>
              <a:buChar char="•"/>
            </a:pPr>
            <a:r>
              <a:rPr lang="en-US" i="0" dirty="0">
                <a:latin typeface="Arial" panose="020B0604020202020204" pitchFamily="34" charset="0"/>
                <a:cs typeface="Arial" panose="020B0604020202020204" pitchFamily="34" charset="0"/>
              </a:rPr>
              <a:t>Conversations with superiors</a:t>
            </a:r>
          </a:p>
          <a:p>
            <a:pPr marL="171450" indent="-171450">
              <a:buFont typeface="Arial" panose="020B0604020202020204" pitchFamily="34" charset="0"/>
              <a:buChar char="•"/>
            </a:pPr>
            <a:r>
              <a:rPr lang="en-US" i="0" dirty="0">
                <a:latin typeface="Arial" panose="020B0604020202020204" pitchFamily="34" charset="0"/>
                <a:cs typeface="Arial" panose="020B0604020202020204" pitchFamily="34" charset="0"/>
              </a:rPr>
              <a:t>New regulations that may not be popular</a:t>
            </a:r>
          </a:p>
        </p:txBody>
      </p:sp>
      <p:sp>
        <p:nvSpPr>
          <p:cNvPr id="4" name="Slide Number Placeholder 3"/>
          <p:cNvSpPr>
            <a:spLocks noGrp="1"/>
          </p:cNvSpPr>
          <p:nvPr>
            <p:ph type="sldNum" sz="quarter" idx="5"/>
          </p:nvPr>
        </p:nvSpPr>
        <p:spPr/>
        <p:txBody>
          <a:bodyPr/>
          <a:lstStyle/>
          <a:p>
            <a:fld id="{31F7A663-8F77-4CD4-89F9-F2FF05DEE6D6}" type="slidenum">
              <a:rPr lang="en-US" smtClean="0"/>
              <a:pPr/>
              <a:t>28</a:t>
            </a:fld>
            <a:endParaRPr lang="en-US"/>
          </a:p>
        </p:txBody>
      </p:sp>
    </p:spTree>
    <p:extLst>
      <p:ext uri="{BB962C8B-B14F-4D97-AF65-F5344CB8AC3E}">
        <p14:creationId xmlns:p14="http://schemas.microsoft.com/office/powerpoint/2010/main" val="1476939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Making it real – story</a:t>
            </a:r>
          </a:p>
        </p:txBody>
      </p:sp>
      <p:sp>
        <p:nvSpPr>
          <p:cNvPr id="4" name="Slide Number Placeholder 3"/>
          <p:cNvSpPr>
            <a:spLocks noGrp="1"/>
          </p:cNvSpPr>
          <p:nvPr>
            <p:ph type="sldNum" sz="quarter" idx="5"/>
          </p:nvPr>
        </p:nvSpPr>
        <p:spPr/>
        <p:txBody>
          <a:bodyPr/>
          <a:lstStyle/>
          <a:p>
            <a:fld id="{31F7A663-8F77-4CD4-89F9-F2FF05DEE6D6}" type="slidenum">
              <a:rPr lang="en-US" smtClean="0"/>
              <a:pPr/>
              <a:t>30</a:t>
            </a:fld>
            <a:endParaRPr lang="en-US"/>
          </a:p>
        </p:txBody>
      </p:sp>
    </p:spTree>
    <p:extLst>
      <p:ext uri="{BB962C8B-B14F-4D97-AF65-F5344CB8AC3E}">
        <p14:creationId xmlns:p14="http://schemas.microsoft.com/office/powerpoint/2010/main" val="2572547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Making it real - story</a:t>
            </a:r>
          </a:p>
        </p:txBody>
      </p:sp>
      <p:sp>
        <p:nvSpPr>
          <p:cNvPr id="4" name="Slide Number Placeholder 3"/>
          <p:cNvSpPr>
            <a:spLocks noGrp="1"/>
          </p:cNvSpPr>
          <p:nvPr>
            <p:ph type="sldNum" sz="quarter" idx="5"/>
          </p:nvPr>
        </p:nvSpPr>
        <p:spPr/>
        <p:txBody>
          <a:bodyPr/>
          <a:lstStyle/>
          <a:p>
            <a:fld id="{31F7A663-8F77-4CD4-89F9-F2FF05DEE6D6}" type="slidenum">
              <a:rPr lang="en-US" smtClean="0"/>
              <a:pPr/>
              <a:t>31</a:t>
            </a:fld>
            <a:endParaRPr lang="en-US"/>
          </a:p>
        </p:txBody>
      </p:sp>
    </p:spTree>
    <p:extLst>
      <p:ext uri="{BB962C8B-B14F-4D97-AF65-F5344CB8AC3E}">
        <p14:creationId xmlns:p14="http://schemas.microsoft.com/office/powerpoint/2010/main" val="2540239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Now, we are going to talk about the very people you may have on staff right now. Who are the managers you have currently have in position? Let’s talk about some of the different characteristics they may be bringing to their jobs.</a:t>
            </a:r>
          </a:p>
        </p:txBody>
      </p:sp>
      <p:sp>
        <p:nvSpPr>
          <p:cNvPr id="4" name="Slide Number Placeholder 3"/>
          <p:cNvSpPr>
            <a:spLocks noGrp="1"/>
          </p:cNvSpPr>
          <p:nvPr>
            <p:ph type="sldNum" sz="quarter" idx="5"/>
          </p:nvPr>
        </p:nvSpPr>
        <p:spPr/>
        <p:txBody>
          <a:bodyPr/>
          <a:lstStyle/>
          <a:p>
            <a:fld id="{31F7A663-8F77-4CD4-89F9-F2FF05DEE6D6}" type="slidenum">
              <a:rPr lang="en-US" smtClean="0"/>
              <a:pPr/>
              <a:t>32</a:t>
            </a:fld>
            <a:endParaRPr lang="en-US"/>
          </a:p>
        </p:txBody>
      </p:sp>
    </p:spTree>
    <p:extLst>
      <p:ext uri="{BB962C8B-B14F-4D97-AF65-F5344CB8AC3E}">
        <p14:creationId xmlns:p14="http://schemas.microsoft.com/office/powerpoint/2010/main" val="2804469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F7A663-8F77-4CD4-89F9-F2FF05DEE6D6}" type="slidenum">
              <a:rPr lang="en-US" smtClean="0"/>
              <a:pPr/>
              <a:t>33</a:t>
            </a:fld>
            <a:endParaRPr lang="en-US"/>
          </a:p>
        </p:txBody>
      </p:sp>
    </p:spTree>
    <p:extLst>
      <p:ext uri="{BB962C8B-B14F-4D97-AF65-F5344CB8AC3E}">
        <p14:creationId xmlns:p14="http://schemas.microsoft.com/office/powerpoint/2010/main" val="3717119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F7A663-8F77-4CD4-89F9-F2FF05DEE6D6}" type="slidenum">
              <a:rPr lang="en-US" smtClean="0"/>
              <a:pPr/>
              <a:t>34</a:t>
            </a:fld>
            <a:endParaRPr lang="en-US"/>
          </a:p>
        </p:txBody>
      </p:sp>
    </p:spTree>
    <p:extLst>
      <p:ext uri="{BB962C8B-B14F-4D97-AF65-F5344CB8AC3E}">
        <p14:creationId xmlns:p14="http://schemas.microsoft.com/office/powerpoint/2010/main" val="115859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F7A663-8F77-4CD4-89F9-F2FF05DEE6D6}" type="slidenum">
              <a:rPr lang="en-US" smtClean="0"/>
              <a:pPr/>
              <a:t>35</a:t>
            </a:fld>
            <a:endParaRPr lang="en-US"/>
          </a:p>
        </p:txBody>
      </p:sp>
    </p:spTree>
    <p:extLst>
      <p:ext uri="{BB962C8B-B14F-4D97-AF65-F5344CB8AC3E}">
        <p14:creationId xmlns:p14="http://schemas.microsoft.com/office/powerpoint/2010/main" val="3080173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F7A663-8F77-4CD4-89F9-F2FF05DEE6D6}" type="slidenum">
              <a:rPr lang="en-US" smtClean="0"/>
              <a:pPr/>
              <a:t>36</a:t>
            </a:fld>
            <a:endParaRPr lang="en-US"/>
          </a:p>
        </p:txBody>
      </p:sp>
    </p:spTree>
    <p:extLst>
      <p:ext uri="{BB962C8B-B14F-4D97-AF65-F5344CB8AC3E}">
        <p14:creationId xmlns:p14="http://schemas.microsoft.com/office/powerpoint/2010/main" val="10697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How can you tap into strengths to help the individual grow, as well as assist your program?</a:t>
            </a:r>
          </a:p>
        </p:txBody>
      </p:sp>
      <p:sp>
        <p:nvSpPr>
          <p:cNvPr id="4" name="Slide Number Placeholder 3"/>
          <p:cNvSpPr>
            <a:spLocks noGrp="1"/>
          </p:cNvSpPr>
          <p:nvPr>
            <p:ph type="sldNum" sz="quarter" idx="5"/>
          </p:nvPr>
        </p:nvSpPr>
        <p:spPr/>
        <p:txBody>
          <a:bodyPr/>
          <a:lstStyle/>
          <a:p>
            <a:fld id="{31F7A663-8F77-4CD4-89F9-F2FF05DEE6D6}" type="slidenum">
              <a:rPr lang="en-US" smtClean="0"/>
              <a:pPr/>
              <a:t>37</a:t>
            </a:fld>
            <a:endParaRPr lang="en-US"/>
          </a:p>
        </p:txBody>
      </p:sp>
    </p:spTree>
    <p:extLst>
      <p:ext uri="{BB962C8B-B14F-4D97-AF65-F5344CB8AC3E}">
        <p14:creationId xmlns:p14="http://schemas.microsoft.com/office/powerpoint/2010/main" val="20915344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Arial" panose="020B0604020202020204" pitchFamily="34" charset="0"/>
                <a:cs typeface="Arial" panose="020B0604020202020204" pitchFamily="34" charset="0"/>
              </a:rPr>
              <a:t>Provide cross training</a:t>
            </a:r>
            <a:r>
              <a:rPr lang="en-US" baseline="0" dirty="0">
                <a:latin typeface="Arial" panose="020B0604020202020204" pitchFamily="34" charset="0"/>
                <a:cs typeface="Arial" panose="020B0604020202020204" pitchFamily="34" charset="0"/>
              </a:rPr>
              <a:t> &amp; experience</a:t>
            </a:r>
          </a:p>
          <a:p>
            <a:r>
              <a:rPr lang="en-US" baseline="0" dirty="0">
                <a:latin typeface="Arial" panose="020B0604020202020204" pitchFamily="34" charset="0"/>
                <a:cs typeface="Arial" panose="020B0604020202020204" pitchFamily="34" charset="0"/>
              </a:rPr>
              <a:t>Let them take the reigns:</a:t>
            </a:r>
          </a:p>
          <a:p>
            <a:pPr marL="171450"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Where can managers take the lead?</a:t>
            </a:r>
          </a:p>
          <a:p>
            <a:pPr marL="171450"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Idea: Managers and Area Supervisor to have greater leadership role in summer programs </a:t>
            </a:r>
          </a:p>
          <a:p>
            <a:pPr marL="628650" lvl="1" indent="-171450">
              <a:buFont typeface="Courier New" panose="02070309020205020404" pitchFamily="49" charset="0"/>
              <a:buChar char="o"/>
            </a:pPr>
            <a:r>
              <a:rPr lang="en-US" baseline="0" dirty="0">
                <a:latin typeface="Arial" panose="020B0604020202020204" pitchFamily="34" charset="0"/>
                <a:cs typeface="Arial" panose="020B0604020202020204" pitchFamily="34" charset="0"/>
              </a:rPr>
              <a:t>Logistics</a:t>
            </a:r>
          </a:p>
          <a:p>
            <a:pPr marL="628650" lvl="1" indent="-171450">
              <a:buFont typeface="Courier New" panose="02070309020205020404" pitchFamily="49" charset="0"/>
              <a:buChar char="o"/>
            </a:pPr>
            <a:r>
              <a:rPr lang="en-US" baseline="0" dirty="0">
                <a:latin typeface="Arial" panose="020B0604020202020204" pitchFamily="34" charset="0"/>
                <a:cs typeface="Arial" panose="020B0604020202020204" pitchFamily="34" charset="0"/>
              </a:rPr>
              <a:t>Paperwork</a:t>
            </a:r>
          </a:p>
          <a:p>
            <a:pPr marL="628650" lvl="1" indent="-171450">
              <a:buFont typeface="Courier New" panose="02070309020205020404" pitchFamily="49" charset="0"/>
              <a:buChar char="o"/>
            </a:pPr>
            <a:r>
              <a:rPr lang="en-US" baseline="0" dirty="0">
                <a:latin typeface="Arial" panose="020B0604020202020204" pitchFamily="34" charset="0"/>
                <a:cs typeface="Arial" panose="020B0604020202020204" pitchFamily="34" charset="0"/>
              </a:rPr>
              <a:t>Outreach to partners</a:t>
            </a:r>
          </a:p>
        </p:txBody>
      </p:sp>
      <p:sp>
        <p:nvSpPr>
          <p:cNvPr id="4" name="Slide Number Placeholder 3"/>
          <p:cNvSpPr>
            <a:spLocks noGrp="1"/>
          </p:cNvSpPr>
          <p:nvPr>
            <p:ph type="sldNum" sz="quarter" idx="10"/>
          </p:nvPr>
        </p:nvSpPr>
        <p:spPr/>
        <p:txBody>
          <a:bodyPr/>
          <a:lstStyle/>
          <a:p>
            <a:fld id="{31F7A663-8F77-4CD4-89F9-F2FF05DEE6D6}" type="slidenum">
              <a:rPr lang="en-US" smtClean="0"/>
              <a:pPr/>
              <a:t>40</a:t>
            </a:fld>
            <a:endParaRPr lang="en-US"/>
          </a:p>
        </p:txBody>
      </p:sp>
    </p:spTree>
    <p:extLst>
      <p:ext uri="{BB962C8B-B14F-4D97-AF65-F5344CB8AC3E}">
        <p14:creationId xmlns:p14="http://schemas.microsoft.com/office/powerpoint/2010/main" val="3739682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F7A663-8F77-4CD4-89F9-F2FF05DEE6D6}" type="slidenum">
              <a:rPr lang="en-US" smtClean="0"/>
              <a:pPr/>
              <a:t>41</a:t>
            </a:fld>
            <a:endParaRPr lang="en-US"/>
          </a:p>
        </p:txBody>
      </p:sp>
    </p:spTree>
    <p:extLst>
      <p:ext uri="{BB962C8B-B14F-4D97-AF65-F5344CB8AC3E}">
        <p14:creationId xmlns:p14="http://schemas.microsoft.com/office/powerpoint/2010/main" val="1053346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Another ROI!</a:t>
            </a:r>
          </a:p>
        </p:txBody>
      </p:sp>
      <p:sp>
        <p:nvSpPr>
          <p:cNvPr id="4" name="Slide Number Placeholder 3"/>
          <p:cNvSpPr>
            <a:spLocks noGrp="1"/>
          </p:cNvSpPr>
          <p:nvPr>
            <p:ph type="sldNum" sz="quarter" idx="5"/>
          </p:nvPr>
        </p:nvSpPr>
        <p:spPr/>
        <p:txBody>
          <a:bodyPr/>
          <a:lstStyle/>
          <a:p>
            <a:fld id="{31F7A663-8F77-4CD4-89F9-F2FF05DEE6D6}" type="slidenum">
              <a:rPr lang="en-US" smtClean="0"/>
              <a:pPr/>
              <a:t>43</a:t>
            </a:fld>
            <a:endParaRPr lang="en-US"/>
          </a:p>
        </p:txBody>
      </p:sp>
    </p:spTree>
    <p:extLst>
      <p:ext uri="{BB962C8B-B14F-4D97-AF65-F5344CB8AC3E}">
        <p14:creationId xmlns:p14="http://schemas.microsoft.com/office/powerpoint/2010/main" val="1287948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In today’s job market, it’s always a good idea to keep an eye on the future. Where are potential future leaders coming from?</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1F7A663-8F77-4CD4-89F9-F2FF05DEE6D6}" type="slidenum">
              <a:rPr lang="en-US" smtClean="0"/>
              <a:pPr/>
              <a:t>46</a:t>
            </a:fld>
            <a:endParaRPr lang="en-US"/>
          </a:p>
        </p:txBody>
      </p:sp>
    </p:spTree>
    <p:extLst>
      <p:ext uri="{BB962C8B-B14F-4D97-AF65-F5344CB8AC3E}">
        <p14:creationId xmlns:p14="http://schemas.microsoft.com/office/powerpoint/2010/main" val="2375437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Quick serve restaurants, as well as food &amp; beverage and chefs, are a great addition to SNP’s</a:t>
            </a:r>
          </a:p>
          <a:p>
            <a:r>
              <a:rPr lang="en-US" dirty="0">
                <a:latin typeface="Arial" panose="020B0604020202020204" pitchFamily="34" charset="0"/>
                <a:cs typeface="Arial" panose="020B0604020202020204" pitchFamily="34" charset="0"/>
              </a:rPr>
              <a:t>What are some of the less traditional avenues for attracting managers and future leaders to your program?</a:t>
            </a:r>
          </a:p>
        </p:txBody>
      </p:sp>
      <p:sp>
        <p:nvSpPr>
          <p:cNvPr id="4" name="Slide Number Placeholder 3"/>
          <p:cNvSpPr>
            <a:spLocks noGrp="1"/>
          </p:cNvSpPr>
          <p:nvPr>
            <p:ph type="sldNum" sz="quarter" idx="5"/>
          </p:nvPr>
        </p:nvSpPr>
        <p:spPr/>
        <p:txBody>
          <a:bodyPr/>
          <a:lstStyle/>
          <a:p>
            <a:fld id="{31F7A663-8F77-4CD4-89F9-F2FF05DEE6D6}" type="slidenum">
              <a:rPr lang="en-US" smtClean="0"/>
              <a:pPr/>
              <a:t>47</a:t>
            </a:fld>
            <a:endParaRPr lang="en-US"/>
          </a:p>
        </p:txBody>
      </p:sp>
    </p:spTree>
    <p:extLst>
      <p:ext uri="{BB962C8B-B14F-4D97-AF65-F5344CB8AC3E}">
        <p14:creationId xmlns:p14="http://schemas.microsoft.com/office/powerpoint/2010/main" val="3881509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Arial" panose="020B0604020202020204" pitchFamily="34" charset="0"/>
                <a:cs typeface="Arial" panose="020B0604020202020204" pitchFamily="34" charset="0"/>
              </a:rPr>
              <a:t>College students who are unable to find jobs may be a great fit for SNP’s. Get the word out!</a:t>
            </a:r>
          </a:p>
        </p:txBody>
      </p:sp>
      <p:sp>
        <p:nvSpPr>
          <p:cNvPr id="4" name="Slide Number Placeholder 3"/>
          <p:cNvSpPr>
            <a:spLocks noGrp="1"/>
          </p:cNvSpPr>
          <p:nvPr>
            <p:ph type="sldNum" sz="quarter" idx="10"/>
          </p:nvPr>
        </p:nvSpPr>
        <p:spPr/>
        <p:txBody>
          <a:bodyPr/>
          <a:lstStyle/>
          <a:p>
            <a:fld id="{31F7A663-8F77-4CD4-89F9-F2FF05DEE6D6}" type="slidenum">
              <a:rPr lang="en-US" smtClean="0"/>
              <a:pPr/>
              <a:t>48</a:t>
            </a:fld>
            <a:endParaRPr lang="en-US"/>
          </a:p>
        </p:txBody>
      </p:sp>
    </p:spTree>
    <p:extLst>
      <p:ext uri="{BB962C8B-B14F-4D97-AF65-F5344CB8AC3E}">
        <p14:creationId xmlns:p14="http://schemas.microsoft.com/office/powerpoint/2010/main" val="1976976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F7A663-8F77-4CD4-89F9-F2FF05DEE6D6}" type="slidenum">
              <a:rPr lang="en-US" smtClean="0"/>
              <a:pPr/>
              <a:t>51</a:t>
            </a:fld>
            <a:endParaRPr lang="en-US"/>
          </a:p>
        </p:txBody>
      </p:sp>
    </p:spTree>
    <p:extLst>
      <p:ext uri="{BB962C8B-B14F-4D97-AF65-F5344CB8AC3E}">
        <p14:creationId xmlns:p14="http://schemas.microsoft.com/office/powerpoint/2010/main" val="1401494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Start looking now from your internal field for future managers and other leaders</a:t>
            </a:r>
          </a:p>
        </p:txBody>
      </p:sp>
      <p:sp>
        <p:nvSpPr>
          <p:cNvPr id="4" name="Slide Number Placeholder 3"/>
          <p:cNvSpPr>
            <a:spLocks noGrp="1"/>
          </p:cNvSpPr>
          <p:nvPr>
            <p:ph type="sldNum" sz="quarter" idx="5"/>
          </p:nvPr>
        </p:nvSpPr>
        <p:spPr/>
        <p:txBody>
          <a:bodyPr/>
          <a:lstStyle/>
          <a:p>
            <a:fld id="{31F7A663-8F77-4CD4-89F9-F2FF05DEE6D6}" type="slidenum">
              <a:rPr lang="en-US" smtClean="0"/>
              <a:pPr/>
              <a:t>53</a:t>
            </a:fld>
            <a:endParaRPr lang="en-US"/>
          </a:p>
        </p:txBody>
      </p:sp>
    </p:spTree>
    <p:extLst>
      <p:ext uri="{BB962C8B-B14F-4D97-AF65-F5344CB8AC3E}">
        <p14:creationId xmlns:p14="http://schemas.microsoft.com/office/powerpoint/2010/main" val="15628031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latin typeface="Arial" panose="020B0604020202020204" pitchFamily="34" charset="0"/>
                <a:cs typeface="Arial" panose="020B0604020202020204" pitchFamily="34" charset="0"/>
              </a:rPr>
              <a:t>During employment, develop as many</a:t>
            </a:r>
            <a:r>
              <a:rPr lang="en-US" baseline="0" dirty="0">
                <a:latin typeface="Arial" panose="020B0604020202020204" pitchFamily="34" charset="0"/>
                <a:cs typeface="Arial" panose="020B0604020202020204" pitchFamily="34" charset="0"/>
              </a:rPr>
              <a:t> SN leaders as possible</a:t>
            </a:r>
          </a:p>
          <a:p>
            <a:r>
              <a:rPr lang="en-US" baseline="0" dirty="0">
                <a:latin typeface="Arial" panose="020B0604020202020204" pitchFamily="34" charset="0"/>
                <a:cs typeface="Arial" panose="020B0604020202020204" pitchFamily="34" charset="0"/>
              </a:rPr>
              <a:t>After retirement, become a magnet for SN:</a:t>
            </a:r>
          </a:p>
          <a:p>
            <a:pPr marL="628650" lvl="1"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Write articles</a:t>
            </a:r>
          </a:p>
          <a:p>
            <a:pPr marL="628650" lvl="1"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Serve as a resource</a:t>
            </a:r>
          </a:p>
          <a:p>
            <a:pPr marL="628650" lvl="1"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Instructor/Trainer</a:t>
            </a:r>
          </a:p>
          <a:p>
            <a:pPr marL="628650" lvl="1"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University/College</a:t>
            </a:r>
          </a:p>
        </p:txBody>
      </p:sp>
      <p:sp>
        <p:nvSpPr>
          <p:cNvPr id="4" name="Slide Number Placeholder 3"/>
          <p:cNvSpPr>
            <a:spLocks noGrp="1"/>
          </p:cNvSpPr>
          <p:nvPr>
            <p:ph type="sldNum" sz="quarter" idx="5"/>
          </p:nvPr>
        </p:nvSpPr>
        <p:spPr/>
        <p:txBody>
          <a:bodyPr/>
          <a:lstStyle/>
          <a:p>
            <a:fld id="{31F7A663-8F77-4CD4-89F9-F2FF05DEE6D6}" type="slidenum">
              <a:rPr lang="en-US" smtClean="0"/>
              <a:pPr/>
              <a:t>56</a:t>
            </a:fld>
            <a:endParaRPr lang="en-US"/>
          </a:p>
        </p:txBody>
      </p:sp>
    </p:spTree>
    <p:extLst>
      <p:ext uri="{BB962C8B-B14F-4D97-AF65-F5344CB8AC3E}">
        <p14:creationId xmlns:p14="http://schemas.microsoft.com/office/powerpoint/2010/main" val="1407264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Remember when we talked about those who mentored you? I like to think of my past mentors as “angels on my shoulders.” Who are the people who invested in you?</a:t>
            </a:r>
          </a:p>
          <a:p>
            <a:r>
              <a:rPr lang="en-US" dirty="0">
                <a:latin typeface="Arial" panose="020B0604020202020204" pitchFamily="34" charset="0"/>
                <a:cs typeface="Arial" panose="020B0604020202020204" pitchFamily="34" charset="0"/>
              </a:rPr>
              <a:t>Make a list!</a:t>
            </a:r>
          </a:p>
          <a:p>
            <a:r>
              <a:rPr lang="en-US" dirty="0">
                <a:latin typeface="Arial" panose="020B0604020202020204" pitchFamily="34" charset="0"/>
                <a:cs typeface="Arial" panose="020B0604020202020204" pitchFamily="34" charset="0"/>
              </a:rPr>
              <a:t>Send a thank you card!</a:t>
            </a:r>
          </a:p>
        </p:txBody>
      </p:sp>
      <p:sp>
        <p:nvSpPr>
          <p:cNvPr id="4" name="Slide Number Placeholder 3"/>
          <p:cNvSpPr>
            <a:spLocks noGrp="1"/>
          </p:cNvSpPr>
          <p:nvPr>
            <p:ph type="sldNum" sz="quarter" idx="5"/>
          </p:nvPr>
        </p:nvSpPr>
        <p:spPr/>
        <p:txBody>
          <a:bodyPr/>
          <a:lstStyle/>
          <a:p>
            <a:fld id="{31F7A663-8F77-4CD4-89F9-F2FF05DEE6D6}" type="slidenum">
              <a:rPr lang="en-US" smtClean="0"/>
              <a:pPr/>
              <a:t>58</a:t>
            </a:fld>
            <a:endParaRPr lang="en-US"/>
          </a:p>
        </p:txBody>
      </p:sp>
    </p:spTree>
    <p:extLst>
      <p:ext uri="{BB962C8B-B14F-4D97-AF65-F5344CB8AC3E}">
        <p14:creationId xmlns:p14="http://schemas.microsoft.com/office/powerpoint/2010/main" val="34309021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2DEFBA-DDA7-B7CD-72BA-6E7CC2B15AAB}"/>
              </a:ext>
            </a:extLst>
          </p:cNvPr>
          <p:cNvSpPr>
            <a:spLocks noGrp="1" noChangeArrowheads="1"/>
          </p:cNvSpPr>
          <p:nvPr>
            <p:ph type="hdr" sz="quarter"/>
          </p:nvPr>
        </p:nvSpPr>
        <p:spPr>
          <a:ln/>
        </p:spPr>
        <p:txBody>
          <a:bodyPr/>
          <a:lstStyle/>
          <a:p>
            <a:r>
              <a:rPr lang="en-US" altLang="en-US"/>
              <a:t>Mentoring Next Generation of Nutrition Directors</a:t>
            </a:r>
          </a:p>
        </p:txBody>
      </p:sp>
      <p:sp>
        <p:nvSpPr>
          <p:cNvPr id="3" name="Rectangle 6">
            <a:extLst>
              <a:ext uri="{FF2B5EF4-FFF2-40B4-BE49-F238E27FC236}">
                <a16:creationId xmlns:a16="http://schemas.microsoft.com/office/drawing/2014/main" id="{DB2229EA-B1D7-723B-D421-D2C4B50BAA4B}"/>
              </a:ext>
            </a:extLst>
          </p:cNvPr>
          <p:cNvSpPr>
            <a:spLocks noGrp="1" noChangeArrowheads="1"/>
          </p:cNvSpPr>
          <p:nvPr>
            <p:ph type="ftr" sz="quarter" idx="4"/>
          </p:nvPr>
        </p:nvSpPr>
        <p:spPr>
          <a:ln/>
        </p:spPr>
        <p:txBody>
          <a:bodyPr/>
          <a:lstStyle/>
          <a:p>
            <a:r>
              <a:rPr lang="en-US" altLang="en-US"/>
              <a:t>Mildenhall, A &amp; Girard, B</a:t>
            </a:r>
          </a:p>
        </p:txBody>
      </p:sp>
      <p:sp>
        <p:nvSpPr>
          <p:cNvPr id="4" name="Rectangle 7">
            <a:extLst>
              <a:ext uri="{FF2B5EF4-FFF2-40B4-BE49-F238E27FC236}">
                <a16:creationId xmlns:a16="http://schemas.microsoft.com/office/drawing/2014/main" id="{F9D80DC6-AE3D-E67F-4E7D-461B7E524E4D}"/>
              </a:ext>
            </a:extLst>
          </p:cNvPr>
          <p:cNvSpPr>
            <a:spLocks noGrp="1" noChangeArrowheads="1"/>
          </p:cNvSpPr>
          <p:nvPr>
            <p:ph type="sldNum" sz="quarter" idx="5"/>
          </p:nvPr>
        </p:nvSpPr>
        <p:spPr>
          <a:ln/>
        </p:spPr>
        <p:txBody>
          <a:bodyPr/>
          <a:lstStyle/>
          <a:p>
            <a:fld id="{DD53ACD1-66BD-4109-B8D8-E2368E0B896C}" type="slidenum">
              <a:rPr lang="en-US" altLang="en-US"/>
              <a:pPr/>
              <a:t>61</a:t>
            </a:fld>
            <a:endParaRPr lang="en-US" altLang="en-US"/>
          </a:p>
        </p:txBody>
      </p:sp>
      <p:sp>
        <p:nvSpPr>
          <p:cNvPr id="66562" name="Rectangle 2">
            <a:extLst>
              <a:ext uri="{FF2B5EF4-FFF2-40B4-BE49-F238E27FC236}">
                <a16:creationId xmlns:a16="http://schemas.microsoft.com/office/drawing/2014/main" id="{F3D60FA0-BC9A-71EE-DDF0-E8EF9BD7E66D}"/>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BC82F931-9F53-43CE-4D85-FC86E18D1A8E}"/>
              </a:ext>
            </a:extLst>
          </p:cNvPr>
          <p:cNvSpPr>
            <a:spLocks noGrp="1" noChangeArrowheads="1"/>
          </p:cNvSpPr>
          <p:nvPr>
            <p:ph type="body" idx="1"/>
          </p:nvPr>
        </p:nvSpPr>
        <p:spPr/>
        <p:txBody>
          <a:bodyPr/>
          <a:lstStyle/>
          <a:p>
            <a:endParaRPr lang="en-US" altLang="en-US" sz="1400" dirty="0"/>
          </a:p>
        </p:txBody>
      </p:sp>
    </p:spTree>
    <p:extLst>
      <p:ext uri="{BB962C8B-B14F-4D97-AF65-F5344CB8AC3E}">
        <p14:creationId xmlns:p14="http://schemas.microsoft.com/office/powerpoint/2010/main" val="3731658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payoff of mentoring. Your legacy will last for years to come!</a:t>
            </a:r>
          </a:p>
        </p:txBody>
      </p:sp>
      <p:sp>
        <p:nvSpPr>
          <p:cNvPr id="4" name="Slide Number Placeholder 3"/>
          <p:cNvSpPr>
            <a:spLocks noGrp="1"/>
          </p:cNvSpPr>
          <p:nvPr>
            <p:ph type="sldNum" sz="quarter" idx="5"/>
          </p:nvPr>
        </p:nvSpPr>
        <p:spPr/>
        <p:txBody>
          <a:bodyPr/>
          <a:lstStyle/>
          <a:p>
            <a:fld id="{31F7A663-8F77-4CD4-89F9-F2FF05DEE6D6}" type="slidenum">
              <a:rPr lang="en-US" smtClean="0"/>
              <a:pPr/>
              <a:t>62</a:t>
            </a:fld>
            <a:endParaRPr lang="en-US"/>
          </a:p>
        </p:txBody>
      </p:sp>
    </p:spTree>
    <p:extLst>
      <p:ext uri="{BB962C8B-B14F-4D97-AF65-F5344CB8AC3E}">
        <p14:creationId xmlns:p14="http://schemas.microsoft.com/office/powerpoint/2010/main" val="1391790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3153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8994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4513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78852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501516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13475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22258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023707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5233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5224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88202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99BA-B9C5-CFB4-6738-B26AA099153B}"/>
              </a:ext>
            </a:extLst>
          </p:cNvPr>
          <p:cNvSpPr>
            <a:spLocks noGrp="1"/>
          </p:cNvSpPr>
          <p:nvPr>
            <p:ph type="title"/>
          </p:nvPr>
        </p:nvSpPr>
        <p:spPr>
          <a:xfrm>
            <a:off x="457200" y="304800"/>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E444EE-5BAF-E4B7-5990-1E6397D4FBED}"/>
              </a:ext>
            </a:extLst>
          </p:cNvPr>
          <p:cNvSpPr>
            <a:spLocks noGrp="1"/>
          </p:cNvSpPr>
          <p:nvPr>
            <p:ph type="body" sz="half" idx="1"/>
          </p:nvPr>
        </p:nvSpPr>
        <p:spPr>
          <a:xfrm>
            <a:off x="457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3A7391-E06D-F97F-85E1-B79D55D32BC3}"/>
              </a:ext>
            </a:extLst>
          </p:cNvPr>
          <p:cNvSpPr>
            <a:spLocks noGrp="1"/>
          </p:cNvSpPr>
          <p:nvPr>
            <p:ph sz="quarter" idx="2"/>
          </p:nvPr>
        </p:nvSpPr>
        <p:spPr>
          <a:xfrm>
            <a:off x="4648200" y="1600200"/>
            <a:ext cx="40386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F4F8DB3A-D168-6C59-E8B8-C57AC081C481}"/>
              </a:ext>
            </a:extLst>
          </p:cNvPr>
          <p:cNvSpPr>
            <a:spLocks noGrp="1"/>
          </p:cNvSpPr>
          <p:nvPr>
            <p:ph sz="quarter" idx="3"/>
          </p:nvPr>
        </p:nvSpPr>
        <p:spPr>
          <a:xfrm>
            <a:off x="4648200" y="3924300"/>
            <a:ext cx="40386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456A7E58-45EA-293D-2CFC-B164D9C4362F}"/>
              </a:ext>
            </a:extLst>
          </p:cNvPr>
          <p:cNvSpPr>
            <a:spLocks noGrp="1"/>
          </p:cNvSpPr>
          <p:nvPr>
            <p:ph type="dt" sz="half" idx="10"/>
          </p:nvPr>
        </p:nvSpPr>
        <p:spPr>
          <a:xfrm>
            <a:off x="457200" y="6248400"/>
            <a:ext cx="2133600" cy="457200"/>
          </a:xfrm>
        </p:spPr>
        <p:txBody>
          <a:bodyPr/>
          <a:lstStyle>
            <a:lvl1pPr>
              <a:defRPr/>
            </a:lvl1pPr>
          </a:lstStyle>
          <a:p>
            <a:r>
              <a:rPr lang="en-US" altLang="en-US"/>
              <a:t>SNA ANC July ‘06</a:t>
            </a:r>
          </a:p>
        </p:txBody>
      </p:sp>
      <p:sp>
        <p:nvSpPr>
          <p:cNvPr id="7" name="Footer Placeholder 6">
            <a:extLst>
              <a:ext uri="{FF2B5EF4-FFF2-40B4-BE49-F238E27FC236}">
                <a16:creationId xmlns:a16="http://schemas.microsoft.com/office/drawing/2014/main" id="{4A57E468-305E-31B7-8A6C-7C1D6376439D}"/>
              </a:ext>
            </a:extLst>
          </p:cNvPr>
          <p:cNvSpPr>
            <a:spLocks noGrp="1"/>
          </p:cNvSpPr>
          <p:nvPr>
            <p:ph type="ftr" sz="quarter" idx="11"/>
          </p:nvPr>
        </p:nvSpPr>
        <p:spPr>
          <a:xfrm>
            <a:off x="2667000" y="6248400"/>
            <a:ext cx="3810000" cy="457200"/>
          </a:xfrm>
        </p:spPr>
        <p:txBody>
          <a:bodyPr/>
          <a:lstStyle>
            <a:lvl1pPr>
              <a:defRPr/>
            </a:lvl1pPr>
          </a:lstStyle>
          <a:p>
            <a:r>
              <a:rPr lang="en-US" altLang="en-US"/>
              <a:t>Mentoring Nutrition Directors  A. Mildenhall &amp;  B. Girard</a:t>
            </a:r>
          </a:p>
        </p:txBody>
      </p:sp>
      <p:sp>
        <p:nvSpPr>
          <p:cNvPr id="8" name="Slide Number Placeholder 7">
            <a:extLst>
              <a:ext uri="{FF2B5EF4-FFF2-40B4-BE49-F238E27FC236}">
                <a16:creationId xmlns:a16="http://schemas.microsoft.com/office/drawing/2014/main" id="{490A027A-739D-D0EF-C18B-76F7CD0F67D3}"/>
              </a:ext>
            </a:extLst>
          </p:cNvPr>
          <p:cNvSpPr>
            <a:spLocks noGrp="1"/>
          </p:cNvSpPr>
          <p:nvPr>
            <p:ph type="sldNum" sz="quarter" idx="12"/>
          </p:nvPr>
        </p:nvSpPr>
        <p:spPr>
          <a:xfrm>
            <a:off x="6553200" y="6248400"/>
            <a:ext cx="2133600" cy="457200"/>
          </a:xfrm>
        </p:spPr>
        <p:txBody>
          <a:bodyPr/>
          <a:lstStyle>
            <a:lvl1pPr>
              <a:defRPr/>
            </a:lvl1pPr>
          </a:lstStyle>
          <a:p>
            <a:fld id="{B59DA0B7-1966-48FD-BBE6-3D7C08BC7FCE}" type="slidenum">
              <a:rPr lang="en-US" altLang="en-US"/>
              <a:pPr/>
              <a:t>‹#›</a:t>
            </a:fld>
            <a:endParaRPr lang="en-US" altLang="en-US"/>
          </a:p>
        </p:txBody>
      </p:sp>
    </p:spTree>
    <p:extLst>
      <p:ext uri="{BB962C8B-B14F-4D97-AF65-F5344CB8AC3E}">
        <p14:creationId xmlns:p14="http://schemas.microsoft.com/office/powerpoint/2010/main" val="854721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074F12-AA26-4AC8-9962-C36BB8F32554}" type="datetimeFigureOut">
              <a:rPr lang="en-US" smtClean="0"/>
              <a:pPr/>
              <a:t>9/25/2024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3004833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doe.virginia.gov/programs-services/school-operations-support-services/school-nutri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sergiocaredda.eu/tag/generation-z/"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80B698-7CB1-C679-B8A3-FC540EC6CF91}"/>
              </a:ext>
            </a:extLst>
          </p:cNvPr>
          <p:cNvSpPr>
            <a:spLocks noGrp="1"/>
          </p:cNvSpPr>
          <p:nvPr>
            <p:ph type="ctrTitle"/>
          </p:nvPr>
        </p:nvSpPr>
        <p:spPr>
          <a:xfrm>
            <a:off x="835357" y="3429000"/>
            <a:ext cx="3027251" cy="1356353"/>
          </a:xfrm>
        </p:spPr>
        <p:txBody>
          <a:bodyPr anchor="t">
            <a:normAutofit fontScale="90000"/>
          </a:bodyPr>
          <a:lstStyle/>
          <a:p>
            <a:pPr algn="l"/>
            <a:r>
              <a:rPr lang="en-US" sz="4700" dirty="0">
                <a:latin typeface="Helvetica" panose="020B0604020202020204" pitchFamily="34" charset="0"/>
                <a:cs typeface="Helvetica" panose="020B0604020202020204" pitchFamily="34" charset="0"/>
              </a:rPr>
              <a:t>Mentoring Others</a:t>
            </a:r>
          </a:p>
        </p:txBody>
      </p:sp>
      <p:sp>
        <p:nvSpPr>
          <p:cNvPr id="3" name="Subtitle 2">
            <a:extLst>
              <a:ext uri="{FF2B5EF4-FFF2-40B4-BE49-F238E27FC236}">
                <a16:creationId xmlns:a16="http://schemas.microsoft.com/office/drawing/2014/main" id="{9637EC79-02A2-10B9-9887-0F3074568860}"/>
              </a:ext>
            </a:extLst>
          </p:cNvPr>
          <p:cNvSpPr>
            <a:spLocks noGrp="1"/>
          </p:cNvSpPr>
          <p:nvPr>
            <p:ph type="subTitle" idx="1"/>
          </p:nvPr>
        </p:nvSpPr>
        <p:spPr>
          <a:xfrm>
            <a:off x="835356" y="4976848"/>
            <a:ext cx="3027250" cy="742935"/>
          </a:xfrm>
        </p:spPr>
        <p:txBody>
          <a:bodyPr anchor="b">
            <a:normAutofit/>
          </a:bodyPr>
          <a:lstStyle/>
          <a:p>
            <a:pPr algn="l"/>
            <a:r>
              <a:rPr lang="en-US" sz="1700" dirty="0">
                <a:latin typeface="Helvetica" panose="020B0604020202020204" pitchFamily="34" charset="0"/>
                <a:cs typeface="Helvetica" panose="020B0604020202020204" pitchFamily="34" charset="0"/>
              </a:rPr>
              <a:t>TNTG Director Workshop</a:t>
            </a:r>
          </a:p>
          <a:p>
            <a:pPr algn="l"/>
            <a:r>
              <a:rPr lang="en-US" sz="1700" dirty="0">
                <a:latin typeface="Helvetica" panose="020B0604020202020204" pitchFamily="34" charset="0"/>
                <a:cs typeface="Helvetica" panose="020B0604020202020204" pitchFamily="34" charset="0"/>
              </a:rPr>
              <a:t>October 2023</a:t>
            </a: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548640"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91886"/>
            <a:ext cx="4507025"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rginia Department of Education, Office of School Nutrition Programs logo.">
            <a:hlinkClick r:id="rId2"/>
            <a:extLst>
              <a:ext uri="{FF2B5EF4-FFF2-40B4-BE49-F238E27FC236}">
                <a16:creationId xmlns:a16="http://schemas.microsoft.com/office/drawing/2014/main" id="{24AF95DC-9F64-C0D9-AE5C-A1CBF4ED8C6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441869" y="2013894"/>
            <a:ext cx="4152000" cy="2771459"/>
          </a:xfrm>
          <a:prstGeom prst="rect">
            <a:avLst/>
          </a:prstGeom>
        </p:spPr>
      </p:pic>
    </p:spTree>
    <p:extLst>
      <p:ext uri="{BB962C8B-B14F-4D97-AF65-F5344CB8AC3E}">
        <p14:creationId xmlns:p14="http://schemas.microsoft.com/office/powerpoint/2010/main" val="194376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a:xfrm>
            <a:off x="628650" y="365126"/>
            <a:ext cx="7886700" cy="773299"/>
          </a:xfrm>
        </p:spPr>
        <p:txBody>
          <a:bodyPr>
            <a:normAutofit/>
          </a:bodyPr>
          <a:lstStyle/>
          <a:p>
            <a:r>
              <a:rPr lang="en-US" sz="1800" b="1" kern="0" dirty="0">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8" dirty="0">
                <a:latin typeface="Helvetica" panose="020B0604020202020204" pitchFamily="34" charset="0"/>
                <a:ea typeface="Times New Roman" panose="02020603050405020304" pitchFamily="18" charset="0"/>
                <a:cs typeface="Helvetica" panose="020B0604020202020204" pitchFamily="34" charset="0"/>
              </a:rPr>
              <a:t>Statements:</a:t>
            </a:r>
            <a:endParaRPr lang="en-US" sz="18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601670" y="1291130"/>
            <a:ext cx="7886700" cy="4733855"/>
          </a:xfrm>
        </p:spPr>
        <p:txBody>
          <a:bodyPr>
            <a:noAutofit/>
          </a:bodyPr>
          <a:lstStyle/>
          <a:p>
            <a:pPr marL="0" indent="0">
              <a:spcBef>
                <a:spcPts val="900"/>
              </a:spcBef>
              <a:buNone/>
            </a:pPr>
            <a:r>
              <a:rPr lang="en-US" sz="1100" dirty="0">
                <a:latin typeface="Helvetica" panose="020B0604020202020204" pitchFamily="34" charset="0"/>
                <a:ea typeface="Arial" panose="020B0604020202020204" pitchFamily="34" charset="0"/>
                <a:cs typeface="Helvetica" panose="020B0604020202020204" pitchFamily="34" charset="0"/>
              </a:rPr>
              <a:t>“This</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project</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has</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been</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funded</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at</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least</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in</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part</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with</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Federal</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funds</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from</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U.S.</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Department</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of</a:t>
            </a:r>
            <a:r>
              <a:rPr lang="en-US" sz="1100" spc="-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100" spc="300"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 U.S. Government.”</a:t>
            </a:r>
          </a:p>
          <a:p>
            <a:pPr marL="0" indent="0">
              <a:spcBef>
                <a:spcPts val="900"/>
              </a:spcBef>
              <a:buNone/>
            </a:pPr>
            <a:r>
              <a:rPr lang="en-US" sz="1100" dirty="0">
                <a:latin typeface="Helvetica" panose="020B0604020202020204" pitchFamily="34" charset="0"/>
                <a:ea typeface="Arial" panose="020B0604020202020204" pitchFamily="34" charset="0"/>
                <a:cs typeface="Helvetica" panose="020B0604020202020204" pitchFamily="34" charset="0"/>
              </a:rPr>
              <a:t>In</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accordance</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with</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federal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civil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rights</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law</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and</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U.S.</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Department</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of</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Agriculture</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(USDA)</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civil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rights</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gender</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identity</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and</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sexual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orientation),</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disability,</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age,</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or</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reprisal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or</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retaliation</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for</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prior</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civil</a:t>
            </a:r>
            <a:r>
              <a:rPr lang="en-US" sz="1100" spc="-2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rights </a:t>
            </a:r>
            <a:r>
              <a:rPr lang="en-US" sz="1100" spc="-8" dirty="0">
                <a:latin typeface="Helvetica" panose="020B0604020202020204" pitchFamily="34" charset="0"/>
                <a:ea typeface="Arial" panose="020B0604020202020204" pitchFamily="34" charset="0"/>
                <a:cs typeface="Helvetica" panose="020B0604020202020204" pitchFamily="34" charset="0"/>
              </a:rPr>
              <a:t>activity.</a:t>
            </a:r>
            <a:endParaRPr lang="en-US" sz="1100" dirty="0">
              <a:latin typeface="Helvetica" panose="020B0604020202020204" pitchFamily="34" charset="0"/>
              <a:ea typeface="Arial" panose="020B0604020202020204" pitchFamily="34" charset="0"/>
              <a:cs typeface="Helvetica" panose="020B0604020202020204" pitchFamily="34" charset="0"/>
            </a:endParaRPr>
          </a:p>
          <a:p>
            <a:pPr marL="0" indent="0">
              <a:spcBef>
                <a:spcPts val="900"/>
              </a:spcBef>
              <a:buNone/>
            </a:pPr>
            <a:r>
              <a:rPr lang="en-US" sz="1100" dirty="0">
                <a:latin typeface="Helvetica" panose="020B0604020202020204" pitchFamily="34" charset="0"/>
                <a:ea typeface="Arial" panose="020B0604020202020204" pitchFamily="34" charset="0"/>
                <a:cs typeface="Helvetica" panose="020B0604020202020204" pitchFamily="34" charset="0"/>
              </a:rPr>
              <a:t>Program</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information</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may</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be</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made</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available</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in</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languages</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other</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than</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English.</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Persons</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with</a:t>
            </a:r>
            <a:r>
              <a:rPr lang="en-US" sz="1100" spc="12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indent="0">
              <a:spcBef>
                <a:spcPts val="900"/>
              </a:spcBef>
              <a:buNone/>
            </a:pPr>
            <a:r>
              <a:rPr lang="en-US" sz="1100" dirty="0">
                <a:latin typeface="Helvetica" panose="020B0604020202020204" pitchFamily="34" charset="0"/>
                <a:ea typeface="Arial" panose="020B0604020202020204" pitchFamily="34" charset="0"/>
                <a:cs typeface="Helvetica" panose="020B0604020202020204" pitchFamily="34" charset="0"/>
              </a:rPr>
              <a:t>To</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file</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program</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discrimination</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complaint,</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Complainant</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should</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complete</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Form</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AD-3027,</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USDA</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Program Discrimination</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Complaint</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Form</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which</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can</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be</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obtained</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online</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at:</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u="sng" dirty="0">
                <a:solidFill>
                  <a:srgbClr val="215E9E"/>
                </a:solidFill>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100" dirty="0">
                <a:solidFill>
                  <a:srgbClr val="215E9E"/>
                </a:solidFill>
                <a:latin typeface="Helvetica" panose="020B0604020202020204" pitchFamily="34" charset="0"/>
                <a:ea typeface="Arial" panose="020B0604020202020204" pitchFamily="34" charset="0"/>
                <a:cs typeface="Helvetica" panose="020B0604020202020204" pitchFamily="34" charset="0"/>
              </a:rPr>
              <a:t> </a:t>
            </a:r>
            <a:r>
              <a:rPr lang="en-US" sz="1100" u="sng" dirty="0">
                <a:solidFill>
                  <a:srgbClr val="215E9E"/>
                </a:solidFill>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100" dirty="0">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USDA.</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letter</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must</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contain</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complainant’s</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name,</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address,</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telephone</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number,</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and</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(ASCR)</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about</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nature</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and</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date</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of</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an</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alleged</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civil</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rights</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violation.</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completed</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AD-3027</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form</a:t>
            </a:r>
            <a:r>
              <a:rPr lang="en-US" sz="1100" spc="-38"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indent="0">
              <a:spcBef>
                <a:spcPts val="0"/>
              </a:spcBef>
              <a:buNone/>
            </a:pPr>
            <a:r>
              <a:rPr lang="en-US" sz="1100" b="1" dirty="0">
                <a:latin typeface="Helvetica" panose="020B0604020202020204" pitchFamily="34" charset="0"/>
                <a:ea typeface="Arial" panose="020B0604020202020204" pitchFamily="34" charset="0"/>
                <a:cs typeface="Helvetica" panose="020B0604020202020204" pitchFamily="34" charset="0"/>
              </a:rPr>
              <a:t>1. mail:</a:t>
            </a:r>
          </a:p>
          <a:p>
            <a:pPr marL="0" indent="0">
              <a:spcBef>
                <a:spcPts val="0"/>
              </a:spcBef>
              <a:buNone/>
            </a:pPr>
            <a:r>
              <a:rPr lang="en-US" sz="1100" dirty="0">
                <a:latin typeface="Helvetica" panose="020B0604020202020204" pitchFamily="34" charset="0"/>
                <a:ea typeface="Arial" panose="020B0604020202020204" pitchFamily="34" charset="0"/>
                <a:cs typeface="Helvetica" panose="020B0604020202020204" pitchFamily="34" charset="0"/>
              </a:rPr>
              <a:t>U.S.</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Department</a:t>
            </a:r>
            <a:r>
              <a:rPr lang="en-US" sz="1100" spc="-53"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of</a:t>
            </a:r>
            <a:r>
              <a:rPr lang="en-US" sz="1100" spc="-56"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Agriculture</a:t>
            </a:r>
          </a:p>
          <a:p>
            <a:pPr marL="0" indent="0">
              <a:spcBef>
                <a:spcPts val="0"/>
              </a:spcBef>
              <a:buNone/>
            </a:pPr>
            <a:r>
              <a:rPr lang="en-US" sz="1100" dirty="0">
                <a:latin typeface="Helvetica" panose="020B0604020202020204" pitchFamily="34" charset="0"/>
                <a:ea typeface="Arial" panose="020B0604020202020204" pitchFamily="34" charset="0"/>
                <a:cs typeface="Helvetica" panose="020B0604020202020204" pitchFamily="34" charset="0"/>
              </a:rPr>
              <a:t>Office</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of</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the</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Assistant</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Secretary</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for</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Civil</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Rights</a:t>
            </a:r>
          </a:p>
          <a:p>
            <a:pPr marL="0" indent="0">
              <a:spcBef>
                <a:spcPts val="0"/>
              </a:spcBef>
              <a:buNone/>
            </a:pPr>
            <a:r>
              <a:rPr lang="en-US" sz="1100" dirty="0">
                <a:latin typeface="Helvetica" panose="020B0604020202020204" pitchFamily="34" charset="0"/>
                <a:ea typeface="Arial" panose="020B0604020202020204" pitchFamily="34" charset="0"/>
                <a:cs typeface="Helvetica" panose="020B0604020202020204" pitchFamily="34" charset="0"/>
              </a:rPr>
              <a:t>1400</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Independence</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Avenue,</a:t>
            </a:r>
            <a:r>
              <a:rPr lang="en-US" sz="1100" spc="94"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SW</a:t>
            </a:r>
          </a:p>
          <a:p>
            <a:pPr marL="0" indent="0">
              <a:spcBef>
                <a:spcPts val="0"/>
              </a:spcBef>
              <a:buNone/>
            </a:pPr>
            <a:r>
              <a:rPr lang="en-US" sz="1100" dirty="0">
                <a:latin typeface="Helvetica" panose="020B0604020202020204" pitchFamily="34" charset="0"/>
                <a:ea typeface="Arial" panose="020B0604020202020204" pitchFamily="34" charset="0"/>
                <a:cs typeface="Helvetica" panose="020B0604020202020204" pitchFamily="34" charset="0"/>
              </a:rPr>
              <a:t>Washington, D.C. 20250-9410; or</a:t>
            </a:r>
          </a:p>
          <a:p>
            <a:pPr marL="0" indent="0">
              <a:spcBef>
                <a:spcPts val="0"/>
              </a:spcBef>
              <a:buNone/>
            </a:pPr>
            <a:r>
              <a:rPr lang="en-US" sz="1100" b="1" dirty="0">
                <a:latin typeface="Helvetica" panose="020B0604020202020204" pitchFamily="34" charset="0"/>
                <a:ea typeface="Arial" panose="020B0604020202020204" pitchFamily="34" charset="0"/>
                <a:cs typeface="Helvetica" panose="020B0604020202020204" pitchFamily="34" charset="0"/>
              </a:rPr>
              <a:t>2. fax:</a:t>
            </a:r>
          </a:p>
          <a:p>
            <a:pPr marL="0" indent="0">
              <a:spcBef>
                <a:spcPts val="0"/>
              </a:spcBef>
              <a:buNone/>
            </a:pPr>
            <a:r>
              <a:rPr lang="en-US" sz="1100" dirty="0">
                <a:latin typeface="Helvetica" panose="020B0604020202020204" pitchFamily="34" charset="0"/>
                <a:ea typeface="Arial" panose="020B0604020202020204" pitchFamily="34" charset="0"/>
                <a:cs typeface="Helvetica" panose="020B0604020202020204" pitchFamily="34" charset="0"/>
              </a:rPr>
              <a:t>(833)</a:t>
            </a:r>
            <a:r>
              <a:rPr lang="en-US" sz="1100" spc="11"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256-1665</a:t>
            </a:r>
            <a:r>
              <a:rPr lang="en-US" sz="1100" spc="15"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or</a:t>
            </a:r>
            <a:r>
              <a:rPr lang="en-US" sz="1100" spc="15"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(202)</a:t>
            </a:r>
            <a:r>
              <a:rPr lang="en-US" sz="1100" spc="15" dirty="0">
                <a:latin typeface="Helvetica" panose="020B0604020202020204" pitchFamily="34" charset="0"/>
                <a:ea typeface="Arial" panose="020B0604020202020204" pitchFamily="34" charset="0"/>
                <a:cs typeface="Helvetica" panose="020B0604020202020204" pitchFamily="34" charset="0"/>
              </a:rPr>
              <a:t> </a:t>
            </a:r>
            <a:r>
              <a:rPr lang="en-US" sz="1100" dirty="0">
                <a:latin typeface="Helvetica" panose="020B0604020202020204" pitchFamily="34" charset="0"/>
                <a:ea typeface="Arial" panose="020B0604020202020204" pitchFamily="34" charset="0"/>
                <a:cs typeface="Helvetica" panose="020B0604020202020204" pitchFamily="34" charset="0"/>
              </a:rPr>
              <a:t>690-7442;</a:t>
            </a:r>
            <a:r>
              <a:rPr lang="en-US" sz="1100" spc="15" dirty="0">
                <a:latin typeface="Helvetica" panose="020B0604020202020204" pitchFamily="34" charset="0"/>
                <a:ea typeface="Arial" panose="020B0604020202020204" pitchFamily="34" charset="0"/>
                <a:cs typeface="Helvetica" panose="020B0604020202020204" pitchFamily="34" charset="0"/>
              </a:rPr>
              <a:t> </a:t>
            </a:r>
            <a:r>
              <a:rPr lang="en-US" sz="1100" spc="-19" dirty="0">
                <a:latin typeface="Helvetica" panose="020B0604020202020204" pitchFamily="34" charset="0"/>
                <a:ea typeface="Arial" panose="020B0604020202020204" pitchFamily="34" charset="0"/>
                <a:cs typeface="Helvetica" panose="020B0604020202020204" pitchFamily="34" charset="0"/>
              </a:rPr>
              <a:t>or</a:t>
            </a:r>
            <a:endParaRPr lang="en-US" sz="1100" dirty="0">
              <a:latin typeface="Helvetica" panose="020B0604020202020204" pitchFamily="34" charset="0"/>
              <a:ea typeface="Arial" panose="020B0604020202020204" pitchFamily="34" charset="0"/>
              <a:cs typeface="Helvetica" panose="020B0604020202020204" pitchFamily="34" charset="0"/>
            </a:endParaRPr>
          </a:p>
          <a:p>
            <a:pPr marL="0" indent="0">
              <a:spcBef>
                <a:spcPts val="0"/>
              </a:spcBef>
              <a:buNone/>
            </a:pPr>
            <a:r>
              <a:rPr lang="en-US" sz="1100" b="1" dirty="0">
                <a:latin typeface="Helvetica" panose="020B0604020202020204" pitchFamily="34" charset="0"/>
                <a:ea typeface="Arial" panose="020B0604020202020204" pitchFamily="34" charset="0"/>
                <a:cs typeface="Helvetica" panose="020B0604020202020204" pitchFamily="34" charset="0"/>
              </a:rPr>
              <a:t>3. email:</a:t>
            </a:r>
            <a:br>
              <a:rPr lang="en-US" sz="11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1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Program.Intake@usda.gov</a:t>
            </a:r>
            <a:endParaRPr lang="en-US" sz="1100" dirty="0">
              <a:latin typeface="Helvetica" panose="020B0604020202020204" pitchFamily="34" charset="0"/>
              <a:ea typeface="Arial" panose="020B0604020202020204" pitchFamily="34" charset="0"/>
              <a:cs typeface="Helvetica" panose="020B0604020202020204" pitchFamily="34" charset="0"/>
            </a:endParaRPr>
          </a:p>
          <a:p>
            <a:pPr marL="0" indent="0">
              <a:spcBef>
                <a:spcPts val="806"/>
              </a:spcBef>
              <a:buNone/>
            </a:pPr>
            <a:r>
              <a:rPr lang="en-US" sz="1100" dirty="0">
                <a:latin typeface="Helvetica" panose="020B0604020202020204" pitchFamily="34" charset="0"/>
                <a:ea typeface="Century Gothic" panose="020B0502020202020204" pitchFamily="34" charset="0"/>
                <a:cs typeface="Helvetica" panose="020B0604020202020204" pitchFamily="34" charset="0"/>
              </a:rPr>
              <a:t>This</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dirty="0">
                <a:latin typeface="Helvetica" panose="020B0604020202020204" pitchFamily="34" charset="0"/>
                <a:ea typeface="Century Gothic" panose="020B0502020202020204" pitchFamily="34" charset="0"/>
                <a:cs typeface="Helvetica" panose="020B0604020202020204" pitchFamily="34" charset="0"/>
              </a:rPr>
              <a:t>institution</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dirty="0">
                <a:latin typeface="Helvetica" panose="020B0604020202020204" pitchFamily="34" charset="0"/>
                <a:ea typeface="Century Gothic" panose="020B0502020202020204" pitchFamily="34" charset="0"/>
                <a:cs typeface="Helvetica" panose="020B0604020202020204" pitchFamily="34" charset="0"/>
              </a:rPr>
              <a:t>is</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dirty="0">
                <a:latin typeface="Helvetica" panose="020B0604020202020204" pitchFamily="34" charset="0"/>
                <a:ea typeface="Century Gothic" panose="020B0502020202020204" pitchFamily="34" charset="0"/>
                <a:cs typeface="Helvetica" panose="020B0604020202020204" pitchFamily="34" charset="0"/>
              </a:rPr>
              <a:t>an</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dirty="0">
                <a:latin typeface="Helvetica" panose="020B0604020202020204" pitchFamily="34" charset="0"/>
                <a:ea typeface="Century Gothic" panose="020B0502020202020204" pitchFamily="34" charset="0"/>
                <a:cs typeface="Helvetica" panose="020B0604020202020204" pitchFamily="34" charset="0"/>
              </a:rPr>
              <a:t>equal</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dirty="0">
                <a:latin typeface="Helvetica" panose="020B0604020202020204" pitchFamily="34" charset="0"/>
                <a:ea typeface="Century Gothic" panose="020B0502020202020204" pitchFamily="34" charset="0"/>
                <a:cs typeface="Helvetica" panose="020B0604020202020204" pitchFamily="34" charset="0"/>
              </a:rPr>
              <a:t>opportunity</a:t>
            </a:r>
            <a:r>
              <a:rPr lang="en-US" sz="1100" spc="146" dirty="0">
                <a:latin typeface="Helvetica" panose="020B0604020202020204" pitchFamily="34" charset="0"/>
                <a:ea typeface="Century Gothic" panose="020B0502020202020204" pitchFamily="34" charset="0"/>
                <a:cs typeface="Helvetica" panose="020B0604020202020204" pitchFamily="34" charset="0"/>
              </a:rPr>
              <a:t> </a:t>
            </a:r>
            <a:r>
              <a:rPr lang="en-US" sz="1100" spc="-8" dirty="0">
                <a:latin typeface="Helvetica" panose="020B0604020202020204" pitchFamily="34" charset="0"/>
                <a:ea typeface="Century Gothic" panose="020B0502020202020204" pitchFamily="34" charset="0"/>
                <a:cs typeface="Helvetica" panose="020B0604020202020204" pitchFamily="34" charset="0"/>
              </a:rPr>
              <a:t>provider.</a:t>
            </a:r>
            <a:endParaRPr lang="en-US" sz="1100" dirty="0">
              <a:latin typeface="Helvetica" panose="020B0604020202020204" pitchFamily="34" charset="0"/>
              <a:ea typeface="Century Gothic" panose="020B0502020202020204" pitchFamily="34" charset="0"/>
              <a:cs typeface="Helvetica" panose="020B0604020202020204" pitchFamily="34" charset="0"/>
            </a:endParaRPr>
          </a:p>
          <a:p>
            <a:endParaRPr lang="en-US" sz="11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7" name="Rectangle 4199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9" name="Freeform: Shape 4199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1" name="Arc 4200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p:cNvSpPr>
            <a:spLocks noGrp="1"/>
          </p:cNvSpPr>
          <p:nvPr>
            <p:ph idx="1"/>
          </p:nvPr>
        </p:nvSpPr>
        <p:spPr>
          <a:xfrm>
            <a:off x="3335481" y="591344"/>
            <a:ext cx="5179868" cy="5585619"/>
          </a:xfrm>
        </p:spPr>
        <p:txBody>
          <a:bodyPr anchor="ctr">
            <a:normAutofit/>
          </a:bodyPr>
          <a:lstStyle/>
          <a:p>
            <a:pPr marL="0" indent="0">
              <a:buNone/>
            </a:pPr>
            <a:r>
              <a:rPr lang="en-US" sz="3200" dirty="0">
                <a:latin typeface="Helvetica" panose="020B0604020202020204" pitchFamily="34" charset="0"/>
                <a:cs typeface="Helvetica" panose="020B0604020202020204" pitchFamily="34" charset="0"/>
              </a:rPr>
              <a:t>“The growth and development of people is the highest calling of leadership.” - Harvey S. Firestone</a:t>
            </a:r>
          </a:p>
        </p:txBody>
      </p:sp>
      <p:sp>
        <p:nvSpPr>
          <p:cNvPr id="41990" name="AutoShape 6" descr="http://www.evrardmakon.com/wp-content/uploads/2011/12/Business-Growth-Business-Coach-Business-Development.jpg"/>
          <p:cNvSpPr>
            <a:spLocks noChangeAspect="1" noChangeArrowheads="1"/>
          </p:cNvSpPr>
          <p:nvPr/>
        </p:nvSpPr>
        <p:spPr bwMode="auto">
          <a:xfrm>
            <a:off x="155575" y="-1485900"/>
            <a:ext cx="3810000" cy="31051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992" name="AutoShape 8" descr="http://www.evrardmakon.com/wp-content/uploads/2011/12/Business-Growth-Business-Coach-Business-Development.jpg"/>
          <p:cNvSpPr>
            <a:spLocks noChangeAspect="1" noChangeArrowheads="1"/>
          </p:cNvSpPr>
          <p:nvPr/>
        </p:nvSpPr>
        <p:spPr bwMode="auto">
          <a:xfrm>
            <a:off x="155575" y="-1485900"/>
            <a:ext cx="3810000" cy="31051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8077199" y="5546724"/>
            <a:ext cx="575449" cy="358562"/>
          </a:xfrm>
          <a:prstGeom prst="rect">
            <a:avLst/>
          </a:prstGeom>
          <a:solidFill>
            <a:schemeClr val="bg1"/>
          </a:solidFill>
        </p:spPr>
        <p:txBody>
          <a:bodyPr wrap="square" rtlCol="0">
            <a:spAutoFit/>
          </a:bodyPr>
          <a:lstStyle/>
          <a:p>
            <a:endParaRPr lang="en-US" dirty="0"/>
          </a:p>
        </p:txBody>
      </p:sp>
      <p:pic>
        <p:nvPicPr>
          <p:cNvPr id="10" name="Graphic 41995" descr="An icon of three people standing and an arrow that is pointing up diagonally.">
            <a:extLst>
              <a:ext uri="{FF2B5EF4-FFF2-40B4-BE49-F238E27FC236}">
                <a16:creationId xmlns:a16="http://schemas.microsoft.com/office/drawing/2014/main" id="{ACCFD28D-1660-8870-FB17-F6A5941BED02}"/>
              </a:ext>
            </a:extLst>
          </p:cNvPr>
          <p:cNvPicPr>
            <a:picLocks noChangeAspect="1"/>
          </p:cNvPicPr>
          <p:nvPr/>
        </p:nvPicPr>
        <p:blipFill>
          <a:blip r:embed="rId3">
            <a:biLevel thresh="2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4568" y="2010966"/>
            <a:ext cx="2746373" cy="2746373"/>
          </a:xfrm>
          <a:prstGeom prst="rect">
            <a:avLst/>
          </a:prstGeom>
          <a:noFill/>
          <a:ln>
            <a:noFill/>
          </a:ln>
        </p:spPr>
      </p:pic>
      <p:sp>
        <p:nvSpPr>
          <p:cNvPr id="3" name="Title 2">
            <a:extLst>
              <a:ext uri="{FF2B5EF4-FFF2-40B4-BE49-F238E27FC236}">
                <a16:creationId xmlns:a16="http://schemas.microsoft.com/office/drawing/2014/main" id="{860B442E-8020-2F05-E371-8C905D5C9B10}"/>
              </a:ext>
            </a:extLst>
          </p:cNvPr>
          <p:cNvSpPr>
            <a:spLocks noGrp="1"/>
          </p:cNvSpPr>
          <p:nvPr>
            <p:ph type="title"/>
          </p:nvPr>
        </p:nvSpPr>
        <p:spPr>
          <a:xfrm>
            <a:off x="628651" y="681236"/>
            <a:ext cx="1652775" cy="1325563"/>
          </a:xfrm>
        </p:spPr>
        <p:txBody>
          <a:bodyPr/>
          <a:lstStyle/>
          <a:p>
            <a:r>
              <a:rPr lang="en-US" b="1" dirty="0">
                <a:solidFill>
                  <a:schemeClr val="bg1"/>
                </a:solidFill>
                <a:latin typeface="Helvetica" panose="020B0604020202020204" pitchFamily="34" charset="0"/>
                <a:cs typeface="Helvetica" panose="020B0604020202020204" pitchFamily="34" charset="0"/>
              </a:rPr>
              <a:t>Quote</a:t>
            </a:r>
          </a:p>
        </p:txBody>
      </p:sp>
    </p:spTree>
    <p:extLst>
      <p:ext uri="{BB962C8B-B14F-4D97-AF65-F5344CB8AC3E}">
        <p14:creationId xmlns:p14="http://schemas.microsoft.com/office/powerpoint/2010/main" val="127429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2B84-DF63-D712-AFB3-D3B8E7FB955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Time is Now!</a:t>
            </a:r>
          </a:p>
        </p:txBody>
      </p:sp>
      <p:sp>
        <p:nvSpPr>
          <p:cNvPr id="3" name="Content Placeholder 2">
            <a:extLst>
              <a:ext uri="{FF2B5EF4-FFF2-40B4-BE49-F238E27FC236}">
                <a16:creationId xmlns:a16="http://schemas.microsoft.com/office/drawing/2014/main" id="{7334E190-1C47-D551-C68E-42C213D47053}"/>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What is the status of your team? </a:t>
            </a:r>
          </a:p>
          <a:p>
            <a:pPr lvl="1">
              <a:buFont typeface="Courier New" panose="02070309020205020404" pitchFamily="49" charset="0"/>
              <a:buChar char="o"/>
            </a:pPr>
            <a:r>
              <a:rPr lang="en-US" sz="2100" dirty="0">
                <a:effectLst/>
                <a:latin typeface="Helvetica" panose="020B0604020202020204" pitchFamily="34" charset="0"/>
                <a:cs typeface="Helvetica" panose="020B0604020202020204" pitchFamily="34" charset="0"/>
              </a:rPr>
              <a:t>Lots of new employees?</a:t>
            </a:r>
          </a:p>
          <a:p>
            <a:pPr lvl="1">
              <a:buFont typeface="Courier New" panose="02070309020205020404" pitchFamily="49" charset="0"/>
              <a:buChar char="o"/>
            </a:pPr>
            <a:r>
              <a:rPr lang="en-US" sz="2100" dirty="0">
                <a:effectLst/>
                <a:latin typeface="Helvetica" panose="020B0604020202020204" pitchFamily="34" charset="0"/>
                <a:cs typeface="Helvetica" panose="020B0604020202020204" pitchFamily="34" charset="0"/>
              </a:rPr>
              <a:t>Retirements?</a:t>
            </a:r>
          </a:p>
          <a:p>
            <a:pPr lvl="1">
              <a:buFont typeface="Courier New" panose="02070309020205020404" pitchFamily="49" charset="0"/>
              <a:buChar char="o"/>
            </a:pPr>
            <a:r>
              <a:rPr lang="en-US" sz="2100" dirty="0">
                <a:effectLst/>
                <a:latin typeface="Helvetica" panose="020B0604020202020204" pitchFamily="34" charset="0"/>
                <a:cs typeface="Helvetica" panose="020B0604020202020204" pitchFamily="34" charset="0"/>
              </a:rPr>
              <a:t>Resignations?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400" dirty="0">
                <a:effectLst/>
                <a:latin typeface="Helvetica" panose="020B0604020202020204" pitchFamily="34" charset="0"/>
                <a:cs typeface="Helvetica" panose="020B0604020202020204" pitchFamily="34" charset="0"/>
              </a:rPr>
              <a:t>Challenge:</a:t>
            </a:r>
          </a:p>
          <a:p>
            <a:pPr lvl="1">
              <a:buFont typeface="Courier New" panose="02070309020205020404" pitchFamily="49" charset="0"/>
              <a:buChar char="o"/>
            </a:pPr>
            <a:r>
              <a:rPr lang="en-US" sz="2100" dirty="0">
                <a:effectLst/>
                <a:latin typeface="Helvetica" panose="020B0604020202020204" pitchFamily="34" charset="0"/>
                <a:cs typeface="Helvetica" panose="020B0604020202020204" pitchFamily="34" charset="0"/>
              </a:rPr>
              <a:t>Develop team members internally</a:t>
            </a:r>
          </a:p>
          <a:p>
            <a:pPr lvl="1">
              <a:buFont typeface="Courier New" panose="02070309020205020404" pitchFamily="49" charset="0"/>
              <a:buChar char="o"/>
            </a:pPr>
            <a:r>
              <a:rPr lang="en-US" sz="2100" dirty="0">
                <a:effectLst/>
                <a:latin typeface="Helvetica" panose="020B0604020202020204" pitchFamily="34" charset="0"/>
                <a:cs typeface="Helvetica" panose="020B0604020202020204" pitchFamily="34" charset="0"/>
              </a:rPr>
              <a:t>Attract team members externally</a:t>
            </a:r>
          </a:p>
        </p:txBody>
      </p:sp>
      <p:cxnSp>
        <p:nvCxnSpPr>
          <p:cNvPr id="5" name="Straight Connector 4">
            <a:extLst>
              <a:ext uri="{FF2B5EF4-FFF2-40B4-BE49-F238E27FC236}">
                <a16:creationId xmlns:a16="http://schemas.microsoft.com/office/drawing/2014/main" id="{8C0C0996-22FC-34A7-D376-7AD441440397}"/>
              </a:ext>
              <a:ext uri="{C183D7F6-B498-43B3-948B-1728B52AA6E4}">
                <adec:decorative xmlns:adec="http://schemas.microsoft.com/office/drawing/2017/decorative" val="1"/>
              </a:ext>
            </a:extLst>
          </p:cNvPr>
          <p:cNvCxnSpPr/>
          <p:nvPr/>
        </p:nvCxnSpPr>
        <p:spPr>
          <a:xfrm>
            <a:off x="628650" y="1443835"/>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2164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AE00-64D1-A669-0863-993B2A6E77E9}"/>
              </a:ext>
            </a:extLst>
          </p:cNvPr>
          <p:cNvSpPr>
            <a:spLocks noGrp="1"/>
          </p:cNvSpPr>
          <p:nvPr>
            <p:ph type="title"/>
          </p:nvPr>
        </p:nvSpPr>
        <p:spPr>
          <a:xfrm>
            <a:off x="448965" y="687480"/>
            <a:ext cx="6740470" cy="994172"/>
          </a:xfrm>
        </p:spPr>
        <p:txBody>
          <a:bodyPr>
            <a:noAutofit/>
          </a:bodyPr>
          <a:lstStyle/>
          <a:p>
            <a:pPr algn="ctr"/>
            <a:r>
              <a:rPr lang="en-US" sz="3600" dirty="0">
                <a:latin typeface="Helvetica" panose="020B0604020202020204" pitchFamily="34" charset="0"/>
                <a:cs typeface="Helvetica" panose="020B0604020202020204" pitchFamily="34" charset="0"/>
              </a:rPr>
              <a:t>Virginia Director Mentoring Program Goals  </a:t>
            </a:r>
          </a:p>
        </p:txBody>
      </p:sp>
      <p:sp>
        <p:nvSpPr>
          <p:cNvPr id="3" name="Subtitle 2">
            <a:extLst>
              <a:ext uri="{FF2B5EF4-FFF2-40B4-BE49-F238E27FC236}">
                <a16:creationId xmlns:a16="http://schemas.microsoft.com/office/drawing/2014/main" id="{77D5B476-6A23-A3CE-C371-BCDEB9398D57}"/>
              </a:ext>
            </a:extLst>
          </p:cNvPr>
          <p:cNvSpPr>
            <a:spLocks noGrp="1"/>
          </p:cNvSpPr>
          <p:nvPr>
            <p:ph idx="1"/>
          </p:nvPr>
        </p:nvSpPr>
        <p:spPr>
          <a:xfrm>
            <a:off x="852321" y="2227943"/>
            <a:ext cx="5033221" cy="4407862"/>
          </a:xfrm>
        </p:spPr>
        <p:txBody>
          <a:bodyPr anchor="ctr">
            <a:noAutofit/>
          </a:bodyPr>
          <a:lstStyle/>
          <a:p>
            <a:r>
              <a:rPr lang="en-US" sz="2400" dirty="0">
                <a:latin typeface="Helvetica" panose="020B0604020202020204" pitchFamily="34" charset="0"/>
                <a:cs typeface="Helvetica" panose="020B0604020202020204" pitchFamily="34" charset="0"/>
              </a:rPr>
              <a:t>Developing leadership,</a:t>
            </a:r>
          </a:p>
          <a:p>
            <a:r>
              <a:rPr lang="en-US" sz="2400" dirty="0">
                <a:latin typeface="Helvetica" panose="020B0604020202020204" pitchFamily="34" charset="0"/>
                <a:cs typeface="Helvetica" panose="020B0604020202020204" pitchFamily="34" charset="0"/>
              </a:rPr>
              <a:t>Increasing core competency,</a:t>
            </a:r>
          </a:p>
          <a:p>
            <a:r>
              <a:rPr lang="en-US" sz="2400" dirty="0">
                <a:latin typeface="Helvetica" panose="020B0604020202020204" pitchFamily="34" charset="0"/>
                <a:cs typeface="Helvetica" panose="020B0604020202020204" pitchFamily="34" charset="0"/>
              </a:rPr>
              <a:t>Increasing engagement among employees,</a:t>
            </a:r>
          </a:p>
          <a:p>
            <a:r>
              <a:rPr lang="en-US" sz="2400" dirty="0">
                <a:latin typeface="Helvetica" panose="020B0604020202020204" pitchFamily="34" charset="0"/>
                <a:cs typeface="Helvetica" panose="020B0604020202020204" pitchFamily="34" charset="0"/>
              </a:rPr>
              <a:t>Developing an employee succession plan,</a:t>
            </a:r>
          </a:p>
          <a:p>
            <a:r>
              <a:rPr lang="en-US" sz="2400" dirty="0">
                <a:latin typeface="Helvetica" panose="020B0604020202020204" pitchFamily="34" charset="0"/>
                <a:cs typeface="Helvetica" panose="020B0604020202020204" pitchFamily="34" charset="0"/>
              </a:rPr>
              <a:t>Promoting diversity and inclusion,</a:t>
            </a:r>
          </a:p>
          <a:p>
            <a:r>
              <a:rPr lang="en-US" sz="2400" dirty="0">
                <a:latin typeface="Helvetica" panose="020B0604020202020204" pitchFamily="34" charset="0"/>
                <a:cs typeface="Helvetica" panose="020B0604020202020204" pitchFamily="34" charset="0"/>
              </a:rPr>
              <a:t>Attracting and retaining top talent,</a:t>
            </a:r>
          </a:p>
          <a:p>
            <a:r>
              <a:rPr lang="en-US" sz="2400" dirty="0">
                <a:latin typeface="Helvetica" panose="020B0604020202020204" pitchFamily="34" charset="0"/>
                <a:cs typeface="Helvetica" panose="020B0604020202020204" pitchFamily="34" charset="0"/>
              </a:rPr>
              <a:t>Building future leaders and high potential employees, and</a:t>
            </a:r>
          </a:p>
          <a:p>
            <a:r>
              <a:rPr lang="en-US" sz="2400" dirty="0">
                <a:latin typeface="Helvetica" panose="020B0604020202020204" pitchFamily="34" charset="0"/>
                <a:cs typeface="Helvetica" panose="020B0604020202020204" pitchFamily="34" charset="0"/>
              </a:rPr>
              <a:t>Reducing employee turnover.</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An icon of three people standing and an arrow that is pointing up diagonally.">
            <a:extLst>
              <a:ext uri="{FF2B5EF4-FFF2-40B4-BE49-F238E27FC236}">
                <a16:creationId xmlns:a16="http://schemas.microsoft.com/office/drawing/2014/main" id="{B5008CC9-69E7-74E3-3E07-5DAAFBCC98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3334942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CBAC-E55C-9717-FC6B-DBA9DAD1962B}"/>
              </a:ext>
            </a:extLst>
          </p:cNvPr>
          <p:cNvSpPr>
            <a:spLocks noGrp="1"/>
          </p:cNvSpPr>
          <p:nvPr>
            <p:ph type="title"/>
          </p:nvPr>
        </p:nvSpPr>
        <p:spPr/>
        <p:txBody>
          <a:bodyPr/>
          <a:lstStyle/>
          <a:p>
            <a:r>
              <a:rPr lang="en-US" sz="3300" kern="1200" dirty="0">
                <a:solidFill>
                  <a:schemeClr val="tx1"/>
                </a:solidFill>
                <a:effectLst/>
                <a:latin typeface="Helvetica" panose="020B0604020202020204" pitchFamily="34" charset="0"/>
                <a:cs typeface="Helvetica" panose="020B0604020202020204" pitchFamily="34" charset="0"/>
              </a:rPr>
              <a:t>Virginia Director Mentoring Program –</a:t>
            </a:r>
            <a:br>
              <a:rPr lang="en-US" sz="3300" kern="1200" dirty="0">
                <a:solidFill>
                  <a:schemeClr val="tx1"/>
                </a:solidFill>
                <a:effectLst/>
                <a:latin typeface="Helvetica" panose="020B0604020202020204" pitchFamily="34" charset="0"/>
                <a:cs typeface="Helvetica" panose="020B0604020202020204" pitchFamily="34" charset="0"/>
              </a:rPr>
            </a:br>
            <a:r>
              <a:rPr lang="en-US" sz="3300" kern="1200" dirty="0">
                <a:solidFill>
                  <a:schemeClr val="tx1"/>
                </a:solidFill>
                <a:effectLst/>
                <a:latin typeface="Helvetica" panose="020B0604020202020204" pitchFamily="34" charset="0"/>
                <a:cs typeface="Helvetica" panose="020B0604020202020204" pitchFamily="34" charset="0"/>
              </a:rPr>
              <a:t>What’s Included? </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AA8DB713-A753-ECF4-F024-1DF79DF2B118}"/>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ICN’s Introduction to School Nutrition Leadership 30.5 hour course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Mentee paired with a current local SNP director mentor</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Highly qualified mentors; most have 10+ years </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VDOE consultant coordinator; central point of contact</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Training involves hands-on experiences</a:t>
            </a:r>
          </a:p>
        </p:txBody>
      </p:sp>
      <p:cxnSp>
        <p:nvCxnSpPr>
          <p:cNvPr id="4" name="Straight Connector 3">
            <a:extLst>
              <a:ext uri="{FF2B5EF4-FFF2-40B4-BE49-F238E27FC236}">
                <a16:creationId xmlns:a16="http://schemas.microsoft.com/office/drawing/2014/main" id="{BC72FF88-08C8-EF36-82E3-17E6710998BF}"/>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9365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18A0-2100-4078-82C0-AD8F1384DB3D}"/>
              </a:ext>
            </a:extLst>
          </p:cNvPr>
          <p:cNvSpPr>
            <a:spLocks noGrp="1"/>
          </p:cNvSpPr>
          <p:nvPr>
            <p:ph type="title"/>
          </p:nvPr>
        </p:nvSpPr>
        <p:spPr/>
        <p:txBody>
          <a:bodyPr/>
          <a:lstStyle/>
          <a:p>
            <a:r>
              <a:rPr lang="en-US" sz="3200" dirty="0">
                <a:latin typeface="Helvetica" panose="020B0604020202020204" pitchFamily="34" charset="0"/>
                <a:cs typeface="Helvetica" panose="020B0604020202020204" pitchFamily="34" charset="0"/>
              </a:rPr>
              <a:t>Virginia Director Mentoring Program –</a:t>
            </a:r>
            <a:br>
              <a:rPr lang="en-US" sz="3200" dirty="0">
                <a:latin typeface="Helvetica" panose="020B0604020202020204" pitchFamily="34" charset="0"/>
                <a:cs typeface="Helvetica" panose="020B0604020202020204" pitchFamily="34" charset="0"/>
              </a:rPr>
            </a:br>
            <a:r>
              <a:rPr lang="en-US" sz="3200" dirty="0">
                <a:latin typeface="Helvetica" panose="020B0604020202020204" pitchFamily="34" charset="0"/>
                <a:cs typeface="Helvetica" panose="020B0604020202020204" pitchFamily="34" charset="0"/>
              </a:rPr>
              <a:t>Dates </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C9B7AB5A-94EA-4C31-539E-2BDACBC43CC2}"/>
              </a:ext>
            </a:extLst>
          </p:cNvPr>
          <p:cNvSpPr>
            <a:spLocks noGrp="1"/>
          </p:cNvSpPr>
          <p:nvPr>
            <p:ph idx="1"/>
          </p:nvPr>
        </p:nvSpPr>
        <p:spPr/>
        <p:txBody>
          <a:bodyPr>
            <a:normAutofit/>
          </a:bodyPr>
          <a:lstStyle/>
          <a:p>
            <a:r>
              <a:rPr lang="en-US" sz="2000" dirty="0">
                <a:latin typeface="Helvetica" panose="020B0604020202020204" pitchFamily="34" charset="0"/>
                <a:cs typeface="Helvetica" panose="020B0604020202020204" pitchFamily="34" charset="0"/>
              </a:rPr>
              <a:t>October 20, 2023</a:t>
            </a:r>
          </a:p>
          <a:p>
            <a:pPr lvl="1">
              <a:spcBef>
                <a:spcPts val="750"/>
              </a:spcBef>
              <a:buFont typeface="Courier New" panose="02070309020205020404" pitchFamily="49" charset="0"/>
              <a:buChar char="o"/>
            </a:pPr>
            <a:r>
              <a:rPr lang="en-US" sz="2000" dirty="0">
                <a:effectLst/>
                <a:latin typeface="Helvetica" panose="020B0604020202020204" pitchFamily="34" charset="0"/>
                <a:cs typeface="Helvetica" panose="020B0604020202020204" pitchFamily="34" charset="0"/>
              </a:rPr>
              <a:t>Review Mentor applications and make selections</a:t>
            </a:r>
          </a:p>
          <a:p>
            <a:pPr lvl="0">
              <a:defRPr/>
            </a:pPr>
            <a:r>
              <a:rPr lang="en-US" sz="2000" dirty="0">
                <a:latin typeface="Helvetica" panose="020B0604020202020204" pitchFamily="34" charset="0"/>
                <a:cs typeface="Helvetica" panose="020B0604020202020204" pitchFamily="34" charset="0"/>
              </a:rPr>
              <a:t>October 23-27, 2023</a:t>
            </a:r>
          </a:p>
          <a:p>
            <a:pPr lvl="1">
              <a:spcBef>
                <a:spcPts val="750"/>
              </a:spcBef>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ICN’s ISNL training</a:t>
            </a:r>
          </a:p>
          <a:p>
            <a:r>
              <a:rPr lang="en-US" sz="2000" dirty="0">
                <a:latin typeface="Helvetica" panose="020B0604020202020204" pitchFamily="34" charset="0"/>
                <a:cs typeface="Helvetica" panose="020B0604020202020204" pitchFamily="34" charset="0"/>
              </a:rPr>
              <a:t>October 27, 2023</a:t>
            </a:r>
          </a:p>
          <a:p>
            <a:pPr lvl="1">
              <a:spcBef>
                <a:spcPts val="750"/>
              </a:spcBef>
              <a:buFont typeface="Courier New" panose="02070309020205020404" pitchFamily="49" charset="0"/>
              <a:buChar char="o"/>
            </a:pPr>
            <a:r>
              <a:rPr lang="en-US" sz="2000" dirty="0">
                <a:effectLst/>
                <a:latin typeface="Helvetica" panose="020B0604020202020204" pitchFamily="34" charset="0"/>
                <a:cs typeface="Helvetica" panose="020B0604020202020204" pitchFamily="34" charset="0"/>
              </a:rPr>
              <a:t>Mentees complete self-assessment</a:t>
            </a:r>
          </a:p>
          <a:p>
            <a:pPr lvl="0">
              <a:defRPr/>
            </a:pPr>
            <a:r>
              <a:rPr lang="en-US" sz="2000" dirty="0">
                <a:latin typeface="Helvetica" panose="020B0604020202020204" pitchFamily="34" charset="0"/>
                <a:cs typeface="Helvetica" panose="020B0604020202020204" pitchFamily="34" charset="0"/>
              </a:rPr>
              <a:t>October 27, 2023</a:t>
            </a:r>
          </a:p>
          <a:p>
            <a:pPr lvl="1">
              <a:spcBef>
                <a:spcPts val="750"/>
              </a:spcBef>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Mentor paired with Mentee</a:t>
            </a:r>
            <a:endParaRPr lang="en-US" sz="2000" dirty="0">
              <a:effectLst/>
              <a:latin typeface="Helvetica" panose="020B0604020202020204" pitchFamily="34" charset="0"/>
              <a:cs typeface="Helvetica"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000" dirty="0">
                <a:effectLst/>
                <a:latin typeface="Helvetica" panose="020B0604020202020204" pitchFamily="34" charset="0"/>
                <a:cs typeface="Helvetica" panose="020B0604020202020204" pitchFamily="34" charset="0"/>
              </a:rPr>
              <a:t>October 2023 – September 2024</a:t>
            </a:r>
          </a:p>
          <a:p>
            <a:pPr lvl="1">
              <a:spcBef>
                <a:spcPts val="750"/>
              </a:spcBef>
              <a:buFont typeface="Courier New" panose="02070309020205020404" pitchFamily="49" charset="0"/>
              <a:buChar char="o"/>
            </a:pPr>
            <a:r>
              <a:rPr lang="en-US" sz="2000" dirty="0">
                <a:effectLst/>
                <a:latin typeface="Helvetica" panose="020B0604020202020204" pitchFamily="34" charset="0"/>
                <a:cs typeface="Helvetica" panose="020B0604020202020204" pitchFamily="34" charset="0"/>
              </a:rPr>
              <a:t>Monthly meetings with Mentor &amp; Mentee</a:t>
            </a:r>
          </a:p>
        </p:txBody>
      </p:sp>
      <p:cxnSp>
        <p:nvCxnSpPr>
          <p:cNvPr id="4" name="Straight Connector 3">
            <a:extLst>
              <a:ext uri="{FF2B5EF4-FFF2-40B4-BE49-F238E27FC236}">
                <a16:creationId xmlns:a16="http://schemas.microsoft.com/office/drawing/2014/main" id="{BA5C275C-36F7-9DD0-8F8B-662098189B5E}"/>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885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757F-2EA9-7DB1-7DA1-35662C715C4E}"/>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Future Leaders and Followers</a:t>
            </a:r>
          </a:p>
        </p:txBody>
      </p:sp>
      <p:sp>
        <p:nvSpPr>
          <p:cNvPr id="3" name="Content Placeholder 2">
            <a:extLst>
              <a:ext uri="{FF2B5EF4-FFF2-40B4-BE49-F238E27FC236}">
                <a16:creationId xmlns:a16="http://schemas.microsoft.com/office/drawing/2014/main" id="{08791AD7-0494-AC81-43DB-B2F3F771ACA2}"/>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School division level</a:t>
            </a:r>
          </a:p>
          <a:p>
            <a:r>
              <a:rPr lang="en-US" sz="2400" dirty="0">
                <a:latin typeface="Helvetica" panose="020B0604020202020204" pitchFamily="34" charset="0"/>
                <a:cs typeface="Helvetica" panose="020B0604020202020204" pitchFamily="34" charset="0"/>
              </a:rPr>
              <a:t>Planning for your future</a:t>
            </a:r>
          </a:p>
        </p:txBody>
      </p:sp>
      <p:cxnSp>
        <p:nvCxnSpPr>
          <p:cNvPr id="4" name="Straight Connector 3">
            <a:extLst>
              <a:ext uri="{FF2B5EF4-FFF2-40B4-BE49-F238E27FC236}">
                <a16:creationId xmlns:a16="http://schemas.microsoft.com/office/drawing/2014/main" id="{5252E935-102F-654F-77C7-B916B9635B03}"/>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02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0578" y="374901"/>
            <a:ext cx="3733482" cy="1374344"/>
          </a:xfrm>
        </p:spPr>
        <p:txBody>
          <a:bodyPr>
            <a:normAutofit/>
          </a:bodyPr>
          <a:lstStyle/>
          <a:p>
            <a:r>
              <a:rPr lang="en-US" sz="2400" b="1" dirty="0">
                <a:solidFill>
                  <a:schemeClr val="tx2"/>
                </a:solidFill>
                <a:latin typeface="Helvetica" panose="020B0604020202020204" pitchFamily="34" charset="0"/>
                <a:cs typeface="Helvetica" panose="020B0604020202020204" pitchFamily="34" charset="0"/>
              </a:rPr>
              <a:t>USDA Professional Standards</a:t>
            </a:r>
          </a:p>
        </p:txBody>
      </p:sp>
      <p:pic>
        <p:nvPicPr>
          <p:cNvPr id="7" name="Graphic 6" descr="An icon of a person in a suit.">
            <a:extLst>
              <a:ext uri="{FF2B5EF4-FFF2-40B4-BE49-F238E27FC236}">
                <a16:creationId xmlns:a16="http://schemas.microsoft.com/office/drawing/2014/main" id="{98EA36D3-9CDF-F2D9-BB0E-D888E3E782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534" y="2230670"/>
            <a:ext cx="2746373" cy="2746373"/>
          </a:xfrm>
          <a:prstGeom prst="rect">
            <a:avLst/>
          </a:prstGeom>
        </p:spPr>
      </p:pic>
      <p:sp>
        <p:nvSpPr>
          <p:cNvPr id="3" name="Content Placeholder 2"/>
          <p:cNvSpPr>
            <a:spLocks noGrp="1"/>
          </p:cNvSpPr>
          <p:nvPr>
            <p:ph idx="1"/>
          </p:nvPr>
        </p:nvSpPr>
        <p:spPr>
          <a:xfrm>
            <a:off x="4567929" y="1443836"/>
            <a:ext cx="4127105" cy="5191970"/>
          </a:xfrm>
        </p:spPr>
        <p:txBody>
          <a:bodyPr anchor="ctr">
            <a:normAutofit/>
          </a:bodyPr>
          <a:lstStyle/>
          <a:p>
            <a:r>
              <a:rPr lang="en-US" sz="1800" dirty="0">
                <a:solidFill>
                  <a:schemeClr val="tx2"/>
                </a:solidFill>
                <a:latin typeface="Helvetica" panose="020B0604020202020204" pitchFamily="34" charset="0"/>
                <a:cs typeface="Helvetica" panose="020B0604020202020204" pitchFamily="34" charset="0"/>
              </a:rPr>
              <a:t>All Directors</a:t>
            </a:r>
          </a:p>
          <a:p>
            <a:pPr lvl="1">
              <a:buFont typeface="Courier New" panose="02070309020205020404" pitchFamily="49" charset="0"/>
              <a:buChar char="o"/>
            </a:pPr>
            <a:r>
              <a:rPr lang="en-US" dirty="0">
                <a:solidFill>
                  <a:schemeClr val="tx2"/>
                </a:solidFill>
                <a:latin typeface="Helvetica" panose="020B0604020202020204" pitchFamily="34" charset="0"/>
                <a:cs typeface="Helvetica" panose="020B0604020202020204" pitchFamily="34" charset="0"/>
              </a:rPr>
              <a:t>At least 12 hours, in addition to food safety training required in first year of employment</a:t>
            </a:r>
          </a:p>
          <a:p>
            <a:r>
              <a:rPr lang="en-US" sz="1800" dirty="0">
                <a:solidFill>
                  <a:schemeClr val="tx2"/>
                </a:solidFill>
                <a:latin typeface="Helvetica" panose="020B0604020202020204" pitchFamily="34" charset="0"/>
                <a:cs typeface="Helvetica" panose="020B0604020202020204" pitchFamily="34" charset="0"/>
              </a:rPr>
              <a:t>All Managers</a:t>
            </a:r>
          </a:p>
          <a:p>
            <a:pPr lvl="1">
              <a:buFont typeface="Courier New" panose="02070309020205020404" pitchFamily="49" charset="0"/>
              <a:buChar char="o"/>
            </a:pPr>
            <a:r>
              <a:rPr lang="en-US" dirty="0">
                <a:solidFill>
                  <a:schemeClr val="tx2"/>
                </a:solidFill>
                <a:latin typeface="Helvetica" panose="020B0604020202020204" pitchFamily="34" charset="0"/>
                <a:cs typeface="Helvetica" panose="020B0604020202020204" pitchFamily="34" charset="0"/>
              </a:rPr>
              <a:t>At least 10 hours annually</a:t>
            </a:r>
          </a:p>
          <a:p>
            <a:r>
              <a:rPr lang="en-US" sz="1800" dirty="0">
                <a:solidFill>
                  <a:schemeClr val="tx2"/>
                </a:solidFill>
                <a:latin typeface="Helvetica" panose="020B0604020202020204" pitchFamily="34" charset="0"/>
                <a:cs typeface="Helvetica" panose="020B0604020202020204" pitchFamily="34" charset="0"/>
              </a:rPr>
              <a:t>All Work Staff (at least 20 hours or more/week)</a:t>
            </a:r>
          </a:p>
          <a:p>
            <a:pPr lvl="1">
              <a:buFont typeface="Courier New" panose="02070309020205020404" pitchFamily="49" charset="0"/>
              <a:buChar char="o"/>
            </a:pPr>
            <a:r>
              <a:rPr lang="en-US" dirty="0">
                <a:solidFill>
                  <a:schemeClr val="tx2"/>
                </a:solidFill>
                <a:latin typeface="Helvetica" panose="020B0604020202020204" pitchFamily="34" charset="0"/>
                <a:cs typeface="Helvetica" panose="020B0604020202020204" pitchFamily="34" charset="0"/>
              </a:rPr>
              <a:t>At least 6 hours annually</a:t>
            </a:r>
          </a:p>
          <a:p>
            <a:r>
              <a:rPr lang="en-US" sz="1800" dirty="0">
                <a:solidFill>
                  <a:schemeClr val="tx2"/>
                </a:solidFill>
                <a:latin typeface="Helvetica" panose="020B0604020202020204" pitchFamily="34" charset="0"/>
                <a:cs typeface="Helvetica" panose="020B0604020202020204" pitchFamily="34" charset="0"/>
              </a:rPr>
              <a:t>Part-Time Staff</a:t>
            </a:r>
          </a:p>
          <a:p>
            <a:pPr lvl="1">
              <a:buFont typeface="Courier New" panose="02070309020205020404" pitchFamily="49" charset="0"/>
              <a:buChar char="o"/>
            </a:pPr>
            <a:r>
              <a:rPr lang="en-US" dirty="0">
                <a:solidFill>
                  <a:schemeClr val="tx2"/>
                </a:solidFill>
                <a:latin typeface="Helvetica" panose="020B0604020202020204" pitchFamily="34" charset="0"/>
                <a:cs typeface="Helvetica" panose="020B0604020202020204" pitchFamily="34" charset="0"/>
              </a:rPr>
              <a:t>At least 4 hours annually, regardless of number of hours worked</a:t>
            </a:r>
            <a:endParaRPr lang="en-US" sz="1800" dirty="0">
              <a:solidFill>
                <a:schemeClr val="tx2"/>
              </a:solidFill>
              <a:latin typeface="Helvetica" panose="020B0604020202020204" pitchFamily="34" charset="0"/>
              <a:cs typeface="Helvetica" panose="020B0604020202020204" pitchFamily="34" charset="0"/>
            </a:endParaRPr>
          </a:p>
          <a:p>
            <a:pPr marL="0" indent="0">
              <a:buNone/>
            </a:pPr>
            <a:r>
              <a:rPr lang="en-US" sz="1800" dirty="0">
                <a:solidFill>
                  <a:schemeClr val="tx2"/>
                </a:solidFill>
                <a:latin typeface="Helvetica" panose="020B0604020202020204" pitchFamily="34" charset="0"/>
                <a:cs typeface="Helvetica" panose="020B0604020202020204" pitchFamily="34" charset="0"/>
              </a:rPr>
              <a:t>*Some states and divisions have higher educational standards</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31030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7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771525" y="1967266"/>
            <a:ext cx="1971675" cy="2547257"/>
          </a:xfrm>
          <a:noFill/>
        </p:spPr>
        <p:txBody>
          <a:bodyPr vert="horz" lIns="91440" tIns="45720" rIns="91440" bIns="45720" rtlCol="0" anchor="ctr">
            <a:normAutofit/>
          </a:bodyPr>
          <a:lstStyle/>
          <a:p>
            <a:pPr algn="ctr" defTabSz="914400"/>
            <a:r>
              <a:rPr lang="en-US" sz="3100" kern="1200" dirty="0">
                <a:solidFill>
                  <a:srgbClr val="FFFFFF"/>
                </a:solidFill>
                <a:latin typeface="Helvetica" panose="020B0604020202020204" pitchFamily="34" charset="0"/>
                <a:cs typeface="Helvetica" panose="020B0604020202020204" pitchFamily="34" charset="0"/>
              </a:rPr>
              <a:t>Establish a Path; Define the Process</a:t>
            </a:r>
          </a:p>
        </p:txBody>
      </p:sp>
      <p:pic>
        <p:nvPicPr>
          <p:cNvPr id="65560" name="Graphic 65559" descr="An icon of arrows leading to shapes to show a process.">
            <a:extLst>
              <a:ext uri="{FF2B5EF4-FFF2-40B4-BE49-F238E27FC236}">
                <a16:creationId xmlns:a16="http://schemas.microsoft.com/office/drawing/2014/main" id="{87262E84-1A46-C2A3-FB8D-9921715819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82987" y="885073"/>
            <a:ext cx="5085525" cy="5085525"/>
          </a:xfrm>
          <a:prstGeom prst="rect">
            <a:avLst/>
          </a:prstGeom>
        </p:spPr>
      </p:pic>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
        <p:nvSpPr>
          <p:cNvPr id="65538" name="AutoShape 2" descr="http://www.fidelisartprints.com/wp-content/uploads/2011/09/marekting-plan-create.jpg"/>
          <p:cNvSpPr>
            <a:spLocks noChangeAspect="1" noChangeArrowheads="1"/>
          </p:cNvSpPr>
          <p:nvPr/>
        </p:nvSpPr>
        <p:spPr bwMode="auto">
          <a:xfrm>
            <a:off x="155575" y="-1257300"/>
            <a:ext cx="4152900" cy="26193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00201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D5E4-AFBC-2A14-8554-4B06FD170F6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Reflection…</a:t>
            </a:r>
          </a:p>
        </p:txBody>
      </p:sp>
      <p:sp>
        <p:nvSpPr>
          <p:cNvPr id="3" name="Content Placeholder 2">
            <a:extLst>
              <a:ext uri="{FF2B5EF4-FFF2-40B4-BE49-F238E27FC236}">
                <a16:creationId xmlns:a16="http://schemas.microsoft.com/office/drawing/2014/main" id="{B30A1A2C-F27F-0060-FA95-20B325DA69B0}"/>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What mentoring did you receive to for your  leadership position?</a:t>
            </a:r>
          </a:p>
          <a:p>
            <a:r>
              <a:rPr lang="en-US" sz="2400" dirty="0">
                <a:latin typeface="Helvetica" panose="020B0604020202020204" pitchFamily="34" charset="0"/>
                <a:cs typeface="Helvetica" panose="020B0604020202020204" pitchFamily="34" charset="0"/>
              </a:rPr>
              <a:t>How could that mentoring be better or how could it have been done differently?</a:t>
            </a:r>
          </a:p>
          <a:p>
            <a:r>
              <a:rPr lang="en-US" sz="2400" dirty="0">
                <a:latin typeface="Helvetica" panose="020B0604020202020204" pitchFamily="34" charset="0"/>
                <a:cs typeface="Helvetica" panose="020B0604020202020204" pitchFamily="34" charset="0"/>
              </a:rPr>
              <a:t>What opportunities exist in your department/job for mentoring?</a:t>
            </a:r>
          </a:p>
        </p:txBody>
      </p:sp>
      <p:cxnSp>
        <p:nvCxnSpPr>
          <p:cNvPr id="4" name="Straight Connector 3">
            <a:extLst>
              <a:ext uri="{FF2B5EF4-FFF2-40B4-BE49-F238E27FC236}">
                <a16:creationId xmlns:a16="http://schemas.microsoft.com/office/drawing/2014/main" id="{A2218355-EBE8-007A-A9FE-F63C342580D5}"/>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5406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D7B6E-2DE7-3A63-4C06-F07164186FFD}"/>
              </a:ext>
            </a:extLst>
          </p:cNvPr>
          <p:cNvSpPr>
            <a:spLocks noGrp="1"/>
          </p:cNvSpPr>
          <p:nvPr>
            <p:ph type="title"/>
          </p:nvPr>
        </p:nvSpPr>
        <p:spPr/>
        <p:txBody>
          <a:bodyPr/>
          <a:lstStyle/>
          <a:p>
            <a:r>
              <a:rPr lang="en-US" sz="3300" kern="1200" dirty="0">
                <a:solidFill>
                  <a:schemeClr val="tx1"/>
                </a:solidFill>
                <a:effectLst/>
                <a:latin typeface="Helvetica" panose="020B0604020202020204" pitchFamily="34" charset="0"/>
                <a:cs typeface="Helvetica" panose="020B0604020202020204" pitchFamily="34" charset="0"/>
              </a:rPr>
              <a:t>Think about it…</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5224AD13-9D62-3B4B-F3D2-227633628CB6}"/>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What areas could use attention in your program?</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400" dirty="0">
                <a:effectLst/>
                <a:latin typeface="Helvetica" panose="020B0604020202020204" pitchFamily="34" charset="0"/>
                <a:cs typeface="Helvetica" panose="020B0604020202020204" pitchFamily="34" charset="0"/>
              </a:rPr>
              <a:t>Who has leadership potential on your staff?</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400" dirty="0">
                <a:effectLst/>
                <a:latin typeface="Helvetica" panose="020B0604020202020204" pitchFamily="34" charset="0"/>
                <a:cs typeface="Helvetica" panose="020B0604020202020204" pitchFamily="34" charset="0"/>
              </a:rPr>
              <a:t>Again, what opportunities exist in your department/job for mentoring?</a:t>
            </a:r>
          </a:p>
        </p:txBody>
      </p:sp>
      <p:cxnSp>
        <p:nvCxnSpPr>
          <p:cNvPr id="4" name="Straight Connector 3">
            <a:extLst>
              <a:ext uri="{FF2B5EF4-FFF2-40B4-BE49-F238E27FC236}">
                <a16:creationId xmlns:a16="http://schemas.microsoft.com/office/drawing/2014/main" id="{1B7B7CDB-238F-4098-6EAC-000F3DFEAFC4}"/>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471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8A00-65F2-7F58-ED5F-937977A2FBE0}"/>
              </a:ext>
            </a:extLst>
          </p:cNvPr>
          <p:cNvSpPr>
            <a:spLocks noGrp="1"/>
          </p:cNvSpPr>
          <p:nvPr>
            <p:ph type="title"/>
          </p:nvPr>
        </p:nvSpPr>
        <p:spPr>
          <a:xfrm>
            <a:off x="657519" y="741391"/>
            <a:ext cx="3448311" cy="1616203"/>
          </a:xfrm>
        </p:spPr>
        <p:txBody>
          <a:bodyPr anchor="b">
            <a:normAutofit/>
          </a:bodyPr>
          <a:lstStyle/>
          <a:p>
            <a:r>
              <a:rPr lang="en-US" sz="3600" dirty="0">
                <a:latin typeface="Helvetica" panose="020B0604020202020204" pitchFamily="34" charset="0"/>
                <a:cs typeface="Helvetica" panose="020B0604020202020204" pitchFamily="34" charset="0"/>
              </a:rPr>
              <a:t>Remember</a:t>
            </a:r>
            <a:r>
              <a:rPr lang="mr-IN" sz="3600" dirty="0">
                <a:latin typeface="Helvetica" panose="020B0604020202020204" pitchFamily="34" charset="0"/>
              </a:rPr>
              <a:t>…</a:t>
            </a:r>
            <a:endParaRPr lang="en-US" sz="3600" dirty="0">
              <a:latin typeface="Helvetica" panose="020B0604020202020204" pitchFamily="34" charset="0"/>
              <a:cs typeface="Helvetica" panose="020B0604020202020204" pitchFamily="34" charset="0"/>
            </a:endParaRPr>
          </a:p>
        </p:txBody>
      </p:sp>
      <p:sp>
        <p:nvSpPr>
          <p:cNvPr id="3" name="Text Placeholder 2">
            <a:extLst>
              <a:ext uri="{FF2B5EF4-FFF2-40B4-BE49-F238E27FC236}">
                <a16:creationId xmlns:a16="http://schemas.microsoft.com/office/drawing/2014/main" id="{B4D370BE-06EE-7CDF-FD4F-D6BC96415F88}"/>
              </a:ext>
            </a:extLst>
          </p:cNvPr>
          <p:cNvSpPr>
            <a:spLocks noGrp="1"/>
          </p:cNvSpPr>
          <p:nvPr>
            <p:ph idx="1"/>
          </p:nvPr>
        </p:nvSpPr>
        <p:spPr>
          <a:xfrm>
            <a:off x="657519" y="2533476"/>
            <a:ext cx="3448310" cy="3447832"/>
          </a:xfrm>
        </p:spPr>
        <p:txBody>
          <a:bodyPr anchor="t">
            <a:normAutofit/>
          </a:bodyPr>
          <a:lstStyle/>
          <a:p>
            <a:r>
              <a:rPr lang="en-US" sz="3200" dirty="0">
                <a:latin typeface="Helvetica" panose="020B0604020202020204" pitchFamily="34" charset="0"/>
                <a:cs typeface="Helvetica" panose="020B0604020202020204" pitchFamily="34" charset="0"/>
              </a:rPr>
              <a:t>You don’t have to do all of this alone!</a:t>
            </a:r>
          </a:p>
        </p:txBody>
      </p:sp>
      <p:pic>
        <p:nvPicPr>
          <p:cNvPr id="6" name="Picture 5" descr="Two children on a team hugging each other."/>
          <p:cNvPicPr>
            <a:picLocks noChangeAspect="1"/>
          </p:cNvPicPr>
          <p:nvPr/>
        </p:nvPicPr>
        <p:blipFill rotWithShape="1">
          <a:blip r:embed="rId3">
            <a:extLst>
              <a:ext uri="{28A0092B-C50C-407E-A947-70E740481C1C}">
                <a14:useLocalDpi xmlns:a14="http://schemas.microsoft.com/office/drawing/2010/main" val="0"/>
              </a:ext>
            </a:extLst>
          </a:blip>
          <a:srcRect t="38866" r="35242"/>
          <a:stretch/>
        </p:blipFill>
        <p:spPr>
          <a:xfrm>
            <a:off x="4928799" y="867064"/>
            <a:ext cx="3275698" cy="5048790"/>
          </a:xfrm>
          <a:prstGeom prst="rect">
            <a:avLst/>
          </a:prstGeom>
        </p:spPr>
      </p:pic>
      <p:grpSp>
        <p:nvGrpSpPr>
          <p:cNvPr id="11" name="Group 10">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2" name="Rectangle 11">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6655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180F8-C348-75C1-13DB-90F34518F0C3}"/>
              </a:ext>
            </a:extLst>
          </p:cNvPr>
          <p:cNvSpPr>
            <a:spLocks noGrp="1"/>
          </p:cNvSpPr>
          <p:nvPr>
            <p:ph type="title"/>
          </p:nvPr>
        </p:nvSpPr>
        <p:spPr>
          <a:xfrm>
            <a:off x="480060" y="325369"/>
            <a:ext cx="3276451" cy="1956841"/>
          </a:xfrm>
        </p:spPr>
        <p:txBody>
          <a:bodyPr anchor="b">
            <a:normAutofit/>
          </a:bodyPr>
          <a:lstStyle/>
          <a:p>
            <a:r>
              <a:rPr lang="en-US" sz="4700" dirty="0">
                <a:latin typeface="Helvetica" panose="020B0604020202020204" pitchFamily="34" charset="0"/>
                <a:cs typeface="Helvetica" panose="020B0604020202020204" pitchFamily="34" charset="0"/>
              </a:rPr>
              <a:t>Handout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38EB439-BAAA-9E2C-F83D-4EDCA5CBF7B7}"/>
              </a:ext>
            </a:extLst>
          </p:cNvPr>
          <p:cNvSpPr>
            <a:spLocks noGrp="1"/>
          </p:cNvSpPr>
          <p:nvPr>
            <p:ph idx="1"/>
          </p:nvPr>
        </p:nvSpPr>
        <p:spPr>
          <a:xfrm>
            <a:off x="480060" y="2872899"/>
            <a:ext cx="3182691" cy="3320668"/>
          </a:xfrm>
        </p:spPr>
        <p:txBody>
          <a:bodyPr>
            <a:normAutofit/>
          </a:bodyPr>
          <a:lstStyle/>
          <a:p>
            <a:r>
              <a:rPr lang="en-US" sz="2400" dirty="0">
                <a:latin typeface="Helvetica" panose="020B0604020202020204" pitchFamily="34" charset="0"/>
                <a:cs typeface="Helvetica" panose="020B0604020202020204" pitchFamily="34" charset="0"/>
              </a:rPr>
              <a:t>Increasing employee engagement and ownership an assessment</a:t>
            </a:r>
          </a:p>
        </p:txBody>
      </p:sp>
      <p:pic>
        <p:nvPicPr>
          <p:cNvPr id="6" name="Picture 5" descr="A screenshot of the Increasing Employee Engagement and Ownership: An Assessment that is included in the Director's Workshop Workbook."/>
          <p:cNvPicPr>
            <a:picLocks noChangeAspect="1"/>
          </p:cNvPicPr>
          <p:nvPr/>
        </p:nvPicPr>
        <p:blipFill rotWithShape="1">
          <a:blip r:embed="rId3"/>
          <a:srcRect r="3863"/>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83280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C783-D7B7-7157-D0B9-1B5F3C3A2CF5}"/>
              </a:ext>
            </a:extLst>
          </p:cNvPr>
          <p:cNvSpPr>
            <a:spLocks noGrp="1"/>
          </p:cNvSpPr>
          <p:nvPr>
            <p:ph type="title"/>
          </p:nvPr>
        </p:nvSpPr>
        <p:spPr/>
        <p:txBody>
          <a:bodyPr/>
          <a:lstStyle/>
          <a:p>
            <a:r>
              <a:rPr lang="en-US" sz="3300" kern="1200" dirty="0">
                <a:solidFill>
                  <a:schemeClr val="tx1"/>
                </a:solidFill>
                <a:effectLst/>
                <a:latin typeface="Helvetica" panose="020B0604020202020204" pitchFamily="34" charset="0"/>
                <a:cs typeface="Helvetica" panose="020B0604020202020204" pitchFamily="34" charset="0"/>
              </a:rPr>
              <a:t>Start with the needs of the program</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ABCBE71-7DFD-D07F-8BDB-46FB2D644E55}"/>
              </a:ext>
            </a:extLst>
          </p:cNvPr>
          <p:cNvSpPr>
            <a:spLocks noGrp="1"/>
          </p:cNvSpPr>
          <p:nvPr>
            <p:ph sz="half" idx="1"/>
          </p:nvPr>
        </p:nvSpPr>
        <p:spPr>
          <a:xfrm>
            <a:off x="628650" y="1825625"/>
            <a:ext cx="3886200" cy="381735"/>
          </a:xfrm>
        </p:spPr>
        <p:txBody>
          <a:bodyPr/>
          <a:lstStyle/>
          <a:p>
            <a:pPr marL="0" indent="0">
              <a:buNone/>
            </a:pPr>
            <a:r>
              <a:rPr lang="en-US" dirty="0">
                <a:latin typeface="Helvetica" panose="020B0604020202020204" pitchFamily="34" charset="0"/>
                <a:cs typeface="Helvetica" panose="020B0604020202020204" pitchFamily="34" charset="0"/>
              </a:rPr>
              <a:t>Menu</a:t>
            </a:r>
          </a:p>
        </p:txBody>
      </p:sp>
      <p:sp>
        <p:nvSpPr>
          <p:cNvPr id="4" name="Content Placeholder 3">
            <a:extLst>
              <a:ext uri="{FF2B5EF4-FFF2-40B4-BE49-F238E27FC236}">
                <a16:creationId xmlns:a16="http://schemas.microsoft.com/office/drawing/2014/main" id="{BA755600-3574-FBCD-3B20-63862F934707}"/>
              </a:ext>
            </a:extLst>
          </p:cNvPr>
          <p:cNvSpPr>
            <a:spLocks noGrp="1"/>
          </p:cNvSpPr>
          <p:nvPr>
            <p:ph sz="half" idx="2"/>
          </p:nvPr>
        </p:nvSpPr>
        <p:spPr>
          <a:xfrm>
            <a:off x="4629150" y="1825625"/>
            <a:ext cx="3886200" cy="381735"/>
          </a:xfrm>
        </p:spPr>
        <p:txBody>
          <a:bodyPr/>
          <a:lstStyle/>
          <a:p>
            <a:pPr marL="0" indent="0">
              <a:buNone/>
            </a:pPr>
            <a:r>
              <a:rPr lang="en-US" dirty="0">
                <a:latin typeface="Helvetica" panose="020B0604020202020204" pitchFamily="34" charset="0"/>
                <a:cs typeface="Helvetica" panose="020B0604020202020204" pitchFamily="34" charset="0"/>
              </a:rPr>
              <a:t>Nutrition Education</a:t>
            </a:r>
          </a:p>
        </p:txBody>
      </p:sp>
      <p:pic>
        <p:nvPicPr>
          <p:cNvPr id="5" name="Picture 4" descr="A menu.">
            <a:extLst>
              <a:ext uri="{FF2B5EF4-FFF2-40B4-BE49-F238E27FC236}">
                <a16:creationId xmlns:a16="http://schemas.microsoft.com/office/drawing/2014/main" id="{B1C1BA8E-9B55-CBAD-6EAA-6854A334904F}"/>
              </a:ext>
            </a:extLst>
          </p:cNvPr>
          <p:cNvPicPr>
            <a:picLocks noChangeAspect="1"/>
          </p:cNvPicPr>
          <p:nvPr/>
        </p:nvPicPr>
        <p:blipFill rotWithShape="1">
          <a:blip r:embed="rId2"/>
          <a:srcRect l="14177" r="21212" b="-2"/>
          <a:stretch/>
        </p:blipFill>
        <p:spPr>
          <a:xfrm>
            <a:off x="136881" y="2387432"/>
            <a:ext cx="4352492" cy="3890357"/>
          </a:xfrm>
          <a:prstGeom prst="rect">
            <a:avLst/>
          </a:prstGeom>
        </p:spPr>
      </p:pic>
      <p:pic>
        <p:nvPicPr>
          <p:cNvPr id="6" name="Content Placeholder 15" descr="A Harvest of the Month poster for October highlighting apples.">
            <a:extLst>
              <a:ext uri="{FF2B5EF4-FFF2-40B4-BE49-F238E27FC236}">
                <a16:creationId xmlns:a16="http://schemas.microsoft.com/office/drawing/2014/main" id="{FBB22062-3C72-2722-04C2-8DE2CC1528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03" r="13720" b="3"/>
          <a:stretch/>
        </p:blipFill>
        <p:spPr>
          <a:xfrm>
            <a:off x="4626253" y="2387433"/>
            <a:ext cx="4352493" cy="3890357"/>
          </a:xfrm>
          <a:prstGeom prst="rect">
            <a:avLst/>
          </a:prstGeom>
        </p:spPr>
      </p:pic>
    </p:spTree>
    <p:extLst>
      <p:ext uri="{BB962C8B-B14F-4D97-AF65-F5344CB8AC3E}">
        <p14:creationId xmlns:p14="http://schemas.microsoft.com/office/powerpoint/2010/main" val="3591249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73FD-A376-8524-B5A6-65F4E96B3268}"/>
              </a:ext>
            </a:extLst>
          </p:cNvPr>
          <p:cNvSpPr>
            <a:spLocks noGrp="1"/>
          </p:cNvSpPr>
          <p:nvPr>
            <p:ph type="title"/>
          </p:nvPr>
        </p:nvSpPr>
        <p:spPr/>
        <p:txBody>
          <a:bodyPr/>
          <a:lstStyle/>
          <a:p>
            <a:r>
              <a:rPr lang="en-US" sz="3600" dirty="0">
                <a:latin typeface="Helvetica" panose="020B0604020202020204" pitchFamily="34" charset="0"/>
                <a:cs typeface="Helvetica" panose="020B0604020202020204" pitchFamily="34" charset="0"/>
              </a:rPr>
              <a:t>Start with the needs of the program</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CD5339C8-7E18-FABE-53F3-B82617268929}"/>
              </a:ext>
            </a:extLst>
          </p:cNvPr>
          <p:cNvSpPr>
            <a:spLocks noGrp="1"/>
          </p:cNvSpPr>
          <p:nvPr>
            <p:ph sz="half" idx="1"/>
          </p:nvPr>
        </p:nvSpPr>
        <p:spPr>
          <a:xfrm>
            <a:off x="628650" y="1825625"/>
            <a:ext cx="3886200" cy="381735"/>
          </a:xfrm>
        </p:spPr>
        <p:txBody>
          <a:bodyPr/>
          <a:lstStyle/>
          <a:p>
            <a:pPr marL="0" indent="0">
              <a:buNone/>
            </a:pPr>
            <a:r>
              <a:rPr lang="en-US" dirty="0">
                <a:latin typeface="Helvetica" panose="020B0604020202020204" pitchFamily="34" charset="0"/>
                <a:cs typeface="Helvetica" panose="020B0604020202020204" pitchFamily="34" charset="0"/>
              </a:rPr>
              <a:t>Marketing</a:t>
            </a:r>
          </a:p>
        </p:txBody>
      </p:sp>
      <p:sp>
        <p:nvSpPr>
          <p:cNvPr id="4" name="Content Placeholder 3">
            <a:extLst>
              <a:ext uri="{FF2B5EF4-FFF2-40B4-BE49-F238E27FC236}">
                <a16:creationId xmlns:a16="http://schemas.microsoft.com/office/drawing/2014/main" id="{B57A1096-2015-CED2-42C0-42B35930137D}"/>
              </a:ext>
            </a:extLst>
          </p:cNvPr>
          <p:cNvSpPr>
            <a:spLocks noGrp="1"/>
          </p:cNvSpPr>
          <p:nvPr>
            <p:ph sz="half" idx="2"/>
          </p:nvPr>
        </p:nvSpPr>
        <p:spPr>
          <a:xfrm>
            <a:off x="4629150" y="1825625"/>
            <a:ext cx="3886200" cy="381735"/>
          </a:xfrm>
        </p:spPr>
        <p:txBody>
          <a:bodyPr/>
          <a:lstStyle/>
          <a:p>
            <a:pPr marL="0" indent="0">
              <a:buNone/>
            </a:pPr>
            <a:r>
              <a:rPr lang="en-US" dirty="0">
                <a:latin typeface="Helvetica" panose="020B0604020202020204" pitchFamily="34" charset="0"/>
                <a:cs typeface="Helvetica" panose="020B0604020202020204" pitchFamily="34" charset="0"/>
              </a:rPr>
              <a:t>Checklists</a:t>
            </a:r>
          </a:p>
        </p:txBody>
      </p:sp>
      <p:pic>
        <p:nvPicPr>
          <p:cNvPr id="5" name="Picture 4" descr="A serving line.">
            <a:extLst>
              <a:ext uri="{FF2B5EF4-FFF2-40B4-BE49-F238E27FC236}">
                <a16:creationId xmlns:a16="http://schemas.microsoft.com/office/drawing/2014/main" id="{28327EE0-C967-129D-5492-F674CC4E95AC}"/>
              </a:ext>
            </a:extLst>
          </p:cNvPr>
          <p:cNvPicPr>
            <a:picLocks noChangeAspect="1"/>
          </p:cNvPicPr>
          <p:nvPr/>
        </p:nvPicPr>
        <p:blipFill rotWithShape="1">
          <a:blip r:embed="rId2"/>
          <a:srcRect l="9948" t="2148" r="3005" b="8175"/>
          <a:stretch/>
        </p:blipFill>
        <p:spPr bwMode="auto">
          <a:xfrm>
            <a:off x="211498" y="2545612"/>
            <a:ext cx="4371196" cy="2994670"/>
          </a:xfrm>
          <a:prstGeom prst="rect">
            <a:avLst/>
          </a:prstGeom>
          <a:extLst>
            <a:ext uri="{909E8E84-426E-40DD-AFC4-6F175D3DCCD1}">
              <a14:hiddenFill xmlns:a14="http://schemas.microsoft.com/office/drawing/2010/main">
                <a:solidFill>
                  <a:srgbClr val="FFFFFF"/>
                </a:solidFill>
              </a14:hiddenFill>
            </a:ext>
          </a:extLst>
        </p:spPr>
      </p:pic>
      <p:grpSp>
        <p:nvGrpSpPr>
          <p:cNvPr id="7" name="Group 6" descr="A checklist.">
            <a:extLst>
              <a:ext uri="{FF2B5EF4-FFF2-40B4-BE49-F238E27FC236}">
                <a16:creationId xmlns:a16="http://schemas.microsoft.com/office/drawing/2014/main" id="{F304F354-016F-472F-DB59-8C1EADC1B0FE}"/>
              </a:ext>
            </a:extLst>
          </p:cNvPr>
          <p:cNvGrpSpPr/>
          <p:nvPr/>
        </p:nvGrpSpPr>
        <p:grpSpPr>
          <a:xfrm>
            <a:off x="5488230" y="2459521"/>
            <a:ext cx="3346376" cy="3346376"/>
            <a:chOff x="5488230" y="2459521"/>
            <a:chExt cx="3346376" cy="3346376"/>
          </a:xfrm>
        </p:grpSpPr>
        <p:pic>
          <p:nvPicPr>
            <p:cNvPr id="8" name="Picture 7">
              <a:extLst>
                <a:ext uri="{FF2B5EF4-FFF2-40B4-BE49-F238E27FC236}">
                  <a16:creationId xmlns:a16="http://schemas.microsoft.com/office/drawing/2014/main" id="{1A79C38F-A8AF-4983-9C3F-80E109FBB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8230" y="2459521"/>
              <a:ext cx="3346376" cy="3346376"/>
            </a:xfrm>
            <a:prstGeom prst="rect">
              <a:avLst/>
            </a:prstGeom>
          </p:spPr>
        </p:pic>
        <p:pic>
          <p:nvPicPr>
            <p:cNvPr id="9" name="Picture 8">
              <a:extLst>
                <a:ext uri="{FF2B5EF4-FFF2-40B4-BE49-F238E27FC236}">
                  <a16:creationId xmlns:a16="http://schemas.microsoft.com/office/drawing/2014/main" id="{436D9311-325C-7D84-2AF9-831DE92C87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500" y="3236266"/>
              <a:ext cx="610820" cy="484391"/>
            </a:xfrm>
            <a:prstGeom prst="rect">
              <a:avLst/>
            </a:prstGeom>
          </p:spPr>
        </p:pic>
        <p:pic>
          <p:nvPicPr>
            <p:cNvPr id="10" name="Picture 9">
              <a:extLst>
                <a:ext uri="{FF2B5EF4-FFF2-40B4-BE49-F238E27FC236}">
                  <a16:creationId xmlns:a16="http://schemas.microsoft.com/office/drawing/2014/main" id="{11A0CC31-63DD-8539-CA41-54C03FECA5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500" y="3890513"/>
              <a:ext cx="610820" cy="484391"/>
            </a:xfrm>
            <a:prstGeom prst="rect">
              <a:avLst/>
            </a:prstGeom>
          </p:spPr>
        </p:pic>
        <p:pic>
          <p:nvPicPr>
            <p:cNvPr id="11" name="Picture 10">
              <a:extLst>
                <a:ext uri="{FF2B5EF4-FFF2-40B4-BE49-F238E27FC236}">
                  <a16:creationId xmlns:a16="http://schemas.microsoft.com/office/drawing/2014/main" id="{DEA16BE2-AF93-6207-6026-CBE4C15C0A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500" y="4544760"/>
              <a:ext cx="610820" cy="484391"/>
            </a:xfrm>
            <a:prstGeom prst="rect">
              <a:avLst/>
            </a:prstGeom>
          </p:spPr>
        </p:pic>
      </p:grpSp>
    </p:spTree>
    <p:extLst>
      <p:ext uri="{BB962C8B-B14F-4D97-AF65-F5344CB8AC3E}">
        <p14:creationId xmlns:p14="http://schemas.microsoft.com/office/powerpoint/2010/main" val="1855910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80060" y="4419600"/>
            <a:ext cx="8181594" cy="1203960"/>
          </a:xfrm>
        </p:spPr>
        <p:txBody>
          <a:bodyPr vert="horz" lIns="91440" tIns="45720" rIns="91440" bIns="45720" rtlCol="0" anchor="ctr">
            <a:normAutofit/>
          </a:bodyPr>
          <a:lstStyle/>
          <a:p>
            <a:pPr algn="ctr" defTabSz="914400"/>
            <a:r>
              <a:rPr lang="en-US" sz="5700" kern="1200" dirty="0">
                <a:solidFill>
                  <a:schemeClr val="tx1"/>
                </a:solidFill>
                <a:latin typeface="Helvetica" panose="020B0604020202020204" pitchFamily="34" charset="0"/>
                <a:cs typeface="Helvetica" panose="020B0604020202020204" pitchFamily="34" charset="0"/>
              </a:rPr>
              <a:t>Other areas of need?</a:t>
            </a:r>
          </a:p>
        </p:txBody>
      </p:sp>
      <p:pic>
        <p:nvPicPr>
          <p:cNvPr id="7" name="Picture 6" descr="A person at a community outreach event."/>
          <p:cNvPicPr>
            <a:picLocks noChangeAspect="1"/>
          </p:cNvPicPr>
          <p:nvPr/>
        </p:nvPicPr>
        <p:blipFill rotWithShape="1">
          <a:blip r:embed="rId3" cstate="print">
            <a:extLst>
              <a:ext uri="{28A0092B-C50C-407E-A947-70E740481C1C}">
                <a14:useLocalDpi xmlns:a14="http://schemas.microsoft.com/office/drawing/2010/main" val="0"/>
              </a:ext>
            </a:extLst>
          </a:blip>
          <a:srcRect l="14619" t="20345" r="-1125" b="14251"/>
          <a:stretch/>
        </p:blipFill>
        <p:spPr>
          <a:xfrm>
            <a:off x="4" y="-11"/>
            <a:ext cx="4571996"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6" name="Picture 5" descr="A school nutrition chef providing nutrition education."/>
          <p:cNvPicPr>
            <a:picLocks noChangeAspect="1"/>
          </p:cNvPicPr>
          <p:nvPr/>
        </p:nvPicPr>
        <p:blipFill rotWithShape="1">
          <a:blip r:embed="rId4" cstate="print">
            <a:extLst>
              <a:ext uri="{28A0092B-C50C-407E-A947-70E740481C1C}">
                <a14:useLocalDpi xmlns:a14="http://schemas.microsoft.com/office/drawing/2010/main" val="0"/>
              </a:ext>
            </a:extLst>
          </a:blip>
          <a:srcRect r="-3" b="32175"/>
          <a:stretch/>
        </p:blipFill>
        <p:spPr>
          <a:xfrm>
            <a:off x="4514850" y="12"/>
            <a:ext cx="4629146"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4"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8439"/>
            <a:ext cx="2468880" cy="18288"/>
          </a:xfrm>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 name="connsiteX0" fmla="*/ 0 w 2468880"/>
              <a:gd name="connsiteY0" fmla="*/ 0 h 18288"/>
              <a:gd name="connsiteX1" fmla="*/ 567842 w 2468880"/>
              <a:gd name="connsiteY1" fmla="*/ 0 h 18288"/>
              <a:gd name="connsiteX2" fmla="*/ 1234440 w 2468880"/>
              <a:gd name="connsiteY2" fmla="*/ 0 h 18288"/>
              <a:gd name="connsiteX3" fmla="*/ 1777594 w 2468880"/>
              <a:gd name="connsiteY3" fmla="*/ 0 h 18288"/>
              <a:gd name="connsiteX4" fmla="*/ 2468880 w 2468880"/>
              <a:gd name="connsiteY4" fmla="*/ 0 h 18288"/>
              <a:gd name="connsiteX5" fmla="*/ 2468880 w 2468880"/>
              <a:gd name="connsiteY5" fmla="*/ 18288 h 18288"/>
              <a:gd name="connsiteX6" fmla="*/ 1876349 w 2468880"/>
              <a:gd name="connsiteY6" fmla="*/ 18288 h 18288"/>
              <a:gd name="connsiteX7" fmla="*/ 1209751 w 2468880"/>
              <a:gd name="connsiteY7" fmla="*/ 18288 h 18288"/>
              <a:gd name="connsiteX8" fmla="*/ 617220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2691" y="-12357"/>
                  <a:pt x="387089" y="31321"/>
                  <a:pt x="592531" y="0"/>
                </a:cubicBezTo>
                <a:cubicBezTo>
                  <a:pt x="767979" y="-23244"/>
                  <a:pt x="871733" y="8472"/>
                  <a:pt x="1160374" y="0"/>
                </a:cubicBezTo>
                <a:cubicBezTo>
                  <a:pt x="1449601" y="-3911"/>
                  <a:pt x="1607266" y="19376"/>
                  <a:pt x="1728216" y="0"/>
                </a:cubicBezTo>
                <a:cubicBezTo>
                  <a:pt x="1818829" y="-58888"/>
                  <a:pt x="2275430" y="-9413"/>
                  <a:pt x="2468880" y="0"/>
                </a:cubicBezTo>
                <a:cubicBezTo>
                  <a:pt x="2467145" y="5314"/>
                  <a:pt x="2470816" y="12013"/>
                  <a:pt x="2468880" y="18288"/>
                </a:cubicBezTo>
                <a:cubicBezTo>
                  <a:pt x="2232442" y="-3319"/>
                  <a:pt x="2078773" y="23053"/>
                  <a:pt x="1802282" y="18288"/>
                </a:cubicBezTo>
                <a:cubicBezTo>
                  <a:pt x="1540683" y="32618"/>
                  <a:pt x="1384233" y="17358"/>
                  <a:pt x="1209751" y="18288"/>
                </a:cubicBezTo>
                <a:cubicBezTo>
                  <a:pt x="1038679" y="-28357"/>
                  <a:pt x="820616" y="4958"/>
                  <a:pt x="641909" y="18288"/>
                </a:cubicBezTo>
                <a:cubicBezTo>
                  <a:pt x="423595" y="12488"/>
                  <a:pt x="155068" y="41456"/>
                  <a:pt x="0" y="18288"/>
                </a:cubicBezTo>
                <a:cubicBezTo>
                  <a:pt x="898" y="13406"/>
                  <a:pt x="19" y="4120"/>
                  <a:pt x="0" y="0"/>
                </a:cubicBezTo>
                <a:close/>
              </a:path>
              <a:path w="2468880" h="18288" stroke="0" extrusionOk="0">
                <a:moveTo>
                  <a:pt x="0" y="0"/>
                </a:moveTo>
                <a:cubicBezTo>
                  <a:pt x="201127" y="34474"/>
                  <a:pt x="321325" y="11273"/>
                  <a:pt x="567842" y="0"/>
                </a:cubicBezTo>
                <a:cubicBezTo>
                  <a:pt x="816255" y="-37660"/>
                  <a:pt x="940209" y="-838"/>
                  <a:pt x="1234440" y="0"/>
                </a:cubicBezTo>
                <a:cubicBezTo>
                  <a:pt x="1509789" y="16874"/>
                  <a:pt x="1664509" y="5689"/>
                  <a:pt x="1777594" y="0"/>
                </a:cubicBezTo>
                <a:cubicBezTo>
                  <a:pt x="1845726" y="-6548"/>
                  <a:pt x="2193196" y="19370"/>
                  <a:pt x="2468880" y="0"/>
                </a:cubicBezTo>
                <a:cubicBezTo>
                  <a:pt x="2468174" y="8377"/>
                  <a:pt x="2470272" y="13210"/>
                  <a:pt x="2468880" y="18288"/>
                </a:cubicBezTo>
                <a:cubicBezTo>
                  <a:pt x="2271382" y="44380"/>
                  <a:pt x="1978656" y="31741"/>
                  <a:pt x="1876349" y="18288"/>
                </a:cubicBezTo>
                <a:cubicBezTo>
                  <a:pt x="1751977" y="-6016"/>
                  <a:pt x="1388067" y="3222"/>
                  <a:pt x="1209751" y="18288"/>
                </a:cubicBezTo>
                <a:cubicBezTo>
                  <a:pt x="1065802" y="31061"/>
                  <a:pt x="753821" y="-1004"/>
                  <a:pt x="617220" y="18288"/>
                </a:cubicBezTo>
                <a:cubicBezTo>
                  <a:pt x="481425" y="28412"/>
                  <a:pt x="248319" y="-391"/>
                  <a:pt x="0" y="18288"/>
                </a:cubicBezTo>
                <a:cubicBezTo>
                  <a:pt x="-445" y="10205"/>
                  <a:pt x="-140" y="6087"/>
                  <a:pt x="0" y="0"/>
                </a:cubicBezTo>
                <a:close/>
              </a:path>
              <a:path w="2468880" h="18288" fill="none" stroke="0" extrusionOk="0">
                <a:moveTo>
                  <a:pt x="0" y="0"/>
                </a:moveTo>
                <a:cubicBezTo>
                  <a:pt x="191987" y="-31891"/>
                  <a:pt x="414837" y="25678"/>
                  <a:pt x="592531" y="0"/>
                </a:cubicBezTo>
                <a:cubicBezTo>
                  <a:pt x="785000" y="-43603"/>
                  <a:pt x="868560" y="12415"/>
                  <a:pt x="1160374" y="0"/>
                </a:cubicBezTo>
                <a:cubicBezTo>
                  <a:pt x="1441409" y="-18672"/>
                  <a:pt x="1600372" y="47113"/>
                  <a:pt x="1728216" y="0"/>
                </a:cubicBezTo>
                <a:cubicBezTo>
                  <a:pt x="1847110" y="23792"/>
                  <a:pt x="2233557" y="23802"/>
                  <a:pt x="2468880" y="0"/>
                </a:cubicBezTo>
                <a:cubicBezTo>
                  <a:pt x="2467752" y="4917"/>
                  <a:pt x="2468978" y="13565"/>
                  <a:pt x="2468880" y="18288"/>
                </a:cubicBezTo>
                <a:cubicBezTo>
                  <a:pt x="2265563" y="-17971"/>
                  <a:pt x="2033349" y="16262"/>
                  <a:pt x="1802282" y="18288"/>
                </a:cubicBezTo>
                <a:cubicBezTo>
                  <a:pt x="1512355" y="31573"/>
                  <a:pt x="1367809" y="29302"/>
                  <a:pt x="1209751" y="18288"/>
                </a:cubicBezTo>
                <a:cubicBezTo>
                  <a:pt x="1060405" y="26129"/>
                  <a:pt x="875661" y="10838"/>
                  <a:pt x="641909" y="18288"/>
                </a:cubicBezTo>
                <a:cubicBezTo>
                  <a:pt x="461670" y="14581"/>
                  <a:pt x="162829" y="18463"/>
                  <a:pt x="0" y="18288"/>
                </a:cubicBezTo>
                <a:cubicBezTo>
                  <a:pt x="913" y="12991"/>
                  <a:pt x="-1021" y="455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9158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A02BC-9DA1-5F72-2C6A-59DE057A1246}"/>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Food &amp; Nutrition Career Ladder</a:t>
            </a:r>
          </a:p>
        </p:txBody>
      </p:sp>
      <p:sp>
        <p:nvSpPr>
          <p:cNvPr id="3" name="Content Placeholder 2">
            <a:extLst>
              <a:ext uri="{FF2B5EF4-FFF2-40B4-BE49-F238E27FC236}">
                <a16:creationId xmlns:a16="http://schemas.microsoft.com/office/drawing/2014/main" id="{BAF41CF4-870E-E956-F657-CAAC5156A438}"/>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Director</a:t>
            </a:r>
          </a:p>
          <a:p>
            <a:pPr lvl="1"/>
            <a:r>
              <a:rPr lang="en-US" sz="2400" dirty="0">
                <a:latin typeface="Helvetica" panose="020B0604020202020204" pitchFamily="34" charset="0"/>
                <a:cs typeface="Helvetica" panose="020B0604020202020204" pitchFamily="34" charset="0"/>
              </a:rPr>
              <a:t>Area Supervisor</a:t>
            </a:r>
          </a:p>
          <a:p>
            <a:pPr lvl="2"/>
            <a:r>
              <a:rPr lang="en-US" sz="1800" dirty="0">
                <a:latin typeface="Helvetica" panose="020B0604020202020204" pitchFamily="34" charset="0"/>
                <a:cs typeface="Helvetica" panose="020B0604020202020204" pitchFamily="34" charset="0"/>
              </a:rPr>
              <a:t>Manager</a:t>
            </a:r>
          </a:p>
          <a:p>
            <a:pPr lvl="3"/>
            <a:r>
              <a:rPr lang="en-US" sz="1600" dirty="0">
                <a:latin typeface="Helvetica" panose="020B0604020202020204" pitchFamily="34" charset="0"/>
                <a:cs typeface="Helvetica" panose="020B0604020202020204" pitchFamily="34" charset="0"/>
              </a:rPr>
              <a:t>Manager Intern</a:t>
            </a:r>
          </a:p>
          <a:p>
            <a:pPr lvl="3"/>
            <a:r>
              <a:rPr lang="en-US" sz="1600" dirty="0">
                <a:latin typeface="Helvetica" panose="020B0604020202020204" pitchFamily="34" charset="0"/>
                <a:cs typeface="Helvetica" panose="020B0604020202020204" pitchFamily="34" charset="0"/>
              </a:rPr>
              <a:t>Food Service Assistant II – Main Dish Cook</a:t>
            </a:r>
          </a:p>
          <a:p>
            <a:pPr lvl="3"/>
            <a:r>
              <a:rPr lang="en-US" sz="1600" dirty="0">
                <a:latin typeface="Helvetica" panose="020B0604020202020204" pitchFamily="34" charset="0"/>
                <a:cs typeface="Helvetica" panose="020B0604020202020204" pitchFamily="34" charset="0"/>
              </a:rPr>
              <a:t>Food Service Assistant I – Entry Level</a:t>
            </a:r>
          </a:p>
          <a:p>
            <a:pPr lvl="1"/>
            <a:r>
              <a:rPr lang="en-US" sz="2400" dirty="0">
                <a:latin typeface="Helvetica" panose="020B0604020202020204" pitchFamily="34" charset="0"/>
                <a:cs typeface="Helvetica" panose="020B0604020202020204" pitchFamily="34" charset="0"/>
              </a:rPr>
              <a:t>Nutrition Educator</a:t>
            </a:r>
          </a:p>
        </p:txBody>
      </p:sp>
      <p:cxnSp>
        <p:nvCxnSpPr>
          <p:cNvPr id="4" name="Straight Connector 3">
            <a:extLst>
              <a:ext uri="{FF2B5EF4-FFF2-40B4-BE49-F238E27FC236}">
                <a16:creationId xmlns:a16="http://schemas.microsoft.com/office/drawing/2014/main" id="{D28024DB-6E25-317F-9D20-7A0E47867140}"/>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402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6379-71EA-DC30-EAAB-31AC21A4CD0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Qualifications</a:t>
            </a:r>
          </a:p>
        </p:txBody>
      </p:sp>
      <p:sp>
        <p:nvSpPr>
          <p:cNvPr id="3" name="Content Placeholder 2">
            <a:extLst>
              <a:ext uri="{FF2B5EF4-FFF2-40B4-BE49-F238E27FC236}">
                <a16:creationId xmlns:a16="http://schemas.microsoft.com/office/drawing/2014/main" id="{76878F84-CA41-279D-1D3F-AE6EA788869E}"/>
              </a:ext>
            </a:extLst>
          </p:cNvPr>
          <p:cNvSpPr>
            <a:spLocks noGrp="1"/>
          </p:cNvSpPr>
          <p:nvPr>
            <p:ph idx="1"/>
          </p:nvPr>
        </p:nvSpPr>
        <p:spPr/>
        <p:txBody>
          <a:bodyPr>
            <a:normAutofit fontScale="77500" lnSpcReduction="20000"/>
          </a:bodyPr>
          <a:lstStyle/>
          <a:p>
            <a:pPr>
              <a:spcBef>
                <a:spcPct val="50000"/>
              </a:spcBef>
            </a:pPr>
            <a:r>
              <a:rPr lang="en-US" sz="2200" dirty="0">
                <a:solidFill>
                  <a:srgbClr val="000000"/>
                </a:solidFill>
                <a:latin typeface="Helvetica" panose="020B0604020202020204" pitchFamily="34" charset="0"/>
                <a:cs typeface="Helvetica" panose="020B0604020202020204" pitchFamily="34" charset="0"/>
              </a:rPr>
              <a:t>Assistant I – Entry Level</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Minimum of an 8</a:t>
            </a:r>
            <a:r>
              <a:rPr lang="en-US" sz="2200" baseline="30000" dirty="0">
                <a:latin typeface="Helvetica" panose="020B0604020202020204" pitchFamily="34" charset="0"/>
                <a:cs typeface="Helvetica" panose="020B0604020202020204" pitchFamily="34" charset="0"/>
              </a:rPr>
              <a:t>th</a:t>
            </a:r>
            <a:r>
              <a:rPr lang="en-US" sz="2200" dirty="0">
                <a:latin typeface="Helvetica" panose="020B0604020202020204" pitchFamily="34" charset="0"/>
                <a:cs typeface="Helvetica" panose="020B0604020202020204" pitchFamily="34" charset="0"/>
              </a:rPr>
              <a:t> grade education</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Clear background check</a:t>
            </a:r>
            <a:endParaRPr lang="en-US" sz="2200" dirty="0">
              <a:solidFill>
                <a:srgbClr val="000000"/>
              </a:solidFill>
              <a:latin typeface="Helvetica" panose="020B0604020202020204" pitchFamily="34" charset="0"/>
              <a:cs typeface="Helvetica" panose="020B0604020202020204" pitchFamily="34" charset="0"/>
            </a:endParaRPr>
          </a:p>
          <a:p>
            <a:pPr>
              <a:spcBef>
                <a:spcPct val="50000"/>
              </a:spcBef>
            </a:pPr>
            <a:r>
              <a:rPr lang="en-US" sz="2200" dirty="0">
                <a:solidFill>
                  <a:srgbClr val="000000"/>
                </a:solidFill>
                <a:latin typeface="Helvetica" panose="020B0604020202020204" pitchFamily="34" charset="0"/>
                <a:cs typeface="Helvetica" panose="020B0604020202020204" pitchFamily="34" charset="0"/>
              </a:rPr>
              <a:t>Assistant II – Main Dish Cook</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1 year experience FSA I</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Quantity Cooking  </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Equipment Use &amp; Care</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Foundations</a:t>
            </a:r>
          </a:p>
          <a:p>
            <a:pPr marL="463550" lvl="1" indent="-120650">
              <a:spcBef>
                <a:spcPct val="50000"/>
              </a:spcBef>
              <a:buFontTx/>
              <a:buChar char="•"/>
            </a:pPr>
            <a:r>
              <a:rPr lang="en-US" sz="2200" dirty="0">
                <a:latin typeface="Helvetica" panose="020B0604020202020204" pitchFamily="34" charset="0"/>
                <a:cs typeface="Helvetica" panose="020B0604020202020204" pitchFamily="34" charset="0"/>
              </a:rPr>
              <a:t>High School Diploma</a:t>
            </a:r>
            <a:endParaRPr lang="en-US" sz="2200" dirty="0">
              <a:solidFill>
                <a:srgbClr val="000000"/>
              </a:solidFill>
              <a:latin typeface="Helvetica" panose="020B0604020202020204" pitchFamily="34" charset="0"/>
              <a:cs typeface="Helvetica" panose="020B0604020202020204" pitchFamily="34" charset="0"/>
            </a:endParaRPr>
          </a:p>
          <a:p>
            <a:pPr>
              <a:spcBef>
                <a:spcPct val="50000"/>
              </a:spcBef>
            </a:pPr>
            <a:r>
              <a:rPr lang="en-US" sz="2200" dirty="0">
                <a:solidFill>
                  <a:srgbClr val="000000"/>
                </a:solidFill>
                <a:latin typeface="Helvetica" panose="020B0604020202020204" pitchFamily="34" charset="0"/>
                <a:cs typeface="Helvetica" panose="020B0604020202020204" pitchFamily="34" charset="0"/>
              </a:rPr>
              <a:t>Manager </a:t>
            </a:r>
            <a:r>
              <a:rPr lang="en-US" sz="2200" dirty="0">
                <a:latin typeface="Helvetica" panose="020B0604020202020204" pitchFamily="34" charset="0"/>
                <a:cs typeface="Helvetica" panose="020B0604020202020204" pitchFamily="34" charset="0"/>
              </a:rPr>
              <a:t>Intern</a:t>
            </a:r>
          </a:p>
          <a:p>
            <a:pPr lvl="1">
              <a:spcBef>
                <a:spcPct val="50000"/>
              </a:spcBef>
            </a:pPr>
            <a:r>
              <a:rPr lang="en-US" sz="2200" dirty="0">
                <a:latin typeface="Helvetica" panose="020B0604020202020204" pitchFamily="34" charset="0"/>
                <a:cs typeface="Helvetica" panose="020B0604020202020204" pitchFamily="34" charset="0"/>
              </a:rPr>
              <a:t>1 year experience as FSA II</a:t>
            </a:r>
          </a:p>
          <a:p>
            <a:pPr lvl="1">
              <a:spcBef>
                <a:spcPct val="50000"/>
              </a:spcBef>
            </a:pPr>
            <a:r>
              <a:rPr lang="en-US" sz="2200" dirty="0">
                <a:latin typeface="Helvetica" panose="020B0604020202020204" pitchFamily="34" charset="0"/>
                <a:cs typeface="Helvetica" panose="020B0604020202020204" pitchFamily="34" charset="0"/>
              </a:rPr>
              <a:t>Nutrition education</a:t>
            </a:r>
          </a:p>
          <a:p>
            <a:pPr lvl="1">
              <a:spcBef>
                <a:spcPct val="50000"/>
              </a:spcBef>
            </a:pPr>
            <a:r>
              <a:rPr lang="en-US" sz="2200" dirty="0">
                <a:latin typeface="Helvetica" panose="020B0604020202020204" pitchFamily="34" charset="0"/>
                <a:cs typeface="Helvetica" panose="020B0604020202020204" pitchFamily="34" charset="0"/>
              </a:rPr>
              <a:t>Customer satisfaction</a:t>
            </a:r>
          </a:p>
        </p:txBody>
      </p:sp>
      <p:cxnSp>
        <p:nvCxnSpPr>
          <p:cNvPr id="4" name="Straight Connector 3">
            <a:extLst>
              <a:ext uri="{FF2B5EF4-FFF2-40B4-BE49-F238E27FC236}">
                <a16:creationId xmlns:a16="http://schemas.microsoft.com/office/drawing/2014/main" id="{6D0A0503-AF36-E0B3-C4BB-5D437DF4F397}"/>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222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65822-5624-F4E4-2E14-C5029B27C00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Qualifications</a:t>
            </a:r>
          </a:p>
        </p:txBody>
      </p:sp>
      <p:sp>
        <p:nvSpPr>
          <p:cNvPr id="3" name="Content Placeholder 2">
            <a:extLst>
              <a:ext uri="{FF2B5EF4-FFF2-40B4-BE49-F238E27FC236}">
                <a16:creationId xmlns:a16="http://schemas.microsoft.com/office/drawing/2014/main" id="{B6148D84-E122-C958-49C6-F1EF8002C3B0}"/>
              </a:ext>
            </a:extLst>
          </p:cNvPr>
          <p:cNvSpPr>
            <a:spLocks noGrp="1"/>
          </p:cNvSpPr>
          <p:nvPr>
            <p:ph idx="1"/>
          </p:nvPr>
        </p:nvSpPr>
        <p:spPr/>
        <p:txBody>
          <a:bodyPr>
            <a:normAutofit/>
          </a:bodyPr>
          <a:lstStyle/>
          <a:p>
            <a:r>
              <a:rPr lang="en-US" sz="2000" dirty="0">
                <a:latin typeface="Helvetica" panose="020B0604020202020204" pitchFamily="34" charset="0"/>
                <a:cs typeface="Helvetica" panose="020B0604020202020204" pitchFamily="34" charset="0"/>
              </a:rPr>
              <a:t>Area Supervisor</a:t>
            </a:r>
          </a:p>
          <a:p>
            <a:pPr lvl="1"/>
            <a:r>
              <a:rPr lang="en-US" sz="2000" dirty="0">
                <a:latin typeface="Helvetica" panose="020B0604020202020204" pitchFamily="34" charset="0"/>
                <a:cs typeface="Helvetica" panose="020B0604020202020204" pitchFamily="34" charset="0"/>
              </a:rPr>
              <a:t>3 years of administrative experience and Bachelor’s Degree</a:t>
            </a:r>
          </a:p>
          <a:p>
            <a:pPr lvl="1"/>
            <a:r>
              <a:rPr lang="en-US" sz="2000" dirty="0">
                <a:latin typeface="Helvetica" panose="020B0604020202020204" pitchFamily="34" charset="0"/>
                <a:cs typeface="Helvetica" panose="020B0604020202020204" pitchFamily="34" charset="0"/>
              </a:rPr>
              <a:t>Transition into Director’s position</a:t>
            </a:r>
          </a:p>
          <a:p>
            <a:r>
              <a:rPr lang="en-US" sz="2000" dirty="0">
                <a:latin typeface="Helvetica" panose="020B0604020202020204" pitchFamily="34" charset="0"/>
                <a:cs typeface="Helvetica" panose="020B0604020202020204" pitchFamily="34" charset="0"/>
              </a:rPr>
              <a:t>Nutrition Educator</a:t>
            </a:r>
          </a:p>
          <a:p>
            <a:pPr lvl="1"/>
            <a:r>
              <a:rPr lang="en-US" sz="2000" kern="1200" dirty="0">
                <a:solidFill>
                  <a:schemeClr val="tx1"/>
                </a:solidFill>
                <a:effectLst/>
                <a:latin typeface="Helvetica" panose="020B0604020202020204" pitchFamily="34" charset="0"/>
                <a:cs typeface="Helvetica" panose="020B0604020202020204" pitchFamily="34" charset="0"/>
              </a:rPr>
              <a:t>Bachelor’s Degree in nutrition</a:t>
            </a:r>
            <a:endParaRPr lang="en-US" sz="2000" dirty="0">
              <a:effectLst/>
              <a:latin typeface="Helvetica" panose="020B0604020202020204" pitchFamily="34" charset="0"/>
              <a:cs typeface="Helvetica" panose="020B0604020202020204" pitchFamily="34" charset="0"/>
            </a:endParaRPr>
          </a:p>
          <a:p>
            <a:pPr lvl="1"/>
            <a:r>
              <a:rPr lang="en-US" sz="2000" kern="1200" dirty="0">
                <a:solidFill>
                  <a:schemeClr val="tx1"/>
                </a:solidFill>
                <a:effectLst/>
                <a:latin typeface="Helvetica" panose="020B0604020202020204" pitchFamily="34" charset="0"/>
                <a:cs typeface="Helvetica" panose="020B0604020202020204" pitchFamily="34" charset="0"/>
              </a:rPr>
              <a:t>RD credential</a:t>
            </a:r>
            <a:endParaRPr lang="en-US" sz="2000" dirty="0">
              <a:effectLst/>
              <a:latin typeface="Helvetica" panose="020B0604020202020204" pitchFamily="34" charset="0"/>
              <a:cs typeface="Helvetica" panose="020B0604020202020204" pitchFamily="34" charset="0"/>
            </a:endParaRPr>
          </a:p>
          <a:p>
            <a:pPr lvl="1"/>
            <a:r>
              <a:rPr lang="en-US" sz="2000" kern="1200" dirty="0">
                <a:solidFill>
                  <a:schemeClr val="tx1"/>
                </a:solidFill>
                <a:effectLst/>
                <a:latin typeface="Helvetica" panose="020B0604020202020204" pitchFamily="34" charset="0"/>
                <a:cs typeface="Helvetica" panose="020B0604020202020204" pitchFamily="34" charset="0"/>
              </a:rPr>
              <a:t>Transition into Area Supervisor’s position</a:t>
            </a:r>
            <a:endParaRPr lang="en-US" sz="2000" dirty="0">
              <a:effectLst/>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Manager</a:t>
            </a:r>
          </a:p>
          <a:p>
            <a:pPr lvl="1"/>
            <a:r>
              <a:rPr lang="en-US" sz="2000" dirty="0">
                <a:latin typeface="Helvetica" panose="020B0604020202020204" pitchFamily="34" charset="0"/>
                <a:cs typeface="Helvetica" panose="020B0604020202020204" pitchFamily="34" charset="0"/>
              </a:rPr>
              <a:t>Complete a Bachelor’s Degree</a:t>
            </a:r>
          </a:p>
          <a:p>
            <a:pPr lvl="1"/>
            <a:r>
              <a:rPr lang="en-US" sz="2000" dirty="0">
                <a:latin typeface="Helvetica" panose="020B0604020202020204" pitchFamily="34" charset="0"/>
                <a:cs typeface="Helvetica" panose="020B0604020202020204" pitchFamily="34" charset="0"/>
              </a:rPr>
              <a:t>Transition into Area Supervisor’s or    Nutrition Educator’s position</a:t>
            </a:r>
          </a:p>
        </p:txBody>
      </p:sp>
      <p:cxnSp>
        <p:nvCxnSpPr>
          <p:cNvPr id="4" name="Straight Connector 3">
            <a:extLst>
              <a:ext uri="{FF2B5EF4-FFF2-40B4-BE49-F238E27FC236}">
                <a16:creationId xmlns:a16="http://schemas.microsoft.com/office/drawing/2014/main" id="{21A37C15-9FD4-3F4C-9849-C4919DE1D6A6}"/>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36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AE6A0-345F-E33C-0B3B-1005F3D1A12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Employee Investment</a:t>
            </a:r>
          </a:p>
        </p:txBody>
      </p:sp>
      <p:sp>
        <p:nvSpPr>
          <p:cNvPr id="3" name="Content Placeholder 2">
            <a:extLst>
              <a:ext uri="{FF2B5EF4-FFF2-40B4-BE49-F238E27FC236}">
                <a16:creationId xmlns:a16="http://schemas.microsoft.com/office/drawing/2014/main" id="{6C3AA846-7828-3487-7813-9D5ED32EF36F}"/>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Clear Direction</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400" dirty="0">
                <a:effectLst/>
                <a:latin typeface="Helvetica" panose="020B0604020202020204" pitchFamily="34" charset="0"/>
                <a:cs typeface="Helvetica" panose="020B0604020202020204" pitchFamily="34" charset="0"/>
              </a:rPr>
              <a:t>Setting Expectations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400" dirty="0">
                <a:effectLst/>
                <a:latin typeface="Helvetica" panose="020B0604020202020204" pitchFamily="34" charset="0"/>
                <a:cs typeface="Helvetica" panose="020B0604020202020204" pitchFamily="34" charset="0"/>
              </a:rPr>
              <a:t>Providing the Polish</a:t>
            </a:r>
          </a:p>
        </p:txBody>
      </p:sp>
      <p:cxnSp>
        <p:nvCxnSpPr>
          <p:cNvPr id="4" name="Straight Connector 3">
            <a:extLst>
              <a:ext uri="{FF2B5EF4-FFF2-40B4-BE49-F238E27FC236}">
                <a16:creationId xmlns:a16="http://schemas.microsoft.com/office/drawing/2014/main" id="{734C832A-842D-1109-720A-D7FA83A3D37C}"/>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658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AFACD-1FAF-F0A4-B2D1-6C17D344FEEC}"/>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Return on Investment</a:t>
            </a:r>
          </a:p>
        </p:txBody>
      </p:sp>
      <p:sp>
        <p:nvSpPr>
          <p:cNvPr id="3" name="Content Placeholder 2">
            <a:extLst>
              <a:ext uri="{FF2B5EF4-FFF2-40B4-BE49-F238E27FC236}">
                <a16:creationId xmlns:a16="http://schemas.microsoft.com/office/drawing/2014/main" id="{78A24ABE-9987-8D0C-2C9C-28F15BEFA1AB}"/>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Credibility</a:t>
            </a:r>
          </a:p>
          <a:p>
            <a:r>
              <a:rPr lang="en-US" sz="2400" dirty="0">
                <a:latin typeface="Helvetica" panose="020B0604020202020204" pitchFamily="34" charset="0"/>
                <a:cs typeface="Helvetica" panose="020B0604020202020204" pitchFamily="34" charset="0"/>
              </a:rPr>
              <a:t>Commitment</a:t>
            </a:r>
          </a:p>
          <a:p>
            <a:r>
              <a:rPr lang="en-US" sz="2400" dirty="0">
                <a:latin typeface="Helvetica" panose="020B0604020202020204" pitchFamily="34" charset="0"/>
                <a:cs typeface="Helvetica" panose="020B0604020202020204" pitchFamily="34" charset="0"/>
              </a:rPr>
              <a:t>Dedication</a:t>
            </a:r>
          </a:p>
          <a:p>
            <a:r>
              <a:rPr lang="en-US" sz="2400" dirty="0">
                <a:latin typeface="Helvetica" panose="020B0604020202020204" pitchFamily="34" charset="0"/>
                <a:cs typeface="Helvetica" panose="020B0604020202020204" pitchFamily="34" charset="0"/>
              </a:rPr>
              <a:t>Knowledge</a:t>
            </a:r>
          </a:p>
          <a:p>
            <a:r>
              <a:rPr lang="en-US" sz="2400" dirty="0">
                <a:latin typeface="Helvetica" panose="020B0604020202020204" pitchFamily="34" charset="0"/>
                <a:cs typeface="Helvetica" panose="020B0604020202020204" pitchFamily="34" charset="0"/>
              </a:rPr>
              <a:t>Performance</a:t>
            </a:r>
          </a:p>
        </p:txBody>
      </p:sp>
      <p:cxnSp>
        <p:nvCxnSpPr>
          <p:cNvPr id="4" name="Straight Connector 3">
            <a:extLst>
              <a:ext uri="{FF2B5EF4-FFF2-40B4-BE49-F238E27FC236}">
                <a16:creationId xmlns:a16="http://schemas.microsoft.com/office/drawing/2014/main" id="{4D17CE74-F996-2505-3B5E-6F9EF0D6C32D}"/>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644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ree people wearing headbands and googly eye glasses."/>
          <p:cNvPicPr>
            <a:picLocks noChangeAspect="1"/>
          </p:cNvPicPr>
          <p:nvPr/>
        </p:nvPicPr>
        <p:blipFill rotWithShape="1">
          <a:blip r:embed="rId2"/>
          <a:srcRect l="4372" r="3361" b="-2"/>
          <a:stretch/>
        </p:blipFill>
        <p:spPr>
          <a:xfrm>
            <a:off x="20" y="10"/>
            <a:ext cx="725221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93880" y="0"/>
            <a:ext cx="2650120" cy="1901949"/>
          </a:xfrm>
        </p:spPr>
        <p:txBody>
          <a:bodyPr>
            <a:normAutofit/>
          </a:bodyPr>
          <a:lstStyle/>
          <a:p>
            <a:r>
              <a:rPr lang="en-US" sz="3500" dirty="0">
                <a:latin typeface="Helvetica" panose="020B0604020202020204" pitchFamily="34" charset="0"/>
                <a:cs typeface="Helvetica" panose="020B0604020202020204" pitchFamily="34" charset="0"/>
              </a:rPr>
              <a:t>Values and Benefits of Mentoring</a:t>
            </a:r>
          </a:p>
        </p:txBody>
      </p:sp>
      <p:sp>
        <p:nvSpPr>
          <p:cNvPr id="3" name="Content Placeholder 2"/>
          <p:cNvSpPr>
            <a:spLocks noGrp="1"/>
          </p:cNvSpPr>
          <p:nvPr>
            <p:ph idx="1"/>
          </p:nvPr>
        </p:nvSpPr>
        <p:spPr>
          <a:xfrm>
            <a:off x="6099050" y="1901949"/>
            <a:ext cx="2866642" cy="4428445"/>
          </a:xfrm>
        </p:spPr>
        <p:txBody>
          <a:bodyPr>
            <a:noAutofit/>
          </a:bodyPr>
          <a:lstStyle/>
          <a:p>
            <a:r>
              <a:rPr lang="en-US" sz="2000" dirty="0">
                <a:latin typeface="Helvetica" panose="020B0604020202020204" pitchFamily="34" charset="0"/>
                <a:cs typeface="Helvetica" panose="020B0604020202020204" pitchFamily="34" charset="0"/>
              </a:rPr>
              <a:t>You really don’t have to do it alone!</a:t>
            </a:r>
          </a:p>
          <a:p>
            <a:r>
              <a:rPr lang="en-US" sz="2000" dirty="0">
                <a:latin typeface="Helvetica" panose="020B0604020202020204" pitchFamily="34" charset="0"/>
                <a:cs typeface="Helvetica" panose="020B0604020202020204" pitchFamily="34" charset="0"/>
              </a:rPr>
              <a:t>Keeps you on the cutting edge with new knowledge</a:t>
            </a:r>
          </a:p>
          <a:p>
            <a:r>
              <a:rPr lang="en-US" sz="2000" dirty="0">
                <a:latin typeface="Helvetica" panose="020B0604020202020204" pitchFamily="34" charset="0"/>
                <a:cs typeface="Helvetica" panose="020B0604020202020204" pitchFamily="34" charset="0"/>
              </a:rPr>
              <a:t>Hones your own skills</a:t>
            </a:r>
          </a:p>
          <a:p>
            <a:r>
              <a:rPr lang="en-US" sz="2000" dirty="0">
                <a:latin typeface="Helvetica" panose="020B0604020202020204" pitchFamily="34" charset="0"/>
                <a:cs typeface="Helvetica" panose="020B0604020202020204" pitchFamily="34" charset="0"/>
              </a:rPr>
              <a:t>You may always be 25 years old!</a:t>
            </a:r>
          </a:p>
          <a:p>
            <a:r>
              <a:rPr lang="en-US" sz="2000" dirty="0">
                <a:latin typeface="Helvetica" panose="020B0604020202020204" pitchFamily="34" charset="0"/>
                <a:cs typeface="Helvetica" panose="020B0604020202020204" pitchFamily="34" charset="0"/>
              </a:rPr>
              <a:t>District and department viewed as leaders</a:t>
            </a:r>
          </a:p>
          <a:p>
            <a:r>
              <a:rPr lang="en-US" sz="2000" dirty="0">
                <a:latin typeface="Helvetica" panose="020B0604020202020204" pitchFamily="34" charset="0"/>
                <a:cs typeface="Helvetica" panose="020B0604020202020204" pitchFamily="34" charset="0"/>
              </a:rPr>
              <a:t>Make positive impact on trainees’ lives</a:t>
            </a:r>
          </a:p>
        </p:txBody>
      </p:sp>
    </p:spTree>
    <p:extLst>
      <p:ext uri="{BB962C8B-B14F-4D97-AF65-F5344CB8AC3E}">
        <p14:creationId xmlns:p14="http://schemas.microsoft.com/office/powerpoint/2010/main" val="2342649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26004"/>
          </a:xfrm>
        </p:spPr>
        <p:txBody>
          <a:bodyPr/>
          <a:lstStyle/>
          <a:p>
            <a:r>
              <a:rPr lang="en-US" dirty="0">
                <a:latin typeface="Helvetica" panose="020B0604020202020204" pitchFamily="34" charset="0"/>
                <a:cs typeface="Helvetica" panose="020B0604020202020204" pitchFamily="34" charset="0"/>
              </a:rPr>
              <a:t>Benefits (continued)</a:t>
            </a:r>
          </a:p>
        </p:txBody>
      </p:sp>
      <p:sp>
        <p:nvSpPr>
          <p:cNvPr id="3" name="Content Placeholder 2"/>
          <p:cNvSpPr>
            <a:spLocks noGrp="1"/>
          </p:cNvSpPr>
          <p:nvPr>
            <p:ph idx="1"/>
          </p:nvPr>
        </p:nvSpPr>
        <p:spPr>
          <a:xfrm>
            <a:off x="628650" y="1291130"/>
            <a:ext cx="7886700" cy="3533853"/>
          </a:xfrm>
        </p:spPr>
        <p:txBody>
          <a:bodyPr/>
          <a:lstStyle/>
          <a:p>
            <a:r>
              <a:rPr lang="en-US" sz="2400" dirty="0">
                <a:latin typeface="Helvetica" panose="020B0604020202020204" pitchFamily="34" charset="0"/>
                <a:cs typeface="Helvetica" panose="020B0604020202020204" pitchFamily="34" charset="0"/>
              </a:rPr>
              <a:t>Cost – can be minimal or can be significant</a:t>
            </a:r>
          </a:p>
          <a:p>
            <a:r>
              <a:rPr lang="en-US" sz="2400" dirty="0">
                <a:latin typeface="Helvetica" panose="020B0604020202020204" pitchFamily="34" charset="0"/>
                <a:cs typeface="Helvetica" panose="020B0604020202020204" pitchFamily="34" charset="0"/>
              </a:rPr>
              <a:t>Good return on investment dollars</a:t>
            </a:r>
          </a:p>
          <a:p>
            <a:r>
              <a:rPr lang="en-US" sz="2400" dirty="0">
                <a:latin typeface="Helvetica" panose="020B0604020202020204" pitchFamily="34" charset="0"/>
                <a:cs typeface="Helvetica" panose="020B0604020202020204" pitchFamily="34" charset="0"/>
              </a:rPr>
              <a:t>Consistent with educational institution mission, vision, values</a:t>
            </a:r>
          </a:p>
          <a:p>
            <a:r>
              <a:rPr lang="en-US" sz="2400" dirty="0">
                <a:latin typeface="Helvetica" panose="020B0604020202020204" pitchFamily="34" charset="0"/>
                <a:cs typeface="Helvetica" panose="020B0604020202020204" pitchFamily="34" charset="0"/>
              </a:rPr>
              <a:t>New future managers</a:t>
            </a:r>
            <a:r>
              <a:rPr lang="mr-IN" sz="2400" dirty="0">
                <a:latin typeface="Helvetica" panose="020B0604020202020204" pitchFamily="34" charset="0"/>
              </a:rPr>
              <a:t>…</a:t>
            </a:r>
            <a:r>
              <a:rPr lang="en-US" sz="2400" dirty="0">
                <a:latin typeface="Helvetica" panose="020B0604020202020204" pitchFamily="34" charset="0"/>
                <a:cs typeface="Helvetica" panose="020B0604020202020204" pitchFamily="34" charset="0"/>
              </a:rPr>
              <a:t>and maybe supervisors, coordinators, and directors?</a:t>
            </a:r>
          </a:p>
          <a:p>
            <a:r>
              <a:rPr lang="en-US" sz="2400" dirty="0">
                <a:latin typeface="Helvetica" panose="020B0604020202020204" pitchFamily="34" charset="0"/>
                <a:cs typeface="Helvetica" panose="020B0604020202020204" pitchFamily="34" charset="0"/>
              </a:rPr>
              <a:t>Greater credibility, competent peers</a:t>
            </a:r>
          </a:p>
          <a:p>
            <a:r>
              <a:rPr lang="en-US" sz="2400" dirty="0">
                <a:latin typeface="Helvetica" panose="020B0604020202020204" pitchFamily="34" charset="0"/>
                <a:cs typeface="Helvetica" panose="020B0604020202020204" pitchFamily="34" charset="0"/>
              </a:rPr>
              <a:t>Good PR for your SN program</a:t>
            </a:r>
          </a:p>
        </p:txBody>
      </p:sp>
      <p:pic>
        <p:nvPicPr>
          <p:cNvPr id="4" name="Picture 3" descr="Gears that show the words &quot;Competence&quot;, &quot;ability&quot;, &quot;Knowledge&quot;, &quot;Learning&quot;, &quot;Skill Training&quot;, and &quot;Education&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824983"/>
            <a:ext cx="9144000" cy="2033017"/>
          </a:xfrm>
          <a:prstGeom prst="rect">
            <a:avLst/>
          </a:prstGeom>
        </p:spPr>
      </p:pic>
    </p:spTree>
    <p:extLst>
      <p:ext uri="{BB962C8B-B14F-4D97-AF65-F5344CB8AC3E}">
        <p14:creationId xmlns:p14="http://schemas.microsoft.com/office/powerpoint/2010/main" val="1433061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8966-E9EF-8348-05DA-0A0B64072502}"/>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Characteristics of a Mentor</a:t>
            </a:r>
          </a:p>
        </p:txBody>
      </p:sp>
      <p:sp>
        <p:nvSpPr>
          <p:cNvPr id="3" name="Content Placeholder 2">
            <a:extLst>
              <a:ext uri="{FF2B5EF4-FFF2-40B4-BE49-F238E27FC236}">
                <a16:creationId xmlns:a16="http://schemas.microsoft.com/office/drawing/2014/main" id="{18FD4D3D-11C7-0F4D-5DFB-D323C6497B75}"/>
              </a:ext>
            </a:extLst>
          </p:cNvPr>
          <p:cNvSpPr>
            <a:spLocks noGrp="1"/>
          </p:cNvSpPr>
          <p:nvPr>
            <p:ph idx="1"/>
          </p:nvPr>
        </p:nvSpPr>
        <p:spPr/>
        <p:txBody>
          <a:bodyPr/>
          <a:lstStyle/>
          <a:p>
            <a:r>
              <a:rPr lang="en-US" sz="2000" dirty="0">
                <a:latin typeface="Helvetica" panose="020B0604020202020204" pitchFamily="34" charset="0"/>
                <a:cs typeface="Helvetica" panose="020B0604020202020204" pitchFamily="34" charset="0"/>
              </a:rPr>
              <a:t>Loves their job</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100" dirty="0">
                <a:effectLst/>
                <a:latin typeface="Helvetica" panose="020B0604020202020204" pitchFamily="34" charset="0"/>
                <a:cs typeface="Helvetica" panose="020B0604020202020204" pitchFamily="34" charset="0"/>
              </a:rPr>
              <a:t>Excited about school nutrition and foodservice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100" dirty="0">
                <a:effectLst/>
                <a:latin typeface="Helvetica" panose="020B0604020202020204" pitchFamily="34" charset="0"/>
                <a:cs typeface="Helvetica" panose="020B0604020202020204" pitchFamily="34" charset="0"/>
              </a:rPr>
              <a:t>Share knowledge with others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100" dirty="0">
                <a:effectLst/>
                <a:latin typeface="Helvetica" panose="020B0604020202020204" pitchFamily="34" charset="0"/>
                <a:cs typeface="Helvetica" panose="020B0604020202020204" pitchFamily="34" charset="0"/>
              </a:rPr>
              <a:t>Natural “givers”, big hearted, loves to volunteer</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100" dirty="0">
                <a:effectLst/>
                <a:latin typeface="Helvetica" panose="020B0604020202020204" pitchFamily="34" charset="0"/>
                <a:cs typeface="Helvetica" panose="020B0604020202020204" pitchFamily="34" charset="0"/>
              </a:rPr>
              <a:t>Partnering, nurturing</a:t>
            </a:r>
          </a:p>
        </p:txBody>
      </p:sp>
      <p:cxnSp>
        <p:nvCxnSpPr>
          <p:cNvPr id="4" name="Straight Connector 3">
            <a:extLst>
              <a:ext uri="{FF2B5EF4-FFF2-40B4-BE49-F238E27FC236}">
                <a16:creationId xmlns:a16="http://schemas.microsoft.com/office/drawing/2014/main" id="{58BDDF06-421F-BA86-C4AC-78C44DAD8978}"/>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Graphic 4" descr="An icon of an Open Hand with a Plant">
            <a:extLst>
              <a:ext uri="{FF2B5EF4-FFF2-40B4-BE49-F238E27FC236}">
                <a16:creationId xmlns:a16="http://schemas.microsoft.com/office/drawing/2014/main" id="{85DAEC35-5871-BA9C-DA41-D6F696C3B94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00272" y="4345230"/>
            <a:ext cx="1143455" cy="1143455"/>
          </a:xfrm>
          <a:prstGeom prst="rect">
            <a:avLst/>
          </a:prstGeom>
        </p:spPr>
      </p:pic>
    </p:spTree>
    <p:extLst>
      <p:ext uri="{BB962C8B-B14F-4D97-AF65-F5344CB8AC3E}">
        <p14:creationId xmlns:p14="http://schemas.microsoft.com/office/powerpoint/2010/main" val="3054526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011F-AF66-A1E6-09B5-7D39752E16D1}"/>
              </a:ext>
            </a:extLst>
          </p:cNvPr>
          <p:cNvSpPr>
            <a:spLocks noGrp="1"/>
          </p:cNvSpPr>
          <p:nvPr>
            <p:ph type="title"/>
          </p:nvPr>
        </p:nvSpPr>
        <p:spPr/>
        <p:txBody>
          <a:bodyPr/>
          <a:lstStyle/>
          <a:p>
            <a:r>
              <a:rPr lang="en-US" sz="3300" kern="1200" dirty="0">
                <a:solidFill>
                  <a:schemeClr val="tx1"/>
                </a:solidFill>
                <a:effectLst/>
                <a:latin typeface="Helvetica" panose="020B0604020202020204" pitchFamily="34" charset="0"/>
                <a:cs typeface="Helvetica" panose="020B0604020202020204" pitchFamily="34" charset="0"/>
              </a:rPr>
              <a:t>Characteristics (continued)</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0CFCD7B3-E134-AB15-9470-65018B633ACE}"/>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Does their own job well; expertise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Good time management</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Delegation skills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Trustworthy</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Inclusive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dirty="0">
                <a:effectLst/>
                <a:latin typeface="Helvetica" panose="020B0604020202020204" pitchFamily="34" charset="0"/>
                <a:cs typeface="Helvetica" panose="020B0604020202020204" pitchFamily="34" charset="0"/>
              </a:rPr>
              <a:t>Good delegator</a:t>
            </a:r>
          </a:p>
        </p:txBody>
      </p:sp>
      <p:pic>
        <p:nvPicPr>
          <p:cNvPr id="4" name="Graphic 3" descr="An icon of a Handshake">
            <a:extLst>
              <a:ext uri="{FF2B5EF4-FFF2-40B4-BE49-F238E27FC236}">
                <a16:creationId xmlns:a16="http://schemas.microsoft.com/office/drawing/2014/main" id="{1B8ED702-7306-7764-86E9-7022F1D7C3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09870" y="2512770"/>
            <a:ext cx="1143455" cy="1143455"/>
          </a:xfrm>
          <a:prstGeom prst="rect">
            <a:avLst/>
          </a:prstGeom>
        </p:spPr>
      </p:pic>
      <p:cxnSp>
        <p:nvCxnSpPr>
          <p:cNvPr id="5" name="Straight Connector 4">
            <a:extLst>
              <a:ext uri="{FF2B5EF4-FFF2-40B4-BE49-F238E27FC236}">
                <a16:creationId xmlns:a16="http://schemas.microsoft.com/office/drawing/2014/main" id="{D0B4E0DB-19B7-2129-4308-9B447579A05A}"/>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879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16" name="Rectangle 256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18" name="Freeform: Shape 256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20" name="Arc 256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p:cNvSpPr>
            <a:spLocks noGrp="1"/>
          </p:cNvSpPr>
          <p:nvPr>
            <p:ph idx="1"/>
          </p:nvPr>
        </p:nvSpPr>
        <p:spPr>
          <a:xfrm>
            <a:off x="3335481" y="591344"/>
            <a:ext cx="5389896" cy="5585619"/>
          </a:xfrm>
        </p:spPr>
        <p:txBody>
          <a:bodyPr anchor="ctr">
            <a:normAutofit/>
          </a:bodyPr>
          <a:lstStyle/>
          <a:p>
            <a:pPr marL="0" indent="0">
              <a:buNone/>
            </a:pPr>
            <a:r>
              <a:rPr lang="en-US" dirty="0">
                <a:latin typeface="Helvetica" panose="020B0604020202020204" pitchFamily="34" charset="0"/>
                <a:cs typeface="Helvetica" panose="020B0604020202020204" pitchFamily="34" charset="0"/>
              </a:rPr>
              <a:t>“</a:t>
            </a:r>
            <a:r>
              <a:rPr lang="en-US" sz="2800" dirty="0">
                <a:latin typeface="Helvetica" panose="020B0604020202020204" pitchFamily="34" charset="0"/>
                <a:cs typeface="Helvetica" panose="020B0604020202020204" pitchFamily="34" charset="0"/>
              </a:rPr>
              <a:t>When you want to help people, you tell them the truth. When you want to help yourself, you tell them what they want to hear.”</a:t>
            </a:r>
            <a:r>
              <a:rPr lang="en-US" sz="2800" baseline="0" dirty="0">
                <a:latin typeface="Helvetica" panose="020B0604020202020204" pitchFamily="34" charset="0"/>
                <a:cs typeface="Helvetica" panose="020B0604020202020204" pitchFamily="34" charset="0"/>
              </a:rPr>
              <a:t> - </a:t>
            </a:r>
            <a:r>
              <a:rPr lang="en-US" sz="2800" dirty="0">
                <a:latin typeface="Helvetica" panose="020B0604020202020204" pitchFamily="34" charset="0"/>
                <a:cs typeface="Helvetica" panose="020B0604020202020204" pitchFamily="34" charset="0"/>
              </a:rPr>
              <a:t>Dr. Thomas Sowell</a:t>
            </a:r>
          </a:p>
        </p:txBody>
      </p:sp>
      <p:sp>
        <p:nvSpPr>
          <p:cNvPr id="4" name="TextBox 3"/>
          <p:cNvSpPr txBox="1"/>
          <p:nvPr/>
        </p:nvSpPr>
        <p:spPr>
          <a:xfrm>
            <a:off x="8542330" y="6483100"/>
            <a:ext cx="601670" cy="374900"/>
          </a:xfrm>
          <a:prstGeom prst="rect">
            <a:avLst/>
          </a:prstGeom>
          <a:solidFill>
            <a:schemeClr val="bg1"/>
          </a:solidFill>
        </p:spPr>
        <p:txBody>
          <a:bodyPr wrap="square" rtlCol="0">
            <a:spAutoFit/>
          </a:bodyPr>
          <a:lstStyle/>
          <a:p>
            <a:endParaRPr lang="en-US" dirty="0"/>
          </a:p>
        </p:txBody>
      </p:sp>
      <p:sp>
        <p:nvSpPr>
          <p:cNvPr id="25602" name="AutoShape 2" descr="http://strategiconlinemarkets.com/wp-content/uploads/2012/09/How-Can-I-Help-You1.jpg"/>
          <p:cNvSpPr>
            <a:spLocks noChangeAspect="1" noChangeArrowheads="1"/>
          </p:cNvSpPr>
          <p:nvPr/>
        </p:nvSpPr>
        <p:spPr bwMode="auto">
          <a:xfrm>
            <a:off x="155575" y="-1646238"/>
            <a:ext cx="4572000" cy="3429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02FAACF-C1CE-ACEC-3BD3-44D807D97CE8}"/>
              </a:ext>
            </a:extLst>
          </p:cNvPr>
          <p:cNvSpPr>
            <a:spLocks noGrp="1"/>
          </p:cNvSpPr>
          <p:nvPr>
            <p:ph type="title"/>
          </p:nvPr>
        </p:nvSpPr>
        <p:spPr>
          <a:xfrm>
            <a:off x="591156" y="2455479"/>
            <a:ext cx="1690269" cy="1325563"/>
          </a:xfrm>
        </p:spPr>
        <p:txBody>
          <a:bodyPr>
            <a:normAutofit/>
          </a:bodyPr>
          <a:lstStyle/>
          <a:p>
            <a:r>
              <a:rPr lang="en-US" sz="3600" b="1" dirty="0">
                <a:solidFill>
                  <a:schemeClr val="bg1"/>
                </a:solidFill>
                <a:latin typeface="Helvetica" panose="020B0604020202020204" pitchFamily="34" charset="0"/>
                <a:cs typeface="Helvetica" panose="020B0604020202020204" pitchFamily="34" charset="0"/>
              </a:rPr>
              <a:t>Quote</a:t>
            </a:r>
          </a:p>
        </p:txBody>
      </p:sp>
    </p:spTree>
    <p:extLst>
      <p:ext uri="{BB962C8B-B14F-4D97-AF65-F5344CB8AC3E}">
        <p14:creationId xmlns:p14="http://schemas.microsoft.com/office/powerpoint/2010/main" val="4054801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clear cup of water on a table."/>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041" r="3957" b="-1"/>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6ECBF6-89BB-ED51-B889-DFA9D7D9FEBA}"/>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defTabSz="914400"/>
            <a:r>
              <a:rPr lang="en-US" sz="3600" dirty="0">
                <a:solidFill>
                  <a:schemeClr val="tx1">
                    <a:lumMod val="85000"/>
                    <a:lumOff val="15000"/>
                  </a:schemeClr>
                </a:solidFill>
                <a:latin typeface="Helvetica" panose="020B0604020202020204" pitchFamily="34" charset="0"/>
                <a:cs typeface="Helvetica" panose="020B0604020202020204" pitchFamily="34" charset="0"/>
              </a:rPr>
              <a:t>How transparent? </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25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0AC5C-6086-2277-D838-EEF70B83FC78}"/>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Tracy’s Path</a:t>
            </a:r>
          </a:p>
        </p:txBody>
      </p:sp>
      <p:sp>
        <p:nvSpPr>
          <p:cNvPr id="3" name="Content Placeholder 2">
            <a:extLst>
              <a:ext uri="{FF2B5EF4-FFF2-40B4-BE49-F238E27FC236}">
                <a16:creationId xmlns:a16="http://schemas.microsoft.com/office/drawing/2014/main" id="{92524C4C-D522-F67E-C5DD-3C17785D3750}"/>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Sub to FSA I to FSA II to manager to buyer to area supervisor to trainer  </a:t>
            </a:r>
          </a:p>
        </p:txBody>
      </p:sp>
      <p:cxnSp>
        <p:nvCxnSpPr>
          <p:cNvPr id="4" name="Straight Connector 3">
            <a:extLst>
              <a:ext uri="{FF2B5EF4-FFF2-40B4-BE49-F238E27FC236}">
                <a16:creationId xmlns:a16="http://schemas.microsoft.com/office/drawing/2014/main" id="{57048482-C86F-7BC8-EC88-F48D94A9A5A6}"/>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230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BA09C-10A0-8908-31E9-27465B596D6D}"/>
              </a:ext>
            </a:extLst>
          </p:cNvPr>
          <p:cNvSpPr>
            <a:spLocks noGrp="1"/>
          </p:cNvSpPr>
          <p:nvPr>
            <p:ph type="title"/>
          </p:nvPr>
        </p:nvSpPr>
        <p:spPr>
          <a:xfrm>
            <a:off x="350041" y="2665475"/>
            <a:ext cx="2401025" cy="1308877"/>
          </a:xfrm>
        </p:spPr>
        <p:txBody>
          <a:bodyPr anchor="b">
            <a:normAutofit/>
          </a:bodyPr>
          <a:lstStyle/>
          <a:p>
            <a:pPr algn="r"/>
            <a:r>
              <a:rPr lang="en-US" sz="3200" dirty="0">
                <a:solidFill>
                  <a:srgbClr val="FFFFFF"/>
                </a:solidFill>
                <a:latin typeface="Helvetica" panose="020B0604020202020204" pitchFamily="34" charset="0"/>
                <a:cs typeface="Helvetica" panose="020B0604020202020204" pitchFamily="34" charset="0"/>
              </a:rPr>
              <a:t>Where is Tracy now?</a:t>
            </a:r>
          </a:p>
        </p:txBody>
      </p:sp>
      <p:sp>
        <p:nvSpPr>
          <p:cNvPr id="3" name="Content Placeholder 2">
            <a:extLst>
              <a:ext uri="{FF2B5EF4-FFF2-40B4-BE49-F238E27FC236}">
                <a16:creationId xmlns:a16="http://schemas.microsoft.com/office/drawing/2014/main" id="{914FABAB-72BE-7188-68D7-36ABF0BAD1C2}"/>
              </a:ext>
            </a:extLst>
          </p:cNvPr>
          <p:cNvSpPr>
            <a:spLocks noGrp="1"/>
          </p:cNvSpPr>
          <p:nvPr>
            <p:ph idx="1"/>
          </p:nvPr>
        </p:nvSpPr>
        <p:spPr>
          <a:xfrm>
            <a:off x="3607694" y="649480"/>
            <a:ext cx="4916510" cy="5546047"/>
          </a:xfrm>
        </p:spPr>
        <p:txBody>
          <a:bodyPr anchor="ctr">
            <a:normAutofit/>
          </a:bodyPr>
          <a:lstStyle/>
          <a:p>
            <a:r>
              <a:rPr lang="en-US" sz="3600" dirty="0">
                <a:latin typeface="Helvetica" panose="020B0604020202020204" pitchFamily="34" charset="0"/>
                <a:cs typeface="Helvetica" panose="020B0604020202020204" pitchFamily="34" charset="0"/>
              </a:rPr>
              <a:t>Director of Purchasing!</a:t>
            </a:r>
          </a:p>
        </p:txBody>
      </p:sp>
    </p:spTree>
    <p:extLst>
      <p:ext uri="{BB962C8B-B14F-4D97-AF65-F5344CB8AC3E}">
        <p14:creationId xmlns:p14="http://schemas.microsoft.com/office/powerpoint/2010/main" val="1517931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2C77-D627-33C2-A3CC-8D4DCB91B30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That’s not all!</a:t>
            </a:r>
          </a:p>
        </p:txBody>
      </p:sp>
      <p:sp>
        <p:nvSpPr>
          <p:cNvPr id="3" name="Content Placeholder 2">
            <a:extLst>
              <a:ext uri="{FF2B5EF4-FFF2-40B4-BE49-F238E27FC236}">
                <a16:creationId xmlns:a16="http://schemas.microsoft.com/office/drawing/2014/main" id="{6DAACEAF-8CC0-B3D6-EB72-797C2AA6C322}"/>
              </a:ext>
            </a:extLst>
          </p:cNvPr>
          <p:cNvSpPr>
            <a:spLocks noGrp="1"/>
          </p:cNvSpPr>
          <p:nvPr>
            <p:ph sz="half" idx="1"/>
          </p:nvPr>
        </p:nvSpPr>
        <p:spPr/>
        <p:txBody>
          <a:bodyPr>
            <a:normAutofit/>
          </a:bodyPr>
          <a:lstStyle/>
          <a:p>
            <a:r>
              <a:rPr lang="en-US" sz="2800" dirty="0">
                <a:latin typeface="Helvetica" panose="020B0604020202020204" pitchFamily="34" charset="0"/>
                <a:cs typeface="Helvetica" panose="020B0604020202020204" pitchFamily="34" charset="0"/>
              </a:rPr>
              <a:t>Sara Dan, MBA, RD</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Director of Food and Nutrition Services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Started as a Nutrition Educator in 1996</a:t>
            </a:r>
          </a:p>
        </p:txBody>
      </p:sp>
      <p:sp>
        <p:nvSpPr>
          <p:cNvPr id="4" name="Content Placeholder 3">
            <a:extLst>
              <a:ext uri="{FF2B5EF4-FFF2-40B4-BE49-F238E27FC236}">
                <a16:creationId xmlns:a16="http://schemas.microsoft.com/office/drawing/2014/main" id="{BD8FA425-F9D1-BABF-F4EF-AB83AEA8828D}"/>
              </a:ext>
            </a:extLst>
          </p:cNvPr>
          <p:cNvSpPr>
            <a:spLocks noGrp="1"/>
          </p:cNvSpPr>
          <p:nvPr>
            <p:ph sz="half" idx="2"/>
          </p:nvPr>
        </p:nvSpPr>
        <p:spPr/>
        <p:txBody>
          <a:bodyPr>
            <a:normAutofit/>
          </a:bodyPr>
          <a:lstStyle/>
          <a:p>
            <a:r>
              <a:rPr lang="en-US" sz="2800" dirty="0">
                <a:latin typeface="Helvetica" panose="020B0604020202020204" pitchFamily="34" charset="0"/>
                <a:cs typeface="Helvetica" panose="020B0604020202020204" pitchFamily="34" charset="0"/>
              </a:rPr>
              <a:t>Don Hampton</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Director of Facilities Services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Started as the FNS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Equipment Repair Technician in 1997</a:t>
            </a:r>
          </a:p>
        </p:txBody>
      </p:sp>
      <p:cxnSp>
        <p:nvCxnSpPr>
          <p:cNvPr id="5" name="Straight Connector 4">
            <a:extLst>
              <a:ext uri="{FF2B5EF4-FFF2-40B4-BE49-F238E27FC236}">
                <a16:creationId xmlns:a16="http://schemas.microsoft.com/office/drawing/2014/main" id="{8F821227-52D6-DC07-B5B2-4ECF6A7CADA2}"/>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606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group of school nutrition professionals wearing white aprons and standing in a kitchen."/>
          <p:cNvPicPr>
            <a:picLocks noChangeAspect="1" noChangeArrowheads="1"/>
          </p:cNvPicPr>
          <p:nvPr/>
        </p:nvPicPr>
        <p:blipFill rotWithShape="1">
          <a:blip r:embed="rId3">
            <a:extLst>
              <a:ext uri="{28A0092B-C50C-407E-A947-70E740481C1C}">
                <a14:useLocalDpi xmlns:a14="http://schemas.microsoft.com/office/drawing/2010/main" val="0"/>
              </a:ext>
            </a:extLst>
          </a:blip>
          <a:srcRect l="33024" r="9664" b="9091"/>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358485" y="2311079"/>
            <a:ext cx="3017520" cy="2015417"/>
          </a:xfrm>
        </p:spPr>
        <p:txBody>
          <a:bodyPr vert="horz" lIns="91440" tIns="45720" rIns="91440" bIns="45720" rtlCol="0" anchor="b">
            <a:normAutofit/>
          </a:bodyPr>
          <a:lstStyle/>
          <a:p>
            <a:pPr defTabSz="914400"/>
            <a:r>
              <a:rPr lang="en-US" sz="4200" dirty="0">
                <a:latin typeface="Helvetica" panose="020B0604020202020204" pitchFamily="34" charset="0"/>
                <a:cs typeface="Helvetica" panose="020B0604020202020204" pitchFamily="34" charset="0"/>
              </a:rPr>
              <a:t>Managers &amp; Future Leaders</a:t>
            </a: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8542330" y="6483100"/>
            <a:ext cx="601670" cy="3749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292539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869591"/>
            <a:ext cx="3276451" cy="1412619"/>
          </a:xfrm>
        </p:spPr>
        <p:txBody>
          <a:bodyPr anchor="b">
            <a:normAutofit/>
          </a:bodyPr>
          <a:lstStyle/>
          <a:p>
            <a:r>
              <a:rPr lang="en-US" sz="4700" dirty="0">
                <a:latin typeface="Helvetica" panose="020B0604020202020204" pitchFamily="34" charset="0"/>
                <a:cs typeface="Helvetica" panose="020B0604020202020204" pitchFamily="34" charset="0"/>
              </a:rPr>
              <a:t>Baby Boomers </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lnSpcReduction="10000"/>
          </a:bodyPr>
          <a:lstStyle/>
          <a:p>
            <a:r>
              <a:rPr lang="en-US" sz="2400" dirty="0">
                <a:latin typeface="Helvetica" panose="020B0604020202020204" pitchFamily="34" charset="0"/>
                <a:cs typeface="Helvetica" panose="020B0604020202020204" pitchFamily="34" charset="0"/>
              </a:rPr>
              <a:t>Born 1946-1964</a:t>
            </a:r>
          </a:p>
          <a:p>
            <a:r>
              <a:rPr lang="en-US" sz="2400" dirty="0">
                <a:latin typeface="Helvetica" panose="020B0604020202020204" pitchFamily="34" charset="0"/>
                <a:cs typeface="Helvetica" panose="020B0604020202020204" pitchFamily="34" charset="0"/>
              </a:rPr>
              <a:t>Characteristics</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Loyal</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Optimistic with a desire for change</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Passionate</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Technology innovation</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Workaholics</a:t>
            </a:r>
          </a:p>
        </p:txBody>
      </p:sp>
      <p:pic>
        <p:nvPicPr>
          <p:cNvPr id="6" name="Picture 5" descr="Two adults from the baby boomer generation."/>
          <p:cNvPicPr>
            <a:picLocks noChangeAspect="1"/>
          </p:cNvPicPr>
          <p:nvPr/>
        </p:nvPicPr>
        <p:blipFill rotWithShape="1">
          <a:blip r:embed="rId3"/>
          <a:srcRect l="21278" r="25498"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77374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US" sz="4700" dirty="0">
                <a:latin typeface="Helvetica" panose="020B0604020202020204" pitchFamily="34" charset="0"/>
                <a:cs typeface="Helvetica" panose="020B0604020202020204" pitchFamily="34" charset="0"/>
              </a:rPr>
              <a:t>Gen-X</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a:bodyPr>
          <a:lstStyle/>
          <a:p>
            <a:r>
              <a:rPr lang="en-US" sz="2400" dirty="0">
                <a:latin typeface="Helvetica" panose="020B0604020202020204" pitchFamily="34" charset="0"/>
                <a:cs typeface="Helvetica" panose="020B0604020202020204" pitchFamily="34" charset="0"/>
              </a:rPr>
              <a:t>Born 1965-1980</a:t>
            </a:r>
          </a:p>
          <a:p>
            <a:r>
              <a:rPr lang="en-US" sz="2400" dirty="0">
                <a:latin typeface="Helvetica" panose="020B0604020202020204" pitchFamily="34" charset="0"/>
                <a:cs typeface="Helvetica" panose="020B0604020202020204" pitchFamily="34" charset="0"/>
              </a:rPr>
              <a:t>Characteristics</a:t>
            </a:r>
          </a:p>
          <a:p>
            <a:pPr lvl="1"/>
            <a:r>
              <a:rPr lang="en-US" sz="2400" dirty="0">
                <a:latin typeface="Helvetica" panose="020B0604020202020204" pitchFamily="34" charset="0"/>
                <a:cs typeface="Helvetica" panose="020B0604020202020204" pitchFamily="34" charset="0"/>
              </a:rPr>
              <a:t>Independent</a:t>
            </a:r>
          </a:p>
          <a:p>
            <a:pPr lvl="1"/>
            <a:r>
              <a:rPr lang="en-US" sz="2400" dirty="0">
                <a:latin typeface="Helvetica" panose="020B0604020202020204" pitchFamily="34" charset="0"/>
                <a:cs typeface="Helvetica" panose="020B0604020202020204" pitchFamily="34" charset="0"/>
              </a:rPr>
              <a:t>Greater work-life balance</a:t>
            </a:r>
          </a:p>
          <a:p>
            <a:pPr lvl="1"/>
            <a:r>
              <a:rPr lang="en-US" sz="2400" dirty="0">
                <a:latin typeface="Helvetica" panose="020B0604020202020204" pitchFamily="34" charset="0"/>
                <a:cs typeface="Helvetica" panose="020B0604020202020204" pitchFamily="34" charset="0"/>
              </a:rPr>
              <a:t>Flexible</a:t>
            </a:r>
          </a:p>
          <a:p>
            <a:pPr lvl="1"/>
            <a:r>
              <a:rPr lang="en-US" sz="2400" dirty="0">
                <a:latin typeface="Helvetica" panose="020B0604020202020204" pitchFamily="34" charset="0"/>
                <a:cs typeface="Helvetica" panose="020B0604020202020204" pitchFamily="34" charset="0"/>
              </a:rPr>
              <a:t>Technologically proficient</a:t>
            </a:r>
          </a:p>
        </p:txBody>
      </p:sp>
      <p:pic>
        <p:nvPicPr>
          <p:cNvPr id="4" name="Picture 3" descr="A group of people from the Gen-X generation."/>
          <p:cNvPicPr>
            <a:picLocks noChangeAspect="1"/>
          </p:cNvPicPr>
          <p:nvPr/>
        </p:nvPicPr>
        <p:blipFill rotWithShape="1">
          <a:blip r:embed="rId3">
            <a:extLst>
              <a:ext uri="{28A0092B-C50C-407E-A947-70E740481C1C}">
                <a14:useLocalDpi xmlns:a14="http://schemas.microsoft.com/office/drawing/2010/main" val="0"/>
              </a:ext>
            </a:extLst>
          </a:blip>
          <a:srcRect l="42961" r="14535"/>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89123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US" sz="4700" dirty="0">
                <a:latin typeface="Helvetica" panose="020B0604020202020204" pitchFamily="34" charset="0"/>
                <a:cs typeface="Helvetica" panose="020B0604020202020204" pitchFamily="34" charset="0"/>
              </a:rPr>
              <a:t>Millennials</a:t>
            </a: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a:bodyPr>
          <a:lstStyle/>
          <a:p>
            <a:r>
              <a:rPr lang="en-US" sz="2400" dirty="0">
                <a:latin typeface="Helvetica" panose="020B0604020202020204" pitchFamily="34" charset="0"/>
                <a:cs typeface="Helvetica" panose="020B0604020202020204" pitchFamily="34" charset="0"/>
              </a:rPr>
              <a:t>Born 1981-1996</a:t>
            </a:r>
          </a:p>
          <a:p>
            <a:r>
              <a:rPr lang="en-US" sz="2400" dirty="0">
                <a:latin typeface="Helvetica" panose="020B0604020202020204" pitchFamily="34" charset="0"/>
                <a:cs typeface="Helvetica" panose="020B0604020202020204" pitchFamily="34" charset="0"/>
              </a:rPr>
              <a:t>Characteristics</a:t>
            </a:r>
          </a:p>
          <a:p>
            <a:pPr lvl="1"/>
            <a:r>
              <a:rPr lang="en-US" sz="2400" dirty="0">
                <a:latin typeface="Helvetica" panose="020B0604020202020204" pitchFamily="34" charset="0"/>
                <a:cs typeface="Helvetica" panose="020B0604020202020204" pitchFamily="34" charset="0"/>
              </a:rPr>
              <a:t>Collaborative</a:t>
            </a:r>
          </a:p>
          <a:p>
            <a:pPr lvl="1"/>
            <a:r>
              <a:rPr lang="en-US" sz="2400" dirty="0">
                <a:latin typeface="Helvetica" panose="020B0604020202020204" pitchFamily="34" charset="0"/>
                <a:cs typeface="Helvetica" panose="020B0604020202020204" pitchFamily="34" charset="0"/>
              </a:rPr>
              <a:t>Civic-minded</a:t>
            </a:r>
          </a:p>
          <a:p>
            <a:pPr lvl="1"/>
            <a:r>
              <a:rPr lang="en-US" sz="2400" dirty="0">
                <a:latin typeface="Helvetica" panose="020B0604020202020204" pitchFamily="34" charset="0"/>
                <a:cs typeface="Helvetica" panose="020B0604020202020204" pitchFamily="34" charset="0"/>
              </a:rPr>
              <a:t>Flexible</a:t>
            </a:r>
          </a:p>
          <a:p>
            <a:pPr lvl="1"/>
            <a:r>
              <a:rPr lang="en-US" sz="2400" dirty="0">
                <a:latin typeface="Helvetica" panose="020B0604020202020204" pitchFamily="34" charset="0"/>
                <a:cs typeface="Helvetica" panose="020B0604020202020204" pitchFamily="34" charset="0"/>
              </a:rPr>
              <a:t>Sociable</a:t>
            </a:r>
          </a:p>
          <a:p>
            <a:pPr lvl="1"/>
            <a:r>
              <a:rPr lang="en-US" sz="2400" dirty="0">
                <a:latin typeface="Helvetica" panose="020B0604020202020204" pitchFamily="34" charset="0"/>
                <a:cs typeface="Helvetica" panose="020B0604020202020204" pitchFamily="34" charset="0"/>
              </a:rPr>
              <a:t>Digital Natives</a:t>
            </a:r>
          </a:p>
        </p:txBody>
      </p:sp>
      <p:pic>
        <p:nvPicPr>
          <p:cNvPr id="4" name="Picture 3" descr="A group of people from the Millennial generation."/>
          <p:cNvPicPr>
            <a:picLocks noChangeAspect="1"/>
          </p:cNvPicPr>
          <p:nvPr/>
        </p:nvPicPr>
        <p:blipFill rotWithShape="1">
          <a:blip r:embed="rId3"/>
          <a:srcRect l="10976" t="630" r="43512" b="-628"/>
          <a:stretch/>
        </p:blipFill>
        <p:spPr>
          <a:xfrm>
            <a:off x="3974375" y="0"/>
            <a:ext cx="5211356" cy="692748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Rectangle 4"/>
          <p:cNvSpPr/>
          <p:nvPr/>
        </p:nvSpPr>
        <p:spPr>
          <a:xfrm>
            <a:off x="7167985" y="374900"/>
            <a:ext cx="916229" cy="1527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8627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US" sz="4700" dirty="0">
                <a:latin typeface="Helvetica" panose="020B0604020202020204" pitchFamily="34" charset="0"/>
                <a:cs typeface="Helvetica" panose="020B0604020202020204" pitchFamily="34" charset="0"/>
              </a:rPr>
              <a:t>Gen Z</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a:bodyPr>
          <a:lstStyle/>
          <a:p>
            <a:r>
              <a:rPr lang="en-US" sz="2400" dirty="0">
                <a:latin typeface="Helvetica" panose="020B0604020202020204" pitchFamily="34" charset="0"/>
                <a:cs typeface="Helvetica" panose="020B0604020202020204" pitchFamily="34" charset="0"/>
              </a:rPr>
              <a:t>Born 1997-2012</a:t>
            </a:r>
          </a:p>
          <a:p>
            <a:r>
              <a:rPr lang="en-US" sz="2400" dirty="0">
                <a:latin typeface="Helvetica" panose="020B0604020202020204" pitchFamily="34" charset="0"/>
                <a:cs typeface="Helvetica" panose="020B0604020202020204" pitchFamily="34" charset="0"/>
              </a:rPr>
              <a:t>Characteristics</a:t>
            </a:r>
          </a:p>
          <a:p>
            <a:pPr lvl="1"/>
            <a:r>
              <a:rPr lang="en-US" sz="2400" dirty="0">
                <a:latin typeface="Helvetica" panose="020B0604020202020204" pitchFamily="34" charset="0"/>
                <a:cs typeface="Helvetica" panose="020B0604020202020204" pitchFamily="34" charset="0"/>
              </a:rPr>
              <a:t>Digital natives</a:t>
            </a:r>
          </a:p>
          <a:p>
            <a:pPr lvl="1"/>
            <a:r>
              <a:rPr lang="en-US" sz="2400" dirty="0">
                <a:latin typeface="Helvetica" panose="020B0604020202020204" pitchFamily="34" charset="0"/>
                <a:cs typeface="Helvetica" panose="020B0604020202020204" pitchFamily="34" charset="0"/>
              </a:rPr>
              <a:t>Socially aware</a:t>
            </a:r>
          </a:p>
          <a:p>
            <a:pPr lvl="1"/>
            <a:r>
              <a:rPr lang="en-US" sz="2400" dirty="0">
                <a:latin typeface="Helvetica" panose="020B0604020202020204" pitchFamily="34" charset="0"/>
                <a:cs typeface="Helvetica" panose="020B0604020202020204" pitchFamily="34" charset="0"/>
              </a:rPr>
              <a:t>Politically aware</a:t>
            </a:r>
          </a:p>
          <a:p>
            <a:pPr lvl="1"/>
            <a:r>
              <a:rPr lang="en-US" sz="2400" dirty="0">
                <a:latin typeface="Helvetica" panose="020B0604020202020204" pitchFamily="34" charset="0"/>
                <a:cs typeface="Helvetica" panose="020B0604020202020204" pitchFamily="34" charset="0"/>
              </a:rPr>
              <a:t>Most ethnically diverse</a:t>
            </a:r>
          </a:p>
        </p:txBody>
      </p:sp>
      <p:pic>
        <p:nvPicPr>
          <p:cNvPr id="10" name="Picture 9" descr="A group of people from the Gen Z generation."/>
          <p:cNvPicPr>
            <a:picLocks noChangeAspect="1"/>
          </p:cNvPicPr>
          <p:nvPr/>
        </p:nvPicPr>
        <p:blipFill rotWithShape="1">
          <a:blip r:embed="rId3" cstate="print">
            <a:extLst>
              <a:ext uri="{28A0092B-C50C-407E-A947-70E740481C1C}">
                <a14:useLocalDpi xmlns:a14="http://schemas.microsoft.com/office/drawing/2010/main" val="0"/>
              </a:ext>
            </a:extLst>
          </a:blip>
          <a:srcRect l="15950" r="27630"/>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F7906348-80EB-56BD-F176-2F6CCDAFD7C7}"/>
              </a:ext>
            </a:extLst>
          </p:cNvPr>
          <p:cNvSpPr txBox="1"/>
          <p:nvPr/>
        </p:nvSpPr>
        <p:spPr>
          <a:xfrm>
            <a:off x="8797294" y="5287287"/>
            <a:ext cx="297785" cy="230832"/>
          </a:xfrm>
          <a:prstGeom prst="rect">
            <a:avLst/>
          </a:prstGeom>
          <a:noFill/>
        </p:spPr>
        <p:txBody>
          <a:bodyPr wrap="square" rtlCol="0">
            <a:spAutoFit/>
          </a:bodyPr>
          <a:lstStyle/>
          <a:p>
            <a:pPr>
              <a:spcAft>
                <a:spcPts val="600"/>
              </a:spcAft>
            </a:pPr>
            <a:r>
              <a:rPr lang="en-US" sz="900" dirty="0">
                <a:hlinkClick r:id="rId4" tooltip="https://sergiocaredda.eu/tag/generation-z/"/>
              </a:rPr>
              <a:t>T</a:t>
            </a:r>
            <a:endParaRPr lang="en-US" sz="900" dirty="0"/>
          </a:p>
        </p:txBody>
      </p:sp>
    </p:spTree>
    <p:extLst>
      <p:ext uri="{BB962C8B-B14F-4D97-AF65-F5344CB8AC3E}">
        <p14:creationId xmlns:p14="http://schemas.microsoft.com/office/powerpoint/2010/main" val="1065825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45615" y="1109941"/>
            <a:ext cx="3276451" cy="1118466"/>
          </a:xfrm>
        </p:spPr>
        <p:txBody>
          <a:bodyPr anchor="b">
            <a:normAutofit fontScale="90000"/>
          </a:bodyPr>
          <a:lstStyle/>
          <a:p>
            <a:r>
              <a:rPr lang="en-US" sz="4700" dirty="0">
                <a:latin typeface="Helvetica" panose="020B0604020202020204" pitchFamily="34" charset="0"/>
                <a:cs typeface="Helvetica" panose="020B0604020202020204" pitchFamily="34" charset="0"/>
              </a:rPr>
              <a:t>Generations Together</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5615" y="2911744"/>
            <a:ext cx="3633825" cy="2681949"/>
          </a:xfrm>
        </p:spPr>
        <p:txBody>
          <a:bodyPr>
            <a:noAutofit/>
          </a:bodyPr>
          <a:lstStyle/>
          <a:p>
            <a:r>
              <a:rPr lang="en-US" sz="2000" dirty="0">
                <a:latin typeface="Helvetica" panose="020B0604020202020204" pitchFamily="34" charset="0"/>
                <a:cs typeface="Helvetica" panose="020B0604020202020204" pitchFamily="34" charset="0"/>
              </a:rPr>
              <a:t>Baby Boomers: Appreciate involvement and being a change agent.</a:t>
            </a:r>
          </a:p>
          <a:p>
            <a:r>
              <a:rPr lang="en-US" sz="2000" dirty="0">
                <a:latin typeface="Helvetica" panose="020B0604020202020204" pitchFamily="34" charset="0"/>
                <a:cs typeface="Helvetica" panose="020B0604020202020204" pitchFamily="34" charset="0"/>
              </a:rPr>
              <a:t>Gen X: Like to make their own hours; creative and adaptable.</a:t>
            </a:r>
          </a:p>
          <a:p>
            <a:r>
              <a:rPr lang="en-US" sz="2000" dirty="0">
                <a:latin typeface="Helvetica" panose="020B0604020202020204" pitchFamily="34" charset="0"/>
                <a:cs typeface="Helvetica" panose="020B0604020202020204" pitchFamily="34" charset="0"/>
              </a:rPr>
              <a:t>Millennials: Want to connect work to personal and career goals.</a:t>
            </a:r>
          </a:p>
          <a:p>
            <a:r>
              <a:rPr lang="en-US" sz="2000" dirty="0">
                <a:latin typeface="Helvetica" panose="020B0604020202020204" pitchFamily="34" charset="0"/>
                <a:cs typeface="Helvetica" panose="020B0604020202020204" pitchFamily="34" charset="0"/>
              </a:rPr>
              <a:t>Gen Z: Cares about others, inclusive and progressive.</a:t>
            </a:r>
          </a:p>
        </p:txBody>
      </p:sp>
      <p:pic>
        <p:nvPicPr>
          <p:cNvPr id="6" name="Picture 5" descr="A group of people from different generations."/>
          <p:cNvPicPr>
            <a:picLocks noChangeAspect="1"/>
          </p:cNvPicPr>
          <p:nvPr/>
        </p:nvPicPr>
        <p:blipFill rotWithShape="1">
          <a:blip r:embed="rId3"/>
          <a:srcRect l="8097" r="12924"/>
          <a:stretch/>
        </p:blipFill>
        <p:spPr>
          <a:xfrm>
            <a:off x="4237714" y="0"/>
            <a:ext cx="4906286" cy="571957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71078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42BF9-1568-C249-2096-28F4695FD172}"/>
              </a:ext>
            </a:extLst>
          </p:cNvPr>
          <p:cNvSpPr>
            <a:spLocks noGrp="1"/>
          </p:cNvSpPr>
          <p:nvPr>
            <p:ph type="title"/>
          </p:nvPr>
        </p:nvSpPr>
        <p:spPr/>
        <p:txBody>
          <a:bodyPr/>
          <a:lstStyle/>
          <a:p>
            <a:r>
              <a:rPr lang="en-US" sz="4000" kern="1200" dirty="0">
                <a:solidFill>
                  <a:schemeClr val="tx1"/>
                </a:solidFill>
                <a:effectLst/>
                <a:latin typeface="Helvetica" panose="020B0604020202020204" pitchFamily="34" charset="0"/>
                <a:cs typeface="Helvetica" panose="020B0604020202020204" pitchFamily="34" charset="0"/>
              </a:rPr>
              <a:t>Generalizations of Generations</a:t>
            </a:r>
            <a:endParaRPr lang="en-US" sz="40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ED593CDF-0B15-ABBC-98CC-538C4999A930}"/>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Generalizations do not apply to everyone.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Generalizations are not absolute predictors of success or failure.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We are ALL a product of our times. </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We all need to feel valued.</a:t>
            </a:r>
          </a:p>
        </p:txBody>
      </p:sp>
      <p:cxnSp>
        <p:nvCxnSpPr>
          <p:cNvPr id="4" name="Straight Connector 3">
            <a:extLst>
              <a:ext uri="{FF2B5EF4-FFF2-40B4-BE49-F238E27FC236}">
                <a16:creationId xmlns:a16="http://schemas.microsoft.com/office/drawing/2014/main" id="{2495AE47-DC15-00A5-CEC2-416CFB6B92C4}"/>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426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563" name="Rectangle 65562">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65" name="Rectangle 65564">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942996" y="4267832"/>
            <a:ext cx="3604497" cy="1297115"/>
          </a:xfrm>
        </p:spPr>
        <p:txBody>
          <a:bodyPr vert="horz" lIns="91440" tIns="45720" rIns="91440" bIns="45720" rtlCol="0" anchor="t">
            <a:noAutofit/>
          </a:bodyPr>
          <a:lstStyle/>
          <a:p>
            <a:pPr defTabSz="914400"/>
            <a:r>
              <a:rPr lang="en-US" sz="3200" kern="1200" dirty="0">
                <a:solidFill>
                  <a:schemeClr val="tx2"/>
                </a:solidFill>
                <a:latin typeface="Helvetica" panose="020B0604020202020204" pitchFamily="34" charset="0"/>
                <a:cs typeface="Helvetica" panose="020B0604020202020204" pitchFamily="34" charset="0"/>
              </a:rPr>
              <a:t>Establish a Path; Define the Process</a:t>
            </a:r>
          </a:p>
        </p:txBody>
      </p:sp>
      <p:pic>
        <p:nvPicPr>
          <p:cNvPr id="65560" name="Graphic 65559" descr="An icon of arrows pointing to shapes to show a process.">
            <a:extLst>
              <a:ext uri="{FF2B5EF4-FFF2-40B4-BE49-F238E27FC236}">
                <a16:creationId xmlns:a16="http://schemas.microsoft.com/office/drawing/2014/main" id="{87262E84-1A46-C2A3-FB8D-9921715819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65567" name="Group 65566">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65568" name="Freeform: Shape 65567">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569" name="Freeform: Shape 65568">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570" name="Freeform: Shape 65569">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
        <p:nvSpPr>
          <p:cNvPr id="65538" name="AutoShape 2" descr="http://www.fidelisartprints.com/wp-content/uploads/2011/09/marekting-plan-create.jpg"/>
          <p:cNvSpPr>
            <a:spLocks noChangeAspect="1" noChangeArrowheads="1"/>
          </p:cNvSpPr>
          <p:nvPr/>
        </p:nvSpPr>
        <p:spPr bwMode="auto">
          <a:xfrm>
            <a:off x="155575" y="-1257300"/>
            <a:ext cx="4152900" cy="26193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41064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5116529"/>
            <a:ext cx="7944130" cy="644501"/>
          </a:xfrm>
        </p:spPr>
        <p:txBody>
          <a:bodyPr vert="horz" lIns="91440" tIns="45720" rIns="91440" bIns="45720" rtlCol="0" anchor="t">
            <a:normAutofit/>
          </a:bodyPr>
          <a:lstStyle/>
          <a:p>
            <a:pPr defTabSz="914400"/>
            <a:r>
              <a:rPr lang="en-US" sz="3500" dirty="0">
                <a:solidFill>
                  <a:schemeClr val="tx2"/>
                </a:solidFill>
                <a:latin typeface="Helvetica" panose="020B0604020202020204" pitchFamily="34" charset="0"/>
                <a:cs typeface="Helvetica" panose="020B0604020202020204" pitchFamily="34" charset="0"/>
              </a:rPr>
              <a:t>Develop with Cross-Training</a:t>
            </a:r>
          </a:p>
        </p:txBody>
      </p:sp>
      <p:pic>
        <p:nvPicPr>
          <p:cNvPr id="4" name="Picture 2" descr="A group of school nutrition professionals in a kitchen, and one is reading a book."/>
          <p:cNvPicPr>
            <a:picLocks noChangeAspect="1" noChangeArrowheads="1"/>
          </p:cNvPicPr>
          <p:nvPr/>
        </p:nvPicPr>
        <p:blipFill rotWithShape="1">
          <a:blip r:embed="rId3">
            <a:extLst>
              <a:ext uri="{28A0092B-C50C-407E-A947-70E740481C1C}">
                <a14:useLocalDpi xmlns:a14="http://schemas.microsoft.com/office/drawing/2010/main" val="0"/>
              </a:ext>
            </a:extLst>
          </a:blip>
          <a:srcRect t="15685" b="14960"/>
          <a:stretch/>
        </p:blipFill>
        <p:spPr bwMode="auto">
          <a:xfrm>
            <a:off x="20" y="10"/>
            <a:ext cx="9143980"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1047" name="Group 1046">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048" name="Freeform: Shape 1047">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049" name="Freeform: Shape 1048">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50" name="Freeform: Shape 1049">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051" name="Freeform: Shape 1050">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Content Placeholder 2"/>
          <p:cNvSpPr>
            <a:spLocks noGrp="1"/>
          </p:cNvSpPr>
          <p:nvPr>
            <p:ph idx="1"/>
          </p:nvPr>
        </p:nvSpPr>
        <p:spPr>
          <a:xfrm>
            <a:off x="603275" y="5761031"/>
            <a:ext cx="7062673" cy="484374"/>
          </a:xfrm>
        </p:spPr>
        <p:txBody>
          <a:bodyPr vert="horz" lIns="91440" tIns="45720" rIns="91440" bIns="45720" rtlCol="0" anchor="b">
            <a:normAutofit/>
          </a:bodyPr>
          <a:lstStyle/>
          <a:p>
            <a:pPr marL="0" indent="0" defTabSz="914400">
              <a:spcBef>
                <a:spcPts val="1000"/>
              </a:spcBef>
              <a:buNone/>
            </a:pPr>
            <a:r>
              <a:rPr lang="en-US" sz="2800" dirty="0">
                <a:solidFill>
                  <a:schemeClr val="tx2"/>
                </a:solidFill>
                <a:latin typeface="Helvetica" panose="020B0604020202020204" pitchFamily="34" charset="0"/>
                <a:cs typeface="Helvetica" panose="020B0604020202020204" pitchFamily="34" charset="0"/>
              </a:rPr>
              <a:t>Let them take the reigns!</a:t>
            </a:r>
          </a:p>
        </p:txBody>
      </p:sp>
    </p:spTree>
    <p:extLst>
      <p:ext uri="{BB962C8B-B14F-4D97-AF65-F5344CB8AC3E}">
        <p14:creationId xmlns:p14="http://schemas.microsoft.com/office/powerpoint/2010/main" val="3823854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0578" y="802955"/>
            <a:ext cx="3733482" cy="1454051"/>
          </a:xfrm>
        </p:spPr>
        <p:txBody>
          <a:bodyPr>
            <a:normAutofit/>
          </a:bodyPr>
          <a:lstStyle/>
          <a:p>
            <a:r>
              <a:rPr lang="en-US" sz="3100" dirty="0">
                <a:solidFill>
                  <a:schemeClr val="tx2"/>
                </a:solidFill>
                <a:latin typeface="Helvetica" panose="020B0604020202020204" pitchFamily="34" charset="0"/>
                <a:cs typeface="Helvetica" panose="020B0604020202020204" pitchFamily="34" charset="0"/>
              </a:rPr>
              <a:t>Challenges to Mentoring</a:t>
            </a:r>
          </a:p>
        </p:txBody>
      </p:sp>
      <p:pic>
        <p:nvPicPr>
          <p:cNvPr id="7" name="Graphic 6" descr="An icon of a schoolhouse">
            <a:extLst>
              <a:ext uri="{FF2B5EF4-FFF2-40B4-BE49-F238E27FC236}">
                <a16:creationId xmlns:a16="http://schemas.microsoft.com/office/drawing/2014/main" id="{B5684985-ACD5-2782-2A41-51F29553EF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534" y="2230670"/>
            <a:ext cx="2746373" cy="2746373"/>
          </a:xfrm>
          <a:prstGeom prst="rect">
            <a:avLst/>
          </a:prstGeom>
        </p:spPr>
      </p:pic>
      <p:sp>
        <p:nvSpPr>
          <p:cNvPr id="3" name="Content Placeholder 2"/>
          <p:cNvSpPr>
            <a:spLocks noGrp="1"/>
          </p:cNvSpPr>
          <p:nvPr>
            <p:ph idx="1"/>
          </p:nvPr>
        </p:nvSpPr>
        <p:spPr>
          <a:xfrm>
            <a:off x="4567930" y="2421682"/>
            <a:ext cx="3733184" cy="3639289"/>
          </a:xfrm>
        </p:spPr>
        <p:txBody>
          <a:bodyPr anchor="ctr">
            <a:normAutofit lnSpcReduction="10000"/>
          </a:bodyPr>
          <a:lstStyle/>
          <a:p>
            <a:r>
              <a:rPr lang="en-US" sz="2800" dirty="0">
                <a:solidFill>
                  <a:schemeClr val="tx2"/>
                </a:solidFill>
                <a:latin typeface="Helvetica" panose="020B0604020202020204" pitchFamily="34" charset="0"/>
                <a:cs typeface="Helvetica" panose="020B0604020202020204" pitchFamily="34" charset="0"/>
              </a:rPr>
              <a:t>Lack of support of school district, bosses</a:t>
            </a:r>
          </a:p>
          <a:p>
            <a:r>
              <a:rPr lang="en-US" sz="2800" dirty="0">
                <a:solidFill>
                  <a:schemeClr val="tx2"/>
                </a:solidFill>
                <a:latin typeface="Helvetica" panose="020B0604020202020204" pitchFamily="34" charset="0"/>
                <a:cs typeface="Helvetica" panose="020B0604020202020204" pitchFamily="34" charset="0"/>
              </a:rPr>
              <a:t>Lack of resources</a:t>
            </a:r>
          </a:p>
          <a:p>
            <a:r>
              <a:rPr lang="en-US" sz="2800" dirty="0">
                <a:solidFill>
                  <a:schemeClr val="tx2"/>
                </a:solidFill>
                <a:latin typeface="Helvetica" panose="020B0604020202020204" pitchFamily="34" charset="0"/>
                <a:cs typeface="Helvetica" panose="020B0604020202020204" pitchFamily="34" charset="0"/>
              </a:rPr>
              <a:t>No TIME!</a:t>
            </a:r>
          </a:p>
          <a:p>
            <a:r>
              <a:rPr lang="en-US" sz="2800" dirty="0">
                <a:solidFill>
                  <a:schemeClr val="tx2"/>
                </a:solidFill>
                <a:latin typeface="Helvetica" panose="020B0604020202020204" pitchFamily="34" charset="0"/>
                <a:cs typeface="Helvetica" panose="020B0604020202020204" pitchFamily="34" charset="0"/>
              </a:rPr>
              <a:t>Like to keep job “mysterious”</a:t>
            </a:r>
          </a:p>
          <a:p>
            <a:r>
              <a:rPr lang="en-US" sz="2800" dirty="0">
                <a:solidFill>
                  <a:schemeClr val="tx2"/>
                </a:solidFill>
                <a:latin typeface="Helvetica" panose="020B0604020202020204" pitchFamily="34" charset="0"/>
                <a:cs typeface="Helvetica" panose="020B0604020202020204" pitchFamily="34" charset="0"/>
              </a:rPr>
              <a:t>Job security – see trainee as a threat</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72417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0EF4-0173-73C1-8C9F-969CFE414552}"/>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Provide Experience</a:t>
            </a:r>
          </a:p>
        </p:txBody>
      </p:sp>
      <p:sp>
        <p:nvSpPr>
          <p:cNvPr id="3" name="Content Placeholder 2">
            <a:extLst>
              <a:ext uri="{FF2B5EF4-FFF2-40B4-BE49-F238E27FC236}">
                <a16:creationId xmlns:a16="http://schemas.microsoft.com/office/drawing/2014/main" id="{5ED9663D-5A01-3875-F52C-E69DB041B550}"/>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Talent</a:t>
            </a:r>
          </a:p>
          <a:p>
            <a:r>
              <a:rPr lang="en-US" sz="2800" strike="noStrike" dirty="0">
                <a:latin typeface="Helvetica" panose="020B0604020202020204" pitchFamily="34" charset="0"/>
                <a:cs typeface="Helvetica" panose="020B0604020202020204" pitchFamily="34" charset="0"/>
              </a:rPr>
              <a:t>Mystique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Content area experts</a:t>
            </a:r>
          </a:p>
        </p:txBody>
      </p:sp>
      <p:cxnSp>
        <p:nvCxnSpPr>
          <p:cNvPr id="4" name="Straight Connector 3">
            <a:extLst>
              <a:ext uri="{FF2B5EF4-FFF2-40B4-BE49-F238E27FC236}">
                <a16:creationId xmlns:a16="http://schemas.microsoft.com/office/drawing/2014/main" id="{443AE4E4-4A5F-0C8F-EA00-BB962D8B0AC9}"/>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827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C99C-F2FC-4F5C-6B9B-767FA74400D0}"/>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Return on Investment</a:t>
            </a:r>
          </a:p>
        </p:txBody>
      </p:sp>
      <p:sp>
        <p:nvSpPr>
          <p:cNvPr id="3" name="Content Placeholder 2">
            <a:extLst>
              <a:ext uri="{FF2B5EF4-FFF2-40B4-BE49-F238E27FC236}">
                <a16:creationId xmlns:a16="http://schemas.microsoft.com/office/drawing/2014/main" id="{E58EAA44-C935-A676-E370-CCBC9E481793}"/>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Shared philosophy &amp; vision</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Dedication, commitment, loyalty</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Programmatic responsibility</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Excitement about the future</a:t>
            </a:r>
          </a:p>
        </p:txBody>
      </p:sp>
      <p:cxnSp>
        <p:nvCxnSpPr>
          <p:cNvPr id="4" name="Straight Connector 3">
            <a:extLst>
              <a:ext uri="{FF2B5EF4-FFF2-40B4-BE49-F238E27FC236}">
                <a16:creationId xmlns:a16="http://schemas.microsoft.com/office/drawing/2014/main" id="{966FE6C3-6162-9713-0FC3-56308AF1C46E}"/>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639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EA5D-0F23-3729-80FF-CD9ACB757AE3}"/>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Challenge</a:t>
            </a:r>
          </a:p>
        </p:txBody>
      </p:sp>
      <p:sp>
        <p:nvSpPr>
          <p:cNvPr id="3" name="Content Placeholder 2">
            <a:extLst>
              <a:ext uri="{FF2B5EF4-FFF2-40B4-BE49-F238E27FC236}">
                <a16:creationId xmlns:a16="http://schemas.microsoft.com/office/drawing/2014/main" id="{A829D28B-63FC-7A8A-907D-F83A7AB007FE}"/>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Describe it for them!</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Future leaders don’t always see their own potential…</a:t>
            </a:r>
          </a:p>
        </p:txBody>
      </p:sp>
      <p:cxnSp>
        <p:nvCxnSpPr>
          <p:cNvPr id="4" name="Straight Connector 3">
            <a:extLst>
              <a:ext uri="{FF2B5EF4-FFF2-40B4-BE49-F238E27FC236}">
                <a16:creationId xmlns:a16="http://schemas.microsoft.com/office/drawing/2014/main" id="{26179BED-6447-8647-B2D2-E2D59F3135B9}"/>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1921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15CB-89D0-8F90-84A4-E2AACED6BA9A}"/>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Challenge</a:t>
            </a:r>
          </a:p>
        </p:txBody>
      </p:sp>
      <p:sp>
        <p:nvSpPr>
          <p:cNvPr id="3" name="Content Placeholder 2">
            <a:extLst>
              <a:ext uri="{FF2B5EF4-FFF2-40B4-BE49-F238E27FC236}">
                <a16:creationId xmlns:a16="http://schemas.microsoft.com/office/drawing/2014/main" id="{FE652A49-51E9-56DD-B1F0-D50EBAB746CF}"/>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Give them wings to fly!</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Future leaders may be scared to “leave the nest”…</a:t>
            </a:r>
          </a:p>
        </p:txBody>
      </p:sp>
      <p:cxnSp>
        <p:nvCxnSpPr>
          <p:cNvPr id="4" name="Straight Connector 3">
            <a:extLst>
              <a:ext uri="{FF2B5EF4-FFF2-40B4-BE49-F238E27FC236}">
                <a16:creationId xmlns:a16="http://schemas.microsoft.com/office/drawing/2014/main" id="{9720CC8D-FE7C-24FD-DB09-49478C94769B}"/>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056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BD89-29B4-A2EC-0FFA-CD0C04974220}"/>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Future Leaders</a:t>
            </a:r>
          </a:p>
        </p:txBody>
      </p:sp>
      <p:sp>
        <p:nvSpPr>
          <p:cNvPr id="3" name="Content Placeholder 2">
            <a:extLst>
              <a:ext uri="{FF2B5EF4-FFF2-40B4-BE49-F238E27FC236}">
                <a16:creationId xmlns:a16="http://schemas.microsoft.com/office/drawing/2014/main" id="{F8148D2E-85D1-728C-4567-8110F0796C36}"/>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Employed elsewhere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Culinary Students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Stay at home parents</a:t>
            </a:r>
          </a:p>
        </p:txBody>
      </p:sp>
      <p:cxnSp>
        <p:nvCxnSpPr>
          <p:cNvPr id="4" name="Straight Connector 3">
            <a:extLst>
              <a:ext uri="{FF2B5EF4-FFF2-40B4-BE49-F238E27FC236}">
                <a16:creationId xmlns:a16="http://schemas.microsoft.com/office/drawing/2014/main" id="{8B17A7F4-66A8-080C-7C48-A1F62FA4149C}"/>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976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21A59-3A56-D645-5B97-CFFAC27BEC0D}"/>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Previous Employment</a:t>
            </a:r>
          </a:p>
        </p:txBody>
      </p:sp>
      <p:sp>
        <p:nvSpPr>
          <p:cNvPr id="3" name="Content Placeholder 2">
            <a:extLst>
              <a:ext uri="{FF2B5EF4-FFF2-40B4-BE49-F238E27FC236}">
                <a16:creationId xmlns:a16="http://schemas.microsoft.com/office/drawing/2014/main" id="{AF714E46-FB55-779C-0518-9F4F8523BE5B}"/>
              </a:ext>
            </a:extLst>
          </p:cNvPr>
          <p:cNvSpPr>
            <a:spLocks noGrp="1"/>
          </p:cNvSpPr>
          <p:nvPr>
            <p:ph idx="1"/>
          </p:nvPr>
        </p:nvSpPr>
        <p:spPr/>
        <p:txBody>
          <a:bodyPr/>
          <a:lstStyle/>
          <a:p>
            <a:r>
              <a:rPr lang="en-US" sz="2800" dirty="0">
                <a:latin typeface="Helvetica" panose="020B0604020202020204" pitchFamily="34" charset="0"/>
                <a:cs typeface="Helvetica" panose="020B0604020202020204" pitchFamily="34" charset="0"/>
              </a:rPr>
              <a:t>Where are they coming from?</a:t>
            </a:r>
          </a:p>
          <a:p>
            <a:pPr lvl="1">
              <a:spcBef>
                <a:spcPts val="750"/>
              </a:spcBef>
              <a:buFont typeface="Courier New" panose="02070309020205020404" pitchFamily="49" charset="0"/>
              <a:buChar char="o"/>
            </a:pPr>
            <a:r>
              <a:rPr lang="en-US" sz="2400" dirty="0">
                <a:effectLst/>
                <a:latin typeface="Helvetica" panose="020B0604020202020204" pitchFamily="34" charset="0"/>
                <a:cs typeface="Helvetica" panose="020B0604020202020204" pitchFamily="34" charset="0"/>
              </a:rPr>
              <a:t>Food &amp; Beverage, Chefs </a:t>
            </a:r>
          </a:p>
          <a:p>
            <a:pPr lvl="1">
              <a:spcBef>
                <a:spcPts val="750"/>
              </a:spcBef>
              <a:buFont typeface="Courier New" panose="02070309020205020404" pitchFamily="49" charset="0"/>
              <a:buChar char="o"/>
            </a:pPr>
            <a:r>
              <a:rPr lang="en-US" sz="2400" dirty="0">
                <a:effectLst/>
                <a:latin typeface="Helvetica" panose="020B0604020202020204" pitchFamily="34" charset="0"/>
                <a:cs typeface="Helvetica" panose="020B0604020202020204" pitchFamily="34" charset="0"/>
              </a:rPr>
              <a:t>QSR</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Somewhere else?</a:t>
            </a:r>
          </a:p>
        </p:txBody>
      </p:sp>
      <p:cxnSp>
        <p:nvCxnSpPr>
          <p:cNvPr id="4" name="Straight Connector 3">
            <a:extLst>
              <a:ext uri="{FF2B5EF4-FFF2-40B4-BE49-F238E27FC236}">
                <a16:creationId xmlns:a16="http://schemas.microsoft.com/office/drawing/2014/main" id="{7F0D8010-E964-5815-010F-85C2F1BD82FB}"/>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099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27509" y="723898"/>
            <a:ext cx="4501582" cy="1495425"/>
          </a:xfrm>
        </p:spPr>
        <p:txBody>
          <a:bodyPr>
            <a:normAutofit/>
          </a:bodyPr>
          <a:lstStyle/>
          <a:p>
            <a:r>
              <a:rPr lang="en-US" sz="3500" dirty="0">
                <a:latin typeface="Helvetica" panose="020B0604020202020204" pitchFamily="34" charset="0"/>
                <a:cs typeface="Helvetica" panose="020B0604020202020204" pitchFamily="34" charset="0"/>
              </a:rPr>
              <a:t>College Students</a:t>
            </a:r>
          </a:p>
        </p:txBody>
      </p:sp>
      <p:sp>
        <p:nvSpPr>
          <p:cNvPr id="9" name="Content Placeholder 8"/>
          <p:cNvSpPr>
            <a:spLocks noGrp="1"/>
          </p:cNvSpPr>
          <p:nvPr>
            <p:ph idx="1"/>
          </p:nvPr>
        </p:nvSpPr>
        <p:spPr>
          <a:xfrm>
            <a:off x="627510" y="2405067"/>
            <a:ext cx="4501582" cy="3729034"/>
          </a:xfrm>
        </p:spPr>
        <p:txBody>
          <a:bodyPr>
            <a:normAutofit/>
          </a:bodyPr>
          <a:lstStyle/>
          <a:p>
            <a:r>
              <a:rPr lang="en-US" sz="2800" dirty="0">
                <a:latin typeface="Helvetica" panose="020B0604020202020204" pitchFamily="34" charset="0"/>
                <a:cs typeface="Helvetica" panose="020B0604020202020204" pitchFamily="34" charset="0"/>
              </a:rPr>
              <a:t> Bright &amp; Talented</a:t>
            </a:r>
          </a:p>
          <a:p>
            <a:r>
              <a:rPr lang="en-US" sz="2800" dirty="0">
                <a:latin typeface="Helvetica" panose="020B0604020202020204" pitchFamily="34" charset="0"/>
                <a:cs typeface="Helvetica" panose="020B0604020202020204" pitchFamily="34" charset="0"/>
              </a:rPr>
              <a:t> Blurred vision of the future</a:t>
            </a:r>
          </a:p>
          <a:p>
            <a:r>
              <a:rPr lang="en-US" sz="2800" dirty="0">
                <a:latin typeface="Helvetica" panose="020B0604020202020204" pitchFamily="34" charset="0"/>
                <a:cs typeface="Helvetica" panose="020B0604020202020204" pitchFamily="34" charset="0"/>
              </a:rPr>
              <a:t> Hopeful, but no promise of employment</a:t>
            </a:r>
          </a:p>
          <a:p>
            <a:r>
              <a:rPr lang="en-US" sz="2800" dirty="0">
                <a:latin typeface="Helvetica" panose="020B0604020202020204" pitchFamily="34" charset="0"/>
                <a:cs typeface="Helvetica" panose="020B0604020202020204" pitchFamily="34" charset="0"/>
              </a:rPr>
              <a:t> Tentative</a:t>
            </a:r>
          </a:p>
          <a:p>
            <a:r>
              <a:rPr lang="en-US" sz="2800" dirty="0">
                <a:latin typeface="Helvetica" panose="020B0604020202020204" pitchFamily="34" charset="0"/>
                <a:cs typeface="Helvetica" panose="020B0604020202020204" pitchFamily="34" charset="0"/>
              </a:rPr>
              <a:t> Nervous</a:t>
            </a:r>
          </a:p>
          <a:p>
            <a:r>
              <a:rPr lang="en-US" sz="2800" dirty="0">
                <a:latin typeface="Helvetica" panose="020B0604020202020204" pitchFamily="34" charset="0"/>
                <a:cs typeface="Helvetica" panose="020B0604020202020204" pitchFamily="34" charset="0"/>
              </a:rPr>
              <a:t> Scared</a:t>
            </a:r>
          </a:p>
        </p:txBody>
      </p:sp>
      <p:pic>
        <p:nvPicPr>
          <p:cNvPr id="12" name="Picture 11" descr="A person standing next to a Tufts University sign."/>
          <p:cNvPicPr>
            <a:picLocks noChangeAspect="1"/>
          </p:cNvPicPr>
          <p:nvPr/>
        </p:nvPicPr>
        <p:blipFill rotWithShape="1">
          <a:blip r:embed="rId3" cstate="print">
            <a:extLst>
              <a:ext uri="{28A0092B-C50C-407E-A947-70E740481C1C}">
                <a14:useLocalDpi xmlns:a14="http://schemas.microsoft.com/office/drawing/2010/main" val="0"/>
              </a:ext>
            </a:extLst>
          </a:blip>
          <a:srcRect l="6641" r="20560"/>
          <a:stretch/>
        </p:blipFill>
        <p:spPr>
          <a:xfrm>
            <a:off x="5399580" y="10"/>
            <a:ext cx="3744420" cy="6857990"/>
          </a:xfrm>
          <a:prstGeom prst="rect">
            <a:avLst/>
          </a:prstGeom>
          <a:effectLst/>
        </p:spPr>
      </p:pic>
      <p:sp>
        <p:nvSpPr>
          <p:cNvPr id="2" name="TextBox 1"/>
          <p:cNvSpPr txBox="1"/>
          <p:nvPr/>
        </p:nvSpPr>
        <p:spPr>
          <a:xfrm>
            <a:off x="8542331" y="6483100"/>
            <a:ext cx="601670" cy="3749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253159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ECDC-3CC4-FB3C-A43D-F8A3E6C1B57A}"/>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Professional Development</a:t>
            </a:r>
          </a:p>
        </p:txBody>
      </p:sp>
      <p:sp>
        <p:nvSpPr>
          <p:cNvPr id="3" name="Content Placeholder 2">
            <a:extLst>
              <a:ext uri="{FF2B5EF4-FFF2-40B4-BE49-F238E27FC236}">
                <a16:creationId xmlns:a16="http://schemas.microsoft.com/office/drawing/2014/main" id="{11DDB65F-106E-9FD1-7BF2-A1512C6221AF}"/>
              </a:ext>
            </a:extLst>
          </p:cNvPr>
          <p:cNvSpPr>
            <a:spLocks noGrp="1"/>
          </p:cNvSpPr>
          <p:nvPr>
            <p:ph idx="1"/>
          </p:nvPr>
        </p:nvSpPr>
        <p:spPr/>
        <p:txBody>
          <a:bodyPr>
            <a:normAutofit/>
          </a:bodyPr>
          <a:lstStyle/>
          <a:p>
            <a:r>
              <a:rPr lang="en-US" sz="2800" dirty="0">
                <a:latin typeface="Helvetica" panose="020B0604020202020204" pitchFamily="34" charset="0"/>
                <a:cs typeface="Helvetica" panose="020B0604020202020204" pitchFamily="34" charset="0"/>
              </a:rPr>
              <a:t>When we are young, we have a duty to learn.</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dirty="0">
                <a:effectLst/>
                <a:latin typeface="Helvetica" panose="020B0604020202020204" pitchFamily="34" charset="0"/>
                <a:cs typeface="Helvetica" panose="020B0604020202020204" pitchFamily="34" charset="0"/>
              </a:rPr>
              <a:t>At a certain point in our careers, we have a responsibility to teach.</a:t>
            </a:r>
          </a:p>
        </p:txBody>
      </p:sp>
      <p:cxnSp>
        <p:nvCxnSpPr>
          <p:cNvPr id="4" name="Straight Connector 3">
            <a:extLst>
              <a:ext uri="{FF2B5EF4-FFF2-40B4-BE49-F238E27FC236}">
                <a16:creationId xmlns:a16="http://schemas.microsoft.com/office/drawing/2014/main" id="{F5E444A7-DD60-78A4-8B75-1BC903B5A545}"/>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83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7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771525" y="1967266"/>
            <a:ext cx="1971675" cy="2547257"/>
          </a:xfrm>
          <a:noFill/>
        </p:spPr>
        <p:txBody>
          <a:bodyPr vert="horz" lIns="91440" tIns="45720" rIns="91440" bIns="45720" rtlCol="0" anchor="ctr">
            <a:normAutofit/>
          </a:bodyPr>
          <a:lstStyle/>
          <a:p>
            <a:pPr algn="ctr" defTabSz="914400"/>
            <a:r>
              <a:rPr lang="en-US" sz="2800" kern="1200" dirty="0">
                <a:solidFill>
                  <a:srgbClr val="FFFFFF"/>
                </a:solidFill>
                <a:latin typeface="Helvetica" panose="020B0604020202020204" pitchFamily="34" charset="0"/>
                <a:cs typeface="Helvetica" panose="020B0604020202020204" pitchFamily="34" charset="0"/>
              </a:rPr>
              <a:t>Establish a Path; Define the Process</a:t>
            </a:r>
          </a:p>
        </p:txBody>
      </p:sp>
      <p:pic>
        <p:nvPicPr>
          <p:cNvPr id="12" name="Content Placeholder 11" descr="An action plan with a green checkmark on a clipboard with a numbered list of 1, 2, an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82987" y="935928"/>
            <a:ext cx="5085525" cy="4983814"/>
          </a:xfrm>
          <a:prstGeom prst="rect">
            <a:avLst/>
          </a:prstGeom>
        </p:spPr>
      </p:pic>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
        <p:nvSpPr>
          <p:cNvPr id="66562" name="AutoShape 2" descr="http://www.kingsburyrealty.com/images/training/planning-for-success.jpg"/>
          <p:cNvSpPr>
            <a:spLocks noChangeAspect="1" noChangeArrowheads="1"/>
          </p:cNvSpPr>
          <p:nvPr/>
        </p:nvSpPr>
        <p:spPr bwMode="auto">
          <a:xfrm>
            <a:off x="155575" y="-685800"/>
            <a:ext cx="1762125" cy="14287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4" name="AutoShape 4" descr="http://www.paulgreen.biz/wp-content/uploads/2012/01/plan.jpg"/>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6" name="AutoShape 6" descr="http://internetmarketingmag.net/wp-content/uploads/2011/08/4questions.jpg"/>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8" name="AutoShape 8" descr="http://careerrocketeer.com/wp-content/uploads/Where-We-Ended-Up-Career.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75012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1059785" y="985720"/>
            <a:ext cx="8704187" cy="861774"/>
          </a:xfrm>
          <a:prstGeom prst="rect">
            <a:avLst/>
          </a:prstGeom>
          <a:noFill/>
        </p:spPr>
        <p:txBody>
          <a:bodyPr wrap="square" rtlCol="0">
            <a:spAutoFit/>
          </a:bodyPr>
          <a:lstStyle/>
          <a:p>
            <a:endParaRPr lang="en-US" sz="2600" dirty="0"/>
          </a:p>
          <a:p>
            <a:pPr lvl="1">
              <a:buFontTx/>
              <a:buChar char="-"/>
            </a:pPr>
            <a:endParaRPr lang="en-US" sz="2400" dirty="0"/>
          </a:p>
        </p:txBody>
      </p:sp>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
        <p:nvSpPr>
          <p:cNvPr id="6" name="Title 5"/>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Training Tools &amp; Resources</a:t>
            </a:r>
          </a:p>
        </p:txBody>
      </p:sp>
      <p:sp>
        <p:nvSpPr>
          <p:cNvPr id="3" name="Content Placeholder 2"/>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 ICN</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 Introduction to School Nutrition Leadership</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 HR Training</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 Financial Management</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 Competencies</a:t>
            </a:r>
            <a:endParaRPr lang="en-US" dirty="0">
              <a:latin typeface="Helvetica" panose="020B0604020202020204" pitchFamily="34" charset="0"/>
              <a:cs typeface="Helvetica" panose="020B0604020202020204" pitchFamily="34" charset="0"/>
            </a:endParaRPr>
          </a:p>
          <a:p>
            <a:r>
              <a:rPr lang="en-US" sz="2400" dirty="0">
                <a:latin typeface="Helvetica" panose="020B0604020202020204" pitchFamily="34" charset="0"/>
                <a:cs typeface="Helvetica" panose="020B0604020202020204" pitchFamily="34" charset="0"/>
              </a:rPr>
              <a:t>Colleges</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Local colleges </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Career &amp; Tech centers</a:t>
            </a:r>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 </a:t>
            </a:r>
            <a:r>
              <a:rPr lang="en-US" sz="2400" dirty="0">
                <a:latin typeface="Helvetica" panose="020B0604020202020204" pitchFamily="34" charset="0"/>
                <a:cs typeface="Helvetica" panose="020B0604020202020204" pitchFamily="34" charset="0"/>
              </a:rPr>
              <a:t>Training Opportunities</a:t>
            </a:r>
          </a:p>
          <a:p>
            <a:pPr lvl="1">
              <a:buFont typeface="Courier New" panose="02070309020205020404" pitchFamily="49" charset="0"/>
              <a:buChar char="o"/>
            </a:pPr>
            <a:r>
              <a:rPr lang="en-US" sz="2400" dirty="0">
                <a:latin typeface="Helvetica" panose="020B0604020202020204" pitchFamily="34" charset="0"/>
                <a:cs typeface="Helvetica" panose="020B0604020202020204" pitchFamily="34" charset="0"/>
              </a:rPr>
              <a:t>Chef Cyndie and the K-12 Culinary Team</a:t>
            </a:r>
          </a:p>
        </p:txBody>
      </p:sp>
      <p:cxnSp>
        <p:nvCxnSpPr>
          <p:cNvPr id="2" name="Straight Connector 1">
            <a:extLst>
              <a:ext uri="{FF2B5EF4-FFF2-40B4-BE49-F238E27FC236}">
                <a16:creationId xmlns:a16="http://schemas.microsoft.com/office/drawing/2014/main" id="{9C02E211-EFED-570A-4CE9-EF029B21AE5F}"/>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633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A475-5AD7-224F-1817-CD9A86FE3F2A}"/>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Your Task and Mine</a:t>
            </a:r>
          </a:p>
        </p:txBody>
      </p:sp>
      <p:sp>
        <p:nvSpPr>
          <p:cNvPr id="3" name="Content Placeholder 2">
            <a:extLst>
              <a:ext uri="{FF2B5EF4-FFF2-40B4-BE49-F238E27FC236}">
                <a16:creationId xmlns:a16="http://schemas.microsoft.com/office/drawing/2014/main" id="{290486D8-B09E-FBCA-235C-870B19551863}"/>
              </a:ext>
            </a:extLst>
          </p:cNvPr>
          <p:cNvSpPr>
            <a:spLocks noGrp="1"/>
          </p:cNvSpPr>
          <p:nvPr>
            <p:ph idx="1"/>
          </p:nvPr>
        </p:nvSpPr>
        <p:spPr/>
        <p:txBody>
          <a:bodyPr/>
          <a:lstStyle/>
          <a:p>
            <a:r>
              <a:rPr lang="en-US" sz="2800" b="0" dirty="0">
                <a:latin typeface="Helvetica" panose="020B0604020202020204" pitchFamily="34" charset="0"/>
                <a:cs typeface="Helvetica" panose="020B0604020202020204" pitchFamily="34" charset="0"/>
              </a:rPr>
              <a:t>Become a talent agent</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b="0" dirty="0">
                <a:effectLst/>
                <a:latin typeface="Helvetica" panose="020B0604020202020204" pitchFamily="34" charset="0"/>
                <a:cs typeface="Helvetica" panose="020B0604020202020204" pitchFamily="34" charset="0"/>
              </a:rPr>
              <a:t>Train everyone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b="0" dirty="0">
                <a:effectLst/>
                <a:latin typeface="Helvetica" panose="020B0604020202020204" pitchFamily="34" charset="0"/>
                <a:cs typeface="Helvetica" panose="020B0604020202020204" pitchFamily="34" charset="0"/>
              </a:rPr>
              <a:t>Mentor as many as possible</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2800" b="0" dirty="0">
                <a:effectLst/>
                <a:latin typeface="Helvetica" panose="020B0604020202020204" pitchFamily="34" charset="0"/>
                <a:cs typeface="Helvetica" panose="020B0604020202020204" pitchFamily="34" charset="0"/>
              </a:rPr>
              <a:t>Develop a few</a:t>
            </a:r>
          </a:p>
        </p:txBody>
      </p:sp>
      <p:cxnSp>
        <p:nvCxnSpPr>
          <p:cNvPr id="4" name="Straight Connector 3">
            <a:extLst>
              <a:ext uri="{FF2B5EF4-FFF2-40B4-BE49-F238E27FC236}">
                <a16:creationId xmlns:a16="http://schemas.microsoft.com/office/drawing/2014/main" id="{CD7C8E11-4282-6AA1-D815-BD389E764D28}"/>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428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F294C-F649-FCFB-2D98-7B9FA5983AA0}"/>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Future Leaders</a:t>
            </a:r>
          </a:p>
        </p:txBody>
      </p:sp>
      <p:sp>
        <p:nvSpPr>
          <p:cNvPr id="3" name="Content Placeholder 2">
            <a:extLst>
              <a:ext uri="{FF2B5EF4-FFF2-40B4-BE49-F238E27FC236}">
                <a16:creationId xmlns:a16="http://schemas.microsoft.com/office/drawing/2014/main" id="{D2906EB4-4A1C-A4F1-C760-A0F4A3AE4817}"/>
              </a:ext>
            </a:extLst>
          </p:cNvPr>
          <p:cNvSpPr>
            <a:spLocks noGrp="1"/>
          </p:cNvSpPr>
          <p:nvPr>
            <p:ph idx="1"/>
          </p:nvPr>
        </p:nvSpPr>
        <p:spPr/>
        <p:txBody>
          <a:bodyPr/>
          <a:lstStyle/>
          <a:p>
            <a:r>
              <a:rPr lang="en-US" sz="2800" dirty="0">
                <a:latin typeface="Helvetica" panose="020B0604020202020204" pitchFamily="34" charset="0"/>
                <a:cs typeface="Helvetica" panose="020B0604020202020204" pitchFamily="34" charset="0"/>
              </a:rPr>
              <a:t>FSA I</a:t>
            </a:r>
          </a:p>
          <a:p>
            <a:r>
              <a:rPr lang="en-US" sz="2800" dirty="0">
                <a:latin typeface="Helvetica" panose="020B0604020202020204" pitchFamily="34" charset="0"/>
                <a:cs typeface="Helvetica" panose="020B0604020202020204" pitchFamily="34" charset="0"/>
              </a:rPr>
              <a:t>FSA II</a:t>
            </a:r>
          </a:p>
          <a:p>
            <a:r>
              <a:rPr lang="en-US" sz="2800" dirty="0">
                <a:latin typeface="Helvetica" panose="020B0604020202020204" pitchFamily="34" charset="0"/>
                <a:cs typeface="Helvetica" panose="020B0604020202020204" pitchFamily="34" charset="0"/>
              </a:rPr>
              <a:t>Managers</a:t>
            </a:r>
          </a:p>
          <a:p>
            <a:r>
              <a:rPr lang="en-US" sz="2800" dirty="0">
                <a:latin typeface="Helvetica" panose="020B0604020202020204" pitchFamily="34" charset="0"/>
                <a:cs typeface="Helvetica" panose="020B0604020202020204" pitchFamily="34" charset="0"/>
              </a:rPr>
              <a:t>Area Supervisors</a:t>
            </a:r>
          </a:p>
        </p:txBody>
      </p:sp>
      <p:pic>
        <p:nvPicPr>
          <p:cNvPr id="4" name="Picture 2" descr=" group of people wearing white aprons and standing in a room&#10;&#10;Des">
            <a:extLst>
              <a:ext uri="{FF2B5EF4-FFF2-40B4-BE49-F238E27FC236}">
                <a16:creationId xmlns:a16="http://schemas.microsoft.com/office/drawing/2014/main" id="{B219AAA1-5004-4B8F-42C8-4DC669D25D7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024" r="9664" b="9091"/>
          <a:stretch/>
        </p:blipFill>
        <p:spPr bwMode="auto">
          <a:xfrm>
            <a:off x="4519721" y="1825625"/>
            <a:ext cx="3980999" cy="419936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EC9494D-C211-3171-017C-193A4EE4D529}"/>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573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D4EB0-88F3-0C0D-FF8E-3DDBBB6816E4}"/>
              </a:ext>
            </a:extLst>
          </p:cNvPr>
          <p:cNvSpPr>
            <a:spLocks noGrp="1"/>
          </p:cNvSpPr>
          <p:nvPr>
            <p:ph type="title"/>
          </p:nvPr>
        </p:nvSpPr>
        <p:spPr/>
        <p:txBody>
          <a:bodyPr>
            <a:normAutofit/>
          </a:bodyPr>
          <a:lstStyle/>
          <a:p>
            <a:r>
              <a:rPr lang="en-US" sz="3600" dirty="0">
                <a:latin typeface="Helvetica" panose="020B0604020202020204" pitchFamily="34" charset="0"/>
                <a:cs typeface="Helvetica" panose="020B0604020202020204" pitchFamily="34" charset="0"/>
              </a:rPr>
              <a:t>What Can You and I Do?</a:t>
            </a:r>
          </a:p>
        </p:txBody>
      </p:sp>
      <p:sp>
        <p:nvSpPr>
          <p:cNvPr id="3" name="Content Placeholder 2">
            <a:extLst>
              <a:ext uri="{FF2B5EF4-FFF2-40B4-BE49-F238E27FC236}">
                <a16:creationId xmlns:a16="http://schemas.microsoft.com/office/drawing/2014/main" id="{E2A2FAE8-DADC-C00D-DBFF-7B1B7D2C9940}"/>
              </a:ext>
            </a:extLst>
          </p:cNvPr>
          <p:cNvSpPr>
            <a:spLocks noGrp="1"/>
          </p:cNvSpPr>
          <p:nvPr>
            <p:ph idx="1"/>
          </p:nvPr>
        </p:nvSpPr>
        <p:spPr/>
        <p:txBody>
          <a:bodyPr/>
          <a:lstStyle/>
          <a:p>
            <a:r>
              <a:rPr lang="en-US" sz="2400" dirty="0">
                <a:latin typeface="Helvetica" panose="020B0604020202020204" pitchFamily="34" charset="0"/>
                <a:cs typeface="Helvetica" panose="020B0604020202020204" pitchFamily="34" charset="0"/>
              </a:rPr>
              <a:t>Reach out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Provide volunteer/shadowing opportunities. Who will your future leaders be?</a:t>
            </a:r>
          </a:p>
          <a:p>
            <a:r>
              <a:rPr lang="en-US" sz="2400" dirty="0">
                <a:latin typeface="Helvetica" panose="020B0604020202020204" pitchFamily="34" charset="0"/>
                <a:cs typeface="Helvetica" panose="020B0604020202020204" pitchFamily="34" charset="0"/>
              </a:rPr>
              <a:t>Look inside</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Tap the strengths of internal candidates. Who do you need to mentor?</a:t>
            </a:r>
          </a:p>
          <a:p>
            <a:r>
              <a:rPr lang="en-US" sz="2400" dirty="0">
                <a:latin typeface="Helvetica" panose="020B0604020202020204" pitchFamily="34" charset="0"/>
                <a:cs typeface="Helvetica" panose="020B0604020202020204" pitchFamily="34" charset="0"/>
              </a:rPr>
              <a:t>Wake up</a:t>
            </a:r>
          </a:p>
          <a:p>
            <a:pPr lvl="1">
              <a:spcBef>
                <a:spcPts val="750"/>
              </a:spcBef>
              <a:buFont typeface="Courier New" panose="02070309020205020404" pitchFamily="49" charset="0"/>
              <a:buChar char="o"/>
            </a:pPr>
            <a:r>
              <a:rPr lang="en-US" sz="2000" dirty="0">
                <a:effectLst/>
                <a:latin typeface="Helvetica" panose="020B0604020202020204" pitchFamily="34" charset="0"/>
                <a:cs typeface="Helvetica" panose="020B0604020202020204" pitchFamily="34" charset="0"/>
              </a:rPr>
              <a:t>Potential SN leaders are all around you</a:t>
            </a:r>
          </a:p>
        </p:txBody>
      </p:sp>
      <p:cxnSp>
        <p:nvCxnSpPr>
          <p:cNvPr id="4" name="Straight Connector 3">
            <a:extLst>
              <a:ext uri="{FF2B5EF4-FFF2-40B4-BE49-F238E27FC236}">
                <a16:creationId xmlns:a16="http://schemas.microsoft.com/office/drawing/2014/main" id="{0D2AD96B-112A-3070-06F0-738A69DE08BF}"/>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6148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9D08E-6E07-773F-9C56-7AFD93CC36C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Return on Investment</a:t>
            </a:r>
          </a:p>
        </p:txBody>
      </p:sp>
      <p:sp>
        <p:nvSpPr>
          <p:cNvPr id="3" name="Content Placeholder 2">
            <a:extLst>
              <a:ext uri="{FF2B5EF4-FFF2-40B4-BE49-F238E27FC236}">
                <a16:creationId xmlns:a16="http://schemas.microsoft.com/office/drawing/2014/main" id="{59EE2694-8C97-F1F0-4283-33750F18E8D3}"/>
              </a:ext>
            </a:extLst>
          </p:cNvPr>
          <p:cNvSpPr>
            <a:spLocks noGrp="1"/>
          </p:cNvSpPr>
          <p:nvPr>
            <p:ph idx="1"/>
          </p:nvPr>
        </p:nvSpPr>
        <p:spPr/>
        <p:txBody>
          <a:bodyPr/>
          <a:lstStyle/>
          <a:p>
            <a:pPr lvl="0"/>
            <a:r>
              <a:rPr lang="en-US" sz="2400" dirty="0">
                <a:latin typeface="Helvetica" panose="020B0604020202020204" pitchFamily="34" charset="0"/>
                <a:cs typeface="Helvetica" panose="020B0604020202020204" pitchFamily="34" charset="0"/>
              </a:rPr>
              <a:t>Capable, intelligent, and well-trained managers lead to a legacy, which leads to the future of SNPs</a:t>
            </a:r>
          </a:p>
        </p:txBody>
      </p:sp>
      <p:cxnSp>
        <p:nvCxnSpPr>
          <p:cNvPr id="4" name="Straight Connector 3">
            <a:extLst>
              <a:ext uri="{FF2B5EF4-FFF2-40B4-BE49-F238E27FC236}">
                <a16:creationId xmlns:a16="http://schemas.microsoft.com/office/drawing/2014/main" id="{5B69C5A3-5EE2-9027-40BA-CBD4211AE389}"/>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048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EC69-76B2-572E-A5F0-E5E45E587FD5}"/>
              </a:ext>
            </a:extLst>
          </p:cNvPr>
          <p:cNvSpPr>
            <a:spLocks noGrp="1"/>
          </p:cNvSpPr>
          <p:nvPr>
            <p:ph type="title"/>
          </p:nvPr>
        </p:nvSpPr>
        <p:spPr/>
        <p:txBody>
          <a:bodyPr/>
          <a:lstStyle/>
          <a:p>
            <a:r>
              <a:rPr lang="en-US" sz="3600" dirty="0">
                <a:latin typeface="Helvetica" panose="020B0604020202020204" pitchFamily="34" charset="0"/>
                <a:cs typeface="Helvetica" panose="020B0604020202020204" pitchFamily="34" charset="0"/>
              </a:rPr>
              <a:t>My Personal Goals</a:t>
            </a:r>
          </a:p>
        </p:txBody>
      </p:sp>
      <p:sp>
        <p:nvSpPr>
          <p:cNvPr id="3" name="Content Placeholder 2">
            <a:extLst>
              <a:ext uri="{FF2B5EF4-FFF2-40B4-BE49-F238E27FC236}">
                <a16:creationId xmlns:a16="http://schemas.microsoft.com/office/drawing/2014/main" id="{372E7C1F-393A-40D4-46DB-246E533D3163}"/>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Develop SN leaders</a:t>
            </a:r>
          </a:p>
          <a:p>
            <a:r>
              <a:rPr lang="en-US" sz="2400" dirty="0">
                <a:latin typeface="Helvetica" panose="020B0604020202020204" pitchFamily="34" charset="0"/>
                <a:cs typeface="Helvetica" panose="020B0604020202020204" pitchFamily="34" charset="0"/>
              </a:rPr>
              <a:t>Work for 34 years in school nutrition</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Author</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Serve as a resource</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Teach and mentor</a:t>
            </a:r>
          </a:p>
          <a:p>
            <a:r>
              <a:rPr lang="en-US" sz="2400" dirty="0">
                <a:latin typeface="Helvetica" panose="020B0604020202020204" pitchFamily="34" charset="0"/>
                <a:cs typeface="Helvetica" panose="020B0604020202020204" pitchFamily="34" charset="0"/>
              </a:rPr>
              <a:t>60 total DI graduates</a:t>
            </a:r>
          </a:p>
        </p:txBody>
      </p:sp>
      <p:cxnSp>
        <p:nvCxnSpPr>
          <p:cNvPr id="4" name="Straight Connector 3">
            <a:extLst>
              <a:ext uri="{FF2B5EF4-FFF2-40B4-BE49-F238E27FC236}">
                <a16:creationId xmlns:a16="http://schemas.microsoft.com/office/drawing/2014/main" id="{49E61AF6-8792-9D6D-D980-6386260AA44F}"/>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6028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BBA0-726A-2C0F-8694-764966D0B867}"/>
              </a:ext>
            </a:extLst>
          </p:cNvPr>
          <p:cNvSpPr>
            <a:spLocks noGrp="1"/>
          </p:cNvSpPr>
          <p:nvPr>
            <p:ph type="title"/>
          </p:nvPr>
        </p:nvSpPr>
        <p:spPr/>
        <p:txBody>
          <a:bodyPr/>
          <a:lstStyle/>
          <a:p>
            <a:r>
              <a:rPr lang="en-US" sz="3600" dirty="0">
                <a:latin typeface="Helvetica" panose="020B0604020202020204" pitchFamily="34" charset="0"/>
                <a:cs typeface="Helvetica" panose="020B0604020202020204" pitchFamily="34" charset="0"/>
              </a:rPr>
              <a:t>Your Personal Goals</a:t>
            </a:r>
          </a:p>
        </p:txBody>
      </p:sp>
      <p:sp>
        <p:nvSpPr>
          <p:cNvPr id="3" name="Content Placeholder 2">
            <a:extLst>
              <a:ext uri="{FF2B5EF4-FFF2-40B4-BE49-F238E27FC236}">
                <a16:creationId xmlns:a16="http://schemas.microsoft.com/office/drawing/2014/main" id="{76022EEA-860E-2F09-3047-3BCD14CC11E1}"/>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What are they?</a:t>
            </a:r>
          </a:p>
        </p:txBody>
      </p:sp>
      <p:cxnSp>
        <p:nvCxnSpPr>
          <p:cNvPr id="4" name="Straight Connector 3">
            <a:extLst>
              <a:ext uri="{FF2B5EF4-FFF2-40B4-BE49-F238E27FC236}">
                <a16:creationId xmlns:a16="http://schemas.microsoft.com/office/drawing/2014/main" id="{72A036B7-41C1-5576-8131-7548AE486143}"/>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967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Flowchart: Document 3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28650" y="171162"/>
            <a:ext cx="2130136" cy="2371148"/>
          </a:xfrm>
        </p:spPr>
        <p:txBody>
          <a:bodyPr vert="horz" lIns="91440" tIns="45720" rIns="91440" bIns="45720" rtlCol="0" anchor="ctr">
            <a:normAutofit/>
          </a:bodyPr>
          <a:lstStyle/>
          <a:p>
            <a:pPr defTabSz="914400"/>
            <a:r>
              <a:rPr lang="en-US" sz="2800" kern="1200" dirty="0">
                <a:solidFill>
                  <a:srgbClr val="FFFFFF"/>
                </a:solidFill>
                <a:latin typeface="Helvetica" panose="020B0604020202020204" pitchFamily="34" charset="0"/>
                <a:cs typeface="Helvetica" panose="020B0604020202020204" pitchFamily="34" charset="0"/>
              </a:rPr>
              <a:t>Who are the “angels on your shoulders”?</a:t>
            </a:r>
          </a:p>
        </p:txBody>
      </p:sp>
      <p:pic>
        <p:nvPicPr>
          <p:cNvPr id="34" name="Picture 2" descr="An angel with wings and a halo."/>
          <p:cNvPicPr>
            <a:picLocks noGrp="1" noChangeAspect="1" noChangeArrowheads="1"/>
          </p:cNvPicPr>
          <p:nvPr>
            <p:ph idx="1"/>
          </p:nvPr>
        </p:nvPicPr>
        <p:blipFill>
          <a:blip r:embed="rId3" cstate="print"/>
          <a:stretch>
            <a:fillRect/>
          </a:stretch>
        </p:blipFill>
        <p:spPr bwMode="auto">
          <a:xfrm>
            <a:off x="3400808" y="640080"/>
            <a:ext cx="5020934" cy="5578816"/>
          </a:xfrm>
          <a:prstGeom prst="rect">
            <a:avLst/>
          </a:prstGeom>
          <a:noFill/>
        </p:spPr>
      </p:pic>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8960049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B29B1-50C4-99AC-99C9-CF447D176956}"/>
              </a:ext>
            </a:extLst>
          </p:cNvPr>
          <p:cNvSpPr>
            <a:spLocks noGrp="1"/>
          </p:cNvSpPr>
          <p:nvPr>
            <p:ph type="title"/>
          </p:nvPr>
        </p:nvSpPr>
        <p:spPr/>
        <p:txBody>
          <a:bodyPr>
            <a:normAutofit/>
          </a:bodyPr>
          <a:lstStyle/>
          <a:p>
            <a:r>
              <a:rPr lang="en-US" sz="3600" dirty="0">
                <a:latin typeface="Helvetica" panose="020B0604020202020204" pitchFamily="34" charset="0"/>
                <a:cs typeface="Helvetica" panose="020B0604020202020204" pitchFamily="34" charset="0"/>
              </a:rPr>
              <a:t>Mine</a:t>
            </a:r>
          </a:p>
        </p:txBody>
      </p:sp>
      <p:sp>
        <p:nvSpPr>
          <p:cNvPr id="3" name="Content Placeholder 2">
            <a:extLst>
              <a:ext uri="{FF2B5EF4-FFF2-40B4-BE49-F238E27FC236}">
                <a16:creationId xmlns:a16="http://schemas.microsoft.com/office/drawing/2014/main" id="{E59DED80-D3B9-AEA2-8C49-EADA257EEEBD}"/>
              </a:ext>
            </a:extLst>
          </p:cNvPr>
          <p:cNvSpPr>
            <a:spLocks noGrp="1"/>
          </p:cNvSpPr>
          <p:nvPr>
            <p:ph idx="1"/>
          </p:nvPr>
        </p:nvSpPr>
        <p:spPr>
          <a:xfrm>
            <a:off x="628650" y="1825625"/>
            <a:ext cx="3637940" cy="4351338"/>
          </a:xfrm>
        </p:spPr>
        <p:txBody>
          <a:bodyPr/>
          <a:lstStyle/>
          <a:p>
            <a:r>
              <a:rPr lang="en-US" sz="2400" dirty="0">
                <a:latin typeface="Helvetica" panose="020B0604020202020204" pitchFamily="34" charset="0"/>
                <a:cs typeface="Helvetica" panose="020B0604020202020204" pitchFamily="34" charset="0"/>
              </a:rPr>
              <a:t>Employer</a:t>
            </a:r>
          </a:p>
          <a:p>
            <a:r>
              <a:rPr lang="en-US" sz="2400" dirty="0">
                <a:latin typeface="Helvetica" panose="020B0604020202020204" pitchFamily="34" charset="0"/>
                <a:cs typeface="Helvetica" panose="020B0604020202020204" pitchFamily="34" charset="0"/>
              </a:rPr>
              <a:t>Teachers/professors</a:t>
            </a:r>
          </a:p>
          <a:p>
            <a:r>
              <a:rPr lang="en-US" sz="2400" dirty="0">
                <a:latin typeface="Helvetica" panose="020B0604020202020204" pitchFamily="34" charset="0"/>
                <a:cs typeface="Helvetica" panose="020B0604020202020204" pitchFamily="34" charset="0"/>
              </a:rPr>
              <a:t>Family</a:t>
            </a:r>
          </a:p>
          <a:p>
            <a:r>
              <a:rPr lang="en-US" sz="2400" dirty="0">
                <a:latin typeface="Helvetica" panose="020B0604020202020204" pitchFamily="34" charset="0"/>
                <a:cs typeface="Helvetica" panose="020B0604020202020204" pitchFamily="34" charset="0"/>
              </a:rPr>
              <a:t>Parents</a:t>
            </a:r>
          </a:p>
          <a:p>
            <a:r>
              <a:rPr lang="en-US" sz="2400" dirty="0">
                <a:latin typeface="Helvetica" panose="020B0604020202020204" pitchFamily="34" charset="0"/>
                <a:cs typeface="Helvetica" panose="020B0604020202020204" pitchFamily="34" charset="0"/>
              </a:rPr>
              <a:t>Mentors</a:t>
            </a:r>
          </a:p>
          <a:p>
            <a:r>
              <a:rPr lang="en-US" sz="2400" dirty="0">
                <a:latin typeface="Helvetica" panose="020B0604020202020204" pitchFamily="34" charset="0"/>
                <a:cs typeface="Helvetica" panose="020B0604020202020204" pitchFamily="34" charset="0"/>
              </a:rPr>
              <a:t>Employees</a:t>
            </a:r>
          </a:p>
          <a:p>
            <a:r>
              <a:rPr lang="en-US" sz="2400" dirty="0">
                <a:latin typeface="Helvetica" panose="020B0604020202020204" pitchFamily="34" charset="0"/>
                <a:cs typeface="Helvetica" panose="020B0604020202020204" pitchFamily="34" charset="0"/>
              </a:rPr>
              <a:t>Friends</a:t>
            </a:r>
          </a:p>
        </p:txBody>
      </p:sp>
      <p:pic>
        <p:nvPicPr>
          <p:cNvPr id="5" name="Picture 2" descr="http://www.biblekids.eu/Church/angel/angel_coloring/angel_3.jpg">
            <a:extLst>
              <a:ext uri="{FF2B5EF4-FFF2-40B4-BE49-F238E27FC236}">
                <a16:creationId xmlns:a16="http://schemas.microsoft.com/office/drawing/2014/main" id="{01BA8E79-F989-5DB0-BA79-C9294BCDCB4A}"/>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77412" y="1690689"/>
            <a:ext cx="3627883" cy="4030982"/>
          </a:xfrm>
          <a:prstGeom prst="rect">
            <a:avLst/>
          </a:prstGeom>
          <a:noFill/>
        </p:spPr>
      </p:pic>
      <p:cxnSp>
        <p:nvCxnSpPr>
          <p:cNvPr id="6" name="Straight Connector 5">
            <a:extLst>
              <a:ext uri="{FF2B5EF4-FFF2-40B4-BE49-F238E27FC236}">
                <a16:creationId xmlns:a16="http://schemas.microsoft.com/office/drawing/2014/main" id="{E40EACCC-9EBD-835E-A202-04E16017A53E}"/>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92143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5229-F96B-556B-88D3-C1ED61795054}"/>
              </a:ext>
            </a:extLst>
          </p:cNvPr>
          <p:cNvSpPr>
            <a:spLocks noGrp="1"/>
          </p:cNvSpPr>
          <p:nvPr>
            <p:ph type="title"/>
          </p:nvPr>
        </p:nvSpPr>
        <p:spPr/>
        <p:txBody>
          <a:bodyPr>
            <a:normAutofit/>
          </a:bodyPr>
          <a:lstStyle/>
          <a:p>
            <a:r>
              <a:rPr lang="en-US" sz="3600" dirty="0">
                <a:latin typeface="Helvetica" panose="020B0604020202020204" pitchFamily="34" charset="0"/>
                <a:cs typeface="Helvetica" panose="020B0604020202020204" pitchFamily="34" charset="0"/>
              </a:rPr>
              <a:t>Leave a Legacy</a:t>
            </a:r>
          </a:p>
        </p:txBody>
      </p:sp>
      <p:sp>
        <p:nvSpPr>
          <p:cNvPr id="3" name="Content Placeholder 2">
            <a:extLst>
              <a:ext uri="{FF2B5EF4-FFF2-40B4-BE49-F238E27FC236}">
                <a16:creationId xmlns:a16="http://schemas.microsoft.com/office/drawing/2014/main" id="{5F079457-D332-F3E2-F1A6-F4AB6AC6F42C}"/>
              </a:ext>
            </a:extLst>
          </p:cNvPr>
          <p:cNvSpPr>
            <a:spLocks noGrp="1"/>
          </p:cNvSpPr>
          <p:nvPr>
            <p:ph idx="1"/>
          </p:nvPr>
        </p:nvSpPr>
        <p:spPr/>
        <p:txBody>
          <a:bodyPr/>
          <a:lstStyle/>
          <a:p>
            <a:r>
              <a:rPr lang="en-US" sz="2400" dirty="0">
                <a:latin typeface="Helvetica" panose="020B0604020202020204" pitchFamily="34" charset="0"/>
                <a:cs typeface="Helvetica" panose="020B0604020202020204" pitchFamily="34" charset="0"/>
              </a:rPr>
              <a:t>As a FNS Director:</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Area Supervisors: 8</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Dietetic Interns: 40</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Managers: 40</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FSA Employees: 126</a:t>
            </a:r>
          </a:p>
        </p:txBody>
      </p:sp>
      <p:cxnSp>
        <p:nvCxnSpPr>
          <p:cNvPr id="4" name="Straight Connector 3">
            <a:extLst>
              <a:ext uri="{FF2B5EF4-FFF2-40B4-BE49-F238E27FC236}">
                <a16:creationId xmlns:a16="http://schemas.microsoft.com/office/drawing/2014/main" id="{AA492ADC-C9DA-8D12-8A9E-DA3CA31874BF}"/>
              </a:ext>
              <a:ext uri="{C183D7F6-B498-43B3-948B-1728B52AA6E4}">
                <adec:decorative xmlns:adec="http://schemas.microsoft.com/office/drawing/2017/decorative" val="1"/>
              </a:ext>
            </a:extLst>
          </p:cNvPr>
          <p:cNvCxnSpPr/>
          <p:nvPr/>
        </p:nvCxnSpPr>
        <p:spPr>
          <a:xfrm>
            <a:off x="628650" y="1596540"/>
            <a:ext cx="78867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6137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4" name="Rectangle 1434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6" name="Freeform: Shape 1434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38" name="Rectangle 2">
            <a:extLst>
              <a:ext uri="{FF2B5EF4-FFF2-40B4-BE49-F238E27FC236}">
                <a16:creationId xmlns:a16="http://schemas.microsoft.com/office/drawing/2014/main" id="{2FD85AFD-45D1-20DB-19B6-1C24080C8896}"/>
              </a:ext>
            </a:extLst>
          </p:cNvPr>
          <p:cNvSpPr>
            <a:spLocks noGrp="1" noChangeArrowheads="1"/>
          </p:cNvSpPr>
          <p:nvPr>
            <p:ph type="title"/>
          </p:nvPr>
        </p:nvSpPr>
        <p:spPr>
          <a:xfrm>
            <a:off x="628650" y="365125"/>
            <a:ext cx="7886700" cy="1325563"/>
          </a:xfrm>
        </p:spPr>
        <p:txBody>
          <a:bodyPr>
            <a:normAutofit/>
          </a:bodyPr>
          <a:lstStyle/>
          <a:p>
            <a:r>
              <a:rPr lang="en-US" altLang="en-US" sz="3600" dirty="0">
                <a:latin typeface="Helvetica" panose="020B0604020202020204" pitchFamily="34" charset="0"/>
                <a:cs typeface="Helvetica" panose="020B0604020202020204" pitchFamily="34" charset="0"/>
              </a:rPr>
              <a:t>Mentoring – Just do it!</a:t>
            </a:r>
          </a:p>
        </p:txBody>
      </p:sp>
      <p:sp>
        <p:nvSpPr>
          <p:cNvPr id="14348" name="Arc 1434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39" name="Rectangle 3">
            <a:extLst>
              <a:ext uri="{FF2B5EF4-FFF2-40B4-BE49-F238E27FC236}">
                <a16:creationId xmlns:a16="http://schemas.microsoft.com/office/drawing/2014/main" id="{A3CC029B-C228-A8C3-CF30-3AFE2CBE81DF}"/>
              </a:ext>
            </a:extLst>
          </p:cNvPr>
          <p:cNvSpPr>
            <a:spLocks noGrp="1" noChangeArrowheads="1"/>
          </p:cNvSpPr>
          <p:nvPr>
            <p:ph idx="1"/>
          </p:nvPr>
        </p:nvSpPr>
        <p:spPr>
          <a:xfrm>
            <a:off x="628650" y="1825625"/>
            <a:ext cx="7886700" cy="4351338"/>
          </a:xfrm>
        </p:spPr>
        <p:txBody>
          <a:bodyPr>
            <a:normAutofit/>
          </a:bodyPr>
          <a:lstStyle/>
          <a:p>
            <a:r>
              <a:rPr lang="en-US" altLang="en-US" sz="2800" dirty="0">
                <a:latin typeface="Helvetica" panose="020B0604020202020204" pitchFamily="34" charset="0"/>
                <a:cs typeface="Helvetica" panose="020B0604020202020204" pitchFamily="34" charset="0"/>
              </a:rPr>
              <a:t>Need is great for mentoring future generation of SN managers and professionals</a:t>
            </a:r>
          </a:p>
          <a:p>
            <a:r>
              <a:rPr lang="en-US" altLang="en-US" sz="2800" dirty="0">
                <a:latin typeface="Helvetica" panose="020B0604020202020204" pitchFamily="34" charset="0"/>
                <a:cs typeface="Helvetica" panose="020B0604020202020204" pitchFamily="34" charset="0"/>
              </a:rPr>
              <a:t>Leave a legacy – touch the lives of many professionals</a:t>
            </a:r>
          </a:p>
          <a:p>
            <a:r>
              <a:rPr lang="en-US" altLang="en-US" sz="2800" dirty="0">
                <a:latin typeface="Helvetica" panose="020B0604020202020204" pitchFamily="34" charset="0"/>
                <a:cs typeface="Helvetica" panose="020B0604020202020204" pitchFamily="34" charset="0"/>
              </a:rPr>
              <a:t>Your work can live on forever</a:t>
            </a:r>
          </a:p>
          <a:p>
            <a:r>
              <a:rPr lang="en-US" altLang="en-US" sz="2800" dirty="0">
                <a:latin typeface="Helvetica" panose="020B0604020202020204" pitchFamily="34" charset="0"/>
                <a:cs typeface="Helvetica" panose="020B0604020202020204" pitchFamily="34" charset="0"/>
              </a:rPr>
              <a:t>It’s fun, it’s worthwhile, and you’ll be glad you did it</a:t>
            </a:r>
          </a:p>
          <a:p>
            <a:r>
              <a:rPr lang="en-US" altLang="en-US" sz="2800" dirty="0">
                <a:latin typeface="Helvetica" panose="020B0604020202020204" pitchFamily="34" charset="0"/>
                <a:cs typeface="Helvetica" panose="020B0604020202020204" pitchFamily="34" charset="0"/>
              </a:rPr>
              <a:t>Grow your own! Go out and mentor!</a:t>
            </a:r>
          </a:p>
        </p:txBody>
      </p:sp>
    </p:spTree>
    <p:extLst>
      <p:ext uri="{BB962C8B-B14F-4D97-AF65-F5344CB8AC3E}">
        <p14:creationId xmlns:p14="http://schemas.microsoft.com/office/powerpoint/2010/main" val="29251034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descr="A group of people at a conference smiling at the camera."/>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2906" y="5317240"/>
            <a:ext cx="8408194" cy="744836"/>
          </a:xfrm>
        </p:spPr>
        <p:txBody>
          <a:bodyPr vert="horz" lIns="91440" tIns="45720" rIns="91440" bIns="45720" rtlCol="0" anchor="ctr">
            <a:normAutofit/>
          </a:bodyPr>
          <a:lstStyle/>
          <a:p>
            <a:pPr algn="ctr" defTabSz="914400"/>
            <a:r>
              <a:rPr lang="en-US" sz="3600" dirty="0">
                <a:solidFill>
                  <a:schemeClr val="tx1">
                    <a:lumMod val="85000"/>
                    <a:lumOff val="15000"/>
                  </a:schemeClr>
                </a:solidFill>
                <a:latin typeface="Helvetica" panose="020B0604020202020204" pitchFamily="34" charset="0"/>
                <a:cs typeface="Helvetica" panose="020B0604020202020204" pitchFamily="34" charset="0"/>
              </a:rPr>
              <a:t>My Legacy</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275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Content Placeholder 2" descr="Q&amp;A"/>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19"/>
          <a:stretch/>
        </p:blipFill>
        <p:spPr>
          <a:xfrm>
            <a:off x="1059785" y="1758608"/>
            <a:ext cx="6709870" cy="5031473"/>
          </a:xfrm>
          <a:prstGeom prst="rect">
            <a:avLst/>
          </a:prstGeom>
        </p:spPr>
      </p:pic>
      <p:sp>
        <p:nvSpPr>
          <p:cNvPr id="31" name="TextBox 30"/>
          <p:cNvSpPr txBox="1"/>
          <p:nvPr/>
        </p:nvSpPr>
        <p:spPr>
          <a:xfrm>
            <a:off x="8389625" y="6483100"/>
            <a:ext cx="754375" cy="369332"/>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DED9E431-D8AA-BC9D-1198-C772455CA01C}"/>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Questions?</a:t>
            </a:r>
          </a:p>
        </p:txBody>
      </p:sp>
    </p:spTree>
    <p:extLst>
      <p:ext uri="{BB962C8B-B14F-4D97-AF65-F5344CB8AC3E}">
        <p14:creationId xmlns:p14="http://schemas.microsoft.com/office/powerpoint/2010/main" val="347830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Props1.xml><?xml version="1.0" encoding="utf-8"?>
<ds:datastoreItem xmlns:ds="http://schemas.openxmlformats.org/officeDocument/2006/customXml" ds:itemID="{4600E112-2FDA-4B20-A564-1C426D03D0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DEB774-34F0-49B6-A733-1262B65D4755}">
  <ds:schemaRefs>
    <ds:schemaRef ds:uri="http://schemas.microsoft.com/sharepoint/v3/contenttype/forms"/>
  </ds:schemaRefs>
</ds:datastoreItem>
</file>

<file path=customXml/itemProps3.xml><?xml version="1.0" encoding="utf-8"?>
<ds:datastoreItem xmlns:ds="http://schemas.openxmlformats.org/officeDocument/2006/customXml" ds:itemID="{C2890DF1-AD75-47DA-AFFB-6B4B98C4709C}">
  <ds:schemaRefs>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5546905e-4a60-40fd-8bc3-55b8fdc9a8e5"/>
    <ds:schemaRef ds:uri="cd9fb0ce-cc5e-4069-a635-474c35d56436"/>
  </ds:schemaRefs>
</ds:datastoreItem>
</file>

<file path=docProps/app.xml><?xml version="1.0" encoding="utf-8"?>
<Properties xmlns="http://schemas.openxmlformats.org/officeDocument/2006/extended-properties" xmlns:vt="http://schemas.openxmlformats.org/officeDocument/2006/docPropsVTypes">
  <Template/>
  <TotalTime>5973</TotalTime>
  <Words>2799</Words>
  <Application>Microsoft Office PowerPoint</Application>
  <PresentationFormat>On-screen Show (4:3)</PresentationFormat>
  <Paragraphs>427</Paragraphs>
  <Slides>63</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Calibri Light</vt:lpstr>
      <vt:lpstr>Courier New</vt:lpstr>
      <vt:lpstr>Helvetica</vt:lpstr>
      <vt:lpstr>Office Theme</vt:lpstr>
      <vt:lpstr>Mentoring Others</vt:lpstr>
      <vt:lpstr>USDA Funding and Non-Discrimination Statements:</vt:lpstr>
      <vt:lpstr>Quote</vt:lpstr>
      <vt:lpstr>The Time is Now!</vt:lpstr>
      <vt:lpstr>Virginia Director Mentoring Program Goals  </vt:lpstr>
      <vt:lpstr>Virginia Director Mentoring Program – What’s Included? </vt:lpstr>
      <vt:lpstr>Virginia Director Mentoring Program – Dates </vt:lpstr>
      <vt:lpstr>Future Leaders and Followers</vt:lpstr>
      <vt:lpstr>USDA Professional Standards</vt:lpstr>
      <vt:lpstr>Establish a Path; Define the Process</vt:lpstr>
      <vt:lpstr>Reflection…</vt:lpstr>
      <vt:lpstr>Think about it…</vt:lpstr>
      <vt:lpstr>Remember…</vt:lpstr>
      <vt:lpstr>Handout</vt:lpstr>
      <vt:lpstr>Start with the needs of the program</vt:lpstr>
      <vt:lpstr>Start with the needs of the program</vt:lpstr>
      <vt:lpstr>Other areas of need?</vt:lpstr>
      <vt:lpstr>Food &amp; Nutrition Career Ladder</vt:lpstr>
      <vt:lpstr>Qualifications</vt:lpstr>
      <vt:lpstr>Qualifications</vt:lpstr>
      <vt:lpstr>Employee Investment</vt:lpstr>
      <vt:lpstr>Return on Investment</vt:lpstr>
      <vt:lpstr>Values and Benefits of Mentoring</vt:lpstr>
      <vt:lpstr>Benefits (continued)</vt:lpstr>
      <vt:lpstr>Characteristics of a Mentor</vt:lpstr>
      <vt:lpstr>Characteristics (continued)</vt:lpstr>
      <vt:lpstr>Quote</vt:lpstr>
      <vt:lpstr>How transparent? </vt:lpstr>
      <vt:lpstr>Tracy’s Path</vt:lpstr>
      <vt:lpstr>Where is Tracy now?</vt:lpstr>
      <vt:lpstr>That’s not all!</vt:lpstr>
      <vt:lpstr>Managers &amp; Future Leaders</vt:lpstr>
      <vt:lpstr>Baby Boomers </vt:lpstr>
      <vt:lpstr>Gen-X</vt:lpstr>
      <vt:lpstr>Millennials</vt:lpstr>
      <vt:lpstr>Gen Z</vt:lpstr>
      <vt:lpstr>Generations Together</vt:lpstr>
      <vt:lpstr>Generalizations of Generations</vt:lpstr>
      <vt:lpstr>Establish a Path; Define the Process</vt:lpstr>
      <vt:lpstr>Develop with Cross-Training</vt:lpstr>
      <vt:lpstr>Challenges to Mentoring</vt:lpstr>
      <vt:lpstr>Provide Experience</vt:lpstr>
      <vt:lpstr>Return on Investment</vt:lpstr>
      <vt:lpstr>Challenge</vt:lpstr>
      <vt:lpstr>Challenge</vt:lpstr>
      <vt:lpstr>Future Leaders</vt:lpstr>
      <vt:lpstr>Previous Employment</vt:lpstr>
      <vt:lpstr>College Students</vt:lpstr>
      <vt:lpstr>Professional Development</vt:lpstr>
      <vt:lpstr>Establish a Path; Define the Process</vt:lpstr>
      <vt:lpstr>Training Tools &amp; Resources</vt:lpstr>
      <vt:lpstr>Your Task and Mine</vt:lpstr>
      <vt:lpstr>Future Leaders</vt:lpstr>
      <vt:lpstr>What Can You and I Do?</vt:lpstr>
      <vt:lpstr>Return on Investment</vt:lpstr>
      <vt:lpstr>My Personal Goals</vt:lpstr>
      <vt:lpstr>Your Personal Goals</vt:lpstr>
      <vt:lpstr>Who are the “angels on your shoulders”?</vt:lpstr>
      <vt:lpstr>Mine</vt:lpstr>
      <vt:lpstr>Leave a Legacy</vt:lpstr>
      <vt:lpstr>Mentoring – Just do it!</vt:lpstr>
      <vt:lpstr>My Legacy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Mentoring</dc:title>
  <dc:subject>Mentoring</dc:subject>
  <dc:creator>VDOE</dc:creator>
  <cp:keywords>mentoring; benefits of mentor; characteristics of mentor; generations; leaders</cp:keywords>
  <cp:lastModifiedBy>Stansfield, Katelynn (DOE)</cp:lastModifiedBy>
  <cp:revision>297</cp:revision>
  <cp:lastPrinted>2015-03-10T14:07:27Z</cp:lastPrinted>
  <dcterms:created xsi:type="dcterms:W3CDTF">2013-08-21T19:17:07Z</dcterms:created>
  <dcterms:modified xsi:type="dcterms:W3CDTF">2024-09-25T14:56:51Z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