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sldIdLst>
    <p:sldId id="256" r:id="rId5"/>
    <p:sldId id="458" r:id="rId6"/>
    <p:sldId id="261" r:id="rId7"/>
    <p:sldId id="262" r:id="rId8"/>
    <p:sldId id="273" r:id="rId9"/>
    <p:sldId id="301" r:id="rId10"/>
    <p:sldId id="302" r:id="rId11"/>
    <p:sldId id="294" r:id="rId12"/>
    <p:sldId id="263" r:id="rId13"/>
    <p:sldId id="278" r:id="rId14"/>
    <p:sldId id="267" r:id="rId15"/>
    <p:sldId id="268" r:id="rId16"/>
    <p:sldId id="284" r:id="rId17"/>
    <p:sldId id="269" r:id="rId18"/>
    <p:sldId id="281" r:id="rId19"/>
    <p:sldId id="288" r:id="rId20"/>
    <p:sldId id="283" r:id="rId21"/>
    <p:sldId id="264" r:id="rId22"/>
    <p:sldId id="277" r:id="rId23"/>
    <p:sldId id="271" r:id="rId24"/>
    <p:sldId id="265" r:id="rId25"/>
    <p:sldId id="279" r:id="rId26"/>
    <p:sldId id="266" r:id="rId27"/>
    <p:sldId id="289" r:id="rId28"/>
    <p:sldId id="287" r:id="rId29"/>
    <p:sldId id="303" r:id="rId30"/>
    <p:sldId id="296" r:id="rId31"/>
    <p:sldId id="297" r:id="rId32"/>
    <p:sldId id="298" r:id="rId33"/>
    <p:sldId id="299" r:id="rId34"/>
    <p:sldId id="300" r:id="rId35"/>
    <p:sldId id="295" r:id="rId36"/>
    <p:sldId id="29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916FB8-3760-32B6-A292-12CA8557BB40}" v="3" dt="2023-10-24T21:20:05.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98" autoAdjust="0"/>
    <p:restoredTop sz="67806" autoAdjust="0"/>
  </p:normalViewPr>
  <p:slideViewPr>
    <p:cSldViewPr snapToGrid="0">
      <p:cViewPr varScale="1">
        <p:scale>
          <a:sx n="72" d="100"/>
          <a:sy n="72" d="100"/>
        </p:scale>
        <p:origin x="1932" y="66"/>
      </p:cViewPr>
      <p:guideLst/>
    </p:cSldViewPr>
  </p:slideViewPr>
  <p:outlineViewPr>
    <p:cViewPr>
      <p:scale>
        <a:sx n="33" d="100"/>
        <a:sy n="33" d="100"/>
      </p:scale>
      <p:origin x="0" y="-259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56AAE8-A836-48FA-ABBB-23C33887077A}" type="datetimeFigureOut">
              <a:rPr lang="en-US" smtClean="0"/>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299DD4-6A48-4926-AABA-4765A976E299}" type="slidenum">
              <a:rPr lang="en-US" smtClean="0"/>
              <a:t>‹#›</a:t>
            </a:fld>
            <a:endParaRPr lang="en-US"/>
          </a:p>
        </p:txBody>
      </p:sp>
    </p:spTree>
    <p:extLst>
      <p:ext uri="{BB962C8B-B14F-4D97-AF65-F5344CB8AC3E}">
        <p14:creationId xmlns:p14="http://schemas.microsoft.com/office/powerpoint/2010/main" val="231842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kern="100" dirty="0">
                <a:effectLst/>
                <a:latin typeface="Arial" panose="020B0604020202020204" pitchFamily="34" charset="0"/>
                <a:ea typeface="Calibri" panose="020F0502020204030204" pitchFamily="34" charset="0"/>
                <a:cs typeface="Arial" panose="020B0604020202020204" pitchFamily="34" charset="0"/>
              </a:rPr>
              <a:t>Visit the Recipe</a:t>
            </a:r>
            <a:r>
              <a:rPr lang="en-US" sz="1200" b="1" kern="100" baseline="0" dirty="0">
                <a:effectLst/>
                <a:latin typeface="Arial" panose="020B0604020202020204" pitchFamily="34" charset="0"/>
                <a:ea typeface="Calibri" panose="020F0502020204030204" pitchFamily="34" charset="0"/>
                <a:cs typeface="Arial" panose="020B0604020202020204" pitchFamily="34" charset="0"/>
              </a:rPr>
              <a:t> Standardization Handout </a:t>
            </a:r>
            <a:r>
              <a:rPr lang="en-US" sz="1200" b="1" kern="100" dirty="0">
                <a:effectLst/>
                <a:latin typeface="Arial" panose="020B0604020202020204" pitchFamily="34" charset="0"/>
                <a:ea typeface="Calibri" panose="020F0502020204030204" pitchFamily="34" charset="0"/>
                <a:cs typeface="Arial" panose="020B0604020202020204" pitchFamily="34" charset="0"/>
              </a:rPr>
              <a:t>in your workbook.</a:t>
            </a:r>
          </a:p>
          <a:p>
            <a:pPr marL="0" marR="0">
              <a:lnSpc>
                <a:spcPct val="107000"/>
              </a:lnSpc>
              <a:spcBef>
                <a:spcPts val="0"/>
              </a:spcBef>
              <a:spcAft>
                <a:spcPts val="800"/>
              </a:spcAft>
            </a:pPr>
            <a:endParaRPr lang="en-US" sz="1200" b="1" kern="1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b="1" kern="100" dirty="0">
                <a:effectLst/>
                <a:latin typeface="Arial" panose="020B0604020202020204" pitchFamily="34" charset="0"/>
                <a:ea typeface="Calibri" panose="020F0502020204030204" pitchFamily="34" charset="0"/>
                <a:cs typeface="Arial" panose="020B0604020202020204" pitchFamily="34" charset="0"/>
              </a:rPr>
              <a:t>Four Steps to Recipe Standardization</a:t>
            </a: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a:p>
            <a:pPr marL="171450" marR="0" lvl="0" indent="-171450">
              <a:lnSpc>
                <a:spcPct val="107000"/>
              </a:lnSpc>
              <a:spcBef>
                <a:spcPts val="0"/>
              </a:spcBef>
              <a:spcAft>
                <a:spcPts val="800"/>
              </a:spcAft>
              <a:buFont typeface="Arial" panose="020B0604020202020204" pitchFamily="34" charset="0"/>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RECIPE IDEATION PHASE:</a:t>
            </a:r>
            <a:r>
              <a:rPr lang="en-US" sz="1200" kern="100" dirty="0">
                <a:effectLst/>
                <a:latin typeface="Arial" panose="020B0604020202020204" pitchFamily="34" charset="0"/>
                <a:ea typeface="Calibri" panose="020F0502020204030204" pitchFamily="34" charset="0"/>
                <a:cs typeface="Arial" panose="020B0604020202020204" pitchFamily="34" charset="0"/>
              </a:rPr>
              <a:t> The Recipe Ideation in child nutrition programs involves the creative process of generating new dishes or menu items while taking into consideration various factors and constraints. Identify key steps to implement in your division.</a:t>
            </a:r>
          </a:p>
          <a:p>
            <a:pPr marL="171450" marR="0" lvl="0" indent="-171450">
              <a:lnSpc>
                <a:spcPct val="107000"/>
              </a:lnSpc>
              <a:spcBef>
                <a:spcPts val="0"/>
              </a:spcBef>
              <a:spcAft>
                <a:spcPts val="800"/>
              </a:spcAft>
              <a:buFont typeface="Arial" panose="020B0604020202020204" pitchFamily="34" charset="0"/>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SMALL BATCH RECIPE VERFICATION PHASE:</a:t>
            </a:r>
            <a:r>
              <a:rPr lang="en-US" sz="1200" kern="100" dirty="0">
                <a:effectLst/>
                <a:latin typeface="Arial" panose="020B0604020202020204" pitchFamily="34" charset="0"/>
                <a:ea typeface="Calibri" panose="020F0502020204030204" pitchFamily="34" charset="0"/>
                <a:cs typeface="Arial" panose="020B0604020202020204" pitchFamily="34" charset="0"/>
              </a:rPr>
              <a:t> The Small Batch Recipe Verification Phase is a critical step in ensuring that a recipe is suitable for use in school kitchens and meets the specific needs of school nutrition operations. This phase focuses on assessing the quality, taste, and feasibility, while also considering the preference of children. Identify key steps to implement in your division.</a:t>
            </a:r>
          </a:p>
          <a:p>
            <a:pPr marL="171450" marR="0" lvl="0" indent="-171450">
              <a:lnSpc>
                <a:spcPct val="107000"/>
              </a:lnSpc>
              <a:spcBef>
                <a:spcPts val="0"/>
              </a:spcBef>
              <a:spcAft>
                <a:spcPts val="800"/>
              </a:spcAft>
              <a:buFont typeface="Arial" panose="020B0604020202020204" pitchFamily="34" charset="0"/>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LARGE BATCH EVALUATION PHASE:</a:t>
            </a:r>
            <a:r>
              <a:rPr lang="en-US" sz="1200" kern="100" dirty="0">
                <a:effectLst/>
                <a:latin typeface="Arial" panose="020B0604020202020204" pitchFamily="34" charset="0"/>
                <a:ea typeface="Calibri" panose="020F0502020204030204" pitchFamily="34" charset="0"/>
                <a:cs typeface="Arial" panose="020B0604020202020204" pitchFamily="34" charset="0"/>
              </a:rPr>
              <a:t> The Large Batch Evaluation Phase is a crucial step in the recipe standardization process. This phase involves thorough testing and feedback collection to ensure that the recipe meets quality standards, operational feasibility, and student preferences. Identify key steps to implement in your division.</a:t>
            </a:r>
          </a:p>
          <a:p>
            <a:pPr marL="171450" marR="0" lvl="0" indent="-171450">
              <a:lnSpc>
                <a:spcPct val="107000"/>
              </a:lnSpc>
              <a:spcBef>
                <a:spcPts val="0"/>
              </a:spcBef>
              <a:spcAft>
                <a:spcPts val="800"/>
              </a:spcAft>
              <a:buFont typeface="Arial" panose="020B0604020202020204" pitchFamily="34" charset="0"/>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QUANTITY ADJUSTMENT PHASE:</a:t>
            </a:r>
            <a:r>
              <a:rPr lang="en-US" sz="1200" kern="100" dirty="0">
                <a:effectLst/>
                <a:latin typeface="Arial" panose="020B0604020202020204" pitchFamily="34" charset="0"/>
                <a:ea typeface="Calibri" panose="020F0502020204030204" pitchFamily="34" charset="0"/>
                <a:cs typeface="Arial" panose="020B0604020202020204" pitchFamily="34" charset="0"/>
              </a:rPr>
              <a:t> The Quantity Adjustment Phase is the final step in the recipe standardization process, focusing on large-scale production while ensuring the recipe meets nutritional standards and can be successfully added to school menus. Identify key steps to implement in your division.</a:t>
            </a:r>
          </a:p>
        </p:txBody>
      </p:sp>
      <p:sp>
        <p:nvSpPr>
          <p:cNvPr id="4" name="Slide Number Placeholder 3"/>
          <p:cNvSpPr>
            <a:spLocks noGrp="1"/>
          </p:cNvSpPr>
          <p:nvPr>
            <p:ph type="sldNum" sz="quarter" idx="5"/>
          </p:nvPr>
        </p:nvSpPr>
        <p:spPr/>
        <p:txBody>
          <a:bodyPr/>
          <a:lstStyle/>
          <a:p>
            <a:fld id="{B9299DD4-6A48-4926-AABA-4765A976E299}" type="slidenum">
              <a:rPr lang="en-US" smtClean="0"/>
              <a:t>6</a:t>
            </a:fld>
            <a:endParaRPr lang="en-US"/>
          </a:p>
        </p:txBody>
      </p:sp>
    </p:spTree>
    <p:extLst>
      <p:ext uri="{BB962C8B-B14F-4D97-AF65-F5344CB8AC3E}">
        <p14:creationId xmlns:p14="http://schemas.microsoft.com/office/powerpoint/2010/main" val="3916654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Ingredients – weight, measure of </a:t>
            </a:r>
            <a:r>
              <a:rPr lang="en-US" b="1" dirty="0">
                <a:latin typeface="Arial" panose="020B0604020202020204" pitchFamily="34" charset="0"/>
                <a:cs typeface="Arial" panose="020B0604020202020204" pitchFamily="34" charset="0"/>
              </a:rPr>
              <a:t>as purchased and edible portion –  sometimes this is referred to as a marketing guide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Preparation directions include preparation (including tasks such as thawing), cooking time, temperature, preparation time (this should go on your work schedule), serving instructions, what to do with leftovers, and FDA and local FDA food safety guidelines – HACCP</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Crediting and nutrient analysis does not need to be done by a nutrition software program, it can be completed using the Certification worksheets provided by the USDA </a:t>
            </a:r>
          </a:p>
        </p:txBody>
      </p:sp>
      <p:sp>
        <p:nvSpPr>
          <p:cNvPr id="4" name="Slide Number Placeholder 3"/>
          <p:cNvSpPr>
            <a:spLocks noGrp="1"/>
          </p:cNvSpPr>
          <p:nvPr>
            <p:ph type="sldNum" sz="quarter" idx="5"/>
          </p:nvPr>
        </p:nvSpPr>
        <p:spPr/>
        <p:txBody>
          <a:bodyPr/>
          <a:lstStyle/>
          <a:p>
            <a:fld id="{B9299DD4-6A48-4926-AABA-4765A976E299}" type="slidenum">
              <a:rPr lang="en-US" smtClean="0"/>
              <a:t>8</a:t>
            </a:fld>
            <a:endParaRPr lang="en-US"/>
          </a:p>
        </p:txBody>
      </p:sp>
    </p:spTree>
    <p:extLst>
      <p:ext uri="{BB962C8B-B14F-4D97-AF65-F5344CB8AC3E}">
        <p14:creationId xmlns:p14="http://schemas.microsoft.com/office/powerpoint/2010/main" val="3149771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Menu Needs: </a:t>
            </a:r>
            <a:r>
              <a:rPr lang="en-US" sz="1200" kern="100" dirty="0">
                <a:effectLst/>
                <a:latin typeface="Arial" panose="020B0604020202020204" pitchFamily="34" charset="0"/>
                <a:ea typeface="Calibri" panose="020F0502020204030204" pitchFamily="34" charset="0"/>
                <a:cs typeface="Arial" panose="020B0604020202020204" pitchFamily="34" charset="0"/>
              </a:rPr>
              <a:t>Flavor Profiles, Variety, Balance </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Available Ingredients:</a:t>
            </a:r>
            <a:r>
              <a:rPr lang="en-US" sz="1200" kern="100" dirty="0">
                <a:effectLst/>
                <a:latin typeface="Arial" panose="020B0604020202020204" pitchFamily="34" charset="0"/>
                <a:ea typeface="Calibri" panose="020F0502020204030204" pitchFamily="34" charset="0"/>
                <a:cs typeface="Arial" panose="020B0604020202020204" pitchFamily="34" charset="0"/>
              </a:rPr>
              <a:t> Local, USDA Foods, Further Processed, DOD Fresh, Purchased/Bid</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Customer Satisfaction</a:t>
            </a:r>
            <a:r>
              <a:rPr lang="en-US" sz="1200" kern="100" dirty="0">
                <a:effectLst/>
                <a:latin typeface="Arial" panose="020B0604020202020204" pitchFamily="34" charset="0"/>
                <a:ea typeface="Calibri" panose="020F0502020204030204" pitchFamily="34" charset="0"/>
                <a:cs typeface="Arial" panose="020B0604020202020204" pitchFamily="34" charset="0"/>
              </a:rPr>
              <a:t>: Cultural Preference, Religious Preferences, Likes and Dislikes, Participation, Speed of Service </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Allergens: </a:t>
            </a:r>
            <a:r>
              <a:rPr lang="en-US" sz="1200" kern="100" dirty="0">
                <a:effectLst/>
                <a:latin typeface="Arial" panose="020B0604020202020204" pitchFamily="34" charset="0"/>
                <a:ea typeface="Calibri" panose="020F0502020204030204" pitchFamily="34" charset="0"/>
                <a:cs typeface="Arial" panose="020B0604020202020204" pitchFamily="34" charset="0"/>
              </a:rPr>
              <a:t>9 Big Allergens (milk, eggs, fish, shellfish, tree nuts, peanuts, wheat, soybeans, sesame), Others</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Local Competition: </a:t>
            </a:r>
            <a:r>
              <a:rPr lang="en-US" sz="1200" kern="100" dirty="0">
                <a:effectLst/>
                <a:latin typeface="Arial" panose="020B0604020202020204" pitchFamily="34" charset="0"/>
                <a:ea typeface="Calibri" panose="020F0502020204030204" pitchFamily="34" charset="0"/>
                <a:cs typeface="Arial" panose="020B0604020202020204" pitchFamily="34" charset="0"/>
              </a:rPr>
              <a:t>Student Favorite Restaurants, Lunch Boxes</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Kitchen: </a:t>
            </a:r>
            <a:r>
              <a:rPr lang="en-US" sz="1200" kern="100" dirty="0">
                <a:effectLst/>
                <a:latin typeface="Arial" panose="020B0604020202020204" pitchFamily="34" charset="0"/>
                <a:ea typeface="Calibri" panose="020F0502020204030204" pitchFamily="34" charset="0"/>
                <a:cs typeface="Arial" panose="020B0604020202020204" pitchFamily="34" charset="0"/>
              </a:rPr>
              <a:t>Equipment and Storage Availability</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Labor Costs: </a:t>
            </a:r>
            <a:r>
              <a:rPr lang="en-US" sz="1200" kern="100" dirty="0">
                <a:effectLst/>
                <a:latin typeface="Arial" panose="020B0604020202020204" pitchFamily="34" charset="0"/>
                <a:ea typeface="Calibri" panose="020F0502020204030204" pitchFamily="34" charset="0"/>
                <a:cs typeface="Arial" panose="020B0604020202020204" pitchFamily="34" charset="0"/>
              </a:rPr>
              <a:t>Current Staffing, Additional Staff Needed, Meals per Labor Hour (MPLH)</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Training:</a:t>
            </a:r>
            <a:r>
              <a:rPr lang="en-US" sz="1200" kern="100" dirty="0">
                <a:effectLst/>
                <a:latin typeface="Arial" panose="020B0604020202020204" pitchFamily="34" charset="0"/>
                <a:ea typeface="Calibri" panose="020F0502020204030204" pitchFamily="34" charset="0"/>
                <a:cs typeface="Arial" panose="020B0604020202020204" pitchFamily="34" charset="0"/>
              </a:rPr>
              <a:t> Kitchen Staff Skill Levels, Training Hours Needed </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Food Cost: </a:t>
            </a:r>
            <a:r>
              <a:rPr lang="en-US" sz="1200" kern="100" dirty="0">
                <a:effectLst/>
                <a:latin typeface="Arial" panose="020B0604020202020204" pitchFamily="34" charset="0"/>
                <a:ea typeface="Calibri" panose="020F0502020204030204" pitchFamily="34" charset="0"/>
                <a:cs typeface="Arial" panose="020B0604020202020204" pitchFamily="34" charset="0"/>
              </a:rPr>
              <a:t>Mix &amp; Match Inexpensive Items with More Expensive, Cost of Food</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Inventory Control: </a:t>
            </a:r>
            <a:r>
              <a:rPr lang="en-US" sz="1200" kern="100" dirty="0">
                <a:effectLst/>
                <a:latin typeface="Arial" panose="020B0604020202020204" pitchFamily="34" charset="0"/>
                <a:ea typeface="Calibri" panose="020F0502020204030204" pitchFamily="34" charset="0"/>
                <a:cs typeface="Arial" panose="020B0604020202020204" pitchFamily="34" charset="0"/>
              </a:rPr>
              <a:t>Number of Current Food Items</a:t>
            </a:r>
          </a:p>
          <a:p>
            <a:pPr marL="342900" marR="0" lvl="0" indent="-342900">
              <a:lnSpc>
                <a:spcPct val="107000"/>
              </a:lnSpc>
              <a:spcBef>
                <a:spcPts val="0"/>
              </a:spcBef>
              <a:spcAft>
                <a:spcPts val="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District nutrition claims</a:t>
            </a:r>
            <a:r>
              <a:rPr lang="en-US" sz="1200" kern="100" dirty="0">
                <a:effectLst/>
                <a:latin typeface="Arial" panose="020B0604020202020204" pitchFamily="34" charset="0"/>
                <a:ea typeface="Calibri" panose="020F0502020204030204" pitchFamily="34" charset="0"/>
                <a:cs typeface="Arial" panose="020B0604020202020204" pitchFamily="34" charset="0"/>
              </a:rPr>
              <a:t>: restricted ingredients </a:t>
            </a:r>
          </a:p>
          <a:p>
            <a:pPr marL="342900" marR="0" lvl="0" indent="-342900">
              <a:lnSpc>
                <a:spcPct val="107000"/>
              </a:lnSpc>
              <a:spcBef>
                <a:spcPts val="0"/>
              </a:spcBef>
              <a:spcAft>
                <a:spcPts val="800"/>
              </a:spcAft>
              <a:buFont typeface="Symbol" panose="05050102010706020507" pitchFamily="18" charset="2"/>
              <a:buChar char=""/>
            </a:pPr>
            <a:r>
              <a:rPr lang="en-US" sz="1200" b="1" kern="100" dirty="0">
                <a:effectLst/>
                <a:latin typeface="Arial" panose="020B0604020202020204" pitchFamily="34" charset="0"/>
                <a:ea typeface="Calibri" panose="020F0502020204030204" pitchFamily="34" charset="0"/>
                <a:cs typeface="Arial" panose="020B0604020202020204" pitchFamily="34" charset="0"/>
              </a:rPr>
              <a:t>Special Considerations: </a:t>
            </a:r>
            <a:r>
              <a:rPr lang="en-US" sz="1200" kern="100" dirty="0">
                <a:effectLst/>
                <a:latin typeface="Arial" panose="020B0604020202020204" pitchFamily="34" charset="0"/>
                <a:ea typeface="Calibri" panose="020F0502020204030204" pitchFamily="34" charset="0"/>
                <a:cs typeface="Arial" panose="020B0604020202020204" pitchFamily="34" charset="0"/>
              </a:rPr>
              <a:t>Transport Schools, Central Kitchens, No to Minimal Warehouse Space</a:t>
            </a:r>
          </a:p>
        </p:txBody>
      </p:sp>
      <p:sp>
        <p:nvSpPr>
          <p:cNvPr id="4" name="Slide Number Placeholder 3"/>
          <p:cNvSpPr>
            <a:spLocks noGrp="1"/>
          </p:cNvSpPr>
          <p:nvPr>
            <p:ph type="sldNum" sz="quarter" idx="5"/>
          </p:nvPr>
        </p:nvSpPr>
        <p:spPr/>
        <p:txBody>
          <a:bodyPr/>
          <a:lstStyle/>
          <a:p>
            <a:fld id="{B9299DD4-6A48-4926-AABA-4765A976E299}" type="slidenum">
              <a:rPr lang="en-US" smtClean="0"/>
              <a:t>11</a:t>
            </a:fld>
            <a:endParaRPr lang="en-US"/>
          </a:p>
        </p:txBody>
      </p:sp>
    </p:spTree>
    <p:extLst>
      <p:ext uri="{BB962C8B-B14F-4D97-AF65-F5344CB8AC3E}">
        <p14:creationId xmlns:p14="http://schemas.microsoft.com/office/powerpoint/2010/main" val="405216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See the Virginia Seasonal Availability Calendar in the workbook.</a:t>
            </a:r>
          </a:p>
        </p:txBody>
      </p:sp>
      <p:sp>
        <p:nvSpPr>
          <p:cNvPr id="4" name="Slide Number Placeholder 3"/>
          <p:cNvSpPr>
            <a:spLocks noGrp="1"/>
          </p:cNvSpPr>
          <p:nvPr>
            <p:ph type="sldNum" sz="quarter" idx="5"/>
          </p:nvPr>
        </p:nvSpPr>
        <p:spPr/>
        <p:txBody>
          <a:bodyPr/>
          <a:lstStyle/>
          <a:p>
            <a:fld id="{B9299DD4-6A48-4926-AABA-4765A976E299}" type="slidenum">
              <a:rPr lang="en-US" smtClean="0"/>
              <a:t>13</a:t>
            </a:fld>
            <a:endParaRPr lang="en-US"/>
          </a:p>
        </p:txBody>
      </p:sp>
    </p:spTree>
    <p:extLst>
      <p:ext uri="{BB962C8B-B14F-4D97-AF65-F5344CB8AC3E}">
        <p14:creationId xmlns:p14="http://schemas.microsoft.com/office/powerpoint/2010/main" val="486168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Pack, can, and pan sizes – this determines the large batch sizes</a:t>
            </a:r>
          </a:p>
        </p:txBody>
      </p:sp>
      <p:sp>
        <p:nvSpPr>
          <p:cNvPr id="4" name="Slide Number Placeholder 3"/>
          <p:cNvSpPr>
            <a:spLocks noGrp="1"/>
          </p:cNvSpPr>
          <p:nvPr>
            <p:ph type="sldNum" sz="quarter" idx="5"/>
          </p:nvPr>
        </p:nvSpPr>
        <p:spPr/>
        <p:txBody>
          <a:bodyPr/>
          <a:lstStyle/>
          <a:p>
            <a:fld id="{B9299DD4-6A48-4926-AABA-4765A976E299}" type="slidenum">
              <a:rPr lang="en-US" smtClean="0"/>
              <a:t>14</a:t>
            </a:fld>
            <a:endParaRPr lang="en-US"/>
          </a:p>
        </p:txBody>
      </p:sp>
    </p:spTree>
    <p:extLst>
      <p:ext uri="{BB962C8B-B14F-4D97-AF65-F5344CB8AC3E}">
        <p14:creationId xmlns:p14="http://schemas.microsoft.com/office/powerpoint/2010/main" val="2621191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Revisit the Flavoring Foods for Children handout</a:t>
            </a:r>
            <a:r>
              <a:rPr lang="en-US" baseline="0" dirty="0">
                <a:latin typeface="Arial" panose="020B0604020202020204" pitchFamily="34" charset="0"/>
                <a:cs typeface="Arial" panose="020B0604020202020204" pitchFamily="34" charset="0"/>
              </a:rPr>
              <a:t> in the workbook.</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Children are born naturally enjoying sweet flavors!</a:t>
            </a:r>
          </a:p>
        </p:txBody>
      </p:sp>
      <p:sp>
        <p:nvSpPr>
          <p:cNvPr id="4" name="Slide Number Placeholder 3"/>
          <p:cNvSpPr>
            <a:spLocks noGrp="1"/>
          </p:cNvSpPr>
          <p:nvPr>
            <p:ph type="sldNum" sz="quarter" idx="5"/>
          </p:nvPr>
        </p:nvSpPr>
        <p:spPr/>
        <p:txBody>
          <a:bodyPr/>
          <a:lstStyle/>
          <a:p>
            <a:fld id="{B9299DD4-6A48-4926-AABA-4765A976E299}" type="slidenum">
              <a:rPr lang="en-US" smtClean="0"/>
              <a:t>15</a:t>
            </a:fld>
            <a:endParaRPr lang="en-US"/>
          </a:p>
        </p:txBody>
      </p:sp>
    </p:spTree>
    <p:extLst>
      <p:ext uri="{BB962C8B-B14F-4D97-AF65-F5344CB8AC3E}">
        <p14:creationId xmlns:p14="http://schemas.microsoft.com/office/powerpoint/2010/main" val="1433699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168 mg less!</a:t>
            </a:r>
          </a:p>
        </p:txBody>
      </p:sp>
      <p:sp>
        <p:nvSpPr>
          <p:cNvPr id="4" name="Slide Number Placeholder 3"/>
          <p:cNvSpPr>
            <a:spLocks noGrp="1"/>
          </p:cNvSpPr>
          <p:nvPr>
            <p:ph type="sldNum" sz="quarter" idx="5"/>
          </p:nvPr>
        </p:nvSpPr>
        <p:spPr/>
        <p:txBody>
          <a:bodyPr/>
          <a:lstStyle/>
          <a:p>
            <a:fld id="{B9299DD4-6A48-4926-AABA-4765A976E299}" type="slidenum">
              <a:rPr lang="en-US" smtClean="0"/>
              <a:t>16</a:t>
            </a:fld>
            <a:endParaRPr lang="en-US"/>
          </a:p>
        </p:txBody>
      </p:sp>
    </p:spTree>
    <p:extLst>
      <p:ext uri="{BB962C8B-B14F-4D97-AF65-F5344CB8AC3E}">
        <p14:creationId xmlns:p14="http://schemas.microsoft.com/office/powerpoint/2010/main" val="1355092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Locally sourced seasonal produce can provide </a:t>
            </a:r>
            <a:r>
              <a:rPr lang="en-US" b="1" dirty="0">
                <a:latin typeface="Arial" panose="020B0604020202020204" pitchFamily="34" charset="0"/>
                <a:cs typeface="Arial" panose="020B0604020202020204" pitchFamily="34" charset="0"/>
              </a:rPr>
              <a:t>optimal flavor and freshness </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Fresh herbs and garnishes enhance </a:t>
            </a:r>
            <a:r>
              <a:rPr lang="en-US" b="1" dirty="0">
                <a:latin typeface="Arial" panose="020B0604020202020204" pitchFamily="34" charset="0"/>
                <a:cs typeface="Arial" panose="020B0604020202020204" pitchFamily="34" charset="0"/>
              </a:rPr>
              <a:t>flavor and appearance </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Food Cost The least expensive food item is not always the best choice – </a:t>
            </a:r>
            <a:r>
              <a:rPr lang="en-US" b="1" dirty="0">
                <a:latin typeface="Arial" panose="020B0604020202020204" pitchFamily="34" charset="0"/>
                <a:cs typeface="Arial" panose="020B0604020202020204" pitchFamily="34" charset="0"/>
              </a:rPr>
              <a:t>pairing lower cost items with more expensive items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Skillful cooking techniques </a:t>
            </a:r>
            <a:r>
              <a:rPr lang="en-US" b="1" dirty="0">
                <a:latin typeface="Arial" panose="020B0604020202020204" pitchFamily="34" charset="0"/>
                <a:cs typeface="Arial" panose="020B0604020202020204" pitchFamily="34" charset="0"/>
              </a:rPr>
              <a:t>influence flavor, texture, and overall appeal</a:t>
            </a:r>
          </a:p>
          <a:p>
            <a:pPr marL="171450" indent="-171450">
              <a:buFont typeface="Arial" panose="020B0604020202020204" pitchFamily="34" charset="0"/>
              <a:buChar char="•"/>
            </a:pPr>
            <a:r>
              <a:rPr lang="en-US" b="1" dirty="0">
                <a:latin typeface="Arial" panose="020B0604020202020204" pitchFamily="34" charset="0"/>
                <a:cs typeface="Arial" panose="020B0604020202020204" pitchFamily="34" charset="0"/>
              </a:rPr>
              <a:t>Presentation can make food more enticing and enjoyable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Feedback and Improvement – </a:t>
            </a:r>
            <a:r>
              <a:rPr lang="en-US" b="1" dirty="0">
                <a:latin typeface="Arial" panose="020B0604020202020204" pitchFamily="34" charset="0"/>
                <a:cs typeface="Arial" panose="020B0604020202020204" pitchFamily="34" charset="0"/>
              </a:rPr>
              <a:t>soliciting feedback from customers and continuously working to improve recipes can lead to better-quality food over time. </a:t>
            </a:r>
          </a:p>
        </p:txBody>
      </p:sp>
      <p:sp>
        <p:nvSpPr>
          <p:cNvPr id="4" name="Slide Number Placeholder 3"/>
          <p:cNvSpPr>
            <a:spLocks noGrp="1"/>
          </p:cNvSpPr>
          <p:nvPr>
            <p:ph type="sldNum" sz="quarter" idx="5"/>
          </p:nvPr>
        </p:nvSpPr>
        <p:spPr/>
        <p:txBody>
          <a:bodyPr/>
          <a:lstStyle/>
          <a:p>
            <a:fld id="{B9299DD4-6A48-4926-AABA-4765A976E299}" type="slidenum">
              <a:rPr lang="en-US" smtClean="0"/>
              <a:t>17</a:t>
            </a:fld>
            <a:endParaRPr lang="en-US"/>
          </a:p>
        </p:txBody>
      </p:sp>
    </p:spTree>
    <p:extLst>
      <p:ext uri="{BB962C8B-B14F-4D97-AF65-F5344CB8AC3E}">
        <p14:creationId xmlns:p14="http://schemas.microsoft.com/office/powerpoint/2010/main" val="3556521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299DD4-6A48-4926-AABA-4765A976E299}" type="slidenum">
              <a:rPr lang="en-US" smtClean="0"/>
              <a:t>18</a:t>
            </a:fld>
            <a:endParaRPr lang="en-US"/>
          </a:p>
        </p:txBody>
      </p:sp>
    </p:spTree>
    <p:extLst>
      <p:ext uri="{BB962C8B-B14F-4D97-AF65-F5344CB8AC3E}">
        <p14:creationId xmlns:p14="http://schemas.microsoft.com/office/powerpoint/2010/main" val="1285941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Ensure ingredient and food items meet meal pattern and nutrient compliance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Accurate weights and/or measure of ingredients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Gather required documentation</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Re-evaluate food availability and cost</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Finalize flavor profile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Feasibility from small batch to large batch foodservice yield and Method of Production (MOP)</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Total Recipe Yield per Serving with preliminary serving sizes</a:t>
            </a:r>
          </a:p>
        </p:txBody>
      </p:sp>
      <p:sp>
        <p:nvSpPr>
          <p:cNvPr id="4" name="Slide Number Placeholder 3"/>
          <p:cNvSpPr>
            <a:spLocks noGrp="1"/>
          </p:cNvSpPr>
          <p:nvPr>
            <p:ph type="sldNum" sz="quarter" idx="5"/>
          </p:nvPr>
        </p:nvSpPr>
        <p:spPr/>
        <p:txBody>
          <a:bodyPr/>
          <a:lstStyle/>
          <a:p>
            <a:fld id="{B9299DD4-6A48-4926-AABA-4765A976E299}" type="slidenum">
              <a:rPr lang="en-US" smtClean="0"/>
              <a:t>19</a:t>
            </a:fld>
            <a:endParaRPr lang="en-US"/>
          </a:p>
        </p:txBody>
      </p:sp>
    </p:spTree>
    <p:extLst>
      <p:ext uri="{BB962C8B-B14F-4D97-AF65-F5344CB8AC3E}">
        <p14:creationId xmlns:p14="http://schemas.microsoft.com/office/powerpoint/2010/main" val="717568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299DD4-6A48-4926-AABA-4765A976E299}" type="slidenum">
              <a:rPr lang="en-US" smtClean="0"/>
              <a:t>20</a:t>
            </a:fld>
            <a:endParaRPr lang="en-US"/>
          </a:p>
        </p:txBody>
      </p:sp>
    </p:spTree>
    <p:extLst>
      <p:ext uri="{BB962C8B-B14F-4D97-AF65-F5344CB8AC3E}">
        <p14:creationId xmlns:p14="http://schemas.microsoft.com/office/powerpoint/2010/main" val="1302621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299DD4-6A48-4926-AABA-4765A976E299}" type="slidenum">
              <a:rPr lang="en-US" smtClean="0"/>
              <a:t>21</a:t>
            </a:fld>
            <a:endParaRPr lang="en-US"/>
          </a:p>
        </p:txBody>
      </p:sp>
    </p:spTree>
    <p:extLst>
      <p:ext uri="{BB962C8B-B14F-4D97-AF65-F5344CB8AC3E}">
        <p14:creationId xmlns:p14="http://schemas.microsoft.com/office/powerpoint/2010/main" val="2555016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How many servings per pan, pack, can sizes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Calculating Servings in a Pan handout in workbook.</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What’s The Scoop Activity in workbook – also provide approximate weight of scoop (Scant, level, heaping)</a:t>
            </a:r>
          </a:p>
        </p:txBody>
      </p:sp>
      <p:sp>
        <p:nvSpPr>
          <p:cNvPr id="4" name="Slide Number Placeholder 3"/>
          <p:cNvSpPr>
            <a:spLocks noGrp="1"/>
          </p:cNvSpPr>
          <p:nvPr>
            <p:ph type="sldNum" sz="quarter" idx="5"/>
          </p:nvPr>
        </p:nvSpPr>
        <p:spPr/>
        <p:txBody>
          <a:bodyPr/>
          <a:lstStyle/>
          <a:p>
            <a:fld id="{B9299DD4-6A48-4926-AABA-4765A976E299}" type="slidenum">
              <a:rPr lang="en-US" smtClean="0"/>
              <a:t>25</a:t>
            </a:fld>
            <a:endParaRPr lang="en-US"/>
          </a:p>
        </p:txBody>
      </p:sp>
    </p:spTree>
    <p:extLst>
      <p:ext uri="{BB962C8B-B14F-4D97-AF65-F5344CB8AC3E}">
        <p14:creationId xmlns:p14="http://schemas.microsoft.com/office/powerpoint/2010/main" val="1901000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299DD4-6A48-4926-AABA-4765A976E299}" type="slidenum">
              <a:rPr lang="en-US" smtClean="0"/>
              <a:t>29</a:t>
            </a:fld>
            <a:endParaRPr lang="en-US"/>
          </a:p>
        </p:txBody>
      </p:sp>
    </p:spTree>
    <p:extLst>
      <p:ext uri="{BB962C8B-B14F-4D97-AF65-F5344CB8AC3E}">
        <p14:creationId xmlns:p14="http://schemas.microsoft.com/office/powerpoint/2010/main" val="2902841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299DD4-6A48-4926-AABA-4765A976E299}" type="slidenum">
              <a:rPr lang="en-US" smtClean="0"/>
              <a:t>30</a:t>
            </a:fld>
            <a:endParaRPr lang="en-US"/>
          </a:p>
        </p:txBody>
      </p:sp>
    </p:spTree>
    <p:extLst>
      <p:ext uri="{BB962C8B-B14F-4D97-AF65-F5344CB8AC3E}">
        <p14:creationId xmlns:p14="http://schemas.microsoft.com/office/powerpoint/2010/main" val="1053250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Aft>
                <a:spcPts val="0"/>
              </a:spcAft>
              <a:buSzPts val="1000"/>
              <a:buFont typeface="Symbol" panose="05050102010706020507" pitchFamily="18" charset="2"/>
              <a:buChar char=""/>
              <a:tabLst>
                <a:tab pos="457200" algn="l"/>
              </a:tabLs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Upcoming opportunities to communicate</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the positive changes in their meal programs to the school board, division leadership, school administration and educators, parents, and the broader community (e.g., local festivals, job fairs, social media, school sporting events, conferences, board meetings, etc.),</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spcAft>
                <a:spcPts val="0"/>
              </a:spcAft>
              <a:buSzPts val="1000"/>
              <a:buFont typeface="Symbol" panose="05050102010706020507" pitchFamily="18" charset="2"/>
              <a:buChar char=""/>
              <a:tabLst>
                <a:tab pos="457200" algn="l"/>
              </a:tabLs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Creative strategies to engage students</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(e.g. taste tests, kitchen tours, cooking classes, signage featuring new menu items, etc.), and</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spcAft>
                <a:spcPts val="0"/>
              </a:spcAft>
              <a:buSzPts val="1000"/>
              <a:buFont typeface="Symbol" panose="05050102010706020507" pitchFamily="18" charset="2"/>
              <a:buChar char=""/>
              <a:tabLst>
                <a:tab pos="457200" algn="l"/>
              </a:tabLs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Developing customer service trainings</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for kitchen staff because, ultimately, our cafeteria staff are the best marketers of the programs!</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spcAft>
                <a:spcPts val="0"/>
              </a:spcAft>
              <a:buSzPts val="1000"/>
              <a:buFont typeface="Symbol" panose="05050102010706020507" pitchFamily="18" charset="2"/>
              <a:buChar char=""/>
              <a:tabLst>
                <a:tab pos="457200" algn="l"/>
              </a:tabLst>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This is a photo</a:t>
            </a:r>
            <a:r>
              <a:rPr lang="en-US" sz="1800" baseline="0" dirty="0">
                <a:solidFill>
                  <a:srgbClr val="000000"/>
                </a:solidFill>
                <a:effectLst/>
                <a:latin typeface="Arial" panose="020B0604020202020204" pitchFamily="34" charset="0"/>
                <a:ea typeface="Calibri" panose="020F0502020204030204" pitchFamily="34" charset="0"/>
                <a:cs typeface="Arial" panose="020B0604020202020204" pitchFamily="34" charset="0"/>
              </a:rPr>
              <a:t> of a</a:t>
            </a: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School Nutrition Mascot marketing a new breakfast menu item. He goes to schools with our director at least once a week to engage with students. </a:t>
            </a:r>
          </a:p>
        </p:txBody>
      </p:sp>
      <p:sp>
        <p:nvSpPr>
          <p:cNvPr id="4" name="Slide Number Placeholder 3"/>
          <p:cNvSpPr>
            <a:spLocks noGrp="1"/>
          </p:cNvSpPr>
          <p:nvPr>
            <p:ph type="sldNum" sz="quarter" idx="5"/>
          </p:nvPr>
        </p:nvSpPr>
        <p:spPr/>
        <p:txBody>
          <a:bodyPr/>
          <a:lstStyle/>
          <a:p>
            <a:fld id="{B9299DD4-6A48-4926-AABA-4765A976E299}" type="slidenum">
              <a:rPr lang="en-US" smtClean="0"/>
              <a:t>31</a:t>
            </a:fld>
            <a:endParaRPr lang="en-US"/>
          </a:p>
        </p:txBody>
      </p:sp>
    </p:spTree>
    <p:extLst>
      <p:ext uri="{BB962C8B-B14F-4D97-AF65-F5344CB8AC3E}">
        <p14:creationId xmlns:p14="http://schemas.microsoft.com/office/powerpoint/2010/main" val="1780213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D55BB-B29D-D727-94BB-EA4AABCE63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4DA4A9-3026-866A-6231-3F2ED6385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B0D772-30A7-C1A1-EB40-B91589D18AEB}"/>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5" name="Footer Placeholder 4">
            <a:extLst>
              <a:ext uri="{FF2B5EF4-FFF2-40B4-BE49-F238E27FC236}">
                <a16:creationId xmlns:a16="http://schemas.microsoft.com/office/drawing/2014/main" id="{AED8D817-B6C5-CE98-3EB5-B8D965DC0A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058947-F916-083D-E0C2-DD3C276E2657}"/>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2316825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698A5-8A30-C89B-D17C-DDE9A2A093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3A3173-95C7-DB99-E017-F034D62624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B0269F-20E7-90CF-58AB-F2353B16D53A}"/>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5" name="Footer Placeholder 4">
            <a:extLst>
              <a:ext uri="{FF2B5EF4-FFF2-40B4-BE49-F238E27FC236}">
                <a16:creationId xmlns:a16="http://schemas.microsoft.com/office/drawing/2014/main" id="{F9E2D098-ACDC-E192-547C-D754B225F1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355AC-FFAA-C7EE-B367-7644955C178A}"/>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2925337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BD0D4-20AC-6100-2E77-FC8849A179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080699-C8B4-5FCA-97A8-80E6422E30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A862B0-61B9-4FF6-5E7F-8FB743337E8A}"/>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5" name="Footer Placeholder 4">
            <a:extLst>
              <a:ext uri="{FF2B5EF4-FFF2-40B4-BE49-F238E27FC236}">
                <a16:creationId xmlns:a16="http://schemas.microsoft.com/office/drawing/2014/main" id="{85EFADC0-3344-C51E-53E5-78441323DA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2607E0-F9B0-92E2-82EE-7810F5AD3E33}"/>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45160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CAED1-E378-EAE5-9F33-54E7E6444A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87319C-62C4-9D22-8D09-675F71C3C7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C8450D-B10A-FA0F-44F9-03690C1174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6A57BA-008D-DBB6-799F-1AF79AEE7A50}"/>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6" name="Footer Placeholder 5">
            <a:extLst>
              <a:ext uri="{FF2B5EF4-FFF2-40B4-BE49-F238E27FC236}">
                <a16:creationId xmlns:a16="http://schemas.microsoft.com/office/drawing/2014/main" id="{034E87AF-1B0C-5EC3-5484-8ECCB2980E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3340F3-1ECF-0CB5-83FD-6F6C6929F9C7}"/>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3615559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2AE6-A066-FD51-BF0C-70CFF9D4BE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9357DD-4836-5A7F-616F-81C340ED8E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D89EA5-563D-76F0-67F0-B3D9DEDDCF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BF88AD-81B1-3E1B-F834-48C5FC5F70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347CF8-1E9E-11A8-65EF-E582DECB45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D46513-F827-81D1-15FF-EB683D0730D1}"/>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8" name="Footer Placeholder 7">
            <a:extLst>
              <a:ext uri="{FF2B5EF4-FFF2-40B4-BE49-F238E27FC236}">
                <a16:creationId xmlns:a16="http://schemas.microsoft.com/office/drawing/2014/main" id="{3E2840EC-296F-5140-72DE-6B63D2471C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1C2482-A36F-9E42-0B40-D2FED08F9E1F}"/>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4033140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C7A3-D099-1892-919B-DC1B4C3624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501982-B915-9CE3-D6C5-A5DA62E4517B}"/>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4" name="Footer Placeholder 3">
            <a:extLst>
              <a:ext uri="{FF2B5EF4-FFF2-40B4-BE49-F238E27FC236}">
                <a16:creationId xmlns:a16="http://schemas.microsoft.com/office/drawing/2014/main" id="{B2EB0B46-5FD8-E1A6-DACC-04AD26EF68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1EC066-F601-DE63-0062-5148D14E74E6}"/>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1884383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33307C-B116-4DAF-F0F5-79ADF6412217}"/>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3" name="Footer Placeholder 2">
            <a:extLst>
              <a:ext uri="{FF2B5EF4-FFF2-40B4-BE49-F238E27FC236}">
                <a16:creationId xmlns:a16="http://schemas.microsoft.com/office/drawing/2014/main" id="{9F4DB5AC-0531-8B3D-9A78-283569AA62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F3EC6A-765B-7BD8-D6ED-FA4C3643F7DF}"/>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4121078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074E5-E14E-16F6-02A1-72F8AEEE72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9CEC5D-7E34-4A3D-01BC-7D9DA4B639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9129BD-A9C5-AE2B-D102-9FD6AF9506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00F361-431D-0C04-1708-15AE869280E4}"/>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6" name="Footer Placeholder 5">
            <a:extLst>
              <a:ext uri="{FF2B5EF4-FFF2-40B4-BE49-F238E27FC236}">
                <a16:creationId xmlns:a16="http://schemas.microsoft.com/office/drawing/2014/main" id="{FE251AEB-ACB8-70B1-8A70-03C043C1B3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AD871B-8DBD-67D0-EB82-E979B916A250}"/>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2121194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A6A9B-651C-0364-0C75-0C3E633A24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B4CB65-7808-3ABE-C5F5-5D35B35767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7079F3-35AD-0528-4A4C-627340801A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E74083-08F4-CC1C-7ADD-9F587A3E8255}"/>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6" name="Footer Placeholder 5">
            <a:extLst>
              <a:ext uri="{FF2B5EF4-FFF2-40B4-BE49-F238E27FC236}">
                <a16:creationId xmlns:a16="http://schemas.microsoft.com/office/drawing/2014/main" id="{2223431A-35CF-1073-EEAA-321846CE4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0A0C30-7EF5-F321-A9DA-C05BED99236A}"/>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3267248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3B536-8F2E-DDAB-BBDD-111BE84078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AC9070-6DF7-32BF-FDDB-209FAEC335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B8B4E7-2981-4647-DD17-F4DDCC5E2CA6}"/>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5" name="Footer Placeholder 4">
            <a:extLst>
              <a:ext uri="{FF2B5EF4-FFF2-40B4-BE49-F238E27FC236}">
                <a16:creationId xmlns:a16="http://schemas.microsoft.com/office/drawing/2014/main" id="{C1DB04FB-181D-09B6-DCB4-8A922EA06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4204BC-A3EB-8801-B69E-F8359329A276}"/>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1343352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C271C1-69C6-B960-A89B-184170E74B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48F278-9C0F-0E3A-E7A0-89BD77044C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9A5AAB-A453-DD8E-FC9E-A0D026A24044}"/>
              </a:ext>
            </a:extLst>
          </p:cNvPr>
          <p:cNvSpPr>
            <a:spLocks noGrp="1"/>
          </p:cNvSpPr>
          <p:nvPr>
            <p:ph type="dt" sz="half" idx="10"/>
          </p:nvPr>
        </p:nvSpPr>
        <p:spPr/>
        <p:txBody>
          <a:bodyPr/>
          <a:lstStyle/>
          <a:p>
            <a:fld id="{84C11954-1969-401A-B359-104D072F8126}" type="datetimeFigureOut">
              <a:rPr lang="en-US" smtClean="0"/>
              <a:t>9/25/2024</a:t>
            </a:fld>
            <a:endParaRPr lang="en-US"/>
          </a:p>
        </p:txBody>
      </p:sp>
      <p:sp>
        <p:nvSpPr>
          <p:cNvPr id="5" name="Footer Placeholder 4">
            <a:extLst>
              <a:ext uri="{FF2B5EF4-FFF2-40B4-BE49-F238E27FC236}">
                <a16:creationId xmlns:a16="http://schemas.microsoft.com/office/drawing/2014/main" id="{83A43992-1E2D-F4DF-B0EE-3F0C87A5B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AB370-4605-0F43-ECE3-C9F25E13E92E}"/>
              </a:ext>
            </a:extLst>
          </p:cNvPr>
          <p:cNvSpPr>
            <a:spLocks noGrp="1"/>
          </p:cNvSpPr>
          <p:nvPr>
            <p:ph type="sldNum" sz="quarter" idx="12"/>
          </p:nvPr>
        </p:nvSpPr>
        <p:spPr/>
        <p:txBody>
          <a:bodyPr/>
          <a:lstStyle/>
          <a:p>
            <a:fld id="{CCE7D603-3C3B-4130-85C7-4DA02F4FCC04}" type="slidenum">
              <a:rPr lang="en-US" smtClean="0"/>
              <a:t>‹#›</a:t>
            </a:fld>
            <a:endParaRPr lang="en-US"/>
          </a:p>
        </p:txBody>
      </p:sp>
    </p:spTree>
    <p:extLst>
      <p:ext uri="{BB962C8B-B14F-4D97-AF65-F5344CB8AC3E}">
        <p14:creationId xmlns:p14="http://schemas.microsoft.com/office/powerpoint/2010/main" val="7538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D1D65A-5FD3-BC91-4107-5069D7AF5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75EA78-ABD3-C4E6-6E15-56E2006836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FB3377-2628-98FD-D45D-1EC4E6C7FD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C11954-1969-401A-B359-104D072F8126}" type="datetimeFigureOut">
              <a:rPr lang="en-US" smtClean="0"/>
              <a:t>9/25/2024</a:t>
            </a:fld>
            <a:endParaRPr lang="en-US"/>
          </a:p>
        </p:txBody>
      </p:sp>
      <p:sp>
        <p:nvSpPr>
          <p:cNvPr id="5" name="Footer Placeholder 4">
            <a:extLst>
              <a:ext uri="{FF2B5EF4-FFF2-40B4-BE49-F238E27FC236}">
                <a16:creationId xmlns:a16="http://schemas.microsoft.com/office/drawing/2014/main" id="{A706232A-4AF8-F45E-235E-415872580D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F7D261-0D15-9F21-3156-0652BE30CA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E7D603-3C3B-4130-85C7-4DA02F4FCC04}" type="slidenum">
              <a:rPr lang="en-US" smtClean="0"/>
              <a:t>‹#›</a:t>
            </a:fld>
            <a:endParaRPr lang="en-US"/>
          </a:p>
        </p:txBody>
      </p:sp>
    </p:spTree>
    <p:extLst>
      <p:ext uri="{BB962C8B-B14F-4D97-AF65-F5344CB8AC3E}">
        <p14:creationId xmlns:p14="http://schemas.microsoft.com/office/powerpoint/2010/main" val="2412802010"/>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1" r:id="rId3"/>
    <p:sldLayoutId id="2147483661"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doe.virginia.gov/programs-services/school-operations-support-services/school-nutritio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60AEBF-B5C0-EE62-1043-2983A043CC6D}"/>
              </a:ext>
            </a:extLst>
          </p:cNvPr>
          <p:cNvSpPr>
            <a:spLocks noGrp="1"/>
          </p:cNvSpPr>
          <p:nvPr>
            <p:ph type="ctrTitle"/>
          </p:nvPr>
        </p:nvSpPr>
        <p:spPr>
          <a:xfrm>
            <a:off x="1113810" y="2960716"/>
            <a:ext cx="4036334" cy="2387600"/>
          </a:xfrm>
        </p:spPr>
        <p:txBody>
          <a:bodyPr anchor="t">
            <a:normAutofit/>
          </a:bodyPr>
          <a:lstStyle/>
          <a:p>
            <a:pPr algn="l"/>
            <a:r>
              <a:rPr lang="en-US" sz="4800" dirty="0">
                <a:latin typeface="Helvetica" panose="020B0604020202020204" pitchFamily="34" charset="0"/>
                <a:cs typeface="Helvetica" panose="020B0604020202020204" pitchFamily="34" charset="0"/>
              </a:rPr>
              <a:t>Standardizing Recipes</a:t>
            </a:r>
          </a:p>
        </p:txBody>
      </p:sp>
      <p:grpSp>
        <p:nvGrpSpPr>
          <p:cNvPr id="34" name="Group 33">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5" name="Rectangle 3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38">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irginia Department of Education, Office of School Nutrition Programs logo.">
            <a:hlinkClick r:id="rId2"/>
            <a:extLst>
              <a:ext uri="{FF2B5EF4-FFF2-40B4-BE49-F238E27FC236}">
                <a16:creationId xmlns:a16="http://schemas.microsoft.com/office/drawing/2014/main" id="{FF409E07-A449-7BD1-BB5A-15CE813EF22E}"/>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922492" y="1551983"/>
            <a:ext cx="5536001" cy="3695280"/>
          </a:xfrm>
          <a:prstGeom prst="rect">
            <a:avLst/>
          </a:prstGeom>
        </p:spPr>
      </p:pic>
    </p:spTree>
    <p:extLst>
      <p:ext uri="{BB962C8B-B14F-4D97-AF65-F5344CB8AC3E}">
        <p14:creationId xmlns:p14="http://schemas.microsoft.com/office/powerpoint/2010/main" val="383836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FDF62A-A953-8195-F66B-70587FB6578E}"/>
              </a:ext>
            </a:extLst>
          </p:cNvPr>
          <p:cNvSpPr>
            <a:spLocks noGrp="1"/>
          </p:cNvSpPr>
          <p:nvPr>
            <p:ph type="title"/>
          </p:nvPr>
        </p:nvSpPr>
        <p:spPr>
          <a:xfrm>
            <a:off x="841248" y="548640"/>
            <a:ext cx="3600860" cy="5431536"/>
          </a:xfrm>
        </p:spPr>
        <p:txBody>
          <a:bodyPr>
            <a:normAutofit/>
          </a:bodyPr>
          <a:lstStyle/>
          <a:p>
            <a:r>
              <a:rPr lang="en-US" dirty="0">
                <a:latin typeface="Helvetica" panose="020B0604020202020204" pitchFamily="34" charset="0"/>
                <a:cs typeface="Helvetica" panose="020B0604020202020204" pitchFamily="34" charset="0"/>
              </a:rPr>
              <a:t>What is a Standardized Recipe?</a:t>
            </a: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6F51B4B-D384-1EDD-8317-5B1D6BBBB00F}"/>
              </a:ext>
            </a:extLst>
          </p:cNvPr>
          <p:cNvSpPr>
            <a:spLocks noGrp="1"/>
          </p:cNvSpPr>
          <p:nvPr>
            <p:ph idx="1"/>
          </p:nvPr>
        </p:nvSpPr>
        <p:spPr>
          <a:xfrm>
            <a:off x="5126418" y="552091"/>
            <a:ext cx="6224335" cy="5431536"/>
          </a:xfrm>
        </p:spPr>
        <p:txBody>
          <a:bodyPr anchor="ctr">
            <a:normAutofit/>
          </a:bodyPr>
          <a:lstStyle/>
          <a:p>
            <a:pPr marL="0" indent="0">
              <a:buNone/>
            </a:pPr>
            <a:r>
              <a:rPr lang="en-US" sz="2200" kern="100" dirty="0">
                <a:effectLst/>
                <a:latin typeface="Helvetica" panose="020B0604020202020204" pitchFamily="34" charset="0"/>
                <a:ea typeface="Calibri" panose="020F0502020204030204" pitchFamily="34" charset="0"/>
                <a:cs typeface="Helvetica" panose="020B0604020202020204" pitchFamily="34" charset="0"/>
              </a:rPr>
              <a:t>The United States Department of Agriculture (USDA) defines a standardized recipe as one that has been tried, adapted, and retried at least three times and has been found to produce the same good results and yield every time when the exact procedures are used with the same type of equipment and the same quantity and quality of ingredients. </a:t>
            </a:r>
          </a:p>
        </p:txBody>
      </p:sp>
    </p:spTree>
    <p:extLst>
      <p:ext uri="{BB962C8B-B14F-4D97-AF65-F5344CB8AC3E}">
        <p14:creationId xmlns:p14="http://schemas.microsoft.com/office/powerpoint/2010/main" val="2691311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680661-3171-ADD7-1496-7F5EE843DA84}"/>
              </a:ext>
            </a:extLst>
          </p:cNvPr>
          <p:cNvSpPr>
            <a:spLocks noGrp="1"/>
          </p:cNvSpPr>
          <p:nvPr>
            <p:ph type="title"/>
          </p:nvPr>
        </p:nvSpPr>
        <p:spPr>
          <a:xfrm>
            <a:off x="4654296" y="329184"/>
            <a:ext cx="6894576" cy="1783080"/>
          </a:xfrm>
        </p:spPr>
        <p:txBody>
          <a:bodyPr anchor="b">
            <a:normAutofit/>
          </a:bodyPr>
          <a:lstStyle/>
          <a:p>
            <a:r>
              <a:rPr lang="en-US" sz="5400" dirty="0">
                <a:latin typeface="Helvetica" panose="020B0604020202020204" pitchFamily="34" charset="0"/>
                <a:cs typeface="Helvetica" panose="020B0604020202020204" pitchFamily="34" charset="0"/>
              </a:rPr>
              <a:t>Benefits of Standardized Recipes</a:t>
            </a:r>
          </a:p>
        </p:txBody>
      </p:sp>
      <p:pic>
        <p:nvPicPr>
          <p:cNvPr id="7" name="Picture 6" descr="A lunch tray with a chicken leg, dipping sauce, milk, and orange slices.">
            <a:extLst>
              <a:ext uri="{FF2B5EF4-FFF2-40B4-BE49-F238E27FC236}">
                <a16:creationId xmlns:a16="http://schemas.microsoft.com/office/drawing/2014/main" id="{5A6C0B79-4064-C11B-5390-25BF38D22C69}"/>
              </a:ext>
            </a:extLst>
          </p:cNvPr>
          <p:cNvPicPr>
            <a:picLocks noChangeAspect="1"/>
          </p:cNvPicPr>
          <p:nvPr/>
        </p:nvPicPr>
        <p:blipFill rotWithShape="1">
          <a:blip r:embed="rId2">
            <a:extLst>
              <a:ext uri="{28A0092B-C50C-407E-A947-70E740481C1C}">
                <a14:useLocalDpi xmlns:a14="http://schemas.microsoft.com/office/drawing/2010/main" val="0"/>
              </a:ext>
            </a:extLst>
          </a:blip>
          <a:srcRect l="16914" r="18763"/>
          <a:stretch/>
        </p:blipFill>
        <p:spPr>
          <a:xfrm>
            <a:off x="20" y="10"/>
            <a:ext cx="4041316"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pic>
      <p:sp>
        <p:nvSpPr>
          <p:cNvPr id="48"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463186"/>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f and lentil taco with salsa, an apple, and milk.">
            <a:extLst>
              <a:ext uri="{FF2B5EF4-FFF2-40B4-BE49-F238E27FC236}">
                <a16:creationId xmlns:a16="http://schemas.microsoft.com/office/drawing/2014/main" id="{25F131C1-55D5-4B7A-FFF8-D966B68975FC}"/>
              </a:ext>
            </a:extLst>
          </p:cNvPr>
          <p:cNvPicPr>
            <a:picLocks noChangeAspect="1"/>
          </p:cNvPicPr>
          <p:nvPr/>
        </p:nvPicPr>
        <p:blipFill rotWithShape="1">
          <a:blip r:embed="rId3">
            <a:extLst>
              <a:ext uri="{28A0092B-C50C-407E-A947-70E740481C1C}">
                <a14:useLocalDpi xmlns:a14="http://schemas.microsoft.com/office/drawing/2010/main" val="0"/>
              </a:ext>
            </a:extLst>
          </a:blip>
          <a:srcRect t="4190" r="3" b="3"/>
          <a:stretch/>
        </p:blipFill>
        <p:spPr>
          <a:xfrm>
            <a:off x="1" y="4267200"/>
            <a:ext cx="405108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pic>
      <p:sp>
        <p:nvSpPr>
          <p:cNvPr id="3" name="Content Placeholder 2">
            <a:extLst>
              <a:ext uri="{FF2B5EF4-FFF2-40B4-BE49-F238E27FC236}">
                <a16:creationId xmlns:a16="http://schemas.microsoft.com/office/drawing/2014/main" id="{522BDE12-2716-3DC1-C9E4-E74D19FEB2FD}"/>
              </a:ext>
            </a:extLst>
          </p:cNvPr>
          <p:cNvSpPr>
            <a:spLocks noGrp="1"/>
          </p:cNvSpPr>
          <p:nvPr>
            <p:ph idx="1"/>
          </p:nvPr>
        </p:nvSpPr>
        <p:spPr>
          <a:xfrm>
            <a:off x="4654296" y="2706624"/>
            <a:ext cx="6894576" cy="3483864"/>
          </a:xfrm>
        </p:spPr>
        <p:txBody>
          <a:bodyPr>
            <a:normAutofit/>
          </a:bodyPr>
          <a:lstStyle/>
          <a:p>
            <a:r>
              <a:rPr lang="en-US" sz="1900" dirty="0">
                <a:latin typeface="Helvetica" panose="020B0604020202020204" pitchFamily="34" charset="0"/>
                <a:cs typeface="Helvetica" panose="020B0604020202020204" pitchFamily="34" charset="0"/>
              </a:rPr>
              <a:t>Consistent food quality, taste, and appearance</a:t>
            </a:r>
          </a:p>
          <a:p>
            <a:r>
              <a:rPr lang="en-US" sz="1900" dirty="0">
                <a:latin typeface="Helvetica" panose="020B0604020202020204" pitchFamily="34" charset="0"/>
                <a:cs typeface="Helvetica" panose="020B0604020202020204" pitchFamily="34" charset="0"/>
              </a:rPr>
              <a:t>Predictable yield</a:t>
            </a:r>
          </a:p>
          <a:p>
            <a:r>
              <a:rPr lang="en-US" sz="1900" dirty="0">
                <a:latin typeface="Helvetica" panose="020B0604020202020204" pitchFamily="34" charset="0"/>
                <a:cs typeface="Helvetica" panose="020B0604020202020204" pitchFamily="34" charset="0"/>
              </a:rPr>
              <a:t>Customer satisfaction (parents and students)</a:t>
            </a:r>
          </a:p>
          <a:p>
            <a:r>
              <a:rPr lang="en-US" sz="1900" dirty="0">
                <a:latin typeface="Helvetica" panose="020B0604020202020204" pitchFamily="34" charset="0"/>
                <a:cs typeface="Helvetica" panose="020B0604020202020204" pitchFamily="34" charset="0"/>
              </a:rPr>
              <a:t>Adequate nutrition </a:t>
            </a:r>
          </a:p>
          <a:p>
            <a:r>
              <a:rPr lang="en-US" sz="1900" dirty="0">
                <a:latin typeface="Helvetica" panose="020B0604020202020204" pitchFamily="34" charset="0"/>
                <a:cs typeface="Helvetica" panose="020B0604020202020204" pitchFamily="34" charset="0"/>
              </a:rPr>
              <a:t>Food and labor cost control </a:t>
            </a:r>
          </a:p>
          <a:p>
            <a:r>
              <a:rPr lang="en-US" sz="1900" dirty="0">
                <a:latin typeface="Helvetica" panose="020B0604020202020204" pitchFamily="34" charset="0"/>
                <a:cs typeface="Helvetica" panose="020B0604020202020204" pitchFamily="34" charset="0"/>
              </a:rPr>
              <a:t>Employee confidence</a:t>
            </a:r>
          </a:p>
          <a:p>
            <a:r>
              <a:rPr lang="en-US" sz="1900" dirty="0">
                <a:latin typeface="Helvetica" panose="020B0604020202020204" pitchFamily="34" charset="0"/>
                <a:cs typeface="Helvetica" panose="020B0604020202020204" pitchFamily="34" charset="0"/>
              </a:rPr>
              <a:t>Efficient purchasing and inventory </a:t>
            </a:r>
          </a:p>
          <a:p>
            <a:r>
              <a:rPr lang="en-US" sz="1900" dirty="0">
                <a:latin typeface="Helvetica" panose="020B0604020202020204" pitchFamily="34" charset="0"/>
                <a:cs typeface="Helvetica" panose="020B0604020202020204" pitchFamily="34" charset="0"/>
              </a:rPr>
              <a:t>Control allergens</a:t>
            </a:r>
          </a:p>
          <a:p>
            <a:r>
              <a:rPr lang="en-US" sz="1900" dirty="0">
                <a:latin typeface="Helvetica" panose="020B0604020202020204" pitchFamily="34" charset="0"/>
                <a:cs typeface="Helvetica" panose="020B0604020202020204" pitchFamily="34" charset="0"/>
              </a:rPr>
              <a:t>Successful Administrative Reviews</a:t>
            </a:r>
          </a:p>
        </p:txBody>
      </p:sp>
    </p:spTree>
    <p:extLst>
      <p:ext uri="{BB962C8B-B14F-4D97-AF65-F5344CB8AC3E}">
        <p14:creationId xmlns:p14="http://schemas.microsoft.com/office/powerpoint/2010/main" val="520133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836452-7B3C-40E8-B2C3-7A4685CD0850}"/>
              </a:ext>
            </a:extLst>
          </p:cNvPr>
          <p:cNvSpPr>
            <a:spLocks noGrp="1"/>
          </p:cNvSpPr>
          <p:nvPr>
            <p:ph type="title"/>
          </p:nvPr>
        </p:nvSpPr>
        <p:spPr>
          <a:xfrm>
            <a:off x="6412091" y="501651"/>
            <a:ext cx="4395340" cy="1716255"/>
          </a:xfrm>
        </p:spPr>
        <p:txBody>
          <a:bodyPr anchor="b">
            <a:normAutofit/>
          </a:bodyPr>
          <a:lstStyle/>
          <a:p>
            <a:r>
              <a:rPr lang="en-US" sz="4000" dirty="0">
                <a:latin typeface="Helvetica" panose="020B0604020202020204" pitchFamily="34" charset="0"/>
                <a:cs typeface="Helvetica" panose="020B0604020202020204" pitchFamily="34" charset="0"/>
              </a:rPr>
              <a:t>Create a Resource Guide</a:t>
            </a:r>
          </a:p>
        </p:txBody>
      </p:sp>
      <p:sp>
        <p:nvSpPr>
          <p:cNvPr id="21" name="Rectangle 2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he Institute of Child Nutrition (ICN) Basics at a Glance poster, which shows recipe abbreviations, volume and weight equivalents for liquids, measurements for scoops and ladles, fraction to decimal equivalents, metric equivalents by weight and volume, and steamtable pan capacity.">
            <a:extLst>
              <a:ext uri="{FF2B5EF4-FFF2-40B4-BE49-F238E27FC236}">
                <a16:creationId xmlns:a16="http://schemas.microsoft.com/office/drawing/2014/main" id="{A1860E44-FFD5-44D7-87A9-6A4F5A67E0FC}"/>
              </a:ext>
            </a:extLst>
          </p:cNvPr>
          <p:cNvPicPr>
            <a:picLocks noChangeAspect="1"/>
          </p:cNvPicPr>
          <p:nvPr/>
        </p:nvPicPr>
        <p:blipFill>
          <a:blip r:embed="rId2"/>
          <a:stretch>
            <a:fillRect/>
          </a:stretch>
        </p:blipFill>
        <p:spPr>
          <a:xfrm>
            <a:off x="441128" y="299509"/>
            <a:ext cx="4897654" cy="6258983"/>
          </a:xfrm>
          <a:prstGeom prst="rect">
            <a:avLst/>
          </a:prstGeom>
        </p:spPr>
      </p:pic>
      <p:sp>
        <p:nvSpPr>
          <p:cNvPr id="4" name="Content Placeholder 3">
            <a:extLst>
              <a:ext uri="{FF2B5EF4-FFF2-40B4-BE49-F238E27FC236}">
                <a16:creationId xmlns:a16="http://schemas.microsoft.com/office/drawing/2014/main" id="{527FD72E-753C-4862-B406-DFE12389B9DB}"/>
              </a:ext>
            </a:extLst>
          </p:cNvPr>
          <p:cNvSpPr>
            <a:spLocks noGrp="1"/>
          </p:cNvSpPr>
          <p:nvPr>
            <p:ph idx="1"/>
          </p:nvPr>
        </p:nvSpPr>
        <p:spPr>
          <a:xfrm>
            <a:off x="6392583" y="2645922"/>
            <a:ext cx="4434721" cy="3710427"/>
          </a:xfrm>
        </p:spPr>
        <p:txBody>
          <a:bodyPr anchor="t">
            <a:normAutofit/>
          </a:bodyPr>
          <a:lstStyle/>
          <a:p>
            <a:r>
              <a:rPr lang="en-US" sz="2000" dirty="0">
                <a:solidFill>
                  <a:schemeClr val="tx1">
                    <a:alpha val="80000"/>
                  </a:schemeClr>
                </a:solidFill>
                <a:latin typeface="Helvetica" panose="020B0604020202020204" pitchFamily="34" charset="0"/>
                <a:cs typeface="Helvetica" panose="020B0604020202020204" pitchFamily="34" charset="0"/>
              </a:rPr>
              <a:t>Breakfast and Lunch Meal Pattern</a:t>
            </a:r>
          </a:p>
          <a:p>
            <a:r>
              <a:rPr lang="en-US" sz="2000" dirty="0">
                <a:solidFill>
                  <a:schemeClr val="tx1">
                    <a:alpha val="80000"/>
                  </a:schemeClr>
                </a:solidFill>
                <a:latin typeface="Helvetica" panose="020B0604020202020204" pitchFamily="34" charset="0"/>
                <a:cs typeface="Helvetica" panose="020B0604020202020204" pitchFamily="34" charset="0"/>
              </a:rPr>
              <a:t>ICN’s Basics at Glance</a:t>
            </a:r>
          </a:p>
          <a:p>
            <a:r>
              <a:rPr lang="en-US" sz="2000" dirty="0">
                <a:solidFill>
                  <a:schemeClr val="tx1">
                    <a:alpha val="80000"/>
                  </a:schemeClr>
                </a:solidFill>
                <a:latin typeface="Helvetica" panose="020B0604020202020204" pitchFamily="34" charset="0"/>
                <a:cs typeface="Helvetica" panose="020B0604020202020204" pitchFamily="34" charset="0"/>
              </a:rPr>
              <a:t>Vegetable Subgroups</a:t>
            </a:r>
          </a:p>
          <a:p>
            <a:r>
              <a:rPr lang="en-US" sz="2000" dirty="0">
                <a:solidFill>
                  <a:schemeClr val="tx1">
                    <a:alpha val="80000"/>
                  </a:schemeClr>
                </a:solidFill>
                <a:latin typeface="Helvetica" panose="020B0604020202020204" pitchFamily="34" charset="0"/>
                <a:cs typeface="Helvetica" panose="020B0604020202020204" pitchFamily="34" charset="0"/>
              </a:rPr>
              <a:t>Exhibit A</a:t>
            </a:r>
          </a:p>
          <a:p>
            <a:r>
              <a:rPr lang="en-US" sz="2000" dirty="0">
                <a:solidFill>
                  <a:schemeClr val="tx1">
                    <a:alpha val="80000"/>
                  </a:schemeClr>
                </a:solidFill>
                <a:latin typeface="Helvetica" panose="020B0604020202020204" pitchFamily="34" charset="0"/>
                <a:cs typeface="Helvetica" panose="020B0604020202020204" pitchFamily="34" charset="0"/>
              </a:rPr>
              <a:t>Product Formulation Statement Guide</a:t>
            </a:r>
          </a:p>
          <a:p>
            <a:r>
              <a:rPr lang="en-US" sz="2000" dirty="0">
                <a:solidFill>
                  <a:schemeClr val="tx1">
                    <a:alpha val="80000"/>
                  </a:schemeClr>
                </a:solidFill>
                <a:latin typeface="Helvetica" panose="020B0604020202020204" pitchFamily="34" charset="0"/>
                <a:cs typeface="Helvetica" panose="020B0604020202020204" pitchFamily="34" charset="0"/>
              </a:rPr>
              <a:t>CN Label Guide</a:t>
            </a:r>
          </a:p>
          <a:p>
            <a:r>
              <a:rPr lang="en-US" sz="2000" dirty="0">
                <a:solidFill>
                  <a:schemeClr val="tx1">
                    <a:alpha val="80000"/>
                  </a:schemeClr>
                </a:solidFill>
                <a:latin typeface="Helvetica" panose="020B0604020202020204" pitchFamily="34" charset="0"/>
                <a:cs typeface="Helvetica" panose="020B0604020202020204" pitchFamily="34" charset="0"/>
              </a:rPr>
              <a:t>Offer vs Serve Resource </a:t>
            </a:r>
          </a:p>
        </p:txBody>
      </p:sp>
      <p:sp>
        <p:nvSpPr>
          <p:cNvPr id="3" name="Slide Number Placeholder 2">
            <a:extLst>
              <a:ext uri="{FF2B5EF4-FFF2-40B4-BE49-F238E27FC236}">
                <a16:creationId xmlns:a16="http://schemas.microsoft.com/office/drawing/2014/main" id="{3079DE3E-324A-4B1D-89EE-427C5EE54685}"/>
              </a:ext>
            </a:extLst>
          </p:cNvPr>
          <p:cNvSpPr>
            <a:spLocks noGrp="1"/>
          </p:cNvSpPr>
          <p:nvPr>
            <p:ph type="sldNum" sz="quarter" idx="12"/>
          </p:nvPr>
        </p:nvSpPr>
        <p:spPr>
          <a:xfrm>
            <a:off x="8610600"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04368E1D-52E3-4966-BE27-1CD83C4FFA59}" type="slidenum">
              <a:rPr kumimoji="0" lang="en-US" b="0" i="0" u="none" strike="noStrike" kern="1200" cap="none" spc="0" normalizeH="0" baseline="0" noProof="0">
                <a:ln>
                  <a:noFill/>
                </a:ln>
                <a:solidFill>
                  <a:schemeClr val="tx1">
                    <a:alpha val="60000"/>
                  </a:schemeClr>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5</a:t>
            </a:fld>
            <a:endParaRPr kumimoji="0" lang="en-US" b="0" i="0" u="none" strike="noStrike" kern="1200" cap="none" spc="0" normalizeH="0" baseline="0" noProof="0">
              <a:ln>
                <a:noFill/>
              </a:ln>
              <a:solidFill>
                <a:schemeClr val="tx1">
                  <a:alpha val="60000"/>
                </a:schemeClr>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929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E6234-95E5-CEA4-98F8-F7FFEC948B0D}"/>
              </a:ext>
            </a:extLst>
          </p:cNvPr>
          <p:cNvSpPr>
            <a:spLocks noGrp="1"/>
          </p:cNvSpPr>
          <p:nvPr>
            <p:ph type="title"/>
          </p:nvPr>
        </p:nvSpPr>
        <p:spPr>
          <a:xfrm>
            <a:off x="38100" y="1096951"/>
            <a:ext cx="4165600" cy="1041398"/>
          </a:xfrm>
        </p:spPr>
        <p:txBody>
          <a:bodyPr>
            <a:normAutofit/>
          </a:bodyPr>
          <a:lstStyle/>
          <a:p>
            <a:r>
              <a:rPr lang="en-US" sz="3200" dirty="0">
                <a:latin typeface="Helvetica" panose="020B0604020202020204" pitchFamily="34" charset="0"/>
                <a:cs typeface="Helvetica" panose="020B0604020202020204" pitchFamily="34" charset="0"/>
              </a:rPr>
              <a:t>Four Steps to Recipe Standardization</a:t>
            </a:r>
          </a:p>
        </p:txBody>
      </p:sp>
      <p:sp>
        <p:nvSpPr>
          <p:cNvPr id="3" name="Content Placeholder 2">
            <a:extLst>
              <a:ext uri="{FF2B5EF4-FFF2-40B4-BE49-F238E27FC236}">
                <a16:creationId xmlns:a16="http://schemas.microsoft.com/office/drawing/2014/main" id="{B7CDA97E-939B-CCF5-E9A5-6051C99075FE}"/>
              </a:ext>
            </a:extLst>
          </p:cNvPr>
          <p:cNvSpPr>
            <a:spLocks noGrp="1"/>
          </p:cNvSpPr>
          <p:nvPr>
            <p:ph sz="half" idx="1"/>
          </p:nvPr>
        </p:nvSpPr>
        <p:spPr>
          <a:xfrm>
            <a:off x="101600" y="2565393"/>
            <a:ext cx="3987800" cy="3865563"/>
          </a:xfrm>
        </p:spPr>
        <p:txBody>
          <a:bodyPr/>
          <a:lstStyle/>
          <a:p>
            <a:pPr marL="514350" indent="-514350">
              <a:buFont typeface="+mj-lt"/>
              <a:buAutoNum type="arabicPeriod"/>
            </a:pPr>
            <a:r>
              <a:rPr lang="en-US" dirty="0">
                <a:latin typeface="Helvetica" panose="020B0604020202020204" pitchFamily="34" charset="0"/>
                <a:cs typeface="Helvetica" panose="020B0604020202020204" pitchFamily="34" charset="0"/>
              </a:rPr>
              <a:t>Recipe Ideation Phase</a:t>
            </a:r>
          </a:p>
          <a:p>
            <a:pPr marL="514350" indent="-514350">
              <a:buFont typeface="+mj-lt"/>
              <a:buAutoNum type="arabicPeriod"/>
            </a:pPr>
            <a:r>
              <a:rPr lang="en-US" dirty="0">
                <a:latin typeface="Helvetica" panose="020B0604020202020204" pitchFamily="34" charset="0"/>
                <a:cs typeface="Helvetica" panose="020B0604020202020204" pitchFamily="34" charset="0"/>
              </a:rPr>
              <a:t>Small Batch Recipe Verification Phase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dirty="0">
                <a:effectLst/>
                <a:latin typeface="Helvetica" panose="020B0604020202020204" pitchFamily="34" charset="0"/>
                <a:cs typeface="Helvetica" panose="020B0604020202020204" pitchFamily="34" charset="0"/>
              </a:rPr>
              <a:t>Large Batch Evaluation Phase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dirty="0">
                <a:effectLst/>
                <a:latin typeface="Helvetica" panose="020B0604020202020204" pitchFamily="34" charset="0"/>
                <a:cs typeface="Helvetica" panose="020B0604020202020204" pitchFamily="34" charset="0"/>
              </a:rPr>
              <a:t>Quantity Adjustment Phase</a:t>
            </a:r>
          </a:p>
        </p:txBody>
      </p:sp>
      <p:pic>
        <p:nvPicPr>
          <p:cNvPr id="5" name="Content Placeholder 4" descr="A tray of Greek yogurt blueberry schmear.">
            <a:extLst>
              <a:ext uri="{FF2B5EF4-FFF2-40B4-BE49-F238E27FC236}">
                <a16:creationId xmlns:a16="http://schemas.microsoft.com/office/drawing/2014/main" id="{2152DC9A-A753-A1C9-B9EF-91856CFE1ECB}"/>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530" b="-1"/>
          <a:stretch/>
        </p:blipFill>
        <p:spPr>
          <a:xfrm>
            <a:off x="3262275" y="0"/>
            <a:ext cx="8944049" cy="6858000"/>
          </a:xfrm>
          <a:custGeom>
            <a:avLst/>
            <a:gdLst/>
            <a:ahLst/>
            <a:cxnLst/>
            <a:rect l="l" t="t" r="r" b="b"/>
            <a:pathLst>
              <a:path w="8946363" h="6858000">
                <a:moveTo>
                  <a:pt x="0" y="0"/>
                </a:moveTo>
                <a:lnTo>
                  <a:pt x="8946363" y="0"/>
                </a:lnTo>
                <a:lnTo>
                  <a:pt x="8946363" y="6858000"/>
                </a:lnTo>
                <a:lnTo>
                  <a:pt x="1" y="6858000"/>
                </a:lnTo>
                <a:lnTo>
                  <a:pt x="60040" y="6788731"/>
                </a:lnTo>
                <a:cubicBezTo>
                  <a:pt x="770566" y="5928901"/>
                  <a:pt x="1210035" y="4741057"/>
                  <a:pt x="1210035" y="3429001"/>
                </a:cubicBezTo>
                <a:cubicBezTo>
                  <a:pt x="1210035" y="2116945"/>
                  <a:pt x="770566" y="929101"/>
                  <a:pt x="60040" y="69272"/>
                </a:cubicBezTo>
                <a:close/>
              </a:path>
            </a:pathLst>
          </a:custGeom>
        </p:spPr>
      </p:pic>
      <p:cxnSp>
        <p:nvCxnSpPr>
          <p:cNvPr id="9" name="Straight Connector 8">
            <a:extLst>
              <a:ext uri="{FF2B5EF4-FFF2-40B4-BE49-F238E27FC236}">
                <a16:creationId xmlns:a16="http://schemas.microsoft.com/office/drawing/2014/main" id="{C2B22D0C-B1FC-E5F0-522C-81B98ABA89DD}"/>
              </a:ext>
              <a:ext uri="{C183D7F6-B498-43B3-948B-1728B52AA6E4}">
                <adec:decorative xmlns:adec="http://schemas.microsoft.com/office/drawing/2017/decorative" val="1"/>
              </a:ext>
            </a:extLst>
          </p:cNvPr>
          <p:cNvCxnSpPr/>
          <p:nvPr/>
        </p:nvCxnSpPr>
        <p:spPr>
          <a:xfrm>
            <a:off x="101600" y="2298700"/>
            <a:ext cx="41402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33743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96211-254D-2966-5760-12C5503E4FBD}"/>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Process at a Glance</a:t>
            </a:r>
          </a:p>
        </p:txBody>
      </p:sp>
      <p:sp>
        <p:nvSpPr>
          <p:cNvPr id="3" name="Content Placeholder 2">
            <a:extLst>
              <a:ext uri="{FF2B5EF4-FFF2-40B4-BE49-F238E27FC236}">
                <a16:creationId xmlns:a16="http://schemas.microsoft.com/office/drawing/2014/main" id="{6A75C759-0652-9F9E-58B6-23840C17CF09}"/>
              </a:ext>
            </a:extLst>
          </p:cNvPr>
          <p:cNvSpPr>
            <a:spLocks noGrp="1"/>
          </p:cNvSpPr>
          <p:nvPr>
            <p:ph idx="1"/>
          </p:nvPr>
        </p:nvSpPr>
        <p:spPr/>
        <p:txBody>
          <a:bodyPr>
            <a:normAutofit/>
          </a:bodyPr>
          <a:lstStyle/>
          <a:p>
            <a:pPr marL="514350" indent="-514350">
              <a:buFont typeface="+mj-lt"/>
              <a:buAutoNum type="arabicPeriod"/>
            </a:pPr>
            <a:r>
              <a:rPr lang="en-US" dirty="0">
                <a:latin typeface="Helvetica" panose="020B0604020202020204" pitchFamily="34" charset="0"/>
                <a:cs typeface="Helvetica" panose="020B0604020202020204" pitchFamily="34" charset="0"/>
              </a:rPr>
              <a:t>Develop flavor profile in small batch sizes</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dirty="0">
                <a:effectLst/>
                <a:latin typeface="Helvetica" panose="020B0604020202020204" pitchFamily="34" charset="0"/>
                <a:cs typeface="Helvetica" panose="020B0604020202020204" pitchFamily="34" charset="0"/>
              </a:rPr>
              <a:t>Create in large quantity servings to verify the recipe works in larger servings</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dirty="0">
                <a:effectLst/>
                <a:latin typeface="Helvetica" panose="020B0604020202020204" pitchFamily="34" charset="0"/>
                <a:cs typeface="Helvetica" panose="020B0604020202020204" pitchFamily="34" charset="0"/>
              </a:rPr>
              <a:t>Taste test with students</a:t>
            </a:r>
          </a:p>
          <a:p>
            <a:pPr marL="971550" lvl="1" indent="-514350">
              <a:spcBef>
                <a:spcPts val="1000"/>
              </a:spcBef>
              <a:buFont typeface="+mj-lt"/>
              <a:buAutoNum type="alphaLcPeriod"/>
            </a:pPr>
            <a:r>
              <a:rPr lang="en-US" dirty="0">
                <a:effectLst/>
                <a:latin typeface="Helvetica" panose="020B0604020202020204" pitchFamily="34" charset="0"/>
                <a:cs typeface="Helvetica" panose="020B0604020202020204" pitchFamily="34" charset="0"/>
              </a:rPr>
              <a:t>Finalize the recipe with directions</a:t>
            </a:r>
          </a:p>
          <a:p>
            <a:pPr marL="971550" lvl="1" indent="-514350">
              <a:spcBef>
                <a:spcPts val="1000"/>
              </a:spcBef>
              <a:buFont typeface="+mj-lt"/>
              <a:buAutoNum type="alphaLcPeriod"/>
            </a:pPr>
            <a:r>
              <a:rPr lang="en-US" dirty="0">
                <a:effectLst/>
                <a:latin typeface="Helvetica" panose="020B0604020202020204" pitchFamily="34" charset="0"/>
                <a:cs typeface="Helvetica" panose="020B0604020202020204" pitchFamily="34" charset="0"/>
              </a:rPr>
              <a:t>Limited equipment and space</a:t>
            </a:r>
          </a:p>
          <a:p>
            <a:pPr marL="971550" lvl="1" indent="-514350">
              <a:spcBef>
                <a:spcPts val="1000"/>
              </a:spcBef>
              <a:buFont typeface="+mj-lt"/>
              <a:buAutoNum type="alphaLcPeriod"/>
            </a:pPr>
            <a:r>
              <a:rPr lang="en-US" dirty="0">
                <a:effectLst/>
                <a:latin typeface="Helvetica" panose="020B0604020202020204" pitchFamily="34" charset="0"/>
                <a:cs typeface="Helvetica" panose="020B0604020202020204" pitchFamily="34" charset="0"/>
              </a:rPr>
              <a:t>Staff cooking knowledge </a:t>
            </a:r>
          </a:p>
          <a:p>
            <a:pPr marL="514350" indent="-514350">
              <a:buFont typeface="+mj-lt"/>
              <a:buAutoNum type="arabicPeriod"/>
            </a:pPr>
            <a:r>
              <a:rPr lang="en-US" dirty="0">
                <a:latin typeface="Helvetica" panose="020B0604020202020204" pitchFamily="34" charset="0"/>
                <a:cs typeface="Helvetica" panose="020B0604020202020204" pitchFamily="34" charset="0"/>
              </a:rPr>
              <a:t>Staff training</a:t>
            </a:r>
          </a:p>
          <a:p>
            <a:pPr marL="514350" indent="-514350">
              <a:buFont typeface="+mj-lt"/>
              <a:buAutoNum type="arabicPeriod"/>
            </a:pPr>
            <a:r>
              <a:rPr lang="en-US" dirty="0">
                <a:latin typeface="Helvetica" panose="020B0604020202020204" pitchFamily="34" charset="0"/>
                <a:cs typeface="Helvetica" panose="020B0604020202020204" pitchFamily="34" charset="0"/>
              </a:rPr>
              <a:t>Add to menu and market with nutrition education</a:t>
            </a:r>
          </a:p>
        </p:txBody>
      </p:sp>
      <p:cxnSp>
        <p:nvCxnSpPr>
          <p:cNvPr id="5" name="Straight Connector 4">
            <a:extLst>
              <a:ext uri="{FF2B5EF4-FFF2-40B4-BE49-F238E27FC236}">
                <a16:creationId xmlns:a16="http://schemas.microsoft.com/office/drawing/2014/main" id="{841F321B-F731-DD75-BC10-2F473A9D6554}"/>
              </a:ext>
              <a:ext uri="{C183D7F6-B498-43B3-948B-1728B52AA6E4}">
                <adec:decorative xmlns:adec="http://schemas.microsoft.com/office/drawing/2017/decorative" val="1"/>
              </a:ext>
            </a:extLst>
          </p:cNvPr>
          <p:cNvCxnSpPr/>
          <p:nvPr/>
        </p:nvCxnSpPr>
        <p:spPr>
          <a:xfrm>
            <a:off x="520700" y="1498600"/>
            <a:ext cx="1109980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24050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A7C728-EC6D-75CE-DB2B-887DBA2CC065}"/>
              </a:ext>
            </a:extLst>
          </p:cNvPr>
          <p:cNvSpPr>
            <a:spLocks noGrp="1"/>
          </p:cNvSpPr>
          <p:nvPr>
            <p:ph type="title"/>
          </p:nvPr>
        </p:nvSpPr>
        <p:spPr>
          <a:xfrm>
            <a:off x="630936" y="639520"/>
            <a:ext cx="3429000" cy="1719072"/>
          </a:xfrm>
        </p:spPr>
        <p:txBody>
          <a:bodyPr anchor="b">
            <a:normAutofit/>
          </a:bodyPr>
          <a:lstStyle/>
          <a:p>
            <a:r>
              <a:rPr lang="en-US" sz="3200" dirty="0">
                <a:latin typeface="Helvetica" panose="020B0604020202020204" pitchFamily="34" charset="0"/>
                <a:cs typeface="Helvetica" panose="020B0604020202020204" pitchFamily="34" charset="0"/>
              </a:rPr>
              <a:t>Standardized Recipe Sections</a:t>
            </a:r>
          </a:p>
        </p:txBody>
      </p:sp>
      <p:sp>
        <p:nvSpPr>
          <p:cNvPr id="1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02AEE49-0B83-1CE9-90F3-FC921D718364}"/>
              </a:ext>
            </a:extLst>
          </p:cNvPr>
          <p:cNvSpPr>
            <a:spLocks noGrp="1"/>
          </p:cNvSpPr>
          <p:nvPr>
            <p:ph idx="1"/>
          </p:nvPr>
        </p:nvSpPr>
        <p:spPr>
          <a:xfrm>
            <a:off x="630936" y="2807208"/>
            <a:ext cx="3700272" cy="3410712"/>
          </a:xfrm>
        </p:spPr>
        <p:txBody>
          <a:bodyPr anchor="t">
            <a:normAutofit/>
          </a:bodyPr>
          <a:lstStyle/>
          <a:p>
            <a:r>
              <a:rPr lang="en-US" sz="2000" dirty="0">
                <a:latin typeface="Helvetica" panose="020B0604020202020204" pitchFamily="34" charset="0"/>
                <a:cs typeface="Helvetica" panose="020B0604020202020204" pitchFamily="34" charset="0"/>
              </a:rPr>
              <a:t>Recipe Title</a:t>
            </a:r>
          </a:p>
          <a:p>
            <a:r>
              <a:rPr lang="en-US" sz="2000" dirty="0">
                <a:latin typeface="Helvetica" panose="020B0604020202020204" pitchFamily="34" charset="0"/>
                <a:cs typeface="Helvetica" panose="020B0604020202020204" pitchFamily="34" charset="0"/>
              </a:rPr>
              <a:t>Recipe Description (optional)</a:t>
            </a:r>
          </a:p>
          <a:p>
            <a:r>
              <a:rPr lang="en-US" sz="2000" dirty="0">
                <a:latin typeface="Helvetica" panose="020B0604020202020204" pitchFamily="34" charset="0"/>
                <a:cs typeface="Helvetica" panose="020B0604020202020204" pitchFamily="34" charset="0"/>
              </a:rPr>
              <a:t>Recipe Category</a:t>
            </a:r>
          </a:p>
          <a:p>
            <a:r>
              <a:rPr lang="en-US" sz="2000" dirty="0">
                <a:latin typeface="Helvetica" panose="020B0604020202020204" pitchFamily="34" charset="0"/>
                <a:cs typeface="Helvetica" panose="020B0604020202020204" pitchFamily="34" charset="0"/>
              </a:rPr>
              <a:t>Ingredients (weight &amp; measure)</a:t>
            </a:r>
          </a:p>
          <a:p>
            <a:r>
              <a:rPr lang="en-US" sz="2000" dirty="0">
                <a:latin typeface="Helvetica" panose="020B0604020202020204" pitchFamily="34" charset="0"/>
                <a:cs typeface="Helvetica" panose="020B0604020202020204" pitchFamily="34" charset="0"/>
              </a:rPr>
              <a:t>Preparation directions</a:t>
            </a:r>
          </a:p>
          <a:p>
            <a:r>
              <a:rPr lang="en-US" sz="2000" dirty="0">
                <a:latin typeface="Helvetica" panose="020B0604020202020204" pitchFamily="34" charset="0"/>
                <a:cs typeface="Helvetica" panose="020B0604020202020204" pitchFamily="34" charset="0"/>
              </a:rPr>
              <a:t>Yield and serving size</a:t>
            </a:r>
          </a:p>
          <a:p>
            <a:r>
              <a:rPr lang="en-US" sz="2000" dirty="0">
                <a:latin typeface="Helvetica" panose="020B0604020202020204" pitchFamily="34" charset="0"/>
                <a:cs typeface="Helvetica" panose="020B0604020202020204" pitchFamily="34" charset="0"/>
              </a:rPr>
              <a:t>Crediting and nutrient analysis</a:t>
            </a:r>
          </a:p>
        </p:txBody>
      </p:sp>
      <p:pic>
        <p:nvPicPr>
          <p:cNvPr id="7" name="Picture 6" descr="A section of a recipe that includes the title (Curry Chicken Salad Flatbread Sandwich), Category (Optional), Cooking process (#1 No Cook), Yield (10 each and 40 each), the beginning of the Ingredients section with weights and measures (black pepper - 1/8 tsp (10 servings), 1/2 tsp (40 servings); apple, green, diced 1/2 inch - 2 oz or 1/2 cup (10 servings), 8 oz or 2 cups (40 servings)), and part of the Directions (3. Combine Greek yogurt, mayonnaise, curry powder, lemon juice, salt, and black pepper in a large bowl. Mix thoroughly. Add apples.).">
            <a:extLst>
              <a:ext uri="{FF2B5EF4-FFF2-40B4-BE49-F238E27FC236}">
                <a16:creationId xmlns:a16="http://schemas.microsoft.com/office/drawing/2014/main" id="{F1E27B6A-4E5F-E2BF-FF04-42B5186F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1650" y="1415755"/>
            <a:ext cx="7389745" cy="1567085"/>
          </a:xfrm>
          <a:prstGeom prst="rect">
            <a:avLst/>
          </a:prstGeom>
        </p:spPr>
      </p:pic>
      <p:pic>
        <p:nvPicPr>
          <p:cNvPr id="9" name="Picture 8" descr="A section of a recipe that includes the meal components (2 oz equivalent whole grain rich grain, 2 oz meat/meat alternate, 1/8 cup dark green vegetable).">
            <a:extLst>
              <a:ext uri="{FF2B5EF4-FFF2-40B4-BE49-F238E27FC236}">
                <a16:creationId xmlns:a16="http://schemas.microsoft.com/office/drawing/2014/main" id="{8018A05F-8C83-CDF3-393A-D5C5C375C0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0872" y="3611881"/>
            <a:ext cx="7141464" cy="324086"/>
          </a:xfrm>
          <a:prstGeom prst="rect">
            <a:avLst/>
          </a:prstGeom>
        </p:spPr>
      </p:pic>
      <p:pic>
        <p:nvPicPr>
          <p:cNvPr id="13" name="Picture 12" descr="A section of a recipe that includes the serving information (One serving provides 2 oz equivalent whole grain rich grain, 2 oz meat/meat alternate, 1/8 cup dark green vegetable).">
            <a:extLst>
              <a:ext uri="{FF2B5EF4-FFF2-40B4-BE49-F238E27FC236}">
                <a16:creationId xmlns:a16="http://schemas.microsoft.com/office/drawing/2014/main" id="{F5CF275B-6707-1B08-FFE1-4C7E758C97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0316" y="4417550"/>
            <a:ext cx="5143500" cy="838200"/>
          </a:xfrm>
          <a:prstGeom prst="rect">
            <a:avLst/>
          </a:prstGeom>
        </p:spPr>
      </p:pic>
    </p:spTree>
    <p:extLst>
      <p:ext uri="{BB962C8B-B14F-4D97-AF65-F5344CB8AC3E}">
        <p14:creationId xmlns:p14="http://schemas.microsoft.com/office/powerpoint/2010/main" val="3759374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182;g250ebc4632a_1_65" descr="A Greek Dipping Cup layered with hummus, tomatoes, tzatziki, romaine lettuce, feta cheese, and olives, with pita bread on the side and milk.">
            <a:extLst>
              <a:ext uri="{FF2B5EF4-FFF2-40B4-BE49-F238E27FC236}">
                <a16:creationId xmlns:a16="http://schemas.microsoft.com/office/drawing/2014/main" id="{9C093F40-15B2-DDE1-B787-7DC1F75504A9}"/>
              </a:ext>
            </a:extLst>
          </p:cNvPr>
          <p:cNvPicPr preferRelativeResize="0"/>
          <p:nvPr/>
        </p:nvPicPr>
        <p:blipFill rotWithShape="1">
          <a:blip r:embed="rId2"/>
          <a:srcRect t="18914" r="9091" b="4477"/>
          <a:stretch/>
        </p:blipFill>
        <p:spPr>
          <a:xfrm>
            <a:off x="20" y="10"/>
            <a:ext cx="12191981" cy="6857990"/>
          </a:xfrm>
          <a:prstGeom prst="rect">
            <a:avLst/>
          </a:prstGeom>
          <a:noFill/>
        </p:spPr>
      </p:pic>
      <p:sp>
        <p:nvSpPr>
          <p:cNvPr id="21" name="Rectangle 2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8A6DC77-6412-7B39-B6DF-09FB19664CAB}"/>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5400" dirty="0">
                <a:solidFill>
                  <a:schemeClr val="bg1"/>
                </a:solidFill>
                <a:latin typeface="Helvetica" panose="020B0604020202020204" pitchFamily="34" charset="0"/>
                <a:cs typeface="Helvetica" panose="020B0604020202020204" pitchFamily="34" charset="0"/>
              </a:rPr>
              <a:t>Recipe Ideation Phase</a:t>
            </a:r>
          </a:p>
        </p:txBody>
      </p:sp>
      <p:sp>
        <p:nvSpPr>
          <p:cNvPr id="23" name="Rectangle: Rounded Corners 2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5320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836452-7B3C-40E8-B2C3-7A4685CD0850}"/>
              </a:ext>
            </a:extLst>
          </p:cNvPr>
          <p:cNvSpPr>
            <a:spLocks noGrp="1"/>
          </p:cNvSpPr>
          <p:nvPr>
            <p:ph type="title"/>
          </p:nvPr>
        </p:nvSpPr>
        <p:spPr>
          <a:xfrm>
            <a:off x="630936" y="639520"/>
            <a:ext cx="3429000" cy="1719072"/>
          </a:xfrm>
        </p:spPr>
        <p:txBody>
          <a:bodyPr anchor="b">
            <a:normAutofit fontScale="90000"/>
          </a:bodyPr>
          <a:lstStyle/>
          <a:p>
            <a:r>
              <a:rPr lang="en-US" sz="5400" dirty="0">
                <a:latin typeface="Helvetica" panose="020B0604020202020204" pitchFamily="34" charset="0"/>
                <a:cs typeface="Helvetica" panose="020B0604020202020204" pitchFamily="34" charset="0"/>
              </a:rPr>
              <a:t>Who is on your team?</a:t>
            </a:r>
          </a:p>
        </p:txBody>
      </p:sp>
      <p:sp>
        <p:nvSpPr>
          <p:cNvPr id="23"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527FD72E-753C-4862-B406-DFE12389B9DB}"/>
              </a:ext>
            </a:extLst>
          </p:cNvPr>
          <p:cNvSpPr>
            <a:spLocks noGrp="1"/>
          </p:cNvSpPr>
          <p:nvPr>
            <p:ph idx="1"/>
          </p:nvPr>
        </p:nvSpPr>
        <p:spPr>
          <a:xfrm>
            <a:off x="630936" y="2807208"/>
            <a:ext cx="3429000" cy="3410712"/>
          </a:xfrm>
        </p:spPr>
        <p:txBody>
          <a:bodyPr anchor="t">
            <a:normAutofit/>
          </a:bodyPr>
          <a:lstStyle/>
          <a:p>
            <a:r>
              <a:rPr lang="en-US" sz="2200" dirty="0">
                <a:latin typeface="Helvetica" panose="020B0604020202020204" pitchFamily="34" charset="0"/>
                <a:cs typeface="Helvetica" panose="020B0604020202020204" pitchFamily="34" charset="0"/>
              </a:rPr>
              <a:t>Director</a:t>
            </a:r>
          </a:p>
          <a:p>
            <a:r>
              <a:rPr lang="en-US" sz="2200" dirty="0">
                <a:latin typeface="Helvetica" panose="020B0604020202020204" pitchFamily="34" charset="0"/>
                <a:cs typeface="Helvetica" panose="020B0604020202020204" pitchFamily="34" charset="0"/>
              </a:rPr>
              <a:t>Supervisor(s)</a:t>
            </a:r>
          </a:p>
          <a:p>
            <a:r>
              <a:rPr lang="en-US" sz="2200" dirty="0">
                <a:latin typeface="Helvetica" panose="020B0604020202020204" pitchFamily="34" charset="0"/>
                <a:cs typeface="Helvetica" panose="020B0604020202020204" pitchFamily="34" charset="0"/>
              </a:rPr>
              <a:t>Menu Planner</a:t>
            </a:r>
          </a:p>
          <a:p>
            <a:r>
              <a:rPr lang="en-US" sz="2200" dirty="0">
                <a:latin typeface="Helvetica" panose="020B0604020202020204" pitchFamily="34" charset="0"/>
                <a:cs typeface="Helvetica" panose="020B0604020202020204" pitchFamily="34" charset="0"/>
              </a:rPr>
              <a:t>Kitchen Manager(s)</a:t>
            </a:r>
          </a:p>
          <a:p>
            <a:r>
              <a:rPr lang="en-US" sz="2200" dirty="0">
                <a:latin typeface="Helvetica" panose="020B0604020202020204" pitchFamily="34" charset="0"/>
                <a:cs typeface="Helvetica" panose="020B0604020202020204" pitchFamily="34" charset="0"/>
              </a:rPr>
              <a:t>Kitchen Cook(s)</a:t>
            </a:r>
          </a:p>
          <a:p>
            <a:r>
              <a:rPr lang="en-US" sz="2200" dirty="0">
                <a:latin typeface="Helvetica" panose="020B0604020202020204" pitchFamily="34" charset="0"/>
                <a:cs typeface="Helvetica" panose="020B0604020202020204" pitchFamily="34" charset="0"/>
              </a:rPr>
              <a:t>Students</a:t>
            </a:r>
          </a:p>
          <a:p>
            <a:r>
              <a:rPr lang="en-US" sz="2200" dirty="0">
                <a:latin typeface="Helvetica" panose="020B0604020202020204" pitchFamily="34" charset="0"/>
                <a:cs typeface="Helvetica" panose="020B0604020202020204" pitchFamily="34" charset="0"/>
              </a:rPr>
              <a:t>Other</a:t>
            </a:r>
          </a:p>
        </p:txBody>
      </p:sp>
      <p:pic>
        <p:nvPicPr>
          <p:cNvPr id="5" name="Google Shape;191;p5" descr="A collage of many peoples' faces.">
            <a:extLst>
              <a:ext uri="{FF2B5EF4-FFF2-40B4-BE49-F238E27FC236}">
                <a16:creationId xmlns:a16="http://schemas.microsoft.com/office/drawing/2014/main" id="{B7A2A76C-76CC-E8A8-F07F-89D283F01E46}"/>
              </a:ext>
            </a:extLst>
          </p:cNvPr>
          <p:cNvPicPr preferRelativeResize="0">
            <a:picLocks/>
          </p:cNvPicPr>
          <p:nvPr/>
        </p:nvPicPr>
        <p:blipFill rotWithShape="1">
          <a:blip r:embed="rId2"/>
          <a:srcRect l="27221" t="3613" r="38970" b="-1"/>
          <a:stretch/>
        </p:blipFill>
        <p:spPr>
          <a:xfrm>
            <a:off x="4654296" y="698094"/>
            <a:ext cx="6903720" cy="5461811"/>
          </a:xfrm>
          <a:prstGeom prst="rect">
            <a:avLst/>
          </a:prstGeom>
          <a:noFill/>
        </p:spPr>
      </p:pic>
      <p:sp>
        <p:nvSpPr>
          <p:cNvPr id="3" name="Slide Number Placeholder 2">
            <a:extLst>
              <a:ext uri="{FF2B5EF4-FFF2-40B4-BE49-F238E27FC236}">
                <a16:creationId xmlns:a16="http://schemas.microsoft.com/office/drawing/2014/main" id="{3079DE3E-324A-4B1D-89EE-427C5EE54685}"/>
              </a:ext>
            </a:extLst>
          </p:cNvPr>
          <p:cNvSpPr>
            <a:spLocks noGrp="1"/>
          </p:cNvSpPr>
          <p:nvPr>
            <p:ph type="sldNum" sz="quarter" idx="12"/>
          </p:nvPr>
        </p:nvSpPr>
        <p:spPr>
          <a:xfrm>
            <a:off x="8610600" y="6356350"/>
            <a:ext cx="2743200" cy="365125"/>
          </a:xfrm>
        </p:spPr>
        <p:txBody>
          <a:bodyPr>
            <a:normAutofit/>
          </a:bodyPr>
          <a:lstStyle/>
          <a:p>
            <a:pPr>
              <a:spcAft>
                <a:spcPts val="600"/>
              </a:spcAft>
            </a:pPr>
            <a:fld id="{04368E1D-52E3-4966-BE27-1CD83C4FFA59}" type="slidenum">
              <a:rPr lang="en-US"/>
              <a:pPr>
                <a:spcAft>
                  <a:spcPts val="600"/>
                </a:spcAft>
              </a:pPr>
              <a:t>10</a:t>
            </a:fld>
            <a:endParaRPr lang="en-US"/>
          </a:p>
        </p:txBody>
      </p:sp>
    </p:spTree>
    <p:extLst>
      <p:ext uri="{BB962C8B-B14F-4D97-AF65-F5344CB8AC3E}">
        <p14:creationId xmlns:p14="http://schemas.microsoft.com/office/powerpoint/2010/main" val="2890250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925368-42E9-C100-6E8B-4FA491D57405}"/>
              </a:ext>
            </a:extLst>
          </p:cNvPr>
          <p:cNvSpPr>
            <a:spLocks noGrp="1"/>
          </p:cNvSpPr>
          <p:nvPr>
            <p:ph type="title"/>
          </p:nvPr>
        </p:nvSpPr>
        <p:spPr>
          <a:xfrm>
            <a:off x="5894962" y="479493"/>
            <a:ext cx="5458838" cy="1325563"/>
          </a:xfrm>
        </p:spPr>
        <p:txBody>
          <a:bodyPr>
            <a:normAutofit/>
          </a:bodyPr>
          <a:lstStyle/>
          <a:p>
            <a:r>
              <a:rPr lang="en-US" dirty="0">
                <a:latin typeface="Helvetica" panose="020B0604020202020204" pitchFamily="34" charset="0"/>
                <a:cs typeface="Helvetica" panose="020B0604020202020204" pitchFamily="34" charset="0"/>
              </a:rPr>
              <a:t>The Business of Recipe Ideation</a:t>
            </a: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The word &quot;Aha&quot; in red font with a light bulb.">
            <a:extLst>
              <a:ext uri="{FF2B5EF4-FFF2-40B4-BE49-F238E27FC236}">
                <a16:creationId xmlns:a16="http://schemas.microsoft.com/office/drawing/2014/main" id="{1212AF6E-0EB7-4962-E657-8A44FDC65D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182" y="2501658"/>
            <a:ext cx="4777381" cy="168494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E712D4A7-9D49-E1F9-3890-98C6DBE857B6}"/>
              </a:ext>
            </a:extLst>
          </p:cNvPr>
          <p:cNvSpPr>
            <a:spLocks noGrp="1"/>
          </p:cNvSpPr>
          <p:nvPr>
            <p:ph idx="1"/>
          </p:nvPr>
        </p:nvSpPr>
        <p:spPr>
          <a:xfrm>
            <a:off x="5894962" y="1984443"/>
            <a:ext cx="5458838" cy="4192520"/>
          </a:xfrm>
        </p:spPr>
        <p:txBody>
          <a:bodyPr>
            <a:noAutofit/>
          </a:bodyPr>
          <a:lstStyle/>
          <a:p>
            <a:r>
              <a:rPr lang="en-US" sz="2000" dirty="0">
                <a:latin typeface="Helvetica" panose="020B0604020202020204" pitchFamily="34" charset="0"/>
                <a:cs typeface="Helvetica" panose="020B0604020202020204" pitchFamily="34" charset="0"/>
              </a:rPr>
              <a:t>Menu needs</a:t>
            </a:r>
          </a:p>
          <a:p>
            <a:r>
              <a:rPr lang="en-US" sz="2000" dirty="0">
                <a:latin typeface="Helvetica" panose="020B0604020202020204" pitchFamily="34" charset="0"/>
                <a:cs typeface="Helvetica" panose="020B0604020202020204" pitchFamily="34" charset="0"/>
              </a:rPr>
              <a:t>Available ingredients</a:t>
            </a:r>
          </a:p>
          <a:p>
            <a:r>
              <a:rPr lang="en-US" sz="2000" dirty="0">
                <a:latin typeface="Helvetica" panose="020B0604020202020204" pitchFamily="34" charset="0"/>
                <a:cs typeface="Helvetica" panose="020B0604020202020204" pitchFamily="34" charset="0"/>
              </a:rPr>
              <a:t>Customer satisfaction</a:t>
            </a:r>
          </a:p>
          <a:p>
            <a:r>
              <a:rPr lang="en-US" sz="2000" dirty="0">
                <a:latin typeface="Helvetica" panose="020B0604020202020204" pitchFamily="34" charset="0"/>
                <a:cs typeface="Helvetica" panose="020B0604020202020204" pitchFamily="34" charset="0"/>
              </a:rPr>
              <a:t>Allergens</a:t>
            </a:r>
          </a:p>
          <a:p>
            <a:r>
              <a:rPr lang="en-US" sz="2000" dirty="0">
                <a:latin typeface="Helvetica" panose="020B0604020202020204" pitchFamily="34" charset="0"/>
                <a:cs typeface="Helvetica" panose="020B0604020202020204" pitchFamily="34" charset="0"/>
              </a:rPr>
              <a:t>Local competition</a:t>
            </a:r>
          </a:p>
          <a:p>
            <a:r>
              <a:rPr lang="en-US" sz="2000" dirty="0">
                <a:latin typeface="Helvetica" panose="020B0604020202020204" pitchFamily="34" charset="0"/>
                <a:cs typeface="Helvetica" panose="020B0604020202020204" pitchFamily="34" charset="0"/>
              </a:rPr>
              <a:t>Kitchen(s)</a:t>
            </a:r>
          </a:p>
          <a:p>
            <a:r>
              <a:rPr lang="en-US" sz="2000" dirty="0">
                <a:latin typeface="Helvetica" panose="020B0604020202020204" pitchFamily="34" charset="0"/>
                <a:cs typeface="Helvetica" panose="020B0604020202020204" pitchFamily="34" charset="0"/>
              </a:rPr>
              <a:t>Labor and food cost</a:t>
            </a:r>
          </a:p>
          <a:p>
            <a:r>
              <a:rPr lang="en-US" sz="2000" dirty="0">
                <a:latin typeface="Helvetica" panose="020B0604020202020204" pitchFamily="34" charset="0"/>
                <a:cs typeface="Helvetica" panose="020B0604020202020204" pitchFamily="34" charset="0"/>
              </a:rPr>
              <a:t>Training</a:t>
            </a:r>
          </a:p>
          <a:p>
            <a:r>
              <a:rPr lang="en-US" sz="2000" dirty="0">
                <a:latin typeface="Helvetica" panose="020B0604020202020204" pitchFamily="34" charset="0"/>
                <a:cs typeface="Helvetica" panose="020B0604020202020204" pitchFamily="34" charset="0"/>
              </a:rPr>
              <a:t>Inventory control</a:t>
            </a:r>
          </a:p>
          <a:p>
            <a:r>
              <a:rPr lang="en-US" sz="2000" dirty="0">
                <a:latin typeface="Helvetica" panose="020B0604020202020204" pitchFamily="34" charset="0"/>
                <a:cs typeface="Helvetica" panose="020B0604020202020204" pitchFamily="34" charset="0"/>
              </a:rPr>
              <a:t>District nutrition claims</a:t>
            </a:r>
          </a:p>
          <a:p>
            <a:r>
              <a:rPr lang="en-US" sz="2000" dirty="0">
                <a:latin typeface="Helvetica" panose="020B0604020202020204" pitchFamily="34" charset="0"/>
                <a:cs typeface="Helvetica" panose="020B0604020202020204" pitchFamily="34" charset="0"/>
              </a:rPr>
              <a:t>Special Considerations</a:t>
            </a:r>
          </a:p>
        </p:txBody>
      </p:sp>
    </p:spTree>
    <p:extLst>
      <p:ext uri="{BB962C8B-B14F-4D97-AF65-F5344CB8AC3E}">
        <p14:creationId xmlns:p14="http://schemas.microsoft.com/office/powerpoint/2010/main" val="1381150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C9E8C9-38E6-77AC-2393-281E8D6B9EFA}"/>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Food Item &amp; Recipe Ideas</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8E0F61-2148-E0EA-5781-C4B430DBB0FF}"/>
              </a:ext>
            </a:extLst>
          </p:cNvPr>
          <p:cNvSpPr>
            <a:spLocks noGrp="1"/>
          </p:cNvSpPr>
          <p:nvPr>
            <p:ph idx="1"/>
          </p:nvPr>
        </p:nvSpPr>
        <p:spPr>
          <a:xfrm>
            <a:off x="640080" y="2872899"/>
            <a:ext cx="4243589" cy="3320668"/>
          </a:xfrm>
        </p:spPr>
        <p:txBody>
          <a:bodyPr>
            <a:normAutofit lnSpcReduction="10000"/>
          </a:bodyPr>
          <a:lstStyle/>
          <a:p>
            <a:r>
              <a:rPr lang="en-US" sz="2200" dirty="0">
                <a:latin typeface="Helvetica" panose="020B0604020202020204" pitchFamily="34" charset="0"/>
                <a:cs typeface="Helvetica" panose="020B0604020202020204" pitchFamily="34" charset="0"/>
              </a:rPr>
              <a:t>Seasonal local foods</a:t>
            </a:r>
          </a:p>
          <a:p>
            <a:r>
              <a:rPr lang="en-US" sz="2200" dirty="0">
                <a:latin typeface="Helvetica" panose="020B0604020202020204" pitchFamily="34" charset="0"/>
                <a:cs typeface="Helvetica" panose="020B0604020202020204" pitchFamily="34" charset="0"/>
              </a:rPr>
              <a:t>Social media (other school districts)</a:t>
            </a:r>
          </a:p>
          <a:p>
            <a:r>
              <a:rPr lang="en-US" sz="2200" dirty="0">
                <a:latin typeface="Helvetica" panose="020B0604020202020204" pitchFamily="34" charset="0"/>
                <a:cs typeface="Helvetica" panose="020B0604020202020204" pitchFamily="34" charset="0"/>
              </a:rPr>
              <a:t>School nutrition magazines</a:t>
            </a:r>
          </a:p>
          <a:p>
            <a:r>
              <a:rPr lang="en-US" sz="2200" dirty="0">
                <a:latin typeface="Helvetica" panose="020B0604020202020204" pitchFamily="34" charset="0"/>
                <a:cs typeface="Helvetica" panose="020B0604020202020204" pitchFamily="34" charset="0"/>
              </a:rPr>
              <a:t>Student/parent recipe contests</a:t>
            </a:r>
          </a:p>
          <a:p>
            <a:r>
              <a:rPr lang="en-US" sz="2200" dirty="0">
                <a:latin typeface="Helvetica" panose="020B0604020202020204" pitchFamily="34" charset="0"/>
                <a:cs typeface="Helvetica" panose="020B0604020202020204" pitchFamily="34" charset="0"/>
              </a:rPr>
              <a:t>Popular local restaurant dishes</a:t>
            </a:r>
          </a:p>
          <a:p>
            <a:r>
              <a:rPr lang="en-US" sz="2200" dirty="0">
                <a:latin typeface="Helvetica" panose="020B0604020202020204" pitchFamily="34" charset="0"/>
                <a:cs typeface="Helvetica" panose="020B0604020202020204" pitchFamily="34" charset="0"/>
              </a:rPr>
              <a:t>Student culinary competitions</a:t>
            </a:r>
          </a:p>
          <a:p>
            <a:r>
              <a:rPr lang="en-US" sz="2200" dirty="0">
                <a:latin typeface="Helvetica" panose="020B0604020202020204" pitchFamily="34" charset="0"/>
                <a:cs typeface="Helvetica" panose="020B0604020202020204" pitchFamily="34" charset="0"/>
              </a:rPr>
              <a:t>Student culinary focus groups</a:t>
            </a:r>
          </a:p>
        </p:txBody>
      </p:sp>
      <p:pic>
        <p:nvPicPr>
          <p:cNvPr id="4" name="Picture 3" descr="A school nutrition professional reading a piece of paper with a child, and both are wearing chef's hats.">
            <a:extLst>
              <a:ext uri="{FF2B5EF4-FFF2-40B4-BE49-F238E27FC236}">
                <a16:creationId xmlns:a16="http://schemas.microsoft.com/office/drawing/2014/main" id="{D2E4DFB7-3B10-8F07-B1B1-CF78FDD648A4}"/>
              </a:ext>
            </a:extLst>
          </p:cNvPr>
          <p:cNvPicPr>
            <a:picLocks noChangeAspect="1"/>
          </p:cNvPicPr>
          <p:nvPr/>
        </p:nvPicPr>
        <p:blipFill rotWithShape="1">
          <a:blip r:embed="rId2"/>
          <a:srcRect l="19446" r="1360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33616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Slide Background">
            <a:extLst>
              <a:ext uri="{FF2B5EF4-FFF2-40B4-BE49-F238E27FC236}">
                <a16:creationId xmlns:a16="http://schemas.microsoft.com/office/drawing/2014/main" id="{3CBCC53F-766D-4965-A913-42CDB6AF0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9388594D-3295-5B42-70C1-53803A6BC659}"/>
              </a:ext>
            </a:extLst>
          </p:cNvPr>
          <p:cNvSpPr>
            <a:spLocks noGrp="1"/>
          </p:cNvSpPr>
          <p:nvPr>
            <p:ph type="title"/>
          </p:nvPr>
        </p:nvSpPr>
        <p:spPr>
          <a:xfrm>
            <a:off x="776546" y="3428999"/>
            <a:ext cx="5319453" cy="2829471"/>
          </a:xfrm>
        </p:spPr>
        <p:txBody>
          <a:bodyPr vert="horz" lIns="91440" tIns="45720" rIns="91440" bIns="45720" rtlCol="0" anchor="b">
            <a:normAutofit/>
          </a:bodyPr>
          <a:lstStyle/>
          <a:p>
            <a:r>
              <a:rPr lang="en-US" sz="4800" kern="1200" dirty="0">
                <a:solidFill>
                  <a:schemeClr val="tx1"/>
                </a:solidFill>
                <a:latin typeface="Helvetica" panose="020B0604020202020204" pitchFamily="34" charset="0"/>
                <a:cs typeface="Helvetica" panose="020B0604020202020204" pitchFamily="34" charset="0"/>
              </a:rPr>
              <a:t>VA Local Foods</a:t>
            </a:r>
          </a:p>
        </p:txBody>
      </p:sp>
      <p:sp useBgFill="1">
        <p:nvSpPr>
          <p:cNvPr id="43" name="Rectangle 42">
            <a:extLst>
              <a:ext uri="{FF2B5EF4-FFF2-40B4-BE49-F238E27FC236}">
                <a16:creationId xmlns:a16="http://schemas.microsoft.com/office/drawing/2014/main" id="{84C3B49D-E84B-48BB-B45F-C5696ED2C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12192000" cy="2744519"/>
          </a:xfrm>
          <a:prstGeom prst="rect">
            <a:avLst/>
          </a:prstGeom>
          <a:ln>
            <a:noFill/>
          </a:ln>
          <a:effectLst>
            <a:outerShdw blurRad="317500" dist="101600" dir="8820000" sx="93000" sy="93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BF09848-6B07-4844-40F2-DAB6FCCBCD08}"/>
              </a:ext>
            </a:extLst>
          </p:cNvPr>
          <p:cNvSpPr>
            <a:spLocks noGrp="1"/>
          </p:cNvSpPr>
          <p:nvPr>
            <p:ph idx="1"/>
          </p:nvPr>
        </p:nvSpPr>
        <p:spPr>
          <a:xfrm>
            <a:off x="776546" y="609919"/>
            <a:ext cx="5319453" cy="1545465"/>
          </a:xfrm>
        </p:spPr>
        <p:txBody>
          <a:bodyPr vert="horz" lIns="91440" tIns="45720" rIns="91440" bIns="45720" rtlCol="0" anchor="ctr">
            <a:normAutofit/>
          </a:bodyPr>
          <a:lstStyle/>
          <a:p>
            <a:pPr marL="0" indent="0">
              <a:buNone/>
            </a:pPr>
            <a:r>
              <a:rPr lang="en-US" sz="2400" kern="1200" dirty="0">
                <a:solidFill>
                  <a:schemeClr val="tx1"/>
                </a:solidFill>
                <a:latin typeface="Helvetica" panose="020B0604020202020204" pitchFamily="34" charset="0"/>
                <a:cs typeface="Helvetica" panose="020B0604020202020204" pitchFamily="34" charset="0"/>
              </a:rPr>
              <a:t>Virginia Seasonal Availability Calendar &amp; Agriculture Map</a:t>
            </a:r>
          </a:p>
        </p:txBody>
      </p:sp>
      <p:pic>
        <p:nvPicPr>
          <p:cNvPr id="4" name="Content Placeholder 5" descr="The Virginia Farm to School logo.">
            <a:extLst>
              <a:ext uri="{FF2B5EF4-FFF2-40B4-BE49-F238E27FC236}">
                <a16:creationId xmlns:a16="http://schemas.microsoft.com/office/drawing/2014/main" id="{97658895-E864-3803-EB85-23825F68BB12}"/>
              </a:ext>
            </a:extLst>
          </p:cNvPr>
          <p:cNvPicPr>
            <a:picLocks noChangeAspect="1"/>
          </p:cNvPicPr>
          <p:nvPr/>
        </p:nvPicPr>
        <p:blipFill rotWithShape="1">
          <a:blip r:embed="rId3">
            <a:extLst>
              <a:ext uri="{28A0092B-C50C-407E-A947-70E740481C1C}">
                <a14:useLocalDpi xmlns:a14="http://schemas.microsoft.com/office/drawing/2010/main" val="0"/>
              </a:ext>
            </a:extLst>
          </a:blip>
          <a:srcRect t="5807"/>
          <a:stretch/>
        </p:blipFill>
        <p:spPr>
          <a:xfrm>
            <a:off x="7574507" y="2744511"/>
            <a:ext cx="4617493" cy="4121778"/>
          </a:xfrm>
          <a:prstGeom prst="rect">
            <a:avLst/>
          </a:prstGeom>
        </p:spPr>
      </p:pic>
      <p:pic>
        <p:nvPicPr>
          <p:cNvPr id="6" name="Picture 5" descr="A side salad with romaine lettuce, shredded carrots, and ranch dressing on the side.">
            <a:extLst>
              <a:ext uri="{FF2B5EF4-FFF2-40B4-BE49-F238E27FC236}">
                <a16:creationId xmlns:a16="http://schemas.microsoft.com/office/drawing/2014/main" id="{B2605A86-11B4-418D-5A62-2F99C022AFF0}"/>
              </a:ext>
            </a:extLst>
          </p:cNvPr>
          <p:cNvPicPr>
            <a:picLocks noChangeAspect="1" noEditPoints="1" noChangeArrowheads="1" noChangeShapeType="1" noCrop="1"/>
          </p:cNvPicPr>
          <p:nvPr/>
        </p:nvPicPr>
        <p:blipFill rotWithShape="1">
          <a:blip r:embed="rId4">
            <a:extLst>
              <a:ext uri="{28A0092B-C50C-407E-A947-70E740481C1C}">
                <a14:useLocalDpi xmlns:a14="http://schemas.microsoft.com/office/drawing/2010/main" val="0"/>
              </a:ext>
            </a:extLst>
          </a:blip>
          <a:srcRect t="10531" r="2" b="11665"/>
          <a:stretch/>
        </p:blipFill>
        <p:spPr bwMode="auto">
          <a:xfrm>
            <a:off x="7574507" y="-8289"/>
            <a:ext cx="4617493" cy="2757399"/>
          </a:xfrm>
          <a:prstGeom prst="rect">
            <a:avLst/>
          </a:prstGeom>
          <a:noFill/>
          <a:effectLst>
            <a:outerShdw blurRad="254000" dist="127000" dir="5580000" sx="90000" sy="90000" algn="ctr" rotWithShape="0">
              <a:srgbClr val="000000">
                <a:alpha val="2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745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5E4127-ECB8-7D66-C21B-6FDB47E209A7}"/>
              </a:ext>
            </a:extLst>
          </p:cNvPr>
          <p:cNvSpPr>
            <a:spLocks noGrp="1"/>
          </p:cNvSpPr>
          <p:nvPr>
            <p:ph type="title"/>
          </p:nvPr>
        </p:nvSpPr>
        <p:spPr>
          <a:xfrm>
            <a:off x="630936" y="640080"/>
            <a:ext cx="4818888" cy="1481328"/>
          </a:xfrm>
        </p:spPr>
        <p:txBody>
          <a:bodyPr anchor="b">
            <a:normAutofit/>
          </a:bodyPr>
          <a:lstStyle/>
          <a:p>
            <a:r>
              <a:rPr lang="en-US" sz="5000" dirty="0">
                <a:latin typeface="Helvetica" panose="020B0604020202020204" pitchFamily="34" charset="0"/>
                <a:cs typeface="Helvetica" panose="020B0604020202020204" pitchFamily="34" charset="0"/>
              </a:rPr>
              <a:t>Preliminary Recipe Writing</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C706CC-3D25-E886-CCA2-516CDF6B7340}"/>
              </a:ext>
            </a:extLst>
          </p:cNvPr>
          <p:cNvSpPr>
            <a:spLocks noGrp="1"/>
          </p:cNvSpPr>
          <p:nvPr>
            <p:ph idx="1"/>
          </p:nvPr>
        </p:nvSpPr>
        <p:spPr>
          <a:xfrm>
            <a:off x="630936" y="2660904"/>
            <a:ext cx="5058664" cy="3547872"/>
          </a:xfrm>
        </p:spPr>
        <p:txBody>
          <a:bodyPr anchor="t">
            <a:normAutofit/>
          </a:bodyPr>
          <a:lstStyle/>
          <a:p>
            <a:r>
              <a:rPr lang="en-US" sz="2200" dirty="0">
                <a:latin typeface="Helvetica" panose="020B0604020202020204" pitchFamily="34" charset="0"/>
                <a:cs typeface="Helvetica" panose="020B0604020202020204" pitchFamily="34" charset="0"/>
              </a:rPr>
              <a:t>Grade appropriate recipe name(s)</a:t>
            </a:r>
          </a:p>
          <a:p>
            <a:r>
              <a:rPr lang="en-US" sz="2200" dirty="0">
                <a:latin typeface="Helvetica" panose="020B0604020202020204" pitchFamily="34" charset="0"/>
                <a:cs typeface="Helvetica" panose="020B0604020202020204" pitchFamily="34" charset="0"/>
              </a:rPr>
              <a:t>Ingredient list</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Meal pattern considerations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Nutrient standard considerations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As purchased, edible portions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Pack, can, and pan sizes</a:t>
            </a:r>
          </a:p>
          <a:p>
            <a:r>
              <a:rPr lang="en-US" sz="2200" dirty="0">
                <a:latin typeface="Helvetica" panose="020B0604020202020204" pitchFamily="34" charset="0"/>
                <a:cs typeface="Helvetica" panose="020B0604020202020204" pitchFamily="34" charset="0"/>
              </a:rPr>
              <a:t>Preparation directions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School equipment</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Kitchen staff skills</a:t>
            </a:r>
          </a:p>
        </p:txBody>
      </p:sp>
      <p:pic>
        <p:nvPicPr>
          <p:cNvPr id="5" name="Picture 4" descr="A graphic of a clipboard with a piece of paper and a pencil.">
            <a:extLst>
              <a:ext uri="{FF2B5EF4-FFF2-40B4-BE49-F238E27FC236}">
                <a16:creationId xmlns:a16="http://schemas.microsoft.com/office/drawing/2014/main" id="{A43CCD79-38C8-3832-6BDB-AF80D57EFC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1981826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3AC10D-7EF8-3566-C211-88765D44461F}"/>
              </a:ext>
            </a:extLst>
          </p:cNvPr>
          <p:cNvSpPr>
            <a:spLocks noGrp="1"/>
          </p:cNvSpPr>
          <p:nvPr>
            <p:ph type="title"/>
          </p:nvPr>
        </p:nvSpPr>
        <p:spPr>
          <a:xfrm>
            <a:off x="4654296" y="329184"/>
            <a:ext cx="6894576" cy="1783080"/>
          </a:xfrm>
        </p:spPr>
        <p:txBody>
          <a:bodyPr anchor="b">
            <a:normAutofit/>
          </a:bodyPr>
          <a:lstStyle/>
          <a:p>
            <a:r>
              <a:rPr lang="en-US" sz="4800" dirty="0">
                <a:latin typeface="Helvetica" panose="020B0604020202020204" pitchFamily="34" charset="0"/>
                <a:cs typeface="Helvetica" panose="020B0604020202020204" pitchFamily="34" charset="0"/>
              </a:rPr>
              <a:t>Flavoring Foods for Children</a:t>
            </a:r>
          </a:p>
        </p:txBody>
      </p:sp>
      <p:pic>
        <p:nvPicPr>
          <p:cNvPr id="8" name="Picture 7" descr="A wrap that includes chicken, sauce, lettuce, and carrots on a red tray.">
            <a:extLst>
              <a:ext uri="{FF2B5EF4-FFF2-40B4-BE49-F238E27FC236}">
                <a16:creationId xmlns:a16="http://schemas.microsoft.com/office/drawing/2014/main" id="{A99E945A-9815-EE7E-C604-E29FE544C7CA}"/>
              </a:ext>
            </a:extLst>
          </p:cNvPr>
          <p:cNvPicPr>
            <a:picLocks noChangeAspect="1"/>
          </p:cNvPicPr>
          <p:nvPr/>
        </p:nvPicPr>
        <p:blipFill rotWithShape="1">
          <a:blip r:embed="rId3">
            <a:extLst>
              <a:ext uri="{28A0092B-C50C-407E-A947-70E740481C1C}">
                <a14:useLocalDpi xmlns:a14="http://schemas.microsoft.com/office/drawing/2010/main" val="0"/>
              </a:ext>
            </a:extLst>
          </a:blip>
          <a:srcRect t="27296" b="3436"/>
          <a:stretch/>
        </p:blipFill>
        <p:spPr>
          <a:xfrm>
            <a:off x="20" y="10"/>
            <a:ext cx="4041316"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pic>
      <p:sp>
        <p:nvSpPr>
          <p:cNvPr id="18"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463186"/>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tray that includes a grain side dish with herbs, broccoli, and orange slices.">
            <a:extLst>
              <a:ext uri="{FF2B5EF4-FFF2-40B4-BE49-F238E27FC236}">
                <a16:creationId xmlns:a16="http://schemas.microsoft.com/office/drawing/2014/main" id="{CE63C7C8-214E-14A1-5E6D-5B8CAB1781E1}"/>
              </a:ext>
            </a:extLst>
          </p:cNvPr>
          <p:cNvPicPr>
            <a:picLocks noChangeAspect="1"/>
          </p:cNvPicPr>
          <p:nvPr/>
        </p:nvPicPr>
        <p:blipFill rotWithShape="1">
          <a:blip r:embed="rId4">
            <a:extLst>
              <a:ext uri="{28A0092B-C50C-407E-A947-70E740481C1C}">
                <a14:useLocalDpi xmlns:a14="http://schemas.microsoft.com/office/drawing/2010/main" val="0"/>
              </a:ext>
            </a:extLst>
          </a:blip>
          <a:srcRect t="4190" r="3" b="3"/>
          <a:stretch/>
        </p:blipFill>
        <p:spPr>
          <a:xfrm>
            <a:off x="1" y="4267200"/>
            <a:ext cx="405108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pic>
      <p:sp>
        <p:nvSpPr>
          <p:cNvPr id="3" name="Content Placeholder 2">
            <a:extLst>
              <a:ext uri="{FF2B5EF4-FFF2-40B4-BE49-F238E27FC236}">
                <a16:creationId xmlns:a16="http://schemas.microsoft.com/office/drawing/2014/main" id="{5D274BA1-8B12-9058-7546-A1D0B2316322}"/>
              </a:ext>
            </a:extLst>
          </p:cNvPr>
          <p:cNvSpPr>
            <a:spLocks noGrp="1"/>
          </p:cNvSpPr>
          <p:nvPr>
            <p:ph idx="1"/>
          </p:nvPr>
        </p:nvSpPr>
        <p:spPr>
          <a:xfrm>
            <a:off x="4654296" y="2706624"/>
            <a:ext cx="6894576" cy="3694176"/>
          </a:xfrm>
        </p:spPr>
        <p:txBody>
          <a:bodyPr>
            <a:normAutofit/>
          </a:bodyPr>
          <a:lstStyle/>
          <a:p>
            <a:r>
              <a:rPr lang="en-US" sz="1900" dirty="0">
                <a:latin typeface="Helvetica" panose="020B0604020202020204" pitchFamily="34" charset="0"/>
                <a:cs typeface="Helvetica" panose="020B0604020202020204" pitchFamily="34" charset="0"/>
              </a:rPr>
              <a:t>Tips to increase flavor</a:t>
            </a:r>
          </a:p>
          <a:p>
            <a:pPr lvl="1">
              <a:buFont typeface="Courier New" panose="02070309020205020404" pitchFamily="49" charset="0"/>
              <a:buChar char="o"/>
            </a:pPr>
            <a:r>
              <a:rPr lang="en-US" sz="1900" dirty="0">
                <a:latin typeface="Helvetica" panose="020B0604020202020204" pitchFamily="34" charset="0"/>
                <a:cs typeface="Helvetica" panose="020B0604020202020204" pitchFamily="34" charset="0"/>
              </a:rPr>
              <a:t>Roast vegetables – Caramelization increases the sweet flavor</a:t>
            </a:r>
          </a:p>
          <a:p>
            <a:pPr lvl="1">
              <a:buFont typeface="Courier New" panose="02070309020205020404" pitchFamily="49" charset="0"/>
              <a:buChar char="o"/>
            </a:pPr>
            <a:r>
              <a:rPr lang="en-US" sz="1900" dirty="0">
                <a:latin typeface="Helvetica" panose="020B0604020202020204" pitchFamily="34" charset="0"/>
                <a:cs typeface="Helvetica" panose="020B0604020202020204" pitchFamily="34" charset="0"/>
              </a:rPr>
              <a:t>Pan-sear, grill, or broil</a:t>
            </a:r>
          </a:p>
          <a:p>
            <a:r>
              <a:rPr lang="en-US" sz="1900" dirty="0">
                <a:latin typeface="Helvetica" panose="020B0604020202020204" pitchFamily="34" charset="0"/>
                <a:cs typeface="Helvetica" panose="020B0604020202020204" pitchFamily="34" charset="0"/>
              </a:rPr>
              <a:t>Add Flavor to Food</a:t>
            </a:r>
          </a:p>
          <a:p>
            <a:pPr lvl="1">
              <a:buFont typeface="Courier New" panose="02070309020205020404" pitchFamily="49" charset="0"/>
              <a:buChar char="o"/>
            </a:pPr>
            <a:r>
              <a:rPr lang="en-US" sz="1900" dirty="0">
                <a:latin typeface="Helvetica" panose="020B0604020202020204" pitchFamily="34" charset="0"/>
                <a:cs typeface="Helvetica" panose="020B0604020202020204" pitchFamily="34" charset="0"/>
              </a:rPr>
              <a:t>Lemon, lime, or orange zest</a:t>
            </a:r>
          </a:p>
          <a:p>
            <a:pPr lvl="1">
              <a:buFont typeface="Courier New" panose="02070309020205020404" pitchFamily="49" charset="0"/>
              <a:buChar char="o"/>
            </a:pPr>
            <a:r>
              <a:rPr lang="en-US" sz="1900" dirty="0">
                <a:latin typeface="Helvetica" panose="020B0604020202020204" pitchFamily="34" charset="0"/>
                <a:cs typeface="Helvetica" panose="020B0604020202020204" pitchFamily="34" charset="0"/>
              </a:rPr>
              <a:t>Low sodium stocks</a:t>
            </a:r>
          </a:p>
          <a:p>
            <a:pPr lvl="1">
              <a:buFont typeface="Courier New" panose="02070309020205020404" pitchFamily="49" charset="0"/>
              <a:buChar char="o"/>
            </a:pPr>
            <a:r>
              <a:rPr lang="en-US" sz="1900" dirty="0">
                <a:latin typeface="Helvetica" panose="020B0604020202020204" pitchFamily="34" charset="0"/>
                <a:cs typeface="Helvetica" panose="020B0604020202020204" pitchFamily="34" charset="0"/>
              </a:rPr>
              <a:t>Smoked paprika</a:t>
            </a:r>
          </a:p>
          <a:p>
            <a:pPr lvl="1">
              <a:buFont typeface="Courier New" panose="02070309020205020404" pitchFamily="49" charset="0"/>
              <a:buChar char="o"/>
            </a:pPr>
            <a:r>
              <a:rPr lang="en-US" sz="1900" dirty="0">
                <a:latin typeface="Helvetica" panose="020B0604020202020204" pitchFamily="34" charset="0"/>
                <a:cs typeface="Helvetica" panose="020B0604020202020204" pitchFamily="34" charset="0"/>
              </a:rPr>
              <a:t>Sweet bell peppers</a:t>
            </a:r>
          </a:p>
          <a:p>
            <a:pPr lvl="1">
              <a:buFont typeface="Courier New" panose="02070309020205020404" pitchFamily="49" charset="0"/>
              <a:buChar char="o"/>
            </a:pPr>
            <a:r>
              <a:rPr lang="en-US" sz="1900" dirty="0">
                <a:latin typeface="Helvetica" panose="020B0604020202020204" pitchFamily="34" charset="0"/>
                <a:cs typeface="Helvetica" panose="020B0604020202020204" pitchFamily="34" charset="0"/>
              </a:rPr>
              <a:t>Vinegar</a:t>
            </a:r>
          </a:p>
          <a:p>
            <a:pPr lvl="1">
              <a:buFont typeface="Courier New" panose="02070309020205020404" pitchFamily="49" charset="0"/>
              <a:buChar char="o"/>
            </a:pPr>
            <a:r>
              <a:rPr lang="en-US" sz="1900" dirty="0">
                <a:latin typeface="Helvetica" panose="020B0604020202020204" pitchFamily="34" charset="0"/>
                <a:cs typeface="Helvetica" panose="020B0604020202020204" pitchFamily="34" charset="0"/>
              </a:rPr>
              <a:t>Worcestershire sauce</a:t>
            </a:r>
          </a:p>
        </p:txBody>
      </p:sp>
    </p:spTree>
    <p:extLst>
      <p:ext uri="{BB962C8B-B14F-4D97-AF65-F5344CB8AC3E}">
        <p14:creationId xmlns:p14="http://schemas.microsoft.com/office/powerpoint/2010/main" val="3260998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31E759-16FF-D8EB-DD7B-37AE4F971D13}"/>
              </a:ext>
            </a:extLst>
          </p:cNvPr>
          <p:cNvSpPr>
            <a:spLocks noGrp="1"/>
          </p:cNvSpPr>
          <p:nvPr>
            <p:ph type="title"/>
          </p:nvPr>
        </p:nvSpPr>
        <p:spPr>
          <a:xfrm>
            <a:off x="640080" y="325369"/>
            <a:ext cx="4368602" cy="1956841"/>
          </a:xfrm>
        </p:spPr>
        <p:txBody>
          <a:bodyPr anchor="b">
            <a:normAutofit/>
          </a:bodyPr>
          <a:lstStyle/>
          <a:p>
            <a:r>
              <a:rPr lang="en-US" sz="4200" dirty="0">
                <a:latin typeface="Helvetica" panose="020B0604020202020204" pitchFamily="34" charset="0"/>
                <a:cs typeface="Helvetica" panose="020B0604020202020204" pitchFamily="34" charset="0"/>
              </a:rPr>
              <a:t>Sodium Levels Processed vs Scratch </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29B615-EB8A-4ABB-822F-E970A5216DD1}"/>
              </a:ext>
            </a:extLst>
          </p:cNvPr>
          <p:cNvSpPr>
            <a:spLocks noGrp="1"/>
          </p:cNvSpPr>
          <p:nvPr>
            <p:ph idx="1"/>
          </p:nvPr>
        </p:nvSpPr>
        <p:spPr>
          <a:xfrm>
            <a:off x="640080" y="2872899"/>
            <a:ext cx="4243589" cy="3320668"/>
          </a:xfrm>
        </p:spPr>
        <p:txBody>
          <a:bodyPr>
            <a:normAutofit/>
          </a:bodyPr>
          <a:lstStyle/>
          <a:p>
            <a:r>
              <a:rPr lang="en-US" sz="2200" dirty="0">
                <a:latin typeface="Helvetica" panose="020B0604020202020204" pitchFamily="34" charset="0"/>
                <a:cs typeface="Helvetica" panose="020B0604020202020204" pitchFamily="34" charset="0"/>
              </a:rPr>
              <a:t>Purchased Ranch Dressing</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2 Tbsp = 260 mg sodium</a:t>
            </a:r>
          </a:p>
          <a:p>
            <a:r>
              <a:rPr lang="en-US" sz="2200" dirty="0">
                <a:latin typeface="Helvetica" panose="020B0604020202020204" pitchFamily="34" charset="0"/>
                <a:cs typeface="Helvetica" panose="020B0604020202020204" pitchFamily="34" charset="0"/>
              </a:rPr>
              <a:t>Chef Cyndie’s Scratch Made Ranch Dressing</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2 Tbsp = 92 mg sodium</a:t>
            </a:r>
          </a:p>
        </p:txBody>
      </p:sp>
      <p:pic>
        <p:nvPicPr>
          <p:cNvPr id="4" name="Picture 3" descr="A side salad that includes romaine lettuce, shredded carrots, and ranch dressing on the side.">
            <a:extLst>
              <a:ext uri="{FF2B5EF4-FFF2-40B4-BE49-F238E27FC236}">
                <a16:creationId xmlns:a16="http://schemas.microsoft.com/office/drawing/2014/main" id="{454212C6-0D44-5904-A37F-B97C52AC3D09}"/>
              </a:ext>
            </a:extLst>
          </p:cNvPr>
          <p:cNvPicPr>
            <a:picLocks noChangeAspect="1" noEditPoints="1" noChangeArrowheads="1" noChangeShapeType="1" noCrop="1"/>
          </p:cNvPicPr>
          <p:nvPr/>
        </p:nvPicPr>
        <p:blipFill rotWithShape="1">
          <a:blip r:embed="rId3">
            <a:extLst>
              <a:ext uri="{28A0092B-C50C-407E-A947-70E740481C1C}">
                <a14:useLocalDpi xmlns:a14="http://schemas.microsoft.com/office/drawing/2010/main" val="0"/>
              </a:ext>
            </a:extLst>
          </a:blip>
          <a:srcRect l="3322" r="19696"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812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4B7F6D-A0E6-AC93-654F-89C93A5F1677}"/>
              </a:ext>
            </a:extLst>
          </p:cNvPr>
          <p:cNvSpPr>
            <a:spLocks noGrp="1"/>
          </p:cNvSpPr>
          <p:nvPr>
            <p:ph type="title"/>
          </p:nvPr>
        </p:nvSpPr>
        <p:spPr>
          <a:xfrm>
            <a:off x="6739128" y="638089"/>
            <a:ext cx="4818888" cy="1476801"/>
          </a:xfrm>
        </p:spPr>
        <p:txBody>
          <a:bodyPr anchor="b">
            <a:normAutofit/>
          </a:bodyPr>
          <a:lstStyle/>
          <a:p>
            <a:r>
              <a:rPr lang="en-US" sz="5400" dirty="0">
                <a:latin typeface="Helvetica" panose="020B0604020202020204" pitchFamily="34" charset="0"/>
                <a:cs typeface="Helvetica" panose="020B0604020202020204" pitchFamily="34" charset="0"/>
              </a:rPr>
              <a:t>Quality </a:t>
            </a:r>
          </a:p>
        </p:txBody>
      </p:sp>
      <p:pic>
        <p:nvPicPr>
          <p:cNvPr id="4" name="Picture 3" descr="A person's hand holding a container of fresh herbs that are being sprinkled onto black beans.">
            <a:extLst>
              <a:ext uri="{FF2B5EF4-FFF2-40B4-BE49-F238E27FC236}">
                <a16:creationId xmlns:a16="http://schemas.microsoft.com/office/drawing/2014/main" id="{9F3703CF-EF8D-7208-7312-216D4307DDEF}"/>
              </a:ext>
            </a:extLst>
          </p:cNvPr>
          <p:cNvPicPr>
            <a:picLocks noChangeAspect="1" noEditPoints="1" noChangeArrowheads="1" noChangeShapeType="1" noCrop="1"/>
          </p:cNvPicPr>
          <p:nvPr/>
        </p:nvPicPr>
        <p:blipFill rotWithShape="1">
          <a:blip r:embed="rId3">
            <a:extLst>
              <a:ext uri="{28A0092B-C50C-407E-A947-70E740481C1C}">
                <a14:useLocalDpi xmlns:a14="http://schemas.microsoft.com/office/drawing/2010/main" val="0"/>
              </a:ext>
            </a:extLst>
          </a:blip>
          <a:srcRect l="23268" r="1" b="1"/>
          <a:stretch/>
        </p:blipFill>
        <p:spPr bwMode="auto">
          <a:xfrm>
            <a:off x="630936" y="707761"/>
            <a:ext cx="5458968" cy="54424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ED95EA5-85D7-CCCC-B187-CD9890D2E0BD}"/>
              </a:ext>
            </a:extLst>
          </p:cNvPr>
          <p:cNvSpPr>
            <a:spLocks noGrp="1"/>
          </p:cNvSpPr>
          <p:nvPr>
            <p:ph idx="1"/>
          </p:nvPr>
        </p:nvSpPr>
        <p:spPr>
          <a:xfrm>
            <a:off x="6739128" y="2664886"/>
            <a:ext cx="4818888" cy="3550789"/>
          </a:xfrm>
        </p:spPr>
        <p:txBody>
          <a:bodyPr anchor="t">
            <a:normAutofit/>
          </a:bodyPr>
          <a:lstStyle/>
          <a:p>
            <a:r>
              <a:rPr lang="en-US" sz="2200" dirty="0">
                <a:latin typeface="Helvetica" panose="020B0604020202020204" pitchFamily="34" charset="0"/>
                <a:cs typeface="Helvetica" panose="020B0604020202020204" pitchFamily="34" charset="0"/>
              </a:rPr>
              <a:t>Locally sourced seasonal produce </a:t>
            </a:r>
          </a:p>
          <a:p>
            <a:r>
              <a:rPr lang="en-US" sz="2200" dirty="0">
                <a:latin typeface="Helvetica" panose="020B0604020202020204" pitchFamily="34" charset="0"/>
                <a:cs typeface="Helvetica" panose="020B0604020202020204" pitchFamily="34" charset="0"/>
              </a:rPr>
              <a:t>Fresh herbs and garnishes</a:t>
            </a:r>
          </a:p>
          <a:p>
            <a:r>
              <a:rPr lang="en-US" sz="2200" dirty="0">
                <a:latin typeface="Helvetica" panose="020B0604020202020204" pitchFamily="34" charset="0"/>
                <a:cs typeface="Helvetica" panose="020B0604020202020204" pitchFamily="34" charset="0"/>
              </a:rPr>
              <a:t>Food Cost </a:t>
            </a:r>
          </a:p>
          <a:p>
            <a:r>
              <a:rPr lang="en-US" sz="2200" dirty="0">
                <a:latin typeface="Helvetica" panose="020B0604020202020204" pitchFamily="34" charset="0"/>
                <a:cs typeface="Helvetica" panose="020B0604020202020204" pitchFamily="34" charset="0"/>
              </a:rPr>
              <a:t>Skillful cooking techniques</a:t>
            </a:r>
          </a:p>
          <a:p>
            <a:r>
              <a:rPr lang="en-US" sz="2200" dirty="0">
                <a:latin typeface="Helvetica" panose="020B0604020202020204" pitchFamily="34" charset="0"/>
                <a:cs typeface="Helvetica" panose="020B0604020202020204" pitchFamily="34" charset="0"/>
              </a:rPr>
              <a:t>Presentation</a:t>
            </a:r>
          </a:p>
          <a:p>
            <a:r>
              <a:rPr lang="en-US" sz="2200" dirty="0">
                <a:latin typeface="Helvetica" panose="020B0604020202020204" pitchFamily="34" charset="0"/>
                <a:cs typeface="Helvetica" panose="020B0604020202020204" pitchFamily="34" charset="0"/>
              </a:rPr>
              <a:t>Feedback and Improvement</a:t>
            </a:r>
          </a:p>
        </p:txBody>
      </p:sp>
    </p:spTree>
    <p:extLst>
      <p:ext uri="{BB962C8B-B14F-4D97-AF65-F5344CB8AC3E}">
        <p14:creationId xmlns:p14="http://schemas.microsoft.com/office/powerpoint/2010/main" val="451711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58A6DC77-6412-7B39-B6DF-09FB19664CAB}"/>
              </a:ext>
            </a:extLst>
          </p:cNvPr>
          <p:cNvSpPr>
            <a:spLocks noGrp="1"/>
          </p:cNvSpPr>
          <p:nvPr>
            <p:ph type="title"/>
          </p:nvPr>
        </p:nvSpPr>
        <p:spPr>
          <a:xfrm>
            <a:off x="648037" y="1298448"/>
            <a:ext cx="5895178" cy="4099642"/>
          </a:xfrm>
        </p:spPr>
        <p:txBody>
          <a:bodyPr vert="horz" lIns="91440" tIns="45720" rIns="91440" bIns="45720" rtlCol="0" anchor="b">
            <a:normAutofit/>
          </a:bodyPr>
          <a:lstStyle/>
          <a:p>
            <a:r>
              <a:rPr lang="en-US" sz="5400" kern="1200" dirty="0">
                <a:solidFill>
                  <a:srgbClr val="FFFFFF"/>
                </a:solidFill>
                <a:latin typeface="Helvetica" panose="020B0604020202020204" pitchFamily="34" charset="0"/>
                <a:cs typeface="Helvetica" panose="020B0604020202020204" pitchFamily="34" charset="0"/>
              </a:rPr>
              <a:t>Small Batch Recipe Verification Phase</a:t>
            </a:r>
          </a:p>
        </p:txBody>
      </p:sp>
      <p:sp>
        <p:nvSpPr>
          <p:cNvPr id="53" name="sketch line 1">
            <a:extLst>
              <a:ext uri="{FF2B5EF4-FFF2-40B4-BE49-F238E27FC236}">
                <a16:creationId xmlns:a16="http://schemas.microsoft.com/office/drawing/2014/main" id="{32C5B66D-E390-4A14-AB60-69626CBF2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626353"/>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sketch line">
            <a:extLst>
              <a:ext uri="{FF2B5EF4-FFF2-40B4-BE49-F238E27FC236}">
                <a16:creationId xmlns:a16="http://schemas.microsoft.com/office/drawing/2014/main" id="{646273DA-F933-4D17-A5FE-B1EF87FD7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653" y="5626353"/>
            <a:ext cx="3479619" cy="18288"/>
          </a:xfrm>
          <a:custGeom>
            <a:avLst/>
            <a:gdLst>
              <a:gd name="connsiteX0" fmla="*/ 0 w 3479619"/>
              <a:gd name="connsiteY0" fmla="*/ 0 h 18288"/>
              <a:gd name="connsiteX1" fmla="*/ 661128 w 3479619"/>
              <a:gd name="connsiteY1" fmla="*/ 0 h 18288"/>
              <a:gd name="connsiteX2" fmla="*/ 1357051 w 3479619"/>
              <a:gd name="connsiteY2" fmla="*/ 0 h 18288"/>
              <a:gd name="connsiteX3" fmla="*/ 2087771 w 3479619"/>
              <a:gd name="connsiteY3" fmla="*/ 0 h 18288"/>
              <a:gd name="connsiteX4" fmla="*/ 2818491 w 3479619"/>
              <a:gd name="connsiteY4" fmla="*/ 0 h 18288"/>
              <a:gd name="connsiteX5" fmla="*/ 3479619 w 3479619"/>
              <a:gd name="connsiteY5" fmla="*/ 0 h 18288"/>
              <a:gd name="connsiteX6" fmla="*/ 3479619 w 3479619"/>
              <a:gd name="connsiteY6" fmla="*/ 18288 h 18288"/>
              <a:gd name="connsiteX7" fmla="*/ 2714103 w 3479619"/>
              <a:gd name="connsiteY7" fmla="*/ 18288 h 18288"/>
              <a:gd name="connsiteX8" fmla="*/ 1948587 w 3479619"/>
              <a:gd name="connsiteY8" fmla="*/ 18288 h 18288"/>
              <a:gd name="connsiteX9" fmla="*/ 1252663 w 3479619"/>
              <a:gd name="connsiteY9" fmla="*/ 18288 h 18288"/>
              <a:gd name="connsiteX10" fmla="*/ 0 w 3479619"/>
              <a:gd name="connsiteY10" fmla="*/ 18288 h 18288"/>
              <a:gd name="connsiteX11" fmla="*/ 0 w 3479619"/>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9619" h="18288" fill="none" extrusionOk="0">
                <a:moveTo>
                  <a:pt x="0" y="0"/>
                </a:moveTo>
                <a:cubicBezTo>
                  <a:pt x="178395" y="-3637"/>
                  <a:pt x="368619" y="-28254"/>
                  <a:pt x="661128" y="0"/>
                </a:cubicBezTo>
                <a:cubicBezTo>
                  <a:pt x="953637" y="28254"/>
                  <a:pt x="1022982" y="-4416"/>
                  <a:pt x="1357051" y="0"/>
                </a:cubicBezTo>
                <a:cubicBezTo>
                  <a:pt x="1691120" y="4416"/>
                  <a:pt x="1729558" y="27777"/>
                  <a:pt x="2087771" y="0"/>
                </a:cubicBezTo>
                <a:cubicBezTo>
                  <a:pt x="2445984" y="-27777"/>
                  <a:pt x="2592094" y="4429"/>
                  <a:pt x="2818491" y="0"/>
                </a:cubicBezTo>
                <a:cubicBezTo>
                  <a:pt x="3044888" y="-4429"/>
                  <a:pt x="3204567" y="26471"/>
                  <a:pt x="3479619" y="0"/>
                </a:cubicBezTo>
                <a:cubicBezTo>
                  <a:pt x="3478910" y="8157"/>
                  <a:pt x="3479206" y="12125"/>
                  <a:pt x="3479619" y="18288"/>
                </a:cubicBezTo>
                <a:cubicBezTo>
                  <a:pt x="3315855" y="-2963"/>
                  <a:pt x="3094885" y="26965"/>
                  <a:pt x="2714103" y="18288"/>
                </a:cubicBezTo>
                <a:cubicBezTo>
                  <a:pt x="2333321" y="9611"/>
                  <a:pt x="2260528" y="-15335"/>
                  <a:pt x="1948587" y="18288"/>
                </a:cubicBezTo>
                <a:cubicBezTo>
                  <a:pt x="1636646" y="51911"/>
                  <a:pt x="1489816" y="46369"/>
                  <a:pt x="1252663" y="18288"/>
                </a:cubicBezTo>
                <a:cubicBezTo>
                  <a:pt x="1015510" y="-9793"/>
                  <a:pt x="519812" y="-12177"/>
                  <a:pt x="0" y="18288"/>
                </a:cubicBezTo>
                <a:cubicBezTo>
                  <a:pt x="-46" y="12483"/>
                  <a:pt x="-203" y="6491"/>
                  <a:pt x="0" y="0"/>
                </a:cubicBezTo>
                <a:close/>
              </a:path>
              <a:path w="3479619" h="18288" stroke="0" extrusionOk="0">
                <a:moveTo>
                  <a:pt x="0" y="0"/>
                </a:moveTo>
                <a:cubicBezTo>
                  <a:pt x="326045" y="25020"/>
                  <a:pt x="425411" y="-17676"/>
                  <a:pt x="661128" y="0"/>
                </a:cubicBezTo>
                <a:cubicBezTo>
                  <a:pt x="896845" y="17676"/>
                  <a:pt x="1124825" y="1478"/>
                  <a:pt x="1252663" y="0"/>
                </a:cubicBezTo>
                <a:cubicBezTo>
                  <a:pt x="1380502" y="-1478"/>
                  <a:pt x="1694914" y="11788"/>
                  <a:pt x="2018179" y="0"/>
                </a:cubicBezTo>
                <a:cubicBezTo>
                  <a:pt x="2341444" y="-11788"/>
                  <a:pt x="2451167" y="12596"/>
                  <a:pt x="2679307" y="0"/>
                </a:cubicBezTo>
                <a:cubicBezTo>
                  <a:pt x="2907447" y="-12596"/>
                  <a:pt x="3094555" y="23821"/>
                  <a:pt x="3479619" y="0"/>
                </a:cubicBezTo>
                <a:cubicBezTo>
                  <a:pt x="3479355" y="4493"/>
                  <a:pt x="3480003" y="9472"/>
                  <a:pt x="3479619" y="18288"/>
                </a:cubicBezTo>
                <a:cubicBezTo>
                  <a:pt x="3311729" y="36782"/>
                  <a:pt x="3015946" y="7938"/>
                  <a:pt x="2783695" y="18288"/>
                </a:cubicBezTo>
                <a:cubicBezTo>
                  <a:pt x="2551444" y="28638"/>
                  <a:pt x="2398767" y="-13940"/>
                  <a:pt x="2018179" y="18288"/>
                </a:cubicBezTo>
                <a:cubicBezTo>
                  <a:pt x="1637591" y="50516"/>
                  <a:pt x="1634873" y="-6356"/>
                  <a:pt x="1426644" y="18288"/>
                </a:cubicBezTo>
                <a:cubicBezTo>
                  <a:pt x="1218415" y="42932"/>
                  <a:pt x="1006973" y="4094"/>
                  <a:pt x="730720" y="18288"/>
                </a:cubicBezTo>
                <a:cubicBezTo>
                  <a:pt x="454467" y="32482"/>
                  <a:pt x="291313" y="3910"/>
                  <a:pt x="0" y="18288"/>
                </a:cubicBezTo>
                <a:cubicBezTo>
                  <a:pt x="843" y="9577"/>
                  <a:pt x="371" y="690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107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E02A90-FFB3-55EB-8302-DD890BE9FDDF}"/>
              </a:ext>
            </a:extLst>
          </p:cNvPr>
          <p:cNvSpPr>
            <a:spLocks noGrp="1"/>
          </p:cNvSpPr>
          <p:nvPr>
            <p:ph type="title"/>
          </p:nvPr>
        </p:nvSpPr>
        <p:spPr>
          <a:xfrm>
            <a:off x="630936" y="640080"/>
            <a:ext cx="4818888" cy="1481328"/>
          </a:xfrm>
        </p:spPr>
        <p:txBody>
          <a:bodyPr anchor="b">
            <a:normAutofit fontScale="90000"/>
          </a:bodyPr>
          <a:lstStyle/>
          <a:p>
            <a:r>
              <a:rPr lang="en-US" sz="3400" dirty="0">
                <a:latin typeface="Helvetica" panose="020B0604020202020204" pitchFamily="34" charset="0"/>
                <a:cs typeface="Helvetica" panose="020B0604020202020204" pitchFamily="34" charset="0"/>
              </a:rPr>
              <a:t>Steps for Small Batch Recipe Verification Phase</a:t>
            </a:r>
          </a:p>
        </p:txBody>
      </p:sp>
      <p:sp>
        <p:nvSpPr>
          <p:cNvPr id="26"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30716E-CD7A-8B90-E6F9-B9F739634BD0}"/>
              </a:ext>
            </a:extLst>
          </p:cNvPr>
          <p:cNvSpPr>
            <a:spLocks noGrp="1"/>
          </p:cNvSpPr>
          <p:nvPr>
            <p:ph idx="1"/>
          </p:nvPr>
        </p:nvSpPr>
        <p:spPr>
          <a:xfrm>
            <a:off x="630936" y="2660904"/>
            <a:ext cx="5465064" cy="4051808"/>
          </a:xfrm>
        </p:spPr>
        <p:txBody>
          <a:bodyPr anchor="t">
            <a:noAutofit/>
          </a:bodyPr>
          <a:lstStyle/>
          <a:p>
            <a:r>
              <a:rPr lang="en-US" sz="1800" dirty="0">
                <a:latin typeface="Helvetica" panose="020B0604020202020204" pitchFamily="34" charset="0"/>
                <a:cs typeface="Helvetica" panose="020B0604020202020204" pitchFamily="34" charset="0"/>
              </a:rPr>
              <a:t>Ensure ingredient and food items meet meal pattern and nutrient compliance</a:t>
            </a:r>
          </a:p>
          <a:p>
            <a:r>
              <a:rPr lang="en-US" sz="1800" dirty="0">
                <a:latin typeface="Helvetica" panose="020B0604020202020204" pitchFamily="34" charset="0"/>
                <a:cs typeface="Helvetica" panose="020B0604020202020204" pitchFamily="34" charset="0"/>
              </a:rPr>
              <a:t>Accurate weights and/or measure of ingredients</a:t>
            </a:r>
          </a:p>
          <a:p>
            <a:r>
              <a:rPr lang="en-US" sz="1800" dirty="0">
                <a:latin typeface="Helvetica" panose="020B0604020202020204" pitchFamily="34" charset="0"/>
                <a:cs typeface="Helvetica" panose="020B0604020202020204" pitchFamily="34" charset="0"/>
              </a:rPr>
              <a:t>Gather required documentation</a:t>
            </a:r>
          </a:p>
          <a:p>
            <a:r>
              <a:rPr lang="en-US" sz="1800" dirty="0">
                <a:latin typeface="Helvetica" panose="020B0604020202020204" pitchFamily="34" charset="0"/>
                <a:cs typeface="Helvetica" panose="020B0604020202020204" pitchFamily="34" charset="0"/>
              </a:rPr>
              <a:t>Re-evaluate food availability and cost</a:t>
            </a:r>
          </a:p>
          <a:p>
            <a:r>
              <a:rPr lang="en-US" sz="1800" dirty="0">
                <a:latin typeface="Helvetica" panose="020B0604020202020204" pitchFamily="34" charset="0"/>
                <a:cs typeface="Helvetica" panose="020B0604020202020204" pitchFamily="34" charset="0"/>
              </a:rPr>
              <a:t>Finalize flavor profile</a:t>
            </a:r>
          </a:p>
          <a:p>
            <a:r>
              <a:rPr lang="en-US" sz="1800" dirty="0">
                <a:latin typeface="Helvetica" panose="020B0604020202020204" pitchFamily="34" charset="0"/>
                <a:cs typeface="Helvetica" panose="020B0604020202020204" pitchFamily="34" charset="0"/>
              </a:rPr>
              <a:t>Feasibility from small batch to large batch foodservice yield and Method of Production (MOP)</a:t>
            </a:r>
          </a:p>
          <a:p>
            <a:r>
              <a:rPr lang="en-US" sz="1800" dirty="0">
                <a:latin typeface="Helvetica" panose="020B0604020202020204" pitchFamily="34" charset="0"/>
                <a:cs typeface="Helvetica" panose="020B0604020202020204" pitchFamily="34" charset="0"/>
              </a:rPr>
              <a:t>Total Recipe Yield per Serving with preliminary serving sizes</a:t>
            </a:r>
          </a:p>
          <a:p>
            <a:r>
              <a:rPr lang="en-US" sz="1800" dirty="0">
                <a:latin typeface="Helvetica" panose="020B0604020202020204" pitchFamily="34" charset="0"/>
                <a:cs typeface="Helvetica" panose="020B0604020202020204" pitchFamily="34" charset="0"/>
              </a:rPr>
              <a:t>Take notes on all steps</a:t>
            </a:r>
          </a:p>
        </p:txBody>
      </p:sp>
      <p:pic>
        <p:nvPicPr>
          <p:cNvPr id="13" name="Picture 12" descr="A measuring cup with applesauce on a scale.">
            <a:extLst>
              <a:ext uri="{FF2B5EF4-FFF2-40B4-BE49-F238E27FC236}">
                <a16:creationId xmlns:a16="http://schemas.microsoft.com/office/drawing/2014/main" id="{AABAEA60-32BB-9781-41FE-B9ED77F7886D}"/>
              </a:ext>
            </a:extLst>
          </p:cNvPr>
          <p:cNvPicPr>
            <a:picLocks noChangeAspect="1"/>
          </p:cNvPicPr>
          <p:nvPr/>
        </p:nvPicPr>
        <p:blipFill rotWithShape="1">
          <a:blip r:embed="rId3">
            <a:extLst>
              <a:ext uri="{28A0092B-C50C-407E-A947-70E740481C1C}">
                <a14:useLocalDpi xmlns:a14="http://schemas.microsoft.com/office/drawing/2010/main" val="0"/>
              </a:ext>
            </a:extLst>
          </a:blip>
          <a:srcRect l="409" t="409" r="409" b="409"/>
          <a:stretch/>
        </p:blipFill>
        <p:spPr>
          <a:xfrm>
            <a:off x="6736841" y="640080"/>
            <a:ext cx="4183381" cy="5577840"/>
          </a:xfrm>
          <a:prstGeom prst="rect">
            <a:avLst/>
          </a:prstGeom>
        </p:spPr>
      </p:pic>
    </p:spTree>
    <p:extLst>
      <p:ext uri="{BB962C8B-B14F-4D97-AF65-F5344CB8AC3E}">
        <p14:creationId xmlns:p14="http://schemas.microsoft.com/office/powerpoint/2010/main" val="803782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836452-7B3C-40E8-B2C3-7A4685CD0850}"/>
              </a:ext>
            </a:extLst>
          </p:cNvPr>
          <p:cNvSpPr>
            <a:spLocks noGrp="1"/>
          </p:cNvSpPr>
          <p:nvPr>
            <p:ph type="title"/>
          </p:nvPr>
        </p:nvSpPr>
        <p:spPr>
          <a:xfrm>
            <a:off x="589560" y="856180"/>
            <a:ext cx="5279408" cy="1128068"/>
          </a:xfrm>
        </p:spPr>
        <p:txBody>
          <a:bodyPr anchor="ctr">
            <a:normAutofit/>
          </a:bodyPr>
          <a:lstStyle/>
          <a:p>
            <a:r>
              <a:rPr lang="en-US" sz="3700" dirty="0">
                <a:latin typeface="Helvetica" panose="020B0604020202020204" pitchFamily="34" charset="0"/>
                <a:cs typeface="Helvetica" panose="020B0604020202020204" pitchFamily="34" charset="0"/>
              </a:rPr>
              <a:t>Component Documents/Resources</a:t>
            </a:r>
          </a:p>
        </p:txBody>
      </p:sp>
      <p:grpSp>
        <p:nvGrpSpPr>
          <p:cNvPr id="44" name="Group 4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45" name="Rectangle 4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Rectangle 4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527FD72E-753C-4862-B406-DFE12389B9DB}"/>
              </a:ext>
            </a:extLst>
          </p:cNvPr>
          <p:cNvSpPr>
            <a:spLocks noGrp="1"/>
          </p:cNvSpPr>
          <p:nvPr>
            <p:ph idx="1"/>
          </p:nvPr>
        </p:nvSpPr>
        <p:spPr>
          <a:xfrm>
            <a:off x="590719" y="2330505"/>
            <a:ext cx="5278066" cy="3979585"/>
          </a:xfrm>
        </p:spPr>
        <p:txBody>
          <a:bodyPr anchor="ctr">
            <a:normAutofit/>
          </a:bodyPr>
          <a:lstStyle/>
          <a:p>
            <a:r>
              <a:rPr lang="en-US" sz="2000" dirty="0">
                <a:latin typeface="Helvetica" panose="020B0604020202020204" pitchFamily="34" charset="0"/>
                <a:cs typeface="Helvetica" panose="020B0604020202020204" pitchFamily="34" charset="0"/>
              </a:rPr>
              <a:t>Nutrition Facts/Ingredients</a:t>
            </a:r>
          </a:p>
          <a:p>
            <a:r>
              <a:rPr lang="en-US" sz="2000" dirty="0">
                <a:latin typeface="Helvetica" panose="020B0604020202020204" pitchFamily="34" charset="0"/>
                <a:cs typeface="Helvetica" panose="020B0604020202020204" pitchFamily="34" charset="0"/>
              </a:rPr>
              <a:t>NSLP Fact Sheet (USDA)</a:t>
            </a:r>
          </a:p>
          <a:p>
            <a:r>
              <a:rPr lang="en-US" sz="2000" dirty="0">
                <a:latin typeface="Helvetica" panose="020B0604020202020204" pitchFamily="34" charset="0"/>
                <a:cs typeface="Helvetica" panose="020B0604020202020204" pitchFamily="34" charset="0"/>
              </a:rPr>
              <a:t>CN Label</a:t>
            </a:r>
          </a:p>
          <a:p>
            <a:r>
              <a:rPr lang="en-US" sz="2000" dirty="0">
                <a:latin typeface="Helvetica" panose="020B0604020202020204" pitchFamily="34" charset="0"/>
                <a:cs typeface="Helvetica" panose="020B0604020202020204" pitchFamily="34" charset="0"/>
              </a:rPr>
              <a:t>PFS</a:t>
            </a:r>
          </a:p>
          <a:p>
            <a:r>
              <a:rPr lang="en-US" sz="2000" dirty="0">
                <a:latin typeface="Helvetica" panose="020B0604020202020204" pitchFamily="34" charset="0"/>
                <a:cs typeface="Helvetica" panose="020B0604020202020204" pitchFamily="34" charset="0"/>
              </a:rPr>
              <a:t>FBG</a:t>
            </a:r>
          </a:p>
          <a:p>
            <a:r>
              <a:rPr lang="en-US" sz="2000" dirty="0">
                <a:latin typeface="Helvetica" panose="020B0604020202020204" pitchFamily="34" charset="0"/>
                <a:cs typeface="Helvetica" panose="020B0604020202020204" pitchFamily="34" charset="0"/>
              </a:rPr>
              <a:t>Yield Study</a:t>
            </a:r>
          </a:p>
          <a:p>
            <a:r>
              <a:rPr lang="en-US" sz="2000" dirty="0">
                <a:latin typeface="Helvetica" panose="020B0604020202020204" pitchFamily="34" charset="0"/>
                <a:cs typeface="Helvetica" panose="020B0604020202020204" pitchFamily="34" charset="0"/>
              </a:rPr>
              <a:t>Exhibit A </a:t>
            </a:r>
          </a:p>
        </p:txBody>
      </p:sp>
      <p:sp>
        <p:nvSpPr>
          <p:cNvPr id="50" name="Rectangle 4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the USDA Food Buying Guide for Child Nutrition Programs.">
            <a:extLst>
              <a:ext uri="{FF2B5EF4-FFF2-40B4-BE49-F238E27FC236}">
                <a16:creationId xmlns:a16="http://schemas.microsoft.com/office/drawing/2014/main" id="{363DEFBC-6C7B-48A6-A288-1BE3F645FF57}"/>
              </a:ext>
            </a:extLst>
          </p:cNvPr>
          <p:cNvPicPr>
            <a:picLocks noChangeAspect="1"/>
          </p:cNvPicPr>
          <p:nvPr/>
        </p:nvPicPr>
        <p:blipFill rotWithShape="1">
          <a:blip r:embed="rId3"/>
          <a:srcRect r="4" b="390"/>
          <a:stretch/>
        </p:blipFill>
        <p:spPr>
          <a:xfrm>
            <a:off x="7083423" y="581892"/>
            <a:ext cx="4397433" cy="2518756"/>
          </a:xfrm>
          <a:prstGeom prst="rect">
            <a:avLst/>
          </a:prstGeom>
        </p:spPr>
      </p:pic>
      <p:sp>
        <p:nvSpPr>
          <p:cNvPr id="3" name="Slide Number Placeholder 2">
            <a:extLst>
              <a:ext uri="{FF2B5EF4-FFF2-40B4-BE49-F238E27FC236}">
                <a16:creationId xmlns:a16="http://schemas.microsoft.com/office/drawing/2014/main" id="{3079DE3E-324A-4B1D-89EE-427C5EE54685}"/>
              </a:ext>
            </a:extLst>
          </p:cNvPr>
          <p:cNvSpPr>
            <a:spLocks noGrp="1"/>
          </p:cNvSpPr>
          <p:nvPr>
            <p:ph type="sldNum" sz="quarter" idx="12"/>
          </p:nvPr>
        </p:nvSpPr>
        <p:spPr>
          <a:xfrm>
            <a:off x="9385070" y="6492240"/>
            <a:ext cx="1055716"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04368E1D-52E3-4966-BE27-1CD83C4FFA59}" type="slidenum">
              <a:rPr kumimoji="0" lang="en-US" b="0" i="0" u="none" strike="noStrike" kern="1200" cap="none" spc="0" normalizeH="0" baseline="0" noProof="0" smtClean="0">
                <a:ln>
                  <a:noFill/>
                </a:ln>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20</a:t>
            </a:fld>
            <a:endParaRPr kumimoji="0" lang="en-US" b="0" i="0" u="none" strike="noStrike" kern="1200" cap="none" spc="0" normalizeH="0" baseline="0" noProof="0">
              <a:ln>
                <a:noFill/>
              </a:ln>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screenshot that shows a group of grain items, the ounce equivalents, and the minimum serving size.">
            <a:extLst>
              <a:ext uri="{FF2B5EF4-FFF2-40B4-BE49-F238E27FC236}">
                <a16:creationId xmlns:a16="http://schemas.microsoft.com/office/drawing/2014/main" id="{9EC56421-64B2-4F42-8B01-51080B48A0B9}"/>
              </a:ext>
            </a:extLst>
          </p:cNvPr>
          <p:cNvPicPr>
            <a:picLocks noChangeAspect="1"/>
          </p:cNvPicPr>
          <p:nvPr/>
        </p:nvPicPr>
        <p:blipFill rotWithShape="1">
          <a:blip r:embed="rId4"/>
          <a:srcRect t="8303" r="1" b="8349"/>
          <a:stretch/>
        </p:blipFill>
        <p:spPr>
          <a:xfrm>
            <a:off x="7083423" y="3707894"/>
            <a:ext cx="4395569" cy="2518756"/>
          </a:xfrm>
          <a:prstGeom prst="rect">
            <a:avLst/>
          </a:prstGeom>
        </p:spPr>
      </p:pic>
      <p:pic>
        <p:nvPicPr>
          <p:cNvPr id="5" name="Picture 4" descr="A screenshot that shows the Child Nutrition Label for cheese pizza.">
            <a:extLst>
              <a:ext uri="{FF2B5EF4-FFF2-40B4-BE49-F238E27FC236}">
                <a16:creationId xmlns:a16="http://schemas.microsoft.com/office/drawing/2014/main" id="{C4A0EBEC-E330-93F6-C513-1D0DF3A02F42}"/>
              </a:ext>
            </a:extLst>
          </p:cNvPr>
          <p:cNvPicPr>
            <a:picLocks noChangeAspect="1"/>
          </p:cNvPicPr>
          <p:nvPr/>
        </p:nvPicPr>
        <p:blipFill>
          <a:blip r:embed="rId5"/>
          <a:stretch>
            <a:fillRect/>
          </a:stretch>
        </p:blipFill>
        <p:spPr>
          <a:xfrm>
            <a:off x="2632044" y="4091246"/>
            <a:ext cx="4217642" cy="1269939"/>
          </a:xfrm>
          <a:prstGeom prst="rect">
            <a:avLst/>
          </a:prstGeom>
        </p:spPr>
      </p:pic>
    </p:spTree>
    <p:extLst>
      <p:ext uri="{BB962C8B-B14F-4D97-AF65-F5344CB8AC3E}">
        <p14:creationId xmlns:p14="http://schemas.microsoft.com/office/powerpoint/2010/main" val="1630388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58A6DC77-6412-7B39-B6DF-09FB19664CAB}"/>
              </a:ext>
            </a:extLst>
          </p:cNvPr>
          <p:cNvSpPr>
            <a:spLocks noGrp="1"/>
          </p:cNvSpPr>
          <p:nvPr>
            <p:ph type="title"/>
          </p:nvPr>
        </p:nvSpPr>
        <p:spPr>
          <a:xfrm>
            <a:off x="648037" y="1298448"/>
            <a:ext cx="5895178" cy="4099642"/>
          </a:xfrm>
        </p:spPr>
        <p:txBody>
          <a:bodyPr vert="horz" lIns="91440" tIns="45720" rIns="91440" bIns="45720" rtlCol="0" anchor="b">
            <a:normAutofit/>
          </a:bodyPr>
          <a:lstStyle/>
          <a:p>
            <a:r>
              <a:rPr lang="en-US" sz="5400" kern="1200" dirty="0">
                <a:solidFill>
                  <a:srgbClr val="FFFFFF"/>
                </a:solidFill>
                <a:latin typeface="Helvetica" panose="020B0604020202020204" pitchFamily="34" charset="0"/>
                <a:cs typeface="Helvetica" panose="020B0604020202020204" pitchFamily="34" charset="0"/>
              </a:rPr>
              <a:t>Large Batch Evaluation Phase</a:t>
            </a:r>
          </a:p>
        </p:txBody>
      </p:sp>
      <p:sp>
        <p:nvSpPr>
          <p:cNvPr id="46" name="sketch line 1">
            <a:extLst>
              <a:ext uri="{FF2B5EF4-FFF2-40B4-BE49-F238E27FC236}">
                <a16:creationId xmlns:a16="http://schemas.microsoft.com/office/drawing/2014/main" id="{32C5B66D-E390-4A14-AB60-69626CBF2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626353"/>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ketch line">
            <a:extLst>
              <a:ext uri="{FF2B5EF4-FFF2-40B4-BE49-F238E27FC236}">
                <a16:creationId xmlns:a16="http://schemas.microsoft.com/office/drawing/2014/main" id="{646273DA-F933-4D17-A5FE-B1EF87FD7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653" y="5626353"/>
            <a:ext cx="3479619" cy="18288"/>
          </a:xfrm>
          <a:custGeom>
            <a:avLst/>
            <a:gdLst>
              <a:gd name="connsiteX0" fmla="*/ 0 w 3479619"/>
              <a:gd name="connsiteY0" fmla="*/ 0 h 18288"/>
              <a:gd name="connsiteX1" fmla="*/ 661128 w 3479619"/>
              <a:gd name="connsiteY1" fmla="*/ 0 h 18288"/>
              <a:gd name="connsiteX2" fmla="*/ 1357051 w 3479619"/>
              <a:gd name="connsiteY2" fmla="*/ 0 h 18288"/>
              <a:gd name="connsiteX3" fmla="*/ 2087771 w 3479619"/>
              <a:gd name="connsiteY3" fmla="*/ 0 h 18288"/>
              <a:gd name="connsiteX4" fmla="*/ 2818491 w 3479619"/>
              <a:gd name="connsiteY4" fmla="*/ 0 h 18288"/>
              <a:gd name="connsiteX5" fmla="*/ 3479619 w 3479619"/>
              <a:gd name="connsiteY5" fmla="*/ 0 h 18288"/>
              <a:gd name="connsiteX6" fmla="*/ 3479619 w 3479619"/>
              <a:gd name="connsiteY6" fmla="*/ 18288 h 18288"/>
              <a:gd name="connsiteX7" fmla="*/ 2714103 w 3479619"/>
              <a:gd name="connsiteY7" fmla="*/ 18288 h 18288"/>
              <a:gd name="connsiteX8" fmla="*/ 1948587 w 3479619"/>
              <a:gd name="connsiteY8" fmla="*/ 18288 h 18288"/>
              <a:gd name="connsiteX9" fmla="*/ 1252663 w 3479619"/>
              <a:gd name="connsiteY9" fmla="*/ 18288 h 18288"/>
              <a:gd name="connsiteX10" fmla="*/ 0 w 3479619"/>
              <a:gd name="connsiteY10" fmla="*/ 18288 h 18288"/>
              <a:gd name="connsiteX11" fmla="*/ 0 w 3479619"/>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9619" h="18288" fill="none" extrusionOk="0">
                <a:moveTo>
                  <a:pt x="0" y="0"/>
                </a:moveTo>
                <a:cubicBezTo>
                  <a:pt x="178395" y="-3637"/>
                  <a:pt x="368619" y="-28254"/>
                  <a:pt x="661128" y="0"/>
                </a:cubicBezTo>
                <a:cubicBezTo>
                  <a:pt x="953637" y="28254"/>
                  <a:pt x="1022982" y="-4416"/>
                  <a:pt x="1357051" y="0"/>
                </a:cubicBezTo>
                <a:cubicBezTo>
                  <a:pt x="1691120" y="4416"/>
                  <a:pt x="1729558" y="27777"/>
                  <a:pt x="2087771" y="0"/>
                </a:cubicBezTo>
                <a:cubicBezTo>
                  <a:pt x="2445984" y="-27777"/>
                  <a:pt x="2592094" y="4429"/>
                  <a:pt x="2818491" y="0"/>
                </a:cubicBezTo>
                <a:cubicBezTo>
                  <a:pt x="3044888" y="-4429"/>
                  <a:pt x="3204567" y="26471"/>
                  <a:pt x="3479619" y="0"/>
                </a:cubicBezTo>
                <a:cubicBezTo>
                  <a:pt x="3478910" y="8157"/>
                  <a:pt x="3479206" y="12125"/>
                  <a:pt x="3479619" y="18288"/>
                </a:cubicBezTo>
                <a:cubicBezTo>
                  <a:pt x="3315855" y="-2963"/>
                  <a:pt x="3094885" y="26965"/>
                  <a:pt x="2714103" y="18288"/>
                </a:cubicBezTo>
                <a:cubicBezTo>
                  <a:pt x="2333321" y="9611"/>
                  <a:pt x="2260528" y="-15335"/>
                  <a:pt x="1948587" y="18288"/>
                </a:cubicBezTo>
                <a:cubicBezTo>
                  <a:pt x="1636646" y="51911"/>
                  <a:pt x="1489816" y="46369"/>
                  <a:pt x="1252663" y="18288"/>
                </a:cubicBezTo>
                <a:cubicBezTo>
                  <a:pt x="1015510" y="-9793"/>
                  <a:pt x="519812" y="-12177"/>
                  <a:pt x="0" y="18288"/>
                </a:cubicBezTo>
                <a:cubicBezTo>
                  <a:pt x="-46" y="12483"/>
                  <a:pt x="-203" y="6491"/>
                  <a:pt x="0" y="0"/>
                </a:cubicBezTo>
                <a:close/>
              </a:path>
              <a:path w="3479619" h="18288" stroke="0" extrusionOk="0">
                <a:moveTo>
                  <a:pt x="0" y="0"/>
                </a:moveTo>
                <a:cubicBezTo>
                  <a:pt x="326045" y="25020"/>
                  <a:pt x="425411" y="-17676"/>
                  <a:pt x="661128" y="0"/>
                </a:cubicBezTo>
                <a:cubicBezTo>
                  <a:pt x="896845" y="17676"/>
                  <a:pt x="1124825" y="1478"/>
                  <a:pt x="1252663" y="0"/>
                </a:cubicBezTo>
                <a:cubicBezTo>
                  <a:pt x="1380502" y="-1478"/>
                  <a:pt x="1694914" y="11788"/>
                  <a:pt x="2018179" y="0"/>
                </a:cubicBezTo>
                <a:cubicBezTo>
                  <a:pt x="2341444" y="-11788"/>
                  <a:pt x="2451167" y="12596"/>
                  <a:pt x="2679307" y="0"/>
                </a:cubicBezTo>
                <a:cubicBezTo>
                  <a:pt x="2907447" y="-12596"/>
                  <a:pt x="3094555" y="23821"/>
                  <a:pt x="3479619" y="0"/>
                </a:cubicBezTo>
                <a:cubicBezTo>
                  <a:pt x="3479355" y="4493"/>
                  <a:pt x="3480003" y="9472"/>
                  <a:pt x="3479619" y="18288"/>
                </a:cubicBezTo>
                <a:cubicBezTo>
                  <a:pt x="3311729" y="36782"/>
                  <a:pt x="3015946" y="7938"/>
                  <a:pt x="2783695" y="18288"/>
                </a:cubicBezTo>
                <a:cubicBezTo>
                  <a:pt x="2551444" y="28638"/>
                  <a:pt x="2398767" y="-13940"/>
                  <a:pt x="2018179" y="18288"/>
                </a:cubicBezTo>
                <a:cubicBezTo>
                  <a:pt x="1637591" y="50516"/>
                  <a:pt x="1634873" y="-6356"/>
                  <a:pt x="1426644" y="18288"/>
                </a:cubicBezTo>
                <a:cubicBezTo>
                  <a:pt x="1218415" y="42932"/>
                  <a:pt x="1006973" y="4094"/>
                  <a:pt x="730720" y="18288"/>
                </a:cubicBezTo>
                <a:cubicBezTo>
                  <a:pt x="454467" y="32482"/>
                  <a:pt x="291313" y="3910"/>
                  <a:pt x="0" y="18288"/>
                </a:cubicBezTo>
                <a:cubicBezTo>
                  <a:pt x="843" y="9577"/>
                  <a:pt x="371" y="690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5248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0DB420-B1BA-27C6-4FFF-509F270811CC}"/>
              </a:ext>
            </a:extLst>
          </p:cNvPr>
          <p:cNvSpPr>
            <a:spLocks noGrp="1"/>
          </p:cNvSpPr>
          <p:nvPr>
            <p:ph type="title"/>
          </p:nvPr>
        </p:nvSpPr>
        <p:spPr>
          <a:xfrm>
            <a:off x="4797501" y="329184"/>
            <a:ext cx="6755626" cy="1783080"/>
          </a:xfrm>
        </p:spPr>
        <p:txBody>
          <a:bodyPr anchor="b">
            <a:normAutofit/>
          </a:bodyPr>
          <a:lstStyle/>
          <a:p>
            <a:r>
              <a:rPr lang="en-US" dirty="0">
                <a:latin typeface="Helvetica" panose="020B0604020202020204" pitchFamily="34" charset="0"/>
                <a:cs typeface="Helvetica" panose="020B0604020202020204" pitchFamily="34" charset="0"/>
              </a:rPr>
              <a:t>Steps for Large Batch Evaluation Phase</a:t>
            </a:r>
          </a:p>
        </p:txBody>
      </p:sp>
      <p:pic>
        <p:nvPicPr>
          <p:cNvPr id="7" name="Picture 6" descr="A bowl of pasta on a scale&#10;&#10;Description automatically generated">
            <a:extLst>
              <a:ext uri="{FF2B5EF4-FFF2-40B4-BE49-F238E27FC236}">
                <a16:creationId xmlns:a16="http://schemas.microsoft.com/office/drawing/2014/main" id="{1DC1002D-3F06-3419-0362-4B27C32FE6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822" y="0"/>
            <a:ext cx="2930652" cy="3907536"/>
          </a:xfrm>
          <a:prstGeom prst="rect">
            <a:avLst/>
          </a:prstGeom>
        </p:spPr>
      </p:pic>
      <p:sp>
        <p:nvSpPr>
          <p:cNvPr id="28"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child with finger in mouth">
            <a:extLst>
              <a:ext uri="{FF2B5EF4-FFF2-40B4-BE49-F238E27FC236}">
                <a16:creationId xmlns:a16="http://schemas.microsoft.com/office/drawing/2014/main" id="{EB980709-E9F9-CC4C-E7FD-D4F17D4580B8}"/>
              </a:ext>
            </a:extLst>
          </p:cNvPr>
          <p:cNvPicPr>
            <a:picLocks noChangeAspect="1"/>
          </p:cNvPicPr>
          <p:nvPr/>
        </p:nvPicPr>
        <p:blipFill rotWithShape="1">
          <a:blip r:embed="rId3">
            <a:extLst>
              <a:ext uri="{28A0092B-C50C-407E-A947-70E740481C1C}">
                <a14:useLocalDpi xmlns:a14="http://schemas.microsoft.com/office/drawing/2010/main" val="0"/>
              </a:ext>
            </a:extLst>
          </a:blip>
          <a:srcRect l="3269" r="32269"/>
          <a:stretch/>
        </p:blipFill>
        <p:spPr>
          <a:xfrm>
            <a:off x="1304573" y="4149598"/>
            <a:ext cx="2026861" cy="2098802"/>
          </a:xfrm>
          <a:prstGeom prst="rect">
            <a:avLst/>
          </a:prstGeom>
        </p:spPr>
      </p:pic>
      <p:sp>
        <p:nvSpPr>
          <p:cNvPr id="3" name="Content Placeholder 2">
            <a:extLst>
              <a:ext uri="{FF2B5EF4-FFF2-40B4-BE49-F238E27FC236}">
                <a16:creationId xmlns:a16="http://schemas.microsoft.com/office/drawing/2014/main" id="{3063DCC1-0AB6-9585-E370-C4EE76F2A50D}"/>
              </a:ext>
            </a:extLst>
          </p:cNvPr>
          <p:cNvSpPr>
            <a:spLocks noGrp="1"/>
          </p:cNvSpPr>
          <p:nvPr>
            <p:ph idx="1"/>
          </p:nvPr>
        </p:nvSpPr>
        <p:spPr>
          <a:xfrm>
            <a:off x="4797494" y="2706624"/>
            <a:ext cx="6755626" cy="3803904"/>
          </a:xfrm>
        </p:spPr>
        <p:txBody>
          <a:bodyPr>
            <a:normAutofit/>
          </a:bodyPr>
          <a:lstStyle/>
          <a:p>
            <a:r>
              <a:rPr lang="en-US" sz="1700" dirty="0">
                <a:latin typeface="Helvetica" panose="020B0604020202020204" pitchFamily="34" charset="0"/>
                <a:cs typeface="Helvetica" panose="020B0604020202020204" pitchFamily="34" charset="0"/>
              </a:rPr>
              <a:t>Verify ingredient pan, can, and pack size</a:t>
            </a:r>
          </a:p>
          <a:p>
            <a:r>
              <a:rPr lang="en-US" sz="1700" dirty="0">
                <a:latin typeface="Helvetica" panose="020B0604020202020204" pitchFamily="34" charset="0"/>
                <a:cs typeface="Helvetica" panose="020B0604020202020204" pitchFamily="34" charset="0"/>
              </a:rPr>
              <a:t>Determine recipe quantity serving size</a:t>
            </a:r>
          </a:p>
          <a:p>
            <a:r>
              <a:rPr lang="en-US" sz="1700" dirty="0">
                <a:latin typeface="Helvetica" panose="020B0604020202020204" pitchFamily="34" charset="0"/>
                <a:cs typeface="Helvetica" panose="020B0604020202020204" pitchFamily="34" charset="0"/>
              </a:rPr>
              <a:t>Test large batch recipe</a:t>
            </a:r>
          </a:p>
          <a:p>
            <a:r>
              <a:rPr lang="en-US" sz="1700" dirty="0">
                <a:latin typeface="Helvetica" panose="020B0604020202020204" pitchFamily="34" charset="0"/>
                <a:cs typeface="Helvetica" panose="020B0604020202020204" pitchFamily="34" charset="0"/>
              </a:rPr>
              <a:t>Write quantity preparation, cooking, serving, and leftover instructions</a:t>
            </a:r>
          </a:p>
          <a:p>
            <a:r>
              <a:rPr lang="en-US" sz="1700" dirty="0">
                <a:latin typeface="Helvetica" panose="020B0604020202020204" pitchFamily="34" charset="0"/>
                <a:cs typeface="Helvetica" panose="020B0604020202020204" pitchFamily="34" charset="0"/>
              </a:rPr>
              <a:t>Provide FDA and local Hazard Analysis Critical Control Point (HACCP) requirements</a:t>
            </a:r>
          </a:p>
          <a:p>
            <a:r>
              <a:rPr lang="en-US" sz="1700" dirty="0">
                <a:latin typeface="Helvetica" panose="020B0604020202020204" pitchFamily="34" charset="0"/>
                <a:cs typeface="Helvetica" panose="020B0604020202020204" pitchFamily="34" charset="0"/>
              </a:rPr>
              <a:t>Collect kitchen manager and staff feedback</a:t>
            </a:r>
          </a:p>
          <a:p>
            <a:r>
              <a:rPr lang="en-US" sz="1700" dirty="0">
                <a:latin typeface="Helvetica" panose="020B0604020202020204" pitchFamily="34" charset="0"/>
                <a:cs typeface="Helvetica" panose="020B0604020202020204" pitchFamily="34" charset="0"/>
              </a:rPr>
              <a:t>Identify kitchen staff training needs</a:t>
            </a:r>
          </a:p>
          <a:p>
            <a:r>
              <a:rPr lang="en-US" sz="1700" dirty="0">
                <a:latin typeface="Helvetica" panose="020B0604020202020204" pitchFamily="34" charset="0"/>
                <a:cs typeface="Helvetica" panose="020B0604020202020204" pitchFamily="34" charset="0"/>
              </a:rPr>
              <a:t>Adjust recipe as needed</a:t>
            </a:r>
          </a:p>
          <a:p>
            <a:r>
              <a:rPr lang="en-US" sz="1700" dirty="0">
                <a:latin typeface="Helvetica" panose="020B0604020202020204" pitchFamily="34" charset="0"/>
                <a:cs typeface="Helvetica" panose="020B0604020202020204" pitchFamily="34" charset="0"/>
              </a:rPr>
              <a:t>Conduct taste testing with students</a:t>
            </a:r>
          </a:p>
        </p:txBody>
      </p:sp>
    </p:spTree>
    <p:extLst>
      <p:ext uri="{BB962C8B-B14F-4D97-AF65-F5344CB8AC3E}">
        <p14:creationId xmlns:p14="http://schemas.microsoft.com/office/powerpoint/2010/main" val="4161874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58A6DC77-6412-7B39-B6DF-09FB19664CAB}"/>
              </a:ext>
            </a:extLst>
          </p:cNvPr>
          <p:cNvSpPr>
            <a:spLocks noGrp="1"/>
          </p:cNvSpPr>
          <p:nvPr>
            <p:ph type="title"/>
          </p:nvPr>
        </p:nvSpPr>
        <p:spPr>
          <a:xfrm>
            <a:off x="648037" y="1298448"/>
            <a:ext cx="5895178" cy="4099642"/>
          </a:xfrm>
        </p:spPr>
        <p:txBody>
          <a:bodyPr vert="horz" lIns="91440" tIns="45720" rIns="91440" bIns="45720" rtlCol="0" anchor="b">
            <a:normAutofit/>
          </a:bodyPr>
          <a:lstStyle/>
          <a:p>
            <a:r>
              <a:rPr lang="en-US" sz="6600" kern="1200" dirty="0">
                <a:solidFill>
                  <a:srgbClr val="FFFFFF"/>
                </a:solidFill>
                <a:latin typeface="Helvetica" panose="020B0604020202020204" pitchFamily="34" charset="0"/>
                <a:cs typeface="Helvetica" panose="020B0604020202020204" pitchFamily="34" charset="0"/>
              </a:rPr>
              <a:t>Quantity Adjustment Phase</a:t>
            </a:r>
          </a:p>
        </p:txBody>
      </p:sp>
      <p:sp>
        <p:nvSpPr>
          <p:cNvPr id="63" name="sketch line 1">
            <a:extLst>
              <a:ext uri="{FF2B5EF4-FFF2-40B4-BE49-F238E27FC236}">
                <a16:creationId xmlns:a16="http://schemas.microsoft.com/office/drawing/2014/main" id="{32C5B66D-E390-4A14-AB60-69626CBF2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626353"/>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sketch line">
            <a:extLst>
              <a:ext uri="{FF2B5EF4-FFF2-40B4-BE49-F238E27FC236}">
                <a16:creationId xmlns:a16="http://schemas.microsoft.com/office/drawing/2014/main" id="{646273DA-F933-4D17-A5FE-B1EF87FD7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653" y="5626353"/>
            <a:ext cx="3479619" cy="18288"/>
          </a:xfrm>
          <a:custGeom>
            <a:avLst/>
            <a:gdLst>
              <a:gd name="connsiteX0" fmla="*/ 0 w 3479619"/>
              <a:gd name="connsiteY0" fmla="*/ 0 h 18288"/>
              <a:gd name="connsiteX1" fmla="*/ 661128 w 3479619"/>
              <a:gd name="connsiteY1" fmla="*/ 0 h 18288"/>
              <a:gd name="connsiteX2" fmla="*/ 1357051 w 3479619"/>
              <a:gd name="connsiteY2" fmla="*/ 0 h 18288"/>
              <a:gd name="connsiteX3" fmla="*/ 2087771 w 3479619"/>
              <a:gd name="connsiteY3" fmla="*/ 0 h 18288"/>
              <a:gd name="connsiteX4" fmla="*/ 2818491 w 3479619"/>
              <a:gd name="connsiteY4" fmla="*/ 0 h 18288"/>
              <a:gd name="connsiteX5" fmla="*/ 3479619 w 3479619"/>
              <a:gd name="connsiteY5" fmla="*/ 0 h 18288"/>
              <a:gd name="connsiteX6" fmla="*/ 3479619 w 3479619"/>
              <a:gd name="connsiteY6" fmla="*/ 18288 h 18288"/>
              <a:gd name="connsiteX7" fmla="*/ 2714103 w 3479619"/>
              <a:gd name="connsiteY7" fmla="*/ 18288 h 18288"/>
              <a:gd name="connsiteX8" fmla="*/ 1948587 w 3479619"/>
              <a:gd name="connsiteY8" fmla="*/ 18288 h 18288"/>
              <a:gd name="connsiteX9" fmla="*/ 1252663 w 3479619"/>
              <a:gd name="connsiteY9" fmla="*/ 18288 h 18288"/>
              <a:gd name="connsiteX10" fmla="*/ 0 w 3479619"/>
              <a:gd name="connsiteY10" fmla="*/ 18288 h 18288"/>
              <a:gd name="connsiteX11" fmla="*/ 0 w 3479619"/>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9619" h="18288" fill="none" extrusionOk="0">
                <a:moveTo>
                  <a:pt x="0" y="0"/>
                </a:moveTo>
                <a:cubicBezTo>
                  <a:pt x="178395" y="-3637"/>
                  <a:pt x="368619" y="-28254"/>
                  <a:pt x="661128" y="0"/>
                </a:cubicBezTo>
                <a:cubicBezTo>
                  <a:pt x="953637" y="28254"/>
                  <a:pt x="1022982" y="-4416"/>
                  <a:pt x="1357051" y="0"/>
                </a:cubicBezTo>
                <a:cubicBezTo>
                  <a:pt x="1691120" y="4416"/>
                  <a:pt x="1729558" y="27777"/>
                  <a:pt x="2087771" y="0"/>
                </a:cubicBezTo>
                <a:cubicBezTo>
                  <a:pt x="2445984" y="-27777"/>
                  <a:pt x="2592094" y="4429"/>
                  <a:pt x="2818491" y="0"/>
                </a:cubicBezTo>
                <a:cubicBezTo>
                  <a:pt x="3044888" y="-4429"/>
                  <a:pt x="3204567" y="26471"/>
                  <a:pt x="3479619" y="0"/>
                </a:cubicBezTo>
                <a:cubicBezTo>
                  <a:pt x="3478910" y="8157"/>
                  <a:pt x="3479206" y="12125"/>
                  <a:pt x="3479619" y="18288"/>
                </a:cubicBezTo>
                <a:cubicBezTo>
                  <a:pt x="3315855" y="-2963"/>
                  <a:pt x="3094885" y="26965"/>
                  <a:pt x="2714103" y="18288"/>
                </a:cubicBezTo>
                <a:cubicBezTo>
                  <a:pt x="2333321" y="9611"/>
                  <a:pt x="2260528" y="-15335"/>
                  <a:pt x="1948587" y="18288"/>
                </a:cubicBezTo>
                <a:cubicBezTo>
                  <a:pt x="1636646" y="51911"/>
                  <a:pt x="1489816" y="46369"/>
                  <a:pt x="1252663" y="18288"/>
                </a:cubicBezTo>
                <a:cubicBezTo>
                  <a:pt x="1015510" y="-9793"/>
                  <a:pt x="519812" y="-12177"/>
                  <a:pt x="0" y="18288"/>
                </a:cubicBezTo>
                <a:cubicBezTo>
                  <a:pt x="-46" y="12483"/>
                  <a:pt x="-203" y="6491"/>
                  <a:pt x="0" y="0"/>
                </a:cubicBezTo>
                <a:close/>
              </a:path>
              <a:path w="3479619" h="18288" stroke="0" extrusionOk="0">
                <a:moveTo>
                  <a:pt x="0" y="0"/>
                </a:moveTo>
                <a:cubicBezTo>
                  <a:pt x="326045" y="25020"/>
                  <a:pt x="425411" y="-17676"/>
                  <a:pt x="661128" y="0"/>
                </a:cubicBezTo>
                <a:cubicBezTo>
                  <a:pt x="896845" y="17676"/>
                  <a:pt x="1124825" y="1478"/>
                  <a:pt x="1252663" y="0"/>
                </a:cubicBezTo>
                <a:cubicBezTo>
                  <a:pt x="1380502" y="-1478"/>
                  <a:pt x="1694914" y="11788"/>
                  <a:pt x="2018179" y="0"/>
                </a:cubicBezTo>
                <a:cubicBezTo>
                  <a:pt x="2341444" y="-11788"/>
                  <a:pt x="2451167" y="12596"/>
                  <a:pt x="2679307" y="0"/>
                </a:cubicBezTo>
                <a:cubicBezTo>
                  <a:pt x="2907447" y="-12596"/>
                  <a:pt x="3094555" y="23821"/>
                  <a:pt x="3479619" y="0"/>
                </a:cubicBezTo>
                <a:cubicBezTo>
                  <a:pt x="3479355" y="4493"/>
                  <a:pt x="3480003" y="9472"/>
                  <a:pt x="3479619" y="18288"/>
                </a:cubicBezTo>
                <a:cubicBezTo>
                  <a:pt x="3311729" y="36782"/>
                  <a:pt x="3015946" y="7938"/>
                  <a:pt x="2783695" y="18288"/>
                </a:cubicBezTo>
                <a:cubicBezTo>
                  <a:pt x="2551444" y="28638"/>
                  <a:pt x="2398767" y="-13940"/>
                  <a:pt x="2018179" y="18288"/>
                </a:cubicBezTo>
                <a:cubicBezTo>
                  <a:pt x="1637591" y="50516"/>
                  <a:pt x="1634873" y="-6356"/>
                  <a:pt x="1426644" y="18288"/>
                </a:cubicBezTo>
                <a:cubicBezTo>
                  <a:pt x="1218415" y="42932"/>
                  <a:pt x="1006973" y="4094"/>
                  <a:pt x="730720" y="18288"/>
                </a:cubicBezTo>
                <a:cubicBezTo>
                  <a:pt x="454467" y="32482"/>
                  <a:pt x="291313" y="3910"/>
                  <a:pt x="0" y="18288"/>
                </a:cubicBezTo>
                <a:cubicBezTo>
                  <a:pt x="843" y="9577"/>
                  <a:pt x="371" y="690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07675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B2D059-2B73-00F6-33E5-79CA956F254C}"/>
              </a:ext>
            </a:extLst>
          </p:cNvPr>
          <p:cNvSpPr>
            <a:spLocks noGrp="1"/>
          </p:cNvSpPr>
          <p:nvPr>
            <p:ph type="title"/>
          </p:nvPr>
        </p:nvSpPr>
        <p:spPr>
          <a:xfrm>
            <a:off x="841248" y="548640"/>
            <a:ext cx="3600860" cy="5431536"/>
          </a:xfrm>
        </p:spPr>
        <p:txBody>
          <a:bodyPr>
            <a:normAutofit/>
          </a:bodyPr>
          <a:lstStyle/>
          <a:p>
            <a:r>
              <a:rPr lang="en-US" sz="4800" dirty="0">
                <a:latin typeface="Helvetica" panose="020B0604020202020204" pitchFamily="34" charset="0"/>
                <a:cs typeface="Helvetica" panose="020B0604020202020204" pitchFamily="34" charset="0"/>
              </a:rPr>
              <a:t>Steps for Quantity Adjustment Phase</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B1D7CEA-D9F1-8ACA-CBCE-3FB180774ACC}"/>
              </a:ext>
            </a:extLst>
          </p:cNvPr>
          <p:cNvSpPr>
            <a:spLocks noGrp="1"/>
          </p:cNvSpPr>
          <p:nvPr>
            <p:ph idx="1"/>
          </p:nvPr>
        </p:nvSpPr>
        <p:spPr>
          <a:xfrm>
            <a:off x="5126418" y="552091"/>
            <a:ext cx="6224335" cy="5431536"/>
          </a:xfrm>
        </p:spPr>
        <p:txBody>
          <a:bodyPr anchor="ctr">
            <a:normAutofit/>
          </a:bodyPr>
          <a:lstStyle/>
          <a:p>
            <a:r>
              <a:rPr lang="en-US" sz="2200" dirty="0">
                <a:latin typeface="Helvetica" panose="020B0604020202020204" pitchFamily="34" charset="0"/>
                <a:cs typeface="Helvetica" panose="020B0604020202020204" pitchFamily="34" charset="0"/>
              </a:rPr>
              <a:t>Adjust according to large batch evaluation phase results</a:t>
            </a:r>
          </a:p>
          <a:p>
            <a:r>
              <a:rPr lang="en-US" sz="2200" dirty="0">
                <a:latin typeface="Helvetica" panose="020B0604020202020204" pitchFamily="34" charset="0"/>
                <a:cs typeface="Helvetica" panose="020B0604020202020204" pitchFamily="34" charset="0"/>
              </a:rPr>
              <a:t>Conduct nutrient analysis</a:t>
            </a:r>
          </a:p>
          <a:p>
            <a:r>
              <a:rPr lang="en-US" sz="2200" dirty="0">
                <a:latin typeface="Helvetica" panose="020B0604020202020204" pitchFamily="34" charset="0"/>
                <a:cs typeface="Helvetica" panose="020B0604020202020204" pitchFamily="34" charset="0"/>
              </a:rPr>
              <a:t>Refine all aspects of the recipe</a:t>
            </a:r>
          </a:p>
          <a:p>
            <a:r>
              <a:rPr lang="en-US" sz="2200" dirty="0">
                <a:latin typeface="Helvetica" panose="020B0604020202020204" pitchFamily="34" charset="0"/>
                <a:cs typeface="Helvetica" panose="020B0604020202020204" pitchFamily="34" charset="0"/>
              </a:rPr>
              <a:t>Provide photos and videos with directions, if applicable</a:t>
            </a:r>
          </a:p>
          <a:p>
            <a:r>
              <a:rPr lang="en-US" sz="2200" dirty="0">
                <a:latin typeface="Helvetica" panose="020B0604020202020204" pitchFamily="34" charset="0"/>
                <a:cs typeface="Helvetica" panose="020B0604020202020204" pitchFamily="34" charset="0"/>
              </a:rPr>
              <a:t>Predict and recommend possible substitutions</a:t>
            </a:r>
          </a:p>
          <a:p>
            <a:r>
              <a:rPr lang="en-US" sz="2200" dirty="0">
                <a:latin typeface="Helvetica" panose="020B0604020202020204" pitchFamily="34" charset="0"/>
                <a:cs typeface="Helvetica" panose="020B0604020202020204" pitchFamily="34" charset="0"/>
              </a:rPr>
              <a:t>Develop and conduct kitchen training</a:t>
            </a:r>
          </a:p>
          <a:p>
            <a:r>
              <a:rPr lang="en-US" sz="2200" dirty="0">
                <a:latin typeface="Helvetica" panose="020B0604020202020204" pitchFamily="34" charset="0"/>
                <a:cs typeface="Helvetica" panose="020B0604020202020204" pitchFamily="34" charset="0"/>
              </a:rPr>
              <a:t>Add recipe to menus</a:t>
            </a:r>
          </a:p>
          <a:p>
            <a:r>
              <a:rPr lang="en-US" sz="2200" dirty="0">
                <a:latin typeface="Helvetica" panose="020B0604020202020204" pitchFamily="34" charset="0"/>
                <a:cs typeface="Helvetica" panose="020B0604020202020204" pitchFamily="34" charset="0"/>
              </a:rPr>
              <a:t>Market new recipes</a:t>
            </a:r>
          </a:p>
          <a:p>
            <a:r>
              <a:rPr lang="en-US" sz="2200" dirty="0">
                <a:latin typeface="Helvetica" panose="020B0604020202020204" pitchFamily="34" charset="0"/>
                <a:cs typeface="Helvetica" panose="020B0604020202020204" pitchFamily="34" charset="0"/>
              </a:rPr>
              <a:t>Include nutrition education</a:t>
            </a:r>
          </a:p>
        </p:txBody>
      </p:sp>
    </p:spTree>
    <p:extLst>
      <p:ext uri="{BB962C8B-B14F-4D97-AF65-F5344CB8AC3E}">
        <p14:creationId xmlns:p14="http://schemas.microsoft.com/office/powerpoint/2010/main" val="2459436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51A0227-072A-4F5F-928C-E2C3E5CC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E6F969-1418-0EC7-5293-5B57246FD0A6}"/>
              </a:ext>
            </a:extLst>
          </p:cNvPr>
          <p:cNvSpPr>
            <a:spLocks noGrp="1"/>
          </p:cNvSpPr>
          <p:nvPr>
            <p:ph type="title"/>
          </p:nvPr>
        </p:nvSpPr>
        <p:spPr>
          <a:xfrm>
            <a:off x="630936" y="4440365"/>
            <a:ext cx="4245864" cy="1722691"/>
          </a:xfrm>
        </p:spPr>
        <p:txBody>
          <a:bodyPr anchor="ctr">
            <a:normAutofit fontScale="90000"/>
          </a:bodyPr>
          <a:lstStyle/>
          <a:p>
            <a:r>
              <a:rPr lang="en-US" sz="4200" dirty="0">
                <a:latin typeface="Helvetica" panose="020B0604020202020204" pitchFamily="34" charset="0"/>
                <a:cs typeface="Helvetica" panose="020B0604020202020204" pitchFamily="34" charset="0"/>
              </a:rPr>
              <a:t>Standardization that Makes Sense</a:t>
            </a:r>
          </a:p>
        </p:txBody>
      </p:sp>
      <p:pic>
        <p:nvPicPr>
          <p:cNvPr id="5" name="Google Shape;920;p66" descr="A spoodle and perforated spoodle.">
            <a:extLst>
              <a:ext uri="{FF2B5EF4-FFF2-40B4-BE49-F238E27FC236}">
                <a16:creationId xmlns:a16="http://schemas.microsoft.com/office/drawing/2014/main" id="{1F0E6D77-E264-B244-9B53-CF117422A543}"/>
              </a:ext>
            </a:extLst>
          </p:cNvPr>
          <p:cNvPicPr preferRelativeResize="0"/>
          <p:nvPr/>
        </p:nvPicPr>
        <p:blipFill rotWithShape="1">
          <a:blip r:embed="rId3"/>
          <a:srcRect l="20776" t="3736" r="14777" b="218"/>
          <a:stretch/>
        </p:blipFill>
        <p:spPr>
          <a:xfrm>
            <a:off x="1225061" y="320040"/>
            <a:ext cx="3947630" cy="3927031"/>
          </a:xfrm>
          <a:prstGeom prst="rect">
            <a:avLst/>
          </a:prstGeom>
          <a:noFill/>
        </p:spPr>
      </p:pic>
      <p:pic>
        <p:nvPicPr>
          <p:cNvPr id="4" name="Google Shape;919;p66" descr="Scoops of various sizes.">
            <a:extLst>
              <a:ext uri="{FF2B5EF4-FFF2-40B4-BE49-F238E27FC236}">
                <a16:creationId xmlns:a16="http://schemas.microsoft.com/office/drawing/2014/main" id="{7E9D529C-2880-DB91-0FE5-B7FC48294207}"/>
              </a:ext>
            </a:extLst>
          </p:cNvPr>
          <p:cNvPicPr preferRelativeResize="0"/>
          <p:nvPr/>
        </p:nvPicPr>
        <p:blipFill rotWithShape="1">
          <a:blip r:embed="rId4"/>
          <a:srcRect t="11056" b="14337"/>
          <a:stretch/>
        </p:blipFill>
        <p:spPr>
          <a:xfrm rot="10800000">
            <a:off x="6254496" y="1161042"/>
            <a:ext cx="5471160" cy="2245026"/>
          </a:xfrm>
          <a:prstGeom prst="rect">
            <a:avLst/>
          </a:prstGeom>
          <a:noFill/>
        </p:spPr>
      </p:pic>
      <p:sp>
        <p:nvSpPr>
          <p:cNvPr id="19" name="sketchy line">
            <a:extLst>
              <a:ext uri="{FF2B5EF4-FFF2-40B4-BE49-F238E27FC236}">
                <a16:creationId xmlns:a16="http://schemas.microsoft.com/office/drawing/2014/main" id="{35D99776-4B38-47DF-A302-11AD9AF87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37304" y="529256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DCF7886-A04A-0B86-781F-5A76F8C55E20}"/>
              </a:ext>
            </a:extLst>
          </p:cNvPr>
          <p:cNvSpPr>
            <a:spLocks noGrp="1"/>
          </p:cNvSpPr>
          <p:nvPr>
            <p:ph idx="1"/>
          </p:nvPr>
        </p:nvSpPr>
        <p:spPr>
          <a:xfrm>
            <a:off x="5333999" y="4440365"/>
            <a:ext cx="6214871" cy="1722691"/>
          </a:xfrm>
        </p:spPr>
        <p:txBody>
          <a:bodyPr anchor="ctr">
            <a:normAutofit/>
          </a:bodyPr>
          <a:lstStyle/>
          <a:p>
            <a:r>
              <a:rPr lang="en-US" sz="2200" dirty="0">
                <a:latin typeface="Helvetica" panose="020B0604020202020204" pitchFamily="34" charset="0"/>
                <a:cs typeface="Helvetica" panose="020B0604020202020204" pitchFamily="34" charset="0"/>
              </a:rPr>
              <a:t>How many servings per pan, pack, can sizes</a:t>
            </a:r>
          </a:p>
          <a:p>
            <a:r>
              <a:rPr lang="en-US" sz="2200" dirty="0">
                <a:latin typeface="Helvetica" panose="020B0604020202020204" pitchFamily="34" charset="0"/>
                <a:cs typeface="Helvetica" panose="020B0604020202020204" pitchFamily="34" charset="0"/>
              </a:rPr>
              <a:t>Calculating servings per pan </a:t>
            </a:r>
          </a:p>
          <a:p>
            <a:r>
              <a:rPr lang="en-US" sz="2200" dirty="0">
                <a:latin typeface="Helvetica" panose="020B0604020202020204" pitchFamily="34" charset="0"/>
                <a:cs typeface="Helvetica" panose="020B0604020202020204" pitchFamily="34" charset="0"/>
              </a:rPr>
              <a:t>What’s The Scoop</a:t>
            </a:r>
          </a:p>
        </p:txBody>
      </p:sp>
    </p:spTree>
    <p:extLst>
      <p:ext uri="{BB962C8B-B14F-4D97-AF65-F5344CB8AC3E}">
        <p14:creationId xmlns:p14="http://schemas.microsoft.com/office/powerpoint/2010/main" val="2292187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9F78-BF1B-CD2F-8D7C-9628C4CFD036}"/>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Variations of the Same Recipe</a:t>
            </a:r>
          </a:p>
        </p:txBody>
      </p:sp>
      <p:sp>
        <p:nvSpPr>
          <p:cNvPr id="3" name="Content Placeholder 2">
            <a:extLst>
              <a:ext uri="{FF2B5EF4-FFF2-40B4-BE49-F238E27FC236}">
                <a16:creationId xmlns:a16="http://schemas.microsoft.com/office/drawing/2014/main" id="{07BAB8AB-75B6-0C51-1C7A-9AC62F1E37BD}"/>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This may even be something simple like blender and immersion blenders</a:t>
            </a:r>
          </a:p>
          <a:p>
            <a:r>
              <a:rPr lang="en-US" dirty="0">
                <a:latin typeface="Helvetica" panose="020B0604020202020204" pitchFamily="34" charset="0"/>
                <a:cs typeface="Helvetica" panose="020B0604020202020204" pitchFamily="34" charset="0"/>
              </a:rPr>
              <a:t>Browning ground beef in the oven or tilt skillet</a:t>
            </a:r>
          </a:p>
          <a:p>
            <a:r>
              <a:rPr lang="en-US" dirty="0">
                <a:latin typeface="Helvetica" panose="020B0604020202020204" pitchFamily="34" charset="0"/>
                <a:cs typeface="Helvetica" panose="020B0604020202020204" pitchFamily="34" charset="0"/>
              </a:rPr>
              <a:t>Cooking pasta in steamer or kettle </a:t>
            </a:r>
          </a:p>
          <a:p>
            <a:r>
              <a:rPr lang="en-US" dirty="0">
                <a:latin typeface="Helvetica" panose="020B0604020202020204" pitchFamily="34" charset="0"/>
                <a:cs typeface="Helvetica" panose="020B0604020202020204" pitchFamily="34" charset="0"/>
              </a:rPr>
              <a:t>Recipes for substitutions (canned corn vs frozen corn)</a:t>
            </a:r>
          </a:p>
        </p:txBody>
      </p:sp>
      <p:cxnSp>
        <p:nvCxnSpPr>
          <p:cNvPr id="5" name="Straight Connector 4">
            <a:extLst>
              <a:ext uri="{FF2B5EF4-FFF2-40B4-BE49-F238E27FC236}">
                <a16:creationId xmlns:a16="http://schemas.microsoft.com/office/drawing/2014/main" id="{23B9588D-2956-86C5-6129-0CDB7B498151}"/>
              </a:ext>
              <a:ext uri="{C183D7F6-B498-43B3-948B-1728B52AA6E4}">
                <adec:decorative xmlns:adec="http://schemas.microsoft.com/office/drawing/2017/decorative" val="1"/>
              </a:ext>
            </a:extLst>
          </p:cNvPr>
          <p:cNvCxnSpPr/>
          <p:nvPr/>
        </p:nvCxnSpPr>
        <p:spPr>
          <a:xfrm>
            <a:off x="604434" y="1503336"/>
            <a:ext cx="1087981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30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58A6DC77-6412-7B39-B6DF-09FB19664CAB}"/>
              </a:ext>
            </a:extLst>
          </p:cNvPr>
          <p:cNvSpPr>
            <a:spLocks noGrp="1"/>
          </p:cNvSpPr>
          <p:nvPr>
            <p:ph type="title"/>
          </p:nvPr>
        </p:nvSpPr>
        <p:spPr>
          <a:xfrm>
            <a:off x="648037" y="1298448"/>
            <a:ext cx="5895178" cy="4099642"/>
          </a:xfrm>
        </p:spPr>
        <p:txBody>
          <a:bodyPr vert="horz" lIns="91440" tIns="45720" rIns="91440" bIns="45720" rtlCol="0" anchor="b">
            <a:normAutofit/>
          </a:bodyPr>
          <a:lstStyle/>
          <a:p>
            <a:r>
              <a:rPr lang="en-US" sz="6600" kern="1200" dirty="0">
                <a:solidFill>
                  <a:srgbClr val="FFFFFF"/>
                </a:solidFill>
                <a:latin typeface="Helvetica" panose="020B0604020202020204" pitchFamily="34" charset="0"/>
                <a:cs typeface="Helvetica" panose="020B0604020202020204" pitchFamily="34" charset="0"/>
              </a:rPr>
              <a:t>Marketing</a:t>
            </a:r>
          </a:p>
        </p:txBody>
      </p:sp>
      <p:sp>
        <p:nvSpPr>
          <p:cNvPr id="63" name="sketch line 1">
            <a:extLst>
              <a:ext uri="{FF2B5EF4-FFF2-40B4-BE49-F238E27FC236}">
                <a16:creationId xmlns:a16="http://schemas.microsoft.com/office/drawing/2014/main" id="{32C5B66D-E390-4A14-AB60-69626CBF2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626353"/>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sketch line">
            <a:extLst>
              <a:ext uri="{FF2B5EF4-FFF2-40B4-BE49-F238E27FC236}">
                <a16:creationId xmlns:a16="http://schemas.microsoft.com/office/drawing/2014/main" id="{646273DA-F933-4D17-A5FE-B1EF87FD7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653" y="5626353"/>
            <a:ext cx="3479619" cy="18288"/>
          </a:xfrm>
          <a:custGeom>
            <a:avLst/>
            <a:gdLst>
              <a:gd name="connsiteX0" fmla="*/ 0 w 3479619"/>
              <a:gd name="connsiteY0" fmla="*/ 0 h 18288"/>
              <a:gd name="connsiteX1" fmla="*/ 661128 w 3479619"/>
              <a:gd name="connsiteY1" fmla="*/ 0 h 18288"/>
              <a:gd name="connsiteX2" fmla="*/ 1357051 w 3479619"/>
              <a:gd name="connsiteY2" fmla="*/ 0 h 18288"/>
              <a:gd name="connsiteX3" fmla="*/ 2087771 w 3479619"/>
              <a:gd name="connsiteY3" fmla="*/ 0 h 18288"/>
              <a:gd name="connsiteX4" fmla="*/ 2818491 w 3479619"/>
              <a:gd name="connsiteY4" fmla="*/ 0 h 18288"/>
              <a:gd name="connsiteX5" fmla="*/ 3479619 w 3479619"/>
              <a:gd name="connsiteY5" fmla="*/ 0 h 18288"/>
              <a:gd name="connsiteX6" fmla="*/ 3479619 w 3479619"/>
              <a:gd name="connsiteY6" fmla="*/ 18288 h 18288"/>
              <a:gd name="connsiteX7" fmla="*/ 2714103 w 3479619"/>
              <a:gd name="connsiteY7" fmla="*/ 18288 h 18288"/>
              <a:gd name="connsiteX8" fmla="*/ 1948587 w 3479619"/>
              <a:gd name="connsiteY8" fmla="*/ 18288 h 18288"/>
              <a:gd name="connsiteX9" fmla="*/ 1252663 w 3479619"/>
              <a:gd name="connsiteY9" fmla="*/ 18288 h 18288"/>
              <a:gd name="connsiteX10" fmla="*/ 0 w 3479619"/>
              <a:gd name="connsiteY10" fmla="*/ 18288 h 18288"/>
              <a:gd name="connsiteX11" fmla="*/ 0 w 3479619"/>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9619" h="18288" fill="none" extrusionOk="0">
                <a:moveTo>
                  <a:pt x="0" y="0"/>
                </a:moveTo>
                <a:cubicBezTo>
                  <a:pt x="178395" y="-3637"/>
                  <a:pt x="368619" y="-28254"/>
                  <a:pt x="661128" y="0"/>
                </a:cubicBezTo>
                <a:cubicBezTo>
                  <a:pt x="953637" y="28254"/>
                  <a:pt x="1022982" y="-4416"/>
                  <a:pt x="1357051" y="0"/>
                </a:cubicBezTo>
                <a:cubicBezTo>
                  <a:pt x="1691120" y="4416"/>
                  <a:pt x="1729558" y="27777"/>
                  <a:pt x="2087771" y="0"/>
                </a:cubicBezTo>
                <a:cubicBezTo>
                  <a:pt x="2445984" y="-27777"/>
                  <a:pt x="2592094" y="4429"/>
                  <a:pt x="2818491" y="0"/>
                </a:cubicBezTo>
                <a:cubicBezTo>
                  <a:pt x="3044888" y="-4429"/>
                  <a:pt x="3204567" y="26471"/>
                  <a:pt x="3479619" y="0"/>
                </a:cubicBezTo>
                <a:cubicBezTo>
                  <a:pt x="3478910" y="8157"/>
                  <a:pt x="3479206" y="12125"/>
                  <a:pt x="3479619" y="18288"/>
                </a:cubicBezTo>
                <a:cubicBezTo>
                  <a:pt x="3315855" y="-2963"/>
                  <a:pt x="3094885" y="26965"/>
                  <a:pt x="2714103" y="18288"/>
                </a:cubicBezTo>
                <a:cubicBezTo>
                  <a:pt x="2333321" y="9611"/>
                  <a:pt x="2260528" y="-15335"/>
                  <a:pt x="1948587" y="18288"/>
                </a:cubicBezTo>
                <a:cubicBezTo>
                  <a:pt x="1636646" y="51911"/>
                  <a:pt x="1489816" y="46369"/>
                  <a:pt x="1252663" y="18288"/>
                </a:cubicBezTo>
                <a:cubicBezTo>
                  <a:pt x="1015510" y="-9793"/>
                  <a:pt x="519812" y="-12177"/>
                  <a:pt x="0" y="18288"/>
                </a:cubicBezTo>
                <a:cubicBezTo>
                  <a:pt x="-46" y="12483"/>
                  <a:pt x="-203" y="6491"/>
                  <a:pt x="0" y="0"/>
                </a:cubicBezTo>
                <a:close/>
              </a:path>
              <a:path w="3479619" h="18288" stroke="0" extrusionOk="0">
                <a:moveTo>
                  <a:pt x="0" y="0"/>
                </a:moveTo>
                <a:cubicBezTo>
                  <a:pt x="326045" y="25020"/>
                  <a:pt x="425411" y="-17676"/>
                  <a:pt x="661128" y="0"/>
                </a:cubicBezTo>
                <a:cubicBezTo>
                  <a:pt x="896845" y="17676"/>
                  <a:pt x="1124825" y="1478"/>
                  <a:pt x="1252663" y="0"/>
                </a:cubicBezTo>
                <a:cubicBezTo>
                  <a:pt x="1380502" y="-1478"/>
                  <a:pt x="1694914" y="11788"/>
                  <a:pt x="2018179" y="0"/>
                </a:cubicBezTo>
                <a:cubicBezTo>
                  <a:pt x="2341444" y="-11788"/>
                  <a:pt x="2451167" y="12596"/>
                  <a:pt x="2679307" y="0"/>
                </a:cubicBezTo>
                <a:cubicBezTo>
                  <a:pt x="2907447" y="-12596"/>
                  <a:pt x="3094555" y="23821"/>
                  <a:pt x="3479619" y="0"/>
                </a:cubicBezTo>
                <a:cubicBezTo>
                  <a:pt x="3479355" y="4493"/>
                  <a:pt x="3480003" y="9472"/>
                  <a:pt x="3479619" y="18288"/>
                </a:cubicBezTo>
                <a:cubicBezTo>
                  <a:pt x="3311729" y="36782"/>
                  <a:pt x="3015946" y="7938"/>
                  <a:pt x="2783695" y="18288"/>
                </a:cubicBezTo>
                <a:cubicBezTo>
                  <a:pt x="2551444" y="28638"/>
                  <a:pt x="2398767" y="-13940"/>
                  <a:pt x="2018179" y="18288"/>
                </a:cubicBezTo>
                <a:cubicBezTo>
                  <a:pt x="1637591" y="50516"/>
                  <a:pt x="1634873" y="-6356"/>
                  <a:pt x="1426644" y="18288"/>
                </a:cubicBezTo>
                <a:cubicBezTo>
                  <a:pt x="1218415" y="42932"/>
                  <a:pt x="1006973" y="4094"/>
                  <a:pt x="730720" y="18288"/>
                </a:cubicBezTo>
                <a:cubicBezTo>
                  <a:pt x="454467" y="32482"/>
                  <a:pt x="291313" y="3910"/>
                  <a:pt x="0" y="18288"/>
                </a:cubicBezTo>
                <a:cubicBezTo>
                  <a:pt x="843" y="9577"/>
                  <a:pt x="371" y="690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91200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A54590-C0AC-4EC2-A5D8-1CFFA9ADF8B8}"/>
              </a:ext>
            </a:extLst>
          </p:cNvPr>
          <p:cNvSpPr>
            <a:spLocks noGrp="1"/>
          </p:cNvSpPr>
          <p:nvPr>
            <p:ph type="title"/>
          </p:nvPr>
        </p:nvSpPr>
        <p:spPr>
          <a:xfrm>
            <a:off x="640080" y="325369"/>
            <a:ext cx="4368602" cy="1956841"/>
          </a:xfrm>
        </p:spPr>
        <p:txBody>
          <a:bodyPr anchor="b">
            <a:normAutofit/>
          </a:bodyPr>
          <a:lstStyle/>
          <a:p>
            <a:r>
              <a:rPr lang="en-US" sz="4000" dirty="0">
                <a:latin typeface="Helvetica" panose="020B0604020202020204" pitchFamily="34" charset="0"/>
                <a:cs typeface="Helvetica" panose="020B0604020202020204" pitchFamily="34" charset="0"/>
              </a:rPr>
              <a:t>Create a Department Brand</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C9C005-D3C6-1FBB-DE1E-6134704142EB}"/>
              </a:ext>
            </a:extLst>
          </p:cNvPr>
          <p:cNvSpPr>
            <a:spLocks noGrp="1"/>
          </p:cNvSpPr>
          <p:nvPr>
            <p:ph idx="1"/>
          </p:nvPr>
        </p:nvSpPr>
        <p:spPr>
          <a:xfrm>
            <a:off x="640080" y="2872899"/>
            <a:ext cx="4243589" cy="3659732"/>
          </a:xfrm>
        </p:spPr>
        <p:txBody>
          <a:bodyPr>
            <a:normAutofit/>
          </a:bodyPr>
          <a:lstStyle/>
          <a:p>
            <a:r>
              <a:rPr lang="en-US" sz="2200" dirty="0">
                <a:latin typeface="Helvetica" panose="020B0604020202020204" pitchFamily="34" charset="0"/>
                <a:cs typeface="Helvetica" panose="020B0604020202020204" pitchFamily="34" charset="0"/>
              </a:rPr>
              <a:t>Mission statement</a:t>
            </a:r>
          </a:p>
          <a:p>
            <a:r>
              <a:rPr lang="en-US" sz="2200" dirty="0">
                <a:latin typeface="Helvetica" panose="020B0604020202020204" pitchFamily="34" charset="0"/>
                <a:cs typeface="Helvetica" panose="020B0604020202020204" pitchFamily="34" charset="0"/>
              </a:rPr>
              <a:t>Vision</a:t>
            </a:r>
          </a:p>
          <a:p>
            <a:r>
              <a:rPr lang="en-US" sz="2200" dirty="0">
                <a:latin typeface="Helvetica" panose="020B0604020202020204" pitchFamily="34" charset="0"/>
                <a:cs typeface="Helvetica" panose="020B0604020202020204" pitchFamily="34" charset="0"/>
              </a:rPr>
              <a:t>Logo (if school division allows)</a:t>
            </a:r>
          </a:p>
          <a:p>
            <a:r>
              <a:rPr lang="en-US" sz="2200" dirty="0">
                <a:latin typeface="Helvetica" panose="020B0604020202020204" pitchFamily="34" charset="0"/>
                <a:cs typeface="Helvetica" panose="020B0604020202020204" pitchFamily="34" charset="0"/>
              </a:rPr>
              <a:t>Colors and fonts</a:t>
            </a:r>
          </a:p>
          <a:p>
            <a:r>
              <a:rPr lang="en-US" sz="2200" dirty="0">
                <a:latin typeface="Helvetica" panose="020B0604020202020204" pitchFamily="34" charset="0"/>
                <a:cs typeface="Helvetica" panose="020B0604020202020204" pitchFamily="34" charset="0"/>
              </a:rPr>
              <a:t>Staff uniforms/standard of dress</a:t>
            </a:r>
          </a:p>
          <a:p>
            <a:r>
              <a:rPr lang="en-US" sz="2200" dirty="0">
                <a:latin typeface="Helvetica" panose="020B0604020202020204" pitchFamily="34" charset="0"/>
                <a:cs typeface="Helvetica" panose="020B0604020202020204" pitchFamily="34" charset="0"/>
              </a:rPr>
              <a:t>Department catch phrases or tag lines</a:t>
            </a:r>
          </a:p>
        </p:txBody>
      </p:sp>
      <p:pic>
        <p:nvPicPr>
          <p:cNvPr id="5" name="Picture 4" descr="A plated Chipotle Chicken Bowl with rice, black beans, chicken, shredded cheese, corn, pico de gallo, guacamole, and sour cream, next to a sign that says &quot;Level Up: Chipotle Chicken Bowl&quot;. The sign instructs students on how to build their bowl with Levels 1, Level 2: Pico de gallo, Level 3: Esquites, Level 4: Guacamole, Level 5: Greek yogurt/sour cream, and a picture that shows when each ingredient is added to the bowl.">
            <a:extLst>
              <a:ext uri="{FF2B5EF4-FFF2-40B4-BE49-F238E27FC236}">
                <a16:creationId xmlns:a16="http://schemas.microsoft.com/office/drawing/2014/main" id="{D9E4D391-F527-2CC8-39A7-A261480F3D7C}"/>
              </a:ext>
            </a:extLst>
          </p:cNvPr>
          <p:cNvPicPr>
            <a:picLocks noChangeAspect="1"/>
          </p:cNvPicPr>
          <p:nvPr/>
        </p:nvPicPr>
        <p:blipFill rotWithShape="1">
          <a:blip r:embed="rId2">
            <a:extLst>
              <a:ext uri="{28A0092B-C50C-407E-A947-70E740481C1C}">
                <a14:useLocalDpi xmlns:a14="http://schemas.microsoft.com/office/drawing/2010/main" val="0"/>
              </a:ext>
            </a:extLst>
          </a:blip>
          <a:srcRect t="2559" b="646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23606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0CF4FC-B33B-D6A4-55FD-568963F70241}"/>
              </a:ext>
            </a:extLst>
          </p:cNvPr>
          <p:cNvSpPr>
            <a:spLocks noGrp="1"/>
          </p:cNvSpPr>
          <p:nvPr>
            <p:ph type="title"/>
          </p:nvPr>
        </p:nvSpPr>
        <p:spPr>
          <a:xfrm>
            <a:off x="589560" y="856180"/>
            <a:ext cx="4560584" cy="1128068"/>
          </a:xfrm>
        </p:spPr>
        <p:txBody>
          <a:bodyPr anchor="ctr">
            <a:normAutofit/>
          </a:bodyPr>
          <a:lstStyle/>
          <a:p>
            <a:r>
              <a:rPr lang="en-US" sz="4000" dirty="0">
                <a:latin typeface="Helvetica" panose="020B0604020202020204" pitchFamily="34" charset="0"/>
                <a:cs typeface="Helvetica" panose="020B0604020202020204" pitchFamily="34" charset="0"/>
              </a:rPr>
              <a:t>Nutrition Education</a:t>
            </a:r>
          </a:p>
        </p:txBody>
      </p:sp>
      <p:grpSp>
        <p:nvGrpSpPr>
          <p:cNvPr id="26" name="Group 2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7" name="Rectangle 2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CE6BEF-873F-0FE8-BD78-FE08420A373F}"/>
              </a:ext>
            </a:extLst>
          </p:cNvPr>
          <p:cNvSpPr>
            <a:spLocks noGrp="1"/>
          </p:cNvSpPr>
          <p:nvPr>
            <p:ph idx="1"/>
          </p:nvPr>
        </p:nvSpPr>
        <p:spPr>
          <a:xfrm>
            <a:off x="590719" y="2330505"/>
            <a:ext cx="4559425" cy="3979585"/>
          </a:xfrm>
        </p:spPr>
        <p:txBody>
          <a:bodyPr anchor="ctr">
            <a:normAutofit/>
          </a:bodyPr>
          <a:lstStyle/>
          <a:p>
            <a:r>
              <a:rPr lang="en-US" sz="2400" dirty="0">
                <a:latin typeface="Helvetica" panose="020B0604020202020204" pitchFamily="34" charset="0"/>
                <a:cs typeface="Helvetica" panose="020B0604020202020204" pitchFamily="34" charset="0"/>
              </a:rPr>
              <a:t>Seasonal highlights</a:t>
            </a:r>
          </a:p>
          <a:p>
            <a:r>
              <a:rPr lang="en-US" sz="2400" dirty="0">
                <a:latin typeface="Helvetica" panose="020B0604020202020204" pitchFamily="34" charset="0"/>
                <a:cs typeface="Helvetica" panose="020B0604020202020204" pitchFamily="34" charset="0"/>
              </a:rPr>
              <a:t>Nutrient highlights</a:t>
            </a:r>
          </a:p>
          <a:p>
            <a:r>
              <a:rPr lang="en-US" sz="2400" dirty="0">
                <a:latin typeface="Helvetica" panose="020B0604020202020204" pitchFamily="34" charset="0"/>
                <a:cs typeface="Helvetica" panose="020B0604020202020204" pitchFamily="34" charset="0"/>
              </a:rPr>
              <a:t>Channels in which recipes were sourced</a:t>
            </a:r>
          </a:p>
          <a:p>
            <a:r>
              <a:rPr lang="en-US" sz="2400" dirty="0">
                <a:latin typeface="Helvetica" panose="020B0604020202020204" pitchFamily="34" charset="0"/>
                <a:cs typeface="Helvetica" panose="020B0604020202020204" pitchFamily="34" charset="0"/>
              </a:rPr>
              <a:t>Nutritional icons or symbols on menus</a:t>
            </a:r>
          </a:p>
          <a:p>
            <a:r>
              <a:rPr lang="en-US" sz="2400" dirty="0">
                <a:latin typeface="Helvetica" panose="020B0604020202020204" pitchFamily="34" charset="0"/>
                <a:cs typeface="Helvetica" panose="020B0604020202020204" pitchFamily="34" charset="0"/>
              </a:rPr>
              <a:t>Kid fun facts about fruits and vegetables</a:t>
            </a:r>
          </a:p>
          <a:p>
            <a:r>
              <a:rPr lang="en-US" sz="2400" dirty="0">
                <a:latin typeface="Helvetica" panose="020B0604020202020204" pitchFamily="34" charset="0"/>
                <a:cs typeface="Helvetica" panose="020B0604020202020204" pitchFamily="34" charset="0"/>
              </a:rPr>
              <a:t>Try it days</a:t>
            </a:r>
          </a:p>
        </p:txBody>
      </p:sp>
      <p:sp>
        <p:nvSpPr>
          <p:cNvPr id="32" name="Rectangle 31">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Harvest of the Month graphic for May that features strawberries.">
            <a:extLst>
              <a:ext uri="{FF2B5EF4-FFF2-40B4-BE49-F238E27FC236}">
                <a16:creationId xmlns:a16="http://schemas.microsoft.com/office/drawing/2014/main" id="{224F6E1C-EF9B-8B57-83E1-EDA86268F9BD}"/>
              </a:ext>
            </a:extLst>
          </p:cNvPr>
          <p:cNvPicPr>
            <a:picLocks noChangeAspect="1"/>
          </p:cNvPicPr>
          <p:nvPr/>
        </p:nvPicPr>
        <p:blipFill rotWithShape="1">
          <a:blip r:embed="rId3">
            <a:extLst>
              <a:ext uri="{28A0092B-C50C-407E-A947-70E740481C1C}">
                <a14:useLocalDpi xmlns:a14="http://schemas.microsoft.com/office/drawing/2010/main" val="0"/>
              </a:ext>
            </a:extLst>
          </a:blip>
          <a:srcRect l="4454" r="3733" b="-2"/>
          <a:stretch/>
        </p:blipFill>
        <p:spPr>
          <a:xfrm>
            <a:off x="5977788" y="799352"/>
            <a:ext cx="5425410" cy="5259296"/>
          </a:xfrm>
          <a:prstGeom prst="rect">
            <a:avLst/>
          </a:prstGeom>
        </p:spPr>
      </p:pic>
    </p:spTree>
    <p:extLst>
      <p:ext uri="{BB962C8B-B14F-4D97-AF65-F5344CB8AC3E}">
        <p14:creationId xmlns:p14="http://schemas.microsoft.com/office/powerpoint/2010/main" val="4170093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09A32B-45BE-CCE3-F66F-92A5B61F44E2}"/>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Perception</a:t>
            </a:r>
          </a:p>
        </p:txBody>
      </p:sp>
      <p:sp>
        <p:nvSpPr>
          <p:cNvPr id="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7F45161-4BE3-70B1-9A0B-6E09E5D09BCC}"/>
              </a:ext>
            </a:extLst>
          </p:cNvPr>
          <p:cNvSpPr>
            <a:spLocks noGrp="1"/>
          </p:cNvSpPr>
          <p:nvPr>
            <p:ph idx="1"/>
          </p:nvPr>
        </p:nvSpPr>
        <p:spPr>
          <a:xfrm>
            <a:off x="640080" y="2872899"/>
            <a:ext cx="4243589" cy="3659732"/>
          </a:xfrm>
        </p:spPr>
        <p:txBody>
          <a:bodyPr>
            <a:normAutofit/>
          </a:bodyPr>
          <a:lstStyle/>
          <a:p>
            <a:r>
              <a:rPr lang="en-US" sz="2200" dirty="0">
                <a:latin typeface="Helvetica" panose="020B0604020202020204" pitchFamily="34" charset="0"/>
                <a:cs typeface="Helvetica" panose="020B0604020202020204" pitchFamily="34" charset="0"/>
              </a:rPr>
              <a:t>Promote Farm to School </a:t>
            </a:r>
          </a:p>
          <a:p>
            <a:r>
              <a:rPr lang="en-US" sz="2200" dirty="0">
                <a:latin typeface="Helvetica" panose="020B0604020202020204" pitchFamily="34" charset="0"/>
                <a:cs typeface="Helvetica" panose="020B0604020202020204" pitchFamily="34" charset="0"/>
              </a:rPr>
              <a:t>Engage students and parents in Menu Planning</a:t>
            </a:r>
          </a:p>
          <a:p>
            <a:r>
              <a:rPr lang="en-US" sz="2200" dirty="0">
                <a:latin typeface="Helvetica" panose="020B0604020202020204" pitchFamily="34" charset="0"/>
                <a:cs typeface="Helvetica" panose="020B0604020202020204" pitchFamily="34" charset="0"/>
              </a:rPr>
              <a:t>Provide photos on the menus</a:t>
            </a:r>
          </a:p>
          <a:p>
            <a:r>
              <a:rPr lang="en-US" sz="2200" dirty="0">
                <a:latin typeface="Helvetica" panose="020B0604020202020204" pitchFamily="34" charset="0"/>
                <a:cs typeface="Helvetica" panose="020B0604020202020204" pitchFamily="34" charset="0"/>
              </a:rPr>
              <a:t>Theme Days</a:t>
            </a:r>
          </a:p>
          <a:p>
            <a:r>
              <a:rPr lang="en-US" sz="2200" dirty="0">
                <a:latin typeface="Helvetica" panose="020B0604020202020204" pitchFamily="34" charset="0"/>
                <a:cs typeface="Helvetica" panose="020B0604020202020204" pitchFamily="34" charset="0"/>
              </a:rPr>
              <a:t>Incorporate student feedback</a:t>
            </a:r>
          </a:p>
          <a:p>
            <a:r>
              <a:rPr lang="en-US" sz="2200" dirty="0">
                <a:latin typeface="Helvetica" panose="020B0604020202020204" pitchFamily="34" charset="0"/>
                <a:cs typeface="Helvetica" panose="020B0604020202020204" pitchFamily="34" charset="0"/>
              </a:rPr>
              <a:t>Naming recipes</a:t>
            </a:r>
          </a:p>
          <a:p>
            <a:r>
              <a:rPr lang="en-US" sz="2200" dirty="0">
                <a:latin typeface="Helvetica" panose="020B0604020202020204" pitchFamily="34" charset="0"/>
                <a:cs typeface="Helvetica" panose="020B0604020202020204" pitchFamily="34" charset="0"/>
              </a:rPr>
              <a:t>Community engagement </a:t>
            </a:r>
          </a:p>
        </p:txBody>
      </p:sp>
      <p:pic>
        <p:nvPicPr>
          <p:cNvPr id="4" name="Picture 7" descr="A serving line that includes broccoli, dinner rolls, and pasta, with a greenery decoration a sign that says &quot;Kids! Don't forget to choose a fruit or vegetable!&quot;, and a sign that says &quot;North Carolina K-12 Culinary Institute; Listening, Learning, Leading&quot;.">
            <a:extLst>
              <a:ext uri="{FF2B5EF4-FFF2-40B4-BE49-F238E27FC236}">
                <a16:creationId xmlns:a16="http://schemas.microsoft.com/office/drawing/2014/main" id="{389D2CDD-73B6-2EC0-E2B0-F78455E27D65}"/>
              </a:ext>
            </a:extLst>
          </p:cNvPr>
          <p:cNvPicPr>
            <a:picLocks noChangeAspect="1"/>
          </p:cNvPicPr>
          <p:nvPr/>
        </p:nvPicPr>
        <p:blipFill rotWithShape="1">
          <a:blip r:embed="rId3"/>
          <a:srcRect l="31407" r="189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724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DE4C1AE-DF19-3623-A308-9DB9BECE9BA3}"/>
              </a:ext>
            </a:extLst>
          </p:cNvPr>
          <p:cNvSpPr>
            <a:spLocks noGrp="1"/>
          </p:cNvSpPr>
          <p:nvPr>
            <p:ph type="title"/>
          </p:nvPr>
        </p:nvSpPr>
        <p:spPr>
          <a:xfrm>
            <a:off x="838200" y="609600"/>
            <a:ext cx="3739341" cy="1330839"/>
          </a:xfrm>
        </p:spPr>
        <p:txBody>
          <a:bodyPr>
            <a:normAutofit/>
          </a:bodyPr>
          <a:lstStyle/>
          <a:p>
            <a:r>
              <a:rPr lang="en-US" dirty="0">
                <a:latin typeface="Helvetica" panose="020B0604020202020204" pitchFamily="34" charset="0"/>
                <a:cs typeface="Helvetica" panose="020B0604020202020204" pitchFamily="34" charset="0"/>
              </a:rPr>
              <a:t>Market and Engage</a:t>
            </a:r>
          </a:p>
        </p:txBody>
      </p:sp>
      <p:sp>
        <p:nvSpPr>
          <p:cNvPr id="3" name="Content Placeholder 2">
            <a:extLst>
              <a:ext uri="{FF2B5EF4-FFF2-40B4-BE49-F238E27FC236}">
                <a16:creationId xmlns:a16="http://schemas.microsoft.com/office/drawing/2014/main" id="{7F6DB1C7-A47E-D696-C5EC-ED6AC0654035}"/>
              </a:ext>
            </a:extLst>
          </p:cNvPr>
          <p:cNvSpPr>
            <a:spLocks noGrp="1"/>
          </p:cNvSpPr>
          <p:nvPr>
            <p:ph idx="1"/>
          </p:nvPr>
        </p:nvSpPr>
        <p:spPr>
          <a:xfrm>
            <a:off x="862366" y="2194102"/>
            <a:ext cx="3739341" cy="4408176"/>
          </a:xfrm>
        </p:spPr>
        <p:txBody>
          <a:bodyPr>
            <a:normAutofit/>
          </a:bodyPr>
          <a:lstStyle/>
          <a:p>
            <a:r>
              <a:rPr lang="en-US" sz="3200" dirty="0">
                <a:latin typeface="Helvetica" panose="020B0604020202020204" pitchFamily="34" charset="0"/>
                <a:cs typeface="Helvetica" panose="020B0604020202020204" pitchFamily="34" charset="0"/>
              </a:rPr>
              <a:t>Division opportunities to communicate</a:t>
            </a:r>
          </a:p>
          <a:p>
            <a:r>
              <a:rPr lang="en-US" sz="3200" dirty="0">
                <a:latin typeface="Helvetica" panose="020B0604020202020204" pitchFamily="34" charset="0"/>
                <a:cs typeface="Helvetica" panose="020B0604020202020204" pitchFamily="34" charset="0"/>
              </a:rPr>
              <a:t>Student, parent, and community engagement</a:t>
            </a:r>
          </a:p>
          <a:p>
            <a:r>
              <a:rPr lang="en-US" sz="3200" dirty="0">
                <a:latin typeface="Helvetica" panose="020B0604020202020204" pitchFamily="34" charset="0"/>
                <a:cs typeface="Helvetica" panose="020B0604020202020204" pitchFamily="34" charset="0"/>
              </a:rPr>
              <a:t>Staff training</a:t>
            </a:r>
          </a:p>
        </p:txBody>
      </p:sp>
      <p:pic>
        <p:nvPicPr>
          <p:cNvPr id="6" name="Picture 5" descr="A blue school nutrition mascot holding a school breakfast tray at school.">
            <a:extLst>
              <a:ext uri="{FF2B5EF4-FFF2-40B4-BE49-F238E27FC236}">
                <a16:creationId xmlns:a16="http://schemas.microsoft.com/office/drawing/2014/main" id="{66FA0B1C-6E56-71B8-E227-67209715A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8812" y="661916"/>
            <a:ext cx="4168431" cy="5557909"/>
          </a:xfrm>
          <a:prstGeom prst="rect">
            <a:avLst/>
          </a:prstGeom>
        </p:spPr>
      </p:pic>
    </p:spTree>
    <p:extLst>
      <p:ext uri="{BB962C8B-B14F-4D97-AF65-F5344CB8AC3E}">
        <p14:creationId xmlns:p14="http://schemas.microsoft.com/office/powerpoint/2010/main" val="1642501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67EC729-CEB7-1F13-56FD-8782A13C56E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200" kern="1200" dirty="0">
                <a:solidFill>
                  <a:srgbClr val="FFFFFF"/>
                </a:solidFill>
                <a:latin typeface="Helvetica" panose="020B0604020202020204" pitchFamily="34" charset="0"/>
                <a:cs typeface="Helvetica" panose="020B0604020202020204" pitchFamily="34" charset="0"/>
              </a:rPr>
              <a:t>Virginia Standardized Recipe Development Manual</a:t>
            </a:r>
          </a:p>
        </p:txBody>
      </p:sp>
      <p:pic>
        <p:nvPicPr>
          <p:cNvPr id="7" name="Content Placeholder 6" descr="A screenshot of the front cover of the Virginia Standardized Recipe Development Manual.">
            <a:extLst>
              <a:ext uri="{FF2B5EF4-FFF2-40B4-BE49-F238E27FC236}">
                <a16:creationId xmlns:a16="http://schemas.microsoft.com/office/drawing/2014/main" id="{62E453CF-656A-2B24-E941-B600CA59BEC0}"/>
              </a:ext>
            </a:extLst>
          </p:cNvPr>
          <p:cNvPicPr>
            <a:picLocks noGrp="1" noChangeAspect="1"/>
          </p:cNvPicPr>
          <p:nvPr>
            <p:ph idx="1"/>
          </p:nvPr>
        </p:nvPicPr>
        <p:blipFill>
          <a:blip r:embed="rId2"/>
          <a:stretch>
            <a:fillRect/>
          </a:stretch>
        </p:blipFill>
        <p:spPr>
          <a:xfrm>
            <a:off x="4777316" y="842694"/>
            <a:ext cx="6780700" cy="5170283"/>
          </a:xfrm>
          <a:prstGeom prst="rect">
            <a:avLst/>
          </a:prstGeom>
        </p:spPr>
      </p:pic>
    </p:spTree>
    <p:extLst>
      <p:ext uri="{BB962C8B-B14F-4D97-AF65-F5344CB8AC3E}">
        <p14:creationId xmlns:p14="http://schemas.microsoft.com/office/powerpoint/2010/main" val="1283956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apple with a graduation cap on top and question marks written on a chalkboard in the background.">
            <a:extLst>
              <a:ext uri="{FF2B5EF4-FFF2-40B4-BE49-F238E27FC236}">
                <a16:creationId xmlns:a16="http://schemas.microsoft.com/office/drawing/2014/main" id="{AED7257E-E08E-9B44-04ED-1CA67CCF991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FAB106A5-F4CB-3073-0DE0-C0434F3D8831}"/>
              </a:ext>
            </a:extLst>
          </p:cNvPr>
          <p:cNvSpPr>
            <a:spLocks noGrp="1"/>
          </p:cNvSpPr>
          <p:nvPr>
            <p:ph type="title"/>
          </p:nvPr>
        </p:nvSpPr>
        <p:spPr>
          <a:xfrm>
            <a:off x="1771650" y="5254391"/>
            <a:ext cx="8867012" cy="774934"/>
          </a:xfrm>
          <a:noFill/>
        </p:spPr>
        <p:txBody>
          <a:bodyPr vert="horz" lIns="91440" tIns="45720" rIns="91440" bIns="45720" rtlCol="0" anchor="ctr">
            <a:normAutofit/>
          </a:bodyPr>
          <a:lstStyle/>
          <a:p>
            <a:pPr algn="ctr"/>
            <a:r>
              <a:rPr lang="en-US" sz="4000" dirty="0">
                <a:solidFill>
                  <a:srgbClr val="FFFFFF"/>
                </a:solidFill>
                <a:latin typeface="Helvetica" panose="020B0604020202020204" pitchFamily="34" charset="0"/>
                <a:cs typeface="Helvetica" panose="020B0604020202020204" pitchFamily="34" charset="0"/>
              </a:rPr>
              <a:t>Questions</a:t>
            </a:r>
          </a:p>
        </p:txBody>
      </p:sp>
    </p:spTree>
    <p:extLst>
      <p:ext uri="{BB962C8B-B14F-4D97-AF65-F5344CB8AC3E}">
        <p14:creationId xmlns:p14="http://schemas.microsoft.com/office/powerpoint/2010/main" val="1709982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2BD541-C380-4B35-83B7-C9160778D462}">
  <ds:schemaRefs>
    <ds:schemaRef ds:uri="http://schemas.microsoft.com/office/2006/metadata/properties"/>
    <ds:schemaRef ds:uri="http://purl.org/dc/elements/1.1/"/>
    <ds:schemaRef ds:uri="http://www.w3.org/XML/1998/namespace"/>
    <ds:schemaRef ds:uri="http://purl.org/dc/dcmitype/"/>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5546905e-4a60-40fd-8bc3-55b8fdc9a8e5"/>
    <ds:schemaRef ds:uri="cd9fb0ce-cc5e-4069-a635-474c35d56436"/>
  </ds:schemaRefs>
</ds:datastoreItem>
</file>

<file path=customXml/itemProps2.xml><?xml version="1.0" encoding="utf-8"?>
<ds:datastoreItem xmlns:ds="http://schemas.openxmlformats.org/officeDocument/2006/customXml" ds:itemID="{BD8F24CF-662E-4F5F-B3DB-0935105CA8DA}">
  <ds:schemaRefs>
    <ds:schemaRef ds:uri="http://schemas.microsoft.com/sharepoint/v3/contenttype/forms"/>
  </ds:schemaRefs>
</ds:datastoreItem>
</file>

<file path=customXml/itemProps3.xml><?xml version="1.0" encoding="utf-8"?>
<ds:datastoreItem xmlns:ds="http://schemas.openxmlformats.org/officeDocument/2006/customXml" ds:itemID="{0AEB4DC1-1683-49A5-A9D3-756F4A2742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fb0ce-cc5e-4069-a635-474c35d56436"/>
    <ds:schemaRef ds:uri="5546905e-4a60-40fd-8bc3-55b8fdc9a8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1312</TotalTime>
  <Words>2118</Words>
  <Application>Microsoft Office PowerPoint</Application>
  <PresentationFormat>Widescreen</PresentationFormat>
  <Paragraphs>266</Paragraphs>
  <Slides>33</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Courier New</vt:lpstr>
      <vt:lpstr>Helvetica</vt:lpstr>
      <vt:lpstr>Symbol</vt:lpstr>
      <vt:lpstr>Office Theme</vt:lpstr>
      <vt:lpstr>Standardizing Recipes</vt:lpstr>
      <vt:lpstr>USDA Funding and Non-Discrimination Statements:</vt:lpstr>
      <vt:lpstr>What is a Standardized Recipe?</vt:lpstr>
      <vt:lpstr>Benefits of Standardized Recipes</vt:lpstr>
      <vt:lpstr>Create a Resource Guide</vt:lpstr>
      <vt:lpstr>Four Steps to Recipe Standardization</vt:lpstr>
      <vt:lpstr>Process at a Glance</vt:lpstr>
      <vt:lpstr>Standardized Recipe Sections</vt:lpstr>
      <vt:lpstr>Recipe Ideation Phase</vt:lpstr>
      <vt:lpstr>Who is on your team?</vt:lpstr>
      <vt:lpstr>The Business of Recipe Ideation</vt:lpstr>
      <vt:lpstr>Food Item &amp; Recipe Ideas</vt:lpstr>
      <vt:lpstr>VA Local Foods</vt:lpstr>
      <vt:lpstr>Preliminary Recipe Writing</vt:lpstr>
      <vt:lpstr>Flavoring Foods for Children</vt:lpstr>
      <vt:lpstr>Sodium Levels Processed vs Scratch </vt:lpstr>
      <vt:lpstr>Quality </vt:lpstr>
      <vt:lpstr>Small Batch Recipe Verification Phase</vt:lpstr>
      <vt:lpstr>Steps for Small Batch Recipe Verification Phase</vt:lpstr>
      <vt:lpstr>Component Documents/Resources</vt:lpstr>
      <vt:lpstr>Large Batch Evaluation Phase</vt:lpstr>
      <vt:lpstr>Steps for Large Batch Evaluation Phase</vt:lpstr>
      <vt:lpstr>Quantity Adjustment Phase</vt:lpstr>
      <vt:lpstr>Steps for Quantity Adjustment Phase</vt:lpstr>
      <vt:lpstr>Standardization that Makes Sense</vt:lpstr>
      <vt:lpstr>Variations of the Same Recipe</vt:lpstr>
      <vt:lpstr>Marketing</vt:lpstr>
      <vt:lpstr>Create a Department Brand</vt:lpstr>
      <vt:lpstr>Nutrition Education</vt:lpstr>
      <vt:lpstr>Perception</vt:lpstr>
      <vt:lpstr>Market and Engage</vt:lpstr>
      <vt:lpstr>Virginia Standardized Recipe Development Manual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Standardizing Recipes</dc:title>
  <dc:subject>Standardizing Recipes</dc:subject>
  <dc:creator>VDOE</dc:creator>
  <cp:lastModifiedBy>Stansfield, Katelynn (DOE)</cp:lastModifiedBy>
  <cp:revision>16</cp:revision>
  <dcterms:created xsi:type="dcterms:W3CDTF">2023-10-04T21:05:09Z</dcterms:created>
  <dcterms:modified xsi:type="dcterms:W3CDTF">2024-09-25T14:57:02Z</dcterms:modified>
  <cp:category>recipe standardization;benefits of standardization;steps of standardization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