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4"/>
  </p:notesMasterIdLst>
  <p:sldIdLst>
    <p:sldId id="257" r:id="rId5"/>
    <p:sldId id="458" r:id="rId6"/>
    <p:sldId id="288" r:id="rId7"/>
    <p:sldId id="260" r:id="rId8"/>
    <p:sldId id="289" r:id="rId9"/>
    <p:sldId id="259" r:id="rId10"/>
    <p:sldId id="261" r:id="rId11"/>
    <p:sldId id="262" r:id="rId12"/>
    <p:sldId id="263" r:id="rId13"/>
    <p:sldId id="264" r:id="rId14"/>
    <p:sldId id="265" r:id="rId15"/>
    <p:sldId id="266" r:id="rId16"/>
    <p:sldId id="290" r:id="rId17"/>
    <p:sldId id="268" r:id="rId18"/>
    <p:sldId id="270" r:id="rId19"/>
    <p:sldId id="271" r:id="rId20"/>
    <p:sldId id="272" r:id="rId21"/>
    <p:sldId id="273" r:id="rId22"/>
    <p:sldId id="274" r:id="rId23"/>
    <p:sldId id="291" r:id="rId24"/>
    <p:sldId id="269" r:id="rId25"/>
    <p:sldId id="275" r:id="rId26"/>
    <p:sldId id="276" r:id="rId27"/>
    <p:sldId id="277" r:id="rId28"/>
    <p:sldId id="278" r:id="rId29"/>
    <p:sldId id="279" r:id="rId30"/>
    <p:sldId id="280" r:id="rId31"/>
    <p:sldId id="281" r:id="rId32"/>
    <p:sldId id="28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26CB0F-1805-8F1D-3574-A4EF1E6CA3B6}" name="cheflindsey" initials="ch" userId="S::cheflindsey_chefcyndie.com#ext#@covgov.onmicrosoft.com::83961a17-fa0d-4e60-99a7-01461c7df64b" providerId="AD"/>
  <p188:author id="{67798C58-A915-684C-554B-9473525953FF}" name="Stansfield, Katelynn (DOE)" initials="S(" userId="S::katelynn.stansfield@doe.virginia.gov::64535879-2e52-4a64-8998-7b65b0cf71c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83F63E-220E-2C56-04B3-7ED9C2216D72}" v="4" dt="2024-05-02T14:25:23.1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41" autoAdjust="0"/>
    <p:restoredTop sz="74217" autoAdjust="0"/>
  </p:normalViewPr>
  <p:slideViewPr>
    <p:cSldViewPr snapToGrid="0">
      <p:cViewPr varScale="1">
        <p:scale>
          <a:sx n="79" d="100"/>
          <a:sy n="79" d="100"/>
        </p:scale>
        <p:origin x="170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DC3AC9-417F-49A1-B84D-6A66C12922FC}"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4905B5-FEBC-4607-BEAC-2129BFD877E2}" type="slidenum">
              <a:t>‹#›</a:t>
            </a:fld>
            <a:endParaRPr lang="en-US"/>
          </a:p>
        </p:txBody>
      </p:sp>
    </p:spTree>
    <p:extLst>
      <p:ext uri="{BB962C8B-B14F-4D97-AF65-F5344CB8AC3E}">
        <p14:creationId xmlns:p14="http://schemas.microsoft.com/office/powerpoint/2010/main" val="955872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Review objectives</a:t>
            </a:r>
          </a:p>
        </p:txBody>
      </p:sp>
      <p:sp>
        <p:nvSpPr>
          <p:cNvPr id="4" name="Slide Number Placeholder 3"/>
          <p:cNvSpPr>
            <a:spLocks noGrp="1"/>
          </p:cNvSpPr>
          <p:nvPr>
            <p:ph type="sldNum" sz="quarter" idx="5"/>
          </p:nvPr>
        </p:nvSpPr>
        <p:spPr/>
        <p:txBody>
          <a:bodyPr/>
          <a:lstStyle/>
          <a:p>
            <a:fld id="{454905B5-FEBC-4607-BEAC-2129BFD877E2}" type="slidenum">
              <a:rPr lang="en-US" smtClean="0"/>
              <a:t>3</a:t>
            </a:fld>
            <a:endParaRPr lang="en-US"/>
          </a:p>
        </p:txBody>
      </p:sp>
    </p:spTree>
    <p:extLst>
      <p:ext uri="{BB962C8B-B14F-4D97-AF65-F5344CB8AC3E}">
        <p14:creationId xmlns:p14="http://schemas.microsoft.com/office/powerpoint/2010/main" val="2769165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Everything starts with your cycle menu!</a:t>
            </a:r>
          </a:p>
          <a:p>
            <a:pPr marL="171450" indent="-171450">
              <a:buFont typeface="Arial"/>
              <a:buChar char="•"/>
            </a:pPr>
            <a:r>
              <a:rPr lang="en-US" dirty="0">
                <a:latin typeface="Arial" panose="020B0604020202020204" pitchFamily="34" charset="0"/>
                <a:cs typeface="Arial" panose="020B0604020202020204" pitchFamily="34" charset="0"/>
              </a:rPr>
              <a:t>The menu is the </a:t>
            </a:r>
            <a:r>
              <a:rPr lang="en-US" u="sng" dirty="0">
                <a:latin typeface="Arial" panose="020B0604020202020204" pitchFamily="34" charset="0"/>
                <a:cs typeface="Arial" panose="020B0604020202020204" pitchFamily="34" charset="0"/>
              </a:rPr>
              <a:t>driving</a:t>
            </a:r>
            <a:r>
              <a:rPr lang="en-US" dirty="0">
                <a:latin typeface="Arial" panose="020B0604020202020204" pitchFamily="34" charset="0"/>
                <a:cs typeface="Arial" panose="020B0604020202020204" pitchFamily="34" charset="0"/>
              </a:rPr>
              <a:t> force for all aspects of the operation. It dictates the food purchased, food costs, the equipment used, and staffing needs. Of course, in school nutrition, the menu must meet USDA nutritional standards, too.</a:t>
            </a:r>
          </a:p>
        </p:txBody>
      </p:sp>
      <p:sp>
        <p:nvSpPr>
          <p:cNvPr id="4" name="Slide Number Placeholder 3"/>
          <p:cNvSpPr>
            <a:spLocks noGrp="1"/>
          </p:cNvSpPr>
          <p:nvPr>
            <p:ph type="sldNum" sz="quarter" idx="5"/>
          </p:nvPr>
        </p:nvSpPr>
        <p:spPr/>
        <p:txBody>
          <a:bodyPr/>
          <a:lstStyle/>
          <a:p>
            <a:fld id="{454905B5-FEBC-4607-BEAC-2129BFD877E2}" type="slidenum">
              <a:t>4</a:t>
            </a:fld>
            <a:endParaRPr lang="en-US"/>
          </a:p>
        </p:txBody>
      </p:sp>
    </p:spTree>
    <p:extLst>
      <p:ext uri="{BB962C8B-B14F-4D97-AF65-F5344CB8AC3E}">
        <p14:creationId xmlns:p14="http://schemas.microsoft.com/office/powerpoint/2010/main" val="119170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Benefits from using cycle menus.</a:t>
            </a:r>
          </a:p>
        </p:txBody>
      </p:sp>
      <p:sp>
        <p:nvSpPr>
          <p:cNvPr id="4" name="Slide Number Placeholder 3"/>
          <p:cNvSpPr>
            <a:spLocks noGrp="1"/>
          </p:cNvSpPr>
          <p:nvPr>
            <p:ph type="sldNum" sz="quarter" idx="5"/>
          </p:nvPr>
        </p:nvSpPr>
        <p:spPr/>
        <p:txBody>
          <a:bodyPr/>
          <a:lstStyle/>
          <a:p>
            <a:fld id="{454905B5-FEBC-4607-BEAC-2129BFD877E2}" type="slidenum">
              <a:rPr lang="en-US" smtClean="0"/>
              <a:t>5</a:t>
            </a:fld>
            <a:endParaRPr lang="en-US"/>
          </a:p>
        </p:txBody>
      </p:sp>
    </p:spTree>
    <p:extLst>
      <p:ext uri="{BB962C8B-B14F-4D97-AF65-F5344CB8AC3E}">
        <p14:creationId xmlns:p14="http://schemas.microsoft.com/office/powerpoint/2010/main" val="2239978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US" dirty="0">
                <a:latin typeface="Arial" panose="020B0604020202020204" pitchFamily="34" charset="0"/>
                <a:cs typeface="Arial" panose="020B0604020202020204" pitchFamily="34" charset="0"/>
              </a:rPr>
              <a:t>Cycle menus are predictable. You know what’s coming, you can be prepared, and you are not stressed, waiting for the latest menu to be released.</a:t>
            </a:r>
          </a:p>
          <a:p>
            <a:pPr marL="171450" indent="-171450">
              <a:buFont typeface="Arial,Sans-Serif"/>
              <a:buChar char="•"/>
            </a:pPr>
            <a:r>
              <a:rPr lang="en-US" dirty="0">
                <a:latin typeface="Arial" panose="020B0604020202020204" pitchFamily="34" charset="0"/>
                <a:cs typeface="Arial" panose="020B0604020202020204" pitchFamily="34" charset="0"/>
              </a:rPr>
              <a:t>You and your team are able to become efficient and good at tasks.</a:t>
            </a:r>
          </a:p>
        </p:txBody>
      </p:sp>
      <p:sp>
        <p:nvSpPr>
          <p:cNvPr id="4" name="Slide Number Placeholder 3"/>
          <p:cNvSpPr>
            <a:spLocks noGrp="1"/>
          </p:cNvSpPr>
          <p:nvPr>
            <p:ph type="sldNum" sz="quarter" idx="5"/>
          </p:nvPr>
        </p:nvSpPr>
        <p:spPr/>
        <p:txBody>
          <a:bodyPr/>
          <a:lstStyle/>
          <a:p>
            <a:fld id="{454905B5-FEBC-4607-BEAC-2129BFD877E2}" type="slidenum">
              <a:rPr lang="en-US"/>
              <a:t>6</a:t>
            </a:fld>
            <a:endParaRPr lang="en-US"/>
          </a:p>
        </p:txBody>
      </p:sp>
    </p:spTree>
    <p:extLst>
      <p:ext uri="{BB962C8B-B14F-4D97-AF65-F5344CB8AC3E}">
        <p14:creationId xmlns:p14="http://schemas.microsoft.com/office/powerpoint/2010/main" val="42300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US" dirty="0">
                <a:latin typeface="Arial" panose="020B0604020202020204" pitchFamily="34" charset="0"/>
                <a:cs typeface="Arial" panose="020B0604020202020204" pitchFamily="34" charset="0"/>
              </a:rPr>
              <a:t>If the menu is always changing, you lose predictability and certainly are unable to become efficient and more productive over time. </a:t>
            </a:r>
          </a:p>
          <a:p>
            <a:pPr marL="171450" indent="-171450">
              <a:buFont typeface="Arial,Sans-Serif"/>
              <a:buChar char="•"/>
            </a:pPr>
            <a:r>
              <a:rPr lang="en-US" dirty="0">
                <a:latin typeface="Arial" panose="020B0604020202020204" pitchFamily="34" charset="0"/>
                <a:cs typeface="Arial" panose="020B0604020202020204" pitchFamily="34" charset="0"/>
              </a:rPr>
              <a:t>Incorporate seasonal items, but overall, the menu stays the same. </a:t>
            </a:r>
          </a:p>
          <a:p>
            <a:pPr marL="171450" indent="-171450">
              <a:buFont typeface="Arial,Sans-Serif"/>
              <a:buChar char="•"/>
            </a:pPr>
            <a:r>
              <a:rPr lang="en-US" dirty="0">
                <a:latin typeface="Arial" panose="020B0604020202020204" pitchFamily="34" charset="0"/>
                <a:cs typeface="Arial" panose="020B0604020202020204" pitchFamily="34" charset="0"/>
              </a:rPr>
              <a:t>If the menu keeps changing, you cannot forecast, you cannot maximize production speed or create good work schedules, employees can’t improve their skills, and the list goes on and on. </a:t>
            </a:r>
          </a:p>
        </p:txBody>
      </p:sp>
      <p:sp>
        <p:nvSpPr>
          <p:cNvPr id="4" name="Slide Number Placeholder 3"/>
          <p:cNvSpPr>
            <a:spLocks noGrp="1"/>
          </p:cNvSpPr>
          <p:nvPr>
            <p:ph type="sldNum" sz="quarter" idx="5"/>
          </p:nvPr>
        </p:nvSpPr>
        <p:spPr/>
        <p:txBody>
          <a:bodyPr/>
          <a:lstStyle/>
          <a:p>
            <a:fld id="{454905B5-FEBC-4607-BEAC-2129BFD877E2}" type="slidenum">
              <a:rPr lang="en-US"/>
              <a:t>7</a:t>
            </a:fld>
            <a:endParaRPr lang="en-US"/>
          </a:p>
        </p:txBody>
      </p:sp>
    </p:spTree>
    <p:extLst>
      <p:ext uri="{BB962C8B-B14F-4D97-AF65-F5344CB8AC3E}">
        <p14:creationId xmlns:p14="http://schemas.microsoft.com/office/powerpoint/2010/main" val="1385371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Plan in advance, allowing for better inventory management and bulk purchasing</a:t>
            </a:r>
          </a:p>
          <a:p>
            <a:pPr marL="171450" indent="-171450">
              <a:buFont typeface="Arial"/>
              <a:buChar char="•"/>
            </a:pPr>
            <a:r>
              <a:rPr lang="en-US" dirty="0">
                <a:latin typeface="Arial" panose="020B0604020202020204" pitchFamily="34" charset="0"/>
                <a:cs typeface="Arial" panose="020B0604020202020204" pitchFamily="34" charset="0"/>
              </a:rPr>
              <a:t>Familiarity: less waste when familiar with the product</a:t>
            </a:r>
          </a:p>
          <a:p>
            <a:pPr marL="171450" indent="-171450">
              <a:buFont typeface="Arial"/>
              <a:buChar char="•"/>
            </a:pPr>
            <a:r>
              <a:rPr lang="en-US" dirty="0">
                <a:latin typeface="Arial" panose="020B0604020202020204" pitchFamily="34" charset="0"/>
                <a:cs typeface="Arial" panose="020B0604020202020204" pitchFamily="34" charset="0"/>
              </a:rPr>
              <a:t>Rotation of inventory</a:t>
            </a:r>
          </a:p>
        </p:txBody>
      </p:sp>
      <p:sp>
        <p:nvSpPr>
          <p:cNvPr id="4" name="Slide Number Placeholder 3"/>
          <p:cNvSpPr>
            <a:spLocks noGrp="1"/>
          </p:cNvSpPr>
          <p:nvPr>
            <p:ph type="sldNum" sz="quarter" idx="5"/>
          </p:nvPr>
        </p:nvSpPr>
        <p:spPr/>
        <p:txBody>
          <a:bodyPr/>
          <a:lstStyle/>
          <a:p>
            <a:fld id="{454905B5-FEBC-4607-BEAC-2129BFD877E2}" type="slidenum">
              <a:rPr lang="en-US"/>
              <a:t>8</a:t>
            </a:fld>
            <a:endParaRPr lang="en-US"/>
          </a:p>
        </p:txBody>
      </p:sp>
    </p:spTree>
    <p:extLst>
      <p:ext uri="{BB962C8B-B14F-4D97-AF65-F5344CB8AC3E}">
        <p14:creationId xmlns:p14="http://schemas.microsoft.com/office/powerpoint/2010/main" val="1793008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Allows for better inventory management and bulk purchasing</a:t>
            </a:r>
          </a:p>
          <a:p>
            <a:pPr marL="171450" indent="-171450">
              <a:buFont typeface="Arial"/>
              <a:buChar char="•"/>
            </a:pPr>
            <a:r>
              <a:rPr lang="en-US" dirty="0">
                <a:latin typeface="Arial" panose="020B0604020202020204" pitchFamily="34" charset="0"/>
                <a:cs typeface="Arial" panose="020B0604020202020204" pitchFamily="34" charset="0"/>
              </a:rPr>
              <a:t>Minimize food waste by using ingredients across multiple dishes. This reduces the likelihood of unused perishable items going bad and needing to be discarded.</a:t>
            </a:r>
          </a:p>
        </p:txBody>
      </p:sp>
      <p:sp>
        <p:nvSpPr>
          <p:cNvPr id="4" name="Slide Number Placeholder 3"/>
          <p:cNvSpPr>
            <a:spLocks noGrp="1"/>
          </p:cNvSpPr>
          <p:nvPr>
            <p:ph type="sldNum" sz="quarter" idx="5"/>
          </p:nvPr>
        </p:nvSpPr>
        <p:spPr/>
        <p:txBody>
          <a:bodyPr/>
          <a:lstStyle/>
          <a:p>
            <a:fld id="{454905B5-FEBC-4607-BEAC-2129BFD877E2}" type="slidenum">
              <a:rPr lang="en-US"/>
              <a:t>9</a:t>
            </a:fld>
            <a:endParaRPr lang="en-US"/>
          </a:p>
        </p:txBody>
      </p:sp>
    </p:spTree>
    <p:extLst>
      <p:ext uri="{BB962C8B-B14F-4D97-AF65-F5344CB8AC3E}">
        <p14:creationId xmlns:p14="http://schemas.microsoft.com/office/powerpoint/2010/main" val="3003055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Plan the work and work the plan</a:t>
            </a:r>
          </a:p>
          <a:p>
            <a:pPr marL="171450" indent="-171450">
              <a:buFont typeface="Arial"/>
              <a:buChar char="•"/>
            </a:pPr>
            <a:r>
              <a:rPr lang="en-US" dirty="0">
                <a:latin typeface="Arial" panose="020B0604020202020204" pitchFamily="34" charset="0"/>
                <a:cs typeface="Arial" panose="020B0604020202020204" pitchFamily="34" charset="0"/>
              </a:rPr>
              <a:t>Identify kitchen hacks and easier ways of accomplishing tasks</a:t>
            </a:r>
          </a:p>
        </p:txBody>
      </p:sp>
      <p:sp>
        <p:nvSpPr>
          <p:cNvPr id="4" name="Slide Number Placeholder 3"/>
          <p:cNvSpPr>
            <a:spLocks noGrp="1"/>
          </p:cNvSpPr>
          <p:nvPr>
            <p:ph type="sldNum" sz="quarter" idx="5"/>
          </p:nvPr>
        </p:nvSpPr>
        <p:spPr/>
        <p:txBody>
          <a:bodyPr/>
          <a:lstStyle/>
          <a:p>
            <a:fld id="{454905B5-FEBC-4607-BEAC-2129BFD877E2}" type="slidenum">
              <a:rPr lang="en-US"/>
              <a:t>10</a:t>
            </a:fld>
            <a:endParaRPr lang="en-US"/>
          </a:p>
        </p:txBody>
      </p:sp>
    </p:spTree>
    <p:extLst>
      <p:ext uri="{BB962C8B-B14F-4D97-AF65-F5344CB8AC3E}">
        <p14:creationId xmlns:p14="http://schemas.microsoft.com/office/powerpoint/2010/main" val="2705172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Diverse range of dishes over a set period (cycle menus aren't boring when planned correctly), providing customers with variety and choice</a:t>
            </a:r>
          </a:p>
          <a:p>
            <a:pPr marL="171450" indent="-171450">
              <a:buFont typeface="Arial"/>
              <a:buChar char="•"/>
            </a:pPr>
            <a:r>
              <a:rPr lang="en-US" dirty="0">
                <a:latin typeface="Arial" panose="020B0604020202020204" pitchFamily="34" charset="0"/>
                <a:cs typeface="Arial" panose="020B0604020202020204" pitchFamily="34" charset="0"/>
              </a:rPr>
              <a:t>Helps prevent menu fatigue and ensures that there's something for everyone, catering to different tastes and dietary preferences.</a:t>
            </a:r>
          </a:p>
          <a:p>
            <a:pPr marL="171450" indent="-171450">
              <a:buFont typeface="Arial"/>
              <a:buChar char="•"/>
            </a:pPr>
            <a:r>
              <a:rPr lang="en-US" dirty="0">
                <a:latin typeface="Arial" panose="020B0604020202020204" pitchFamily="34" charset="0"/>
                <a:cs typeface="Arial" panose="020B0604020202020204" pitchFamily="34" charset="0"/>
              </a:rPr>
              <a:t>Customers enjoy consistency in the quality and preparation of dishes. Knowing that their favorite dishes will be available on a regular basis can build trust and loyalty among customers.</a:t>
            </a:r>
          </a:p>
          <a:p>
            <a:pPr marL="171450" indent="-171450">
              <a:buFont typeface="Arial"/>
              <a:buChar char="•"/>
            </a:pPr>
            <a:r>
              <a:rPr lang="en-US" dirty="0">
                <a:latin typeface="Arial" panose="020B0604020202020204" pitchFamily="34" charset="0"/>
                <a:cs typeface="Arial" panose="020B0604020202020204" pitchFamily="34" charset="0"/>
              </a:rPr>
              <a:t>Seasonal and Fresh Ingredients: Cycle menus can be designed to incorporate seasonal and fresh ingredients, which not only enhance the flavor and nutritional value of dishes but also appeal to customers who prioritize freshness and sustainability.</a:t>
            </a:r>
          </a:p>
          <a:p>
            <a:pPr marL="171450" indent="-171450">
              <a:buFont typeface="Arial"/>
              <a:buChar char="•"/>
            </a:pPr>
            <a:r>
              <a:rPr lang="en-US" dirty="0">
                <a:latin typeface="Arial" panose="020B0604020202020204" pitchFamily="34" charset="0"/>
                <a:cs typeface="Arial" panose="020B0604020202020204" pitchFamily="34" charset="0"/>
              </a:rPr>
              <a:t>Feedback Incorporation: Use feedback from students to refine and improve their cycle menus over time.</a:t>
            </a:r>
          </a:p>
        </p:txBody>
      </p:sp>
      <p:sp>
        <p:nvSpPr>
          <p:cNvPr id="4" name="Slide Number Placeholder 3"/>
          <p:cNvSpPr>
            <a:spLocks noGrp="1"/>
          </p:cNvSpPr>
          <p:nvPr>
            <p:ph type="sldNum" sz="quarter" idx="5"/>
          </p:nvPr>
        </p:nvSpPr>
        <p:spPr/>
        <p:txBody>
          <a:bodyPr/>
          <a:lstStyle/>
          <a:p>
            <a:fld id="{454905B5-FEBC-4607-BEAC-2129BFD877E2}" type="slidenum">
              <a:rPr lang="en-US"/>
              <a:t>11</a:t>
            </a:fld>
            <a:endParaRPr lang="en-US"/>
          </a:p>
        </p:txBody>
      </p:sp>
    </p:spTree>
    <p:extLst>
      <p:ext uri="{BB962C8B-B14F-4D97-AF65-F5344CB8AC3E}">
        <p14:creationId xmlns:p14="http://schemas.microsoft.com/office/powerpoint/2010/main" val="4122769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2" indent="-171450">
              <a:buFont typeface="Arial" panose="020B0604020202020204" pitchFamily="34" charset="0"/>
              <a:buChar char="•"/>
            </a:pPr>
            <a:r>
              <a:rPr lang="en" dirty="0"/>
              <a:t>Longer cycles for elementary: 3-4 weeks</a:t>
            </a:r>
            <a:endParaRPr lang="en-US" dirty="0"/>
          </a:p>
          <a:p>
            <a:pPr marL="171450" lvl="3" indent="-171450">
              <a:buFont typeface="Arial" panose="020B0604020202020204" pitchFamily="34" charset="0"/>
              <a:buChar char="•"/>
            </a:pPr>
            <a:r>
              <a:rPr lang="en" dirty="0"/>
              <a:t>Less entree choices than secondary</a:t>
            </a:r>
            <a:endParaRPr lang="en-US" dirty="0"/>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454905B5-FEBC-4607-BEAC-2129BFD877E2}" type="slidenum">
              <a:rPr lang="en-US" smtClean="0"/>
              <a:t>13</a:t>
            </a:fld>
            <a:endParaRPr lang="en-US"/>
          </a:p>
        </p:txBody>
      </p:sp>
    </p:spTree>
    <p:extLst>
      <p:ext uri="{BB962C8B-B14F-4D97-AF65-F5344CB8AC3E}">
        <p14:creationId xmlns:p14="http://schemas.microsoft.com/office/powerpoint/2010/main" val="910994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2" indent="-171450">
              <a:buFont typeface="Arial" panose="020B0604020202020204" pitchFamily="34" charset="0"/>
              <a:buChar char="•"/>
            </a:pPr>
            <a:r>
              <a:rPr lang="en" dirty="0">
                <a:latin typeface="Arial" panose="020B0604020202020204" pitchFamily="34" charset="0"/>
                <a:cs typeface="Arial" panose="020B0604020202020204" pitchFamily="34" charset="0"/>
              </a:rPr>
              <a:t>Shorter for secondary: 1-2 weeks</a:t>
            </a:r>
            <a:endParaRPr lang="en-US" dirty="0">
              <a:latin typeface="Arial" panose="020B0604020202020204" pitchFamily="34" charset="0"/>
              <a:cs typeface="Arial" panose="020B0604020202020204" pitchFamily="34" charset="0"/>
            </a:endParaRPr>
          </a:p>
          <a:p>
            <a:pPr marL="171450" lvl="3" indent="-171450">
              <a:buFont typeface="Arial" panose="020B0604020202020204" pitchFamily="34" charset="0"/>
              <a:buChar char="•"/>
            </a:pPr>
            <a:r>
              <a:rPr lang="en" dirty="0">
                <a:latin typeface="Arial" panose="020B0604020202020204" pitchFamily="34" charset="0"/>
                <a:cs typeface="Arial" panose="020B0604020202020204" pitchFamily="34" charset="0"/>
              </a:rPr>
              <a:t>Usually more entree choices</a:t>
            </a:r>
            <a:endParaRPr lang="en-US" dirty="0">
              <a:latin typeface="Arial" panose="020B0604020202020204" pitchFamily="34" charset="0"/>
              <a:cs typeface="Arial" panose="020B0604020202020204" pitchFamily="34" charset="0"/>
            </a:endParaRPr>
          </a:p>
          <a:p>
            <a:pPr marL="171450" lvl="3" indent="-171450">
              <a:buFont typeface="Arial" panose="020B0604020202020204" pitchFamily="34" charset="0"/>
              <a:buChar char="•"/>
            </a:pPr>
            <a:r>
              <a:rPr lang="en" dirty="0">
                <a:latin typeface="Arial" panose="020B0604020202020204" pitchFamily="34" charset="0"/>
                <a:cs typeface="Arial" panose="020B0604020202020204" pitchFamily="34" charset="0"/>
              </a:rPr>
              <a:t>Concept lines have individual cycles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54905B5-FEBC-4607-BEAC-2129BFD877E2}" type="slidenum">
              <a:rPr lang="en-US"/>
              <a:t>14</a:t>
            </a:fld>
            <a:endParaRPr lang="en-US"/>
          </a:p>
        </p:txBody>
      </p:sp>
    </p:spTree>
    <p:extLst>
      <p:ext uri="{BB962C8B-B14F-4D97-AF65-F5344CB8AC3E}">
        <p14:creationId xmlns:p14="http://schemas.microsoft.com/office/powerpoint/2010/main" val="3031537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Menu engineering optimizes profitability and student satisfaction by analyzing the menu items, pricing, and popularity.</a:t>
            </a:r>
          </a:p>
          <a:p>
            <a:pPr marL="171450" indent="-171450">
              <a:buFont typeface="Arial"/>
              <a:buChar char="•"/>
            </a:pPr>
            <a:r>
              <a:rPr lang="en-US" dirty="0">
                <a:latin typeface="Arial" panose="020B0604020202020204" pitchFamily="34" charset="0"/>
                <a:cs typeface="Arial" panose="020B0604020202020204" pitchFamily="34" charset="0"/>
              </a:rPr>
              <a:t>There are four types of menu items that are described here. </a:t>
            </a:r>
          </a:p>
          <a:p>
            <a:pPr marL="171450" indent="-171450">
              <a:buFont typeface="Arial"/>
              <a:buChar char="•"/>
            </a:pPr>
            <a:r>
              <a:rPr lang="en-US" dirty="0">
                <a:latin typeface="Arial" panose="020B0604020202020204" pitchFamily="34" charset="0"/>
                <a:cs typeface="Arial" panose="020B0604020202020204" pitchFamily="34" charset="0"/>
              </a:rPr>
              <a:t>These were first identified back in the early 80’s, but still assisting in the menu building process.</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54905B5-FEBC-4607-BEAC-2129BFD877E2}" type="slidenum">
              <a:rPr lang="en-US"/>
              <a:t>15</a:t>
            </a:fld>
            <a:endParaRPr lang="en-US"/>
          </a:p>
        </p:txBody>
      </p:sp>
    </p:spTree>
    <p:extLst>
      <p:ext uri="{BB962C8B-B14F-4D97-AF65-F5344CB8AC3E}">
        <p14:creationId xmlns:p14="http://schemas.microsoft.com/office/powerpoint/2010/main" val="2932197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The first one is the Stars. </a:t>
            </a:r>
          </a:p>
          <a:p>
            <a:pPr marL="171450" indent="-171450">
              <a:buFont typeface="Arial"/>
              <a:buChar char="•"/>
            </a:pPr>
            <a:r>
              <a:rPr lang="en-US" dirty="0">
                <a:latin typeface="Arial" panose="020B0604020202020204" pitchFamily="34" charset="0"/>
                <a:cs typeface="Arial" panose="020B0604020202020204" pitchFamily="34" charset="0"/>
              </a:rPr>
              <a:t>Food items that are popular and profitable and many times are low cost. We love Star menu items! </a:t>
            </a:r>
          </a:p>
          <a:p>
            <a:pPr marL="171450" indent="-171450">
              <a:buFont typeface="Arial"/>
              <a:buChar char="•"/>
            </a:pPr>
            <a:r>
              <a:rPr lang="en-US" dirty="0">
                <a:latin typeface="Arial" panose="020B0604020202020204" pitchFamily="34" charset="0"/>
                <a:cs typeface="Arial" panose="020B0604020202020204" pitchFamily="34" charset="0"/>
              </a:rPr>
              <a:t>Some common star menu items in school nutrition might include chicken nuggets or pizza. It is going to vary depending on your division. </a:t>
            </a:r>
          </a:p>
        </p:txBody>
      </p:sp>
      <p:sp>
        <p:nvSpPr>
          <p:cNvPr id="4" name="Slide Number Placeholder 3"/>
          <p:cNvSpPr>
            <a:spLocks noGrp="1"/>
          </p:cNvSpPr>
          <p:nvPr>
            <p:ph type="sldNum" sz="quarter" idx="5"/>
          </p:nvPr>
        </p:nvSpPr>
        <p:spPr/>
        <p:txBody>
          <a:bodyPr/>
          <a:lstStyle/>
          <a:p>
            <a:fld id="{454905B5-FEBC-4607-BEAC-2129BFD877E2}" type="slidenum">
              <a:t>16</a:t>
            </a:fld>
            <a:endParaRPr lang="en-US"/>
          </a:p>
        </p:txBody>
      </p:sp>
    </p:spTree>
    <p:extLst>
      <p:ext uri="{BB962C8B-B14F-4D97-AF65-F5344CB8AC3E}">
        <p14:creationId xmlns:p14="http://schemas.microsoft.com/office/powerpoint/2010/main" val="747967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Next menu item is the Plow-Horse. </a:t>
            </a:r>
          </a:p>
          <a:p>
            <a:pPr marL="171450" indent="-171450">
              <a:buFont typeface="Arial"/>
              <a:buChar char="•"/>
            </a:pPr>
            <a:r>
              <a:rPr lang="en-US" dirty="0">
                <a:latin typeface="Arial" panose="020B0604020202020204" pitchFamily="34" charset="0"/>
                <a:cs typeface="Arial" panose="020B0604020202020204" pitchFamily="34" charset="0"/>
              </a:rPr>
              <a:t>Food items are relatively popular, but they are less profitable than other items on your menu, because they are a little more costly. </a:t>
            </a:r>
          </a:p>
          <a:p>
            <a:pPr marL="171450" indent="-171450">
              <a:buFont typeface="Arial"/>
              <a:buChar char="•"/>
            </a:pPr>
            <a:r>
              <a:rPr lang="en-US" dirty="0">
                <a:latin typeface="Arial" panose="020B0604020202020204" pitchFamily="34" charset="0"/>
                <a:cs typeface="Arial" panose="020B0604020202020204" pitchFamily="34" charset="0"/>
              </a:rPr>
              <a:t>So how do we make an item more profitable? </a:t>
            </a:r>
          </a:p>
          <a:p>
            <a:pPr marL="171450" indent="-171450">
              <a:buFont typeface="Arial"/>
              <a:buChar char="•"/>
            </a:pPr>
            <a:r>
              <a:rPr lang="en-US" dirty="0">
                <a:latin typeface="Arial" panose="020B0604020202020204" pitchFamily="34" charset="0"/>
                <a:cs typeface="Arial" panose="020B0604020202020204" pitchFamily="34" charset="0"/>
              </a:rPr>
              <a:t>Make it from scratch or speed scratch or pair it with less expensive side dishes. </a:t>
            </a:r>
          </a:p>
          <a:p>
            <a:pPr marL="171450" indent="-171450">
              <a:buFont typeface="Arial"/>
              <a:buChar char="•"/>
            </a:pPr>
            <a:r>
              <a:rPr lang="en-US" dirty="0">
                <a:latin typeface="Arial" panose="020B0604020202020204" pitchFamily="34" charset="0"/>
                <a:cs typeface="Arial" panose="020B0604020202020204" pitchFamily="34" charset="0"/>
              </a:rPr>
              <a:t>Example of a </a:t>
            </a:r>
            <a:r>
              <a:rPr lang="en-US" dirty="0" err="1">
                <a:latin typeface="Arial" panose="020B0604020202020204" pitchFamily="34" charset="0"/>
                <a:cs typeface="Arial" panose="020B0604020202020204" pitchFamily="34" charset="0"/>
              </a:rPr>
              <a:t>Plowhorse</a:t>
            </a:r>
            <a:r>
              <a:rPr lang="en-US" dirty="0">
                <a:latin typeface="Arial" panose="020B0604020202020204" pitchFamily="34" charset="0"/>
                <a:cs typeface="Arial" panose="020B0604020202020204" pitchFamily="34" charset="0"/>
              </a:rPr>
              <a:t> that might be on your menu is purchased orange chicken which has become like other Asian flavors, super popular. </a:t>
            </a:r>
          </a:p>
          <a:p>
            <a:pPr marL="171450" indent="-171450">
              <a:buFont typeface="Arial"/>
              <a:buChar char="•"/>
            </a:pPr>
            <a:r>
              <a:rPr lang="en-US" dirty="0">
                <a:latin typeface="Arial" panose="020B0604020202020204" pitchFamily="34" charset="0"/>
                <a:cs typeface="Arial" panose="020B0604020202020204" pitchFamily="34" charset="0"/>
              </a:rPr>
              <a:t>Students love it, but it’s typically more expensive than other entrees, so we need to be mindful when we are </a:t>
            </a:r>
            <a:r>
              <a:rPr lang="en-US" dirty="0" err="1">
                <a:latin typeface="Arial" panose="020B0604020202020204" pitchFamily="34" charset="0"/>
                <a:cs typeface="Arial" panose="020B0604020202020204" pitchFamily="34" charset="0"/>
              </a:rPr>
              <a:t>menuing</a:t>
            </a:r>
            <a:r>
              <a:rPr lang="en-US" dirty="0">
                <a:latin typeface="Arial" panose="020B0604020202020204" pitchFamily="34" charset="0"/>
                <a:cs typeface="Arial" panose="020B0604020202020204" pitchFamily="34" charset="0"/>
              </a:rPr>
              <a:t> them. Think about lowering your container cost if you are using disposables.</a:t>
            </a:r>
          </a:p>
        </p:txBody>
      </p:sp>
      <p:sp>
        <p:nvSpPr>
          <p:cNvPr id="4" name="Slide Number Placeholder 3"/>
          <p:cNvSpPr>
            <a:spLocks noGrp="1"/>
          </p:cNvSpPr>
          <p:nvPr>
            <p:ph type="sldNum" sz="quarter" idx="5"/>
          </p:nvPr>
        </p:nvSpPr>
        <p:spPr/>
        <p:txBody>
          <a:bodyPr/>
          <a:lstStyle/>
          <a:p>
            <a:fld id="{454905B5-FEBC-4607-BEAC-2129BFD877E2}" type="slidenum">
              <a:t>17</a:t>
            </a:fld>
            <a:endParaRPr lang="en-US"/>
          </a:p>
        </p:txBody>
      </p:sp>
    </p:spTree>
    <p:extLst>
      <p:ext uri="{BB962C8B-B14F-4D97-AF65-F5344CB8AC3E}">
        <p14:creationId xmlns:p14="http://schemas.microsoft.com/office/powerpoint/2010/main" val="3854830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Puzzle foods – these are a puzzle! </a:t>
            </a:r>
          </a:p>
          <a:p>
            <a:pPr marL="171450" indent="-171450">
              <a:buFont typeface="Arial"/>
              <a:buChar char="•"/>
            </a:pPr>
            <a:r>
              <a:rPr lang="en-US" dirty="0">
                <a:latin typeface="Arial" panose="020B0604020202020204" pitchFamily="34" charset="0"/>
                <a:cs typeface="Arial" panose="020B0604020202020204" pitchFamily="34" charset="0"/>
              </a:rPr>
              <a:t>Menu items are not very popular, but very profitable. </a:t>
            </a:r>
          </a:p>
          <a:p>
            <a:pPr marL="171450" indent="-171450">
              <a:buFont typeface="Arial"/>
              <a:buChar char="•"/>
            </a:pPr>
            <a:r>
              <a:rPr lang="en-US" dirty="0">
                <a:latin typeface="Arial" panose="020B0604020202020204" pitchFamily="34" charset="0"/>
                <a:cs typeface="Arial" panose="020B0604020202020204" pitchFamily="34" charset="0"/>
              </a:rPr>
              <a:t>Goal would be to move Puzzle foods into the Star category by highlighting the Puzzle Food; marketing the puzzle food, make something special around it; get them excited about it, sampling, put it in the first slot on the steamtable line – a good psychology trick or put it first on the menu board. </a:t>
            </a:r>
          </a:p>
          <a:p>
            <a:pPr marL="171450" indent="-171450">
              <a:buFont typeface="Arial"/>
              <a:buChar char="•"/>
            </a:pPr>
            <a:r>
              <a:rPr lang="en-US" dirty="0">
                <a:latin typeface="Arial" panose="020B0604020202020204" pitchFamily="34" charset="0"/>
                <a:cs typeface="Arial" panose="020B0604020202020204" pitchFamily="34" charset="0"/>
              </a:rPr>
              <a:t>Example of a puzzle food is spaghetti. How do we move spaghetti into the star category? Maybe change the noodle to a rotini or penne, or do a baked spaghetti with a sprinkle of cheese.</a:t>
            </a:r>
          </a:p>
        </p:txBody>
      </p:sp>
      <p:sp>
        <p:nvSpPr>
          <p:cNvPr id="4" name="Slide Number Placeholder 3"/>
          <p:cNvSpPr>
            <a:spLocks noGrp="1"/>
          </p:cNvSpPr>
          <p:nvPr>
            <p:ph type="sldNum" sz="quarter" idx="5"/>
          </p:nvPr>
        </p:nvSpPr>
        <p:spPr/>
        <p:txBody>
          <a:bodyPr/>
          <a:lstStyle/>
          <a:p>
            <a:fld id="{454905B5-FEBC-4607-BEAC-2129BFD877E2}" type="slidenum">
              <a:t>18</a:t>
            </a:fld>
            <a:endParaRPr lang="en-US"/>
          </a:p>
        </p:txBody>
      </p:sp>
    </p:spTree>
    <p:extLst>
      <p:ext uri="{BB962C8B-B14F-4D97-AF65-F5344CB8AC3E}">
        <p14:creationId xmlns:p14="http://schemas.microsoft.com/office/powerpoint/2010/main" val="3760848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The Dogs! </a:t>
            </a:r>
          </a:p>
          <a:p>
            <a:pPr marL="171450" indent="-171450">
              <a:buFont typeface="Arial"/>
              <a:buChar char="•"/>
            </a:pPr>
            <a:r>
              <a:rPr lang="en-US" dirty="0">
                <a:latin typeface="Arial" panose="020B0604020202020204" pitchFamily="34" charset="0"/>
                <a:cs typeface="Arial" panose="020B0604020202020204" pitchFamily="34" charset="0"/>
              </a:rPr>
              <a:t>Menu items are both low in popularity and low money makers. </a:t>
            </a:r>
          </a:p>
          <a:p>
            <a:pPr marL="171450" indent="-171450">
              <a:buFont typeface="Arial"/>
              <a:buChar char="•"/>
            </a:pPr>
            <a:r>
              <a:rPr lang="en-US" dirty="0">
                <a:latin typeface="Arial" panose="020B0604020202020204" pitchFamily="34" charset="0"/>
                <a:cs typeface="Arial" panose="020B0604020202020204" pitchFamily="34" charset="0"/>
              </a:rPr>
              <a:t>You want to identify the Dogs and remove them from your menu….unless, a little caveat, the Dog is there for encouraging nutritious choices. It might take 10+ times for a student to accept it.</a:t>
            </a:r>
          </a:p>
          <a:p>
            <a:pPr marL="171450" indent="-171450">
              <a:buFont typeface="Arial"/>
              <a:buChar char="•"/>
            </a:pPr>
            <a:r>
              <a:rPr lang="en-US" dirty="0">
                <a:latin typeface="Arial" panose="020B0604020202020204" pitchFamily="34" charset="0"/>
                <a:cs typeface="Arial" panose="020B0604020202020204" pitchFamily="34" charset="0"/>
              </a:rPr>
              <a:t>The kids might not like it, but we are teaching nutrition and maybe gradually increase student acceptability over time, right? Or, think about how can you make it more profitable. Can you lower the ingredient cost? Can you change the packaging to lower cost? Or put directly on the tray. </a:t>
            </a:r>
          </a:p>
          <a:p>
            <a:pPr marL="171450" indent="-171450">
              <a:buFont typeface="Arial"/>
              <a:buChar char="•"/>
            </a:pPr>
            <a:r>
              <a:rPr lang="en-US" dirty="0">
                <a:latin typeface="Arial" panose="020B0604020202020204" pitchFamily="34" charset="0"/>
                <a:cs typeface="Arial" panose="020B0604020202020204" pitchFamily="34" charset="0"/>
              </a:rPr>
              <a:t>Don’t boost popularity, because it may only cost you more money. </a:t>
            </a:r>
          </a:p>
        </p:txBody>
      </p:sp>
      <p:sp>
        <p:nvSpPr>
          <p:cNvPr id="4" name="Slide Number Placeholder 3"/>
          <p:cNvSpPr>
            <a:spLocks noGrp="1"/>
          </p:cNvSpPr>
          <p:nvPr>
            <p:ph type="sldNum" sz="quarter" idx="5"/>
          </p:nvPr>
        </p:nvSpPr>
        <p:spPr/>
        <p:txBody>
          <a:bodyPr/>
          <a:lstStyle/>
          <a:p>
            <a:fld id="{454905B5-FEBC-4607-BEAC-2129BFD877E2}" type="slidenum">
              <a:t>19</a:t>
            </a:fld>
            <a:endParaRPr lang="en-US"/>
          </a:p>
        </p:txBody>
      </p:sp>
    </p:spTree>
    <p:extLst>
      <p:ext uri="{BB962C8B-B14F-4D97-AF65-F5344CB8AC3E}">
        <p14:creationId xmlns:p14="http://schemas.microsoft.com/office/powerpoint/2010/main" val="343619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Summarize</a:t>
            </a:r>
          </a:p>
        </p:txBody>
      </p:sp>
      <p:sp>
        <p:nvSpPr>
          <p:cNvPr id="4" name="Slide Number Placeholder 3"/>
          <p:cNvSpPr>
            <a:spLocks noGrp="1"/>
          </p:cNvSpPr>
          <p:nvPr>
            <p:ph type="sldNum" sz="quarter" idx="5"/>
          </p:nvPr>
        </p:nvSpPr>
        <p:spPr/>
        <p:txBody>
          <a:bodyPr/>
          <a:lstStyle/>
          <a:p>
            <a:fld id="{454905B5-FEBC-4607-BEAC-2129BFD877E2}" type="slidenum">
              <a:rPr lang="en-US" smtClean="0"/>
              <a:t>20</a:t>
            </a:fld>
            <a:endParaRPr lang="en-US"/>
          </a:p>
        </p:txBody>
      </p:sp>
    </p:spTree>
    <p:extLst>
      <p:ext uri="{BB962C8B-B14F-4D97-AF65-F5344CB8AC3E}">
        <p14:creationId xmlns:p14="http://schemas.microsoft.com/office/powerpoint/2010/main" val="110538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Writing a cycle menu or evaluating current cycle menu</a:t>
            </a:r>
          </a:p>
        </p:txBody>
      </p:sp>
      <p:sp>
        <p:nvSpPr>
          <p:cNvPr id="4" name="Slide Number Placeholder 3"/>
          <p:cNvSpPr>
            <a:spLocks noGrp="1"/>
          </p:cNvSpPr>
          <p:nvPr>
            <p:ph type="sldNum" sz="quarter" idx="5"/>
          </p:nvPr>
        </p:nvSpPr>
        <p:spPr/>
        <p:txBody>
          <a:bodyPr/>
          <a:lstStyle/>
          <a:p>
            <a:fld id="{454905B5-FEBC-4607-BEAC-2129BFD877E2}" type="slidenum">
              <a:rPr lang="en-US"/>
              <a:t>21</a:t>
            </a:fld>
            <a:endParaRPr lang="en-US"/>
          </a:p>
        </p:txBody>
      </p:sp>
    </p:spTree>
    <p:extLst>
      <p:ext uri="{BB962C8B-B14F-4D97-AF65-F5344CB8AC3E}">
        <p14:creationId xmlns:p14="http://schemas.microsoft.com/office/powerpoint/2010/main" val="623865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Tells them that you value them. </a:t>
            </a:r>
          </a:p>
          <a:p>
            <a:pPr marL="171450" indent="-171450">
              <a:buFont typeface="Arial"/>
              <a:buChar char="•"/>
            </a:pPr>
            <a:r>
              <a:rPr lang="en-US" dirty="0">
                <a:latin typeface="Arial" panose="020B0604020202020204" pitchFamily="34" charset="0"/>
                <a:cs typeface="Arial" panose="020B0604020202020204" pitchFamily="34" charset="0"/>
              </a:rPr>
              <a:t>How do you present menu items?</a:t>
            </a:r>
          </a:p>
        </p:txBody>
      </p:sp>
      <p:sp>
        <p:nvSpPr>
          <p:cNvPr id="4" name="Slide Number Placeholder 3"/>
          <p:cNvSpPr>
            <a:spLocks noGrp="1"/>
          </p:cNvSpPr>
          <p:nvPr>
            <p:ph type="sldNum" sz="quarter" idx="5"/>
          </p:nvPr>
        </p:nvSpPr>
        <p:spPr/>
        <p:txBody>
          <a:bodyPr/>
          <a:lstStyle/>
          <a:p>
            <a:fld id="{454905B5-FEBC-4607-BEAC-2129BFD877E2}" type="slidenum">
              <a:rPr lang="en-US"/>
              <a:t>22</a:t>
            </a:fld>
            <a:endParaRPr lang="en-US"/>
          </a:p>
        </p:txBody>
      </p:sp>
    </p:spTree>
    <p:extLst>
      <p:ext uri="{BB962C8B-B14F-4D97-AF65-F5344CB8AC3E}">
        <p14:creationId xmlns:p14="http://schemas.microsoft.com/office/powerpoint/2010/main" val="2390433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Color</a:t>
            </a:r>
          </a:p>
          <a:p>
            <a:pPr marL="171450" indent="-171450">
              <a:buFont typeface="Arial"/>
              <a:buChar char="•"/>
            </a:pPr>
            <a:r>
              <a:rPr lang="en-US" dirty="0">
                <a:latin typeface="Arial" panose="020B0604020202020204" pitchFamily="34" charset="0"/>
                <a:cs typeface="Arial" panose="020B0604020202020204" pitchFamily="34" charset="0"/>
              </a:rPr>
              <a:t>Easy consumption</a:t>
            </a:r>
          </a:p>
          <a:p>
            <a:pPr marL="171450" indent="-171450">
              <a:buFont typeface="Arial"/>
              <a:buChar char="•"/>
            </a:pPr>
            <a:r>
              <a:rPr lang="en-US" dirty="0">
                <a:latin typeface="Arial" panose="020B0604020202020204" pitchFamily="34" charset="0"/>
                <a:cs typeface="Arial" panose="020B0604020202020204" pitchFamily="34" charset="0"/>
              </a:rPr>
              <a:t>Proper culinary techniques</a:t>
            </a:r>
          </a:p>
          <a:p>
            <a:pPr marL="171450" indent="-171450">
              <a:buFont typeface="Arial"/>
              <a:buChar char="•"/>
            </a:pPr>
            <a:r>
              <a:rPr lang="en-US" dirty="0">
                <a:latin typeface="Arial" panose="020B0604020202020204" pitchFamily="34" charset="0"/>
                <a:cs typeface="Arial" panose="020B0604020202020204" pitchFamily="34" charset="0"/>
              </a:rPr>
              <a:t>Containers</a:t>
            </a:r>
          </a:p>
          <a:p>
            <a:pPr marL="171450" indent="-171450">
              <a:buFont typeface="Arial"/>
              <a:buChar char="•"/>
            </a:pPr>
            <a:r>
              <a:rPr lang="en-US" dirty="0">
                <a:latin typeface="Arial" panose="020B0604020202020204" pitchFamily="34" charset="0"/>
                <a:cs typeface="Arial" panose="020B0604020202020204" pitchFamily="34" charset="0"/>
              </a:rPr>
              <a:t>Grab and go options</a:t>
            </a:r>
          </a:p>
        </p:txBody>
      </p:sp>
      <p:sp>
        <p:nvSpPr>
          <p:cNvPr id="4" name="Slide Number Placeholder 3"/>
          <p:cNvSpPr>
            <a:spLocks noGrp="1"/>
          </p:cNvSpPr>
          <p:nvPr>
            <p:ph type="sldNum" sz="quarter" idx="5"/>
          </p:nvPr>
        </p:nvSpPr>
        <p:spPr/>
        <p:txBody>
          <a:bodyPr/>
          <a:lstStyle/>
          <a:p>
            <a:fld id="{454905B5-FEBC-4607-BEAC-2129BFD877E2}" type="slidenum">
              <a:rPr lang="en-US"/>
              <a:t>23</a:t>
            </a:fld>
            <a:endParaRPr lang="en-US"/>
          </a:p>
        </p:txBody>
      </p:sp>
    </p:spTree>
    <p:extLst>
      <p:ext uri="{BB962C8B-B14F-4D97-AF65-F5344CB8AC3E}">
        <p14:creationId xmlns:p14="http://schemas.microsoft.com/office/powerpoint/2010/main" val="315393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Reviewed in a directors webinar, but we are revisiting it because it can tell you if a menu item will make or break your participation.</a:t>
            </a:r>
          </a:p>
          <a:p>
            <a:pPr marL="171450" indent="-171450">
              <a:buFont typeface="Arial"/>
              <a:buChar char="•"/>
            </a:pPr>
            <a:r>
              <a:rPr lang="en-US" dirty="0">
                <a:latin typeface="Arial" panose="020B0604020202020204" pitchFamily="34" charset="0"/>
                <a:cs typeface="Arial" panose="020B0604020202020204" pitchFamily="34" charset="0"/>
              </a:rPr>
              <a:t>Consistency is the key to the process of taste-testing. The same procedure must be followed for each recipe so that you confidently know that the ratings are based on the different recipes and not on differences in the process. </a:t>
            </a:r>
          </a:p>
          <a:p>
            <a:pPr marL="171450" indent="-171450">
              <a:buFont typeface="Arial"/>
              <a:buChar char="•"/>
            </a:pPr>
            <a:r>
              <a:rPr lang="en-US" dirty="0">
                <a:latin typeface="Arial" panose="020B0604020202020204" pitchFamily="34" charset="0"/>
                <a:cs typeface="Arial" panose="020B0604020202020204" pitchFamily="34" charset="0"/>
              </a:rPr>
              <a:t>Make the information and process clear to students, consider setting up the taste-testing in stations that align with the defined phases. You want to avoid overwhelming the student with information, taste-testing, and then evaluation, all in one place</a:t>
            </a:r>
          </a:p>
        </p:txBody>
      </p:sp>
      <p:sp>
        <p:nvSpPr>
          <p:cNvPr id="4" name="Slide Number Placeholder 3"/>
          <p:cNvSpPr>
            <a:spLocks noGrp="1"/>
          </p:cNvSpPr>
          <p:nvPr>
            <p:ph type="sldNum" sz="quarter" idx="5"/>
          </p:nvPr>
        </p:nvSpPr>
        <p:spPr/>
        <p:txBody>
          <a:bodyPr/>
          <a:lstStyle/>
          <a:p>
            <a:fld id="{454905B5-FEBC-4607-BEAC-2129BFD877E2}" type="slidenum">
              <a:rPr lang="en-US"/>
              <a:t>24</a:t>
            </a:fld>
            <a:endParaRPr lang="en-US"/>
          </a:p>
        </p:txBody>
      </p:sp>
    </p:spTree>
    <p:extLst>
      <p:ext uri="{BB962C8B-B14F-4D97-AF65-F5344CB8AC3E}">
        <p14:creationId xmlns:p14="http://schemas.microsoft.com/office/powerpoint/2010/main" val="4262881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May take some time up front, but it will save you time, energy, and money in the long run.</a:t>
            </a:r>
          </a:p>
          <a:p>
            <a:pPr marL="171450" indent="-171450">
              <a:buFont typeface="Arial"/>
              <a:buChar char="•"/>
            </a:pPr>
            <a:r>
              <a:rPr lang="en-US" dirty="0">
                <a:latin typeface="Arial" panose="020B0604020202020204" pitchFamily="34" charset="0"/>
                <a:cs typeface="Arial" panose="020B0604020202020204" pitchFamily="34" charset="0"/>
              </a:rPr>
              <a:t>Feedback on real and accurate ideas for promotions they want to experience. </a:t>
            </a:r>
          </a:p>
          <a:p>
            <a:pPr marL="171450" indent="-171450">
              <a:buFont typeface="Arial"/>
              <a:buChar char="•"/>
            </a:pPr>
            <a:r>
              <a:rPr lang="en-US" dirty="0">
                <a:latin typeface="Arial" panose="020B0604020202020204" pitchFamily="34" charset="0"/>
                <a:cs typeface="Arial" panose="020B0604020202020204" pitchFamily="34" charset="0"/>
              </a:rPr>
              <a:t>Look for students not currently participating in the meal program.</a:t>
            </a:r>
          </a:p>
        </p:txBody>
      </p:sp>
      <p:sp>
        <p:nvSpPr>
          <p:cNvPr id="4" name="Slide Number Placeholder 3"/>
          <p:cNvSpPr>
            <a:spLocks noGrp="1"/>
          </p:cNvSpPr>
          <p:nvPr>
            <p:ph type="sldNum" sz="quarter" idx="5"/>
          </p:nvPr>
        </p:nvSpPr>
        <p:spPr/>
        <p:txBody>
          <a:bodyPr/>
          <a:lstStyle/>
          <a:p>
            <a:fld id="{454905B5-FEBC-4607-BEAC-2129BFD877E2}" type="slidenum">
              <a:rPr lang="en-US"/>
              <a:t>25</a:t>
            </a:fld>
            <a:endParaRPr lang="en-US"/>
          </a:p>
        </p:txBody>
      </p:sp>
    </p:spTree>
    <p:extLst>
      <p:ext uri="{BB962C8B-B14F-4D97-AF65-F5344CB8AC3E}">
        <p14:creationId xmlns:p14="http://schemas.microsoft.com/office/powerpoint/2010/main" val="249439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Excited when they see the uniform</a:t>
            </a:r>
          </a:p>
          <a:p>
            <a:pPr marL="171450" indent="-171450">
              <a:buFont typeface="Arial"/>
              <a:buChar char="•"/>
            </a:pPr>
            <a:r>
              <a:rPr lang="en-US" dirty="0">
                <a:latin typeface="Arial" panose="020B0604020202020204" pitchFamily="34" charset="0"/>
                <a:cs typeface="Arial" panose="020B0604020202020204" pitchFamily="34" charset="0"/>
              </a:rPr>
              <a:t>Raises the bar</a:t>
            </a:r>
          </a:p>
          <a:p>
            <a:pPr marL="171450" indent="-171450">
              <a:buFont typeface="Arial"/>
              <a:buChar char="•"/>
            </a:pPr>
            <a:r>
              <a:rPr lang="en-US" dirty="0">
                <a:latin typeface="Arial" panose="020B0604020202020204" pitchFamily="34" charset="0"/>
                <a:cs typeface="Arial" panose="020B0604020202020204" pitchFamily="34" charset="0"/>
              </a:rPr>
              <a:t>Makes a connection to restaurants and culinary experience</a:t>
            </a:r>
          </a:p>
          <a:p>
            <a:pPr marL="171450" indent="-171450">
              <a:buFont typeface="Arial"/>
              <a:buChar char="•"/>
            </a:pPr>
            <a:r>
              <a:rPr lang="en-US" dirty="0">
                <a:latin typeface="Arial" panose="020B0604020202020204" pitchFamily="34" charset="0"/>
                <a:cs typeface="Arial" panose="020B0604020202020204" pitchFamily="34" charset="0"/>
              </a:rPr>
              <a:t>Talk about the profession and excitement behind what we do</a:t>
            </a:r>
          </a:p>
        </p:txBody>
      </p:sp>
      <p:sp>
        <p:nvSpPr>
          <p:cNvPr id="4" name="Slide Number Placeholder 3"/>
          <p:cNvSpPr>
            <a:spLocks noGrp="1"/>
          </p:cNvSpPr>
          <p:nvPr>
            <p:ph type="sldNum" sz="quarter" idx="5"/>
          </p:nvPr>
        </p:nvSpPr>
        <p:spPr/>
        <p:txBody>
          <a:bodyPr/>
          <a:lstStyle/>
          <a:p>
            <a:fld id="{454905B5-FEBC-4607-BEAC-2129BFD877E2}" type="slidenum">
              <a:rPr lang="en-US"/>
              <a:t>26</a:t>
            </a:fld>
            <a:endParaRPr lang="en-US"/>
          </a:p>
        </p:txBody>
      </p:sp>
    </p:spTree>
    <p:extLst>
      <p:ext uri="{BB962C8B-B14F-4D97-AF65-F5344CB8AC3E}">
        <p14:creationId xmlns:p14="http://schemas.microsoft.com/office/powerpoint/2010/main" val="1493936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What's new?</a:t>
            </a:r>
          </a:p>
          <a:p>
            <a:pPr marL="171450" indent="-171450">
              <a:buFont typeface="Arial"/>
              <a:buChar char="•"/>
            </a:pPr>
            <a:r>
              <a:rPr lang="en-US" dirty="0">
                <a:latin typeface="Arial" panose="020B0604020202020204" pitchFamily="34" charset="0"/>
                <a:cs typeface="Arial" panose="020B0604020202020204" pitchFamily="34" charset="0"/>
              </a:rPr>
              <a:t>Getting a deal makes people feel special.</a:t>
            </a:r>
          </a:p>
        </p:txBody>
      </p:sp>
      <p:sp>
        <p:nvSpPr>
          <p:cNvPr id="4" name="Slide Number Placeholder 3"/>
          <p:cNvSpPr>
            <a:spLocks noGrp="1"/>
          </p:cNvSpPr>
          <p:nvPr>
            <p:ph type="sldNum" sz="quarter" idx="5"/>
          </p:nvPr>
        </p:nvSpPr>
        <p:spPr/>
        <p:txBody>
          <a:bodyPr/>
          <a:lstStyle/>
          <a:p>
            <a:fld id="{454905B5-FEBC-4607-BEAC-2129BFD877E2}" type="slidenum">
              <a:rPr lang="en-US"/>
              <a:t>27</a:t>
            </a:fld>
            <a:endParaRPr lang="en-US"/>
          </a:p>
        </p:txBody>
      </p:sp>
    </p:spTree>
    <p:extLst>
      <p:ext uri="{BB962C8B-B14F-4D97-AF65-F5344CB8AC3E}">
        <p14:creationId xmlns:p14="http://schemas.microsoft.com/office/powerpoint/2010/main" val="78780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A SMART goal is an objective-setting technique that helps ensure goals are attainable within a specific time frame. SMART stands for:</a:t>
            </a:r>
          </a:p>
          <a:p>
            <a:pPr marL="628650" lvl="1" indent="-171450">
              <a:buFont typeface="Arial"/>
              <a:buChar char="•"/>
            </a:pPr>
            <a:r>
              <a:rPr lang="en-US" dirty="0">
                <a:latin typeface="Arial" panose="020B0604020202020204" pitchFamily="34" charset="0"/>
                <a:cs typeface="Arial" panose="020B0604020202020204" pitchFamily="34" charset="0"/>
              </a:rPr>
              <a:t>Specific: Clearly define your objective</a:t>
            </a:r>
          </a:p>
          <a:p>
            <a:pPr marL="628650" lvl="1" indent="-171450">
              <a:buFont typeface="Arial"/>
              <a:buChar char="•"/>
            </a:pPr>
            <a:r>
              <a:rPr lang="en-US" dirty="0">
                <a:latin typeface="Arial" panose="020B0604020202020204" pitchFamily="34" charset="0"/>
                <a:cs typeface="Arial" panose="020B0604020202020204" pitchFamily="34" charset="0"/>
              </a:rPr>
              <a:t>Measurable: Ensure it is measurable with criteria for success</a:t>
            </a:r>
          </a:p>
          <a:p>
            <a:pPr marL="628650" lvl="1" indent="-171450">
              <a:buFont typeface="Arial"/>
              <a:buChar char="•"/>
            </a:pPr>
            <a:r>
              <a:rPr lang="en-US" dirty="0">
                <a:latin typeface="Arial" panose="020B0604020202020204" pitchFamily="34" charset="0"/>
                <a:cs typeface="Arial" panose="020B0604020202020204" pitchFamily="34" charset="0"/>
              </a:rPr>
              <a:t>Achievable: Make sure it is achievable within your resources</a:t>
            </a:r>
          </a:p>
          <a:p>
            <a:pPr marL="628650" lvl="1" indent="-171450">
              <a:buFont typeface="Arial"/>
              <a:buChar char="•"/>
            </a:pPr>
            <a:r>
              <a:rPr lang="en-US" dirty="0">
                <a:latin typeface="Arial" panose="020B0604020202020204" pitchFamily="34" charset="0"/>
                <a:cs typeface="Arial" panose="020B0604020202020204" pitchFamily="34" charset="0"/>
              </a:rPr>
              <a:t>Relevant: Ensure it is relevant to your broader objectives</a:t>
            </a:r>
          </a:p>
          <a:p>
            <a:pPr marL="628650" lvl="1" indent="-171450">
              <a:buFont typeface="Arial"/>
              <a:buChar char="•"/>
            </a:pPr>
            <a:r>
              <a:rPr lang="en-US" dirty="0">
                <a:latin typeface="Arial" panose="020B0604020202020204" pitchFamily="34" charset="0"/>
                <a:cs typeface="Arial" panose="020B0604020202020204" pitchFamily="34" charset="0"/>
              </a:rPr>
              <a:t>Time-bound: Set a time-bound deadline for completion</a:t>
            </a:r>
          </a:p>
        </p:txBody>
      </p:sp>
      <p:sp>
        <p:nvSpPr>
          <p:cNvPr id="4" name="Slide Number Placeholder 3"/>
          <p:cNvSpPr>
            <a:spLocks noGrp="1"/>
          </p:cNvSpPr>
          <p:nvPr>
            <p:ph type="sldNum" sz="quarter" idx="5"/>
          </p:nvPr>
        </p:nvSpPr>
        <p:spPr/>
        <p:txBody>
          <a:bodyPr/>
          <a:lstStyle/>
          <a:p>
            <a:fld id="{454905B5-FEBC-4607-BEAC-2129BFD877E2}" type="slidenum">
              <a:rPr lang="en-US"/>
              <a:t>28</a:t>
            </a:fld>
            <a:endParaRPr lang="en-US"/>
          </a:p>
        </p:txBody>
      </p:sp>
    </p:spTree>
    <p:extLst>
      <p:ext uri="{BB962C8B-B14F-4D97-AF65-F5344CB8AC3E}">
        <p14:creationId xmlns:p14="http://schemas.microsoft.com/office/powerpoint/2010/main" val="213863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doe.virginia.gov/programs-services/school-operations-support-services/school-nutritio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pngimg.com/download/3880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267909" y="2023110"/>
            <a:ext cx="2469624" cy="2846070"/>
          </a:xfrm>
        </p:spPr>
        <p:txBody>
          <a:bodyPr anchor="ctr">
            <a:normAutofit/>
          </a:bodyPr>
          <a:lstStyle/>
          <a:p>
            <a:pPr algn="l"/>
            <a:r>
              <a:rPr lang="en-US" sz="3700" dirty="0">
                <a:latin typeface="Helvetica" panose="020B0604020202020204" pitchFamily="34" charset="0"/>
                <a:cs typeface="Helvetica" panose="020B0604020202020204" pitchFamily="34" charset="0"/>
              </a:rPr>
              <a:t>Cycle Menus &amp; Promotion</a:t>
            </a:r>
          </a:p>
        </p:txBody>
      </p:sp>
      <p:sp>
        <p:nvSpPr>
          <p:cNvPr id="3" name="Subtitle 2"/>
          <p:cNvSpPr>
            <a:spLocks noGrp="1"/>
          </p:cNvSpPr>
          <p:nvPr>
            <p:ph type="subTitle" idx="1"/>
          </p:nvPr>
        </p:nvSpPr>
        <p:spPr>
          <a:xfrm>
            <a:off x="9267908" y="5086350"/>
            <a:ext cx="2446465" cy="1178298"/>
          </a:xfrm>
        </p:spPr>
        <p:txBody>
          <a:bodyPr vert="horz" lIns="91440" tIns="45720" rIns="91440" bIns="45720" rtlCol="0">
            <a:normAutofit/>
          </a:bodyPr>
          <a:lstStyle/>
          <a:p>
            <a:pPr algn="l"/>
            <a:r>
              <a:rPr lang="en-US" sz="1600" dirty="0">
                <a:latin typeface="Helvetica" panose="020B0604020202020204" pitchFamily="34" charset="0"/>
                <a:cs typeface="Helvetica" panose="020B0604020202020204" pitchFamily="34" charset="0"/>
              </a:rPr>
              <a:t>Chef Lindsey Schoenfeld, RDN </a:t>
            </a:r>
          </a:p>
          <a:p>
            <a:pPr algn="l"/>
            <a:r>
              <a:rPr lang="en-US" sz="1600" dirty="0">
                <a:latin typeface="Helvetica" panose="020B0604020202020204" pitchFamily="34" charset="0"/>
                <a:cs typeface="Helvetica" panose="020B0604020202020204" pitchFamily="34" charset="0"/>
              </a:rPr>
              <a:t>Chef </a:t>
            </a:r>
            <a:r>
              <a:rPr lang="en-US" sz="1600" dirty="0" err="1">
                <a:latin typeface="Helvetica" panose="020B0604020202020204" pitchFamily="34" charset="0"/>
                <a:cs typeface="Helvetica" panose="020B0604020202020204" pitchFamily="34" charset="0"/>
              </a:rPr>
              <a:t>Vahista</a:t>
            </a:r>
            <a:r>
              <a:rPr lang="en-US" sz="1600" dirty="0">
                <a:latin typeface="Helvetica" panose="020B0604020202020204" pitchFamily="34" charset="0"/>
                <a:cs typeface="Helvetica" panose="020B0604020202020204" pitchFamily="34" charset="0"/>
              </a:rPr>
              <a:t> Ussery, MS, MBA, RDN</a:t>
            </a:r>
          </a:p>
        </p:txBody>
      </p:sp>
      <p:sp>
        <p:nvSpPr>
          <p:cNvPr id="12" name="Rectangle 1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irginia Department of Education, Office of School and Community Nutrition Programs logo.">
            <a:hlinkClick r:id="rId2"/>
            <a:extLst>
              <a:ext uri="{FF2B5EF4-FFF2-40B4-BE49-F238E27FC236}">
                <a16:creationId xmlns:a16="http://schemas.microsoft.com/office/drawing/2014/main" id="{5B2296C2-635E-118B-B99F-B6F3E3460EAD}"/>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45238" y="925207"/>
            <a:ext cx="7608304" cy="5078542"/>
          </a:xfrm>
          <a:prstGeom prst="rect">
            <a:avLst/>
          </a:prstGeom>
        </p:spPr>
      </p:pic>
      <p:sp>
        <p:nvSpPr>
          <p:cNvPr id="16" name="Rectangle 15">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6431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5A4D-5979-993C-9C20-D2852AF5E8EF}"/>
              </a:ext>
            </a:extLst>
          </p:cNvPr>
          <p:cNvSpPr>
            <a:spLocks noGrp="1"/>
          </p:cNvSpPr>
          <p:nvPr>
            <p:ph type="title"/>
          </p:nvPr>
        </p:nvSpPr>
        <p:spPr/>
        <p:txBody>
          <a:bodyPr/>
          <a:lstStyle/>
          <a:p>
            <a:r>
              <a:rPr lang="en-US" sz="4400" kern="1200" dirty="0">
                <a:solidFill>
                  <a:schemeClr val="tx1"/>
                </a:solidFill>
                <a:effectLst/>
                <a:latin typeface="Helvetica" panose="020B0604020202020204" pitchFamily="34" charset="0"/>
                <a:cs typeface="Helvetica" panose="020B0604020202020204" pitchFamily="34" charset="0"/>
              </a:rPr>
              <a:t>Objectives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A2870A0F-BEBC-991D-1F25-72B0F672E919}"/>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Identify the benefits from using cycle menus.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Utilize</a:t>
            </a:r>
            <a:r>
              <a:rPr lang="en-US" dirty="0">
                <a:effectLst/>
                <a:latin typeface="Helvetica" panose="020B0604020202020204" pitchFamily="34" charset="0"/>
                <a:cs typeface="Helvetica" panose="020B0604020202020204" pitchFamily="34" charset="0"/>
              </a:rPr>
              <a:t> menu engineering to optimize profitability and </a:t>
            </a:r>
            <a:r>
              <a:rPr lang="en-US" sz="2800" kern="1200" dirty="0">
                <a:solidFill>
                  <a:schemeClr val="tx1"/>
                </a:solidFill>
                <a:effectLst/>
                <a:latin typeface="Helvetica" panose="020B0604020202020204" pitchFamily="34" charset="0"/>
                <a:cs typeface="Helvetica" panose="020B0604020202020204" pitchFamily="34" charset="0"/>
              </a:rPr>
              <a:t>student</a:t>
            </a:r>
            <a:r>
              <a:rPr lang="en-US" dirty="0">
                <a:effectLst/>
                <a:latin typeface="Helvetica" panose="020B0604020202020204" pitchFamily="34" charset="0"/>
                <a:cs typeface="Helvetica" panose="020B0604020202020204" pitchFamily="34" charset="0"/>
              </a:rPr>
              <a:t> satisfaction by analyzing menu items</a:t>
            </a:r>
            <a:r>
              <a:rPr lang="en-US" sz="2800" kern="1200" dirty="0">
                <a:solidFill>
                  <a:schemeClr val="tx1"/>
                </a:solidFill>
                <a:effectLst/>
                <a:latin typeface="Helvetica" panose="020B0604020202020204" pitchFamily="34" charset="0"/>
                <a:cs typeface="Helvetica" panose="020B0604020202020204" pitchFamily="34" charset="0"/>
              </a:rPr>
              <a:t>,</a:t>
            </a:r>
            <a:r>
              <a:rPr lang="en-US" dirty="0">
                <a:effectLst/>
                <a:latin typeface="Helvetica" panose="020B0604020202020204" pitchFamily="34" charset="0"/>
                <a:cs typeface="Helvetica" panose="020B0604020202020204" pitchFamily="34" charset="0"/>
              </a:rPr>
              <a:t> pricing</a:t>
            </a:r>
            <a:r>
              <a:rPr lang="en-US" sz="2800" kern="1200" dirty="0">
                <a:solidFill>
                  <a:schemeClr val="tx1"/>
                </a:solidFill>
                <a:effectLst/>
                <a:latin typeface="Helvetica" panose="020B0604020202020204" pitchFamily="34" charset="0"/>
                <a:cs typeface="Helvetica" panose="020B0604020202020204" pitchFamily="34" charset="0"/>
              </a:rPr>
              <a:t>,</a:t>
            </a:r>
            <a:r>
              <a:rPr lang="en-US" dirty="0">
                <a:effectLst/>
                <a:latin typeface="Helvetica" panose="020B0604020202020204" pitchFamily="34" charset="0"/>
                <a:cs typeface="Helvetica" panose="020B0604020202020204" pitchFamily="34" charset="0"/>
              </a:rPr>
              <a:t> and popularity</a:t>
            </a:r>
            <a:r>
              <a:rPr lang="en-US" sz="2800" kern="1200" dirty="0">
                <a:solidFill>
                  <a:schemeClr val="tx1"/>
                </a:solidFill>
                <a:effectLst/>
                <a:latin typeface="Helvetica" panose="020B0604020202020204" pitchFamily="34" charset="0"/>
                <a:cs typeface="Helvetica" panose="020B0604020202020204" pitchFamily="34" charset="0"/>
              </a:rPr>
              <a:t>.</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Strategize</a:t>
            </a:r>
            <a:r>
              <a:rPr lang="en-US" dirty="0">
                <a:effectLst/>
                <a:latin typeface="Helvetica" panose="020B0604020202020204" pitchFamily="34" charset="0"/>
                <a:cs typeface="Helvetica" panose="020B0604020202020204" pitchFamily="34" charset="0"/>
              </a:rPr>
              <a:t> menu promotions to enhance customer engagement, drive sales, and elevate brand visibility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Implement</a:t>
            </a:r>
            <a:r>
              <a:rPr lang="en-US" dirty="0">
                <a:effectLst/>
                <a:latin typeface="Helvetica" panose="020B0604020202020204" pitchFamily="34" charset="0"/>
                <a:cs typeface="Helvetica" panose="020B0604020202020204" pitchFamily="34" charset="0"/>
              </a:rPr>
              <a:t> SMART (Specific, Measurable, Achievable, Relevant, Time-bound) goals as a framework for goal-setting</a:t>
            </a:r>
            <a:r>
              <a:rPr lang="en-US" sz="2800" kern="1200" dirty="0">
                <a:solidFill>
                  <a:schemeClr val="tx1"/>
                </a:solidFill>
                <a:effectLst/>
                <a:latin typeface="Helvetica" panose="020B0604020202020204" pitchFamily="34" charset="0"/>
                <a:cs typeface="Helvetica" panose="020B0604020202020204" pitchFamily="34" charset="0"/>
              </a:rPr>
              <a:t> and drive</a:t>
            </a:r>
            <a:r>
              <a:rPr lang="en-US" dirty="0">
                <a:effectLst/>
                <a:latin typeface="Helvetica" panose="020B0604020202020204" pitchFamily="34" charset="0"/>
                <a:cs typeface="Helvetica" panose="020B0604020202020204" pitchFamily="34" charset="0"/>
              </a:rPr>
              <a:t> individual and organizational </a:t>
            </a:r>
            <a:r>
              <a:rPr lang="en-US" sz="2800" kern="1200" dirty="0">
                <a:solidFill>
                  <a:schemeClr val="tx1"/>
                </a:solidFill>
                <a:effectLst/>
                <a:latin typeface="Helvetica" panose="020B0604020202020204" pitchFamily="34" charset="0"/>
                <a:cs typeface="Helvetica" panose="020B0604020202020204" pitchFamily="34" charset="0"/>
              </a:rPr>
              <a:t>cycle menu success</a:t>
            </a:r>
            <a:r>
              <a:rPr lang="en-US" dirty="0">
                <a:effectLst/>
                <a:latin typeface="Helvetica" panose="020B0604020202020204" pitchFamily="34" charset="0"/>
                <a:cs typeface="Helvetica" panose="020B0604020202020204" pitchFamily="34" charset="0"/>
              </a:rPr>
              <a:t>.</a:t>
            </a:r>
          </a:p>
        </p:txBody>
      </p:sp>
      <p:pic>
        <p:nvPicPr>
          <p:cNvPr id="4" name="Picture 3">
            <a:extLst>
              <a:ext uri="{FF2B5EF4-FFF2-40B4-BE49-F238E27FC236}">
                <a16:creationId xmlns:a16="http://schemas.microsoft.com/office/drawing/2014/main" id="{B5101AB8-F238-46FD-417E-4BC1BF4210D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3831185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6" name="Rectangle 35">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8" name="Rectangle 37">
            <a:extLst>
              <a:ext uri="{FF2B5EF4-FFF2-40B4-BE49-F238E27FC236}">
                <a16:creationId xmlns:a16="http://schemas.microsoft.com/office/drawing/2014/main" id="{6D658554-4CC1-4559-9C7C-D3377794A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8A2763-D704-5584-E7A9-19B6C5A25871}"/>
              </a:ext>
            </a:extLst>
          </p:cNvPr>
          <p:cNvSpPr>
            <a:spLocks noGrp="1"/>
          </p:cNvSpPr>
          <p:nvPr>
            <p:ph type="title"/>
          </p:nvPr>
        </p:nvSpPr>
        <p:spPr>
          <a:xfrm>
            <a:off x="422898" y="3705611"/>
            <a:ext cx="10491655" cy="1169244"/>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Cycle Menus</a:t>
            </a:r>
          </a:p>
        </p:txBody>
      </p:sp>
      <p:sp>
        <p:nvSpPr>
          <p:cNvPr id="40" name="Rectangle 39">
            <a:extLst>
              <a:ext uri="{FF2B5EF4-FFF2-40B4-BE49-F238E27FC236}">
                <a16:creationId xmlns:a16="http://schemas.microsoft.com/office/drawing/2014/main" id="{1D443019-571F-4479-AFDB-8DBAEC505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422144" cy="359902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3" name="Picture 2" descr="A serving line with rice, beans, chicken, and rice.">
            <a:extLst>
              <a:ext uri="{FF2B5EF4-FFF2-40B4-BE49-F238E27FC236}">
                <a16:creationId xmlns:a16="http://schemas.microsoft.com/office/drawing/2014/main" id="{14FCDFD2-815C-C2C3-54C9-C26632D8620B}"/>
              </a:ext>
            </a:extLst>
          </p:cNvPr>
          <p:cNvPicPr>
            <a:picLocks noChangeAspect="1"/>
          </p:cNvPicPr>
          <p:nvPr/>
        </p:nvPicPr>
        <p:blipFill rotWithShape="1">
          <a:blip r:embed="rId3"/>
          <a:srcRect t="17559" r="1" b="18585"/>
          <a:stretch/>
        </p:blipFill>
        <p:spPr>
          <a:xfrm>
            <a:off x="422144" y="10"/>
            <a:ext cx="10943844" cy="3599011"/>
          </a:xfrm>
          <a:prstGeom prst="rect">
            <a:avLst/>
          </a:prstGeom>
        </p:spPr>
      </p:pic>
      <p:cxnSp>
        <p:nvCxnSpPr>
          <p:cNvPr id="42" name="Straight Connector 41">
            <a:extLst>
              <a:ext uri="{FF2B5EF4-FFF2-40B4-BE49-F238E27FC236}">
                <a16:creationId xmlns:a16="http://schemas.microsoft.com/office/drawing/2014/main" id="{3EFADC67-92A1-44FB-8691-D8CD71A21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E9C6408-AA0E-411D-A5D2-E5F13306F8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1168ACF-21F3-ABEF-11FF-681A7BEA929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2651778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8EFC9-4B51-C145-126D-FC7422A4DF8A}"/>
              </a:ext>
            </a:extLst>
          </p:cNvPr>
          <p:cNvSpPr>
            <a:spLocks noGrp="1"/>
          </p:cNvSpPr>
          <p:nvPr>
            <p:ph type="title"/>
          </p:nvPr>
        </p:nvSpPr>
        <p:spPr/>
        <p:txBody>
          <a:bodyPr/>
          <a:lstStyle/>
          <a:p>
            <a:r>
              <a:rPr lang="en-US" sz="4400" kern="1200" dirty="0">
                <a:solidFill>
                  <a:schemeClr val="tx1"/>
                </a:solidFill>
                <a:effectLst/>
                <a:latin typeface="Helvetica" panose="020B0604020202020204" pitchFamily="34" charset="0"/>
                <a:cs typeface="Helvetica" panose="020B0604020202020204" pitchFamily="34" charset="0"/>
              </a:rPr>
              <a:t>Benefits from Cycle Menus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D4040A94-B4CA-CBAF-219D-DC979A266EB2}"/>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Predictability</a:t>
            </a:r>
          </a:p>
          <a:p>
            <a:r>
              <a:rPr lang="en-US" dirty="0">
                <a:latin typeface="Helvetica" panose="020B0604020202020204" pitchFamily="34" charset="0"/>
                <a:cs typeface="Helvetica" panose="020B0604020202020204" pitchFamily="34" charset="0"/>
              </a:rPr>
              <a:t>Efficiency</a:t>
            </a:r>
          </a:p>
          <a:p>
            <a:r>
              <a:rPr lang="en-US" dirty="0">
                <a:latin typeface="Helvetica" panose="020B0604020202020204" pitchFamily="34" charset="0"/>
                <a:cs typeface="Helvetica" panose="020B0604020202020204" pitchFamily="34" charset="0"/>
              </a:rPr>
              <a:t>Financial benefits</a:t>
            </a:r>
          </a:p>
          <a:p>
            <a:r>
              <a:rPr lang="en-US" dirty="0">
                <a:latin typeface="Helvetica" panose="020B0604020202020204" pitchFamily="34" charset="0"/>
                <a:cs typeface="Helvetica" panose="020B0604020202020204" pitchFamily="34" charset="0"/>
              </a:rPr>
              <a:t>Employee confidence</a:t>
            </a:r>
          </a:p>
          <a:p>
            <a:r>
              <a:rPr lang="en-US" dirty="0">
                <a:latin typeface="Helvetica" panose="020B0604020202020204" pitchFamily="34" charset="0"/>
                <a:cs typeface="Helvetica" panose="020B0604020202020204" pitchFamily="34" charset="0"/>
              </a:rPr>
              <a:t>Reduced inventory</a:t>
            </a:r>
          </a:p>
          <a:p>
            <a:r>
              <a:rPr lang="en-US" dirty="0">
                <a:latin typeface="Helvetica" panose="020B0604020202020204" pitchFamily="34" charset="0"/>
                <a:cs typeface="Helvetica" panose="020B0604020202020204" pitchFamily="34" charset="0"/>
              </a:rPr>
              <a:t>Easier training</a:t>
            </a:r>
          </a:p>
          <a:p>
            <a:r>
              <a:rPr lang="en-US" dirty="0">
                <a:latin typeface="Helvetica" panose="020B0604020202020204" pitchFamily="34" charset="0"/>
                <a:cs typeface="Helvetica" panose="020B0604020202020204" pitchFamily="34" charset="0"/>
              </a:rPr>
              <a:t>Customer satisfaction</a:t>
            </a:r>
          </a:p>
        </p:txBody>
      </p:sp>
      <p:pic>
        <p:nvPicPr>
          <p:cNvPr id="4" name="Picture 3">
            <a:extLst>
              <a:ext uri="{FF2B5EF4-FFF2-40B4-BE49-F238E27FC236}">
                <a16:creationId xmlns:a16="http://schemas.microsoft.com/office/drawing/2014/main" id="{9D68C3EB-1F22-F13D-5352-37B4321FE2B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2544440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EEB38B7-FE5D-F797-33B9-9ADDE3B8B991}"/>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600" kern="1200" dirty="0">
                <a:solidFill>
                  <a:srgbClr val="FFFFFF"/>
                </a:solidFill>
                <a:latin typeface="Helvetica" panose="020B0604020202020204" pitchFamily="34" charset="0"/>
                <a:cs typeface="Helvetica" panose="020B0604020202020204" pitchFamily="34" charset="0"/>
              </a:rPr>
              <a:t>Predictability</a:t>
            </a:r>
          </a:p>
        </p:txBody>
      </p:sp>
      <p:pic>
        <p:nvPicPr>
          <p:cNvPr id="8" name="Picture 7">
            <a:extLst>
              <a:ext uri="{FF2B5EF4-FFF2-40B4-BE49-F238E27FC236}">
                <a16:creationId xmlns:a16="http://schemas.microsoft.com/office/drawing/2014/main" id="{37D61B08-336A-76A8-9678-DE4166C31DB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7014" y="6185115"/>
            <a:ext cx="2933700" cy="609600"/>
          </a:xfrm>
          <a:prstGeom prst="rect">
            <a:avLst/>
          </a:prstGeom>
        </p:spPr>
      </p:pic>
      <p:sp>
        <p:nvSpPr>
          <p:cNvPr id="3" name="Content Placeholder 2">
            <a:extLst>
              <a:ext uri="{FF2B5EF4-FFF2-40B4-BE49-F238E27FC236}">
                <a16:creationId xmlns:a16="http://schemas.microsoft.com/office/drawing/2014/main" id="{D26B95C9-F2AB-31DF-EB91-7EA270C025F0}"/>
              </a:ext>
            </a:extLst>
          </p:cNvPr>
          <p:cNvSpPr>
            <a:spLocks noGrp="1"/>
          </p:cNvSpPr>
          <p:nvPr>
            <p:ph idx="1"/>
          </p:nvPr>
        </p:nvSpPr>
        <p:spPr>
          <a:xfrm>
            <a:off x="4601042" y="2501977"/>
            <a:ext cx="6752757" cy="3674985"/>
          </a:xfrm>
        </p:spPr>
        <p:txBody>
          <a:bodyPr/>
          <a:lstStyle/>
          <a:p>
            <a:r>
              <a:rPr lang="en-US" dirty="0">
                <a:latin typeface="Helvetica" panose="020B0604020202020204" pitchFamily="34" charset="0"/>
                <a:cs typeface="Helvetica" panose="020B0604020202020204" pitchFamily="34" charset="0"/>
              </a:rPr>
              <a:t>Can use estimated time standards</a:t>
            </a:r>
          </a:p>
        </p:txBody>
      </p:sp>
    </p:spTree>
    <p:extLst>
      <p:ext uri="{BB962C8B-B14F-4D97-AF65-F5344CB8AC3E}">
        <p14:creationId xmlns:p14="http://schemas.microsoft.com/office/powerpoint/2010/main" val="1008596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oops of various sizes">
            <a:extLst>
              <a:ext uri="{FF2B5EF4-FFF2-40B4-BE49-F238E27FC236}">
                <a16:creationId xmlns:a16="http://schemas.microsoft.com/office/drawing/2014/main" id="{4FA6B281-7976-ED94-2010-2334A74B2D1E}"/>
              </a:ext>
            </a:extLst>
          </p:cNvPr>
          <p:cNvPicPr>
            <a:picLocks noChangeAspect="1"/>
          </p:cNvPicPr>
          <p:nvPr/>
        </p:nvPicPr>
        <p:blipFill rotWithShape="1">
          <a:blip r:embed="rId3"/>
          <a:srcRect l="3856" r="18177"/>
          <a:stretch/>
        </p:blipFill>
        <p:spPr>
          <a:xfrm>
            <a:off x="-1" y="190"/>
            <a:ext cx="8128855" cy="5291194"/>
          </a:xfrm>
          <a:prstGeom prst="rect">
            <a:avLst/>
          </a:prstGeom>
        </p:spPr>
      </p:pic>
      <p:sp>
        <p:nvSpPr>
          <p:cNvPr id="27" name="Rectangle 26">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CC344B-79C5-CECD-FA78-4E971C1E6301}"/>
              </a:ext>
            </a:extLst>
          </p:cNvPr>
          <p:cNvSpPr>
            <a:spLocks noGrp="1"/>
          </p:cNvSpPr>
          <p:nvPr>
            <p:ph type="title"/>
          </p:nvPr>
        </p:nvSpPr>
        <p:spPr>
          <a:xfrm>
            <a:off x="699715" y="5635366"/>
            <a:ext cx="7091299" cy="898581"/>
          </a:xfrm>
        </p:spPr>
        <p:txBody>
          <a:bodyPr vert="horz" lIns="91440" tIns="45720" rIns="91440" bIns="45720" rtlCol="0" anchor="ctr">
            <a:normAutofit/>
          </a:bodyPr>
          <a:lstStyle/>
          <a:p>
            <a:r>
              <a:rPr lang="en-US" sz="4000" kern="1200" dirty="0">
                <a:solidFill>
                  <a:srgbClr val="FFFFFF"/>
                </a:solidFill>
                <a:latin typeface="Helvetica" panose="020B0604020202020204" pitchFamily="34" charset="0"/>
                <a:cs typeface="Helvetica" panose="020B0604020202020204" pitchFamily="34" charset="0"/>
              </a:rPr>
              <a:t>Efficiency</a:t>
            </a:r>
          </a:p>
        </p:txBody>
      </p:sp>
      <p:sp>
        <p:nvSpPr>
          <p:cNvPr id="31" name="Rectangle 3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measuring cup with corn in it">
            <a:extLst>
              <a:ext uri="{FF2B5EF4-FFF2-40B4-BE49-F238E27FC236}">
                <a16:creationId xmlns:a16="http://schemas.microsoft.com/office/drawing/2014/main" id="{F097E347-BF22-6599-A4A9-A5F606844F71}"/>
              </a:ext>
            </a:extLst>
          </p:cNvPr>
          <p:cNvPicPr>
            <a:picLocks noGrp="1" noChangeAspect="1"/>
          </p:cNvPicPr>
          <p:nvPr>
            <p:ph idx="1"/>
          </p:nvPr>
        </p:nvPicPr>
        <p:blipFill rotWithShape="1">
          <a:blip r:embed="rId4"/>
          <a:srcRect t="958" r="-2" b="-2"/>
          <a:stretch/>
        </p:blipFill>
        <p:spPr>
          <a:xfrm>
            <a:off x="8128856" y="1"/>
            <a:ext cx="4063143" cy="5291384"/>
          </a:xfrm>
          <a:prstGeom prst="rect">
            <a:avLst/>
          </a:prstGeom>
        </p:spPr>
      </p:pic>
      <p:pic>
        <p:nvPicPr>
          <p:cNvPr id="11" name="Picture 10">
            <a:extLst>
              <a:ext uri="{FF2B5EF4-FFF2-40B4-BE49-F238E27FC236}">
                <a16:creationId xmlns:a16="http://schemas.microsoft.com/office/drawing/2014/main" id="{22D5623E-358D-B403-870D-BE98540F3B2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084733" y="6032576"/>
            <a:ext cx="2819401" cy="533248"/>
          </a:xfrm>
          <a:prstGeom prst="rect">
            <a:avLst/>
          </a:prstGeom>
        </p:spPr>
      </p:pic>
    </p:spTree>
    <p:extLst>
      <p:ext uri="{BB962C8B-B14F-4D97-AF65-F5344CB8AC3E}">
        <p14:creationId xmlns:p14="http://schemas.microsoft.com/office/powerpoint/2010/main" val="4060890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s using a chef's knife to cut a cantaloupe">
            <a:extLst>
              <a:ext uri="{FF2B5EF4-FFF2-40B4-BE49-F238E27FC236}">
                <a16:creationId xmlns:a16="http://schemas.microsoft.com/office/drawing/2014/main" id="{13E463C7-3492-3E5E-FDDC-6060D46D4157}"/>
              </a:ext>
            </a:extLst>
          </p:cNvPr>
          <p:cNvPicPr>
            <a:picLocks noChangeAspect="1"/>
          </p:cNvPicPr>
          <p:nvPr/>
        </p:nvPicPr>
        <p:blipFill rotWithShape="1">
          <a:blip r:embed="rId3"/>
          <a:srcRect l="3213" r="1" b="1"/>
          <a:stretch/>
        </p:blipFill>
        <p:spPr>
          <a:xfrm>
            <a:off x="-1" y="190"/>
            <a:ext cx="8128855" cy="5291194"/>
          </a:xfrm>
          <a:prstGeom prst="rect">
            <a:avLst/>
          </a:prstGeom>
        </p:spPr>
      </p:pic>
      <p:sp>
        <p:nvSpPr>
          <p:cNvPr id="27" name="Rectangle 26">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988C4-D82D-EF5B-2F96-3EEB90D005A2}"/>
              </a:ext>
            </a:extLst>
          </p:cNvPr>
          <p:cNvSpPr>
            <a:spLocks noGrp="1"/>
          </p:cNvSpPr>
          <p:nvPr>
            <p:ph type="title"/>
          </p:nvPr>
        </p:nvSpPr>
        <p:spPr>
          <a:xfrm>
            <a:off x="699715" y="5635366"/>
            <a:ext cx="7091299" cy="898581"/>
          </a:xfrm>
        </p:spPr>
        <p:txBody>
          <a:bodyPr vert="horz" lIns="91440" tIns="45720" rIns="91440" bIns="45720" rtlCol="0" anchor="ctr">
            <a:normAutofit/>
          </a:bodyPr>
          <a:lstStyle/>
          <a:p>
            <a:r>
              <a:rPr lang="en-US" sz="4000" kern="1200" dirty="0">
                <a:solidFill>
                  <a:srgbClr val="FFFFFF"/>
                </a:solidFill>
                <a:latin typeface="Helvetica" panose="020B0604020202020204" pitchFamily="34" charset="0"/>
                <a:cs typeface="Helvetica" panose="020B0604020202020204" pitchFamily="34" charset="0"/>
              </a:rPr>
              <a:t>Financial Benefits</a:t>
            </a:r>
          </a:p>
        </p:txBody>
      </p:sp>
      <p:sp>
        <p:nvSpPr>
          <p:cNvPr id="31" name="Rectangle 3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hands using a tomato scoop to remove the stem from a tomato">
            <a:extLst>
              <a:ext uri="{FF2B5EF4-FFF2-40B4-BE49-F238E27FC236}">
                <a16:creationId xmlns:a16="http://schemas.microsoft.com/office/drawing/2014/main" id="{009EA434-E4D8-9E5D-C209-BB2463DC5C14}"/>
              </a:ext>
            </a:extLst>
          </p:cNvPr>
          <p:cNvPicPr>
            <a:picLocks noGrp="1" noChangeAspect="1"/>
          </p:cNvPicPr>
          <p:nvPr>
            <p:ph idx="1"/>
          </p:nvPr>
        </p:nvPicPr>
        <p:blipFill rotWithShape="1">
          <a:blip r:embed="rId4"/>
          <a:srcRect l="36277" r="13043" b="-1"/>
          <a:stretch/>
        </p:blipFill>
        <p:spPr>
          <a:xfrm>
            <a:off x="8128856" y="1"/>
            <a:ext cx="4063143" cy="5291384"/>
          </a:xfrm>
          <a:prstGeom prst="rect">
            <a:avLst/>
          </a:prstGeom>
        </p:spPr>
      </p:pic>
      <p:pic>
        <p:nvPicPr>
          <p:cNvPr id="7" name="Picture 6">
            <a:extLst>
              <a:ext uri="{FF2B5EF4-FFF2-40B4-BE49-F238E27FC236}">
                <a16:creationId xmlns:a16="http://schemas.microsoft.com/office/drawing/2014/main" id="{37218A62-FCB2-E50F-D38A-09ED46D2AF3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084733" y="6032576"/>
            <a:ext cx="2819401" cy="533248"/>
          </a:xfrm>
          <a:prstGeom prst="rect">
            <a:avLst/>
          </a:prstGeom>
        </p:spPr>
      </p:pic>
    </p:spTree>
    <p:extLst>
      <p:ext uri="{BB962C8B-B14F-4D97-AF65-F5344CB8AC3E}">
        <p14:creationId xmlns:p14="http://schemas.microsoft.com/office/powerpoint/2010/main" val="42451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6FF63D-8583-DFAE-CA3D-3010C8AC2754}"/>
              </a:ext>
            </a:extLst>
          </p:cNvPr>
          <p:cNvSpPr>
            <a:spLocks noGrp="1"/>
          </p:cNvSpPr>
          <p:nvPr>
            <p:ph type="title"/>
          </p:nvPr>
        </p:nvSpPr>
        <p:spPr>
          <a:xfrm>
            <a:off x="660042" y="891652"/>
            <a:ext cx="4412021" cy="3030724"/>
          </a:xfrm>
        </p:spPr>
        <p:txBody>
          <a:bodyPr vert="horz" lIns="91440" tIns="45720" rIns="91440" bIns="45720" rtlCol="0" anchor="b">
            <a:normAutofit/>
          </a:bodyPr>
          <a:lstStyle/>
          <a:p>
            <a:pPr algn="r"/>
            <a:r>
              <a:rPr lang="en-US" sz="3600" kern="1200" dirty="0">
                <a:solidFill>
                  <a:srgbClr val="FFFFFF"/>
                </a:solidFill>
                <a:latin typeface="Helvetica" panose="020B0604020202020204" pitchFamily="34" charset="0"/>
                <a:cs typeface="Helvetica" panose="020B0604020202020204" pitchFamily="34" charset="0"/>
              </a:rPr>
              <a:t>Reduced Inventory</a:t>
            </a:r>
          </a:p>
        </p:txBody>
      </p:sp>
      <p:pic>
        <p:nvPicPr>
          <p:cNvPr id="4" name="Picture 3" descr="two school nutrition professionals checking inventory in a storeroom">
            <a:extLst>
              <a:ext uri="{FF2B5EF4-FFF2-40B4-BE49-F238E27FC236}">
                <a16:creationId xmlns:a16="http://schemas.microsoft.com/office/drawing/2014/main" id="{DA2DF0C2-5C83-2945-1C5B-8C8F92746E22}"/>
              </a:ext>
            </a:extLst>
          </p:cNvPr>
          <p:cNvPicPr>
            <a:picLocks noChangeAspect="1"/>
          </p:cNvPicPr>
          <p:nvPr/>
        </p:nvPicPr>
        <p:blipFill>
          <a:blip r:embed="rId3"/>
          <a:stretch>
            <a:fillRect/>
          </a:stretch>
        </p:blipFill>
        <p:spPr>
          <a:xfrm>
            <a:off x="7189406" y="457199"/>
            <a:ext cx="3421507" cy="5899152"/>
          </a:xfrm>
          <a:prstGeom prst="rect">
            <a:avLst/>
          </a:prstGeom>
        </p:spPr>
      </p:pic>
      <p:pic>
        <p:nvPicPr>
          <p:cNvPr id="6" name="Picture 5">
            <a:extLst>
              <a:ext uri="{FF2B5EF4-FFF2-40B4-BE49-F238E27FC236}">
                <a16:creationId xmlns:a16="http://schemas.microsoft.com/office/drawing/2014/main" id="{B59E0813-6747-0BBC-5E1D-2C4957DFE71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86266" y="6091843"/>
            <a:ext cx="2819401" cy="533248"/>
          </a:xfrm>
          <a:prstGeom prst="rect">
            <a:avLst/>
          </a:prstGeom>
        </p:spPr>
      </p:pic>
    </p:spTree>
    <p:extLst>
      <p:ext uri="{BB962C8B-B14F-4D97-AF65-F5344CB8AC3E}">
        <p14:creationId xmlns:p14="http://schemas.microsoft.com/office/powerpoint/2010/main" val="4178387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98029B6-5BA3-8178-DE46-38A9154D049F}"/>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Helvetica" panose="020B0604020202020204" pitchFamily="34" charset="0"/>
                <a:cs typeface="Helvetica" panose="020B0604020202020204" pitchFamily="34" charset="0"/>
              </a:rPr>
              <a:t>Easier Training</a:t>
            </a:r>
          </a:p>
        </p:txBody>
      </p:sp>
      <p:pic>
        <p:nvPicPr>
          <p:cNvPr id="8" name="Picture 7" descr="people placing pepperonis on pizza">
            <a:extLst>
              <a:ext uri="{FF2B5EF4-FFF2-40B4-BE49-F238E27FC236}">
                <a16:creationId xmlns:a16="http://schemas.microsoft.com/office/drawing/2014/main" id="{15CFA3C2-0845-4A71-56DB-3B80AFCA298F}"/>
              </a:ext>
            </a:extLst>
          </p:cNvPr>
          <p:cNvPicPr>
            <a:picLocks noChangeAspect="1"/>
          </p:cNvPicPr>
          <p:nvPr/>
        </p:nvPicPr>
        <p:blipFill>
          <a:blip r:embed="rId3"/>
          <a:stretch>
            <a:fillRect/>
          </a:stretch>
        </p:blipFill>
        <p:spPr>
          <a:xfrm>
            <a:off x="4502428" y="1026439"/>
            <a:ext cx="7225748" cy="4805122"/>
          </a:xfrm>
          <a:prstGeom prst="rect">
            <a:avLst/>
          </a:prstGeom>
        </p:spPr>
      </p:pic>
      <p:pic>
        <p:nvPicPr>
          <p:cNvPr id="5" name="Picture 4">
            <a:extLst>
              <a:ext uri="{FF2B5EF4-FFF2-40B4-BE49-F238E27FC236}">
                <a16:creationId xmlns:a16="http://schemas.microsoft.com/office/drawing/2014/main" id="{E4175BB8-21C5-A77A-FFDD-B5E33003A89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553135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8ED385-E6F3-574D-0E8F-976203CB74CB}"/>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latin typeface="Helvetica" panose="020B0604020202020204" pitchFamily="34" charset="0"/>
                <a:cs typeface="Helvetica" panose="020B0604020202020204" pitchFamily="34" charset="0"/>
              </a:rPr>
              <a:t>Customer Satisfaction</a:t>
            </a:r>
          </a:p>
        </p:txBody>
      </p:sp>
      <p:pic>
        <p:nvPicPr>
          <p:cNvPr id="5" name="Picture 4" descr="a serving line with broccoli, dinner rolls, and pasta">
            <a:extLst>
              <a:ext uri="{FF2B5EF4-FFF2-40B4-BE49-F238E27FC236}">
                <a16:creationId xmlns:a16="http://schemas.microsoft.com/office/drawing/2014/main" id="{F67F7158-527F-7E1C-7031-68AC5C121DDE}"/>
              </a:ext>
            </a:extLst>
          </p:cNvPr>
          <p:cNvPicPr>
            <a:picLocks noChangeAspect="1"/>
          </p:cNvPicPr>
          <p:nvPr/>
        </p:nvPicPr>
        <p:blipFill>
          <a:blip r:embed="rId3"/>
          <a:stretch>
            <a:fillRect/>
          </a:stretch>
        </p:blipFill>
        <p:spPr>
          <a:xfrm>
            <a:off x="4642178" y="1108971"/>
            <a:ext cx="6836140" cy="4663440"/>
          </a:xfrm>
          <a:prstGeom prst="rect">
            <a:avLst/>
          </a:prstGeom>
        </p:spPr>
      </p:pic>
      <p:pic>
        <p:nvPicPr>
          <p:cNvPr id="6" name="Picture 5">
            <a:extLst>
              <a:ext uri="{FF2B5EF4-FFF2-40B4-BE49-F238E27FC236}">
                <a16:creationId xmlns:a16="http://schemas.microsoft.com/office/drawing/2014/main" id="{4B5B7310-3059-9006-346C-4FB23C82DFC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1939631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4FCCA2-FF17-42BE-BCA2-AA81E52D1E16}"/>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Helvetica" panose="020B0604020202020204" pitchFamily="34" charset="0"/>
                <a:cs typeface="Helvetica" panose="020B0604020202020204" pitchFamily="34" charset="0"/>
              </a:rPr>
              <a:t>Length of Cycle Menu</a:t>
            </a:r>
          </a:p>
        </p:txBody>
      </p:sp>
      <p:sp>
        <p:nvSpPr>
          <p:cNvPr id="23" name="Rectangle 2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Picture 3" descr="a gourmet grilled cheese with sliced tomatoes and spinach, and sides of corn and a salad with strawberries">
            <a:extLst>
              <a:ext uri="{FF2B5EF4-FFF2-40B4-BE49-F238E27FC236}">
                <a16:creationId xmlns:a16="http://schemas.microsoft.com/office/drawing/2014/main" id="{CA930D18-9C59-559B-D911-7FC2E553DBC0}"/>
              </a:ext>
            </a:extLst>
          </p:cNvPr>
          <p:cNvPicPr>
            <a:picLocks noChangeAspect="1"/>
          </p:cNvPicPr>
          <p:nvPr/>
        </p:nvPicPr>
        <p:blipFill>
          <a:blip r:embed="rId2"/>
          <a:stretch>
            <a:fillRect/>
          </a:stretch>
        </p:blipFill>
        <p:spPr>
          <a:xfrm>
            <a:off x="4864608" y="1071252"/>
            <a:ext cx="6846363" cy="4564242"/>
          </a:xfrm>
          <a:prstGeom prst="rect">
            <a:avLst/>
          </a:prstGeom>
        </p:spPr>
      </p:pic>
      <p:pic>
        <p:nvPicPr>
          <p:cNvPr id="5" name="Picture 4">
            <a:extLst>
              <a:ext uri="{FF2B5EF4-FFF2-40B4-BE49-F238E27FC236}">
                <a16:creationId xmlns:a16="http://schemas.microsoft.com/office/drawing/2014/main" id="{B96423CD-0806-18B9-B583-6327FAD92B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1570270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5A624-2787-8032-7A8C-A82333334311}"/>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Elementary</a:t>
            </a:r>
          </a:p>
        </p:txBody>
      </p:sp>
      <p:sp>
        <p:nvSpPr>
          <p:cNvPr id="3" name="Content Placeholder 2">
            <a:extLst>
              <a:ext uri="{FF2B5EF4-FFF2-40B4-BE49-F238E27FC236}">
                <a16:creationId xmlns:a16="http://schemas.microsoft.com/office/drawing/2014/main" id="{0EB1E7D9-FE21-269F-DB1E-7E9337BA0D84}"/>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Longer cycles</a:t>
            </a:r>
          </a:p>
          <a:p>
            <a:r>
              <a:rPr lang="en-US" dirty="0">
                <a:latin typeface="Helvetica" panose="020B0604020202020204" pitchFamily="34" charset="0"/>
                <a:cs typeface="Helvetica" panose="020B0604020202020204" pitchFamily="34" charset="0"/>
              </a:rPr>
              <a:t>3 to 4 weeks</a:t>
            </a:r>
          </a:p>
          <a:p>
            <a:r>
              <a:rPr lang="en-US" dirty="0">
                <a:latin typeface="Helvetica" panose="020B0604020202020204" pitchFamily="34" charset="0"/>
                <a:cs typeface="Helvetica" panose="020B0604020202020204" pitchFamily="34" charset="0"/>
              </a:rPr>
              <a:t>Fewer entrée choices than secondary schools</a:t>
            </a:r>
          </a:p>
        </p:txBody>
      </p:sp>
      <p:pic>
        <p:nvPicPr>
          <p:cNvPr id="4" name="Picture 3">
            <a:extLst>
              <a:ext uri="{FF2B5EF4-FFF2-40B4-BE49-F238E27FC236}">
                <a16:creationId xmlns:a16="http://schemas.microsoft.com/office/drawing/2014/main" id="{333D455D-7BC7-FA1D-898A-EA66BBD4BE2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866937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D80A0-024D-3C03-240D-E62BD677B337}"/>
              </a:ext>
            </a:extLst>
          </p:cNvPr>
          <p:cNvSpPr>
            <a:spLocks noGrp="1"/>
          </p:cNvSpPr>
          <p:nvPr>
            <p:ph type="title"/>
          </p:nvPr>
        </p:nvSpPr>
        <p:spPr/>
        <p:txBody>
          <a:bodyPr>
            <a:normAutofit/>
          </a:bodyPr>
          <a:lstStyle/>
          <a:p>
            <a:r>
              <a:rPr lang="en-US" dirty="0">
                <a:latin typeface="Helvetica" panose="020B0604020202020204" pitchFamily="34" charset="0"/>
                <a:cs typeface="Helvetica" panose="020B0604020202020204" pitchFamily="34" charset="0"/>
              </a:rPr>
              <a:t>Secondary Schools</a:t>
            </a:r>
          </a:p>
        </p:txBody>
      </p:sp>
      <p:sp>
        <p:nvSpPr>
          <p:cNvPr id="3" name="Content Placeholder 2">
            <a:extLst>
              <a:ext uri="{FF2B5EF4-FFF2-40B4-BE49-F238E27FC236}">
                <a16:creationId xmlns:a16="http://schemas.microsoft.com/office/drawing/2014/main" id="{DF9E4B6B-6B12-1451-3A6A-814ED03FF47B}"/>
              </a:ext>
            </a:extLst>
          </p:cNvPr>
          <p:cNvSpPr>
            <a:spLocks noGrp="1"/>
          </p:cNvSpPr>
          <p:nvPr>
            <p:ph sz="half" idx="2"/>
          </p:nvPr>
        </p:nvSpPr>
        <p:spPr>
          <a:xfrm>
            <a:off x="914400" y="1833777"/>
            <a:ext cx="8002614" cy="4351338"/>
          </a:xfrm>
        </p:spPr>
        <p:txBody>
          <a:bodyPr/>
          <a:lstStyle/>
          <a:p>
            <a:r>
              <a:rPr lang="en-US" dirty="0">
                <a:latin typeface="Helvetica" panose="020B0604020202020204" pitchFamily="34" charset="0"/>
                <a:cs typeface="Helvetica" panose="020B0604020202020204" pitchFamily="34" charset="0"/>
              </a:rPr>
              <a:t>Shorter cycles</a:t>
            </a:r>
          </a:p>
          <a:p>
            <a:r>
              <a:rPr lang="en-US" dirty="0">
                <a:latin typeface="Helvetica" panose="020B0604020202020204" pitchFamily="34" charset="0"/>
                <a:cs typeface="Helvetica" panose="020B0604020202020204" pitchFamily="34" charset="0"/>
              </a:rPr>
              <a:t>1 to 2 weeks</a:t>
            </a:r>
          </a:p>
          <a:p>
            <a:r>
              <a:rPr lang="en-US" dirty="0">
                <a:latin typeface="Helvetica" panose="020B0604020202020204" pitchFamily="34" charset="0"/>
                <a:cs typeface="Helvetica" panose="020B0604020202020204" pitchFamily="34" charset="0"/>
              </a:rPr>
              <a:t>Usually more entrée choices than elementary</a:t>
            </a:r>
          </a:p>
          <a:p>
            <a:r>
              <a:rPr lang="en-US" dirty="0">
                <a:latin typeface="Helvetica" panose="020B0604020202020204" pitchFamily="34" charset="0"/>
                <a:cs typeface="Helvetica" panose="020B0604020202020204" pitchFamily="34" charset="0"/>
              </a:rPr>
              <a:t>Concept lines with individual cycle menus</a:t>
            </a:r>
          </a:p>
        </p:txBody>
      </p:sp>
      <p:pic>
        <p:nvPicPr>
          <p:cNvPr id="32" name="Picture 31">
            <a:extLst>
              <a:ext uri="{FF2B5EF4-FFF2-40B4-BE49-F238E27FC236}">
                <a16:creationId xmlns:a16="http://schemas.microsoft.com/office/drawing/2014/main" id="{F4104BF3-55F3-900B-E97C-C3C0F66E736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094434" y="6098182"/>
            <a:ext cx="2933700" cy="609600"/>
          </a:xfrm>
          <a:prstGeom prst="rect">
            <a:avLst/>
          </a:prstGeom>
        </p:spPr>
      </p:pic>
    </p:spTree>
    <p:extLst>
      <p:ext uri="{BB962C8B-B14F-4D97-AF65-F5344CB8AC3E}">
        <p14:creationId xmlns:p14="http://schemas.microsoft.com/office/powerpoint/2010/main" val="1592699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CA8667-3989-8393-2B05-9ED4F38467D5}"/>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Helvetica" panose="020B0604020202020204" pitchFamily="34" charset="0"/>
                <a:cs typeface="Helvetica" panose="020B0604020202020204" pitchFamily="34" charset="0"/>
              </a:rPr>
              <a:t>Menu Engineering</a:t>
            </a:r>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606DAE9-B954-8A05-23D2-2835D5B4CC4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1261586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01F76B-462C-0041-C0F1-1DEADD09BC31}"/>
              </a:ext>
            </a:extLst>
          </p:cNvPr>
          <p:cNvSpPr>
            <a:spLocks noGrp="1"/>
          </p:cNvSpPr>
          <p:nvPr>
            <p:ph type="title"/>
          </p:nvPr>
        </p:nvSpPr>
        <p:spPr>
          <a:xfrm>
            <a:off x="640080" y="325369"/>
            <a:ext cx="4368602" cy="1956841"/>
          </a:xfrm>
        </p:spPr>
        <p:txBody>
          <a:bodyPr anchor="b">
            <a:normAutofit/>
          </a:bodyPr>
          <a:lstStyle/>
          <a:p>
            <a:r>
              <a:rPr lang="en-US" sz="5400" dirty="0">
                <a:latin typeface="Lao UI" panose="020F0502020204030204" pitchFamily="34" charset="0"/>
                <a:cs typeface="Lao UI" panose="020F0502020204030204" pitchFamily="34" charset="0"/>
              </a:rPr>
              <a:t>Stars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BC375CE-6F0C-197E-FC17-20C8ABB5BF74}"/>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dirty="0">
                <a:latin typeface="Lao UI" panose="020F0502020204030204" pitchFamily="34" charset="0"/>
                <a:ea typeface="+mn-lt"/>
                <a:cs typeface="Lao UI" panose="020F0502020204030204" pitchFamily="34" charset="0"/>
              </a:rPr>
              <a:t>Food items that are popular and profitable and many times come at a low cost.</a:t>
            </a:r>
            <a:endParaRPr lang="en-US" sz="2200" dirty="0">
              <a:latin typeface="Lao UI" panose="020F0502020204030204" pitchFamily="34" charset="0"/>
              <a:cs typeface="Lao UI" panose="020F0502020204030204" pitchFamily="34" charset="0"/>
            </a:endParaRPr>
          </a:p>
        </p:txBody>
      </p:sp>
      <p:pic>
        <p:nvPicPr>
          <p:cNvPr id="5" name="Picture 4" descr="an icon of a star">
            <a:extLst>
              <a:ext uri="{FF2B5EF4-FFF2-40B4-BE49-F238E27FC236}">
                <a16:creationId xmlns:a16="http://schemas.microsoft.com/office/drawing/2014/main" id="{FF18E608-6F01-09B1-BBFB-6868239AE3F4}"/>
              </a:ext>
            </a:extLst>
          </p:cNvPr>
          <p:cNvPicPr>
            <a:picLocks noChangeAspect="1"/>
          </p:cNvPicPr>
          <p:nvPr/>
        </p:nvPicPr>
        <p:blipFill rotWithShape="1">
          <a:blip r:embed="rId3"/>
          <a:srcRect t="6313" r="-1" b="3807"/>
          <a:stretch/>
        </p:blipFill>
        <p:spPr>
          <a:xfrm>
            <a:off x="7138543" y="1713361"/>
            <a:ext cx="3527934" cy="347472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0476B69C-AC7D-6EB8-7812-ACC793E5583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2109345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0D348A-CCC3-51E7-866F-9825EEDE3FF3}"/>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Plow-Horse</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63B2DA9-A8B7-C0E7-C2EF-A4FE57F52AD7}"/>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dirty="0">
                <a:latin typeface="Helvetica" panose="020B0604020202020204" pitchFamily="34" charset="0"/>
                <a:ea typeface="+mn-lt"/>
                <a:cs typeface="Helvetica" panose="020B0604020202020204" pitchFamily="34" charset="0"/>
              </a:rPr>
              <a:t>Popular but less profitable menu items</a:t>
            </a:r>
            <a:endParaRPr lang="en-US" sz="2200" dirty="0">
              <a:latin typeface="Helvetica" panose="020B0604020202020204" pitchFamily="34" charset="0"/>
              <a:cs typeface="Helvetica" panose="020B0604020202020204" pitchFamily="34" charset="0"/>
            </a:endParaRPr>
          </a:p>
        </p:txBody>
      </p:sp>
      <p:pic>
        <p:nvPicPr>
          <p:cNvPr id="4" name="Picture 3" descr="an icon of an arm flexing">
            <a:extLst>
              <a:ext uri="{FF2B5EF4-FFF2-40B4-BE49-F238E27FC236}">
                <a16:creationId xmlns:a16="http://schemas.microsoft.com/office/drawing/2014/main" id="{3F5500A9-EC5C-BA78-534B-D44717456BFA}"/>
              </a:ext>
            </a:extLst>
          </p:cNvPr>
          <p:cNvPicPr>
            <a:picLocks noChangeAspect="1"/>
          </p:cNvPicPr>
          <p:nvPr/>
        </p:nvPicPr>
        <p:blipFill rotWithShape="1">
          <a:blip r:embed="rId3"/>
          <a:srcRect t="8198" b="6766"/>
          <a:stretch/>
        </p:blipFill>
        <p:spPr>
          <a:xfrm>
            <a:off x="7527039" y="1871667"/>
            <a:ext cx="3095083" cy="31211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29B0B38D-6563-A3E2-F17B-A50946F9440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120328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E1D2A5-5068-8E8B-ABBB-C2156C6AD04A}"/>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Puzzle Foods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3076361-3159-9CB4-7111-855BF51C3C32}"/>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dirty="0">
                <a:latin typeface="Helvetica" panose="020B0604020202020204" pitchFamily="34" charset="0"/>
                <a:ea typeface="+mn-lt"/>
                <a:cs typeface="Helvetica" panose="020B0604020202020204" pitchFamily="34" charset="0"/>
              </a:rPr>
              <a:t>These food items are not very popular, but very profitable.</a:t>
            </a:r>
          </a:p>
        </p:txBody>
      </p:sp>
      <p:pic>
        <p:nvPicPr>
          <p:cNvPr id="4" name="Picture 3" descr="an icon of puzzle pieces">
            <a:extLst>
              <a:ext uri="{FF2B5EF4-FFF2-40B4-BE49-F238E27FC236}">
                <a16:creationId xmlns:a16="http://schemas.microsoft.com/office/drawing/2014/main" id="{35C55B26-3B2D-D1BB-EC2E-99A746A3EB4A}"/>
              </a:ext>
            </a:extLst>
          </p:cNvPr>
          <p:cNvPicPr>
            <a:picLocks noChangeAspect="1"/>
          </p:cNvPicPr>
          <p:nvPr/>
        </p:nvPicPr>
        <p:blipFill rotWithShape="1">
          <a:blip r:embed="rId3"/>
          <a:srcRect t="3028" b="5338"/>
          <a:stretch/>
        </p:blipFill>
        <p:spPr>
          <a:xfrm>
            <a:off x="7313212" y="1718256"/>
            <a:ext cx="3366418" cy="338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4EC0174F-EC3E-851A-3371-FA8A76A6FE2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740087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4898B0-0597-02C8-CDE2-34B1A25F34A8}"/>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Dogs</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6EA5B21-9492-CB06-4C00-C21B95B78810}"/>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dirty="0">
                <a:latin typeface="Helvetica" panose="020B0604020202020204" pitchFamily="34" charset="0"/>
                <a:ea typeface="+mn-lt"/>
                <a:cs typeface="Helvetica" panose="020B0604020202020204" pitchFamily="34" charset="0"/>
              </a:rPr>
              <a:t>These food items are not very popular, and not profitable.</a:t>
            </a:r>
            <a:endParaRPr lang="en-US" sz="2200" dirty="0">
              <a:latin typeface="Helvetica" panose="020B0604020202020204" pitchFamily="34" charset="0"/>
              <a:cs typeface="Helvetica" panose="020B0604020202020204" pitchFamily="34" charset="0"/>
            </a:endParaRPr>
          </a:p>
        </p:txBody>
      </p:sp>
      <p:pic>
        <p:nvPicPr>
          <p:cNvPr id="4" name="Picture 3" descr="an icon of a dog">
            <a:extLst>
              <a:ext uri="{FF2B5EF4-FFF2-40B4-BE49-F238E27FC236}">
                <a16:creationId xmlns:a16="http://schemas.microsoft.com/office/drawing/2014/main" id="{4621F1DC-3CBC-8B66-1822-BCB7B47A77E4}"/>
              </a:ext>
            </a:extLst>
          </p:cNvPr>
          <p:cNvPicPr>
            <a:picLocks noChangeAspect="1"/>
          </p:cNvPicPr>
          <p:nvPr/>
        </p:nvPicPr>
        <p:blipFill rotWithShape="1">
          <a:blip r:embed="rId3"/>
          <a:srcRect r="15271" b="-1"/>
          <a:stretch/>
        </p:blipFill>
        <p:spPr>
          <a:xfrm>
            <a:off x="6732764" y="1553834"/>
            <a:ext cx="3783515" cy="375462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DC3B160E-74FB-C179-D801-6E290977C1B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2849862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8A723-A0E6-1557-0852-3769E3A4583F}"/>
              </a:ext>
            </a:extLst>
          </p:cNvPr>
          <p:cNvSpPr>
            <a:spLocks noGrp="1"/>
          </p:cNvSpPr>
          <p:nvPr>
            <p:ph type="title"/>
          </p:nvPr>
        </p:nvSpPr>
        <p:spPr/>
        <p:txBody>
          <a:bodyPr/>
          <a:lstStyle/>
          <a:p>
            <a:r>
              <a:rPr lang="en-US" sz="4400" kern="1200" dirty="0">
                <a:solidFill>
                  <a:schemeClr val="tx1"/>
                </a:solidFill>
                <a:effectLst/>
                <a:latin typeface="Helvetica" panose="020B0604020202020204" pitchFamily="34" charset="0"/>
                <a:cs typeface="Helvetica" panose="020B0604020202020204" pitchFamily="34" charset="0"/>
              </a:rPr>
              <a:t>Menu Engineering Summary</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DD24B95B-9AB8-586B-2745-769043821595}"/>
              </a:ext>
            </a:extLst>
          </p:cNvPr>
          <p:cNvSpPr>
            <a:spLocks noGrp="1"/>
          </p:cNvSpPr>
          <p:nvPr>
            <p:ph idx="1"/>
          </p:nvPr>
        </p:nvSpPr>
        <p:spPr/>
        <p:txBody>
          <a:bodyPr>
            <a:normAutofit fontScale="92500" lnSpcReduction="20000"/>
          </a:bodyPr>
          <a:lstStyle/>
          <a:p>
            <a:r>
              <a:rPr lang="en-US" dirty="0">
                <a:latin typeface="Helvetica" panose="020B0604020202020204" pitchFamily="34" charset="0"/>
                <a:cs typeface="Helvetica" panose="020B0604020202020204" pitchFamily="34" charset="0"/>
              </a:rPr>
              <a:t>Star</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Popular</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Profitable</a:t>
            </a:r>
          </a:p>
          <a:p>
            <a:r>
              <a:rPr lang="en-US" dirty="0">
                <a:latin typeface="Helvetica" panose="020B0604020202020204" pitchFamily="34" charset="0"/>
                <a:cs typeface="Helvetica" panose="020B0604020202020204" pitchFamily="34" charset="0"/>
              </a:rPr>
              <a:t>Plow horse</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Popular</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Not-so-much profitable</a:t>
            </a:r>
          </a:p>
          <a:p>
            <a:r>
              <a:rPr lang="en-US" dirty="0">
                <a:latin typeface="Helvetica" panose="020B0604020202020204" pitchFamily="34" charset="0"/>
                <a:cs typeface="Helvetica" panose="020B0604020202020204" pitchFamily="34" charset="0"/>
              </a:rPr>
              <a:t>Puzzle</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Not popular</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Profitable</a:t>
            </a:r>
          </a:p>
          <a:p>
            <a:r>
              <a:rPr lang="en-US" dirty="0">
                <a:latin typeface="Helvetica" panose="020B0604020202020204" pitchFamily="34" charset="0"/>
                <a:cs typeface="Helvetica" panose="020B0604020202020204" pitchFamily="34" charset="0"/>
              </a:rPr>
              <a:t>Dog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Not popular</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Not profitable</a:t>
            </a:r>
          </a:p>
        </p:txBody>
      </p:sp>
      <p:pic>
        <p:nvPicPr>
          <p:cNvPr id="4" name="Picture 3">
            <a:extLst>
              <a:ext uri="{FF2B5EF4-FFF2-40B4-BE49-F238E27FC236}">
                <a16:creationId xmlns:a16="http://schemas.microsoft.com/office/drawing/2014/main" id="{24BA0ED3-71C9-ED39-FC59-98CE585D740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7014" y="6185115"/>
            <a:ext cx="2933700" cy="609600"/>
          </a:xfrm>
          <a:prstGeom prst="rect">
            <a:avLst/>
          </a:prstGeom>
        </p:spPr>
      </p:pic>
      <p:cxnSp>
        <p:nvCxnSpPr>
          <p:cNvPr id="6" name="Straight Connector 5">
            <a:extLst>
              <a:ext uri="{FF2B5EF4-FFF2-40B4-BE49-F238E27FC236}">
                <a16:creationId xmlns:a16="http://schemas.microsoft.com/office/drawing/2014/main" id="{BE1CE74B-07DD-B6E2-A302-DD99A5133CA6}"/>
              </a:ext>
              <a:ext uri="{C183D7F6-B498-43B3-948B-1728B52AA6E4}">
                <adec:decorative xmlns:adec="http://schemas.microsoft.com/office/drawing/2017/decorative" val="1"/>
              </a:ext>
            </a:extLst>
          </p:cNvPr>
          <p:cNvCxnSpPr/>
          <p:nvPr/>
        </p:nvCxnSpPr>
        <p:spPr>
          <a:xfrm>
            <a:off x="586854" y="1487606"/>
            <a:ext cx="110000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030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4F43201-9204-611D-6A6A-F1542EE253FB}"/>
              </a:ext>
            </a:extLst>
          </p:cNvPr>
          <p:cNvSpPr>
            <a:spLocks noGrp="1"/>
          </p:cNvSpPr>
          <p:nvPr>
            <p:ph type="title"/>
          </p:nvPr>
        </p:nvSpPr>
        <p:spPr>
          <a:xfrm>
            <a:off x="1804988" y="1442172"/>
            <a:ext cx="8582025" cy="2177328"/>
          </a:xfrm>
        </p:spPr>
        <p:txBody>
          <a:bodyPr vert="horz" lIns="91440" tIns="45720" rIns="91440" bIns="45720" rtlCol="0" anchor="ctr">
            <a:normAutofit/>
          </a:bodyPr>
          <a:lstStyle/>
          <a:p>
            <a:pPr algn="ctr"/>
            <a:r>
              <a:rPr lang="en-US" sz="6600" kern="1200" dirty="0">
                <a:solidFill>
                  <a:schemeClr val="tx1"/>
                </a:solidFill>
                <a:latin typeface="Helvetica" panose="020B0604020202020204" pitchFamily="34" charset="0"/>
                <a:cs typeface="Helvetica" panose="020B0604020202020204" pitchFamily="34" charset="0"/>
              </a:rPr>
              <a:t>Activity</a:t>
            </a:r>
          </a:p>
        </p:txBody>
      </p:sp>
      <p:sp>
        <p:nvSpPr>
          <p:cNvPr id="12" name="Rectangle: Rounded Corners 11">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872B382-EDAA-E179-B684-053D6A281D7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7014" y="6185115"/>
            <a:ext cx="2933700" cy="609600"/>
          </a:xfrm>
          <a:prstGeom prst="rect">
            <a:avLst/>
          </a:prstGeom>
        </p:spPr>
      </p:pic>
    </p:spTree>
    <p:extLst>
      <p:ext uri="{BB962C8B-B14F-4D97-AF65-F5344CB8AC3E}">
        <p14:creationId xmlns:p14="http://schemas.microsoft.com/office/powerpoint/2010/main" val="560324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wo pizzas with other food on a serving line">
            <a:extLst>
              <a:ext uri="{FF2B5EF4-FFF2-40B4-BE49-F238E27FC236}">
                <a16:creationId xmlns:a16="http://schemas.microsoft.com/office/drawing/2014/main" id="{73D76B28-9FAE-7D15-603E-F9F2FC90FBD5}"/>
              </a:ext>
            </a:extLst>
          </p:cNvPr>
          <p:cNvPicPr>
            <a:picLocks noChangeAspect="1"/>
          </p:cNvPicPr>
          <p:nvPr/>
        </p:nvPicPr>
        <p:blipFill rotWithShape="1">
          <a:blip r:embed="rId3"/>
          <a:srcRect l="12218" r="10003"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1" name="Freeform: Shape 1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6D6A492-4637-45E3-5C2D-A383C90E1BC4}"/>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Promotions</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B1E79348-4A88-79CF-E447-8755C80C7E9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2983" y="6079607"/>
            <a:ext cx="2933700" cy="609600"/>
          </a:xfrm>
          <a:prstGeom prst="rect">
            <a:avLst/>
          </a:prstGeom>
        </p:spPr>
      </p:pic>
    </p:spTree>
    <p:extLst>
      <p:ext uri="{BB962C8B-B14F-4D97-AF65-F5344CB8AC3E}">
        <p14:creationId xmlns:p14="http://schemas.microsoft.com/office/powerpoint/2010/main" val="2772293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24C26-4B3C-698E-7C6A-730680F87298}"/>
              </a:ext>
            </a:extLst>
          </p:cNvPr>
          <p:cNvSpPr>
            <a:spLocks noGrp="1"/>
          </p:cNvSpPr>
          <p:nvPr>
            <p:ph type="title"/>
          </p:nvPr>
        </p:nvSpPr>
        <p:spPr>
          <a:xfrm>
            <a:off x="762000" y="1138036"/>
            <a:ext cx="3893126" cy="1402470"/>
          </a:xfrm>
        </p:spPr>
        <p:txBody>
          <a:bodyPr anchor="t">
            <a:normAutofit/>
          </a:bodyPr>
          <a:lstStyle/>
          <a:p>
            <a:r>
              <a:rPr lang="en-US" sz="3200" dirty="0">
                <a:latin typeface="Helvetica" panose="020B0604020202020204" pitchFamily="34" charset="0"/>
                <a:cs typeface="Helvetica" panose="020B0604020202020204" pitchFamily="34" charset="0"/>
              </a:rPr>
              <a:t>Presentation</a:t>
            </a:r>
          </a:p>
        </p:txBody>
      </p:sp>
      <p:cxnSp>
        <p:nvCxnSpPr>
          <p:cNvPr id="23" name="Straight Connector 22">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Picture 5" descr="a person's hands using a sectionizer to slice oranges">
            <a:extLst>
              <a:ext uri="{FF2B5EF4-FFF2-40B4-BE49-F238E27FC236}">
                <a16:creationId xmlns:a16="http://schemas.microsoft.com/office/drawing/2014/main" id="{8C33D629-7AFA-784C-D411-7381367C6929}"/>
              </a:ext>
            </a:extLst>
          </p:cNvPr>
          <p:cNvPicPr>
            <a:picLocks noChangeAspect="1"/>
          </p:cNvPicPr>
          <p:nvPr/>
        </p:nvPicPr>
        <p:blipFill rotWithShape="1">
          <a:blip r:embed="rId3"/>
          <a:srcRect t="5338"/>
          <a:stretch/>
        </p:blipFill>
        <p:spPr>
          <a:xfrm>
            <a:off x="5344391" y="10"/>
            <a:ext cx="6847609" cy="4488855"/>
          </a:xfrm>
          <a:prstGeom prst="rect">
            <a:avLst/>
          </a:prstGeom>
        </p:spPr>
      </p:pic>
      <p:pic>
        <p:nvPicPr>
          <p:cNvPr id="4" name="Content Placeholder 3" descr="a bento box with vegetables, dressing, and pita bread">
            <a:extLst>
              <a:ext uri="{FF2B5EF4-FFF2-40B4-BE49-F238E27FC236}">
                <a16:creationId xmlns:a16="http://schemas.microsoft.com/office/drawing/2014/main" id="{7B4DBC9B-FD16-C55C-98C2-947FE2576996}"/>
              </a:ext>
            </a:extLst>
          </p:cNvPr>
          <p:cNvPicPr>
            <a:picLocks noChangeAspect="1"/>
          </p:cNvPicPr>
          <p:nvPr/>
        </p:nvPicPr>
        <p:blipFill rotWithShape="1">
          <a:blip r:embed="rId4"/>
          <a:srcRect l="6758" r="4" b="4"/>
          <a:stretch/>
        </p:blipFill>
        <p:spPr>
          <a:xfrm>
            <a:off x="5344392" y="4488874"/>
            <a:ext cx="3424845" cy="2369126"/>
          </a:xfrm>
          <a:prstGeom prst="rect">
            <a:avLst/>
          </a:prstGeom>
        </p:spPr>
      </p:pic>
      <p:pic>
        <p:nvPicPr>
          <p:cNvPr id="7" name="Picture 6" descr="a tray with chicken and green beans">
            <a:extLst>
              <a:ext uri="{FF2B5EF4-FFF2-40B4-BE49-F238E27FC236}">
                <a16:creationId xmlns:a16="http://schemas.microsoft.com/office/drawing/2014/main" id="{C3009D6B-8649-D68D-EE8F-E75FFB2575EB}"/>
              </a:ext>
            </a:extLst>
          </p:cNvPr>
          <p:cNvPicPr>
            <a:picLocks noChangeAspect="1"/>
          </p:cNvPicPr>
          <p:nvPr/>
        </p:nvPicPr>
        <p:blipFill rotWithShape="1">
          <a:blip r:embed="rId5"/>
          <a:srcRect t="1884" r="-1" b="10552"/>
          <a:stretch/>
        </p:blipFill>
        <p:spPr>
          <a:xfrm>
            <a:off x="8767155" y="4488873"/>
            <a:ext cx="3424845" cy="2369127"/>
          </a:xfrm>
          <a:prstGeom prst="rect">
            <a:avLst/>
          </a:prstGeom>
        </p:spPr>
      </p:pic>
      <p:pic>
        <p:nvPicPr>
          <p:cNvPr id="8" name="Picture 7">
            <a:extLst>
              <a:ext uri="{FF2B5EF4-FFF2-40B4-BE49-F238E27FC236}">
                <a16:creationId xmlns:a16="http://schemas.microsoft.com/office/drawing/2014/main" id="{D54B705B-9C85-2779-9108-F9B84BBEF50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12983" y="6079607"/>
            <a:ext cx="2933700" cy="609600"/>
          </a:xfrm>
          <a:prstGeom prst="rect">
            <a:avLst/>
          </a:prstGeom>
        </p:spPr>
      </p:pic>
    </p:spTree>
    <p:extLst>
      <p:ext uri="{BB962C8B-B14F-4D97-AF65-F5344CB8AC3E}">
        <p14:creationId xmlns:p14="http://schemas.microsoft.com/office/powerpoint/2010/main" val="1527916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4DA1D-E580-E262-A832-87DBD9E4AF94}"/>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kern="1200" dirty="0">
                <a:solidFill>
                  <a:schemeClr val="tx1"/>
                </a:solidFill>
                <a:latin typeface="Helvetica" panose="020B0604020202020204" pitchFamily="34" charset="0"/>
                <a:cs typeface="Helvetica" panose="020B0604020202020204" pitchFamily="34" charset="0"/>
              </a:rPr>
              <a:t>Taste Testing</a:t>
            </a:r>
          </a:p>
        </p:txBody>
      </p:sp>
      <p:pic>
        <p:nvPicPr>
          <p:cNvPr id="4" name="Content Placeholder 3" descr="a snap pea and a small piece of asparagus in a taste testing cup">
            <a:extLst>
              <a:ext uri="{FF2B5EF4-FFF2-40B4-BE49-F238E27FC236}">
                <a16:creationId xmlns:a16="http://schemas.microsoft.com/office/drawing/2014/main" id="{19F77DED-4719-01A5-767C-38AD95D80BE8}"/>
              </a:ext>
            </a:extLst>
          </p:cNvPr>
          <p:cNvPicPr>
            <a:picLocks noGrp="1" noChangeAspect="1"/>
          </p:cNvPicPr>
          <p:nvPr>
            <p:ph idx="1"/>
          </p:nvPr>
        </p:nvPicPr>
        <p:blipFill rotWithShape="1">
          <a:blip r:embed="rId3"/>
          <a:srcRect t="10878" r="-1" b="12087"/>
          <a:stretch/>
        </p:blipFill>
        <p:spPr>
          <a:xfrm>
            <a:off x="20" y="3"/>
            <a:ext cx="4062634" cy="4172786"/>
          </a:xfrm>
          <a:prstGeom prst="rect">
            <a:avLst/>
          </a:prstGeom>
        </p:spPr>
      </p:pic>
      <p:pic>
        <p:nvPicPr>
          <p:cNvPr id="6" name="Picture 5" descr="an orange and yellow bell pepper strip in a taste testing cup">
            <a:extLst>
              <a:ext uri="{FF2B5EF4-FFF2-40B4-BE49-F238E27FC236}">
                <a16:creationId xmlns:a16="http://schemas.microsoft.com/office/drawing/2014/main" id="{C1D6174A-7A59-B5CB-4A1B-06B69D917BD6}"/>
              </a:ext>
            </a:extLst>
          </p:cNvPr>
          <p:cNvPicPr>
            <a:picLocks noChangeAspect="1"/>
          </p:cNvPicPr>
          <p:nvPr/>
        </p:nvPicPr>
        <p:blipFill rotWithShape="1">
          <a:blip r:embed="rId4"/>
          <a:srcRect t="16233" r="2" b="19574"/>
          <a:stretch/>
        </p:blipFill>
        <p:spPr>
          <a:xfrm>
            <a:off x="4061976" y="10"/>
            <a:ext cx="4062654" cy="4172778"/>
          </a:xfrm>
          <a:prstGeom prst="rect">
            <a:avLst/>
          </a:prstGeom>
        </p:spPr>
      </p:pic>
      <p:pic>
        <p:nvPicPr>
          <p:cNvPr id="5" name="Picture 4" descr="pomegranate arils and a blackberry in a taste testing cup">
            <a:extLst>
              <a:ext uri="{FF2B5EF4-FFF2-40B4-BE49-F238E27FC236}">
                <a16:creationId xmlns:a16="http://schemas.microsoft.com/office/drawing/2014/main" id="{228C4CC8-CB93-CF7D-5AB8-02E3C91FED06}"/>
              </a:ext>
            </a:extLst>
          </p:cNvPr>
          <p:cNvPicPr>
            <a:picLocks noChangeAspect="1"/>
          </p:cNvPicPr>
          <p:nvPr/>
        </p:nvPicPr>
        <p:blipFill rotWithShape="1">
          <a:blip r:embed="rId5"/>
          <a:srcRect t="14231" r="-4" b="1897"/>
          <a:stretch/>
        </p:blipFill>
        <p:spPr>
          <a:xfrm>
            <a:off x="8124630" y="-1"/>
            <a:ext cx="4067370" cy="4172787"/>
          </a:xfrm>
          <a:prstGeom prst="rect">
            <a:avLst/>
          </a:prstGeom>
        </p:spPr>
      </p:pic>
      <p:cxnSp>
        <p:nvCxnSpPr>
          <p:cNvPr id="13" name="Straight Connector 12">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4811517"/>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2AD2C3D-EEBF-116D-D27B-38A3276E3AF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022521" y="6032715"/>
            <a:ext cx="2933700" cy="609600"/>
          </a:xfrm>
          <a:prstGeom prst="rect">
            <a:avLst/>
          </a:prstGeom>
        </p:spPr>
      </p:pic>
    </p:spTree>
    <p:extLst>
      <p:ext uri="{BB962C8B-B14F-4D97-AF65-F5344CB8AC3E}">
        <p14:creationId xmlns:p14="http://schemas.microsoft.com/office/powerpoint/2010/main" val="3518656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90E9F-3BB8-C587-44DA-053B1A78D8E9}"/>
              </a:ext>
            </a:extLst>
          </p:cNvPr>
          <p:cNvSpPr>
            <a:spLocks noGrp="1"/>
          </p:cNvSpPr>
          <p:nvPr>
            <p:ph type="title"/>
          </p:nvPr>
        </p:nvSpPr>
        <p:spPr>
          <a:xfrm>
            <a:off x="762000" y="1138036"/>
            <a:ext cx="4085665" cy="1402470"/>
          </a:xfrm>
        </p:spPr>
        <p:txBody>
          <a:bodyPr anchor="t">
            <a:normAutofit/>
          </a:bodyPr>
          <a:lstStyle/>
          <a:p>
            <a:r>
              <a:rPr lang="en-US" sz="3200" dirty="0">
                <a:latin typeface="Helvetica" panose="020B0604020202020204" pitchFamily="34" charset="0"/>
                <a:cs typeface="Helvetica" panose="020B0604020202020204" pitchFamily="34" charset="0"/>
              </a:rPr>
              <a:t>Student Focus Groups</a:t>
            </a:r>
          </a:p>
        </p:txBody>
      </p:sp>
      <p:cxnSp>
        <p:nvCxnSpPr>
          <p:cNvPr id="11" name="Straight Connector 1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FFB8547B-0D1E-A2FA-4BA3-1F027D08F436}"/>
              </a:ext>
            </a:extLst>
          </p:cNvPr>
          <p:cNvSpPr>
            <a:spLocks noGrp="1"/>
          </p:cNvSpPr>
          <p:nvPr>
            <p:ph idx="1"/>
          </p:nvPr>
        </p:nvSpPr>
        <p:spPr>
          <a:xfrm>
            <a:off x="762000" y="2551176"/>
            <a:ext cx="4085665" cy="3591207"/>
          </a:xfrm>
        </p:spPr>
        <p:txBody>
          <a:bodyPr vert="horz" lIns="91440" tIns="45720" rIns="91440" bIns="45720" rtlCol="0" anchor="t">
            <a:normAutofit/>
          </a:bodyPr>
          <a:lstStyle/>
          <a:p>
            <a:r>
              <a:rPr lang="en-US" dirty="0">
                <a:latin typeface="Helvetica" panose="020B0604020202020204" pitchFamily="34" charset="0"/>
                <a:cs typeface="Helvetica" panose="020B0604020202020204" pitchFamily="34" charset="0"/>
              </a:rPr>
              <a:t>Take time, but provide savings later</a:t>
            </a:r>
          </a:p>
          <a:p>
            <a:r>
              <a:rPr lang="en-US" dirty="0">
                <a:latin typeface="Helvetica" panose="020B0604020202020204" pitchFamily="34" charset="0"/>
                <a:cs typeface="Helvetica" panose="020B0604020202020204" pitchFamily="34" charset="0"/>
              </a:rPr>
              <a:t>Select students who currently do not participate</a:t>
            </a:r>
          </a:p>
        </p:txBody>
      </p:sp>
      <p:pic>
        <p:nvPicPr>
          <p:cNvPr id="4" name="Content Placeholder 3" descr="three children talking together">
            <a:extLst>
              <a:ext uri="{FF2B5EF4-FFF2-40B4-BE49-F238E27FC236}">
                <a16:creationId xmlns:a16="http://schemas.microsoft.com/office/drawing/2014/main" id="{699821B9-67E9-35F2-D245-FEB89BC79A37}"/>
              </a:ext>
            </a:extLst>
          </p:cNvPr>
          <p:cNvPicPr>
            <a:picLocks noChangeAspect="1"/>
          </p:cNvPicPr>
          <p:nvPr/>
        </p:nvPicPr>
        <p:blipFill rotWithShape="1">
          <a:blip r:embed="rId3"/>
          <a:srcRect l="630" t="-2734" r="22362" b="2539"/>
          <a:stretch/>
        </p:blipFill>
        <p:spPr>
          <a:xfrm>
            <a:off x="5650992" y="10"/>
            <a:ext cx="6540149" cy="6871322"/>
          </a:xfrm>
          <a:prstGeom prst="rect">
            <a:avLst/>
          </a:prstGeom>
        </p:spPr>
      </p:pic>
      <p:pic>
        <p:nvPicPr>
          <p:cNvPr id="6" name="Picture 5">
            <a:extLst>
              <a:ext uri="{FF2B5EF4-FFF2-40B4-BE49-F238E27FC236}">
                <a16:creationId xmlns:a16="http://schemas.microsoft.com/office/drawing/2014/main" id="{19D2FC97-323A-86EA-C245-6B037CCBF60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2983" y="6079607"/>
            <a:ext cx="2933700" cy="609600"/>
          </a:xfrm>
          <a:prstGeom prst="rect">
            <a:avLst/>
          </a:prstGeom>
        </p:spPr>
      </p:pic>
    </p:spTree>
    <p:extLst>
      <p:ext uri="{BB962C8B-B14F-4D97-AF65-F5344CB8AC3E}">
        <p14:creationId xmlns:p14="http://schemas.microsoft.com/office/powerpoint/2010/main" val="28610797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4E6CBC-E33B-8E2E-7B9E-9B741C8158A2}"/>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6000" dirty="0">
                <a:latin typeface="Helvetica" panose="020B0604020202020204" pitchFamily="34" charset="0"/>
                <a:cs typeface="Helvetica" panose="020B0604020202020204" pitchFamily="34" charset="0"/>
              </a:rPr>
              <a:t>Guest Chef</a:t>
            </a:r>
          </a:p>
        </p:txBody>
      </p:sp>
      <p:sp>
        <p:nvSpPr>
          <p:cNvPr id="16" name="Content Placeholder 7">
            <a:extLst>
              <a:ext uri="{FF2B5EF4-FFF2-40B4-BE49-F238E27FC236}">
                <a16:creationId xmlns:a16="http://schemas.microsoft.com/office/drawing/2014/main" id="{922648E4-A8FE-50CA-6482-0CD19E088C5C}"/>
              </a:ext>
            </a:extLst>
          </p:cNvPr>
          <p:cNvSpPr>
            <a:spLocks noGrp="1"/>
          </p:cNvSpPr>
          <p:nvPr>
            <p:ph idx="1"/>
          </p:nvPr>
        </p:nvSpPr>
        <p:spPr>
          <a:xfrm>
            <a:off x="6194715" y="3836197"/>
            <a:ext cx="5334931" cy="2189214"/>
          </a:xfrm>
        </p:spPr>
        <p:txBody>
          <a:bodyPr vert="horz" lIns="91440" tIns="45720" rIns="91440" bIns="45720" rtlCol="0">
            <a:normAutofit/>
          </a:bodyPr>
          <a:lstStyle/>
          <a:p>
            <a:pPr marL="0" indent="0" algn="ctr">
              <a:buNone/>
            </a:pPr>
            <a:r>
              <a:rPr lang="en-US" sz="2400">
                <a:latin typeface="Helvetica" panose="020B0604020202020204" pitchFamily="34" charset="0"/>
                <a:cs typeface="Helvetica" panose="020B0604020202020204" pitchFamily="34" charset="0"/>
              </a:rPr>
              <a:t>Uniform makes a difference</a:t>
            </a:r>
          </a:p>
        </p:txBody>
      </p:sp>
      <p:sp>
        <p:nvSpPr>
          <p:cNvPr id="23" name="Freeform: Shape 2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5" descr="a chef hat">
            <a:extLst>
              <a:ext uri="{FF2B5EF4-FFF2-40B4-BE49-F238E27FC236}">
                <a16:creationId xmlns:a16="http://schemas.microsoft.com/office/drawing/2014/main" id="{D47D11C3-2C4F-5EAE-7F53-BF93003AED56}"/>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r="3" b="3"/>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33" name="Freeform: Shape 3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95ECA3AA-E813-2461-290D-39E471FE072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858398" y="5950653"/>
            <a:ext cx="2933700" cy="609600"/>
          </a:xfrm>
          <a:prstGeom prst="rect">
            <a:avLst/>
          </a:prstGeom>
        </p:spPr>
      </p:pic>
    </p:spTree>
    <p:extLst>
      <p:ext uri="{BB962C8B-B14F-4D97-AF65-F5344CB8AC3E}">
        <p14:creationId xmlns:p14="http://schemas.microsoft.com/office/powerpoint/2010/main" val="3660481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C8432B-C960-CD6B-E838-156E90C511A9}"/>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Helvetica" panose="020B0604020202020204" pitchFamily="34" charset="0"/>
                <a:cs typeface="Helvetica" panose="020B0604020202020204" pitchFamily="34" charset="0"/>
              </a:rPr>
              <a:t>Special Promotions</a:t>
            </a:r>
          </a:p>
        </p:txBody>
      </p:sp>
      <p:sp>
        <p:nvSpPr>
          <p:cNvPr id="3" name="Content Placeholder 2">
            <a:extLst>
              <a:ext uri="{FF2B5EF4-FFF2-40B4-BE49-F238E27FC236}">
                <a16:creationId xmlns:a16="http://schemas.microsoft.com/office/drawing/2014/main" id="{E1C15EF9-D7F8-B32C-38E6-2748F96FF2D8}"/>
              </a:ext>
            </a:extLst>
          </p:cNvPr>
          <p:cNvSpPr>
            <a:spLocks noGrp="1"/>
          </p:cNvSpPr>
          <p:nvPr>
            <p:ph idx="1"/>
          </p:nvPr>
        </p:nvSpPr>
        <p:spPr>
          <a:xfrm>
            <a:off x="477981" y="4872922"/>
            <a:ext cx="3933306" cy="1208141"/>
          </a:xfrm>
        </p:spPr>
        <p:txBody>
          <a:bodyPr vert="horz" lIns="91440" tIns="45720" rIns="91440" bIns="45720" rtlCol="0">
            <a:normAutofit/>
          </a:bodyPr>
          <a:lstStyle/>
          <a:p>
            <a:pPr marL="0" indent="0">
              <a:buNone/>
            </a:pPr>
            <a:r>
              <a:rPr lang="en-US" sz="2000" kern="1200" dirty="0">
                <a:solidFill>
                  <a:schemeClr val="tx1"/>
                </a:solidFill>
                <a:latin typeface="Helvetica" panose="020B0604020202020204" pitchFamily="34" charset="0"/>
                <a:cs typeface="Helvetica" panose="020B0604020202020204" pitchFamily="34" charset="0"/>
              </a:rPr>
              <a:t>Harvest of the Month</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968F725-5A5D-5522-6F67-72F3499D370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983" y="6079607"/>
            <a:ext cx="2933700" cy="609600"/>
          </a:xfrm>
          <a:prstGeom prst="rect">
            <a:avLst/>
          </a:prstGeom>
        </p:spPr>
      </p:pic>
      <p:pic>
        <p:nvPicPr>
          <p:cNvPr id="12" name="Picture 11" descr="signage for the May Harvest of the Month Lesson Plans and Activities that features strawberries">
            <a:extLst>
              <a:ext uri="{FF2B5EF4-FFF2-40B4-BE49-F238E27FC236}">
                <a16:creationId xmlns:a16="http://schemas.microsoft.com/office/drawing/2014/main" id="{E287EFE5-2EE1-7F44-9EE6-C0FC27C23490}"/>
              </a:ext>
            </a:extLst>
          </p:cNvPr>
          <p:cNvPicPr>
            <a:picLocks noChangeAspect="1"/>
          </p:cNvPicPr>
          <p:nvPr/>
        </p:nvPicPr>
        <p:blipFill>
          <a:blip r:embed="rId4"/>
          <a:stretch>
            <a:fillRect/>
          </a:stretch>
        </p:blipFill>
        <p:spPr>
          <a:xfrm>
            <a:off x="5363297" y="1093694"/>
            <a:ext cx="6153950" cy="4679577"/>
          </a:xfrm>
          <a:prstGeom prst="rect">
            <a:avLst/>
          </a:prstGeom>
        </p:spPr>
      </p:pic>
    </p:spTree>
    <p:extLst>
      <p:ext uri="{BB962C8B-B14F-4D97-AF65-F5344CB8AC3E}">
        <p14:creationId xmlns:p14="http://schemas.microsoft.com/office/powerpoint/2010/main" val="1260826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A8ED92-28A0-015D-101C-00C08D70CF9E}"/>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dirty="0">
                <a:latin typeface="Helvetica" panose="020B0604020202020204" pitchFamily="34" charset="0"/>
                <a:cs typeface="Helvetica" panose="020B0604020202020204" pitchFamily="34" charset="0"/>
              </a:rPr>
              <a:t>SMART Goals</a:t>
            </a:r>
          </a:p>
        </p:txBody>
      </p:sp>
      <p:sp>
        <p:nvSpPr>
          <p:cNvPr id="11" name="Rectangle 1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 M, A, R, T in written on sticky notes on a chalkboard. The chalkboard has an &quot;x&quot; and &quot;y&quot; axis drawn, with &quot;goal&quot; on the &quot;x&quot; axis, &quot;specific, measurable, achievable, realistic, timely&quot; written on it.">
            <a:extLst>
              <a:ext uri="{FF2B5EF4-FFF2-40B4-BE49-F238E27FC236}">
                <a16:creationId xmlns:a16="http://schemas.microsoft.com/office/drawing/2014/main" id="{64C41C3B-8D5F-F6F9-8C4D-1747534251F0}"/>
              </a:ext>
            </a:extLst>
          </p:cNvPr>
          <p:cNvPicPr>
            <a:picLocks noChangeAspect="1"/>
          </p:cNvPicPr>
          <p:nvPr/>
        </p:nvPicPr>
        <p:blipFill rotWithShape="1">
          <a:blip r:embed="rId3"/>
          <a:srcRect r="2558" b="-1"/>
          <a:stretch/>
        </p:blipFill>
        <p:spPr>
          <a:xfrm>
            <a:off x="545238" y="858525"/>
            <a:ext cx="7608304" cy="5211906"/>
          </a:xfrm>
          <a:prstGeom prst="rect">
            <a:avLst/>
          </a:prstGeom>
        </p:spPr>
      </p:pic>
      <p:sp>
        <p:nvSpPr>
          <p:cNvPr id="15" name="Rectangle 14">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17F116-777F-480F-74DB-C4CA905AD9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034245" y="6079607"/>
            <a:ext cx="2933700" cy="609600"/>
          </a:xfrm>
          <a:prstGeom prst="rect">
            <a:avLst/>
          </a:prstGeom>
        </p:spPr>
      </p:pic>
    </p:spTree>
    <p:extLst>
      <p:ext uri="{BB962C8B-B14F-4D97-AF65-F5344CB8AC3E}">
        <p14:creationId xmlns:p14="http://schemas.microsoft.com/office/powerpoint/2010/main" val="2404680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19144-A9F2-E875-B821-DAB2F1CE7BA0}"/>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Questions</a:t>
            </a:r>
          </a:p>
        </p:txBody>
      </p:sp>
      <p:pic>
        <p:nvPicPr>
          <p:cNvPr id="7" name="Graphic 6" descr="an icon of a question mark">
            <a:extLst>
              <a:ext uri="{FF2B5EF4-FFF2-40B4-BE49-F238E27FC236}">
                <a16:creationId xmlns:a16="http://schemas.microsoft.com/office/drawing/2014/main" id="{FDEDA68A-ECB5-DA9A-C477-9171B62062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pic>
        <p:nvPicPr>
          <p:cNvPr id="5" name="Picture 4">
            <a:extLst>
              <a:ext uri="{FF2B5EF4-FFF2-40B4-BE49-F238E27FC236}">
                <a16:creationId xmlns:a16="http://schemas.microsoft.com/office/drawing/2014/main" id="{54922BDF-AAE4-DEE6-05B0-B83DD737077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670829" y="6243730"/>
            <a:ext cx="2933700" cy="609600"/>
          </a:xfrm>
          <a:prstGeom prst="rect">
            <a:avLst/>
          </a:prstGeom>
        </p:spPr>
      </p:pic>
    </p:spTree>
    <p:extLst>
      <p:ext uri="{BB962C8B-B14F-4D97-AF65-F5344CB8AC3E}">
        <p14:creationId xmlns:p14="http://schemas.microsoft.com/office/powerpoint/2010/main" val="28141328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054E670-5066-4F25-90B5-8910C145EDA0}">
  <ds:schemaRefs>
    <ds:schemaRef ds:uri="http://schemas.microsoft.com/office/2006/metadata/properties"/>
    <ds:schemaRef ds:uri="http://schemas.microsoft.com/office/2006/documentManagement/types"/>
    <ds:schemaRef ds:uri="http://purl.org/dc/terms/"/>
    <ds:schemaRef ds:uri="5546905e-4a60-40fd-8bc3-55b8fdc9a8e5"/>
    <ds:schemaRef ds:uri="http://www.w3.org/XML/1998/namespace"/>
    <ds:schemaRef ds:uri="http://schemas.microsoft.com/office/infopath/2007/PartnerControls"/>
    <ds:schemaRef ds:uri="http://schemas.openxmlformats.org/package/2006/metadata/core-properties"/>
    <ds:schemaRef ds:uri="cd9fb0ce-cc5e-4069-a635-474c35d56436"/>
    <ds:schemaRef ds:uri="http://purl.org/dc/dcmitype/"/>
    <ds:schemaRef ds:uri="http://purl.org/dc/elements/1.1/"/>
  </ds:schemaRefs>
</ds:datastoreItem>
</file>

<file path=customXml/itemProps2.xml><?xml version="1.0" encoding="utf-8"?>
<ds:datastoreItem xmlns:ds="http://schemas.openxmlformats.org/officeDocument/2006/customXml" ds:itemID="{1C143C60-E5A6-4F4A-89AC-2CB2CB12D34E}">
  <ds:schemaRefs>
    <ds:schemaRef ds:uri="http://schemas.microsoft.com/sharepoint/v3/contenttype/forms"/>
  </ds:schemaRefs>
</ds:datastoreItem>
</file>

<file path=customXml/itemProps3.xml><?xml version="1.0" encoding="utf-8"?>
<ds:datastoreItem xmlns:ds="http://schemas.openxmlformats.org/officeDocument/2006/customXml" ds:itemID="{AD9FDF6E-67D5-482E-96E9-DF739C3CB68C}">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1883</Words>
  <Application>Microsoft Office PowerPoint</Application>
  <PresentationFormat>Widescreen</PresentationFormat>
  <Paragraphs>182</Paragraphs>
  <Slides>29</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Arial,Sans-Serif</vt:lpstr>
      <vt:lpstr>Calibri</vt:lpstr>
      <vt:lpstr>Calibri Light</vt:lpstr>
      <vt:lpstr>Courier New</vt:lpstr>
      <vt:lpstr>Helvetica</vt:lpstr>
      <vt:lpstr>Helvetica Neue Medium</vt:lpstr>
      <vt:lpstr>Lao UI</vt:lpstr>
      <vt:lpstr>office theme</vt:lpstr>
      <vt:lpstr>Cycle Menus &amp; Promotion</vt:lpstr>
      <vt:lpstr>USDA Funding and Non-Discrimination Statements:</vt:lpstr>
      <vt:lpstr>Objectives</vt:lpstr>
      <vt:lpstr>Cycle Menus</vt:lpstr>
      <vt:lpstr>Benefits from Cycle Menus</vt:lpstr>
      <vt:lpstr>Predictability</vt:lpstr>
      <vt:lpstr>Efficiency</vt:lpstr>
      <vt:lpstr>Financial Benefits</vt:lpstr>
      <vt:lpstr>Reduced Inventory</vt:lpstr>
      <vt:lpstr>Easier Training</vt:lpstr>
      <vt:lpstr>Customer Satisfaction</vt:lpstr>
      <vt:lpstr>Length of Cycle Menu</vt:lpstr>
      <vt:lpstr>Elementary</vt:lpstr>
      <vt:lpstr>Secondary Schools</vt:lpstr>
      <vt:lpstr>Menu Engineering</vt:lpstr>
      <vt:lpstr>Stars</vt:lpstr>
      <vt:lpstr>Plow-Horse</vt:lpstr>
      <vt:lpstr>Puzzle Foods</vt:lpstr>
      <vt:lpstr>Dogs</vt:lpstr>
      <vt:lpstr>Menu Engineering Summary</vt:lpstr>
      <vt:lpstr>Activity</vt:lpstr>
      <vt:lpstr>Promotions</vt:lpstr>
      <vt:lpstr>Presentation</vt:lpstr>
      <vt:lpstr>Taste Testing</vt:lpstr>
      <vt:lpstr>Student Focus Groups</vt:lpstr>
      <vt:lpstr>Guest Chef</vt:lpstr>
      <vt:lpstr>Special Promotions</vt:lpstr>
      <vt:lpstr>SMART Goals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Cycle Menus &amp; Promotion</dc:title>
  <dc:subject>Cycle Menus &amp; Promotion</dc:subject>
  <dc:creator>VDOE</dc:creator>
  <cp:keywords>cycle menu; benefits of cycle menus; menu engineering; promotion</cp:keywords>
  <cp:lastModifiedBy>Stansfield, Katelynn (DOE)</cp:lastModifiedBy>
  <cp:revision>13</cp:revision>
  <dcterms:created xsi:type="dcterms:W3CDTF">2024-04-11T15:28:31Z</dcterms:created>
  <dcterms:modified xsi:type="dcterms:W3CDTF">2024-09-25T14:55:47Z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