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30"/>
  </p:notesMasterIdLst>
  <p:sldIdLst>
    <p:sldId id="257" r:id="rId5"/>
    <p:sldId id="458" r:id="rId6"/>
    <p:sldId id="258" r:id="rId7"/>
    <p:sldId id="260" r:id="rId8"/>
    <p:sldId id="259" r:id="rId9"/>
    <p:sldId id="261" r:id="rId10"/>
    <p:sldId id="281" r:id="rId11"/>
    <p:sldId id="263" r:id="rId12"/>
    <p:sldId id="264" r:id="rId13"/>
    <p:sldId id="265" r:id="rId14"/>
    <p:sldId id="266" r:id="rId15"/>
    <p:sldId id="267" r:id="rId16"/>
    <p:sldId id="268" r:id="rId17"/>
    <p:sldId id="262" r:id="rId18"/>
    <p:sldId id="271" r:id="rId19"/>
    <p:sldId id="272" r:id="rId20"/>
    <p:sldId id="273" r:id="rId21"/>
    <p:sldId id="274" r:id="rId22"/>
    <p:sldId id="269" r:id="rId23"/>
    <p:sldId id="276" r:id="rId24"/>
    <p:sldId id="277" r:id="rId25"/>
    <p:sldId id="270" r:id="rId26"/>
    <p:sldId id="279" r:id="rId27"/>
    <p:sldId id="280" r:id="rId28"/>
    <p:sldId id="28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F621E2-8D74-B4F6-95B3-0FD4CAC787DA}" v="8" dt="2024-05-08T03:25:52.6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63" autoAdjust="0"/>
    <p:restoredTop sz="73647" autoAdjust="0"/>
  </p:normalViewPr>
  <p:slideViewPr>
    <p:cSldViewPr snapToGrid="0">
      <p:cViewPr varScale="1">
        <p:scale>
          <a:sx n="78" d="100"/>
          <a:sy n="78" d="100"/>
        </p:scale>
        <p:origin x="1074" y="96"/>
      </p:cViewPr>
      <p:guideLst/>
    </p:cSldViewPr>
  </p:slideViewPr>
  <p:outlineViewPr>
    <p:cViewPr>
      <p:scale>
        <a:sx n="33" d="100"/>
        <a:sy n="33" d="100"/>
      </p:scale>
      <p:origin x="0" y="-690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6CF6C7-3947-4B92-8D1A-8691495EFB1B}" type="datetimeFigureOut">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2228A2-80C1-4C25-B370-13A7E378297E}" type="slidenum">
              <a:t>‹#›</a:t>
            </a:fld>
            <a:endParaRPr lang="en-US"/>
          </a:p>
        </p:txBody>
      </p:sp>
    </p:spTree>
    <p:extLst>
      <p:ext uri="{BB962C8B-B14F-4D97-AF65-F5344CB8AC3E}">
        <p14:creationId xmlns:p14="http://schemas.microsoft.com/office/powerpoint/2010/main" val="2236684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2228A2-80C1-4C25-B370-13A7E378297E}" type="slidenum">
              <a:rPr lang="en-US" smtClean="0"/>
              <a:t>1</a:t>
            </a:fld>
            <a:endParaRPr lang="en-US"/>
          </a:p>
        </p:txBody>
      </p:sp>
    </p:spTree>
    <p:extLst>
      <p:ext uri="{BB962C8B-B14F-4D97-AF65-F5344CB8AC3E}">
        <p14:creationId xmlns:p14="http://schemas.microsoft.com/office/powerpoint/2010/main" val="2817189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cs typeface="Calibri"/>
              </a:rPr>
              <a:t>Review objectives</a:t>
            </a:r>
          </a:p>
        </p:txBody>
      </p:sp>
      <p:sp>
        <p:nvSpPr>
          <p:cNvPr id="4" name="Slide Number Placeholder 3"/>
          <p:cNvSpPr>
            <a:spLocks noGrp="1"/>
          </p:cNvSpPr>
          <p:nvPr>
            <p:ph type="sldNum" sz="quarter" idx="5"/>
          </p:nvPr>
        </p:nvSpPr>
        <p:spPr/>
        <p:txBody>
          <a:bodyPr/>
          <a:lstStyle/>
          <a:p>
            <a:fld id="{D92228A2-80C1-4C25-B370-13A7E378297E}" type="slidenum">
              <a:rPr lang="en-US"/>
              <a:t>3</a:t>
            </a:fld>
            <a:endParaRPr lang="en-US"/>
          </a:p>
        </p:txBody>
      </p:sp>
    </p:spTree>
    <p:extLst>
      <p:ext uri="{BB962C8B-B14F-4D97-AF65-F5344CB8AC3E}">
        <p14:creationId xmlns:p14="http://schemas.microsoft.com/office/powerpoint/2010/main" val="2975879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 dirty="0">
                <a:latin typeface="Arial" panose="020B0604020202020204" pitchFamily="34" charset="0"/>
                <a:cs typeface="Arial" panose="020B0604020202020204" pitchFamily="34" charset="0"/>
              </a:rPr>
              <a:t>Provide meals to students every day, so remember that students consume the foods we prepare regularly</a:t>
            </a:r>
            <a:endParaRPr lang="en" b="1" dirty="0">
              <a:latin typeface="Arial" panose="020B0604020202020204" pitchFamily="34" charset="0"/>
              <a:cs typeface="Arial" panose="020B0604020202020204" pitchFamily="34" charset="0"/>
            </a:endParaRPr>
          </a:p>
          <a:p>
            <a:pPr marL="171450" indent="-171450">
              <a:buFont typeface="Arial"/>
              <a:buChar char="•"/>
            </a:pPr>
            <a:r>
              <a:rPr lang="en" dirty="0">
                <a:latin typeface="Arial" panose="020B0604020202020204" pitchFamily="34" charset="0"/>
                <a:cs typeface="Arial" panose="020B0604020202020204" pitchFamily="34" charset="0"/>
              </a:rPr>
              <a:t>What you plan really makes a difference in how they feel now and their future health.</a:t>
            </a:r>
            <a:endParaRPr lang="en" b="1" dirty="0">
              <a:latin typeface="Arial" panose="020B0604020202020204" pitchFamily="34" charset="0"/>
              <a:cs typeface="Arial" panose="020B0604020202020204" pitchFamily="34" charset="0"/>
            </a:endParaRPr>
          </a:p>
          <a:p>
            <a:pPr marL="171450" indent="-171450">
              <a:buFont typeface="Arial"/>
              <a:buChar char="•"/>
            </a:pPr>
            <a:r>
              <a:rPr lang="en" dirty="0">
                <a:latin typeface="Arial" panose="020B0604020202020204" pitchFamily="34" charset="0"/>
                <a:cs typeface="Arial" panose="020B0604020202020204" pitchFamily="34" charset="0"/>
              </a:rPr>
              <a:t>You and your team also eat these delicious meals. Let's prepare the foods that will help us all live healthier lives!</a:t>
            </a:r>
            <a:endParaRPr lang="en"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92228A2-80C1-4C25-B370-13A7E378297E}" type="slidenum">
              <a:t>4</a:t>
            </a:fld>
            <a:endParaRPr lang="en-US"/>
          </a:p>
        </p:txBody>
      </p:sp>
    </p:spTree>
    <p:extLst>
      <p:ext uri="{BB962C8B-B14F-4D97-AF65-F5344CB8AC3E}">
        <p14:creationId xmlns:p14="http://schemas.microsoft.com/office/powerpoint/2010/main" val="2747700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 dirty="0">
                <a:latin typeface="Arial" panose="020B0604020202020204" pitchFamily="34" charset="0"/>
                <a:cs typeface="Arial" panose="020B0604020202020204" pitchFamily="34" charset="0"/>
              </a:rPr>
              <a:t>Menu planning is not only about meeting the guidelines, but it's also about the BEST way to meet the guidelines.</a:t>
            </a:r>
            <a:endParaRPr lang="en-US" dirty="0">
              <a:latin typeface="Arial" panose="020B0604020202020204" pitchFamily="34" charset="0"/>
              <a:cs typeface="Arial" panose="020B0604020202020204" pitchFamily="34" charset="0"/>
            </a:endParaRPr>
          </a:p>
          <a:p>
            <a:pPr marL="171450" indent="-171450">
              <a:buFont typeface="Arial"/>
              <a:buChar char="•"/>
            </a:pPr>
            <a:r>
              <a:rPr lang="en" dirty="0">
                <a:latin typeface="Arial" panose="020B0604020202020204" pitchFamily="34" charset="0"/>
                <a:cs typeface="Arial" panose="020B0604020202020204" pitchFamily="34" charset="0"/>
              </a:rPr>
              <a:t>We want to offer a variety of lean meat and meat alternatives, such as a bean and cheese burrito. </a:t>
            </a:r>
          </a:p>
          <a:p>
            <a:pPr marL="171450" indent="-171450">
              <a:buFont typeface="Arial"/>
              <a:buChar char="•"/>
            </a:pPr>
            <a:r>
              <a:rPr lang="en" dirty="0">
                <a:latin typeface="Arial" panose="020B0604020202020204" pitchFamily="34" charset="0"/>
                <a:cs typeface="Arial" panose="020B0604020202020204" pitchFamily="34" charset="0"/>
              </a:rPr>
              <a:t>Plant-forward proteins are a healthful option! We want to choose more whole foods versus ultra-processed options. For example, roasted chicken with</a:t>
            </a:r>
            <a:r>
              <a:rPr lang="en" b="1" dirty="0">
                <a:latin typeface="Arial" panose="020B0604020202020204" pitchFamily="34" charset="0"/>
                <a:cs typeface="Arial" panose="020B0604020202020204" pitchFamily="34" charset="0"/>
              </a:rPr>
              <a:t> </a:t>
            </a:r>
            <a:r>
              <a:rPr lang="en" dirty="0">
                <a:latin typeface="Arial" panose="020B0604020202020204" pitchFamily="34" charset="0"/>
                <a:cs typeface="Arial" panose="020B0604020202020204" pitchFamily="34" charset="0"/>
              </a:rPr>
              <a:t>brown rice and fresh fruits &amp; vegetables vs chicken nuggets with a roll and canned sides/juice</a:t>
            </a:r>
            <a:r>
              <a:rPr lang="en" b="1" dirty="0">
                <a:latin typeface="Arial" panose="020B0604020202020204" pitchFamily="34" charset="0"/>
                <a:cs typeface="Arial" panose="020B0604020202020204" pitchFamily="34" charset="0"/>
              </a:rPr>
              <a:t>.</a:t>
            </a:r>
            <a:endParaRPr lang="en" dirty="0">
              <a:latin typeface="Arial" panose="020B0604020202020204" pitchFamily="34" charset="0"/>
              <a:cs typeface="Arial" panose="020B0604020202020204" pitchFamily="34" charset="0"/>
            </a:endParaRPr>
          </a:p>
          <a:p>
            <a:pPr marL="171450" indent="-171450">
              <a:buFont typeface="Arial"/>
              <a:buChar char="•"/>
            </a:pPr>
            <a:r>
              <a:rPr lang="en" dirty="0">
                <a:latin typeface="Arial" panose="020B0604020202020204" pitchFamily="34" charset="0"/>
                <a:cs typeface="Arial" panose="020B0604020202020204" pitchFamily="34" charset="0"/>
              </a:rPr>
              <a:t>Take a moment to think about a recipe you could serve regularly? What are some recipes you want to limit to once a week?</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92228A2-80C1-4C25-B370-13A7E378297E}" type="slidenum">
              <a:t>5</a:t>
            </a:fld>
            <a:endParaRPr lang="en-US"/>
          </a:p>
        </p:txBody>
      </p:sp>
    </p:spTree>
    <p:extLst>
      <p:ext uri="{BB962C8B-B14F-4D97-AF65-F5344CB8AC3E}">
        <p14:creationId xmlns:p14="http://schemas.microsoft.com/office/powerpoint/2010/main" val="3440265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The term “nutrition integrity” was coined at the American School Food Service Association 1990 Long Range Planning Seminar. Nutrition integrity is defined as “a guaranteed level of performance that assures that all foods available in schools for children are consistent with recommended dietary allowances and dietary guidelines and, when consumed, contribute to the development of lifelong, healthy eating habits."</a:t>
            </a:r>
          </a:p>
          <a:p>
            <a:r>
              <a:rPr lang="en-US" b="1" dirty="0">
                <a:latin typeface="Arial" panose="020B0604020202020204" pitchFamily="34" charset="0"/>
                <a:cs typeface="Arial" panose="020B0604020202020204" pitchFamily="34" charset="0"/>
              </a:rPr>
              <a:t>Source: </a:t>
            </a: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White G </a:t>
            </a:r>
            <a:r>
              <a:rPr lang="en-US" dirty="0">
                <a:latin typeface="Arial" panose="020B0604020202020204" pitchFamily="34" charset="0"/>
                <a:cs typeface="Arial" panose="020B0604020202020204" pitchFamily="34" charset="0"/>
              </a:rPr>
              <a:t>Nutrition integrity defined. </a:t>
            </a:r>
            <a:r>
              <a:rPr lang="en-US" i="1" dirty="0">
                <a:latin typeface="Arial" panose="020B0604020202020204" pitchFamily="34" charset="0"/>
                <a:cs typeface="Arial" panose="020B0604020202020204" pitchFamily="34" charset="0"/>
              </a:rPr>
              <a:t>School Food Service J.</a:t>
            </a:r>
            <a:r>
              <a:rPr lang="en-US" dirty="0">
                <a:latin typeface="Arial" panose="020B0604020202020204" pitchFamily="34" charset="0"/>
                <a:cs typeface="Arial" panose="020B0604020202020204" pitchFamily="34" charset="0"/>
              </a:rPr>
              <a:t> 1994; </a:t>
            </a:r>
            <a:r>
              <a:rPr lang="en-US" b="1" dirty="0">
                <a:latin typeface="Arial" panose="020B0604020202020204" pitchFamily="34" charset="0"/>
                <a:cs typeface="Arial" panose="020B0604020202020204" pitchFamily="34" charset="0"/>
              </a:rPr>
              <a:t>48</a:t>
            </a:r>
            <a:r>
              <a:rPr lang="en-US" dirty="0">
                <a:latin typeface="Arial" panose="020B0604020202020204" pitchFamily="34" charset="0"/>
                <a:cs typeface="Arial" panose="020B0604020202020204" pitchFamily="34" charset="0"/>
              </a:rPr>
              <a:t>: 21-22</a:t>
            </a:r>
          </a:p>
        </p:txBody>
      </p:sp>
      <p:sp>
        <p:nvSpPr>
          <p:cNvPr id="4" name="Slide Number Placeholder 3"/>
          <p:cNvSpPr>
            <a:spLocks noGrp="1"/>
          </p:cNvSpPr>
          <p:nvPr>
            <p:ph type="sldNum" sz="quarter" idx="5"/>
          </p:nvPr>
        </p:nvSpPr>
        <p:spPr/>
        <p:txBody>
          <a:bodyPr/>
          <a:lstStyle/>
          <a:p>
            <a:fld id="{D92228A2-80C1-4C25-B370-13A7E378297E}" type="slidenum">
              <a:rPr lang="en-US"/>
              <a:t>6</a:t>
            </a:fld>
            <a:endParaRPr lang="en-US"/>
          </a:p>
        </p:txBody>
      </p:sp>
    </p:spTree>
    <p:extLst>
      <p:ext uri="{BB962C8B-B14F-4D97-AF65-F5344CB8AC3E}">
        <p14:creationId xmlns:p14="http://schemas.microsoft.com/office/powerpoint/2010/main" val="1881190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Review how the Dietary Guidelines for Americans impact each meal component. Starting with lunch.</a:t>
            </a:r>
          </a:p>
        </p:txBody>
      </p:sp>
      <p:sp>
        <p:nvSpPr>
          <p:cNvPr id="4" name="Slide Number Placeholder 3"/>
          <p:cNvSpPr>
            <a:spLocks noGrp="1"/>
          </p:cNvSpPr>
          <p:nvPr>
            <p:ph type="sldNum" sz="quarter" idx="5"/>
          </p:nvPr>
        </p:nvSpPr>
        <p:spPr/>
        <p:txBody>
          <a:bodyPr/>
          <a:lstStyle/>
          <a:p>
            <a:fld id="{D92228A2-80C1-4C25-B370-13A7E378297E}" type="slidenum">
              <a:rPr lang="en-US"/>
              <a:t>7</a:t>
            </a:fld>
            <a:endParaRPr lang="en-US"/>
          </a:p>
        </p:txBody>
      </p:sp>
    </p:spTree>
    <p:extLst>
      <p:ext uri="{BB962C8B-B14F-4D97-AF65-F5344CB8AC3E}">
        <p14:creationId xmlns:p14="http://schemas.microsoft.com/office/powerpoint/2010/main" val="2160722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Top sources from earlier presentation:</a:t>
            </a:r>
          </a:p>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Poultry</a:t>
            </a:r>
          </a:p>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Meats</a:t>
            </a:r>
          </a:p>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Cured meats</a:t>
            </a:r>
          </a:p>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Plant based protein foods</a:t>
            </a:r>
          </a:p>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Eggs</a:t>
            </a:r>
          </a:p>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What are students missing? More seafood, nuts, soy.</a:t>
            </a:r>
          </a:p>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Pair protein with carbohydrates to help control blood sugar</a:t>
            </a:r>
          </a:p>
        </p:txBody>
      </p:sp>
      <p:sp>
        <p:nvSpPr>
          <p:cNvPr id="4" name="Slide Number Placeholder 3"/>
          <p:cNvSpPr>
            <a:spLocks noGrp="1"/>
          </p:cNvSpPr>
          <p:nvPr>
            <p:ph type="sldNum" sz="quarter" idx="5"/>
          </p:nvPr>
        </p:nvSpPr>
        <p:spPr/>
        <p:txBody>
          <a:bodyPr/>
          <a:lstStyle/>
          <a:p>
            <a:fld id="{D92228A2-80C1-4C25-B370-13A7E378297E}" type="slidenum">
              <a:rPr lang="en-US"/>
              <a:t>8</a:t>
            </a:fld>
            <a:endParaRPr lang="en-US"/>
          </a:p>
        </p:txBody>
      </p:sp>
    </p:spTree>
    <p:extLst>
      <p:ext uri="{BB962C8B-B14F-4D97-AF65-F5344CB8AC3E}">
        <p14:creationId xmlns:p14="http://schemas.microsoft.com/office/powerpoint/2010/main" val="3621805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Most meet recommendations for total grain intake</a:t>
            </a:r>
          </a:p>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74% eat too many refined grains</a:t>
            </a:r>
          </a:p>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2% meet recommendations for whole grains!</a:t>
            </a:r>
          </a:p>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Bread products, such as sliced bread, bagels, and rolls, are convenient options for incorporating grains into meals. They require minimal preparation and can be easily stored and transported.</a:t>
            </a:r>
          </a:p>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Intact grains, such as brown rice, quinoa, and barley, retain their natural bran, germ, and endosperm, preserving their nutrient content. They are rich in fiber, vitamins, minerals, and phytochemicals, providing more nutritional benefits compared to refined grains used in bread products.</a:t>
            </a:r>
          </a:p>
        </p:txBody>
      </p:sp>
      <p:sp>
        <p:nvSpPr>
          <p:cNvPr id="4" name="Slide Number Placeholder 3"/>
          <p:cNvSpPr>
            <a:spLocks noGrp="1"/>
          </p:cNvSpPr>
          <p:nvPr>
            <p:ph type="sldNum" sz="quarter" idx="5"/>
          </p:nvPr>
        </p:nvSpPr>
        <p:spPr/>
        <p:txBody>
          <a:bodyPr/>
          <a:lstStyle/>
          <a:p>
            <a:fld id="{D92228A2-80C1-4C25-B370-13A7E378297E}" type="slidenum">
              <a:rPr lang="en-US"/>
              <a:t>9</a:t>
            </a:fld>
            <a:endParaRPr lang="en-US"/>
          </a:p>
        </p:txBody>
      </p:sp>
    </p:spTree>
    <p:extLst>
      <p:ext uri="{BB962C8B-B14F-4D97-AF65-F5344CB8AC3E}">
        <p14:creationId xmlns:p14="http://schemas.microsoft.com/office/powerpoint/2010/main" val="1183149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Consider fresh and local</a:t>
            </a:r>
          </a:p>
          <a:p>
            <a:pPr marL="171450" indent="-171450">
              <a:buFont typeface="Arial"/>
              <a:buChar char="•"/>
            </a:pPr>
            <a:r>
              <a:rPr lang="en-US" dirty="0">
                <a:latin typeface="Arial" panose="020B0604020202020204" pitchFamily="34" charset="0"/>
                <a:cs typeface="Arial" panose="020B0604020202020204" pitchFamily="34" charset="0"/>
              </a:rPr>
              <a:t>Variety </a:t>
            </a:r>
          </a:p>
          <a:p>
            <a:pPr marL="171450" indent="-171450">
              <a:buFont typeface="Arial"/>
              <a:buChar char="•"/>
            </a:pPr>
            <a:r>
              <a:rPr lang="en-US" dirty="0">
                <a:latin typeface="Arial" panose="020B0604020202020204" pitchFamily="34" charset="0"/>
                <a:cs typeface="Arial" panose="020B0604020202020204" pitchFamily="34" charset="0"/>
              </a:rPr>
              <a:t>Naturally sweeten recipes</a:t>
            </a:r>
          </a:p>
        </p:txBody>
      </p:sp>
      <p:sp>
        <p:nvSpPr>
          <p:cNvPr id="4" name="Slide Number Placeholder 3"/>
          <p:cNvSpPr>
            <a:spLocks noGrp="1"/>
          </p:cNvSpPr>
          <p:nvPr>
            <p:ph type="sldNum" sz="quarter" idx="5"/>
          </p:nvPr>
        </p:nvSpPr>
        <p:spPr/>
        <p:txBody>
          <a:bodyPr/>
          <a:lstStyle/>
          <a:p>
            <a:fld id="{D92228A2-80C1-4C25-B370-13A7E378297E}" type="slidenum">
              <a:rPr lang="en-US"/>
              <a:t>10</a:t>
            </a:fld>
            <a:endParaRPr lang="en-US"/>
          </a:p>
        </p:txBody>
      </p:sp>
    </p:spTree>
    <p:extLst>
      <p:ext uri="{BB962C8B-B14F-4D97-AF65-F5344CB8AC3E}">
        <p14:creationId xmlns:p14="http://schemas.microsoft.com/office/powerpoint/2010/main" val="1864608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Below recommendations</a:t>
            </a:r>
          </a:p>
          <a:p>
            <a:pPr marL="171450" indent="-171450">
              <a:buFont typeface="Arial"/>
              <a:buChar char="•"/>
            </a:pPr>
            <a:r>
              <a:rPr lang="en-US" dirty="0">
                <a:latin typeface="Arial" panose="020B0604020202020204" pitchFamily="34" charset="0"/>
                <a:cs typeface="Arial" panose="020B0604020202020204" pitchFamily="34" charset="0"/>
              </a:rPr>
              <a:t>Consider different culinary techniques</a:t>
            </a:r>
          </a:p>
        </p:txBody>
      </p:sp>
      <p:sp>
        <p:nvSpPr>
          <p:cNvPr id="4" name="Slide Number Placeholder 3"/>
          <p:cNvSpPr>
            <a:spLocks noGrp="1"/>
          </p:cNvSpPr>
          <p:nvPr>
            <p:ph type="sldNum" sz="quarter" idx="5"/>
          </p:nvPr>
        </p:nvSpPr>
        <p:spPr/>
        <p:txBody>
          <a:bodyPr/>
          <a:lstStyle/>
          <a:p>
            <a:fld id="{D92228A2-80C1-4C25-B370-13A7E378297E}" type="slidenum">
              <a:rPr lang="en-US"/>
              <a:t>11</a:t>
            </a:fld>
            <a:endParaRPr lang="en-US"/>
          </a:p>
        </p:txBody>
      </p:sp>
    </p:spTree>
    <p:extLst>
      <p:ext uri="{BB962C8B-B14F-4D97-AF65-F5344CB8AC3E}">
        <p14:creationId xmlns:p14="http://schemas.microsoft.com/office/powerpoint/2010/main" val="1149974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Remember final rule – meat/meat alternates and/or grains can be served to meet requirement</a:t>
            </a:r>
          </a:p>
        </p:txBody>
      </p:sp>
      <p:sp>
        <p:nvSpPr>
          <p:cNvPr id="4" name="Slide Number Placeholder 3"/>
          <p:cNvSpPr>
            <a:spLocks noGrp="1"/>
          </p:cNvSpPr>
          <p:nvPr>
            <p:ph type="sldNum" sz="quarter" idx="5"/>
          </p:nvPr>
        </p:nvSpPr>
        <p:spPr/>
        <p:txBody>
          <a:bodyPr/>
          <a:lstStyle/>
          <a:p>
            <a:fld id="{D92228A2-80C1-4C25-B370-13A7E378297E}" type="slidenum">
              <a:rPr lang="en-US"/>
              <a:t>12</a:t>
            </a:fld>
            <a:endParaRPr lang="en-US"/>
          </a:p>
        </p:txBody>
      </p:sp>
    </p:spTree>
    <p:extLst>
      <p:ext uri="{BB962C8B-B14F-4D97-AF65-F5344CB8AC3E}">
        <p14:creationId xmlns:p14="http://schemas.microsoft.com/office/powerpoint/2010/main" val="3697944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Goal is not just to feed our students, but to nourish them with healthy, appetizing meals. </a:t>
            </a:r>
          </a:p>
          <a:p>
            <a:pPr marL="171450" indent="-171450">
              <a:buFont typeface="Arial"/>
              <a:buChar char="•"/>
            </a:pPr>
            <a:r>
              <a:rPr lang="en-US" dirty="0">
                <a:latin typeface="Arial" panose="020B0604020202020204" pitchFamily="34" charset="0"/>
                <a:cs typeface="Arial" panose="020B0604020202020204" pitchFamily="34" charset="0"/>
              </a:rPr>
              <a:t>Meal appeal is extremely important. Meal appeal starts with the appearance of the food. </a:t>
            </a:r>
          </a:p>
          <a:p>
            <a:pPr marL="171450" indent="-171450">
              <a:buFont typeface="Arial"/>
              <a:buChar char="•"/>
            </a:pPr>
            <a:r>
              <a:rPr lang="en-US" dirty="0">
                <a:latin typeface="Arial" panose="020B0604020202020204" pitchFamily="34" charset="0"/>
                <a:cs typeface="Arial" panose="020B0604020202020204" pitchFamily="34" charset="0"/>
              </a:rPr>
              <a:t>Students eat with their eyes! Consider color, shapes, and garnishing when menu planning and serving meals.</a:t>
            </a:r>
          </a:p>
        </p:txBody>
      </p:sp>
      <p:sp>
        <p:nvSpPr>
          <p:cNvPr id="4" name="Slide Number Placeholder 3"/>
          <p:cNvSpPr>
            <a:spLocks noGrp="1"/>
          </p:cNvSpPr>
          <p:nvPr>
            <p:ph type="sldNum" sz="quarter" idx="5"/>
          </p:nvPr>
        </p:nvSpPr>
        <p:spPr/>
        <p:txBody>
          <a:bodyPr/>
          <a:lstStyle/>
          <a:p>
            <a:fld id="{D92228A2-80C1-4C25-B370-13A7E378297E}" type="slidenum">
              <a:rPr lang="en-US"/>
              <a:t>13</a:t>
            </a:fld>
            <a:endParaRPr lang="en-US"/>
          </a:p>
        </p:txBody>
      </p:sp>
    </p:spTree>
    <p:extLst>
      <p:ext uri="{BB962C8B-B14F-4D97-AF65-F5344CB8AC3E}">
        <p14:creationId xmlns:p14="http://schemas.microsoft.com/office/powerpoint/2010/main" val="770250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Starting with flavor! </a:t>
            </a:r>
          </a:p>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Quality ingredients</a:t>
            </a:r>
          </a:p>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Spices and herbs</a:t>
            </a:r>
          </a:p>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Acids</a:t>
            </a:r>
          </a:p>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Aromatics</a:t>
            </a:r>
          </a:p>
          <a:p>
            <a:pPr marL="171450" indent="-171450">
              <a:lnSpc>
                <a:spcPct val="90000"/>
              </a:lnSpc>
              <a:spcBef>
                <a:spcPts val="1000"/>
              </a:spcBef>
              <a:buFont typeface="Arial"/>
              <a:buChar char="•"/>
            </a:pPr>
            <a:r>
              <a:rPr lang="en-US" dirty="0">
                <a:latin typeface="Arial" panose="020B0604020202020204" pitchFamily="34" charset="0"/>
                <a:cs typeface="Arial" panose="020B0604020202020204" pitchFamily="34" charset="0"/>
              </a:rPr>
              <a:t>Culinary techniques</a:t>
            </a:r>
          </a:p>
        </p:txBody>
      </p:sp>
      <p:sp>
        <p:nvSpPr>
          <p:cNvPr id="4" name="Slide Number Placeholder 3"/>
          <p:cNvSpPr>
            <a:spLocks noGrp="1"/>
          </p:cNvSpPr>
          <p:nvPr>
            <p:ph type="sldNum" sz="quarter" idx="5"/>
          </p:nvPr>
        </p:nvSpPr>
        <p:spPr/>
        <p:txBody>
          <a:bodyPr/>
          <a:lstStyle/>
          <a:p>
            <a:fld id="{D92228A2-80C1-4C25-B370-13A7E378297E}" type="slidenum">
              <a:rPr lang="en-US"/>
              <a:t>14</a:t>
            </a:fld>
            <a:endParaRPr lang="en-US"/>
          </a:p>
        </p:txBody>
      </p:sp>
    </p:spTree>
    <p:extLst>
      <p:ext uri="{BB962C8B-B14F-4D97-AF65-F5344CB8AC3E}">
        <p14:creationId xmlns:p14="http://schemas.microsoft.com/office/powerpoint/2010/main" val="3113092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Choose a variety of colors.</a:t>
            </a:r>
          </a:p>
          <a:p>
            <a:pPr marL="171450" indent="-171450">
              <a:buFont typeface="Arial"/>
              <a:buChar char="•"/>
            </a:pPr>
            <a:r>
              <a:rPr lang="en-US" dirty="0">
                <a:latin typeface="Arial" panose="020B0604020202020204" pitchFamily="34" charset="0"/>
                <a:cs typeface="Arial" panose="020B0604020202020204" pitchFamily="34" charset="0"/>
              </a:rPr>
              <a:t>Think about colors when creating recipes and writing daily menus. </a:t>
            </a:r>
          </a:p>
          <a:p>
            <a:pPr marL="171450" indent="-171450">
              <a:buFont typeface="Arial"/>
              <a:buChar char="•"/>
            </a:pPr>
            <a:r>
              <a:rPr lang="en-US" dirty="0">
                <a:latin typeface="Arial" panose="020B0604020202020204" pitchFamily="34" charset="0"/>
                <a:cs typeface="Arial" panose="020B0604020202020204" pitchFamily="34" charset="0"/>
              </a:rPr>
              <a:t>For example, when considering what fruits and vegetables to serve on a menu, peaches and baby carrots might not be the best choice. Peaches and cucumbers would be much more visually appealing! Garnishing a dull looking dish with fresh chopped parsley or other fresh herbs can help add a pop of color.</a:t>
            </a:r>
          </a:p>
        </p:txBody>
      </p:sp>
      <p:sp>
        <p:nvSpPr>
          <p:cNvPr id="4" name="Slide Number Placeholder 3"/>
          <p:cNvSpPr>
            <a:spLocks noGrp="1"/>
          </p:cNvSpPr>
          <p:nvPr>
            <p:ph type="sldNum" sz="quarter" idx="5"/>
          </p:nvPr>
        </p:nvSpPr>
        <p:spPr/>
        <p:txBody>
          <a:bodyPr/>
          <a:lstStyle/>
          <a:p>
            <a:fld id="{D92228A2-80C1-4C25-B370-13A7E378297E}" type="slidenum">
              <a:rPr lang="en-US"/>
              <a:t>15</a:t>
            </a:fld>
            <a:endParaRPr lang="en-US"/>
          </a:p>
        </p:txBody>
      </p:sp>
    </p:spTree>
    <p:extLst>
      <p:ext uri="{BB962C8B-B14F-4D97-AF65-F5344CB8AC3E}">
        <p14:creationId xmlns:p14="http://schemas.microsoft.com/office/powerpoint/2010/main" val="3980079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The taste of the food is very important for meal appeal and to increase participation. </a:t>
            </a:r>
          </a:p>
          <a:p>
            <a:pPr marL="171450" indent="-171450">
              <a:buFont typeface="Arial"/>
              <a:buChar char="•"/>
            </a:pPr>
            <a:r>
              <a:rPr lang="en-US" dirty="0">
                <a:latin typeface="Arial" panose="020B0604020202020204" pitchFamily="34" charset="0"/>
                <a:cs typeface="Arial" panose="020B0604020202020204" pitchFamily="34" charset="0"/>
              </a:rPr>
              <a:t>Always taste the food you make! </a:t>
            </a:r>
          </a:p>
          <a:p>
            <a:pPr marL="171450" indent="-171450">
              <a:buFont typeface="Arial"/>
              <a:buChar char="•"/>
            </a:pPr>
            <a:r>
              <a:rPr lang="en-US" dirty="0">
                <a:latin typeface="Arial" panose="020B0604020202020204" pitchFamily="34" charset="0"/>
                <a:cs typeface="Arial" panose="020B0604020202020204" pitchFamily="34" charset="0"/>
              </a:rPr>
              <a:t>Think about texture when planning meals - balance crunchy with soft and chewy. </a:t>
            </a:r>
          </a:p>
          <a:p>
            <a:pPr marL="171450" indent="-171450">
              <a:buFont typeface="Arial"/>
              <a:buChar char="•"/>
            </a:pPr>
            <a:r>
              <a:rPr lang="en-US" dirty="0">
                <a:latin typeface="Arial" panose="020B0604020202020204" pitchFamily="34" charset="0"/>
                <a:cs typeface="Arial" panose="020B0604020202020204" pitchFamily="34" charset="0"/>
              </a:rPr>
              <a:t>Don't want a tray of mushy menu items</a:t>
            </a:r>
          </a:p>
        </p:txBody>
      </p:sp>
      <p:sp>
        <p:nvSpPr>
          <p:cNvPr id="4" name="Slide Number Placeholder 3"/>
          <p:cNvSpPr>
            <a:spLocks noGrp="1"/>
          </p:cNvSpPr>
          <p:nvPr>
            <p:ph type="sldNum" sz="quarter" idx="5"/>
          </p:nvPr>
        </p:nvSpPr>
        <p:spPr/>
        <p:txBody>
          <a:bodyPr/>
          <a:lstStyle/>
          <a:p>
            <a:fld id="{D92228A2-80C1-4C25-B370-13A7E378297E}" type="slidenum">
              <a:rPr lang="en-US"/>
              <a:t>16</a:t>
            </a:fld>
            <a:endParaRPr lang="en-US"/>
          </a:p>
        </p:txBody>
      </p:sp>
    </p:spTree>
    <p:extLst>
      <p:ext uri="{BB962C8B-B14F-4D97-AF65-F5344CB8AC3E}">
        <p14:creationId xmlns:p14="http://schemas.microsoft.com/office/powerpoint/2010/main" val="67370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Vary shapes!</a:t>
            </a:r>
          </a:p>
          <a:p>
            <a:pPr marL="171450" indent="-171450">
              <a:buFont typeface="Arial"/>
              <a:buChar char="•"/>
            </a:pPr>
            <a:r>
              <a:rPr lang="en-US" dirty="0">
                <a:latin typeface="Arial" panose="020B0604020202020204" pitchFamily="34" charset="0"/>
                <a:cs typeface="Arial" panose="020B0604020202020204" pitchFamily="34" charset="0"/>
              </a:rPr>
              <a:t>Imagine a meal of chicken tenders, a breadstick, carrot sticks, and a banana. Not very visually appealing</a:t>
            </a:r>
          </a:p>
          <a:p>
            <a:pPr marL="171450" indent="-171450">
              <a:buFont typeface="Arial"/>
              <a:buChar char="•"/>
            </a:pPr>
            <a:r>
              <a:rPr lang="en-US" dirty="0">
                <a:latin typeface="Arial" panose="020B0604020202020204" pitchFamily="34" charset="0"/>
                <a:cs typeface="Arial" panose="020B0604020202020204" pitchFamily="34" charset="0"/>
              </a:rPr>
              <a:t>Varying shapes adds interest to a meal. Nature has provided a variety. Broccoli and cauliflower are shaped like trees, kiwis are ovals, baby carrots are sticks, and strawberries are like little cones. </a:t>
            </a:r>
          </a:p>
          <a:p>
            <a:pPr marL="171450" indent="-171450">
              <a:buFont typeface="Arial"/>
              <a:buChar char="•"/>
            </a:pPr>
            <a:r>
              <a:rPr lang="en-US" dirty="0">
                <a:latin typeface="Arial" panose="020B0604020202020204" pitchFamily="34" charset="0"/>
                <a:cs typeface="Arial" panose="020B0604020202020204" pitchFamily="34" charset="0"/>
              </a:rPr>
              <a:t>Think about varying shapes for the menu day, but also within a dish. Garnishing diced melon with round blueberries adds shape and color contrast.</a:t>
            </a:r>
          </a:p>
        </p:txBody>
      </p:sp>
      <p:sp>
        <p:nvSpPr>
          <p:cNvPr id="4" name="Slide Number Placeholder 3"/>
          <p:cNvSpPr>
            <a:spLocks noGrp="1"/>
          </p:cNvSpPr>
          <p:nvPr>
            <p:ph type="sldNum" sz="quarter" idx="5"/>
          </p:nvPr>
        </p:nvSpPr>
        <p:spPr/>
        <p:txBody>
          <a:bodyPr/>
          <a:lstStyle/>
          <a:p>
            <a:fld id="{D92228A2-80C1-4C25-B370-13A7E378297E}" type="slidenum">
              <a:rPr lang="en-US"/>
              <a:t>17</a:t>
            </a:fld>
            <a:endParaRPr lang="en-US"/>
          </a:p>
        </p:txBody>
      </p:sp>
    </p:spTree>
    <p:extLst>
      <p:ext uri="{BB962C8B-B14F-4D97-AF65-F5344CB8AC3E}">
        <p14:creationId xmlns:p14="http://schemas.microsoft.com/office/powerpoint/2010/main" val="1684003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Think beyond beef and chicken</a:t>
            </a:r>
          </a:p>
          <a:p>
            <a:pPr marL="171450" indent="-171450">
              <a:buFont typeface="Arial"/>
              <a:buChar char="•"/>
            </a:pPr>
            <a:r>
              <a:rPr lang="en-US" dirty="0">
                <a:latin typeface="Arial" panose="020B0604020202020204" pitchFamily="34" charset="0"/>
                <a:cs typeface="Arial" panose="020B0604020202020204" pitchFamily="34" charset="0"/>
              </a:rPr>
              <a:t>Recall the nutrition for your students presentation</a:t>
            </a:r>
          </a:p>
        </p:txBody>
      </p:sp>
      <p:sp>
        <p:nvSpPr>
          <p:cNvPr id="4" name="Slide Number Placeholder 3"/>
          <p:cNvSpPr>
            <a:spLocks noGrp="1"/>
          </p:cNvSpPr>
          <p:nvPr>
            <p:ph type="sldNum" sz="quarter" idx="5"/>
          </p:nvPr>
        </p:nvSpPr>
        <p:spPr/>
        <p:txBody>
          <a:bodyPr/>
          <a:lstStyle/>
          <a:p>
            <a:fld id="{D92228A2-80C1-4C25-B370-13A7E378297E}" type="slidenum">
              <a:rPr lang="en-US"/>
              <a:t>18</a:t>
            </a:fld>
            <a:endParaRPr lang="en-US"/>
          </a:p>
        </p:txBody>
      </p:sp>
    </p:spTree>
    <p:extLst>
      <p:ext uri="{BB962C8B-B14F-4D97-AF65-F5344CB8AC3E}">
        <p14:creationId xmlns:p14="http://schemas.microsoft.com/office/powerpoint/2010/main" val="37160527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pPr>
            <a:r>
              <a:rPr lang="en-US" dirty="0">
                <a:latin typeface="Arial" panose="020B0604020202020204" pitchFamily="34" charset="0"/>
                <a:cs typeface="Arial" panose="020B0604020202020204" pitchFamily="34" charset="0"/>
              </a:rPr>
              <a:t>Flavor</a:t>
            </a:r>
          </a:p>
          <a:p>
            <a:pPr marL="171450" indent="-171450">
              <a:buFont typeface="Arial,Sans-Serif"/>
              <a:buChar char="•"/>
            </a:pPr>
            <a:r>
              <a:rPr lang="en-US" dirty="0">
                <a:latin typeface="Arial" panose="020B0604020202020204" pitchFamily="34" charset="0"/>
                <a:cs typeface="Arial" panose="020B0604020202020204" pitchFamily="34" charset="0"/>
              </a:rPr>
              <a:t>Nutritional quality</a:t>
            </a:r>
          </a:p>
          <a:p>
            <a:pPr marL="171450" indent="-171450">
              <a:buFont typeface="Arial,Sans-Serif"/>
              <a:buChar char="•"/>
            </a:pPr>
            <a:r>
              <a:rPr lang="en-US" dirty="0">
                <a:latin typeface="Arial" panose="020B0604020202020204" pitchFamily="34" charset="0"/>
                <a:cs typeface="Arial" panose="020B0604020202020204" pitchFamily="34" charset="0"/>
              </a:rPr>
              <a:t>Appearance – fresher food looks better</a:t>
            </a:r>
          </a:p>
        </p:txBody>
      </p:sp>
      <p:sp>
        <p:nvSpPr>
          <p:cNvPr id="4" name="Slide Number Placeholder 3"/>
          <p:cNvSpPr>
            <a:spLocks noGrp="1"/>
          </p:cNvSpPr>
          <p:nvPr>
            <p:ph type="sldNum" sz="quarter" idx="5"/>
          </p:nvPr>
        </p:nvSpPr>
        <p:spPr/>
        <p:txBody>
          <a:bodyPr/>
          <a:lstStyle/>
          <a:p>
            <a:fld id="{D92228A2-80C1-4C25-B370-13A7E378297E}" type="slidenum">
              <a:rPr lang="en-US"/>
              <a:t>19</a:t>
            </a:fld>
            <a:endParaRPr lang="en-US"/>
          </a:p>
        </p:txBody>
      </p:sp>
    </p:spTree>
    <p:extLst>
      <p:ext uri="{BB962C8B-B14F-4D97-AF65-F5344CB8AC3E}">
        <p14:creationId xmlns:p14="http://schemas.microsoft.com/office/powerpoint/2010/main" val="3036772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Farming practices and means of transporting foods have made more agricultural products available year-round. </a:t>
            </a:r>
          </a:p>
          <a:p>
            <a:pPr marL="171450" indent="-171450">
              <a:buFont typeface="Arial"/>
              <a:buChar char="•"/>
            </a:pPr>
            <a:r>
              <a:rPr lang="en-US" dirty="0">
                <a:latin typeface="Arial" panose="020B0604020202020204" pitchFamily="34" charset="0"/>
                <a:cs typeface="Arial" panose="020B0604020202020204" pitchFamily="34" charset="0"/>
              </a:rPr>
              <a:t>Due to temperature, sunlight, and moisture, different foods thrive in different seasons. </a:t>
            </a:r>
          </a:p>
          <a:p>
            <a:pPr marL="171450" indent="-171450">
              <a:buFont typeface="Arial"/>
              <a:buChar char="•"/>
            </a:pPr>
            <a:r>
              <a:rPr lang="en-US" dirty="0">
                <a:latin typeface="Arial" panose="020B0604020202020204" pitchFamily="34" charset="0"/>
                <a:cs typeface="Arial" panose="020B0604020202020204" pitchFamily="34" charset="0"/>
              </a:rPr>
              <a:t>When they thrive and are in season, they are at their peak in terms of flavor, quality, and nutritional content. </a:t>
            </a:r>
          </a:p>
        </p:txBody>
      </p:sp>
      <p:sp>
        <p:nvSpPr>
          <p:cNvPr id="4" name="Slide Number Placeholder 3"/>
          <p:cNvSpPr>
            <a:spLocks noGrp="1"/>
          </p:cNvSpPr>
          <p:nvPr>
            <p:ph type="sldNum" sz="quarter" idx="5"/>
          </p:nvPr>
        </p:nvSpPr>
        <p:spPr/>
        <p:txBody>
          <a:bodyPr/>
          <a:lstStyle/>
          <a:p>
            <a:fld id="{D92228A2-80C1-4C25-B370-13A7E378297E}" type="slidenum">
              <a:rPr lang="en-US"/>
              <a:t>20</a:t>
            </a:fld>
            <a:endParaRPr lang="en-US"/>
          </a:p>
        </p:txBody>
      </p:sp>
    </p:spTree>
    <p:extLst>
      <p:ext uri="{BB962C8B-B14F-4D97-AF65-F5344CB8AC3E}">
        <p14:creationId xmlns:p14="http://schemas.microsoft.com/office/powerpoint/2010/main" val="1457173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Scratch cooking provides more flexibility and healthier options for many menu items. </a:t>
            </a:r>
          </a:p>
          <a:p>
            <a:pPr marL="171450" indent="-171450">
              <a:buFont typeface="Arial"/>
              <a:buChar char="•"/>
            </a:pPr>
            <a:r>
              <a:rPr lang="en" dirty="0">
                <a:latin typeface="Arial" panose="020B0604020202020204" pitchFamily="34" charset="0"/>
                <a:cs typeface="Arial" panose="020B0604020202020204" pitchFamily="34" charset="0"/>
              </a:rPr>
              <a:t>Incorporates ingredients as close to their original state as possible, including more than fruits and vegetables. </a:t>
            </a:r>
            <a:endParaRPr lang="en-US" dirty="0">
              <a:latin typeface="Arial" panose="020B0604020202020204" pitchFamily="34" charset="0"/>
              <a:cs typeface="Arial" panose="020B0604020202020204" pitchFamily="34" charset="0"/>
            </a:endParaRPr>
          </a:p>
          <a:p>
            <a:pPr marL="171450" indent="-171450">
              <a:buFont typeface="Arial"/>
              <a:buChar char="•"/>
            </a:pPr>
            <a:r>
              <a:rPr lang="en" dirty="0">
                <a:latin typeface="Arial" panose="020B0604020202020204" pitchFamily="34" charset="0"/>
                <a:cs typeface="Arial" panose="020B0604020202020204" pitchFamily="34" charset="0"/>
              </a:rPr>
              <a:t>Economical choice </a:t>
            </a:r>
            <a:endParaRPr lang="en-US" dirty="0">
              <a:latin typeface="Arial" panose="020B0604020202020204" pitchFamily="34" charset="0"/>
              <a:cs typeface="Arial" panose="020B0604020202020204" pitchFamily="34" charset="0"/>
            </a:endParaRPr>
          </a:p>
          <a:p>
            <a:pPr marL="171450" indent="-171450">
              <a:buFont typeface="Arial"/>
              <a:buChar char="•"/>
            </a:pPr>
            <a:r>
              <a:rPr lang="en" dirty="0">
                <a:latin typeface="Arial" panose="020B0604020202020204" pitchFamily="34" charset="0"/>
                <a:cs typeface="Arial" panose="020B0604020202020204" pitchFamily="34" charset="0"/>
              </a:rPr>
              <a:t>Use whole ingredients like canned beans, whole wheat flour, yogurt, and unseasoned meat and poultry. When you create recipes with basic ingredients, you control the amount of artificial and/or unnecessary ingredients you serve.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92228A2-80C1-4C25-B370-13A7E378297E}" type="slidenum">
              <a:rPr lang="en-US"/>
              <a:t>21</a:t>
            </a:fld>
            <a:endParaRPr lang="en-US"/>
          </a:p>
        </p:txBody>
      </p:sp>
    </p:spTree>
    <p:extLst>
      <p:ext uri="{BB962C8B-B14F-4D97-AF65-F5344CB8AC3E}">
        <p14:creationId xmlns:p14="http://schemas.microsoft.com/office/powerpoint/2010/main" val="3929895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List of commodity foods</a:t>
            </a:r>
          </a:p>
          <a:p>
            <a:pPr marL="171450" indent="-171450">
              <a:buFont typeface="Arial"/>
              <a:buChar char="•"/>
            </a:pPr>
            <a:r>
              <a:rPr lang="en-US" dirty="0">
                <a:latin typeface="Arial" panose="020B0604020202020204" pitchFamily="34" charset="0"/>
                <a:cs typeface="Arial" panose="020B0604020202020204" pitchFamily="34" charset="0"/>
              </a:rPr>
              <a:t>How can we use them in multiple recipes</a:t>
            </a:r>
          </a:p>
          <a:p>
            <a:pPr marL="171450" indent="-171450">
              <a:buFont typeface="Arial"/>
              <a:buChar char="•"/>
            </a:pPr>
            <a:r>
              <a:rPr lang="en-US" dirty="0">
                <a:latin typeface="Arial" panose="020B0604020202020204" pitchFamily="34" charset="0"/>
                <a:cs typeface="Arial" panose="020B0604020202020204" pitchFamily="34" charset="0"/>
              </a:rPr>
              <a:t>Curry chicken salad vs traditional buffalo chicken wrap = both commodity chicken, but adding more flavor, texture, shapes, color, etc.</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92228A2-80C1-4C25-B370-13A7E378297E}" type="slidenum">
              <a:rPr lang="en-US"/>
              <a:t>22</a:t>
            </a:fld>
            <a:endParaRPr lang="en-US"/>
          </a:p>
        </p:txBody>
      </p:sp>
    </p:spTree>
    <p:extLst>
      <p:ext uri="{BB962C8B-B14F-4D97-AF65-F5344CB8AC3E}">
        <p14:creationId xmlns:p14="http://schemas.microsoft.com/office/powerpoint/2010/main" val="13293699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panose="020B0604020202020204" pitchFamily="34" charset="0"/>
                <a:cs typeface="Arial" panose="020B0604020202020204" pitchFamily="34" charset="0"/>
              </a:rPr>
              <a:t>Demonstrates interest in the diverse backgrounds and traditions of customers. It acknowledges that people come from different cultural backgrounds and have varying culinary preferences, dietary restrictions, and culinary traditions.</a:t>
            </a:r>
          </a:p>
          <a:p>
            <a:pPr marL="171450" indent="-171450">
              <a:buFont typeface="Arial"/>
              <a:buChar char="•"/>
            </a:pPr>
            <a:r>
              <a:rPr lang="en-US" dirty="0">
                <a:latin typeface="Arial" panose="020B0604020202020204" pitchFamily="34" charset="0"/>
                <a:cs typeface="Arial" panose="020B0604020202020204" pitchFamily="34" charset="0"/>
              </a:rPr>
              <a:t>A diverse range of cuisines allows customers to explore and appreciate different culinary traditions from around the world.</a:t>
            </a:r>
          </a:p>
        </p:txBody>
      </p:sp>
      <p:sp>
        <p:nvSpPr>
          <p:cNvPr id="4" name="Slide Number Placeholder 3"/>
          <p:cNvSpPr>
            <a:spLocks noGrp="1"/>
          </p:cNvSpPr>
          <p:nvPr>
            <p:ph type="sldNum" sz="quarter" idx="5"/>
          </p:nvPr>
        </p:nvSpPr>
        <p:spPr/>
        <p:txBody>
          <a:bodyPr/>
          <a:lstStyle/>
          <a:p>
            <a:fld id="{D92228A2-80C1-4C25-B370-13A7E378297E}" type="slidenum">
              <a:rPr lang="en-US"/>
              <a:t>23</a:t>
            </a:fld>
            <a:endParaRPr lang="en-US"/>
          </a:p>
        </p:txBody>
      </p:sp>
    </p:spTree>
    <p:extLst>
      <p:ext uri="{BB962C8B-B14F-4D97-AF65-F5344CB8AC3E}">
        <p14:creationId xmlns:p14="http://schemas.microsoft.com/office/powerpoint/2010/main" val="37408807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1" indent="-171450">
              <a:buFont typeface="Arial" panose="020B0604020202020204" pitchFamily="34" charset="0"/>
              <a:buChar char="•"/>
            </a:pPr>
            <a:r>
              <a:rPr lang="en" dirty="0">
                <a:latin typeface="Arial" panose="020B0604020202020204" pitchFamily="34" charset="0"/>
                <a:cs typeface="Arial" panose="020B0604020202020204" pitchFamily="34" charset="0"/>
              </a:rPr>
              <a:t>List recipes under components and then identify best choices based on DGAs (include workshop recipes): </a:t>
            </a:r>
            <a:endParaRPr lang="en-US" dirty="0">
              <a:latin typeface="Arial" panose="020B0604020202020204" pitchFamily="34" charset="0"/>
              <a:cs typeface="Arial" panose="020B0604020202020204" pitchFamily="34" charset="0"/>
            </a:endParaRPr>
          </a:p>
          <a:p>
            <a:pPr marL="628650" lvl="2" indent="-171450">
              <a:buFont typeface="Courier New" panose="02070309020205020404" pitchFamily="49" charset="0"/>
              <a:buChar char="o"/>
            </a:pPr>
            <a:r>
              <a:rPr lang="en" dirty="0">
                <a:latin typeface="Arial" panose="020B0604020202020204" pitchFamily="34" charset="0"/>
                <a:cs typeface="Arial" panose="020B0604020202020204" pitchFamily="34" charset="0"/>
              </a:rPr>
              <a:t>Lunch</a:t>
            </a:r>
          </a:p>
          <a:p>
            <a:pPr marL="1085850" lvl="3" indent="-171450">
              <a:buFont typeface="Wingdings" panose="05000000000000000000" pitchFamily="2" charset="2"/>
              <a:buChar char="§"/>
            </a:pPr>
            <a:r>
              <a:rPr lang="en" dirty="0">
                <a:latin typeface="Arial" panose="020B0604020202020204" pitchFamily="34" charset="0"/>
                <a:cs typeface="Arial" panose="020B0604020202020204" pitchFamily="34" charset="0"/>
              </a:rPr>
              <a:t>Meat/Meat Alternates/Entrees</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Beef</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Pork</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Chicken</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Beans, Peas, Lentils</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Soy</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Dairy</a:t>
            </a:r>
            <a:endParaRPr lang="en-US" dirty="0">
              <a:latin typeface="Arial" panose="020B0604020202020204" pitchFamily="34" charset="0"/>
              <a:cs typeface="Arial" panose="020B0604020202020204" pitchFamily="34" charset="0"/>
            </a:endParaRPr>
          </a:p>
          <a:p>
            <a:pPr marL="1085850" lvl="3" indent="-171450">
              <a:buFont typeface="Wingdings" panose="05000000000000000000" pitchFamily="2" charset="2"/>
              <a:buChar char="§"/>
            </a:pPr>
            <a:r>
              <a:rPr lang="en" dirty="0">
                <a:latin typeface="Arial" panose="020B0604020202020204" pitchFamily="34" charset="0"/>
                <a:cs typeface="Arial" panose="020B0604020202020204" pitchFamily="34" charset="0"/>
              </a:rPr>
              <a:t>Grain Sides</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Bread products</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Intact grains</a:t>
            </a:r>
            <a:endParaRPr lang="en-US" dirty="0">
              <a:latin typeface="Arial" panose="020B0604020202020204" pitchFamily="34" charset="0"/>
              <a:cs typeface="Arial" panose="020B0604020202020204" pitchFamily="34" charset="0"/>
            </a:endParaRPr>
          </a:p>
          <a:p>
            <a:pPr marL="1085850" lvl="3" indent="-171450">
              <a:buFont typeface="Wingdings" panose="05000000000000000000" pitchFamily="2" charset="2"/>
              <a:buChar char="§"/>
            </a:pPr>
            <a:r>
              <a:rPr lang="en" dirty="0">
                <a:latin typeface="Arial" panose="020B0604020202020204" pitchFamily="34" charset="0"/>
                <a:cs typeface="Arial" panose="020B0604020202020204" pitchFamily="34" charset="0"/>
              </a:rPr>
              <a:t>Fruits</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Fresh</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Frozen</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Canned</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Juice</a:t>
            </a:r>
          </a:p>
          <a:p>
            <a:pPr marL="1085850" lvl="3" indent="-171450">
              <a:buFont typeface="Wingdings" panose="05000000000000000000" pitchFamily="2" charset="2"/>
              <a:buChar char="§"/>
            </a:pPr>
            <a:r>
              <a:rPr lang="en" dirty="0">
                <a:latin typeface="Arial" panose="020B0604020202020204" pitchFamily="34" charset="0"/>
                <a:cs typeface="Arial" panose="020B0604020202020204" pitchFamily="34" charset="0"/>
              </a:rPr>
              <a:t>Vegetables</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Red/orange</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Dark green</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Starchy</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Beans/peas/lentils</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Other</a:t>
            </a:r>
            <a:endParaRPr lang="en-US" dirty="0">
              <a:latin typeface="Arial" panose="020B0604020202020204" pitchFamily="34" charset="0"/>
              <a:cs typeface="Arial" panose="020B0604020202020204" pitchFamily="34" charset="0"/>
            </a:endParaRPr>
          </a:p>
          <a:p>
            <a:pPr marL="1543050" lvl="4" indent="-171450">
              <a:buFont typeface="Arial" panose="020B0604020202020204" pitchFamily="34" charset="0"/>
              <a:buChar char="•"/>
            </a:pPr>
            <a:r>
              <a:rPr lang="en" dirty="0">
                <a:latin typeface="Arial" panose="020B0604020202020204" pitchFamily="34" charset="0"/>
                <a:cs typeface="Arial" panose="020B0604020202020204" pitchFamily="34" charset="0"/>
              </a:rPr>
              <a:t>Additional</a:t>
            </a:r>
            <a:endParaRPr lang="en-US" dirty="0">
              <a:latin typeface="Arial" panose="020B0604020202020204" pitchFamily="34" charset="0"/>
              <a:cs typeface="Arial" panose="020B0604020202020204" pitchFamily="34" charset="0"/>
            </a:endParaRPr>
          </a:p>
          <a:p>
            <a:pPr marL="628650" lvl="2" indent="-171450">
              <a:buFont typeface="Courier New" panose="02070309020205020404" pitchFamily="49" charset="0"/>
              <a:buChar char="o"/>
            </a:pPr>
            <a:r>
              <a:rPr lang="en" dirty="0">
                <a:latin typeface="Arial" panose="020B0604020202020204" pitchFamily="34" charset="0"/>
                <a:cs typeface="Arial" panose="020B0604020202020204" pitchFamily="34" charset="0"/>
              </a:rPr>
              <a:t>Breakfast</a:t>
            </a:r>
            <a:endParaRPr lang="en-US" dirty="0">
              <a:latin typeface="Arial" panose="020B0604020202020204" pitchFamily="34" charset="0"/>
              <a:cs typeface="Arial" panose="020B0604020202020204" pitchFamily="34" charset="0"/>
            </a:endParaRPr>
          </a:p>
          <a:p>
            <a:pPr marL="1085850" lvl="3" indent="-171450">
              <a:buFont typeface="Arial" panose="020B0604020202020204" pitchFamily="34" charset="0"/>
              <a:buChar char="•"/>
            </a:pPr>
            <a:r>
              <a:rPr lang="en" dirty="0">
                <a:latin typeface="Arial" panose="020B0604020202020204" pitchFamily="34" charset="0"/>
                <a:cs typeface="Arial" panose="020B0604020202020204" pitchFamily="34" charset="0"/>
              </a:rPr>
              <a:t>Grains</a:t>
            </a:r>
            <a:endParaRPr lang="en-US" dirty="0">
              <a:latin typeface="Arial" panose="020B0604020202020204" pitchFamily="34" charset="0"/>
              <a:cs typeface="Arial" panose="020B0604020202020204" pitchFamily="34" charset="0"/>
            </a:endParaRPr>
          </a:p>
          <a:p>
            <a:pPr marL="1085850" lvl="3" indent="-171450">
              <a:buFont typeface="Arial" panose="020B0604020202020204" pitchFamily="34" charset="0"/>
              <a:buChar char="•"/>
            </a:pPr>
            <a:r>
              <a:rPr lang="en" dirty="0">
                <a:latin typeface="Arial" panose="020B0604020202020204" pitchFamily="34" charset="0"/>
                <a:cs typeface="Arial" panose="020B0604020202020204" pitchFamily="34" charset="0"/>
              </a:rPr>
              <a:t>Meat/Meat Alternates</a:t>
            </a:r>
            <a:endParaRPr lang="en-US" dirty="0">
              <a:latin typeface="Arial" panose="020B0604020202020204" pitchFamily="34" charset="0"/>
              <a:cs typeface="Arial" panose="020B0604020202020204" pitchFamily="34" charset="0"/>
            </a:endParaRPr>
          </a:p>
          <a:p>
            <a:pPr marL="1085850" lvl="3" indent="-171450">
              <a:buFont typeface="Arial" panose="020B0604020202020204" pitchFamily="34" charset="0"/>
              <a:buChar char="•"/>
            </a:pPr>
            <a:r>
              <a:rPr lang="en" dirty="0">
                <a:latin typeface="Arial" panose="020B0604020202020204" pitchFamily="34" charset="0"/>
                <a:cs typeface="Arial" panose="020B0604020202020204" pitchFamily="34" charset="0"/>
              </a:rPr>
              <a:t>Fruits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92228A2-80C1-4C25-B370-13A7E378297E}" type="slidenum">
              <a:rPr lang="en-US"/>
              <a:t>24</a:t>
            </a:fld>
            <a:endParaRPr lang="en-US"/>
          </a:p>
        </p:txBody>
      </p:sp>
    </p:spTree>
    <p:extLst>
      <p:ext uri="{BB962C8B-B14F-4D97-AF65-F5344CB8AC3E}">
        <p14:creationId xmlns:p14="http://schemas.microsoft.com/office/powerpoint/2010/main" val="2399097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71953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776291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78491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44561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44632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81351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41973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859535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54948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005505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59308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6322800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oe.virginia.gov/programs-services/school-operations-support-services/school-nutri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45B1D5C-0827-4AF0-8186-11FC5A8B8B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267909" y="2023110"/>
            <a:ext cx="2469624" cy="2846070"/>
          </a:xfrm>
        </p:spPr>
        <p:txBody>
          <a:bodyPr anchor="ctr">
            <a:normAutofit/>
          </a:bodyPr>
          <a:lstStyle/>
          <a:p>
            <a:pPr algn="l"/>
            <a:r>
              <a:rPr lang="en-US" sz="3700" dirty="0">
                <a:latin typeface="Helvetica" panose="020B0604020202020204" pitchFamily="34" charset="0"/>
                <a:cs typeface="Helvetica" panose="020B0604020202020204" pitchFamily="34" charset="0"/>
              </a:rPr>
              <a:t>Menu Planning</a:t>
            </a:r>
          </a:p>
        </p:txBody>
      </p:sp>
      <p:sp>
        <p:nvSpPr>
          <p:cNvPr id="3" name="Subtitle 2"/>
          <p:cNvSpPr>
            <a:spLocks noGrp="1"/>
          </p:cNvSpPr>
          <p:nvPr>
            <p:ph type="subTitle" idx="1"/>
          </p:nvPr>
        </p:nvSpPr>
        <p:spPr>
          <a:xfrm>
            <a:off x="9267908" y="5086350"/>
            <a:ext cx="2446465" cy="1178298"/>
          </a:xfrm>
        </p:spPr>
        <p:txBody>
          <a:bodyPr vert="horz" lIns="91440" tIns="45720" rIns="91440" bIns="45720" rtlCol="0">
            <a:normAutofit/>
          </a:bodyPr>
          <a:lstStyle/>
          <a:p>
            <a:pPr algn="l"/>
            <a:r>
              <a:rPr lang="en-US" sz="1600" dirty="0">
                <a:latin typeface="Helvetica" panose="020B0604020202020204" pitchFamily="34" charset="0"/>
                <a:cs typeface="Helvetica" panose="020B0604020202020204" pitchFamily="34" charset="0"/>
              </a:rPr>
              <a:t>Chef Lindsey Schoenfeld, RDN </a:t>
            </a:r>
          </a:p>
          <a:p>
            <a:pPr algn="l"/>
            <a:r>
              <a:rPr lang="en-US" sz="1600" dirty="0">
                <a:latin typeface="Helvetica" panose="020B0604020202020204" pitchFamily="34" charset="0"/>
                <a:cs typeface="Helvetica" panose="020B0604020202020204" pitchFamily="34" charset="0"/>
              </a:rPr>
              <a:t>Chef </a:t>
            </a:r>
            <a:r>
              <a:rPr lang="en-US" sz="1600" dirty="0" err="1">
                <a:latin typeface="Helvetica" panose="020B0604020202020204" pitchFamily="34" charset="0"/>
                <a:cs typeface="Helvetica" panose="020B0604020202020204" pitchFamily="34" charset="0"/>
              </a:rPr>
              <a:t>Vahista</a:t>
            </a:r>
            <a:r>
              <a:rPr lang="en-US" sz="1600" dirty="0">
                <a:latin typeface="Helvetica" panose="020B0604020202020204" pitchFamily="34" charset="0"/>
                <a:cs typeface="Helvetica" panose="020B0604020202020204" pitchFamily="34" charset="0"/>
              </a:rPr>
              <a:t> Ussery, MS, MBA, RDN</a:t>
            </a:r>
          </a:p>
        </p:txBody>
      </p:sp>
      <p:sp>
        <p:nvSpPr>
          <p:cNvPr id="8" name="Rectangle 7">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Virginia Department of Education, Office of School and Community Nutrition Programs logo.">
            <a:hlinkClick r:id="rId3"/>
            <a:extLst>
              <a:ext uri="{FF2B5EF4-FFF2-40B4-BE49-F238E27FC236}">
                <a16:creationId xmlns:a16="http://schemas.microsoft.com/office/drawing/2014/main" id="{5B2296C2-635E-118B-B99F-B6F3E3460EAD}"/>
              </a:ext>
            </a:extLst>
          </p:cNvPr>
          <p:cNvPicPr>
            <a:picLocks noChangeAspect="1"/>
          </p:cNvPicPr>
          <p:nvPr/>
        </p:nvPicPr>
        <p:blipFill rotWithShape="1">
          <a:blip r:embed="rId4"/>
          <a:srcRect l="2559" r="-1" b="-1"/>
          <a:stretch/>
        </p:blipFill>
        <p:spPr>
          <a:xfrm>
            <a:off x="545238" y="858525"/>
            <a:ext cx="7608304" cy="5211906"/>
          </a:xfrm>
          <a:prstGeom prst="rect">
            <a:avLst/>
          </a:prstGeom>
        </p:spPr>
      </p:pic>
      <p:sp>
        <p:nvSpPr>
          <p:cNvPr id="11" name="Rectangle 10">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8542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3432-EE71-6555-CE74-6FFD0FF889A0}"/>
              </a:ext>
            </a:extLst>
          </p:cNvPr>
          <p:cNvSpPr>
            <a:spLocks noGrp="1"/>
          </p:cNvSpPr>
          <p:nvPr>
            <p:ph type="title"/>
          </p:nvPr>
        </p:nvSpPr>
        <p:spPr/>
        <p:txBody>
          <a:bodyPr/>
          <a:lstStyle/>
          <a:p>
            <a:r>
              <a:rPr lang="en-US" sz="1800" b="1" kern="0" dirty="0">
                <a:effectLst/>
                <a:latin typeface="Helvetica" panose="020B0604020202020204" pitchFamily="34" charset="0"/>
                <a:ea typeface="Times New Roman" panose="02020603050405020304" pitchFamily="18" charset="0"/>
                <a:cs typeface="Helvetica" panose="020B0604020202020204" pitchFamily="34" charset="0"/>
              </a:rPr>
              <a:t>USDA Funding and Non-Discrimination </a:t>
            </a:r>
            <a:r>
              <a:rPr lang="en-US" sz="1800" b="1" kern="0" spc="-10" dirty="0">
                <a:effectLst/>
                <a:latin typeface="Helvetica" panose="020B0604020202020204" pitchFamily="34" charset="0"/>
                <a:ea typeface="Times New Roman" panose="02020603050405020304" pitchFamily="18" charset="0"/>
                <a:cs typeface="Helvetica" panose="020B0604020202020204" pitchFamily="34" charset="0"/>
              </a:rPr>
              <a:t>Statements:</a:t>
            </a:r>
            <a:endParaRPr lang="en-US"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3B06F5CB-F81D-48F7-6367-F6065BB961F4}"/>
              </a:ext>
            </a:extLst>
          </p:cNvPr>
          <p:cNvSpPr>
            <a:spLocks noGrp="1"/>
          </p:cNvSpPr>
          <p:nvPr>
            <p:ph idx="1"/>
          </p:nvPr>
        </p:nvSpPr>
        <p:spPr>
          <a:xfrm>
            <a:off x="838200" y="1490597"/>
            <a:ext cx="10515600" cy="5002278"/>
          </a:xfrm>
        </p:spPr>
        <p:txBody>
          <a:bodyPr>
            <a:normAutofit fontScale="85000" lnSpcReduction="20000"/>
          </a:bodyPr>
          <a:lstStyle/>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“This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project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has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been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funded</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least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part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funds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from</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 The contents of this publication do not necessarily reflect the view or policies of the U.S. Department of Agriculture, nor does mention of trade names, commercial products, or organizations imply endorsement by</a:t>
            </a:r>
            <a:r>
              <a:rPr lang="en-US" sz="1800" spc="40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 U.S. Government.”</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accordance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federal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law</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regulations and policies, this institution is prohibited from discriminating on the basis of race, color, national origin, sex (including</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gender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identity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sexual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orientation),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disability,</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age,</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reprisal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retaliation</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prior</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3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 </a:t>
            </a:r>
            <a:r>
              <a:rPr lang="en-US" sz="1800" spc="-10" dirty="0">
                <a:effectLst/>
                <a:latin typeface="Helvetica" panose="020B0604020202020204" pitchFamily="34" charset="0"/>
                <a:ea typeface="Arial" panose="020B0604020202020204" pitchFamily="34" charset="0"/>
                <a:cs typeface="Helvetica" panose="020B0604020202020204" pitchFamily="34" charset="0"/>
              </a:rPr>
              <a:t>activity.</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information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may</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made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available</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languages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other</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than</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English.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Persons</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with</a:t>
            </a:r>
            <a:r>
              <a:rPr lang="en-US" sz="1800" spc="16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indent="0">
              <a:spcBef>
                <a:spcPts val="120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file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discrimination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should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Program Discrimination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Complaint</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which</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can</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be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obtained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online</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https://www.usda.gov/sites/default/files/</a:t>
            </a:r>
            <a:r>
              <a:rPr lang="en-US" sz="1800" dirty="0">
                <a:solidFill>
                  <a:srgbClr val="215E9E"/>
                </a:solidFill>
                <a:effectLst/>
                <a:latin typeface="Helvetica" panose="020B0604020202020204" pitchFamily="34" charset="0"/>
                <a:ea typeface="Arial" panose="020B0604020202020204" pitchFamily="34" charset="0"/>
                <a:cs typeface="Helvetica" panose="020B0604020202020204" pitchFamily="34" charset="0"/>
              </a:rPr>
              <a:t> </a:t>
            </a:r>
            <a:r>
              <a:rPr lang="en-US" sz="1800" u="sng" dirty="0">
                <a:solidFill>
                  <a:srgbClr val="215E9E"/>
                </a:solidFill>
                <a:effectLst/>
                <a:latin typeface="Helvetica" panose="020B0604020202020204" pitchFamily="34" charset="0"/>
                <a:ea typeface="Arial" panose="020B0604020202020204" pitchFamily="34" charset="0"/>
                <a:cs typeface="Helvetica" panose="020B0604020202020204" pitchFamily="34" charset="0"/>
                <a:hlinkClick r:id="rId2"/>
              </a:rPr>
              <a:t>documents/ad-3027.pdf</a:t>
            </a:r>
            <a:r>
              <a:rPr lang="en-US" sz="1800" dirty="0">
                <a:effectLst/>
                <a:latin typeface="Helvetica" panose="020B0604020202020204" pitchFamily="34" charset="0"/>
                <a:ea typeface="Arial" panose="020B0604020202020204" pitchFamily="34" charset="0"/>
                <a:cs typeface="Helvetica" panose="020B0604020202020204" pitchFamily="34" charset="0"/>
              </a:rPr>
              <a:t>, from any USDA office, by calling (866) 632-9992, or by writing a letter addressed to</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USDA.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letter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must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contain</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complainant’s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name,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address,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telephone</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number,</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written description of the alleged discriminatory action in sufficient detail to inform the Assistant Secretary for Civil 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(ASCR)</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about</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nature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date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alleged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violation.</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completed</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AD-3027</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form</a:t>
            </a:r>
            <a:r>
              <a:rPr lang="en-US" sz="1800" spc="-5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 letter must be submitted to USDA by:</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1. mail:</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U.S.</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Department</a:t>
            </a:r>
            <a:r>
              <a:rPr lang="en-US" sz="1800" spc="-7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7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Agriculture</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Office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of</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the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Assistant</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Secretary</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for</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Civil</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Rights</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1400</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Independence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Avenue,</a:t>
            </a:r>
            <a:r>
              <a:rPr lang="en-US" sz="1800" spc="12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SW</a:t>
            </a: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Washington, D.C. 20250-9410; or</a:t>
            </a: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2. fax:</a:t>
            </a:r>
            <a:endParaRPr lang="en-US" sz="1800" b="1" dirty="0">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dirty="0">
                <a:effectLst/>
                <a:latin typeface="Helvetica" panose="020B0604020202020204" pitchFamily="34" charset="0"/>
                <a:ea typeface="Arial" panose="020B0604020202020204" pitchFamily="34" charset="0"/>
                <a:cs typeface="Helvetica" panose="020B0604020202020204" pitchFamily="34" charset="0"/>
              </a:rPr>
              <a:t>(833)</a:t>
            </a:r>
            <a:r>
              <a:rPr lang="en-US" sz="1800" spc="15"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256-1665</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or</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(202)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dirty="0">
                <a:effectLst/>
                <a:latin typeface="Helvetica" panose="020B0604020202020204" pitchFamily="34" charset="0"/>
                <a:ea typeface="Arial" panose="020B0604020202020204" pitchFamily="34" charset="0"/>
                <a:cs typeface="Helvetica" panose="020B0604020202020204" pitchFamily="34" charset="0"/>
              </a:rPr>
              <a:t>690-7442;</a:t>
            </a:r>
            <a:r>
              <a:rPr lang="en-US" sz="1800" spc="20" dirty="0">
                <a:effectLst/>
                <a:latin typeface="Helvetica" panose="020B0604020202020204" pitchFamily="34" charset="0"/>
                <a:ea typeface="Arial" panose="020B0604020202020204" pitchFamily="34" charset="0"/>
                <a:cs typeface="Helvetica" panose="020B0604020202020204" pitchFamily="34" charset="0"/>
              </a:rPr>
              <a:t> </a:t>
            </a:r>
            <a:r>
              <a:rPr lang="en-US" sz="1800" spc="-25" dirty="0">
                <a:effectLst/>
                <a:latin typeface="Helvetica" panose="020B0604020202020204" pitchFamily="34" charset="0"/>
                <a:ea typeface="Arial" panose="020B0604020202020204" pitchFamily="34" charset="0"/>
                <a:cs typeface="Helvetica" panose="020B0604020202020204" pitchFamily="34" charset="0"/>
              </a:rPr>
              <a:t>or</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lvl="0" indent="0">
              <a:spcBef>
                <a:spcPts val="0"/>
              </a:spcBef>
              <a:spcAft>
                <a:spcPts val="0"/>
              </a:spcAft>
              <a:buNone/>
            </a:pPr>
            <a:r>
              <a:rPr lang="en-US" sz="1800" b="1" dirty="0">
                <a:effectLst/>
                <a:latin typeface="Helvetica" panose="020B0604020202020204" pitchFamily="34" charset="0"/>
                <a:ea typeface="Arial" panose="020B0604020202020204" pitchFamily="34" charset="0"/>
                <a:cs typeface="Helvetica" panose="020B0604020202020204" pitchFamily="34" charset="0"/>
              </a:rPr>
              <a:t>3. email:</a:t>
            </a:r>
            <a:b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br>
            <a:r>
              <a:rPr lang="en-US" sz="1800" u="sng" dirty="0">
                <a:solidFill>
                  <a:srgbClr val="0563C1"/>
                </a:solidFill>
                <a:latin typeface="Helvetica" panose="020B0604020202020204" pitchFamily="34" charset="0"/>
                <a:ea typeface="Arial" panose="020B0604020202020204" pitchFamily="34" charset="0"/>
                <a:cs typeface="Helvetica" panose="020B0604020202020204" pitchFamily="34" charset="0"/>
                <a:hlinkClick r:id="rId3"/>
              </a:rPr>
              <a:t>P</a:t>
            </a:r>
            <a:r>
              <a:rPr lang="en-US" sz="1800" u="sng" dirty="0">
                <a:solidFill>
                  <a:srgbClr val="0563C1"/>
                </a:solidFill>
                <a:effectLst/>
                <a:latin typeface="Helvetica" panose="020B0604020202020204" pitchFamily="34" charset="0"/>
                <a:ea typeface="Arial" panose="020B0604020202020204" pitchFamily="34" charset="0"/>
                <a:cs typeface="Helvetica" panose="020B0604020202020204" pitchFamily="34" charset="0"/>
                <a:hlinkClick r:id="rId3"/>
              </a:rPr>
              <a:t>rogram.Intake@usda.gov</a:t>
            </a:r>
            <a:endParaRPr lang="en-US" sz="1800" dirty="0">
              <a:effectLst/>
              <a:latin typeface="Helvetica" panose="020B0604020202020204" pitchFamily="34" charset="0"/>
              <a:ea typeface="Arial" panose="020B0604020202020204" pitchFamily="34" charset="0"/>
              <a:cs typeface="Helvetica" panose="020B0604020202020204" pitchFamily="34" charset="0"/>
            </a:endParaRPr>
          </a:p>
          <a:p>
            <a:pPr marL="0" marR="0" indent="0">
              <a:spcBef>
                <a:spcPts val="1075"/>
              </a:spcBef>
              <a:spcAft>
                <a:spcPts val="0"/>
              </a:spcAft>
              <a:buNone/>
            </a:pPr>
            <a:r>
              <a:rPr lang="en-US" sz="1800" dirty="0">
                <a:effectLst/>
                <a:latin typeface="Helvetica" panose="020B0604020202020204" pitchFamily="34" charset="0"/>
                <a:ea typeface="Century Gothic" panose="020B0502020202020204" pitchFamily="34" charset="0"/>
                <a:cs typeface="Helvetica" panose="020B0604020202020204" pitchFamily="34" charset="0"/>
              </a:rPr>
              <a:t>This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institution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is</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an</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equal</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dirty="0">
                <a:effectLst/>
                <a:latin typeface="Helvetica" panose="020B0604020202020204" pitchFamily="34" charset="0"/>
                <a:ea typeface="Century Gothic" panose="020B0502020202020204" pitchFamily="34" charset="0"/>
                <a:cs typeface="Helvetica" panose="020B0604020202020204" pitchFamily="34" charset="0"/>
              </a:rPr>
              <a:t>opportunity</a:t>
            </a:r>
            <a:r>
              <a:rPr lang="en-US" sz="1800" spc="195" dirty="0">
                <a:effectLst/>
                <a:latin typeface="Helvetica" panose="020B0604020202020204" pitchFamily="34" charset="0"/>
                <a:ea typeface="Century Gothic" panose="020B0502020202020204" pitchFamily="34" charset="0"/>
                <a:cs typeface="Helvetica" panose="020B0604020202020204" pitchFamily="34" charset="0"/>
              </a:rPr>
              <a:t> </a:t>
            </a:r>
            <a:r>
              <a:rPr lang="en-US" sz="1800" spc="-10" dirty="0">
                <a:effectLst/>
                <a:latin typeface="Helvetica" panose="020B0604020202020204" pitchFamily="34" charset="0"/>
                <a:ea typeface="Century Gothic" panose="020B0502020202020204" pitchFamily="34" charset="0"/>
                <a:cs typeface="Helvetica" panose="020B0604020202020204" pitchFamily="34" charset="0"/>
              </a:rPr>
              <a:t>provider.</a:t>
            </a:r>
            <a:endParaRPr lang="en-US" sz="1800" dirty="0">
              <a:effectLst/>
              <a:latin typeface="Helvetica" panose="020B0604020202020204" pitchFamily="34" charset="0"/>
              <a:ea typeface="Century Gothic" panose="020B0502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307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A5467-0C0A-D7DE-0D1E-C89A26D84208}"/>
              </a:ext>
            </a:extLst>
          </p:cNvPr>
          <p:cNvSpPr>
            <a:spLocks noGrp="1"/>
          </p:cNvSpPr>
          <p:nvPr>
            <p:ph type="title"/>
          </p:nvPr>
        </p:nvSpPr>
        <p:spPr/>
        <p:txBody>
          <a:bodyPr anchor="b">
            <a:normAutofit/>
          </a:bodyPr>
          <a:lstStyle/>
          <a:p>
            <a:r>
              <a:rPr lang="en-US" dirty="0">
                <a:latin typeface="Helvetica" panose="020B0604020202020204" pitchFamily="34" charset="0"/>
                <a:cs typeface="Helvetica" panose="020B0604020202020204" pitchFamily="34" charset="0"/>
              </a:rPr>
              <a:t>Objectives</a:t>
            </a:r>
          </a:p>
        </p:txBody>
      </p:sp>
      <p:sp>
        <p:nvSpPr>
          <p:cNvPr id="3" name="Content Placeholder 2">
            <a:extLst>
              <a:ext uri="{FF2B5EF4-FFF2-40B4-BE49-F238E27FC236}">
                <a16:creationId xmlns:a16="http://schemas.microsoft.com/office/drawing/2014/main" id="{D683F9CD-0FE4-9512-58E1-BC5673D1A98C}"/>
              </a:ext>
            </a:extLst>
          </p:cNvPr>
          <p:cNvSpPr>
            <a:spLocks noGrp="1"/>
          </p:cNvSpPr>
          <p:nvPr>
            <p:ph sz="half" idx="2"/>
          </p:nvPr>
        </p:nvSpPr>
        <p:spPr>
          <a:xfrm>
            <a:off x="838200" y="1825625"/>
            <a:ext cx="10515600" cy="4351338"/>
          </a:xfrm>
        </p:spPr>
        <p:txBody>
          <a:bodyPr>
            <a:normAutofit/>
          </a:bodyPr>
          <a:lstStyle/>
          <a:p>
            <a:r>
              <a:rPr lang="en-US" dirty="0">
                <a:latin typeface="Helvetica" panose="020B0604020202020204" pitchFamily="34" charset="0"/>
                <a:cs typeface="Helvetica" panose="020B0604020202020204" pitchFamily="34" charset="0"/>
              </a:rPr>
              <a:t>Utilize knowledge of the Dietary Guidelines for Americans (DGAs) to design menus that meet recommended nutrition standards for specific age groups.</a:t>
            </a:r>
          </a:p>
          <a:p>
            <a:r>
              <a:rPr lang="en-US" dirty="0">
                <a:latin typeface="Helvetica" panose="020B0604020202020204" pitchFamily="34" charset="0"/>
                <a:cs typeface="Helvetica" panose="020B0604020202020204" pitchFamily="34" charset="0"/>
              </a:rPr>
              <a:t>Analyze the nutritional content of proposed menu items across various food groups such as meat/meat alternates, grains, fruits, and vegetables.</a:t>
            </a:r>
          </a:p>
          <a:p>
            <a:r>
              <a:rPr lang="en-US" dirty="0">
                <a:latin typeface="Helvetica" panose="020B0604020202020204" pitchFamily="34" charset="0"/>
                <a:cs typeface="Helvetica" panose="020B0604020202020204" pitchFamily="34" charset="0"/>
              </a:rPr>
              <a:t>Design cycle menus incorporating factors beyond nutritional considerations, such as student-inspired meals, local foods, scratch cooking, and meal appeal.</a:t>
            </a:r>
          </a:p>
        </p:txBody>
      </p:sp>
      <p:pic>
        <p:nvPicPr>
          <p:cNvPr id="25" name="Picture 24">
            <a:extLst>
              <a:ext uri="{FF2B5EF4-FFF2-40B4-BE49-F238E27FC236}">
                <a16:creationId xmlns:a16="http://schemas.microsoft.com/office/drawing/2014/main" id="{DF276858-B527-8A73-83F1-0589236500E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050214" y="6259873"/>
            <a:ext cx="2930770" cy="598376"/>
          </a:xfrm>
          <a:prstGeom prst="rect">
            <a:avLst/>
          </a:prstGeom>
        </p:spPr>
      </p:pic>
    </p:spTree>
    <p:extLst>
      <p:ext uri="{BB962C8B-B14F-4D97-AF65-F5344CB8AC3E}">
        <p14:creationId xmlns:p14="http://schemas.microsoft.com/office/powerpoint/2010/main" val="1614669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3756B343-807D-456E-AA26-80E96B75D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8EB391-F95A-E7A1-DF43-87237F39956D}"/>
              </a:ext>
            </a:extLst>
          </p:cNvPr>
          <p:cNvSpPr>
            <a:spLocks noGrp="1"/>
          </p:cNvSpPr>
          <p:nvPr>
            <p:ph type="ctrTitle"/>
          </p:nvPr>
        </p:nvSpPr>
        <p:spPr>
          <a:xfrm>
            <a:off x="7239014" y="525982"/>
            <a:ext cx="4282983" cy="1200361"/>
          </a:xfrm>
        </p:spPr>
        <p:txBody>
          <a:bodyPr vert="horz" lIns="91440" tIns="45720" rIns="91440" bIns="45720" rtlCol="0" anchor="b">
            <a:normAutofit/>
          </a:bodyPr>
          <a:lstStyle/>
          <a:p>
            <a:pPr algn="l"/>
            <a:r>
              <a:rPr lang="en-US" sz="3600" dirty="0">
                <a:latin typeface="Helvetica" panose="020B0604020202020204" pitchFamily="34" charset="0"/>
                <a:cs typeface="Helvetica" panose="020B0604020202020204" pitchFamily="34" charset="0"/>
              </a:rPr>
              <a:t>Menu Planning</a:t>
            </a:r>
          </a:p>
        </p:txBody>
      </p:sp>
      <p:sp>
        <p:nvSpPr>
          <p:cNvPr id="44" name="Rectangle 43">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MyPlate graphic that shows a plate with less than one-quarter of the plate fruits, less than one-quarter of the plate protein, a little over one-half of the plate grains, a little over one-half of the plate vegetables, and a round circle for dairy on the side of the plate. It says &quot;MyPlate.gov&quot; on the bottom.">
            <a:extLst>
              <a:ext uri="{FF2B5EF4-FFF2-40B4-BE49-F238E27FC236}">
                <a16:creationId xmlns:a16="http://schemas.microsoft.com/office/drawing/2014/main" id="{D2FC5306-057F-CF27-9571-26035008976D}"/>
              </a:ext>
            </a:extLst>
          </p:cNvPr>
          <p:cNvPicPr>
            <a:picLocks noGrp="1" noChangeAspect="1"/>
          </p:cNvPicPr>
          <p:nvPr>
            <p:ph idx="4294967295"/>
          </p:nvPr>
        </p:nvPicPr>
        <p:blipFill rotWithShape="1">
          <a:blip r:embed="rId3"/>
          <a:srcRect l="2229" r="2895" b="-3"/>
          <a:stretch/>
        </p:blipFill>
        <p:spPr>
          <a:xfrm>
            <a:off x="576244" y="650494"/>
            <a:ext cx="5628018" cy="5324142"/>
          </a:xfrm>
          <a:prstGeom prst="rect">
            <a:avLst/>
          </a:prstGeom>
        </p:spPr>
      </p:pic>
      <p:sp>
        <p:nvSpPr>
          <p:cNvPr id="45" name="Rectangle 44">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191F249-D773-FD21-0239-EECA98AC7D0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897814" y="5028949"/>
            <a:ext cx="2930770" cy="598376"/>
          </a:xfrm>
          <a:prstGeom prst="rect">
            <a:avLst/>
          </a:prstGeom>
        </p:spPr>
      </p:pic>
    </p:spTree>
    <p:extLst>
      <p:ext uri="{BB962C8B-B14F-4D97-AF65-F5344CB8AC3E}">
        <p14:creationId xmlns:p14="http://schemas.microsoft.com/office/powerpoint/2010/main" val="1765217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940FC-1838-1371-3BD5-539057BF97DC}"/>
              </a:ext>
            </a:extLst>
          </p:cNvPr>
          <p:cNvSpPr>
            <a:spLocks noGrp="1"/>
          </p:cNvSpPr>
          <p:nvPr>
            <p:ph type="title"/>
          </p:nvPr>
        </p:nvSpPr>
        <p:spPr/>
        <p:txBody>
          <a:bodyPr>
            <a:normAutofit/>
          </a:bodyPr>
          <a:lstStyle/>
          <a:p>
            <a:r>
              <a:rPr lang="en-US" sz="6800" dirty="0">
                <a:latin typeface="Helvetica" panose="020B0604020202020204" pitchFamily="34" charset="0"/>
                <a:cs typeface="Helvetica" panose="020B0604020202020204" pitchFamily="34" charset="0"/>
              </a:rPr>
              <a:t>Meet the Guidelines</a:t>
            </a:r>
          </a:p>
        </p:txBody>
      </p:sp>
      <p:sp>
        <p:nvSpPr>
          <p:cNvPr id="3" name="Content Placeholder 2">
            <a:extLst>
              <a:ext uri="{FF2B5EF4-FFF2-40B4-BE49-F238E27FC236}">
                <a16:creationId xmlns:a16="http://schemas.microsoft.com/office/drawing/2014/main" id="{A6B380CC-E18D-C855-4B15-31765EC535E0}"/>
              </a:ext>
            </a:extLst>
          </p:cNvPr>
          <p:cNvSpPr>
            <a:spLocks noGrp="1"/>
          </p:cNvSpPr>
          <p:nvPr>
            <p:ph sz="half" idx="2"/>
          </p:nvPr>
        </p:nvSpPr>
        <p:spPr>
          <a:xfrm>
            <a:off x="838200" y="1825625"/>
            <a:ext cx="10515600" cy="4351338"/>
          </a:xfrm>
        </p:spPr>
        <p:txBody>
          <a:bodyPr/>
          <a:lstStyle/>
          <a:p>
            <a:r>
              <a:rPr lang="en-US" dirty="0">
                <a:latin typeface="Helvetica" panose="020B0604020202020204" pitchFamily="34" charset="0"/>
                <a:cs typeface="Helvetica" panose="020B0604020202020204" pitchFamily="34" charset="0"/>
              </a:rPr>
              <a:t>Healthier choices within each component</a:t>
            </a:r>
          </a:p>
          <a:p>
            <a:r>
              <a:rPr lang="en-US" dirty="0">
                <a:latin typeface="Helvetica" panose="020B0604020202020204" pitchFamily="34" charset="0"/>
                <a:cs typeface="Helvetica" panose="020B0604020202020204" pitchFamily="34" charset="0"/>
              </a:rPr>
              <a:t>Plant-forward recipes</a:t>
            </a:r>
          </a:p>
          <a:p>
            <a:r>
              <a:rPr lang="en-US" dirty="0">
                <a:latin typeface="Helvetica" panose="020B0604020202020204" pitchFamily="34" charset="0"/>
                <a:cs typeface="Helvetica" panose="020B0604020202020204" pitchFamily="34" charset="0"/>
              </a:rPr>
              <a:t>Whole foods</a:t>
            </a:r>
          </a:p>
        </p:txBody>
      </p:sp>
      <p:pic>
        <p:nvPicPr>
          <p:cNvPr id="8" name="Picture 7">
            <a:extLst>
              <a:ext uri="{FF2B5EF4-FFF2-40B4-BE49-F238E27FC236}">
                <a16:creationId xmlns:a16="http://schemas.microsoft.com/office/drawing/2014/main" id="{532CA2EC-EC3A-4749-ECB7-AA7641C6A1A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7568" y="6107473"/>
            <a:ext cx="2930770" cy="598376"/>
          </a:xfrm>
          <a:prstGeom prst="rect">
            <a:avLst/>
          </a:prstGeom>
        </p:spPr>
      </p:pic>
    </p:spTree>
    <p:extLst>
      <p:ext uri="{BB962C8B-B14F-4D97-AF65-F5344CB8AC3E}">
        <p14:creationId xmlns:p14="http://schemas.microsoft.com/office/powerpoint/2010/main" val="3301156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AECF7C-F9D2-6D2E-1D54-770B9B9ADE2A}"/>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Nutrition Integrity</a:t>
            </a:r>
          </a:p>
        </p:txBody>
      </p:sp>
      <p:sp>
        <p:nvSpPr>
          <p:cNvPr id="7" name="Arc 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4A1AA35-1288-71D3-F173-A29F2FA2F354}"/>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US" dirty="0">
                <a:latin typeface="Helvetica" panose="020B0604020202020204" pitchFamily="34" charset="0"/>
                <a:ea typeface="+mn-lt"/>
                <a:cs typeface="Helvetica" panose="020B0604020202020204" pitchFamily="34" charset="0"/>
              </a:rPr>
              <a:t>“a guaranteed level of performance that assures that all foods available in schools for children are consistent with recommended dietary allowances and dietary guidelines and, when consumed, contribute to the development of lifelong, health eating habits."</a:t>
            </a:r>
            <a:endParaRPr lang="en-US" dirty="0">
              <a:latin typeface="Helvetica" panose="020B0604020202020204" pitchFamily="34" charset="0"/>
              <a:cs typeface="Helvetica" panose="020B0604020202020204" pitchFamily="34" charset="0"/>
            </a:endParaRPr>
          </a:p>
        </p:txBody>
      </p:sp>
      <p:pic>
        <p:nvPicPr>
          <p:cNvPr id="9" name="Picture 8">
            <a:extLst>
              <a:ext uri="{FF2B5EF4-FFF2-40B4-BE49-F238E27FC236}">
                <a16:creationId xmlns:a16="http://schemas.microsoft.com/office/drawing/2014/main" id="{E94CE5C1-2886-4D4F-CDE4-F0FD5E4DFF0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16060" y="6177811"/>
            <a:ext cx="2930770" cy="598376"/>
          </a:xfrm>
          <a:prstGeom prst="rect">
            <a:avLst/>
          </a:prstGeom>
        </p:spPr>
      </p:pic>
    </p:spTree>
    <p:extLst>
      <p:ext uri="{BB962C8B-B14F-4D97-AF65-F5344CB8AC3E}">
        <p14:creationId xmlns:p14="http://schemas.microsoft.com/office/powerpoint/2010/main" val="102802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01BA3A84-DD44-965D-59F2-2A983850C790}"/>
              </a:ext>
            </a:extLst>
          </p:cNvPr>
          <p:cNvSpPr>
            <a:spLocks noGrp="1"/>
          </p:cNvSpPr>
          <p:nvPr>
            <p:ph type="ctrTitle"/>
          </p:nvPr>
        </p:nvSpPr>
        <p:spPr>
          <a:xfrm>
            <a:off x="3315031" y="1380754"/>
            <a:ext cx="5561938" cy="2513516"/>
          </a:xfrm>
        </p:spPr>
        <p:txBody>
          <a:bodyPr>
            <a:normAutofit/>
          </a:bodyPr>
          <a:lstStyle/>
          <a:p>
            <a:r>
              <a:rPr lang="en-US" dirty="0">
                <a:latin typeface="Helvetica" panose="020B0604020202020204" pitchFamily="34" charset="0"/>
                <a:cs typeface="Helvetica" panose="020B0604020202020204" pitchFamily="34" charset="0"/>
              </a:rPr>
              <a:t>Lunch</a:t>
            </a:r>
          </a:p>
        </p:txBody>
      </p:sp>
      <p:sp>
        <p:nvSpPr>
          <p:cNvPr id="16" name="Arc 15">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Oval 17">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9283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2E7C2-99F8-1CA9-3F40-BC807D1DFFCC}"/>
              </a:ext>
            </a:extLst>
          </p:cNvPr>
          <p:cNvSpPr>
            <a:spLocks noGrp="1"/>
          </p:cNvSpPr>
          <p:nvPr>
            <p:ph type="title"/>
          </p:nvPr>
        </p:nvSpPr>
        <p:spPr>
          <a:xfrm>
            <a:off x="8153400" y="1128094"/>
            <a:ext cx="3434180" cy="1415270"/>
          </a:xfrm>
        </p:spPr>
        <p:txBody>
          <a:bodyPr anchor="t">
            <a:normAutofit/>
          </a:bodyPr>
          <a:lstStyle/>
          <a:p>
            <a:r>
              <a:rPr lang="en" sz="2800" dirty="0">
                <a:latin typeface="Helvetica" panose="020B0604020202020204" pitchFamily="34" charset="0"/>
                <a:cs typeface="Helvetica" panose="020B0604020202020204" pitchFamily="34" charset="0"/>
              </a:rPr>
              <a:t>Meat/Meat Alternates/Entrees</a:t>
            </a:r>
            <a:endParaRPr lang="en-US" sz="2800" dirty="0">
              <a:latin typeface="Helvetica" panose="020B0604020202020204" pitchFamily="34" charset="0"/>
              <a:cs typeface="Helvetica" panose="020B0604020202020204" pitchFamily="34" charset="0"/>
            </a:endParaRPr>
          </a:p>
        </p:txBody>
      </p:sp>
      <p:sp>
        <p:nvSpPr>
          <p:cNvPr id="12" name="Rectangle 11">
            <a:extLst>
              <a:ext uri="{FF2B5EF4-FFF2-40B4-BE49-F238E27FC236}">
                <a16:creationId xmlns:a16="http://schemas.microsoft.com/office/drawing/2014/main" id="{7ED7575E-88D2-B771-681D-46A7E55415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76457"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taco with cheese and a cream sauce">
            <a:extLst>
              <a:ext uri="{FF2B5EF4-FFF2-40B4-BE49-F238E27FC236}">
                <a16:creationId xmlns:a16="http://schemas.microsoft.com/office/drawing/2014/main" id="{014C2C2D-2D2C-1B38-A633-30D59DAC7F2B}"/>
              </a:ext>
            </a:extLst>
          </p:cNvPr>
          <p:cNvPicPr>
            <a:picLocks noChangeAspect="1"/>
          </p:cNvPicPr>
          <p:nvPr/>
        </p:nvPicPr>
        <p:blipFill rotWithShape="1">
          <a:blip r:embed="rId3"/>
          <a:srcRect l="23852" r="28195"/>
          <a:stretch/>
        </p:blipFill>
        <p:spPr>
          <a:xfrm>
            <a:off x="838408" y="702366"/>
            <a:ext cx="5883550" cy="5459890"/>
          </a:xfrm>
          <a:prstGeom prst="rect">
            <a:avLst/>
          </a:prstGeom>
        </p:spPr>
      </p:pic>
      <p:cxnSp>
        <p:nvCxnSpPr>
          <p:cNvPr id="14" name="Straight Connector 13">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1F01BA5-DEF2-3AFE-CAD1-40FB0D172AD2}"/>
              </a:ext>
            </a:extLst>
          </p:cNvPr>
          <p:cNvSpPr>
            <a:spLocks noGrp="1"/>
          </p:cNvSpPr>
          <p:nvPr>
            <p:ph idx="1"/>
          </p:nvPr>
        </p:nvSpPr>
        <p:spPr>
          <a:xfrm>
            <a:off x="8153400" y="2543364"/>
            <a:ext cx="3434180" cy="3599019"/>
          </a:xfrm>
        </p:spPr>
        <p:txBody>
          <a:bodyPr vert="horz" lIns="91440" tIns="45720" rIns="91440" bIns="45720" rtlCol="0" anchor="t">
            <a:normAutofit/>
          </a:bodyPr>
          <a:lstStyle/>
          <a:p>
            <a:pPr marL="457200" indent="-457200"/>
            <a:r>
              <a:rPr lang="en" sz="2000" dirty="0">
                <a:latin typeface="Helvetica" panose="020B0604020202020204" pitchFamily="34" charset="0"/>
                <a:cs typeface="Helvetica" panose="020B0604020202020204" pitchFamily="34" charset="0"/>
              </a:rPr>
              <a:t>Beef</a:t>
            </a:r>
            <a:endParaRPr lang="en-US" sz="2000" dirty="0">
              <a:latin typeface="Helvetica" panose="020B0604020202020204" pitchFamily="34" charset="0"/>
              <a:cs typeface="Helvetica" panose="020B0604020202020204" pitchFamily="34" charset="0"/>
            </a:endParaRPr>
          </a:p>
          <a:p>
            <a:pPr marL="457200" indent="-457200"/>
            <a:r>
              <a:rPr lang="en" sz="2000" dirty="0">
                <a:latin typeface="Helvetica" panose="020B0604020202020204" pitchFamily="34" charset="0"/>
                <a:cs typeface="Helvetica" panose="020B0604020202020204" pitchFamily="34" charset="0"/>
              </a:rPr>
              <a:t>Pork</a:t>
            </a:r>
            <a:endParaRPr lang="en-US" sz="2000" dirty="0">
              <a:latin typeface="Helvetica" panose="020B0604020202020204" pitchFamily="34" charset="0"/>
              <a:cs typeface="Helvetica" panose="020B0604020202020204" pitchFamily="34" charset="0"/>
            </a:endParaRPr>
          </a:p>
          <a:p>
            <a:pPr marL="457200" indent="-457200"/>
            <a:r>
              <a:rPr lang="en" sz="2000" dirty="0">
                <a:latin typeface="Helvetica" panose="020B0604020202020204" pitchFamily="34" charset="0"/>
                <a:cs typeface="Helvetica" panose="020B0604020202020204" pitchFamily="34" charset="0"/>
              </a:rPr>
              <a:t>Chicken</a:t>
            </a:r>
            <a:endParaRPr lang="en-US" sz="2000" dirty="0">
              <a:latin typeface="Helvetica" panose="020B0604020202020204" pitchFamily="34" charset="0"/>
              <a:cs typeface="Helvetica" panose="020B0604020202020204" pitchFamily="34" charset="0"/>
            </a:endParaRPr>
          </a:p>
          <a:p>
            <a:pPr marL="457200" indent="-457200"/>
            <a:r>
              <a:rPr lang="en" sz="2000" dirty="0">
                <a:latin typeface="Helvetica" panose="020B0604020202020204" pitchFamily="34" charset="0"/>
                <a:ea typeface="Calibri"/>
                <a:cs typeface="Helvetica" panose="020B0604020202020204" pitchFamily="34" charset="0"/>
              </a:rPr>
              <a:t>Seafood</a:t>
            </a:r>
            <a:endParaRPr lang="en" sz="2000" dirty="0">
              <a:latin typeface="Helvetica" panose="020B0604020202020204" pitchFamily="34" charset="0"/>
              <a:cs typeface="Helvetica" panose="020B0604020202020204" pitchFamily="34" charset="0"/>
            </a:endParaRPr>
          </a:p>
          <a:p>
            <a:pPr marL="457200" indent="-457200"/>
            <a:r>
              <a:rPr lang="en" sz="2000" dirty="0">
                <a:latin typeface="Helvetica" panose="020B0604020202020204" pitchFamily="34" charset="0"/>
                <a:cs typeface="Helvetica" panose="020B0604020202020204" pitchFamily="34" charset="0"/>
              </a:rPr>
              <a:t>Beans, Peas, Lentils</a:t>
            </a:r>
            <a:endParaRPr lang="en-US" sz="2000" dirty="0">
              <a:latin typeface="Helvetica" panose="020B0604020202020204" pitchFamily="34" charset="0"/>
              <a:ea typeface="Calibri"/>
              <a:cs typeface="Helvetica" panose="020B0604020202020204" pitchFamily="34" charset="0"/>
            </a:endParaRPr>
          </a:p>
          <a:p>
            <a:pPr marL="457200" indent="-457200"/>
            <a:r>
              <a:rPr lang="en" sz="2000" dirty="0">
                <a:latin typeface="Helvetica" panose="020B0604020202020204" pitchFamily="34" charset="0"/>
                <a:cs typeface="Helvetica" panose="020B0604020202020204" pitchFamily="34" charset="0"/>
              </a:rPr>
              <a:t>Nuts, Seeds</a:t>
            </a:r>
          </a:p>
          <a:p>
            <a:pPr marL="457200" indent="-457200"/>
            <a:r>
              <a:rPr lang="en" sz="2000" dirty="0">
                <a:latin typeface="Helvetica" panose="020B0604020202020204" pitchFamily="34" charset="0"/>
                <a:cs typeface="Helvetica" panose="020B0604020202020204" pitchFamily="34" charset="0"/>
              </a:rPr>
              <a:t>Soy</a:t>
            </a:r>
            <a:endParaRPr lang="en-US" sz="2000" dirty="0">
              <a:latin typeface="Helvetica" panose="020B0604020202020204" pitchFamily="34" charset="0"/>
              <a:cs typeface="Helvetica" panose="020B0604020202020204" pitchFamily="34" charset="0"/>
            </a:endParaRPr>
          </a:p>
          <a:p>
            <a:pPr marL="457200" indent="-457200"/>
            <a:r>
              <a:rPr lang="en" sz="2000" dirty="0">
                <a:latin typeface="Helvetica" panose="020B0604020202020204" pitchFamily="34" charset="0"/>
                <a:cs typeface="Helvetica" panose="020B0604020202020204" pitchFamily="34" charset="0"/>
              </a:rPr>
              <a:t>Dairy</a:t>
            </a:r>
            <a:endParaRPr lang="en-US" sz="2000" dirty="0">
              <a:latin typeface="Helvetica" panose="020B0604020202020204" pitchFamily="34" charset="0"/>
              <a:cs typeface="Helvetica" panose="020B0604020202020204" pitchFamily="34" charset="0"/>
            </a:endParaRPr>
          </a:p>
        </p:txBody>
      </p:sp>
      <p:pic>
        <p:nvPicPr>
          <p:cNvPr id="9" name="Picture 8">
            <a:extLst>
              <a:ext uri="{FF2B5EF4-FFF2-40B4-BE49-F238E27FC236}">
                <a16:creationId xmlns:a16="http://schemas.microsoft.com/office/drawing/2014/main" id="{912DB07B-A0AD-E4E6-6F7F-C82024CE4B5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261230" y="6162180"/>
            <a:ext cx="2930770" cy="598376"/>
          </a:xfrm>
          <a:prstGeom prst="rect">
            <a:avLst/>
          </a:prstGeom>
        </p:spPr>
      </p:pic>
    </p:spTree>
    <p:extLst>
      <p:ext uri="{BB962C8B-B14F-4D97-AF65-F5344CB8AC3E}">
        <p14:creationId xmlns:p14="http://schemas.microsoft.com/office/powerpoint/2010/main" val="976917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0EF20-B51A-08D1-7278-ED5E6643DD06}"/>
              </a:ext>
            </a:extLst>
          </p:cNvPr>
          <p:cNvSpPr>
            <a:spLocks noGrp="1"/>
          </p:cNvSpPr>
          <p:nvPr>
            <p:ph type="title"/>
          </p:nvPr>
        </p:nvSpPr>
        <p:spPr>
          <a:xfrm>
            <a:off x="8153400" y="1128094"/>
            <a:ext cx="3434180" cy="1415270"/>
          </a:xfrm>
        </p:spPr>
        <p:txBody>
          <a:bodyPr anchor="t">
            <a:normAutofit/>
          </a:bodyPr>
          <a:lstStyle/>
          <a:p>
            <a:r>
              <a:rPr lang="en-US" sz="3200" dirty="0">
                <a:latin typeface="Helvetica" panose="020B0604020202020204" pitchFamily="34" charset="0"/>
                <a:cs typeface="Helvetica" panose="020B0604020202020204" pitchFamily="34" charset="0"/>
              </a:rPr>
              <a:t>Lunch Grain Sides</a:t>
            </a:r>
          </a:p>
        </p:txBody>
      </p:sp>
      <p:pic>
        <p:nvPicPr>
          <p:cNvPr id="42" name="Picture 41" descr="a hand dipping pita bread into spicy mashed chickpeas in a bento box with carrots and strawberries">
            <a:extLst>
              <a:ext uri="{FF2B5EF4-FFF2-40B4-BE49-F238E27FC236}">
                <a16:creationId xmlns:a16="http://schemas.microsoft.com/office/drawing/2014/main" id="{C9BC385E-B76B-522B-86C1-15C1BE4B126D}"/>
              </a:ext>
            </a:extLst>
          </p:cNvPr>
          <p:cNvPicPr>
            <a:picLocks noChangeAspect="1"/>
          </p:cNvPicPr>
          <p:nvPr/>
        </p:nvPicPr>
        <p:blipFill rotWithShape="1">
          <a:blip r:embed="rId3"/>
          <a:srcRect l="15505" r="10788" b="-1"/>
          <a:stretch/>
        </p:blipFill>
        <p:spPr>
          <a:xfrm>
            <a:off x="-9886" y="10"/>
            <a:ext cx="7572605" cy="6857990"/>
          </a:xfrm>
          <a:prstGeom prst="rect">
            <a:avLst/>
          </a:prstGeom>
        </p:spPr>
      </p:pic>
      <p:cxnSp>
        <p:nvCxnSpPr>
          <p:cNvPr id="69" name="Straight Connector 68">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1" name="Content Placeholder 60">
            <a:extLst>
              <a:ext uri="{FF2B5EF4-FFF2-40B4-BE49-F238E27FC236}">
                <a16:creationId xmlns:a16="http://schemas.microsoft.com/office/drawing/2014/main" id="{95AA5C41-30E9-A27A-979A-4D1D8EEEEE19}"/>
              </a:ext>
            </a:extLst>
          </p:cNvPr>
          <p:cNvSpPr>
            <a:spLocks noGrp="1"/>
          </p:cNvSpPr>
          <p:nvPr>
            <p:ph idx="1"/>
          </p:nvPr>
        </p:nvSpPr>
        <p:spPr>
          <a:xfrm>
            <a:off x="8153400" y="2543364"/>
            <a:ext cx="3434180" cy="3599019"/>
          </a:xfrm>
        </p:spPr>
        <p:txBody>
          <a:bodyPr vert="horz" lIns="91440" tIns="45720" rIns="91440" bIns="45720" rtlCol="0">
            <a:normAutofit/>
          </a:bodyPr>
          <a:lstStyle/>
          <a:p>
            <a:r>
              <a:rPr lang="en-US" sz="2000" dirty="0">
                <a:latin typeface="Helvetica" panose="020B0604020202020204" pitchFamily="34" charset="0"/>
                <a:cs typeface="Helvetica" panose="020B0604020202020204" pitchFamily="34" charset="0"/>
              </a:rPr>
              <a:t>Bread products</a:t>
            </a:r>
          </a:p>
          <a:p>
            <a:r>
              <a:rPr lang="en-US" sz="2000" dirty="0">
                <a:latin typeface="Helvetica" panose="020B0604020202020204" pitchFamily="34" charset="0"/>
                <a:cs typeface="Helvetica" panose="020B0604020202020204" pitchFamily="34" charset="0"/>
              </a:rPr>
              <a:t>Intact grains</a:t>
            </a:r>
          </a:p>
        </p:txBody>
      </p:sp>
      <p:pic>
        <p:nvPicPr>
          <p:cNvPr id="5" name="Picture 4">
            <a:extLst>
              <a:ext uri="{FF2B5EF4-FFF2-40B4-BE49-F238E27FC236}">
                <a16:creationId xmlns:a16="http://schemas.microsoft.com/office/drawing/2014/main" id="{3942CBAC-1725-E82F-A166-9F210FD4492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097107" y="6142642"/>
            <a:ext cx="2930770" cy="598376"/>
          </a:xfrm>
          <a:prstGeom prst="rect">
            <a:avLst/>
          </a:prstGeom>
        </p:spPr>
      </p:pic>
    </p:spTree>
    <p:extLst>
      <p:ext uri="{BB962C8B-B14F-4D97-AF65-F5344CB8AC3E}">
        <p14:creationId xmlns:p14="http://schemas.microsoft.com/office/powerpoint/2010/main" val="1111891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5E4E3-4793-7FA0-1680-A7960D77BA79}"/>
              </a:ext>
            </a:extLst>
          </p:cNvPr>
          <p:cNvSpPr>
            <a:spLocks noGrp="1"/>
          </p:cNvSpPr>
          <p:nvPr>
            <p:ph type="title"/>
          </p:nvPr>
        </p:nvSpPr>
        <p:spPr>
          <a:xfrm>
            <a:off x="762000" y="1138036"/>
            <a:ext cx="4085665" cy="1402470"/>
          </a:xfrm>
        </p:spPr>
        <p:txBody>
          <a:bodyPr anchor="t">
            <a:normAutofit/>
          </a:bodyPr>
          <a:lstStyle/>
          <a:p>
            <a:r>
              <a:rPr lang="en-US" sz="3200" dirty="0">
                <a:latin typeface="Helvetica" panose="020B0604020202020204" pitchFamily="34" charset="0"/>
                <a:cs typeface="Helvetica" panose="020B0604020202020204" pitchFamily="34" charset="0"/>
              </a:rPr>
              <a:t>Lunch Fruits</a:t>
            </a:r>
          </a:p>
        </p:txBody>
      </p:sp>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30A72B9-73C7-6147-D68D-AA12B36BFD95}"/>
              </a:ext>
            </a:extLst>
          </p:cNvPr>
          <p:cNvSpPr>
            <a:spLocks noGrp="1"/>
          </p:cNvSpPr>
          <p:nvPr>
            <p:ph idx="1"/>
          </p:nvPr>
        </p:nvSpPr>
        <p:spPr>
          <a:xfrm>
            <a:off x="762000" y="2551176"/>
            <a:ext cx="4085665" cy="3591207"/>
          </a:xfrm>
        </p:spPr>
        <p:txBody>
          <a:bodyPr vert="horz" lIns="91440" tIns="45720" rIns="91440" bIns="45720" rtlCol="0">
            <a:normAutofit/>
          </a:bodyPr>
          <a:lstStyle/>
          <a:p>
            <a:r>
              <a:rPr lang="en-US" sz="2000" dirty="0">
                <a:latin typeface="Helvetica" panose="020B0604020202020204" pitchFamily="34" charset="0"/>
                <a:cs typeface="Helvetica" panose="020B0604020202020204" pitchFamily="34" charset="0"/>
              </a:rPr>
              <a:t>Fresh</a:t>
            </a:r>
          </a:p>
          <a:p>
            <a:r>
              <a:rPr lang="en-US" sz="2000" dirty="0">
                <a:latin typeface="Helvetica" panose="020B0604020202020204" pitchFamily="34" charset="0"/>
                <a:cs typeface="Helvetica" panose="020B0604020202020204" pitchFamily="34" charset="0"/>
              </a:rPr>
              <a:t>Frozen</a:t>
            </a:r>
          </a:p>
          <a:p>
            <a:r>
              <a:rPr lang="en-US" sz="2000" dirty="0">
                <a:latin typeface="Helvetica" panose="020B0604020202020204" pitchFamily="34" charset="0"/>
                <a:cs typeface="Helvetica" panose="020B0604020202020204" pitchFamily="34" charset="0"/>
              </a:rPr>
              <a:t>Canned</a:t>
            </a:r>
          </a:p>
          <a:p>
            <a:r>
              <a:rPr lang="en-US" sz="2000" dirty="0">
                <a:latin typeface="Helvetica" panose="020B0604020202020204" pitchFamily="34" charset="0"/>
                <a:cs typeface="Helvetica" panose="020B0604020202020204" pitchFamily="34" charset="0"/>
              </a:rPr>
              <a:t>Juice </a:t>
            </a:r>
          </a:p>
        </p:txBody>
      </p:sp>
      <p:pic>
        <p:nvPicPr>
          <p:cNvPr id="4" name="Picture 3" descr="blueberry crisp">
            <a:extLst>
              <a:ext uri="{FF2B5EF4-FFF2-40B4-BE49-F238E27FC236}">
                <a16:creationId xmlns:a16="http://schemas.microsoft.com/office/drawing/2014/main" id="{1C67D4CC-8C1B-59D5-4319-8A0D34C0F7D8}"/>
              </a:ext>
            </a:extLst>
          </p:cNvPr>
          <p:cNvPicPr>
            <a:picLocks noChangeAspect="1"/>
          </p:cNvPicPr>
          <p:nvPr/>
        </p:nvPicPr>
        <p:blipFill rotWithShape="1">
          <a:blip r:embed="rId3"/>
          <a:srcRect l="18382" r="18429" b="-1"/>
          <a:stretch/>
        </p:blipFill>
        <p:spPr>
          <a:xfrm>
            <a:off x="5650992" y="10"/>
            <a:ext cx="6541008" cy="6857990"/>
          </a:xfrm>
          <a:prstGeom prst="rect">
            <a:avLst/>
          </a:prstGeom>
        </p:spPr>
      </p:pic>
      <p:pic>
        <p:nvPicPr>
          <p:cNvPr id="6" name="Picture 5">
            <a:extLst>
              <a:ext uri="{FF2B5EF4-FFF2-40B4-BE49-F238E27FC236}">
                <a16:creationId xmlns:a16="http://schemas.microsoft.com/office/drawing/2014/main" id="{C738CC36-6EB5-320A-38AB-D7A52FB23A1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80" y="5871878"/>
            <a:ext cx="3686175" cy="771525"/>
          </a:xfrm>
          <a:prstGeom prst="rect">
            <a:avLst/>
          </a:prstGeom>
        </p:spPr>
      </p:pic>
    </p:spTree>
    <p:extLst>
      <p:ext uri="{BB962C8B-B14F-4D97-AF65-F5344CB8AC3E}">
        <p14:creationId xmlns:p14="http://schemas.microsoft.com/office/powerpoint/2010/main" val="150923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9BBE7-D336-63E5-FA4F-B12928DD735E}"/>
              </a:ext>
            </a:extLst>
          </p:cNvPr>
          <p:cNvSpPr>
            <a:spLocks noGrp="1"/>
          </p:cNvSpPr>
          <p:nvPr>
            <p:ph type="title"/>
          </p:nvPr>
        </p:nvSpPr>
        <p:spPr>
          <a:xfrm>
            <a:off x="8079978" y="741391"/>
            <a:ext cx="3369234" cy="1616203"/>
          </a:xfrm>
        </p:spPr>
        <p:txBody>
          <a:bodyPr anchor="b">
            <a:normAutofit/>
          </a:bodyPr>
          <a:lstStyle/>
          <a:p>
            <a:r>
              <a:rPr lang="en-US" sz="3200" dirty="0">
                <a:latin typeface="Helvetica" panose="020B0604020202020204" pitchFamily="34" charset="0"/>
                <a:cs typeface="Helvetica" panose="020B0604020202020204" pitchFamily="34" charset="0"/>
              </a:rPr>
              <a:t>Lunch Vegetables</a:t>
            </a:r>
          </a:p>
        </p:txBody>
      </p:sp>
      <p:pic>
        <p:nvPicPr>
          <p:cNvPr id="4" name="Picture 3" descr="roasted root vegetables">
            <a:extLst>
              <a:ext uri="{FF2B5EF4-FFF2-40B4-BE49-F238E27FC236}">
                <a16:creationId xmlns:a16="http://schemas.microsoft.com/office/drawing/2014/main" id="{EFDE733D-34B0-29B9-AE68-39652797C404}"/>
              </a:ext>
            </a:extLst>
          </p:cNvPr>
          <p:cNvPicPr>
            <a:picLocks noChangeAspect="1"/>
          </p:cNvPicPr>
          <p:nvPr/>
        </p:nvPicPr>
        <p:blipFill rotWithShape="1">
          <a:blip r:embed="rId3"/>
          <a:srcRect l="16748" r="12939" b="1"/>
          <a:stretch/>
        </p:blipFill>
        <p:spPr>
          <a:xfrm>
            <a:off x="20" y="10"/>
            <a:ext cx="7390243" cy="6857990"/>
          </a:xfrm>
          <a:prstGeom prst="rect">
            <a:avLst/>
          </a:prstGeom>
        </p:spPr>
      </p:pic>
      <p:sp>
        <p:nvSpPr>
          <p:cNvPr id="6" name="Rectangle 5">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Rectangle 7">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 name="Content Placeholder 2">
            <a:extLst>
              <a:ext uri="{FF2B5EF4-FFF2-40B4-BE49-F238E27FC236}">
                <a16:creationId xmlns:a16="http://schemas.microsoft.com/office/drawing/2014/main" id="{87A2FAA9-C408-258B-B4EF-C69A2235858C}"/>
              </a:ext>
            </a:extLst>
          </p:cNvPr>
          <p:cNvSpPr>
            <a:spLocks noGrp="1"/>
          </p:cNvSpPr>
          <p:nvPr>
            <p:ph idx="1"/>
          </p:nvPr>
        </p:nvSpPr>
        <p:spPr>
          <a:xfrm>
            <a:off x="8079978" y="2533476"/>
            <a:ext cx="3369234" cy="3447832"/>
          </a:xfrm>
        </p:spPr>
        <p:txBody>
          <a:bodyPr vert="horz" lIns="91440" tIns="45720" rIns="91440" bIns="45720" rtlCol="0" anchor="t">
            <a:normAutofit/>
          </a:bodyPr>
          <a:lstStyle/>
          <a:p>
            <a:r>
              <a:rPr lang="en-US" sz="2000" dirty="0">
                <a:latin typeface="Helvetica" panose="020B0604020202020204" pitchFamily="34" charset="0"/>
                <a:cs typeface="Helvetica" panose="020B0604020202020204" pitchFamily="34" charset="0"/>
              </a:rPr>
              <a:t>Red/orange</a:t>
            </a:r>
          </a:p>
          <a:p>
            <a:r>
              <a:rPr lang="en-US" sz="2000" dirty="0">
                <a:latin typeface="Helvetica" panose="020B0604020202020204" pitchFamily="34" charset="0"/>
                <a:cs typeface="Helvetica" panose="020B0604020202020204" pitchFamily="34" charset="0"/>
              </a:rPr>
              <a:t>Dark green</a:t>
            </a:r>
          </a:p>
          <a:p>
            <a:r>
              <a:rPr lang="en-US" sz="2000" dirty="0">
                <a:latin typeface="Helvetica" panose="020B0604020202020204" pitchFamily="34" charset="0"/>
                <a:cs typeface="Helvetica" panose="020B0604020202020204" pitchFamily="34" charset="0"/>
              </a:rPr>
              <a:t>Starchy</a:t>
            </a:r>
          </a:p>
          <a:p>
            <a:r>
              <a:rPr lang="en-US" sz="2000" dirty="0">
                <a:latin typeface="Helvetica" panose="020B0604020202020204" pitchFamily="34" charset="0"/>
                <a:cs typeface="Helvetica" panose="020B0604020202020204" pitchFamily="34" charset="0"/>
              </a:rPr>
              <a:t>Beans/peas/lentils</a:t>
            </a:r>
          </a:p>
          <a:p>
            <a:r>
              <a:rPr lang="en-US" sz="2000" dirty="0">
                <a:latin typeface="Helvetica" panose="020B0604020202020204" pitchFamily="34" charset="0"/>
                <a:cs typeface="Helvetica" panose="020B0604020202020204" pitchFamily="34" charset="0"/>
              </a:rPr>
              <a:t>Other</a:t>
            </a:r>
          </a:p>
          <a:p>
            <a:r>
              <a:rPr lang="en-US" sz="2000" dirty="0">
                <a:latin typeface="Helvetica" panose="020B0604020202020204" pitchFamily="34" charset="0"/>
                <a:cs typeface="Helvetica" panose="020B0604020202020204" pitchFamily="34" charset="0"/>
              </a:rPr>
              <a:t>Additional</a:t>
            </a:r>
          </a:p>
        </p:txBody>
      </p:sp>
      <p:pic>
        <p:nvPicPr>
          <p:cNvPr id="12" name="Picture 11">
            <a:extLst>
              <a:ext uri="{FF2B5EF4-FFF2-40B4-BE49-F238E27FC236}">
                <a16:creationId xmlns:a16="http://schemas.microsoft.com/office/drawing/2014/main" id="{9E9A29BB-7031-04FB-107E-3BE9BBF2E9E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097107" y="6142642"/>
            <a:ext cx="2930770" cy="598376"/>
          </a:xfrm>
          <a:prstGeom prst="rect">
            <a:avLst/>
          </a:prstGeom>
        </p:spPr>
      </p:pic>
    </p:spTree>
    <p:extLst>
      <p:ext uri="{BB962C8B-B14F-4D97-AF65-F5344CB8AC3E}">
        <p14:creationId xmlns:p14="http://schemas.microsoft.com/office/powerpoint/2010/main" val="1721770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57D1B-EC67-BD9A-F4AA-3EC1FB13C170}"/>
              </a:ext>
            </a:extLst>
          </p:cNvPr>
          <p:cNvSpPr>
            <a:spLocks noGrp="1"/>
          </p:cNvSpPr>
          <p:nvPr>
            <p:ph type="title"/>
          </p:nvPr>
        </p:nvSpPr>
        <p:spPr>
          <a:xfrm>
            <a:off x="876693" y="741391"/>
            <a:ext cx="3455821" cy="1616203"/>
          </a:xfrm>
        </p:spPr>
        <p:txBody>
          <a:bodyPr anchor="b">
            <a:normAutofit/>
          </a:bodyPr>
          <a:lstStyle/>
          <a:p>
            <a:r>
              <a:rPr lang="en-US" sz="3200" dirty="0">
                <a:latin typeface="Helvetica" panose="020B0604020202020204" pitchFamily="34" charset="0"/>
                <a:cs typeface="Helvetica" panose="020B0604020202020204" pitchFamily="34" charset="0"/>
              </a:rPr>
              <a:t>Breakfast</a:t>
            </a:r>
          </a:p>
        </p:txBody>
      </p:sp>
      <p:sp>
        <p:nvSpPr>
          <p:cNvPr id="3" name="Content Placeholder 2">
            <a:extLst>
              <a:ext uri="{FF2B5EF4-FFF2-40B4-BE49-F238E27FC236}">
                <a16:creationId xmlns:a16="http://schemas.microsoft.com/office/drawing/2014/main" id="{08AF9862-583C-1D19-A3E8-0E3E1AD94F5B}"/>
              </a:ext>
            </a:extLst>
          </p:cNvPr>
          <p:cNvSpPr>
            <a:spLocks noGrp="1"/>
          </p:cNvSpPr>
          <p:nvPr>
            <p:ph idx="1"/>
          </p:nvPr>
        </p:nvSpPr>
        <p:spPr>
          <a:xfrm>
            <a:off x="876693" y="2533476"/>
            <a:ext cx="3455821" cy="3447832"/>
          </a:xfrm>
        </p:spPr>
        <p:txBody>
          <a:bodyPr vert="horz" lIns="91440" tIns="45720" rIns="91440" bIns="45720" rtlCol="0" anchor="t">
            <a:normAutofit/>
          </a:bodyPr>
          <a:lstStyle/>
          <a:p>
            <a:r>
              <a:rPr lang="en-US" sz="2000" dirty="0">
                <a:latin typeface="Helvetica" panose="020B0604020202020204" pitchFamily="34" charset="0"/>
                <a:cs typeface="Helvetica" panose="020B0604020202020204" pitchFamily="34" charset="0"/>
              </a:rPr>
              <a:t>Grains</a:t>
            </a:r>
          </a:p>
          <a:p>
            <a:r>
              <a:rPr lang="en-US" sz="2000" dirty="0">
                <a:latin typeface="Helvetica" panose="020B0604020202020204" pitchFamily="34" charset="0"/>
                <a:cs typeface="Helvetica" panose="020B0604020202020204" pitchFamily="34" charset="0"/>
              </a:rPr>
              <a:t>Meat/Meat Alternatives</a:t>
            </a:r>
          </a:p>
          <a:p>
            <a:r>
              <a:rPr lang="en-US" sz="2000" dirty="0">
                <a:latin typeface="Helvetica" panose="020B0604020202020204" pitchFamily="34" charset="0"/>
                <a:cs typeface="Helvetica" panose="020B0604020202020204" pitchFamily="34" charset="0"/>
              </a:rPr>
              <a:t>Fruits</a:t>
            </a:r>
          </a:p>
        </p:txBody>
      </p:sp>
      <p:pic>
        <p:nvPicPr>
          <p:cNvPr id="4" name="Picture 3" descr="a tray with baked apple bread with milk and sliced peaches">
            <a:extLst>
              <a:ext uri="{FF2B5EF4-FFF2-40B4-BE49-F238E27FC236}">
                <a16:creationId xmlns:a16="http://schemas.microsoft.com/office/drawing/2014/main" id="{6DB3B31F-67F7-3B9E-D11A-5D47ABB6AFF0}"/>
              </a:ext>
            </a:extLst>
          </p:cNvPr>
          <p:cNvPicPr>
            <a:picLocks noChangeAspect="1"/>
          </p:cNvPicPr>
          <p:nvPr/>
        </p:nvPicPr>
        <p:blipFill rotWithShape="1">
          <a:blip r:embed="rId3"/>
          <a:srcRect l="13963" r="16879" b="-1"/>
          <a:stretch/>
        </p:blipFill>
        <p:spPr>
          <a:xfrm>
            <a:off x="5086726" y="10"/>
            <a:ext cx="7105273" cy="6857990"/>
          </a:xfrm>
          <a:prstGeom prst="rect">
            <a:avLst/>
          </a:prstGeom>
        </p:spPr>
      </p:pic>
      <p:pic>
        <p:nvPicPr>
          <p:cNvPr id="6" name="Picture 5">
            <a:extLst>
              <a:ext uri="{FF2B5EF4-FFF2-40B4-BE49-F238E27FC236}">
                <a16:creationId xmlns:a16="http://schemas.microsoft.com/office/drawing/2014/main" id="{DD48CC2B-BEB3-1FBB-5292-99C728D16F8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80" y="5884043"/>
            <a:ext cx="3686175" cy="771525"/>
          </a:xfrm>
          <a:prstGeom prst="rect">
            <a:avLst/>
          </a:prstGeom>
        </p:spPr>
      </p:pic>
    </p:spTree>
    <p:extLst>
      <p:ext uri="{BB962C8B-B14F-4D97-AF65-F5344CB8AC3E}">
        <p14:creationId xmlns:p14="http://schemas.microsoft.com/office/powerpoint/2010/main" val="2369520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2F1093-7CAA-5AD7-EBBD-E11CFEE58067}"/>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dirty="0">
                <a:solidFill>
                  <a:schemeClr val="tx1"/>
                </a:solidFill>
                <a:latin typeface="Helvetica" panose="020B0604020202020204" pitchFamily="34" charset="0"/>
                <a:cs typeface="Helvetica" panose="020B0604020202020204" pitchFamily="34" charset="0"/>
              </a:rPr>
              <a:t>Menu Considerations Beyond Nutrition</a:t>
            </a:r>
          </a:p>
        </p:txBody>
      </p:sp>
      <p:sp>
        <p:nvSpPr>
          <p:cNvPr id="3" name="Content Placeholder 2">
            <a:extLst>
              <a:ext uri="{FF2B5EF4-FFF2-40B4-BE49-F238E27FC236}">
                <a16:creationId xmlns:a16="http://schemas.microsoft.com/office/drawing/2014/main" id="{CC2926F8-EBE6-11DC-007F-C309AE047AA2}"/>
              </a:ext>
            </a:extLst>
          </p:cNvPr>
          <p:cNvSpPr>
            <a:spLocks noGrp="1"/>
          </p:cNvSpPr>
          <p:nvPr>
            <p:ph idx="1"/>
          </p:nvPr>
        </p:nvSpPr>
        <p:spPr>
          <a:xfrm>
            <a:off x="1524000" y="5514052"/>
            <a:ext cx="9144000" cy="651910"/>
          </a:xfrm>
        </p:spPr>
        <p:txBody>
          <a:bodyPr vert="horz" lIns="91440" tIns="45720" rIns="91440" bIns="45720" rtlCol="0" anchor="ctr">
            <a:normAutofit/>
          </a:bodyPr>
          <a:lstStyle/>
          <a:p>
            <a:pPr marL="0" indent="0" algn="ctr">
              <a:buNone/>
            </a:pPr>
            <a:r>
              <a:rPr lang="en-US" sz="2400" kern="1200">
                <a:solidFill>
                  <a:schemeClr val="tx1"/>
                </a:solidFill>
                <a:latin typeface="Helvetica" panose="020B0604020202020204" pitchFamily="34" charset="0"/>
                <a:cs typeface="Helvetica" panose="020B0604020202020204" pitchFamily="34" charset="0"/>
              </a:rPr>
              <a:t>Overview</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1D8F430-92E2-3C7F-3352-F1FA1B80F65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003322" y="5568211"/>
            <a:ext cx="2930770" cy="598376"/>
          </a:xfrm>
          <a:prstGeom prst="rect">
            <a:avLst/>
          </a:prstGeom>
        </p:spPr>
      </p:pic>
    </p:spTree>
    <p:extLst>
      <p:ext uri="{BB962C8B-B14F-4D97-AF65-F5344CB8AC3E}">
        <p14:creationId xmlns:p14="http://schemas.microsoft.com/office/powerpoint/2010/main" val="1670023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35F792-DF7A-59C6-F8E4-303BA95B178D}"/>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dirty="0">
                <a:latin typeface="Helvetica" panose="020B0604020202020204" pitchFamily="34" charset="0"/>
                <a:cs typeface="Helvetica" panose="020B0604020202020204" pitchFamily="34" charset="0"/>
              </a:rPr>
              <a:t>Flavorful</a:t>
            </a:r>
          </a:p>
        </p:txBody>
      </p:sp>
      <p:sp>
        <p:nvSpPr>
          <p:cNvPr id="2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rice with chickpeas, chicken, and fresh herbs">
            <a:extLst>
              <a:ext uri="{FF2B5EF4-FFF2-40B4-BE49-F238E27FC236}">
                <a16:creationId xmlns:a16="http://schemas.microsoft.com/office/drawing/2014/main" id="{985EDF99-336A-0F00-F0C7-62E698DEB8FF}"/>
              </a:ext>
            </a:extLst>
          </p:cNvPr>
          <p:cNvPicPr>
            <a:picLocks noGrp="1" noChangeAspect="1"/>
          </p:cNvPicPr>
          <p:nvPr>
            <p:ph idx="1"/>
          </p:nvPr>
        </p:nvPicPr>
        <p:blipFill rotWithShape="1">
          <a:blip r:embed="rId3"/>
          <a:srcRect l="19656" r="35459"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4" name="Picture 3">
            <a:extLst>
              <a:ext uri="{FF2B5EF4-FFF2-40B4-BE49-F238E27FC236}">
                <a16:creationId xmlns:a16="http://schemas.microsoft.com/office/drawing/2014/main" id="{0E115028-2206-C31E-DAF0-EAD02DA7842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80" y="5941553"/>
            <a:ext cx="3686175" cy="771525"/>
          </a:xfrm>
          <a:prstGeom prst="rect">
            <a:avLst/>
          </a:prstGeom>
        </p:spPr>
      </p:pic>
    </p:spTree>
    <p:extLst>
      <p:ext uri="{BB962C8B-B14F-4D97-AF65-F5344CB8AC3E}">
        <p14:creationId xmlns:p14="http://schemas.microsoft.com/office/powerpoint/2010/main" val="506463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1E9986A5-A7D1-4022-BAC0-885FB7A141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006524-6C27-ACFF-62E4-CB756027A1DF}"/>
              </a:ext>
            </a:extLst>
          </p:cNvPr>
          <p:cNvSpPr>
            <a:spLocks noGrp="1"/>
          </p:cNvSpPr>
          <p:nvPr>
            <p:ph type="title"/>
          </p:nvPr>
        </p:nvSpPr>
        <p:spPr>
          <a:xfrm>
            <a:off x="630936" y="4544570"/>
            <a:ext cx="3344528" cy="1703830"/>
          </a:xfrm>
        </p:spPr>
        <p:txBody>
          <a:bodyPr vert="horz" lIns="91440" tIns="45720" rIns="91440" bIns="45720" rtlCol="0" anchor="ctr">
            <a:normAutofit/>
          </a:bodyPr>
          <a:lstStyle/>
          <a:p>
            <a:r>
              <a:rPr lang="en-US" sz="4800" kern="1200" dirty="0">
                <a:latin typeface="Helvetica" panose="020B0604020202020204" pitchFamily="34" charset="0"/>
                <a:cs typeface="Helvetica" panose="020B0604020202020204" pitchFamily="34" charset="0"/>
              </a:rPr>
              <a:t>Colors</a:t>
            </a:r>
          </a:p>
        </p:txBody>
      </p:sp>
      <p:pic>
        <p:nvPicPr>
          <p:cNvPr id="4" name="Content Placeholder 3" descr="herbs sprinkled onto black beans">
            <a:extLst>
              <a:ext uri="{FF2B5EF4-FFF2-40B4-BE49-F238E27FC236}">
                <a16:creationId xmlns:a16="http://schemas.microsoft.com/office/drawing/2014/main" id="{4F1FEC66-7249-C4D9-95B0-A56923B17B72}"/>
              </a:ext>
            </a:extLst>
          </p:cNvPr>
          <p:cNvPicPr>
            <a:picLocks noChangeAspect="1"/>
          </p:cNvPicPr>
          <p:nvPr/>
        </p:nvPicPr>
        <p:blipFill rotWithShape="1">
          <a:blip r:embed="rId3"/>
          <a:srcRect l="24997" r="10846" b="-2"/>
          <a:stretch/>
        </p:blipFill>
        <p:spPr>
          <a:xfrm>
            <a:off x="20" y="-1"/>
            <a:ext cx="3975444" cy="4306593"/>
          </a:xfrm>
          <a:custGeom>
            <a:avLst/>
            <a:gdLst/>
            <a:ahLst/>
            <a:cxnLst/>
            <a:rect l="l" t="t" r="r" b="b"/>
            <a:pathLst>
              <a:path w="3975464" h="4365555">
                <a:moveTo>
                  <a:pt x="0" y="0"/>
                </a:moveTo>
                <a:lnTo>
                  <a:pt x="3954724" y="0"/>
                </a:lnTo>
                <a:lnTo>
                  <a:pt x="3944328" y="441228"/>
                </a:lnTo>
                <a:cubicBezTo>
                  <a:pt x="3942781" y="508796"/>
                  <a:pt x="3939430" y="576877"/>
                  <a:pt x="3951159" y="643804"/>
                </a:cubicBezTo>
                <a:cubicBezTo>
                  <a:pt x="3980543" y="810736"/>
                  <a:pt x="3979900" y="978310"/>
                  <a:pt x="3967011" y="1146396"/>
                </a:cubicBezTo>
                <a:cubicBezTo>
                  <a:pt x="3954123" y="1321150"/>
                  <a:pt x="3931569" y="1495262"/>
                  <a:pt x="3940203" y="1671170"/>
                </a:cubicBezTo>
                <a:cubicBezTo>
                  <a:pt x="3945230" y="1770534"/>
                  <a:pt x="3953091" y="1869643"/>
                  <a:pt x="3953091" y="1969263"/>
                </a:cubicBezTo>
                <a:cubicBezTo>
                  <a:pt x="3955799" y="2447623"/>
                  <a:pt x="3948581" y="2926496"/>
                  <a:pt x="3959665" y="3405241"/>
                </a:cubicBezTo>
                <a:cubicBezTo>
                  <a:pt x="3962629" y="3529479"/>
                  <a:pt x="3949097" y="3653076"/>
                  <a:pt x="3946777" y="3777057"/>
                </a:cubicBezTo>
                <a:cubicBezTo>
                  <a:pt x="3944973" y="3878089"/>
                  <a:pt x="3947873" y="3979056"/>
                  <a:pt x="3950499" y="4080023"/>
                </a:cubicBezTo>
                <a:lnTo>
                  <a:pt x="3952324" y="4346210"/>
                </a:lnTo>
                <a:lnTo>
                  <a:pt x="3923793" y="4344582"/>
                </a:lnTo>
                <a:cubicBezTo>
                  <a:pt x="3869166" y="4337251"/>
                  <a:pt x="3813841" y="4336693"/>
                  <a:pt x="3759075" y="4342933"/>
                </a:cubicBezTo>
                <a:cubicBezTo>
                  <a:pt x="3703277" y="4347626"/>
                  <a:pt x="3647607" y="4354981"/>
                  <a:pt x="3591682" y="4357645"/>
                </a:cubicBezTo>
                <a:cubicBezTo>
                  <a:pt x="3349688" y="4370998"/>
                  <a:pt x="3107046" y="4367447"/>
                  <a:pt x="2865549" y="4346991"/>
                </a:cubicBezTo>
                <a:cubicBezTo>
                  <a:pt x="2661378" y="4329084"/>
                  <a:pt x="2456048" y="4328501"/>
                  <a:pt x="2251775" y="4345215"/>
                </a:cubicBezTo>
                <a:cubicBezTo>
                  <a:pt x="2200819" y="4349148"/>
                  <a:pt x="2149862" y="4359293"/>
                  <a:pt x="2098906" y="4351937"/>
                </a:cubicBezTo>
                <a:cubicBezTo>
                  <a:pt x="2025044" y="4342895"/>
                  <a:pt x="1950494" y="4340688"/>
                  <a:pt x="1876224" y="4345343"/>
                </a:cubicBezTo>
                <a:cubicBezTo>
                  <a:pt x="1700042" y="4352318"/>
                  <a:pt x="1523986" y="4361576"/>
                  <a:pt x="1347676" y="4359039"/>
                </a:cubicBezTo>
                <a:cubicBezTo>
                  <a:pt x="1064484" y="4355108"/>
                  <a:pt x="781420" y="4341031"/>
                  <a:pt x="498101" y="4351430"/>
                </a:cubicBezTo>
                <a:cubicBezTo>
                  <a:pt x="364340" y="4356376"/>
                  <a:pt x="230578" y="4360752"/>
                  <a:pt x="96817" y="4355568"/>
                </a:cubicBezTo>
                <a:lnTo>
                  <a:pt x="0" y="4349268"/>
                </a:lnTo>
                <a:close/>
              </a:path>
            </a:pathLst>
          </a:custGeom>
        </p:spPr>
      </p:pic>
      <p:pic>
        <p:nvPicPr>
          <p:cNvPr id="5" name="Picture 4" descr="a cinnamon sugar bagel with Greek yogurt blueberry schmear">
            <a:extLst>
              <a:ext uri="{FF2B5EF4-FFF2-40B4-BE49-F238E27FC236}">
                <a16:creationId xmlns:a16="http://schemas.microsoft.com/office/drawing/2014/main" id="{7048C345-3C65-9E72-C3A4-5F23B9AA04C3}"/>
              </a:ext>
            </a:extLst>
          </p:cNvPr>
          <p:cNvPicPr>
            <a:picLocks noChangeAspect="1"/>
          </p:cNvPicPr>
          <p:nvPr/>
        </p:nvPicPr>
        <p:blipFill rotWithShape="1">
          <a:blip r:embed="rId4"/>
          <a:srcRect l="9277" r="30700" b="3"/>
          <a:stretch/>
        </p:blipFill>
        <p:spPr>
          <a:xfrm>
            <a:off x="4148881" y="-1"/>
            <a:ext cx="3872656" cy="4306594"/>
          </a:xfrm>
          <a:custGeom>
            <a:avLst/>
            <a:gdLst/>
            <a:ahLst/>
            <a:cxnLst/>
            <a:rect l="l" t="t" r="r" b="b"/>
            <a:pathLst>
              <a:path w="3872656" h="4370715">
                <a:moveTo>
                  <a:pt x="9308" y="0"/>
                </a:moveTo>
                <a:lnTo>
                  <a:pt x="3851998" y="0"/>
                </a:lnTo>
                <a:lnTo>
                  <a:pt x="3841520" y="444702"/>
                </a:lnTo>
                <a:cubicBezTo>
                  <a:pt x="3839973" y="512270"/>
                  <a:pt x="3836622" y="580351"/>
                  <a:pt x="3848351" y="647278"/>
                </a:cubicBezTo>
                <a:cubicBezTo>
                  <a:pt x="3877736" y="814210"/>
                  <a:pt x="3877092" y="981784"/>
                  <a:pt x="3864203" y="1149870"/>
                </a:cubicBezTo>
                <a:cubicBezTo>
                  <a:pt x="3851315" y="1324624"/>
                  <a:pt x="3828761" y="1498736"/>
                  <a:pt x="3837395" y="1674644"/>
                </a:cubicBezTo>
                <a:cubicBezTo>
                  <a:pt x="3842422" y="1774008"/>
                  <a:pt x="3850284" y="1873117"/>
                  <a:pt x="3850284" y="1972737"/>
                </a:cubicBezTo>
                <a:cubicBezTo>
                  <a:pt x="3852991" y="2451097"/>
                  <a:pt x="3845773" y="2929970"/>
                  <a:pt x="3856857" y="3408715"/>
                </a:cubicBezTo>
                <a:cubicBezTo>
                  <a:pt x="3859821" y="3532953"/>
                  <a:pt x="3846289" y="3656550"/>
                  <a:pt x="3843969" y="3780531"/>
                </a:cubicBezTo>
                <a:cubicBezTo>
                  <a:pt x="3842165" y="3881563"/>
                  <a:pt x="3845065" y="3982530"/>
                  <a:pt x="3847691" y="4083497"/>
                </a:cubicBezTo>
                <a:lnTo>
                  <a:pt x="3849494" y="4346466"/>
                </a:lnTo>
                <a:lnTo>
                  <a:pt x="3739963" y="4345485"/>
                </a:lnTo>
                <a:cubicBezTo>
                  <a:pt x="3702780" y="4346420"/>
                  <a:pt x="3665581" y="4348259"/>
                  <a:pt x="3628383" y="4349908"/>
                </a:cubicBezTo>
                <a:cubicBezTo>
                  <a:pt x="3508316" y="4356655"/>
                  <a:pt x="3387918" y="4354828"/>
                  <a:pt x="3268119" y="4344454"/>
                </a:cubicBezTo>
                <a:cubicBezTo>
                  <a:pt x="3196206" y="4335589"/>
                  <a:pt x="3123466" y="4335589"/>
                  <a:pt x="3051553" y="4344454"/>
                </a:cubicBezTo>
                <a:cubicBezTo>
                  <a:pt x="2869715" y="4368829"/>
                  <a:pt x="2685977" y="4376260"/>
                  <a:pt x="2502751" y="4366648"/>
                </a:cubicBezTo>
                <a:cubicBezTo>
                  <a:pt x="2288987" y="4357263"/>
                  <a:pt x="2075733" y="4337859"/>
                  <a:pt x="1861843" y="4332533"/>
                </a:cubicBezTo>
                <a:cubicBezTo>
                  <a:pt x="1726297" y="4329109"/>
                  <a:pt x="1589733" y="4319851"/>
                  <a:pt x="1455972" y="4342552"/>
                </a:cubicBezTo>
                <a:cubicBezTo>
                  <a:pt x="1319536" y="4365887"/>
                  <a:pt x="1184374" y="4354980"/>
                  <a:pt x="1048318" y="4348258"/>
                </a:cubicBezTo>
                <a:cubicBezTo>
                  <a:pt x="946532" y="4340953"/>
                  <a:pt x="844365" y="4340953"/>
                  <a:pt x="742578" y="4348258"/>
                </a:cubicBezTo>
                <a:cubicBezTo>
                  <a:pt x="618869" y="4360661"/>
                  <a:pt x="494432" y="4364263"/>
                  <a:pt x="370214" y="4359038"/>
                </a:cubicBezTo>
                <a:cubicBezTo>
                  <a:pt x="296007" y="4355170"/>
                  <a:pt x="221738" y="4351270"/>
                  <a:pt x="147421" y="4348702"/>
                </a:cubicBezTo>
                <a:lnTo>
                  <a:pt x="13040" y="4347289"/>
                </a:lnTo>
                <a:lnTo>
                  <a:pt x="371" y="4103870"/>
                </a:lnTo>
                <a:cubicBezTo>
                  <a:pt x="-757" y="4012134"/>
                  <a:pt x="886" y="3920334"/>
                  <a:pt x="2690" y="3828598"/>
                </a:cubicBezTo>
                <a:cubicBezTo>
                  <a:pt x="5913" y="3670768"/>
                  <a:pt x="16095" y="3513067"/>
                  <a:pt x="20090" y="3355238"/>
                </a:cubicBezTo>
                <a:cubicBezTo>
                  <a:pt x="25761" y="3127790"/>
                  <a:pt x="3336" y="2900469"/>
                  <a:pt x="10940" y="2573142"/>
                </a:cubicBezTo>
                <a:cubicBezTo>
                  <a:pt x="20218" y="2391979"/>
                  <a:pt x="14032" y="2111578"/>
                  <a:pt x="14677" y="1830024"/>
                </a:cubicBezTo>
                <a:cubicBezTo>
                  <a:pt x="15451" y="1640269"/>
                  <a:pt x="5268" y="1450771"/>
                  <a:pt x="6171" y="1261145"/>
                </a:cubicBezTo>
                <a:cubicBezTo>
                  <a:pt x="6815" y="1121522"/>
                  <a:pt x="19961" y="982540"/>
                  <a:pt x="25374" y="843301"/>
                </a:cubicBezTo>
                <a:cubicBezTo>
                  <a:pt x="30078" y="673215"/>
                  <a:pt x="25426" y="502988"/>
                  <a:pt x="11455" y="333401"/>
                </a:cubicBezTo>
                <a:cubicBezTo>
                  <a:pt x="4817" y="239678"/>
                  <a:pt x="5623" y="145890"/>
                  <a:pt x="8088" y="52087"/>
                </a:cubicBezTo>
                <a:close/>
              </a:path>
            </a:pathLst>
          </a:custGeom>
        </p:spPr>
      </p:pic>
      <p:pic>
        <p:nvPicPr>
          <p:cNvPr id="3" name="Content Placeholder 2" descr="an egg and cheese quesadilla">
            <a:extLst>
              <a:ext uri="{FF2B5EF4-FFF2-40B4-BE49-F238E27FC236}">
                <a16:creationId xmlns:a16="http://schemas.microsoft.com/office/drawing/2014/main" id="{EF82A465-D373-65A8-C4FC-4B75D8B298A6}"/>
              </a:ext>
            </a:extLst>
          </p:cNvPr>
          <p:cNvPicPr>
            <a:picLocks noChangeAspect="1"/>
          </p:cNvPicPr>
          <p:nvPr/>
        </p:nvPicPr>
        <p:blipFill rotWithShape="1">
          <a:blip r:embed="rId5"/>
          <a:srcRect l="16913" r="21136" b="3"/>
          <a:stretch/>
        </p:blipFill>
        <p:spPr>
          <a:xfrm>
            <a:off x="8194953" y="-1"/>
            <a:ext cx="3997047" cy="4306593"/>
          </a:xfrm>
          <a:custGeom>
            <a:avLst/>
            <a:gdLst/>
            <a:ahLst/>
            <a:cxnLst/>
            <a:rect l="l" t="t" r="r" b="b"/>
            <a:pathLst>
              <a:path w="3997047" h="4358703">
                <a:moveTo>
                  <a:pt x="9389" y="0"/>
                </a:moveTo>
                <a:lnTo>
                  <a:pt x="3997047" y="0"/>
                </a:lnTo>
                <a:lnTo>
                  <a:pt x="3997047" y="4347477"/>
                </a:lnTo>
                <a:lnTo>
                  <a:pt x="3922844" y="4341211"/>
                </a:lnTo>
                <a:cubicBezTo>
                  <a:pt x="3821334" y="4336140"/>
                  <a:pt x="3719771" y="4340396"/>
                  <a:pt x="3618208" y="4343440"/>
                </a:cubicBezTo>
                <a:cubicBezTo>
                  <a:pt x="3488013" y="4347245"/>
                  <a:pt x="3357819" y="4358659"/>
                  <a:pt x="3227370" y="4344455"/>
                </a:cubicBezTo>
                <a:cubicBezTo>
                  <a:pt x="3152388" y="4335717"/>
                  <a:pt x="3076577" y="4336833"/>
                  <a:pt x="3001887" y="4347752"/>
                </a:cubicBezTo>
                <a:cubicBezTo>
                  <a:pt x="2932216" y="4357340"/>
                  <a:pt x="2861768" y="4360092"/>
                  <a:pt x="2791563" y="4355995"/>
                </a:cubicBezTo>
                <a:cubicBezTo>
                  <a:pt x="2658694" y="4350416"/>
                  <a:pt x="2524678" y="4346991"/>
                  <a:pt x="2391171" y="4351303"/>
                </a:cubicBezTo>
                <a:cubicBezTo>
                  <a:pt x="2185433" y="4357898"/>
                  <a:pt x="1979696" y="4363985"/>
                  <a:pt x="1773830" y="4351303"/>
                </a:cubicBezTo>
                <a:cubicBezTo>
                  <a:pt x="1620961" y="4342172"/>
                  <a:pt x="1468090" y="4341031"/>
                  <a:pt x="1315220" y="4345723"/>
                </a:cubicBezTo>
                <a:cubicBezTo>
                  <a:pt x="1162350" y="4350416"/>
                  <a:pt x="1009480" y="4359927"/>
                  <a:pt x="856610" y="4351303"/>
                </a:cubicBezTo>
                <a:cubicBezTo>
                  <a:pt x="678261" y="4341158"/>
                  <a:pt x="499913" y="4342933"/>
                  <a:pt x="321565" y="4344708"/>
                </a:cubicBezTo>
                <a:cubicBezTo>
                  <a:pt x="235449" y="4345596"/>
                  <a:pt x="149428" y="4348323"/>
                  <a:pt x="63422" y="4349686"/>
                </a:cubicBezTo>
                <a:lnTo>
                  <a:pt x="12951" y="4349060"/>
                </a:lnTo>
                <a:lnTo>
                  <a:pt x="371" y="4107346"/>
                </a:lnTo>
                <a:cubicBezTo>
                  <a:pt x="-757" y="4015610"/>
                  <a:pt x="887" y="3923810"/>
                  <a:pt x="2691" y="3832074"/>
                </a:cubicBezTo>
                <a:cubicBezTo>
                  <a:pt x="5913" y="3674244"/>
                  <a:pt x="16095" y="3516543"/>
                  <a:pt x="20090" y="3358714"/>
                </a:cubicBezTo>
                <a:cubicBezTo>
                  <a:pt x="25761" y="3131266"/>
                  <a:pt x="3336" y="2903945"/>
                  <a:pt x="10940" y="2576618"/>
                </a:cubicBezTo>
                <a:cubicBezTo>
                  <a:pt x="20219" y="2395455"/>
                  <a:pt x="14032" y="2115054"/>
                  <a:pt x="14677" y="1833500"/>
                </a:cubicBezTo>
                <a:cubicBezTo>
                  <a:pt x="15451" y="1643745"/>
                  <a:pt x="5269" y="1454247"/>
                  <a:pt x="6171" y="1264621"/>
                </a:cubicBezTo>
                <a:cubicBezTo>
                  <a:pt x="6815" y="1124998"/>
                  <a:pt x="19961" y="986016"/>
                  <a:pt x="25375" y="846777"/>
                </a:cubicBezTo>
                <a:cubicBezTo>
                  <a:pt x="30078" y="676691"/>
                  <a:pt x="25426" y="506464"/>
                  <a:pt x="11455" y="336877"/>
                </a:cubicBezTo>
                <a:cubicBezTo>
                  <a:pt x="4818" y="243154"/>
                  <a:pt x="5623" y="149366"/>
                  <a:pt x="8088" y="55563"/>
                </a:cubicBezTo>
                <a:close/>
              </a:path>
            </a:pathLst>
          </a:custGeom>
        </p:spPr>
      </p:pic>
      <p:sp>
        <p:nvSpPr>
          <p:cNvPr id="35" name="sketch line">
            <a:extLst>
              <a:ext uri="{FF2B5EF4-FFF2-40B4-BE49-F238E27FC236}">
                <a16:creationId xmlns:a16="http://schemas.microsoft.com/office/drawing/2014/main" id="{D2758DA7-6A89-49A1-B9F5-546D99324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422904" y="5413767"/>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45EA1C6C-B1B0-C98C-49FD-9F04E6D8DC8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261230" y="6162180"/>
            <a:ext cx="2930770" cy="598376"/>
          </a:xfrm>
          <a:prstGeom prst="rect">
            <a:avLst/>
          </a:prstGeom>
        </p:spPr>
      </p:pic>
    </p:spTree>
    <p:extLst>
      <p:ext uri="{BB962C8B-B14F-4D97-AF65-F5344CB8AC3E}">
        <p14:creationId xmlns:p14="http://schemas.microsoft.com/office/powerpoint/2010/main" val="3768867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C42ECF-D2B5-3FDE-61A0-6BBC92BBD682}"/>
              </a:ext>
            </a:extLst>
          </p:cNvPr>
          <p:cNvSpPr>
            <a:spLocks noGrp="1"/>
          </p:cNvSpPr>
          <p:nvPr>
            <p:ph type="title"/>
          </p:nvPr>
        </p:nvSpPr>
        <p:spPr>
          <a:xfrm>
            <a:off x="640080" y="325369"/>
            <a:ext cx="4368602" cy="1956841"/>
          </a:xfrm>
        </p:spPr>
        <p:txBody>
          <a:bodyPr anchor="b">
            <a:normAutofit/>
          </a:bodyPr>
          <a:lstStyle/>
          <a:p>
            <a:r>
              <a:rPr lang="en-US" sz="5400" dirty="0">
                <a:latin typeface="Helvetica" panose="020B0604020202020204" pitchFamily="34" charset="0"/>
                <a:cs typeface="Helvetica" panose="020B0604020202020204" pitchFamily="34" charset="0"/>
              </a:rPr>
              <a:t>Textures</a:t>
            </a:r>
          </a:p>
        </p:txBody>
      </p:sp>
      <p:sp>
        <p:nvSpPr>
          <p:cNvPr id="3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descr="curry chicken salad, grapes, carrots, and pita bread in a bento box">
            <a:extLst>
              <a:ext uri="{FF2B5EF4-FFF2-40B4-BE49-F238E27FC236}">
                <a16:creationId xmlns:a16="http://schemas.microsoft.com/office/drawing/2014/main" id="{73685D0B-58A9-A554-4C10-80D5B1EDC513}"/>
              </a:ext>
            </a:extLst>
          </p:cNvPr>
          <p:cNvPicPr>
            <a:picLocks noChangeAspect="1"/>
          </p:cNvPicPr>
          <p:nvPr/>
        </p:nvPicPr>
        <p:blipFill rotWithShape="1">
          <a:blip r:embed="rId3"/>
          <a:srcRect l="14932" r="18115"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9" name="Picture 8">
            <a:extLst>
              <a:ext uri="{FF2B5EF4-FFF2-40B4-BE49-F238E27FC236}">
                <a16:creationId xmlns:a16="http://schemas.microsoft.com/office/drawing/2014/main" id="{63BA879D-09F7-7E9D-7A5B-78ECDF202F5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7230" y="6068395"/>
            <a:ext cx="2930770" cy="598376"/>
          </a:xfrm>
          <a:prstGeom prst="rect">
            <a:avLst/>
          </a:prstGeom>
        </p:spPr>
      </p:pic>
    </p:spTree>
    <p:extLst>
      <p:ext uri="{BB962C8B-B14F-4D97-AF65-F5344CB8AC3E}">
        <p14:creationId xmlns:p14="http://schemas.microsoft.com/office/powerpoint/2010/main" val="3169138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5B1FC96-0749-41C9-BAED-E089E7714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63FEC1-1366-99D8-2A7B-F06F4CC21364}"/>
              </a:ext>
            </a:extLst>
          </p:cNvPr>
          <p:cNvSpPr>
            <a:spLocks noGrp="1"/>
          </p:cNvSpPr>
          <p:nvPr>
            <p:ph type="title"/>
          </p:nvPr>
        </p:nvSpPr>
        <p:spPr>
          <a:xfrm>
            <a:off x="630936" y="4562856"/>
            <a:ext cx="3419856" cy="1600200"/>
          </a:xfrm>
        </p:spPr>
        <p:txBody>
          <a:bodyPr vert="horz" lIns="91440" tIns="45720" rIns="91440" bIns="45720" rtlCol="0" anchor="ctr">
            <a:normAutofit/>
          </a:bodyPr>
          <a:lstStyle/>
          <a:p>
            <a:r>
              <a:rPr lang="en-US" sz="4800" kern="1200" dirty="0">
                <a:latin typeface="Helvetica" panose="020B0604020202020204" pitchFamily="34" charset="0"/>
                <a:cs typeface="Helvetica" panose="020B0604020202020204" pitchFamily="34" charset="0"/>
              </a:rPr>
              <a:t>Shapes</a:t>
            </a:r>
          </a:p>
        </p:txBody>
      </p:sp>
      <p:pic>
        <p:nvPicPr>
          <p:cNvPr id="4" name="Content Placeholder 3" descr="a tray with fresh carrots, cucumbers, and cherry tomatoes in a cup with dressing, with pita bread and grapes">
            <a:extLst>
              <a:ext uri="{FF2B5EF4-FFF2-40B4-BE49-F238E27FC236}">
                <a16:creationId xmlns:a16="http://schemas.microsoft.com/office/drawing/2014/main" id="{9CF16976-C6DE-0A7C-1804-0BDC3FA718F3}"/>
              </a:ext>
            </a:extLst>
          </p:cNvPr>
          <p:cNvPicPr>
            <a:picLocks noChangeAspect="1"/>
          </p:cNvPicPr>
          <p:nvPr/>
        </p:nvPicPr>
        <p:blipFill rotWithShape="1">
          <a:blip r:embed="rId3"/>
          <a:srcRect r="3029" b="-2"/>
          <a:stretch/>
        </p:blipFill>
        <p:spPr>
          <a:xfrm>
            <a:off x="5" y="10"/>
            <a:ext cx="6095995"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pic>
        <p:nvPicPr>
          <p:cNvPr id="5" name="Content Placeholder 4" descr="zucchini fire stix on a tray with a sandwich and salad">
            <a:extLst>
              <a:ext uri="{FF2B5EF4-FFF2-40B4-BE49-F238E27FC236}">
                <a16:creationId xmlns:a16="http://schemas.microsoft.com/office/drawing/2014/main" id="{53E9C1D3-3915-6073-6621-60A9B3E67666}"/>
              </a:ext>
            </a:extLst>
          </p:cNvPr>
          <p:cNvPicPr>
            <a:picLocks noChangeAspect="1"/>
          </p:cNvPicPr>
          <p:nvPr/>
        </p:nvPicPr>
        <p:blipFill rotWithShape="1">
          <a:blip r:embed="rId4"/>
          <a:srcRect r="3093" b="2"/>
          <a:stretch/>
        </p:blipFill>
        <p:spPr>
          <a:xfrm>
            <a:off x="6019800" y="10"/>
            <a:ext cx="6172195"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sp>
        <p:nvSpPr>
          <p:cNvPr id="21" name="sketch line">
            <a:extLst>
              <a:ext uri="{FF2B5EF4-FFF2-40B4-BE49-F238E27FC236}">
                <a16:creationId xmlns:a16="http://schemas.microsoft.com/office/drawing/2014/main" id="{63C1A86C-B1A8-4AEC-B001-595C91716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89020" y="540453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B0E6364-CC71-F848-309D-CBA2ED6F1FB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261230" y="6162180"/>
            <a:ext cx="2930770" cy="598376"/>
          </a:xfrm>
          <a:prstGeom prst="rect">
            <a:avLst/>
          </a:prstGeom>
        </p:spPr>
      </p:pic>
    </p:spTree>
    <p:extLst>
      <p:ext uri="{BB962C8B-B14F-4D97-AF65-F5344CB8AC3E}">
        <p14:creationId xmlns:p14="http://schemas.microsoft.com/office/powerpoint/2010/main" val="1420759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C1A7EF-0B30-770B-1551-9C5A764926CB}"/>
              </a:ext>
            </a:extLst>
          </p:cNvPr>
          <p:cNvSpPr>
            <a:spLocks noGrp="1"/>
          </p:cNvSpPr>
          <p:nvPr>
            <p:ph type="title"/>
          </p:nvPr>
        </p:nvSpPr>
        <p:spPr>
          <a:xfrm>
            <a:off x="640080" y="4777739"/>
            <a:ext cx="3418990" cy="1412119"/>
          </a:xfrm>
        </p:spPr>
        <p:txBody>
          <a:bodyPr vert="horz" lIns="91440" tIns="45720" rIns="91440" bIns="45720" rtlCol="0">
            <a:normAutofit/>
          </a:bodyPr>
          <a:lstStyle/>
          <a:p>
            <a:r>
              <a:rPr lang="en-US" sz="4800" dirty="0">
                <a:latin typeface="Helvetica" panose="020B0604020202020204" pitchFamily="34" charset="0"/>
                <a:cs typeface="Helvetica" panose="020B0604020202020204" pitchFamily="34" charset="0"/>
              </a:rPr>
              <a:t>Protein Variety</a:t>
            </a:r>
          </a:p>
        </p:txBody>
      </p:sp>
      <p:pic>
        <p:nvPicPr>
          <p:cNvPr id="4" name="Content Placeholder 3" descr="noodles with chicken and shredded carrots on a tray with edamame, an apple, and milk">
            <a:extLst>
              <a:ext uri="{FF2B5EF4-FFF2-40B4-BE49-F238E27FC236}">
                <a16:creationId xmlns:a16="http://schemas.microsoft.com/office/drawing/2014/main" id="{6BD8A8A3-35BD-D019-1E62-000295854D01}"/>
              </a:ext>
            </a:extLst>
          </p:cNvPr>
          <p:cNvPicPr>
            <a:picLocks noChangeAspect="1"/>
          </p:cNvPicPr>
          <p:nvPr/>
        </p:nvPicPr>
        <p:blipFill rotWithShape="1">
          <a:blip r:embed="rId3"/>
          <a:srcRect t="15980"/>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35"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1B56AA6-4964-BDD1-7095-42A749843FF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261230" y="6162180"/>
            <a:ext cx="2930770" cy="598376"/>
          </a:xfrm>
          <a:prstGeom prst="rect">
            <a:avLst/>
          </a:prstGeom>
        </p:spPr>
      </p:pic>
    </p:spTree>
    <p:extLst>
      <p:ext uri="{BB962C8B-B14F-4D97-AF65-F5344CB8AC3E}">
        <p14:creationId xmlns:p14="http://schemas.microsoft.com/office/powerpoint/2010/main" val="3761393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A512C1-0128-E5C9-D213-0F218C92CB4A}"/>
              </a:ext>
            </a:extLst>
          </p:cNvPr>
          <p:cNvSpPr>
            <a:spLocks noGrp="1"/>
          </p:cNvSpPr>
          <p:nvPr>
            <p:ph type="title"/>
          </p:nvPr>
        </p:nvSpPr>
        <p:spPr>
          <a:xfrm>
            <a:off x="640080" y="4777739"/>
            <a:ext cx="3418990" cy="1412119"/>
          </a:xfrm>
        </p:spPr>
        <p:txBody>
          <a:bodyPr>
            <a:normAutofit/>
          </a:bodyPr>
          <a:lstStyle/>
          <a:p>
            <a:r>
              <a:rPr lang="en-US" sz="4800" dirty="0">
                <a:latin typeface="Arial" panose="020B0604020202020204" pitchFamily="34" charset="0"/>
                <a:cs typeface="Arial" panose="020B0604020202020204" pitchFamily="34" charset="0"/>
              </a:rPr>
              <a:t>Ingredient Quality</a:t>
            </a:r>
          </a:p>
        </p:txBody>
      </p:sp>
      <p:pic>
        <p:nvPicPr>
          <p:cNvPr id="7" name="Content Placeholder 6" descr="baked oatmeal bars with milk">
            <a:extLst>
              <a:ext uri="{FF2B5EF4-FFF2-40B4-BE49-F238E27FC236}">
                <a16:creationId xmlns:a16="http://schemas.microsoft.com/office/drawing/2014/main" id="{66D558EF-B888-1C2D-F418-8C89F0F44DA3}"/>
              </a:ext>
            </a:extLst>
          </p:cNvPr>
          <p:cNvPicPr>
            <a:picLocks noChangeAspect="1"/>
          </p:cNvPicPr>
          <p:nvPr/>
        </p:nvPicPr>
        <p:blipFill rotWithShape="1">
          <a:blip r:embed="rId3"/>
          <a:srcRect t="33433" b="10554"/>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8"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35960EF-DC6E-AB1C-6E5E-1A54C4E12E0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261230" y="6162180"/>
            <a:ext cx="2930770" cy="598376"/>
          </a:xfrm>
          <a:prstGeom prst="rect">
            <a:avLst/>
          </a:prstGeom>
        </p:spPr>
      </p:pic>
    </p:spTree>
    <p:extLst>
      <p:ext uri="{BB962C8B-B14F-4D97-AF65-F5344CB8AC3E}">
        <p14:creationId xmlns:p14="http://schemas.microsoft.com/office/powerpoint/2010/main" val="1320247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3A907E-1F6B-A247-E1C1-D86128425836}"/>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dirty="0">
                <a:latin typeface="Helvetica" panose="020B0604020202020204" pitchFamily="34" charset="0"/>
                <a:cs typeface="Helvetica" panose="020B0604020202020204" pitchFamily="34" charset="0"/>
              </a:rPr>
              <a:t>Seasonality</a:t>
            </a:r>
          </a:p>
        </p:txBody>
      </p:sp>
      <p:sp>
        <p:nvSpPr>
          <p:cNvPr id="3" name="Content Placeholder 2">
            <a:extLst>
              <a:ext uri="{FF2B5EF4-FFF2-40B4-BE49-F238E27FC236}">
                <a16:creationId xmlns:a16="http://schemas.microsoft.com/office/drawing/2014/main" id="{F9EEABCD-4F4F-C001-B7A7-AEF02D3DB1DF}"/>
              </a:ext>
            </a:extLst>
          </p:cNvPr>
          <p:cNvSpPr>
            <a:spLocks noGrp="1"/>
          </p:cNvSpPr>
          <p:nvPr>
            <p:ph idx="1"/>
          </p:nvPr>
        </p:nvSpPr>
        <p:spPr>
          <a:xfrm>
            <a:off x="890339" y="4636008"/>
            <a:ext cx="3734014" cy="1572768"/>
          </a:xfrm>
        </p:spPr>
        <p:txBody>
          <a:bodyPr vert="horz" lIns="91440" tIns="45720" rIns="91440" bIns="45720" rtlCol="0">
            <a:normAutofit/>
          </a:bodyPr>
          <a:lstStyle/>
          <a:p>
            <a:pPr marL="0" indent="0">
              <a:buNone/>
            </a:pPr>
            <a:r>
              <a:rPr lang="en-US" sz="2400">
                <a:latin typeface="Helvetica" panose="020B0604020202020204" pitchFamily="34" charset="0"/>
                <a:cs typeface="Helvetica" panose="020B0604020202020204" pitchFamily="34" charset="0"/>
              </a:rPr>
              <a:t>Local foods</a:t>
            </a:r>
          </a:p>
        </p:txBody>
      </p:sp>
      <p:sp>
        <p:nvSpPr>
          <p:cNvPr id="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hands using a tomato scoop to remove the stem from strawberries">
            <a:extLst>
              <a:ext uri="{FF2B5EF4-FFF2-40B4-BE49-F238E27FC236}">
                <a16:creationId xmlns:a16="http://schemas.microsoft.com/office/drawing/2014/main" id="{084954FB-A7E3-3008-8183-7A394BCBA032}"/>
              </a:ext>
            </a:extLst>
          </p:cNvPr>
          <p:cNvPicPr>
            <a:picLocks noChangeAspect="1"/>
          </p:cNvPicPr>
          <p:nvPr/>
        </p:nvPicPr>
        <p:blipFill rotWithShape="1">
          <a:blip r:embed="rId3"/>
          <a:srcRect l="21620" r="7165"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9" name="Picture 8">
            <a:extLst>
              <a:ext uri="{FF2B5EF4-FFF2-40B4-BE49-F238E27FC236}">
                <a16:creationId xmlns:a16="http://schemas.microsoft.com/office/drawing/2014/main" id="{9F5BB2CD-160B-DF43-32D5-21FCB2B1C1B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7230" y="6060580"/>
            <a:ext cx="2930770" cy="598376"/>
          </a:xfrm>
          <a:prstGeom prst="rect">
            <a:avLst/>
          </a:prstGeom>
        </p:spPr>
      </p:pic>
    </p:spTree>
    <p:extLst>
      <p:ext uri="{BB962C8B-B14F-4D97-AF65-F5344CB8AC3E}">
        <p14:creationId xmlns:p14="http://schemas.microsoft.com/office/powerpoint/2010/main" val="2712031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C1E6E0-DB3D-2411-0C66-ABD95F3B6739}"/>
              </a:ext>
            </a:extLst>
          </p:cNvPr>
          <p:cNvSpPr>
            <a:spLocks noGrp="1"/>
          </p:cNvSpPr>
          <p:nvPr>
            <p:ph type="title"/>
          </p:nvPr>
        </p:nvSpPr>
        <p:spPr>
          <a:xfrm>
            <a:off x="640080" y="325369"/>
            <a:ext cx="4368602" cy="1956841"/>
          </a:xfrm>
        </p:spPr>
        <p:txBody>
          <a:bodyPr vert="horz" lIns="91440" tIns="45720" rIns="91440" bIns="45720" rtlCol="0" anchor="b">
            <a:normAutofit fontScale="90000"/>
          </a:bodyPr>
          <a:lstStyle/>
          <a:p>
            <a:r>
              <a:rPr lang="en-US" sz="5000" kern="1200" dirty="0">
                <a:latin typeface="Helvetica" panose="020B0604020202020204" pitchFamily="34" charset="0"/>
                <a:cs typeface="Helvetica" panose="020B0604020202020204" pitchFamily="34" charset="0"/>
              </a:rPr>
              <a:t>Scratch Cooking vs Convenience</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descr="a tray with a tandoori chicken leg with a side of garlic sauce, milk, and orange slices">
            <a:extLst>
              <a:ext uri="{FF2B5EF4-FFF2-40B4-BE49-F238E27FC236}">
                <a16:creationId xmlns:a16="http://schemas.microsoft.com/office/drawing/2014/main" id="{346C6932-EC83-5C66-A83D-B7846F14FFC9}"/>
              </a:ext>
            </a:extLst>
          </p:cNvPr>
          <p:cNvPicPr>
            <a:picLocks noChangeAspect="1"/>
          </p:cNvPicPr>
          <p:nvPr/>
        </p:nvPicPr>
        <p:blipFill rotWithShape="1">
          <a:blip r:embed="rId3"/>
          <a:srcRect l="17414" r="1563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a:extLst>
              <a:ext uri="{FF2B5EF4-FFF2-40B4-BE49-F238E27FC236}">
                <a16:creationId xmlns:a16="http://schemas.microsoft.com/office/drawing/2014/main" id="{3078A57C-6253-F698-51E7-DBD5F72B2FC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7230" y="6060580"/>
            <a:ext cx="2930770" cy="598376"/>
          </a:xfrm>
          <a:prstGeom prst="rect">
            <a:avLst/>
          </a:prstGeom>
        </p:spPr>
      </p:pic>
    </p:spTree>
    <p:extLst>
      <p:ext uri="{BB962C8B-B14F-4D97-AF65-F5344CB8AC3E}">
        <p14:creationId xmlns:p14="http://schemas.microsoft.com/office/powerpoint/2010/main" val="2971875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880886B-02ED-4317-9236-CB60C22CF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C1A4D7-6D43-51C1-8A38-C5890286BA30}"/>
              </a:ext>
            </a:extLst>
          </p:cNvPr>
          <p:cNvSpPr>
            <a:spLocks noGrp="1"/>
          </p:cNvSpPr>
          <p:nvPr>
            <p:ph type="title"/>
          </p:nvPr>
        </p:nvSpPr>
        <p:spPr>
          <a:xfrm>
            <a:off x="640080" y="4419600"/>
            <a:ext cx="10908792" cy="1203960"/>
          </a:xfrm>
        </p:spPr>
        <p:txBody>
          <a:bodyPr vert="horz" lIns="91440" tIns="45720" rIns="91440" bIns="45720" rtlCol="0" anchor="ctr">
            <a:normAutofit/>
          </a:bodyPr>
          <a:lstStyle/>
          <a:p>
            <a:pPr algn="ctr"/>
            <a:r>
              <a:rPr lang="en-US" sz="6000" kern="1200" dirty="0">
                <a:solidFill>
                  <a:schemeClr val="tx1"/>
                </a:solidFill>
                <a:latin typeface="Helvetica" panose="020B0604020202020204" pitchFamily="34" charset="0"/>
                <a:cs typeface="Helvetica" panose="020B0604020202020204" pitchFamily="34" charset="0"/>
              </a:rPr>
              <a:t>Ingredient Cross Utilization</a:t>
            </a:r>
          </a:p>
        </p:txBody>
      </p:sp>
      <p:sp>
        <p:nvSpPr>
          <p:cNvPr id="3" name="Content Placeholder 2">
            <a:extLst>
              <a:ext uri="{FF2B5EF4-FFF2-40B4-BE49-F238E27FC236}">
                <a16:creationId xmlns:a16="http://schemas.microsoft.com/office/drawing/2014/main" id="{AFDA72C4-E7C3-C019-5727-8324B4DB5CC6}"/>
              </a:ext>
            </a:extLst>
          </p:cNvPr>
          <p:cNvSpPr>
            <a:spLocks noGrp="1"/>
          </p:cNvSpPr>
          <p:nvPr>
            <p:ph idx="1"/>
          </p:nvPr>
        </p:nvSpPr>
        <p:spPr>
          <a:xfrm>
            <a:off x="640080" y="5669280"/>
            <a:ext cx="10908792" cy="548640"/>
          </a:xfrm>
        </p:spPr>
        <p:txBody>
          <a:bodyPr vert="horz" lIns="91440" tIns="45720" rIns="91440" bIns="45720" rtlCol="0" anchor="ctr">
            <a:normAutofit/>
          </a:bodyPr>
          <a:lstStyle/>
          <a:p>
            <a:pPr marL="0" indent="0" algn="ctr">
              <a:buNone/>
            </a:pPr>
            <a:r>
              <a:rPr lang="en-US" sz="2000" kern="1200" dirty="0">
                <a:solidFill>
                  <a:schemeClr val="tx1"/>
                </a:solidFill>
                <a:latin typeface="Helvetica" panose="020B0604020202020204" pitchFamily="34" charset="0"/>
                <a:cs typeface="Helvetica" panose="020B0604020202020204" pitchFamily="34" charset="0"/>
              </a:rPr>
              <a:t>Commodity foods</a:t>
            </a:r>
          </a:p>
        </p:txBody>
      </p:sp>
      <p:pic>
        <p:nvPicPr>
          <p:cNvPr id="6" name="Picture 5" descr="curry chicken salad, grapes, carrots, and pita bread in a bento box">
            <a:extLst>
              <a:ext uri="{FF2B5EF4-FFF2-40B4-BE49-F238E27FC236}">
                <a16:creationId xmlns:a16="http://schemas.microsoft.com/office/drawing/2014/main" id="{5477E64D-01E3-053C-4122-8B6981595493}"/>
              </a:ext>
            </a:extLst>
          </p:cNvPr>
          <p:cNvPicPr>
            <a:picLocks noChangeAspect="1"/>
          </p:cNvPicPr>
          <p:nvPr/>
        </p:nvPicPr>
        <p:blipFill rotWithShape="1">
          <a:blip r:embed="rId3"/>
          <a:srcRect l="2997" r="1" b="1"/>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5" name="Picture 4" descr="a wrap with chicken, lettuce, carrots, and sauce wrapped in blue and white checkered paper in a clear clamshell container that is next to an orange">
            <a:extLst>
              <a:ext uri="{FF2B5EF4-FFF2-40B4-BE49-F238E27FC236}">
                <a16:creationId xmlns:a16="http://schemas.microsoft.com/office/drawing/2014/main" id="{7A3C8BBC-3D67-7FE8-C340-A494D95823DE}"/>
              </a:ext>
            </a:extLst>
          </p:cNvPr>
          <p:cNvPicPr>
            <a:picLocks noChangeAspect="1"/>
          </p:cNvPicPr>
          <p:nvPr/>
        </p:nvPicPr>
        <p:blipFill rotWithShape="1">
          <a:blip r:embed="rId4"/>
          <a:srcRect r="1585" b="3"/>
          <a:stretch/>
        </p:blipFill>
        <p:spPr>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
        <p:nvSpPr>
          <p:cNvPr id="9" name="sketch line">
            <a:extLst>
              <a:ext uri="{FF2B5EF4-FFF2-40B4-BE49-F238E27FC236}">
                <a16:creationId xmlns:a16="http://schemas.microsoft.com/office/drawing/2014/main" id="{28C31856-6ABF-41FD-B683-B06E5FFF9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8439"/>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8728FCA8-5CF8-A0C2-06EE-3BD06001C7C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7230" y="6060580"/>
            <a:ext cx="2930770" cy="598376"/>
          </a:xfrm>
          <a:prstGeom prst="rect">
            <a:avLst/>
          </a:prstGeom>
        </p:spPr>
      </p:pic>
    </p:spTree>
    <p:extLst>
      <p:ext uri="{BB962C8B-B14F-4D97-AF65-F5344CB8AC3E}">
        <p14:creationId xmlns:p14="http://schemas.microsoft.com/office/powerpoint/2010/main" val="3946120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81D45-86D5-63E1-1AE4-487EE4744F4E}"/>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Cultural Inclusiveness</a:t>
            </a:r>
          </a:p>
        </p:txBody>
      </p:sp>
      <p:pic>
        <p:nvPicPr>
          <p:cNvPr id="4" name="Content Placeholder 3" descr="a bed of rice with chicken, sauce, and fresh herbs on top, on a tray with milk and grapes">
            <a:extLst>
              <a:ext uri="{FF2B5EF4-FFF2-40B4-BE49-F238E27FC236}">
                <a16:creationId xmlns:a16="http://schemas.microsoft.com/office/drawing/2014/main" id="{BFF1A2BC-048A-9D1B-5E83-9EA4B20B700F}"/>
              </a:ext>
            </a:extLst>
          </p:cNvPr>
          <p:cNvPicPr>
            <a:picLocks noGrp="1" noChangeAspect="1"/>
          </p:cNvPicPr>
          <p:nvPr>
            <p:ph idx="1"/>
          </p:nvPr>
        </p:nvPicPr>
        <p:blipFill>
          <a:blip r:embed="rId3"/>
          <a:stretch>
            <a:fillRect/>
          </a:stretch>
        </p:blipFill>
        <p:spPr>
          <a:xfrm>
            <a:off x="4485892" y="1710606"/>
            <a:ext cx="6527007" cy="4351338"/>
          </a:xfrm>
        </p:spPr>
      </p:pic>
      <p:pic>
        <p:nvPicPr>
          <p:cNvPr id="6" name="Picture 5">
            <a:extLst>
              <a:ext uri="{FF2B5EF4-FFF2-40B4-BE49-F238E27FC236}">
                <a16:creationId xmlns:a16="http://schemas.microsoft.com/office/drawing/2014/main" id="{7379ADC5-906C-55BC-075F-E890F5D5F31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7230" y="6060580"/>
            <a:ext cx="2930770" cy="598376"/>
          </a:xfrm>
          <a:prstGeom prst="rect">
            <a:avLst/>
          </a:prstGeom>
        </p:spPr>
      </p:pic>
    </p:spTree>
    <p:extLst>
      <p:ext uri="{BB962C8B-B14F-4D97-AF65-F5344CB8AC3E}">
        <p14:creationId xmlns:p14="http://schemas.microsoft.com/office/powerpoint/2010/main" val="1704288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A3AD39-D6C2-A21E-64F0-25C483D4043D}"/>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Helvetica" panose="020B0604020202020204" pitchFamily="34" charset="0"/>
                <a:cs typeface="Helvetica" panose="020B0604020202020204" pitchFamily="34" charset="0"/>
              </a:rPr>
              <a:t>Activity</a:t>
            </a:r>
          </a:p>
        </p:txBody>
      </p:sp>
      <p:sp>
        <p:nvSpPr>
          <p:cNvPr id="7" name="Arc 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580F72A-B217-7924-5849-86B6DE4604DB}"/>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 dirty="0">
                <a:latin typeface="Helvetica" panose="020B0604020202020204" pitchFamily="34" charset="0"/>
                <a:ea typeface="+mn-lt"/>
                <a:cs typeface="Helvetica" panose="020B0604020202020204" pitchFamily="34" charset="0"/>
              </a:rPr>
              <a:t>List recipes under components around the room. </a:t>
            </a:r>
            <a:endParaRPr lang="en" dirty="0">
              <a:latin typeface="Helvetica" panose="020B0604020202020204" pitchFamily="34" charset="0"/>
              <a:cs typeface="Helvetica" panose="020B0604020202020204" pitchFamily="34" charset="0"/>
            </a:endParaRPr>
          </a:p>
        </p:txBody>
      </p:sp>
      <p:pic>
        <p:nvPicPr>
          <p:cNvPr id="9" name="Picture 8">
            <a:extLst>
              <a:ext uri="{FF2B5EF4-FFF2-40B4-BE49-F238E27FC236}">
                <a16:creationId xmlns:a16="http://schemas.microsoft.com/office/drawing/2014/main" id="{A9BF3FF7-B12C-8872-C71D-55596E32280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98830" y="6177811"/>
            <a:ext cx="2930770" cy="598376"/>
          </a:xfrm>
          <a:prstGeom prst="rect">
            <a:avLst/>
          </a:prstGeom>
        </p:spPr>
      </p:pic>
    </p:spTree>
    <p:extLst>
      <p:ext uri="{BB962C8B-B14F-4D97-AF65-F5344CB8AC3E}">
        <p14:creationId xmlns:p14="http://schemas.microsoft.com/office/powerpoint/2010/main" val="882885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19144-A9F2-E875-B821-DAB2F1CE7BA0}"/>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dirty="0">
                <a:solidFill>
                  <a:schemeClr val="tx2"/>
                </a:solidFill>
                <a:latin typeface="Helvetica" panose="020B0604020202020204" pitchFamily="34" charset="0"/>
                <a:cs typeface="Helvetica" panose="020B0604020202020204" pitchFamily="34" charset="0"/>
              </a:rPr>
              <a:t>Questions</a:t>
            </a:r>
          </a:p>
        </p:txBody>
      </p:sp>
      <p:pic>
        <p:nvPicPr>
          <p:cNvPr id="7" name="Graphic 6" descr="an icon of a question mark">
            <a:extLst>
              <a:ext uri="{FF2B5EF4-FFF2-40B4-BE49-F238E27FC236}">
                <a16:creationId xmlns:a16="http://schemas.microsoft.com/office/drawing/2014/main" id="{FDEDA68A-ECB5-DA9A-C477-9171B62062E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pic>
        <p:nvPicPr>
          <p:cNvPr id="5" name="Picture 4">
            <a:extLst>
              <a:ext uri="{FF2B5EF4-FFF2-40B4-BE49-F238E27FC236}">
                <a16:creationId xmlns:a16="http://schemas.microsoft.com/office/drawing/2014/main" id="{8CF1C9B0-D3C6-FFA4-4796-5D5CB8881D9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91599" y="5955073"/>
            <a:ext cx="2930770" cy="598376"/>
          </a:xfrm>
          <a:prstGeom prst="rect">
            <a:avLst/>
          </a:prstGeom>
        </p:spPr>
      </p:pic>
    </p:spTree>
    <p:extLst>
      <p:ext uri="{BB962C8B-B14F-4D97-AF65-F5344CB8AC3E}">
        <p14:creationId xmlns:p14="http://schemas.microsoft.com/office/powerpoint/2010/main" val="6765424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4A14DBBA55DC48809AFC08C18A0C39" ma:contentTypeVersion="14" ma:contentTypeDescription="Create a new document." ma:contentTypeScope="" ma:versionID="d6baa5c4ba1fd3aff63453189474c5a3">
  <xsd:schema xmlns:xsd="http://www.w3.org/2001/XMLSchema" xmlns:xs="http://www.w3.org/2001/XMLSchema" xmlns:p="http://schemas.microsoft.com/office/2006/metadata/properties" xmlns:ns2="cd9fb0ce-cc5e-4069-a635-474c35d56436" xmlns:ns3="5546905e-4a60-40fd-8bc3-55b8fdc9a8e5" targetNamespace="http://schemas.microsoft.com/office/2006/metadata/properties" ma:root="true" ma:fieldsID="2112a5b4204d3891abd5a5de297bb6cd" ns2:_="" ns3:_="">
    <xsd:import namespace="cd9fb0ce-cc5e-4069-a635-474c35d56436"/>
    <xsd:import namespace="5546905e-4a60-40fd-8bc3-55b8fdc9a8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fb0ce-cc5e-4069-a635-474c35d5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46905e-4a60-40fd-8bc3-55b8fdc9a8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1049c8e-8eb3-414c-9ed8-4393e1ebb5fb}" ma:internalName="TaxCatchAll" ma:showField="CatchAllData" ma:web="5546905e-4a60-40fd-8bc3-55b8fdc9a8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d9fb0ce-cc5e-4069-a635-474c35d56436">
      <Terms xmlns="http://schemas.microsoft.com/office/infopath/2007/PartnerControls"/>
    </lcf76f155ced4ddcb4097134ff3c332f>
    <TaxCatchAll xmlns="5546905e-4a60-40fd-8bc3-55b8fdc9a8e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5F6B98B-636E-4B1C-A205-0A6E6D4A9EE3}">
  <ds:schemaRefs>
    <ds:schemaRef ds:uri="5546905e-4a60-40fd-8bc3-55b8fdc9a8e5"/>
    <ds:schemaRef ds:uri="cd9fb0ce-cc5e-4069-a635-474c35d564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2A21977-9666-4D7D-B85B-E61B45CEBC4E}">
  <ds:schemaRefs>
    <ds:schemaRef ds:uri="http://schemas.microsoft.com/office/2006/metadata/properties"/>
    <ds:schemaRef ds:uri="http://schemas.microsoft.com/office/infopath/2007/PartnerControls"/>
    <ds:schemaRef ds:uri="http://www.w3.org/XML/1998/namespace"/>
    <ds:schemaRef ds:uri="http://schemas.openxmlformats.org/package/2006/metadata/core-properties"/>
    <ds:schemaRef ds:uri="http://schemas.microsoft.com/office/2006/documentManagement/types"/>
    <ds:schemaRef ds:uri="5546905e-4a60-40fd-8bc3-55b8fdc9a8e5"/>
    <ds:schemaRef ds:uri="http://purl.org/dc/elements/1.1/"/>
    <ds:schemaRef ds:uri="cd9fb0ce-cc5e-4069-a635-474c35d56436"/>
    <ds:schemaRef ds:uri="http://purl.org/dc/dcmitype/"/>
    <ds:schemaRef ds:uri="http://purl.org/dc/terms/"/>
  </ds:schemaRefs>
</ds:datastoreItem>
</file>

<file path=customXml/itemProps3.xml><?xml version="1.0" encoding="utf-8"?>
<ds:datastoreItem xmlns:ds="http://schemas.openxmlformats.org/officeDocument/2006/customXml" ds:itemID="{4A9EAD67-FA33-43B9-88C3-BB8B65590C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TotalTime>
  <Words>1712</Words>
  <Application>Microsoft Office PowerPoint</Application>
  <PresentationFormat>Widescreen</PresentationFormat>
  <Paragraphs>193</Paragraphs>
  <Slides>25</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Arial,Sans-Serif</vt:lpstr>
      <vt:lpstr>Calibri</vt:lpstr>
      <vt:lpstr>Calibri Light</vt:lpstr>
      <vt:lpstr>Courier New</vt:lpstr>
      <vt:lpstr>Helvetica</vt:lpstr>
      <vt:lpstr>Wingdings</vt:lpstr>
      <vt:lpstr>Office Theme</vt:lpstr>
      <vt:lpstr>Menu Planning</vt:lpstr>
      <vt:lpstr>USDA Funding and Non-Discrimination Statements:</vt:lpstr>
      <vt:lpstr>Objectives</vt:lpstr>
      <vt:lpstr>Menu Planning</vt:lpstr>
      <vt:lpstr>Meet the Guidelines</vt:lpstr>
      <vt:lpstr>Nutrition Integrity</vt:lpstr>
      <vt:lpstr>Lunch</vt:lpstr>
      <vt:lpstr>Meat/Meat Alternates/Entrees</vt:lpstr>
      <vt:lpstr>Lunch Grain Sides</vt:lpstr>
      <vt:lpstr>Lunch Fruits</vt:lpstr>
      <vt:lpstr>Lunch Vegetables</vt:lpstr>
      <vt:lpstr>Breakfast</vt:lpstr>
      <vt:lpstr>Menu Considerations Beyond Nutrition</vt:lpstr>
      <vt:lpstr>Flavorful</vt:lpstr>
      <vt:lpstr>Colors</vt:lpstr>
      <vt:lpstr>Textures</vt:lpstr>
      <vt:lpstr>Shapes</vt:lpstr>
      <vt:lpstr>Protein Variety</vt:lpstr>
      <vt:lpstr>Ingredient Quality</vt:lpstr>
      <vt:lpstr>Seasonality</vt:lpstr>
      <vt:lpstr>Scratch Cooking vs Convenience</vt:lpstr>
      <vt:lpstr>Ingredient Cross Utilization</vt:lpstr>
      <vt:lpstr>Cultural Inclusiveness</vt:lpstr>
      <vt:lpstr>Activity</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Menu Planning</dc:title>
  <dc:subject>Menu Planning</dc:subject>
  <dc:creator>VDOE</dc:creator>
  <cp:keywords>menu planning; menu considerations; scratch cooking</cp:keywords>
  <cp:lastModifiedBy>Stansfield, Katelynn (DOE)</cp:lastModifiedBy>
  <cp:revision>14</cp:revision>
  <dcterms:created xsi:type="dcterms:W3CDTF">2024-04-08T17:13:31Z</dcterms:created>
  <dcterms:modified xsi:type="dcterms:W3CDTF">2024-09-25T14:55:28Z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