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6" r:id="rId5"/>
    <p:sldId id="458" r:id="rId6"/>
    <p:sldId id="288"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74" r:id="rId20"/>
    <p:sldId id="269" r:id="rId21"/>
    <p:sldId id="270" r:id="rId22"/>
    <p:sldId id="271" r:id="rId23"/>
    <p:sldId id="272" r:id="rId24"/>
    <p:sldId id="273" r:id="rId25"/>
    <p:sldId id="275" r:id="rId26"/>
    <p:sldId id="276" r:id="rId27"/>
    <p:sldId id="277" r:id="rId28"/>
    <p:sldId id="278" r:id="rId29"/>
    <p:sldId id="283" r:id="rId30"/>
    <p:sldId id="279" r:id="rId31"/>
    <p:sldId id="280" r:id="rId32"/>
    <p:sldId id="281" r:id="rId33"/>
    <p:sldId id="284" r:id="rId34"/>
    <p:sldId id="282" r:id="rId35"/>
    <p:sldId id="285" r:id="rId36"/>
    <p:sldId id="286" r:id="rId37"/>
    <p:sldId id="287" r:id="rId38"/>
    <p:sldId id="289" r:id="rId39"/>
    <p:sldId id="291" r:id="rId40"/>
    <p:sldId id="292" r:id="rId41"/>
    <p:sldId id="29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798C58-A915-684C-554B-9473525953FF}" name="Stansfield, Katelynn (DOE)" initials="S(" userId="S::katelynn.stansfield@doe.virginia.gov::64535879-2e52-4a64-8998-7b65b0cf71c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E2DDFA-A84F-AA99-DC40-3719E426205A}" v="1" dt="2024-05-02T14:24:56.455"/>
    <p1510:client id="{ED501363-A695-8306-CCDA-73BF8361B3F4}" v="3" dt="2024-05-02T16:58:24.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04" autoAdjust="0"/>
    <p:restoredTop sz="68234" autoAdjust="0"/>
  </p:normalViewPr>
  <p:slideViewPr>
    <p:cSldViewPr snapToGrid="0">
      <p:cViewPr varScale="1">
        <p:scale>
          <a:sx n="75" d="100"/>
          <a:sy n="75" d="100"/>
        </p:scale>
        <p:origin x="1632" y="72"/>
      </p:cViewPr>
      <p:guideLst/>
    </p:cSldViewPr>
  </p:slideViewPr>
  <p:outlineViewPr>
    <p:cViewPr>
      <p:scale>
        <a:sx n="33" d="100"/>
        <a:sy n="33" d="100"/>
      </p:scale>
      <p:origin x="0" y="-421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CCB0DC-9CCE-4EBE-A1CE-7C8B9D1FBFEE}"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8529AB-7364-450D-AC55-0C96A5CF392B}" type="slidenum">
              <a:t>‹#›</a:t>
            </a:fld>
            <a:endParaRPr lang="en-US"/>
          </a:p>
        </p:txBody>
      </p:sp>
    </p:spTree>
    <p:extLst>
      <p:ext uri="{BB962C8B-B14F-4D97-AF65-F5344CB8AC3E}">
        <p14:creationId xmlns:p14="http://schemas.microsoft.com/office/powerpoint/2010/main" val="340678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buFont typeface="Arial" panose="020B0604020202020204" pitchFamily="34" charset="0"/>
              <a:buChar char="•"/>
            </a:pPr>
            <a:r>
              <a:rPr lang="en" dirty="0">
                <a:latin typeface="Arial" panose="020B0604020202020204" pitchFamily="34" charset="0"/>
                <a:cs typeface="Arial" panose="020B0604020202020204" pitchFamily="34" charset="0"/>
              </a:rPr>
              <a:t>Discussing nutrition teaches the why behind the regulations and also helps you!</a:t>
            </a:r>
            <a:endParaRPr lang="en-US" dirty="0">
              <a:latin typeface="Arial" panose="020B0604020202020204" pitchFamily="34" charset="0"/>
              <a:cs typeface="Arial" panose="020B0604020202020204" pitchFamily="34" charset="0"/>
            </a:endParaRPr>
          </a:p>
          <a:p>
            <a:pPr marL="171450" lvl="1" indent="-171450">
              <a:buFont typeface="Arial" panose="020B0604020202020204" pitchFamily="34" charset="0"/>
              <a:buChar char="•"/>
            </a:pPr>
            <a:r>
              <a:rPr lang="en" dirty="0">
                <a:latin typeface="Arial" panose="020B0604020202020204" pitchFamily="34" charset="0"/>
                <a:cs typeface="Arial" panose="020B0604020202020204" pitchFamily="34" charset="0"/>
              </a:rPr>
              <a:t>Importance of role modeling</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3</a:t>
            </a:fld>
            <a:endParaRPr lang="en-US"/>
          </a:p>
        </p:txBody>
      </p:sp>
    </p:spTree>
    <p:extLst>
      <p:ext uri="{BB962C8B-B14F-4D97-AF65-F5344CB8AC3E}">
        <p14:creationId xmlns:p14="http://schemas.microsoft.com/office/powerpoint/2010/main" val="12953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Stats are from the DGA</a:t>
            </a:r>
          </a:p>
          <a:p>
            <a:endParaRPr lang="en-US"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The Centers for Disease Control and Prevention (CDC) projects that if trends continue, 1 in 3 Americans will have diabetes by 2050</a:t>
            </a:r>
          </a:p>
          <a:p>
            <a:endParaRPr lang="en"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Diabetes type 1 and type 2 come from different causes: In type 1 diabetes, the pancreas does not make insulin, because the body's immune system attacks cells in the pancreas that make insulin. In type 2 diabetes, the pancreas makes less insulin than it used to, and your body becomes resistant to insulin. This is usually caused by weight gain. Type 2 diabetes is far more common than type 1.</a:t>
            </a:r>
          </a:p>
        </p:txBody>
      </p:sp>
      <p:sp>
        <p:nvSpPr>
          <p:cNvPr id="4" name="Slide Number Placeholder 3"/>
          <p:cNvSpPr>
            <a:spLocks noGrp="1"/>
          </p:cNvSpPr>
          <p:nvPr>
            <p:ph type="sldNum" sz="quarter" idx="5"/>
          </p:nvPr>
        </p:nvSpPr>
        <p:spPr/>
        <p:txBody>
          <a:bodyPr/>
          <a:lstStyle/>
          <a:p>
            <a:fld id="{0A8529AB-7364-450D-AC55-0C96A5CF392B}" type="slidenum">
              <a:rPr lang="en-US"/>
              <a:t>4</a:t>
            </a:fld>
            <a:endParaRPr lang="en-US"/>
          </a:p>
        </p:txBody>
      </p:sp>
    </p:spTree>
    <p:extLst>
      <p:ext uri="{BB962C8B-B14F-4D97-AF65-F5344CB8AC3E}">
        <p14:creationId xmlns:p14="http://schemas.microsoft.com/office/powerpoint/2010/main" val="3408663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Heart disease and stroke, some types of cancer, and type 2 diabetes are diet related diseases. Colorectal cancer, which is diet related, is the third leading cause of cancer deaths.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Other factors impact these illnesses such as genetics and lifestyle factors, but a nutritious diet can help to prevent them. Genetic predisposition does not mean you cannot prevent an illness.</a:t>
            </a:r>
          </a:p>
        </p:txBody>
      </p:sp>
      <p:sp>
        <p:nvSpPr>
          <p:cNvPr id="4" name="Slide Number Placeholder 3"/>
          <p:cNvSpPr>
            <a:spLocks noGrp="1"/>
          </p:cNvSpPr>
          <p:nvPr>
            <p:ph type="sldNum" sz="quarter" idx="5"/>
          </p:nvPr>
        </p:nvSpPr>
        <p:spPr/>
        <p:txBody>
          <a:bodyPr/>
          <a:lstStyle/>
          <a:p>
            <a:fld id="{0A8529AB-7364-450D-AC55-0C96A5CF392B}" type="slidenum">
              <a:rPr lang="en-US"/>
              <a:t>5</a:t>
            </a:fld>
            <a:endParaRPr lang="en-US"/>
          </a:p>
        </p:txBody>
      </p:sp>
    </p:spTree>
    <p:extLst>
      <p:ext uri="{BB962C8B-B14F-4D97-AF65-F5344CB8AC3E}">
        <p14:creationId xmlns:p14="http://schemas.microsoft.com/office/powerpoint/2010/main" val="3614143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List from National Center for Chronic Disease Prevention and Health Promotion (NCCDPHP)</a:t>
            </a:r>
          </a:p>
        </p:txBody>
      </p:sp>
      <p:sp>
        <p:nvSpPr>
          <p:cNvPr id="4" name="Slide Number Placeholder 3"/>
          <p:cNvSpPr>
            <a:spLocks noGrp="1"/>
          </p:cNvSpPr>
          <p:nvPr>
            <p:ph type="sldNum" sz="quarter" idx="5"/>
          </p:nvPr>
        </p:nvSpPr>
        <p:spPr/>
        <p:txBody>
          <a:bodyPr/>
          <a:lstStyle/>
          <a:p>
            <a:fld id="{0A8529AB-7364-450D-AC55-0C96A5CF392B}" type="slidenum">
              <a:rPr lang="en-US"/>
              <a:t>6</a:t>
            </a:fld>
            <a:endParaRPr lang="en-US"/>
          </a:p>
        </p:txBody>
      </p:sp>
    </p:spTree>
    <p:extLst>
      <p:ext uri="{BB962C8B-B14F-4D97-AF65-F5344CB8AC3E}">
        <p14:creationId xmlns:p14="http://schemas.microsoft.com/office/powerpoint/2010/main" val="884291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MyPlate reflects recommendations found in the Dietary Guidelines for Americans.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Describe Dietary Guidelines.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we go through food groups, recommendations should sound familiar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Take the quiz</a:t>
            </a:r>
          </a:p>
        </p:txBody>
      </p:sp>
      <p:sp>
        <p:nvSpPr>
          <p:cNvPr id="4" name="Slide Number Placeholder 3"/>
          <p:cNvSpPr>
            <a:spLocks noGrp="1"/>
          </p:cNvSpPr>
          <p:nvPr>
            <p:ph type="sldNum" sz="quarter" idx="5"/>
          </p:nvPr>
        </p:nvSpPr>
        <p:spPr/>
        <p:txBody>
          <a:bodyPr/>
          <a:lstStyle/>
          <a:p>
            <a:fld id="{0A8529AB-7364-450D-AC55-0C96A5CF392B}" type="slidenum">
              <a:t>7</a:t>
            </a:fld>
            <a:endParaRPr lang="en-US"/>
          </a:p>
        </p:txBody>
      </p:sp>
    </p:spTree>
    <p:extLst>
      <p:ext uri="{BB962C8B-B14F-4D97-AF65-F5344CB8AC3E}">
        <p14:creationId xmlns:p14="http://schemas.microsoft.com/office/powerpoint/2010/main" val="2792387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It is recommended that you should eat at least 3 cups/day. 2 cups leafy greens = 1 cup.</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Currently, 90% of Americans do not meet guidelines (~3 cups/day).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vegetable most commonly consumed is white potatoes.</a:t>
            </a:r>
          </a:p>
        </p:txBody>
      </p:sp>
      <p:sp>
        <p:nvSpPr>
          <p:cNvPr id="4" name="Slide Number Placeholder 3"/>
          <p:cNvSpPr>
            <a:spLocks noGrp="1"/>
          </p:cNvSpPr>
          <p:nvPr>
            <p:ph type="sldNum" sz="quarter" idx="5"/>
          </p:nvPr>
        </p:nvSpPr>
        <p:spPr/>
        <p:txBody>
          <a:bodyPr/>
          <a:lstStyle/>
          <a:p>
            <a:fld id="{0A8529AB-7364-450D-AC55-0C96A5CF392B}" type="slidenum">
              <a:t>8</a:t>
            </a:fld>
            <a:endParaRPr lang="en-US"/>
          </a:p>
        </p:txBody>
      </p:sp>
    </p:spTree>
    <p:extLst>
      <p:ext uri="{BB962C8B-B14F-4D97-AF65-F5344CB8AC3E}">
        <p14:creationId xmlns:p14="http://schemas.microsoft.com/office/powerpoint/2010/main" val="602103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dirty="0">
                <a:latin typeface="Arial" panose="020B0604020202020204" pitchFamily="34" charset="0"/>
                <a:cs typeface="Arial" panose="020B0604020202020204" pitchFamily="34" charset="0"/>
              </a:rPr>
              <a:t>Each color = different phytonutrient</a:t>
            </a:r>
            <a:endParaRPr lang="en-US"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Phytonutrients: Important antioxidant compounds found in plants – that help your body fight these diseases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t>9</a:t>
            </a:fld>
            <a:endParaRPr lang="en-US"/>
          </a:p>
        </p:txBody>
      </p:sp>
    </p:spTree>
    <p:extLst>
      <p:ext uri="{BB962C8B-B14F-4D97-AF65-F5344CB8AC3E}">
        <p14:creationId xmlns:p14="http://schemas.microsoft.com/office/powerpoint/2010/main" val="2288780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List example vegetables in the subgroups and benefits from each</a:t>
            </a:r>
          </a:p>
        </p:txBody>
      </p:sp>
      <p:sp>
        <p:nvSpPr>
          <p:cNvPr id="4" name="Slide Number Placeholder 3"/>
          <p:cNvSpPr>
            <a:spLocks noGrp="1"/>
          </p:cNvSpPr>
          <p:nvPr>
            <p:ph type="sldNum" sz="quarter" idx="5"/>
          </p:nvPr>
        </p:nvSpPr>
        <p:spPr/>
        <p:txBody>
          <a:bodyPr/>
          <a:lstStyle/>
          <a:p>
            <a:fld id="{0A8529AB-7364-450D-AC55-0C96A5CF392B}" type="slidenum">
              <a:rPr lang="en-US"/>
              <a:t>10</a:t>
            </a:fld>
            <a:endParaRPr lang="en-US"/>
          </a:p>
        </p:txBody>
      </p:sp>
    </p:spTree>
    <p:extLst>
      <p:ext uri="{BB962C8B-B14F-4D97-AF65-F5344CB8AC3E}">
        <p14:creationId xmlns:p14="http://schemas.microsoft.com/office/powerpoint/2010/main" val="1435056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5"/>
            <a:r>
              <a:rPr lang="en" dirty="0">
                <a:latin typeface="Arial" panose="020B0604020202020204" pitchFamily="34" charset="0"/>
                <a:cs typeface="Arial" panose="020B0604020202020204" pitchFamily="34" charset="0"/>
              </a:rPr>
              <a:t>Fresh is best for flavor</a:t>
            </a:r>
            <a:endParaRPr lang="en-US"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Frozen can be highest in nutrients</a:t>
            </a:r>
            <a:endParaRPr lang="en-US"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Canned most economical and shelf stable</a:t>
            </a:r>
            <a:endParaRPr lang="en-US"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Ultra-processed snack foods that say “made with real vegetables” do not count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11</a:t>
            </a:fld>
            <a:endParaRPr lang="en-US"/>
          </a:p>
        </p:txBody>
      </p:sp>
    </p:spTree>
    <p:extLst>
      <p:ext uri="{BB962C8B-B14F-4D97-AF65-F5344CB8AC3E}">
        <p14:creationId xmlns:p14="http://schemas.microsoft.com/office/powerpoint/2010/main" val="212679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It is recommended that you should eat at least 2 cups/day. ¼ cup dried = ½ cup.</a:t>
            </a:r>
          </a:p>
          <a:p>
            <a:endParaRPr lang="en"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80% of Americans do not eat the recommended amount</a:t>
            </a: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 dirty="0">
                <a:latin typeface="Arial" panose="020B0604020202020204" pitchFamily="34" charset="0"/>
                <a:cs typeface="Arial" panose="020B0604020202020204" pitchFamily="34" charset="0"/>
              </a:rPr>
              <a:t>60% comes from fresh, canned, frozen, or dried fruit, and JUICE!</a:t>
            </a: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 dirty="0">
                <a:latin typeface="Arial" panose="020B0604020202020204" pitchFamily="34" charset="0"/>
                <a:cs typeface="Arial" panose="020B0604020202020204" pitchFamily="34" charset="0"/>
              </a:rPr>
              <a:t>Remaining 40% comes from pastries, puddings, popsicles, fruit snacks, or ice creams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t>12</a:t>
            </a:fld>
            <a:endParaRPr lang="en-US"/>
          </a:p>
        </p:txBody>
      </p:sp>
    </p:spTree>
    <p:extLst>
      <p:ext uri="{BB962C8B-B14F-4D97-AF65-F5344CB8AC3E}">
        <p14:creationId xmlns:p14="http://schemas.microsoft.com/office/powerpoint/2010/main" val="131386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Watch for sugars in frozen, canned, and dried varieties. Look for canned in juice.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Limit juice to 1 cup or less per day (half of the recommended amount of total fruit). Juice is missing fiber and other vitamins and minerals.</a:t>
            </a:r>
          </a:p>
        </p:txBody>
      </p:sp>
      <p:sp>
        <p:nvSpPr>
          <p:cNvPr id="4" name="Slide Number Placeholder 3"/>
          <p:cNvSpPr>
            <a:spLocks noGrp="1"/>
          </p:cNvSpPr>
          <p:nvPr>
            <p:ph type="sldNum" sz="quarter" idx="5"/>
          </p:nvPr>
        </p:nvSpPr>
        <p:spPr/>
        <p:txBody>
          <a:bodyPr/>
          <a:lstStyle/>
          <a:p>
            <a:fld id="{0A8529AB-7364-450D-AC55-0C96A5CF392B}" type="slidenum">
              <a:t>14</a:t>
            </a:fld>
            <a:endParaRPr lang="en-US"/>
          </a:p>
        </p:txBody>
      </p:sp>
    </p:spTree>
    <p:extLst>
      <p:ext uri="{BB962C8B-B14F-4D97-AF65-F5344CB8AC3E}">
        <p14:creationId xmlns:p14="http://schemas.microsoft.com/office/powerpoint/2010/main" val="113181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 dirty="0">
                <a:latin typeface="Arial" panose="020B0604020202020204" pitchFamily="34" charset="0"/>
                <a:cs typeface="Arial" panose="020B0604020202020204" pitchFamily="34" charset="0"/>
              </a:rPr>
              <a:t>Make half of your grains whole grain!</a:t>
            </a:r>
          </a:p>
          <a:p>
            <a:pPr marL="171450" indent="-171450">
              <a:buFont typeface="Arial" panose="020B0604020202020204" pitchFamily="34" charset="0"/>
              <a:buChar char="•"/>
            </a:pPr>
            <a:r>
              <a:rPr lang="en" dirty="0">
                <a:latin typeface="Arial" panose="020B0604020202020204" pitchFamily="34" charset="0"/>
                <a:cs typeface="Arial" panose="020B0604020202020204" pitchFamily="34" charset="0"/>
              </a:rPr>
              <a:t>How much?</a:t>
            </a:r>
          </a:p>
          <a:p>
            <a:pPr marL="628650" lvl="1" indent="-171450">
              <a:buFont typeface="Courier New" panose="02070309020205020404" pitchFamily="49" charset="0"/>
              <a:buChar char="o"/>
            </a:pPr>
            <a:r>
              <a:rPr lang="en" dirty="0">
                <a:latin typeface="Arial" panose="020B0604020202020204" pitchFamily="34" charset="0"/>
                <a:cs typeface="Arial" panose="020B0604020202020204" pitchFamily="34" charset="0"/>
              </a:rPr>
              <a:t>½ cup grain is a serving or 1 slice of bread</a:t>
            </a:r>
          </a:p>
          <a:p>
            <a:pPr marL="171450" lvl="4" indent="-171450">
              <a:buFont typeface="Arial" panose="020B0604020202020204" pitchFamily="34" charset="0"/>
              <a:buChar char="•"/>
            </a:pPr>
            <a:r>
              <a:rPr lang="en" dirty="0">
                <a:latin typeface="Arial" panose="020B0604020202020204" pitchFamily="34" charset="0"/>
                <a:cs typeface="Arial" panose="020B0604020202020204" pitchFamily="34" charset="0"/>
              </a:rPr>
              <a:t>Most meet recommendations for total grain intake</a:t>
            </a:r>
            <a:endParaRPr lang="en-US" dirty="0">
              <a:latin typeface="Arial" panose="020B0604020202020204" pitchFamily="34" charset="0"/>
              <a:cs typeface="Arial" panose="020B0604020202020204" pitchFamily="34" charset="0"/>
            </a:endParaRPr>
          </a:p>
          <a:p>
            <a:pPr marL="171450" lvl="4" indent="-171450">
              <a:buFont typeface="Arial" panose="020B0604020202020204" pitchFamily="34" charset="0"/>
              <a:buChar char="•"/>
            </a:pPr>
            <a:r>
              <a:rPr lang="en" dirty="0">
                <a:latin typeface="Arial" panose="020B0604020202020204" pitchFamily="34" charset="0"/>
                <a:cs typeface="Arial" panose="020B0604020202020204" pitchFamily="34" charset="0"/>
              </a:rPr>
              <a:t>2% meet recommendations for whole grains</a:t>
            </a:r>
            <a:endParaRPr lang="en-US" dirty="0">
              <a:latin typeface="Arial" panose="020B0604020202020204" pitchFamily="34" charset="0"/>
              <a:cs typeface="Arial" panose="020B0604020202020204" pitchFamily="34" charset="0"/>
            </a:endParaRPr>
          </a:p>
          <a:p>
            <a:pPr marL="171450" lvl="4" indent="-171450">
              <a:buFont typeface="Arial" panose="020B0604020202020204" pitchFamily="34" charset="0"/>
              <a:buChar char="•"/>
            </a:pPr>
            <a:r>
              <a:rPr lang="en" dirty="0">
                <a:latin typeface="Arial" panose="020B0604020202020204" pitchFamily="34" charset="0"/>
                <a:cs typeface="Arial" panose="020B0604020202020204" pitchFamily="34" charset="0"/>
              </a:rPr>
              <a:t>74% exceed limits for refined grains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t>15</a:t>
            </a:fld>
            <a:endParaRPr lang="en-US"/>
          </a:p>
        </p:txBody>
      </p:sp>
    </p:spTree>
    <p:extLst>
      <p:ext uri="{BB962C8B-B14F-4D97-AF65-F5344CB8AC3E}">
        <p14:creationId xmlns:p14="http://schemas.microsoft.com/office/powerpoint/2010/main" val="2614879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latin typeface="Arial" panose="020B0604020202020204" pitchFamily="34" charset="0"/>
                <a:cs typeface="Arial" panose="020B0604020202020204" pitchFamily="34" charset="0"/>
              </a:rPr>
              <a:t>Bran and fiber slow the breakdown of starch into glucose—thus maintaining a steady blood sugar rather than causing sharp spikes.</a:t>
            </a:r>
          </a:p>
          <a:p>
            <a:pPr marL="285750" indent="-285750">
              <a:buFont typeface="Arial"/>
              <a:buChar char="•"/>
            </a:pPr>
            <a:r>
              <a:rPr lang="en-US" dirty="0">
                <a:latin typeface="Arial" panose="020B0604020202020204" pitchFamily="34" charset="0"/>
                <a:cs typeface="Arial" panose="020B0604020202020204" pitchFamily="34" charset="0"/>
              </a:rPr>
              <a:t>Fiber helps lower cholesterol as well as move waste through the digestive tract.</a:t>
            </a:r>
          </a:p>
          <a:p>
            <a:pPr marL="285750" indent="-285750">
              <a:buFont typeface="Arial"/>
              <a:buChar char="•"/>
            </a:pPr>
            <a:r>
              <a:rPr lang="en-US" dirty="0">
                <a:latin typeface="Arial" panose="020B0604020202020204" pitchFamily="34" charset="0"/>
                <a:cs typeface="Arial" panose="020B0604020202020204" pitchFamily="34" charset="0"/>
              </a:rPr>
              <a:t>Fiber may also help prevent the formation of small blood clots that can trigger heart attacks or strokes.</a:t>
            </a:r>
          </a:p>
          <a:p>
            <a:pPr marL="285750" indent="-285750">
              <a:buFont typeface="Arial"/>
              <a:buChar char="•"/>
            </a:pPr>
            <a:r>
              <a:rPr lang="en-US" dirty="0">
                <a:latin typeface="Arial" panose="020B0604020202020204" pitchFamily="34" charset="0"/>
                <a:cs typeface="Arial" panose="020B0604020202020204" pitchFamily="34" charset="0"/>
              </a:rPr>
              <a:t>Phytonutrients and essential minerals such as magnesium, selenium and copper found in whole grains may protect against some cancers</a:t>
            </a:r>
          </a:p>
        </p:txBody>
      </p:sp>
      <p:sp>
        <p:nvSpPr>
          <p:cNvPr id="4" name="Slide Number Placeholder 3"/>
          <p:cNvSpPr>
            <a:spLocks noGrp="1"/>
          </p:cNvSpPr>
          <p:nvPr>
            <p:ph type="sldNum" sz="quarter" idx="5"/>
          </p:nvPr>
        </p:nvSpPr>
        <p:spPr/>
        <p:txBody>
          <a:bodyPr/>
          <a:lstStyle/>
          <a:p>
            <a:fld id="{0A8529AB-7364-450D-AC55-0C96A5CF392B}" type="slidenum">
              <a:t>17</a:t>
            </a:fld>
            <a:endParaRPr lang="en-US"/>
          </a:p>
        </p:txBody>
      </p:sp>
    </p:spTree>
    <p:extLst>
      <p:ext uri="{BB962C8B-B14F-4D97-AF65-F5344CB8AC3E}">
        <p14:creationId xmlns:p14="http://schemas.microsoft.com/office/powerpoint/2010/main" val="2163048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3 cups a day (but more is not better!)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Excess dairy for men is correlated with increased prostate cancer risk.</a:t>
            </a:r>
          </a:p>
        </p:txBody>
      </p:sp>
      <p:sp>
        <p:nvSpPr>
          <p:cNvPr id="4" name="Slide Number Placeholder 3"/>
          <p:cNvSpPr>
            <a:spLocks noGrp="1"/>
          </p:cNvSpPr>
          <p:nvPr>
            <p:ph type="sldNum" sz="quarter" idx="5"/>
          </p:nvPr>
        </p:nvSpPr>
        <p:spPr/>
        <p:txBody>
          <a:bodyPr/>
          <a:lstStyle/>
          <a:p>
            <a:fld id="{0A8529AB-7364-450D-AC55-0C96A5CF392B}" type="slidenum">
              <a:t>18</a:t>
            </a:fld>
            <a:endParaRPr lang="en-US"/>
          </a:p>
        </p:txBody>
      </p:sp>
    </p:spTree>
    <p:extLst>
      <p:ext uri="{BB962C8B-B14F-4D97-AF65-F5344CB8AC3E}">
        <p14:creationId xmlns:p14="http://schemas.microsoft.com/office/powerpoint/2010/main" val="4135908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13 essential nutrients: protein, calcium, phosphorus, vitamin A, vitamin D, riboflavin (B2), niacin (B3), pantothenic acid (B5), cobalamin (B12), iodine, potassium, selenium and zinc</a:t>
            </a:r>
            <a:r>
              <a:rPr lang="en-US" b="1"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19</a:t>
            </a:fld>
            <a:endParaRPr lang="en-US"/>
          </a:p>
        </p:txBody>
      </p:sp>
    </p:spTree>
    <p:extLst>
      <p:ext uri="{BB962C8B-B14F-4D97-AF65-F5344CB8AC3E}">
        <p14:creationId xmlns:p14="http://schemas.microsoft.com/office/powerpoint/2010/main" val="3863502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Evaluate your own diet for saturated fat intake when selecting fat content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Dairy substitutes are not all created equal. Soy milk is nutritionally most similar to cow's milk. Many others are fortified with calcium and vitamin D.</a:t>
            </a:r>
          </a:p>
        </p:txBody>
      </p:sp>
      <p:sp>
        <p:nvSpPr>
          <p:cNvPr id="4" name="Slide Number Placeholder 3"/>
          <p:cNvSpPr>
            <a:spLocks noGrp="1"/>
          </p:cNvSpPr>
          <p:nvPr>
            <p:ph type="sldNum" sz="quarter" idx="5"/>
          </p:nvPr>
        </p:nvSpPr>
        <p:spPr/>
        <p:txBody>
          <a:bodyPr/>
          <a:lstStyle/>
          <a:p>
            <a:fld id="{0A8529AB-7364-450D-AC55-0C96A5CF392B}" type="slidenum">
              <a:rPr lang="en-US"/>
              <a:t>20</a:t>
            </a:fld>
            <a:endParaRPr lang="en-US"/>
          </a:p>
        </p:txBody>
      </p:sp>
    </p:spTree>
    <p:extLst>
      <p:ext uri="{BB962C8B-B14F-4D97-AF65-F5344CB8AC3E}">
        <p14:creationId xmlns:p14="http://schemas.microsoft.com/office/powerpoint/2010/main" val="440505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Intakes of total protein are close to target amounts, but most Americans do not meet recommendations for specific protein subgroups.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Majority of intake is from red meat, poultry, refined grains, dairy, and processed meats.</a:t>
            </a:r>
          </a:p>
        </p:txBody>
      </p:sp>
      <p:sp>
        <p:nvSpPr>
          <p:cNvPr id="4" name="Slide Number Placeholder 3"/>
          <p:cNvSpPr>
            <a:spLocks noGrp="1"/>
          </p:cNvSpPr>
          <p:nvPr>
            <p:ph type="sldNum" sz="quarter" idx="5"/>
          </p:nvPr>
        </p:nvSpPr>
        <p:spPr/>
        <p:txBody>
          <a:bodyPr/>
          <a:lstStyle/>
          <a:p>
            <a:fld id="{0A8529AB-7364-450D-AC55-0C96A5CF392B}" type="slidenum">
              <a:rPr lang="en-US"/>
              <a:t>21</a:t>
            </a:fld>
            <a:endParaRPr lang="en-US"/>
          </a:p>
        </p:txBody>
      </p:sp>
    </p:spTree>
    <p:extLst>
      <p:ext uri="{BB962C8B-B14F-4D97-AF65-F5344CB8AC3E}">
        <p14:creationId xmlns:p14="http://schemas.microsoft.com/office/powerpoint/2010/main" val="46384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Contrary to popular belief, you most likely do not need more protein. Manufacturers are fortifying many foods with protein and it is unnecessary! Protein water, for example</a:t>
            </a:r>
          </a:p>
        </p:txBody>
      </p:sp>
      <p:sp>
        <p:nvSpPr>
          <p:cNvPr id="4" name="Slide Number Placeholder 3"/>
          <p:cNvSpPr>
            <a:spLocks noGrp="1"/>
          </p:cNvSpPr>
          <p:nvPr>
            <p:ph type="sldNum" sz="quarter" idx="5"/>
          </p:nvPr>
        </p:nvSpPr>
        <p:spPr/>
        <p:txBody>
          <a:bodyPr/>
          <a:lstStyle/>
          <a:p>
            <a:fld id="{0A8529AB-7364-450D-AC55-0C96A5CF392B}" type="slidenum">
              <a:rPr lang="en-US"/>
              <a:t>22</a:t>
            </a:fld>
            <a:endParaRPr lang="en-US"/>
          </a:p>
        </p:txBody>
      </p:sp>
    </p:spTree>
    <p:extLst>
      <p:ext uri="{BB962C8B-B14F-4D97-AF65-F5344CB8AC3E}">
        <p14:creationId xmlns:p14="http://schemas.microsoft.com/office/powerpoint/2010/main" val="200331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Protein is made of amino acids. They are the building blocks of protein.</a:t>
            </a:r>
          </a:p>
        </p:txBody>
      </p:sp>
      <p:sp>
        <p:nvSpPr>
          <p:cNvPr id="4" name="Slide Number Placeholder 3"/>
          <p:cNvSpPr>
            <a:spLocks noGrp="1"/>
          </p:cNvSpPr>
          <p:nvPr>
            <p:ph type="sldNum" sz="quarter" idx="5"/>
          </p:nvPr>
        </p:nvSpPr>
        <p:spPr/>
        <p:txBody>
          <a:bodyPr/>
          <a:lstStyle/>
          <a:p>
            <a:fld id="{0A8529AB-7364-450D-AC55-0C96A5CF392B}" type="slidenum">
              <a:rPr lang="en-US"/>
              <a:t>23</a:t>
            </a:fld>
            <a:endParaRPr lang="en-US"/>
          </a:p>
        </p:txBody>
      </p:sp>
    </p:spTree>
    <p:extLst>
      <p:ext uri="{BB962C8B-B14F-4D97-AF65-F5344CB8AC3E}">
        <p14:creationId xmlns:p14="http://schemas.microsoft.com/office/powerpoint/2010/main" val="4076323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Pair protein with carbohydrates to helps control blood sugar</a:t>
            </a:r>
          </a:p>
        </p:txBody>
      </p:sp>
      <p:sp>
        <p:nvSpPr>
          <p:cNvPr id="4" name="Slide Number Placeholder 3"/>
          <p:cNvSpPr>
            <a:spLocks noGrp="1"/>
          </p:cNvSpPr>
          <p:nvPr>
            <p:ph type="sldNum" sz="quarter" idx="5"/>
          </p:nvPr>
        </p:nvSpPr>
        <p:spPr/>
        <p:txBody>
          <a:bodyPr/>
          <a:lstStyle/>
          <a:p>
            <a:fld id="{0A8529AB-7364-450D-AC55-0C96A5CF392B}" type="slidenum">
              <a:rPr lang="en-US"/>
              <a:t>24</a:t>
            </a:fld>
            <a:endParaRPr lang="en-US"/>
          </a:p>
        </p:txBody>
      </p:sp>
    </p:spTree>
    <p:extLst>
      <p:ext uri="{BB962C8B-B14F-4D97-AF65-F5344CB8AC3E}">
        <p14:creationId xmlns:p14="http://schemas.microsoft.com/office/powerpoint/2010/main" val="283816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dirty="0">
                <a:latin typeface="Arial" panose="020B0604020202020204" pitchFamily="34" charset="0"/>
                <a:cs typeface="Arial" panose="020B0604020202020204" pitchFamily="34" charset="0"/>
              </a:rPr>
              <a:t>Meats and poultry from fresh, frozen, or canned, and in lean forms (e.g., chicken breast or ground turkey) versus processed meats (e.g., hot dogs, sausages, ham, luncheon meats).</a:t>
            </a:r>
            <a:endParaRPr lang="en-US" dirty="0">
              <a:latin typeface="Arial" panose="020B0604020202020204" pitchFamily="34" charset="0"/>
              <a:cs typeface="Arial" panose="020B0604020202020204" pitchFamily="34" charset="0"/>
            </a:endParaRPr>
          </a:p>
          <a:p>
            <a:pPr marL="0" lvl="4"/>
            <a:endParaRPr lang="en" dirty="0">
              <a:latin typeface="Arial" panose="020B0604020202020204" pitchFamily="34" charset="0"/>
              <a:cs typeface="Arial" panose="020B0604020202020204" pitchFamily="34" charset="0"/>
            </a:endParaRPr>
          </a:p>
          <a:p>
            <a:pPr marL="0" lvl="4">
              <a:buFont typeface="Symbol"/>
            </a:pPr>
            <a:r>
              <a:rPr lang="en" dirty="0">
                <a:latin typeface="Arial" panose="020B0604020202020204" pitchFamily="34" charset="0"/>
                <a:cs typeface="Arial" panose="020B0604020202020204" pitchFamily="34" charset="0"/>
              </a:rPr>
              <a:t>Selecting from the seafood subgroup or the beans, peas, and lentils subgroup more often could help meet recommendations while still ensuring adequate protein consumption.</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Changes will also reduce saturated fat and sodium intake, while increasing fiber intake</a:t>
            </a:r>
          </a:p>
        </p:txBody>
      </p:sp>
      <p:sp>
        <p:nvSpPr>
          <p:cNvPr id="4" name="Slide Number Placeholder 3"/>
          <p:cNvSpPr>
            <a:spLocks noGrp="1"/>
          </p:cNvSpPr>
          <p:nvPr>
            <p:ph type="sldNum" sz="quarter" idx="5"/>
          </p:nvPr>
        </p:nvSpPr>
        <p:spPr/>
        <p:txBody>
          <a:bodyPr/>
          <a:lstStyle/>
          <a:p>
            <a:fld id="{0A8529AB-7364-450D-AC55-0C96A5CF392B}" type="slidenum">
              <a:rPr lang="en-US"/>
              <a:t>25</a:t>
            </a:fld>
            <a:endParaRPr lang="en-US"/>
          </a:p>
        </p:txBody>
      </p:sp>
    </p:spTree>
    <p:extLst>
      <p:ext uri="{BB962C8B-B14F-4D97-AF65-F5344CB8AC3E}">
        <p14:creationId xmlns:p14="http://schemas.microsoft.com/office/powerpoint/2010/main" val="3802543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dirty="0">
                <a:latin typeface="Arial" panose="020B0604020202020204" pitchFamily="34" charset="0"/>
                <a:cs typeface="Arial" panose="020B0604020202020204" pitchFamily="34" charset="0"/>
              </a:rPr>
              <a:t>Saturated vs unsaturated fats – impact on cholesterol</a:t>
            </a:r>
            <a:endParaRPr lang="en-US"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Need to replace saturated fats with unsaturated fats. Commonly consumed oils include canola, corn, olive, peanut, safflower, soybean, and sunflower oils. </a:t>
            </a:r>
          </a:p>
        </p:txBody>
      </p:sp>
      <p:sp>
        <p:nvSpPr>
          <p:cNvPr id="4" name="Slide Number Placeholder 3"/>
          <p:cNvSpPr>
            <a:spLocks noGrp="1"/>
          </p:cNvSpPr>
          <p:nvPr>
            <p:ph type="sldNum" sz="quarter" idx="5"/>
          </p:nvPr>
        </p:nvSpPr>
        <p:spPr/>
        <p:txBody>
          <a:bodyPr/>
          <a:lstStyle/>
          <a:p>
            <a:fld id="{0A8529AB-7364-450D-AC55-0C96A5CF392B}" type="slidenum">
              <a:rPr lang="en-US"/>
              <a:t>27</a:t>
            </a:fld>
            <a:endParaRPr lang="en-US"/>
          </a:p>
        </p:txBody>
      </p:sp>
    </p:spTree>
    <p:extLst>
      <p:ext uri="{BB962C8B-B14F-4D97-AF65-F5344CB8AC3E}">
        <p14:creationId xmlns:p14="http://schemas.microsoft.com/office/powerpoint/2010/main" val="3455918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Monounsaturated and omega 3 fatty acids found in oils are heart health. </a:t>
            </a:r>
          </a:p>
        </p:txBody>
      </p:sp>
      <p:sp>
        <p:nvSpPr>
          <p:cNvPr id="4" name="Slide Number Placeholder 3"/>
          <p:cNvSpPr>
            <a:spLocks noGrp="1"/>
          </p:cNvSpPr>
          <p:nvPr>
            <p:ph type="sldNum" sz="quarter" idx="5"/>
          </p:nvPr>
        </p:nvSpPr>
        <p:spPr/>
        <p:txBody>
          <a:bodyPr/>
          <a:lstStyle/>
          <a:p>
            <a:fld id="{0A8529AB-7364-450D-AC55-0C96A5CF392B}" type="slidenum">
              <a:rPr lang="en-US"/>
              <a:t>28</a:t>
            </a:fld>
            <a:endParaRPr lang="en-US"/>
          </a:p>
        </p:txBody>
      </p:sp>
    </p:spTree>
    <p:extLst>
      <p:ext uri="{BB962C8B-B14F-4D97-AF65-F5344CB8AC3E}">
        <p14:creationId xmlns:p14="http://schemas.microsoft.com/office/powerpoint/2010/main" val="1683609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5"/>
            <a:r>
              <a:rPr lang="en" dirty="0">
                <a:latin typeface="Arial" panose="020B0604020202020204" pitchFamily="34" charset="0"/>
                <a:cs typeface="Arial" panose="020B0604020202020204" pitchFamily="34" charset="0"/>
              </a:rPr>
              <a:t>Not all unsaturated plant oils are equal in nutrition</a:t>
            </a:r>
          </a:p>
          <a:p>
            <a:pPr marL="0" lvl="5"/>
            <a:endParaRPr lang="en"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Canola – rich in monounsaturated fat; Monounsaturated fats are excellent for heart health, as they can help increase “good” HDL cholesterol and decrease “bad” LDL cholesterol. Also contain omega 3 fatty acids</a:t>
            </a:r>
            <a:endParaRPr lang="en-US" dirty="0">
              <a:latin typeface="Arial" panose="020B0604020202020204" pitchFamily="34" charset="0"/>
              <a:cs typeface="Arial" panose="020B0604020202020204" pitchFamily="34" charset="0"/>
            </a:endParaRPr>
          </a:p>
          <a:p>
            <a:pPr marL="342900" lvl="5" indent="-342900">
              <a:buChar char="•"/>
            </a:pPr>
            <a:endParaRPr lang="en"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Extra Virgin Olive Oil – full of flavor, rich in monounsaturated fats, good for heart health</a:t>
            </a:r>
            <a:endParaRPr lang="en-US" dirty="0">
              <a:latin typeface="Arial" panose="020B0604020202020204" pitchFamily="34" charset="0"/>
              <a:cs typeface="Arial" panose="020B0604020202020204" pitchFamily="34" charset="0"/>
            </a:endParaRPr>
          </a:p>
          <a:p>
            <a:pPr marL="342900" lvl="5" indent="-342900">
              <a:buChar char="•"/>
            </a:pPr>
            <a:endParaRPr lang="en"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Oils also are naturally present in nuts, seeds, seafood, olives, and avocados. </a:t>
            </a:r>
            <a:endParaRPr lang="en-US" dirty="0">
              <a:latin typeface="Arial" panose="020B0604020202020204" pitchFamily="34" charset="0"/>
              <a:cs typeface="Arial" panose="020B0604020202020204" pitchFamily="34" charset="0"/>
            </a:endParaRPr>
          </a:p>
          <a:p>
            <a:pPr marL="342900" lvl="5" indent="-342900">
              <a:buChar char="•"/>
            </a:pPr>
            <a:endParaRPr lang="en" dirty="0">
              <a:latin typeface="Arial" panose="020B0604020202020204" pitchFamily="34" charset="0"/>
              <a:cs typeface="Arial" panose="020B0604020202020204" pitchFamily="34" charset="0"/>
            </a:endParaRPr>
          </a:p>
          <a:p>
            <a:pPr marL="0" lvl="5"/>
            <a:r>
              <a:rPr lang="en" dirty="0">
                <a:latin typeface="Arial" panose="020B0604020202020204" pitchFamily="34" charset="0"/>
                <a:cs typeface="Arial" panose="020B0604020202020204" pitchFamily="34" charset="0"/>
              </a:rPr>
              <a:t>Tropical plants, such as coconut oil, palm kernel oil, and palm oil, are not included in the DGA oils category because they contain a higher percentage of saturated fat than do other oils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29</a:t>
            </a:fld>
            <a:endParaRPr lang="en-US"/>
          </a:p>
        </p:txBody>
      </p:sp>
    </p:spTree>
    <p:extLst>
      <p:ext uri="{BB962C8B-B14F-4D97-AF65-F5344CB8AC3E}">
        <p14:creationId xmlns:p14="http://schemas.microsoft.com/office/powerpoint/2010/main" val="3295987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Eating healthy must be enjoyable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Boost flavor while reducing sodium and added sugars</a:t>
            </a:r>
          </a:p>
        </p:txBody>
      </p:sp>
      <p:sp>
        <p:nvSpPr>
          <p:cNvPr id="4" name="Slide Number Placeholder 3"/>
          <p:cNvSpPr>
            <a:spLocks noGrp="1"/>
          </p:cNvSpPr>
          <p:nvPr>
            <p:ph type="sldNum" sz="quarter" idx="5"/>
          </p:nvPr>
        </p:nvSpPr>
        <p:spPr/>
        <p:txBody>
          <a:bodyPr/>
          <a:lstStyle/>
          <a:p>
            <a:fld id="{0A8529AB-7364-450D-AC55-0C96A5CF392B}" type="slidenum">
              <a:rPr lang="en-US"/>
              <a:t>30</a:t>
            </a:fld>
            <a:endParaRPr lang="en-US"/>
          </a:p>
        </p:txBody>
      </p:sp>
    </p:spTree>
    <p:extLst>
      <p:ext uri="{BB962C8B-B14F-4D97-AF65-F5344CB8AC3E}">
        <p14:creationId xmlns:p14="http://schemas.microsoft.com/office/powerpoint/2010/main" val="975454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 dirty="0">
                <a:latin typeface="Arial" panose="020B0604020202020204" pitchFamily="34" charset="0"/>
                <a:cs typeface="Arial" panose="020B0604020202020204" pitchFamily="34" charset="0"/>
              </a:rPr>
              <a:t>General Recommendations: While specific fluid intake recommendations may vary, a general guideline is to drink about 8 cups (64 ounces) of water per day for adults. However, individual needs may be higher or lower based on lifestyle factors (exercise, pregnancy, etc.).</a:t>
            </a:r>
            <a:endParaRPr lang="en-US" dirty="0">
              <a:latin typeface="Arial" panose="020B0604020202020204" pitchFamily="34" charset="0"/>
              <a:cs typeface="Arial" panose="020B0604020202020204" pitchFamily="34" charset="0"/>
            </a:endParaRPr>
          </a:p>
          <a:p>
            <a:pPr marL="0" lvl="3"/>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Water reigns supreme, as our bodies are 60–70% water.</a:t>
            </a:r>
            <a:endParaRPr lang="en-US" dirty="0">
              <a:latin typeface="Arial" panose="020B0604020202020204" pitchFamily="34" charset="0"/>
              <a:cs typeface="Arial" panose="020B0604020202020204" pitchFamily="34" charset="0"/>
            </a:endParaRPr>
          </a:p>
          <a:p>
            <a:pPr marL="0" lvl="4"/>
            <a:endParaRPr lang="en" dirty="0">
              <a:latin typeface="Arial" panose="020B0604020202020204" pitchFamily="34" charset="0"/>
              <a:cs typeface="Arial" panose="020B0604020202020204" pitchFamily="34" charset="0"/>
            </a:endParaRPr>
          </a:p>
          <a:p>
            <a:pPr marL="0" lvl="4">
              <a:buFont typeface="Symbol"/>
            </a:pPr>
            <a:r>
              <a:rPr lang="en" dirty="0">
                <a:latin typeface="Arial" panose="020B0604020202020204" pitchFamily="34" charset="0"/>
                <a:cs typeface="Arial" panose="020B0604020202020204" pitchFamily="34" charset="0"/>
              </a:rPr>
              <a:t>Our cells, gut bacteria, organs, joints, bones, and ligaments depend on adequate hydration to function.</a:t>
            </a:r>
            <a:endParaRPr lang="en-US" dirty="0">
              <a:latin typeface="Arial" panose="020B0604020202020204" pitchFamily="34" charset="0"/>
              <a:cs typeface="Arial" panose="020B0604020202020204" pitchFamily="34" charset="0"/>
            </a:endParaRPr>
          </a:p>
          <a:p>
            <a:pPr marL="0" lvl="3"/>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Watch out for added sugars. Limit your total added sugar intake from both foods and beverages to less than 24 grams (6 teaspoons) per day for women and children and less than 36 grams (9 teaspoons) per day for men.</a:t>
            </a:r>
            <a:endParaRPr lang="en-US" dirty="0">
              <a:latin typeface="Arial" panose="020B0604020202020204" pitchFamily="34" charset="0"/>
              <a:cs typeface="Arial" panose="020B0604020202020204" pitchFamily="34" charset="0"/>
            </a:endParaRPr>
          </a:p>
          <a:p>
            <a:pPr marL="0" lvl="3"/>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According to the American Heart Association, American women consume 3x the recommended amount of added sugars; American men consume 2x the recommended amount. Sugar sweetened beverages are the #1 source of added sugars to the American diet.</a:t>
            </a:r>
          </a:p>
        </p:txBody>
      </p:sp>
      <p:sp>
        <p:nvSpPr>
          <p:cNvPr id="4" name="Slide Number Placeholder 3"/>
          <p:cNvSpPr>
            <a:spLocks noGrp="1"/>
          </p:cNvSpPr>
          <p:nvPr>
            <p:ph type="sldNum" sz="quarter" idx="5"/>
          </p:nvPr>
        </p:nvSpPr>
        <p:spPr/>
        <p:txBody>
          <a:bodyPr/>
          <a:lstStyle/>
          <a:p>
            <a:fld id="{0A8529AB-7364-450D-AC55-0C96A5CF392B}" type="slidenum">
              <a:rPr lang="en-US"/>
              <a:t>31</a:t>
            </a:fld>
            <a:endParaRPr lang="en-US"/>
          </a:p>
        </p:txBody>
      </p:sp>
    </p:spTree>
    <p:extLst>
      <p:ext uri="{BB962C8B-B14F-4D97-AF65-F5344CB8AC3E}">
        <p14:creationId xmlns:p14="http://schemas.microsoft.com/office/powerpoint/2010/main" val="2011463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 dirty="0">
                <a:latin typeface="Arial" panose="020B0604020202020204" pitchFamily="34" charset="0"/>
                <a:cs typeface="Arial" panose="020B0604020202020204" pitchFamily="34" charset="0"/>
              </a:rPr>
              <a:t>Both the World Health Organization and the Physical Activity Guidelines for Americans recommend engaging in at least 150 minutes of moderate physical activity (75 minutes vigorous activity) and up to 300 minutes of moderate activity (150 minutes vigorous activity) per week. </a:t>
            </a:r>
            <a:endParaRPr lang="en-US" dirty="0">
              <a:latin typeface="Arial" panose="020B0604020202020204" pitchFamily="34" charset="0"/>
              <a:cs typeface="Arial" panose="020B0604020202020204" pitchFamily="34" charset="0"/>
            </a:endParaRPr>
          </a:p>
          <a:p>
            <a:pPr marL="0" lvl="3"/>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Including at least two strength-training or resistance exercise sessions per week in addition to aerobic activity provides further benefits.</a:t>
            </a:r>
            <a:endParaRPr lang="en-US" dirty="0">
              <a:latin typeface="Arial" panose="020B0604020202020204" pitchFamily="34" charset="0"/>
              <a:cs typeface="Arial" panose="020B0604020202020204" pitchFamily="34" charset="0"/>
            </a:endParaRPr>
          </a:p>
          <a:p>
            <a:pPr marL="0" lvl="3"/>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Activity!: Walk or stretching session for class break</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32</a:t>
            </a:fld>
            <a:endParaRPr lang="en-US"/>
          </a:p>
        </p:txBody>
      </p:sp>
    </p:spTree>
    <p:extLst>
      <p:ext uri="{BB962C8B-B14F-4D97-AF65-F5344CB8AC3E}">
        <p14:creationId xmlns:p14="http://schemas.microsoft.com/office/powerpoint/2010/main" val="302250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 dirty="0">
                <a:latin typeface="Arial" panose="020B0604020202020204" pitchFamily="34" charset="0"/>
                <a:cs typeface="Arial" panose="020B0604020202020204" pitchFamily="34" charset="0"/>
              </a:rPr>
              <a:t>Mindful eating is the practice of enjoying food with understanding and compassion. Simply put, it’s paying attention to what you are eating, rather than eating in the car, above the sink, or in front of the television.</a:t>
            </a:r>
            <a:endParaRPr lang="en-US" dirty="0">
              <a:latin typeface="Arial" panose="020B0604020202020204" pitchFamily="34" charset="0"/>
              <a:cs typeface="Arial" panose="020B0604020202020204" pitchFamily="34" charset="0"/>
            </a:endParaRPr>
          </a:p>
          <a:p>
            <a:pPr marL="342900" lvl="3" indent="-342900">
              <a:buChar char="•"/>
            </a:pPr>
            <a:endParaRPr lang="en" dirty="0">
              <a:latin typeface="Arial" panose="020B0604020202020204" pitchFamily="34" charset="0"/>
              <a:cs typeface="Arial" panose="020B0604020202020204" pitchFamily="34" charset="0"/>
            </a:endParaRPr>
          </a:p>
          <a:p>
            <a:pPr marL="0" lvl="3"/>
            <a:r>
              <a:rPr lang="en" dirty="0">
                <a:latin typeface="Arial" panose="020B0604020202020204" pitchFamily="34" charset="0"/>
                <a:cs typeface="Arial" panose="020B0604020202020204" pitchFamily="34" charset="0"/>
              </a:rPr>
              <a:t>By increasing your awareness and appreciation of the sensations you experience while eating, you can improve your relationship with food, discover the foods that make you feel your best, and promote your long-term health. Mindful eating can encourage healthy behaviors and may prevent weight gain.</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A8529AB-7364-450D-AC55-0C96A5CF392B}" type="slidenum">
              <a:rPr lang="en-US"/>
              <a:t>33</a:t>
            </a:fld>
            <a:endParaRPr lang="en-US"/>
          </a:p>
        </p:txBody>
      </p:sp>
    </p:spTree>
    <p:extLst>
      <p:ext uri="{BB962C8B-B14F-4D97-AF65-F5344CB8AC3E}">
        <p14:creationId xmlns:p14="http://schemas.microsoft.com/office/powerpoint/2010/main" val="218436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doe.virginia.gov/programs-services/school-operations-support-services/school-nutri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myplate.gov/form/myplate-quiz#question_1"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hsph.harvard.edu/nutritionsource/what-should-you-eat/whole-grains" TargetMode="External"/><Relationship Id="rId2" Type="http://schemas.openxmlformats.org/officeDocument/2006/relationships/hyperlink" Target="https://dx.doi.org/10.15620/cdc:122516"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293338"/>
            <a:ext cx="9144000" cy="3274592"/>
          </a:xfrm>
        </p:spPr>
        <p:txBody>
          <a:bodyPr anchor="ctr">
            <a:normAutofit/>
          </a:bodyPr>
          <a:lstStyle/>
          <a:p>
            <a:r>
              <a:rPr lang="en-US" sz="7200" dirty="0">
                <a:latin typeface="Helvetica" panose="020B0604020202020204" pitchFamily="34" charset="0"/>
                <a:cs typeface="Helvetica" panose="020B0604020202020204" pitchFamily="34" charset="0"/>
              </a:rPr>
              <a:t>Nutrition for YOU!</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3" descr="A Virginia Department of Education, Office of School and Community Nutrition Programs logo.">
            <a:hlinkClick r:id="rId2"/>
            <a:extLst>
              <a:ext uri="{FF2B5EF4-FFF2-40B4-BE49-F238E27FC236}">
                <a16:creationId xmlns:a16="http://schemas.microsoft.com/office/drawing/2014/main" id="{97C948B4-141F-1F90-4334-F98E6F2F8F05}"/>
              </a:ext>
            </a:extLst>
          </p:cNvPr>
          <p:cNvPicPr>
            <a:picLocks noChangeAspect="1"/>
          </p:cNvPicPr>
          <p:nvPr/>
        </p:nvPicPr>
        <p:blipFill>
          <a:blip r:embed="rId3"/>
          <a:stretch>
            <a:fillRect/>
          </a:stretch>
        </p:blipFill>
        <p:spPr>
          <a:xfrm>
            <a:off x="4039018" y="5409448"/>
            <a:ext cx="3686175" cy="77152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7878-E559-5EED-A9B6-9519A3AEA20E}"/>
              </a:ext>
            </a:extLst>
          </p:cNvPr>
          <p:cNvSpPr>
            <a:spLocks noGrp="1"/>
          </p:cNvSpPr>
          <p:nvPr>
            <p:ph type="title"/>
          </p:nvPr>
        </p:nvSpPr>
        <p:spPr/>
        <p:txBody>
          <a:bodyPr anchor="ctr">
            <a:normAutofit/>
          </a:bodyPr>
          <a:lstStyle/>
          <a:p>
            <a:r>
              <a:rPr lang="en-US" sz="4800"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02A3EA3E-FA39-A9B2-85A0-A665AF61B25C}"/>
              </a:ext>
            </a:extLst>
          </p:cNvPr>
          <p:cNvSpPr>
            <a:spLocks noGrp="1"/>
          </p:cNvSpPr>
          <p:nvPr>
            <p:ph sz="half" idx="2"/>
          </p:nvPr>
        </p:nvSpPr>
        <p:spPr>
          <a:xfrm>
            <a:off x="838200" y="1825625"/>
            <a:ext cx="10515600" cy="4351338"/>
          </a:xfrm>
        </p:spPr>
        <p:txBody>
          <a:bodyPr/>
          <a:lstStyle/>
          <a:p>
            <a:r>
              <a:rPr lang="en-US" dirty="0">
                <a:latin typeface="Helvetica" panose="020B0604020202020204" pitchFamily="34" charset="0"/>
                <a:cs typeface="Helvetica" panose="020B0604020202020204" pitchFamily="34" charset="0"/>
              </a:rPr>
              <a:t>Summarize the Dietary Guidelines for Americans (DGA) recommendations for all food groups for adults. </a:t>
            </a:r>
          </a:p>
          <a:p>
            <a:r>
              <a:rPr lang="en-US" dirty="0">
                <a:latin typeface="Helvetica" panose="020B0604020202020204" pitchFamily="34" charset="0"/>
                <a:cs typeface="Helvetica" panose="020B0604020202020204" pitchFamily="34" charset="0"/>
              </a:rPr>
              <a:t>Recall the current state of health of Americans and current food intake.</a:t>
            </a:r>
          </a:p>
          <a:p>
            <a:r>
              <a:rPr lang="en-US" dirty="0">
                <a:latin typeface="Helvetica" panose="020B0604020202020204" pitchFamily="34" charset="0"/>
                <a:cs typeface="Helvetica" panose="020B0604020202020204" pitchFamily="34" charset="0"/>
              </a:rPr>
              <a:t>Describe other factors that influence health.</a:t>
            </a:r>
          </a:p>
        </p:txBody>
      </p:sp>
      <p:cxnSp>
        <p:nvCxnSpPr>
          <p:cNvPr id="7" name="Straight Connector 6">
            <a:extLst>
              <a:ext uri="{FF2B5EF4-FFF2-40B4-BE49-F238E27FC236}">
                <a16:creationId xmlns:a16="http://schemas.microsoft.com/office/drawing/2014/main" id="{CC734F4A-8D97-4528-7950-8D154248977A}"/>
              </a:ext>
              <a:ext uri="{C183D7F6-B498-43B3-948B-1728B52AA6E4}">
                <adec:decorative xmlns:adec="http://schemas.microsoft.com/office/drawing/2017/decorative" val="1"/>
              </a:ext>
            </a:extLst>
          </p:cNvPr>
          <p:cNvCxnSpPr/>
          <p:nvPr/>
        </p:nvCxnSpPr>
        <p:spPr>
          <a:xfrm>
            <a:off x="838200" y="1463040"/>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78901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C981-B45C-F7C1-2BD7-EC40E7F85C29}"/>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Current State of Health</a:t>
            </a:r>
          </a:p>
        </p:txBody>
      </p:sp>
      <p:sp>
        <p:nvSpPr>
          <p:cNvPr id="3" name="Content Placeholder 2">
            <a:extLst>
              <a:ext uri="{FF2B5EF4-FFF2-40B4-BE49-F238E27FC236}">
                <a16:creationId xmlns:a16="http://schemas.microsoft.com/office/drawing/2014/main" id="{1C886C6E-9CD0-6553-E7DC-B109620DCEEB}"/>
              </a:ext>
            </a:extLst>
          </p:cNvPr>
          <p:cNvSpPr>
            <a:spLocks noGrp="1"/>
          </p:cNvSpPr>
          <p:nvPr>
            <p:ph sz="half" idx="2"/>
          </p:nvPr>
        </p:nvSpPr>
        <p:spPr>
          <a:xfrm>
            <a:off x="838200" y="1825625"/>
            <a:ext cx="10515600" cy="4351338"/>
          </a:xfrm>
        </p:spPr>
        <p:txBody>
          <a:bodyPr>
            <a:normAutofit/>
          </a:bodyPr>
          <a:lstStyle/>
          <a:p>
            <a:r>
              <a:rPr lang="en-US" dirty="0">
                <a:latin typeface="Helvetica" panose="020B0604020202020204" pitchFamily="34" charset="0"/>
                <a:cs typeface="Helvetica" panose="020B0604020202020204" pitchFamily="34" charset="0"/>
              </a:rPr>
              <a:t>74% of Americans are overweight or obese</a:t>
            </a:r>
          </a:p>
          <a:p>
            <a:r>
              <a:rPr lang="en-US" dirty="0">
                <a:latin typeface="Helvetica" panose="020B0604020202020204" pitchFamily="34" charset="0"/>
                <a:cs typeface="Helvetica" panose="020B0604020202020204" pitchFamily="34" charset="0"/>
              </a:rPr>
              <a:t>45% of Americans have hypertension</a:t>
            </a:r>
          </a:p>
          <a:p>
            <a:r>
              <a:rPr lang="en-US" dirty="0">
                <a:latin typeface="Helvetica" panose="020B0604020202020204" pitchFamily="34" charset="0"/>
                <a:cs typeface="Helvetica" panose="020B0604020202020204" pitchFamily="34" charset="0"/>
              </a:rPr>
              <a:t>11% of Americans have type 1 or type 2 diabetes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35% of Americans have prediabetes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1 in 3 Americans projected to have diabetes by 2050</a:t>
            </a:r>
          </a:p>
        </p:txBody>
      </p:sp>
      <p:pic>
        <p:nvPicPr>
          <p:cNvPr id="18" name="Picture 17">
            <a:extLst>
              <a:ext uri="{FF2B5EF4-FFF2-40B4-BE49-F238E27FC236}">
                <a16:creationId xmlns:a16="http://schemas.microsoft.com/office/drawing/2014/main" id="{2D45BCB8-ED19-1BCF-4DEE-3830C975FF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913" y="5957553"/>
            <a:ext cx="3686175" cy="771525"/>
          </a:xfrm>
          <a:prstGeom prst="rect">
            <a:avLst/>
          </a:prstGeom>
        </p:spPr>
      </p:pic>
    </p:spTree>
    <p:extLst>
      <p:ext uri="{BB962C8B-B14F-4D97-AF65-F5344CB8AC3E}">
        <p14:creationId xmlns:p14="http://schemas.microsoft.com/office/powerpoint/2010/main" val="938157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626F87-586A-10C7-3CCC-8368618A7F69}"/>
              </a:ext>
            </a:extLst>
          </p:cNvPr>
          <p:cNvSpPr>
            <a:spLocks noGrp="1"/>
          </p:cNvSpPr>
          <p:nvPr>
            <p:ph type="title"/>
          </p:nvPr>
        </p:nvSpPr>
        <p:spPr>
          <a:xfrm>
            <a:off x="1075767" y="1188637"/>
            <a:ext cx="2988234" cy="4480726"/>
          </a:xfrm>
        </p:spPr>
        <p:txBody>
          <a:bodyPr>
            <a:normAutofit/>
          </a:bodyPr>
          <a:lstStyle/>
          <a:p>
            <a:pPr algn="r"/>
            <a:r>
              <a:rPr lang="en-US" sz="5400" dirty="0">
                <a:latin typeface="Helvetica" panose="020B0604020202020204" pitchFamily="34" charset="0"/>
                <a:cs typeface="Helvetica" panose="020B0604020202020204" pitchFamily="34" charset="0"/>
              </a:rPr>
              <a:t>Leading Causes of Death - 2021</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611A906-E744-B68A-DE4F-ADEC80C00138}"/>
              </a:ext>
            </a:extLst>
          </p:cNvPr>
          <p:cNvSpPr>
            <a:spLocks noGrp="1"/>
          </p:cNvSpPr>
          <p:nvPr>
            <p:ph idx="1"/>
          </p:nvPr>
        </p:nvSpPr>
        <p:spPr>
          <a:xfrm>
            <a:off x="5255260" y="1852862"/>
            <a:ext cx="4702848" cy="3356267"/>
          </a:xfrm>
        </p:spPr>
        <p:txBody>
          <a:bodyPr vert="horz" lIns="91440" tIns="45720" rIns="91440" bIns="45720" rtlCol="0" anchor="ctr">
            <a:noAutofit/>
          </a:bodyPr>
          <a:lstStyle/>
          <a:p>
            <a:pPr marL="342900" indent="-342900">
              <a:buAutoNum type="arabicPeriod"/>
            </a:pPr>
            <a:r>
              <a:rPr lang="en-US" sz="1800" dirty="0">
                <a:latin typeface="Helvetica" panose="020B0604020202020204" pitchFamily="34" charset="0"/>
                <a:ea typeface="+mn-lt"/>
                <a:cs typeface="Helvetica" panose="020B0604020202020204" pitchFamily="34" charset="0"/>
              </a:rPr>
              <a:t>Heart disease: 695,547</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Cancer: 605,213</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COVID-19: 416,893</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Accidents (unintentional injuries): 224,935</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Stroke (cerebrovascular diseases): 162,890</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Chronic lower respiratory diseases: 142,342</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Alzheimer’s disease: 119,399</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Diabetes: 103,294</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Chronic liver disease and cirrhosis : 56,585</a:t>
            </a:r>
            <a:endParaRPr lang="en-US" sz="1800" dirty="0">
              <a:latin typeface="Helvetica" panose="020B0604020202020204" pitchFamily="34" charset="0"/>
              <a:cs typeface="Helvetica" panose="020B0604020202020204" pitchFamily="34" charset="0"/>
            </a:endParaRPr>
          </a:p>
          <a:p>
            <a:pPr marL="342900" indent="-342900">
              <a:buAutoNum type="arabicPeriod"/>
            </a:pPr>
            <a:r>
              <a:rPr lang="en-US" sz="1800" dirty="0">
                <a:latin typeface="Helvetica" panose="020B0604020202020204" pitchFamily="34" charset="0"/>
                <a:ea typeface="+mn-lt"/>
                <a:cs typeface="Helvetica" panose="020B0604020202020204" pitchFamily="34" charset="0"/>
              </a:rPr>
              <a:t>Nephritis, nephrotic syndrome, and nephrosis: 54,358</a:t>
            </a:r>
            <a:endParaRPr lang="en-US" sz="1800" dirty="0">
              <a:latin typeface="Helvetica" panose="020B0604020202020204" pitchFamily="34" charset="0"/>
              <a:cs typeface="Helvetica" panose="020B0604020202020204" pitchFamily="34" charset="0"/>
            </a:endParaRPr>
          </a:p>
        </p:txBody>
      </p:sp>
      <p:pic>
        <p:nvPicPr>
          <p:cNvPr id="5" name="Picture 4">
            <a:extLst>
              <a:ext uri="{FF2B5EF4-FFF2-40B4-BE49-F238E27FC236}">
                <a16:creationId xmlns:a16="http://schemas.microsoft.com/office/drawing/2014/main" id="{24CD3443-CDF7-BB50-13CB-B45879A62F1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0545" y="5342606"/>
            <a:ext cx="3686175" cy="771525"/>
          </a:xfrm>
          <a:prstGeom prst="rect">
            <a:avLst/>
          </a:prstGeom>
        </p:spPr>
      </p:pic>
    </p:spTree>
    <p:extLst>
      <p:ext uri="{BB962C8B-B14F-4D97-AF65-F5344CB8AC3E}">
        <p14:creationId xmlns:p14="http://schemas.microsoft.com/office/powerpoint/2010/main" val="97491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2D4FB-4A32-8F40-8C7B-20824F6D16B1}"/>
              </a:ext>
            </a:extLst>
          </p:cNvPr>
          <p:cNvSpPr>
            <a:spLocks noGrp="1"/>
          </p:cNvSpPr>
          <p:nvPr>
            <p:ph type="title"/>
          </p:nvPr>
        </p:nvSpPr>
        <p:spPr>
          <a:xfrm>
            <a:off x="838200" y="365125"/>
            <a:ext cx="10515600" cy="1073931"/>
          </a:xfrm>
        </p:spPr>
        <p:txBody>
          <a:bodyPr anchor="b">
            <a:normAutofit/>
          </a:bodyPr>
          <a:lstStyle/>
          <a:p>
            <a:r>
              <a:rPr lang="en-US" sz="4000" dirty="0">
                <a:latin typeface="Helvetica" panose="020B0604020202020204" pitchFamily="34" charset="0"/>
                <a:cs typeface="Helvetica" panose="020B0604020202020204" pitchFamily="34" charset="0"/>
              </a:rPr>
              <a:t>Preventing Chronic Diseases</a:t>
            </a:r>
          </a:p>
        </p:txBody>
      </p:sp>
      <p:sp>
        <p:nvSpPr>
          <p:cNvPr id="3" name="Content Placeholder 2">
            <a:extLst>
              <a:ext uri="{FF2B5EF4-FFF2-40B4-BE49-F238E27FC236}">
                <a16:creationId xmlns:a16="http://schemas.microsoft.com/office/drawing/2014/main" id="{8A57DB65-2CBF-110B-8D3A-5A69272E25B3}"/>
              </a:ext>
            </a:extLst>
          </p:cNvPr>
          <p:cNvSpPr>
            <a:spLocks noGrp="1"/>
          </p:cNvSpPr>
          <p:nvPr>
            <p:ph sz="half" idx="2"/>
          </p:nvPr>
        </p:nvSpPr>
        <p:spPr>
          <a:xfrm>
            <a:off x="838200" y="1825625"/>
            <a:ext cx="10515600" cy="4351338"/>
          </a:xfrm>
        </p:spPr>
        <p:txBody>
          <a:bodyPr>
            <a:normAutofit lnSpcReduction="10000"/>
          </a:bodyPr>
          <a:lstStyle/>
          <a:p>
            <a:r>
              <a:rPr lang="en-US" dirty="0">
                <a:latin typeface="Helvetica" panose="020B0604020202020204" pitchFamily="34" charset="0"/>
                <a:cs typeface="Helvetica" panose="020B0604020202020204" pitchFamily="34" charset="0"/>
              </a:rPr>
              <a:t>Quit smoking</a:t>
            </a:r>
          </a:p>
          <a:p>
            <a:r>
              <a:rPr lang="en-US" dirty="0">
                <a:latin typeface="Helvetica" panose="020B0604020202020204" pitchFamily="34" charset="0"/>
                <a:cs typeface="Helvetica" panose="020B0604020202020204" pitchFamily="34" charset="0"/>
              </a:rPr>
              <a:t>Eat healthy</a:t>
            </a:r>
          </a:p>
          <a:p>
            <a:r>
              <a:rPr lang="en-US" dirty="0">
                <a:latin typeface="Helvetica" panose="020B0604020202020204" pitchFamily="34" charset="0"/>
                <a:cs typeface="Helvetica" panose="020B0604020202020204" pitchFamily="34" charset="0"/>
              </a:rPr>
              <a:t>Get regular physical activity</a:t>
            </a:r>
          </a:p>
          <a:p>
            <a:r>
              <a:rPr lang="en-US" dirty="0">
                <a:latin typeface="Helvetica" panose="020B0604020202020204" pitchFamily="34" charset="0"/>
                <a:cs typeface="Helvetica" panose="020B0604020202020204" pitchFamily="34" charset="0"/>
              </a:rPr>
              <a:t>Avoid drinking too much alcohol</a:t>
            </a:r>
          </a:p>
          <a:p>
            <a:r>
              <a:rPr lang="en-US" dirty="0">
                <a:latin typeface="Helvetica" panose="020B0604020202020204" pitchFamily="34" charset="0"/>
                <a:cs typeface="Helvetica" panose="020B0604020202020204" pitchFamily="34" charset="0"/>
              </a:rPr>
              <a:t>Get screened</a:t>
            </a:r>
          </a:p>
          <a:p>
            <a:r>
              <a:rPr lang="en-US" dirty="0">
                <a:latin typeface="Helvetica" panose="020B0604020202020204" pitchFamily="34" charset="0"/>
                <a:cs typeface="Helvetica" panose="020B0604020202020204" pitchFamily="34" charset="0"/>
              </a:rPr>
              <a:t>Take care of your teeth</a:t>
            </a:r>
          </a:p>
          <a:p>
            <a:r>
              <a:rPr lang="en-US" dirty="0">
                <a:latin typeface="Helvetica" panose="020B0604020202020204" pitchFamily="34" charset="0"/>
                <a:cs typeface="Helvetica" panose="020B0604020202020204" pitchFamily="34" charset="0"/>
              </a:rPr>
              <a:t>Get enough sleep</a:t>
            </a:r>
          </a:p>
          <a:p>
            <a:r>
              <a:rPr lang="en-US" dirty="0">
                <a:latin typeface="Helvetica" panose="020B0604020202020204" pitchFamily="34" charset="0"/>
                <a:cs typeface="Helvetica" panose="020B0604020202020204" pitchFamily="34" charset="0"/>
              </a:rPr>
              <a:t>Know your family history</a:t>
            </a:r>
          </a:p>
          <a:p>
            <a:r>
              <a:rPr lang="en-US" dirty="0">
                <a:latin typeface="Helvetica" panose="020B0604020202020204" pitchFamily="34" charset="0"/>
                <a:cs typeface="Helvetica" panose="020B0604020202020204" pitchFamily="34" charset="0"/>
              </a:rPr>
              <a:t>Make healthy choices in school and at work</a:t>
            </a:r>
          </a:p>
        </p:txBody>
      </p:sp>
      <p:pic>
        <p:nvPicPr>
          <p:cNvPr id="49" name="Picture 48">
            <a:extLst>
              <a:ext uri="{FF2B5EF4-FFF2-40B4-BE49-F238E27FC236}">
                <a16:creationId xmlns:a16="http://schemas.microsoft.com/office/drawing/2014/main" id="{802FCA87-FF76-0F85-6663-275BE0147C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05825" y="5926137"/>
            <a:ext cx="3686175" cy="771525"/>
          </a:xfrm>
          <a:prstGeom prst="rect">
            <a:avLst/>
          </a:prstGeom>
        </p:spPr>
      </p:pic>
    </p:spTree>
    <p:extLst>
      <p:ext uri="{BB962C8B-B14F-4D97-AF65-F5344CB8AC3E}">
        <p14:creationId xmlns:p14="http://schemas.microsoft.com/office/powerpoint/2010/main" val="216412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F4550-0E13-B83D-74D6-AC67D2666321}"/>
              </a:ext>
            </a:extLst>
          </p:cNvPr>
          <p:cNvSpPr>
            <a:spLocks noGrp="1"/>
          </p:cNvSpPr>
          <p:nvPr>
            <p:ph type="title"/>
          </p:nvPr>
        </p:nvSpPr>
        <p:spPr/>
        <p:txBody>
          <a:bodyPr vert="horz" lIns="91440" tIns="45720" rIns="91440" bIns="45720" rtlCol="0" anchor="t">
            <a:normAutofit/>
          </a:bodyPr>
          <a:lstStyle/>
          <a:p>
            <a:r>
              <a:rPr lang="en-US" sz="3200" kern="1200" dirty="0">
                <a:latin typeface="Helvetica" panose="020B0604020202020204" pitchFamily="34" charset="0"/>
                <a:cs typeface="Helvetica" panose="020B0604020202020204" pitchFamily="34" charset="0"/>
              </a:rPr>
              <a:t>MyPlate</a:t>
            </a:r>
          </a:p>
        </p:txBody>
      </p:sp>
      <p:sp>
        <p:nvSpPr>
          <p:cNvPr id="3" name="Content Placeholder 2" descr="a QR code that goes to the following website: https://www.myplate.gov/form/myplate-quiz#question_1">
            <a:extLst>
              <a:ext uri="{FF2B5EF4-FFF2-40B4-BE49-F238E27FC236}">
                <a16:creationId xmlns:a16="http://schemas.microsoft.com/office/drawing/2014/main" id="{1307AA72-0B45-91ED-6B88-7119FAEA0E6C}"/>
              </a:ext>
            </a:extLst>
          </p:cNvPr>
          <p:cNvSpPr>
            <a:spLocks noGrp="1"/>
          </p:cNvSpPr>
          <p:nvPr>
            <p:ph sz="half" idx="1"/>
          </p:nvPr>
        </p:nvSpPr>
        <p:spPr>
          <a:xfrm>
            <a:off x="838200" y="1825625"/>
            <a:ext cx="3478967" cy="3555844"/>
          </a:xfrm>
        </p:spPr>
        <p:txBody>
          <a:bodyPr>
            <a:normAutofit/>
          </a:bodyPr>
          <a:lstStyle/>
          <a:p>
            <a:pPr marL="0" indent="0">
              <a:buNone/>
            </a:pPr>
            <a:r>
              <a:rPr lang="en-US" dirty="0">
                <a:latin typeface="Helvetica" panose="020B0604020202020204" pitchFamily="34" charset="0"/>
                <a:cs typeface="Helvetica" panose="020B0604020202020204" pitchFamily="34" charset="0"/>
              </a:rPr>
              <a:t>MyPlate Quiz:</a:t>
            </a:r>
          </a:p>
          <a:p>
            <a:pPr marL="0" indent="0">
              <a:buNone/>
            </a:pPr>
            <a:endParaRPr lang="en-US" dirty="0">
              <a:latin typeface="Helvetica" panose="020B0604020202020204" pitchFamily="34" charset="0"/>
              <a:cs typeface="Helvetica" panose="020B0604020202020204" pitchFamily="34" charset="0"/>
              <a:hlinkClick r:id="rId3"/>
            </a:endParaRPr>
          </a:p>
          <a:p>
            <a:pPr marL="0" indent="0">
              <a:buNone/>
            </a:pPr>
            <a:r>
              <a:rPr lang="en-US" dirty="0">
                <a:latin typeface="Helvetica" panose="020B0604020202020204" pitchFamily="34" charset="0"/>
                <a:cs typeface="Helvetica" panose="020B0604020202020204" pitchFamily="34" charset="0"/>
                <a:hlinkClick r:id="rId3"/>
              </a:rPr>
              <a:t>https://www.myplate.gov/form/myplate-quiz#question_1</a:t>
            </a:r>
            <a:endParaRPr lang="en-US" dirty="0">
              <a:latin typeface="Helvetica" panose="020B0604020202020204" pitchFamily="34" charset="0"/>
              <a:cs typeface="Helvetica" panose="020B0604020202020204" pitchFamily="34" charset="0"/>
            </a:endParaRPr>
          </a:p>
        </p:txBody>
      </p:sp>
      <p:sp>
        <p:nvSpPr>
          <p:cNvPr id="7" name="Content Placeholder 6">
            <a:extLst>
              <a:ext uri="{FF2B5EF4-FFF2-40B4-BE49-F238E27FC236}">
                <a16:creationId xmlns:a16="http://schemas.microsoft.com/office/drawing/2014/main" id="{CF7DCE65-3E21-B72A-FBFA-6D84E38C1491}"/>
              </a:ext>
            </a:extLst>
          </p:cNvPr>
          <p:cNvSpPr>
            <a:spLocks noGrp="1"/>
          </p:cNvSpPr>
          <p:nvPr>
            <p:ph sz="half" idx="2"/>
          </p:nvPr>
        </p:nvSpPr>
        <p:spPr/>
        <p:txBody>
          <a:bodyPr>
            <a:normAutofit/>
          </a:bodyPr>
          <a:lstStyle/>
          <a:p>
            <a:endParaRPr lang="en-US"/>
          </a:p>
        </p:txBody>
      </p:sp>
      <p:pic>
        <p:nvPicPr>
          <p:cNvPr id="4" name="Content Placeholder 3" descr="A MyPlate graphic that shows a plate with less than one-quarter of the plate fruits, less than one-quarter of the plate protein, a little over one-half of the plate grains, a little over one-half of the plate vegetables, and a round circle for dairy on the side of the plate. It says &quot;MyPlate.gov&quot; on the bottom.">
            <a:extLst>
              <a:ext uri="{FF2B5EF4-FFF2-40B4-BE49-F238E27FC236}">
                <a16:creationId xmlns:a16="http://schemas.microsoft.com/office/drawing/2014/main" id="{FC59D3FB-0F44-0703-89F0-E2C59815498D}"/>
              </a:ext>
            </a:extLst>
          </p:cNvPr>
          <p:cNvPicPr>
            <a:picLocks noChangeAspect="1"/>
          </p:cNvPicPr>
          <p:nvPr/>
        </p:nvPicPr>
        <p:blipFill>
          <a:blip r:embed="rId4"/>
          <a:stretch>
            <a:fillRect/>
          </a:stretch>
        </p:blipFill>
        <p:spPr>
          <a:xfrm>
            <a:off x="4787334" y="389858"/>
            <a:ext cx="6781354" cy="6081920"/>
          </a:xfrm>
          <a:prstGeom prst="rect">
            <a:avLst/>
          </a:prstGeom>
        </p:spPr>
      </p:pic>
      <p:pic>
        <p:nvPicPr>
          <p:cNvPr id="6" name="Picture 5">
            <a:extLst>
              <a:ext uri="{FF2B5EF4-FFF2-40B4-BE49-F238E27FC236}">
                <a16:creationId xmlns:a16="http://schemas.microsoft.com/office/drawing/2014/main" id="{F6F9B409-6773-2B76-4A52-526B66EF8AA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3" y="5957553"/>
            <a:ext cx="3686175" cy="771525"/>
          </a:xfrm>
          <a:prstGeom prst="rect">
            <a:avLst/>
          </a:prstGeom>
        </p:spPr>
      </p:pic>
    </p:spTree>
    <p:extLst>
      <p:ext uri="{BB962C8B-B14F-4D97-AF65-F5344CB8AC3E}">
        <p14:creationId xmlns:p14="http://schemas.microsoft.com/office/powerpoint/2010/main" val="261370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B4923-5BF7-896B-338A-AE88A09F2323}"/>
              </a:ext>
            </a:extLst>
          </p:cNvPr>
          <p:cNvSpPr>
            <a:spLocks noGrp="1"/>
          </p:cNvSpPr>
          <p:nvPr>
            <p:ph type="title"/>
          </p:nvPr>
        </p:nvSpPr>
        <p:spPr>
          <a:xfrm>
            <a:off x="762000" y="1138036"/>
            <a:ext cx="4085665" cy="1402470"/>
          </a:xfrm>
        </p:spPr>
        <p:txBody>
          <a:bodyPr anchor="t">
            <a:normAutofit/>
          </a:bodyPr>
          <a:lstStyle/>
          <a:p>
            <a:r>
              <a:rPr lang="en-US" sz="3200" dirty="0">
                <a:latin typeface="Helvetica" panose="020B0604020202020204" pitchFamily="34" charset="0"/>
                <a:cs typeface="Helvetica" panose="020B0604020202020204" pitchFamily="34" charset="0"/>
              </a:rPr>
              <a:t>Vegetables</a:t>
            </a:r>
          </a:p>
        </p:txBody>
      </p:sp>
      <p:cxnSp>
        <p:nvCxnSpPr>
          <p:cNvPr id="13" name="Straight Connector 1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3B9DF45-6810-8060-A677-2267BF394EBA}"/>
              </a:ext>
            </a:extLst>
          </p:cNvPr>
          <p:cNvSpPr>
            <a:spLocks noGrp="1"/>
          </p:cNvSpPr>
          <p:nvPr>
            <p:ph idx="1"/>
          </p:nvPr>
        </p:nvSpPr>
        <p:spPr>
          <a:xfrm>
            <a:off x="802105" y="2116703"/>
            <a:ext cx="4085665" cy="1024058"/>
          </a:xfrm>
        </p:spPr>
        <p:txBody>
          <a:bodyPr vert="horz" lIns="91440" tIns="45720" rIns="91440" bIns="45720" rtlCol="0">
            <a:normAutofit lnSpcReduction="10000"/>
          </a:bodyPr>
          <a:lstStyle/>
          <a:p>
            <a:r>
              <a:rPr lang="en-US" sz="2000" dirty="0">
                <a:latin typeface="Helvetica" panose="020B0604020202020204" pitchFamily="34" charset="0"/>
                <a:cs typeface="Helvetica" panose="020B0604020202020204" pitchFamily="34" charset="0"/>
              </a:rPr>
              <a:t>3 cups/day</a:t>
            </a:r>
          </a:p>
          <a:p>
            <a:r>
              <a:rPr lang="en-US" sz="2000" dirty="0">
                <a:latin typeface="Helvetica" panose="020B0604020202020204" pitchFamily="34" charset="0"/>
                <a:cs typeface="Helvetica" panose="020B0604020202020204" pitchFamily="34" charset="0"/>
              </a:rPr>
              <a:t>90% of Americans do NOT meet recommendations!</a:t>
            </a:r>
          </a:p>
        </p:txBody>
      </p:sp>
      <p:pic>
        <p:nvPicPr>
          <p:cNvPr id="4" name="Picture 3" descr="crispy roasted broccoli in a pile on a light blue plate">
            <a:extLst>
              <a:ext uri="{FF2B5EF4-FFF2-40B4-BE49-F238E27FC236}">
                <a16:creationId xmlns:a16="http://schemas.microsoft.com/office/drawing/2014/main" id="{B36823AD-D72E-FEEE-2608-9634636B9C20}"/>
              </a:ext>
            </a:extLst>
          </p:cNvPr>
          <p:cNvPicPr>
            <a:picLocks noChangeAspect="1"/>
          </p:cNvPicPr>
          <p:nvPr/>
        </p:nvPicPr>
        <p:blipFill rotWithShape="1">
          <a:blip r:embed="rId3"/>
          <a:srcRect l="18793" r="17541" b="-1"/>
          <a:stretch/>
        </p:blipFill>
        <p:spPr>
          <a:xfrm>
            <a:off x="5650992" y="10"/>
            <a:ext cx="6541008" cy="6857990"/>
          </a:xfrm>
          <a:prstGeom prst="rect">
            <a:avLst/>
          </a:prstGeom>
        </p:spPr>
      </p:pic>
      <p:pic>
        <p:nvPicPr>
          <p:cNvPr id="5" name="Picture 4" descr="A MyPlate graphic that shows a plate with less than one-quarter of the plate fruits, less than one-quarter of the plate protein, a little over one-half of the plate grains, a little over one-half of the plate vegetables, and a round circle for dairy on the side of the plate. The &quot;vegetables&quot; section is highlighted, and it says &quot;MyPlate.gov&quot; on the bottom.">
            <a:extLst>
              <a:ext uri="{FF2B5EF4-FFF2-40B4-BE49-F238E27FC236}">
                <a16:creationId xmlns:a16="http://schemas.microsoft.com/office/drawing/2014/main" id="{68FB7524-1B43-22F8-9EFB-B704FCDA5B61}"/>
              </a:ext>
            </a:extLst>
          </p:cNvPr>
          <p:cNvPicPr>
            <a:picLocks noChangeAspect="1"/>
          </p:cNvPicPr>
          <p:nvPr/>
        </p:nvPicPr>
        <p:blipFill>
          <a:blip r:embed="rId4"/>
          <a:stretch>
            <a:fillRect/>
          </a:stretch>
        </p:blipFill>
        <p:spPr>
          <a:xfrm>
            <a:off x="1319169" y="3254862"/>
            <a:ext cx="2891781" cy="2588589"/>
          </a:xfrm>
          <a:prstGeom prst="rect">
            <a:avLst/>
          </a:prstGeom>
        </p:spPr>
      </p:pic>
      <p:pic>
        <p:nvPicPr>
          <p:cNvPr id="7" name="Picture 6">
            <a:extLst>
              <a:ext uri="{FF2B5EF4-FFF2-40B4-BE49-F238E27FC236}">
                <a16:creationId xmlns:a16="http://schemas.microsoft.com/office/drawing/2014/main" id="{3B37DF30-62A3-4C8D-2548-0777ACC402A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401074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84F5-4DB5-F70B-4ECA-75F062BCCE44}"/>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Why consume vegetables?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88D595-D803-4A46-7946-AC60A5A00C20}"/>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Reduce inflammation</a:t>
            </a:r>
          </a:p>
          <a:p>
            <a:r>
              <a:rPr lang="en-US" dirty="0">
                <a:latin typeface="Helvetica" panose="020B0604020202020204" pitchFamily="34" charset="0"/>
                <a:cs typeface="Helvetica" panose="020B0604020202020204" pitchFamily="34" charset="0"/>
              </a:rPr>
              <a:t>Prevent chronic diseases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Weight management</a:t>
            </a:r>
          </a:p>
          <a:p>
            <a:r>
              <a:rPr lang="en-US" dirty="0">
                <a:latin typeface="Helvetica" panose="020B0604020202020204" pitchFamily="34" charset="0"/>
                <a:cs typeface="Helvetica" panose="020B0604020202020204" pitchFamily="34" charset="0"/>
              </a:rPr>
              <a:t>Provide </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Fiber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Vitamins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Minerals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Water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Phytonutrients</a:t>
            </a:r>
          </a:p>
        </p:txBody>
      </p:sp>
      <p:pic>
        <p:nvPicPr>
          <p:cNvPr id="5" name="Picture 4">
            <a:extLst>
              <a:ext uri="{FF2B5EF4-FFF2-40B4-BE49-F238E27FC236}">
                <a16:creationId xmlns:a16="http://schemas.microsoft.com/office/drawing/2014/main" id="{DE7CA956-5CEB-3B3C-E7D4-BB2F4E529F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80034" y="5929244"/>
            <a:ext cx="3686175" cy="771525"/>
          </a:xfrm>
          <a:prstGeom prst="rect">
            <a:avLst/>
          </a:prstGeom>
        </p:spPr>
      </p:pic>
    </p:spTree>
    <p:extLst>
      <p:ext uri="{BB962C8B-B14F-4D97-AF65-F5344CB8AC3E}">
        <p14:creationId xmlns:p14="http://schemas.microsoft.com/office/powerpoint/2010/main" val="2633477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kale chips base recipe">
            <a:extLst>
              <a:ext uri="{FF2B5EF4-FFF2-40B4-BE49-F238E27FC236}">
                <a16:creationId xmlns:a16="http://schemas.microsoft.com/office/drawing/2014/main" id="{F52EDF78-1FF7-F3E3-9B1A-978DD65DEC08}"/>
              </a:ext>
            </a:extLst>
          </p:cNvPr>
          <p:cNvPicPr>
            <a:picLocks noChangeAspect="1"/>
          </p:cNvPicPr>
          <p:nvPr/>
        </p:nvPicPr>
        <p:blipFill rotWithShape="1">
          <a:blip r:embed="rId3"/>
          <a:srcRect r="2290"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6" name="Picture 5" descr="roasted diced sweet potatoes in a pile on a light blue plate">
            <a:extLst>
              <a:ext uri="{FF2B5EF4-FFF2-40B4-BE49-F238E27FC236}">
                <a16:creationId xmlns:a16="http://schemas.microsoft.com/office/drawing/2014/main" id="{18FE6E23-0982-EF2B-AA58-1C29780759D7}"/>
              </a:ext>
            </a:extLst>
          </p:cNvPr>
          <p:cNvPicPr>
            <a:picLocks noChangeAspect="1"/>
          </p:cNvPicPr>
          <p:nvPr/>
        </p:nvPicPr>
        <p:blipFill rotWithShape="1">
          <a:blip r:embed="rId4"/>
          <a:srcRect r="5606"/>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5" name="Picture 4" descr="stovetop dried beans base recipe in a white bowl surrounded by a white dish cloth">
            <a:extLst>
              <a:ext uri="{FF2B5EF4-FFF2-40B4-BE49-F238E27FC236}">
                <a16:creationId xmlns:a16="http://schemas.microsoft.com/office/drawing/2014/main" id="{A0888B6F-E6BF-ADFB-A27E-C34BA55B3433}"/>
              </a:ext>
            </a:extLst>
          </p:cNvPr>
          <p:cNvPicPr>
            <a:picLocks noChangeAspect="1"/>
          </p:cNvPicPr>
          <p:nvPr/>
        </p:nvPicPr>
        <p:blipFill rotWithShape="1">
          <a:blip r:embed="rId5"/>
          <a:srcRect l="1849" r="1497"/>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4" name="Freeform: Shape 13">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DB9A26-16C2-E322-0E9D-9D1E3D11F628}"/>
              </a:ext>
            </a:extLst>
          </p:cNvPr>
          <p:cNvSpPr>
            <a:spLocks noGrp="1"/>
          </p:cNvSpPr>
          <p:nvPr>
            <p:ph type="title"/>
          </p:nvPr>
        </p:nvSpPr>
        <p:spPr>
          <a:xfrm>
            <a:off x="448056" y="685800"/>
            <a:ext cx="2807208" cy="1325563"/>
          </a:xfrm>
        </p:spPr>
        <p:txBody>
          <a:bodyPr>
            <a:normAutofit/>
          </a:bodyPr>
          <a:lstStyle/>
          <a:p>
            <a:r>
              <a:rPr lang="en-US" sz="2800" dirty="0">
                <a:latin typeface="Helvetica" panose="020B0604020202020204" pitchFamily="34" charset="0"/>
                <a:cs typeface="Helvetica" panose="020B0604020202020204" pitchFamily="34" charset="0"/>
              </a:rPr>
              <a:t>Vary your Veggies!</a:t>
            </a:r>
          </a:p>
        </p:txBody>
      </p:sp>
      <p:sp>
        <p:nvSpPr>
          <p:cNvPr id="18" name="Rectangle 17">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FEE50E8-EE2F-5C01-4711-C363A20B4638}"/>
              </a:ext>
            </a:extLst>
          </p:cNvPr>
          <p:cNvSpPr>
            <a:spLocks noGrp="1"/>
          </p:cNvSpPr>
          <p:nvPr>
            <p:ph idx="1"/>
          </p:nvPr>
        </p:nvSpPr>
        <p:spPr>
          <a:xfrm>
            <a:off x="448056" y="2258568"/>
            <a:ext cx="2807208" cy="3922776"/>
          </a:xfrm>
        </p:spPr>
        <p:txBody>
          <a:bodyPr vert="horz" lIns="91440" tIns="45720" rIns="91440" bIns="45720" rtlCol="0" anchor="t">
            <a:normAutofit/>
          </a:bodyPr>
          <a:lstStyle/>
          <a:p>
            <a:r>
              <a:rPr lang="en-US" sz="1700" dirty="0">
                <a:latin typeface="Helvetica" panose="020B0604020202020204" pitchFamily="34" charset="0"/>
                <a:cs typeface="Helvetica" panose="020B0604020202020204" pitchFamily="34" charset="0"/>
              </a:rPr>
              <a:t>Subgroups</a:t>
            </a:r>
          </a:p>
          <a:p>
            <a:pPr lvl="1">
              <a:buFont typeface="Courier New" panose="02070309020205020404" pitchFamily="49" charset="0"/>
              <a:buChar char="o"/>
            </a:pPr>
            <a:r>
              <a:rPr lang="en-US" sz="1700" dirty="0">
                <a:latin typeface="Helvetica" panose="020B0604020202020204" pitchFamily="34" charset="0"/>
                <a:cs typeface="Helvetica" panose="020B0604020202020204" pitchFamily="34" charset="0"/>
              </a:rPr>
              <a:t>Dark green</a:t>
            </a:r>
          </a:p>
          <a:p>
            <a:pPr lvl="1">
              <a:buFont typeface="Courier New" panose="02070309020205020404" pitchFamily="49" charset="0"/>
              <a:buChar char="o"/>
            </a:pPr>
            <a:r>
              <a:rPr lang="en-US" sz="1700" dirty="0">
                <a:latin typeface="Helvetica" panose="020B0604020202020204" pitchFamily="34" charset="0"/>
                <a:cs typeface="Helvetica" panose="020B0604020202020204" pitchFamily="34" charset="0"/>
              </a:rPr>
              <a:t>Red/orange</a:t>
            </a:r>
          </a:p>
          <a:p>
            <a:pPr lvl="1">
              <a:buFont typeface="Courier New" panose="02070309020205020404" pitchFamily="49" charset="0"/>
              <a:buChar char="o"/>
            </a:pPr>
            <a:r>
              <a:rPr lang="en-US" sz="1700" dirty="0">
                <a:latin typeface="Helvetica" panose="020B0604020202020204" pitchFamily="34" charset="0"/>
                <a:cs typeface="Helvetica" panose="020B0604020202020204" pitchFamily="34" charset="0"/>
              </a:rPr>
              <a:t>Beans, peas, lentils</a:t>
            </a:r>
          </a:p>
          <a:p>
            <a:pPr lvl="1">
              <a:buFont typeface="Courier New" panose="02070309020205020404" pitchFamily="49" charset="0"/>
              <a:buChar char="o"/>
            </a:pPr>
            <a:r>
              <a:rPr lang="en-US" sz="1700" dirty="0">
                <a:latin typeface="Helvetica" panose="020B0604020202020204" pitchFamily="34" charset="0"/>
                <a:cs typeface="Helvetica" panose="020B0604020202020204" pitchFamily="34" charset="0"/>
              </a:rPr>
              <a:t>Starchy vegetables</a:t>
            </a:r>
          </a:p>
          <a:p>
            <a:pPr lvl="1">
              <a:buFont typeface="Courier New" panose="02070309020205020404" pitchFamily="49" charset="0"/>
              <a:buChar char="o"/>
            </a:pPr>
            <a:r>
              <a:rPr lang="en-US" sz="1700" dirty="0">
                <a:latin typeface="Helvetica" panose="020B0604020202020204" pitchFamily="34" charset="0"/>
                <a:cs typeface="Helvetica" panose="020B0604020202020204" pitchFamily="34" charset="0"/>
              </a:rPr>
              <a:t>Other</a:t>
            </a:r>
          </a:p>
        </p:txBody>
      </p:sp>
      <p:pic>
        <p:nvPicPr>
          <p:cNvPr id="7" name="Picture 6" descr="roasted baby potatoes with fresh herbs">
            <a:extLst>
              <a:ext uri="{FF2B5EF4-FFF2-40B4-BE49-F238E27FC236}">
                <a16:creationId xmlns:a16="http://schemas.microsoft.com/office/drawing/2014/main" id="{E9B6A5A5-B4DF-A802-1633-7A32DF9CB888}"/>
              </a:ext>
            </a:extLst>
          </p:cNvPr>
          <p:cNvPicPr>
            <a:picLocks noChangeAspect="1"/>
          </p:cNvPicPr>
          <p:nvPr/>
        </p:nvPicPr>
        <p:blipFill rotWithShape="1">
          <a:blip r:embed="rId6"/>
          <a:srcRect l="6051" r="1" b="1"/>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pic>
        <p:nvPicPr>
          <p:cNvPr id="9" name="Picture 8">
            <a:extLst>
              <a:ext uri="{FF2B5EF4-FFF2-40B4-BE49-F238E27FC236}">
                <a16:creationId xmlns:a16="http://schemas.microsoft.com/office/drawing/2014/main" id="{42F2E3B6-5263-D8BE-B7A1-BE4892835A6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1913" y="5957553"/>
            <a:ext cx="3686175" cy="771525"/>
          </a:xfrm>
          <a:prstGeom prst="rect">
            <a:avLst/>
          </a:prstGeom>
        </p:spPr>
      </p:pic>
    </p:spTree>
    <p:extLst>
      <p:ext uri="{BB962C8B-B14F-4D97-AF65-F5344CB8AC3E}">
        <p14:creationId xmlns:p14="http://schemas.microsoft.com/office/powerpoint/2010/main" val="416438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C8FDFB9-7E08-B2CA-A405-E9E41E6F1A52}"/>
              </a:ext>
            </a:extLst>
          </p:cNvPr>
          <p:cNvSpPr>
            <a:spLocks noGrp="1"/>
          </p:cNvSpPr>
          <p:nvPr>
            <p:ph type="title"/>
          </p:nvPr>
        </p:nvSpPr>
        <p:spPr>
          <a:xfrm>
            <a:off x="838200" y="365125"/>
            <a:ext cx="5393361" cy="1325563"/>
          </a:xfrm>
        </p:spPr>
        <p:txBody>
          <a:bodyPr>
            <a:normAutofit/>
          </a:bodyPr>
          <a:lstStyle/>
          <a:p>
            <a:r>
              <a:rPr lang="en-US" dirty="0">
                <a:latin typeface="Helvetica" panose="020B0604020202020204" pitchFamily="34" charset="0"/>
                <a:cs typeface="Helvetica" panose="020B0604020202020204" pitchFamily="34" charset="0"/>
              </a:rPr>
              <a:t>Which form of veggies is best?</a:t>
            </a:r>
          </a:p>
        </p:txBody>
      </p:sp>
      <p:sp>
        <p:nvSpPr>
          <p:cNvPr id="3" name="Content Placeholder 2">
            <a:extLst>
              <a:ext uri="{FF2B5EF4-FFF2-40B4-BE49-F238E27FC236}">
                <a16:creationId xmlns:a16="http://schemas.microsoft.com/office/drawing/2014/main" id="{12F807B6-16F3-A13F-DF55-2CF8855BBAF3}"/>
              </a:ext>
            </a:extLst>
          </p:cNvPr>
          <p:cNvSpPr>
            <a:spLocks noGrp="1"/>
          </p:cNvSpPr>
          <p:nvPr>
            <p:ph idx="1"/>
          </p:nvPr>
        </p:nvSpPr>
        <p:spPr>
          <a:xfrm>
            <a:off x="838200" y="1825625"/>
            <a:ext cx="5393361" cy="4351338"/>
          </a:xfrm>
        </p:spPr>
        <p:txBody>
          <a:bodyPr vert="horz" lIns="91440" tIns="45720" rIns="91440" bIns="45720" rtlCol="0">
            <a:normAutofit/>
          </a:bodyPr>
          <a:lstStyle/>
          <a:p>
            <a:pPr marL="457200" indent="-457200"/>
            <a:r>
              <a:rPr lang="en-US" dirty="0">
                <a:latin typeface="Helvetica" panose="020B0604020202020204" pitchFamily="34" charset="0"/>
                <a:cs typeface="Helvetica" panose="020B0604020202020204" pitchFamily="34" charset="0"/>
              </a:rPr>
              <a:t>Fresh</a:t>
            </a:r>
          </a:p>
          <a:p>
            <a:pPr marL="457200" indent="-457200"/>
            <a:r>
              <a:rPr lang="en-US" dirty="0">
                <a:latin typeface="Helvetica" panose="020B0604020202020204" pitchFamily="34" charset="0"/>
                <a:cs typeface="Helvetica" panose="020B0604020202020204" pitchFamily="34" charset="0"/>
              </a:rPr>
              <a:t>Frozen</a:t>
            </a:r>
          </a:p>
          <a:p>
            <a:pPr marL="457200" indent="-457200"/>
            <a:r>
              <a:rPr lang="en-US" dirty="0">
                <a:latin typeface="Helvetica" panose="020B0604020202020204" pitchFamily="34" charset="0"/>
                <a:cs typeface="Helvetica" panose="020B0604020202020204" pitchFamily="34" charset="0"/>
              </a:rPr>
              <a:t>Canned</a:t>
            </a:r>
          </a:p>
          <a:p>
            <a:pPr marL="457200" indent="-457200"/>
            <a:r>
              <a:rPr lang="en-US" dirty="0">
                <a:latin typeface="Helvetica" panose="020B0604020202020204" pitchFamily="34" charset="0"/>
                <a:cs typeface="Helvetica" panose="020B0604020202020204" pitchFamily="34" charset="0"/>
              </a:rPr>
              <a:t>Ultra processed</a:t>
            </a:r>
          </a:p>
        </p:txBody>
      </p:sp>
      <p:pic>
        <p:nvPicPr>
          <p:cNvPr id="4" name="Picture 3" descr="cauliflower, broccoli, carrots, cucumber, and beet hummus on a plate">
            <a:extLst>
              <a:ext uri="{FF2B5EF4-FFF2-40B4-BE49-F238E27FC236}">
                <a16:creationId xmlns:a16="http://schemas.microsoft.com/office/drawing/2014/main" id="{C08BB71A-1DDD-5FDF-8583-7CD865D35F7B}"/>
              </a:ext>
            </a:extLst>
          </p:cNvPr>
          <p:cNvPicPr>
            <a:picLocks noChangeAspect="1"/>
          </p:cNvPicPr>
          <p:nvPr/>
        </p:nvPicPr>
        <p:blipFill rotWithShape="1">
          <a:blip r:embed="rId3"/>
          <a:srcRect l="22817" r="10432"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9BB48DB-4448-BC2F-04E4-7711411625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958466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F94451-3229-2697-C30A-66D221797F17}"/>
              </a:ext>
            </a:extLst>
          </p:cNvPr>
          <p:cNvSpPr>
            <a:spLocks noGrp="1"/>
          </p:cNvSpPr>
          <p:nvPr>
            <p:ph type="title"/>
          </p:nvPr>
        </p:nvSpPr>
        <p:spPr>
          <a:xfrm>
            <a:off x="836679" y="723899"/>
            <a:ext cx="6002110" cy="771525"/>
          </a:xfrm>
        </p:spPr>
        <p:txBody>
          <a:bodyPr>
            <a:normAutofit/>
          </a:bodyPr>
          <a:lstStyle/>
          <a:p>
            <a:r>
              <a:rPr lang="en-US" sz="4000" dirty="0">
                <a:latin typeface="Helvetica" panose="020B0604020202020204" pitchFamily="34" charset="0"/>
                <a:cs typeface="Helvetica" panose="020B0604020202020204" pitchFamily="34" charset="0"/>
              </a:rPr>
              <a:t>Fruits</a:t>
            </a:r>
          </a:p>
        </p:txBody>
      </p:sp>
      <p:sp>
        <p:nvSpPr>
          <p:cNvPr id="3" name="Content Placeholder 2">
            <a:extLst>
              <a:ext uri="{FF2B5EF4-FFF2-40B4-BE49-F238E27FC236}">
                <a16:creationId xmlns:a16="http://schemas.microsoft.com/office/drawing/2014/main" id="{268B5D14-67C6-3322-A901-892C07AA88A7}"/>
              </a:ext>
            </a:extLst>
          </p:cNvPr>
          <p:cNvSpPr>
            <a:spLocks noGrp="1"/>
          </p:cNvSpPr>
          <p:nvPr>
            <p:ph idx="1"/>
          </p:nvPr>
        </p:nvSpPr>
        <p:spPr>
          <a:xfrm>
            <a:off x="836679" y="1727228"/>
            <a:ext cx="6002110" cy="1088431"/>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2 cups/day</a:t>
            </a:r>
          </a:p>
          <a:p>
            <a:r>
              <a:rPr lang="en-US" sz="2000" dirty="0">
                <a:latin typeface="Helvetica" panose="020B0604020202020204" pitchFamily="34" charset="0"/>
                <a:cs typeface="Helvetica" panose="020B0604020202020204" pitchFamily="34" charset="0"/>
              </a:rPr>
              <a:t>80% of Americans do NOT meet recommendations!</a:t>
            </a:r>
          </a:p>
        </p:txBody>
      </p:sp>
      <p:pic>
        <p:nvPicPr>
          <p:cNvPr id="5" name="Picture 4" descr="pints of blueberries and raspberries">
            <a:extLst>
              <a:ext uri="{FF2B5EF4-FFF2-40B4-BE49-F238E27FC236}">
                <a16:creationId xmlns:a16="http://schemas.microsoft.com/office/drawing/2014/main" id="{053736E8-C3FD-A7C3-6737-5EF08D5A9C4E}"/>
              </a:ext>
            </a:extLst>
          </p:cNvPr>
          <p:cNvPicPr>
            <a:picLocks noChangeAspect="1"/>
          </p:cNvPicPr>
          <p:nvPr/>
        </p:nvPicPr>
        <p:blipFill rotWithShape="1">
          <a:blip r:embed="rId3"/>
          <a:srcRect l="24675" r="20620" b="1"/>
          <a:stretch/>
        </p:blipFill>
        <p:spPr>
          <a:xfrm>
            <a:off x="7199440" y="10"/>
            <a:ext cx="4992560" cy="6857990"/>
          </a:xfrm>
          <a:prstGeom prst="rect">
            <a:avLst/>
          </a:prstGeom>
          <a:effectLst/>
        </p:spPr>
      </p:pic>
      <p:pic>
        <p:nvPicPr>
          <p:cNvPr id="6" name="Picture 5" descr="A MyPlate graphic that shows a plate with less than one-quarter of the plate fruits, less than one-quarter of the plate protein, a little over one-half of the plate grains, a little over one-half of the plate vegetables, and a round circle for dairy on the side of the plate. The &quot;fruits&quot; section is highlighted, and it says &quot;MyPlate.gov&quot; on the bottom.">
            <a:extLst>
              <a:ext uri="{FF2B5EF4-FFF2-40B4-BE49-F238E27FC236}">
                <a16:creationId xmlns:a16="http://schemas.microsoft.com/office/drawing/2014/main" id="{B6B36827-F7E1-254A-96CF-2BA41B79B480}"/>
              </a:ext>
            </a:extLst>
          </p:cNvPr>
          <p:cNvPicPr>
            <a:picLocks noChangeAspect="1"/>
          </p:cNvPicPr>
          <p:nvPr/>
        </p:nvPicPr>
        <p:blipFill>
          <a:blip r:embed="rId4"/>
          <a:stretch>
            <a:fillRect/>
          </a:stretch>
        </p:blipFill>
        <p:spPr>
          <a:xfrm>
            <a:off x="1905000" y="2975081"/>
            <a:ext cx="3151364" cy="2823050"/>
          </a:xfrm>
          <a:prstGeom prst="rect">
            <a:avLst/>
          </a:prstGeom>
        </p:spPr>
      </p:pic>
      <p:pic>
        <p:nvPicPr>
          <p:cNvPr id="7" name="Picture 6">
            <a:extLst>
              <a:ext uri="{FF2B5EF4-FFF2-40B4-BE49-F238E27FC236}">
                <a16:creationId xmlns:a16="http://schemas.microsoft.com/office/drawing/2014/main" id="{1C2E72BD-6608-53B5-E00A-60B0FACE5FB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077086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985F3-E5D0-72D2-FBA4-8CACC6629796}"/>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Why consume fruit?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A9B5DB-2C7C-0E11-2898-E39B2E8926A1}"/>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Lower the risk of depression</a:t>
            </a:r>
          </a:p>
          <a:p>
            <a:r>
              <a:rPr lang="en-US" dirty="0">
                <a:latin typeface="Helvetica" panose="020B0604020202020204" pitchFamily="34" charset="0"/>
                <a:cs typeface="Helvetica" panose="020B0604020202020204" pitchFamily="34" charset="0"/>
              </a:rPr>
              <a:t>Prevent chronic disease</a:t>
            </a:r>
          </a:p>
          <a:p>
            <a:r>
              <a:rPr lang="en-US" dirty="0">
                <a:latin typeface="Helvetica" panose="020B0604020202020204" pitchFamily="34" charset="0"/>
                <a:cs typeface="Helvetica" panose="020B0604020202020204" pitchFamily="34" charset="0"/>
              </a:rPr>
              <a:t>Provide </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Fiber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Vitamins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Minerals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Water </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Phytonutrients</a:t>
            </a:r>
          </a:p>
        </p:txBody>
      </p:sp>
      <p:pic>
        <p:nvPicPr>
          <p:cNvPr id="5" name="Picture 4">
            <a:extLst>
              <a:ext uri="{FF2B5EF4-FFF2-40B4-BE49-F238E27FC236}">
                <a16:creationId xmlns:a16="http://schemas.microsoft.com/office/drawing/2014/main" id="{4AAC9703-CD19-6BAC-6A39-BFA8DA87250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363913" y="5944185"/>
            <a:ext cx="3686175" cy="771525"/>
          </a:xfrm>
          <a:prstGeom prst="rect">
            <a:avLst/>
          </a:prstGeom>
        </p:spPr>
      </p:pic>
    </p:spTree>
    <p:extLst>
      <p:ext uri="{BB962C8B-B14F-4D97-AF65-F5344CB8AC3E}">
        <p14:creationId xmlns:p14="http://schemas.microsoft.com/office/powerpoint/2010/main" val="31784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frozen fruit crisp base recipe in a white dish on a cloth">
            <a:extLst>
              <a:ext uri="{FF2B5EF4-FFF2-40B4-BE49-F238E27FC236}">
                <a16:creationId xmlns:a16="http://schemas.microsoft.com/office/drawing/2014/main" id="{D508ABE8-5C39-4C3B-01DF-BB04AF4EA1E1}"/>
              </a:ext>
            </a:extLst>
          </p:cNvPr>
          <p:cNvPicPr>
            <a:picLocks noChangeAspect="1"/>
          </p:cNvPicPr>
          <p:nvPr/>
        </p:nvPicPr>
        <p:blipFill rotWithShape="1">
          <a:blip r:embed="rId3"/>
          <a:srcRect l="22941" r="5186"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 name="Picture 6" descr="berry parfait with almonds">
            <a:extLst>
              <a:ext uri="{FF2B5EF4-FFF2-40B4-BE49-F238E27FC236}">
                <a16:creationId xmlns:a16="http://schemas.microsoft.com/office/drawing/2014/main" id="{66FB725B-D2A8-AC3E-0913-9534AC8B0FEE}"/>
              </a:ext>
            </a:extLst>
          </p:cNvPr>
          <p:cNvPicPr>
            <a:picLocks noChangeAspect="1"/>
          </p:cNvPicPr>
          <p:nvPr/>
        </p:nvPicPr>
        <p:blipFill rotWithShape="1">
          <a:blip r:embed="rId4"/>
          <a:srcRect l="13192" r="5997"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8" name="Picture 7" descr="frozen berry smoothie and sliced banana on toast">
            <a:extLst>
              <a:ext uri="{FF2B5EF4-FFF2-40B4-BE49-F238E27FC236}">
                <a16:creationId xmlns:a16="http://schemas.microsoft.com/office/drawing/2014/main" id="{9B26762C-82F0-1AB1-3D71-137B28A60164}"/>
              </a:ext>
            </a:extLst>
          </p:cNvPr>
          <p:cNvPicPr>
            <a:picLocks noChangeAspect="1"/>
          </p:cNvPicPr>
          <p:nvPr/>
        </p:nvPicPr>
        <p:blipFill rotWithShape="1">
          <a:blip r:embed="rId5"/>
          <a:srcRect t="3974" r="-1" b="23471"/>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42" name="Freeform: Shape 41">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Freeform: Shape 43">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3777E1-AEC4-64A1-1A0B-95A10DB89064}"/>
              </a:ext>
            </a:extLst>
          </p:cNvPr>
          <p:cNvSpPr>
            <a:spLocks noGrp="1"/>
          </p:cNvSpPr>
          <p:nvPr>
            <p:ph type="title"/>
          </p:nvPr>
        </p:nvSpPr>
        <p:spPr>
          <a:xfrm>
            <a:off x="448056" y="685800"/>
            <a:ext cx="4922338" cy="1325563"/>
          </a:xfrm>
        </p:spPr>
        <p:txBody>
          <a:bodyPr>
            <a:normAutofit/>
          </a:bodyPr>
          <a:lstStyle/>
          <a:p>
            <a:r>
              <a:rPr lang="en-US" sz="3400" dirty="0">
                <a:latin typeface="Helvetica" panose="020B0604020202020204" pitchFamily="34" charset="0"/>
                <a:cs typeface="Helvetica" panose="020B0604020202020204" pitchFamily="34" charset="0"/>
              </a:rPr>
              <a:t>Eat a variety of fruits!</a:t>
            </a:r>
          </a:p>
        </p:txBody>
      </p:sp>
      <p:sp>
        <p:nvSpPr>
          <p:cNvPr id="46" name="Rectangle 45">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669CEAA-CBE5-EFD2-06BF-C0CF6E50F7B0}"/>
              </a:ext>
            </a:extLst>
          </p:cNvPr>
          <p:cNvSpPr>
            <a:spLocks noGrp="1"/>
          </p:cNvSpPr>
          <p:nvPr>
            <p:ph idx="1"/>
          </p:nvPr>
        </p:nvSpPr>
        <p:spPr>
          <a:xfrm>
            <a:off x="448056" y="2514600"/>
            <a:ext cx="4922338" cy="3666744"/>
          </a:xfrm>
        </p:spPr>
        <p:txBody>
          <a:bodyPr vert="horz" lIns="91440" tIns="45720" rIns="91440" bIns="45720" rtlCol="0" anchor="t">
            <a:normAutofit/>
          </a:bodyPr>
          <a:lstStyle/>
          <a:p>
            <a:pPr marL="457200" indent="-457200"/>
            <a:r>
              <a:rPr lang="en-US" sz="2000" dirty="0">
                <a:latin typeface="Helvetica" panose="020B0604020202020204" pitchFamily="34" charset="0"/>
                <a:cs typeface="Helvetica" panose="020B0604020202020204" pitchFamily="34" charset="0"/>
              </a:rPr>
              <a:t>Whole Forms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Fresh</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Frozen</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Canned</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Dried</a:t>
            </a:r>
          </a:p>
          <a:p>
            <a:pPr marL="457200" indent="-457200"/>
            <a:r>
              <a:rPr lang="en-US" sz="2000" dirty="0">
                <a:latin typeface="Helvetica" panose="020B0604020202020204" pitchFamily="34" charset="0"/>
                <a:cs typeface="Helvetica" panose="020B0604020202020204" pitchFamily="34" charset="0"/>
              </a:rPr>
              <a:t>Juice</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100%</a:t>
            </a:r>
          </a:p>
        </p:txBody>
      </p:sp>
      <p:pic>
        <p:nvPicPr>
          <p:cNvPr id="5" name="Picture 4">
            <a:extLst>
              <a:ext uri="{FF2B5EF4-FFF2-40B4-BE49-F238E27FC236}">
                <a16:creationId xmlns:a16="http://schemas.microsoft.com/office/drawing/2014/main" id="{41837261-2FB0-07CB-BFB1-A15B14C66C9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913" y="5957553"/>
            <a:ext cx="3686175" cy="771525"/>
          </a:xfrm>
          <a:prstGeom prst="rect">
            <a:avLst/>
          </a:prstGeom>
        </p:spPr>
      </p:pic>
    </p:spTree>
    <p:extLst>
      <p:ext uri="{BB962C8B-B14F-4D97-AF65-F5344CB8AC3E}">
        <p14:creationId xmlns:p14="http://schemas.microsoft.com/office/powerpoint/2010/main" val="290138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C776-72A8-12DD-C300-0287FDAAC609}"/>
              </a:ext>
            </a:extLst>
          </p:cNvPr>
          <p:cNvSpPr>
            <a:spLocks noGrp="1"/>
          </p:cNvSpPr>
          <p:nvPr>
            <p:ph type="title"/>
          </p:nvPr>
        </p:nvSpPr>
        <p:spPr>
          <a:xfrm>
            <a:off x="808384" y="934038"/>
            <a:ext cx="4085665" cy="792235"/>
          </a:xfrm>
        </p:spPr>
        <p:txBody>
          <a:bodyPr anchor="t">
            <a:normAutofit/>
          </a:bodyPr>
          <a:lstStyle/>
          <a:p>
            <a:r>
              <a:rPr lang="en-US" sz="3200" dirty="0">
                <a:latin typeface="Helvetica" panose="020B0604020202020204" pitchFamily="34" charset="0"/>
                <a:cs typeface="Helvetica" panose="020B0604020202020204" pitchFamily="34" charset="0"/>
              </a:rPr>
              <a:t>Grains</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FD0CDF3-889D-B386-B5CB-AFC8725C5089}"/>
              </a:ext>
            </a:extLst>
          </p:cNvPr>
          <p:cNvSpPr>
            <a:spLocks noGrp="1"/>
          </p:cNvSpPr>
          <p:nvPr>
            <p:ph idx="1"/>
          </p:nvPr>
        </p:nvSpPr>
        <p:spPr>
          <a:xfrm>
            <a:off x="808384" y="1604864"/>
            <a:ext cx="4085665" cy="2028620"/>
          </a:xfrm>
        </p:spPr>
        <p:txBody>
          <a:bodyPr vert="horz" lIns="91440" tIns="45720" rIns="91440" bIns="45720" rtlCol="0">
            <a:normAutofit/>
          </a:bodyPr>
          <a:lstStyle/>
          <a:p>
            <a:pPr marL="457200" indent="-457200"/>
            <a:r>
              <a:rPr lang="en-US" sz="2000" dirty="0">
                <a:latin typeface="Helvetica" panose="020B0604020202020204" pitchFamily="34" charset="0"/>
                <a:cs typeface="Helvetica" panose="020B0604020202020204" pitchFamily="34" charset="0"/>
              </a:rPr>
              <a:t>Most meet recommendations for total grain intake</a:t>
            </a:r>
          </a:p>
          <a:p>
            <a:pPr marL="457200" indent="-457200"/>
            <a:r>
              <a:rPr lang="en-US" sz="2000" dirty="0">
                <a:latin typeface="Helvetica" panose="020B0604020202020204" pitchFamily="34" charset="0"/>
                <a:cs typeface="Helvetica" panose="020B0604020202020204" pitchFamily="34" charset="0"/>
              </a:rPr>
              <a:t>74% eat too many refined grains</a:t>
            </a:r>
          </a:p>
          <a:p>
            <a:pPr marL="457200" indent="-457200"/>
            <a:r>
              <a:rPr lang="en-US" sz="2000" dirty="0">
                <a:latin typeface="Helvetica" panose="020B0604020202020204" pitchFamily="34" charset="0"/>
                <a:cs typeface="Helvetica" panose="020B0604020202020204" pitchFamily="34" charset="0"/>
              </a:rPr>
              <a:t>2% meet recommendations for whole grains!</a:t>
            </a:r>
          </a:p>
        </p:txBody>
      </p:sp>
      <p:pic>
        <p:nvPicPr>
          <p:cNvPr id="3" name="Picture 2" descr="sliced greek yogurt zucchini bread on a wooden cutting board">
            <a:extLst>
              <a:ext uri="{FF2B5EF4-FFF2-40B4-BE49-F238E27FC236}">
                <a16:creationId xmlns:a16="http://schemas.microsoft.com/office/drawing/2014/main" id="{AF7CC59A-EB80-4956-B8E3-E728FFB35F96}"/>
              </a:ext>
            </a:extLst>
          </p:cNvPr>
          <p:cNvPicPr>
            <a:picLocks noChangeAspect="1"/>
          </p:cNvPicPr>
          <p:nvPr/>
        </p:nvPicPr>
        <p:blipFill rotWithShape="1">
          <a:blip r:embed="rId3"/>
          <a:srcRect l="26883" r="9451" b="-1"/>
          <a:stretch/>
        </p:blipFill>
        <p:spPr>
          <a:xfrm>
            <a:off x="5650992" y="10"/>
            <a:ext cx="6541008" cy="6857990"/>
          </a:xfrm>
          <a:prstGeom prst="rect">
            <a:avLst/>
          </a:prstGeom>
        </p:spPr>
      </p:pic>
      <p:pic>
        <p:nvPicPr>
          <p:cNvPr id="5" name="Picture 4" descr="A MyPlate graphic that shows a plate with less than one-quarter of the plate fruits, less than one-quarter of the plate protein, a little over one-half of the plate grains, a little over one-half of the plate vegetables, and a round circle for dairy on the side of the plate. The &quot;grains&quot; section is highlighted, and it says &quot;MyPlate.gov&quot; on the bottom.">
            <a:extLst>
              <a:ext uri="{FF2B5EF4-FFF2-40B4-BE49-F238E27FC236}">
                <a16:creationId xmlns:a16="http://schemas.microsoft.com/office/drawing/2014/main" id="{506642B8-BB80-36B6-99C4-64388EC1D42F}"/>
              </a:ext>
            </a:extLst>
          </p:cNvPr>
          <p:cNvPicPr>
            <a:picLocks noChangeAspect="1"/>
          </p:cNvPicPr>
          <p:nvPr/>
        </p:nvPicPr>
        <p:blipFill>
          <a:blip r:embed="rId4"/>
          <a:stretch>
            <a:fillRect/>
          </a:stretch>
        </p:blipFill>
        <p:spPr>
          <a:xfrm>
            <a:off x="1602079" y="3633484"/>
            <a:ext cx="2535388" cy="2280748"/>
          </a:xfrm>
          <a:prstGeom prst="rect">
            <a:avLst/>
          </a:prstGeom>
        </p:spPr>
      </p:pic>
      <p:pic>
        <p:nvPicPr>
          <p:cNvPr id="7" name="Picture 6">
            <a:extLst>
              <a:ext uri="{FF2B5EF4-FFF2-40B4-BE49-F238E27FC236}">
                <a16:creationId xmlns:a16="http://schemas.microsoft.com/office/drawing/2014/main" id="{2980C1B1-8823-1320-D1D3-611F6FA6FF2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4" y="6108266"/>
            <a:ext cx="2966100" cy="620812"/>
          </a:xfrm>
          <a:prstGeom prst="rect">
            <a:avLst/>
          </a:prstGeom>
        </p:spPr>
      </p:pic>
    </p:spTree>
    <p:extLst>
      <p:ext uri="{BB962C8B-B14F-4D97-AF65-F5344CB8AC3E}">
        <p14:creationId xmlns:p14="http://schemas.microsoft.com/office/powerpoint/2010/main" val="136919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862E2-70EE-2584-CF65-1026B28F7823}"/>
              </a:ext>
            </a:extLst>
          </p:cNvPr>
          <p:cNvSpPr>
            <a:spLocks noGrp="1"/>
          </p:cNvSpPr>
          <p:nvPr>
            <p:ph type="title"/>
          </p:nvPr>
        </p:nvSpPr>
        <p:spPr>
          <a:noFill/>
        </p:spPr>
        <p:txBody>
          <a:bodyPr vert="horz" lIns="91440" tIns="45720" rIns="91440" bIns="45720" rtlCol="0" anchor="ctr">
            <a:normAutofit/>
          </a:bodyPr>
          <a:lstStyle/>
          <a:p>
            <a:r>
              <a:rPr lang="en-US" sz="4000" kern="1200" dirty="0">
                <a:latin typeface="Helvetica" panose="020B0604020202020204" pitchFamily="34" charset="0"/>
                <a:cs typeface="Helvetica" panose="020B0604020202020204" pitchFamily="34" charset="0"/>
              </a:rPr>
              <a:t>Daily Recommendations of Grain Servings</a:t>
            </a:r>
          </a:p>
        </p:txBody>
      </p:sp>
      <p:sp>
        <p:nvSpPr>
          <p:cNvPr id="6" name="Content Placeholder 5">
            <a:extLst>
              <a:ext uri="{FF2B5EF4-FFF2-40B4-BE49-F238E27FC236}">
                <a16:creationId xmlns:a16="http://schemas.microsoft.com/office/drawing/2014/main" id="{6E178D7F-5C4A-F1F2-0C7D-FD89A429A022}"/>
              </a:ext>
            </a:extLst>
          </p:cNvPr>
          <p:cNvSpPr>
            <a:spLocks noGrp="1"/>
          </p:cNvSpPr>
          <p:nvPr>
            <p:ph sz="half" idx="1"/>
          </p:nvPr>
        </p:nvSpPr>
        <p:spPr/>
        <p:txBody>
          <a:bodyPr>
            <a:normAutofit fontScale="92500"/>
          </a:bodyPr>
          <a:lstStyle/>
          <a:p>
            <a:r>
              <a:rPr lang="en-US" dirty="0">
                <a:latin typeface="Helvetica" panose="020B0604020202020204" pitchFamily="34" charset="0"/>
                <a:cs typeface="Helvetica" panose="020B0604020202020204" pitchFamily="34" charset="0"/>
              </a:rPr>
              <a:t>Women:</a:t>
            </a:r>
          </a:p>
          <a:p>
            <a:pPr lvl="1"/>
            <a:r>
              <a:rPr lang="en-US" dirty="0">
                <a:latin typeface="Helvetica" panose="020B0604020202020204" pitchFamily="34" charset="0"/>
                <a:cs typeface="Helvetica" panose="020B0604020202020204" pitchFamily="34" charset="0"/>
              </a:rPr>
              <a:t>19-30 years:</a:t>
            </a:r>
          </a:p>
          <a:p>
            <a:pPr lvl="2"/>
            <a:r>
              <a:rPr lang="en-US" dirty="0">
                <a:latin typeface="Helvetica" panose="020B0604020202020204" pitchFamily="34" charset="0"/>
                <a:cs typeface="Helvetica" panose="020B0604020202020204" pitchFamily="34" charset="0"/>
              </a:rPr>
              <a:t>Total grains: 6 to 8 oz-equivalents</a:t>
            </a:r>
          </a:p>
          <a:p>
            <a:pPr lvl="2"/>
            <a:r>
              <a:rPr lang="en-US" dirty="0">
                <a:latin typeface="Helvetica" panose="020B0604020202020204" pitchFamily="34" charset="0"/>
                <a:cs typeface="Helvetica" panose="020B0604020202020204" pitchFamily="34" charset="0"/>
              </a:rPr>
              <a:t>Whole grains: 3 to 4 oz-equivalent</a:t>
            </a:r>
          </a:p>
          <a:p>
            <a:pPr lvl="1"/>
            <a:r>
              <a:rPr lang="en-US" dirty="0">
                <a:latin typeface="Helvetica" panose="020B0604020202020204" pitchFamily="34" charset="0"/>
                <a:cs typeface="Helvetica" panose="020B0604020202020204" pitchFamily="34" charset="0"/>
              </a:rPr>
              <a:t>31-59 years:</a:t>
            </a:r>
          </a:p>
          <a:p>
            <a:pPr lvl="2"/>
            <a:r>
              <a:rPr lang="en-US" dirty="0">
                <a:latin typeface="Helvetica" panose="020B0604020202020204" pitchFamily="34" charset="0"/>
                <a:cs typeface="Helvetica" panose="020B0604020202020204" pitchFamily="34" charset="0"/>
              </a:rPr>
              <a:t>Total grains: 5 to 7 oz-equivalents</a:t>
            </a:r>
          </a:p>
          <a:p>
            <a:pPr lvl="2"/>
            <a:r>
              <a:rPr lang="en-US" dirty="0">
                <a:latin typeface="Helvetica" panose="020B0604020202020204" pitchFamily="34" charset="0"/>
                <a:cs typeface="Helvetica" panose="020B0604020202020204" pitchFamily="34" charset="0"/>
              </a:rPr>
              <a:t>Whole grains: 3 to 3.5 oz-equivalents</a:t>
            </a:r>
          </a:p>
          <a:p>
            <a:pPr lvl="1"/>
            <a:r>
              <a:rPr lang="en-US" dirty="0">
                <a:latin typeface="Helvetica" panose="020B0604020202020204" pitchFamily="34" charset="0"/>
                <a:cs typeface="Helvetica" panose="020B0604020202020204" pitchFamily="34" charset="0"/>
              </a:rPr>
              <a:t>60+ years:</a:t>
            </a:r>
          </a:p>
          <a:p>
            <a:pPr lvl="2"/>
            <a:r>
              <a:rPr lang="en-US" dirty="0">
                <a:latin typeface="Helvetica" panose="020B0604020202020204" pitchFamily="34" charset="0"/>
                <a:cs typeface="Helvetica" panose="020B0604020202020204" pitchFamily="34" charset="0"/>
              </a:rPr>
              <a:t>Total grains: 5 to 7 oz-equivalents</a:t>
            </a:r>
          </a:p>
          <a:p>
            <a:pPr lvl="2"/>
            <a:r>
              <a:rPr lang="en-US" dirty="0">
                <a:latin typeface="Helvetica" panose="020B0604020202020204" pitchFamily="34" charset="0"/>
                <a:cs typeface="Helvetica" panose="020B0604020202020204" pitchFamily="34" charset="0"/>
              </a:rPr>
              <a:t>Whole grains: 3 to 3.5 oz-equivalents</a:t>
            </a:r>
          </a:p>
        </p:txBody>
      </p:sp>
      <p:sp>
        <p:nvSpPr>
          <p:cNvPr id="3" name="Content Placeholder 2">
            <a:extLst>
              <a:ext uri="{FF2B5EF4-FFF2-40B4-BE49-F238E27FC236}">
                <a16:creationId xmlns:a16="http://schemas.microsoft.com/office/drawing/2014/main" id="{48FF9831-3F47-A21C-240A-DE00C9E608EA}"/>
              </a:ext>
            </a:extLst>
          </p:cNvPr>
          <p:cNvSpPr>
            <a:spLocks noGrp="1"/>
          </p:cNvSpPr>
          <p:nvPr>
            <p:ph sz="half" idx="2"/>
          </p:nvPr>
        </p:nvSpPr>
        <p:spPr/>
        <p:txBody>
          <a:bodyPr>
            <a:normAutofit fontScale="92500"/>
          </a:bodyPr>
          <a:lstStyle/>
          <a:p>
            <a:r>
              <a:rPr lang="en-US" dirty="0">
                <a:latin typeface="Helvetica" panose="020B0604020202020204" pitchFamily="34" charset="0"/>
                <a:cs typeface="Helvetica" panose="020B0604020202020204" pitchFamily="34" charset="0"/>
              </a:rPr>
              <a:t>Men:</a:t>
            </a:r>
          </a:p>
          <a:p>
            <a:pPr lvl="1"/>
            <a:r>
              <a:rPr lang="en-US" dirty="0">
                <a:latin typeface="Helvetica" panose="020B0604020202020204" pitchFamily="34" charset="0"/>
                <a:cs typeface="Helvetica" panose="020B0604020202020204" pitchFamily="34" charset="0"/>
              </a:rPr>
              <a:t>19-30 years:</a:t>
            </a:r>
          </a:p>
          <a:p>
            <a:pPr lvl="2"/>
            <a:r>
              <a:rPr lang="en-US" dirty="0">
                <a:latin typeface="Helvetica" panose="020B0604020202020204" pitchFamily="34" charset="0"/>
                <a:cs typeface="Helvetica" panose="020B0604020202020204" pitchFamily="34" charset="0"/>
              </a:rPr>
              <a:t>Total grains: 8 to 10 oz-equivalents</a:t>
            </a:r>
          </a:p>
          <a:p>
            <a:pPr lvl="2"/>
            <a:r>
              <a:rPr lang="en-US" dirty="0">
                <a:latin typeface="Helvetica" panose="020B0604020202020204" pitchFamily="34" charset="0"/>
                <a:cs typeface="Helvetica" panose="020B0604020202020204" pitchFamily="34" charset="0"/>
              </a:rPr>
              <a:t>Whole grains: 4 to 5 oz-equivalents</a:t>
            </a:r>
          </a:p>
          <a:p>
            <a:pPr lvl="1"/>
            <a:r>
              <a:rPr lang="en-US" dirty="0">
                <a:latin typeface="Helvetica" panose="020B0604020202020204" pitchFamily="34" charset="0"/>
                <a:cs typeface="Helvetica" panose="020B0604020202020204" pitchFamily="34" charset="0"/>
              </a:rPr>
              <a:t>31-59 years:</a:t>
            </a:r>
          </a:p>
          <a:p>
            <a:pPr lvl="2"/>
            <a:r>
              <a:rPr lang="en-US" dirty="0">
                <a:latin typeface="Helvetica" panose="020B0604020202020204" pitchFamily="34" charset="0"/>
                <a:cs typeface="Helvetica" panose="020B0604020202020204" pitchFamily="34" charset="0"/>
              </a:rPr>
              <a:t>Total grains: 7 to 10 oz-equivalents</a:t>
            </a:r>
          </a:p>
          <a:p>
            <a:pPr lvl="2"/>
            <a:r>
              <a:rPr lang="en-US" dirty="0">
                <a:latin typeface="Helvetica" panose="020B0604020202020204" pitchFamily="34" charset="0"/>
                <a:cs typeface="Helvetica" panose="020B0604020202020204" pitchFamily="34" charset="0"/>
              </a:rPr>
              <a:t>Whole grains: 3.5 to 5 oz-equivalents</a:t>
            </a:r>
          </a:p>
          <a:p>
            <a:pPr lvl="1"/>
            <a:r>
              <a:rPr lang="en-US" dirty="0">
                <a:latin typeface="Helvetica" panose="020B0604020202020204" pitchFamily="34" charset="0"/>
                <a:cs typeface="Helvetica" panose="020B0604020202020204" pitchFamily="34" charset="0"/>
              </a:rPr>
              <a:t>60+ years:</a:t>
            </a:r>
          </a:p>
          <a:p>
            <a:pPr lvl="2"/>
            <a:r>
              <a:rPr lang="en-US" dirty="0">
                <a:latin typeface="Helvetica" panose="020B0604020202020204" pitchFamily="34" charset="0"/>
                <a:cs typeface="Helvetica" panose="020B0604020202020204" pitchFamily="34" charset="0"/>
              </a:rPr>
              <a:t>Total grains: 6 to 9 oz-equivalents</a:t>
            </a:r>
          </a:p>
          <a:p>
            <a:pPr lvl="2"/>
            <a:r>
              <a:rPr lang="en-US" dirty="0">
                <a:latin typeface="Helvetica" panose="020B0604020202020204" pitchFamily="34" charset="0"/>
                <a:cs typeface="Helvetica" panose="020B0604020202020204" pitchFamily="34" charset="0"/>
              </a:rPr>
              <a:t>Whole grains: 3 to 4.5 oz-equivalents</a:t>
            </a:r>
          </a:p>
        </p:txBody>
      </p:sp>
      <p:pic>
        <p:nvPicPr>
          <p:cNvPr id="4" name="Picture 3">
            <a:extLst>
              <a:ext uri="{FF2B5EF4-FFF2-40B4-BE49-F238E27FC236}">
                <a16:creationId xmlns:a16="http://schemas.microsoft.com/office/drawing/2014/main" id="{B3056894-60D1-DECC-30E1-09FA8D29B87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78703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3133B-51E2-ADC7-C5EB-958E8953487C}"/>
              </a:ext>
            </a:extLst>
          </p:cNvPr>
          <p:cNvSpPr>
            <a:spLocks noGrp="1"/>
          </p:cNvSpPr>
          <p:nvPr>
            <p:ph type="title"/>
          </p:nvPr>
        </p:nvSpPr>
        <p:spPr/>
        <p:txBody>
          <a:bodyPr vert="horz" lIns="91440" tIns="45720" rIns="91440" bIns="45720" rtlCol="0" anchor="ctr">
            <a:normAutofit/>
          </a:bodyPr>
          <a:lstStyle/>
          <a:p>
            <a:pPr algn="ctr"/>
            <a:r>
              <a:rPr lang="en-US" sz="3200" kern="1200" dirty="0">
                <a:latin typeface="Helvetica" panose="020B0604020202020204" pitchFamily="34" charset="0"/>
                <a:cs typeface="Helvetica" panose="020B0604020202020204" pitchFamily="34" charset="0"/>
              </a:rPr>
              <a:t>Whole </a:t>
            </a:r>
            <a:r>
              <a:rPr lang="en-US" sz="3200" dirty="0">
                <a:latin typeface="Helvetica" panose="020B0604020202020204" pitchFamily="34" charset="0"/>
                <a:cs typeface="Helvetica" panose="020B0604020202020204" pitchFamily="34" charset="0"/>
              </a:rPr>
              <a:t>Grains</a:t>
            </a:r>
            <a:r>
              <a:rPr lang="en-US" sz="3200" kern="1200" dirty="0">
                <a:latin typeface="Helvetica" panose="020B0604020202020204" pitchFamily="34" charset="0"/>
                <a:cs typeface="Helvetica" panose="020B0604020202020204" pitchFamily="34" charset="0"/>
              </a:rPr>
              <a:t> vs Refined Grains</a:t>
            </a:r>
          </a:p>
        </p:txBody>
      </p:sp>
      <p:pic>
        <p:nvPicPr>
          <p:cNvPr id="4" name="Content Placeholder 3" descr="a whole grain that includes the bran (fiber-filled outer layer with B vitamins and minerals), endosperm (starchy carbohydrate middle layer with some proteins and vitamins), and germ (nutrient-packed core with B vitamins, vitamin E, phytochemicals, and healthy fats), and a refined grain that includes the endosperm only">
            <a:extLst>
              <a:ext uri="{FF2B5EF4-FFF2-40B4-BE49-F238E27FC236}">
                <a16:creationId xmlns:a16="http://schemas.microsoft.com/office/drawing/2014/main" id="{A877A927-43DC-5F54-8BB1-034D40810E3C}"/>
              </a:ext>
            </a:extLst>
          </p:cNvPr>
          <p:cNvPicPr>
            <a:picLocks noGrp="1" noChangeAspect="1"/>
          </p:cNvPicPr>
          <p:nvPr>
            <p:ph sz="half" idx="1"/>
          </p:nvPr>
        </p:nvPicPr>
        <p:blipFill>
          <a:blip r:embed="rId3"/>
          <a:stretch>
            <a:fillRect/>
          </a:stretch>
        </p:blipFill>
        <p:spPr>
          <a:xfrm>
            <a:off x="1637347" y="1392313"/>
            <a:ext cx="8917305" cy="4458653"/>
          </a:xfrm>
          <a:prstGeom prst="rect">
            <a:avLst/>
          </a:prstGeom>
        </p:spPr>
      </p:pic>
      <p:pic>
        <p:nvPicPr>
          <p:cNvPr id="5" name="Picture 4">
            <a:extLst>
              <a:ext uri="{FF2B5EF4-FFF2-40B4-BE49-F238E27FC236}">
                <a16:creationId xmlns:a16="http://schemas.microsoft.com/office/drawing/2014/main" id="{6AE660A2-FB7D-1039-67E5-0CCA47F362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6071184"/>
            <a:ext cx="3097965" cy="657894"/>
          </a:xfrm>
          <a:prstGeom prst="rect">
            <a:avLst/>
          </a:prstGeom>
        </p:spPr>
      </p:pic>
      <p:sp>
        <p:nvSpPr>
          <p:cNvPr id="7" name="Content Placeholder 6">
            <a:extLst>
              <a:ext uri="{FF2B5EF4-FFF2-40B4-BE49-F238E27FC236}">
                <a16:creationId xmlns:a16="http://schemas.microsoft.com/office/drawing/2014/main" id="{F51861B1-1E4D-0A6C-0F66-FA36AE2F2B5C}"/>
              </a:ext>
            </a:extLst>
          </p:cNvPr>
          <p:cNvSpPr txBox="1">
            <a:spLocks noGrp="1"/>
          </p:cNvSpPr>
          <p:nvPr>
            <p:ph sz="half" idx="2"/>
          </p:nvPr>
        </p:nvSpPr>
        <p:spPr>
          <a:xfrm>
            <a:off x="6548004" y="6006554"/>
            <a:ext cx="5181600" cy="5909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latin typeface="Helvetica" panose="020B0604020202020204" pitchFamily="34" charset="0"/>
                <a:cs typeface="Helvetica" panose="020B0604020202020204" pitchFamily="34" charset="0"/>
              </a:rPr>
              <a:t>Source: Harvard T.H. Chan School of Public Health: The Nutrition Source</a:t>
            </a:r>
          </a:p>
        </p:txBody>
      </p:sp>
    </p:spTree>
    <p:extLst>
      <p:ext uri="{BB962C8B-B14F-4D97-AF65-F5344CB8AC3E}">
        <p14:creationId xmlns:p14="http://schemas.microsoft.com/office/powerpoint/2010/main" val="4147215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2EA94-0547-B9A0-2051-603DC8E52B34}"/>
              </a:ext>
            </a:extLst>
          </p:cNvPr>
          <p:cNvSpPr>
            <a:spLocks noGrp="1"/>
          </p:cNvSpPr>
          <p:nvPr>
            <p:ph type="title"/>
          </p:nvPr>
        </p:nvSpPr>
        <p:spPr>
          <a:xfrm>
            <a:off x="762000" y="1138036"/>
            <a:ext cx="4085665" cy="563288"/>
          </a:xfrm>
        </p:spPr>
        <p:txBody>
          <a:bodyPr anchor="t">
            <a:normAutofit/>
          </a:bodyPr>
          <a:lstStyle/>
          <a:p>
            <a:r>
              <a:rPr lang="en-US" sz="3200" dirty="0">
                <a:latin typeface="Helvetica" panose="020B0604020202020204" pitchFamily="34" charset="0"/>
                <a:cs typeface="Helvetica" panose="020B0604020202020204" pitchFamily="34" charset="0"/>
              </a:rPr>
              <a:t>Dairy</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884AC9-B2D8-E14F-8831-CEE06AA85A16}"/>
              </a:ext>
            </a:extLst>
          </p:cNvPr>
          <p:cNvSpPr>
            <a:spLocks noGrp="1"/>
          </p:cNvSpPr>
          <p:nvPr>
            <p:ph idx="1"/>
          </p:nvPr>
        </p:nvSpPr>
        <p:spPr>
          <a:xfrm>
            <a:off x="762000" y="1976334"/>
            <a:ext cx="4085665" cy="1442373"/>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3 cups/day</a:t>
            </a:r>
          </a:p>
          <a:p>
            <a:pPr lvl="1"/>
            <a:r>
              <a:rPr lang="en-US" sz="2000" dirty="0">
                <a:latin typeface="Helvetica" panose="020B0604020202020204" pitchFamily="34" charset="0"/>
                <a:cs typeface="Helvetica" panose="020B0604020202020204" pitchFamily="34" charset="0"/>
              </a:rPr>
              <a:t>More is not better!</a:t>
            </a:r>
          </a:p>
          <a:p>
            <a:r>
              <a:rPr lang="en-US" sz="2000" dirty="0">
                <a:latin typeface="Helvetica" panose="020B0604020202020204" pitchFamily="34" charset="0"/>
                <a:cs typeface="Helvetica" panose="020B0604020202020204" pitchFamily="34" charset="0"/>
              </a:rPr>
              <a:t>90% of Americans do NOT meet recommendations!</a:t>
            </a:r>
          </a:p>
        </p:txBody>
      </p:sp>
      <p:pic>
        <p:nvPicPr>
          <p:cNvPr id="4" name="Picture 3" descr="peanut butter parfait with mini chocolate chips, yogurt, and banana in a clear glass cup">
            <a:extLst>
              <a:ext uri="{FF2B5EF4-FFF2-40B4-BE49-F238E27FC236}">
                <a16:creationId xmlns:a16="http://schemas.microsoft.com/office/drawing/2014/main" id="{8033E8E5-85F5-B9DD-1499-DC76D7CF2E8C}"/>
              </a:ext>
            </a:extLst>
          </p:cNvPr>
          <p:cNvPicPr>
            <a:picLocks noChangeAspect="1"/>
          </p:cNvPicPr>
          <p:nvPr/>
        </p:nvPicPr>
        <p:blipFill rotWithShape="1">
          <a:blip r:embed="rId3"/>
          <a:srcRect l="15576" r="18852" b="-1"/>
          <a:stretch/>
        </p:blipFill>
        <p:spPr>
          <a:xfrm>
            <a:off x="5650992" y="10"/>
            <a:ext cx="6541008" cy="6857990"/>
          </a:xfrm>
          <a:prstGeom prst="rect">
            <a:avLst/>
          </a:prstGeom>
        </p:spPr>
      </p:pic>
      <p:pic>
        <p:nvPicPr>
          <p:cNvPr id="5" name="Picture 4" descr="A MyPlate graphic that shows a plate with less than one-quarter of the plate fruits, less than one-quarter of the plate protein, a little over one-half of the plate grains, a little over one-half of the plate vegetables, and a round circle for dairy on the side of the plate. The &quot;dairy&quot; section is highlighted, and it says &quot;MyPlate.gov&quot; on the bottom.">
            <a:extLst>
              <a:ext uri="{FF2B5EF4-FFF2-40B4-BE49-F238E27FC236}">
                <a16:creationId xmlns:a16="http://schemas.microsoft.com/office/drawing/2014/main" id="{8B857B66-EEBC-D7F6-97BB-0006874B9072}"/>
              </a:ext>
            </a:extLst>
          </p:cNvPr>
          <p:cNvPicPr>
            <a:picLocks noChangeAspect="1"/>
          </p:cNvPicPr>
          <p:nvPr/>
        </p:nvPicPr>
        <p:blipFill>
          <a:blip r:embed="rId4"/>
          <a:stretch>
            <a:fillRect/>
          </a:stretch>
        </p:blipFill>
        <p:spPr>
          <a:xfrm>
            <a:off x="1304164" y="3427330"/>
            <a:ext cx="2816418" cy="2521600"/>
          </a:xfrm>
          <a:prstGeom prst="rect">
            <a:avLst/>
          </a:prstGeom>
        </p:spPr>
      </p:pic>
      <p:pic>
        <p:nvPicPr>
          <p:cNvPr id="7" name="Picture 6">
            <a:extLst>
              <a:ext uri="{FF2B5EF4-FFF2-40B4-BE49-F238E27FC236}">
                <a16:creationId xmlns:a16="http://schemas.microsoft.com/office/drawing/2014/main" id="{DFB019E0-7ED5-66CD-9C5D-EA22E7C55C2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3" y="5957553"/>
            <a:ext cx="3686175" cy="771525"/>
          </a:xfrm>
          <a:prstGeom prst="rect">
            <a:avLst/>
          </a:prstGeom>
        </p:spPr>
      </p:pic>
    </p:spTree>
    <p:extLst>
      <p:ext uri="{BB962C8B-B14F-4D97-AF65-F5344CB8AC3E}">
        <p14:creationId xmlns:p14="http://schemas.microsoft.com/office/powerpoint/2010/main" val="3388802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B31D74-E011-A7C7-73CA-D54520B53100}"/>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Why consume dairy?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45468A7-F942-CCD4-40F1-C73A2FA8CE2F}"/>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 dirty="0">
                <a:latin typeface="Helvetica" panose="020B0604020202020204" pitchFamily="34" charset="0"/>
                <a:cs typeface="Helvetica" panose="020B0604020202020204" pitchFamily="34" charset="0"/>
              </a:rPr>
              <a:t>Top contributor of calcium to the American diet</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13 essential nutrients</a:t>
            </a:r>
            <a:endParaRPr lang="en-US" dirty="0">
              <a:latin typeface="Helvetica" panose="020B0604020202020204" pitchFamily="34" charset="0"/>
              <a:cs typeface="Helvetica" panose="020B0604020202020204" pitchFamily="34" charset="0"/>
            </a:endParaRPr>
          </a:p>
          <a:p>
            <a:pPr lvl="1">
              <a:buFont typeface="Courier New" panose="02070309020205020404" pitchFamily="49" charset="0"/>
              <a:buChar char="o"/>
            </a:pPr>
            <a:r>
              <a:rPr lang="en" dirty="0">
                <a:latin typeface="Helvetica" panose="020B0604020202020204" pitchFamily="34" charset="0"/>
                <a:cs typeface="Helvetica" panose="020B0604020202020204" pitchFamily="34" charset="0"/>
              </a:rPr>
              <a:t>Protein</a:t>
            </a:r>
            <a:endParaRPr lang="en-US" dirty="0">
              <a:latin typeface="Helvetica" panose="020B0604020202020204" pitchFamily="34" charset="0"/>
              <a:cs typeface="Helvetica" panose="020B0604020202020204" pitchFamily="34" charset="0"/>
            </a:endParaRPr>
          </a:p>
          <a:p>
            <a:pPr lvl="1">
              <a:buFont typeface="Courier New" panose="02070309020205020404" pitchFamily="49" charset="0"/>
              <a:buChar char="o"/>
            </a:pPr>
            <a:r>
              <a:rPr lang="en" dirty="0">
                <a:latin typeface="Helvetica" panose="020B0604020202020204" pitchFamily="34" charset="0"/>
                <a:cs typeface="Helvetica" panose="020B0604020202020204" pitchFamily="34" charset="0"/>
              </a:rPr>
              <a:t>Vitamin D</a:t>
            </a:r>
            <a:endParaRPr lang="en-US" dirty="0">
              <a:latin typeface="Helvetica" panose="020B0604020202020204" pitchFamily="34" charset="0"/>
              <a:cs typeface="Helvetica" panose="020B0604020202020204" pitchFamily="34" charset="0"/>
            </a:endParaRPr>
          </a:p>
          <a:p>
            <a:pPr lvl="1">
              <a:buFont typeface="Courier New" panose="02070309020205020404" pitchFamily="49" charset="0"/>
              <a:buChar char="o"/>
            </a:pPr>
            <a:r>
              <a:rPr lang="en" dirty="0">
                <a:latin typeface="Helvetica" panose="020B0604020202020204" pitchFamily="34" charset="0"/>
                <a:cs typeface="Helvetica" panose="020B0604020202020204" pitchFamily="34" charset="0"/>
              </a:rPr>
              <a:t>Potassium and more</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Bone health</a:t>
            </a:r>
          </a:p>
          <a:p>
            <a:r>
              <a:rPr lang="en" dirty="0">
                <a:latin typeface="Helvetica" panose="020B0604020202020204" pitchFamily="34" charset="0"/>
                <a:cs typeface="Helvetica" panose="020B0604020202020204" pitchFamily="34" charset="0"/>
              </a:rPr>
              <a:t>Yogurt provides gut friendly probiotics</a:t>
            </a:r>
            <a:endParaRPr lang="en-US" dirty="0">
              <a:latin typeface="Helvetica" panose="020B0604020202020204" pitchFamily="34" charset="0"/>
              <a:cs typeface="Helvetica" panose="020B0604020202020204" pitchFamily="34" charset="0"/>
            </a:endParaRPr>
          </a:p>
        </p:txBody>
      </p:sp>
      <p:pic>
        <p:nvPicPr>
          <p:cNvPr id="5" name="Picture 4">
            <a:extLst>
              <a:ext uri="{FF2B5EF4-FFF2-40B4-BE49-F238E27FC236}">
                <a16:creationId xmlns:a16="http://schemas.microsoft.com/office/drawing/2014/main" id="{E254A63A-F926-410C-CEC6-17B6CE35E57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90650" y="5917448"/>
            <a:ext cx="3686175" cy="771525"/>
          </a:xfrm>
          <a:prstGeom prst="rect">
            <a:avLst/>
          </a:prstGeom>
        </p:spPr>
      </p:pic>
    </p:spTree>
    <p:extLst>
      <p:ext uri="{BB962C8B-B14F-4D97-AF65-F5344CB8AC3E}">
        <p14:creationId xmlns:p14="http://schemas.microsoft.com/office/powerpoint/2010/main" val="2711337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3CAF-C89B-9F33-E0F6-54247A10FB73}"/>
              </a:ext>
            </a:extLst>
          </p:cNvPr>
          <p:cNvSpPr>
            <a:spLocks noGrp="1"/>
          </p:cNvSpPr>
          <p:nvPr>
            <p:ph type="title"/>
          </p:nvPr>
        </p:nvSpPr>
        <p:spPr>
          <a:xfrm>
            <a:off x="762000" y="1138036"/>
            <a:ext cx="3893126" cy="1402470"/>
          </a:xfrm>
        </p:spPr>
        <p:txBody>
          <a:bodyPr anchor="t">
            <a:normAutofit/>
          </a:bodyPr>
          <a:lstStyle/>
          <a:p>
            <a:r>
              <a:rPr lang="en-US" sz="3200" dirty="0">
                <a:latin typeface="Helvetica" panose="020B0604020202020204" pitchFamily="34" charset="0"/>
                <a:cs typeface="Helvetica" panose="020B0604020202020204" pitchFamily="34" charset="0"/>
              </a:rPr>
              <a:t>Dairy Recommendations</a:t>
            </a:r>
          </a:p>
        </p:txBody>
      </p:sp>
      <p:cxnSp>
        <p:nvCxnSpPr>
          <p:cNvPr id="11"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5A5B89F-4562-70AD-514E-DD250570759B}"/>
              </a:ext>
            </a:extLst>
          </p:cNvPr>
          <p:cNvSpPr>
            <a:spLocks noGrp="1"/>
          </p:cNvSpPr>
          <p:nvPr>
            <p:ph idx="1"/>
          </p:nvPr>
        </p:nvSpPr>
        <p:spPr>
          <a:xfrm>
            <a:off x="762001" y="2551176"/>
            <a:ext cx="3893126" cy="3591207"/>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Low-fat or fat-free</a:t>
            </a:r>
          </a:p>
          <a:p>
            <a:r>
              <a:rPr lang="en-US" sz="2000" dirty="0">
                <a:latin typeface="Helvetica" panose="020B0604020202020204" pitchFamily="34" charset="0"/>
                <a:cs typeface="Helvetica" panose="020B0604020202020204" pitchFamily="34" charset="0"/>
              </a:rPr>
              <a:t>Dairy substitutes</a:t>
            </a:r>
          </a:p>
        </p:txBody>
      </p:sp>
      <p:pic>
        <p:nvPicPr>
          <p:cNvPr id="5" name="Picture 4" descr="a grilled cheese sandwich with broccoli and grapes">
            <a:extLst>
              <a:ext uri="{FF2B5EF4-FFF2-40B4-BE49-F238E27FC236}">
                <a16:creationId xmlns:a16="http://schemas.microsoft.com/office/drawing/2014/main" id="{0D2C97DA-BB7B-762B-AB7C-C53588DB507F}"/>
              </a:ext>
            </a:extLst>
          </p:cNvPr>
          <p:cNvPicPr>
            <a:picLocks noChangeAspect="1"/>
          </p:cNvPicPr>
          <p:nvPr/>
        </p:nvPicPr>
        <p:blipFill rotWithShape="1">
          <a:blip r:embed="rId3"/>
          <a:srcRect t="1797"/>
          <a:stretch/>
        </p:blipFill>
        <p:spPr>
          <a:xfrm>
            <a:off x="5344391" y="10"/>
            <a:ext cx="6847609" cy="4488855"/>
          </a:xfrm>
          <a:prstGeom prst="rect">
            <a:avLst/>
          </a:prstGeom>
        </p:spPr>
      </p:pic>
      <p:pic>
        <p:nvPicPr>
          <p:cNvPr id="6" name="Picture 5" descr="plant based milk with almonds and peanuts next to it">
            <a:extLst>
              <a:ext uri="{FF2B5EF4-FFF2-40B4-BE49-F238E27FC236}">
                <a16:creationId xmlns:a16="http://schemas.microsoft.com/office/drawing/2014/main" id="{A596F966-34D3-916B-45CA-1345A04D20F6}"/>
              </a:ext>
            </a:extLst>
          </p:cNvPr>
          <p:cNvPicPr>
            <a:picLocks noChangeAspect="1"/>
          </p:cNvPicPr>
          <p:nvPr/>
        </p:nvPicPr>
        <p:blipFill rotWithShape="1">
          <a:blip r:embed="rId4"/>
          <a:srcRect l="3505" r="-1" b="-1"/>
          <a:stretch/>
        </p:blipFill>
        <p:spPr>
          <a:xfrm>
            <a:off x="5344392" y="4488874"/>
            <a:ext cx="3424845" cy="2369126"/>
          </a:xfrm>
          <a:prstGeom prst="rect">
            <a:avLst/>
          </a:prstGeom>
        </p:spPr>
      </p:pic>
      <p:pic>
        <p:nvPicPr>
          <p:cNvPr id="4" name="Picture 3" descr="greek yogurt ranch dressing with chopped parsley">
            <a:extLst>
              <a:ext uri="{FF2B5EF4-FFF2-40B4-BE49-F238E27FC236}">
                <a16:creationId xmlns:a16="http://schemas.microsoft.com/office/drawing/2014/main" id="{6650A8BE-C4AC-5B1D-58D4-B557CAF5A665}"/>
              </a:ext>
            </a:extLst>
          </p:cNvPr>
          <p:cNvPicPr>
            <a:picLocks noChangeAspect="1"/>
          </p:cNvPicPr>
          <p:nvPr/>
        </p:nvPicPr>
        <p:blipFill rotWithShape="1">
          <a:blip r:embed="rId5"/>
          <a:srcRect l="3505" r="-2" b="-2"/>
          <a:stretch/>
        </p:blipFill>
        <p:spPr>
          <a:xfrm>
            <a:off x="8767155" y="4488873"/>
            <a:ext cx="3424845" cy="2369127"/>
          </a:xfrm>
          <a:prstGeom prst="rect">
            <a:avLst/>
          </a:prstGeom>
        </p:spPr>
      </p:pic>
      <p:pic>
        <p:nvPicPr>
          <p:cNvPr id="8" name="Picture 7">
            <a:extLst>
              <a:ext uri="{FF2B5EF4-FFF2-40B4-BE49-F238E27FC236}">
                <a16:creationId xmlns:a16="http://schemas.microsoft.com/office/drawing/2014/main" id="{EFE07574-F451-8261-68B4-C74CAB4F4AE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173263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1F25-E5E2-A1B4-BE53-107EA711050A}"/>
              </a:ext>
            </a:extLst>
          </p:cNvPr>
          <p:cNvSpPr>
            <a:spLocks noGrp="1"/>
          </p:cNvSpPr>
          <p:nvPr>
            <p:ph type="title"/>
          </p:nvPr>
        </p:nvSpPr>
        <p:spPr>
          <a:xfrm>
            <a:off x="761840" y="1138266"/>
            <a:ext cx="4544762" cy="624174"/>
          </a:xfrm>
        </p:spPr>
        <p:txBody>
          <a:bodyPr anchor="t">
            <a:normAutofit/>
          </a:bodyPr>
          <a:lstStyle/>
          <a:p>
            <a:r>
              <a:rPr lang="en-US" sz="3200" dirty="0">
                <a:latin typeface="Helvetica" panose="020B0604020202020204" pitchFamily="34" charset="0"/>
                <a:cs typeface="Helvetica" panose="020B0604020202020204" pitchFamily="34" charset="0"/>
              </a:rPr>
              <a:t>Protein Foods</a:t>
            </a:r>
          </a:p>
        </p:txBody>
      </p:sp>
      <p:cxnSp>
        <p:nvCxnSpPr>
          <p:cNvPr id="16" name="Straight Connector 15">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CD5A2B-7BB8-00B9-6EF2-B0463740BD9E}"/>
              </a:ext>
            </a:extLst>
          </p:cNvPr>
          <p:cNvSpPr>
            <a:spLocks noGrp="1"/>
          </p:cNvSpPr>
          <p:nvPr>
            <p:ph idx="1"/>
          </p:nvPr>
        </p:nvSpPr>
        <p:spPr>
          <a:xfrm>
            <a:off x="761840" y="1762440"/>
            <a:ext cx="4544762" cy="1330574"/>
          </a:xfrm>
        </p:spPr>
        <p:txBody>
          <a:bodyPr vert="horz" lIns="91440" tIns="45720" rIns="91440" bIns="45720" rtlCol="0">
            <a:normAutofit fontScale="92500"/>
          </a:bodyPr>
          <a:lstStyle/>
          <a:p>
            <a:r>
              <a:rPr lang="en-US" sz="2000" dirty="0">
                <a:latin typeface="Helvetica" panose="020B0604020202020204" pitchFamily="34" charset="0"/>
                <a:cs typeface="Helvetica" panose="020B0604020202020204" pitchFamily="34" charset="0"/>
              </a:rPr>
              <a:t>90% do NOT meet recommendations for seafood</a:t>
            </a:r>
          </a:p>
          <a:p>
            <a:r>
              <a:rPr lang="en-US" sz="2000" dirty="0">
                <a:latin typeface="Helvetica" panose="020B0604020202020204" pitchFamily="34" charset="0"/>
                <a:cs typeface="Helvetica" panose="020B0604020202020204" pitchFamily="34" charset="0"/>
              </a:rPr>
              <a:t>&gt;50% do NOT meet recommendations for nuts, seeds, and soy products</a:t>
            </a:r>
          </a:p>
        </p:txBody>
      </p:sp>
      <p:pic>
        <p:nvPicPr>
          <p:cNvPr id="4" name="Picture 3" descr="vegan chickpea burgers on a white plate with sliced tomatoes and spinach">
            <a:extLst>
              <a:ext uri="{FF2B5EF4-FFF2-40B4-BE49-F238E27FC236}">
                <a16:creationId xmlns:a16="http://schemas.microsoft.com/office/drawing/2014/main" id="{843C470E-4BB8-BAA9-F2C6-4BC91675C314}"/>
              </a:ext>
            </a:extLst>
          </p:cNvPr>
          <p:cNvPicPr>
            <a:picLocks noChangeAspect="1"/>
          </p:cNvPicPr>
          <p:nvPr/>
        </p:nvPicPr>
        <p:blipFill rotWithShape="1">
          <a:blip r:embed="rId3"/>
          <a:srcRect l="28513" r="14765"/>
          <a:stretch/>
        </p:blipFill>
        <p:spPr>
          <a:xfrm>
            <a:off x="6384511" y="1380"/>
            <a:ext cx="5812695" cy="6856704"/>
          </a:xfrm>
          <a:prstGeom prst="rect">
            <a:avLst/>
          </a:prstGeom>
        </p:spPr>
      </p:pic>
      <p:pic>
        <p:nvPicPr>
          <p:cNvPr id="5" name="Picture 4" descr="A MyPlate graphic that shows a plate with less than one-quarter of the plate fruits, less than one-quarter of the plate protein, a little over one-half of the plate grains, a little over one-half of the plate vegetables, and a round circle for dairy on the side of the plate. The &quot;protein&quot; section is highlighted, and it says &quot;MyPlate.gov&quot; on the bottom.">
            <a:extLst>
              <a:ext uri="{FF2B5EF4-FFF2-40B4-BE49-F238E27FC236}">
                <a16:creationId xmlns:a16="http://schemas.microsoft.com/office/drawing/2014/main" id="{BACB5FAB-2FE1-540B-2ED5-2DA42E55E6C5}"/>
              </a:ext>
            </a:extLst>
          </p:cNvPr>
          <p:cNvPicPr>
            <a:picLocks noChangeAspect="1"/>
          </p:cNvPicPr>
          <p:nvPr/>
        </p:nvPicPr>
        <p:blipFill>
          <a:blip r:embed="rId4"/>
          <a:stretch>
            <a:fillRect/>
          </a:stretch>
        </p:blipFill>
        <p:spPr>
          <a:xfrm>
            <a:off x="1428173" y="3235175"/>
            <a:ext cx="2883408" cy="2580216"/>
          </a:xfrm>
          <a:prstGeom prst="rect">
            <a:avLst/>
          </a:prstGeom>
        </p:spPr>
      </p:pic>
      <p:pic>
        <p:nvPicPr>
          <p:cNvPr id="7" name="Picture 6">
            <a:extLst>
              <a:ext uri="{FF2B5EF4-FFF2-40B4-BE49-F238E27FC236}">
                <a16:creationId xmlns:a16="http://schemas.microsoft.com/office/drawing/2014/main" id="{7949F08B-7F9E-B4E5-29ED-FFDDBF1A8C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913" y="5957553"/>
            <a:ext cx="3686175" cy="771525"/>
          </a:xfrm>
          <a:prstGeom prst="rect">
            <a:avLst/>
          </a:prstGeom>
        </p:spPr>
      </p:pic>
    </p:spTree>
    <p:extLst>
      <p:ext uri="{BB962C8B-B14F-4D97-AF65-F5344CB8AC3E}">
        <p14:creationId xmlns:p14="http://schemas.microsoft.com/office/powerpoint/2010/main" val="3985066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63D8-F77D-3B4B-A10C-72B26B12DA4C}"/>
              </a:ext>
            </a:extLst>
          </p:cNvPr>
          <p:cNvSpPr>
            <a:spLocks noGrp="1"/>
          </p:cNvSpPr>
          <p:nvPr>
            <p:ph type="title"/>
          </p:nvPr>
        </p:nvSpPr>
        <p:spPr>
          <a:xfrm>
            <a:off x="838200" y="365125"/>
            <a:ext cx="10515600" cy="1123683"/>
          </a:xfrm>
          <a:noFill/>
        </p:spPr>
        <p:txBody>
          <a:bodyPr vert="horz" lIns="91440" tIns="45720" rIns="91440" bIns="45720" rtlCol="0" anchor="ctr">
            <a:normAutofit/>
          </a:bodyPr>
          <a:lstStyle/>
          <a:p>
            <a:pPr algn="ctr"/>
            <a:r>
              <a:rPr lang="en-US" sz="3200" kern="1200" dirty="0">
                <a:latin typeface="Helvetica" panose="020B0604020202020204" pitchFamily="34" charset="0"/>
                <a:cs typeface="Helvetica" panose="020B0604020202020204" pitchFamily="34" charset="0"/>
              </a:rPr>
              <a:t>Daily Recommendations of Protein Foods</a:t>
            </a:r>
          </a:p>
        </p:txBody>
      </p:sp>
      <p:sp>
        <p:nvSpPr>
          <p:cNvPr id="3" name="Content Placeholder 2">
            <a:extLst>
              <a:ext uri="{FF2B5EF4-FFF2-40B4-BE49-F238E27FC236}">
                <a16:creationId xmlns:a16="http://schemas.microsoft.com/office/drawing/2014/main" id="{5365270A-5C50-2AFE-4B7F-99FAE856D6CF}"/>
              </a:ext>
            </a:extLst>
          </p:cNvPr>
          <p:cNvSpPr>
            <a:spLocks noGrp="1"/>
          </p:cNvSpPr>
          <p:nvPr>
            <p:ph sz="half" idx="2"/>
          </p:nvPr>
        </p:nvSpPr>
        <p:spPr>
          <a:xfrm>
            <a:off x="838200" y="1488808"/>
            <a:ext cx="5181600" cy="4351338"/>
          </a:xfrm>
        </p:spPr>
        <p:txBody>
          <a:bodyPr>
            <a:normAutofit fontScale="92500"/>
          </a:bodyPr>
          <a:lstStyle/>
          <a:p>
            <a:r>
              <a:rPr lang="en-US" dirty="0">
                <a:latin typeface="Helvetica" panose="020B0604020202020204" pitchFamily="34" charset="0"/>
                <a:cs typeface="Helvetica" panose="020B0604020202020204" pitchFamily="34" charset="0"/>
              </a:rPr>
              <a:t>Women:</a:t>
            </a:r>
          </a:p>
          <a:p>
            <a:pPr lvl="1"/>
            <a:r>
              <a:rPr lang="en-US" dirty="0">
                <a:latin typeface="Helvetica" panose="020B0604020202020204" pitchFamily="34" charset="0"/>
                <a:cs typeface="Helvetica" panose="020B0604020202020204" pitchFamily="34" charset="0"/>
              </a:rPr>
              <a:t>19-30 years: 5 to 6.5 oz-equivalents</a:t>
            </a:r>
          </a:p>
          <a:p>
            <a:pPr lvl="1"/>
            <a:r>
              <a:rPr lang="en-US" dirty="0">
                <a:latin typeface="Helvetica" panose="020B0604020202020204" pitchFamily="34" charset="0"/>
                <a:cs typeface="Helvetica" panose="020B0604020202020204" pitchFamily="34" charset="0"/>
              </a:rPr>
              <a:t>31-59 years: 5 to 6 oz-equivalents</a:t>
            </a:r>
          </a:p>
          <a:p>
            <a:pPr lvl="1"/>
            <a:r>
              <a:rPr lang="en-US" dirty="0">
                <a:latin typeface="Helvetica" panose="020B0604020202020204" pitchFamily="34" charset="0"/>
                <a:cs typeface="Helvetica" panose="020B0604020202020204" pitchFamily="34" charset="0"/>
              </a:rPr>
              <a:t>60+ years: 5 to 6 oz-equivalents</a:t>
            </a:r>
          </a:p>
          <a:p>
            <a:r>
              <a:rPr lang="en-US" dirty="0">
                <a:latin typeface="Helvetica" panose="020B0604020202020204" pitchFamily="34" charset="0"/>
                <a:cs typeface="Helvetica" panose="020B0604020202020204" pitchFamily="34" charset="0"/>
              </a:rPr>
              <a:t>Men:</a:t>
            </a:r>
          </a:p>
          <a:p>
            <a:pPr lvl="1"/>
            <a:r>
              <a:rPr lang="en-US" dirty="0">
                <a:latin typeface="Helvetica" panose="020B0604020202020204" pitchFamily="34" charset="0"/>
                <a:cs typeface="Helvetica" panose="020B0604020202020204" pitchFamily="34" charset="0"/>
              </a:rPr>
              <a:t>19-30 years: 6.5 to 7 oz-equivalents</a:t>
            </a:r>
          </a:p>
          <a:p>
            <a:pPr lvl="1"/>
            <a:r>
              <a:rPr lang="en-US" dirty="0">
                <a:latin typeface="Helvetica" panose="020B0604020202020204" pitchFamily="34" charset="0"/>
                <a:cs typeface="Helvetica" panose="020B0604020202020204" pitchFamily="34" charset="0"/>
              </a:rPr>
              <a:t>31-59 years: 6 to 7 oz-equivalents</a:t>
            </a:r>
          </a:p>
          <a:p>
            <a:pPr lvl="1"/>
            <a:r>
              <a:rPr lang="en-US" dirty="0">
                <a:latin typeface="Helvetica" panose="020B0604020202020204" pitchFamily="34" charset="0"/>
                <a:cs typeface="Helvetica" panose="020B0604020202020204" pitchFamily="34" charset="0"/>
              </a:rPr>
              <a:t>60+ years: 5.5 to 6.5 oz-equivalents</a:t>
            </a:r>
          </a:p>
        </p:txBody>
      </p:sp>
      <p:pic>
        <p:nvPicPr>
          <p:cNvPr id="5" name="Picture 4">
            <a:extLst>
              <a:ext uri="{FF2B5EF4-FFF2-40B4-BE49-F238E27FC236}">
                <a16:creationId xmlns:a16="http://schemas.microsoft.com/office/drawing/2014/main" id="{B414D753-C4FA-34DA-E037-623A1A5F7F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598075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FCDEB1-6B5F-6357-0B03-555192D32D42}"/>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Why consume protein foods?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D61180-5238-A122-A3BB-DC4F94D8F817}"/>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Hormone production</a:t>
            </a:r>
          </a:p>
          <a:p>
            <a:r>
              <a:rPr lang="en-US" dirty="0">
                <a:latin typeface="Helvetica" panose="020B0604020202020204" pitchFamily="34" charset="0"/>
                <a:cs typeface="Helvetica" panose="020B0604020202020204" pitchFamily="34" charset="0"/>
              </a:rPr>
              <a:t>Nutrient transport</a:t>
            </a:r>
          </a:p>
          <a:p>
            <a:r>
              <a:rPr lang="en-US" dirty="0">
                <a:latin typeface="Helvetica" panose="020B0604020202020204" pitchFamily="34" charset="0"/>
                <a:cs typeface="Helvetica" panose="020B0604020202020204" pitchFamily="34" charset="0"/>
              </a:rPr>
              <a:t>Immune support</a:t>
            </a:r>
          </a:p>
          <a:p>
            <a:r>
              <a:rPr lang="en-US" dirty="0">
                <a:latin typeface="Helvetica" panose="020B0604020202020204" pitchFamily="34" charset="0"/>
                <a:cs typeface="Helvetica" panose="020B0604020202020204" pitchFamily="34" charset="0"/>
              </a:rPr>
              <a:t>Water balance</a:t>
            </a:r>
          </a:p>
          <a:p>
            <a:r>
              <a:rPr lang="en-US" dirty="0">
                <a:latin typeface="Helvetica" panose="020B0604020202020204" pitchFamily="34" charset="0"/>
                <a:cs typeface="Helvetica" panose="020B0604020202020204" pitchFamily="34" charset="0"/>
              </a:rPr>
              <a:t>pH regulation</a:t>
            </a:r>
          </a:p>
          <a:p>
            <a:r>
              <a:rPr lang="en-US" dirty="0">
                <a:latin typeface="Helvetica" panose="020B0604020202020204" pitchFamily="34" charset="0"/>
                <a:cs typeface="Helvetica" panose="020B0604020202020204" pitchFamily="34" charset="0"/>
              </a:rPr>
              <a:t>Enzyme creation</a:t>
            </a:r>
          </a:p>
          <a:p>
            <a:r>
              <a:rPr lang="en-US" dirty="0">
                <a:latin typeface="Helvetica" panose="020B0604020202020204" pitchFamily="34" charset="0"/>
                <a:cs typeface="Helvetica" panose="020B0604020202020204" pitchFamily="34" charset="0"/>
              </a:rPr>
              <a:t>Muscle maintenance</a:t>
            </a:r>
          </a:p>
          <a:p>
            <a:r>
              <a:rPr lang="en-US" dirty="0">
                <a:latin typeface="Helvetica" panose="020B0604020202020204" pitchFamily="34" charset="0"/>
                <a:cs typeface="Helvetica" panose="020B0604020202020204" pitchFamily="34" charset="0"/>
              </a:rPr>
              <a:t>Healthy hair, skin, and nails</a:t>
            </a:r>
          </a:p>
          <a:p>
            <a:r>
              <a:rPr lang="en-US" dirty="0">
                <a:latin typeface="Helvetica" panose="020B0604020202020204" pitchFamily="34" charset="0"/>
                <a:cs typeface="Helvetica" panose="020B0604020202020204" pitchFamily="34" charset="0"/>
              </a:rPr>
              <a:t>Energy production</a:t>
            </a:r>
          </a:p>
        </p:txBody>
      </p:sp>
      <p:pic>
        <p:nvPicPr>
          <p:cNvPr id="5" name="Picture 4">
            <a:extLst>
              <a:ext uri="{FF2B5EF4-FFF2-40B4-BE49-F238E27FC236}">
                <a16:creationId xmlns:a16="http://schemas.microsoft.com/office/drawing/2014/main" id="{BC966D79-1AF3-ADC0-52A7-0B1C60017E5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04018" y="5997658"/>
            <a:ext cx="3686175" cy="771525"/>
          </a:xfrm>
          <a:prstGeom prst="rect">
            <a:avLst/>
          </a:prstGeom>
        </p:spPr>
      </p:pic>
    </p:spTree>
    <p:extLst>
      <p:ext uri="{BB962C8B-B14F-4D97-AF65-F5344CB8AC3E}">
        <p14:creationId xmlns:p14="http://schemas.microsoft.com/office/powerpoint/2010/main" val="3600948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E981-07BF-98A4-8F15-C22EB0F3D944}"/>
              </a:ext>
            </a:extLst>
          </p:cNvPr>
          <p:cNvSpPr>
            <a:spLocks noGrp="1"/>
          </p:cNvSpPr>
          <p:nvPr>
            <p:ph type="title"/>
          </p:nvPr>
        </p:nvSpPr>
        <p:spPr/>
        <p:txBody>
          <a:bodyPr anchor="ctr">
            <a:normAutofit/>
          </a:bodyPr>
          <a:lstStyle/>
          <a:p>
            <a:r>
              <a:rPr lang="en-US" sz="4000" dirty="0">
                <a:latin typeface="Helvetica" panose="020B0604020202020204" pitchFamily="34" charset="0"/>
                <a:cs typeface="Helvetica" panose="020B0604020202020204" pitchFamily="34" charset="0"/>
              </a:rPr>
              <a:t>Protein at meals</a:t>
            </a:r>
          </a:p>
        </p:txBody>
      </p:sp>
      <p:sp>
        <p:nvSpPr>
          <p:cNvPr id="3" name="Content Placeholder 2">
            <a:extLst>
              <a:ext uri="{FF2B5EF4-FFF2-40B4-BE49-F238E27FC236}">
                <a16:creationId xmlns:a16="http://schemas.microsoft.com/office/drawing/2014/main" id="{7A6B1F5B-510D-B06F-30C5-CF549C4D76AE}"/>
              </a:ext>
            </a:extLst>
          </p:cNvPr>
          <p:cNvSpPr>
            <a:spLocks noGrp="1"/>
          </p:cNvSpPr>
          <p:nvPr>
            <p:ph sz="half" idx="2"/>
          </p:nvPr>
        </p:nvSpPr>
        <p:spPr>
          <a:xfrm>
            <a:off x="914400" y="1690687"/>
            <a:ext cx="5181600" cy="4266865"/>
          </a:xfrm>
        </p:spPr>
        <p:txBody>
          <a:bodyPr/>
          <a:lstStyle/>
          <a:p>
            <a:r>
              <a:rPr lang="en-US" dirty="0">
                <a:latin typeface="Helvetica" panose="020B0604020202020204" pitchFamily="34" charset="0"/>
                <a:cs typeface="Helvetica" panose="020B0604020202020204" pitchFamily="34" charset="0"/>
              </a:rPr>
              <a:t>Promotes satiety</a:t>
            </a:r>
          </a:p>
          <a:p>
            <a:r>
              <a:rPr lang="en-US" dirty="0">
                <a:latin typeface="Helvetica" panose="020B0604020202020204" pitchFamily="34" charset="0"/>
                <a:cs typeface="Helvetica" panose="020B0604020202020204" pitchFamily="34" charset="0"/>
              </a:rPr>
              <a:t>Regulates appetite</a:t>
            </a:r>
          </a:p>
          <a:p>
            <a:r>
              <a:rPr lang="en-US" dirty="0">
                <a:latin typeface="Helvetica" panose="020B0604020202020204" pitchFamily="34" charset="0"/>
                <a:cs typeface="Helvetica" panose="020B0604020202020204" pitchFamily="34" charset="0"/>
              </a:rPr>
              <a:t>Helps control blood sugar</a:t>
            </a:r>
          </a:p>
        </p:txBody>
      </p:sp>
      <p:pic>
        <p:nvPicPr>
          <p:cNvPr id="16" name="Picture 15">
            <a:extLst>
              <a:ext uri="{FF2B5EF4-FFF2-40B4-BE49-F238E27FC236}">
                <a16:creationId xmlns:a16="http://schemas.microsoft.com/office/drawing/2014/main" id="{928ED666-ADC9-8778-A77A-91F6DA0E543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913" y="5957553"/>
            <a:ext cx="3686175" cy="771525"/>
          </a:xfrm>
          <a:prstGeom prst="rect">
            <a:avLst/>
          </a:prstGeom>
        </p:spPr>
      </p:pic>
      <p:cxnSp>
        <p:nvCxnSpPr>
          <p:cNvPr id="8" name="Straight Connector 7">
            <a:extLst>
              <a:ext uri="{FF2B5EF4-FFF2-40B4-BE49-F238E27FC236}">
                <a16:creationId xmlns:a16="http://schemas.microsoft.com/office/drawing/2014/main" id="{A9E9F399-6D78-2183-2C69-23DAA81B08B2}"/>
              </a:ext>
              <a:ext uri="{C183D7F6-B498-43B3-948B-1728B52AA6E4}">
                <adec:decorative xmlns:adec="http://schemas.microsoft.com/office/drawing/2017/decorative" val="1"/>
              </a:ext>
            </a:extLst>
          </p:cNvPr>
          <p:cNvCxnSpPr/>
          <p:nvPr/>
        </p:nvCxnSpPr>
        <p:spPr>
          <a:xfrm>
            <a:off x="667657" y="1465943"/>
            <a:ext cx="109002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271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6659-976C-84FC-8178-A97475BD765E}"/>
              </a:ext>
            </a:extLst>
          </p:cNvPr>
          <p:cNvSpPr>
            <a:spLocks noGrp="1"/>
          </p:cNvSpPr>
          <p:nvPr>
            <p:ph type="title"/>
          </p:nvPr>
        </p:nvSpPr>
        <p:spPr>
          <a:xfrm>
            <a:off x="704209" y="635069"/>
            <a:ext cx="4509236" cy="1139139"/>
          </a:xfrm>
        </p:spPr>
        <p:txBody>
          <a:bodyPr>
            <a:normAutofit/>
          </a:bodyPr>
          <a:lstStyle/>
          <a:p>
            <a:r>
              <a:rPr lang="en-US" sz="3600" dirty="0">
                <a:latin typeface="Helvetica" panose="020B0604020202020204" pitchFamily="34" charset="0"/>
                <a:cs typeface="Helvetica" panose="020B0604020202020204" pitchFamily="34" charset="0"/>
              </a:rPr>
              <a:t>Eat a variety of protein foods!</a:t>
            </a:r>
          </a:p>
        </p:txBody>
      </p:sp>
      <p:sp>
        <p:nvSpPr>
          <p:cNvPr id="3" name="Content Placeholder 2">
            <a:extLst>
              <a:ext uri="{FF2B5EF4-FFF2-40B4-BE49-F238E27FC236}">
                <a16:creationId xmlns:a16="http://schemas.microsoft.com/office/drawing/2014/main" id="{FFC1580B-02F9-8783-D57F-A9F26C10E1F6}"/>
              </a:ext>
            </a:extLst>
          </p:cNvPr>
          <p:cNvSpPr>
            <a:spLocks noGrp="1"/>
          </p:cNvSpPr>
          <p:nvPr>
            <p:ph idx="1"/>
          </p:nvPr>
        </p:nvSpPr>
        <p:spPr>
          <a:xfrm>
            <a:off x="720992" y="1941362"/>
            <a:ext cx="4492454" cy="2419097"/>
          </a:xfrm>
        </p:spPr>
        <p:txBody>
          <a:bodyPr vert="horz" lIns="91440" tIns="45720" rIns="91440" bIns="45720" rtlCol="0" anchor="t">
            <a:normAutofit lnSpcReduction="10000"/>
          </a:bodyPr>
          <a:lstStyle/>
          <a:p>
            <a:r>
              <a:rPr lang="en-US" sz="1800" dirty="0">
                <a:latin typeface="Helvetica" panose="020B0604020202020204" pitchFamily="34" charset="0"/>
                <a:cs typeface="Helvetica" panose="020B0604020202020204" pitchFamily="34" charset="0"/>
              </a:rPr>
              <a:t>Meats and poultry </a:t>
            </a:r>
          </a:p>
          <a:p>
            <a:pPr lvl="1"/>
            <a:r>
              <a:rPr lang="en-US" sz="1800" dirty="0">
                <a:latin typeface="Helvetica" panose="020B0604020202020204" pitchFamily="34" charset="0"/>
                <a:cs typeface="Helvetica" panose="020B0604020202020204" pitchFamily="34" charset="0"/>
              </a:rPr>
              <a:t>Lean forms</a:t>
            </a:r>
          </a:p>
          <a:p>
            <a:pPr lvl="1"/>
            <a:r>
              <a:rPr lang="en-US" sz="1800" dirty="0">
                <a:latin typeface="Helvetica" panose="020B0604020202020204" pitchFamily="34" charset="0"/>
                <a:cs typeface="Helvetica" panose="020B0604020202020204" pitchFamily="34" charset="0"/>
              </a:rPr>
              <a:t>Not processed!</a:t>
            </a:r>
          </a:p>
          <a:p>
            <a:r>
              <a:rPr lang="en-US" sz="1800" dirty="0">
                <a:latin typeface="Helvetica" panose="020B0604020202020204" pitchFamily="34" charset="0"/>
                <a:cs typeface="Helvetica" panose="020B0604020202020204" pitchFamily="34" charset="0"/>
              </a:rPr>
              <a:t>Seafood</a:t>
            </a:r>
          </a:p>
          <a:p>
            <a:r>
              <a:rPr lang="en-US" sz="1800" dirty="0">
                <a:latin typeface="Helvetica" panose="020B0604020202020204" pitchFamily="34" charset="0"/>
                <a:cs typeface="Helvetica" panose="020B0604020202020204" pitchFamily="34" charset="0"/>
              </a:rPr>
              <a:t>Beans, peas, lentils</a:t>
            </a:r>
          </a:p>
          <a:p>
            <a:r>
              <a:rPr lang="en-US" sz="1800" dirty="0">
                <a:latin typeface="Helvetica" panose="020B0604020202020204" pitchFamily="34" charset="0"/>
                <a:cs typeface="Helvetica" panose="020B0604020202020204" pitchFamily="34" charset="0"/>
              </a:rPr>
              <a:t>Nuts and seeds</a:t>
            </a:r>
          </a:p>
          <a:p>
            <a:r>
              <a:rPr lang="en-US" sz="1800" dirty="0">
                <a:latin typeface="Helvetica" panose="020B0604020202020204" pitchFamily="34" charset="0"/>
                <a:cs typeface="Helvetica" panose="020B0604020202020204" pitchFamily="34" charset="0"/>
              </a:rPr>
              <a:t>Soy products</a:t>
            </a:r>
          </a:p>
        </p:txBody>
      </p:sp>
      <p:sp>
        <p:nvSpPr>
          <p:cNvPr id="13" name="Oval 12">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mexican shredded chicken in a cast iron pan">
            <a:extLst>
              <a:ext uri="{FF2B5EF4-FFF2-40B4-BE49-F238E27FC236}">
                <a16:creationId xmlns:a16="http://schemas.microsoft.com/office/drawing/2014/main" id="{ED277666-E57D-8390-1D65-6C4B96524DE2}"/>
              </a:ext>
            </a:extLst>
          </p:cNvPr>
          <p:cNvPicPr>
            <a:picLocks noChangeAspect="1"/>
          </p:cNvPicPr>
          <p:nvPr/>
        </p:nvPicPr>
        <p:blipFill rotWithShape="1">
          <a:blip r:embed="rId3"/>
          <a:srcRect l="26357" r="6896" b="4"/>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15" name="Freeform: Shape 14">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sweet and salty trail mix">
            <a:extLst>
              <a:ext uri="{FF2B5EF4-FFF2-40B4-BE49-F238E27FC236}">
                <a16:creationId xmlns:a16="http://schemas.microsoft.com/office/drawing/2014/main" id="{8949E740-903B-F163-80DD-4EA9FBD5A3C2}"/>
              </a:ext>
            </a:extLst>
          </p:cNvPr>
          <p:cNvPicPr>
            <a:picLocks noChangeAspect="1"/>
          </p:cNvPicPr>
          <p:nvPr/>
        </p:nvPicPr>
        <p:blipFill rotWithShape="1">
          <a:blip r:embed="rId4"/>
          <a:srcRect l="18310" r="14939" b="-2"/>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4" name="Picture 3" descr="chipotle burgers with black beans">
            <a:extLst>
              <a:ext uri="{FF2B5EF4-FFF2-40B4-BE49-F238E27FC236}">
                <a16:creationId xmlns:a16="http://schemas.microsoft.com/office/drawing/2014/main" id="{7F9F213D-F23B-DF93-D680-2F65E72F2D03}"/>
              </a:ext>
            </a:extLst>
          </p:cNvPr>
          <p:cNvPicPr>
            <a:picLocks noChangeAspect="1"/>
          </p:cNvPicPr>
          <p:nvPr/>
        </p:nvPicPr>
        <p:blipFill rotWithShape="1">
          <a:blip r:embed="rId5"/>
          <a:srcRect l="9304" r="11098" b="4"/>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19" name="Freeform: Shape 18">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roasted fish base recipe topped with lemon and herbs">
            <a:extLst>
              <a:ext uri="{FF2B5EF4-FFF2-40B4-BE49-F238E27FC236}">
                <a16:creationId xmlns:a16="http://schemas.microsoft.com/office/drawing/2014/main" id="{E3E4912C-9E71-C6AD-DBB6-2ED5EEFB703A}"/>
              </a:ext>
            </a:extLst>
          </p:cNvPr>
          <p:cNvPicPr>
            <a:picLocks noChangeAspect="1"/>
          </p:cNvPicPr>
          <p:nvPr/>
        </p:nvPicPr>
        <p:blipFill rotWithShape="1">
          <a:blip r:embed="rId6"/>
          <a:srcRect t="1860" r="5" b="18939"/>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21" name="Freeform: Shape 20">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garlic roasted chickpeas in a white bowl">
            <a:extLst>
              <a:ext uri="{FF2B5EF4-FFF2-40B4-BE49-F238E27FC236}">
                <a16:creationId xmlns:a16="http://schemas.microsoft.com/office/drawing/2014/main" id="{71863369-36C7-A757-7F31-8FB73D3A94DA}"/>
              </a:ext>
            </a:extLst>
          </p:cNvPr>
          <p:cNvPicPr>
            <a:picLocks noChangeAspect="1"/>
          </p:cNvPicPr>
          <p:nvPr/>
        </p:nvPicPr>
        <p:blipFill rotWithShape="1">
          <a:blip r:embed="rId7"/>
          <a:srcRect r="22169" b="-4"/>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155987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6AD044-550B-4B95-8BC6-F3B5EC3C8125}"/>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Other Considerations</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82EC7A-21EC-4E51-9820-005F79D307C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858545" y="5355974"/>
            <a:ext cx="3686175" cy="771525"/>
          </a:xfrm>
          <a:prstGeom prst="rect">
            <a:avLst/>
          </a:prstGeom>
        </p:spPr>
      </p:pic>
    </p:spTree>
    <p:extLst>
      <p:ext uri="{BB962C8B-B14F-4D97-AF65-F5344CB8AC3E}">
        <p14:creationId xmlns:p14="http://schemas.microsoft.com/office/powerpoint/2010/main" val="692035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9B50D-14CE-F4F4-C7C9-153365C921F9}"/>
              </a:ext>
            </a:extLst>
          </p:cNvPr>
          <p:cNvSpPr>
            <a:spLocks noGrp="1"/>
          </p:cNvSpPr>
          <p:nvPr>
            <p:ph type="title"/>
          </p:nvPr>
        </p:nvSpPr>
        <p:spPr>
          <a:xfrm>
            <a:off x="762000" y="1138036"/>
            <a:ext cx="4085665" cy="1402470"/>
          </a:xfrm>
        </p:spPr>
        <p:txBody>
          <a:bodyPr anchor="t">
            <a:normAutofit/>
          </a:bodyPr>
          <a:lstStyle/>
          <a:p>
            <a:r>
              <a:rPr lang="en-US" sz="3200" dirty="0">
                <a:latin typeface="Helvetica" panose="020B0604020202020204" pitchFamily="34" charset="0"/>
                <a:cs typeface="Helvetica" panose="020B0604020202020204" pitchFamily="34" charset="0"/>
              </a:rPr>
              <a:t>Oils</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160399-BBB4-4F54-595D-5480252101E3}"/>
              </a:ext>
            </a:extLst>
          </p:cNvPr>
          <p:cNvSpPr>
            <a:spLocks noGrp="1"/>
          </p:cNvSpPr>
          <p:nvPr>
            <p:ph idx="1"/>
          </p:nvPr>
        </p:nvSpPr>
        <p:spPr>
          <a:xfrm>
            <a:off x="762000" y="2551176"/>
            <a:ext cx="4085665" cy="3591207"/>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Limit saturated fat to &lt;10% of calories</a:t>
            </a:r>
          </a:p>
          <a:p>
            <a:r>
              <a:rPr lang="en-US" sz="2000" dirty="0">
                <a:latin typeface="Helvetica" panose="020B0604020202020204" pitchFamily="34" charset="0"/>
                <a:cs typeface="Helvetica" panose="020B0604020202020204" pitchFamily="34" charset="0"/>
              </a:rPr>
              <a:t>Only 23% meet the recommendation!</a:t>
            </a:r>
          </a:p>
        </p:txBody>
      </p:sp>
      <p:pic>
        <p:nvPicPr>
          <p:cNvPr id="4" name="Picture 3" descr="olive oil, butter, and cream in containers">
            <a:extLst>
              <a:ext uri="{FF2B5EF4-FFF2-40B4-BE49-F238E27FC236}">
                <a16:creationId xmlns:a16="http://schemas.microsoft.com/office/drawing/2014/main" id="{7CF1B238-F6F0-27D5-832D-FFF3127E63D1}"/>
              </a:ext>
            </a:extLst>
          </p:cNvPr>
          <p:cNvPicPr>
            <a:picLocks noChangeAspect="1"/>
          </p:cNvPicPr>
          <p:nvPr/>
        </p:nvPicPr>
        <p:blipFill rotWithShape="1">
          <a:blip r:embed="rId3"/>
          <a:srcRect l="19940" r="16378"/>
          <a:stretch/>
        </p:blipFill>
        <p:spPr>
          <a:xfrm>
            <a:off x="5650992" y="10"/>
            <a:ext cx="6541008" cy="6857990"/>
          </a:xfrm>
          <a:prstGeom prst="rect">
            <a:avLst/>
          </a:prstGeom>
        </p:spPr>
      </p:pic>
      <p:pic>
        <p:nvPicPr>
          <p:cNvPr id="6" name="Picture 5">
            <a:extLst>
              <a:ext uri="{FF2B5EF4-FFF2-40B4-BE49-F238E27FC236}">
                <a16:creationId xmlns:a16="http://schemas.microsoft.com/office/drawing/2014/main" id="{B3713663-F0FE-E8B0-600E-B255F3E0D81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395189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92F0EF-11BF-3605-280D-6216AF5B7F0B}"/>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Why consume oils?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C4A07C-A689-E6C3-A3BB-86E7354D3713}"/>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Flavor</a:t>
            </a:r>
          </a:p>
          <a:p>
            <a:r>
              <a:rPr lang="en-US" dirty="0">
                <a:latin typeface="Helvetica" panose="020B0604020202020204" pitchFamily="34" charset="0"/>
                <a:cs typeface="Helvetica" panose="020B0604020202020204" pitchFamily="34" charset="0"/>
              </a:rPr>
              <a:t>Texture</a:t>
            </a:r>
          </a:p>
          <a:p>
            <a:r>
              <a:rPr lang="en-US" dirty="0">
                <a:latin typeface="Helvetica" panose="020B0604020202020204" pitchFamily="34" charset="0"/>
                <a:cs typeface="Helvetica" panose="020B0604020202020204" pitchFamily="34" charset="0"/>
              </a:rPr>
              <a:t>Nutrition</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Heart health</a:t>
            </a:r>
          </a:p>
        </p:txBody>
      </p:sp>
      <p:pic>
        <p:nvPicPr>
          <p:cNvPr id="5" name="Picture 4">
            <a:extLst>
              <a:ext uri="{FF2B5EF4-FFF2-40B4-BE49-F238E27FC236}">
                <a16:creationId xmlns:a16="http://schemas.microsoft.com/office/drawing/2014/main" id="{0F3E0D39-04C1-80EF-734E-6249DAC29C7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50545" y="6004342"/>
            <a:ext cx="3686175" cy="771525"/>
          </a:xfrm>
          <a:prstGeom prst="rect">
            <a:avLst/>
          </a:prstGeom>
        </p:spPr>
      </p:pic>
    </p:spTree>
    <p:extLst>
      <p:ext uri="{BB962C8B-B14F-4D97-AF65-F5344CB8AC3E}">
        <p14:creationId xmlns:p14="http://schemas.microsoft.com/office/powerpoint/2010/main" val="288711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844BC-BC66-95C9-766A-5AA62F42C7EA}"/>
              </a:ext>
            </a:extLst>
          </p:cNvPr>
          <p:cNvSpPr>
            <a:spLocks noGrp="1"/>
          </p:cNvSpPr>
          <p:nvPr>
            <p:ph type="title"/>
          </p:nvPr>
        </p:nvSpPr>
        <p:spPr/>
        <p:txBody>
          <a:bodyPr anchor="ctr">
            <a:normAutofit/>
          </a:bodyPr>
          <a:lstStyle/>
          <a:p>
            <a:r>
              <a:rPr lang="en-US" sz="4800" dirty="0">
                <a:latin typeface="Helvetica" panose="020B0604020202020204" pitchFamily="34" charset="0"/>
                <a:cs typeface="Helvetica" panose="020B0604020202020204" pitchFamily="34" charset="0"/>
              </a:rPr>
              <a:t>Oil Recommendations</a:t>
            </a:r>
          </a:p>
        </p:txBody>
      </p:sp>
      <p:sp>
        <p:nvSpPr>
          <p:cNvPr id="3" name="Content Placeholder 2">
            <a:extLst>
              <a:ext uri="{FF2B5EF4-FFF2-40B4-BE49-F238E27FC236}">
                <a16:creationId xmlns:a16="http://schemas.microsoft.com/office/drawing/2014/main" id="{C294DF79-B8F7-99FD-4CBC-3583A10A2352}"/>
              </a:ext>
            </a:extLst>
          </p:cNvPr>
          <p:cNvSpPr>
            <a:spLocks noGrp="1"/>
          </p:cNvSpPr>
          <p:nvPr>
            <p:ph sz="half" idx="2"/>
          </p:nvPr>
        </p:nvSpPr>
        <p:spPr>
          <a:xfrm>
            <a:off x="838200" y="1825625"/>
            <a:ext cx="10515600" cy="4351338"/>
          </a:xfrm>
        </p:spPr>
        <p:txBody>
          <a:bodyPr/>
          <a:lstStyle/>
          <a:p>
            <a:r>
              <a:rPr lang="en-US" dirty="0">
                <a:latin typeface="Helvetica" panose="020B0604020202020204" pitchFamily="34" charset="0"/>
                <a:cs typeface="Helvetica" panose="020B0604020202020204" pitchFamily="34" charset="0"/>
              </a:rPr>
              <a:t>Canola</a:t>
            </a:r>
          </a:p>
          <a:p>
            <a:r>
              <a:rPr lang="en-US" dirty="0">
                <a:latin typeface="Helvetica" panose="020B0604020202020204" pitchFamily="34" charset="0"/>
                <a:cs typeface="Helvetica" panose="020B0604020202020204" pitchFamily="34" charset="0"/>
              </a:rPr>
              <a:t>Extra virgin olive oil</a:t>
            </a:r>
          </a:p>
        </p:txBody>
      </p:sp>
      <p:cxnSp>
        <p:nvCxnSpPr>
          <p:cNvPr id="7" name="Straight Connector 6">
            <a:extLst>
              <a:ext uri="{FF2B5EF4-FFF2-40B4-BE49-F238E27FC236}">
                <a16:creationId xmlns:a16="http://schemas.microsoft.com/office/drawing/2014/main" id="{467EEBCF-1469-F588-9FED-A363A2FD5402}"/>
              </a:ext>
              <a:ext uri="{C183D7F6-B498-43B3-948B-1728B52AA6E4}">
                <adec:decorative xmlns:adec="http://schemas.microsoft.com/office/drawing/2017/decorative" val="1"/>
              </a:ext>
            </a:extLst>
          </p:cNvPr>
          <p:cNvCxnSpPr/>
          <p:nvPr/>
        </p:nvCxnSpPr>
        <p:spPr>
          <a:xfrm>
            <a:off x="838200" y="1690688"/>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E42EDFD-A224-006B-921D-1945EB56C3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43460" y="5926136"/>
            <a:ext cx="3686175" cy="771525"/>
          </a:xfrm>
          <a:prstGeom prst="rect">
            <a:avLst/>
          </a:prstGeom>
        </p:spPr>
      </p:pic>
    </p:spTree>
    <p:extLst>
      <p:ext uri="{BB962C8B-B14F-4D97-AF65-F5344CB8AC3E}">
        <p14:creationId xmlns:p14="http://schemas.microsoft.com/office/powerpoint/2010/main" val="1298008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B431F-3464-FA29-1164-09D29971DE6A}"/>
              </a:ext>
            </a:extLst>
          </p:cNvPr>
          <p:cNvSpPr>
            <a:spLocks noGrp="1"/>
          </p:cNvSpPr>
          <p:nvPr>
            <p:ph type="title"/>
          </p:nvPr>
        </p:nvSpPr>
        <p:spPr>
          <a:xfrm>
            <a:off x="971368" y="371719"/>
            <a:ext cx="6125964" cy="1906863"/>
          </a:xfrm>
        </p:spPr>
        <p:txBody>
          <a:bodyPr anchor="b">
            <a:normAutofit/>
          </a:bodyPr>
          <a:lstStyle/>
          <a:p>
            <a:r>
              <a:rPr lang="en-US" dirty="0">
                <a:latin typeface="Helvetica" panose="020B0604020202020204" pitchFamily="34" charset="0"/>
                <a:cs typeface="Helvetica" panose="020B0604020202020204" pitchFamily="34" charset="0"/>
              </a:rPr>
              <a:t>Flavor</a:t>
            </a:r>
          </a:p>
        </p:txBody>
      </p:sp>
      <p:sp>
        <p:nvSpPr>
          <p:cNvPr id="3" name="Content Placeholder 2">
            <a:extLst>
              <a:ext uri="{FF2B5EF4-FFF2-40B4-BE49-F238E27FC236}">
                <a16:creationId xmlns:a16="http://schemas.microsoft.com/office/drawing/2014/main" id="{C8766F80-66F0-1677-D6A1-7260FABCEF24}"/>
              </a:ext>
            </a:extLst>
          </p:cNvPr>
          <p:cNvSpPr>
            <a:spLocks noGrp="1"/>
          </p:cNvSpPr>
          <p:nvPr>
            <p:ph idx="1"/>
          </p:nvPr>
        </p:nvSpPr>
        <p:spPr>
          <a:xfrm>
            <a:off x="971368" y="2711395"/>
            <a:ext cx="4114801" cy="3465568"/>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Quality ingredients</a:t>
            </a:r>
          </a:p>
          <a:p>
            <a:r>
              <a:rPr lang="en-US" sz="2000" dirty="0">
                <a:latin typeface="Helvetica" panose="020B0604020202020204" pitchFamily="34" charset="0"/>
                <a:cs typeface="Helvetica" panose="020B0604020202020204" pitchFamily="34" charset="0"/>
              </a:rPr>
              <a:t>Spices and herbs</a:t>
            </a:r>
          </a:p>
          <a:p>
            <a:r>
              <a:rPr lang="en-US" sz="2000" dirty="0">
                <a:latin typeface="Helvetica" panose="020B0604020202020204" pitchFamily="34" charset="0"/>
                <a:cs typeface="Helvetica" panose="020B0604020202020204" pitchFamily="34" charset="0"/>
              </a:rPr>
              <a:t>Acids</a:t>
            </a:r>
          </a:p>
          <a:p>
            <a:r>
              <a:rPr lang="en-US" sz="2000" dirty="0">
                <a:latin typeface="Helvetica" panose="020B0604020202020204" pitchFamily="34" charset="0"/>
                <a:cs typeface="Helvetica" panose="020B0604020202020204" pitchFamily="34" charset="0"/>
              </a:rPr>
              <a:t>Aromatics</a:t>
            </a:r>
          </a:p>
          <a:p>
            <a:r>
              <a:rPr lang="en-US" sz="2000" dirty="0">
                <a:latin typeface="Helvetica" panose="020B0604020202020204" pitchFamily="34" charset="0"/>
                <a:cs typeface="Helvetica" panose="020B0604020202020204" pitchFamily="34" charset="0"/>
              </a:rPr>
              <a:t>Culinary techniques</a:t>
            </a:r>
          </a:p>
        </p:txBody>
      </p:sp>
      <p:pic>
        <p:nvPicPr>
          <p:cNvPr id="5" name="Picture 4" descr="sliced lemon, fresh herbs, almonds, garlic, lentils">
            <a:extLst>
              <a:ext uri="{FF2B5EF4-FFF2-40B4-BE49-F238E27FC236}">
                <a16:creationId xmlns:a16="http://schemas.microsoft.com/office/drawing/2014/main" id="{91EC6AA5-D42D-7223-5C03-88BF2706FCF6}"/>
              </a:ext>
            </a:extLst>
          </p:cNvPr>
          <p:cNvPicPr>
            <a:picLocks noChangeAspect="1"/>
          </p:cNvPicPr>
          <p:nvPr/>
        </p:nvPicPr>
        <p:blipFill rotWithShape="1">
          <a:blip r:embed="rId3"/>
          <a:srcRect l="11629" r="9613" b="-1"/>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Picture 3" descr="cinnamon, paprika, ginger in bowls on a counter">
            <a:extLst>
              <a:ext uri="{FF2B5EF4-FFF2-40B4-BE49-F238E27FC236}">
                <a16:creationId xmlns:a16="http://schemas.microsoft.com/office/drawing/2014/main" id="{6F6B3B85-88D9-1D1B-CC8B-EE35AEB5E8E5}"/>
              </a:ext>
            </a:extLst>
          </p:cNvPr>
          <p:cNvPicPr>
            <a:picLocks noChangeAspect="1"/>
          </p:cNvPicPr>
          <p:nvPr/>
        </p:nvPicPr>
        <p:blipFill rotWithShape="1">
          <a:blip r:embed="rId4"/>
          <a:srcRect l="21185" r="12410" b="2"/>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6" name="Picture 5" descr="red onion, chopped parsley, shredded carrots, sliced cherry tomatoes">
            <a:extLst>
              <a:ext uri="{FF2B5EF4-FFF2-40B4-BE49-F238E27FC236}">
                <a16:creationId xmlns:a16="http://schemas.microsoft.com/office/drawing/2014/main" id="{10EE993A-DF39-6C88-8CEC-A0A7532DF54C}"/>
              </a:ext>
            </a:extLst>
          </p:cNvPr>
          <p:cNvPicPr>
            <a:picLocks noChangeAspect="1"/>
          </p:cNvPicPr>
          <p:nvPr/>
        </p:nvPicPr>
        <p:blipFill rotWithShape="1">
          <a:blip r:embed="rId5"/>
          <a:srcRect l="2797" r="10758" b="-2"/>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pic>
        <p:nvPicPr>
          <p:cNvPr id="8" name="Picture 7">
            <a:extLst>
              <a:ext uri="{FF2B5EF4-FFF2-40B4-BE49-F238E27FC236}">
                <a16:creationId xmlns:a16="http://schemas.microsoft.com/office/drawing/2014/main" id="{157ECB4E-E83E-CA36-E2E0-6787E0E1850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913" y="5957553"/>
            <a:ext cx="3686175" cy="771525"/>
          </a:xfrm>
          <a:prstGeom prst="rect">
            <a:avLst/>
          </a:prstGeom>
        </p:spPr>
      </p:pic>
    </p:spTree>
    <p:extLst>
      <p:ext uri="{BB962C8B-B14F-4D97-AF65-F5344CB8AC3E}">
        <p14:creationId xmlns:p14="http://schemas.microsoft.com/office/powerpoint/2010/main" val="963848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F5957A-99C9-A12A-D23E-62E102A6D07E}"/>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Beverages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D289B6-C077-2789-43A5-86B2004FDF20}"/>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64 ounces/day</a:t>
            </a:r>
          </a:p>
          <a:p>
            <a:r>
              <a:rPr lang="en-US" sz="2200" dirty="0">
                <a:latin typeface="Helvetica" panose="020B0604020202020204" pitchFamily="34" charset="0"/>
                <a:cs typeface="Helvetica" panose="020B0604020202020204" pitchFamily="34" charset="0"/>
              </a:rPr>
              <a:t>Water reigns supreme!</a:t>
            </a:r>
          </a:p>
          <a:p>
            <a:r>
              <a:rPr lang="en-US" sz="2200" dirty="0">
                <a:latin typeface="Helvetica" panose="020B0604020202020204" pitchFamily="34" charset="0"/>
                <a:cs typeface="Helvetica" panose="020B0604020202020204" pitchFamily="34" charset="0"/>
              </a:rPr>
              <a:t>Watch added sugars</a:t>
            </a:r>
          </a:p>
        </p:txBody>
      </p:sp>
      <p:pic>
        <p:nvPicPr>
          <p:cNvPr id="4" name="Picture 3" descr="a clear cup of water on a table">
            <a:extLst>
              <a:ext uri="{FF2B5EF4-FFF2-40B4-BE49-F238E27FC236}">
                <a16:creationId xmlns:a16="http://schemas.microsoft.com/office/drawing/2014/main" id="{7D1AE514-77A9-C556-C1AB-0A12853CD29F}"/>
              </a:ext>
            </a:extLst>
          </p:cNvPr>
          <p:cNvPicPr>
            <a:picLocks noChangeAspect="1"/>
          </p:cNvPicPr>
          <p:nvPr/>
        </p:nvPicPr>
        <p:blipFill rotWithShape="1">
          <a:blip r:embed="rId3"/>
          <a:srcRect l="21205" r="1184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162D3481-A213-52EE-20CD-4EB5F43F763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5957553"/>
            <a:ext cx="3686175" cy="771525"/>
          </a:xfrm>
          <a:prstGeom prst="rect">
            <a:avLst/>
          </a:prstGeom>
        </p:spPr>
      </p:pic>
    </p:spTree>
    <p:extLst>
      <p:ext uri="{BB962C8B-B14F-4D97-AF65-F5344CB8AC3E}">
        <p14:creationId xmlns:p14="http://schemas.microsoft.com/office/powerpoint/2010/main" val="3118707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9C00D-216C-4C77-75DF-FE96631E672A}"/>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Movement</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0B8FC2-B3E9-38E3-7A46-277DD8B333FD}"/>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150 minutes of moderate physical activity/week</a:t>
            </a:r>
          </a:p>
          <a:p>
            <a:pPr marL="685800" lvl="1" indent="-228600">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Two strength-training or resistance exercise sessions</a:t>
            </a:r>
          </a:p>
        </p:txBody>
      </p:sp>
      <p:pic>
        <p:nvPicPr>
          <p:cNvPr id="5" name="Picture 4" descr="a group of people exercising">
            <a:extLst>
              <a:ext uri="{FF2B5EF4-FFF2-40B4-BE49-F238E27FC236}">
                <a16:creationId xmlns:a16="http://schemas.microsoft.com/office/drawing/2014/main" id="{7DA11CC9-136A-E726-9F1A-7AB701852AE1}"/>
              </a:ext>
            </a:extLst>
          </p:cNvPr>
          <p:cNvPicPr>
            <a:picLocks noChangeAspect="1"/>
          </p:cNvPicPr>
          <p:nvPr/>
        </p:nvPicPr>
        <p:blipFill rotWithShape="1">
          <a:blip r:embed="rId3"/>
          <a:srcRect l="1774" r="3127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92E6675D-7BDB-B4D9-C3EA-81DD5C46B3C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651812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0C456-1F92-9822-D410-18231D3B0E26}"/>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Mindfulness</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EA8F94-8350-6893-543C-6C5595F340FC}"/>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The practice of enjoying food with understanding and compassion.</a:t>
            </a:r>
          </a:p>
        </p:txBody>
      </p:sp>
      <p:pic>
        <p:nvPicPr>
          <p:cNvPr id="7" name="Picture 6" descr="a person savoring their ice cream">
            <a:extLst>
              <a:ext uri="{FF2B5EF4-FFF2-40B4-BE49-F238E27FC236}">
                <a16:creationId xmlns:a16="http://schemas.microsoft.com/office/drawing/2014/main" id="{3515266A-1FB6-4349-485E-940A1ADDD09E}"/>
              </a:ext>
            </a:extLst>
          </p:cNvPr>
          <p:cNvPicPr>
            <a:picLocks noChangeAspect="1"/>
          </p:cNvPicPr>
          <p:nvPr/>
        </p:nvPicPr>
        <p:blipFill rotWithShape="1">
          <a:blip r:embed="rId3"/>
          <a:srcRect l="12802" r="3428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C5A29BCC-960F-780F-FA9A-A359E9EDDE1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2047" y="5996057"/>
            <a:ext cx="3686175" cy="771525"/>
          </a:xfrm>
          <a:prstGeom prst="rect">
            <a:avLst/>
          </a:prstGeom>
        </p:spPr>
      </p:pic>
    </p:spTree>
    <p:extLst>
      <p:ext uri="{BB962C8B-B14F-4D97-AF65-F5344CB8AC3E}">
        <p14:creationId xmlns:p14="http://schemas.microsoft.com/office/powerpoint/2010/main" val="45544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B435-EE98-9FA6-42D4-1EF2A4B81C13}"/>
              </a:ext>
            </a:extLst>
          </p:cNvPr>
          <p:cNvSpPr>
            <a:spLocks noGrp="1"/>
          </p:cNvSpPr>
          <p:nvPr>
            <p:ph type="title"/>
          </p:nvPr>
        </p:nvSpPr>
        <p:spPr/>
        <p:txBody>
          <a:bodyPr>
            <a:normAutofit/>
          </a:bodyPr>
          <a:lstStyle/>
          <a:p>
            <a:r>
              <a:rPr lang="en-US" sz="3200" dirty="0">
                <a:latin typeface="Helvetica" panose="020B0604020202020204" pitchFamily="34" charset="0"/>
                <a:cs typeface="Helvetica" panose="020B0604020202020204" pitchFamily="34" charset="0"/>
              </a:rPr>
              <a:t>Helpful Tips for Practicing Mindfulness</a:t>
            </a:r>
          </a:p>
        </p:txBody>
      </p:sp>
      <p:sp>
        <p:nvSpPr>
          <p:cNvPr id="3" name="Content Placeholder 2">
            <a:extLst>
              <a:ext uri="{FF2B5EF4-FFF2-40B4-BE49-F238E27FC236}">
                <a16:creationId xmlns:a16="http://schemas.microsoft.com/office/drawing/2014/main" id="{D948B95A-0D50-B996-CBA0-F8D7DC2E819B}"/>
              </a:ext>
            </a:extLst>
          </p:cNvPr>
          <p:cNvSpPr>
            <a:spLocks noGrp="1"/>
          </p:cNvSpPr>
          <p:nvPr>
            <p:ph sz="half" idx="2"/>
          </p:nvPr>
        </p:nvSpPr>
        <p:spPr>
          <a:xfrm>
            <a:off x="838200" y="1825625"/>
            <a:ext cx="10515600" cy="4351338"/>
          </a:xfrm>
        </p:spPr>
        <p:txBody>
          <a:bodyPr>
            <a:normAutofit/>
          </a:bodyPr>
          <a:lstStyle/>
          <a:p>
            <a:r>
              <a:rPr lang="en-US" dirty="0">
                <a:latin typeface="Helvetica" panose="020B0604020202020204" pitchFamily="34" charset="0"/>
                <a:cs typeface="Helvetica" panose="020B0604020202020204" pitchFamily="34" charset="0"/>
              </a:rPr>
              <a:t>Ask the 4 questions of mindful eating</a:t>
            </a:r>
          </a:p>
          <a:p>
            <a:pPr lvl="1"/>
            <a:r>
              <a:rPr lang="en-US" dirty="0">
                <a:latin typeface="Helvetica" panose="020B0604020202020204" pitchFamily="34" charset="0"/>
                <a:cs typeface="Helvetica" panose="020B0604020202020204" pitchFamily="34" charset="0"/>
              </a:rPr>
              <a:t>What?</a:t>
            </a:r>
          </a:p>
          <a:p>
            <a:pPr lvl="1"/>
            <a:r>
              <a:rPr lang="en-US" dirty="0">
                <a:latin typeface="Helvetica" panose="020B0604020202020204" pitchFamily="34" charset="0"/>
                <a:cs typeface="Helvetica" panose="020B0604020202020204" pitchFamily="34" charset="0"/>
              </a:rPr>
              <a:t>Why?</a:t>
            </a:r>
          </a:p>
          <a:p>
            <a:pPr lvl="1"/>
            <a:r>
              <a:rPr lang="en-US" dirty="0">
                <a:latin typeface="Helvetica" panose="020B0604020202020204" pitchFamily="34" charset="0"/>
                <a:cs typeface="Helvetica" panose="020B0604020202020204" pitchFamily="34" charset="0"/>
              </a:rPr>
              <a:t>How much?</a:t>
            </a:r>
          </a:p>
          <a:p>
            <a:pPr lvl="1"/>
            <a:r>
              <a:rPr lang="en-US" dirty="0">
                <a:latin typeface="Helvetica" panose="020B0604020202020204" pitchFamily="34" charset="0"/>
                <a:cs typeface="Helvetica" panose="020B0604020202020204" pitchFamily="34" charset="0"/>
              </a:rPr>
              <a:t>How?</a:t>
            </a:r>
          </a:p>
          <a:p>
            <a:r>
              <a:rPr lang="en-US" dirty="0">
                <a:latin typeface="Helvetica" panose="020B0604020202020204" pitchFamily="34" charset="0"/>
                <a:cs typeface="Helvetica" panose="020B0604020202020204" pitchFamily="34" charset="0"/>
              </a:rPr>
              <a:t>Apply your five senses while eating</a:t>
            </a:r>
          </a:p>
          <a:p>
            <a:r>
              <a:rPr lang="en-US" dirty="0">
                <a:latin typeface="Helvetica" panose="020B0604020202020204" pitchFamily="34" charset="0"/>
                <a:cs typeface="Helvetica" panose="020B0604020202020204" pitchFamily="34" charset="0"/>
              </a:rPr>
              <a:t>Employ the three Es</a:t>
            </a:r>
          </a:p>
          <a:p>
            <a:pPr lvl="1"/>
            <a:r>
              <a:rPr lang="en-US" dirty="0">
                <a:latin typeface="Helvetica" panose="020B0604020202020204" pitchFamily="34" charset="0"/>
                <a:cs typeface="Helvetica" panose="020B0604020202020204" pitchFamily="34" charset="0"/>
              </a:rPr>
              <a:t>Express</a:t>
            </a:r>
          </a:p>
          <a:p>
            <a:pPr lvl="1"/>
            <a:r>
              <a:rPr lang="en-US" dirty="0">
                <a:latin typeface="Helvetica" panose="020B0604020202020204" pitchFamily="34" charset="0"/>
                <a:cs typeface="Helvetica" panose="020B0604020202020204" pitchFamily="34" charset="0"/>
              </a:rPr>
              <a:t>Engage</a:t>
            </a:r>
          </a:p>
          <a:p>
            <a:pPr lvl="1"/>
            <a:r>
              <a:rPr lang="en-US" dirty="0">
                <a:latin typeface="Helvetica" panose="020B0604020202020204" pitchFamily="34" charset="0"/>
                <a:cs typeface="Helvetica" panose="020B0604020202020204" pitchFamily="34" charset="0"/>
              </a:rPr>
              <a:t>Enjoy</a:t>
            </a:r>
          </a:p>
        </p:txBody>
      </p:sp>
      <p:pic>
        <p:nvPicPr>
          <p:cNvPr id="32" name="Picture 31">
            <a:extLst>
              <a:ext uri="{FF2B5EF4-FFF2-40B4-BE49-F238E27FC236}">
                <a16:creationId xmlns:a16="http://schemas.microsoft.com/office/drawing/2014/main" id="{474C3D36-5B2F-40B3-18D8-16D49EACA6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10542" y="5791200"/>
            <a:ext cx="3686175" cy="771525"/>
          </a:xfrm>
          <a:prstGeom prst="rect">
            <a:avLst/>
          </a:prstGeom>
        </p:spPr>
      </p:pic>
      <p:cxnSp>
        <p:nvCxnSpPr>
          <p:cNvPr id="6" name="Straight Connector 5">
            <a:extLst>
              <a:ext uri="{FF2B5EF4-FFF2-40B4-BE49-F238E27FC236}">
                <a16:creationId xmlns:a16="http://schemas.microsoft.com/office/drawing/2014/main" id="{DEDFEAFF-F2F2-C921-AE76-116E34C5BB3A}"/>
              </a:ext>
              <a:ext uri="{C183D7F6-B498-43B3-948B-1728B52AA6E4}">
                <adec:decorative xmlns:adec="http://schemas.microsoft.com/office/drawing/2017/decorative" val="1"/>
              </a:ext>
            </a:extLst>
          </p:cNvPr>
          <p:cNvCxnSpPr/>
          <p:nvPr/>
        </p:nvCxnSpPr>
        <p:spPr>
          <a:xfrm>
            <a:off x="838200" y="1690688"/>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194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EE9E4-50B1-6098-F8A9-FF8C97053121}"/>
              </a:ext>
            </a:extLst>
          </p:cNvPr>
          <p:cNvSpPr>
            <a:spLocks noGrp="1"/>
          </p:cNvSpPr>
          <p:nvPr>
            <p:ph type="title"/>
          </p:nvPr>
        </p:nvSpPr>
        <p:spPr>
          <a:xfrm>
            <a:off x="589560" y="856180"/>
            <a:ext cx="4560584" cy="1128068"/>
          </a:xfrm>
        </p:spPr>
        <p:txBody>
          <a:bodyPr anchor="ctr">
            <a:normAutofit/>
          </a:bodyPr>
          <a:lstStyle/>
          <a:p>
            <a:r>
              <a:rPr lang="en-US" sz="4000" dirty="0">
                <a:latin typeface="Helvetica" panose="020B0604020202020204" pitchFamily="34" charset="0"/>
                <a:cs typeface="Helvetica" panose="020B0604020202020204" pitchFamily="34" charset="0"/>
              </a:rPr>
              <a:t>Review</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53582D-74CA-6F5E-3FCA-F05187E2AEBD}"/>
              </a:ext>
            </a:extLst>
          </p:cNvPr>
          <p:cNvSpPr>
            <a:spLocks noGrp="1"/>
          </p:cNvSpPr>
          <p:nvPr>
            <p:ph idx="1"/>
          </p:nvPr>
        </p:nvSpPr>
        <p:spPr>
          <a:xfrm>
            <a:off x="590719" y="2270505"/>
            <a:ext cx="4559425" cy="3979585"/>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Cover half your plate with fruits and vegetables</a:t>
            </a:r>
          </a:p>
          <a:p>
            <a:r>
              <a:rPr lang="en-US" sz="2000" dirty="0">
                <a:latin typeface="Helvetica" panose="020B0604020202020204" pitchFamily="34" charset="0"/>
                <a:cs typeface="Helvetica" panose="020B0604020202020204" pitchFamily="34" charset="0"/>
              </a:rPr>
              <a:t>Vary your veggies</a:t>
            </a:r>
          </a:p>
          <a:p>
            <a:r>
              <a:rPr lang="en-US" sz="2000" dirty="0">
                <a:latin typeface="Helvetica" panose="020B0604020202020204" pitchFamily="34" charset="0"/>
                <a:cs typeface="Helvetica" panose="020B0604020202020204" pitchFamily="34" charset="0"/>
              </a:rPr>
              <a:t>Focus on whole fruits</a:t>
            </a:r>
          </a:p>
          <a:p>
            <a:r>
              <a:rPr lang="en-US" sz="2000" dirty="0">
                <a:latin typeface="Helvetica" panose="020B0604020202020204" pitchFamily="34" charset="0"/>
                <a:cs typeface="Helvetica" panose="020B0604020202020204" pitchFamily="34" charset="0"/>
              </a:rPr>
              <a:t>Make half your grains whole grains</a:t>
            </a:r>
          </a:p>
          <a:p>
            <a:r>
              <a:rPr lang="en-US" sz="2000" dirty="0">
                <a:latin typeface="Helvetica" panose="020B0604020202020204" pitchFamily="34" charset="0"/>
                <a:cs typeface="Helvetica" panose="020B0604020202020204" pitchFamily="34" charset="0"/>
              </a:rPr>
              <a:t>Vary your protein routine</a:t>
            </a:r>
          </a:p>
          <a:p>
            <a:r>
              <a:rPr lang="en-US" sz="2000" dirty="0">
                <a:latin typeface="Helvetica" panose="020B0604020202020204" pitchFamily="34" charset="0"/>
                <a:cs typeface="Helvetica" panose="020B0604020202020204" pitchFamily="34" charset="0"/>
              </a:rPr>
              <a:t>Move to low-fat or fat-free dairy</a:t>
            </a:r>
          </a:p>
          <a:p>
            <a:r>
              <a:rPr lang="en-US" sz="2000" dirty="0">
                <a:latin typeface="Helvetica" panose="020B0604020202020204" pitchFamily="34" charset="0"/>
                <a:cs typeface="Helvetica" panose="020B0604020202020204" pitchFamily="34" charset="0"/>
              </a:rPr>
              <a:t>Sip smart</a:t>
            </a:r>
          </a:p>
          <a:p>
            <a:r>
              <a:rPr lang="en-US" sz="2000" dirty="0">
                <a:latin typeface="Helvetica" panose="020B0604020202020204" pitchFamily="34" charset="0"/>
                <a:cs typeface="Helvetica" panose="020B0604020202020204" pitchFamily="34" charset="0"/>
              </a:rPr>
              <a:t>Move more</a:t>
            </a:r>
          </a:p>
          <a:p>
            <a:r>
              <a:rPr lang="en-US" sz="2000" dirty="0">
                <a:latin typeface="Helvetica" panose="020B0604020202020204" pitchFamily="34" charset="0"/>
                <a:cs typeface="Helvetica" panose="020B0604020202020204" pitchFamily="34" charset="0"/>
              </a:rPr>
              <a:t>Practice mindfulness</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3" descr="A MyPlate graphic that shows a plate with less than one-quarter of the plate fruits, less than one-quarter of the plate protein, a little over one-half of the plate grains, a little over one-half of the plate vegetables, and a round circle for dairy on the side of the plate. It says &quot;MyPlate.gov&quot; on the bottom.">
            <a:extLst>
              <a:ext uri="{FF2B5EF4-FFF2-40B4-BE49-F238E27FC236}">
                <a16:creationId xmlns:a16="http://schemas.microsoft.com/office/drawing/2014/main" id="{64EE0A5C-CE2F-1851-A4F2-D7CAAEAEBFD9}"/>
              </a:ext>
            </a:extLst>
          </p:cNvPr>
          <p:cNvPicPr>
            <a:picLocks noChangeAspect="1"/>
          </p:cNvPicPr>
          <p:nvPr/>
        </p:nvPicPr>
        <p:blipFill rotWithShape="1">
          <a:blip r:embed="rId2"/>
          <a:srcRect l="3306" r="4110" b="1"/>
          <a:stretch/>
        </p:blipFill>
        <p:spPr>
          <a:xfrm>
            <a:off x="5977788" y="799352"/>
            <a:ext cx="5425410" cy="5259296"/>
          </a:xfrm>
          <a:prstGeom prst="rect">
            <a:avLst/>
          </a:prstGeom>
        </p:spPr>
      </p:pic>
      <p:pic>
        <p:nvPicPr>
          <p:cNvPr id="6" name="Picture 5">
            <a:extLst>
              <a:ext uri="{FF2B5EF4-FFF2-40B4-BE49-F238E27FC236}">
                <a16:creationId xmlns:a16="http://schemas.microsoft.com/office/drawing/2014/main" id="{05E02BC6-67B4-58B9-9122-B9B452331AD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913" y="5957553"/>
            <a:ext cx="3686175" cy="771525"/>
          </a:xfrm>
          <a:prstGeom prst="rect">
            <a:avLst/>
          </a:prstGeom>
        </p:spPr>
      </p:pic>
    </p:spTree>
    <p:extLst>
      <p:ext uri="{BB962C8B-B14F-4D97-AF65-F5344CB8AC3E}">
        <p14:creationId xmlns:p14="http://schemas.microsoft.com/office/powerpoint/2010/main" val="3862811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DBC47-8993-5469-A035-E8AE5BF7648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Resources</a:t>
            </a:r>
          </a:p>
        </p:txBody>
      </p:sp>
      <p:sp>
        <p:nvSpPr>
          <p:cNvPr id="3" name="Content Placeholder 2">
            <a:extLst>
              <a:ext uri="{FF2B5EF4-FFF2-40B4-BE49-F238E27FC236}">
                <a16:creationId xmlns:a16="http://schemas.microsoft.com/office/drawing/2014/main" id="{2520A7FB-D13D-96BF-F3F6-440E1CCF2852}"/>
              </a:ext>
            </a:extLst>
          </p:cNvPr>
          <p:cNvSpPr>
            <a:spLocks noGrp="1"/>
          </p:cNvSpPr>
          <p:nvPr>
            <p:ph idx="1"/>
          </p:nvPr>
        </p:nvSpPr>
        <p:spPr>
          <a:xfrm>
            <a:off x="838200" y="1542090"/>
            <a:ext cx="10418134" cy="5095617"/>
          </a:xfrm>
        </p:spPr>
        <p:txBody>
          <a:bodyPr vert="horz" lIns="91440" tIns="45720" rIns="91440" bIns="45720" rtlCol="0" anchor="t">
            <a:noAutofit/>
          </a:bodyPr>
          <a:lstStyle/>
          <a:p>
            <a:pPr marL="0" indent="0">
              <a:buNone/>
            </a:pPr>
            <a:r>
              <a:rPr lang="en-US" sz="1100" dirty="0">
                <a:latin typeface="Helvetica" panose="020B0604020202020204" pitchFamily="34" charset="0"/>
                <a:ea typeface="+mn-lt"/>
                <a:cs typeface="Helvetica" panose="020B0604020202020204" pitchFamily="34" charset="0"/>
              </a:rPr>
              <a:t>U.S. Department of Agriculture and U.S. Department of Health and Human Services. Dietary Guidelines for Americans, 2020-2025. 9th Edition. December 2020. Available at DietaryGuidelines.gov.</a:t>
            </a:r>
            <a:endParaRPr lang="en-US" sz="1100" dirty="0">
              <a:latin typeface="Helvetica" panose="020B0604020202020204" pitchFamily="34" charset="0"/>
              <a:cs typeface="Helvetica" panose="020B0604020202020204" pitchFamily="34" charset="0"/>
            </a:endParaRPr>
          </a:p>
          <a:p>
            <a:pPr marL="0" indent="0">
              <a:buNone/>
            </a:pPr>
            <a:r>
              <a:rPr lang="en-US" sz="1100" dirty="0">
                <a:latin typeface="Helvetica" panose="020B0604020202020204" pitchFamily="34" charset="0"/>
                <a:ea typeface="+mn-lt"/>
                <a:cs typeface="Helvetica" panose="020B0604020202020204" pitchFamily="34" charset="0"/>
              </a:rPr>
              <a:t>Xu JQ, Murphy SL, </a:t>
            </a:r>
            <a:r>
              <a:rPr lang="en-US" sz="1100" dirty="0" err="1">
                <a:latin typeface="Helvetica" panose="020B0604020202020204" pitchFamily="34" charset="0"/>
                <a:ea typeface="+mn-lt"/>
                <a:cs typeface="Helvetica" panose="020B0604020202020204" pitchFamily="34" charset="0"/>
              </a:rPr>
              <a:t>Kochanek</a:t>
            </a:r>
            <a:r>
              <a:rPr lang="en-US" sz="1100" dirty="0">
                <a:latin typeface="Helvetica" panose="020B0604020202020204" pitchFamily="34" charset="0"/>
                <a:ea typeface="+mn-lt"/>
                <a:cs typeface="Helvetica" panose="020B0604020202020204" pitchFamily="34" charset="0"/>
              </a:rPr>
              <a:t> KD, Arias E. Mortality in the United States, 2021. NCHS Data Brief, no 456. Hyattsville, MD: National Center for Health Statistics. 2022. DOI: </a:t>
            </a:r>
            <a:r>
              <a:rPr lang="en-US" sz="1100" u="sng" dirty="0">
                <a:solidFill>
                  <a:srgbClr val="075290"/>
                </a:solidFill>
                <a:latin typeface="Helvetica" panose="020B0604020202020204" pitchFamily="34" charset="0"/>
                <a:ea typeface="+mn-lt"/>
                <a:cs typeface="Helvetica" panose="020B0604020202020204" pitchFamily="34" charset="0"/>
                <a:hlinkClick r:id="rId2"/>
              </a:rPr>
              <a:t>https://dx.doi.org/10.15620/cdc:122516</a:t>
            </a:r>
            <a:endParaRPr lang="en-US" sz="1100" u="sng" dirty="0">
              <a:solidFill>
                <a:srgbClr val="075290"/>
              </a:solidFill>
              <a:latin typeface="Helvetica" panose="020B0604020202020204" pitchFamily="34" charset="0"/>
              <a:ea typeface="+mn-lt"/>
              <a:cs typeface="Helvetica" panose="020B0604020202020204" pitchFamily="34" charset="0"/>
            </a:endParaRPr>
          </a:p>
          <a:p>
            <a:pPr marL="0" indent="0">
              <a:buNone/>
            </a:pPr>
            <a:r>
              <a:rPr lang="en-US" sz="1100" dirty="0">
                <a:solidFill>
                  <a:srgbClr val="000000"/>
                </a:solidFill>
                <a:latin typeface="Helvetica" panose="020B0604020202020204" pitchFamily="34" charset="0"/>
                <a:ea typeface="+mn-lt"/>
                <a:cs typeface="Helvetica" panose="020B0604020202020204" pitchFamily="34" charset="0"/>
              </a:rPr>
              <a:t>Centers for Disease Control and Prevention. National Diabetes Statistics Report website. https://www.cdc.gov/diabetes/data/statistics-report/index.html. Accessed [date].</a:t>
            </a:r>
            <a:endParaRPr lang="en-US" sz="1100" u="sng" dirty="0">
              <a:solidFill>
                <a:srgbClr val="075290"/>
              </a:solidFill>
              <a:latin typeface="Helvetica" panose="020B0604020202020204" pitchFamily="34" charset="0"/>
              <a:ea typeface="+mn-lt"/>
              <a:cs typeface="Helvetica" panose="020B0604020202020204" pitchFamily="34" charset="0"/>
            </a:endParaRPr>
          </a:p>
          <a:p>
            <a:pPr marL="0" indent="0">
              <a:buNone/>
            </a:pPr>
            <a:r>
              <a:rPr lang="en-US" sz="1100" dirty="0">
                <a:solidFill>
                  <a:srgbClr val="000000"/>
                </a:solidFill>
                <a:latin typeface="Helvetica" panose="020B0604020202020204" pitchFamily="34" charset="0"/>
                <a:cs typeface="Helvetica" panose="020B0604020202020204" pitchFamily="34" charset="0"/>
              </a:rPr>
              <a:t>Wang X, Ouyang Y, Liu J, et al. Fruit and vegetable consumption and mortality from all causes, cardiovascular disease, and cancer: systematic review and dose-response meta-analysis of prospective cohort studies [published correction appears in BMJ. 2014;349:5472]. </a:t>
            </a:r>
            <a:r>
              <a:rPr lang="en-US" sz="1100" i="1" dirty="0">
                <a:solidFill>
                  <a:srgbClr val="000000"/>
                </a:solidFill>
                <a:latin typeface="Helvetica" panose="020B0604020202020204" pitchFamily="34" charset="0"/>
                <a:cs typeface="Helvetica" panose="020B0604020202020204" pitchFamily="34" charset="0"/>
              </a:rPr>
              <a:t>BMJ</a:t>
            </a:r>
            <a:r>
              <a:rPr lang="en-US" sz="1100" dirty="0">
                <a:solidFill>
                  <a:srgbClr val="000000"/>
                </a:solidFill>
                <a:latin typeface="Helvetica" panose="020B0604020202020204" pitchFamily="34" charset="0"/>
                <a:cs typeface="Helvetica" panose="020B0604020202020204" pitchFamily="34" charset="0"/>
              </a:rPr>
              <a:t>. 2014;349:g4490. Published 2014 Jul 29. doi:10.1136/bmj.g4490</a:t>
            </a:r>
          </a:p>
          <a:p>
            <a:pPr marL="0" indent="0">
              <a:buNone/>
            </a:pPr>
            <a:r>
              <a:rPr lang="en-US" sz="1100" dirty="0">
                <a:solidFill>
                  <a:srgbClr val="000000"/>
                </a:solidFill>
                <a:latin typeface="Helvetica" panose="020B0604020202020204" pitchFamily="34" charset="0"/>
                <a:cs typeface="Helvetica" panose="020B0604020202020204" pitchFamily="34" charset="0"/>
              </a:rPr>
              <a:t>Conrad Z, </a:t>
            </a:r>
            <a:r>
              <a:rPr lang="en-US" sz="1100" dirty="0" err="1">
                <a:solidFill>
                  <a:srgbClr val="000000"/>
                </a:solidFill>
                <a:latin typeface="Helvetica" panose="020B0604020202020204" pitchFamily="34" charset="0"/>
                <a:cs typeface="Helvetica" panose="020B0604020202020204" pitchFamily="34" charset="0"/>
              </a:rPr>
              <a:t>Raatz</a:t>
            </a:r>
            <a:r>
              <a:rPr lang="en-US" sz="1100" dirty="0">
                <a:solidFill>
                  <a:srgbClr val="000000"/>
                </a:solidFill>
                <a:latin typeface="Helvetica" panose="020B0604020202020204" pitchFamily="34" charset="0"/>
                <a:cs typeface="Helvetica" panose="020B0604020202020204" pitchFamily="34" charset="0"/>
              </a:rPr>
              <a:t> S, Jahns L. Greater vegetable variety and amount are associated with lower prevalence of coronary heart disease: National Health and Nutrition Examination Survey, 1999-2014. </a:t>
            </a:r>
            <a:r>
              <a:rPr lang="en-US" sz="1100" i="1" dirty="0" err="1">
                <a:solidFill>
                  <a:srgbClr val="000000"/>
                </a:solidFill>
                <a:latin typeface="Helvetica" panose="020B0604020202020204" pitchFamily="34" charset="0"/>
                <a:cs typeface="Helvetica" panose="020B0604020202020204" pitchFamily="34" charset="0"/>
              </a:rPr>
              <a:t>Nutr</a:t>
            </a:r>
            <a:r>
              <a:rPr lang="en-US" sz="1100" i="1" dirty="0">
                <a:solidFill>
                  <a:srgbClr val="000000"/>
                </a:solidFill>
                <a:latin typeface="Helvetica" panose="020B0604020202020204" pitchFamily="34" charset="0"/>
                <a:cs typeface="Helvetica" panose="020B0604020202020204" pitchFamily="34" charset="0"/>
              </a:rPr>
              <a:t> J</a:t>
            </a:r>
            <a:r>
              <a:rPr lang="en-US" sz="1100" dirty="0">
                <a:solidFill>
                  <a:srgbClr val="000000"/>
                </a:solidFill>
                <a:latin typeface="Helvetica" panose="020B0604020202020204" pitchFamily="34" charset="0"/>
                <a:cs typeface="Helvetica" panose="020B0604020202020204" pitchFamily="34" charset="0"/>
              </a:rPr>
              <a:t>. 2018;17(1):67. Published 2018 Jul 10. doi:10.1186/s12937-018-0376-4</a:t>
            </a:r>
          </a:p>
          <a:p>
            <a:pPr marL="0" indent="0">
              <a:buNone/>
            </a:pPr>
            <a:r>
              <a:rPr lang="en-US" sz="1100" dirty="0" err="1">
                <a:solidFill>
                  <a:srgbClr val="000000"/>
                </a:solidFill>
                <a:latin typeface="Helvetica" panose="020B0604020202020204" pitchFamily="34" charset="0"/>
                <a:cs typeface="Helvetica" panose="020B0604020202020204" pitchFamily="34" charset="0"/>
              </a:rPr>
              <a:t>Blumfield</a:t>
            </a:r>
            <a:r>
              <a:rPr lang="en-US" sz="1100" dirty="0">
                <a:solidFill>
                  <a:srgbClr val="000000"/>
                </a:solidFill>
                <a:latin typeface="Helvetica" panose="020B0604020202020204" pitchFamily="34" charset="0"/>
                <a:cs typeface="Helvetica" panose="020B0604020202020204" pitchFamily="34" charset="0"/>
              </a:rPr>
              <a:t> M, Mayr H, De </a:t>
            </a:r>
            <a:r>
              <a:rPr lang="en-US" sz="1100" dirty="0" err="1">
                <a:solidFill>
                  <a:srgbClr val="000000"/>
                </a:solidFill>
                <a:latin typeface="Helvetica" panose="020B0604020202020204" pitchFamily="34" charset="0"/>
                <a:cs typeface="Helvetica" panose="020B0604020202020204" pitchFamily="34" charset="0"/>
              </a:rPr>
              <a:t>Vlieger</a:t>
            </a:r>
            <a:r>
              <a:rPr lang="en-US" sz="1100" dirty="0">
                <a:solidFill>
                  <a:srgbClr val="000000"/>
                </a:solidFill>
                <a:latin typeface="Helvetica" panose="020B0604020202020204" pitchFamily="34" charset="0"/>
                <a:cs typeface="Helvetica" panose="020B0604020202020204" pitchFamily="34" charset="0"/>
              </a:rPr>
              <a:t> N, et al. Should We 'Eat a Rainbow'? An Umbrella Review of the Health Effects of Colorful Bioactive Pigments in Fruits and Vegetables. </a:t>
            </a:r>
            <a:r>
              <a:rPr lang="en-US" sz="1100" i="1" dirty="0">
                <a:solidFill>
                  <a:srgbClr val="000000"/>
                </a:solidFill>
                <a:latin typeface="Helvetica" panose="020B0604020202020204" pitchFamily="34" charset="0"/>
                <a:cs typeface="Helvetica" panose="020B0604020202020204" pitchFamily="34" charset="0"/>
              </a:rPr>
              <a:t>Molecules</a:t>
            </a:r>
            <a:r>
              <a:rPr lang="en-US" sz="1100" dirty="0">
                <a:solidFill>
                  <a:srgbClr val="000000"/>
                </a:solidFill>
                <a:latin typeface="Helvetica" panose="020B0604020202020204" pitchFamily="34" charset="0"/>
                <a:cs typeface="Helvetica" panose="020B0604020202020204" pitchFamily="34" charset="0"/>
              </a:rPr>
              <a:t>. 2022;27(13):4061. Published 2022 Jun 24. doi:10.3390/molecules27134061</a:t>
            </a:r>
          </a:p>
          <a:p>
            <a:pPr marL="0" indent="0">
              <a:buNone/>
            </a:pPr>
            <a:r>
              <a:rPr lang="en-US" sz="1100" dirty="0" err="1">
                <a:solidFill>
                  <a:srgbClr val="212121"/>
                </a:solidFill>
                <a:latin typeface="Helvetica" panose="020B0604020202020204" pitchFamily="34" charset="0"/>
                <a:cs typeface="Helvetica" panose="020B0604020202020204" pitchFamily="34" charset="0"/>
              </a:rPr>
              <a:t>Mujcic</a:t>
            </a:r>
            <a:r>
              <a:rPr lang="en-US" sz="1100" dirty="0">
                <a:solidFill>
                  <a:srgbClr val="212121"/>
                </a:solidFill>
                <a:latin typeface="Helvetica" panose="020B0604020202020204" pitchFamily="34" charset="0"/>
                <a:cs typeface="Helvetica" panose="020B0604020202020204" pitchFamily="34" charset="0"/>
              </a:rPr>
              <a:t> R, J Oswald A. Evolution of Well-Being and Happiness After Increases in Consumption of Fruit and Vegetables. </a:t>
            </a:r>
            <a:r>
              <a:rPr lang="en-US" sz="1100" i="1" dirty="0">
                <a:solidFill>
                  <a:srgbClr val="212121"/>
                </a:solidFill>
                <a:latin typeface="Helvetica" panose="020B0604020202020204" pitchFamily="34" charset="0"/>
                <a:cs typeface="Helvetica" panose="020B0604020202020204" pitchFamily="34" charset="0"/>
              </a:rPr>
              <a:t>Am J Public Health</a:t>
            </a:r>
            <a:r>
              <a:rPr lang="en-US" sz="1100" dirty="0">
                <a:solidFill>
                  <a:srgbClr val="212121"/>
                </a:solidFill>
                <a:latin typeface="Helvetica" panose="020B0604020202020204" pitchFamily="34" charset="0"/>
                <a:cs typeface="Helvetica" panose="020B0604020202020204" pitchFamily="34" charset="0"/>
              </a:rPr>
              <a:t>. 2016;106(8):1504-1510. doi:10.2105/AJPH.2016.303260</a:t>
            </a:r>
          </a:p>
          <a:p>
            <a:pPr marL="0" indent="0">
              <a:buNone/>
            </a:pPr>
            <a:r>
              <a:rPr lang="en-US" sz="1100" dirty="0">
                <a:solidFill>
                  <a:srgbClr val="212121"/>
                </a:solidFill>
                <a:latin typeface="Helvetica" panose="020B0604020202020204" pitchFamily="34" charset="0"/>
                <a:cs typeface="Helvetica" panose="020B0604020202020204" pitchFamily="34" charset="0"/>
              </a:rPr>
              <a:t>Zhang YJ, Gan RY, Li S, et al. Antioxidant Phytochemicals for the Prevention and Treatment of Chronic Diseases. </a:t>
            </a:r>
            <a:r>
              <a:rPr lang="en-US" sz="1100" i="1" dirty="0">
                <a:solidFill>
                  <a:srgbClr val="212121"/>
                </a:solidFill>
                <a:latin typeface="Helvetica" panose="020B0604020202020204" pitchFamily="34" charset="0"/>
                <a:cs typeface="Helvetica" panose="020B0604020202020204" pitchFamily="34" charset="0"/>
              </a:rPr>
              <a:t>Molecules</a:t>
            </a:r>
            <a:r>
              <a:rPr lang="en-US" sz="1100" dirty="0">
                <a:solidFill>
                  <a:srgbClr val="212121"/>
                </a:solidFill>
                <a:latin typeface="Helvetica" panose="020B0604020202020204" pitchFamily="34" charset="0"/>
                <a:cs typeface="Helvetica" panose="020B0604020202020204" pitchFamily="34" charset="0"/>
              </a:rPr>
              <a:t>. 2015;20(12):21138-21156. Published 2015 Nov 27. doi:10.3390/molecules201219753</a:t>
            </a:r>
          </a:p>
          <a:p>
            <a:pPr marL="0" indent="0">
              <a:buNone/>
            </a:pPr>
            <a:r>
              <a:rPr lang="en-US" sz="1100" dirty="0">
                <a:solidFill>
                  <a:srgbClr val="212121"/>
                </a:solidFill>
                <a:latin typeface="Helvetica" panose="020B0604020202020204" pitchFamily="34" charset="0"/>
                <a:cs typeface="Helvetica" panose="020B0604020202020204" pitchFamily="34" charset="0"/>
              </a:rPr>
              <a:t>Whole Grain Promo. Harvard T.H. Chan School of Public Health. The Nutrition Source. Accessed November 7, 2022. </a:t>
            </a:r>
            <a:r>
              <a:rPr lang="en-US" sz="1100" dirty="0">
                <a:solidFill>
                  <a:srgbClr val="212121"/>
                </a:solidFill>
                <a:latin typeface="Helvetica" panose="020B0604020202020204" pitchFamily="34" charset="0"/>
                <a:cs typeface="Helvetica" panose="020B0604020202020204" pitchFamily="34" charset="0"/>
                <a:hlinkClick r:id="rId3"/>
              </a:rPr>
              <a:t>https://www.hsph.harvard.edu/nutritionsource/what-should-you-eat/whole-grains</a:t>
            </a:r>
            <a:endParaRPr lang="en-US" sz="1100" dirty="0">
              <a:solidFill>
                <a:srgbClr val="212121"/>
              </a:solidFill>
              <a:latin typeface="Helvetica" panose="020B0604020202020204" pitchFamily="34" charset="0"/>
              <a:cs typeface="Helvetica" panose="020B0604020202020204" pitchFamily="34" charset="0"/>
            </a:endParaRPr>
          </a:p>
          <a:p>
            <a:pPr marL="0" indent="0">
              <a:buNone/>
            </a:pPr>
            <a:r>
              <a:rPr lang="en-US" sz="1100" dirty="0">
                <a:solidFill>
                  <a:srgbClr val="212121"/>
                </a:solidFill>
                <a:latin typeface="Helvetica" panose="020B0604020202020204" pitchFamily="34" charset="0"/>
                <a:cs typeface="Helvetica" panose="020B0604020202020204" pitchFamily="34" charset="0"/>
              </a:rPr>
              <a:t>Gaesser GA. Whole Grains, Refined Grains, and Cancer Risk: A Systematic Review of Meta-Analyses of Observational Studies. </a:t>
            </a:r>
            <a:r>
              <a:rPr lang="en-US" sz="1100" i="1" dirty="0">
                <a:solidFill>
                  <a:srgbClr val="212121"/>
                </a:solidFill>
                <a:latin typeface="Helvetica" panose="020B0604020202020204" pitchFamily="34" charset="0"/>
                <a:cs typeface="Helvetica" panose="020B0604020202020204" pitchFamily="34" charset="0"/>
              </a:rPr>
              <a:t>Nutrients</a:t>
            </a:r>
            <a:r>
              <a:rPr lang="en-US" sz="1100" dirty="0">
                <a:solidFill>
                  <a:srgbClr val="212121"/>
                </a:solidFill>
                <a:latin typeface="Helvetica" panose="020B0604020202020204" pitchFamily="34" charset="0"/>
                <a:cs typeface="Helvetica" panose="020B0604020202020204" pitchFamily="34" charset="0"/>
              </a:rPr>
              <a:t>. 2020;12(12):3756. Published 2020 Dec 7. doi:10.3390/nu12123756</a:t>
            </a:r>
          </a:p>
          <a:p>
            <a:pPr marL="0" indent="0">
              <a:buNone/>
            </a:pPr>
            <a:r>
              <a:rPr lang="en-US" sz="1100" dirty="0">
                <a:solidFill>
                  <a:srgbClr val="181817"/>
                </a:solidFill>
                <a:latin typeface="Helvetica" panose="020B0604020202020204" pitchFamily="34" charset="0"/>
                <a:cs typeface="Helvetica" panose="020B0604020202020204" pitchFamily="34" charset="0"/>
              </a:rPr>
              <a:t>Monteiro CA, Cannon G, Levy RB, et al. Ultra-processed foods: what they are and how to identify them. </a:t>
            </a:r>
            <a:r>
              <a:rPr lang="en-US" sz="1100" i="1" dirty="0">
                <a:solidFill>
                  <a:srgbClr val="181817"/>
                </a:solidFill>
                <a:latin typeface="Helvetica" panose="020B0604020202020204" pitchFamily="34" charset="0"/>
                <a:cs typeface="Helvetica" panose="020B0604020202020204" pitchFamily="34" charset="0"/>
              </a:rPr>
              <a:t>Public Health Nutrition</a:t>
            </a:r>
            <a:r>
              <a:rPr lang="en-US" sz="1100" dirty="0">
                <a:solidFill>
                  <a:srgbClr val="181817"/>
                </a:solidFill>
                <a:latin typeface="Helvetica" panose="020B0604020202020204" pitchFamily="34" charset="0"/>
                <a:cs typeface="Helvetica" panose="020B0604020202020204" pitchFamily="34" charset="0"/>
              </a:rPr>
              <a:t>. 2019;22(5):936-941. doi:10.1017/S1368980018003762</a:t>
            </a:r>
            <a:endParaRPr lang="en-US" sz="1100" dirty="0">
              <a:solidFill>
                <a:srgbClr val="212121"/>
              </a:solidFill>
              <a:latin typeface="Helvetica" panose="020B0604020202020204" pitchFamily="34" charset="0"/>
              <a:cs typeface="Helvetica" panose="020B0604020202020204" pitchFamily="34" charset="0"/>
            </a:endParaRPr>
          </a:p>
          <a:p>
            <a:pPr marL="0" indent="0">
              <a:buNone/>
            </a:pPr>
            <a:r>
              <a:rPr lang="en-US" sz="1100" dirty="0">
                <a:solidFill>
                  <a:srgbClr val="000000"/>
                </a:solidFill>
                <a:latin typeface="Helvetica" panose="020B0604020202020204" pitchFamily="34" charset="0"/>
                <a:cs typeface="Helvetica" panose="020B0604020202020204" pitchFamily="34" charset="0"/>
              </a:rPr>
              <a:t>Berryman CE, Lieberman HR, </a:t>
            </a:r>
            <a:r>
              <a:rPr lang="en-US" sz="1100" dirty="0" err="1">
                <a:solidFill>
                  <a:srgbClr val="000000"/>
                </a:solidFill>
                <a:latin typeface="Helvetica" panose="020B0604020202020204" pitchFamily="34" charset="0"/>
                <a:cs typeface="Helvetica" panose="020B0604020202020204" pitchFamily="34" charset="0"/>
              </a:rPr>
              <a:t>Fulgoni</a:t>
            </a:r>
            <a:r>
              <a:rPr lang="en-US" sz="1100" dirty="0">
                <a:solidFill>
                  <a:srgbClr val="000000"/>
                </a:solidFill>
                <a:latin typeface="Helvetica" panose="020B0604020202020204" pitchFamily="34" charset="0"/>
                <a:cs typeface="Helvetica" panose="020B0604020202020204" pitchFamily="34" charset="0"/>
              </a:rPr>
              <a:t> VL III, </a:t>
            </a:r>
            <a:r>
              <a:rPr lang="en-US" sz="1100" dirty="0" err="1">
                <a:solidFill>
                  <a:srgbClr val="000000"/>
                </a:solidFill>
                <a:latin typeface="Helvetica" panose="020B0604020202020204" pitchFamily="34" charset="0"/>
                <a:cs typeface="Helvetica" panose="020B0604020202020204" pitchFamily="34" charset="0"/>
              </a:rPr>
              <a:t>Pasiakos</a:t>
            </a:r>
            <a:r>
              <a:rPr lang="en-US" sz="1100" dirty="0">
                <a:solidFill>
                  <a:srgbClr val="000000"/>
                </a:solidFill>
                <a:latin typeface="Helvetica" panose="020B0604020202020204" pitchFamily="34" charset="0"/>
                <a:cs typeface="Helvetica" panose="020B0604020202020204" pitchFamily="34" charset="0"/>
              </a:rPr>
              <a:t> SM. Protein intake trends and conformity with the Dietary Reference Intakes in the United States: analysis of the National Health and Nutrition Examination Survey, 2001–2014. </a:t>
            </a:r>
            <a:r>
              <a:rPr lang="en-US" sz="1100" i="1" dirty="0">
                <a:solidFill>
                  <a:srgbClr val="000000"/>
                </a:solidFill>
                <a:latin typeface="Helvetica" panose="020B0604020202020204" pitchFamily="34" charset="0"/>
                <a:cs typeface="Helvetica" panose="020B0604020202020204" pitchFamily="34" charset="0"/>
              </a:rPr>
              <a:t>Am J Clin </a:t>
            </a:r>
            <a:r>
              <a:rPr lang="en-US" sz="1100" i="1" dirty="0" err="1">
                <a:solidFill>
                  <a:srgbClr val="000000"/>
                </a:solidFill>
                <a:latin typeface="Helvetica" panose="020B0604020202020204" pitchFamily="34" charset="0"/>
                <a:cs typeface="Helvetica" panose="020B0604020202020204" pitchFamily="34" charset="0"/>
              </a:rPr>
              <a:t>Nutr</a:t>
            </a:r>
            <a:r>
              <a:rPr lang="en-US" sz="1100" dirty="0">
                <a:solidFill>
                  <a:srgbClr val="000000"/>
                </a:solidFill>
                <a:latin typeface="Helvetica" panose="020B0604020202020204" pitchFamily="34" charset="0"/>
                <a:cs typeface="Helvetica" panose="020B0604020202020204" pitchFamily="34" charset="0"/>
              </a:rPr>
              <a:t>. 2018;108(2):405-413. doi:10.1093/</a:t>
            </a:r>
            <a:r>
              <a:rPr lang="en-US" sz="1100" dirty="0" err="1">
                <a:solidFill>
                  <a:srgbClr val="000000"/>
                </a:solidFill>
                <a:latin typeface="Helvetica" panose="020B0604020202020204" pitchFamily="34" charset="0"/>
                <a:cs typeface="Helvetica" panose="020B0604020202020204" pitchFamily="34" charset="0"/>
              </a:rPr>
              <a:t>ajcn</a:t>
            </a:r>
            <a:r>
              <a:rPr lang="en-US" sz="1100" dirty="0">
                <a:solidFill>
                  <a:srgbClr val="000000"/>
                </a:solidFill>
                <a:latin typeface="Helvetica" panose="020B0604020202020204" pitchFamily="34" charset="0"/>
                <a:cs typeface="Helvetica" panose="020B0604020202020204" pitchFamily="34" charset="0"/>
              </a:rPr>
              <a:t>/nqy088</a:t>
            </a:r>
            <a:endParaRPr lang="en-US" sz="1100" dirty="0">
              <a:solidFill>
                <a:srgbClr val="181817"/>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78311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861E-08CF-F275-1520-3323DC13483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Resources Continued</a:t>
            </a:r>
          </a:p>
        </p:txBody>
      </p:sp>
      <p:sp>
        <p:nvSpPr>
          <p:cNvPr id="3" name="Content Placeholder 2">
            <a:extLst>
              <a:ext uri="{FF2B5EF4-FFF2-40B4-BE49-F238E27FC236}">
                <a16:creationId xmlns:a16="http://schemas.microsoft.com/office/drawing/2014/main" id="{B993F6B1-BD0B-001C-1F11-9AA3A6611DD5}"/>
              </a:ext>
            </a:extLst>
          </p:cNvPr>
          <p:cNvSpPr>
            <a:spLocks noGrp="1"/>
          </p:cNvSpPr>
          <p:nvPr>
            <p:ph idx="1"/>
          </p:nvPr>
        </p:nvSpPr>
        <p:spPr>
          <a:xfrm>
            <a:off x="838200" y="1577532"/>
            <a:ext cx="10515600" cy="4351338"/>
          </a:xfrm>
        </p:spPr>
        <p:txBody>
          <a:bodyPr vert="horz" lIns="91440" tIns="45720" rIns="91440" bIns="45720" rtlCol="0" anchor="t">
            <a:noAutofit/>
          </a:bodyPr>
          <a:lstStyle/>
          <a:p>
            <a:pPr marL="0" indent="0">
              <a:buNone/>
            </a:pPr>
            <a:r>
              <a:rPr lang="en-US" sz="1100" dirty="0">
                <a:latin typeface="Helvetica" panose="020B0604020202020204" pitchFamily="34" charset="0"/>
                <a:cs typeface="Helvetica" panose="020B0604020202020204" pitchFamily="34" charset="0"/>
              </a:rPr>
              <a:t>Lopez MJ, Mohiuddin SS. Biochemistry, Essential Amino Acids. In: </a:t>
            </a:r>
            <a:r>
              <a:rPr lang="en-US" sz="1100" i="1" dirty="0" err="1">
                <a:latin typeface="Helvetica" panose="020B0604020202020204" pitchFamily="34" charset="0"/>
                <a:cs typeface="Helvetica" panose="020B0604020202020204" pitchFamily="34" charset="0"/>
              </a:rPr>
              <a:t>StatPearls</a:t>
            </a:r>
            <a:r>
              <a:rPr lang="en-US" sz="1100" dirty="0">
                <a:latin typeface="Helvetica" panose="020B0604020202020204" pitchFamily="34" charset="0"/>
                <a:cs typeface="Helvetica" panose="020B0604020202020204" pitchFamily="34" charset="0"/>
              </a:rPr>
              <a:t>. </a:t>
            </a:r>
            <a:r>
              <a:rPr lang="en-US" sz="1100" dirty="0" err="1">
                <a:latin typeface="Helvetica" panose="020B0604020202020204" pitchFamily="34" charset="0"/>
                <a:cs typeface="Helvetica" panose="020B0604020202020204" pitchFamily="34" charset="0"/>
              </a:rPr>
              <a:t>StatPearls</a:t>
            </a:r>
            <a:r>
              <a:rPr lang="en-US" sz="1100" dirty="0">
                <a:latin typeface="Helvetica" panose="020B0604020202020204" pitchFamily="34" charset="0"/>
                <a:cs typeface="Helvetica" panose="020B0604020202020204" pitchFamily="34" charset="0"/>
              </a:rPr>
              <a:t> Publishing; 2022. Accessed November 8, 2022. http://www.ncbi.nlm.nih.gov/books/NBK557845/</a:t>
            </a:r>
          </a:p>
          <a:p>
            <a:pPr marL="0" indent="0">
              <a:buNone/>
            </a:pPr>
            <a:r>
              <a:rPr lang="en-US" sz="1100" dirty="0">
                <a:latin typeface="Helvetica" panose="020B0604020202020204" pitchFamily="34" charset="0"/>
                <a:cs typeface="Helvetica" panose="020B0604020202020204" pitchFamily="34" charset="0"/>
              </a:rPr>
              <a:t>Zhong VW, Van Horn L, Greenland P, et al. Associations of Processed Meat, Unprocessed Red Meat, Poultry, or Fish Intake With Incident Cardiovascular Disease and All-Cause Mortality. </a:t>
            </a:r>
            <a:r>
              <a:rPr lang="en-US" sz="1100" i="1" dirty="0">
                <a:latin typeface="Helvetica" panose="020B0604020202020204" pitchFamily="34" charset="0"/>
                <a:cs typeface="Helvetica" panose="020B0604020202020204" pitchFamily="34" charset="0"/>
              </a:rPr>
              <a:t>JAMA Intern Med</a:t>
            </a:r>
            <a:r>
              <a:rPr lang="en-US" sz="1100" dirty="0">
                <a:latin typeface="Helvetica" panose="020B0604020202020204" pitchFamily="34" charset="0"/>
                <a:cs typeface="Helvetica" panose="020B0604020202020204" pitchFamily="34" charset="0"/>
              </a:rPr>
              <a:t>. 2020;180(4):503-512. doi:10.1001/jamainternmed.2019.6969</a:t>
            </a:r>
          </a:p>
          <a:p>
            <a:pPr marL="0" indent="0">
              <a:buNone/>
            </a:pPr>
            <a:r>
              <a:rPr lang="en-US" sz="1100" dirty="0">
                <a:latin typeface="Helvetica" panose="020B0604020202020204" pitchFamily="34" charset="0"/>
                <a:cs typeface="Helvetica" panose="020B0604020202020204" pitchFamily="34" charset="0"/>
              </a:rPr>
              <a:t>Fung TT, Long MW, Hung P, Cheung LWY. An Expanded Model for Mindful Eating for Health Promotion and Sustainability: Issues and Challenges for Dietetics Practice. </a:t>
            </a:r>
            <a:r>
              <a:rPr lang="en-US" sz="1100" i="1" dirty="0">
                <a:latin typeface="Helvetica" panose="020B0604020202020204" pitchFamily="34" charset="0"/>
                <a:cs typeface="Helvetica" panose="020B0604020202020204" pitchFamily="34" charset="0"/>
              </a:rPr>
              <a:t>J </a:t>
            </a:r>
            <a:r>
              <a:rPr lang="en-US" sz="1100" i="1" dirty="0" err="1">
                <a:latin typeface="Helvetica" panose="020B0604020202020204" pitchFamily="34" charset="0"/>
                <a:cs typeface="Helvetica" panose="020B0604020202020204" pitchFamily="34" charset="0"/>
              </a:rPr>
              <a:t>Acad</a:t>
            </a:r>
            <a:r>
              <a:rPr lang="en-US" sz="1100" i="1" dirty="0">
                <a:latin typeface="Helvetica" panose="020B0604020202020204" pitchFamily="34" charset="0"/>
                <a:cs typeface="Helvetica" panose="020B0604020202020204" pitchFamily="34" charset="0"/>
              </a:rPr>
              <a:t> </a:t>
            </a:r>
            <a:r>
              <a:rPr lang="en-US" sz="1100" i="1" dirty="0" err="1">
                <a:latin typeface="Helvetica" panose="020B0604020202020204" pitchFamily="34" charset="0"/>
                <a:cs typeface="Helvetica" panose="020B0604020202020204" pitchFamily="34" charset="0"/>
              </a:rPr>
              <a:t>Nutr</a:t>
            </a:r>
            <a:r>
              <a:rPr lang="en-US" sz="1100" i="1" dirty="0">
                <a:latin typeface="Helvetica" panose="020B0604020202020204" pitchFamily="34" charset="0"/>
                <a:cs typeface="Helvetica" panose="020B0604020202020204" pitchFamily="34" charset="0"/>
              </a:rPr>
              <a:t> Diet</a:t>
            </a:r>
            <a:r>
              <a:rPr lang="en-US" sz="1100" dirty="0">
                <a:latin typeface="Helvetica" panose="020B0604020202020204" pitchFamily="34" charset="0"/>
                <a:cs typeface="Helvetica" panose="020B0604020202020204" pitchFamily="34" charset="0"/>
              </a:rPr>
              <a:t>. 2016;116(7):1081-1086. doi:10.1016/j.jand.2016.03.013</a:t>
            </a:r>
          </a:p>
          <a:p>
            <a:pPr marL="0" indent="0">
              <a:buNone/>
            </a:pPr>
            <a:r>
              <a:rPr lang="en-US" sz="1100" dirty="0" err="1">
                <a:latin typeface="Helvetica" panose="020B0604020202020204" pitchFamily="34" charset="0"/>
                <a:cs typeface="Helvetica" panose="020B0604020202020204" pitchFamily="34" charset="0"/>
              </a:rPr>
              <a:t>Cherpak</a:t>
            </a:r>
            <a:r>
              <a:rPr lang="en-US" sz="1100" dirty="0">
                <a:latin typeface="Helvetica" panose="020B0604020202020204" pitchFamily="34" charset="0"/>
                <a:cs typeface="Helvetica" panose="020B0604020202020204" pitchFamily="34" charset="0"/>
              </a:rPr>
              <a:t> CE. Mindful Eating: A Review Of How The Stress-Digestion-Mindfulness Triad May Modulate And Improve Gastrointestinal And Digestive Function. </a:t>
            </a:r>
            <a:r>
              <a:rPr lang="en-US" sz="1100" i="1" dirty="0" err="1">
                <a:latin typeface="Helvetica" panose="020B0604020202020204" pitchFamily="34" charset="0"/>
                <a:cs typeface="Helvetica" panose="020B0604020202020204" pitchFamily="34" charset="0"/>
              </a:rPr>
              <a:t>Integr</a:t>
            </a:r>
            <a:r>
              <a:rPr lang="en-US" sz="1100" i="1" dirty="0">
                <a:latin typeface="Helvetica" panose="020B0604020202020204" pitchFamily="34" charset="0"/>
                <a:cs typeface="Helvetica" panose="020B0604020202020204" pitchFamily="34" charset="0"/>
              </a:rPr>
              <a:t> Med Clin J</a:t>
            </a:r>
            <a:r>
              <a:rPr lang="en-US" sz="1100" dirty="0">
                <a:latin typeface="Helvetica" panose="020B0604020202020204" pitchFamily="34" charset="0"/>
                <a:cs typeface="Helvetica" panose="020B0604020202020204" pitchFamily="34" charset="0"/>
              </a:rPr>
              <a:t>. 2019;18(4):48-53.</a:t>
            </a:r>
          </a:p>
          <a:p>
            <a:pPr marL="0" indent="0">
              <a:buNone/>
            </a:pPr>
            <a:r>
              <a:rPr lang="en-US" sz="1100" dirty="0">
                <a:solidFill>
                  <a:srgbClr val="212121"/>
                </a:solidFill>
                <a:latin typeface="Helvetica" panose="020B0604020202020204" pitchFamily="34" charset="0"/>
                <a:cs typeface="Helvetica" panose="020B0604020202020204" pitchFamily="34" charset="0"/>
              </a:rPr>
              <a:t>Clifton PM, Keogh JB. A systematic review of the effect of dietary saturated and polyunsaturated fat on heart disease. </a:t>
            </a:r>
            <a:r>
              <a:rPr lang="en-US" sz="1100" i="1" dirty="0" err="1">
                <a:solidFill>
                  <a:srgbClr val="212121"/>
                </a:solidFill>
                <a:latin typeface="Helvetica" panose="020B0604020202020204" pitchFamily="34" charset="0"/>
                <a:cs typeface="Helvetica" panose="020B0604020202020204" pitchFamily="34" charset="0"/>
              </a:rPr>
              <a:t>Nutr</a:t>
            </a:r>
            <a:r>
              <a:rPr lang="en-US" sz="1100" i="1" dirty="0">
                <a:solidFill>
                  <a:srgbClr val="212121"/>
                </a:solidFill>
                <a:latin typeface="Helvetica" panose="020B0604020202020204" pitchFamily="34" charset="0"/>
                <a:cs typeface="Helvetica" panose="020B0604020202020204" pitchFamily="34" charset="0"/>
              </a:rPr>
              <a:t> </a:t>
            </a:r>
            <a:r>
              <a:rPr lang="en-US" sz="1100" i="1" dirty="0" err="1">
                <a:solidFill>
                  <a:srgbClr val="212121"/>
                </a:solidFill>
                <a:latin typeface="Helvetica" panose="020B0604020202020204" pitchFamily="34" charset="0"/>
                <a:cs typeface="Helvetica" panose="020B0604020202020204" pitchFamily="34" charset="0"/>
              </a:rPr>
              <a:t>Metab</a:t>
            </a:r>
            <a:r>
              <a:rPr lang="en-US" sz="1100" i="1" dirty="0">
                <a:solidFill>
                  <a:srgbClr val="212121"/>
                </a:solidFill>
                <a:latin typeface="Helvetica" panose="020B0604020202020204" pitchFamily="34" charset="0"/>
                <a:cs typeface="Helvetica" panose="020B0604020202020204" pitchFamily="34" charset="0"/>
              </a:rPr>
              <a:t> Cardiovasc Dis</a:t>
            </a:r>
            <a:r>
              <a:rPr lang="en-US" sz="1100" dirty="0">
                <a:solidFill>
                  <a:srgbClr val="212121"/>
                </a:solidFill>
                <a:latin typeface="Helvetica" panose="020B0604020202020204" pitchFamily="34" charset="0"/>
                <a:cs typeface="Helvetica" panose="020B0604020202020204" pitchFamily="34" charset="0"/>
              </a:rPr>
              <a:t>. 2017;27(12):1060-1080. doi:10.1016/j.numecd.2017.10.010</a:t>
            </a:r>
            <a:endParaRPr lang="en-US" sz="1100" dirty="0">
              <a:latin typeface="Helvetica" panose="020B0604020202020204" pitchFamily="34" charset="0"/>
              <a:cs typeface="Helvetica" panose="020B0604020202020204" pitchFamily="34" charset="0"/>
            </a:endParaRPr>
          </a:p>
          <a:p>
            <a:pPr marL="0" indent="0">
              <a:buNone/>
            </a:pPr>
            <a:r>
              <a:rPr lang="en-US" sz="1100" dirty="0">
                <a:solidFill>
                  <a:srgbClr val="212121"/>
                </a:solidFill>
                <a:latin typeface="Helvetica" panose="020B0604020202020204" pitchFamily="34" charset="0"/>
                <a:cs typeface="Helvetica" panose="020B0604020202020204" pitchFamily="34" charset="0"/>
              </a:rPr>
              <a:t>Hooper L, Martin N, </a:t>
            </a:r>
            <a:r>
              <a:rPr lang="en-US" sz="1100" dirty="0" err="1">
                <a:solidFill>
                  <a:srgbClr val="212121"/>
                </a:solidFill>
                <a:latin typeface="Helvetica" panose="020B0604020202020204" pitchFamily="34" charset="0"/>
                <a:cs typeface="Helvetica" panose="020B0604020202020204" pitchFamily="34" charset="0"/>
              </a:rPr>
              <a:t>Jimoh</a:t>
            </a:r>
            <a:r>
              <a:rPr lang="en-US" sz="1100" dirty="0">
                <a:solidFill>
                  <a:srgbClr val="212121"/>
                </a:solidFill>
                <a:latin typeface="Helvetica" panose="020B0604020202020204" pitchFamily="34" charset="0"/>
                <a:cs typeface="Helvetica" panose="020B0604020202020204" pitchFamily="34" charset="0"/>
              </a:rPr>
              <a:t> OF, Kirk C, Foster E, Abdelhamid AS. Reduction in saturated fat intake for cardiovascular disease. </a:t>
            </a:r>
            <a:r>
              <a:rPr lang="en-US" sz="1100" i="1" dirty="0">
                <a:solidFill>
                  <a:srgbClr val="212121"/>
                </a:solidFill>
                <a:latin typeface="Helvetica" panose="020B0604020202020204" pitchFamily="34" charset="0"/>
                <a:cs typeface="Helvetica" panose="020B0604020202020204" pitchFamily="34" charset="0"/>
              </a:rPr>
              <a:t>Cochrane Database Syst Rev</a:t>
            </a:r>
            <a:r>
              <a:rPr lang="en-US" sz="1100" dirty="0">
                <a:solidFill>
                  <a:srgbClr val="212121"/>
                </a:solidFill>
                <a:latin typeface="Helvetica" panose="020B0604020202020204" pitchFamily="34" charset="0"/>
                <a:cs typeface="Helvetica" panose="020B0604020202020204" pitchFamily="34" charset="0"/>
              </a:rPr>
              <a:t>. 2020;5(5):CD011737. Published 2020 May 19. doi:10.1002/14651858.CD011737.pub2</a:t>
            </a:r>
            <a:endParaRPr lang="en-US" sz="1100" dirty="0">
              <a:latin typeface="Helvetica" panose="020B0604020202020204" pitchFamily="34" charset="0"/>
              <a:cs typeface="Helvetica" panose="020B0604020202020204" pitchFamily="34" charset="0"/>
            </a:endParaRPr>
          </a:p>
          <a:p>
            <a:pPr marL="0" indent="0">
              <a:buNone/>
            </a:pPr>
            <a:r>
              <a:rPr lang="en-US" sz="1100" dirty="0" err="1">
                <a:solidFill>
                  <a:srgbClr val="212121"/>
                </a:solidFill>
                <a:latin typeface="Helvetica" panose="020B0604020202020204" pitchFamily="34" charset="0"/>
                <a:cs typeface="Helvetica" panose="020B0604020202020204" pitchFamily="34" charset="0"/>
              </a:rPr>
              <a:t>Yubero</a:t>
            </a:r>
            <a:r>
              <a:rPr lang="en-US" sz="1100" dirty="0">
                <a:solidFill>
                  <a:srgbClr val="212121"/>
                </a:solidFill>
                <a:latin typeface="Helvetica" panose="020B0604020202020204" pitchFamily="34" charset="0"/>
                <a:cs typeface="Helvetica" panose="020B0604020202020204" pitchFamily="34" charset="0"/>
              </a:rPr>
              <a:t>-Serrano EM, Lopez-Moreno J, Gomez-Delgado F, Lopez-Miranda J. Extra virgin olive oil: More than a healthy fat. </a:t>
            </a:r>
            <a:r>
              <a:rPr lang="en-US" sz="1100" i="1" dirty="0" err="1">
                <a:solidFill>
                  <a:srgbClr val="212121"/>
                </a:solidFill>
                <a:latin typeface="Helvetica" panose="020B0604020202020204" pitchFamily="34" charset="0"/>
                <a:cs typeface="Helvetica" panose="020B0604020202020204" pitchFamily="34" charset="0"/>
              </a:rPr>
              <a:t>Eur</a:t>
            </a:r>
            <a:r>
              <a:rPr lang="en-US" sz="1100" i="1" dirty="0">
                <a:solidFill>
                  <a:srgbClr val="212121"/>
                </a:solidFill>
                <a:latin typeface="Helvetica" panose="020B0604020202020204" pitchFamily="34" charset="0"/>
                <a:cs typeface="Helvetica" panose="020B0604020202020204" pitchFamily="34" charset="0"/>
              </a:rPr>
              <a:t> J Clin </a:t>
            </a:r>
            <a:r>
              <a:rPr lang="en-US" sz="1100" i="1" dirty="0" err="1">
                <a:solidFill>
                  <a:srgbClr val="212121"/>
                </a:solidFill>
                <a:latin typeface="Helvetica" panose="020B0604020202020204" pitchFamily="34" charset="0"/>
                <a:cs typeface="Helvetica" panose="020B0604020202020204" pitchFamily="34" charset="0"/>
              </a:rPr>
              <a:t>Nutr</a:t>
            </a:r>
            <a:r>
              <a:rPr lang="en-US" sz="1100" dirty="0">
                <a:solidFill>
                  <a:srgbClr val="212121"/>
                </a:solidFill>
                <a:latin typeface="Helvetica" panose="020B0604020202020204" pitchFamily="34" charset="0"/>
                <a:cs typeface="Helvetica" panose="020B0604020202020204" pitchFamily="34" charset="0"/>
              </a:rPr>
              <a:t>. 2019;72(Suppl 1):8-17. doi:10.1038/s41430-018-0304-x</a:t>
            </a:r>
            <a:endParaRPr lang="en-US" sz="1100" dirty="0">
              <a:latin typeface="Helvetica" panose="020B0604020202020204" pitchFamily="34" charset="0"/>
              <a:cs typeface="Helvetica" panose="020B0604020202020204" pitchFamily="34" charset="0"/>
            </a:endParaRPr>
          </a:p>
          <a:p>
            <a:pPr marL="0" indent="0">
              <a:buNone/>
            </a:pPr>
            <a:r>
              <a:rPr lang="en-US" sz="1100" dirty="0" err="1">
                <a:solidFill>
                  <a:srgbClr val="212121"/>
                </a:solidFill>
                <a:latin typeface="Helvetica" panose="020B0604020202020204" pitchFamily="34" charset="0"/>
                <a:cs typeface="Helvetica" panose="020B0604020202020204" pitchFamily="34" charset="0"/>
              </a:rPr>
              <a:t>Sankararaman</a:t>
            </a:r>
            <a:r>
              <a:rPr lang="en-US" sz="1100" dirty="0">
                <a:solidFill>
                  <a:srgbClr val="212121"/>
                </a:solidFill>
                <a:latin typeface="Helvetica" panose="020B0604020202020204" pitchFamily="34" charset="0"/>
                <a:cs typeface="Helvetica" panose="020B0604020202020204" pitchFamily="34" charset="0"/>
              </a:rPr>
              <a:t> S, </a:t>
            </a:r>
            <a:r>
              <a:rPr lang="en-US" sz="1100" dirty="0" err="1">
                <a:solidFill>
                  <a:srgbClr val="212121"/>
                </a:solidFill>
                <a:latin typeface="Helvetica" panose="020B0604020202020204" pitchFamily="34" charset="0"/>
                <a:cs typeface="Helvetica" panose="020B0604020202020204" pitchFamily="34" charset="0"/>
              </a:rPr>
              <a:t>Sferra</a:t>
            </a:r>
            <a:r>
              <a:rPr lang="en-US" sz="1100" dirty="0">
                <a:solidFill>
                  <a:srgbClr val="212121"/>
                </a:solidFill>
                <a:latin typeface="Helvetica" panose="020B0604020202020204" pitchFamily="34" charset="0"/>
                <a:cs typeface="Helvetica" panose="020B0604020202020204" pitchFamily="34" charset="0"/>
              </a:rPr>
              <a:t> TJ. Are We Going Nuts on Coconut Oil?. </a:t>
            </a:r>
            <a:r>
              <a:rPr lang="en-US" sz="1100" i="1" dirty="0">
                <a:solidFill>
                  <a:srgbClr val="212121"/>
                </a:solidFill>
                <a:latin typeface="Helvetica" panose="020B0604020202020204" pitchFamily="34" charset="0"/>
                <a:cs typeface="Helvetica" panose="020B0604020202020204" pitchFamily="34" charset="0"/>
              </a:rPr>
              <a:t>Curr </a:t>
            </a:r>
            <a:r>
              <a:rPr lang="en-US" sz="1100" i="1" dirty="0" err="1">
                <a:solidFill>
                  <a:srgbClr val="212121"/>
                </a:solidFill>
                <a:latin typeface="Helvetica" panose="020B0604020202020204" pitchFamily="34" charset="0"/>
                <a:cs typeface="Helvetica" panose="020B0604020202020204" pitchFamily="34" charset="0"/>
              </a:rPr>
              <a:t>Nutr</a:t>
            </a:r>
            <a:r>
              <a:rPr lang="en-US" sz="1100" i="1" dirty="0">
                <a:solidFill>
                  <a:srgbClr val="212121"/>
                </a:solidFill>
                <a:latin typeface="Helvetica" panose="020B0604020202020204" pitchFamily="34" charset="0"/>
                <a:cs typeface="Helvetica" panose="020B0604020202020204" pitchFamily="34" charset="0"/>
              </a:rPr>
              <a:t> Rep</a:t>
            </a:r>
            <a:r>
              <a:rPr lang="en-US" sz="1100" dirty="0">
                <a:solidFill>
                  <a:srgbClr val="212121"/>
                </a:solidFill>
                <a:latin typeface="Helvetica" panose="020B0604020202020204" pitchFamily="34" charset="0"/>
                <a:cs typeface="Helvetica" panose="020B0604020202020204" pitchFamily="34" charset="0"/>
              </a:rPr>
              <a:t>. 2018;7(3):107-115. doi:10.1007/s13668-018-0230-5</a:t>
            </a:r>
            <a:endParaRPr lang="en-US" sz="1100" dirty="0">
              <a:latin typeface="Helvetica" panose="020B0604020202020204" pitchFamily="34" charset="0"/>
              <a:cs typeface="Helvetica" panose="020B0604020202020204" pitchFamily="34" charset="0"/>
            </a:endParaRPr>
          </a:p>
          <a:p>
            <a:pPr marL="0" indent="0">
              <a:buNone/>
            </a:pPr>
            <a:r>
              <a:rPr lang="en-US" sz="1100" dirty="0">
                <a:solidFill>
                  <a:srgbClr val="212121"/>
                </a:solidFill>
                <a:latin typeface="Helvetica" panose="020B0604020202020204" pitchFamily="34" charset="0"/>
                <a:cs typeface="Helvetica" panose="020B0604020202020204" pitchFamily="34" charset="0"/>
              </a:rPr>
              <a:t>Djuricic I, Calder PC. Beneficial Outcomes of Omega-6 and Omega-3 Polyunsaturated Fatty Acids on Human Health: An Update for 2021. </a:t>
            </a:r>
            <a:r>
              <a:rPr lang="en-US" sz="1100" i="1" dirty="0">
                <a:solidFill>
                  <a:srgbClr val="212121"/>
                </a:solidFill>
                <a:latin typeface="Helvetica" panose="020B0604020202020204" pitchFamily="34" charset="0"/>
                <a:cs typeface="Helvetica" panose="020B0604020202020204" pitchFamily="34" charset="0"/>
              </a:rPr>
              <a:t>Nutrients</a:t>
            </a:r>
            <a:r>
              <a:rPr lang="en-US" sz="1100" dirty="0">
                <a:solidFill>
                  <a:srgbClr val="212121"/>
                </a:solidFill>
                <a:latin typeface="Helvetica" panose="020B0604020202020204" pitchFamily="34" charset="0"/>
                <a:cs typeface="Helvetica" panose="020B0604020202020204" pitchFamily="34" charset="0"/>
              </a:rPr>
              <a:t>. 2021;13(7):2421. Published 2021 Jul 15. doi:10.3390/nu13072421</a:t>
            </a:r>
            <a:endParaRPr lang="en-US" sz="1100" dirty="0">
              <a:latin typeface="Helvetica" panose="020B0604020202020204" pitchFamily="34" charset="0"/>
              <a:cs typeface="Helvetica" panose="020B0604020202020204" pitchFamily="34" charset="0"/>
            </a:endParaRPr>
          </a:p>
          <a:p>
            <a:pPr marL="0" indent="0">
              <a:buNone/>
            </a:pPr>
            <a:r>
              <a:rPr lang="en-US" sz="1100" dirty="0">
                <a:latin typeface="Helvetica" panose="020B0604020202020204" pitchFamily="34" charset="0"/>
                <a:cs typeface="Helvetica" panose="020B0604020202020204" pitchFamily="34" charset="0"/>
              </a:rPr>
              <a:t>Get the Facts: Sugar-Sweetened Beverages and Consumption. Centers for Disease Control and Prevention. Published April 11, 2022. https://www.cdc.gov/nutrition/data-statistics/sugar-sweetened-beverages-intake.html</a:t>
            </a:r>
          </a:p>
          <a:p>
            <a:pPr marL="0" indent="0">
              <a:buNone/>
            </a:pPr>
            <a:r>
              <a:rPr lang="en-US" sz="1100" dirty="0">
                <a:latin typeface="Helvetica" panose="020B0604020202020204" pitchFamily="34" charset="0"/>
                <a:cs typeface="Helvetica" panose="020B0604020202020204" pitchFamily="34" charset="0"/>
              </a:rPr>
              <a:t>Olson RD, Piercy KL, Troiano RP, et al. </a:t>
            </a:r>
            <a:r>
              <a:rPr lang="en-US" sz="1100" i="1" dirty="0">
                <a:latin typeface="Helvetica" panose="020B0604020202020204" pitchFamily="34" charset="0"/>
                <a:cs typeface="Helvetica" panose="020B0604020202020204" pitchFamily="34" charset="0"/>
              </a:rPr>
              <a:t>Physical Activity Guidelines for Americans, 2nd Edition</a:t>
            </a:r>
            <a:r>
              <a:rPr lang="en-US" sz="1100" dirty="0">
                <a:latin typeface="Helvetica" panose="020B0604020202020204" pitchFamily="34" charset="0"/>
                <a:cs typeface="Helvetica" panose="020B0604020202020204" pitchFamily="34" charset="0"/>
              </a:rPr>
              <a:t>. US Department of Health and Human Services; 2018. https://health.gov/sites/default/files/2019-09/Physical_Activity_Guidelines_2nd_edition.pdf</a:t>
            </a:r>
          </a:p>
        </p:txBody>
      </p:sp>
    </p:spTree>
    <p:extLst>
      <p:ext uri="{BB962C8B-B14F-4D97-AF65-F5344CB8AC3E}">
        <p14:creationId xmlns:p14="http://schemas.microsoft.com/office/powerpoint/2010/main" val="1139547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119144-A9F2-E875-B821-DAB2F1CE7BA0}"/>
              </a:ext>
            </a:extLst>
          </p:cNvPr>
          <p:cNvSpPr>
            <a:spLocks noGrp="1"/>
          </p:cNvSpPr>
          <p:nvPr>
            <p:ph type="title"/>
          </p:nvPr>
        </p:nvSpPr>
        <p:spPr>
          <a:xfrm>
            <a:off x="819613" y="3266773"/>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grpSp>
        <p:nvGrpSpPr>
          <p:cNvPr id="14" name="Group 13">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15" name="Freeform: Shape 14">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an icon for a question mark">
            <a:extLst>
              <a:ext uri="{FF2B5EF4-FFF2-40B4-BE49-F238E27FC236}">
                <a16:creationId xmlns:a16="http://schemas.microsoft.com/office/drawing/2014/main" id="{FDEDA68A-ECB5-DA9A-C477-9171B62062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29652" y="1859078"/>
            <a:ext cx="3821102" cy="3821102"/>
          </a:xfrm>
          <a:prstGeom prst="rect">
            <a:avLst/>
          </a:prstGeom>
          <a:ln>
            <a:noFill/>
          </a:ln>
        </p:spPr>
      </p:pic>
      <p:pic>
        <p:nvPicPr>
          <p:cNvPr id="4" name="Picture 3">
            <a:extLst>
              <a:ext uri="{FF2B5EF4-FFF2-40B4-BE49-F238E27FC236}">
                <a16:creationId xmlns:a16="http://schemas.microsoft.com/office/drawing/2014/main" id="{F9837433-5087-D9E4-532E-2AE860AF9B3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3" y="5957553"/>
            <a:ext cx="3686175" cy="771525"/>
          </a:xfrm>
          <a:prstGeom prst="rect">
            <a:avLst/>
          </a:prstGeom>
        </p:spPr>
      </p:pic>
    </p:spTree>
    <p:extLst>
      <p:ext uri="{BB962C8B-B14F-4D97-AF65-F5344CB8AC3E}">
        <p14:creationId xmlns:p14="http://schemas.microsoft.com/office/powerpoint/2010/main" val="1036229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Props1.xml><?xml version="1.0" encoding="utf-8"?>
<ds:datastoreItem xmlns:ds="http://schemas.openxmlformats.org/officeDocument/2006/customXml" ds:itemID="{A7070521-FA89-4C8A-876F-3D937EE19A00}">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F492A0-C091-4D6B-BC82-B630FE27BB19}">
  <ds:schemaRefs>
    <ds:schemaRef ds:uri="http://schemas.microsoft.com/sharepoint/v3/contenttype/forms"/>
  </ds:schemaRefs>
</ds:datastoreItem>
</file>

<file path=customXml/itemProps3.xml><?xml version="1.0" encoding="utf-8"?>
<ds:datastoreItem xmlns:ds="http://schemas.openxmlformats.org/officeDocument/2006/customXml" ds:itemID="{497FC257-AA6E-427F-BE9F-9B3F6918BB4C}">
  <ds:schemaRefs>
    <ds:schemaRef ds:uri="http://schemas.microsoft.com/office/2006/documentManagement/types"/>
    <ds:schemaRef ds:uri="cd9fb0ce-cc5e-4069-a635-474c35d56436"/>
    <ds:schemaRef ds:uri="http://www.w3.org/XML/1998/namespace"/>
    <ds:schemaRef ds:uri="5546905e-4a60-40fd-8bc3-55b8fdc9a8e5"/>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3652</Words>
  <Application>Microsoft Office PowerPoint</Application>
  <PresentationFormat>Widescreen</PresentationFormat>
  <Paragraphs>371</Paragraphs>
  <Slides>38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Courier New</vt:lpstr>
      <vt:lpstr>Helvetica</vt:lpstr>
      <vt:lpstr>Symbol</vt:lpstr>
      <vt:lpstr>office theme</vt:lpstr>
      <vt:lpstr>Nutrition for YOU!</vt:lpstr>
      <vt:lpstr>USDA Funding and Non-Discrimination Statements:</vt:lpstr>
      <vt:lpstr>Objectives</vt:lpstr>
      <vt:lpstr>Current State of Health</vt:lpstr>
      <vt:lpstr>Leading Causes of Death - 2021</vt:lpstr>
      <vt:lpstr>Preventing Chronic Diseases</vt:lpstr>
      <vt:lpstr>MyPlate</vt:lpstr>
      <vt:lpstr>Vegetables</vt:lpstr>
      <vt:lpstr>Why consume vegetables?</vt:lpstr>
      <vt:lpstr>Vary your Veggies!</vt:lpstr>
      <vt:lpstr>Which form of veggies is best?</vt:lpstr>
      <vt:lpstr>Fruits</vt:lpstr>
      <vt:lpstr>Why consume fruit?</vt:lpstr>
      <vt:lpstr>Eat a variety of fruits!</vt:lpstr>
      <vt:lpstr>Grains</vt:lpstr>
      <vt:lpstr>Daily Recommendations of Grain Servings</vt:lpstr>
      <vt:lpstr>Whole Grains vs Refined Grains</vt:lpstr>
      <vt:lpstr>Dairy</vt:lpstr>
      <vt:lpstr>Why consume dairy?</vt:lpstr>
      <vt:lpstr>Dairy Recommendations</vt:lpstr>
      <vt:lpstr>Protein Foods</vt:lpstr>
      <vt:lpstr>Daily Recommendations of Protein Foods</vt:lpstr>
      <vt:lpstr>Why consume protein foods?</vt:lpstr>
      <vt:lpstr>Protein at meals</vt:lpstr>
      <vt:lpstr>Eat a variety of protein foods!</vt:lpstr>
      <vt:lpstr>Other Considerations</vt:lpstr>
      <vt:lpstr>Oils</vt:lpstr>
      <vt:lpstr>Why consume oils?</vt:lpstr>
      <vt:lpstr>Oil Recommendations</vt:lpstr>
      <vt:lpstr>Flavor</vt:lpstr>
      <vt:lpstr>Beverages</vt:lpstr>
      <vt:lpstr>Movement</vt:lpstr>
      <vt:lpstr>Mindfulness</vt:lpstr>
      <vt:lpstr>Helpful Tips for Practicing Mindfulness</vt:lpstr>
      <vt:lpstr>Review</vt:lpstr>
      <vt:lpstr>Resources</vt:lpstr>
      <vt:lpstr>Resources Continued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for YOU</dc:title>
  <dc:subject>Nutrition for School Nutrition Professionals</dc:subject>
  <dc:creator>VDOE</dc:creator>
  <cp:keywords>nutrition; myplate; food groups</cp:keywords>
  <cp:lastModifiedBy>Stansfield, Katelynn (DOE)</cp:lastModifiedBy>
  <cp:revision>15</cp:revision>
  <dcterms:created xsi:type="dcterms:W3CDTF">2024-04-09T18:06:38Z</dcterms:created>
  <dcterms:modified xsi:type="dcterms:W3CDTF">2024-09-25T14:55:07Z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