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458" r:id="rId3"/>
    <p:sldId id="257" r:id="rId4"/>
    <p:sldId id="303" r:id="rId5"/>
    <p:sldId id="259" r:id="rId6"/>
    <p:sldId id="260" r:id="rId7"/>
    <p:sldId id="293" r:id="rId8"/>
    <p:sldId id="261" r:id="rId9"/>
    <p:sldId id="294" r:id="rId10"/>
    <p:sldId id="304" r:id="rId11"/>
    <p:sldId id="274" r:id="rId12"/>
    <p:sldId id="286" r:id="rId13"/>
    <p:sldId id="275" r:id="rId14"/>
    <p:sldId id="263" r:id="rId15"/>
    <p:sldId id="276" r:id="rId16"/>
    <p:sldId id="291" r:id="rId17"/>
    <p:sldId id="273" r:id="rId18"/>
    <p:sldId id="277" r:id="rId19"/>
    <p:sldId id="278" r:id="rId20"/>
    <p:sldId id="279" r:id="rId21"/>
    <p:sldId id="296" r:id="rId22"/>
    <p:sldId id="287" r:id="rId23"/>
    <p:sldId id="288" r:id="rId24"/>
    <p:sldId id="301" r:id="rId25"/>
    <p:sldId id="302" r:id="rId26"/>
    <p:sldId id="289" r:id="rId27"/>
    <p:sldId id="290" r:id="rId28"/>
    <p:sldId id="299" r:id="rId29"/>
    <p:sldId id="298" r:id="rId30"/>
    <p:sldId id="297" r:id="rId31"/>
    <p:sldId id="292" r:id="rId32"/>
    <p:sldId id="284" r:id="rId33"/>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7798C58-A915-684C-554B-9473525953FF}" name="Stansfield, Katelynn (DOE)" initials="S(" userId="S::katelynn.stansfield@doe.virginia.gov::64535879-2e52-4a64-8998-7b65b0cf71cb" providerId="AD"/>
  <p188:author id="{EAA88BD2-8272-D5D1-C1AE-53934BF48C3E}" name="Kelly Shomo" initials="KS" userId="Kelly Shomo"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57" autoAdjust="0"/>
    <p:restoredTop sz="54600" autoAdjust="0"/>
  </p:normalViewPr>
  <p:slideViewPr>
    <p:cSldViewPr snapToGrid="0" snapToObjects="1">
      <p:cViewPr varScale="1">
        <p:scale>
          <a:sx n="60" d="100"/>
          <a:sy n="60" d="100"/>
        </p:scale>
        <p:origin x="2532"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8/10/relationships/authors" Target="author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FD2A6964-B7C4-7C49-A372-8CAF1F000BCB}" type="datetimeFigureOut">
              <a:rPr lang="en-US" smtClean="0"/>
              <a:t>9/25/2024</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491715D1-F0B4-C84C-8FCA-9C3FB5C5242A}" type="slidenum">
              <a:rPr lang="en-US" smtClean="0"/>
              <a:t>‹#›</a:t>
            </a:fld>
            <a:endParaRPr lang="en-US"/>
          </a:p>
        </p:txBody>
      </p:sp>
    </p:spTree>
    <p:extLst>
      <p:ext uri="{BB962C8B-B14F-4D97-AF65-F5344CB8AC3E}">
        <p14:creationId xmlns:p14="http://schemas.microsoft.com/office/powerpoint/2010/main" val="826040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fns.usda.gov/cn/fr-020723" TargetMode="External"/><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hyperlink" Target="https://www.dietaryguidelines.gov/"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Welcome</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a:t>
            </a:fld>
            <a:endParaRPr lang="en-US"/>
          </a:p>
        </p:txBody>
      </p:sp>
    </p:spTree>
    <p:extLst>
      <p:ext uri="{BB962C8B-B14F-4D97-AF65-F5344CB8AC3E}">
        <p14:creationId xmlns:p14="http://schemas.microsoft.com/office/powerpoint/2010/main" val="2103579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dirty="0">
                <a:latin typeface="Arial" panose="020B0604020202020204" pitchFamily="34" charset="0"/>
                <a:cs typeface="Arial" panose="020B0604020202020204" pitchFamily="34" charset="0"/>
              </a:rPr>
              <a:t>Say: </a:t>
            </a:r>
            <a:r>
              <a:rPr lang="en-US" baseline="0" dirty="0">
                <a:latin typeface="Arial" panose="020B0604020202020204" pitchFamily="34" charset="0"/>
                <a:cs typeface="Arial" panose="020B0604020202020204" pitchFamily="34" charset="0"/>
              </a:rPr>
              <a:t>As we go through today’s webinar, the chat box is open for business. Please feel free to make comments and ask questions in the chat at any time! We will be monitoring it throughout this hour together and would love to have some conversations going.</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3</a:t>
            </a:fld>
            <a:endParaRPr lang="en-US"/>
          </a:p>
        </p:txBody>
      </p:sp>
    </p:spTree>
    <p:extLst>
      <p:ext uri="{BB962C8B-B14F-4D97-AF65-F5344CB8AC3E}">
        <p14:creationId xmlns:p14="http://schemas.microsoft.com/office/powerpoint/2010/main" val="174749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latin typeface="Arial" panose="020B0604020202020204" pitchFamily="34" charset="0"/>
                <a:cs typeface="Arial" panose="020B0604020202020204" pitchFamily="34" charset="0"/>
              </a:rPr>
              <a:t>Review objectives</a:t>
            </a:r>
            <a:r>
              <a:rPr lang="en-US" b="0" i="0" u="none"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91715D1-F0B4-C84C-8FCA-9C3FB5C5242A}" type="slidenum">
              <a:rPr lang="en-US" smtClean="0"/>
              <a:t>4</a:t>
            </a:fld>
            <a:endParaRPr lang="en-US"/>
          </a:p>
        </p:txBody>
      </p:sp>
    </p:spTree>
    <p:extLst>
      <p:ext uri="{BB962C8B-B14F-4D97-AF65-F5344CB8AC3E}">
        <p14:creationId xmlns:p14="http://schemas.microsoft.com/office/powerpoint/2010/main" val="887327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Through YOUR efforts - The GREAT state of Virginia participates in many USDA</a:t>
            </a:r>
            <a:r>
              <a:rPr lang="en-US" b="0" baseline="0" dirty="0">
                <a:latin typeface="Arial" panose="020B0604020202020204" pitchFamily="34" charset="0"/>
                <a:cs typeface="Arial" panose="020B0604020202020204" pitchFamily="34" charset="0"/>
              </a:rPr>
              <a:t> assisted meal programs. As you all are aware, these programs are essential to address food insecurity, improve nutrition education, and ultimately guarantee better health outcomes for our youth.</a:t>
            </a:r>
            <a:endParaRPr lang="en-US"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5</a:t>
            </a:fld>
            <a:endParaRPr lang="en-US"/>
          </a:p>
        </p:txBody>
      </p:sp>
    </p:spTree>
    <p:extLst>
      <p:ext uri="{BB962C8B-B14F-4D97-AF65-F5344CB8AC3E}">
        <p14:creationId xmlns:p14="http://schemas.microsoft.com/office/powerpoint/2010/main" val="253970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dirty="0">
                <a:latin typeface="Arial" panose="020B0604020202020204" pitchFamily="34" charset="0"/>
                <a:cs typeface="Arial" panose="020B0604020202020204" pitchFamily="34" charset="0"/>
              </a:rPr>
              <a:t>Say: </a:t>
            </a:r>
            <a:r>
              <a:rPr lang="en-US" dirty="0">
                <a:solidFill>
                  <a:srgbClr val="3F3F3F"/>
                </a:solidFill>
                <a:effectLst/>
                <a:latin typeface="Arial" panose="020B0604020202020204" pitchFamily="34" charset="0"/>
                <a:cs typeface="Arial" panose="020B0604020202020204" pitchFamily="34" charset="0"/>
              </a:rPr>
              <a:t>This slide lists the federally assisted meal programs administered by the Virginia DOE, Office of School Nutrition Programs.</a:t>
            </a:r>
            <a:r>
              <a:rPr lang="en-US" b="0" dirty="0">
                <a:latin typeface="Arial" panose="020B0604020202020204" pitchFamily="34" charset="0"/>
                <a:cs typeface="Arial" panose="020B0604020202020204" pitchFamily="34" charset="0"/>
              </a:rPr>
              <a:t> Your</a:t>
            </a:r>
            <a:r>
              <a:rPr lang="en-US" b="0" baseline="0" dirty="0">
                <a:latin typeface="Arial" panose="020B0604020202020204" pitchFamily="34" charset="0"/>
                <a:cs typeface="Arial" panose="020B0604020202020204" pitchFamily="34" charset="0"/>
              </a:rPr>
              <a:t> division may participate in some or all of the programs! Whichever programs you participant in offering in your area, YOU are making a difference in the lives of our children for years to come.</a:t>
            </a:r>
          </a:p>
        </p:txBody>
      </p:sp>
      <p:sp>
        <p:nvSpPr>
          <p:cNvPr id="4" name="Slide Number Placeholder 3"/>
          <p:cNvSpPr>
            <a:spLocks noGrp="1"/>
          </p:cNvSpPr>
          <p:nvPr>
            <p:ph type="sldNum" sz="quarter" idx="10"/>
          </p:nvPr>
        </p:nvSpPr>
        <p:spPr/>
        <p:txBody>
          <a:bodyPr/>
          <a:lstStyle/>
          <a:p>
            <a:fld id="{491715D1-F0B4-C84C-8FCA-9C3FB5C5242A}" type="slidenum">
              <a:rPr lang="en-US" smtClean="0"/>
              <a:t>6</a:t>
            </a:fld>
            <a:endParaRPr lang="en-US"/>
          </a:p>
        </p:txBody>
      </p:sp>
    </p:spTree>
    <p:extLst>
      <p:ext uri="{BB962C8B-B14F-4D97-AF65-F5344CB8AC3E}">
        <p14:creationId xmlns:p14="http://schemas.microsoft.com/office/powerpoint/2010/main" val="1933078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Next, we want to share with you some of the VDOE school nutrition program grants and initiatives. And as I said, applying for and receiving these funds is no small task. Your state agency</a:t>
            </a:r>
            <a:r>
              <a:rPr lang="en-US" dirty="0">
                <a:solidFill>
                  <a:srgbClr val="3F3F3F"/>
                </a:solidFill>
                <a:effectLst/>
                <a:latin typeface="Arial" panose="020B0604020202020204" pitchFamily="34" charset="0"/>
                <a:cs typeface="Arial" panose="020B0604020202020204" pitchFamily="34" charset="0"/>
              </a:rPr>
              <a:t> has been </a:t>
            </a:r>
            <a:r>
              <a:rPr lang="en-US" b="0" baseline="0" dirty="0">
                <a:latin typeface="Arial" panose="020B0604020202020204" pitchFamily="34" charset="0"/>
                <a:cs typeface="Arial" panose="020B0604020202020204" pitchFamily="34" charset="0"/>
              </a:rPr>
              <a:t>awarded many federal grants, which allows our state and your programs to go above and beyond in its effort to feed children. </a:t>
            </a:r>
            <a:endParaRPr lang="en-US"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7</a:t>
            </a:fld>
            <a:endParaRPr lang="en-US"/>
          </a:p>
        </p:txBody>
      </p:sp>
    </p:spTree>
    <p:extLst>
      <p:ext uri="{BB962C8B-B14F-4D97-AF65-F5344CB8AC3E}">
        <p14:creationId xmlns:p14="http://schemas.microsoft.com/office/powerpoint/2010/main" val="3066899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fontAlgn="base">
              <a:defRPr/>
            </a:pPr>
            <a:r>
              <a:rPr lang="en-US" sz="1200" b="1" dirty="0">
                <a:latin typeface="Arial" panose="020B0604020202020204" pitchFamily="34" charset="0"/>
                <a:cs typeface="Arial" panose="020B0604020202020204" pitchFamily="34" charset="0"/>
              </a:rPr>
              <a:t>Say</a:t>
            </a:r>
            <a:r>
              <a:rPr lang="en-US" sz="1200" dirty="0">
                <a:latin typeface="Arial" panose="020B0604020202020204" pitchFamily="34" charset="0"/>
                <a:cs typeface="Arial" panose="020B0604020202020204" pitchFamily="34" charset="0"/>
              </a:rPr>
              <a:t>: Virginia has three Farm to School Grants that we will highlight today, starting with the 2020 Farm to School Grant. This grant was a 2-year grant. </a:t>
            </a: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The focus has been building relationships among schools, farmers, distributors, community groups, and others via a regionally-based collaboration model. Some of the products that have come from this grant include:</a:t>
            </a:r>
          </a:p>
          <a:p>
            <a:pPr marL="302066" indent="-302066" defTabSz="966612" fontAlgn="base">
              <a:buFont typeface="Arial" panose="020B0604020202020204" pitchFamily="34" charset="0"/>
              <a:buChar char="•"/>
              <a:defRPr/>
            </a:pPr>
            <a:r>
              <a:rPr lang="en-US" sz="1200" dirty="0">
                <a:latin typeface="Arial" panose="020B0604020202020204" pitchFamily="34" charset="0"/>
                <a:cs typeface="Arial" panose="020B0604020202020204" pitchFamily="34" charset="0"/>
              </a:rPr>
              <a:t>Farm to School Toolkit, which is being printed right now for distribution during the F2S Regional Network Meetings (another product of this grant - starting tomorrow) and the Spring Regional Meetings</a:t>
            </a:r>
          </a:p>
          <a:p>
            <a:pPr marL="302066" indent="-302066" defTabSz="966612" fontAlgn="base">
              <a:buFont typeface="Arial" panose="020B0604020202020204" pitchFamily="34" charset="0"/>
              <a:buChar char="•"/>
              <a:defRPr/>
            </a:pPr>
            <a:r>
              <a:rPr lang="en-US" sz="1200" dirty="0">
                <a:latin typeface="Arial" panose="020B0604020202020204" pitchFamily="34" charset="0"/>
                <a:cs typeface="Arial" panose="020B0604020202020204" pitchFamily="34" charset="0"/>
              </a:rPr>
              <a:t>The formation of a Farm to School Leadership Team</a:t>
            </a:r>
          </a:p>
          <a:p>
            <a:pPr marL="302066" indent="-302066" defTabSz="966612" fontAlgn="base">
              <a:buFont typeface="Arial" panose="020B0604020202020204" pitchFamily="34" charset="0"/>
              <a:buChar char="•"/>
              <a:defRPr/>
            </a:pPr>
            <a:r>
              <a:rPr lang="en-US" sz="1200" dirty="0">
                <a:latin typeface="Arial" panose="020B0604020202020204" pitchFamily="34" charset="0"/>
                <a:cs typeface="Arial" panose="020B0604020202020204" pitchFamily="34" charset="0"/>
              </a:rPr>
              <a:t>Bringing the Farm to School Producer Training, which is being paired with the Regional Network Meetings.</a:t>
            </a:r>
          </a:p>
          <a:p>
            <a:pPr marL="302066" indent="-302066" defTabSz="966612" fontAlgn="base">
              <a:buFont typeface="Arial" panose="020B0604020202020204" pitchFamily="34" charset="0"/>
              <a:buChar char="•"/>
              <a:defRPr/>
            </a:pPr>
            <a:r>
              <a:rPr lang="en-US" sz="1200" dirty="0">
                <a:latin typeface="Arial" panose="020B0604020202020204" pitchFamily="34" charset="0"/>
                <a:cs typeface="Arial" panose="020B0604020202020204" pitchFamily="34" charset="0"/>
              </a:rPr>
              <a:t>Farm to school video series (in the planning stages now)</a:t>
            </a:r>
          </a:p>
          <a:p>
            <a:pPr marL="302066" indent="-302066" defTabSz="966612" fontAlgn="base">
              <a:buFont typeface="Arial" panose="020B0604020202020204" pitchFamily="34" charset="0"/>
              <a:buChar char="•"/>
              <a:defRPr/>
            </a:pPr>
            <a:r>
              <a:rPr lang="en-US" sz="1200" dirty="0">
                <a:latin typeface="Arial" panose="020B0604020202020204" pitchFamily="34" charset="0"/>
                <a:cs typeface="Arial" panose="020B0604020202020204" pitchFamily="34" charset="0"/>
              </a:rPr>
              <a:t>Local food procurement data analysis</a:t>
            </a:r>
          </a:p>
        </p:txBody>
      </p:sp>
      <p:sp>
        <p:nvSpPr>
          <p:cNvPr id="4" name="Slide Number Placeholder 3"/>
          <p:cNvSpPr>
            <a:spLocks noGrp="1"/>
          </p:cNvSpPr>
          <p:nvPr>
            <p:ph type="sldNum" sz="quarter" idx="10"/>
          </p:nvPr>
        </p:nvSpPr>
        <p:spPr/>
        <p:txBody>
          <a:bodyPr/>
          <a:lstStyle/>
          <a:p>
            <a:fld id="{491715D1-F0B4-C84C-8FCA-9C3FB5C5242A}" type="slidenum">
              <a:rPr lang="en-US" smtClean="0"/>
              <a:t>8</a:t>
            </a:fld>
            <a:endParaRPr lang="en-US"/>
          </a:p>
        </p:txBody>
      </p:sp>
    </p:spTree>
    <p:extLst>
      <p:ext uri="{BB962C8B-B14F-4D97-AF65-F5344CB8AC3E}">
        <p14:creationId xmlns:p14="http://schemas.microsoft.com/office/powerpoint/2010/main" val="1138117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dirty="0">
                <a:latin typeface="Arial" panose="020B0604020202020204" pitchFamily="34" charset="0"/>
                <a:cs typeface="Arial" panose="020B0604020202020204" pitchFamily="34" charset="0"/>
              </a:rPr>
              <a:t>Say</a:t>
            </a:r>
            <a:r>
              <a:rPr lang="en-US" sz="1200" dirty="0">
                <a:latin typeface="Arial" panose="020B0604020202020204" pitchFamily="34" charset="0"/>
                <a:cs typeface="Arial" panose="020B0604020202020204" pitchFamily="34" charset="0"/>
              </a:rPr>
              <a:t>: </a:t>
            </a: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Virginia was also awarded a 2022 Farm to School Grant. With this grant, we will be expanding the Virginia Food for Virginia Kids (VFVK) initiative. Grant funds will be used to support Phase Two of VFVK</a:t>
            </a:r>
            <a:r>
              <a:rPr lang="en-US" sz="1200" dirty="0">
                <a:latin typeface="Arial" panose="020B0604020202020204" pitchFamily="34" charset="0"/>
                <a:ea typeface="Times New Roman" panose="02020603050405020304" pitchFamily="18" charset="0"/>
                <a:cs typeface="Arial" panose="020B0604020202020204" pitchFamily="34" charset="0"/>
              </a:rPr>
              <a:t>. </a:t>
            </a:r>
          </a:p>
          <a:p>
            <a:pPr fontAlgn="base"/>
            <a:endParaRPr lang="en-US" sz="1200" dirty="0">
              <a:latin typeface="Arial" panose="020B0604020202020204" pitchFamily="34" charset="0"/>
              <a:ea typeface="Times New Roman" panose="02020603050405020304" pitchFamily="18" charset="0"/>
              <a:cs typeface="Arial" panose="020B0604020202020204" pitchFamily="34" charset="0"/>
            </a:endParaRPr>
          </a:p>
          <a:p>
            <a:pPr fontAlgn="base"/>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Phase Two includes implementation, the official roll-out of VFVK, and the expansion into additional school divisions</a:t>
            </a:r>
            <a:r>
              <a:rPr lang="en-US" sz="1200" dirty="0">
                <a:latin typeface="Arial" panose="020B0604020202020204" pitchFamily="34" charset="0"/>
                <a:ea typeface="Times New Roman" panose="02020603050405020304" pitchFamily="18" charset="0"/>
                <a:cs typeface="Arial" panose="020B0604020202020204" pitchFamily="34" charset="0"/>
              </a:rPr>
              <a:t>. In this phase, we contracted with the Chef Ann Foundation </a:t>
            </a: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to develop and host virtual VFVK trainings and provide technical assistance to schools.</a:t>
            </a:r>
            <a:r>
              <a:rPr lang="en-US" sz="1200" dirty="0">
                <a:latin typeface="Arial" panose="020B0604020202020204" pitchFamily="34" charset="0"/>
                <a:ea typeface="Times New Roman" panose="02020603050405020304" pitchFamily="18" charset="0"/>
                <a:cs typeface="Arial" panose="020B0604020202020204" pitchFamily="34" charset="0"/>
              </a:rPr>
              <a:t> </a:t>
            </a:r>
          </a:p>
          <a:p>
            <a:pPr fontAlgn="base"/>
            <a:endParaRPr lang="en-US" sz="1200" dirty="0">
              <a:latin typeface="Arial" panose="020B0604020202020204" pitchFamily="34" charset="0"/>
              <a:ea typeface="Times New Roman" panose="02020603050405020304" pitchFamily="18" charset="0"/>
              <a:cs typeface="Arial" panose="020B0604020202020204" pitchFamily="34" charset="0"/>
            </a:endParaRPr>
          </a:p>
          <a:p>
            <a:pPr fontAlgn="base"/>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The Chef Ann Foundation is also assisting school divisions with building strategic plans based on individualized goals and assessment results. They will provide heavy technical assistance to schools as they implement their strategic plans and work towards their goals.</a:t>
            </a:r>
            <a:endParaRPr lang="en-US" sz="1200" dirty="0">
              <a:latin typeface="Arial" panose="020B0604020202020204" pitchFamily="34" charset="0"/>
              <a:ea typeface="Calibri" panose="020F0502020204030204" pitchFamily="34" charset="0"/>
              <a:cs typeface="Arial" panose="020B0604020202020204" pitchFamily="34" charset="0"/>
            </a:endParaRPr>
          </a:p>
          <a:p>
            <a:pPr fontAlgn="base"/>
            <a:endPar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fontAlgn="base"/>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In 2024, we will host a 2024 Virginia F2S Conference to highlight this initiative, which I will talk a little bit more about in a moment.</a:t>
            </a:r>
            <a:endParaRPr lang="en-US" sz="1200" dirty="0">
              <a:latin typeface="Arial" panose="020B0604020202020204" pitchFamily="34" charset="0"/>
              <a:ea typeface="Calibri" panose="020F0502020204030204" pitchFamily="34" charset="0"/>
              <a:cs typeface="Arial" panose="020B0604020202020204" pitchFamily="34" charset="0"/>
            </a:endParaRPr>
          </a:p>
          <a:p>
            <a:pPr defTabSz="966612" fontAlgn="base">
              <a:defRP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9</a:t>
            </a:fld>
            <a:endParaRPr lang="en-US"/>
          </a:p>
        </p:txBody>
      </p:sp>
    </p:spTree>
    <p:extLst>
      <p:ext uri="{BB962C8B-B14F-4D97-AF65-F5344CB8AC3E}">
        <p14:creationId xmlns:p14="http://schemas.microsoft.com/office/powerpoint/2010/main" val="3928155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dirty="0">
                <a:latin typeface="Arial" panose="020B0604020202020204" pitchFamily="34" charset="0"/>
                <a:cs typeface="Arial" panose="020B0604020202020204" pitchFamily="34" charset="0"/>
              </a:rPr>
              <a:t>Say: </a:t>
            </a:r>
            <a:r>
              <a:rPr lang="en-US" sz="1200" dirty="0">
                <a:latin typeface="Arial" panose="020B0604020202020204" pitchFamily="34" charset="0"/>
                <a:cs typeface="Arial" panose="020B0604020202020204" pitchFamily="34" charset="0"/>
              </a:rPr>
              <a:t>The third Farm to School Grant is the USDA Farm to School State Formula Grant, which runs from 2022-</a:t>
            </a: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2026</a:t>
            </a:r>
            <a:r>
              <a:rPr lang="en-US" sz="1200" dirty="0">
                <a:latin typeface="Arial" panose="020B0604020202020204" pitchFamily="34" charset="0"/>
                <a:ea typeface="Times New Roman" panose="02020603050405020304" pitchFamily="18" charset="0"/>
                <a:cs typeface="Arial" panose="020B0604020202020204" pitchFamily="34" charset="0"/>
              </a:rPr>
              <a:t>. </a:t>
            </a:r>
          </a:p>
          <a:p>
            <a:pPr fontAlgn="base"/>
            <a:endParaRPr lang="en-US" sz="1200" dirty="0">
              <a:latin typeface="Arial" panose="020B0604020202020204" pitchFamily="34" charset="0"/>
              <a:ea typeface="Times New Roman" panose="02020603050405020304" pitchFamily="18" charset="0"/>
              <a:cs typeface="Arial" panose="020B0604020202020204" pitchFamily="34" charset="0"/>
            </a:endParaRPr>
          </a:p>
          <a:p>
            <a:pPr fontAlgn="base"/>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This grant will fund:</a:t>
            </a:r>
            <a:endParaRPr lang="en-US" sz="1200" dirty="0">
              <a:latin typeface="Arial" panose="020B0604020202020204" pitchFamily="34" charset="0"/>
              <a:ea typeface="Calibri" panose="020F0502020204030204" pitchFamily="34" charset="0"/>
              <a:cs typeface="Arial" panose="020B0604020202020204" pitchFamily="34" charset="0"/>
            </a:endParaRPr>
          </a:p>
          <a:p>
            <a:pPr marL="1268679" lvl="2" indent="-302066" fontAlgn="base">
              <a:buFont typeface="Arial" panose="020B0604020202020204" pitchFamily="34" charset="0"/>
              <a:buChar char="•"/>
            </a:pP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A second VDOE-SNP Farm to School Specialist</a:t>
            </a:r>
            <a:endParaRPr lang="en-US" sz="1200" dirty="0">
              <a:latin typeface="Arial" panose="020B0604020202020204" pitchFamily="34" charset="0"/>
              <a:ea typeface="Calibri" panose="020F0502020204030204" pitchFamily="34" charset="0"/>
              <a:cs typeface="Arial" panose="020B0604020202020204" pitchFamily="34" charset="0"/>
            </a:endParaRPr>
          </a:p>
          <a:p>
            <a:pPr marL="1268679" lvl="2" indent="-302066" fontAlgn="base">
              <a:buFont typeface="Arial" panose="020B0604020202020204" pitchFamily="34" charset="0"/>
              <a:buChar char="•"/>
            </a:pP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Stipends for VA Farm to School Regional Network Co-Lead </a:t>
            </a:r>
          </a:p>
          <a:p>
            <a:pPr marL="1268679" lvl="2" indent="-302066" fontAlgn="base">
              <a:buFont typeface="Arial" panose="020B0604020202020204" pitchFamily="34" charset="0"/>
              <a:buChar char="•"/>
            </a:pP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VFVK resource development and farm to school promotional materials</a:t>
            </a:r>
            <a:endParaRPr lang="en-US" sz="1200" dirty="0">
              <a:latin typeface="Arial" panose="020B0604020202020204" pitchFamily="34" charset="0"/>
              <a:ea typeface="Calibri" panose="020F0502020204030204" pitchFamily="34" charset="0"/>
              <a:cs typeface="Arial" panose="020B0604020202020204" pitchFamily="34" charset="0"/>
            </a:endParaRPr>
          </a:p>
          <a:p>
            <a:pPr marL="1268679" lvl="2" indent="-302066" fontAlgn="base">
              <a:buFont typeface="Arial" panose="020B0604020202020204" pitchFamily="34" charset="0"/>
              <a:buChar char="•"/>
            </a:pP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Strategic planning and technical assistance for another cohort of eight divisions that will implement VFVK </a:t>
            </a:r>
            <a:endParaRPr lang="en-US" sz="1200" dirty="0">
              <a:latin typeface="Arial" panose="020B0604020202020204" pitchFamily="34" charset="0"/>
              <a:ea typeface="Calibri" panose="020F0502020204030204" pitchFamily="34" charset="0"/>
              <a:cs typeface="Arial" panose="020B0604020202020204" pitchFamily="34" charset="0"/>
            </a:endParaRPr>
          </a:p>
          <a:p>
            <a:pPr marL="1268679" lvl="2" indent="-302066" fontAlgn="base">
              <a:buFont typeface="Arial" panose="020B0604020202020204" pitchFamily="34" charset="0"/>
              <a:buChar char="•"/>
            </a:pP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Local procurement data collection and analysis</a:t>
            </a:r>
            <a:endParaRPr lang="en-US" sz="1200" dirty="0">
              <a:latin typeface="Arial" panose="020B0604020202020204" pitchFamily="34" charset="0"/>
              <a:ea typeface="Calibri" panose="020F0502020204030204" pitchFamily="34" charset="0"/>
              <a:cs typeface="Arial" panose="020B0604020202020204" pitchFamily="34" charset="0"/>
            </a:endParaRPr>
          </a:p>
          <a:p>
            <a:pPr marL="1268679" lvl="2" indent="-302066" fontAlgn="base">
              <a:buFont typeface="Arial" panose="020B0604020202020204" pitchFamily="34" charset="0"/>
              <a:buChar char="•"/>
            </a:pP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VFVK financial management training </a:t>
            </a:r>
          </a:p>
          <a:p>
            <a:pPr marL="1268679" lvl="2" indent="-302066" fontAlgn="base">
              <a:buFont typeface="Arial" panose="020B0604020202020204" pitchFamily="34" charset="0"/>
              <a:buChar char="•"/>
            </a:pP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VA Farm to School Conference </a:t>
            </a:r>
            <a:endParaRPr lang="en-US" sz="1200" dirty="0">
              <a:latin typeface="Arial" panose="020B060402020202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91715D1-F0B4-C84C-8FCA-9C3FB5C5242A}" type="slidenum">
              <a:rPr lang="en-US" smtClean="0"/>
              <a:t>10</a:t>
            </a:fld>
            <a:endParaRPr lang="en-US"/>
          </a:p>
        </p:txBody>
      </p:sp>
    </p:spTree>
    <p:extLst>
      <p:ext uri="{BB962C8B-B14F-4D97-AF65-F5344CB8AC3E}">
        <p14:creationId xmlns:p14="http://schemas.microsoft.com/office/powerpoint/2010/main" val="3968086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2066" indent="-302066" fontAlgn="base">
              <a:tabLst>
                <a:tab pos="966612" algn="l"/>
              </a:tabLst>
            </a:pPr>
            <a:r>
              <a:rPr lang="en-US" sz="1200" b="1" dirty="0">
                <a:latin typeface="Arial" panose="020B0604020202020204" pitchFamily="34" charset="0"/>
                <a:cs typeface="Arial" panose="020B0604020202020204" pitchFamily="34" charset="0"/>
              </a:rPr>
              <a:t>Say: </a:t>
            </a:r>
            <a:r>
              <a:rPr lang="en-US" sz="1200" dirty="0">
                <a:latin typeface="Arial" panose="020B0604020202020204" pitchFamily="34" charset="0"/>
                <a:cs typeface="Arial" panose="020B0604020202020204" pitchFamily="34" charset="0"/>
              </a:rPr>
              <a:t>In addition to Farm to School Grants, the VDOE-SNP has also been the recipient of several Team Nutrition Training Grants. We are currently operating two of these grants. The first is the FY 2021 TNTG. </a:t>
            </a: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The purpose of this grant is to expand the Virginia Harvest of the Month program through recipe development, marketing, and nutrition education lessons targeting secondary students</a:t>
            </a:r>
            <a:r>
              <a:rPr lang="en-US" sz="1200" dirty="0">
                <a:latin typeface="Arial" panose="020B0604020202020204" pitchFamily="34" charset="0"/>
                <a:ea typeface="Times New Roman" panose="02020603050405020304" pitchFamily="18" charset="0"/>
                <a:cs typeface="Arial" panose="020B0604020202020204" pitchFamily="34" charset="0"/>
              </a:rPr>
              <a:t>. Through this grant, a Recipe Development Team was formed and that team has been developing eight new HOM recipes featuring seven of the HOM items. Seven recipes passed testing, have been standardized, and are being implemented in our participating school divisions now. The eighth recipe is being tested with students now. </a:t>
            </a:r>
          </a:p>
          <a:p>
            <a:pPr marL="302066" indent="-302066" fontAlgn="base">
              <a:tabLst>
                <a:tab pos="966612" algn="l"/>
              </a:tabLst>
            </a:pPr>
            <a:endParaRPr lang="en-US" sz="1200" dirty="0">
              <a:latin typeface="Arial" panose="020B0604020202020204" pitchFamily="34" charset="0"/>
              <a:ea typeface="Times New Roman" panose="02020603050405020304" pitchFamily="18" charset="0"/>
              <a:cs typeface="Arial" panose="020B0604020202020204" pitchFamily="34" charset="0"/>
            </a:endParaRPr>
          </a:p>
          <a:p>
            <a:pPr marL="302066" indent="-302066" fontAlgn="base">
              <a:tabLst>
                <a:tab pos="966612" algn="l"/>
              </a:tabLst>
            </a:pPr>
            <a:r>
              <a:rPr lang="en-US" sz="1200" dirty="0">
                <a:latin typeface="Arial" panose="020B0604020202020204" pitchFamily="34" charset="0"/>
                <a:ea typeface="Times New Roman" panose="02020603050405020304" pitchFamily="18" charset="0"/>
                <a:cs typeface="Arial" panose="020B0604020202020204" pitchFamily="34" charset="0"/>
              </a:rPr>
              <a:t>In addition to the recipes, we worked with VA Ag. in the Classroom to develop four nutrition education lessons targeting secondary students. We also developed a new set of HOM posters and POS signs that target secondary students. Finally, we plan to roll out training for you and your staff on this program in the fall. At that time we will launch eight recipe demonstration videos and a Virginia Standardized Recipe Development Manual. </a:t>
            </a: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11</a:t>
            </a:fld>
            <a:endParaRPr lang="en-US"/>
          </a:p>
        </p:txBody>
      </p:sp>
    </p:spTree>
    <p:extLst>
      <p:ext uri="{BB962C8B-B14F-4D97-AF65-F5344CB8AC3E}">
        <p14:creationId xmlns:p14="http://schemas.microsoft.com/office/powerpoint/2010/main" val="408343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fontAlgn="base">
              <a:defRPr/>
            </a:pPr>
            <a:r>
              <a:rPr lang="en-US" sz="1200" b="1" dirty="0">
                <a:solidFill>
                  <a:srgbClr val="000000"/>
                </a:solidFill>
                <a:latin typeface="Arial" panose="020B0604020202020204" pitchFamily="34" charset="0"/>
                <a:ea typeface="Times New Roman" panose="02020603050405020304" pitchFamily="18" charset="0"/>
                <a:cs typeface="Arial" panose="020B0604020202020204" pitchFamily="34" charset="0"/>
              </a:rPr>
              <a:t>Say: </a:t>
            </a: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Let’s move on to the FY 2022 TNTG - the Team Nutrition Readiness and Retention Training Program. The purpose of this grant is to provide a comprehensive training program for you and your cafeteria managers that will help you meet the Transitional Nutrition Standards now and prepare to meet the updated standards when they are finalized</a:t>
            </a:r>
            <a:r>
              <a:rPr lang="en-US" sz="1200" dirty="0">
                <a:latin typeface="Arial" panose="020B0604020202020204" pitchFamily="34" charset="0"/>
                <a:ea typeface="Times New Roman" panose="02020603050405020304" pitchFamily="18" charset="0"/>
                <a:cs typeface="Arial" panose="020B0604020202020204" pitchFamily="34" charset="0"/>
              </a:rPr>
              <a:t>. We are going to help you do this by supporting your ability to implement more scratch and speed-scratch recipes, procure more fresh, local foods, and offer a greater variety of culturally inclusive meals. </a:t>
            </a:r>
          </a:p>
          <a:p>
            <a:pPr defTabSz="966612" fontAlgn="base">
              <a:defRPr/>
            </a:pPr>
            <a:endParaRPr lang="en-US" sz="1200" dirty="0">
              <a:latin typeface="Arial" panose="020B0604020202020204" pitchFamily="34" charset="0"/>
              <a:ea typeface="Times New Roman" panose="02020603050405020304" pitchFamily="18" charset="0"/>
              <a:cs typeface="Arial" panose="020B0604020202020204" pitchFamily="34" charset="0"/>
            </a:endParaRPr>
          </a:p>
          <a:p>
            <a:pPr defTabSz="966612" fontAlgn="base">
              <a:defRPr/>
            </a:pP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We will talk about the specific components of this program shortly. </a:t>
            </a: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12</a:t>
            </a:fld>
            <a:endParaRPr lang="en-US"/>
          </a:p>
        </p:txBody>
      </p:sp>
    </p:spTree>
    <p:extLst>
      <p:ext uri="{BB962C8B-B14F-4D97-AF65-F5344CB8AC3E}">
        <p14:creationId xmlns:p14="http://schemas.microsoft.com/office/powerpoint/2010/main" val="8800323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2066" indent="-302066" fontAlgn="base">
              <a:tabLst>
                <a:tab pos="966612" algn="l"/>
              </a:tabLst>
            </a:pPr>
            <a:r>
              <a:rPr lang="en-US" sz="1200" b="1" dirty="0">
                <a:latin typeface="Arial" panose="020B0604020202020204" pitchFamily="34" charset="0"/>
                <a:cs typeface="Arial" panose="020B0604020202020204" pitchFamily="34" charset="0"/>
              </a:rPr>
              <a:t>Say: </a:t>
            </a:r>
            <a:r>
              <a:rPr lang="en-US" sz="1200" dirty="0">
                <a:latin typeface="Arial" panose="020B0604020202020204" pitchFamily="34" charset="0"/>
                <a:cs typeface="Arial" panose="020B0604020202020204" pitchFamily="34" charset="0"/>
              </a:rPr>
              <a:t>But first, I want to share with you the some of our office’s other initiatives. We talked about this a little just a few moments ago, but </a:t>
            </a:r>
            <a:r>
              <a:rPr lang="en-US" sz="1200" dirty="0">
                <a:solidFill>
                  <a:srgbClr val="000000"/>
                </a:solidFill>
                <a:latin typeface="Arial" panose="020B0604020202020204" pitchFamily="34" charset="0"/>
                <a:cs typeface="Arial" panose="020B0604020202020204" pitchFamily="34" charset="0"/>
              </a:rPr>
              <a:t>t</a:t>
            </a: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he Virginia Harvest of the Month program is an initiative that promotes seasonal eating and increased fruit and vegetable consumption. It supports local economies as well as provides ready-to-use materials for classrooms, cafeterias, nonprofits, farmers’ markets, and early care centers to educate children about the joys of eating seasonal, local foods. The program's objective is to increase consumption of seasonal, Virginia Grown fresh fruits and vegetables, so children establish healthy eating habits to last a lifetime. </a:t>
            </a: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13</a:t>
            </a:fld>
            <a:endParaRPr lang="en-US"/>
          </a:p>
        </p:txBody>
      </p:sp>
    </p:spTree>
    <p:extLst>
      <p:ext uri="{BB962C8B-B14F-4D97-AF65-F5344CB8AC3E}">
        <p14:creationId xmlns:p14="http://schemas.microsoft.com/office/powerpoint/2010/main" val="158239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Say: </a:t>
            </a: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The Governor’s Scorecard on Nutrition and Physical Activity measures initiatives that go beyond just meeting the regulations to promote a culture of health and wellness in Virginia schools. </a:t>
            </a:r>
          </a:p>
          <a:p>
            <a:endParaRPr lang="en-US" sz="1200" dirty="0">
              <a:latin typeface="Arial" panose="020B0604020202020204" pitchFamily="34" charset="0"/>
              <a:ea typeface="Calibri" panose="020F0502020204030204" pitchFamily="34" charset="0"/>
              <a:cs typeface="Arial" panose="020B0604020202020204" pitchFamily="34" charset="0"/>
            </a:endParaRPr>
          </a:p>
          <a:p>
            <a:pPr fontAlgn="base">
              <a:tabLst>
                <a:tab pos="966612" algn="l"/>
              </a:tabLst>
            </a:pP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It is based on the CDC’s Whole School, Whole Community, and Whole Child model. The scorecard encourages schools to identify best practices and measure progress towards meeting the nutrition and physical activity needs of students.</a:t>
            </a:r>
          </a:p>
          <a:p>
            <a:pPr fontAlgn="base">
              <a:tabLst>
                <a:tab pos="966612" algn="l"/>
              </a:tabLst>
            </a:pPr>
            <a:endParaRPr lang="en-US" sz="12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fontAlgn="base">
              <a:tabLst>
                <a:tab pos="966612" algn="l"/>
              </a:tabLst>
            </a:pP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The scorecard contains 40 scored questions, with each question worth up to four points for a total of 160 points. Three levels of superior performance are awarded: gold, silver, and bronze.</a:t>
            </a:r>
            <a:endParaRPr lang="en-US" sz="1200" dirty="0">
              <a:latin typeface="Arial" panose="020B0604020202020204" pitchFamily="34" charset="0"/>
              <a:ea typeface="Calibri" panose="020F0502020204030204" pitchFamily="34" charset="0"/>
              <a:cs typeface="Arial" panose="020B0604020202020204" pitchFamily="34" charset="0"/>
            </a:endParaRPr>
          </a:p>
          <a:p>
            <a:endParaRPr lang="en-US" sz="19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14</a:t>
            </a:fld>
            <a:endParaRPr lang="en-US"/>
          </a:p>
        </p:txBody>
      </p:sp>
    </p:spTree>
    <p:extLst>
      <p:ext uri="{BB962C8B-B14F-4D97-AF65-F5344CB8AC3E}">
        <p14:creationId xmlns:p14="http://schemas.microsoft.com/office/powerpoint/2010/main" val="34252709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2066" indent="-302066" fontAlgn="base">
              <a:tabLst>
                <a:tab pos="966612" algn="l"/>
              </a:tabLst>
            </a:pPr>
            <a:r>
              <a:rPr lang="en-US" sz="1200" b="1" dirty="0">
                <a:latin typeface="Arial" panose="020B0604020202020204" pitchFamily="34" charset="0"/>
                <a:cs typeface="Arial" panose="020B0604020202020204" pitchFamily="34" charset="0"/>
              </a:rPr>
              <a:t>Say: </a:t>
            </a:r>
            <a:r>
              <a:rPr lang="en-US" sz="1200" dirty="0">
                <a:latin typeface="Arial" panose="020B0604020202020204" pitchFamily="34" charset="0"/>
                <a:cs typeface="Arial" panose="020B0604020202020204" pitchFamily="34" charset="0"/>
              </a:rPr>
              <a:t>The</a:t>
            </a:r>
            <a:r>
              <a:rPr lang="en-US" sz="1200" b="1"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Virginia </a:t>
            </a: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Breakfast Club is another initiative of ours. The Breakfast Club is a collaboration of nutrition and equity professionals from multiple Virginia sectors, including non-profit organizations, government agencies, and school nutrition directors from across the state. </a:t>
            </a:r>
            <a:endParaRPr lang="en-US" sz="1200" dirty="0">
              <a:latin typeface="Arial" panose="020B0604020202020204" pitchFamily="34" charset="0"/>
              <a:ea typeface="Times New Roman" panose="02020603050405020304" pitchFamily="18" charset="0"/>
              <a:cs typeface="Arial" panose="020B0604020202020204" pitchFamily="34" charset="0"/>
            </a:endParaRPr>
          </a:p>
          <a:p>
            <a:pPr marL="302066" indent="-302066" fontAlgn="base">
              <a:tabLst>
                <a:tab pos="966612" algn="l"/>
              </a:tabLst>
            </a:pP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The shared goal is to promote recommendations and best practices to improve the nutritional quality of school breakfast. </a:t>
            </a:r>
            <a:endParaRPr lang="en-US" sz="1200" dirty="0">
              <a:latin typeface="Arial" panose="020B0604020202020204" pitchFamily="34" charset="0"/>
              <a:ea typeface="Times New Roman" panose="02020603050405020304" pitchFamily="18" charset="0"/>
              <a:cs typeface="Arial" panose="020B0604020202020204" pitchFamily="34" charset="0"/>
            </a:endParaRPr>
          </a:p>
          <a:p>
            <a:pPr marL="302066" indent="-302066" fontAlgn="base">
              <a:tabLst>
                <a:tab pos="966612" algn="l"/>
              </a:tabLst>
            </a:pP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The Breakfast Club's best practices address: removing barriers to breakfast access, increasing consumption of high-quality protein foods, reducing consumption of sugar, and increasing participation by providing new, innovative menu items.</a:t>
            </a:r>
            <a:endParaRPr lang="en-US" sz="1200" dirty="0">
              <a:latin typeface="Arial" panose="020B0604020202020204" pitchFamily="34" charset="0"/>
              <a:ea typeface="Calibri" panose="020F0502020204030204" pitchFamily="34" charset="0"/>
              <a:cs typeface="Arial" panose="020B0604020202020204" pitchFamily="34" charset="0"/>
            </a:endParaRPr>
          </a:p>
          <a:p>
            <a:endParaRPr lang="en-US" sz="19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15</a:t>
            </a:fld>
            <a:endParaRPr lang="en-US"/>
          </a:p>
        </p:txBody>
      </p:sp>
    </p:spTree>
    <p:extLst>
      <p:ext uri="{BB962C8B-B14F-4D97-AF65-F5344CB8AC3E}">
        <p14:creationId xmlns:p14="http://schemas.microsoft.com/office/powerpoint/2010/main" val="3268563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200" b="1" dirty="0">
                <a:latin typeface="Arial" panose="020B0604020202020204" pitchFamily="34" charset="0"/>
                <a:cs typeface="Arial" panose="020B0604020202020204" pitchFamily="34" charset="0"/>
              </a:rPr>
              <a:t>Say: </a:t>
            </a: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All of these grants and initiatives that we have been talking about all support our flagship initiative, Virginia Food for Virginia Kids.  The overarching goal of VFVK is to ensure that every Virginia child has equitable access to good, healthy, Virginia foods in school and community meals programs. </a:t>
            </a:r>
            <a:endParaRPr lang="en-US" sz="1200" dirty="0">
              <a:latin typeface="Arial" panose="020B0604020202020204" pitchFamily="34" charset="0"/>
              <a:ea typeface="Calibri" panose="020F0502020204030204" pitchFamily="34" charset="0"/>
              <a:cs typeface="Arial" panose="020B0604020202020204" pitchFamily="34" charset="0"/>
            </a:endParaRPr>
          </a:p>
          <a:p>
            <a:pPr defTabSz="966612">
              <a:defRP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16</a:t>
            </a:fld>
            <a:endParaRPr lang="en-US"/>
          </a:p>
        </p:txBody>
      </p:sp>
    </p:spTree>
    <p:extLst>
      <p:ext uri="{BB962C8B-B14F-4D97-AF65-F5344CB8AC3E}">
        <p14:creationId xmlns:p14="http://schemas.microsoft.com/office/powerpoint/2010/main" val="1959963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200" b="1" dirty="0">
                <a:latin typeface="Arial" panose="020B0604020202020204" pitchFamily="34" charset="0"/>
                <a:cs typeface="Arial" panose="020B0604020202020204" pitchFamily="34" charset="0"/>
              </a:rPr>
              <a:t>Say: </a:t>
            </a:r>
            <a:r>
              <a:rPr lang="en-US" sz="1200" dirty="0">
                <a:latin typeface="Arial" panose="020B0604020202020204" pitchFamily="34" charset="0"/>
                <a:cs typeface="Arial" panose="020B0604020202020204" pitchFamily="34" charset="0"/>
              </a:rPr>
              <a:t>There are four legs to the VFVK stool. The first three include</a:t>
            </a:r>
            <a:r>
              <a:rPr lang="en-US" sz="1200" dirty="0">
                <a:latin typeface="Arial" panose="020B0604020202020204" pitchFamily="34" charset="0"/>
                <a:ea typeface="Calibri" panose="020F0502020204030204" pitchFamily="34" charset="0"/>
                <a:cs typeface="Arial" panose="020B0604020202020204" pitchFamily="34" charset="0"/>
              </a:rPr>
              <a:t> increasing scratch cooking, increasing local procurement, and increasing culturally inclusive meal offerings. The fourth leg that supports the first three is workforce development. To support the development of VFVK, our office has partnered with local, state, and national partners like the Chef Ann Foundation, the Virginia Department of Aging and Rehabilitative Services, No Kid Hungry, and the University of Virginia.</a:t>
            </a: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17</a:t>
            </a:fld>
            <a:endParaRPr lang="en-US"/>
          </a:p>
        </p:txBody>
      </p:sp>
    </p:spTree>
    <p:extLst>
      <p:ext uri="{BB962C8B-B14F-4D97-AF65-F5344CB8AC3E}">
        <p14:creationId xmlns:p14="http://schemas.microsoft.com/office/powerpoint/2010/main" val="7630273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200" b="1" dirty="0">
                <a:latin typeface="Arial" panose="020B0604020202020204" pitchFamily="34" charset="0"/>
                <a:cs typeface="Arial" panose="020B0604020202020204" pitchFamily="34" charset="0"/>
              </a:rPr>
              <a:t>Say: </a:t>
            </a:r>
            <a:r>
              <a:rPr lang="en-US" sz="1200" dirty="0">
                <a:latin typeface="Arial" panose="020B0604020202020204" pitchFamily="34" charset="0"/>
                <a:cs typeface="Arial" panose="020B0604020202020204" pitchFamily="34" charset="0"/>
              </a:rPr>
              <a:t>SFAs participating in VFVK receive </a:t>
            </a:r>
            <a:r>
              <a:rPr lang="en-US" sz="1200" dirty="0">
                <a:latin typeface="Arial" panose="020B0604020202020204" pitchFamily="34" charset="0"/>
                <a:ea typeface="Calibri" panose="020F0502020204030204" pitchFamily="34" charset="0"/>
                <a:cs typeface="Arial" panose="020B0604020202020204" pitchFamily="34" charset="0"/>
              </a:rPr>
              <a:t>individualized wrap-around support to help them reach their goals towards increasing scratch cooking, local food procurement, and culturally inclusive meal offerings. Support is in the form of detailed assessments, training, strategic planning, and technical assistance.</a:t>
            </a: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18</a:t>
            </a:fld>
            <a:endParaRPr lang="en-US"/>
          </a:p>
        </p:txBody>
      </p:sp>
    </p:spTree>
    <p:extLst>
      <p:ext uri="{BB962C8B-B14F-4D97-AF65-F5344CB8AC3E}">
        <p14:creationId xmlns:p14="http://schemas.microsoft.com/office/powerpoint/2010/main" val="16021057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1269"/>
              </a:spcAft>
              <a:buFont typeface="Arial" panose="020B0604020202020204" pitchFamily="34" charset="0"/>
              <a:buNone/>
              <a:tabLst>
                <a:tab pos="966612" algn="l"/>
              </a:tabLst>
            </a:pPr>
            <a:r>
              <a:rPr lang="en-US" sz="1200" b="1" dirty="0">
                <a:latin typeface="Arial" panose="020B0604020202020204" pitchFamily="34" charset="0"/>
                <a:cs typeface="Arial" panose="020B0604020202020204" pitchFamily="34" charset="0"/>
              </a:rPr>
              <a:t>Say: </a:t>
            </a:r>
            <a:r>
              <a:rPr lang="en-US" sz="1200" dirty="0">
                <a:latin typeface="Arial" panose="020B0604020202020204" pitchFamily="34" charset="0"/>
                <a:ea typeface="Calibri" panose="020F0502020204030204" pitchFamily="34" charset="0"/>
                <a:cs typeface="Arial" panose="020B0604020202020204" pitchFamily="34" charset="0"/>
              </a:rPr>
              <a:t>The VDOE-SNP recognizes that, in order to increase scratch cooking, local procurement, and culturally inclusive meals, SFAs need a skilled workforce. That is where the VFVK workforce development initiatives come in. We currently have several initiatives in the works:</a:t>
            </a:r>
          </a:p>
          <a:p>
            <a:pPr marL="785372" lvl="1" indent="-302066">
              <a:spcAft>
                <a:spcPts val="1269"/>
              </a:spcAft>
              <a:buFont typeface="Arial" panose="020B0604020202020204" pitchFamily="34" charset="0"/>
              <a:buChar char="•"/>
              <a:tabLst>
                <a:tab pos="966612" algn="l"/>
              </a:tabLst>
            </a:pPr>
            <a:r>
              <a:rPr lang="en-US" sz="1200" dirty="0">
                <a:latin typeface="Arial" panose="020B0604020202020204" pitchFamily="34" charset="0"/>
                <a:ea typeface="Calibri" panose="020F0502020204030204" pitchFamily="34" charset="0"/>
                <a:cs typeface="Arial" panose="020B0604020202020204" pitchFamily="34" charset="0"/>
              </a:rPr>
              <a:t>We partnered with the Department of Aging and Rehabilitative Services to place specially abled clients in school division kitchens. </a:t>
            </a:r>
          </a:p>
          <a:p>
            <a:pPr marL="785372" lvl="1" indent="-302066">
              <a:spcAft>
                <a:spcPts val="1269"/>
              </a:spcAft>
              <a:buFont typeface="Arial" panose="020B0604020202020204" pitchFamily="34" charset="0"/>
              <a:buChar char="•"/>
              <a:tabLst>
                <a:tab pos="966612" algn="l"/>
              </a:tabLst>
            </a:pPr>
            <a:r>
              <a:rPr lang="en-US" sz="1200" dirty="0">
                <a:latin typeface="Arial" panose="020B0604020202020204" pitchFamily="34" charset="0"/>
                <a:ea typeface="Calibri" panose="020F0502020204030204" pitchFamily="34" charset="0"/>
                <a:cs typeface="Arial" panose="020B0604020202020204" pitchFamily="34" charset="0"/>
              </a:rPr>
              <a:t>We are working with our CTE office to integrate school nutrition into the curriculum.</a:t>
            </a:r>
          </a:p>
          <a:p>
            <a:pPr marL="785372" lvl="1" indent="-302066">
              <a:spcAft>
                <a:spcPts val="1269"/>
              </a:spcAft>
              <a:buFont typeface="Arial" panose="020B0604020202020204" pitchFamily="34" charset="0"/>
              <a:buChar char="•"/>
              <a:tabLst>
                <a:tab pos="966612" algn="l"/>
              </a:tabLst>
            </a:pPr>
            <a:r>
              <a:rPr lang="en-US" sz="1200" dirty="0">
                <a:latin typeface="Arial" panose="020B0604020202020204" pitchFamily="34" charset="0"/>
                <a:ea typeface="Calibri" panose="020F0502020204030204" pitchFamily="34" charset="0"/>
                <a:cs typeface="Arial" panose="020B0604020202020204" pitchFamily="34" charset="0"/>
              </a:rPr>
              <a:t>We are working to develop a couple of apprenticeship programs.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And now, I will turn it back over to Chef Cyndie’s team.</a:t>
            </a:r>
          </a:p>
        </p:txBody>
      </p:sp>
      <p:sp>
        <p:nvSpPr>
          <p:cNvPr id="4" name="Slide Number Placeholder 3"/>
          <p:cNvSpPr>
            <a:spLocks noGrp="1"/>
          </p:cNvSpPr>
          <p:nvPr>
            <p:ph type="sldNum" sz="quarter" idx="10"/>
          </p:nvPr>
        </p:nvSpPr>
        <p:spPr/>
        <p:txBody>
          <a:bodyPr/>
          <a:lstStyle/>
          <a:p>
            <a:fld id="{491715D1-F0B4-C84C-8FCA-9C3FB5C5242A}" type="slidenum">
              <a:rPr lang="en-US" smtClean="0"/>
              <a:t>19</a:t>
            </a:fld>
            <a:endParaRPr lang="en-US"/>
          </a:p>
        </p:txBody>
      </p:sp>
    </p:spTree>
    <p:extLst>
      <p:ext uri="{BB962C8B-B14F-4D97-AF65-F5344CB8AC3E}">
        <p14:creationId xmlns:p14="http://schemas.microsoft.com/office/powerpoint/2010/main" val="16782738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dirty="0">
                <a:latin typeface="Arial" panose="020B0604020202020204" pitchFamily="34" charset="0"/>
                <a:cs typeface="Arial" panose="020B0604020202020204" pitchFamily="34" charset="0"/>
              </a:rPr>
              <a:t>Say: </a:t>
            </a: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Additional funding that has come into Virginia recently</a:t>
            </a:r>
            <a:r>
              <a:rPr lang="en-US" sz="1200" dirty="0">
                <a:latin typeface="Arial" panose="020B0604020202020204" pitchFamily="34" charset="0"/>
                <a:ea typeface="Calibri" panose="020F0502020204030204" pitchFamily="34" charset="0"/>
                <a:cs typeface="Arial" panose="020B0604020202020204" pitchFamily="34" charset="0"/>
              </a:rPr>
              <a:t> includes the </a:t>
            </a: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Supply Chain Assistance Funds where 10% was held back to purchase local food for school divisions via Centralized Local Procurement Pilot Program and </a:t>
            </a: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P-EBT administration funds.</a:t>
            </a:r>
            <a:endParaRPr lang="en-US" sz="1200" dirty="0">
              <a:latin typeface="Arial" panose="020B0604020202020204" pitchFamily="34" charset="0"/>
              <a:ea typeface="Calibri" panose="020F0502020204030204" pitchFamily="34" charset="0"/>
              <a:cs typeface="Arial" panose="020B0604020202020204" pitchFamily="34" charset="0"/>
            </a:endParaRPr>
          </a:p>
          <a:p>
            <a:pPr defTabSz="966612">
              <a:defRP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20</a:t>
            </a:fld>
            <a:endParaRPr lang="en-US"/>
          </a:p>
        </p:txBody>
      </p:sp>
    </p:spTree>
    <p:extLst>
      <p:ext uri="{BB962C8B-B14F-4D97-AF65-F5344CB8AC3E}">
        <p14:creationId xmlns:p14="http://schemas.microsoft.com/office/powerpoint/2010/main" val="92779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US" b="0" baseline="0" dirty="0"/>
          </a:p>
        </p:txBody>
      </p:sp>
      <p:sp>
        <p:nvSpPr>
          <p:cNvPr id="4" name="Slide Number Placeholder 3"/>
          <p:cNvSpPr>
            <a:spLocks noGrp="1"/>
          </p:cNvSpPr>
          <p:nvPr>
            <p:ph type="sldNum" sz="quarter" idx="10"/>
          </p:nvPr>
        </p:nvSpPr>
        <p:spPr/>
        <p:txBody>
          <a:bodyPr/>
          <a:lstStyle/>
          <a:p>
            <a:fld id="{491715D1-F0B4-C84C-8FCA-9C3FB5C5242A}" type="slidenum">
              <a:rPr lang="en-US" smtClean="0"/>
              <a:t>21</a:t>
            </a:fld>
            <a:endParaRPr lang="en-US"/>
          </a:p>
        </p:txBody>
      </p:sp>
    </p:spTree>
    <p:extLst>
      <p:ext uri="{BB962C8B-B14F-4D97-AF65-F5344CB8AC3E}">
        <p14:creationId xmlns:p14="http://schemas.microsoft.com/office/powerpoint/2010/main" val="2932715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Say: </a:t>
            </a:r>
            <a:r>
              <a:rPr lang="en-US" sz="1200" b="0" dirty="0">
                <a:latin typeface="Arial" panose="020B0604020202020204" pitchFamily="34" charset="0"/>
                <a:cs typeface="Arial" panose="020B0604020202020204" pitchFamily="34" charset="0"/>
              </a:rPr>
              <a:t>Starting today through June 2024, there will be lots of time for quality training both in person and virtually for division leader grantees. The director training includes 18 hours of virtual training through these monthly webinars and drum roll please - 22 hours of in-person training. The in-person training right now is proposed for Oct, but we will nail down the exact dates soon and let you know. It will include two full days of culinary skills, we are bringing in our K-12 Team food photographer to provide lessons in taking pictures – because we know how hard you and your team work, let’s take some good pictures and tell everyone about it. We will also include leadership and mentoring – There is a lot of turnover and retirement. We have to teach the next generation of school nutrition professionals. Who can tell me what the number on a scoop means? Write it in the chat! So that everyone is on the same page, we will be reviewing requirements to make it easier to cook from scratch. </a:t>
            </a: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22</a:t>
            </a:fld>
            <a:endParaRPr lang="en-US"/>
          </a:p>
        </p:txBody>
      </p:sp>
    </p:spTree>
    <p:extLst>
      <p:ext uri="{BB962C8B-B14F-4D97-AF65-F5344CB8AC3E}">
        <p14:creationId xmlns:p14="http://schemas.microsoft.com/office/powerpoint/2010/main" val="9451084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tabLst>
                <a:tab pos="966612" algn="l"/>
              </a:tabLst>
            </a:pPr>
            <a:r>
              <a:rPr lang="en-US" sz="1200" b="1" dirty="0">
                <a:latin typeface="Arial" panose="020B0604020202020204" pitchFamily="34" charset="0"/>
                <a:cs typeface="Arial" panose="020B0604020202020204" pitchFamily="34" charset="0"/>
              </a:rPr>
              <a:t>Say</a:t>
            </a:r>
            <a:r>
              <a:rPr lang="en-US" sz="1200" dirty="0">
                <a:latin typeface="Arial" panose="020B0604020202020204" pitchFamily="34" charset="0"/>
                <a:cs typeface="Arial" panose="020B0604020202020204" pitchFamily="34" charset="0"/>
              </a:rPr>
              <a:t>: The other big piece to a strong meals program is your manager team. We know that our divisions must have strong managers, so it’s important to invest</a:t>
            </a:r>
            <a:r>
              <a:rPr lang="en-US" sz="1200" baseline="0" dirty="0">
                <a:latin typeface="Arial" panose="020B0604020202020204" pitchFamily="34" charset="0"/>
                <a:cs typeface="Arial" panose="020B0604020202020204" pitchFamily="34" charset="0"/>
              </a:rPr>
              <a:t> in their training</a:t>
            </a:r>
            <a:r>
              <a:rPr lang="en-US" sz="1200" dirty="0">
                <a:latin typeface="Arial" panose="020B0604020202020204" pitchFamily="34" charset="0"/>
                <a:cs typeface="Arial" panose="020B0604020202020204" pitchFamily="34" charset="0"/>
              </a:rPr>
              <a:t>. Managers will receive </a:t>
            </a: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8 hours of professional development with 2 hours virtually through a go at your own pace portal and 6 hours of in-person. The in-person training will include hands on culinary training including culinary equipment door prizes and all managers who complete both the online and in-person training will receive a $175 incentive</a:t>
            </a:r>
            <a:r>
              <a:rPr lang="en-US" sz="1200" dirty="0">
                <a:latin typeface="Arial" panose="020B0604020202020204" pitchFamily="34" charset="0"/>
                <a:ea typeface="Times New Roman" panose="02020603050405020304" pitchFamily="18" charset="0"/>
                <a:cs typeface="Arial" panose="020B0604020202020204" pitchFamily="34" charset="0"/>
              </a:rPr>
              <a:t>! That’s right; this is so important that VDOE is providing some cash motivation. Teaching materials for café managers will also be translated in Spanish. </a:t>
            </a:r>
            <a:r>
              <a:rPr lang="en-US" sz="1200" dirty="0">
                <a:latin typeface="Arial" panose="020B0604020202020204" pitchFamily="34" charset="0"/>
                <a:ea typeface="Calibri" panose="020F0502020204030204" pitchFamily="34" charset="0"/>
                <a:cs typeface="Arial" panose="020B0604020202020204" pitchFamily="34" charset="0"/>
              </a:rPr>
              <a:t>All of these trainings will include information about flavoring recipes with spices and herbs and using different culinary techniques to help meet the meal guidelines. In addition, throughout these trainings, directors and managers will have the opportunity to share ideas and collaborate with another. We really do learn so much from each other! </a:t>
            </a: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23</a:t>
            </a:fld>
            <a:endParaRPr lang="en-US"/>
          </a:p>
        </p:txBody>
      </p:sp>
    </p:spTree>
    <p:extLst>
      <p:ext uri="{BB962C8B-B14F-4D97-AF65-F5344CB8AC3E}">
        <p14:creationId xmlns:p14="http://schemas.microsoft.com/office/powerpoint/2010/main" val="14911431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endParaRPr lang="en-US" dirty="0"/>
          </a:p>
        </p:txBody>
      </p:sp>
      <p:sp>
        <p:nvSpPr>
          <p:cNvPr id="4" name="Slide Number Placeholder 3"/>
          <p:cNvSpPr>
            <a:spLocks noGrp="1"/>
          </p:cNvSpPr>
          <p:nvPr>
            <p:ph type="sldNum" sz="quarter" idx="10"/>
          </p:nvPr>
        </p:nvSpPr>
        <p:spPr/>
        <p:txBody>
          <a:bodyPr/>
          <a:lstStyle/>
          <a:p>
            <a:fld id="{491715D1-F0B4-C84C-8FCA-9C3FB5C5242A}" type="slidenum">
              <a:rPr lang="en-US" smtClean="0"/>
              <a:t>24</a:t>
            </a:fld>
            <a:endParaRPr lang="en-US"/>
          </a:p>
        </p:txBody>
      </p:sp>
    </p:spTree>
    <p:extLst>
      <p:ext uri="{BB962C8B-B14F-4D97-AF65-F5344CB8AC3E}">
        <p14:creationId xmlns:p14="http://schemas.microsoft.com/office/powerpoint/2010/main" val="22421613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endParaRPr lang="en-US" dirty="0"/>
          </a:p>
        </p:txBody>
      </p:sp>
      <p:sp>
        <p:nvSpPr>
          <p:cNvPr id="4" name="Slide Number Placeholder 3"/>
          <p:cNvSpPr>
            <a:spLocks noGrp="1"/>
          </p:cNvSpPr>
          <p:nvPr>
            <p:ph type="sldNum" sz="quarter" idx="10"/>
          </p:nvPr>
        </p:nvSpPr>
        <p:spPr/>
        <p:txBody>
          <a:bodyPr/>
          <a:lstStyle/>
          <a:p>
            <a:fld id="{491715D1-F0B4-C84C-8FCA-9C3FB5C5242A}" type="slidenum">
              <a:rPr lang="en-US" smtClean="0"/>
              <a:t>25</a:t>
            </a:fld>
            <a:endParaRPr lang="en-US"/>
          </a:p>
        </p:txBody>
      </p:sp>
    </p:spTree>
    <p:extLst>
      <p:ext uri="{BB962C8B-B14F-4D97-AF65-F5344CB8AC3E}">
        <p14:creationId xmlns:p14="http://schemas.microsoft.com/office/powerpoint/2010/main" val="779828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fontAlgn="base">
              <a:defRPr/>
            </a:pPr>
            <a:r>
              <a:rPr lang="en-US" sz="1200" b="1" dirty="0">
                <a:latin typeface="Arial" panose="020B0604020202020204" pitchFamily="34" charset="0"/>
                <a:cs typeface="Arial" panose="020B0604020202020204" pitchFamily="34" charset="0"/>
              </a:rPr>
              <a:t>Say: </a:t>
            </a:r>
            <a:r>
              <a:rPr lang="en-US" sz="1200" b="0" dirty="0">
                <a:latin typeface="Arial" panose="020B0604020202020204" pitchFamily="34" charset="0"/>
                <a:cs typeface="Arial" panose="020B0604020202020204" pitchFamily="34" charset="0"/>
              </a:rPr>
              <a:t>The </a:t>
            </a: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TNTG Grant fits within and aligns with the vision for Virginia Food for Virginia Kids. </a:t>
            </a:r>
            <a:r>
              <a:rPr lang="en-US" sz="1200" dirty="0">
                <a:latin typeface="Arial" panose="020B0604020202020204" pitchFamily="34" charset="0"/>
                <a:ea typeface="Times New Roman" panose="02020603050405020304" pitchFamily="18" charset="0"/>
                <a:cs typeface="Arial" panose="020B0604020202020204" pitchFamily="34" charset="0"/>
              </a:rPr>
              <a:t>When we use locally grown products, we are using the freshest most flavorful ingredients. They are also more nutritious! S</a:t>
            </a: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upply chain issues typically impact individual ingredients less often, but products such as convenience foods with multiple ingredients may not be as dependable. Both grants support local businesses to help build community partners you can count on. The trainings will support more scratch and speed scratch cooking. Our team has a wealth of experience working as dietitians and K-12 chefs. We promise to provide useful tips such as work scheduling, batch cooking, and hacks in the kitchen to make scratch cooking possible. With more culinary skills, scratch cooking of local produce and ingredients is achievable.</a:t>
            </a:r>
            <a:r>
              <a:rPr lang="en-US" sz="1200" dirty="0">
                <a:latin typeface="Arial" panose="020B0604020202020204" pitchFamily="34" charset="0"/>
                <a:ea typeface="Times New Roman" panose="02020603050405020304" pitchFamily="18" charset="0"/>
                <a:cs typeface="Arial" panose="020B0604020202020204" pitchFamily="34" charset="0"/>
              </a:rPr>
              <a:t> Our team will teach you how to </a:t>
            </a: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review recipes and find ways to lower sodium and added sugars by incorporating herbs, spices, and flavor building culinary techniques</a:t>
            </a:r>
            <a:r>
              <a:rPr lang="en-US" sz="1200" dirty="0">
                <a:latin typeface="Arial" panose="020B0604020202020204" pitchFamily="34" charset="0"/>
                <a:ea typeface="Times New Roman" panose="02020603050405020304" pitchFamily="18" charset="0"/>
                <a:cs typeface="Arial" panose="020B0604020202020204" pitchFamily="34" charset="0"/>
              </a:rPr>
              <a:t>. And of course, we won’t forget teamwork and motivation tools, and especially </a:t>
            </a: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marketing ideas to help sell new foods and recipes. And lastly, but not less important is training supporting culturally inclusive meals. We will discuss and taste many different herbs and spices, creating delicious global flavors that support meaningful, creative, and delicious meals. We want to ensure the foods served represent different cultures throughout VA, and also teach students about other flavors they may have never tried. Certainly, taste testing is a great way to promote these culturally inclusive foods. But more on that in future trainings</a:t>
            </a: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26</a:t>
            </a:fld>
            <a:endParaRPr lang="en-US"/>
          </a:p>
        </p:txBody>
      </p:sp>
    </p:spTree>
    <p:extLst>
      <p:ext uri="{BB962C8B-B14F-4D97-AF65-F5344CB8AC3E}">
        <p14:creationId xmlns:p14="http://schemas.microsoft.com/office/powerpoint/2010/main" val="20184975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2066" indent="-302066" defTabSz="966612" fontAlgn="base">
              <a:tabLst>
                <a:tab pos="966612" algn="l"/>
              </a:tabLst>
              <a:defRPr/>
            </a:pPr>
            <a:r>
              <a:rPr lang="en-US" sz="1200" b="1" dirty="0">
                <a:latin typeface="Arial" panose="020B0604020202020204" pitchFamily="34" charset="0"/>
                <a:cs typeface="Arial" panose="020B0604020202020204" pitchFamily="34" charset="0"/>
              </a:rPr>
              <a:t>Say: </a:t>
            </a:r>
            <a:r>
              <a:rPr lang="en-US" sz="1200" b="0" dirty="0">
                <a:latin typeface="Arial" panose="020B0604020202020204" pitchFamily="34" charset="0"/>
                <a:cs typeface="Arial" panose="020B0604020202020204" pitchFamily="34" charset="0"/>
              </a:rPr>
              <a:t>We know there is a lot of excitement around the proposed new meal standards. New changes are not always easy, and they often bring new challenges. </a:t>
            </a:r>
          </a:p>
          <a:p>
            <a:pPr marL="302066" indent="-302066" defTabSz="966612" fontAlgn="base">
              <a:tabLst>
                <a:tab pos="966612" algn="l"/>
              </a:tabLst>
              <a:defRPr/>
            </a:pPr>
            <a:endParaRPr lang="en-US" sz="1200" b="1" dirty="0">
              <a:latin typeface="Arial" panose="020B0604020202020204" pitchFamily="34" charset="0"/>
              <a:cs typeface="Arial" panose="020B0604020202020204" pitchFamily="34" charset="0"/>
            </a:endParaRPr>
          </a:p>
          <a:p>
            <a:pPr marL="302066" indent="-302066" defTabSz="966612" fontAlgn="base">
              <a:tabLst>
                <a:tab pos="966612" algn="l"/>
              </a:tabLst>
              <a:defRPr/>
            </a:pPr>
            <a:r>
              <a:rPr lang="en-US" sz="1200" b="0" dirty="0">
                <a:latin typeface="Arial" panose="020B0604020202020204" pitchFamily="34" charset="0"/>
                <a:cs typeface="Arial" panose="020B0604020202020204" pitchFamily="34" charset="0"/>
              </a:rPr>
              <a:t>All of these training and tools will make meeting the Transitional Nutrition Standards and even the Proposed Final Rule easier and more fun! WE PROMISE!</a:t>
            </a:r>
          </a:p>
        </p:txBody>
      </p:sp>
      <p:sp>
        <p:nvSpPr>
          <p:cNvPr id="4" name="Slide Number Placeholder 3"/>
          <p:cNvSpPr>
            <a:spLocks noGrp="1"/>
          </p:cNvSpPr>
          <p:nvPr>
            <p:ph type="sldNum" sz="quarter" idx="10"/>
          </p:nvPr>
        </p:nvSpPr>
        <p:spPr/>
        <p:txBody>
          <a:bodyPr/>
          <a:lstStyle/>
          <a:p>
            <a:fld id="{491715D1-F0B4-C84C-8FCA-9C3FB5C5242A}" type="slidenum">
              <a:rPr lang="en-US" smtClean="0"/>
              <a:t>27</a:t>
            </a:fld>
            <a:endParaRPr lang="en-US"/>
          </a:p>
        </p:txBody>
      </p:sp>
    </p:spTree>
    <p:extLst>
      <p:ext uri="{BB962C8B-B14F-4D97-AF65-F5344CB8AC3E}">
        <p14:creationId xmlns:p14="http://schemas.microsoft.com/office/powerpoint/2010/main" val="6472698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2066" indent="-302066" fontAlgn="base">
              <a:tabLst>
                <a:tab pos="966612" algn="l"/>
              </a:tabLst>
            </a:pPr>
            <a:r>
              <a:rPr lang="en-US" b="1" dirty="0">
                <a:latin typeface="Arial" panose="020B0604020202020204" pitchFamily="34" charset="0"/>
                <a:cs typeface="Arial" panose="020B0604020202020204" pitchFamily="34" charset="0"/>
              </a:rPr>
              <a:t>S</a:t>
            </a:r>
            <a:r>
              <a:rPr lang="en-US" sz="1200" b="1" dirty="0">
                <a:latin typeface="Arial" panose="020B0604020202020204" pitchFamily="34" charset="0"/>
                <a:cs typeface="Arial" panose="020B0604020202020204" pitchFamily="34" charset="0"/>
              </a:rPr>
              <a:t>ay: </a:t>
            </a:r>
            <a:r>
              <a:rPr lang="en-US" sz="1200" b="0" dirty="0">
                <a:latin typeface="Arial" panose="020B0604020202020204" pitchFamily="34" charset="0"/>
                <a:cs typeface="Arial" panose="020B0604020202020204" pitchFamily="34" charset="0"/>
              </a:rPr>
              <a:t>Let’s briefly discuss</a:t>
            </a:r>
            <a:r>
              <a:rPr lang="en-US" sz="1200" b="0" baseline="0" dirty="0">
                <a:latin typeface="Arial" panose="020B0604020202020204" pitchFamily="34" charset="0"/>
                <a:cs typeface="Arial" panose="020B0604020202020204" pitchFamily="34" charset="0"/>
              </a:rPr>
              <a:t> </a:t>
            </a:r>
            <a:r>
              <a:rPr lang="en-US" sz="1200" b="0" dirty="0">
                <a:latin typeface="Arial" panose="020B0604020202020204" pitchFamily="34" charset="0"/>
                <a:cs typeface="Arial" panose="020B0604020202020204" pitchFamily="34" charset="0"/>
              </a:rPr>
              <a:t>the Transitional Nutrition Standards. </a:t>
            </a:r>
            <a:r>
              <a:rPr lang="en-US" sz="1200" dirty="0">
                <a:latin typeface="Arial" panose="020B0604020202020204" pitchFamily="34" charset="0"/>
                <a:cs typeface="Arial" panose="020B0604020202020204" pitchFamily="34" charset="0"/>
              </a:rPr>
              <a:t>This new rule establishes standards for milk, whole grains, and sodium for school years 2022-2023 and 2023-2024 to give schools time to transition in the short term. Meanwhile, USDA is working to develop long-term nutrition standards - based on the newest Dietary Guidelines for Americans and extensive input from a wide range of partners - that will work for schools, families, and industry alike. </a:t>
            </a:r>
          </a:p>
          <a:p>
            <a:pPr marL="302066" indent="-302066" fontAlgn="base">
              <a:tabLst>
                <a:tab pos="966612" algn="l"/>
              </a:tabLst>
            </a:pPr>
            <a:endParaRPr lang="en-US" sz="1200" dirty="0">
              <a:latin typeface="Arial" panose="020B0604020202020204" pitchFamily="34" charset="0"/>
              <a:cs typeface="Arial" panose="020B0604020202020204" pitchFamily="34" charset="0"/>
            </a:endParaRPr>
          </a:p>
          <a:p>
            <a:pPr marL="302066" indent="-302066" fontAlgn="base">
              <a:tabLst>
                <a:tab pos="966612" algn="l"/>
              </a:tabLst>
            </a:pPr>
            <a:r>
              <a:rPr lang="en-US" sz="1200" b="0" dirty="0">
                <a:latin typeface="Arial" panose="020B0604020202020204" pitchFamily="34" charset="0"/>
                <a:cs typeface="Arial" panose="020B0604020202020204" pitchFamily="34" charset="0"/>
              </a:rPr>
              <a:t>There are three components of the transitional Nutrition Standards. They include milk, sodium, and whole grains. </a:t>
            </a:r>
          </a:p>
          <a:p>
            <a:pPr marL="302066" indent="-302066" fontAlgn="base">
              <a:tabLst>
                <a:tab pos="966612" algn="l"/>
              </a:tabLst>
            </a:pPr>
            <a:endParaRPr lang="en-US" sz="1200" b="0" dirty="0">
              <a:latin typeface="Arial" panose="020B0604020202020204" pitchFamily="34" charset="0"/>
              <a:cs typeface="Arial" panose="020B0604020202020204" pitchFamily="34" charset="0"/>
            </a:endParaRPr>
          </a:p>
          <a:p>
            <a:pPr marL="302066" indent="-302066" fontAlgn="base">
              <a:tabLst>
                <a:tab pos="966612" algn="l"/>
              </a:tabLst>
            </a:pPr>
            <a:r>
              <a:rPr lang="en-US" sz="1200" b="0" dirty="0">
                <a:latin typeface="Arial" panose="020B0604020202020204" pitchFamily="34" charset="0"/>
                <a:cs typeface="Arial" panose="020B0604020202020204" pitchFamily="34" charset="0"/>
              </a:rPr>
              <a:t>First, </a:t>
            </a:r>
            <a:r>
              <a:rPr lang="en-US" sz="1200" dirty="0">
                <a:latin typeface="Arial" panose="020B0604020202020204" pitchFamily="34" charset="0"/>
                <a:cs typeface="Arial" panose="020B0604020202020204" pitchFamily="34" charset="0"/>
              </a:rPr>
              <a:t>Schools and childcare providers may offer flavored, low-fat milk (1%) in addition to unflavored, low-fat milk and flavored or unflavored nonfat milk. </a:t>
            </a:r>
          </a:p>
          <a:p>
            <a:pPr marL="302066" indent="-302066" fontAlgn="base">
              <a:tabLst>
                <a:tab pos="966612" algn="l"/>
              </a:tabLst>
            </a:pPr>
            <a:endParaRPr lang="en-US" sz="1200" dirty="0">
              <a:latin typeface="Arial" panose="020B0604020202020204" pitchFamily="34" charset="0"/>
              <a:cs typeface="Arial" panose="020B0604020202020204" pitchFamily="34" charset="0"/>
            </a:endParaRPr>
          </a:p>
          <a:p>
            <a:pPr marL="302066" indent="-302066" fontAlgn="base">
              <a:tabLst>
                <a:tab pos="966612" algn="l"/>
              </a:tabLst>
            </a:pPr>
            <a:r>
              <a:rPr lang="en-US" sz="1200" dirty="0">
                <a:latin typeface="Arial" panose="020B0604020202020204" pitchFamily="34" charset="0"/>
                <a:cs typeface="Arial" panose="020B0604020202020204" pitchFamily="34" charset="0"/>
              </a:rPr>
              <a:t>Moving to sodium, the weekly sodium limit for school lunch and breakfast will remain at the current level, known as Target 1, for school year 2022- 2023. For school lunch only, the limit will decrease marginally (10%) in school year 2023-2024 to put schools on an achievable path toward long-term sodium reduction, which will be addressed in future rulemaking. </a:t>
            </a:r>
          </a:p>
          <a:p>
            <a:pPr marL="302066" indent="-302066" fontAlgn="base">
              <a:tabLst>
                <a:tab pos="966612" algn="l"/>
              </a:tabLst>
            </a:pPr>
            <a:endParaRPr lang="en-US" sz="1200" dirty="0">
              <a:latin typeface="Arial" panose="020B0604020202020204" pitchFamily="34" charset="0"/>
              <a:cs typeface="Arial" panose="020B0604020202020204" pitchFamily="34" charset="0"/>
            </a:endParaRPr>
          </a:p>
          <a:p>
            <a:pPr marL="302066" indent="-302066" fontAlgn="base">
              <a:tabLst>
                <a:tab pos="966612" algn="l"/>
              </a:tabLst>
            </a:pPr>
            <a:r>
              <a:rPr lang="en-US" sz="1200" dirty="0">
                <a:latin typeface="Arial" panose="020B0604020202020204" pitchFamily="34" charset="0"/>
                <a:cs typeface="Arial" panose="020B0604020202020204" pitchFamily="34" charset="0"/>
              </a:rPr>
              <a:t>Finally, whole grains. At least 80% of the grains served in school lunch and breakfast per week must be whole grain rich (containing at least 50% whole grains).</a:t>
            </a:r>
            <a:endParaRPr lang="en-US" sz="12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28</a:t>
            </a:fld>
            <a:endParaRPr lang="en-US"/>
          </a:p>
        </p:txBody>
      </p:sp>
    </p:spTree>
    <p:extLst>
      <p:ext uri="{BB962C8B-B14F-4D97-AF65-F5344CB8AC3E}">
        <p14:creationId xmlns:p14="http://schemas.microsoft.com/office/powerpoint/2010/main" val="24809877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2066" indent="-302066" defTabSz="966612" fontAlgn="base">
              <a:tabLst>
                <a:tab pos="966612" algn="l"/>
              </a:tabLst>
              <a:defRPr/>
            </a:pPr>
            <a:r>
              <a:rPr lang="en-US" sz="1200" b="1" dirty="0">
                <a:latin typeface="Arial" panose="020B0604020202020204" pitchFamily="34" charset="0"/>
                <a:cs typeface="Arial" panose="020B0604020202020204" pitchFamily="34" charset="0"/>
              </a:rPr>
              <a:t>Say: </a:t>
            </a:r>
            <a:r>
              <a:rPr lang="en-US" sz="1200" dirty="0">
                <a:latin typeface="Arial" panose="020B0604020202020204" pitchFamily="34" charset="0"/>
                <a:ea typeface="Calibri" panose="020F0502020204030204" pitchFamily="34" charset="0"/>
                <a:cs typeface="Arial" panose="020B0604020202020204" pitchFamily="34" charset="0"/>
              </a:rPr>
              <a:t>The proposed rule – </a:t>
            </a:r>
            <a:r>
              <a:rPr lang="en-US" sz="1200" i="1" dirty="0">
                <a:latin typeface="Arial" panose="020B0604020202020204" pitchFamily="34" charset="0"/>
                <a:ea typeface="Calibri" panose="020F0502020204030204" pitchFamily="34" charset="0"/>
                <a:cs typeface="Arial" panose="020B0604020202020204" pitchFamily="34" charset="0"/>
              </a:rPr>
              <a:t>Child Nutrition Programs: Revisions to Meal Patterns Consistent with the 2020 Dietary Guidelines for Americans</a:t>
            </a:r>
            <a:r>
              <a:rPr lang="en-US" sz="1200" dirty="0">
                <a:latin typeface="Arial" panose="020B0604020202020204" pitchFamily="34" charset="0"/>
                <a:ea typeface="Calibri" panose="020F0502020204030204" pitchFamily="34" charset="0"/>
                <a:cs typeface="Arial" panose="020B0604020202020204" pitchFamily="34" charset="0"/>
              </a:rPr>
              <a:t> - is the next step in continuing the science-based improvement of school meals and advancing USDA’s commitment to nutrition security. The proposed changes, just like the Transitional Standards, are based on the latest </a:t>
            </a:r>
            <a:r>
              <a:rPr lang="en-US" sz="1200" i="1" dirty="0">
                <a:latin typeface="Arial" panose="020B0604020202020204" pitchFamily="34" charset="0"/>
                <a:ea typeface="Calibri" panose="020F0502020204030204" pitchFamily="34" charset="0"/>
                <a:cs typeface="Arial" panose="020B0604020202020204" pitchFamily="34" charset="0"/>
              </a:rPr>
              <a:t>Dietary Guidelines for Americans.</a:t>
            </a:r>
            <a:endParaRPr lang="en-US" sz="1200" i="1" dirty="0">
              <a:solidFill>
                <a:srgbClr val="0563C1"/>
              </a:solidFill>
              <a:latin typeface="Arial" panose="020B0604020202020204" pitchFamily="34" charset="0"/>
              <a:ea typeface="Calibri" panose="020F0502020204030204" pitchFamily="34" charset="0"/>
              <a:cs typeface="Arial" panose="020B0604020202020204" pitchFamily="34" charset="0"/>
            </a:endParaRPr>
          </a:p>
          <a:p>
            <a:pPr marL="302066" indent="-302066" defTabSz="966612" fontAlgn="base">
              <a:tabLst>
                <a:tab pos="966612" algn="l"/>
              </a:tabLst>
              <a:defRPr/>
            </a:pPr>
            <a:endParaRPr lang="en-US" sz="1200" i="1" dirty="0">
              <a:solidFill>
                <a:srgbClr val="0563C1"/>
              </a:solidFill>
              <a:latin typeface="Arial" panose="020B0604020202020204" pitchFamily="34" charset="0"/>
              <a:ea typeface="Calibri" panose="020F0502020204030204" pitchFamily="34" charset="0"/>
              <a:cs typeface="Arial" panose="020B0604020202020204" pitchFamily="34" charset="0"/>
            </a:endParaRPr>
          </a:p>
          <a:p>
            <a:pPr marL="302066" indent="-302066" defTabSz="966612" fontAlgn="base">
              <a:tabLst>
                <a:tab pos="966612" algn="l"/>
              </a:tabLst>
              <a:defRPr/>
            </a:pPr>
            <a:r>
              <a:rPr lang="en-US" sz="1200" dirty="0">
                <a:solidFill>
                  <a:schemeClr val="tx1"/>
                </a:solidFill>
                <a:latin typeface="Arial" panose="020B0604020202020204" pitchFamily="34" charset="0"/>
                <a:ea typeface="Calibri" panose="020F0502020204030204" pitchFamily="34" charset="0"/>
                <a:cs typeface="Arial" panose="020B0604020202020204" pitchFamily="34" charset="0"/>
              </a:rPr>
              <a:t>The proposed rule consists of 4 components: Added sugars, milk, sodium, and whole grains. This sounds very similar to the transitional standards, but it includes added sugars. Isn’t that sweet!</a:t>
            </a:r>
          </a:p>
          <a:p>
            <a:pPr marL="302066" indent="-302066" defTabSz="966612" fontAlgn="base">
              <a:tabLst>
                <a:tab pos="966612" algn="l"/>
              </a:tabLst>
              <a:defRPr/>
            </a:pPr>
            <a:endParaRPr lang="en-US" sz="1200" i="1" dirty="0">
              <a:solidFill>
                <a:srgbClr val="0563C1"/>
              </a:solidFill>
              <a:latin typeface="Arial" panose="020B0604020202020204" pitchFamily="34" charset="0"/>
              <a:cs typeface="Arial" panose="020B0604020202020204" pitchFamily="34" charset="0"/>
            </a:endParaRPr>
          </a:p>
          <a:p>
            <a:pPr algn="l"/>
            <a:r>
              <a:rPr lang="en-US" sz="1200" b="0" i="0" dirty="0">
                <a:solidFill>
                  <a:srgbClr val="1B1B1B"/>
                </a:solidFill>
                <a:effectLst/>
                <a:latin typeface="Arial" panose="020B0604020202020204" pitchFamily="34" charset="0"/>
                <a:cs typeface="Arial" panose="020B0604020202020204" pitchFamily="34" charset="0"/>
              </a:rPr>
              <a:t>The Dietary Guidelines show that children are consuming too many added sugars. Additionally, USDA heard concerns from parents, teachers, health professionals, and other stakeholders about the amount of added sugars in school meals, particularly in breakfasts.  </a:t>
            </a:r>
          </a:p>
          <a:p>
            <a:pPr algn="l"/>
            <a:endParaRPr lang="en-US" sz="1200" b="0" i="0" dirty="0">
              <a:solidFill>
                <a:srgbClr val="1B1B1B"/>
              </a:solidFill>
              <a:effectLst/>
              <a:latin typeface="Arial" panose="020B0604020202020204" pitchFamily="34" charset="0"/>
              <a:cs typeface="Arial" panose="020B0604020202020204" pitchFamily="34" charset="0"/>
            </a:endParaRPr>
          </a:p>
          <a:p>
            <a:pPr algn="l"/>
            <a:r>
              <a:rPr lang="en-US" sz="1200" b="0" i="0" dirty="0">
                <a:solidFill>
                  <a:srgbClr val="1B1B1B"/>
                </a:solidFill>
                <a:effectLst/>
                <a:latin typeface="Arial" panose="020B0604020202020204" pitchFamily="34" charset="0"/>
                <a:cs typeface="Arial" panose="020B0604020202020204" pitchFamily="34" charset="0"/>
              </a:rPr>
              <a:t>To limit added sugars in a practical way, USDA is proposing a phased approach.  </a:t>
            </a:r>
          </a:p>
          <a:p>
            <a:pPr algn="l"/>
            <a:endParaRPr lang="en-US" sz="1200" b="0" i="0" dirty="0">
              <a:solidFill>
                <a:srgbClr val="1B1B1B"/>
              </a:solidFill>
              <a:effectLst/>
              <a:latin typeface="Arial" panose="020B0604020202020204" pitchFamily="34" charset="0"/>
              <a:cs typeface="Arial" panose="020B0604020202020204" pitchFamily="34" charset="0"/>
            </a:endParaRPr>
          </a:p>
          <a:p>
            <a:pPr algn="l"/>
            <a:r>
              <a:rPr lang="en-US" sz="1200" b="0" i="0" dirty="0">
                <a:solidFill>
                  <a:srgbClr val="1B1B1B"/>
                </a:solidFill>
                <a:effectLst/>
                <a:latin typeface="Arial" panose="020B0604020202020204" pitchFamily="34" charset="0"/>
                <a:cs typeface="Arial" panose="020B0604020202020204" pitchFamily="34" charset="0"/>
              </a:rPr>
              <a:t>First, the rule proposes limiting added sugars in certain products beginning in fall 2025, targeting the most common sources of added sugars in school meals: breakfast cereals, flavored milks, grain-based desserts, and yogurt.  </a:t>
            </a:r>
          </a:p>
          <a:p>
            <a:pPr algn="l"/>
            <a:endParaRPr lang="en-US" sz="1200" b="0" i="0" dirty="0">
              <a:solidFill>
                <a:srgbClr val="1B1B1B"/>
              </a:solidFill>
              <a:effectLst/>
              <a:latin typeface="Arial" panose="020B0604020202020204" pitchFamily="34" charset="0"/>
              <a:cs typeface="Arial" panose="020B0604020202020204" pitchFamily="34" charset="0"/>
            </a:endParaRPr>
          </a:p>
          <a:p>
            <a:pPr algn="l"/>
            <a:r>
              <a:rPr lang="en-US" sz="1200" b="0" i="0" dirty="0">
                <a:solidFill>
                  <a:srgbClr val="1B1B1B"/>
                </a:solidFill>
                <a:effectLst/>
                <a:latin typeface="Arial" panose="020B0604020202020204" pitchFamily="34" charset="0"/>
                <a:cs typeface="Arial" panose="020B0604020202020204" pitchFamily="34" charset="0"/>
              </a:rPr>
              <a:t>Then, in fall 2027, the rule proposes limiting overall added sugars across the weekly menu to less than 10% of calories per meal, on average, to better align meals with the Dietary Guidelines.  </a:t>
            </a:r>
          </a:p>
          <a:p>
            <a:pPr algn="l"/>
            <a:endParaRPr lang="en-US" sz="1200" b="0" i="0" dirty="0">
              <a:solidFill>
                <a:srgbClr val="1B1B1B"/>
              </a:solidFill>
              <a:effectLst/>
              <a:latin typeface="Arial" panose="020B0604020202020204" pitchFamily="34" charset="0"/>
              <a:cs typeface="Arial" panose="020B0604020202020204" pitchFamily="34" charset="0"/>
            </a:endParaRPr>
          </a:p>
          <a:p>
            <a:pPr algn="l"/>
            <a:r>
              <a:rPr lang="en-US" sz="1200" b="0" i="0" dirty="0">
                <a:solidFill>
                  <a:srgbClr val="1B1B1B"/>
                </a:solidFill>
                <a:effectLst/>
                <a:latin typeface="Arial" panose="020B0604020202020204" pitchFamily="34" charset="0"/>
                <a:cs typeface="Arial" panose="020B0604020202020204" pitchFamily="34" charset="0"/>
              </a:rPr>
              <a:t>USDA expects implementing product-based limits first would help schools be better prepared to meet the proposed weekly limit two years later.  </a:t>
            </a:r>
          </a:p>
          <a:p>
            <a:pPr algn="l"/>
            <a:endParaRPr lang="en-US" sz="1200" b="0" i="0" dirty="0">
              <a:solidFill>
                <a:srgbClr val="1B1B1B"/>
              </a:solidFill>
              <a:effectLst/>
              <a:latin typeface="Arial" panose="020B0604020202020204" pitchFamily="34" charset="0"/>
              <a:cs typeface="Arial" panose="020B0604020202020204" pitchFamily="34" charset="0"/>
            </a:endParaRPr>
          </a:p>
          <a:p>
            <a:pPr algn="l"/>
            <a:r>
              <a:rPr lang="en-US" sz="1200" b="0" i="0" dirty="0">
                <a:solidFill>
                  <a:srgbClr val="1B1B1B"/>
                </a:solidFill>
                <a:effectLst/>
                <a:latin typeface="Arial" panose="020B0604020202020204" pitchFamily="34" charset="0"/>
                <a:cs typeface="Arial" panose="020B0604020202020204" pitchFamily="34" charset="0"/>
              </a:rPr>
              <a:t>Fat-free and low-fat milk contain essential nutrients that kids need to grow and thrive, while staying within the calorie and saturated fat limits recommended by the </a:t>
            </a:r>
            <a:r>
              <a:rPr lang="en-US" sz="1200" b="0" i="1" dirty="0">
                <a:solidFill>
                  <a:srgbClr val="1B1B1B"/>
                </a:solidFill>
                <a:effectLst/>
                <a:latin typeface="Arial" panose="020B0604020202020204" pitchFamily="34" charset="0"/>
                <a:cs typeface="Arial" panose="020B0604020202020204" pitchFamily="34" charset="0"/>
              </a:rPr>
              <a:t>Dietary Guidelines</a:t>
            </a:r>
            <a:r>
              <a:rPr lang="en-US" sz="1200" b="0" i="0" dirty="0">
                <a:solidFill>
                  <a:srgbClr val="1B1B1B"/>
                </a:solidFill>
                <a:effectLst/>
                <a:latin typeface="Arial" panose="020B0604020202020204" pitchFamily="34" charset="0"/>
                <a:cs typeface="Arial" panose="020B0604020202020204" pitchFamily="34" charset="0"/>
              </a:rPr>
              <a:t>. The proposed rule continues to encourage consumption of fat-free or low-fat milk, while allowing some flavored milk to be offered in school meals.</a:t>
            </a:r>
          </a:p>
          <a:p>
            <a:pPr algn="l"/>
            <a:endParaRPr lang="en-US" sz="1200" b="0" i="0" dirty="0">
              <a:solidFill>
                <a:srgbClr val="1B1B1B"/>
              </a:solidFill>
              <a:effectLst/>
              <a:latin typeface="Arial" panose="020B0604020202020204" pitchFamily="34" charset="0"/>
              <a:cs typeface="Arial" panose="020B0604020202020204" pitchFamily="34" charset="0"/>
            </a:endParaRPr>
          </a:p>
          <a:p>
            <a:pPr algn="l"/>
            <a:r>
              <a:rPr lang="en-US" sz="1200" b="0" i="0" dirty="0">
                <a:solidFill>
                  <a:srgbClr val="1B1B1B"/>
                </a:solidFill>
                <a:effectLst/>
                <a:latin typeface="Arial" panose="020B0604020202020204" pitchFamily="34" charset="0"/>
                <a:cs typeface="Arial" panose="020B0604020202020204" pitchFamily="34" charset="0"/>
              </a:rPr>
              <a:t>One option proposed would limit flavored milk to children in grades 9-12. A second option would allow flavored milk for children in all grades (K-12). Both options include a proposed added sugars limit for flavored milk.</a:t>
            </a:r>
          </a:p>
          <a:p>
            <a:pPr algn="l"/>
            <a:endParaRPr lang="en-US" sz="1200" b="0" i="0" dirty="0">
              <a:solidFill>
                <a:srgbClr val="1B1B1B"/>
              </a:solidFill>
              <a:effectLst/>
              <a:latin typeface="Arial" panose="020B0604020202020204" pitchFamily="34" charset="0"/>
              <a:cs typeface="Arial" panose="020B0604020202020204" pitchFamily="34" charset="0"/>
            </a:endParaRPr>
          </a:p>
          <a:p>
            <a:pPr algn="l"/>
            <a:r>
              <a:rPr lang="en-US" sz="1200" b="0" i="0" dirty="0">
                <a:solidFill>
                  <a:srgbClr val="1B1B1B"/>
                </a:solidFill>
                <a:effectLst/>
                <a:latin typeface="Arial" panose="020B0604020202020204" pitchFamily="34" charset="0"/>
                <a:cs typeface="Arial" panose="020B0604020202020204" pitchFamily="34" charset="0"/>
              </a:rPr>
              <a:t>The rule proposes a multi-year approach including two sodium reductions for breakfast (10% each in fall 2025 and fall 2027) and three for lunch (10% each in fall 2025, fall 2027, and fall 2029).</a:t>
            </a:r>
          </a:p>
          <a:p>
            <a:pPr algn="l"/>
            <a:endParaRPr lang="en-US" sz="1200" b="0" i="0" dirty="0">
              <a:solidFill>
                <a:srgbClr val="1B1B1B"/>
              </a:solidFill>
              <a:effectLst/>
              <a:latin typeface="Arial" panose="020B0604020202020204" pitchFamily="34" charset="0"/>
              <a:cs typeface="Arial" panose="020B0604020202020204" pitchFamily="34" charset="0"/>
            </a:endParaRPr>
          </a:p>
          <a:p>
            <a:pPr algn="l"/>
            <a:r>
              <a:rPr lang="en-US" sz="1200" b="0" i="0" dirty="0">
                <a:solidFill>
                  <a:srgbClr val="1B1B1B"/>
                </a:solidFill>
                <a:effectLst/>
                <a:latin typeface="Arial" panose="020B0604020202020204" pitchFamily="34" charset="0"/>
                <a:cs typeface="Arial" panose="020B0604020202020204" pitchFamily="34" charset="0"/>
              </a:rPr>
              <a:t>Be sure to submit comments for the proposed rule.</a:t>
            </a:r>
            <a:r>
              <a:rPr lang="en-US" sz="1200" b="0" i="0" baseline="0" dirty="0">
                <a:solidFill>
                  <a:srgbClr val="1B1B1B"/>
                </a:solidFill>
                <a:effectLst/>
                <a:latin typeface="Arial" panose="020B0604020202020204" pitchFamily="34" charset="0"/>
                <a:cs typeface="Arial" panose="020B0604020202020204" pitchFamily="34" charset="0"/>
              </a:rPr>
              <a:t> You have from now until April 10</a:t>
            </a:r>
            <a:r>
              <a:rPr lang="en-US" sz="1200" b="0" i="0" baseline="0">
                <a:solidFill>
                  <a:srgbClr val="1B1B1B"/>
                </a:solidFill>
                <a:effectLst/>
                <a:latin typeface="Arial" panose="020B0604020202020204" pitchFamily="34" charset="0"/>
                <a:cs typeface="Arial" panose="020B0604020202020204" pitchFamily="34" charset="0"/>
              </a:rPr>
              <a:t>, 2023, </a:t>
            </a:r>
            <a:r>
              <a:rPr lang="en-US" sz="1200" b="0" i="0" baseline="0" dirty="0">
                <a:solidFill>
                  <a:srgbClr val="1B1B1B"/>
                </a:solidFill>
                <a:effectLst/>
                <a:latin typeface="Arial" panose="020B0604020202020204" pitchFamily="34" charset="0"/>
                <a:cs typeface="Arial" panose="020B0604020202020204" pitchFamily="34" charset="0"/>
              </a:rPr>
              <a:t>to submit comments.</a:t>
            </a:r>
            <a:endParaRPr lang="en-US" sz="1200" b="0" i="0" dirty="0">
              <a:solidFill>
                <a:srgbClr val="1B1B1B"/>
              </a:solidFill>
              <a:effectLst/>
              <a:latin typeface="Arial" panose="020B0604020202020204" pitchFamily="34" charset="0"/>
              <a:cs typeface="Arial" panose="020B0604020202020204" pitchFamily="34" charset="0"/>
            </a:endParaRPr>
          </a:p>
          <a:p>
            <a:pPr algn="l"/>
            <a:r>
              <a:rPr lang="en-US" sz="1200" b="0" i="0" dirty="0">
                <a:solidFill>
                  <a:srgbClr val="1B1B1B"/>
                </a:solidFill>
                <a:effectLst/>
                <a:latin typeface="Arial" panose="020B0604020202020204" pitchFamily="34" charset="0"/>
                <a:cs typeface="Arial" panose="020B0604020202020204" pitchFamily="34" charset="0"/>
              </a:rPr>
              <a:t> </a:t>
            </a:r>
          </a:p>
          <a:p>
            <a:pPr algn="l"/>
            <a:r>
              <a:rPr lang="en-US" sz="1200" b="0" i="0" dirty="0">
                <a:solidFill>
                  <a:srgbClr val="1B1B1B"/>
                </a:solidFill>
                <a:effectLst/>
                <a:latin typeface="Arial" panose="020B0604020202020204" pitchFamily="34" charset="0"/>
                <a:cs typeface="Arial" panose="020B0604020202020204" pitchFamily="34" charset="0"/>
              </a:rPr>
              <a:t>Sources:</a:t>
            </a:r>
          </a:p>
          <a:p>
            <a:pPr algn="l"/>
            <a:r>
              <a:rPr lang="en-US" b="0" i="0" dirty="0">
                <a:solidFill>
                  <a:schemeClr val="accent1"/>
                </a:solidFill>
                <a:effectLst/>
                <a:highlight>
                  <a:srgbClr val="F3F2F1"/>
                </a:highlight>
                <a:latin typeface="Calibri" panose="020F0502020204030204" pitchFamily="34" charset="0"/>
                <a:hlinkClick r:id="rId3">
                  <a:extLst>
                    <a:ext uri="{A12FA001-AC4F-418D-AE19-62706E023703}">
                      <ahyp:hlinkClr xmlns:ahyp="http://schemas.microsoft.com/office/drawing/2018/hyperlinkcolor" val="tx"/>
                    </a:ext>
                  </a:extLst>
                </a:hlinkClick>
              </a:rPr>
              <a:t>https://www.fns.usda.gov/cn/fr-020723</a:t>
            </a:r>
            <a:endParaRPr lang="en-US" b="0" i="0" dirty="0">
              <a:solidFill>
                <a:schemeClr val="accent1"/>
              </a:solidFill>
              <a:effectLst/>
              <a:highlight>
                <a:srgbClr val="F3F2F1"/>
              </a:highlight>
              <a:latin typeface="Calibri" panose="020F0502020204030204" pitchFamily="34" charset="0"/>
            </a:endParaRPr>
          </a:p>
          <a:p>
            <a:pPr algn="l"/>
            <a:r>
              <a:rPr lang="en-US" b="0" i="0" dirty="0">
                <a:effectLst/>
                <a:highlight>
                  <a:srgbClr val="F3F2F1"/>
                </a:highlight>
                <a:latin typeface="Calibri" panose="020F0502020204030204" pitchFamily="34" charset="0"/>
                <a:hlinkClick r:id="rId4"/>
              </a:rPr>
              <a:t>https://www.dietaryguidelines.gov/</a:t>
            </a: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29</a:t>
            </a:fld>
            <a:endParaRPr lang="en-US"/>
          </a:p>
        </p:txBody>
      </p:sp>
    </p:spTree>
    <p:extLst>
      <p:ext uri="{BB962C8B-B14F-4D97-AF65-F5344CB8AC3E}">
        <p14:creationId xmlns:p14="http://schemas.microsoft.com/office/powerpoint/2010/main" val="17991898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2066" indent="-302066" fontAlgn="base">
              <a:tabLst>
                <a:tab pos="966612" algn="l"/>
              </a:tabLst>
            </a:pPr>
            <a:r>
              <a:rPr lang="en-US" sz="1200" b="1" dirty="0">
                <a:latin typeface="Arial" panose="020B0604020202020204" pitchFamily="34" charset="0"/>
                <a:cs typeface="Arial" panose="020B0604020202020204" pitchFamily="34" charset="0"/>
              </a:rPr>
              <a:t>Say: </a:t>
            </a:r>
            <a:r>
              <a:rPr lang="en-US" sz="1200" b="0" dirty="0">
                <a:latin typeface="Arial" panose="020B0604020202020204" pitchFamily="34" charset="0"/>
                <a:cs typeface="Arial" panose="020B0604020202020204" pitchFamily="34" charset="0"/>
              </a:rPr>
              <a:t>Why is this all important? </a:t>
            </a:r>
          </a:p>
          <a:p>
            <a:pPr marL="302066" indent="-302066" fontAlgn="base">
              <a:tabLst>
                <a:tab pos="966612" algn="l"/>
              </a:tabLst>
            </a:pPr>
            <a:endParaRPr lang="en-US" sz="1200" b="0" dirty="0">
              <a:latin typeface="Arial" panose="020B0604020202020204" pitchFamily="34" charset="0"/>
              <a:cs typeface="Arial" panose="020B0604020202020204" pitchFamily="34" charset="0"/>
            </a:endParaRPr>
          </a:p>
          <a:p>
            <a:pPr marL="302066" indent="-302066" defTabSz="966612" fontAlgn="base">
              <a:tabLst>
                <a:tab pos="966612" algn="l"/>
              </a:tabLst>
              <a:defRPr/>
            </a:pPr>
            <a:r>
              <a:rPr lang="en-US" sz="1200" b="0" dirty="0">
                <a:latin typeface="Arial" panose="020B0604020202020204" pitchFamily="34" charset="0"/>
                <a:cs typeface="Arial" panose="020B0604020202020204" pitchFamily="34" charset="0"/>
              </a:rPr>
              <a:t>Current intakes show that from an early age, dietary patterns are not aligned with the Dietary Guidelines. Unfortunately,</a:t>
            </a:r>
            <a:r>
              <a:rPr lang="en-US" sz="1200" b="0" baseline="0" dirty="0">
                <a:latin typeface="Arial" panose="020B0604020202020204" pitchFamily="34" charset="0"/>
                <a:cs typeface="Arial" panose="020B0604020202020204" pitchFamily="34" charset="0"/>
              </a:rPr>
              <a:t> b</a:t>
            </a:r>
            <a:r>
              <a:rPr lang="en-US" sz="1200" b="0" dirty="0">
                <a:latin typeface="Arial" panose="020B0604020202020204" pitchFamily="34" charset="0"/>
                <a:cs typeface="Arial" panose="020B0604020202020204" pitchFamily="34" charset="0"/>
              </a:rPr>
              <a:t>y late adolescence, average fruit and vegetable consumption reduces to about half of the recommended range of intake. Further, children consume too many total grains, mostly refined and not nearly enough</a:t>
            </a:r>
            <a:r>
              <a:rPr lang="en-US" sz="1200" b="0" baseline="0" dirty="0">
                <a:latin typeface="Arial" panose="020B0604020202020204" pitchFamily="34" charset="0"/>
                <a:cs typeface="Arial" panose="020B0604020202020204" pitchFamily="34" charset="0"/>
              </a:rPr>
              <a:t> whole. </a:t>
            </a:r>
            <a:r>
              <a:rPr lang="en-US" sz="1200" b="0" dirty="0">
                <a:latin typeface="Arial" panose="020B0604020202020204" pitchFamily="34" charset="0"/>
                <a:cs typeface="Arial" panose="020B0604020202020204" pitchFamily="34" charset="0"/>
              </a:rPr>
              <a:t>Favorite foods and meals include high amounts of sodium, added sugars, and saturated fats. </a:t>
            </a:r>
          </a:p>
          <a:p>
            <a:pPr marL="302066" indent="-302066" defTabSz="966612" fontAlgn="base">
              <a:tabLst>
                <a:tab pos="966612" algn="l"/>
              </a:tabLst>
              <a:defRPr/>
            </a:pPr>
            <a:endParaRPr lang="en-US" sz="1200" b="0" dirty="0">
              <a:latin typeface="Arial" panose="020B0604020202020204" pitchFamily="34" charset="0"/>
              <a:cs typeface="Arial" panose="020B0604020202020204" pitchFamily="34" charset="0"/>
            </a:endParaRPr>
          </a:p>
          <a:p>
            <a:pPr marL="302066" indent="-302066" defTabSz="966612" fontAlgn="base">
              <a:tabLst>
                <a:tab pos="966612" algn="l"/>
              </a:tabLst>
              <a:defRPr/>
            </a:pPr>
            <a:r>
              <a:rPr lang="en-US" sz="1200" b="0" dirty="0">
                <a:latin typeface="Arial" panose="020B0604020202020204" pitchFamily="34" charset="0"/>
                <a:cs typeface="Arial" panose="020B0604020202020204" pitchFamily="34" charset="0"/>
              </a:rPr>
              <a:t>1 in 3 children in</a:t>
            </a:r>
            <a:r>
              <a:rPr lang="en-US" sz="1200" b="0" baseline="0" dirty="0">
                <a:latin typeface="Arial" panose="020B0604020202020204" pitchFamily="34" charset="0"/>
                <a:cs typeface="Arial" panose="020B0604020202020204" pitchFamily="34" charset="0"/>
              </a:rPr>
              <a:t> the United States are overweight and 1 in 6 are obese. Children that are overweight or obese have substantially higher odds of remaining overweight or obese as adults, and increase their risk of developing heart disease, cancer, diabetes, depression, and disability.</a:t>
            </a:r>
          </a:p>
          <a:p>
            <a:pPr marL="302066" indent="-302066" defTabSz="966612" fontAlgn="base">
              <a:tabLst>
                <a:tab pos="966612" algn="l"/>
              </a:tabLst>
              <a:defRPr/>
            </a:pPr>
            <a:endParaRPr lang="en-US" sz="1200" b="0" dirty="0">
              <a:latin typeface="Arial" panose="020B0604020202020204" pitchFamily="34" charset="0"/>
              <a:cs typeface="Arial" panose="020B0604020202020204" pitchFamily="34" charset="0"/>
            </a:endParaRPr>
          </a:p>
          <a:p>
            <a:pPr marL="302066" indent="-302066" defTabSz="966612" fontAlgn="base">
              <a:tabLst>
                <a:tab pos="966612" algn="l"/>
              </a:tabLst>
              <a:defRPr/>
            </a:pPr>
            <a:r>
              <a:rPr lang="en-US" sz="1200" b="0" dirty="0">
                <a:latin typeface="Arial" panose="020B0604020202020204" pitchFamily="34" charset="0"/>
                <a:cs typeface="Arial" panose="020B0604020202020204" pitchFamily="34" charset="0"/>
              </a:rPr>
              <a:t>When</a:t>
            </a:r>
            <a:r>
              <a:rPr lang="en-US" sz="1200" b="0" baseline="0" dirty="0">
                <a:latin typeface="Arial" panose="020B0604020202020204" pitchFamily="34" charset="0"/>
                <a:cs typeface="Arial" panose="020B0604020202020204" pitchFamily="34" charset="0"/>
              </a:rPr>
              <a:t> kids establish healthy eating habits at a young age, they carry these on into adulthood. School meals can and do make a difference!</a:t>
            </a:r>
            <a:endParaRPr lang="en-US" sz="12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30</a:t>
            </a:fld>
            <a:endParaRPr lang="en-US"/>
          </a:p>
        </p:txBody>
      </p:sp>
    </p:spTree>
    <p:extLst>
      <p:ext uri="{BB962C8B-B14F-4D97-AF65-F5344CB8AC3E}">
        <p14:creationId xmlns:p14="http://schemas.microsoft.com/office/powerpoint/2010/main" val="21916393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b="0" dirty="0">
                <a:latin typeface="Arial" panose="020B0604020202020204" pitchFamily="34" charset="0"/>
                <a:cs typeface="Arial" panose="020B0604020202020204" pitchFamily="34" charset="0"/>
              </a:rPr>
              <a:t>You each play a very important role in these students' lives, and it is our goal alongside VDOE to help you continue to grow your program and meet these guidelines, through scratch cooking, local procurement, and culturally inclusive meals.</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EDF298A9-89D7-E640-A315-8EE6DB77B5E5}" type="slidenum">
              <a:rPr lang="en-US" smtClean="0"/>
              <a:t>31</a:t>
            </a:fld>
            <a:endParaRPr lang="en-US"/>
          </a:p>
        </p:txBody>
      </p:sp>
    </p:spTree>
    <p:extLst>
      <p:ext uri="{BB962C8B-B14F-4D97-AF65-F5344CB8AC3E}">
        <p14:creationId xmlns:p14="http://schemas.microsoft.com/office/powerpoint/2010/main" val="35439588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Well, we made it! </a:t>
            </a:r>
            <a:endParaRPr lang="en-US" baseline="0" dirty="0">
              <a:latin typeface="Arial" panose="020B0604020202020204" pitchFamily="34" charset="0"/>
              <a:cs typeface="Arial" panose="020B0604020202020204" pitchFamily="34" charset="0"/>
            </a:endParaRPr>
          </a:p>
          <a:p>
            <a:endParaRPr lang="en-US" b="1" baseline="0" dirty="0">
              <a:latin typeface="Arial" panose="020B0604020202020204" pitchFamily="34" charset="0"/>
              <a:cs typeface="Arial" panose="020B0604020202020204" pitchFamily="34" charset="0"/>
            </a:endParaRPr>
          </a:p>
          <a:p>
            <a:r>
              <a:rPr lang="en-US" b="1" baseline="0" dirty="0">
                <a:latin typeface="Arial" panose="020B0604020202020204" pitchFamily="34" charset="0"/>
                <a:cs typeface="Arial" panose="020B0604020202020204" pitchFamily="34" charset="0"/>
              </a:rPr>
              <a:t>Ask: </a:t>
            </a:r>
            <a:r>
              <a:rPr lang="en-US" baseline="0" dirty="0">
                <a:latin typeface="Arial" panose="020B0604020202020204" pitchFamily="34" charset="0"/>
                <a:cs typeface="Arial" panose="020B0604020202020204" pitchFamily="34" charset="0"/>
              </a:rPr>
              <a:t>Does anyone have any questions?</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32</a:t>
            </a:fld>
            <a:endParaRPr lang="en-US"/>
          </a:p>
        </p:txBody>
      </p:sp>
    </p:spTree>
    <p:extLst>
      <p:ext uri="{BB962C8B-B14F-4D97-AF65-F5344CB8AC3E}">
        <p14:creationId xmlns:p14="http://schemas.microsoft.com/office/powerpoint/2010/main" val="619237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1756508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394303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860320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CF24D76-8BE8-D949-9CFC-74C10B7082E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402559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CF24D76-8BE8-D949-9CFC-74C10B7082E4}" type="datetimeFigureOut">
              <a:rPr lang="en-US" smtClean="0"/>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1239456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CF24D76-8BE8-D949-9CFC-74C10B7082E4}" type="datetimeFigureOut">
              <a:rPr lang="en-US" smtClean="0"/>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961515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F24D76-8BE8-D949-9CFC-74C10B7082E4}" type="datetimeFigureOut">
              <a:rPr lang="en-US" smtClean="0"/>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376934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F24D76-8BE8-D949-9CFC-74C10B7082E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62710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F24D76-8BE8-D949-9CFC-74C10B7082E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1710117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25220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F24D76-8BE8-D949-9CFC-74C10B7082E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40C0C-25B5-6441-B7E6-17027C5395D9}" type="slidenum">
              <a:rPr lang="en-US" smtClean="0"/>
              <a:t>‹#›</a:t>
            </a:fld>
            <a:endParaRPr lang="en-US"/>
          </a:p>
        </p:txBody>
      </p:sp>
    </p:spTree>
    <p:extLst>
      <p:ext uri="{BB962C8B-B14F-4D97-AF65-F5344CB8AC3E}">
        <p14:creationId xmlns:p14="http://schemas.microsoft.com/office/powerpoint/2010/main" val="826480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F24D76-8BE8-D949-9CFC-74C10B7082E4}" type="datetimeFigureOut">
              <a:rPr lang="en-US" smtClean="0"/>
              <a:t>9/25/2024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C40C0C-25B5-6441-B7E6-17027C5395D9}" type="slidenum">
              <a:rPr lang="en-US" smtClean="0"/>
              <a:t>‹#›</a:t>
            </a:fld>
            <a:endParaRPr lang="en-US"/>
          </a:p>
        </p:txBody>
      </p:sp>
    </p:spTree>
    <p:extLst>
      <p:ext uri="{BB962C8B-B14F-4D97-AF65-F5344CB8AC3E}">
        <p14:creationId xmlns:p14="http://schemas.microsoft.com/office/powerpoint/2010/main" val="7395278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oe.virginia.gov/programs-services/school-operations-support-services/school-nutritio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s://www.usda.gov/sites/default/files/documents/ad-3027.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creativecommons.org/licenses/by-sa/3.0/" TargetMode="External"/><Relationship Id="rId4" Type="http://schemas.openxmlformats.org/officeDocument/2006/relationships/hyperlink" Target="http://www.progressive-charlestown.com/2016/07/childcare-centers-using-federal.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myedmondsnews.com/2012/09/soundview-school-second-graders-get-organic-farming-lesson-at-jubilee-far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farmtoschoolbc.trubox.ca/2016/246" TargetMode="External"/><Relationship Id="rId5" Type="http://schemas.openxmlformats.org/officeDocument/2006/relationships/image" Target="../media/image6.jpg"/><Relationship Id="rId4" Type="http://schemas.openxmlformats.org/officeDocument/2006/relationships/hyperlink" Target="http://www.flickr.com/photos/usdagov/6239322464/"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hyperlink" Target="https://ethlenn.blogspot.com/2010/09/team-potato-aja.html" TargetMode="External"/><Relationship Id="rId3" Type="http://schemas.openxmlformats.org/officeDocument/2006/relationships/image" Target="../media/image9.jpg"/><Relationship Id="rId7"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freepngimg.com/png/1549-tomato-png-image" TargetMode="External"/><Relationship Id="rId5" Type="http://schemas.openxmlformats.org/officeDocument/2006/relationships/image" Target="../media/image10.png"/><Relationship Id="rId4" Type="http://schemas.openxmlformats.org/officeDocument/2006/relationships/hyperlink" Target="https://addiwp.blogspot.com/2006/05/broccoli-birthday-i-got-email-this.htm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hyperlink" Target="https://www.publicdomainpictures.net/view-image.php?image=89601&amp;picture=bell-pepper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pngall.com/kids-pn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creativecommons.org/licenses/by-nc-sa/3.0/" TargetMode="External"/><Relationship Id="rId4" Type="http://schemas.openxmlformats.org/officeDocument/2006/relationships/hyperlink" Target="https://literacylearningonline.blogspot.com/2009/04/workplace-health-and-safety-fix-hazard.htm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0.jp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1.jpg"/></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creativecommons.org/licenses/by-nc-sa/3.0/" TargetMode="External"/><Relationship Id="rId4" Type="http://schemas.openxmlformats.org/officeDocument/2006/relationships/hyperlink" Target="https://tscpl.org/parents/tips-to-get-your-child-to-eat-more-veggies"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opentextbc.ca/anatomyandphysiology/chapter/24-7-nutrition-and-diet/"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www.freepngimg.com/png/53777-grain-png-download-free" TargetMode="External"/><Relationship Id="rId3" Type="http://schemas.openxmlformats.org/officeDocument/2006/relationships/image" Target="../media/image24.jpg"/><Relationship Id="rId7"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fanaticcook.com/2015/03/20/new-study-eat-less-sodium-live-longer/" TargetMode="External"/><Relationship Id="rId5" Type="http://schemas.openxmlformats.org/officeDocument/2006/relationships/image" Target="../media/image25.jpg"/><Relationship Id="rId4" Type="http://schemas.openxmlformats.org/officeDocument/2006/relationships/hyperlink" Target="https://www.publicdomainpictures.net/en/view-image.php?image=114057&amp;picture=cartons-of-milk" TargetMode="External"/><Relationship Id="rId9"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hyperlink" Target="http://www.weightymatters.ca/2016/11/the-two-easiest-lifestyle-tweaks-to.html" TargetMode="External"/><Relationship Id="rId3" Type="http://schemas.openxmlformats.org/officeDocument/2006/relationships/image" Target="../media/image25.jpg"/><Relationship Id="rId7" Type="http://schemas.openxmlformats.org/officeDocument/2006/relationships/image" Target="../media/image27.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www.publicdomainpictures.net/en/view-image.php?image=114057&amp;picture=cartons-of-milk" TargetMode="External"/><Relationship Id="rId11" Type="http://schemas.openxmlformats.org/officeDocument/2006/relationships/image" Target="../media/image2.png"/><Relationship Id="rId5" Type="http://schemas.openxmlformats.org/officeDocument/2006/relationships/image" Target="../media/image24.jpg"/><Relationship Id="rId10" Type="http://schemas.openxmlformats.org/officeDocument/2006/relationships/hyperlink" Target="https://www.freepngimg.com/png/53777-grain-png-download-free" TargetMode="External"/><Relationship Id="rId4" Type="http://schemas.openxmlformats.org/officeDocument/2006/relationships/hyperlink" Target="https://fanaticcook.com/2015/03/20/new-study-eat-less-sodium-live-longer/" TargetMode="External"/><Relationship Id="rId9"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fanaticcook.com/2015/03/20/new-study-eat-less-sodium-live-longer/"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tscpl.org/services/meal-programs"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owl.excelsior.edu/writing-process/prewriting-strategies/prewriting-strategies-asking-defining-questi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38882" y="3577456"/>
            <a:ext cx="10909640" cy="1687814"/>
          </a:xfrm>
        </p:spPr>
        <p:txBody>
          <a:bodyPr anchor="b">
            <a:normAutofit fontScale="90000"/>
          </a:bodyPr>
          <a:lstStyle/>
          <a:p>
            <a:r>
              <a:rPr lang="en-US" sz="5600" dirty="0">
                <a:latin typeface="Helvetica" panose="020B0604020202020204" pitchFamily="34" charset="0"/>
                <a:ea typeface="Verdana" panose="020B0604030504040204" pitchFamily="34" charset="0"/>
                <a:cs typeface="Helvetica" panose="020B0604020202020204" pitchFamily="34" charset="0"/>
              </a:rPr>
              <a:t>Introduction to the Team Nutrition Readiness and Retention Training Program</a:t>
            </a:r>
          </a:p>
        </p:txBody>
      </p:sp>
      <p:pic>
        <p:nvPicPr>
          <p:cNvPr id="4" name="Picture 3" descr="A logo for the Virginia Department of Education, Office of School Nutrition Programs.">
            <a:hlinkClick r:id="rId3"/>
            <a:extLst>
              <a:ext uri="{FF2B5EF4-FFF2-40B4-BE49-F238E27FC236}">
                <a16:creationId xmlns:a16="http://schemas.microsoft.com/office/drawing/2014/main" id="{E3D0B435-9419-EFB6-2706-B2893B6258C6}"/>
              </a:ext>
            </a:extLst>
          </p:cNvPr>
          <p:cNvPicPr>
            <a:picLocks noChangeAspect="1"/>
          </p:cNvPicPr>
          <p:nvPr/>
        </p:nvPicPr>
        <p:blipFill>
          <a:blip r:embed="rId4"/>
          <a:stretch>
            <a:fillRect/>
          </a:stretch>
        </p:blipFill>
        <p:spPr>
          <a:xfrm>
            <a:off x="4039766" y="205894"/>
            <a:ext cx="4107871" cy="2742004"/>
          </a:xfrm>
          <a:prstGeom prst="rect">
            <a:avLst/>
          </a:prstGeom>
        </p:spPr>
      </p:pic>
      <p:sp>
        <p:nvSpPr>
          <p:cNvPr id="21"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554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3432-EE71-6555-CE74-6FFD0FF889A0}"/>
              </a:ext>
            </a:extLst>
          </p:cNvPr>
          <p:cNvSpPr>
            <a:spLocks noGrp="1"/>
          </p:cNvSpPr>
          <p:nvPr>
            <p:ph type="title"/>
          </p:nvPr>
        </p:nvSpPr>
        <p:spPr/>
        <p:txBody>
          <a:bodyPr/>
          <a:lstStyle/>
          <a:p>
            <a:r>
              <a:rPr lang="en-US" sz="1800" b="1" kern="0" dirty="0">
                <a:effectLst/>
                <a:latin typeface="Helvetica" panose="020B0604020202020204" pitchFamily="34" charset="0"/>
                <a:ea typeface="Times New Roman" panose="02020603050405020304" pitchFamily="18" charset="0"/>
                <a:cs typeface="Helvetica" panose="020B0604020202020204" pitchFamily="34" charset="0"/>
              </a:rPr>
              <a:t>USDA Funding and Non-Discrimination </a:t>
            </a:r>
            <a:r>
              <a:rPr lang="en-US" sz="1800" b="1" kern="0" spc="-10" dirty="0">
                <a:effectLst/>
                <a:latin typeface="Helvetica" panose="020B0604020202020204" pitchFamily="34" charset="0"/>
                <a:ea typeface="Times New Roman" panose="02020603050405020304" pitchFamily="18" charset="0"/>
                <a:cs typeface="Helvetica" panose="020B0604020202020204" pitchFamily="34" charset="0"/>
              </a:rPr>
              <a:t>Statements: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B06F5CB-F81D-48F7-6367-F6065BB961F4}"/>
              </a:ext>
            </a:extLst>
          </p:cNvPr>
          <p:cNvSpPr>
            <a:spLocks noGrp="1"/>
          </p:cNvSpPr>
          <p:nvPr>
            <p:ph idx="1"/>
          </p:nvPr>
        </p:nvSpPr>
        <p:spPr>
          <a:xfrm>
            <a:off x="838200" y="1490597"/>
            <a:ext cx="10515600" cy="5002278"/>
          </a:xfrm>
        </p:spPr>
        <p:txBody>
          <a:bodyPr>
            <a:normAutofit fontScale="85000" lnSpcReduction="20000"/>
          </a:bodyPr>
          <a:lstStyle/>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“This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project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has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been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funded</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least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part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from</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 The contents of this publication do not necessarily reflect the view or policies of the U.S. Department of Agriculture, nor does mention of trade names, commercial products, or organizations imply endorsement by</a:t>
            </a:r>
            <a:r>
              <a:rPr lang="en-US" sz="1800" spc="40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 U.S. Government.”</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accordance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law</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regulations and policies, this institution is prohibited from discriminating on the basis of race, color, national origin, sex (including</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gender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identity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sexual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orientation),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reprisal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retaliation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prior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 </a:t>
            </a:r>
            <a:r>
              <a:rPr lang="en-US" sz="1800" spc="-10" dirty="0">
                <a:effectLst/>
                <a:latin typeface="Helvetica" panose="020B0604020202020204" pitchFamily="34" charset="0"/>
                <a:ea typeface="Arial" panose="020B0604020202020204" pitchFamily="34" charset="0"/>
                <a:cs typeface="Helvetica" panose="020B0604020202020204" pitchFamily="34" charset="0"/>
              </a:rPr>
              <a:t>activity.</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information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may</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made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available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languages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other</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than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English.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Persons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file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discrimination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should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 Discrimination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which</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can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obtained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online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https://www.usda.gov/sites/default/files/</a:t>
            </a:r>
            <a:r>
              <a:rPr lang="en-US" sz="1800" dirty="0">
                <a:solidFill>
                  <a:srgbClr val="215E9E"/>
                </a:solidFill>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documents/ad-3027.pdf</a:t>
            </a:r>
            <a:r>
              <a:rPr lang="en-US" sz="1800" dirty="0">
                <a:effectLst/>
                <a:latin typeface="Helvetica" panose="020B0604020202020204" pitchFamily="34" charset="0"/>
                <a:ea typeface="Arial" panose="020B0604020202020204" pitchFamily="34" charset="0"/>
                <a:cs typeface="Helvetica" panose="020B0604020202020204" pitchFamily="34" charset="0"/>
              </a:rPr>
              <a:t>, from any USDA office, by calling (866) 632-9992, or by writing a letter addressed 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letter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must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contain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name,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address,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telephone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number,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written description of the alleged discriminatory action in sufficient detail to inform the Assistant Secretary for Civil 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(ASCR)</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about</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nature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date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alleged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violation.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 letter must be submitted to USDA by:</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1. mail:</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Office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Assistant</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Secretary</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1400</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Independence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Avenue,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SW</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Washington, D.C. 20250-9410; or</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2. fax:</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(833)</a:t>
            </a:r>
            <a:r>
              <a:rPr lang="en-US" sz="1800" spc="1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256-1665</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(202)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690-7442;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spc="-25" dirty="0">
                <a:effectLst/>
                <a:latin typeface="Helvetica" panose="020B0604020202020204" pitchFamily="34" charset="0"/>
                <a:ea typeface="Arial" panose="020B0604020202020204" pitchFamily="34" charset="0"/>
                <a:cs typeface="Helvetica" panose="020B0604020202020204" pitchFamily="34" charset="0"/>
              </a:rPr>
              <a:t>or</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3. email:</a:t>
            </a:r>
            <a:b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br>
            <a: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t>P</a:t>
            </a:r>
            <a:r>
              <a:rPr lang="en-US" sz="1800" u="sng" dirty="0">
                <a:solidFill>
                  <a:srgbClr val="0563C1"/>
                </a:solidFill>
                <a:effectLst/>
                <a:latin typeface="Helvetica" panose="020B0604020202020204" pitchFamily="34" charset="0"/>
                <a:ea typeface="Arial" panose="020B0604020202020204" pitchFamily="34" charset="0"/>
                <a:cs typeface="Helvetica" panose="020B0604020202020204" pitchFamily="34" charset="0"/>
                <a:hlinkClick r:id="rId3"/>
              </a:rPr>
              <a:t>rogram.Intake@usda.gov</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075"/>
              </a:spcBef>
              <a:spcAft>
                <a:spcPts val="0"/>
              </a:spcAft>
              <a:buNone/>
            </a:pPr>
            <a:r>
              <a:rPr lang="en-US" sz="1800" dirty="0">
                <a:effectLst/>
                <a:latin typeface="Helvetica" panose="020B0604020202020204" pitchFamily="34" charset="0"/>
                <a:ea typeface="Century Gothic" panose="020B0502020202020204" pitchFamily="34" charset="0"/>
                <a:cs typeface="Helvetica" panose="020B0604020202020204" pitchFamily="34" charset="0"/>
              </a:rPr>
              <a:t>This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institution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an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equal</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opportunity</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spc="-10" dirty="0">
                <a:effectLst/>
                <a:latin typeface="Helvetica" panose="020B0604020202020204" pitchFamily="34" charset="0"/>
                <a:ea typeface="Century Gothic" panose="020B0502020202020204" pitchFamily="34" charset="0"/>
                <a:cs typeface="Helvetica" panose="020B0604020202020204" pitchFamily="34" charset="0"/>
              </a:rPr>
              <a:t>provider.</a:t>
            </a:r>
            <a:endParaRPr lang="en-US" sz="1800" dirty="0">
              <a:effectLst/>
              <a:latin typeface="Helvetica" panose="020B0604020202020204" pitchFamily="34" charset="0"/>
              <a:ea typeface="Century Gothic" panose="020B0502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23071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1" name="Rectangle 100">
            <a:extLst>
              <a:ext uri="{FF2B5EF4-FFF2-40B4-BE49-F238E27FC236}">
                <a16:creationId xmlns:a16="http://schemas.microsoft.com/office/drawing/2014/main" id="{8C886788-700E-4D20-9F80-E0E96837A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 name="Freeform: Shape 102">
            <a:extLst>
              <a:ext uri="{FF2B5EF4-FFF2-40B4-BE49-F238E27FC236}">
                <a16:creationId xmlns:a16="http://schemas.microsoft.com/office/drawing/2014/main" id="{1850674C-4E08-4C62-A3E2-6337FE4F7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5" name="Freeform: Shape 104">
            <a:extLst>
              <a:ext uri="{FF2B5EF4-FFF2-40B4-BE49-F238E27FC236}">
                <a16:creationId xmlns:a16="http://schemas.microsoft.com/office/drawing/2014/main" id="{BCE4FF05-2B0C-4C97-A9B4-E163085A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75488" y="1124712"/>
            <a:ext cx="4023360" cy="3200400"/>
          </a:xfrm>
        </p:spPr>
        <p:txBody>
          <a:bodyPr vert="horz" lIns="91440" tIns="45720" rIns="91440" bIns="45720" rtlCol="0" anchor="b">
            <a:normAutofit/>
          </a:bodyPr>
          <a:lstStyle/>
          <a:p>
            <a:r>
              <a:rPr lang="en-US" sz="4800" dirty="0">
                <a:latin typeface="Helvetica" panose="020B0604020202020204" pitchFamily="34" charset="0"/>
                <a:cs typeface="Helvetica" panose="020B0604020202020204" pitchFamily="34" charset="0"/>
              </a:rPr>
              <a:t>Welcome!</a:t>
            </a:r>
          </a:p>
        </p:txBody>
      </p:sp>
      <p:sp>
        <p:nvSpPr>
          <p:cNvPr id="107" name="Rectangle 106">
            <a:extLst>
              <a:ext uri="{FF2B5EF4-FFF2-40B4-BE49-F238E27FC236}">
                <a16:creationId xmlns:a16="http://schemas.microsoft.com/office/drawing/2014/main" id="{529C2A7A-A6B6-4A56-B11C-8E967D88A6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8" name="Picture 37">
            <a:extLst>
              <a:ext uri="{FF2B5EF4-FFF2-40B4-BE49-F238E27FC236}">
                <a16:creationId xmlns:a16="http://schemas.microsoft.com/office/drawing/2014/main" id="{3A2FAFF0-36BC-929E-374D-F43B78168CB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251572" y="568146"/>
            <a:ext cx="4579988" cy="3057142"/>
          </a:xfrm>
          <a:prstGeom prst="rect">
            <a:avLst/>
          </a:prstGeom>
        </p:spPr>
      </p:pic>
      <p:sp>
        <p:nvSpPr>
          <p:cNvPr id="109" name="Rectangle 108">
            <a:extLst>
              <a:ext uri="{FF2B5EF4-FFF2-40B4-BE49-F238E27FC236}">
                <a16:creationId xmlns:a16="http://schemas.microsoft.com/office/drawing/2014/main" id="{FDBD7205-E536-4134-8768-AC3E1A3C5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7117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55102-2E12-F442-C79E-B744B31C2BBE}"/>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Objectives</a:t>
            </a:r>
            <a:endParaRPr lang="en-US" dirty="0"/>
          </a:p>
        </p:txBody>
      </p:sp>
      <p:sp>
        <p:nvSpPr>
          <p:cNvPr id="3" name="Content Placeholder 2">
            <a:extLst>
              <a:ext uri="{FF2B5EF4-FFF2-40B4-BE49-F238E27FC236}">
                <a16:creationId xmlns:a16="http://schemas.microsoft.com/office/drawing/2014/main" id="{05B2F6EA-757C-B501-5725-E7704227DCC7}"/>
              </a:ext>
            </a:extLst>
          </p:cNvPr>
          <p:cNvSpPr>
            <a:spLocks noGrp="1"/>
          </p:cNvSpPr>
          <p:nvPr>
            <p:ph idx="1"/>
          </p:nvPr>
        </p:nvSpPr>
        <p:spPr/>
        <p:txBody>
          <a:bodyPr>
            <a:normAutofit fontScale="85000" lnSpcReduction="20000"/>
          </a:bodyPr>
          <a:lstStyle/>
          <a:p>
            <a:pPr>
              <a:lnSpc>
                <a:spcPct val="120000"/>
              </a:lnSpc>
            </a:pPr>
            <a:r>
              <a:rPr lang="en-US" dirty="0">
                <a:latin typeface="Helvetica" panose="020B0604020202020204" pitchFamily="34" charset="0"/>
                <a:cs typeface="Helvetica" panose="020B0604020202020204" pitchFamily="34" charset="0"/>
              </a:rPr>
              <a:t>Identify the school and community nutrition programs administered by the Virginia Department of Education, Office of School Nutrition Programs.</a:t>
            </a:r>
          </a:p>
          <a:p>
            <a:pPr>
              <a:lnSpc>
                <a:spcPct val="120000"/>
              </a:lnSpc>
            </a:pPr>
            <a:r>
              <a:rPr lang="en-US" dirty="0">
                <a:latin typeface="Helvetica" panose="020B0604020202020204" pitchFamily="34" charset="0"/>
                <a:cs typeface="Helvetica" panose="020B0604020202020204" pitchFamily="34" charset="0"/>
              </a:rPr>
              <a:t>Describe the grants and initiatives managed by the Virginia Department of Education, Office of School Nutrition Programs, and their overarching goal.</a:t>
            </a:r>
          </a:p>
          <a:p>
            <a:pPr>
              <a:lnSpc>
                <a:spcPct val="120000"/>
              </a:lnSpc>
            </a:pPr>
            <a:r>
              <a:rPr lang="en-US" dirty="0">
                <a:latin typeface="Helvetica" panose="020B0604020202020204" pitchFamily="34" charset="0"/>
                <a:cs typeface="Helvetica" panose="020B0604020202020204" pitchFamily="34" charset="0"/>
              </a:rPr>
              <a:t>Communicate the purpose and two main components of the Team Nutrition Readiness and Retention Training Program.</a:t>
            </a:r>
          </a:p>
          <a:p>
            <a:pPr>
              <a:lnSpc>
                <a:spcPct val="120000"/>
              </a:lnSpc>
            </a:pPr>
            <a:r>
              <a:rPr lang="en-US" dirty="0">
                <a:latin typeface="Helvetica" panose="020B0604020202020204" pitchFamily="34" charset="0"/>
                <a:cs typeface="Helvetica" panose="020B0604020202020204" pitchFamily="34" charset="0"/>
              </a:rPr>
              <a:t>Explain two benefits of each of the following: scratch cooking, local procurement, and culturally-inclusive meals.</a:t>
            </a:r>
          </a:p>
          <a:p>
            <a:pPr>
              <a:lnSpc>
                <a:spcPct val="120000"/>
              </a:lnSpc>
            </a:pPr>
            <a:r>
              <a:rPr lang="en-US" dirty="0">
                <a:latin typeface="Helvetica" panose="020B0604020202020204" pitchFamily="34" charset="0"/>
                <a:cs typeface="Helvetica" panose="020B0604020202020204" pitchFamily="34" charset="0"/>
              </a:rPr>
              <a:t>Describe the three components of the Transitional Nutrition Standards and the four components of the Proposed Final Rule. </a:t>
            </a:r>
          </a:p>
        </p:txBody>
      </p:sp>
      <p:pic>
        <p:nvPicPr>
          <p:cNvPr id="4" name="Picture 3">
            <a:extLst>
              <a:ext uri="{FF2B5EF4-FFF2-40B4-BE49-F238E27FC236}">
                <a16:creationId xmlns:a16="http://schemas.microsoft.com/office/drawing/2014/main" id="{108C9130-773F-AAEF-2828-D889F511C1B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13247" y="5964345"/>
            <a:ext cx="3435626" cy="703783"/>
          </a:xfrm>
          <a:prstGeom prst="rect">
            <a:avLst/>
          </a:prstGeom>
        </p:spPr>
      </p:pic>
      <p:cxnSp>
        <p:nvCxnSpPr>
          <p:cNvPr id="8" name="Straight Connector 7">
            <a:extLst>
              <a:ext uri="{FF2B5EF4-FFF2-40B4-BE49-F238E27FC236}">
                <a16:creationId xmlns:a16="http://schemas.microsoft.com/office/drawing/2014/main" id="{DD93EE95-B1CB-86AD-10E0-B315F807E8FF}"/>
              </a:ext>
              <a:ext uri="{C183D7F6-B498-43B3-948B-1728B52AA6E4}">
                <adec:decorative xmlns:adec="http://schemas.microsoft.com/office/drawing/2017/decorative" val="1"/>
              </a:ext>
            </a:extLst>
          </p:cNvPr>
          <p:cNvCxnSpPr/>
          <p:nvPr/>
        </p:nvCxnSpPr>
        <p:spPr>
          <a:xfrm>
            <a:off x="973777" y="1531917"/>
            <a:ext cx="1010590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3503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p:cNvSpPr>
            <a:spLocks noGrp="1"/>
          </p:cNvSpPr>
          <p:nvPr>
            <p:ph type="title"/>
          </p:nvPr>
        </p:nvSpPr>
        <p:spPr>
          <a:xfrm>
            <a:off x="1524003" y="1999615"/>
            <a:ext cx="9144000" cy="2764028"/>
          </a:xfrm>
        </p:spPr>
        <p:txBody>
          <a:bodyPr vert="horz" lIns="91440" tIns="45720" rIns="91440" bIns="45720" rtlCol="0" anchor="ctr">
            <a:normAutofit fontScale="90000"/>
          </a:bodyPr>
          <a:lstStyle/>
          <a:p>
            <a:pPr algn="ctr"/>
            <a:r>
              <a:rPr lang="en-US" sz="7200" kern="1200" dirty="0">
                <a:solidFill>
                  <a:schemeClr val="tx1"/>
                </a:solidFill>
                <a:latin typeface="Helvetica" panose="020B0604020202020204" pitchFamily="34" charset="0"/>
                <a:cs typeface="Helvetica" panose="020B0604020202020204" pitchFamily="34" charset="0"/>
              </a:rPr>
              <a:t>Virginia School &amp; Community Nutrition Programs</a:t>
            </a:r>
          </a:p>
        </p:txBody>
      </p:sp>
      <p:sp>
        <p:nvSpPr>
          <p:cNvPr id="16" name="Rectangle 15">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34F1F7A2-8DE0-2C79-E805-25ABA8C33EE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13247" y="5964345"/>
            <a:ext cx="3435626" cy="703783"/>
          </a:xfrm>
          <a:prstGeom prst="rect">
            <a:avLst/>
          </a:prstGeom>
        </p:spPr>
      </p:pic>
    </p:spTree>
    <p:extLst>
      <p:ext uri="{BB962C8B-B14F-4D97-AF65-F5344CB8AC3E}">
        <p14:creationId xmlns:p14="http://schemas.microsoft.com/office/powerpoint/2010/main" val="1727508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91440" tIns="45720" rIns="91440" bIns="45720" rtlCol="0" anchor="b">
            <a:normAutofit/>
          </a:bodyPr>
          <a:lstStyle/>
          <a:p>
            <a:r>
              <a:rPr lang="en-US" sz="3400" dirty="0">
                <a:latin typeface="Helvetica" panose="020B0604020202020204" pitchFamily="34" charset="0"/>
                <a:cs typeface="Helvetica" panose="020B0604020202020204" pitchFamily="34" charset="0"/>
              </a:rPr>
              <a:t>Program Overview</a:t>
            </a:r>
          </a:p>
        </p:txBody>
      </p:sp>
      <p:sp>
        <p:nvSpPr>
          <p:cNvPr id="7" name="Content Placeholder 6">
            <a:extLst>
              <a:ext uri="{FF2B5EF4-FFF2-40B4-BE49-F238E27FC236}">
                <a16:creationId xmlns:a16="http://schemas.microsoft.com/office/drawing/2014/main" id="{E87A1163-11DF-4CD2-E846-7C688A201F57}"/>
              </a:ext>
            </a:extLst>
          </p:cNvPr>
          <p:cNvSpPr>
            <a:spLocks noGrp="1"/>
          </p:cNvSpPr>
          <p:nvPr>
            <p:ph idx="1"/>
          </p:nvPr>
        </p:nvSpPr>
        <p:spPr>
          <a:xfrm>
            <a:off x="619140" y="1843915"/>
            <a:ext cx="4688912" cy="3986868"/>
          </a:xfrm>
        </p:spPr>
        <p:txBody>
          <a:bodyPr>
            <a:normAutofit/>
          </a:bodyPr>
          <a:lstStyle/>
          <a:p>
            <a:pPr marL="342900" lvl="0" fontAlgn="base">
              <a:spcBef>
                <a:spcPts val="0"/>
              </a:spcBef>
              <a:spcAft>
                <a:spcPts val="600"/>
              </a:spcAft>
              <a:buFont typeface="Arial" panose="020B0604020202020204" pitchFamily="34" charset="0"/>
              <a:buChar char="•"/>
            </a:pPr>
            <a:r>
              <a:rPr lang="en-US" sz="1600" dirty="0">
                <a:latin typeface="Helvetica" panose="020B0604020202020204" pitchFamily="34" charset="0"/>
                <a:cs typeface="Helvetica" panose="020B0604020202020204" pitchFamily="34" charset="0"/>
              </a:rPr>
              <a:t>National School Lunch Program</a:t>
            </a:r>
          </a:p>
          <a:p>
            <a:pPr marL="342900" lvl="0" fontAlgn="base">
              <a:spcBef>
                <a:spcPts val="0"/>
              </a:spcBef>
              <a:spcAft>
                <a:spcPts val="600"/>
              </a:spcAft>
              <a:buFont typeface="Arial" panose="020B0604020202020204" pitchFamily="34" charset="0"/>
              <a:buChar char="•"/>
            </a:pPr>
            <a:r>
              <a:rPr lang="en-US" sz="1600" dirty="0">
                <a:latin typeface="Helvetica" panose="020B0604020202020204" pitchFamily="34" charset="0"/>
                <a:cs typeface="Helvetica" panose="020B0604020202020204" pitchFamily="34" charset="0"/>
              </a:rPr>
              <a:t>School Breakfast Program</a:t>
            </a:r>
          </a:p>
          <a:p>
            <a:pPr marL="342900" lvl="0" fontAlgn="base">
              <a:spcBef>
                <a:spcPts val="0"/>
              </a:spcBef>
              <a:spcAft>
                <a:spcPts val="600"/>
              </a:spcAft>
              <a:buFont typeface="Arial" panose="020B0604020202020204" pitchFamily="34" charset="0"/>
              <a:buChar char="•"/>
            </a:pPr>
            <a:r>
              <a:rPr lang="en-US" sz="1600" dirty="0">
                <a:latin typeface="Helvetica" panose="020B0604020202020204" pitchFamily="34" charset="0"/>
                <a:cs typeface="Helvetica" panose="020B0604020202020204" pitchFamily="34" charset="0"/>
              </a:rPr>
              <a:t>After School Snack Program </a:t>
            </a:r>
          </a:p>
          <a:p>
            <a:pPr marL="342900" lvl="0" fontAlgn="base">
              <a:spcBef>
                <a:spcPts val="0"/>
              </a:spcBef>
              <a:spcAft>
                <a:spcPts val="600"/>
              </a:spcAft>
              <a:buFont typeface="Arial" panose="020B0604020202020204" pitchFamily="34" charset="0"/>
              <a:buChar char="•"/>
            </a:pPr>
            <a:r>
              <a:rPr lang="en-US" sz="1600" dirty="0">
                <a:latin typeface="Helvetica" panose="020B0604020202020204" pitchFamily="34" charset="0"/>
                <a:cs typeface="Helvetica" panose="020B0604020202020204" pitchFamily="34" charset="0"/>
              </a:rPr>
              <a:t>Special Milk Program</a:t>
            </a:r>
          </a:p>
          <a:p>
            <a:pPr marL="342900" lvl="0" fontAlgn="base">
              <a:spcBef>
                <a:spcPts val="0"/>
              </a:spcBef>
              <a:spcAft>
                <a:spcPts val="600"/>
              </a:spcAft>
              <a:buFont typeface="Arial" panose="020B0604020202020204" pitchFamily="34" charset="0"/>
              <a:buChar char="•"/>
            </a:pPr>
            <a:r>
              <a:rPr lang="en-US" sz="1600" dirty="0">
                <a:latin typeface="Helvetica" panose="020B0604020202020204" pitchFamily="34" charset="0"/>
                <a:cs typeface="Helvetica" panose="020B0604020202020204" pitchFamily="34" charset="0"/>
              </a:rPr>
              <a:t>Summer Food Service Program</a:t>
            </a:r>
          </a:p>
          <a:p>
            <a:pPr marL="342900" lvl="0" fontAlgn="base">
              <a:spcBef>
                <a:spcPts val="0"/>
              </a:spcBef>
              <a:spcAft>
                <a:spcPts val="600"/>
              </a:spcAft>
              <a:buFont typeface="Arial" panose="020B0604020202020204" pitchFamily="34" charset="0"/>
              <a:buChar char="•"/>
            </a:pPr>
            <a:r>
              <a:rPr lang="en-US" sz="1600" dirty="0">
                <a:latin typeface="Helvetica" panose="020B0604020202020204" pitchFamily="34" charset="0"/>
                <a:cs typeface="Helvetica" panose="020B0604020202020204" pitchFamily="34" charset="0"/>
              </a:rPr>
              <a:t>CACFP At-Risk Afterschool Meals Program</a:t>
            </a:r>
          </a:p>
          <a:p>
            <a:pPr marL="342900" lvl="0" fontAlgn="base">
              <a:spcBef>
                <a:spcPts val="0"/>
              </a:spcBef>
              <a:spcAft>
                <a:spcPts val="600"/>
              </a:spcAft>
              <a:buFont typeface="Arial" panose="020B0604020202020204" pitchFamily="34" charset="0"/>
              <a:buChar char="•"/>
            </a:pPr>
            <a:r>
              <a:rPr lang="en-US" sz="1600" dirty="0">
                <a:latin typeface="Helvetica" panose="020B0604020202020204" pitchFamily="34" charset="0"/>
                <a:cs typeface="Helvetica" panose="020B0604020202020204" pitchFamily="34" charset="0"/>
              </a:rPr>
              <a:t>Fresh Fruit &amp; Vegetable Program</a:t>
            </a:r>
          </a:p>
        </p:txBody>
      </p:sp>
      <p:pic>
        <p:nvPicPr>
          <p:cNvPr id="2" name="Content Placeholder 1" descr="Two children eating lunch.">
            <a:extLst>
              <a:ext uri="{FF2B5EF4-FFF2-40B4-BE49-F238E27FC236}">
                <a16:creationId xmlns:a16="http://schemas.microsoft.com/office/drawing/2014/main" id="{B3907F89-28AA-005B-6307-977CA975159E}"/>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4884" r="22379"/>
          <a:stretch/>
        </p:blipFill>
        <p:spPr>
          <a:xfrm>
            <a:off x="5308052" y="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
        <p:nvSpPr>
          <p:cNvPr id="6" name="TextBox 5">
            <a:extLst>
              <a:ext uri="{FF2B5EF4-FFF2-40B4-BE49-F238E27FC236}">
                <a16:creationId xmlns:a16="http://schemas.microsoft.com/office/drawing/2014/main" id="{11CD227F-F905-9441-EDE8-C619B58E458C}"/>
              </a:ext>
              <a:ext uri="{C183D7F6-B498-43B3-948B-1728B52AA6E4}">
                <adec:decorative xmlns:adec="http://schemas.microsoft.com/office/drawing/2017/decorative" val="0"/>
              </a:ext>
            </a:extLst>
          </p:cNvPr>
          <p:cNvSpPr txBox="1"/>
          <p:nvPr/>
        </p:nvSpPr>
        <p:spPr>
          <a:xfrm>
            <a:off x="9884958" y="6657945"/>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www.progressive-charlestown.com/2016/07/childcare-centers-using-federal.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pic>
        <p:nvPicPr>
          <p:cNvPr id="3" name="Picture 2">
            <a:extLst>
              <a:ext uri="{FF2B5EF4-FFF2-40B4-BE49-F238E27FC236}">
                <a16:creationId xmlns:a16="http://schemas.microsoft.com/office/drawing/2014/main" id="{74A47519-450D-9AB9-AA51-3B4BF5C25B86}"/>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2013" y="6021782"/>
            <a:ext cx="3435626" cy="703783"/>
          </a:xfrm>
          <a:prstGeom prst="rect">
            <a:avLst/>
          </a:prstGeom>
        </p:spPr>
      </p:pic>
      <p:cxnSp>
        <p:nvCxnSpPr>
          <p:cNvPr id="9" name="Straight Connector 8">
            <a:extLst>
              <a:ext uri="{FF2B5EF4-FFF2-40B4-BE49-F238E27FC236}">
                <a16:creationId xmlns:a16="http://schemas.microsoft.com/office/drawing/2014/main" id="{04C9FB49-32A9-E5C9-93F5-772DDD576F28}"/>
              </a:ext>
              <a:ext uri="{C183D7F6-B498-43B3-948B-1728B52AA6E4}">
                <adec:decorative xmlns:adec="http://schemas.microsoft.com/office/drawing/2017/decorative" val="1"/>
              </a:ext>
            </a:extLst>
          </p:cNvPr>
          <p:cNvCxnSpPr/>
          <p:nvPr/>
        </p:nvCxnSpPr>
        <p:spPr>
          <a:xfrm>
            <a:off x="838200" y="1726313"/>
            <a:ext cx="429194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7966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838199" y="1093788"/>
            <a:ext cx="10506455" cy="2967208"/>
          </a:xfrm>
        </p:spPr>
        <p:txBody>
          <a:bodyPr vert="horz" lIns="91440" tIns="45720" rIns="91440" bIns="45720" rtlCol="0" anchor="b">
            <a:normAutofit/>
          </a:bodyPr>
          <a:lstStyle/>
          <a:p>
            <a:r>
              <a:rPr lang="en-US" sz="6800" kern="1200" dirty="0">
                <a:solidFill>
                  <a:schemeClr val="tx1"/>
                </a:solidFill>
                <a:latin typeface="Helvetica" panose="020B0604020202020204" pitchFamily="34" charset="0"/>
                <a:cs typeface="Helvetica" panose="020B0604020202020204" pitchFamily="34" charset="0"/>
              </a:rPr>
              <a:t>VDOE Office of School Nutrition Program Grants &amp; Initiatives</a:t>
            </a:r>
          </a:p>
        </p:txBody>
      </p:sp>
      <p:sp>
        <p:nvSpPr>
          <p:cNvPr id="12" name="Rectangle 11">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71BF98EE-B460-1A4E-04FE-D865E1FC5D4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13247" y="5964345"/>
            <a:ext cx="3435626" cy="703783"/>
          </a:xfrm>
          <a:prstGeom prst="rect">
            <a:avLst/>
          </a:prstGeom>
        </p:spPr>
      </p:pic>
    </p:spTree>
    <p:extLst>
      <p:ext uri="{BB962C8B-B14F-4D97-AF65-F5344CB8AC3E}">
        <p14:creationId xmlns:p14="http://schemas.microsoft.com/office/powerpoint/2010/main" val="2285287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329184"/>
            <a:ext cx="6251110" cy="1783080"/>
          </a:xfrm>
        </p:spPr>
        <p:txBody>
          <a:bodyPr vert="horz" lIns="91440" tIns="45720" rIns="91440" bIns="45720" rtlCol="0" anchor="b">
            <a:normAutofit/>
          </a:bodyPr>
          <a:lstStyle/>
          <a:p>
            <a:r>
              <a:rPr lang="en-US" sz="5400" kern="1200" dirty="0">
                <a:latin typeface="Helvetica" panose="020B0604020202020204" pitchFamily="34" charset="0"/>
                <a:cs typeface="Helvetica" panose="020B0604020202020204" pitchFamily="34" charset="0"/>
              </a:rPr>
              <a:t>2020 Farm to School Grant</a:t>
            </a:r>
          </a:p>
        </p:txBody>
      </p:sp>
      <p:sp>
        <p:nvSpPr>
          <p:cNvPr id="5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Content Placeholder 33">
            <a:extLst>
              <a:ext uri="{FF2B5EF4-FFF2-40B4-BE49-F238E27FC236}">
                <a16:creationId xmlns:a16="http://schemas.microsoft.com/office/drawing/2014/main" id="{3E34F688-74F1-7517-A608-79A80BC10309}"/>
              </a:ext>
            </a:extLst>
          </p:cNvPr>
          <p:cNvSpPr>
            <a:spLocks noGrp="1"/>
          </p:cNvSpPr>
          <p:nvPr>
            <p:ph idx="1"/>
          </p:nvPr>
        </p:nvSpPr>
        <p:spPr>
          <a:xfrm>
            <a:off x="5297762" y="2706624"/>
            <a:ext cx="6251110" cy="3483864"/>
          </a:xfrm>
        </p:spPr>
        <p:txBody>
          <a:bodyPr>
            <a:normAutofit/>
          </a:bodyPr>
          <a:lstStyle/>
          <a:p>
            <a:r>
              <a:rPr lang="en-US" sz="2400" dirty="0">
                <a:latin typeface="Helvetica" panose="020B0604020202020204" pitchFamily="34" charset="0"/>
                <a:cs typeface="Helvetica" panose="020B0604020202020204" pitchFamily="34" charset="0"/>
              </a:rPr>
              <a:t>2 year grant</a:t>
            </a:r>
          </a:p>
          <a:p>
            <a:r>
              <a:rPr lang="en-US" sz="2400" dirty="0">
                <a:latin typeface="Helvetica" panose="020B0604020202020204" pitchFamily="34" charset="0"/>
                <a:cs typeface="Helvetica" panose="020B0604020202020204" pitchFamily="34" charset="0"/>
              </a:rPr>
              <a:t>Building relationships</a:t>
            </a:r>
          </a:p>
        </p:txBody>
      </p:sp>
      <p:pic>
        <p:nvPicPr>
          <p:cNvPr id="5" name="Content Placeholder 3" descr="A child harvesting carrots.">
            <a:extLst>
              <a:ext uri="{FF2B5EF4-FFF2-40B4-BE49-F238E27FC236}">
                <a16:creationId xmlns:a16="http://schemas.microsoft.com/office/drawing/2014/main" id="{059E68C1-9432-55A6-E8FB-0C2EFB8C5D1C}"/>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8162" r="36338" b="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pic>
        <p:nvPicPr>
          <p:cNvPr id="6" name="Picture 5">
            <a:extLst>
              <a:ext uri="{FF2B5EF4-FFF2-40B4-BE49-F238E27FC236}">
                <a16:creationId xmlns:a16="http://schemas.microsoft.com/office/drawing/2014/main" id="{AB7E1EF7-4B8C-2B62-B813-0FD4BBA5154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113247" y="5964345"/>
            <a:ext cx="3435626" cy="703783"/>
          </a:xfrm>
          <a:prstGeom prst="rect">
            <a:avLst/>
          </a:prstGeom>
        </p:spPr>
      </p:pic>
    </p:spTree>
    <p:extLst>
      <p:ext uri="{BB962C8B-B14F-4D97-AF65-F5344CB8AC3E}">
        <p14:creationId xmlns:p14="http://schemas.microsoft.com/office/powerpoint/2010/main" val="861903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 name="Rectangle 61">
            <a:extLst>
              <a:ext uri="{FF2B5EF4-FFF2-40B4-BE49-F238E27FC236}">
                <a16:creationId xmlns:a16="http://schemas.microsoft.com/office/drawing/2014/main" id="{6804CCDD-88C7-4B43-A381-F2D8DAF62B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2648" y="365124"/>
            <a:ext cx="5221224" cy="2066544"/>
          </a:xfrm>
        </p:spPr>
        <p:txBody>
          <a:bodyPr vert="horz" lIns="91440" tIns="45720" rIns="91440" bIns="45720" rtlCol="0" anchor="b">
            <a:normAutofit/>
          </a:bodyPr>
          <a:lstStyle/>
          <a:p>
            <a:r>
              <a:rPr lang="en-US" sz="5400" kern="1200" dirty="0">
                <a:latin typeface="Helvetica" panose="020B0604020202020204" pitchFamily="34" charset="0"/>
                <a:cs typeface="Helvetica" panose="020B0604020202020204" pitchFamily="34" charset="0"/>
              </a:rPr>
              <a:t>2022 Farm to School Grant</a:t>
            </a:r>
          </a:p>
        </p:txBody>
      </p:sp>
      <p:sp>
        <p:nvSpPr>
          <p:cNvPr id="34" name="Content Placeholder 33">
            <a:extLst>
              <a:ext uri="{FF2B5EF4-FFF2-40B4-BE49-F238E27FC236}">
                <a16:creationId xmlns:a16="http://schemas.microsoft.com/office/drawing/2014/main" id="{A3F26AE9-3D6C-9CE6-0E81-808A58225CD3}"/>
              </a:ext>
            </a:extLst>
          </p:cNvPr>
          <p:cNvSpPr>
            <a:spLocks noGrp="1"/>
          </p:cNvSpPr>
          <p:nvPr>
            <p:ph idx="1"/>
          </p:nvPr>
        </p:nvSpPr>
        <p:spPr>
          <a:xfrm>
            <a:off x="612648" y="2843784"/>
            <a:ext cx="5221224" cy="3328416"/>
          </a:xfrm>
        </p:spPr>
        <p:txBody>
          <a:bodyPr>
            <a:normAutofit/>
          </a:bodyPr>
          <a:lstStyle/>
          <a:p>
            <a:r>
              <a:rPr lang="en-US" sz="2200" dirty="0">
                <a:latin typeface="Helvetica" panose="020B0604020202020204" pitchFamily="34" charset="0"/>
                <a:cs typeface="Helvetica" panose="020B0604020202020204" pitchFamily="34" charset="0"/>
              </a:rPr>
              <a:t>Expand VFVK</a:t>
            </a:r>
          </a:p>
        </p:txBody>
      </p:sp>
      <p:pic>
        <p:nvPicPr>
          <p:cNvPr id="8" name="Picture 7" descr="A person holding a box of fruit.">
            <a:extLst>
              <a:ext uri="{FF2B5EF4-FFF2-40B4-BE49-F238E27FC236}">
                <a16:creationId xmlns:a16="http://schemas.microsoft.com/office/drawing/2014/main" id="{90E4306C-F50B-3076-21D4-2ADF93C7B3A1}"/>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1056" r="16303" b="-1"/>
          <a:stretch/>
        </p:blipFill>
        <p:spPr>
          <a:xfrm>
            <a:off x="7773185" y="283777"/>
            <a:ext cx="3435626" cy="3145223"/>
          </a:xfrm>
          <a:custGeom>
            <a:avLst/>
            <a:gdLst/>
            <a:ahLst/>
            <a:cxnLst/>
            <a:rect l="l" t="t" r="r" b="b"/>
            <a:pathLst>
              <a:path w="2757736" h="2524633">
                <a:moveTo>
                  <a:pt x="21123" y="0"/>
                </a:moveTo>
                <a:lnTo>
                  <a:pt x="2731055" y="0"/>
                </a:lnTo>
                <a:lnTo>
                  <a:pt x="2730838" y="5093"/>
                </a:lnTo>
                <a:cubicBezTo>
                  <a:pt x="2730487" y="45377"/>
                  <a:pt x="2732295" y="85646"/>
                  <a:pt x="2738658" y="125789"/>
                </a:cubicBezTo>
                <a:cubicBezTo>
                  <a:pt x="2756621" y="238377"/>
                  <a:pt x="2761924" y="352450"/>
                  <a:pt x="2754463" y="466085"/>
                </a:cubicBezTo>
                <a:cubicBezTo>
                  <a:pt x="2744150" y="620982"/>
                  <a:pt x="2730085" y="775628"/>
                  <a:pt x="2725799" y="930904"/>
                </a:cubicBezTo>
                <a:cubicBezTo>
                  <a:pt x="2721780" y="1082146"/>
                  <a:pt x="2734774" y="1233389"/>
                  <a:pt x="2744685" y="1383875"/>
                </a:cubicBezTo>
                <a:cubicBezTo>
                  <a:pt x="2759152" y="1603429"/>
                  <a:pt x="2748838" y="1823108"/>
                  <a:pt x="2739863" y="2042788"/>
                </a:cubicBezTo>
                <a:cubicBezTo>
                  <a:pt x="2736448" y="2125925"/>
                  <a:pt x="2737930" y="2209061"/>
                  <a:pt x="2740205" y="2292197"/>
                </a:cubicBezTo>
                <a:lnTo>
                  <a:pt x="2744484" y="2501376"/>
                </a:lnTo>
                <a:lnTo>
                  <a:pt x="2513574" y="2517337"/>
                </a:lnTo>
                <a:cubicBezTo>
                  <a:pt x="2415696" y="2521959"/>
                  <a:pt x="2317754" y="2524358"/>
                  <a:pt x="2219717" y="2524288"/>
                </a:cubicBezTo>
                <a:cubicBezTo>
                  <a:pt x="2139473" y="2526009"/>
                  <a:pt x="2059213" y="2521297"/>
                  <a:pt x="1979578" y="2510176"/>
                </a:cubicBezTo>
                <a:cubicBezTo>
                  <a:pt x="1865287" y="2491406"/>
                  <a:pt x="1749852" y="2477294"/>
                  <a:pt x="1633783" y="2489008"/>
                </a:cubicBezTo>
                <a:cubicBezTo>
                  <a:pt x="1553779" y="2497192"/>
                  <a:pt x="1473902" y="2501991"/>
                  <a:pt x="1393517" y="2501709"/>
                </a:cubicBezTo>
                <a:cubicBezTo>
                  <a:pt x="1208744" y="2501709"/>
                  <a:pt x="1023847" y="2500016"/>
                  <a:pt x="839074" y="2503543"/>
                </a:cubicBezTo>
                <a:cubicBezTo>
                  <a:pt x="674622" y="2506648"/>
                  <a:pt x="510804" y="2513421"/>
                  <a:pt x="346224" y="2496346"/>
                </a:cubicBezTo>
                <a:cubicBezTo>
                  <a:pt x="285491" y="2490066"/>
                  <a:pt x="224679" y="2485859"/>
                  <a:pt x="163814" y="2483127"/>
                </a:cubicBezTo>
                <a:lnTo>
                  <a:pt x="18517" y="2479653"/>
                </a:lnTo>
                <a:lnTo>
                  <a:pt x="18260" y="2465175"/>
                </a:lnTo>
                <a:cubicBezTo>
                  <a:pt x="17160" y="2423362"/>
                  <a:pt x="16458" y="2381580"/>
                  <a:pt x="22836" y="2339990"/>
                </a:cubicBezTo>
                <a:cubicBezTo>
                  <a:pt x="31895" y="2273000"/>
                  <a:pt x="32239" y="2205116"/>
                  <a:pt x="23857" y="2138036"/>
                </a:cubicBezTo>
                <a:cubicBezTo>
                  <a:pt x="8778" y="2011225"/>
                  <a:pt x="9721" y="1883023"/>
                  <a:pt x="26663" y="1756454"/>
                </a:cubicBezTo>
                <a:cubicBezTo>
                  <a:pt x="37125" y="1682587"/>
                  <a:pt x="43121" y="1606552"/>
                  <a:pt x="24367" y="1534088"/>
                </a:cubicBezTo>
                <a:cubicBezTo>
                  <a:pt x="-19775" y="1363773"/>
                  <a:pt x="5996" y="1193203"/>
                  <a:pt x="24367" y="1023781"/>
                </a:cubicBezTo>
                <a:cubicBezTo>
                  <a:pt x="35530" y="932794"/>
                  <a:pt x="35786" y="840798"/>
                  <a:pt x="25133" y="749747"/>
                </a:cubicBezTo>
                <a:cubicBezTo>
                  <a:pt x="6226" y="615268"/>
                  <a:pt x="2577" y="479090"/>
                  <a:pt x="14289" y="343797"/>
                </a:cubicBezTo>
                <a:cubicBezTo>
                  <a:pt x="24877" y="233188"/>
                  <a:pt x="35339" y="122324"/>
                  <a:pt x="22581" y="10822"/>
                </a:cubicBezTo>
                <a:close/>
              </a:path>
            </a:pathLst>
          </a:custGeom>
        </p:spPr>
      </p:pic>
      <p:pic>
        <p:nvPicPr>
          <p:cNvPr id="11" name="Picture 10" descr="A group of children planting items.">
            <a:extLst>
              <a:ext uri="{FF2B5EF4-FFF2-40B4-BE49-F238E27FC236}">
                <a16:creationId xmlns:a16="http://schemas.microsoft.com/office/drawing/2014/main" id="{41E61177-A606-F1F1-BA8D-B7198FD11350}"/>
              </a:ext>
            </a:extLst>
          </p:cNvPr>
          <p:cNvPicPr>
            <a:picLocks noChangeAspect="1"/>
          </p:cNvPicPr>
          <p:nvPr/>
        </p:nvPicPr>
        <p:blipFill rotWithShape="1">
          <a:blip r:embed="rId5">
            <a:extLst>
              <a:ext uri="{837473B0-CC2E-450A-ABE3-18F120FF3D39}">
                <a1611:picAttrSrcUrl xmlns:a1611="http://schemas.microsoft.com/office/drawing/2016/11/main" r:id="rId6"/>
              </a:ext>
            </a:extLst>
          </a:blip>
          <a:srcRect l="16848" r="19483" b="3"/>
          <a:stretch/>
        </p:blipFill>
        <p:spPr>
          <a:xfrm>
            <a:off x="7773185" y="3690363"/>
            <a:ext cx="3435626" cy="3035202"/>
          </a:xfrm>
          <a:custGeom>
            <a:avLst/>
            <a:gdLst/>
            <a:ahLst/>
            <a:cxnLst/>
            <a:rect l="l" t="t" r="r" b="b"/>
            <a:pathLst>
              <a:path w="2852627" h="2520152">
                <a:moveTo>
                  <a:pt x="10064" y="0"/>
                </a:moveTo>
                <a:lnTo>
                  <a:pt x="2852627" y="0"/>
                </a:lnTo>
                <a:lnTo>
                  <a:pt x="2852627" y="2486586"/>
                </a:lnTo>
                <a:lnTo>
                  <a:pt x="2722923" y="2488164"/>
                </a:lnTo>
                <a:cubicBezTo>
                  <a:pt x="2674488" y="2490004"/>
                  <a:pt x="2626073" y="2493170"/>
                  <a:pt x="2577690" y="2497898"/>
                </a:cubicBezTo>
                <a:cubicBezTo>
                  <a:pt x="2399458" y="2512970"/>
                  <a:pt x="2220528" y="2515143"/>
                  <a:pt x="2042042" y="2504390"/>
                </a:cubicBezTo>
                <a:cubicBezTo>
                  <a:pt x="1880764" y="2496911"/>
                  <a:pt x="1719740" y="2478563"/>
                  <a:pt x="1558080" y="2494228"/>
                </a:cubicBezTo>
                <a:cubicBezTo>
                  <a:pt x="1502460" y="2499592"/>
                  <a:pt x="1447854" y="2512575"/>
                  <a:pt x="1391850" y="2515538"/>
                </a:cubicBezTo>
                <a:cubicBezTo>
                  <a:pt x="1129488" y="2529651"/>
                  <a:pt x="868014" y="2508482"/>
                  <a:pt x="606540" y="2491124"/>
                </a:cubicBezTo>
                <a:cubicBezTo>
                  <a:pt x="511296" y="2484774"/>
                  <a:pt x="416054" y="2477012"/>
                  <a:pt x="320810" y="2494370"/>
                </a:cubicBezTo>
                <a:cubicBezTo>
                  <a:pt x="240438" y="2508129"/>
                  <a:pt x="158860" y="2510966"/>
                  <a:pt x="77878" y="2502837"/>
                </a:cubicBezTo>
                <a:lnTo>
                  <a:pt x="9154" y="2498029"/>
                </a:lnTo>
                <a:lnTo>
                  <a:pt x="8320" y="2462991"/>
                </a:lnTo>
                <a:cubicBezTo>
                  <a:pt x="6579" y="2338090"/>
                  <a:pt x="-9495" y="2212684"/>
                  <a:pt x="8320" y="2088414"/>
                </a:cubicBezTo>
                <a:cubicBezTo>
                  <a:pt x="37454" y="1869137"/>
                  <a:pt x="41459" y="1647554"/>
                  <a:pt x="20242" y="1427484"/>
                </a:cubicBezTo>
                <a:cubicBezTo>
                  <a:pt x="-386" y="1179282"/>
                  <a:pt x="-1860" y="930008"/>
                  <a:pt x="15822" y="681605"/>
                </a:cubicBezTo>
                <a:cubicBezTo>
                  <a:pt x="28413" y="497593"/>
                  <a:pt x="37789" y="313203"/>
                  <a:pt x="26537" y="128561"/>
                </a:cubicBezTo>
                <a:cubicBezTo>
                  <a:pt x="24327" y="93208"/>
                  <a:pt x="18400" y="58296"/>
                  <a:pt x="12757" y="23416"/>
                </a:cubicBezTo>
                <a:close/>
              </a:path>
            </a:pathLst>
          </a:custGeom>
        </p:spPr>
      </p:pic>
      <p:sp>
        <p:nvSpPr>
          <p:cNvPr id="64" name="sketch line">
            <a:extLst>
              <a:ext uri="{FF2B5EF4-FFF2-40B4-BE49-F238E27FC236}">
                <a16:creationId xmlns:a16="http://schemas.microsoft.com/office/drawing/2014/main" id="{BBECEAC1-4BBC-4815-B44E-D9B231A3F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520" y="260986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243925E-0AB6-8536-B748-AE7363A5F692}"/>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4270321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F40E0-D2B2-196D-4568-7766F5FBA920}"/>
              </a:ext>
            </a:extLst>
          </p:cNvPr>
          <p:cNvSpPr>
            <a:spLocks noGrp="1"/>
          </p:cNvSpPr>
          <p:nvPr>
            <p:ph type="title"/>
          </p:nvPr>
        </p:nvSpPr>
        <p:spPr>
          <a:xfrm>
            <a:off x="5080828" y="365125"/>
            <a:ext cx="6725091" cy="1325563"/>
          </a:xfrm>
        </p:spPr>
        <p:txBody>
          <a:bodyPr/>
          <a:lstStyle/>
          <a:p>
            <a:r>
              <a:rPr lang="en-US" sz="4400" kern="1200" dirty="0">
                <a:solidFill>
                  <a:schemeClr val="tx1"/>
                </a:solidFill>
                <a:effectLst/>
                <a:latin typeface="Helvetica" panose="020B0604020202020204" pitchFamily="34" charset="0"/>
                <a:cs typeface="Helvetica" panose="020B0604020202020204" pitchFamily="34" charset="0"/>
              </a:rPr>
              <a:t>Farm to School State Formula Grant</a:t>
            </a:r>
            <a:endParaRPr lang="en-US" dirty="0">
              <a:latin typeface="Helvetica" panose="020B0604020202020204" pitchFamily="34" charset="0"/>
              <a:cs typeface="Helvetica" panose="020B0604020202020204" pitchFamily="34" charset="0"/>
            </a:endParaRPr>
          </a:p>
        </p:txBody>
      </p:sp>
      <p:sp>
        <p:nvSpPr>
          <p:cNvPr id="4" name="Content Placeholder 3">
            <a:extLst>
              <a:ext uri="{FF2B5EF4-FFF2-40B4-BE49-F238E27FC236}">
                <a16:creationId xmlns:a16="http://schemas.microsoft.com/office/drawing/2014/main" id="{C490C81E-BB5F-8BA3-8534-CC642E7C3BFE}"/>
              </a:ext>
            </a:extLst>
          </p:cNvPr>
          <p:cNvSpPr>
            <a:spLocks noGrp="1"/>
          </p:cNvSpPr>
          <p:nvPr>
            <p:ph sz="half" idx="2"/>
          </p:nvPr>
        </p:nvSpPr>
        <p:spPr>
          <a:xfrm>
            <a:off x="5080829" y="1825625"/>
            <a:ext cx="6272971" cy="4351338"/>
          </a:xfrm>
        </p:spPr>
        <p:txBody>
          <a:bodyPr/>
          <a:lstStyle/>
          <a:p>
            <a:pPr>
              <a:spcAft>
                <a:spcPts val="600"/>
              </a:spcAft>
              <a:buFont typeface="Arial" panose="020B0604020202020204" pitchFamily="34" charset="0"/>
              <a:buChar char="•"/>
            </a:pPr>
            <a:r>
              <a:rPr lang="en-US" sz="2200" dirty="0">
                <a:latin typeface="Helvetica" panose="020B0604020202020204" pitchFamily="34" charset="0"/>
                <a:cs typeface="Helvetica" panose="020B0604020202020204" pitchFamily="34" charset="0"/>
              </a:rPr>
              <a:t>2022 – 2026</a:t>
            </a:r>
          </a:p>
          <a:p>
            <a:pPr marL="742950" lvl="1" fontAlgn="base">
              <a:spcAft>
                <a:spcPts val="600"/>
              </a:spcAft>
              <a:buFont typeface="Arial" panose="020B0604020202020204" pitchFamily="34" charset="0"/>
              <a:buChar char="•"/>
            </a:pPr>
            <a:r>
              <a:rPr lang="en-US" sz="2200" dirty="0">
                <a:latin typeface="Helvetica" panose="020B0604020202020204" pitchFamily="34" charset="0"/>
                <a:cs typeface="Helvetica" panose="020B0604020202020204" pitchFamily="34" charset="0"/>
              </a:rPr>
              <a:t>A second VDOE-SNP Farm to School Specialist</a:t>
            </a:r>
          </a:p>
          <a:p>
            <a:pPr marL="742950" lvl="1" fontAlgn="base">
              <a:spcAft>
                <a:spcPts val="600"/>
              </a:spcAft>
              <a:buFont typeface="Arial" panose="020B0604020202020204" pitchFamily="34" charset="0"/>
              <a:buChar char="•"/>
            </a:pPr>
            <a:r>
              <a:rPr lang="en-US" sz="2200" dirty="0">
                <a:latin typeface="Helvetica" panose="020B0604020202020204" pitchFamily="34" charset="0"/>
                <a:cs typeface="Helvetica" panose="020B0604020202020204" pitchFamily="34" charset="0"/>
              </a:rPr>
              <a:t>VFVK resource development</a:t>
            </a:r>
          </a:p>
          <a:p>
            <a:pPr marL="742950" lvl="1" fontAlgn="base">
              <a:spcAft>
                <a:spcPts val="600"/>
              </a:spcAft>
              <a:buFont typeface="Arial" panose="020B0604020202020204" pitchFamily="34" charset="0"/>
              <a:buChar char="•"/>
            </a:pPr>
            <a:r>
              <a:rPr lang="en-US" sz="2200" dirty="0">
                <a:latin typeface="Helvetica" panose="020B0604020202020204" pitchFamily="34" charset="0"/>
                <a:cs typeface="Helvetica" panose="020B0604020202020204" pitchFamily="34" charset="0"/>
              </a:rPr>
              <a:t>Strategic planning and technical assistance for another VFVK cohort of eight divisions</a:t>
            </a:r>
          </a:p>
          <a:p>
            <a:pPr marL="742950" lvl="1" fontAlgn="base">
              <a:spcAft>
                <a:spcPts val="600"/>
              </a:spcAft>
              <a:buFont typeface="Arial" panose="020B0604020202020204" pitchFamily="34" charset="0"/>
              <a:buChar char="•"/>
            </a:pPr>
            <a:r>
              <a:rPr lang="en-US" sz="2200" dirty="0">
                <a:latin typeface="Helvetica" panose="020B0604020202020204" pitchFamily="34" charset="0"/>
                <a:cs typeface="Helvetica" panose="020B0604020202020204" pitchFamily="34" charset="0"/>
              </a:rPr>
              <a:t>Local procurement data collection and analysis</a:t>
            </a:r>
          </a:p>
          <a:p>
            <a:pPr marL="742950" lvl="1" fontAlgn="base">
              <a:spcAft>
                <a:spcPts val="600"/>
              </a:spcAft>
              <a:buFont typeface="Arial" panose="020B0604020202020204" pitchFamily="34" charset="0"/>
              <a:buChar char="•"/>
            </a:pPr>
            <a:r>
              <a:rPr lang="en-US" sz="2200" dirty="0">
                <a:latin typeface="Helvetica" panose="020B0604020202020204" pitchFamily="34" charset="0"/>
                <a:cs typeface="Helvetica" panose="020B0604020202020204" pitchFamily="34" charset="0"/>
              </a:rPr>
              <a:t>Farm to school promotional items</a:t>
            </a:r>
          </a:p>
          <a:p>
            <a:pPr marL="742950" lvl="1" fontAlgn="base">
              <a:spcAft>
                <a:spcPts val="600"/>
              </a:spcAft>
              <a:buFont typeface="Arial" panose="020B0604020202020204" pitchFamily="34" charset="0"/>
              <a:buChar char="•"/>
            </a:pPr>
            <a:r>
              <a:rPr lang="en-US" sz="2200" dirty="0">
                <a:latin typeface="Helvetica" panose="020B0604020202020204" pitchFamily="34" charset="0"/>
                <a:cs typeface="Helvetica" panose="020B0604020202020204" pitchFamily="34" charset="0"/>
              </a:rPr>
              <a:t>VA Farm to School Conference</a:t>
            </a:r>
          </a:p>
        </p:txBody>
      </p:sp>
      <p:pic>
        <p:nvPicPr>
          <p:cNvPr id="5" name="Content Placeholder 4" descr="A green apple with bite taken out.">
            <a:extLst>
              <a:ext uri="{FF2B5EF4-FFF2-40B4-BE49-F238E27FC236}">
                <a16:creationId xmlns:a16="http://schemas.microsoft.com/office/drawing/2014/main" id="{EEECBE1F-71C7-5519-2620-3554E5ECFF70}"/>
              </a:ext>
            </a:extLst>
          </p:cNvPr>
          <p:cNvPicPr>
            <a:picLocks noGrp="1" noChangeAspect="1"/>
          </p:cNvPicPr>
          <p:nvPr>
            <p:ph sz="half" idx="1"/>
          </p:nvPr>
        </p:nvPicPr>
        <p:blipFill rotWithShape="1">
          <a:blip r:embed="rId3"/>
          <a:srcRect l="5964" r="5509"/>
          <a:stretch/>
        </p:blipFill>
        <p:spPr>
          <a:xfrm>
            <a:off x="-1" y="0"/>
            <a:ext cx="4047453"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pic>
        <p:nvPicPr>
          <p:cNvPr id="6" name="Picture 5">
            <a:extLst>
              <a:ext uri="{FF2B5EF4-FFF2-40B4-BE49-F238E27FC236}">
                <a16:creationId xmlns:a16="http://schemas.microsoft.com/office/drawing/2014/main" id="{CD214E92-DBE4-FB34-85ED-081CF3E9765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756374" y="6154217"/>
            <a:ext cx="3435626" cy="703783"/>
          </a:xfrm>
          <a:prstGeom prst="rect">
            <a:avLst/>
          </a:prstGeom>
        </p:spPr>
      </p:pic>
      <p:cxnSp>
        <p:nvCxnSpPr>
          <p:cNvPr id="8" name="Straight Connector 7">
            <a:extLst>
              <a:ext uri="{FF2B5EF4-FFF2-40B4-BE49-F238E27FC236}">
                <a16:creationId xmlns:a16="http://schemas.microsoft.com/office/drawing/2014/main" id="{625C9BC0-6F8D-3710-0DA4-100CBC0CFB54}"/>
              </a:ext>
            </a:extLst>
          </p:cNvPr>
          <p:cNvCxnSpPr/>
          <p:nvPr/>
        </p:nvCxnSpPr>
        <p:spPr>
          <a:xfrm>
            <a:off x="5080829" y="1707833"/>
            <a:ext cx="672509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8736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6" name="Rectangle 9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5297762" y="329184"/>
            <a:ext cx="6251110" cy="1783080"/>
          </a:xfrm>
        </p:spPr>
        <p:txBody>
          <a:bodyPr vert="horz" lIns="91440" tIns="45720" rIns="91440" bIns="45720" rtlCol="0" anchor="b">
            <a:normAutofit/>
          </a:bodyPr>
          <a:lstStyle/>
          <a:p>
            <a:r>
              <a:rPr lang="en-US" sz="5400" dirty="0">
                <a:latin typeface="Helvetica" panose="020B0604020202020204" pitchFamily="34" charset="0"/>
                <a:cs typeface="Helvetica" panose="020B0604020202020204" pitchFamily="34" charset="0"/>
              </a:rPr>
              <a:t>Team Nutrition Training Grant</a:t>
            </a:r>
          </a:p>
        </p:txBody>
      </p:sp>
      <p:sp>
        <p:nvSpPr>
          <p:cNvPr id="9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sz="half" idx="1"/>
          </p:nvPr>
        </p:nvSpPr>
        <p:spPr>
          <a:xfrm>
            <a:off x="5297762" y="2706624"/>
            <a:ext cx="6251110" cy="3483864"/>
          </a:xfrm>
        </p:spPr>
        <p:txBody>
          <a:bodyPr vert="horz" lIns="91440" tIns="45720" rIns="91440" bIns="45720" rtlCol="0">
            <a:normAutofit/>
          </a:bodyPr>
          <a:lstStyle/>
          <a:p>
            <a:pPr>
              <a:buFont typeface="Arial" panose="020B0604020202020204" pitchFamily="34" charset="0"/>
              <a:buChar char="•"/>
            </a:pPr>
            <a:r>
              <a:rPr lang="en-US" sz="2200">
                <a:latin typeface="Helvetica" panose="020B0604020202020204" pitchFamily="34" charset="0"/>
                <a:cs typeface="Helvetica" panose="020B0604020202020204" pitchFamily="34" charset="0"/>
              </a:rPr>
              <a:t>2021 </a:t>
            </a:r>
          </a:p>
          <a:p>
            <a:pPr>
              <a:buFont typeface="Arial" panose="020B0604020202020204" pitchFamily="34" charset="0"/>
              <a:buChar char="•"/>
            </a:pPr>
            <a:r>
              <a:rPr lang="en-US" sz="2200">
                <a:latin typeface="Helvetica" panose="020B0604020202020204" pitchFamily="34" charset="0"/>
                <a:cs typeface="Helvetica" panose="020B0604020202020204" pitchFamily="34" charset="0"/>
              </a:rPr>
              <a:t>Expand Harvest of the Month</a:t>
            </a:r>
          </a:p>
          <a:p>
            <a:pPr>
              <a:buFont typeface="Arial" panose="020B0604020202020204" pitchFamily="34" charset="0"/>
              <a:buChar char="•"/>
            </a:pPr>
            <a:r>
              <a:rPr lang="en-US" sz="2200">
                <a:latin typeface="Helvetica" panose="020B0604020202020204" pitchFamily="34" charset="0"/>
                <a:cs typeface="Helvetica" panose="020B0604020202020204" pitchFamily="34" charset="0"/>
              </a:rPr>
              <a:t>8 new appealing recipes with 7 VA-HOM products</a:t>
            </a:r>
          </a:p>
          <a:p>
            <a:pPr>
              <a:buFont typeface="Arial" panose="020B0604020202020204" pitchFamily="34" charset="0"/>
              <a:buChar char="•"/>
            </a:pPr>
            <a:r>
              <a:rPr lang="en-US" sz="2200">
                <a:latin typeface="Helvetica" panose="020B0604020202020204" pitchFamily="34" charset="0"/>
                <a:cs typeface="Helvetica" panose="020B0604020202020204" pitchFamily="34" charset="0"/>
              </a:rPr>
              <a:t>Support scratch cooking and local procurement</a:t>
            </a:r>
          </a:p>
        </p:txBody>
      </p:sp>
      <p:pic>
        <p:nvPicPr>
          <p:cNvPr id="2" name="Picture 1" descr="A Harvest of the Month graphic that shows Zesty Breakfast Potatoes, Apple Turnover, Hulk Fruit Smoothie, Harvest Spinach and Apple Chicken Salad, and Chipotle Mac n' Cheese.">
            <a:extLst>
              <a:ext uri="{FF2B5EF4-FFF2-40B4-BE49-F238E27FC236}">
                <a16:creationId xmlns:a16="http://schemas.microsoft.com/office/drawing/2014/main" id="{0ABD18E3-2EA6-8407-F11E-50EA2B7DB116}"/>
              </a:ext>
            </a:extLst>
          </p:cNvPr>
          <p:cNvPicPr>
            <a:picLocks noChangeAspect="1"/>
          </p:cNvPicPr>
          <p:nvPr/>
        </p:nvPicPr>
        <p:blipFill rotWithShape="1">
          <a:blip r:embed="rId3"/>
          <a:srcRect l="-1" t="17226" r="-1" b="19527"/>
          <a:stretch/>
        </p:blipFill>
        <p:spPr>
          <a:xfrm>
            <a:off x="1" y="11"/>
            <a:ext cx="4615734" cy="676656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pic>
        <p:nvPicPr>
          <p:cNvPr id="3" name="Picture 2">
            <a:extLst>
              <a:ext uri="{FF2B5EF4-FFF2-40B4-BE49-F238E27FC236}">
                <a16:creationId xmlns:a16="http://schemas.microsoft.com/office/drawing/2014/main" id="{A76374F8-CE70-4CDE-5F4A-727DACF41A1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113247" y="5964345"/>
            <a:ext cx="3435626" cy="703783"/>
          </a:xfrm>
          <a:prstGeom prst="rect">
            <a:avLst/>
          </a:prstGeom>
        </p:spPr>
      </p:pic>
    </p:spTree>
    <p:extLst>
      <p:ext uri="{BB962C8B-B14F-4D97-AF65-F5344CB8AC3E}">
        <p14:creationId xmlns:p14="http://schemas.microsoft.com/office/powerpoint/2010/main" val="157303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1">
            <a:extLst>
              <a:ext uri="{FF2B5EF4-FFF2-40B4-BE49-F238E27FC236}">
                <a16:creationId xmlns:a16="http://schemas.microsoft.com/office/drawing/2014/main" id="{6804CCDD-88C7-4B43-A381-F2D8DAF62B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2648" y="365124"/>
            <a:ext cx="5221224" cy="2066544"/>
          </a:xfrm>
        </p:spPr>
        <p:txBody>
          <a:bodyPr vert="horz" lIns="91440" tIns="45720" rIns="91440" bIns="45720" rtlCol="0" anchor="b">
            <a:normAutofit fontScale="90000"/>
          </a:bodyPr>
          <a:lstStyle/>
          <a:p>
            <a:r>
              <a:rPr lang="en-US" sz="4200" kern="1200" dirty="0">
                <a:latin typeface="Helvetica" panose="020B0604020202020204" pitchFamily="34" charset="0"/>
                <a:cs typeface="Helvetica" panose="020B0604020202020204" pitchFamily="34" charset="0"/>
              </a:rPr>
              <a:t>2022 Team Nutrition Readiness &amp; Retention Training Program</a:t>
            </a:r>
          </a:p>
        </p:txBody>
      </p:sp>
      <p:sp>
        <p:nvSpPr>
          <p:cNvPr id="35" name="Content Placeholder 34">
            <a:extLst>
              <a:ext uri="{FF2B5EF4-FFF2-40B4-BE49-F238E27FC236}">
                <a16:creationId xmlns:a16="http://schemas.microsoft.com/office/drawing/2014/main" id="{BAD2050A-1B5A-723C-1D18-03E658AF2121}"/>
              </a:ext>
            </a:extLst>
          </p:cNvPr>
          <p:cNvSpPr>
            <a:spLocks noGrp="1"/>
          </p:cNvSpPr>
          <p:nvPr>
            <p:ph idx="1"/>
          </p:nvPr>
        </p:nvSpPr>
        <p:spPr>
          <a:xfrm>
            <a:off x="612648" y="2843784"/>
            <a:ext cx="5221224" cy="3328416"/>
          </a:xfrm>
        </p:spPr>
        <p:txBody>
          <a:bodyPr vert="horz" lIns="91440" tIns="45720" rIns="91440" bIns="45720" rtlCol="0">
            <a:normAutofit/>
          </a:bodyPr>
          <a:lstStyle/>
          <a:p>
            <a:r>
              <a:rPr lang="en-US" sz="2200" kern="1200" dirty="0">
                <a:latin typeface="Helvetica" panose="020B0604020202020204" pitchFamily="34" charset="0"/>
                <a:cs typeface="Helvetica" panose="020B0604020202020204" pitchFamily="34" charset="0"/>
              </a:rPr>
              <a:t>Training to meet USDA Transitional Nutrition Standards</a:t>
            </a:r>
          </a:p>
          <a:p>
            <a:r>
              <a:rPr lang="en-US" sz="2200" dirty="0">
                <a:latin typeface="Helvetica" panose="020B0604020202020204" pitchFamily="34" charset="0"/>
                <a:cs typeface="Helvetica" panose="020B0604020202020204" pitchFamily="34" charset="0"/>
              </a:rPr>
              <a:t>Freshly prepared, locally procured, culturally inclusive</a:t>
            </a:r>
          </a:p>
          <a:p>
            <a:r>
              <a:rPr lang="en-US" sz="2200" kern="1200" dirty="0">
                <a:latin typeface="Helvetica" panose="020B0604020202020204" pitchFamily="34" charset="0"/>
                <a:cs typeface="Helvetica" panose="020B0604020202020204" pitchFamily="34" charset="0"/>
              </a:rPr>
              <a:t>Increase scratch cooking training and recipes</a:t>
            </a:r>
          </a:p>
          <a:p>
            <a:r>
              <a:rPr lang="en-US" sz="2200" dirty="0">
                <a:latin typeface="Helvetica" panose="020B0604020202020204" pitchFamily="34" charset="0"/>
                <a:cs typeface="Helvetica" panose="020B0604020202020204" pitchFamily="34" charset="0"/>
              </a:rPr>
              <a:t>Recruiting and retaining strong team members</a:t>
            </a:r>
            <a:endParaRPr lang="en-US" sz="2200" kern="1200" dirty="0">
              <a:latin typeface="Helvetica" panose="020B0604020202020204" pitchFamily="34" charset="0"/>
              <a:cs typeface="Helvetica" panose="020B0604020202020204" pitchFamily="34" charset="0"/>
            </a:endParaRPr>
          </a:p>
        </p:txBody>
      </p:sp>
      <p:pic>
        <p:nvPicPr>
          <p:cNvPr id="4" name="Content Placeholder 3" descr="Broccoli florets.">
            <a:extLst>
              <a:ext uri="{FF2B5EF4-FFF2-40B4-BE49-F238E27FC236}">
                <a16:creationId xmlns:a16="http://schemas.microsoft.com/office/drawing/2014/main" id="{341F3E61-87BB-2C1C-DFD2-95D64257F6CF}"/>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r="2787" b="5"/>
          <a:stretch/>
        </p:blipFill>
        <p:spPr>
          <a:xfrm>
            <a:off x="6394317" y="4"/>
            <a:ext cx="2757736" cy="2524633"/>
          </a:xfrm>
          <a:custGeom>
            <a:avLst/>
            <a:gdLst/>
            <a:ahLst/>
            <a:cxnLst/>
            <a:rect l="l" t="t" r="r" b="b"/>
            <a:pathLst>
              <a:path w="2757736" h="2524633">
                <a:moveTo>
                  <a:pt x="21123" y="0"/>
                </a:moveTo>
                <a:lnTo>
                  <a:pt x="2731055" y="0"/>
                </a:lnTo>
                <a:lnTo>
                  <a:pt x="2730838" y="5093"/>
                </a:lnTo>
                <a:cubicBezTo>
                  <a:pt x="2730487" y="45377"/>
                  <a:pt x="2732295" y="85646"/>
                  <a:pt x="2738658" y="125789"/>
                </a:cubicBezTo>
                <a:cubicBezTo>
                  <a:pt x="2756621" y="238377"/>
                  <a:pt x="2761924" y="352450"/>
                  <a:pt x="2754463" y="466085"/>
                </a:cubicBezTo>
                <a:cubicBezTo>
                  <a:pt x="2744150" y="620982"/>
                  <a:pt x="2730085" y="775628"/>
                  <a:pt x="2725799" y="930904"/>
                </a:cubicBezTo>
                <a:cubicBezTo>
                  <a:pt x="2721780" y="1082146"/>
                  <a:pt x="2734774" y="1233389"/>
                  <a:pt x="2744685" y="1383875"/>
                </a:cubicBezTo>
                <a:cubicBezTo>
                  <a:pt x="2759152" y="1603429"/>
                  <a:pt x="2748838" y="1823108"/>
                  <a:pt x="2739863" y="2042788"/>
                </a:cubicBezTo>
                <a:cubicBezTo>
                  <a:pt x="2736448" y="2125925"/>
                  <a:pt x="2737930" y="2209061"/>
                  <a:pt x="2740205" y="2292197"/>
                </a:cubicBezTo>
                <a:lnTo>
                  <a:pt x="2744484" y="2501376"/>
                </a:lnTo>
                <a:lnTo>
                  <a:pt x="2513574" y="2517337"/>
                </a:lnTo>
                <a:cubicBezTo>
                  <a:pt x="2415696" y="2521959"/>
                  <a:pt x="2317754" y="2524358"/>
                  <a:pt x="2219717" y="2524288"/>
                </a:cubicBezTo>
                <a:cubicBezTo>
                  <a:pt x="2139473" y="2526009"/>
                  <a:pt x="2059213" y="2521297"/>
                  <a:pt x="1979578" y="2510176"/>
                </a:cubicBezTo>
                <a:cubicBezTo>
                  <a:pt x="1865287" y="2491406"/>
                  <a:pt x="1749852" y="2477294"/>
                  <a:pt x="1633783" y="2489008"/>
                </a:cubicBezTo>
                <a:cubicBezTo>
                  <a:pt x="1553779" y="2497192"/>
                  <a:pt x="1473902" y="2501991"/>
                  <a:pt x="1393517" y="2501709"/>
                </a:cubicBezTo>
                <a:cubicBezTo>
                  <a:pt x="1208744" y="2501709"/>
                  <a:pt x="1023847" y="2500016"/>
                  <a:pt x="839074" y="2503543"/>
                </a:cubicBezTo>
                <a:cubicBezTo>
                  <a:pt x="674622" y="2506648"/>
                  <a:pt x="510804" y="2513421"/>
                  <a:pt x="346224" y="2496346"/>
                </a:cubicBezTo>
                <a:cubicBezTo>
                  <a:pt x="285491" y="2490066"/>
                  <a:pt x="224679" y="2485859"/>
                  <a:pt x="163814" y="2483127"/>
                </a:cubicBezTo>
                <a:lnTo>
                  <a:pt x="18517" y="2479653"/>
                </a:lnTo>
                <a:lnTo>
                  <a:pt x="18260" y="2465175"/>
                </a:lnTo>
                <a:cubicBezTo>
                  <a:pt x="17160" y="2423362"/>
                  <a:pt x="16458" y="2381580"/>
                  <a:pt x="22836" y="2339990"/>
                </a:cubicBezTo>
                <a:cubicBezTo>
                  <a:pt x="31895" y="2273000"/>
                  <a:pt x="32239" y="2205116"/>
                  <a:pt x="23857" y="2138036"/>
                </a:cubicBezTo>
                <a:cubicBezTo>
                  <a:pt x="8778" y="2011225"/>
                  <a:pt x="9721" y="1883023"/>
                  <a:pt x="26663" y="1756454"/>
                </a:cubicBezTo>
                <a:cubicBezTo>
                  <a:pt x="37125" y="1682587"/>
                  <a:pt x="43121" y="1606552"/>
                  <a:pt x="24367" y="1534088"/>
                </a:cubicBezTo>
                <a:cubicBezTo>
                  <a:pt x="-19775" y="1363773"/>
                  <a:pt x="5996" y="1193203"/>
                  <a:pt x="24367" y="1023781"/>
                </a:cubicBezTo>
                <a:cubicBezTo>
                  <a:pt x="35530" y="932794"/>
                  <a:pt x="35786" y="840798"/>
                  <a:pt x="25133" y="749747"/>
                </a:cubicBezTo>
                <a:cubicBezTo>
                  <a:pt x="6226" y="615268"/>
                  <a:pt x="2577" y="479090"/>
                  <a:pt x="14289" y="343797"/>
                </a:cubicBezTo>
                <a:cubicBezTo>
                  <a:pt x="24877" y="233188"/>
                  <a:pt x="35339" y="122324"/>
                  <a:pt x="22581" y="10822"/>
                </a:cubicBezTo>
                <a:close/>
              </a:path>
            </a:pathLst>
          </a:custGeom>
        </p:spPr>
      </p:pic>
      <p:pic>
        <p:nvPicPr>
          <p:cNvPr id="14" name="Picture 13" descr="Tomatoes.">
            <a:extLst>
              <a:ext uri="{FF2B5EF4-FFF2-40B4-BE49-F238E27FC236}">
                <a16:creationId xmlns:a16="http://schemas.microsoft.com/office/drawing/2014/main" id="{1FFCCBAD-008F-BA83-B2C5-D71A270083E4}"/>
              </a:ext>
            </a:extLst>
          </p:cNvPr>
          <p:cNvPicPr>
            <a:picLocks noChangeAspect="1"/>
          </p:cNvPicPr>
          <p:nvPr/>
        </p:nvPicPr>
        <p:blipFill rotWithShape="1">
          <a:blip r:embed="rId5">
            <a:extLst>
              <a:ext uri="{837473B0-CC2E-450A-ABE3-18F120FF3D39}">
                <a1611:picAttrSrcUrl xmlns:a1611="http://schemas.microsoft.com/office/drawing/2016/11/main" r:id="rId6"/>
              </a:ext>
            </a:extLst>
          </a:blip>
          <a:srcRect r="22178" b="-2"/>
          <a:stretch/>
        </p:blipFill>
        <p:spPr>
          <a:xfrm>
            <a:off x="9339374" y="1"/>
            <a:ext cx="2852627" cy="2520152"/>
          </a:xfrm>
          <a:custGeom>
            <a:avLst/>
            <a:gdLst/>
            <a:ahLst/>
            <a:cxnLst/>
            <a:rect l="l" t="t" r="r" b="b"/>
            <a:pathLst>
              <a:path w="2852627" h="2520152">
                <a:moveTo>
                  <a:pt x="10064" y="0"/>
                </a:moveTo>
                <a:lnTo>
                  <a:pt x="2852627" y="0"/>
                </a:lnTo>
                <a:lnTo>
                  <a:pt x="2852627" y="2486586"/>
                </a:lnTo>
                <a:lnTo>
                  <a:pt x="2722923" y="2488164"/>
                </a:lnTo>
                <a:cubicBezTo>
                  <a:pt x="2674488" y="2490004"/>
                  <a:pt x="2626073" y="2493170"/>
                  <a:pt x="2577690" y="2497898"/>
                </a:cubicBezTo>
                <a:cubicBezTo>
                  <a:pt x="2399458" y="2512970"/>
                  <a:pt x="2220528" y="2515143"/>
                  <a:pt x="2042042" y="2504390"/>
                </a:cubicBezTo>
                <a:cubicBezTo>
                  <a:pt x="1880764" y="2496911"/>
                  <a:pt x="1719740" y="2478563"/>
                  <a:pt x="1558080" y="2494228"/>
                </a:cubicBezTo>
                <a:cubicBezTo>
                  <a:pt x="1502460" y="2499592"/>
                  <a:pt x="1447854" y="2512575"/>
                  <a:pt x="1391850" y="2515538"/>
                </a:cubicBezTo>
                <a:cubicBezTo>
                  <a:pt x="1129488" y="2529651"/>
                  <a:pt x="868014" y="2508482"/>
                  <a:pt x="606540" y="2491124"/>
                </a:cubicBezTo>
                <a:cubicBezTo>
                  <a:pt x="511296" y="2484774"/>
                  <a:pt x="416054" y="2477012"/>
                  <a:pt x="320810" y="2494370"/>
                </a:cubicBezTo>
                <a:cubicBezTo>
                  <a:pt x="240438" y="2508129"/>
                  <a:pt x="158860" y="2510966"/>
                  <a:pt x="77878" y="2502837"/>
                </a:cubicBezTo>
                <a:lnTo>
                  <a:pt x="9154" y="2498029"/>
                </a:lnTo>
                <a:lnTo>
                  <a:pt x="8320" y="2462991"/>
                </a:lnTo>
                <a:cubicBezTo>
                  <a:pt x="6579" y="2338090"/>
                  <a:pt x="-9495" y="2212684"/>
                  <a:pt x="8320" y="2088414"/>
                </a:cubicBezTo>
                <a:cubicBezTo>
                  <a:pt x="37454" y="1869137"/>
                  <a:pt x="41459" y="1647554"/>
                  <a:pt x="20242" y="1427484"/>
                </a:cubicBezTo>
                <a:cubicBezTo>
                  <a:pt x="-386" y="1179282"/>
                  <a:pt x="-1860" y="930008"/>
                  <a:pt x="15822" y="681605"/>
                </a:cubicBezTo>
                <a:cubicBezTo>
                  <a:pt x="28413" y="497593"/>
                  <a:pt x="37789" y="313203"/>
                  <a:pt x="26537" y="128561"/>
                </a:cubicBezTo>
                <a:cubicBezTo>
                  <a:pt x="24327" y="93208"/>
                  <a:pt x="18400" y="58296"/>
                  <a:pt x="12757" y="23416"/>
                </a:cubicBezTo>
                <a:close/>
              </a:path>
            </a:pathLst>
          </a:custGeom>
        </p:spPr>
      </p:pic>
      <p:sp>
        <p:nvSpPr>
          <p:cNvPr id="64" name="sketch line">
            <a:extLst>
              <a:ext uri="{FF2B5EF4-FFF2-40B4-BE49-F238E27FC236}">
                <a16:creationId xmlns:a16="http://schemas.microsoft.com/office/drawing/2014/main" id="{BBECEAC1-4BBC-4815-B44E-D9B231A3F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520" y="260986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Potatoes.">
            <a:extLst>
              <a:ext uri="{FF2B5EF4-FFF2-40B4-BE49-F238E27FC236}">
                <a16:creationId xmlns:a16="http://schemas.microsoft.com/office/drawing/2014/main" id="{A4BC93AB-0AED-4D56-576D-5D70EE75F13E}"/>
              </a:ext>
            </a:extLst>
          </p:cNvPr>
          <p:cNvPicPr>
            <a:picLocks noChangeAspect="1"/>
          </p:cNvPicPr>
          <p:nvPr/>
        </p:nvPicPr>
        <p:blipFill rotWithShape="1">
          <a:blip r:embed="rId7">
            <a:extLst>
              <a:ext uri="{837473B0-CC2E-450A-ABE3-18F120FF3D39}">
                <a1611:picAttrSrcUrl xmlns:a1611="http://schemas.microsoft.com/office/drawing/2016/11/main" r:id="rId8"/>
              </a:ext>
            </a:extLst>
          </a:blip>
          <a:srcRect l="1553" r="1" b="1"/>
          <a:stretch/>
        </p:blipFill>
        <p:spPr>
          <a:xfrm>
            <a:off x="6388701" y="2716074"/>
            <a:ext cx="5803299" cy="4141924"/>
          </a:xfrm>
          <a:custGeom>
            <a:avLst/>
            <a:gdLst/>
            <a:ahLst/>
            <a:cxnLst/>
            <a:rect l="l" t="t" r="r" b="b"/>
            <a:pathLst>
              <a:path w="5803299" h="4141924">
                <a:moveTo>
                  <a:pt x="4086182" y="1329"/>
                </a:moveTo>
                <a:cubicBezTo>
                  <a:pt x="4156698" y="-1238"/>
                  <a:pt x="4227324" y="-85"/>
                  <a:pt x="4297823" y="4799"/>
                </a:cubicBezTo>
                <a:cubicBezTo>
                  <a:pt x="4587107" y="19899"/>
                  <a:pt x="4876647" y="16089"/>
                  <a:pt x="5166059" y="27661"/>
                </a:cubicBezTo>
                <a:cubicBezTo>
                  <a:pt x="5261555" y="31612"/>
                  <a:pt x="5356545" y="10444"/>
                  <a:pt x="5451787" y="9315"/>
                </a:cubicBezTo>
                <a:cubicBezTo>
                  <a:pt x="5565889" y="7904"/>
                  <a:pt x="5680275" y="12949"/>
                  <a:pt x="5794837" y="16636"/>
                </a:cubicBezTo>
                <a:lnTo>
                  <a:pt x="5803299" y="16810"/>
                </a:lnTo>
                <a:lnTo>
                  <a:pt x="5803299" y="4141924"/>
                </a:lnTo>
                <a:lnTo>
                  <a:pt x="25520" y="4141924"/>
                </a:lnTo>
                <a:lnTo>
                  <a:pt x="38276" y="3985509"/>
                </a:lnTo>
                <a:cubicBezTo>
                  <a:pt x="68779" y="3844294"/>
                  <a:pt x="65552" y="3697862"/>
                  <a:pt x="28835" y="3558127"/>
                </a:cubicBezTo>
                <a:cubicBezTo>
                  <a:pt x="-4463" y="3426468"/>
                  <a:pt x="-11352" y="3294426"/>
                  <a:pt x="21053" y="3161618"/>
                </a:cubicBezTo>
                <a:cubicBezTo>
                  <a:pt x="51646" y="3038188"/>
                  <a:pt x="50153" y="2908978"/>
                  <a:pt x="16716" y="2786288"/>
                </a:cubicBezTo>
                <a:cubicBezTo>
                  <a:pt x="9316" y="2754521"/>
                  <a:pt x="4787" y="2722155"/>
                  <a:pt x="3192" y="2689584"/>
                </a:cubicBezTo>
                <a:cubicBezTo>
                  <a:pt x="-6887" y="2570683"/>
                  <a:pt x="10081" y="2453440"/>
                  <a:pt x="24242" y="2335942"/>
                </a:cubicBezTo>
                <a:cubicBezTo>
                  <a:pt x="33683" y="2261054"/>
                  <a:pt x="48099" y="2185401"/>
                  <a:pt x="24242" y="2111279"/>
                </a:cubicBezTo>
                <a:cubicBezTo>
                  <a:pt x="7899" y="2059623"/>
                  <a:pt x="4264" y="2004791"/>
                  <a:pt x="13654" y="1951426"/>
                </a:cubicBezTo>
                <a:cubicBezTo>
                  <a:pt x="29486" y="1856713"/>
                  <a:pt x="32790" y="1760329"/>
                  <a:pt x="23477" y="1664761"/>
                </a:cubicBezTo>
                <a:cubicBezTo>
                  <a:pt x="17328" y="1601751"/>
                  <a:pt x="18272" y="1538243"/>
                  <a:pt x="26284" y="1475437"/>
                </a:cubicBezTo>
                <a:cubicBezTo>
                  <a:pt x="36872" y="1390981"/>
                  <a:pt x="53330" y="1304994"/>
                  <a:pt x="33300" y="1220284"/>
                </a:cubicBezTo>
                <a:cubicBezTo>
                  <a:pt x="1406" y="1085690"/>
                  <a:pt x="7785" y="951224"/>
                  <a:pt x="20543" y="815610"/>
                </a:cubicBezTo>
                <a:cubicBezTo>
                  <a:pt x="30111" y="714697"/>
                  <a:pt x="40700" y="612636"/>
                  <a:pt x="21563" y="510574"/>
                </a:cubicBezTo>
                <a:cubicBezTo>
                  <a:pt x="13335" y="463218"/>
                  <a:pt x="13335" y="414790"/>
                  <a:pt x="21563" y="367433"/>
                </a:cubicBezTo>
                <a:cubicBezTo>
                  <a:pt x="31514" y="303645"/>
                  <a:pt x="40955" y="240494"/>
                  <a:pt x="28197" y="176068"/>
                </a:cubicBezTo>
                <a:cubicBezTo>
                  <a:pt x="22584" y="148001"/>
                  <a:pt x="18374" y="119679"/>
                  <a:pt x="15439" y="91357"/>
                </a:cubicBezTo>
                <a:lnTo>
                  <a:pt x="13471" y="15444"/>
                </a:lnTo>
                <a:lnTo>
                  <a:pt x="161497" y="23093"/>
                </a:lnTo>
                <a:cubicBezTo>
                  <a:pt x="242184" y="25544"/>
                  <a:pt x="322886" y="25615"/>
                  <a:pt x="403652" y="21310"/>
                </a:cubicBezTo>
                <a:cubicBezTo>
                  <a:pt x="579090" y="9611"/>
                  <a:pt x="755048" y="12123"/>
                  <a:pt x="930155" y="28790"/>
                </a:cubicBezTo>
                <a:cubicBezTo>
                  <a:pt x="934727" y="29284"/>
                  <a:pt x="939871" y="27908"/>
                  <a:pt x="944744" y="27978"/>
                </a:cubicBezTo>
                <a:lnTo>
                  <a:pt x="944756" y="27986"/>
                </a:lnTo>
                <a:lnTo>
                  <a:pt x="949368" y="27641"/>
                </a:lnTo>
                <a:lnTo>
                  <a:pt x="981805" y="30065"/>
                </a:lnTo>
                <a:lnTo>
                  <a:pt x="983936" y="28984"/>
                </a:lnTo>
                <a:cubicBezTo>
                  <a:pt x="988825" y="29108"/>
                  <a:pt x="993905" y="30625"/>
                  <a:pt x="998603" y="30483"/>
                </a:cubicBezTo>
                <a:cubicBezTo>
                  <a:pt x="1047368" y="29496"/>
                  <a:pt x="1096133" y="30483"/>
                  <a:pt x="1144770" y="25121"/>
                </a:cubicBezTo>
                <a:cubicBezTo>
                  <a:pt x="1267037" y="10007"/>
                  <a:pt x="1390204" y="6041"/>
                  <a:pt x="1513043" y="13266"/>
                </a:cubicBezTo>
                <a:cubicBezTo>
                  <a:pt x="1691465" y="24557"/>
                  <a:pt x="1870141" y="31472"/>
                  <a:pt x="2048943" y="16089"/>
                </a:cubicBezTo>
                <a:cubicBezTo>
                  <a:pt x="2150537" y="7480"/>
                  <a:pt x="2252129" y="-1693"/>
                  <a:pt x="2353721" y="10161"/>
                </a:cubicBezTo>
                <a:cubicBezTo>
                  <a:pt x="2440545" y="21000"/>
                  <a:pt x="2528079" y="22750"/>
                  <a:pt x="2615195" y="15383"/>
                </a:cubicBezTo>
                <a:cubicBezTo>
                  <a:pt x="2710489" y="8045"/>
                  <a:pt x="2806139" y="8045"/>
                  <a:pt x="2901433" y="15383"/>
                </a:cubicBezTo>
                <a:cubicBezTo>
                  <a:pt x="2992739" y="21029"/>
                  <a:pt x="3084299" y="30483"/>
                  <a:pt x="3175351" y="20323"/>
                </a:cubicBezTo>
                <a:cubicBezTo>
                  <a:pt x="3303357" y="6210"/>
                  <a:pt x="3430983" y="10867"/>
                  <a:pt x="3558737" y="19476"/>
                </a:cubicBezTo>
                <a:cubicBezTo>
                  <a:pt x="3664265" y="26532"/>
                  <a:pt x="3770177" y="36834"/>
                  <a:pt x="3875197" y="20181"/>
                </a:cubicBezTo>
                <a:cubicBezTo>
                  <a:pt x="3945258" y="10183"/>
                  <a:pt x="4015665" y="3895"/>
                  <a:pt x="4086182" y="1329"/>
                </a:cubicBezTo>
                <a:close/>
              </a:path>
            </a:pathLst>
          </a:custGeom>
        </p:spPr>
      </p:pic>
    </p:spTree>
    <p:extLst>
      <p:ext uri="{BB962C8B-B14F-4D97-AF65-F5344CB8AC3E}">
        <p14:creationId xmlns:p14="http://schemas.microsoft.com/office/powerpoint/2010/main" val="96066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Rectangle 52">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90338" y="640080"/>
            <a:ext cx="3734014" cy="3566160"/>
          </a:xfrm>
        </p:spPr>
        <p:txBody>
          <a:bodyPr vert="horz" lIns="91440" tIns="45720" rIns="91440" bIns="45720" rtlCol="0" anchor="b">
            <a:normAutofit/>
          </a:bodyPr>
          <a:lstStyle/>
          <a:p>
            <a:r>
              <a:rPr lang="en-US" sz="5400" dirty="0">
                <a:latin typeface="Helvetica" panose="020B0604020202020204" pitchFamily="34" charset="0"/>
                <a:cs typeface="Helvetica" panose="020B0604020202020204" pitchFamily="34" charset="0"/>
              </a:rPr>
              <a:t>Harvest of the Month</a:t>
            </a:r>
          </a:p>
        </p:txBody>
      </p:sp>
      <p:sp>
        <p:nvSpPr>
          <p:cNvPr id="3" name="Content Placeholder 2"/>
          <p:cNvSpPr>
            <a:spLocks noGrp="1"/>
          </p:cNvSpPr>
          <p:nvPr>
            <p:ph sz="half" idx="1"/>
          </p:nvPr>
        </p:nvSpPr>
        <p:spPr>
          <a:xfrm>
            <a:off x="890339" y="4636008"/>
            <a:ext cx="3734014" cy="1572768"/>
          </a:xfrm>
        </p:spPr>
        <p:txBody>
          <a:bodyPr vert="horz" lIns="91440" tIns="45720" rIns="91440" bIns="45720" rtlCol="0">
            <a:normAutofit/>
          </a:bodyPr>
          <a:lstStyle/>
          <a:p>
            <a:r>
              <a:rPr lang="en-US" sz="2200" dirty="0">
                <a:latin typeface="Helvetica" panose="020B0604020202020204" pitchFamily="34" charset="0"/>
                <a:cs typeface="Helvetica" panose="020B0604020202020204" pitchFamily="34" charset="0"/>
              </a:rPr>
              <a:t>Increased consumption of seasonal, VA grown fresh produce</a:t>
            </a:r>
          </a:p>
        </p:txBody>
      </p:sp>
      <p:sp>
        <p:nvSpPr>
          <p:cNvPr id="6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Red, yellow, and green bell peppers.">
            <a:extLst>
              <a:ext uri="{FF2B5EF4-FFF2-40B4-BE49-F238E27FC236}">
                <a16:creationId xmlns:a16="http://schemas.microsoft.com/office/drawing/2014/main" id="{A65A58DB-FC62-E688-1C71-8CDF93F7B383}"/>
              </a:ext>
            </a:extLst>
          </p:cNvPr>
          <p:cNvPicPr>
            <a:picLocks noGrp="1" noChangeAspect="1"/>
          </p:cNvPicPr>
          <p:nvPr>
            <p:ph sz="half" idx="2"/>
          </p:nvPr>
        </p:nvPicPr>
        <p:blipFill rotWithShape="1">
          <a:blip r:embed="rId3">
            <a:extLst>
              <a:ext uri="{837473B0-CC2E-450A-ABE3-18F120FF3D39}">
                <a1611:picAttrSrcUrl xmlns:a1611="http://schemas.microsoft.com/office/drawing/2016/11/main" r:id="rId4"/>
              </a:ext>
            </a:extLst>
          </a:blip>
          <a:srcRect l="14019" r="1577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a:extLst>
              <a:ext uri="{FF2B5EF4-FFF2-40B4-BE49-F238E27FC236}">
                <a16:creationId xmlns:a16="http://schemas.microsoft.com/office/drawing/2014/main" id="{6E5ACE4D-EE04-2A0D-57E3-F1C1041979C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9065958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4777739"/>
            <a:ext cx="3418990" cy="1412119"/>
          </a:xfrm>
        </p:spPr>
        <p:txBody>
          <a:bodyPr vert="horz" lIns="91440" tIns="45720" rIns="91440" bIns="45720" rtlCol="0" anchor="ctr">
            <a:normAutofit/>
          </a:bodyPr>
          <a:lstStyle/>
          <a:p>
            <a:r>
              <a:rPr lang="en-US" sz="4800" dirty="0">
                <a:latin typeface="Helvetica" panose="020B0604020202020204" pitchFamily="34" charset="0"/>
                <a:cs typeface="Helvetica" panose="020B0604020202020204" pitchFamily="34" charset="0"/>
              </a:rPr>
              <a:t>Governor’s Scorecard</a:t>
            </a:r>
          </a:p>
        </p:txBody>
      </p:sp>
      <p:sp>
        <p:nvSpPr>
          <p:cNvPr id="3" name="Content Placeholder 2"/>
          <p:cNvSpPr>
            <a:spLocks noGrp="1"/>
          </p:cNvSpPr>
          <p:nvPr>
            <p:ph sz="half" idx="1"/>
          </p:nvPr>
        </p:nvSpPr>
        <p:spPr>
          <a:xfrm>
            <a:off x="4654294" y="4777739"/>
            <a:ext cx="6897626" cy="1399223"/>
          </a:xfrm>
        </p:spPr>
        <p:txBody>
          <a:bodyPr vert="horz" lIns="91440" tIns="45720" rIns="91440" bIns="45720" rtlCol="0" anchor="ctr">
            <a:normAutofit lnSpcReduction="10000"/>
          </a:bodyPr>
          <a:lstStyle/>
          <a:p>
            <a:pPr>
              <a:spcAft>
                <a:spcPts val="600"/>
              </a:spcAft>
            </a:pPr>
            <a:r>
              <a:rPr lang="en-US" sz="2200" dirty="0">
                <a:latin typeface="Helvetica" panose="020B0604020202020204" pitchFamily="34" charset="0"/>
                <a:cs typeface="Helvetica" panose="020B0604020202020204" pitchFamily="34" charset="0"/>
              </a:rPr>
              <a:t>Promote culture of health and wellness in VA schools</a:t>
            </a:r>
          </a:p>
          <a:p>
            <a:pPr>
              <a:spcAft>
                <a:spcPts val="600"/>
              </a:spcAft>
            </a:pPr>
            <a:r>
              <a:rPr lang="en-US" sz="2200" dirty="0">
                <a:latin typeface="Helvetica" panose="020B0604020202020204" pitchFamily="34" charset="0"/>
                <a:cs typeface="Helvetica" panose="020B0604020202020204" pitchFamily="34" charset="0"/>
              </a:rPr>
              <a:t>Three levels of superior performance: Gold, Silver, and Bronze</a:t>
            </a:r>
          </a:p>
        </p:txBody>
      </p:sp>
      <p:pic>
        <p:nvPicPr>
          <p:cNvPr id="5" name="Content Placeholder 4" descr="A group of people with a Governor's Scorecard banner."/>
          <p:cNvPicPr>
            <a:picLocks noGrp="1" noChangeAspect="1"/>
          </p:cNvPicPr>
          <p:nvPr>
            <p:ph sz="half" idx="2"/>
          </p:nvPr>
        </p:nvPicPr>
        <p:blipFill rotWithShape="1">
          <a:blip r:embed="rId3"/>
          <a:srcRect t="4860" b="24305"/>
          <a:stretch/>
        </p:blipFill>
        <p:spPr>
          <a:xfrm>
            <a:off x="20" y="11"/>
            <a:ext cx="12161520" cy="466344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76"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966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0E2F58BF-12E5-4B5A-AD25-4DAAA274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latin typeface="Helvetica" panose="020B0604020202020204" pitchFamily="34" charset="0"/>
                <a:cs typeface="Helvetica" panose="020B0604020202020204" pitchFamily="34" charset="0"/>
              </a:rPr>
              <a:t>Breakfast Initiatives</a:t>
            </a:r>
          </a:p>
        </p:txBody>
      </p:sp>
      <p:sp>
        <p:nvSpPr>
          <p:cNvPr id="3" name="Content Placeholder 2"/>
          <p:cNvSpPr>
            <a:spLocks noGrp="1"/>
          </p:cNvSpPr>
          <p:nvPr>
            <p:ph sz="half" idx="1"/>
          </p:nvPr>
        </p:nvSpPr>
        <p:spPr>
          <a:xfrm>
            <a:off x="477980" y="4872921"/>
            <a:ext cx="4379770" cy="1799341"/>
          </a:xfrm>
        </p:spPr>
        <p:txBody>
          <a:bodyPr vert="horz" lIns="91440" tIns="45720" rIns="91440" bIns="45720" rtlCol="0">
            <a:normAutofit/>
          </a:bodyPr>
          <a:lstStyle/>
          <a:p>
            <a:r>
              <a:rPr lang="en-US" sz="2200" dirty="0">
                <a:latin typeface="Helvetica" panose="020B0604020202020204" pitchFamily="34" charset="0"/>
                <a:cs typeface="Helvetica" panose="020B0604020202020204" pitchFamily="34" charset="0"/>
              </a:rPr>
              <a:t>Breakfast Club</a:t>
            </a:r>
          </a:p>
          <a:p>
            <a:r>
              <a:rPr lang="en-US" sz="2200" dirty="0">
                <a:latin typeface="Helvetica" panose="020B0604020202020204" pitchFamily="34" charset="0"/>
                <a:cs typeface="Helvetica" panose="020B0604020202020204" pitchFamily="34" charset="0"/>
              </a:rPr>
              <a:t>Nutrition and equity</a:t>
            </a:r>
          </a:p>
          <a:p>
            <a:pPr>
              <a:lnSpc>
                <a:spcPct val="110000"/>
              </a:lnSpc>
            </a:pPr>
            <a:r>
              <a:rPr lang="en-US" sz="2200" dirty="0">
                <a:latin typeface="Helvetica" panose="020B0604020202020204" pitchFamily="34" charset="0"/>
                <a:cs typeface="Helvetica" panose="020B0604020202020204" pitchFamily="34" charset="0"/>
              </a:rPr>
              <a:t>Improve nutritional quality and increase participation</a:t>
            </a:r>
          </a:p>
        </p:txBody>
      </p:sp>
      <p:sp>
        <p:nvSpPr>
          <p:cNvPr id="45" name="!!accent">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7" name="Rectangle 4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5" name="Content Placeholder 4" descr="A fruit and yogurt parfait with granola on the side.">
            <a:extLst>
              <a:ext uri="{FF2B5EF4-FFF2-40B4-BE49-F238E27FC236}">
                <a16:creationId xmlns:a16="http://schemas.microsoft.com/office/drawing/2014/main" id="{B5CD120B-55CB-7FDF-D454-BE8B56B4DB50}"/>
              </a:ext>
            </a:extLst>
          </p:cNvPr>
          <p:cNvPicPr>
            <a:picLocks noGrp="1" noChangeAspect="1"/>
          </p:cNvPicPr>
          <p:nvPr>
            <p:ph sz="half" idx="2"/>
          </p:nvPr>
        </p:nvPicPr>
        <p:blipFill>
          <a:blip r:embed="rId3"/>
          <a:stretch>
            <a:fillRect/>
          </a:stretch>
        </p:blipFill>
        <p:spPr>
          <a:xfrm>
            <a:off x="6172200" y="2277341"/>
            <a:ext cx="5181600" cy="3447906"/>
          </a:xfrm>
        </p:spPr>
      </p:pic>
    </p:spTree>
    <p:extLst>
      <p:ext uri="{BB962C8B-B14F-4D97-AF65-F5344CB8AC3E}">
        <p14:creationId xmlns:p14="http://schemas.microsoft.com/office/powerpoint/2010/main" val="3463091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 name="Rectangle 6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anchor="b">
            <a:normAutofit fontScale="90000"/>
          </a:bodyPr>
          <a:lstStyle/>
          <a:p>
            <a:r>
              <a:rPr lang="en-US" sz="5000" dirty="0">
                <a:latin typeface="Helvetica" panose="020B0604020202020204" pitchFamily="34" charset="0"/>
                <a:cs typeface="Helvetica" panose="020B0604020202020204" pitchFamily="34" charset="0"/>
              </a:rPr>
              <a:t>Virginia Food for Virginia Kids</a:t>
            </a:r>
          </a:p>
        </p:txBody>
      </p:sp>
      <p:sp>
        <p:nvSpPr>
          <p:cNvPr id="6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26">
            <a:extLst>
              <a:ext uri="{FF2B5EF4-FFF2-40B4-BE49-F238E27FC236}">
                <a16:creationId xmlns:a16="http://schemas.microsoft.com/office/drawing/2014/main" id="{C7A50BF5-1FB1-DC7B-5066-A38875980FF2}"/>
              </a:ext>
            </a:extLst>
          </p:cNvPr>
          <p:cNvSpPr>
            <a:spLocks noGrp="1"/>
          </p:cNvSpPr>
          <p:nvPr>
            <p:ph idx="1"/>
          </p:nvPr>
        </p:nvSpPr>
        <p:spPr>
          <a:xfrm>
            <a:off x="640080" y="2872899"/>
            <a:ext cx="4243589" cy="3320668"/>
          </a:xfrm>
        </p:spPr>
        <p:txBody>
          <a:bodyPr>
            <a:normAutofit/>
          </a:bodyPr>
          <a:lstStyle/>
          <a:p>
            <a:r>
              <a:rPr lang="en-US" sz="2200" dirty="0">
                <a:latin typeface="Helvetica" panose="020B0604020202020204" pitchFamily="34" charset="0"/>
                <a:cs typeface="Helvetica" panose="020B0604020202020204" pitchFamily="34" charset="0"/>
              </a:rPr>
              <a:t>Equitable access</a:t>
            </a:r>
          </a:p>
          <a:p>
            <a:r>
              <a:rPr lang="en-US" sz="2200" dirty="0">
                <a:latin typeface="Helvetica" panose="020B0604020202020204" pitchFamily="34" charset="0"/>
                <a:cs typeface="Helvetica" panose="020B0604020202020204" pitchFamily="34" charset="0"/>
              </a:rPr>
              <a:t>Good, healthy, VA goods in school and community meals programs</a:t>
            </a:r>
          </a:p>
        </p:txBody>
      </p:sp>
      <p:pic>
        <p:nvPicPr>
          <p:cNvPr id="5" name="Picture 4" descr="A group of children with their thumbs up.">
            <a:extLst>
              <a:ext uri="{FF2B5EF4-FFF2-40B4-BE49-F238E27FC236}">
                <a16:creationId xmlns:a16="http://schemas.microsoft.com/office/drawing/2014/main" id="{E3E05F56-3962-271A-3570-E7D22B12BDD3}"/>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4546" r="1850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Picture 6">
            <a:extLst>
              <a:ext uri="{FF2B5EF4-FFF2-40B4-BE49-F238E27FC236}">
                <a16:creationId xmlns:a16="http://schemas.microsoft.com/office/drawing/2014/main" id="{E6242212-6761-7B95-2213-C6348EB85FB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5780287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7981" y="1122363"/>
            <a:ext cx="4023360" cy="3204134"/>
          </a:xfrm>
        </p:spPr>
        <p:txBody>
          <a:bodyPr vert="horz" lIns="91440" tIns="45720" rIns="91440" bIns="45720" rtlCol="0" anchor="b">
            <a:normAutofit/>
          </a:bodyPr>
          <a:lstStyle/>
          <a:p>
            <a:r>
              <a:rPr lang="en-US" sz="4800" kern="1200" dirty="0">
                <a:solidFill>
                  <a:schemeClr val="tx1"/>
                </a:solidFill>
                <a:latin typeface="Helvetica" panose="020B0604020202020204" pitchFamily="34" charset="0"/>
                <a:cs typeface="Helvetica" panose="020B0604020202020204" pitchFamily="34" charset="0"/>
              </a:rPr>
              <a:t>Virginia Food for Virginia Kids</a:t>
            </a:r>
          </a:p>
        </p:txBody>
      </p:sp>
      <p:sp>
        <p:nvSpPr>
          <p:cNvPr id="3" name="Content Placeholder 2"/>
          <p:cNvSpPr>
            <a:spLocks noGrp="1"/>
          </p:cNvSpPr>
          <p:nvPr>
            <p:ph sz="half" idx="1"/>
          </p:nvPr>
        </p:nvSpPr>
        <p:spPr>
          <a:xfrm>
            <a:off x="477980" y="4872922"/>
            <a:ext cx="4336907" cy="1670753"/>
          </a:xfrm>
        </p:spPr>
        <p:txBody>
          <a:bodyPr vert="horz" lIns="91440" tIns="45720" rIns="91440" bIns="45720" rtlCol="0">
            <a:normAutofit fontScale="62500" lnSpcReduction="20000"/>
          </a:bodyPr>
          <a:lstStyle/>
          <a:p>
            <a:pPr>
              <a:lnSpc>
                <a:spcPct val="120000"/>
              </a:lnSpc>
            </a:pPr>
            <a:r>
              <a:rPr lang="en-US" kern="1200" dirty="0">
                <a:solidFill>
                  <a:schemeClr val="tx1"/>
                </a:solidFill>
                <a:latin typeface="Helvetica" panose="020B0604020202020204" pitchFamily="34" charset="0"/>
                <a:cs typeface="Helvetica" panose="020B0604020202020204" pitchFamily="34" charset="0"/>
              </a:rPr>
              <a:t>Increase scratch cooking</a:t>
            </a:r>
          </a:p>
          <a:p>
            <a:pPr>
              <a:lnSpc>
                <a:spcPct val="120000"/>
              </a:lnSpc>
            </a:pPr>
            <a:r>
              <a:rPr lang="en-US" dirty="0">
                <a:latin typeface="Helvetica" panose="020B0604020202020204" pitchFamily="34" charset="0"/>
                <a:cs typeface="Helvetica" panose="020B0604020202020204" pitchFamily="34" charset="0"/>
              </a:rPr>
              <a:t>More fresh, local, and culturally inclusive meals</a:t>
            </a:r>
          </a:p>
          <a:p>
            <a:pPr>
              <a:lnSpc>
                <a:spcPct val="120000"/>
              </a:lnSpc>
            </a:pPr>
            <a:r>
              <a:rPr lang="en-US" kern="1200" dirty="0">
                <a:solidFill>
                  <a:schemeClr val="tx1"/>
                </a:solidFill>
                <a:latin typeface="Helvetica" panose="020B0604020202020204" pitchFamily="34" charset="0"/>
                <a:cs typeface="Helvetica" panose="020B0604020202020204" pitchFamily="34" charset="0"/>
              </a:rPr>
              <a:t>Bolster the school nutrition workforce</a:t>
            </a:r>
          </a:p>
        </p:txBody>
      </p:sp>
      <p:sp>
        <p:nvSpPr>
          <p:cNvPr id="49" name="Rectangle 4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5" name="Content Placeholder 4" descr="A group of people holding a sign and pom poms.">
            <a:extLst>
              <a:ext uri="{FF2B5EF4-FFF2-40B4-BE49-F238E27FC236}">
                <a16:creationId xmlns:a16="http://schemas.microsoft.com/office/drawing/2014/main" id="{1C4C9863-9489-FA33-3358-0EC059352C22}"/>
              </a:ext>
            </a:extLst>
          </p:cNvPr>
          <p:cNvPicPr>
            <a:picLocks noGrp="1" noChangeAspect="1"/>
          </p:cNvPicPr>
          <p:nvPr>
            <p:ph sz="half" idx="2"/>
          </p:nvPr>
        </p:nvPicPr>
        <p:blipFill>
          <a:blip r:embed="rId3"/>
          <a:stretch>
            <a:fillRect/>
          </a:stretch>
        </p:blipFill>
        <p:spPr>
          <a:xfrm>
            <a:off x="6172200" y="2058194"/>
            <a:ext cx="5181600" cy="3886200"/>
          </a:xfrm>
        </p:spPr>
      </p:pic>
    </p:spTree>
    <p:extLst>
      <p:ext uri="{BB962C8B-B14F-4D97-AF65-F5344CB8AC3E}">
        <p14:creationId xmlns:p14="http://schemas.microsoft.com/office/powerpoint/2010/main" val="4251805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5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Shape 6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vert="horz" lIns="91440" tIns="45720" rIns="91440" bIns="45720" rtlCol="0">
            <a:normAutofit/>
          </a:bodyPr>
          <a:lstStyle/>
          <a:p>
            <a:r>
              <a:rPr lang="en-US" kern="1200" dirty="0">
                <a:solidFill>
                  <a:srgbClr val="FFFFFF"/>
                </a:solidFill>
                <a:latin typeface="Helvetica" panose="020B0604020202020204" pitchFamily="34" charset="0"/>
                <a:cs typeface="Helvetica" panose="020B0604020202020204" pitchFamily="34" charset="0"/>
              </a:rPr>
              <a:t>Virginia Food for Virginia Kids</a:t>
            </a:r>
          </a:p>
        </p:txBody>
      </p:sp>
      <p:sp>
        <p:nvSpPr>
          <p:cNvPr id="64" name="Arc 6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 name="Content Placeholder 27">
            <a:extLst>
              <a:ext uri="{FF2B5EF4-FFF2-40B4-BE49-F238E27FC236}">
                <a16:creationId xmlns:a16="http://schemas.microsoft.com/office/drawing/2014/main" id="{1B7E2D4B-D1EC-CF30-7BF5-14A4D47F41F5}"/>
              </a:ext>
            </a:extLst>
          </p:cNvPr>
          <p:cNvSpPr>
            <a:spLocks noGrp="1"/>
          </p:cNvSpPr>
          <p:nvPr>
            <p:ph idx="1"/>
          </p:nvPr>
        </p:nvSpPr>
        <p:spPr>
          <a:xfrm>
            <a:off x="4447308" y="591344"/>
            <a:ext cx="6906491" cy="5585619"/>
          </a:xfrm>
        </p:spPr>
        <p:txBody>
          <a:bodyPr anchor="ctr">
            <a:normAutofit/>
          </a:bodyPr>
          <a:lstStyle/>
          <a:p>
            <a:pPr marL="0" indent="0">
              <a:buNone/>
            </a:pPr>
            <a:r>
              <a:rPr lang="en-US" kern="1200" baseline="0" dirty="0">
                <a:effectLst/>
                <a:latin typeface="Helvetica" panose="020B0604020202020204" pitchFamily="34" charset="0"/>
                <a:cs typeface="Helvetica" panose="020B0604020202020204" pitchFamily="34" charset="0"/>
              </a:rPr>
              <a:t>VDOE-SNP provides support</a:t>
            </a:r>
          </a:p>
          <a:p>
            <a:pPr lvl="1"/>
            <a:r>
              <a:rPr lang="en-US" dirty="0">
                <a:latin typeface="Helvetica" panose="020B0604020202020204" pitchFamily="34" charset="0"/>
                <a:cs typeface="Helvetica" panose="020B0604020202020204" pitchFamily="34" charset="0"/>
              </a:rPr>
              <a:t>Assessments</a:t>
            </a:r>
          </a:p>
          <a:p>
            <a:pPr lvl="1"/>
            <a:r>
              <a:rPr lang="en-US" dirty="0">
                <a:latin typeface="Helvetica" panose="020B0604020202020204" pitchFamily="34" charset="0"/>
                <a:cs typeface="Helvetica" panose="020B0604020202020204" pitchFamily="34" charset="0"/>
              </a:rPr>
              <a:t>Training</a:t>
            </a:r>
          </a:p>
          <a:p>
            <a:pPr lvl="1"/>
            <a:r>
              <a:rPr lang="en-US" dirty="0">
                <a:latin typeface="Helvetica" panose="020B0604020202020204" pitchFamily="34" charset="0"/>
                <a:cs typeface="Helvetica" panose="020B0604020202020204" pitchFamily="34" charset="0"/>
              </a:rPr>
              <a:t>Planning</a:t>
            </a:r>
          </a:p>
          <a:p>
            <a:pPr lvl="1"/>
            <a:r>
              <a:rPr lang="en-US" dirty="0">
                <a:latin typeface="Helvetica" panose="020B0604020202020204" pitchFamily="34" charset="0"/>
                <a:cs typeface="Helvetica" panose="020B0604020202020204" pitchFamily="34" charset="0"/>
              </a:rPr>
              <a:t>Technical assistance</a:t>
            </a:r>
          </a:p>
          <a:p>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518119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anchor="b">
            <a:normAutofit fontScale="90000"/>
          </a:bodyPr>
          <a:lstStyle/>
          <a:p>
            <a:r>
              <a:rPr lang="en-US" sz="5000" dirty="0">
                <a:latin typeface="Helvetica" panose="020B0604020202020204" pitchFamily="34" charset="0"/>
                <a:cs typeface="Helvetica" panose="020B0604020202020204" pitchFamily="34" charset="0"/>
              </a:rPr>
              <a:t>Virginia Food for Virginia Kids</a:t>
            </a:r>
          </a:p>
        </p:txBody>
      </p:sp>
      <p:sp>
        <p:nvSpPr>
          <p:cNvPr id="4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0">
            <a:extLst>
              <a:ext uri="{FF2B5EF4-FFF2-40B4-BE49-F238E27FC236}">
                <a16:creationId xmlns:a16="http://schemas.microsoft.com/office/drawing/2014/main" id="{1132CA1A-313F-6746-F0D7-AF9616ADA51A}"/>
              </a:ext>
            </a:extLst>
          </p:cNvPr>
          <p:cNvSpPr>
            <a:spLocks noGrp="1"/>
          </p:cNvSpPr>
          <p:nvPr>
            <p:ph idx="1"/>
          </p:nvPr>
        </p:nvSpPr>
        <p:spPr>
          <a:xfrm>
            <a:off x="640080" y="2872899"/>
            <a:ext cx="4243589" cy="3320668"/>
          </a:xfrm>
        </p:spPr>
        <p:txBody>
          <a:bodyPr>
            <a:normAutofit/>
          </a:bodyPr>
          <a:lstStyle/>
          <a:p>
            <a:pPr>
              <a:lnSpc>
                <a:spcPct val="100000"/>
              </a:lnSpc>
            </a:pPr>
            <a:r>
              <a:rPr lang="en-US" sz="2200" dirty="0">
                <a:latin typeface="Helvetica" panose="020B0604020202020204" pitchFamily="34" charset="0"/>
                <a:cs typeface="Helvetica" panose="020B0604020202020204" pitchFamily="34" charset="0"/>
              </a:rPr>
              <a:t>Workforce development initiatives with local, statewide, and national partners</a:t>
            </a:r>
          </a:p>
        </p:txBody>
      </p:sp>
      <p:pic>
        <p:nvPicPr>
          <p:cNvPr id="4" name="Picture 3" descr="A kitchen staff member slicing carrots on a cutting board in a large commercial kitchen.">
            <a:extLst>
              <a:ext uri="{FF2B5EF4-FFF2-40B4-BE49-F238E27FC236}">
                <a16:creationId xmlns:a16="http://schemas.microsoft.com/office/drawing/2014/main" id="{BE4623A7-72A0-0CC8-DA34-F20F1ADEB5CE}"/>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4664" r="22615"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TextBox 4">
            <a:extLst>
              <a:ext uri="{FF2B5EF4-FFF2-40B4-BE49-F238E27FC236}">
                <a16:creationId xmlns:a16="http://schemas.microsoft.com/office/drawing/2014/main" id="{551DD304-2D2E-462F-F187-03F8377312FA}"/>
              </a:ext>
            </a:extLst>
          </p:cNvPr>
          <p:cNvSpPr txBox="1"/>
          <p:nvPr/>
        </p:nvSpPr>
        <p:spPr>
          <a:xfrm>
            <a:off x="9751909" y="6657945"/>
            <a:ext cx="244009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literacylearningonline.blogspot.com/2009/04/workplace-health-and-safety-fix-hazard.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pic>
        <p:nvPicPr>
          <p:cNvPr id="6" name="Picture 5">
            <a:extLst>
              <a:ext uri="{FF2B5EF4-FFF2-40B4-BE49-F238E27FC236}">
                <a16:creationId xmlns:a16="http://schemas.microsoft.com/office/drawing/2014/main" id="{D14D76C9-10FE-3B88-DD7F-CB97AE2A9CB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1477868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vert="horz" lIns="91440" tIns="45720" rIns="91440" bIns="45720" rtlCol="0" anchor="ctr">
            <a:normAutofit/>
          </a:bodyPr>
          <a:lstStyle/>
          <a:p>
            <a:r>
              <a:rPr lang="en-US" sz="5400" kern="1200" dirty="0">
                <a:solidFill>
                  <a:schemeClr val="tx1"/>
                </a:solidFill>
                <a:latin typeface="Helvetica" panose="020B0604020202020204" pitchFamily="34" charset="0"/>
                <a:ea typeface="Tahoma" panose="020B0604030504040204" pitchFamily="34" charset="0"/>
                <a:cs typeface="Helvetica" panose="020B0604020202020204" pitchFamily="34" charset="0"/>
              </a:rPr>
              <a:t>Additional Funding</a:t>
            </a:r>
          </a:p>
        </p:txBody>
      </p:sp>
      <p:sp>
        <p:nvSpPr>
          <p:cNvPr id="46"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8">
            <a:extLst>
              <a:ext uri="{FF2B5EF4-FFF2-40B4-BE49-F238E27FC236}">
                <a16:creationId xmlns:a16="http://schemas.microsoft.com/office/drawing/2014/main" id="{00983834-E6BA-DA28-01EA-A9E689FF7DAD}"/>
              </a:ext>
            </a:extLst>
          </p:cNvPr>
          <p:cNvSpPr>
            <a:spLocks noGrp="1"/>
          </p:cNvSpPr>
          <p:nvPr>
            <p:ph sz="half" idx="2"/>
          </p:nvPr>
        </p:nvSpPr>
        <p:spPr>
          <a:xfrm>
            <a:off x="5126418" y="552091"/>
            <a:ext cx="6224335" cy="5431536"/>
          </a:xfrm>
        </p:spPr>
        <p:txBody>
          <a:bodyPr vert="horz" lIns="91440" tIns="45720" rIns="91440" bIns="45720" rtlCol="0" anchor="ctr">
            <a:normAutofit/>
          </a:bodyPr>
          <a:lstStyle/>
          <a:p>
            <a:pPr marL="342900" marR="0" lvl="0" fontAlgn="base">
              <a:spcBef>
                <a:spcPts val="0"/>
              </a:spcBef>
              <a:spcAft>
                <a:spcPts val="600"/>
              </a:spcAft>
              <a:buFont typeface="Arial" panose="020B0604020202020204" pitchFamily="34" charset="0"/>
              <a:buChar char="•"/>
            </a:pPr>
            <a:r>
              <a:rPr lang="en-US" sz="2200" dirty="0">
                <a:effectLst/>
                <a:latin typeface="Helvetica" panose="020B0604020202020204" pitchFamily="34" charset="0"/>
                <a:ea typeface="Tahoma" panose="020B0604030504040204" pitchFamily="34" charset="0"/>
                <a:cs typeface="Helvetica" panose="020B0604020202020204" pitchFamily="34" charset="0"/>
              </a:rPr>
              <a:t>Supply Chain Assistance Funds</a:t>
            </a:r>
          </a:p>
          <a:p>
            <a:pPr marL="800100" lvl="1" fontAlgn="base">
              <a:spcBef>
                <a:spcPts val="0"/>
              </a:spcBef>
              <a:spcAft>
                <a:spcPts val="600"/>
              </a:spcAft>
              <a:buFont typeface="Arial" panose="020B0604020202020204" pitchFamily="34" charset="0"/>
              <a:buChar char="•"/>
            </a:pPr>
            <a:r>
              <a:rPr lang="en-US" sz="2200" dirty="0">
                <a:effectLst/>
                <a:latin typeface="Helvetica" panose="020B0604020202020204" pitchFamily="34" charset="0"/>
                <a:ea typeface="Tahoma" panose="020B0604030504040204" pitchFamily="34" charset="0"/>
                <a:cs typeface="Helvetica" panose="020B0604020202020204" pitchFamily="34" charset="0"/>
              </a:rPr>
              <a:t>10% held back to purchase local food for school divisions via Centralized Local Procurement Pilot Program</a:t>
            </a:r>
          </a:p>
          <a:p>
            <a:pPr marL="342900" marR="0" lvl="0" fontAlgn="base">
              <a:spcBef>
                <a:spcPts val="0"/>
              </a:spcBef>
              <a:spcAft>
                <a:spcPts val="600"/>
              </a:spcAft>
              <a:buFont typeface="Arial" panose="020B0604020202020204" pitchFamily="34" charset="0"/>
              <a:buChar char="•"/>
            </a:pPr>
            <a:r>
              <a:rPr lang="en-US" sz="2200" dirty="0">
                <a:effectLst/>
                <a:latin typeface="Helvetica" panose="020B0604020202020204" pitchFamily="34" charset="0"/>
                <a:ea typeface="Tahoma" panose="020B0604030504040204" pitchFamily="34" charset="0"/>
                <a:cs typeface="Helvetica" panose="020B0604020202020204" pitchFamily="34" charset="0"/>
              </a:rPr>
              <a:t>P-EBT administration funds</a:t>
            </a:r>
          </a:p>
        </p:txBody>
      </p:sp>
      <p:pic>
        <p:nvPicPr>
          <p:cNvPr id="5" name="Picture 4">
            <a:extLst>
              <a:ext uri="{FF2B5EF4-FFF2-40B4-BE49-F238E27FC236}">
                <a16:creationId xmlns:a16="http://schemas.microsoft.com/office/drawing/2014/main" id="{2A2E6F8D-88ED-05E8-0DE9-8ECA61C896E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16486785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838199" y="1093788"/>
            <a:ext cx="10506455" cy="2967208"/>
          </a:xfrm>
        </p:spPr>
        <p:txBody>
          <a:bodyPr vert="horz" lIns="91440" tIns="45720" rIns="91440" bIns="45720" rtlCol="0" anchor="b">
            <a:normAutofit/>
          </a:bodyPr>
          <a:lstStyle/>
          <a:p>
            <a:r>
              <a:rPr lang="en-US" sz="6800" kern="1200" dirty="0">
                <a:solidFill>
                  <a:schemeClr val="tx1"/>
                </a:solidFill>
                <a:latin typeface="Helvetica" panose="020B0604020202020204" pitchFamily="34" charset="0"/>
                <a:cs typeface="Helvetica" panose="020B0604020202020204" pitchFamily="34" charset="0"/>
              </a:rPr>
              <a:t>2022 Team Nutrition Training Grant</a:t>
            </a:r>
          </a:p>
        </p:txBody>
      </p:sp>
      <p:sp>
        <p:nvSpPr>
          <p:cNvPr id="12" name="Rectangle 11">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7F176F75-7F25-784D-74F6-518D1B981A4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631096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6804CCDD-88C7-4B43-A381-F2D8DAF62B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2648" y="365124"/>
            <a:ext cx="5221224" cy="2066544"/>
          </a:xfrm>
        </p:spPr>
        <p:txBody>
          <a:bodyPr vert="horz" lIns="91440" tIns="45720" rIns="91440" bIns="45720" rtlCol="0" anchor="b">
            <a:normAutofit/>
          </a:bodyPr>
          <a:lstStyle/>
          <a:p>
            <a:r>
              <a:rPr lang="en-US" sz="5400" kern="1200" dirty="0">
                <a:latin typeface="Helvetica" panose="020B0604020202020204" pitchFamily="34" charset="0"/>
                <a:cs typeface="Helvetica" panose="020B0604020202020204" pitchFamily="34" charset="0"/>
              </a:rPr>
              <a:t>Director Training</a:t>
            </a:r>
          </a:p>
        </p:txBody>
      </p:sp>
      <p:sp>
        <p:nvSpPr>
          <p:cNvPr id="23" name="sketch line">
            <a:extLst>
              <a:ext uri="{FF2B5EF4-FFF2-40B4-BE49-F238E27FC236}">
                <a16:creationId xmlns:a16="http://schemas.microsoft.com/office/drawing/2014/main" id="{BBECEAC1-4BBC-4815-B44E-D9B231A3F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520" y="260986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1AB3BB0-7E8A-684F-7FA7-CD6F6690CE3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2013" y="6021782"/>
            <a:ext cx="3435626" cy="703783"/>
          </a:xfrm>
          <a:prstGeom prst="rect">
            <a:avLst/>
          </a:prstGeom>
        </p:spPr>
      </p:pic>
      <p:sp>
        <p:nvSpPr>
          <p:cNvPr id="17" name="Content Placeholder 29">
            <a:extLst>
              <a:ext uri="{FF2B5EF4-FFF2-40B4-BE49-F238E27FC236}">
                <a16:creationId xmlns:a16="http://schemas.microsoft.com/office/drawing/2014/main" id="{8220376B-24A1-8251-F70C-A85D7064A3FB}"/>
              </a:ext>
            </a:extLst>
          </p:cNvPr>
          <p:cNvSpPr>
            <a:spLocks noGrp="1"/>
          </p:cNvSpPr>
          <p:nvPr>
            <p:ph idx="1"/>
          </p:nvPr>
        </p:nvSpPr>
        <p:spPr>
          <a:xfrm>
            <a:off x="612648" y="2908005"/>
            <a:ext cx="5295015" cy="3268957"/>
          </a:xfrm>
        </p:spPr>
        <p:txBody>
          <a:bodyPr>
            <a:normAutofit/>
          </a:bodyPr>
          <a:lstStyle/>
          <a:p>
            <a:r>
              <a:rPr lang="en-US" dirty="0">
                <a:latin typeface="Helvetica" panose="020B0604020202020204" pitchFamily="34" charset="0"/>
                <a:cs typeface="Helvetica" panose="020B0604020202020204" pitchFamily="34" charset="0"/>
              </a:rPr>
              <a:t>18 virtual  webinars</a:t>
            </a:r>
          </a:p>
          <a:p>
            <a:r>
              <a:rPr lang="en-US" dirty="0">
                <a:latin typeface="Helvetica" panose="020B0604020202020204" pitchFamily="34" charset="0"/>
                <a:cs typeface="Helvetica" panose="020B0604020202020204" pitchFamily="34" charset="0"/>
              </a:rPr>
              <a:t>2 full days of in-person trainings in 2023 and 2024</a:t>
            </a:r>
          </a:p>
        </p:txBody>
      </p:sp>
      <p:pic>
        <p:nvPicPr>
          <p:cNvPr id="4" name="Picture 3" descr="A large group of people in a school cafeteria holding up a Kale Yeah sign and pom poms.">
            <a:extLst>
              <a:ext uri="{FF2B5EF4-FFF2-40B4-BE49-F238E27FC236}">
                <a16:creationId xmlns:a16="http://schemas.microsoft.com/office/drawing/2014/main" id="{51FE3A08-C485-BAE8-3635-40336ACC2E16}"/>
              </a:ext>
            </a:extLst>
          </p:cNvPr>
          <p:cNvPicPr>
            <a:picLocks noChangeAspect="1"/>
          </p:cNvPicPr>
          <p:nvPr/>
        </p:nvPicPr>
        <p:blipFill>
          <a:blip r:embed="rId4"/>
          <a:stretch>
            <a:fillRect/>
          </a:stretch>
        </p:blipFill>
        <p:spPr>
          <a:xfrm rot="10800000">
            <a:off x="6080349" y="1492737"/>
            <a:ext cx="6028315" cy="4529045"/>
          </a:xfrm>
          <a:prstGeom prst="rect">
            <a:avLst/>
          </a:prstGeom>
        </p:spPr>
      </p:pic>
    </p:spTree>
    <p:extLst>
      <p:ext uri="{BB962C8B-B14F-4D97-AF65-F5344CB8AC3E}">
        <p14:creationId xmlns:p14="http://schemas.microsoft.com/office/powerpoint/2010/main" val="13136584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91440" tIns="45720" rIns="91440" bIns="45720" rtlCol="0" anchor="b">
            <a:normAutofit/>
          </a:bodyPr>
          <a:lstStyle/>
          <a:p>
            <a:r>
              <a:rPr lang="en-US" sz="5400" kern="1200" dirty="0">
                <a:latin typeface="Helvetica" panose="020B0604020202020204" pitchFamily="34" charset="0"/>
                <a:cs typeface="Helvetica" panose="020B0604020202020204" pitchFamily="34" charset="0"/>
              </a:rPr>
              <a:t>Cafeteria Manager Training</a:t>
            </a:r>
          </a:p>
        </p:txBody>
      </p:sp>
      <p:sp>
        <p:nvSpPr>
          <p:cNvPr id="58"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9">
            <a:extLst>
              <a:ext uri="{FF2B5EF4-FFF2-40B4-BE49-F238E27FC236}">
                <a16:creationId xmlns:a16="http://schemas.microsoft.com/office/drawing/2014/main" id="{4AFC4901-4FCB-5432-1E1B-DF148DED3A89}"/>
              </a:ext>
            </a:extLst>
          </p:cNvPr>
          <p:cNvSpPr>
            <a:spLocks noGrp="1"/>
          </p:cNvSpPr>
          <p:nvPr>
            <p:ph idx="1"/>
          </p:nvPr>
        </p:nvSpPr>
        <p:spPr>
          <a:xfrm>
            <a:off x="4654296" y="2706624"/>
            <a:ext cx="6894576" cy="3483864"/>
          </a:xfrm>
        </p:spPr>
        <p:txBody>
          <a:bodyPr vert="horz" lIns="91440" tIns="45720" rIns="91440" bIns="45720" rtlCol="0">
            <a:normAutofit/>
          </a:bodyPr>
          <a:lstStyle/>
          <a:p>
            <a:r>
              <a:rPr lang="en-US" sz="2200" kern="1200" dirty="0">
                <a:latin typeface="Helvetica" panose="020B0604020202020204" pitchFamily="34" charset="0"/>
                <a:cs typeface="Helvetica" panose="020B0604020202020204" pitchFamily="34" charset="0"/>
              </a:rPr>
              <a:t>8 hours</a:t>
            </a:r>
          </a:p>
          <a:p>
            <a:r>
              <a:rPr lang="en-US" sz="2200" dirty="0">
                <a:latin typeface="Helvetica" panose="020B0604020202020204" pitchFamily="34" charset="0"/>
                <a:cs typeface="Helvetica" panose="020B0604020202020204" pitchFamily="34" charset="0"/>
              </a:rPr>
              <a:t>2 hours virtually and 6 hours in person</a:t>
            </a:r>
          </a:p>
          <a:p>
            <a:r>
              <a:rPr lang="en-US" sz="2200" kern="1200" dirty="0">
                <a:latin typeface="Helvetica" panose="020B0604020202020204" pitchFamily="34" charset="0"/>
                <a:cs typeface="Helvetica" panose="020B0604020202020204" pitchFamily="34" charset="0"/>
              </a:rPr>
              <a:t>$175 incentive</a:t>
            </a:r>
          </a:p>
        </p:txBody>
      </p:sp>
      <p:pic>
        <p:nvPicPr>
          <p:cNvPr id="11" name="Picture 10">
            <a:extLst>
              <a:ext uri="{FF2B5EF4-FFF2-40B4-BE49-F238E27FC236}">
                <a16:creationId xmlns:a16="http://schemas.microsoft.com/office/drawing/2014/main" id="{F043E8EE-7435-5709-ED17-90B8F1900E2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13247" y="5964345"/>
            <a:ext cx="3435626" cy="703783"/>
          </a:xfrm>
          <a:prstGeom prst="rect">
            <a:avLst/>
          </a:prstGeom>
        </p:spPr>
      </p:pic>
      <p:pic>
        <p:nvPicPr>
          <p:cNvPr id="4" name="Picture 3" descr="Two people in chef hats serving food to a group of adults in a cafeteria serving line.">
            <a:extLst>
              <a:ext uri="{FF2B5EF4-FFF2-40B4-BE49-F238E27FC236}">
                <a16:creationId xmlns:a16="http://schemas.microsoft.com/office/drawing/2014/main" id="{6130CA5E-CA2D-1D90-08B9-400069A691B6}"/>
              </a:ext>
            </a:extLst>
          </p:cNvPr>
          <p:cNvPicPr>
            <a:picLocks noChangeAspect="1"/>
          </p:cNvPicPr>
          <p:nvPr/>
        </p:nvPicPr>
        <p:blipFill rotWithShape="1">
          <a:blip r:embed="rId4"/>
          <a:srcRect l="23880"/>
          <a:stretch/>
        </p:blipFill>
        <p:spPr>
          <a:xfrm rot="5400000">
            <a:off x="-1258178" y="1276466"/>
            <a:ext cx="6839712" cy="4323356"/>
          </a:xfrm>
          <a:prstGeom prst="rect">
            <a:avLst/>
          </a:prstGeom>
        </p:spPr>
      </p:pic>
    </p:spTree>
    <p:extLst>
      <p:ext uri="{BB962C8B-B14F-4D97-AF65-F5344CB8AC3E}">
        <p14:creationId xmlns:p14="http://schemas.microsoft.com/office/powerpoint/2010/main" val="1648884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vert="horz" lIns="91440" tIns="45720" rIns="91440" bIns="45720" rtlCol="0" anchor="ctr">
            <a:normAutofit/>
          </a:bodyPr>
          <a:lstStyle/>
          <a:p>
            <a:r>
              <a:rPr lang="en-US" sz="5400" dirty="0">
                <a:latin typeface="Helvetica" panose="020B0604020202020204" pitchFamily="34" charset="0"/>
                <a:cs typeface="Helvetica" panose="020B0604020202020204" pitchFamily="34" charset="0"/>
              </a:rPr>
              <a:t>Your K-12 Teaching Team</a:t>
            </a:r>
            <a:endParaRPr lang="en-US" sz="5400" kern="1200" dirty="0">
              <a:solidFill>
                <a:schemeClr val="tx1"/>
              </a:solidFill>
              <a:latin typeface="Helvetica" panose="020B0604020202020204" pitchFamily="34" charset="0"/>
              <a:cs typeface="Helvetica" panose="020B0604020202020204" pitchFamily="34" charset="0"/>
            </a:endParaRPr>
          </a:p>
        </p:txBody>
      </p:sp>
      <p:sp>
        <p:nvSpPr>
          <p:cNvPr id="46"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A2E6F8D-88ED-05E8-0DE9-8ECA61C896E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2013" y="6021782"/>
            <a:ext cx="3435626" cy="703783"/>
          </a:xfrm>
          <a:prstGeom prst="rect">
            <a:avLst/>
          </a:prstGeom>
        </p:spPr>
      </p:pic>
      <p:pic>
        <p:nvPicPr>
          <p:cNvPr id="9" name="Picture 8" descr="A group of school culinary experts at the SNA Annual National Conference.">
            <a:extLst>
              <a:ext uri="{FF2B5EF4-FFF2-40B4-BE49-F238E27FC236}">
                <a16:creationId xmlns:a16="http://schemas.microsoft.com/office/drawing/2014/main" id="{CA177875-73B7-20A0-2CF5-8D0884A0B042}"/>
              </a:ext>
            </a:extLst>
          </p:cNvPr>
          <p:cNvPicPr>
            <a:picLocks noChangeAspect="1"/>
          </p:cNvPicPr>
          <p:nvPr/>
        </p:nvPicPr>
        <p:blipFill rotWithShape="1">
          <a:blip r:embed="rId4"/>
          <a:srcRect l="11389" t="2133" r="9412"/>
          <a:stretch/>
        </p:blipFill>
        <p:spPr>
          <a:xfrm rot="5400000">
            <a:off x="5897118" y="979932"/>
            <a:ext cx="5431536" cy="5033772"/>
          </a:xfrm>
          <a:prstGeom prst="rect">
            <a:avLst/>
          </a:prstGeom>
        </p:spPr>
      </p:pic>
    </p:spTree>
    <p:extLst>
      <p:ext uri="{BB962C8B-B14F-4D97-AF65-F5344CB8AC3E}">
        <p14:creationId xmlns:p14="http://schemas.microsoft.com/office/powerpoint/2010/main" val="42094195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vert="horz" lIns="91440" tIns="45720" rIns="91440" bIns="45720" rtlCol="0" anchor="ctr">
            <a:normAutofit/>
          </a:bodyPr>
          <a:lstStyle/>
          <a:p>
            <a:r>
              <a:rPr lang="en-US" sz="5400" dirty="0">
                <a:latin typeface="Helvetica" panose="020B0604020202020204" pitchFamily="34" charset="0"/>
                <a:cs typeface="Helvetica" panose="020B0604020202020204" pitchFamily="34" charset="0"/>
              </a:rPr>
              <a:t>Kale Yeah!</a:t>
            </a:r>
            <a:endParaRPr lang="en-US" sz="5400" kern="1200" dirty="0">
              <a:solidFill>
                <a:schemeClr val="tx1"/>
              </a:solidFill>
              <a:latin typeface="Helvetica" panose="020B0604020202020204" pitchFamily="34" charset="0"/>
              <a:cs typeface="Helvetica" panose="020B0604020202020204" pitchFamily="34" charset="0"/>
            </a:endParaRPr>
          </a:p>
        </p:txBody>
      </p:sp>
      <p:sp>
        <p:nvSpPr>
          <p:cNvPr id="46"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A2E6F8D-88ED-05E8-0DE9-8ECA61C896E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2013" y="6021782"/>
            <a:ext cx="3435626" cy="703783"/>
          </a:xfrm>
          <a:prstGeom prst="rect">
            <a:avLst/>
          </a:prstGeom>
        </p:spPr>
      </p:pic>
      <p:pic>
        <p:nvPicPr>
          <p:cNvPr id="4" name="Picture 3" descr="A group of school culinary experts at the SNA Annual National Conference with Kale Yeah signs and pom poms.">
            <a:extLst>
              <a:ext uri="{FF2B5EF4-FFF2-40B4-BE49-F238E27FC236}">
                <a16:creationId xmlns:a16="http://schemas.microsoft.com/office/drawing/2014/main" id="{BE2079E4-6E8B-67D7-889E-8D905EA5DE72}"/>
              </a:ext>
            </a:extLst>
          </p:cNvPr>
          <p:cNvPicPr>
            <a:picLocks noChangeAspect="1"/>
          </p:cNvPicPr>
          <p:nvPr/>
        </p:nvPicPr>
        <p:blipFill rotWithShape="1">
          <a:blip r:embed="rId4"/>
          <a:srcRect l="17968" t="7763" r="17629" b="5916"/>
          <a:stretch/>
        </p:blipFill>
        <p:spPr>
          <a:xfrm rot="5400000">
            <a:off x="5949997" y="1013918"/>
            <a:ext cx="5208730" cy="5236053"/>
          </a:xfrm>
          <a:prstGeom prst="rect">
            <a:avLst/>
          </a:prstGeom>
        </p:spPr>
      </p:pic>
    </p:spTree>
    <p:extLst>
      <p:ext uri="{BB962C8B-B14F-4D97-AF65-F5344CB8AC3E}">
        <p14:creationId xmlns:p14="http://schemas.microsoft.com/office/powerpoint/2010/main" val="1332947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anchor="b">
            <a:normAutofit/>
          </a:bodyPr>
          <a:lstStyle/>
          <a:p>
            <a:r>
              <a:rPr lang="en-US" sz="5400" dirty="0">
                <a:latin typeface="Helvetica" panose="020B0604020202020204" pitchFamily="34" charset="0"/>
                <a:cs typeface="Helvetica" panose="020B0604020202020204" pitchFamily="34" charset="0"/>
              </a:rPr>
              <a:t>TNTG + VFVK</a:t>
            </a:r>
          </a:p>
        </p:txBody>
      </p:sp>
      <p:sp>
        <p:nvSpPr>
          <p:cNvPr id="3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9">
            <a:extLst>
              <a:ext uri="{FF2B5EF4-FFF2-40B4-BE49-F238E27FC236}">
                <a16:creationId xmlns:a16="http://schemas.microsoft.com/office/drawing/2014/main" id="{20AD7B10-A884-0F14-3A0A-55E0E3500DAC}"/>
              </a:ext>
            </a:extLst>
          </p:cNvPr>
          <p:cNvSpPr>
            <a:spLocks noGrp="1"/>
          </p:cNvSpPr>
          <p:nvPr>
            <p:ph idx="1"/>
          </p:nvPr>
        </p:nvSpPr>
        <p:spPr>
          <a:xfrm>
            <a:off x="640080" y="2872899"/>
            <a:ext cx="4243589" cy="3320668"/>
          </a:xfrm>
        </p:spPr>
        <p:txBody>
          <a:bodyPr>
            <a:normAutofit/>
          </a:bodyPr>
          <a:lstStyle/>
          <a:p>
            <a:r>
              <a:rPr lang="en-US" sz="2200" dirty="0">
                <a:latin typeface="Helvetica" panose="020B0604020202020204" pitchFamily="34" charset="0"/>
                <a:cs typeface="Helvetica" panose="020B0604020202020204" pitchFamily="34" charset="0"/>
              </a:rPr>
              <a:t>Local procurement</a:t>
            </a:r>
          </a:p>
          <a:p>
            <a:r>
              <a:rPr lang="en-US" sz="2200" dirty="0">
                <a:latin typeface="Helvetica" panose="020B0604020202020204" pitchFamily="34" charset="0"/>
                <a:cs typeface="Helvetica" panose="020B0604020202020204" pitchFamily="34" charset="0"/>
              </a:rPr>
              <a:t>Scratch and speed scratch cooking</a:t>
            </a:r>
          </a:p>
          <a:p>
            <a:r>
              <a:rPr lang="en-US" sz="2200" dirty="0">
                <a:latin typeface="Helvetica" panose="020B0604020202020204" pitchFamily="34" charset="0"/>
                <a:cs typeface="Helvetica" panose="020B0604020202020204" pitchFamily="34" charset="0"/>
              </a:rPr>
              <a:t>Culturally inclusive</a:t>
            </a:r>
          </a:p>
        </p:txBody>
      </p:sp>
      <p:pic>
        <p:nvPicPr>
          <p:cNvPr id="4" name="Picture 3" descr="A young child in a garden holding and looking at a plant.">
            <a:extLst>
              <a:ext uri="{FF2B5EF4-FFF2-40B4-BE49-F238E27FC236}">
                <a16:creationId xmlns:a16="http://schemas.microsoft.com/office/drawing/2014/main" id="{AD1876F4-F141-1866-ED63-027A291742F5}"/>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r="6217"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9" name="TextBox 8">
            <a:extLst>
              <a:ext uri="{FF2B5EF4-FFF2-40B4-BE49-F238E27FC236}">
                <a16:creationId xmlns:a16="http://schemas.microsoft.com/office/drawing/2014/main" id="{45C87761-F06D-7B0F-6F12-8CFD2988B48B}"/>
              </a:ext>
            </a:extLst>
          </p:cNvPr>
          <p:cNvSpPr txBox="1"/>
          <p:nvPr/>
        </p:nvSpPr>
        <p:spPr>
          <a:xfrm>
            <a:off x="9751909" y="6657945"/>
            <a:ext cx="244009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tscpl.org/parents/tips-to-get-your-child-to-eat-more-veggie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pic>
        <p:nvPicPr>
          <p:cNvPr id="10" name="Picture 9">
            <a:extLst>
              <a:ext uri="{FF2B5EF4-FFF2-40B4-BE49-F238E27FC236}">
                <a16:creationId xmlns:a16="http://schemas.microsoft.com/office/drawing/2014/main" id="{CFFC2F78-CF80-B527-0D38-DAABD5AAA2A7}"/>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3000928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anchor="b">
            <a:normAutofit/>
          </a:bodyPr>
          <a:lstStyle/>
          <a:p>
            <a:r>
              <a:rPr lang="en-US" sz="5400" dirty="0">
                <a:latin typeface="Helvetica" panose="020B0604020202020204" pitchFamily="34" charset="0"/>
                <a:cs typeface="Helvetica" panose="020B0604020202020204" pitchFamily="34" charset="0"/>
              </a:rPr>
              <a:t>Meet Guidelines</a:t>
            </a:r>
          </a:p>
        </p:txBody>
      </p:sp>
      <p:sp>
        <p:nvSpPr>
          <p:cNvPr id="5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ontent Placeholder 29">
            <a:extLst>
              <a:ext uri="{FF2B5EF4-FFF2-40B4-BE49-F238E27FC236}">
                <a16:creationId xmlns:a16="http://schemas.microsoft.com/office/drawing/2014/main" id="{CAC03E25-684B-10F1-B5BC-D635B4B4D326}"/>
              </a:ext>
            </a:extLst>
          </p:cNvPr>
          <p:cNvSpPr>
            <a:spLocks noGrp="1"/>
          </p:cNvSpPr>
          <p:nvPr>
            <p:ph idx="1"/>
          </p:nvPr>
        </p:nvSpPr>
        <p:spPr>
          <a:xfrm>
            <a:off x="640080" y="2872899"/>
            <a:ext cx="4243589" cy="3320668"/>
          </a:xfrm>
        </p:spPr>
        <p:txBody>
          <a:bodyPr>
            <a:normAutofit/>
          </a:bodyPr>
          <a:lstStyle/>
          <a:p>
            <a:r>
              <a:rPr lang="en-US" sz="2200" dirty="0">
                <a:latin typeface="Helvetica" panose="020B0604020202020204" pitchFamily="34" charset="0"/>
                <a:cs typeface="Helvetica" panose="020B0604020202020204" pitchFamily="34" charset="0"/>
              </a:rPr>
              <a:t>Overcome challenges</a:t>
            </a:r>
          </a:p>
          <a:p>
            <a:pPr lvl="1">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Transitional Nutrition Standards</a:t>
            </a:r>
          </a:p>
          <a:p>
            <a:pPr lvl="1">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The Proposed Final Rule</a:t>
            </a:r>
          </a:p>
        </p:txBody>
      </p:sp>
      <p:pic>
        <p:nvPicPr>
          <p:cNvPr id="13" name="Picture 12" descr="A MyPlate graphic that shows a plate with sections dedicated to fruits, grains, protein, and vegetables, and a round circle to the side dedicated for dairy.">
            <a:extLst>
              <a:ext uri="{FF2B5EF4-FFF2-40B4-BE49-F238E27FC236}">
                <a16:creationId xmlns:a16="http://schemas.microsoft.com/office/drawing/2014/main" id="{33E4F568-515A-A242-4E20-0ECA65B3AB91}"/>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3912" r="6095"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15" name="Picture 14">
            <a:extLst>
              <a:ext uri="{FF2B5EF4-FFF2-40B4-BE49-F238E27FC236}">
                <a16:creationId xmlns:a16="http://schemas.microsoft.com/office/drawing/2014/main" id="{01EA7E60-26E9-83EE-6F84-5434A72FCE7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10890671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Rectangle 60">
            <a:extLst>
              <a:ext uri="{FF2B5EF4-FFF2-40B4-BE49-F238E27FC236}">
                <a16:creationId xmlns:a16="http://schemas.microsoft.com/office/drawing/2014/main" id="{6804CCDD-88C7-4B43-A381-F2D8DAF62B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2648" y="365124"/>
            <a:ext cx="5221224" cy="2066544"/>
          </a:xfrm>
        </p:spPr>
        <p:txBody>
          <a:bodyPr anchor="b">
            <a:normAutofit fontScale="90000"/>
          </a:bodyPr>
          <a:lstStyle/>
          <a:p>
            <a:r>
              <a:rPr lang="en-US" sz="5000" dirty="0">
                <a:latin typeface="Helvetica" panose="020B0604020202020204" pitchFamily="34" charset="0"/>
                <a:cs typeface="Helvetica" panose="020B0604020202020204" pitchFamily="34" charset="0"/>
              </a:rPr>
              <a:t>Transitional Nutrition Standards</a:t>
            </a:r>
          </a:p>
        </p:txBody>
      </p:sp>
      <p:sp>
        <p:nvSpPr>
          <p:cNvPr id="30" name="Content Placeholder 29">
            <a:extLst>
              <a:ext uri="{FF2B5EF4-FFF2-40B4-BE49-F238E27FC236}">
                <a16:creationId xmlns:a16="http://schemas.microsoft.com/office/drawing/2014/main" id="{CAC03E25-684B-10F1-B5BC-D635B4B4D326}"/>
              </a:ext>
            </a:extLst>
          </p:cNvPr>
          <p:cNvSpPr>
            <a:spLocks noGrp="1"/>
          </p:cNvSpPr>
          <p:nvPr>
            <p:ph idx="1"/>
          </p:nvPr>
        </p:nvSpPr>
        <p:spPr>
          <a:xfrm>
            <a:off x="612648" y="2843784"/>
            <a:ext cx="5221224" cy="3328416"/>
          </a:xfrm>
        </p:spPr>
        <p:txBody>
          <a:bodyPr>
            <a:normAutofit/>
          </a:bodyPr>
          <a:lstStyle/>
          <a:p>
            <a:r>
              <a:rPr lang="en-US" sz="2200" dirty="0">
                <a:latin typeface="Helvetica" panose="020B0604020202020204" pitchFamily="34" charset="0"/>
                <a:cs typeface="Helvetica" panose="020B0604020202020204" pitchFamily="34" charset="0"/>
              </a:rPr>
              <a:t>Summary of Changes</a:t>
            </a:r>
          </a:p>
          <a:p>
            <a:pPr lvl="1">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Milk</a:t>
            </a:r>
          </a:p>
          <a:p>
            <a:pPr lvl="1">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Sodium</a:t>
            </a:r>
          </a:p>
          <a:p>
            <a:pPr lvl="1">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Whole grains</a:t>
            </a:r>
          </a:p>
        </p:txBody>
      </p:sp>
      <p:pic>
        <p:nvPicPr>
          <p:cNvPr id="4" name="Picture 3" descr="Two quarts of milk.">
            <a:extLst>
              <a:ext uri="{FF2B5EF4-FFF2-40B4-BE49-F238E27FC236}">
                <a16:creationId xmlns:a16="http://schemas.microsoft.com/office/drawing/2014/main" id="{A529955A-1851-1D6C-59D4-B0329334FFEE}"/>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r="-1" b="8451"/>
          <a:stretch/>
        </p:blipFill>
        <p:spPr>
          <a:xfrm>
            <a:off x="6394317" y="4"/>
            <a:ext cx="2757736" cy="2524633"/>
          </a:xfrm>
          <a:custGeom>
            <a:avLst/>
            <a:gdLst/>
            <a:ahLst/>
            <a:cxnLst/>
            <a:rect l="l" t="t" r="r" b="b"/>
            <a:pathLst>
              <a:path w="2757736" h="2524633">
                <a:moveTo>
                  <a:pt x="21123" y="0"/>
                </a:moveTo>
                <a:lnTo>
                  <a:pt x="2731055" y="0"/>
                </a:lnTo>
                <a:lnTo>
                  <a:pt x="2730838" y="5093"/>
                </a:lnTo>
                <a:cubicBezTo>
                  <a:pt x="2730487" y="45377"/>
                  <a:pt x="2732295" y="85646"/>
                  <a:pt x="2738658" y="125789"/>
                </a:cubicBezTo>
                <a:cubicBezTo>
                  <a:pt x="2756621" y="238377"/>
                  <a:pt x="2761924" y="352450"/>
                  <a:pt x="2754463" y="466085"/>
                </a:cubicBezTo>
                <a:cubicBezTo>
                  <a:pt x="2744150" y="620982"/>
                  <a:pt x="2730085" y="775628"/>
                  <a:pt x="2725799" y="930904"/>
                </a:cubicBezTo>
                <a:cubicBezTo>
                  <a:pt x="2721780" y="1082146"/>
                  <a:pt x="2734774" y="1233389"/>
                  <a:pt x="2744685" y="1383875"/>
                </a:cubicBezTo>
                <a:cubicBezTo>
                  <a:pt x="2759152" y="1603429"/>
                  <a:pt x="2748838" y="1823108"/>
                  <a:pt x="2739863" y="2042788"/>
                </a:cubicBezTo>
                <a:cubicBezTo>
                  <a:pt x="2736448" y="2125925"/>
                  <a:pt x="2737930" y="2209061"/>
                  <a:pt x="2740205" y="2292197"/>
                </a:cubicBezTo>
                <a:lnTo>
                  <a:pt x="2744484" y="2501376"/>
                </a:lnTo>
                <a:lnTo>
                  <a:pt x="2513574" y="2517337"/>
                </a:lnTo>
                <a:cubicBezTo>
                  <a:pt x="2415696" y="2521959"/>
                  <a:pt x="2317754" y="2524358"/>
                  <a:pt x="2219717" y="2524288"/>
                </a:cubicBezTo>
                <a:cubicBezTo>
                  <a:pt x="2139473" y="2526009"/>
                  <a:pt x="2059213" y="2521297"/>
                  <a:pt x="1979578" y="2510176"/>
                </a:cubicBezTo>
                <a:cubicBezTo>
                  <a:pt x="1865287" y="2491406"/>
                  <a:pt x="1749852" y="2477294"/>
                  <a:pt x="1633783" y="2489008"/>
                </a:cubicBezTo>
                <a:cubicBezTo>
                  <a:pt x="1553779" y="2497192"/>
                  <a:pt x="1473902" y="2501991"/>
                  <a:pt x="1393517" y="2501709"/>
                </a:cubicBezTo>
                <a:cubicBezTo>
                  <a:pt x="1208744" y="2501709"/>
                  <a:pt x="1023847" y="2500016"/>
                  <a:pt x="839074" y="2503543"/>
                </a:cubicBezTo>
                <a:cubicBezTo>
                  <a:pt x="674622" y="2506648"/>
                  <a:pt x="510804" y="2513421"/>
                  <a:pt x="346224" y="2496346"/>
                </a:cubicBezTo>
                <a:cubicBezTo>
                  <a:pt x="285491" y="2490066"/>
                  <a:pt x="224679" y="2485859"/>
                  <a:pt x="163814" y="2483127"/>
                </a:cubicBezTo>
                <a:lnTo>
                  <a:pt x="18517" y="2479653"/>
                </a:lnTo>
                <a:lnTo>
                  <a:pt x="18260" y="2465175"/>
                </a:lnTo>
                <a:cubicBezTo>
                  <a:pt x="17160" y="2423362"/>
                  <a:pt x="16458" y="2381580"/>
                  <a:pt x="22836" y="2339990"/>
                </a:cubicBezTo>
                <a:cubicBezTo>
                  <a:pt x="31895" y="2273000"/>
                  <a:pt x="32239" y="2205116"/>
                  <a:pt x="23857" y="2138036"/>
                </a:cubicBezTo>
                <a:cubicBezTo>
                  <a:pt x="8778" y="2011225"/>
                  <a:pt x="9721" y="1883023"/>
                  <a:pt x="26663" y="1756454"/>
                </a:cubicBezTo>
                <a:cubicBezTo>
                  <a:pt x="37125" y="1682587"/>
                  <a:pt x="43121" y="1606552"/>
                  <a:pt x="24367" y="1534088"/>
                </a:cubicBezTo>
                <a:cubicBezTo>
                  <a:pt x="-19775" y="1363773"/>
                  <a:pt x="5996" y="1193203"/>
                  <a:pt x="24367" y="1023781"/>
                </a:cubicBezTo>
                <a:cubicBezTo>
                  <a:pt x="35530" y="932794"/>
                  <a:pt x="35786" y="840798"/>
                  <a:pt x="25133" y="749747"/>
                </a:cubicBezTo>
                <a:cubicBezTo>
                  <a:pt x="6226" y="615268"/>
                  <a:pt x="2577" y="479090"/>
                  <a:pt x="14289" y="343797"/>
                </a:cubicBezTo>
                <a:cubicBezTo>
                  <a:pt x="24877" y="233188"/>
                  <a:pt x="35339" y="122324"/>
                  <a:pt x="22581" y="10822"/>
                </a:cubicBezTo>
                <a:close/>
              </a:path>
            </a:pathLst>
          </a:custGeom>
        </p:spPr>
      </p:pic>
      <p:pic>
        <p:nvPicPr>
          <p:cNvPr id="11" name="Picture 10" descr="A saltshaker.">
            <a:extLst>
              <a:ext uri="{FF2B5EF4-FFF2-40B4-BE49-F238E27FC236}">
                <a16:creationId xmlns:a16="http://schemas.microsoft.com/office/drawing/2014/main" id="{423586E3-0436-A7D8-D574-FEB8A4A854EE}"/>
              </a:ext>
            </a:extLst>
          </p:cNvPr>
          <p:cNvPicPr>
            <a:picLocks noChangeAspect="1"/>
          </p:cNvPicPr>
          <p:nvPr/>
        </p:nvPicPr>
        <p:blipFill rotWithShape="1">
          <a:blip r:embed="rId5">
            <a:extLst>
              <a:ext uri="{837473B0-CC2E-450A-ABE3-18F120FF3D39}">
                <a1611:picAttrSrcUrl xmlns:a1611="http://schemas.microsoft.com/office/drawing/2016/11/main" r:id="rId6"/>
              </a:ext>
            </a:extLst>
          </a:blip>
          <a:srcRect l="13577" r="14338" b="1"/>
          <a:stretch/>
        </p:blipFill>
        <p:spPr>
          <a:xfrm>
            <a:off x="9339374" y="1"/>
            <a:ext cx="2852627" cy="2520152"/>
          </a:xfrm>
          <a:custGeom>
            <a:avLst/>
            <a:gdLst/>
            <a:ahLst/>
            <a:cxnLst/>
            <a:rect l="l" t="t" r="r" b="b"/>
            <a:pathLst>
              <a:path w="2852627" h="2520152">
                <a:moveTo>
                  <a:pt x="10064" y="0"/>
                </a:moveTo>
                <a:lnTo>
                  <a:pt x="2852627" y="0"/>
                </a:lnTo>
                <a:lnTo>
                  <a:pt x="2852627" y="2486586"/>
                </a:lnTo>
                <a:lnTo>
                  <a:pt x="2722923" y="2488164"/>
                </a:lnTo>
                <a:cubicBezTo>
                  <a:pt x="2674488" y="2490004"/>
                  <a:pt x="2626073" y="2493170"/>
                  <a:pt x="2577690" y="2497898"/>
                </a:cubicBezTo>
                <a:cubicBezTo>
                  <a:pt x="2399458" y="2512970"/>
                  <a:pt x="2220528" y="2515143"/>
                  <a:pt x="2042042" y="2504390"/>
                </a:cubicBezTo>
                <a:cubicBezTo>
                  <a:pt x="1880764" y="2496911"/>
                  <a:pt x="1719740" y="2478563"/>
                  <a:pt x="1558080" y="2494228"/>
                </a:cubicBezTo>
                <a:cubicBezTo>
                  <a:pt x="1502460" y="2499592"/>
                  <a:pt x="1447854" y="2512575"/>
                  <a:pt x="1391850" y="2515538"/>
                </a:cubicBezTo>
                <a:cubicBezTo>
                  <a:pt x="1129488" y="2529651"/>
                  <a:pt x="868014" y="2508482"/>
                  <a:pt x="606540" y="2491124"/>
                </a:cubicBezTo>
                <a:cubicBezTo>
                  <a:pt x="511296" y="2484774"/>
                  <a:pt x="416054" y="2477012"/>
                  <a:pt x="320810" y="2494370"/>
                </a:cubicBezTo>
                <a:cubicBezTo>
                  <a:pt x="240438" y="2508129"/>
                  <a:pt x="158860" y="2510966"/>
                  <a:pt x="77878" y="2502837"/>
                </a:cubicBezTo>
                <a:lnTo>
                  <a:pt x="9154" y="2498029"/>
                </a:lnTo>
                <a:lnTo>
                  <a:pt x="8320" y="2462991"/>
                </a:lnTo>
                <a:cubicBezTo>
                  <a:pt x="6579" y="2338090"/>
                  <a:pt x="-9495" y="2212684"/>
                  <a:pt x="8320" y="2088414"/>
                </a:cubicBezTo>
                <a:cubicBezTo>
                  <a:pt x="37454" y="1869137"/>
                  <a:pt x="41459" y="1647554"/>
                  <a:pt x="20242" y="1427484"/>
                </a:cubicBezTo>
                <a:cubicBezTo>
                  <a:pt x="-386" y="1179282"/>
                  <a:pt x="-1860" y="930008"/>
                  <a:pt x="15822" y="681605"/>
                </a:cubicBezTo>
                <a:cubicBezTo>
                  <a:pt x="28413" y="497593"/>
                  <a:pt x="37789" y="313203"/>
                  <a:pt x="26537" y="128561"/>
                </a:cubicBezTo>
                <a:cubicBezTo>
                  <a:pt x="24327" y="93208"/>
                  <a:pt x="18400" y="58296"/>
                  <a:pt x="12757" y="23416"/>
                </a:cubicBezTo>
                <a:close/>
              </a:path>
            </a:pathLst>
          </a:custGeom>
        </p:spPr>
      </p:pic>
      <p:sp>
        <p:nvSpPr>
          <p:cNvPr id="63" name="sketch line">
            <a:extLst>
              <a:ext uri="{FF2B5EF4-FFF2-40B4-BE49-F238E27FC236}">
                <a16:creationId xmlns:a16="http://schemas.microsoft.com/office/drawing/2014/main" id="{BBECEAC1-4BBC-4815-B44E-D9B231A3F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520" y="260986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variety of grains in bowls.">
            <a:extLst>
              <a:ext uri="{FF2B5EF4-FFF2-40B4-BE49-F238E27FC236}">
                <a16:creationId xmlns:a16="http://schemas.microsoft.com/office/drawing/2014/main" id="{59982F13-1D20-5455-D7BD-D6962373EA5A}"/>
              </a:ext>
            </a:extLst>
          </p:cNvPr>
          <p:cNvPicPr>
            <a:picLocks noChangeAspect="1"/>
          </p:cNvPicPr>
          <p:nvPr/>
        </p:nvPicPr>
        <p:blipFill rotWithShape="1">
          <a:blip r:embed="rId7">
            <a:extLst>
              <a:ext uri="{837473B0-CC2E-450A-ABE3-18F120FF3D39}">
                <a1611:picAttrSrcUrl xmlns:a1611="http://schemas.microsoft.com/office/drawing/2016/11/main" r:id="rId8"/>
              </a:ext>
            </a:extLst>
          </a:blip>
          <a:srcRect t="1419" r="-2" b="3417"/>
          <a:stretch/>
        </p:blipFill>
        <p:spPr>
          <a:xfrm>
            <a:off x="6388701" y="2716074"/>
            <a:ext cx="5803299" cy="4141924"/>
          </a:xfrm>
          <a:custGeom>
            <a:avLst/>
            <a:gdLst/>
            <a:ahLst/>
            <a:cxnLst/>
            <a:rect l="l" t="t" r="r" b="b"/>
            <a:pathLst>
              <a:path w="5803299" h="4141924">
                <a:moveTo>
                  <a:pt x="4086182" y="1329"/>
                </a:moveTo>
                <a:cubicBezTo>
                  <a:pt x="4156698" y="-1238"/>
                  <a:pt x="4227324" y="-85"/>
                  <a:pt x="4297823" y="4799"/>
                </a:cubicBezTo>
                <a:cubicBezTo>
                  <a:pt x="4587107" y="19899"/>
                  <a:pt x="4876647" y="16089"/>
                  <a:pt x="5166059" y="27661"/>
                </a:cubicBezTo>
                <a:cubicBezTo>
                  <a:pt x="5261555" y="31612"/>
                  <a:pt x="5356545" y="10444"/>
                  <a:pt x="5451787" y="9315"/>
                </a:cubicBezTo>
                <a:cubicBezTo>
                  <a:pt x="5565889" y="7904"/>
                  <a:pt x="5680275" y="12949"/>
                  <a:pt x="5794837" y="16636"/>
                </a:cubicBezTo>
                <a:lnTo>
                  <a:pt x="5803299" y="16810"/>
                </a:lnTo>
                <a:lnTo>
                  <a:pt x="5803299" y="4141924"/>
                </a:lnTo>
                <a:lnTo>
                  <a:pt x="25520" y="4141924"/>
                </a:lnTo>
                <a:lnTo>
                  <a:pt x="38276" y="3985509"/>
                </a:lnTo>
                <a:cubicBezTo>
                  <a:pt x="68779" y="3844294"/>
                  <a:pt x="65552" y="3697862"/>
                  <a:pt x="28835" y="3558127"/>
                </a:cubicBezTo>
                <a:cubicBezTo>
                  <a:pt x="-4463" y="3426468"/>
                  <a:pt x="-11352" y="3294426"/>
                  <a:pt x="21053" y="3161618"/>
                </a:cubicBezTo>
                <a:cubicBezTo>
                  <a:pt x="51646" y="3038188"/>
                  <a:pt x="50153" y="2908978"/>
                  <a:pt x="16716" y="2786288"/>
                </a:cubicBezTo>
                <a:cubicBezTo>
                  <a:pt x="9316" y="2754521"/>
                  <a:pt x="4787" y="2722155"/>
                  <a:pt x="3192" y="2689584"/>
                </a:cubicBezTo>
                <a:cubicBezTo>
                  <a:pt x="-6887" y="2570683"/>
                  <a:pt x="10081" y="2453440"/>
                  <a:pt x="24242" y="2335942"/>
                </a:cubicBezTo>
                <a:cubicBezTo>
                  <a:pt x="33683" y="2261054"/>
                  <a:pt x="48099" y="2185401"/>
                  <a:pt x="24242" y="2111279"/>
                </a:cubicBezTo>
                <a:cubicBezTo>
                  <a:pt x="7899" y="2059623"/>
                  <a:pt x="4264" y="2004791"/>
                  <a:pt x="13654" y="1951426"/>
                </a:cubicBezTo>
                <a:cubicBezTo>
                  <a:pt x="29486" y="1856713"/>
                  <a:pt x="32790" y="1760329"/>
                  <a:pt x="23477" y="1664761"/>
                </a:cubicBezTo>
                <a:cubicBezTo>
                  <a:pt x="17328" y="1601751"/>
                  <a:pt x="18272" y="1538243"/>
                  <a:pt x="26284" y="1475437"/>
                </a:cubicBezTo>
                <a:cubicBezTo>
                  <a:pt x="36872" y="1390981"/>
                  <a:pt x="53330" y="1304994"/>
                  <a:pt x="33300" y="1220284"/>
                </a:cubicBezTo>
                <a:cubicBezTo>
                  <a:pt x="1406" y="1085690"/>
                  <a:pt x="7785" y="951224"/>
                  <a:pt x="20543" y="815610"/>
                </a:cubicBezTo>
                <a:cubicBezTo>
                  <a:pt x="30111" y="714697"/>
                  <a:pt x="40700" y="612636"/>
                  <a:pt x="21563" y="510574"/>
                </a:cubicBezTo>
                <a:cubicBezTo>
                  <a:pt x="13335" y="463218"/>
                  <a:pt x="13335" y="414790"/>
                  <a:pt x="21563" y="367433"/>
                </a:cubicBezTo>
                <a:cubicBezTo>
                  <a:pt x="31514" y="303645"/>
                  <a:pt x="40955" y="240494"/>
                  <a:pt x="28197" y="176068"/>
                </a:cubicBezTo>
                <a:cubicBezTo>
                  <a:pt x="22584" y="148001"/>
                  <a:pt x="18374" y="119679"/>
                  <a:pt x="15439" y="91357"/>
                </a:cubicBezTo>
                <a:lnTo>
                  <a:pt x="13471" y="15444"/>
                </a:lnTo>
                <a:lnTo>
                  <a:pt x="161497" y="23093"/>
                </a:lnTo>
                <a:cubicBezTo>
                  <a:pt x="242184" y="25544"/>
                  <a:pt x="322886" y="25615"/>
                  <a:pt x="403652" y="21310"/>
                </a:cubicBezTo>
                <a:cubicBezTo>
                  <a:pt x="579090" y="9611"/>
                  <a:pt x="755048" y="12123"/>
                  <a:pt x="930155" y="28790"/>
                </a:cubicBezTo>
                <a:cubicBezTo>
                  <a:pt x="934727" y="29284"/>
                  <a:pt x="939871" y="27908"/>
                  <a:pt x="944744" y="27978"/>
                </a:cubicBezTo>
                <a:lnTo>
                  <a:pt x="944756" y="27986"/>
                </a:lnTo>
                <a:lnTo>
                  <a:pt x="949368" y="27641"/>
                </a:lnTo>
                <a:lnTo>
                  <a:pt x="981805" y="30065"/>
                </a:lnTo>
                <a:lnTo>
                  <a:pt x="983936" y="28984"/>
                </a:lnTo>
                <a:cubicBezTo>
                  <a:pt x="988825" y="29108"/>
                  <a:pt x="993905" y="30625"/>
                  <a:pt x="998603" y="30483"/>
                </a:cubicBezTo>
                <a:cubicBezTo>
                  <a:pt x="1047368" y="29496"/>
                  <a:pt x="1096133" y="30483"/>
                  <a:pt x="1144770" y="25121"/>
                </a:cubicBezTo>
                <a:cubicBezTo>
                  <a:pt x="1267037" y="10007"/>
                  <a:pt x="1390204" y="6041"/>
                  <a:pt x="1513043" y="13266"/>
                </a:cubicBezTo>
                <a:cubicBezTo>
                  <a:pt x="1691465" y="24557"/>
                  <a:pt x="1870141" y="31472"/>
                  <a:pt x="2048943" y="16089"/>
                </a:cubicBezTo>
                <a:cubicBezTo>
                  <a:pt x="2150537" y="7480"/>
                  <a:pt x="2252129" y="-1693"/>
                  <a:pt x="2353721" y="10161"/>
                </a:cubicBezTo>
                <a:cubicBezTo>
                  <a:pt x="2440545" y="21000"/>
                  <a:pt x="2528079" y="22750"/>
                  <a:pt x="2615195" y="15383"/>
                </a:cubicBezTo>
                <a:cubicBezTo>
                  <a:pt x="2710489" y="8045"/>
                  <a:pt x="2806139" y="8045"/>
                  <a:pt x="2901433" y="15383"/>
                </a:cubicBezTo>
                <a:cubicBezTo>
                  <a:pt x="2992739" y="21029"/>
                  <a:pt x="3084299" y="30483"/>
                  <a:pt x="3175351" y="20323"/>
                </a:cubicBezTo>
                <a:cubicBezTo>
                  <a:pt x="3303357" y="6210"/>
                  <a:pt x="3430983" y="10867"/>
                  <a:pt x="3558737" y="19476"/>
                </a:cubicBezTo>
                <a:cubicBezTo>
                  <a:pt x="3664265" y="26532"/>
                  <a:pt x="3770177" y="36834"/>
                  <a:pt x="3875197" y="20181"/>
                </a:cubicBezTo>
                <a:cubicBezTo>
                  <a:pt x="3945258" y="10183"/>
                  <a:pt x="4015665" y="3895"/>
                  <a:pt x="4086182" y="1329"/>
                </a:cubicBezTo>
                <a:close/>
              </a:path>
            </a:pathLst>
          </a:custGeom>
        </p:spPr>
      </p:pic>
      <p:pic>
        <p:nvPicPr>
          <p:cNvPr id="14" name="Picture 13">
            <a:extLst>
              <a:ext uri="{FF2B5EF4-FFF2-40B4-BE49-F238E27FC236}">
                <a16:creationId xmlns:a16="http://schemas.microsoft.com/office/drawing/2014/main" id="{F5C01183-892E-3B54-94F1-FAA7658ACFEE}"/>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32238384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1EE285D5-8110-4AE6-AF36-F83E457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9328" y="464408"/>
            <a:ext cx="4399872" cy="1642533"/>
          </a:xfrm>
        </p:spPr>
        <p:txBody>
          <a:bodyPr anchor="b">
            <a:normAutofit fontScale="90000"/>
          </a:bodyPr>
          <a:lstStyle/>
          <a:p>
            <a:r>
              <a:rPr lang="en-US" sz="5400" dirty="0">
                <a:latin typeface="Helvetica" panose="020B0604020202020204" pitchFamily="34" charset="0"/>
                <a:cs typeface="Helvetica" panose="020B0604020202020204" pitchFamily="34" charset="0"/>
              </a:rPr>
              <a:t>The Proposed Rule</a:t>
            </a:r>
          </a:p>
        </p:txBody>
      </p:sp>
      <p:sp>
        <p:nvSpPr>
          <p:cNvPr id="4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9328" y="2457800"/>
            <a:ext cx="3877056" cy="18288"/>
          </a:xfrm>
          <a:custGeom>
            <a:avLst/>
            <a:gdLst>
              <a:gd name="connsiteX0" fmla="*/ 0 w 3877056"/>
              <a:gd name="connsiteY0" fmla="*/ 0 h 18288"/>
              <a:gd name="connsiteX1" fmla="*/ 723717 w 3877056"/>
              <a:gd name="connsiteY1" fmla="*/ 0 h 18288"/>
              <a:gd name="connsiteX2" fmla="*/ 1447434 w 3877056"/>
              <a:gd name="connsiteY2" fmla="*/ 0 h 18288"/>
              <a:gd name="connsiteX3" fmla="*/ 1977299 w 3877056"/>
              <a:gd name="connsiteY3" fmla="*/ 0 h 18288"/>
              <a:gd name="connsiteX4" fmla="*/ 2623475 w 3877056"/>
              <a:gd name="connsiteY4" fmla="*/ 0 h 18288"/>
              <a:gd name="connsiteX5" fmla="*/ 3192109 w 3877056"/>
              <a:gd name="connsiteY5" fmla="*/ 0 h 18288"/>
              <a:gd name="connsiteX6" fmla="*/ 3877056 w 3877056"/>
              <a:gd name="connsiteY6" fmla="*/ 0 h 18288"/>
              <a:gd name="connsiteX7" fmla="*/ 3877056 w 3877056"/>
              <a:gd name="connsiteY7" fmla="*/ 18288 h 18288"/>
              <a:gd name="connsiteX8" fmla="*/ 3230880 w 3877056"/>
              <a:gd name="connsiteY8" fmla="*/ 18288 h 18288"/>
              <a:gd name="connsiteX9" fmla="*/ 2662245 w 3877056"/>
              <a:gd name="connsiteY9" fmla="*/ 18288 h 18288"/>
              <a:gd name="connsiteX10" fmla="*/ 2016069 w 3877056"/>
              <a:gd name="connsiteY10" fmla="*/ 18288 h 18288"/>
              <a:gd name="connsiteX11" fmla="*/ 1408664 w 3877056"/>
              <a:gd name="connsiteY11" fmla="*/ 18288 h 18288"/>
              <a:gd name="connsiteX12" fmla="*/ 840029 w 3877056"/>
              <a:gd name="connsiteY12" fmla="*/ 18288 h 18288"/>
              <a:gd name="connsiteX13" fmla="*/ 0 w 3877056"/>
              <a:gd name="connsiteY13" fmla="*/ 18288 h 18288"/>
              <a:gd name="connsiteX14" fmla="*/ 0 w 3877056"/>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77056" h="18288" fill="none" extrusionOk="0">
                <a:moveTo>
                  <a:pt x="0" y="0"/>
                </a:moveTo>
                <a:cubicBezTo>
                  <a:pt x="155902" y="14477"/>
                  <a:pt x="567164" y="18992"/>
                  <a:pt x="723717" y="0"/>
                </a:cubicBezTo>
                <a:cubicBezTo>
                  <a:pt x="880270" y="-18992"/>
                  <a:pt x="1230427" y="-33316"/>
                  <a:pt x="1447434" y="0"/>
                </a:cubicBezTo>
                <a:cubicBezTo>
                  <a:pt x="1664441" y="33316"/>
                  <a:pt x="1866557" y="5702"/>
                  <a:pt x="1977299" y="0"/>
                </a:cubicBezTo>
                <a:cubicBezTo>
                  <a:pt x="2088041" y="-5702"/>
                  <a:pt x="2302485" y="24099"/>
                  <a:pt x="2623475" y="0"/>
                </a:cubicBezTo>
                <a:cubicBezTo>
                  <a:pt x="2944465" y="-24099"/>
                  <a:pt x="2993399" y="-19795"/>
                  <a:pt x="3192109" y="0"/>
                </a:cubicBezTo>
                <a:cubicBezTo>
                  <a:pt x="3390819" y="19795"/>
                  <a:pt x="3581349" y="-26551"/>
                  <a:pt x="3877056" y="0"/>
                </a:cubicBezTo>
                <a:cubicBezTo>
                  <a:pt x="3877095" y="7328"/>
                  <a:pt x="3877675" y="9982"/>
                  <a:pt x="3877056" y="18288"/>
                </a:cubicBezTo>
                <a:cubicBezTo>
                  <a:pt x="3576596" y="42394"/>
                  <a:pt x="3502355" y="16962"/>
                  <a:pt x="3230880" y="18288"/>
                </a:cubicBezTo>
                <a:cubicBezTo>
                  <a:pt x="2959405" y="19614"/>
                  <a:pt x="2924948" y="18543"/>
                  <a:pt x="2662245" y="18288"/>
                </a:cubicBezTo>
                <a:cubicBezTo>
                  <a:pt x="2399543" y="18033"/>
                  <a:pt x="2231855" y="26028"/>
                  <a:pt x="2016069" y="18288"/>
                </a:cubicBezTo>
                <a:cubicBezTo>
                  <a:pt x="1800283" y="10548"/>
                  <a:pt x="1665927" y="755"/>
                  <a:pt x="1408664" y="18288"/>
                </a:cubicBezTo>
                <a:cubicBezTo>
                  <a:pt x="1151402" y="35821"/>
                  <a:pt x="1016899" y="28407"/>
                  <a:pt x="840029" y="18288"/>
                </a:cubicBezTo>
                <a:cubicBezTo>
                  <a:pt x="663160" y="8169"/>
                  <a:pt x="304031" y="-14425"/>
                  <a:pt x="0" y="18288"/>
                </a:cubicBezTo>
                <a:cubicBezTo>
                  <a:pt x="-593" y="9736"/>
                  <a:pt x="244" y="6610"/>
                  <a:pt x="0" y="0"/>
                </a:cubicBezTo>
                <a:close/>
              </a:path>
              <a:path w="3877056" h="18288" stroke="0" extrusionOk="0">
                <a:moveTo>
                  <a:pt x="0" y="0"/>
                </a:moveTo>
                <a:cubicBezTo>
                  <a:pt x="205869" y="28368"/>
                  <a:pt x="460328" y="6409"/>
                  <a:pt x="646176" y="0"/>
                </a:cubicBezTo>
                <a:cubicBezTo>
                  <a:pt x="832024" y="-6409"/>
                  <a:pt x="1043494" y="26447"/>
                  <a:pt x="1331123" y="0"/>
                </a:cubicBezTo>
                <a:cubicBezTo>
                  <a:pt x="1618752" y="-26447"/>
                  <a:pt x="1675797" y="-26969"/>
                  <a:pt x="1938528" y="0"/>
                </a:cubicBezTo>
                <a:cubicBezTo>
                  <a:pt x="2201259" y="26969"/>
                  <a:pt x="2439942" y="23453"/>
                  <a:pt x="2662245" y="0"/>
                </a:cubicBezTo>
                <a:cubicBezTo>
                  <a:pt x="2884548" y="-23453"/>
                  <a:pt x="3094562" y="-7899"/>
                  <a:pt x="3308421" y="0"/>
                </a:cubicBezTo>
                <a:cubicBezTo>
                  <a:pt x="3522280" y="7899"/>
                  <a:pt x="3615459" y="3066"/>
                  <a:pt x="3877056" y="0"/>
                </a:cubicBezTo>
                <a:cubicBezTo>
                  <a:pt x="3877383" y="8595"/>
                  <a:pt x="3876984" y="13110"/>
                  <a:pt x="3877056" y="18288"/>
                </a:cubicBezTo>
                <a:cubicBezTo>
                  <a:pt x="3624575" y="4903"/>
                  <a:pt x="3478089" y="20597"/>
                  <a:pt x="3230880" y="18288"/>
                </a:cubicBezTo>
                <a:cubicBezTo>
                  <a:pt x="2983671" y="15979"/>
                  <a:pt x="2743376" y="19903"/>
                  <a:pt x="2507163" y="18288"/>
                </a:cubicBezTo>
                <a:cubicBezTo>
                  <a:pt x="2270950" y="16673"/>
                  <a:pt x="1992617" y="19013"/>
                  <a:pt x="1822216" y="18288"/>
                </a:cubicBezTo>
                <a:cubicBezTo>
                  <a:pt x="1651815" y="17563"/>
                  <a:pt x="1370782" y="42338"/>
                  <a:pt x="1253581" y="18288"/>
                </a:cubicBezTo>
                <a:cubicBezTo>
                  <a:pt x="1136380" y="-5762"/>
                  <a:pt x="854528" y="8046"/>
                  <a:pt x="723717" y="18288"/>
                </a:cubicBezTo>
                <a:cubicBezTo>
                  <a:pt x="592906" y="28530"/>
                  <a:pt x="166343" y="24405"/>
                  <a:pt x="0" y="18288"/>
                </a:cubicBezTo>
                <a:cubicBezTo>
                  <a:pt x="822" y="10564"/>
                  <a:pt x="-23" y="457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44897650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ontent Placeholder 29">
            <a:extLst>
              <a:ext uri="{FF2B5EF4-FFF2-40B4-BE49-F238E27FC236}">
                <a16:creationId xmlns:a16="http://schemas.microsoft.com/office/drawing/2014/main" id="{CAC03E25-684B-10F1-B5BC-D635B4B4D326}"/>
              </a:ext>
            </a:extLst>
          </p:cNvPr>
          <p:cNvSpPr>
            <a:spLocks noGrp="1"/>
          </p:cNvSpPr>
          <p:nvPr>
            <p:ph idx="1"/>
          </p:nvPr>
        </p:nvSpPr>
        <p:spPr>
          <a:xfrm>
            <a:off x="629489" y="2741264"/>
            <a:ext cx="4404039" cy="3386399"/>
          </a:xfrm>
        </p:spPr>
        <p:txBody>
          <a:bodyPr>
            <a:normAutofit/>
          </a:bodyPr>
          <a:lstStyle/>
          <a:p>
            <a:r>
              <a:rPr lang="en-US" sz="2200" dirty="0">
                <a:latin typeface="Helvetica" panose="020B0604020202020204" pitchFamily="34" charset="0"/>
                <a:cs typeface="Helvetica" panose="020B0604020202020204" pitchFamily="34" charset="0"/>
              </a:rPr>
              <a:t>Overcome challenges</a:t>
            </a:r>
          </a:p>
          <a:p>
            <a:pPr lvl="1">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Milk</a:t>
            </a:r>
          </a:p>
          <a:p>
            <a:pPr lvl="1">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Sodium</a:t>
            </a:r>
          </a:p>
          <a:p>
            <a:pPr lvl="1">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Whole grains</a:t>
            </a:r>
          </a:p>
          <a:p>
            <a:pPr lvl="1">
              <a:buFont typeface="Courier New" panose="02070309020205020404" pitchFamily="49" charset="0"/>
              <a:buChar char="o"/>
            </a:pPr>
            <a:r>
              <a:rPr lang="en-US" sz="2200" dirty="0">
                <a:latin typeface="Helvetica" panose="020B0604020202020204" pitchFamily="34" charset="0"/>
                <a:cs typeface="Helvetica" panose="020B0604020202020204" pitchFamily="34" charset="0"/>
              </a:rPr>
              <a:t>Added sugar</a:t>
            </a:r>
          </a:p>
        </p:txBody>
      </p:sp>
      <p:pic>
        <p:nvPicPr>
          <p:cNvPr id="11" name="Picture 10" descr="A saltshaker.">
            <a:extLst>
              <a:ext uri="{FF2B5EF4-FFF2-40B4-BE49-F238E27FC236}">
                <a16:creationId xmlns:a16="http://schemas.microsoft.com/office/drawing/2014/main" id="{262113D0-AF17-E29E-D82C-84228F5D91B1}"/>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5433" r="16195" b="3"/>
          <a:stretch/>
        </p:blipFill>
        <p:spPr>
          <a:xfrm>
            <a:off x="5376648" y="448967"/>
            <a:ext cx="2800021" cy="2607952"/>
          </a:xfrm>
          <a:custGeom>
            <a:avLst/>
            <a:gdLst/>
            <a:ahLst/>
            <a:cxnLst/>
            <a:rect l="l" t="t" r="r" b="b"/>
            <a:pathLst>
              <a:path w="2800021" h="2607952">
                <a:moveTo>
                  <a:pt x="1896921" y="1283"/>
                </a:moveTo>
                <a:cubicBezTo>
                  <a:pt x="1964079" y="3763"/>
                  <a:pt x="2031133" y="9836"/>
                  <a:pt x="2097856" y="19493"/>
                </a:cubicBezTo>
                <a:cubicBezTo>
                  <a:pt x="2197875" y="35580"/>
                  <a:pt x="2298741" y="25628"/>
                  <a:pt x="2399244" y="18812"/>
                </a:cubicBezTo>
                <a:cubicBezTo>
                  <a:pt x="2520913" y="10497"/>
                  <a:pt x="2642460" y="5999"/>
                  <a:pt x="2764369" y="19631"/>
                </a:cubicBezTo>
                <a:lnTo>
                  <a:pt x="2781331" y="20066"/>
                </a:lnTo>
                <a:lnTo>
                  <a:pt x="2771027" y="223244"/>
                </a:lnTo>
                <a:cubicBezTo>
                  <a:pt x="2770027" y="306498"/>
                  <a:pt x="2772785" y="389724"/>
                  <a:pt x="2780906" y="472842"/>
                </a:cubicBezTo>
                <a:cubicBezTo>
                  <a:pt x="2793852" y="625932"/>
                  <a:pt x="2795719" y="779623"/>
                  <a:pt x="2786483" y="932933"/>
                </a:cubicBezTo>
                <a:cubicBezTo>
                  <a:pt x="2780058" y="1071462"/>
                  <a:pt x="2764299" y="1209772"/>
                  <a:pt x="2777754" y="1348629"/>
                </a:cubicBezTo>
                <a:cubicBezTo>
                  <a:pt x="2782361" y="1396405"/>
                  <a:pt x="2793512" y="1443308"/>
                  <a:pt x="2796058" y="1491412"/>
                </a:cubicBezTo>
                <a:cubicBezTo>
                  <a:pt x="2808180" y="1716767"/>
                  <a:pt x="2789997" y="1941359"/>
                  <a:pt x="2775088" y="2165950"/>
                </a:cubicBezTo>
                <a:cubicBezTo>
                  <a:pt x="2769633" y="2247759"/>
                  <a:pt x="2762966" y="2329567"/>
                  <a:pt x="2777876" y="2411376"/>
                </a:cubicBezTo>
                <a:cubicBezTo>
                  <a:pt x="2783785" y="2445894"/>
                  <a:pt x="2787349" y="2480670"/>
                  <a:pt x="2788562" y="2515512"/>
                </a:cubicBezTo>
                <a:lnTo>
                  <a:pt x="2785862" y="2598193"/>
                </a:lnTo>
                <a:lnTo>
                  <a:pt x="2765823" y="2598670"/>
                </a:lnTo>
                <a:cubicBezTo>
                  <a:pt x="2658539" y="2600165"/>
                  <a:pt x="2550823" y="2613972"/>
                  <a:pt x="2444081" y="2598670"/>
                </a:cubicBezTo>
                <a:cubicBezTo>
                  <a:pt x="2255735" y="2573645"/>
                  <a:pt x="2065408" y="2570205"/>
                  <a:pt x="1876379" y="2588429"/>
                </a:cubicBezTo>
                <a:cubicBezTo>
                  <a:pt x="1663187" y="2606148"/>
                  <a:pt x="1449075" y="2607414"/>
                  <a:pt x="1235711" y="2592226"/>
                </a:cubicBezTo>
                <a:cubicBezTo>
                  <a:pt x="1077655" y="2581411"/>
                  <a:pt x="919274" y="2573358"/>
                  <a:pt x="760677" y="2583023"/>
                </a:cubicBezTo>
                <a:cubicBezTo>
                  <a:pt x="699945" y="2586819"/>
                  <a:pt x="640728" y="2603387"/>
                  <a:pt x="580211" y="2605228"/>
                </a:cubicBezTo>
                <a:cubicBezTo>
                  <a:pt x="409739" y="2610520"/>
                  <a:pt x="239309" y="2608104"/>
                  <a:pt x="68912" y="2597979"/>
                </a:cubicBezTo>
                <a:lnTo>
                  <a:pt x="9851" y="2595036"/>
                </a:lnTo>
                <a:lnTo>
                  <a:pt x="14918" y="2533474"/>
                </a:lnTo>
                <a:cubicBezTo>
                  <a:pt x="24226" y="2470964"/>
                  <a:pt x="33057" y="2409078"/>
                  <a:pt x="21123" y="2345943"/>
                </a:cubicBezTo>
                <a:cubicBezTo>
                  <a:pt x="15873" y="2318439"/>
                  <a:pt x="11935" y="2290684"/>
                  <a:pt x="9189" y="2262929"/>
                </a:cubicBezTo>
                <a:cubicBezTo>
                  <a:pt x="3723" y="2192068"/>
                  <a:pt x="5681" y="2120806"/>
                  <a:pt x="15036" y="2050394"/>
                </a:cubicBezTo>
                <a:cubicBezTo>
                  <a:pt x="23988" y="1968631"/>
                  <a:pt x="9428" y="1886367"/>
                  <a:pt x="21362" y="1804853"/>
                </a:cubicBezTo>
                <a:cubicBezTo>
                  <a:pt x="29835" y="1739206"/>
                  <a:pt x="30157" y="1672681"/>
                  <a:pt x="22317" y="1606945"/>
                </a:cubicBezTo>
                <a:cubicBezTo>
                  <a:pt x="8211" y="1482675"/>
                  <a:pt x="9093" y="1357041"/>
                  <a:pt x="24942" y="1233009"/>
                </a:cubicBezTo>
                <a:cubicBezTo>
                  <a:pt x="34728" y="1160621"/>
                  <a:pt x="40337" y="1086110"/>
                  <a:pt x="22794" y="1015097"/>
                </a:cubicBezTo>
                <a:cubicBezTo>
                  <a:pt x="-18498" y="848195"/>
                  <a:pt x="5610" y="681043"/>
                  <a:pt x="22794" y="515015"/>
                </a:cubicBezTo>
                <a:cubicBezTo>
                  <a:pt x="33236" y="425851"/>
                  <a:pt x="33475" y="335698"/>
                  <a:pt x="23510" y="246472"/>
                </a:cubicBezTo>
                <a:cubicBezTo>
                  <a:pt x="14667" y="180579"/>
                  <a:pt x="9392" y="114270"/>
                  <a:pt x="7698" y="47862"/>
                </a:cubicBezTo>
                <a:lnTo>
                  <a:pt x="8577" y="16981"/>
                </a:lnTo>
                <a:lnTo>
                  <a:pt x="105876" y="19483"/>
                </a:lnTo>
                <a:cubicBezTo>
                  <a:pt x="269744" y="18941"/>
                  <a:pt x="433357" y="6953"/>
                  <a:pt x="596356" y="8998"/>
                </a:cubicBezTo>
                <a:cubicBezTo>
                  <a:pt x="687063" y="10088"/>
                  <a:pt x="777528" y="30535"/>
                  <a:pt x="868476" y="26719"/>
                </a:cubicBezTo>
                <a:cubicBezTo>
                  <a:pt x="1144104" y="15541"/>
                  <a:pt x="1419853" y="19221"/>
                  <a:pt x="1695360" y="4635"/>
                </a:cubicBezTo>
                <a:cubicBezTo>
                  <a:pt x="1762501" y="-82"/>
                  <a:pt x="1829763" y="-1196"/>
                  <a:pt x="1896921" y="1283"/>
                </a:cubicBezTo>
                <a:close/>
              </a:path>
            </a:pathLst>
          </a:custGeom>
        </p:spPr>
      </p:pic>
      <p:pic>
        <p:nvPicPr>
          <p:cNvPr id="6" name="Picture 5" descr="Two quarts of milk.">
            <a:extLst>
              <a:ext uri="{FF2B5EF4-FFF2-40B4-BE49-F238E27FC236}">
                <a16:creationId xmlns:a16="http://schemas.microsoft.com/office/drawing/2014/main" id="{14950847-1158-03EB-7D6B-2CE0B4DFA9D2}"/>
              </a:ext>
            </a:extLst>
          </p:cNvPr>
          <p:cNvPicPr>
            <a:picLocks noChangeAspect="1"/>
          </p:cNvPicPr>
          <p:nvPr/>
        </p:nvPicPr>
        <p:blipFill rotWithShape="1">
          <a:blip r:embed="rId5">
            <a:extLst>
              <a:ext uri="{837473B0-CC2E-450A-ABE3-18F120FF3D39}">
                <a1611:picAttrSrcUrl xmlns:a1611="http://schemas.microsoft.com/office/drawing/2016/11/main" r:id="rId6"/>
              </a:ext>
            </a:extLst>
          </a:blip>
          <a:srcRect l="7431" r="2" b="2"/>
          <a:stretch/>
        </p:blipFill>
        <p:spPr>
          <a:xfrm>
            <a:off x="5371395" y="3215684"/>
            <a:ext cx="2809123" cy="3034623"/>
          </a:xfrm>
          <a:custGeom>
            <a:avLst/>
            <a:gdLst/>
            <a:ahLst/>
            <a:cxnLst/>
            <a:rect l="l" t="t" r="r" b="b"/>
            <a:pathLst>
              <a:path w="2809123" h="3034623">
                <a:moveTo>
                  <a:pt x="909359" y="1412"/>
                </a:moveTo>
                <a:cubicBezTo>
                  <a:pt x="958144" y="-855"/>
                  <a:pt x="1007041" y="-392"/>
                  <a:pt x="1055844" y="2812"/>
                </a:cubicBezTo>
                <a:cubicBezTo>
                  <a:pt x="1188892" y="11671"/>
                  <a:pt x="1321724" y="23752"/>
                  <a:pt x="1455098" y="27433"/>
                </a:cubicBezTo>
                <a:cubicBezTo>
                  <a:pt x="1585007" y="30886"/>
                  <a:pt x="1714916" y="19724"/>
                  <a:pt x="1844174" y="11211"/>
                </a:cubicBezTo>
                <a:cubicBezTo>
                  <a:pt x="2032760" y="-1215"/>
                  <a:pt x="2221452" y="7644"/>
                  <a:pt x="2410145" y="15353"/>
                </a:cubicBezTo>
                <a:cubicBezTo>
                  <a:pt x="2481555" y="18287"/>
                  <a:pt x="2552964" y="17014"/>
                  <a:pt x="2624374" y="15060"/>
                </a:cubicBezTo>
                <a:lnTo>
                  <a:pt x="2784992" y="11774"/>
                </a:lnTo>
                <a:lnTo>
                  <a:pt x="2785432" y="38761"/>
                </a:lnTo>
                <a:cubicBezTo>
                  <a:pt x="2800584" y="206742"/>
                  <a:pt x="2808948" y="374831"/>
                  <a:pt x="2808827" y="543247"/>
                </a:cubicBezTo>
                <a:cubicBezTo>
                  <a:pt x="2810305" y="612173"/>
                  <a:pt x="2806257" y="681111"/>
                  <a:pt x="2796705" y="749514"/>
                </a:cubicBezTo>
                <a:cubicBezTo>
                  <a:pt x="2780583" y="847684"/>
                  <a:pt x="2768461" y="946836"/>
                  <a:pt x="2778522" y="1046533"/>
                </a:cubicBezTo>
                <a:cubicBezTo>
                  <a:pt x="2785553" y="1115252"/>
                  <a:pt x="2789675" y="1183862"/>
                  <a:pt x="2789432" y="1252908"/>
                </a:cubicBezTo>
                <a:cubicBezTo>
                  <a:pt x="2789432" y="1411618"/>
                  <a:pt x="2787978" y="1570434"/>
                  <a:pt x="2791008" y="1729144"/>
                </a:cubicBezTo>
                <a:cubicBezTo>
                  <a:pt x="2793675" y="1870399"/>
                  <a:pt x="2799493" y="2011110"/>
                  <a:pt x="2784826" y="2152475"/>
                </a:cubicBezTo>
                <a:cubicBezTo>
                  <a:pt x="2763249" y="2361141"/>
                  <a:pt x="2770159" y="2570898"/>
                  <a:pt x="2772704" y="2780218"/>
                </a:cubicBezTo>
                <a:lnTo>
                  <a:pt x="2785201" y="3024103"/>
                </a:lnTo>
                <a:lnTo>
                  <a:pt x="2729575" y="3019707"/>
                </a:lnTo>
                <a:cubicBezTo>
                  <a:pt x="2664468" y="3010397"/>
                  <a:pt x="2600011" y="3001566"/>
                  <a:pt x="2534253" y="3013501"/>
                </a:cubicBezTo>
                <a:cubicBezTo>
                  <a:pt x="2505606" y="3018752"/>
                  <a:pt x="2476698" y="3022690"/>
                  <a:pt x="2447790" y="3025435"/>
                </a:cubicBezTo>
                <a:cubicBezTo>
                  <a:pt x="2373985" y="3030901"/>
                  <a:pt x="2299762" y="3028945"/>
                  <a:pt x="2226426" y="3019587"/>
                </a:cubicBezTo>
                <a:cubicBezTo>
                  <a:pt x="2141266" y="3010636"/>
                  <a:pt x="2055584" y="3025196"/>
                  <a:pt x="1970684" y="3013262"/>
                </a:cubicBezTo>
                <a:cubicBezTo>
                  <a:pt x="1902309" y="3004788"/>
                  <a:pt x="1833021" y="3004466"/>
                  <a:pt x="1764554" y="3012307"/>
                </a:cubicBezTo>
                <a:cubicBezTo>
                  <a:pt x="1635120" y="3026413"/>
                  <a:pt x="1504268" y="3025530"/>
                  <a:pt x="1375082" y="3009682"/>
                </a:cubicBezTo>
                <a:cubicBezTo>
                  <a:pt x="1299687" y="2999895"/>
                  <a:pt x="1222081" y="2994286"/>
                  <a:pt x="1148118" y="3011830"/>
                </a:cubicBezTo>
                <a:cubicBezTo>
                  <a:pt x="974281" y="3053123"/>
                  <a:pt x="800184" y="3029015"/>
                  <a:pt x="627259" y="3011830"/>
                </a:cubicBezTo>
                <a:cubicBezTo>
                  <a:pt x="534391" y="3001387"/>
                  <a:pt x="440493" y="3001148"/>
                  <a:pt x="347559" y="3011113"/>
                </a:cubicBezTo>
                <a:cubicBezTo>
                  <a:pt x="278929" y="3019957"/>
                  <a:pt x="209866" y="3025232"/>
                  <a:pt x="140699" y="3026927"/>
                </a:cubicBezTo>
                <a:lnTo>
                  <a:pt x="44501" y="3024299"/>
                </a:lnTo>
                <a:lnTo>
                  <a:pt x="26973" y="2893528"/>
                </a:lnTo>
                <a:cubicBezTo>
                  <a:pt x="-4174" y="2764506"/>
                  <a:pt x="-10619" y="2635110"/>
                  <a:pt x="19693" y="2504963"/>
                </a:cubicBezTo>
                <a:cubicBezTo>
                  <a:pt x="48311" y="2384006"/>
                  <a:pt x="46914" y="2257385"/>
                  <a:pt x="15637" y="2137152"/>
                </a:cubicBezTo>
                <a:cubicBezTo>
                  <a:pt x="8714" y="2106022"/>
                  <a:pt x="4478" y="2074304"/>
                  <a:pt x="2986" y="2042386"/>
                </a:cubicBezTo>
                <a:cubicBezTo>
                  <a:pt x="-6442" y="1925867"/>
                  <a:pt x="9430" y="1810973"/>
                  <a:pt x="22676" y="1695829"/>
                </a:cubicBezTo>
                <a:cubicBezTo>
                  <a:pt x="31508" y="1622442"/>
                  <a:pt x="44993" y="1548304"/>
                  <a:pt x="22676" y="1475668"/>
                </a:cubicBezTo>
                <a:cubicBezTo>
                  <a:pt x="7389" y="1425047"/>
                  <a:pt x="3989" y="1371313"/>
                  <a:pt x="12773" y="1319017"/>
                </a:cubicBezTo>
                <a:cubicBezTo>
                  <a:pt x="27582" y="1226202"/>
                  <a:pt x="30672" y="1131749"/>
                  <a:pt x="21961" y="1038096"/>
                </a:cubicBezTo>
                <a:cubicBezTo>
                  <a:pt x="16209" y="976348"/>
                  <a:pt x="17092" y="914112"/>
                  <a:pt x="24587" y="852564"/>
                </a:cubicBezTo>
                <a:cubicBezTo>
                  <a:pt x="34491" y="769801"/>
                  <a:pt x="49886" y="685536"/>
                  <a:pt x="31150" y="602524"/>
                </a:cubicBezTo>
                <a:cubicBezTo>
                  <a:pt x="1315" y="470626"/>
                  <a:pt x="7282" y="338854"/>
                  <a:pt x="19217" y="205958"/>
                </a:cubicBezTo>
                <a:cubicBezTo>
                  <a:pt x="23692" y="156512"/>
                  <a:pt x="28406" y="106785"/>
                  <a:pt x="29763" y="56918"/>
                </a:cubicBezTo>
                <a:lnTo>
                  <a:pt x="29335" y="22484"/>
                </a:lnTo>
                <a:lnTo>
                  <a:pt x="182423" y="11326"/>
                </a:lnTo>
                <a:cubicBezTo>
                  <a:pt x="307134" y="-180"/>
                  <a:pt x="431415" y="11326"/>
                  <a:pt x="556126" y="18689"/>
                </a:cubicBezTo>
                <a:cubicBezTo>
                  <a:pt x="625195" y="22602"/>
                  <a:pt x="694588" y="27319"/>
                  <a:pt x="763549" y="16388"/>
                </a:cubicBezTo>
                <a:cubicBezTo>
                  <a:pt x="811902" y="8674"/>
                  <a:pt x="860574" y="3678"/>
                  <a:pt x="909359" y="1412"/>
                </a:cubicBezTo>
                <a:close/>
              </a:path>
            </a:pathLst>
          </a:custGeom>
        </p:spPr>
      </p:pic>
      <p:pic>
        <p:nvPicPr>
          <p:cNvPr id="4" name="Picture 3" descr="A bag of sugar.">
            <a:extLst>
              <a:ext uri="{FF2B5EF4-FFF2-40B4-BE49-F238E27FC236}">
                <a16:creationId xmlns:a16="http://schemas.microsoft.com/office/drawing/2014/main" id="{E240173A-2B20-2A85-C304-B69B4EB277AD}"/>
              </a:ext>
            </a:extLst>
          </p:cNvPr>
          <p:cNvPicPr>
            <a:picLocks noChangeAspect="1"/>
          </p:cNvPicPr>
          <p:nvPr/>
        </p:nvPicPr>
        <p:blipFill rotWithShape="1">
          <a:blip r:embed="rId7">
            <a:extLst>
              <a:ext uri="{837473B0-CC2E-450A-ABE3-18F120FF3D39}">
                <a1611:picAttrSrcUrl xmlns:a1611="http://schemas.microsoft.com/office/drawing/2016/11/main" r:id="rId8"/>
              </a:ext>
            </a:extLst>
          </a:blip>
          <a:srcRect l="2067" r="792" b="-5"/>
          <a:stretch/>
        </p:blipFill>
        <p:spPr>
          <a:xfrm>
            <a:off x="8344949" y="453323"/>
            <a:ext cx="3451906" cy="3553662"/>
          </a:xfrm>
          <a:custGeom>
            <a:avLst/>
            <a:gdLst/>
            <a:ahLst/>
            <a:cxnLst/>
            <a:rect l="l" t="t" r="r" b="b"/>
            <a:pathLst>
              <a:path w="3451906" h="3553662">
                <a:moveTo>
                  <a:pt x="723689" y="906"/>
                </a:moveTo>
                <a:cubicBezTo>
                  <a:pt x="772066" y="2729"/>
                  <a:pt x="820443" y="7023"/>
                  <a:pt x="868820" y="11181"/>
                </a:cubicBezTo>
                <a:cubicBezTo>
                  <a:pt x="1039107" y="26039"/>
                  <a:pt x="1209273" y="19359"/>
                  <a:pt x="1379198" y="8454"/>
                </a:cubicBezTo>
                <a:cubicBezTo>
                  <a:pt x="1496186" y="1474"/>
                  <a:pt x="1613486" y="5305"/>
                  <a:pt x="1729930" y="19904"/>
                </a:cubicBezTo>
                <a:lnTo>
                  <a:pt x="1770732" y="22354"/>
                </a:lnTo>
                <a:lnTo>
                  <a:pt x="1793470" y="25525"/>
                </a:lnTo>
                <a:lnTo>
                  <a:pt x="1895014" y="29765"/>
                </a:lnTo>
                <a:lnTo>
                  <a:pt x="1895984" y="30265"/>
                </a:lnTo>
                <a:lnTo>
                  <a:pt x="1908078" y="30265"/>
                </a:lnTo>
                <a:lnTo>
                  <a:pt x="1909048" y="29667"/>
                </a:lnTo>
                <a:lnTo>
                  <a:pt x="2008240" y="25525"/>
                </a:lnTo>
                <a:lnTo>
                  <a:pt x="2081672" y="15283"/>
                </a:lnTo>
                <a:lnTo>
                  <a:pt x="2184918" y="9562"/>
                </a:lnTo>
                <a:cubicBezTo>
                  <a:pt x="2268544" y="8356"/>
                  <a:pt x="2352209" y="10573"/>
                  <a:pt x="2435750" y="16224"/>
                </a:cubicBezTo>
                <a:cubicBezTo>
                  <a:pt x="2589588" y="24540"/>
                  <a:pt x="2743185" y="15952"/>
                  <a:pt x="2896904" y="5864"/>
                </a:cubicBezTo>
                <a:cubicBezTo>
                  <a:pt x="2988276" y="-133"/>
                  <a:pt x="3079618" y="1639"/>
                  <a:pt x="3170959" y="5268"/>
                </a:cubicBezTo>
                <a:lnTo>
                  <a:pt x="3437940" y="15543"/>
                </a:lnTo>
                <a:lnTo>
                  <a:pt x="3440062" y="77084"/>
                </a:lnTo>
                <a:cubicBezTo>
                  <a:pt x="3439759" y="207598"/>
                  <a:pt x="3426999" y="337557"/>
                  <a:pt x="3419542" y="467764"/>
                </a:cubicBezTo>
                <a:cubicBezTo>
                  <a:pt x="3416314" y="527314"/>
                  <a:pt x="3411472" y="587156"/>
                  <a:pt x="3410666" y="646723"/>
                </a:cubicBezTo>
                <a:cubicBezTo>
                  <a:pt x="3409858" y="706293"/>
                  <a:pt x="3413086" y="765586"/>
                  <a:pt x="3425999" y="824040"/>
                </a:cubicBezTo>
                <a:cubicBezTo>
                  <a:pt x="3458153" y="973974"/>
                  <a:pt x="3447305" y="1120693"/>
                  <a:pt x="3425999" y="1269168"/>
                </a:cubicBezTo>
                <a:cubicBezTo>
                  <a:pt x="3415281" y="1344279"/>
                  <a:pt x="3402111" y="1421878"/>
                  <a:pt x="3425353" y="1494944"/>
                </a:cubicBezTo>
                <a:cubicBezTo>
                  <a:pt x="3464867" y="1616236"/>
                  <a:pt x="3452342" y="1736506"/>
                  <a:pt x="3438266" y="1858381"/>
                </a:cubicBezTo>
                <a:cubicBezTo>
                  <a:pt x="3429228" y="1937294"/>
                  <a:pt x="3419930" y="2017084"/>
                  <a:pt x="3430518" y="2095996"/>
                </a:cubicBezTo>
                <a:cubicBezTo>
                  <a:pt x="3446660" y="2216411"/>
                  <a:pt x="3439170" y="2335949"/>
                  <a:pt x="3431293" y="2456072"/>
                </a:cubicBezTo>
                <a:cubicBezTo>
                  <a:pt x="3426129" y="2537469"/>
                  <a:pt x="3413086" y="2619889"/>
                  <a:pt x="3430002" y="2700556"/>
                </a:cubicBezTo>
                <a:cubicBezTo>
                  <a:pt x="3441812" y="2765790"/>
                  <a:pt x="3444254" y="2832749"/>
                  <a:pt x="3437233" y="2898861"/>
                </a:cubicBezTo>
                <a:cubicBezTo>
                  <a:pt x="3429485" y="3003493"/>
                  <a:pt x="3415798" y="3108125"/>
                  <a:pt x="3435297" y="3213050"/>
                </a:cubicBezTo>
                <a:cubicBezTo>
                  <a:pt x="3445497" y="3268582"/>
                  <a:pt x="3441754" y="3324843"/>
                  <a:pt x="3438137" y="3380812"/>
                </a:cubicBezTo>
                <a:lnTo>
                  <a:pt x="3429447" y="3533975"/>
                </a:lnTo>
                <a:lnTo>
                  <a:pt x="3428457" y="3533971"/>
                </a:lnTo>
                <a:cubicBezTo>
                  <a:pt x="3362736" y="3534214"/>
                  <a:pt x="3297429" y="3530092"/>
                  <a:pt x="3232020" y="3523062"/>
                </a:cubicBezTo>
                <a:cubicBezTo>
                  <a:pt x="3137124" y="3513000"/>
                  <a:pt x="3042746" y="3525122"/>
                  <a:pt x="2949304" y="3541245"/>
                </a:cubicBezTo>
                <a:cubicBezTo>
                  <a:pt x="2884196" y="3550796"/>
                  <a:pt x="2818577" y="3554844"/>
                  <a:pt x="2752970" y="3553366"/>
                </a:cubicBezTo>
                <a:cubicBezTo>
                  <a:pt x="2592664" y="3553487"/>
                  <a:pt x="2432670" y="3545124"/>
                  <a:pt x="2272778" y="3529971"/>
                </a:cubicBezTo>
                <a:cubicBezTo>
                  <a:pt x="2213920" y="3526298"/>
                  <a:pt x="2154916" y="3527959"/>
                  <a:pt x="2096275" y="3534941"/>
                </a:cubicBezTo>
                <a:cubicBezTo>
                  <a:pt x="2030066" y="3541923"/>
                  <a:pt x="1963369" y="3539486"/>
                  <a:pt x="1897658" y="3527668"/>
                </a:cubicBezTo>
                <a:cubicBezTo>
                  <a:pt x="1858723" y="3520213"/>
                  <a:pt x="1819789" y="3518153"/>
                  <a:pt x="1780854" y="3518637"/>
                </a:cubicBezTo>
                <a:cubicBezTo>
                  <a:pt x="1741920" y="3519123"/>
                  <a:pt x="1702985" y="3522153"/>
                  <a:pt x="1664051" y="3524880"/>
                </a:cubicBezTo>
                <a:cubicBezTo>
                  <a:pt x="1450275" y="3539790"/>
                  <a:pt x="1236498" y="3557973"/>
                  <a:pt x="1021996" y="3545850"/>
                </a:cubicBezTo>
                <a:cubicBezTo>
                  <a:pt x="976208" y="3543304"/>
                  <a:pt x="931564" y="3532154"/>
                  <a:pt x="886089" y="3527546"/>
                </a:cubicBezTo>
                <a:cubicBezTo>
                  <a:pt x="753918" y="3514091"/>
                  <a:pt x="622269" y="3529851"/>
                  <a:pt x="490410" y="3536275"/>
                </a:cubicBezTo>
                <a:cubicBezTo>
                  <a:pt x="344484" y="3545511"/>
                  <a:pt x="198194" y="3543645"/>
                  <a:pt x="52476" y="3530699"/>
                </a:cubicBezTo>
                <a:lnTo>
                  <a:pt x="16096" y="3528137"/>
                </a:lnTo>
                <a:lnTo>
                  <a:pt x="13820" y="3457111"/>
                </a:lnTo>
                <a:cubicBezTo>
                  <a:pt x="6425" y="3369848"/>
                  <a:pt x="-1454" y="3282586"/>
                  <a:pt x="8728" y="3195323"/>
                </a:cubicBezTo>
                <a:cubicBezTo>
                  <a:pt x="18037" y="3120746"/>
                  <a:pt x="19541" y="3045559"/>
                  <a:pt x="13214" y="2970732"/>
                </a:cubicBezTo>
                <a:cubicBezTo>
                  <a:pt x="6911" y="2888880"/>
                  <a:pt x="6911" y="2806721"/>
                  <a:pt x="13214" y="2724870"/>
                </a:cubicBezTo>
                <a:cubicBezTo>
                  <a:pt x="18062" y="2646442"/>
                  <a:pt x="26184" y="2567797"/>
                  <a:pt x="17457" y="2489589"/>
                </a:cubicBezTo>
                <a:cubicBezTo>
                  <a:pt x="5335" y="2379639"/>
                  <a:pt x="9335" y="2270015"/>
                  <a:pt x="16729" y="2160282"/>
                </a:cubicBezTo>
                <a:cubicBezTo>
                  <a:pt x="22790" y="2069639"/>
                  <a:pt x="31640" y="1978667"/>
                  <a:pt x="17335" y="1888460"/>
                </a:cubicBezTo>
                <a:cubicBezTo>
                  <a:pt x="159" y="1768104"/>
                  <a:pt x="-4267" y="1646557"/>
                  <a:pt x="4122" y="1525448"/>
                </a:cubicBezTo>
                <a:cubicBezTo>
                  <a:pt x="17093" y="1276969"/>
                  <a:pt x="13820" y="1028271"/>
                  <a:pt x="23760" y="779682"/>
                </a:cubicBezTo>
                <a:cubicBezTo>
                  <a:pt x="27153" y="697655"/>
                  <a:pt x="8971" y="616065"/>
                  <a:pt x="8002" y="534256"/>
                </a:cubicBezTo>
                <a:cubicBezTo>
                  <a:pt x="6790" y="436250"/>
                  <a:pt x="11124" y="337998"/>
                  <a:pt x="14291" y="239596"/>
                </a:cubicBezTo>
                <a:lnTo>
                  <a:pt x="13744" y="13183"/>
                </a:lnTo>
                <a:lnTo>
                  <a:pt x="56934" y="10499"/>
                </a:lnTo>
                <a:cubicBezTo>
                  <a:pt x="147688" y="3411"/>
                  <a:pt x="238784" y="3411"/>
                  <a:pt x="329538" y="10499"/>
                </a:cubicBezTo>
                <a:cubicBezTo>
                  <a:pt x="412505" y="17614"/>
                  <a:pt x="495870" y="15924"/>
                  <a:pt x="578558" y="5455"/>
                </a:cubicBezTo>
                <a:cubicBezTo>
                  <a:pt x="626936" y="-270"/>
                  <a:pt x="675313" y="-917"/>
                  <a:pt x="723689" y="906"/>
                </a:cubicBezTo>
                <a:close/>
              </a:path>
            </a:pathLst>
          </a:custGeom>
        </p:spPr>
      </p:pic>
      <p:pic>
        <p:nvPicPr>
          <p:cNvPr id="7" name="Picture 6" descr="A variety of grains in bowls.">
            <a:extLst>
              <a:ext uri="{FF2B5EF4-FFF2-40B4-BE49-F238E27FC236}">
                <a16:creationId xmlns:a16="http://schemas.microsoft.com/office/drawing/2014/main" id="{3884ED39-C3EC-EB4A-83E7-0ADFADCCC8FE}"/>
              </a:ext>
            </a:extLst>
          </p:cNvPr>
          <p:cNvPicPr>
            <a:picLocks noChangeAspect="1"/>
          </p:cNvPicPr>
          <p:nvPr/>
        </p:nvPicPr>
        <p:blipFill rotWithShape="1">
          <a:blip r:embed="rId9">
            <a:extLst>
              <a:ext uri="{837473B0-CC2E-450A-ABE3-18F120FF3D39}">
                <a1611:picAttrSrcUrl xmlns:a1611="http://schemas.microsoft.com/office/drawing/2016/11/main" r:id="rId10"/>
              </a:ext>
            </a:extLst>
          </a:blip>
          <a:srcRect t="8550" r="-2" b="10548"/>
          <a:stretch/>
        </p:blipFill>
        <p:spPr>
          <a:xfrm>
            <a:off x="8350554" y="4171427"/>
            <a:ext cx="3434858" cy="2084130"/>
          </a:xfrm>
          <a:custGeom>
            <a:avLst/>
            <a:gdLst/>
            <a:ahLst/>
            <a:cxnLst/>
            <a:rect l="l" t="t" r="r" b="b"/>
            <a:pathLst>
              <a:path w="3434858" h="2084130">
                <a:moveTo>
                  <a:pt x="1225971" y="1141"/>
                </a:moveTo>
                <a:cubicBezTo>
                  <a:pt x="1283624" y="3345"/>
                  <a:pt x="1341187" y="8746"/>
                  <a:pt x="1398467" y="17334"/>
                </a:cubicBezTo>
                <a:cubicBezTo>
                  <a:pt x="1484331" y="31639"/>
                  <a:pt x="1570921" y="22789"/>
                  <a:pt x="1657200" y="16728"/>
                </a:cubicBezTo>
                <a:cubicBezTo>
                  <a:pt x="1761649" y="9334"/>
                  <a:pt x="1865993" y="5334"/>
                  <a:pt x="1970648" y="17456"/>
                </a:cubicBezTo>
                <a:cubicBezTo>
                  <a:pt x="2045091" y="26183"/>
                  <a:pt x="2119948" y="18061"/>
                  <a:pt x="2194600" y="13213"/>
                </a:cubicBezTo>
                <a:cubicBezTo>
                  <a:pt x="2272509" y="6910"/>
                  <a:pt x="2350711" y="6910"/>
                  <a:pt x="2428622" y="13213"/>
                </a:cubicBezTo>
                <a:cubicBezTo>
                  <a:pt x="2499846" y="19540"/>
                  <a:pt x="2571412" y="18037"/>
                  <a:pt x="2642398" y="8727"/>
                </a:cubicBezTo>
                <a:cubicBezTo>
                  <a:pt x="2725458" y="-1455"/>
                  <a:pt x="2808518" y="6424"/>
                  <a:pt x="2891579" y="13819"/>
                </a:cubicBezTo>
                <a:cubicBezTo>
                  <a:pt x="3037765" y="27031"/>
                  <a:pt x="3183847" y="21092"/>
                  <a:pt x="3329721" y="11394"/>
                </a:cubicBezTo>
                <a:lnTo>
                  <a:pt x="3422995" y="10092"/>
                </a:lnTo>
                <a:lnTo>
                  <a:pt x="3423106" y="30386"/>
                </a:lnTo>
                <a:cubicBezTo>
                  <a:pt x="3435867" y="237971"/>
                  <a:pt x="3438238" y="446198"/>
                  <a:pt x="3430208" y="654090"/>
                </a:cubicBezTo>
                <a:cubicBezTo>
                  <a:pt x="3423106" y="827990"/>
                  <a:pt x="3429304" y="1002474"/>
                  <a:pt x="3417295" y="1176228"/>
                </a:cubicBezTo>
                <a:cubicBezTo>
                  <a:pt x="3411355" y="1261425"/>
                  <a:pt x="3404770" y="1348083"/>
                  <a:pt x="3419490" y="1431526"/>
                </a:cubicBezTo>
                <a:cubicBezTo>
                  <a:pt x="3444413" y="1572253"/>
                  <a:pt x="3430724" y="1710643"/>
                  <a:pt x="3415229" y="1849910"/>
                </a:cubicBezTo>
                <a:cubicBezTo>
                  <a:pt x="3410101" y="1894678"/>
                  <a:pt x="3408864" y="1939801"/>
                  <a:pt x="3411481" y="1984635"/>
                </a:cubicBezTo>
                <a:lnTo>
                  <a:pt x="3420281" y="2045052"/>
                </a:lnTo>
                <a:lnTo>
                  <a:pt x="3334389" y="2032837"/>
                </a:lnTo>
                <a:cubicBezTo>
                  <a:pt x="3297879" y="2029644"/>
                  <a:pt x="3261227" y="2028419"/>
                  <a:pt x="3224622" y="2029160"/>
                </a:cubicBezTo>
                <a:cubicBezTo>
                  <a:pt x="3151412" y="2030641"/>
                  <a:pt x="3078391" y="2039983"/>
                  <a:pt x="3007079" y="2057157"/>
                </a:cubicBezTo>
                <a:cubicBezTo>
                  <a:pt x="2872697" y="2088306"/>
                  <a:pt x="2737925" y="2094750"/>
                  <a:pt x="2602371" y="2064436"/>
                </a:cubicBezTo>
                <a:cubicBezTo>
                  <a:pt x="2476389" y="2035818"/>
                  <a:pt x="2344507" y="2037215"/>
                  <a:pt x="2219280" y="2068494"/>
                </a:cubicBezTo>
                <a:cubicBezTo>
                  <a:pt x="2186857" y="2075416"/>
                  <a:pt x="2153821" y="2079653"/>
                  <a:pt x="2120577" y="2081145"/>
                </a:cubicBezTo>
                <a:cubicBezTo>
                  <a:pt x="1999217" y="2090573"/>
                  <a:pt x="1879549" y="2074701"/>
                  <a:pt x="1759622" y="2061453"/>
                </a:cubicBezTo>
                <a:cubicBezTo>
                  <a:pt x="1683186" y="2052622"/>
                  <a:pt x="1605969" y="2039136"/>
                  <a:pt x="1530313" y="2061453"/>
                </a:cubicBezTo>
                <a:cubicBezTo>
                  <a:pt x="1477590" y="2076742"/>
                  <a:pt x="1421623" y="2080142"/>
                  <a:pt x="1367155" y="2071358"/>
                </a:cubicBezTo>
                <a:cubicBezTo>
                  <a:pt x="1270484" y="2056548"/>
                  <a:pt x="1172107" y="2053457"/>
                  <a:pt x="1074563" y="2062169"/>
                </a:cubicBezTo>
                <a:cubicBezTo>
                  <a:pt x="1010251" y="2067921"/>
                  <a:pt x="945429" y="2067038"/>
                  <a:pt x="881325" y="2059543"/>
                </a:cubicBezTo>
                <a:cubicBezTo>
                  <a:pt x="795121" y="2049639"/>
                  <a:pt x="707357" y="2034243"/>
                  <a:pt x="620895" y="2052980"/>
                </a:cubicBezTo>
                <a:cubicBezTo>
                  <a:pt x="483518" y="2082816"/>
                  <a:pt x="346272" y="2076848"/>
                  <a:pt x="207854" y="2064914"/>
                </a:cubicBezTo>
                <a:cubicBezTo>
                  <a:pt x="156354" y="2060439"/>
                  <a:pt x="104562" y="2055725"/>
                  <a:pt x="52622" y="2054367"/>
                </a:cubicBezTo>
                <a:lnTo>
                  <a:pt x="12047" y="2054851"/>
                </a:lnTo>
                <a:lnTo>
                  <a:pt x="2957" y="1815310"/>
                </a:lnTo>
                <a:cubicBezTo>
                  <a:pt x="-270" y="1732929"/>
                  <a:pt x="-1846" y="1650548"/>
                  <a:pt x="3487" y="1568139"/>
                </a:cubicBezTo>
                <a:cubicBezTo>
                  <a:pt x="12457" y="1429500"/>
                  <a:pt x="20094" y="1290971"/>
                  <a:pt x="12700" y="1152224"/>
                </a:cubicBezTo>
                <a:cubicBezTo>
                  <a:pt x="7675" y="1076879"/>
                  <a:pt x="5703" y="1001421"/>
                  <a:pt x="6775" y="925999"/>
                </a:cubicBezTo>
                <a:lnTo>
                  <a:pt x="11863" y="832882"/>
                </a:lnTo>
                <a:lnTo>
                  <a:pt x="20970" y="766654"/>
                </a:lnTo>
                <a:lnTo>
                  <a:pt x="24654" y="677192"/>
                </a:lnTo>
                <a:lnTo>
                  <a:pt x="25185" y="676317"/>
                </a:lnTo>
                <a:lnTo>
                  <a:pt x="25185" y="665409"/>
                </a:lnTo>
                <a:lnTo>
                  <a:pt x="24741" y="664535"/>
                </a:lnTo>
                <a:lnTo>
                  <a:pt x="20970" y="572951"/>
                </a:lnTo>
                <a:lnTo>
                  <a:pt x="18150" y="552445"/>
                </a:lnTo>
                <a:lnTo>
                  <a:pt x="15972" y="515645"/>
                </a:lnTo>
                <a:cubicBezTo>
                  <a:pt x="2990" y="410624"/>
                  <a:pt x="-416" y="304831"/>
                  <a:pt x="5790" y="199319"/>
                </a:cubicBezTo>
                <a:lnTo>
                  <a:pt x="13901" y="9025"/>
                </a:lnTo>
                <a:lnTo>
                  <a:pt x="109477" y="8001"/>
                </a:lnTo>
                <a:cubicBezTo>
                  <a:pt x="187346" y="8970"/>
                  <a:pt x="265007" y="27152"/>
                  <a:pt x="343084" y="23759"/>
                </a:cubicBezTo>
                <a:cubicBezTo>
                  <a:pt x="579702" y="13819"/>
                  <a:pt x="816423" y="17092"/>
                  <a:pt x="1052937" y="4121"/>
                </a:cubicBezTo>
                <a:cubicBezTo>
                  <a:pt x="1110576" y="-73"/>
                  <a:pt x="1168318" y="-1064"/>
                  <a:pt x="1225971" y="1141"/>
                </a:cubicBezTo>
                <a:close/>
              </a:path>
            </a:pathLst>
          </a:custGeom>
        </p:spPr>
      </p:pic>
      <p:pic>
        <p:nvPicPr>
          <p:cNvPr id="15" name="Picture 14">
            <a:extLst>
              <a:ext uri="{FF2B5EF4-FFF2-40B4-BE49-F238E27FC236}">
                <a16:creationId xmlns:a16="http://schemas.microsoft.com/office/drawing/2014/main" id="{2C62EDD7-DC4C-FB3D-D84F-AD6A78800921}"/>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21342078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 name="Rectangle 61">
            <a:extLst>
              <a:ext uri="{FF2B5EF4-FFF2-40B4-BE49-F238E27FC236}">
                <a16:creationId xmlns:a16="http://schemas.microsoft.com/office/drawing/2014/main" id="{0E2F58BF-12E5-4B5A-AD25-4DAAA274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latin typeface="Helvetica" panose="020B0604020202020204" pitchFamily="34" charset="0"/>
                <a:cs typeface="Helvetica" panose="020B0604020202020204" pitchFamily="34" charset="0"/>
              </a:rPr>
              <a:t>Current Intake</a:t>
            </a:r>
          </a:p>
        </p:txBody>
      </p:sp>
      <p:sp>
        <p:nvSpPr>
          <p:cNvPr id="64" name="!!accent">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6" name="Rectangle 6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4" name="Picture 3" descr="A saltshaker.">
            <a:extLst>
              <a:ext uri="{FF2B5EF4-FFF2-40B4-BE49-F238E27FC236}">
                <a16:creationId xmlns:a16="http://schemas.microsoft.com/office/drawing/2014/main" id="{FAB57645-EF42-8AF8-F0AE-EF3D739DC207}"/>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5617" r="16377" b="1"/>
          <a:stretch/>
        </p:blipFill>
        <p:spPr>
          <a:xfrm>
            <a:off x="4868487" y="10"/>
            <a:ext cx="7323513" cy="6857990"/>
          </a:xfrm>
          <a:prstGeom prst="rect">
            <a:avLst/>
          </a:prstGeom>
        </p:spPr>
      </p:pic>
      <p:pic>
        <p:nvPicPr>
          <p:cNvPr id="10" name="Picture 9">
            <a:extLst>
              <a:ext uri="{FF2B5EF4-FFF2-40B4-BE49-F238E27FC236}">
                <a16:creationId xmlns:a16="http://schemas.microsoft.com/office/drawing/2014/main" id="{06AB7B01-767E-A204-C7C0-B34DD568B29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37127483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hild eating an apple with two other children.">
            <a:extLst>
              <a:ext uri="{FF2B5EF4-FFF2-40B4-BE49-F238E27FC236}">
                <a16:creationId xmlns:a16="http://schemas.microsoft.com/office/drawing/2014/main" id="{2681CC82-935F-9BA2-8FC2-2DBF824DE8AC}"/>
              </a:ext>
              <a:ext uri="{C183D7F6-B498-43B3-948B-1728B52AA6E4}">
                <adec:decorative xmlns:adec="http://schemas.microsoft.com/office/drawing/2017/decorative" val="0"/>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7111" r="-1" b="-1"/>
          <a:stretch/>
        </p:blipFill>
        <p:spPr>
          <a:xfrm>
            <a:off x="20" y="10"/>
            <a:ext cx="12191980" cy="6857990"/>
          </a:xfrm>
          <a:prstGeom prst="rect">
            <a:avLst/>
          </a:prstGeom>
        </p:spPr>
      </p:pic>
      <p:sp>
        <p:nvSpPr>
          <p:cNvPr id="38" name="Rectangle 3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latin typeface="Helvetica" panose="020B0604020202020204" pitchFamily="34" charset="0"/>
                <a:cs typeface="Helvetica" panose="020B0604020202020204" pitchFamily="34" charset="0"/>
              </a:rPr>
              <a:t>Thank you!</a:t>
            </a:r>
          </a:p>
        </p:txBody>
      </p:sp>
      <p:cxnSp>
        <p:nvCxnSpPr>
          <p:cNvPr id="40" name="Straight Connector 3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57535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anchor="b">
            <a:normAutofit/>
          </a:bodyPr>
          <a:lstStyle/>
          <a:p>
            <a:r>
              <a:rPr lang="en-US" sz="5400" dirty="0">
                <a:latin typeface="Helvetica" panose="020B0604020202020204" pitchFamily="34" charset="0"/>
                <a:cs typeface="Helvetica" panose="020B0604020202020204" pitchFamily="34" charset="0"/>
              </a:rPr>
              <a:t>Questions</a:t>
            </a:r>
          </a:p>
        </p:txBody>
      </p:sp>
      <p:sp>
        <p:nvSpPr>
          <p:cNvPr id="1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n assortment of colored circles with question marks.">
            <a:extLst>
              <a:ext uri="{FF2B5EF4-FFF2-40B4-BE49-F238E27FC236}">
                <a16:creationId xmlns:a16="http://schemas.microsoft.com/office/drawing/2014/main" id="{16CE4341-ED79-ECCA-75C0-C465A25B1D1E}"/>
              </a:ext>
              <a:ext uri="{C183D7F6-B498-43B3-948B-1728B52AA6E4}">
                <adec:decorative xmlns:adec="http://schemas.microsoft.com/office/drawing/2017/decorative" val="0"/>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7140" r="15907"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Picture 6">
            <a:extLst>
              <a:ext uri="{FF2B5EF4-FFF2-40B4-BE49-F238E27FC236}">
                <a16:creationId xmlns:a16="http://schemas.microsoft.com/office/drawing/2014/main" id="{4E5680DE-EF56-7AF3-FDE1-319E9B8D46D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02013" y="6021782"/>
            <a:ext cx="3435626" cy="703783"/>
          </a:xfrm>
          <a:prstGeom prst="rect">
            <a:avLst/>
          </a:prstGeom>
        </p:spPr>
      </p:pic>
    </p:spTree>
    <p:extLst>
      <p:ext uri="{BB962C8B-B14F-4D97-AF65-F5344CB8AC3E}">
        <p14:creationId xmlns:p14="http://schemas.microsoft.com/office/powerpoint/2010/main" val="21047537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11448</TotalTime>
  <Words>4212</Words>
  <Application>Microsoft Office PowerPoint</Application>
  <PresentationFormat>Widescreen</PresentationFormat>
  <Paragraphs>254</Paragraphs>
  <Slides>32</Slides>
  <Notes>31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Calibri Light</vt:lpstr>
      <vt:lpstr>Courier New</vt:lpstr>
      <vt:lpstr>Helvetica</vt:lpstr>
      <vt:lpstr>Office Theme</vt:lpstr>
      <vt:lpstr>Introduction to the Team Nutrition Readiness and Retention Training Program</vt:lpstr>
      <vt:lpstr>USDA Funding and Non-Discrimination Statements:</vt:lpstr>
      <vt:lpstr>Welcome!</vt:lpstr>
      <vt:lpstr>Objectives</vt:lpstr>
      <vt:lpstr>Virginia School &amp; Community Nutrition Programs</vt:lpstr>
      <vt:lpstr>Program Overview</vt:lpstr>
      <vt:lpstr>VDOE Office of School Nutrition Program Grants &amp; Initiatives</vt:lpstr>
      <vt:lpstr>2020 Farm to School Grant</vt:lpstr>
      <vt:lpstr>2022 Farm to School Grant</vt:lpstr>
      <vt:lpstr>Farm to School State Formula Grant</vt:lpstr>
      <vt:lpstr>Team Nutrition Training Grant</vt:lpstr>
      <vt:lpstr>2022 Team Nutrition Readiness &amp; Retention Training Program</vt:lpstr>
      <vt:lpstr>Harvest of the Month</vt:lpstr>
      <vt:lpstr>Governor’s Scorecard</vt:lpstr>
      <vt:lpstr>Breakfast Initiatives</vt:lpstr>
      <vt:lpstr>Virginia Food for Virginia Kids</vt:lpstr>
      <vt:lpstr>Virginia Food for Virginia Kids</vt:lpstr>
      <vt:lpstr>Virginia Food for Virginia Kids</vt:lpstr>
      <vt:lpstr>Virginia Food for Virginia Kids</vt:lpstr>
      <vt:lpstr>Additional Funding</vt:lpstr>
      <vt:lpstr>2022 Team Nutrition Training Grant</vt:lpstr>
      <vt:lpstr>Director Training</vt:lpstr>
      <vt:lpstr>Cafeteria Manager Training</vt:lpstr>
      <vt:lpstr>Your K-12 Teaching Team</vt:lpstr>
      <vt:lpstr>Kale Yeah!</vt:lpstr>
      <vt:lpstr>TNTG + VFVK</vt:lpstr>
      <vt:lpstr>Meet Guidelines</vt:lpstr>
      <vt:lpstr>Transitional Nutrition Standards</vt:lpstr>
      <vt:lpstr>The Proposed Rule</vt:lpstr>
      <vt:lpstr>Current Intake</vt:lpstr>
      <vt:lpstr>Thank you!</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the Team Nutrition Readiness and Retention Training Program Director Webinar: Introduction to the Team Nutrition Readiness and Retention Training Program</dc:title>
  <dc:subject>Introduction Webinar for the Team Nutrition Readiness and Retention Training Program</dc:subject>
  <dc:creator>VDOE</dc:creator>
  <cp:keywords>team nutrition; transitional standards; proposed rule; initiatives</cp:keywords>
  <cp:lastModifiedBy>Stansfield, Katelynn (DOE)</cp:lastModifiedBy>
  <cp:revision>122</cp:revision>
  <cp:lastPrinted>2024-08-28T15:17:17Z</cp:lastPrinted>
  <dcterms:created xsi:type="dcterms:W3CDTF">2023-01-24T18:49:29Z</dcterms:created>
  <dcterms:modified xsi:type="dcterms:W3CDTF">2024-09-25T15:54:50Z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