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3"/>
  </p:notesMasterIdLst>
  <p:sldIdLst>
    <p:sldId id="261" r:id="rId5"/>
    <p:sldId id="458" r:id="rId6"/>
    <p:sldId id="258" r:id="rId7"/>
    <p:sldId id="316" r:id="rId8"/>
    <p:sldId id="260" r:id="rId9"/>
    <p:sldId id="312" r:id="rId10"/>
    <p:sldId id="309" r:id="rId11"/>
    <p:sldId id="265" r:id="rId12"/>
    <p:sldId id="273" r:id="rId13"/>
    <p:sldId id="297" r:id="rId14"/>
    <p:sldId id="270" r:id="rId15"/>
    <p:sldId id="298" r:id="rId16"/>
    <p:sldId id="318" r:id="rId17"/>
    <p:sldId id="321" r:id="rId18"/>
    <p:sldId id="299" r:id="rId19"/>
    <p:sldId id="294" r:id="rId20"/>
    <p:sldId id="308" r:id="rId21"/>
    <p:sldId id="319" r:id="rId22"/>
    <p:sldId id="320" r:id="rId23"/>
    <p:sldId id="301" r:id="rId24"/>
    <p:sldId id="313" r:id="rId25"/>
    <p:sldId id="302" r:id="rId26"/>
    <p:sldId id="303" r:id="rId27"/>
    <p:sldId id="304" r:id="rId28"/>
    <p:sldId id="305" r:id="rId29"/>
    <p:sldId id="287" r:id="rId30"/>
    <p:sldId id="288" r:id="rId31"/>
    <p:sldId id="292"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28F1017-3659-966A-D208-348A984C180F}" name="chefv" initials="ch" userId="S::chefv_chefcyndie.com#ext#@covgov.onmicrosoft.com::c2ce4679-7ecb-4e82-86ab-f3a87c474060" providerId="AD"/>
  <p188:author id="{EB262F2A-AD20-FE38-28E9-3AE63DD437E3}" name="Stansfield, Katelynn (DOE)" initials="KS" userId="S::Katelynn.Stansfield@doe.virginia.gov::64535879-2e52-4a64-8998-7b65b0cf71cb" providerId="AD"/>
  <p188:author id="{67798C58-A915-684C-554B-9473525953FF}" name="Stansfield, Katelynn (DOE)" initials="S(" userId="S::katelynn.stansfield@doe.virginia.gov::64535879-2e52-4a64-8998-7b65b0cf71cb" providerId="AD"/>
  <p188:author id="{86F7BCE3-CACE-8D81-E0D5-6036A094AF45}" name="Shomo, Kelly (DOE)" initials="S(" userId="S::kelly.shomo@doe.virginia.gov::7c09a94d-b852-4f2f-9bb9-1c0cc0f7a98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294" autoAdjust="0"/>
    <p:restoredTop sz="64103" autoAdjust="0"/>
  </p:normalViewPr>
  <p:slideViewPr>
    <p:cSldViewPr snapToGrid="0">
      <p:cViewPr varScale="1">
        <p:scale>
          <a:sx n="68" d="100"/>
          <a:sy n="68" d="100"/>
        </p:scale>
        <p:origin x="2100" y="66"/>
      </p:cViewPr>
      <p:guideLst/>
    </p:cSldViewPr>
  </p:slideViewPr>
  <p:outlineViewPr>
    <p:cViewPr>
      <p:scale>
        <a:sx n="33" d="100"/>
        <a:sy n="33" d="100"/>
      </p:scale>
      <p:origin x="0" y="-332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102945-D5BA-44A7-A129-137A5C3868F2}" type="datetimeFigureOut">
              <a:t>9/25/2024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7698F3-78FD-418C-8CE6-D7A1F29097B9}" type="slidenum">
              <a:t>‹#›</a:t>
            </a:fld>
            <a:endParaRPr lang="en-US"/>
          </a:p>
        </p:txBody>
      </p:sp>
    </p:spTree>
    <p:extLst>
      <p:ext uri="{BB962C8B-B14F-4D97-AF65-F5344CB8AC3E}">
        <p14:creationId xmlns:p14="http://schemas.microsoft.com/office/powerpoint/2010/main" val="27747335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dietaryguidelines.gov/sites/default/files/2020-12/Dietary_Guidelines_for_Americans_2020-2025.pdf"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holegrainscouncil.org/whole-grains-101/health-studies"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Do: </a:t>
            </a:r>
            <a:r>
              <a:rPr lang="en-US" b="0" dirty="0">
                <a:latin typeface="Arial" panose="020B0604020202020204" pitchFamily="34" charset="0"/>
                <a:cs typeface="Arial" panose="020B0604020202020204" pitchFamily="34" charset="0"/>
              </a:rPr>
              <a:t>Record webinar!</a:t>
            </a:r>
          </a:p>
          <a:p>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Welcome to today's webinar, Why Whole Grains? with a live culinary demo.</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8A5FA56-9196-4C16-A37A-0B6E7EEC6F05}" type="slidenum">
              <a:t>1</a:t>
            </a:fld>
            <a:endParaRPr lang="en-US"/>
          </a:p>
        </p:txBody>
      </p:sp>
    </p:spTree>
    <p:extLst>
      <p:ext uri="{BB962C8B-B14F-4D97-AF65-F5344CB8AC3E}">
        <p14:creationId xmlns:p14="http://schemas.microsoft.com/office/powerpoint/2010/main" val="3484738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1" dirty="0">
                <a:latin typeface="Arial" panose="020B0604020202020204" pitchFamily="34" charset="0"/>
                <a:cs typeface="Arial" panose="020B0604020202020204" pitchFamily="34" charset="0"/>
              </a:rPr>
              <a:t>Say: </a:t>
            </a:r>
            <a:r>
              <a:rPr lang="en-US" b="0" baseline="0" dirty="0">
                <a:latin typeface="Arial" panose="020B0604020202020204" pitchFamily="34" charset="0"/>
                <a:cs typeface="Arial" panose="020B0604020202020204" pitchFamily="34" charset="0"/>
              </a:rPr>
              <a:t>Remember that as we go </a:t>
            </a:r>
            <a:r>
              <a:rPr lang="en-US" baseline="0" dirty="0">
                <a:latin typeface="Arial" panose="020B0604020202020204" pitchFamily="34" charset="0"/>
                <a:cs typeface="Arial" panose="020B0604020202020204" pitchFamily="34" charset="0"/>
              </a:rPr>
              <a:t>through today’s webinar, the chat box is open for any questions and comments. We </a:t>
            </a:r>
            <a:r>
              <a:rPr lang="en-US" dirty="0">
                <a:latin typeface="Arial" panose="020B0604020202020204" pitchFamily="34" charset="0"/>
                <a:cs typeface="Arial" panose="020B0604020202020204" pitchFamily="34" charset="0"/>
              </a:rPr>
              <a:t>enjoy hearing from everyone and can learn a lot from each other</a:t>
            </a:r>
            <a:r>
              <a:rPr lang="en-US" baseline="0" dirty="0">
                <a:latin typeface="Arial" panose="020B0604020202020204" pitchFamily="34" charset="0"/>
                <a:cs typeface="Arial" panose="020B0604020202020204" pitchFamily="34" charset="0"/>
              </a:rPr>
              <a:t>. Please feel free to comment and ask questions in the chat anytime! We will monitor it together throughout this hour.</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3</a:t>
            </a:fld>
            <a:endParaRPr lang="en-US"/>
          </a:p>
        </p:txBody>
      </p:sp>
    </p:spTree>
    <p:extLst>
      <p:ext uri="{BB962C8B-B14F-4D97-AF65-F5344CB8AC3E}">
        <p14:creationId xmlns:p14="http://schemas.microsoft.com/office/powerpoint/2010/main" val="1747497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b="1" dirty="0">
                <a:latin typeface="Arial" panose="020B0604020202020204" pitchFamily="34" charset="0"/>
                <a:cs typeface="Arial" panose="020B0604020202020204" pitchFamily="34" charset="0"/>
              </a:rPr>
              <a:t>Say</a:t>
            </a:r>
            <a:r>
              <a:rPr lang="en-US" b="0" dirty="0">
                <a:latin typeface="Arial" panose="020B0604020202020204" pitchFamily="34" charset="0"/>
                <a:cs typeface="Arial" panose="020B0604020202020204" pitchFamily="34" charset="0"/>
              </a:rPr>
              <a:t>: Let’s review today’s objectives</a:t>
            </a:r>
            <a:r>
              <a:rPr lang="en-US" dirty="0">
                <a:latin typeface="Arial" panose="020B0604020202020204" pitchFamily="34" charset="0"/>
                <a:cs typeface="Arial" panose="020B0604020202020204" pitchFamily="34" charset="0"/>
              </a:rPr>
              <a:t>.</a:t>
            </a:r>
            <a:endParaRPr lang="en-US" b="0"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Do</a:t>
            </a:r>
            <a:r>
              <a:rPr lang="en-US" dirty="0">
                <a:latin typeface="Arial" panose="020B0604020202020204" pitchFamily="34" charset="0"/>
                <a:cs typeface="Arial" panose="020B0604020202020204" pitchFamily="34" charset="0"/>
              </a:rPr>
              <a:t>: Review objectives.</a:t>
            </a:r>
          </a:p>
          <a:p>
            <a:endParaRPr lang="en-US" b="0"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47698F3-78FD-418C-8CE6-D7A1F29097B9}" type="slidenum">
              <a:rPr lang="en-US" smtClean="0"/>
              <a:t>4</a:t>
            </a:fld>
            <a:endParaRPr lang="en-US"/>
          </a:p>
        </p:txBody>
      </p:sp>
    </p:spTree>
    <p:extLst>
      <p:ext uri="{BB962C8B-B14F-4D97-AF65-F5344CB8AC3E}">
        <p14:creationId xmlns:p14="http://schemas.microsoft.com/office/powerpoint/2010/main" val="8335919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Do</a:t>
            </a:r>
            <a:r>
              <a:rPr lang="en-US" dirty="0">
                <a:latin typeface="Arial" panose="020B0604020202020204" pitchFamily="34" charset="0"/>
                <a:cs typeface="Arial" panose="020B0604020202020204" pitchFamily="34" charset="0"/>
              </a:rPr>
              <a:t>: Review professional standards learning codes.</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8A5FA56-9196-4C16-A37A-0B6E7EEC6F05}" type="slidenum">
              <a:t>5</a:t>
            </a:fld>
            <a:endParaRPr lang="en-US"/>
          </a:p>
        </p:txBody>
      </p:sp>
    </p:spTree>
    <p:extLst>
      <p:ext uri="{BB962C8B-B14F-4D97-AF65-F5344CB8AC3E}">
        <p14:creationId xmlns:p14="http://schemas.microsoft.com/office/powerpoint/2010/main" val="42523982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Ok, let's now really dive in! Why whole grains? </a:t>
            </a:r>
          </a:p>
        </p:txBody>
      </p:sp>
      <p:sp>
        <p:nvSpPr>
          <p:cNvPr id="4" name="Slide Number Placeholder 3"/>
          <p:cNvSpPr>
            <a:spLocks noGrp="1"/>
          </p:cNvSpPr>
          <p:nvPr>
            <p:ph type="sldNum" sz="quarter" idx="5"/>
          </p:nvPr>
        </p:nvSpPr>
        <p:spPr/>
        <p:txBody>
          <a:bodyPr/>
          <a:lstStyle/>
          <a:p>
            <a:fld id="{247698F3-78FD-418C-8CE6-D7A1F29097B9}" type="slidenum">
              <a:rPr lang="en-US"/>
              <a:t>6</a:t>
            </a:fld>
            <a:endParaRPr lang="en-US"/>
          </a:p>
        </p:txBody>
      </p:sp>
    </p:spTree>
    <p:extLst>
      <p:ext uri="{BB962C8B-B14F-4D97-AF65-F5344CB8AC3E}">
        <p14:creationId xmlns:p14="http://schemas.microsoft.com/office/powerpoint/2010/main" val="5489830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Let's begin with discussing how most Americans currently eat grains. The majority meet or exceed recommendations for total grain intake; however, only 2 percent meet recommendations for whole grains. What does this mean? It means that whole grains are under-consumed, and most of the grains consumed are refined grains. Refined grains include white bread, refined crackers, cakes, and cookies.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74 percent of our students exceed limits for refined grains, which do not naturally offer the fiber and other nutrients found in whole grains. We'll talk more about these nutrients later.</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Source: </a:t>
            </a:r>
            <a:r>
              <a:rPr lang="en-US" dirty="0">
                <a:latin typeface="Arial" panose="020B0604020202020204" pitchFamily="34" charset="0"/>
                <a:cs typeface="Arial" panose="020B0604020202020204" pitchFamily="34" charset="0"/>
                <a:hlinkClick r:id="rId3"/>
              </a:rPr>
              <a:t>https://www.dietaryguidelines.gov/sites/default/files/2020-12/Dietary_Guidelines_for_Americans_2020-2025.pdf</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47698F3-78FD-418C-8CE6-D7A1F29097B9}" type="slidenum">
              <a:rPr lang="en-US"/>
              <a:t>7</a:t>
            </a:fld>
            <a:endParaRPr lang="en-US"/>
          </a:p>
        </p:txBody>
      </p:sp>
    </p:spTree>
    <p:extLst>
      <p:ext uri="{BB962C8B-B14F-4D97-AF65-F5344CB8AC3E}">
        <p14:creationId xmlns:p14="http://schemas.microsoft.com/office/powerpoint/2010/main" val="19660168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In many homes, convenience foods and ultra-processed foods made with refined grains take precedence over nutrition. Many of these foods are available in whole grain versions, but even though an item includes whole grains, it does not mean it is the most nutritious option. In our school kitchens, many packaged foods contain whole grains but also contain high amounts of added sugars, high sodium levels, and/or other unwanted ingredients. By moving to more scratch cooking, we can increase more natural forms of whole grains into our menus and have more control over the added sugars and sodium. </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Ask:</a:t>
            </a:r>
            <a:r>
              <a:rPr lang="en-US" dirty="0">
                <a:latin typeface="Arial" panose="020B0604020202020204" pitchFamily="34" charset="0"/>
                <a:cs typeface="Arial" panose="020B0604020202020204" pitchFamily="34" charset="0"/>
              </a:rPr>
              <a:t> Can you think of a few whole grain foods marketed as being more nutritious than their counterparts, but are still high in added sugar, sodium, or other unwanted ingredients? Type a few in the chat box or share with us. </a:t>
            </a:r>
          </a:p>
          <a:p>
            <a:r>
              <a:rPr lang="en-US" b="1" dirty="0">
                <a:latin typeface="Arial" panose="020B0604020202020204" pitchFamily="34" charset="0"/>
                <a:cs typeface="Arial" panose="020B0604020202020204" pitchFamily="34" charset="0"/>
              </a:rPr>
              <a:t>Do</a:t>
            </a:r>
            <a:r>
              <a:rPr lang="en-US" dirty="0">
                <a:latin typeface="Arial" panose="020B0604020202020204" pitchFamily="34" charset="0"/>
                <a:cs typeface="Arial" panose="020B0604020202020204" pitchFamily="34" charset="0"/>
              </a:rPr>
              <a:t>: Provide feedback on products that are listed.</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Thank you for sharing! Thinking about the overconsumption of refined grains and underconsumption of whole grains, what can we do as school nutrition professionals to help address this problem? </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47698F3-78FD-418C-8CE6-D7A1F29097B9}" type="slidenum">
              <a:rPr lang="en-US"/>
              <a:t>8</a:t>
            </a:fld>
            <a:endParaRPr lang="en-US"/>
          </a:p>
        </p:txBody>
      </p:sp>
    </p:spTree>
    <p:extLst>
      <p:ext uri="{BB962C8B-B14F-4D97-AF65-F5344CB8AC3E}">
        <p14:creationId xmlns:p14="http://schemas.microsoft.com/office/powerpoint/2010/main" val="13546203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First of all, we can educate. It is important that you, as directors, understand why our students (and us) need whole grains, and that you educate your staff. We need staff buy-in to support the foods we serve, and to help educate and encourage our customers.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Working in school nutrition programs, we have the opportunity to educate children about nutrition. Teach your students about whole grains, why they are important for their health, and therefore, why we serve them. Yes, we are required to serve them, but that's not the message we should be spreading as to why. Hopefully, our students will take what they learn in the cafeteria home and educate their guardians as well! That is the goal!</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We will discuss the nutritional benefits of whole grains shortly.</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47698F3-78FD-418C-8CE6-D7A1F29097B9}" type="slidenum">
              <a:rPr lang="en-US"/>
              <a:t>9</a:t>
            </a:fld>
            <a:endParaRPr lang="en-US"/>
          </a:p>
        </p:txBody>
      </p:sp>
    </p:spTree>
    <p:extLst>
      <p:ext uri="{BB962C8B-B14F-4D97-AF65-F5344CB8AC3E}">
        <p14:creationId xmlns:p14="http://schemas.microsoft.com/office/powerpoint/2010/main" val="5733849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Second, learn how to incorporate more whole grains into recipes and menus. You have lots of opportunities to use whole grains though scratch cooking, quality local ingredients, and combining them with flavorful herbs and spices!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Take a look at this apple cinnamon streusel yogurt muffin bar, which could easily be made with local VA apples. While it's whole grain, it still looks delicious, and we guarantee it tastes great! It is also lower in sugar and sodium than pre-made muffins.</a:t>
            </a:r>
          </a:p>
        </p:txBody>
      </p:sp>
      <p:sp>
        <p:nvSpPr>
          <p:cNvPr id="4" name="Slide Number Placeholder 3"/>
          <p:cNvSpPr>
            <a:spLocks noGrp="1"/>
          </p:cNvSpPr>
          <p:nvPr>
            <p:ph type="sldNum" sz="quarter" idx="5"/>
          </p:nvPr>
        </p:nvSpPr>
        <p:spPr/>
        <p:txBody>
          <a:bodyPr/>
          <a:lstStyle/>
          <a:p>
            <a:fld id="{247698F3-78FD-418C-8CE6-D7A1F29097B9}" type="slidenum">
              <a:rPr lang="en-US"/>
              <a:t>10</a:t>
            </a:fld>
            <a:endParaRPr lang="en-US"/>
          </a:p>
        </p:txBody>
      </p:sp>
    </p:spTree>
    <p:extLst>
      <p:ext uri="{BB962C8B-B14F-4D97-AF65-F5344CB8AC3E}">
        <p14:creationId xmlns:p14="http://schemas.microsoft.com/office/powerpoint/2010/main" val="41002780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Whole grains, unlike refined grains, are packed with essential nutrients and fiber, health benefits that can impact overall well-being. Let's take a look at a few examples of whole grains.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First, there are what we call intact grains, grains that we eat in their whole forms, such as rice, oats, and barley. Then, there are products that are made from processing these cereal crops into flours, such as whole grain breads and pastas. </a:t>
            </a:r>
            <a:endParaRPr lang="en-US" dirty="0">
              <a:latin typeface="Arial" panose="020B0604020202020204" pitchFamily="34" charset="0"/>
              <a:ea typeface="Calibri"/>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Brown rice, oats, whole grain sandwich breads and rolls, and whole grain pasta are commonly served in schools across the country. </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Ask:</a:t>
            </a:r>
            <a:r>
              <a:rPr lang="en-US" dirty="0">
                <a:latin typeface="Arial" panose="020B0604020202020204" pitchFamily="34" charset="0"/>
                <a:cs typeface="Arial" panose="020B0604020202020204" pitchFamily="34" charset="0"/>
              </a:rPr>
              <a:t> What whole grains are being prepared in your schools? Is anyone serving a local whole grain product? Take a minute to add them to the chat or share them by taking yourself off mute.</a:t>
            </a:r>
          </a:p>
        </p:txBody>
      </p:sp>
      <p:sp>
        <p:nvSpPr>
          <p:cNvPr id="4" name="Slide Number Placeholder 3"/>
          <p:cNvSpPr>
            <a:spLocks noGrp="1"/>
          </p:cNvSpPr>
          <p:nvPr>
            <p:ph type="sldNum" sz="quarter" idx="5"/>
          </p:nvPr>
        </p:nvSpPr>
        <p:spPr/>
        <p:txBody>
          <a:bodyPr/>
          <a:lstStyle/>
          <a:p>
            <a:fld id="{247698F3-78FD-418C-8CE6-D7A1F29097B9}" type="slidenum">
              <a:t>11</a:t>
            </a:fld>
            <a:endParaRPr lang="en-US"/>
          </a:p>
        </p:txBody>
      </p:sp>
    </p:spTree>
    <p:extLst>
      <p:ext uri="{BB962C8B-B14F-4D97-AF65-F5344CB8AC3E}">
        <p14:creationId xmlns:p14="http://schemas.microsoft.com/office/powerpoint/2010/main" val="2860320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Let's take a look at why whole grains are so important. Check out this image from the Harvard T.H. Chan School of Public Health. It shows the difference between a whole grain and a refined grain.</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Imagine a little powerhouse with three parts — the bran, germ, and endosperm. Each play a special role in keeping kids (and you) healthy!</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Refined grains undergo a process that removes the bran and germ. Reﬁning a grain removes about a quarter of the protein, and half to two-thirds of nutrients (https://wholegrainscouncil.org/whole-grains-101/whats-whole-grain-refined-grain). All that's left is the starchy endosperm. Talk about a lot of nutrition lost! A refined grain is no longer a powerhouse. The DGA recommends that when selecting these refined grains, choose enriched grains, which means that some nutrients are added back in. Let's take a closer look.</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47698F3-78FD-418C-8CE6-D7A1F29097B9}" type="slidenum">
              <a:rPr lang="en-US"/>
              <a:t>12</a:t>
            </a:fld>
            <a:endParaRPr lang="en-US"/>
          </a:p>
        </p:txBody>
      </p:sp>
    </p:spTree>
    <p:extLst>
      <p:ext uri="{BB962C8B-B14F-4D97-AF65-F5344CB8AC3E}">
        <p14:creationId xmlns:p14="http://schemas.microsoft.com/office/powerpoint/2010/main" val="16230767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This chart, also found in one of your handouts, displays the difference in nutrients between whole wheat flour (green), refined flour (orange), and enriched flour (yellow). As you can see, whole wheat flour contains a greater variety of nutrients. This is why the DGA recommends that we make at least half of our grains whole grain.</a:t>
            </a:r>
          </a:p>
        </p:txBody>
      </p:sp>
      <p:sp>
        <p:nvSpPr>
          <p:cNvPr id="4" name="Slide Number Placeholder 3"/>
          <p:cNvSpPr>
            <a:spLocks noGrp="1"/>
          </p:cNvSpPr>
          <p:nvPr>
            <p:ph type="sldNum" sz="quarter" idx="5"/>
          </p:nvPr>
        </p:nvSpPr>
        <p:spPr/>
        <p:txBody>
          <a:bodyPr/>
          <a:lstStyle/>
          <a:p>
            <a:fld id="{247698F3-78FD-418C-8CE6-D7A1F29097B9}" type="slidenum">
              <a:rPr lang="en-US" smtClean="0"/>
              <a:t>13</a:t>
            </a:fld>
            <a:endParaRPr lang="en-US"/>
          </a:p>
        </p:txBody>
      </p:sp>
    </p:spTree>
    <p:extLst>
      <p:ext uri="{BB962C8B-B14F-4D97-AF65-F5344CB8AC3E}">
        <p14:creationId xmlns:p14="http://schemas.microsoft.com/office/powerpoint/2010/main" val="2301741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 Here are a few ways to make half of your grains whole grain. The first row has an equal mix of 100% whole grain items and enriched grains.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In the second row, you'll see that half of the bread is shaded as whole grain. Each bread is at least 50% whole grain, like we serve in schools. We can clearly see that each piece of bread is at least 50% whole grain rich.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 last row is a little trickier. This last row has 2 100% whole grain products, 2 whole grain rich products, and 2 refined/enriched products. The 100% whole grain and refined products average out to 50% whole grains. You could look at it as together, they make 4 whole grain rich products, so we still made half of our grains whole grain.</a:t>
            </a:r>
            <a:endParaRPr lang="en-US" dirty="0">
              <a:latin typeface="Arial" panose="020B0604020202020204" pitchFamily="34" charset="0"/>
              <a:ea typeface="Calibri" panose="020F0502020204030204"/>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247698F3-78FD-418C-8CE6-D7A1F29097B9}" type="slidenum">
              <a:rPr lang="en-US" smtClean="0"/>
              <a:t>14</a:t>
            </a:fld>
            <a:endParaRPr lang="en-US"/>
          </a:p>
        </p:txBody>
      </p:sp>
    </p:spTree>
    <p:extLst>
      <p:ext uri="{BB962C8B-B14F-4D97-AF65-F5344CB8AC3E}">
        <p14:creationId xmlns:p14="http://schemas.microsoft.com/office/powerpoint/2010/main" val="27075132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Eating whole grains can provide several health benefits and contribute to overall well-being. Whole grains help to improve digestive health, reduce the risk of chronic diseases, help with weight management, and provide anti-inflammatory properties.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 insoluble fiber in whole grains helps regulate bowel movements, prevents constipation, and promotes a healthy digestive system.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 fiber, healthy fats, vitamins, minerals, antioxidants, and phytonutrients work together to reduce the risk of chronic diseases. Whole grains can lower the risk of obesity, cholesterol, heart disease, stroke, type II diabetes, and cancer.  </a:t>
            </a:r>
          </a:p>
          <a:p>
            <a:r>
              <a:rPr lang="en-US" b="1" dirty="0">
                <a:latin typeface="Arial" panose="020B0604020202020204" pitchFamily="34" charset="0"/>
                <a:cs typeface="Arial" panose="020B0604020202020204" pitchFamily="34" charset="0"/>
              </a:rPr>
              <a:t>Ask:</a:t>
            </a:r>
            <a:r>
              <a:rPr lang="en-US" dirty="0">
                <a:latin typeface="Arial" panose="020B0604020202020204" pitchFamily="34" charset="0"/>
                <a:cs typeface="Arial" panose="020B0604020202020204" pitchFamily="34" charset="0"/>
              </a:rPr>
              <a:t> You don't need to raise your hand, but how many of you know someone affected by one or more of these? </a:t>
            </a:r>
          </a:p>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I'm guessing all of us!</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The fiber, protein, and healthy fats promote satiety and can help with weight management.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And finally, the antioxidants and phytonutrients help reduce inflammation in your body, which reduces chronic inflammation-related diseases.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After reviewing all of these health benefits, it's hard to argue against more whole grains in schools. They are so important to our health! Remember, share this information with your staff so that they understand why we are serving whole grains instead of refined.</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Source: Whole Grains Council (https://wholegrainscouncil.org/whole-grains-101/health-studies)</a:t>
            </a:r>
            <a:endParaRPr lang="en-US" dirty="0">
              <a:latin typeface="Arial" panose="020B0604020202020204" pitchFamily="34" charset="0"/>
              <a:cs typeface="Arial" panose="020B0604020202020204" pitchFamily="34" charset="0"/>
              <a:hlinkClick r:id="rId3"/>
            </a:endParaRPr>
          </a:p>
        </p:txBody>
      </p:sp>
      <p:sp>
        <p:nvSpPr>
          <p:cNvPr id="4" name="Slide Number Placeholder 3"/>
          <p:cNvSpPr>
            <a:spLocks noGrp="1"/>
          </p:cNvSpPr>
          <p:nvPr>
            <p:ph type="sldNum" sz="quarter" idx="5"/>
          </p:nvPr>
        </p:nvSpPr>
        <p:spPr/>
        <p:txBody>
          <a:bodyPr/>
          <a:lstStyle/>
          <a:p>
            <a:fld id="{247698F3-78FD-418C-8CE6-D7A1F29097B9}" type="slidenum">
              <a:rPr lang="en-US"/>
              <a:t>15</a:t>
            </a:fld>
            <a:endParaRPr lang="en-US"/>
          </a:p>
        </p:txBody>
      </p:sp>
    </p:spTree>
    <p:extLst>
      <p:ext uri="{BB962C8B-B14F-4D97-AF65-F5344CB8AC3E}">
        <p14:creationId xmlns:p14="http://schemas.microsoft.com/office/powerpoint/2010/main" val="14443296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While we know whole grains provide good nutrition, as chefs, it's important that our whole grains taste good! If we take our original recipes and products and make them whole grain without any modifications, our products could fall flat (Ha!). The students would be unhappy!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Our first demo is an example of incorporating whole-grain flour with all-purpose flour. All purpose flour is a refined grain. Watch how the combination provides the nutrients we want while also keeping a delicious and fluffy final product! This recipes is also lower in sugar and sodium than a pre-made packaged muffin.</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Ok, Chef, over to you!</a:t>
            </a:r>
          </a:p>
        </p:txBody>
      </p:sp>
      <p:sp>
        <p:nvSpPr>
          <p:cNvPr id="4" name="Slide Number Placeholder 3"/>
          <p:cNvSpPr>
            <a:spLocks noGrp="1"/>
          </p:cNvSpPr>
          <p:nvPr>
            <p:ph type="sldNum" sz="quarter" idx="5"/>
          </p:nvPr>
        </p:nvSpPr>
        <p:spPr/>
        <p:txBody>
          <a:bodyPr/>
          <a:lstStyle/>
          <a:p>
            <a:fld id="{247698F3-78FD-418C-8CE6-D7A1F29097B9}" type="slidenum">
              <a:rPr lang="en-US"/>
              <a:t>16</a:t>
            </a:fld>
            <a:endParaRPr lang="en-US"/>
          </a:p>
        </p:txBody>
      </p:sp>
    </p:spTree>
    <p:extLst>
      <p:ext uri="{BB962C8B-B14F-4D97-AF65-F5344CB8AC3E}">
        <p14:creationId xmlns:p14="http://schemas.microsoft.com/office/powerpoint/2010/main" val="34964452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Thank you so much for that delicious demo!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Let's move on to the Transitional Standards. The Transitional Standards for whole grains require 80% of the grains served in school lunch and breakfast per week must be whole grain rich (containing at least 50% whole grains). Whole grain rich is a term that was actually coined for school nutrition programs.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When the Dietary Guidelines for Americans suggests making half of your grains whole grain, they mean half of your grains should be 100% whole grain or like the other ways shown in the chart we reviewed before the demo, so the transitional standards are still lower than the DGA recommendations. By serving 80% whole grain rich items, we are not making half of the grains whole grain; we fall short! Remember that when you hear complaints about too many whole grains being served! </a:t>
            </a:r>
          </a:p>
        </p:txBody>
      </p:sp>
      <p:sp>
        <p:nvSpPr>
          <p:cNvPr id="4" name="Slide Number Placeholder 3"/>
          <p:cNvSpPr>
            <a:spLocks noGrp="1"/>
          </p:cNvSpPr>
          <p:nvPr>
            <p:ph type="sldNum" sz="quarter" idx="5"/>
          </p:nvPr>
        </p:nvSpPr>
        <p:spPr/>
        <p:txBody>
          <a:bodyPr/>
          <a:lstStyle/>
          <a:p>
            <a:fld id="{247698F3-78FD-418C-8CE6-D7A1F29097B9}" type="slidenum">
              <a:rPr lang="en-US"/>
              <a:t>17</a:t>
            </a:fld>
            <a:endParaRPr lang="en-US"/>
          </a:p>
        </p:txBody>
      </p:sp>
    </p:spTree>
    <p:extLst>
      <p:ext uri="{BB962C8B-B14F-4D97-AF65-F5344CB8AC3E}">
        <p14:creationId xmlns:p14="http://schemas.microsoft.com/office/powerpoint/2010/main" val="17379510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Arial" panose="020B0604020202020204" pitchFamily="34" charset="0"/>
                <a:ea typeface="Calibri"/>
                <a:cs typeface="Arial" panose="020B0604020202020204" pitchFamily="34" charset="0"/>
              </a:rPr>
              <a:t>Say</a:t>
            </a:r>
            <a:r>
              <a:rPr lang="en-US" dirty="0">
                <a:latin typeface="Arial" panose="020B0604020202020204" pitchFamily="34" charset="0"/>
                <a:ea typeface="Calibri"/>
                <a:cs typeface="Arial" panose="020B0604020202020204" pitchFamily="34" charset="0"/>
              </a:rPr>
              <a:t>: </a:t>
            </a:r>
            <a:r>
              <a:rPr lang="en-US" dirty="0">
                <a:latin typeface="Arial" panose="020B0604020202020204" pitchFamily="34" charset="0"/>
                <a:cs typeface="Arial" panose="020B0604020202020204" pitchFamily="34" charset="0"/>
              </a:rPr>
              <a:t>Here's an example of how to make 80% of the grains whole grain rich over the course of a week. If you total the number of whole grain rich products (50% whole grain or more), you count 7. Then, we count the total number of grains. Our total number is 10.​ To see what percentage of grains we are serving for the week, we take 7/10. This would equal 70%. That's not enough. </a:t>
            </a:r>
            <a:endParaRPr lang="en-US" dirty="0">
              <a:latin typeface="Arial" panose="020B0604020202020204" pitchFamily="34" charset="0"/>
              <a:ea typeface="Calibri"/>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47698F3-78FD-418C-8CE6-D7A1F29097B9}" type="slidenum">
              <a:rPr lang="en-US" smtClean="0"/>
              <a:t>18</a:t>
            </a:fld>
            <a:endParaRPr lang="en-US"/>
          </a:p>
        </p:txBody>
      </p:sp>
    </p:spTree>
    <p:extLst>
      <p:ext uri="{BB962C8B-B14F-4D97-AF65-F5344CB8AC3E}">
        <p14:creationId xmlns:p14="http://schemas.microsoft.com/office/powerpoint/2010/main" val="20877732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ea typeface="Calibri"/>
                <a:cs typeface="Arial" panose="020B0604020202020204" pitchFamily="34" charset="0"/>
              </a:rPr>
              <a:t>Say</a:t>
            </a:r>
            <a:r>
              <a:rPr lang="en-US" dirty="0">
                <a:latin typeface="Arial" panose="020B0604020202020204" pitchFamily="34" charset="0"/>
                <a:ea typeface="Calibri"/>
                <a:cs typeface="Arial" panose="020B0604020202020204" pitchFamily="34" charset="0"/>
              </a:rPr>
              <a:t>: </a:t>
            </a:r>
            <a:r>
              <a:rPr lang="en-US" dirty="0">
                <a:latin typeface="Arial" panose="020B0604020202020204" pitchFamily="34" charset="0"/>
                <a:cs typeface="Arial" panose="020B0604020202020204" pitchFamily="34" charset="0"/>
              </a:rPr>
              <a:t>If the 2 oz equivalent on Wednesday is a biscuit, that we really want to keep, then we could change our Thursday 1 oz enriched to whole grain rich. Now we have 8 whole grain or whole grain rich products out of 10 grains total. 8 divided by 10 equals 80%! This will work!</a:t>
            </a:r>
          </a:p>
        </p:txBody>
      </p:sp>
      <p:sp>
        <p:nvSpPr>
          <p:cNvPr id="4" name="Slide Number Placeholder 3"/>
          <p:cNvSpPr>
            <a:spLocks noGrp="1"/>
          </p:cNvSpPr>
          <p:nvPr>
            <p:ph type="sldNum" sz="quarter" idx="5"/>
          </p:nvPr>
        </p:nvSpPr>
        <p:spPr/>
        <p:txBody>
          <a:bodyPr/>
          <a:lstStyle/>
          <a:p>
            <a:fld id="{247698F3-78FD-418C-8CE6-D7A1F29097B9}" type="slidenum">
              <a:rPr lang="en-US" smtClean="0"/>
              <a:t>19</a:t>
            </a:fld>
            <a:endParaRPr lang="en-US"/>
          </a:p>
        </p:txBody>
      </p:sp>
    </p:spTree>
    <p:extLst>
      <p:ext uri="{BB962C8B-B14F-4D97-AF65-F5344CB8AC3E}">
        <p14:creationId xmlns:p14="http://schemas.microsoft.com/office/powerpoint/2010/main" val="4058015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457200"/>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As you work to add more whole grain rich items to your menus, it is important to make sure you know how to identify a whole grain. To determine if a product is whole grain, you must check the ingredient list. Make sure “whole” is the first grain in the ingredient list. If it's not the first, it should be the second after the ingredient water. </a:t>
            </a:r>
          </a:p>
          <a:p>
            <a:pPr indent="-457200"/>
            <a:endParaRPr lang="en-US" dirty="0">
              <a:latin typeface="Arial" panose="020B0604020202020204" pitchFamily="34" charset="0"/>
              <a:cs typeface="Arial" panose="020B0604020202020204" pitchFamily="34" charset="0"/>
            </a:endParaRPr>
          </a:p>
          <a:p>
            <a:pPr indent="-457200"/>
            <a:r>
              <a:rPr lang="en-US" dirty="0">
                <a:latin typeface="Arial" panose="020B0604020202020204" pitchFamily="34" charset="0"/>
                <a:cs typeface="Arial" panose="020B0604020202020204" pitchFamily="34" charset="0"/>
              </a:rPr>
              <a:t>But don’t stop there! Look at added sugars, total sodium, and any unfamiliar ingredients. As we discussed earlier, just because it says whole grain, doesn't mean it's healthy!</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47698F3-78FD-418C-8CE6-D7A1F29097B9}" type="slidenum">
              <a:rPr lang="en-US"/>
              <a:t>20</a:t>
            </a:fld>
            <a:endParaRPr lang="en-US"/>
          </a:p>
        </p:txBody>
      </p:sp>
    </p:spTree>
    <p:extLst>
      <p:ext uri="{BB962C8B-B14F-4D97-AF65-F5344CB8AC3E}">
        <p14:creationId xmlns:p14="http://schemas.microsoft.com/office/powerpoint/2010/main" val="2704899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Let's now talk about the culinary canvas whole grains provide!</a:t>
            </a:r>
          </a:p>
        </p:txBody>
      </p:sp>
      <p:sp>
        <p:nvSpPr>
          <p:cNvPr id="4" name="Slide Number Placeholder 3"/>
          <p:cNvSpPr>
            <a:spLocks noGrp="1"/>
          </p:cNvSpPr>
          <p:nvPr>
            <p:ph type="sldNum" sz="quarter" idx="5"/>
          </p:nvPr>
        </p:nvSpPr>
        <p:spPr/>
        <p:txBody>
          <a:bodyPr/>
          <a:lstStyle/>
          <a:p>
            <a:fld id="{247698F3-78FD-418C-8CE6-D7A1F29097B9}" type="slidenum">
              <a:rPr lang="en-US"/>
              <a:t>21</a:t>
            </a:fld>
            <a:endParaRPr lang="en-US"/>
          </a:p>
        </p:txBody>
      </p:sp>
    </p:spTree>
    <p:extLst>
      <p:ext uri="{BB962C8B-B14F-4D97-AF65-F5344CB8AC3E}">
        <p14:creationId xmlns:p14="http://schemas.microsoft.com/office/powerpoint/2010/main" val="40222993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Whole grains have been around for over 10,000 years and are used in many different cultures. Introducing more scratch whole grain recipes is a great way to promote cultural inclusivity. In African cuisine, sorghum, which is also gluten-free, makes porridge, bread, and couscous-like dishes. In Asian cuisine, you'll find stir-fried or steamed brown rice. European Cuisine uses oats for porridge, granola, and muesli (overnight oats in the US), and in Latin America, there's whole grain corn in “masa harina”, tortillas, and tamales.</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47698F3-78FD-418C-8CE6-D7A1F29097B9}" type="slidenum">
              <a:rPr lang="en-US"/>
              <a:t>22</a:t>
            </a:fld>
            <a:endParaRPr lang="en-US"/>
          </a:p>
        </p:txBody>
      </p:sp>
    </p:spTree>
    <p:extLst>
      <p:ext uri="{BB962C8B-B14F-4D97-AF65-F5344CB8AC3E}">
        <p14:creationId xmlns:p14="http://schemas.microsoft.com/office/powerpoint/2010/main" val="39207924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While each whole grain has its own flavor and texture, they provide a blank canvas and are perfect for scratch and speed scratch cooking. They can stand alone or be sprinkled into a dish!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Consider adding hot whole grain recipes like stir-fries, flatbreads, toast, and oatmeal to your menus. And don't forget about all of the variety of cold dishes that you can add your menus, such as pasta salad, granola, sandwiches, wraps, overnight oats, and cereals.</a:t>
            </a:r>
          </a:p>
          <a:p>
            <a:pPr marL="0"/>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47698F3-78FD-418C-8CE6-D7A1F29097B9}" type="slidenum">
              <a:rPr lang="en-US"/>
              <a:t>23</a:t>
            </a:fld>
            <a:endParaRPr lang="en-US"/>
          </a:p>
        </p:txBody>
      </p:sp>
    </p:spTree>
    <p:extLst>
      <p:ext uri="{BB962C8B-B14F-4D97-AF65-F5344CB8AC3E}">
        <p14:creationId xmlns:p14="http://schemas.microsoft.com/office/powerpoint/2010/main" val="42562006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indent="-342900"/>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Whole grains can be enhanced or transformed using herbs and spices. They are also adaptable by blending flours for baking like the muffin bars as Chef V demonstrated earlier.</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47698F3-78FD-418C-8CE6-D7A1F29097B9}" type="slidenum">
              <a:rPr lang="en-US"/>
              <a:t>24</a:t>
            </a:fld>
            <a:endParaRPr lang="en-US"/>
          </a:p>
        </p:txBody>
      </p:sp>
    </p:spTree>
    <p:extLst>
      <p:ext uri="{BB962C8B-B14F-4D97-AF65-F5344CB8AC3E}">
        <p14:creationId xmlns:p14="http://schemas.microsoft.com/office/powerpoint/2010/main" val="40695468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Most importantly to our students, grains are familiar to so many! Whole grains come in many shapes, sizes, and forms and can be used to connect less familiar foods with familiar foods. An example is with stir fry. The familiar rice or noodles can be combined with any new vegetable or meat/meat alternatives.</a:t>
            </a:r>
          </a:p>
        </p:txBody>
      </p:sp>
      <p:sp>
        <p:nvSpPr>
          <p:cNvPr id="4" name="Slide Number Placeholder 3"/>
          <p:cNvSpPr>
            <a:spLocks noGrp="1"/>
          </p:cNvSpPr>
          <p:nvPr>
            <p:ph type="sldNum" sz="quarter" idx="5"/>
          </p:nvPr>
        </p:nvSpPr>
        <p:spPr/>
        <p:txBody>
          <a:bodyPr/>
          <a:lstStyle/>
          <a:p>
            <a:fld id="{247698F3-78FD-418C-8CE6-D7A1F29097B9}" type="slidenum">
              <a:rPr lang="en-US"/>
              <a:t>25</a:t>
            </a:fld>
            <a:endParaRPr lang="en-US"/>
          </a:p>
        </p:txBody>
      </p:sp>
    </p:spTree>
    <p:extLst>
      <p:ext uri="{BB962C8B-B14F-4D97-AF65-F5344CB8AC3E}">
        <p14:creationId xmlns:p14="http://schemas.microsoft.com/office/powerpoint/2010/main" val="17651684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Speaking of a familiar whole grain. Chef V is going to create a Nutty Asian Noodle dish with a familiar whole grain pasta. </a:t>
            </a:r>
          </a:p>
        </p:txBody>
      </p:sp>
      <p:sp>
        <p:nvSpPr>
          <p:cNvPr id="4" name="Slide Number Placeholder 3"/>
          <p:cNvSpPr>
            <a:spLocks noGrp="1"/>
          </p:cNvSpPr>
          <p:nvPr>
            <p:ph type="sldNum" sz="quarter" idx="5"/>
          </p:nvPr>
        </p:nvSpPr>
        <p:spPr/>
        <p:txBody>
          <a:bodyPr/>
          <a:lstStyle/>
          <a:p>
            <a:fld id="{247698F3-78FD-418C-8CE6-D7A1F29097B9}" type="slidenum">
              <a:rPr lang="en-US"/>
              <a:t>26</a:t>
            </a:fld>
            <a:endParaRPr lang="en-US"/>
          </a:p>
        </p:txBody>
      </p:sp>
    </p:spTree>
    <p:extLst>
      <p:ext uri="{BB962C8B-B14F-4D97-AF65-F5344CB8AC3E}">
        <p14:creationId xmlns:p14="http://schemas.microsoft.com/office/powerpoint/2010/main" val="11833554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We are coming to the end of this webinar, but before we end, we want to ask you to think of one action item you can take to add whole grains to your menu or recipes. Once you have one in mind, please add it to the chat or unmute yourself and share with us!</a:t>
            </a:r>
          </a:p>
        </p:txBody>
      </p:sp>
      <p:sp>
        <p:nvSpPr>
          <p:cNvPr id="4" name="Slide Number Placeholder 3"/>
          <p:cNvSpPr>
            <a:spLocks noGrp="1"/>
          </p:cNvSpPr>
          <p:nvPr>
            <p:ph type="sldNum" sz="quarter" idx="5"/>
          </p:nvPr>
        </p:nvSpPr>
        <p:spPr/>
        <p:txBody>
          <a:bodyPr/>
          <a:lstStyle/>
          <a:p>
            <a:fld id="{247698F3-78FD-418C-8CE6-D7A1F29097B9}" type="slidenum">
              <a:rPr lang="en-US"/>
              <a:t>27</a:t>
            </a:fld>
            <a:endParaRPr lang="en-US"/>
          </a:p>
        </p:txBody>
      </p:sp>
    </p:spTree>
    <p:extLst>
      <p:ext uri="{BB962C8B-B14F-4D97-AF65-F5344CB8AC3E}">
        <p14:creationId xmlns:p14="http://schemas.microsoft.com/office/powerpoint/2010/main" val="32263009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Thank you so much for committing to adding whole grains to your menus and recipes.</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Ask: </a:t>
            </a:r>
            <a:r>
              <a:rPr lang="en-US" dirty="0">
                <a:latin typeface="Arial" panose="020B0604020202020204" pitchFamily="34" charset="0"/>
                <a:cs typeface="Arial" panose="020B0604020202020204" pitchFamily="34" charset="0"/>
              </a:rPr>
              <a:t>Does anyone have any questions?</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47698F3-78FD-418C-8CE6-D7A1F29097B9}" type="slidenum">
              <a:rPr lang="en-US"/>
              <a:t>28</a:t>
            </a:fld>
            <a:endParaRPr lang="en-US"/>
          </a:p>
        </p:txBody>
      </p:sp>
    </p:spTree>
    <p:extLst>
      <p:ext uri="{BB962C8B-B14F-4D97-AF65-F5344CB8AC3E}">
        <p14:creationId xmlns:p14="http://schemas.microsoft.com/office/powerpoint/2010/main" val="9969896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9/25/2024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9/25/2024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9/25/2024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doe.virginia.gov/programs-services/school-operations-support-services/school-nutrition/"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hyperlink" Target="mailto:program.intake@usda.gov" TargetMode="External"/><Relationship Id="rId2" Type="http://schemas.openxmlformats.org/officeDocument/2006/relationships/hyperlink" Target="https://www.usda.gov/sites/default/files/documents/ad-3027.pdf"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8.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2.png"/><Relationship Id="rId5" Type="http://schemas.openxmlformats.org/officeDocument/2006/relationships/image" Target="../media/image14.png"/><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image" Target="../media/image2.png"/><Relationship Id="rId5" Type="http://schemas.openxmlformats.org/officeDocument/2006/relationships/image" Target="../media/image14.png"/><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22.jpeg"/><Relationship Id="rId4" Type="http://schemas.openxmlformats.org/officeDocument/2006/relationships/image" Target="../media/image21.jpeg"/></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28.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189138" y="2845844"/>
            <a:ext cx="4036334" cy="2387600"/>
          </a:xfrm>
        </p:spPr>
        <p:txBody>
          <a:bodyPr anchor="t">
            <a:normAutofit/>
          </a:bodyPr>
          <a:lstStyle/>
          <a:p>
            <a:pPr algn="l"/>
            <a:r>
              <a:rPr lang="en-US" sz="5400" dirty="0">
                <a:latin typeface="Helvetica" panose="020B0604020202020204" pitchFamily="34" charset="0"/>
                <a:cs typeface="Helvetica" panose="020B0604020202020204" pitchFamily="34" charset="0"/>
              </a:rPr>
              <a:t>Why Whole Grains? + Live Demo</a:t>
            </a:r>
            <a:endParaRPr lang="en-US" dirty="0">
              <a:latin typeface="Helvetica" panose="020B0604020202020204" pitchFamily="34" charset="0"/>
              <a:cs typeface="Helvetica" panose="020B0604020202020204" pitchFamily="34" charset="0"/>
            </a:endParaRPr>
          </a:p>
        </p:txBody>
      </p:sp>
      <p:grpSp>
        <p:nvGrpSpPr>
          <p:cNvPr id="29" name="Group 28">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5" name="Rectangle 14">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Rectangle 18">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Virginia Department of Education, Office of School and Community Nutrition Programs logo.">
            <a:hlinkClick r:id="rId3"/>
            <a:extLst>
              <a:ext uri="{FF2B5EF4-FFF2-40B4-BE49-F238E27FC236}">
                <a16:creationId xmlns:a16="http://schemas.microsoft.com/office/drawing/2014/main" id="{1C604E0B-3D24-09EF-30E8-815AE6EBFC3C}"/>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5683089" y="1682361"/>
            <a:ext cx="5874927" cy="3922269"/>
          </a:xfrm>
          <a:prstGeom prst="rect">
            <a:avLst/>
          </a:prstGeom>
        </p:spPr>
      </p:pic>
    </p:spTree>
    <p:extLst>
      <p:ext uri="{BB962C8B-B14F-4D97-AF65-F5344CB8AC3E}">
        <p14:creationId xmlns:p14="http://schemas.microsoft.com/office/powerpoint/2010/main" val="4113050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73432-EE71-6555-CE74-6FFD0FF889A0}"/>
              </a:ext>
            </a:extLst>
          </p:cNvPr>
          <p:cNvSpPr>
            <a:spLocks noGrp="1"/>
          </p:cNvSpPr>
          <p:nvPr>
            <p:ph type="title"/>
          </p:nvPr>
        </p:nvSpPr>
        <p:spPr/>
        <p:txBody>
          <a:bodyPr/>
          <a:lstStyle/>
          <a:p>
            <a:r>
              <a:rPr lang="en-US" sz="1800" b="1" kern="0" dirty="0">
                <a:effectLst/>
                <a:latin typeface="Helvetica" panose="020B0604020202020204" pitchFamily="34" charset="0"/>
                <a:ea typeface="Times New Roman" panose="02020603050405020304" pitchFamily="18" charset="0"/>
                <a:cs typeface="Helvetica" panose="020B0604020202020204" pitchFamily="34" charset="0"/>
              </a:rPr>
              <a:t>USDA Funding and Non-Discrimination </a:t>
            </a:r>
            <a:r>
              <a:rPr lang="en-US" sz="1800" b="1" kern="0" spc="-10" dirty="0">
                <a:effectLst/>
                <a:latin typeface="Helvetica" panose="020B0604020202020204" pitchFamily="34" charset="0"/>
                <a:ea typeface="Times New Roman" panose="02020603050405020304" pitchFamily="18" charset="0"/>
                <a:cs typeface="Helvetica" panose="020B0604020202020204" pitchFamily="34" charset="0"/>
              </a:rPr>
              <a:t>Statements:</a:t>
            </a:r>
            <a:endParaRPr lang="en-US" dirty="0">
              <a:latin typeface="Helvetica" panose="020B0604020202020204" pitchFamily="34" charset="0"/>
              <a:cs typeface="Helvetica" panose="020B0604020202020204" pitchFamily="34" charset="0"/>
            </a:endParaRPr>
          </a:p>
        </p:txBody>
      </p:sp>
      <p:sp>
        <p:nvSpPr>
          <p:cNvPr id="3" name="Content Placeholder 2">
            <a:extLst>
              <a:ext uri="{FF2B5EF4-FFF2-40B4-BE49-F238E27FC236}">
                <a16:creationId xmlns:a16="http://schemas.microsoft.com/office/drawing/2014/main" id="{3B06F5CB-F81D-48F7-6367-F6065BB961F4}"/>
              </a:ext>
            </a:extLst>
          </p:cNvPr>
          <p:cNvSpPr>
            <a:spLocks noGrp="1"/>
          </p:cNvSpPr>
          <p:nvPr>
            <p:ph idx="1"/>
          </p:nvPr>
        </p:nvSpPr>
        <p:spPr>
          <a:xfrm>
            <a:off x="838200" y="1490597"/>
            <a:ext cx="10515600" cy="5002278"/>
          </a:xfrm>
        </p:spPr>
        <p:txBody>
          <a:bodyPr>
            <a:normAutofit fontScale="85000" lnSpcReduction="20000"/>
          </a:bodyPr>
          <a:lstStyle/>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“This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project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has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been</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funded</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least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part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Federal</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funds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from</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 The contents of this publication do not necessarily reflect the view or policies of the U.S. Department of Agriculture, nor does mention of trade names, commercial products, or organizations imply endorsement by</a:t>
            </a:r>
            <a:r>
              <a:rPr lang="en-US" sz="1800" spc="40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 U.S. Government.”</a:t>
            </a: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accordance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federal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law</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regulations and policies, this institution is prohibited from discriminating on the basis of race, color, national origin, sex (including</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gender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identity</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sexual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orientation),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disability,</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reprisal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retaliation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prior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 </a:t>
            </a:r>
            <a:r>
              <a:rPr lang="en-US" sz="1800" spc="-10" dirty="0">
                <a:effectLst/>
                <a:latin typeface="Helvetica" panose="020B0604020202020204" pitchFamily="34" charset="0"/>
                <a:ea typeface="Arial" panose="020B0604020202020204" pitchFamily="34" charset="0"/>
                <a:cs typeface="Helvetica" panose="020B0604020202020204" pitchFamily="34" charset="0"/>
              </a:rPr>
              <a:t>activity.</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Program</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information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may</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made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available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languages</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other</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than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English.</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Persons</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disabilities who require alternative means of communication to obtain program information (e.g., Braille, large print, audiotape, American Sign Language), should contact the responsible state or local agency that administers the program or USDA’s TARGET Center at (202) 720-2600 (voice and TTY) or contact USDA through the Federal Relay Service at (800) 877-8339.</a:t>
            </a: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To</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file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program</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discrimination</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Complainant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should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complete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AD-3027,</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Program Discrimination</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which</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can</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obtained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online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u="sng" dirty="0">
                <a:solidFill>
                  <a:srgbClr val="215E9E"/>
                </a:solidFill>
                <a:effectLst/>
                <a:latin typeface="Helvetica" panose="020B0604020202020204" pitchFamily="34" charset="0"/>
                <a:ea typeface="Arial" panose="020B0604020202020204" pitchFamily="34" charset="0"/>
                <a:cs typeface="Helvetica" panose="020B0604020202020204" pitchFamily="34" charset="0"/>
                <a:hlinkClick r:id="rId2"/>
              </a:rPr>
              <a:t>https://www.usda.gov/sites/default/files/</a:t>
            </a:r>
            <a:r>
              <a:rPr lang="en-US" sz="1800" dirty="0">
                <a:solidFill>
                  <a:srgbClr val="215E9E"/>
                </a:solidFill>
                <a:effectLst/>
                <a:latin typeface="Helvetica" panose="020B0604020202020204" pitchFamily="34" charset="0"/>
                <a:ea typeface="Arial" panose="020B0604020202020204" pitchFamily="34" charset="0"/>
                <a:cs typeface="Helvetica" panose="020B0604020202020204" pitchFamily="34" charset="0"/>
              </a:rPr>
              <a:t> </a:t>
            </a:r>
            <a:r>
              <a:rPr lang="en-US" sz="1800" u="sng" dirty="0">
                <a:solidFill>
                  <a:srgbClr val="215E9E"/>
                </a:solidFill>
                <a:effectLst/>
                <a:latin typeface="Helvetica" panose="020B0604020202020204" pitchFamily="34" charset="0"/>
                <a:ea typeface="Arial" panose="020B0604020202020204" pitchFamily="34" charset="0"/>
                <a:cs typeface="Helvetica" panose="020B0604020202020204" pitchFamily="34" charset="0"/>
                <a:hlinkClick r:id="rId2"/>
              </a:rPr>
              <a:t>documents/ad-3027.pdf</a:t>
            </a:r>
            <a:r>
              <a:rPr lang="en-US" sz="1800" dirty="0">
                <a:effectLst/>
                <a:latin typeface="Helvetica" panose="020B0604020202020204" pitchFamily="34" charset="0"/>
                <a:ea typeface="Arial" panose="020B0604020202020204" pitchFamily="34" charset="0"/>
                <a:cs typeface="Helvetica" panose="020B0604020202020204" pitchFamily="34" charset="0"/>
              </a:rPr>
              <a:t>, from any USDA office, by calling (866) 632-9992, or by writing a letter addressed to</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letter</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must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contain</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complainant’s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name,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address,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telephone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number,</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written description of the alleged discriminatory action in sufficient detail to inform the Assistant Secretary for Civil Rights</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(ASCR)</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about</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nature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date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alleged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violation.</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completed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AD-3027</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 letter must be submitted to USDA by:</a:t>
            </a: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1. mail:</a:t>
            </a:r>
            <a:endParaRPr lang="en-US" sz="1800" b="1" dirty="0">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Office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Assistant</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Secretary</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1400</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Independence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Avenue,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SW</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Washington, D.C. 20250-9410; or</a:t>
            </a: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2. fax:</a:t>
            </a:r>
            <a:endParaRPr lang="en-US" sz="1800" b="1" dirty="0">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(833)</a:t>
            </a:r>
            <a:r>
              <a:rPr lang="en-US" sz="1800" spc="1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256-1665</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(202)</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690-7442;</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spc="-25" dirty="0">
                <a:effectLst/>
                <a:latin typeface="Helvetica" panose="020B0604020202020204" pitchFamily="34" charset="0"/>
                <a:ea typeface="Arial" panose="020B0604020202020204" pitchFamily="34" charset="0"/>
                <a:cs typeface="Helvetica" panose="020B0604020202020204" pitchFamily="34" charset="0"/>
              </a:rPr>
              <a:t>or</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3. email:</a:t>
            </a:r>
            <a:br>
              <a:rPr lang="en-US" sz="1800" u="sng" dirty="0">
                <a:solidFill>
                  <a:srgbClr val="0563C1"/>
                </a:solidFill>
                <a:latin typeface="Helvetica" panose="020B0604020202020204" pitchFamily="34" charset="0"/>
                <a:ea typeface="Arial" panose="020B0604020202020204" pitchFamily="34" charset="0"/>
                <a:cs typeface="Helvetica" panose="020B0604020202020204" pitchFamily="34" charset="0"/>
                <a:hlinkClick r:id="rId3"/>
              </a:rPr>
            </a:br>
            <a:r>
              <a:rPr lang="en-US" sz="1800" u="sng" dirty="0">
                <a:solidFill>
                  <a:srgbClr val="0563C1"/>
                </a:solidFill>
                <a:latin typeface="Helvetica" panose="020B0604020202020204" pitchFamily="34" charset="0"/>
                <a:ea typeface="Arial" panose="020B0604020202020204" pitchFamily="34" charset="0"/>
                <a:cs typeface="Helvetica" panose="020B0604020202020204" pitchFamily="34" charset="0"/>
                <a:hlinkClick r:id="rId3"/>
              </a:rPr>
              <a:t>P</a:t>
            </a:r>
            <a:r>
              <a:rPr lang="en-US" sz="1800" u="sng" dirty="0">
                <a:solidFill>
                  <a:srgbClr val="0563C1"/>
                </a:solidFill>
                <a:effectLst/>
                <a:latin typeface="Helvetica" panose="020B0604020202020204" pitchFamily="34" charset="0"/>
                <a:ea typeface="Arial" panose="020B0604020202020204" pitchFamily="34" charset="0"/>
                <a:cs typeface="Helvetica" panose="020B0604020202020204" pitchFamily="34" charset="0"/>
                <a:hlinkClick r:id="rId3"/>
              </a:rPr>
              <a:t>rogram.Intake@usda.gov</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indent="0">
              <a:spcBef>
                <a:spcPts val="1075"/>
              </a:spcBef>
              <a:spcAft>
                <a:spcPts val="0"/>
              </a:spcAft>
              <a:buNone/>
            </a:pPr>
            <a:r>
              <a:rPr lang="en-US" sz="1800" dirty="0">
                <a:effectLst/>
                <a:latin typeface="Helvetica" panose="020B0604020202020204" pitchFamily="34" charset="0"/>
                <a:ea typeface="Century Gothic" panose="020B0502020202020204" pitchFamily="34" charset="0"/>
                <a:cs typeface="Helvetica" panose="020B0604020202020204" pitchFamily="34" charset="0"/>
              </a:rPr>
              <a:t>This</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institution</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is</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an</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equal</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opportunity</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spc="-10" dirty="0">
                <a:effectLst/>
                <a:latin typeface="Helvetica" panose="020B0604020202020204" pitchFamily="34" charset="0"/>
                <a:ea typeface="Century Gothic" panose="020B0502020202020204" pitchFamily="34" charset="0"/>
                <a:cs typeface="Helvetica" panose="020B0604020202020204" pitchFamily="34" charset="0"/>
              </a:rPr>
              <a:t>provider.</a:t>
            </a:r>
            <a:endParaRPr lang="en-US" sz="1800" dirty="0">
              <a:effectLst/>
              <a:latin typeface="Helvetica" panose="020B0604020202020204" pitchFamily="34" charset="0"/>
              <a:ea typeface="Century Gothic" panose="020B0502020202020204" pitchFamily="34" charset="0"/>
              <a:cs typeface="Helvetica" panose="020B0604020202020204" pitchFamily="34" charset="0"/>
            </a:endParaRPr>
          </a:p>
          <a:p>
            <a:endParaRPr lang="en-US"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723071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a:solidFill>
                  <a:srgbClr val="FFFFFF"/>
                </a:solidFill>
                <a:latin typeface="Helvetica" panose="020B0604020202020204" pitchFamily="34" charset="0"/>
                <a:cs typeface="Helvetica" panose="020B0604020202020204" pitchFamily="34" charset="0"/>
              </a:rPr>
              <a:t>Welcome!</a:t>
            </a:r>
          </a:p>
        </p:txBody>
      </p:sp>
      <p:pic>
        <p:nvPicPr>
          <p:cNvPr id="38" name="Picture 37">
            <a:extLst>
              <a:ext uri="{FF2B5EF4-FFF2-40B4-BE49-F238E27FC236}">
                <a16:creationId xmlns:a16="http://schemas.microsoft.com/office/drawing/2014/main" id="{3A2FAFF0-36BC-929E-374D-F43B78168CB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777316" y="1164777"/>
            <a:ext cx="6780700" cy="4526117"/>
          </a:xfrm>
          <a:prstGeom prst="rect">
            <a:avLst/>
          </a:prstGeom>
        </p:spPr>
      </p:pic>
    </p:spTree>
    <p:extLst>
      <p:ext uri="{BB962C8B-B14F-4D97-AF65-F5344CB8AC3E}">
        <p14:creationId xmlns:p14="http://schemas.microsoft.com/office/powerpoint/2010/main" val="40695782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596FD-E17A-D41E-1AF9-2A1D93C7B5D2}"/>
              </a:ext>
            </a:extLst>
          </p:cNvPr>
          <p:cNvSpPr>
            <a:spLocks noGrp="1"/>
          </p:cNvSpPr>
          <p:nvPr>
            <p:ph type="title"/>
          </p:nvPr>
        </p:nvSpPr>
        <p:spPr/>
        <p:txBody>
          <a:bodyPr/>
          <a:lstStyle/>
          <a:p>
            <a:pPr>
              <a:lnSpc>
                <a:spcPct val="100000"/>
              </a:lnSpc>
            </a:pPr>
            <a:r>
              <a:rPr lang="en-US" dirty="0">
                <a:latin typeface="Helvetica" panose="020B0604020202020204" pitchFamily="34" charset="0"/>
                <a:cs typeface="Helvetica" panose="020B0604020202020204" pitchFamily="34" charset="0"/>
              </a:rPr>
              <a:t>Objectives</a:t>
            </a:r>
          </a:p>
        </p:txBody>
      </p:sp>
      <p:sp>
        <p:nvSpPr>
          <p:cNvPr id="3" name="Content Placeholder 2">
            <a:extLst>
              <a:ext uri="{FF2B5EF4-FFF2-40B4-BE49-F238E27FC236}">
                <a16:creationId xmlns:a16="http://schemas.microsoft.com/office/drawing/2014/main" id="{401E74F1-3A50-829A-4489-D06906B25E37}"/>
              </a:ext>
            </a:extLst>
          </p:cNvPr>
          <p:cNvSpPr>
            <a:spLocks noGrp="1"/>
          </p:cNvSpPr>
          <p:nvPr>
            <p:ph idx="1"/>
          </p:nvPr>
        </p:nvSpPr>
        <p:spPr/>
        <p:txBody>
          <a:bodyPr/>
          <a:lstStyle/>
          <a:p>
            <a:pPr>
              <a:lnSpc>
                <a:spcPct val="100000"/>
              </a:lnSpc>
            </a:pPr>
            <a:r>
              <a:rPr lang="en-US" dirty="0">
                <a:solidFill>
                  <a:srgbClr val="000000"/>
                </a:solidFill>
                <a:latin typeface="Helvetica" panose="020B0604020202020204" pitchFamily="34" charset="0"/>
                <a:cs typeface="Helvetica" panose="020B0604020202020204" pitchFamily="34" charset="0"/>
              </a:rPr>
              <a:t>Identify the</a:t>
            </a:r>
            <a:r>
              <a:rPr lang="en-US" dirty="0">
                <a:latin typeface="Helvetica" panose="020B0604020202020204" pitchFamily="34" charset="0"/>
                <a:cs typeface="Helvetica" panose="020B0604020202020204" pitchFamily="34" charset="0"/>
              </a:rPr>
              <a:t> key edible parts</a:t>
            </a:r>
            <a:r>
              <a:rPr lang="en-US" dirty="0">
                <a:solidFill>
                  <a:srgbClr val="000000"/>
                </a:solidFill>
                <a:latin typeface="Helvetica" panose="020B0604020202020204" pitchFamily="34" charset="0"/>
                <a:cs typeface="Helvetica" panose="020B0604020202020204" pitchFamily="34" charset="0"/>
              </a:rPr>
              <a:t> of a whole grain and explain why they are important. </a:t>
            </a:r>
            <a:endParaRPr lang="en" dirty="0">
              <a:solidFill>
                <a:srgbClr val="000000"/>
              </a:solidFill>
              <a:latin typeface="Helvetica" panose="020B0604020202020204" pitchFamily="34" charset="0"/>
              <a:cs typeface="Helvetica" panose="020B0604020202020204" pitchFamily="34" charset="0"/>
            </a:endParaRPr>
          </a:p>
          <a:p>
            <a:pPr>
              <a:lnSpc>
                <a:spcPct val="100000"/>
              </a:lnSpc>
            </a:pPr>
            <a:r>
              <a:rPr lang="en-US" dirty="0">
                <a:solidFill>
                  <a:srgbClr val="000000"/>
                </a:solidFill>
                <a:latin typeface="Helvetica" panose="020B0604020202020204" pitchFamily="34" charset="0"/>
                <a:cs typeface="Helvetica" panose="020B0604020202020204" pitchFamily="34" charset="0"/>
              </a:rPr>
              <a:t>Discuss the health benefits of consuming whole grains.</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sz="2800" kern="1200" dirty="0">
                <a:solidFill>
                  <a:schemeClr val="tx1"/>
                </a:solidFill>
                <a:effectLst/>
                <a:latin typeface="Helvetica" panose="020B0604020202020204" pitchFamily="34" charset="0"/>
                <a:cs typeface="Helvetica" panose="020B0604020202020204" pitchFamily="34" charset="0"/>
              </a:rPr>
              <a:t>Explain how to select a whole grain.</a:t>
            </a:r>
            <a:endParaRPr lang="en-US" dirty="0">
              <a:effectLst/>
              <a:latin typeface="Helvetica" panose="020B0604020202020204" pitchFamily="34" charset="0"/>
              <a:cs typeface="Helvetica" panose="020B0604020202020204" pitchFamily="34" charset="0"/>
            </a:endParaRP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sz="2800" b="0" i="0" kern="1200" dirty="0">
                <a:solidFill>
                  <a:schemeClr val="tx1"/>
                </a:solidFill>
                <a:effectLst/>
                <a:latin typeface="Helvetica" panose="020B0604020202020204" pitchFamily="34" charset="0"/>
                <a:cs typeface="Helvetica" panose="020B0604020202020204" pitchFamily="34" charset="0"/>
              </a:rPr>
              <a:t>Summarize whole grain options and how they can be </a:t>
            </a:r>
            <a:r>
              <a:rPr lang="en-US" sz="2800" kern="1200" dirty="0">
                <a:solidFill>
                  <a:schemeClr val="tx1"/>
                </a:solidFill>
                <a:effectLst/>
                <a:latin typeface="Helvetica" panose="020B0604020202020204" pitchFamily="34" charset="0"/>
                <a:cs typeface="Helvetica" panose="020B0604020202020204" pitchFamily="34" charset="0"/>
              </a:rPr>
              <a:t>incorporated into scratch recipes and culturally inclusive menus.</a:t>
            </a:r>
            <a:endParaRPr lang="en-US" dirty="0">
              <a:effectLst/>
              <a:latin typeface="Helvetica" panose="020B0604020202020204" pitchFamily="34" charset="0"/>
              <a:cs typeface="Helvetica" panose="020B0604020202020204" pitchFamily="34" charset="0"/>
            </a:endParaRPr>
          </a:p>
        </p:txBody>
      </p:sp>
      <p:pic>
        <p:nvPicPr>
          <p:cNvPr id="4" name="Picture 3">
            <a:extLst>
              <a:ext uri="{FF2B5EF4-FFF2-40B4-BE49-F238E27FC236}">
                <a16:creationId xmlns:a16="http://schemas.microsoft.com/office/drawing/2014/main" id="{AC91DCDE-6000-D11B-75FD-11B728A6DBD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2910" y="6129244"/>
            <a:ext cx="3435626" cy="703783"/>
          </a:xfrm>
          <a:prstGeom prst="rect">
            <a:avLst/>
          </a:prstGeom>
        </p:spPr>
      </p:pic>
      <p:cxnSp>
        <p:nvCxnSpPr>
          <p:cNvPr id="6" name="Straight Connector 5">
            <a:extLst>
              <a:ext uri="{FF2B5EF4-FFF2-40B4-BE49-F238E27FC236}">
                <a16:creationId xmlns:a16="http://schemas.microsoft.com/office/drawing/2014/main" id="{850DCDC2-02CC-FE19-E470-D7F52B46DEB1}"/>
              </a:ext>
              <a:ext uri="{C183D7F6-B498-43B3-948B-1728B52AA6E4}">
                <adec:decorative xmlns:adec="http://schemas.microsoft.com/office/drawing/2017/decorative" val="1"/>
              </a:ext>
            </a:extLst>
          </p:cNvPr>
          <p:cNvCxnSpPr/>
          <p:nvPr/>
        </p:nvCxnSpPr>
        <p:spPr>
          <a:xfrm>
            <a:off x="838200" y="1690688"/>
            <a:ext cx="10122569"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338191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43A9E-F97D-64EE-4E3A-8FA4F7C91831}"/>
              </a:ext>
            </a:extLst>
          </p:cNvPr>
          <p:cNvSpPr>
            <a:spLocks noGrp="1"/>
          </p:cNvSpPr>
          <p:nvPr>
            <p:ph type="title"/>
          </p:nvPr>
        </p:nvSpPr>
        <p:spPr>
          <a:xfrm>
            <a:off x="818984" y="4230093"/>
            <a:ext cx="4150581" cy="1800165"/>
          </a:xfrm>
        </p:spPr>
        <p:txBody>
          <a:bodyPr anchor="t">
            <a:normAutofit fontScale="90000"/>
          </a:bodyPr>
          <a:lstStyle/>
          <a:p>
            <a:pPr algn="r">
              <a:lnSpc>
                <a:spcPct val="100000"/>
              </a:lnSpc>
            </a:pPr>
            <a:r>
              <a:rPr lang="en-US" sz="4000" dirty="0">
                <a:latin typeface="Helvetica" panose="020B0604020202020204" pitchFamily="34" charset="0"/>
                <a:cs typeface="Helvetica" panose="020B0604020202020204" pitchFamily="34" charset="0"/>
              </a:rPr>
              <a:t>Professional Standards – Learning Codes</a:t>
            </a:r>
          </a:p>
        </p:txBody>
      </p:sp>
      <p:pic>
        <p:nvPicPr>
          <p:cNvPr id="5" name="Picture 4">
            <a:extLst>
              <a:ext uri="{FF2B5EF4-FFF2-40B4-BE49-F238E27FC236}">
                <a16:creationId xmlns:a16="http://schemas.microsoft.com/office/drawing/2014/main" id="{C600AC70-53F8-BACE-3B72-B5D4EF8B56D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56592" y="1043036"/>
            <a:ext cx="11139778" cy="2283653"/>
          </a:xfrm>
          <a:prstGeom prst="rect">
            <a:avLst/>
          </a:prstGeom>
        </p:spPr>
      </p:pic>
      <p:sp>
        <p:nvSpPr>
          <p:cNvPr id="3" name="Content Placeholder 2">
            <a:extLst>
              <a:ext uri="{FF2B5EF4-FFF2-40B4-BE49-F238E27FC236}">
                <a16:creationId xmlns:a16="http://schemas.microsoft.com/office/drawing/2014/main" id="{4D5EFD26-B818-2639-82C4-F8E4396A5AE2}"/>
              </a:ext>
            </a:extLst>
          </p:cNvPr>
          <p:cNvSpPr>
            <a:spLocks noGrp="1"/>
          </p:cNvSpPr>
          <p:nvPr>
            <p:ph idx="1"/>
          </p:nvPr>
        </p:nvSpPr>
        <p:spPr>
          <a:xfrm>
            <a:off x="5246415" y="4230094"/>
            <a:ext cx="6235268" cy="1800164"/>
          </a:xfrm>
        </p:spPr>
        <p:txBody>
          <a:bodyPr vert="horz" lIns="91440" tIns="45720" rIns="91440" bIns="45720" rtlCol="0" anchor="t">
            <a:normAutofit/>
          </a:bodyPr>
          <a:lstStyle/>
          <a:p>
            <a:pPr>
              <a:lnSpc>
                <a:spcPct val="100000"/>
              </a:lnSpc>
            </a:pPr>
            <a:r>
              <a:rPr lang="en-US" dirty="0">
                <a:latin typeface="Helvetica" panose="020B0604020202020204" pitchFamily="34" charset="0"/>
                <a:cs typeface="Helvetica" panose="020B0604020202020204" pitchFamily="34" charset="0"/>
              </a:rPr>
              <a:t>Nutrition 1000</a:t>
            </a:r>
          </a:p>
          <a:p>
            <a:pPr lvl="1">
              <a:lnSpc>
                <a:spcPct val="100000"/>
              </a:lnSpc>
              <a:buFont typeface="Courier New" panose="02070309020205020404" pitchFamily="49" charset="0"/>
              <a:buChar char="o"/>
            </a:pPr>
            <a:r>
              <a:rPr lang="en-US" dirty="0">
                <a:latin typeface="Helvetica" panose="020B0604020202020204" pitchFamily="34" charset="0"/>
                <a:cs typeface="Helvetica" panose="020B0604020202020204" pitchFamily="34" charset="0"/>
              </a:rPr>
              <a:t>Menu Planning (1100)</a:t>
            </a:r>
          </a:p>
          <a:p>
            <a:pPr lvl="1">
              <a:lnSpc>
                <a:spcPct val="100000"/>
              </a:lnSpc>
              <a:buFont typeface="Courier New" panose="02070309020205020404" pitchFamily="49" charset="0"/>
              <a:buChar char="o"/>
            </a:pPr>
            <a:r>
              <a:rPr lang="en-US" dirty="0">
                <a:latin typeface="Helvetica" panose="020B0604020202020204" pitchFamily="34" charset="0"/>
                <a:cs typeface="Helvetica" panose="020B0604020202020204" pitchFamily="34" charset="0"/>
              </a:rPr>
              <a:t>General Nutrition (1300)</a:t>
            </a:r>
          </a:p>
        </p:txBody>
      </p:sp>
    </p:spTree>
    <p:extLst>
      <p:ext uri="{BB962C8B-B14F-4D97-AF65-F5344CB8AC3E}">
        <p14:creationId xmlns:p14="http://schemas.microsoft.com/office/powerpoint/2010/main" val="8073038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26DC8E-0DB6-1D46-8734-A6A2032B5312}"/>
              </a:ext>
            </a:extLst>
          </p:cNvPr>
          <p:cNvSpPr>
            <a:spLocks noGrp="1"/>
          </p:cNvSpPr>
          <p:nvPr>
            <p:ph type="title"/>
          </p:nvPr>
        </p:nvSpPr>
        <p:spPr>
          <a:xfrm>
            <a:off x="1524000" y="1293338"/>
            <a:ext cx="9144000" cy="3274592"/>
          </a:xfrm>
        </p:spPr>
        <p:txBody>
          <a:bodyPr vert="horz" lIns="91440" tIns="45720" rIns="91440" bIns="45720" rtlCol="0" anchor="ctr">
            <a:normAutofit/>
          </a:bodyPr>
          <a:lstStyle/>
          <a:p>
            <a:pPr algn="ctr"/>
            <a:r>
              <a:rPr lang="en-US" sz="7200" kern="1200" dirty="0">
                <a:solidFill>
                  <a:schemeClr val="tx1"/>
                </a:solidFill>
                <a:latin typeface="Helvetica" panose="020B0604020202020204" pitchFamily="34" charset="0"/>
                <a:cs typeface="Helvetica" panose="020B0604020202020204" pitchFamily="34" charset="0"/>
              </a:rPr>
              <a:t>Why Whole Grains?</a:t>
            </a:r>
          </a:p>
        </p:txBody>
      </p:sp>
      <p:cxnSp>
        <p:nvCxnSpPr>
          <p:cNvPr id="27" name="Straight Connector 26">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9554B0D3-49CA-FEE1-8233-8D380B2AF2E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0752" y="5463836"/>
            <a:ext cx="3435626" cy="703783"/>
          </a:xfrm>
          <a:prstGeom prst="rect">
            <a:avLst/>
          </a:prstGeom>
        </p:spPr>
      </p:pic>
    </p:spTree>
    <p:extLst>
      <p:ext uri="{BB962C8B-B14F-4D97-AF65-F5344CB8AC3E}">
        <p14:creationId xmlns:p14="http://schemas.microsoft.com/office/powerpoint/2010/main" val="30222840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7DFFD1-A7C3-3084-2D8C-7A48F73E6F85}"/>
              </a:ext>
            </a:extLst>
          </p:cNvPr>
          <p:cNvSpPr>
            <a:spLocks noGrp="1"/>
          </p:cNvSpPr>
          <p:nvPr>
            <p:ph type="title"/>
          </p:nvPr>
        </p:nvSpPr>
        <p:spPr>
          <a:xfrm>
            <a:off x="686834" y="1153572"/>
            <a:ext cx="3200400" cy="4461163"/>
          </a:xfrm>
        </p:spPr>
        <p:txBody>
          <a:bodyPr>
            <a:normAutofit/>
          </a:bodyPr>
          <a:lstStyle/>
          <a:p>
            <a:r>
              <a:rPr lang="en-US" dirty="0">
                <a:solidFill>
                  <a:srgbClr val="FFFFFF"/>
                </a:solidFill>
                <a:latin typeface="Helvetica" panose="020B0604020202020204" pitchFamily="34" charset="0"/>
                <a:cs typeface="Helvetica" panose="020B0604020202020204" pitchFamily="34" charset="0"/>
              </a:rPr>
              <a:t>Current Intake</a:t>
            </a:r>
          </a:p>
        </p:txBody>
      </p:sp>
      <p:sp>
        <p:nvSpPr>
          <p:cNvPr id="20" name="Arc 19">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4" name="Content Placeholder 3" descr="Three cupcakes">
            <a:extLst>
              <a:ext uri="{FF2B5EF4-FFF2-40B4-BE49-F238E27FC236}">
                <a16:creationId xmlns:a16="http://schemas.microsoft.com/office/drawing/2014/main" id="{F12C0899-CFF5-0FC6-EC51-4C67C478EAD4}"/>
              </a:ext>
            </a:extLst>
          </p:cNvPr>
          <p:cNvPicPr>
            <a:picLocks noGrp="1" noChangeAspect="1"/>
          </p:cNvPicPr>
          <p:nvPr>
            <p:ph idx="1"/>
          </p:nvPr>
        </p:nvPicPr>
        <p:blipFill>
          <a:blip r:embed="rId3"/>
          <a:stretch>
            <a:fillRect/>
          </a:stretch>
        </p:blipFill>
        <p:spPr>
          <a:xfrm>
            <a:off x="4426710" y="1011052"/>
            <a:ext cx="6907212" cy="4603683"/>
          </a:xfrm>
        </p:spPr>
      </p:pic>
      <p:pic>
        <p:nvPicPr>
          <p:cNvPr id="6" name="Picture 5">
            <a:extLst>
              <a:ext uri="{FF2B5EF4-FFF2-40B4-BE49-F238E27FC236}">
                <a16:creationId xmlns:a16="http://schemas.microsoft.com/office/drawing/2014/main" id="{54DB0C9F-5262-F640-7DA7-BF9FD5A3315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487738" y="6150709"/>
            <a:ext cx="3435626" cy="703783"/>
          </a:xfrm>
          <a:prstGeom prst="rect">
            <a:avLst/>
          </a:prstGeom>
        </p:spPr>
      </p:pic>
    </p:spTree>
    <p:extLst>
      <p:ext uri="{BB962C8B-B14F-4D97-AF65-F5344CB8AC3E}">
        <p14:creationId xmlns:p14="http://schemas.microsoft.com/office/powerpoint/2010/main" val="21890505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B9E979-397D-A0A2-4708-2F2E46A78589}"/>
              </a:ext>
            </a:extLst>
          </p:cNvPr>
          <p:cNvSpPr>
            <a:spLocks noGrp="1"/>
          </p:cNvSpPr>
          <p:nvPr>
            <p:ph type="title"/>
          </p:nvPr>
        </p:nvSpPr>
        <p:spPr>
          <a:xfrm>
            <a:off x="841248" y="548640"/>
            <a:ext cx="3600860" cy="5431536"/>
          </a:xfrm>
        </p:spPr>
        <p:txBody>
          <a:bodyPr>
            <a:normAutofit/>
          </a:bodyPr>
          <a:lstStyle/>
          <a:p>
            <a:r>
              <a:rPr lang="en-US" sz="5400" dirty="0">
                <a:latin typeface="Helvetica" panose="020B0604020202020204" pitchFamily="34" charset="0"/>
                <a:cs typeface="Helvetica" panose="020B0604020202020204" pitchFamily="34" charset="0"/>
              </a:rPr>
              <a:t>Ultra-Processed Foods</a:t>
            </a:r>
          </a:p>
        </p:txBody>
      </p:sp>
      <p:sp>
        <p:nvSpPr>
          <p:cNvPr id="13"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Content Placeholder 2" descr="Refined grain snack foods - cupcakes, cookies, pretzels">
            <a:extLst>
              <a:ext uri="{FF2B5EF4-FFF2-40B4-BE49-F238E27FC236}">
                <a16:creationId xmlns:a16="http://schemas.microsoft.com/office/drawing/2014/main" id="{F721A925-1C4A-03B5-A46B-3B8607F8A73C}"/>
              </a:ext>
            </a:extLst>
          </p:cNvPr>
          <p:cNvPicPr>
            <a:picLocks noGrp="1" noChangeAspect="1"/>
          </p:cNvPicPr>
          <p:nvPr>
            <p:ph idx="1"/>
          </p:nvPr>
        </p:nvPicPr>
        <p:blipFill>
          <a:blip r:embed="rId3"/>
          <a:stretch>
            <a:fillRect/>
          </a:stretch>
        </p:blipFill>
        <p:spPr>
          <a:xfrm>
            <a:off x="5126418" y="1193081"/>
            <a:ext cx="6224335" cy="4149557"/>
          </a:xfrm>
        </p:spPr>
      </p:pic>
      <p:pic>
        <p:nvPicPr>
          <p:cNvPr id="5" name="Picture 4">
            <a:extLst>
              <a:ext uri="{FF2B5EF4-FFF2-40B4-BE49-F238E27FC236}">
                <a16:creationId xmlns:a16="http://schemas.microsoft.com/office/drawing/2014/main" id="{761347D2-48F6-DA01-9744-98381547F1E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2910" y="6129244"/>
            <a:ext cx="3435626" cy="703783"/>
          </a:xfrm>
          <a:prstGeom prst="rect">
            <a:avLst/>
          </a:prstGeom>
        </p:spPr>
      </p:pic>
    </p:spTree>
    <p:extLst>
      <p:ext uri="{BB962C8B-B14F-4D97-AF65-F5344CB8AC3E}">
        <p14:creationId xmlns:p14="http://schemas.microsoft.com/office/powerpoint/2010/main" val="10108888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18281E4-D0AE-9260-EFA8-9FD0BA8A2186}"/>
              </a:ext>
            </a:extLst>
          </p:cNvPr>
          <p:cNvSpPr>
            <a:spLocks noGrp="1"/>
          </p:cNvSpPr>
          <p:nvPr>
            <p:ph type="title"/>
          </p:nvPr>
        </p:nvSpPr>
        <p:spPr>
          <a:xfrm>
            <a:off x="640080" y="325369"/>
            <a:ext cx="4368602" cy="1956841"/>
          </a:xfrm>
        </p:spPr>
        <p:txBody>
          <a:bodyPr anchor="b">
            <a:normAutofit/>
          </a:bodyPr>
          <a:lstStyle/>
          <a:p>
            <a:r>
              <a:rPr lang="en-US" sz="5400" dirty="0">
                <a:latin typeface="Helvetica" panose="020B0604020202020204" pitchFamily="34" charset="0"/>
                <a:cs typeface="Helvetica" panose="020B0604020202020204" pitchFamily="34" charset="0"/>
              </a:rPr>
              <a:t>Educate</a:t>
            </a:r>
          </a:p>
        </p:txBody>
      </p:sp>
      <p:sp>
        <p:nvSpPr>
          <p:cNvPr id="4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Content Placeholder 2" descr="Three children smiling with their lunch trays.">
            <a:extLst>
              <a:ext uri="{FF2B5EF4-FFF2-40B4-BE49-F238E27FC236}">
                <a16:creationId xmlns:a16="http://schemas.microsoft.com/office/drawing/2014/main" id="{919EEE2E-7CC9-DAC2-8837-1F4B52F9FCFF}"/>
              </a:ext>
            </a:extLst>
          </p:cNvPr>
          <p:cNvPicPr>
            <a:picLocks noChangeAspect="1"/>
          </p:cNvPicPr>
          <p:nvPr/>
        </p:nvPicPr>
        <p:blipFill rotWithShape="1">
          <a:blip r:embed="rId3"/>
          <a:srcRect l="12958" r="20089"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6" name="Picture 5">
            <a:extLst>
              <a:ext uri="{FF2B5EF4-FFF2-40B4-BE49-F238E27FC236}">
                <a16:creationId xmlns:a16="http://schemas.microsoft.com/office/drawing/2014/main" id="{A88B5ED2-0C7E-11A2-42AD-4ADDB42051ED}"/>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2910" y="6129244"/>
            <a:ext cx="3435626" cy="703783"/>
          </a:xfrm>
          <a:prstGeom prst="rect">
            <a:avLst/>
          </a:prstGeom>
        </p:spPr>
      </p:pic>
    </p:spTree>
    <p:extLst>
      <p:ext uri="{BB962C8B-B14F-4D97-AF65-F5344CB8AC3E}">
        <p14:creationId xmlns:p14="http://schemas.microsoft.com/office/powerpoint/2010/main" val="1284261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7AE704-0AAF-3FF8-5B65-48FDC4A9968F}"/>
              </a:ext>
            </a:extLst>
          </p:cNvPr>
          <p:cNvSpPr>
            <a:spLocks noGrp="1"/>
          </p:cNvSpPr>
          <p:nvPr>
            <p:ph type="title"/>
          </p:nvPr>
        </p:nvSpPr>
        <p:spPr>
          <a:xfrm>
            <a:off x="640080" y="325369"/>
            <a:ext cx="4368602" cy="1956841"/>
          </a:xfrm>
        </p:spPr>
        <p:txBody>
          <a:bodyPr anchor="b">
            <a:normAutofit/>
          </a:bodyPr>
          <a:lstStyle/>
          <a:p>
            <a:r>
              <a:rPr lang="en-US" sz="5400" dirty="0">
                <a:latin typeface="Helvetica" panose="020B0604020202020204" pitchFamily="34" charset="0"/>
                <a:cs typeface="Helvetica" panose="020B0604020202020204" pitchFamily="34" charset="0"/>
              </a:rPr>
              <a:t>Add More!</a:t>
            </a:r>
          </a:p>
        </p:txBody>
      </p:sp>
      <p:sp>
        <p:nvSpPr>
          <p:cNvPr id="19"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Apple Cinnamon Streusel Yogurt Muffin Bars">
            <a:extLst>
              <a:ext uri="{FF2B5EF4-FFF2-40B4-BE49-F238E27FC236}">
                <a16:creationId xmlns:a16="http://schemas.microsoft.com/office/drawing/2014/main" id="{2F0856D2-6489-9149-FEDF-16939824E714}"/>
              </a:ext>
            </a:extLst>
          </p:cNvPr>
          <p:cNvPicPr>
            <a:picLocks noChangeAspect="1"/>
          </p:cNvPicPr>
          <p:nvPr/>
        </p:nvPicPr>
        <p:blipFill rotWithShape="1">
          <a:blip r:embed="rId3"/>
          <a:srcRect l="16850" r="16197"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6" name="Picture 5">
            <a:extLst>
              <a:ext uri="{FF2B5EF4-FFF2-40B4-BE49-F238E27FC236}">
                <a16:creationId xmlns:a16="http://schemas.microsoft.com/office/drawing/2014/main" id="{9D07E7C1-E10F-8C25-0898-1A928D2A512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2910" y="6129244"/>
            <a:ext cx="3435626" cy="703783"/>
          </a:xfrm>
          <a:prstGeom prst="rect">
            <a:avLst/>
          </a:prstGeom>
        </p:spPr>
      </p:pic>
    </p:spTree>
    <p:extLst>
      <p:ext uri="{BB962C8B-B14F-4D97-AF65-F5344CB8AC3E}">
        <p14:creationId xmlns:p14="http://schemas.microsoft.com/office/powerpoint/2010/main" val="36078277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ssortment of whole grains, including breads, rice, pasta, cereal, etc.">
            <a:extLst>
              <a:ext uri="{FF2B5EF4-FFF2-40B4-BE49-F238E27FC236}">
                <a16:creationId xmlns:a16="http://schemas.microsoft.com/office/drawing/2014/main" id="{0DF459F6-FE6D-76E5-B38D-4E0EFD03FFCA}"/>
              </a:ext>
            </a:extLst>
          </p:cNvPr>
          <p:cNvPicPr>
            <a:picLocks noChangeAspect="1"/>
          </p:cNvPicPr>
          <p:nvPr/>
        </p:nvPicPr>
        <p:blipFill rotWithShape="1">
          <a:blip r:embed="rId3"/>
          <a:srcRect t="7865" b="7865"/>
          <a:stretch/>
        </p:blipFill>
        <p:spPr>
          <a:xfrm>
            <a:off x="20" y="10"/>
            <a:ext cx="12191980" cy="6857990"/>
          </a:xfrm>
          <a:prstGeom prst="rect">
            <a:avLst/>
          </a:prstGeom>
        </p:spPr>
      </p:pic>
      <p:sp>
        <p:nvSpPr>
          <p:cNvPr id="41" name="Rectangle 4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2E4EFA-AB8F-8AA5-35A4-CC191EDD1FB9}"/>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dirty="0">
                <a:solidFill>
                  <a:schemeClr val="tx1">
                    <a:lumMod val="85000"/>
                    <a:lumOff val="15000"/>
                  </a:schemeClr>
                </a:solidFill>
                <a:latin typeface="Helvetica" panose="020B0604020202020204" pitchFamily="34" charset="0"/>
                <a:cs typeface="Helvetica" panose="020B0604020202020204" pitchFamily="34" charset="0"/>
              </a:rPr>
              <a:t>Examples of Whole Grains</a:t>
            </a:r>
          </a:p>
        </p:txBody>
      </p:sp>
      <p:cxnSp>
        <p:nvCxnSpPr>
          <p:cNvPr id="43" name="Straight Connector 4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0856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F3BDB5-CC11-79C6-E31A-D8908ADBA150}"/>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kern="1200" dirty="0">
                <a:solidFill>
                  <a:schemeClr val="bg1"/>
                </a:solidFill>
                <a:latin typeface="Helvetica" panose="020B0604020202020204" pitchFamily="34" charset="0"/>
                <a:cs typeface="Helvetica" panose="020B0604020202020204" pitchFamily="34" charset="0"/>
              </a:rPr>
              <a:t>Nutrient Powerhouse</a:t>
            </a:r>
          </a:p>
        </p:txBody>
      </p:sp>
      <p:pic>
        <p:nvPicPr>
          <p:cNvPr id="3" name="Picture 2" descr="An image of a whole grain compared to a refined grain. The whole grain includes the bran (fiber-filled outer layer with B vitamins and minerals) and the germ (nutrient-packed core with B vitamins, vitamin E, phytochemicals, and healthy fats). Both the whole grain and refined grain includes the endosperm (starchy carbohydrate middle layer with some proteins and vitamins).">
            <a:extLst>
              <a:ext uri="{FF2B5EF4-FFF2-40B4-BE49-F238E27FC236}">
                <a16:creationId xmlns:a16="http://schemas.microsoft.com/office/drawing/2014/main" id="{6A70E058-F908-51FA-2D29-00344343A08C}"/>
              </a:ext>
            </a:extLst>
          </p:cNvPr>
          <p:cNvPicPr>
            <a:picLocks noChangeAspect="1"/>
          </p:cNvPicPr>
          <p:nvPr/>
        </p:nvPicPr>
        <p:blipFill>
          <a:blip r:embed="rId3"/>
          <a:stretch>
            <a:fillRect/>
          </a:stretch>
        </p:blipFill>
        <p:spPr>
          <a:xfrm>
            <a:off x="1701801" y="1675227"/>
            <a:ext cx="8788398" cy="4394199"/>
          </a:xfrm>
          <a:prstGeom prst="rect">
            <a:avLst/>
          </a:prstGeom>
        </p:spPr>
      </p:pic>
      <p:pic>
        <p:nvPicPr>
          <p:cNvPr id="6" name="Picture 5">
            <a:extLst>
              <a:ext uri="{FF2B5EF4-FFF2-40B4-BE49-F238E27FC236}">
                <a16:creationId xmlns:a16="http://schemas.microsoft.com/office/drawing/2014/main" id="{D3B33BBE-0E48-5FD1-1393-B7E97C33308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2910" y="6129244"/>
            <a:ext cx="3435626" cy="703783"/>
          </a:xfrm>
          <a:prstGeom prst="rect">
            <a:avLst/>
          </a:prstGeom>
        </p:spPr>
      </p:pic>
    </p:spTree>
    <p:extLst>
      <p:ext uri="{BB962C8B-B14F-4D97-AF65-F5344CB8AC3E}">
        <p14:creationId xmlns:p14="http://schemas.microsoft.com/office/powerpoint/2010/main" val="23058006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D24B5-4EE8-D63F-5347-52C8628A9A51}"/>
              </a:ext>
            </a:extLst>
          </p:cNvPr>
          <p:cNvSpPr>
            <a:spLocks noGrp="1"/>
          </p:cNvSpPr>
          <p:nvPr>
            <p:ph type="title"/>
          </p:nvPr>
        </p:nvSpPr>
        <p:spPr/>
        <p:txBody>
          <a:bodyPr>
            <a:normAutofit fontScale="90000"/>
          </a:bodyPr>
          <a:lstStyle/>
          <a:p>
            <a:r>
              <a:rPr lang="en-US" dirty="0">
                <a:latin typeface="Helvetica" panose="020B0604020202020204" pitchFamily="34" charset="0"/>
                <a:cs typeface="Helvetica" panose="020B0604020202020204" pitchFamily="34" charset="0"/>
              </a:rPr>
              <a:t>Nutrients in Whole Wheat Flour Compared to Refined and Enriched Flours</a:t>
            </a:r>
          </a:p>
        </p:txBody>
      </p:sp>
      <p:sp>
        <p:nvSpPr>
          <p:cNvPr id="3" name="Content Placeholder 2">
            <a:extLst>
              <a:ext uri="{FF2B5EF4-FFF2-40B4-BE49-F238E27FC236}">
                <a16:creationId xmlns:a16="http://schemas.microsoft.com/office/drawing/2014/main" id="{8F0D1C88-193D-C77B-BB5B-DA5797BC93EF}"/>
              </a:ext>
            </a:extLst>
          </p:cNvPr>
          <p:cNvSpPr>
            <a:spLocks noGrp="1"/>
          </p:cNvSpPr>
          <p:nvPr>
            <p:ph idx="1"/>
          </p:nvPr>
        </p:nvSpPr>
        <p:spPr>
          <a:xfrm>
            <a:off x="7636042" y="2117206"/>
            <a:ext cx="4243136" cy="3938676"/>
          </a:xfrm>
        </p:spPr>
        <p:txBody>
          <a:bodyPr>
            <a:normAutofit fontScale="55000" lnSpcReduction="20000"/>
          </a:bodyPr>
          <a:lstStyle/>
          <a:p>
            <a:pPr>
              <a:lnSpc>
                <a:spcPct val="120000"/>
              </a:lnSpc>
            </a:pPr>
            <a:r>
              <a:rPr lang="en-US" dirty="0">
                <a:latin typeface="Helvetica" panose="020B0604020202020204" pitchFamily="34" charset="0"/>
                <a:cs typeface="Helvetica" panose="020B0604020202020204" pitchFamily="34" charset="0"/>
              </a:rPr>
              <a:t>The chart shows the variety of nutrients that are found naturally in whole wheat flour (vitamin E, vitamin B6, magnesium, thiamin [B1], riboflavin [B2], niacin [B3], fiber, potassium, iron, folate, and protein). Refined wheat flour includes these nutrients in much lower quantities for most of the nutrients. Enriched wheat flour contains some but not all these nutrients (thiamin [B1], riboflavin [B2], niacin [B3], iron, and folate), and in much higher quantities.</a:t>
            </a:r>
          </a:p>
          <a:p>
            <a:pPr>
              <a:lnSpc>
                <a:spcPct val="120000"/>
              </a:lnSpc>
            </a:pPr>
            <a:r>
              <a:rPr lang="en-US" dirty="0">
                <a:latin typeface="Helvetica" panose="020B0604020202020204" pitchFamily="34" charset="0"/>
                <a:cs typeface="Helvetica" panose="020B0604020202020204" pitchFamily="34" charset="0"/>
              </a:rPr>
              <a:t>Source: Whole Grains Council</a:t>
            </a:r>
          </a:p>
        </p:txBody>
      </p:sp>
      <p:pic>
        <p:nvPicPr>
          <p:cNvPr id="4" name="Content Placeholder 3" descr="A chart that shows the variety of nutrients that are found naturally in whole wheat flour (vitamin E, vitamin B6, magnesium, thiamin [B1], riboflavin [B2], niacin [B3], fiber, potassium, iron, folate, and protein). Refined wheat flour includes these nutrients in much lower quantities for most of the nutrients. Enriched wheat flour contains some but not all these nutrients (thiamin [B1], riboflavin [B2], niacin [B3], iron, and folate), and in much higher quantities.">
            <a:extLst>
              <a:ext uri="{FF2B5EF4-FFF2-40B4-BE49-F238E27FC236}">
                <a16:creationId xmlns:a16="http://schemas.microsoft.com/office/drawing/2014/main" id="{AE34A5FA-6D28-1DDD-C295-8AB5CA6B4A46}"/>
              </a:ext>
            </a:extLst>
          </p:cNvPr>
          <p:cNvPicPr>
            <a:picLocks noChangeAspect="1"/>
          </p:cNvPicPr>
          <p:nvPr/>
        </p:nvPicPr>
        <p:blipFill>
          <a:blip r:embed="rId3"/>
          <a:stretch>
            <a:fillRect/>
          </a:stretch>
        </p:blipFill>
        <p:spPr>
          <a:xfrm>
            <a:off x="144379" y="1690688"/>
            <a:ext cx="7491663" cy="4525074"/>
          </a:xfrm>
          <a:prstGeom prst="rect">
            <a:avLst/>
          </a:prstGeom>
        </p:spPr>
      </p:pic>
      <p:pic>
        <p:nvPicPr>
          <p:cNvPr id="5" name="Picture 4">
            <a:extLst>
              <a:ext uri="{FF2B5EF4-FFF2-40B4-BE49-F238E27FC236}">
                <a16:creationId xmlns:a16="http://schemas.microsoft.com/office/drawing/2014/main" id="{DBC0228A-99E5-B705-115A-7F6F4595335C}"/>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2910" y="6308209"/>
            <a:ext cx="2561981" cy="524818"/>
          </a:xfrm>
          <a:prstGeom prst="rect">
            <a:avLst/>
          </a:prstGeom>
        </p:spPr>
      </p:pic>
    </p:spTree>
    <p:extLst>
      <p:ext uri="{BB962C8B-B14F-4D97-AF65-F5344CB8AC3E}">
        <p14:creationId xmlns:p14="http://schemas.microsoft.com/office/powerpoint/2010/main" val="36208072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D12801B-38B6-467B-A467-83205BA38966}"/>
              </a:ext>
            </a:extLst>
          </p:cNvPr>
          <p:cNvSpPr>
            <a:spLocks noGrp="1"/>
          </p:cNvSpPr>
          <p:nvPr>
            <p:ph type="body" sz="half" idx="2"/>
          </p:nvPr>
        </p:nvSpPr>
        <p:spPr>
          <a:xfrm>
            <a:off x="7689935" y="1943469"/>
            <a:ext cx="4117054" cy="2468109"/>
          </a:xfrm>
        </p:spPr>
        <p:txBody>
          <a:bodyPr>
            <a:normAutofit/>
          </a:bodyPr>
          <a:lstStyle/>
          <a:p>
            <a:pPr marL="285750" indent="-285750">
              <a:buFont typeface="Arial" panose="020B0604020202020204" pitchFamily="34" charset="0"/>
              <a:buChar char="•"/>
            </a:pPr>
            <a:r>
              <a:rPr lang="en-US" dirty="0">
                <a:latin typeface="Helvetica" panose="020B0604020202020204" pitchFamily="34" charset="0"/>
                <a:cs typeface="Helvetica" panose="020B0604020202020204" pitchFamily="34" charset="0"/>
              </a:rPr>
              <a:t>The image shows an equal mix of 100% whole grain items and refined/enriched grains in the first row, all whole grain-rich items (at least 50% whole grain) in the second row, and a mix of 100% whole grain, refined/enriched, and whole grain-rich grains in the third row.</a:t>
            </a:r>
          </a:p>
        </p:txBody>
      </p:sp>
      <p:sp>
        <p:nvSpPr>
          <p:cNvPr id="5" name="Title 1">
            <a:extLst>
              <a:ext uri="{FF2B5EF4-FFF2-40B4-BE49-F238E27FC236}">
                <a16:creationId xmlns:a16="http://schemas.microsoft.com/office/drawing/2014/main" id="{A7124579-191A-91E2-49CD-C30E069F7E12}"/>
              </a:ext>
            </a:extLst>
          </p:cNvPr>
          <p:cNvSpPr>
            <a:spLocks noGrp="1"/>
          </p:cNvSpPr>
          <p:nvPr>
            <p:ph type="title"/>
          </p:nvPr>
        </p:nvSpPr>
        <p:spPr>
          <a:xfrm>
            <a:off x="839787" y="527942"/>
            <a:ext cx="7886770" cy="922139"/>
          </a:xfrm>
        </p:spPr>
        <p:txBody>
          <a:bodyPr>
            <a:normAutofit/>
          </a:bodyPr>
          <a:lstStyle/>
          <a:p>
            <a:pPr>
              <a:lnSpc>
                <a:spcPct val="100000"/>
              </a:lnSpc>
            </a:pPr>
            <a:r>
              <a:rPr lang="en-US" dirty="0">
                <a:latin typeface="Helvetica" panose="020B0604020202020204" pitchFamily="34" charset="0"/>
                <a:cs typeface="Helvetica" panose="020B0604020202020204" pitchFamily="34" charset="0"/>
              </a:rPr>
              <a:t>Make Half of Your</a:t>
            </a:r>
            <a:r>
              <a:rPr lang="en-US" baseline="0" dirty="0">
                <a:latin typeface="Helvetica" panose="020B0604020202020204" pitchFamily="34" charset="0"/>
                <a:cs typeface="Helvetica" panose="020B0604020202020204" pitchFamily="34" charset="0"/>
              </a:rPr>
              <a:t> Grains Whole Grain</a:t>
            </a:r>
            <a:endParaRPr lang="en-US" dirty="0">
              <a:latin typeface="Helvetica" panose="020B0604020202020204" pitchFamily="34" charset="0"/>
              <a:cs typeface="Helvetica" panose="020B0604020202020204" pitchFamily="34" charset="0"/>
            </a:endParaRPr>
          </a:p>
        </p:txBody>
      </p:sp>
      <p:pic>
        <p:nvPicPr>
          <p:cNvPr id="6" name="Content Placeholder 3" descr="An image that shows an equal mix of 100% whole grain items and refined/enriched grains in the first row, all whole grain-rich items (at least 50% whole grain) in the second row, and a mix of 100% whole grain, refined/enriched, and whole grain-rich grains in the third row.">
            <a:extLst>
              <a:ext uri="{FF2B5EF4-FFF2-40B4-BE49-F238E27FC236}">
                <a16:creationId xmlns:a16="http://schemas.microsoft.com/office/drawing/2014/main" id="{CA396B50-3640-08A8-0763-D51CC080E555}"/>
              </a:ext>
            </a:extLst>
          </p:cNvPr>
          <p:cNvPicPr>
            <a:picLocks noGrp="1" noChangeAspect="1"/>
          </p:cNvPicPr>
          <p:nvPr>
            <p:ph idx="1"/>
          </p:nvPr>
        </p:nvPicPr>
        <p:blipFill rotWithShape="1">
          <a:blip r:embed="rId3"/>
          <a:srcRect t="7496" b="3678"/>
          <a:stretch/>
        </p:blipFill>
        <p:spPr>
          <a:xfrm>
            <a:off x="839787" y="1771466"/>
            <a:ext cx="6580189" cy="4611656"/>
          </a:xfrm>
          <a:prstGeom prst="rect">
            <a:avLst/>
          </a:prstGeom>
        </p:spPr>
      </p:pic>
      <p:pic>
        <p:nvPicPr>
          <p:cNvPr id="7" name="Picture 6">
            <a:extLst>
              <a:ext uri="{FF2B5EF4-FFF2-40B4-BE49-F238E27FC236}">
                <a16:creationId xmlns:a16="http://schemas.microsoft.com/office/drawing/2014/main" id="{85D413EE-2231-C50E-A121-9E99762C3C12}"/>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186546" y="5840486"/>
            <a:ext cx="3435626" cy="703783"/>
          </a:xfrm>
          <a:prstGeom prst="rect">
            <a:avLst/>
          </a:prstGeom>
        </p:spPr>
      </p:pic>
    </p:spTree>
    <p:extLst>
      <p:ext uri="{BB962C8B-B14F-4D97-AF65-F5344CB8AC3E}">
        <p14:creationId xmlns:p14="http://schemas.microsoft.com/office/powerpoint/2010/main" val="38637641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0" name="Rectangle 59">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0C9A7B-43C6-B021-809D-DD7A18706616}"/>
              </a:ext>
            </a:extLst>
          </p:cNvPr>
          <p:cNvSpPr>
            <a:spLocks noGrp="1"/>
          </p:cNvSpPr>
          <p:nvPr>
            <p:ph type="title"/>
          </p:nvPr>
        </p:nvSpPr>
        <p:spPr>
          <a:xfrm>
            <a:off x="1171074" y="1396686"/>
            <a:ext cx="3240506" cy="4064628"/>
          </a:xfrm>
        </p:spPr>
        <p:txBody>
          <a:bodyPr>
            <a:normAutofit/>
          </a:bodyPr>
          <a:lstStyle/>
          <a:p>
            <a:pPr>
              <a:lnSpc>
                <a:spcPct val="100000"/>
              </a:lnSpc>
            </a:pPr>
            <a:r>
              <a:rPr lang="en-US" dirty="0">
                <a:solidFill>
                  <a:srgbClr val="FFFFFF"/>
                </a:solidFill>
                <a:latin typeface="Helvetica" panose="020B0604020202020204" pitchFamily="34" charset="0"/>
                <a:cs typeface="Helvetica" panose="020B0604020202020204" pitchFamily="34" charset="0"/>
              </a:rPr>
              <a:t>Health Benefits of Whole Grains</a:t>
            </a:r>
          </a:p>
        </p:txBody>
      </p:sp>
      <p:sp>
        <p:nvSpPr>
          <p:cNvPr id="59" name="Arc 58">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61" name="Oval 60">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B9724981-C08B-391B-88C9-C2C372262E50}"/>
              </a:ext>
            </a:extLst>
          </p:cNvPr>
          <p:cNvSpPr>
            <a:spLocks noGrp="1"/>
          </p:cNvSpPr>
          <p:nvPr>
            <p:ph idx="1"/>
          </p:nvPr>
        </p:nvSpPr>
        <p:spPr>
          <a:xfrm>
            <a:off x="5370153" y="1526033"/>
            <a:ext cx="5536397" cy="3935281"/>
          </a:xfrm>
        </p:spPr>
        <p:txBody>
          <a:bodyPr>
            <a:normAutofit/>
          </a:bodyPr>
          <a:lstStyle/>
          <a:p>
            <a:pPr>
              <a:lnSpc>
                <a:spcPct val="100000"/>
              </a:lnSpc>
            </a:pPr>
            <a:r>
              <a:rPr lang="en-US" dirty="0">
                <a:latin typeface="Helvetica" panose="020B0604020202020204" pitchFamily="34" charset="0"/>
                <a:cs typeface="Helvetica" panose="020B0604020202020204" pitchFamily="34" charset="0"/>
              </a:rPr>
              <a:t>Improve digestive health</a:t>
            </a:r>
          </a:p>
          <a:p>
            <a:pPr>
              <a:lnSpc>
                <a:spcPct val="100000"/>
              </a:lnSpc>
            </a:pPr>
            <a:r>
              <a:rPr lang="en-US" dirty="0">
                <a:latin typeface="Helvetica" panose="020B0604020202020204" pitchFamily="34" charset="0"/>
                <a:cs typeface="Helvetica" panose="020B0604020202020204" pitchFamily="34" charset="0"/>
              </a:rPr>
              <a:t>Reduce the risk of chronic diseases</a:t>
            </a:r>
          </a:p>
          <a:p>
            <a:pPr>
              <a:lnSpc>
                <a:spcPct val="100000"/>
              </a:lnSpc>
            </a:pPr>
            <a:r>
              <a:rPr lang="en-US" dirty="0">
                <a:latin typeface="Helvetica" panose="020B0604020202020204" pitchFamily="34" charset="0"/>
                <a:cs typeface="Helvetica" panose="020B0604020202020204" pitchFamily="34" charset="0"/>
              </a:rPr>
              <a:t>Promote weight management</a:t>
            </a:r>
          </a:p>
          <a:p>
            <a:pPr>
              <a:lnSpc>
                <a:spcPct val="100000"/>
              </a:lnSpc>
            </a:pPr>
            <a:r>
              <a:rPr lang="en-US" dirty="0">
                <a:latin typeface="Helvetica" panose="020B0604020202020204" pitchFamily="34" charset="0"/>
                <a:cs typeface="Helvetica" panose="020B0604020202020204" pitchFamily="34" charset="0"/>
              </a:rPr>
              <a:t>Reduce inflammation</a:t>
            </a:r>
          </a:p>
        </p:txBody>
      </p:sp>
      <p:pic>
        <p:nvPicPr>
          <p:cNvPr id="5" name="Picture 4">
            <a:extLst>
              <a:ext uri="{FF2B5EF4-FFF2-40B4-BE49-F238E27FC236}">
                <a16:creationId xmlns:a16="http://schemas.microsoft.com/office/drawing/2014/main" id="{AA487F30-40F4-295D-5FEC-07F4CD8B32C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2910" y="6129244"/>
            <a:ext cx="3435626" cy="703783"/>
          </a:xfrm>
          <a:prstGeom prst="rect">
            <a:avLst/>
          </a:prstGeom>
        </p:spPr>
      </p:pic>
    </p:spTree>
    <p:extLst>
      <p:ext uri="{BB962C8B-B14F-4D97-AF65-F5344CB8AC3E}">
        <p14:creationId xmlns:p14="http://schemas.microsoft.com/office/powerpoint/2010/main" val="7299432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FFC750-B439-8104-9D81-67F87DA53FC6}"/>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dirty="0">
                <a:latin typeface="Helvetica" panose="020B0604020202020204" pitchFamily="34" charset="0"/>
                <a:cs typeface="Helvetica" panose="020B0604020202020204" pitchFamily="34" charset="0"/>
              </a:rPr>
              <a:t>Demo – Banana Split Muffin Bar</a:t>
            </a:r>
          </a:p>
        </p:txBody>
      </p:sp>
      <p:sp>
        <p:nvSpPr>
          <p:cNvPr id="33"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Content Placeholder 2" descr="Scratch made muffin bar with dried fruit">
            <a:extLst>
              <a:ext uri="{FF2B5EF4-FFF2-40B4-BE49-F238E27FC236}">
                <a16:creationId xmlns:a16="http://schemas.microsoft.com/office/drawing/2014/main" id="{3AB00AE9-C73C-4C31-46F3-11F451DC13F6}"/>
              </a:ext>
            </a:extLst>
          </p:cNvPr>
          <p:cNvPicPr>
            <a:picLocks noGrp="1" noChangeAspect="1"/>
          </p:cNvPicPr>
          <p:nvPr>
            <p:ph idx="1"/>
          </p:nvPr>
        </p:nvPicPr>
        <p:blipFill rotWithShape="1">
          <a:blip r:embed="rId3"/>
          <a:srcRect l="836" r="1869"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5" name="Picture 4">
            <a:extLst>
              <a:ext uri="{FF2B5EF4-FFF2-40B4-BE49-F238E27FC236}">
                <a16:creationId xmlns:a16="http://schemas.microsoft.com/office/drawing/2014/main" id="{8E722AEF-2D69-BC6E-F119-84571152438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2910" y="6129244"/>
            <a:ext cx="3435626" cy="703783"/>
          </a:xfrm>
          <a:prstGeom prst="rect">
            <a:avLst/>
          </a:prstGeom>
        </p:spPr>
      </p:pic>
    </p:spTree>
    <p:extLst>
      <p:ext uri="{BB962C8B-B14F-4D97-AF65-F5344CB8AC3E}">
        <p14:creationId xmlns:p14="http://schemas.microsoft.com/office/powerpoint/2010/main" val="19160921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Triangle 16">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4168F5-3EA7-6DF8-0A47-089F9F5EF260}"/>
              </a:ext>
            </a:extLst>
          </p:cNvPr>
          <p:cNvSpPr>
            <a:spLocks noGrp="1"/>
          </p:cNvSpPr>
          <p:nvPr>
            <p:ph type="title"/>
          </p:nvPr>
        </p:nvSpPr>
        <p:spPr>
          <a:xfrm>
            <a:off x="1075767" y="1188637"/>
            <a:ext cx="2988234" cy="4480726"/>
          </a:xfrm>
        </p:spPr>
        <p:txBody>
          <a:bodyPr>
            <a:normAutofit/>
          </a:bodyPr>
          <a:lstStyle/>
          <a:p>
            <a:pPr algn="r"/>
            <a:r>
              <a:rPr lang="en-US" sz="4000" dirty="0">
                <a:latin typeface="Helvetica" panose="020B0604020202020204" pitchFamily="34" charset="0"/>
                <a:cs typeface="Helvetica" panose="020B0604020202020204" pitchFamily="34" charset="0"/>
              </a:rPr>
              <a:t>Transitional Standards</a:t>
            </a:r>
          </a:p>
        </p:txBody>
      </p:sp>
      <p:cxnSp>
        <p:nvCxnSpPr>
          <p:cNvPr id="21" name="Straight Connector 20">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D2FC5CD-2D42-F62E-8C5F-245633E9546A}"/>
              </a:ext>
            </a:extLst>
          </p:cNvPr>
          <p:cNvSpPr>
            <a:spLocks noGrp="1"/>
          </p:cNvSpPr>
          <p:nvPr>
            <p:ph idx="1"/>
          </p:nvPr>
        </p:nvSpPr>
        <p:spPr>
          <a:xfrm>
            <a:off x="5255260" y="1648870"/>
            <a:ext cx="4702848" cy="3560260"/>
          </a:xfrm>
        </p:spPr>
        <p:txBody>
          <a:bodyPr anchor="ctr">
            <a:normAutofit/>
          </a:bodyPr>
          <a:lstStyle/>
          <a:p>
            <a:r>
              <a:rPr lang="en-US" sz="2400" dirty="0">
                <a:latin typeface="Helvetica" panose="020B0604020202020204" pitchFamily="34" charset="0"/>
                <a:cs typeface="Helvetica" panose="020B0604020202020204" pitchFamily="34" charset="0"/>
              </a:rPr>
              <a:t>80% of the grains must be whole grain rich</a:t>
            </a:r>
          </a:p>
        </p:txBody>
      </p:sp>
      <p:pic>
        <p:nvPicPr>
          <p:cNvPr id="5" name="Picture 4">
            <a:extLst>
              <a:ext uri="{FF2B5EF4-FFF2-40B4-BE49-F238E27FC236}">
                <a16:creationId xmlns:a16="http://schemas.microsoft.com/office/drawing/2014/main" id="{D2E2D9BD-0C93-BEEE-2256-DF27194933A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2910" y="6129244"/>
            <a:ext cx="3435626" cy="703783"/>
          </a:xfrm>
          <a:prstGeom prst="rect">
            <a:avLst/>
          </a:prstGeom>
        </p:spPr>
      </p:pic>
    </p:spTree>
    <p:extLst>
      <p:ext uri="{BB962C8B-B14F-4D97-AF65-F5344CB8AC3E}">
        <p14:creationId xmlns:p14="http://schemas.microsoft.com/office/powerpoint/2010/main" val="31995423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27D88-4F01-FACF-CC5F-869AB3DAD908}"/>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Example to Meet 80% Whole Grains</a:t>
            </a:r>
          </a:p>
        </p:txBody>
      </p:sp>
      <p:sp>
        <p:nvSpPr>
          <p:cNvPr id="3" name="Content Placeholder 2">
            <a:extLst>
              <a:ext uri="{FF2B5EF4-FFF2-40B4-BE49-F238E27FC236}">
                <a16:creationId xmlns:a16="http://schemas.microsoft.com/office/drawing/2014/main" id="{82DE8CD5-F616-E66C-8CE1-3010E76A974B}"/>
              </a:ext>
            </a:extLst>
          </p:cNvPr>
          <p:cNvSpPr>
            <a:spLocks noGrp="1"/>
          </p:cNvSpPr>
          <p:nvPr>
            <p:ph sz="half" idx="1"/>
          </p:nvPr>
        </p:nvSpPr>
        <p:spPr/>
        <p:txBody>
          <a:bodyPr/>
          <a:lstStyle/>
          <a:p>
            <a:r>
              <a:rPr lang="en-US" dirty="0">
                <a:latin typeface="Helvetica" panose="020B0604020202020204" pitchFamily="34" charset="0"/>
                <a:cs typeface="Helvetica" panose="020B0604020202020204" pitchFamily="34" charset="0"/>
              </a:rPr>
              <a:t>Whole Grain and Whole Grain-Rich</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Monday: 2 oz equivalent</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Tuesday: 2 oz equivalent</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Wednesday: 0 oz equivalent</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Thursday: 1 oz equivalent</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Friday: 2 oz equivalent</a:t>
            </a:r>
          </a:p>
        </p:txBody>
      </p:sp>
      <p:sp>
        <p:nvSpPr>
          <p:cNvPr id="4" name="Content Placeholder 3">
            <a:extLst>
              <a:ext uri="{FF2B5EF4-FFF2-40B4-BE49-F238E27FC236}">
                <a16:creationId xmlns:a16="http://schemas.microsoft.com/office/drawing/2014/main" id="{A4F7876A-8197-DDC8-8F99-BE4C5DA979CA}"/>
              </a:ext>
            </a:extLst>
          </p:cNvPr>
          <p:cNvSpPr>
            <a:spLocks noGrp="1"/>
          </p:cNvSpPr>
          <p:nvPr>
            <p:ph sz="half" idx="2"/>
          </p:nvPr>
        </p:nvSpPr>
        <p:spPr/>
        <p:txBody>
          <a:bodyPr/>
          <a:lstStyle/>
          <a:p>
            <a:r>
              <a:rPr lang="en-US" dirty="0">
                <a:latin typeface="Helvetica" panose="020B0604020202020204" pitchFamily="34" charset="0"/>
                <a:cs typeface="Helvetica" panose="020B0604020202020204" pitchFamily="34" charset="0"/>
              </a:rPr>
              <a:t>Enriched Grain</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Wednesday: 2 oz equivalent</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Thursday: 1 oz equivalent</a:t>
            </a:r>
          </a:p>
        </p:txBody>
      </p:sp>
      <p:pic>
        <p:nvPicPr>
          <p:cNvPr id="5" name="Picture 4" descr="A slice of whole grain bread.">
            <a:extLst>
              <a:ext uri="{FF2B5EF4-FFF2-40B4-BE49-F238E27FC236}">
                <a16:creationId xmlns:a16="http://schemas.microsoft.com/office/drawing/2014/main" id="{447188E8-6348-82F7-1B4A-DA33EE29B6E3}"/>
              </a:ext>
            </a:extLst>
          </p:cNvPr>
          <p:cNvPicPr>
            <a:picLocks noChangeAspect="1"/>
          </p:cNvPicPr>
          <p:nvPr/>
        </p:nvPicPr>
        <p:blipFill rotWithShape="1">
          <a:blip r:embed="rId3"/>
          <a:srcRect r="-372" b="17483"/>
          <a:stretch/>
        </p:blipFill>
        <p:spPr>
          <a:xfrm>
            <a:off x="1889456" y="5006731"/>
            <a:ext cx="1054849" cy="997528"/>
          </a:xfrm>
          <a:prstGeom prst="rect">
            <a:avLst/>
          </a:prstGeom>
        </p:spPr>
      </p:pic>
      <p:pic>
        <p:nvPicPr>
          <p:cNvPr id="6" name="Picture 5" descr="A slice of whole grain-rich bread. Half is whole grain and half is enriched white bread.">
            <a:extLst>
              <a:ext uri="{FF2B5EF4-FFF2-40B4-BE49-F238E27FC236}">
                <a16:creationId xmlns:a16="http://schemas.microsoft.com/office/drawing/2014/main" id="{2248E540-293F-AB8A-9CCE-8DACC56CA59E}"/>
              </a:ext>
            </a:extLst>
          </p:cNvPr>
          <p:cNvPicPr>
            <a:picLocks noChangeAspect="1"/>
          </p:cNvPicPr>
          <p:nvPr/>
        </p:nvPicPr>
        <p:blipFill>
          <a:blip r:embed="rId4"/>
          <a:stretch>
            <a:fillRect/>
          </a:stretch>
        </p:blipFill>
        <p:spPr>
          <a:xfrm>
            <a:off x="3428265" y="4991828"/>
            <a:ext cx="1048526" cy="1012431"/>
          </a:xfrm>
          <a:prstGeom prst="rect">
            <a:avLst/>
          </a:prstGeom>
        </p:spPr>
      </p:pic>
      <p:pic>
        <p:nvPicPr>
          <p:cNvPr id="7" name="Picture 6" descr="A slice of enriched white bread.">
            <a:extLst>
              <a:ext uri="{FF2B5EF4-FFF2-40B4-BE49-F238E27FC236}">
                <a16:creationId xmlns:a16="http://schemas.microsoft.com/office/drawing/2014/main" id="{B5EFE5FC-FC15-B2C3-5D0A-B08056811F34}"/>
              </a:ext>
            </a:extLst>
          </p:cNvPr>
          <p:cNvPicPr>
            <a:picLocks noChangeAspect="1"/>
          </p:cNvPicPr>
          <p:nvPr/>
        </p:nvPicPr>
        <p:blipFill>
          <a:blip r:embed="rId5"/>
          <a:stretch>
            <a:fillRect/>
          </a:stretch>
        </p:blipFill>
        <p:spPr>
          <a:xfrm>
            <a:off x="8228187" y="4991828"/>
            <a:ext cx="1069626" cy="1004272"/>
          </a:xfrm>
          <a:prstGeom prst="rect">
            <a:avLst/>
          </a:prstGeom>
        </p:spPr>
      </p:pic>
      <p:pic>
        <p:nvPicPr>
          <p:cNvPr id="8" name="Picture 7">
            <a:extLst>
              <a:ext uri="{FF2B5EF4-FFF2-40B4-BE49-F238E27FC236}">
                <a16:creationId xmlns:a16="http://schemas.microsoft.com/office/drawing/2014/main" id="{276BFBE8-A7D3-131A-F870-C0C20D853998}"/>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2910" y="6129244"/>
            <a:ext cx="3435626" cy="703783"/>
          </a:xfrm>
          <a:prstGeom prst="rect">
            <a:avLst/>
          </a:prstGeom>
        </p:spPr>
      </p:pic>
      <p:cxnSp>
        <p:nvCxnSpPr>
          <p:cNvPr id="9" name="Straight Connector 8">
            <a:extLst>
              <a:ext uri="{FF2B5EF4-FFF2-40B4-BE49-F238E27FC236}">
                <a16:creationId xmlns:a16="http://schemas.microsoft.com/office/drawing/2014/main" id="{07CE86F8-E375-0F12-1D0D-6A60B36F1A1B}"/>
              </a:ext>
              <a:ext uri="{C183D7F6-B498-43B3-948B-1728B52AA6E4}">
                <adec:decorative xmlns:adec="http://schemas.microsoft.com/office/drawing/2017/decorative" val="1"/>
              </a:ext>
            </a:extLst>
          </p:cNvPr>
          <p:cNvCxnSpPr/>
          <p:nvPr/>
        </p:nvCxnSpPr>
        <p:spPr>
          <a:xfrm>
            <a:off x="838200" y="1514225"/>
            <a:ext cx="10122569"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9730930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27D88-4F01-FACF-CC5F-869AB3DAD908}"/>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Example to Meet 80% Whole Grains</a:t>
            </a:r>
          </a:p>
        </p:txBody>
      </p:sp>
      <p:sp>
        <p:nvSpPr>
          <p:cNvPr id="3" name="Content Placeholder 2">
            <a:extLst>
              <a:ext uri="{FF2B5EF4-FFF2-40B4-BE49-F238E27FC236}">
                <a16:creationId xmlns:a16="http://schemas.microsoft.com/office/drawing/2014/main" id="{82DE8CD5-F616-E66C-8CE1-3010E76A974B}"/>
              </a:ext>
            </a:extLst>
          </p:cNvPr>
          <p:cNvSpPr>
            <a:spLocks noGrp="1"/>
          </p:cNvSpPr>
          <p:nvPr>
            <p:ph sz="half" idx="1"/>
          </p:nvPr>
        </p:nvSpPr>
        <p:spPr/>
        <p:txBody>
          <a:bodyPr/>
          <a:lstStyle/>
          <a:p>
            <a:r>
              <a:rPr lang="en-US" dirty="0">
                <a:latin typeface="Helvetica" panose="020B0604020202020204" pitchFamily="34" charset="0"/>
                <a:cs typeface="Helvetica" panose="020B0604020202020204" pitchFamily="34" charset="0"/>
              </a:rPr>
              <a:t>Whole Grain and Whole Grain-Rich</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Monday: 2 oz equivalent</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Tuesday: 2 oz equivalent</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Wednesday: 0 oz equivalent</a:t>
            </a:r>
          </a:p>
          <a:p>
            <a:pPr lvl="1">
              <a:buFont typeface="Courier New" panose="02070309020205020404" pitchFamily="49" charset="0"/>
              <a:buChar char="o"/>
            </a:pPr>
            <a:r>
              <a:rPr lang="en-US" b="1" dirty="0">
                <a:latin typeface="Helvetica" panose="020B0604020202020204" pitchFamily="34" charset="0"/>
                <a:cs typeface="Helvetica" panose="020B0604020202020204" pitchFamily="34" charset="0"/>
              </a:rPr>
              <a:t>Thursday: 2 oz equivalent</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Friday: 2 oz equivalent</a:t>
            </a:r>
          </a:p>
        </p:txBody>
      </p:sp>
      <p:sp>
        <p:nvSpPr>
          <p:cNvPr id="11" name="Arrow: Right 10" descr="An arrow pointing to Thursday to show the change to a 2 oz equivalent of whole grain rich.">
            <a:extLst>
              <a:ext uri="{FF2B5EF4-FFF2-40B4-BE49-F238E27FC236}">
                <a16:creationId xmlns:a16="http://schemas.microsoft.com/office/drawing/2014/main" id="{51AE95EB-9DCF-C110-F036-44E792302B40}"/>
              </a:ext>
            </a:extLst>
          </p:cNvPr>
          <p:cNvSpPr/>
          <p:nvPr/>
        </p:nvSpPr>
        <p:spPr>
          <a:xfrm>
            <a:off x="179962" y="3871608"/>
            <a:ext cx="1011676" cy="35019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slice of whole grain bread.">
            <a:extLst>
              <a:ext uri="{FF2B5EF4-FFF2-40B4-BE49-F238E27FC236}">
                <a16:creationId xmlns:a16="http://schemas.microsoft.com/office/drawing/2014/main" id="{447188E8-6348-82F7-1B4A-DA33EE29B6E3}"/>
              </a:ext>
            </a:extLst>
          </p:cNvPr>
          <p:cNvPicPr>
            <a:picLocks noChangeAspect="1"/>
          </p:cNvPicPr>
          <p:nvPr/>
        </p:nvPicPr>
        <p:blipFill rotWithShape="1">
          <a:blip r:embed="rId3"/>
          <a:srcRect r="-372" b="17483"/>
          <a:stretch/>
        </p:blipFill>
        <p:spPr>
          <a:xfrm>
            <a:off x="1889456" y="5006731"/>
            <a:ext cx="1054849" cy="997528"/>
          </a:xfrm>
          <a:prstGeom prst="rect">
            <a:avLst/>
          </a:prstGeom>
        </p:spPr>
      </p:pic>
      <p:pic>
        <p:nvPicPr>
          <p:cNvPr id="6" name="Picture 5" descr="A slice of whole grain-rich bread. Half is whole grain and half is enriched white bread.">
            <a:extLst>
              <a:ext uri="{FF2B5EF4-FFF2-40B4-BE49-F238E27FC236}">
                <a16:creationId xmlns:a16="http://schemas.microsoft.com/office/drawing/2014/main" id="{2248E540-293F-AB8A-9CCE-8DACC56CA59E}"/>
              </a:ext>
            </a:extLst>
          </p:cNvPr>
          <p:cNvPicPr>
            <a:picLocks noChangeAspect="1"/>
          </p:cNvPicPr>
          <p:nvPr/>
        </p:nvPicPr>
        <p:blipFill>
          <a:blip r:embed="rId4"/>
          <a:stretch>
            <a:fillRect/>
          </a:stretch>
        </p:blipFill>
        <p:spPr>
          <a:xfrm>
            <a:off x="3428265" y="4991828"/>
            <a:ext cx="1048526" cy="1012431"/>
          </a:xfrm>
          <a:prstGeom prst="rect">
            <a:avLst/>
          </a:prstGeom>
        </p:spPr>
      </p:pic>
      <p:sp>
        <p:nvSpPr>
          <p:cNvPr id="4" name="Content Placeholder 3">
            <a:extLst>
              <a:ext uri="{FF2B5EF4-FFF2-40B4-BE49-F238E27FC236}">
                <a16:creationId xmlns:a16="http://schemas.microsoft.com/office/drawing/2014/main" id="{A4F7876A-8197-DDC8-8F99-BE4C5DA979CA}"/>
              </a:ext>
            </a:extLst>
          </p:cNvPr>
          <p:cNvSpPr>
            <a:spLocks noGrp="1"/>
          </p:cNvSpPr>
          <p:nvPr>
            <p:ph sz="half" idx="2"/>
          </p:nvPr>
        </p:nvSpPr>
        <p:spPr/>
        <p:txBody>
          <a:bodyPr/>
          <a:lstStyle/>
          <a:p>
            <a:r>
              <a:rPr lang="en-US" dirty="0">
                <a:latin typeface="Helvetica" panose="020B0604020202020204" pitchFamily="34" charset="0"/>
                <a:cs typeface="Helvetica" panose="020B0604020202020204" pitchFamily="34" charset="0"/>
              </a:rPr>
              <a:t>Enriched Grain</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Wednesday: 2 oz equivalent</a:t>
            </a:r>
          </a:p>
          <a:p>
            <a:pPr lvl="1">
              <a:buFont typeface="Courier New" panose="02070309020205020404" pitchFamily="49" charset="0"/>
              <a:buChar char="o"/>
            </a:pPr>
            <a:r>
              <a:rPr lang="en-US" b="1" dirty="0">
                <a:latin typeface="Helvetica" panose="020B0604020202020204" pitchFamily="34" charset="0"/>
                <a:cs typeface="Helvetica" panose="020B0604020202020204" pitchFamily="34" charset="0"/>
              </a:rPr>
              <a:t>Thursday: 0 oz equivalent</a:t>
            </a:r>
          </a:p>
        </p:txBody>
      </p:sp>
      <p:sp>
        <p:nvSpPr>
          <p:cNvPr id="13" name="Arrow: Left 12" descr="An arrow pointing to Thursday to show the change to a 0 oz equivalent of enriched grain.">
            <a:extLst>
              <a:ext uri="{FF2B5EF4-FFF2-40B4-BE49-F238E27FC236}">
                <a16:creationId xmlns:a16="http://schemas.microsoft.com/office/drawing/2014/main" id="{1EE9C964-FD0C-1725-E597-831CEBE5F9FE}"/>
              </a:ext>
            </a:extLst>
          </p:cNvPr>
          <p:cNvSpPr/>
          <p:nvPr/>
        </p:nvSpPr>
        <p:spPr>
          <a:xfrm>
            <a:off x="10982316" y="2687352"/>
            <a:ext cx="1047767" cy="334143"/>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slice of enriched white bread.">
            <a:extLst>
              <a:ext uri="{FF2B5EF4-FFF2-40B4-BE49-F238E27FC236}">
                <a16:creationId xmlns:a16="http://schemas.microsoft.com/office/drawing/2014/main" id="{B5EFE5FC-FC15-B2C3-5D0A-B08056811F34}"/>
              </a:ext>
            </a:extLst>
          </p:cNvPr>
          <p:cNvPicPr>
            <a:picLocks noChangeAspect="1"/>
          </p:cNvPicPr>
          <p:nvPr/>
        </p:nvPicPr>
        <p:blipFill>
          <a:blip r:embed="rId5"/>
          <a:stretch>
            <a:fillRect/>
          </a:stretch>
        </p:blipFill>
        <p:spPr>
          <a:xfrm>
            <a:off x="8228187" y="4991828"/>
            <a:ext cx="1069626" cy="1004272"/>
          </a:xfrm>
          <a:prstGeom prst="rect">
            <a:avLst/>
          </a:prstGeom>
        </p:spPr>
      </p:pic>
      <p:pic>
        <p:nvPicPr>
          <p:cNvPr id="8" name="Picture 7">
            <a:extLst>
              <a:ext uri="{FF2B5EF4-FFF2-40B4-BE49-F238E27FC236}">
                <a16:creationId xmlns:a16="http://schemas.microsoft.com/office/drawing/2014/main" id="{276BFBE8-A7D3-131A-F870-C0C20D853998}"/>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2910" y="6129244"/>
            <a:ext cx="3435626" cy="703783"/>
          </a:xfrm>
          <a:prstGeom prst="rect">
            <a:avLst/>
          </a:prstGeom>
        </p:spPr>
      </p:pic>
      <p:cxnSp>
        <p:nvCxnSpPr>
          <p:cNvPr id="14" name="Straight Connector 13">
            <a:extLst>
              <a:ext uri="{FF2B5EF4-FFF2-40B4-BE49-F238E27FC236}">
                <a16:creationId xmlns:a16="http://schemas.microsoft.com/office/drawing/2014/main" id="{56B889DD-326F-4A83-B180-64F1ED8AD071}"/>
              </a:ext>
              <a:ext uri="{C183D7F6-B498-43B3-948B-1728B52AA6E4}">
                <adec:decorative xmlns:adec="http://schemas.microsoft.com/office/drawing/2017/decorative" val="1"/>
              </a:ext>
            </a:extLst>
          </p:cNvPr>
          <p:cNvCxnSpPr/>
          <p:nvPr/>
        </p:nvCxnSpPr>
        <p:spPr>
          <a:xfrm>
            <a:off x="838200" y="1514225"/>
            <a:ext cx="10122569"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2614385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64C96-3205-5B67-9A84-A2B87DABF651}"/>
              </a:ext>
            </a:extLst>
          </p:cNvPr>
          <p:cNvSpPr>
            <a:spLocks noGrp="1"/>
          </p:cNvSpPr>
          <p:nvPr>
            <p:ph type="title"/>
          </p:nvPr>
        </p:nvSpPr>
        <p:spPr>
          <a:xfrm>
            <a:off x="761839" y="1138265"/>
            <a:ext cx="5321894" cy="1401183"/>
          </a:xfrm>
        </p:spPr>
        <p:txBody>
          <a:bodyPr anchor="t">
            <a:normAutofit/>
          </a:bodyPr>
          <a:lstStyle/>
          <a:p>
            <a:r>
              <a:rPr lang="en-US" sz="3600" dirty="0">
                <a:latin typeface="Helvetica" panose="020B0604020202020204" pitchFamily="34" charset="0"/>
                <a:cs typeface="Helvetica" panose="020B0604020202020204" pitchFamily="34" charset="0"/>
              </a:rPr>
              <a:t>Identifying Whole Grains</a:t>
            </a:r>
          </a:p>
        </p:txBody>
      </p:sp>
      <p:cxnSp>
        <p:nvCxnSpPr>
          <p:cNvPr id="24" name="Straight Connector 23">
            <a:extLst>
              <a:ext uri="{FF2B5EF4-FFF2-40B4-BE49-F238E27FC236}">
                <a16:creationId xmlns:a16="http://schemas.microsoft.com/office/drawing/2014/main" id="{FC23E3B9-5ABF-58B3-E2B0-E9A5DAA900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1462"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FAFFA77-372C-FC71-98AB-86CC4960BF61}"/>
              </a:ext>
            </a:extLst>
          </p:cNvPr>
          <p:cNvSpPr>
            <a:spLocks noGrp="1"/>
          </p:cNvSpPr>
          <p:nvPr>
            <p:ph idx="1"/>
          </p:nvPr>
        </p:nvSpPr>
        <p:spPr>
          <a:xfrm>
            <a:off x="761840" y="2551176"/>
            <a:ext cx="4544762" cy="3602935"/>
          </a:xfrm>
        </p:spPr>
        <p:txBody>
          <a:bodyPr vert="horz" lIns="91440" tIns="45720" rIns="91440" bIns="45720" rtlCol="0">
            <a:normAutofit/>
          </a:bodyPr>
          <a:lstStyle/>
          <a:p>
            <a:r>
              <a:rPr lang="en-US" sz="2400" dirty="0">
                <a:latin typeface="Helvetica" panose="020B0604020202020204" pitchFamily="34" charset="0"/>
                <a:cs typeface="Helvetica" panose="020B0604020202020204" pitchFamily="34" charset="0"/>
              </a:rPr>
              <a:t>First ingredient: "whole"</a:t>
            </a:r>
          </a:p>
        </p:txBody>
      </p:sp>
      <p:pic>
        <p:nvPicPr>
          <p:cNvPr id="4" name="Picture 3" descr="An ingredients list that highlights whole grain wheat flour as the first ingredient.">
            <a:extLst>
              <a:ext uri="{FF2B5EF4-FFF2-40B4-BE49-F238E27FC236}">
                <a16:creationId xmlns:a16="http://schemas.microsoft.com/office/drawing/2014/main" id="{8A01F36E-4AC0-999C-853F-889D01093018}"/>
              </a:ext>
            </a:extLst>
          </p:cNvPr>
          <p:cNvPicPr>
            <a:picLocks noChangeAspect="1"/>
          </p:cNvPicPr>
          <p:nvPr/>
        </p:nvPicPr>
        <p:blipFill rotWithShape="1">
          <a:blip r:embed="rId3"/>
          <a:srcRect r="143"/>
          <a:stretch/>
        </p:blipFill>
        <p:spPr>
          <a:xfrm>
            <a:off x="6451355" y="1138265"/>
            <a:ext cx="4964568" cy="4949583"/>
          </a:xfrm>
          <a:prstGeom prst="rect">
            <a:avLst/>
          </a:prstGeom>
        </p:spPr>
      </p:pic>
      <p:pic>
        <p:nvPicPr>
          <p:cNvPr id="6" name="Picture 5">
            <a:extLst>
              <a:ext uri="{FF2B5EF4-FFF2-40B4-BE49-F238E27FC236}">
                <a16:creationId xmlns:a16="http://schemas.microsoft.com/office/drawing/2014/main" id="{712006F8-998D-7459-6FDF-C5165F9872DC}"/>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2910" y="6129244"/>
            <a:ext cx="3435626" cy="703783"/>
          </a:xfrm>
          <a:prstGeom prst="rect">
            <a:avLst/>
          </a:prstGeom>
        </p:spPr>
      </p:pic>
    </p:spTree>
    <p:extLst>
      <p:ext uri="{BB962C8B-B14F-4D97-AF65-F5344CB8AC3E}">
        <p14:creationId xmlns:p14="http://schemas.microsoft.com/office/powerpoint/2010/main" val="9163199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84BD25-602F-19D5-9F7E-C37FF33D5FEA}"/>
              </a:ext>
            </a:extLst>
          </p:cNvPr>
          <p:cNvSpPr>
            <a:spLocks noGrp="1"/>
          </p:cNvSpPr>
          <p:nvPr>
            <p:ph type="title"/>
          </p:nvPr>
        </p:nvSpPr>
        <p:spPr>
          <a:xfrm>
            <a:off x="1524000" y="1293338"/>
            <a:ext cx="9144000" cy="3274592"/>
          </a:xfrm>
        </p:spPr>
        <p:txBody>
          <a:bodyPr vert="horz" lIns="91440" tIns="45720" rIns="91440" bIns="45720" rtlCol="0" anchor="ctr">
            <a:normAutofit/>
          </a:bodyPr>
          <a:lstStyle/>
          <a:p>
            <a:pPr algn="ctr"/>
            <a:r>
              <a:rPr lang="en-US" sz="6600" kern="1200" dirty="0">
                <a:solidFill>
                  <a:schemeClr val="tx1"/>
                </a:solidFill>
                <a:latin typeface="Helvetica" panose="020B0604020202020204" pitchFamily="34" charset="0"/>
                <a:cs typeface="Helvetica" panose="020B0604020202020204" pitchFamily="34" charset="0"/>
              </a:rPr>
              <a:t>Culinary Canvas</a:t>
            </a:r>
          </a:p>
        </p:txBody>
      </p:sp>
      <p:cxnSp>
        <p:nvCxnSpPr>
          <p:cNvPr id="14" name="Straight Connector 13">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261F9C80-985D-1C15-6873-A7324560244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4375" y="5485301"/>
            <a:ext cx="3435626" cy="703783"/>
          </a:xfrm>
          <a:prstGeom prst="rect">
            <a:avLst/>
          </a:prstGeom>
        </p:spPr>
      </p:pic>
    </p:spTree>
    <p:extLst>
      <p:ext uri="{BB962C8B-B14F-4D97-AF65-F5344CB8AC3E}">
        <p14:creationId xmlns:p14="http://schemas.microsoft.com/office/powerpoint/2010/main" val="39200555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72018E1B-E0B9-4440-AFF3-4112E50A27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1EA579-E00E-0709-1161-CBEAC01F4877}"/>
              </a:ext>
            </a:extLst>
          </p:cNvPr>
          <p:cNvSpPr>
            <a:spLocks noGrp="1"/>
          </p:cNvSpPr>
          <p:nvPr>
            <p:ph type="title"/>
          </p:nvPr>
        </p:nvSpPr>
        <p:spPr>
          <a:xfrm>
            <a:off x="838200" y="557190"/>
            <a:ext cx="10515600" cy="1840010"/>
          </a:xfrm>
        </p:spPr>
        <p:txBody>
          <a:bodyPr vert="horz" lIns="91440" tIns="45720" rIns="91440" bIns="45720" rtlCol="0" anchor="ctr">
            <a:normAutofit/>
          </a:bodyPr>
          <a:lstStyle/>
          <a:p>
            <a:r>
              <a:rPr lang="en-US" sz="5200" kern="1200" dirty="0">
                <a:solidFill>
                  <a:schemeClr val="tx1"/>
                </a:solidFill>
                <a:latin typeface="Helvetica" panose="020B0604020202020204" pitchFamily="34" charset="0"/>
                <a:cs typeface="Helvetica" panose="020B0604020202020204" pitchFamily="34" charset="0"/>
              </a:rPr>
              <a:t>Cultural Inclusivity</a:t>
            </a:r>
          </a:p>
        </p:txBody>
      </p:sp>
      <p:pic>
        <p:nvPicPr>
          <p:cNvPr id="6" name="Picture 5" descr="granola with dried fruit">
            <a:extLst>
              <a:ext uri="{FF2B5EF4-FFF2-40B4-BE49-F238E27FC236}">
                <a16:creationId xmlns:a16="http://schemas.microsoft.com/office/drawing/2014/main" id="{43593820-F2A3-086F-73ED-49529B5D2E3A}"/>
              </a:ext>
            </a:extLst>
          </p:cNvPr>
          <p:cNvPicPr>
            <a:picLocks noChangeAspect="1"/>
          </p:cNvPicPr>
          <p:nvPr/>
        </p:nvPicPr>
        <p:blipFill rotWithShape="1">
          <a:blip r:embed="rId3"/>
          <a:srcRect l="24742" r="24868" b="2"/>
          <a:stretch/>
        </p:blipFill>
        <p:spPr>
          <a:xfrm>
            <a:off x="182787" y="2558694"/>
            <a:ext cx="2827865" cy="3731891"/>
          </a:xfrm>
          <a:prstGeom prst="rect">
            <a:avLst/>
          </a:prstGeom>
        </p:spPr>
      </p:pic>
      <p:pic>
        <p:nvPicPr>
          <p:cNvPr id="4" name="Content Placeholder 3" descr="noodles with red bell peppers">
            <a:extLst>
              <a:ext uri="{FF2B5EF4-FFF2-40B4-BE49-F238E27FC236}">
                <a16:creationId xmlns:a16="http://schemas.microsoft.com/office/drawing/2014/main" id="{1161A53A-B9FC-A6FF-F1BE-90833B70032A}"/>
              </a:ext>
            </a:extLst>
          </p:cNvPr>
          <p:cNvPicPr>
            <a:picLocks noGrp="1" noChangeAspect="1"/>
          </p:cNvPicPr>
          <p:nvPr>
            <p:ph idx="1"/>
          </p:nvPr>
        </p:nvPicPr>
        <p:blipFill rotWithShape="1">
          <a:blip r:embed="rId4"/>
          <a:srcRect l="18821" r="30789" b="2"/>
          <a:stretch/>
        </p:blipFill>
        <p:spPr>
          <a:xfrm>
            <a:off x="3180760" y="2558694"/>
            <a:ext cx="2827865" cy="3731891"/>
          </a:xfrm>
          <a:prstGeom prst="rect">
            <a:avLst/>
          </a:prstGeom>
        </p:spPr>
      </p:pic>
      <p:pic>
        <p:nvPicPr>
          <p:cNvPr id="5" name="Picture 4" descr="fried rice with peas">
            <a:extLst>
              <a:ext uri="{FF2B5EF4-FFF2-40B4-BE49-F238E27FC236}">
                <a16:creationId xmlns:a16="http://schemas.microsoft.com/office/drawing/2014/main" id="{AE2D9228-B0ED-8582-A10B-C2C972A0CB77}"/>
              </a:ext>
            </a:extLst>
          </p:cNvPr>
          <p:cNvPicPr>
            <a:picLocks noChangeAspect="1"/>
          </p:cNvPicPr>
          <p:nvPr/>
        </p:nvPicPr>
        <p:blipFill rotWithShape="1">
          <a:blip r:embed="rId5"/>
          <a:srcRect l="28351" r="21259" b="2"/>
          <a:stretch/>
        </p:blipFill>
        <p:spPr>
          <a:xfrm>
            <a:off x="6178733" y="2558694"/>
            <a:ext cx="2827865" cy="3731891"/>
          </a:xfrm>
          <a:prstGeom prst="rect">
            <a:avLst/>
          </a:prstGeom>
        </p:spPr>
      </p:pic>
      <p:pic>
        <p:nvPicPr>
          <p:cNvPr id="7" name="Picture 6" descr="a taco with meat, onions, and cilantro">
            <a:extLst>
              <a:ext uri="{FF2B5EF4-FFF2-40B4-BE49-F238E27FC236}">
                <a16:creationId xmlns:a16="http://schemas.microsoft.com/office/drawing/2014/main" id="{B0B12916-A747-AC62-5C04-1FD22AC27A8E}"/>
              </a:ext>
            </a:extLst>
          </p:cNvPr>
          <p:cNvPicPr>
            <a:picLocks noChangeAspect="1"/>
          </p:cNvPicPr>
          <p:nvPr/>
        </p:nvPicPr>
        <p:blipFill rotWithShape="1">
          <a:blip r:embed="rId6"/>
          <a:srcRect l="29584" r="20027" b="2"/>
          <a:stretch/>
        </p:blipFill>
        <p:spPr>
          <a:xfrm>
            <a:off x="9176706" y="2558694"/>
            <a:ext cx="2827865" cy="3731891"/>
          </a:xfrm>
          <a:prstGeom prst="rect">
            <a:avLst/>
          </a:prstGeom>
        </p:spPr>
      </p:pic>
    </p:spTree>
    <p:extLst>
      <p:ext uri="{BB962C8B-B14F-4D97-AF65-F5344CB8AC3E}">
        <p14:creationId xmlns:p14="http://schemas.microsoft.com/office/powerpoint/2010/main" val="5967812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B3F59054-3394-4D87-8BD0-A28DCD47F1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7" name="Freeform: Shape 26">
            <a:extLst>
              <a:ext uri="{FF2B5EF4-FFF2-40B4-BE49-F238E27FC236}">
                <a16:creationId xmlns:a16="http://schemas.microsoft.com/office/drawing/2014/main" id="{2FE0ABA9-CAF1-4816-837D-5F28AAA08E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45815" cy="6858000"/>
          </a:xfrm>
          <a:custGeom>
            <a:avLst/>
            <a:gdLst>
              <a:gd name="connsiteX0" fmla="*/ 0 w 3945815"/>
              <a:gd name="connsiteY0" fmla="*/ 0 h 6858000"/>
              <a:gd name="connsiteX1" fmla="*/ 3138662 w 3945815"/>
              <a:gd name="connsiteY1" fmla="*/ 0 h 6858000"/>
              <a:gd name="connsiteX2" fmla="*/ 3275260 w 3945815"/>
              <a:gd name="connsiteY2" fmla="*/ 267438 h 6858000"/>
              <a:gd name="connsiteX3" fmla="*/ 3945815 w 3945815"/>
              <a:gd name="connsiteY3" fmla="*/ 3481388 h 6858000"/>
              <a:gd name="connsiteX4" fmla="*/ 3275260 w 3945815"/>
              <a:gd name="connsiteY4" fmla="*/ 6695338 h 6858000"/>
              <a:gd name="connsiteX5" fmla="*/ 3192177 w 3945815"/>
              <a:gd name="connsiteY5" fmla="*/ 6858000 h 6858000"/>
              <a:gd name="connsiteX6" fmla="*/ 0 w 394581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5815" h="6858000">
                <a:moveTo>
                  <a:pt x="0" y="0"/>
                </a:moveTo>
                <a:lnTo>
                  <a:pt x="3138662" y="0"/>
                </a:lnTo>
                <a:lnTo>
                  <a:pt x="3275260" y="267438"/>
                </a:lnTo>
                <a:cubicBezTo>
                  <a:pt x="3698614" y="1184879"/>
                  <a:pt x="3945815" y="2290869"/>
                  <a:pt x="3945815" y="3481388"/>
                </a:cubicBezTo>
                <a:cubicBezTo>
                  <a:pt x="3945815" y="4671908"/>
                  <a:pt x="3698614" y="5777898"/>
                  <a:pt x="3275260" y="6695338"/>
                </a:cubicBezTo>
                <a:lnTo>
                  <a:pt x="319217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9" name="Freeform: Shape 28">
            <a:extLst>
              <a:ext uri="{FF2B5EF4-FFF2-40B4-BE49-F238E27FC236}">
                <a16:creationId xmlns:a16="http://schemas.microsoft.com/office/drawing/2014/main" id="{BC8B9C14-70F0-4F42-85FF-0DD3D5A585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36670" cy="6858000"/>
          </a:xfrm>
          <a:custGeom>
            <a:avLst/>
            <a:gdLst>
              <a:gd name="connsiteX0" fmla="*/ 0 w 3936670"/>
              <a:gd name="connsiteY0" fmla="*/ 0 h 6858000"/>
              <a:gd name="connsiteX1" fmla="*/ 3129517 w 3936670"/>
              <a:gd name="connsiteY1" fmla="*/ 0 h 6858000"/>
              <a:gd name="connsiteX2" fmla="*/ 3266115 w 3936670"/>
              <a:gd name="connsiteY2" fmla="*/ 267438 h 6858000"/>
              <a:gd name="connsiteX3" fmla="*/ 3936670 w 3936670"/>
              <a:gd name="connsiteY3" fmla="*/ 3481388 h 6858000"/>
              <a:gd name="connsiteX4" fmla="*/ 3266115 w 3936670"/>
              <a:gd name="connsiteY4" fmla="*/ 6695338 h 6858000"/>
              <a:gd name="connsiteX5" fmla="*/ 3183032 w 3936670"/>
              <a:gd name="connsiteY5" fmla="*/ 6858000 h 6858000"/>
              <a:gd name="connsiteX6" fmla="*/ 0 w 39366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36670" h="6858000">
                <a:moveTo>
                  <a:pt x="0" y="0"/>
                </a:moveTo>
                <a:lnTo>
                  <a:pt x="3129517" y="0"/>
                </a:lnTo>
                <a:lnTo>
                  <a:pt x="3266115" y="267438"/>
                </a:lnTo>
                <a:cubicBezTo>
                  <a:pt x="3689469" y="1184879"/>
                  <a:pt x="3936670" y="2290869"/>
                  <a:pt x="3936670" y="3481388"/>
                </a:cubicBezTo>
                <a:cubicBezTo>
                  <a:pt x="3936670" y="4671908"/>
                  <a:pt x="3689469" y="5777898"/>
                  <a:pt x="3266115" y="6695338"/>
                </a:cubicBezTo>
                <a:lnTo>
                  <a:pt x="3183032"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5F1B460-043E-5799-BDB0-290518828EDC}"/>
              </a:ext>
            </a:extLst>
          </p:cNvPr>
          <p:cNvSpPr>
            <a:spLocks noGrp="1"/>
          </p:cNvSpPr>
          <p:nvPr>
            <p:ph type="title"/>
          </p:nvPr>
        </p:nvSpPr>
        <p:spPr>
          <a:xfrm>
            <a:off x="448056" y="685800"/>
            <a:ext cx="2807208" cy="1325563"/>
          </a:xfrm>
        </p:spPr>
        <p:txBody>
          <a:bodyPr>
            <a:normAutofit/>
          </a:bodyPr>
          <a:lstStyle/>
          <a:p>
            <a:r>
              <a:rPr lang="en-US" sz="2800" dirty="0">
                <a:latin typeface="Helvetica" panose="020B0604020202020204" pitchFamily="34" charset="0"/>
                <a:cs typeface="Helvetica" panose="020B0604020202020204" pitchFamily="34" charset="0"/>
              </a:rPr>
              <a:t>Versatility</a:t>
            </a:r>
          </a:p>
        </p:txBody>
      </p:sp>
      <p:pic>
        <p:nvPicPr>
          <p:cNvPr id="5" name="Picture 4" descr="a stir-fry with broccoli and carrots">
            <a:extLst>
              <a:ext uri="{FF2B5EF4-FFF2-40B4-BE49-F238E27FC236}">
                <a16:creationId xmlns:a16="http://schemas.microsoft.com/office/drawing/2014/main" id="{013B816F-E1DD-C2B2-C6A1-F5B05BC70576}"/>
              </a:ext>
            </a:extLst>
          </p:cNvPr>
          <p:cNvPicPr>
            <a:picLocks noChangeAspect="1"/>
          </p:cNvPicPr>
          <p:nvPr/>
        </p:nvPicPr>
        <p:blipFill rotWithShape="1">
          <a:blip r:embed="rId3"/>
          <a:srcRect r="2657" b="1"/>
          <a:stretch/>
        </p:blipFill>
        <p:spPr>
          <a:xfrm>
            <a:off x="3136389" y="10"/>
            <a:ext cx="4979304" cy="3401558"/>
          </a:xfrm>
          <a:custGeom>
            <a:avLst/>
            <a:gdLst/>
            <a:ahLst/>
            <a:cxnLst/>
            <a:rect l="l" t="t" r="r" b="b"/>
            <a:pathLst>
              <a:path w="4979304" h="3364992">
                <a:moveTo>
                  <a:pt x="0" y="0"/>
                </a:moveTo>
                <a:lnTo>
                  <a:pt x="4211250" y="0"/>
                </a:lnTo>
                <a:lnTo>
                  <a:pt x="4309461" y="192282"/>
                </a:lnTo>
                <a:cubicBezTo>
                  <a:pt x="4697535" y="1033269"/>
                  <a:pt x="4937593" y="2032690"/>
                  <a:pt x="4974907" y="3110424"/>
                </a:cubicBezTo>
                <a:lnTo>
                  <a:pt x="4979304" y="3364992"/>
                </a:lnTo>
                <a:lnTo>
                  <a:pt x="800592" y="3364992"/>
                </a:lnTo>
                <a:lnTo>
                  <a:pt x="797493" y="3185579"/>
                </a:lnTo>
                <a:cubicBezTo>
                  <a:pt x="756786" y="2009870"/>
                  <a:pt x="474799" y="927359"/>
                  <a:pt x="22579" y="42066"/>
                </a:cubicBezTo>
                <a:close/>
              </a:path>
            </a:pathLst>
          </a:custGeom>
        </p:spPr>
      </p:pic>
      <p:pic>
        <p:nvPicPr>
          <p:cNvPr id="6" name="Picture 5" descr="a flatbread cheese pizza with corn and apples on a lunch tray">
            <a:extLst>
              <a:ext uri="{FF2B5EF4-FFF2-40B4-BE49-F238E27FC236}">
                <a16:creationId xmlns:a16="http://schemas.microsoft.com/office/drawing/2014/main" id="{1B86F363-4F9D-2162-9A3E-5E56CF747983}"/>
              </a:ext>
            </a:extLst>
          </p:cNvPr>
          <p:cNvPicPr>
            <a:picLocks noChangeAspect="1"/>
          </p:cNvPicPr>
          <p:nvPr/>
        </p:nvPicPr>
        <p:blipFill rotWithShape="1">
          <a:blip r:embed="rId4"/>
          <a:srcRect l="3708" r="1" b="1"/>
          <a:stretch/>
        </p:blipFill>
        <p:spPr>
          <a:xfrm>
            <a:off x="3189428" y="3456432"/>
            <a:ext cx="4925479" cy="3401568"/>
          </a:xfrm>
          <a:custGeom>
            <a:avLst/>
            <a:gdLst/>
            <a:ahLst/>
            <a:cxnLst/>
            <a:rect l="l" t="t" r="r" b="b"/>
            <a:pathLst>
              <a:path w="4925479" h="3364992">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p:spPr>
      </p:pic>
      <p:pic>
        <p:nvPicPr>
          <p:cNvPr id="11" name="Content Placeholder 10" descr="a parfait cup with granola, yogurt, and berries on a lunch tray with milk">
            <a:extLst>
              <a:ext uri="{FF2B5EF4-FFF2-40B4-BE49-F238E27FC236}">
                <a16:creationId xmlns:a16="http://schemas.microsoft.com/office/drawing/2014/main" id="{75796B33-AC0A-94C8-BD03-CE25C6A0D205}"/>
              </a:ext>
            </a:extLst>
          </p:cNvPr>
          <p:cNvPicPr>
            <a:picLocks noChangeAspect="1"/>
          </p:cNvPicPr>
          <p:nvPr/>
        </p:nvPicPr>
        <p:blipFill rotWithShape="1">
          <a:blip r:embed="rId5"/>
          <a:srcRect t="5193"/>
          <a:stretch/>
        </p:blipFill>
        <p:spPr>
          <a:xfrm>
            <a:off x="7381653" y="10"/>
            <a:ext cx="4810347" cy="6857990"/>
          </a:xfrm>
          <a:custGeom>
            <a:avLst/>
            <a:gdLst/>
            <a:ahLst/>
            <a:cxnLst/>
            <a:rect l="l" t="t" r="r" b="b"/>
            <a:pathLst>
              <a:path w="4817171" h="6858000">
                <a:moveTo>
                  <a:pt x="22751" y="0"/>
                </a:moveTo>
                <a:lnTo>
                  <a:pt x="4817171" y="0"/>
                </a:lnTo>
                <a:lnTo>
                  <a:pt x="4817171" y="6858000"/>
                </a:lnTo>
                <a:lnTo>
                  <a:pt x="0" y="6858000"/>
                </a:lnTo>
                <a:lnTo>
                  <a:pt x="6679" y="6845555"/>
                </a:lnTo>
                <a:cubicBezTo>
                  <a:pt x="496584" y="5886487"/>
                  <a:pt x="786702" y="4695963"/>
                  <a:pt x="786702" y="3406233"/>
                </a:cubicBezTo>
                <a:cubicBezTo>
                  <a:pt x="786702" y="2215714"/>
                  <a:pt x="539501" y="1109724"/>
                  <a:pt x="116147" y="192283"/>
                </a:cubicBezTo>
                <a:close/>
              </a:path>
            </a:pathLst>
          </a:custGeom>
        </p:spPr>
      </p:pic>
      <p:sp>
        <p:nvSpPr>
          <p:cNvPr id="31" name="Rectangle 30">
            <a:extLst>
              <a:ext uri="{FF2B5EF4-FFF2-40B4-BE49-F238E27FC236}">
                <a16:creationId xmlns:a16="http://schemas.microsoft.com/office/drawing/2014/main" id="{98DE6C44-43F8-4DE4-AB81-66853FFEA0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06856"/>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2409529B-9B56-4F10-BE4D-F934DB89E5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2089941"/>
            <a:ext cx="2834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Picture 12">
            <a:extLst>
              <a:ext uri="{FF2B5EF4-FFF2-40B4-BE49-F238E27FC236}">
                <a16:creationId xmlns:a16="http://schemas.microsoft.com/office/drawing/2014/main" id="{4C3E42CD-DE0D-6DF3-24A9-7E67D7F2D44A}"/>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2910" y="6129244"/>
            <a:ext cx="3435626" cy="703783"/>
          </a:xfrm>
          <a:prstGeom prst="rect">
            <a:avLst/>
          </a:prstGeom>
        </p:spPr>
      </p:pic>
    </p:spTree>
    <p:extLst>
      <p:ext uri="{BB962C8B-B14F-4D97-AF65-F5344CB8AC3E}">
        <p14:creationId xmlns:p14="http://schemas.microsoft.com/office/powerpoint/2010/main" val="38923200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22BDE4A-8A20-4A69-9C5A-581C82036A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CCF03C8-5B71-8EC0-0DE9-8B2159164E92}"/>
              </a:ext>
            </a:extLst>
          </p:cNvPr>
          <p:cNvSpPr>
            <a:spLocks noGrp="1"/>
          </p:cNvSpPr>
          <p:nvPr>
            <p:ph type="title"/>
          </p:nvPr>
        </p:nvSpPr>
        <p:spPr>
          <a:xfrm>
            <a:off x="1001684" y="170412"/>
            <a:ext cx="10178934" cy="1328730"/>
          </a:xfrm>
        </p:spPr>
        <p:txBody>
          <a:bodyPr vert="horz" lIns="91440" tIns="45720" rIns="91440" bIns="45720" rtlCol="0" anchor="b">
            <a:normAutofit/>
          </a:bodyPr>
          <a:lstStyle/>
          <a:p>
            <a:pPr algn="ctr"/>
            <a:r>
              <a:rPr lang="en-US" sz="5200" kern="1200" dirty="0">
                <a:solidFill>
                  <a:schemeClr val="tx1"/>
                </a:solidFill>
                <a:latin typeface="Helvetica" panose="020B0604020202020204" pitchFamily="34" charset="0"/>
                <a:cs typeface="Helvetica" panose="020B0604020202020204" pitchFamily="34" charset="0"/>
              </a:rPr>
              <a:t>Adaptability</a:t>
            </a:r>
          </a:p>
        </p:txBody>
      </p:sp>
      <p:pic>
        <p:nvPicPr>
          <p:cNvPr id="4" name="Content Placeholder 3" descr="Cranberry Orange Yogurt Muffin Bars">
            <a:extLst>
              <a:ext uri="{FF2B5EF4-FFF2-40B4-BE49-F238E27FC236}">
                <a16:creationId xmlns:a16="http://schemas.microsoft.com/office/drawing/2014/main" id="{414A50A7-2A18-CD7C-47A8-980D681C5D1C}"/>
              </a:ext>
            </a:extLst>
          </p:cNvPr>
          <p:cNvPicPr>
            <a:picLocks noGrp="1" noChangeAspect="1"/>
          </p:cNvPicPr>
          <p:nvPr>
            <p:ph idx="1"/>
          </p:nvPr>
        </p:nvPicPr>
        <p:blipFill rotWithShape="1">
          <a:blip r:embed="rId3"/>
          <a:srcRect l="428" r="3" b="3"/>
          <a:stretch/>
        </p:blipFill>
        <p:spPr>
          <a:xfrm>
            <a:off x="198741" y="2410448"/>
            <a:ext cx="5803323" cy="3890357"/>
          </a:xfrm>
          <a:prstGeom prst="rect">
            <a:avLst/>
          </a:prstGeom>
        </p:spPr>
      </p:pic>
      <p:pic>
        <p:nvPicPr>
          <p:cNvPr id="5" name="Picture 4" descr="a whole grain side dish with herbs">
            <a:extLst>
              <a:ext uri="{FF2B5EF4-FFF2-40B4-BE49-F238E27FC236}">
                <a16:creationId xmlns:a16="http://schemas.microsoft.com/office/drawing/2014/main" id="{37176E79-3AA1-8D0A-C9A1-C9838A4DF11D}"/>
              </a:ext>
            </a:extLst>
          </p:cNvPr>
          <p:cNvPicPr>
            <a:picLocks noChangeAspect="1"/>
          </p:cNvPicPr>
          <p:nvPr/>
        </p:nvPicPr>
        <p:blipFill rotWithShape="1">
          <a:blip r:embed="rId4"/>
          <a:srcRect r="430" b="3"/>
          <a:stretch/>
        </p:blipFill>
        <p:spPr>
          <a:xfrm>
            <a:off x="6189934" y="2410448"/>
            <a:ext cx="5803323" cy="3890357"/>
          </a:xfrm>
          <a:prstGeom prst="rect">
            <a:avLst/>
          </a:prstGeom>
        </p:spPr>
      </p:pic>
    </p:spTree>
    <p:extLst>
      <p:ext uri="{BB962C8B-B14F-4D97-AF65-F5344CB8AC3E}">
        <p14:creationId xmlns:p14="http://schemas.microsoft.com/office/powerpoint/2010/main" val="9499260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785BA3D5-77DB-014E-92AA-6DB0228702D1}"/>
              </a:ext>
            </a:extLst>
          </p:cNvPr>
          <p:cNvSpPr>
            <a:spLocks noGrp="1"/>
          </p:cNvSpPr>
          <p:nvPr>
            <p:ph type="title"/>
          </p:nvPr>
        </p:nvSpPr>
        <p:spPr>
          <a:xfrm>
            <a:off x="838200" y="365125"/>
            <a:ext cx="5393361" cy="1325563"/>
          </a:xfrm>
        </p:spPr>
        <p:txBody>
          <a:bodyPr>
            <a:normAutofit/>
          </a:bodyPr>
          <a:lstStyle/>
          <a:p>
            <a:r>
              <a:rPr lang="en-US" dirty="0">
                <a:latin typeface="Helvetica" panose="020B0604020202020204" pitchFamily="34" charset="0"/>
                <a:cs typeface="Helvetica" panose="020B0604020202020204" pitchFamily="34" charset="0"/>
              </a:rPr>
              <a:t>Familiarity</a:t>
            </a:r>
          </a:p>
        </p:txBody>
      </p:sp>
      <p:pic>
        <p:nvPicPr>
          <p:cNvPr id="4" name="Content Placeholder 3" descr="a stir-fry with zucchini and other vegetables">
            <a:extLst>
              <a:ext uri="{FF2B5EF4-FFF2-40B4-BE49-F238E27FC236}">
                <a16:creationId xmlns:a16="http://schemas.microsoft.com/office/drawing/2014/main" id="{E74B4C0F-4EC9-43BC-A831-07B7228C572B}"/>
              </a:ext>
            </a:extLst>
          </p:cNvPr>
          <p:cNvPicPr>
            <a:picLocks noChangeAspect="1"/>
          </p:cNvPicPr>
          <p:nvPr/>
        </p:nvPicPr>
        <p:blipFill rotWithShape="1">
          <a:blip r:embed="rId3"/>
          <a:srcRect l="14463" r="19039" b="2"/>
          <a:stretch/>
        </p:blipFill>
        <p:spPr>
          <a:xfrm>
            <a:off x="6374920" y="758514"/>
            <a:ext cx="5122238" cy="5122238"/>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43"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BBD3374B-41BF-2118-1FE5-E31C6D32A4C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2910" y="6129244"/>
            <a:ext cx="3435626" cy="703783"/>
          </a:xfrm>
          <a:prstGeom prst="rect">
            <a:avLst/>
          </a:prstGeom>
        </p:spPr>
      </p:pic>
    </p:spTree>
    <p:extLst>
      <p:ext uri="{BB962C8B-B14F-4D97-AF65-F5344CB8AC3E}">
        <p14:creationId xmlns:p14="http://schemas.microsoft.com/office/powerpoint/2010/main" val="16602364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D9E4C92-D8E3-1DF6-0C4B-7230AAAC2BF2}"/>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4800" dirty="0">
                <a:latin typeface="Helvetica" panose="020B0604020202020204" pitchFamily="34" charset="0"/>
                <a:cs typeface="Helvetica" panose="020B0604020202020204" pitchFamily="34" charset="0"/>
              </a:rPr>
              <a:t>Demo – Nutty Asian Noodles</a:t>
            </a:r>
          </a:p>
        </p:txBody>
      </p:sp>
      <p:sp>
        <p:nvSpPr>
          <p:cNvPr id="41"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Nutty Asian Noodles with chicken, cucumbers, red cabbage, and flatbread">
            <a:extLst>
              <a:ext uri="{FF2B5EF4-FFF2-40B4-BE49-F238E27FC236}">
                <a16:creationId xmlns:a16="http://schemas.microsoft.com/office/drawing/2014/main" id="{0B85C34D-59B0-143E-64F0-14F80456DFF0}"/>
              </a:ext>
            </a:extLst>
          </p:cNvPr>
          <p:cNvPicPr>
            <a:picLocks noChangeAspect="1"/>
          </p:cNvPicPr>
          <p:nvPr/>
        </p:nvPicPr>
        <p:blipFill rotWithShape="1">
          <a:blip r:embed="rId3"/>
          <a:srcRect l="13110" r="20189"/>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5" name="Picture 4">
            <a:extLst>
              <a:ext uri="{FF2B5EF4-FFF2-40B4-BE49-F238E27FC236}">
                <a16:creationId xmlns:a16="http://schemas.microsoft.com/office/drawing/2014/main" id="{B9F56DEB-4F32-672C-4FED-41D02E71684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2910" y="6129244"/>
            <a:ext cx="3435626" cy="703783"/>
          </a:xfrm>
          <a:prstGeom prst="rect">
            <a:avLst/>
          </a:prstGeom>
        </p:spPr>
      </p:pic>
    </p:spTree>
    <p:extLst>
      <p:ext uri="{BB962C8B-B14F-4D97-AF65-F5344CB8AC3E}">
        <p14:creationId xmlns:p14="http://schemas.microsoft.com/office/powerpoint/2010/main" val="14137978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EE73C9-3130-4B82-E6F0-7C572610FD38}"/>
              </a:ext>
            </a:extLst>
          </p:cNvPr>
          <p:cNvSpPr>
            <a:spLocks noGrp="1"/>
          </p:cNvSpPr>
          <p:nvPr>
            <p:ph type="title"/>
          </p:nvPr>
        </p:nvSpPr>
        <p:spPr>
          <a:xfrm>
            <a:off x="686834" y="1153572"/>
            <a:ext cx="3200400" cy="4461163"/>
          </a:xfrm>
        </p:spPr>
        <p:txBody>
          <a:bodyPr>
            <a:normAutofit/>
          </a:bodyPr>
          <a:lstStyle/>
          <a:p>
            <a:r>
              <a:rPr lang="en-US" dirty="0">
                <a:solidFill>
                  <a:srgbClr val="FFFFFF"/>
                </a:solidFill>
                <a:latin typeface="Helvetica" panose="020B0604020202020204" pitchFamily="34" charset="0"/>
                <a:cs typeface="Helvetica" panose="020B0604020202020204" pitchFamily="34" charset="0"/>
              </a:rPr>
              <a:t>Let's chat!</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E5C5B69-2D05-D6DD-12DB-BA6DF476BE5C}"/>
              </a:ext>
            </a:extLst>
          </p:cNvPr>
          <p:cNvSpPr>
            <a:spLocks noGrp="1"/>
          </p:cNvSpPr>
          <p:nvPr>
            <p:ph idx="1"/>
          </p:nvPr>
        </p:nvSpPr>
        <p:spPr>
          <a:xfrm>
            <a:off x="4447308" y="591344"/>
            <a:ext cx="6906491" cy="5585619"/>
          </a:xfrm>
        </p:spPr>
        <p:txBody>
          <a:bodyPr vert="horz" lIns="91440" tIns="45720" rIns="91440" bIns="45720" rtlCol="0" anchor="ctr">
            <a:normAutofit/>
          </a:bodyPr>
          <a:lstStyle/>
          <a:p>
            <a:r>
              <a:rPr lang="en-US" dirty="0">
                <a:latin typeface="Helvetica" panose="020B0604020202020204" pitchFamily="34" charset="0"/>
                <a:cs typeface="Helvetica" panose="020B0604020202020204" pitchFamily="34" charset="0"/>
              </a:rPr>
              <a:t>What action item can you take to add more whole grains to your menus? </a:t>
            </a:r>
          </a:p>
        </p:txBody>
      </p:sp>
      <p:pic>
        <p:nvPicPr>
          <p:cNvPr id="5" name="Picture 4">
            <a:extLst>
              <a:ext uri="{FF2B5EF4-FFF2-40B4-BE49-F238E27FC236}">
                <a16:creationId xmlns:a16="http://schemas.microsoft.com/office/drawing/2014/main" id="{8B95D1AE-3763-3E82-D4B3-00F58C27824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659456" y="6075582"/>
            <a:ext cx="3435626" cy="703783"/>
          </a:xfrm>
          <a:prstGeom prst="rect">
            <a:avLst/>
          </a:prstGeom>
        </p:spPr>
      </p:pic>
    </p:spTree>
    <p:extLst>
      <p:ext uri="{BB962C8B-B14F-4D97-AF65-F5344CB8AC3E}">
        <p14:creationId xmlns:p14="http://schemas.microsoft.com/office/powerpoint/2010/main" val="41700656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77CBA3-A653-161C-60B6-4268F797DFBE}"/>
              </a:ext>
            </a:extLst>
          </p:cNvPr>
          <p:cNvSpPr>
            <a:spLocks noGrp="1"/>
          </p:cNvSpPr>
          <p:nvPr>
            <p:ph type="title"/>
          </p:nvPr>
        </p:nvSpPr>
        <p:spPr>
          <a:xfrm>
            <a:off x="6590662" y="4267832"/>
            <a:ext cx="4805996" cy="1297115"/>
          </a:xfrm>
        </p:spPr>
        <p:txBody>
          <a:bodyPr vert="horz" lIns="91440" tIns="45720" rIns="91440" bIns="45720" rtlCol="0" anchor="t">
            <a:normAutofit/>
          </a:bodyPr>
          <a:lstStyle/>
          <a:p>
            <a:r>
              <a:rPr lang="en-US" sz="4000" kern="1200" dirty="0">
                <a:solidFill>
                  <a:schemeClr val="tx2"/>
                </a:solidFill>
                <a:latin typeface="Helvetica" panose="020B0604020202020204" pitchFamily="34" charset="0"/>
                <a:cs typeface="Helvetica" panose="020B0604020202020204" pitchFamily="34" charset="0"/>
              </a:rPr>
              <a:t>Questions?</a:t>
            </a:r>
          </a:p>
        </p:txBody>
      </p:sp>
      <p:pic>
        <p:nvPicPr>
          <p:cNvPr id="7" name="Graphic 6" descr="Question mark">
            <a:extLst>
              <a:ext uri="{FF2B5EF4-FFF2-40B4-BE49-F238E27FC236}">
                <a16:creationId xmlns:a16="http://schemas.microsoft.com/office/drawing/2014/main" id="{AB78A908-ED4C-4EA1-F0D7-7CBCCF47CBB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14" name="Group 13">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53" y="-5977"/>
            <a:ext cx="6238675" cy="6863979"/>
            <a:chOff x="305" y="-5977"/>
            <a:chExt cx="6238675" cy="6863979"/>
          </a:xfrm>
        </p:grpSpPr>
        <p:sp>
          <p:nvSpPr>
            <p:cNvPr id="15" name="Freeform: Shape 14">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a:extLst>
              <a:ext uri="{FF2B5EF4-FFF2-40B4-BE49-F238E27FC236}">
                <a16:creationId xmlns:a16="http://schemas.microsoft.com/office/drawing/2014/main" id="{CF83798F-38B5-D742-F785-A9D27C688C7A}"/>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2910" y="6129244"/>
            <a:ext cx="3435626" cy="703783"/>
          </a:xfrm>
          <a:prstGeom prst="rect">
            <a:avLst/>
          </a:prstGeom>
        </p:spPr>
      </p:pic>
    </p:spTree>
    <p:extLst>
      <p:ext uri="{BB962C8B-B14F-4D97-AF65-F5344CB8AC3E}">
        <p14:creationId xmlns:p14="http://schemas.microsoft.com/office/powerpoint/2010/main" val="176953959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64A14DBBA55DC48809AFC08C18A0C39" ma:contentTypeVersion="13" ma:contentTypeDescription="Create a new document." ma:contentTypeScope="" ma:versionID="eccb2dff29d984bf5195413636bbc7dd">
  <xsd:schema xmlns:xsd="http://www.w3.org/2001/XMLSchema" xmlns:xs="http://www.w3.org/2001/XMLSchema" xmlns:p="http://schemas.microsoft.com/office/2006/metadata/properties" xmlns:ns2="cd9fb0ce-cc5e-4069-a635-474c35d56436" xmlns:ns3="5546905e-4a60-40fd-8bc3-55b8fdc9a8e5" targetNamespace="http://schemas.microsoft.com/office/2006/metadata/properties" ma:root="true" ma:fieldsID="3f4aa4384b58a47989663e9dba452770" ns2:_="" ns3:_="">
    <xsd:import namespace="cd9fb0ce-cc5e-4069-a635-474c35d56436"/>
    <xsd:import namespace="5546905e-4a60-40fd-8bc3-55b8fdc9a8e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9fb0ce-cc5e-4069-a635-474c35d5643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920e099-540f-4e49-b54d-0e500676ccf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546905e-4a60-40fd-8bc3-55b8fdc9a8e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41049c8e-8eb3-414c-9ed8-4393e1ebb5fb}" ma:internalName="TaxCatchAll" ma:showField="CatchAllData" ma:web="5546905e-4a60-40fd-8bc3-55b8fdc9a8e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d9fb0ce-cc5e-4069-a635-474c35d56436">
      <Terms xmlns="http://schemas.microsoft.com/office/infopath/2007/PartnerControls"/>
    </lcf76f155ced4ddcb4097134ff3c332f>
    <TaxCatchAll xmlns="5546905e-4a60-40fd-8bc3-55b8fdc9a8e5" xsi:nil="true"/>
  </documentManagement>
</p:properties>
</file>

<file path=customXml/itemProps1.xml><?xml version="1.0" encoding="utf-8"?>
<ds:datastoreItem xmlns:ds="http://schemas.openxmlformats.org/officeDocument/2006/customXml" ds:itemID="{78EFCB08-C967-45F8-8562-ED28797D3649}">
  <ds:schemaRefs>
    <ds:schemaRef ds:uri="5546905e-4a60-40fd-8bc3-55b8fdc9a8e5"/>
    <ds:schemaRef ds:uri="cd9fb0ce-cc5e-4069-a635-474c35d5643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4457794-6184-44A5-BA40-0D08BB65063E}">
  <ds:schemaRefs>
    <ds:schemaRef ds:uri="http://schemas.microsoft.com/sharepoint/v3/contenttype/forms"/>
  </ds:schemaRefs>
</ds:datastoreItem>
</file>

<file path=customXml/itemProps3.xml><?xml version="1.0" encoding="utf-8"?>
<ds:datastoreItem xmlns:ds="http://schemas.openxmlformats.org/officeDocument/2006/customXml" ds:itemID="{839DE7CD-D681-4C15-812B-7B9DBC3DA14E}">
  <ds:schemaRefs>
    <ds:schemaRef ds:uri="http://schemas.microsoft.com/office/2006/documentManagement/types"/>
    <ds:schemaRef ds:uri="5546905e-4a60-40fd-8bc3-55b8fdc9a8e5"/>
    <ds:schemaRef ds:uri="http://schemas.microsoft.com/office/infopath/2007/PartnerControls"/>
    <ds:schemaRef ds:uri="http://www.w3.org/XML/1998/namespace"/>
    <ds:schemaRef ds:uri="http://purl.org/dc/dcmitype/"/>
    <ds:schemaRef ds:uri="http://purl.org/dc/elements/1.1/"/>
    <ds:schemaRef ds:uri="cd9fb0ce-cc5e-4069-a635-474c35d56436"/>
    <ds:schemaRef ds:uri="http://schemas.microsoft.com/office/2006/metadata/properties"/>
    <ds:schemaRef ds:uri="http://schemas.openxmlformats.org/package/2006/metadata/core-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office theme</Template>
  <TotalTime>170</TotalTime>
  <Words>3355</Words>
  <Application>Microsoft Office PowerPoint</Application>
  <PresentationFormat>Widescreen</PresentationFormat>
  <Paragraphs>192</Paragraphs>
  <Slides>28</Slides>
  <Notes>27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Arial</vt:lpstr>
      <vt:lpstr>Calibri</vt:lpstr>
      <vt:lpstr>Calibri Light</vt:lpstr>
      <vt:lpstr>Courier New</vt:lpstr>
      <vt:lpstr>Helvetica</vt:lpstr>
      <vt:lpstr>office theme</vt:lpstr>
      <vt:lpstr>Why Whole Grains? + Live Demo</vt:lpstr>
      <vt:lpstr>USDA Funding and Non-Discrimination Statements:</vt:lpstr>
      <vt:lpstr>Welcome!</vt:lpstr>
      <vt:lpstr>Objectives</vt:lpstr>
      <vt:lpstr>Professional Standards – Learning Codes</vt:lpstr>
      <vt:lpstr>Why Whole Grains?</vt:lpstr>
      <vt:lpstr>Current Intake</vt:lpstr>
      <vt:lpstr>Ultra-Processed Foods</vt:lpstr>
      <vt:lpstr>Educate</vt:lpstr>
      <vt:lpstr>Add More!</vt:lpstr>
      <vt:lpstr>Examples of Whole Grains</vt:lpstr>
      <vt:lpstr>Nutrient Powerhouse</vt:lpstr>
      <vt:lpstr>Nutrients in Whole Wheat Flour Compared to Refined and Enriched Flours</vt:lpstr>
      <vt:lpstr>Make Half of Your Grains Whole Grain</vt:lpstr>
      <vt:lpstr>Health Benefits of Whole Grains</vt:lpstr>
      <vt:lpstr>Demo – Banana Split Muffin Bar</vt:lpstr>
      <vt:lpstr>Transitional Standards</vt:lpstr>
      <vt:lpstr>Example to Meet 80% Whole Grains</vt:lpstr>
      <vt:lpstr>Example to Meet 80% Whole Grains</vt:lpstr>
      <vt:lpstr>Identifying Whole Grains</vt:lpstr>
      <vt:lpstr>Culinary Canvas</vt:lpstr>
      <vt:lpstr>Cultural Inclusivity</vt:lpstr>
      <vt:lpstr>Versatility</vt:lpstr>
      <vt:lpstr>Adaptability</vt:lpstr>
      <vt:lpstr>Familiarity</vt:lpstr>
      <vt:lpstr>Demo – Nutty Asian Noodles</vt:lpstr>
      <vt:lpstr>Let's chat!</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Whole Grains? + Live Demo</dc:title>
  <dc:subject>Whole Grains</dc:subject>
  <dc:creator>VDOE</dc:creator>
  <cp:keywords>whole grains benefits; whole grain-rich; cooking whole grains</cp:keywords>
  <cp:lastModifiedBy>Stansfield, Katelynn (DOE)</cp:lastModifiedBy>
  <cp:revision>25</cp:revision>
  <dcterms:created xsi:type="dcterms:W3CDTF">2023-10-26T15:15:17Z</dcterms:created>
  <dcterms:modified xsi:type="dcterms:W3CDTF">2024-09-25T16:41:17Z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ies>
</file>