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0" r:id="rId5"/>
    <p:sldMasterId id="2147483662" r:id="rId6"/>
  </p:sldMasterIdLst>
  <p:notesMasterIdLst>
    <p:notesMasterId r:id="rId63"/>
  </p:notesMasterIdLst>
  <p:sldIdLst>
    <p:sldId id="256" r:id="rId7"/>
    <p:sldId id="458" r:id="rId8"/>
    <p:sldId id="257" r:id="rId9"/>
    <p:sldId id="332" r:id="rId10"/>
    <p:sldId id="348" r:id="rId11"/>
    <p:sldId id="260" r:id="rId12"/>
    <p:sldId id="261" r:id="rId13"/>
    <p:sldId id="262" r:id="rId14"/>
    <p:sldId id="263" r:id="rId15"/>
    <p:sldId id="264" r:id="rId16"/>
    <p:sldId id="265" r:id="rId17"/>
    <p:sldId id="266" r:id="rId18"/>
    <p:sldId id="350" r:id="rId19"/>
    <p:sldId id="334" r:id="rId20"/>
    <p:sldId id="335" r:id="rId21"/>
    <p:sldId id="326" r:id="rId22"/>
    <p:sldId id="324" r:id="rId23"/>
    <p:sldId id="271" r:id="rId24"/>
    <p:sldId id="272" r:id="rId25"/>
    <p:sldId id="336" r:id="rId26"/>
    <p:sldId id="273" r:id="rId27"/>
    <p:sldId id="274" r:id="rId28"/>
    <p:sldId id="337" r:id="rId29"/>
    <p:sldId id="351" r:id="rId30"/>
    <p:sldId id="277" r:id="rId31"/>
    <p:sldId id="338" r:id="rId32"/>
    <p:sldId id="278" r:id="rId33"/>
    <p:sldId id="339" r:id="rId34"/>
    <p:sldId id="279" r:id="rId35"/>
    <p:sldId id="280" r:id="rId36"/>
    <p:sldId id="281" r:id="rId37"/>
    <p:sldId id="282" r:id="rId38"/>
    <p:sldId id="283" r:id="rId39"/>
    <p:sldId id="285" r:id="rId40"/>
    <p:sldId id="286" r:id="rId41"/>
    <p:sldId id="287" r:id="rId42"/>
    <p:sldId id="288" r:id="rId43"/>
    <p:sldId id="316" r:id="rId44"/>
    <p:sldId id="317" r:id="rId45"/>
    <p:sldId id="291" r:id="rId46"/>
    <p:sldId id="352" r:id="rId47"/>
    <p:sldId id="340" r:id="rId48"/>
    <p:sldId id="319" r:id="rId49"/>
    <p:sldId id="346" r:id="rId50"/>
    <p:sldId id="341" r:id="rId51"/>
    <p:sldId id="342" r:id="rId52"/>
    <p:sldId id="325" r:id="rId53"/>
    <p:sldId id="331" r:id="rId54"/>
    <p:sldId id="296" r:id="rId55"/>
    <p:sldId id="343" r:id="rId56"/>
    <p:sldId id="328" r:id="rId57"/>
    <p:sldId id="298" r:id="rId58"/>
    <p:sldId id="344" r:id="rId59"/>
    <p:sldId id="345" r:id="rId60"/>
    <p:sldId id="305" r:id="rId61"/>
    <p:sldId id="315" r:id="rId6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67" roundtripDataSignature="AMtx7mh04e/0WIzfcjqf8iQWK/17SCt9T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D80950D-6E29-445A-8A05-06B168485097}" name="Patrick, Thomas (DOE)" initials="P(" userId="S::thomas.patrick@doe.virginia.gov::632a1df9-d2e0-4f04-b646-46f841ba0798" providerId="AD"/>
  <p188:author id="{38FB9D40-4112-44A6-008E-0B84FBB36C79}" name="Brenda Wattles" initials="BW" userId="S::chefbrenda@chefbrenda.com::bc6098d4-a596-4326-b274-fd993b8473cf" providerId="AD"/>
  <p188:author id="{67798C58-A915-684C-554B-9473525953FF}" name="Stansfield, Katelynn (DOE)" initials="S(" userId="S::katelynn.stansfield@doe.virginia.gov::64535879-2e52-4a64-8998-7b65b0cf71cb" providerId="AD"/>
  <p188:author id="{2BCB9DD7-1C5F-C0ED-7259-307ABDCCB602}" name="Thorp, Brittany (DOE)" initials="T(" userId="S::brittany.thorp@doe.virginia.gov::84690853-564f-40ff-a703-14d60837bcb5" providerId="AD"/>
  <p188:author id="{86F7BCE3-CACE-8D81-E0D5-6036A094AF45}" name="Shomo, Kelly (DOE)" initials="S(" userId="S::kelly.shomo@doe.virginia.gov::7c09a94d-b852-4f2f-9bb9-1c0cc0f7a982" providerId="AD"/>
  <p188:author id="{D8A8EDFE-03C8-5B0E-E91D-109CB1192C14}" name="Cyndie Story" initials="CS" userId="dd5af52937a300c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40" autoAdjust="0"/>
    <p:restoredTop sz="50605" autoAdjust="0"/>
  </p:normalViewPr>
  <p:slideViewPr>
    <p:cSldViewPr snapToGrid="0">
      <p:cViewPr varScale="1">
        <p:scale>
          <a:sx n="54" d="100"/>
          <a:sy n="54" d="100"/>
        </p:scale>
        <p:origin x="3066"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notesMaster" Target="notesMasters/notesMaster1.xml"/><Relationship Id="rId68"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9"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customschemas.google.com/relationships/presentationmetadata" Target="meta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dirty="0">
                <a:latin typeface="+mn-lt"/>
              </a:rPr>
              <a:t>SAY: </a:t>
            </a:r>
            <a:r>
              <a:rPr lang="en-US" dirty="0">
                <a:latin typeface="+mn-lt"/>
              </a:rPr>
              <a:t>Good afternoon, everyone! It’s so great to see you today. Welcome back and Happy New Year! I’m Beverly Girard, and I am happy to present today with my friend, Chef Cyndie Story. Our </a:t>
            </a:r>
            <a:r>
              <a:rPr lang="en-US" dirty="0">
                <a:latin typeface="+mn-lt"/>
                <a:ea typeface="Calibri"/>
                <a:cs typeface="Calibri"/>
                <a:sym typeface="Calibri"/>
              </a:rPr>
              <a:t>goal </a:t>
            </a:r>
            <a:r>
              <a:rPr lang="en-US" dirty="0">
                <a:latin typeface="+mn-lt"/>
              </a:rPr>
              <a:t>today </a:t>
            </a:r>
            <a:r>
              <a:rPr lang="en-US" dirty="0">
                <a:latin typeface="+mn-lt"/>
                <a:ea typeface="Calibri"/>
                <a:cs typeface="Calibri"/>
                <a:sym typeface="Calibri"/>
              </a:rPr>
              <a:t>is to </a:t>
            </a:r>
            <a:r>
              <a:rPr lang="en-US" dirty="0">
                <a:latin typeface="+mn-lt"/>
              </a:rPr>
              <a:t>foster ideas, share resources, and encourage you to increase local food procurement in your divisions that support scratch cooking and culturally inclusive meals. We will present practical and useful information for you to begin, or expand, your school division’s local food purchases. </a:t>
            </a:r>
            <a:endParaRPr dirty="0">
              <a:latin typeface="+mn-lt"/>
            </a:endParaRPr>
          </a:p>
        </p:txBody>
      </p:sp>
      <p:sp>
        <p:nvSpPr>
          <p:cNvPr id="112" name="Google Shape;11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dirty="0">
                <a:latin typeface="+mn-lt"/>
              </a:rPr>
              <a:t>SAY: </a:t>
            </a:r>
            <a:r>
              <a:rPr lang="en-US" dirty="0">
                <a:latin typeface="+mn-lt"/>
              </a:rPr>
              <a:t>As</a:t>
            </a:r>
            <a:r>
              <a:rPr lang="en-US" b="0" dirty="0">
                <a:latin typeface="+mn-lt"/>
              </a:rPr>
              <a:t> we go </a:t>
            </a:r>
            <a:r>
              <a:rPr lang="en-US" dirty="0">
                <a:latin typeface="+mn-lt"/>
              </a:rPr>
              <a:t>through today’s webinar, the chat box is open for any questions and comments. We learn a lot from each other during these times together. Please feel free to comment and ask questions in the chat anytime! We will monitor the chat box together throughout this hour and would love your input and feedback. Remember, having your camera on builds personal connections, and to be honest, we just love to see your faces!</a:t>
            </a:r>
            <a:endParaRPr dirty="0">
              <a:latin typeface="+mn-lt"/>
            </a:endParaRPr>
          </a:p>
          <a:p>
            <a:pPr marL="0" lvl="0" indent="0" algn="l" rtl="0">
              <a:lnSpc>
                <a:spcPct val="100000"/>
              </a:lnSpc>
              <a:spcBef>
                <a:spcPts val="0"/>
              </a:spcBef>
              <a:spcAft>
                <a:spcPts val="0"/>
              </a:spcAft>
              <a:buSzPts val="1400"/>
              <a:buNone/>
            </a:pPr>
            <a:endParaRPr dirty="0">
              <a:latin typeface="+mn-lt"/>
            </a:endParaRPr>
          </a:p>
        </p:txBody>
      </p:sp>
      <p:sp>
        <p:nvSpPr>
          <p:cNvPr id="123" name="Google Shape;12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b="1" dirty="0">
                <a:latin typeface="+mn-lt"/>
              </a:rPr>
              <a:t>SAY:</a:t>
            </a:r>
            <a:r>
              <a:rPr lang="en-US" dirty="0">
                <a:latin typeface="+mn-lt"/>
              </a:rPr>
              <a:t> Let’s review today’s objectives: </a:t>
            </a:r>
          </a:p>
          <a:p>
            <a:pPr marL="228600" lvl="0" indent="-228600" algn="l" rtl="0">
              <a:lnSpc>
                <a:spcPct val="100000"/>
              </a:lnSpc>
              <a:spcBef>
                <a:spcPts val="0"/>
              </a:spcBef>
              <a:spcAft>
                <a:spcPts val="0"/>
              </a:spcAft>
              <a:buClr>
                <a:schemeClr val="dk1"/>
              </a:buClr>
              <a:buSzPts val="1200"/>
              <a:buFont typeface="Calibri"/>
              <a:buAutoNum type="arabicPeriod"/>
            </a:pPr>
            <a:r>
              <a:rPr lang="en-US" dirty="0">
                <a:latin typeface="+mn-lt"/>
              </a:rPr>
              <a:t>Define local food procurement.</a:t>
            </a:r>
          </a:p>
          <a:p>
            <a:pPr marL="228600" lvl="0" indent="-228600" algn="l" rtl="0">
              <a:lnSpc>
                <a:spcPct val="100000"/>
              </a:lnSpc>
              <a:spcBef>
                <a:spcPts val="0"/>
              </a:spcBef>
              <a:spcAft>
                <a:spcPts val="0"/>
              </a:spcAft>
              <a:buClr>
                <a:schemeClr val="dk1"/>
              </a:buClr>
              <a:buSzPts val="1200"/>
              <a:buFont typeface="Calibri"/>
              <a:buAutoNum type="arabicPeriod"/>
            </a:pPr>
            <a:r>
              <a:rPr lang="en-US" dirty="0">
                <a:latin typeface="+mn-lt"/>
              </a:rPr>
              <a:t>Explain how to get started and how to enhance local food procurement.</a:t>
            </a:r>
          </a:p>
          <a:p>
            <a:pPr marL="228600" lvl="0" indent="-228600" algn="l" rtl="0">
              <a:lnSpc>
                <a:spcPct val="100000"/>
              </a:lnSpc>
              <a:spcBef>
                <a:spcPts val="0"/>
              </a:spcBef>
              <a:spcAft>
                <a:spcPts val="0"/>
              </a:spcAft>
              <a:buClr>
                <a:schemeClr val="dk1"/>
              </a:buClr>
              <a:buSzPts val="1200"/>
              <a:buFont typeface="Calibri"/>
              <a:buAutoNum type="arabicPeriod"/>
            </a:pPr>
            <a:r>
              <a:rPr lang="en-US" dirty="0">
                <a:latin typeface="+mn-lt"/>
              </a:rPr>
              <a:t>Identify opportunities to partner with farmers and other school divisions to promote the use of local foods in school nutrition programs.</a:t>
            </a:r>
          </a:p>
          <a:p>
            <a:pPr marL="228600" lvl="0" indent="-228600" algn="l" rtl="0">
              <a:lnSpc>
                <a:spcPct val="100000"/>
              </a:lnSpc>
              <a:spcBef>
                <a:spcPts val="0"/>
              </a:spcBef>
              <a:spcAft>
                <a:spcPts val="0"/>
              </a:spcAft>
              <a:buClr>
                <a:schemeClr val="dk1"/>
              </a:buClr>
              <a:buSzPts val="1200"/>
              <a:buFont typeface="Calibri"/>
              <a:buAutoNum type="arabicPeriod"/>
            </a:pPr>
            <a:r>
              <a:rPr lang="en-US" dirty="0">
                <a:latin typeface="+mn-lt"/>
              </a:rPr>
              <a:t>Review and document food safety practices.</a:t>
            </a:r>
          </a:p>
          <a:p>
            <a:pPr marL="0" lvl="0" indent="0" algn="l" rtl="0">
              <a:lnSpc>
                <a:spcPct val="100000"/>
              </a:lnSpc>
              <a:spcBef>
                <a:spcPts val="0"/>
              </a:spcBef>
              <a:spcAft>
                <a:spcPts val="0"/>
              </a:spcAft>
              <a:buSzPts val="1400"/>
              <a:buAutoNum type="arabicPeriod"/>
            </a:pPr>
            <a:r>
              <a:rPr lang="en-US" dirty="0">
                <a:latin typeface="+mn-lt"/>
              </a:rPr>
              <a:t>   Identify local food procurement resources.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5053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cap="none" dirty="0">
                <a:solidFill>
                  <a:schemeClr val="dk1"/>
                </a:solidFill>
                <a:latin typeface="+mn-lt"/>
                <a:ea typeface="Calibri" panose="020F0502020204030204" pitchFamily="34" charset="0"/>
                <a:cs typeface="Calibri" panose="020F0502020204030204" pitchFamily="34" charset="0"/>
                <a:sym typeface="Calibri"/>
              </a:rPr>
              <a:t>SAY: </a:t>
            </a:r>
            <a:r>
              <a:rPr lang="en-US" sz="1200" b="0" i="0" u="none" strike="noStrike" cap="none" dirty="0">
                <a:solidFill>
                  <a:schemeClr val="dk1"/>
                </a:solidFill>
                <a:latin typeface="+mn-lt"/>
                <a:ea typeface="Calibri" panose="020F0502020204030204" pitchFamily="34" charset="0"/>
                <a:cs typeface="Calibri" panose="020F0502020204030204" pitchFamily="34" charset="0"/>
                <a:sym typeface="Calibri"/>
              </a:rPr>
              <a:t>When people think of local food procurement, the first thing that comes to mind for many is the purchase of local fruits and vegetables. However, there are all kinds of foods that can be purchased locally. We have included the link to this interactive map of Virginia Grown. </a:t>
            </a:r>
            <a:r>
              <a:rPr lang="en-US" sz="1200" b="0" i="0" u="none" strike="noStrike" cap="none" dirty="0">
                <a:solidFill>
                  <a:schemeClr val="dk1"/>
                </a:solidFill>
                <a:effectLst/>
                <a:latin typeface="+mn-lt"/>
                <a:ea typeface="Calibri" panose="020F0502020204030204" pitchFamily="34" charset="0"/>
                <a:cs typeface="Calibri" panose="020F0502020204030204" pitchFamily="34" charset="0"/>
                <a:sym typeface="Calibri"/>
              </a:rPr>
              <a:t>If you purchase your milk from a local dairy that processes and sources milk from within your local radius, you are already buying local.</a:t>
            </a:r>
            <a:r>
              <a:rPr lang="en-US" sz="1200" b="0" i="0" u="none" strike="noStrike" cap="none" dirty="0">
                <a:solidFill>
                  <a:schemeClr val="dk1"/>
                </a:solidFill>
                <a:latin typeface="+mn-lt"/>
                <a:ea typeface="Calibri" panose="020F0502020204030204" pitchFamily="34" charset="0"/>
                <a:cs typeface="Calibri" panose="020F0502020204030204" pitchFamily="34" charset="0"/>
                <a:sym typeface="Calibri"/>
              </a:rPr>
              <a:t> So, how exactly do you define local?</a:t>
            </a:r>
            <a:endParaRPr lang="en-US" sz="1200" b="0" i="0" u="none" strike="noStrike" cap="none" dirty="0">
              <a:solidFill>
                <a:schemeClr val="dk1"/>
              </a:solidFill>
              <a:latin typeface="+mn-lt"/>
              <a:ea typeface="Calibri"/>
              <a:cs typeface="Calibri"/>
              <a:sym typeface="Calibri"/>
            </a:endParaRPr>
          </a:p>
          <a:p>
            <a:endParaRPr lang="en-US" dirty="0">
              <a:latin typeface="+mn-lt"/>
            </a:endParaRPr>
          </a:p>
          <a:p>
            <a:r>
              <a:rPr lang="en-US" dirty="0">
                <a:latin typeface="+mn-lt"/>
              </a:rPr>
              <a:t>Interactive Map: https://www.virginia.agclassroom.org/teachers/map/</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4695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a87b2c27e4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2a87b2c27e4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As you know, school nutrition has lots of important rules and regulations, but when it comes to local food procurement, you, as the director of your school division’s program, get to decide how you define local. You may decide to define local as food purchased within your own county, or from surrounding counties. Some school divisions define “local” as foods purchased within a 50 mile radius, while others consider foods from anywhere in the state local. If you border another state, such as Maryland, Kentucky, North Carolina, West Virginia, or Tennessee, your local foods may actually come from another state!</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br>
              <a:rPr lang="en-US" dirty="0">
                <a:latin typeface="+mn-lt"/>
              </a:rPr>
            </a:br>
            <a:endParaRPr dirty="0">
              <a:latin typeface="+mn-lt"/>
            </a:endParaRPr>
          </a:p>
        </p:txBody>
      </p:sp>
      <p:sp>
        <p:nvSpPr>
          <p:cNvPr id="188" name="Google Shape;188;g2a87b2c27e4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i="0" dirty="0">
                <a:latin typeface="+mn-lt"/>
              </a:rPr>
              <a:t>Do: Run poll on Zoom.</a:t>
            </a:r>
            <a:endParaRPr dirty="0">
              <a:latin typeface="+mn-lt"/>
            </a:endParaRPr>
          </a:p>
          <a:p>
            <a:pPr marL="0" lvl="0" indent="0" algn="l" rtl="0">
              <a:lnSpc>
                <a:spcPct val="100000"/>
              </a:lnSpc>
              <a:spcBef>
                <a:spcPts val="0"/>
              </a:spcBef>
              <a:spcAft>
                <a:spcPts val="0"/>
              </a:spcAft>
              <a:buSzPts val="1400"/>
              <a:buNone/>
            </a:pPr>
            <a:endParaRPr b="1" i="0" dirty="0">
              <a:latin typeface="+mn-lt"/>
            </a:endParaRPr>
          </a:p>
          <a:p>
            <a:pPr marL="0" lvl="0" indent="0" algn="l" rtl="0">
              <a:lnSpc>
                <a:spcPct val="100000"/>
              </a:lnSpc>
              <a:spcBef>
                <a:spcPts val="0"/>
              </a:spcBef>
              <a:spcAft>
                <a:spcPts val="0"/>
              </a:spcAft>
              <a:buSzPts val="1400"/>
              <a:buNone/>
            </a:pPr>
            <a:r>
              <a:rPr lang="en-US" b="1" dirty="0">
                <a:latin typeface="+mn-lt"/>
              </a:rPr>
              <a:t>SAY: </a:t>
            </a:r>
            <a:r>
              <a:rPr lang="en-US" dirty="0">
                <a:latin typeface="+mn-lt"/>
              </a:rPr>
              <a:t>The types of foods procured locally can be from every component of a school meal. What are the types of local food purchases you currently make for your school division? Let’s take a moment and respond to this polling question. </a:t>
            </a:r>
            <a:r>
              <a:rPr lang="en-US" i="1" dirty="0">
                <a:latin typeface="+mn-lt"/>
              </a:rPr>
              <a:t>(pause for responses to register)</a:t>
            </a:r>
            <a:r>
              <a:rPr lang="en-US" dirty="0">
                <a:latin typeface="+mn-lt"/>
              </a:rPr>
              <a:t>  </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r>
              <a:rPr lang="en-US" b="1" dirty="0">
                <a:latin typeface="+mn-lt"/>
              </a:rPr>
              <a:t>Read question: </a:t>
            </a:r>
            <a:r>
              <a:rPr lang="en-US" dirty="0">
                <a:latin typeface="+mn-lt"/>
              </a:rPr>
              <a:t>While the poll is up, please answer this question….what types of local food do you currently purchase? You can click on more than one type of food. Please take your time to answer. Are you buying fruits and vegetables? Is anyone out there buying grains? We know you are buying milk, so maybe this truly is your first step to local procurement! Chef Cyndie, I can think of a wonderful local food in Virginia - I wonder if anyone is buying local fish?</a:t>
            </a:r>
            <a:endParaRPr dirty="0">
              <a:latin typeface="+mn-lt"/>
            </a:endParaRPr>
          </a:p>
          <a:p>
            <a:pPr marL="0" lvl="0" indent="0" algn="l" rtl="0">
              <a:lnSpc>
                <a:spcPct val="100000"/>
              </a:lnSpc>
              <a:spcBef>
                <a:spcPts val="0"/>
              </a:spcBef>
              <a:spcAft>
                <a:spcPts val="0"/>
              </a:spcAft>
              <a:buSzPts val="1400"/>
              <a:buNone/>
            </a:pPr>
            <a:r>
              <a:rPr lang="en-US" dirty="0">
                <a:latin typeface="+mn-lt"/>
              </a:rPr>
              <a:t> </a:t>
            </a:r>
            <a:endParaRPr dirty="0">
              <a:latin typeface="+mn-lt"/>
            </a:endParaRPr>
          </a:p>
          <a:p>
            <a:pPr marL="0" lvl="0" indent="0" algn="l" rtl="0">
              <a:lnSpc>
                <a:spcPct val="100000"/>
              </a:lnSpc>
              <a:spcBef>
                <a:spcPts val="0"/>
              </a:spcBef>
              <a:spcAft>
                <a:spcPts val="0"/>
              </a:spcAft>
              <a:buSzPts val="1400"/>
              <a:buNone/>
            </a:pPr>
            <a:r>
              <a:rPr lang="en-US" b="1" dirty="0">
                <a:latin typeface="+mn-lt"/>
              </a:rPr>
              <a:t>SAY: </a:t>
            </a:r>
            <a:r>
              <a:rPr lang="en-US" dirty="0">
                <a:latin typeface="+mn-lt"/>
              </a:rPr>
              <a:t>As the responses come in, let’s take another look at this extensive list. As you can see, there are many opportunities for local purchases. We really are interested to see how much local purchasing occurs in your divisions!</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r>
              <a:rPr lang="en-US" b="1" dirty="0">
                <a:latin typeface="+mn-lt"/>
              </a:rPr>
              <a:t>Do: </a:t>
            </a:r>
            <a:r>
              <a:rPr lang="en-US" dirty="0">
                <a:latin typeface="+mn-lt"/>
              </a:rPr>
              <a:t>Review numbers/percentages from each category, and comment accordingly. (note: if someone mentions fish, please make a big deal out of it!)</a:t>
            </a:r>
            <a:endParaRPr dirty="0">
              <a:latin typeface="+mn-lt"/>
            </a:endParaRPr>
          </a:p>
        </p:txBody>
      </p:sp>
      <p:sp>
        <p:nvSpPr>
          <p:cNvPr id="198" name="Google Shape;19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As we mentioned, many school divisions start their adventure into local food purchases with locally grown fruits and vegetables, but  local procurement is definitely not limited to produce. </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r>
              <a:rPr lang="en-US" dirty="0">
                <a:latin typeface="+mn-lt"/>
              </a:rPr>
              <a:t>Some divisions have incorporated local proteins, including beef, chicken, and cheese, as well as locally produced whole grain items. For example, Pulaski County, and other divisions in Virginia, have been sourcing local beef from area ranchers. </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r>
              <a:rPr lang="en-US" dirty="0">
                <a:latin typeface="+mn-lt"/>
              </a:rPr>
              <a:t>Other divisions purchase pre-made foods from local manufacturers, such as Prince William County, who purchases delicious local tortilla chips. </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endParaRPr dirty="0">
              <a:latin typeface="+mn-lt"/>
            </a:endParaRPr>
          </a:p>
        </p:txBody>
      </p:sp>
      <p:sp>
        <p:nvSpPr>
          <p:cNvPr id="210" name="Google Shape;21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Let’s take a moment once again to hear from you. The poll question was an overview of the types of foods purchased locally. Now, let’s weed out (pun intended!) the specifics. We just provided a few examples of local food purchasing practices, but would like to know more about who and where you purchase your local food from. </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r>
              <a:rPr lang="en-US" dirty="0">
                <a:latin typeface="+mn-lt"/>
              </a:rPr>
              <a:t>Please go to the Chat Box and share your local food purchase information. Write in your division name, the foods purchased, and where you procure the foods, so that you can share with neighboring divisions. Let’s really take this opportunity to learn from each other! </a:t>
            </a:r>
            <a:endParaRPr dirty="0">
              <a:latin typeface="+mn-lt"/>
            </a:endParaRPr>
          </a:p>
          <a:p>
            <a:pPr marL="0" lvl="0" indent="0" algn="l" rtl="0">
              <a:lnSpc>
                <a:spcPct val="100000"/>
              </a:lnSpc>
              <a:spcBef>
                <a:spcPts val="0"/>
              </a:spcBef>
              <a:spcAft>
                <a:spcPts val="0"/>
              </a:spcAft>
              <a:buSzPts val="1400"/>
              <a:buNone/>
            </a:pPr>
            <a:r>
              <a:rPr lang="en-US" dirty="0">
                <a:latin typeface="+mn-lt"/>
              </a:rPr>
              <a:t>DO: Make a big deal about the local purchases.</a:t>
            </a:r>
            <a:endParaRPr dirty="0">
              <a:latin typeface="+mn-lt"/>
            </a:endParaRPr>
          </a:p>
          <a:p>
            <a:pPr marL="0" lvl="0" indent="0" algn="l" rtl="0">
              <a:lnSpc>
                <a:spcPct val="100000"/>
              </a:lnSpc>
              <a:spcBef>
                <a:spcPts val="0"/>
              </a:spcBef>
              <a:spcAft>
                <a:spcPts val="0"/>
              </a:spcAft>
              <a:buSzPts val="1400"/>
              <a:buNone/>
            </a:pPr>
            <a:r>
              <a:rPr lang="en-US" dirty="0">
                <a:latin typeface="+mn-lt"/>
              </a:rPr>
              <a:t>SAY: We will share the chat box responses as a pdf after the webinar.</a:t>
            </a:r>
            <a:endParaRPr dirty="0">
              <a:latin typeface="+mn-lt"/>
            </a:endParaRPr>
          </a:p>
        </p:txBody>
      </p:sp>
      <p:sp>
        <p:nvSpPr>
          <p:cNvPr id="221" name="Google Shape;22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latin typeface="+mn-lt"/>
              </a:rPr>
              <a:t>SAY: </a:t>
            </a:r>
            <a:r>
              <a:rPr lang="en-US" dirty="0">
                <a:latin typeface="+mn-lt"/>
              </a:rPr>
              <a:t>Next, let’s dig in to how to get started or how to expand. Dig in, get it? Over the last few years, the benefits of local food purchasing has been widely discussed,  such as supporting the local economy, nutritional benefits, and our customers desire to know where their food comes from. Some of you may be asking, “This all sounds great, but how do I get started?” or, “I procure some items locally, but I am very interested in expanding local sources.” As you know, the local food movement is big in Virginia and is supported by the Virginia Food for Virginia Kids initiative. Just think about the local restaurants and well-known chefs who use, and praise, local foods. We can do the same!</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Clr>
                <a:schemeClr val="dk1"/>
              </a:buClr>
              <a:buSzPts val="1400"/>
              <a:buFont typeface="Arial"/>
              <a:buNone/>
            </a:pPr>
            <a:r>
              <a:rPr lang="en-US" dirty="0">
                <a:latin typeface="+mn-lt"/>
              </a:rPr>
              <a:t>States with year-round growing seasons like Arizona, California, and Florida with growing and harvesting seasons that closely mirror school calendars, are hotbeds, if you will, of Farm to School produce and the opportunity to purchase local foods. However, Virginia does not have the same harvesting and growing seasons, but much further up the map of the United States, Vermont has one of the most successful and sustainable Farm to School programs in the country! How do they do it? They plan, communicate, and utilize greenhouses and hoop houses to grow foods they wouldn’t otherwise have access to. In other words, there is no “one size fits all” approach, rather, “find what works for you, and make it happen!”</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endParaRPr dirty="0">
              <a:latin typeface="+mn-lt"/>
            </a:endParaRPr>
          </a:p>
        </p:txBody>
      </p:sp>
      <p:sp>
        <p:nvSpPr>
          <p:cNvPr id="236" name="Google Shape;23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The very best place to determine how to use local foods in your school nutrition program starts with a review of your current menu. What are you already serving that could be purchased locally? </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r>
              <a:rPr lang="en-US" dirty="0">
                <a:latin typeface="+mn-lt"/>
              </a:rPr>
              <a:t>As divisions start to purchase locally and see the benefits, they tend to expand the procurement of local items to include foods for center of the plate main dishes, and sides. Existing recipes can be used to maximize locally procured foods. Recipes can be modified based on availability or seasonality of foods, such as using fresh Virginia apples instead of canned apples for Apple Crisp, as the slide suggests, or increasing culturally inclusive foods, such as a delicious Pico de Gallo. The FFVP is a fantastic way to introduce students to locally grown produce.  Again, all food categories can be procured locally, depending on the availability of foods in your area! </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r>
              <a:rPr lang="en-US" dirty="0">
                <a:latin typeface="+mn-lt"/>
              </a:rPr>
              <a:t>You might also start to see some very interesting patterns, such as the impact of seasonal availability on food prices. Does it make sense to menu watermelon in December, or strawberries in October? No, it really doesn’t – not from a price perspective, or a seasonal availability standpoint. Buying local increases your awareness of what food is available, and when it’s available at the best quality and price. </a:t>
            </a:r>
          </a:p>
          <a:p>
            <a:pPr marL="0" lvl="0" indent="0" algn="l" rtl="0">
              <a:lnSpc>
                <a:spcPct val="100000"/>
              </a:lnSpc>
              <a:spcBef>
                <a:spcPts val="0"/>
              </a:spcBef>
              <a:spcAft>
                <a:spcPts val="0"/>
              </a:spcAft>
              <a:buSzPts val="1400"/>
              <a:buNone/>
            </a:pPr>
            <a:endParaRPr lang="en-US" b="1" dirty="0">
              <a:latin typeface="+mn-lt"/>
            </a:endParaRPr>
          </a:p>
          <a:p>
            <a:pPr marL="0" lvl="0" indent="0" algn="l" rtl="0">
              <a:lnSpc>
                <a:spcPct val="100000"/>
              </a:lnSpc>
              <a:spcBef>
                <a:spcPts val="0"/>
              </a:spcBef>
              <a:spcAft>
                <a:spcPts val="0"/>
              </a:spcAft>
              <a:buSzPts val="1400"/>
              <a:buNone/>
            </a:pPr>
            <a:r>
              <a:rPr lang="en-US" b="0" dirty="0">
                <a:latin typeface="+mn-lt"/>
              </a:rPr>
              <a:t>Pictured:</a:t>
            </a:r>
            <a:r>
              <a:rPr lang="en-US" b="0" baseline="0" dirty="0">
                <a:latin typeface="+mn-lt"/>
              </a:rPr>
              <a:t> Spicy beef nachos (local beef) and fresh </a:t>
            </a:r>
            <a:r>
              <a:rPr lang="en-US" b="0" baseline="0" dirty="0" err="1">
                <a:latin typeface="+mn-lt"/>
              </a:rPr>
              <a:t>pico</a:t>
            </a:r>
            <a:r>
              <a:rPr lang="en-US" b="0" baseline="0" dirty="0">
                <a:latin typeface="+mn-lt"/>
              </a:rPr>
              <a:t> de </a:t>
            </a:r>
            <a:r>
              <a:rPr lang="en-US" b="0" baseline="0" dirty="0" err="1">
                <a:latin typeface="+mn-lt"/>
              </a:rPr>
              <a:t>gallo</a:t>
            </a:r>
            <a:r>
              <a:rPr lang="en-US" b="0" baseline="0" dirty="0">
                <a:latin typeface="+mn-lt"/>
              </a:rPr>
              <a:t> (Hanover tomatoes)</a:t>
            </a:r>
            <a:endParaRPr b="0" dirty="0">
              <a:latin typeface="+mn-lt"/>
            </a:endParaRPr>
          </a:p>
        </p:txBody>
      </p:sp>
      <p:sp>
        <p:nvSpPr>
          <p:cNvPr id="247" name="Google Shape;24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a87b2c27e4_0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g2a87b2c27e4_0_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Numerous educational opportunities exist for local foods. Harvest of the Month is a great way to learn about local foods, where they are grown, and the excellent nutrition local foods provide. Taste Tests encourage students to try new foods they may be unfamiliar with. Activities, such as a Smoothie Bike, where a bike powers a blender, can be lots of fun for kids! School gardens help students REALLY learn where food comes from when kids plant and harvest their food. Extra fun activities, such as farm visits, a farmer in the classroom, or farmer guest server can easily be integrated into nutrition education. How about a Farm to School Day, where students and staff dress as farmers, with nutrition education lessons about locally grown foods? The ideas are endless! Last, but certainly not least, is Virginia Farm to School Week, which is always the first full week of October each year. So many opportunities to explore!</a:t>
            </a:r>
            <a:endParaRPr dirty="0">
              <a:latin typeface="+mn-lt"/>
            </a:endParaRPr>
          </a:p>
        </p:txBody>
      </p:sp>
      <p:sp>
        <p:nvSpPr>
          <p:cNvPr id="256" name="Google Shape;256;g2a87b2c27e4_0_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sz="1200" b="1" dirty="0">
                <a:latin typeface="+mn-lt"/>
              </a:rPr>
              <a:t>SAY: </a:t>
            </a:r>
            <a:r>
              <a:rPr lang="en-US" sz="1200" dirty="0">
                <a:latin typeface="+mn-lt"/>
              </a:rPr>
              <a:t>Based on your current menu and existing recipes, what specific foods could you incorporate to expand your local food purchases? For example, the Virginia Harvest of the Month program offers a recipe for Zesty Breakfast Potatoes that could utilize locally grown potatoes. On the screen is list of items included in the</a:t>
            </a:r>
            <a:r>
              <a:rPr lang="en-US" sz="1200" baseline="0" dirty="0">
                <a:latin typeface="+mn-lt"/>
              </a:rPr>
              <a:t> </a:t>
            </a:r>
            <a:r>
              <a:rPr lang="en-US" sz="1200" dirty="0">
                <a:latin typeface="+mn-lt"/>
              </a:rPr>
              <a:t>Virginia Seasonality Availability</a:t>
            </a:r>
            <a:r>
              <a:rPr lang="en-US" sz="1200" baseline="0" dirty="0">
                <a:latin typeface="+mn-lt"/>
              </a:rPr>
              <a:t> Calendar </a:t>
            </a:r>
            <a:r>
              <a:rPr lang="en-US" sz="1200" dirty="0">
                <a:latin typeface="+mn-lt"/>
              </a:rPr>
              <a:t>that is available on the Virginia Farm to School website. What else could you buy locally to incorporate on your Virginia January menu? Please go to the chat box and indicate your Division name and foods you could buy this month and include on your menu. Check out the Zesty Breakfast Potatoes recipe on the Virginia Harvest of the Month website. </a:t>
            </a:r>
          </a:p>
          <a:p>
            <a:pPr marL="0" indent="0"/>
            <a:endParaRPr lang="en-US" sz="1200" dirty="0">
              <a:latin typeface="+mn-lt"/>
            </a:endParaRPr>
          </a:p>
          <a:p>
            <a:pPr marL="0" indent="0"/>
            <a:r>
              <a:rPr lang="en-US" sz="1200" dirty="0">
                <a:latin typeface="+mn-lt"/>
              </a:rPr>
              <a:t>Link to Virginia</a:t>
            </a:r>
            <a:r>
              <a:rPr lang="en-US" sz="1200" baseline="0" dirty="0">
                <a:latin typeface="+mn-lt"/>
              </a:rPr>
              <a:t> Farm to School website: https://www.doe.virginia.gov/programs-services/school-operations-support-services/school-nutrition/programs-promotions-and-initiatives/virginia-farm-to-school</a:t>
            </a:r>
          </a:p>
          <a:p>
            <a:pPr marL="0" indent="0"/>
            <a:endParaRPr lang="en-US" sz="1200" dirty="0">
              <a:latin typeface="+mn-lt"/>
            </a:endParaRPr>
          </a:p>
          <a:p>
            <a:pPr marL="0" indent="0"/>
            <a:r>
              <a:rPr lang="en-US" sz="1200" b="0" dirty="0">
                <a:latin typeface="+mn-lt"/>
              </a:rPr>
              <a:t>Link to Virginia Harvest of the Month: </a:t>
            </a:r>
            <a:r>
              <a:rPr lang="en-US" sz="1200" b="0" dirty="0">
                <a:effectLst/>
                <a:latin typeface="+mn-lt"/>
              </a:rPr>
              <a:t>https://www.doe.virginia.gov/programs-services/school-operations-support-services/school-nutrition/harvest-of-the-month-program</a:t>
            </a:r>
            <a:endParaRPr lang="en-US" sz="1200" b="0" dirty="0">
              <a:latin typeface="+mn-lt"/>
            </a:endParaRPr>
          </a:p>
          <a:p>
            <a:pPr marL="0" lvl="0" indent="0" algn="l" rtl="0">
              <a:lnSpc>
                <a:spcPct val="100000"/>
              </a:lnSpc>
              <a:spcBef>
                <a:spcPts val="0"/>
              </a:spcBef>
              <a:spcAft>
                <a:spcPts val="0"/>
              </a:spcAft>
              <a:buSzPts val="1400"/>
              <a:buNone/>
            </a:pPr>
            <a:endParaRPr lang="en-US" sz="1200" dirty="0">
              <a:latin typeface="+mn-lt"/>
            </a:endParaRPr>
          </a:p>
          <a:p>
            <a:pPr marL="0" lvl="0" indent="0" algn="l" rtl="0">
              <a:lnSpc>
                <a:spcPct val="100000"/>
              </a:lnSpc>
              <a:spcBef>
                <a:spcPts val="0"/>
              </a:spcBef>
              <a:spcAft>
                <a:spcPts val="0"/>
              </a:spcAft>
              <a:buSzPts val="1400"/>
              <a:buNone/>
            </a:pPr>
            <a:endParaRPr lang="en-US" sz="1200" dirty="0">
              <a:latin typeface="+mn-lt"/>
            </a:endParaRPr>
          </a:p>
          <a:p>
            <a:endParaRPr lang="en-US" sz="1200" dirty="0">
              <a:latin typeface="+mn-lt"/>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1224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Wasn’t that easy to incorporate local on your menu? Now, how do we make the purchase? First, you plan. The planning stage is where a lot of your initial conversations will take place. These conversations could include meetings with your staff to review the menus and recipes, forecasting and establishing volume needs, and reviewing specific policies and procedures that might need to be developed or modified. Ask yourselves some questions: What is your kitchen capacity, such as available storeroom, cooler space, and do you have the kitchen equipment needed to process or cook the food? Will whole produce be accepted, or must it be minimally processed for your operation? Will you accept raw meat, or will only pre-cooked meat be allowed in your operation? Lastly, what type of staff training will be needed, if any? Planning also involves discussions with local producers and partners to determine availability. The Virginia Farm to School Toolkit includes helpful resources to get you started on building a farm to school team, addressing food safety with producers, and building the foundation for a strong farm to school program. Plans take time, but the effort pays off. </a:t>
            </a:r>
          </a:p>
          <a:p>
            <a:pPr marL="0" lvl="0" indent="0" algn="l" rtl="0">
              <a:lnSpc>
                <a:spcPct val="100000"/>
              </a:lnSpc>
              <a:spcBef>
                <a:spcPts val="0"/>
              </a:spcBef>
              <a:spcAft>
                <a:spcPts val="0"/>
              </a:spcAft>
              <a:buSzPts val="1400"/>
              <a:buNone/>
            </a:pPr>
            <a:endParaRPr lang="en-US" dirty="0">
              <a:latin typeface="+mn-lt"/>
            </a:endParaRPr>
          </a:p>
          <a:p>
            <a:pPr marL="0" marR="0" lvl="0" indent="0" algn="l" rtl="0">
              <a:lnSpc>
                <a:spcPct val="100000"/>
              </a:lnSpc>
              <a:spcBef>
                <a:spcPts val="0"/>
              </a:spcBef>
              <a:spcAft>
                <a:spcPts val="0"/>
              </a:spcAft>
              <a:buClr>
                <a:schemeClr val="dk1"/>
              </a:buClr>
              <a:buSzPts val="1200"/>
              <a:buFont typeface="Calibri"/>
              <a:buNone/>
            </a:pPr>
            <a:r>
              <a:rPr lang="en-US" dirty="0">
                <a:latin typeface="+mn-lt"/>
              </a:rPr>
              <a:t>Then comes the purchase stage. This stage is where specifications are written, </a:t>
            </a:r>
            <a:r>
              <a:rPr lang="en-US" strike="noStrike" dirty="0">
                <a:latin typeface="+mn-lt"/>
              </a:rPr>
              <a:t>bids or proposals are</a:t>
            </a:r>
            <a:r>
              <a:rPr lang="en-US" dirty="0">
                <a:latin typeface="+mn-lt"/>
              </a:rPr>
              <a:t> advertised and </a:t>
            </a:r>
            <a:r>
              <a:rPr lang="en-US" strike="noStrike" dirty="0">
                <a:latin typeface="+mn-lt"/>
              </a:rPr>
              <a:t>received from qualified</a:t>
            </a:r>
            <a:r>
              <a:rPr lang="en-US" dirty="0">
                <a:latin typeface="+mn-lt"/>
              </a:rPr>
              <a:t> </a:t>
            </a:r>
            <a:r>
              <a:rPr lang="en-US" strike="noStrike" dirty="0">
                <a:latin typeface="+mn-lt"/>
              </a:rPr>
              <a:t>suppliers</a:t>
            </a:r>
            <a:r>
              <a:rPr lang="en-US" dirty="0">
                <a:latin typeface="+mn-lt"/>
              </a:rPr>
              <a:t>, and business practices such as how invoices are issued and payment schedules are communicated to potential partners. (note, we cover more in the next few slides)</a:t>
            </a:r>
          </a:p>
          <a:p>
            <a:pPr marL="0" lvl="0" indent="0" algn="l" rtl="0">
              <a:lnSpc>
                <a:spcPct val="100000"/>
              </a:lnSpc>
              <a:spcBef>
                <a:spcPts val="0"/>
              </a:spcBef>
              <a:spcAft>
                <a:spcPts val="0"/>
              </a:spcAft>
              <a:buSzPts val="1400"/>
              <a:buNone/>
            </a:pPr>
            <a:endParaRPr lang="en-US" dirty="0">
              <a:latin typeface="+mn-lt"/>
            </a:endParaRPr>
          </a:p>
          <a:p>
            <a:pPr marL="0" lvl="0" indent="0" algn="l" rtl="0">
              <a:lnSpc>
                <a:spcPct val="100000"/>
              </a:lnSpc>
              <a:spcBef>
                <a:spcPts val="0"/>
              </a:spcBef>
              <a:spcAft>
                <a:spcPts val="0"/>
              </a:spcAft>
              <a:buSzPts val="1400"/>
              <a:buNone/>
            </a:pPr>
            <a:endParaRPr lang="en-US" dirty="0">
              <a:latin typeface="+mn-lt"/>
            </a:endParaRPr>
          </a:p>
          <a:p>
            <a:endParaRPr lang="en-US" dirty="0">
              <a:latin typeface="+mn-lt"/>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40487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a:latin typeface="+mn-lt"/>
                <a:ea typeface="Calibri" panose="020F0502020204030204" pitchFamily="34" charset="0"/>
                <a:cs typeface="Calibri" panose="020F0502020204030204" pitchFamily="34" charset="0"/>
              </a:rPr>
              <a:t>SAY: </a:t>
            </a:r>
            <a:r>
              <a:rPr lang="en-US" sz="1200" dirty="0">
                <a:effectLst/>
                <a:latin typeface="+mn-lt"/>
                <a:ea typeface="Calibri" panose="020F0502020204030204" pitchFamily="34" charset="0"/>
                <a:cs typeface="Calibri" panose="020F0502020204030204" pitchFamily="34" charset="0"/>
              </a:rPr>
              <a:t>The Procurement Profile is an introduction to the school division’s purchasing requirements, including any restrictions or preferences held for products and services. The procurement profile can be in the introductory paragraph of a solicitation or can be designed as a cover sheet or as part of an RFI to increase the likelihood of receiving products that meet the minimum product requirements.</a:t>
            </a:r>
            <a:br>
              <a:rPr lang="en-US" sz="1200" dirty="0">
                <a:effectLst/>
                <a:latin typeface="+mn-lt"/>
                <a:ea typeface="Calibri" panose="020F0502020204030204" pitchFamily="34" charset="0"/>
                <a:cs typeface="Calibri" panose="020F0502020204030204" pitchFamily="34" charset="0"/>
              </a:rPr>
            </a:br>
            <a:br>
              <a:rPr lang="en-US" sz="1200" dirty="0">
                <a:effectLst/>
                <a:latin typeface="+mn-lt"/>
                <a:ea typeface="Calibri" panose="020F0502020204030204" pitchFamily="34" charset="0"/>
                <a:cs typeface="Calibri" panose="020F0502020204030204" pitchFamily="34" charset="0"/>
              </a:rPr>
            </a:br>
            <a:r>
              <a:rPr lang="en-US" sz="1200" dirty="0">
                <a:effectLst/>
                <a:latin typeface="+mn-lt"/>
                <a:ea typeface="Calibri" panose="020F0502020204030204" pitchFamily="34" charset="0"/>
                <a:cs typeface="Calibri" panose="020F0502020204030204" pitchFamily="34" charset="0"/>
              </a:rPr>
              <a:t>The VDOE has a Procurement Profile template for divisions to use. As business leaders of your operation, you must be able to describe aspects of your operating budget, purchased food budget, and the food cost per meal by category, such as entree, fruit, vegetables, grains and milk. It is very important to know this level of detail before asking other potential partners to do business with you. School information is also included on the profile, as well as participation data. Importantly, there is a section for you to describe your program goals, called key purchasing initiatives, which gives you the opportunity to communicate issues that are very important to you, such as giving preference to Virginia grown foods and products grown using sustainable practices. The form will also help you define delivery requirements, such as delivery sites and frequency. Communication with your potential local partners will be greatly enhanced when you get all of your program’s information together before you enter into exploratory conversations.</a:t>
            </a:r>
          </a:p>
          <a:p>
            <a:pPr marL="0" lvl="0" indent="0" algn="l" rtl="0">
              <a:lnSpc>
                <a:spcPct val="100000"/>
              </a:lnSpc>
              <a:spcBef>
                <a:spcPts val="0"/>
              </a:spcBef>
              <a:spcAft>
                <a:spcPts val="0"/>
              </a:spcAft>
              <a:buSzPts val="1400"/>
              <a:buNone/>
            </a:pPr>
            <a:endParaRPr lang="en-US" sz="1200" dirty="0">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effectLst/>
                <a:latin typeface="+mn-lt"/>
                <a:ea typeface="Calibri" panose="020F0502020204030204" pitchFamily="34" charset="0"/>
                <a:cs typeface="Calibri" panose="020F0502020204030204" pitchFamily="34" charset="0"/>
              </a:rPr>
              <a:t>Interested in learning more about Procurement Profiles? Check out </a:t>
            </a:r>
            <a:r>
              <a:rPr lang="en-US" sz="1200" dirty="0" err="1">
                <a:effectLst/>
                <a:latin typeface="+mn-lt"/>
                <a:ea typeface="Calibri" panose="020F0502020204030204" pitchFamily="34" charset="0"/>
                <a:cs typeface="Calibri" panose="020F0502020204030204" pitchFamily="34" charset="0"/>
              </a:rPr>
              <a:t>eModule</a:t>
            </a:r>
            <a:r>
              <a:rPr lang="en-US" sz="1200" dirty="0">
                <a:effectLst/>
                <a:latin typeface="+mn-lt"/>
                <a:ea typeface="Calibri" panose="020F0502020204030204" pitchFamily="34" charset="0"/>
                <a:cs typeface="Calibri" panose="020F0502020204030204" pitchFamily="34" charset="0"/>
              </a:rPr>
              <a:t> 17.2 on the VDOE Training Hub.</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dirty="0">
                <a:effectLst/>
                <a:latin typeface="+mn-lt"/>
                <a:ea typeface="Calibri" panose="020F0502020204030204" pitchFamily="34" charset="0"/>
                <a:cs typeface="Calibri" panose="020F0502020204030204" pitchFamily="34" charset="0"/>
              </a:rPr>
              <a:t>Link to VDOE-SNP Training Hub: https://vdoelearning.catalog.instructure.com/courses/vdoe-snp-training-hub</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180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i="0" dirty="0">
                <a:latin typeface="+mn-lt"/>
              </a:rPr>
              <a:t>Do: Run poll on Zoom.</a:t>
            </a:r>
            <a:endParaRPr dirty="0">
              <a:latin typeface="+mn-lt"/>
            </a:endParaRPr>
          </a:p>
          <a:p>
            <a:pPr marL="0" lvl="0" indent="0" algn="l" rtl="0">
              <a:lnSpc>
                <a:spcPct val="100000"/>
              </a:lnSpc>
              <a:spcBef>
                <a:spcPts val="0"/>
              </a:spcBef>
              <a:spcAft>
                <a:spcPts val="0"/>
              </a:spcAft>
              <a:buSzPts val="1400"/>
              <a:buNone/>
            </a:pPr>
            <a:endParaRPr b="1" i="0" dirty="0">
              <a:latin typeface="+mn-l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mn-lt"/>
              </a:rPr>
              <a:t>SAY: </a:t>
            </a:r>
            <a:r>
              <a:rPr lang="en-US" b="0" dirty="0">
                <a:latin typeface="+mn-lt"/>
              </a:rPr>
              <a:t>Take a moment to answer this question regarding the Procurement Profile. Do you have a procurement profile </a:t>
            </a:r>
            <a:r>
              <a:rPr lang="en-US" sz="1200" dirty="0">
                <a:effectLst/>
                <a:latin typeface="+mn-lt"/>
              </a:rPr>
              <a:t>that incorporates </a:t>
            </a:r>
            <a:r>
              <a:rPr lang="en-US" dirty="0">
                <a:latin typeface="+mn-lt"/>
              </a:rPr>
              <a:t>details such as school information, participation data, and specific local foods desired for your</a:t>
            </a:r>
            <a:r>
              <a:rPr lang="en-US" sz="1200" dirty="0">
                <a:effectLst/>
                <a:latin typeface="+mn-lt"/>
              </a:rPr>
              <a:t> farm to school program? Simply answer yes, no, or in progress if you are in the process of completing it. The poll results will be shared by category, not individually.</a:t>
            </a:r>
          </a:p>
          <a:p>
            <a:pPr marL="0" lvl="0" indent="0" algn="l" rtl="0">
              <a:lnSpc>
                <a:spcPct val="100000"/>
              </a:lnSpc>
              <a:spcBef>
                <a:spcPts val="0"/>
              </a:spcBef>
              <a:spcAft>
                <a:spcPts val="0"/>
              </a:spcAft>
              <a:buSzPts val="1400"/>
              <a:buNone/>
            </a:pPr>
            <a:endParaRPr b="0" dirty="0">
              <a:latin typeface="+mn-lt"/>
            </a:endParaRPr>
          </a:p>
        </p:txBody>
      </p:sp>
      <p:sp>
        <p:nvSpPr>
          <p:cNvPr id="198" name="Google Shape;19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extLst>
      <p:ext uri="{BB962C8B-B14F-4D97-AF65-F5344CB8AC3E}">
        <p14:creationId xmlns:p14="http://schemas.microsoft.com/office/powerpoint/2010/main" val="3059689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a87b2c27e4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g2a87b2c27e4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Let’s go back to the buying local potatoes example and walk through the 4 Ps of local procurement: planning, purchasing, preparing, and promoting stages.</a:t>
            </a:r>
            <a:endParaRPr dirty="0">
              <a:latin typeface="+mn-lt"/>
            </a:endParaRPr>
          </a:p>
          <a:p>
            <a:pPr marL="0" lvl="0" indent="0" algn="l" rtl="0">
              <a:lnSpc>
                <a:spcPct val="100000"/>
              </a:lnSpc>
              <a:spcBef>
                <a:spcPts val="0"/>
              </a:spcBef>
              <a:spcAft>
                <a:spcPts val="0"/>
              </a:spcAft>
              <a:buSzPts val="1400"/>
              <a:buNone/>
            </a:pPr>
            <a:r>
              <a:rPr lang="en-US" dirty="0">
                <a:latin typeface="+mn-lt"/>
              </a:rPr>
              <a:t>Let’s start with planning. Take a look at the important information to consider during the planning stage.</a:t>
            </a:r>
            <a:endParaRPr dirty="0">
              <a:latin typeface="+mn-lt"/>
            </a:endParaRPr>
          </a:p>
          <a:p>
            <a:pPr marL="0" lvl="0" indent="0" algn="l" rtl="0">
              <a:lnSpc>
                <a:spcPct val="100000"/>
              </a:lnSpc>
              <a:spcBef>
                <a:spcPts val="0"/>
              </a:spcBef>
              <a:spcAft>
                <a:spcPts val="0"/>
              </a:spcAft>
              <a:buSzPts val="1400"/>
              <a:buNone/>
            </a:pPr>
            <a:r>
              <a:rPr lang="en-US" b="1" dirty="0">
                <a:latin typeface="+mn-lt"/>
              </a:rPr>
              <a:t>SAY: </a:t>
            </a:r>
            <a:r>
              <a:rPr lang="en-US" dirty="0">
                <a:latin typeface="+mn-lt"/>
              </a:rPr>
              <a:t>(from slide)</a:t>
            </a:r>
            <a:endParaRPr dirty="0">
              <a:latin typeface="+mn-lt"/>
            </a:endParaRPr>
          </a:p>
          <a:p>
            <a:pPr marL="457200" lvl="0" indent="-304800" algn="l" rtl="0">
              <a:lnSpc>
                <a:spcPct val="90000"/>
              </a:lnSpc>
              <a:spcBef>
                <a:spcPts val="1000"/>
              </a:spcBef>
              <a:spcAft>
                <a:spcPts val="0"/>
              </a:spcAft>
              <a:buClr>
                <a:schemeClr val="dk1"/>
              </a:buClr>
              <a:buSzPts val="1200"/>
              <a:buChar char="•"/>
            </a:pPr>
            <a:r>
              <a:rPr lang="en-US" dirty="0">
                <a:latin typeface="+mn-lt"/>
              </a:rPr>
              <a:t>Let’s start with the Procurement Profile to get all of your important information in one place. </a:t>
            </a:r>
            <a:endParaRPr dirty="0">
              <a:latin typeface="+mn-lt"/>
            </a:endParaRPr>
          </a:p>
          <a:p>
            <a:pPr marL="457200" lvl="0" indent="-304800" algn="l" rtl="0">
              <a:lnSpc>
                <a:spcPct val="90000"/>
              </a:lnSpc>
              <a:spcBef>
                <a:spcPts val="0"/>
              </a:spcBef>
              <a:spcAft>
                <a:spcPts val="0"/>
              </a:spcAft>
              <a:buClr>
                <a:schemeClr val="dk1"/>
              </a:buClr>
              <a:buSzPts val="1200"/>
              <a:buChar char="•"/>
            </a:pPr>
            <a:r>
              <a:rPr lang="en-US" dirty="0">
                <a:latin typeface="+mn-lt"/>
              </a:rPr>
              <a:t>Review your cycle menu and identify the local items you want to purchase. We realize that not only can we buy local potatoes for breakfast, we can use them for roasting and roasted red potato salad!</a:t>
            </a:r>
            <a:endParaRPr dirty="0">
              <a:latin typeface="+mn-lt"/>
            </a:endParaRPr>
          </a:p>
          <a:p>
            <a:pPr marL="457200" lvl="0" indent="-304800" algn="l" rtl="0">
              <a:lnSpc>
                <a:spcPct val="90000"/>
              </a:lnSpc>
              <a:spcBef>
                <a:spcPts val="0"/>
              </a:spcBef>
              <a:spcAft>
                <a:spcPts val="0"/>
              </a:spcAft>
              <a:buClr>
                <a:schemeClr val="dk1"/>
              </a:buClr>
              <a:buSzPts val="1200"/>
              <a:buChar char="•"/>
            </a:pPr>
            <a:r>
              <a:rPr lang="en-US" dirty="0">
                <a:latin typeface="+mn-lt"/>
              </a:rPr>
              <a:t>Next, you need to forecast quantities of foods you are interested in purchasing. You have to know how much you are going to need, right? And let me add, if you forecast and notify vendors of the quantity you are going to buy, then you MUST buy that amount. We have a terrible reputation for committing to quantities and leaving the vendor holding the bag, which costs vendors big money and decreases trust and the likelihood that you will pay a higher price in the long term.</a:t>
            </a:r>
            <a:endParaRPr dirty="0">
              <a:latin typeface="+mn-lt"/>
            </a:endParaRPr>
          </a:p>
          <a:p>
            <a:pPr marL="457200" lvl="0" indent="-304800" algn="l" rtl="0">
              <a:lnSpc>
                <a:spcPct val="90000"/>
              </a:lnSpc>
              <a:spcBef>
                <a:spcPts val="0"/>
              </a:spcBef>
              <a:spcAft>
                <a:spcPts val="0"/>
              </a:spcAft>
              <a:buClr>
                <a:schemeClr val="dk1"/>
              </a:buClr>
              <a:buSzPts val="1200"/>
              <a:buChar char="•"/>
            </a:pPr>
            <a:r>
              <a:rPr lang="en-US" dirty="0">
                <a:latin typeface="+mn-lt"/>
              </a:rPr>
              <a:t>Identify storage procedures, space, and any additional equipment you may need for processing and production. Be sure to keep a couple of things in mind. Always store potatoes above 55 degrees. Cold temps turn the starch to sugar and cause it to be mealy. Regarding storage procedures, space, and equipment needed - how do you plan to prepare the potatoes? If you are dicing in quantity, you need a food processor; to make wedges, you can use a Sunkist </a:t>
            </a:r>
            <a:r>
              <a:rPr lang="en-US" dirty="0" err="1">
                <a:latin typeface="+mn-lt"/>
              </a:rPr>
              <a:t>sectionizer</a:t>
            </a:r>
            <a:r>
              <a:rPr lang="en-US" dirty="0">
                <a:latin typeface="+mn-lt"/>
              </a:rPr>
              <a:t>. Also, will they be cooked in an oven, a tilt skillet, a steamer? Russet potatoes don’t steam well, but red potatoes steam like a dream.</a:t>
            </a:r>
            <a:endParaRPr dirty="0">
              <a:latin typeface="+mn-lt"/>
            </a:endParaRPr>
          </a:p>
        </p:txBody>
      </p:sp>
      <p:sp>
        <p:nvSpPr>
          <p:cNvPr id="326" name="Google Shape;326;g2a87b2c27e4_0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extLst>
      <p:ext uri="{BB962C8B-B14F-4D97-AF65-F5344CB8AC3E}">
        <p14:creationId xmlns:p14="http://schemas.microsoft.com/office/powerpoint/2010/main" val="1758256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a87b2c27e4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g2a87b2c27e4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(from slide)</a:t>
            </a:r>
            <a:endParaRPr dirty="0">
              <a:latin typeface="+mn-lt"/>
            </a:endParaRPr>
          </a:p>
          <a:p>
            <a:pPr marL="457200" lvl="0" indent="-304800" algn="l" rtl="0">
              <a:lnSpc>
                <a:spcPct val="90000"/>
              </a:lnSpc>
              <a:spcBef>
                <a:spcPts val="0"/>
              </a:spcBef>
              <a:spcAft>
                <a:spcPts val="0"/>
              </a:spcAft>
              <a:buClr>
                <a:schemeClr val="dk1"/>
              </a:buClr>
              <a:buSzPts val="1200"/>
              <a:buChar char="•"/>
            </a:pPr>
            <a:r>
              <a:rPr lang="en-US" dirty="0">
                <a:latin typeface="+mn-lt"/>
              </a:rPr>
              <a:t>Identify local sources - there are a number of resources available to help you identify local sources and we have put together a handout for you. The Virginia Food Market Maker can help you connect directly with local growers, buyers, processors, Farmers Markets and more. The Cooperative Extension is an amazing resource to help you find farmers in your area. And finally, there may be other organizations in your area, such as colleges or universities, hospitals, or local restaurants that have agreements with local suppliers, and may be looking for partnerships to increase their volume and buying power. </a:t>
            </a:r>
            <a:endParaRPr dirty="0">
              <a:latin typeface="+mn-lt"/>
            </a:endParaRPr>
          </a:p>
          <a:p>
            <a:pPr marL="457200" lvl="0" indent="-304800" algn="l" rtl="0">
              <a:lnSpc>
                <a:spcPct val="90000"/>
              </a:lnSpc>
              <a:spcBef>
                <a:spcPts val="0"/>
              </a:spcBef>
              <a:spcAft>
                <a:spcPts val="0"/>
              </a:spcAft>
              <a:buClr>
                <a:schemeClr val="dk1"/>
              </a:buClr>
              <a:buSzPts val="1200"/>
              <a:buChar char="•"/>
            </a:pPr>
            <a:r>
              <a:rPr lang="en-US" dirty="0">
                <a:latin typeface="+mn-lt"/>
              </a:rPr>
              <a:t>Identify distribution/transportation channels - will you be dealing directly with the producer to deliver products, or will the volume warrant the use of a distributor? Do other like-minded groups exist that you can partner with, such as a Food Hub or Cooperative of other divisions?</a:t>
            </a:r>
            <a:endParaRPr dirty="0">
              <a:latin typeface="+mn-lt"/>
            </a:endParaRPr>
          </a:p>
          <a:p>
            <a:pPr marL="457200" lvl="0" indent="-304800" algn="l" rtl="0">
              <a:lnSpc>
                <a:spcPct val="90000"/>
              </a:lnSpc>
              <a:spcBef>
                <a:spcPts val="0"/>
              </a:spcBef>
              <a:spcAft>
                <a:spcPts val="0"/>
              </a:spcAft>
              <a:buClr>
                <a:schemeClr val="dk1"/>
              </a:buClr>
              <a:buSzPts val="1200"/>
              <a:buChar char="•"/>
            </a:pPr>
            <a:r>
              <a:rPr lang="en-US" dirty="0">
                <a:latin typeface="+mn-lt"/>
              </a:rPr>
              <a:t>TASK: In your experience, and we value your input here, what information would you include in the planning stage? We specifically want to hear success stories or challenges around identifying local sources and transportation channels. Feel free to write in the chat or if it’s easier, please unmute and share so we can all learn. </a:t>
            </a:r>
          </a:p>
          <a:p>
            <a:pPr marL="152400" lvl="0" indent="0" algn="l" rtl="0">
              <a:lnSpc>
                <a:spcPct val="90000"/>
              </a:lnSpc>
              <a:spcBef>
                <a:spcPts val="0"/>
              </a:spcBef>
              <a:spcAft>
                <a:spcPts val="0"/>
              </a:spcAft>
              <a:buClr>
                <a:schemeClr val="dk1"/>
              </a:buClr>
              <a:buSzPts val="1200"/>
              <a:buNone/>
            </a:pPr>
            <a:endParaRPr lang="en-US" b="1" dirty="0">
              <a:latin typeface="+mn-lt"/>
            </a:endParaRPr>
          </a:p>
          <a:p>
            <a:pPr marL="152400" lvl="0" indent="0" algn="l" rtl="0">
              <a:lnSpc>
                <a:spcPct val="90000"/>
              </a:lnSpc>
              <a:spcBef>
                <a:spcPts val="0"/>
              </a:spcBef>
              <a:spcAft>
                <a:spcPts val="0"/>
              </a:spcAft>
              <a:buClr>
                <a:schemeClr val="dk1"/>
              </a:buClr>
              <a:buSzPts val="1200"/>
              <a:buNone/>
            </a:pPr>
            <a:r>
              <a:rPr lang="en-US" b="0" dirty="0">
                <a:latin typeface="+mn-lt"/>
              </a:rPr>
              <a:t>Link to Virginia Market Maker: https://va.foodmarketmaker.com</a:t>
            </a:r>
            <a:endParaRPr b="0" dirty="0">
              <a:latin typeface="+mn-lt"/>
            </a:endParaRPr>
          </a:p>
        </p:txBody>
      </p:sp>
      <p:sp>
        <p:nvSpPr>
          <p:cNvPr id="326" name="Google Shape;326;g2a87b2c27e4_0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ea typeface="Calibri" panose="020F0502020204030204" pitchFamily="34" charset="0"/>
                <a:cs typeface="Calibri" panose="020F0502020204030204" pitchFamily="34" charset="0"/>
              </a:rPr>
              <a:t>SAY: </a:t>
            </a:r>
            <a:r>
              <a:rPr lang="en-US" dirty="0">
                <a:latin typeface="+mn-lt"/>
                <a:ea typeface="Calibri" panose="020F0502020204030204" pitchFamily="34" charset="0"/>
                <a:cs typeface="Calibri" panose="020F0502020204030204" pitchFamily="34" charset="0"/>
              </a:rPr>
              <a:t>Using the Virginia Market Maker, look at how many local farms in the Commonwealth of Virginia grow potatoes! </a:t>
            </a:r>
            <a:endParaRPr dirty="0">
              <a:latin typeface="+mn-lt"/>
              <a:ea typeface="Calibri" panose="020F0502020204030204" pitchFamily="34" charset="0"/>
              <a:cs typeface="Calibri" panose="020F0502020204030204" pitchFamily="34" charset="0"/>
            </a:endParaRPr>
          </a:p>
        </p:txBody>
      </p:sp>
      <p:sp>
        <p:nvSpPr>
          <p:cNvPr id="336" name="Google Shape;336;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b="1" dirty="0">
                <a:latin typeface="+mn-lt"/>
              </a:rPr>
              <a:t>SAY: </a:t>
            </a:r>
            <a:r>
              <a:rPr lang="en-US" b="0" dirty="0">
                <a:latin typeface="+mn-lt"/>
              </a:rPr>
              <a:t>The next step of procurement is purchasing process.</a:t>
            </a:r>
            <a:endParaRPr lang="en-US" dirty="0">
              <a:latin typeface="+mn-lt"/>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9168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a87b2c27e4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g2a87b2c27e4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Take a look at the important information to consider during the purchasing stage. Using information from your purchasing profile, you can start to write the solicitation, including the boilerplate, which describes the expectations and requirements you have of your local producer. Examples may include information such as the number of schools, delivery windows, payment terms, food safety requirements, liability coverage insurance…essentially everything your partners need to know to agree to a contract and do business with you. Can you think of anything else you need to remember to include? ? (Write in the chat box or unmute)</a:t>
            </a:r>
            <a:endParaRPr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b="1" dirty="0">
              <a:latin typeface="Arial" panose="020B0604020202020204" pitchFamily="34" charset="0"/>
              <a:cs typeface="Arial" panose="020B0604020202020204" pitchFamily="34" charset="0"/>
            </a:endParaRPr>
          </a:p>
        </p:txBody>
      </p:sp>
      <p:sp>
        <p:nvSpPr>
          <p:cNvPr id="344" name="Google Shape;344;g2a87b2c27e4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Next, write your specification to include detailed information such as size, type/variety - Virginia grows golds, reds, Russets and whites. Reds, golds and whites have a higher moisture content and thin skins so they tend to breakdown or rot quickly. Russets are lower moisture and thicker skinned which is why you see more of them in the Winter months – they are good for storing. Also, reds are going to hold up a bit better during roasting than golds or whites. You also need to include what quality, condition you will accept – as an option, you may use U.S. Grade Standards which are available on the USDA Agricultural Marketing Service – AMS website. Other requirements include cleaned and/or trimmed expectations, type of packing, size of container, weight of container, i.e., 25 versus 50 </a:t>
            </a:r>
            <a:r>
              <a:rPr lang="en-US" dirty="0" err="1">
                <a:latin typeface="Arial" panose="020B0604020202020204" pitchFamily="34" charset="0"/>
                <a:cs typeface="Arial" panose="020B0604020202020204" pitchFamily="34" charset="0"/>
              </a:rPr>
              <a:t>lb</a:t>
            </a:r>
            <a:r>
              <a:rPr lang="en-US" dirty="0">
                <a:latin typeface="Arial" panose="020B0604020202020204" pitchFamily="34" charset="0"/>
                <a:cs typeface="Arial" panose="020B0604020202020204" pitchFamily="34" charset="0"/>
              </a:rPr>
              <a:t> cardboard box), and food safety practices. Chef Cyndie will cover on-farm food safety shortly.  Write in the chat box if you know the difference between Quality defects and Condition defects. Answer: quality defects are those that happen on the farm; condition defects are those that occur during shipping and storage. For example, a growth scar is a quality defect; decay is a condition defect. You as the buyer have to decide what you will and will not accept.  The USDA’s Procuring Local Food for Child Nutrition Handbook dives into building strong product specifications to get the items you need for your program.</a:t>
            </a:r>
            <a:endParaRPr dirty="0">
              <a:latin typeface="Arial" panose="020B0604020202020204" pitchFamily="34" charset="0"/>
              <a:cs typeface="Arial" panose="020B0604020202020204" pitchFamily="34" charset="0"/>
            </a:endParaRPr>
          </a:p>
        </p:txBody>
      </p:sp>
      <p:sp>
        <p:nvSpPr>
          <p:cNvPr id="353" name="Google Shape;35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 few words about procurement methods. Most importantly, your procurement methods must comply with federal, state, and local thresholds, whichever is the most restrictive. Micro-purchases allow a division to purchase in amounts of up to $10,000 or the threshold established by the locality if the amount is lower. For a small division, this might provide an opportunity to purchase multiple times from the same supplier but may only allow one or two purchases for a large division. Once the micro-purchase maximum of $10,000 is reached, purchases of up to $200,000 can be made under the Simplified Acquisition Threshold. Once the $200,000 limit is reached, a sealed bid or Request for Proposal must be issued.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3110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Divisions may also apply geographic preference. For more information on how to use geographic preference and step-by-step local purchasing guidance, please refer to the Virginia Farm to School Toolkit. The Virginia Department of Education, Office of School Nutrition Programs team is available to answer any questions you have related to procurement methods. Also, the Virginia Farm to School Toolkit has a chapter on Local Procurement. It is legal to factor in a geographic preference, which allows a point system for award determination for local food items that might be more expensive under a Request for Proposal.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85208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a87b2c27e4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g2a87b2c27e4_0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The communication of how your division does business may be new to some of your suppliers. Things we take for granted may be unknown to your potential local partners, such as the school calendar with early release and holidays indicated, a copy of the cycle menu, and school-specific delivery requirements, such as the surrounding parking lots are at times used as recess space. </a:t>
            </a:r>
            <a:endParaRPr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Solicitations must be advertised, received and evaluated before awarding the contract. Once the contract is awarded, the critical step of managing and monitoring procurement must occur. A big reminder is that this entire process is circular. Something you may have addressed in the planning stage may need to be addressed or modified in the purchasing stage. Be sure to ask your supplier if they have any questions about the contract before making an award to avoid misunderstandings.</a:t>
            </a:r>
            <a:endParaRPr dirty="0">
              <a:latin typeface="Arial" panose="020B0604020202020204" pitchFamily="34" charset="0"/>
              <a:cs typeface="Arial" panose="020B0604020202020204" pitchFamily="34" charset="0"/>
            </a:endParaRPr>
          </a:p>
          <a:p>
            <a:pPr marL="457200" lvl="0" indent="-304800" algn="l" rtl="0">
              <a:lnSpc>
                <a:spcPct val="90000"/>
              </a:lnSpc>
              <a:spcBef>
                <a:spcPts val="1000"/>
              </a:spcBef>
              <a:spcAft>
                <a:spcPts val="0"/>
              </a:spcAft>
              <a:buClr>
                <a:schemeClr val="dk1"/>
              </a:buClr>
              <a:buSzPts val="1200"/>
              <a:buChar char="•"/>
            </a:pPr>
            <a:r>
              <a:rPr lang="en-US" dirty="0">
                <a:latin typeface="Arial" panose="020B0604020202020204" pitchFamily="34" charset="0"/>
                <a:cs typeface="Arial" panose="020B0604020202020204" pitchFamily="34" charset="0"/>
              </a:rPr>
              <a:t>TASK: Is there anything else you can think of that we need to include in the purchasing stage? (Write in the chat box or unmute)</a:t>
            </a:r>
            <a:endParaRPr dirty="0">
              <a:latin typeface="Arial" panose="020B0604020202020204" pitchFamily="34" charset="0"/>
              <a:cs typeface="Arial" panose="020B0604020202020204" pitchFamily="34" charset="0"/>
            </a:endParaRPr>
          </a:p>
        </p:txBody>
      </p:sp>
      <p:sp>
        <p:nvSpPr>
          <p:cNvPr id="389" name="Google Shape;389;g2a87b2c27e4_0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b="1" dirty="0">
                <a:latin typeface="+mn-lt"/>
              </a:rPr>
              <a:t>SAY: </a:t>
            </a:r>
            <a:r>
              <a:rPr lang="en-US" b="0" dirty="0">
                <a:latin typeface="+mn-lt"/>
              </a:rPr>
              <a:t>The next step is preparing. </a:t>
            </a:r>
            <a:r>
              <a:rPr lang="en-US" dirty="0">
                <a:latin typeface="+mn-lt"/>
              </a:rPr>
              <a:t>During the preparation stage, you’ll want to prepare your staff and operations for the new products. There might be additional equipment that is needed, or specific delivery needs. All of these conversations should build on the discussions you had during the planning stage as determinations must be made before you can proceed. In addition to preparing your staff and facilities, you’ll need to prepare the actual local food! Lastly, you’ll want to promote your program to your students and the broader school community. This includes getting the word out about local food items, such as highlighting them on the menu, on social media, or through press releases. To get students excited, consider promoting your program through taste tests or special events. Promotion can help increase student participation and perception, and it can also let other partners in the area know you are open to purchasing local food. The VDOE-SNP encourages divisions to include #Vafarmtoschool on social media posts to help with cross promotion. Divisions are also welcome to use the Virginia Farm to School logo in their promotions.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8235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a87b2c27e4_1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g2a87b2c27e4_1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In preparing to use the local product, your recipes may need to be created or modified such as stressing the importance of removing soil with a veggie brush. Be sure to confirm the recipe and portion yield and portion tool, and test for quality holding times and temps. Your staff may need additional training. Pictures of the finished product and/or a video of preparation techniques are great tools to share with staff. Any considerations that arose during the planning stage should be reviewed one last time before introducing the food item. </a:t>
            </a:r>
            <a:endParaRPr dirty="0">
              <a:latin typeface="+mn-lt"/>
            </a:endParaRPr>
          </a:p>
          <a:p>
            <a:pPr marL="457200" lvl="0" indent="-304800" algn="l" rtl="0">
              <a:lnSpc>
                <a:spcPct val="90000"/>
              </a:lnSpc>
              <a:spcBef>
                <a:spcPts val="1000"/>
              </a:spcBef>
              <a:spcAft>
                <a:spcPts val="0"/>
              </a:spcAft>
              <a:buClr>
                <a:schemeClr val="dk1"/>
              </a:buClr>
              <a:buSzPts val="1200"/>
              <a:buChar char="•"/>
            </a:pPr>
            <a:r>
              <a:rPr lang="en-US" dirty="0">
                <a:latin typeface="+mn-lt"/>
              </a:rPr>
              <a:t>TASK: Is there anything else you can think of that we need to include in the preparing stage? (Write in the chat box or unmute)</a:t>
            </a:r>
            <a:endParaRPr dirty="0">
              <a:latin typeface="+mn-lt"/>
            </a:endParaRPr>
          </a:p>
          <a:p>
            <a:pPr marL="0" lvl="0" indent="0" algn="l" rtl="0">
              <a:lnSpc>
                <a:spcPct val="100000"/>
              </a:lnSpc>
              <a:spcBef>
                <a:spcPts val="0"/>
              </a:spcBef>
              <a:spcAft>
                <a:spcPts val="0"/>
              </a:spcAft>
              <a:buSzPts val="1400"/>
              <a:buNone/>
            </a:pPr>
            <a:endParaRPr dirty="0">
              <a:latin typeface="+mn-lt"/>
            </a:endParaRPr>
          </a:p>
        </p:txBody>
      </p:sp>
      <p:sp>
        <p:nvSpPr>
          <p:cNvPr id="399" name="Google Shape;399;g2a87b2c27e4_1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b="1" dirty="0">
                <a:latin typeface="+mj-lt"/>
              </a:rPr>
              <a:t>SAY: </a:t>
            </a:r>
            <a:r>
              <a:rPr lang="en-US" dirty="0">
                <a:latin typeface="+mj-lt"/>
              </a:rPr>
              <a:t>The last step in the process is to promote local procurement.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4161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a87b2c27e4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g2a87b2c27e4_0_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Promotion of your locally sourced product is the last, and very important step in this process. Product promotion that fails to advertise all of the work you accomplished from planning to preparing makes your efforts futile. You need to get the word out about local food purchases with strategies such as highlighting them on the menu, on social media, or through press releases. To get students excited, consider promoting your program through taste tests or special events. Promotion can help increase student participation and perception, and it can also let other partners in the area know you are open to purchasing local food. The VDOE-SNP encourages divisions to include #Vafarmtoschool on social media posts to help with cross promotion. Divisions are also welcome to use the Virginia Farm to School logo in their promotions.</a:t>
            </a:r>
            <a:endParaRPr dirty="0">
              <a:latin typeface="+mn-lt"/>
            </a:endParaRPr>
          </a:p>
          <a:p>
            <a:pPr marL="0" lvl="0" indent="0" algn="l" rtl="0">
              <a:lnSpc>
                <a:spcPct val="100000"/>
              </a:lnSpc>
              <a:spcBef>
                <a:spcPts val="0"/>
              </a:spcBef>
              <a:spcAft>
                <a:spcPts val="0"/>
              </a:spcAft>
              <a:buSzPts val="1400"/>
              <a:buNone/>
            </a:pPr>
            <a:endParaRPr dirty="0">
              <a:latin typeface="+mn-lt"/>
            </a:endParaRPr>
          </a:p>
          <a:p>
            <a:pPr marL="0" lvl="0" indent="0" algn="l" rtl="0">
              <a:lnSpc>
                <a:spcPct val="100000"/>
              </a:lnSpc>
              <a:spcBef>
                <a:spcPts val="0"/>
              </a:spcBef>
              <a:spcAft>
                <a:spcPts val="0"/>
              </a:spcAft>
              <a:buSzPts val="1400"/>
              <a:buNone/>
            </a:pPr>
            <a:r>
              <a:rPr lang="en-US" dirty="0">
                <a:latin typeface="+mn-lt"/>
              </a:rPr>
              <a:t>TASK: Is there anything else you can think of that we need to include in the promotion stage? (Write in the chat box or unmute)</a:t>
            </a:r>
            <a:endParaRPr dirty="0">
              <a:latin typeface="+mn-lt"/>
            </a:endParaRPr>
          </a:p>
        </p:txBody>
      </p:sp>
      <p:sp>
        <p:nvSpPr>
          <p:cNvPr id="409" name="Google Shape;409;g2a87b2c27e4_0_1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An overall theme is that the food items procured must align with the needs of your program, as you have outlined on the Procurement Profile. Making sure that details of your program are well described and specifications are clearly written will help streamline your local food procurement, allowing you to buy the right products, at the right price. </a:t>
            </a:r>
            <a:endParaRPr b="1" dirty="0">
              <a:latin typeface="+mn-lt"/>
            </a:endParaRPr>
          </a:p>
          <a:p>
            <a:pPr marL="0" lvl="0" indent="0" algn="l" rtl="0">
              <a:lnSpc>
                <a:spcPct val="100000"/>
              </a:lnSpc>
              <a:spcBef>
                <a:spcPts val="0"/>
              </a:spcBef>
              <a:spcAft>
                <a:spcPts val="0"/>
              </a:spcAft>
              <a:buSzPts val="1400"/>
              <a:buNone/>
            </a:pPr>
            <a:endParaRPr b="1" dirty="0">
              <a:latin typeface="+mn-lt"/>
            </a:endParaRPr>
          </a:p>
          <a:p>
            <a:pPr marL="0" lvl="0" indent="0" algn="l" rtl="0">
              <a:lnSpc>
                <a:spcPct val="100000"/>
              </a:lnSpc>
              <a:spcBef>
                <a:spcPts val="0"/>
              </a:spcBef>
              <a:spcAft>
                <a:spcPts val="0"/>
              </a:spcAft>
              <a:buSzPts val="1400"/>
              <a:buNone/>
            </a:pPr>
            <a:r>
              <a:rPr lang="en-US" b="0" dirty="0">
                <a:latin typeface="+mn-lt"/>
              </a:rPr>
              <a:t>We have discussed a number of important issues that affect local food purchasing.  Chef Cyndie will now take over the webinar and talk about food safety considerations when buying local.</a:t>
            </a:r>
            <a:endParaRPr dirty="0">
              <a:latin typeface="+mn-lt"/>
            </a:endParaRPr>
          </a:p>
          <a:p>
            <a:pPr marL="0" lvl="0" indent="0" algn="l" rtl="0">
              <a:lnSpc>
                <a:spcPct val="100000"/>
              </a:lnSpc>
              <a:spcBef>
                <a:spcPts val="0"/>
              </a:spcBef>
              <a:spcAft>
                <a:spcPts val="0"/>
              </a:spcAft>
              <a:buSzPts val="1400"/>
              <a:buNone/>
            </a:pPr>
            <a:endParaRPr dirty="0">
              <a:latin typeface="+mn-lt"/>
            </a:endParaRPr>
          </a:p>
        </p:txBody>
      </p:sp>
      <p:sp>
        <p:nvSpPr>
          <p:cNvPr id="423" name="Google Shape;423;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Beverly! Next up, Food Safety From the Farm to your back door! Ensuring the foods we serve in school are grown, processed, transported, received, prepared, cooked, held and served safely is not only the right thing to do to protect our children and customers from harm, it’s part of the due diligence of a smart buyer and operator to protect yourself and the organization. No matter the source, it’s the responsibility of the buyer to ensure and document food safety practices in the case of a foodborne illness outbreak or recall. That said, you should not be afraid to purchase food direct from the farm. These are the same sources our country is relying on to provide food for our family tables.  Growers and processors today are much more food safety savvy than you may realize. We have all learned so much from the past. Take the 2006 spinach outbreak of E.coli. The most tragic is three people lost their lives. For the growers - Not only did the farms that produced the spinach lose, but the entire industry was destroyed – no one ate spinach in any form. Frankly, that ONE incident is the reason we have the leafy greens food safety rules today. So let’s take a look at how our industry has changed for the better to alleviate any hesitation you may have when buying directly from the farm.</a:t>
            </a:r>
          </a:p>
          <a:p>
            <a:pPr marL="0" lvl="0" indent="0" algn="l" rtl="0">
              <a:lnSpc>
                <a:spcPct val="100000"/>
              </a:lnSpc>
              <a:spcBef>
                <a:spcPts val="0"/>
              </a:spcBef>
              <a:spcAft>
                <a:spcPts val="0"/>
              </a:spcAft>
              <a:buSzPts val="1400"/>
              <a:buNone/>
            </a:pPr>
            <a:endParaRPr lang="en-US"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Pictured: Prince William County locally</a:t>
            </a:r>
            <a:r>
              <a:rPr lang="en-US" baseline="0" dirty="0">
                <a:latin typeface="Arial" panose="020B0604020202020204" pitchFamily="34" charset="0"/>
                <a:cs typeface="Arial" panose="020B0604020202020204" pitchFamily="34" charset="0"/>
              </a:rPr>
              <a:t> grown hydroponic greens</a:t>
            </a:r>
            <a:endParaRPr dirty="0">
              <a:latin typeface="Arial" panose="020B0604020202020204" pitchFamily="34" charset="0"/>
              <a:cs typeface="Arial" panose="020B0604020202020204" pitchFamily="34" charset="0"/>
            </a:endParaRPr>
          </a:p>
        </p:txBody>
      </p:sp>
      <p:sp>
        <p:nvSpPr>
          <p:cNvPr id="433" name="Google Shape;43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latin typeface="+mn-lt"/>
              </a:rPr>
              <a:t>SAY: </a:t>
            </a:r>
            <a:r>
              <a:rPr lang="en-US" dirty="0">
                <a:latin typeface="+mn-lt"/>
              </a:rPr>
              <a:t>Since 2011, FSMA and the Produce Safety Rule has strengthened food safety standards for growers, processors, distributors and shippers through Good Agricultural Practices and Good Handling Practices. There are exceptions for very small farms who sell less than about $25K a year. The final rule was published Nov. of 2022. Please note that some produce items are exempt from the regulations due to either not a common cause of foodborne illness or typically eaten cooked such as potatoes and sweet potatoes! The regulations are mandatory for some organizations especially those who process fruits and vegetables into ready to eat products like baby carrots.</a:t>
            </a:r>
          </a:p>
        </p:txBody>
      </p:sp>
      <p:sp>
        <p:nvSpPr>
          <p:cNvPr id="444" name="Google Shape;44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Good Agricultural Practices and Good Handling Practices are the proactive steps taken to reduce or mitigate foodborne illness risks. Sound familiar? It should…Remember your HACCP training? We do a hazard analysis or risk assessment to identify where something can go wrong in our kitchens. GAPS and GHPs apply this same principle to food safety areas for growers, shippers, and vendors. Today, we will focus on GAPs and GHPs on the farm in five specific areas: water, soil, humans, animals, and tools and equipment. </a:t>
            </a:r>
            <a:endParaRPr dirty="0">
              <a:latin typeface="Arial" panose="020B0604020202020204" pitchFamily="34" charset="0"/>
              <a:cs typeface="Arial" panose="020B0604020202020204" pitchFamily="34" charset="0"/>
            </a:endParaRPr>
          </a:p>
        </p:txBody>
      </p:sp>
      <p:sp>
        <p:nvSpPr>
          <p:cNvPr id="454" name="Google Shape;45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Let’s start with water because it has been the cause of more biological outbreaks than any other source. Today, a microbial water quality test is required for GAP certification. There are two sets of criteria looking for the presence of generic E.coli which can indicate fecal contamination. If water does not meet these criteria, corrective action must be taken as soon as practicable. Water used during growing activities may have a limited amount of E.coli, while post-harvest water used for cleaning must have NO detectable generic E.coli. Aren’t we glad about that?! Well water must be tested annually, and surface water must be used quarterly if used year-round or during the growing season. On the slide are two photos of surface water; one is a stream, and the other is a pond. Why would we be more concerned with surface water than well or municipal water? Write in the chat? (wait for answers) Yes, surface water is subject to contamination and varying levels of concentration. Yep, that’s my dog….I still miss her! She loved a pond.</a:t>
            </a:r>
            <a:endParaRPr dirty="0">
              <a:latin typeface="Arial" panose="020B0604020202020204" pitchFamily="34" charset="0"/>
              <a:cs typeface="Arial" panose="020B0604020202020204" pitchFamily="34" charset="0"/>
            </a:endParaRPr>
          </a:p>
        </p:txBody>
      </p:sp>
      <p:sp>
        <p:nvSpPr>
          <p:cNvPr id="490" name="Google Shape;49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mn-lt"/>
              </a:rPr>
              <a:t>SAY: </a:t>
            </a:r>
            <a:r>
              <a:rPr lang="en-US" dirty="0">
                <a:latin typeface="+mn-lt"/>
              </a:rPr>
              <a:t>Take a look at the photos. In the chat, write yes or no if you would be concerned about E.coli contamination in the water used for overhead irrigation? (wait for answers) Yes, we would be more concerned and would want to know the source and testing results of the water. Is it a well, a surface pond or municipal water source? What about the strawberries using underground irrigation? How concerned are we about the water for irrigation? (wait for answers) We may be less concerned because research shows that E.coli does not uptake through the root system. We would still want to know the source of the water and see water test results. What about the last photo showing hydroponic growing? (wait for answers) Correct, no matter where we get our water, WE ASK QUESTIONS such as what are your actual water sources for pre and post harvest and how often are the sources tested. Don’t hesitate to dig a little - Just like you would ask questions about any other product or service you are procuring.</a:t>
            </a:r>
            <a:endParaRPr dirty="0">
              <a:latin typeface="+mn-lt"/>
            </a:endParaRPr>
          </a:p>
        </p:txBody>
      </p:sp>
      <p:sp>
        <p:nvSpPr>
          <p:cNvPr id="498" name="Google Shape;49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Soil amendments could include anything that is added to the soil for growing, including fertilizers, moss, vegetable waste, compost, and manure. The Environmental Protection Agency sets guidelines for composting regarding the times and temperatures and the amount of times it must be turned for safety. For school gardens, we advi</a:t>
            </a:r>
            <a:r>
              <a:rPr lang="en-US" dirty="0">
                <a:latin typeface="Arial" panose="020B0604020202020204" pitchFamily="34" charset="0"/>
                <a:cs typeface="Arial" panose="020B0604020202020204" pitchFamily="34" charset="0"/>
              </a:rPr>
              <a:t>s</a:t>
            </a:r>
            <a:r>
              <a:rPr lang="en-US" b="0" dirty="0">
                <a:latin typeface="Arial" panose="020B0604020202020204" pitchFamily="34" charset="0"/>
                <a:cs typeface="Arial" panose="020B0604020202020204" pitchFamily="34" charset="0"/>
              </a:rPr>
              <a:t>e </a:t>
            </a:r>
            <a:r>
              <a:rPr lang="en-US" dirty="0">
                <a:latin typeface="Arial" panose="020B0604020202020204" pitchFamily="34" charset="0"/>
                <a:cs typeface="Arial" panose="020B0604020202020204" pitchFamily="34" charset="0"/>
              </a:rPr>
              <a:t>no</a:t>
            </a:r>
            <a:r>
              <a:rPr lang="en-US" b="0" dirty="0">
                <a:latin typeface="Arial" panose="020B0604020202020204" pitchFamily="34" charset="0"/>
                <a:cs typeface="Arial" panose="020B0604020202020204" pitchFamily="34" charset="0"/>
              </a:rPr>
              <a:t> animal proteins to avoid any food safety concerns. </a:t>
            </a:r>
            <a:r>
              <a:rPr lang="en-US" dirty="0">
                <a:latin typeface="Arial" panose="020B0604020202020204" pitchFamily="34" charset="0"/>
                <a:cs typeface="Arial" panose="020B0604020202020204" pitchFamily="34" charset="0"/>
              </a:rPr>
              <a:t>Farmers using raw manure must apply it as least 2 weeks prior to planting and up to 120 days prior to harvest depending on the crop. No matter the soil addition, recordkeeping is going to be really important.</a:t>
            </a:r>
            <a:endParaRPr dirty="0">
              <a:latin typeface="Arial" panose="020B0604020202020204" pitchFamily="34" charset="0"/>
              <a:cs typeface="Arial" panose="020B0604020202020204" pitchFamily="34" charset="0"/>
            </a:endParaRPr>
          </a:p>
        </p:txBody>
      </p:sp>
      <p:sp>
        <p:nvSpPr>
          <p:cNvPr id="507" name="Google Shape;507;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Oh boy, this is a hard one….Mother Nature is hard to keep out of anything you try to grow! I named these worms Godzilla tomato worms. They literally grow from that tiny worm in the circle to giants overnight. However, we are really concerned with animals such as livestock that contaminate water, soil, and food with fecal pathogens. While on your farm safety tour, determine if there is a fence or barrier between produce fields and livestock.</a:t>
            </a:r>
            <a:endParaRPr dirty="0">
              <a:latin typeface="Arial" panose="020B0604020202020204" pitchFamily="34" charset="0"/>
              <a:cs typeface="Arial" panose="020B0604020202020204" pitchFamily="34" charset="0"/>
            </a:endParaRPr>
          </a:p>
        </p:txBody>
      </p:sp>
      <p:sp>
        <p:nvSpPr>
          <p:cNvPr id="519" name="Google Shape;519;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The tools and equipment are also a point of potential contamination. Tires on tractors could drive through raw manure piles and then drive into packing houses. Harvesting tools and bins should be regularly cleaned and sanitized. </a:t>
            </a:r>
            <a:r>
              <a:rPr lang="en-US" sz="1200" dirty="0">
                <a:effectLst/>
                <a:latin typeface="Arial" panose="020B0604020202020204" pitchFamily="34" charset="0"/>
                <a:cs typeface="Arial" panose="020B0604020202020204" pitchFamily="34" charset="0"/>
              </a:rPr>
              <a:t>Again, it is all about communication. Could the farm use specific harvest bins for your program that meet your needs? How can you work together?</a:t>
            </a:r>
          </a:p>
          <a:p>
            <a:pPr marL="0"/>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1177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GAPs &amp; GHPs include health and hygiene practices expected on the farm, especially during harvest. If a farmer’s food safety plan says the worker will wear gloves, then they should wear gloves, but gloves are not required. You should expect to see portable handwashing and toilet facilities in the field or the packing house should be within reasonable walking distance if it’s a small farm.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98898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Food safety also includes the ability to trace food to the source. Who’s danced the cha </a:t>
            </a:r>
            <a:r>
              <a:rPr lang="en-US" dirty="0" err="1">
                <a:latin typeface="Arial" panose="020B0604020202020204" pitchFamily="34" charset="0"/>
                <a:cs typeface="Arial" panose="020B0604020202020204" pitchFamily="34" charset="0"/>
              </a:rPr>
              <a:t>cha</a:t>
            </a:r>
            <a:r>
              <a:rPr lang="en-US" dirty="0">
                <a:latin typeface="Arial" panose="020B0604020202020204" pitchFamily="34" charset="0"/>
                <a:cs typeface="Arial" panose="020B0604020202020204" pitchFamily="34" charset="0"/>
              </a:rPr>
              <a:t> where you have to step forward and step back? Well, that’s traceability You must be able to trace the product back to where you purchased it from and trace it forward to where it went. When buying locally, it doesn’t need to be a complicated system. On the screen, you see a distributor’s electronic system on the left, but on the right, this is a sweet potato farmer who maintains the date of harvest, field of harvest, and harvest workers with a manual system. Traceability IS a requirement under FSMA unless you are a very </a:t>
            </a:r>
            <a:r>
              <a:rPr lang="en-US" dirty="0" err="1">
                <a:latin typeface="Arial" panose="020B0604020202020204" pitchFamily="34" charset="0"/>
                <a:cs typeface="Arial" panose="020B0604020202020204" pitchFamily="34" charset="0"/>
              </a:rPr>
              <a:t>very</a:t>
            </a:r>
            <a:r>
              <a:rPr lang="en-US" dirty="0">
                <a:latin typeface="Arial" panose="020B0604020202020204" pitchFamily="34" charset="0"/>
                <a:cs typeface="Arial" panose="020B0604020202020204" pitchFamily="34" charset="0"/>
              </a:rPr>
              <a:t> small producer – under $25000 in total sales per year. The farmer should have a system to document safe handling practices from the field and the packing and storage areas to the transport vehicle and the final point of sale. </a:t>
            </a:r>
          </a:p>
          <a:p>
            <a:pPr marL="0" lvl="0" indent="0" algn="l" rtl="0">
              <a:lnSpc>
                <a:spcPct val="100000"/>
              </a:lnSpc>
              <a:spcBef>
                <a:spcPts val="0"/>
              </a:spcBef>
              <a:spcAft>
                <a:spcPts val="0"/>
              </a:spcAft>
              <a:buSzPts val="1400"/>
              <a:buNone/>
            </a:pPr>
            <a:endParaRPr lang="en-US"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*The VCE resource Considerations for School Nutrition Directors Seeking to Increase Farm to School Purchases includes helpful questions to ask producers.</a:t>
            </a:r>
            <a:endParaRPr dirty="0">
              <a:latin typeface="Arial" panose="020B0604020202020204" pitchFamily="34" charset="0"/>
              <a:cs typeface="Arial" panose="020B0604020202020204" pitchFamily="34" charset="0"/>
            </a:endParaRPr>
          </a:p>
        </p:txBody>
      </p:sp>
      <p:sp>
        <p:nvSpPr>
          <p:cNvPr id="543" name="Google Shape;543;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Farm to School produce items can arrive to the division differently. Today, we are focusing on how to safely purchase directly from the farm, but we want participants to be aware of alternate avenues. Remember that items must not be purchased directly from the farm to be considered “local.” Delivery of food products and their distribution within a school division can be a major challenge for producers and school systems. Farmers must consider which option makes the most sense for them, whether directly to the school division or through an intermediary such as a distributor. Selling to an intermediary means meeting certain food safety, liability, and quality standards. In many cases, the requirements may be more stringent than selling directly to a school division, so knowing what the intermediary requires is important. Typically, the larger the distributor, the more likely there will be requirements for specific food safety audits, liability insurance, and volume minimums. Everyone you purchase from must be able to provide documentation, such as batch and lot numbers, to trace the product back to the source. Sellers must maintain customer contact records in the event of a recall.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42371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It is important to distinguish between Good Agricultural Practices, which all producers we intend to purchase from should be practicing, and GAP </a:t>
            </a:r>
            <a:r>
              <a:rPr lang="en-US" u="sng" dirty="0">
                <a:latin typeface="Arial" panose="020B0604020202020204" pitchFamily="34" charset="0"/>
                <a:cs typeface="Arial" panose="020B0604020202020204" pitchFamily="34" charset="0"/>
              </a:rPr>
              <a:t>Certification. </a:t>
            </a:r>
            <a:r>
              <a:rPr lang="en-US" dirty="0">
                <a:latin typeface="Arial" panose="020B0604020202020204" pitchFamily="34" charset="0"/>
                <a:cs typeface="Arial" panose="020B0604020202020204" pitchFamily="34" charset="0"/>
              </a:rPr>
              <a:t>USDA does not require school nutrition programs to purchase from GAP Certified farms. However, food safety requirements should be clearly outlined in the bid proposal. It is up to the buyer to determine and document that purchases are coming from a safe source.  </a:t>
            </a:r>
          </a:p>
          <a:p>
            <a:pPr marL="0" lvl="0" indent="0" algn="l" rtl="0">
              <a:lnSpc>
                <a:spcPct val="100000"/>
              </a:lnSpc>
              <a:spcBef>
                <a:spcPts val="0"/>
              </a:spcBef>
              <a:spcAft>
                <a:spcPts val="0"/>
              </a:spcAft>
              <a:buSzPts val="1400"/>
              <a:buNone/>
            </a:pPr>
            <a:endParaRPr lang="en-US"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Only fresh produce farms (vegetables, fruits, herbs, nuts) can be audited. Farmers have the ability to obtain certification that their GAP and GHP practices meet FSMA standards through GAP Audits. There is NO federal requirement that school nutrition programs buy from a GAP-certified grower. You can conduct an informal audit to make sure you are comfortable as a buyer with the farmer’s food safety plan and practices. On the slide, please notice the farmer pays for the audit to obtain certification. This audit is per crop. USDA Agricultural Marketing Service or AMS or another third-party organization charges an hourly fee for certification. A harmonized GAP is a more detailed audit, and group GAP is available for farmers to band together, but their food safety plan must be the same. </a:t>
            </a:r>
            <a:r>
              <a:rPr lang="en-US" sz="1800" dirty="0">
                <a:effectLst/>
                <a:latin typeface="Arial" panose="020B0604020202020204" pitchFamily="34" charset="0"/>
                <a:cs typeface="Arial" panose="020B0604020202020204" pitchFamily="34" charset="0"/>
              </a:rPr>
              <a:t>GAP Audits can be cost prohibitive for smaller producers. The Virginia Cooperative Extension (VCE) team developed a helpful checklist to discuss food safety with farms that are not GAP Certified. We'll touch on a few of those discussion topics on the next slide.</a:t>
            </a:r>
          </a:p>
          <a:p>
            <a:pPr marL="0" lvl="0" indent="0" algn="l" rtl="0">
              <a:lnSpc>
                <a:spcPct val="100000"/>
              </a:lnSpc>
              <a:spcBef>
                <a:spcPts val="0"/>
              </a:spcBef>
              <a:spcAft>
                <a:spcPts val="0"/>
              </a:spcAft>
              <a:buSzPts val="1400"/>
              <a:buNone/>
            </a:pPr>
            <a:endParaRPr lang="en-US"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SFAs should always purchase food from reliable, reputable sources that follow GAPs and good handling practices (GHPs).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47053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When building a relationship with a potential producer, clear communication regarding safe food handling expectations for all facets of the flow of food are essential. Important conversations must be held with producers to develop those relationships. We have listed some questions from the VCE resource, Considerations for School Nutrition Directors Seeking to Increase Farm to School Purchases” to determine whether a producer may meet the division’s criteria. The farmer should have a system to document safe handling practices from the field and the packing and storage areas to the transport vehicle and the final point of sale. The resource link is provided on the Resources handout. We have included the link in the PPT notes to the National Farm to School Network Communicating Food Safety Practices with Schools video (about 12 minutes) where NY State farmers from Common Ground Farms are interviewed regarding how they worked with a local school to provide leafy greens, farm tours and how they met school district’s food safety requirements including creating a GAPs checklist and liability insurance.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latin typeface="Arial" panose="020B0604020202020204" pitchFamily="34" charset="0"/>
                <a:cs typeface="Arial" panose="020B0604020202020204" pitchFamily="34" charset="0"/>
              </a:rPr>
              <a:t>Case study link: </a:t>
            </a:r>
            <a:r>
              <a:rPr lang="en-US" sz="1800" b="0" dirty="0">
                <a:effectLst/>
                <a:latin typeface="Arial" panose="020B0604020202020204" pitchFamily="34" charset="0"/>
                <a:cs typeface="Arial" panose="020B0604020202020204" pitchFamily="34" charset="0"/>
              </a:rPr>
              <a:t>https://www.youtube.com/watch?v=E3KsxIRK31c</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060423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Helvetica" panose="020B0604020202020204" pitchFamily="34" charset="0"/>
                <a:cs typeface="Helvetica" panose="020B0604020202020204" pitchFamily="34" charset="0"/>
              </a:rPr>
              <a:t>SAY: </a:t>
            </a:r>
            <a:r>
              <a:rPr lang="en-US" dirty="0">
                <a:latin typeface="Helvetica" panose="020B0604020202020204" pitchFamily="34" charset="0"/>
                <a:cs typeface="Helvetica" panose="020B0604020202020204" pitchFamily="34" charset="0"/>
              </a:rPr>
              <a:t>It’s important to understand the differences between types of liability insurance. Food Product Liability Insurance protects against claims of injury from contaminated fresh produce that causes foodborne illness. This policy covers only claims, not the cost of the recall. General Farm Liability insurance typically protects against claims for bodily injury and property damage that occur on the farm premises or as a result of farm operations. These policies cover accidents that affect farmers, employees, guests, and customers. Commercial business liability insurance may be necessary if the grower also undertakes activities that are not considered “agricultural” or “farming”. It works essentially the same way as general farm liability insurance. The insurance is appropriate for growers who have fresh produce processing facilities.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59021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r>
              <a:rPr lang="en-US" sz="1200" b="1" i="0" u="none" strike="noStrike" cap="none" dirty="0">
                <a:solidFill>
                  <a:schemeClr val="dk1"/>
                </a:solidFill>
                <a:latin typeface="Arial" panose="020B0604020202020204" pitchFamily="34" charset="0"/>
                <a:cs typeface="Arial" panose="020B0604020202020204" pitchFamily="34" charset="0"/>
                <a:sym typeface="Calibri"/>
              </a:rPr>
              <a:t>SAY: </a:t>
            </a:r>
            <a:r>
              <a:rPr lang="en-US" sz="1200" b="0" i="0" u="none" strike="noStrike" cap="none" dirty="0">
                <a:solidFill>
                  <a:schemeClr val="dk1"/>
                </a:solidFill>
                <a:latin typeface="Arial" panose="020B0604020202020204" pitchFamily="34" charset="0"/>
                <a:cs typeface="Arial" panose="020B0604020202020204" pitchFamily="34" charset="0"/>
                <a:sym typeface="Calibri"/>
              </a:rPr>
              <a:t>School and child nutrition program administrators may schedule a farm tour with new potential vendors to review food safety practices. </a:t>
            </a:r>
          </a:p>
          <a:p>
            <a:pPr marL="0" lvl="0" indent="0" algn="l"/>
            <a:r>
              <a:rPr lang="en-US" sz="1200" b="0" i="0" u="none" strike="noStrike" cap="none" dirty="0">
                <a:solidFill>
                  <a:schemeClr val="dk1"/>
                </a:solidFill>
                <a:latin typeface="Arial" panose="020B0604020202020204" pitchFamily="34" charset="0"/>
                <a:cs typeface="Arial" panose="020B0604020202020204" pitchFamily="34" charset="0"/>
                <a:sym typeface="Calibri"/>
              </a:rPr>
              <a:t>If the child nutrition program cannot conduct a farm visit, program administrators may request a signed copy of the checklist from potential producers during the bid process. While the assessment is not a substitute for a passed food safety audit or a food safety plan (which typically includes policies, standard operating procedures, and records), the assessment still demonstrates that owners/operators have identified and understood potential risks. The assessment can be used to verify risks have been addressed before school sales. All documentation should be signed and dated, and the farm contact information should be provided. </a:t>
            </a:r>
          </a:p>
          <a:p>
            <a:pPr marL="0" lvl="0" indent="0" algn="l"/>
            <a:r>
              <a:rPr lang="en-US" sz="1200" b="0" i="0" u="none" strike="noStrike" cap="none" dirty="0">
                <a:solidFill>
                  <a:schemeClr val="dk1"/>
                </a:solidFill>
                <a:latin typeface="Arial" panose="020B0604020202020204" pitchFamily="34" charset="0"/>
                <a:cs typeface="Arial" panose="020B0604020202020204" pitchFamily="34" charset="0"/>
                <a:sym typeface="Calibri"/>
              </a:rPr>
              <a:t>On this slide, we have included a sample of questions to ask during a farm visit. This is a VERY brief snapshot! For a complete and detailed checklist, which may be used either on-site during a visit or provided to the farmer to complete, please refer to the VCE Food Safety Checklist</a:t>
            </a:r>
            <a:r>
              <a:rPr lang="en-US" dirty="0">
                <a:latin typeface="Arial" panose="020B0604020202020204" pitchFamily="34" charset="0"/>
                <a:cs typeface="Arial" panose="020B0604020202020204" pitchFamily="34" charset="0"/>
              </a:rPr>
              <a:t> listed on the Resources handout.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63336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USDA has produced a resource to help guide divisions in what to ask during an on-site farm visit: Verifying On-Farm Food Safety. If anyone in the audience has attended PSU, Produce Safety University, this resource may look familiar. The link to this resource is provided in the Resource Handout.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15850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b="1" dirty="0">
                <a:latin typeface="Arial" panose="020B0604020202020204" pitchFamily="34" charset="0"/>
                <a:cs typeface="Arial" panose="020B0604020202020204" pitchFamily="34" charset="0"/>
              </a:rPr>
              <a:t>SAY:</a:t>
            </a: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matter where you source your food, whether from a distributor or local farmer, you still must follow your SFA’s food safety plan. All staff should follow established SOPs from receiving to serving/cooling and reheating. However, you may need to review your food safety plan in some key areas to ensure it incorporates items that come directly from the farm. </a:t>
            </a:r>
            <a:endParaRPr lang="en-US" sz="18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With receiving, is your staff prepared to receive and inspect items? For instance: packaging. We've talked about how you should communicate with the producer to ensure the food comes in clean packaging that is to your food safety standards, but is your staff knowledgeable about what packaging to expect? If it is reusable packaging like food-safe containers from the student farm, are your staff aware of what do to with it when they are finished with the product?</a:t>
            </a:r>
            <a:endParaRPr lang="en-US" sz="18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With preparing, make sure your staff is ready for new items that might look different than what they're used to, and how to prepare them safely. If you source local greens that have not been thoroughly cleaned and your staff is accustomed to cleaned greens, they may be required to take more time in washing and cleaning the produce to remove soil. Or, maybe your staff is used to preparing fresh, raw ground beef and you want to bring in local ground beef that will be frozen. Are your staff prepared to properly thaw the ground beef and aware of the steps they need to take? </a:t>
            </a:r>
            <a:endParaRPr lang="en-US" sz="18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Additionally, we have already pointed out no matter the source, make sure your traceability plan is in place. We HIGHLY recommend keeping foods in their original containers until day of use and service in the event of a recall.</a:t>
            </a:r>
            <a:endParaRPr lang="en-US" sz="1800" dirty="0">
              <a:effectLst/>
              <a:latin typeface="Arial" panose="020B06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73636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Do you have a site-specific food safety and HACCP (Hazard Analysis Critical Control Point) plan? Each school should have a site-specific plan. And remember: Standard Operating Procedures (SOPs) must be in place </a:t>
            </a:r>
            <a:r>
              <a:rPr lang="en-US"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before</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starting any new method of cooking or preparing. Have you spoken to your local regulatory authority/health department about your changes? They can help guide you on being compliant. Also, don’t forget to check in with your VDOE Specialist if you have questions. </a:t>
            </a:r>
            <a:endParaRPr lang="en-US" sz="18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49435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Google Shape;611;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have delivered a lot of information in this one-hour webinar today. To tie it all back together, please refer to the Resources Handout for websites which will help to support your Farm to School program at any stage. </a:t>
            </a:r>
            <a:endParaRPr dirty="0">
              <a:latin typeface="Arial" panose="020B0604020202020204" pitchFamily="34" charset="0"/>
              <a:cs typeface="Arial" panose="020B0604020202020204" pitchFamily="34" charset="0"/>
            </a:endParaRPr>
          </a:p>
        </p:txBody>
      </p:sp>
      <p:sp>
        <p:nvSpPr>
          <p:cNvPr id="612" name="Google Shape;612;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As you know, the </a:t>
            </a:r>
            <a:r>
              <a:rPr lang="en-US" sz="1800" dirty="0">
                <a:effectLst/>
                <a:latin typeface="Arial" panose="020B0604020202020204" pitchFamily="34" charset="0"/>
                <a:cs typeface="Arial" panose="020B0604020202020204" pitchFamily="34" charset="0"/>
              </a:rPr>
              <a:t>Virginia Department of Education, Office of School Nutrition Programs </a:t>
            </a:r>
            <a:r>
              <a:rPr lang="en-US" dirty="0">
                <a:latin typeface="Arial" panose="020B0604020202020204" pitchFamily="34" charset="0"/>
                <a:cs typeface="Arial" panose="020B0604020202020204" pitchFamily="34" charset="0"/>
              </a:rPr>
              <a:t>considers local food procurement a high priority and the various specialists are a wealth of information. Resources and contacts include the Regional SNP and CNP Specialists, a Procurement and FSMC Contracts Specialist, and the Lead Farm to School Specialist. All of these individuals would welcome questions and provide assistance as you grow your division’s program.</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99357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want you to know the names and contacts for local procurement if you have any specific questions or need guidance. Bee Thorp is your Lead Virginia Farm to School Specialist and Tom Patrick is your Procurement and FSMC Contracts Specialist.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36225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8" name="Google Shape;63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2021-2022 local procurement data showed that roughly 46% of respondents defined local as food “grown or raised in Virginia”. Another common definition among respondents was food “grown or raised in Virginia OR within a certain radius of the school board building.” USDA also provides a wealth of resources on the Patrick Leahy Farm to School website, including information on procurement, fact sheets, serving local foods, and F2S regulation and policy memos.</a:t>
            </a:r>
          </a:p>
          <a:p>
            <a:pPr marL="0" indent="0"/>
            <a:endParaRPr lang="en-US"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ASK: </a:t>
            </a:r>
            <a:r>
              <a:rPr lang="en-US" dirty="0">
                <a:latin typeface="Arial" panose="020B0604020202020204" pitchFamily="34" charset="0"/>
                <a:cs typeface="Arial" panose="020B0604020202020204" pitchFamily="34" charset="0"/>
              </a:rPr>
              <a:t>Bonus question! Can anyone tell us where Patrick Leahy is from? If </a:t>
            </a:r>
            <a:r>
              <a:rPr lang="en-US" i="0" dirty="0">
                <a:latin typeface="Arial" panose="020B0604020202020204" pitchFamily="34" charset="0"/>
                <a:cs typeface="Arial" panose="020B0604020202020204" pitchFamily="34" charset="0"/>
              </a:rPr>
              <a:t>so, please indicate your answer in the Chat Box.</a:t>
            </a:r>
            <a:endParaRPr lang="en-US"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lang="en-US" i="0"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That’s right! He was a Senator from Vermont, who closely aligned himself with school nutrition programs and agriculture! And remember, we said that Vermont has an outstanding local food procurement system…even though they are in the cold north!</a:t>
            </a:r>
          </a:p>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639" name="Google Shape;63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Resources from Virginia are available from the Virginia Department of Education and Virginia Cooperative Extension.</a:t>
            </a: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The Virginia Department of Education, Office of School Nutrition Programs’ Farm to School website includes:</a:t>
            </a: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	a. Virginia Farm to School Toolkit</a:t>
            </a: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	b. Procurement templates</a:t>
            </a: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	c. Resources related to farm to school procurement, nutrition education, and school gardens</a:t>
            </a:r>
          </a:p>
          <a:p>
            <a:pPr marL="914400" lvl="2"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d. Seasonal Availability Calendar</a:t>
            </a: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	e. Virginia Farm to School Week</a:t>
            </a:r>
          </a:p>
          <a:p>
            <a:pPr marL="0" lvl="0" indent="0" algn="l" rtl="0">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	f.  Virginia Farm to School Network Link</a:t>
            </a:r>
          </a:p>
          <a:p>
            <a:pPr marL="0" lvl="0" indent="0" algn="l" rtl="0">
              <a:lnSpc>
                <a:spcPct val="100000"/>
              </a:lnSpc>
              <a:spcBef>
                <a:spcPts val="0"/>
              </a:spcBef>
              <a:spcAft>
                <a:spcPts val="0"/>
              </a:spcAft>
              <a:buSzPts val="1400"/>
              <a:buNone/>
            </a:pPr>
            <a:r>
              <a:rPr lang="en-US" b="0" dirty="0">
                <a:latin typeface="Arial" panose="020B0604020202020204" pitchFamily="34" charset="0"/>
                <a:cs typeface="Arial" panose="020B0604020202020204" pitchFamily="34" charset="0"/>
              </a:rPr>
              <a:t>Signing up for the Virginia Farm to School Network is a great opportunity to learn about upcoming events and connect with regional partners.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190371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The Virginia Department of Agriculture and Consumer Services Farm to School website includes the Virginia </a:t>
            </a:r>
            <a:r>
              <a:rPr lang="en-US" b="0" dirty="0" err="1">
                <a:latin typeface="Arial" panose="020B0604020202020204" pitchFamily="34" charset="0"/>
                <a:cs typeface="Arial" panose="020B0604020202020204" pitchFamily="34" charset="0"/>
              </a:rPr>
              <a:t>MarketMaker</a:t>
            </a:r>
            <a:r>
              <a:rPr lang="en-US" b="0" dirty="0">
                <a:latin typeface="Arial" panose="020B0604020202020204" pitchFamily="34" charset="0"/>
                <a:cs typeface="Arial" panose="020B0604020202020204" pitchFamily="34" charset="0"/>
              </a:rPr>
              <a:t> website we referred to earlier to assist in identifying local produce. Additionally, the Virginia Cooperative Extension has a Farm to School team to support divisions at the local level with farm identification. The best way to get in touch is to contact your local Extension office. You can find that information on the Virginia Cooperative Extension website. These links are provided on the Resources Handout.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29498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7" name="Google Shape;73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As we wrap up, remember that local procurement looks different for everyone! Implement what works best for you, and be sure to network with your peers that are here today for ideas! (Depending on time available, encourage participants to unmute and share success stories, challenges, etc.)</a:t>
            </a:r>
            <a:endParaRPr dirty="0">
              <a:latin typeface="Arial" panose="020B0604020202020204" pitchFamily="34" charset="0"/>
              <a:cs typeface="Arial" panose="020B0604020202020204" pitchFamily="34" charset="0"/>
            </a:endParaRPr>
          </a:p>
        </p:txBody>
      </p:sp>
      <p:sp>
        <p:nvSpPr>
          <p:cNvPr id="738" name="Google Shape;73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55</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being here today and participating in our webinar. We are excited to see and hear about your new endeavors in local food procurement!</a:t>
            </a:r>
            <a:endParaRPr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endParaRPr b="1"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ASK: </a:t>
            </a:r>
            <a:r>
              <a:rPr lang="en-US" dirty="0">
                <a:latin typeface="Arial" panose="020B0604020202020204" pitchFamily="34" charset="0"/>
                <a:cs typeface="Arial" panose="020B0604020202020204" pitchFamily="34" charset="0"/>
              </a:rPr>
              <a:t>Does anyone have any questions?</a:t>
            </a:r>
          </a:p>
          <a:p>
            <a:pPr marL="0" lvl="0" indent="0" algn="l" rtl="0">
              <a:lnSpc>
                <a:spcPct val="100000"/>
              </a:lnSpc>
              <a:spcBef>
                <a:spcPts val="0"/>
              </a:spcBef>
              <a:spcAft>
                <a:spcPts val="0"/>
              </a:spcAft>
              <a:buSzPts val="1400"/>
              <a:buNone/>
            </a:pPr>
            <a:endParaRPr lang="en-US"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Time for the door prize wheel!</a:t>
            </a:r>
            <a:endParaRPr dirty="0">
              <a:latin typeface="Arial" panose="020B0604020202020204" pitchFamily="34" charset="0"/>
              <a:cs typeface="Arial" panose="020B0604020202020204" pitchFamily="34" charset="0"/>
            </a:endParaRPr>
          </a:p>
        </p:txBody>
      </p:sp>
      <p:sp>
        <p:nvSpPr>
          <p:cNvPr id="825" name="Google Shape;825;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
        <p:cNvGrpSpPr/>
        <p:nvPr/>
      </p:nvGrpSpPr>
      <p:grpSpPr>
        <a:xfrm>
          <a:off x="0" y="0"/>
          <a:ext cx="0" cy="0"/>
          <a:chOff x="0" y="0"/>
          <a:chExt cx="0" cy="0"/>
        </a:xfrm>
      </p:grpSpPr>
      <p:sp>
        <p:nvSpPr>
          <p:cNvPr id="22" name="Google Shape;22;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4"/>
        <p:cNvGrpSpPr/>
        <p:nvPr/>
      </p:nvGrpSpPr>
      <p:grpSpPr>
        <a:xfrm>
          <a:off x="0" y="0"/>
          <a:ext cx="0" cy="0"/>
          <a:chOff x="0" y="0"/>
          <a:chExt cx="0" cy="0"/>
        </a:xfrm>
      </p:grpSpPr>
      <p:sp>
        <p:nvSpPr>
          <p:cNvPr id="35" name="Google Shape;35;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7" name="Google Shape;37;p4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8" name="Google Shape;3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6"/>
        <p:cNvGrpSpPr/>
        <p:nvPr/>
      </p:nvGrpSpPr>
      <p:grpSpPr>
        <a:xfrm>
          <a:off x="0" y="0"/>
          <a:ext cx="0" cy="0"/>
          <a:chOff x="0" y="0"/>
          <a:chExt cx="0" cy="0"/>
        </a:xfrm>
      </p:grpSpPr>
      <p:sp>
        <p:nvSpPr>
          <p:cNvPr id="47" name="Google Shape;47;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9" name="Google Shape;49;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4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4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4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0"/>
          <p:cNvSpPr>
            <a:spLocks noGrp="1"/>
          </p:cNvSpPr>
          <p:nvPr>
            <p:ph type="pic" idx="2"/>
          </p:nvPr>
        </p:nvSpPr>
        <p:spPr>
          <a:xfrm>
            <a:off x="5183188" y="987425"/>
            <a:ext cx="6172200" cy="4873625"/>
          </a:xfrm>
          <a:prstGeom prst="rect">
            <a:avLst/>
          </a:prstGeom>
          <a:noFill/>
          <a:ln>
            <a:noFill/>
          </a:ln>
        </p:spPr>
      </p:sp>
      <p:sp>
        <p:nvSpPr>
          <p:cNvPr id="68" name="Google Shape;68;p5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5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0"/>
        <p:cNvGrpSpPr/>
        <p:nvPr/>
      </p:nvGrpSpPr>
      <p:grpSpPr>
        <a:xfrm>
          <a:off x="0" y="0"/>
          <a:ext cx="0" cy="0"/>
          <a:chOff x="0" y="0"/>
          <a:chExt cx="0" cy="0"/>
        </a:xfrm>
      </p:grpSpPr>
      <p:sp>
        <p:nvSpPr>
          <p:cNvPr id="91" name="Google Shape;91;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5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3" name="Google Shape;93;p5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4" name="Google Shape;94;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8803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3"/>
        <p:cNvGrpSpPr/>
        <p:nvPr/>
      </p:nvGrpSpPr>
      <p:grpSpPr>
        <a:xfrm>
          <a:off x="0" y="0"/>
          <a:ext cx="0" cy="0"/>
          <a:chOff x="0" y="0"/>
          <a:chExt cx="0" cy="0"/>
        </a:xfrm>
      </p:grpSpPr>
      <p:sp>
        <p:nvSpPr>
          <p:cNvPr id="104" name="Google Shape;104;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06" name="Google Shape;10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5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7"/>
        <p:cNvGrpSpPr/>
        <p:nvPr/>
      </p:nvGrpSpPr>
      <p:grpSpPr>
        <a:xfrm>
          <a:off x="0" y="0"/>
          <a:ext cx="0" cy="0"/>
          <a:chOff x="0" y="0"/>
          <a:chExt cx="0" cy="0"/>
        </a:xfrm>
      </p:grpSpPr>
      <p:sp>
        <p:nvSpPr>
          <p:cNvPr id="98" name="Google Shape;98;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9" name="Google Shape;99;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00" name="Google Shape;100;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1" name="Google Shape;101;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2" name="Google Shape;102;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mailto:Brittany.Thorp@doe.virginia.gov"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mailto:Thomas.Patrick@doe.virginia.gov"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programs-promotions-and-initiatives/virginia-farm-to-school"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
        <p:cNvGrpSpPr/>
        <p:nvPr/>
      </p:nvGrpSpPr>
      <p:grpSpPr>
        <a:xfrm>
          <a:off x="0" y="0"/>
          <a:ext cx="0" cy="0"/>
          <a:chOff x="0" y="0"/>
          <a:chExt cx="0" cy="0"/>
        </a:xfrm>
      </p:grpSpPr>
      <p:sp>
        <p:nvSpPr>
          <p:cNvPr id="114" name="Google Shape;114;p1">
            <a:extLst>
              <a:ext uri="{C183D7F6-B498-43B3-948B-1728B52AA6E4}">
                <adec:decorative xmlns:adec="http://schemas.microsoft.com/office/drawing/2017/decorative" val="1"/>
              </a:ext>
            </a:extLst>
          </p:cNvPr>
          <p:cNvSpPr/>
          <p:nvPr/>
        </p:nvSpPr>
        <p:spPr>
          <a:xfrm>
            <a:off x="0" y="2"/>
            <a:ext cx="12192000" cy="685799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 name="Google Shape;115;p1">
            <a:extLst>
              <a:ext uri="{C183D7F6-B498-43B3-948B-1728B52AA6E4}">
                <adec:decorative xmlns:adec="http://schemas.microsoft.com/office/drawing/2017/decorative" val="1"/>
              </a:ext>
            </a:extLst>
          </p:cNvPr>
          <p:cNvSpPr/>
          <p:nvPr/>
        </p:nvSpPr>
        <p:spPr>
          <a:xfrm rot="5400000" flipH="1">
            <a:off x="-1417539" y="1417538"/>
            <a:ext cx="6875818" cy="4040744"/>
          </a:xfrm>
          <a:prstGeom prst="rect">
            <a:avLst/>
          </a:prstGeom>
          <a:gradFill>
            <a:gsLst>
              <a:gs pos="0">
                <a:srgbClr val="000000"/>
              </a:gs>
              <a:gs pos="11000">
                <a:srgbClr val="000000"/>
              </a:gs>
              <a:gs pos="100000">
                <a:srgbClr val="2E75B5"/>
              </a:gs>
            </a:gsLst>
            <a:lin ang="186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 name="Google Shape;116;p1">
            <a:extLst>
              <a:ext uri="{C183D7F6-B498-43B3-948B-1728B52AA6E4}">
                <adec:decorative xmlns:adec="http://schemas.microsoft.com/office/drawing/2017/decorative" val="1"/>
              </a:ext>
            </a:extLst>
          </p:cNvPr>
          <p:cNvSpPr/>
          <p:nvPr/>
        </p:nvSpPr>
        <p:spPr>
          <a:xfrm rot="-5400000">
            <a:off x="-159565" y="2659404"/>
            <a:ext cx="4355594" cy="4040742"/>
          </a:xfrm>
          <a:prstGeom prst="rect">
            <a:avLst/>
          </a:prstGeom>
          <a:gradFill>
            <a:gsLst>
              <a:gs pos="0">
                <a:srgbClr val="5B9BD5">
                  <a:alpha val="49411"/>
                </a:srgbClr>
              </a:gs>
              <a:gs pos="100000">
                <a:srgbClr val="1E4E79">
                  <a:alpha val="0"/>
                </a:srgbClr>
              </a:gs>
            </a:gsLst>
            <a:lin ang="11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9" name="Google Shape;119;p1"/>
          <p:cNvSpPr txBox="1">
            <a:spLocks noGrp="1"/>
          </p:cNvSpPr>
          <p:nvPr>
            <p:ph type="ctrTitle"/>
          </p:nvPr>
        </p:nvSpPr>
        <p:spPr>
          <a:xfrm>
            <a:off x="534473" y="2950387"/>
            <a:ext cx="3052293" cy="3531403"/>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rgbClr val="FFFFFF"/>
              </a:buClr>
              <a:buSzPts val="4000"/>
              <a:buFont typeface="Calibri"/>
              <a:buNone/>
            </a:pPr>
            <a:r>
              <a:rPr lang="en-US" sz="3600" dirty="0">
                <a:solidFill>
                  <a:srgbClr val="FFFFFF"/>
                </a:solidFill>
                <a:latin typeface="Helvetica" panose="020B0604020202020204" pitchFamily="34" charset="0"/>
                <a:cs typeface="Helvetica" panose="020B0604020202020204" pitchFamily="34" charset="0"/>
              </a:rPr>
              <a:t>Local Food Procurement</a:t>
            </a:r>
            <a:endParaRPr sz="5400" dirty="0">
              <a:latin typeface="Helvetica" panose="020B0604020202020204" pitchFamily="34" charset="0"/>
              <a:cs typeface="Helvetica" panose="020B0604020202020204" pitchFamily="34" charset="0"/>
            </a:endParaRPr>
          </a:p>
        </p:txBody>
      </p:sp>
      <p:pic>
        <p:nvPicPr>
          <p:cNvPr id="117" name="Google Shape;117;p1" descr="A logo for the Virginia Department of Education, Office of School Nutrition Programs.">
            <a:hlinkClick r:id="rId3"/>
            <a:extLst>
              <a:ext uri="{C183D7F6-B498-43B3-948B-1728B52AA6E4}">
                <adec:decorative xmlns:adec="http://schemas.microsoft.com/office/drawing/2017/decorative" val="0"/>
              </a:ext>
            </a:extLst>
          </p:cNvPr>
          <p:cNvPicPr preferRelativeResize="0"/>
          <p:nvPr/>
        </p:nvPicPr>
        <p:blipFill rotWithShape="1">
          <a:blip r:embed="rId4">
            <a:alphaModFix/>
          </a:blip>
          <a:srcRect l="8181" r="9021"/>
          <a:stretch/>
        </p:blipFill>
        <p:spPr>
          <a:xfrm>
            <a:off x="3973284" y="10"/>
            <a:ext cx="8225522" cy="6636324"/>
          </a:xfrm>
          <a:prstGeom prst="rect">
            <a:avLst/>
          </a:prstGeom>
          <a:noFill/>
          <a:ln>
            <a:noFill/>
          </a:ln>
        </p:spPr>
      </p:pic>
      <p:sp>
        <p:nvSpPr>
          <p:cNvPr id="118" name="Google Shape;118;p1">
            <a:extLst>
              <a:ext uri="{C183D7F6-B498-43B3-948B-1728B52AA6E4}">
                <adec:decorative xmlns:adec="http://schemas.microsoft.com/office/drawing/2017/decorative" val="1"/>
              </a:ext>
            </a:extLst>
          </p:cNvPr>
          <p:cNvSpPr/>
          <p:nvPr/>
        </p:nvSpPr>
        <p:spPr>
          <a:xfrm rot="6097846">
            <a:off x="-747355" y="1201312"/>
            <a:ext cx="4808302" cy="4088666"/>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9CC2E5">
                  <a:alpha val="0"/>
                </a:srgbClr>
              </a:gs>
              <a:gs pos="39000">
                <a:srgbClr val="9CC2E5">
                  <a:alpha val="0"/>
                </a:srgbClr>
              </a:gs>
              <a:gs pos="100000">
                <a:srgbClr val="2E75B5">
                  <a:alpha val="25490"/>
                </a:srgbClr>
              </a:gs>
            </a:gsLst>
            <a:lin ang="16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4"/>
        <p:cNvGrpSpPr/>
        <p:nvPr/>
      </p:nvGrpSpPr>
      <p:grpSpPr>
        <a:xfrm>
          <a:off x="0" y="0"/>
          <a:ext cx="0" cy="0"/>
          <a:chOff x="0" y="0"/>
          <a:chExt cx="0" cy="0"/>
        </a:xfrm>
      </p:grpSpPr>
      <p:sp>
        <p:nvSpPr>
          <p:cNvPr id="125" name="Google Shape;125;p2">
            <a:extLst>
              <a:ext uri="{C183D7F6-B498-43B3-948B-1728B52AA6E4}">
                <adec:decorative xmlns:adec="http://schemas.microsoft.com/office/drawing/2017/decorative" val="1"/>
              </a:ext>
            </a:extLst>
          </p:cNvPr>
          <p:cNvSpPr/>
          <p:nvPr/>
        </p:nvSpPr>
        <p:spPr>
          <a:xfrm>
            <a:off x="0" y="-1"/>
            <a:ext cx="12191695" cy="68520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6" name="Google Shape;126;p2">
            <a:extLst>
              <a:ext uri="{C183D7F6-B498-43B3-948B-1728B52AA6E4}">
                <adec:decorative xmlns:adec="http://schemas.microsoft.com/office/drawing/2017/decorative" val="1"/>
              </a:ext>
            </a:extLst>
          </p:cNvPr>
          <p:cNvSpPr/>
          <p:nvPr/>
        </p:nvSpPr>
        <p:spPr>
          <a:xfrm>
            <a:off x="305" y="0"/>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7" name="Google Shape;127;p2"/>
          <p:cNvSpPr txBox="1">
            <a:spLocks noGrp="1"/>
          </p:cNvSpPr>
          <p:nvPr>
            <p:ph type="title"/>
          </p:nvPr>
        </p:nvSpPr>
        <p:spPr>
          <a:xfrm>
            <a:off x="6590662" y="4267832"/>
            <a:ext cx="4805996" cy="129711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2"/>
              </a:buClr>
              <a:buSzPts val="4000"/>
              <a:buFont typeface="Calibri"/>
              <a:buNone/>
            </a:pPr>
            <a:r>
              <a:rPr lang="en-US" sz="3600" dirty="0">
                <a:solidFill>
                  <a:schemeClr val="dk2"/>
                </a:solidFill>
                <a:latin typeface="Helvetica" panose="020B0604020202020204" pitchFamily="34" charset="0"/>
                <a:cs typeface="Helvetica" panose="020B0604020202020204" pitchFamily="34" charset="0"/>
                <a:sym typeface="Calibri"/>
              </a:rPr>
              <a:t>Welcome!</a:t>
            </a:r>
            <a:endParaRPr sz="4000" dirty="0">
              <a:latin typeface="Helvetica" panose="020B0604020202020204" pitchFamily="34" charset="0"/>
              <a:cs typeface="Helvetica" panose="020B0604020202020204" pitchFamily="34" charset="0"/>
            </a:endParaRPr>
          </a:p>
        </p:txBody>
      </p:sp>
      <p:pic>
        <p:nvPicPr>
          <p:cNvPr id="128" name="Google Shape;128;p2">
            <a:extLst>
              <a:ext uri="{C183D7F6-B498-43B3-948B-1728B52AA6E4}">
                <adec:decorative xmlns:adec="http://schemas.microsoft.com/office/drawing/2017/decorative" val="1"/>
              </a:ext>
            </a:extLst>
          </p:cNvPr>
          <p:cNvPicPr preferRelativeResize="0"/>
          <p:nvPr/>
        </p:nvPicPr>
        <p:blipFill rotWithShape="1">
          <a:blip r:embed="rId3">
            <a:alphaModFix/>
          </a:blip>
          <a:srcRect l="1430" t="9174" r="3884" b="-445"/>
          <a:stretch/>
        </p:blipFill>
        <p:spPr>
          <a:xfrm>
            <a:off x="-1878" y="2225764"/>
            <a:ext cx="5112709" cy="3289745"/>
          </a:xfrm>
          <a:custGeom>
            <a:avLst/>
            <a:gdLst/>
            <a:ahLst/>
            <a:cxnLst/>
            <a:rect l="l" t="t" r="r" b="b"/>
            <a:pathLst>
              <a:path w="4141760" h="4377846" extrusionOk="0">
                <a:moveTo>
                  <a:pt x="0" y="0"/>
                </a:moveTo>
                <a:lnTo>
                  <a:pt x="4141760" y="0"/>
                </a:lnTo>
                <a:lnTo>
                  <a:pt x="4141760" y="4377846"/>
                </a:lnTo>
                <a:lnTo>
                  <a:pt x="0" y="4377846"/>
                </a:lnTo>
                <a:close/>
              </a:path>
            </a:pathLst>
          </a:custGeom>
          <a:noFill/>
          <a:ln>
            <a:noFill/>
          </a:ln>
        </p:spPr>
      </p:pic>
      <p:grpSp>
        <p:nvGrpSpPr>
          <p:cNvPr id="129" name="Google Shape;129;p2">
            <a:extLst>
              <a:ext uri="{C183D7F6-B498-43B3-948B-1728B52AA6E4}">
                <adec:decorative xmlns:adec="http://schemas.microsoft.com/office/drawing/2017/decorative" val="1"/>
              </a:ext>
            </a:extLst>
          </p:cNvPr>
          <p:cNvGrpSpPr/>
          <p:nvPr/>
        </p:nvGrpSpPr>
        <p:grpSpPr>
          <a:xfrm>
            <a:off x="-4253" y="-5977"/>
            <a:ext cx="6238675" cy="6863979"/>
            <a:chOff x="305" y="-5977"/>
            <a:chExt cx="6238675" cy="6863979"/>
          </a:xfrm>
        </p:grpSpPr>
        <p:sp>
          <p:nvSpPr>
            <p:cNvPr id="130" name="Google Shape;130;p2"/>
            <p:cNvSpPr/>
            <p:nvPr/>
          </p:nvSpPr>
          <p:spPr>
            <a:xfrm flipH="1">
              <a:off x="305" y="34854"/>
              <a:ext cx="6028697" cy="6817170"/>
            </a:xfrm>
            <a:custGeom>
              <a:avLst/>
              <a:gdLst/>
              <a:ahLst/>
              <a:cxnLst/>
              <a:rect l="l" t="t" r="r" b="b"/>
              <a:pathLst>
                <a:path w="6028697" h="6817170" extrusionOk="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0">
                  <a:srgbClr val="FFFFFF">
                    <a:alpha val="9411"/>
                  </a:srgbClr>
                </a:gs>
                <a:gs pos="2000">
                  <a:srgbClr val="FFFFFF">
                    <a:alpha val="9411"/>
                  </a:srgbClr>
                </a:gs>
                <a:gs pos="16000">
                  <a:srgbClr val="70AD47">
                    <a:alpha val="9411"/>
                  </a:srgbClr>
                </a:gs>
                <a:gs pos="85000">
                  <a:srgbClr val="5B9BD5">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1" name="Google Shape;131;p2"/>
            <p:cNvSpPr/>
            <p:nvPr/>
          </p:nvSpPr>
          <p:spPr>
            <a:xfrm flipH="1">
              <a:off x="305" y="1"/>
              <a:ext cx="6165116" cy="6858001"/>
            </a:xfrm>
            <a:custGeom>
              <a:avLst/>
              <a:gdLst/>
              <a:ahLst/>
              <a:cxnLst/>
              <a:rect l="l" t="t" r="r" b="b"/>
              <a:pathLst>
                <a:path w="6264586" h="6858001" extrusionOk="0">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0">
                  <a:srgbClr val="FFFFFF">
                    <a:alpha val="9411"/>
                  </a:srgbClr>
                </a:gs>
                <a:gs pos="2000">
                  <a:srgbClr val="FFFFFF">
                    <a:alpha val="9411"/>
                  </a:srgbClr>
                </a:gs>
                <a:gs pos="16000">
                  <a:srgbClr val="70AD47">
                    <a:alpha val="9411"/>
                  </a:srgbClr>
                </a:gs>
                <a:gs pos="85000">
                  <a:srgbClr val="5B9BD5">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p2"/>
            <p:cNvSpPr/>
            <p:nvPr/>
          </p:nvSpPr>
          <p:spPr>
            <a:xfrm flipH="1">
              <a:off x="305" y="-5977"/>
              <a:ext cx="6238675" cy="6858001"/>
            </a:xfrm>
            <a:custGeom>
              <a:avLst/>
              <a:gdLst/>
              <a:ahLst/>
              <a:cxnLst/>
              <a:rect l="l" t="t" r="r" b="b"/>
              <a:pathLst>
                <a:path w="6264586" h="6858001" extrusionOk="0">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0">
                  <a:srgbClr val="FFFFFF">
                    <a:alpha val="9411"/>
                  </a:srgbClr>
                </a:gs>
                <a:gs pos="2000">
                  <a:srgbClr val="FFFFFF">
                    <a:alpha val="9411"/>
                  </a:srgbClr>
                </a:gs>
                <a:gs pos="16000">
                  <a:srgbClr val="70AD47">
                    <a:alpha val="9411"/>
                  </a:srgbClr>
                </a:gs>
                <a:gs pos="85000">
                  <a:srgbClr val="5B9BD5">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4664B-DDEA-91FB-FD38-0A1E679D21A5}"/>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p>
        </p:txBody>
      </p:sp>
      <p:sp>
        <p:nvSpPr>
          <p:cNvPr id="3" name="Text Placeholder 2">
            <a:extLst>
              <a:ext uri="{FF2B5EF4-FFF2-40B4-BE49-F238E27FC236}">
                <a16:creationId xmlns:a16="http://schemas.microsoft.com/office/drawing/2014/main" id="{687309A5-EB00-028E-B109-0CBD4B315606}"/>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Define local food procurement</a:t>
            </a:r>
            <a:endParaRPr lang="en-US" dirty="0">
              <a:solidFill>
                <a:srgbClr val="000000"/>
              </a:solidFill>
              <a:latin typeface="Helvetica" panose="020B0604020202020204" pitchFamily="34" charset="0"/>
              <a:ea typeface="Arial"/>
              <a:cs typeface="Helvetica" panose="020B0604020202020204" pitchFamily="34" charset="0"/>
              <a:sym typeface="Arial"/>
            </a:endParaRPr>
          </a:p>
          <a:p>
            <a:r>
              <a:rPr lang="en-US" dirty="0">
                <a:latin typeface="Helvetica" panose="020B0604020202020204" pitchFamily="34" charset="0"/>
                <a:cs typeface="Helvetica" panose="020B0604020202020204" pitchFamily="34" charset="0"/>
              </a:rPr>
              <a:t>Explain how to get started and how to enhance local food procurement</a:t>
            </a:r>
            <a:endParaRPr lang="en-US" dirty="0">
              <a:solidFill>
                <a:srgbClr val="000000"/>
              </a:solidFill>
              <a:latin typeface="Helvetica" panose="020B0604020202020204" pitchFamily="34" charset="0"/>
              <a:ea typeface="Arial"/>
              <a:cs typeface="Helvetica" panose="020B0604020202020204" pitchFamily="34" charset="0"/>
              <a:sym typeface="Arial"/>
            </a:endParaRPr>
          </a:p>
          <a:p>
            <a:r>
              <a:rPr lang="en-US" dirty="0">
                <a:latin typeface="Helvetica" panose="020B0604020202020204" pitchFamily="34" charset="0"/>
                <a:cs typeface="Helvetica" panose="020B0604020202020204" pitchFamily="34" charset="0"/>
              </a:rPr>
              <a:t>Identify opportunities to partner with farmers and other divisions to promote the use of local foods in school nutrition programs</a:t>
            </a:r>
            <a:endParaRPr lang="en-US" dirty="0">
              <a:solidFill>
                <a:srgbClr val="000000"/>
              </a:solidFill>
              <a:latin typeface="Helvetica" panose="020B0604020202020204" pitchFamily="34" charset="0"/>
              <a:ea typeface="Arial"/>
              <a:cs typeface="Helvetica" panose="020B0604020202020204" pitchFamily="34" charset="0"/>
              <a:sym typeface="Arial"/>
            </a:endParaRPr>
          </a:p>
          <a:p>
            <a:r>
              <a:rPr lang="en-US" dirty="0">
                <a:solidFill>
                  <a:srgbClr val="000000"/>
                </a:solidFill>
                <a:latin typeface="Helvetica" panose="020B0604020202020204" pitchFamily="34" charset="0"/>
                <a:ea typeface="Calibri" panose="020F0502020204030204" pitchFamily="34" charset="0"/>
                <a:cs typeface="Helvetica" panose="020B0604020202020204" pitchFamily="34" charset="0"/>
                <a:sym typeface="Arial"/>
              </a:rPr>
              <a:t>Review and document food safety practices</a:t>
            </a:r>
          </a:p>
          <a:p>
            <a:r>
              <a:rPr lang="en-US" dirty="0">
                <a:latin typeface="Helvetica" panose="020B0604020202020204" pitchFamily="34" charset="0"/>
                <a:cs typeface="Helvetica" panose="020B0604020202020204" pitchFamily="34" charset="0"/>
              </a:rPr>
              <a:t>Identify local food procurement resources</a:t>
            </a:r>
            <a:endParaRPr lang="en-US" dirty="0">
              <a:solidFill>
                <a:srgbClr val="000000"/>
              </a:solidFill>
              <a:latin typeface="Helvetica" panose="020B0604020202020204" pitchFamily="34" charset="0"/>
              <a:ea typeface="Arial"/>
              <a:cs typeface="Helvetica" panose="020B0604020202020204" pitchFamily="34" charset="0"/>
              <a:sym typeface="Arial"/>
            </a:endParaRPr>
          </a:p>
        </p:txBody>
      </p:sp>
      <p:pic>
        <p:nvPicPr>
          <p:cNvPr id="4" name="Google Shape;183;p4">
            <a:extLst>
              <a:ext uri="{FF2B5EF4-FFF2-40B4-BE49-F238E27FC236}">
                <a16:creationId xmlns:a16="http://schemas.microsoft.com/office/drawing/2014/main" id="{E0E2756F-870E-E18B-45D4-EF60A8A13EFA}"/>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56374" y="5967974"/>
            <a:ext cx="3435626" cy="703783"/>
          </a:xfrm>
          <a:prstGeom prst="rect">
            <a:avLst/>
          </a:prstGeom>
          <a:noFill/>
          <a:ln>
            <a:noFill/>
          </a:ln>
        </p:spPr>
      </p:pic>
      <p:sp>
        <p:nvSpPr>
          <p:cNvPr id="7" name="Google Shape;330;g2a87b2c27e4_0_87">
            <a:extLst>
              <a:ext uri="{FF2B5EF4-FFF2-40B4-BE49-F238E27FC236}">
                <a16:creationId xmlns:a16="http://schemas.microsoft.com/office/drawing/2014/main" id="{0300ECD3-BBFB-8638-5DDB-D327B739A846}"/>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334942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F07A4-0F0D-65D9-B154-1C92271AC576}"/>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Farm to School Procurement: Types of Local Food</a:t>
            </a:r>
            <a:endParaRPr lang="en-US" dirty="0"/>
          </a:p>
        </p:txBody>
      </p:sp>
      <p:sp>
        <p:nvSpPr>
          <p:cNvPr id="3" name="Text Placeholder 2">
            <a:extLst>
              <a:ext uri="{FF2B5EF4-FFF2-40B4-BE49-F238E27FC236}">
                <a16:creationId xmlns:a16="http://schemas.microsoft.com/office/drawing/2014/main" id="{3F099F81-BB39-F0FB-7AEA-82CA859E5F4A}"/>
              </a:ext>
            </a:extLst>
          </p:cNvPr>
          <p:cNvSpPr>
            <a:spLocks noGrp="1"/>
          </p:cNvSpPr>
          <p:nvPr>
            <p:ph type="body" idx="1"/>
          </p:nvPr>
        </p:nvSpPr>
        <p:spPr/>
        <p:txBody>
          <a:bodyPr>
            <a:normAutofit fontScale="92500" lnSpcReduction="20000"/>
          </a:bodyPr>
          <a:lstStyle/>
          <a:p>
            <a:r>
              <a:rPr lang="en-US" dirty="0"/>
              <a:t>Apples</a:t>
            </a:r>
          </a:p>
          <a:p>
            <a:r>
              <a:rPr lang="en-US" dirty="0"/>
              <a:t>Aquaculture</a:t>
            </a:r>
          </a:p>
          <a:p>
            <a:r>
              <a:rPr lang="en-US" dirty="0"/>
              <a:t>Broilers</a:t>
            </a:r>
          </a:p>
          <a:p>
            <a:r>
              <a:rPr lang="en-US" dirty="0"/>
              <a:t>Cattle and calves</a:t>
            </a:r>
          </a:p>
          <a:p>
            <a:r>
              <a:rPr lang="en-US" dirty="0"/>
              <a:t>Corn</a:t>
            </a:r>
          </a:p>
          <a:p>
            <a:r>
              <a:rPr lang="en-US" dirty="0"/>
              <a:t>Cotton</a:t>
            </a:r>
          </a:p>
          <a:p>
            <a:r>
              <a:rPr lang="en-US" dirty="0"/>
              <a:t>Cucumbers</a:t>
            </a:r>
          </a:p>
          <a:p>
            <a:r>
              <a:rPr lang="en-US" dirty="0"/>
              <a:t>Dairy</a:t>
            </a:r>
          </a:p>
          <a:p>
            <a:r>
              <a:rPr lang="en-US" dirty="0"/>
              <a:t>Grapes</a:t>
            </a:r>
          </a:p>
          <a:p>
            <a:r>
              <a:rPr lang="en-US" dirty="0"/>
              <a:t>Green beans</a:t>
            </a:r>
          </a:p>
          <a:p>
            <a:endParaRPr lang="en-US" dirty="0"/>
          </a:p>
        </p:txBody>
      </p:sp>
      <p:sp>
        <p:nvSpPr>
          <p:cNvPr id="4" name="Text Placeholder 3">
            <a:extLst>
              <a:ext uri="{FF2B5EF4-FFF2-40B4-BE49-F238E27FC236}">
                <a16:creationId xmlns:a16="http://schemas.microsoft.com/office/drawing/2014/main" id="{E65267DD-9336-116F-6C45-DD211A7E5B05}"/>
              </a:ext>
            </a:extLst>
          </p:cNvPr>
          <p:cNvSpPr>
            <a:spLocks noGrp="1"/>
          </p:cNvSpPr>
          <p:nvPr>
            <p:ph type="body" idx="2"/>
          </p:nvPr>
        </p:nvSpPr>
        <p:spPr/>
        <p:txBody>
          <a:bodyPr>
            <a:normAutofit fontScale="92500" lnSpcReduction="20000"/>
          </a:bodyPr>
          <a:lstStyle/>
          <a:p>
            <a:r>
              <a:rPr lang="en-US" dirty="0"/>
              <a:t>Hay</a:t>
            </a:r>
          </a:p>
          <a:p>
            <a:r>
              <a:rPr lang="en-US" dirty="0"/>
              <a:t>Hogs</a:t>
            </a:r>
          </a:p>
          <a:p>
            <a:r>
              <a:rPr lang="en-US" dirty="0"/>
              <a:t>Peaches</a:t>
            </a:r>
          </a:p>
          <a:p>
            <a:r>
              <a:rPr lang="en-US" dirty="0"/>
              <a:t>Potatoes</a:t>
            </a:r>
          </a:p>
          <a:p>
            <a:r>
              <a:rPr lang="en-US" dirty="0"/>
              <a:t>Pumpkins</a:t>
            </a:r>
          </a:p>
          <a:p>
            <a:r>
              <a:rPr lang="en-US" dirty="0"/>
              <a:t>Sheep and lamps</a:t>
            </a:r>
          </a:p>
          <a:p>
            <a:r>
              <a:rPr lang="en-US" dirty="0"/>
              <a:t>Soybeans</a:t>
            </a:r>
          </a:p>
          <a:p>
            <a:r>
              <a:rPr lang="en-US" dirty="0"/>
              <a:t>Tomatoes</a:t>
            </a:r>
          </a:p>
          <a:p>
            <a:r>
              <a:rPr lang="en-US" dirty="0"/>
              <a:t>Turkeys</a:t>
            </a:r>
          </a:p>
          <a:p>
            <a:r>
              <a:rPr lang="en-US" dirty="0"/>
              <a:t>Watermelon</a:t>
            </a:r>
          </a:p>
        </p:txBody>
      </p:sp>
      <p:pic>
        <p:nvPicPr>
          <p:cNvPr id="5" name="Google Shape;193;g2a87b2c27e4_0_1">
            <a:extLst>
              <a:ext uri="{FF2B5EF4-FFF2-40B4-BE49-F238E27FC236}">
                <a16:creationId xmlns:a16="http://schemas.microsoft.com/office/drawing/2014/main" id="{CDB0F961-B7B7-40ED-934E-5028590E8AA2}"/>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649977" y="5960008"/>
            <a:ext cx="3435624" cy="703783"/>
          </a:xfrm>
          <a:prstGeom prst="rect">
            <a:avLst/>
          </a:prstGeom>
          <a:noFill/>
          <a:ln>
            <a:noFill/>
          </a:ln>
        </p:spPr>
      </p:pic>
      <p:sp>
        <p:nvSpPr>
          <p:cNvPr id="7" name="Google Shape;330;g2a87b2c27e4_0_87">
            <a:extLst>
              <a:ext uri="{FF2B5EF4-FFF2-40B4-BE49-F238E27FC236}">
                <a16:creationId xmlns:a16="http://schemas.microsoft.com/office/drawing/2014/main" id="{4AC51A29-64A1-B791-5B75-8246131B2756}"/>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668893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g2a87b2c27e4_0_1">
            <a:extLst>
              <a:ext uri="{C183D7F6-B498-43B3-948B-1728B52AA6E4}">
                <adec:decorative xmlns:adec="http://schemas.microsoft.com/office/drawing/2017/decorative" val="1"/>
              </a:ext>
            </a:extLst>
          </p:cNvPr>
          <p:cNvSpPr/>
          <p:nvPr/>
        </p:nvSpPr>
        <p:spPr>
          <a:xfrm>
            <a:off x="-1"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Farm </a:t>
            </a:r>
            <a:endParaRPr sz="1800" b="0" i="0" u="none" strike="noStrike" cap="none">
              <a:solidFill>
                <a:schemeClr val="lt1"/>
              </a:solidFill>
              <a:latin typeface="Calibri"/>
              <a:ea typeface="Calibri"/>
              <a:cs typeface="Calibri"/>
              <a:sym typeface="Calibri"/>
            </a:endParaRPr>
          </a:p>
        </p:txBody>
      </p:sp>
      <p:sp>
        <p:nvSpPr>
          <p:cNvPr id="191" name="Google Shape;191;g2a87b2c27e4_0_1"/>
          <p:cNvSpPr txBox="1">
            <a:spLocks noGrp="1"/>
          </p:cNvSpPr>
          <p:nvPr>
            <p:ph type="title"/>
          </p:nvPr>
        </p:nvSpPr>
        <p:spPr>
          <a:xfrm>
            <a:off x="925948" y="347184"/>
            <a:ext cx="10337100" cy="12042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ct val="111111"/>
              <a:buFont typeface="Calibri"/>
              <a:buNone/>
            </a:pPr>
            <a:r>
              <a:rPr lang="en-US" sz="4800" dirty="0">
                <a:latin typeface="Helvetica" panose="020B0604020202020204" pitchFamily="34" charset="0"/>
                <a:cs typeface="Helvetica" panose="020B0604020202020204" pitchFamily="34" charset="0"/>
              </a:rPr>
              <a:t>Farm to School Procurement: Definition of Local Food</a:t>
            </a:r>
            <a:endParaRPr sz="3600" dirty="0">
              <a:latin typeface="Helvetica" panose="020B0604020202020204" pitchFamily="34" charset="0"/>
              <a:cs typeface="Helvetica" panose="020B0604020202020204" pitchFamily="34" charset="0"/>
            </a:endParaRPr>
          </a:p>
        </p:txBody>
      </p:sp>
      <p:sp>
        <p:nvSpPr>
          <p:cNvPr id="192" name="Google Shape;192;g2a87b2c27e4_0_1"/>
          <p:cNvSpPr txBox="1">
            <a:spLocks noGrp="1"/>
          </p:cNvSpPr>
          <p:nvPr>
            <p:ph type="body" idx="1"/>
          </p:nvPr>
        </p:nvSpPr>
        <p:spPr>
          <a:xfrm>
            <a:off x="8215499" y="5164375"/>
            <a:ext cx="3973500" cy="1485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None/>
            </a:pPr>
            <a:r>
              <a:rPr lang="en-US" sz="3600" dirty="0">
                <a:latin typeface="Helvetica" panose="020B0604020202020204" pitchFamily="34" charset="0"/>
                <a:cs typeface="Helvetica" panose="020B0604020202020204" pitchFamily="34" charset="0"/>
              </a:rPr>
              <a:t>You decide!</a:t>
            </a:r>
            <a:endParaRPr sz="3600" dirty="0">
              <a:latin typeface="Helvetica" panose="020B0604020202020204" pitchFamily="34" charset="0"/>
              <a:cs typeface="Helvetica" panose="020B0604020202020204" pitchFamily="34" charset="0"/>
            </a:endParaRPr>
          </a:p>
        </p:txBody>
      </p:sp>
      <p:pic>
        <p:nvPicPr>
          <p:cNvPr id="193" name="Google Shape;193;g2a87b2c27e4_0_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02013" y="6021782"/>
            <a:ext cx="3435624" cy="703783"/>
          </a:xfrm>
          <a:prstGeom prst="rect">
            <a:avLst/>
          </a:prstGeom>
          <a:noFill/>
          <a:ln>
            <a:noFill/>
          </a:ln>
        </p:spPr>
      </p:pic>
      <p:pic>
        <p:nvPicPr>
          <p:cNvPr id="3" name="Picture 2" descr="The Virginia Farm to School logo.">
            <a:extLst>
              <a:ext uri="{FF2B5EF4-FFF2-40B4-BE49-F238E27FC236}">
                <a16:creationId xmlns:a16="http://schemas.microsoft.com/office/drawing/2014/main" id="{0ACDF079-0AB2-0F15-F015-5A8E93B6650E}"/>
              </a:ext>
            </a:extLst>
          </p:cNvPr>
          <p:cNvPicPr>
            <a:picLocks noChangeAspect="1"/>
          </p:cNvPicPr>
          <p:nvPr/>
        </p:nvPicPr>
        <p:blipFill>
          <a:blip r:embed="rId4"/>
          <a:stretch>
            <a:fillRect/>
          </a:stretch>
        </p:blipFill>
        <p:spPr>
          <a:xfrm>
            <a:off x="3976502" y="1551384"/>
            <a:ext cx="4110515" cy="383923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p5">
            <a:extLst>
              <a:ext uri="{C183D7F6-B498-43B3-948B-1728B52AA6E4}">
                <adec:decorative xmlns:adec="http://schemas.microsoft.com/office/drawing/2017/decorative" val="1"/>
              </a:ext>
            </a:extLst>
          </p:cNvPr>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p5">
            <a:extLst>
              <a:ext uri="{C183D7F6-B498-43B3-948B-1728B52AA6E4}">
                <adec:decorative xmlns:adec="http://schemas.microsoft.com/office/drawing/2017/decorative" val="1"/>
              </a:ext>
            </a:extLst>
          </p:cNvPr>
          <p:cNvSpPr/>
          <p:nvPr/>
        </p:nvSpPr>
        <p:spPr>
          <a:xfrm>
            <a:off x="489189" y="1119031"/>
            <a:ext cx="4619938" cy="461993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2" name="Google Shape;202;p5"/>
          <p:cNvSpPr txBox="1">
            <a:spLocks noGrp="1"/>
          </p:cNvSpPr>
          <p:nvPr>
            <p:ph type="title"/>
          </p:nvPr>
        </p:nvSpPr>
        <p:spPr>
          <a:xfrm>
            <a:off x="1171074" y="1396686"/>
            <a:ext cx="3240506" cy="40646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US" sz="4000" dirty="0">
                <a:solidFill>
                  <a:srgbClr val="FFFFFF"/>
                </a:solidFill>
                <a:latin typeface="Helvetica" panose="020B0604020202020204" pitchFamily="34" charset="0"/>
                <a:cs typeface="Helvetica" panose="020B0604020202020204" pitchFamily="34" charset="0"/>
              </a:rPr>
              <a:t>Let’s hear from you!</a:t>
            </a:r>
            <a:endParaRPr sz="4000" dirty="0">
              <a:latin typeface="Helvetica" panose="020B0604020202020204" pitchFamily="34" charset="0"/>
              <a:cs typeface="Helvetica" panose="020B0604020202020204" pitchFamily="34" charset="0"/>
            </a:endParaRPr>
          </a:p>
        </p:txBody>
      </p:sp>
      <p:sp>
        <p:nvSpPr>
          <p:cNvPr id="203" name="Google Shape;203;p5">
            <a:extLst>
              <a:ext uri="{C183D7F6-B498-43B3-948B-1728B52AA6E4}">
                <adec:decorative xmlns:adec="http://schemas.microsoft.com/office/drawing/2017/decorative" val="1"/>
              </a:ext>
            </a:extLst>
          </p:cNvPr>
          <p:cNvSpPr/>
          <p:nvPr/>
        </p:nvSpPr>
        <p:spPr>
          <a:xfrm rot="-1790889">
            <a:off x="8683720" y="941148"/>
            <a:ext cx="2987899" cy="2987899"/>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4" name="Google Shape;204;p5">
            <a:extLst>
              <a:ext uri="{C183D7F6-B498-43B3-948B-1728B52AA6E4}">
                <adec:decorative xmlns:adec="http://schemas.microsoft.com/office/drawing/2017/decorative" val="1"/>
              </a:ext>
            </a:extLst>
          </p:cNvPr>
          <p:cNvSpPr/>
          <p:nvPr/>
        </p:nvSpPr>
        <p:spPr>
          <a:xfrm>
            <a:off x="910048" y="4780992"/>
            <a:ext cx="546100" cy="5461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5" name="Google Shape;205;p5"/>
          <p:cNvSpPr txBox="1">
            <a:spLocks noGrp="1"/>
          </p:cNvSpPr>
          <p:nvPr>
            <p:ph type="body" idx="1"/>
          </p:nvPr>
        </p:nvSpPr>
        <p:spPr>
          <a:xfrm>
            <a:off x="5225075" y="1403950"/>
            <a:ext cx="6023400" cy="39354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dirty="0">
                <a:latin typeface="Helvetica" panose="020B0604020202020204" pitchFamily="34" charset="0"/>
                <a:cs typeface="Helvetica" panose="020B0604020202020204" pitchFamily="34" charset="0"/>
              </a:rPr>
              <a:t>What types of local food do you currently purchase? </a:t>
            </a:r>
            <a:endParaRPr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Fruit</a:t>
            </a:r>
            <a:endParaRPr sz="2800"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Vegetables</a:t>
            </a:r>
            <a:endParaRPr sz="2800"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Grains</a:t>
            </a:r>
            <a:endParaRPr sz="2800"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Dried peas, beans, legumes</a:t>
            </a:r>
            <a:endParaRPr sz="2800"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Meat (beef, pork, poultry) </a:t>
            </a:r>
            <a:endParaRPr sz="2800"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Fish </a:t>
            </a:r>
            <a:endParaRPr sz="2800"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Fluid milk or other dairy items</a:t>
            </a:r>
            <a:endParaRPr sz="2800"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Eggs</a:t>
            </a:r>
            <a:endParaRPr sz="2800" dirty="0">
              <a:latin typeface="Helvetica" panose="020B0604020202020204" pitchFamily="34" charset="0"/>
              <a:cs typeface="Helvetica" panose="020B0604020202020204" pitchFamily="34" charset="0"/>
            </a:endParaRPr>
          </a:p>
          <a:p>
            <a:pPr lvl="1" indent="-457200" algn="l" rtl="0">
              <a:lnSpc>
                <a:spcPct val="90000"/>
              </a:lnSpc>
              <a:spcBef>
                <a:spcPts val="500"/>
              </a:spcBef>
              <a:spcAft>
                <a:spcPts val="0"/>
              </a:spcAft>
              <a:buClr>
                <a:schemeClr val="dk1"/>
              </a:buClr>
              <a:buSzPts val="24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Nothing yet, but tell me more!</a:t>
            </a:r>
          </a:p>
        </p:txBody>
      </p:sp>
      <p:pic>
        <p:nvPicPr>
          <p:cNvPr id="206" name="Google Shape;206;p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68868" y="6076310"/>
            <a:ext cx="3435626" cy="70378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1"/>
        <p:cNvGrpSpPr/>
        <p:nvPr/>
      </p:nvGrpSpPr>
      <p:grpSpPr>
        <a:xfrm>
          <a:off x="0" y="0"/>
          <a:ext cx="0" cy="0"/>
          <a:chOff x="0" y="0"/>
          <a:chExt cx="0" cy="0"/>
        </a:xfrm>
      </p:grpSpPr>
      <p:sp>
        <p:nvSpPr>
          <p:cNvPr id="212" name="Google Shape;212;p6">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3" name="Google Shape;213;p6"/>
          <p:cNvSpPr txBox="1">
            <a:spLocks noGrp="1"/>
          </p:cNvSpPr>
          <p:nvPr>
            <p:ph type="title"/>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200"/>
              <a:buFont typeface="Calibri"/>
              <a:buNone/>
            </a:pPr>
            <a:r>
              <a:rPr lang="en-US" sz="4000" dirty="0">
                <a:latin typeface="Helvetica" panose="020B0604020202020204" pitchFamily="34" charset="0"/>
                <a:cs typeface="Helvetica" panose="020B0604020202020204" pitchFamily="34" charset="0"/>
              </a:rPr>
              <a:t>Purchasing Local Food for the Whole Tray</a:t>
            </a:r>
            <a:endParaRPr sz="4000" dirty="0">
              <a:latin typeface="Helvetica" panose="020B0604020202020204" pitchFamily="34" charset="0"/>
              <a:cs typeface="Helvetica" panose="020B0604020202020204" pitchFamily="34" charset="0"/>
            </a:endParaRPr>
          </a:p>
        </p:txBody>
      </p:sp>
      <p:sp>
        <p:nvSpPr>
          <p:cNvPr id="214" name="Google Shape;214;p6">
            <a:extLst>
              <a:ext uri="{C183D7F6-B498-43B3-948B-1728B52AA6E4}">
                <adec:decorative xmlns:adec="http://schemas.microsoft.com/office/drawing/2017/decorative" val="1"/>
              </a:ext>
            </a:extLst>
          </p:cNvPr>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 name="Google Shape;215;p6"/>
          <p:cNvSpPr txBox="1">
            <a:spLocks noGrp="1"/>
          </p:cNvSpPr>
          <p:nvPr>
            <p:ph type="body" idx="1"/>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Clr>
                <a:schemeClr val="dk1"/>
              </a:buClr>
              <a:buSzPts val="2200"/>
              <a:buChar char="•"/>
            </a:pPr>
            <a:r>
              <a:rPr lang="en-US" sz="2200" dirty="0">
                <a:latin typeface="Helvetica" panose="020B0604020202020204" pitchFamily="34" charset="0"/>
                <a:cs typeface="Helvetica" panose="020B0604020202020204" pitchFamily="34" charset="0"/>
              </a:rPr>
              <a:t>Locally grown fruits and vegetables</a:t>
            </a:r>
            <a:endParaRPr dirty="0">
              <a:latin typeface="Helvetica" panose="020B0604020202020204" pitchFamily="34" charset="0"/>
              <a:cs typeface="Helvetica" panose="020B0604020202020204" pitchFamily="34" charset="0"/>
            </a:endParaRPr>
          </a:p>
          <a:p>
            <a:pPr marL="228600" lvl="0" indent="-228600" algn="l" rtl="0">
              <a:lnSpc>
                <a:spcPct val="90000"/>
              </a:lnSpc>
              <a:spcBef>
                <a:spcPts val="1000"/>
              </a:spcBef>
              <a:spcAft>
                <a:spcPts val="0"/>
              </a:spcAft>
              <a:buClr>
                <a:schemeClr val="dk1"/>
              </a:buClr>
              <a:buSzPts val="2200"/>
              <a:buChar char="•"/>
            </a:pPr>
            <a:r>
              <a:rPr lang="en-US" sz="2200" dirty="0">
                <a:latin typeface="Helvetica" panose="020B0604020202020204" pitchFamily="34" charset="0"/>
                <a:cs typeface="Helvetica" panose="020B0604020202020204" pitchFamily="34" charset="0"/>
              </a:rPr>
              <a:t>Pulaski County sources beef from local ranchers</a:t>
            </a:r>
            <a:endParaRPr dirty="0">
              <a:latin typeface="Helvetica" panose="020B0604020202020204" pitchFamily="34" charset="0"/>
              <a:cs typeface="Helvetica" panose="020B0604020202020204" pitchFamily="34" charset="0"/>
            </a:endParaRPr>
          </a:p>
          <a:p>
            <a:pPr marL="228600" lvl="0" indent="-228600" algn="l" rtl="0">
              <a:lnSpc>
                <a:spcPct val="90000"/>
              </a:lnSpc>
              <a:spcBef>
                <a:spcPts val="1000"/>
              </a:spcBef>
              <a:spcAft>
                <a:spcPts val="0"/>
              </a:spcAft>
              <a:buClr>
                <a:schemeClr val="dk1"/>
              </a:buClr>
              <a:buSzPts val="2200"/>
              <a:buChar char="•"/>
            </a:pPr>
            <a:r>
              <a:rPr lang="en-US" sz="2200" dirty="0">
                <a:latin typeface="Helvetica" panose="020B0604020202020204" pitchFamily="34" charset="0"/>
                <a:cs typeface="Helvetica" panose="020B0604020202020204" pitchFamily="34" charset="0"/>
              </a:rPr>
              <a:t>Prince William County sources local tortilla chips</a:t>
            </a:r>
            <a:endParaRPr dirty="0">
              <a:latin typeface="Helvetica" panose="020B0604020202020204" pitchFamily="34" charset="0"/>
              <a:cs typeface="Helvetica" panose="020B0604020202020204" pitchFamily="34" charset="0"/>
            </a:endParaRPr>
          </a:p>
        </p:txBody>
      </p:sp>
      <p:pic>
        <p:nvPicPr>
          <p:cNvPr id="216" name="Google Shape;216;p6" descr="a collection of fresh fruits and vegetables"/>
          <p:cNvPicPr preferRelativeResize="0"/>
          <p:nvPr/>
        </p:nvPicPr>
        <p:blipFill rotWithShape="1">
          <a:blip r:embed="rId3">
            <a:alphaModFix/>
          </a:blip>
          <a:srcRect l="12086" r="19458" b="1"/>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217" name="Google Shape;217;p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94437" y="6102464"/>
            <a:ext cx="3435626" cy="70378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2"/>
        <p:cNvGrpSpPr/>
        <p:nvPr/>
      </p:nvGrpSpPr>
      <p:grpSpPr>
        <a:xfrm>
          <a:off x="0" y="0"/>
          <a:ext cx="0" cy="0"/>
          <a:chOff x="0" y="0"/>
          <a:chExt cx="0" cy="0"/>
        </a:xfrm>
      </p:grpSpPr>
      <p:sp>
        <p:nvSpPr>
          <p:cNvPr id="223" name="Google Shape;223;p7">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4" name="Google Shape;224;p7"/>
          <p:cNvSpPr txBox="1">
            <a:spLocks noGrp="1"/>
          </p:cNvSpPr>
          <p:nvPr>
            <p:ph type="title"/>
          </p:nvPr>
        </p:nvSpPr>
        <p:spPr>
          <a:xfrm>
            <a:off x="6657715" y="467271"/>
            <a:ext cx="4195674" cy="205252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600"/>
              <a:buFont typeface="Calibri"/>
              <a:buNone/>
            </a:pPr>
            <a:r>
              <a:rPr lang="en-US" sz="4800" dirty="0">
                <a:latin typeface="Helvetica" panose="020B0604020202020204" pitchFamily="34" charset="0"/>
                <a:cs typeface="Helvetica" panose="020B0604020202020204" pitchFamily="34" charset="0"/>
              </a:rPr>
              <a:t>Time to chat!</a:t>
            </a:r>
            <a:endParaRPr sz="3600" dirty="0">
              <a:latin typeface="Helvetica" panose="020B0604020202020204" pitchFamily="34" charset="0"/>
              <a:cs typeface="Helvetica" panose="020B0604020202020204" pitchFamily="34" charset="0"/>
            </a:endParaRPr>
          </a:p>
        </p:txBody>
      </p:sp>
      <p:sp>
        <p:nvSpPr>
          <p:cNvPr id="225" name="Google Shape;225;p7">
            <a:extLst>
              <a:ext uri="{C183D7F6-B498-43B3-948B-1728B52AA6E4}">
                <adec:decorative xmlns:adec="http://schemas.microsoft.com/office/drawing/2017/decorative" val="1"/>
              </a:ext>
            </a:extLst>
          </p:cNvPr>
          <p:cNvSpPr/>
          <p:nvPr/>
        </p:nvSpPr>
        <p:spPr>
          <a:xfrm>
            <a:off x="322965" y="554152"/>
            <a:ext cx="5742189" cy="5742189"/>
          </a:xfrm>
          <a:prstGeom prst="ellipse">
            <a:avLst/>
          </a:prstGeom>
          <a:gradFill>
            <a:gsLst>
              <a:gs pos="0">
                <a:schemeClr val="accent1"/>
              </a:gs>
              <a:gs pos="100000">
                <a:schemeClr val="accent2"/>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6" name="Google Shape;226;p7" descr="a tractor out in the field"/>
          <p:cNvPicPr preferRelativeResize="0"/>
          <p:nvPr/>
        </p:nvPicPr>
        <p:blipFill rotWithShape="1">
          <a:blip r:embed="rId3">
            <a:alphaModFix/>
          </a:blip>
          <a:srcRect l="25530" r="12721" b="1"/>
          <a:stretch/>
        </p:blipFill>
        <p:spPr>
          <a:xfrm>
            <a:off x="505418" y="554151"/>
            <a:ext cx="5742189" cy="5742189"/>
          </a:xfrm>
          <a:custGeom>
            <a:avLst/>
            <a:gdLst/>
            <a:ahLst/>
            <a:cxnLst/>
            <a:rect l="l" t="t" r="r" b="b"/>
            <a:pathLst>
              <a:path w="1838528" h="1838528" extrusionOk="0">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ln>
            <a:noFill/>
          </a:ln>
        </p:spPr>
      </p:pic>
      <p:sp>
        <p:nvSpPr>
          <p:cNvPr id="227" name="Google Shape;227;p7">
            <a:extLst>
              <a:ext uri="{C183D7F6-B498-43B3-948B-1728B52AA6E4}">
                <adec:decorative xmlns:adec="http://schemas.microsoft.com/office/drawing/2017/decorative" val="1"/>
              </a:ext>
            </a:extLst>
          </p:cNvPr>
          <p:cNvSpPr/>
          <p:nvPr/>
        </p:nvSpPr>
        <p:spPr>
          <a:xfrm>
            <a:off x="1004956" y="703679"/>
            <a:ext cx="171515" cy="171515"/>
          </a:xfrm>
          <a:custGeom>
            <a:avLst/>
            <a:gdLst/>
            <a:ahLst/>
            <a:cxnLst/>
            <a:rect l="l" t="t" r="r" b="b"/>
            <a:pathLst>
              <a:path w="171515" h="171515" extrusionOk="0">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8" name="Google Shape;228;p7">
            <a:extLst>
              <a:ext uri="{C183D7F6-B498-43B3-948B-1728B52AA6E4}">
                <adec:decorative xmlns:adec="http://schemas.microsoft.com/office/drawing/2017/decorative" val="1"/>
              </a:ext>
            </a:extLst>
          </p:cNvPr>
          <p:cNvSpPr/>
          <p:nvPr/>
        </p:nvSpPr>
        <p:spPr>
          <a:xfrm>
            <a:off x="422753" y="1562696"/>
            <a:ext cx="157545" cy="157545"/>
          </a:xfrm>
          <a:custGeom>
            <a:avLst/>
            <a:gdLst/>
            <a:ahLst/>
            <a:cxnLst/>
            <a:rect l="l" t="t" r="r" b="b"/>
            <a:pathLst>
              <a:path w="157545" h="157545" extrusionOk="0">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9" name="Google Shape;229;p7"/>
          <p:cNvSpPr txBox="1">
            <a:spLocks noGrp="1"/>
          </p:cNvSpPr>
          <p:nvPr>
            <p:ph type="body" idx="1"/>
          </p:nvPr>
        </p:nvSpPr>
        <p:spPr>
          <a:xfrm>
            <a:off x="6657715" y="2990818"/>
            <a:ext cx="4195673" cy="291387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3200"/>
              <a:buNone/>
            </a:pPr>
            <a:r>
              <a:rPr lang="en-US" dirty="0">
                <a:solidFill>
                  <a:schemeClr val="dk1"/>
                </a:solidFill>
                <a:latin typeface="Helvetica" panose="020B0604020202020204" pitchFamily="34" charset="0"/>
                <a:cs typeface="Helvetica" panose="020B0604020202020204" pitchFamily="34" charset="0"/>
              </a:rPr>
              <a:t>Where does your local food come from?</a:t>
            </a:r>
            <a:endParaRPr sz="2400" dirty="0">
              <a:latin typeface="Helvetica" panose="020B0604020202020204" pitchFamily="34" charset="0"/>
              <a:cs typeface="Helvetica" panose="020B0604020202020204" pitchFamily="34" charset="0"/>
            </a:endParaRPr>
          </a:p>
        </p:txBody>
      </p:sp>
      <p:sp>
        <p:nvSpPr>
          <p:cNvPr id="230" name="Google Shape;230;p7">
            <a:extLst>
              <a:ext uri="{C183D7F6-B498-43B3-948B-1728B52AA6E4}">
                <adec:decorative xmlns:adec="http://schemas.microsoft.com/office/drawing/2017/decorative" val="1"/>
              </a:ext>
            </a:extLst>
          </p:cNvPr>
          <p:cNvSpPr/>
          <p:nvPr/>
        </p:nvSpPr>
        <p:spPr>
          <a:xfrm>
            <a:off x="5454149" y="5775082"/>
            <a:ext cx="112426" cy="112426"/>
          </a:xfrm>
          <a:custGeom>
            <a:avLst/>
            <a:gdLst/>
            <a:ahLst/>
            <a:cxnLst/>
            <a:rect l="l" t="t" r="r" b="b"/>
            <a:pathLst>
              <a:path w="112426" h="112426" extrusionOk="0">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231" name="Google Shape;231;p7">
            <a:extLst>
              <a:ext uri="{C183D7F6-B498-43B3-948B-1728B52AA6E4}">
                <adec:decorative xmlns:adec="http://schemas.microsoft.com/office/drawing/2017/decorative" val="1"/>
              </a:ext>
            </a:extLst>
          </p:cNvPr>
          <p:cNvCxnSpPr/>
          <p:nvPr/>
        </p:nvCxnSpPr>
        <p:spPr>
          <a:xfrm>
            <a:off x="11586162" y="3619272"/>
            <a:ext cx="0" cy="3238728"/>
          </a:xfrm>
          <a:prstGeom prst="straightConnector1">
            <a:avLst/>
          </a:prstGeom>
          <a:noFill/>
          <a:ln w="25400" cap="sq" cmpd="sng">
            <a:solidFill>
              <a:schemeClr val="accent1"/>
            </a:solidFill>
            <a:prstDash val="solid"/>
            <a:bevel/>
            <a:headEnd type="none" w="sm" len="sm"/>
            <a:tailEnd type="none" w="sm" len="sm"/>
          </a:ln>
        </p:spPr>
      </p:cxnSp>
      <p:pic>
        <p:nvPicPr>
          <p:cNvPr id="232" name="Google Shape;232;p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150536" y="6056272"/>
            <a:ext cx="3435626" cy="70378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7"/>
        <p:cNvGrpSpPr/>
        <p:nvPr/>
      </p:nvGrpSpPr>
      <p:grpSpPr>
        <a:xfrm>
          <a:off x="0" y="0"/>
          <a:ext cx="0" cy="0"/>
          <a:chOff x="0" y="0"/>
          <a:chExt cx="0" cy="0"/>
        </a:xfrm>
      </p:grpSpPr>
      <p:sp>
        <p:nvSpPr>
          <p:cNvPr id="238" name="Google Shape;238;p17">
            <a:extLst>
              <a:ext uri="{C183D7F6-B498-43B3-948B-1728B52AA6E4}">
                <adec:decorative xmlns:adec="http://schemas.microsoft.com/office/drawing/2017/decorative" val="1"/>
              </a:ext>
            </a:extLst>
          </p:cNvPr>
          <p:cNvSpPr/>
          <p:nvPr/>
        </p:nvSpPr>
        <p:spPr>
          <a:xfrm>
            <a:off x="3049"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9" name="Google Shape;239;p17" descr="a gravel road between farm land"/>
          <p:cNvPicPr preferRelativeResize="0"/>
          <p:nvPr/>
        </p:nvPicPr>
        <p:blipFill rotWithShape="1">
          <a:blip r:embed="rId3">
            <a:alphaModFix/>
          </a:blip>
          <a:srcRect t="15316"/>
          <a:stretch/>
        </p:blipFill>
        <p:spPr>
          <a:xfrm>
            <a:off x="2522356" y="10"/>
            <a:ext cx="9669642" cy="6857990"/>
          </a:xfrm>
          <a:prstGeom prst="rect">
            <a:avLst/>
          </a:prstGeom>
          <a:noFill/>
          <a:ln>
            <a:noFill/>
          </a:ln>
        </p:spPr>
      </p:pic>
      <p:sp>
        <p:nvSpPr>
          <p:cNvPr id="240" name="Google Shape;240;p17">
            <a:extLst>
              <a:ext uri="{C183D7F6-B498-43B3-948B-1728B52AA6E4}">
                <adec:decorative xmlns:adec="http://schemas.microsoft.com/office/drawing/2017/decorative" val="1"/>
              </a:ext>
            </a:extLst>
          </p:cNvPr>
          <p:cNvSpPr/>
          <p:nvPr/>
        </p:nvSpPr>
        <p:spPr>
          <a:xfrm>
            <a:off x="-1" y="0"/>
            <a:ext cx="7390263" cy="6858000"/>
          </a:xfrm>
          <a:prstGeom prst="rect">
            <a:avLst/>
          </a:prstGeom>
          <a:gradFill>
            <a:gsLst>
              <a:gs pos="0">
                <a:srgbClr val="FFFFFF">
                  <a:alpha val="0"/>
                </a:srgbClr>
              </a:gs>
              <a:gs pos="19000">
                <a:srgbClr val="FFFFFF">
                  <a:alpha val="37254"/>
                </a:srgbClr>
              </a:gs>
              <a:gs pos="35000">
                <a:srgbClr val="FFFFFF">
                  <a:alpha val="76470"/>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1" name="Google Shape;241;p17"/>
          <p:cNvSpPr txBox="1">
            <a:spLocks noGrp="1"/>
          </p:cNvSpPr>
          <p:nvPr>
            <p:ph type="title"/>
          </p:nvPr>
        </p:nvSpPr>
        <p:spPr>
          <a:xfrm>
            <a:off x="314307" y="304318"/>
            <a:ext cx="5781693" cy="18999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dirty="0">
                <a:latin typeface="Helvetica" panose="020B0604020202020204" pitchFamily="34" charset="0"/>
                <a:cs typeface="Helvetica" panose="020B0604020202020204" pitchFamily="34" charset="0"/>
              </a:rPr>
              <a:t>Expanding Local</a:t>
            </a:r>
            <a:endParaRPr sz="4000" dirty="0">
              <a:latin typeface="Helvetica" panose="020B0604020202020204" pitchFamily="34" charset="0"/>
              <a:cs typeface="Helvetica" panose="020B0604020202020204" pitchFamily="34" charset="0"/>
            </a:endParaRPr>
          </a:p>
        </p:txBody>
      </p:sp>
      <p:sp>
        <p:nvSpPr>
          <p:cNvPr id="242" name="Google Shape;242;p17"/>
          <p:cNvSpPr txBox="1">
            <a:spLocks noGrp="1"/>
          </p:cNvSpPr>
          <p:nvPr>
            <p:ph type="body" idx="1"/>
          </p:nvPr>
        </p:nvSpPr>
        <p:spPr>
          <a:xfrm>
            <a:off x="477250" y="1860926"/>
            <a:ext cx="3822300" cy="3742800"/>
          </a:xfrm>
          <a:prstGeom prst="rect">
            <a:avLst/>
          </a:prstGeom>
          <a:noFill/>
          <a:ln>
            <a:noFill/>
          </a:ln>
        </p:spPr>
        <p:txBody>
          <a:bodyPr spcFirstLastPara="1" wrap="square" lIns="91425" tIns="45700" rIns="91425" bIns="45700" anchor="t" anchorCtr="0">
            <a:normAutofit/>
          </a:bodyPr>
          <a:lstStyle/>
          <a:p>
            <a:pPr indent="-457200">
              <a:buSzPts val="2000"/>
            </a:pPr>
            <a:r>
              <a:rPr lang="en-US" sz="2400" dirty="0">
                <a:latin typeface="Helvetica" panose="020B0604020202020204" pitchFamily="34" charset="0"/>
                <a:cs typeface="Helvetica" panose="020B0604020202020204" pitchFamily="34" charset="0"/>
              </a:rPr>
              <a:t>Building a division’s Farm to School Program and local food procurement</a:t>
            </a:r>
            <a:endParaRPr sz="2400" dirty="0">
              <a:latin typeface="Helvetica" panose="020B0604020202020204" pitchFamily="34" charset="0"/>
              <a:cs typeface="Helvetica" panose="020B0604020202020204" pitchFamily="34" charset="0"/>
            </a:endParaRPr>
          </a:p>
        </p:txBody>
      </p:sp>
      <p:pic>
        <p:nvPicPr>
          <p:cNvPr id="243" name="Google Shape;243;p1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7543" y="6075570"/>
            <a:ext cx="3435626" cy="70378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8"/>
          <p:cNvSpPr txBox="1">
            <a:spLocks noGrp="1"/>
          </p:cNvSpPr>
          <p:nvPr>
            <p:ph type="title"/>
          </p:nvPr>
        </p:nvSpPr>
        <p:spPr>
          <a:xfrm>
            <a:off x="201028" y="484020"/>
            <a:ext cx="11789943" cy="124939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100"/>
              <a:buFont typeface="Calibri"/>
              <a:buNone/>
            </a:pPr>
            <a:r>
              <a:rPr lang="en-US" sz="4000" dirty="0">
                <a:solidFill>
                  <a:schemeClr val="dk1"/>
                </a:solidFill>
                <a:latin typeface="Helvetica" panose="020B0604020202020204" pitchFamily="34" charset="0"/>
                <a:cs typeface="Helvetica" panose="020B0604020202020204" pitchFamily="34" charset="0"/>
                <a:sym typeface="Calibri"/>
              </a:rPr>
              <a:t>Incorporate Local Foods into the School Nutrition Program</a:t>
            </a:r>
            <a:endParaRPr sz="4000" dirty="0">
              <a:latin typeface="Helvetica" panose="020B0604020202020204" pitchFamily="34" charset="0"/>
              <a:cs typeface="Helvetica" panose="020B0604020202020204" pitchFamily="34" charset="0"/>
            </a:endParaRPr>
          </a:p>
        </p:txBody>
      </p:sp>
      <p:sp>
        <p:nvSpPr>
          <p:cNvPr id="250" name="Google Shape;250;p18"/>
          <p:cNvSpPr txBox="1">
            <a:spLocks noGrp="1"/>
          </p:cNvSpPr>
          <p:nvPr>
            <p:ph type="body" idx="1"/>
          </p:nvPr>
        </p:nvSpPr>
        <p:spPr>
          <a:xfrm>
            <a:off x="201028" y="2047164"/>
            <a:ext cx="7004990" cy="481083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SzPts val="2200"/>
              <a:buChar char="•"/>
            </a:pPr>
            <a:r>
              <a:rPr lang="en-US" sz="2400" dirty="0">
                <a:latin typeface="Helvetica" panose="020B0604020202020204" pitchFamily="34" charset="0"/>
                <a:cs typeface="Helvetica" panose="020B0604020202020204" pitchFamily="34" charset="0"/>
              </a:rPr>
              <a:t>Start with the menu!</a:t>
            </a:r>
            <a:endParaRPr sz="2400" dirty="0">
              <a:latin typeface="Helvetica" panose="020B0604020202020204" pitchFamily="34" charset="0"/>
              <a:cs typeface="Helvetica" panose="020B0604020202020204" pitchFamily="34" charset="0"/>
            </a:endParaRPr>
          </a:p>
          <a:p>
            <a:pPr marL="228600" lvl="0" indent="-228600" algn="l" rtl="0">
              <a:lnSpc>
                <a:spcPct val="90000"/>
              </a:lnSpc>
              <a:spcBef>
                <a:spcPts val="1000"/>
              </a:spcBef>
              <a:spcAft>
                <a:spcPts val="0"/>
              </a:spcAft>
              <a:buSzPts val="2200"/>
              <a:buChar char="•"/>
            </a:pPr>
            <a:r>
              <a:rPr lang="en-US" sz="2400" dirty="0">
                <a:latin typeface="Helvetica" panose="020B0604020202020204" pitchFamily="34" charset="0"/>
                <a:cs typeface="Helvetica" panose="020B0604020202020204" pitchFamily="34" charset="0"/>
              </a:rPr>
              <a:t>Utilize larger amounts of local in main dishes and sides</a:t>
            </a:r>
            <a:endParaRPr sz="2400" dirty="0">
              <a:latin typeface="Helvetica" panose="020B0604020202020204" pitchFamily="34" charset="0"/>
              <a:cs typeface="Helvetica" panose="020B0604020202020204" pitchFamily="34" charset="0"/>
            </a:endParaRPr>
          </a:p>
          <a:p>
            <a:pPr marL="228600" lvl="0" indent="-228600" algn="l" rtl="0">
              <a:lnSpc>
                <a:spcPct val="90000"/>
              </a:lnSpc>
              <a:spcBef>
                <a:spcPts val="1000"/>
              </a:spcBef>
              <a:spcAft>
                <a:spcPts val="0"/>
              </a:spcAft>
              <a:buSzPts val="2200"/>
              <a:buChar char="•"/>
            </a:pPr>
            <a:r>
              <a:rPr lang="en-US" sz="2400" dirty="0">
                <a:latin typeface="Helvetica" panose="020B0604020202020204" pitchFamily="34" charset="0"/>
                <a:cs typeface="Helvetica" panose="020B0604020202020204" pitchFamily="34" charset="0"/>
              </a:rPr>
              <a:t>Use existing recipes to maximize locally procured foods</a:t>
            </a:r>
            <a:endParaRPr sz="2400" dirty="0">
              <a:latin typeface="Helvetica" panose="020B0604020202020204" pitchFamily="34" charset="0"/>
              <a:cs typeface="Helvetica" panose="020B0604020202020204" pitchFamily="34" charset="0"/>
            </a:endParaRPr>
          </a:p>
          <a:p>
            <a:pPr marL="228600" lvl="0" indent="-228600" algn="l" rtl="0">
              <a:lnSpc>
                <a:spcPct val="90000"/>
              </a:lnSpc>
              <a:spcBef>
                <a:spcPts val="1000"/>
              </a:spcBef>
              <a:spcAft>
                <a:spcPts val="0"/>
              </a:spcAft>
              <a:buSzPts val="2200"/>
              <a:buChar char="•"/>
            </a:pPr>
            <a:r>
              <a:rPr lang="en-US" sz="2400" dirty="0">
                <a:latin typeface="Helvetica" panose="020B0604020202020204" pitchFamily="34" charset="0"/>
                <a:cs typeface="Helvetica" panose="020B0604020202020204" pitchFamily="34" charset="0"/>
              </a:rPr>
              <a:t>Modify recipes to include local, based on availability and/or seasonality</a:t>
            </a:r>
            <a:endParaRPr sz="2400" dirty="0">
              <a:latin typeface="Helvetica" panose="020B0604020202020204" pitchFamily="34" charset="0"/>
              <a:cs typeface="Helvetica" panose="020B0604020202020204" pitchFamily="34" charset="0"/>
            </a:endParaRPr>
          </a:p>
          <a:p>
            <a:pPr marL="228600" lvl="0" indent="-228600" algn="l" rtl="0">
              <a:lnSpc>
                <a:spcPct val="90000"/>
              </a:lnSpc>
              <a:spcBef>
                <a:spcPts val="1000"/>
              </a:spcBef>
              <a:spcAft>
                <a:spcPts val="0"/>
              </a:spcAft>
              <a:buSzPts val="2200"/>
              <a:buChar char="•"/>
            </a:pPr>
            <a:r>
              <a:rPr lang="en-US" sz="2400" dirty="0">
                <a:latin typeface="Helvetica" panose="020B0604020202020204" pitchFamily="34" charset="0"/>
                <a:cs typeface="Helvetica" panose="020B0604020202020204" pitchFamily="34" charset="0"/>
              </a:rPr>
              <a:t>Expand menu offerings </a:t>
            </a:r>
            <a:endParaRPr sz="2400" dirty="0">
              <a:latin typeface="Helvetica" panose="020B0604020202020204" pitchFamily="34" charset="0"/>
              <a:cs typeface="Helvetica" panose="020B0604020202020204" pitchFamily="34" charset="0"/>
            </a:endParaRPr>
          </a:p>
          <a:p>
            <a:pPr marL="228600" lvl="0" indent="-228600" algn="l" rtl="0">
              <a:lnSpc>
                <a:spcPct val="90000"/>
              </a:lnSpc>
              <a:spcBef>
                <a:spcPts val="1000"/>
              </a:spcBef>
              <a:spcAft>
                <a:spcPts val="0"/>
              </a:spcAft>
              <a:buSzPts val="2200"/>
              <a:buChar char="•"/>
            </a:pPr>
            <a:r>
              <a:rPr lang="en-US" sz="2400" dirty="0">
                <a:latin typeface="Helvetica" panose="020B0604020202020204" pitchFamily="34" charset="0"/>
                <a:cs typeface="Helvetica" panose="020B0604020202020204" pitchFamily="34" charset="0"/>
              </a:rPr>
              <a:t>Incorporate locally grown items into the Fresh Fruit and Vegetable Program</a:t>
            </a:r>
            <a:endParaRPr sz="2400" dirty="0">
              <a:latin typeface="Helvetica" panose="020B0604020202020204" pitchFamily="34" charset="0"/>
              <a:cs typeface="Helvetica" panose="020B0604020202020204" pitchFamily="34" charset="0"/>
            </a:endParaRPr>
          </a:p>
        </p:txBody>
      </p:sp>
      <p:pic>
        <p:nvPicPr>
          <p:cNvPr id="252" name="Google Shape;252;p18" descr="A cafeteria tray with spicy beef nachos, pico de gallo, and a side of fruit."/>
          <p:cNvPicPr preferRelativeResize="0"/>
          <p:nvPr/>
        </p:nvPicPr>
        <p:blipFill rotWithShape="1">
          <a:blip r:embed="rId3">
            <a:alphaModFix/>
          </a:blip>
          <a:srcRect l="6814"/>
          <a:stretch/>
        </p:blipFill>
        <p:spPr>
          <a:xfrm>
            <a:off x="7438330" y="2299893"/>
            <a:ext cx="4552641" cy="3016794"/>
          </a:xfrm>
          <a:prstGeom prst="rect">
            <a:avLst/>
          </a:prstGeom>
          <a:noFill/>
          <a:ln w="12700" cap="sq" cmpd="sng">
            <a:noFill/>
            <a:prstDash val="solid"/>
            <a:miter lim="800000"/>
            <a:headEnd type="none" w="sm" len="sm"/>
            <a:tailEnd type="none" w="sm" len="sm"/>
          </a:ln>
          <a:effectLst>
            <a:outerShdw blurRad="57150" dist="50800" dir="2700000" algn="tl" rotWithShape="0">
              <a:srgbClr val="000000">
                <a:alpha val="40000"/>
              </a:srgbClr>
            </a:outerShdw>
          </a:effectLst>
        </p:spPr>
      </p:pic>
      <p:pic>
        <p:nvPicPr>
          <p:cNvPr id="2" name="Google Shape;374;p23">
            <a:extLst>
              <a:ext uri="{FF2B5EF4-FFF2-40B4-BE49-F238E27FC236}">
                <a16:creationId xmlns:a16="http://schemas.microsoft.com/office/drawing/2014/main" id="{43D21BE5-77D9-5D11-5073-4C3755772061}"/>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756374" y="6102405"/>
            <a:ext cx="3435626" cy="70378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2a87b2c27e4_0_79"/>
          <p:cNvSpPr txBox="1">
            <a:spLocks noGrp="1"/>
          </p:cNvSpPr>
          <p:nvPr>
            <p:ph type="title"/>
          </p:nvPr>
        </p:nvSpPr>
        <p:spPr>
          <a:xfrm>
            <a:off x="641250" y="417576"/>
            <a:ext cx="10909500" cy="1249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100"/>
              <a:buFont typeface="Calibri"/>
              <a:buNone/>
            </a:pPr>
            <a:r>
              <a:rPr lang="en-US" sz="4000" dirty="0">
                <a:solidFill>
                  <a:schemeClr val="dk1"/>
                </a:solidFill>
                <a:latin typeface="Helvetica" panose="020B0604020202020204" pitchFamily="34" charset="0"/>
                <a:cs typeface="Helvetica" panose="020B0604020202020204" pitchFamily="34" charset="0"/>
                <a:sym typeface="Calibri"/>
              </a:rPr>
              <a:t>Incorporating Local Foods into the School Nutrition Program</a:t>
            </a:r>
            <a:endParaRPr sz="4000" dirty="0">
              <a:latin typeface="Helvetica" panose="020B0604020202020204" pitchFamily="34" charset="0"/>
              <a:cs typeface="Helvetica" panose="020B0604020202020204" pitchFamily="34" charset="0"/>
            </a:endParaRPr>
          </a:p>
        </p:txBody>
      </p:sp>
      <p:sp>
        <p:nvSpPr>
          <p:cNvPr id="259" name="Google Shape;259;g2a87b2c27e4_0_79"/>
          <p:cNvSpPr txBox="1">
            <a:spLocks noGrp="1"/>
          </p:cNvSpPr>
          <p:nvPr>
            <p:ph type="body" idx="1"/>
          </p:nvPr>
        </p:nvSpPr>
        <p:spPr>
          <a:xfrm>
            <a:off x="0" y="1776357"/>
            <a:ext cx="7247465" cy="5081643"/>
          </a:xfrm>
          <a:prstGeom prst="rect">
            <a:avLst/>
          </a:prstGeom>
          <a:noFill/>
          <a:ln>
            <a:noFill/>
          </a:ln>
        </p:spPr>
        <p:txBody>
          <a:bodyPr spcFirstLastPara="1" wrap="square" lIns="91425" tIns="45700" rIns="91425" bIns="45700" anchor="t" anchorCtr="0">
            <a:normAutofit/>
          </a:bodyPr>
          <a:lstStyle/>
          <a:p>
            <a:pPr marL="457200" lvl="0" indent="-368300" algn="l" rtl="0">
              <a:lnSpc>
                <a:spcPct val="90000"/>
              </a:lnSpc>
              <a:spcBef>
                <a:spcPts val="1000"/>
              </a:spcBef>
              <a:spcAft>
                <a:spcPts val="0"/>
              </a:spcAft>
              <a:buSzPts val="2200"/>
              <a:buChar char="•"/>
            </a:pPr>
            <a:r>
              <a:rPr lang="en-US" sz="2800" dirty="0">
                <a:latin typeface="Helvetica" panose="020B0604020202020204" pitchFamily="34" charset="0"/>
                <a:cs typeface="Helvetica" panose="020B0604020202020204" pitchFamily="34" charset="0"/>
              </a:rPr>
              <a:t>Nutrition education opportunities:</a:t>
            </a:r>
            <a:endParaRPr sz="2800" dirty="0">
              <a:latin typeface="Helvetica" panose="020B0604020202020204" pitchFamily="34" charset="0"/>
              <a:cs typeface="Helvetica" panose="020B0604020202020204" pitchFamily="34" charset="0"/>
            </a:endParaRPr>
          </a:p>
          <a:p>
            <a:pPr marL="1003300" lvl="1" indent="-457200" algn="l" rtl="0">
              <a:lnSpc>
                <a:spcPct val="90000"/>
              </a:lnSpc>
              <a:spcBef>
                <a:spcPts val="0"/>
              </a:spcBef>
              <a:spcAft>
                <a:spcPts val="0"/>
              </a:spcAft>
              <a:buSzPts val="2200"/>
              <a:buFont typeface="Courier New" panose="02070309020205020404" pitchFamily="49" charset="0"/>
              <a:buChar char="o"/>
            </a:pPr>
            <a:r>
              <a:rPr lang="en-US" dirty="0">
                <a:latin typeface="Helvetica" panose="020B0604020202020204" pitchFamily="34" charset="0"/>
                <a:cs typeface="Helvetica" panose="020B0604020202020204" pitchFamily="34" charset="0"/>
              </a:rPr>
              <a:t>Harvest of the Month</a:t>
            </a:r>
            <a:endParaRPr dirty="0">
              <a:latin typeface="Helvetica" panose="020B0604020202020204" pitchFamily="34" charset="0"/>
              <a:cs typeface="Helvetica" panose="020B0604020202020204" pitchFamily="34" charset="0"/>
            </a:endParaRPr>
          </a:p>
          <a:p>
            <a:pPr marL="1003300" lvl="1" indent="-457200" algn="l" rtl="0">
              <a:lnSpc>
                <a:spcPct val="90000"/>
              </a:lnSpc>
              <a:spcBef>
                <a:spcPts val="0"/>
              </a:spcBef>
              <a:spcAft>
                <a:spcPts val="0"/>
              </a:spcAft>
              <a:buSzPts val="2200"/>
              <a:buFont typeface="Courier New" panose="02070309020205020404" pitchFamily="49" charset="0"/>
              <a:buChar char="o"/>
            </a:pPr>
            <a:r>
              <a:rPr lang="en-US" dirty="0">
                <a:latin typeface="Helvetica" panose="020B0604020202020204" pitchFamily="34" charset="0"/>
                <a:cs typeface="Helvetica" panose="020B0604020202020204" pitchFamily="34" charset="0"/>
              </a:rPr>
              <a:t>Taste tests</a:t>
            </a:r>
            <a:endParaRPr dirty="0">
              <a:latin typeface="Helvetica" panose="020B0604020202020204" pitchFamily="34" charset="0"/>
              <a:cs typeface="Helvetica" panose="020B0604020202020204" pitchFamily="34" charset="0"/>
            </a:endParaRPr>
          </a:p>
          <a:p>
            <a:pPr marL="1003300" lvl="1" indent="-457200" algn="l" rtl="0">
              <a:lnSpc>
                <a:spcPct val="90000"/>
              </a:lnSpc>
              <a:spcBef>
                <a:spcPts val="0"/>
              </a:spcBef>
              <a:spcAft>
                <a:spcPts val="0"/>
              </a:spcAft>
              <a:buSzPts val="2200"/>
              <a:buFont typeface="Courier New" panose="02070309020205020404" pitchFamily="49" charset="0"/>
              <a:buChar char="o"/>
            </a:pPr>
            <a:r>
              <a:rPr lang="en-US" dirty="0">
                <a:latin typeface="Helvetica" panose="020B0604020202020204" pitchFamily="34" charset="0"/>
                <a:cs typeface="Helvetica" panose="020B0604020202020204" pitchFamily="34" charset="0"/>
              </a:rPr>
              <a:t>Smoothie bikes</a:t>
            </a:r>
            <a:endParaRPr dirty="0">
              <a:latin typeface="Helvetica" panose="020B0604020202020204" pitchFamily="34" charset="0"/>
              <a:cs typeface="Helvetica" panose="020B0604020202020204" pitchFamily="34" charset="0"/>
            </a:endParaRPr>
          </a:p>
          <a:p>
            <a:pPr marL="1003300" lvl="1" indent="-457200" algn="l" rtl="0">
              <a:lnSpc>
                <a:spcPct val="90000"/>
              </a:lnSpc>
              <a:spcBef>
                <a:spcPts val="0"/>
              </a:spcBef>
              <a:spcAft>
                <a:spcPts val="0"/>
              </a:spcAft>
              <a:buSzPts val="2200"/>
              <a:buFont typeface="Courier New" panose="02070309020205020404" pitchFamily="49" charset="0"/>
              <a:buChar char="o"/>
            </a:pPr>
            <a:r>
              <a:rPr lang="en-US" dirty="0">
                <a:latin typeface="Helvetica" panose="020B0604020202020204" pitchFamily="34" charset="0"/>
                <a:cs typeface="Helvetica" panose="020B0604020202020204" pitchFamily="34" charset="0"/>
              </a:rPr>
              <a:t>School gardens</a:t>
            </a:r>
            <a:endParaRPr dirty="0">
              <a:latin typeface="Helvetica" panose="020B0604020202020204" pitchFamily="34" charset="0"/>
              <a:cs typeface="Helvetica" panose="020B0604020202020204" pitchFamily="34" charset="0"/>
            </a:endParaRPr>
          </a:p>
          <a:p>
            <a:pPr marL="1003300" lvl="1" indent="-457200" algn="l" rtl="0">
              <a:lnSpc>
                <a:spcPct val="90000"/>
              </a:lnSpc>
              <a:spcBef>
                <a:spcPts val="0"/>
              </a:spcBef>
              <a:spcAft>
                <a:spcPts val="0"/>
              </a:spcAft>
              <a:buSzPts val="2200"/>
              <a:buFont typeface="Courier New" panose="02070309020205020404" pitchFamily="49" charset="0"/>
              <a:buChar char="o"/>
            </a:pPr>
            <a:r>
              <a:rPr lang="en-US" dirty="0">
                <a:latin typeface="Helvetica" panose="020B0604020202020204" pitchFamily="34" charset="0"/>
                <a:cs typeface="Helvetica" panose="020B0604020202020204" pitchFamily="34" charset="0"/>
              </a:rPr>
              <a:t>Farm visits</a:t>
            </a:r>
            <a:endParaRPr dirty="0">
              <a:latin typeface="Helvetica" panose="020B0604020202020204" pitchFamily="34" charset="0"/>
              <a:cs typeface="Helvetica" panose="020B0604020202020204" pitchFamily="34" charset="0"/>
            </a:endParaRPr>
          </a:p>
          <a:p>
            <a:pPr marL="1003300" lvl="1" indent="-457200" algn="l" rtl="0">
              <a:lnSpc>
                <a:spcPct val="90000"/>
              </a:lnSpc>
              <a:spcBef>
                <a:spcPts val="0"/>
              </a:spcBef>
              <a:spcAft>
                <a:spcPts val="0"/>
              </a:spcAft>
              <a:buSzPts val="2200"/>
              <a:buFont typeface="Courier New" panose="02070309020205020404" pitchFamily="49" charset="0"/>
              <a:buChar char="o"/>
            </a:pPr>
            <a:r>
              <a:rPr lang="en-US" dirty="0">
                <a:latin typeface="Helvetica" panose="020B0604020202020204" pitchFamily="34" charset="0"/>
                <a:cs typeface="Helvetica" panose="020B0604020202020204" pitchFamily="34" charset="0"/>
              </a:rPr>
              <a:t>Farmer in the classroom and/or cafeteria (Farm to School Day)</a:t>
            </a:r>
            <a:endParaRPr dirty="0">
              <a:latin typeface="Helvetica" panose="020B0604020202020204" pitchFamily="34" charset="0"/>
              <a:cs typeface="Helvetica" panose="020B0604020202020204" pitchFamily="34" charset="0"/>
            </a:endParaRPr>
          </a:p>
          <a:p>
            <a:pPr marL="1003300" lvl="1" indent="-457200" algn="l" rtl="0">
              <a:lnSpc>
                <a:spcPct val="90000"/>
              </a:lnSpc>
              <a:spcBef>
                <a:spcPts val="0"/>
              </a:spcBef>
              <a:spcAft>
                <a:spcPts val="0"/>
              </a:spcAft>
              <a:buSzPts val="2200"/>
              <a:buFont typeface="Courier New" panose="02070309020205020404" pitchFamily="49" charset="0"/>
              <a:buChar char="o"/>
            </a:pPr>
            <a:r>
              <a:rPr lang="en-US" dirty="0">
                <a:latin typeface="Helvetica" panose="020B0604020202020204" pitchFamily="34" charset="0"/>
                <a:cs typeface="Helvetica" panose="020B0604020202020204" pitchFamily="34" charset="0"/>
              </a:rPr>
              <a:t>Virginia Farm to School Week</a:t>
            </a:r>
            <a:endParaRPr dirty="0">
              <a:latin typeface="Helvetica" panose="020B0604020202020204" pitchFamily="34" charset="0"/>
              <a:cs typeface="Helvetica" panose="020B0604020202020204" pitchFamily="34" charset="0"/>
            </a:endParaRPr>
          </a:p>
        </p:txBody>
      </p:sp>
      <p:pic>
        <p:nvPicPr>
          <p:cNvPr id="260" name="Google Shape;260;g2a87b2c27e4_0_79" descr="Three children holding up fresh picked Swiss chard."/>
          <p:cNvPicPr preferRelativeResize="0"/>
          <p:nvPr/>
        </p:nvPicPr>
        <p:blipFill rotWithShape="1">
          <a:blip r:embed="rId3">
            <a:alphaModFix/>
          </a:blip>
          <a:srcRect/>
          <a:stretch/>
        </p:blipFill>
        <p:spPr>
          <a:xfrm>
            <a:off x="7247465" y="2035976"/>
            <a:ext cx="4741333" cy="3154948"/>
          </a:xfrm>
          <a:prstGeom prst="rect">
            <a:avLst/>
          </a:prstGeom>
          <a:noFill/>
          <a:ln w="12700" cap="flat" cmpd="sng">
            <a:noFill/>
            <a:prstDash val="solid"/>
            <a:round/>
            <a:headEnd type="none" w="sm" len="sm"/>
            <a:tailEnd type="none" w="sm" len="sm"/>
          </a:ln>
        </p:spPr>
      </p:pic>
      <p:pic>
        <p:nvPicPr>
          <p:cNvPr id="2" name="Google Shape;374;p23">
            <a:extLst>
              <a:ext uri="{FF2B5EF4-FFF2-40B4-BE49-F238E27FC236}">
                <a16:creationId xmlns:a16="http://schemas.microsoft.com/office/drawing/2014/main" id="{81C90418-C731-FE7E-6B40-1DAF7844E95F}"/>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756374" y="6109170"/>
            <a:ext cx="3435626" cy="70378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AA97-A9B6-6AC4-6B52-AA0FC20BF3A1}"/>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Let’s Chat!</a:t>
            </a:r>
          </a:p>
        </p:txBody>
      </p:sp>
      <p:sp>
        <p:nvSpPr>
          <p:cNvPr id="3" name="Text Placeholder 2">
            <a:extLst>
              <a:ext uri="{FF2B5EF4-FFF2-40B4-BE49-F238E27FC236}">
                <a16:creationId xmlns:a16="http://schemas.microsoft.com/office/drawing/2014/main" id="{50FACFE4-AC79-01A1-7B98-F0A6E601F3A1}"/>
              </a:ext>
            </a:extLst>
          </p:cNvPr>
          <p:cNvSpPr>
            <a:spLocks noGrp="1"/>
          </p:cNvSpPr>
          <p:nvPr>
            <p:ph type="body" idx="1"/>
          </p:nvPr>
        </p:nvSpPr>
        <p:spPr>
          <a:xfrm>
            <a:off x="838200" y="1825624"/>
            <a:ext cx="5181600" cy="4820835"/>
          </a:xfrm>
        </p:spPr>
        <p:txBody>
          <a:bodyPr>
            <a:normAutofit fontScale="70000" lnSpcReduction="20000"/>
          </a:bodyPr>
          <a:lstStyle/>
          <a:p>
            <a:pPr>
              <a:lnSpc>
                <a:spcPct val="120000"/>
              </a:lnSpc>
            </a:pPr>
            <a:r>
              <a:rPr lang="en-US" dirty="0">
                <a:latin typeface="Helvetica" panose="020B0604020202020204" pitchFamily="34" charset="0"/>
                <a:cs typeface="Helvetica" panose="020B0604020202020204" pitchFamily="34" charset="0"/>
              </a:rPr>
              <a:t>Based on your current menu and existing recipes, what specific produce items could you procure in January?</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Apples</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Beets</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Cabbage</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Carrots</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Carrots (rainbow)</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Celery Root</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Collard Greens</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Fennel</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Garlic</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Kohlrabi</a:t>
            </a:r>
          </a:p>
          <a:p>
            <a:pPr lvl="1">
              <a:lnSpc>
                <a:spcPct val="12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Leeks</a:t>
            </a:r>
          </a:p>
        </p:txBody>
      </p:sp>
      <p:sp>
        <p:nvSpPr>
          <p:cNvPr id="4" name="Text Placeholder 3">
            <a:extLst>
              <a:ext uri="{FF2B5EF4-FFF2-40B4-BE49-F238E27FC236}">
                <a16:creationId xmlns:a16="http://schemas.microsoft.com/office/drawing/2014/main" id="{4C7D8E34-FDC8-2863-64F3-E20854BBE3BF}"/>
              </a:ext>
            </a:extLst>
          </p:cNvPr>
          <p:cNvSpPr>
            <a:spLocks noGrp="1"/>
          </p:cNvSpPr>
          <p:nvPr>
            <p:ph type="body" idx="2"/>
          </p:nvPr>
        </p:nvSpPr>
        <p:spPr>
          <a:xfrm>
            <a:off x="6172200" y="2814897"/>
            <a:ext cx="5181600" cy="3831562"/>
          </a:xfrm>
        </p:spPr>
        <p:txBody>
          <a:bodyPr>
            <a:normAutofit fontScale="62500" lnSpcReduction="20000"/>
          </a:bodyPr>
          <a:lstStyle/>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Potatoes</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Radishes (Red, Watermelon, Purple Daikon)</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Rutabaga</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Salad Mix (Hydroponic)</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Spinach</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Sunchokes</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Sweet Potatoes</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Swiss Chard</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Tomatoes (Hydroponic)</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Turnips</a:t>
            </a:r>
          </a:p>
          <a:p>
            <a:pPr>
              <a:buFont typeface="Courier New" panose="02070309020205020404" pitchFamily="49" charset="0"/>
              <a:buChar char="o"/>
            </a:pPr>
            <a:r>
              <a:rPr lang="en-US" dirty="0">
                <a:latin typeface="Helvetica" panose="020B0604020202020204" pitchFamily="34" charset="0"/>
                <a:cs typeface="Helvetica" panose="020B0604020202020204" pitchFamily="34" charset="0"/>
              </a:rPr>
              <a:t>Winter Squash</a:t>
            </a:r>
          </a:p>
        </p:txBody>
      </p:sp>
      <p:sp>
        <p:nvSpPr>
          <p:cNvPr id="6" name="Google Shape;330;g2a87b2c27e4_0_87">
            <a:extLst>
              <a:ext uri="{FF2B5EF4-FFF2-40B4-BE49-F238E27FC236}">
                <a16:creationId xmlns:a16="http://schemas.microsoft.com/office/drawing/2014/main" id="{908D2FCD-4545-806B-B7C8-1FC3D9906CF4}"/>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093169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176A-F49A-C5CE-8AB2-BC18C167768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The 4 P’s for Local Procurement</a:t>
            </a:r>
          </a:p>
        </p:txBody>
      </p:sp>
      <p:sp>
        <p:nvSpPr>
          <p:cNvPr id="3" name="Text Placeholder 2">
            <a:extLst>
              <a:ext uri="{FF2B5EF4-FFF2-40B4-BE49-F238E27FC236}">
                <a16:creationId xmlns:a16="http://schemas.microsoft.com/office/drawing/2014/main" id="{6AAAB524-CEB8-02F2-1486-814EB74D5A20}"/>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Plan</a:t>
            </a:r>
          </a:p>
          <a:p>
            <a:r>
              <a:rPr lang="en-US" dirty="0">
                <a:latin typeface="Helvetica" panose="020B0604020202020204" pitchFamily="34" charset="0"/>
                <a:cs typeface="Helvetica" panose="020B0604020202020204" pitchFamily="34" charset="0"/>
              </a:rPr>
              <a:t>Purchase</a:t>
            </a:r>
          </a:p>
          <a:p>
            <a:r>
              <a:rPr lang="en-US" dirty="0">
                <a:latin typeface="Helvetica" panose="020B0604020202020204" pitchFamily="34" charset="0"/>
                <a:cs typeface="Helvetica" panose="020B0604020202020204" pitchFamily="34" charset="0"/>
              </a:rPr>
              <a:t>Prepare</a:t>
            </a:r>
          </a:p>
          <a:p>
            <a:r>
              <a:rPr lang="en-US" dirty="0">
                <a:latin typeface="Helvetica" panose="020B0604020202020204" pitchFamily="34" charset="0"/>
                <a:cs typeface="Helvetica" panose="020B0604020202020204" pitchFamily="34" charset="0"/>
              </a:rPr>
              <a:t>Promote</a:t>
            </a:r>
          </a:p>
        </p:txBody>
      </p:sp>
      <p:pic>
        <p:nvPicPr>
          <p:cNvPr id="4" name="Google Shape;374;p23">
            <a:extLst>
              <a:ext uri="{FF2B5EF4-FFF2-40B4-BE49-F238E27FC236}">
                <a16:creationId xmlns:a16="http://schemas.microsoft.com/office/drawing/2014/main" id="{1680B766-40F8-B826-AC52-F3A198C4C43B}"/>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56374" y="6109170"/>
            <a:ext cx="3435626" cy="703783"/>
          </a:xfrm>
          <a:prstGeom prst="rect">
            <a:avLst/>
          </a:prstGeom>
          <a:noFill/>
          <a:ln>
            <a:noFill/>
          </a:ln>
        </p:spPr>
      </p:pic>
      <p:sp>
        <p:nvSpPr>
          <p:cNvPr id="6" name="Google Shape;330;g2a87b2c27e4_0_87">
            <a:extLst>
              <a:ext uri="{FF2B5EF4-FFF2-40B4-BE49-F238E27FC236}">
                <a16:creationId xmlns:a16="http://schemas.microsoft.com/office/drawing/2014/main" id="{8D6E04D8-C7EC-6BB9-138E-66FDF05C119C}"/>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422236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3FB8-7F04-262F-D6C9-4F105450B810}"/>
              </a:ext>
            </a:extLst>
          </p:cNvPr>
          <p:cNvSpPr>
            <a:spLocks noGrp="1"/>
          </p:cNvSpPr>
          <p:nvPr>
            <p:ph type="title"/>
          </p:nvPr>
        </p:nvSpPr>
        <p:spPr>
          <a:xfrm>
            <a:off x="839788" y="457200"/>
            <a:ext cx="10512424" cy="1125801"/>
          </a:xfrm>
        </p:spPr>
        <p:txBody>
          <a:bodyPr>
            <a:normAutofit/>
          </a:bodyPr>
          <a:lstStyle/>
          <a:p>
            <a:r>
              <a:rPr lang="en-US" dirty="0">
                <a:latin typeface="Helvetica" panose="020B0604020202020204" pitchFamily="34" charset="0"/>
                <a:ea typeface="Arial"/>
                <a:cs typeface="Helvetica" panose="020B0604020202020204" pitchFamily="34" charset="0"/>
                <a:sym typeface="Arial"/>
              </a:rPr>
              <a:t>Incorporating Local Food Purchases into the Procurement Profile</a:t>
            </a:r>
            <a:endParaRPr lang="en-US" dirty="0">
              <a:latin typeface="Helvetica" panose="020B0604020202020204" pitchFamily="34" charset="0"/>
              <a:cs typeface="Helvetica" panose="020B0604020202020204" pitchFamily="34" charset="0"/>
            </a:endParaRPr>
          </a:p>
        </p:txBody>
      </p:sp>
      <p:sp>
        <p:nvSpPr>
          <p:cNvPr id="4" name="Text Placeholder 3">
            <a:extLst>
              <a:ext uri="{FF2B5EF4-FFF2-40B4-BE49-F238E27FC236}">
                <a16:creationId xmlns:a16="http://schemas.microsoft.com/office/drawing/2014/main" id="{CBFDC9FC-E211-D73A-4084-E5E49F25D453}"/>
              </a:ext>
            </a:extLst>
          </p:cNvPr>
          <p:cNvSpPr>
            <a:spLocks noGrp="1"/>
          </p:cNvSpPr>
          <p:nvPr>
            <p:ph type="body" idx="1"/>
          </p:nvPr>
        </p:nvSpPr>
        <p:spPr>
          <a:xfrm>
            <a:off x="839788" y="2057400"/>
            <a:ext cx="5256212" cy="3811588"/>
          </a:xfrm>
        </p:spPr>
        <p:txBody>
          <a:bodyPr>
            <a:normAutofit/>
          </a:bodyPr>
          <a:lstStyle/>
          <a:p>
            <a:pPr marL="5143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Calculate statistical budget information</a:t>
            </a:r>
          </a:p>
          <a:p>
            <a:pPr marL="5143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Describe demographics and operational details</a:t>
            </a:r>
          </a:p>
          <a:p>
            <a:pPr marL="5143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Identify key purchasing initiatives </a:t>
            </a:r>
          </a:p>
          <a:p>
            <a:pPr marL="5143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Define sales calls policy</a:t>
            </a:r>
          </a:p>
        </p:txBody>
      </p:sp>
      <p:pic>
        <p:nvPicPr>
          <p:cNvPr id="6" name="Google Shape;290;p20">
            <a:extLst>
              <a:ext uri="{FF2B5EF4-FFF2-40B4-BE49-F238E27FC236}">
                <a16:creationId xmlns:a16="http://schemas.microsoft.com/office/drawing/2014/main" id="{8746D49E-9146-0449-BCFB-72AE9B7EEC0C}"/>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7543" y="6171770"/>
            <a:ext cx="3435626" cy="703783"/>
          </a:xfrm>
          <a:prstGeom prst="rect">
            <a:avLst/>
          </a:prstGeom>
          <a:noFill/>
          <a:ln>
            <a:noFill/>
          </a:ln>
        </p:spPr>
      </p:pic>
      <p:pic>
        <p:nvPicPr>
          <p:cNvPr id="10" name="Google Shape;300;g2a88b4f0f34_0_0" descr="A school building.">
            <a:extLst>
              <a:ext uri="{FF2B5EF4-FFF2-40B4-BE49-F238E27FC236}">
                <a16:creationId xmlns:a16="http://schemas.microsoft.com/office/drawing/2014/main" id="{3324C6D7-FB5E-220C-E582-E491875BE8E8}"/>
              </a:ext>
            </a:extLst>
          </p:cNvPr>
          <p:cNvPicPr preferRelativeResize="0"/>
          <p:nvPr/>
        </p:nvPicPr>
        <p:blipFill rotWithShape="1">
          <a:blip r:embed="rId4">
            <a:alphaModFix/>
          </a:blip>
          <a:srcRect l="1722" r="2068" b="-3"/>
          <a:stretch/>
        </p:blipFill>
        <p:spPr>
          <a:xfrm>
            <a:off x="7419977" y="2057400"/>
            <a:ext cx="3941064" cy="4096512"/>
          </a:xfrm>
          <a:prstGeom prst="rect">
            <a:avLst/>
          </a:prstGeom>
          <a:noFill/>
          <a:ln>
            <a:noFill/>
          </a:ln>
        </p:spPr>
      </p:pic>
      <p:sp>
        <p:nvSpPr>
          <p:cNvPr id="5" name="Google Shape;330;g2a87b2c27e4_0_87">
            <a:extLst>
              <a:ext uri="{FF2B5EF4-FFF2-40B4-BE49-F238E27FC236}">
                <a16:creationId xmlns:a16="http://schemas.microsoft.com/office/drawing/2014/main" id="{B25BD43D-0359-527F-7461-E46A8601F137}"/>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635574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a:extLst>
              <a:ext uri="{C183D7F6-B498-43B3-948B-1728B52AA6E4}">
                <adec:decorative xmlns:adec="http://schemas.microsoft.com/office/drawing/2017/decorative" val="1"/>
              </a:ext>
            </a:extLst>
          </p:cNvPr>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Helvetica" panose="020B0604020202020204" pitchFamily="34" charset="0"/>
              <a:ea typeface="Calibri"/>
              <a:cs typeface="Helvetica" panose="020B0604020202020204" pitchFamily="34" charset="0"/>
              <a:sym typeface="Calibri"/>
            </a:endParaRPr>
          </a:p>
        </p:txBody>
      </p:sp>
      <p:sp>
        <p:nvSpPr>
          <p:cNvPr id="201" name="Google Shape;201;p5">
            <a:extLst>
              <a:ext uri="{C183D7F6-B498-43B3-948B-1728B52AA6E4}">
                <adec:decorative xmlns:adec="http://schemas.microsoft.com/office/drawing/2017/decorative" val="1"/>
              </a:ext>
            </a:extLst>
          </p:cNvPr>
          <p:cNvSpPr/>
          <p:nvPr/>
        </p:nvSpPr>
        <p:spPr>
          <a:xfrm>
            <a:off x="489189" y="1119031"/>
            <a:ext cx="4619938" cy="461993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2" name="Google Shape;202;p5"/>
          <p:cNvSpPr txBox="1">
            <a:spLocks noGrp="1"/>
          </p:cNvSpPr>
          <p:nvPr>
            <p:ph type="title"/>
          </p:nvPr>
        </p:nvSpPr>
        <p:spPr>
          <a:xfrm>
            <a:off x="1171074" y="1396686"/>
            <a:ext cx="3240506" cy="40646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US" dirty="0">
                <a:solidFill>
                  <a:srgbClr val="FFFFFF"/>
                </a:solidFill>
                <a:latin typeface="Helvetica" panose="020B0604020202020204" pitchFamily="34" charset="0"/>
                <a:cs typeface="Helvetica" panose="020B0604020202020204" pitchFamily="34" charset="0"/>
              </a:rPr>
              <a:t>Let’s hear from you!</a:t>
            </a:r>
            <a:endParaRPr dirty="0">
              <a:latin typeface="Helvetica" panose="020B0604020202020204" pitchFamily="34" charset="0"/>
              <a:cs typeface="Helvetica" panose="020B0604020202020204" pitchFamily="34" charset="0"/>
            </a:endParaRPr>
          </a:p>
        </p:txBody>
      </p:sp>
      <p:sp>
        <p:nvSpPr>
          <p:cNvPr id="203" name="Google Shape;203;p5">
            <a:extLst>
              <a:ext uri="{C183D7F6-B498-43B3-948B-1728B52AA6E4}">
                <adec:decorative xmlns:adec="http://schemas.microsoft.com/office/drawing/2017/decorative" val="1"/>
              </a:ext>
            </a:extLst>
          </p:cNvPr>
          <p:cNvSpPr/>
          <p:nvPr/>
        </p:nvSpPr>
        <p:spPr>
          <a:xfrm rot="-1790889">
            <a:off x="8683720" y="941148"/>
            <a:ext cx="2987899" cy="2987899"/>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4" name="Google Shape;204;p5">
            <a:extLst>
              <a:ext uri="{C183D7F6-B498-43B3-948B-1728B52AA6E4}">
                <adec:decorative xmlns:adec="http://schemas.microsoft.com/office/drawing/2017/decorative" val="1"/>
              </a:ext>
            </a:extLst>
          </p:cNvPr>
          <p:cNvSpPr/>
          <p:nvPr/>
        </p:nvSpPr>
        <p:spPr>
          <a:xfrm>
            <a:off x="910048" y="4780992"/>
            <a:ext cx="546100" cy="5461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5" name="Google Shape;205;p5"/>
          <p:cNvSpPr txBox="1">
            <a:spLocks noGrp="1"/>
          </p:cNvSpPr>
          <p:nvPr>
            <p:ph type="body" idx="1"/>
          </p:nvPr>
        </p:nvSpPr>
        <p:spPr>
          <a:xfrm>
            <a:off x="5225075" y="1403950"/>
            <a:ext cx="6023400" cy="3935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sz="2400" dirty="0">
                <a:latin typeface="Helvetica" panose="020B0604020202020204" pitchFamily="34" charset="0"/>
                <a:cs typeface="Helvetica" panose="020B0604020202020204" pitchFamily="34" charset="0"/>
              </a:rPr>
              <a:t>Do</a:t>
            </a:r>
            <a:r>
              <a:rPr lang="en-US" sz="2400" dirty="0">
                <a:effectLst/>
                <a:latin typeface="Helvetica" panose="020B0604020202020204" pitchFamily="34" charset="0"/>
                <a:cs typeface="Helvetica" panose="020B0604020202020204" pitchFamily="34" charset="0"/>
              </a:rPr>
              <a:t> you have a procurement profile that incorporates </a:t>
            </a:r>
            <a:r>
              <a:rPr lang="en-US" sz="2400" dirty="0">
                <a:latin typeface="Helvetica" panose="020B0604020202020204" pitchFamily="34" charset="0"/>
                <a:cs typeface="Helvetica" panose="020B0604020202020204" pitchFamily="34" charset="0"/>
              </a:rPr>
              <a:t>details such as school information, participation data, and specific local foods desired for your</a:t>
            </a:r>
            <a:r>
              <a:rPr lang="en-US" sz="2400" dirty="0">
                <a:effectLst/>
                <a:latin typeface="Helvetica" panose="020B0604020202020204" pitchFamily="34" charset="0"/>
                <a:cs typeface="Helvetica" panose="020B0604020202020204" pitchFamily="34" charset="0"/>
              </a:rPr>
              <a:t> farm to school program?</a:t>
            </a:r>
          </a:p>
          <a:p>
            <a:pPr marL="0" lvl="0" indent="0" algn="l" rtl="0">
              <a:lnSpc>
                <a:spcPct val="90000"/>
              </a:lnSpc>
              <a:spcBef>
                <a:spcPts val="0"/>
              </a:spcBef>
              <a:spcAft>
                <a:spcPts val="0"/>
              </a:spcAft>
              <a:buClr>
                <a:schemeClr val="dk1"/>
              </a:buClr>
              <a:buSzPts val="2800"/>
              <a:buNone/>
            </a:pPr>
            <a:endParaRPr lang="en-US" sz="2400" dirty="0">
              <a:latin typeface="Helvetica" panose="020B0604020202020204" pitchFamily="34" charset="0"/>
              <a:cs typeface="Helvetica" panose="020B0604020202020204" pitchFamily="34" charset="0"/>
            </a:endParaRPr>
          </a:p>
          <a:p>
            <a:pPr indent="-457200">
              <a:spcBef>
                <a:spcPts val="0"/>
              </a:spcBef>
              <a:buSzPts val="2800"/>
            </a:pPr>
            <a:r>
              <a:rPr lang="en-US" sz="2400" dirty="0">
                <a:effectLst/>
                <a:latin typeface="Helvetica" panose="020B0604020202020204" pitchFamily="34" charset="0"/>
                <a:cs typeface="Helvetica" panose="020B0604020202020204" pitchFamily="34" charset="0"/>
              </a:rPr>
              <a:t>Yes</a:t>
            </a:r>
          </a:p>
          <a:p>
            <a:pPr indent="-457200">
              <a:spcBef>
                <a:spcPts val="0"/>
              </a:spcBef>
              <a:buSzPts val="2800"/>
            </a:pPr>
            <a:r>
              <a:rPr lang="en-US" sz="2400" dirty="0">
                <a:latin typeface="Helvetica" panose="020B0604020202020204" pitchFamily="34" charset="0"/>
                <a:cs typeface="Helvetica" panose="020B0604020202020204" pitchFamily="34" charset="0"/>
              </a:rPr>
              <a:t>No</a:t>
            </a:r>
          </a:p>
          <a:p>
            <a:pPr indent="-457200">
              <a:spcBef>
                <a:spcPts val="0"/>
              </a:spcBef>
              <a:buSzPts val="2800"/>
            </a:pPr>
            <a:r>
              <a:rPr lang="en-US" sz="2400" dirty="0">
                <a:effectLst/>
                <a:latin typeface="Helvetica" panose="020B0604020202020204" pitchFamily="34" charset="0"/>
                <a:cs typeface="Helvetica" panose="020B0604020202020204" pitchFamily="34" charset="0"/>
              </a:rPr>
              <a:t>In </a:t>
            </a:r>
            <a:r>
              <a:rPr lang="en-US" sz="2400" dirty="0">
                <a:latin typeface="Helvetica" panose="020B0604020202020204" pitchFamily="34" charset="0"/>
                <a:cs typeface="Helvetica" panose="020B0604020202020204" pitchFamily="34" charset="0"/>
              </a:rPr>
              <a:t>P</a:t>
            </a:r>
            <a:r>
              <a:rPr lang="en-US" sz="2400" dirty="0">
                <a:effectLst/>
                <a:latin typeface="Helvetica" panose="020B0604020202020204" pitchFamily="34" charset="0"/>
                <a:cs typeface="Helvetica" panose="020B0604020202020204" pitchFamily="34" charset="0"/>
              </a:rPr>
              <a:t>rogress</a:t>
            </a:r>
            <a:endParaRPr sz="2400" dirty="0">
              <a:latin typeface="Helvetica" panose="020B0604020202020204" pitchFamily="34" charset="0"/>
              <a:cs typeface="Helvetica" panose="020B0604020202020204" pitchFamily="34" charset="0"/>
            </a:endParaRPr>
          </a:p>
        </p:txBody>
      </p:sp>
      <p:pic>
        <p:nvPicPr>
          <p:cNvPr id="206" name="Google Shape;206;p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68868" y="6076310"/>
            <a:ext cx="3435626" cy="703783"/>
          </a:xfrm>
          <a:prstGeom prst="rect">
            <a:avLst/>
          </a:prstGeom>
          <a:noFill/>
          <a:ln>
            <a:noFill/>
          </a:ln>
        </p:spPr>
      </p:pic>
    </p:spTree>
    <p:extLst>
      <p:ext uri="{BB962C8B-B14F-4D97-AF65-F5344CB8AC3E}">
        <p14:creationId xmlns:p14="http://schemas.microsoft.com/office/powerpoint/2010/main" val="1556690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7"/>
        <p:cNvGrpSpPr/>
        <p:nvPr/>
      </p:nvGrpSpPr>
      <p:grpSpPr>
        <a:xfrm>
          <a:off x="0" y="0"/>
          <a:ext cx="0" cy="0"/>
          <a:chOff x="0" y="0"/>
          <a:chExt cx="0" cy="0"/>
        </a:xfrm>
      </p:grpSpPr>
      <p:sp>
        <p:nvSpPr>
          <p:cNvPr id="328" name="Google Shape;328;g2a87b2c27e4_0_87">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9" name="Google Shape;329;g2a87b2c27e4_0_87"/>
          <p:cNvSpPr txBox="1">
            <a:spLocks noGrp="1"/>
          </p:cNvSpPr>
          <p:nvPr>
            <p:ph type="title"/>
          </p:nvPr>
        </p:nvSpPr>
        <p:spPr>
          <a:xfrm>
            <a:off x="585216" y="82018"/>
            <a:ext cx="11018520" cy="14344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100"/>
              <a:buNone/>
            </a:pPr>
            <a:r>
              <a:rPr lang="en-US" sz="5400" dirty="0">
                <a:solidFill>
                  <a:schemeClr val="dk1"/>
                </a:solidFill>
                <a:latin typeface="Helvetica" panose="020B0604020202020204" pitchFamily="34" charset="0"/>
                <a:ea typeface="Arial"/>
                <a:cs typeface="Helvetica" panose="020B0604020202020204" pitchFamily="34" charset="0"/>
                <a:sym typeface="Arial"/>
              </a:rPr>
              <a:t>Hot Potatoes - Planning!</a:t>
            </a:r>
            <a:endParaRPr dirty="0">
              <a:latin typeface="Helvetica" panose="020B0604020202020204" pitchFamily="34" charset="0"/>
              <a:cs typeface="Helvetica" panose="020B0604020202020204" pitchFamily="34" charset="0"/>
            </a:endParaRPr>
          </a:p>
        </p:txBody>
      </p:sp>
      <p:sp>
        <p:nvSpPr>
          <p:cNvPr id="330" name="Google Shape;330;g2a87b2c27e4_0_87">
            <a:extLs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1" name="Google Shape;331;g2a87b2c27e4_0_87"/>
          <p:cNvSpPr txBox="1">
            <a:spLocks noGrp="1"/>
          </p:cNvSpPr>
          <p:nvPr>
            <p:ph type="body" idx="1"/>
          </p:nvPr>
        </p:nvSpPr>
        <p:spPr>
          <a:xfrm>
            <a:off x="0" y="1939602"/>
            <a:ext cx="7347284" cy="4540804"/>
          </a:xfrm>
          <a:prstGeom prst="rect">
            <a:avLst/>
          </a:prstGeom>
          <a:noFill/>
          <a:ln>
            <a:noFill/>
          </a:ln>
        </p:spPr>
        <p:txBody>
          <a:bodyPr spcFirstLastPara="1" wrap="square" lIns="91425" tIns="45700" rIns="91425" bIns="45700" anchor="t" anchorCtr="0">
            <a:normAutofit/>
          </a:bodyPr>
          <a:lstStyle/>
          <a:p>
            <a:pPr marL="635635" lvl="0" indent="-342900" algn="l" rtl="0">
              <a:lnSpc>
                <a:spcPct val="90000"/>
              </a:lnSpc>
              <a:spcBef>
                <a:spcPts val="1000"/>
              </a:spcBef>
              <a:spcAft>
                <a:spcPts val="0"/>
              </a:spcAft>
              <a:buSzPts val="20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Complete Procurement Profile</a:t>
            </a:r>
            <a:endParaRPr sz="2800" dirty="0">
              <a:latin typeface="Helvetica" panose="020B0604020202020204" pitchFamily="34" charset="0"/>
              <a:cs typeface="Helvetica" panose="020B0604020202020204" pitchFamily="34" charset="0"/>
            </a:endParaRPr>
          </a:p>
          <a:p>
            <a:pPr marL="635635" lvl="0" indent="-342900" algn="l" rtl="0">
              <a:lnSpc>
                <a:spcPct val="90000"/>
              </a:lnSpc>
              <a:spcBef>
                <a:spcPts val="0"/>
              </a:spcBef>
              <a:spcAft>
                <a:spcPts val="0"/>
              </a:spcAft>
              <a:buSzPts val="20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Review cycle menu and identify local items to buy</a:t>
            </a:r>
            <a:endParaRPr sz="2800" dirty="0">
              <a:latin typeface="Helvetica" panose="020B0604020202020204" pitchFamily="34" charset="0"/>
              <a:cs typeface="Helvetica" panose="020B0604020202020204" pitchFamily="34" charset="0"/>
            </a:endParaRPr>
          </a:p>
          <a:p>
            <a:pPr marL="635635" lvl="0" indent="-342900" algn="l" rtl="0">
              <a:lnSpc>
                <a:spcPct val="90000"/>
              </a:lnSpc>
              <a:spcBef>
                <a:spcPts val="0"/>
              </a:spcBef>
              <a:spcAft>
                <a:spcPts val="0"/>
              </a:spcAft>
              <a:buSzPts val="20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Forecast quantity</a:t>
            </a:r>
            <a:endParaRPr sz="2800" dirty="0">
              <a:latin typeface="Helvetica" panose="020B0604020202020204" pitchFamily="34" charset="0"/>
              <a:cs typeface="Helvetica" panose="020B0604020202020204" pitchFamily="34" charset="0"/>
            </a:endParaRPr>
          </a:p>
          <a:p>
            <a:pPr marL="635635" lvl="0" indent="-342900" algn="l" rtl="0">
              <a:lnSpc>
                <a:spcPct val="90000"/>
              </a:lnSpc>
              <a:spcBef>
                <a:spcPts val="0"/>
              </a:spcBef>
              <a:spcAft>
                <a:spcPts val="0"/>
              </a:spcAft>
              <a:buSzPts val="20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Identify storage procedures/space/additional equipment for production</a:t>
            </a:r>
            <a:endParaRPr sz="2800" dirty="0">
              <a:latin typeface="Helvetica" panose="020B0604020202020204" pitchFamily="34" charset="0"/>
              <a:cs typeface="Helvetica" panose="020B0604020202020204" pitchFamily="34" charset="0"/>
            </a:endParaRPr>
          </a:p>
        </p:txBody>
      </p:sp>
      <p:pic>
        <p:nvPicPr>
          <p:cNvPr id="332" name="Google Shape;332;g2a87b2c27e4_0_87" descr="A clipboard with a check mark and an action plan"/>
          <p:cNvPicPr preferRelativeResize="0"/>
          <p:nvPr/>
        </p:nvPicPr>
        <p:blipFill rotWithShape="1">
          <a:blip r:embed="rId3">
            <a:alphaModFix/>
          </a:blip>
          <a:srcRect l="1497" r="4219" b="-3"/>
          <a:stretch/>
        </p:blipFill>
        <p:spPr>
          <a:xfrm>
            <a:off x="7675658" y="2093976"/>
            <a:ext cx="3941064" cy="4096512"/>
          </a:xfrm>
          <a:prstGeom prst="rect">
            <a:avLst/>
          </a:prstGeom>
          <a:noFill/>
          <a:ln>
            <a:noFill/>
          </a:ln>
        </p:spPr>
      </p:pic>
      <p:pic>
        <p:nvPicPr>
          <p:cNvPr id="2" name="Google Shape;374;p23">
            <a:extLst>
              <a:ext uri="{FF2B5EF4-FFF2-40B4-BE49-F238E27FC236}">
                <a16:creationId xmlns:a16="http://schemas.microsoft.com/office/drawing/2014/main" id="{02947D75-9464-8E73-D890-FAA9724F6C1C}"/>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753326" y="6072199"/>
            <a:ext cx="3435626" cy="703783"/>
          </a:xfrm>
          <a:prstGeom prst="rect">
            <a:avLst/>
          </a:prstGeom>
          <a:noFill/>
          <a:ln>
            <a:noFill/>
          </a:ln>
        </p:spPr>
      </p:pic>
    </p:spTree>
    <p:extLst>
      <p:ext uri="{BB962C8B-B14F-4D97-AF65-F5344CB8AC3E}">
        <p14:creationId xmlns:p14="http://schemas.microsoft.com/office/powerpoint/2010/main" val="2961862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7"/>
        <p:cNvGrpSpPr/>
        <p:nvPr/>
      </p:nvGrpSpPr>
      <p:grpSpPr>
        <a:xfrm>
          <a:off x="0" y="0"/>
          <a:ext cx="0" cy="0"/>
          <a:chOff x="0" y="0"/>
          <a:chExt cx="0" cy="0"/>
        </a:xfrm>
      </p:grpSpPr>
      <p:sp>
        <p:nvSpPr>
          <p:cNvPr id="328" name="Google Shape;328;g2a87b2c27e4_0_87">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9" name="Google Shape;329;g2a87b2c27e4_0_87"/>
          <p:cNvSpPr txBox="1">
            <a:spLocks noGrp="1"/>
          </p:cNvSpPr>
          <p:nvPr>
            <p:ph type="title"/>
          </p:nvPr>
        </p:nvSpPr>
        <p:spPr>
          <a:xfrm>
            <a:off x="585216" y="82018"/>
            <a:ext cx="11018520" cy="14344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100"/>
              <a:buNone/>
            </a:pPr>
            <a:r>
              <a:rPr lang="en-US" sz="5400" dirty="0">
                <a:solidFill>
                  <a:schemeClr val="dk1"/>
                </a:solidFill>
                <a:latin typeface="Helvetica" panose="020B0604020202020204" pitchFamily="34" charset="0"/>
                <a:ea typeface="Arial"/>
                <a:cs typeface="Helvetica" panose="020B0604020202020204" pitchFamily="34" charset="0"/>
                <a:sym typeface="Arial"/>
              </a:rPr>
              <a:t>Hot Potatoes - Planning! (</a:t>
            </a:r>
            <a:r>
              <a:rPr lang="en-US" sz="5400" dirty="0">
                <a:latin typeface="Helvetica" panose="020B0604020202020204" pitchFamily="34" charset="0"/>
                <a:ea typeface="Arial"/>
                <a:cs typeface="Helvetica" panose="020B0604020202020204" pitchFamily="34" charset="0"/>
                <a:sym typeface="Arial"/>
              </a:rPr>
              <a:t>Continued)</a:t>
            </a:r>
            <a:endParaRPr dirty="0">
              <a:latin typeface="Helvetica" panose="020B0604020202020204" pitchFamily="34" charset="0"/>
              <a:cs typeface="Helvetica" panose="020B0604020202020204" pitchFamily="34" charset="0"/>
            </a:endParaRPr>
          </a:p>
        </p:txBody>
      </p:sp>
      <p:sp>
        <p:nvSpPr>
          <p:cNvPr id="330" name="Google Shape;330;g2a87b2c27e4_0_87">
            <a:extLs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1" name="Google Shape;331;g2a87b2c27e4_0_87"/>
          <p:cNvSpPr txBox="1">
            <a:spLocks noGrp="1"/>
          </p:cNvSpPr>
          <p:nvPr>
            <p:ph type="body" idx="1"/>
          </p:nvPr>
        </p:nvSpPr>
        <p:spPr>
          <a:xfrm>
            <a:off x="0" y="1939602"/>
            <a:ext cx="10972800" cy="4540804"/>
          </a:xfrm>
          <a:prstGeom prst="rect">
            <a:avLst/>
          </a:prstGeom>
          <a:noFill/>
          <a:ln>
            <a:noFill/>
          </a:ln>
        </p:spPr>
        <p:txBody>
          <a:bodyPr spcFirstLastPara="1" wrap="square" lIns="91425" tIns="45700" rIns="91425" bIns="45700" anchor="t" anchorCtr="0">
            <a:normAutofit/>
          </a:bodyPr>
          <a:lstStyle/>
          <a:p>
            <a:pPr marL="635635" lvl="0" indent="-342900" algn="l" rtl="0">
              <a:lnSpc>
                <a:spcPct val="90000"/>
              </a:lnSpc>
              <a:spcBef>
                <a:spcPts val="0"/>
              </a:spcBef>
              <a:spcAft>
                <a:spcPts val="0"/>
              </a:spcAft>
              <a:buSzPts val="20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Identify local source(s) that meet your needs</a:t>
            </a:r>
            <a:endParaRPr sz="2800" dirty="0">
              <a:latin typeface="Helvetica" panose="020B0604020202020204" pitchFamily="34" charset="0"/>
              <a:cs typeface="Helvetica" panose="020B0604020202020204" pitchFamily="34" charset="0"/>
            </a:endParaRPr>
          </a:p>
          <a:p>
            <a:pPr marL="914400" lvl="1" indent="-228600" algn="l" rtl="0">
              <a:lnSpc>
                <a:spcPct val="90000"/>
              </a:lnSpc>
              <a:spcBef>
                <a:spcPts val="0"/>
              </a:spcBef>
              <a:spcAft>
                <a:spcPts val="0"/>
              </a:spcAft>
              <a:buSzPts val="2000"/>
              <a:buFont typeface="Arial"/>
              <a:buChar char="•"/>
            </a:pPr>
            <a:r>
              <a:rPr lang="en-US" dirty="0">
                <a:solidFill>
                  <a:schemeClr val="dk1"/>
                </a:solidFill>
                <a:latin typeface="Helvetica" panose="020B0604020202020204" pitchFamily="34" charset="0"/>
                <a:ea typeface="Arial"/>
                <a:cs typeface="Helvetica" panose="020B0604020202020204" pitchFamily="34" charset="0"/>
                <a:sym typeface="Arial"/>
              </a:rPr>
              <a:t>Virginia Food Market Maker</a:t>
            </a:r>
          </a:p>
          <a:p>
            <a:pPr marL="1485900" lvl="2" indent="-342900">
              <a:spcBef>
                <a:spcPts val="0"/>
              </a:spcBef>
              <a:buSzPts val="2000"/>
              <a:buFont typeface="Courier New" panose="02070309020205020404" pitchFamily="49" charset="0"/>
              <a:buChar char="o"/>
            </a:pPr>
            <a:r>
              <a:rPr lang="en-US" dirty="0">
                <a:solidFill>
                  <a:schemeClr val="dk1"/>
                </a:solidFill>
                <a:latin typeface="Helvetica" panose="020B0604020202020204" pitchFamily="34" charset="0"/>
                <a:ea typeface="Arial"/>
                <a:cs typeface="Helvetica" panose="020B0604020202020204" pitchFamily="34" charset="0"/>
                <a:sym typeface="Arial"/>
              </a:rPr>
              <a:t>See resource handout</a:t>
            </a:r>
            <a:endParaRPr dirty="0">
              <a:latin typeface="Helvetica" panose="020B0604020202020204" pitchFamily="34" charset="0"/>
              <a:cs typeface="Helvetica" panose="020B0604020202020204" pitchFamily="34" charset="0"/>
            </a:endParaRPr>
          </a:p>
          <a:p>
            <a:pPr marL="914400" lvl="1" indent="-228600" algn="l" rtl="0">
              <a:lnSpc>
                <a:spcPct val="90000"/>
              </a:lnSpc>
              <a:spcBef>
                <a:spcPts val="0"/>
              </a:spcBef>
              <a:spcAft>
                <a:spcPts val="0"/>
              </a:spcAft>
              <a:buSzPts val="2000"/>
              <a:buFont typeface="Arial"/>
              <a:buChar char="•"/>
            </a:pPr>
            <a:r>
              <a:rPr lang="en-US" dirty="0">
                <a:solidFill>
                  <a:schemeClr val="dk1"/>
                </a:solidFill>
                <a:latin typeface="Helvetica" panose="020B0604020202020204" pitchFamily="34" charset="0"/>
                <a:ea typeface="Arial"/>
                <a:cs typeface="Helvetica" panose="020B0604020202020204" pitchFamily="34" charset="0"/>
                <a:sym typeface="Arial"/>
              </a:rPr>
              <a:t>Cooperative Extension</a:t>
            </a:r>
          </a:p>
          <a:p>
            <a:pPr marL="1485900" lvl="2" indent="-342900">
              <a:spcBef>
                <a:spcPts val="0"/>
              </a:spcBef>
              <a:buSzPts val="2000"/>
              <a:buFont typeface="Courier New" panose="02070309020205020404" pitchFamily="49" charset="0"/>
              <a:buChar char="o"/>
            </a:pPr>
            <a:r>
              <a:rPr lang="en-US" dirty="0">
                <a:solidFill>
                  <a:schemeClr val="dk1"/>
                </a:solidFill>
                <a:latin typeface="Helvetica" panose="020B0604020202020204" pitchFamily="34" charset="0"/>
                <a:ea typeface="Arial"/>
                <a:cs typeface="Helvetica" panose="020B0604020202020204" pitchFamily="34" charset="0"/>
                <a:sym typeface="Arial"/>
              </a:rPr>
              <a:t>See resource handout</a:t>
            </a:r>
            <a:endParaRPr dirty="0">
              <a:latin typeface="Helvetica" panose="020B0604020202020204" pitchFamily="34" charset="0"/>
              <a:cs typeface="Helvetica" panose="020B0604020202020204" pitchFamily="34" charset="0"/>
            </a:endParaRPr>
          </a:p>
          <a:p>
            <a:pPr marL="914400" lvl="1" indent="-228600" algn="l" rtl="0">
              <a:lnSpc>
                <a:spcPct val="90000"/>
              </a:lnSpc>
              <a:spcBef>
                <a:spcPts val="0"/>
              </a:spcBef>
              <a:spcAft>
                <a:spcPts val="0"/>
              </a:spcAft>
              <a:buSzPts val="2000"/>
              <a:buFont typeface="Arial"/>
              <a:buChar char="•"/>
            </a:pPr>
            <a:r>
              <a:rPr lang="en-US" dirty="0">
                <a:solidFill>
                  <a:schemeClr val="dk1"/>
                </a:solidFill>
                <a:latin typeface="Helvetica" panose="020B0604020202020204" pitchFamily="34" charset="0"/>
                <a:ea typeface="Arial"/>
                <a:cs typeface="Helvetica" panose="020B0604020202020204" pitchFamily="34" charset="0"/>
                <a:sym typeface="Arial"/>
              </a:rPr>
              <a:t>Identify other divisions or organizations (colleges/universities, hospitals, and restaurants) buying local in your area</a:t>
            </a:r>
            <a:endParaRPr dirty="0">
              <a:latin typeface="Helvetica" panose="020B0604020202020204" pitchFamily="34" charset="0"/>
              <a:cs typeface="Helvetica" panose="020B0604020202020204" pitchFamily="34" charset="0"/>
            </a:endParaRPr>
          </a:p>
          <a:p>
            <a:pPr marL="635635" lvl="0" indent="-342900" algn="l" rtl="0">
              <a:lnSpc>
                <a:spcPct val="90000"/>
              </a:lnSpc>
              <a:spcBef>
                <a:spcPts val="0"/>
              </a:spcBef>
              <a:spcAft>
                <a:spcPts val="0"/>
              </a:spcAft>
              <a:buSzPts val="20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Identify distribution/transportation channels</a:t>
            </a:r>
            <a:endParaRPr sz="2800" dirty="0">
              <a:latin typeface="Helvetica" panose="020B0604020202020204" pitchFamily="34" charset="0"/>
              <a:cs typeface="Helvetica" panose="020B0604020202020204" pitchFamily="34" charset="0"/>
            </a:endParaRPr>
          </a:p>
          <a:p>
            <a:pPr marL="914400" lvl="1" indent="-228600" algn="l" rtl="0">
              <a:lnSpc>
                <a:spcPct val="90000"/>
              </a:lnSpc>
              <a:spcBef>
                <a:spcPts val="0"/>
              </a:spcBef>
              <a:spcAft>
                <a:spcPts val="0"/>
              </a:spcAft>
              <a:buSzPts val="2000"/>
              <a:buFont typeface="Arial"/>
              <a:buChar char="•"/>
            </a:pPr>
            <a:r>
              <a:rPr lang="en-US" dirty="0">
                <a:latin typeface="Helvetica" panose="020B0604020202020204" pitchFamily="34" charset="0"/>
                <a:ea typeface="Arial"/>
                <a:cs typeface="Helvetica" panose="020B0604020202020204" pitchFamily="34" charset="0"/>
                <a:sym typeface="Arial"/>
              </a:rPr>
              <a:t>P</a:t>
            </a:r>
            <a:r>
              <a:rPr lang="en-US" dirty="0">
                <a:solidFill>
                  <a:schemeClr val="dk1"/>
                </a:solidFill>
                <a:latin typeface="Helvetica" panose="020B0604020202020204" pitchFamily="34" charset="0"/>
                <a:ea typeface="Arial"/>
                <a:cs typeface="Helvetica" panose="020B0604020202020204" pitchFamily="34" charset="0"/>
                <a:sym typeface="Arial"/>
              </a:rPr>
              <a:t>roducer, distributor, Food Hub or Cooperative</a:t>
            </a:r>
            <a:endParaRPr dirty="0">
              <a:latin typeface="Helvetica" panose="020B0604020202020204" pitchFamily="34" charset="0"/>
              <a:cs typeface="Helvetica" panose="020B0604020202020204" pitchFamily="34" charset="0"/>
            </a:endParaRPr>
          </a:p>
        </p:txBody>
      </p:sp>
      <p:pic>
        <p:nvPicPr>
          <p:cNvPr id="2" name="Google Shape;374;p23">
            <a:extLst>
              <a:ext uri="{FF2B5EF4-FFF2-40B4-BE49-F238E27FC236}">
                <a16:creationId xmlns:a16="http://schemas.microsoft.com/office/drawing/2014/main" id="{02947D75-9464-8E73-D890-FAA9724F6C1C}"/>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53326" y="6072199"/>
            <a:ext cx="3435626" cy="703783"/>
          </a:xfrm>
          <a:prstGeom prst="rect">
            <a:avLst/>
          </a:prstGeom>
          <a:noFill/>
          <a:ln>
            <a:noFill/>
          </a:ln>
        </p:spPr>
      </p:pic>
      <p:pic>
        <p:nvPicPr>
          <p:cNvPr id="4" name="Picture 3" descr="A Virginia Market Maker logo.">
            <a:extLst>
              <a:ext uri="{FF2B5EF4-FFF2-40B4-BE49-F238E27FC236}">
                <a16:creationId xmlns:a16="http://schemas.microsoft.com/office/drawing/2014/main" id="{056E69EF-4267-9D89-9FB6-2B2364D03BD4}"/>
              </a:ext>
            </a:extLst>
          </p:cNvPr>
          <p:cNvPicPr>
            <a:picLocks noChangeAspect="1"/>
          </p:cNvPicPr>
          <p:nvPr/>
        </p:nvPicPr>
        <p:blipFill>
          <a:blip r:embed="rId4"/>
          <a:stretch>
            <a:fillRect/>
          </a:stretch>
        </p:blipFill>
        <p:spPr>
          <a:xfrm>
            <a:off x="7570325" y="2561370"/>
            <a:ext cx="3842342" cy="94945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337"/>
        <p:cNvGrpSpPr/>
        <p:nvPr/>
      </p:nvGrpSpPr>
      <p:grpSpPr>
        <a:xfrm>
          <a:off x="0" y="0"/>
          <a:ext cx="0" cy="0"/>
          <a:chOff x="0" y="0"/>
          <a:chExt cx="0" cy="0"/>
        </a:xfrm>
      </p:grpSpPr>
      <p:sp>
        <p:nvSpPr>
          <p:cNvPr id="338" name="Google Shape;338;p8">
            <a:extLst>
              <a:ext uri="{C183D7F6-B498-43B3-948B-1728B52AA6E4}">
                <adec:decorative xmlns:adec="http://schemas.microsoft.com/office/drawing/2017/decorative" val="1"/>
              </a:ext>
            </a:extLst>
          </p:cNvPr>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39" name="Google Shape;339;p8" descr="An image of the Virginia Market Maker map, which shows the Commonwealth of Virginia and several green icons across the map to identify the local sources for potatoes.">
            <a:extLst>
              <a:ext uri="{C183D7F6-B498-43B3-948B-1728B52AA6E4}">
                <adec:decorative xmlns:adec="http://schemas.microsoft.com/office/drawing/2017/decorative" val="0"/>
              </a:ext>
            </a:extLst>
          </p:cNvPr>
          <p:cNvPicPr preferRelativeResize="0"/>
          <p:nvPr/>
        </p:nvPicPr>
        <p:blipFill rotWithShape="1">
          <a:blip r:embed="rId3">
            <a:alphaModFix amt="50000"/>
          </a:blip>
          <a:srcRect l="18350" r="3873" b="1"/>
          <a:stretch/>
        </p:blipFill>
        <p:spPr>
          <a:xfrm>
            <a:off x="20" y="1"/>
            <a:ext cx="12191980" cy="6857999"/>
          </a:xfrm>
          <a:prstGeom prst="rect">
            <a:avLst/>
          </a:prstGeom>
          <a:noFill/>
          <a:ln>
            <a:noFill/>
          </a:ln>
        </p:spPr>
      </p:pic>
      <p:sp>
        <p:nvSpPr>
          <p:cNvPr id="340" name="Google Shape;340;p8"/>
          <p:cNvSpPr txBox="1">
            <a:spLocks noGrp="1"/>
          </p:cNvSpPr>
          <p:nvPr>
            <p:ph type="title"/>
          </p:nvPr>
        </p:nvSpPr>
        <p:spPr>
          <a:xfrm>
            <a:off x="1524000" y="1122362"/>
            <a:ext cx="9144000" cy="29005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100"/>
              <a:buNone/>
            </a:pPr>
            <a:r>
              <a:rPr lang="en-US" sz="6000" dirty="0">
                <a:solidFill>
                  <a:srgbClr val="FFFFFF"/>
                </a:solidFill>
                <a:latin typeface="Helvetica" panose="020B0604020202020204" pitchFamily="34" charset="0"/>
                <a:ea typeface="Arial"/>
                <a:cs typeface="Helvetica" panose="020B0604020202020204" pitchFamily="34" charset="0"/>
                <a:sym typeface="Arial"/>
              </a:rPr>
              <a:t>Hot Potatoes - Planning!</a:t>
            </a:r>
            <a:endParaRPr dirty="0">
              <a:latin typeface="Helvetica" panose="020B0604020202020204" pitchFamily="34" charset="0"/>
              <a:cs typeface="Helvetica"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176A-F49A-C5CE-8AB2-BC18C167768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The 4 P’s for Local Procurement</a:t>
            </a:r>
          </a:p>
        </p:txBody>
      </p:sp>
      <p:sp>
        <p:nvSpPr>
          <p:cNvPr id="3" name="Text Placeholder 2">
            <a:extLst>
              <a:ext uri="{FF2B5EF4-FFF2-40B4-BE49-F238E27FC236}">
                <a16:creationId xmlns:a16="http://schemas.microsoft.com/office/drawing/2014/main" id="{6AAAB524-CEB8-02F2-1486-814EB74D5A20}"/>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Plan</a:t>
            </a:r>
          </a:p>
          <a:p>
            <a:r>
              <a:rPr lang="en-US" dirty="0">
                <a:latin typeface="Helvetica" panose="020B0604020202020204" pitchFamily="34" charset="0"/>
                <a:cs typeface="Helvetica" panose="020B0604020202020204" pitchFamily="34" charset="0"/>
              </a:rPr>
              <a:t>Purchase</a:t>
            </a:r>
          </a:p>
          <a:p>
            <a:r>
              <a:rPr lang="en-US" dirty="0">
                <a:latin typeface="Helvetica" panose="020B0604020202020204" pitchFamily="34" charset="0"/>
                <a:cs typeface="Helvetica" panose="020B0604020202020204" pitchFamily="34" charset="0"/>
              </a:rPr>
              <a:t>Prepare</a:t>
            </a:r>
          </a:p>
          <a:p>
            <a:r>
              <a:rPr lang="en-US" dirty="0">
                <a:latin typeface="Helvetica" panose="020B0604020202020204" pitchFamily="34" charset="0"/>
                <a:cs typeface="Helvetica" panose="020B0604020202020204" pitchFamily="34" charset="0"/>
              </a:rPr>
              <a:t>Promote</a:t>
            </a:r>
          </a:p>
        </p:txBody>
      </p:sp>
      <p:pic>
        <p:nvPicPr>
          <p:cNvPr id="4" name="Google Shape;374;p23">
            <a:extLst>
              <a:ext uri="{FF2B5EF4-FFF2-40B4-BE49-F238E27FC236}">
                <a16:creationId xmlns:a16="http://schemas.microsoft.com/office/drawing/2014/main" id="{1680B766-40F8-B826-AC52-F3A198C4C43B}"/>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56374" y="6109170"/>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8AA309E6-D913-C6ED-DF21-A0E470A145E7}"/>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524243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5"/>
        <p:cNvGrpSpPr/>
        <p:nvPr/>
      </p:nvGrpSpPr>
      <p:grpSpPr>
        <a:xfrm>
          <a:off x="0" y="0"/>
          <a:ext cx="0" cy="0"/>
          <a:chOff x="0" y="0"/>
          <a:chExt cx="0" cy="0"/>
        </a:xfrm>
      </p:grpSpPr>
      <p:sp>
        <p:nvSpPr>
          <p:cNvPr id="346" name="Google Shape;346;g2a87b2c27e4_0_99">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47" name="Google Shape;347;g2a87b2c27e4_0_99"/>
          <p:cNvSpPr txBox="1">
            <a:spLocks noGrp="1"/>
          </p:cNvSpPr>
          <p:nvPr>
            <p:ph type="title"/>
          </p:nvPr>
        </p:nvSpPr>
        <p:spPr>
          <a:xfrm>
            <a:off x="585216" y="0"/>
            <a:ext cx="11018520" cy="14344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100"/>
              <a:buNone/>
            </a:pPr>
            <a:r>
              <a:rPr lang="en-US" sz="5400" dirty="0">
                <a:solidFill>
                  <a:schemeClr val="dk1"/>
                </a:solidFill>
                <a:latin typeface="Helvetica" panose="020B0604020202020204" pitchFamily="34" charset="0"/>
                <a:ea typeface="Arial"/>
                <a:cs typeface="Helvetica" panose="020B0604020202020204" pitchFamily="34" charset="0"/>
                <a:sym typeface="Arial"/>
              </a:rPr>
              <a:t>Hot Potatoes - Purchasing!</a:t>
            </a:r>
            <a:endParaRPr dirty="0">
              <a:latin typeface="Helvetica" panose="020B0604020202020204" pitchFamily="34" charset="0"/>
              <a:cs typeface="Helvetica" panose="020B0604020202020204" pitchFamily="34" charset="0"/>
            </a:endParaRPr>
          </a:p>
        </p:txBody>
      </p:sp>
      <p:sp>
        <p:nvSpPr>
          <p:cNvPr id="348" name="Google Shape;348;g2a87b2c27e4_0_99">
            <a:extLs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49" name="Google Shape;349;g2a87b2c27e4_0_99"/>
          <p:cNvSpPr txBox="1">
            <a:spLocks noGrp="1"/>
          </p:cNvSpPr>
          <p:nvPr>
            <p:ph type="body" idx="1"/>
          </p:nvPr>
        </p:nvSpPr>
        <p:spPr>
          <a:xfrm>
            <a:off x="0" y="1745000"/>
            <a:ext cx="11309700" cy="5112900"/>
          </a:xfrm>
          <a:prstGeom prst="rect">
            <a:avLst/>
          </a:prstGeom>
          <a:noFill/>
          <a:ln>
            <a:noFill/>
          </a:ln>
        </p:spPr>
        <p:txBody>
          <a:bodyPr spcFirstLastPara="1" wrap="square" lIns="91425" tIns="45700" rIns="91425" bIns="45700" anchor="t" anchorCtr="0">
            <a:normAutofit/>
          </a:bodyPr>
          <a:lstStyle/>
          <a:p>
            <a:pPr marL="648970" lvl="0" indent="-342900" algn="l" rtl="0">
              <a:lnSpc>
                <a:spcPct val="90000"/>
              </a:lnSpc>
              <a:spcBef>
                <a:spcPts val="1000"/>
              </a:spcBef>
              <a:spcAft>
                <a:spcPts val="0"/>
              </a:spcAft>
              <a:buSzPts val="28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Write or work with your purchasing department to develop the solicitation/boilerplate</a:t>
            </a:r>
            <a:endParaRPr sz="2800" dirty="0">
              <a:solidFill>
                <a:schemeClr val="dk1"/>
              </a:solidFill>
              <a:latin typeface="Helvetica" panose="020B0604020202020204" pitchFamily="34" charset="0"/>
              <a:ea typeface="Arial"/>
              <a:cs typeface="Helvetica" panose="020B0604020202020204" pitchFamily="34" charset="0"/>
              <a:sym typeface="Arial"/>
            </a:endParaRPr>
          </a:p>
          <a:p>
            <a:pPr marL="648970" lvl="0" indent="-342900" algn="l" rtl="0">
              <a:lnSpc>
                <a:spcPct val="90000"/>
              </a:lnSpc>
              <a:spcBef>
                <a:spcPts val="1000"/>
              </a:spcBef>
              <a:spcAft>
                <a:spcPts val="0"/>
              </a:spcAft>
              <a:buSzPts val="2800"/>
              <a:buFont typeface="Arial"/>
              <a:buChar char="❑"/>
            </a:pPr>
            <a:r>
              <a:rPr lang="en-US" sz="2800" dirty="0">
                <a:latin typeface="Helvetica" panose="020B0604020202020204" pitchFamily="34" charset="0"/>
                <a:ea typeface="Arial"/>
                <a:cs typeface="Helvetica" panose="020B0604020202020204" pitchFamily="34" charset="0"/>
                <a:sym typeface="Arial"/>
              </a:rPr>
              <a:t>Remember to include information such as:</a:t>
            </a:r>
            <a:endParaRPr sz="2800" dirty="0">
              <a:latin typeface="Helvetica" panose="020B0604020202020204" pitchFamily="34" charset="0"/>
              <a:ea typeface="Arial"/>
              <a:cs typeface="Helvetica" panose="020B0604020202020204" pitchFamily="34" charset="0"/>
              <a:sym typeface="Arial"/>
            </a:endParaRPr>
          </a:p>
          <a:p>
            <a:pPr marL="914400" lvl="1" indent="-406400" algn="l" rtl="0">
              <a:lnSpc>
                <a:spcPct val="90000"/>
              </a:lnSpc>
              <a:spcBef>
                <a:spcPts val="1000"/>
              </a:spcBef>
              <a:spcAft>
                <a:spcPts val="0"/>
              </a:spcAft>
              <a:buSzPts val="2800"/>
              <a:buFont typeface="Arial"/>
              <a:buChar char="•"/>
            </a:pPr>
            <a:r>
              <a:rPr lang="en-US" dirty="0">
                <a:latin typeface="Helvetica" panose="020B0604020202020204" pitchFamily="34" charset="0"/>
                <a:ea typeface="Arial"/>
                <a:cs typeface="Helvetica" panose="020B0604020202020204" pitchFamily="34" charset="0"/>
                <a:sym typeface="Arial"/>
              </a:rPr>
              <a:t>Number of schools or delivery sites</a:t>
            </a:r>
            <a:endParaRPr dirty="0">
              <a:latin typeface="Helvetica" panose="020B0604020202020204" pitchFamily="34" charset="0"/>
              <a:ea typeface="Arial"/>
              <a:cs typeface="Helvetica" panose="020B0604020202020204" pitchFamily="34" charset="0"/>
              <a:sym typeface="Arial"/>
            </a:endParaRPr>
          </a:p>
          <a:p>
            <a:pPr marL="914400" lvl="1" indent="-406400" algn="l" rtl="0">
              <a:lnSpc>
                <a:spcPct val="90000"/>
              </a:lnSpc>
              <a:spcBef>
                <a:spcPts val="1000"/>
              </a:spcBef>
              <a:spcAft>
                <a:spcPts val="0"/>
              </a:spcAft>
              <a:buSzPts val="2800"/>
              <a:buFont typeface="Arial"/>
              <a:buChar char="•"/>
            </a:pPr>
            <a:r>
              <a:rPr lang="en-US" dirty="0">
                <a:latin typeface="Helvetica" panose="020B0604020202020204" pitchFamily="34" charset="0"/>
                <a:ea typeface="Arial"/>
                <a:cs typeface="Helvetica" panose="020B0604020202020204" pitchFamily="34" charset="0"/>
                <a:sym typeface="Arial"/>
              </a:rPr>
              <a:t>Delivery windows</a:t>
            </a:r>
            <a:endParaRPr dirty="0">
              <a:latin typeface="Helvetica" panose="020B0604020202020204" pitchFamily="34" charset="0"/>
              <a:ea typeface="Arial"/>
              <a:cs typeface="Helvetica" panose="020B0604020202020204" pitchFamily="34" charset="0"/>
              <a:sym typeface="Arial"/>
            </a:endParaRPr>
          </a:p>
          <a:p>
            <a:pPr marL="914400" lvl="1" indent="-406400" algn="l" rtl="0">
              <a:lnSpc>
                <a:spcPct val="90000"/>
              </a:lnSpc>
              <a:spcBef>
                <a:spcPts val="1000"/>
              </a:spcBef>
              <a:spcAft>
                <a:spcPts val="0"/>
              </a:spcAft>
              <a:buSzPts val="2800"/>
              <a:buFont typeface="Arial"/>
              <a:buChar char="•"/>
            </a:pPr>
            <a:r>
              <a:rPr lang="en-US" dirty="0">
                <a:latin typeface="Helvetica" panose="020B0604020202020204" pitchFamily="34" charset="0"/>
                <a:ea typeface="Arial"/>
                <a:cs typeface="Helvetica" panose="020B0604020202020204" pitchFamily="34" charset="0"/>
                <a:sym typeface="Arial"/>
              </a:rPr>
              <a:t>Payment terms</a:t>
            </a:r>
            <a:endParaRPr dirty="0">
              <a:latin typeface="Helvetica" panose="020B0604020202020204" pitchFamily="34" charset="0"/>
              <a:ea typeface="Arial"/>
              <a:cs typeface="Helvetica" panose="020B0604020202020204" pitchFamily="34" charset="0"/>
              <a:sym typeface="Arial"/>
            </a:endParaRPr>
          </a:p>
          <a:p>
            <a:pPr marL="914400" lvl="1" indent="-406400" algn="l" rtl="0">
              <a:lnSpc>
                <a:spcPct val="90000"/>
              </a:lnSpc>
              <a:spcBef>
                <a:spcPts val="1000"/>
              </a:spcBef>
              <a:spcAft>
                <a:spcPts val="0"/>
              </a:spcAft>
              <a:buSzPts val="2800"/>
              <a:buFont typeface="Arial"/>
              <a:buChar char="•"/>
            </a:pPr>
            <a:r>
              <a:rPr lang="en-US" dirty="0">
                <a:latin typeface="Helvetica" panose="020B0604020202020204" pitchFamily="34" charset="0"/>
                <a:ea typeface="Arial"/>
                <a:cs typeface="Helvetica" panose="020B0604020202020204" pitchFamily="34" charset="0"/>
                <a:sym typeface="Arial"/>
              </a:rPr>
              <a:t>Food safety requirements</a:t>
            </a:r>
            <a:endParaRPr dirty="0">
              <a:latin typeface="Helvetica" panose="020B0604020202020204" pitchFamily="34" charset="0"/>
              <a:ea typeface="Arial"/>
              <a:cs typeface="Helvetica" panose="020B0604020202020204" pitchFamily="34" charset="0"/>
              <a:sym typeface="Arial"/>
            </a:endParaRPr>
          </a:p>
          <a:p>
            <a:pPr marL="914400" lvl="1" indent="-406400" algn="l" rtl="0">
              <a:lnSpc>
                <a:spcPct val="90000"/>
              </a:lnSpc>
              <a:spcBef>
                <a:spcPts val="1000"/>
              </a:spcBef>
              <a:spcAft>
                <a:spcPts val="0"/>
              </a:spcAft>
              <a:buSzPts val="2800"/>
              <a:buFont typeface="Arial"/>
              <a:buChar char="•"/>
            </a:pPr>
            <a:r>
              <a:rPr lang="en-US" dirty="0">
                <a:latin typeface="Helvetica" panose="020B0604020202020204" pitchFamily="34" charset="0"/>
                <a:ea typeface="Arial"/>
                <a:cs typeface="Helvetica" panose="020B0604020202020204" pitchFamily="34" charset="0"/>
                <a:sym typeface="Arial"/>
              </a:rPr>
              <a:t>Liability insurance</a:t>
            </a:r>
            <a:endParaRPr dirty="0">
              <a:latin typeface="Helvetica" panose="020B0604020202020204" pitchFamily="34" charset="0"/>
              <a:ea typeface="Arial"/>
              <a:cs typeface="Helvetica" panose="020B0604020202020204" pitchFamily="34" charset="0"/>
              <a:sym typeface="Arial"/>
            </a:endParaRPr>
          </a:p>
          <a:p>
            <a:pPr marL="914400" lvl="1" indent="-406400" algn="l" rtl="0">
              <a:lnSpc>
                <a:spcPct val="90000"/>
              </a:lnSpc>
              <a:spcBef>
                <a:spcPts val="1000"/>
              </a:spcBef>
              <a:spcAft>
                <a:spcPts val="0"/>
              </a:spcAft>
              <a:buSzPts val="2800"/>
              <a:buFont typeface="Arial"/>
              <a:buChar char="•"/>
            </a:pPr>
            <a:r>
              <a:rPr lang="en-US" dirty="0">
                <a:latin typeface="Helvetica" panose="020B0604020202020204" pitchFamily="34" charset="0"/>
                <a:ea typeface="Arial"/>
                <a:cs typeface="Helvetica" panose="020B0604020202020204" pitchFamily="34" charset="0"/>
                <a:sym typeface="Arial"/>
              </a:rPr>
              <a:t>What else?</a:t>
            </a:r>
            <a:endParaRPr dirty="0">
              <a:latin typeface="Helvetica" panose="020B0604020202020204" pitchFamily="34" charset="0"/>
              <a:ea typeface="Arial"/>
              <a:cs typeface="Helvetica" panose="020B0604020202020204" pitchFamily="34" charset="0"/>
              <a:sym typeface="Arial"/>
            </a:endParaRPr>
          </a:p>
        </p:txBody>
      </p:sp>
      <p:pic>
        <p:nvPicPr>
          <p:cNvPr id="2" name="Google Shape;374;p23">
            <a:extLst>
              <a:ext uri="{FF2B5EF4-FFF2-40B4-BE49-F238E27FC236}">
                <a16:creationId xmlns:a16="http://schemas.microsoft.com/office/drawing/2014/main" id="{99249E98-DD36-1DC5-FE84-22030ACDC5E5}"/>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56374" y="6154117"/>
            <a:ext cx="3435626" cy="70378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9"/>
          <p:cNvSpPr txBox="1">
            <a:spLocks noGrp="1"/>
          </p:cNvSpPr>
          <p:nvPr>
            <p:ph type="title"/>
          </p:nvPr>
        </p:nvSpPr>
        <p:spPr>
          <a:xfrm>
            <a:off x="199845" y="473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dirty="0">
                <a:latin typeface="Helvetica" panose="020B0604020202020204" pitchFamily="34" charset="0"/>
                <a:cs typeface="Helvetica" panose="020B0604020202020204" pitchFamily="34" charset="0"/>
              </a:rPr>
              <a:t>Spec Your Tubers!</a:t>
            </a:r>
            <a:endParaRPr dirty="0">
              <a:latin typeface="Helvetica" panose="020B0604020202020204" pitchFamily="34" charset="0"/>
              <a:cs typeface="Helvetica" panose="020B0604020202020204" pitchFamily="34" charset="0"/>
            </a:endParaRPr>
          </a:p>
        </p:txBody>
      </p:sp>
      <p:sp>
        <p:nvSpPr>
          <p:cNvPr id="356" name="Google Shape;356;p9"/>
          <p:cNvSpPr txBox="1">
            <a:spLocks noGrp="1"/>
          </p:cNvSpPr>
          <p:nvPr>
            <p:ph type="body" idx="1"/>
          </p:nvPr>
        </p:nvSpPr>
        <p:spPr>
          <a:xfrm>
            <a:off x="0" y="1518249"/>
            <a:ext cx="8695426" cy="4672239"/>
          </a:xfrm>
          <a:prstGeom prst="rect">
            <a:avLst/>
          </a:prstGeom>
          <a:noFill/>
          <a:ln>
            <a:noFill/>
          </a:ln>
        </p:spPr>
        <p:txBody>
          <a:bodyPr spcFirstLastPara="1" wrap="square" lIns="91425" tIns="45700" rIns="91425" bIns="45700" anchor="t" anchorCtr="0">
            <a:normAutofit/>
          </a:bodyPr>
          <a:lstStyle/>
          <a:p>
            <a:pPr marL="648970" lvl="0" indent="-342900" algn="l" rtl="0">
              <a:spcBef>
                <a:spcPts val="0"/>
              </a:spcBef>
              <a:spcAft>
                <a:spcPts val="0"/>
              </a:spcAft>
              <a:buSzPts val="2800"/>
              <a:buFont typeface="Noto Sans Symbols"/>
              <a:buChar char="❑"/>
            </a:pPr>
            <a:r>
              <a:rPr lang="en-US" dirty="0">
                <a:latin typeface="Helvetica" panose="020B0604020202020204" pitchFamily="34" charset="0"/>
                <a:ea typeface="Arial"/>
                <a:cs typeface="Helvetica" panose="020B0604020202020204" pitchFamily="34" charset="0"/>
                <a:sym typeface="Arial"/>
              </a:rPr>
              <a:t>Write specification; consider:</a:t>
            </a:r>
            <a:endParaRPr sz="3200" dirty="0">
              <a:latin typeface="Helvetica" panose="020B0604020202020204" pitchFamily="34" charset="0"/>
              <a:cs typeface="Helvetica" panose="020B0604020202020204" pitchFamily="34" charset="0"/>
            </a:endParaRPr>
          </a:p>
          <a:p>
            <a:pPr marL="914400" lvl="1" indent="-228600" algn="l" rtl="0">
              <a:spcBef>
                <a:spcPts val="0"/>
              </a:spcBef>
              <a:spcAft>
                <a:spcPts val="0"/>
              </a:spcAft>
              <a:buSzPts val="2800"/>
              <a:buChar char="•"/>
            </a:pPr>
            <a:r>
              <a:rPr lang="en-US" sz="2800" dirty="0">
                <a:latin typeface="Helvetica" panose="020B0604020202020204" pitchFamily="34" charset="0"/>
                <a:ea typeface="Arial"/>
                <a:cs typeface="Helvetica" panose="020B0604020202020204" pitchFamily="34" charset="0"/>
                <a:sym typeface="Arial"/>
              </a:rPr>
              <a:t>Size </a:t>
            </a:r>
            <a:endParaRPr sz="2800" dirty="0">
              <a:latin typeface="Helvetica" panose="020B0604020202020204" pitchFamily="34" charset="0"/>
              <a:cs typeface="Helvetica" panose="020B0604020202020204" pitchFamily="34" charset="0"/>
            </a:endParaRPr>
          </a:p>
          <a:p>
            <a:pPr marL="914400" lvl="1" indent="-228600" algn="l" rtl="0">
              <a:spcBef>
                <a:spcPts val="0"/>
              </a:spcBef>
              <a:spcAft>
                <a:spcPts val="0"/>
              </a:spcAft>
              <a:buSzPts val="2800"/>
              <a:buChar char="•"/>
            </a:pPr>
            <a:r>
              <a:rPr lang="en-US" sz="2800" dirty="0">
                <a:latin typeface="Helvetica" panose="020B0604020202020204" pitchFamily="34" charset="0"/>
                <a:ea typeface="Arial"/>
                <a:cs typeface="Helvetica" panose="020B0604020202020204" pitchFamily="34" charset="0"/>
                <a:sym typeface="Arial"/>
              </a:rPr>
              <a:t>Type/variety</a:t>
            </a:r>
            <a:endParaRPr sz="2800" dirty="0">
              <a:latin typeface="Helvetica" panose="020B0604020202020204" pitchFamily="34" charset="0"/>
              <a:cs typeface="Helvetica" panose="020B0604020202020204" pitchFamily="34" charset="0"/>
            </a:endParaRPr>
          </a:p>
          <a:p>
            <a:pPr marL="914400" lvl="1" indent="-228600" algn="l" rtl="0">
              <a:spcBef>
                <a:spcPts val="0"/>
              </a:spcBef>
              <a:spcAft>
                <a:spcPts val="0"/>
              </a:spcAft>
              <a:buSzPts val="2800"/>
              <a:buChar char="•"/>
            </a:pPr>
            <a:r>
              <a:rPr lang="en-US" sz="2800" dirty="0">
                <a:latin typeface="Helvetica" panose="020B0604020202020204" pitchFamily="34" charset="0"/>
                <a:ea typeface="Arial"/>
                <a:cs typeface="Helvetica" panose="020B0604020202020204" pitchFamily="34" charset="0"/>
                <a:sym typeface="Arial"/>
              </a:rPr>
              <a:t>Quality, condition (may use U.S. Grade Standards) </a:t>
            </a:r>
            <a:endParaRPr sz="2800" dirty="0">
              <a:latin typeface="Helvetica" panose="020B0604020202020204" pitchFamily="34" charset="0"/>
              <a:cs typeface="Helvetica" panose="020B0604020202020204" pitchFamily="34" charset="0"/>
            </a:endParaRPr>
          </a:p>
          <a:p>
            <a:pPr marL="914400" lvl="1" indent="-228600" algn="l" rtl="0">
              <a:spcBef>
                <a:spcPts val="0"/>
              </a:spcBef>
              <a:spcAft>
                <a:spcPts val="0"/>
              </a:spcAft>
              <a:buSzPts val="2800"/>
              <a:buChar char="•"/>
            </a:pPr>
            <a:r>
              <a:rPr lang="en-US" sz="2800" dirty="0">
                <a:latin typeface="Helvetica" panose="020B0604020202020204" pitchFamily="34" charset="0"/>
                <a:ea typeface="Arial"/>
                <a:cs typeface="Helvetica" panose="020B0604020202020204" pitchFamily="34" charset="0"/>
                <a:sym typeface="Arial"/>
              </a:rPr>
              <a:t>Cleaned and/or trimmed requirements</a:t>
            </a:r>
            <a:endParaRPr sz="2800" dirty="0">
              <a:latin typeface="Helvetica" panose="020B0604020202020204" pitchFamily="34" charset="0"/>
              <a:cs typeface="Helvetica" panose="020B0604020202020204" pitchFamily="34" charset="0"/>
            </a:endParaRPr>
          </a:p>
          <a:p>
            <a:pPr marL="914400" lvl="1" indent="-228600" algn="l" rtl="0">
              <a:spcBef>
                <a:spcPts val="0"/>
              </a:spcBef>
              <a:spcAft>
                <a:spcPts val="0"/>
              </a:spcAft>
              <a:buSzPts val="2800"/>
              <a:buChar char="•"/>
            </a:pPr>
            <a:r>
              <a:rPr lang="en-US" sz="2800" dirty="0">
                <a:latin typeface="Helvetica" panose="020B0604020202020204" pitchFamily="34" charset="0"/>
                <a:ea typeface="Arial"/>
                <a:cs typeface="Helvetica" panose="020B0604020202020204" pitchFamily="34" charset="0"/>
                <a:sym typeface="Arial"/>
              </a:rPr>
              <a:t>Type of packing</a:t>
            </a:r>
            <a:endParaRPr sz="2800" dirty="0">
              <a:latin typeface="Helvetica" panose="020B0604020202020204" pitchFamily="34" charset="0"/>
              <a:cs typeface="Helvetica" panose="020B0604020202020204" pitchFamily="34" charset="0"/>
            </a:endParaRPr>
          </a:p>
          <a:p>
            <a:pPr marL="914400" lvl="1" indent="-228600" algn="l" rtl="0">
              <a:spcBef>
                <a:spcPts val="0"/>
              </a:spcBef>
              <a:spcAft>
                <a:spcPts val="0"/>
              </a:spcAft>
              <a:buSzPts val="2800"/>
              <a:buChar char="•"/>
            </a:pPr>
            <a:r>
              <a:rPr lang="en-US" sz="2800" dirty="0">
                <a:latin typeface="Helvetica" panose="020B0604020202020204" pitchFamily="34" charset="0"/>
                <a:ea typeface="Arial"/>
                <a:cs typeface="Helvetica" panose="020B0604020202020204" pitchFamily="34" charset="0"/>
                <a:sym typeface="Arial"/>
              </a:rPr>
              <a:t>Size of container, weight of container, type of container</a:t>
            </a:r>
            <a:endParaRPr sz="2800" dirty="0">
              <a:latin typeface="Helvetica" panose="020B0604020202020204" pitchFamily="34" charset="0"/>
              <a:cs typeface="Helvetica" panose="020B0604020202020204" pitchFamily="34" charset="0"/>
            </a:endParaRPr>
          </a:p>
        </p:txBody>
      </p:sp>
      <p:pic>
        <p:nvPicPr>
          <p:cNvPr id="3" name="Picture 2" descr="A dart hitting a target with the words &quot;be specific!&quot;">
            <a:extLst>
              <a:ext uri="{FF2B5EF4-FFF2-40B4-BE49-F238E27FC236}">
                <a16:creationId xmlns:a16="http://schemas.microsoft.com/office/drawing/2014/main" id="{23A484E1-87C0-DD04-A06D-23D823FAEDB5}"/>
              </a:ext>
            </a:extLst>
          </p:cNvPr>
          <p:cNvPicPr>
            <a:picLocks noChangeAspect="1"/>
          </p:cNvPicPr>
          <p:nvPr/>
        </p:nvPicPr>
        <p:blipFill>
          <a:blip r:embed="rId3"/>
          <a:stretch>
            <a:fillRect/>
          </a:stretch>
        </p:blipFill>
        <p:spPr>
          <a:xfrm>
            <a:off x="8020766" y="0"/>
            <a:ext cx="4100423" cy="6853270"/>
          </a:xfrm>
          <a:prstGeom prst="rect">
            <a:avLst/>
          </a:prstGeom>
        </p:spPr>
      </p:pic>
      <p:pic>
        <p:nvPicPr>
          <p:cNvPr id="2" name="Google Shape;374;p23">
            <a:extLst>
              <a:ext uri="{FF2B5EF4-FFF2-40B4-BE49-F238E27FC236}">
                <a16:creationId xmlns:a16="http://schemas.microsoft.com/office/drawing/2014/main" id="{D27DF95F-E00B-8790-4258-8FC5CB372851}"/>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02013" y="6021782"/>
            <a:ext cx="3435626" cy="70378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5AE31-41E2-BE69-0D57-D43BB19098D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Hot Potatoes – Purchasing! (Continued)</a:t>
            </a:r>
          </a:p>
        </p:txBody>
      </p:sp>
      <p:sp>
        <p:nvSpPr>
          <p:cNvPr id="3" name="Text Placeholder 2">
            <a:extLst>
              <a:ext uri="{FF2B5EF4-FFF2-40B4-BE49-F238E27FC236}">
                <a16:creationId xmlns:a16="http://schemas.microsoft.com/office/drawing/2014/main" id="{7A30EAED-0FF8-C0BF-B178-015F0EB47361}"/>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Determine Procurement Method</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Micro-purchases up to $10,000</a:t>
            </a:r>
            <a:endParaRPr lang="en-US" sz="1400" dirty="0">
              <a:solidFill>
                <a:srgbClr val="000000"/>
              </a:solidFill>
              <a:latin typeface="Helvetica" panose="020B0604020202020204" pitchFamily="34" charset="0"/>
              <a:ea typeface="Arial"/>
              <a:cs typeface="Helvetica" panose="020B0604020202020204" pitchFamily="34" charset="0"/>
              <a:sym typeface="Arial"/>
            </a:endParaRP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Simplified Acquisition Threshold up to $200,000</a:t>
            </a:r>
            <a:endParaRPr lang="en-US" sz="1400" dirty="0">
              <a:solidFill>
                <a:srgbClr val="000000"/>
              </a:solidFill>
              <a:latin typeface="Helvetica" panose="020B0604020202020204" pitchFamily="34" charset="0"/>
              <a:ea typeface="Arial"/>
              <a:cs typeface="Helvetica" panose="020B0604020202020204" pitchFamily="34" charset="0"/>
              <a:sym typeface="Arial"/>
            </a:endParaRP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Sealed Bids (IFB’s) and Requests for Proposals when costs exceed $200,000</a:t>
            </a:r>
            <a:endParaRPr lang="en-US" sz="1400" dirty="0">
              <a:solidFill>
                <a:srgbClr val="000000"/>
              </a:solidFill>
              <a:latin typeface="Helvetica" panose="020B0604020202020204" pitchFamily="34" charset="0"/>
              <a:ea typeface="Arial"/>
              <a:cs typeface="Helvetica" panose="020B0604020202020204" pitchFamily="34" charset="0"/>
              <a:sym typeface="Arial"/>
            </a:endParaRPr>
          </a:p>
        </p:txBody>
      </p:sp>
      <p:pic>
        <p:nvPicPr>
          <p:cNvPr id="4" name="Google Shape;374;p23">
            <a:extLst>
              <a:ext uri="{FF2B5EF4-FFF2-40B4-BE49-F238E27FC236}">
                <a16:creationId xmlns:a16="http://schemas.microsoft.com/office/drawing/2014/main" id="{4634E76C-D6C5-2329-E4FB-E017473C8DA1}"/>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02013" y="6021782"/>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84DD6522-BB27-6A63-6EF5-A43360FD3FE9}"/>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471331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87EF-4C8B-7C1D-5C50-3B22481BDCA5}"/>
              </a:ext>
            </a:extLst>
          </p:cNvPr>
          <p:cNvSpPr>
            <a:spLocks noGrp="1"/>
          </p:cNvSpPr>
          <p:nvPr>
            <p:ph type="title"/>
          </p:nvPr>
        </p:nvSpPr>
        <p:spPr/>
        <p:txBody>
          <a:bodyPr/>
          <a:lstStyle/>
          <a:p>
            <a:r>
              <a:rPr lang="en-US" dirty="0">
                <a:solidFill>
                  <a:srgbClr val="262626"/>
                </a:solidFill>
                <a:latin typeface="Helvetica" panose="020B0604020202020204" pitchFamily="34" charset="0"/>
                <a:cs typeface="Helvetica" panose="020B0604020202020204" pitchFamily="34" charset="0"/>
              </a:rPr>
              <a:t>Geographic Preference</a:t>
            </a:r>
            <a:endParaRPr lang="en-US" dirty="0"/>
          </a:p>
        </p:txBody>
      </p:sp>
      <p:sp>
        <p:nvSpPr>
          <p:cNvPr id="3" name="Text Placeholder 2">
            <a:extLst>
              <a:ext uri="{FF2B5EF4-FFF2-40B4-BE49-F238E27FC236}">
                <a16:creationId xmlns:a16="http://schemas.microsoft.com/office/drawing/2014/main" id="{586EDC5B-F282-637B-4A6A-432E0D9DF1DB}"/>
              </a:ext>
            </a:extLst>
          </p:cNvPr>
          <p:cNvSpPr>
            <a:spLocks noGrp="1"/>
          </p:cNvSpPr>
          <p:nvPr>
            <p:ph type="body" idx="1"/>
          </p:nvPr>
        </p:nvSpPr>
        <p:spPr/>
        <p:txBody>
          <a:bodyPr/>
          <a:lstStyle/>
          <a:p>
            <a:r>
              <a:rPr lang="en-US" dirty="0"/>
              <a:t>Divisions may apply geographic preference</a:t>
            </a:r>
          </a:p>
          <a:p>
            <a:r>
              <a:rPr lang="en-US" dirty="0"/>
              <a:t>More information included in the Virginia Farm to School Toolkit</a:t>
            </a:r>
          </a:p>
        </p:txBody>
      </p:sp>
      <p:pic>
        <p:nvPicPr>
          <p:cNvPr id="4" name="Google Shape;374;p23">
            <a:extLst>
              <a:ext uri="{FF2B5EF4-FFF2-40B4-BE49-F238E27FC236}">
                <a16:creationId xmlns:a16="http://schemas.microsoft.com/office/drawing/2014/main" id="{577DA12E-BD31-4AF6-8F91-89DC8981DDB6}"/>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02013" y="6021782"/>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2AAC47CB-ADC4-B0D0-0EB5-DD7BE9F53412}"/>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639439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0"/>
        <p:cNvGrpSpPr/>
        <p:nvPr/>
      </p:nvGrpSpPr>
      <p:grpSpPr>
        <a:xfrm>
          <a:off x="0" y="0"/>
          <a:ext cx="0" cy="0"/>
          <a:chOff x="0" y="0"/>
          <a:chExt cx="0" cy="0"/>
        </a:xfrm>
      </p:grpSpPr>
      <p:sp>
        <p:nvSpPr>
          <p:cNvPr id="391" name="Google Shape;391;g2a87b2c27e4_0_106">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92" name="Google Shape;392;g2a87b2c27e4_0_106"/>
          <p:cNvSpPr txBox="1">
            <a:spLocks noGrp="1"/>
          </p:cNvSpPr>
          <p:nvPr>
            <p:ph type="title"/>
          </p:nvPr>
        </p:nvSpPr>
        <p:spPr>
          <a:xfrm>
            <a:off x="572492" y="238539"/>
            <a:ext cx="11328355" cy="14344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100"/>
              <a:buNone/>
            </a:pPr>
            <a:r>
              <a:rPr lang="en-US" sz="5400" dirty="0">
                <a:solidFill>
                  <a:schemeClr val="dk1"/>
                </a:solidFill>
                <a:latin typeface="Helvetica" panose="020B0604020202020204" pitchFamily="34" charset="0"/>
                <a:ea typeface="Arial"/>
                <a:cs typeface="Helvetica" panose="020B0604020202020204" pitchFamily="34" charset="0"/>
                <a:sym typeface="Arial"/>
              </a:rPr>
              <a:t>Hot Potatoes – Purchasing! (Continued)</a:t>
            </a:r>
            <a:endParaRPr dirty="0">
              <a:latin typeface="Helvetica" panose="020B0604020202020204" pitchFamily="34" charset="0"/>
              <a:cs typeface="Helvetica" panose="020B0604020202020204" pitchFamily="34" charset="0"/>
            </a:endParaRPr>
          </a:p>
        </p:txBody>
      </p:sp>
      <p:sp>
        <p:nvSpPr>
          <p:cNvPr id="393" name="Google Shape;393;g2a87b2c27e4_0_106">
            <a:extLs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94" name="Google Shape;394;g2a87b2c27e4_0_106"/>
          <p:cNvSpPr txBox="1">
            <a:spLocks noGrp="1"/>
          </p:cNvSpPr>
          <p:nvPr>
            <p:ph type="body" idx="1"/>
          </p:nvPr>
        </p:nvSpPr>
        <p:spPr>
          <a:xfrm>
            <a:off x="-1" y="1997765"/>
            <a:ext cx="8189843" cy="4119172"/>
          </a:xfrm>
          <a:prstGeom prst="rect">
            <a:avLst/>
          </a:prstGeom>
          <a:noFill/>
          <a:ln>
            <a:noFill/>
          </a:ln>
        </p:spPr>
        <p:txBody>
          <a:bodyPr spcFirstLastPara="1" wrap="square" lIns="91425" tIns="45700" rIns="91425" bIns="45700" anchor="t" anchorCtr="0">
            <a:normAutofit/>
          </a:bodyPr>
          <a:lstStyle/>
          <a:p>
            <a:pPr marL="622300" lvl="0" indent="-342900" algn="l" rtl="0">
              <a:lnSpc>
                <a:spcPct val="90000"/>
              </a:lnSpc>
              <a:spcBef>
                <a:spcPts val="1000"/>
              </a:spcBef>
              <a:spcAft>
                <a:spcPts val="0"/>
              </a:spcAft>
              <a:buSzPts val="28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Describe the business processes to potential partners </a:t>
            </a:r>
            <a:endParaRPr dirty="0">
              <a:latin typeface="Helvetica" panose="020B0604020202020204" pitchFamily="34" charset="0"/>
              <a:cs typeface="Helvetica" panose="020B0604020202020204" pitchFamily="34" charset="0"/>
            </a:endParaRPr>
          </a:p>
          <a:p>
            <a:pPr marL="622300" lvl="0" indent="-342900" algn="l" rtl="0">
              <a:lnSpc>
                <a:spcPct val="90000"/>
              </a:lnSpc>
              <a:spcBef>
                <a:spcPts val="0"/>
              </a:spcBef>
              <a:spcAft>
                <a:spcPts val="0"/>
              </a:spcAft>
              <a:buSzPts val="28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Publicize solicitation </a:t>
            </a:r>
            <a:endParaRPr dirty="0">
              <a:latin typeface="Helvetica" panose="020B0604020202020204" pitchFamily="34" charset="0"/>
              <a:cs typeface="Helvetica" panose="020B0604020202020204" pitchFamily="34" charset="0"/>
            </a:endParaRPr>
          </a:p>
          <a:p>
            <a:pPr marL="622300" lvl="0" indent="-342900" algn="l" rtl="0">
              <a:lnSpc>
                <a:spcPct val="90000"/>
              </a:lnSpc>
              <a:spcBef>
                <a:spcPts val="0"/>
              </a:spcBef>
              <a:spcAft>
                <a:spcPts val="0"/>
              </a:spcAft>
              <a:buSzPts val="28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Receive and evaluate submittals</a:t>
            </a:r>
            <a:endParaRPr dirty="0">
              <a:latin typeface="Helvetica" panose="020B0604020202020204" pitchFamily="34" charset="0"/>
              <a:cs typeface="Helvetica" panose="020B0604020202020204" pitchFamily="34" charset="0"/>
            </a:endParaRPr>
          </a:p>
          <a:p>
            <a:pPr marL="622300" lvl="0" indent="-342900" algn="l" rtl="0">
              <a:lnSpc>
                <a:spcPct val="90000"/>
              </a:lnSpc>
              <a:spcBef>
                <a:spcPts val="0"/>
              </a:spcBef>
              <a:spcAft>
                <a:spcPts val="0"/>
              </a:spcAft>
              <a:buSzPts val="28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Award and execute contract</a:t>
            </a:r>
            <a:endParaRPr dirty="0">
              <a:latin typeface="Helvetica" panose="020B0604020202020204" pitchFamily="34" charset="0"/>
              <a:cs typeface="Helvetica" panose="020B0604020202020204" pitchFamily="34" charset="0"/>
            </a:endParaRPr>
          </a:p>
          <a:p>
            <a:pPr marL="622300" lvl="0" indent="-342900" algn="l" rtl="0">
              <a:lnSpc>
                <a:spcPct val="90000"/>
              </a:lnSpc>
              <a:spcBef>
                <a:spcPts val="0"/>
              </a:spcBef>
              <a:spcAft>
                <a:spcPts val="0"/>
              </a:spcAft>
              <a:buSzPts val="2800"/>
              <a:buFont typeface="Noto Sans Symbols"/>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Manage and monitor the procurement - service, quality, price, and contract compliance</a:t>
            </a:r>
            <a:endParaRPr dirty="0">
              <a:latin typeface="Helvetica" panose="020B0604020202020204" pitchFamily="34" charset="0"/>
              <a:cs typeface="Helvetica" panose="020B0604020202020204" pitchFamily="34" charset="0"/>
            </a:endParaRPr>
          </a:p>
        </p:txBody>
      </p:sp>
      <p:pic>
        <p:nvPicPr>
          <p:cNvPr id="395" name="Google Shape;395;g2a87b2c27e4_0_106" descr="A pen and a signature with the word &quot;contract&quot;."/>
          <p:cNvPicPr preferRelativeResize="0"/>
          <p:nvPr/>
        </p:nvPicPr>
        <p:blipFill rotWithShape="1">
          <a:blip r:embed="rId3">
            <a:alphaModFix/>
          </a:blip>
          <a:srcRect l="12542" t="12830" r="4" b="6974"/>
          <a:stretch/>
        </p:blipFill>
        <p:spPr>
          <a:xfrm>
            <a:off x="8189842" y="2658916"/>
            <a:ext cx="3446757" cy="3531572"/>
          </a:xfrm>
          <a:prstGeom prst="rect">
            <a:avLst/>
          </a:prstGeom>
          <a:noFill/>
          <a:ln>
            <a:noFill/>
          </a:ln>
        </p:spPr>
      </p:pic>
      <p:pic>
        <p:nvPicPr>
          <p:cNvPr id="2" name="Google Shape;374;p23">
            <a:extLst>
              <a:ext uri="{FF2B5EF4-FFF2-40B4-BE49-F238E27FC236}">
                <a16:creationId xmlns:a16="http://schemas.microsoft.com/office/drawing/2014/main" id="{9FCEFBB2-0FE6-6C63-67FD-A218162F175C}"/>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02013" y="6021782"/>
            <a:ext cx="3435626" cy="70378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176A-F49A-C5CE-8AB2-BC18C167768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The 4 P’s for Local Procurement</a:t>
            </a:r>
          </a:p>
        </p:txBody>
      </p:sp>
      <p:sp>
        <p:nvSpPr>
          <p:cNvPr id="3" name="Text Placeholder 2">
            <a:extLst>
              <a:ext uri="{FF2B5EF4-FFF2-40B4-BE49-F238E27FC236}">
                <a16:creationId xmlns:a16="http://schemas.microsoft.com/office/drawing/2014/main" id="{6AAAB524-CEB8-02F2-1486-814EB74D5A20}"/>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Plan</a:t>
            </a:r>
          </a:p>
          <a:p>
            <a:r>
              <a:rPr lang="en-US" dirty="0">
                <a:latin typeface="Helvetica" panose="020B0604020202020204" pitchFamily="34" charset="0"/>
                <a:cs typeface="Helvetica" panose="020B0604020202020204" pitchFamily="34" charset="0"/>
              </a:rPr>
              <a:t>Purchase</a:t>
            </a:r>
          </a:p>
          <a:p>
            <a:r>
              <a:rPr lang="en-US" dirty="0">
                <a:latin typeface="Helvetica" panose="020B0604020202020204" pitchFamily="34" charset="0"/>
                <a:cs typeface="Helvetica" panose="020B0604020202020204" pitchFamily="34" charset="0"/>
              </a:rPr>
              <a:t>Prepare</a:t>
            </a:r>
          </a:p>
          <a:p>
            <a:r>
              <a:rPr lang="en-US" dirty="0">
                <a:latin typeface="Helvetica" panose="020B0604020202020204" pitchFamily="34" charset="0"/>
                <a:cs typeface="Helvetica" panose="020B0604020202020204" pitchFamily="34" charset="0"/>
              </a:rPr>
              <a:t>Promote</a:t>
            </a:r>
          </a:p>
        </p:txBody>
      </p:sp>
      <p:pic>
        <p:nvPicPr>
          <p:cNvPr id="4" name="Google Shape;374;p23">
            <a:extLst>
              <a:ext uri="{FF2B5EF4-FFF2-40B4-BE49-F238E27FC236}">
                <a16:creationId xmlns:a16="http://schemas.microsoft.com/office/drawing/2014/main" id="{1680B766-40F8-B826-AC52-F3A198C4C43B}"/>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56374" y="6109170"/>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FDC7AA47-5F27-2B27-65F2-79D7321B2E92}"/>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187697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0"/>
        <p:cNvGrpSpPr/>
        <p:nvPr/>
      </p:nvGrpSpPr>
      <p:grpSpPr>
        <a:xfrm>
          <a:off x="0" y="0"/>
          <a:ext cx="0" cy="0"/>
          <a:chOff x="0" y="0"/>
          <a:chExt cx="0" cy="0"/>
        </a:xfrm>
      </p:grpSpPr>
      <p:sp>
        <p:nvSpPr>
          <p:cNvPr id="401" name="Google Shape;401;g2a87b2c27e4_1_30">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02" name="Google Shape;402;g2a87b2c27e4_1_30"/>
          <p:cNvSpPr txBox="1">
            <a:spLocks noGrp="1"/>
          </p:cNvSpPr>
          <p:nvPr>
            <p:ph type="title"/>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100"/>
              <a:buNone/>
            </a:pPr>
            <a:r>
              <a:rPr lang="en-US" sz="5400" dirty="0">
                <a:solidFill>
                  <a:schemeClr val="dk1"/>
                </a:solidFill>
                <a:latin typeface="Helvetica" panose="020B0604020202020204" pitchFamily="34" charset="0"/>
                <a:ea typeface="Arial"/>
                <a:cs typeface="Helvetica" panose="020B0604020202020204" pitchFamily="34" charset="0"/>
                <a:sym typeface="Arial"/>
              </a:rPr>
              <a:t>Hot Potatoes - Preparing!</a:t>
            </a:r>
            <a:endParaRPr dirty="0">
              <a:latin typeface="Helvetica" panose="020B0604020202020204" pitchFamily="34" charset="0"/>
              <a:cs typeface="Helvetica" panose="020B0604020202020204" pitchFamily="34" charset="0"/>
            </a:endParaRPr>
          </a:p>
        </p:txBody>
      </p:sp>
      <p:sp>
        <p:nvSpPr>
          <p:cNvPr id="403" name="Google Shape;403;g2a87b2c27e4_1_30">
            <a:extLst>
              <a:ext uri="{C183D7F6-B498-43B3-948B-1728B52AA6E4}">
                <adec:decorative xmlns:adec="http://schemas.microsoft.com/office/drawing/2017/decorative" val="1"/>
              </a:ext>
            </a:extLst>
          </p:cNvPr>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04" name="Google Shape;404;g2a87b2c27e4_1_30"/>
          <p:cNvSpPr txBox="1">
            <a:spLocks noGrp="1"/>
          </p:cNvSpPr>
          <p:nvPr>
            <p:ph type="body" idx="1"/>
          </p:nvPr>
        </p:nvSpPr>
        <p:spPr>
          <a:xfrm>
            <a:off x="-1" y="2741431"/>
            <a:ext cx="6094475" cy="3985101"/>
          </a:xfrm>
          <a:prstGeom prst="rect">
            <a:avLst/>
          </a:prstGeom>
          <a:noFill/>
          <a:ln>
            <a:noFill/>
          </a:ln>
        </p:spPr>
        <p:txBody>
          <a:bodyPr spcFirstLastPara="1" wrap="square" lIns="91425" tIns="45700" rIns="91425" bIns="45700" anchor="t" anchorCtr="0">
            <a:noAutofit/>
          </a:bodyPr>
          <a:lstStyle/>
          <a:p>
            <a:pPr marL="521335" lvl="0" indent="-228600" algn="l" rtl="0">
              <a:lnSpc>
                <a:spcPct val="90000"/>
              </a:lnSpc>
              <a:spcBef>
                <a:spcPts val="1000"/>
              </a:spcBef>
              <a:spcAft>
                <a:spcPts val="0"/>
              </a:spcAft>
              <a:buSzPts val="2800"/>
              <a:buFont typeface="Arial"/>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Review and or modify recipe(s) </a:t>
            </a:r>
            <a:endParaRPr dirty="0">
              <a:latin typeface="Helvetica" panose="020B0604020202020204" pitchFamily="34" charset="0"/>
              <a:cs typeface="Helvetica" panose="020B0604020202020204" pitchFamily="34" charset="0"/>
            </a:endParaRPr>
          </a:p>
          <a:p>
            <a:pPr marL="521335" lvl="0" indent="-228600" algn="l" rtl="0">
              <a:lnSpc>
                <a:spcPct val="90000"/>
              </a:lnSpc>
              <a:spcBef>
                <a:spcPts val="0"/>
              </a:spcBef>
              <a:spcAft>
                <a:spcPts val="0"/>
              </a:spcAft>
              <a:buSzPts val="2800"/>
              <a:buFont typeface="Arial"/>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Confirm recipe and portion yield and recommended portion tool</a:t>
            </a:r>
            <a:endParaRPr dirty="0">
              <a:latin typeface="Helvetica" panose="020B0604020202020204" pitchFamily="34" charset="0"/>
              <a:cs typeface="Helvetica" panose="020B0604020202020204" pitchFamily="34" charset="0"/>
            </a:endParaRPr>
          </a:p>
          <a:p>
            <a:pPr marL="521335" lvl="0" indent="-228600" algn="l" rtl="0">
              <a:lnSpc>
                <a:spcPct val="90000"/>
              </a:lnSpc>
              <a:spcBef>
                <a:spcPts val="0"/>
              </a:spcBef>
              <a:spcAft>
                <a:spcPts val="0"/>
              </a:spcAft>
              <a:buSzPts val="2800"/>
              <a:buFont typeface="Arial"/>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Test quality holding temperature and time</a:t>
            </a:r>
            <a:endParaRPr dirty="0">
              <a:latin typeface="Helvetica" panose="020B0604020202020204" pitchFamily="34" charset="0"/>
              <a:cs typeface="Helvetica" panose="020B0604020202020204" pitchFamily="34" charset="0"/>
            </a:endParaRPr>
          </a:p>
          <a:p>
            <a:pPr marL="521335" lvl="0" indent="-228600" algn="l" rtl="0">
              <a:lnSpc>
                <a:spcPct val="90000"/>
              </a:lnSpc>
              <a:spcBef>
                <a:spcPts val="0"/>
              </a:spcBef>
              <a:spcAft>
                <a:spcPts val="0"/>
              </a:spcAft>
              <a:buSzPts val="2800"/>
              <a:buFont typeface="Arial"/>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Conduct staff training (retest recipe)</a:t>
            </a:r>
            <a:endParaRPr dirty="0">
              <a:latin typeface="Helvetica" panose="020B0604020202020204" pitchFamily="34" charset="0"/>
              <a:cs typeface="Helvetica" panose="020B0604020202020204" pitchFamily="34" charset="0"/>
            </a:endParaRPr>
          </a:p>
          <a:p>
            <a:pPr marL="521335" lvl="0" indent="-228600" algn="l" rtl="0">
              <a:lnSpc>
                <a:spcPct val="90000"/>
              </a:lnSpc>
              <a:spcBef>
                <a:spcPts val="0"/>
              </a:spcBef>
              <a:spcAft>
                <a:spcPts val="0"/>
              </a:spcAft>
              <a:buSzPts val="2800"/>
              <a:buFont typeface="Arial"/>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Photograph recipe or make a video of production</a:t>
            </a:r>
            <a:endParaRPr dirty="0">
              <a:latin typeface="Helvetica" panose="020B0604020202020204" pitchFamily="34" charset="0"/>
              <a:cs typeface="Helvetica" panose="020B0604020202020204" pitchFamily="34" charset="0"/>
            </a:endParaRPr>
          </a:p>
          <a:p>
            <a:pPr marL="521335" lvl="0" indent="-228600" algn="l" rtl="0">
              <a:lnSpc>
                <a:spcPct val="90000"/>
              </a:lnSpc>
              <a:spcBef>
                <a:spcPts val="0"/>
              </a:spcBef>
              <a:spcAft>
                <a:spcPts val="0"/>
              </a:spcAft>
              <a:buSzPts val="2800"/>
              <a:buFont typeface="Arial"/>
              <a:buChar char="•"/>
            </a:pPr>
            <a:r>
              <a:rPr lang="en-US" sz="2800" dirty="0">
                <a:solidFill>
                  <a:schemeClr val="dk1"/>
                </a:solidFill>
                <a:latin typeface="Helvetica" panose="020B0604020202020204" pitchFamily="34" charset="0"/>
                <a:ea typeface="Arial"/>
                <a:cs typeface="Helvetica" panose="020B0604020202020204" pitchFamily="34" charset="0"/>
                <a:sym typeface="Arial"/>
              </a:rPr>
              <a:t>Identify serving container</a:t>
            </a:r>
            <a:endParaRPr dirty="0">
              <a:latin typeface="Helvetica" panose="020B0604020202020204" pitchFamily="34" charset="0"/>
              <a:cs typeface="Helvetica" panose="020B0604020202020204" pitchFamily="34" charset="0"/>
            </a:endParaRPr>
          </a:p>
        </p:txBody>
      </p:sp>
      <p:pic>
        <p:nvPicPr>
          <p:cNvPr id="405" name="Google Shape;405;g2a87b2c27e4_1_30" descr="A cafeteria tray with roasted potatoes."/>
          <p:cNvPicPr preferRelativeResize="0"/>
          <p:nvPr/>
        </p:nvPicPr>
        <p:blipFill rotWithShape="1">
          <a:blip r:embed="rId3">
            <a:alphaModFix/>
          </a:blip>
          <a:srcRect l="12366" r="20933"/>
          <a:stretch/>
        </p:blipFill>
        <p:spPr>
          <a:xfrm>
            <a:off x="6096000" y="10"/>
            <a:ext cx="6094477"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176A-F49A-C5CE-8AB2-BC18C167768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The 4 P’s for Local Procurement</a:t>
            </a:r>
          </a:p>
        </p:txBody>
      </p:sp>
      <p:sp>
        <p:nvSpPr>
          <p:cNvPr id="3" name="Text Placeholder 2">
            <a:extLst>
              <a:ext uri="{FF2B5EF4-FFF2-40B4-BE49-F238E27FC236}">
                <a16:creationId xmlns:a16="http://schemas.microsoft.com/office/drawing/2014/main" id="{6AAAB524-CEB8-02F2-1486-814EB74D5A20}"/>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Plan</a:t>
            </a:r>
          </a:p>
          <a:p>
            <a:r>
              <a:rPr lang="en-US" dirty="0">
                <a:latin typeface="Helvetica" panose="020B0604020202020204" pitchFamily="34" charset="0"/>
                <a:cs typeface="Helvetica" panose="020B0604020202020204" pitchFamily="34" charset="0"/>
              </a:rPr>
              <a:t>Purchase</a:t>
            </a:r>
          </a:p>
          <a:p>
            <a:r>
              <a:rPr lang="en-US" dirty="0">
                <a:latin typeface="Helvetica" panose="020B0604020202020204" pitchFamily="34" charset="0"/>
                <a:cs typeface="Helvetica" panose="020B0604020202020204" pitchFamily="34" charset="0"/>
              </a:rPr>
              <a:t>Prepare</a:t>
            </a:r>
          </a:p>
          <a:p>
            <a:r>
              <a:rPr lang="en-US" dirty="0">
                <a:latin typeface="Helvetica" panose="020B0604020202020204" pitchFamily="34" charset="0"/>
                <a:cs typeface="Helvetica" panose="020B0604020202020204" pitchFamily="34" charset="0"/>
              </a:rPr>
              <a:t>Promote</a:t>
            </a:r>
          </a:p>
        </p:txBody>
      </p:sp>
      <p:pic>
        <p:nvPicPr>
          <p:cNvPr id="4" name="Google Shape;374;p23">
            <a:extLst>
              <a:ext uri="{FF2B5EF4-FFF2-40B4-BE49-F238E27FC236}">
                <a16:creationId xmlns:a16="http://schemas.microsoft.com/office/drawing/2014/main" id="{1680B766-40F8-B826-AC52-F3A198C4C43B}"/>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56374" y="6109170"/>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86429930-1081-6DA0-06CC-D9625D255E00}"/>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701763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0"/>
        <p:cNvGrpSpPr/>
        <p:nvPr/>
      </p:nvGrpSpPr>
      <p:grpSpPr>
        <a:xfrm>
          <a:off x="0" y="0"/>
          <a:ext cx="0" cy="0"/>
          <a:chOff x="0" y="0"/>
          <a:chExt cx="0" cy="0"/>
        </a:xfrm>
      </p:grpSpPr>
      <p:sp>
        <p:nvSpPr>
          <p:cNvPr id="411" name="Google Shape;411;g2a87b2c27e4_0_112">
            <a:extLst>
              <a:ext uri="{C183D7F6-B498-43B3-948B-1728B52AA6E4}">
                <adec:decorative xmlns:adec="http://schemas.microsoft.com/office/drawing/2017/decorative" val="1"/>
              </a:ext>
            </a:extLst>
          </p:cNvPr>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2" name="Google Shape;412;g2a87b2c27e4_0_112"/>
          <p:cNvSpPr txBox="1">
            <a:spLocks noGrp="1"/>
          </p:cNvSpPr>
          <p:nvPr>
            <p:ph type="title"/>
          </p:nvPr>
        </p:nvSpPr>
        <p:spPr>
          <a:xfrm>
            <a:off x="1113810" y="3130041"/>
            <a:ext cx="4036334" cy="2387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100"/>
              <a:buNone/>
            </a:pPr>
            <a:r>
              <a:rPr lang="en-US" sz="5400" dirty="0">
                <a:solidFill>
                  <a:schemeClr val="dk1"/>
                </a:solidFill>
                <a:latin typeface="Helvetica" panose="020B0604020202020204" pitchFamily="34" charset="0"/>
                <a:ea typeface="Arial"/>
                <a:cs typeface="Helvetica" panose="020B0604020202020204" pitchFamily="34" charset="0"/>
                <a:sym typeface="Arial"/>
              </a:rPr>
              <a:t>Hot Potatoes - Promoting!</a:t>
            </a:r>
            <a:endParaRPr dirty="0">
              <a:latin typeface="Helvetica" panose="020B0604020202020204" pitchFamily="34" charset="0"/>
              <a:cs typeface="Helvetica" panose="020B0604020202020204" pitchFamily="34" charset="0"/>
            </a:endParaRPr>
          </a:p>
        </p:txBody>
      </p:sp>
      <p:grpSp>
        <p:nvGrpSpPr>
          <p:cNvPr id="413" name="Google Shape;413;g2a87b2c27e4_0_112">
            <a:extLst>
              <a:ext uri="{C183D7F6-B498-43B3-948B-1728B52AA6E4}">
                <adec:decorative xmlns:adec="http://schemas.microsoft.com/office/drawing/2017/decorative" val="1"/>
              </a:ext>
            </a:extLst>
          </p:cNvPr>
          <p:cNvGrpSpPr/>
          <p:nvPr/>
        </p:nvGrpSpPr>
        <p:grpSpPr>
          <a:xfrm>
            <a:off x="0" y="3154317"/>
            <a:ext cx="731521" cy="673460"/>
            <a:chOff x="3940602" y="308034"/>
            <a:chExt cx="2116791" cy="3428999"/>
          </a:xfrm>
        </p:grpSpPr>
        <p:sp>
          <p:nvSpPr>
            <p:cNvPr id="414" name="Google Shape;414;g2a87b2c27e4_0_112"/>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5" name="Google Shape;415;g2a87b2c27e4_0_112"/>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6" name="Google Shape;416;g2a87b2c27e4_0_112"/>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17" name="Google Shape;417;g2a87b2c27e4_0_112">
            <a:extLst>
              <a:ext uri="{C183D7F6-B498-43B3-948B-1728B52AA6E4}">
                <adec:decorative xmlns:adec="http://schemas.microsoft.com/office/drawing/2017/decorative" val="1"/>
              </a:ext>
            </a:extLst>
          </p:cNvPr>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8" name="Google Shape;418;g2a87b2c27e4_0_112">
            <a:extLst>
              <a:ext uri="{C183D7F6-B498-43B3-948B-1728B52AA6E4}">
                <adec:decorative xmlns:adec="http://schemas.microsoft.com/office/drawing/2017/decorative" val="1"/>
              </a:ext>
            </a:extLst>
          </p:cNvPr>
          <p:cNvSpPr/>
          <p:nvPr/>
        </p:nvSpPr>
        <p:spPr>
          <a:xfrm>
            <a:off x="5685810" y="391886"/>
            <a:ext cx="6009366" cy="6017078"/>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19" name="Google Shape;419;g2a87b2c27e4_0_112" descr="A cafeteria tray with roasted potato salad."/>
          <p:cNvPicPr preferRelativeResize="0"/>
          <p:nvPr/>
        </p:nvPicPr>
        <p:blipFill rotWithShape="1">
          <a:blip r:embed="rId3">
            <a:alphaModFix/>
          </a:blip>
          <a:srcRect l="28444" r="3947" b="-1"/>
          <a:stretch/>
        </p:blipFill>
        <p:spPr>
          <a:xfrm>
            <a:off x="5922492" y="666728"/>
            <a:ext cx="5536001" cy="546579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4"/>
        <p:cNvGrpSpPr/>
        <p:nvPr/>
      </p:nvGrpSpPr>
      <p:grpSpPr>
        <a:xfrm>
          <a:off x="0" y="0"/>
          <a:ext cx="0" cy="0"/>
          <a:chOff x="0" y="0"/>
          <a:chExt cx="0" cy="0"/>
        </a:xfrm>
      </p:grpSpPr>
      <p:pic>
        <p:nvPicPr>
          <p:cNvPr id="425" name="Google Shape;425;p10" descr="A white truck that says &quot;local food hub&quot;.">
            <a:extLst>
              <a:ext uri="{C183D7F6-B498-43B3-948B-1728B52AA6E4}">
                <adec:decorative xmlns:adec="http://schemas.microsoft.com/office/drawing/2017/decorative" val="0"/>
              </a:ext>
            </a:extLst>
          </p:cNvPr>
          <p:cNvPicPr preferRelativeResize="0"/>
          <p:nvPr/>
        </p:nvPicPr>
        <p:blipFill rotWithShape="1">
          <a:blip r:embed="rId3">
            <a:alphaModFix/>
          </a:blip>
          <a:srcRect l="4474" r="2636" b="-1"/>
          <a:stretch/>
        </p:blipFill>
        <p:spPr>
          <a:xfrm>
            <a:off x="20" y="10"/>
            <a:ext cx="12191980" cy="6857990"/>
          </a:xfrm>
          <a:prstGeom prst="rect">
            <a:avLst/>
          </a:prstGeom>
          <a:noFill/>
          <a:ln>
            <a:noFill/>
          </a:ln>
        </p:spPr>
      </p:pic>
      <p:sp>
        <p:nvSpPr>
          <p:cNvPr id="426" name="Google Shape;426;p10">
            <a:extLst>
              <a:ext uri="{C183D7F6-B498-43B3-948B-1728B52AA6E4}">
                <adec:decorative xmlns:adec="http://schemas.microsoft.com/office/drawing/2017/decorative" val="1"/>
              </a:ext>
            </a:extLst>
          </p:cNvPr>
          <p:cNvSpPr/>
          <p:nvPr/>
        </p:nvSpPr>
        <p:spPr>
          <a:xfrm>
            <a:off x="0" y="5320142"/>
            <a:ext cx="12192000" cy="736551"/>
          </a:xfrm>
          <a:prstGeom prst="rect">
            <a:avLst/>
          </a:prstGeom>
          <a:solidFill>
            <a:schemeClr val="lt1">
              <a:alpha val="9294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27" name="Google Shape;427;p10"/>
          <p:cNvSpPr txBox="1">
            <a:spLocks noGrp="1"/>
          </p:cNvSpPr>
          <p:nvPr>
            <p:ph type="title"/>
          </p:nvPr>
        </p:nvSpPr>
        <p:spPr>
          <a:xfrm>
            <a:off x="523875" y="5317240"/>
            <a:ext cx="11210925" cy="74483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100"/>
              <a:buNone/>
            </a:pPr>
            <a:r>
              <a:rPr lang="en-US" sz="4800" dirty="0">
                <a:solidFill>
                  <a:srgbClr val="262626"/>
                </a:solidFill>
                <a:latin typeface="Helvetica" panose="020B0604020202020204" pitchFamily="34" charset="0"/>
                <a:ea typeface="Arial"/>
                <a:cs typeface="Helvetica" panose="020B0604020202020204" pitchFamily="34" charset="0"/>
                <a:sym typeface="Arial"/>
              </a:rPr>
              <a:t>Procurement Summary</a:t>
            </a:r>
            <a:endParaRPr dirty="0">
              <a:latin typeface="Helvetica" panose="020B0604020202020204" pitchFamily="34" charset="0"/>
              <a:cs typeface="Helvetica" panose="020B0604020202020204" pitchFamily="34" charset="0"/>
            </a:endParaRPr>
          </a:p>
        </p:txBody>
      </p:sp>
      <p:cxnSp>
        <p:nvCxnSpPr>
          <p:cNvPr id="428" name="Google Shape;428;p10">
            <a:extLst>
              <a:ext uri="{C183D7F6-B498-43B3-948B-1728B52AA6E4}">
                <adec:decorative xmlns:adec="http://schemas.microsoft.com/office/drawing/2017/decorative" val="1"/>
              </a:ext>
            </a:extLst>
          </p:cNvPr>
          <p:cNvCxnSpPr/>
          <p:nvPr/>
        </p:nvCxnSpPr>
        <p:spPr>
          <a:xfrm>
            <a:off x="0" y="5241983"/>
            <a:ext cx="12192000" cy="0"/>
          </a:xfrm>
          <a:prstGeom prst="straightConnector1">
            <a:avLst/>
          </a:prstGeom>
          <a:noFill/>
          <a:ln w="41275" cap="flat" cmpd="sng">
            <a:solidFill>
              <a:schemeClr val="lt1">
                <a:alpha val="89803"/>
              </a:schemeClr>
            </a:solidFill>
            <a:prstDash val="solid"/>
            <a:round/>
            <a:headEnd type="none" w="sm" len="sm"/>
            <a:tailEnd type="none" w="sm" len="sm"/>
          </a:ln>
        </p:spPr>
      </p:cxnSp>
      <p:cxnSp>
        <p:nvCxnSpPr>
          <p:cNvPr id="429" name="Google Shape;429;p10">
            <a:extLst>
              <a:ext uri="{C183D7F6-B498-43B3-948B-1728B52AA6E4}">
                <adec:decorative xmlns:adec="http://schemas.microsoft.com/office/drawing/2017/decorative" val="1"/>
              </a:ext>
            </a:extLst>
          </p:cNvPr>
          <p:cNvCxnSpPr/>
          <p:nvPr/>
        </p:nvCxnSpPr>
        <p:spPr>
          <a:xfrm>
            <a:off x="0" y="6134852"/>
            <a:ext cx="12192000" cy="0"/>
          </a:xfrm>
          <a:prstGeom prst="straightConnector1">
            <a:avLst/>
          </a:prstGeom>
          <a:noFill/>
          <a:ln w="41275" cap="flat" cmpd="sng">
            <a:solidFill>
              <a:schemeClr val="lt1">
                <a:alpha val="89803"/>
              </a:schemeClr>
            </a:solidFill>
            <a:prstDash val="solid"/>
            <a:round/>
            <a:headEnd type="none" w="sm" len="sm"/>
            <a:tailEnd type="none" w="sm" len="sm"/>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4"/>
        <p:cNvGrpSpPr/>
        <p:nvPr/>
      </p:nvGrpSpPr>
      <p:grpSpPr>
        <a:xfrm>
          <a:off x="0" y="0"/>
          <a:ext cx="0" cy="0"/>
          <a:chOff x="0" y="0"/>
          <a:chExt cx="0" cy="0"/>
        </a:xfrm>
      </p:grpSpPr>
      <p:sp>
        <p:nvSpPr>
          <p:cNvPr id="435" name="Google Shape;435;p11">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36" name="Google Shape;436;p11"/>
          <p:cNvSpPr txBox="1">
            <a:spLocks noGrp="1"/>
          </p:cNvSpPr>
          <p:nvPr>
            <p:ph type="title"/>
          </p:nvPr>
        </p:nvSpPr>
        <p:spPr>
          <a:xfrm>
            <a:off x="5297762" y="329184"/>
            <a:ext cx="6251110"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1800"/>
              <a:buNone/>
            </a:pPr>
            <a:r>
              <a:rPr lang="en-US" sz="5400" dirty="0">
                <a:latin typeface="Helvetica" panose="020B0604020202020204" pitchFamily="34" charset="0"/>
                <a:cs typeface="Helvetica" panose="020B0604020202020204" pitchFamily="34" charset="0"/>
              </a:rPr>
              <a:t>Food Safety: From Farm to School</a:t>
            </a:r>
            <a:endParaRPr dirty="0">
              <a:latin typeface="Helvetica" panose="020B0604020202020204" pitchFamily="34" charset="0"/>
              <a:cs typeface="Helvetica" panose="020B0604020202020204" pitchFamily="34" charset="0"/>
            </a:endParaRPr>
          </a:p>
        </p:txBody>
      </p:sp>
      <p:pic>
        <p:nvPicPr>
          <p:cNvPr id="437" name="Google Shape;437;p11" descr="A person holding a container of hydroponic greens."/>
          <p:cNvPicPr preferRelativeResize="0"/>
          <p:nvPr/>
        </p:nvPicPr>
        <p:blipFill rotWithShape="1">
          <a:blip r:embed="rId3">
            <a:alphaModFix/>
          </a:blip>
          <a:srcRect l="2059" r="7392"/>
          <a:stretch/>
        </p:blipFill>
        <p:spPr>
          <a:xfrm>
            <a:off x="1" y="10"/>
            <a:ext cx="4657344" cy="6857990"/>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438" name="Google Shape;438;p11">
            <a:extLst>
              <a:ext uri="{C183D7F6-B498-43B3-948B-1728B52AA6E4}">
                <adec:decorative xmlns:adec="http://schemas.microsoft.com/office/drawing/2017/decorative" val="1"/>
              </a:ext>
            </a:extLst>
          </p:cNvPr>
          <p:cNvSpPr/>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39" name="Google Shape;439;p11"/>
          <p:cNvSpPr txBox="1">
            <a:spLocks noGrp="1"/>
          </p:cNvSpPr>
          <p:nvPr>
            <p:ph type="body" idx="1"/>
          </p:nvPr>
        </p:nvSpPr>
        <p:spPr>
          <a:xfrm>
            <a:off x="5297762" y="2706624"/>
            <a:ext cx="6251110" cy="4017082"/>
          </a:xfrm>
          <a:prstGeom prst="rect">
            <a:avLst/>
          </a:prstGeom>
          <a:noFill/>
          <a:ln>
            <a:noFill/>
          </a:ln>
        </p:spPr>
        <p:txBody>
          <a:bodyPr spcFirstLastPara="1" wrap="square" lIns="91425" tIns="45700" rIns="91425" bIns="45700" anchor="t" anchorCtr="0">
            <a:normAutofit lnSpcReduction="10000"/>
          </a:bodyPr>
          <a:lstStyle/>
          <a:p>
            <a:pPr marL="457200" lvl="0" indent="-342900" algn="l" rtl="0">
              <a:lnSpc>
                <a:spcPct val="90000"/>
              </a:lnSpc>
              <a:spcBef>
                <a:spcPts val="1000"/>
              </a:spcBef>
              <a:spcAft>
                <a:spcPts val="0"/>
              </a:spcAft>
              <a:buClr>
                <a:schemeClr val="dk1"/>
              </a:buClr>
              <a:buSzPts val="1800"/>
              <a:buChar char="•"/>
            </a:pPr>
            <a:r>
              <a:rPr lang="en-US" sz="3200" dirty="0">
                <a:latin typeface="Helvetica" panose="020B0604020202020204" pitchFamily="34" charset="0"/>
                <a:cs typeface="Helvetica" panose="020B0604020202020204" pitchFamily="34" charset="0"/>
              </a:rPr>
              <a:t>Food Safety Modernization Act (FSMA)</a:t>
            </a:r>
            <a:endParaRPr sz="3200" dirty="0">
              <a:latin typeface="Helvetica" panose="020B0604020202020204" pitchFamily="34" charset="0"/>
              <a:cs typeface="Helvetica" panose="020B0604020202020204" pitchFamily="34" charset="0"/>
            </a:endParaRPr>
          </a:p>
          <a:p>
            <a:pPr marL="457200" lvl="0" indent="-342900" algn="l" rtl="0">
              <a:lnSpc>
                <a:spcPct val="90000"/>
              </a:lnSpc>
              <a:spcBef>
                <a:spcPts val="1000"/>
              </a:spcBef>
              <a:spcAft>
                <a:spcPts val="0"/>
              </a:spcAft>
              <a:buClr>
                <a:schemeClr val="dk1"/>
              </a:buClr>
              <a:buSzPts val="1800"/>
              <a:buChar char="•"/>
            </a:pPr>
            <a:r>
              <a:rPr lang="en-US" sz="3200" dirty="0">
                <a:latin typeface="Helvetica" panose="020B0604020202020204" pitchFamily="34" charset="0"/>
                <a:cs typeface="Helvetica" panose="020B0604020202020204" pitchFamily="34" charset="0"/>
              </a:rPr>
              <a:t>Good Agricultural Practices (GAPs)</a:t>
            </a:r>
            <a:endParaRPr sz="3200" dirty="0">
              <a:latin typeface="Helvetica" panose="020B0604020202020204" pitchFamily="34" charset="0"/>
              <a:cs typeface="Helvetica" panose="020B0604020202020204" pitchFamily="34" charset="0"/>
            </a:endParaRPr>
          </a:p>
          <a:p>
            <a:pPr marL="457200" lvl="0" indent="-342900" algn="l" rtl="0">
              <a:lnSpc>
                <a:spcPct val="90000"/>
              </a:lnSpc>
              <a:spcBef>
                <a:spcPts val="1000"/>
              </a:spcBef>
              <a:spcAft>
                <a:spcPts val="0"/>
              </a:spcAft>
              <a:buClr>
                <a:schemeClr val="dk1"/>
              </a:buClr>
              <a:buSzPts val="1800"/>
              <a:buChar char="•"/>
            </a:pPr>
            <a:r>
              <a:rPr lang="en-US" sz="3200" dirty="0">
                <a:latin typeface="Helvetica" panose="020B0604020202020204" pitchFamily="34" charset="0"/>
                <a:cs typeface="Helvetica" panose="020B0604020202020204" pitchFamily="34" charset="0"/>
              </a:rPr>
              <a:t>Good Handling Practices (GHPs)</a:t>
            </a:r>
            <a:endParaRPr sz="3200" dirty="0">
              <a:latin typeface="Helvetica" panose="020B0604020202020204" pitchFamily="34" charset="0"/>
              <a:cs typeface="Helvetica" panose="020B0604020202020204" pitchFamily="34" charset="0"/>
            </a:endParaRPr>
          </a:p>
          <a:p>
            <a:pPr marL="457200" lvl="0" indent="-342900" algn="l" rtl="0">
              <a:lnSpc>
                <a:spcPct val="90000"/>
              </a:lnSpc>
              <a:spcBef>
                <a:spcPts val="1000"/>
              </a:spcBef>
              <a:spcAft>
                <a:spcPts val="0"/>
              </a:spcAft>
              <a:buClr>
                <a:schemeClr val="dk1"/>
              </a:buClr>
              <a:buSzPts val="1800"/>
              <a:buChar char="•"/>
            </a:pPr>
            <a:r>
              <a:rPr lang="en-US" sz="3200" dirty="0">
                <a:latin typeface="Helvetica" panose="020B0604020202020204" pitchFamily="34" charset="0"/>
                <a:cs typeface="Helvetica" panose="020B0604020202020204" pitchFamily="34" charset="0"/>
              </a:rPr>
              <a:t>Traceability </a:t>
            </a:r>
          </a:p>
          <a:p>
            <a:pPr marL="457200" lvl="0" indent="-342900" algn="l" rtl="0">
              <a:lnSpc>
                <a:spcPct val="90000"/>
              </a:lnSpc>
              <a:spcBef>
                <a:spcPts val="1000"/>
              </a:spcBef>
              <a:spcAft>
                <a:spcPts val="0"/>
              </a:spcAft>
              <a:buClr>
                <a:schemeClr val="dk1"/>
              </a:buClr>
              <a:buSzPts val="1800"/>
              <a:buChar char="•"/>
            </a:pPr>
            <a:r>
              <a:rPr lang="en-US" sz="3200" dirty="0">
                <a:latin typeface="Helvetica" panose="020B0604020202020204" pitchFamily="34" charset="0"/>
                <a:cs typeface="Helvetica" panose="020B0604020202020204" pitchFamily="34" charset="0"/>
              </a:rPr>
              <a:t>On site Farm Visits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5"/>
        <p:cNvGrpSpPr/>
        <p:nvPr/>
      </p:nvGrpSpPr>
      <p:grpSpPr>
        <a:xfrm>
          <a:off x="0" y="0"/>
          <a:ext cx="0" cy="0"/>
          <a:chOff x="0" y="0"/>
          <a:chExt cx="0" cy="0"/>
        </a:xfrm>
      </p:grpSpPr>
      <p:sp>
        <p:nvSpPr>
          <p:cNvPr id="446" name="Google Shape;446;p12">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47" name="Google Shape;447;p12"/>
          <p:cNvSpPr txBox="1">
            <a:spLocks noGrp="1"/>
          </p:cNvSpPr>
          <p:nvPr>
            <p:ph type="title"/>
          </p:nvPr>
        </p:nvSpPr>
        <p:spPr>
          <a:xfrm>
            <a:off x="572493" y="238539"/>
            <a:ext cx="11018520" cy="14344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1800"/>
              <a:buNone/>
            </a:pPr>
            <a:r>
              <a:rPr lang="en-US" sz="4600" dirty="0">
                <a:latin typeface="Helvetica" panose="020B0604020202020204" pitchFamily="34" charset="0"/>
                <a:cs typeface="Helvetica" panose="020B0604020202020204" pitchFamily="34" charset="0"/>
              </a:rPr>
              <a:t>Food Safety Modernization Act of 2011 (FSMA)</a:t>
            </a:r>
            <a:endParaRPr dirty="0">
              <a:latin typeface="Helvetica" panose="020B0604020202020204" pitchFamily="34" charset="0"/>
              <a:cs typeface="Helvetica" panose="020B0604020202020204" pitchFamily="34" charset="0"/>
            </a:endParaRPr>
          </a:p>
        </p:txBody>
      </p:sp>
      <p:sp>
        <p:nvSpPr>
          <p:cNvPr id="448" name="Google Shape;448;p12">
            <a:extLs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49" name="Google Shape;449;p12"/>
          <p:cNvSpPr txBox="1">
            <a:spLocks noGrp="1"/>
          </p:cNvSpPr>
          <p:nvPr>
            <p:ph type="body" idx="1"/>
          </p:nvPr>
        </p:nvSpPr>
        <p:spPr>
          <a:xfrm>
            <a:off x="572493" y="2071316"/>
            <a:ext cx="6713552" cy="4119172"/>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en-US" dirty="0">
                <a:latin typeface="Helvetica" panose="020B0604020202020204" pitchFamily="34" charset="0"/>
                <a:cs typeface="Helvetica" panose="020B0604020202020204" pitchFamily="34" charset="0"/>
              </a:rPr>
              <a:t>Established regulatory standards </a:t>
            </a:r>
            <a:endParaRPr dirty="0">
              <a:latin typeface="Helvetica" panose="020B0604020202020204" pitchFamily="34" charset="0"/>
              <a:cs typeface="Helvetica" panose="020B0604020202020204" pitchFamily="34" charset="0"/>
            </a:endParaRPr>
          </a:p>
          <a:p>
            <a:pPr marL="457200" lvl="0" indent="-342900" algn="l" rtl="0">
              <a:lnSpc>
                <a:spcPct val="90000"/>
              </a:lnSpc>
              <a:spcBef>
                <a:spcPts val="1000"/>
              </a:spcBef>
              <a:spcAft>
                <a:spcPts val="0"/>
              </a:spcAft>
              <a:buClr>
                <a:schemeClr val="dk1"/>
              </a:buClr>
              <a:buSzPts val="1800"/>
              <a:buChar char="•"/>
            </a:pPr>
            <a:r>
              <a:rPr lang="en-US" dirty="0">
                <a:latin typeface="Helvetica" panose="020B0604020202020204" pitchFamily="34" charset="0"/>
                <a:cs typeface="Helvetica" panose="020B0604020202020204" pitchFamily="34" charset="0"/>
              </a:rPr>
              <a:t>Developed the Produce Safety Rule - Growing, harvesting, packing and holding standards (some produce items exempt)</a:t>
            </a:r>
            <a:endParaRPr dirty="0">
              <a:latin typeface="Helvetica" panose="020B0604020202020204" pitchFamily="34" charset="0"/>
              <a:cs typeface="Helvetica" panose="020B0604020202020204" pitchFamily="34" charset="0"/>
            </a:endParaRPr>
          </a:p>
        </p:txBody>
      </p:sp>
      <p:pic>
        <p:nvPicPr>
          <p:cNvPr id="450" name="Google Shape;450;p12" descr="Boxes with kale in them."/>
          <p:cNvPicPr preferRelativeResize="0"/>
          <p:nvPr/>
        </p:nvPicPr>
        <p:blipFill rotWithShape="1">
          <a:blip r:embed="rId3">
            <a:alphaModFix/>
          </a:blip>
          <a:srcRect l="6065" r="21780"/>
          <a:stretch/>
        </p:blipFill>
        <p:spPr>
          <a:xfrm>
            <a:off x="7675658" y="2093976"/>
            <a:ext cx="3941064" cy="4096512"/>
          </a:xfrm>
          <a:prstGeom prst="rect">
            <a:avLst/>
          </a:prstGeom>
          <a:noFill/>
          <a:ln>
            <a:noFill/>
          </a:ln>
        </p:spPr>
      </p:pic>
      <p:pic>
        <p:nvPicPr>
          <p:cNvPr id="2" name="Google Shape;374;p23">
            <a:extLst>
              <a:ext uri="{FF2B5EF4-FFF2-40B4-BE49-F238E27FC236}">
                <a16:creationId xmlns:a16="http://schemas.microsoft.com/office/drawing/2014/main" id="{7D65EC81-FE75-8715-FAC1-F45FD0B0F298}"/>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02013" y="6021782"/>
            <a:ext cx="3435626" cy="70378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5"/>
        <p:cNvGrpSpPr/>
        <p:nvPr/>
      </p:nvGrpSpPr>
      <p:grpSpPr>
        <a:xfrm>
          <a:off x="0" y="0"/>
          <a:ext cx="0" cy="0"/>
          <a:chOff x="0" y="0"/>
          <a:chExt cx="0" cy="0"/>
        </a:xfrm>
      </p:grpSpPr>
      <p:sp>
        <p:nvSpPr>
          <p:cNvPr id="456" name="Google Shape;456;p13">
            <a:extLs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7" name="Google Shape;457;p13"/>
          <p:cNvSpPr txBox="1">
            <a:spLocks noGrp="1"/>
          </p:cNvSpPr>
          <p:nvPr>
            <p:ph type="title"/>
          </p:nvPr>
        </p:nvSpPr>
        <p:spPr>
          <a:xfrm>
            <a:off x="572493" y="238539"/>
            <a:ext cx="11018520" cy="14344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chemeClr val="dk1"/>
              </a:buClr>
              <a:buSzPts val="1800"/>
              <a:buNone/>
            </a:pPr>
            <a:r>
              <a:rPr lang="en-US" sz="4600" dirty="0">
                <a:latin typeface="Helvetica" panose="020B0604020202020204" pitchFamily="34" charset="0"/>
                <a:cs typeface="Helvetica" panose="020B0604020202020204" pitchFamily="34" charset="0"/>
              </a:rPr>
              <a:t>Good Agricultural Practices (GAPs) &amp; Good Handling Practices (GHPs)</a:t>
            </a:r>
            <a:endParaRPr dirty="0">
              <a:latin typeface="Helvetica" panose="020B0604020202020204" pitchFamily="34" charset="0"/>
              <a:cs typeface="Helvetica" panose="020B0604020202020204" pitchFamily="34" charset="0"/>
            </a:endParaRPr>
          </a:p>
        </p:txBody>
      </p:sp>
      <p:sp>
        <p:nvSpPr>
          <p:cNvPr id="458" name="Google Shape;458;p13">
            <a:extLs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9" name="Google Shape;459;p13"/>
          <p:cNvSpPr txBox="1">
            <a:spLocks noGrp="1"/>
          </p:cNvSpPr>
          <p:nvPr>
            <p:ph type="body" idx="1"/>
          </p:nvPr>
        </p:nvSpPr>
        <p:spPr>
          <a:xfrm>
            <a:off x="572493" y="2071316"/>
            <a:ext cx="6713552" cy="4119172"/>
          </a:xfrm>
          <a:prstGeom prst="rect">
            <a:avLst/>
          </a:prstGeom>
          <a:noFill/>
          <a:ln>
            <a:noFill/>
          </a:ln>
        </p:spPr>
        <p:txBody>
          <a:bodyPr spcFirstLastPara="1" wrap="square" lIns="91425" tIns="45700" rIns="91425" bIns="45700" anchor="t" anchorCtr="0">
            <a:normAutofit fontScale="92500" lnSpcReduction="20000"/>
          </a:bodyPr>
          <a:lstStyle/>
          <a:p>
            <a:pPr marL="457200" lvl="0" indent="-342900" algn="l" rtl="0">
              <a:lnSpc>
                <a:spcPct val="110000"/>
              </a:lnSpc>
              <a:spcBef>
                <a:spcPts val="1000"/>
              </a:spcBef>
              <a:spcAft>
                <a:spcPts val="0"/>
              </a:spcAft>
              <a:buClr>
                <a:schemeClr val="dk1"/>
              </a:buClr>
              <a:buSzPts val="1800"/>
              <a:buChar char="•"/>
            </a:pPr>
            <a:r>
              <a:rPr lang="en-US" dirty="0">
                <a:latin typeface="Helvetica" panose="020B0604020202020204" pitchFamily="34" charset="0"/>
                <a:cs typeface="Helvetica" panose="020B0604020202020204" pitchFamily="34" charset="0"/>
              </a:rPr>
              <a:t>Proactive steps to reduce or mitigate risks of foodborne illness</a:t>
            </a:r>
            <a:endParaRPr dirty="0">
              <a:latin typeface="Helvetica" panose="020B0604020202020204" pitchFamily="34" charset="0"/>
              <a:cs typeface="Helvetica" panose="020B0604020202020204" pitchFamily="34" charset="0"/>
            </a:endParaRPr>
          </a:p>
          <a:p>
            <a:pPr marL="457200" lvl="0" indent="-342900" algn="l" rtl="0">
              <a:lnSpc>
                <a:spcPct val="110000"/>
              </a:lnSpc>
              <a:spcBef>
                <a:spcPts val="1000"/>
              </a:spcBef>
              <a:spcAft>
                <a:spcPts val="0"/>
              </a:spcAft>
              <a:buClr>
                <a:schemeClr val="dk1"/>
              </a:buClr>
              <a:buSzPts val="1800"/>
              <a:buChar char="•"/>
            </a:pPr>
            <a:r>
              <a:rPr lang="en-US" dirty="0">
                <a:latin typeface="Helvetica" panose="020B0604020202020204" pitchFamily="34" charset="0"/>
                <a:cs typeface="Helvetica" panose="020B0604020202020204" pitchFamily="34" charset="0"/>
              </a:rPr>
              <a:t>Identifies critical contact points or points of contamination </a:t>
            </a:r>
            <a:endParaRPr dirty="0">
              <a:latin typeface="Helvetica" panose="020B0604020202020204" pitchFamily="34" charset="0"/>
              <a:cs typeface="Helvetica" panose="020B0604020202020204" pitchFamily="34" charset="0"/>
            </a:endParaRPr>
          </a:p>
          <a:p>
            <a:pPr lvl="1" algn="l" rtl="0">
              <a:lnSpc>
                <a:spcPct val="110000"/>
              </a:lnSpc>
              <a:spcBef>
                <a:spcPts val="500"/>
              </a:spcBef>
              <a:spcAft>
                <a:spcPts val="0"/>
              </a:spcAft>
              <a:buSzPts val="18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Water</a:t>
            </a:r>
            <a:endParaRPr dirty="0">
              <a:latin typeface="Helvetica" panose="020B0604020202020204" pitchFamily="34" charset="0"/>
              <a:cs typeface="Helvetica" panose="020B0604020202020204" pitchFamily="34" charset="0"/>
            </a:endParaRPr>
          </a:p>
          <a:p>
            <a:pPr lvl="1" algn="l" rtl="0">
              <a:lnSpc>
                <a:spcPct val="110000"/>
              </a:lnSpc>
              <a:spcBef>
                <a:spcPts val="500"/>
              </a:spcBef>
              <a:spcAft>
                <a:spcPts val="0"/>
              </a:spcAft>
              <a:buSzPts val="18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Soil</a:t>
            </a:r>
            <a:endParaRPr dirty="0">
              <a:latin typeface="Helvetica" panose="020B0604020202020204" pitchFamily="34" charset="0"/>
              <a:cs typeface="Helvetica" panose="020B0604020202020204" pitchFamily="34" charset="0"/>
            </a:endParaRPr>
          </a:p>
          <a:p>
            <a:pPr lvl="1" algn="l" rtl="0">
              <a:lnSpc>
                <a:spcPct val="110000"/>
              </a:lnSpc>
              <a:spcBef>
                <a:spcPts val="500"/>
              </a:spcBef>
              <a:spcAft>
                <a:spcPts val="0"/>
              </a:spcAft>
              <a:buSzPts val="18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Humans</a:t>
            </a:r>
            <a:endParaRPr dirty="0">
              <a:latin typeface="Helvetica" panose="020B0604020202020204" pitchFamily="34" charset="0"/>
              <a:cs typeface="Helvetica" panose="020B0604020202020204" pitchFamily="34" charset="0"/>
            </a:endParaRPr>
          </a:p>
          <a:p>
            <a:pPr lvl="1" algn="l" rtl="0">
              <a:lnSpc>
                <a:spcPct val="110000"/>
              </a:lnSpc>
              <a:spcBef>
                <a:spcPts val="500"/>
              </a:spcBef>
              <a:spcAft>
                <a:spcPts val="0"/>
              </a:spcAft>
              <a:buSzPts val="18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Animals</a:t>
            </a:r>
            <a:endParaRPr dirty="0">
              <a:latin typeface="Helvetica" panose="020B0604020202020204" pitchFamily="34" charset="0"/>
              <a:cs typeface="Helvetica" panose="020B0604020202020204" pitchFamily="34" charset="0"/>
            </a:endParaRPr>
          </a:p>
          <a:p>
            <a:pPr lvl="1" algn="l" rtl="0">
              <a:lnSpc>
                <a:spcPct val="110000"/>
              </a:lnSpc>
              <a:spcBef>
                <a:spcPts val="500"/>
              </a:spcBef>
              <a:spcAft>
                <a:spcPts val="0"/>
              </a:spcAft>
              <a:buSzPts val="1800"/>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Tools/equipment</a:t>
            </a:r>
            <a:endParaRPr dirty="0">
              <a:latin typeface="Helvetica" panose="020B0604020202020204" pitchFamily="34" charset="0"/>
              <a:cs typeface="Helvetica" panose="020B0604020202020204" pitchFamily="34" charset="0"/>
            </a:endParaRPr>
          </a:p>
        </p:txBody>
      </p:sp>
      <p:pic>
        <p:nvPicPr>
          <p:cNvPr id="460" name="Google Shape;460;p13" descr="A stack of boxes on a pallet on a farm."/>
          <p:cNvPicPr preferRelativeResize="0"/>
          <p:nvPr/>
        </p:nvPicPr>
        <p:blipFill rotWithShape="1">
          <a:blip r:embed="rId3">
            <a:alphaModFix/>
          </a:blip>
          <a:srcRect l="10129" r="11913" b="1"/>
          <a:stretch/>
        </p:blipFill>
        <p:spPr>
          <a:xfrm rot="5400000">
            <a:off x="7597934" y="2171700"/>
            <a:ext cx="4096512" cy="3941064"/>
          </a:xfrm>
          <a:prstGeom prst="rect">
            <a:avLst/>
          </a:prstGeom>
          <a:noFill/>
          <a:ln>
            <a:noFill/>
          </a:ln>
        </p:spPr>
      </p:pic>
      <p:pic>
        <p:nvPicPr>
          <p:cNvPr id="2" name="Google Shape;374;p23">
            <a:extLst>
              <a:ext uri="{FF2B5EF4-FFF2-40B4-BE49-F238E27FC236}">
                <a16:creationId xmlns:a16="http://schemas.microsoft.com/office/drawing/2014/main" id="{BF6A9E48-0A31-E54F-EF43-FB6D37A65D4F}"/>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48225" y="6129358"/>
            <a:ext cx="3435626" cy="70378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91"/>
        <p:cNvGrpSpPr/>
        <p:nvPr/>
      </p:nvGrpSpPr>
      <p:grpSpPr>
        <a:xfrm>
          <a:off x="0" y="0"/>
          <a:ext cx="0" cy="0"/>
          <a:chOff x="0" y="0"/>
          <a:chExt cx="0" cy="0"/>
        </a:xfrm>
      </p:grpSpPr>
      <p:sp useBgFill="1">
        <p:nvSpPr>
          <p:cNvPr id="499" name="Rectangle 498">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4" name="Google Shape;494;p15" descr="A dog in the water"/>
          <p:cNvPicPr preferRelativeResize="0"/>
          <p:nvPr/>
        </p:nvPicPr>
        <p:blipFill rotWithShape="1">
          <a:blip r:embed="rId3"/>
          <a:srcRect t="13211" r="-1" b="-1"/>
          <a:stretch/>
        </p:blipFill>
        <p:spPr>
          <a:xfrm>
            <a:off x="-1" y="190"/>
            <a:ext cx="8128855" cy="5291194"/>
          </a:xfrm>
          <a:prstGeom prst="rect">
            <a:avLst/>
          </a:prstGeom>
          <a:noFill/>
        </p:spPr>
      </p:pic>
      <p:sp>
        <p:nvSpPr>
          <p:cNvPr id="501" name="Rectangle 500">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 name="Rectangle 50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Google Shape;492;p15"/>
          <p:cNvSpPr txBox="1">
            <a:spLocks noGrp="1"/>
          </p:cNvSpPr>
          <p:nvPr>
            <p:ph type="title"/>
          </p:nvPr>
        </p:nvSpPr>
        <p:spPr>
          <a:xfrm>
            <a:off x="699715" y="5635366"/>
            <a:ext cx="7091299" cy="898581"/>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chemeClr val="dk1"/>
              </a:buClr>
              <a:buSzPts val="1800"/>
            </a:pPr>
            <a:r>
              <a:rPr lang="en-US" sz="2800" kern="1200" dirty="0">
                <a:solidFill>
                  <a:srgbClr val="FFFFFF"/>
                </a:solidFill>
                <a:latin typeface="Helvetica" panose="020B0604020202020204" pitchFamily="34" charset="0"/>
                <a:ea typeface="+mj-ea"/>
                <a:cs typeface="Helvetica" panose="020B0604020202020204" pitchFamily="34" charset="0"/>
              </a:rPr>
              <a:t>Good Agricultural Practices (GAPs) - Water</a:t>
            </a:r>
          </a:p>
        </p:txBody>
      </p:sp>
      <p:sp>
        <p:nvSpPr>
          <p:cNvPr id="505" name="Rectangle 50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3" name="Google Shape;493;p15" descr="A stream of water between two pieces of land"/>
          <p:cNvPicPr preferRelativeResize="0"/>
          <p:nvPr/>
        </p:nvPicPr>
        <p:blipFill rotWithShape="1">
          <a:blip r:embed="rId4"/>
          <a:srcRect l="29444" r="13033" b="-1"/>
          <a:stretch/>
        </p:blipFill>
        <p:spPr>
          <a:xfrm>
            <a:off x="8128856" y="1"/>
            <a:ext cx="4063143" cy="5291384"/>
          </a:xfrm>
          <a:prstGeom prst="rect">
            <a:avLst/>
          </a:prstGeom>
          <a:solidFill>
            <a:schemeClr val="accent5"/>
          </a:solid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99"/>
        <p:cNvGrpSpPr/>
        <p:nvPr/>
      </p:nvGrpSpPr>
      <p:grpSpPr>
        <a:xfrm>
          <a:off x="0" y="0"/>
          <a:ext cx="0" cy="0"/>
          <a:chOff x="0" y="0"/>
          <a:chExt cx="0" cy="0"/>
        </a:xfrm>
      </p:grpSpPr>
      <p:sp useBgFill="1">
        <p:nvSpPr>
          <p:cNvPr id="508" name="Rectangle 507">
            <a:extLst>
              <a:ext uri="{FF2B5EF4-FFF2-40B4-BE49-F238E27FC236}">
                <a16:creationId xmlns:a16="http://schemas.microsoft.com/office/drawing/2014/main" id="{7E734232-46A8-4884-9A59-B7E3BA4BC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 name="Rectangle 509">
            <a:extLst>
              <a:ext uri="{FF2B5EF4-FFF2-40B4-BE49-F238E27FC236}">
                <a16:creationId xmlns:a16="http://schemas.microsoft.com/office/drawing/2014/main" id="{D346B8D2-3218-41A5-B817-9ABFB108C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462444"/>
            <a:ext cx="8115290" cy="2394056"/>
          </a:xfrm>
          <a:prstGeom prst="rect">
            <a:avLst/>
          </a:prstGeom>
          <a:gradFill>
            <a:gsLst>
              <a:gs pos="10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 name="Rectangle 511">
            <a:extLst>
              <a:ext uri="{FF2B5EF4-FFF2-40B4-BE49-F238E27FC236}">
                <a16:creationId xmlns:a16="http://schemas.microsoft.com/office/drawing/2014/main" id="{88D6B9EF-FF47-487C-8B82-F9F2B9A54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60944"/>
            <a:ext cx="8115285" cy="2397055"/>
          </a:xfrm>
          <a:prstGeom prst="rect">
            <a:avLst/>
          </a:prstGeom>
          <a:gradFill>
            <a:gsLst>
              <a:gs pos="7000">
                <a:srgbClr val="000000">
                  <a:alpha val="49000"/>
                </a:srgbClr>
              </a:gs>
              <a:gs pos="67000">
                <a:schemeClr val="accent1">
                  <a:lumMod val="75000"/>
                  <a:alpha val="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Google Shape;500;p16"/>
          <p:cNvSpPr txBox="1">
            <a:spLocks noGrp="1"/>
          </p:cNvSpPr>
          <p:nvPr>
            <p:ph type="title"/>
          </p:nvPr>
        </p:nvSpPr>
        <p:spPr>
          <a:xfrm>
            <a:off x="695739" y="4768553"/>
            <a:ext cx="6867289" cy="1115412"/>
          </a:xfrm>
          <a:prstGeom prst="rect">
            <a:avLst/>
          </a:prstGeom>
        </p:spPr>
        <p:txBody>
          <a:bodyPr spcFirstLastPara="1" vert="horz" lIns="91440" tIns="45720" rIns="91440" bIns="45720" rtlCol="0" anchor="b" anchorCtr="0">
            <a:normAutofit/>
          </a:bodyPr>
          <a:lstStyle/>
          <a:p>
            <a:pPr marL="0" lvl="0" indent="0">
              <a:spcBef>
                <a:spcPct val="0"/>
              </a:spcBef>
              <a:spcAft>
                <a:spcPts val="0"/>
              </a:spcAft>
              <a:buClr>
                <a:schemeClr val="dk1"/>
              </a:buClr>
              <a:buSzPts val="1800"/>
            </a:pPr>
            <a:r>
              <a:rPr lang="en-US" sz="3700" kern="1200" dirty="0">
                <a:solidFill>
                  <a:srgbClr val="FFFFFF"/>
                </a:solidFill>
                <a:latin typeface="Helvetica" panose="020B0604020202020204" pitchFamily="34" charset="0"/>
                <a:ea typeface="+mj-ea"/>
                <a:cs typeface="Helvetica" panose="020B0604020202020204" pitchFamily="34" charset="0"/>
              </a:rPr>
              <a:t>Good Agricultural Practices (GAPs) - Water</a:t>
            </a:r>
          </a:p>
        </p:txBody>
      </p:sp>
      <p:pic>
        <p:nvPicPr>
          <p:cNvPr id="502" name="Google Shape;502;p16" descr="Water irrigation system spraying crops"/>
          <p:cNvPicPr preferRelativeResize="0"/>
          <p:nvPr/>
        </p:nvPicPr>
        <p:blipFill rotWithShape="1">
          <a:blip r:embed="rId3"/>
          <a:srcRect t="17156" r="-1" b="-1"/>
          <a:stretch/>
        </p:blipFill>
        <p:spPr>
          <a:xfrm>
            <a:off x="-3" y="-8371"/>
            <a:ext cx="8115287" cy="4470815"/>
          </a:xfrm>
          <a:prstGeom prst="rect">
            <a:avLst/>
          </a:prstGeom>
          <a:noFill/>
        </p:spPr>
      </p:pic>
      <p:pic>
        <p:nvPicPr>
          <p:cNvPr id="503" name="Google Shape;503;p16" descr="A strawberry plants growing on a black surface"/>
          <p:cNvPicPr preferRelativeResize="0"/>
          <p:nvPr/>
        </p:nvPicPr>
        <p:blipFill rotWithShape="1">
          <a:blip r:embed="rId4"/>
          <a:srcRect r="17749"/>
          <a:stretch/>
        </p:blipFill>
        <p:spPr>
          <a:xfrm rot="5400000">
            <a:off x="7918234" y="188686"/>
            <a:ext cx="4470815" cy="4076700"/>
          </a:xfrm>
          <a:prstGeom prst="rect">
            <a:avLst/>
          </a:prstGeom>
          <a:noFill/>
        </p:spPr>
      </p:pic>
      <p:pic>
        <p:nvPicPr>
          <p:cNvPr id="501" name="Google Shape;501;p16" descr="A greenhouse with plants growing in it"/>
          <p:cNvPicPr preferRelativeResize="0"/>
          <p:nvPr/>
        </p:nvPicPr>
        <p:blipFill rotWithShape="1">
          <a:blip r:embed="rId5"/>
          <a:srcRect l="11657" r="43967"/>
          <a:stretch/>
        </p:blipFill>
        <p:spPr>
          <a:xfrm rot="5400000">
            <a:off x="8947615" y="3621993"/>
            <a:ext cx="2412053" cy="40767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08"/>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510;p33">
            <a:extLst>
              <a:ext uri="{FF2B5EF4-FFF2-40B4-BE49-F238E27FC236}">
                <a16:creationId xmlns:a16="http://schemas.microsoft.com/office/drawing/2014/main" id="{7F05E4CB-DAE7-8750-3F6F-627EF53EEC17}"/>
              </a:ext>
            </a:extLst>
          </p:cNvPr>
          <p:cNvSpPr txBox="1">
            <a:spLocks noGrp="1"/>
          </p:cNvSpPr>
          <p:nvPr>
            <p:ph type="title"/>
          </p:nvPr>
        </p:nvSpPr>
        <p:spPr>
          <a:xfrm>
            <a:off x="8643193" y="274355"/>
            <a:ext cx="3091607" cy="1655483"/>
          </a:xfrm>
          <a:prstGeom prst="rect">
            <a:avLst/>
          </a:prstGeom>
        </p:spPr>
        <p:txBody>
          <a:bodyPr spcFirstLastPara="1" lIns="91425" tIns="45700" rIns="91425" bIns="45700" anchor="b" anchorCtr="0">
            <a:normAutofit/>
          </a:bodyPr>
          <a:lstStyle/>
          <a:p>
            <a:pPr marL="0" lvl="0" indent="0" rtl="0">
              <a:lnSpc>
                <a:spcPct val="100000"/>
              </a:lnSpc>
              <a:spcBef>
                <a:spcPts val="0"/>
              </a:spcBef>
              <a:spcAft>
                <a:spcPts val="0"/>
              </a:spcAft>
              <a:buClr>
                <a:schemeClr val="dk1"/>
              </a:buClr>
              <a:buSzPts val="1800"/>
              <a:buNone/>
            </a:pPr>
            <a:r>
              <a:rPr lang="en-US" sz="2800" dirty="0">
                <a:latin typeface="Helvetica" panose="020B0604020202020204" pitchFamily="34" charset="0"/>
                <a:cs typeface="Helvetica" panose="020B0604020202020204" pitchFamily="34" charset="0"/>
              </a:rPr>
              <a:t>Good Agricultural Practices (GAPs) - Soil</a:t>
            </a:r>
          </a:p>
        </p:txBody>
      </p:sp>
      <p:sp>
        <p:nvSpPr>
          <p:cNvPr id="7" name="Google Shape;513;p33">
            <a:extLst>
              <a:ext uri="{FF2B5EF4-FFF2-40B4-BE49-F238E27FC236}">
                <a16:creationId xmlns:a16="http://schemas.microsoft.com/office/drawing/2014/main" id="{32CDD3D3-2D83-E28B-CE17-A5AE346DE457}"/>
              </a:ext>
            </a:extLst>
          </p:cNvPr>
          <p:cNvSpPr txBox="1">
            <a:spLocks noGrp="1"/>
          </p:cNvSpPr>
          <p:nvPr>
            <p:ph type="body" idx="1"/>
          </p:nvPr>
        </p:nvSpPr>
        <p:spPr>
          <a:xfrm>
            <a:off x="8390965" y="2204191"/>
            <a:ext cx="3801015" cy="3540265"/>
          </a:xfrm>
          <a:prstGeom prst="rect">
            <a:avLst/>
          </a:prstGeom>
        </p:spPr>
        <p:txBody>
          <a:bodyPr spcFirstLastPara="1" lIns="91425" tIns="45700" rIns="91425" bIns="45700" anchorCtr="0">
            <a:noAutofit/>
          </a:bodyPr>
          <a:lstStyle/>
          <a:p>
            <a:pPr marL="457200" lvl="0" indent="-342900" rtl="0">
              <a:lnSpc>
                <a:spcPct val="100000"/>
              </a:lnSpc>
              <a:spcBef>
                <a:spcPts val="1000"/>
              </a:spcBef>
              <a:spcAft>
                <a:spcPts val="0"/>
              </a:spcAft>
              <a:buClr>
                <a:schemeClr val="dk1"/>
              </a:buClr>
              <a:buSzPts val="1800"/>
              <a:buChar char="•"/>
            </a:pPr>
            <a:r>
              <a:rPr lang="en-US" sz="2400" dirty="0">
                <a:latin typeface="Helvetica" panose="020B0604020202020204" pitchFamily="34" charset="0"/>
                <a:cs typeface="Helvetica" panose="020B0604020202020204" pitchFamily="34" charset="0"/>
              </a:rPr>
              <a:t>Compost</a:t>
            </a:r>
          </a:p>
          <a:p>
            <a:pPr lvl="1" rtl="0">
              <a:lnSpc>
                <a:spcPct val="100000"/>
              </a:lnSpc>
              <a:spcBef>
                <a:spcPts val="500"/>
              </a:spcBef>
              <a:spcAft>
                <a:spcPts val="0"/>
              </a:spcAft>
              <a:buSzPts val="1800"/>
              <a:buFont typeface="Courier New" panose="02070309020205020404" pitchFamily="49" charset="0"/>
              <a:buChar char="o"/>
            </a:pPr>
            <a:r>
              <a:rPr lang="en-US" dirty="0">
                <a:latin typeface="Helvetica" panose="020B0604020202020204" pitchFamily="34" charset="0"/>
                <a:cs typeface="Helvetica" panose="020B0604020202020204" pitchFamily="34" charset="0"/>
              </a:rPr>
              <a:t>EPA sets guidelines</a:t>
            </a:r>
          </a:p>
          <a:p>
            <a:pPr>
              <a:lnSpc>
                <a:spcPct val="100000"/>
              </a:lnSpc>
              <a:spcBef>
                <a:spcPts val="500"/>
              </a:spcBef>
            </a:pPr>
            <a:r>
              <a:rPr lang="en-US" sz="2400" dirty="0">
                <a:latin typeface="Helvetica" panose="020B0604020202020204" pitchFamily="34" charset="0"/>
                <a:cs typeface="Helvetica" panose="020B0604020202020204" pitchFamily="34" charset="0"/>
              </a:rPr>
              <a:t>Raw manure</a:t>
            </a:r>
          </a:p>
          <a:p>
            <a:pPr lvl="1" rtl="0">
              <a:lnSpc>
                <a:spcPct val="100000"/>
              </a:lnSpc>
              <a:spcBef>
                <a:spcPts val="500"/>
              </a:spcBef>
              <a:spcAft>
                <a:spcPts val="0"/>
              </a:spcAft>
              <a:buSzPts val="1800"/>
              <a:buFont typeface="Courier New" panose="02070309020205020404" pitchFamily="49" charset="0"/>
              <a:buChar char="o"/>
            </a:pPr>
            <a:r>
              <a:rPr lang="en-US" dirty="0">
                <a:latin typeface="Helvetica" panose="020B0604020202020204" pitchFamily="34" charset="0"/>
                <a:cs typeface="Helvetica" panose="020B0604020202020204" pitchFamily="34" charset="0"/>
              </a:rPr>
              <a:t>2 weeks before planting and 120+ days before harvest</a:t>
            </a:r>
          </a:p>
          <a:p>
            <a:pPr>
              <a:lnSpc>
                <a:spcPct val="100000"/>
              </a:lnSpc>
              <a:spcBef>
                <a:spcPts val="500"/>
              </a:spcBef>
            </a:pPr>
            <a:r>
              <a:rPr lang="en-US" sz="2400" dirty="0">
                <a:latin typeface="Helvetica" panose="020B0604020202020204" pitchFamily="34" charset="0"/>
                <a:cs typeface="Helvetica" panose="020B0604020202020204" pitchFamily="34" charset="0"/>
              </a:rPr>
              <a:t>Always keep records</a:t>
            </a:r>
          </a:p>
        </p:txBody>
      </p:sp>
      <p:pic>
        <p:nvPicPr>
          <p:cNvPr id="6" name="Google Shape;514;p33" descr="Greens growing in soil">
            <a:extLst>
              <a:ext uri="{FF2B5EF4-FFF2-40B4-BE49-F238E27FC236}">
                <a16:creationId xmlns:a16="http://schemas.microsoft.com/office/drawing/2014/main" id="{09C5DA2B-AB44-5E15-8768-5D2FF77BC485}"/>
              </a:ext>
            </a:extLst>
          </p:cNvPr>
          <p:cNvPicPr preferRelativeResize="0"/>
          <p:nvPr/>
        </p:nvPicPr>
        <p:blipFill rotWithShape="1">
          <a:blip r:embed="rId3"/>
          <a:srcRect l="7571" r="22780" b="1"/>
          <a:stretch/>
        </p:blipFill>
        <p:spPr>
          <a:xfrm>
            <a:off x="20" y="431"/>
            <a:ext cx="8115280" cy="6408311"/>
          </a:xfrm>
          <a:prstGeom prst="rect">
            <a:avLst/>
          </a:prstGeom>
          <a:noFill/>
        </p:spPr>
      </p:pic>
      <p:sp>
        <p:nvSpPr>
          <p:cNvPr id="15" name="Rectangle 14">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20"/>
        <p:cNvGrpSpPr/>
        <p:nvPr/>
      </p:nvGrpSpPr>
      <p:grpSpPr>
        <a:xfrm>
          <a:off x="0" y="0"/>
          <a:ext cx="0" cy="0"/>
          <a:chOff x="0" y="0"/>
          <a:chExt cx="0" cy="0"/>
        </a:xfrm>
      </p:grpSpPr>
      <p:sp useBgFill="1">
        <p:nvSpPr>
          <p:cNvPr id="529" name="Rectangle 528">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 name="Rectangle 530">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Rectangle 53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 name="Google Shape;524;p53"/>
          <p:cNvSpPr txBox="1">
            <a:spLocks noGrp="1"/>
          </p:cNvSpPr>
          <p:nvPr>
            <p:ph type="title"/>
          </p:nvPr>
        </p:nvSpPr>
        <p:spPr>
          <a:xfrm>
            <a:off x="699715" y="5635366"/>
            <a:ext cx="7091299" cy="898581"/>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SzPts val="1800"/>
            </a:pPr>
            <a:r>
              <a:rPr lang="en-US" sz="2800" kern="1200" dirty="0">
                <a:solidFill>
                  <a:srgbClr val="FFFFFF"/>
                </a:solidFill>
                <a:latin typeface="Helvetica" panose="020B0604020202020204" pitchFamily="34" charset="0"/>
                <a:ea typeface="+mj-ea"/>
                <a:cs typeface="Helvetica" panose="020B0604020202020204" pitchFamily="34" charset="0"/>
                <a:sym typeface="Arial"/>
              </a:rPr>
              <a:t>Good Agricultural Practices (GAPs) – Animals/Pests</a:t>
            </a:r>
            <a:endParaRPr lang="en-US" sz="2800" kern="1200" dirty="0">
              <a:solidFill>
                <a:srgbClr val="FFFFFF"/>
              </a:solidFill>
              <a:latin typeface="Helvetica" panose="020B0604020202020204" pitchFamily="34" charset="0"/>
              <a:ea typeface="+mj-ea"/>
              <a:cs typeface="Helvetica" panose="020B0604020202020204" pitchFamily="34" charset="0"/>
            </a:endParaRPr>
          </a:p>
        </p:txBody>
      </p:sp>
      <p:pic>
        <p:nvPicPr>
          <p:cNvPr id="522" name="Google Shape;522;p53" descr="A caterpillar on a tomato vine"/>
          <p:cNvPicPr preferRelativeResize="0"/>
          <p:nvPr/>
        </p:nvPicPr>
        <p:blipFill rotWithShape="1">
          <a:blip r:embed="rId3"/>
          <a:srcRect l="8535" r="42646" b="-1"/>
          <a:stretch/>
        </p:blipFill>
        <p:spPr>
          <a:xfrm rot="5400000">
            <a:off x="1418829" y="-1418640"/>
            <a:ext cx="5291194" cy="8128855"/>
          </a:xfrm>
          <a:prstGeom prst="rect">
            <a:avLst/>
          </a:prstGeom>
          <a:noFill/>
        </p:spPr>
      </p:pic>
      <p:sp>
        <p:nvSpPr>
          <p:cNvPr id="535" name="Rectangle 53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3" name="Google Shape;523;p53" descr="A chicken in a pot of plants"/>
          <p:cNvPicPr preferRelativeResize="0"/>
          <p:nvPr/>
        </p:nvPicPr>
        <p:blipFill rotWithShape="1">
          <a:blip r:embed="rId4"/>
          <a:srcRect l="27989" r="14420"/>
          <a:stretch/>
        </p:blipFill>
        <p:spPr>
          <a:xfrm>
            <a:off x="8128856" y="1"/>
            <a:ext cx="4063143" cy="5291384"/>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6" name="Rectangle 25">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2FD26B0-16CE-4AD4-9CE4-A63EBF330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13695A6-CEC7-9DB0-2EEE-9A8A6616B074}"/>
              </a:ext>
            </a:extLst>
          </p:cNvPr>
          <p:cNvSpPr>
            <a:spLocks noGrp="1"/>
          </p:cNvSpPr>
          <p:nvPr>
            <p:ph type="title"/>
          </p:nvPr>
        </p:nvSpPr>
        <p:spPr>
          <a:xfrm>
            <a:off x="553792" y="2945176"/>
            <a:ext cx="2984937" cy="2757975"/>
          </a:xfrm>
        </p:spPr>
        <p:txBody>
          <a:bodyPr vert="horz" lIns="91440" tIns="45720" rIns="91440" bIns="45720" rtlCol="0" anchor="t">
            <a:normAutofit/>
          </a:bodyPr>
          <a:lstStyle/>
          <a:p>
            <a:pPr algn="r">
              <a:spcBef>
                <a:spcPct val="0"/>
              </a:spcBef>
            </a:pPr>
            <a:r>
              <a:rPr lang="en-US" sz="2800" kern="1200" dirty="0">
                <a:solidFill>
                  <a:srgbClr val="FFFFFF"/>
                </a:solidFill>
                <a:latin typeface="Helvetica" panose="020B0604020202020204" pitchFamily="34" charset="0"/>
                <a:ea typeface="+mj-ea"/>
                <a:cs typeface="Helvetica" panose="020B0604020202020204" pitchFamily="34" charset="0"/>
              </a:rPr>
              <a:t>Good Agricultural Practices (GAPs) – Tools/Equipment/Harvest Bins </a:t>
            </a:r>
          </a:p>
        </p:txBody>
      </p:sp>
      <p:pic>
        <p:nvPicPr>
          <p:cNvPr id="8" name="Picture 7" descr="A close-up of a cabbage">
            <a:extLst>
              <a:ext uri="{FF2B5EF4-FFF2-40B4-BE49-F238E27FC236}">
                <a16:creationId xmlns:a16="http://schemas.microsoft.com/office/drawing/2014/main" id="{54586254-1AFF-3764-71BC-704C7D605AD5}"/>
              </a:ext>
            </a:extLst>
          </p:cNvPr>
          <p:cNvPicPr>
            <a:picLocks noChangeAspect="1"/>
          </p:cNvPicPr>
          <p:nvPr/>
        </p:nvPicPr>
        <p:blipFill rotWithShape="1">
          <a:blip r:embed="rId3"/>
          <a:srcRect t="10832" r="3" b="10834"/>
          <a:stretch/>
        </p:blipFill>
        <p:spPr>
          <a:xfrm rot="5400000">
            <a:off x="2620540" y="1418076"/>
            <a:ext cx="6875812" cy="4039673"/>
          </a:xfrm>
          <a:prstGeom prst="rect">
            <a:avLst/>
          </a:prstGeom>
        </p:spPr>
      </p:pic>
      <p:pic>
        <p:nvPicPr>
          <p:cNvPr id="6" name="Picture 5" descr="A tractor parked in a dirt field">
            <a:extLst>
              <a:ext uri="{FF2B5EF4-FFF2-40B4-BE49-F238E27FC236}">
                <a16:creationId xmlns:a16="http://schemas.microsoft.com/office/drawing/2014/main" id="{529147C5-38A0-BFD1-5C02-32F441B7D219}"/>
              </a:ext>
            </a:extLst>
          </p:cNvPr>
          <p:cNvPicPr>
            <a:picLocks noChangeAspect="1"/>
          </p:cNvPicPr>
          <p:nvPr/>
        </p:nvPicPr>
        <p:blipFill rotWithShape="1">
          <a:blip r:embed="rId4"/>
          <a:srcRect r="-2" b="20031"/>
          <a:stretch/>
        </p:blipFill>
        <p:spPr>
          <a:xfrm rot="5400000">
            <a:off x="6691927" y="1376073"/>
            <a:ext cx="6876146" cy="4123986"/>
          </a:xfrm>
          <a:prstGeom prst="rect">
            <a:avLst/>
          </a:prstGeom>
        </p:spPr>
      </p:pic>
    </p:spTree>
    <p:extLst>
      <p:ext uri="{BB962C8B-B14F-4D97-AF65-F5344CB8AC3E}">
        <p14:creationId xmlns:p14="http://schemas.microsoft.com/office/powerpoint/2010/main" val="3247207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20BEF-03C5-A179-F380-2B5B6C18B1EA}"/>
              </a:ext>
            </a:extLst>
          </p:cNvPr>
          <p:cNvSpPr>
            <a:spLocks noGrp="1"/>
          </p:cNvSpPr>
          <p:nvPr>
            <p:ph type="title"/>
          </p:nvPr>
        </p:nvSpPr>
        <p:spPr>
          <a:xfrm>
            <a:off x="836679" y="988083"/>
            <a:ext cx="6002110" cy="1495425"/>
          </a:xfrm>
        </p:spPr>
        <p:txBody>
          <a:bodyPr>
            <a:noAutofit/>
          </a:bodyPr>
          <a:lstStyle/>
          <a:p>
            <a:pPr>
              <a:lnSpc>
                <a:spcPct val="100000"/>
              </a:lnSpc>
            </a:pPr>
            <a:r>
              <a:rPr lang="en-US" sz="3200" dirty="0">
                <a:latin typeface="Helvetica" panose="020B0604020202020204" pitchFamily="34" charset="0"/>
                <a:cs typeface="Helvetica" panose="020B0604020202020204" pitchFamily="34" charset="0"/>
              </a:rPr>
              <a:t>Good Agricultural Practices (GAPs) &amp; Good Handling Practices (GHPs) – Worker Health and Hygiene  </a:t>
            </a:r>
          </a:p>
        </p:txBody>
      </p:sp>
      <p:sp>
        <p:nvSpPr>
          <p:cNvPr id="3" name="Text Placeholder 2">
            <a:extLst>
              <a:ext uri="{FF2B5EF4-FFF2-40B4-BE49-F238E27FC236}">
                <a16:creationId xmlns:a16="http://schemas.microsoft.com/office/drawing/2014/main" id="{BC9115E6-EECB-B4BF-1A1B-060E251F7BDE}"/>
              </a:ext>
            </a:extLst>
          </p:cNvPr>
          <p:cNvSpPr>
            <a:spLocks noGrp="1"/>
          </p:cNvSpPr>
          <p:nvPr>
            <p:ph type="body" idx="1"/>
          </p:nvPr>
        </p:nvSpPr>
        <p:spPr>
          <a:xfrm>
            <a:off x="836679" y="2893326"/>
            <a:ext cx="6002110" cy="2976592"/>
          </a:xfrm>
        </p:spPr>
        <p:txBody>
          <a:bodyPr>
            <a:normAutofit/>
          </a:bodyPr>
          <a:lstStyle/>
          <a:p>
            <a:pPr>
              <a:lnSpc>
                <a:spcPct val="100000"/>
              </a:lnSpc>
            </a:pPr>
            <a:r>
              <a:rPr lang="en-US" dirty="0">
                <a:latin typeface="Helvetica" panose="020B0604020202020204" pitchFamily="34" charset="0"/>
                <a:cs typeface="Helvetica" panose="020B0604020202020204" pitchFamily="34" charset="0"/>
              </a:rPr>
              <a:t>Handwashing facilities</a:t>
            </a:r>
          </a:p>
          <a:p>
            <a:pPr>
              <a:lnSpc>
                <a:spcPct val="100000"/>
              </a:lnSpc>
            </a:pPr>
            <a:r>
              <a:rPr lang="en-US" dirty="0">
                <a:latin typeface="Helvetica" panose="020B0604020202020204" pitchFamily="34" charset="0"/>
                <a:cs typeface="Helvetica" panose="020B0604020202020204" pitchFamily="34" charset="0"/>
              </a:rPr>
              <a:t>Toilet</a:t>
            </a:r>
          </a:p>
          <a:p>
            <a:pPr>
              <a:lnSpc>
                <a:spcPct val="100000"/>
              </a:lnSpc>
            </a:pPr>
            <a:r>
              <a:rPr lang="en-US" dirty="0">
                <a:latin typeface="Helvetica" panose="020B0604020202020204" pitchFamily="34" charset="0"/>
                <a:cs typeface="Helvetica" panose="020B0604020202020204" pitchFamily="34" charset="0"/>
              </a:rPr>
              <a:t>Glove use</a:t>
            </a:r>
          </a:p>
        </p:txBody>
      </p:sp>
      <p:pic>
        <p:nvPicPr>
          <p:cNvPr id="11" name="Picture 10" descr="A green crate full of strawberries">
            <a:extLst>
              <a:ext uri="{FF2B5EF4-FFF2-40B4-BE49-F238E27FC236}">
                <a16:creationId xmlns:a16="http://schemas.microsoft.com/office/drawing/2014/main" id="{82CD7508-2ABB-5F1A-8E98-7BADD8BBB98F}"/>
              </a:ext>
            </a:extLst>
          </p:cNvPr>
          <p:cNvPicPr>
            <a:picLocks noChangeAspect="1"/>
          </p:cNvPicPr>
          <p:nvPr/>
        </p:nvPicPr>
        <p:blipFill rotWithShape="1">
          <a:blip r:embed="rId3"/>
          <a:srcRect l="10112" r="17089"/>
          <a:stretch/>
        </p:blipFill>
        <p:spPr>
          <a:xfrm>
            <a:off x="7199440" y="10"/>
            <a:ext cx="4992560" cy="6857990"/>
          </a:xfrm>
          <a:prstGeom prst="rect">
            <a:avLst/>
          </a:prstGeom>
          <a:effectLst/>
        </p:spPr>
      </p:pic>
      <p:pic>
        <p:nvPicPr>
          <p:cNvPr id="4" name="Google Shape;374;p23">
            <a:extLst>
              <a:ext uri="{FF2B5EF4-FFF2-40B4-BE49-F238E27FC236}">
                <a16:creationId xmlns:a16="http://schemas.microsoft.com/office/drawing/2014/main" id="{BC270F29-1CE7-04AF-3AF0-E43BC2AC9766}"/>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48225" y="6129358"/>
            <a:ext cx="3435626" cy="703783"/>
          </a:xfrm>
          <a:prstGeom prst="rect">
            <a:avLst/>
          </a:prstGeom>
          <a:noFill/>
          <a:ln>
            <a:noFill/>
          </a:ln>
        </p:spPr>
      </p:pic>
    </p:spTree>
    <p:extLst>
      <p:ext uri="{BB962C8B-B14F-4D97-AF65-F5344CB8AC3E}">
        <p14:creationId xmlns:p14="http://schemas.microsoft.com/office/powerpoint/2010/main" val="810463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44"/>
        <p:cNvGrpSpPr/>
        <p:nvPr/>
      </p:nvGrpSpPr>
      <p:grpSpPr>
        <a:xfrm>
          <a:off x="0" y="0"/>
          <a:ext cx="0" cy="0"/>
          <a:chOff x="0" y="0"/>
          <a:chExt cx="0" cy="0"/>
        </a:xfrm>
      </p:grpSpPr>
      <p:sp useBgFill="1">
        <p:nvSpPr>
          <p:cNvPr id="552" name="Rectangle 551">
            <a:extLst>
              <a:ext uri="{FF2B5EF4-FFF2-40B4-BE49-F238E27FC236}">
                <a16:creationId xmlns:a16="http://schemas.microsoft.com/office/drawing/2014/main" id="{71EC1228-8B00-4D31-8616-AAB846D68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Google Shape;545;p56"/>
          <p:cNvSpPr txBox="1">
            <a:spLocks noGrp="1"/>
          </p:cNvSpPr>
          <p:nvPr>
            <p:ph type="title"/>
          </p:nvPr>
        </p:nvSpPr>
        <p:spPr>
          <a:xfrm>
            <a:off x="9267909" y="2023110"/>
            <a:ext cx="2469624" cy="2846070"/>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chemeClr val="dk1"/>
              </a:buClr>
              <a:buSzPts val="1800"/>
            </a:pPr>
            <a:r>
              <a:rPr lang="en-US" sz="3400" kern="1200" dirty="0">
                <a:solidFill>
                  <a:schemeClr val="tx1"/>
                </a:solidFill>
                <a:latin typeface="Helvetica" panose="020B0604020202020204" pitchFamily="34" charset="0"/>
                <a:ea typeface="+mj-ea"/>
                <a:cs typeface="Helvetica" panose="020B0604020202020204" pitchFamily="34" charset="0"/>
              </a:rPr>
              <a:t>Traceability – One Step Forward; One Step Back</a:t>
            </a:r>
          </a:p>
        </p:txBody>
      </p:sp>
      <p:sp>
        <p:nvSpPr>
          <p:cNvPr id="554" name="Rectangle 55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Rectangle 55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6" name="Google Shape;546;p56" descr="A white form on a pile of boxes"/>
          <p:cNvPicPr preferRelativeResize="0"/>
          <p:nvPr/>
        </p:nvPicPr>
        <p:blipFill rotWithShape="1">
          <a:blip r:embed="rId3"/>
          <a:srcRect t="2864" r="2" b="2866"/>
          <a:stretch/>
        </p:blipFill>
        <p:spPr>
          <a:xfrm rot="5400000">
            <a:off x="-218200" y="1621962"/>
            <a:ext cx="5211906" cy="3685032"/>
          </a:xfrm>
          <a:prstGeom prst="rect">
            <a:avLst/>
          </a:prstGeom>
          <a:noFill/>
        </p:spPr>
      </p:pic>
      <p:pic>
        <p:nvPicPr>
          <p:cNvPr id="547" name="Google Shape;547;p56" descr="A person holding a green piece of paper"/>
          <p:cNvPicPr preferRelativeResize="0"/>
          <p:nvPr/>
        </p:nvPicPr>
        <p:blipFill rotWithShape="1">
          <a:blip r:embed="rId4"/>
          <a:srcRect r="5730" b="2"/>
          <a:stretch/>
        </p:blipFill>
        <p:spPr>
          <a:xfrm>
            <a:off x="4457706" y="858524"/>
            <a:ext cx="3685032" cy="5211906"/>
          </a:xfrm>
          <a:prstGeom prst="rect">
            <a:avLst/>
          </a:prstGeom>
          <a:noFill/>
        </p:spPr>
      </p:pic>
      <p:sp>
        <p:nvSpPr>
          <p:cNvPr id="558" name="Rectangle 557">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374;p23">
            <a:extLst>
              <a:ext uri="{FF2B5EF4-FFF2-40B4-BE49-F238E27FC236}">
                <a16:creationId xmlns:a16="http://schemas.microsoft.com/office/drawing/2014/main" id="{8024F7B2-C66C-3483-8387-5211B90AAF7D}"/>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8809983" y="6070430"/>
            <a:ext cx="3435626" cy="70378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583EA-26A9-1037-968C-FAA3C4F5FE25}"/>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Traceability Documentation</a:t>
            </a:r>
          </a:p>
        </p:txBody>
      </p:sp>
      <p:sp>
        <p:nvSpPr>
          <p:cNvPr id="3" name="Text Placeholder 2">
            <a:extLst>
              <a:ext uri="{FF2B5EF4-FFF2-40B4-BE49-F238E27FC236}">
                <a16:creationId xmlns:a16="http://schemas.microsoft.com/office/drawing/2014/main" id="{3DB51079-4EC4-5BCB-F751-4ECDE1AB3076}"/>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Schools can purchase from the farm, co-ops, distributor, produce distributor, or obtain food items from the school garden</a:t>
            </a:r>
          </a:p>
        </p:txBody>
      </p:sp>
      <p:pic>
        <p:nvPicPr>
          <p:cNvPr id="4" name="Google Shape;374;p23">
            <a:extLst>
              <a:ext uri="{FF2B5EF4-FFF2-40B4-BE49-F238E27FC236}">
                <a16:creationId xmlns:a16="http://schemas.microsoft.com/office/drawing/2014/main" id="{75354315-1C9F-203B-5E67-1F2CE6048443}"/>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48225" y="6129358"/>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B0E03E95-7C2C-C273-9ED1-5E00708C05A8}"/>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527704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82412-25E3-793B-6BCE-825C33BF0558}"/>
              </a:ext>
            </a:extLst>
          </p:cNvPr>
          <p:cNvSpPr>
            <a:spLocks noGrp="1"/>
          </p:cNvSpPr>
          <p:nvPr>
            <p:ph type="title"/>
          </p:nvPr>
        </p:nvSpPr>
        <p:spPr/>
        <p:txBody>
          <a:bodyPr/>
          <a:lstStyle/>
          <a:p>
            <a:r>
              <a:rPr lang="en-US" sz="4000" dirty="0">
                <a:latin typeface="Helvetica" panose="020B0604020202020204" pitchFamily="34" charset="0"/>
                <a:cs typeface="Helvetica" panose="020B0604020202020204" pitchFamily="34" charset="0"/>
              </a:rPr>
              <a:t>GAP Certification</a:t>
            </a:r>
          </a:p>
        </p:txBody>
      </p:sp>
      <p:sp>
        <p:nvSpPr>
          <p:cNvPr id="3" name="Text Placeholder 2">
            <a:extLst>
              <a:ext uri="{FF2B5EF4-FFF2-40B4-BE49-F238E27FC236}">
                <a16:creationId xmlns:a16="http://schemas.microsoft.com/office/drawing/2014/main" id="{5136B0A7-DE1B-CF85-2017-C5FE5F3E1619}"/>
              </a:ext>
            </a:extLst>
          </p:cNvPr>
          <p:cNvSpPr>
            <a:spLocks noGrp="1"/>
          </p:cNvSpPr>
          <p:nvPr>
            <p:ph type="body" idx="1"/>
          </p:nvPr>
        </p:nvSpPr>
        <p:spPr/>
        <p:txBody>
          <a:bodyPr>
            <a:normAutofit/>
          </a:bodyPr>
          <a:lstStyle/>
          <a:p>
            <a:r>
              <a:rPr lang="en-US" sz="2400" dirty="0">
                <a:solidFill>
                  <a:srgbClr val="000000"/>
                </a:solidFill>
                <a:latin typeface="Helvetica" panose="020B0604020202020204" pitchFamily="34" charset="0"/>
                <a:ea typeface="Arial"/>
                <a:cs typeface="Helvetica" panose="020B0604020202020204" pitchFamily="34" charset="0"/>
                <a:sym typeface="Arial"/>
              </a:rPr>
              <a:t>GAP Audit to Obtain Certification ($)</a:t>
            </a:r>
          </a:p>
          <a:p>
            <a:r>
              <a:rPr lang="en-US" sz="2400" dirty="0">
                <a:solidFill>
                  <a:srgbClr val="000000"/>
                </a:solidFill>
                <a:latin typeface="Helvetica" panose="020B0604020202020204" pitchFamily="34" charset="0"/>
                <a:ea typeface="Arial"/>
                <a:cs typeface="Helvetica" panose="020B0604020202020204" pitchFamily="34" charset="0"/>
                <a:sym typeface="Arial"/>
              </a:rPr>
              <a:t>GAP Certification</a:t>
            </a:r>
          </a:p>
          <a:p>
            <a:r>
              <a:rPr lang="en-US" sz="2400" dirty="0">
                <a:latin typeface="Helvetica" panose="020B0604020202020204" pitchFamily="34" charset="0"/>
                <a:cs typeface="Helvetica" panose="020B0604020202020204" pitchFamily="34" charset="0"/>
              </a:rPr>
              <a:t>Harmonized GAP</a:t>
            </a:r>
          </a:p>
          <a:p>
            <a:r>
              <a:rPr lang="en-US" sz="2400" dirty="0">
                <a:latin typeface="Helvetica" panose="020B0604020202020204" pitchFamily="34" charset="0"/>
                <a:cs typeface="Helvetica" panose="020B0604020202020204" pitchFamily="34" charset="0"/>
              </a:rPr>
              <a:t>Group GAP</a:t>
            </a:r>
          </a:p>
          <a:p>
            <a:r>
              <a:rPr lang="en-US" sz="2400" u="sng" dirty="0">
                <a:solidFill>
                  <a:srgbClr val="000000"/>
                </a:solidFill>
                <a:latin typeface="Helvetica" panose="020B0604020202020204" pitchFamily="34" charset="0"/>
                <a:ea typeface="Arial"/>
                <a:cs typeface="Helvetica" panose="020B0604020202020204" pitchFamily="34" charset="0"/>
                <a:sym typeface="Arial"/>
              </a:rPr>
              <a:t>Not</a:t>
            </a:r>
            <a:r>
              <a:rPr lang="en-US" sz="2400" dirty="0">
                <a:solidFill>
                  <a:srgbClr val="000000"/>
                </a:solidFill>
                <a:latin typeface="Helvetica" panose="020B0604020202020204" pitchFamily="34" charset="0"/>
                <a:ea typeface="Arial"/>
                <a:cs typeface="Helvetica" panose="020B0604020202020204" pitchFamily="34" charset="0"/>
                <a:sym typeface="Arial"/>
              </a:rPr>
              <a:t> Mandatory for School Nutrition Programs</a:t>
            </a:r>
            <a:endParaRPr lang="en-US" sz="2400" dirty="0">
              <a:latin typeface="Helvetica" panose="020B0604020202020204" pitchFamily="34" charset="0"/>
              <a:cs typeface="Helvetica" panose="020B0604020202020204" pitchFamily="34" charset="0"/>
            </a:endParaRPr>
          </a:p>
        </p:txBody>
      </p:sp>
      <p:pic>
        <p:nvPicPr>
          <p:cNvPr id="4" name="Google Shape;374;p23">
            <a:extLst>
              <a:ext uri="{FF2B5EF4-FFF2-40B4-BE49-F238E27FC236}">
                <a16:creationId xmlns:a16="http://schemas.microsoft.com/office/drawing/2014/main" id="{217A3ADE-3418-CDBC-F32D-EF1A8EFD4E56}"/>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48225" y="6129358"/>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5BA74489-7ADF-D9CF-4E06-AAB373BCC0FF}"/>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2545585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7891482-C38A-4F0C-8183-0121632F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2D1D91-E5E1-8BAC-9167-8345F1C3850E}"/>
              </a:ext>
            </a:extLst>
          </p:cNvPr>
          <p:cNvSpPr>
            <a:spLocks noGrp="1"/>
          </p:cNvSpPr>
          <p:nvPr>
            <p:ph type="title"/>
          </p:nvPr>
        </p:nvSpPr>
        <p:spPr>
          <a:xfrm>
            <a:off x="5430129" y="486184"/>
            <a:ext cx="6118403" cy="1325563"/>
          </a:xfrm>
        </p:spPr>
        <p:txBody>
          <a:bodyPr>
            <a:normAutofit fontScale="90000"/>
          </a:bodyPr>
          <a:lstStyle/>
          <a:p>
            <a:pPr>
              <a:lnSpc>
                <a:spcPct val="100000"/>
              </a:lnSpc>
            </a:pPr>
            <a:r>
              <a:rPr lang="en-US" dirty="0">
                <a:latin typeface="Helvetica" panose="020B0604020202020204" pitchFamily="34" charset="0"/>
                <a:cs typeface="Helvetica" panose="020B0604020202020204" pitchFamily="34" charset="0"/>
              </a:rPr>
              <a:t>Food Safety Criteria and Expectations</a:t>
            </a:r>
          </a:p>
        </p:txBody>
      </p:sp>
      <p:pic>
        <p:nvPicPr>
          <p:cNvPr id="4" name="Google Shape;374;p23">
            <a:extLst>
              <a:ext uri="{FF2B5EF4-FFF2-40B4-BE49-F238E27FC236}">
                <a16:creationId xmlns:a16="http://schemas.microsoft.com/office/drawing/2014/main" id="{1A1C3377-2A97-BC4A-4334-2BFCD8D4464E}"/>
              </a:ext>
              <a:ext uri="{C183D7F6-B498-43B3-948B-1728B52AA6E4}">
                <adec:decorative xmlns:adec="http://schemas.microsoft.com/office/drawing/2017/decorative" val="1"/>
              </a:ext>
            </a:extLst>
          </p:cNvPr>
          <p:cNvPicPr preferRelativeResize="0"/>
          <p:nvPr/>
        </p:nvPicPr>
        <p:blipFill rotWithShape="1">
          <a:blip r:embed="rId3"/>
          <a:stretch/>
        </p:blipFill>
        <p:spPr>
          <a:xfrm>
            <a:off x="8520350" y="6017457"/>
            <a:ext cx="3415551" cy="70018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p:spPr>
      </p:pic>
      <p:sp>
        <p:nvSpPr>
          <p:cNvPr id="3" name="Text Placeholder 2">
            <a:extLst>
              <a:ext uri="{FF2B5EF4-FFF2-40B4-BE49-F238E27FC236}">
                <a16:creationId xmlns:a16="http://schemas.microsoft.com/office/drawing/2014/main" id="{B23AECC0-0211-6257-8C92-C5EB534536FE}"/>
              </a:ext>
            </a:extLst>
          </p:cNvPr>
          <p:cNvSpPr>
            <a:spLocks noGrp="1"/>
          </p:cNvSpPr>
          <p:nvPr>
            <p:ph type="body" idx="1"/>
          </p:nvPr>
        </p:nvSpPr>
        <p:spPr>
          <a:xfrm>
            <a:off x="5430129" y="1946684"/>
            <a:ext cx="6118403" cy="4351338"/>
          </a:xfrm>
        </p:spPr>
        <p:txBody>
          <a:bodyPr>
            <a:normAutofit lnSpcReduction="10000"/>
          </a:bodyPr>
          <a:lstStyle/>
          <a:p>
            <a:pPr>
              <a:lnSpc>
                <a:spcPct val="100000"/>
              </a:lnSpc>
            </a:pPr>
            <a:r>
              <a:rPr lang="en-US" sz="2400" dirty="0">
                <a:latin typeface="Helvetica" panose="020B0604020202020204" pitchFamily="34" charset="0"/>
                <a:cs typeface="Helvetica" panose="020B0604020202020204" pitchFamily="34" charset="0"/>
              </a:rPr>
              <a:t>Has the producer identified on-farm food safety risks for their farm?</a:t>
            </a:r>
          </a:p>
          <a:p>
            <a:pPr>
              <a:lnSpc>
                <a:spcPct val="100000"/>
              </a:lnSpc>
            </a:pPr>
            <a:r>
              <a:rPr lang="en-US" sz="2400" dirty="0">
                <a:latin typeface="Helvetica" panose="020B0604020202020204" pitchFamily="34" charset="0"/>
                <a:cs typeface="Helvetica" panose="020B0604020202020204" pitchFamily="34" charset="0"/>
              </a:rPr>
              <a:t>Does the producer have a written food safety plan and/or procedures in place to mitigate identified risks, such as providing worker health and hygiene training? </a:t>
            </a:r>
          </a:p>
          <a:p>
            <a:pPr>
              <a:lnSpc>
                <a:spcPct val="100000"/>
              </a:lnSpc>
            </a:pPr>
            <a:r>
              <a:rPr lang="en-US" sz="2400" dirty="0">
                <a:latin typeface="Helvetica" panose="020B0604020202020204" pitchFamily="34" charset="0"/>
                <a:cs typeface="Helvetica" panose="020B0604020202020204" pitchFamily="34" charset="0"/>
              </a:rPr>
              <a:t>How are food safety policies, procedures, and practices verified?  </a:t>
            </a:r>
          </a:p>
          <a:p>
            <a:pPr>
              <a:lnSpc>
                <a:spcPct val="100000"/>
              </a:lnSpc>
            </a:pPr>
            <a:r>
              <a:rPr lang="en-US" sz="2400" dirty="0">
                <a:latin typeface="Helvetica" panose="020B0604020202020204" pitchFamily="34" charset="0"/>
                <a:cs typeface="Helvetica" panose="020B0604020202020204" pitchFamily="34" charset="0"/>
              </a:rPr>
              <a:t>How much liability insurance does the producer carry?  </a:t>
            </a:r>
          </a:p>
        </p:txBody>
      </p:sp>
      <p:pic>
        <p:nvPicPr>
          <p:cNvPr id="10" name="Picture 9" descr="Several crates of strawberries">
            <a:extLst>
              <a:ext uri="{FF2B5EF4-FFF2-40B4-BE49-F238E27FC236}">
                <a16:creationId xmlns:a16="http://schemas.microsoft.com/office/drawing/2014/main" id="{3D7221ED-AF7D-3082-33FC-7233704E575C}"/>
              </a:ext>
            </a:extLst>
          </p:cNvPr>
          <p:cNvPicPr>
            <a:picLocks noChangeAspect="1"/>
          </p:cNvPicPr>
          <p:nvPr/>
        </p:nvPicPr>
        <p:blipFill>
          <a:blip r:embed="rId4"/>
          <a:stretch>
            <a:fillRect/>
          </a:stretch>
        </p:blipFill>
        <p:spPr>
          <a:xfrm>
            <a:off x="863919" y="3177429"/>
            <a:ext cx="3750732" cy="28130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8" name="Arc 17">
            <a:extLst>
              <a:ext uri="{FF2B5EF4-FFF2-40B4-BE49-F238E27FC236}">
                <a16:creationId xmlns:a16="http://schemas.microsoft.com/office/drawing/2014/main" id="{DA4B6E73-2318-4814-8EB1-306D53723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064111">
            <a:off x="-991925" y="5644752"/>
            <a:ext cx="2987899" cy="2987899"/>
          </a:xfrm>
          <a:prstGeom prst="arc">
            <a:avLst>
              <a:gd name="adj1" fmla="val 16200000"/>
              <a:gd name="adj2" fmla="val 21581479"/>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238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09E7D-C471-FE18-6B25-682F3EDF7A67}"/>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Liability Insurance</a:t>
            </a:r>
          </a:p>
        </p:txBody>
      </p:sp>
      <p:sp>
        <p:nvSpPr>
          <p:cNvPr id="3" name="Text Placeholder 2">
            <a:extLst>
              <a:ext uri="{FF2B5EF4-FFF2-40B4-BE49-F238E27FC236}">
                <a16:creationId xmlns:a16="http://schemas.microsoft.com/office/drawing/2014/main" id="{A13D17F4-711A-A7FD-2DDE-732F8381C21E}"/>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Types of Insurance</a:t>
            </a:r>
          </a:p>
          <a:p>
            <a:pPr lvl="1"/>
            <a:r>
              <a:rPr lang="en-US" dirty="0">
                <a:latin typeface="Helvetica" panose="020B0604020202020204" pitchFamily="34" charset="0"/>
                <a:cs typeface="Helvetica" panose="020B0604020202020204" pitchFamily="34" charset="0"/>
              </a:rPr>
              <a:t>Food product liability</a:t>
            </a:r>
          </a:p>
          <a:p>
            <a:pPr lvl="1"/>
            <a:r>
              <a:rPr lang="en-US" dirty="0">
                <a:latin typeface="Helvetica" panose="020B0604020202020204" pitchFamily="34" charset="0"/>
                <a:cs typeface="Helvetica" panose="020B0604020202020204" pitchFamily="34" charset="0"/>
              </a:rPr>
              <a:t>General farm liability</a:t>
            </a:r>
          </a:p>
          <a:p>
            <a:pPr lvl="1"/>
            <a:r>
              <a:rPr lang="en-US" dirty="0">
                <a:latin typeface="Helvetica" panose="020B0604020202020204" pitchFamily="34" charset="0"/>
                <a:cs typeface="Helvetica" panose="020B0604020202020204" pitchFamily="34" charset="0"/>
              </a:rPr>
              <a:t>Commercial business liability</a:t>
            </a:r>
          </a:p>
          <a:p>
            <a:pPr lvl="1"/>
            <a:r>
              <a:rPr lang="en-US" dirty="0">
                <a:latin typeface="Helvetica" panose="020B0604020202020204" pitchFamily="34" charset="0"/>
                <a:cs typeface="Helvetica" panose="020B0604020202020204" pitchFamily="34" charset="0"/>
              </a:rPr>
              <a:t>Auto</a:t>
            </a:r>
          </a:p>
          <a:p>
            <a:r>
              <a:rPr lang="en-US" dirty="0">
                <a:latin typeface="Helvetica" panose="020B0604020202020204" pitchFamily="34" charset="0"/>
                <a:cs typeface="Helvetica" panose="020B0604020202020204" pitchFamily="34" charset="0"/>
              </a:rPr>
              <a:t>Bodily injury does not include transmission of bacteria, viruses, parasites, or other foodborne hazards</a:t>
            </a:r>
          </a:p>
        </p:txBody>
      </p:sp>
      <p:pic>
        <p:nvPicPr>
          <p:cNvPr id="4" name="Google Shape;374;p23">
            <a:extLst>
              <a:ext uri="{FF2B5EF4-FFF2-40B4-BE49-F238E27FC236}">
                <a16:creationId xmlns:a16="http://schemas.microsoft.com/office/drawing/2014/main" id="{B340A17D-E1CE-5E46-547F-A86E45A95029}"/>
              </a:ext>
              <a:ext uri="{C183D7F6-B498-43B3-948B-1728B52AA6E4}">
                <adec:decorative xmlns:adec="http://schemas.microsoft.com/office/drawing/2017/decorative" val="1"/>
              </a:ext>
            </a:extLst>
          </p:cNvPr>
          <p:cNvPicPr preferRelativeResize="0"/>
          <p:nvPr/>
        </p:nvPicPr>
        <p:blipFill rotWithShape="1">
          <a:blip r:embed="rId3"/>
          <a:stretch/>
        </p:blipFill>
        <p:spPr>
          <a:xfrm>
            <a:off x="8520350" y="6017457"/>
            <a:ext cx="3415551" cy="70018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p:spPr>
      </p:pic>
      <p:sp>
        <p:nvSpPr>
          <p:cNvPr id="5" name="Google Shape;330;g2a87b2c27e4_0_87">
            <a:extLst>
              <a:ext uri="{FF2B5EF4-FFF2-40B4-BE49-F238E27FC236}">
                <a16:creationId xmlns:a16="http://schemas.microsoft.com/office/drawing/2014/main" id="{E184787D-57E0-62AB-8F2E-4311DE975482}"/>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1545157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136F-9F35-C3EA-8ACE-1D0193F0AEE0}"/>
              </a:ext>
            </a:extLst>
          </p:cNvPr>
          <p:cNvSpPr>
            <a:spLocks noGrp="1"/>
          </p:cNvSpPr>
          <p:nvPr>
            <p:ph type="title"/>
          </p:nvPr>
        </p:nvSpPr>
        <p:spPr/>
        <p:txBody>
          <a:bodyPr>
            <a:normAutofit fontScale="90000"/>
          </a:bodyPr>
          <a:lstStyle/>
          <a:p>
            <a:pPr>
              <a:lnSpc>
                <a:spcPct val="100000"/>
              </a:lnSpc>
            </a:pPr>
            <a:r>
              <a:rPr lang="en-US" dirty="0">
                <a:latin typeface="Helvetica" panose="020B0604020202020204" pitchFamily="34" charset="0"/>
                <a:cs typeface="Helvetica" panose="020B0604020202020204" pitchFamily="34" charset="0"/>
              </a:rPr>
              <a:t>Farm Visits to Verify Food Safety Practices</a:t>
            </a:r>
          </a:p>
        </p:txBody>
      </p:sp>
      <p:sp>
        <p:nvSpPr>
          <p:cNvPr id="3" name="Text Placeholder 2">
            <a:extLst>
              <a:ext uri="{FF2B5EF4-FFF2-40B4-BE49-F238E27FC236}">
                <a16:creationId xmlns:a16="http://schemas.microsoft.com/office/drawing/2014/main" id="{60B9FF0E-3E62-29AB-4659-03EED07E8CDE}"/>
              </a:ext>
            </a:extLst>
          </p:cNvPr>
          <p:cNvSpPr>
            <a:spLocks noGrp="1"/>
          </p:cNvSpPr>
          <p:nvPr>
            <p:ph type="body" idx="1"/>
          </p:nvPr>
        </p:nvSpPr>
        <p:spPr/>
        <p:txBody>
          <a:bodyPr>
            <a:normAutofit fontScale="85000" lnSpcReduction="20000"/>
          </a:bodyPr>
          <a:lstStyle/>
          <a:p>
            <a:pPr>
              <a:lnSpc>
                <a:spcPct val="110000"/>
              </a:lnSpc>
            </a:pPr>
            <a:r>
              <a:rPr lang="en-US" dirty="0">
                <a:latin typeface="Helvetica" panose="020B0604020202020204" pitchFamily="34" charset="0"/>
                <a:cs typeface="Helvetica" panose="020B0604020202020204" pitchFamily="34" charset="0"/>
              </a:rPr>
              <a:t>Have all workers, including family members, been trained in proper health, hygiene, and produce handling practices and policies for any of the stages they are involved in? </a:t>
            </a:r>
          </a:p>
          <a:p>
            <a:pPr>
              <a:lnSpc>
                <a:spcPct val="110000"/>
              </a:lnSpc>
            </a:pPr>
            <a:r>
              <a:rPr lang="en-US" dirty="0">
                <a:latin typeface="Helvetica" panose="020B0604020202020204" pitchFamily="34" charset="0"/>
                <a:cs typeface="Helvetica" panose="020B0604020202020204" pitchFamily="34" charset="0"/>
              </a:rPr>
              <a:t>Are visitors instructed in expectations, especially if they are allowed in any production and packing areas?</a:t>
            </a:r>
          </a:p>
          <a:p>
            <a:pPr>
              <a:lnSpc>
                <a:spcPct val="110000"/>
              </a:lnSpc>
            </a:pPr>
            <a:r>
              <a:rPr lang="en-US" dirty="0">
                <a:latin typeface="Helvetica" panose="020B0604020202020204" pitchFamily="34" charset="0"/>
                <a:cs typeface="Helvetica" panose="020B0604020202020204" pitchFamily="34" charset="0"/>
              </a:rPr>
              <a:t>Is appropriate signage posted to remind workers and visitors of food safety practices and policies?</a:t>
            </a:r>
          </a:p>
          <a:p>
            <a:pPr>
              <a:lnSpc>
                <a:spcPct val="110000"/>
              </a:lnSpc>
            </a:pPr>
            <a:r>
              <a:rPr lang="en-US" dirty="0">
                <a:latin typeface="Helvetica" panose="020B0604020202020204" pitchFamily="34" charset="0"/>
                <a:cs typeface="Helvetica" panose="020B0604020202020204" pitchFamily="34" charset="0"/>
              </a:rPr>
              <a:t>Are port-a-johns or indoor restrooms and wash stations readily available? </a:t>
            </a:r>
          </a:p>
          <a:p>
            <a:pPr>
              <a:lnSpc>
                <a:spcPct val="110000"/>
              </a:lnSpc>
            </a:pPr>
            <a:r>
              <a:rPr lang="en-US" dirty="0">
                <a:latin typeface="Helvetica" panose="020B0604020202020204" pitchFamily="34" charset="0"/>
                <a:cs typeface="Helvetica" panose="020B0604020202020204" pitchFamily="34" charset="0"/>
              </a:rPr>
              <a:t>Do all workers and visitors wash hands after using the restroom and at other specified times as stated in training/policy?</a:t>
            </a:r>
          </a:p>
        </p:txBody>
      </p:sp>
      <p:pic>
        <p:nvPicPr>
          <p:cNvPr id="4" name="Google Shape;374;p23">
            <a:extLst>
              <a:ext uri="{FF2B5EF4-FFF2-40B4-BE49-F238E27FC236}">
                <a16:creationId xmlns:a16="http://schemas.microsoft.com/office/drawing/2014/main" id="{08A8007D-4DD3-4224-99D5-E4C50EA14886}"/>
              </a:ext>
              <a:ext uri="{C183D7F6-B498-43B3-948B-1728B52AA6E4}">
                <adec:decorative xmlns:adec="http://schemas.microsoft.com/office/drawing/2017/decorative" val="1"/>
              </a:ext>
            </a:extLst>
          </p:cNvPr>
          <p:cNvPicPr preferRelativeResize="0"/>
          <p:nvPr/>
        </p:nvPicPr>
        <p:blipFill rotWithShape="1">
          <a:blip r:embed="rId3"/>
          <a:stretch/>
        </p:blipFill>
        <p:spPr>
          <a:xfrm>
            <a:off x="8520350" y="6017457"/>
            <a:ext cx="3415551" cy="70018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p:spPr>
      </p:pic>
      <p:sp>
        <p:nvSpPr>
          <p:cNvPr id="5" name="Google Shape;330;g2a87b2c27e4_0_87">
            <a:extLst>
              <a:ext uri="{FF2B5EF4-FFF2-40B4-BE49-F238E27FC236}">
                <a16:creationId xmlns:a16="http://schemas.microsoft.com/office/drawing/2014/main" id="{D92C0AD1-136E-6DA8-C7D3-E92BEF14B0D9}"/>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3195200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3FD4-3C95-F8E4-813B-BCB55AE863A1}"/>
              </a:ext>
            </a:extLst>
          </p:cNvPr>
          <p:cNvSpPr>
            <a:spLocks noGrp="1"/>
          </p:cNvSpPr>
          <p:nvPr>
            <p:ph type="title"/>
          </p:nvPr>
        </p:nvSpPr>
        <p:spPr>
          <a:xfrm>
            <a:off x="573206" y="365126"/>
            <a:ext cx="11286698" cy="1152320"/>
          </a:xfrm>
        </p:spPr>
        <p:txBody>
          <a:bodyPr>
            <a:normAutofit fontScale="90000"/>
          </a:bodyPr>
          <a:lstStyle/>
          <a:p>
            <a:r>
              <a:rPr lang="en-US" dirty="0">
                <a:latin typeface="Helvetica" panose="020B0604020202020204" pitchFamily="34" charset="0"/>
                <a:cs typeface="Helvetica" panose="020B0604020202020204" pitchFamily="34" charset="0"/>
              </a:rPr>
              <a:t>USDA Resource: Verifying On-Farm Food Safety</a:t>
            </a:r>
          </a:p>
        </p:txBody>
      </p:sp>
      <p:pic>
        <p:nvPicPr>
          <p:cNvPr id="4" name="Picture 3" descr="An image of the Verifying On-Farm Food Safety handout to highlight this resource.">
            <a:extLst>
              <a:ext uri="{FF2B5EF4-FFF2-40B4-BE49-F238E27FC236}">
                <a16:creationId xmlns:a16="http://schemas.microsoft.com/office/drawing/2014/main" id="{66FB650E-30C9-7C00-BF7C-241C073340DD}"/>
              </a:ext>
            </a:extLst>
          </p:cNvPr>
          <p:cNvPicPr>
            <a:picLocks noChangeAspect="1"/>
          </p:cNvPicPr>
          <p:nvPr/>
        </p:nvPicPr>
        <p:blipFill rotWithShape="1">
          <a:blip r:embed="rId3"/>
          <a:srcRect b="11686"/>
          <a:stretch/>
        </p:blipFill>
        <p:spPr>
          <a:xfrm>
            <a:off x="2597756" y="1517445"/>
            <a:ext cx="6996487" cy="5340555"/>
          </a:xfrm>
          <a:prstGeom prst="rect">
            <a:avLst/>
          </a:prstGeom>
        </p:spPr>
      </p:pic>
    </p:spTree>
    <p:extLst>
      <p:ext uri="{BB962C8B-B14F-4D97-AF65-F5344CB8AC3E}">
        <p14:creationId xmlns:p14="http://schemas.microsoft.com/office/powerpoint/2010/main" val="28438653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F68C41-2DB9-292D-D008-FAF2881E32CD}"/>
              </a:ext>
            </a:extLst>
          </p:cNvPr>
          <p:cNvSpPr>
            <a:spLocks noGrp="1"/>
          </p:cNvSpPr>
          <p:nvPr>
            <p:ph type="title"/>
          </p:nvPr>
        </p:nvSpPr>
        <p:spPr>
          <a:xfrm>
            <a:off x="640080" y="325369"/>
            <a:ext cx="4368602" cy="1956841"/>
          </a:xfrm>
        </p:spPr>
        <p:txBody>
          <a:bodyPr anchor="b">
            <a:normAutofit/>
          </a:bodyPr>
          <a:lstStyle/>
          <a:p>
            <a:r>
              <a:rPr lang="en-US" sz="3800" dirty="0">
                <a:latin typeface="Helvetica" panose="020B0604020202020204" pitchFamily="34" charset="0"/>
                <a:cs typeface="Helvetica" panose="020B0604020202020204" pitchFamily="34" charset="0"/>
              </a:rPr>
              <a:t>Incorporating Farm to School within the Food Safety Plan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4A20F55C-5F41-6310-ED38-A492EAA5DBEE}"/>
              </a:ext>
            </a:extLst>
          </p:cNvPr>
          <p:cNvSpPr>
            <a:spLocks noGrp="1"/>
          </p:cNvSpPr>
          <p:nvPr>
            <p:ph type="body" idx="1"/>
          </p:nvPr>
        </p:nvSpPr>
        <p:spPr>
          <a:xfrm>
            <a:off x="640080" y="2606006"/>
            <a:ext cx="4243589" cy="3320668"/>
          </a:xfrm>
        </p:spPr>
        <p:txBody>
          <a:bodyPr>
            <a:noAutofit/>
          </a:bodyPr>
          <a:lstStyle/>
          <a:p>
            <a:r>
              <a:rPr lang="en-US" sz="2700" dirty="0">
                <a:latin typeface="Helvetica" panose="020B0604020202020204" pitchFamily="34" charset="0"/>
                <a:cs typeface="Helvetica" panose="020B0604020202020204" pitchFamily="34" charset="0"/>
              </a:rPr>
              <a:t>Receiving</a:t>
            </a:r>
          </a:p>
          <a:p>
            <a:r>
              <a:rPr lang="en-US" sz="2700" dirty="0">
                <a:latin typeface="Helvetica" panose="020B0604020202020204" pitchFamily="34" charset="0"/>
                <a:cs typeface="Helvetica" panose="020B0604020202020204" pitchFamily="34" charset="0"/>
              </a:rPr>
              <a:t>Storing</a:t>
            </a:r>
          </a:p>
          <a:p>
            <a:r>
              <a:rPr lang="en-US" sz="2700" dirty="0">
                <a:latin typeface="Helvetica" panose="020B0604020202020204" pitchFamily="34" charset="0"/>
                <a:cs typeface="Helvetica" panose="020B0604020202020204" pitchFamily="34" charset="0"/>
              </a:rPr>
              <a:t>Preparing</a:t>
            </a:r>
          </a:p>
          <a:p>
            <a:r>
              <a:rPr lang="en-US" sz="2700" dirty="0">
                <a:latin typeface="Helvetica" panose="020B0604020202020204" pitchFamily="34" charset="0"/>
                <a:cs typeface="Helvetica" panose="020B0604020202020204" pitchFamily="34" charset="0"/>
              </a:rPr>
              <a:t>Cooking</a:t>
            </a:r>
          </a:p>
          <a:p>
            <a:r>
              <a:rPr lang="en-US" sz="2700" dirty="0">
                <a:latin typeface="Helvetica" panose="020B0604020202020204" pitchFamily="34" charset="0"/>
                <a:cs typeface="Helvetica" panose="020B0604020202020204" pitchFamily="34" charset="0"/>
              </a:rPr>
              <a:t>Holding</a:t>
            </a:r>
          </a:p>
          <a:p>
            <a:r>
              <a:rPr lang="en-US" sz="2700" dirty="0">
                <a:latin typeface="Helvetica" panose="020B0604020202020204" pitchFamily="34" charset="0"/>
                <a:cs typeface="Helvetica" panose="020B0604020202020204" pitchFamily="34" charset="0"/>
              </a:rPr>
              <a:t>Serving</a:t>
            </a:r>
          </a:p>
          <a:p>
            <a:r>
              <a:rPr lang="en-US" sz="2700" dirty="0">
                <a:latin typeface="Helvetica" panose="020B0604020202020204" pitchFamily="34" charset="0"/>
                <a:cs typeface="Helvetica" panose="020B0604020202020204" pitchFamily="34" charset="0"/>
              </a:rPr>
              <a:t>Cooling</a:t>
            </a:r>
          </a:p>
          <a:p>
            <a:r>
              <a:rPr lang="en-US" sz="2700" dirty="0">
                <a:latin typeface="Helvetica" panose="020B0604020202020204" pitchFamily="34" charset="0"/>
                <a:cs typeface="Helvetica" panose="020B0604020202020204" pitchFamily="34" charset="0"/>
              </a:rPr>
              <a:t>Reheating</a:t>
            </a:r>
          </a:p>
        </p:txBody>
      </p:sp>
      <p:pic>
        <p:nvPicPr>
          <p:cNvPr id="5" name="Picture 4" descr="A cafeteria staff member looking in the refrigerator">
            <a:extLst>
              <a:ext uri="{FF2B5EF4-FFF2-40B4-BE49-F238E27FC236}">
                <a16:creationId xmlns:a16="http://schemas.microsoft.com/office/drawing/2014/main" id="{B9E0D8F2-0A2F-B17C-5F24-7D4A07A782C9}"/>
              </a:ext>
            </a:extLst>
          </p:cNvPr>
          <p:cNvPicPr>
            <a:picLocks noChangeAspect="1"/>
          </p:cNvPicPr>
          <p:nvPr/>
        </p:nvPicPr>
        <p:blipFill rotWithShape="1">
          <a:blip r:embed="rId3"/>
          <a:srcRect l="10752" r="2254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097942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72D8BD-F5FA-7C3F-8186-88AAB567F11E}"/>
              </a:ext>
            </a:extLst>
          </p:cNvPr>
          <p:cNvSpPr>
            <a:spLocks noGrp="1"/>
          </p:cNvSpPr>
          <p:nvPr>
            <p:ph type="title"/>
          </p:nvPr>
        </p:nvSpPr>
        <p:spPr>
          <a:xfrm>
            <a:off x="630936" y="640080"/>
            <a:ext cx="4818888" cy="1481328"/>
          </a:xfrm>
        </p:spPr>
        <p:txBody>
          <a:bodyPr vert="horz" lIns="91440" tIns="45720" rIns="91440" bIns="45720" rtlCol="0" anchor="b">
            <a:normAutofit/>
          </a:bodyPr>
          <a:lstStyle/>
          <a:p>
            <a:pPr>
              <a:spcBef>
                <a:spcPct val="0"/>
              </a:spcBef>
            </a:pPr>
            <a:r>
              <a:rPr lang="en-US" sz="5000" kern="1200" dirty="0">
                <a:solidFill>
                  <a:schemeClr val="tx1"/>
                </a:solidFill>
                <a:latin typeface="Helvetica" panose="020B0604020202020204" pitchFamily="34" charset="0"/>
                <a:ea typeface="+mj-ea"/>
                <a:cs typeface="Helvetica" panose="020B0604020202020204" pitchFamily="34" charset="0"/>
              </a:rPr>
              <a:t>School Food Safety Plan</a:t>
            </a:r>
          </a:p>
        </p:txBody>
      </p:sp>
      <p:sp>
        <p:nvSpPr>
          <p:cNvPr id="1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A6BB826-E9B5-F154-8465-8CF8D62A502E}"/>
              </a:ext>
            </a:extLst>
          </p:cNvPr>
          <p:cNvSpPr>
            <a:spLocks noGrp="1"/>
          </p:cNvSpPr>
          <p:nvPr>
            <p:ph type="body" idx="1"/>
          </p:nvPr>
        </p:nvSpPr>
        <p:spPr>
          <a:xfrm>
            <a:off x="630936" y="2660904"/>
            <a:ext cx="4818888" cy="3547872"/>
          </a:xfrm>
        </p:spPr>
        <p:txBody>
          <a:bodyPr vert="horz" lIns="91440" tIns="45720" rIns="91440" bIns="45720" rtlCol="0" anchor="t">
            <a:normAutofit/>
          </a:bodyPr>
          <a:lstStyle/>
          <a:p>
            <a:pPr indent="-228600">
              <a:buFont typeface="Arial" panose="020B0604020202020204" pitchFamily="34" charset="0"/>
              <a:buChar char="•"/>
            </a:pPr>
            <a:r>
              <a:rPr lang="en-US" kern="1200" dirty="0">
                <a:solidFill>
                  <a:schemeClr val="tx1"/>
                </a:solidFill>
                <a:latin typeface="Helvetica" panose="020B0604020202020204" pitchFamily="34" charset="0"/>
                <a:ea typeface="+mn-ea"/>
                <a:cs typeface="Helvetica" panose="020B0604020202020204" pitchFamily="34" charset="0"/>
              </a:rPr>
              <a:t>Site specific plan</a:t>
            </a:r>
          </a:p>
          <a:p>
            <a:pPr indent="-228600">
              <a:buFont typeface="Arial" panose="020B0604020202020204" pitchFamily="34" charset="0"/>
              <a:buChar char="•"/>
            </a:pPr>
            <a:r>
              <a:rPr lang="en-US" kern="1200" dirty="0">
                <a:solidFill>
                  <a:schemeClr val="tx1"/>
                </a:solidFill>
                <a:latin typeface="Helvetica" panose="020B0604020202020204" pitchFamily="34" charset="0"/>
                <a:ea typeface="+mn-ea"/>
                <a:cs typeface="Helvetica" panose="020B0604020202020204" pitchFamily="34" charset="0"/>
              </a:rPr>
              <a:t>HACCP-based SOPs</a:t>
            </a:r>
          </a:p>
        </p:txBody>
      </p:sp>
      <p:pic>
        <p:nvPicPr>
          <p:cNvPr id="6" name="Picture 5" descr="A thermometer that shows temperatures above 135 degrees Fahrenheit (57 degrees Celsius) and below 41 degrees Fahrenheit (5 degrees Celsius) are safe, and the temperatures between 41 and 135 degrees Fahrenheit (5 and 57 degrees Celsius) are not safe.">
            <a:extLst>
              <a:ext uri="{FF2B5EF4-FFF2-40B4-BE49-F238E27FC236}">
                <a16:creationId xmlns:a16="http://schemas.microsoft.com/office/drawing/2014/main" id="{B2187443-2265-BE8F-C12D-F72412F29269}"/>
              </a:ext>
            </a:extLst>
          </p:cNvPr>
          <p:cNvPicPr>
            <a:picLocks noChangeAspect="1"/>
          </p:cNvPicPr>
          <p:nvPr/>
        </p:nvPicPr>
        <p:blipFill>
          <a:blip r:embed="rId3"/>
          <a:stretch>
            <a:fillRect/>
          </a:stretch>
        </p:blipFill>
        <p:spPr>
          <a:xfrm>
            <a:off x="6207367" y="640080"/>
            <a:ext cx="5242330" cy="5577840"/>
          </a:xfrm>
          <a:prstGeom prst="rect">
            <a:avLst/>
          </a:prstGeom>
        </p:spPr>
      </p:pic>
    </p:spTree>
    <p:extLst>
      <p:ext uri="{BB962C8B-B14F-4D97-AF65-F5344CB8AC3E}">
        <p14:creationId xmlns:p14="http://schemas.microsoft.com/office/powerpoint/2010/main" val="4100352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613"/>
        <p:cNvGrpSpPr/>
        <p:nvPr/>
      </p:nvGrpSpPr>
      <p:grpSpPr>
        <a:xfrm>
          <a:off x="0" y="0"/>
          <a:ext cx="0" cy="0"/>
          <a:chOff x="0" y="0"/>
          <a:chExt cx="0" cy="0"/>
        </a:xfrm>
      </p:grpSpPr>
      <p:sp>
        <p:nvSpPr>
          <p:cNvPr id="614" name="Google Shape;614;p28">
            <a:extLst>
              <a:ext uri="{C183D7F6-B498-43B3-948B-1728B52AA6E4}">
                <adec:decorative xmlns:adec="http://schemas.microsoft.com/office/drawing/2017/decorative" val="1"/>
              </a:ext>
            </a:extLst>
          </p:cNvPr>
          <p:cNvSpPr/>
          <p:nvPr/>
        </p:nvSpPr>
        <p:spPr>
          <a:xfrm>
            <a:off x="1953768" y="0"/>
            <a:ext cx="8284464" cy="68580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5" name="Google Shape;615;p28">
            <a:extLst>
              <a:ext uri="{C183D7F6-B498-43B3-948B-1728B52AA6E4}">
                <adec:decorative xmlns:adec="http://schemas.microsoft.com/office/drawing/2017/decorative" val="1"/>
              </a:ext>
            </a:extLst>
          </p:cNvPr>
          <p:cNvSpPr/>
          <p:nvPr/>
        </p:nvSpPr>
        <p:spPr>
          <a:xfrm>
            <a:off x="2118360" y="0"/>
            <a:ext cx="7955280" cy="68580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6" name="Google Shape;616;p28"/>
          <p:cNvSpPr txBox="1">
            <a:spLocks noGrp="1"/>
          </p:cNvSpPr>
          <p:nvPr>
            <p:ph type="title"/>
          </p:nvPr>
        </p:nvSpPr>
        <p:spPr>
          <a:xfrm>
            <a:off x="2555631" y="1441938"/>
            <a:ext cx="7080738" cy="39741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C0C0C"/>
              </a:buClr>
              <a:buSzPts val="5400"/>
              <a:buFont typeface="Calibri"/>
              <a:buNone/>
            </a:pPr>
            <a:r>
              <a:rPr lang="en-US" sz="4800" dirty="0">
                <a:solidFill>
                  <a:srgbClr val="0C0C0C"/>
                </a:solidFill>
                <a:latin typeface="Helvetica" panose="020B0604020202020204" pitchFamily="34" charset="0"/>
                <a:cs typeface="Helvetica" panose="020B0604020202020204" pitchFamily="34" charset="0"/>
              </a:rPr>
              <a:t>Resources</a:t>
            </a:r>
            <a:endParaRPr sz="4000" dirty="0">
              <a:latin typeface="Helvetica" panose="020B0604020202020204" pitchFamily="34" charset="0"/>
              <a:cs typeface="Helvetica" panose="020B0604020202020204" pitchFamily="34" charset="0"/>
            </a:endParaRPr>
          </a:p>
        </p:txBody>
      </p:sp>
      <p:pic>
        <p:nvPicPr>
          <p:cNvPr id="617" name="Google Shape;617;p2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255646" y="6154217"/>
            <a:ext cx="3435626" cy="70378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AA9BB-9A40-5BD5-37C5-A20DC3138FD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VDOE-SNP as a Resource</a:t>
            </a:r>
          </a:p>
        </p:txBody>
      </p:sp>
      <p:sp>
        <p:nvSpPr>
          <p:cNvPr id="3" name="Text Placeholder 2">
            <a:extLst>
              <a:ext uri="{FF2B5EF4-FFF2-40B4-BE49-F238E27FC236}">
                <a16:creationId xmlns:a16="http://schemas.microsoft.com/office/drawing/2014/main" id="{C5C80E3B-894C-1826-C12D-96580E4B3861}"/>
              </a:ext>
            </a:extLst>
          </p:cNvPr>
          <p:cNvSpPr>
            <a:spLocks noGrp="1"/>
          </p:cNvSpPr>
          <p:nvPr>
            <p:ph type="body" idx="1"/>
          </p:nvPr>
        </p:nvSpPr>
        <p:spPr/>
        <p:txBody>
          <a:bodyPr/>
          <a:lstStyle/>
          <a:p>
            <a:r>
              <a:rPr lang="en-US" dirty="0">
                <a:solidFill>
                  <a:schemeClr val="tx1"/>
                </a:solidFill>
                <a:latin typeface="Helvetica" panose="020B0604020202020204" pitchFamily="34" charset="0"/>
                <a:cs typeface="Helvetica" panose="020B0604020202020204" pitchFamily="34" charset="0"/>
              </a:rPr>
              <a:t>Regional SNP Specialist</a:t>
            </a:r>
            <a:endParaRPr lang="en-US" sz="1100" dirty="0">
              <a:solidFill>
                <a:schemeClr val="tx1"/>
              </a:solidFill>
              <a:latin typeface="Helvetica" panose="020B0604020202020204" pitchFamily="34" charset="0"/>
              <a:ea typeface="Arial"/>
              <a:cs typeface="Helvetica" panose="020B0604020202020204" pitchFamily="34" charset="0"/>
              <a:sym typeface="Arial"/>
            </a:endParaRPr>
          </a:p>
          <a:p>
            <a:r>
              <a:rPr lang="en-US" dirty="0">
                <a:solidFill>
                  <a:schemeClr val="tx1"/>
                </a:solidFill>
                <a:latin typeface="Helvetica" panose="020B0604020202020204" pitchFamily="34" charset="0"/>
                <a:cs typeface="Helvetica" panose="020B0604020202020204" pitchFamily="34" charset="0"/>
              </a:rPr>
              <a:t>Regional CNP Specialist</a:t>
            </a:r>
            <a:endParaRPr lang="en-US" sz="1100" dirty="0">
              <a:solidFill>
                <a:schemeClr val="tx1"/>
              </a:solidFill>
              <a:latin typeface="Helvetica" panose="020B0604020202020204" pitchFamily="34" charset="0"/>
              <a:ea typeface="Arial"/>
              <a:cs typeface="Helvetica" panose="020B0604020202020204" pitchFamily="34" charset="0"/>
              <a:sym typeface="Arial"/>
            </a:endParaRPr>
          </a:p>
          <a:p>
            <a:r>
              <a:rPr lang="en-US" dirty="0">
                <a:solidFill>
                  <a:schemeClr val="tx1"/>
                </a:solidFill>
                <a:latin typeface="Helvetica" panose="020B0604020202020204" pitchFamily="34" charset="0"/>
                <a:cs typeface="Helvetica" panose="020B0604020202020204" pitchFamily="34" charset="0"/>
              </a:rPr>
              <a:t>Procurement and FSMC Contracts Specialist</a:t>
            </a:r>
            <a:endParaRPr lang="en-US" sz="1100" dirty="0">
              <a:solidFill>
                <a:schemeClr val="tx1"/>
              </a:solidFill>
              <a:latin typeface="Helvetica" panose="020B0604020202020204" pitchFamily="34" charset="0"/>
              <a:ea typeface="Arial"/>
              <a:cs typeface="Helvetica" panose="020B0604020202020204" pitchFamily="34" charset="0"/>
              <a:sym typeface="Arial"/>
            </a:endParaRPr>
          </a:p>
          <a:p>
            <a:r>
              <a:rPr lang="en-US" dirty="0">
                <a:solidFill>
                  <a:schemeClr val="tx1"/>
                </a:solidFill>
                <a:latin typeface="Helvetica" panose="020B0604020202020204" pitchFamily="34" charset="0"/>
                <a:cs typeface="Helvetica" panose="020B0604020202020204" pitchFamily="34" charset="0"/>
              </a:rPr>
              <a:t>Lead Farm to </a:t>
            </a:r>
            <a:r>
              <a:rPr lang="en-US" dirty="0">
                <a:latin typeface="Helvetica" panose="020B0604020202020204" pitchFamily="34" charset="0"/>
                <a:cs typeface="Helvetica" panose="020B0604020202020204" pitchFamily="34" charset="0"/>
              </a:rPr>
              <a:t>School Specialist</a:t>
            </a:r>
          </a:p>
        </p:txBody>
      </p:sp>
      <p:pic>
        <p:nvPicPr>
          <p:cNvPr id="4" name="Google Shape;635;p27">
            <a:extLst>
              <a:ext uri="{FF2B5EF4-FFF2-40B4-BE49-F238E27FC236}">
                <a16:creationId xmlns:a16="http://schemas.microsoft.com/office/drawing/2014/main" id="{E204A64A-B93C-B415-DF4D-00D61933B0FE}"/>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02013" y="6021782"/>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8A019F13-B2D3-CC79-B70C-B55CFF314D2C}"/>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2775514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7D6938-BB2D-79B8-1F31-E37858123739}"/>
              </a:ext>
            </a:extLst>
          </p:cNvPr>
          <p:cNvSpPr>
            <a:spLocks noGrp="1"/>
          </p:cNvSpPr>
          <p:nvPr>
            <p:ph type="title"/>
          </p:nvPr>
        </p:nvSpPr>
        <p:spPr>
          <a:xfrm>
            <a:off x="838200" y="963507"/>
            <a:ext cx="3494362" cy="4930986"/>
          </a:xfrm>
        </p:spPr>
        <p:txBody>
          <a:bodyPr>
            <a:normAutofit/>
          </a:bodyPr>
          <a:lstStyle/>
          <a:p>
            <a:pPr algn="r"/>
            <a:r>
              <a:rPr lang="en-US" dirty="0">
                <a:solidFill>
                  <a:schemeClr val="accent1"/>
                </a:solidFill>
                <a:latin typeface="Helvetica" panose="020B0604020202020204" pitchFamily="34" charset="0"/>
                <a:cs typeface="Helvetica" panose="020B0604020202020204" pitchFamily="34" charset="0"/>
              </a:rPr>
              <a:t>Contact Information</a:t>
            </a: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7D816939-5353-5EE3-A676-60AC6E7AAC9A}"/>
              </a:ext>
            </a:extLst>
          </p:cNvPr>
          <p:cNvSpPr>
            <a:spLocks noGrp="1"/>
          </p:cNvSpPr>
          <p:nvPr>
            <p:ph type="body" idx="1"/>
          </p:nvPr>
        </p:nvSpPr>
        <p:spPr>
          <a:xfrm>
            <a:off x="4976029" y="963507"/>
            <a:ext cx="6894405" cy="2304627"/>
          </a:xfrm>
        </p:spPr>
        <p:txBody>
          <a:bodyPr anchor="b">
            <a:normAutofit/>
          </a:bodyPr>
          <a:lstStyle/>
          <a:p>
            <a:pPr marL="114300" indent="0">
              <a:buNone/>
            </a:pPr>
            <a:r>
              <a:rPr lang="en-US" sz="2700" dirty="0">
                <a:effectLst/>
                <a:latin typeface="Helvetica" panose="020B0604020202020204" pitchFamily="34" charset="0"/>
                <a:cs typeface="Helvetica" panose="020B0604020202020204" pitchFamily="34" charset="0"/>
              </a:rPr>
              <a:t>Bee Thorp, Lead Farm to School Specialist, </a:t>
            </a:r>
            <a:r>
              <a:rPr lang="en-US" sz="2700" dirty="0">
                <a:effectLst/>
                <a:latin typeface="Helvetica" panose="020B0604020202020204" pitchFamily="34" charset="0"/>
                <a:cs typeface="Helvetica" panose="020B0604020202020204" pitchFamily="34" charset="0"/>
                <a:hlinkClick r:id="rId3"/>
              </a:rPr>
              <a:t>Brittany.Thorp@doe.virginia.gov</a:t>
            </a:r>
            <a:endParaRPr lang="en-US" sz="2700" dirty="0">
              <a:latin typeface="Helvetica" panose="020B0604020202020204" pitchFamily="34" charset="0"/>
              <a:cs typeface="Helvetica" panose="020B0604020202020204" pitchFamily="34" charset="0"/>
            </a:endParaRPr>
          </a:p>
        </p:txBody>
      </p:sp>
      <p:sp>
        <p:nvSpPr>
          <p:cNvPr id="4" name="Text Placeholder 3">
            <a:extLst>
              <a:ext uri="{FF2B5EF4-FFF2-40B4-BE49-F238E27FC236}">
                <a16:creationId xmlns:a16="http://schemas.microsoft.com/office/drawing/2014/main" id="{5CB5B317-5F9E-74D5-BC4F-3756AF846F0B}"/>
              </a:ext>
            </a:extLst>
          </p:cNvPr>
          <p:cNvSpPr>
            <a:spLocks noGrp="1"/>
          </p:cNvSpPr>
          <p:nvPr>
            <p:ph type="body" idx="2"/>
          </p:nvPr>
        </p:nvSpPr>
        <p:spPr>
          <a:xfrm>
            <a:off x="4976030" y="3589866"/>
            <a:ext cx="6250940" cy="2304628"/>
          </a:xfrm>
        </p:spPr>
        <p:txBody>
          <a:bodyPr>
            <a:normAutofit/>
          </a:bodyPr>
          <a:lstStyle/>
          <a:p>
            <a:pPr marL="114300" indent="0">
              <a:buNone/>
            </a:pPr>
            <a:r>
              <a:rPr lang="en-US" sz="2700" dirty="0">
                <a:effectLst/>
                <a:latin typeface="Helvetica" panose="020B0604020202020204" pitchFamily="34" charset="0"/>
                <a:cs typeface="Helvetica" panose="020B0604020202020204" pitchFamily="34" charset="0"/>
              </a:rPr>
              <a:t>Tom Patrick, Procurement and FSMC Contracts Specialist, </a:t>
            </a:r>
            <a:r>
              <a:rPr lang="en-US" sz="2700" dirty="0">
                <a:effectLst/>
                <a:latin typeface="Helvetica" panose="020B0604020202020204" pitchFamily="34" charset="0"/>
                <a:cs typeface="Helvetica" panose="020B0604020202020204" pitchFamily="34" charset="0"/>
                <a:hlinkClick r:id="rId4"/>
              </a:rPr>
              <a:t>Thomas.Patrick@doe.virginia.gov</a:t>
            </a:r>
            <a:endParaRPr lang="en-US" sz="27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0547687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29"/>
          <p:cNvSpPr txBox="1">
            <a:spLocks noGrp="1"/>
          </p:cNvSpPr>
          <p:nvPr>
            <p:ph type="title"/>
          </p:nvPr>
        </p:nvSpPr>
        <p:spPr>
          <a:xfrm>
            <a:off x="5063319" y="479493"/>
            <a:ext cx="663281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latin typeface="Helvetica" panose="020B0604020202020204" pitchFamily="34" charset="0"/>
                <a:cs typeface="Helvetica" panose="020B0604020202020204" pitchFamily="34" charset="0"/>
              </a:rPr>
              <a:t>USDA Buying Local Food </a:t>
            </a:r>
            <a:r>
              <a:rPr lang="en-US" dirty="0">
                <a:solidFill>
                  <a:schemeClr val="dk1"/>
                </a:solidFill>
                <a:latin typeface="Helvetica" panose="020B0604020202020204" pitchFamily="34" charset="0"/>
                <a:cs typeface="Helvetica" panose="020B0604020202020204" pitchFamily="34" charset="0"/>
                <a:sym typeface="Calibri"/>
              </a:rPr>
              <a:t>Resources</a:t>
            </a:r>
            <a:endParaRPr dirty="0">
              <a:latin typeface="Helvetica" panose="020B0604020202020204" pitchFamily="34" charset="0"/>
              <a:cs typeface="Helvetica" panose="020B0604020202020204" pitchFamily="34" charset="0"/>
            </a:endParaRPr>
          </a:p>
        </p:txBody>
      </p:sp>
      <p:sp>
        <p:nvSpPr>
          <p:cNvPr id="643" name="Google Shape;643;p29"/>
          <p:cNvSpPr txBox="1">
            <a:spLocks noGrp="1"/>
          </p:cNvSpPr>
          <p:nvPr>
            <p:ph type="body" idx="1"/>
          </p:nvPr>
        </p:nvSpPr>
        <p:spPr>
          <a:xfrm>
            <a:off x="5297075" y="1984450"/>
            <a:ext cx="6894800" cy="4192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2800"/>
              <a:buNone/>
            </a:pPr>
            <a:r>
              <a:rPr lang="en-US" dirty="0">
                <a:latin typeface="Helvetica" panose="020B0604020202020204" pitchFamily="34" charset="0"/>
                <a:cs typeface="Helvetica" panose="020B0604020202020204" pitchFamily="34" charset="0"/>
              </a:rPr>
              <a:t>USDA Patrick Leahy Farm to School Website:</a:t>
            </a:r>
            <a:endParaRPr dirty="0">
              <a:latin typeface="Helvetica" panose="020B0604020202020204" pitchFamily="34" charset="0"/>
              <a:cs typeface="Helvetica" panose="020B0604020202020204" pitchFamily="34" charset="0"/>
            </a:endParaRPr>
          </a:p>
          <a:p>
            <a:pPr marL="514350" lvl="0" indent="-514350" algn="l" rtl="0">
              <a:lnSpc>
                <a:spcPct val="100000"/>
              </a:lnSpc>
              <a:spcBef>
                <a:spcPts val="0"/>
              </a:spcBef>
              <a:spcAft>
                <a:spcPts val="0"/>
              </a:spcAft>
              <a:buSzPts val="1400"/>
              <a:buFont typeface="Arial" panose="020B0604020202020204" pitchFamily="34" charset="0"/>
              <a:buChar char="•"/>
            </a:pPr>
            <a:r>
              <a:rPr lang="en-US" dirty="0">
                <a:latin typeface="Helvetica" panose="020B0604020202020204" pitchFamily="34" charset="0"/>
                <a:cs typeface="Helvetica" panose="020B0604020202020204" pitchFamily="34" charset="0"/>
              </a:rPr>
              <a:t>Procuring Local Foods in Child Nutrition Handbook</a:t>
            </a:r>
          </a:p>
          <a:p>
            <a:pPr marL="514350" lvl="0" indent="-514350" algn="l" rtl="0">
              <a:lnSpc>
                <a:spcPct val="100000"/>
              </a:lnSpc>
              <a:spcBef>
                <a:spcPts val="0"/>
              </a:spcBef>
              <a:spcAft>
                <a:spcPts val="0"/>
              </a:spcAft>
              <a:buSzPts val="1400"/>
              <a:buFont typeface="Arial" panose="020B0604020202020204" pitchFamily="34" charset="0"/>
              <a:buChar char="•"/>
            </a:pPr>
            <a:r>
              <a:rPr lang="en-US" dirty="0">
                <a:latin typeface="Helvetica" panose="020B0604020202020204" pitchFamily="34" charset="0"/>
                <a:cs typeface="Helvetica" panose="020B0604020202020204" pitchFamily="34" charset="0"/>
              </a:rPr>
              <a:t>Farm to School Fact Sheets</a:t>
            </a:r>
          </a:p>
          <a:p>
            <a:pPr marL="514350" lvl="0" indent="-514350" algn="l" rtl="0">
              <a:lnSpc>
                <a:spcPct val="100000"/>
              </a:lnSpc>
              <a:spcBef>
                <a:spcPts val="0"/>
              </a:spcBef>
              <a:spcAft>
                <a:spcPts val="0"/>
              </a:spcAft>
              <a:buSzPts val="1400"/>
              <a:buFont typeface="Arial" panose="020B0604020202020204" pitchFamily="34" charset="0"/>
              <a:buChar char="•"/>
            </a:pPr>
            <a:r>
              <a:rPr lang="en-US" dirty="0">
                <a:latin typeface="Helvetica" panose="020B0604020202020204" pitchFamily="34" charset="0"/>
                <a:cs typeface="Helvetica" panose="020B0604020202020204" pitchFamily="34" charset="0"/>
              </a:rPr>
              <a:t>Finding, Buying, and Serving Local Foods Webinar Series</a:t>
            </a:r>
          </a:p>
          <a:p>
            <a:pPr marL="514350" lvl="0" indent="-514350" algn="l" rtl="0">
              <a:lnSpc>
                <a:spcPct val="100000"/>
              </a:lnSpc>
              <a:spcBef>
                <a:spcPts val="0"/>
              </a:spcBef>
              <a:spcAft>
                <a:spcPts val="0"/>
              </a:spcAft>
              <a:buSzPts val="1400"/>
              <a:buFont typeface="Arial" panose="020B0604020202020204" pitchFamily="34" charset="0"/>
              <a:buChar char="•"/>
            </a:pPr>
            <a:r>
              <a:rPr lang="en-US" dirty="0">
                <a:latin typeface="Helvetica" panose="020B0604020202020204" pitchFamily="34" charset="0"/>
                <a:cs typeface="Helvetica" panose="020B0604020202020204" pitchFamily="34" charset="0"/>
              </a:rPr>
              <a:t>Farm to School Policy Memos and Regulations</a:t>
            </a:r>
          </a:p>
        </p:txBody>
      </p:sp>
      <p:pic>
        <p:nvPicPr>
          <p:cNvPr id="642" name="Google Shape;642;p29" descr="a young girl leaving the serving line with a tray of food"/>
          <p:cNvPicPr preferRelativeResize="0"/>
          <p:nvPr/>
        </p:nvPicPr>
        <p:blipFill rotWithShape="1">
          <a:blip r:embed="rId3">
            <a:alphaModFix/>
          </a:blip>
          <a:srcRect l="-14530" r="-1"/>
          <a:stretch/>
        </p:blipFill>
        <p:spPr>
          <a:xfrm>
            <a:off x="0" y="648159"/>
            <a:ext cx="4777381" cy="5561681"/>
          </a:xfrm>
          <a:custGeom>
            <a:avLst/>
            <a:gdLst/>
            <a:ahLst/>
            <a:cxnLst/>
            <a:rect l="l" t="t" r="r" b="b"/>
            <a:pathLst>
              <a:path w="4777381" h="5643794" extrusionOk="0">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pic>
        <p:nvPicPr>
          <p:cNvPr id="644" name="Google Shape;644;p2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957798" y="5973357"/>
            <a:ext cx="3435626" cy="703783"/>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6AED2-5E86-5320-E6B0-61D584E4000D}"/>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VDOE Farm to School Website</a:t>
            </a:r>
          </a:p>
        </p:txBody>
      </p:sp>
      <p:sp>
        <p:nvSpPr>
          <p:cNvPr id="3" name="Text Placeholder 2">
            <a:extLst>
              <a:ext uri="{FF2B5EF4-FFF2-40B4-BE49-F238E27FC236}">
                <a16:creationId xmlns:a16="http://schemas.microsoft.com/office/drawing/2014/main" id="{4A0738B3-83B4-86AE-01F8-1665650598F8}"/>
              </a:ext>
            </a:extLst>
          </p:cNvPr>
          <p:cNvSpPr>
            <a:spLocks noGrp="1"/>
          </p:cNvSpPr>
          <p:nvPr>
            <p:ph type="body" idx="1"/>
          </p:nvPr>
        </p:nvSpPr>
        <p:spPr/>
        <p:txBody>
          <a:bodyPr/>
          <a:lstStyle/>
          <a:p>
            <a:r>
              <a:rPr lang="en-US" dirty="0">
                <a:solidFill>
                  <a:schemeClr val="tx1"/>
                </a:solidFill>
                <a:latin typeface="Helvetica" panose="020B0604020202020204" pitchFamily="34" charset="0"/>
                <a:cs typeface="Helvetica" panose="020B0604020202020204" pitchFamily="34" charset="0"/>
              </a:rPr>
              <a:t>Virginia Farm to School Toolkit</a:t>
            </a:r>
            <a:endParaRPr lang="en-US" sz="1200" dirty="0">
              <a:solidFill>
                <a:schemeClr val="tx1"/>
              </a:solidFill>
              <a:latin typeface="Helvetica" panose="020B0604020202020204" pitchFamily="34" charset="0"/>
              <a:ea typeface="Arial"/>
              <a:cs typeface="Helvetica" panose="020B0604020202020204" pitchFamily="34" charset="0"/>
              <a:sym typeface="Arial"/>
            </a:endParaRPr>
          </a:p>
          <a:p>
            <a:r>
              <a:rPr lang="en-US" dirty="0">
                <a:latin typeface="Helvetica" panose="020B0604020202020204" pitchFamily="34" charset="0"/>
                <a:cs typeface="Helvetica" panose="020B0604020202020204" pitchFamily="34" charset="0"/>
              </a:rPr>
              <a:t>Procurement Templates</a:t>
            </a:r>
          </a:p>
          <a:p>
            <a:r>
              <a:rPr lang="en-US" dirty="0">
                <a:latin typeface="Helvetica" panose="020B0604020202020204" pitchFamily="34" charset="0"/>
                <a:cs typeface="Helvetica" panose="020B0604020202020204" pitchFamily="34" charset="0"/>
              </a:rPr>
              <a:t>Resources related to:</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Farm to School Procurement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Nutrition Education</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School Gardens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Seasonal Availability Calendar</a:t>
            </a:r>
          </a:p>
          <a:p>
            <a:r>
              <a:rPr lang="en-US" dirty="0">
                <a:latin typeface="Helvetica" panose="020B0604020202020204" pitchFamily="34" charset="0"/>
                <a:cs typeface="Helvetica" panose="020B0604020202020204" pitchFamily="34" charset="0"/>
                <a:hlinkClick r:id="rId3"/>
              </a:rPr>
              <a:t>Link to Resources</a:t>
            </a:r>
            <a:endParaRPr lang="en-US" dirty="0">
              <a:latin typeface="Helvetica" panose="020B0604020202020204" pitchFamily="34" charset="0"/>
              <a:cs typeface="Helvetica" panose="020B0604020202020204" pitchFamily="34" charset="0"/>
            </a:endParaRPr>
          </a:p>
        </p:txBody>
      </p:sp>
      <p:pic>
        <p:nvPicPr>
          <p:cNvPr id="4" name="Google Shape;692;p32">
            <a:extLst>
              <a:ext uri="{FF2B5EF4-FFF2-40B4-BE49-F238E27FC236}">
                <a16:creationId xmlns:a16="http://schemas.microsoft.com/office/drawing/2014/main" id="{248864DF-B37C-1C74-4F14-B3C87DBE938D}"/>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02013" y="6021782"/>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1705AFF5-8636-6F27-3394-097F909EF2EF}"/>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334243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4AEF-3641-549C-1AC2-211497F1A08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Virginia Partners</a:t>
            </a:r>
          </a:p>
        </p:txBody>
      </p:sp>
      <p:sp>
        <p:nvSpPr>
          <p:cNvPr id="3" name="Text Placeholder 2">
            <a:extLst>
              <a:ext uri="{FF2B5EF4-FFF2-40B4-BE49-F238E27FC236}">
                <a16:creationId xmlns:a16="http://schemas.microsoft.com/office/drawing/2014/main" id="{A207E34F-C9C2-DD78-A41F-3DA2FAAF2232}"/>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VDACS Virginia </a:t>
            </a:r>
            <a:r>
              <a:rPr lang="en-US" dirty="0" err="1">
                <a:latin typeface="Helvetica" panose="020B0604020202020204" pitchFamily="34" charset="0"/>
                <a:cs typeface="Helvetica" panose="020B0604020202020204" pitchFamily="34" charset="0"/>
              </a:rPr>
              <a:t>MarketMaker</a:t>
            </a:r>
            <a:r>
              <a:rPr lang="en-US" dirty="0">
                <a:latin typeface="Helvetica" panose="020B0604020202020204" pitchFamily="34" charset="0"/>
                <a:cs typeface="Helvetica" panose="020B0604020202020204" pitchFamily="34" charset="0"/>
              </a:rPr>
              <a:t> Website</a:t>
            </a:r>
            <a:endParaRPr lang="en-US" sz="1050" dirty="0">
              <a:solidFill>
                <a:srgbClr val="000000"/>
              </a:solidFill>
              <a:latin typeface="Helvetica" panose="020B0604020202020204" pitchFamily="34" charset="0"/>
              <a:ea typeface="Arial"/>
              <a:cs typeface="Helvetica" panose="020B0604020202020204" pitchFamily="34" charset="0"/>
              <a:sym typeface="Arial"/>
            </a:endParaRPr>
          </a:p>
          <a:p>
            <a:r>
              <a:rPr lang="en-US" dirty="0">
                <a:latin typeface="Helvetica" panose="020B0604020202020204" pitchFamily="34" charset="0"/>
                <a:cs typeface="Helvetica" panose="020B0604020202020204" pitchFamily="34" charset="0"/>
              </a:rPr>
              <a:t>Virginia Cooperative Extension Farm to School Program Team</a:t>
            </a:r>
            <a:endParaRPr lang="en-US" sz="1050" dirty="0">
              <a:solidFill>
                <a:srgbClr val="000000"/>
              </a:solidFill>
              <a:latin typeface="Helvetica" panose="020B0604020202020204" pitchFamily="34" charset="0"/>
              <a:ea typeface="Arial"/>
              <a:cs typeface="Helvetica" panose="020B0604020202020204" pitchFamily="34" charset="0"/>
              <a:sym typeface="Arial"/>
            </a:endParaRPr>
          </a:p>
        </p:txBody>
      </p:sp>
      <p:pic>
        <p:nvPicPr>
          <p:cNvPr id="4" name="Google Shape;692;p32">
            <a:extLst>
              <a:ext uri="{FF2B5EF4-FFF2-40B4-BE49-F238E27FC236}">
                <a16:creationId xmlns:a16="http://schemas.microsoft.com/office/drawing/2014/main" id="{46534F68-171A-1511-F73D-7CC37DC4EF5E}"/>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02013" y="6021782"/>
            <a:ext cx="3435626" cy="703783"/>
          </a:xfrm>
          <a:prstGeom prst="rect">
            <a:avLst/>
          </a:prstGeom>
          <a:noFill/>
          <a:ln>
            <a:noFill/>
          </a:ln>
        </p:spPr>
      </p:pic>
      <p:sp>
        <p:nvSpPr>
          <p:cNvPr id="5" name="Google Shape;330;g2a87b2c27e4_0_87">
            <a:extLst>
              <a:ext uri="{FF2B5EF4-FFF2-40B4-BE49-F238E27FC236}">
                <a16:creationId xmlns:a16="http://schemas.microsoft.com/office/drawing/2014/main" id="{5531843E-E107-7595-82C0-87A0674B7683}"/>
              </a:ext>
              <a:ext uri="{C183D7F6-B498-43B3-948B-1728B52AA6E4}">
                <adec:decorative xmlns:adec="http://schemas.microsoft.com/office/drawing/2017/decorative" val="1"/>
              </a:ext>
            </a:extLst>
          </p:cNvPr>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8228131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9"/>
        <p:cNvGrpSpPr/>
        <p:nvPr/>
      </p:nvGrpSpPr>
      <p:grpSpPr>
        <a:xfrm>
          <a:off x="0" y="0"/>
          <a:ext cx="0" cy="0"/>
          <a:chOff x="0" y="0"/>
          <a:chExt cx="0" cy="0"/>
        </a:xfrm>
      </p:grpSpPr>
      <p:pic>
        <p:nvPicPr>
          <p:cNvPr id="740" name="Google Shape;740;p37" descr="a young boy eating an apple while smiling at the camera with two other children looking away from the camera">
            <a:extLst>
              <a:ext uri="{C183D7F6-B498-43B3-948B-1728B52AA6E4}">
                <adec:decorative xmlns:adec="http://schemas.microsoft.com/office/drawing/2017/decorative" val="0"/>
              </a:ext>
            </a:extLst>
          </p:cNvPr>
          <p:cNvPicPr preferRelativeResize="0"/>
          <p:nvPr/>
        </p:nvPicPr>
        <p:blipFill rotWithShape="1">
          <a:blip r:embed="rId3">
            <a:alphaModFix/>
          </a:blip>
          <a:srcRect l="7111" r="-1" b="-1"/>
          <a:stretch/>
        </p:blipFill>
        <p:spPr>
          <a:xfrm>
            <a:off x="20" y="10"/>
            <a:ext cx="12191980" cy="6857990"/>
          </a:xfrm>
          <a:prstGeom prst="rect">
            <a:avLst/>
          </a:prstGeom>
          <a:noFill/>
          <a:ln>
            <a:noFill/>
          </a:ln>
        </p:spPr>
      </p:pic>
      <p:sp>
        <p:nvSpPr>
          <p:cNvPr id="741" name="Google Shape;741;p37">
            <a:extLst>
              <a:ext uri="{C183D7F6-B498-43B3-948B-1728B52AA6E4}">
                <adec:decorative xmlns:adec="http://schemas.microsoft.com/office/drawing/2017/decorative" val="1"/>
              </a:ext>
            </a:extLst>
          </p:cNvPr>
          <p:cNvSpPr/>
          <p:nvPr/>
        </p:nvSpPr>
        <p:spPr>
          <a:xfrm>
            <a:off x="0" y="5320142"/>
            <a:ext cx="12192000" cy="736551"/>
          </a:xfrm>
          <a:prstGeom prst="rect">
            <a:avLst/>
          </a:prstGeom>
          <a:solidFill>
            <a:schemeClr val="lt1">
              <a:alpha val="9254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743" name="Google Shape;743;p37">
            <a:extLst>
              <a:ext uri="{C183D7F6-B498-43B3-948B-1728B52AA6E4}">
                <adec:decorative xmlns:adec="http://schemas.microsoft.com/office/drawing/2017/decorative" val="1"/>
              </a:ext>
            </a:extLst>
          </p:cNvPr>
          <p:cNvCxnSpPr/>
          <p:nvPr/>
        </p:nvCxnSpPr>
        <p:spPr>
          <a:xfrm>
            <a:off x="0" y="5241983"/>
            <a:ext cx="12192000" cy="0"/>
          </a:xfrm>
          <a:prstGeom prst="straightConnector1">
            <a:avLst/>
          </a:prstGeom>
          <a:noFill/>
          <a:ln w="41275" cap="flat" cmpd="sng">
            <a:solidFill>
              <a:schemeClr val="lt1">
                <a:alpha val="89411"/>
              </a:schemeClr>
            </a:solidFill>
            <a:prstDash val="solid"/>
            <a:miter lim="800000"/>
            <a:headEnd type="none" w="sm" len="sm"/>
            <a:tailEnd type="none" w="sm" len="sm"/>
          </a:ln>
        </p:spPr>
      </p:cxnSp>
      <p:cxnSp>
        <p:nvCxnSpPr>
          <p:cNvPr id="744" name="Google Shape;744;p37">
            <a:extLst>
              <a:ext uri="{C183D7F6-B498-43B3-948B-1728B52AA6E4}">
                <adec:decorative xmlns:adec="http://schemas.microsoft.com/office/drawing/2017/decorative" val="1"/>
              </a:ext>
            </a:extLst>
          </p:cNvPr>
          <p:cNvCxnSpPr/>
          <p:nvPr/>
        </p:nvCxnSpPr>
        <p:spPr>
          <a:xfrm>
            <a:off x="0" y="6134852"/>
            <a:ext cx="12192000" cy="0"/>
          </a:xfrm>
          <a:prstGeom prst="straightConnector1">
            <a:avLst/>
          </a:prstGeom>
          <a:noFill/>
          <a:ln w="41275" cap="flat" cmpd="sng">
            <a:solidFill>
              <a:schemeClr val="lt1">
                <a:alpha val="89411"/>
              </a:schemeClr>
            </a:solidFill>
            <a:prstDash val="solid"/>
            <a:miter lim="800000"/>
            <a:headEnd type="none" w="sm" len="sm"/>
            <a:tailEnd type="none" w="sm" len="sm"/>
          </a:ln>
        </p:spPr>
      </p:cxnSp>
      <p:sp>
        <p:nvSpPr>
          <p:cNvPr id="742" name="Google Shape;742;p37"/>
          <p:cNvSpPr txBox="1">
            <a:spLocks noGrp="1"/>
          </p:cNvSpPr>
          <p:nvPr>
            <p:ph type="title"/>
          </p:nvPr>
        </p:nvSpPr>
        <p:spPr>
          <a:xfrm>
            <a:off x="523875" y="5317240"/>
            <a:ext cx="11210925" cy="74483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3600"/>
              <a:buFont typeface="Calibri"/>
              <a:buNone/>
            </a:pPr>
            <a:r>
              <a:rPr lang="en-US" sz="3600" dirty="0">
                <a:solidFill>
                  <a:srgbClr val="262626"/>
                </a:solidFill>
                <a:latin typeface="Helvetica" panose="020B0604020202020204" pitchFamily="34" charset="0"/>
                <a:cs typeface="Helvetica" panose="020B0604020202020204" pitchFamily="34" charset="0"/>
              </a:rPr>
              <a:t>Thank you!</a:t>
            </a:r>
            <a:endParaRPr dirty="0">
              <a:latin typeface="Helvetica" panose="020B0604020202020204" pitchFamily="34" charset="0"/>
              <a:cs typeface="Helvetica" panose="020B0604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38"/>
          <p:cNvSpPr txBox="1">
            <a:spLocks noGrp="1"/>
          </p:cNvSpPr>
          <p:nvPr>
            <p:ph type="title"/>
          </p:nvPr>
        </p:nvSpPr>
        <p:spPr>
          <a:xfrm>
            <a:off x="640080" y="1460310"/>
            <a:ext cx="4368602" cy="8219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5400"/>
              <a:buFont typeface="Calibri"/>
              <a:buNone/>
            </a:pPr>
            <a:r>
              <a:rPr lang="en-US" sz="5400" dirty="0">
                <a:latin typeface="Helvetica" panose="020B0604020202020204" pitchFamily="34" charset="0"/>
                <a:cs typeface="Helvetica" panose="020B0604020202020204" pitchFamily="34" charset="0"/>
              </a:rPr>
              <a:t>Questions</a:t>
            </a:r>
            <a:endParaRPr dirty="0">
              <a:latin typeface="Helvetica" panose="020B0604020202020204" pitchFamily="34" charset="0"/>
              <a:cs typeface="Helvetica" panose="020B0604020202020204" pitchFamily="34" charset="0"/>
            </a:endParaRPr>
          </a:p>
        </p:txBody>
      </p:sp>
      <p:pic>
        <p:nvPicPr>
          <p:cNvPr id="828" name="Google Shape;828;p38" descr="an assortment of colored circles with question marks in them"/>
          <p:cNvPicPr preferRelativeResize="0"/>
          <p:nvPr/>
        </p:nvPicPr>
        <p:blipFill rotWithShape="1">
          <a:blip r:embed="rId3">
            <a:alphaModFix/>
          </a:blip>
          <a:srcRect l="17140" r="15907" b="-1"/>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829" name="Google Shape;829;p38">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02013" y="6021782"/>
            <a:ext cx="3435626" cy="703783"/>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SharedWithUsers xmlns="5546905e-4a60-40fd-8bc3-55b8fdc9a8e5">
      <UserInfo>
        <DisplayName>Thorp, Brittany (DOE)</DisplayName>
        <AccountId>26</AccountId>
        <AccountType/>
      </UserInfo>
      <UserInfo>
        <DisplayName>Patrick, Thomas (DOE)</DisplayName>
        <AccountId>31</AccountId>
        <AccountType/>
      </UserInfo>
      <UserInfo>
        <DisplayName>Curwood, Sandra (DOE)</DisplayName>
        <AccountId>16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3" ma:contentTypeDescription="Create a new document." ma:contentTypeScope="" ma:versionID="eccb2dff29d984bf5195413636bbc7dd">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3f4aa4384b58a47989663e9dba452770"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BA5555-C883-49BF-A270-17ADA9B3131D}">
  <ds:schemaRefs>
    <ds:schemaRef ds:uri="http://purl.org/dc/elements/1.1/"/>
    <ds:schemaRef ds:uri="5546905e-4a60-40fd-8bc3-55b8fdc9a8e5"/>
    <ds:schemaRef ds:uri="http://schemas.microsoft.com/office/2006/metadata/properties"/>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cd9fb0ce-cc5e-4069-a635-474c35d56436"/>
    <ds:schemaRef ds:uri="http://purl.org/dc/dcmitype/"/>
    <ds:schemaRef ds:uri="http://purl.org/dc/terms/"/>
  </ds:schemaRefs>
</ds:datastoreItem>
</file>

<file path=customXml/itemProps2.xml><?xml version="1.0" encoding="utf-8"?>
<ds:datastoreItem xmlns:ds="http://schemas.openxmlformats.org/officeDocument/2006/customXml" ds:itemID="{4A8519F8-C3CF-402F-9DEC-5030F5CA47CC}">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119081E-34AA-4138-97C1-3ACDE0D272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865</TotalTime>
  <Words>10029</Words>
  <Application>Microsoft Office PowerPoint</Application>
  <PresentationFormat>Widescreen</PresentationFormat>
  <Paragraphs>501</Paragraphs>
  <Slides>56</Slides>
  <Notes>55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56</vt:i4>
      </vt:variant>
    </vt:vector>
  </HeadingPairs>
  <TitlesOfParts>
    <vt:vector size="64" baseType="lpstr">
      <vt:lpstr>Arial</vt:lpstr>
      <vt:lpstr>Calibri</vt:lpstr>
      <vt:lpstr>Courier New</vt:lpstr>
      <vt:lpstr>Helvetica</vt:lpstr>
      <vt:lpstr>Noto Sans Symbols</vt:lpstr>
      <vt:lpstr>Office Theme</vt:lpstr>
      <vt:lpstr>Office Theme</vt:lpstr>
      <vt:lpstr>Office Theme</vt:lpstr>
      <vt:lpstr>Local Food Procurement</vt:lpstr>
      <vt:lpstr>USDA Funding and Non-Discrimination Statements:</vt:lpstr>
      <vt:lpstr>Welcome!</vt:lpstr>
      <vt:lpstr>Objectives</vt:lpstr>
      <vt:lpstr>Farm to School Procurement: Types of Local Food</vt:lpstr>
      <vt:lpstr>Farm to School Procurement: Definition of Local Food</vt:lpstr>
      <vt:lpstr>Let’s hear from you!</vt:lpstr>
      <vt:lpstr>Purchasing Local Food for the Whole Tray</vt:lpstr>
      <vt:lpstr>Time to chat!</vt:lpstr>
      <vt:lpstr>Expanding Local</vt:lpstr>
      <vt:lpstr>Incorporate Local Foods into the School Nutrition Program</vt:lpstr>
      <vt:lpstr>Incorporating Local Foods into the School Nutrition Program</vt:lpstr>
      <vt:lpstr>Let’s Chat!</vt:lpstr>
      <vt:lpstr>The 4 P’s for Local Procurement</vt:lpstr>
      <vt:lpstr>Incorporating Local Food Purchases into the Procurement Profile</vt:lpstr>
      <vt:lpstr>Let’s hear from you!</vt:lpstr>
      <vt:lpstr>Hot Potatoes - Planning!</vt:lpstr>
      <vt:lpstr>Hot Potatoes - Planning! (Continued)</vt:lpstr>
      <vt:lpstr>Hot Potatoes - Planning!</vt:lpstr>
      <vt:lpstr>The 4 P’s for Local Procurement</vt:lpstr>
      <vt:lpstr>Hot Potatoes - Purchasing!</vt:lpstr>
      <vt:lpstr>Spec Your Tubers!</vt:lpstr>
      <vt:lpstr>Hot Potatoes – Purchasing! (Continued)</vt:lpstr>
      <vt:lpstr>Geographic Preference</vt:lpstr>
      <vt:lpstr>Hot Potatoes – Purchasing! (Continued)</vt:lpstr>
      <vt:lpstr>The 4 P’s for Local Procurement</vt:lpstr>
      <vt:lpstr>Hot Potatoes - Preparing!</vt:lpstr>
      <vt:lpstr>The 4 P’s for Local Procurement</vt:lpstr>
      <vt:lpstr>Hot Potatoes - Promoting!</vt:lpstr>
      <vt:lpstr>Procurement Summary</vt:lpstr>
      <vt:lpstr>Food Safety: From Farm to School</vt:lpstr>
      <vt:lpstr>Food Safety Modernization Act of 2011 (FSMA)</vt:lpstr>
      <vt:lpstr>Good Agricultural Practices (GAPs) &amp; Good Handling Practices (GHPs)</vt:lpstr>
      <vt:lpstr>Good Agricultural Practices (GAPs) - Water</vt:lpstr>
      <vt:lpstr>Good Agricultural Practices (GAPs) - Water</vt:lpstr>
      <vt:lpstr>Good Agricultural Practices (GAPs) - Soil</vt:lpstr>
      <vt:lpstr>Good Agricultural Practices (GAPs) – Animals/Pests</vt:lpstr>
      <vt:lpstr>Good Agricultural Practices (GAPs) – Tools/Equipment/Harvest Bins </vt:lpstr>
      <vt:lpstr>Good Agricultural Practices (GAPs) &amp; Good Handling Practices (GHPs) – Worker Health and Hygiene  </vt:lpstr>
      <vt:lpstr>Traceability – One Step Forward; One Step Back</vt:lpstr>
      <vt:lpstr>Traceability Documentation</vt:lpstr>
      <vt:lpstr>GAP Certification</vt:lpstr>
      <vt:lpstr>Food Safety Criteria and Expectations</vt:lpstr>
      <vt:lpstr>Liability Insurance</vt:lpstr>
      <vt:lpstr>Farm Visits to Verify Food Safety Practices</vt:lpstr>
      <vt:lpstr>USDA Resource: Verifying On-Farm Food Safety</vt:lpstr>
      <vt:lpstr>Incorporating Farm to School within the Food Safety Plan</vt:lpstr>
      <vt:lpstr>School Food Safety Plan</vt:lpstr>
      <vt:lpstr>Resources</vt:lpstr>
      <vt:lpstr>VDOE-SNP as a Resource</vt:lpstr>
      <vt:lpstr>Contact Information</vt:lpstr>
      <vt:lpstr>USDA Buying Local Food Resources</vt:lpstr>
      <vt:lpstr>VDOE Farm to School Website</vt:lpstr>
      <vt:lpstr>Virginia Partners</vt:lpstr>
      <vt:lpstr>Thank you!</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Food Procurement</dc:title>
  <dc:subject>Local Food Procurement</dc:subject>
  <dc:creator>VDOE</dc:creator>
  <cp:keywords>local procurement; local foods; farm to school</cp:keywords>
  <cp:lastModifiedBy>Stansfield, Katelynn (DOE)</cp:lastModifiedBy>
  <cp:revision>17</cp:revision>
  <dcterms:created xsi:type="dcterms:W3CDTF">2023-06-01T16:16:49Z</dcterms:created>
  <dcterms:modified xsi:type="dcterms:W3CDTF">2024-09-25T16:44:14Z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