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3"/>
  </p:notesMasterIdLst>
  <p:sldIdLst>
    <p:sldId id="300" r:id="rId5"/>
    <p:sldId id="458" r:id="rId6"/>
    <p:sldId id="301" r:id="rId7"/>
    <p:sldId id="336" r:id="rId8"/>
    <p:sldId id="337" r:id="rId9"/>
    <p:sldId id="292" r:id="rId10"/>
    <p:sldId id="293" r:id="rId11"/>
    <p:sldId id="338" r:id="rId12"/>
    <p:sldId id="296" r:id="rId13"/>
    <p:sldId id="339" r:id="rId14"/>
    <p:sldId id="340" r:id="rId15"/>
    <p:sldId id="341" r:id="rId16"/>
    <p:sldId id="279" r:id="rId17"/>
    <p:sldId id="342" r:id="rId18"/>
    <p:sldId id="343" r:id="rId19"/>
    <p:sldId id="344" r:id="rId20"/>
    <p:sldId id="345" r:id="rId21"/>
    <p:sldId id="346" r:id="rId22"/>
    <p:sldId id="282" r:id="rId23"/>
    <p:sldId id="347" r:id="rId24"/>
    <p:sldId id="285" r:id="rId25"/>
    <p:sldId id="284" r:id="rId26"/>
    <p:sldId id="348" r:id="rId27"/>
    <p:sldId id="349" r:id="rId28"/>
    <p:sldId id="289" r:id="rId29"/>
    <p:sldId id="350" r:id="rId30"/>
    <p:sldId id="303" r:id="rId31"/>
    <p:sldId id="351" r:id="rId32"/>
    <p:sldId id="352" r:id="rId33"/>
    <p:sldId id="306" r:id="rId34"/>
    <p:sldId id="353" r:id="rId35"/>
    <p:sldId id="354" r:id="rId36"/>
    <p:sldId id="309" r:id="rId37"/>
    <p:sldId id="310" r:id="rId38"/>
    <p:sldId id="311" r:id="rId39"/>
    <p:sldId id="312" r:id="rId40"/>
    <p:sldId id="313" r:id="rId41"/>
    <p:sldId id="314" r:id="rId42"/>
    <p:sldId id="355" r:id="rId43"/>
    <p:sldId id="316" r:id="rId44"/>
    <p:sldId id="356" r:id="rId45"/>
    <p:sldId id="357" r:id="rId46"/>
    <p:sldId id="358" r:id="rId47"/>
    <p:sldId id="320" r:id="rId48"/>
    <p:sldId id="359" r:id="rId49"/>
    <p:sldId id="361" r:id="rId50"/>
    <p:sldId id="362" r:id="rId51"/>
    <p:sldId id="363" r:id="rId52"/>
    <p:sldId id="325" r:id="rId53"/>
    <p:sldId id="326" r:id="rId54"/>
    <p:sldId id="327" r:id="rId55"/>
    <p:sldId id="328" r:id="rId56"/>
    <p:sldId id="329" r:id="rId57"/>
    <p:sldId id="330" r:id="rId58"/>
    <p:sldId id="331" r:id="rId59"/>
    <p:sldId id="364" r:id="rId60"/>
    <p:sldId id="365" r:id="rId61"/>
    <p:sldId id="334"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E6F933-5E03-5E2E-589E-9371861FFE91}" name="Beverly Girard" initials="BG" userId="9acb544c2a469f84" providerId="Windows Live"/>
  <p188:author id="{67798C58-A915-684C-554B-9473525953FF}" name="Stansfield, Katelynn (DOE)" initials="S(" userId="S::katelynn.stansfield@doe.virginia.gov::64535879-2e52-4a64-8998-7b65b0cf71cb" providerId="AD"/>
  <p188:author id="{F93C7276-CAB9-20C7-72AE-F39B146F58B8}" name="Ursula Saqui" initials="US" userId="750cff80b4cabb2c" providerId="Windows Live"/>
  <p188:author id="{A9A6CC78-8FC5-8081-D873-C037116D177E}" name="ursula" initials="ur" userId="S::ursula_chefcyndie.com#ext#@covgov.onmicrosoft.com::7f6e07b5-2cb3-4224-8342-6ec1ae5ea9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576E"/>
    <a:srgbClr val="F08F49"/>
    <a:srgbClr val="8CCCCC"/>
    <a:srgbClr val="ED5A43"/>
    <a:srgbClr val="EDA675"/>
    <a:srgbClr val="4A646F"/>
    <a:srgbClr val="8CCC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64" autoAdjust="0"/>
    <p:restoredTop sz="52058" autoAdjust="0"/>
  </p:normalViewPr>
  <p:slideViewPr>
    <p:cSldViewPr snapToGrid="0">
      <p:cViewPr varScale="1">
        <p:scale>
          <a:sx n="57" d="100"/>
          <a:sy n="57" d="100"/>
        </p:scale>
        <p:origin x="2334" y="78"/>
      </p:cViewPr>
      <p:guideLst/>
    </p:cSldViewPr>
  </p:slideViewPr>
  <p:outlineViewPr>
    <p:cViewPr>
      <p:scale>
        <a:sx n="33" d="100"/>
        <a:sy n="33" d="100"/>
      </p:scale>
      <p:origin x="0" y="-327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24B135-C83A-4F71-A99B-69612498B560}" type="datetimeFigureOut">
              <a:rPr lang="en-US" smtClean="0"/>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C34083-0FCC-4AFA-A7BA-38AB1B34D600}" type="slidenum">
              <a:rPr lang="en-US" smtClean="0"/>
              <a:t>‹#›</a:t>
            </a:fld>
            <a:endParaRPr lang="en-US"/>
          </a:p>
        </p:txBody>
      </p:sp>
    </p:spTree>
    <p:extLst>
      <p:ext uri="{BB962C8B-B14F-4D97-AF65-F5344CB8AC3E}">
        <p14:creationId xmlns:p14="http://schemas.microsoft.com/office/powerpoint/2010/main" val="175593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  Record webinar!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 to today's webinar, Taste Testing and Promotional Activities. My name is Dr. Ursula </a:t>
            </a:r>
            <a:r>
              <a:rPr lang="en-US" dirty="0" err="1">
                <a:latin typeface="Arial" panose="020B0604020202020204" pitchFamily="34" charset="0"/>
                <a:cs typeface="Arial" panose="020B0604020202020204" pitchFamily="34" charset="0"/>
              </a:rPr>
              <a:t>Saqui</a:t>
            </a:r>
            <a:r>
              <a:rPr lang="en-US" dirty="0">
                <a:latin typeface="Arial" panose="020B0604020202020204" pitchFamily="34" charset="0"/>
                <a:cs typeface="Arial" panose="020B0604020202020204" pitchFamily="34" charset="0"/>
              </a:rPr>
              <a:t> and presenting with me today is Dr. Beverly Girard.</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3C34083-0FCC-4AFA-A7BA-38AB1B34D600}" type="slidenum">
              <a:rPr lang="en-US" smtClean="0"/>
              <a:t>1</a:t>
            </a:fld>
            <a:endParaRPr lang="en-US"/>
          </a:p>
        </p:txBody>
      </p:sp>
    </p:spTree>
    <p:extLst>
      <p:ext uri="{BB962C8B-B14F-4D97-AF65-F5344CB8AC3E}">
        <p14:creationId xmlns:p14="http://schemas.microsoft.com/office/powerpoint/2010/main" val="3808104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Remember that as we go through today’s webinar, the chat box is open for any questions and comments. We enjoy hearing from everyone and can learn a lot from each other. Please feel free to comment and ask questions in the chat anytime! We will monitor it together throughout this hour.</a:t>
            </a:r>
          </a:p>
        </p:txBody>
      </p:sp>
      <p:sp>
        <p:nvSpPr>
          <p:cNvPr id="4" name="Slide Number Placeholder 3"/>
          <p:cNvSpPr>
            <a:spLocks noGrp="1"/>
          </p:cNvSpPr>
          <p:nvPr>
            <p:ph type="sldNum" sz="quarter" idx="5"/>
          </p:nvPr>
        </p:nvSpPr>
        <p:spPr/>
        <p:txBody>
          <a:bodyPr/>
          <a:lstStyle/>
          <a:p>
            <a:fld id="{D3C34083-0FCC-4AFA-A7BA-38AB1B34D600}" type="slidenum">
              <a:rPr lang="en-US" smtClean="0"/>
              <a:t>3</a:t>
            </a:fld>
            <a:endParaRPr lang="en-US"/>
          </a:p>
        </p:txBody>
      </p:sp>
    </p:spTree>
    <p:extLst>
      <p:ext uri="{BB962C8B-B14F-4D97-AF65-F5344CB8AC3E}">
        <p14:creationId xmlns:p14="http://schemas.microsoft.com/office/powerpoint/2010/main" val="3086906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a:t>
            </a:r>
            <a:r>
              <a:rPr lang="en-US" b="0" dirty="0">
                <a:latin typeface="Arial" panose="020B0604020202020204" pitchFamily="34" charset="0"/>
                <a:cs typeface="Arial" panose="020B0604020202020204" pitchFamily="34" charset="0"/>
              </a:rPr>
              <a:t>review today’s </a:t>
            </a:r>
            <a:r>
              <a:rPr lang="en-US" dirty="0">
                <a:latin typeface="Arial" panose="020B0604020202020204" pitchFamily="34" charset="0"/>
                <a:cs typeface="Arial" panose="020B0604020202020204" pitchFamily="34" charset="0"/>
              </a:rPr>
              <a:t>objectives.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p:txBody>
      </p:sp>
      <p:sp>
        <p:nvSpPr>
          <p:cNvPr id="4" name="Slide Number Placeholder 3"/>
          <p:cNvSpPr>
            <a:spLocks noGrp="1"/>
          </p:cNvSpPr>
          <p:nvPr>
            <p:ph type="sldNum" sz="quarter" idx="5"/>
          </p:nvPr>
        </p:nvSpPr>
        <p:spPr/>
        <p:txBody>
          <a:bodyPr/>
          <a:lstStyle/>
          <a:p>
            <a:fld id="{D3C34083-0FCC-4AFA-A7BA-38AB1B34D600}" type="slidenum">
              <a:rPr lang="en-US" smtClean="0"/>
              <a:t>4</a:t>
            </a:fld>
            <a:endParaRPr lang="en-US"/>
          </a:p>
        </p:txBody>
      </p:sp>
    </p:spTree>
    <p:extLst>
      <p:ext uri="{BB962C8B-B14F-4D97-AF65-F5344CB8AC3E}">
        <p14:creationId xmlns:p14="http://schemas.microsoft.com/office/powerpoint/2010/main" val="4014554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professional standards learning codes.</a:t>
            </a:r>
          </a:p>
        </p:txBody>
      </p:sp>
      <p:sp>
        <p:nvSpPr>
          <p:cNvPr id="4" name="Slide Number Placeholder 3"/>
          <p:cNvSpPr>
            <a:spLocks noGrp="1"/>
          </p:cNvSpPr>
          <p:nvPr>
            <p:ph type="sldNum" sz="quarter" idx="5"/>
          </p:nvPr>
        </p:nvSpPr>
        <p:spPr/>
        <p:txBody>
          <a:bodyPr/>
          <a:lstStyle/>
          <a:p>
            <a:fld id="{D3C34083-0FCC-4AFA-A7BA-38AB1B34D600}" type="slidenum">
              <a:rPr lang="en-US" smtClean="0"/>
              <a:t>5</a:t>
            </a:fld>
            <a:endParaRPr lang="en-US"/>
          </a:p>
        </p:txBody>
      </p:sp>
    </p:spTree>
    <p:extLst>
      <p:ext uri="{BB962C8B-B14F-4D97-AF65-F5344CB8AC3E}">
        <p14:creationId xmlns:p14="http://schemas.microsoft.com/office/powerpoint/2010/main" val="1624847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Taste testing is a broad term describing several activities school nutrition programs conduct with menu items and foods. Today, we will walk through the process used by the </a:t>
            </a:r>
            <a:r>
              <a:rPr lang="en-US" dirty="0" err="1">
                <a:latin typeface="Arial" panose="020B0604020202020204" pitchFamily="34" charset="0"/>
                <a:cs typeface="Arial" panose="020B0604020202020204" pitchFamily="34" charset="0"/>
              </a:rPr>
              <a:t>Virigina</a:t>
            </a:r>
            <a:r>
              <a:rPr lang="en-US" dirty="0">
                <a:latin typeface="Arial" panose="020B0604020202020204" pitchFamily="34" charset="0"/>
                <a:cs typeface="Arial" panose="020B0604020202020204" pitchFamily="34" charset="0"/>
              </a:rPr>
              <a:t> Department of Education, Office of School and Community Nutrition Programs, which includes deciding on your objectives, choosing the appropriate testing method, conducting the taste testing process, and using the data you’ve collected.</a:t>
            </a:r>
          </a:p>
        </p:txBody>
      </p:sp>
      <p:sp>
        <p:nvSpPr>
          <p:cNvPr id="4" name="Slide Number Placeholder 3"/>
          <p:cNvSpPr>
            <a:spLocks noGrp="1"/>
          </p:cNvSpPr>
          <p:nvPr>
            <p:ph type="sldNum" sz="quarter" idx="5"/>
          </p:nvPr>
        </p:nvSpPr>
        <p:spPr/>
        <p:txBody>
          <a:bodyPr/>
          <a:lstStyle/>
          <a:p>
            <a:fld id="{D3C34083-0FCC-4AFA-A7BA-38AB1B34D600}" type="slidenum">
              <a:rPr lang="en-US" smtClean="0"/>
              <a:t>6</a:t>
            </a:fld>
            <a:endParaRPr lang="en-US"/>
          </a:p>
        </p:txBody>
      </p:sp>
    </p:spTree>
    <p:extLst>
      <p:ext uri="{BB962C8B-B14F-4D97-AF65-F5344CB8AC3E}">
        <p14:creationId xmlns:p14="http://schemas.microsoft.com/office/powerpoint/2010/main" val="85838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Run poll via Zoom. Review responses.</a:t>
            </a:r>
          </a:p>
        </p:txBody>
      </p:sp>
      <p:sp>
        <p:nvSpPr>
          <p:cNvPr id="4" name="Slide Number Placeholder 3"/>
          <p:cNvSpPr>
            <a:spLocks noGrp="1"/>
          </p:cNvSpPr>
          <p:nvPr>
            <p:ph type="sldNum" sz="quarter" idx="5"/>
          </p:nvPr>
        </p:nvSpPr>
        <p:spPr/>
        <p:txBody>
          <a:bodyPr/>
          <a:lstStyle/>
          <a:p>
            <a:fld id="{D3C34083-0FCC-4AFA-A7BA-38AB1B34D600}" type="slidenum">
              <a:rPr lang="en-US" smtClean="0"/>
              <a:t>7</a:t>
            </a:fld>
            <a:endParaRPr lang="en-US"/>
          </a:p>
        </p:txBody>
      </p:sp>
    </p:spTree>
    <p:extLst>
      <p:ext uri="{BB962C8B-B14F-4D97-AF65-F5344CB8AC3E}">
        <p14:creationId xmlns:p14="http://schemas.microsoft.com/office/powerpoint/2010/main" val="1855799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I’ve seen school nutrition programs use three different types of taste-testing. One, they use samples to get students to interact with new food and perhaps increase the consumption of that food. Two, they use samples to increase awareness and educate students about new items. Or three, they have students sample a new recipe and gather their feedback to revise the recipe.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What’s the difference between the three? While all three activities involve students tasting food, the first two are promotional, while the last is a formal process that guides recipe development. Formal taste testing encompasses all three objectives as students naturally interact with and become more familiar with new menu items and foods through the testing process.</a:t>
            </a:r>
          </a:p>
        </p:txBody>
      </p:sp>
      <p:sp>
        <p:nvSpPr>
          <p:cNvPr id="4" name="Slide Number Placeholder 3"/>
          <p:cNvSpPr>
            <a:spLocks noGrp="1"/>
          </p:cNvSpPr>
          <p:nvPr>
            <p:ph type="sldNum" sz="quarter" idx="5"/>
          </p:nvPr>
        </p:nvSpPr>
        <p:spPr/>
        <p:txBody>
          <a:bodyPr/>
          <a:lstStyle/>
          <a:p>
            <a:fld id="{D3C34083-0FCC-4AFA-A7BA-38AB1B34D600}" type="slidenum">
              <a:rPr lang="en-US" smtClean="0"/>
              <a:t>8</a:t>
            </a:fld>
            <a:endParaRPr lang="en-US"/>
          </a:p>
        </p:txBody>
      </p:sp>
    </p:spTree>
    <p:extLst>
      <p:ext uri="{BB962C8B-B14F-4D97-AF65-F5344CB8AC3E}">
        <p14:creationId xmlns:p14="http://schemas.microsoft.com/office/powerpoint/2010/main" val="3121770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Now, you choose how to set up your taste testing based on your objective.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promotional taste testing, USDA and other states have online resources to help you plan these events, which are focused more on student interaction with and education about the menu item. Student feedback during these events is usually informal. For example, students have a ticket and place it in a “liked it” or “didn’t like it” jar. They may get a sticker acknowledging them as an “official taste tester,” or there may be other fun giveaways. While these taste tests give you data on how many students chose the menu item, these events do not give you specific feedback to revise recipes.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are certain things to do for formal taste testing to ensure the student feedback helps you revise the recipe. From this point on, we will discuss taste testing used to revise a recipe. It is a structured process that requires planning and a certain number of student testers. You will collect data to be analyzed and used to revise the recipe. </a:t>
            </a:r>
          </a:p>
        </p:txBody>
      </p:sp>
      <p:sp>
        <p:nvSpPr>
          <p:cNvPr id="4" name="Slide Number Placeholder 3"/>
          <p:cNvSpPr>
            <a:spLocks noGrp="1"/>
          </p:cNvSpPr>
          <p:nvPr>
            <p:ph type="sldNum" sz="quarter" idx="5"/>
          </p:nvPr>
        </p:nvSpPr>
        <p:spPr/>
        <p:txBody>
          <a:bodyPr/>
          <a:lstStyle/>
          <a:p>
            <a:fld id="{D3C34083-0FCC-4AFA-A7BA-38AB1B34D600}" type="slidenum">
              <a:rPr lang="en-US" smtClean="0"/>
              <a:t>9</a:t>
            </a:fld>
            <a:endParaRPr lang="en-US"/>
          </a:p>
        </p:txBody>
      </p:sp>
    </p:spTree>
    <p:extLst>
      <p:ext uri="{BB962C8B-B14F-4D97-AF65-F5344CB8AC3E}">
        <p14:creationId xmlns:p14="http://schemas.microsoft.com/office/powerpoint/2010/main" val="1414077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For the VDOE-SCNP recipe development projects, you'll want to:</a:t>
            </a:r>
          </a:p>
          <a:p>
            <a:pPr marL="171450" indent="-171450">
              <a:buFont typeface="Arial"/>
              <a:buChar char="•"/>
            </a:pPr>
            <a:r>
              <a:rPr lang="en-US" dirty="0">
                <a:latin typeface="Arial" panose="020B0604020202020204" pitchFamily="34" charset="0"/>
                <a:cs typeface="Arial" panose="020B0604020202020204" pitchFamily="34" charset="0"/>
              </a:rPr>
              <a:t>Understand the parameters for taste testing</a:t>
            </a:r>
          </a:p>
          <a:p>
            <a:pPr marL="171450" indent="-171450">
              <a:buFont typeface="Arial"/>
              <a:buChar char="•"/>
            </a:pPr>
            <a:r>
              <a:rPr lang="en-US" dirty="0">
                <a:latin typeface="Arial" panose="020B0604020202020204" pitchFamily="34" charset="0"/>
                <a:cs typeface="Arial" panose="020B0604020202020204" pitchFamily="34" charset="0"/>
              </a:rPr>
              <a:t>Set an approval rating aligned with project requirements</a:t>
            </a:r>
          </a:p>
          <a:p>
            <a:pPr marL="171450" indent="-171450">
              <a:buFont typeface="Arial"/>
              <a:buChar char="•"/>
            </a:pPr>
            <a:r>
              <a:rPr lang="en-US" dirty="0">
                <a:latin typeface="Arial" panose="020B0604020202020204" pitchFamily="34" charset="0"/>
                <a:cs typeface="Arial" panose="020B0604020202020204" pitchFamily="34" charset="0"/>
              </a:rPr>
              <a:t>Ensure the stated number of students participate in the process.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may also be grant requirements about the number of students participating or approval rating. Even if you are not under a grant, you’ll want to use a benchmark for designating a recipe as successful with students. The Office of School and Community Nutrition Programs uses an approval rating of 70% for formal taste testing.</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our example today, we will use a 70% approval rating.</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3C34083-0FCC-4AFA-A7BA-38AB1B34D600}" type="slidenum">
              <a:rPr lang="en-US" smtClean="0"/>
              <a:t>10</a:t>
            </a:fld>
            <a:endParaRPr lang="en-US"/>
          </a:p>
        </p:txBody>
      </p:sp>
    </p:spTree>
    <p:extLst>
      <p:ext uri="{BB962C8B-B14F-4D97-AF65-F5344CB8AC3E}">
        <p14:creationId xmlns:p14="http://schemas.microsoft.com/office/powerpoint/2010/main" val="2790934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These are the general phases of the taste-testing procedure: test the recipe with the nutrition staff, test the recipe with the students, and then accept the recipe.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However, at each point, you may need to come back to a previous phase for adjustments and re-testing. Let’s go through each phase.</a:t>
            </a:r>
          </a:p>
        </p:txBody>
      </p:sp>
      <p:sp>
        <p:nvSpPr>
          <p:cNvPr id="4" name="Slide Number Placeholder 3"/>
          <p:cNvSpPr>
            <a:spLocks noGrp="1"/>
          </p:cNvSpPr>
          <p:nvPr>
            <p:ph type="sldNum" sz="quarter" idx="5"/>
          </p:nvPr>
        </p:nvSpPr>
        <p:spPr/>
        <p:txBody>
          <a:bodyPr/>
          <a:lstStyle/>
          <a:p>
            <a:fld id="{D3C34083-0FCC-4AFA-A7BA-38AB1B34D600}" type="slidenum">
              <a:rPr lang="en-US" smtClean="0"/>
              <a:t>11</a:t>
            </a:fld>
            <a:endParaRPr lang="en-US"/>
          </a:p>
        </p:txBody>
      </p:sp>
    </p:spTree>
    <p:extLst>
      <p:ext uri="{BB962C8B-B14F-4D97-AF65-F5344CB8AC3E}">
        <p14:creationId xmlns:p14="http://schemas.microsoft.com/office/powerpoint/2010/main" val="1119024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Nutrition staff taste-testing</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Prior to taste testing, you'll identify the recipe, source and confirm ingredients, write and review the recipe in detail, and prepare it in a small-batch quantity (less than 25 servings) to verify its yield.</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This is a qualitative testing method, meaning the focus is not on collecting ratings as you will do with formal taste testing with the students.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Instead, you are looking for data on the quality and characteristics of the recipes as expressed in words, which gives you more information to make any needed adjustments.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This phase is done first with the recipe development team before going out to the students with the recipe since you want to ensure the recipe is at its best before trying to obtain that 70% approval rating. We also know from experience that if the nutrition staff does not like the recipe, students may pick up on this.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recipe should be served as it will be served to the students.</a:t>
            </a:r>
          </a:p>
          <a:p>
            <a:pPr marL="171450" indent="-171450">
              <a:buFont typeface="Arial" panose="020B0604020202020204" pitchFamily="34" charset="0"/>
              <a:buChar char="•"/>
              <a:defRPr/>
            </a:pPr>
            <a:r>
              <a:rPr lang="en-US" dirty="0">
                <a:latin typeface="Arial" panose="020B0604020202020204" pitchFamily="34" charset="0"/>
                <a:cs typeface="Arial" panose="020B0604020202020204" pitchFamily="34" charset="0"/>
              </a:rPr>
              <a:t>The testers can answer the questions on the staff recipe evaluation checklist.</a:t>
            </a:r>
          </a:p>
        </p:txBody>
      </p:sp>
      <p:sp>
        <p:nvSpPr>
          <p:cNvPr id="4" name="Slide Number Placeholder 3"/>
          <p:cNvSpPr>
            <a:spLocks noGrp="1"/>
          </p:cNvSpPr>
          <p:nvPr>
            <p:ph type="sldNum" sz="quarter" idx="5"/>
          </p:nvPr>
        </p:nvSpPr>
        <p:spPr/>
        <p:txBody>
          <a:bodyPr/>
          <a:lstStyle/>
          <a:p>
            <a:fld id="{D3C34083-0FCC-4AFA-A7BA-38AB1B34D600}" type="slidenum">
              <a:rPr lang="en-US" smtClean="0"/>
              <a:t>12</a:t>
            </a:fld>
            <a:endParaRPr lang="en-US"/>
          </a:p>
        </p:txBody>
      </p:sp>
    </p:spTree>
    <p:extLst>
      <p:ext uri="{BB962C8B-B14F-4D97-AF65-F5344CB8AC3E}">
        <p14:creationId xmlns:p14="http://schemas.microsoft.com/office/powerpoint/2010/main" val="2058272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You’ll want the nutrition staff to comment on the visual appeal, taste, texture, and smell. These questions are included as a handout that is optional to use.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Not only do these questions help you evaluate the recipe for any needed adjustments, but they also give you the language you can use when you go to market this recipe to your taste-testing student group. For example, if the team agrees that the recipe has a mellow, fruity flavor, then these are the words and phrases you can use to describe the recipe to the students.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last question regarding whether the students will like the recipe you want to interpret with caution. While it’s essential to consider if the students will enjoy the recipe, our case studies show that the nutrition staff has assumed that students would not like a recipe (for example, it was too spicy), but then the students liked it very much.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When most or all of the team agrees that the recipe is satisfactory in appearance, taste, texture, and aroma, you can move on to student taste-testing.</a:t>
            </a:r>
          </a:p>
          <a:p>
            <a:r>
              <a:rPr lang="en-US" dirty="0">
                <a:latin typeface="Arial" panose="020B0604020202020204" pitchFamily="34" charset="0"/>
                <a:cs typeface="Arial" panose="020B0604020202020204" pitchFamily="34" charset="0"/>
              </a:rPr>
              <a:t>The recipe should be revised and re-evaluated if there are disagreements or concerns.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New recipe standardization is not a linear process! Going back and forth between standardization, testing, revision, and then back to testing is normal and part of the process. The key is to get the recipe in the best shape possible before it goes out to the students.</a:t>
            </a:r>
          </a:p>
        </p:txBody>
      </p:sp>
      <p:sp>
        <p:nvSpPr>
          <p:cNvPr id="4" name="Slide Number Placeholder 3"/>
          <p:cNvSpPr>
            <a:spLocks noGrp="1"/>
          </p:cNvSpPr>
          <p:nvPr>
            <p:ph type="sldNum" sz="quarter" idx="5"/>
          </p:nvPr>
        </p:nvSpPr>
        <p:spPr/>
        <p:txBody>
          <a:bodyPr/>
          <a:lstStyle/>
          <a:p>
            <a:fld id="{D3C34083-0FCC-4AFA-A7BA-38AB1B34D600}" type="slidenum">
              <a:rPr lang="en-US" smtClean="0"/>
              <a:t>13</a:t>
            </a:fld>
            <a:endParaRPr lang="en-US"/>
          </a:p>
        </p:txBody>
      </p:sp>
    </p:spTree>
    <p:extLst>
      <p:ext uri="{BB962C8B-B14F-4D97-AF65-F5344CB8AC3E}">
        <p14:creationId xmlns:p14="http://schemas.microsoft.com/office/powerpoint/2010/main" val="1745852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 VDOE-SCNP's process is to conduct informal testing with students and/or staff and tweak the recipe according to initial results and staff and student feedback. Informal testing is done with less than 50 servings per test and no formal ballots are required. Informal taste testing is also used to solidify the recipe concept, confirm the ingredients and preparation methods, and reconfirm yield.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 a trial run with staff to ensure everyone knows their roles and responsibilities and the process is clear.</a:t>
            </a:r>
          </a:p>
        </p:txBody>
      </p:sp>
      <p:sp>
        <p:nvSpPr>
          <p:cNvPr id="4" name="Slide Number Placeholder 3"/>
          <p:cNvSpPr>
            <a:spLocks noGrp="1"/>
          </p:cNvSpPr>
          <p:nvPr>
            <p:ph type="sldNum" sz="quarter" idx="5"/>
          </p:nvPr>
        </p:nvSpPr>
        <p:spPr/>
        <p:txBody>
          <a:bodyPr/>
          <a:lstStyle/>
          <a:p>
            <a:fld id="{D3C34083-0FCC-4AFA-A7BA-38AB1B34D600}" type="slidenum">
              <a:rPr lang="en-US" smtClean="0"/>
              <a:t>14</a:t>
            </a:fld>
            <a:endParaRPr lang="en-US"/>
          </a:p>
        </p:txBody>
      </p:sp>
    </p:spTree>
    <p:extLst>
      <p:ext uri="{BB962C8B-B14F-4D97-AF65-F5344CB8AC3E}">
        <p14:creationId xmlns:p14="http://schemas.microsoft.com/office/powerpoint/2010/main" val="2697198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Formal testing with students is done only after the recipe development team has evaluated and given it passing marks and the informal testing phase has been completed. </a:t>
            </a:r>
          </a:p>
          <a:p>
            <a:pPr marL="171450" indent="-171450">
              <a:buFont typeface="Arial"/>
              <a:buChar char="•"/>
            </a:pPr>
            <a:r>
              <a:rPr lang="en-US" dirty="0">
                <a:latin typeface="Arial" panose="020B0604020202020204" pitchFamily="34" charset="0"/>
                <a:cs typeface="Arial" panose="020B0604020202020204" pitchFamily="34" charset="0"/>
              </a:rPr>
              <a:t>Conduct up to 3 tests with at least 50+ students per test, presenting the recipe as it will be typically served. </a:t>
            </a:r>
          </a:p>
          <a:p>
            <a:pPr marL="171450" indent="-171450">
              <a:buFont typeface="Arial"/>
              <a:buChar char="•"/>
            </a:pPr>
            <a:r>
              <a:rPr lang="en-US" dirty="0">
                <a:latin typeface="Arial" panose="020B0604020202020204" pitchFamily="34" charset="0"/>
                <a:cs typeface="Arial" panose="020B0604020202020204" pitchFamily="34" charset="0"/>
              </a:rPr>
              <a:t>Teachers and other staff should not complete ballots for formal student taste testing to avoid bias.</a:t>
            </a:r>
          </a:p>
          <a:p>
            <a:pPr marL="171450" indent="-171450">
              <a:buFont typeface="Arial"/>
              <a:buChar char="•"/>
            </a:pPr>
            <a:r>
              <a:rPr lang="en-US" dirty="0">
                <a:latin typeface="Arial" panose="020B0604020202020204" pitchFamily="34" charset="0"/>
                <a:cs typeface="Arial" panose="020B0604020202020204" pitchFamily="34" charset="0"/>
              </a:rPr>
              <a:t>Formal ballots are used.</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US" dirty="0">
                <a:latin typeface="Arial" panose="020B0604020202020204" pitchFamily="34" charset="0"/>
                <a:cs typeface="Arial" panose="020B0604020202020204" pitchFamily="34" charset="0"/>
              </a:rPr>
              <a:t>Tweak recipe as needed based on student and staff feedback until a minimum of 70 percent of students tested indicate they want the recipe on the school menu</a:t>
            </a:r>
          </a:p>
          <a:p>
            <a:pPr marL="171450" indent="-171450">
              <a:buFont typeface="Arial"/>
              <a:buChar char="•"/>
            </a:pPr>
            <a:r>
              <a:rPr lang="en-US" dirty="0">
                <a:latin typeface="Arial" panose="020B0604020202020204" pitchFamily="34" charset="0"/>
                <a:cs typeface="Arial" panose="020B0604020202020204" pitchFamily="34" charset="0"/>
              </a:rPr>
              <a:t>If by the third formal test the minimum acceptance rate is not reached, return to the recipe concept development phase to rework the recipe or develop a new recipe concept</a:t>
            </a:r>
          </a:p>
          <a:p>
            <a:pPr marL="171450" indent="-171450">
              <a:buFont typeface="Arial"/>
              <a:buChar char="•"/>
            </a:pPr>
            <a:r>
              <a:rPr lang="en-US" dirty="0">
                <a:latin typeface="Arial" panose="020B0604020202020204" pitchFamily="34" charset="0"/>
                <a:cs typeface="Arial" panose="020B0604020202020204" pitchFamily="34" charset="0"/>
              </a:rPr>
              <a:t>Once desired student acceptance rate is achieved, produce the recipe at least two more times to ensure consistent yield and results for standardization</a:t>
            </a:r>
          </a:p>
          <a:p>
            <a:pPr marL="171450" indent="-171450">
              <a:buFont typeface="Arial"/>
              <a:buChar char="•"/>
            </a:pPr>
            <a:r>
              <a:rPr lang="en-US" dirty="0">
                <a:latin typeface="Arial" panose="020B0604020202020204" pitchFamily="34" charset="0"/>
                <a:cs typeface="Arial" panose="020B0604020202020204" pitchFamily="34" charset="0"/>
              </a:rPr>
              <a:t>Testing with students requires pre-planning and gathering the necessary support. You will need enough support to recruit students and facilitate the taste testing (e.g., queue up the students, do the taste testing, and refill the samples).</a:t>
            </a:r>
          </a:p>
          <a:p>
            <a:pPr marL="171450" indent="-171450">
              <a:buFont typeface="Arial"/>
              <a:buChar char="•"/>
            </a:pPr>
            <a:r>
              <a:rPr lang="en-US" dirty="0">
                <a:latin typeface="Arial" panose="020B0604020202020204" pitchFamily="34" charset="0"/>
                <a:cs typeface="Arial" panose="020B0604020202020204" pitchFamily="34" charset="0"/>
              </a:rPr>
              <a:t>To increase the likelihood of achieving the 70% approval rating, the recipe needs to be quality, and the taste-testing procedure must also be consistent, clear, and informative.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 a trial run with staff to ensure everyone knows their roles and responsibilities and the process is clear.</a:t>
            </a:r>
          </a:p>
        </p:txBody>
      </p:sp>
      <p:sp>
        <p:nvSpPr>
          <p:cNvPr id="4" name="Slide Number Placeholder 3"/>
          <p:cNvSpPr>
            <a:spLocks noGrp="1"/>
          </p:cNvSpPr>
          <p:nvPr>
            <p:ph type="sldNum" sz="quarter" idx="5"/>
          </p:nvPr>
        </p:nvSpPr>
        <p:spPr/>
        <p:txBody>
          <a:bodyPr/>
          <a:lstStyle/>
          <a:p>
            <a:fld id="{D3C34083-0FCC-4AFA-A7BA-38AB1B34D600}" type="slidenum">
              <a:rPr lang="en-US" smtClean="0"/>
              <a:t>15</a:t>
            </a:fld>
            <a:endParaRPr lang="en-US"/>
          </a:p>
        </p:txBody>
      </p:sp>
    </p:spTree>
    <p:extLst>
      <p:ext uri="{BB962C8B-B14F-4D97-AF65-F5344CB8AC3E}">
        <p14:creationId xmlns:p14="http://schemas.microsoft.com/office/powerpoint/2010/main" val="11544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Consistency is the key to the process of taste-testing. The same procedure must be followed for each recipe so that you confidently know that the ratings are based on the different recipes and not on differences in the process. You follow this concept every time you make a recipe. You make it the same way each time to be standardized and yield the exact servings. And you avoid things that could potentially contaminate the recipe.</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Here’s an example of how inconsistency in the procedure may affect the evaluation ratings. For recipe 1, you have a station where students learn about the recipe’s different ingredients and from where those ingredients are sourced. The students rate this recipe very highly.  For recipe 2, you are short on support and cannot provide a station that gives the students any information on the recipe. Instead, they go straight to taste testing and then evaluation. This recipe is rated significantly lower than the first. Because the procedure was changed, you don’t know if the students really didn’t like recipe 2 as much or if the testing environment altered their perception and, therefore, the ratings of recipe 2.</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3C34083-0FCC-4AFA-A7BA-38AB1B34D600}" type="slidenum">
              <a:rPr lang="en-US" smtClean="0"/>
              <a:t>16</a:t>
            </a:fld>
            <a:endParaRPr lang="en-US"/>
          </a:p>
        </p:txBody>
      </p:sp>
    </p:spTree>
    <p:extLst>
      <p:ext uri="{BB962C8B-B14F-4D97-AF65-F5344CB8AC3E}">
        <p14:creationId xmlns:p14="http://schemas.microsoft.com/office/powerpoint/2010/main" val="244227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To maintain consistency and make the information and process clear to students, consider setting up the taste-testing in stations that align with the defined phases. You want to avoid overwhelming the student with information, tasting, and then evaluation, all in one place. Also, peer influence can impact ratings!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Let’s look at each phase in more detail.</a:t>
            </a:r>
          </a:p>
        </p:txBody>
      </p:sp>
      <p:sp>
        <p:nvSpPr>
          <p:cNvPr id="4" name="Slide Number Placeholder 3"/>
          <p:cNvSpPr>
            <a:spLocks noGrp="1"/>
          </p:cNvSpPr>
          <p:nvPr>
            <p:ph type="sldNum" sz="quarter" idx="5"/>
          </p:nvPr>
        </p:nvSpPr>
        <p:spPr/>
        <p:txBody>
          <a:bodyPr/>
          <a:lstStyle/>
          <a:p>
            <a:fld id="{D3C34083-0FCC-4AFA-A7BA-38AB1B34D600}" type="slidenum">
              <a:rPr lang="en-US" smtClean="0"/>
              <a:t>17</a:t>
            </a:fld>
            <a:endParaRPr lang="en-US"/>
          </a:p>
        </p:txBody>
      </p:sp>
    </p:spTree>
    <p:extLst>
      <p:ext uri="{BB962C8B-B14F-4D97-AF65-F5344CB8AC3E}">
        <p14:creationId xmlns:p14="http://schemas.microsoft.com/office/powerpoint/2010/main" val="84375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Here are some ideas to inform and educate the students on the recipe.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Tell them why a new recipe was developed</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Identify the different ingredients that make up the recipe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Describe how it was prepared</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Tell the students what nutrients the ingredients provide and how they help the body</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Show where the local ingredients are grown on a state or county map</a:t>
            </a:r>
          </a:p>
          <a:p>
            <a:r>
              <a:rPr lang="en-US" dirty="0">
                <a:latin typeface="Arial" panose="020B0604020202020204" pitchFamily="34" charset="0"/>
                <a:cs typeface="Arial" panose="020B0604020202020204" pitchFamily="34" charset="0"/>
              </a:rPr>
              <a:t>Keep this phase based on factual information and avoid biasing the student. For example, avoid saying, “You’re really going to love this new entree we created,” instead, say something such as, “This new entrée is made from tomatoes grown by a local farmer.”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Write a script for your support team so everyone says the same thing each time. </a:t>
            </a:r>
          </a:p>
          <a:p>
            <a:r>
              <a:rPr lang="en-US" dirty="0">
                <a:latin typeface="Arial" panose="020B0604020202020204" pitchFamily="34" charset="0"/>
                <a:cs typeface="Arial" panose="020B0604020202020204" pitchFamily="34" charset="0"/>
              </a:rPr>
              <a:t>Color graphics and presentation material will grab the attention of the students.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Now, the student moves on to taste-testing.</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3C34083-0FCC-4AFA-A7BA-38AB1B34D600}" type="slidenum">
              <a:rPr lang="en-US" smtClean="0"/>
              <a:t>18</a:t>
            </a:fld>
            <a:endParaRPr lang="en-US"/>
          </a:p>
        </p:txBody>
      </p:sp>
    </p:spTree>
    <p:extLst>
      <p:ext uri="{BB962C8B-B14F-4D97-AF65-F5344CB8AC3E}">
        <p14:creationId xmlns:p14="http://schemas.microsoft.com/office/powerpoint/2010/main" val="351463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Formal taste testing should mimic how the recipe would be served if offered as a menu item, including the time of day and how it would be served.</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person providing the sample should give the student the sample and tell them what they are tasting. However, they should avoid biasing the student. For example, they should avoid saying things such as, “Isn’t that sweet flavor great?” </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Keep the introduction simple: </a:t>
            </a:r>
            <a:r>
              <a:rPr lang="en-US" i="1" dirty="0">
                <a:latin typeface="Arial" panose="020B0604020202020204" pitchFamily="34" charset="0"/>
                <a:cs typeface="Arial" panose="020B0604020202020204" pitchFamily="34" charset="0"/>
              </a:rPr>
              <a:t>Hi, we are making new recipes for [mealtime], and we want to know how they taste to you.</a:t>
            </a:r>
          </a:p>
          <a:p>
            <a:pPr marL="171450" indent="-171450">
              <a:buFont typeface="Arial" panose="020B0604020202020204" pitchFamily="34" charset="0"/>
              <a:buChar char="•"/>
            </a:pPr>
            <a:r>
              <a:rPr lang="en-US" i="0" dirty="0">
                <a:latin typeface="Arial" panose="020B0604020202020204" pitchFamily="34" charset="0"/>
                <a:cs typeface="Arial" panose="020B0604020202020204" pitchFamily="34" charset="0"/>
              </a:rPr>
              <a:t>Give them the sample: </a:t>
            </a:r>
            <a:r>
              <a:rPr lang="en-US" i="1" dirty="0">
                <a:latin typeface="Arial" panose="020B0604020202020204" pitchFamily="34" charset="0"/>
                <a:cs typeface="Arial" panose="020B0604020202020204" pitchFamily="34" charset="0"/>
              </a:rPr>
              <a:t>This is [recipe name]. Here is a sample for you to taste.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student should have ample time to taste the sample before being asked to provide an evaluation.</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3C34083-0FCC-4AFA-A7BA-38AB1B34D600}" type="slidenum">
              <a:rPr lang="en-US" smtClean="0"/>
              <a:t>19</a:t>
            </a:fld>
            <a:endParaRPr lang="en-US"/>
          </a:p>
        </p:txBody>
      </p:sp>
    </p:spTree>
    <p:extLst>
      <p:ext uri="{BB962C8B-B14F-4D97-AF65-F5344CB8AC3E}">
        <p14:creationId xmlns:p14="http://schemas.microsoft.com/office/powerpoint/2010/main" val="3972142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the below.</a:t>
            </a:r>
          </a:p>
          <a:p>
            <a:pPr marL="171450" indent="-171450">
              <a:buFont typeface="Arial" panose="020B0604020202020204" pitchFamily="34" charset="0"/>
              <a:buChar char="•"/>
              <a:defRPr/>
            </a:pPr>
            <a:r>
              <a:rPr lang="en-US" dirty="0">
                <a:latin typeface="Arial" panose="020B0604020202020204" pitchFamily="34" charset="0"/>
                <a:cs typeface="Arial" panose="020B0604020202020204" pitchFamily="34" charset="0"/>
              </a:rPr>
              <a:t>Provide the students with a taste testing ballot. The VDOE-SCNP has developed taste testing ballots for elementary school and secondary students.</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Read off the instructions and options for younger students or students who look hesitant or confused.</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If there is time, ask the student for open-ended feedback at the bottom of each form.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Minimize student interaction, if possible, as peer influence is a factor.</a:t>
            </a:r>
          </a:p>
        </p:txBody>
      </p:sp>
      <p:sp>
        <p:nvSpPr>
          <p:cNvPr id="4" name="Slide Number Placeholder 3"/>
          <p:cNvSpPr>
            <a:spLocks noGrp="1"/>
          </p:cNvSpPr>
          <p:nvPr>
            <p:ph type="sldNum" sz="quarter" idx="5"/>
          </p:nvPr>
        </p:nvSpPr>
        <p:spPr/>
        <p:txBody>
          <a:bodyPr/>
          <a:lstStyle/>
          <a:p>
            <a:fld id="{D3C34083-0FCC-4AFA-A7BA-38AB1B34D600}" type="slidenum">
              <a:rPr lang="en-US" smtClean="0"/>
              <a:t>20</a:t>
            </a:fld>
            <a:endParaRPr lang="en-US"/>
          </a:p>
        </p:txBody>
      </p:sp>
    </p:spTree>
    <p:extLst>
      <p:ext uri="{BB962C8B-B14F-4D97-AF65-F5344CB8AC3E}">
        <p14:creationId xmlns:p14="http://schemas.microsoft.com/office/powerpoint/2010/main" val="3373667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Here is an example of the taste testing ballot for secondary students developed by the Office of School and Community Nutrition Programs. There is also a ballot for elementary students, and both ballots have been provided as handouts. After collecting all the ballots, you will tally the counts for each question.</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3C34083-0FCC-4AFA-A7BA-38AB1B34D600}" type="slidenum">
              <a:rPr lang="en-US" smtClean="0"/>
              <a:t>21</a:t>
            </a:fld>
            <a:endParaRPr lang="en-US"/>
          </a:p>
        </p:txBody>
      </p:sp>
    </p:spTree>
    <p:extLst>
      <p:ext uri="{BB962C8B-B14F-4D97-AF65-F5344CB8AC3E}">
        <p14:creationId xmlns:p14="http://schemas.microsoft.com/office/powerpoint/2010/main" val="3021043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Once you collect the data, you can use the taste testing summary sheet developed by the VDOE-SCNP to enter the total counts. This is a screenshot of this spreadsheet, and the spreadsheet is included as one of your handouts.</a:t>
            </a:r>
          </a:p>
        </p:txBody>
      </p:sp>
      <p:sp>
        <p:nvSpPr>
          <p:cNvPr id="4" name="Slide Number Placeholder 3"/>
          <p:cNvSpPr>
            <a:spLocks noGrp="1"/>
          </p:cNvSpPr>
          <p:nvPr>
            <p:ph type="sldNum" sz="quarter" idx="5"/>
          </p:nvPr>
        </p:nvSpPr>
        <p:spPr/>
        <p:txBody>
          <a:bodyPr/>
          <a:lstStyle/>
          <a:p>
            <a:fld id="{D3C34083-0FCC-4AFA-A7BA-38AB1B34D600}" type="slidenum">
              <a:rPr lang="en-US" smtClean="0"/>
              <a:t>22</a:t>
            </a:fld>
            <a:endParaRPr lang="en-US"/>
          </a:p>
        </p:txBody>
      </p:sp>
    </p:spTree>
    <p:extLst>
      <p:ext uri="{BB962C8B-B14F-4D97-AF65-F5344CB8AC3E}">
        <p14:creationId xmlns:p14="http://schemas.microsoft.com/office/powerpoint/2010/main" val="2471597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en-US" sz="1200" b="1" dirty="0">
                <a:latin typeface="Arial" panose="020B0604020202020204" pitchFamily="34" charset="0"/>
                <a:ea typeface="Calibri" panose="020F0502020204030204" pitchFamily="34" charset="0"/>
                <a:cs typeface="Arial" panose="020B0604020202020204" pitchFamily="34" charset="0"/>
              </a:rPr>
              <a:t>Say</a:t>
            </a:r>
            <a:r>
              <a:rPr lang="en-US" sz="1200" dirty="0">
                <a:latin typeface="Arial" panose="020B0604020202020204" pitchFamily="34" charset="0"/>
                <a:ea typeface="Calibri" panose="020F0502020204030204" pitchFamily="34" charset="0"/>
                <a:cs typeface="Arial" panose="020B0604020202020204" pitchFamily="34" charset="0"/>
              </a:rPr>
              <a:t>: </a:t>
            </a:r>
            <a:r>
              <a:rPr lang="en-US" sz="1200" dirty="0">
                <a:effectLst/>
                <a:latin typeface="Arial" panose="020B0604020202020204" pitchFamily="34" charset="0"/>
                <a:cs typeface="Arial" panose="020B0604020202020204" pitchFamily="34" charset="0"/>
              </a:rPr>
              <a:t>After calculating the approval rating, you can gain additional insight by calculating a percentage for each response category for the taste, look, and smell questions.</a:t>
            </a:r>
            <a:endParaRPr lang="en-US" sz="1200" dirty="0">
              <a:latin typeface="Arial" panose="020B0604020202020204" pitchFamily="34" charset="0"/>
              <a:cs typeface="Arial" panose="020B0604020202020204" pitchFamily="34" charset="0"/>
            </a:endParaRPr>
          </a:p>
          <a:p>
            <a:pPr>
              <a:spcAft>
                <a:spcPts val="800"/>
              </a:spcAft>
            </a:pPr>
            <a:endParaRPr lang="en-US" sz="1200" dirty="0">
              <a:latin typeface="Arial" panose="020B0604020202020204" pitchFamily="34" charset="0"/>
              <a:cs typeface="Arial" panose="020B0604020202020204" pitchFamily="34" charset="0"/>
            </a:endParaRPr>
          </a:p>
          <a:p>
            <a:pPr>
              <a:spcAft>
                <a:spcPts val="800"/>
              </a:spcAft>
            </a:pPr>
            <a:r>
              <a:rPr lang="en-US" sz="1200" dirty="0">
                <a:latin typeface="Arial" panose="020B0604020202020204" pitchFamily="34" charset="0"/>
                <a:cs typeface="Arial" panose="020B0604020202020204" pitchFamily="34" charset="0"/>
              </a:rPr>
              <a:t>For example, 50 secondary students tested the recipe. For the appearance question, 15 said they were a fan, 30 were maybe a fan, and 5 were not a fan. The corresponding percentages for these responses would be 30%, 60%, and 10%.</a:t>
            </a:r>
          </a:p>
        </p:txBody>
      </p:sp>
      <p:sp>
        <p:nvSpPr>
          <p:cNvPr id="4" name="Slide Number Placeholder 3"/>
          <p:cNvSpPr>
            <a:spLocks noGrp="1"/>
          </p:cNvSpPr>
          <p:nvPr>
            <p:ph type="sldNum" sz="quarter" idx="5"/>
          </p:nvPr>
        </p:nvSpPr>
        <p:spPr/>
        <p:txBody>
          <a:bodyPr/>
          <a:lstStyle/>
          <a:p>
            <a:fld id="{D3C34083-0FCC-4AFA-A7BA-38AB1B34D600}" type="slidenum">
              <a:rPr lang="en-US" smtClean="0"/>
              <a:t>23</a:t>
            </a:fld>
            <a:endParaRPr lang="en-US"/>
          </a:p>
        </p:txBody>
      </p:sp>
    </p:spTree>
    <p:extLst>
      <p:ext uri="{BB962C8B-B14F-4D97-AF65-F5344CB8AC3E}">
        <p14:creationId xmlns:p14="http://schemas.microsoft.com/office/powerpoint/2010/main" val="2576298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To calculate the approval rating, use the question asking if the students would like to see it on the menu.</a:t>
            </a:r>
          </a:p>
          <a:p>
            <a:r>
              <a:rPr lang="en-US" dirty="0">
                <a:latin typeface="Arial" panose="020B0604020202020204" pitchFamily="34" charset="0"/>
                <a:cs typeface="Arial" panose="020B0604020202020204" pitchFamily="34" charset="0"/>
              </a:rPr>
              <a:t>In the example given, if 50 students tested the recipe and 10 students said they would like it on the menu, then the approval rating would be 20%. </a:t>
            </a:r>
          </a:p>
          <a:p>
            <a:endParaRPr lang="en-US" dirty="0">
              <a:latin typeface="Arial" panose="020B0604020202020204" pitchFamily="34" charset="0"/>
              <a:cs typeface="Arial" panose="020B0604020202020204" pitchFamily="34" charset="0"/>
            </a:endParaRPr>
          </a:p>
          <a:p>
            <a:pPr>
              <a:defRPr/>
            </a:pPr>
            <a:r>
              <a:rPr lang="en-US" dirty="0">
                <a:latin typeface="Arial" panose="020B0604020202020204" pitchFamily="34" charset="0"/>
                <a:cs typeface="Arial" panose="020B0604020202020204" pitchFamily="34" charset="0"/>
              </a:rPr>
              <a:t>If the percentage does not meet 70%, as it didn’t in this example, then the recipe needs to go back to the recipe development team for revision and re-evaluation.  Any student re-testing should be done with a different group than those initially tested in the first round.</a:t>
            </a:r>
          </a:p>
        </p:txBody>
      </p:sp>
      <p:sp>
        <p:nvSpPr>
          <p:cNvPr id="4" name="Slide Number Placeholder 3"/>
          <p:cNvSpPr>
            <a:spLocks noGrp="1"/>
          </p:cNvSpPr>
          <p:nvPr>
            <p:ph type="sldNum" sz="quarter" idx="5"/>
          </p:nvPr>
        </p:nvSpPr>
        <p:spPr/>
        <p:txBody>
          <a:bodyPr/>
          <a:lstStyle/>
          <a:p>
            <a:fld id="{D3C34083-0FCC-4AFA-A7BA-38AB1B34D600}" type="slidenum">
              <a:rPr lang="en-US" smtClean="0"/>
              <a:t>24</a:t>
            </a:fld>
            <a:endParaRPr lang="en-US"/>
          </a:p>
        </p:txBody>
      </p:sp>
    </p:spTree>
    <p:extLst>
      <p:ext uri="{BB962C8B-B14F-4D97-AF65-F5344CB8AC3E}">
        <p14:creationId xmlns:p14="http://schemas.microsoft.com/office/powerpoint/2010/main" val="1253450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Don’t forget the open-ended comments. These comments are useful for getting a deeper understanding of what students thought about the taste, texture, smell, appearance, and anything else they commented on. You can categorize them into these attributes and then see how many comments are in each and what the nature of the comments are.</a:t>
            </a:r>
          </a:p>
        </p:txBody>
      </p:sp>
      <p:sp>
        <p:nvSpPr>
          <p:cNvPr id="4" name="Slide Number Placeholder 3"/>
          <p:cNvSpPr>
            <a:spLocks noGrp="1"/>
          </p:cNvSpPr>
          <p:nvPr>
            <p:ph type="sldNum" sz="quarter" idx="5"/>
          </p:nvPr>
        </p:nvSpPr>
        <p:spPr/>
        <p:txBody>
          <a:bodyPr/>
          <a:lstStyle/>
          <a:p>
            <a:fld id="{D3C34083-0FCC-4AFA-A7BA-38AB1B34D600}" type="slidenum">
              <a:rPr lang="en-US" smtClean="0"/>
              <a:t>25</a:t>
            </a:fld>
            <a:endParaRPr lang="en-US"/>
          </a:p>
        </p:txBody>
      </p:sp>
    </p:spTree>
    <p:extLst>
      <p:ext uri="{BB962C8B-B14F-4D97-AF65-F5344CB8AC3E}">
        <p14:creationId xmlns:p14="http://schemas.microsoft.com/office/powerpoint/2010/main" val="10786018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summary.</a:t>
            </a:r>
          </a:p>
          <a:p>
            <a:r>
              <a:rPr lang="en-US" dirty="0">
                <a:latin typeface="Arial" panose="020B0604020202020204" pitchFamily="34" charset="0"/>
                <a:cs typeface="Arial" panose="020B0604020202020204" pitchFamily="34" charset="0"/>
              </a:rPr>
              <a:t>Taste testing is an activity that can be used to:</a:t>
            </a:r>
          </a:p>
          <a:p>
            <a:pPr lvl="1"/>
            <a:r>
              <a:rPr lang="en-US" dirty="0">
                <a:latin typeface="Arial" panose="020B0604020202020204" pitchFamily="34" charset="0"/>
                <a:cs typeface="Arial" panose="020B0604020202020204" pitchFamily="34" charset="0"/>
              </a:rPr>
              <a:t>Encourage the consumption of new menu items and foods</a:t>
            </a:r>
          </a:p>
          <a:p>
            <a:pPr lvl="1"/>
            <a:r>
              <a:rPr lang="en-US" dirty="0">
                <a:latin typeface="Arial" panose="020B0604020202020204" pitchFamily="34" charset="0"/>
                <a:cs typeface="Arial" panose="020B0604020202020204" pitchFamily="34" charset="0"/>
              </a:rPr>
              <a:t>Increase awareness and education about different foods</a:t>
            </a:r>
          </a:p>
          <a:p>
            <a:pPr lvl="1"/>
            <a:r>
              <a:rPr lang="en-US" dirty="0">
                <a:latin typeface="Arial" panose="020B0604020202020204" pitchFamily="34" charset="0"/>
                <a:cs typeface="Arial" panose="020B0604020202020204" pitchFamily="34" charset="0"/>
              </a:rPr>
              <a:t>Test and revise a new recipe</a:t>
            </a:r>
          </a:p>
          <a:p>
            <a:r>
              <a:rPr lang="en-US" dirty="0">
                <a:latin typeface="Arial" panose="020B0604020202020204" pitchFamily="34" charset="0"/>
                <a:cs typeface="Arial" panose="020B0604020202020204" pitchFamily="34" charset="0"/>
              </a:rPr>
              <a:t>Identify your objective</a:t>
            </a:r>
          </a:p>
          <a:p>
            <a:r>
              <a:rPr lang="en-US" dirty="0">
                <a:latin typeface="Arial" panose="020B0604020202020204" pitchFamily="34" charset="0"/>
                <a:cs typeface="Arial" panose="020B0604020202020204" pitchFamily="34" charset="0"/>
              </a:rPr>
              <a:t>Choose the appropriate method</a:t>
            </a:r>
          </a:p>
          <a:p>
            <a:r>
              <a:rPr lang="en-US" dirty="0">
                <a:latin typeface="Arial" panose="020B0604020202020204" pitchFamily="34" charset="0"/>
                <a:cs typeface="Arial" panose="020B0604020202020204" pitchFamily="34" charset="0"/>
              </a:rPr>
              <a:t>Conduct the taste testing</a:t>
            </a:r>
          </a:p>
          <a:p>
            <a:r>
              <a:rPr lang="en-US" dirty="0">
                <a:latin typeface="Arial" panose="020B0604020202020204" pitchFamily="34" charset="0"/>
                <a:cs typeface="Arial" panose="020B0604020202020204" pitchFamily="34" charset="0"/>
              </a:rPr>
              <a:t>Use the results to inform your original objective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And now, I’m going to hand the presentation over to Dr. Beverly, who is going to talk about promotional activities.</a:t>
            </a:r>
          </a:p>
        </p:txBody>
      </p:sp>
      <p:sp>
        <p:nvSpPr>
          <p:cNvPr id="4" name="Slide Number Placeholder 3"/>
          <p:cNvSpPr>
            <a:spLocks noGrp="1"/>
          </p:cNvSpPr>
          <p:nvPr>
            <p:ph type="sldNum" sz="quarter" idx="5"/>
          </p:nvPr>
        </p:nvSpPr>
        <p:spPr/>
        <p:txBody>
          <a:bodyPr/>
          <a:lstStyle/>
          <a:p>
            <a:fld id="{D3C34083-0FCC-4AFA-A7BA-38AB1B34D600}" type="slidenum">
              <a:rPr lang="en-US" smtClean="0"/>
              <a:t>26</a:t>
            </a:fld>
            <a:endParaRPr lang="en-US"/>
          </a:p>
        </p:txBody>
      </p:sp>
    </p:spTree>
    <p:extLst>
      <p:ext uri="{BB962C8B-B14F-4D97-AF65-F5344CB8AC3E}">
        <p14:creationId xmlns:p14="http://schemas.microsoft.com/office/powerpoint/2010/main" val="758632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Ursula! At the beginning of today’s presentation, Ursula reviewed the webinar objectives, and the slide provides a review of the objectives for this section of the webinar. We will now talk about promotional activities, and how to make them work for you. Our first objective is to explain how promotional activities can contribute to the success of your school nutrition program. Next, we will describe how promotional activities contribute to a healthy school nutrition environment. Then, we will identify opportunities to launch or expand promotional activities. And finally, we will wrap up the webinar with some suggested resources for promotional activities.</a:t>
            </a:r>
          </a:p>
        </p:txBody>
      </p:sp>
      <p:sp>
        <p:nvSpPr>
          <p:cNvPr id="4" name="Slide Number Placeholder 3"/>
          <p:cNvSpPr>
            <a:spLocks noGrp="1"/>
          </p:cNvSpPr>
          <p:nvPr>
            <p:ph type="sldNum" sz="quarter" idx="5"/>
          </p:nvPr>
        </p:nvSpPr>
        <p:spPr/>
        <p:txBody>
          <a:bodyPr/>
          <a:lstStyle/>
          <a:p>
            <a:fld id="{D3C34083-0FCC-4AFA-A7BA-38AB1B34D600}" type="slidenum">
              <a:rPr lang="en-US" smtClean="0"/>
              <a:t>27</a:t>
            </a:fld>
            <a:endParaRPr lang="en-US"/>
          </a:p>
        </p:txBody>
      </p:sp>
    </p:spTree>
    <p:extLst>
      <p:ext uri="{BB962C8B-B14F-4D97-AF65-F5344CB8AC3E}">
        <p14:creationId xmlns:p14="http://schemas.microsoft.com/office/powerpoint/2010/main" val="1738255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r>
              <a:rPr lang="en-US" dirty="0"/>
              <a:t>In order for a promotion to be successful, you need to have a well defined goal. It needs to be specific, measurable, achievable or attainable, relevant, and time-bound. Does that sounds familiar? If you have used SMART goal development in the past, this is a great time to put those skills to work. Let’s think about what it is you want to accomplish with your promotion. Is your goal to increase breakfast participation at the elementary school level, or at a single elementary school? Are you trying to convince more students to drink milk at breakfast? Or is your goal to promote a certain vegetable, let’s say broccoli, during Harvest of the Month? Whatever your ultimate goal, using the SMART goal criteria will get you well on your way to achieving your goal. Let’s look at an example.</a:t>
            </a:r>
          </a:p>
        </p:txBody>
      </p:sp>
      <p:sp>
        <p:nvSpPr>
          <p:cNvPr id="4" name="Slide Number Placeholder 3"/>
          <p:cNvSpPr>
            <a:spLocks noGrp="1"/>
          </p:cNvSpPr>
          <p:nvPr>
            <p:ph type="sldNum" sz="quarter" idx="5"/>
          </p:nvPr>
        </p:nvSpPr>
        <p:spPr/>
        <p:txBody>
          <a:bodyPr/>
          <a:lstStyle/>
          <a:p>
            <a:fld id="{D3C34083-0FCC-4AFA-A7BA-38AB1B34D600}" type="slidenum">
              <a:rPr lang="en-US" smtClean="0"/>
              <a:t>28</a:t>
            </a:fld>
            <a:endParaRPr lang="en-US"/>
          </a:p>
        </p:txBody>
      </p:sp>
    </p:spTree>
    <p:extLst>
      <p:ext uri="{BB962C8B-B14F-4D97-AF65-F5344CB8AC3E}">
        <p14:creationId xmlns:p14="http://schemas.microsoft.com/office/powerpoint/2010/main" val="7249976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Establishing a SMART goal, at the very onset of a promotion, essentially gives you a road map of what you are trying to accomplish. You want to make sure the goal is realistic and worth pursuing before you put a lot of time and effort behind a promotion. Let’s see how we might use this information to develop an attainable goal.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 need the goal to be:</a:t>
            </a:r>
          </a:p>
          <a:p>
            <a:r>
              <a:rPr lang="en-US" dirty="0">
                <a:latin typeface="Arial" panose="020B0604020202020204" pitchFamily="34" charset="0"/>
                <a:cs typeface="Arial" panose="020B0604020202020204" pitchFamily="34" charset="0"/>
              </a:rPr>
              <a:t>Specific: Increase milk selection at three elementary schools where breakfast milk selection is currently low, at less than 50% of meals served including milk.</a:t>
            </a:r>
          </a:p>
          <a:p>
            <a:r>
              <a:rPr lang="en-US" dirty="0">
                <a:latin typeface="Arial" panose="020B0604020202020204" pitchFamily="34" charset="0"/>
                <a:cs typeface="Arial" panose="020B0604020202020204" pitchFamily="34" charset="0"/>
              </a:rPr>
              <a:t>Measurable: Increase milk selection to 70% of all breakfast meals served to include fluid milk.</a:t>
            </a:r>
          </a:p>
          <a:p>
            <a:r>
              <a:rPr lang="en-US" dirty="0">
                <a:latin typeface="Arial" panose="020B0604020202020204" pitchFamily="34" charset="0"/>
                <a:cs typeface="Arial" panose="020B0604020202020204" pitchFamily="34" charset="0"/>
              </a:rPr>
              <a:t>Achievable/Attainable: Yes, with the appropriate promotion and monitoring.</a:t>
            </a:r>
          </a:p>
          <a:p>
            <a:r>
              <a:rPr lang="en-US" dirty="0">
                <a:latin typeface="Arial" panose="020B0604020202020204" pitchFamily="34" charset="0"/>
                <a:cs typeface="Arial" panose="020B0604020202020204" pitchFamily="34" charset="0"/>
              </a:rPr>
              <a:t>Relevant: Very much so! Milk is an important source of calcium and protein for school-aged children.</a:t>
            </a:r>
          </a:p>
          <a:p>
            <a:r>
              <a:rPr lang="en-US" dirty="0">
                <a:latin typeface="Arial" panose="020B0604020202020204" pitchFamily="34" charset="0"/>
                <a:cs typeface="Arial" panose="020B0604020202020204" pitchFamily="34" charset="0"/>
              </a:rPr>
              <a:t>Time-Bound: Establish a date, such as April 15, 2024.</a:t>
            </a:r>
          </a:p>
        </p:txBody>
      </p:sp>
      <p:sp>
        <p:nvSpPr>
          <p:cNvPr id="4" name="Slide Number Placeholder 3"/>
          <p:cNvSpPr>
            <a:spLocks noGrp="1"/>
          </p:cNvSpPr>
          <p:nvPr>
            <p:ph type="sldNum" sz="quarter" idx="5"/>
          </p:nvPr>
        </p:nvSpPr>
        <p:spPr/>
        <p:txBody>
          <a:bodyPr/>
          <a:lstStyle/>
          <a:p>
            <a:fld id="{D3C34083-0FCC-4AFA-A7BA-38AB1B34D600}" type="slidenum">
              <a:rPr lang="en-US" smtClean="0"/>
              <a:t>29</a:t>
            </a:fld>
            <a:endParaRPr lang="en-US"/>
          </a:p>
        </p:txBody>
      </p:sp>
    </p:spTree>
    <p:extLst>
      <p:ext uri="{BB962C8B-B14F-4D97-AF65-F5344CB8AC3E}">
        <p14:creationId xmlns:p14="http://schemas.microsoft.com/office/powerpoint/2010/main" val="393166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So here, you have your SMART goal statement: The goal of the promotion is to increase student selection of milk at three elementary schools from the current 50% of meals served, to 70% of meals served, by April 15, 2024.</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detail will help guide you through the promotion and will constantly remind you and anyone else involved in the promotion of exactly what the intended goal will be. As you can see, this promotion focuses on only three elementary schools. You may have only three elementary schools, or you might have twenty elementary schools. Regardless, the current situation is that at each of these three elementary schools, only 50% of students are selecting milk with their breakfast, and you have established 70% as the goal you want to reach by April 15th of this year.</a:t>
            </a:r>
          </a:p>
        </p:txBody>
      </p:sp>
      <p:sp>
        <p:nvSpPr>
          <p:cNvPr id="4" name="Slide Number Placeholder 3"/>
          <p:cNvSpPr>
            <a:spLocks noGrp="1"/>
          </p:cNvSpPr>
          <p:nvPr>
            <p:ph type="sldNum" sz="quarter" idx="5"/>
          </p:nvPr>
        </p:nvSpPr>
        <p:spPr/>
        <p:txBody>
          <a:bodyPr/>
          <a:lstStyle/>
          <a:p>
            <a:fld id="{D3C34083-0FCC-4AFA-A7BA-38AB1B34D600}" type="slidenum">
              <a:rPr lang="en-US" smtClean="0"/>
              <a:t>30</a:t>
            </a:fld>
            <a:endParaRPr lang="en-US"/>
          </a:p>
        </p:txBody>
      </p:sp>
    </p:spTree>
    <p:extLst>
      <p:ext uri="{BB962C8B-B14F-4D97-AF65-F5344CB8AC3E}">
        <p14:creationId xmlns:p14="http://schemas.microsoft.com/office/powerpoint/2010/main" val="421118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r>
              <a:rPr lang="en-US" dirty="0"/>
              <a:t>An important part of goal development is not to generalize the intent and results of the promotion. In this particular milk promotion, we indicated that the goal was to increase milk selection. This does not mean we will necessarily increase milk consumption. It’s important to stay focused on what can be accomplished, and what can be measured. If the intent of the promotion was to increase milk consumption, additional measures, such as a plate waste survey, or measuring the amount of milk actually left over from each breakfast tray, would need to be included. So again, it’s important to stay focused on the goal and the objectives set in place.</a:t>
            </a:r>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D3C34083-0FCC-4AFA-A7BA-38AB1B34D600}" type="slidenum">
              <a:rPr lang="en-US" smtClean="0"/>
              <a:t>31</a:t>
            </a:fld>
            <a:endParaRPr lang="en-US"/>
          </a:p>
        </p:txBody>
      </p:sp>
    </p:spTree>
    <p:extLst>
      <p:ext uri="{BB962C8B-B14F-4D97-AF65-F5344CB8AC3E}">
        <p14:creationId xmlns:p14="http://schemas.microsoft.com/office/powerpoint/2010/main" val="1139221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Have you heard the old saying, “you’re just singing to the choir”? If you aren’t getting the word out to the people who need to hear your story, you are just talking with the people who are already on your team, or those who are already familiar with your services. This sometimes happens in school nutrition. We do GREAT work within our programs, but forget to tell people our story! We labor away behind the scenes, but fail to get the exposure we need to promote products and services to our customers. That’s why promotional activities are essential and vital to your success. Let’s consider WHY promotional activities are vital to your program’s success.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#1 – In school nutrition, we truly are selling tangible and intangible benefits. Every child who eats a meal with your program has received a tangible benefit, but the hidden benefits of a healthy diet, readily accessible nutrition services, providing balanced nutrition 180 days of the school year – these are intangible benefits that add value to the student’s school life experience, but it’s not an actual school meal.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#2 – Promotional activities are a fantastic way to connect with your customers! We will talk more about that in a few minutes.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#3 – One of the benefits of promotions in school nutrition is that you may be able to educate or clarify details about your services to an expanded customer base. Parents who view your menus online but never visit a school cafeteria make decisions on a daily basis about whether their student eats with you or not. So, it’s very important that your outreach via promotions are targeted to specifically what you want to accomplish. Do you want to extol the benefits of Virginia apples? A promotion is a great way to create excitement and make it happen.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#4 – The most important reason to invest your time and effort into promotions is that they work. They increase exposure, and can introduce a fun factor, or education, or any number of things, but overall, promotions help you get the word out about the benefits of school meals.</a:t>
            </a:r>
          </a:p>
        </p:txBody>
      </p:sp>
      <p:sp>
        <p:nvSpPr>
          <p:cNvPr id="4" name="Slide Number Placeholder 3"/>
          <p:cNvSpPr>
            <a:spLocks noGrp="1"/>
          </p:cNvSpPr>
          <p:nvPr>
            <p:ph type="sldNum" sz="quarter" idx="5"/>
          </p:nvPr>
        </p:nvSpPr>
        <p:spPr/>
        <p:txBody>
          <a:bodyPr/>
          <a:lstStyle/>
          <a:p>
            <a:fld id="{D3C34083-0FCC-4AFA-A7BA-38AB1B34D600}" type="slidenum">
              <a:rPr lang="en-US" smtClean="0"/>
              <a:t>32</a:t>
            </a:fld>
            <a:endParaRPr lang="en-US"/>
          </a:p>
        </p:txBody>
      </p:sp>
    </p:spTree>
    <p:extLst>
      <p:ext uri="{BB962C8B-B14F-4D97-AF65-F5344CB8AC3E}">
        <p14:creationId xmlns:p14="http://schemas.microsoft.com/office/powerpoint/2010/main" val="5094020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So, what are some opportunities for promotions? Because our audience and clientele is predominantly students, the sky really is the limit. We will talk about specific activities in a few minutes, but take time to think about what you have done in the past, or develop ideas for what you would like to do in the future, as we discuss the importance of price, placement, signage, and the customization needed for an effective promotion.</a:t>
            </a:r>
          </a:p>
        </p:txBody>
      </p:sp>
      <p:sp>
        <p:nvSpPr>
          <p:cNvPr id="4" name="Slide Number Placeholder 3"/>
          <p:cNvSpPr>
            <a:spLocks noGrp="1"/>
          </p:cNvSpPr>
          <p:nvPr>
            <p:ph type="sldNum" sz="quarter" idx="5"/>
          </p:nvPr>
        </p:nvSpPr>
        <p:spPr/>
        <p:txBody>
          <a:bodyPr/>
          <a:lstStyle/>
          <a:p>
            <a:fld id="{D3C34083-0FCC-4AFA-A7BA-38AB1B34D600}" type="slidenum">
              <a:rPr lang="en-US" smtClean="0"/>
              <a:t>33</a:t>
            </a:fld>
            <a:endParaRPr lang="en-US"/>
          </a:p>
        </p:txBody>
      </p:sp>
    </p:spTree>
    <p:extLst>
      <p:ext uri="{BB962C8B-B14F-4D97-AF65-F5344CB8AC3E}">
        <p14:creationId xmlns:p14="http://schemas.microsoft.com/office/powerpoint/2010/main" val="2047811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One of the most important decisions you can make as a school nutrition director is to establish pricing for a la carte items to promote healthy food selection. How do you do that? Let’s look at an example of a fresh apple versus a bagged snack item. Let’s say that both items cost $.35 for you to purchase from your distributor.  If you are operating at a 42% food cost, the price of these items should be about $.83. However, if your desire is to increase the likelihood of a student purchasing the apple instead of the snack, you would want to decrease the calculated purchase price of the apple, let’s say to $.50 or $.75, and increase the price of the bagged snack item to $1.00 or $1.25. Remember, both items cost your program the same amount to purchase, but strategic pricing helps you promote the healthier item over the less healthy item.</a:t>
            </a:r>
          </a:p>
        </p:txBody>
      </p:sp>
      <p:sp>
        <p:nvSpPr>
          <p:cNvPr id="4" name="Slide Number Placeholder 3"/>
          <p:cNvSpPr>
            <a:spLocks noGrp="1"/>
          </p:cNvSpPr>
          <p:nvPr>
            <p:ph type="sldNum" sz="quarter" idx="5"/>
          </p:nvPr>
        </p:nvSpPr>
        <p:spPr/>
        <p:txBody>
          <a:bodyPr/>
          <a:lstStyle/>
          <a:p>
            <a:fld id="{D3C34083-0FCC-4AFA-A7BA-38AB1B34D600}" type="slidenum">
              <a:rPr lang="en-US" smtClean="0"/>
              <a:t>34</a:t>
            </a:fld>
            <a:endParaRPr lang="en-US"/>
          </a:p>
        </p:txBody>
      </p:sp>
    </p:spTree>
    <p:extLst>
      <p:ext uri="{BB962C8B-B14F-4D97-AF65-F5344CB8AC3E}">
        <p14:creationId xmlns:p14="http://schemas.microsoft.com/office/powerpoint/2010/main" val="3418962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Placement on the serving line is another way to promote the selection of healthy foods. Beautiful presentation on a serving line, within easy reach of students, is one of the best ways to make foods not only accessible, but appealing to customers. You have heard of impulse buys at a grocery store? We could use these same techniques to place the foods we most want students to select in the best location on the serving line. </a:t>
            </a:r>
          </a:p>
        </p:txBody>
      </p:sp>
      <p:sp>
        <p:nvSpPr>
          <p:cNvPr id="4" name="Slide Number Placeholder 3"/>
          <p:cNvSpPr>
            <a:spLocks noGrp="1"/>
          </p:cNvSpPr>
          <p:nvPr>
            <p:ph type="sldNum" sz="quarter" idx="5"/>
          </p:nvPr>
        </p:nvSpPr>
        <p:spPr/>
        <p:txBody>
          <a:bodyPr/>
          <a:lstStyle/>
          <a:p>
            <a:fld id="{D3C34083-0FCC-4AFA-A7BA-38AB1B34D600}" type="slidenum">
              <a:rPr lang="en-US" smtClean="0"/>
              <a:t>35</a:t>
            </a:fld>
            <a:endParaRPr lang="en-US"/>
          </a:p>
        </p:txBody>
      </p:sp>
    </p:spTree>
    <p:extLst>
      <p:ext uri="{BB962C8B-B14F-4D97-AF65-F5344CB8AC3E}">
        <p14:creationId xmlns:p14="http://schemas.microsoft.com/office/powerpoint/2010/main" val="3181821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 sometimes overlooked area in school kitchens is signage. Students should be able to read what’s on the menu before they approach the serving line. Menu boards and electronic menu signs can help “sell” the meal. Appetizing descriptions can help pique a student’s interest. Signage directly on the serving line, identifying a food item, can help curtail the “What is that?” question that can be asked dozens of times a day!</a:t>
            </a:r>
          </a:p>
        </p:txBody>
      </p:sp>
      <p:sp>
        <p:nvSpPr>
          <p:cNvPr id="4" name="Slide Number Placeholder 3"/>
          <p:cNvSpPr>
            <a:spLocks noGrp="1"/>
          </p:cNvSpPr>
          <p:nvPr>
            <p:ph type="sldNum" sz="quarter" idx="5"/>
          </p:nvPr>
        </p:nvSpPr>
        <p:spPr/>
        <p:txBody>
          <a:bodyPr/>
          <a:lstStyle/>
          <a:p>
            <a:fld id="{D3C34083-0FCC-4AFA-A7BA-38AB1B34D600}" type="slidenum">
              <a:rPr lang="en-US" smtClean="0"/>
              <a:t>36</a:t>
            </a:fld>
            <a:endParaRPr lang="en-US"/>
          </a:p>
        </p:txBody>
      </p:sp>
    </p:spTree>
    <p:extLst>
      <p:ext uri="{BB962C8B-B14F-4D97-AF65-F5344CB8AC3E}">
        <p14:creationId xmlns:p14="http://schemas.microsoft.com/office/powerpoint/2010/main" val="40684688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Another thing to keep in mind as we set the stage for promotions is that one size truly does not fit all. Remember when we talked about the 3 elementary schools where the goal was to increase milk selection at breakfast from 50% of meals served to 75% of meals served? The actual promotion and related activities would look very different at the middle school or high school level. Approaches that work well at a high school may be too sophisticated for younger students. Again – think about the audience and what appeals to them.</a:t>
            </a:r>
          </a:p>
        </p:txBody>
      </p:sp>
      <p:sp>
        <p:nvSpPr>
          <p:cNvPr id="4" name="Slide Number Placeholder 3"/>
          <p:cNvSpPr>
            <a:spLocks noGrp="1"/>
          </p:cNvSpPr>
          <p:nvPr>
            <p:ph type="sldNum" sz="quarter" idx="5"/>
          </p:nvPr>
        </p:nvSpPr>
        <p:spPr/>
        <p:txBody>
          <a:bodyPr/>
          <a:lstStyle/>
          <a:p>
            <a:fld id="{D3C34083-0FCC-4AFA-A7BA-38AB1B34D600}" type="slidenum">
              <a:rPr lang="en-US" smtClean="0"/>
              <a:t>37</a:t>
            </a:fld>
            <a:endParaRPr lang="en-US"/>
          </a:p>
        </p:txBody>
      </p:sp>
    </p:spTree>
    <p:extLst>
      <p:ext uri="{BB962C8B-B14F-4D97-AF65-F5344CB8AC3E}">
        <p14:creationId xmlns:p14="http://schemas.microsoft.com/office/powerpoint/2010/main" val="30264590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Keeping all of this in mind, we are now going to a Breakout activity. During this activity, you will be assigned to breakout rooms. Please share a promotion you have sponsored in the past with your fellow breakout room participants, and please answer the following questions:</a:t>
            </a:r>
          </a:p>
          <a:p>
            <a:r>
              <a:rPr lang="en-US" dirty="0">
                <a:latin typeface="Arial" panose="020B0604020202020204" pitchFamily="34" charset="0"/>
                <a:cs typeface="Arial" panose="020B0604020202020204" pitchFamily="34" charset="0"/>
              </a:rPr>
              <a:t>What were your objectives?</a:t>
            </a:r>
          </a:p>
          <a:p>
            <a:r>
              <a:rPr lang="en-US" dirty="0">
                <a:latin typeface="Arial" panose="020B0604020202020204" pitchFamily="34" charset="0"/>
                <a:cs typeface="Arial" panose="020B0604020202020204" pitchFamily="34" charset="0"/>
              </a:rPr>
              <a:t>How did you structure the promotion? In other words, what key issues did you keep in mind as you developed the promotion?</a:t>
            </a:r>
          </a:p>
          <a:p>
            <a:r>
              <a:rPr lang="en-US" dirty="0">
                <a:latin typeface="Arial" panose="020B0604020202020204" pitchFamily="34" charset="0"/>
                <a:cs typeface="Arial" panose="020B0604020202020204" pitchFamily="34" charset="0"/>
              </a:rPr>
              <a:t>What went well with the promotion?</a:t>
            </a:r>
          </a:p>
          <a:p>
            <a:r>
              <a:rPr lang="en-US" dirty="0">
                <a:latin typeface="Arial" panose="020B0604020202020204" pitchFamily="34" charset="0"/>
                <a:cs typeface="Arial" panose="020B0604020202020204" pitchFamily="34" charset="0"/>
              </a:rPr>
              <a:t>What challenges did you face, and what might you do differently next time?</a:t>
            </a:r>
          </a:p>
          <a:p>
            <a:r>
              <a:rPr lang="en-US" dirty="0">
                <a:latin typeface="Arial" panose="020B0604020202020204" pitchFamily="34" charset="0"/>
                <a:cs typeface="Arial" panose="020B0604020202020204" pitchFamily="34" charset="0"/>
              </a:rPr>
              <a:t>And finally, were there measurable effects of the promotion, such as an increase in breakfast participation?</a:t>
            </a:r>
          </a:p>
          <a:p>
            <a:r>
              <a:rPr lang="en-US" dirty="0">
                <a:latin typeface="Arial" panose="020B0604020202020204" pitchFamily="34" charset="0"/>
                <a:cs typeface="Arial" panose="020B0604020202020204" pitchFamily="34" charset="0"/>
              </a:rPr>
              <a:t>You will have 5 minutes in your Breakout Room, and then we will come back together to provide an overview.</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 Pause recording!</a:t>
            </a:r>
          </a:p>
        </p:txBody>
      </p:sp>
      <p:sp>
        <p:nvSpPr>
          <p:cNvPr id="4" name="Slide Number Placeholder 3"/>
          <p:cNvSpPr>
            <a:spLocks noGrp="1"/>
          </p:cNvSpPr>
          <p:nvPr>
            <p:ph type="sldNum" sz="quarter" idx="5"/>
          </p:nvPr>
        </p:nvSpPr>
        <p:spPr/>
        <p:txBody>
          <a:bodyPr/>
          <a:lstStyle/>
          <a:p>
            <a:fld id="{D3C34083-0FCC-4AFA-A7BA-38AB1B34D600}" type="slidenum">
              <a:rPr lang="en-US" smtClean="0"/>
              <a:t>38</a:t>
            </a:fld>
            <a:endParaRPr lang="en-US"/>
          </a:p>
        </p:txBody>
      </p:sp>
    </p:spTree>
    <p:extLst>
      <p:ext uri="{BB962C8B-B14F-4D97-AF65-F5344CB8AC3E}">
        <p14:creationId xmlns:p14="http://schemas.microsoft.com/office/powerpoint/2010/main" val="320801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 Resume recording!</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Now, please go to the Chat Box and share what you said, or what you heard, answering the following questions:</a:t>
            </a:r>
          </a:p>
          <a:p>
            <a:r>
              <a:rPr lang="en-US" dirty="0">
                <a:latin typeface="Arial" panose="020B0604020202020204" pitchFamily="34" charset="0"/>
                <a:cs typeface="Arial" panose="020B0604020202020204" pitchFamily="34" charset="0"/>
              </a:rPr>
              <a:t>What were your objectives?</a:t>
            </a:r>
          </a:p>
          <a:p>
            <a:r>
              <a:rPr lang="en-US" dirty="0">
                <a:latin typeface="Arial" panose="020B0604020202020204" pitchFamily="34" charset="0"/>
                <a:cs typeface="Arial" panose="020B0604020202020204" pitchFamily="34" charset="0"/>
              </a:rPr>
              <a:t>How did you structure the promotion?</a:t>
            </a:r>
          </a:p>
          <a:p>
            <a:r>
              <a:rPr lang="en-US" dirty="0">
                <a:latin typeface="Arial" panose="020B0604020202020204" pitchFamily="34" charset="0"/>
                <a:cs typeface="Arial" panose="020B0604020202020204" pitchFamily="34" charset="0"/>
              </a:rPr>
              <a:t>What went well?</a:t>
            </a:r>
          </a:p>
          <a:p>
            <a:r>
              <a:rPr lang="en-US" dirty="0">
                <a:latin typeface="Arial" panose="020B0604020202020204" pitchFamily="34" charset="0"/>
                <a:cs typeface="Arial" panose="020B0604020202020204" pitchFamily="34" charset="0"/>
              </a:rPr>
              <a:t>What challenges did you face, and what might you do differently next time?</a:t>
            </a:r>
          </a:p>
          <a:p>
            <a:r>
              <a:rPr lang="en-US" dirty="0">
                <a:latin typeface="Arial" panose="020B0604020202020204" pitchFamily="34" charset="0"/>
                <a:cs typeface="Arial" panose="020B0604020202020204" pitchFamily="34" charset="0"/>
              </a:rPr>
              <a:t>Were there measurable effects of the promotion?</a:t>
            </a:r>
          </a:p>
        </p:txBody>
      </p:sp>
      <p:sp>
        <p:nvSpPr>
          <p:cNvPr id="4" name="Slide Number Placeholder 3"/>
          <p:cNvSpPr>
            <a:spLocks noGrp="1"/>
          </p:cNvSpPr>
          <p:nvPr>
            <p:ph type="sldNum" sz="quarter" idx="5"/>
          </p:nvPr>
        </p:nvSpPr>
        <p:spPr/>
        <p:txBody>
          <a:bodyPr/>
          <a:lstStyle/>
          <a:p>
            <a:fld id="{D3C34083-0FCC-4AFA-A7BA-38AB1B34D600}" type="slidenum">
              <a:rPr lang="en-US" smtClean="0"/>
              <a:t>39</a:t>
            </a:fld>
            <a:endParaRPr lang="en-US"/>
          </a:p>
        </p:txBody>
      </p:sp>
    </p:spTree>
    <p:extLst>
      <p:ext uri="{BB962C8B-B14F-4D97-AF65-F5344CB8AC3E}">
        <p14:creationId xmlns:p14="http://schemas.microsoft.com/office/powerpoint/2010/main" val="10153419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One of the most important things we can do in school nutrition programs is to promote healthy, balanced meals. However, the school nutrition environment reaches further than only the cafeteria and the school nutrition program. The Centers for Disease Control describes a healthy school nutrition environment as “An environment that provides students with nutritious and appealing foods and beverages, consistent and accurate messages about good nutrition, and ways to learn about and practice healthy eating throughout the time children spend on school grounds – including before and after school.” As you develop promotions and promotional activities, keeping the reimbursable meal at the forefront of your promotion is vital to your program. You want to emphasize the foods you want students to select. As you develop promotions, it’s also important to think about the broader school environment. Is the school nutrition program the primary advocate of healthy eating, or do you have others at the school who help to promote your goals? Conversely, is the school nutrition program the only proponent of healthy eating? Your promotions will be much more successful when different players within the school are aligned with your goals.</a:t>
            </a:r>
          </a:p>
        </p:txBody>
      </p:sp>
      <p:sp>
        <p:nvSpPr>
          <p:cNvPr id="4" name="Slide Number Placeholder 3"/>
          <p:cNvSpPr>
            <a:spLocks noGrp="1"/>
          </p:cNvSpPr>
          <p:nvPr>
            <p:ph type="sldNum" sz="quarter" idx="5"/>
          </p:nvPr>
        </p:nvSpPr>
        <p:spPr/>
        <p:txBody>
          <a:bodyPr/>
          <a:lstStyle/>
          <a:p>
            <a:fld id="{D3C34083-0FCC-4AFA-A7BA-38AB1B34D600}" type="slidenum">
              <a:rPr lang="en-US" smtClean="0"/>
              <a:t>40</a:t>
            </a:fld>
            <a:endParaRPr lang="en-US"/>
          </a:p>
        </p:txBody>
      </p:sp>
    </p:spTree>
    <p:extLst>
      <p:ext uri="{BB962C8B-B14F-4D97-AF65-F5344CB8AC3E}">
        <p14:creationId xmlns:p14="http://schemas.microsoft.com/office/powerpoint/2010/main" val="27180706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The value of promotions will be determined by their outcomes. Take a look at the two goals listed on the slide. The first is increased participation, which is a worthwhile goal. But what it does not indicate is whether the participation is at breakfast, lunch, the Fresh Fruit and Vegetable Program, supper? We don’t really know. The second goal of improved familiarity and understanding of the school meal program also sounds great, in theory. Again, without the details, we don’t really know what to expect, or what the ultimate value of the promotion will be.</a:t>
            </a:r>
          </a:p>
        </p:txBody>
      </p:sp>
      <p:sp>
        <p:nvSpPr>
          <p:cNvPr id="4" name="Slide Number Placeholder 3"/>
          <p:cNvSpPr>
            <a:spLocks noGrp="1"/>
          </p:cNvSpPr>
          <p:nvPr>
            <p:ph type="sldNum" sz="quarter" idx="5"/>
          </p:nvPr>
        </p:nvSpPr>
        <p:spPr/>
        <p:txBody>
          <a:bodyPr/>
          <a:lstStyle/>
          <a:p>
            <a:fld id="{D3C34083-0FCC-4AFA-A7BA-38AB1B34D600}" type="slidenum">
              <a:rPr lang="en-US" smtClean="0"/>
              <a:t>41</a:t>
            </a:fld>
            <a:endParaRPr lang="en-US"/>
          </a:p>
        </p:txBody>
      </p:sp>
    </p:spTree>
    <p:extLst>
      <p:ext uri="{BB962C8B-B14F-4D97-AF65-F5344CB8AC3E}">
        <p14:creationId xmlns:p14="http://schemas.microsoft.com/office/powerpoint/2010/main" val="18898404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One of the best ways to bring value to a promotion is to tie the classroom, the cafeteria, and home together in one comprehensive approach. Think about a promotion where you tie all three components of a student’s experience together to reinforce a promotional activity. I’ll give you an example. Let’s say you want to launch a promotion for Virginia apples. Here’s how you could approach the promotion:</a:t>
            </a:r>
          </a:p>
          <a:p>
            <a:r>
              <a:rPr lang="en-US" dirty="0">
                <a:latin typeface="Arial" panose="020B0604020202020204" pitchFamily="34" charset="0"/>
                <a:cs typeface="Arial" panose="020B0604020202020204" pitchFamily="34" charset="0"/>
              </a:rPr>
              <a:t>Classroom: Elem - coloring sheets, stickers, a story about apples. Johnny Appleseed, anyone?</a:t>
            </a:r>
          </a:p>
          <a:p>
            <a:r>
              <a:rPr lang="en-US" dirty="0">
                <a:latin typeface="Arial" panose="020B0604020202020204" pitchFamily="34" charset="0"/>
                <a:cs typeface="Arial" panose="020B0604020202020204" pitchFamily="34" charset="0"/>
              </a:rPr>
              <a:t>Middle School – a map of VA with apple growers; maybe a history lesson tied to apples</a:t>
            </a:r>
          </a:p>
          <a:p>
            <a:r>
              <a:rPr lang="en-US" dirty="0">
                <a:latin typeface="Arial" panose="020B0604020202020204" pitchFamily="34" charset="0"/>
                <a:cs typeface="Arial" panose="020B0604020202020204" pitchFamily="34" charset="0"/>
              </a:rPr>
              <a:t>High School – the nutritional benefits of apples; overall health benefits; a local farmer classroom guest who talks about his/her experiences in local agriculture</a:t>
            </a:r>
          </a:p>
          <a:p>
            <a:r>
              <a:rPr lang="en-US" dirty="0">
                <a:latin typeface="Arial" panose="020B0604020202020204" pitchFamily="34" charset="0"/>
                <a:cs typeface="Arial" panose="020B0604020202020204" pitchFamily="34" charset="0"/>
              </a:rPr>
              <a:t>Cafeteria – posters, different types or colors of VA grown apples; pricing to promote apple purchases; placement on the serving line</a:t>
            </a:r>
          </a:p>
          <a:p>
            <a:r>
              <a:rPr lang="en-US" dirty="0">
                <a:latin typeface="Arial" panose="020B0604020202020204" pitchFamily="34" charset="0"/>
                <a:cs typeface="Arial" panose="020B0604020202020204" pitchFamily="34" charset="0"/>
              </a:rPr>
              <a:t>Home – parent newsletter informing them of VA apple promotion; asking for parent volunteers for a field trip to a local apple grower</a:t>
            </a: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Now, think about how you could tie all of the important groups together to help reinforce a promotion. </a:t>
            </a:r>
            <a:r>
              <a:rPr lang="en-US" i="0" dirty="0">
                <a:latin typeface="Arial" panose="020B0604020202020204" pitchFamily="34" charset="0"/>
                <a:cs typeface="Arial" panose="020B0604020202020204" pitchFamily="34" charset="0"/>
              </a:rPr>
              <a:t>If you can get teachers to partner with you on a promotion, you have accomplished the mission of involving the classroom. It’s always a good idea to communicate an upcoming promotion to administration to ask for their buy-in and simply to let them know there may be more celebration and fun in the cafeteria than on a normal school day!</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3C34083-0FCC-4AFA-A7BA-38AB1B34D600}" type="slidenum">
              <a:rPr lang="en-US" smtClean="0"/>
              <a:t>42</a:t>
            </a:fld>
            <a:endParaRPr lang="en-US"/>
          </a:p>
        </p:txBody>
      </p:sp>
    </p:spTree>
    <p:extLst>
      <p:ext uri="{BB962C8B-B14F-4D97-AF65-F5344CB8AC3E}">
        <p14:creationId xmlns:p14="http://schemas.microsoft.com/office/powerpoint/2010/main" val="41087975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Some of you already have promotions you sponsor each year. Maybe you have an extensive promotion, or maybe, just maybe, the promotion is a little stale? Maybe it’s time to infuse a little life into the promotions?</a:t>
            </a:r>
          </a:p>
        </p:txBody>
      </p:sp>
      <p:sp>
        <p:nvSpPr>
          <p:cNvPr id="4" name="Slide Number Placeholder 3"/>
          <p:cNvSpPr>
            <a:spLocks noGrp="1"/>
          </p:cNvSpPr>
          <p:nvPr>
            <p:ph type="sldNum" sz="quarter" idx="5"/>
          </p:nvPr>
        </p:nvSpPr>
        <p:spPr/>
        <p:txBody>
          <a:bodyPr/>
          <a:lstStyle/>
          <a:p>
            <a:fld id="{D3C34083-0FCC-4AFA-A7BA-38AB1B34D600}" type="slidenum">
              <a:rPr lang="en-US" smtClean="0"/>
              <a:t>43</a:t>
            </a:fld>
            <a:endParaRPr lang="en-US"/>
          </a:p>
        </p:txBody>
      </p:sp>
    </p:spTree>
    <p:extLst>
      <p:ext uri="{BB962C8B-B14F-4D97-AF65-F5344CB8AC3E}">
        <p14:creationId xmlns:p14="http://schemas.microsoft.com/office/powerpoint/2010/main" val="4448507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What additional promotions, other than those we just discussed, or that you mentioned during the Breakout Rooms, would you like to pursue in the future? We are only in the month of February, so there is still plenty of time left in the 2023-24 school year, and you might want to start planning for the 2024-25 school year! Remember – it’s perfectly fine to borrow an idea from your neighbor! Whatever you decide to implement will be new to your division! So, let’s go to the Chat Box and hear some of your ideas.</a:t>
            </a:r>
          </a:p>
        </p:txBody>
      </p:sp>
      <p:sp>
        <p:nvSpPr>
          <p:cNvPr id="4" name="Slide Number Placeholder 3"/>
          <p:cNvSpPr>
            <a:spLocks noGrp="1"/>
          </p:cNvSpPr>
          <p:nvPr>
            <p:ph type="sldNum" sz="quarter" idx="5"/>
          </p:nvPr>
        </p:nvSpPr>
        <p:spPr/>
        <p:txBody>
          <a:bodyPr/>
          <a:lstStyle/>
          <a:p>
            <a:fld id="{D3C34083-0FCC-4AFA-A7BA-38AB1B34D600}" type="slidenum">
              <a:rPr lang="en-US" smtClean="0"/>
              <a:t>44</a:t>
            </a:fld>
            <a:endParaRPr lang="en-US"/>
          </a:p>
        </p:txBody>
      </p:sp>
    </p:spTree>
    <p:extLst>
      <p:ext uri="{BB962C8B-B14F-4D97-AF65-F5344CB8AC3E}">
        <p14:creationId xmlns:p14="http://schemas.microsoft.com/office/powerpoint/2010/main" val="20533426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We reviewed the importance of a healthy school nutrition environment. Now, let’s be specific about promotions and promotional activities that contribute to an overall healthy school nutrition environment. (READ SLIDE)</a:t>
            </a:r>
          </a:p>
        </p:txBody>
      </p:sp>
      <p:sp>
        <p:nvSpPr>
          <p:cNvPr id="4" name="Slide Number Placeholder 3"/>
          <p:cNvSpPr>
            <a:spLocks noGrp="1"/>
          </p:cNvSpPr>
          <p:nvPr>
            <p:ph type="sldNum" sz="quarter" idx="5"/>
          </p:nvPr>
        </p:nvSpPr>
        <p:spPr/>
        <p:txBody>
          <a:bodyPr/>
          <a:lstStyle/>
          <a:p>
            <a:fld id="{D3C34083-0FCC-4AFA-A7BA-38AB1B34D600}" type="slidenum">
              <a:rPr lang="en-US" smtClean="0"/>
              <a:t>45</a:t>
            </a:fld>
            <a:endParaRPr lang="en-US"/>
          </a:p>
        </p:txBody>
      </p:sp>
    </p:spTree>
    <p:extLst>
      <p:ext uri="{BB962C8B-B14F-4D97-AF65-F5344CB8AC3E}">
        <p14:creationId xmlns:p14="http://schemas.microsoft.com/office/powerpoint/2010/main" val="6515908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When thinking about the current year, or the upcoming school year, it’s a good idea to develop a promotions calendar. We are going to “fill in the blanks” in just a few minutes, but based on the ideas we just heard, please give some thought to the months ahead as we continue our discussion.</a:t>
            </a:r>
          </a:p>
        </p:txBody>
      </p:sp>
      <p:sp>
        <p:nvSpPr>
          <p:cNvPr id="4" name="Slide Number Placeholder 3"/>
          <p:cNvSpPr>
            <a:spLocks noGrp="1"/>
          </p:cNvSpPr>
          <p:nvPr>
            <p:ph type="sldNum" sz="quarter" idx="5"/>
          </p:nvPr>
        </p:nvSpPr>
        <p:spPr/>
        <p:txBody>
          <a:bodyPr/>
          <a:lstStyle/>
          <a:p>
            <a:fld id="{D3C34083-0FCC-4AFA-A7BA-38AB1B34D600}" type="slidenum">
              <a:rPr lang="en-US" smtClean="0"/>
              <a:t>46</a:t>
            </a:fld>
            <a:endParaRPr lang="en-US"/>
          </a:p>
        </p:txBody>
      </p:sp>
    </p:spTree>
    <p:extLst>
      <p:ext uri="{BB962C8B-B14F-4D97-AF65-F5344CB8AC3E}">
        <p14:creationId xmlns:p14="http://schemas.microsoft.com/office/powerpoint/2010/main" val="8497724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We talked about the different areas to emphasize during promotions, such as the classroom, cafeteria, and home. So now, we want to be more specific about how to get the word out and offer promotions. First, it really does help to have friends! Whether it’s industry partners who have promotional materials, give aways, or advocates within your division or community, it helps to have support as you plan promotions. If your school division or individual schools participate in a 5K, it would be a good idea to show up, as a participant, or as a helper. Any time you can be seen as a team player, interested in the school division beyond only your areas of responsibility, you are representing and promoting school nutrition! When you and your team participate in Wellness Fairs or community events, you increase your exposure to a broader community, and may have the help you need to launch your promotion.</a:t>
            </a:r>
          </a:p>
        </p:txBody>
      </p:sp>
      <p:sp>
        <p:nvSpPr>
          <p:cNvPr id="4" name="Slide Number Placeholder 3"/>
          <p:cNvSpPr>
            <a:spLocks noGrp="1"/>
          </p:cNvSpPr>
          <p:nvPr>
            <p:ph type="sldNum" sz="quarter" idx="5"/>
          </p:nvPr>
        </p:nvSpPr>
        <p:spPr/>
        <p:txBody>
          <a:bodyPr/>
          <a:lstStyle/>
          <a:p>
            <a:fld id="{D3C34083-0FCC-4AFA-A7BA-38AB1B34D600}" type="slidenum">
              <a:rPr lang="en-US" smtClean="0"/>
              <a:t>47</a:t>
            </a:fld>
            <a:endParaRPr lang="en-US"/>
          </a:p>
        </p:txBody>
      </p:sp>
    </p:spTree>
    <p:extLst>
      <p:ext uri="{BB962C8B-B14F-4D97-AF65-F5344CB8AC3E}">
        <p14:creationId xmlns:p14="http://schemas.microsoft.com/office/powerpoint/2010/main" val="10763121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We indicated on the last slide that it really does help to have friends to make promotions work. Industry partners, such as manufacturers and brokers may have promotional materials for you. Without mentioning specific manufacturers, think about those who have helped you in the past, or who may be able to help you sponsor a promotional activity in the future. This is a good starting place. Commodity groups, such as the Pear Board, who represents farmers, have materials you can use. The National Dairy Council, partnering with the National Football League, and USDA, sponsor Fuel Up to Play 60, which provides a tremendous opportunity to emphasize physical activity and school nutrition at the same time! But the promotions can be much simpler. Holidays, theme days, school spirit days – school nutrition promotions can be tied to any of these events!</a:t>
            </a:r>
          </a:p>
        </p:txBody>
      </p:sp>
      <p:sp>
        <p:nvSpPr>
          <p:cNvPr id="4" name="Slide Number Placeholder 3"/>
          <p:cNvSpPr>
            <a:spLocks noGrp="1"/>
          </p:cNvSpPr>
          <p:nvPr>
            <p:ph type="sldNum" sz="quarter" idx="5"/>
          </p:nvPr>
        </p:nvSpPr>
        <p:spPr/>
        <p:txBody>
          <a:bodyPr/>
          <a:lstStyle/>
          <a:p>
            <a:fld id="{D3C34083-0FCC-4AFA-A7BA-38AB1B34D600}" type="slidenum">
              <a:rPr lang="en-US" smtClean="0"/>
              <a:t>48</a:t>
            </a:fld>
            <a:endParaRPr lang="en-US"/>
          </a:p>
        </p:txBody>
      </p:sp>
    </p:spTree>
    <p:extLst>
      <p:ext uri="{BB962C8B-B14F-4D97-AF65-F5344CB8AC3E}">
        <p14:creationId xmlns:p14="http://schemas.microsoft.com/office/powerpoint/2010/main" val="22596740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It’s very important to engage School Nutrition Program staff in promotions and promotional activities. No matter where you are in the Commonwealth of Virginia, the real work of school nutrition, feeding children, occurs in schools. Providing a detailed description of the promotional activity, gaining staff buy-in, creating excitement, and explaining the desired outcome, is necessary to have a successful promotion. And don’t forget to ask your staff for promotional ideas – they tend to be very in touch with what students really like and want to see!</a:t>
            </a:r>
          </a:p>
        </p:txBody>
      </p:sp>
      <p:sp>
        <p:nvSpPr>
          <p:cNvPr id="4" name="Slide Number Placeholder 3"/>
          <p:cNvSpPr>
            <a:spLocks noGrp="1"/>
          </p:cNvSpPr>
          <p:nvPr>
            <p:ph type="sldNum" sz="quarter" idx="5"/>
          </p:nvPr>
        </p:nvSpPr>
        <p:spPr/>
        <p:txBody>
          <a:bodyPr/>
          <a:lstStyle/>
          <a:p>
            <a:fld id="{D3C34083-0FCC-4AFA-A7BA-38AB1B34D600}" type="slidenum">
              <a:rPr lang="en-US" smtClean="0"/>
              <a:t>49</a:t>
            </a:fld>
            <a:endParaRPr lang="en-US"/>
          </a:p>
        </p:txBody>
      </p:sp>
    </p:spTree>
    <p:extLst>
      <p:ext uri="{BB962C8B-B14F-4D97-AF65-F5344CB8AC3E}">
        <p14:creationId xmlns:p14="http://schemas.microsoft.com/office/powerpoint/2010/main" val="40126986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The involvement of student advisory groups may have lessened somewhat during the pandemic, but now is a good time to connect with students and find out what they want, and how they perceive the school nutrition program. Students can provide real and accurate ideas for promotions they want to experience. Remember, the more buy-in you can get from students and your own team, the greater the likelihood of success! The question of how to increase participation, of particular concern to CEP schools in which all students qualify for free meals, may be answered by Student Advisory Groups. Is it the menu? Is there not enough time for students to stand in line and eat? Is transportation during the morning hours keeping students away from the breakfast program? There is a tendency to ask students who already participate in the school meal program to serve on an advisory committee, when who you really may need to hear from are the students who currently do not participate. Is there a specific type of promotion that might reach current non-participants? You won’t know until you ask!</a:t>
            </a:r>
          </a:p>
        </p:txBody>
      </p:sp>
      <p:sp>
        <p:nvSpPr>
          <p:cNvPr id="4" name="Slide Number Placeholder 3"/>
          <p:cNvSpPr>
            <a:spLocks noGrp="1"/>
          </p:cNvSpPr>
          <p:nvPr>
            <p:ph type="sldNum" sz="quarter" idx="5"/>
          </p:nvPr>
        </p:nvSpPr>
        <p:spPr/>
        <p:txBody>
          <a:bodyPr/>
          <a:lstStyle/>
          <a:p>
            <a:fld id="{D3C34083-0FCC-4AFA-A7BA-38AB1B34D600}" type="slidenum">
              <a:rPr lang="en-US" smtClean="0"/>
              <a:t>50</a:t>
            </a:fld>
            <a:endParaRPr lang="en-US"/>
          </a:p>
        </p:txBody>
      </p:sp>
    </p:spTree>
    <p:extLst>
      <p:ext uri="{BB962C8B-B14F-4D97-AF65-F5344CB8AC3E}">
        <p14:creationId xmlns:p14="http://schemas.microsoft.com/office/powerpoint/2010/main" val="17117601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As we think about promotions, every month of the year has a holiday or theme you can borrow to have fun at lunch. With the use of a SMART goal, why not tie these promotions to specific goals of your program? The annual Thanksgiving Dinner might provide an opportunity to invite parents to eat lunch, with the goal of expanding overall  outreach to parents, and even inviting parents to become part of the School Nutrition team! Pirate Day with peg-leg chicken drumsticks could be tied into a visit with a local poultry farmer, and a goal of increasing student requests for chicken on the menu from two days a week to three or four days a week. You get the idea – whatever the promotion, be thoughtful about how you might get more bang for the buck, and accomplish a few of your objectives while having fun!</a:t>
            </a:r>
          </a:p>
        </p:txBody>
      </p:sp>
      <p:sp>
        <p:nvSpPr>
          <p:cNvPr id="4" name="Slide Number Placeholder 3"/>
          <p:cNvSpPr>
            <a:spLocks noGrp="1"/>
          </p:cNvSpPr>
          <p:nvPr>
            <p:ph type="sldNum" sz="quarter" idx="5"/>
          </p:nvPr>
        </p:nvSpPr>
        <p:spPr/>
        <p:txBody>
          <a:bodyPr/>
          <a:lstStyle/>
          <a:p>
            <a:fld id="{D3C34083-0FCC-4AFA-A7BA-38AB1B34D600}" type="slidenum">
              <a:rPr lang="en-US" smtClean="0"/>
              <a:t>51</a:t>
            </a:fld>
            <a:endParaRPr lang="en-US"/>
          </a:p>
        </p:txBody>
      </p:sp>
    </p:spTree>
    <p:extLst>
      <p:ext uri="{BB962C8B-B14F-4D97-AF65-F5344CB8AC3E}">
        <p14:creationId xmlns:p14="http://schemas.microsoft.com/office/powerpoint/2010/main" val="438362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Let’s take a look at this promotions calendar again. Here are just some ideas to share with you, but this is just meant to be a thought starter for you. Make the promotions work for you, your students, your staff, and your division. Take a look at the ideas on the slide, and go to your Chat Box to give us more ideas for our promotions calendar!</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slide.</a:t>
            </a:r>
          </a:p>
        </p:txBody>
      </p:sp>
      <p:sp>
        <p:nvSpPr>
          <p:cNvPr id="4" name="Slide Number Placeholder 3"/>
          <p:cNvSpPr>
            <a:spLocks noGrp="1"/>
          </p:cNvSpPr>
          <p:nvPr>
            <p:ph type="sldNum" sz="quarter" idx="5"/>
          </p:nvPr>
        </p:nvSpPr>
        <p:spPr/>
        <p:txBody>
          <a:bodyPr/>
          <a:lstStyle/>
          <a:p>
            <a:fld id="{D3C34083-0FCC-4AFA-A7BA-38AB1B34D600}" type="slidenum">
              <a:rPr lang="en-US" smtClean="0"/>
              <a:t>52</a:t>
            </a:fld>
            <a:endParaRPr lang="en-US"/>
          </a:p>
        </p:txBody>
      </p:sp>
    </p:spTree>
    <p:extLst>
      <p:ext uri="{BB962C8B-B14F-4D97-AF65-F5344CB8AC3E}">
        <p14:creationId xmlns:p14="http://schemas.microsoft.com/office/powerpoint/2010/main" val="41935884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Here are some ideas for April through June. Once again, please go to your chat box and give us some additional ideas! You will notice we just made up some of these promotions to coordinate with Virginia harvests…you can do the same!</a:t>
            </a:r>
          </a:p>
        </p:txBody>
      </p:sp>
      <p:sp>
        <p:nvSpPr>
          <p:cNvPr id="4" name="Slide Number Placeholder 3"/>
          <p:cNvSpPr>
            <a:spLocks noGrp="1"/>
          </p:cNvSpPr>
          <p:nvPr>
            <p:ph type="sldNum" sz="quarter" idx="5"/>
          </p:nvPr>
        </p:nvSpPr>
        <p:spPr/>
        <p:txBody>
          <a:bodyPr/>
          <a:lstStyle/>
          <a:p>
            <a:fld id="{D3C34083-0FCC-4AFA-A7BA-38AB1B34D600}" type="slidenum">
              <a:rPr lang="en-US" smtClean="0"/>
              <a:t>53</a:t>
            </a:fld>
            <a:endParaRPr lang="en-US"/>
          </a:p>
        </p:txBody>
      </p:sp>
    </p:spTree>
    <p:extLst>
      <p:ext uri="{BB962C8B-B14F-4D97-AF65-F5344CB8AC3E}">
        <p14:creationId xmlns:p14="http://schemas.microsoft.com/office/powerpoint/2010/main" val="31625703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July and August may not be typically considered big months for school nutrition promotions, but they can be! If you have students in summer school, eating school meals, you still have a wonderful audience for a promotion! The idea is just to interject some fun into your calendar, but again, to bring attention to the school meals program. Remember, these don’t need to be actual holidays or theme days – they are promotions that you and your team can have fun with. Did you notice ABC Produce Month in September? I made that up. Why? Because there are produce harvests representing many letters of the alphabet in the month of September in Virginia, from apples to pears to squash to zucchini. Remember – have fun with this, but tie in the educational component of your promotion wherever possible. Please go to the Chat Box if you have other ideas you would like to share with your peers for the months of July through September.</a:t>
            </a:r>
          </a:p>
        </p:txBody>
      </p:sp>
      <p:sp>
        <p:nvSpPr>
          <p:cNvPr id="4" name="Slide Number Placeholder 3"/>
          <p:cNvSpPr>
            <a:spLocks noGrp="1"/>
          </p:cNvSpPr>
          <p:nvPr>
            <p:ph type="sldNum" sz="quarter" idx="5"/>
          </p:nvPr>
        </p:nvSpPr>
        <p:spPr/>
        <p:txBody>
          <a:bodyPr/>
          <a:lstStyle/>
          <a:p>
            <a:fld id="{D3C34083-0FCC-4AFA-A7BA-38AB1B34D600}" type="slidenum">
              <a:rPr lang="en-US" smtClean="0"/>
              <a:t>54</a:t>
            </a:fld>
            <a:endParaRPr lang="en-US"/>
          </a:p>
        </p:txBody>
      </p:sp>
    </p:spTree>
    <p:extLst>
      <p:ext uri="{BB962C8B-B14F-4D97-AF65-F5344CB8AC3E}">
        <p14:creationId xmlns:p14="http://schemas.microsoft.com/office/powerpoint/2010/main" val="6432389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Some of the ideas are serious, some of the ideas are simply fun, like National Sock Day in December. But every time you appeal to the fun factor with students, you increase the likelihood that students will associate the school meal program with celebrations and enjoyment. And again, the idea is for you to develop a promotions calendar, before the beginning of the school year, that can be included on the menu, include planned celebrations, and provide a vehicle to connect with your customers. Back to the Chat Box if you have more ideas to share.</a:t>
            </a:r>
          </a:p>
        </p:txBody>
      </p:sp>
      <p:sp>
        <p:nvSpPr>
          <p:cNvPr id="4" name="Slide Number Placeholder 3"/>
          <p:cNvSpPr>
            <a:spLocks noGrp="1"/>
          </p:cNvSpPr>
          <p:nvPr>
            <p:ph type="sldNum" sz="quarter" idx="5"/>
          </p:nvPr>
        </p:nvSpPr>
        <p:spPr/>
        <p:txBody>
          <a:bodyPr/>
          <a:lstStyle/>
          <a:p>
            <a:fld id="{D3C34083-0FCC-4AFA-A7BA-38AB1B34D600}" type="slidenum">
              <a:rPr lang="en-US" smtClean="0"/>
              <a:t>55</a:t>
            </a:fld>
            <a:endParaRPr lang="en-US"/>
          </a:p>
        </p:txBody>
      </p:sp>
    </p:spTree>
    <p:extLst>
      <p:ext uri="{BB962C8B-B14F-4D97-AF65-F5344CB8AC3E}">
        <p14:creationId xmlns:p14="http://schemas.microsoft.com/office/powerpoint/2010/main" val="9022091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One of the issues that often comes up regarding school nutrition promotions is this – who pays for it, and how do I legally fund promotions? It’s important to remember that any prizes or rewards cannot be purchased with school nutrition funds. Checking in with Crystal Crutchfield, the VA School Nutrition Programs Lead Compliance Specialist, there are a number of things to keep in mind if you plan to make giveaways part of your promotion.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Read list.</a:t>
            </a:r>
          </a:p>
        </p:txBody>
      </p:sp>
      <p:sp>
        <p:nvSpPr>
          <p:cNvPr id="4" name="Slide Number Placeholder 3"/>
          <p:cNvSpPr>
            <a:spLocks noGrp="1"/>
          </p:cNvSpPr>
          <p:nvPr>
            <p:ph type="sldNum" sz="quarter" idx="5"/>
          </p:nvPr>
        </p:nvSpPr>
        <p:spPr/>
        <p:txBody>
          <a:bodyPr/>
          <a:lstStyle/>
          <a:p>
            <a:fld id="{D3C34083-0FCC-4AFA-A7BA-38AB1B34D600}" type="slidenum">
              <a:rPr lang="en-US" smtClean="0"/>
              <a:t>56</a:t>
            </a:fld>
            <a:endParaRPr lang="en-US"/>
          </a:p>
        </p:txBody>
      </p:sp>
    </p:spTree>
    <p:extLst>
      <p:ext uri="{BB962C8B-B14F-4D97-AF65-F5344CB8AC3E}">
        <p14:creationId xmlns:p14="http://schemas.microsoft.com/office/powerpoint/2010/main" val="39410990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r>
              <a:rPr lang="en-US" dirty="0"/>
              <a:t>Finally, here are a few resources for you to consider as you plan promotions and activities for your school meals program. </a:t>
            </a:r>
          </a:p>
        </p:txBody>
      </p:sp>
      <p:sp>
        <p:nvSpPr>
          <p:cNvPr id="4" name="Slide Number Placeholder 3"/>
          <p:cNvSpPr>
            <a:spLocks noGrp="1"/>
          </p:cNvSpPr>
          <p:nvPr>
            <p:ph type="sldNum" sz="quarter" idx="5"/>
          </p:nvPr>
        </p:nvSpPr>
        <p:spPr/>
        <p:txBody>
          <a:bodyPr/>
          <a:lstStyle/>
          <a:p>
            <a:fld id="{D3C34083-0FCC-4AFA-A7BA-38AB1B34D600}" type="slidenum">
              <a:rPr lang="en-US" smtClean="0"/>
              <a:t>57</a:t>
            </a:fld>
            <a:endParaRPr lang="en-US"/>
          </a:p>
        </p:txBody>
      </p:sp>
    </p:spTree>
    <p:extLst>
      <p:ext uri="{BB962C8B-B14F-4D97-AF65-F5344CB8AC3E}">
        <p14:creationId xmlns:p14="http://schemas.microsoft.com/office/powerpoint/2010/main" val="32544711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committing to today's webinar.</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 </a:t>
            </a:r>
            <a:r>
              <a:rPr lang="en-US" dirty="0">
                <a:latin typeface="Arial" panose="020B0604020202020204" pitchFamily="34" charset="0"/>
                <a:cs typeface="Arial" panose="020B0604020202020204" pitchFamily="34" charset="0"/>
              </a:rPr>
              <a:t>Does anyone have any questions?</a:t>
            </a:r>
          </a:p>
        </p:txBody>
      </p:sp>
      <p:sp>
        <p:nvSpPr>
          <p:cNvPr id="4" name="Slide Number Placeholder 3"/>
          <p:cNvSpPr>
            <a:spLocks noGrp="1"/>
          </p:cNvSpPr>
          <p:nvPr>
            <p:ph type="sldNum" sz="quarter" idx="5"/>
          </p:nvPr>
        </p:nvSpPr>
        <p:spPr/>
        <p:txBody>
          <a:bodyPr/>
          <a:lstStyle/>
          <a:p>
            <a:fld id="{247698F3-78FD-418C-8CE6-D7A1F29097B9}" type="slidenum">
              <a:rPr lang="en-US"/>
              <a:t>58</a:t>
            </a:fld>
            <a:endParaRPr lang="en-US"/>
          </a:p>
        </p:txBody>
      </p:sp>
    </p:spTree>
    <p:extLst>
      <p:ext uri="{BB962C8B-B14F-4D97-AF65-F5344CB8AC3E}">
        <p14:creationId xmlns:p14="http://schemas.microsoft.com/office/powerpoint/2010/main" val="996989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9174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40017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62146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28916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35459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32387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54709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96013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77822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9563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85851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443606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hyperlink" Target="https://www.fns.usda.gov/tn/taste-testing-event-resources"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9.sv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4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 Id="rId9" Type="http://schemas.openxmlformats.org/officeDocument/2006/relationships/image" Target="../media/image1.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32.svg"/></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34.sv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1.jpeg"/><Relationship Id="rId5" Type="http://schemas.openxmlformats.org/officeDocument/2006/relationships/image" Target="../media/image41.svg"/><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slides/_rels/slide55.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4.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 Id="rId9" Type="http://schemas.openxmlformats.org/officeDocument/2006/relationships/image" Target="../media/image1.jpe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hyperlink" Target="https://www.actionforhealthykids.org/food-and-beverage-marketing"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www.healthiergeneration.org/take-action/schools/promote-your-program" TargetMode="External"/><Relationship Id="rId4" Type="http://schemas.openxmlformats.org/officeDocument/2006/relationships/hyperlink" Target="https://www.actionforhealthykids.org/nutrition-education-and-promotion"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ogo for the Virginia Department of Education, Office of School and Community Nutrition Programs.">
            <a:hlinkClick r:id="rId3"/>
            <a:extLst>
              <a:ext uri="{FF2B5EF4-FFF2-40B4-BE49-F238E27FC236}">
                <a16:creationId xmlns:a16="http://schemas.microsoft.com/office/drawing/2014/main" id="{EB334429-782C-03D4-3D0D-AAFB488F754E}"/>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289303" y="1240560"/>
            <a:ext cx="9613397" cy="1970746"/>
          </a:xfrm>
          <a:prstGeom prst="rect">
            <a:avLst/>
          </a:prstGeom>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206D52-03AA-AE12-C087-20EB944AC79D}"/>
              </a:ext>
            </a:extLst>
          </p:cNvPr>
          <p:cNvSpPr>
            <a:spLocks noGrp="1"/>
          </p:cNvSpPr>
          <p:nvPr>
            <p:ph type="ctrTitle"/>
          </p:nvPr>
        </p:nvSpPr>
        <p:spPr>
          <a:xfrm>
            <a:off x="1289304" y="3429000"/>
            <a:ext cx="8921672" cy="1713305"/>
          </a:xfrm>
        </p:spPr>
        <p:txBody>
          <a:bodyPr anchor="b">
            <a:normAutofit/>
          </a:bodyPr>
          <a:lstStyle/>
          <a:p>
            <a:pPr algn="l"/>
            <a:r>
              <a:rPr lang="en-US" sz="4800" dirty="0">
                <a:latin typeface="Helvetica" panose="020B0604020202020204" pitchFamily="34" charset="0"/>
                <a:cs typeface="Helvetica" panose="020B0604020202020204" pitchFamily="34" charset="0"/>
              </a:rPr>
              <a:t>Taste Testing and Promotional Activities</a:t>
            </a:r>
          </a:p>
        </p:txBody>
      </p:sp>
    </p:spTree>
    <p:extLst>
      <p:ext uri="{BB962C8B-B14F-4D97-AF65-F5344CB8AC3E}">
        <p14:creationId xmlns:p14="http://schemas.microsoft.com/office/powerpoint/2010/main" val="3705922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0FC384-2880-DEB9-9468-33E49DDE9C74}"/>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Helvetica" panose="020B0604020202020204" pitchFamily="34" charset="0"/>
                <a:cs typeface="Helvetica" panose="020B0604020202020204" pitchFamily="34" charset="0"/>
              </a:rPr>
              <a:t>Welcome!</a:t>
            </a:r>
          </a:p>
        </p:txBody>
      </p:sp>
      <p:pic>
        <p:nvPicPr>
          <p:cNvPr id="4" name="Content Placeholder 3">
            <a:extLst>
              <a:ext uri="{FF2B5EF4-FFF2-40B4-BE49-F238E27FC236}">
                <a16:creationId xmlns:a16="http://schemas.microsoft.com/office/drawing/2014/main" id="{3C9EBAB2-EEBD-C83B-D172-1BA56DEA7E7D}"/>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4220936" y="2623957"/>
            <a:ext cx="7337080" cy="1498900"/>
          </a:xfrm>
          <a:prstGeom prst="rect">
            <a:avLst/>
          </a:prstGeom>
        </p:spPr>
      </p:pic>
    </p:spTree>
    <p:extLst>
      <p:ext uri="{BB962C8B-B14F-4D97-AF65-F5344CB8AC3E}">
        <p14:creationId xmlns:p14="http://schemas.microsoft.com/office/powerpoint/2010/main" val="3072063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33B1-DCB0-42ED-6F7B-3BA47E2F610F}"/>
              </a:ext>
            </a:extLst>
          </p:cNvPr>
          <p:cNvSpPr>
            <a:spLocks noGrp="1"/>
          </p:cNvSpPr>
          <p:nvPr>
            <p:ph type="title"/>
          </p:nvPr>
        </p:nvSpPr>
        <p:spPr/>
        <p:txBody>
          <a:bodyPr/>
          <a:lstStyle/>
          <a:p>
            <a:pPr>
              <a:lnSpc>
                <a:spcPct val="100000"/>
              </a:lnSpc>
            </a:pPr>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3F3EA0F3-E219-846E-EF72-775CCC7CE6E6}"/>
              </a:ext>
            </a:extLst>
          </p:cNvPr>
          <p:cNvSpPr>
            <a:spLocks noGrp="1"/>
          </p:cNvSpPr>
          <p:nvPr>
            <p:ph idx="1"/>
          </p:nvPr>
        </p:nvSpPr>
        <p:spPr/>
        <p:txBody>
          <a:bodyPr>
            <a:normAutofit fontScale="85000" lnSpcReduction="20000"/>
          </a:bodyPr>
          <a:lstStyle/>
          <a:p>
            <a:pPr>
              <a:lnSpc>
                <a:spcPct val="110000"/>
              </a:lnSpc>
            </a:pPr>
            <a:r>
              <a:rPr lang="en-US" dirty="0">
                <a:solidFill>
                  <a:schemeClr val="tx1">
                    <a:lumMod val="85000"/>
                    <a:lumOff val="15000"/>
                  </a:schemeClr>
                </a:solidFill>
                <a:latin typeface="Helvetica" panose="020B0604020202020204" pitchFamily="34" charset="0"/>
                <a:cs typeface="Helvetica" panose="020B0604020202020204" pitchFamily="34" charset="0"/>
              </a:rPr>
              <a:t>Understand the appropriate taste-testing method for your objective</a:t>
            </a:r>
          </a:p>
          <a:p>
            <a:pPr>
              <a:lnSpc>
                <a:spcPct val="110000"/>
              </a:lnSpc>
            </a:pPr>
            <a:r>
              <a:rPr lang="en-US" dirty="0">
                <a:solidFill>
                  <a:schemeClr val="tx1">
                    <a:lumMod val="85000"/>
                    <a:lumOff val="15000"/>
                  </a:schemeClr>
                </a:solidFill>
                <a:latin typeface="Helvetica" panose="020B0604020202020204" pitchFamily="34" charset="0"/>
                <a:cs typeface="Helvetica" panose="020B0604020202020204" pitchFamily="34" charset="0"/>
              </a:rPr>
              <a:t>Describe the processes for testing a recipe with staff and students</a:t>
            </a:r>
          </a:p>
          <a:p>
            <a:pPr>
              <a:lnSpc>
                <a:spcPct val="110000"/>
              </a:lnSpc>
            </a:pPr>
            <a:r>
              <a:rPr lang="en-US" dirty="0">
                <a:solidFill>
                  <a:schemeClr val="tx1">
                    <a:lumMod val="85000"/>
                    <a:lumOff val="15000"/>
                  </a:schemeClr>
                </a:solidFill>
                <a:latin typeface="Helvetica" panose="020B0604020202020204" pitchFamily="34" charset="0"/>
                <a:cs typeface="Helvetica" panose="020B0604020202020204" pitchFamily="34" charset="0"/>
              </a:rPr>
              <a:t>Understand how to determine whether a recipe is acceptable at each stage and how to calculate an approval rating</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Explain how promotional activities are essential to the success of school nutrition programs</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Describe how promotional activities contribute to a healthy school nutrition environment</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Identify opportunities to launch or expand promotional activities</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Identify resources for promotional activities</a:t>
            </a:r>
            <a:endParaRPr lang="en-US" dirty="0">
              <a:effectLst/>
              <a:latin typeface="Helvetica" panose="020B0604020202020204" pitchFamily="34" charset="0"/>
              <a:cs typeface="Helvetica" panose="020B0604020202020204" pitchFamily="34" charset="0"/>
            </a:endParaRPr>
          </a:p>
        </p:txBody>
      </p:sp>
      <p:pic>
        <p:nvPicPr>
          <p:cNvPr id="4" name="Content Placeholder 3">
            <a:extLst>
              <a:ext uri="{FF2B5EF4-FFF2-40B4-BE49-F238E27FC236}">
                <a16:creationId xmlns:a16="http://schemas.microsoft.com/office/drawing/2014/main" id="{DDC42952-D9A1-9E89-CD8D-4E638E642AD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14039" y="5971231"/>
            <a:ext cx="3281018" cy="681338"/>
          </a:xfrm>
          <a:prstGeom prst="rect">
            <a:avLst/>
          </a:prstGeom>
        </p:spPr>
      </p:pic>
      <p:cxnSp>
        <p:nvCxnSpPr>
          <p:cNvPr id="6" name="Straight Connector 5">
            <a:extLst>
              <a:ext uri="{FF2B5EF4-FFF2-40B4-BE49-F238E27FC236}">
                <a16:creationId xmlns:a16="http://schemas.microsoft.com/office/drawing/2014/main" id="{B14FE038-87F1-FB27-D969-D6B9963C10FC}"/>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70038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8D716-E744-8BA7-75D6-B9DCA7E24895}"/>
              </a:ext>
            </a:extLst>
          </p:cNvPr>
          <p:cNvSpPr>
            <a:spLocks noGrp="1"/>
          </p:cNvSpPr>
          <p:nvPr>
            <p:ph type="title"/>
          </p:nvPr>
        </p:nvSpPr>
        <p:spPr/>
        <p:txBody>
          <a:bodyPr/>
          <a:lstStyle/>
          <a:p>
            <a:pPr rtl="0" eaLnBrk="1" latinLnBrk="0" hangingPunct="1"/>
            <a:r>
              <a:rPr lang="en-US" sz="4400" kern="1200" dirty="0">
                <a:solidFill>
                  <a:srgbClr val="000000"/>
                </a:solidFill>
                <a:effectLst/>
                <a:latin typeface="Helvetica" panose="020B0604020202020204" pitchFamily="34" charset="0"/>
                <a:ea typeface="+mj-ea"/>
                <a:cs typeface="Helvetica" panose="020B0604020202020204" pitchFamily="34" charset="0"/>
              </a:rPr>
              <a:t>Professional Standard Learning Codes</a:t>
            </a:r>
            <a:endParaRPr lang="en-US" dirty="0">
              <a:effectLst/>
            </a:endParaRPr>
          </a:p>
        </p:txBody>
      </p:sp>
      <p:sp>
        <p:nvSpPr>
          <p:cNvPr id="3" name="Content Placeholder 2">
            <a:extLst>
              <a:ext uri="{FF2B5EF4-FFF2-40B4-BE49-F238E27FC236}">
                <a16:creationId xmlns:a16="http://schemas.microsoft.com/office/drawing/2014/main" id="{BAC25127-683C-01EB-8FBF-E7FB384DE1AF}"/>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Communications and Marketing – 4000</a:t>
            </a:r>
          </a:p>
          <a:p>
            <a:r>
              <a:rPr lang="en-US" dirty="0">
                <a:latin typeface="Helvetica" panose="020B0604020202020204" pitchFamily="34" charset="0"/>
                <a:cs typeface="Helvetica" panose="020B0604020202020204" pitchFamily="34" charset="0"/>
              </a:rPr>
              <a:t>Nutrition – 1000</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Nutrition Education (1200) </a:t>
            </a:r>
          </a:p>
        </p:txBody>
      </p:sp>
      <p:pic>
        <p:nvPicPr>
          <p:cNvPr id="4" name="Content Placeholder 3">
            <a:extLst>
              <a:ext uri="{FF2B5EF4-FFF2-40B4-BE49-F238E27FC236}">
                <a16:creationId xmlns:a16="http://schemas.microsoft.com/office/drawing/2014/main" id="{D813A235-EC2F-86AF-7096-51E721ED915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62060" y="5836294"/>
            <a:ext cx="3281018" cy="681338"/>
          </a:xfrm>
          <a:prstGeom prst="rect">
            <a:avLst/>
          </a:prstGeom>
        </p:spPr>
      </p:pic>
      <p:cxnSp>
        <p:nvCxnSpPr>
          <p:cNvPr id="7" name="Straight Connector 6">
            <a:extLst>
              <a:ext uri="{FF2B5EF4-FFF2-40B4-BE49-F238E27FC236}">
                <a16:creationId xmlns:a16="http://schemas.microsoft.com/office/drawing/2014/main" id="{F5425BF4-E2AC-E1D8-C43D-ABBDB85BE24C}"/>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48549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8BA8A8-D03A-74F2-D43C-3970966A67A5}"/>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dirty="0">
                <a:latin typeface="Helvetica" panose="020B0604020202020204" pitchFamily="34" charset="0"/>
                <a:cs typeface="Helvetica" panose="020B0604020202020204" pitchFamily="34" charset="0"/>
              </a:rPr>
              <a:t>What is Taste-Tasting?</a:t>
            </a:r>
          </a:p>
        </p:txBody>
      </p:sp>
      <p:sp>
        <p:nvSpPr>
          <p:cNvPr id="1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lementary girl in red sweater tasting food.">
            <a:extLst>
              <a:ext uri="{FF2B5EF4-FFF2-40B4-BE49-F238E27FC236}">
                <a16:creationId xmlns:a16="http://schemas.microsoft.com/office/drawing/2014/main" id="{1021D666-3E3F-B964-F999-3AAE383FF9BB}"/>
              </a:ext>
            </a:extLst>
          </p:cNvPr>
          <p:cNvPicPr>
            <a:picLocks noChangeAspect="1"/>
          </p:cNvPicPr>
          <p:nvPr/>
        </p:nvPicPr>
        <p:blipFill rotWithShape="1">
          <a:blip r:embed="rId3"/>
          <a:srcRect l="11024" r="2202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Content Placeholder 3">
            <a:extLst>
              <a:ext uri="{FF2B5EF4-FFF2-40B4-BE49-F238E27FC236}">
                <a16:creationId xmlns:a16="http://schemas.microsoft.com/office/drawing/2014/main" id="{79628F53-ED2F-62EF-75D7-FC0E815417F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1632061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8BA8A8-D03A-74F2-D43C-3970966A67A5}"/>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Poll</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585E9EC-D958-0C58-8D0C-A7C897F98EDD}"/>
              </a:ext>
            </a:extLst>
          </p:cNvPr>
          <p:cNvSpPr>
            <a:spLocks noGrp="1"/>
          </p:cNvSpPr>
          <p:nvPr>
            <p:ph idx="1"/>
          </p:nvPr>
        </p:nvSpPr>
        <p:spPr>
          <a:xfrm>
            <a:off x="4447308" y="591344"/>
            <a:ext cx="6906491" cy="5585619"/>
          </a:xfrm>
        </p:spPr>
        <p:txBody>
          <a:bodyPr anchor="ctr">
            <a:normAutofit/>
          </a:bodyPr>
          <a:lstStyle/>
          <a:p>
            <a:pPr marL="0" indent="0">
              <a:buNone/>
            </a:pPr>
            <a:r>
              <a:rPr lang="en-US" dirty="0">
                <a:latin typeface="Helvetica" panose="020B0604020202020204" pitchFamily="34" charset="0"/>
                <a:cs typeface="Helvetica" panose="020B0604020202020204" pitchFamily="34" charset="0"/>
              </a:rPr>
              <a:t>Have you ever conducted any type of taste-testing with your students?</a:t>
            </a:r>
          </a:p>
        </p:txBody>
      </p:sp>
      <p:pic>
        <p:nvPicPr>
          <p:cNvPr id="5" name="Content Placeholder 3">
            <a:extLst>
              <a:ext uri="{FF2B5EF4-FFF2-40B4-BE49-F238E27FC236}">
                <a16:creationId xmlns:a16="http://schemas.microsoft.com/office/drawing/2014/main" id="{7D5A52BC-71D1-5956-FC64-FDE726E8A9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252561" y="6052957"/>
            <a:ext cx="3281018" cy="681338"/>
          </a:xfrm>
          <a:prstGeom prst="rect">
            <a:avLst/>
          </a:prstGeom>
        </p:spPr>
      </p:pic>
    </p:spTree>
    <p:extLst>
      <p:ext uri="{BB962C8B-B14F-4D97-AF65-F5344CB8AC3E}">
        <p14:creationId xmlns:p14="http://schemas.microsoft.com/office/powerpoint/2010/main" val="1770830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1CEC-BEF2-BEA7-C509-841AA12A21B0}"/>
              </a:ext>
            </a:extLst>
          </p:cNvPr>
          <p:cNvSpPr>
            <a:spLocks noGrp="1"/>
          </p:cNvSpPr>
          <p:nvPr>
            <p:ph type="title"/>
          </p:nvPr>
        </p:nvSpPr>
        <p:spPr/>
        <p:txBody>
          <a:bodyPr/>
          <a:lstStyle/>
          <a:p>
            <a:pPr>
              <a:lnSpc>
                <a:spcPct val="100000"/>
              </a:lnSpc>
            </a:pPr>
            <a:r>
              <a:rPr lang="en-US" dirty="0">
                <a:latin typeface="Helvetica" panose="020B0604020202020204" pitchFamily="34" charset="0"/>
                <a:cs typeface="Helvetica" panose="020B0604020202020204" pitchFamily="34" charset="0"/>
              </a:rPr>
              <a:t>Decide on Your Taste-Testing Objective</a:t>
            </a:r>
          </a:p>
        </p:txBody>
      </p:sp>
      <p:sp>
        <p:nvSpPr>
          <p:cNvPr id="3" name="Content Placeholder 2">
            <a:extLst>
              <a:ext uri="{FF2B5EF4-FFF2-40B4-BE49-F238E27FC236}">
                <a16:creationId xmlns:a16="http://schemas.microsoft.com/office/drawing/2014/main" id="{2B6922E8-9144-5730-BCE8-DF3318F91ABB}"/>
              </a:ext>
            </a:extLst>
          </p:cNvPr>
          <p:cNvSpPr>
            <a:spLocks noGrp="1"/>
          </p:cNvSpPr>
          <p:nvPr>
            <p:ph idx="1"/>
          </p:nvPr>
        </p:nvSpPr>
        <p:spPr>
          <a:xfrm>
            <a:off x="838200" y="1837500"/>
            <a:ext cx="5135088" cy="4351338"/>
          </a:xfrm>
        </p:spPr>
        <p:txBody>
          <a:bodyPr>
            <a:normAutofit/>
          </a:bodyPr>
          <a:lstStyle/>
          <a:p>
            <a:pPr>
              <a:lnSpc>
                <a:spcPct val="100000"/>
              </a:lnSpc>
            </a:pPr>
            <a:r>
              <a:rPr lang="en-US" sz="2400" dirty="0">
                <a:latin typeface="Helvetica" panose="020B0604020202020204" pitchFamily="34" charset="0"/>
                <a:cs typeface="Helvetica" panose="020B0604020202020204" pitchFamily="34" charset="0"/>
              </a:rPr>
              <a:t>I want students to try new menu items or foods.</a:t>
            </a:r>
          </a:p>
          <a:p>
            <a:pPr>
              <a:lnSpc>
                <a:spcPct val="100000"/>
              </a:lnSpc>
            </a:pPr>
            <a:r>
              <a:rPr lang="en-US" sz="2400" dirty="0">
                <a:latin typeface="Helvetica" panose="020B0604020202020204" pitchFamily="34" charset="0"/>
                <a:cs typeface="Helvetica" panose="020B0604020202020204" pitchFamily="34" charset="0"/>
              </a:rPr>
              <a:t>I want students to become more aware and educated about new menu items and foods.</a:t>
            </a:r>
          </a:p>
          <a:p>
            <a:pPr>
              <a:lnSpc>
                <a:spcPct val="100000"/>
              </a:lnSpc>
            </a:pPr>
            <a:r>
              <a:rPr lang="en-US" sz="2400" dirty="0">
                <a:latin typeface="Helvetica" panose="020B0604020202020204" pitchFamily="34" charset="0"/>
                <a:cs typeface="Helvetica" panose="020B0604020202020204" pitchFamily="34" charset="0"/>
              </a:rPr>
              <a:t>I want students to try a recipe and gather their feedback to revise the recipe.</a:t>
            </a:r>
          </a:p>
        </p:txBody>
      </p:sp>
      <p:pic>
        <p:nvPicPr>
          <p:cNvPr id="4" name="Content Placeholder 3">
            <a:extLst>
              <a:ext uri="{FF2B5EF4-FFF2-40B4-BE49-F238E27FC236}">
                <a16:creationId xmlns:a16="http://schemas.microsoft.com/office/drawing/2014/main" id="{E76E8886-D9F7-B014-8BA6-11B423D010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61" y="6084707"/>
            <a:ext cx="3281018" cy="681338"/>
          </a:xfrm>
          <a:prstGeom prst="rect">
            <a:avLst/>
          </a:prstGeom>
        </p:spPr>
      </p:pic>
      <p:pic>
        <p:nvPicPr>
          <p:cNvPr id="5" name="Content Placeholder 6" descr="An elementary girl is smiling with a tray full of salad, fruits, and other vegetables. ">
            <a:extLst>
              <a:ext uri="{FF2B5EF4-FFF2-40B4-BE49-F238E27FC236}">
                <a16:creationId xmlns:a16="http://schemas.microsoft.com/office/drawing/2014/main" id="{FFF063D0-E608-3041-9946-A50B21982DFF}"/>
              </a:ext>
            </a:extLst>
          </p:cNvPr>
          <p:cNvPicPr>
            <a:picLocks noChangeAspect="1"/>
          </p:cNvPicPr>
          <p:nvPr/>
        </p:nvPicPr>
        <p:blipFill rotWithShape="1">
          <a:blip r:embed="rId4"/>
          <a:srcRect l="12850" r="20197" b="-1"/>
          <a:stretch/>
        </p:blipFill>
        <p:spPr>
          <a:xfrm>
            <a:off x="6963247" y="1796716"/>
            <a:ext cx="4642688" cy="4628660"/>
          </a:xfrm>
          <a:prstGeom prst="rect">
            <a:avLst/>
          </a:prstGeom>
        </p:spPr>
      </p:pic>
      <p:cxnSp>
        <p:nvCxnSpPr>
          <p:cNvPr id="6" name="Straight Connector 5">
            <a:extLst>
              <a:ext uri="{FF2B5EF4-FFF2-40B4-BE49-F238E27FC236}">
                <a16:creationId xmlns:a16="http://schemas.microsoft.com/office/drawing/2014/main" id="{EF91E690-23AA-5B8A-1C8B-8E44DEBB650A}"/>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35535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445092-3AF6-900C-BD32-0A1B90B1AEB8}"/>
              </a:ext>
            </a:extLst>
          </p:cNvPr>
          <p:cNvSpPr>
            <a:spLocks noGrp="1"/>
          </p:cNvSpPr>
          <p:nvPr>
            <p:ph type="title"/>
          </p:nvPr>
        </p:nvSpPr>
        <p:spPr>
          <a:xfrm>
            <a:off x="838200" y="1412488"/>
            <a:ext cx="2899189" cy="4363844"/>
          </a:xfrm>
        </p:spPr>
        <p:txBody>
          <a:bodyPr anchor="t">
            <a:normAutofit/>
          </a:bodyPr>
          <a:lstStyle/>
          <a:p>
            <a:pPr>
              <a:lnSpc>
                <a:spcPct val="100000"/>
              </a:lnSpc>
            </a:pPr>
            <a:r>
              <a:rPr lang="en-US" sz="3600" dirty="0">
                <a:solidFill>
                  <a:srgbClr val="FFFFFF"/>
                </a:solidFill>
                <a:latin typeface="Helvetica" panose="020B0604020202020204" pitchFamily="34" charset="0"/>
                <a:cs typeface="Helvetica" panose="020B0604020202020204" pitchFamily="34" charset="0"/>
              </a:rPr>
              <a:t>Choose the Appropriate Method</a:t>
            </a:r>
          </a:p>
        </p:txBody>
      </p:sp>
      <p:sp>
        <p:nvSpPr>
          <p:cNvPr id="5" name="Content Placeholder 4">
            <a:extLst>
              <a:ext uri="{FF2B5EF4-FFF2-40B4-BE49-F238E27FC236}">
                <a16:creationId xmlns:a16="http://schemas.microsoft.com/office/drawing/2014/main" id="{22E547E2-FD74-BF36-0780-53E162E5159D}"/>
              </a:ext>
            </a:extLst>
          </p:cNvPr>
          <p:cNvSpPr>
            <a:spLocks noGrp="1"/>
          </p:cNvSpPr>
          <p:nvPr>
            <p:ph sz="half" idx="1"/>
          </p:nvPr>
        </p:nvSpPr>
        <p:spPr>
          <a:xfrm>
            <a:off x="4380855" y="1412489"/>
            <a:ext cx="3427283" cy="4363844"/>
          </a:xfrm>
        </p:spPr>
        <p:txBody>
          <a:bodyPr vert="horz" lIns="91440" tIns="45720" rIns="91440" bIns="45720" rtlCol="0" anchor="t">
            <a:normAutofit/>
          </a:bodyPr>
          <a:lstStyle/>
          <a:p>
            <a:pPr>
              <a:lnSpc>
                <a:spcPct val="100000"/>
              </a:lnSpc>
            </a:pPr>
            <a:r>
              <a:rPr lang="en-US" sz="2000" b="1" dirty="0">
                <a:latin typeface="Helvetica" panose="020B0604020202020204" pitchFamily="34" charset="0"/>
                <a:cs typeface="Helvetica" panose="020B0604020202020204" pitchFamily="34" charset="0"/>
              </a:rPr>
              <a:t>Promotional Taste-Testing</a:t>
            </a:r>
          </a:p>
          <a:p>
            <a:pPr lvl="1">
              <a:lnSpc>
                <a:spcPct val="100000"/>
              </a:lnSpc>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Use </a:t>
            </a:r>
            <a:r>
              <a:rPr lang="en-US" sz="2000" dirty="0">
                <a:latin typeface="Helvetica" panose="020B0604020202020204" pitchFamily="34" charset="0"/>
                <a:cs typeface="Helvetica" panose="020B0604020202020204" pitchFamily="34" charset="0"/>
                <a:hlinkClick r:id="rId3"/>
              </a:rPr>
              <a:t>USDA online resources</a:t>
            </a:r>
            <a:endParaRPr lang="en-US" sz="2000" dirty="0">
              <a:latin typeface="Helvetica" panose="020B0604020202020204" pitchFamily="34" charset="0"/>
              <a:cs typeface="Helvetica" panose="020B0604020202020204" pitchFamily="34" charset="0"/>
            </a:endParaRPr>
          </a:p>
          <a:p>
            <a:pPr lvl="1">
              <a:lnSpc>
                <a:spcPct val="100000"/>
              </a:lnSpc>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Generally, less structured in the process, and who participates </a:t>
            </a:r>
          </a:p>
        </p:txBody>
      </p:sp>
      <p:cxnSp>
        <p:nvCxnSpPr>
          <p:cNvPr id="14" name="Straight Connector 1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A9785310-5E20-0755-EC3D-E71FA6387D91}"/>
              </a:ext>
            </a:extLst>
          </p:cNvPr>
          <p:cNvSpPr>
            <a:spLocks noGrp="1"/>
          </p:cNvSpPr>
          <p:nvPr>
            <p:ph sz="half" idx="2"/>
          </p:nvPr>
        </p:nvSpPr>
        <p:spPr>
          <a:xfrm>
            <a:off x="8451604" y="1412489"/>
            <a:ext cx="3197701" cy="4363844"/>
          </a:xfrm>
        </p:spPr>
        <p:txBody>
          <a:bodyPr vert="horz" lIns="91440" tIns="45720" rIns="91440" bIns="45720" rtlCol="0" anchor="t">
            <a:normAutofit/>
          </a:bodyPr>
          <a:lstStyle/>
          <a:p>
            <a:pPr>
              <a:lnSpc>
                <a:spcPct val="100000"/>
              </a:lnSpc>
            </a:pPr>
            <a:r>
              <a:rPr lang="en-US" sz="2000" b="1" dirty="0">
                <a:latin typeface="Helvetica" panose="020B0604020202020204" pitchFamily="34" charset="0"/>
                <a:cs typeface="Helvetica" panose="020B0604020202020204" pitchFamily="34" charset="0"/>
              </a:rPr>
              <a:t>Formal Taste-Testing</a:t>
            </a:r>
          </a:p>
          <a:p>
            <a:pPr lvl="1">
              <a:lnSpc>
                <a:spcPct val="100000"/>
              </a:lnSpc>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Structured process</a:t>
            </a:r>
          </a:p>
          <a:p>
            <a:pPr lvl="1">
              <a:lnSpc>
                <a:spcPct val="100000"/>
              </a:lnSpc>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Planning is essential</a:t>
            </a:r>
          </a:p>
          <a:p>
            <a:pPr lvl="1">
              <a:lnSpc>
                <a:spcPct val="100000"/>
              </a:lnSpc>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Requires a certain number of students</a:t>
            </a:r>
          </a:p>
          <a:p>
            <a:pPr lvl="1">
              <a:lnSpc>
                <a:spcPct val="100000"/>
              </a:lnSpc>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Data is collected and analyzed</a:t>
            </a:r>
          </a:p>
          <a:p>
            <a:pPr lvl="1">
              <a:lnSpc>
                <a:spcPct val="100000"/>
              </a:lnSpc>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Recipe revisions are common</a:t>
            </a:r>
          </a:p>
        </p:txBody>
      </p:sp>
      <p:pic>
        <p:nvPicPr>
          <p:cNvPr id="4" name="Content Placeholder 3">
            <a:extLst>
              <a:ext uri="{FF2B5EF4-FFF2-40B4-BE49-F238E27FC236}">
                <a16:creationId xmlns:a16="http://schemas.microsoft.com/office/drawing/2014/main" id="{C9E1505F-E42D-D1DD-1035-91419FDD481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818376" y="6176662"/>
            <a:ext cx="3281018" cy="681338"/>
          </a:xfrm>
          <a:prstGeom prst="rect">
            <a:avLst/>
          </a:prstGeom>
        </p:spPr>
      </p:pic>
    </p:spTree>
    <p:extLst>
      <p:ext uri="{BB962C8B-B14F-4D97-AF65-F5344CB8AC3E}">
        <p14:creationId xmlns:p14="http://schemas.microsoft.com/office/powerpoint/2010/main" val="3636509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9A0C-704A-1E67-69FC-D52E3B1690D6}"/>
              </a:ext>
            </a:extLst>
          </p:cNvPr>
          <p:cNvSpPr>
            <a:spLocks noGrp="1"/>
          </p:cNvSpPr>
          <p:nvPr>
            <p:ph type="title"/>
          </p:nvPr>
        </p:nvSpPr>
        <p:spPr/>
        <p:txBody>
          <a:bodyPr>
            <a:normAutofit fontScale="90000"/>
          </a:bodyPr>
          <a:lstStyle/>
          <a:p>
            <a:pPr>
              <a:lnSpc>
                <a:spcPct val="100000"/>
              </a:lnSpc>
            </a:pPr>
            <a:r>
              <a:rPr lang="en-US" dirty="0">
                <a:latin typeface="Helvetica" panose="020B0604020202020204" pitchFamily="34" charset="0"/>
                <a:cs typeface="Helvetica" panose="020B0604020202020204" pitchFamily="34" charset="0"/>
              </a:rPr>
              <a:t>Taste-Testing &amp; Grant-Funded Recipe Development Projects</a:t>
            </a:r>
          </a:p>
        </p:txBody>
      </p:sp>
      <p:sp>
        <p:nvSpPr>
          <p:cNvPr id="3" name="Content Placeholder 2">
            <a:extLst>
              <a:ext uri="{FF2B5EF4-FFF2-40B4-BE49-F238E27FC236}">
                <a16:creationId xmlns:a16="http://schemas.microsoft.com/office/drawing/2014/main" id="{6BC3E9C5-70A5-5BB9-0083-6DCB006576DC}"/>
              </a:ext>
            </a:extLst>
          </p:cNvPr>
          <p:cNvSpPr>
            <a:spLocks noGrp="1"/>
          </p:cNvSpPr>
          <p:nvPr>
            <p:ph idx="1"/>
          </p:nvPr>
        </p:nvSpPr>
        <p:spPr>
          <a:xfrm>
            <a:off x="838200" y="2066305"/>
            <a:ext cx="10515600" cy="4110657"/>
          </a:xfrm>
        </p:spPr>
        <p:txBody>
          <a:bodyPr/>
          <a:lstStyle/>
          <a:p>
            <a:pPr marL="514350" indent="-514350">
              <a:lnSpc>
                <a:spcPct val="100000"/>
              </a:lnSpc>
              <a:buFont typeface="+mj-lt"/>
              <a:buAutoNum type="arabicPeriod"/>
            </a:pPr>
            <a:r>
              <a:rPr lang="en-US" dirty="0">
                <a:latin typeface="Helvetica" panose="020B0604020202020204" pitchFamily="34" charset="0"/>
                <a:cs typeface="Helvetica" panose="020B0604020202020204" pitchFamily="34" charset="0"/>
              </a:rPr>
              <a:t>Understand the parameters for taste testing</a:t>
            </a:r>
          </a:p>
          <a:p>
            <a:pPr marL="514350" indent="-514350">
              <a:lnSpc>
                <a:spcPct val="100000"/>
              </a:lnSpc>
              <a:buFont typeface="+mj-lt"/>
              <a:buAutoNum type="arabicPeriod"/>
            </a:pPr>
            <a:r>
              <a:rPr lang="en-US" dirty="0">
                <a:latin typeface="Helvetica" panose="020B0604020202020204" pitchFamily="34" charset="0"/>
                <a:cs typeface="Helvetica" panose="020B0604020202020204" pitchFamily="34" charset="0"/>
              </a:rPr>
              <a:t>Set an approval rating aligned with project requirements</a:t>
            </a:r>
          </a:p>
          <a:p>
            <a:pPr marL="514350" marR="0" lvl="0" indent="-514350" algn="l" defTabSz="914400" rtl="0" eaLnBrk="1" fontAlgn="auto" latinLnBrk="0" hangingPunct="1">
              <a:lnSpc>
                <a:spcPct val="100000"/>
              </a:lnSpc>
              <a:spcBef>
                <a:spcPts val="1000"/>
              </a:spcBef>
              <a:spcAft>
                <a:spcPts val="0"/>
              </a:spcAft>
              <a:buClrTx/>
              <a:buSzTx/>
              <a:buFont typeface="+mj-lt"/>
              <a:buAutoNum type="arabicPeriod"/>
              <a:tabLst/>
              <a:defRPr/>
            </a:pPr>
            <a:r>
              <a:rPr lang="en-US" sz="2800" dirty="0">
                <a:effectLst/>
                <a:latin typeface="Helvetica" panose="020B0604020202020204" pitchFamily="34" charset="0"/>
                <a:cs typeface="Helvetica" panose="020B0604020202020204" pitchFamily="34" charset="0"/>
              </a:rPr>
              <a:t>Ensure the stated number of students participate in the process</a:t>
            </a:r>
          </a:p>
        </p:txBody>
      </p:sp>
      <p:pic>
        <p:nvPicPr>
          <p:cNvPr id="4" name="Content Placeholder 3">
            <a:extLst>
              <a:ext uri="{FF2B5EF4-FFF2-40B4-BE49-F238E27FC236}">
                <a16:creationId xmlns:a16="http://schemas.microsoft.com/office/drawing/2014/main" id="{AC421BF7-F3C0-EF47-270A-AB23A39BD16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18376" y="6176662"/>
            <a:ext cx="3281018" cy="681338"/>
          </a:xfrm>
          <a:prstGeom prst="rect">
            <a:avLst/>
          </a:prstGeom>
        </p:spPr>
      </p:pic>
      <p:cxnSp>
        <p:nvCxnSpPr>
          <p:cNvPr id="5" name="Straight Connector 4">
            <a:extLst>
              <a:ext uri="{FF2B5EF4-FFF2-40B4-BE49-F238E27FC236}">
                <a16:creationId xmlns:a16="http://schemas.microsoft.com/office/drawing/2014/main" id="{6329CD72-0588-9073-F4E3-2932D7554265}"/>
              </a:ext>
              <a:ext uri="{C183D7F6-B498-43B3-948B-1728B52AA6E4}">
                <adec:decorative xmlns:adec="http://schemas.microsoft.com/office/drawing/2017/decorative" val="1"/>
              </a:ext>
            </a:extLst>
          </p:cNvPr>
          <p:cNvCxnSpPr/>
          <p:nvPr/>
        </p:nvCxnSpPr>
        <p:spPr>
          <a:xfrm>
            <a:off x="838200" y="1825625"/>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59109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80FF7-6F57-1E70-4FDC-9F2EB2399A65}"/>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Taste Testing Phases</a:t>
            </a:r>
          </a:p>
        </p:txBody>
      </p:sp>
      <p:sp>
        <p:nvSpPr>
          <p:cNvPr id="3" name="Content Placeholder 2">
            <a:extLst>
              <a:ext uri="{FF2B5EF4-FFF2-40B4-BE49-F238E27FC236}">
                <a16:creationId xmlns:a16="http://schemas.microsoft.com/office/drawing/2014/main" id="{FD605D3C-B42E-EEDE-2E9B-2F110C0F7CF9}"/>
              </a:ext>
            </a:extLst>
          </p:cNvPr>
          <p:cNvSpPr>
            <a:spLocks noGrp="1"/>
          </p:cNvSpPr>
          <p:nvPr>
            <p:ph idx="1"/>
          </p:nvPr>
        </p:nvSpPr>
        <p:spPr/>
        <p:txBody>
          <a:bodyPr/>
          <a:lstStyle/>
          <a:p>
            <a:pPr marL="514350" lvl="0" indent="-514350" defTabSz="1600200">
              <a:spcBef>
                <a:spcPct val="0"/>
              </a:spcBef>
              <a:spcAft>
                <a:spcPts val="0"/>
              </a:spcAft>
              <a:buFont typeface="+mj-lt"/>
              <a:buAutoNum type="arabicPeriod"/>
            </a:pPr>
            <a:r>
              <a:rPr lang="en-US" dirty="0">
                <a:latin typeface="Helvetica" panose="020B0604020202020204" pitchFamily="34" charset="0"/>
                <a:cs typeface="Helvetica" panose="020B0604020202020204" pitchFamily="34" charset="0"/>
              </a:rPr>
              <a:t>Nutrition Staff Taste-Testing</a:t>
            </a:r>
          </a:p>
          <a:p>
            <a:pPr marL="514350" indent="-514350">
              <a:buFont typeface="+mj-lt"/>
              <a:buAutoNum type="arabicPeriod"/>
            </a:pPr>
            <a:r>
              <a:rPr lang="en-US" dirty="0">
                <a:latin typeface="Helvetica" panose="020B0604020202020204" pitchFamily="34" charset="0"/>
                <a:cs typeface="Helvetica" panose="020B0604020202020204" pitchFamily="34" charset="0"/>
              </a:rPr>
              <a:t>Student Taste-Testing</a:t>
            </a:r>
          </a:p>
          <a:p>
            <a:pPr marL="514350" indent="-514350">
              <a:buFont typeface="+mj-lt"/>
              <a:buAutoNum type="arabicPeriod"/>
            </a:pPr>
            <a:r>
              <a:rPr lang="en-US" dirty="0">
                <a:latin typeface="Helvetica" panose="020B0604020202020204" pitchFamily="34" charset="0"/>
                <a:cs typeface="Helvetica" panose="020B0604020202020204" pitchFamily="34" charset="0"/>
              </a:rPr>
              <a:t>Recipe Acceptance</a:t>
            </a:r>
          </a:p>
        </p:txBody>
      </p:sp>
      <p:pic>
        <p:nvPicPr>
          <p:cNvPr id="4" name="Content Placeholder 3">
            <a:extLst>
              <a:ext uri="{FF2B5EF4-FFF2-40B4-BE49-F238E27FC236}">
                <a16:creationId xmlns:a16="http://schemas.microsoft.com/office/drawing/2014/main" id="{3945C77B-C7E0-2619-502E-F8217B14EAC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18376" y="6176662"/>
            <a:ext cx="3281018" cy="681338"/>
          </a:xfrm>
          <a:prstGeom prst="rect">
            <a:avLst/>
          </a:prstGeom>
        </p:spPr>
      </p:pic>
      <p:cxnSp>
        <p:nvCxnSpPr>
          <p:cNvPr id="5" name="Straight Connector 4">
            <a:extLst>
              <a:ext uri="{FF2B5EF4-FFF2-40B4-BE49-F238E27FC236}">
                <a16:creationId xmlns:a16="http://schemas.microsoft.com/office/drawing/2014/main" id="{E0B0013C-1130-DDBC-B11F-6CA34C7103B2}"/>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35980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B9C15-FBF5-D911-C7DC-017C962E9E49}"/>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Taste-Testing: Nutrition Staff</a:t>
            </a:r>
          </a:p>
        </p:txBody>
      </p:sp>
      <p:sp>
        <p:nvSpPr>
          <p:cNvPr id="3" name="Content Placeholder 2">
            <a:extLst>
              <a:ext uri="{FF2B5EF4-FFF2-40B4-BE49-F238E27FC236}">
                <a16:creationId xmlns:a16="http://schemas.microsoft.com/office/drawing/2014/main" id="{1DF9C9EE-E8F5-0465-7F33-17F4FE0DBB51}"/>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When: Before testing with the students</a:t>
            </a:r>
          </a:p>
          <a:p>
            <a:r>
              <a:rPr lang="en-US" dirty="0">
                <a:latin typeface="Helvetica" panose="020B0604020202020204" pitchFamily="34" charset="0"/>
                <a:cs typeface="Helvetica" panose="020B0604020202020204" pitchFamily="34" charset="0"/>
              </a:rPr>
              <a:t>Who: Recipe development team</a:t>
            </a:r>
          </a:p>
          <a:p>
            <a:r>
              <a:rPr lang="en-US" dirty="0">
                <a:latin typeface="Helvetica" panose="020B0604020202020204" pitchFamily="34" charset="0"/>
                <a:cs typeface="Helvetica" panose="020B0604020202020204" pitchFamily="34" charset="0"/>
              </a:rPr>
              <a:t>Why: To pre-test the recipe and make adjustments</a:t>
            </a:r>
          </a:p>
          <a:p>
            <a:r>
              <a:rPr lang="en-US" dirty="0">
                <a:latin typeface="Helvetica" panose="020B0604020202020204" pitchFamily="34" charset="0"/>
                <a:cs typeface="Helvetica" panose="020B0604020202020204" pitchFamily="34" charset="0"/>
              </a:rPr>
              <a:t>What: Small batch ~25 servings</a:t>
            </a:r>
          </a:p>
          <a:p>
            <a:r>
              <a:rPr lang="en-US" dirty="0">
                <a:latin typeface="Helvetica" panose="020B0604020202020204" pitchFamily="34" charset="0"/>
                <a:cs typeface="Helvetica" panose="020B0604020202020204" pitchFamily="34" charset="0"/>
              </a:rPr>
              <a:t>How: Staff evaluation checklist</a:t>
            </a:r>
          </a:p>
        </p:txBody>
      </p:sp>
      <p:pic>
        <p:nvPicPr>
          <p:cNvPr id="4" name="Content Placeholder 3">
            <a:extLst>
              <a:ext uri="{FF2B5EF4-FFF2-40B4-BE49-F238E27FC236}">
                <a16:creationId xmlns:a16="http://schemas.microsoft.com/office/drawing/2014/main" id="{6521CB6A-F269-92F2-B3DA-4D5B967BB55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18376" y="6176662"/>
            <a:ext cx="3281018" cy="681338"/>
          </a:xfrm>
          <a:prstGeom prst="rect">
            <a:avLst/>
          </a:prstGeom>
        </p:spPr>
      </p:pic>
      <p:cxnSp>
        <p:nvCxnSpPr>
          <p:cNvPr id="5" name="Straight Connector 4">
            <a:extLst>
              <a:ext uri="{FF2B5EF4-FFF2-40B4-BE49-F238E27FC236}">
                <a16:creationId xmlns:a16="http://schemas.microsoft.com/office/drawing/2014/main" id="{875B9DEB-8C39-C77F-A0D4-403491FADCC5}"/>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91315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BA310C-0240-FBF8-19F8-4BAD6CDB09CA}"/>
              </a:ext>
            </a:extLst>
          </p:cNvPr>
          <p:cNvSpPr>
            <a:spLocks noGrp="1"/>
          </p:cNvSpPr>
          <p:nvPr>
            <p:ph type="title"/>
          </p:nvPr>
        </p:nvSpPr>
        <p:spPr>
          <a:xfrm>
            <a:off x="589560" y="856180"/>
            <a:ext cx="4560584" cy="1128068"/>
          </a:xfrm>
        </p:spPr>
        <p:txBody>
          <a:bodyPr anchor="ctr">
            <a:normAutofit fontScale="90000"/>
          </a:bodyPr>
          <a:lstStyle/>
          <a:p>
            <a:pPr>
              <a:lnSpc>
                <a:spcPct val="100000"/>
              </a:lnSpc>
            </a:pPr>
            <a:r>
              <a:rPr lang="en-US" sz="3700" dirty="0">
                <a:latin typeface="Helvetica" panose="020B0604020202020204" pitchFamily="34" charset="0"/>
                <a:cs typeface="Helvetica" panose="020B0604020202020204" pitchFamily="34" charset="0"/>
              </a:rPr>
              <a:t>Nutrition Staff Recipe Evaluation Checklist</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3CFE83-F756-79EF-0693-7212F7FC3E61}"/>
              </a:ext>
            </a:extLst>
          </p:cNvPr>
          <p:cNvSpPr>
            <a:spLocks noGrp="1"/>
          </p:cNvSpPr>
          <p:nvPr>
            <p:ph idx="1"/>
          </p:nvPr>
        </p:nvSpPr>
        <p:spPr>
          <a:xfrm>
            <a:off x="590719" y="2224322"/>
            <a:ext cx="4559425" cy="3979585"/>
          </a:xfrm>
        </p:spPr>
        <p:txBody>
          <a:bodyPr anchor="ctr">
            <a:normAutofit/>
          </a:bodyPr>
          <a:lstStyle/>
          <a:p>
            <a:pPr>
              <a:lnSpc>
                <a:spcPct val="100000"/>
              </a:lnSpc>
            </a:pPr>
            <a:r>
              <a:rPr lang="en-US" sz="2000" dirty="0">
                <a:latin typeface="Helvetica" panose="020B0604020202020204" pitchFamily="34" charset="0"/>
                <a:cs typeface="Helvetica" panose="020B0604020202020204" pitchFamily="34" charset="0"/>
              </a:rPr>
              <a:t>Is the recipe visually appealing? What makes it appealing or unappealing?</a:t>
            </a:r>
          </a:p>
          <a:p>
            <a:pPr>
              <a:lnSpc>
                <a:spcPct val="100000"/>
              </a:lnSpc>
            </a:pPr>
            <a:r>
              <a:rPr lang="en-US" sz="2000" dirty="0">
                <a:latin typeface="Helvetica" panose="020B0604020202020204" pitchFamily="34" charset="0"/>
                <a:cs typeface="Helvetica" panose="020B0604020202020204" pitchFamily="34" charset="0"/>
              </a:rPr>
              <a:t>Does the recipe taste good? What flavors do you notice?</a:t>
            </a:r>
          </a:p>
          <a:p>
            <a:pPr>
              <a:lnSpc>
                <a:spcPct val="100000"/>
              </a:lnSpc>
            </a:pPr>
            <a:r>
              <a:rPr lang="en-US" sz="2000" dirty="0">
                <a:latin typeface="Helvetica" panose="020B0604020202020204" pitchFamily="34" charset="0"/>
                <a:cs typeface="Helvetica" panose="020B0604020202020204" pitchFamily="34" charset="0"/>
              </a:rPr>
              <a:t>Is the texture appealing? What makes it appealing or unappealing?</a:t>
            </a:r>
          </a:p>
          <a:p>
            <a:pPr>
              <a:lnSpc>
                <a:spcPct val="100000"/>
              </a:lnSpc>
            </a:pPr>
            <a:r>
              <a:rPr lang="en-US" sz="2000" dirty="0">
                <a:latin typeface="Helvetica" panose="020B0604020202020204" pitchFamily="34" charset="0"/>
                <a:cs typeface="Helvetica" panose="020B0604020202020204" pitchFamily="34" charset="0"/>
              </a:rPr>
              <a:t>Is the smell appealing? How would you describe the smell?</a:t>
            </a:r>
          </a:p>
          <a:p>
            <a:pPr>
              <a:lnSpc>
                <a:spcPct val="100000"/>
              </a:lnSpc>
            </a:pPr>
            <a:r>
              <a:rPr lang="en-US" sz="2000" dirty="0">
                <a:latin typeface="Helvetica" panose="020B0604020202020204" pitchFamily="34" charset="0"/>
                <a:cs typeface="Helvetica" panose="020B0604020202020204" pitchFamily="34" charset="0"/>
              </a:rPr>
              <a:t>Will the students like the recipe?*</a:t>
            </a: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ircular red, black, and white image that says &quot;passed&quot;">
            <a:extLst>
              <a:ext uri="{FF2B5EF4-FFF2-40B4-BE49-F238E27FC236}">
                <a16:creationId xmlns:a16="http://schemas.microsoft.com/office/drawing/2014/main" id="{94304701-E7CB-BD92-6408-1CB55D192624}"/>
              </a:ext>
            </a:extLst>
          </p:cNvPr>
          <p:cNvPicPr>
            <a:picLocks noChangeAspect="1"/>
          </p:cNvPicPr>
          <p:nvPr/>
        </p:nvPicPr>
        <p:blipFill rotWithShape="1">
          <a:blip r:embed="rId3">
            <a:extLst>
              <a:ext uri="{28A0092B-C50C-407E-A947-70E740481C1C}">
                <a14:useLocalDpi xmlns:a14="http://schemas.microsoft.com/office/drawing/2010/main" val="0"/>
              </a:ext>
            </a:extLst>
          </a:blip>
          <a:srcRect t="843" r="4" b="2222"/>
          <a:stretch/>
        </p:blipFill>
        <p:spPr>
          <a:xfrm>
            <a:off x="5977788" y="799352"/>
            <a:ext cx="5425410" cy="5259296"/>
          </a:xfrm>
          <a:prstGeom prst="rect">
            <a:avLst/>
          </a:prstGeom>
        </p:spPr>
      </p:pic>
      <p:pic>
        <p:nvPicPr>
          <p:cNvPr id="6" name="Content Placeholder 3">
            <a:extLst>
              <a:ext uri="{FF2B5EF4-FFF2-40B4-BE49-F238E27FC236}">
                <a16:creationId xmlns:a16="http://schemas.microsoft.com/office/drawing/2014/main" id="{63971853-B53A-3E68-C7AA-4B12BF6A16E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4063636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B9C15-FBF5-D911-C7DC-017C962E9E49}"/>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Informal Taste-Testing: Students and/or Staff</a:t>
            </a:r>
          </a:p>
        </p:txBody>
      </p:sp>
      <p:sp>
        <p:nvSpPr>
          <p:cNvPr id="3" name="Content Placeholder 2">
            <a:extLst>
              <a:ext uri="{FF2B5EF4-FFF2-40B4-BE49-F238E27FC236}">
                <a16:creationId xmlns:a16="http://schemas.microsoft.com/office/drawing/2014/main" id="{1DF9C9EE-E8F5-0465-7F33-17F4FE0DBB51}"/>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When: After staff taste-testing and approval</a:t>
            </a:r>
          </a:p>
          <a:p>
            <a:r>
              <a:rPr lang="en-US" dirty="0">
                <a:latin typeface="Helvetica" panose="020B0604020202020204" pitchFamily="34" charset="0"/>
                <a:cs typeface="Helvetica" panose="020B0604020202020204" pitchFamily="34" charset="0"/>
              </a:rPr>
              <a:t>Who: Students and/or staff</a:t>
            </a:r>
          </a:p>
          <a:p>
            <a:r>
              <a:rPr lang="en-US" dirty="0">
                <a:latin typeface="Helvetica" panose="020B0604020202020204" pitchFamily="34" charset="0"/>
                <a:cs typeface="Helvetica" panose="020B0604020202020204" pitchFamily="34" charset="0"/>
              </a:rPr>
              <a:t>Why: To check and adjust the recipe</a:t>
            </a:r>
          </a:p>
          <a:p>
            <a:r>
              <a:rPr lang="en-US" dirty="0">
                <a:latin typeface="Helvetica" panose="020B0604020202020204" pitchFamily="34" charset="0"/>
                <a:cs typeface="Helvetica" panose="020B0604020202020204" pitchFamily="34" charset="0"/>
              </a:rPr>
              <a:t>What: Less than 50 servings</a:t>
            </a:r>
          </a:p>
          <a:p>
            <a:r>
              <a:rPr lang="en-US" dirty="0">
                <a:latin typeface="Helvetica" panose="020B0604020202020204" pitchFamily="34" charset="0"/>
                <a:cs typeface="Helvetica" panose="020B0604020202020204" pitchFamily="34" charset="0"/>
              </a:rPr>
              <a:t>How: No formal ballots required</a:t>
            </a:r>
          </a:p>
        </p:txBody>
      </p:sp>
      <p:pic>
        <p:nvPicPr>
          <p:cNvPr id="4" name="Content Placeholder 3">
            <a:extLst>
              <a:ext uri="{FF2B5EF4-FFF2-40B4-BE49-F238E27FC236}">
                <a16:creationId xmlns:a16="http://schemas.microsoft.com/office/drawing/2014/main" id="{6521CB6A-F269-92F2-B3DA-4D5B967BB55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18376" y="6176662"/>
            <a:ext cx="3281018" cy="681338"/>
          </a:xfrm>
          <a:prstGeom prst="rect">
            <a:avLst/>
          </a:prstGeom>
        </p:spPr>
      </p:pic>
      <p:cxnSp>
        <p:nvCxnSpPr>
          <p:cNvPr id="5" name="Straight Connector 4">
            <a:extLst>
              <a:ext uri="{FF2B5EF4-FFF2-40B4-BE49-F238E27FC236}">
                <a16:creationId xmlns:a16="http://schemas.microsoft.com/office/drawing/2014/main" id="{75740222-A228-833E-A89D-A0E4F65B3D59}"/>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18592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B9C15-FBF5-D911-C7DC-017C962E9E49}"/>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Formal Taste-Testing: Students</a:t>
            </a:r>
          </a:p>
        </p:txBody>
      </p:sp>
      <p:sp>
        <p:nvSpPr>
          <p:cNvPr id="3" name="Content Placeholder 2">
            <a:extLst>
              <a:ext uri="{FF2B5EF4-FFF2-40B4-BE49-F238E27FC236}">
                <a16:creationId xmlns:a16="http://schemas.microsoft.com/office/drawing/2014/main" id="{1DF9C9EE-E8F5-0465-7F33-17F4FE0DBB51}"/>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When: After informal taste testing and approval</a:t>
            </a:r>
          </a:p>
          <a:p>
            <a:r>
              <a:rPr lang="en-US" dirty="0">
                <a:latin typeface="Helvetica" panose="020B0604020202020204" pitchFamily="34" charset="0"/>
                <a:cs typeface="Helvetica" panose="020B0604020202020204" pitchFamily="34" charset="0"/>
              </a:rPr>
              <a:t>Who: Up to three tests of 50+ students</a:t>
            </a:r>
          </a:p>
          <a:p>
            <a:r>
              <a:rPr lang="en-US" dirty="0">
                <a:latin typeface="Helvetica" panose="020B0604020202020204" pitchFamily="34" charset="0"/>
                <a:cs typeface="Helvetica" panose="020B0604020202020204" pitchFamily="34" charset="0"/>
              </a:rPr>
              <a:t>Why: To achieve the 70% approval rating</a:t>
            </a:r>
          </a:p>
          <a:p>
            <a:r>
              <a:rPr lang="en-US" dirty="0">
                <a:latin typeface="Helvetica" panose="020B0604020202020204" pitchFamily="34" charset="0"/>
                <a:cs typeface="Helvetica" panose="020B0604020202020204" pitchFamily="34" charset="0"/>
              </a:rPr>
              <a:t>What: Recipe as typically served</a:t>
            </a:r>
          </a:p>
          <a:p>
            <a:r>
              <a:rPr lang="en-US" dirty="0">
                <a:latin typeface="Helvetica" panose="020B0604020202020204" pitchFamily="34" charset="0"/>
                <a:cs typeface="Helvetica" panose="020B0604020202020204" pitchFamily="34" charset="0"/>
              </a:rPr>
              <a:t>How: Formal ballots</a:t>
            </a:r>
          </a:p>
        </p:txBody>
      </p:sp>
      <p:pic>
        <p:nvPicPr>
          <p:cNvPr id="4" name="Content Placeholder 3">
            <a:extLst>
              <a:ext uri="{FF2B5EF4-FFF2-40B4-BE49-F238E27FC236}">
                <a16:creationId xmlns:a16="http://schemas.microsoft.com/office/drawing/2014/main" id="{6521CB6A-F269-92F2-B3DA-4D5B967BB55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18376" y="6176662"/>
            <a:ext cx="3281018" cy="681338"/>
          </a:xfrm>
          <a:prstGeom prst="rect">
            <a:avLst/>
          </a:prstGeom>
        </p:spPr>
      </p:pic>
      <p:cxnSp>
        <p:nvCxnSpPr>
          <p:cNvPr id="5" name="Straight Connector 4">
            <a:extLst>
              <a:ext uri="{FF2B5EF4-FFF2-40B4-BE49-F238E27FC236}">
                <a16:creationId xmlns:a16="http://schemas.microsoft.com/office/drawing/2014/main" id="{75740222-A228-833E-A89D-A0E4F65B3D59}"/>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05726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73FD8-E9CA-A854-482A-E47D3B683475}"/>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Consistency is the Key!</a:t>
            </a:r>
          </a:p>
        </p:txBody>
      </p:sp>
      <p:sp>
        <p:nvSpPr>
          <p:cNvPr id="3" name="Content Placeholder 2">
            <a:extLst>
              <a:ext uri="{FF2B5EF4-FFF2-40B4-BE49-F238E27FC236}">
                <a16:creationId xmlns:a16="http://schemas.microsoft.com/office/drawing/2014/main" id="{A1FF286B-B7A1-1F4D-82BC-D16D5FDE9A56}"/>
              </a:ext>
            </a:extLst>
          </p:cNvPr>
          <p:cNvSpPr>
            <a:spLocks noGrp="1"/>
          </p:cNvSpPr>
          <p:nvPr>
            <p:ph idx="1"/>
          </p:nvPr>
        </p:nvSpPr>
        <p:spPr>
          <a:xfrm>
            <a:off x="838200" y="1825625"/>
            <a:ext cx="4968834" cy="4351338"/>
          </a:xfrm>
        </p:spPr>
        <p:txBody>
          <a:bodyPr/>
          <a:lstStyle/>
          <a:p>
            <a:pPr>
              <a:lnSpc>
                <a:spcPct val="100000"/>
              </a:lnSpc>
            </a:pPr>
            <a:r>
              <a:rPr lang="en-US" dirty="0">
                <a:latin typeface="Helvetica" panose="020B0604020202020204" pitchFamily="34" charset="0"/>
                <a:cs typeface="Helvetica" panose="020B0604020202020204" pitchFamily="34" charset="0"/>
              </a:rPr>
              <a:t>For the best taste testing results, be consistent in your procedure!</a:t>
            </a:r>
          </a:p>
        </p:txBody>
      </p:sp>
      <p:pic>
        <p:nvPicPr>
          <p:cNvPr id="4" name="Content Placeholder 3">
            <a:extLst>
              <a:ext uri="{FF2B5EF4-FFF2-40B4-BE49-F238E27FC236}">
                <a16:creationId xmlns:a16="http://schemas.microsoft.com/office/drawing/2014/main" id="{34AA2418-C789-5F57-905F-AD9B1D8830C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61" y="6084707"/>
            <a:ext cx="3281018" cy="681338"/>
          </a:xfrm>
          <a:prstGeom prst="rect">
            <a:avLst/>
          </a:prstGeom>
        </p:spPr>
      </p:pic>
      <p:cxnSp>
        <p:nvCxnSpPr>
          <p:cNvPr id="5" name="Straight Connector 4">
            <a:extLst>
              <a:ext uri="{FF2B5EF4-FFF2-40B4-BE49-F238E27FC236}">
                <a16:creationId xmlns:a16="http://schemas.microsoft.com/office/drawing/2014/main" id="{46ECB9D2-7B21-FC64-1648-32878B4B5066}"/>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6" name="Picture 5" descr="A piece of paper attached to a key with the words &quot;Consistency is the key!&quot;.">
            <a:extLst>
              <a:ext uri="{FF2B5EF4-FFF2-40B4-BE49-F238E27FC236}">
                <a16:creationId xmlns:a16="http://schemas.microsoft.com/office/drawing/2014/main" id="{79FC8B09-2AE0-3128-FBD2-D6CDF13CADCE}"/>
              </a:ext>
            </a:extLst>
          </p:cNvPr>
          <p:cNvPicPr>
            <a:picLocks noChangeAspect="1"/>
          </p:cNvPicPr>
          <p:nvPr/>
        </p:nvPicPr>
        <p:blipFill rotWithShape="1">
          <a:blip r:embed="rId4">
            <a:extLst>
              <a:ext uri="{28A0092B-C50C-407E-A947-70E740481C1C}">
                <a14:useLocalDpi xmlns:a14="http://schemas.microsoft.com/office/drawing/2010/main" val="0"/>
              </a:ext>
            </a:extLst>
          </a:blip>
          <a:srcRect l="16945" t="32918" r="15972" b="33957"/>
          <a:stretch/>
        </p:blipFill>
        <p:spPr>
          <a:xfrm>
            <a:off x="6567673" y="2382478"/>
            <a:ext cx="5182875" cy="2559259"/>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444296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8AD50-9049-51D9-74F7-FB43C8B98DAA}"/>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Student Taste-Testing Components</a:t>
            </a:r>
          </a:p>
        </p:txBody>
      </p:sp>
      <p:sp>
        <p:nvSpPr>
          <p:cNvPr id="3" name="Content Placeholder 2">
            <a:extLst>
              <a:ext uri="{FF2B5EF4-FFF2-40B4-BE49-F238E27FC236}">
                <a16:creationId xmlns:a16="http://schemas.microsoft.com/office/drawing/2014/main" id="{E884E906-5BAC-A43D-043F-9B8E770F8A82}"/>
              </a:ext>
            </a:extLst>
          </p:cNvPr>
          <p:cNvSpPr>
            <a:spLocks noGrp="1"/>
          </p:cNvSpPr>
          <p:nvPr>
            <p:ph idx="1"/>
          </p:nvPr>
        </p:nvSpPr>
        <p:spPr/>
        <p:txBody>
          <a:bodyPr/>
          <a:lstStyle/>
          <a:p>
            <a:pPr marL="514350" indent="-514350">
              <a:buFont typeface="+mj-lt"/>
              <a:buAutoNum type="arabicPeriod"/>
            </a:pPr>
            <a:r>
              <a:rPr lang="en-US" dirty="0">
                <a:latin typeface="Helvetica" panose="020B0604020202020204" pitchFamily="34" charset="0"/>
                <a:cs typeface="Helvetica" panose="020B0604020202020204" pitchFamily="34" charset="0"/>
              </a:rPr>
              <a:t>Informing &amp; educating</a:t>
            </a:r>
          </a:p>
          <a:p>
            <a:pPr marL="514350" indent="-514350">
              <a:buFont typeface="+mj-lt"/>
              <a:buAutoNum type="arabicPeriod"/>
            </a:pPr>
            <a:r>
              <a:rPr lang="en-US" dirty="0">
                <a:latin typeface="Helvetica" panose="020B0604020202020204" pitchFamily="34" charset="0"/>
                <a:cs typeface="Helvetica" panose="020B0604020202020204" pitchFamily="34" charset="0"/>
              </a:rPr>
              <a:t>Taste Testing</a:t>
            </a:r>
          </a:p>
          <a:p>
            <a:pPr marL="514350" indent="-514350">
              <a:buFont typeface="+mj-lt"/>
              <a:buAutoNum type="arabicPeriod"/>
            </a:pPr>
            <a:r>
              <a:rPr lang="en-US" dirty="0">
                <a:latin typeface="Helvetica" panose="020B0604020202020204" pitchFamily="34" charset="0"/>
                <a:cs typeface="Helvetica" panose="020B0604020202020204" pitchFamily="34" charset="0"/>
              </a:rPr>
              <a:t>Evaluation</a:t>
            </a:r>
          </a:p>
        </p:txBody>
      </p:sp>
      <p:pic>
        <p:nvPicPr>
          <p:cNvPr id="4" name="Content Placeholder 3">
            <a:extLst>
              <a:ext uri="{FF2B5EF4-FFF2-40B4-BE49-F238E27FC236}">
                <a16:creationId xmlns:a16="http://schemas.microsoft.com/office/drawing/2014/main" id="{69EC16F4-CBF6-2E9A-2A6C-BEBB3132E5F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61" y="6084707"/>
            <a:ext cx="3281018" cy="681338"/>
          </a:xfrm>
          <a:prstGeom prst="rect">
            <a:avLst/>
          </a:prstGeom>
        </p:spPr>
      </p:pic>
      <p:cxnSp>
        <p:nvCxnSpPr>
          <p:cNvPr id="5" name="Straight Connector 4">
            <a:extLst>
              <a:ext uri="{FF2B5EF4-FFF2-40B4-BE49-F238E27FC236}">
                <a16:creationId xmlns:a16="http://schemas.microsoft.com/office/drawing/2014/main" id="{C00B9CA6-00B1-85CA-866B-3E4645424EC6}"/>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8954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C37BB-9264-2E7C-0147-8894DCC9E0F9}"/>
              </a:ext>
            </a:extLst>
          </p:cNvPr>
          <p:cNvSpPr>
            <a:spLocks noGrp="1"/>
          </p:cNvSpPr>
          <p:nvPr>
            <p:ph type="title"/>
          </p:nvPr>
        </p:nvSpPr>
        <p:spPr/>
        <p:txBody>
          <a:bodyPr/>
          <a:lstStyle/>
          <a:p>
            <a:pPr>
              <a:lnSpc>
                <a:spcPct val="100000"/>
              </a:lnSpc>
            </a:pPr>
            <a:r>
              <a:rPr lang="en-US" dirty="0">
                <a:latin typeface="Helvetica" panose="020B0604020202020204" pitchFamily="34" charset="0"/>
                <a:cs typeface="Helvetica" panose="020B0604020202020204" pitchFamily="34" charset="0"/>
              </a:rPr>
              <a:t>Informal and Educating Ideas</a:t>
            </a:r>
          </a:p>
        </p:txBody>
      </p:sp>
      <p:sp>
        <p:nvSpPr>
          <p:cNvPr id="3" name="Content Placeholder 2">
            <a:extLst>
              <a:ext uri="{FF2B5EF4-FFF2-40B4-BE49-F238E27FC236}">
                <a16:creationId xmlns:a16="http://schemas.microsoft.com/office/drawing/2014/main" id="{6165A348-B5FE-51C5-3C34-C2D08EAC7DB1}"/>
              </a:ext>
            </a:extLst>
          </p:cNvPr>
          <p:cNvSpPr>
            <a:spLocks noGrp="1"/>
          </p:cNvSpPr>
          <p:nvPr>
            <p:ph idx="1"/>
          </p:nvPr>
        </p:nvSpPr>
        <p:spPr/>
        <p:txBody>
          <a:bodyPr/>
          <a:lstStyle/>
          <a:p>
            <a:pPr>
              <a:lnSpc>
                <a:spcPct val="100000"/>
              </a:lnSpc>
            </a:pPr>
            <a:r>
              <a:rPr lang="en-US" dirty="0">
                <a:latin typeface="Helvetica" panose="020B0604020202020204" pitchFamily="34" charset="0"/>
                <a:cs typeface="Helvetica" panose="020B0604020202020204" pitchFamily="34" charset="0"/>
              </a:rPr>
              <a:t>Tell them why a new recipe was developed</a:t>
            </a:r>
          </a:p>
          <a:p>
            <a:pPr>
              <a:lnSpc>
                <a:spcPct val="100000"/>
              </a:lnSpc>
            </a:pPr>
            <a:r>
              <a:rPr lang="en-US" dirty="0">
                <a:latin typeface="Helvetica" panose="020B0604020202020204" pitchFamily="34" charset="0"/>
                <a:cs typeface="Helvetica" panose="020B0604020202020204" pitchFamily="34" charset="0"/>
              </a:rPr>
              <a:t>Identify the different ingredients that make up the recipe</a:t>
            </a:r>
          </a:p>
          <a:p>
            <a:pPr>
              <a:lnSpc>
                <a:spcPct val="100000"/>
              </a:lnSpc>
            </a:pPr>
            <a:r>
              <a:rPr lang="en-US" dirty="0">
                <a:latin typeface="Helvetica" panose="020B0604020202020204" pitchFamily="34" charset="0"/>
                <a:cs typeface="Helvetica" panose="020B0604020202020204" pitchFamily="34" charset="0"/>
              </a:rPr>
              <a:t>Describe how it was prepared</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Tell the students what nutrients the ingredients provide and how they help the body</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sz="2800" dirty="0">
                <a:effectLst/>
                <a:latin typeface="Helvetica" panose="020B0604020202020204" pitchFamily="34" charset="0"/>
                <a:cs typeface="Helvetica" panose="020B0604020202020204" pitchFamily="34" charset="0"/>
              </a:rPr>
              <a:t>Show where the local ingredients are grown on a state or county map</a:t>
            </a:r>
          </a:p>
        </p:txBody>
      </p:sp>
      <p:pic>
        <p:nvPicPr>
          <p:cNvPr id="4" name="Content Placeholder 3">
            <a:extLst>
              <a:ext uri="{FF2B5EF4-FFF2-40B4-BE49-F238E27FC236}">
                <a16:creationId xmlns:a16="http://schemas.microsoft.com/office/drawing/2014/main" id="{29F3B8D5-0C91-D850-D8CC-9A303F8FC3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61" y="6084707"/>
            <a:ext cx="3281018" cy="681338"/>
          </a:xfrm>
          <a:prstGeom prst="rect">
            <a:avLst/>
          </a:prstGeom>
        </p:spPr>
      </p:pic>
      <p:cxnSp>
        <p:nvCxnSpPr>
          <p:cNvPr id="5" name="Straight Connector 4">
            <a:extLst>
              <a:ext uri="{FF2B5EF4-FFF2-40B4-BE49-F238E27FC236}">
                <a16:creationId xmlns:a16="http://schemas.microsoft.com/office/drawing/2014/main" id="{541C4526-7531-CB97-66F5-C4FAB9B90635}"/>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53462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he elementary student filled his tray in a lunch line with fruits, vegetables, and pizza.">
            <a:extLst>
              <a:ext uri="{FF2B5EF4-FFF2-40B4-BE49-F238E27FC236}">
                <a16:creationId xmlns:a16="http://schemas.microsoft.com/office/drawing/2014/main" id="{1D4F41E8-3419-D02B-1E01-DCFA93904B0D}"/>
              </a:ext>
            </a:extLst>
          </p:cNvPr>
          <p:cNvPicPr>
            <a:picLocks noChangeAspect="1"/>
          </p:cNvPicPr>
          <p:nvPr/>
        </p:nvPicPr>
        <p:blipFill rotWithShape="1">
          <a:blip r:embed="rId3"/>
          <a:srcRect r="5882" b="-1"/>
          <a:stretch/>
        </p:blipFill>
        <p:spPr>
          <a:xfrm>
            <a:off x="2522356"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AE425F-93E9-C09B-EAB7-541DAC5E93B0}"/>
              </a:ext>
            </a:extLst>
          </p:cNvPr>
          <p:cNvSpPr>
            <a:spLocks noGrp="1"/>
          </p:cNvSpPr>
          <p:nvPr>
            <p:ph type="title"/>
          </p:nvPr>
        </p:nvSpPr>
        <p:spPr>
          <a:xfrm>
            <a:off x="315686" y="273082"/>
            <a:ext cx="3822189" cy="1899912"/>
          </a:xfrm>
        </p:spPr>
        <p:txBody>
          <a:bodyPr>
            <a:normAutofit/>
          </a:bodyPr>
          <a:lstStyle/>
          <a:p>
            <a:r>
              <a:rPr lang="en-US" sz="4000" dirty="0">
                <a:latin typeface="Helvetica" panose="020B0604020202020204" pitchFamily="34" charset="0"/>
                <a:cs typeface="Helvetica" panose="020B0604020202020204" pitchFamily="34" charset="0"/>
              </a:rPr>
              <a:t>Formal Taste Testing Guidelines</a:t>
            </a:r>
          </a:p>
        </p:txBody>
      </p:sp>
      <p:sp>
        <p:nvSpPr>
          <p:cNvPr id="3" name="Content Placeholder 2">
            <a:extLst>
              <a:ext uri="{FF2B5EF4-FFF2-40B4-BE49-F238E27FC236}">
                <a16:creationId xmlns:a16="http://schemas.microsoft.com/office/drawing/2014/main" id="{4A847413-E250-3969-296F-27A0BD5BECE8}"/>
              </a:ext>
            </a:extLst>
          </p:cNvPr>
          <p:cNvSpPr>
            <a:spLocks noGrp="1"/>
          </p:cNvSpPr>
          <p:nvPr>
            <p:ph idx="1"/>
          </p:nvPr>
        </p:nvSpPr>
        <p:spPr>
          <a:xfrm>
            <a:off x="315686" y="2446076"/>
            <a:ext cx="3822189" cy="3742762"/>
          </a:xfrm>
        </p:spPr>
        <p:txBody>
          <a:bodyPr>
            <a:normAutofit/>
          </a:bodyPr>
          <a:lstStyle/>
          <a:p>
            <a:r>
              <a:rPr lang="en-US" sz="2000" dirty="0">
                <a:latin typeface="Helvetica" panose="020B0604020202020204" pitchFamily="34" charset="0"/>
                <a:cs typeface="Helvetica" panose="020B0604020202020204" pitchFamily="34" charset="0"/>
              </a:rPr>
              <a:t>Test the recipe at the time of day it will be served</a:t>
            </a:r>
          </a:p>
          <a:p>
            <a:r>
              <a:rPr lang="en-US" sz="2000" dirty="0">
                <a:latin typeface="Helvetica" panose="020B0604020202020204" pitchFamily="34" charset="0"/>
                <a:cs typeface="Helvetica" panose="020B0604020202020204" pitchFamily="34" charset="0"/>
              </a:rPr>
              <a:t>Serve the recipe the way it would typically be served</a:t>
            </a:r>
          </a:p>
          <a:p>
            <a:r>
              <a:rPr lang="en-US" sz="2000" dirty="0">
                <a:latin typeface="Helvetica" panose="020B0604020202020204" pitchFamily="34" charset="0"/>
                <a:cs typeface="Helvetica" panose="020B0604020202020204" pitchFamily="34" charset="0"/>
              </a:rPr>
              <a:t>Keep the introduction simple</a:t>
            </a:r>
          </a:p>
          <a:p>
            <a:r>
              <a:rPr lang="en-US" sz="2000" dirty="0">
                <a:latin typeface="Helvetica" panose="020B0604020202020204" pitchFamily="34" charset="0"/>
                <a:cs typeface="Helvetica" panose="020B0604020202020204" pitchFamily="34" charset="0"/>
              </a:rPr>
              <a:t>Avoid biasing the student with any comments</a:t>
            </a:r>
          </a:p>
          <a:p>
            <a:r>
              <a:rPr lang="en-US" sz="2000" dirty="0">
                <a:latin typeface="Helvetica" panose="020B0604020202020204" pitchFamily="34" charset="0"/>
                <a:cs typeface="Helvetica" panose="020B0604020202020204" pitchFamily="34" charset="0"/>
              </a:rPr>
              <a:t>Give the student ample time to taste the sample</a:t>
            </a:r>
          </a:p>
        </p:txBody>
      </p:sp>
      <p:pic>
        <p:nvPicPr>
          <p:cNvPr id="5" name="Content Placeholder 3">
            <a:extLst>
              <a:ext uri="{FF2B5EF4-FFF2-40B4-BE49-F238E27FC236}">
                <a16:creationId xmlns:a16="http://schemas.microsoft.com/office/drawing/2014/main" id="{05D5B795-4A37-9364-D2C6-0E00D529D7D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1734448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A56B0-D992-FA54-E088-3A42272E428E}"/>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Evaluation Guidelines</a:t>
            </a:r>
          </a:p>
        </p:txBody>
      </p:sp>
      <p:sp>
        <p:nvSpPr>
          <p:cNvPr id="3" name="Content Placeholder 2">
            <a:extLst>
              <a:ext uri="{FF2B5EF4-FFF2-40B4-BE49-F238E27FC236}">
                <a16:creationId xmlns:a16="http://schemas.microsoft.com/office/drawing/2014/main" id="{AE6BEAB4-E915-367B-9029-93B5B9342D63}"/>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Provide the students with a taste testing ballot. The VDOE-SCNP has developed taste testing ballots for elementary school and secondary students.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Read off the instructions and options for younger students or students who look hesitant or confused.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If there is time, ask the student for open-ended feedback at the bottom of each form.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Minimize student interaction, if possible, as peer influence is a factor.</a:t>
            </a:r>
          </a:p>
        </p:txBody>
      </p:sp>
      <p:pic>
        <p:nvPicPr>
          <p:cNvPr id="4" name="Content Placeholder 3">
            <a:extLst>
              <a:ext uri="{FF2B5EF4-FFF2-40B4-BE49-F238E27FC236}">
                <a16:creationId xmlns:a16="http://schemas.microsoft.com/office/drawing/2014/main" id="{6536722C-946A-9516-3D06-C5F541A33C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98320" y="5836294"/>
            <a:ext cx="3281018" cy="681338"/>
          </a:xfrm>
          <a:prstGeom prst="rect">
            <a:avLst/>
          </a:prstGeom>
        </p:spPr>
      </p:pic>
      <p:cxnSp>
        <p:nvCxnSpPr>
          <p:cNvPr id="5" name="Straight Connector 4">
            <a:extLst>
              <a:ext uri="{FF2B5EF4-FFF2-40B4-BE49-F238E27FC236}">
                <a16:creationId xmlns:a16="http://schemas.microsoft.com/office/drawing/2014/main" id="{A6A47417-7B92-6349-C996-261F538DE33E}"/>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37701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9F70B5-CAB7-26FF-FDEA-A3D1B82A1275}"/>
              </a:ext>
            </a:extLst>
          </p:cNvPr>
          <p:cNvSpPr>
            <a:spLocks noGrp="1"/>
          </p:cNvSpPr>
          <p:nvPr>
            <p:ph type="title"/>
          </p:nvPr>
        </p:nvSpPr>
        <p:spPr>
          <a:xfrm>
            <a:off x="630936" y="639520"/>
            <a:ext cx="3429000" cy="1719072"/>
          </a:xfrm>
        </p:spPr>
        <p:txBody>
          <a:bodyPr anchor="b">
            <a:normAutofit/>
          </a:bodyPr>
          <a:lstStyle/>
          <a:p>
            <a:r>
              <a:rPr lang="en-US" dirty="0">
                <a:latin typeface="Helvetica" panose="020B0604020202020204" pitchFamily="34" charset="0"/>
                <a:cs typeface="Helvetica" panose="020B0604020202020204" pitchFamily="34" charset="0"/>
              </a:rPr>
              <a:t>Evaluation</a:t>
            </a:r>
            <a:r>
              <a:rPr lang="en-US" b="1"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Form</a:t>
            </a:r>
          </a:p>
        </p:txBody>
      </p:sp>
      <p:sp>
        <p:nvSpPr>
          <p:cNvPr id="1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4E137DF7-B853-7669-3558-10E1825182F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61" y="6084707"/>
            <a:ext cx="3281018" cy="681338"/>
          </a:xfrm>
          <a:prstGeom prst="rect">
            <a:avLst/>
          </a:prstGeom>
        </p:spPr>
      </p:pic>
      <p:pic>
        <p:nvPicPr>
          <p:cNvPr id="8" name="Picture 7" descr="A visual of the VDOE-SCNP taste testing ballot for secondary students.">
            <a:extLst>
              <a:ext uri="{FF2B5EF4-FFF2-40B4-BE49-F238E27FC236}">
                <a16:creationId xmlns:a16="http://schemas.microsoft.com/office/drawing/2014/main" id="{2CF2C37F-B953-4451-ED45-40C0352F3228}"/>
              </a:ext>
            </a:extLst>
          </p:cNvPr>
          <p:cNvPicPr>
            <a:picLocks noChangeAspect="1"/>
          </p:cNvPicPr>
          <p:nvPr/>
        </p:nvPicPr>
        <p:blipFill>
          <a:blip r:embed="rId4"/>
          <a:stretch>
            <a:fillRect/>
          </a:stretch>
        </p:blipFill>
        <p:spPr>
          <a:xfrm>
            <a:off x="5765522" y="989356"/>
            <a:ext cx="4733088" cy="4495033"/>
          </a:xfrm>
          <a:prstGeom prst="rect">
            <a:avLst/>
          </a:prstGeom>
        </p:spPr>
      </p:pic>
    </p:spTree>
    <p:extLst>
      <p:ext uri="{BB962C8B-B14F-4D97-AF65-F5344CB8AC3E}">
        <p14:creationId xmlns:p14="http://schemas.microsoft.com/office/powerpoint/2010/main" val="2243694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F32E-47B3-FB98-EB94-7CF958680F44}"/>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Data Entry</a:t>
            </a:r>
          </a:p>
        </p:txBody>
      </p:sp>
      <p:sp>
        <p:nvSpPr>
          <p:cNvPr id="3" name="Content Placeholder 2">
            <a:extLst>
              <a:ext uri="{FF2B5EF4-FFF2-40B4-BE49-F238E27FC236}">
                <a16:creationId xmlns:a16="http://schemas.microsoft.com/office/drawing/2014/main" id="{C424049E-8A13-1FB5-2B3D-9489F42CCECE}"/>
              </a:ext>
            </a:extLst>
          </p:cNvPr>
          <p:cNvSpPr>
            <a:spLocks noGrp="1"/>
          </p:cNvSpPr>
          <p:nvPr>
            <p:ph idx="1"/>
          </p:nvPr>
        </p:nvSpPr>
        <p:spPr>
          <a:xfrm>
            <a:off x="838200" y="1534332"/>
            <a:ext cx="10515600" cy="591351"/>
          </a:xfrm>
        </p:spPr>
        <p:txBody>
          <a:bodyPr vert="horz" lIns="91440" tIns="45720" rIns="91440" bIns="45720" rtlCol="0" anchor="t">
            <a:normAutofit/>
          </a:bodyPr>
          <a:lstStyle/>
          <a:p>
            <a:r>
              <a:rPr lang="en-US" dirty="0">
                <a:latin typeface="Helvetica" panose="020B0604020202020204" pitchFamily="34" charset="0"/>
                <a:ea typeface="+mn-lt"/>
                <a:cs typeface="Helvetica" panose="020B0604020202020204" pitchFamily="34" charset="0"/>
              </a:rPr>
              <a:t>Use the taste testing summary sheet</a:t>
            </a:r>
            <a:endParaRPr lang="en-US" dirty="0">
              <a:latin typeface="Helvetica" panose="020B0604020202020204" pitchFamily="34" charset="0"/>
              <a:cs typeface="Helvetica" panose="020B0604020202020204" pitchFamily="34" charset="0"/>
            </a:endParaRPr>
          </a:p>
        </p:txBody>
      </p:sp>
      <p:pic>
        <p:nvPicPr>
          <p:cNvPr id="5" name="Content Placeholder 3">
            <a:extLst>
              <a:ext uri="{FF2B5EF4-FFF2-40B4-BE49-F238E27FC236}">
                <a16:creationId xmlns:a16="http://schemas.microsoft.com/office/drawing/2014/main" id="{0EEC40E1-BCC8-A3FD-CFF6-5EE3AD10574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61" y="6084707"/>
            <a:ext cx="3281018" cy="681338"/>
          </a:xfrm>
          <a:prstGeom prst="rect">
            <a:avLst/>
          </a:prstGeom>
        </p:spPr>
      </p:pic>
      <p:pic>
        <p:nvPicPr>
          <p:cNvPr id="7" name="Picture 6" descr="A visual of the VDOE-SCNP taste testing summary sheet.">
            <a:extLst>
              <a:ext uri="{FF2B5EF4-FFF2-40B4-BE49-F238E27FC236}">
                <a16:creationId xmlns:a16="http://schemas.microsoft.com/office/drawing/2014/main" id="{92A6AE67-5939-64CF-1BF0-5F792592D882}"/>
              </a:ext>
            </a:extLst>
          </p:cNvPr>
          <p:cNvPicPr>
            <a:picLocks noChangeAspect="1"/>
          </p:cNvPicPr>
          <p:nvPr/>
        </p:nvPicPr>
        <p:blipFill>
          <a:blip r:embed="rId4"/>
          <a:stretch>
            <a:fillRect/>
          </a:stretch>
        </p:blipFill>
        <p:spPr>
          <a:xfrm>
            <a:off x="1300499" y="2404533"/>
            <a:ext cx="8731439" cy="3039945"/>
          </a:xfrm>
          <a:prstGeom prst="rect">
            <a:avLst/>
          </a:prstGeom>
        </p:spPr>
      </p:pic>
    </p:spTree>
    <p:extLst>
      <p:ext uri="{BB962C8B-B14F-4D97-AF65-F5344CB8AC3E}">
        <p14:creationId xmlns:p14="http://schemas.microsoft.com/office/powerpoint/2010/main" val="2664496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D82C-EB78-B0B2-4C4C-57A36D0AD900}"/>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Additional Insight</a:t>
            </a:r>
          </a:p>
        </p:txBody>
      </p:sp>
      <p:sp>
        <p:nvSpPr>
          <p:cNvPr id="3" name="Content Placeholder 2">
            <a:extLst>
              <a:ext uri="{FF2B5EF4-FFF2-40B4-BE49-F238E27FC236}">
                <a16:creationId xmlns:a16="http://schemas.microsoft.com/office/drawing/2014/main" id="{74A6BB0E-4ABD-B745-4C11-BB61A4F50B23}"/>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Calculate a percentage for each response category for taste, look, and smell questions.</a:t>
            </a:r>
          </a:p>
          <a:p>
            <a:r>
              <a:rPr lang="en-US" sz="2800" dirty="0">
                <a:effectLst/>
                <a:latin typeface="Helvetica" panose="020B0604020202020204" pitchFamily="34" charset="0"/>
                <a:cs typeface="Helvetica" panose="020B0604020202020204" pitchFamily="34" charset="0"/>
              </a:rPr>
              <a:t>Example: 50 students tested the recipe. For the appearance, 15 said they were a fan, 30 were maybe a fan, and 5 were not a fan. </a:t>
            </a:r>
          </a:p>
          <a:p>
            <a:r>
              <a:rPr lang="en-US" sz="2800" dirty="0">
                <a:effectLst/>
                <a:latin typeface="Helvetica" panose="020B0604020202020204" pitchFamily="34" charset="0"/>
                <a:cs typeface="Helvetica" panose="020B0604020202020204" pitchFamily="34" charset="0"/>
              </a:rPr>
              <a:t>The calculations for each response category:</a:t>
            </a:r>
            <a:endParaRPr lang="en-US" dirty="0">
              <a:effectLst/>
              <a:latin typeface="Helvetica" panose="020B0604020202020204" pitchFamily="34" charset="0"/>
              <a:cs typeface="Helvetica" panose="020B0604020202020204" pitchFamily="34" charset="0"/>
            </a:endParaRP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15 divided by 50 multiplied by 100 equals 30%</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30 divided by 50 </a:t>
            </a:r>
            <a:r>
              <a:rPr lang="en-US" dirty="0">
                <a:latin typeface="Helvetica" panose="020B0604020202020204" pitchFamily="34" charset="0"/>
                <a:cs typeface="Helvetica" panose="020B0604020202020204" pitchFamily="34" charset="0"/>
              </a:rPr>
              <a:t>multiplied by</a:t>
            </a:r>
            <a:r>
              <a:rPr lang="en-US" dirty="0">
                <a:effectLst/>
                <a:latin typeface="Helvetica" panose="020B0604020202020204" pitchFamily="34" charset="0"/>
                <a:cs typeface="Helvetica" panose="020B0604020202020204" pitchFamily="34" charset="0"/>
              </a:rPr>
              <a:t> 100 equals 60%</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5 divided by 50 </a:t>
            </a:r>
            <a:r>
              <a:rPr lang="en-US" dirty="0">
                <a:latin typeface="Helvetica" panose="020B0604020202020204" pitchFamily="34" charset="0"/>
                <a:cs typeface="Helvetica" panose="020B0604020202020204" pitchFamily="34" charset="0"/>
              </a:rPr>
              <a:t>multiplied by</a:t>
            </a:r>
            <a:r>
              <a:rPr lang="en-US" dirty="0">
                <a:effectLst/>
                <a:latin typeface="Helvetica" panose="020B0604020202020204" pitchFamily="34" charset="0"/>
                <a:cs typeface="Helvetica" panose="020B0604020202020204" pitchFamily="34" charset="0"/>
              </a:rPr>
              <a:t> 100 equals 10%</a:t>
            </a:r>
          </a:p>
        </p:txBody>
      </p:sp>
      <p:cxnSp>
        <p:nvCxnSpPr>
          <p:cNvPr id="4" name="Straight Connector 3">
            <a:extLst>
              <a:ext uri="{FF2B5EF4-FFF2-40B4-BE49-F238E27FC236}">
                <a16:creationId xmlns:a16="http://schemas.microsoft.com/office/drawing/2014/main" id="{BE6CF889-4C1C-9C1C-EE41-4A671347B208}"/>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Content Placeholder 3">
            <a:extLst>
              <a:ext uri="{FF2B5EF4-FFF2-40B4-BE49-F238E27FC236}">
                <a16:creationId xmlns:a16="http://schemas.microsoft.com/office/drawing/2014/main" id="{301F7602-C36F-5716-73BC-946849963BB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80294" y="5971231"/>
            <a:ext cx="3281018" cy="681338"/>
          </a:xfrm>
          <a:prstGeom prst="rect">
            <a:avLst/>
          </a:prstGeom>
        </p:spPr>
      </p:pic>
    </p:spTree>
    <p:extLst>
      <p:ext uri="{BB962C8B-B14F-4D97-AF65-F5344CB8AC3E}">
        <p14:creationId xmlns:p14="http://schemas.microsoft.com/office/powerpoint/2010/main" val="3671811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FC9C7-8394-EEC9-7B4D-9826C67B2C1C}"/>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Calculating the Approval Rating</a:t>
            </a:r>
          </a:p>
        </p:txBody>
      </p:sp>
      <p:sp>
        <p:nvSpPr>
          <p:cNvPr id="3" name="Content Placeholder 2">
            <a:extLst>
              <a:ext uri="{FF2B5EF4-FFF2-40B4-BE49-F238E27FC236}">
                <a16:creationId xmlns:a16="http://schemas.microsoft.com/office/drawing/2014/main" id="{F1CE0D9C-8495-2284-7F6A-4114B62CAB34}"/>
              </a:ext>
            </a:extLst>
          </p:cNvPr>
          <p:cNvSpPr>
            <a:spLocks noGrp="1"/>
          </p:cNvSpPr>
          <p:nvPr>
            <p:ph idx="1"/>
          </p:nvPr>
        </p:nvSpPr>
        <p:spPr/>
        <p:txBody>
          <a:bodyPr/>
          <a:lstStyle/>
          <a:p>
            <a:pPr>
              <a:lnSpc>
                <a:spcPct val="100000"/>
              </a:lnSpc>
            </a:pPr>
            <a:r>
              <a:rPr lang="en-US" dirty="0">
                <a:latin typeface="Helvetica" panose="020B0604020202020204" pitchFamily="34" charset="0"/>
                <a:cs typeface="Helvetica" panose="020B0604020202020204" pitchFamily="34" charset="0"/>
              </a:rPr>
              <a:t>To calculate the approval rating, use the question asking if the students would like to see it on the menu.</a:t>
            </a:r>
          </a:p>
          <a:p>
            <a:pPr>
              <a:lnSpc>
                <a:spcPct val="100000"/>
              </a:lnSpc>
            </a:pPr>
            <a:r>
              <a:rPr lang="en-US" dirty="0">
                <a:latin typeface="Helvetica" panose="020B0604020202020204" pitchFamily="34" charset="0"/>
                <a:cs typeface="Helvetica" panose="020B0604020202020204" pitchFamily="34" charset="0"/>
              </a:rPr>
              <a:t>Example: 50 students tested the recipe. 10 students said they would like it on the menu.</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The approval rating is: 10 divided by 50 multiplied by 100 equals 20%</a:t>
            </a:r>
          </a:p>
        </p:txBody>
      </p:sp>
      <p:pic>
        <p:nvPicPr>
          <p:cNvPr id="4" name="Content Placeholder 3">
            <a:extLst>
              <a:ext uri="{FF2B5EF4-FFF2-40B4-BE49-F238E27FC236}">
                <a16:creationId xmlns:a16="http://schemas.microsoft.com/office/drawing/2014/main" id="{DAA0E3CA-F862-C72A-A5FD-5F6602BCAC7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80294" y="5971231"/>
            <a:ext cx="3281018" cy="681338"/>
          </a:xfrm>
          <a:prstGeom prst="rect">
            <a:avLst/>
          </a:prstGeom>
        </p:spPr>
      </p:pic>
      <p:cxnSp>
        <p:nvCxnSpPr>
          <p:cNvPr id="5" name="Straight Connector 4">
            <a:extLst>
              <a:ext uri="{FF2B5EF4-FFF2-40B4-BE49-F238E27FC236}">
                <a16:creationId xmlns:a16="http://schemas.microsoft.com/office/drawing/2014/main" id="{126A37AA-3832-E9FE-DC81-83FEB8526AE0}"/>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68664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A07EB1-0BA3-5400-5095-70C7EA9BE5D6}"/>
              </a:ext>
            </a:extLst>
          </p:cNvPr>
          <p:cNvSpPr>
            <a:spLocks noGrp="1"/>
          </p:cNvSpPr>
          <p:nvPr>
            <p:ph type="title"/>
          </p:nvPr>
        </p:nvSpPr>
        <p:spPr>
          <a:xfrm>
            <a:off x="1171074" y="1396686"/>
            <a:ext cx="3240506" cy="4064628"/>
          </a:xfrm>
        </p:spPr>
        <p:txBody>
          <a:bodyPr>
            <a:normAutofit/>
          </a:bodyPr>
          <a:lstStyle/>
          <a:p>
            <a:pPr>
              <a:lnSpc>
                <a:spcPct val="100000"/>
              </a:lnSpc>
            </a:pPr>
            <a:r>
              <a:rPr lang="en-US" dirty="0">
                <a:solidFill>
                  <a:srgbClr val="FFFFFF"/>
                </a:solidFill>
                <a:latin typeface="Helvetica" panose="020B0604020202020204" pitchFamily="34" charset="0"/>
                <a:cs typeface="Helvetica" panose="020B0604020202020204" pitchFamily="34" charset="0"/>
              </a:rPr>
              <a:t>Analysis of </a:t>
            </a:r>
            <a:br>
              <a:rPr lang="en-US" dirty="0">
                <a:solidFill>
                  <a:srgbClr val="FFFFFF"/>
                </a:solidFill>
                <a:latin typeface="Helvetica" panose="020B0604020202020204" pitchFamily="34" charset="0"/>
                <a:cs typeface="Helvetica" panose="020B0604020202020204" pitchFamily="34" charset="0"/>
              </a:rPr>
            </a:br>
            <a:r>
              <a:rPr lang="en-US" dirty="0">
                <a:solidFill>
                  <a:srgbClr val="FFFFFF"/>
                </a:solidFill>
                <a:latin typeface="Helvetica" panose="020B0604020202020204" pitchFamily="34" charset="0"/>
                <a:cs typeface="Helvetica" panose="020B0604020202020204" pitchFamily="34" charset="0"/>
              </a:rPr>
              <a:t>Open-Ended Comments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8EE49EE-4498-AF2A-39C3-4DDC7E2876DD}"/>
              </a:ext>
            </a:extLst>
          </p:cNvPr>
          <p:cNvSpPr>
            <a:spLocks noGrp="1"/>
          </p:cNvSpPr>
          <p:nvPr>
            <p:ph idx="1"/>
          </p:nvPr>
        </p:nvSpPr>
        <p:spPr>
          <a:xfrm>
            <a:off x="5370153" y="1526033"/>
            <a:ext cx="5536397" cy="3935281"/>
          </a:xfrm>
        </p:spPr>
        <p:txBody>
          <a:bodyPr>
            <a:normAutofit lnSpcReduction="10000"/>
          </a:bodyPr>
          <a:lstStyle/>
          <a:p>
            <a:pPr>
              <a:lnSpc>
                <a:spcPct val="100000"/>
              </a:lnSpc>
            </a:pPr>
            <a:r>
              <a:rPr lang="en-US" sz="2200" dirty="0">
                <a:latin typeface="Helvetica" panose="020B0604020202020204" pitchFamily="34" charset="0"/>
                <a:cs typeface="Helvetica" panose="020B0604020202020204" pitchFamily="34" charset="0"/>
              </a:rPr>
              <a:t>Open-ended comments are used for additional insight.</a:t>
            </a:r>
          </a:p>
          <a:p>
            <a:pPr>
              <a:lnSpc>
                <a:spcPct val="100000"/>
              </a:lnSpc>
            </a:pPr>
            <a:r>
              <a:rPr lang="en-US" sz="2200" dirty="0">
                <a:latin typeface="Helvetica" panose="020B0604020202020204" pitchFamily="34" charset="0"/>
                <a:cs typeface="Helvetica" panose="020B0604020202020204" pitchFamily="34" charset="0"/>
              </a:rPr>
              <a:t>They can be categorized according to comments about taste, texture, smell, appearance, etc.</a:t>
            </a:r>
          </a:p>
          <a:p>
            <a:pPr>
              <a:lnSpc>
                <a:spcPct val="100000"/>
              </a:lnSpc>
            </a:pPr>
            <a:r>
              <a:rPr lang="en-US" sz="2200" dirty="0">
                <a:latin typeface="Helvetica" panose="020B0604020202020204" pitchFamily="34" charset="0"/>
                <a:cs typeface="Helvetica" panose="020B0604020202020204" pitchFamily="34" charset="0"/>
              </a:rPr>
              <a:t>Once categorized, the number of comments in each category can be counted.</a:t>
            </a:r>
          </a:p>
          <a:p>
            <a:pPr>
              <a:lnSpc>
                <a:spcPct val="100000"/>
              </a:lnSpc>
            </a:pPr>
            <a:r>
              <a:rPr lang="en-US" sz="2200" dirty="0">
                <a:latin typeface="Helvetica" panose="020B0604020202020204" pitchFamily="34" charset="0"/>
                <a:cs typeface="Helvetica" panose="020B0604020202020204" pitchFamily="34" charset="0"/>
              </a:rPr>
              <a:t>Comments are extremely helpful if the recipe needs to be revised and re-evaluated.</a:t>
            </a:r>
          </a:p>
        </p:txBody>
      </p:sp>
      <p:pic>
        <p:nvPicPr>
          <p:cNvPr id="5" name="Content Placeholder 3">
            <a:extLst>
              <a:ext uri="{FF2B5EF4-FFF2-40B4-BE49-F238E27FC236}">
                <a16:creationId xmlns:a16="http://schemas.microsoft.com/office/drawing/2014/main" id="{E41BB1D6-B5B5-1806-033D-C320A232F2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61" y="6084707"/>
            <a:ext cx="3281018" cy="681338"/>
          </a:xfrm>
          <a:prstGeom prst="rect">
            <a:avLst/>
          </a:prstGeom>
        </p:spPr>
      </p:pic>
    </p:spTree>
    <p:extLst>
      <p:ext uri="{BB962C8B-B14F-4D97-AF65-F5344CB8AC3E}">
        <p14:creationId xmlns:p14="http://schemas.microsoft.com/office/powerpoint/2010/main" val="3835791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B7A23-EBC5-5210-B34C-582E53771BEE}"/>
              </a:ext>
            </a:extLst>
          </p:cNvPr>
          <p:cNvSpPr>
            <a:spLocks noGrp="1"/>
          </p:cNvSpPr>
          <p:nvPr>
            <p:ph type="title"/>
          </p:nvPr>
        </p:nvSpPr>
        <p:spPr/>
        <p:txBody>
          <a:bodyPr/>
          <a:lstStyle/>
          <a:p>
            <a:pPr>
              <a:lnSpc>
                <a:spcPct val="100000"/>
              </a:lnSpc>
            </a:pPr>
            <a:r>
              <a:rPr lang="en-US" dirty="0">
                <a:latin typeface="Helvetica" panose="020B0604020202020204" pitchFamily="34" charset="0"/>
                <a:cs typeface="Helvetica" panose="020B0604020202020204" pitchFamily="34" charset="0"/>
              </a:rPr>
              <a:t>Summary</a:t>
            </a:r>
          </a:p>
        </p:txBody>
      </p:sp>
      <p:sp>
        <p:nvSpPr>
          <p:cNvPr id="3" name="Content Placeholder 2">
            <a:extLst>
              <a:ext uri="{FF2B5EF4-FFF2-40B4-BE49-F238E27FC236}">
                <a16:creationId xmlns:a16="http://schemas.microsoft.com/office/drawing/2014/main" id="{8CE7C478-E07A-8360-657E-F8336058AC7B}"/>
              </a:ext>
            </a:extLst>
          </p:cNvPr>
          <p:cNvSpPr>
            <a:spLocks noGrp="1"/>
          </p:cNvSpPr>
          <p:nvPr>
            <p:ph idx="1"/>
          </p:nvPr>
        </p:nvSpPr>
        <p:spPr/>
        <p:txBody>
          <a:bodyPr/>
          <a:lstStyle/>
          <a:p>
            <a:pPr>
              <a:lnSpc>
                <a:spcPct val="100000"/>
              </a:lnSpc>
            </a:pPr>
            <a:r>
              <a:rPr lang="en-US" dirty="0">
                <a:latin typeface="Helvetica" panose="020B0604020202020204" pitchFamily="34" charset="0"/>
                <a:cs typeface="Helvetica" panose="020B0604020202020204" pitchFamily="34" charset="0"/>
              </a:rPr>
              <a:t>Taste testing is an activity that can be used to:</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Encourage the consumption of new menu items and foods</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Increase awareness and education about different foods</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Test and revise a new recipe</a:t>
            </a:r>
          </a:p>
          <a:p>
            <a:pPr>
              <a:lnSpc>
                <a:spcPct val="100000"/>
              </a:lnSpc>
            </a:pPr>
            <a:r>
              <a:rPr lang="en-US" dirty="0">
                <a:latin typeface="Helvetica" panose="020B0604020202020204" pitchFamily="34" charset="0"/>
                <a:cs typeface="Helvetica" panose="020B0604020202020204" pitchFamily="34" charset="0"/>
              </a:rPr>
              <a:t>Identify your objective</a:t>
            </a:r>
          </a:p>
          <a:p>
            <a:pPr>
              <a:lnSpc>
                <a:spcPct val="100000"/>
              </a:lnSpc>
            </a:pPr>
            <a:r>
              <a:rPr lang="en-US" dirty="0">
                <a:latin typeface="Helvetica" panose="020B0604020202020204" pitchFamily="34" charset="0"/>
                <a:cs typeface="Helvetica" panose="020B0604020202020204" pitchFamily="34" charset="0"/>
              </a:rPr>
              <a:t>Choose the appropriate method</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Conduct the taste testing</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Use the results to inform your original objective</a:t>
            </a:r>
            <a:endParaRPr lang="en-US" dirty="0">
              <a:latin typeface="Helvetica" panose="020B0604020202020204" pitchFamily="34" charset="0"/>
              <a:cs typeface="Helvetica" panose="020B0604020202020204" pitchFamily="34" charset="0"/>
            </a:endParaRPr>
          </a:p>
        </p:txBody>
      </p:sp>
      <p:pic>
        <p:nvPicPr>
          <p:cNvPr id="4" name="Content Placeholder 3">
            <a:extLst>
              <a:ext uri="{FF2B5EF4-FFF2-40B4-BE49-F238E27FC236}">
                <a16:creationId xmlns:a16="http://schemas.microsoft.com/office/drawing/2014/main" id="{1D257A80-7518-73AA-89A2-532D53B75A9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56542" y="5971231"/>
            <a:ext cx="3281018" cy="681338"/>
          </a:xfrm>
          <a:prstGeom prst="rect">
            <a:avLst/>
          </a:prstGeom>
        </p:spPr>
      </p:pic>
      <p:cxnSp>
        <p:nvCxnSpPr>
          <p:cNvPr id="5" name="Straight Connector 4">
            <a:extLst>
              <a:ext uri="{FF2B5EF4-FFF2-40B4-BE49-F238E27FC236}">
                <a16:creationId xmlns:a16="http://schemas.microsoft.com/office/drawing/2014/main" id="{08605B23-9425-F416-49E9-8BBFA6A41E92}"/>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64345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65F7918-B19B-9774-C89B-0D14D979AF5C}"/>
              </a:ext>
            </a:extLst>
          </p:cNvPr>
          <p:cNvSpPr>
            <a:spLocks noGrp="1"/>
          </p:cNvSpPr>
          <p:nvPr>
            <p:ph type="title"/>
          </p:nvPr>
        </p:nvSpPr>
        <p:spPr>
          <a:xfrm>
            <a:off x="838200" y="365125"/>
            <a:ext cx="10515600" cy="1325563"/>
          </a:xfrm>
        </p:spPr>
        <p:txBody>
          <a:bodyPr>
            <a:normAutofit/>
          </a:bodyPr>
          <a:lstStyle/>
          <a:p>
            <a:pPr>
              <a:lnSpc>
                <a:spcPct val="100000"/>
              </a:lnSpc>
            </a:pPr>
            <a:r>
              <a:rPr lang="en-US" dirty="0">
                <a:latin typeface="Helvetica" panose="020B0604020202020204" pitchFamily="34" charset="0"/>
                <a:cs typeface="Helvetica" panose="020B0604020202020204" pitchFamily="34" charset="0"/>
              </a:rPr>
              <a:t>Promotional Activities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9C93D79-C521-3D58-EC75-189957F5FF40}"/>
              </a:ext>
            </a:extLst>
          </p:cNvPr>
          <p:cNvSpPr>
            <a:spLocks noGrp="1"/>
          </p:cNvSpPr>
          <p:nvPr>
            <p:ph idx="1"/>
          </p:nvPr>
        </p:nvSpPr>
        <p:spPr>
          <a:xfrm>
            <a:off x="838200" y="1825625"/>
            <a:ext cx="10515600" cy="4351338"/>
          </a:xfrm>
        </p:spPr>
        <p:txBody>
          <a:bodyPr vert="horz" lIns="91440" tIns="45720" rIns="91440" bIns="45720" rtlCol="0">
            <a:normAutofit/>
          </a:bodyPr>
          <a:lstStyle/>
          <a:p>
            <a:pPr>
              <a:lnSpc>
                <a:spcPct val="100000"/>
              </a:lnSpc>
            </a:pPr>
            <a:r>
              <a:rPr lang="en-US" dirty="0">
                <a:latin typeface="Helvetica" panose="020B0604020202020204" pitchFamily="34" charset="0"/>
                <a:cs typeface="Helvetica" panose="020B0604020202020204" pitchFamily="34" charset="0"/>
              </a:rPr>
              <a:t>Objectives:</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Explain how promotional activities are essential to the success of school nutrition programs.</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Describe how promotional activities contribute to a healthy school nutrition environment.</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Identify opportunities to launch or expand promotional activities.</a:t>
            </a:r>
          </a:p>
          <a:p>
            <a:pPr lvl="1">
              <a:lnSpc>
                <a:spcPct val="10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Identify resources for promotional activities.</a:t>
            </a:r>
          </a:p>
        </p:txBody>
      </p:sp>
      <p:pic>
        <p:nvPicPr>
          <p:cNvPr id="5" name="Content Placeholder 3">
            <a:extLst>
              <a:ext uri="{FF2B5EF4-FFF2-40B4-BE49-F238E27FC236}">
                <a16:creationId xmlns:a16="http://schemas.microsoft.com/office/drawing/2014/main" id="{A36AD3DF-B931-BF7E-DE4C-4A4D584BFF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07233" y="5929926"/>
            <a:ext cx="3281018" cy="681338"/>
          </a:xfrm>
          <a:prstGeom prst="rect">
            <a:avLst/>
          </a:prstGeom>
        </p:spPr>
      </p:pic>
    </p:spTree>
    <p:extLst>
      <p:ext uri="{BB962C8B-B14F-4D97-AF65-F5344CB8AC3E}">
        <p14:creationId xmlns:p14="http://schemas.microsoft.com/office/powerpoint/2010/main" val="208687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B365-19F3-679C-4DA8-845865DCD93E}"/>
              </a:ext>
            </a:extLst>
          </p:cNvPr>
          <p:cNvSpPr>
            <a:spLocks noGrp="1"/>
          </p:cNvSpPr>
          <p:nvPr>
            <p:ph type="title"/>
          </p:nvPr>
        </p:nvSpPr>
        <p:spPr>
          <a:xfrm>
            <a:off x="839788" y="457200"/>
            <a:ext cx="8565469" cy="788525"/>
          </a:xfrm>
        </p:spPr>
        <p:txBody>
          <a:bodyPr>
            <a:normAutofit/>
          </a:bodyPr>
          <a:lstStyle/>
          <a:p>
            <a:r>
              <a:rPr lang="en-US" sz="4400" dirty="0">
                <a:latin typeface="Helvetica" panose="020B0604020202020204" pitchFamily="34" charset="0"/>
                <a:cs typeface="Helvetica" panose="020B0604020202020204" pitchFamily="34" charset="0"/>
              </a:rPr>
              <a:t>Identify the Goal of the Promotion</a:t>
            </a:r>
          </a:p>
        </p:txBody>
      </p:sp>
      <p:sp>
        <p:nvSpPr>
          <p:cNvPr id="4" name="Text Placeholder 3">
            <a:extLst>
              <a:ext uri="{FF2B5EF4-FFF2-40B4-BE49-F238E27FC236}">
                <a16:creationId xmlns:a16="http://schemas.microsoft.com/office/drawing/2014/main" id="{8CBF0A2F-E384-1588-9C7C-6B83D6E8DF22}"/>
              </a:ext>
            </a:extLst>
          </p:cNvPr>
          <p:cNvSpPr>
            <a:spLocks noGrp="1"/>
          </p:cNvSpPr>
          <p:nvPr>
            <p:ph type="body" sz="half" idx="2"/>
          </p:nvPr>
        </p:nvSpPr>
        <p:spPr>
          <a:xfrm>
            <a:off x="839788" y="1864426"/>
            <a:ext cx="4349729" cy="4004561"/>
          </a:xfrm>
        </p:spPr>
        <p:txBody>
          <a:bodyPr>
            <a:normAutofit/>
          </a:bodyPr>
          <a:lstStyle/>
          <a:p>
            <a:pPr marL="2857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SMART goals are:</a:t>
            </a:r>
          </a:p>
          <a:p>
            <a:pPr marL="800100" lvl="1" indent="-342900">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Specific</a:t>
            </a:r>
          </a:p>
          <a:p>
            <a:pPr marL="800100" lvl="1" indent="-342900">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Measurable</a:t>
            </a:r>
          </a:p>
          <a:p>
            <a:pPr marL="800100" lvl="1" indent="-342900">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Achievable</a:t>
            </a:r>
          </a:p>
          <a:p>
            <a:pPr marL="800100" lvl="1" indent="-342900">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Realistic</a:t>
            </a:r>
          </a:p>
          <a:p>
            <a:pPr marL="800100" lvl="1" indent="-342900">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Timely</a:t>
            </a:r>
          </a:p>
        </p:txBody>
      </p:sp>
      <p:pic>
        <p:nvPicPr>
          <p:cNvPr id="5" name="Content Placeholder 6" descr="Post-it notes on a blackboard with SMART and the SMART goal meaning. Specific, measurable, achievable, realistic, and timely.">
            <a:extLst>
              <a:ext uri="{FF2B5EF4-FFF2-40B4-BE49-F238E27FC236}">
                <a16:creationId xmlns:a16="http://schemas.microsoft.com/office/drawing/2014/main" id="{C5E41663-F5F3-FCEF-6562-427F9111F81A}"/>
              </a:ext>
            </a:extLst>
          </p:cNvPr>
          <p:cNvPicPr>
            <a:picLocks noGrp="1" noChangeAspect="1"/>
          </p:cNvPicPr>
          <p:nvPr>
            <p:ph idx="1"/>
          </p:nvPr>
        </p:nvPicPr>
        <p:blipFill>
          <a:blip r:embed="rId3"/>
          <a:stretch>
            <a:fillRect/>
          </a:stretch>
        </p:blipFill>
        <p:spPr>
          <a:xfrm>
            <a:off x="6293922" y="2006742"/>
            <a:ext cx="5413445" cy="3613474"/>
          </a:xfrm>
          <a:prstGeom prst="rect">
            <a:avLst/>
          </a:prstGeom>
        </p:spPr>
      </p:pic>
      <p:cxnSp>
        <p:nvCxnSpPr>
          <p:cNvPr id="6" name="Straight Connector 5">
            <a:extLst>
              <a:ext uri="{FF2B5EF4-FFF2-40B4-BE49-F238E27FC236}">
                <a16:creationId xmlns:a16="http://schemas.microsoft.com/office/drawing/2014/main" id="{E40FF43D-E655-DB5C-EDB2-A15D27DEE31B}"/>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7" name="Content Placeholder 3">
            <a:extLst>
              <a:ext uri="{FF2B5EF4-FFF2-40B4-BE49-F238E27FC236}">
                <a16:creationId xmlns:a16="http://schemas.microsoft.com/office/drawing/2014/main" id="{5F1CC816-0D6A-36C8-846C-A0BE5B2333B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60131"/>
            <a:ext cx="3281018" cy="681338"/>
          </a:xfrm>
          <a:prstGeom prst="rect">
            <a:avLst/>
          </a:prstGeom>
        </p:spPr>
      </p:pic>
    </p:spTree>
    <p:extLst>
      <p:ext uri="{BB962C8B-B14F-4D97-AF65-F5344CB8AC3E}">
        <p14:creationId xmlns:p14="http://schemas.microsoft.com/office/powerpoint/2010/main" val="3180944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FD1A6-6A2B-0EF6-3C8F-D61863F48438}"/>
              </a:ext>
            </a:extLst>
          </p:cNvPr>
          <p:cNvSpPr>
            <a:spLocks noGrp="1"/>
          </p:cNvSpPr>
          <p:nvPr>
            <p:ph type="title"/>
          </p:nvPr>
        </p:nvSpPr>
        <p:spPr/>
        <p:txBody>
          <a:bodyPr/>
          <a:lstStyle/>
          <a:p>
            <a:pPr>
              <a:lnSpc>
                <a:spcPct val="100000"/>
              </a:lnSpc>
            </a:pPr>
            <a:r>
              <a:rPr lang="en-US" dirty="0">
                <a:latin typeface="Helvetica" panose="020B0604020202020204" pitchFamily="34" charset="0"/>
                <a:cs typeface="Helvetica" panose="020B0604020202020204" pitchFamily="34" charset="0"/>
              </a:rPr>
              <a:t>Increase Milk Selection at Breakfast</a:t>
            </a:r>
          </a:p>
        </p:txBody>
      </p:sp>
      <p:sp>
        <p:nvSpPr>
          <p:cNvPr id="3" name="Content Placeholder 2">
            <a:extLst>
              <a:ext uri="{FF2B5EF4-FFF2-40B4-BE49-F238E27FC236}">
                <a16:creationId xmlns:a16="http://schemas.microsoft.com/office/drawing/2014/main" id="{AB526112-A80E-E68A-2298-B8026C384630}"/>
              </a:ext>
            </a:extLst>
          </p:cNvPr>
          <p:cNvSpPr>
            <a:spLocks noGrp="1"/>
          </p:cNvSpPr>
          <p:nvPr>
            <p:ph idx="1"/>
          </p:nvPr>
        </p:nvSpPr>
        <p:spPr/>
        <p:txBody>
          <a:bodyPr>
            <a:normAutofit fontScale="85000" lnSpcReduction="10000"/>
          </a:bodyPr>
          <a:lstStyle/>
          <a:p>
            <a:pPr>
              <a:lnSpc>
                <a:spcPct val="120000"/>
              </a:lnSpc>
            </a:pPr>
            <a:r>
              <a:rPr lang="en-US" dirty="0">
                <a:latin typeface="Helvetica" panose="020B0604020202020204" pitchFamily="34" charset="0"/>
                <a:cs typeface="Helvetica" panose="020B0604020202020204" pitchFamily="34" charset="0"/>
              </a:rPr>
              <a:t>Specific: Increase milk selection at three elementary schools where breakfast milk selection is currently low, at less than 50% of meals served including milk.</a:t>
            </a:r>
          </a:p>
          <a:p>
            <a:pPr>
              <a:lnSpc>
                <a:spcPct val="120000"/>
              </a:lnSpc>
            </a:pPr>
            <a:r>
              <a:rPr lang="en-US" dirty="0">
                <a:latin typeface="Helvetica" panose="020B0604020202020204" pitchFamily="34" charset="0"/>
                <a:cs typeface="Helvetica" panose="020B0604020202020204" pitchFamily="34" charset="0"/>
              </a:rPr>
              <a:t>Measurable: Increase milk selection to 70% of all breakfast meals served to include fluid milk.</a:t>
            </a:r>
          </a:p>
          <a:p>
            <a:pPr>
              <a:lnSpc>
                <a:spcPct val="120000"/>
              </a:lnSpc>
            </a:pPr>
            <a:r>
              <a:rPr lang="en-US" dirty="0">
                <a:latin typeface="Helvetica" panose="020B0604020202020204" pitchFamily="34" charset="0"/>
                <a:cs typeface="Helvetica" panose="020B0604020202020204" pitchFamily="34" charset="0"/>
              </a:rPr>
              <a:t>Achievable/Attainable: Yes, with the appropriate promotion and monitoring.</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Relevant: Very much so! Milk is an important source of calcium and protein for school-aged children.</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Time-Bound: Establish a date, such as April 15, 2024.</a:t>
            </a:r>
          </a:p>
        </p:txBody>
      </p:sp>
      <p:pic>
        <p:nvPicPr>
          <p:cNvPr id="4" name="Content Placeholder 3">
            <a:extLst>
              <a:ext uri="{FF2B5EF4-FFF2-40B4-BE49-F238E27FC236}">
                <a16:creationId xmlns:a16="http://schemas.microsoft.com/office/drawing/2014/main" id="{8898B2BA-2BCD-DAA7-F387-3068B818C7F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52114" y="5971231"/>
            <a:ext cx="3281018" cy="681338"/>
          </a:xfrm>
          <a:prstGeom prst="rect">
            <a:avLst/>
          </a:prstGeom>
        </p:spPr>
      </p:pic>
      <p:cxnSp>
        <p:nvCxnSpPr>
          <p:cNvPr id="5" name="Straight Connector 4">
            <a:extLst>
              <a:ext uri="{FF2B5EF4-FFF2-40B4-BE49-F238E27FC236}">
                <a16:creationId xmlns:a16="http://schemas.microsoft.com/office/drawing/2014/main" id="{BC805F53-2600-703C-B25A-C6066759C0C8}"/>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04127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9637E1-E7A7-8DE8-F69A-CCD643F8B00C}"/>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SMART Goal</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795433-560A-6949-1FBE-C27DAF2BFDD9}"/>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The goal of the promotion is to increase student selection of milk at three elementary schools from the current 50% of meals served, to 70% of meals served, by April 15, 2024.</a:t>
            </a:r>
          </a:p>
        </p:txBody>
      </p:sp>
      <p:pic>
        <p:nvPicPr>
          <p:cNvPr id="5" name="Content Placeholder 3">
            <a:extLst>
              <a:ext uri="{FF2B5EF4-FFF2-40B4-BE49-F238E27FC236}">
                <a16:creationId xmlns:a16="http://schemas.microsoft.com/office/drawing/2014/main" id="{0460214F-53F3-0C70-4C1E-730E950E8D2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221669" y="6070977"/>
            <a:ext cx="3281018" cy="681338"/>
          </a:xfrm>
          <a:prstGeom prst="rect">
            <a:avLst/>
          </a:prstGeom>
        </p:spPr>
      </p:pic>
    </p:spTree>
    <p:extLst>
      <p:ext uri="{BB962C8B-B14F-4D97-AF65-F5344CB8AC3E}">
        <p14:creationId xmlns:p14="http://schemas.microsoft.com/office/powerpoint/2010/main" val="2446215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7C0E7-7A6E-58C6-ED76-12F39E06CE80}"/>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Focus!</a:t>
            </a:r>
          </a:p>
        </p:txBody>
      </p:sp>
      <p:pic>
        <p:nvPicPr>
          <p:cNvPr id="4" name="Content Placeholder 3" descr="The word &quot;FOCUS&quot; on a blackboard with arrows pointing to it. ">
            <a:extLst>
              <a:ext uri="{FF2B5EF4-FFF2-40B4-BE49-F238E27FC236}">
                <a16:creationId xmlns:a16="http://schemas.microsoft.com/office/drawing/2014/main" id="{B80DF371-66DB-ED1B-CA4D-18F0C9AD0E65}"/>
              </a:ext>
            </a:extLst>
          </p:cNvPr>
          <p:cNvPicPr>
            <a:picLocks noChangeAspect="1"/>
          </p:cNvPicPr>
          <p:nvPr/>
        </p:nvPicPr>
        <p:blipFill>
          <a:blip r:embed="rId3"/>
          <a:stretch>
            <a:fillRect/>
          </a:stretch>
        </p:blipFill>
        <p:spPr>
          <a:xfrm>
            <a:off x="2723408" y="1690688"/>
            <a:ext cx="6745183" cy="4603588"/>
          </a:xfrm>
          <a:prstGeom prst="rect">
            <a:avLst/>
          </a:prstGeom>
        </p:spPr>
      </p:pic>
      <p:cxnSp>
        <p:nvCxnSpPr>
          <p:cNvPr id="5" name="Straight Connector 4">
            <a:extLst>
              <a:ext uri="{FF2B5EF4-FFF2-40B4-BE49-F238E27FC236}">
                <a16:creationId xmlns:a16="http://schemas.microsoft.com/office/drawing/2014/main" id="{CABCA140-E57F-D753-1144-E8050FE2EEFA}"/>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899193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2F69D-BFA7-5A0C-4540-407FB647B544}"/>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Essential to Your Success</a:t>
            </a:r>
          </a:p>
        </p:txBody>
      </p:sp>
      <p:sp>
        <p:nvSpPr>
          <p:cNvPr id="3" name="Content Placeholder 2">
            <a:extLst>
              <a:ext uri="{FF2B5EF4-FFF2-40B4-BE49-F238E27FC236}">
                <a16:creationId xmlns:a16="http://schemas.microsoft.com/office/drawing/2014/main" id="{C36A9B40-926B-0085-3819-2A9888B923B8}"/>
              </a:ext>
            </a:extLst>
          </p:cNvPr>
          <p:cNvSpPr>
            <a:spLocks noGrp="1"/>
          </p:cNvSpPr>
          <p:nvPr>
            <p:ph idx="1"/>
          </p:nvPr>
        </p:nvSpPr>
        <p:spPr/>
        <p:txBody>
          <a:bodyPr/>
          <a:lstStyle/>
          <a:p>
            <a:pPr marL="514350" indent="-514350">
              <a:buFont typeface="+mj-lt"/>
              <a:buAutoNum type="arabicPeriod"/>
            </a:pPr>
            <a:r>
              <a:rPr lang="en-US" dirty="0">
                <a:latin typeface="Helvetica" panose="020B0604020202020204" pitchFamily="34" charset="0"/>
                <a:cs typeface="Helvetica" panose="020B0604020202020204" pitchFamily="34" charset="0"/>
              </a:rPr>
              <a:t>You have an opportunity to “sell” the tangible and intangible benefits of your school nutrition program</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dirty="0">
                <a:effectLst/>
                <a:latin typeface="Helvetica" panose="020B0604020202020204" pitchFamily="34" charset="0"/>
                <a:cs typeface="Helvetica" panose="020B0604020202020204" pitchFamily="34" charset="0"/>
              </a:rPr>
              <a:t>It’s a great way to connect with your customers</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dirty="0">
                <a:effectLst/>
                <a:latin typeface="Helvetica" panose="020B0604020202020204" pitchFamily="34" charset="0"/>
                <a:cs typeface="Helvetica" panose="020B0604020202020204" pitchFamily="34" charset="0"/>
              </a:rPr>
              <a:t>You may educate or clarify details about your services to an expanded customer base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dirty="0">
                <a:effectLst/>
                <a:latin typeface="Helvetica" panose="020B0604020202020204" pitchFamily="34" charset="0"/>
                <a:cs typeface="Helvetica" panose="020B0604020202020204" pitchFamily="34" charset="0"/>
              </a:rPr>
              <a:t>Promotional activities work!</a:t>
            </a:r>
          </a:p>
        </p:txBody>
      </p:sp>
      <p:pic>
        <p:nvPicPr>
          <p:cNvPr id="4" name="Content Placeholder 3">
            <a:extLst>
              <a:ext uri="{FF2B5EF4-FFF2-40B4-BE49-F238E27FC236}">
                <a16:creationId xmlns:a16="http://schemas.microsoft.com/office/drawing/2014/main" id="{8EC7A433-A34E-EC74-2FD7-C14D6034F71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24942" y="5971231"/>
            <a:ext cx="3281018" cy="681338"/>
          </a:xfrm>
          <a:prstGeom prst="rect">
            <a:avLst/>
          </a:prstGeom>
        </p:spPr>
      </p:pic>
      <p:cxnSp>
        <p:nvCxnSpPr>
          <p:cNvPr id="5" name="Straight Connector 4">
            <a:extLst>
              <a:ext uri="{FF2B5EF4-FFF2-40B4-BE49-F238E27FC236}">
                <a16:creationId xmlns:a16="http://schemas.microsoft.com/office/drawing/2014/main" id="{B221A491-EB8C-682A-868C-51604ABC6111}"/>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9195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person flying in the blue sky with a parachute.  ">
            <a:extLst>
              <a:ext uri="{FF2B5EF4-FFF2-40B4-BE49-F238E27FC236}">
                <a16:creationId xmlns:a16="http://schemas.microsoft.com/office/drawing/2014/main" id="{C82D5DF3-F78C-5963-B3EF-AB71FA4063F6}"/>
              </a:ext>
            </a:extLst>
          </p:cNvPr>
          <p:cNvPicPr>
            <a:picLocks noGrp="1" noChangeAspect="1"/>
          </p:cNvPicPr>
          <p:nvPr>
            <p:ph idx="1"/>
          </p:nvPr>
        </p:nvPicPr>
        <p:blipFill rotWithShape="1">
          <a:blip r:embed="rId3"/>
          <a:srcRect b="15730"/>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94438D-C298-FA71-1AFF-5454F455B5A9}"/>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Helvetica" panose="020B0604020202020204" pitchFamily="34" charset="0"/>
                <a:cs typeface="Helvetica" panose="020B0604020202020204" pitchFamily="34" charset="0"/>
              </a:rPr>
              <a:t>Opportunities for Promotions</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7130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CB7C0E-AC11-CBB0-7EC5-9F59346615A9}"/>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Price</a:t>
            </a:r>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een apple punching a red bag of chips.">
            <a:extLst>
              <a:ext uri="{FF2B5EF4-FFF2-40B4-BE49-F238E27FC236}">
                <a16:creationId xmlns:a16="http://schemas.microsoft.com/office/drawing/2014/main" id="{FE3C32C7-CF27-9102-B6AF-3EF86BFA5870}"/>
              </a:ext>
            </a:extLst>
          </p:cNvPr>
          <p:cNvPicPr>
            <a:picLocks noChangeAspect="1"/>
          </p:cNvPicPr>
          <p:nvPr/>
        </p:nvPicPr>
        <p:blipFill rotWithShape="1">
          <a:blip r:embed="rId3"/>
          <a:srcRect l="11074" r="8431"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Content Placeholder 3">
            <a:extLst>
              <a:ext uri="{FF2B5EF4-FFF2-40B4-BE49-F238E27FC236}">
                <a16:creationId xmlns:a16="http://schemas.microsoft.com/office/drawing/2014/main" id="{8DDDFE95-C2C1-A088-5199-8946EBC4E22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1524467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40738-7137-C1A9-8CDE-9E8AA75FABCD}"/>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Placement</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Serving line with pizza, green beans, and oven roasted chicken. ">
            <a:extLst>
              <a:ext uri="{FF2B5EF4-FFF2-40B4-BE49-F238E27FC236}">
                <a16:creationId xmlns:a16="http://schemas.microsoft.com/office/drawing/2014/main" id="{D826D50E-237A-101C-8933-1B10C230324F}"/>
              </a:ext>
            </a:extLst>
          </p:cNvPr>
          <p:cNvPicPr>
            <a:picLocks noChangeAspect="1"/>
          </p:cNvPicPr>
          <p:nvPr/>
        </p:nvPicPr>
        <p:blipFill rotWithShape="1">
          <a:blip r:embed="rId3"/>
          <a:srcRect l="11078" r="1996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Content Placeholder 3">
            <a:extLst>
              <a:ext uri="{FF2B5EF4-FFF2-40B4-BE49-F238E27FC236}">
                <a16:creationId xmlns:a16="http://schemas.microsoft.com/office/drawing/2014/main" id="{5A754F0B-3C49-B24E-C54E-6CCDA8DBB1D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1450124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EDC364-7872-67B6-D0F8-8ED517108A83}"/>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Signage</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Serving line decorations ">
            <a:extLst>
              <a:ext uri="{FF2B5EF4-FFF2-40B4-BE49-F238E27FC236}">
                <a16:creationId xmlns:a16="http://schemas.microsoft.com/office/drawing/2014/main" id="{0C5BA7E4-0E7F-FAAC-CF3D-44E9DF481BA9}"/>
              </a:ext>
            </a:extLst>
          </p:cNvPr>
          <p:cNvPicPr>
            <a:picLocks noChangeAspect="1"/>
          </p:cNvPicPr>
          <p:nvPr/>
        </p:nvPicPr>
        <p:blipFill rotWithShape="1">
          <a:blip r:embed="rId3"/>
          <a:srcRect l="16093" r="10183"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Content Placeholder 3">
            <a:extLst>
              <a:ext uri="{FF2B5EF4-FFF2-40B4-BE49-F238E27FC236}">
                <a16:creationId xmlns:a16="http://schemas.microsoft.com/office/drawing/2014/main" id="{DDC5C808-C20F-2F96-5293-0EBE5F89C42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993143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67A5186C-3438-4D83-A03D-BD8A5E2D4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540DFB4-867C-E2BB-EE93-8ED16E271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3F36B5-1438-A7B8-7852-49DF8E2CCD1A}"/>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dirty="0">
                <a:latin typeface="Helvetica" panose="020B0604020202020204" pitchFamily="34" charset="0"/>
                <a:cs typeface="Helvetica" panose="020B0604020202020204" pitchFamily="34" charset="0"/>
              </a:rPr>
              <a:t>One Size Does Not Fit All!</a:t>
            </a:r>
          </a:p>
        </p:txBody>
      </p:sp>
      <p:pic>
        <p:nvPicPr>
          <p:cNvPr id="5" name="Picture 4" descr="Elementary boy with a tray of oven-roasted chicken, corn, milk, and fruit.">
            <a:extLst>
              <a:ext uri="{FF2B5EF4-FFF2-40B4-BE49-F238E27FC236}">
                <a16:creationId xmlns:a16="http://schemas.microsoft.com/office/drawing/2014/main" id="{71B2C380-7F5A-D3E0-2C92-A1DFE2026281}"/>
              </a:ext>
            </a:extLst>
          </p:cNvPr>
          <p:cNvPicPr>
            <a:picLocks noChangeAspect="1"/>
          </p:cNvPicPr>
          <p:nvPr/>
        </p:nvPicPr>
        <p:blipFill>
          <a:blip r:embed="rId3"/>
          <a:stretch>
            <a:fillRect/>
          </a:stretch>
        </p:blipFill>
        <p:spPr>
          <a:xfrm>
            <a:off x="1031651" y="2391247"/>
            <a:ext cx="2728463" cy="3637951"/>
          </a:xfrm>
          <a:prstGeom prst="rect">
            <a:avLst/>
          </a:prstGeom>
        </p:spPr>
      </p:pic>
      <p:pic>
        <p:nvPicPr>
          <p:cNvPr id="4" name="Content Placeholder 3" descr="Elementary girl with salad, pasta, fruit, and milk.">
            <a:extLst>
              <a:ext uri="{FF2B5EF4-FFF2-40B4-BE49-F238E27FC236}">
                <a16:creationId xmlns:a16="http://schemas.microsoft.com/office/drawing/2014/main" id="{2F99E02B-4923-5A6C-4085-6FADF019208E}"/>
              </a:ext>
            </a:extLst>
          </p:cNvPr>
          <p:cNvPicPr>
            <a:picLocks noGrp="1" noChangeAspect="1"/>
          </p:cNvPicPr>
          <p:nvPr>
            <p:ph idx="1"/>
          </p:nvPr>
        </p:nvPicPr>
        <p:blipFill>
          <a:blip r:embed="rId4"/>
          <a:stretch>
            <a:fillRect/>
          </a:stretch>
        </p:blipFill>
        <p:spPr>
          <a:xfrm>
            <a:off x="4709484" y="2391247"/>
            <a:ext cx="2728463" cy="3637951"/>
          </a:xfrm>
          <a:prstGeom prst="rect">
            <a:avLst/>
          </a:prstGeom>
        </p:spPr>
      </p:pic>
      <p:pic>
        <p:nvPicPr>
          <p:cNvPr id="6" name="Picture 5" descr="High school girl with a chicken sandwich, sweet potato fries, grapes, and milk.">
            <a:extLst>
              <a:ext uri="{FF2B5EF4-FFF2-40B4-BE49-F238E27FC236}">
                <a16:creationId xmlns:a16="http://schemas.microsoft.com/office/drawing/2014/main" id="{67C915EC-E4C6-8CDF-C0B9-27CA682E9EA2}"/>
              </a:ext>
            </a:extLst>
          </p:cNvPr>
          <p:cNvPicPr>
            <a:picLocks noChangeAspect="1"/>
          </p:cNvPicPr>
          <p:nvPr/>
        </p:nvPicPr>
        <p:blipFill>
          <a:blip r:embed="rId5"/>
          <a:stretch>
            <a:fillRect/>
          </a:stretch>
        </p:blipFill>
        <p:spPr>
          <a:xfrm rot="5400000">
            <a:off x="7937853" y="2845991"/>
            <a:ext cx="3637951" cy="2728463"/>
          </a:xfrm>
          <a:prstGeom prst="rect">
            <a:avLst/>
          </a:prstGeom>
          <a:effectLst/>
        </p:spPr>
      </p:pic>
      <p:pic>
        <p:nvPicPr>
          <p:cNvPr id="7" name="Content Placeholder 3">
            <a:extLst>
              <a:ext uri="{FF2B5EF4-FFF2-40B4-BE49-F238E27FC236}">
                <a16:creationId xmlns:a16="http://schemas.microsoft.com/office/drawing/2014/main" id="{380EE9C2-C59E-BF3E-BD2A-FE51F95F2E3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7561" y="6084707"/>
            <a:ext cx="3281018" cy="681338"/>
          </a:xfrm>
          <a:prstGeom prst="rect">
            <a:avLst/>
          </a:prstGeom>
        </p:spPr>
      </p:pic>
    </p:spTree>
    <p:extLst>
      <p:ext uri="{BB962C8B-B14F-4D97-AF65-F5344CB8AC3E}">
        <p14:creationId xmlns:p14="http://schemas.microsoft.com/office/powerpoint/2010/main" val="2721509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6F4CF5-2F79-9A91-73CD-8F417B00FCB8}"/>
              </a:ext>
            </a:extLst>
          </p:cNvPr>
          <p:cNvSpPr>
            <a:spLocks noGrp="1"/>
          </p:cNvSpPr>
          <p:nvPr>
            <p:ph type="title"/>
          </p:nvPr>
        </p:nvSpPr>
        <p:spPr>
          <a:xfrm>
            <a:off x="6094105" y="802955"/>
            <a:ext cx="4977976" cy="1454051"/>
          </a:xfrm>
        </p:spPr>
        <p:txBody>
          <a:bodyPr>
            <a:normAutofit/>
          </a:bodyPr>
          <a:lstStyle/>
          <a:p>
            <a:pPr>
              <a:lnSpc>
                <a:spcPct val="100000"/>
              </a:lnSpc>
            </a:pPr>
            <a:r>
              <a:rPr lang="en-US" sz="3600" dirty="0">
                <a:solidFill>
                  <a:schemeClr val="tx2"/>
                </a:solidFill>
                <a:latin typeface="Helvetica" panose="020B0604020202020204" pitchFamily="34" charset="0"/>
                <a:cs typeface="Helvetica" panose="020B0604020202020204" pitchFamily="34" charset="0"/>
              </a:rPr>
              <a:t>Breakout Activity!</a:t>
            </a:r>
          </a:p>
        </p:txBody>
      </p:sp>
      <p:pic>
        <p:nvPicPr>
          <p:cNvPr id="7" name="Graphic 6" descr="A social network with one person in the middle and lines connecting that person to other people">
            <a:extLst>
              <a:ext uri="{FF2B5EF4-FFF2-40B4-BE49-F238E27FC236}">
                <a16:creationId xmlns:a16="http://schemas.microsoft.com/office/drawing/2014/main" id="{BC74617A-FA61-2417-2ABF-11D8FD4E92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1F6CC887-F00F-D587-C47B-E8033D122CD2}"/>
              </a:ext>
            </a:extLst>
          </p:cNvPr>
          <p:cNvSpPr>
            <a:spLocks noGrp="1"/>
          </p:cNvSpPr>
          <p:nvPr>
            <p:ph idx="1"/>
          </p:nvPr>
        </p:nvSpPr>
        <p:spPr>
          <a:xfrm>
            <a:off x="6090574" y="2421682"/>
            <a:ext cx="4977578" cy="3639289"/>
          </a:xfrm>
        </p:spPr>
        <p:txBody>
          <a:bodyPr vert="horz" lIns="91440" tIns="45720" rIns="91440" bIns="45720" rtlCol="0" anchor="ctr">
            <a:normAutofit/>
          </a:bodyPr>
          <a:lstStyle/>
          <a:p>
            <a:pPr>
              <a:lnSpc>
                <a:spcPct val="100000"/>
              </a:lnSpc>
            </a:pPr>
            <a:r>
              <a:rPr lang="en-US" sz="1800" dirty="0">
                <a:solidFill>
                  <a:schemeClr val="tx2"/>
                </a:solidFill>
                <a:latin typeface="Helvetica" panose="020B0604020202020204" pitchFamily="34" charset="0"/>
                <a:cs typeface="Helvetica" panose="020B0604020202020204" pitchFamily="34" charset="0"/>
              </a:rPr>
              <a:t>Share a promotion you have sponsored in the past with your assigned Breakout Room participants.</a:t>
            </a:r>
          </a:p>
          <a:p>
            <a:pPr lvl="1">
              <a:lnSpc>
                <a:spcPct val="100000"/>
              </a:lnSpc>
              <a:buFont typeface="Courier New" panose="02070309020205020404" pitchFamily="49" charset="0"/>
              <a:buChar char="o"/>
            </a:pPr>
            <a:r>
              <a:rPr lang="en-US" sz="1800" dirty="0">
                <a:solidFill>
                  <a:schemeClr val="tx2"/>
                </a:solidFill>
                <a:latin typeface="Helvetica" panose="020B0604020202020204" pitchFamily="34" charset="0"/>
                <a:cs typeface="Helvetica" panose="020B0604020202020204" pitchFamily="34" charset="0"/>
              </a:rPr>
              <a:t>What were your objectives?</a:t>
            </a:r>
          </a:p>
          <a:p>
            <a:pPr lvl="1">
              <a:lnSpc>
                <a:spcPct val="100000"/>
              </a:lnSpc>
              <a:buFont typeface="Courier New" panose="02070309020205020404" pitchFamily="49" charset="0"/>
              <a:buChar char="o"/>
            </a:pPr>
            <a:r>
              <a:rPr lang="en-US" sz="1800" dirty="0">
                <a:solidFill>
                  <a:schemeClr val="tx2"/>
                </a:solidFill>
                <a:latin typeface="Helvetica" panose="020B0604020202020204" pitchFamily="34" charset="0"/>
                <a:cs typeface="Helvetica" panose="020B0604020202020204" pitchFamily="34" charset="0"/>
              </a:rPr>
              <a:t>How did you structure the promotion?</a:t>
            </a:r>
          </a:p>
          <a:p>
            <a:pPr lvl="1">
              <a:lnSpc>
                <a:spcPct val="100000"/>
              </a:lnSpc>
              <a:buFont typeface="Courier New" panose="02070309020205020404" pitchFamily="49" charset="0"/>
              <a:buChar char="o"/>
            </a:pPr>
            <a:r>
              <a:rPr lang="en-US" sz="1800" dirty="0">
                <a:solidFill>
                  <a:schemeClr val="tx2"/>
                </a:solidFill>
                <a:latin typeface="Helvetica" panose="020B0604020202020204" pitchFamily="34" charset="0"/>
                <a:cs typeface="Helvetica" panose="020B0604020202020204" pitchFamily="34" charset="0"/>
              </a:rPr>
              <a:t>What went well?</a:t>
            </a:r>
          </a:p>
          <a:p>
            <a:pPr lvl="1">
              <a:lnSpc>
                <a:spcPct val="100000"/>
              </a:lnSpc>
              <a:buFont typeface="Courier New" panose="02070309020205020404" pitchFamily="49" charset="0"/>
              <a:buChar char="o"/>
            </a:pPr>
            <a:r>
              <a:rPr lang="en-US" sz="1800" dirty="0">
                <a:solidFill>
                  <a:schemeClr val="tx2"/>
                </a:solidFill>
                <a:latin typeface="Helvetica" panose="020B0604020202020204" pitchFamily="34" charset="0"/>
                <a:cs typeface="Helvetica" panose="020B0604020202020204" pitchFamily="34" charset="0"/>
              </a:rPr>
              <a:t>What challenges did you face, and what might you do differently next time?</a:t>
            </a:r>
          </a:p>
          <a:p>
            <a:pPr lvl="1">
              <a:lnSpc>
                <a:spcPct val="100000"/>
              </a:lnSpc>
              <a:buFont typeface="Courier New" panose="02070309020205020404" pitchFamily="49" charset="0"/>
              <a:buChar char="o"/>
            </a:pPr>
            <a:r>
              <a:rPr lang="en-US" sz="1800" dirty="0">
                <a:solidFill>
                  <a:schemeClr val="tx2"/>
                </a:solidFill>
                <a:latin typeface="Helvetica" panose="020B0604020202020204" pitchFamily="34" charset="0"/>
                <a:cs typeface="Helvetica" panose="020B0604020202020204" pitchFamily="34" charset="0"/>
              </a:rPr>
              <a:t>Were there measurable effects of the promotion?</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Content Placeholder 3">
            <a:extLst>
              <a:ext uri="{FF2B5EF4-FFF2-40B4-BE49-F238E27FC236}">
                <a16:creationId xmlns:a16="http://schemas.microsoft.com/office/drawing/2014/main" id="{EBA0218E-1DD0-5F94-59D8-0B34C65DF5D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662637" y="6055045"/>
            <a:ext cx="3281018" cy="681338"/>
          </a:xfrm>
          <a:prstGeom prst="rect">
            <a:avLst/>
          </a:prstGeom>
        </p:spPr>
      </p:pic>
    </p:spTree>
    <p:extLst>
      <p:ext uri="{BB962C8B-B14F-4D97-AF65-F5344CB8AC3E}">
        <p14:creationId xmlns:p14="http://schemas.microsoft.com/office/powerpoint/2010/main" val="672130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22ED6-D88A-7A7B-E168-542C0D8A7716}"/>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Breakout Activity Responses</a:t>
            </a:r>
          </a:p>
        </p:txBody>
      </p:sp>
      <p:sp>
        <p:nvSpPr>
          <p:cNvPr id="3" name="Content Placeholder 2">
            <a:extLst>
              <a:ext uri="{FF2B5EF4-FFF2-40B4-BE49-F238E27FC236}">
                <a16:creationId xmlns:a16="http://schemas.microsoft.com/office/drawing/2014/main" id="{4F2153CD-DC44-4292-628D-05136F664980}"/>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What were your objectives?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How did you structure the promotion?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What went well?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What challenges did you face, and what might you do differently next time?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Were there measurable effects of the promotion?</a:t>
            </a:r>
          </a:p>
        </p:txBody>
      </p:sp>
      <p:pic>
        <p:nvPicPr>
          <p:cNvPr id="4" name="Content Placeholder 3">
            <a:extLst>
              <a:ext uri="{FF2B5EF4-FFF2-40B4-BE49-F238E27FC236}">
                <a16:creationId xmlns:a16="http://schemas.microsoft.com/office/drawing/2014/main" id="{889A58A0-4A70-07B8-4621-873D3EE307F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62637" y="6055045"/>
            <a:ext cx="3281018" cy="681338"/>
          </a:xfrm>
          <a:prstGeom prst="rect">
            <a:avLst/>
          </a:prstGeom>
        </p:spPr>
      </p:pic>
      <p:cxnSp>
        <p:nvCxnSpPr>
          <p:cNvPr id="5" name="Straight Connector 4">
            <a:extLst>
              <a:ext uri="{FF2B5EF4-FFF2-40B4-BE49-F238E27FC236}">
                <a16:creationId xmlns:a16="http://schemas.microsoft.com/office/drawing/2014/main" id="{E4437D4C-720A-F599-A81E-06DA083DEF78}"/>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149615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3216-6FDE-D264-80C6-C64856A3472C}"/>
              </a:ext>
            </a:extLst>
          </p:cNvPr>
          <p:cNvSpPr>
            <a:spLocks noGrp="1"/>
          </p:cNvSpPr>
          <p:nvPr>
            <p:ph type="title"/>
          </p:nvPr>
        </p:nvSpPr>
        <p:spPr>
          <a:xfrm>
            <a:off x="762000" y="1138036"/>
            <a:ext cx="4085665" cy="1402470"/>
          </a:xfrm>
        </p:spPr>
        <p:txBody>
          <a:bodyPr anchor="t">
            <a:normAutofit fontScale="90000"/>
          </a:bodyPr>
          <a:lstStyle/>
          <a:p>
            <a:r>
              <a:rPr lang="en-US" sz="3200" dirty="0">
                <a:latin typeface="Helvetica" panose="020B0604020202020204" pitchFamily="34" charset="0"/>
                <a:cs typeface="Helvetica" panose="020B0604020202020204" pitchFamily="34" charset="0"/>
              </a:rPr>
              <a:t>Healthy School Nutrition Environments</a:t>
            </a:r>
          </a:p>
        </p:txBody>
      </p:sp>
      <p:cxnSp>
        <p:nvCxnSpPr>
          <p:cNvPr id="16" name="Straight Connector 15">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Serving line with sliced pears, bananas, and a chicken salad grab-and-go option.">
            <a:extLst>
              <a:ext uri="{FF2B5EF4-FFF2-40B4-BE49-F238E27FC236}">
                <a16:creationId xmlns:a16="http://schemas.microsoft.com/office/drawing/2014/main" id="{A08CF557-9856-DD22-F4DE-78053264941F}"/>
              </a:ext>
            </a:extLst>
          </p:cNvPr>
          <p:cNvPicPr>
            <a:picLocks noChangeAspect="1"/>
          </p:cNvPicPr>
          <p:nvPr/>
        </p:nvPicPr>
        <p:blipFill rotWithShape="1">
          <a:blip r:embed="rId3"/>
          <a:srcRect l="6816" r="19267" b="2"/>
          <a:stretch/>
        </p:blipFill>
        <p:spPr>
          <a:xfrm>
            <a:off x="5650992" y="10"/>
            <a:ext cx="6541008" cy="6857990"/>
          </a:xfrm>
          <a:prstGeom prst="rect">
            <a:avLst/>
          </a:prstGeom>
        </p:spPr>
      </p:pic>
      <p:pic>
        <p:nvPicPr>
          <p:cNvPr id="6" name="Content Placeholder 3">
            <a:extLst>
              <a:ext uri="{FF2B5EF4-FFF2-40B4-BE49-F238E27FC236}">
                <a16:creationId xmlns:a16="http://schemas.microsoft.com/office/drawing/2014/main" id="{017FF99B-8778-79B7-B0A7-DA23047B4DC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2350810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B3F6-CF91-5119-D159-0C55DAED065F}"/>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Value of Promotions</a:t>
            </a:r>
          </a:p>
        </p:txBody>
      </p:sp>
      <p:sp>
        <p:nvSpPr>
          <p:cNvPr id="3" name="Content Placeholder 2">
            <a:extLst>
              <a:ext uri="{FF2B5EF4-FFF2-40B4-BE49-F238E27FC236}">
                <a16:creationId xmlns:a16="http://schemas.microsoft.com/office/drawing/2014/main" id="{BC277084-45A4-F3D1-DC5C-2CA644F58D90}"/>
              </a:ext>
            </a:extLst>
          </p:cNvPr>
          <p:cNvSpPr>
            <a:spLocks noGrp="1"/>
          </p:cNvSpPr>
          <p:nvPr>
            <p:ph sz="half" idx="1"/>
          </p:nvPr>
        </p:nvSpPr>
        <p:spPr>
          <a:xfrm>
            <a:off x="2208810" y="5332021"/>
            <a:ext cx="3002478" cy="546265"/>
          </a:xfrm>
        </p:spPr>
        <p:txBody>
          <a:bodyPr>
            <a:normAutofit fontScale="70000" lnSpcReduction="20000"/>
          </a:bodyPr>
          <a:lstStyle/>
          <a:p>
            <a:pPr marL="0" indent="0">
              <a:buNone/>
            </a:pPr>
            <a:r>
              <a:rPr lang="en-US" dirty="0">
                <a:latin typeface="Helvetica" panose="020B0604020202020204" pitchFamily="34" charset="0"/>
                <a:cs typeface="Helvetica" panose="020B0604020202020204" pitchFamily="34" charset="0"/>
              </a:rPr>
              <a:t>Increased participation</a:t>
            </a:r>
          </a:p>
        </p:txBody>
      </p:sp>
      <p:sp>
        <p:nvSpPr>
          <p:cNvPr id="4" name="Content Placeholder 3">
            <a:extLst>
              <a:ext uri="{FF2B5EF4-FFF2-40B4-BE49-F238E27FC236}">
                <a16:creationId xmlns:a16="http://schemas.microsoft.com/office/drawing/2014/main" id="{8F4E45B4-7927-3397-1AF9-4E01A2C7C674}"/>
              </a:ext>
            </a:extLst>
          </p:cNvPr>
          <p:cNvSpPr>
            <a:spLocks noGrp="1"/>
          </p:cNvSpPr>
          <p:nvPr>
            <p:ph sz="half" idx="2"/>
          </p:nvPr>
        </p:nvSpPr>
        <p:spPr>
          <a:xfrm>
            <a:off x="6626430" y="5332021"/>
            <a:ext cx="4727369" cy="844942"/>
          </a:xfrm>
        </p:spPr>
        <p:txBody>
          <a:bodyPr>
            <a:normAutofit fontScale="70000" lnSpcReduction="20000"/>
          </a:bodyPr>
          <a:lstStyle/>
          <a:p>
            <a:pPr marL="0" indent="0">
              <a:lnSpc>
                <a:spcPct val="120000"/>
              </a:lnSpc>
              <a:buNone/>
            </a:pPr>
            <a:r>
              <a:rPr lang="en-US" dirty="0">
                <a:latin typeface="Helvetica" panose="020B0604020202020204" pitchFamily="34" charset="0"/>
                <a:cs typeface="Helvetica" panose="020B0604020202020204" pitchFamily="34" charset="0"/>
              </a:rPr>
              <a:t>Improved familiarity and understanding of the school meals program</a:t>
            </a:r>
          </a:p>
        </p:txBody>
      </p:sp>
      <p:grpSp>
        <p:nvGrpSpPr>
          <p:cNvPr id="8" name="Group 7" descr="An icon of a line on a graph increasing">
            <a:extLst>
              <a:ext uri="{FF2B5EF4-FFF2-40B4-BE49-F238E27FC236}">
                <a16:creationId xmlns:a16="http://schemas.microsoft.com/office/drawing/2014/main" id="{D75FA636-7C02-AE24-F693-C6BD65A8896E}"/>
              </a:ext>
            </a:extLst>
          </p:cNvPr>
          <p:cNvGrpSpPr/>
          <p:nvPr/>
        </p:nvGrpSpPr>
        <p:grpSpPr>
          <a:xfrm>
            <a:off x="2504181" y="2912891"/>
            <a:ext cx="2196000" cy="2196000"/>
            <a:chOff x="2504181" y="2912891"/>
            <a:chExt cx="2196000" cy="2196000"/>
          </a:xfrm>
        </p:grpSpPr>
        <p:sp>
          <p:nvSpPr>
            <p:cNvPr id="6" name="Rectangle: Diagonal Corners Rounded 5">
              <a:extLst>
                <a:ext uri="{FF2B5EF4-FFF2-40B4-BE49-F238E27FC236}">
                  <a16:creationId xmlns:a16="http://schemas.microsoft.com/office/drawing/2014/main" id="{A0C0C166-AD59-ECEE-81E6-572D17F58DEA}"/>
                </a:ext>
              </a:extLst>
            </p:cNvPr>
            <p:cNvSpPr/>
            <p:nvPr/>
          </p:nvSpPr>
          <p:spPr>
            <a:xfrm>
              <a:off x="2504181" y="2912891"/>
              <a:ext cx="2196000" cy="2196000"/>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7" name="Rectangle 6" descr="Upward trend">
              <a:extLst>
                <a:ext uri="{FF2B5EF4-FFF2-40B4-BE49-F238E27FC236}">
                  <a16:creationId xmlns:a16="http://schemas.microsoft.com/office/drawing/2014/main" id="{3B8A8519-25F1-D31C-6E9F-C6CFA5970F21}"/>
                </a:ext>
              </a:extLst>
            </p:cNvPr>
            <p:cNvSpPr/>
            <p:nvPr/>
          </p:nvSpPr>
          <p:spPr>
            <a:xfrm>
              <a:off x="2972181" y="3380891"/>
              <a:ext cx="1260000" cy="12600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11" name="Group 10" descr="An icon of a crossed fork and knife">
            <a:extLst>
              <a:ext uri="{FF2B5EF4-FFF2-40B4-BE49-F238E27FC236}">
                <a16:creationId xmlns:a16="http://schemas.microsoft.com/office/drawing/2014/main" id="{66B2768B-D37F-1E8B-D2F7-CD6CDE72DC2D}"/>
              </a:ext>
            </a:extLst>
          </p:cNvPr>
          <p:cNvGrpSpPr/>
          <p:nvPr/>
        </p:nvGrpSpPr>
        <p:grpSpPr>
          <a:xfrm>
            <a:off x="7685781" y="2903294"/>
            <a:ext cx="2196000" cy="2196000"/>
            <a:chOff x="4998000" y="2331000"/>
            <a:chExt cx="2196000" cy="2196000"/>
          </a:xfrm>
        </p:grpSpPr>
        <p:sp>
          <p:nvSpPr>
            <p:cNvPr id="9" name="Rectangle: Diagonal Corners Rounded 8">
              <a:extLst>
                <a:ext uri="{FF2B5EF4-FFF2-40B4-BE49-F238E27FC236}">
                  <a16:creationId xmlns:a16="http://schemas.microsoft.com/office/drawing/2014/main" id="{642388E8-22ED-23BB-6719-82AEEECCDB7A}"/>
                </a:ext>
              </a:extLst>
            </p:cNvPr>
            <p:cNvSpPr/>
            <p:nvPr/>
          </p:nvSpPr>
          <p:spPr>
            <a:xfrm>
              <a:off x="4998000" y="2331000"/>
              <a:ext cx="2196000" cy="2196000"/>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10" name="Rectangle 9" descr="Fork and knife">
              <a:extLst>
                <a:ext uri="{FF2B5EF4-FFF2-40B4-BE49-F238E27FC236}">
                  <a16:creationId xmlns:a16="http://schemas.microsoft.com/office/drawing/2014/main" id="{8D4C5F72-6460-18CD-8F7F-279C30238131}"/>
                </a:ext>
              </a:extLst>
            </p:cNvPr>
            <p:cNvSpPr/>
            <p:nvPr/>
          </p:nvSpPr>
          <p:spPr>
            <a:xfrm>
              <a:off x="5466000" y="2799000"/>
              <a:ext cx="1260000" cy="126000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pic>
        <p:nvPicPr>
          <p:cNvPr id="12" name="Content Placeholder 3">
            <a:extLst>
              <a:ext uri="{FF2B5EF4-FFF2-40B4-BE49-F238E27FC236}">
                <a16:creationId xmlns:a16="http://schemas.microsoft.com/office/drawing/2014/main" id="{30432E6C-3C4B-8AE5-C10A-DEE2E63CE00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7561" y="6084707"/>
            <a:ext cx="3281018" cy="681338"/>
          </a:xfrm>
          <a:prstGeom prst="rect">
            <a:avLst/>
          </a:prstGeom>
        </p:spPr>
      </p:pic>
      <p:cxnSp>
        <p:nvCxnSpPr>
          <p:cNvPr id="13" name="Straight Connector 12">
            <a:extLst>
              <a:ext uri="{FF2B5EF4-FFF2-40B4-BE49-F238E27FC236}">
                <a16:creationId xmlns:a16="http://schemas.microsoft.com/office/drawing/2014/main" id="{0CE79C90-82B9-B0C9-2A2F-CA2C10E7A9A8}"/>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872542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C24D0-46BB-AB16-29C7-DDBD9177129E}"/>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Comprehensive Approach</a:t>
            </a:r>
          </a:p>
        </p:txBody>
      </p:sp>
      <p:sp>
        <p:nvSpPr>
          <p:cNvPr id="3" name="Content Placeholder 2">
            <a:extLst>
              <a:ext uri="{FF2B5EF4-FFF2-40B4-BE49-F238E27FC236}">
                <a16:creationId xmlns:a16="http://schemas.microsoft.com/office/drawing/2014/main" id="{AED02EA9-E066-BE5B-09FF-F06862FE90FE}"/>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Classroom</a:t>
            </a:r>
          </a:p>
          <a:p>
            <a:r>
              <a:rPr lang="en-US" dirty="0">
                <a:latin typeface="Helvetica" panose="020B0604020202020204" pitchFamily="34" charset="0"/>
                <a:cs typeface="Helvetica" panose="020B0604020202020204" pitchFamily="34" charset="0"/>
              </a:rPr>
              <a:t>Cafeteria</a:t>
            </a:r>
          </a:p>
          <a:p>
            <a:r>
              <a:rPr lang="en-US" dirty="0">
                <a:latin typeface="Helvetica" panose="020B0604020202020204" pitchFamily="34" charset="0"/>
                <a:cs typeface="Helvetica" panose="020B0604020202020204" pitchFamily="34" charset="0"/>
              </a:rPr>
              <a:t>Home</a:t>
            </a:r>
          </a:p>
        </p:txBody>
      </p:sp>
      <p:grpSp>
        <p:nvGrpSpPr>
          <p:cNvPr id="6" name="Group 5" descr="An icon of a teacher with students">
            <a:extLst>
              <a:ext uri="{FF2B5EF4-FFF2-40B4-BE49-F238E27FC236}">
                <a16:creationId xmlns:a16="http://schemas.microsoft.com/office/drawing/2014/main" id="{E6499E75-0AC5-2DD7-54D9-5439E47F1BBD}"/>
              </a:ext>
            </a:extLst>
          </p:cNvPr>
          <p:cNvGrpSpPr/>
          <p:nvPr/>
        </p:nvGrpSpPr>
        <p:grpSpPr>
          <a:xfrm>
            <a:off x="1757377" y="3923634"/>
            <a:ext cx="1955812" cy="1955812"/>
            <a:chOff x="1757377" y="3923634"/>
            <a:chExt cx="1955812" cy="1955812"/>
          </a:xfrm>
        </p:grpSpPr>
        <p:sp>
          <p:nvSpPr>
            <p:cNvPr id="4" name="Oval 3">
              <a:extLst>
                <a:ext uri="{FF2B5EF4-FFF2-40B4-BE49-F238E27FC236}">
                  <a16:creationId xmlns:a16="http://schemas.microsoft.com/office/drawing/2014/main" id="{AF9B1BEF-A75B-51B4-E1F3-92797C8F0E30}"/>
                </a:ext>
              </a:extLst>
            </p:cNvPr>
            <p:cNvSpPr/>
            <p:nvPr/>
          </p:nvSpPr>
          <p:spPr>
            <a:xfrm>
              <a:off x="1757377" y="3923634"/>
              <a:ext cx="1955812" cy="1955812"/>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txBody>
            <a:bodyPr/>
            <a:lstStyle/>
            <a:p>
              <a:endParaRPr lang="en-US"/>
            </a:p>
          </p:txBody>
        </p:sp>
        <p:sp>
          <p:nvSpPr>
            <p:cNvPr id="5" name="Rectangle 4" descr="Classroom">
              <a:extLst>
                <a:ext uri="{FF2B5EF4-FFF2-40B4-BE49-F238E27FC236}">
                  <a16:creationId xmlns:a16="http://schemas.microsoft.com/office/drawing/2014/main" id="{F2953602-E45A-4B90-CDAC-DB0BB12CEBB9}"/>
                </a:ext>
              </a:extLst>
            </p:cNvPr>
            <p:cNvSpPr/>
            <p:nvPr/>
          </p:nvSpPr>
          <p:spPr>
            <a:xfrm>
              <a:off x="2174189" y="4340446"/>
              <a:ext cx="1122187" cy="112218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9" name="Group 8" descr="An icon of a dining knife">
            <a:extLst>
              <a:ext uri="{FF2B5EF4-FFF2-40B4-BE49-F238E27FC236}">
                <a16:creationId xmlns:a16="http://schemas.microsoft.com/office/drawing/2014/main" id="{25637A9F-761A-4C4D-6E70-6A75D76B33BA}"/>
              </a:ext>
            </a:extLst>
          </p:cNvPr>
          <p:cNvGrpSpPr/>
          <p:nvPr/>
        </p:nvGrpSpPr>
        <p:grpSpPr>
          <a:xfrm>
            <a:off x="5284347" y="3923634"/>
            <a:ext cx="1955812" cy="1955812"/>
            <a:chOff x="5284347" y="3923634"/>
            <a:chExt cx="1955812" cy="1955812"/>
          </a:xfrm>
        </p:grpSpPr>
        <p:sp>
          <p:nvSpPr>
            <p:cNvPr id="7" name="Oval 6">
              <a:extLst>
                <a:ext uri="{FF2B5EF4-FFF2-40B4-BE49-F238E27FC236}">
                  <a16:creationId xmlns:a16="http://schemas.microsoft.com/office/drawing/2014/main" id="{71950845-FFB2-9DFD-9CD6-A6970B049CED}"/>
                </a:ext>
              </a:extLst>
            </p:cNvPr>
            <p:cNvSpPr/>
            <p:nvPr/>
          </p:nvSpPr>
          <p:spPr>
            <a:xfrm>
              <a:off x="5284347" y="3923634"/>
              <a:ext cx="1955812" cy="1955812"/>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txBody>
            <a:bodyPr/>
            <a:lstStyle/>
            <a:p>
              <a:endParaRPr lang="en-US"/>
            </a:p>
          </p:txBody>
        </p:sp>
        <p:sp>
          <p:nvSpPr>
            <p:cNvPr id="8" name="Rectangle 7" descr="Knife">
              <a:extLst>
                <a:ext uri="{FF2B5EF4-FFF2-40B4-BE49-F238E27FC236}">
                  <a16:creationId xmlns:a16="http://schemas.microsoft.com/office/drawing/2014/main" id="{6C5C6E3B-8A9F-E25F-1FB5-17201F4629ED}"/>
                </a:ext>
              </a:extLst>
            </p:cNvPr>
            <p:cNvSpPr/>
            <p:nvPr/>
          </p:nvSpPr>
          <p:spPr>
            <a:xfrm>
              <a:off x="5701159" y="4340446"/>
              <a:ext cx="1122187" cy="1122187"/>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12" name="Group 11" descr="An icon of a house">
            <a:extLst>
              <a:ext uri="{FF2B5EF4-FFF2-40B4-BE49-F238E27FC236}">
                <a16:creationId xmlns:a16="http://schemas.microsoft.com/office/drawing/2014/main" id="{A95F06E3-B1C6-97E5-A270-A289D5402433}"/>
              </a:ext>
            </a:extLst>
          </p:cNvPr>
          <p:cNvGrpSpPr/>
          <p:nvPr/>
        </p:nvGrpSpPr>
        <p:grpSpPr>
          <a:xfrm>
            <a:off x="8811317" y="3852367"/>
            <a:ext cx="1955812" cy="1955812"/>
            <a:chOff x="8811317" y="3852367"/>
            <a:chExt cx="1955812" cy="1955812"/>
          </a:xfrm>
        </p:grpSpPr>
        <p:sp>
          <p:nvSpPr>
            <p:cNvPr id="10" name="Oval 9">
              <a:extLst>
                <a:ext uri="{FF2B5EF4-FFF2-40B4-BE49-F238E27FC236}">
                  <a16:creationId xmlns:a16="http://schemas.microsoft.com/office/drawing/2014/main" id="{ADCE91AB-2F1E-0A4D-F27F-D6E899E3EF7E}"/>
                </a:ext>
              </a:extLst>
            </p:cNvPr>
            <p:cNvSpPr/>
            <p:nvPr/>
          </p:nvSpPr>
          <p:spPr>
            <a:xfrm>
              <a:off x="8811317" y="3852367"/>
              <a:ext cx="1955812" cy="1955812"/>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txBody>
            <a:bodyPr/>
            <a:lstStyle/>
            <a:p>
              <a:endParaRPr lang="en-US"/>
            </a:p>
          </p:txBody>
        </p:sp>
        <p:sp>
          <p:nvSpPr>
            <p:cNvPr id="11" name="Rectangle 10" descr="Home">
              <a:extLst>
                <a:ext uri="{FF2B5EF4-FFF2-40B4-BE49-F238E27FC236}">
                  <a16:creationId xmlns:a16="http://schemas.microsoft.com/office/drawing/2014/main" id="{A4AE4911-3B6C-A1A8-2ADE-6C45D8969009}"/>
                </a:ext>
              </a:extLst>
            </p:cNvPr>
            <p:cNvSpPr/>
            <p:nvPr/>
          </p:nvSpPr>
          <p:spPr>
            <a:xfrm>
              <a:off x="9228129" y="4269179"/>
              <a:ext cx="1122187" cy="1122187"/>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pic>
        <p:nvPicPr>
          <p:cNvPr id="13" name="Content Placeholder 3">
            <a:extLst>
              <a:ext uri="{FF2B5EF4-FFF2-40B4-BE49-F238E27FC236}">
                <a16:creationId xmlns:a16="http://schemas.microsoft.com/office/drawing/2014/main" id="{F82E1E2D-9299-8D95-E827-17881C588F9A}"/>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7561" y="6084707"/>
            <a:ext cx="3281018" cy="681338"/>
          </a:xfrm>
          <a:prstGeom prst="rect">
            <a:avLst/>
          </a:prstGeom>
        </p:spPr>
      </p:pic>
      <p:cxnSp>
        <p:nvCxnSpPr>
          <p:cNvPr id="14" name="Straight Connector 13">
            <a:extLst>
              <a:ext uri="{FF2B5EF4-FFF2-40B4-BE49-F238E27FC236}">
                <a16:creationId xmlns:a16="http://schemas.microsoft.com/office/drawing/2014/main" id="{9E177232-288E-69D0-CF11-7C5530DE9CCA}"/>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51112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6C2E6-5597-B961-8A7D-1380702C5954}"/>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Tried and True</a:t>
            </a:r>
          </a:p>
        </p:txBody>
      </p:sp>
      <p:sp>
        <p:nvSpPr>
          <p:cNvPr id="3" name="Content Placeholder 2">
            <a:extLst>
              <a:ext uri="{FF2B5EF4-FFF2-40B4-BE49-F238E27FC236}">
                <a16:creationId xmlns:a16="http://schemas.microsoft.com/office/drawing/2014/main" id="{47EDBA93-913B-1CE1-0DC3-6A13A7692E23}"/>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National School Lunch Week: October 14-18, 2024</a:t>
            </a:r>
          </a:p>
          <a:p>
            <a:r>
              <a:rPr lang="en-US" dirty="0">
                <a:effectLst/>
                <a:latin typeface="Helvetica" panose="020B0604020202020204" pitchFamily="34" charset="0"/>
                <a:cs typeface="Helvetica" panose="020B0604020202020204" pitchFamily="34" charset="0"/>
              </a:rPr>
              <a:t>National School Breakfast Week: </a:t>
            </a:r>
            <a:r>
              <a:rPr lang="en-US" dirty="0">
                <a:latin typeface="Helvetica" panose="020B0604020202020204" pitchFamily="34" charset="0"/>
                <a:cs typeface="Helvetica" panose="020B0604020202020204" pitchFamily="34" charset="0"/>
              </a:rPr>
              <a:t>March 4-8, 2024</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Virginia Farm to School Week: </a:t>
            </a:r>
            <a:r>
              <a:rPr lang="en-US" sz="2800" kern="1200" dirty="0">
                <a:solidFill>
                  <a:schemeClr val="tx1"/>
                </a:solidFill>
                <a:effectLst/>
                <a:latin typeface="Helvetica" panose="020B0604020202020204" pitchFamily="34" charset="0"/>
                <a:cs typeface="Helvetica" panose="020B0604020202020204" pitchFamily="34" charset="0"/>
              </a:rPr>
              <a:t>October 7-11, 2024</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Crunch Heard ‘Round the Commonwealth: </a:t>
            </a:r>
            <a:r>
              <a:rPr lang="en-US" sz="2800" kern="1200" dirty="0">
                <a:solidFill>
                  <a:schemeClr val="tx1"/>
                </a:solidFill>
                <a:effectLst/>
                <a:latin typeface="Helvetica" panose="020B0604020202020204" pitchFamily="34" charset="0"/>
                <a:cs typeface="Helvetica" panose="020B0604020202020204" pitchFamily="34" charset="0"/>
              </a:rPr>
              <a:t>October 7-11, 2024</a:t>
            </a:r>
            <a:r>
              <a:rPr lang="en-US" sz="2800" kern="1200" baseline="0" dirty="0">
                <a:solidFill>
                  <a:schemeClr val="tx1"/>
                </a:solidFill>
                <a:effectLst/>
                <a:latin typeface="Helvetica" panose="020B0604020202020204" pitchFamily="34" charset="0"/>
                <a:cs typeface="Helvetica" panose="020B0604020202020204" pitchFamily="34" charset="0"/>
              </a:rPr>
              <a:t> (one day)</a:t>
            </a:r>
            <a:endParaRPr lang="en-US" dirty="0">
              <a:effectLst/>
              <a:latin typeface="Helvetica" panose="020B0604020202020204" pitchFamily="34" charset="0"/>
              <a:cs typeface="Helvetica" panose="020B0604020202020204" pitchFamily="34" charset="0"/>
            </a:endParaRPr>
          </a:p>
        </p:txBody>
      </p:sp>
      <p:pic>
        <p:nvPicPr>
          <p:cNvPr id="4" name="Content Placeholder 3">
            <a:extLst>
              <a:ext uri="{FF2B5EF4-FFF2-40B4-BE49-F238E27FC236}">
                <a16:creationId xmlns:a16="http://schemas.microsoft.com/office/drawing/2014/main" id="{BC5697BA-4E23-9F40-82FF-3D8CC910FDE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10922" y="5971231"/>
            <a:ext cx="3281018" cy="681338"/>
          </a:xfrm>
          <a:prstGeom prst="rect">
            <a:avLst/>
          </a:prstGeom>
        </p:spPr>
      </p:pic>
      <p:cxnSp>
        <p:nvCxnSpPr>
          <p:cNvPr id="5" name="Straight Connector 4">
            <a:extLst>
              <a:ext uri="{FF2B5EF4-FFF2-40B4-BE49-F238E27FC236}">
                <a16:creationId xmlns:a16="http://schemas.microsoft.com/office/drawing/2014/main" id="{97E9AE49-32B0-A2B5-92D1-86FFF2D40CCE}"/>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0110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659C00-B3F3-EF53-0DC5-2A8421EFC9F1}"/>
              </a:ext>
            </a:extLst>
          </p:cNvPr>
          <p:cNvSpPr>
            <a:spLocks noGrp="1"/>
          </p:cNvSpPr>
          <p:nvPr>
            <p:ph type="title"/>
          </p:nvPr>
        </p:nvSpPr>
        <p:spPr>
          <a:xfrm>
            <a:off x="6590662" y="4267833"/>
            <a:ext cx="4805996" cy="648552"/>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Let's chat!</a:t>
            </a:r>
          </a:p>
        </p:txBody>
      </p:sp>
      <p:sp>
        <p:nvSpPr>
          <p:cNvPr id="3" name="Content Placeholder 2">
            <a:extLst>
              <a:ext uri="{FF2B5EF4-FFF2-40B4-BE49-F238E27FC236}">
                <a16:creationId xmlns:a16="http://schemas.microsoft.com/office/drawing/2014/main" id="{090EE8CE-5A53-E3CC-4E25-751902F96F7D}"/>
              </a:ext>
            </a:extLst>
          </p:cNvPr>
          <p:cNvSpPr>
            <a:spLocks noGrp="1"/>
          </p:cNvSpPr>
          <p:nvPr>
            <p:ph idx="1"/>
          </p:nvPr>
        </p:nvSpPr>
        <p:spPr>
          <a:xfrm>
            <a:off x="6637014" y="4821382"/>
            <a:ext cx="4805691" cy="514422"/>
          </a:xfrm>
        </p:spPr>
        <p:txBody>
          <a:bodyPr vert="horz" lIns="91440" tIns="45720" rIns="91440" bIns="45720" rtlCol="0" anchor="b">
            <a:normAutofit/>
          </a:bodyPr>
          <a:lstStyle/>
          <a:p>
            <a:pPr marL="0" indent="0">
              <a:buNone/>
            </a:pPr>
            <a:r>
              <a:rPr lang="en-US" sz="2000" kern="1200" dirty="0">
                <a:solidFill>
                  <a:schemeClr val="tx2"/>
                </a:solidFill>
                <a:latin typeface="Helvetica" panose="020B0604020202020204" pitchFamily="34" charset="0"/>
                <a:cs typeface="Helvetica" panose="020B0604020202020204" pitchFamily="34" charset="0"/>
              </a:rPr>
              <a:t>New year, new ideas!</a:t>
            </a:r>
          </a:p>
        </p:txBody>
      </p:sp>
      <p:pic>
        <p:nvPicPr>
          <p:cNvPr id="7" name="Graphic 6" descr="Chat boxes">
            <a:extLst>
              <a:ext uri="{FF2B5EF4-FFF2-40B4-BE49-F238E27FC236}">
                <a16:creationId xmlns:a16="http://schemas.microsoft.com/office/drawing/2014/main" id="{853FD646-CE29-859D-0E71-C003392132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Content Placeholder 3">
            <a:extLst>
              <a:ext uri="{FF2B5EF4-FFF2-40B4-BE49-F238E27FC236}">
                <a16:creationId xmlns:a16="http://schemas.microsoft.com/office/drawing/2014/main" id="{86D27516-1F93-D9AF-4C68-68DD4DEDE28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561" y="6084707"/>
            <a:ext cx="3281018" cy="681338"/>
          </a:xfrm>
          <a:prstGeom prst="rect">
            <a:avLst/>
          </a:prstGeom>
        </p:spPr>
      </p:pic>
    </p:spTree>
    <p:extLst>
      <p:ext uri="{BB962C8B-B14F-4D97-AF65-F5344CB8AC3E}">
        <p14:creationId xmlns:p14="http://schemas.microsoft.com/office/powerpoint/2010/main" val="3738963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1250E-67D9-797B-4FB2-390A7C110FD4}"/>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Contributing to a Healthy School Environment</a:t>
            </a:r>
          </a:p>
        </p:txBody>
      </p:sp>
      <p:sp>
        <p:nvSpPr>
          <p:cNvPr id="3" name="Content Placeholder 2">
            <a:extLst>
              <a:ext uri="{FF2B5EF4-FFF2-40B4-BE49-F238E27FC236}">
                <a16:creationId xmlns:a16="http://schemas.microsoft.com/office/drawing/2014/main" id="{CF408DF1-E4B0-5038-A8E8-487E534BDE80}"/>
              </a:ext>
            </a:extLst>
          </p:cNvPr>
          <p:cNvSpPr>
            <a:spLocks noGrp="1"/>
          </p:cNvSpPr>
          <p:nvPr>
            <p:ph sz="half" idx="1"/>
          </p:nvPr>
        </p:nvSpPr>
        <p:spPr>
          <a:xfrm>
            <a:off x="1007919" y="5446581"/>
            <a:ext cx="4333504" cy="726189"/>
          </a:xfrm>
        </p:spPr>
        <p:txBody>
          <a:bodyPr>
            <a:normAutofit/>
          </a:bodyPr>
          <a:lstStyle/>
          <a:p>
            <a:pPr marL="0" indent="0">
              <a:buNone/>
            </a:pPr>
            <a:r>
              <a:rPr lang="en-US" sz="2400" dirty="0">
                <a:latin typeface="Helvetica" panose="020B0604020202020204" pitchFamily="34" charset="0"/>
                <a:cs typeface="Helvetica" panose="020B0604020202020204" pitchFamily="34" charset="0"/>
              </a:rPr>
              <a:t>Keep focus on healthy foods</a:t>
            </a:r>
          </a:p>
        </p:txBody>
      </p:sp>
      <p:sp>
        <p:nvSpPr>
          <p:cNvPr id="4" name="Content Placeholder 3">
            <a:extLst>
              <a:ext uri="{FF2B5EF4-FFF2-40B4-BE49-F238E27FC236}">
                <a16:creationId xmlns:a16="http://schemas.microsoft.com/office/drawing/2014/main" id="{7FEF2660-43F7-85E1-FB63-CC03A4D6F1A4}"/>
              </a:ext>
            </a:extLst>
          </p:cNvPr>
          <p:cNvSpPr>
            <a:spLocks noGrp="1"/>
          </p:cNvSpPr>
          <p:nvPr>
            <p:ph sz="half" idx="2"/>
          </p:nvPr>
        </p:nvSpPr>
        <p:spPr>
          <a:xfrm>
            <a:off x="6497661" y="5446581"/>
            <a:ext cx="4103335" cy="938151"/>
          </a:xfrm>
        </p:spPr>
        <p:txBody>
          <a:bodyPr>
            <a:normAutofit/>
          </a:bodyPr>
          <a:lstStyle/>
          <a:p>
            <a:pPr marL="0" indent="0">
              <a:buNone/>
            </a:pPr>
            <a:r>
              <a:rPr lang="en-US" sz="2400" dirty="0">
                <a:latin typeface="Helvetica" panose="020B0604020202020204" pitchFamily="34" charset="0"/>
                <a:cs typeface="Helvetica" panose="020B0604020202020204" pitchFamily="34" charset="0"/>
              </a:rPr>
              <a:t>Focus on nutrition as a key area of concern in schools</a:t>
            </a:r>
          </a:p>
        </p:txBody>
      </p:sp>
      <p:grpSp>
        <p:nvGrpSpPr>
          <p:cNvPr id="7" name="Group 6" descr="An icon of an apple">
            <a:extLst>
              <a:ext uri="{FF2B5EF4-FFF2-40B4-BE49-F238E27FC236}">
                <a16:creationId xmlns:a16="http://schemas.microsoft.com/office/drawing/2014/main" id="{E416857A-2541-DA02-1967-EC3182EF03E7}"/>
              </a:ext>
            </a:extLst>
          </p:cNvPr>
          <p:cNvGrpSpPr/>
          <p:nvPr/>
        </p:nvGrpSpPr>
        <p:grpSpPr>
          <a:xfrm>
            <a:off x="2076671" y="2833729"/>
            <a:ext cx="2196000" cy="2196000"/>
            <a:chOff x="2421055" y="3102896"/>
            <a:chExt cx="2196000" cy="2196000"/>
          </a:xfrm>
        </p:grpSpPr>
        <p:sp>
          <p:nvSpPr>
            <p:cNvPr id="5" name="Oval 4">
              <a:extLst>
                <a:ext uri="{FF2B5EF4-FFF2-40B4-BE49-F238E27FC236}">
                  <a16:creationId xmlns:a16="http://schemas.microsoft.com/office/drawing/2014/main" id="{1015922F-691C-FE9D-C331-EE169080F865}"/>
                </a:ext>
              </a:extLst>
            </p:cNvPr>
            <p:cNvSpPr/>
            <p:nvPr/>
          </p:nvSpPr>
          <p:spPr>
            <a:xfrm>
              <a:off x="2421055" y="3102896"/>
              <a:ext cx="2196000" cy="2196000"/>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txBody>
            <a:bodyPr/>
            <a:lstStyle/>
            <a:p>
              <a:endParaRPr lang="en-US"/>
            </a:p>
          </p:txBody>
        </p:sp>
        <p:sp>
          <p:nvSpPr>
            <p:cNvPr id="6" name="Rectangle 5" descr="Apple">
              <a:extLst>
                <a:ext uri="{FF2B5EF4-FFF2-40B4-BE49-F238E27FC236}">
                  <a16:creationId xmlns:a16="http://schemas.microsoft.com/office/drawing/2014/main" id="{4B348212-9DE1-F64F-A8ED-2BFA6895CDA8}"/>
                </a:ext>
              </a:extLst>
            </p:cNvPr>
            <p:cNvSpPr/>
            <p:nvPr/>
          </p:nvSpPr>
          <p:spPr>
            <a:xfrm>
              <a:off x="2889055" y="3570896"/>
              <a:ext cx="1260000" cy="12600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10" name="Group 9" descr="An icon of a crossed fork and knife">
            <a:extLst>
              <a:ext uri="{FF2B5EF4-FFF2-40B4-BE49-F238E27FC236}">
                <a16:creationId xmlns:a16="http://schemas.microsoft.com/office/drawing/2014/main" id="{0E34C0FF-B753-388C-3861-D4C3DBA13469}"/>
              </a:ext>
            </a:extLst>
          </p:cNvPr>
          <p:cNvGrpSpPr/>
          <p:nvPr/>
        </p:nvGrpSpPr>
        <p:grpSpPr>
          <a:xfrm>
            <a:off x="7451329" y="2833729"/>
            <a:ext cx="2196000" cy="2196000"/>
            <a:chOff x="7106945" y="3102896"/>
            <a:chExt cx="2196000" cy="2196000"/>
          </a:xfrm>
        </p:grpSpPr>
        <p:sp>
          <p:nvSpPr>
            <p:cNvPr id="8" name="Oval 7">
              <a:extLst>
                <a:ext uri="{FF2B5EF4-FFF2-40B4-BE49-F238E27FC236}">
                  <a16:creationId xmlns:a16="http://schemas.microsoft.com/office/drawing/2014/main" id="{7FE299F8-43C4-8983-E451-3EF2616A683A}"/>
                </a:ext>
              </a:extLst>
            </p:cNvPr>
            <p:cNvSpPr/>
            <p:nvPr/>
          </p:nvSpPr>
          <p:spPr>
            <a:xfrm>
              <a:off x="7106945" y="3102896"/>
              <a:ext cx="2196000" cy="2196000"/>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txBody>
            <a:bodyPr/>
            <a:lstStyle/>
            <a:p>
              <a:endParaRPr lang="en-US"/>
            </a:p>
          </p:txBody>
        </p:sp>
        <p:sp>
          <p:nvSpPr>
            <p:cNvPr id="9" name="Rectangle 8" descr="Fork and knife">
              <a:extLst>
                <a:ext uri="{FF2B5EF4-FFF2-40B4-BE49-F238E27FC236}">
                  <a16:creationId xmlns:a16="http://schemas.microsoft.com/office/drawing/2014/main" id="{D7D3816A-7310-9EA2-1C66-45F8CB6172DB}"/>
                </a:ext>
              </a:extLst>
            </p:cNvPr>
            <p:cNvSpPr/>
            <p:nvPr/>
          </p:nvSpPr>
          <p:spPr>
            <a:xfrm>
              <a:off x="7574945" y="3570896"/>
              <a:ext cx="1260000" cy="126000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cxnSp>
        <p:nvCxnSpPr>
          <p:cNvPr id="11" name="Straight Connector 10">
            <a:extLst>
              <a:ext uri="{FF2B5EF4-FFF2-40B4-BE49-F238E27FC236}">
                <a16:creationId xmlns:a16="http://schemas.microsoft.com/office/drawing/2014/main" id="{4621BBDD-4478-7503-ABE8-71EB5F35D75D}"/>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46852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03C05-5F2F-0017-1CA7-887D81B52B62}"/>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Promotions Calendar</a:t>
            </a:r>
          </a:p>
        </p:txBody>
      </p:sp>
      <p:sp>
        <p:nvSpPr>
          <p:cNvPr id="3" name="Content Placeholder 2">
            <a:extLst>
              <a:ext uri="{FF2B5EF4-FFF2-40B4-BE49-F238E27FC236}">
                <a16:creationId xmlns:a16="http://schemas.microsoft.com/office/drawing/2014/main" id="{35E8E33E-9873-83F1-305C-229E52D41DB4}"/>
              </a:ext>
            </a:extLst>
          </p:cNvPr>
          <p:cNvSpPr>
            <a:spLocks noGrp="1"/>
          </p:cNvSpPr>
          <p:nvPr>
            <p:ph sz="half" idx="1"/>
          </p:nvPr>
        </p:nvSpPr>
        <p:spPr/>
        <p:txBody>
          <a:bodyPr/>
          <a:lstStyle/>
          <a:p>
            <a:r>
              <a:rPr lang="en-US" dirty="0">
                <a:latin typeface="Helvetica" panose="020B0604020202020204" pitchFamily="34" charset="0"/>
                <a:cs typeface="Helvetica" panose="020B0604020202020204" pitchFamily="34" charset="0"/>
              </a:rPr>
              <a:t>January</a:t>
            </a:r>
          </a:p>
          <a:p>
            <a:r>
              <a:rPr lang="en-US" dirty="0">
                <a:latin typeface="Helvetica" panose="020B0604020202020204" pitchFamily="34" charset="0"/>
                <a:cs typeface="Helvetica" panose="020B0604020202020204" pitchFamily="34" charset="0"/>
              </a:rPr>
              <a:t>February</a:t>
            </a:r>
          </a:p>
          <a:p>
            <a:r>
              <a:rPr lang="en-US" dirty="0">
                <a:latin typeface="Helvetica" panose="020B0604020202020204" pitchFamily="34" charset="0"/>
                <a:cs typeface="Helvetica" panose="020B0604020202020204" pitchFamily="34" charset="0"/>
              </a:rPr>
              <a:t>March</a:t>
            </a:r>
          </a:p>
          <a:p>
            <a:r>
              <a:rPr lang="en-US" dirty="0">
                <a:latin typeface="Helvetica" panose="020B0604020202020204" pitchFamily="34" charset="0"/>
                <a:cs typeface="Helvetica" panose="020B0604020202020204" pitchFamily="34" charset="0"/>
              </a:rPr>
              <a:t>April</a:t>
            </a:r>
          </a:p>
          <a:p>
            <a:r>
              <a:rPr lang="en-US" dirty="0">
                <a:latin typeface="Helvetica" panose="020B0604020202020204" pitchFamily="34" charset="0"/>
                <a:cs typeface="Helvetica" panose="020B0604020202020204" pitchFamily="34" charset="0"/>
              </a:rPr>
              <a:t>May</a:t>
            </a:r>
          </a:p>
          <a:p>
            <a:r>
              <a:rPr lang="en-US" dirty="0">
                <a:latin typeface="Helvetica" panose="020B0604020202020204" pitchFamily="34" charset="0"/>
                <a:cs typeface="Helvetica" panose="020B0604020202020204" pitchFamily="34" charset="0"/>
              </a:rPr>
              <a:t>June</a:t>
            </a:r>
          </a:p>
        </p:txBody>
      </p:sp>
      <p:sp>
        <p:nvSpPr>
          <p:cNvPr id="4" name="Content Placeholder 3">
            <a:extLst>
              <a:ext uri="{FF2B5EF4-FFF2-40B4-BE49-F238E27FC236}">
                <a16:creationId xmlns:a16="http://schemas.microsoft.com/office/drawing/2014/main" id="{6D48C08A-26A4-C3DB-21C7-D7A5CDFD3196}"/>
              </a:ext>
            </a:extLst>
          </p:cNvPr>
          <p:cNvSpPr>
            <a:spLocks noGrp="1"/>
          </p:cNvSpPr>
          <p:nvPr>
            <p:ph sz="half" idx="2"/>
          </p:nvPr>
        </p:nvSpPr>
        <p:spPr/>
        <p:txBody>
          <a:bodyPr/>
          <a:lstStyle/>
          <a:p>
            <a:r>
              <a:rPr lang="en-US" dirty="0">
                <a:latin typeface="Helvetica" panose="020B0604020202020204" pitchFamily="34" charset="0"/>
                <a:cs typeface="Helvetica" panose="020B0604020202020204" pitchFamily="34" charset="0"/>
              </a:rPr>
              <a:t>July</a:t>
            </a:r>
          </a:p>
          <a:p>
            <a:r>
              <a:rPr lang="en-US" dirty="0">
                <a:latin typeface="Helvetica" panose="020B0604020202020204" pitchFamily="34" charset="0"/>
                <a:cs typeface="Helvetica" panose="020B0604020202020204" pitchFamily="34" charset="0"/>
              </a:rPr>
              <a:t>August</a:t>
            </a:r>
          </a:p>
          <a:p>
            <a:r>
              <a:rPr lang="en-US" dirty="0">
                <a:latin typeface="Helvetica" panose="020B0604020202020204" pitchFamily="34" charset="0"/>
                <a:cs typeface="Helvetica" panose="020B0604020202020204" pitchFamily="34" charset="0"/>
              </a:rPr>
              <a:t>September</a:t>
            </a:r>
          </a:p>
          <a:p>
            <a:r>
              <a:rPr lang="en-US" dirty="0">
                <a:latin typeface="Helvetica" panose="020B0604020202020204" pitchFamily="34" charset="0"/>
                <a:cs typeface="Helvetica" panose="020B0604020202020204" pitchFamily="34" charset="0"/>
              </a:rPr>
              <a:t>October</a:t>
            </a:r>
          </a:p>
          <a:p>
            <a:r>
              <a:rPr lang="en-US" dirty="0">
                <a:latin typeface="Helvetica" panose="020B0604020202020204" pitchFamily="34" charset="0"/>
                <a:cs typeface="Helvetica" panose="020B0604020202020204" pitchFamily="34" charset="0"/>
              </a:rPr>
              <a:t>November</a:t>
            </a:r>
          </a:p>
          <a:p>
            <a:r>
              <a:rPr lang="en-US" dirty="0">
                <a:latin typeface="Helvetica" panose="020B0604020202020204" pitchFamily="34" charset="0"/>
                <a:cs typeface="Helvetica" panose="020B0604020202020204" pitchFamily="34" charset="0"/>
              </a:rPr>
              <a:t>December</a:t>
            </a:r>
          </a:p>
        </p:txBody>
      </p:sp>
      <p:cxnSp>
        <p:nvCxnSpPr>
          <p:cNvPr id="5" name="Straight Connector 4">
            <a:extLst>
              <a:ext uri="{FF2B5EF4-FFF2-40B4-BE49-F238E27FC236}">
                <a16:creationId xmlns:a16="http://schemas.microsoft.com/office/drawing/2014/main" id="{079E0D7D-D680-4891-A170-6F603AEF366E}"/>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6" name="Content Placeholder 3">
            <a:extLst>
              <a:ext uri="{FF2B5EF4-FFF2-40B4-BE49-F238E27FC236}">
                <a16:creationId xmlns:a16="http://schemas.microsoft.com/office/drawing/2014/main" id="{56CCAC36-4033-621A-93C2-FA882A9D1FF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10922" y="5971231"/>
            <a:ext cx="3281018" cy="681338"/>
          </a:xfrm>
          <a:prstGeom prst="rect">
            <a:avLst/>
          </a:prstGeom>
        </p:spPr>
      </p:pic>
    </p:spTree>
    <p:extLst>
      <p:ext uri="{BB962C8B-B14F-4D97-AF65-F5344CB8AC3E}">
        <p14:creationId xmlns:p14="http://schemas.microsoft.com/office/powerpoint/2010/main" val="359281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4C962-022C-7513-37CA-0B4A294C7A70}"/>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Get the Word Out!</a:t>
            </a:r>
          </a:p>
        </p:txBody>
      </p:sp>
      <p:sp>
        <p:nvSpPr>
          <p:cNvPr id="3" name="Content Placeholder 2">
            <a:extLst>
              <a:ext uri="{FF2B5EF4-FFF2-40B4-BE49-F238E27FC236}">
                <a16:creationId xmlns:a16="http://schemas.microsoft.com/office/drawing/2014/main" id="{D747396A-5020-4AE6-572A-495F23218066}"/>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Friends!</a:t>
            </a:r>
          </a:p>
          <a:p>
            <a:r>
              <a:rPr lang="en-US" dirty="0">
                <a:latin typeface="Helvetica" panose="020B0604020202020204" pitchFamily="34" charset="0"/>
                <a:cs typeface="Helvetica" panose="020B0604020202020204" pitchFamily="34" charset="0"/>
              </a:rPr>
              <a:t>Division-wide and community advocates</a:t>
            </a:r>
          </a:p>
          <a:p>
            <a:r>
              <a:rPr lang="en-US" dirty="0">
                <a:latin typeface="Helvetica" panose="020B0604020202020204" pitchFamily="34" charset="0"/>
                <a:cs typeface="Helvetica" panose="020B0604020202020204" pitchFamily="34" charset="0"/>
              </a:rPr>
              <a:t>Participation in wellness fairs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Community events</a:t>
            </a:r>
          </a:p>
        </p:txBody>
      </p:sp>
      <p:pic>
        <p:nvPicPr>
          <p:cNvPr id="4" name="Content Placeholder 3">
            <a:extLst>
              <a:ext uri="{FF2B5EF4-FFF2-40B4-BE49-F238E27FC236}">
                <a16:creationId xmlns:a16="http://schemas.microsoft.com/office/drawing/2014/main" id="{CAB53233-3D71-3BC1-8385-8A37F31CA5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10922" y="5971231"/>
            <a:ext cx="3281018" cy="681338"/>
          </a:xfrm>
          <a:prstGeom prst="rect">
            <a:avLst/>
          </a:prstGeom>
        </p:spPr>
      </p:pic>
      <p:cxnSp>
        <p:nvCxnSpPr>
          <p:cNvPr id="5" name="Straight Connector 4">
            <a:extLst>
              <a:ext uri="{FF2B5EF4-FFF2-40B4-BE49-F238E27FC236}">
                <a16:creationId xmlns:a16="http://schemas.microsoft.com/office/drawing/2014/main" id="{7B8517CF-71E9-A5F5-7E06-B7C7407D1E7B}"/>
              </a:ext>
              <a:ext uri="{C183D7F6-B498-43B3-948B-1728B52AA6E4}">
                <adec:decorative xmlns:adec="http://schemas.microsoft.com/office/drawing/2017/decorative" val="1"/>
              </a:ext>
            </a:extLst>
          </p:cNvPr>
          <p:cNvCxnSpPr/>
          <p:nvPr/>
        </p:nvCxnSpPr>
        <p:spPr>
          <a:xfrm>
            <a:off x="838200" y="1508166"/>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376985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3B7F5-E9FF-1988-68AA-D8C0535EE50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Launching or Expanding Promotions</a:t>
            </a:r>
          </a:p>
        </p:txBody>
      </p:sp>
      <p:sp>
        <p:nvSpPr>
          <p:cNvPr id="3" name="Content Placeholder 2">
            <a:extLst>
              <a:ext uri="{FF2B5EF4-FFF2-40B4-BE49-F238E27FC236}">
                <a16:creationId xmlns:a16="http://schemas.microsoft.com/office/drawing/2014/main" id="{81206D35-2718-42CF-8BE5-493BC1A3DC3C}"/>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Fuel up to Play 60</a:t>
            </a:r>
          </a:p>
          <a:p>
            <a:r>
              <a:rPr lang="en-US" dirty="0">
                <a:latin typeface="Helvetica" panose="020B0604020202020204" pitchFamily="34" charset="0"/>
                <a:cs typeface="Helvetica" panose="020B0604020202020204" pitchFamily="34" charset="0"/>
              </a:rPr>
              <a:t>Commodity Groups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The Pear Board</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The Watermelon Board</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The Peanut Board</a:t>
            </a:r>
          </a:p>
        </p:txBody>
      </p:sp>
      <p:pic>
        <p:nvPicPr>
          <p:cNvPr id="4" name="Content Placeholder 3">
            <a:extLst>
              <a:ext uri="{FF2B5EF4-FFF2-40B4-BE49-F238E27FC236}">
                <a16:creationId xmlns:a16="http://schemas.microsoft.com/office/drawing/2014/main" id="{7D6AD9B0-3015-6B65-FC60-5F74F0395B7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51203" y="5836294"/>
            <a:ext cx="3281018" cy="681338"/>
          </a:xfrm>
          <a:prstGeom prst="rect">
            <a:avLst/>
          </a:prstGeom>
        </p:spPr>
      </p:pic>
      <p:cxnSp>
        <p:nvCxnSpPr>
          <p:cNvPr id="6" name="Straight Connector 5">
            <a:extLst>
              <a:ext uri="{FF2B5EF4-FFF2-40B4-BE49-F238E27FC236}">
                <a16:creationId xmlns:a16="http://schemas.microsoft.com/office/drawing/2014/main" id="{7B88BCDA-35A4-761F-52FE-E06D2D1F8662}"/>
              </a:ext>
              <a:ext uri="{C183D7F6-B498-43B3-948B-1728B52AA6E4}">
                <adec:decorative xmlns:adec="http://schemas.microsoft.com/office/drawing/2017/decorative" val="1"/>
              </a:ext>
            </a:extLst>
          </p:cNvPr>
          <p:cNvCxnSpPr/>
          <p:nvPr/>
        </p:nvCxnSpPr>
        <p:spPr>
          <a:xfrm>
            <a:off x="838200" y="1543792"/>
            <a:ext cx="10288979"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019767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5 school nutrition professionals cheering with their arms in the air around a worktable. ">
            <a:extLst>
              <a:ext uri="{FF2B5EF4-FFF2-40B4-BE49-F238E27FC236}">
                <a16:creationId xmlns:a16="http://schemas.microsoft.com/office/drawing/2014/main" id="{042CFAB6-1EFA-8809-A0A2-2E61E9C44F16}"/>
              </a:ext>
            </a:extLst>
          </p:cNvPr>
          <p:cNvPicPr>
            <a:picLocks noChangeAspect="1"/>
          </p:cNvPicPr>
          <p:nvPr/>
        </p:nvPicPr>
        <p:blipFill rotWithShape="1">
          <a:blip r:embed="rId3"/>
          <a:srcRect t="166" r="12083" b="5648"/>
          <a:stretch/>
        </p:blipFill>
        <p:spPr>
          <a:xfrm>
            <a:off x="3695594" y="36296"/>
            <a:ext cx="8501288" cy="6853341"/>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F09550-7BE6-9C64-C1B6-9948CAB99E25}"/>
              </a:ext>
            </a:extLst>
          </p:cNvPr>
          <p:cNvSpPr>
            <a:spLocks noGrp="1"/>
          </p:cNvSpPr>
          <p:nvPr>
            <p:ph type="title"/>
          </p:nvPr>
        </p:nvSpPr>
        <p:spPr>
          <a:xfrm>
            <a:off x="838200" y="365125"/>
            <a:ext cx="3822189" cy="1899912"/>
          </a:xfrm>
        </p:spPr>
        <p:txBody>
          <a:bodyPr>
            <a:normAutofit/>
          </a:bodyPr>
          <a:lstStyle/>
          <a:p>
            <a:r>
              <a:rPr lang="en-US" sz="3600" dirty="0">
                <a:latin typeface="Helvetica" panose="020B0604020202020204" pitchFamily="34" charset="0"/>
                <a:cs typeface="Helvetica" panose="020B0604020202020204" pitchFamily="34" charset="0"/>
              </a:rPr>
              <a:t>Engaging SNP Staff</a:t>
            </a:r>
          </a:p>
        </p:txBody>
      </p:sp>
      <p:pic>
        <p:nvPicPr>
          <p:cNvPr id="5" name="Content Placeholder 3">
            <a:extLst>
              <a:ext uri="{FF2B5EF4-FFF2-40B4-BE49-F238E27FC236}">
                <a16:creationId xmlns:a16="http://schemas.microsoft.com/office/drawing/2014/main" id="{EAE9641B-4762-ECB0-E3C6-7E5066963E2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10811132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7DC79-BE6E-B871-7138-0418C3B30F59}"/>
              </a:ext>
            </a:extLst>
          </p:cNvPr>
          <p:cNvSpPr>
            <a:spLocks noGrp="1"/>
          </p:cNvSpPr>
          <p:nvPr>
            <p:ph type="title"/>
          </p:nvPr>
        </p:nvSpPr>
        <p:spPr>
          <a:xfrm>
            <a:off x="876694" y="741391"/>
            <a:ext cx="3549649" cy="1616203"/>
          </a:xfrm>
        </p:spPr>
        <p:txBody>
          <a:bodyPr vert="horz" lIns="91440" tIns="45720" rIns="91440" bIns="45720" rtlCol="0" anchor="b">
            <a:normAutofit/>
          </a:bodyPr>
          <a:lstStyle/>
          <a:p>
            <a:r>
              <a:rPr lang="en-US" sz="3200" kern="1200" dirty="0">
                <a:latin typeface="Helvetica" panose="020B0604020202020204" pitchFamily="34" charset="0"/>
                <a:cs typeface="Helvetica" panose="020B0604020202020204" pitchFamily="34" charset="0"/>
              </a:rPr>
              <a:t>Student Advisory Groups</a:t>
            </a:r>
          </a:p>
        </p:txBody>
      </p:sp>
      <p:pic>
        <p:nvPicPr>
          <p:cNvPr id="7" name="Content Placeholder 6" descr="4 kids putting their heads together around a table. ">
            <a:extLst>
              <a:ext uri="{FF2B5EF4-FFF2-40B4-BE49-F238E27FC236}">
                <a16:creationId xmlns:a16="http://schemas.microsoft.com/office/drawing/2014/main" id="{3F6B9828-CC87-F116-447D-AFBF82FDC6EE}"/>
              </a:ext>
            </a:extLst>
          </p:cNvPr>
          <p:cNvPicPr>
            <a:picLocks noChangeAspect="1"/>
          </p:cNvPicPr>
          <p:nvPr/>
        </p:nvPicPr>
        <p:blipFill rotWithShape="1">
          <a:blip r:embed="rId3"/>
          <a:srcRect l="14296" r="3342"/>
          <a:stretch/>
        </p:blipFill>
        <p:spPr>
          <a:xfrm>
            <a:off x="5089243" y="877413"/>
            <a:ext cx="6222628" cy="5043096"/>
          </a:xfrm>
          <a:prstGeom prst="rect">
            <a:avLst/>
          </a:prstGeom>
        </p:spPr>
      </p:pic>
      <p:grpSp>
        <p:nvGrpSpPr>
          <p:cNvPr id="16" name="Group 15">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17" name="Rectangle 16">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Content Placeholder 3">
            <a:extLst>
              <a:ext uri="{FF2B5EF4-FFF2-40B4-BE49-F238E27FC236}">
                <a16:creationId xmlns:a16="http://schemas.microsoft.com/office/drawing/2014/main" id="{E6B09122-23C7-9CE2-89A6-95764CB5E0A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12619901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3969F6-EEF6-C2A9-EA4A-360DD17BA10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dirty="0">
                <a:latin typeface="Helvetica" panose="020B0604020202020204" pitchFamily="34" charset="0"/>
                <a:cs typeface="Helvetica" panose="020B0604020202020204" pitchFamily="34" charset="0"/>
              </a:rPr>
              <a:t>Theme Days and Holidays</a:t>
            </a:r>
          </a:p>
        </p:txBody>
      </p:sp>
      <p:sp>
        <p:nvSpPr>
          <p:cNvPr id="3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AC63A87B-0D22-58D9-ED34-FB0B9F2111B9}"/>
              </a:ext>
            </a:extLst>
          </p:cNvPr>
          <p:cNvSpPr>
            <a:spLocks noGrp="1"/>
          </p:cNvSpPr>
          <p:nvPr>
            <p:ph idx="1"/>
          </p:nvPr>
        </p:nvSpPr>
        <p:spPr>
          <a:xfrm>
            <a:off x="640080" y="2872899"/>
            <a:ext cx="4243589" cy="3064989"/>
          </a:xfrm>
        </p:spPr>
        <p:txBody>
          <a:bodyPr vert="horz" lIns="91440" tIns="45720" rIns="91440" bIns="45720" rtlCol="0">
            <a:normAutofit/>
          </a:bodyPr>
          <a:lstStyle/>
          <a:p>
            <a:pPr marL="0" indent="0">
              <a:buNone/>
            </a:pPr>
            <a:r>
              <a:rPr lang="en-US" sz="1800" dirty="0">
                <a:latin typeface="Helvetica" panose="020B0604020202020204" pitchFamily="34" charset="0"/>
                <a:cs typeface="Helvetica" panose="020B0604020202020204" pitchFamily="34" charset="0"/>
              </a:rPr>
              <a:t>Picture from Russell County Public Schools!</a:t>
            </a:r>
          </a:p>
        </p:txBody>
      </p:sp>
      <p:pic>
        <p:nvPicPr>
          <p:cNvPr id="9" name="Content Placeholder 8" descr="A Thanksgiving lunch tray with turkey, stuffing, a dinner roll, mashed potatoes and gravy, green beans, pumpkin pie with whipped cream, 1% low-fat milk, and an apple.">
            <a:extLst>
              <a:ext uri="{FF2B5EF4-FFF2-40B4-BE49-F238E27FC236}">
                <a16:creationId xmlns:a16="http://schemas.microsoft.com/office/drawing/2014/main" id="{F7959806-E4D0-30F8-20A2-700A8511BBD8}"/>
              </a:ext>
            </a:extLst>
          </p:cNvPr>
          <p:cNvPicPr>
            <a:picLocks noChangeAspect="1"/>
          </p:cNvPicPr>
          <p:nvPr/>
        </p:nvPicPr>
        <p:blipFill rotWithShape="1">
          <a:blip r:embed="rId3"/>
          <a:srcRect l="7966" r="1680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1" name="Content Placeholder 3">
            <a:extLst>
              <a:ext uri="{FF2B5EF4-FFF2-40B4-BE49-F238E27FC236}">
                <a16:creationId xmlns:a16="http://schemas.microsoft.com/office/drawing/2014/main" id="{F54984DE-39C2-C968-C418-50EF38651EE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561" y="6084707"/>
            <a:ext cx="3281018" cy="681338"/>
          </a:xfrm>
          <a:prstGeom prst="rect">
            <a:avLst/>
          </a:prstGeom>
        </p:spPr>
      </p:pic>
    </p:spTree>
    <p:extLst>
      <p:ext uri="{BB962C8B-B14F-4D97-AF65-F5344CB8AC3E}">
        <p14:creationId xmlns:p14="http://schemas.microsoft.com/office/powerpoint/2010/main" val="937745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F311A7A-B9CD-80BB-05BC-0E50D5EF5391}"/>
              </a:ext>
            </a:extLst>
          </p:cNvPr>
          <p:cNvSpPr>
            <a:spLocks noGrp="1"/>
          </p:cNvSpPr>
          <p:nvPr>
            <p:ph type="title"/>
          </p:nvPr>
        </p:nvSpPr>
        <p:spPr>
          <a:xfrm>
            <a:off x="838200" y="1412488"/>
            <a:ext cx="2899189" cy="4363844"/>
          </a:xfrm>
        </p:spPr>
        <p:txBody>
          <a:bodyPr anchor="t">
            <a:normAutofit/>
          </a:bodyPr>
          <a:lstStyle/>
          <a:p>
            <a:r>
              <a:rPr lang="en-US" sz="3600" dirty="0">
                <a:solidFill>
                  <a:srgbClr val="FFFFFF"/>
                </a:solidFill>
                <a:latin typeface="Helvetica" panose="020B0604020202020204" pitchFamily="34" charset="0"/>
                <a:cs typeface="Helvetica" panose="020B0604020202020204" pitchFamily="34" charset="0"/>
              </a:rPr>
              <a:t>Promotions Calendar: January - March</a:t>
            </a:r>
          </a:p>
        </p:txBody>
      </p:sp>
      <p:sp>
        <p:nvSpPr>
          <p:cNvPr id="3" name="Content Placeholder 2">
            <a:extLst>
              <a:ext uri="{FF2B5EF4-FFF2-40B4-BE49-F238E27FC236}">
                <a16:creationId xmlns:a16="http://schemas.microsoft.com/office/drawing/2014/main" id="{8732B5D6-B205-4BF4-3E74-7D9DAB710238}"/>
              </a:ext>
            </a:extLst>
          </p:cNvPr>
          <p:cNvSpPr>
            <a:spLocks noGrp="1"/>
          </p:cNvSpPr>
          <p:nvPr>
            <p:ph sz="half" idx="1"/>
          </p:nvPr>
        </p:nvSpPr>
        <p:spPr>
          <a:xfrm>
            <a:off x="4380855" y="1412489"/>
            <a:ext cx="3427283" cy="4363844"/>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January</a:t>
            </a:r>
          </a:p>
          <a:p>
            <a:pPr lvl="1"/>
            <a:r>
              <a:rPr lang="en-US" sz="2000" dirty="0">
                <a:latin typeface="Helvetica" panose="020B0604020202020204" pitchFamily="34" charset="0"/>
                <a:cs typeface="Helvetica" panose="020B0604020202020204" pitchFamily="34" charset="0"/>
              </a:rPr>
              <a:t>Happy New Year!</a:t>
            </a:r>
          </a:p>
          <a:p>
            <a:pPr lvl="1"/>
            <a:r>
              <a:rPr lang="en-US" sz="2000" dirty="0">
                <a:latin typeface="Helvetica" panose="020B0604020202020204" pitchFamily="34" charset="0"/>
                <a:cs typeface="Helvetica" panose="020B0604020202020204" pitchFamily="34" charset="0"/>
              </a:rPr>
              <a:t>MLK Jr Day</a:t>
            </a:r>
          </a:p>
          <a:p>
            <a:pPr lvl="1"/>
            <a:r>
              <a:rPr lang="en-US" sz="2000" dirty="0">
                <a:latin typeface="Helvetica" panose="020B0604020202020204" pitchFamily="34" charset="0"/>
                <a:cs typeface="Helvetica" panose="020B0604020202020204" pitchFamily="34" charset="0"/>
              </a:rPr>
              <a:t>100th Day of School</a:t>
            </a:r>
          </a:p>
          <a:p>
            <a:pPr lvl="1"/>
            <a:r>
              <a:rPr lang="en-US" sz="2000" dirty="0">
                <a:latin typeface="Helvetica" panose="020B0604020202020204" pitchFamily="34" charset="0"/>
                <a:cs typeface="Helvetica" panose="020B0604020202020204" pitchFamily="34" charset="0"/>
              </a:rPr>
              <a:t>Super Bowl Celebration</a:t>
            </a:r>
          </a:p>
          <a:p>
            <a:r>
              <a:rPr lang="en-US" sz="2000" dirty="0">
                <a:latin typeface="Helvetica" panose="020B0604020202020204" pitchFamily="34" charset="0"/>
                <a:cs typeface="Helvetica" panose="020B0604020202020204" pitchFamily="34" charset="0"/>
              </a:rPr>
              <a:t>February</a:t>
            </a:r>
          </a:p>
          <a:p>
            <a:pPr lvl="1"/>
            <a:r>
              <a:rPr lang="en-US" sz="2000" dirty="0">
                <a:latin typeface="Helvetica" panose="020B0604020202020204" pitchFamily="34" charset="0"/>
                <a:cs typeface="Helvetica" panose="020B0604020202020204" pitchFamily="34" charset="0"/>
              </a:rPr>
              <a:t>Black History Month</a:t>
            </a:r>
          </a:p>
          <a:p>
            <a:pPr lvl="1"/>
            <a:r>
              <a:rPr lang="en-US" sz="2000" dirty="0">
                <a:latin typeface="Helvetica" panose="020B0604020202020204" pitchFamily="34" charset="0"/>
                <a:cs typeface="Helvetica" panose="020B0604020202020204" pitchFamily="34" charset="0"/>
              </a:rPr>
              <a:t>Valentine's Day</a:t>
            </a:r>
          </a:p>
          <a:p>
            <a:pPr lvl="1"/>
            <a:r>
              <a:rPr lang="en-US" sz="2000" dirty="0">
                <a:latin typeface="Helvetica" panose="020B0604020202020204" pitchFamily="34" charset="0"/>
                <a:cs typeface="Helvetica" panose="020B0604020202020204" pitchFamily="34" charset="0"/>
              </a:rPr>
              <a:t>President's Day</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34408D68-CD5E-611F-4AE7-5CC14DA58374}"/>
              </a:ext>
            </a:extLst>
          </p:cNvPr>
          <p:cNvSpPr>
            <a:spLocks noGrp="1"/>
          </p:cNvSpPr>
          <p:nvPr>
            <p:ph sz="half" idx="2"/>
          </p:nvPr>
        </p:nvSpPr>
        <p:spPr>
          <a:xfrm>
            <a:off x="8451604" y="1412489"/>
            <a:ext cx="3197701" cy="4363844"/>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March</a:t>
            </a:r>
          </a:p>
          <a:p>
            <a:pPr lvl="1"/>
            <a:r>
              <a:rPr lang="en-US" sz="2000" dirty="0">
                <a:latin typeface="Helvetica" panose="020B0604020202020204" pitchFamily="34" charset="0"/>
                <a:cs typeface="Helvetica" panose="020B0604020202020204" pitchFamily="34" charset="0"/>
              </a:rPr>
              <a:t>National Nutrition Month</a:t>
            </a:r>
          </a:p>
          <a:p>
            <a:pPr lvl="1"/>
            <a:r>
              <a:rPr lang="en-US" sz="2000" dirty="0">
                <a:latin typeface="Helvetica" panose="020B0604020202020204" pitchFamily="34" charset="0"/>
                <a:cs typeface="Helvetica" panose="020B0604020202020204" pitchFamily="34" charset="0"/>
              </a:rPr>
              <a:t>National School Breakfast Week</a:t>
            </a:r>
          </a:p>
          <a:p>
            <a:pPr lvl="1"/>
            <a:r>
              <a:rPr lang="en-US" sz="2000" dirty="0">
                <a:latin typeface="Helvetica" panose="020B0604020202020204" pitchFamily="34" charset="0"/>
                <a:cs typeface="Helvetica" panose="020B0604020202020204" pitchFamily="34" charset="0"/>
              </a:rPr>
              <a:t>St. Patrick's Day</a:t>
            </a:r>
          </a:p>
          <a:p>
            <a:pPr lvl="1"/>
            <a:r>
              <a:rPr lang="en-US" sz="2000" dirty="0">
                <a:latin typeface="Helvetica" panose="020B0604020202020204" pitchFamily="34" charset="0"/>
                <a:cs typeface="Helvetica" panose="020B0604020202020204" pitchFamily="34" charset="0"/>
              </a:rPr>
              <a:t>Spring Break!</a:t>
            </a:r>
          </a:p>
          <a:p>
            <a:pPr lvl="1"/>
            <a:r>
              <a:rPr lang="en-US" sz="2000" dirty="0">
                <a:latin typeface="Helvetica" panose="020B0604020202020204" pitchFamily="34" charset="0"/>
                <a:cs typeface="Helvetica" panose="020B0604020202020204" pitchFamily="34" charset="0"/>
              </a:rPr>
              <a:t>Welcome to Spring</a:t>
            </a:r>
          </a:p>
        </p:txBody>
      </p:sp>
      <p:sp>
        <p:nvSpPr>
          <p:cNvPr id="7" name="Heart 6" descr="A graphic of a red heart.">
            <a:extLst>
              <a:ext uri="{FF2B5EF4-FFF2-40B4-BE49-F238E27FC236}">
                <a16:creationId xmlns:a16="http://schemas.microsoft.com/office/drawing/2014/main" id="{B8DD033E-442F-58A1-C46F-89447E8B0EEA}"/>
              </a:ext>
            </a:extLst>
          </p:cNvPr>
          <p:cNvSpPr/>
          <p:nvPr/>
        </p:nvSpPr>
        <p:spPr>
          <a:xfrm>
            <a:off x="5535286" y="5250653"/>
            <a:ext cx="1118419" cy="1118419"/>
          </a:xfrm>
          <a:prstGeom prst="hear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he 2024 National Nutrition Month logo for Beyond the Table, a campaign by The Academy of Nutrition and Dietetics.">
            <a:extLst>
              <a:ext uri="{FF2B5EF4-FFF2-40B4-BE49-F238E27FC236}">
                <a16:creationId xmlns:a16="http://schemas.microsoft.com/office/drawing/2014/main" id="{283A8A60-69B7-2E59-CEB1-2E947B3E2B38}"/>
              </a:ext>
            </a:extLst>
          </p:cNvPr>
          <p:cNvPicPr>
            <a:picLocks noChangeAspect="1"/>
          </p:cNvPicPr>
          <p:nvPr/>
        </p:nvPicPr>
        <p:blipFill>
          <a:blip r:embed="rId3"/>
          <a:stretch>
            <a:fillRect/>
          </a:stretch>
        </p:blipFill>
        <p:spPr>
          <a:xfrm>
            <a:off x="8810932" y="4209346"/>
            <a:ext cx="2743200" cy="2298469"/>
          </a:xfrm>
          <a:prstGeom prst="rect">
            <a:avLst/>
          </a:prstGeom>
        </p:spPr>
      </p:pic>
      <p:pic>
        <p:nvPicPr>
          <p:cNvPr id="10" name="Content Placeholder 3">
            <a:extLst>
              <a:ext uri="{FF2B5EF4-FFF2-40B4-BE49-F238E27FC236}">
                <a16:creationId xmlns:a16="http://schemas.microsoft.com/office/drawing/2014/main" id="{AD77E56A-E4DE-A8B0-2756-F15E27DD694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028403"/>
            <a:ext cx="3281018" cy="681338"/>
          </a:xfrm>
          <a:prstGeom prst="rect">
            <a:avLst/>
          </a:prstGeom>
        </p:spPr>
      </p:pic>
    </p:spTree>
    <p:extLst>
      <p:ext uri="{BB962C8B-B14F-4D97-AF65-F5344CB8AC3E}">
        <p14:creationId xmlns:p14="http://schemas.microsoft.com/office/powerpoint/2010/main" val="224473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3F8659-81A7-43FE-6B3B-841CDB097E04}"/>
              </a:ext>
            </a:extLst>
          </p:cNvPr>
          <p:cNvSpPr>
            <a:spLocks noGrp="1"/>
          </p:cNvSpPr>
          <p:nvPr>
            <p:ph type="title"/>
          </p:nvPr>
        </p:nvSpPr>
        <p:spPr>
          <a:xfrm>
            <a:off x="838200" y="1412488"/>
            <a:ext cx="2899189" cy="4363844"/>
          </a:xfrm>
        </p:spPr>
        <p:txBody>
          <a:bodyPr anchor="t">
            <a:normAutofit/>
          </a:bodyPr>
          <a:lstStyle/>
          <a:p>
            <a:r>
              <a:rPr lang="en-US" sz="4000" dirty="0">
                <a:solidFill>
                  <a:srgbClr val="FFFFFF"/>
                </a:solidFill>
                <a:latin typeface="Helvetica" panose="020B0604020202020204" pitchFamily="34" charset="0"/>
                <a:cs typeface="Helvetica" panose="020B0604020202020204" pitchFamily="34" charset="0"/>
              </a:rPr>
              <a:t>Promotions: April - June</a:t>
            </a:r>
          </a:p>
        </p:txBody>
      </p:sp>
      <p:sp>
        <p:nvSpPr>
          <p:cNvPr id="3" name="Content Placeholder 2">
            <a:extLst>
              <a:ext uri="{FF2B5EF4-FFF2-40B4-BE49-F238E27FC236}">
                <a16:creationId xmlns:a16="http://schemas.microsoft.com/office/drawing/2014/main" id="{B14BD054-913F-3B43-D6A4-AC605C830A4C}"/>
              </a:ext>
            </a:extLst>
          </p:cNvPr>
          <p:cNvSpPr>
            <a:spLocks noGrp="1"/>
          </p:cNvSpPr>
          <p:nvPr>
            <p:ph sz="half" idx="1"/>
          </p:nvPr>
        </p:nvSpPr>
        <p:spPr>
          <a:xfrm>
            <a:off x="4380855" y="1412489"/>
            <a:ext cx="3427283" cy="4363844"/>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April</a:t>
            </a:r>
          </a:p>
          <a:p>
            <a:pPr lvl="1"/>
            <a:r>
              <a:rPr lang="en-US" sz="2000" dirty="0">
                <a:latin typeface="Helvetica" panose="020B0604020202020204" pitchFamily="34" charset="0"/>
                <a:cs typeface="Helvetica" panose="020B0604020202020204" pitchFamily="34" charset="0"/>
              </a:rPr>
              <a:t>Earth Day</a:t>
            </a:r>
          </a:p>
          <a:p>
            <a:pPr lvl="1"/>
            <a:r>
              <a:rPr lang="en-US" sz="2000" dirty="0">
                <a:latin typeface="Helvetica" panose="020B0604020202020204" pitchFamily="34" charset="0"/>
                <a:cs typeface="Helvetica" panose="020B0604020202020204" pitchFamily="34" charset="0"/>
              </a:rPr>
              <a:t>Spring Picnic</a:t>
            </a:r>
          </a:p>
          <a:p>
            <a:pPr lvl="1"/>
            <a:r>
              <a:rPr lang="en-US" sz="2000" dirty="0">
                <a:latin typeface="Helvetica" panose="020B0604020202020204" pitchFamily="34" charset="0"/>
                <a:cs typeface="Helvetica" panose="020B0604020202020204" pitchFamily="34" charset="0"/>
              </a:rPr>
              <a:t>Strawberry Extravaganza</a:t>
            </a:r>
          </a:p>
          <a:p>
            <a:r>
              <a:rPr lang="en-US" sz="2000" dirty="0">
                <a:latin typeface="Helvetica" panose="020B0604020202020204" pitchFamily="34" charset="0"/>
                <a:cs typeface="Helvetica" panose="020B0604020202020204" pitchFamily="34" charset="0"/>
              </a:rPr>
              <a:t>May</a:t>
            </a:r>
          </a:p>
          <a:p>
            <a:pPr lvl="1"/>
            <a:r>
              <a:rPr lang="en-US" sz="2000" dirty="0">
                <a:latin typeface="Helvetica" panose="020B0604020202020204" pitchFamily="34" charset="0"/>
                <a:cs typeface="Helvetica" panose="020B0604020202020204" pitchFamily="34" charset="0"/>
              </a:rPr>
              <a:t>School Lunch Hero Day</a:t>
            </a:r>
          </a:p>
          <a:p>
            <a:pPr lvl="1"/>
            <a:r>
              <a:rPr lang="en-US" sz="2000" dirty="0">
                <a:latin typeface="Helvetica" panose="020B0604020202020204" pitchFamily="34" charset="0"/>
                <a:cs typeface="Helvetica" panose="020B0604020202020204" pitchFamily="34" charset="0"/>
              </a:rPr>
              <a:t>May 13th – Virginia Settlement Day in 1607</a:t>
            </a:r>
          </a:p>
          <a:p>
            <a:pPr lvl="1"/>
            <a:r>
              <a:rPr lang="en-US" sz="2000" dirty="0">
                <a:latin typeface="Helvetica" panose="020B0604020202020204" pitchFamily="34" charset="0"/>
                <a:cs typeface="Helvetica" panose="020B0604020202020204" pitchFamily="34" charset="0"/>
              </a:rPr>
              <a:t>Memorial Day</a:t>
            </a:r>
          </a:p>
          <a:p>
            <a:pPr lvl="1"/>
            <a:r>
              <a:rPr lang="en-US" sz="2000" dirty="0">
                <a:latin typeface="Helvetica" panose="020B0604020202020204" pitchFamily="34" charset="0"/>
                <a:cs typeface="Helvetica" panose="020B0604020202020204" pitchFamily="34" charset="0"/>
              </a:rPr>
              <a:t>Blueberries for All</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DA1967A6-3107-6803-A3F7-82AEC6868DB0}"/>
              </a:ext>
            </a:extLst>
          </p:cNvPr>
          <p:cNvSpPr>
            <a:spLocks noGrp="1"/>
          </p:cNvSpPr>
          <p:nvPr>
            <p:ph sz="half" idx="2"/>
          </p:nvPr>
        </p:nvSpPr>
        <p:spPr>
          <a:xfrm>
            <a:off x="8451604" y="1412489"/>
            <a:ext cx="3197701" cy="4363844"/>
          </a:xfrm>
        </p:spPr>
        <p:txBody>
          <a:bodyPr vert="horz" lIns="91440" tIns="45720" rIns="91440" bIns="45720" rtlCol="0" anchor="t">
            <a:normAutofit/>
          </a:bodyPr>
          <a:lstStyle/>
          <a:p>
            <a:r>
              <a:rPr lang="en-US" sz="2000">
                <a:latin typeface="Helvetica" panose="020B0604020202020204" pitchFamily="34" charset="0"/>
                <a:cs typeface="Helvetica" panose="020B0604020202020204" pitchFamily="34" charset="0"/>
              </a:rPr>
              <a:t>June</a:t>
            </a:r>
          </a:p>
          <a:p>
            <a:pPr lvl="1"/>
            <a:r>
              <a:rPr lang="en-US" sz="2000">
                <a:latin typeface="Helvetica" panose="020B0604020202020204" pitchFamily="34" charset="0"/>
                <a:cs typeface="Helvetica" panose="020B0604020202020204" pitchFamily="34" charset="0"/>
              </a:rPr>
              <a:t>School's Out</a:t>
            </a:r>
          </a:p>
          <a:p>
            <a:pPr lvl="1"/>
            <a:r>
              <a:rPr lang="en-US" sz="2000">
                <a:latin typeface="Helvetica" panose="020B0604020202020204" pitchFamily="34" charset="0"/>
                <a:cs typeface="Helvetica" panose="020B0604020202020204" pitchFamily="34" charset="0"/>
              </a:rPr>
              <a:t>Last Week of School BBQ</a:t>
            </a:r>
          </a:p>
          <a:p>
            <a:pPr lvl="1"/>
            <a:r>
              <a:rPr lang="en-US" sz="2000">
                <a:latin typeface="Helvetica" panose="020B0604020202020204" pitchFamily="34" charset="0"/>
                <a:cs typeface="Helvetica" panose="020B0604020202020204" pitchFamily="34" charset="0"/>
              </a:rPr>
              <a:t>Welcome to Summer</a:t>
            </a:r>
          </a:p>
          <a:p>
            <a:pPr lvl="1"/>
            <a:r>
              <a:rPr lang="en-US" sz="2000">
                <a:latin typeface="Helvetica" panose="020B0604020202020204" pitchFamily="34" charset="0"/>
                <a:cs typeface="Helvetica" panose="020B0604020202020204" pitchFamily="34" charset="0"/>
              </a:rPr>
              <a:t>Cherries Jubilee</a:t>
            </a:r>
          </a:p>
          <a:p>
            <a:pPr lvl="1"/>
            <a:r>
              <a:rPr lang="en-US" sz="2000">
                <a:latin typeface="Helvetica" panose="020B0604020202020204" pitchFamily="34" charset="0"/>
                <a:cs typeface="Helvetica" panose="020B0604020202020204" pitchFamily="34" charset="0"/>
              </a:rPr>
              <a:t>National Go Fishing Day</a:t>
            </a:r>
          </a:p>
        </p:txBody>
      </p:sp>
      <p:pic>
        <p:nvPicPr>
          <p:cNvPr id="5" name="Picture 4" descr="Logo for School Lunch Hero Day 2023">
            <a:extLst>
              <a:ext uri="{FF2B5EF4-FFF2-40B4-BE49-F238E27FC236}">
                <a16:creationId xmlns:a16="http://schemas.microsoft.com/office/drawing/2014/main" id="{13050E58-39CB-0999-3892-A1518345E1D4}"/>
              </a:ext>
            </a:extLst>
          </p:cNvPr>
          <p:cNvPicPr>
            <a:picLocks noChangeAspect="1"/>
          </p:cNvPicPr>
          <p:nvPr/>
        </p:nvPicPr>
        <p:blipFill>
          <a:blip r:embed="rId3"/>
          <a:stretch>
            <a:fillRect/>
          </a:stretch>
        </p:blipFill>
        <p:spPr>
          <a:xfrm>
            <a:off x="4883727" y="5715000"/>
            <a:ext cx="2743200" cy="1010412"/>
          </a:xfrm>
          <a:prstGeom prst="rect">
            <a:avLst/>
          </a:prstGeom>
        </p:spPr>
      </p:pic>
      <p:pic>
        <p:nvPicPr>
          <p:cNvPr id="6" name="Graphic 5" descr="A pair of sunglasses.">
            <a:extLst>
              <a:ext uri="{FF2B5EF4-FFF2-40B4-BE49-F238E27FC236}">
                <a16:creationId xmlns:a16="http://schemas.microsoft.com/office/drawing/2014/main" id="{6D8FA23C-A261-CF3A-B1C5-847AB0BDE2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09654" y="4757352"/>
            <a:ext cx="2654710" cy="2654710"/>
          </a:xfrm>
          <a:prstGeom prst="rect">
            <a:avLst/>
          </a:prstGeom>
        </p:spPr>
      </p:pic>
      <p:pic>
        <p:nvPicPr>
          <p:cNvPr id="8" name="Content Placeholder 3">
            <a:extLst>
              <a:ext uri="{FF2B5EF4-FFF2-40B4-BE49-F238E27FC236}">
                <a16:creationId xmlns:a16="http://schemas.microsoft.com/office/drawing/2014/main" id="{04152711-3674-5DE4-D600-3342736E670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7561" y="6084707"/>
            <a:ext cx="3281018" cy="681338"/>
          </a:xfrm>
          <a:prstGeom prst="rect">
            <a:avLst/>
          </a:prstGeom>
        </p:spPr>
      </p:pic>
    </p:spTree>
    <p:extLst>
      <p:ext uri="{BB962C8B-B14F-4D97-AF65-F5344CB8AC3E}">
        <p14:creationId xmlns:p14="http://schemas.microsoft.com/office/powerpoint/2010/main" val="6988433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6D0EDE8-EC13-9D98-6265-DAEF8FEACC38}"/>
              </a:ext>
            </a:extLst>
          </p:cNvPr>
          <p:cNvSpPr>
            <a:spLocks noGrp="1"/>
          </p:cNvSpPr>
          <p:nvPr>
            <p:ph type="title"/>
          </p:nvPr>
        </p:nvSpPr>
        <p:spPr>
          <a:xfrm>
            <a:off x="838200" y="1412488"/>
            <a:ext cx="2899189" cy="4363844"/>
          </a:xfrm>
        </p:spPr>
        <p:txBody>
          <a:bodyPr anchor="t">
            <a:normAutofit/>
          </a:bodyPr>
          <a:lstStyle/>
          <a:p>
            <a:r>
              <a:rPr lang="en-US" sz="4000" dirty="0">
                <a:solidFill>
                  <a:srgbClr val="FFFFFF"/>
                </a:solidFill>
                <a:latin typeface="Helvetica" panose="020B0604020202020204" pitchFamily="34" charset="0"/>
                <a:cs typeface="Helvetica" panose="020B0604020202020204" pitchFamily="34" charset="0"/>
              </a:rPr>
              <a:t>Promotions: July - September</a:t>
            </a:r>
          </a:p>
        </p:txBody>
      </p:sp>
      <p:sp>
        <p:nvSpPr>
          <p:cNvPr id="3" name="Content Placeholder 2">
            <a:extLst>
              <a:ext uri="{FF2B5EF4-FFF2-40B4-BE49-F238E27FC236}">
                <a16:creationId xmlns:a16="http://schemas.microsoft.com/office/drawing/2014/main" id="{6FC8FEB4-1FB7-E85A-14E3-DB9E980F39A3}"/>
              </a:ext>
            </a:extLst>
          </p:cNvPr>
          <p:cNvSpPr>
            <a:spLocks noGrp="1"/>
          </p:cNvSpPr>
          <p:nvPr>
            <p:ph sz="half" idx="1"/>
          </p:nvPr>
        </p:nvSpPr>
        <p:spPr>
          <a:xfrm>
            <a:off x="4380855" y="1412489"/>
            <a:ext cx="3427283" cy="4363844"/>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July</a:t>
            </a:r>
          </a:p>
          <a:p>
            <a:pPr lvl="1"/>
            <a:r>
              <a:rPr lang="en-US" sz="2000" dirty="0">
                <a:latin typeface="Helvetica" panose="020B0604020202020204" pitchFamily="34" charset="0"/>
                <a:cs typeface="Helvetica" panose="020B0604020202020204" pitchFamily="34" charset="0"/>
              </a:rPr>
              <a:t>4th of July</a:t>
            </a:r>
          </a:p>
          <a:p>
            <a:pPr lvl="1"/>
            <a:r>
              <a:rPr lang="en-US" sz="2000" dirty="0">
                <a:latin typeface="Helvetica" panose="020B0604020202020204" pitchFamily="34" charset="0"/>
                <a:cs typeface="Helvetica" panose="020B0604020202020204" pitchFamily="34" charset="0"/>
              </a:rPr>
              <a:t>International Joke Day</a:t>
            </a:r>
          </a:p>
          <a:p>
            <a:pPr lvl="1"/>
            <a:r>
              <a:rPr lang="en-US" sz="2000" dirty="0">
                <a:latin typeface="Helvetica" panose="020B0604020202020204" pitchFamily="34" charset="0"/>
                <a:cs typeface="Helvetica" panose="020B0604020202020204" pitchFamily="34" charset="0"/>
              </a:rPr>
              <a:t>Red Tomato Day</a:t>
            </a:r>
          </a:p>
          <a:p>
            <a:pPr lvl="1"/>
            <a:r>
              <a:rPr lang="en-US" sz="2000" dirty="0">
                <a:latin typeface="Helvetica" panose="020B0604020202020204" pitchFamily="34" charset="0"/>
                <a:cs typeface="Helvetica" panose="020B0604020202020204" pitchFamily="34" charset="0"/>
              </a:rPr>
              <a:t>A Summers Dream</a:t>
            </a:r>
          </a:p>
          <a:p>
            <a:pPr lvl="1"/>
            <a:r>
              <a:rPr lang="en-US" sz="2000" dirty="0">
                <a:latin typeface="Helvetica" panose="020B0604020202020204" pitchFamily="34" charset="0"/>
                <a:cs typeface="Helvetica" panose="020B0604020202020204" pitchFamily="34" charset="0"/>
              </a:rPr>
              <a:t>Watermelon Festival</a:t>
            </a:r>
          </a:p>
          <a:p>
            <a:r>
              <a:rPr lang="en-US" sz="2000" dirty="0">
                <a:latin typeface="Helvetica" panose="020B0604020202020204" pitchFamily="34" charset="0"/>
                <a:cs typeface="Helvetica" panose="020B0604020202020204" pitchFamily="34" charset="0"/>
              </a:rPr>
              <a:t>August</a:t>
            </a:r>
          </a:p>
          <a:p>
            <a:pPr lvl="1"/>
            <a:r>
              <a:rPr lang="en-US" sz="2000" dirty="0">
                <a:latin typeface="Helvetica" panose="020B0604020202020204" pitchFamily="34" charset="0"/>
                <a:cs typeface="Helvetica" panose="020B0604020202020204" pitchFamily="34" charset="0"/>
              </a:rPr>
              <a:t>It's Just Peachy Day</a:t>
            </a:r>
          </a:p>
          <a:p>
            <a:pPr lvl="1"/>
            <a:r>
              <a:rPr lang="en-US" sz="2000" dirty="0">
                <a:latin typeface="Helvetica" panose="020B0604020202020204" pitchFamily="34" charset="0"/>
                <a:cs typeface="Helvetica" panose="020B0604020202020204" pitchFamily="34" charset="0"/>
              </a:rPr>
              <a:t>Friendship Day</a:t>
            </a:r>
          </a:p>
          <a:p>
            <a:pPr lvl="1"/>
            <a:r>
              <a:rPr lang="en-US" sz="2000" dirty="0">
                <a:latin typeface="Helvetica" panose="020B0604020202020204" pitchFamily="34" charset="0"/>
                <a:cs typeface="Helvetica" panose="020B0604020202020204" pitchFamily="34" charset="0"/>
              </a:rPr>
              <a:t>National Book Lovers Day</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3B36B1D9-1F38-8452-3747-2E97FC6038AD}"/>
              </a:ext>
            </a:extLst>
          </p:cNvPr>
          <p:cNvSpPr>
            <a:spLocks noGrp="1"/>
          </p:cNvSpPr>
          <p:nvPr>
            <p:ph sz="half" idx="2"/>
          </p:nvPr>
        </p:nvSpPr>
        <p:spPr>
          <a:xfrm>
            <a:off x="8451604" y="1412489"/>
            <a:ext cx="3197701" cy="4363844"/>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September</a:t>
            </a:r>
          </a:p>
          <a:p>
            <a:pPr lvl="1"/>
            <a:r>
              <a:rPr lang="en-US" sz="2000" dirty="0">
                <a:latin typeface="Helvetica" panose="020B0604020202020204" pitchFamily="34" charset="0"/>
                <a:cs typeface="Helvetica" panose="020B0604020202020204" pitchFamily="34" charset="0"/>
              </a:rPr>
              <a:t>Back to School Celebration</a:t>
            </a:r>
          </a:p>
          <a:p>
            <a:pPr lvl="1"/>
            <a:r>
              <a:rPr lang="en-US" sz="2000" dirty="0">
                <a:latin typeface="Helvetica" panose="020B0604020202020204" pitchFamily="34" charset="0"/>
                <a:cs typeface="Helvetica" panose="020B0604020202020204" pitchFamily="34" charset="0"/>
              </a:rPr>
              <a:t>Labor Day</a:t>
            </a:r>
          </a:p>
          <a:p>
            <a:pPr lvl="1"/>
            <a:r>
              <a:rPr lang="en-US" sz="2000" dirty="0">
                <a:latin typeface="Helvetica" panose="020B0604020202020204" pitchFamily="34" charset="0"/>
                <a:cs typeface="Helvetica" panose="020B0604020202020204" pitchFamily="34" charset="0"/>
              </a:rPr>
              <a:t>Hispanic Heritage Month</a:t>
            </a:r>
          </a:p>
          <a:p>
            <a:pPr lvl="1"/>
            <a:r>
              <a:rPr lang="en-US" sz="2000" dirty="0">
                <a:latin typeface="Helvetica" panose="020B0604020202020204" pitchFamily="34" charset="0"/>
                <a:cs typeface="Helvetica" panose="020B0604020202020204" pitchFamily="34" charset="0"/>
              </a:rPr>
              <a:t>ABC Produce Month</a:t>
            </a:r>
          </a:p>
        </p:txBody>
      </p:sp>
      <p:pic>
        <p:nvPicPr>
          <p:cNvPr id="5" name="Picture 4" descr="An icon of a blue firework.">
            <a:extLst>
              <a:ext uri="{FF2B5EF4-FFF2-40B4-BE49-F238E27FC236}">
                <a16:creationId xmlns:a16="http://schemas.microsoft.com/office/drawing/2014/main" id="{3C0DEFF8-1574-CA16-B1C2-EA2D664338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7492" y="5333483"/>
            <a:ext cx="1275020" cy="1275020"/>
          </a:xfrm>
          <a:prstGeom prst="rect">
            <a:avLst/>
          </a:prstGeom>
        </p:spPr>
      </p:pic>
      <p:sp>
        <p:nvSpPr>
          <p:cNvPr id="6" name="TextBox 5" descr="An icon of the letters &quot;ABC&quot; in blue font.">
            <a:extLst>
              <a:ext uri="{FF2B5EF4-FFF2-40B4-BE49-F238E27FC236}">
                <a16:creationId xmlns:a16="http://schemas.microsoft.com/office/drawing/2014/main" id="{2AB5BCE6-A384-BDE7-09FE-D2414C78E479}"/>
              </a:ext>
            </a:extLst>
          </p:cNvPr>
          <p:cNvSpPr txBox="1"/>
          <p:nvPr/>
        </p:nvSpPr>
        <p:spPr>
          <a:xfrm>
            <a:off x="9091808" y="5438383"/>
            <a:ext cx="156575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dirty="0">
                <a:solidFill>
                  <a:schemeClr val="accent5"/>
                </a:solidFill>
                <a:latin typeface="Comic Sans MS"/>
                <a:cs typeface="Calibri"/>
              </a:rPr>
              <a:t>ABC</a:t>
            </a:r>
            <a:endParaRPr lang="en-US" sz="5400" dirty="0">
              <a:solidFill>
                <a:schemeClr val="accent5"/>
              </a:solidFill>
              <a:latin typeface="Comic Sans MS"/>
            </a:endParaRPr>
          </a:p>
        </p:txBody>
      </p:sp>
      <p:pic>
        <p:nvPicPr>
          <p:cNvPr id="7" name="Graphic 6" descr="An icon of a red apple.">
            <a:extLst>
              <a:ext uri="{FF2B5EF4-FFF2-40B4-BE49-F238E27FC236}">
                <a16:creationId xmlns:a16="http://schemas.microsoft.com/office/drawing/2014/main" id="{93647915-7FE5-C7C4-17C5-AAE8545032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07458" y="5336088"/>
            <a:ext cx="914400" cy="914400"/>
          </a:xfrm>
          <a:prstGeom prst="rect">
            <a:avLst/>
          </a:prstGeom>
        </p:spPr>
      </p:pic>
      <p:pic>
        <p:nvPicPr>
          <p:cNvPr id="10" name="Content Placeholder 3">
            <a:extLst>
              <a:ext uri="{FF2B5EF4-FFF2-40B4-BE49-F238E27FC236}">
                <a16:creationId xmlns:a16="http://schemas.microsoft.com/office/drawing/2014/main" id="{2DB87AF9-4222-7AA4-DB64-90F3AB29260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7561" y="6084707"/>
            <a:ext cx="3281018" cy="681338"/>
          </a:xfrm>
          <a:prstGeom prst="rect">
            <a:avLst/>
          </a:prstGeom>
        </p:spPr>
      </p:pic>
    </p:spTree>
    <p:extLst>
      <p:ext uri="{BB962C8B-B14F-4D97-AF65-F5344CB8AC3E}">
        <p14:creationId xmlns:p14="http://schemas.microsoft.com/office/powerpoint/2010/main" val="26395782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88F6F98-4830-BE2B-38E3-17E2EDB429CA}"/>
              </a:ext>
            </a:extLst>
          </p:cNvPr>
          <p:cNvSpPr>
            <a:spLocks noGrp="1"/>
          </p:cNvSpPr>
          <p:nvPr>
            <p:ph type="title"/>
          </p:nvPr>
        </p:nvSpPr>
        <p:spPr>
          <a:xfrm>
            <a:off x="838200" y="1412488"/>
            <a:ext cx="2899189" cy="4363844"/>
          </a:xfrm>
        </p:spPr>
        <p:txBody>
          <a:bodyPr anchor="t">
            <a:normAutofit/>
          </a:bodyPr>
          <a:lstStyle/>
          <a:p>
            <a:r>
              <a:rPr lang="en-US" sz="4000" dirty="0">
                <a:solidFill>
                  <a:srgbClr val="FFFFFF"/>
                </a:solidFill>
                <a:latin typeface="Helvetica" panose="020B0604020202020204" pitchFamily="34" charset="0"/>
                <a:cs typeface="Helvetica" panose="020B0604020202020204" pitchFamily="34" charset="0"/>
              </a:rPr>
              <a:t>Promotions: October - December</a:t>
            </a:r>
          </a:p>
        </p:txBody>
      </p:sp>
      <p:sp>
        <p:nvSpPr>
          <p:cNvPr id="3" name="Content Placeholder 2">
            <a:extLst>
              <a:ext uri="{FF2B5EF4-FFF2-40B4-BE49-F238E27FC236}">
                <a16:creationId xmlns:a16="http://schemas.microsoft.com/office/drawing/2014/main" id="{FA6609B3-8278-4E45-D612-C51A7FA5B3B6}"/>
              </a:ext>
            </a:extLst>
          </p:cNvPr>
          <p:cNvSpPr>
            <a:spLocks noGrp="1"/>
          </p:cNvSpPr>
          <p:nvPr>
            <p:ph sz="half" idx="1"/>
          </p:nvPr>
        </p:nvSpPr>
        <p:spPr>
          <a:xfrm>
            <a:off x="4380855" y="1412489"/>
            <a:ext cx="3427283" cy="4363844"/>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October</a:t>
            </a:r>
          </a:p>
          <a:p>
            <a:pPr lvl="1"/>
            <a:r>
              <a:rPr lang="en-US" sz="2000" dirty="0">
                <a:latin typeface="Helvetica" panose="020B0604020202020204" pitchFamily="34" charset="0"/>
                <a:cs typeface="Helvetica" panose="020B0604020202020204" pitchFamily="34" charset="0"/>
              </a:rPr>
              <a:t>American Cheese Month</a:t>
            </a:r>
          </a:p>
          <a:p>
            <a:pPr lvl="1"/>
            <a:r>
              <a:rPr lang="en-US" sz="2000" dirty="0">
                <a:latin typeface="Helvetica" panose="020B0604020202020204" pitchFamily="34" charset="0"/>
                <a:cs typeface="Helvetica" panose="020B0604020202020204" pitchFamily="34" charset="0"/>
              </a:rPr>
              <a:t>World Farm Animals Day</a:t>
            </a:r>
          </a:p>
          <a:p>
            <a:pPr lvl="1"/>
            <a:r>
              <a:rPr lang="en-US" sz="2000" dirty="0">
                <a:latin typeface="Helvetica" panose="020B0604020202020204" pitchFamily="34" charset="0"/>
                <a:cs typeface="Helvetica" panose="020B0604020202020204" pitchFamily="34" charset="0"/>
              </a:rPr>
              <a:t>Child Health Day</a:t>
            </a:r>
          </a:p>
          <a:p>
            <a:pPr lvl="1"/>
            <a:r>
              <a:rPr lang="en-US" sz="2000" dirty="0">
                <a:latin typeface="Helvetica" panose="020B0604020202020204" pitchFamily="34" charset="0"/>
                <a:cs typeface="Helvetica" panose="020B0604020202020204" pitchFamily="34" charset="0"/>
              </a:rPr>
              <a:t>Halloween</a:t>
            </a:r>
          </a:p>
          <a:p>
            <a:r>
              <a:rPr lang="en-US" sz="2000" dirty="0">
                <a:latin typeface="Helvetica" panose="020B0604020202020204" pitchFamily="34" charset="0"/>
                <a:cs typeface="Helvetica" panose="020B0604020202020204" pitchFamily="34" charset="0"/>
              </a:rPr>
              <a:t>November</a:t>
            </a:r>
          </a:p>
          <a:p>
            <a:pPr lvl="1"/>
            <a:r>
              <a:rPr lang="en-US" sz="2000" dirty="0">
                <a:latin typeface="Helvetica" panose="020B0604020202020204" pitchFamily="34" charset="0"/>
                <a:cs typeface="Helvetica" panose="020B0604020202020204" pitchFamily="34" charset="0"/>
              </a:rPr>
              <a:t>Native American Heritage Day</a:t>
            </a:r>
          </a:p>
          <a:p>
            <a:pPr lvl="1"/>
            <a:r>
              <a:rPr lang="en-US" sz="2000" dirty="0">
                <a:latin typeface="Helvetica" panose="020B0604020202020204" pitchFamily="34" charset="0"/>
                <a:cs typeface="Helvetica" panose="020B0604020202020204" pitchFamily="34" charset="0"/>
              </a:rPr>
              <a:t>Veterans Day</a:t>
            </a:r>
          </a:p>
          <a:p>
            <a:pPr lvl="1"/>
            <a:r>
              <a:rPr lang="en-US" sz="2000" dirty="0">
                <a:latin typeface="Helvetica" panose="020B0604020202020204" pitchFamily="34" charset="0"/>
                <a:cs typeface="Helvetica" panose="020B0604020202020204" pitchFamily="34" charset="0"/>
              </a:rPr>
              <a:t>Thanksgiving Dinner</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04BF9D7D-89AC-7721-EF4C-25601592221B}"/>
              </a:ext>
            </a:extLst>
          </p:cNvPr>
          <p:cNvSpPr>
            <a:spLocks noGrp="1"/>
          </p:cNvSpPr>
          <p:nvPr>
            <p:ph sz="half" idx="2"/>
          </p:nvPr>
        </p:nvSpPr>
        <p:spPr>
          <a:xfrm>
            <a:off x="8451604" y="1412489"/>
            <a:ext cx="3197701" cy="4363844"/>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December</a:t>
            </a:r>
          </a:p>
          <a:p>
            <a:pPr lvl="1"/>
            <a:r>
              <a:rPr lang="en-US" sz="2000" dirty="0">
                <a:latin typeface="Helvetica" panose="020B0604020202020204" pitchFamily="34" charset="0"/>
                <a:cs typeface="Helvetica" panose="020B0604020202020204" pitchFamily="34" charset="0"/>
              </a:rPr>
              <a:t>International Mountain Day</a:t>
            </a:r>
          </a:p>
          <a:p>
            <a:pPr lvl="1"/>
            <a:r>
              <a:rPr lang="en-US" sz="2000" dirty="0">
                <a:latin typeface="Helvetica" panose="020B0604020202020204" pitchFamily="34" charset="0"/>
                <a:cs typeface="Helvetica" panose="020B0604020202020204" pitchFamily="34" charset="0"/>
              </a:rPr>
              <a:t>National Sock Day</a:t>
            </a:r>
          </a:p>
          <a:p>
            <a:pPr lvl="1"/>
            <a:r>
              <a:rPr lang="en-US" sz="2000" dirty="0">
                <a:latin typeface="Helvetica" panose="020B0604020202020204" pitchFamily="34" charset="0"/>
                <a:cs typeface="Helvetica" panose="020B0604020202020204" pitchFamily="34" charset="0"/>
              </a:rPr>
              <a:t>Winter Wonderland</a:t>
            </a:r>
          </a:p>
          <a:p>
            <a:pPr lvl="1"/>
            <a:r>
              <a:rPr lang="en-US" sz="2000" dirty="0">
                <a:latin typeface="Helvetica" panose="020B0604020202020204" pitchFamily="34" charset="0"/>
                <a:cs typeface="Helvetica" panose="020B0604020202020204" pitchFamily="34" charset="0"/>
              </a:rPr>
              <a:t>Christmas (or Holiday) Dinner</a:t>
            </a:r>
          </a:p>
        </p:txBody>
      </p:sp>
      <p:pic>
        <p:nvPicPr>
          <p:cNvPr id="6" name="Graphic 5" descr="An icon of a black cow.">
            <a:extLst>
              <a:ext uri="{FF2B5EF4-FFF2-40B4-BE49-F238E27FC236}">
                <a16:creationId xmlns:a16="http://schemas.microsoft.com/office/drawing/2014/main" id="{1D6700D6-0E7B-E707-CAF8-DA4CFD2B8D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79358" y="5510976"/>
            <a:ext cx="914400" cy="914400"/>
          </a:xfrm>
          <a:prstGeom prst="rect">
            <a:avLst/>
          </a:prstGeom>
        </p:spPr>
      </p:pic>
      <p:pic>
        <p:nvPicPr>
          <p:cNvPr id="7" name="Graphic 6" descr="An icon of a pig.">
            <a:extLst>
              <a:ext uri="{FF2B5EF4-FFF2-40B4-BE49-F238E27FC236}">
                <a16:creationId xmlns:a16="http://schemas.microsoft.com/office/drawing/2014/main" id="{8387CAD8-688F-84F7-3323-B8E045A5117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85514" y="5510976"/>
            <a:ext cx="914400" cy="914400"/>
          </a:xfrm>
          <a:prstGeom prst="rect">
            <a:avLst/>
          </a:prstGeom>
        </p:spPr>
      </p:pic>
      <p:pic>
        <p:nvPicPr>
          <p:cNvPr id="5" name="Picture 4" descr="An icon of a snowflake.">
            <a:extLst>
              <a:ext uri="{FF2B5EF4-FFF2-40B4-BE49-F238E27FC236}">
                <a16:creationId xmlns:a16="http://schemas.microsoft.com/office/drawing/2014/main" id="{F9B641FA-60C7-F4A2-2589-6904F72318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87532" y="4999285"/>
            <a:ext cx="1554094" cy="1554094"/>
          </a:xfrm>
          <a:prstGeom prst="rect">
            <a:avLst/>
          </a:prstGeom>
        </p:spPr>
      </p:pic>
      <p:pic>
        <p:nvPicPr>
          <p:cNvPr id="12" name="Content Placeholder 3">
            <a:extLst>
              <a:ext uri="{FF2B5EF4-FFF2-40B4-BE49-F238E27FC236}">
                <a16:creationId xmlns:a16="http://schemas.microsoft.com/office/drawing/2014/main" id="{6F33186F-6BC6-8FFD-89A5-B0C6EB6E87B2}"/>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7561" y="6084707"/>
            <a:ext cx="3281018" cy="681338"/>
          </a:xfrm>
          <a:prstGeom prst="rect">
            <a:avLst/>
          </a:prstGeom>
        </p:spPr>
      </p:pic>
    </p:spTree>
    <p:extLst>
      <p:ext uri="{BB962C8B-B14F-4D97-AF65-F5344CB8AC3E}">
        <p14:creationId xmlns:p14="http://schemas.microsoft.com/office/powerpoint/2010/main" val="38362838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706B-16A1-671A-36AA-2F4BE87EC046}"/>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Allowable Costs and Potential Funding Sources</a:t>
            </a:r>
            <a:endParaRPr lang="en-US" dirty="0"/>
          </a:p>
        </p:txBody>
      </p:sp>
      <p:sp>
        <p:nvSpPr>
          <p:cNvPr id="3" name="Content Placeholder 2">
            <a:extLst>
              <a:ext uri="{FF2B5EF4-FFF2-40B4-BE49-F238E27FC236}">
                <a16:creationId xmlns:a16="http://schemas.microsoft.com/office/drawing/2014/main" id="{35C04D59-2644-6C7A-A20F-14F6CDC2CDDD}"/>
              </a:ext>
            </a:extLst>
          </p:cNvPr>
          <p:cNvSpPr>
            <a:spLocks noGrp="1"/>
          </p:cNvSpPr>
          <p:nvPr>
            <p:ph sz="half" idx="1"/>
          </p:nvPr>
        </p:nvSpPr>
        <p:spPr/>
        <p:txBody>
          <a:bodyPr>
            <a:normAutofit/>
          </a:bodyPr>
          <a:lstStyle/>
          <a:p>
            <a:r>
              <a:rPr lang="en-US" sz="2400" dirty="0">
                <a:latin typeface="Helvetica" panose="020B0604020202020204" pitchFamily="34" charset="0"/>
                <a:cs typeface="Helvetica" panose="020B0604020202020204" pitchFamily="34" charset="0"/>
              </a:rPr>
              <a:t>Prizes and rewards cannot be purchased with school nutrition funds.</a:t>
            </a:r>
          </a:p>
          <a:p>
            <a:r>
              <a:rPr lang="en-US" sz="2400" dirty="0">
                <a:latin typeface="Helvetica" panose="020B0604020202020204" pitchFamily="34" charset="0"/>
                <a:cs typeface="Helvetica" panose="020B0604020202020204" pitchFamily="34" charset="0"/>
              </a:rPr>
              <a:t>National Dairy Council or other similar entities</a:t>
            </a:r>
          </a:p>
          <a:p>
            <a:r>
              <a:rPr lang="en-US" sz="2400" dirty="0">
                <a:latin typeface="Helvetica" panose="020B0604020202020204" pitchFamily="34" charset="0"/>
                <a:cs typeface="Helvetica" panose="020B0604020202020204" pitchFamily="34" charset="0"/>
              </a:rPr>
              <a:t>Commodity groups, such as pears, potatoes, etc.</a:t>
            </a:r>
          </a:p>
        </p:txBody>
      </p:sp>
      <p:sp>
        <p:nvSpPr>
          <p:cNvPr id="4" name="Content Placeholder 3">
            <a:extLst>
              <a:ext uri="{FF2B5EF4-FFF2-40B4-BE49-F238E27FC236}">
                <a16:creationId xmlns:a16="http://schemas.microsoft.com/office/drawing/2014/main" id="{81054B0A-7630-0858-E266-5BDC7F14F994}"/>
              </a:ext>
            </a:extLst>
          </p:cNvPr>
          <p:cNvSpPr>
            <a:spLocks noGrp="1"/>
          </p:cNvSpPr>
          <p:nvPr>
            <p:ph sz="half" idx="2"/>
          </p:nvPr>
        </p:nvSpPr>
        <p:spPr/>
        <p:txBody>
          <a:bodyPr>
            <a:normAutofit/>
          </a:bodyPr>
          <a:lstStyle/>
          <a:p>
            <a:r>
              <a:rPr lang="en-US" sz="2400" dirty="0">
                <a:latin typeface="Helvetica" panose="020B0604020202020204" pitchFamily="34" charset="0"/>
                <a:cs typeface="Helvetica" panose="020B0604020202020204" pitchFamily="34" charset="0"/>
              </a:rPr>
              <a:t>Manufacturers currently doing business with the SNP</a:t>
            </a:r>
          </a:p>
          <a:p>
            <a:r>
              <a:rPr lang="en-US" sz="2400" dirty="0">
                <a:latin typeface="Helvetica" panose="020B0604020202020204" pitchFamily="34" charset="0"/>
                <a:cs typeface="Helvetica" panose="020B0604020202020204" pitchFamily="34" charset="0"/>
              </a:rPr>
              <a:t>Outside organizations may donate items</a:t>
            </a:r>
          </a:p>
          <a:p>
            <a:r>
              <a:rPr lang="en-US" sz="2400" dirty="0">
                <a:latin typeface="Helvetica" panose="020B0604020202020204" pitchFamily="34" charset="0"/>
                <a:cs typeface="Helvetica" panose="020B0604020202020204" pitchFamily="34" charset="0"/>
              </a:rPr>
              <a:t>A PTO of school fund may assist with promotional items or rewards, especially when the promotion is geared toward school-based initiatives, such as decreasing chronic absenteeism, or increasing breakfast participation</a:t>
            </a:r>
          </a:p>
        </p:txBody>
      </p:sp>
      <p:cxnSp>
        <p:nvCxnSpPr>
          <p:cNvPr id="21" name="Straight Connector 20">
            <a:extLst>
              <a:ext uri="{FF2B5EF4-FFF2-40B4-BE49-F238E27FC236}">
                <a16:creationId xmlns:a16="http://schemas.microsoft.com/office/drawing/2014/main" id="{9B16E9CE-8D79-CEBB-6C87-E6234EF5446E}"/>
              </a:ext>
              <a:ext uri="{C183D7F6-B498-43B3-948B-1728B52AA6E4}">
                <adec:decorative xmlns:adec="http://schemas.microsoft.com/office/drawing/2017/decorative" val="1"/>
              </a:ext>
            </a:extLst>
          </p:cNvPr>
          <p:cNvCxnSpPr/>
          <p:nvPr/>
        </p:nvCxnSpPr>
        <p:spPr>
          <a:xfrm>
            <a:off x="838200" y="1690688"/>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22" name="Content Placeholder 3">
            <a:extLst>
              <a:ext uri="{FF2B5EF4-FFF2-40B4-BE49-F238E27FC236}">
                <a16:creationId xmlns:a16="http://schemas.microsoft.com/office/drawing/2014/main" id="{41435115-B46F-BF5B-E084-C461540967C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63000" y="5971230"/>
            <a:ext cx="3281018" cy="681338"/>
          </a:xfrm>
          <a:prstGeom prst="rect">
            <a:avLst/>
          </a:prstGeom>
        </p:spPr>
      </p:pic>
    </p:spTree>
    <p:extLst>
      <p:ext uri="{BB962C8B-B14F-4D97-AF65-F5344CB8AC3E}">
        <p14:creationId xmlns:p14="http://schemas.microsoft.com/office/powerpoint/2010/main" val="12014199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486C4-57E8-E217-2518-1F929F1DCBFB}"/>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Promotional Activities Resources</a:t>
            </a:r>
          </a:p>
        </p:txBody>
      </p:sp>
      <p:sp>
        <p:nvSpPr>
          <p:cNvPr id="3" name="Content Placeholder 2">
            <a:extLst>
              <a:ext uri="{FF2B5EF4-FFF2-40B4-BE49-F238E27FC236}">
                <a16:creationId xmlns:a16="http://schemas.microsoft.com/office/drawing/2014/main" id="{DBACB26B-3207-6215-6A85-2F35E3735E49}"/>
              </a:ext>
            </a:extLst>
          </p:cNvPr>
          <p:cNvSpPr>
            <a:spLocks noGrp="1"/>
          </p:cNvSpPr>
          <p:nvPr>
            <p:ph idx="1"/>
          </p:nvPr>
        </p:nvSpPr>
        <p:spPr/>
        <p:txBody>
          <a:bodyPr/>
          <a:lstStyle/>
          <a:p>
            <a:pPr lvl="0"/>
            <a:r>
              <a:rPr lang="en-US" dirty="0"/>
              <a:t>Action for Healthy Kids. Food and Beverage Marketing. </a:t>
            </a:r>
          </a:p>
          <a:p>
            <a:pPr lvl="1">
              <a:buFont typeface="Courier New" panose="02070309020205020404" pitchFamily="49" charset="0"/>
              <a:buChar char="o"/>
            </a:pPr>
            <a:r>
              <a:rPr lang="en-US" dirty="0">
                <a:hlinkClick r:id="rId3"/>
              </a:rPr>
              <a:t>https://www.actionforhealthykids.org/food-and-beverage-marketing</a:t>
            </a:r>
            <a:endParaRPr lang="en-US" dirty="0"/>
          </a:p>
          <a:p>
            <a:pPr lvl="0"/>
            <a:r>
              <a:rPr lang="en-US" dirty="0"/>
              <a:t>Action for Healthy Kids. Nutrition Education and Promotion. </a:t>
            </a:r>
          </a:p>
          <a:p>
            <a:pPr lvl="1">
              <a:buFont typeface="Courier New" panose="02070309020205020404" pitchFamily="49" charset="0"/>
              <a:buChar char="o"/>
            </a:pPr>
            <a:r>
              <a:rPr lang="en-US" dirty="0">
                <a:hlinkClick r:id="rId4"/>
              </a:rPr>
              <a:t>https://www.actionforhealthykids.org/nutrition-education-and-promotion</a:t>
            </a:r>
            <a:endParaRPr lang="en-US" dirty="0"/>
          </a:p>
          <a:p>
            <a:pPr lvl="0"/>
            <a:r>
              <a:rPr lang="en-US" dirty="0"/>
              <a:t>Alliance for a Healthier Generation. Promote Your Program.</a:t>
            </a:r>
          </a:p>
          <a:p>
            <a:pPr lvl="1">
              <a:buFont typeface="Courier New" panose="02070309020205020404" pitchFamily="49" charset="0"/>
              <a:buChar char="o"/>
            </a:pPr>
            <a:r>
              <a:rPr lang="en-US" dirty="0">
                <a:hlinkClick r:id="rId5"/>
              </a:rPr>
              <a:t>https://www.healthiergeneration.org/take-action/schools/promote-your-program</a:t>
            </a:r>
            <a:endParaRPr lang="en-US" dirty="0"/>
          </a:p>
        </p:txBody>
      </p:sp>
      <p:pic>
        <p:nvPicPr>
          <p:cNvPr id="4" name="Content Placeholder 3">
            <a:extLst>
              <a:ext uri="{FF2B5EF4-FFF2-40B4-BE49-F238E27FC236}">
                <a16:creationId xmlns:a16="http://schemas.microsoft.com/office/drawing/2014/main" id="{B3DA4A1E-5242-D958-FF8C-F417DA8F461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693436" y="5971231"/>
            <a:ext cx="3281018" cy="681338"/>
          </a:xfrm>
          <a:prstGeom prst="rect">
            <a:avLst/>
          </a:prstGeom>
        </p:spPr>
      </p:pic>
      <p:cxnSp>
        <p:nvCxnSpPr>
          <p:cNvPr id="5" name="Straight Connector 4">
            <a:extLst>
              <a:ext uri="{FF2B5EF4-FFF2-40B4-BE49-F238E27FC236}">
                <a16:creationId xmlns:a16="http://schemas.microsoft.com/office/drawing/2014/main" id="{2DBD6501-8ECC-3798-A9F5-C0FAECF5A887}"/>
              </a:ext>
              <a:ext uri="{C183D7F6-B498-43B3-948B-1728B52AA6E4}">
                <adec:decorative xmlns:adec="http://schemas.microsoft.com/office/drawing/2017/decorative" val="1"/>
              </a:ext>
            </a:extLst>
          </p:cNvPr>
          <p:cNvCxnSpPr/>
          <p:nvPr/>
        </p:nvCxnSpPr>
        <p:spPr>
          <a:xfrm>
            <a:off x="838200" y="1690688"/>
            <a:ext cx="105156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505794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77CBA3-A653-161C-60B6-4268F797DFBE}"/>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Questions?</a:t>
            </a:r>
          </a:p>
        </p:txBody>
      </p:sp>
      <p:pic>
        <p:nvPicPr>
          <p:cNvPr id="7" name="Graphic 6" descr="A graphic of question mark.">
            <a:extLst>
              <a:ext uri="{FF2B5EF4-FFF2-40B4-BE49-F238E27FC236}">
                <a16:creationId xmlns:a16="http://schemas.microsoft.com/office/drawing/2014/main" id="{AB78A908-ED4C-4EA1-F0D7-7CBCCF47CB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22" name="Group 21">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7" name="Freeform: Shape 16">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Content Placeholder 3">
            <a:extLst>
              <a:ext uri="{FF2B5EF4-FFF2-40B4-BE49-F238E27FC236}">
                <a16:creationId xmlns:a16="http://schemas.microsoft.com/office/drawing/2014/main" id="{D1AC981C-348E-EA22-42AA-CC39E2906AF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561" y="6084707"/>
            <a:ext cx="3281018" cy="681338"/>
          </a:xfrm>
          <a:prstGeom prst="rect">
            <a:avLst/>
          </a:prstGeom>
        </p:spPr>
      </p:pic>
    </p:spTree>
    <p:extLst>
      <p:ext uri="{BB962C8B-B14F-4D97-AF65-F5344CB8AC3E}">
        <p14:creationId xmlns:p14="http://schemas.microsoft.com/office/powerpoint/2010/main" val="6278544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SharedWithUsers xmlns="5546905e-4a60-40fd-8bc3-55b8fdc9a8e5">
      <UserInfo>
        <DisplayName>Curwood, Sandra (DOE)</DisplayName>
        <AccountId>16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F6C489-A3FC-48A6-8F8B-EBD99110071B}">
  <ds:schemaRefs>
    <ds:schemaRef ds:uri="http://schemas.microsoft.com/sharepoint/v3/contenttype/forms"/>
  </ds:schemaRefs>
</ds:datastoreItem>
</file>

<file path=customXml/itemProps2.xml><?xml version="1.0" encoding="utf-8"?>
<ds:datastoreItem xmlns:ds="http://schemas.openxmlformats.org/officeDocument/2006/customXml" ds:itemID="{90A78B8E-9157-4671-86A5-843DD00FC2F1}">
  <ds:schemaRefs>
    <ds:schemaRef ds:uri="http://schemas.microsoft.com/office/2006/metadata/properties"/>
    <ds:schemaRef ds:uri="http://schemas.openxmlformats.org/package/2006/metadata/core-properties"/>
    <ds:schemaRef ds:uri="http://purl.org/dc/dcmitype/"/>
    <ds:schemaRef ds:uri="http://schemas.microsoft.com/office/2006/documentManagement/types"/>
    <ds:schemaRef ds:uri="5546905e-4a60-40fd-8bc3-55b8fdc9a8e5"/>
    <ds:schemaRef ds:uri="http://purl.org/dc/elements/1.1/"/>
    <ds:schemaRef ds:uri="cd9fb0ce-cc5e-4069-a635-474c35d56436"/>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DE0A1B8A-907A-4D3D-9C78-1A1E5D77D4AE}">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341</TotalTime>
  <Words>8922</Words>
  <Application>Microsoft Office PowerPoint</Application>
  <PresentationFormat>Widescreen</PresentationFormat>
  <Paragraphs>544</Paragraphs>
  <Slides>58</Slides>
  <Notes>57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Calibri</vt:lpstr>
      <vt:lpstr>Calibri Light</vt:lpstr>
      <vt:lpstr>Comic Sans MS</vt:lpstr>
      <vt:lpstr>Courier New</vt:lpstr>
      <vt:lpstr>Helvetica</vt:lpstr>
      <vt:lpstr>Office Theme</vt:lpstr>
      <vt:lpstr>Taste Testing and Promotional Activities</vt:lpstr>
      <vt:lpstr>USDA Funding and Non-Discrimination Statements:</vt:lpstr>
      <vt:lpstr>Welcome!</vt:lpstr>
      <vt:lpstr>Objectives</vt:lpstr>
      <vt:lpstr>Professional Standard Learning Codes</vt:lpstr>
      <vt:lpstr>What is Taste-Tasting?</vt:lpstr>
      <vt:lpstr>Poll</vt:lpstr>
      <vt:lpstr>Decide on Your Taste-Testing Objective</vt:lpstr>
      <vt:lpstr>Choose the Appropriate Method</vt:lpstr>
      <vt:lpstr>Taste-Testing &amp; Grant-Funded Recipe Development Projects</vt:lpstr>
      <vt:lpstr>Taste Testing Phases</vt:lpstr>
      <vt:lpstr>Taste-Testing: Nutrition Staff</vt:lpstr>
      <vt:lpstr>Nutrition Staff Recipe Evaluation Checklist</vt:lpstr>
      <vt:lpstr>Informal Taste-Testing: Students and/or Staff</vt:lpstr>
      <vt:lpstr>Formal Taste-Testing: Students</vt:lpstr>
      <vt:lpstr>Consistency is the Key!</vt:lpstr>
      <vt:lpstr>Student Taste-Testing Components</vt:lpstr>
      <vt:lpstr>Informal and Educating Ideas</vt:lpstr>
      <vt:lpstr>Formal Taste Testing Guidelines</vt:lpstr>
      <vt:lpstr>Evaluation Guidelines</vt:lpstr>
      <vt:lpstr>Evaluation Form</vt:lpstr>
      <vt:lpstr>Data Entry</vt:lpstr>
      <vt:lpstr>Additional Insight</vt:lpstr>
      <vt:lpstr>Calculating the Approval Rating</vt:lpstr>
      <vt:lpstr>Analysis of  Open-Ended Comments</vt:lpstr>
      <vt:lpstr>Summary</vt:lpstr>
      <vt:lpstr>Promotional Activities</vt:lpstr>
      <vt:lpstr>Identify the Goal of the Promotion</vt:lpstr>
      <vt:lpstr>Increase Milk Selection at Breakfast</vt:lpstr>
      <vt:lpstr>SMART Goal</vt:lpstr>
      <vt:lpstr>Focus!</vt:lpstr>
      <vt:lpstr>Essential to Your Success</vt:lpstr>
      <vt:lpstr>Opportunities for Promotions</vt:lpstr>
      <vt:lpstr>Price</vt:lpstr>
      <vt:lpstr>Placement</vt:lpstr>
      <vt:lpstr>Signage</vt:lpstr>
      <vt:lpstr>One Size Does Not Fit All!</vt:lpstr>
      <vt:lpstr>Breakout Activity!</vt:lpstr>
      <vt:lpstr>Breakout Activity Responses</vt:lpstr>
      <vt:lpstr>Healthy School Nutrition Environments</vt:lpstr>
      <vt:lpstr>Value of Promotions</vt:lpstr>
      <vt:lpstr>Comprehensive Approach</vt:lpstr>
      <vt:lpstr>Tried and True</vt:lpstr>
      <vt:lpstr>Let's chat!</vt:lpstr>
      <vt:lpstr>Contributing to a Healthy School Environment</vt:lpstr>
      <vt:lpstr>Promotions Calendar</vt:lpstr>
      <vt:lpstr>Get the Word Out!</vt:lpstr>
      <vt:lpstr>Launching or Expanding Promotions</vt:lpstr>
      <vt:lpstr>Engaging SNP Staff</vt:lpstr>
      <vt:lpstr>Student Advisory Groups</vt:lpstr>
      <vt:lpstr>Theme Days and Holidays</vt:lpstr>
      <vt:lpstr>Promotions Calendar: January - March</vt:lpstr>
      <vt:lpstr>Promotions: April - June</vt:lpstr>
      <vt:lpstr>Promotions: July - September</vt:lpstr>
      <vt:lpstr>Promotions: October - December</vt:lpstr>
      <vt:lpstr>Allowable Costs and Potential Funding Sources</vt:lpstr>
      <vt:lpstr>Promotional Activities 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Taste Testing and Promotional Activities</dc:title>
  <dc:subject>Taste Testing and Promotional Activities</dc:subject>
  <dc:creator>VDOE</dc:creator>
  <cp:keywords>taste testing; promotional activities; informal taste testing; formal taste testing; promotional calendar</cp:keywords>
  <cp:lastModifiedBy>Stansfield, Katelynn (DOE)</cp:lastModifiedBy>
  <cp:revision>13</cp:revision>
  <dcterms:created xsi:type="dcterms:W3CDTF">2022-09-04T16:06:47Z</dcterms:created>
  <dcterms:modified xsi:type="dcterms:W3CDTF">2024-09-25T16:55:44Z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